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10"/>
  </p:notesMasterIdLst>
  <p:sldIdLst>
    <p:sldId id="278" r:id="rId3"/>
    <p:sldId id="257" r:id="rId4"/>
    <p:sldId id="279" r:id="rId5"/>
    <p:sldId id="280" r:id="rId6"/>
    <p:sldId id="281" r:id="rId7"/>
    <p:sldId id="282" r:id="rId8"/>
    <p:sldId id="283" r:id="rId9"/>
    <p:sldId id="284" r:id="rId10"/>
    <p:sldId id="285" r:id="rId11"/>
    <p:sldId id="286" r:id="rId12"/>
    <p:sldId id="287" r:id="rId13"/>
    <p:sldId id="293" r:id="rId14"/>
    <p:sldId id="288" r:id="rId15"/>
    <p:sldId id="289" r:id="rId16"/>
    <p:sldId id="290" r:id="rId17"/>
    <p:sldId id="292" r:id="rId18"/>
    <p:sldId id="294" r:id="rId19"/>
    <p:sldId id="296" r:id="rId20"/>
    <p:sldId id="295"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7" r:id="rId37"/>
    <p:sldId id="312" r:id="rId38"/>
    <p:sldId id="313"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2" r:id="rId53"/>
    <p:sldId id="333" r:id="rId54"/>
    <p:sldId id="334" r:id="rId55"/>
    <p:sldId id="335" r:id="rId56"/>
    <p:sldId id="336" r:id="rId57"/>
    <p:sldId id="337" r:id="rId58"/>
    <p:sldId id="338" r:id="rId59"/>
    <p:sldId id="339" r:id="rId60"/>
    <p:sldId id="340" r:id="rId61"/>
    <p:sldId id="342" r:id="rId62"/>
    <p:sldId id="343" r:id="rId63"/>
    <p:sldId id="341" r:id="rId64"/>
    <p:sldId id="344" r:id="rId65"/>
    <p:sldId id="345" r:id="rId66"/>
    <p:sldId id="346" r:id="rId67"/>
    <p:sldId id="347" r:id="rId68"/>
    <p:sldId id="348" r:id="rId69"/>
    <p:sldId id="356" r:id="rId70"/>
    <p:sldId id="349" r:id="rId71"/>
    <p:sldId id="350" r:id="rId72"/>
    <p:sldId id="351" r:id="rId73"/>
    <p:sldId id="352" r:id="rId74"/>
    <p:sldId id="353" r:id="rId75"/>
    <p:sldId id="354" r:id="rId76"/>
    <p:sldId id="355" r:id="rId77"/>
    <p:sldId id="357" r:id="rId78"/>
    <p:sldId id="358" r:id="rId79"/>
    <p:sldId id="359" r:id="rId80"/>
    <p:sldId id="360" r:id="rId81"/>
    <p:sldId id="361" r:id="rId82"/>
    <p:sldId id="362" r:id="rId83"/>
    <p:sldId id="363" r:id="rId84"/>
    <p:sldId id="364" r:id="rId85"/>
    <p:sldId id="366" r:id="rId86"/>
    <p:sldId id="367" r:id="rId87"/>
    <p:sldId id="368" r:id="rId88"/>
    <p:sldId id="365" r:id="rId89"/>
    <p:sldId id="373" r:id="rId90"/>
    <p:sldId id="369" r:id="rId91"/>
    <p:sldId id="370" r:id="rId92"/>
    <p:sldId id="371" r:id="rId93"/>
    <p:sldId id="372" r:id="rId94"/>
    <p:sldId id="374" r:id="rId95"/>
    <p:sldId id="375" r:id="rId96"/>
    <p:sldId id="377" r:id="rId97"/>
    <p:sldId id="383" r:id="rId98"/>
    <p:sldId id="376" r:id="rId99"/>
    <p:sldId id="378" r:id="rId100"/>
    <p:sldId id="379" r:id="rId101"/>
    <p:sldId id="380" r:id="rId102"/>
    <p:sldId id="381" r:id="rId103"/>
    <p:sldId id="382" r:id="rId104"/>
    <p:sldId id="385" r:id="rId105"/>
    <p:sldId id="384" r:id="rId106"/>
    <p:sldId id="386" r:id="rId107"/>
    <p:sldId id="387" r:id="rId108"/>
    <p:sldId id="388" r:id="rId10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8937"/>
    <a:srgbClr val="CAE1B5"/>
    <a:srgbClr val="27329D"/>
    <a:srgbClr val="CACEF2"/>
    <a:srgbClr val="97D0ED"/>
    <a:srgbClr val="1B729D"/>
    <a:srgbClr val="ECECEC"/>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60" autoAdjust="0"/>
    <p:restoredTop sz="80410" autoAdjust="0"/>
  </p:normalViewPr>
  <p:slideViewPr>
    <p:cSldViewPr>
      <p:cViewPr varScale="1">
        <p:scale>
          <a:sx n="91" d="100"/>
          <a:sy n="91" d="100"/>
        </p:scale>
        <p:origin x="185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theme" Target="theme/theme1.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notesMaster" Target="notesMasters/notesMaster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image" Target="../media/image8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FD4C8-E092-4A7C-AF10-F640ED742BED}" type="datetimeFigureOut">
              <a:rPr lang="zh-CN" altLang="en-US" smtClean="0"/>
              <a:t>2016/6/24 Friday</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E1B7EB-2CF5-4CFF-A413-351702B76324}" type="slidenum">
              <a:rPr lang="zh-CN" altLang="en-US" smtClean="0"/>
              <a:t>‹#›</a:t>
            </a:fld>
            <a:endParaRPr lang="zh-CN" altLang="en-US"/>
          </a:p>
        </p:txBody>
      </p:sp>
    </p:spTree>
    <p:extLst>
      <p:ext uri="{BB962C8B-B14F-4D97-AF65-F5344CB8AC3E}">
        <p14:creationId xmlns:p14="http://schemas.microsoft.com/office/powerpoint/2010/main" val="3150980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1</a:t>
            </a:fld>
            <a:endParaRPr lang="zh-CN" altLang="en-US"/>
          </a:p>
        </p:txBody>
      </p:sp>
    </p:spTree>
    <p:extLst>
      <p:ext uri="{BB962C8B-B14F-4D97-AF65-F5344CB8AC3E}">
        <p14:creationId xmlns:p14="http://schemas.microsoft.com/office/powerpoint/2010/main" val="1594845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75</a:t>
            </a:fld>
            <a:endParaRPr lang="zh-CN" altLang="en-US"/>
          </a:p>
        </p:txBody>
      </p:sp>
    </p:spTree>
    <p:extLst>
      <p:ext uri="{BB962C8B-B14F-4D97-AF65-F5344CB8AC3E}">
        <p14:creationId xmlns:p14="http://schemas.microsoft.com/office/powerpoint/2010/main" val="3327977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78</a:t>
            </a:fld>
            <a:endParaRPr lang="zh-CN" altLang="en-US"/>
          </a:p>
        </p:txBody>
      </p:sp>
    </p:spTree>
    <p:extLst>
      <p:ext uri="{BB962C8B-B14F-4D97-AF65-F5344CB8AC3E}">
        <p14:creationId xmlns:p14="http://schemas.microsoft.com/office/powerpoint/2010/main" val="1428490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83</a:t>
            </a:fld>
            <a:endParaRPr lang="zh-CN" altLang="en-US"/>
          </a:p>
        </p:txBody>
      </p:sp>
    </p:spTree>
    <p:extLst>
      <p:ext uri="{BB962C8B-B14F-4D97-AF65-F5344CB8AC3E}">
        <p14:creationId xmlns:p14="http://schemas.microsoft.com/office/powerpoint/2010/main" val="511318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86</a:t>
            </a:fld>
            <a:endParaRPr lang="zh-CN" altLang="en-US"/>
          </a:p>
        </p:txBody>
      </p:sp>
    </p:spTree>
    <p:extLst>
      <p:ext uri="{BB962C8B-B14F-4D97-AF65-F5344CB8AC3E}">
        <p14:creationId xmlns:p14="http://schemas.microsoft.com/office/powerpoint/2010/main" val="408199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93</a:t>
            </a:fld>
            <a:endParaRPr lang="zh-CN" altLang="en-US"/>
          </a:p>
        </p:txBody>
      </p:sp>
    </p:spTree>
    <p:extLst>
      <p:ext uri="{BB962C8B-B14F-4D97-AF65-F5344CB8AC3E}">
        <p14:creationId xmlns:p14="http://schemas.microsoft.com/office/powerpoint/2010/main" val="4012657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12</a:t>
            </a:fld>
            <a:endParaRPr lang="zh-CN" altLang="en-US"/>
          </a:p>
        </p:txBody>
      </p:sp>
    </p:spTree>
    <p:extLst>
      <p:ext uri="{BB962C8B-B14F-4D97-AF65-F5344CB8AC3E}">
        <p14:creationId xmlns:p14="http://schemas.microsoft.com/office/powerpoint/2010/main" val="2986015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25</a:t>
            </a:fld>
            <a:endParaRPr lang="zh-CN" altLang="en-US"/>
          </a:p>
        </p:txBody>
      </p:sp>
    </p:spTree>
    <p:extLst>
      <p:ext uri="{BB962C8B-B14F-4D97-AF65-F5344CB8AC3E}">
        <p14:creationId xmlns:p14="http://schemas.microsoft.com/office/powerpoint/2010/main" val="2760506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26</a:t>
            </a:fld>
            <a:endParaRPr lang="zh-CN" altLang="en-US"/>
          </a:p>
        </p:txBody>
      </p:sp>
    </p:spTree>
    <p:extLst>
      <p:ext uri="{BB962C8B-B14F-4D97-AF65-F5344CB8AC3E}">
        <p14:creationId xmlns:p14="http://schemas.microsoft.com/office/powerpoint/2010/main" val="1745115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30</a:t>
            </a:fld>
            <a:endParaRPr lang="zh-CN" altLang="en-US"/>
          </a:p>
        </p:txBody>
      </p:sp>
    </p:spTree>
    <p:extLst>
      <p:ext uri="{BB962C8B-B14F-4D97-AF65-F5344CB8AC3E}">
        <p14:creationId xmlns:p14="http://schemas.microsoft.com/office/powerpoint/2010/main" val="1992856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55</a:t>
            </a:fld>
            <a:endParaRPr lang="zh-CN" altLang="en-US"/>
          </a:p>
        </p:txBody>
      </p:sp>
    </p:spTree>
    <p:extLst>
      <p:ext uri="{BB962C8B-B14F-4D97-AF65-F5344CB8AC3E}">
        <p14:creationId xmlns:p14="http://schemas.microsoft.com/office/powerpoint/2010/main" val="3102742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61</a:t>
            </a:fld>
            <a:endParaRPr lang="zh-CN" altLang="en-US"/>
          </a:p>
        </p:txBody>
      </p:sp>
    </p:spTree>
    <p:extLst>
      <p:ext uri="{BB962C8B-B14F-4D97-AF65-F5344CB8AC3E}">
        <p14:creationId xmlns:p14="http://schemas.microsoft.com/office/powerpoint/2010/main" val="1340118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66</a:t>
            </a:fld>
            <a:endParaRPr lang="zh-CN" altLang="en-US"/>
          </a:p>
        </p:txBody>
      </p:sp>
    </p:spTree>
    <p:extLst>
      <p:ext uri="{BB962C8B-B14F-4D97-AF65-F5344CB8AC3E}">
        <p14:creationId xmlns:p14="http://schemas.microsoft.com/office/powerpoint/2010/main" val="1565688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E1B7EB-2CF5-4CFF-A413-351702B76324}" type="slidenum">
              <a:rPr lang="zh-CN" altLang="en-US" smtClean="0"/>
              <a:t>71</a:t>
            </a:fld>
            <a:endParaRPr lang="zh-CN" altLang="en-US"/>
          </a:p>
        </p:txBody>
      </p:sp>
    </p:spTree>
    <p:extLst>
      <p:ext uri="{BB962C8B-B14F-4D97-AF65-F5344CB8AC3E}">
        <p14:creationId xmlns:p14="http://schemas.microsoft.com/office/powerpoint/2010/main" val="25793427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101" name="Rectangle 29"/>
          <p:cNvSpPr>
            <a:spLocks noChangeArrowheads="1"/>
          </p:cNvSpPr>
          <p:nvPr/>
        </p:nvSpPr>
        <p:spPr bwMode="ltGray">
          <a:xfrm>
            <a:off x="8004175" y="0"/>
            <a:ext cx="1139825" cy="6858000"/>
          </a:xfrm>
          <a:prstGeom prst="rect">
            <a:avLst/>
          </a:prstGeom>
          <a:solidFill>
            <a:srgbClr val="ECECE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2" name="Rectangle 30"/>
          <p:cNvSpPr>
            <a:spLocks noChangeArrowheads="1"/>
          </p:cNvSpPr>
          <p:nvPr/>
        </p:nvSpPr>
        <p:spPr bwMode="ltGray">
          <a:xfrm>
            <a:off x="0" y="4638675"/>
            <a:ext cx="9144000" cy="2219325"/>
          </a:xfrm>
          <a:prstGeom prst="rect">
            <a:avLst/>
          </a:prstGeom>
          <a:solidFill>
            <a:schemeClr val="folHlink">
              <a:alpha val="31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3" name="Rectangle 31"/>
          <p:cNvSpPr>
            <a:spLocks noChangeArrowheads="1"/>
          </p:cNvSpPr>
          <p:nvPr/>
        </p:nvSpPr>
        <p:spPr bwMode="ltGray">
          <a:xfrm>
            <a:off x="0" y="2149475"/>
            <a:ext cx="9144000" cy="24987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04" name="Freeform 32"/>
          <p:cNvSpPr>
            <a:spLocks/>
          </p:cNvSpPr>
          <p:nvPr/>
        </p:nvSpPr>
        <p:spPr bwMode="ltGray">
          <a:xfrm>
            <a:off x="-9525" y="2138363"/>
            <a:ext cx="8015288" cy="22717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accent1">
              <a:alpha val="7300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a:lstStyle/>
          <a:p>
            <a:endParaRPr lang="zh-CN" altLang="en-US"/>
          </a:p>
        </p:txBody>
      </p:sp>
      <p:sp>
        <p:nvSpPr>
          <p:cNvPr id="3074" name="Rectangle 2"/>
          <p:cNvSpPr>
            <a:spLocks noGrp="1" noChangeArrowheads="1"/>
          </p:cNvSpPr>
          <p:nvPr>
            <p:ph type="ctrTitle"/>
          </p:nvPr>
        </p:nvSpPr>
        <p:spPr bwMode="black">
          <a:xfrm>
            <a:off x="1219200" y="1181100"/>
            <a:ext cx="6705600" cy="952500"/>
          </a:xfrm>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53882" dir="2700000" algn="ctr" rotWithShape="0">
                    <a:schemeClr val="tx1"/>
                  </a:outerShdw>
                </a:effectLst>
              </a14:hiddenEffects>
            </a:ext>
          </a:extLst>
        </p:spPr>
        <p:txBody>
          <a:bodyPr/>
          <a:lstStyle>
            <a:lvl1pPr algn="r">
              <a:defRPr sz="3600" b="1">
                <a:solidFill>
                  <a:schemeClr val="tx2"/>
                </a:solidFill>
              </a:defRPr>
            </a:lvl1pPr>
          </a:lstStyle>
          <a:p>
            <a:pPr lvl="0"/>
            <a:r>
              <a:rPr lang="en-US" altLang="zh-CN" noProof="0" smtClean="0"/>
              <a:t>Click to edit Master title </a:t>
            </a:r>
            <a:br>
              <a:rPr lang="en-US" altLang="zh-CN" noProof="0" smtClean="0"/>
            </a:br>
            <a:r>
              <a:rPr lang="en-US" altLang="zh-CN" noProof="0" smtClean="0"/>
              <a:t>style</a:t>
            </a:r>
          </a:p>
        </p:txBody>
      </p:sp>
      <p:sp>
        <p:nvSpPr>
          <p:cNvPr id="3076" name="Rectangle 4"/>
          <p:cNvSpPr>
            <a:spLocks noGrp="1" noChangeArrowheads="1"/>
          </p:cNvSpPr>
          <p:nvPr>
            <p:ph type="dt" sz="half" idx="2"/>
          </p:nvPr>
        </p:nvSpPr>
        <p:spPr>
          <a:xfrm>
            <a:off x="3886200" y="6527800"/>
            <a:ext cx="1752600" cy="168275"/>
          </a:xfrm>
        </p:spPr>
        <p:txBody>
          <a:bodyPr/>
          <a:lstStyle>
            <a:lvl1pPr algn="r">
              <a:defRPr>
                <a:solidFill>
                  <a:schemeClr val="tx2"/>
                </a:solidFill>
                <a:latin typeface="Times New Roman" panose="02020603050405020304" pitchFamily="18" charset="0"/>
                <a:ea typeface="宋体" panose="02010600030101010101" pitchFamily="2" charset="-122"/>
              </a:defRPr>
            </a:lvl1pPr>
          </a:lstStyle>
          <a:p>
            <a:endParaRPr lang="en-US" altLang="zh-CN"/>
          </a:p>
        </p:txBody>
      </p:sp>
      <p:sp>
        <p:nvSpPr>
          <p:cNvPr id="3077" name="Rectangle 5"/>
          <p:cNvSpPr>
            <a:spLocks noGrp="1" noChangeArrowheads="1"/>
          </p:cNvSpPr>
          <p:nvPr>
            <p:ph type="ftr" sz="quarter" idx="3"/>
          </p:nvPr>
        </p:nvSpPr>
        <p:spPr>
          <a:xfrm>
            <a:off x="304800" y="6502400"/>
            <a:ext cx="2057400" cy="228600"/>
          </a:xfrm>
        </p:spPr>
        <p:txBody>
          <a:bodyPr/>
          <a:lstStyle>
            <a:lvl1pPr algn="ctr">
              <a:defRPr sz="1400">
                <a:solidFill>
                  <a:schemeClr val="tx2"/>
                </a:solidFill>
                <a:latin typeface="Times New Roman" panose="02020603050405020304" pitchFamily="18" charset="0"/>
              </a:defRPr>
            </a:lvl1pPr>
          </a:lstStyle>
          <a:p>
            <a:endParaRPr lang="zh-CN" altLang="zh-CN"/>
          </a:p>
        </p:txBody>
      </p:sp>
      <p:sp>
        <p:nvSpPr>
          <p:cNvPr id="3078" name="Rectangle 6"/>
          <p:cNvSpPr>
            <a:spLocks noGrp="1" noChangeArrowheads="1"/>
          </p:cNvSpPr>
          <p:nvPr>
            <p:ph type="sldNum" sz="quarter" idx="4"/>
          </p:nvPr>
        </p:nvSpPr>
        <p:spPr>
          <a:xfrm>
            <a:off x="8293100" y="6413500"/>
            <a:ext cx="457200" cy="182563"/>
          </a:xfrm>
          <a:noFill/>
          <a:extLst>
            <a:ext uri="{909E8E84-426E-40DD-AFC4-6F175D3DCCD1}">
              <a14:hiddenFill xmlns:a14="http://schemas.microsoft.com/office/drawing/2010/main">
                <a:solidFill>
                  <a:schemeClr val="accent1"/>
                </a:solidFill>
              </a14:hiddenFill>
            </a:ext>
          </a:extLst>
        </p:spPr>
        <p:txBody>
          <a:bodyPr/>
          <a:lstStyle>
            <a:lvl1pPr algn="r">
              <a:defRPr sz="1400">
                <a:latin typeface="Times New Roman" panose="02020603050405020304" pitchFamily="18" charset="0"/>
              </a:defRPr>
            </a:lvl1pPr>
          </a:lstStyle>
          <a:p>
            <a:fld id="{B3A82C32-8061-45D9-AC1D-D1908F88605B}" type="slidenum">
              <a:rPr lang="en-US" altLang="zh-CN"/>
              <a:pPr/>
              <a:t>‹#›</a:t>
            </a:fld>
            <a:endParaRPr lang="en-US" altLang="zh-CN"/>
          </a:p>
        </p:txBody>
      </p:sp>
      <p:sp>
        <p:nvSpPr>
          <p:cNvPr id="3100" name="Text Box 28"/>
          <p:cNvSpPr txBox="1">
            <a:spLocks noChangeArrowheads="1"/>
          </p:cNvSpPr>
          <p:nvPr/>
        </p:nvSpPr>
        <p:spPr bwMode="auto">
          <a:xfrm>
            <a:off x="228600" y="166688"/>
            <a:ext cx="1303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latin typeface="Verdana" panose="020B0604030504040204" pitchFamily="34" charset="0"/>
                <a:ea typeface="宋体" panose="02010600030101010101" pitchFamily="2" charset="-122"/>
              </a:rPr>
              <a:t>LOGO</a:t>
            </a:r>
          </a:p>
        </p:txBody>
      </p:sp>
      <p:pic>
        <p:nvPicPr>
          <p:cNvPr id="3112" name="Picture 40" descr="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ltGray">
          <a:xfrm>
            <a:off x="1601788" y="2209800"/>
            <a:ext cx="2032000"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3113" name="Picture 41" descr="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ltGray">
          <a:xfrm>
            <a:off x="177800" y="3048000"/>
            <a:ext cx="1957388"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3114" name="Picture 42" descr="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ltGray">
          <a:xfrm>
            <a:off x="1587500" y="3921125"/>
            <a:ext cx="2033588" cy="1717675"/>
          </a:xfrm>
          <a:prstGeom prst="rect">
            <a:avLst/>
          </a:prstGeom>
          <a:noFill/>
          <a:effectLst>
            <a:outerShdw algn="ctr" rotWithShape="0">
              <a:schemeClr val="tx1"/>
            </a:outerShdw>
          </a:effectLst>
          <a:extLst>
            <a:ext uri="{909E8E84-426E-40DD-AFC4-6F175D3DCCD1}">
              <a14:hiddenFill xmlns:a14="http://schemas.microsoft.com/office/drawing/2010/main">
                <a:solidFill>
                  <a:srgbClr val="FFFFFF"/>
                </a:solidFill>
              </a14:hiddenFill>
            </a:ext>
          </a:extLst>
        </p:spPr>
      </p:pic>
      <p:sp>
        <p:nvSpPr>
          <p:cNvPr id="3075" name="Rectangle 3"/>
          <p:cNvSpPr>
            <a:spLocks noGrp="1" noChangeArrowheads="1"/>
          </p:cNvSpPr>
          <p:nvPr>
            <p:ph type="subTitle" idx="1"/>
          </p:nvPr>
        </p:nvSpPr>
        <p:spPr bwMode="white">
          <a:xfrm>
            <a:off x="3225800" y="3276600"/>
            <a:ext cx="4648200" cy="533400"/>
          </a:xfrm>
        </p:spPr>
        <p:txBody>
          <a:bodyPr/>
          <a:lstStyle>
            <a:lvl1pPr marL="0" indent="0" algn="r">
              <a:buFont typeface="Wingdings" panose="05000000000000000000" pitchFamily="2" charset="2"/>
              <a:buNone/>
              <a:defRPr sz="1800" b="0">
                <a:solidFill>
                  <a:schemeClr val="bg1"/>
                </a:solidFill>
              </a:defRPr>
            </a:lvl1pPr>
          </a:lstStyle>
          <a:p>
            <a:pPr lvl="0"/>
            <a:r>
              <a:rPr lang="en-US" altLang="zh-CN" noProof="0" smtClean="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B5BF3EC2-E24F-4072-B0DD-6F6D3CBE268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3365208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34150" y="381000"/>
            <a:ext cx="20764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81000"/>
            <a:ext cx="60769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3B16DB4E-398E-495A-BC1A-73ADE1DE7545}"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2798752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43000" y="381000"/>
            <a:ext cx="6781800" cy="5635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304800" y="1066800"/>
            <a:ext cx="8305800" cy="5257800"/>
          </a:xfrm>
        </p:spPr>
        <p:txBody>
          <a:bodyPr/>
          <a:lstStyle/>
          <a:p>
            <a:endParaRPr lang="zh-CN" altLang="en-US"/>
          </a:p>
        </p:txBody>
      </p:sp>
      <p:sp>
        <p:nvSpPr>
          <p:cNvPr id="4" name="日期占位符 3"/>
          <p:cNvSpPr>
            <a:spLocks noGrp="1"/>
          </p:cNvSpPr>
          <p:nvPr>
            <p:ph type="dt" sz="half" idx="10"/>
          </p:nvPr>
        </p:nvSpPr>
        <p:spPr>
          <a:xfrm>
            <a:off x="304800" y="6462713"/>
            <a:ext cx="2667000" cy="242887"/>
          </a:xfrm>
        </p:spPr>
        <p:txBody>
          <a:bodyPr/>
          <a:lstStyle>
            <a:lvl1pPr>
              <a:defRPr/>
            </a:lvl1pPr>
          </a:lstStyle>
          <a:p>
            <a:endParaRPr lang="zh-CN" altLang="zh-CN"/>
          </a:p>
        </p:txBody>
      </p:sp>
      <p:sp>
        <p:nvSpPr>
          <p:cNvPr id="5" name="灯片编号占位符 4"/>
          <p:cNvSpPr>
            <a:spLocks noGrp="1"/>
          </p:cNvSpPr>
          <p:nvPr>
            <p:ph type="sldNum" sz="quarter" idx="11"/>
          </p:nvPr>
        </p:nvSpPr>
        <p:spPr>
          <a:xfrm>
            <a:off x="8293100" y="6375400"/>
            <a:ext cx="457200" cy="228600"/>
          </a:xfrm>
        </p:spPr>
        <p:txBody>
          <a:bodyPr/>
          <a:lstStyle>
            <a:lvl1pPr>
              <a:defRPr/>
            </a:lvl1pPr>
          </a:lstStyle>
          <a:p>
            <a:fld id="{65D0B8AD-1236-457D-BAA5-5913A0CD5438}" type="slidenum">
              <a:rPr lang="en-US" altLang="zh-CN"/>
              <a:pPr/>
              <a:t>‹#›</a:t>
            </a:fld>
            <a:endParaRPr lang="en-US" altLang="zh-CN"/>
          </a:p>
        </p:txBody>
      </p:sp>
      <p:sp>
        <p:nvSpPr>
          <p:cNvPr id="6" name="页脚占位符 5"/>
          <p:cNvSpPr>
            <a:spLocks noGrp="1"/>
          </p:cNvSpPr>
          <p:nvPr>
            <p:ph type="ftr" sz="quarter" idx="12"/>
          </p:nvPr>
        </p:nvSpPr>
        <p:spPr>
          <a:xfrm>
            <a:off x="5257800" y="6477000"/>
            <a:ext cx="2895600" cy="228600"/>
          </a:xfrm>
        </p:spPr>
        <p:txBody>
          <a:bodyPr/>
          <a:lstStyle>
            <a:lvl1pPr>
              <a:defRPr/>
            </a:lvl1pPr>
          </a:lstStyle>
          <a:p>
            <a:r>
              <a:rPr lang="en-US" altLang="zh-CN"/>
              <a:t>www.themegallery.com</a:t>
            </a:r>
          </a:p>
        </p:txBody>
      </p:sp>
    </p:spTree>
    <p:extLst>
      <p:ext uri="{BB962C8B-B14F-4D97-AF65-F5344CB8AC3E}">
        <p14:creationId xmlns:p14="http://schemas.microsoft.com/office/powerpoint/2010/main" val="3024912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69963" y="4149725"/>
            <a:ext cx="7772400" cy="1035050"/>
          </a:xfrm>
        </p:spPr>
        <p:txBody>
          <a:bodyPr/>
          <a:lstStyle>
            <a:lvl1pPr marL="0" indent="0">
              <a:defRPr sz="3600">
                <a:solidFill>
                  <a:srgbClr val="0099CC"/>
                </a:solidFill>
              </a:defRPr>
            </a:lvl1pPr>
          </a:lstStyle>
          <a:p>
            <a:pPr lvl="0"/>
            <a:r>
              <a:rPr lang="zh-CN" altLang="zh-CN" noProof="0" smtClean="0">
                <a:sym typeface="Calibri" pitchFamily="34" charset="0"/>
              </a:rPr>
              <a:t>单击此处编辑母版标题样式</a:t>
            </a:r>
          </a:p>
        </p:txBody>
      </p:sp>
      <p:sp>
        <p:nvSpPr>
          <p:cNvPr id="2051" name="Rectangle 3"/>
          <p:cNvSpPr>
            <a:spLocks noGrp="1" noChangeArrowheads="1"/>
          </p:cNvSpPr>
          <p:nvPr>
            <p:ph type="subTitle" idx="1"/>
          </p:nvPr>
        </p:nvSpPr>
        <p:spPr>
          <a:xfrm>
            <a:off x="2339975" y="5446713"/>
            <a:ext cx="6400800" cy="911225"/>
          </a:xfrm>
        </p:spPr>
        <p:txBody>
          <a:bodyPr/>
          <a:lstStyle>
            <a:lvl1pPr algn="r">
              <a:defRPr sz="2800">
                <a:solidFill>
                  <a:srgbClr val="0099CC"/>
                </a:solidFill>
              </a:defRPr>
            </a:lvl1pPr>
          </a:lstStyle>
          <a:p>
            <a:pPr lvl="0"/>
            <a:r>
              <a:rPr lang="zh-CN" altLang="zh-CN" noProof="0" smtClean="0">
                <a:sym typeface="Calibri" pitchFamily="34" charset="0"/>
              </a:rPr>
              <a:t>单击此处编辑母版副标题样式</a:t>
            </a:r>
          </a:p>
        </p:txBody>
      </p:sp>
    </p:spTree>
    <p:extLst>
      <p:ext uri="{BB962C8B-B14F-4D97-AF65-F5344CB8AC3E}">
        <p14:creationId xmlns:p14="http://schemas.microsoft.com/office/powerpoint/2010/main" val="767548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264928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55223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9318481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88751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11036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5819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7EB1D9D7-088A-4016-9C21-0816E9EDDC03}"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948294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304183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53711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52740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6225"/>
            <a:ext cx="2057400" cy="5849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6225"/>
            <a:ext cx="6019800" cy="5849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3314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p>
        </p:txBody>
      </p:sp>
      <p:sp>
        <p:nvSpPr>
          <p:cNvPr id="5" name="灯片编号占位符 4"/>
          <p:cNvSpPr>
            <a:spLocks noGrp="1"/>
          </p:cNvSpPr>
          <p:nvPr>
            <p:ph type="sldNum" sz="quarter" idx="11"/>
          </p:nvPr>
        </p:nvSpPr>
        <p:spPr/>
        <p:txBody>
          <a:bodyPr/>
          <a:lstStyle>
            <a:lvl1pPr>
              <a:defRPr/>
            </a:lvl1pPr>
          </a:lstStyle>
          <a:p>
            <a:fld id="{CB10D4F9-D69E-4E39-949B-294B7EFAADE0}" type="slidenum">
              <a:rPr lang="en-US" altLang="zh-CN"/>
              <a:pPr/>
              <a:t>‹#›</a:t>
            </a:fld>
            <a:endParaRPr lang="en-US" altLang="zh-CN"/>
          </a:p>
        </p:txBody>
      </p:sp>
      <p:sp>
        <p:nvSpPr>
          <p:cNvPr id="6" name="页脚占位符 5"/>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937227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533900" y="1066800"/>
            <a:ext cx="407670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528D2606-3754-4566-B8C0-FA2A7017784D}"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230475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p>
        </p:txBody>
      </p:sp>
      <p:sp>
        <p:nvSpPr>
          <p:cNvPr id="8" name="灯片编号占位符 7"/>
          <p:cNvSpPr>
            <a:spLocks noGrp="1"/>
          </p:cNvSpPr>
          <p:nvPr>
            <p:ph type="sldNum" sz="quarter" idx="11"/>
          </p:nvPr>
        </p:nvSpPr>
        <p:spPr/>
        <p:txBody>
          <a:bodyPr/>
          <a:lstStyle>
            <a:lvl1pPr>
              <a:defRPr/>
            </a:lvl1pPr>
          </a:lstStyle>
          <a:p>
            <a:fld id="{713899CE-08B1-4A5F-BDD5-0681973DA01E}" type="slidenum">
              <a:rPr lang="en-US" altLang="zh-CN"/>
              <a:pPr/>
              <a:t>‹#›</a:t>
            </a:fld>
            <a:endParaRPr lang="en-US" altLang="zh-CN"/>
          </a:p>
        </p:txBody>
      </p:sp>
      <p:sp>
        <p:nvSpPr>
          <p:cNvPr id="9" name="页脚占位符 8"/>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863234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p>
        </p:txBody>
      </p:sp>
      <p:sp>
        <p:nvSpPr>
          <p:cNvPr id="4" name="灯片编号占位符 3"/>
          <p:cNvSpPr>
            <a:spLocks noGrp="1"/>
          </p:cNvSpPr>
          <p:nvPr>
            <p:ph type="sldNum" sz="quarter" idx="11"/>
          </p:nvPr>
        </p:nvSpPr>
        <p:spPr/>
        <p:txBody>
          <a:bodyPr/>
          <a:lstStyle>
            <a:lvl1pPr>
              <a:defRPr/>
            </a:lvl1pPr>
          </a:lstStyle>
          <a:p>
            <a:fld id="{046DF073-4657-4BE5-8466-90820E432F8D}" type="slidenum">
              <a:rPr lang="en-US" altLang="zh-CN"/>
              <a:pPr/>
              <a:t>‹#›</a:t>
            </a:fld>
            <a:endParaRPr lang="en-US" altLang="zh-CN"/>
          </a:p>
        </p:txBody>
      </p:sp>
      <p:sp>
        <p:nvSpPr>
          <p:cNvPr id="5" name="页脚占位符 4"/>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805122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p>
        </p:txBody>
      </p:sp>
      <p:sp>
        <p:nvSpPr>
          <p:cNvPr id="3" name="灯片编号占位符 2"/>
          <p:cNvSpPr>
            <a:spLocks noGrp="1"/>
          </p:cNvSpPr>
          <p:nvPr>
            <p:ph type="sldNum" sz="quarter" idx="11"/>
          </p:nvPr>
        </p:nvSpPr>
        <p:spPr/>
        <p:txBody>
          <a:bodyPr/>
          <a:lstStyle>
            <a:lvl1pPr>
              <a:defRPr/>
            </a:lvl1pPr>
          </a:lstStyle>
          <a:p>
            <a:fld id="{370D62C9-C408-422C-87AA-39A7500B5755}" type="slidenum">
              <a:rPr lang="en-US" altLang="zh-CN"/>
              <a:pPr/>
              <a:t>‹#›</a:t>
            </a:fld>
            <a:endParaRPr lang="en-US" altLang="zh-CN"/>
          </a:p>
        </p:txBody>
      </p:sp>
      <p:sp>
        <p:nvSpPr>
          <p:cNvPr id="4" name="页脚占位符 3"/>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3393747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7D4519DC-3421-4729-828B-B8881FB627A6}"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4190150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p>
        </p:txBody>
      </p:sp>
      <p:sp>
        <p:nvSpPr>
          <p:cNvPr id="6" name="灯片编号占位符 5"/>
          <p:cNvSpPr>
            <a:spLocks noGrp="1"/>
          </p:cNvSpPr>
          <p:nvPr>
            <p:ph type="sldNum" sz="quarter" idx="11"/>
          </p:nvPr>
        </p:nvSpPr>
        <p:spPr/>
        <p:txBody>
          <a:bodyPr/>
          <a:lstStyle>
            <a:lvl1pPr>
              <a:defRPr/>
            </a:lvl1pPr>
          </a:lstStyle>
          <a:p>
            <a:fld id="{9264D740-0173-4725-A5B5-3826C5DA51B4}" type="slidenum">
              <a:rPr lang="en-US" altLang="zh-CN"/>
              <a:pPr/>
              <a:t>‹#›</a:t>
            </a:fld>
            <a:endParaRPr lang="en-US" altLang="zh-CN"/>
          </a:p>
        </p:txBody>
      </p:sp>
      <p:sp>
        <p:nvSpPr>
          <p:cNvPr id="7" name="页脚占位符 6"/>
          <p:cNvSpPr>
            <a:spLocks noGrp="1"/>
          </p:cNvSpPr>
          <p:nvPr>
            <p:ph type="ftr" sz="quarter" idx="12"/>
          </p:nvPr>
        </p:nvSpPr>
        <p:spPr/>
        <p:txBody>
          <a:bodyPr/>
          <a:lstStyle>
            <a:lvl1pPr>
              <a:defRPr/>
            </a:lvl1pPr>
          </a:lstStyle>
          <a:p>
            <a:r>
              <a:rPr lang="en-US" altLang="zh-CN"/>
              <a:t>www.themegallery.com</a:t>
            </a:r>
          </a:p>
        </p:txBody>
      </p:sp>
    </p:spTree>
    <p:extLst>
      <p:ext uri="{BB962C8B-B14F-4D97-AF65-F5344CB8AC3E}">
        <p14:creationId xmlns:p14="http://schemas.microsoft.com/office/powerpoint/2010/main" val="164448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4.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8" name="Freeform 34"/>
          <p:cNvSpPr>
            <a:spLocks/>
          </p:cNvSpPr>
          <p:nvPr/>
        </p:nvSpPr>
        <p:spPr bwMode="ltGray">
          <a:xfrm>
            <a:off x="-23813" y="344488"/>
            <a:ext cx="8194676" cy="633412"/>
          </a:xfrm>
          <a:custGeom>
            <a:avLst/>
            <a:gdLst>
              <a:gd name="T0" fmla="*/ 0 w 5049"/>
              <a:gd name="T1" fmla="*/ 0 h 1471"/>
              <a:gd name="T2" fmla="*/ 5049 w 5049"/>
              <a:gd name="T3" fmla="*/ 2 h 1471"/>
              <a:gd name="T4" fmla="*/ 5048 w 5049"/>
              <a:gd name="T5" fmla="*/ 1458 h 1471"/>
              <a:gd name="T6" fmla="*/ 0 w 5049"/>
              <a:gd name="T7" fmla="*/ 1471 h 1471"/>
              <a:gd name="T8" fmla="*/ 0 w 5049"/>
              <a:gd name="T9" fmla="*/ 0 h 1471"/>
            </a:gdLst>
            <a:ahLst/>
            <a:cxnLst>
              <a:cxn ang="0">
                <a:pos x="T0" y="T1"/>
              </a:cxn>
              <a:cxn ang="0">
                <a:pos x="T2" y="T3"/>
              </a:cxn>
              <a:cxn ang="0">
                <a:pos x="T4" y="T5"/>
              </a:cxn>
              <a:cxn ang="0">
                <a:pos x="T6" y="T7"/>
              </a:cxn>
              <a:cxn ang="0">
                <a:pos x="T8" y="T9"/>
              </a:cxn>
            </a:cxnLst>
            <a:rect l="0" t="0" r="r" b="b"/>
            <a:pathLst>
              <a:path w="5049" h="1471">
                <a:moveTo>
                  <a:pt x="0" y="0"/>
                </a:moveTo>
                <a:lnTo>
                  <a:pt x="5049" y="2"/>
                </a:lnTo>
                <a:lnTo>
                  <a:pt x="5048" y="1458"/>
                </a:lnTo>
                <a:lnTo>
                  <a:pt x="0" y="1471"/>
                </a:lnTo>
                <a:lnTo>
                  <a:pt x="0" y="0"/>
                </a:lnTo>
                <a:close/>
              </a:path>
            </a:pathLst>
          </a:cu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003366"/>
                  </a:outerShdw>
                </a:effectLst>
              </a14:hiddenEffects>
            </a:ext>
          </a:extLst>
        </p:spPr>
        <p:txBody>
          <a:bodyPr/>
          <a:lstStyle/>
          <a:p>
            <a:endParaRPr lang="zh-CN" altLang="en-US"/>
          </a:p>
        </p:txBody>
      </p:sp>
      <p:grpSp>
        <p:nvGrpSpPr>
          <p:cNvPr id="1062" name="Group 38"/>
          <p:cNvGrpSpPr>
            <a:grpSpLocks/>
          </p:cNvGrpSpPr>
          <p:nvPr/>
        </p:nvGrpSpPr>
        <p:grpSpPr bwMode="auto">
          <a:xfrm>
            <a:off x="152400" y="228600"/>
            <a:ext cx="838200" cy="838200"/>
            <a:chOff x="18" y="144"/>
            <a:chExt cx="510" cy="480"/>
          </a:xfrm>
        </p:grpSpPr>
        <p:sp>
          <p:nvSpPr>
            <p:cNvPr id="1063" name="AutoShape 39"/>
            <p:cNvSpPr>
              <a:spLocks noChangeArrowheads="1"/>
            </p:cNvSpPr>
            <p:nvPr userDrawn="1"/>
          </p:nvSpPr>
          <p:spPr bwMode="ltGray">
            <a:xfrm>
              <a:off x="18" y="258"/>
              <a:ext cx="288" cy="240"/>
            </a:xfrm>
            <a:prstGeom prst="hexagon">
              <a:avLst>
                <a:gd name="adj" fmla="val 30000"/>
                <a:gd name="vf" fmla="val 115470"/>
              </a:avLst>
            </a:prstGeom>
            <a:solidFill>
              <a:schemeClr val="hlink"/>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4" name="AutoShape 40"/>
            <p:cNvSpPr>
              <a:spLocks noChangeArrowheads="1"/>
            </p:cNvSpPr>
            <p:nvPr userDrawn="1"/>
          </p:nvSpPr>
          <p:spPr bwMode="ltGray">
            <a:xfrm>
              <a:off x="240" y="144"/>
              <a:ext cx="288" cy="240"/>
            </a:xfrm>
            <a:prstGeom prst="hexagon">
              <a:avLst>
                <a:gd name="adj" fmla="val 30000"/>
                <a:gd name="vf" fmla="val 115470"/>
              </a:avLst>
            </a:prstGeom>
            <a:solidFill>
              <a:schemeClr val="accent2"/>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sp>
          <p:nvSpPr>
            <p:cNvPr id="1065" name="AutoShape 41"/>
            <p:cNvSpPr>
              <a:spLocks noChangeArrowheads="1"/>
            </p:cNvSpPr>
            <p:nvPr userDrawn="1"/>
          </p:nvSpPr>
          <p:spPr bwMode="ltGray">
            <a:xfrm>
              <a:off x="240" y="384"/>
              <a:ext cx="288" cy="240"/>
            </a:xfrm>
            <a:prstGeom prst="hexagon">
              <a:avLst>
                <a:gd name="adj" fmla="val 30000"/>
                <a:gd name="vf" fmla="val 115470"/>
              </a:avLst>
            </a:prstGeom>
            <a:solidFill>
              <a:schemeClr val="accent1"/>
            </a:solidFill>
            <a:ln w="28575">
              <a:solidFill>
                <a:schemeClr val="bg1"/>
              </a:solidFill>
              <a:miter lim="800000"/>
              <a:headEnd/>
              <a:tailEnd/>
            </a:ln>
            <a:effectLst>
              <a:outerShdw dist="56796" dir="1593903" algn="ctr" rotWithShape="0">
                <a:srgbClr val="666633">
                  <a:alpha val="50000"/>
                </a:srgbClr>
              </a:outerShdw>
            </a:effectLst>
          </p:spPr>
          <p:txBody>
            <a:bodyPr wrap="none" anchor="ctr"/>
            <a:lstStyle/>
            <a:p>
              <a:endParaRPr lang="zh-CN" altLang="en-US"/>
            </a:p>
          </p:txBody>
        </p:sp>
      </p:grpSp>
      <p:sp>
        <p:nvSpPr>
          <p:cNvPr id="1027" name="Rectangle 3"/>
          <p:cNvSpPr>
            <a:spLocks noGrp="1" noChangeArrowheads="1"/>
          </p:cNvSpPr>
          <p:nvPr>
            <p:ph type="body" idx="1"/>
          </p:nvPr>
        </p:nvSpPr>
        <p:spPr bwMode="auto">
          <a:xfrm>
            <a:off x="304800" y="1066800"/>
            <a:ext cx="83058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304800" y="6462713"/>
            <a:ext cx="2667000"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zh-CN" altLang="zh-CN"/>
          </a:p>
        </p:txBody>
      </p:sp>
      <p:sp>
        <p:nvSpPr>
          <p:cNvPr id="1026" name="Rectangle 2"/>
          <p:cNvSpPr>
            <a:spLocks noGrp="1" noChangeArrowheads="1"/>
          </p:cNvSpPr>
          <p:nvPr>
            <p:ph type="title"/>
          </p:nvPr>
        </p:nvSpPr>
        <p:spPr bwMode="white">
          <a:xfrm>
            <a:off x="1143000" y="381000"/>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grpSp>
        <p:nvGrpSpPr>
          <p:cNvPr id="1059" name="Group 35"/>
          <p:cNvGrpSpPr>
            <a:grpSpLocks/>
          </p:cNvGrpSpPr>
          <p:nvPr/>
        </p:nvGrpSpPr>
        <p:grpSpPr bwMode="auto">
          <a:xfrm>
            <a:off x="8153400" y="0"/>
            <a:ext cx="990600" cy="6858000"/>
            <a:chOff x="5040" y="0"/>
            <a:chExt cx="720" cy="4320"/>
          </a:xfrm>
        </p:grpSpPr>
        <p:sp>
          <p:nvSpPr>
            <p:cNvPr id="1060" name="Rectangle 36"/>
            <p:cNvSpPr>
              <a:spLocks noChangeArrowheads="1"/>
            </p:cNvSpPr>
            <p:nvPr userDrawn="1"/>
          </p:nvSpPr>
          <p:spPr bwMode="ltGray">
            <a:xfrm>
              <a:off x="5042" y="0"/>
              <a:ext cx="718" cy="4320"/>
            </a:xfrm>
            <a:prstGeom prst="rect">
              <a:avLst/>
            </a:prstGeom>
            <a:solidFill>
              <a:srgbClr val="ECECE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37"/>
            <p:cNvSpPr>
              <a:spLocks noChangeArrowheads="1"/>
            </p:cNvSpPr>
            <p:nvPr userDrawn="1"/>
          </p:nvSpPr>
          <p:spPr bwMode="ltGray">
            <a:xfrm>
              <a:off x="5040" y="219"/>
              <a:ext cx="720" cy="39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66" name="AutoShape 42"/>
          <p:cNvSpPr>
            <a:spLocks noChangeArrowheads="1"/>
          </p:cNvSpPr>
          <p:nvPr/>
        </p:nvSpPr>
        <p:spPr bwMode="gray">
          <a:xfrm>
            <a:off x="7696200" y="59436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AutoShape 43"/>
          <p:cNvSpPr>
            <a:spLocks noChangeArrowheads="1"/>
          </p:cNvSpPr>
          <p:nvPr/>
        </p:nvSpPr>
        <p:spPr bwMode="gray">
          <a:xfrm>
            <a:off x="8229600" y="563880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8" name="AutoShape 44"/>
          <p:cNvSpPr>
            <a:spLocks noChangeArrowheads="1"/>
          </p:cNvSpPr>
          <p:nvPr/>
        </p:nvSpPr>
        <p:spPr bwMode="gray">
          <a:xfrm>
            <a:off x="8220075" y="6229350"/>
            <a:ext cx="609600" cy="533400"/>
          </a:xfrm>
          <a:prstGeom prst="hexagon">
            <a:avLst>
              <a:gd name="adj" fmla="val 28571"/>
              <a:gd name="vf" fmla="val 115470"/>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 name="Rectangle 6"/>
          <p:cNvSpPr>
            <a:spLocks noGrp="1" noChangeArrowheads="1"/>
          </p:cNvSpPr>
          <p:nvPr>
            <p:ph type="sldNum" sz="quarter" idx="4"/>
          </p:nvPr>
        </p:nvSpPr>
        <p:spPr bwMode="auto">
          <a:xfrm>
            <a:off x="8293100" y="6375400"/>
            <a:ext cx="457200" cy="228600"/>
          </a:xfrm>
          <a:prstGeom prst="rect">
            <a:avLst/>
          </a:prstGeom>
          <a:solidFill>
            <a:srgbClr val="CFCFC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solidFill>
                  <a:schemeClr val="bg1"/>
                </a:solidFill>
                <a:latin typeface="+mn-lt"/>
                <a:ea typeface="宋体" panose="02010600030101010101" pitchFamily="2" charset="-122"/>
              </a:defRPr>
            </a:lvl1pPr>
          </a:lstStyle>
          <a:p>
            <a:fld id="{FC8D3B09-49DB-4F5E-A086-5D0DAA506877}" type="slidenum">
              <a:rPr lang="en-US" altLang="zh-CN"/>
              <a:pPr/>
              <a:t>‹#›</a:t>
            </a:fld>
            <a:endParaRPr lang="en-US" altLang="zh-CN"/>
          </a:p>
        </p:txBody>
      </p:sp>
      <p:sp>
        <p:nvSpPr>
          <p:cNvPr id="1029" name="Rectangle 5"/>
          <p:cNvSpPr>
            <a:spLocks noGrp="1" noChangeArrowheads="1"/>
          </p:cNvSpPr>
          <p:nvPr>
            <p:ph type="ftr" sz="quarter" idx="3"/>
          </p:nvPr>
        </p:nvSpPr>
        <p:spPr bwMode="auto">
          <a:xfrm>
            <a:off x="5257800" y="6477000"/>
            <a:ext cx="28956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atin typeface="+mn-lt"/>
                <a:ea typeface="宋体" panose="02010600030101010101" pitchFamily="2" charset="-122"/>
              </a:defRPr>
            </a:lvl1pPr>
          </a:lstStyle>
          <a:p>
            <a:r>
              <a:rPr lang="en-US" altLang="zh-CN"/>
              <a:t>www.themegallery.com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p:titleStyle>
    <p:bodyStyle>
      <a:lvl1pPr marL="342900" indent="-342900" algn="l" rtl="0" fontAlgn="base">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anose="05000000000000000000" pitchFamily="2" charset="2"/>
        <a:buChar char="§"/>
        <a:defRPr sz="2400" kern="1200">
          <a:solidFill>
            <a:schemeClr val="tx1"/>
          </a:solidFill>
          <a:latin typeface="Arial" panose="020B0604020202020204" pitchFamily="34" charset="0"/>
          <a:ea typeface="+mn-ea"/>
          <a:cs typeface="+mn-cs"/>
        </a:defRPr>
      </a:lvl2pPr>
      <a:lvl3pPr marL="1143000" indent="-228600" algn="l" rtl="0" fontAlgn="base">
        <a:spcBef>
          <a:spcPct val="20000"/>
        </a:spcBef>
        <a:spcAft>
          <a:spcPct val="0"/>
        </a:spcAft>
        <a:buClr>
          <a:schemeClr val="tx1"/>
        </a:buClr>
        <a:buChar char="•"/>
        <a:defRPr sz="2200" kern="1200">
          <a:solidFill>
            <a:schemeClr val="tx1"/>
          </a:solidFill>
          <a:latin typeface="Arial" panose="020B0604020202020204" pitchFamily="34" charset="0"/>
          <a:ea typeface="+mn-ea"/>
          <a:cs typeface="+mn-cs"/>
        </a:defRPr>
      </a:lvl3pPr>
      <a:lvl4pPr marL="16002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4pPr>
      <a:lvl5pPr marL="2057400" indent="-228600" algn="l" rtl="0" fontAlgn="base">
        <a:spcBef>
          <a:spcPct val="20000"/>
        </a:spcBef>
        <a:spcAft>
          <a:spcPct val="0"/>
        </a:spcAft>
        <a:buChar char="»"/>
        <a:defRPr sz="2000" kern="120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76225"/>
            <a:ext cx="8229600"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Tree>
    <p:extLst>
      <p:ext uri="{BB962C8B-B14F-4D97-AF65-F5344CB8AC3E}">
        <p14:creationId xmlns:p14="http://schemas.microsoft.com/office/powerpoint/2010/main" val="8619801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marL="914400" indent="-914400" algn="r" rtl="0" eaLnBrk="0" fontAlgn="base" hangingPunct="0">
        <a:spcBef>
          <a:spcPct val="0"/>
        </a:spcBef>
        <a:spcAft>
          <a:spcPct val="0"/>
        </a:spcAft>
        <a:defRPr sz="3200" b="1">
          <a:solidFill>
            <a:schemeClr val="tx1"/>
          </a:solidFill>
          <a:latin typeface="+mj-lt"/>
          <a:ea typeface="+mj-ea"/>
          <a:cs typeface="+mj-cs"/>
          <a:sym typeface="Calibri" panose="020F0502020204030204" pitchFamily="34" charset="0"/>
        </a:defRPr>
      </a:lvl1pPr>
      <a:lvl2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2pPr>
      <a:lvl3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3pPr>
      <a:lvl4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4pPr>
      <a:lvl5pPr marL="914400" indent="-914400" algn="r" rtl="0" eaLnBrk="0" fontAlgn="base" hangingPunct="0">
        <a:spcBef>
          <a:spcPct val="0"/>
        </a:spcBef>
        <a:spcAft>
          <a:spcPct val="0"/>
        </a:spcAft>
        <a:defRPr sz="3200" b="1">
          <a:solidFill>
            <a:schemeClr val="tx1"/>
          </a:solidFill>
          <a:latin typeface="Calibri" pitchFamily="34" charset="0"/>
          <a:ea typeface="微软雅黑" pitchFamily="34" charset="-122"/>
          <a:sym typeface="Calibri" panose="020F0502020204030204" pitchFamily="34" charset="0"/>
        </a:defRPr>
      </a:lvl5pPr>
      <a:lvl6pPr marL="13716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6pPr>
      <a:lvl7pPr marL="18288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7pPr>
      <a:lvl8pPr marL="22860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8pPr>
      <a:lvl9pPr marL="2743200" indent="-914400" algn="r" rtl="0" fontAlgn="base">
        <a:spcBef>
          <a:spcPct val="0"/>
        </a:spcBef>
        <a:spcAft>
          <a:spcPct val="0"/>
        </a:spcAft>
        <a:defRPr sz="3200" b="1">
          <a:solidFill>
            <a:schemeClr val="tx1"/>
          </a:solidFill>
          <a:latin typeface="Calibri" pitchFamily="34" charset="0"/>
          <a:ea typeface="微软雅黑" pitchFamily="34" charset="-122"/>
          <a:sym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6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2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baike.baidu.com/view/344669.htm" TargetMode="External"/><Relationship Id="rId2" Type="http://schemas.openxmlformats.org/officeDocument/2006/relationships/hyperlink" Target="http://baike.baidu.com/view/605663.htm" TargetMode="External"/><Relationship Id="rId1" Type="http://schemas.openxmlformats.org/officeDocument/2006/relationships/slideLayout" Target="../slideLayouts/slideLayout2.xml"/><Relationship Id="rId4" Type="http://schemas.openxmlformats.org/officeDocument/2006/relationships/hyperlink" Target="http://baike.baidu.com/view/489630.htm"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baike.baidu.com/view/35251.htm"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hyperlink" Target="http://baike.baidu.com/view/36910.htm"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9.png"/><Relationship Id="rId4" Type="http://schemas.openxmlformats.org/officeDocument/2006/relationships/image" Target="../media/image88.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a:spLocks noGrp="1" noChangeArrowheads="1"/>
          </p:cNvSpPr>
          <p:nvPr>
            <p:ph type="ctrTitle"/>
          </p:nvPr>
        </p:nvSpPr>
        <p:spPr/>
        <p:txBody>
          <a:bodyPr/>
          <a:lstStyle/>
          <a:p>
            <a:pPr eaLnBrk="1" hangingPunct="1"/>
            <a:r>
              <a:rPr lang="zh-CN" altLang="en-US" sz="4800" dirty="0" smtClean="0">
                <a:latin typeface="+mn-ea"/>
                <a:ea typeface="+mn-ea"/>
              </a:rPr>
              <a:t>汽车文化</a:t>
            </a:r>
          </a:p>
        </p:txBody>
      </p:sp>
      <p:sp>
        <p:nvSpPr>
          <p:cNvPr id="15364" name="矩形 4"/>
          <p:cNvSpPr>
            <a:spLocks noChangeArrowheads="1"/>
          </p:cNvSpPr>
          <p:nvPr/>
        </p:nvSpPr>
        <p:spPr bwMode="auto">
          <a:xfrm>
            <a:off x="-30163" y="3175"/>
            <a:ext cx="1079501"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模板下载：</a:t>
            </a:r>
            <a:r>
              <a:rPr lang="en-US" altLang="zh-CN" sz="100">
                <a:solidFill>
                  <a:srgbClr val="FFFFFF"/>
                </a:solidFill>
                <a:latin typeface="Calibri" panose="020F0502020204030204" pitchFamily="34" charset="0"/>
              </a:rPr>
              <a:t>www.1ppt.com/moban/     </a:t>
            </a:r>
            <a:r>
              <a:rPr lang="zh-CN" altLang="en-US" sz="100">
                <a:solidFill>
                  <a:srgbClr val="FFFFFF"/>
                </a:solidFill>
                <a:latin typeface="Calibri" panose="020F0502020204030204" pitchFamily="34" charset="0"/>
              </a:rPr>
              <a:t>行业</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www.1ppt.com/hangye/ </a:t>
            </a:r>
          </a:p>
          <a:p>
            <a:pPr eaLnBrk="1" hangingPunct="1"/>
            <a:r>
              <a:rPr lang="zh-CN" altLang="en-US" sz="100">
                <a:solidFill>
                  <a:srgbClr val="FFFFFF"/>
                </a:solidFill>
                <a:latin typeface="Calibri" panose="020F0502020204030204" pitchFamily="34" charset="0"/>
              </a:rPr>
              <a:t>节日</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模板：</a:t>
            </a:r>
            <a:r>
              <a:rPr lang="en-US" altLang="zh-CN" sz="100">
                <a:solidFill>
                  <a:srgbClr val="FFFFFF"/>
                </a:solidFill>
                <a:latin typeface="Calibri" panose="020F0502020204030204" pitchFamily="34" charset="0"/>
              </a:rPr>
              <a:t>www.1ppt.com/jieri/           PPT</a:t>
            </a:r>
            <a:r>
              <a:rPr lang="zh-CN" altLang="en-US" sz="100">
                <a:solidFill>
                  <a:srgbClr val="FFFFFF"/>
                </a:solidFill>
                <a:latin typeface="Calibri" panose="020F0502020204030204" pitchFamily="34" charset="0"/>
              </a:rPr>
              <a:t>素材下载：</a:t>
            </a:r>
            <a:r>
              <a:rPr lang="en-US" altLang="zh-CN" sz="100">
                <a:solidFill>
                  <a:srgbClr val="FFFFFF"/>
                </a:solidFill>
                <a:latin typeface="Calibri" panose="020F0502020204030204" pitchFamily="34" charset="0"/>
              </a:rPr>
              <a:t>www.1ppt.com/sucai/</a:t>
            </a:r>
          </a:p>
          <a:p>
            <a:pPr eaLnBrk="1" hangingPunct="1"/>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背景图片：</a:t>
            </a:r>
            <a:r>
              <a:rPr lang="en-US" altLang="zh-CN" sz="100">
                <a:solidFill>
                  <a:srgbClr val="FFFFFF"/>
                </a:solidFill>
                <a:latin typeface="Calibri" panose="020F0502020204030204" pitchFamily="34" charset="0"/>
              </a:rPr>
              <a:t>www.1ppt.com/beijing/      PPT</a:t>
            </a:r>
            <a:r>
              <a:rPr lang="zh-CN" altLang="en-US" sz="100">
                <a:solidFill>
                  <a:srgbClr val="FFFFFF"/>
                </a:solidFill>
                <a:latin typeface="Calibri" panose="020F0502020204030204" pitchFamily="34" charset="0"/>
              </a:rPr>
              <a:t>图表下载：</a:t>
            </a:r>
            <a:r>
              <a:rPr lang="en-US" altLang="zh-CN" sz="100">
                <a:solidFill>
                  <a:srgbClr val="FFFFFF"/>
                </a:solidFill>
                <a:latin typeface="Calibri" panose="020F0502020204030204" pitchFamily="34" charset="0"/>
              </a:rPr>
              <a:t>www.1ppt.com/tubiao/      </a:t>
            </a:r>
          </a:p>
          <a:p>
            <a:pPr eaLnBrk="1" hangingPunct="1"/>
            <a:r>
              <a:rPr lang="zh-CN" altLang="en-US" sz="100">
                <a:solidFill>
                  <a:srgbClr val="FFFFFF"/>
                </a:solidFill>
                <a:latin typeface="Calibri" panose="020F0502020204030204" pitchFamily="34" charset="0"/>
              </a:rPr>
              <a:t>优秀</a:t>
            </a:r>
            <a:r>
              <a:rPr lang="en-US" altLang="zh-CN" sz="100">
                <a:solidFill>
                  <a:srgbClr val="FFFFFF"/>
                </a:solidFill>
                <a:latin typeface="Calibri" panose="020F0502020204030204" pitchFamily="34" charset="0"/>
              </a:rPr>
              <a:t>PPT</a:t>
            </a:r>
            <a:r>
              <a:rPr lang="zh-CN" altLang="en-US" sz="100">
                <a:solidFill>
                  <a:srgbClr val="FFFFFF"/>
                </a:solidFill>
                <a:latin typeface="Calibri" panose="020F0502020204030204" pitchFamily="34" charset="0"/>
              </a:rPr>
              <a:t>下载：</a:t>
            </a:r>
            <a:r>
              <a:rPr lang="en-US" altLang="zh-CN" sz="100">
                <a:solidFill>
                  <a:srgbClr val="FFFFFF"/>
                </a:solidFill>
                <a:latin typeface="Calibri" panose="020F0502020204030204" pitchFamily="34" charset="0"/>
              </a:rPr>
              <a:t>www.1ppt.com/xiazai/        PPT</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www.1ppt.com/powerpoint/      </a:t>
            </a:r>
          </a:p>
          <a:p>
            <a:pPr eaLnBrk="1" hangingPunct="1"/>
            <a:r>
              <a:rPr lang="en-US" altLang="zh-CN" sz="100">
                <a:solidFill>
                  <a:srgbClr val="FFFFFF"/>
                </a:solidFill>
                <a:latin typeface="Calibri" panose="020F0502020204030204" pitchFamily="34" charset="0"/>
              </a:rPr>
              <a:t>Word</a:t>
            </a:r>
            <a:r>
              <a:rPr lang="zh-CN" altLang="en-US" sz="100">
                <a:solidFill>
                  <a:srgbClr val="FFFFFF"/>
                </a:solidFill>
                <a:latin typeface="Calibri" panose="020F0502020204030204" pitchFamily="34" charset="0"/>
              </a:rPr>
              <a:t>教程： </a:t>
            </a:r>
            <a:r>
              <a:rPr lang="en-US" altLang="zh-CN" sz="100">
                <a:solidFill>
                  <a:srgbClr val="FFFFFF"/>
                </a:solidFill>
                <a:latin typeface="Calibri" panose="020F0502020204030204" pitchFamily="34" charset="0"/>
              </a:rPr>
              <a:t>www.1ppt.com/word/              Excel</a:t>
            </a:r>
            <a:r>
              <a:rPr lang="zh-CN" altLang="en-US" sz="100">
                <a:solidFill>
                  <a:srgbClr val="FFFFFF"/>
                </a:solidFill>
                <a:latin typeface="Calibri" panose="020F0502020204030204" pitchFamily="34" charset="0"/>
              </a:rPr>
              <a:t>教程：</a:t>
            </a:r>
            <a:r>
              <a:rPr lang="en-US" altLang="zh-CN" sz="100">
                <a:solidFill>
                  <a:srgbClr val="FFFFFF"/>
                </a:solidFill>
                <a:latin typeface="Calibri" panose="020F0502020204030204" pitchFamily="34" charset="0"/>
              </a:rPr>
              <a:t>www.1ppt.com/excel/  </a:t>
            </a:r>
          </a:p>
          <a:p>
            <a:pPr eaLnBrk="1" hangingPunct="1"/>
            <a:r>
              <a:rPr lang="zh-CN" altLang="en-US" sz="100">
                <a:solidFill>
                  <a:srgbClr val="FFFFFF"/>
                </a:solidFill>
                <a:latin typeface="Calibri" panose="020F0502020204030204" pitchFamily="34" charset="0"/>
              </a:rPr>
              <a:t>资料下载：</a:t>
            </a:r>
            <a:r>
              <a:rPr lang="en-US" altLang="zh-CN" sz="100">
                <a:solidFill>
                  <a:srgbClr val="FFFFFF"/>
                </a:solidFill>
                <a:latin typeface="Calibri" panose="020F0502020204030204" pitchFamily="34" charset="0"/>
              </a:rPr>
              <a:t>www.1ppt.com/ziliao/                PPT</a:t>
            </a:r>
            <a:r>
              <a:rPr lang="zh-CN" altLang="en-US" sz="100">
                <a:solidFill>
                  <a:srgbClr val="FFFFFF"/>
                </a:solidFill>
                <a:latin typeface="Calibri" panose="020F0502020204030204" pitchFamily="34" charset="0"/>
              </a:rPr>
              <a:t>课件下载：</a:t>
            </a:r>
            <a:r>
              <a:rPr lang="en-US" altLang="zh-CN" sz="100">
                <a:solidFill>
                  <a:srgbClr val="FFFFFF"/>
                </a:solidFill>
                <a:latin typeface="Calibri" panose="020F0502020204030204" pitchFamily="34" charset="0"/>
              </a:rPr>
              <a:t>www.1ppt.com/kejian/ </a:t>
            </a:r>
          </a:p>
          <a:p>
            <a:pPr eaLnBrk="1" hangingPunct="1"/>
            <a:r>
              <a:rPr lang="zh-CN" altLang="en-US" sz="100">
                <a:solidFill>
                  <a:srgbClr val="FFFFFF"/>
                </a:solidFill>
                <a:latin typeface="Calibri" panose="020F0502020204030204" pitchFamily="34" charset="0"/>
              </a:rPr>
              <a:t>范文下载：</a:t>
            </a:r>
            <a:r>
              <a:rPr lang="en-US" altLang="zh-CN" sz="100">
                <a:solidFill>
                  <a:srgbClr val="FFFFFF"/>
                </a:solidFill>
                <a:latin typeface="Calibri" panose="020F0502020204030204" pitchFamily="34" charset="0"/>
              </a:rPr>
              <a:t>www.1ppt.com/fanwen/             </a:t>
            </a:r>
            <a:r>
              <a:rPr lang="zh-CN" altLang="en-US" sz="100">
                <a:solidFill>
                  <a:srgbClr val="FFFFFF"/>
                </a:solidFill>
                <a:latin typeface="Calibri" panose="020F0502020204030204" pitchFamily="34" charset="0"/>
              </a:rPr>
              <a:t>试卷下载：</a:t>
            </a:r>
            <a:r>
              <a:rPr lang="en-US" altLang="zh-CN" sz="100">
                <a:solidFill>
                  <a:srgbClr val="FFFFFF"/>
                </a:solidFill>
                <a:latin typeface="Calibri" panose="020F0502020204030204" pitchFamily="34" charset="0"/>
              </a:rPr>
              <a:t>www.1ppt.com/shiti/  </a:t>
            </a:r>
          </a:p>
          <a:p>
            <a:pPr eaLnBrk="1" hangingPunct="1"/>
            <a:r>
              <a:rPr lang="zh-CN" altLang="en-US" sz="100">
                <a:solidFill>
                  <a:srgbClr val="FFFFFF"/>
                </a:solidFill>
                <a:latin typeface="Calibri" panose="020F0502020204030204" pitchFamily="34" charset="0"/>
              </a:rPr>
              <a:t>教案下载：</a:t>
            </a:r>
            <a:r>
              <a:rPr lang="en-US" altLang="zh-CN" sz="100">
                <a:solidFill>
                  <a:srgbClr val="FFFFFF"/>
                </a:solidFill>
                <a:latin typeface="Calibri" panose="020F0502020204030204" pitchFamily="34" charset="0"/>
              </a:rPr>
              <a:t>www.1ppt.com/jiaoan/  </a:t>
            </a:r>
          </a:p>
          <a:p>
            <a:pPr eaLnBrk="1" hangingPunct="1"/>
            <a:r>
              <a:rPr lang="en-US" altLang="zh-CN" sz="100">
                <a:solidFill>
                  <a:srgbClr val="FFFFFF"/>
                </a:solidFill>
                <a:latin typeface="Calibri" panose="020F0502020204030204" pitchFamily="34" charset="0"/>
              </a:rPr>
              <a:t> </a:t>
            </a:r>
            <a:endParaRPr lang="zh-CN" altLang="en-US" sz="100">
              <a:solidFill>
                <a:srgbClr val="FFFFFF"/>
              </a:solidFill>
              <a:latin typeface="Calibri" panose="020F0502020204030204" pitchFamily="34" charset="0"/>
            </a:endParaRPr>
          </a:p>
        </p:txBody>
      </p:sp>
    </p:spTree>
    <p:extLst>
      <p:ext uri="{BB962C8B-B14F-4D97-AF65-F5344CB8AC3E}">
        <p14:creationId xmlns:p14="http://schemas.microsoft.com/office/powerpoint/2010/main" val="23572322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zh-CN" dirty="0"/>
              <a:t>四、英国</a:t>
            </a:r>
          </a:p>
          <a:p>
            <a:pPr>
              <a:lnSpc>
                <a:spcPct val="120000"/>
              </a:lnSpc>
            </a:pPr>
            <a:r>
              <a:rPr lang="zh-CN" altLang="zh-CN" dirty="0">
                <a:latin typeface="宋体" panose="02010600030101010101" pitchFamily="2" charset="-122"/>
                <a:ea typeface="宋体" panose="02010600030101010101" pitchFamily="2" charset="-122"/>
              </a:rPr>
              <a:t>英国汽车造型优雅脱俗，充满了绅士贵族风度，表现出复古、保守、尊贵的风格。知名度最高的精品车为“劳斯莱斯”、“宾利”、“阿斯顿·马丁”“路虎”和“美洲虎”等。英国有两所汽车界赫赫有名的设计院校——皇家艺术学院和考文垂大学。</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138692473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304800" y="1657350"/>
            <a:ext cx="6276975" cy="4286250"/>
          </a:xfrm>
          <a:prstGeom prst="rect">
            <a:avLst/>
          </a:prstGeom>
        </p:spPr>
      </p:pic>
    </p:spTree>
    <p:extLst>
      <p:ext uri="{BB962C8B-B14F-4D97-AF65-F5344CB8AC3E}">
        <p14:creationId xmlns:p14="http://schemas.microsoft.com/office/powerpoint/2010/main" val="12190207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685800" y="1219200"/>
            <a:ext cx="7239000" cy="4724400"/>
          </a:xfrm>
          <a:prstGeom prst="rect">
            <a:avLst/>
          </a:prstGeom>
        </p:spPr>
      </p:pic>
    </p:spTree>
    <p:extLst>
      <p:ext uri="{BB962C8B-B14F-4D97-AF65-F5344CB8AC3E}">
        <p14:creationId xmlns:p14="http://schemas.microsoft.com/office/powerpoint/2010/main" val="165568892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内容占位符 4"/>
          <p:cNvPicPr>
            <a:picLocks noGrp="1"/>
          </p:cNvPicPr>
          <p:nvPr>
            <p:ph idx="1"/>
          </p:nvPr>
        </p:nvPicPr>
        <p:blipFill>
          <a:blip r:embed="rId2"/>
          <a:stretch>
            <a:fillRect/>
          </a:stretch>
        </p:blipFill>
        <p:spPr>
          <a:xfrm>
            <a:off x="762000" y="1143000"/>
            <a:ext cx="6477000" cy="4724400"/>
          </a:xfrm>
          <a:prstGeom prst="rect">
            <a:avLst/>
          </a:prstGeom>
        </p:spPr>
      </p:pic>
    </p:spTree>
    <p:extLst>
      <p:ext uri="{BB962C8B-B14F-4D97-AF65-F5344CB8AC3E}">
        <p14:creationId xmlns:p14="http://schemas.microsoft.com/office/powerpoint/2010/main" val="7938182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778452" y="1096963"/>
            <a:ext cx="5934075" cy="4762500"/>
          </a:xfrm>
          <a:prstGeom prst="rect">
            <a:avLst/>
          </a:prstGeom>
        </p:spPr>
      </p:pic>
    </p:spTree>
    <p:extLst>
      <p:ext uri="{BB962C8B-B14F-4D97-AF65-F5344CB8AC3E}">
        <p14:creationId xmlns:p14="http://schemas.microsoft.com/office/powerpoint/2010/main" val="92874569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685800" y="1714500"/>
            <a:ext cx="5915025" cy="4991100"/>
          </a:xfrm>
          <a:prstGeom prst="rect">
            <a:avLst/>
          </a:prstGeom>
        </p:spPr>
      </p:pic>
    </p:spTree>
    <p:extLst>
      <p:ext uri="{BB962C8B-B14F-4D97-AF65-F5344CB8AC3E}">
        <p14:creationId xmlns:p14="http://schemas.microsoft.com/office/powerpoint/2010/main" val="345149283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838201" y="2171699"/>
            <a:ext cx="5738812" cy="4275137"/>
          </a:xfrm>
          <a:prstGeom prst="rect">
            <a:avLst/>
          </a:prstGeom>
        </p:spPr>
      </p:pic>
    </p:spTree>
    <p:extLst>
      <p:ext uri="{BB962C8B-B14F-4D97-AF65-F5344CB8AC3E}">
        <p14:creationId xmlns:p14="http://schemas.microsoft.com/office/powerpoint/2010/main" val="33446298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990600" y="1371600"/>
            <a:ext cx="5476875" cy="4167188"/>
          </a:xfrm>
          <a:prstGeom prst="rect">
            <a:avLst/>
          </a:prstGeom>
        </p:spPr>
      </p:pic>
    </p:spTree>
    <p:extLst>
      <p:ext uri="{BB962C8B-B14F-4D97-AF65-F5344CB8AC3E}">
        <p14:creationId xmlns:p14="http://schemas.microsoft.com/office/powerpoint/2010/main" val="29806430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rotWithShape="1">
          <a:blip r:embed="rId2"/>
          <a:srcRect b="5036"/>
          <a:stretch/>
        </p:blipFill>
        <p:spPr bwMode="auto">
          <a:xfrm>
            <a:off x="990600" y="1558131"/>
            <a:ext cx="6324600" cy="427513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557073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6" name="图片 5"/>
          <p:cNvPicPr>
            <a:picLocks noChangeAspect="1"/>
          </p:cNvPicPr>
          <p:nvPr/>
        </p:nvPicPr>
        <p:blipFill>
          <a:blip r:embed="rId2"/>
          <a:stretch>
            <a:fillRect/>
          </a:stretch>
        </p:blipFill>
        <p:spPr>
          <a:xfrm>
            <a:off x="914400" y="1295400"/>
            <a:ext cx="6348076" cy="4471742"/>
          </a:xfrm>
          <a:prstGeom prst="rect">
            <a:avLst/>
          </a:prstGeom>
        </p:spPr>
      </p:pic>
      <p:sp>
        <p:nvSpPr>
          <p:cNvPr id="7" name="文本框 6"/>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3686659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五、</a:t>
            </a:r>
            <a:r>
              <a:rPr lang="zh-CN" altLang="en-US" dirty="0" smtClean="0"/>
              <a:t>意大利</a:t>
            </a:r>
            <a:endParaRPr lang="en-US" altLang="zh-CN" dirty="0" smtClean="0"/>
          </a:p>
          <a:p>
            <a:r>
              <a:rPr lang="zh-CN" altLang="zh-CN" dirty="0" smtClean="0">
                <a:latin typeface="宋体" panose="02010600030101010101" pitchFamily="2" charset="-122"/>
                <a:ea typeface="宋体" panose="02010600030101010101" pitchFamily="2" charset="-122"/>
              </a:rPr>
              <a:t>在</a:t>
            </a:r>
            <a:r>
              <a:rPr lang="zh-CN" altLang="zh-CN" dirty="0">
                <a:latin typeface="宋体" panose="02010600030101010101" pitchFamily="2" charset="-122"/>
                <a:ea typeface="宋体" panose="02010600030101010101" pitchFamily="2" charset="-122"/>
              </a:rPr>
              <a:t>汽车造型设计</a:t>
            </a:r>
            <a:r>
              <a:rPr lang="zh-CN" altLang="zh-CN" dirty="0" smtClean="0">
                <a:latin typeface="宋体" panose="02010600030101010101" pitchFamily="2" charset="-122"/>
                <a:ea typeface="宋体" panose="02010600030101010101" pitchFamily="2" charset="-122"/>
              </a:rPr>
              <a:t>上以</a:t>
            </a:r>
            <a:r>
              <a:rPr lang="zh-CN" altLang="zh-CN" dirty="0">
                <a:latin typeface="宋体" panose="02010600030101010101" pitchFamily="2" charset="-122"/>
                <a:ea typeface="宋体" panose="02010600030101010101" pitchFamily="2" charset="-122"/>
              </a:rPr>
              <a:t>奔放、性感、洒脱、超性能的表现吸引顾客，这种风格充分反映了意大利人的热情、浪漫、灵活和机敏的个性</a:t>
            </a:r>
            <a:r>
              <a:rPr lang="zh-CN" altLang="zh-CN" dirty="0" smtClean="0">
                <a:latin typeface="宋体" panose="02010600030101010101" pitchFamily="2" charset="-122"/>
                <a:ea typeface="宋体" panose="02010600030101010101" pitchFamily="2" charset="-122"/>
              </a:rPr>
              <a:t>。</a:t>
            </a:r>
            <a:endParaRPr lang="zh-CN" altLang="zh-CN" dirty="0">
              <a:latin typeface="宋体" panose="02010600030101010101" pitchFamily="2" charset="-122"/>
              <a:ea typeface="宋体" panose="02010600030101010101" pitchFamily="2" charset="-122"/>
            </a:endParaRPr>
          </a:p>
          <a:p>
            <a:r>
              <a:rPr lang="zh-CN" altLang="zh-CN" dirty="0">
                <a:latin typeface="宋体" panose="02010600030101010101" pitchFamily="2" charset="-122"/>
                <a:ea typeface="宋体" panose="02010600030101010101" pitchFamily="2" charset="-122"/>
              </a:rPr>
              <a:t>意大利是汽车造型设计的圣地，意大利有被誉为“世纪设计大师”的乔治亚罗、平尼法瑞那（</a:t>
            </a:r>
            <a:r>
              <a:rPr lang="en-US" altLang="zh-CN" dirty="0" err="1">
                <a:latin typeface="宋体" panose="02010600030101010101" pitchFamily="2" charset="-122"/>
                <a:ea typeface="宋体" panose="02010600030101010101" pitchFamily="2" charset="-122"/>
              </a:rPr>
              <a:t>Pininfarrina</a:t>
            </a:r>
            <a:r>
              <a:rPr lang="zh-CN" altLang="zh-CN" dirty="0">
                <a:latin typeface="宋体" panose="02010600030101010101" pitchFamily="2" charset="-122"/>
                <a:ea typeface="宋体" panose="02010600030101010101" pitchFamily="2" charset="-122"/>
              </a:rPr>
              <a:t>）、博通（</a:t>
            </a:r>
            <a:r>
              <a:rPr lang="en-US" altLang="zh-CN" dirty="0" err="1">
                <a:latin typeface="宋体" panose="02010600030101010101" pitchFamily="2" charset="-122"/>
                <a:ea typeface="宋体" panose="02010600030101010101" pitchFamily="2" charset="-122"/>
              </a:rPr>
              <a:t>Bertone</a:t>
            </a:r>
            <a:r>
              <a:rPr lang="zh-CN" altLang="zh-CN" dirty="0">
                <a:latin typeface="宋体" panose="02010600030101010101" pitchFamily="2" charset="-122"/>
                <a:ea typeface="宋体" panose="02010600030101010101" pitchFamily="2" charset="-122"/>
              </a:rPr>
              <a:t>）等著名设计大师。</a:t>
            </a:r>
          </a:p>
          <a:p>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知名的汽车品牌有“法拉利”、“兰博基尼”、“玛莎拉蒂”、“菲亚特”等</a:t>
            </a:r>
            <a:r>
              <a:rPr lang="zh-CN" altLang="zh-CN" dirty="0" smtClean="0">
                <a:latin typeface="宋体" panose="02010600030101010101" pitchFamily="2" charset="-122"/>
                <a:ea typeface="宋体" panose="02010600030101010101" pitchFamily="2" charset="-122"/>
              </a:rPr>
              <a:t>。</a:t>
            </a:r>
            <a:endParaRPr lang="zh-CN" altLang="zh-CN" dirty="0"/>
          </a:p>
          <a:p>
            <a:endParaRPr lang="zh-CN" altLang="en-US" dirty="0"/>
          </a:p>
        </p:txBody>
      </p:sp>
      <p:sp>
        <p:nvSpPr>
          <p:cNvPr id="4" name="页脚占位符 3"/>
          <p:cNvSpPr>
            <a:spLocks noGrp="1"/>
          </p:cNvSpPr>
          <p:nvPr>
            <p:ph type="ftr" sz="quarter" idx="12"/>
          </p:nvPr>
        </p:nvSpPr>
        <p:spPr/>
        <p:txBody>
          <a:bodyPr/>
          <a:lstStyle/>
          <a:p>
            <a:r>
              <a:rPr lang="en-US" altLang="zh-CN" dirty="0" smtClean="0"/>
              <a:t>www.themegallery.com</a:t>
            </a:r>
            <a:endParaRPr lang="en-US" altLang="zh-CN" dirty="0"/>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23000042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555530" y="1371600"/>
            <a:ext cx="7597870" cy="4523509"/>
          </a:xfrm>
          <a:prstGeom prst="rect">
            <a:avLst/>
          </a:prstGeom>
        </p:spPr>
      </p:pic>
    </p:spTree>
    <p:extLst>
      <p:ext uri="{BB962C8B-B14F-4D97-AF65-F5344CB8AC3E}">
        <p14:creationId xmlns:p14="http://schemas.microsoft.com/office/powerpoint/2010/main" val="3524793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六、日本</a:t>
            </a:r>
          </a:p>
          <a:p>
            <a:r>
              <a:rPr lang="zh-CN" altLang="zh-CN" dirty="0">
                <a:latin typeface="宋体" panose="02010600030101010101" pitchFamily="2" charset="-122"/>
                <a:ea typeface="宋体" panose="02010600030101010101" pitchFamily="2" charset="-122"/>
              </a:rPr>
              <a:t>轻巧、简洁、美观、善变是日本轿车的最大特点</a:t>
            </a:r>
            <a:r>
              <a:rPr lang="zh-CN" altLang="zh-CN" dirty="0" smtClean="0">
                <a:latin typeface="宋体" panose="02010600030101010101" pitchFamily="2" charset="-122"/>
                <a:ea typeface="宋体" panose="02010600030101010101" pitchFamily="2" charset="-122"/>
              </a:rPr>
              <a:t>。日本</a:t>
            </a:r>
            <a:r>
              <a:rPr lang="zh-CN" altLang="zh-CN" dirty="0">
                <a:latin typeface="宋体" panose="02010600030101010101" pitchFamily="2" charset="-122"/>
                <a:ea typeface="宋体" panose="02010600030101010101" pitchFamily="2" charset="-122"/>
              </a:rPr>
              <a:t>民族一向以工作认真勤奋和善于接受外采文化而见长，加上国土狭窄和资源贫乏，使其在小型车设计方面能傲视同侪。随着高科技的推广，日本</a:t>
            </a:r>
            <a:r>
              <a:rPr lang="zh-CN" altLang="zh-CN" dirty="0" smtClean="0">
                <a:latin typeface="宋体" panose="02010600030101010101" pitchFamily="2" charset="-122"/>
                <a:ea typeface="宋体" panose="02010600030101010101" pitchFamily="2" charset="-122"/>
              </a:rPr>
              <a:t>轿车以</a:t>
            </a:r>
            <a:r>
              <a:rPr lang="zh-CN" altLang="zh-CN" dirty="0">
                <a:latin typeface="宋体" panose="02010600030101010101" pitchFamily="2" charset="-122"/>
                <a:ea typeface="宋体" panose="02010600030101010101" pitchFamily="2" charset="-122"/>
              </a:rPr>
              <a:t>经济、省油著称。</a:t>
            </a:r>
          </a:p>
          <a:p>
            <a:r>
              <a:rPr lang="zh-CN" altLang="zh-CN" dirty="0">
                <a:latin typeface="宋体" panose="02010600030101010101" pitchFamily="2" charset="-122"/>
                <a:ea typeface="宋体" panose="02010600030101010101" pitchFamily="2" charset="-122"/>
              </a:rPr>
              <a:t>日本知名的轿车品牌有：“雷克萨斯”、“皇冠”、“公爵”、“蓝鸟”、“雅阁”、“三菱”、“本田”和“日产”等。</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24472496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pic>
        <p:nvPicPr>
          <p:cNvPr id="6" name="图片 5"/>
          <p:cNvPicPr>
            <a:picLocks noChangeAspect="1"/>
          </p:cNvPicPr>
          <p:nvPr/>
        </p:nvPicPr>
        <p:blipFill rotWithShape="1">
          <a:blip r:embed="rId2"/>
          <a:srcRect b="1528"/>
          <a:stretch/>
        </p:blipFill>
        <p:spPr>
          <a:xfrm>
            <a:off x="845343" y="1240128"/>
            <a:ext cx="7377113" cy="4911144"/>
          </a:xfrm>
          <a:prstGeom prst="rect">
            <a:avLst/>
          </a:prstGeom>
        </p:spPr>
      </p:pic>
    </p:spTree>
    <p:extLst>
      <p:ext uri="{BB962C8B-B14F-4D97-AF65-F5344CB8AC3E}">
        <p14:creationId xmlns:p14="http://schemas.microsoft.com/office/powerpoint/2010/main" val="38609598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七、</a:t>
            </a:r>
            <a:r>
              <a:rPr lang="zh-CN" altLang="zh-CN" dirty="0" smtClean="0"/>
              <a:t>韩国</a:t>
            </a:r>
            <a:endParaRPr lang="en-US" altLang="zh-CN" dirty="0" smtClean="0"/>
          </a:p>
          <a:p>
            <a:r>
              <a:rPr lang="zh-CN" altLang="zh-CN" dirty="0" smtClean="0">
                <a:latin typeface="宋体" panose="02010600030101010101" pitchFamily="2" charset="-122"/>
                <a:ea typeface="宋体" panose="02010600030101010101" pitchFamily="2" charset="-122"/>
              </a:rPr>
              <a:t>韩国轿车</a:t>
            </a:r>
            <a:r>
              <a:rPr lang="zh-CN" altLang="zh-CN" dirty="0">
                <a:latin typeface="宋体" panose="02010600030101010101" pitchFamily="2" charset="-122"/>
                <a:ea typeface="宋体" panose="02010600030101010101" pitchFamily="2" charset="-122"/>
              </a:rPr>
              <a:t>最大的特点就是设计新潮、价格</a:t>
            </a:r>
            <a:r>
              <a:rPr lang="zh-CN" altLang="zh-CN" dirty="0" smtClean="0">
                <a:latin typeface="宋体" panose="02010600030101010101" pitchFamily="2" charset="-122"/>
                <a:ea typeface="宋体" panose="02010600030101010101" pitchFamily="2" charset="-122"/>
              </a:rPr>
              <a:t>低廉。目前</a:t>
            </a:r>
            <a:r>
              <a:rPr lang="zh-CN" altLang="zh-CN" dirty="0">
                <a:latin typeface="宋体" panose="02010600030101010101" pitchFamily="2" charset="-122"/>
                <a:ea typeface="宋体" panose="02010600030101010101" pitchFamily="2" charset="-122"/>
              </a:rPr>
              <a:t>韩国现代汽车公司已经发展成为全球十大汽车公司之一，并且在欧洲和美国都有研发中心</a:t>
            </a:r>
            <a:r>
              <a:rPr lang="zh-CN" altLang="zh-CN" dirty="0" smtClean="0">
                <a:latin typeface="宋体" panose="02010600030101010101" pitchFamily="2" charset="-122"/>
                <a:ea typeface="宋体" panose="02010600030101010101" pitchFamily="2" charset="-122"/>
              </a:rPr>
              <a:t>，外形</a:t>
            </a:r>
            <a:r>
              <a:rPr lang="zh-CN" altLang="zh-CN" dirty="0">
                <a:latin typeface="宋体" panose="02010600030101010101" pitchFamily="2" charset="-122"/>
                <a:ea typeface="宋体" panose="02010600030101010101" pitchFamily="2" charset="-122"/>
              </a:rPr>
              <a:t>设计十分新潮，能跟上世界车坛发展的趋势，同时又结合了欧洲车和日本车的优点，因而受到年轻一代的欢迎。</a:t>
            </a:r>
          </a:p>
          <a:p>
            <a:r>
              <a:rPr lang="zh-CN" altLang="zh-CN" dirty="0">
                <a:latin typeface="宋体" panose="02010600030101010101" pitchFamily="2" charset="-122"/>
                <a:ea typeface="宋体" panose="02010600030101010101" pitchFamily="2" charset="-122"/>
              </a:rPr>
              <a:t>韩国知名的汽车品牌有“现代”、“起亚”和“大宇”等</a:t>
            </a:r>
            <a:r>
              <a:rPr lang="zh-CN" altLang="zh-CN" dirty="0" smtClean="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36383516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150" y="2029691"/>
            <a:ext cx="3600948" cy="2697235"/>
          </a:xfrm>
          <a:prstGeom prst="rect">
            <a:avLst/>
          </a:prstGeom>
          <a:noFill/>
          <a:extLst>
            <a:ext uri="{909E8E84-426E-40DD-AFC4-6F175D3DCCD1}">
              <a14:hiddenFill xmlns:a14="http://schemas.microsoft.com/office/drawing/2010/main">
                <a:solidFill>
                  <a:srgbClr val="FFFFFF"/>
                </a:solidFill>
              </a14:hiddenFill>
            </a:ext>
          </a:extLst>
        </p:spPr>
      </p:pic>
      <p:pic>
        <p:nvPicPr>
          <p:cNvPr id="9217" name="图片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6150" y="2057400"/>
            <a:ext cx="3483232" cy="2669526"/>
          </a:xfrm>
          <a:prstGeom prst="rect">
            <a:avLst/>
          </a:prstGeom>
          <a:noFill/>
          <a:extLst>
            <a:ext uri="{909E8E84-426E-40DD-AFC4-6F175D3DCCD1}">
              <a14:hiddenFill xmlns:a14="http://schemas.microsoft.com/office/drawing/2010/main">
                <a:solidFill>
                  <a:srgbClr val="FFFFFF"/>
                </a:solidFill>
              </a14:hiddenFill>
            </a:ext>
          </a:extLst>
        </p:spPr>
      </p:pic>
      <p:sp>
        <p:nvSpPr>
          <p:cNvPr id="6" name="内容占位符 5"/>
          <p:cNvSpPr>
            <a:spLocks noGrp="1"/>
          </p:cNvSpPr>
          <p:nvPr>
            <p:ph idx="1"/>
          </p:nvPr>
        </p:nvSpPr>
        <p:spPr>
          <a:xfrm>
            <a:off x="233250" y="4767909"/>
            <a:ext cx="8305800" cy="1709091"/>
          </a:xfrm>
        </p:spPr>
        <p:txBody>
          <a:bodyPr/>
          <a:lstStyle/>
          <a:p>
            <a:pPr marL="0" indent="0" algn="ctr">
              <a:buNone/>
            </a:pPr>
            <a:r>
              <a:rPr lang="zh-CN" altLang="en-US" dirty="0" smtClean="0"/>
              <a:t>现代                              大宇</a:t>
            </a:r>
            <a:endParaRPr lang="zh-CN" altLang="en-US" dirty="0"/>
          </a:p>
        </p:txBody>
      </p:sp>
      <p:sp>
        <p:nvSpPr>
          <p:cNvPr id="9" name="文本框 8"/>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12716570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八、</a:t>
            </a:r>
            <a:r>
              <a:rPr lang="zh-CN" altLang="zh-CN" dirty="0" smtClean="0"/>
              <a:t>中国</a:t>
            </a:r>
            <a:endParaRPr lang="en-US" altLang="zh-CN" dirty="0" smtClean="0"/>
          </a:p>
          <a:p>
            <a:endParaRPr lang="en-US" altLang="zh-CN" dirty="0"/>
          </a:p>
          <a:p>
            <a:r>
              <a:rPr lang="zh-CN" altLang="zh-CN" dirty="0">
                <a:latin typeface="宋体" panose="02010600030101010101" pitchFamily="2" charset="-122"/>
                <a:ea typeface="宋体" panose="02010600030101010101" pitchFamily="2" charset="-122"/>
              </a:rPr>
              <a:t>从最初的红旗到现在的奇瑞、吉利、哈飞、长城、中华等，虽然他们主要还是模仿国外车型，但进步很快，在拥有自主品牌车型的进程中迈出了可喜的一步。在打造核心技术，创造民族自主品牌我国还有很长一段路要走。</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19876896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72191" y="1600200"/>
            <a:ext cx="8249649" cy="3352799"/>
          </a:xfrm>
          <a:prstGeom prst="rect">
            <a:avLst/>
          </a:prstGeom>
        </p:spPr>
      </p:pic>
    </p:spTree>
    <p:extLst>
      <p:ext uri="{BB962C8B-B14F-4D97-AF65-F5344CB8AC3E}">
        <p14:creationId xmlns:p14="http://schemas.microsoft.com/office/powerpoint/2010/main" val="8283059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zh-CN" altLang="en-US" sz="2800" b="1" dirty="0" smtClean="0">
                <a:solidFill>
                  <a:schemeClr val="bg2">
                    <a:lumMod val="20000"/>
                    <a:lumOff val="80000"/>
                  </a:schemeClr>
                </a:solidFill>
                <a:latin typeface="黑体" panose="02010609060101010101" pitchFamily="49" charset="-122"/>
                <a:ea typeface="黑体" panose="02010609060101010101" pitchFamily="49" charset="-122"/>
              </a:rPr>
              <a:t>项目七  </a:t>
            </a:r>
            <a:r>
              <a:rPr lang="zh-CN" altLang="zh-CN" sz="2800" b="1" dirty="0" smtClean="0"/>
              <a:t>世界</a:t>
            </a:r>
            <a:r>
              <a:rPr lang="zh-CN" altLang="zh-CN" sz="2800" b="1" dirty="0"/>
              <a:t>著名汽车公司及其商标文化</a:t>
            </a:r>
            <a:endParaRPr lang="en-US" altLang="zh-CN" sz="2800" b="1" dirty="0">
              <a:solidFill>
                <a:schemeClr val="bg2">
                  <a:lumMod val="20000"/>
                  <a:lumOff val="80000"/>
                </a:schemeClr>
              </a:solidFill>
              <a:latin typeface="黑体" panose="02010609060101010101" pitchFamily="49" charset="-122"/>
              <a:ea typeface="黑体" panose="02010609060101010101" pitchFamily="49" charset="-122"/>
            </a:endParaRPr>
          </a:p>
        </p:txBody>
      </p:sp>
      <p:grpSp>
        <p:nvGrpSpPr>
          <p:cNvPr id="3" name="组合 2"/>
          <p:cNvGrpSpPr/>
          <p:nvPr/>
        </p:nvGrpSpPr>
        <p:grpSpPr>
          <a:xfrm>
            <a:off x="439369" y="1752600"/>
            <a:ext cx="7848600" cy="3518967"/>
            <a:chOff x="439369" y="1752600"/>
            <a:chExt cx="7848600" cy="3518967"/>
          </a:xfrm>
        </p:grpSpPr>
        <p:grpSp>
          <p:nvGrpSpPr>
            <p:cNvPr id="41057" name="Group 97"/>
            <p:cNvGrpSpPr>
              <a:grpSpLocks/>
            </p:cNvGrpSpPr>
            <p:nvPr/>
          </p:nvGrpSpPr>
          <p:grpSpPr bwMode="auto">
            <a:xfrm>
              <a:off x="439369" y="2621888"/>
              <a:ext cx="762000" cy="665162"/>
              <a:chOff x="3174" y="2656"/>
              <a:chExt cx="1549" cy="1351"/>
            </a:xfrm>
          </p:grpSpPr>
          <p:sp>
            <p:nvSpPr>
              <p:cNvPr id="41058" name="AutoShape 9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59" name="AutoShape 9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0" name="AutoShape 10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064" name="Line 104"/>
            <p:cNvSpPr>
              <a:spLocks noChangeShapeType="1"/>
            </p:cNvSpPr>
            <p:nvPr/>
          </p:nvSpPr>
          <p:spPr bwMode="auto">
            <a:xfrm>
              <a:off x="1048968" y="3231486"/>
              <a:ext cx="6501024" cy="4851"/>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5" name="Text Box 105"/>
            <p:cNvSpPr txBox="1">
              <a:spLocks noChangeArrowheads="1"/>
            </p:cNvSpPr>
            <p:nvPr/>
          </p:nvSpPr>
          <p:spPr bwMode="auto">
            <a:xfrm>
              <a:off x="1215118" y="2651997"/>
              <a:ext cx="6699250"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dirty="0"/>
                <a:t>任务</a:t>
              </a:r>
              <a:r>
                <a:rPr lang="zh-CN" altLang="zh-CN" sz="2800" dirty="0" smtClean="0"/>
                <a:t>二</a:t>
              </a:r>
              <a:r>
                <a:rPr lang="en-US" altLang="zh-CN" sz="2800" dirty="0" smtClean="0"/>
                <a:t>  </a:t>
              </a:r>
              <a:r>
                <a:rPr lang="zh-CN" altLang="zh-CN" sz="2800" dirty="0" smtClean="0"/>
                <a:t>领略</a:t>
              </a:r>
              <a:r>
                <a:rPr lang="zh-CN" altLang="zh-CN" sz="2800" dirty="0"/>
                <a:t>美国汽车公司及其商标文化</a:t>
              </a:r>
            </a:p>
            <a:p>
              <a:endParaRPr lang="zh-CN" altLang="zh-CN" sz="2800" dirty="0"/>
            </a:p>
          </p:txBody>
        </p:sp>
        <p:sp>
          <p:nvSpPr>
            <p:cNvPr id="41066" name="Text Box 106"/>
            <p:cNvSpPr txBox="1">
              <a:spLocks noChangeArrowheads="1"/>
            </p:cNvSpPr>
            <p:nvPr/>
          </p:nvSpPr>
          <p:spPr bwMode="gray">
            <a:xfrm>
              <a:off x="636219" y="2720313"/>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a:solidFill>
                    <a:schemeClr val="bg1"/>
                  </a:solidFill>
                  <a:ea typeface="宋体" panose="02010600030101010101" pitchFamily="2" charset="-122"/>
                </a:rPr>
                <a:t>2</a:t>
              </a:r>
            </a:p>
          </p:txBody>
        </p:sp>
        <p:grpSp>
          <p:nvGrpSpPr>
            <p:cNvPr id="41067" name="Group 107"/>
            <p:cNvGrpSpPr>
              <a:grpSpLocks/>
            </p:cNvGrpSpPr>
            <p:nvPr/>
          </p:nvGrpSpPr>
          <p:grpSpPr bwMode="auto">
            <a:xfrm>
              <a:off x="439369" y="3514065"/>
              <a:ext cx="762000" cy="665162"/>
              <a:chOff x="1110" y="2656"/>
              <a:chExt cx="1549" cy="1351"/>
            </a:xfrm>
          </p:grpSpPr>
          <p:sp>
            <p:nvSpPr>
              <p:cNvPr id="41068" name="AutoShape 108"/>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9" name="AutoShape 109"/>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0" name="AutoShape 110"/>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1075" name="Line 115"/>
            <p:cNvSpPr>
              <a:spLocks noChangeShapeType="1"/>
            </p:cNvSpPr>
            <p:nvPr/>
          </p:nvSpPr>
          <p:spPr bwMode="auto">
            <a:xfrm>
              <a:off x="1048969" y="4123664"/>
              <a:ext cx="6553200" cy="625"/>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7" name="Text Box 117"/>
            <p:cNvSpPr txBox="1">
              <a:spLocks noChangeArrowheads="1"/>
            </p:cNvSpPr>
            <p:nvPr/>
          </p:nvSpPr>
          <p:spPr bwMode="gray">
            <a:xfrm>
              <a:off x="636219" y="3612490"/>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a:solidFill>
                    <a:schemeClr val="bg1"/>
                  </a:solidFill>
                  <a:ea typeface="宋体" panose="02010600030101010101" pitchFamily="2" charset="-122"/>
                </a:rPr>
                <a:t>3</a:t>
              </a:r>
            </a:p>
          </p:txBody>
        </p:sp>
        <p:grpSp>
          <p:nvGrpSpPr>
            <p:cNvPr id="35" name="Group 121"/>
            <p:cNvGrpSpPr>
              <a:grpSpLocks/>
            </p:cNvGrpSpPr>
            <p:nvPr/>
          </p:nvGrpSpPr>
          <p:grpSpPr bwMode="auto">
            <a:xfrm>
              <a:off x="457200" y="1752600"/>
              <a:ext cx="7023101" cy="665162"/>
              <a:chOff x="1152" y="1323"/>
              <a:chExt cx="4424" cy="419"/>
            </a:xfrm>
          </p:grpSpPr>
          <p:grpSp>
            <p:nvGrpSpPr>
              <p:cNvPr id="36" name="Group 93"/>
              <p:cNvGrpSpPr>
                <a:grpSpLocks/>
              </p:cNvGrpSpPr>
              <p:nvPr/>
            </p:nvGrpSpPr>
            <p:grpSpPr bwMode="auto">
              <a:xfrm>
                <a:off x="1152" y="1323"/>
                <a:ext cx="480" cy="419"/>
                <a:chOff x="1110" y="2656"/>
                <a:chExt cx="1549" cy="1351"/>
              </a:xfrm>
            </p:grpSpPr>
            <p:sp>
              <p:nvSpPr>
                <p:cNvPr id="40" name="AutoShape 94"/>
                <p:cNvSpPr>
                  <a:spLocks noChangeArrowheads="1"/>
                </p:cNvSpPr>
                <p:nvPr/>
              </p:nvSpPr>
              <p:spPr bwMode="gray">
                <a:xfrm>
                  <a:off x="1123"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 name="AutoShape 95"/>
                <p:cNvSpPr>
                  <a:spLocks noChangeArrowheads="1"/>
                </p:cNvSpPr>
                <p:nvPr/>
              </p:nvSpPr>
              <p:spPr bwMode="gray">
                <a:xfrm>
                  <a:off x="1110"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96"/>
                <p:cNvSpPr>
                  <a:spLocks noChangeArrowheads="1"/>
                </p:cNvSpPr>
                <p:nvPr/>
              </p:nvSpPr>
              <p:spPr bwMode="gray">
                <a:xfrm>
                  <a:off x="1200" y="2736"/>
                  <a:ext cx="1350" cy="1168"/>
                </a:xfrm>
                <a:prstGeom prst="hexagon">
                  <a:avLst>
                    <a:gd name="adj" fmla="val 28896"/>
                    <a:gd name="vf" fmla="val 115470"/>
                  </a:avLst>
                </a:prstGeom>
                <a:gradFill rotWithShape="1">
                  <a:gsLst>
                    <a:gs pos="0">
                      <a:schemeClr val="hlink">
                        <a:gamma/>
                        <a:shade val="46275"/>
                        <a:invGamma/>
                      </a:schemeClr>
                    </a:gs>
                    <a:gs pos="100000">
                      <a:schemeClr val="hlink"/>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7" name="Line 101"/>
              <p:cNvSpPr>
                <a:spLocks noChangeShapeType="1"/>
              </p:cNvSpPr>
              <p:nvPr/>
            </p:nvSpPr>
            <p:spPr bwMode="auto">
              <a:xfrm>
                <a:off x="1536" y="1707"/>
                <a:ext cx="4040" cy="28"/>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102"/>
              <p:cNvSpPr txBox="1">
                <a:spLocks noChangeArrowheads="1"/>
              </p:cNvSpPr>
              <p:nvPr/>
            </p:nvSpPr>
            <p:spPr bwMode="auto">
              <a:xfrm>
                <a:off x="1656" y="1337"/>
                <a:ext cx="293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dirty="0"/>
                  <a:t>任务一</a:t>
                </a:r>
                <a:r>
                  <a:rPr lang="en-US" altLang="zh-CN" sz="2800" dirty="0"/>
                  <a:t>  </a:t>
                </a:r>
                <a:r>
                  <a:rPr lang="zh-CN" altLang="en-US" sz="2800" dirty="0" smtClean="0"/>
                  <a:t>了解汽车的民族性</a:t>
                </a:r>
                <a:endParaRPr lang="zh-CN" altLang="zh-CN" sz="2800" dirty="0"/>
              </a:p>
            </p:txBody>
          </p:sp>
          <p:sp>
            <p:nvSpPr>
              <p:cNvPr id="39" name="Text Box 103"/>
              <p:cNvSpPr txBox="1">
                <a:spLocks noChangeArrowheads="1"/>
              </p:cNvSpPr>
              <p:nvPr/>
            </p:nvSpPr>
            <p:spPr bwMode="gray">
              <a:xfrm>
                <a:off x="1276" y="1385"/>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a:solidFill>
                      <a:schemeClr val="bg1"/>
                    </a:solidFill>
                    <a:ea typeface="宋体" panose="02010600030101010101" pitchFamily="2" charset="-122"/>
                  </a:rPr>
                  <a:t>1</a:t>
                </a:r>
              </a:p>
            </p:txBody>
          </p:sp>
        </p:grpSp>
        <p:sp>
          <p:nvSpPr>
            <p:cNvPr id="2" name="矩形 1"/>
            <p:cNvSpPr/>
            <p:nvPr/>
          </p:nvSpPr>
          <p:spPr>
            <a:xfrm>
              <a:off x="1254503" y="3538888"/>
              <a:ext cx="7033466" cy="523220"/>
            </a:xfrm>
            <a:prstGeom prst="rect">
              <a:avLst/>
            </a:prstGeom>
          </p:spPr>
          <p:txBody>
            <a:bodyPr wrap="square">
              <a:spAutoFit/>
            </a:bodyPr>
            <a:lstStyle/>
            <a:p>
              <a:r>
                <a:rPr lang="zh-CN" altLang="zh-CN" sz="2800" dirty="0"/>
                <a:t>任务</a:t>
              </a:r>
              <a:r>
                <a:rPr lang="zh-CN" altLang="zh-CN" sz="2800" dirty="0" smtClean="0"/>
                <a:t>三</a:t>
              </a:r>
              <a:r>
                <a:rPr lang="en-US" altLang="zh-CN" sz="2800" dirty="0" smtClean="0"/>
                <a:t>   </a:t>
              </a:r>
              <a:r>
                <a:rPr lang="zh-CN" altLang="en-US" sz="2800" dirty="0" smtClean="0"/>
                <a:t>品味</a:t>
              </a:r>
              <a:r>
                <a:rPr lang="zh-CN" altLang="en-US" sz="2800" dirty="0"/>
                <a:t>欧洲汽车公司及其商标文化</a:t>
              </a:r>
              <a:endParaRPr lang="zh-CN" altLang="zh-CN" sz="2800" dirty="0"/>
            </a:p>
          </p:txBody>
        </p:sp>
        <p:grpSp>
          <p:nvGrpSpPr>
            <p:cNvPr id="44" name="Group 97"/>
            <p:cNvGrpSpPr>
              <a:grpSpLocks/>
            </p:cNvGrpSpPr>
            <p:nvPr/>
          </p:nvGrpSpPr>
          <p:grpSpPr bwMode="auto">
            <a:xfrm>
              <a:off x="445764" y="4280616"/>
              <a:ext cx="762000" cy="665162"/>
              <a:chOff x="3174" y="2656"/>
              <a:chExt cx="1549" cy="1351"/>
            </a:xfrm>
          </p:grpSpPr>
          <p:sp>
            <p:nvSpPr>
              <p:cNvPr id="48" name="AutoShape 98"/>
              <p:cNvSpPr>
                <a:spLocks noChangeArrowheads="1"/>
              </p:cNvSpPr>
              <p:nvPr/>
            </p:nvSpPr>
            <p:spPr bwMode="gray">
              <a:xfrm>
                <a:off x="3187" y="2679"/>
                <a:ext cx="1536" cy="1328"/>
              </a:xfrm>
              <a:prstGeom prst="hexagon">
                <a:avLst>
                  <a:gd name="adj" fmla="val 28916"/>
                  <a:gd name="vf" fmla="val 115470"/>
                </a:avLst>
              </a:prstGeom>
              <a:solidFill>
                <a:srgbClr val="808080"/>
              </a:solidFill>
              <a:ln>
                <a:noFill/>
              </a:ln>
              <a:effectLst/>
              <a:extLst>
                <a:ext uri="{91240B29-F687-4F45-9708-019B960494DF}">
                  <a14:hiddenLine xmlns:a14="http://schemas.microsoft.com/office/drawing/2010/main" w="9525">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AutoShape 99"/>
              <p:cNvSpPr>
                <a:spLocks noChangeArrowheads="1"/>
              </p:cNvSpPr>
              <p:nvPr/>
            </p:nvSpPr>
            <p:spPr bwMode="gray">
              <a:xfrm>
                <a:off x="3174" y="2656"/>
                <a:ext cx="1536" cy="1328"/>
              </a:xfrm>
              <a:prstGeom prst="hexagon">
                <a:avLst>
                  <a:gd name="adj" fmla="val 28916"/>
                  <a:gd name="vf" fmla="val 115470"/>
                </a:avLst>
              </a:prstGeom>
              <a:gradFill rotWithShape="1">
                <a:gsLst>
                  <a:gs pos="0">
                    <a:srgbClr val="E6E6E6"/>
                  </a:gs>
                  <a:gs pos="7499">
                    <a:srgbClr val="7D8496"/>
                  </a:gs>
                  <a:gs pos="26500">
                    <a:srgbClr val="E6E6E6"/>
                  </a:gs>
                  <a:gs pos="34000">
                    <a:srgbClr val="7D8496"/>
                  </a:gs>
                  <a:gs pos="46500">
                    <a:srgbClr val="E6E6E6"/>
                  </a:gs>
                  <a:gs pos="50000">
                    <a:srgbClr val="FFFFFF"/>
                  </a:gs>
                  <a:gs pos="53501">
                    <a:srgbClr val="E6E6E6"/>
                  </a:gs>
                  <a:gs pos="66001">
                    <a:srgbClr val="7D8496"/>
                  </a:gs>
                  <a:gs pos="73500">
                    <a:srgbClr val="E6E6E6"/>
                  </a:gs>
                  <a:gs pos="92501">
                    <a:srgbClr val="7D8496"/>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0" name="AutoShape 100"/>
              <p:cNvSpPr>
                <a:spLocks noChangeArrowheads="1"/>
              </p:cNvSpPr>
              <p:nvPr/>
            </p:nvSpPr>
            <p:spPr bwMode="gray">
              <a:xfrm>
                <a:off x="3264" y="2736"/>
                <a:ext cx="1350" cy="1168"/>
              </a:xfrm>
              <a:prstGeom prst="hexagon">
                <a:avLst>
                  <a:gd name="adj" fmla="val 28896"/>
                  <a:gd name="vf" fmla="val 115470"/>
                </a:avLst>
              </a:prstGeom>
              <a:gradFill rotWithShape="1">
                <a:gsLst>
                  <a:gs pos="0">
                    <a:schemeClr val="accent1">
                      <a:gamma/>
                      <a:shade val="46275"/>
                      <a:invGamma/>
                    </a:schemeClr>
                  </a:gs>
                  <a:gs pos="100000">
                    <a:schemeClr val="accent1"/>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5" name="Line 104"/>
            <p:cNvSpPr>
              <a:spLocks noChangeShapeType="1"/>
            </p:cNvSpPr>
            <p:nvPr/>
          </p:nvSpPr>
          <p:spPr bwMode="auto">
            <a:xfrm>
              <a:off x="1055363" y="4890214"/>
              <a:ext cx="6494629" cy="4851"/>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Text Box 105"/>
            <p:cNvSpPr txBox="1">
              <a:spLocks noChangeArrowheads="1"/>
            </p:cNvSpPr>
            <p:nvPr/>
          </p:nvSpPr>
          <p:spPr bwMode="auto">
            <a:xfrm>
              <a:off x="1210695" y="4317480"/>
              <a:ext cx="6699250"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zh-CN" sz="2800" dirty="0" smtClean="0"/>
                <a:t>任务</a:t>
              </a:r>
              <a:r>
                <a:rPr lang="zh-CN" altLang="en-US" sz="2800" dirty="0" smtClean="0"/>
                <a:t>四   体会亚洲</a:t>
              </a:r>
              <a:r>
                <a:rPr lang="zh-CN" altLang="zh-CN" sz="2800" dirty="0" smtClean="0"/>
                <a:t>汽车公司</a:t>
              </a:r>
              <a:r>
                <a:rPr lang="zh-CN" altLang="zh-CN" sz="2800" dirty="0"/>
                <a:t>及其商标文化</a:t>
              </a:r>
            </a:p>
            <a:p>
              <a:endParaRPr lang="zh-CN" altLang="zh-CN" sz="2800" dirty="0"/>
            </a:p>
          </p:txBody>
        </p:sp>
        <p:sp>
          <p:nvSpPr>
            <p:cNvPr id="47" name="Text Box 106"/>
            <p:cNvSpPr txBox="1">
              <a:spLocks noChangeArrowheads="1"/>
            </p:cNvSpPr>
            <p:nvPr/>
          </p:nvSpPr>
          <p:spPr bwMode="gray">
            <a:xfrm>
              <a:off x="642614" y="4379041"/>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b="1" dirty="0" smtClean="0">
                  <a:solidFill>
                    <a:schemeClr val="bg1"/>
                  </a:solidFill>
                  <a:ea typeface="宋体" panose="02010600030101010101" pitchFamily="2" charset="-122"/>
                </a:rPr>
                <a:t>4</a:t>
              </a:r>
              <a:endParaRPr lang="en-US" altLang="zh-CN" sz="2400" b="1" dirty="0">
                <a:solidFill>
                  <a:schemeClr val="bg1"/>
                </a:solidFill>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400" y="371619"/>
            <a:ext cx="8382000" cy="563563"/>
          </a:xfrm>
        </p:spPr>
        <p:txBody>
          <a:bodyPr/>
          <a:lstStyle/>
          <a:p>
            <a:r>
              <a:rPr lang="zh-CN" altLang="zh-CN" sz="2800" dirty="0"/>
              <a:t>任务二</a:t>
            </a:r>
            <a:r>
              <a:rPr lang="en-US" altLang="zh-CN" sz="2800" dirty="0"/>
              <a:t>  </a:t>
            </a:r>
            <a:r>
              <a:rPr lang="zh-CN" altLang="zh-CN" sz="2800" dirty="0"/>
              <a:t>领略美国汽车公司及其商标</a:t>
            </a:r>
            <a:r>
              <a:rPr lang="zh-CN" altLang="zh-CN" sz="2800" dirty="0" smtClean="0"/>
              <a:t>文化</a:t>
            </a:r>
            <a:endParaRPr lang="zh-CN" altLang="en-US" sz="2800" dirty="0"/>
          </a:p>
        </p:txBody>
      </p:sp>
      <p:sp>
        <p:nvSpPr>
          <p:cNvPr id="3" name="内容占位符 2"/>
          <p:cNvSpPr>
            <a:spLocks noGrp="1"/>
          </p:cNvSpPr>
          <p:nvPr>
            <p:ph idx="1"/>
          </p:nvPr>
        </p:nvSpPr>
        <p:spPr/>
        <p:txBody>
          <a:bodyPr/>
          <a:lstStyle/>
          <a:p>
            <a:r>
              <a:rPr lang="zh-CN" altLang="zh-CN" dirty="0"/>
              <a:t>一、通用汽车公司</a:t>
            </a:r>
          </a:p>
          <a:p>
            <a:r>
              <a:rPr lang="zh-CN" altLang="zh-CN" dirty="0">
                <a:latin typeface="宋体" panose="02010600030101010101" pitchFamily="2" charset="-122"/>
                <a:ea typeface="宋体" panose="02010600030101010101" pitchFamily="2" charset="-122"/>
              </a:rPr>
              <a:t>通用汽车公司（</a:t>
            </a:r>
            <a:r>
              <a:rPr lang="en-US" altLang="zh-CN" dirty="0">
                <a:latin typeface="宋体" panose="02010600030101010101" pitchFamily="2" charset="-122"/>
                <a:ea typeface="宋体" panose="02010600030101010101" pitchFamily="2" charset="-122"/>
              </a:rPr>
              <a:t>General Motors Corporation</a:t>
            </a:r>
            <a:r>
              <a:rPr lang="zh-CN" altLang="zh-CN" dirty="0">
                <a:latin typeface="宋体" panose="02010600030101010101" pitchFamily="2" charset="-122"/>
                <a:ea typeface="宋体" panose="02010600030101010101" pitchFamily="2" charset="-122"/>
              </a:rPr>
              <a:t>）简称“通用”（</a:t>
            </a:r>
            <a:r>
              <a:rPr lang="en-US" altLang="zh-CN" dirty="0">
                <a:latin typeface="宋体" panose="02010600030101010101" pitchFamily="2" charset="-122"/>
                <a:ea typeface="宋体" panose="02010600030101010101" pitchFamily="2" charset="-122"/>
              </a:rPr>
              <a:t>GM</a:t>
            </a:r>
            <a:r>
              <a:rPr lang="zh-CN" altLang="zh-CN"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r>
              <a:rPr lang="zh-CN" altLang="zh-CN" dirty="0" smtClean="0">
                <a:latin typeface="宋体" panose="02010600030101010101" pitchFamily="2" charset="-122"/>
                <a:ea typeface="宋体" panose="02010600030101010101" pitchFamily="2" charset="-122"/>
              </a:rPr>
              <a:t>成立</a:t>
            </a:r>
            <a:r>
              <a:rPr lang="zh-CN" altLang="en-US" dirty="0" smtClean="0">
                <a:latin typeface="宋体" panose="02010600030101010101" pitchFamily="2" charset="-122"/>
                <a:ea typeface="宋体" panose="02010600030101010101" pitchFamily="2" charset="-122"/>
              </a:rPr>
              <a:t>时间：</a:t>
            </a:r>
            <a:r>
              <a:rPr lang="en-US" altLang="zh-CN" dirty="0" smtClean="0">
                <a:latin typeface="宋体" panose="02010600030101010101" pitchFamily="2" charset="-122"/>
                <a:ea typeface="宋体" panose="02010600030101010101" pitchFamily="2" charset="-122"/>
              </a:rPr>
              <a:t>1908</a:t>
            </a:r>
            <a:r>
              <a:rPr lang="zh-CN" altLang="zh-CN" dirty="0" smtClean="0">
                <a:latin typeface="宋体" panose="02010600030101010101" pitchFamily="2" charset="-122"/>
                <a:ea typeface="宋体" panose="02010600030101010101" pitchFamily="2" charset="-122"/>
              </a:rPr>
              <a:t>年</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r>
              <a:rPr lang="zh-CN" altLang="zh-CN" dirty="0" smtClean="0">
                <a:latin typeface="宋体" panose="02010600030101010101" pitchFamily="2" charset="-122"/>
                <a:ea typeface="宋体" panose="02010600030101010101" pitchFamily="2" charset="-122"/>
              </a:rPr>
              <a:t>总部</a:t>
            </a:r>
            <a:r>
              <a:rPr lang="zh-CN" altLang="en-US" dirty="0" smtClean="0">
                <a:latin typeface="宋体" panose="02010600030101010101" pitchFamily="2" charset="-122"/>
                <a:ea typeface="宋体" panose="02010600030101010101" pitchFamily="2" charset="-122"/>
              </a:rPr>
              <a:t>：</a:t>
            </a:r>
            <a:r>
              <a:rPr lang="zh-CN" altLang="zh-CN" dirty="0" smtClean="0">
                <a:latin typeface="宋体" panose="02010600030101010101" pitchFamily="2" charset="-122"/>
                <a:ea typeface="宋体" panose="02010600030101010101" pitchFamily="2" charset="-122"/>
              </a:rPr>
              <a:t>美国密</a:t>
            </a:r>
            <a:r>
              <a:rPr lang="zh-CN" altLang="zh-CN" dirty="0">
                <a:latin typeface="宋体" panose="02010600030101010101" pitchFamily="2" charset="-122"/>
                <a:ea typeface="宋体" panose="02010600030101010101" pitchFamily="2" charset="-122"/>
              </a:rPr>
              <a:t>执安州的底特律市</a:t>
            </a:r>
            <a:r>
              <a:rPr lang="zh-CN" altLang="en-US" dirty="0" smtClean="0">
                <a:latin typeface="宋体" panose="02010600030101010101" pitchFamily="2" charset="-122"/>
                <a:ea typeface="宋体" panose="02010600030101010101" pitchFamily="2" charset="-122"/>
              </a:rPr>
              <a:t>。</a:t>
            </a:r>
            <a:endParaRPr lang="en-US" altLang="zh-CN" dirty="0" smtClean="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创始人：</a:t>
            </a:r>
            <a:r>
              <a:rPr lang="zh-CN" altLang="zh-CN" dirty="0">
                <a:latin typeface="宋体" panose="02010600030101010101" pitchFamily="2" charset="-122"/>
                <a:ea typeface="宋体" panose="02010600030101010101" pitchFamily="2" charset="-122"/>
              </a:rPr>
              <a:t>威廉</a:t>
            </a:r>
            <a:r>
              <a:rPr lang="en-US" altLang="zh-CN" dirty="0">
                <a:latin typeface="宋体" panose="02010600030101010101" pitchFamily="2" charset="-122"/>
                <a:ea typeface="宋体" panose="02010600030101010101" pitchFamily="2" charset="-122"/>
              </a:rPr>
              <a:t>·</a:t>
            </a:r>
            <a:r>
              <a:rPr lang="zh-CN" altLang="zh-CN" dirty="0">
                <a:latin typeface="宋体" panose="02010600030101010101" pitchFamily="2" charset="-122"/>
                <a:ea typeface="宋体" panose="02010600030101010101" pitchFamily="2" charset="-122"/>
              </a:rPr>
              <a:t>杜兰特</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6" name="图片 5"/>
          <p:cNvPicPr>
            <a:picLocks noChangeAspect="1"/>
          </p:cNvPicPr>
          <p:nvPr/>
        </p:nvPicPr>
        <p:blipFill>
          <a:blip r:embed="rId2"/>
          <a:stretch>
            <a:fillRect/>
          </a:stretch>
        </p:blipFill>
        <p:spPr>
          <a:xfrm>
            <a:off x="304800" y="4200790"/>
            <a:ext cx="1771429" cy="2123810"/>
          </a:xfrm>
          <a:prstGeom prst="rect">
            <a:avLst/>
          </a:prstGeom>
        </p:spPr>
      </p:pic>
      <p:pic>
        <p:nvPicPr>
          <p:cNvPr id="1026"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4229100"/>
            <a:ext cx="16002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4"/>
          <a:stretch>
            <a:fillRect/>
          </a:stretch>
        </p:blipFill>
        <p:spPr>
          <a:xfrm>
            <a:off x="4457700" y="4207717"/>
            <a:ext cx="1609524" cy="2104762"/>
          </a:xfrm>
          <a:prstGeom prst="rect">
            <a:avLst/>
          </a:prstGeom>
        </p:spPr>
      </p:pic>
    </p:spTree>
    <p:extLst>
      <p:ext uri="{BB962C8B-B14F-4D97-AF65-F5344CB8AC3E}">
        <p14:creationId xmlns:p14="http://schemas.microsoft.com/office/powerpoint/2010/main" val="3859263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旗下主要汽车品牌</a:t>
            </a:r>
            <a:r>
              <a:rPr lang="zh-CN" altLang="zh-CN" dirty="0" smtClean="0"/>
              <a:t>商标</a:t>
            </a:r>
            <a:endParaRPr lang="en-US" altLang="zh-CN" dirty="0" smtClean="0"/>
          </a:p>
          <a:p>
            <a:r>
              <a:rPr lang="zh-CN" altLang="zh-CN" dirty="0"/>
              <a:t>目前拥有</a:t>
            </a:r>
            <a:r>
              <a:rPr lang="en-US" altLang="zh-CN" dirty="0"/>
              <a:t>30</a:t>
            </a:r>
            <a:r>
              <a:rPr lang="zh-CN" altLang="zh-CN" dirty="0"/>
              <a:t>多家分部。通用汽车公司旗下拥有别克、庞蒂克</a:t>
            </a:r>
            <a:r>
              <a:rPr lang="en-US" altLang="zh-CN" dirty="0"/>
              <a:t>(Pontiac)</a:t>
            </a:r>
            <a:r>
              <a:rPr lang="zh-CN" altLang="zh-CN" dirty="0"/>
              <a:t>、</a:t>
            </a:r>
            <a:r>
              <a:rPr lang="en-US" altLang="zh-CN" dirty="0"/>
              <a:t>GMC</a:t>
            </a:r>
            <a:r>
              <a:rPr lang="zh-CN" altLang="zh-CN" dirty="0"/>
              <a:t>、土星、凯迪拉克、大宇、雪佛兰、萨博、欧宝、奥斯摩比等</a:t>
            </a:r>
            <a:r>
              <a:rPr lang="zh-CN" altLang="zh-CN" dirty="0" smtClean="0"/>
              <a:t>品牌</a:t>
            </a:r>
            <a:endParaRPr lang="en-US" altLang="zh-CN" dirty="0" smtClean="0"/>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smtClean="0"/>
              <a:t>任务二</a:t>
            </a:r>
            <a:r>
              <a:rPr lang="en-US" altLang="zh-CN" sz="2800" smtClean="0"/>
              <a:t>  </a:t>
            </a:r>
            <a:r>
              <a:rPr lang="zh-CN" altLang="zh-CN" sz="2800" smtClean="0"/>
              <a:t>领略美国汽车公司及其商标文化</a:t>
            </a:r>
            <a:endParaRPr lang="zh-CN" altLang="en-US" sz="2800" dirty="0"/>
          </a:p>
        </p:txBody>
      </p:sp>
      <p:graphicFrame>
        <p:nvGraphicFramePr>
          <p:cNvPr id="6" name="表格 5"/>
          <p:cNvGraphicFramePr>
            <a:graphicFrameLocks noGrp="1"/>
          </p:cNvGraphicFramePr>
          <p:nvPr>
            <p:extLst>
              <p:ext uri="{D42A27DB-BD31-4B8C-83A1-F6EECF244321}">
                <p14:modId xmlns:p14="http://schemas.microsoft.com/office/powerpoint/2010/main" val="493799301"/>
              </p:ext>
            </p:extLst>
          </p:nvPr>
        </p:nvGraphicFramePr>
        <p:xfrm>
          <a:off x="533400" y="3276600"/>
          <a:ext cx="7391399" cy="2743200"/>
        </p:xfrm>
        <a:graphic>
          <a:graphicData uri="http://schemas.openxmlformats.org/drawingml/2006/table">
            <a:tbl>
              <a:tblPr firstRow="1" firstCol="1" bandRow="1">
                <a:tableStyleId>{5C22544A-7EE6-4342-B048-85BDC9FD1C3A}</a:tableStyleId>
              </a:tblPr>
              <a:tblGrid>
                <a:gridCol w="2198962"/>
                <a:gridCol w="2632759"/>
                <a:gridCol w="2559678"/>
              </a:tblGrid>
              <a:tr h="2320535">
                <a:tc>
                  <a:txBody>
                    <a:bodyPr/>
                    <a:lstStyle/>
                    <a:p>
                      <a:pPr algn="ctr">
                        <a:spcAft>
                          <a:spcPts val="0"/>
                        </a:spcAft>
                      </a:pPr>
                      <a:endParaRPr lang="en-US" sz="1000" kern="0" dirty="0">
                        <a:effectLst/>
                        <a:latin typeface="宋体" panose="02010600030101010101" pitchFamily="2" charset="-122"/>
                        <a:ea typeface="宋体" panose="02010600030101010101" pitchFamily="2" charset="-122"/>
                        <a:cs typeface="Tahoma" panose="020B0604030504040204" pitchFamily="34" charset="0"/>
                      </a:endParaRPr>
                    </a:p>
                  </a:txBody>
                  <a:tcPr marL="68580" marR="68580" marT="0" marB="0" anchor="ctr"/>
                </a:tc>
                <a:tc>
                  <a:txBody>
                    <a:bodyPr/>
                    <a:lstStyle/>
                    <a:p>
                      <a:pPr algn="ctr">
                        <a:spcAft>
                          <a:spcPts val="0"/>
                        </a:spcAft>
                      </a:pPr>
                      <a:endParaRPr lang="en-US" sz="1000" kern="0">
                        <a:effectLst/>
                        <a:latin typeface="宋体" panose="02010600030101010101" pitchFamily="2" charset="-122"/>
                        <a:ea typeface="宋体" panose="02010600030101010101" pitchFamily="2" charset="-122"/>
                        <a:cs typeface="Tahoma" panose="020B0604030504040204" pitchFamily="34" charset="0"/>
                      </a:endParaRPr>
                    </a:p>
                  </a:txBody>
                  <a:tcPr marL="68580" marR="68580" marT="0" marB="0" anchor="ctr"/>
                </a:tc>
                <a:tc>
                  <a:txBody>
                    <a:bodyPr/>
                    <a:lstStyle/>
                    <a:p>
                      <a:pPr algn="ctr">
                        <a:spcAft>
                          <a:spcPts val="0"/>
                        </a:spcAft>
                      </a:pPr>
                      <a:endParaRPr lang="en-US" sz="1000" kern="0" dirty="0">
                        <a:effectLst/>
                        <a:latin typeface="宋体" panose="02010600030101010101" pitchFamily="2" charset="-122"/>
                        <a:ea typeface="宋体" panose="02010600030101010101" pitchFamily="2" charset="-122"/>
                      </a:endParaRPr>
                    </a:p>
                  </a:txBody>
                  <a:tcPr marL="68580" marR="68580" marT="0" marB="0" anchor="ctr"/>
                </a:tc>
              </a:tr>
              <a:tr h="422665">
                <a:tc>
                  <a:txBody>
                    <a:bodyPr/>
                    <a:lstStyle/>
                    <a:p>
                      <a:pPr algn="ctr">
                        <a:spcAft>
                          <a:spcPts val="0"/>
                        </a:spcAft>
                      </a:pPr>
                      <a:r>
                        <a:rPr lang="zh-CN" altLang="en-US" sz="2400" kern="100" dirty="0" smtClean="0">
                          <a:effectLst/>
                          <a:latin typeface="Times New Roman" panose="02020603050405020304" pitchFamily="18" charset="0"/>
                          <a:ea typeface="宋体" panose="02010600030101010101" pitchFamily="2" charset="-122"/>
                        </a:rPr>
                        <a:t>凯迪拉克</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altLang="en-US" sz="2400" kern="100" dirty="0" smtClean="0">
                          <a:effectLst/>
                          <a:latin typeface="Times New Roman" panose="02020603050405020304" pitchFamily="18" charset="0"/>
                          <a:ea typeface="宋体" panose="02010600030101010101" pitchFamily="2" charset="-122"/>
                        </a:rPr>
                        <a:t>雪佛兰</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tc>
                  <a:txBody>
                    <a:bodyPr/>
                    <a:lstStyle/>
                    <a:p>
                      <a:pPr algn="ctr">
                        <a:spcAft>
                          <a:spcPts val="0"/>
                        </a:spcAft>
                      </a:pPr>
                      <a:r>
                        <a:rPr lang="zh-CN" altLang="en-US" sz="2400" kern="100" dirty="0" smtClean="0">
                          <a:effectLst/>
                          <a:latin typeface="Times New Roman" panose="02020603050405020304" pitchFamily="18" charset="0"/>
                          <a:ea typeface="宋体" panose="02010600030101010101" pitchFamily="2" charset="-122"/>
                        </a:rPr>
                        <a:t>别克</a:t>
                      </a:r>
                      <a:endParaRPr lang="zh-CN" sz="2400" kern="100" dirty="0">
                        <a:effectLst/>
                        <a:latin typeface="Times New Roman" panose="02020603050405020304" pitchFamily="18" charset="0"/>
                        <a:ea typeface="宋体" panose="02010600030101010101" pitchFamily="2" charset="-122"/>
                      </a:endParaRPr>
                    </a:p>
                  </a:txBody>
                  <a:tcPr marL="68580" marR="68580" marT="0" marB="0" anchor="ctr"/>
                </a:tc>
              </a:tr>
            </a:tbl>
          </a:graphicData>
        </a:graphic>
      </p:graphicFrame>
      <p:pic>
        <p:nvPicPr>
          <p:cNvPr id="7171"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8145" y="3348758"/>
            <a:ext cx="2110419" cy="1948079"/>
          </a:xfrm>
          <a:prstGeom prst="rect">
            <a:avLst/>
          </a:prstGeom>
          <a:noFill/>
          <a:extLst>
            <a:ext uri="{909E8E84-426E-40DD-AFC4-6F175D3DCCD1}">
              <a14:hiddenFill xmlns:a14="http://schemas.microsoft.com/office/drawing/2010/main">
                <a:solidFill>
                  <a:srgbClr val="FFFFFF"/>
                </a:solidFill>
              </a14:hiddenFill>
            </a:ext>
          </a:extLst>
        </p:spPr>
      </p:pic>
      <p:pic>
        <p:nvPicPr>
          <p:cNvPr id="7170"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012" y="3419744"/>
            <a:ext cx="2382788" cy="1961218"/>
          </a:xfrm>
          <a:prstGeom prst="rect">
            <a:avLst/>
          </a:prstGeom>
          <a:noFill/>
          <a:extLst>
            <a:ext uri="{909E8E84-426E-40DD-AFC4-6F175D3DCCD1}">
              <a14:hiddenFill xmlns:a14="http://schemas.microsoft.com/office/drawing/2010/main">
                <a:solidFill>
                  <a:srgbClr val="FFFFFF"/>
                </a:solidFill>
              </a14:hiddenFill>
            </a:ext>
          </a:extLst>
        </p:spPr>
      </p:pic>
      <p:pic>
        <p:nvPicPr>
          <p:cNvPr id="7169" name="图片 1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182" y="3419744"/>
            <a:ext cx="2089107" cy="1954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1825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990600" y="1447800"/>
            <a:ext cx="5847857" cy="3842070"/>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smtClean="0"/>
              <a:t>任务二</a:t>
            </a:r>
            <a:r>
              <a:rPr lang="en-US" altLang="zh-CN" sz="2800" smtClean="0"/>
              <a:t>  </a:t>
            </a:r>
            <a:r>
              <a:rPr lang="zh-CN" altLang="zh-CN" sz="2800" smtClean="0"/>
              <a:t>领略美国汽车公司及其商标文化</a:t>
            </a:r>
            <a:endParaRPr lang="zh-CN" altLang="en-US" sz="2800" dirty="0"/>
          </a:p>
        </p:txBody>
      </p:sp>
      <p:sp>
        <p:nvSpPr>
          <p:cNvPr id="7" name="矩形 6"/>
          <p:cNvSpPr/>
          <p:nvPr/>
        </p:nvSpPr>
        <p:spPr>
          <a:xfrm>
            <a:off x="2462242" y="5698769"/>
            <a:ext cx="3416320" cy="523220"/>
          </a:xfrm>
          <a:prstGeom prst="rect">
            <a:avLst/>
          </a:prstGeom>
        </p:spPr>
        <p:txBody>
          <a:bodyPr wrap="none">
            <a:spAutoFit/>
          </a:bodyPr>
          <a:lstStyle/>
          <a:p>
            <a:r>
              <a:rPr lang="zh-CN" altLang="en-US" sz="2800" dirty="0"/>
              <a:t>凯迪拉克商标的演变</a:t>
            </a:r>
          </a:p>
        </p:txBody>
      </p:sp>
    </p:spTree>
    <p:extLst>
      <p:ext uri="{BB962C8B-B14F-4D97-AF65-F5344CB8AC3E}">
        <p14:creationId xmlns:p14="http://schemas.microsoft.com/office/powerpoint/2010/main" val="18974444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smtClean="0"/>
              <a:t>任务二</a:t>
            </a:r>
            <a:r>
              <a:rPr lang="en-US" altLang="zh-CN" sz="2800" smtClean="0"/>
              <a:t>  </a:t>
            </a:r>
            <a:r>
              <a:rPr lang="zh-CN" altLang="zh-CN" sz="2800" smtClean="0"/>
              <a:t>领略美国汽车公司及其商标文化</a:t>
            </a:r>
            <a:endParaRPr lang="zh-CN" altLang="en-US" sz="2800" dirty="0"/>
          </a:p>
        </p:txBody>
      </p:sp>
      <p:pic>
        <p:nvPicPr>
          <p:cNvPr id="5122" name="图片 1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2060134"/>
            <a:ext cx="4200525" cy="1192949"/>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960418"/>
            <a:ext cx="3177163" cy="1392382"/>
          </a:xfrm>
          <a:prstGeom prst="rect">
            <a:avLst/>
          </a:prstGeom>
          <a:noFill/>
          <a:extLst>
            <a:ext uri="{909E8E84-426E-40DD-AFC4-6F175D3DCCD1}">
              <a14:hiddenFill xmlns:a14="http://schemas.microsoft.com/office/drawing/2010/main">
                <a:solidFill>
                  <a:srgbClr val="FFFFFF"/>
                </a:solidFill>
              </a14:hiddenFill>
            </a:ext>
          </a:extLst>
        </p:spPr>
      </p:pic>
      <p:sp>
        <p:nvSpPr>
          <p:cNvPr id="7" name="内容占位符 6"/>
          <p:cNvSpPr>
            <a:spLocks noGrp="1"/>
          </p:cNvSpPr>
          <p:nvPr>
            <p:ph idx="1"/>
          </p:nvPr>
        </p:nvSpPr>
        <p:spPr>
          <a:xfrm>
            <a:off x="304800" y="1066800"/>
            <a:ext cx="8305800" cy="533400"/>
          </a:xfrm>
        </p:spPr>
        <p:txBody>
          <a:bodyPr/>
          <a:lstStyle/>
          <a:p>
            <a:pPr marL="0" indent="0">
              <a:buNone/>
            </a:pPr>
            <a:r>
              <a:rPr lang="zh-CN" altLang="en-US" dirty="0" smtClean="0"/>
              <a:t>吉姆西</a:t>
            </a:r>
            <a:endParaRPr lang="zh-CN" altLang="en-US" dirty="0"/>
          </a:p>
        </p:txBody>
      </p:sp>
      <p:pic>
        <p:nvPicPr>
          <p:cNvPr id="8" name="图片 7"/>
          <p:cNvPicPr>
            <a:picLocks noChangeAspect="1"/>
          </p:cNvPicPr>
          <p:nvPr/>
        </p:nvPicPr>
        <p:blipFill>
          <a:blip r:embed="rId4"/>
          <a:stretch>
            <a:fillRect/>
          </a:stretch>
        </p:blipFill>
        <p:spPr>
          <a:xfrm>
            <a:off x="533400" y="4623744"/>
            <a:ext cx="1819191" cy="1780758"/>
          </a:xfrm>
          <a:prstGeom prst="rect">
            <a:avLst/>
          </a:prstGeom>
        </p:spPr>
      </p:pic>
      <p:sp>
        <p:nvSpPr>
          <p:cNvPr id="9" name="文本框 8"/>
          <p:cNvSpPr txBox="1"/>
          <p:nvPr/>
        </p:nvSpPr>
        <p:spPr>
          <a:xfrm>
            <a:off x="466809" y="3726662"/>
            <a:ext cx="2286000"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庞蒂亚克</a:t>
            </a:r>
            <a:endParaRPr lang="zh-CN" altLang="en-US" sz="2800" b="1" dirty="0">
              <a:latin typeface="黑体" panose="02010609060101010101" pitchFamily="49" charset="-122"/>
              <a:ea typeface="黑体" panose="02010609060101010101" pitchFamily="49" charset="-122"/>
            </a:endParaRPr>
          </a:p>
        </p:txBody>
      </p:sp>
      <p:sp>
        <p:nvSpPr>
          <p:cNvPr id="10" name="矩形 9"/>
          <p:cNvSpPr/>
          <p:nvPr/>
        </p:nvSpPr>
        <p:spPr>
          <a:xfrm>
            <a:off x="2752809" y="3988272"/>
            <a:ext cx="4572000" cy="2308324"/>
          </a:xfrm>
          <a:prstGeom prst="rect">
            <a:avLst/>
          </a:prstGeom>
        </p:spPr>
        <p:txBody>
          <a:bodyPr>
            <a:spAutoFit/>
          </a:bodyPr>
          <a:lstStyle/>
          <a:p>
            <a:r>
              <a:rPr lang="zh-CN" altLang="zh-CN" sz="2400" b="1" kern="100" dirty="0">
                <a:ea typeface="宋体" panose="02010600030101010101" pitchFamily="2" charset="-122"/>
                <a:cs typeface="Times New Roman" panose="02020603050405020304" pitchFamily="18" charset="0"/>
              </a:rPr>
              <a:t>车标是带十字标记的箭头，其中十字形标记，表示庞蒂亚克是通用的重要成员，也象征旁蒂克汽车安全可靠；而箭头则代表庞蒂亚克的技术超前和攻关精神，预示着旁蒂克汽车跑遍全球</a:t>
            </a:r>
            <a:endParaRPr lang="zh-CN" altLang="en-US" sz="2400" b="1" dirty="0"/>
          </a:p>
        </p:txBody>
      </p:sp>
    </p:spTree>
    <p:extLst>
      <p:ext uri="{BB962C8B-B14F-4D97-AF65-F5344CB8AC3E}">
        <p14:creationId xmlns:p14="http://schemas.microsoft.com/office/powerpoint/2010/main" val="3569885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2862" y="1062037"/>
            <a:ext cx="8305800" cy="5257800"/>
          </a:xfrm>
        </p:spPr>
        <p:txBody>
          <a:bodyPr/>
          <a:lstStyle/>
          <a:p>
            <a:r>
              <a:rPr lang="zh-CN" altLang="zh-CN" dirty="0"/>
              <a:t>悍马</a:t>
            </a:r>
            <a:r>
              <a:rPr lang="en-US" altLang="zh-CN" dirty="0"/>
              <a:t>(Hummer)</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smtClean="0"/>
              <a:t>任务二</a:t>
            </a:r>
            <a:r>
              <a:rPr lang="en-US" altLang="zh-CN" sz="2800" smtClean="0"/>
              <a:t>  </a:t>
            </a:r>
            <a:r>
              <a:rPr lang="zh-CN" altLang="zh-CN" sz="2800" smtClean="0"/>
              <a:t>领略美国汽车公司及其商标文化</a:t>
            </a:r>
            <a:endParaRPr lang="zh-CN" altLang="en-US" sz="2800" dirty="0"/>
          </a:p>
        </p:txBody>
      </p:sp>
      <p:pic>
        <p:nvPicPr>
          <p:cNvPr id="4097" name="图片 10"/>
          <p:cNvPicPr>
            <a:picLocks noChangeAspect="1" noChangeArrowheads="1"/>
          </p:cNvPicPr>
          <p:nvPr/>
        </p:nvPicPr>
        <p:blipFill>
          <a:blip r:embed="rId2">
            <a:extLst>
              <a:ext uri="{28A0092B-C50C-407E-A947-70E740481C1C}">
                <a14:useLocalDpi xmlns:a14="http://schemas.microsoft.com/office/drawing/2010/main" val="0"/>
              </a:ext>
            </a:extLst>
          </a:blip>
          <a:srcRect t="27638" b="21986"/>
          <a:stretch>
            <a:fillRect/>
          </a:stretch>
        </p:blipFill>
        <p:spPr bwMode="auto">
          <a:xfrm>
            <a:off x="352425" y="1981200"/>
            <a:ext cx="252984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图片 1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1306800"/>
            <a:ext cx="3657600" cy="272226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46636" y="3934897"/>
            <a:ext cx="2938625" cy="523220"/>
          </a:xfrm>
          <a:prstGeom prst="rect">
            <a:avLst/>
          </a:prstGeom>
        </p:spPr>
        <p:txBody>
          <a:bodyPr wrap="none">
            <a:spAutoFit/>
          </a:bodyPr>
          <a:lstStyle/>
          <a:p>
            <a:r>
              <a:rPr lang="zh-CN" altLang="en-US" sz="2800" dirty="0" smtClean="0"/>
              <a:t>被称为</a:t>
            </a:r>
            <a:r>
              <a:rPr lang="zh-CN" altLang="en-US" sz="2800" dirty="0"/>
              <a:t>“越野车王”</a:t>
            </a:r>
          </a:p>
        </p:txBody>
      </p:sp>
    </p:spTree>
    <p:extLst>
      <p:ext uri="{BB962C8B-B14F-4D97-AF65-F5344CB8AC3E}">
        <p14:creationId xmlns:p14="http://schemas.microsoft.com/office/powerpoint/2010/main" val="30470456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3"/>
          <a:stretch>
            <a:fillRect/>
          </a:stretch>
        </p:blipFill>
        <p:spPr>
          <a:xfrm>
            <a:off x="376333" y="2438400"/>
            <a:ext cx="2846763" cy="3200400"/>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smtClean="0"/>
              <a:t>任务二</a:t>
            </a:r>
            <a:r>
              <a:rPr lang="en-US" altLang="zh-CN" sz="2800" smtClean="0"/>
              <a:t>  </a:t>
            </a:r>
            <a:r>
              <a:rPr lang="zh-CN" altLang="zh-CN" sz="2800" smtClean="0"/>
              <a:t>领略美国汽车公司及其商标文化</a:t>
            </a:r>
            <a:endParaRPr lang="zh-CN" altLang="en-US" sz="2800" dirty="0"/>
          </a:p>
        </p:txBody>
      </p:sp>
      <p:sp>
        <p:nvSpPr>
          <p:cNvPr id="7" name="矩形 6"/>
          <p:cNvSpPr/>
          <p:nvPr/>
        </p:nvSpPr>
        <p:spPr>
          <a:xfrm>
            <a:off x="227539" y="1600200"/>
            <a:ext cx="2284600" cy="523220"/>
          </a:xfrm>
          <a:prstGeom prst="rect">
            <a:avLst/>
          </a:prstGeom>
        </p:spPr>
        <p:txBody>
          <a:bodyPr wrap="none">
            <a:spAutoFit/>
          </a:bodyPr>
          <a:lstStyle/>
          <a:p>
            <a:r>
              <a:rPr lang="zh-CN" altLang="zh-CN" sz="2800" b="1" dirty="0">
                <a:solidFill>
                  <a:srgbClr val="333333"/>
                </a:solidFill>
                <a:ea typeface="宋体" panose="02010600030101010101" pitchFamily="2" charset="-122"/>
                <a:cs typeface="宋体" panose="02010600030101010101" pitchFamily="2" charset="-122"/>
              </a:rPr>
              <a:t>土星</a:t>
            </a:r>
            <a:r>
              <a:rPr lang="en-US" altLang="zh-CN" sz="2800" b="1" dirty="0">
                <a:solidFill>
                  <a:srgbClr val="333333"/>
                </a:solidFill>
                <a:ea typeface="宋体" panose="02010600030101010101" pitchFamily="2" charset="-122"/>
                <a:cs typeface="宋体" panose="02010600030101010101" pitchFamily="2" charset="-122"/>
              </a:rPr>
              <a:t>(Saturn)</a:t>
            </a:r>
            <a:endParaRPr lang="zh-CN" altLang="en-US" sz="2800" dirty="0"/>
          </a:p>
        </p:txBody>
      </p:sp>
      <p:sp>
        <p:nvSpPr>
          <p:cNvPr id="8" name="矩形 7"/>
          <p:cNvSpPr/>
          <p:nvPr/>
        </p:nvSpPr>
        <p:spPr>
          <a:xfrm>
            <a:off x="3100319" y="1250162"/>
            <a:ext cx="4729413" cy="1846659"/>
          </a:xfrm>
          <a:prstGeom prst="rect">
            <a:avLst/>
          </a:prstGeom>
        </p:spPr>
        <p:txBody>
          <a:bodyPr wrap="square">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1985</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年</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成立</a:t>
            </a:r>
            <a:r>
              <a:rPr lang="zh-CN" altLang="en-US" sz="2400"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400" dirty="0" smtClean="0">
                <a:latin typeface="黑体" panose="02010609060101010101" pitchFamily="49" charset="-122"/>
                <a:ea typeface="黑体" panose="02010609060101010101" pitchFamily="49" charset="-122"/>
              </a:rPr>
              <a:t>是</a:t>
            </a:r>
            <a:r>
              <a:rPr lang="zh-CN" altLang="zh-CN" sz="2400" dirty="0">
                <a:latin typeface="黑体" panose="02010609060101010101" pitchFamily="49" charset="-122"/>
                <a:ea typeface="黑体" panose="02010609060101010101" pitchFamily="49" charset="-122"/>
              </a:rPr>
              <a:t>通用汽车公司最年轻的</a:t>
            </a:r>
            <a:r>
              <a:rPr lang="zh-CN" altLang="zh-CN" sz="2400" dirty="0" smtClean="0">
                <a:latin typeface="黑体" panose="02010609060101010101" pitchFamily="49" charset="-122"/>
                <a:ea typeface="黑体" panose="02010609060101010101" pitchFamily="49" charset="-122"/>
              </a:rPr>
              <a:t>品牌</a:t>
            </a:r>
            <a:r>
              <a:rPr lang="zh-CN" altLang="en-US" sz="2400" dirty="0" smtClean="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主要产品分为豪华轿车</a:t>
            </a:r>
            <a:r>
              <a:rPr lang="en-US" altLang="zh-CN" sz="2400" dirty="0">
                <a:latin typeface="黑体" panose="02010609060101010101" pitchFamily="49" charset="-122"/>
                <a:ea typeface="黑体" panose="02010609060101010101" pitchFamily="49" charset="-122"/>
              </a:rPr>
              <a:t>SL</a:t>
            </a:r>
            <a:r>
              <a:rPr lang="zh-CN" altLang="zh-CN" sz="2400" dirty="0">
                <a:latin typeface="黑体" panose="02010609060101010101" pitchFamily="49" charset="-122"/>
                <a:ea typeface="黑体" panose="02010609060101010101" pitchFamily="49" charset="-122"/>
              </a:rPr>
              <a:t>、旅行轿车</a:t>
            </a:r>
            <a:r>
              <a:rPr lang="en-US" altLang="zh-CN" sz="2400" dirty="0">
                <a:latin typeface="黑体" panose="02010609060101010101" pitchFamily="49" charset="-122"/>
                <a:ea typeface="黑体" panose="02010609060101010101" pitchFamily="49" charset="-122"/>
              </a:rPr>
              <a:t>SW</a:t>
            </a:r>
            <a:r>
              <a:rPr lang="zh-CN" altLang="zh-CN" sz="2400" dirty="0">
                <a:latin typeface="黑体" panose="02010609060101010101" pitchFamily="49" charset="-122"/>
                <a:ea typeface="黑体" panose="02010609060101010101" pitchFamily="49" charset="-122"/>
              </a:rPr>
              <a:t>和跑车</a:t>
            </a:r>
            <a:r>
              <a:rPr lang="en-US" altLang="zh-CN" sz="2400" dirty="0">
                <a:latin typeface="黑体" panose="02010609060101010101" pitchFamily="49" charset="-122"/>
                <a:ea typeface="黑体" panose="02010609060101010101" pitchFamily="49" charset="-122"/>
              </a:rPr>
              <a:t>SC</a:t>
            </a:r>
            <a:r>
              <a:rPr lang="zh-CN" altLang="zh-CN" sz="2400" dirty="0">
                <a:latin typeface="黑体" panose="02010609060101010101" pitchFamily="49" charset="-122"/>
                <a:ea typeface="黑体" panose="02010609060101010101" pitchFamily="49" charset="-122"/>
              </a:rPr>
              <a:t>。</a:t>
            </a:r>
          </a:p>
          <a:p>
            <a:pPr>
              <a:lnSpc>
                <a:spcPct val="150000"/>
              </a:lnSpc>
            </a:pPr>
            <a:endParaRPr lang="zh-CN" altLang="en-US" sz="2800" dirty="0">
              <a:latin typeface="黑体" panose="02010609060101010101" pitchFamily="49" charset="-122"/>
              <a:ea typeface="黑体" panose="02010609060101010101" pitchFamily="49" charset="-122"/>
            </a:endParaRPr>
          </a:p>
        </p:txBody>
      </p:sp>
      <p:sp>
        <p:nvSpPr>
          <p:cNvPr id="9" name="矩形 8"/>
          <p:cNvSpPr/>
          <p:nvPr/>
        </p:nvSpPr>
        <p:spPr>
          <a:xfrm>
            <a:off x="3219632" y="2895600"/>
            <a:ext cx="4933768" cy="3046988"/>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商标中的图案表现土星的运动轨迹，给人一种高科技、新观念、超时空的感觉，寓意土星汽车技术先进，设计超前且最具时代魅力。在红色背景前，显出了两条星球运行的轨迹，也像高分子运行的轨迹。其含义在于土星汽车是开发高科技材料，追求高科技产品、新成果的结晶。</a:t>
            </a:r>
          </a:p>
        </p:txBody>
      </p:sp>
    </p:spTree>
    <p:extLst>
      <p:ext uri="{BB962C8B-B14F-4D97-AF65-F5344CB8AC3E}">
        <p14:creationId xmlns:p14="http://schemas.microsoft.com/office/powerpoint/2010/main" val="32839167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二、 福特汽车公司</a:t>
            </a:r>
          </a:p>
          <a:p>
            <a:r>
              <a:rPr lang="zh-CN" altLang="zh-CN" b="0" dirty="0"/>
              <a:t>福特汽车公司（</a:t>
            </a:r>
            <a:r>
              <a:rPr lang="en-US" altLang="zh-CN" b="0" dirty="0"/>
              <a:t>Ford motor company</a:t>
            </a:r>
            <a:r>
              <a:rPr lang="zh-CN" altLang="zh-CN" b="0" dirty="0"/>
              <a:t>）长期以来是美国也是世界第二大汽车</a:t>
            </a:r>
            <a:r>
              <a:rPr lang="zh-CN" altLang="zh-CN" b="0" dirty="0" smtClean="0"/>
              <a:t>制造商</a:t>
            </a:r>
            <a:r>
              <a:rPr lang="zh-CN" altLang="en-US" b="0" dirty="0" smtClean="0"/>
              <a:t>。</a:t>
            </a:r>
            <a:endParaRPr lang="en-US" altLang="zh-CN" b="0" dirty="0" smtClean="0"/>
          </a:p>
          <a:p>
            <a:r>
              <a:rPr lang="zh-CN" altLang="en-US" b="0" dirty="0"/>
              <a:t>总部：</a:t>
            </a:r>
            <a:r>
              <a:rPr lang="zh-CN" altLang="zh-CN" b="0" dirty="0"/>
              <a:t>密执安州迪尔本</a:t>
            </a:r>
            <a:endParaRPr lang="en-US" altLang="zh-CN" b="0" dirty="0"/>
          </a:p>
          <a:p>
            <a:r>
              <a:rPr lang="zh-CN" altLang="en-US" b="0" dirty="0"/>
              <a:t>创始人：</a:t>
            </a:r>
            <a:r>
              <a:rPr lang="zh-CN" altLang="zh-CN" b="0" dirty="0"/>
              <a:t>亨利</a:t>
            </a:r>
            <a:r>
              <a:rPr lang="en-US" altLang="zh-CN" b="0" dirty="0"/>
              <a:t>.</a:t>
            </a:r>
            <a:r>
              <a:rPr lang="zh-CN" altLang="zh-CN" b="0" dirty="0"/>
              <a:t>福特</a:t>
            </a:r>
            <a:endParaRPr lang="en-US" altLang="zh-CN" b="0" dirty="0"/>
          </a:p>
          <a:p>
            <a:r>
              <a:rPr lang="zh-CN" altLang="en-US" b="0" dirty="0"/>
              <a:t>创办时间：</a:t>
            </a:r>
            <a:r>
              <a:rPr lang="en-US" altLang="zh-CN" b="0" dirty="0"/>
              <a:t>1903</a:t>
            </a:r>
            <a:r>
              <a:rPr lang="zh-CN" altLang="zh-CN" b="0" dirty="0"/>
              <a:t>年</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pic>
        <p:nvPicPr>
          <p:cNvPr id="2049" name="图片 19"/>
          <p:cNvPicPr>
            <a:picLocks noChangeAspect="1" noChangeArrowheads="1"/>
          </p:cNvPicPr>
          <p:nvPr/>
        </p:nvPicPr>
        <p:blipFill>
          <a:blip r:embed="rId3">
            <a:extLst>
              <a:ext uri="{28A0092B-C50C-407E-A947-70E740481C1C}">
                <a14:useLocalDpi xmlns:a14="http://schemas.microsoft.com/office/drawing/2010/main" val="0"/>
              </a:ext>
            </a:extLst>
          </a:blip>
          <a:srcRect l="3076" r="8308" b="7869"/>
          <a:stretch>
            <a:fillRect/>
          </a:stretch>
        </p:blipFill>
        <p:spPr bwMode="auto">
          <a:xfrm>
            <a:off x="4724400" y="2595562"/>
            <a:ext cx="2486025"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a:blip r:embed="rId4"/>
          <a:stretch>
            <a:fillRect/>
          </a:stretch>
        </p:blipFill>
        <p:spPr>
          <a:xfrm>
            <a:off x="4473106" y="5098472"/>
            <a:ext cx="3161653" cy="1219200"/>
          </a:xfrm>
          <a:prstGeom prst="rect">
            <a:avLst/>
          </a:prstGeom>
        </p:spPr>
      </p:pic>
      <p:pic>
        <p:nvPicPr>
          <p:cNvPr id="7" name="图片 6"/>
          <p:cNvPicPr>
            <a:picLocks noChangeAspect="1"/>
          </p:cNvPicPr>
          <p:nvPr/>
        </p:nvPicPr>
        <p:blipFill>
          <a:blip r:embed="rId5"/>
          <a:stretch>
            <a:fillRect/>
          </a:stretch>
        </p:blipFill>
        <p:spPr>
          <a:xfrm>
            <a:off x="1676400" y="4143667"/>
            <a:ext cx="2371429" cy="2333333"/>
          </a:xfrm>
          <a:prstGeom prst="rect">
            <a:avLst/>
          </a:prstGeom>
        </p:spPr>
      </p:pic>
    </p:spTree>
    <p:extLst>
      <p:ext uri="{BB962C8B-B14F-4D97-AF65-F5344CB8AC3E}">
        <p14:creationId xmlns:p14="http://schemas.microsoft.com/office/powerpoint/2010/main" val="19512531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20000"/>
              </a:lnSpc>
            </a:pPr>
            <a:r>
              <a:rPr lang="zh-CN" altLang="en-US" b="0" dirty="0"/>
              <a:t>在汽车方面，则包括了轻、中、重型卡车，低、中、高档轿车，如“福特”、“野马”、“林肯大陆”、“美洲虎”、“城市”、“格林那达”等都是他的</a:t>
            </a:r>
            <a:r>
              <a:rPr lang="zh-CN" altLang="en-US" b="0" dirty="0" smtClean="0"/>
              <a:t>产品，</a:t>
            </a:r>
            <a:r>
              <a:rPr lang="zh-CN" altLang="en-US" b="0" dirty="0"/>
              <a:t>就连美国总统的专车也是由白宫专门向</a:t>
            </a:r>
            <a:r>
              <a:rPr lang="en-US" altLang="zh-CN" b="0" dirty="0"/>
              <a:t>Ford</a:t>
            </a:r>
            <a:r>
              <a:rPr lang="zh-CN" altLang="en-US" b="0" dirty="0"/>
              <a:t>订制的</a:t>
            </a:r>
            <a:r>
              <a:rPr lang="zh-CN" altLang="en-US" b="0" dirty="0" smtClean="0"/>
              <a:t>。名列榜首</a:t>
            </a:r>
            <a:r>
              <a:rPr lang="zh-CN" altLang="en-US" b="0" dirty="0"/>
              <a:t>的十大品牌依次为：Ｆ系列小吨位卡车（</a:t>
            </a:r>
            <a:r>
              <a:rPr lang="en-US" altLang="zh-CN" b="0" dirty="0"/>
              <a:t>2520</a:t>
            </a:r>
            <a:r>
              <a:rPr lang="zh-CN" altLang="en-US" b="0" dirty="0"/>
              <a:t>万辆）；雅士（</a:t>
            </a:r>
            <a:r>
              <a:rPr lang="en-US" altLang="zh-CN" b="0" dirty="0"/>
              <a:t>1800</a:t>
            </a:r>
            <a:r>
              <a:rPr lang="zh-CN" altLang="en-US" b="0" dirty="0"/>
              <a:t>万辆）；Ｔ型车（</a:t>
            </a:r>
            <a:r>
              <a:rPr lang="en-US" altLang="zh-CN" b="0" dirty="0"/>
              <a:t>1500</a:t>
            </a:r>
            <a:r>
              <a:rPr lang="zh-CN" altLang="en-US" b="0" dirty="0"/>
              <a:t>万辆）；星系（</a:t>
            </a:r>
            <a:r>
              <a:rPr lang="en-US" altLang="zh-CN" b="0" dirty="0"/>
              <a:t>1200</a:t>
            </a:r>
            <a:r>
              <a:rPr lang="zh-CN" altLang="en-US" b="0" dirty="0"/>
              <a:t>万辆）；节日（</a:t>
            </a:r>
            <a:r>
              <a:rPr lang="en-US" altLang="zh-CN" b="0" dirty="0"/>
              <a:t>920</a:t>
            </a:r>
            <a:r>
              <a:rPr lang="zh-CN" altLang="en-US" b="0" dirty="0"/>
              <a:t>万辆）；野马（</a:t>
            </a:r>
            <a:r>
              <a:rPr lang="en-US" altLang="zh-CN" b="0" dirty="0"/>
              <a:t>710</a:t>
            </a:r>
            <a:r>
              <a:rPr lang="zh-CN" altLang="en-US" b="0" dirty="0"/>
              <a:t>万辆）；美景街（</a:t>
            </a:r>
            <a:r>
              <a:rPr lang="en-US" altLang="zh-CN" b="0" dirty="0"/>
              <a:t>620</a:t>
            </a:r>
            <a:r>
              <a:rPr lang="zh-CN" altLang="en-US" b="0" dirty="0"/>
              <a:t>万辆）；雅客（</a:t>
            </a:r>
            <a:r>
              <a:rPr lang="en-US" altLang="zh-CN" b="0" dirty="0"/>
              <a:t>590</a:t>
            </a:r>
            <a:r>
              <a:rPr lang="zh-CN" altLang="en-US" b="0" dirty="0"/>
              <a:t>万辆）；Ａ型车（</a:t>
            </a:r>
            <a:r>
              <a:rPr lang="en-US" altLang="zh-CN" b="0" dirty="0"/>
              <a:t>430</a:t>
            </a:r>
            <a:r>
              <a:rPr lang="zh-CN" altLang="en-US" b="0" dirty="0"/>
              <a:t>万辆）；雷鸟（</a:t>
            </a:r>
            <a:r>
              <a:rPr lang="en-US" altLang="zh-CN" b="0" dirty="0"/>
              <a:t>420</a:t>
            </a:r>
            <a:r>
              <a:rPr lang="zh-CN" altLang="en-US" b="0" dirty="0"/>
              <a:t>万辆）。</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spTree>
    <p:extLst>
      <p:ext uri="{BB962C8B-B14F-4D97-AF65-F5344CB8AC3E}">
        <p14:creationId xmlns:p14="http://schemas.microsoft.com/office/powerpoint/2010/main" val="5463466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2"/>
          <a:stretch>
            <a:fillRect/>
          </a:stretch>
        </p:blipFill>
        <p:spPr>
          <a:xfrm>
            <a:off x="838200" y="1219200"/>
            <a:ext cx="6553200" cy="4326075"/>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sp>
        <p:nvSpPr>
          <p:cNvPr id="7" name="矩形 6"/>
          <p:cNvSpPr/>
          <p:nvPr/>
        </p:nvSpPr>
        <p:spPr>
          <a:xfrm>
            <a:off x="381000" y="5553670"/>
            <a:ext cx="7315200" cy="1015663"/>
          </a:xfrm>
          <a:prstGeom prst="rect">
            <a:avLst/>
          </a:prstGeom>
        </p:spPr>
        <p:txBody>
          <a:bodyPr wrap="square">
            <a:spAutoFit/>
          </a:bodyPr>
          <a:lstStyle/>
          <a:p>
            <a:r>
              <a:rPr lang="zh-CN" altLang="zh-CN" sz="2000" b="1" kern="100" dirty="0">
                <a:ea typeface="宋体" panose="02010600030101010101" pitchFamily="2" charset="-122"/>
                <a:cs typeface="Times New Roman" panose="02020603050405020304" pitchFamily="18" charset="0"/>
              </a:rPr>
              <a:t>兰底白字商标图案中那花体的“</a:t>
            </a:r>
            <a:r>
              <a:rPr lang="en-US" altLang="zh-CN" sz="2000" b="1" kern="100" dirty="0">
                <a:ea typeface="宋体" panose="02010600030101010101" pitchFamily="2" charset="-122"/>
                <a:cs typeface="Times New Roman" panose="02020603050405020304" pitchFamily="18" charset="0"/>
              </a:rPr>
              <a:t>F</a:t>
            </a:r>
            <a:r>
              <a:rPr lang="zh-CN" altLang="zh-CN" sz="2000" b="1" kern="100" dirty="0">
                <a:ea typeface="宋体" panose="02010600030101010101" pitchFamily="2" charset="-122"/>
                <a:cs typeface="Times New Roman" panose="02020603050405020304" pitchFamily="18" charset="0"/>
              </a:rPr>
              <a:t>”取自于他本人的手体，而</a:t>
            </a:r>
            <a:r>
              <a:rPr lang="en-US" altLang="zh-CN" sz="2000" b="1" kern="100" dirty="0">
                <a:ea typeface="宋体" panose="02010600030101010101" pitchFamily="2" charset="-122"/>
                <a:cs typeface="Times New Roman" panose="02020603050405020304" pitchFamily="18" charset="0"/>
              </a:rPr>
              <a:t>Ford</a:t>
            </a:r>
            <a:r>
              <a:rPr lang="zh-CN" altLang="zh-CN" sz="2000" b="1" kern="100" dirty="0">
                <a:ea typeface="宋体" panose="02010600030101010101" pitchFamily="2" charset="-122"/>
                <a:cs typeface="Times New Roman" panose="02020603050405020304" pitchFamily="18" charset="0"/>
              </a:rPr>
              <a:t>一词的整体组合犹如一只活泼可爱的小白兔，据说这是因亨利</a:t>
            </a:r>
            <a:r>
              <a:rPr lang="en-US" altLang="zh-CN" sz="2000" b="1" kern="100" dirty="0">
                <a:ea typeface="宋体" panose="02010600030101010101" pitchFamily="2" charset="-122"/>
                <a:cs typeface="Times New Roman" panose="02020603050405020304" pitchFamily="18" charset="0"/>
              </a:rPr>
              <a:t>.</a:t>
            </a:r>
            <a:r>
              <a:rPr lang="zh-CN" altLang="zh-CN" sz="2000" b="1" kern="100" dirty="0">
                <a:ea typeface="宋体" panose="02010600030101010101" pitchFamily="2" charset="-122"/>
                <a:cs typeface="Times New Roman" panose="02020603050405020304" pitchFamily="18" charset="0"/>
              </a:rPr>
              <a:t>福特非常喜爱这种小动物的缘故。</a:t>
            </a:r>
            <a:endParaRPr lang="zh-CN" altLang="en-US" sz="2000" b="1" dirty="0"/>
          </a:p>
        </p:txBody>
      </p:sp>
    </p:spTree>
    <p:extLst>
      <p:ext uri="{BB962C8B-B14F-4D97-AF65-F5344CB8AC3E}">
        <p14:creationId xmlns:p14="http://schemas.microsoft.com/office/powerpoint/2010/main" val="21469866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81000" y="1828800"/>
            <a:ext cx="7696200" cy="3657600"/>
          </a:xfrm>
        </p:spPr>
        <p:txBody>
          <a:bodyPr/>
          <a:lstStyle/>
          <a:p>
            <a:r>
              <a:rPr lang="zh-CN" altLang="zh-CN" dirty="0">
                <a:latin typeface="宋体" panose="02010600030101010101" pitchFamily="2" charset="-122"/>
                <a:ea typeface="宋体" panose="02010600030101010101" pitchFamily="2" charset="-122"/>
              </a:rPr>
              <a:t>福特品牌的代表性产品有：</a:t>
            </a:r>
            <a:r>
              <a:rPr lang="en-US" altLang="zh-CN" dirty="0">
                <a:latin typeface="宋体" panose="02010600030101010101" pitchFamily="2" charset="-122"/>
                <a:ea typeface="宋体" panose="02010600030101010101" pitchFamily="2" charset="-122"/>
              </a:rPr>
              <a:t>T</a:t>
            </a:r>
            <a:r>
              <a:rPr lang="zh-CN" altLang="zh-CN" dirty="0">
                <a:latin typeface="宋体" panose="02010600030101010101" pitchFamily="2" charset="-122"/>
                <a:ea typeface="宋体" panose="02010600030101010101" pitchFamily="2" charset="-122"/>
              </a:rPr>
              <a:t>型车（</a:t>
            </a:r>
            <a:r>
              <a:rPr lang="en-US" altLang="zh-CN" dirty="0" err="1">
                <a:latin typeface="宋体" panose="02010600030101010101" pitchFamily="2" charset="-122"/>
                <a:ea typeface="宋体" panose="02010600030101010101" pitchFamily="2" charset="-122"/>
              </a:rPr>
              <a:t>ModelT</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A</a:t>
            </a:r>
            <a:r>
              <a:rPr lang="zh-CN" altLang="zh-CN" dirty="0">
                <a:latin typeface="宋体" panose="02010600030101010101" pitchFamily="2" charset="-122"/>
                <a:ea typeface="宋体" panose="02010600030101010101" pitchFamily="2" charset="-122"/>
              </a:rPr>
              <a:t>型车（</a:t>
            </a:r>
            <a:r>
              <a:rPr lang="en-US" altLang="zh-CN" dirty="0" err="1">
                <a:latin typeface="宋体" panose="02010600030101010101" pitchFamily="2" charset="-122"/>
                <a:ea typeface="宋体" panose="02010600030101010101" pitchFamily="2" charset="-122"/>
              </a:rPr>
              <a:t>ModelA</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Thunderbird</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Mustang</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F</a:t>
            </a:r>
            <a:r>
              <a:rPr lang="zh-CN" altLang="zh-CN" dirty="0">
                <a:latin typeface="宋体" panose="02010600030101010101" pitchFamily="2" charset="-122"/>
                <a:ea typeface="宋体" panose="02010600030101010101" pitchFamily="2" charset="-122"/>
              </a:rPr>
              <a:t>系列、</a:t>
            </a:r>
            <a:r>
              <a:rPr lang="en-US" altLang="zh-CN" dirty="0">
                <a:latin typeface="宋体" panose="02010600030101010101" pitchFamily="2" charset="-122"/>
                <a:ea typeface="宋体" panose="02010600030101010101" pitchFamily="2" charset="-122"/>
              </a:rPr>
              <a:t>Taurus</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Windstar</a:t>
            </a:r>
            <a:r>
              <a:rPr lang="zh-CN" altLang="zh-CN" dirty="0">
                <a:latin typeface="宋体" panose="02010600030101010101" pitchFamily="2" charset="-122"/>
                <a:ea typeface="宋体" panose="02010600030101010101" pitchFamily="2" charset="-122"/>
              </a:rPr>
              <a:t>、</a:t>
            </a:r>
            <a:r>
              <a:rPr lang="en-US" altLang="zh-CN" dirty="0" err="1">
                <a:latin typeface="宋体" panose="02010600030101010101" pitchFamily="2" charset="-122"/>
                <a:ea typeface="宋体" panose="02010600030101010101" pitchFamily="2" charset="-122"/>
              </a:rPr>
              <a:t>CrownVictoria</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Maverick</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Explorer</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Transit</a:t>
            </a:r>
            <a:r>
              <a:rPr lang="zh-CN" altLang="zh-CN" dirty="0">
                <a:latin typeface="宋体" panose="02010600030101010101" pitchFamily="2" charset="-122"/>
                <a:ea typeface="宋体" panose="02010600030101010101" pitchFamily="2" charset="-122"/>
              </a:rPr>
              <a:t>、</a:t>
            </a:r>
            <a:r>
              <a:rPr lang="en-US" altLang="zh-CN" dirty="0">
                <a:latin typeface="宋体" panose="02010600030101010101" pitchFamily="2" charset="-122"/>
                <a:ea typeface="宋体" panose="02010600030101010101" pitchFamily="2" charset="-122"/>
              </a:rPr>
              <a:t>Fiesta</a:t>
            </a:r>
            <a:r>
              <a:rPr lang="zh-CN" altLang="zh-CN" dirty="0">
                <a:latin typeface="宋体" panose="02010600030101010101" pitchFamily="2" charset="-122"/>
                <a:ea typeface="宋体" panose="02010600030101010101" pitchFamily="2" charset="-122"/>
              </a:rPr>
              <a:t>和</a:t>
            </a:r>
            <a:r>
              <a:rPr lang="en-US" altLang="zh-CN" dirty="0">
                <a:latin typeface="宋体" panose="02010600030101010101" pitchFamily="2" charset="-122"/>
                <a:ea typeface="宋体" panose="02010600030101010101" pitchFamily="2" charset="-122"/>
              </a:rPr>
              <a:t>Focus</a:t>
            </a:r>
            <a:r>
              <a:rPr lang="zh-CN" altLang="zh-CN" dirty="0">
                <a:latin typeface="宋体" panose="02010600030101010101" pitchFamily="2" charset="-122"/>
                <a:ea typeface="宋体" panose="02010600030101010101" pitchFamily="2" charset="-122"/>
              </a:rPr>
              <a:t>。</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spTree>
    <p:extLst>
      <p:ext uri="{BB962C8B-B14F-4D97-AF65-F5344CB8AC3E}">
        <p14:creationId xmlns:p14="http://schemas.microsoft.com/office/powerpoint/2010/main" val="1658936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981200"/>
            <a:ext cx="7315200" cy="5257800"/>
          </a:xfrm>
        </p:spPr>
        <p:txBody>
          <a:bodyPr/>
          <a:lstStyle/>
          <a:p>
            <a:pPr>
              <a:lnSpc>
                <a:spcPct val="150000"/>
              </a:lnSpc>
            </a:pPr>
            <a:r>
              <a:rPr lang="zh-CN" altLang="zh-CN" sz="3200" dirty="0"/>
              <a:t>汽车诞生于德国，成长于法国，成熟于美国，兴旺于欧洲，挑战于日本。</a:t>
            </a:r>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14866625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1066800"/>
            <a:ext cx="6324600" cy="5257800"/>
          </a:xfrm>
        </p:spPr>
        <p:txBody>
          <a:bodyPr/>
          <a:lstStyle/>
          <a:p>
            <a:pPr algn="just"/>
            <a:r>
              <a:rPr lang="zh-CN" altLang="zh-CN" dirty="0" smtClean="0">
                <a:latin typeface="宋体" panose="02010600030101010101" pitchFamily="2" charset="-122"/>
                <a:ea typeface="宋体" panose="02010600030101010101" pitchFamily="2" charset="-122"/>
              </a:rPr>
              <a:t>林肯</a:t>
            </a:r>
            <a:endParaRPr lang="zh-CN" altLang="zh-CN" dirty="0">
              <a:latin typeface="宋体" panose="02010600030101010101" pitchFamily="2" charset="-122"/>
              <a:ea typeface="宋体" panose="02010600030101010101" pitchFamily="2" charset="-122"/>
            </a:endParaRPr>
          </a:p>
          <a:p>
            <a:pPr algn="just"/>
            <a:r>
              <a:rPr lang="zh-CN" altLang="zh-CN" sz="2400" b="0" dirty="0">
                <a:latin typeface="宋体" panose="02010600030101010101" pitchFamily="2" charset="-122"/>
                <a:ea typeface="宋体" panose="02010600030101010101" pitchFamily="2" charset="-122"/>
              </a:rPr>
              <a:t>林肯（</a:t>
            </a:r>
            <a:r>
              <a:rPr lang="en-US" altLang="zh-CN" sz="2400" b="0" dirty="0">
                <a:latin typeface="宋体" panose="02010600030101010101" pitchFamily="2" charset="-122"/>
                <a:ea typeface="宋体" panose="02010600030101010101" pitchFamily="2" charset="-122"/>
              </a:rPr>
              <a:t>Lincoln</a:t>
            </a:r>
            <a:r>
              <a:rPr lang="zh-CN" altLang="zh-CN" sz="2400" b="0" dirty="0">
                <a:latin typeface="宋体" panose="02010600030101010101" pitchFamily="2" charset="-122"/>
                <a:ea typeface="宋体" panose="02010600030101010101" pitchFamily="2" charset="-122"/>
              </a:rPr>
              <a:t>）是福特汽车公司拥有的第二个</a:t>
            </a:r>
            <a:r>
              <a:rPr lang="zh-CN" altLang="zh-CN" sz="2400" b="0" dirty="0" smtClean="0">
                <a:latin typeface="宋体" panose="02010600030101010101" pitchFamily="2" charset="-122"/>
                <a:ea typeface="宋体" panose="02010600030101010101" pitchFamily="2" charset="-122"/>
              </a:rPr>
              <a:t>品牌</a:t>
            </a:r>
            <a:r>
              <a:rPr lang="zh-CN" altLang="en-US" sz="2400" b="0" dirty="0" smtClean="0">
                <a:latin typeface="宋体" panose="02010600030101010101" pitchFamily="2" charset="-122"/>
                <a:ea typeface="宋体" panose="02010600030101010101" pitchFamily="2" charset="-122"/>
              </a:rPr>
              <a:t>。</a:t>
            </a:r>
            <a:r>
              <a:rPr lang="zh-CN" altLang="zh-CN" sz="2400" b="0" dirty="0">
                <a:latin typeface="宋体" panose="02010600030101010101" pitchFamily="2" charset="-122"/>
                <a:ea typeface="宋体" panose="02010600030101010101" pitchFamily="2" charset="-122"/>
              </a:rPr>
              <a:t>其商标是在一个矩形中含有一颗闪闪放光的星辰，表示林肯总统是美国联邦统一和废除奴隶制的启明星，也喻示福特</a:t>
            </a:r>
            <a:r>
              <a:rPr lang="en-US" altLang="zh-CN" sz="2400" b="0" dirty="0">
                <a:latin typeface="宋体" panose="02010600030101010101" pitchFamily="2" charset="-122"/>
                <a:ea typeface="宋体" panose="02010600030101010101" pitchFamily="2" charset="-122"/>
              </a:rPr>
              <a:t>-</a:t>
            </a:r>
            <a:r>
              <a:rPr lang="zh-CN" altLang="zh-CN" sz="2400" b="0" dirty="0">
                <a:latin typeface="宋体" panose="02010600030101010101" pitchFamily="2" charset="-122"/>
                <a:ea typeface="宋体" panose="02010600030101010101" pitchFamily="2" charset="-122"/>
              </a:rPr>
              <a:t>林肯牌轿车光辉灿烂。那公司的气派和用意也毫不掩饰：轿车的质量以总统的名义担保。</a:t>
            </a:r>
          </a:p>
          <a:p>
            <a:pPr algn="just"/>
            <a:r>
              <a:rPr lang="zh-CN" altLang="zh-CN" sz="2400" b="0" dirty="0">
                <a:latin typeface="宋体" panose="02010600030101010101" pitchFamily="2" charset="-122"/>
                <a:ea typeface="宋体" panose="02010600030101010101" pitchFamily="2" charset="-122"/>
              </a:rPr>
              <a:t>。自</a:t>
            </a:r>
            <a:r>
              <a:rPr lang="en-US" altLang="zh-CN" sz="2400" b="0" dirty="0">
                <a:latin typeface="宋体" panose="02010600030101010101" pitchFamily="2" charset="-122"/>
                <a:ea typeface="宋体" panose="02010600030101010101" pitchFamily="2" charset="-122"/>
              </a:rPr>
              <a:t>1939</a:t>
            </a:r>
            <a:r>
              <a:rPr lang="zh-CN" altLang="zh-CN" sz="2400" b="0" dirty="0">
                <a:latin typeface="宋体" panose="02010600030101010101" pitchFamily="2" charset="-122"/>
                <a:ea typeface="宋体" panose="02010600030101010101" pitchFamily="2" charset="-122"/>
              </a:rPr>
              <a:t>年美国的富兰克林罗斯福总统以来，长期被选为总统用车。林肯品牌的著名产品有：城市（</a:t>
            </a:r>
            <a:r>
              <a:rPr lang="en-US" altLang="zh-CN" sz="2400" b="0" dirty="0" err="1">
                <a:latin typeface="宋体" panose="02010600030101010101" pitchFamily="2" charset="-122"/>
                <a:ea typeface="宋体" panose="02010600030101010101" pitchFamily="2" charset="-122"/>
              </a:rPr>
              <a:t>TownCar</a:t>
            </a:r>
            <a:r>
              <a:rPr lang="zh-CN" altLang="zh-CN" sz="2400" b="0" dirty="0">
                <a:latin typeface="宋体" panose="02010600030101010101" pitchFamily="2" charset="-122"/>
                <a:ea typeface="宋体" panose="02010600030101010101" pitchFamily="2" charset="-122"/>
              </a:rPr>
              <a:t>）、</a:t>
            </a:r>
            <a:r>
              <a:rPr lang="en-US" altLang="zh-CN" sz="2400" b="0" dirty="0">
                <a:latin typeface="宋体" panose="02010600030101010101" pitchFamily="2" charset="-122"/>
                <a:ea typeface="宋体" panose="02010600030101010101" pitchFamily="2" charset="-122"/>
              </a:rPr>
              <a:t>Navigator</a:t>
            </a:r>
            <a:r>
              <a:rPr lang="zh-CN" altLang="zh-CN" sz="2400" b="0" dirty="0">
                <a:latin typeface="宋体" panose="02010600030101010101" pitchFamily="2" charset="-122"/>
                <a:ea typeface="宋体" panose="02010600030101010101" pitchFamily="2" charset="-122"/>
              </a:rPr>
              <a:t>、</a:t>
            </a:r>
            <a:r>
              <a:rPr lang="en-US" altLang="zh-CN" sz="2400" b="0" dirty="0">
                <a:latin typeface="宋体" panose="02010600030101010101" pitchFamily="2" charset="-122"/>
                <a:ea typeface="宋体" panose="02010600030101010101" pitchFamily="2" charset="-122"/>
              </a:rPr>
              <a:t>Aviator</a:t>
            </a:r>
            <a:r>
              <a:rPr lang="zh-CN" altLang="zh-CN" sz="2400" b="0" dirty="0">
                <a:latin typeface="宋体" panose="02010600030101010101" pitchFamily="2" charset="-122"/>
                <a:ea typeface="宋体" panose="02010600030101010101" pitchFamily="2" charset="-122"/>
              </a:rPr>
              <a:t>和</a:t>
            </a:r>
            <a:r>
              <a:rPr lang="en-US" altLang="zh-CN" sz="2400" b="0" dirty="0">
                <a:latin typeface="宋体" panose="02010600030101010101" pitchFamily="2" charset="-122"/>
                <a:ea typeface="宋体" panose="02010600030101010101" pitchFamily="2" charset="-122"/>
              </a:rPr>
              <a:t>LS</a:t>
            </a:r>
            <a:r>
              <a:rPr lang="zh-CN" altLang="zh-CN" sz="2400" b="0" dirty="0">
                <a:latin typeface="宋体" panose="02010600030101010101" pitchFamily="2" charset="-122"/>
                <a:ea typeface="宋体" panose="02010600030101010101" pitchFamily="2" charset="-122"/>
              </a:rPr>
              <a:t>。</a:t>
            </a:r>
          </a:p>
          <a:p>
            <a:pPr algn="just"/>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266700" y="4270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pic>
        <p:nvPicPr>
          <p:cNvPr id="6" name="图片 5"/>
          <p:cNvPicPr>
            <a:picLocks noChangeAspect="1"/>
          </p:cNvPicPr>
          <p:nvPr/>
        </p:nvPicPr>
        <p:blipFill>
          <a:blip r:embed="rId3"/>
          <a:stretch>
            <a:fillRect/>
          </a:stretch>
        </p:blipFill>
        <p:spPr>
          <a:xfrm>
            <a:off x="6705600" y="1981200"/>
            <a:ext cx="2383972" cy="2781300"/>
          </a:xfrm>
          <a:prstGeom prst="rect">
            <a:avLst/>
          </a:prstGeom>
        </p:spPr>
      </p:pic>
    </p:spTree>
    <p:extLst>
      <p:ext uri="{BB962C8B-B14F-4D97-AF65-F5344CB8AC3E}">
        <p14:creationId xmlns:p14="http://schemas.microsoft.com/office/powerpoint/2010/main" val="40015897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28600" y="1333500"/>
            <a:ext cx="8305800" cy="5257800"/>
          </a:xfrm>
        </p:spPr>
        <p:txBody>
          <a:bodyPr/>
          <a:lstStyle/>
          <a:p>
            <a:r>
              <a:rPr lang="zh-CN" altLang="zh-CN" dirty="0"/>
              <a:t>三、克莱斯勒汽车公司</a:t>
            </a:r>
          </a:p>
          <a:p>
            <a:r>
              <a:rPr lang="zh-CN" altLang="zh-CN" dirty="0"/>
              <a:t>克莱斯勒汽车公司（</a:t>
            </a:r>
            <a:r>
              <a:rPr lang="en-US" altLang="zh-CN" dirty="0"/>
              <a:t>Chrysler Corporation</a:t>
            </a:r>
            <a:r>
              <a:rPr lang="zh-CN" altLang="zh-CN" dirty="0"/>
              <a:t>）。美国第三大汽车制造企业</a:t>
            </a:r>
            <a:r>
              <a:rPr lang="zh-CN" altLang="zh-CN" dirty="0" smtClean="0"/>
              <a:t>。</a:t>
            </a:r>
            <a:endParaRPr lang="en-US" altLang="zh-CN" dirty="0" smtClean="0"/>
          </a:p>
          <a:p>
            <a:r>
              <a:rPr lang="zh-CN" altLang="zh-CN" dirty="0" smtClean="0"/>
              <a:t>总部</a:t>
            </a:r>
            <a:r>
              <a:rPr lang="zh-CN" altLang="en-US" dirty="0" smtClean="0"/>
              <a:t>：</a:t>
            </a:r>
            <a:r>
              <a:rPr lang="zh-CN" altLang="zh-CN" dirty="0" smtClean="0"/>
              <a:t>密歇根州海</a:t>
            </a:r>
            <a:r>
              <a:rPr lang="zh-CN" altLang="zh-CN" dirty="0"/>
              <a:t>兰德帕克。</a:t>
            </a:r>
          </a:p>
          <a:p>
            <a:r>
              <a:rPr lang="zh-CN" altLang="en-US" dirty="0" smtClean="0"/>
              <a:t>创建时间：</a:t>
            </a:r>
            <a:r>
              <a:rPr lang="en-US" altLang="zh-CN" dirty="0" smtClean="0"/>
              <a:t>1925</a:t>
            </a:r>
            <a:r>
              <a:rPr lang="zh-CN" altLang="zh-CN" dirty="0" smtClean="0"/>
              <a:t>年。</a:t>
            </a:r>
            <a:endParaRPr lang="en-US" altLang="zh-CN" dirty="0" smtClean="0"/>
          </a:p>
          <a:p>
            <a:r>
              <a:rPr lang="zh-CN" altLang="en-US" dirty="0" smtClean="0"/>
              <a:t>创始人：</a:t>
            </a:r>
            <a:r>
              <a:rPr lang="zh-CN" altLang="zh-CN" dirty="0" smtClean="0"/>
              <a:t>沃尔特·克莱斯勒</a:t>
            </a:r>
            <a:endParaRPr lang="en-US" altLang="zh-CN" dirty="0" smtClean="0"/>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spTree>
    <p:extLst>
      <p:ext uri="{BB962C8B-B14F-4D97-AF65-F5344CB8AC3E}">
        <p14:creationId xmlns:p14="http://schemas.microsoft.com/office/powerpoint/2010/main" val="17873010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dirty="0"/>
              <a:t>主要汽车</a:t>
            </a:r>
            <a:r>
              <a:rPr lang="zh-CN" altLang="zh-CN" dirty="0" smtClean="0"/>
              <a:t>品牌</a:t>
            </a:r>
            <a:r>
              <a:rPr lang="zh-CN" altLang="en-US" dirty="0" smtClean="0"/>
              <a:t>：</a:t>
            </a:r>
            <a:endParaRPr lang="en-US" altLang="zh-CN" dirty="0" smtClean="0"/>
          </a:p>
          <a:p>
            <a:r>
              <a:rPr lang="zh-CN" altLang="zh-CN" dirty="0" smtClean="0"/>
              <a:t>克莱斯勒</a:t>
            </a:r>
            <a:r>
              <a:rPr lang="en-US" altLang="zh-CN" dirty="0"/>
              <a:t>(Chrysler)</a:t>
            </a:r>
            <a:r>
              <a:rPr lang="zh-CN" altLang="zh-CN" dirty="0"/>
              <a:t>、道奇</a:t>
            </a:r>
            <a:r>
              <a:rPr lang="en-US" altLang="zh-CN" dirty="0"/>
              <a:t>(Dodge)</a:t>
            </a:r>
            <a:r>
              <a:rPr lang="zh-CN" altLang="zh-CN" dirty="0"/>
              <a:t>、普利茅斯</a:t>
            </a:r>
            <a:r>
              <a:rPr lang="en-US" altLang="zh-CN" dirty="0"/>
              <a:t>(Plymouth)</a:t>
            </a:r>
            <a:r>
              <a:rPr lang="zh-CN" altLang="zh-CN" dirty="0"/>
              <a:t>、吉普</a:t>
            </a:r>
            <a:r>
              <a:rPr lang="en-US" altLang="zh-CN" dirty="0"/>
              <a:t>(Jeep)</a:t>
            </a:r>
            <a:r>
              <a:rPr lang="zh-CN" altLang="zh-CN" dirty="0"/>
              <a:t>、老鹰</a:t>
            </a:r>
            <a:r>
              <a:rPr lang="en-US" altLang="zh-CN" dirty="0"/>
              <a:t>(Eagle)</a:t>
            </a:r>
            <a:r>
              <a:rPr lang="zh-CN" altLang="zh-CN" dirty="0" smtClean="0"/>
              <a:t>等图形</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533400" y="371619"/>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smtClean="0"/>
              <a:t>任务二</a:t>
            </a:r>
            <a:r>
              <a:rPr lang="en-US" altLang="zh-CN" sz="2800" b="1" smtClean="0"/>
              <a:t>  </a:t>
            </a:r>
            <a:r>
              <a:rPr lang="zh-CN" altLang="zh-CN" sz="2800" b="1" smtClean="0"/>
              <a:t>领略美国汽车公司及其商标文化</a:t>
            </a:r>
            <a:endParaRPr lang="zh-CN" altLang="en-US" sz="28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3628" y="2981093"/>
            <a:ext cx="2276475" cy="17049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5" name="img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0103" y="2981093"/>
            <a:ext cx="2438400" cy="170497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202" y="4883119"/>
            <a:ext cx="3812598" cy="1234096"/>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988503" y="2978207"/>
            <a:ext cx="3196069" cy="3083921"/>
          </a:xfrm>
          <a:prstGeom prst="rect">
            <a:avLst/>
          </a:prstGeom>
        </p:spPr>
        <p:txBody>
          <a:bodyPr wrap="square">
            <a:spAutoFit/>
          </a:bodyPr>
          <a:lstStyle/>
          <a:p>
            <a:pPr>
              <a:lnSpc>
                <a:spcPct val="120000"/>
              </a:lnSpc>
            </a:pPr>
            <a:r>
              <a:rPr lang="zh-CN" altLang="en-US" dirty="0"/>
              <a:t>商标像一枚五角星勋章，它体现了克莱斯勒家族和公司员工们的远大理想和抱负，以及永远无止境的追求和在竞争中获胜的奋斗精神。五角星的五个部分，分别表示五大洲都在使用克莱斯勒汽车公司的汽车，克莱斯勒汽车公司的汽车遍及全世界。</a:t>
            </a:r>
          </a:p>
        </p:txBody>
      </p:sp>
    </p:spTree>
    <p:extLst>
      <p:ext uri="{BB962C8B-B14F-4D97-AF65-F5344CB8AC3E}">
        <p14:creationId xmlns:p14="http://schemas.microsoft.com/office/powerpoint/2010/main" val="28804577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道奇</a:t>
            </a:r>
            <a:r>
              <a:rPr lang="en-US" altLang="zh-CN" dirty="0"/>
              <a:t>(Dodge)</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457200" y="3508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sp>
        <p:nvSpPr>
          <p:cNvPr id="6" name="矩形 5"/>
          <p:cNvSpPr/>
          <p:nvPr/>
        </p:nvSpPr>
        <p:spPr>
          <a:xfrm>
            <a:off x="457200" y="1752600"/>
            <a:ext cx="7467600" cy="1384995"/>
          </a:xfrm>
          <a:prstGeom prst="rect">
            <a:avLst/>
          </a:prstGeom>
        </p:spPr>
        <p:txBody>
          <a:bodyPr wrap="square">
            <a:spAutoFit/>
          </a:bodyPr>
          <a:lstStyle/>
          <a:p>
            <a:r>
              <a:rPr lang="en-US" altLang="zh-CN" sz="2800" dirty="0"/>
              <a:t>1914</a:t>
            </a:r>
            <a:r>
              <a:rPr lang="zh-CN" altLang="en-US" sz="2800" dirty="0"/>
              <a:t>年，由约翰</a:t>
            </a:r>
            <a:r>
              <a:rPr lang="en-US" altLang="zh-CN" sz="2800" dirty="0"/>
              <a:t>•</a:t>
            </a:r>
            <a:r>
              <a:rPr lang="zh-CN" altLang="en-US" sz="2800" dirty="0"/>
              <a:t>道奇和霍瑞德</a:t>
            </a:r>
            <a:r>
              <a:rPr lang="en-US" altLang="zh-CN" sz="2800" dirty="0"/>
              <a:t>•</a:t>
            </a:r>
            <a:r>
              <a:rPr lang="zh-CN" altLang="en-US" sz="2800" dirty="0"/>
              <a:t>道奇兄弟</a:t>
            </a:r>
            <a:r>
              <a:rPr lang="zh-CN" altLang="en-US" sz="2800" dirty="0" smtClean="0"/>
              <a:t>创建。</a:t>
            </a:r>
            <a:endParaRPr lang="en-US" altLang="zh-CN" sz="2800" dirty="0" smtClean="0"/>
          </a:p>
          <a:p>
            <a:r>
              <a:rPr lang="zh-CN" altLang="zh-CN" sz="2800" dirty="0"/>
              <a:t>道奇是克莱斯勒公司中级轿车生产分部，主要生产运动型汽车，顶级车型为蝰蛇型跑车。</a:t>
            </a:r>
            <a:endParaRPr lang="zh-CN" altLang="en-US" sz="2800" dirty="0"/>
          </a:p>
        </p:txBody>
      </p:sp>
      <p:pic>
        <p:nvPicPr>
          <p:cNvPr id="92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491" y="3505200"/>
            <a:ext cx="3912781"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8225" y="3505200"/>
            <a:ext cx="2937244"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703788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b="0" dirty="0" smtClean="0"/>
              <a:t>道奇</a:t>
            </a:r>
            <a:r>
              <a:rPr lang="zh-CN" altLang="en-US" b="0" dirty="0" smtClean="0"/>
              <a:t>生产的</a:t>
            </a:r>
            <a:r>
              <a:rPr lang="zh-CN" altLang="zh-CN" b="0" dirty="0" smtClean="0"/>
              <a:t>轿车</a:t>
            </a:r>
            <a:r>
              <a:rPr lang="zh-CN" altLang="zh-CN" b="0" dirty="0"/>
              <a:t>型号主要包括</a:t>
            </a:r>
            <a:r>
              <a:rPr lang="en-US" altLang="zh-CN" b="0" dirty="0"/>
              <a:t>Viper(</a:t>
            </a:r>
            <a:r>
              <a:rPr lang="zh-CN" altLang="zh-CN" b="0" dirty="0"/>
              <a:t>蝰蛇</a:t>
            </a:r>
            <a:r>
              <a:rPr lang="en-US" altLang="zh-CN" b="0" dirty="0"/>
              <a:t>)</a:t>
            </a:r>
            <a:r>
              <a:rPr lang="zh-CN" altLang="zh-CN" b="0" dirty="0"/>
              <a:t>、</a:t>
            </a:r>
            <a:r>
              <a:rPr lang="en-US" altLang="zh-CN" b="0" dirty="0"/>
              <a:t>Intrepid(</a:t>
            </a:r>
            <a:r>
              <a:rPr lang="zh-CN" altLang="zh-CN" b="0" dirty="0"/>
              <a:t>无畏</a:t>
            </a:r>
            <a:r>
              <a:rPr lang="en-US" altLang="zh-CN" b="0" dirty="0"/>
              <a:t>)</a:t>
            </a:r>
            <a:r>
              <a:rPr lang="zh-CN" altLang="zh-CN" b="0" dirty="0"/>
              <a:t>、</a:t>
            </a:r>
            <a:r>
              <a:rPr lang="en-US" altLang="zh-CN" b="0" dirty="0"/>
              <a:t>Stealth(</a:t>
            </a:r>
            <a:r>
              <a:rPr lang="zh-CN" altLang="zh-CN" b="0" dirty="0"/>
              <a:t>隐形</a:t>
            </a:r>
            <a:r>
              <a:rPr lang="en-US" altLang="zh-CN" b="0" dirty="0"/>
              <a:t>)</a:t>
            </a:r>
            <a:r>
              <a:rPr lang="zh-CN" altLang="zh-CN" b="0" dirty="0"/>
              <a:t>、</a:t>
            </a:r>
            <a:r>
              <a:rPr lang="en-US" altLang="zh-CN" b="0" dirty="0"/>
              <a:t>Spirit(</a:t>
            </a:r>
            <a:r>
              <a:rPr lang="zh-CN" altLang="zh-CN" b="0" dirty="0"/>
              <a:t>小精灵</a:t>
            </a:r>
            <a:r>
              <a:rPr lang="en-US" altLang="zh-CN" b="0" dirty="0"/>
              <a:t>)</a:t>
            </a:r>
            <a:r>
              <a:rPr lang="zh-CN" altLang="zh-CN" b="0" dirty="0"/>
              <a:t>、</a:t>
            </a:r>
            <a:r>
              <a:rPr lang="en-US" altLang="zh-CN" b="0" dirty="0"/>
              <a:t>Shadow(</a:t>
            </a:r>
            <a:r>
              <a:rPr lang="zh-CN" altLang="zh-CN" b="0" dirty="0"/>
              <a:t>影子</a:t>
            </a:r>
            <a:r>
              <a:rPr lang="en-US" altLang="zh-CN" b="0" dirty="0"/>
              <a:t>)</a:t>
            </a:r>
            <a:r>
              <a:rPr lang="zh-CN" altLang="zh-CN" b="0" dirty="0"/>
              <a:t>、</a:t>
            </a:r>
            <a:r>
              <a:rPr lang="en-US" altLang="zh-CN" b="0" dirty="0"/>
              <a:t>Neon(</a:t>
            </a:r>
            <a:r>
              <a:rPr lang="zh-CN" altLang="zh-CN" b="0" dirty="0"/>
              <a:t>霓虹</a:t>
            </a:r>
            <a:r>
              <a:rPr lang="en-US" altLang="zh-CN" b="0" dirty="0"/>
              <a:t>)</a:t>
            </a:r>
            <a:r>
              <a:rPr lang="zh-CN" altLang="zh-CN" b="0" dirty="0"/>
              <a:t>、</a:t>
            </a:r>
            <a:r>
              <a:rPr lang="en-US" altLang="zh-CN" b="0" dirty="0"/>
              <a:t>Colt(</a:t>
            </a:r>
            <a:r>
              <a:rPr lang="zh-CN" altLang="zh-CN" b="0" dirty="0"/>
              <a:t>小马</a:t>
            </a:r>
            <a:r>
              <a:rPr lang="en-US" altLang="zh-CN" b="0" dirty="0"/>
              <a:t>)</a:t>
            </a:r>
            <a:r>
              <a:rPr lang="zh-CN" altLang="zh-CN" b="0" dirty="0"/>
              <a:t>等，</a:t>
            </a:r>
            <a:r>
              <a:rPr lang="en-US" altLang="zh-CN" b="0" dirty="0"/>
              <a:t>SUV</a:t>
            </a:r>
            <a:r>
              <a:rPr lang="zh-CN" altLang="zh-CN" b="0" dirty="0"/>
              <a:t>主要包括</a:t>
            </a:r>
            <a:r>
              <a:rPr lang="en-US" altLang="zh-CN" b="0" dirty="0"/>
              <a:t>Durango</a:t>
            </a:r>
            <a:r>
              <a:rPr lang="zh-CN" altLang="zh-CN" b="0" dirty="0"/>
              <a:t>、</a:t>
            </a:r>
            <a:r>
              <a:rPr lang="en-US" altLang="zh-CN" b="0" dirty="0"/>
              <a:t>Dakota</a:t>
            </a:r>
            <a:r>
              <a:rPr lang="zh-CN" altLang="zh-CN" b="0" dirty="0"/>
              <a:t>、</a:t>
            </a:r>
            <a:r>
              <a:rPr lang="en-US" altLang="zh-CN" b="0" dirty="0"/>
              <a:t>Ram Truck(</a:t>
            </a:r>
            <a:r>
              <a:rPr lang="zh-CN" altLang="zh-CN" b="0" dirty="0"/>
              <a:t>公羊皮卡</a:t>
            </a:r>
            <a:r>
              <a:rPr lang="en-US" altLang="zh-CN" b="0" dirty="0"/>
              <a:t>)</a:t>
            </a:r>
            <a:r>
              <a:rPr lang="zh-CN" altLang="zh-CN" b="0" dirty="0"/>
              <a:t>、</a:t>
            </a:r>
            <a:r>
              <a:rPr lang="en-US" altLang="zh-CN" b="0" dirty="0"/>
              <a:t>Ram SRT-10</a:t>
            </a:r>
            <a:r>
              <a:rPr lang="zh-CN" altLang="zh-CN" b="0" dirty="0"/>
              <a:t>、</a:t>
            </a:r>
            <a:r>
              <a:rPr lang="en-US" altLang="zh-CN" b="0" dirty="0"/>
              <a:t>Sprinter</a:t>
            </a:r>
            <a:r>
              <a:rPr lang="zh-CN" altLang="zh-CN" b="0" dirty="0"/>
              <a:t>，</a:t>
            </a:r>
            <a:r>
              <a:rPr lang="en-US" altLang="zh-CN" b="0" dirty="0"/>
              <a:t>MPV</a:t>
            </a:r>
            <a:r>
              <a:rPr lang="zh-CN" altLang="zh-CN" b="0" dirty="0"/>
              <a:t>主要有</a:t>
            </a:r>
            <a:r>
              <a:rPr lang="en-US" altLang="zh-CN" b="0" dirty="0"/>
              <a:t>Caravan</a:t>
            </a:r>
            <a:r>
              <a:rPr lang="zh-CN" altLang="zh-CN" b="0" dirty="0"/>
              <a:t>、</a:t>
            </a:r>
            <a:r>
              <a:rPr lang="en-US" altLang="zh-CN" b="0" dirty="0"/>
              <a:t>Grand </a:t>
            </a:r>
            <a:r>
              <a:rPr lang="en-US" altLang="zh-CN" b="0" dirty="0" err="1"/>
              <a:t>Carava</a:t>
            </a:r>
            <a:r>
              <a:rPr lang="zh-CN" altLang="zh-CN" b="0" dirty="0"/>
              <a:t>，还有跨界车</a:t>
            </a:r>
            <a:r>
              <a:rPr lang="en-US" altLang="zh-CN" b="0" dirty="0"/>
              <a:t>Journey(</a:t>
            </a:r>
            <a:r>
              <a:rPr lang="zh-CN" altLang="zh-CN" b="0" dirty="0"/>
              <a:t>酷威</a:t>
            </a:r>
            <a:r>
              <a:rPr lang="en-US" altLang="zh-CN" b="0" dirty="0"/>
              <a:t>)</a:t>
            </a:r>
            <a:r>
              <a:rPr lang="zh-CN" altLang="zh-CN" b="0" dirty="0"/>
              <a:t>。</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457200" y="3508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spTree>
    <p:extLst>
      <p:ext uri="{BB962C8B-B14F-4D97-AF65-F5344CB8AC3E}">
        <p14:creationId xmlns:p14="http://schemas.microsoft.com/office/powerpoint/2010/main" val="26828049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457200" y="1447800"/>
            <a:ext cx="7467600" cy="2612972"/>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457200" y="3508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sp>
        <p:nvSpPr>
          <p:cNvPr id="7" name="矩形 6"/>
          <p:cNvSpPr/>
          <p:nvPr/>
        </p:nvSpPr>
        <p:spPr>
          <a:xfrm>
            <a:off x="457200" y="4345556"/>
            <a:ext cx="7620000" cy="1384995"/>
          </a:xfrm>
          <a:prstGeom prst="rect">
            <a:avLst/>
          </a:prstGeom>
        </p:spPr>
        <p:txBody>
          <a:bodyPr wrap="square">
            <a:spAutoFit/>
          </a:bodyPr>
          <a:lstStyle/>
          <a:p>
            <a:r>
              <a:rPr lang="en-US" altLang="zh-CN" sz="2800" kern="100" dirty="0">
                <a:latin typeface="Times New Roman" panose="02020603050405020304" pitchFamily="18" charset="0"/>
                <a:ea typeface="宋体" panose="02010600030101010101" pitchFamily="2" charset="-122"/>
              </a:rPr>
              <a:t>“</a:t>
            </a:r>
            <a:r>
              <a:rPr lang="zh-CN" altLang="zh-CN" sz="2800" kern="100" dirty="0">
                <a:latin typeface="Times New Roman" panose="02020603050405020304" pitchFamily="18" charset="0"/>
                <a:ea typeface="宋体" panose="02010600030101010101" pitchFamily="2" charset="-122"/>
                <a:cs typeface="Times New Roman" panose="02020603050405020304" pitchFamily="18" charset="0"/>
              </a:rPr>
              <a:t>道奇</a:t>
            </a:r>
            <a:r>
              <a:rPr lang="en-US" altLang="zh-CN" sz="2800" kern="100" dirty="0">
                <a:latin typeface="Times New Roman" panose="02020603050405020304" pitchFamily="18" charset="0"/>
                <a:ea typeface="宋体" panose="02010600030101010101" pitchFamily="2" charset="-122"/>
              </a:rPr>
              <a:t>”</a:t>
            </a:r>
            <a:r>
              <a:rPr lang="zh-CN" altLang="zh-CN" sz="2800" kern="100" dirty="0">
                <a:latin typeface="Times New Roman" panose="02020603050405020304" pitchFamily="18" charset="0"/>
                <a:ea typeface="宋体" panose="02010600030101010101" pitchFamily="2" charset="-122"/>
                <a:cs typeface="Times New Roman" panose="02020603050405020304" pitchFamily="18" charset="0"/>
              </a:rPr>
              <a:t>文字商标采用道奇兄弟的姓氏</a:t>
            </a:r>
            <a:r>
              <a:rPr lang="en-US" altLang="zh-CN" sz="2800" kern="100" dirty="0">
                <a:latin typeface="Times New Roman" panose="02020603050405020304" pitchFamily="18" charset="0"/>
                <a:ea typeface="宋体" panose="02010600030101010101" pitchFamily="2" charset="-122"/>
              </a:rPr>
              <a:t>“Dodge”</a:t>
            </a:r>
            <a:r>
              <a:rPr lang="zh-CN" altLang="zh-CN" sz="2800" kern="100" dirty="0">
                <a:latin typeface="Times New Roman" panose="02020603050405020304" pitchFamily="18" charset="0"/>
                <a:ea typeface="宋体" panose="02010600030101010101" pitchFamily="2" charset="-122"/>
                <a:cs typeface="Times New Roman" panose="02020603050405020304" pitchFamily="18" charset="0"/>
              </a:rPr>
              <a:t>，图形商标是在一个五边形中有一羊头形象，在汽车上使用公羊</a:t>
            </a:r>
            <a:r>
              <a:rPr lang="zh-CN" altLang="zh-CN" sz="2800" kern="100" dirty="0" smtClean="0">
                <a:latin typeface="Times New Roman" panose="02020603050405020304" pitchFamily="18" charset="0"/>
                <a:ea typeface="宋体" panose="02010600030101010101" pitchFamily="2" charset="-122"/>
                <a:cs typeface="Times New Roman" panose="02020603050405020304" pitchFamily="18" charset="0"/>
              </a:rPr>
              <a:t>商标</a:t>
            </a:r>
            <a:r>
              <a:rPr lang="zh-CN" altLang="en-US" sz="2800" kern="10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48597675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20000"/>
              </a:lnSpc>
            </a:pPr>
            <a:r>
              <a:rPr lang="zh-CN" altLang="zh-CN" dirty="0" smtClean="0"/>
              <a:t>吉普</a:t>
            </a:r>
            <a:r>
              <a:rPr lang="en-US" altLang="zh-CN" dirty="0"/>
              <a:t>(Jeep)</a:t>
            </a:r>
            <a:endParaRPr lang="zh-CN" altLang="en-US" dirty="0"/>
          </a:p>
          <a:p>
            <a:pPr>
              <a:lnSpc>
                <a:spcPct val="120000"/>
              </a:lnSpc>
            </a:pPr>
            <a:r>
              <a:rPr lang="en-US" altLang="zh-CN" sz="2400" b="0" dirty="0" smtClean="0"/>
              <a:t>Jeep</a:t>
            </a:r>
            <a:r>
              <a:rPr lang="zh-CN" altLang="zh-CN" sz="2400" b="0" dirty="0"/>
              <a:t>是一个品牌，而不是一种车型</a:t>
            </a:r>
            <a:r>
              <a:rPr lang="zh-CN" altLang="zh-CN" sz="2400" b="0" dirty="0" smtClean="0"/>
              <a:t>世界</a:t>
            </a:r>
            <a:r>
              <a:rPr lang="zh-CN" altLang="zh-CN" sz="2400" b="0" dirty="0"/>
              <a:t>上第一辆</a:t>
            </a:r>
            <a:r>
              <a:rPr lang="en-US" altLang="zh-CN" sz="2400" b="0" dirty="0"/>
              <a:t>Jeep</a:t>
            </a:r>
            <a:r>
              <a:rPr lang="zh-CN" altLang="zh-CN" sz="2400" b="0" dirty="0"/>
              <a:t>越野车是</a:t>
            </a:r>
            <a:r>
              <a:rPr lang="en-US" altLang="zh-CN" sz="2400" b="0" dirty="0"/>
              <a:t>1941</a:t>
            </a:r>
            <a:r>
              <a:rPr lang="zh-CN" altLang="zh-CN" sz="2400" b="0" dirty="0"/>
              <a:t>年在二战中为满足美军军需生产的，至今已具有</a:t>
            </a:r>
            <a:r>
              <a:rPr lang="en-US" altLang="zh-CN" sz="2400" b="0" dirty="0"/>
              <a:t>74</a:t>
            </a:r>
            <a:r>
              <a:rPr lang="zh-CN" altLang="zh-CN" sz="2400" b="0" dirty="0"/>
              <a:t>年历史。戴姆勒克莱斯勒公司作为</a:t>
            </a:r>
            <a:r>
              <a:rPr lang="en-US" altLang="zh-CN" sz="2400" b="0" dirty="0"/>
              <a:t>Jeep</a:t>
            </a:r>
            <a:r>
              <a:rPr lang="zh-CN" altLang="zh-CN" sz="2400" b="0" dirty="0"/>
              <a:t>的鼻祖，单独拥有这一注册商标</a:t>
            </a:r>
            <a:r>
              <a:rPr lang="zh-CN" altLang="zh-CN" sz="2400" b="0" dirty="0" smtClean="0"/>
              <a:t>。</a:t>
            </a:r>
            <a:r>
              <a:rPr lang="zh-CN" altLang="en-US" sz="2400" b="0" dirty="0"/>
              <a:t>主要车型包括牧马人、指南者、切诺基等。</a:t>
            </a:r>
            <a:endParaRPr lang="zh-CN" altLang="zh-CN" sz="2400"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457200" y="3508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t="18697" b="23042"/>
          <a:stretch>
            <a:fillRect/>
          </a:stretch>
        </p:blipFill>
        <p:spPr bwMode="auto">
          <a:xfrm>
            <a:off x="304800" y="4121727"/>
            <a:ext cx="3409239" cy="19862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775942"/>
            <a:ext cx="3620455" cy="23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984706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普利茅斯</a:t>
            </a:r>
            <a:r>
              <a:rPr lang="en-US" altLang="zh-CN" dirty="0"/>
              <a:t>(Plymouth</a:t>
            </a:r>
            <a:r>
              <a:rPr lang="en-US" altLang="zh-CN" dirty="0" smtClean="0"/>
              <a:t>)</a:t>
            </a:r>
          </a:p>
          <a:p>
            <a:r>
              <a:rPr lang="zh-CN" altLang="zh-CN" b="0" dirty="0"/>
              <a:t>普利茅斯也称顺风，是克莱斯勒汽车公司一个分部，</a:t>
            </a:r>
            <a:r>
              <a:rPr lang="en-US" altLang="zh-CN" b="0" dirty="0"/>
              <a:t>1928</a:t>
            </a:r>
            <a:r>
              <a:rPr lang="zh-CN" altLang="zh-CN" b="0" dirty="0"/>
              <a:t>年被克莱斯勒汽车公司收购</a:t>
            </a:r>
            <a:r>
              <a:rPr lang="zh-CN" altLang="zh-CN" dirty="0"/>
              <a:t>。</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457200" y="350837"/>
            <a:ext cx="83820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zh-CN" sz="2800" b="1" dirty="0" smtClean="0"/>
              <a:t>任务二</a:t>
            </a:r>
            <a:r>
              <a:rPr lang="en-US" altLang="zh-CN" sz="2800" b="1" dirty="0" smtClean="0"/>
              <a:t>  </a:t>
            </a:r>
            <a:r>
              <a:rPr lang="zh-CN" altLang="zh-CN" sz="2800" b="1" dirty="0" smtClean="0"/>
              <a:t>领略美国汽车公司及其商标文化</a:t>
            </a:r>
            <a:endParaRPr lang="zh-CN" altLang="en-US" sz="2800" b="1" dirty="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743200"/>
            <a:ext cx="4886382" cy="2231448"/>
          </a:xfrm>
          <a:prstGeom prst="rect">
            <a:avLst/>
          </a:prstGeom>
          <a:noFill/>
          <a:extLst>
            <a:ext uri="{909E8E84-426E-40DD-AFC4-6F175D3DCCD1}">
              <a14:hiddenFill xmlns:a14="http://schemas.microsoft.com/office/drawing/2010/main">
                <a:solidFill>
                  <a:srgbClr val="FFFFFF"/>
                </a:solidFill>
              </a14:hiddenFill>
            </a:ext>
          </a:extLst>
        </p:spPr>
      </p:pic>
      <p:pic>
        <p:nvPicPr>
          <p:cNvPr id="2048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3400" y="2688648"/>
            <a:ext cx="2540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52400" y="5418791"/>
            <a:ext cx="7772400" cy="954107"/>
          </a:xfrm>
          <a:prstGeom prst="rect">
            <a:avLst/>
          </a:prstGeom>
        </p:spPr>
        <p:txBody>
          <a:bodyPr wrap="square">
            <a:spAutoFit/>
          </a:bodyPr>
          <a:lstStyle/>
          <a:p>
            <a:pPr indent="269240">
              <a:spcAft>
                <a:spcPts val="0"/>
              </a:spcAft>
            </a:pPr>
            <a:r>
              <a:rPr lang="en-US" altLang="zh-CN" sz="2800" kern="0" dirty="0" smtClean="0">
                <a:solidFill>
                  <a:srgbClr val="333333"/>
                </a:solidFill>
                <a:latin typeface="Times New Roman" panose="02020603050405020304" pitchFamily="18" charset="0"/>
                <a:ea typeface="宋体" panose="02010600030101010101" pitchFamily="2" charset="-122"/>
                <a:cs typeface="宋体" panose="02010600030101010101" pitchFamily="2" charset="-122"/>
              </a:rPr>
              <a:t>     </a:t>
            </a:r>
            <a:r>
              <a:rPr lang="zh-CN" altLang="zh-CN" sz="2800" kern="0" dirty="0" smtClean="0">
                <a:solidFill>
                  <a:srgbClr val="333333"/>
                </a:solidFill>
                <a:latin typeface="Times New Roman" panose="02020603050405020304" pitchFamily="18" charset="0"/>
                <a:ea typeface="宋体" panose="02010600030101010101" pitchFamily="2" charset="-122"/>
                <a:cs typeface="宋体" panose="02010600030101010101" pitchFamily="2" charset="-122"/>
              </a:rPr>
              <a:t>图形</a:t>
            </a:r>
            <a:r>
              <a:rPr lang="zh-CN" altLang="zh-CN" sz="2800" kern="0" dirty="0">
                <a:solidFill>
                  <a:srgbClr val="333333"/>
                </a:solidFill>
                <a:latin typeface="Times New Roman" panose="02020603050405020304" pitchFamily="18" charset="0"/>
                <a:ea typeface="宋体" panose="02010600030101010101" pitchFamily="2" charset="-122"/>
                <a:cs typeface="宋体" panose="02010600030101010101" pitchFamily="2" charset="-122"/>
              </a:rPr>
              <a:t>商标用僧侣曾乘坐过的帆船</a:t>
            </a:r>
            <a:r>
              <a:rPr lang="en-US" altLang="zh-CN" sz="2800" kern="0" dirty="0">
                <a:solidFill>
                  <a:srgbClr val="333333"/>
                </a:solidFill>
                <a:latin typeface="Times New Roman" panose="02020603050405020304" pitchFamily="18" charset="0"/>
                <a:ea typeface="宋体" panose="02010600030101010101" pitchFamily="2" charset="-122"/>
                <a:cs typeface="宋体" panose="02010600030101010101" pitchFamily="2" charset="-122"/>
              </a:rPr>
              <a:t>“</a:t>
            </a:r>
            <a:r>
              <a:rPr lang="zh-CN" altLang="zh-CN" sz="2800" kern="0" dirty="0">
                <a:solidFill>
                  <a:srgbClr val="333333"/>
                </a:solidFill>
                <a:latin typeface="Times New Roman" panose="02020603050405020304" pitchFamily="18" charset="0"/>
                <a:ea typeface="宋体" panose="02010600030101010101" pitchFamily="2" charset="-122"/>
                <a:cs typeface="宋体" panose="02010600030101010101" pitchFamily="2" charset="-122"/>
              </a:rPr>
              <a:t>珠夫拉瓦</a:t>
            </a:r>
            <a:r>
              <a:rPr lang="en-US" altLang="zh-CN" sz="2800" kern="0" dirty="0">
                <a:solidFill>
                  <a:srgbClr val="333333"/>
                </a:solidFill>
                <a:latin typeface="Times New Roman" panose="02020603050405020304" pitchFamily="18" charset="0"/>
                <a:ea typeface="宋体" panose="02010600030101010101" pitchFamily="2" charset="-122"/>
                <a:cs typeface="宋体" panose="02010600030101010101" pitchFamily="2" charset="-122"/>
              </a:rPr>
              <a:t>”</a:t>
            </a:r>
            <a:r>
              <a:rPr lang="zh-CN" altLang="zh-CN" sz="2800" kern="0" dirty="0">
                <a:solidFill>
                  <a:srgbClr val="333333"/>
                </a:solidFill>
                <a:latin typeface="Times New Roman" panose="02020603050405020304" pitchFamily="18" charset="0"/>
                <a:ea typeface="宋体" panose="02010600030101010101" pitchFamily="2" charset="-122"/>
                <a:cs typeface="宋体" panose="02010600030101010101" pitchFamily="2" charset="-122"/>
              </a:rPr>
              <a:t>号的船图案。</a:t>
            </a:r>
            <a:endParaRPr lang="zh-CN" altLang="zh-CN" sz="2800" kern="1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9586758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smtClean="0"/>
              <a:t>任务三  品味欧洲汽车公司及其商标文化</a:t>
            </a:r>
            <a:endParaRPr lang="zh-CN" altLang="en-US" sz="2800" dirty="0"/>
          </a:p>
        </p:txBody>
      </p:sp>
      <p:sp>
        <p:nvSpPr>
          <p:cNvPr id="3" name="内容占位符 2"/>
          <p:cNvSpPr>
            <a:spLocks noGrp="1"/>
          </p:cNvSpPr>
          <p:nvPr>
            <p:ph idx="1"/>
          </p:nvPr>
        </p:nvSpPr>
        <p:spPr/>
        <p:txBody>
          <a:bodyPr/>
          <a:lstStyle/>
          <a:p>
            <a:r>
              <a:rPr lang="zh-CN" altLang="zh-CN" dirty="0"/>
              <a:t>一、大众汽车</a:t>
            </a:r>
            <a:r>
              <a:rPr lang="zh-CN" altLang="zh-CN" dirty="0" smtClean="0"/>
              <a:t>公司</a:t>
            </a:r>
            <a:r>
              <a:rPr lang="zh-CN" altLang="zh-CN" dirty="0"/>
              <a:t>（</a:t>
            </a:r>
            <a:r>
              <a:rPr lang="en-US" altLang="zh-CN" dirty="0"/>
              <a:t>Volkswagen</a:t>
            </a:r>
            <a:r>
              <a:rPr lang="zh-CN" altLang="zh-CN" dirty="0"/>
              <a:t>）</a:t>
            </a:r>
          </a:p>
          <a:p>
            <a:r>
              <a:rPr lang="zh-CN" altLang="en-US" dirty="0" smtClean="0"/>
              <a:t>总部：</a:t>
            </a:r>
            <a:r>
              <a:rPr lang="en-US" altLang="zh-CN" dirty="0" smtClean="0"/>
              <a:t>德国</a:t>
            </a:r>
            <a:r>
              <a:rPr lang="zh-CN" altLang="zh-CN" dirty="0" smtClean="0"/>
              <a:t>沃尔夫斯堡</a:t>
            </a:r>
            <a:endParaRPr lang="en-US" altLang="zh-CN" dirty="0" smtClean="0"/>
          </a:p>
          <a:p>
            <a:r>
              <a:rPr lang="zh-CN" altLang="zh-CN" dirty="0" smtClean="0"/>
              <a:t>创建</a:t>
            </a:r>
            <a:r>
              <a:rPr lang="zh-CN" altLang="zh-CN" dirty="0"/>
              <a:t>人</a:t>
            </a:r>
            <a:r>
              <a:rPr lang="zh-CN" altLang="en-US" dirty="0"/>
              <a:t>：</a:t>
            </a:r>
            <a:r>
              <a:rPr lang="zh-CN" altLang="zh-CN" dirty="0"/>
              <a:t>费迪南德</a:t>
            </a:r>
            <a:r>
              <a:rPr lang="en-US" altLang="zh-CN" dirty="0"/>
              <a:t>.</a:t>
            </a:r>
            <a:r>
              <a:rPr lang="zh-CN" altLang="zh-CN" dirty="0"/>
              <a:t>波尔舍博士</a:t>
            </a:r>
            <a:endParaRPr lang="zh-CN" altLang="en-US" dirty="0"/>
          </a:p>
          <a:p>
            <a:r>
              <a:rPr lang="zh-CN" altLang="en-US" dirty="0" smtClean="0"/>
              <a:t>创建时间：</a:t>
            </a:r>
            <a:r>
              <a:rPr lang="en-US" altLang="zh-CN" dirty="0" smtClean="0"/>
              <a:t>1937</a:t>
            </a:r>
            <a:r>
              <a:rPr lang="zh-CN" altLang="en-US" dirty="0" smtClean="0"/>
              <a:t>年</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2253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561" y="3344039"/>
            <a:ext cx="2819400" cy="2713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1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1430" y="3344039"/>
            <a:ext cx="405337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30237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主</a:t>
            </a:r>
            <a:r>
              <a:rPr lang="zh-CN" altLang="zh-CN" dirty="0" smtClean="0"/>
              <a:t>要</a:t>
            </a:r>
            <a:r>
              <a:rPr lang="zh-CN" altLang="zh-CN" dirty="0"/>
              <a:t>汽车品牌</a:t>
            </a:r>
            <a:r>
              <a:rPr lang="zh-CN" altLang="zh-CN" dirty="0" smtClean="0"/>
              <a:t>商标</a:t>
            </a:r>
            <a:endParaRPr lang="en-US" altLang="zh-CN" dirty="0" smtClean="0"/>
          </a:p>
          <a:p>
            <a:pPr>
              <a:lnSpc>
                <a:spcPct val="120000"/>
              </a:lnSpc>
            </a:pPr>
            <a:r>
              <a:rPr lang="zh-CN" altLang="zh-CN" b="0" dirty="0"/>
              <a:t>大众</a:t>
            </a:r>
            <a:r>
              <a:rPr lang="zh-CN" altLang="zh-CN" b="0" dirty="0" smtClean="0"/>
              <a:t>集团分为</a:t>
            </a:r>
            <a:r>
              <a:rPr lang="zh-CN" altLang="zh-CN" b="0" dirty="0"/>
              <a:t>两大品牌：奥迪和大众</a:t>
            </a:r>
            <a:r>
              <a:rPr lang="zh-CN" altLang="zh-CN" dirty="0" smtClean="0"/>
              <a:t>。</a:t>
            </a:r>
            <a:endParaRPr lang="en-US" altLang="zh-CN" dirty="0" smtClean="0"/>
          </a:p>
          <a:p>
            <a:pPr>
              <a:lnSpc>
                <a:spcPct val="120000"/>
              </a:lnSpc>
            </a:pPr>
            <a:r>
              <a:rPr lang="zh-CN" altLang="zh-CN" b="0" dirty="0"/>
              <a:t>大众品牌群包括大众客车、斯柯达（</a:t>
            </a:r>
            <a:r>
              <a:rPr lang="en-US" altLang="zh-CN" b="0" dirty="0"/>
              <a:t>Skoda</a:t>
            </a:r>
            <a:r>
              <a:rPr lang="zh-CN" altLang="zh-CN" b="0" dirty="0"/>
              <a:t>）、宾利（</a:t>
            </a:r>
            <a:r>
              <a:rPr lang="en-US" altLang="zh-CN" b="0" dirty="0"/>
              <a:t>Bentley</a:t>
            </a:r>
            <a:r>
              <a:rPr lang="zh-CN" altLang="zh-CN" b="0" dirty="0"/>
              <a:t>）和布加迪（</a:t>
            </a:r>
            <a:r>
              <a:rPr lang="en-US" altLang="zh-CN" b="0" dirty="0"/>
              <a:t>Bugatti</a:t>
            </a:r>
            <a:r>
              <a:rPr lang="zh-CN" altLang="zh-CN" b="0" dirty="0"/>
              <a:t>）</a:t>
            </a:r>
            <a:r>
              <a:rPr lang="en-US" altLang="zh-CN" b="0" dirty="0"/>
              <a:t>4</a:t>
            </a:r>
            <a:r>
              <a:rPr lang="zh-CN" altLang="zh-CN" b="0" dirty="0"/>
              <a:t>个品牌。奥迪品牌群包括奥迪、</a:t>
            </a:r>
            <a:r>
              <a:rPr lang="en-US" altLang="zh-CN" b="0" dirty="0"/>
              <a:t>SEAT</a:t>
            </a:r>
            <a:r>
              <a:rPr lang="zh-CN" altLang="zh-CN" b="0" dirty="0"/>
              <a:t>和兰博基尼（</a:t>
            </a:r>
            <a:r>
              <a:rPr lang="en-US" altLang="zh-CN" b="0" dirty="0"/>
              <a:t>Lamborghini</a:t>
            </a:r>
            <a:r>
              <a:rPr lang="zh-CN" altLang="zh-CN" b="0" dirty="0"/>
              <a:t>）</a:t>
            </a:r>
            <a:r>
              <a:rPr lang="en-US" altLang="zh-CN" b="0" dirty="0"/>
              <a:t>3</a:t>
            </a:r>
            <a:r>
              <a:rPr lang="zh-CN" altLang="zh-CN" b="0" dirty="0"/>
              <a:t>个品牌。</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990600" y="350837"/>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897686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一、</a:t>
            </a:r>
            <a:r>
              <a:rPr lang="zh-CN" altLang="zh-CN" dirty="0" smtClean="0"/>
              <a:t>德国</a:t>
            </a:r>
            <a:endParaRPr lang="en-US" altLang="zh-CN" dirty="0" smtClean="0"/>
          </a:p>
          <a:p>
            <a:pPr>
              <a:lnSpc>
                <a:spcPct val="120000"/>
              </a:lnSpc>
            </a:pPr>
            <a:r>
              <a:rPr lang="zh-CN" altLang="zh-CN" dirty="0">
                <a:latin typeface="宋体" panose="02010600030101010101" pitchFamily="2" charset="-122"/>
                <a:ea typeface="宋体" panose="02010600030101010101" pitchFamily="2" charset="-122"/>
              </a:rPr>
              <a:t>德国设计追求完美，科技含量较高，线条挺拔而有力度，造型严谨，德国车以传统、安全、厚实高性能而著称于世，体现了日耳曼人严谨、务实的作风。</a:t>
            </a:r>
            <a:endParaRPr lang="en-US" altLang="zh-CN" dirty="0">
              <a:latin typeface="宋体" panose="02010600030101010101" pitchFamily="2" charset="-122"/>
              <a:ea typeface="宋体" panose="02010600030101010101" pitchFamily="2" charset="-122"/>
            </a:endParaRPr>
          </a:p>
          <a:p>
            <a:pPr>
              <a:lnSpc>
                <a:spcPct val="120000"/>
              </a:lnSpc>
            </a:pPr>
            <a:r>
              <a:rPr lang="zh-CN" altLang="zh-CN" dirty="0">
                <a:latin typeface="宋体" panose="02010600030101010101" pitchFamily="2" charset="-122"/>
                <a:ea typeface="宋体" panose="02010600030101010101" pitchFamily="2" charset="-122"/>
              </a:rPr>
              <a:t>德国知名的轿车品牌有：“奔驰”、“宝马”、“大众”、“奥迪”和“保时捷”等。</a:t>
            </a:r>
            <a:endParaRPr lang="zh-CN" altLang="en-US" dirty="0">
              <a:latin typeface="宋体" panose="02010600030101010101" pitchFamily="2" charset="-122"/>
              <a:ea typeface="宋体" panose="02010600030101010101" pitchFamily="2" charset="-122"/>
            </a:endParaRP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4"/>
          <p:cNvSpPr txBox="1">
            <a:spLocks noGrp="1"/>
          </p:cNvSpPr>
          <p:nvPr>
            <p:ph type="title"/>
          </p:nvPr>
        </p:nvSpPr>
        <p:spPr>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34950847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4191000"/>
            <a:ext cx="7848600" cy="2133600"/>
          </a:xfrm>
        </p:spPr>
        <p:txBody>
          <a:bodyPr/>
          <a:lstStyle/>
          <a:p>
            <a:r>
              <a:rPr lang="zh-CN" altLang="zh-CN" dirty="0"/>
              <a:t>标志象是由三个 “</a:t>
            </a:r>
            <a:r>
              <a:rPr lang="en-US" altLang="zh-CN" dirty="0"/>
              <a:t>V</a:t>
            </a:r>
            <a:r>
              <a:rPr lang="zh-CN" altLang="zh-CN" dirty="0"/>
              <a:t>”组成，表示大众公司及其产品“必胜——必胜—－必胜</a:t>
            </a:r>
            <a:r>
              <a:rPr lang="zh-CN" altLang="zh-CN" dirty="0" smtClean="0"/>
              <a:t>”</a:t>
            </a:r>
            <a:endParaRPr lang="en-US" altLang="zh-CN" dirty="0" smtClean="0"/>
          </a:p>
          <a:p>
            <a:r>
              <a:rPr lang="zh-CN" altLang="zh-CN" dirty="0" smtClean="0"/>
              <a:t>大众</a:t>
            </a:r>
            <a:r>
              <a:rPr lang="zh-CN" altLang="zh-CN" dirty="0"/>
              <a:t>出产过的知名品牌有：甲克虫、高尔夫、桑塔纳、捷达、帕萨特等</a:t>
            </a:r>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427037"/>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994" y="1295400"/>
            <a:ext cx="7713406"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97697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13964" cy="5257800"/>
          </a:xfrm>
        </p:spPr>
        <p:txBody>
          <a:bodyPr/>
          <a:lstStyle/>
          <a:p>
            <a:r>
              <a:rPr lang="zh-CN" altLang="zh-CN" dirty="0" smtClean="0"/>
              <a:t>宾利</a:t>
            </a:r>
            <a:endParaRPr lang="en-US" altLang="zh-CN" dirty="0" smtClean="0"/>
          </a:p>
          <a:p>
            <a:r>
              <a:rPr lang="zh-CN" altLang="zh-CN" b="0" dirty="0"/>
              <a:t>工程师宾利（</a:t>
            </a:r>
            <a:r>
              <a:rPr lang="en-US" altLang="zh-CN" b="0" dirty="0"/>
              <a:t>Bentley</a:t>
            </a:r>
            <a:r>
              <a:rPr lang="zh-CN" altLang="zh-CN" b="0" dirty="0"/>
              <a:t>）于</a:t>
            </a:r>
            <a:r>
              <a:rPr lang="en-US" altLang="zh-CN" b="0" dirty="0"/>
              <a:t>1920</a:t>
            </a:r>
            <a:r>
              <a:rPr lang="zh-CN" altLang="zh-CN" b="0" dirty="0"/>
              <a:t>年</a:t>
            </a:r>
            <a:r>
              <a:rPr lang="zh-CN" altLang="zh-CN" b="0" dirty="0" smtClean="0"/>
              <a:t>创建</a:t>
            </a:r>
            <a:r>
              <a:rPr lang="zh-CN" altLang="en-US" b="0" dirty="0" smtClean="0"/>
              <a:t>。</a:t>
            </a:r>
            <a:endParaRPr lang="en-US" altLang="zh-CN" b="0" dirty="0" smtClean="0"/>
          </a:p>
          <a:p>
            <a:r>
              <a:rPr lang="zh-CN" altLang="zh-CN" b="0" dirty="0" smtClean="0"/>
              <a:t>宾利</a:t>
            </a:r>
            <a:r>
              <a:rPr lang="zh-CN" altLang="zh-CN" b="0" dirty="0"/>
              <a:t>轿车标志是以公司名的第一个字母“</a:t>
            </a:r>
            <a:r>
              <a:rPr lang="en-US" altLang="zh-CN" b="0" dirty="0"/>
              <a:t>B</a:t>
            </a:r>
            <a:r>
              <a:rPr lang="zh-CN" altLang="zh-CN" b="0" dirty="0"/>
              <a:t>”为主体，生出一对翅膀，似凌空翱翔的雄鹰，此标志一直沿用至今，过去曾用过一个展翅飞翔的“</a:t>
            </a:r>
            <a:r>
              <a:rPr lang="en-US" altLang="zh-CN" b="0" dirty="0"/>
              <a:t>B</a:t>
            </a:r>
            <a:r>
              <a:rPr lang="zh-CN" altLang="zh-CN" b="0" dirty="0"/>
              <a:t>”</a:t>
            </a:r>
            <a:r>
              <a:rPr lang="zh-CN" altLang="zh-CN" b="0" dirty="0" smtClean="0"/>
              <a:t>标志</a:t>
            </a:r>
            <a:r>
              <a:rPr lang="zh-CN" altLang="en-US"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336964" y="360218"/>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smtClean="0"/>
              <a:t>任务三  品味欧洲汽车公司及其商标文化</a:t>
            </a:r>
            <a:endParaRPr lang="zh-CN" altLang="en-US" sz="2800" dirty="0"/>
          </a:p>
        </p:txBody>
      </p:sp>
      <p:pic>
        <p:nvPicPr>
          <p:cNvPr id="24578"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114800"/>
            <a:ext cx="3962400" cy="1594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4114800"/>
            <a:ext cx="2444641" cy="1993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74166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dirty="0"/>
              <a:t>斯</a:t>
            </a:r>
            <a:r>
              <a:rPr lang="zh-CN" altLang="zh-CN" dirty="0" smtClean="0"/>
              <a:t>柯</a:t>
            </a:r>
            <a:endParaRPr lang="en-US" altLang="zh-CN" dirty="0" smtClean="0"/>
          </a:p>
          <a:p>
            <a:r>
              <a:rPr lang="zh-CN" altLang="zh-CN" b="0" dirty="0"/>
              <a:t>捷克国营汽车制造厂创建于</a:t>
            </a:r>
            <a:r>
              <a:rPr lang="en-US" altLang="zh-CN" b="0" dirty="0"/>
              <a:t>1894</a:t>
            </a:r>
            <a:r>
              <a:rPr lang="zh-CN" altLang="zh-CN" b="0" dirty="0"/>
              <a:t>年</a:t>
            </a:r>
            <a:r>
              <a:rPr lang="zh-CN" altLang="zh-CN" b="0" dirty="0" smtClean="0"/>
              <a:t>，</a:t>
            </a:r>
            <a:r>
              <a:rPr lang="en-US" altLang="zh-CN" b="0" dirty="0" smtClean="0"/>
              <a:t>1925</a:t>
            </a:r>
            <a:r>
              <a:rPr lang="zh-CN" altLang="zh-CN" b="0" dirty="0"/>
              <a:t>年改名为斯柯达，</a:t>
            </a:r>
            <a:r>
              <a:rPr lang="en-US" altLang="zh-CN" b="0" dirty="0"/>
              <a:t>1945</a:t>
            </a:r>
            <a:r>
              <a:rPr lang="zh-CN" altLang="zh-CN" b="0" dirty="0"/>
              <a:t>年收归国有</a:t>
            </a:r>
            <a:r>
              <a:rPr lang="zh-CN" altLang="zh-CN" b="0" dirty="0" smtClean="0"/>
              <a:t>。</a:t>
            </a:r>
            <a:r>
              <a:rPr lang="en-US" altLang="zh-CN" b="0" dirty="0"/>
              <a:t>1991</a:t>
            </a:r>
            <a:r>
              <a:rPr lang="zh-CN" altLang="zh-CN" b="0" dirty="0"/>
              <a:t>年</a:t>
            </a:r>
            <a:r>
              <a:rPr lang="en-US" altLang="zh-CN" b="0" dirty="0"/>
              <a:t>4</a:t>
            </a:r>
            <a:r>
              <a:rPr lang="zh-CN" altLang="zh-CN" b="0" dirty="0"/>
              <a:t>月</a:t>
            </a:r>
            <a:r>
              <a:rPr lang="en-US" altLang="zh-CN" b="0" dirty="0"/>
              <a:t>16</a:t>
            </a:r>
            <a:r>
              <a:rPr lang="zh-CN" altLang="zh-CN" b="0" dirty="0"/>
              <a:t>日，大众集团购买了斯柯达公司</a:t>
            </a:r>
            <a:r>
              <a:rPr lang="en-US" altLang="zh-CN" b="0" dirty="0"/>
              <a:t>70%</a:t>
            </a:r>
            <a:r>
              <a:rPr lang="zh-CN" altLang="zh-CN" b="0" dirty="0"/>
              <a:t>的股份，斯柯达成为了德国大众集团公司的一个子公司。</a:t>
            </a:r>
          </a:p>
          <a:p>
            <a:r>
              <a:rPr lang="zh-CN" altLang="zh-CN" b="0" dirty="0"/>
              <a:t>斯柯达飞箭商标的含义为：最外边的大圆圈表示为完美的、可走遍全球的通用产品；圆中的翅膀象征着技术进步，翅膀下方的箭头表明生产方式的进步；翅膀上的小孔眼则代表生产的精确度、技术的灵敏性及产品放眼世界。</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350818" y="442118"/>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155739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bwMode="white">
          <a:xfrm>
            <a:off x="1233054" y="367506"/>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560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051736"/>
            <a:ext cx="5562600" cy="371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1233054" y="4904746"/>
            <a:ext cx="1219200" cy="1477149"/>
            <a:chOff x="1170709" y="5045076"/>
            <a:chExt cx="1219200" cy="1477149"/>
          </a:xfrm>
        </p:grpSpPr>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0709" y="5045076"/>
              <a:ext cx="1219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431495" y="6245226"/>
              <a:ext cx="524503" cy="276999"/>
            </a:xfrm>
            <a:prstGeom prst="rect">
              <a:avLst/>
            </a:prstGeom>
          </p:spPr>
          <p:txBody>
            <a:bodyPr wrap="none">
              <a:spAutoFit/>
            </a:bodyPr>
            <a:lstStyle/>
            <a:p>
              <a:pPr marL="0" indent="0">
                <a:buNone/>
              </a:pPr>
              <a:r>
                <a:rPr lang="en-US" altLang="zh-CN" sz="1200" dirty="0"/>
                <a:t>2012</a:t>
              </a:r>
              <a:endParaRPr lang="zh-CN" altLang="en-US" sz="1200" dirty="0"/>
            </a:p>
          </p:txBody>
        </p:sp>
      </p:grpSp>
      <p:sp>
        <p:nvSpPr>
          <p:cNvPr id="8" name="矩形 7"/>
          <p:cNvSpPr/>
          <p:nvPr/>
        </p:nvSpPr>
        <p:spPr>
          <a:xfrm>
            <a:off x="2819400" y="4888744"/>
            <a:ext cx="5334000" cy="1754326"/>
          </a:xfrm>
          <a:prstGeom prst="rect">
            <a:avLst/>
          </a:prstGeom>
        </p:spPr>
        <p:txBody>
          <a:bodyPr wrap="square">
            <a:spAutoFit/>
          </a:bodyPr>
          <a:lstStyle/>
          <a:p>
            <a:r>
              <a:rPr lang="zh-CN" altLang="en-US" dirty="0"/>
              <a:t>自</a:t>
            </a:r>
            <a:r>
              <a:rPr lang="en-US" altLang="zh-CN" dirty="0"/>
              <a:t>1993</a:t>
            </a:r>
            <a:r>
              <a:rPr lang="zh-CN" altLang="en-US" dirty="0"/>
              <a:t>年起，斯柯达商标的颜色改为绿色，外围的圆环加宽了，上部增加了“</a:t>
            </a:r>
            <a:r>
              <a:rPr lang="en-US" altLang="zh-CN" dirty="0"/>
              <a:t>Skoda”</a:t>
            </a:r>
            <a:r>
              <a:rPr lang="zh-CN" altLang="en-US" dirty="0"/>
              <a:t>，下面增加了“</a:t>
            </a:r>
            <a:r>
              <a:rPr lang="en-US" altLang="zh-CN" dirty="0"/>
              <a:t>Auto”</a:t>
            </a:r>
            <a:r>
              <a:rPr lang="zh-CN" altLang="en-US" dirty="0"/>
              <a:t>。原因一是因为其他竞争厂家没有使用过这种颜色；二是绿色使得这个商标更显古典；三是绿色象征着环境保护和材料的回收再利用，也象征着企业的无限生命力，喻示这家百年老厂将焕发青春。</a:t>
            </a:r>
          </a:p>
        </p:txBody>
      </p:sp>
    </p:spTree>
    <p:extLst>
      <p:ext uri="{BB962C8B-B14F-4D97-AF65-F5344CB8AC3E}">
        <p14:creationId xmlns:p14="http://schemas.microsoft.com/office/powerpoint/2010/main" val="38029026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mtClean="0"/>
              <a:t>布加迪</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143000" y="350837"/>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smtClean="0"/>
              <a:t>任务三  品味欧洲汽车公司及其商标文化</a:t>
            </a:r>
            <a:endParaRPr lang="zh-CN" altLang="en-US" sz="2800"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291" y="1676400"/>
            <a:ext cx="36766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802548"/>
            <a:ext cx="2362200" cy="207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28600" y="4191000"/>
            <a:ext cx="7924800" cy="1384995"/>
          </a:xfrm>
          <a:prstGeom prst="rect">
            <a:avLst/>
          </a:prstGeom>
        </p:spPr>
        <p:txBody>
          <a:bodyPr wrap="square">
            <a:spAutoFit/>
          </a:bodyPr>
          <a:lstStyle/>
          <a:p>
            <a:r>
              <a:rPr lang="zh-CN" altLang="zh-CN" sz="2800" kern="100" dirty="0">
                <a:ea typeface="宋体" panose="02010600030101010101" pitchFamily="2" charset="-122"/>
                <a:cs typeface="Times New Roman" panose="02020603050405020304" pitchFamily="18" charset="0"/>
              </a:rPr>
              <a:t>布加迪商标中的英文字母即为布加迪，上部的</a:t>
            </a:r>
            <a:r>
              <a:rPr lang="en-US" altLang="zh-CN" sz="2800" kern="100" dirty="0">
                <a:ea typeface="宋体" panose="02010600030101010101" pitchFamily="2" charset="-122"/>
                <a:cs typeface="Times New Roman" panose="02020603050405020304" pitchFamily="18" charset="0"/>
              </a:rPr>
              <a:t>EB</a:t>
            </a:r>
            <a:r>
              <a:rPr lang="zh-CN" altLang="zh-CN" sz="2800" kern="100" dirty="0">
                <a:ea typeface="宋体" panose="02010600030101010101" pitchFamily="2" charset="-122"/>
                <a:cs typeface="Times New Roman" panose="02020603050405020304" pitchFamily="18" charset="0"/>
              </a:rPr>
              <a:t>即为埃托尔•布加迪英文拼音的缩写，周围一圈小圆点象征着滚珠轴承，底色为</a:t>
            </a:r>
            <a:r>
              <a:rPr lang="zh-CN" altLang="zh-CN" sz="2800" kern="100" dirty="0" smtClean="0">
                <a:ea typeface="宋体" panose="02010600030101010101" pitchFamily="2" charset="-122"/>
                <a:cs typeface="Times New Roman" panose="02020603050405020304" pitchFamily="18" charset="0"/>
              </a:rPr>
              <a:t>红色</a:t>
            </a:r>
            <a:r>
              <a:rPr lang="zh-CN" altLang="en-US" sz="2800" kern="100" dirty="0" smtClean="0">
                <a:ea typeface="宋体" panose="02010600030101010101" pitchFamily="2" charset="-122"/>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21926644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smtClean="0"/>
              <a:t>奥迪</a:t>
            </a:r>
            <a:endParaRPr lang="en-US" altLang="zh-CN" dirty="0" smtClean="0"/>
          </a:p>
          <a:p>
            <a:r>
              <a:rPr lang="zh-CN" altLang="zh-CN" b="0" dirty="0" smtClean="0"/>
              <a:t>奥迪</a:t>
            </a:r>
            <a:r>
              <a:rPr lang="zh-CN" altLang="zh-CN" b="0" dirty="0"/>
              <a:t>（</a:t>
            </a:r>
            <a:r>
              <a:rPr lang="en-US" altLang="zh-CN" b="0" dirty="0"/>
              <a:t>Audi</a:t>
            </a:r>
            <a:r>
              <a:rPr lang="zh-CN" altLang="zh-CN" b="0" dirty="0"/>
              <a:t>）公司最早是由德国人霍奇（</a:t>
            </a:r>
            <a:r>
              <a:rPr lang="en-US" altLang="zh-CN" b="0" dirty="0" err="1"/>
              <a:t>Horch</a:t>
            </a:r>
            <a:r>
              <a:rPr lang="zh-CN" altLang="zh-CN" b="0" dirty="0"/>
              <a:t>）于</a:t>
            </a:r>
            <a:r>
              <a:rPr lang="en-US" altLang="zh-CN" b="0" dirty="0"/>
              <a:t>1898</a:t>
            </a:r>
            <a:r>
              <a:rPr lang="zh-CN" altLang="zh-CN" b="0" dirty="0"/>
              <a:t>年</a:t>
            </a:r>
            <a:r>
              <a:rPr lang="zh-CN" altLang="zh-CN" b="0" dirty="0" smtClean="0"/>
              <a:t>创建</a:t>
            </a:r>
            <a:r>
              <a:rPr lang="zh-CN" altLang="en-US" b="0" dirty="0" smtClean="0"/>
              <a:t>，</a:t>
            </a:r>
            <a:r>
              <a:rPr lang="en-US" altLang="zh-CN" b="0" dirty="0" smtClean="0"/>
              <a:t>1932</a:t>
            </a:r>
            <a:r>
              <a:rPr lang="zh-CN" altLang="en-US" b="0" dirty="0" smtClean="0"/>
              <a:t>年</a:t>
            </a:r>
            <a:r>
              <a:rPr lang="zh-CN" altLang="zh-CN" b="0" dirty="0" smtClean="0"/>
              <a:t>与</a:t>
            </a:r>
            <a:r>
              <a:rPr lang="zh-CN" altLang="zh-CN" b="0" dirty="0"/>
              <a:t>另外三家公司（漫游者、霍克、</a:t>
            </a:r>
            <a:r>
              <a:rPr lang="en-US" altLang="zh-CN" b="0" dirty="0" smtClean="0"/>
              <a:t>DKW</a:t>
            </a:r>
            <a:r>
              <a:rPr lang="zh-CN" altLang="zh-CN" b="0" dirty="0" smtClean="0"/>
              <a:t>）</a:t>
            </a:r>
            <a:r>
              <a:rPr lang="zh-CN" altLang="zh-CN" b="0" dirty="0"/>
              <a:t>合并而成一家</a:t>
            </a:r>
            <a:r>
              <a:rPr lang="zh-CN" altLang="zh-CN" b="0" dirty="0" smtClean="0"/>
              <a:t>公司</a:t>
            </a:r>
            <a:r>
              <a:rPr lang="zh-CN" altLang="en-US" b="0" dirty="0" smtClean="0"/>
              <a:t>。</a:t>
            </a:r>
            <a:endParaRPr lang="en-US" altLang="zh-CN" b="0" dirty="0" smtClean="0"/>
          </a:p>
          <a:p>
            <a:r>
              <a:rPr lang="zh-CN" altLang="zh-CN" b="0" dirty="0" smtClean="0"/>
              <a:t>以</a:t>
            </a:r>
            <a:r>
              <a:rPr lang="zh-CN" altLang="zh-CN" b="0" dirty="0"/>
              <a:t>四个连接在一起的圆环作为汽车的商标，每一环都是其中一个公司的象征，半径相等的四个紧扣圆环，象征公司成员平等、互利、协作的亲密关系和奋发向上的敬业精神</a:t>
            </a:r>
            <a:r>
              <a:rPr lang="zh-CN" altLang="zh-CN" b="0" dirty="0" smtClean="0"/>
              <a:t>。</a:t>
            </a:r>
            <a:endParaRPr lang="en-US" altLang="zh-CN" b="0" dirty="0" smtClean="0"/>
          </a:p>
          <a:p>
            <a:r>
              <a:rPr lang="zh-CN" altLang="zh-CN" b="0" dirty="0" smtClean="0"/>
              <a:t>四</a:t>
            </a:r>
            <a:r>
              <a:rPr lang="zh-CN" altLang="zh-CN" b="0" dirty="0"/>
              <a:t>联环的商标，虽然一直使用至今，但在不同时期，还是发生了一些变化</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50837"/>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794312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425816"/>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7650"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30362"/>
            <a:ext cx="6400800" cy="3564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47379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西雅特（</a:t>
            </a:r>
            <a:r>
              <a:rPr lang="en-US" altLang="zh-CN" dirty="0"/>
              <a:t>Seat</a:t>
            </a:r>
            <a:r>
              <a:rPr lang="zh-CN" altLang="zh-CN" dirty="0" smtClean="0"/>
              <a:t>）</a:t>
            </a:r>
            <a:endParaRPr lang="en-US" altLang="zh-CN" dirty="0" smtClean="0"/>
          </a:p>
          <a:p>
            <a:r>
              <a:rPr lang="zh-CN" altLang="zh-CN" b="0" dirty="0"/>
              <a:t>西雅特是西班牙最大的汽车公司，</a:t>
            </a:r>
            <a:r>
              <a:rPr lang="en-US" altLang="zh-CN" b="0" dirty="0"/>
              <a:t>1950</a:t>
            </a:r>
            <a:r>
              <a:rPr lang="zh-CN" altLang="zh-CN" b="0" dirty="0"/>
              <a:t>年成立于巴塞罗那，全称为图雷斯莫汽车有限西雅特公司（</a:t>
            </a:r>
            <a:r>
              <a:rPr lang="en-US" altLang="zh-CN" b="0" dirty="0" err="1"/>
              <a:t>Sociedad</a:t>
            </a:r>
            <a:r>
              <a:rPr lang="en-US" altLang="zh-CN" b="0" dirty="0"/>
              <a:t> Espanola de </a:t>
            </a:r>
            <a:r>
              <a:rPr lang="en-US" altLang="zh-CN" b="0" dirty="0" err="1"/>
              <a:t>Automoviles</a:t>
            </a:r>
            <a:r>
              <a:rPr lang="en-US" altLang="zh-CN" b="0" dirty="0"/>
              <a:t> de </a:t>
            </a:r>
            <a:r>
              <a:rPr lang="en-US" altLang="zh-CN" b="0" dirty="0" err="1"/>
              <a:t>Turismo</a:t>
            </a:r>
            <a:r>
              <a:rPr lang="en-US" altLang="zh-CN" b="0" dirty="0"/>
              <a:t> S.A</a:t>
            </a:r>
            <a:r>
              <a:rPr lang="zh-CN" altLang="zh-CN" b="0" dirty="0"/>
              <a:t>），西雅特（</a:t>
            </a:r>
            <a:r>
              <a:rPr lang="en-US" altLang="zh-CN" b="0" dirty="0"/>
              <a:t>SEAT</a:t>
            </a:r>
            <a:r>
              <a:rPr lang="zh-CN" altLang="zh-CN" b="0" dirty="0"/>
              <a:t>）为其简称。现在属于德国大众汽车公司子公司。</a:t>
            </a:r>
            <a:endParaRPr lang="zh-CN" altLang="en-US" b="0" dirty="0"/>
          </a:p>
        </p:txBody>
      </p:sp>
      <p:sp>
        <p:nvSpPr>
          <p:cNvPr id="5" name="标题 1"/>
          <p:cNvSpPr txBox="1">
            <a:spLocks/>
          </p:cNvSpPr>
          <p:nvPr/>
        </p:nvSpPr>
        <p:spPr bwMode="white">
          <a:xfrm>
            <a:off x="1350818" y="427037"/>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8674" name="图片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4038600"/>
            <a:ext cx="2364954"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974554" y="3962400"/>
            <a:ext cx="5178846" cy="2308324"/>
          </a:xfrm>
          <a:prstGeom prst="rect">
            <a:avLst/>
          </a:prstGeom>
        </p:spPr>
        <p:txBody>
          <a:bodyPr wrap="square">
            <a:spAutoFit/>
          </a:bodyPr>
          <a:lstStyle/>
          <a:p>
            <a:r>
              <a:rPr lang="zh-CN" altLang="en-US" sz="2400" dirty="0"/>
              <a:t>图形标识就是公司名称</a:t>
            </a:r>
            <a:r>
              <a:rPr lang="en-US" altLang="zh-CN" sz="2400" dirty="0"/>
              <a:t>Seat</a:t>
            </a:r>
            <a:r>
              <a:rPr lang="zh-CN" altLang="en-US" sz="2400" dirty="0"/>
              <a:t>首字母</a:t>
            </a:r>
            <a:r>
              <a:rPr lang="en-US" altLang="zh-CN" sz="2400" dirty="0"/>
              <a:t>S</a:t>
            </a:r>
            <a:r>
              <a:rPr lang="zh-CN" altLang="en-US" sz="2400" dirty="0"/>
              <a:t>的艺术变形体（图</a:t>
            </a:r>
            <a:r>
              <a:rPr lang="en-US" altLang="zh-CN" sz="2400" dirty="0"/>
              <a:t>7</a:t>
            </a:r>
            <a:r>
              <a:rPr lang="zh-CN" altLang="en-US" sz="2400" dirty="0"/>
              <a:t>－</a:t>
            </a:r>
            <a:r>
              <a:rPr lang="en-US" altLang="zh-CN" sz="2400" dirty="0"/>
              <a:t>31a</a:t>
            </a:r>
            <a:r>
              <a:rPr lang="zh-CN" altLang="en-US" sz="2400" dirty="0"/>
              <a:t>）。全新品牌标识代表西雅特企业形象与品牌设计高度统一，强调了西雅特的品牌价值：设计至上、动感驾驭、年轻心态、高效节能、值得信赖、平易近人。</a:t>
            </a:r>
          </a:p>
        </p:txBody>
      </p:sp>
    </p:spTree>
    <p:extLst>
      <p:ext uri="{BB962C8B-B14F-4D97-AF65-F5344CB8AC3E}">
        <p14:creationId xmlns:p14="http://schemas.microsoft.com/office/powerpoint/2010/main" val="41217686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smtClean="0"/>
              <a:t>兰博基尼</a:t>
            </a:r>
            <a:endParaRPr lang="en-US" altLang="zh-CN" dirty="0" smtClean="0"/>
          </a:p>
          <a:p>
            <a:r>
              <a:rPr lang="zh-CN" altLang="zh-CN" dirty="0"/>
              <a:t>公司创建于</a:t>
            </a:r>
            <a:r>
              <a:rPr lang="en-US" altLang="zh-CN" dirty="0"/>
              <a:t>1962</a:t>
            </a:r>
            <a:r>
              <a:rPr lang="zh-CN" altLang="zh-CN" dirty="0"/>
              <a:t>年，以创建人兰博基尼自己的名字命名，因公司生产强劲的</a:t>
            </a:r>
            <a:r>
              <a:rPr lang="en-US" altLang="zh-CN" dirty="0"/>
              <a:t>V12</a:t>
            </a:r>
            <a:r>
              <a:rPr lang="zh-CN" altLang="zh-CN" dirty="0"/>
              <a:t>发动机而一举成名</a:t>
            </a:r>
            <a:r>
              <a:rPr lang="zh-CN" altLang="zh-CN" dirty="0" smtClean="0"/>
              <a:t>。</a:t>
            </a:r>
            <a:endParaRPr lang="en-US" altLang="zh-CN" dirty="0" smtClean="0"/>
          </a:p>
          <a:p>
            <a:r>
              <a:rPr lang="zh-CN" altLang="zh-CN" dirty="0" smtClean="0"/>
              <a:t>兰博基尼</a:t>
            </a:r>
            <a:r>
              <a:rPr lang="zh-CN" altLang="zh-CN" dirty="0"/>
              <a:t>公司标志是一头浑身充满力气、正准备向对手发动猛烈攻击的斗牛。</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371600" y="343910"/>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954406"/>
            <a:ext cx="2133600" cy="253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03298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宝马汽车公司</a:t>
            </a:r>
          </a:p>
          <a:p>
            <a:r>
              <a:rPr lang="zh-CN" altLang="zh-CN" b="0" dirty="0"/>
              <a:t>宝马（</a:t>
            </a:r>
            <a:r>
              <a:rPr lang="en-US" altLang="zh-CN" b="0" dirty="0"/>
              <a:t>BMW</a:t>
            </a:r>
            <a:r>
              <a:rPr lang="zh-CN" altLang="zh-CN" b="0" dirty="0"/>
              <a:t>），全称为巴伐利亚机械制造厂股份公司（</a:t>
            </a:r>
            <a:r>
              <a:rPr lang="en-US" altLang="zh-CN" b="0" dirty="0" err="1"/>
              <a:t>Bayerische</a:t>
            </a:r>
            <a:r>
              <a:rPr lang="en-US" altLang="zh-CN" b="0" dirty="0"/>
              <a:t> </a:t>
            </a:r>
            <a:r>
              <a:rPr lang="en-US" altLang="zh-CN" b="0" dirty="0" err="1"/>
              <a:t>Motoren</a:t>
            </a:r>
            <a:r>
              <a:rPr lang="en-US" altLang="zh-CN" b="0" dirty="0"/>
              <a:t> </a:t>
            </a:r>
            <a:r>
              <a:rPr lang="en-US" altLang="zh-CN" b="0" dirty="0" err="1"/>
              <a:t>Werke</a:t>
            </a:r>
            <a:r>
              <a:rPr lang="en-US" altLang="zh-CN" b="0" dirty="0"/>
              <a:t> AG</a:t>
            </a:r>
            <a:r>
              <a:rPr lang="zh-CN" altLang="zh-CN" b="0" dirty="0"/>
              <a:t>），是德国一家世界知名的高档汽车和摩托车制造商，总部位于</a:t>
            </a:r>
            <a:r>
              <a:rPr lang="zh-CN" altLang="zh-CN" b="0" dirty="0" smtClean="0"/>
              <a:t>慕尼黑</a:t>
            </a:r>
            <a:r>
              <a:rPr lang="zh-CN" altLang="en-US" b="0" dirty="0" smtClean="0"/>
              <a:t>。</a:t>
            </a:r>
            <a:endParaRPr lang="zh-CN" altLang="en-US" b="0" dirty="0"/>
          </a:p>
        </p:txBody>
      </p:sp>
      <p:sp>
        <p:nvSpPr>
          <p:cNvPr id="5" name="标题 1"/>
          <p:cNvSpPr txBox="1">
            <a:spLocks/>
          </p:cNvSpPr>
          <p:nvPr/>
        </p:nvSpPr>
        <p:spPr bwMode="white">
          <a:xfrm>
            <a:off x="1295400" y="533400"/>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3776776" y="3276599"/>
            <a:ext cx="2547824" cy="3201453"/>
          </a:xfrm>
          <a:prstGeom prst="rect">
            <a:avLst/>
          </a:prstGeom>
        </p:spPr>
      </p:pic>
    </p:spTree>
    <p:extLst>
      <p:ext uri="{BB962C8B-B14F-4D97-AF65-F5344CB8AC3E}">
        <p14:creationId xmlns:p14="http://schemas.microsoft.com/office/powerpoint/2010/main" val="21769615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
        <p:nvSpPr>
          <p:cNvPr id="7" name="内容占位符 6"/>
          <p:cNvSpPr>
            <a:spLocks noGrp="1"/>
          </p:cNvSpPr>
          <p:nvPr>
            <p:ph idx="1"/>
          </p:nvPr>
        </p:nvSpPr>
        <p:spPr/>
        <p:txBody>
          <a:bodyPr/>
          <a:lstStyle/>
          <a:p>
            <a:endParaRPr lang="zh-CN" altLang="en-US"/>
          </a:p>
        </p:txBody>
      </p:sp>
      <p:pic>
        <p:nvPicPr>
          <p:cNvPr id="8" name="图片 7"/>
          <p:cNvPicPr>
            <a:picLocks noChangeAspect="1"/>
          </p:cNvPicPr>
          <p:nvPr/>
        </p:nvPicPr>
        <p:blipFill>
          <a:blip r:embed="rId2"/>
          <a:stretch>
            <a:fillRect/>
          </a:stretch>
        </p:blipFill>
        <p:spPr>
          <a:xfrm>
            <a:off x="685800" y="1122003"/>
            <a:ext cx="6719543" cy="4839464"/>
          </a:xfrm>
          <a:prstGeom prst="rect">
            <a:avLst/>
          </a:prstGeom>
        </p:spPr>
      </p:pic>
    </p:spTree>
    <p:extLst>
      <p:ext uri="{BB962C8B-B14F-4D97-AF65-F5344CB8AC3E}">
        <p14:creationId xmlns:p14="http://schemas.microsoft.com/office/powerpoint/2010/main" val="20360058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5946474" y="1066800"/>
            <a:ext cx="2664125" cy="5257800"/>
          </a:xfrm>
        </p:spPr>
        <p:txBody>
          <a:bodyPr/>
          <a:lstStyle/>
          <a:p>
            <a:pPr marL="0" indent="0">
              <a:lnSpc>
                <a:spcPct val="150000"/>
              </a:lnSpc>
              <a:buNone/>
            </a:pPr>
            <a:r>
              <a:rPr lang="zh-CN" altLang="en-US" b="0" dirty="0"/>
              <a:t>宝马标志中间的蓝白相间图案，代表蓝天，白云和旋转不停的螺旋桨，喻示宝马公司渊源悠久的</a:t>
            </a:r>
            <a:r>
              <a:rPr lang="zh-CN" altLang="en-US" b="0" dirty="0" smtClean="0"/>
              <a:t>历史。</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143000" y="401782"/>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30722" name="图片 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447800"/>
            <a:ext cx="564167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647863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52400" y="1239982"/>
            <a:ext cx="8305800" cy="5257800"/>
          </a:xfrm>
        </p:spPr>
        <p:txBody>
          <a:bodyPr/>
          <a:lstStyle/>
          <a:p>
            <a:pPr marL="0" indent="0">
              <a:buNone/>
            </a:pPr>
            <a:r>
              <a:rPr lang="en-US" altLang="zh-CN" dirty="0" smtClean="0"/>
              <a:t>Mini</a:t>
            </a:r>
          </a:p>
          <a:p>
            <a:pPr marL="0" indent="0">
              <a:buNone/>
            </a:pPr>
            <a:r>
              <a:rPr lang="en-US" altLang="zh-CN" b="0" dirty="0" smtClean="0"/>
              <a:t>       1956</a:t>
            </a:r>
            <a:r>
              <a:rPr lang="zh-CN" altLang="zh-CN" b="0" dirty="0"/>
              <a:t>年，石油危机笼罩英国，</a:t>
            </a:r>
            <a:r>
              <a:rPr lang="zh-CN" altLang="zh-CN" b="0" dirty="0" smtClean="0"/>
              <a:t>英国汽车公司</a:t>
            </a:r>
            <a:r>
              <a:rPr lang="zh-CN" altLang="zh-CN" b="0" dirty="0"/>
              <a:t>（</a:t>
            </a:r>
            <a:r>
              <a:rPr lang="en-US" altLang="zh-CN" b="0" dirty="0"/>
              <a:t>BMC</a:t>
            </a:r>
            <a:r>
              <a:rPr lang="zh-CN" altLang="zh-CN" b="0" dirty="0"/>
              <a:t>）聘请了著名汽车设计师伊西戈尼斯（</a:t>
            </a:r>
            <a:r>
              <a:rPr lang="en-US" altLang="zh-CN" b="0" dirty="0" err="1"/>
              <a:t>Issigonis</a:t>
            </a:r>
            <a:r>
              <a:rPr lang="zh-CN" altLang="zh-CN" b="0" dirty="0"/>
              <a:t>）设计一种经济型的汽车。</a:t>
            </a:r>
            <a:r>
              <a:rPr lang="en-US" altLang="zh-CN" b="0" dirty="0"/>
              <a:t>1959</a:t>
            </a:r>
            <a:r>
              <a:rPr lang="zh-CN" altLang="zh-CN" b="0" dirty="0"/>
              <a:t>年秋，</a:t>
            </a:r>
            <a:r>
              <a:rPr lang="en-US" altLang="zh-CN" b="0" dirty="0"/>
              <a:t>Mini</a:t>
            </a:r>
            <a:r>
              <a:rPr lang="zh-CN" altLang="zh-CN" b="0" dirty="0"/>
              <a:t>面世了，受到了空前欢迎。迷你的图形商标是在一个展开的翅膀里写着车名</a:t>
            </a:r>
            <a:r>
              <a:rPr lang="en-US" altLang="zh-CN" b="0" dirty="0"/>
              <a:t>mini</a:t>
            </a:r>
            <a:r>
              <a:rPr lang="zh-CN" altLang="zh-CN" b="0" dirty="0"/>
              <a:t>，预示着该车的小巧、</a:t>
            </a:r>
            <a:r>
              <a:rPr lang="zh-CN" altLang="zh-CN" b="0" dirty="0" smtClean="0"/>
              <a:t>高性能</a:t>
            </a:r>
            <a:r>
              <a:rPr lang="zh-CN" altLang="en-US" b="0" dirty="0" smtClean="0"/>
              <a:t>。</a:t>
            </a:r>
            <a:endParaRPr lang="en-US" altLang="zh-CN" b="0" dirty="0" smtClean="0"/>
          </a:p>
          <a:p>
            <a:pPr marL="0" indent="0">
              <a:buNone/>
            </a:pPr>
            <a:endParaRPr lang="zh-CN" altLang="en-US" dirty="0"/>
          </a:p>
        </p:txBody>
      </p:sp>
      <p:pic>
        <p:nvPicPr>
          <p:cNvPr id="32770" name="图片 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8943" y="4447309"/>
            <a:ext cx="3672714"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5224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三、奔驰汽车</a:t>
            </a:r>
            <a:r>
              <a:rPr lang="zh-CN" altLang="zh-CN" dirty="0" smtClean="0"/>
              <a:t>公司</a:t>
            </a:r>
            <a:endParaRPr lang="en-US" altLang="zh-CN" dirty="0" smtClean="0"/>
          </a:p>
          <a:p>
            <a:endParaRPr lang="en-US" altLang="zh-CN" dirty="0"/>
          </a:p>
          <a:p>
            <a:pPr>
              <a:lnSpc>
                <a:spcPct val="150000"/>
              </a:lnSpc>
            </a:pPr>
            <a:r>
              <a:rPr lang="zh-CN" altLang="zh-CN" b="0" dirty="0"/>
              <a:t>创立于</a:t>
            </a:r>
            <a:r>
              <a:rPr lang="en-US" altLang="zh-CN" b="0" dirty="0"/>
              <a:t>1926</a:t>
            </a:r>
            <a:r>
              <a:rPr lang="zh-CN" altLang="zh-CN" b="0" dirty="0"/>
              <a:t>年，创始人是</a:t>
            </a:r>
            <a:r>
              <a:rPr lang="en-US" altLang="zh-CN" b="0" dirty="0" err="1">
                <a:hlinkClick r:id="rId2"/>
              </a:rPr>
              <a:t>卡尔·本茨</a:t>
            </a:r>
            <a:r>
              <a:rPr lang="zh-CN" altLang="zh-CN" b="0" dirty="0"/>
              <a:t>和戈特利布</a:t>
            </a:r>
            <a:r>
              <a:rPr lang="en-US" altLang="zh-CN" b="0" dirty="0"/>
              <a:t>·</a:t>
            </a:r>
            <a:r>
              <a:rPr lang="zh-CN" altLang="zh-CN" b="0" dirty="0"/>
              <a:t>戴姆勒。它的前身是</a:t>
            </a:r>
            <a:r>
              <a:rPr lang="en-US" altLang="zh-CN" b="0" dirty="0"/>
              <a:t>1886</a:t>
            </a:r>
            <a:r>
              <a:rPr lang="zh-CN" altLang="zh-CN" b="0" dirty="0"/>
              <a:t>年成立的</a:t>
            </a:r>
            <a:r>
              <a:rPr lang="en-US" altLang="zh-CN" b="0" dirty="0" err="1">
                <a:hlinkClick r:id="rId3"/>
              </a:rPr>
              <a:t>奔驰汽车</a:t>
            </a:r>
            <a:r>
              <a:rPr lang="zh-CN" altLang="zh-CN" b="0" dirty="0"/>
              <a:t>厂和戴姆勒汽车厂。</a:t>
            </a:r>
            <a:r>
              <a:rPr lang="en-US" altLang="zh-CN" b="0" dirty="0"/>
              <a:t>1926</a:t>
            </a:r>
            <a:r>
              <a:rPr lang="zh-CN" altLang="zh-CN" b="0" dirty="0"/>
              <a:t>年两厂合并后，叫</a:t>
            </a:r>
            <a:r>
              <a:rPr lang="en-US" altLang="zh-CN" b="0" dirty="0" err="1">
                <a:hlinkClick r:id="rId4"/>
              </a:rPr>
              <a:t>戴姆勒</a:t>
            </a:r>
            <a:r>
              <a:rPr lang="en-US" altLang="zh-CN" b="0" dirty="0">
                <a:hlinkClick r:id="rId4"/>
              </a:rPr>
              <a:t>—</a:t>
            </a:r>
            <a:r>
              <a:rPr lang="en-US" altLang="zh-CN" b="0" dirty="0" err="1">
                <a:hlinkClick r:id="rId4"/>
              </a:rPr>
              <a:t>奔驰汽车公司</a:t>
            </a:r>
            <a:r>
              <a:rPr lang="zh-CN" altLang="zh-CN" b="0" dirty="0" smtClean="0"/>
              <a:t>，总部</a:t>
            </a:r>
            <a:r>
              <a:rPr lang="zh-CN" altLang="zh-CN" b="0" dirty="0"/>
              <a:t>（图</a:t>
            </a:r>
            <a:r>
              <a:rPr lang="en-US" altLang="zh-CN" b="0" dirty="0"/>
              <a:t>7-35</a:t>
            </a:r>
            <a:r>
              <a:rPr lang="zh-CN" altLang="zh-CN" b="0" dirty="0"/>
              <a:t>）设在</a:t>
            </a:r>
            <a:r>
              <a:rPr lang="zh-CN" altLang="zh-CN" b="0" dirty="0" smtClean="0"/>
              <a:t>斯图加特</a:t>
            </a:r>
            <a:r>
              <a:rPr lang="zh-CN" altLang="en-US" b="0" dirty="0" smtClean="0"/>
              <a:t>。</a:t>
            </a:r>
            <a:endParaRPr lang="zh-CN" altLang="zh-CN" b="0" dirty="0"/>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4490868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333500"/>
            <a:ext cx="8305800" cy="5257800"/>
          </a:xfrm>
        </p:spPr>
        <p:txBody>
          <a:bodyPr/>
          <a:lstStyle/>
          <a:p>
            <a:r>
              <a:rPr lang="zh-CN" altLang="zh-CN" b="0" dirty="0"/>
              <a:t>戴姆勒</a:t>
            </a:r>
            <a:r>
              <a:rPr lang="en-US" altLang="zh-CN" b="0" dirty="0"/>
              <a:t>-</a:t>
            </a:r>
            <a:r>
              <a:rPr lang="zh-CN" altLang="zh-CN" b="0" dirty="0"/>
              <a:t>克莱斯勒集团下属品牌有：梅塞德斯乘用车集团下属的迈巴赫（</a:t>
            </a:r>
            <a:r>
              <a:rPr lang="en-US" altLang="zh-CN" b="0" dirty="0" err="1"/>
              <a:t>Maybach</a:t>
            </a:r>
            <a:r>
              <a:rPr lang="zh-CN" altLang="zh-CN" b="0" dirty="0"/>
              <a:t>）、梅塞德斯奔（</a:t>
            </a:r>
            <a:r>
              <a:rPr lang="en-US" altLang="zh-CN" b="0" dirty="0"/>
              <a:t>Mercedes Benz</a:t>
            </a:r>
            <a:r>
              <a:rPr lang="zh-CN" altLang="zh-CN" b="0" dirty="0"/>
              <a:t>）精灵（</a:t>
            </a:r>
            <a:r>
              <a:rPr lang="en-US" altLang="zh-CN" b="0" dirty="0"/>
              <a:t>Smart</a:t>
            </a:r>
            <a:r>
              <a:rPr lang="zh-CN" altLang="zh-CN" b="0" dirty="0"/>
              <a:t>）；克莱斯勒集团下属的道奇 （</a:t>
            </a:r>
            <a:r>
              <a:rPr lang="en-US" altLang="zh-CN" b="0" dirty="0"/>
              <a:t>Dodge </a:t>
            </a:r>
            <a:r>
              <a:rPr lang="zh-CN" altLang="zh-CN" b="0" dirty="0"/>
              <a:t>）、克莱斯勒（</a:t>
            </a:r>
            <a:r>
              <a:rPr lang="en-US" altLang="zh-CN" b="0" dirty="0"/>
              <a:t> Chrysler</a:t>
            </a:r>
            <a:r>
              <a:rPr lang="zh-CN" altLang="zh-CN" b="0" dirty="0"/>
              <a:t>）、吉普（</a:t>
            </a:r>
            <a:r>
              <a:rPr lang="en-US" altLang="zh-CN" b="0" dirty="0"/>
              <a:t>Jeep</a:t>
            </a:r>
            <a:r>
              <a:rPr lang="zh-CN" altLang="zh-CN" b="0" dirty="0"/>
              <a:t>）</a:t>
            </a:r>
            <a:r>
              <a:rPr lang="zh-CN" altLang="zh-CN" b="0" dirty="0" smtClean="0"/>
              <a:t>等</a:t>
            </a:r>
            <a:r>
              <a:rPr lang="zh-CN" altLang="en-US" b="0" dirty="0" smtClean="0"/>
              <a:t>。</a:t>
            </a:r>
            <a:r>
              <a:rPr lang="zh-CN" altLang="zh-CN" b="0" dirty="0"/>
              <a:t>卡车集团商用车有： 梅塞德斯奔驰（</a:t>
            </a:r>
            <a:r>
              <a:rPr lang="en-US" altLang="zh-CN" b="0" dirty="0" err="1"/>
              <a:t>MercedesBenz</a:t>
            </a:r>
            <a:r>
              <a:rPr lang="zh-CN" altLang="zh-CN" b="0" dirty="0"/>
              <a:t>）、弗雷特莱纳（</a:t>
            </a:r>
            <a:r>
              <a:rPr lang="en-US" altLang="zh-CN" b="0" dirty="0"/>
              <a:t>Freightliner</a:t>
            </a:r>
            <a:r>
              <a:rPr lang="zh-CN" altLang="zh-CN" b="0" dirty="0"/>
              <a:t>）、重型卡车扶桑（</a:t>
            </a:r>
            <a:r>
              <a:rPr lang="en-US" altLang="zh-CN" b="0" dirty="0"/>
              <a:t>Fuso</a:t>
            </a:r>
            <a:r>
              <a:rPr lang="zh-CN" altLang="zh-CN" b="0" dirty="0"/>
              <a:t>）斯特林（</a:t>
            </a:r>
            <a:r>
              <a:rPr lang="en-US" altLang="zh-CN" b="0" dirty="0"/>
              <a:t>Sterling</a:t>
            </a:r>
            <a:r>
              <a:rPr lang="zh-CN" altLang="zh-CN" b="0" dirty="0"/>
              <a:t>）、 西部之星（</a:t>
            </a:r>
            <a:r>
              <a:rPr lang="en-US" altLang="zh-CN" b="0" dirty="0" err="1"/>
              <a:t>Westernstar</a:t>
            </a:r>
            <a:r>
              <a:rPr lang="zh-CN" altLang="zh-CN" b="0" dirty="0"/>
              <a:t>）、托马斯（</a:t>
            </a:r>
            <a:r>
              <a:rPr lang="en-US" altLang="zh-CN" b="0" dirty="0"/>
              <a:t>Thomas</a:t>
            </a:r>
            <a:r>
              <a:rPr lang="zh-CN" altLang="zh-CN" b="0" dirty="0"/>
              <a:t>） 客车西特（</a:t>
            </a:r>
            <a:r>
              <a:rPr lang="en-US" altLang="zh-CN" b="0" dirty="0" err="1"/>
              <a:t>Setra</a:t>
            </a:r>
            <a:r>
              <a:rPr lang="zh-CN" altLang="zh-CN" b="0" dirty="0" smtClean="0"/>
              <a:t>）</a:t>
            </a:r>
            <a:r>
              <a:rPr lang="zh-CN" altLang="en-US" b="0" dirty="0" smtClean="0"/>
              <a:t>、</a:t>
            </a:r>
            <a:r>
              <a:rPr lang="zh-CN" altLang="zh-CN" b="0" dirty="0" smtClean="0"/>
              <a:t>客车</a:t>
            </a:r>
            <a:r>
              <a:rPr lang="zh-CN" altLang="zh-CN" b="0" dirty="0"/>
              <a:t>奥力龙（</a:t>
            </a:r>
            <a:r>
              <a:rPr lang="en-US" altLang="zh-CN" b="0" dirty="0"/>
              <a:t>Orion</a:t>
            </a:r>
            <a:r>
              <a:rPr lang="zh-CN" altLang="zh-CN" b="0" dirty="0"/>
              <a:t>）</a:t>
            </a:r>
            <a:r>
              <a:rPr lang="zh-CN" altLang="zh-CN" b="0" dirty="0" smtClean="0"/>
              <a:t>等</a:t>
            </a:r>
            <a:r>
              <a:rPr lang="zh-CN" altLang="en-US" b="0" dirty="0" smtClean="0"/>
              <a:t>。</a:t>
            </a:r>
            <a:endParaRPr lang="zh-CN" altLang="zh-CN" b="0" dirty="0"/>
          </a:p>
          <a:p>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32925886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b="0" dirty="0" smtClean="0"/>
              <a:t>奔驰</a:t>
            </a:r>
            <a:r>
              <a:rPr lang="zh-CN" altLang="en-US" b="0" dirty="0" smtClean="0"/>
              <a:t>：</a:t>
            </a:r>
            <a:endParaRPr lang="en-US" altLang="zh-CN" b="0" dirty="0" smtClean="0"/>
          </a:p>
          <a:p>
            <a:pPr>
              <a:lnSpc>
                <a:spcPct val="150000"/>
              </a:lnSpc>
            </a:pPr>
            <a:r>
              <a:rPr lang="zh-CN" altLang="zh-CN" b="0" dirty="0" smtClean="0"/>
              <a:t>现有</a:t>
            </a:r>
            <a:r>
              <a:rPr lang="zh-CN" altLang="zh-CN" b="0" dirty="0"/>
              <a:t>的车系有</a:t>
            </a:r>
            <a:r>
              <a:rPr lang="en-US" altLang="zh-CN" b="0" dirty="0"/>
              <a:t>A</a:t>
            </a:r>
            <a:r>
              <a:rPr lang="zh-CN" altLang="zh-CN" b="0" dirty="0"/>
              <a:t>（小型车）、</a:t>
            </a:r>
            <a:r>
              <a:rPr lang="en-US" altLang="zh-CN" b="0" dirty="0"/>
              <a:t>AMG</a:t>
            </a:r>
            <a:r>
              <a:rPr lang="zh-CN" altLang="zh-CN" b="0" dirty="0"/>
              <a:t>（高性能版本）、</a:t>
            </a:r>
            <a:r>
              <a:rPr lang="en-US" altLang="zh-CN" b="0" dirty="0"/>
              <a:t>B</a:t>
            </a:r>
            <a:r>
              <a:rPr lang="zh-CN" altLang="zh-CN" b="0" dirty="0"/>
              <a:t>（紧凑型旅行车）、</a:t>
            </a:r>
            <a:r>
              <a:rPr lang="en-US" altLang="zh-CN" b="0" dirty="0"/>
              <a:t>BLK</a:t>
            </a:r>
            <a:r>
              <a:rPr lang="zh-CN" altLang="zh-CN" b="0" dirty="0"/>
              <a:t>（紧凑型</a:t>
            </a:r>
            <a:r>
              <a:rPr lang="en-US" altLang="zh-CN" b="0" dirty="0"/>
              <a:t>SUV</a:t>
            </a:r>
            <a:r>
              <a:rPr lang="zh-CN" altLang="zh-CN" b="0" dirty="0"/>
              <a:t>）、</a:t>
            </a:r>
            <a:r>
              <a:rPr lang="en-US" altLang="zh-CN" b="0" dirty="0"/>
              <a:t>C</a:t>
            </a:r>
            <a:r>
              <a:rPr lang="zh-CN" altLang="zh-CN" b="0" dirty="0"/>
              <a:t>（中型车）、</a:t>
            </a:r>
            <a:r>
              <a:rPr lang="en-US" altLang="zh-CN" b="0" dirty="0"/>
              <a:t>CL</a:t>
            </a:r>
            <a:r>
              <a:rPr lang="zh-CN" altLang="zh-CN" b="0" dirty="0"/>
              <a:t>、</a:t>
            </a:r>
            <a:r>
              <a:rPr lang="en-US" altLang="zh-CN" b="0" dirty="0"/>
              <a:t>CLK</a:t>
            </a:r>
            <a:r>
              <a:rPr lang="zh-CN" altLang="zh-CN" b="0" dirty="0"/>
              <a:t>、</a:t>
            </a:r>
            <a:r>
              <a:rPr lang="en-US" altLang="zh-CN" b="0" dirty="0"/>
              <a:t>CLS</a:t>
            </a:r>
            <a:r>
              <a:rPr lang="zh-CN" altLang="zh-CN" b="0" dirty="0"/>
              <a:t>（轿跑）、</a:t>
            </a:r>
            <a:r>
              <a:rPr lang="en-US" altLang="zh-CN" b="0" dirty="0"/>
              <a:t>E</a:t>
            </a:r>
            <a:r>
              <a:rPr lang="zh-CN" altLang="zh-CN" b="0" dirty="0"/>
              <a:t>（商务车）、</a:t>
            </a:r>
            <a:r>
              <a:rPr lang="en-US" altLang="zh-CN" b="0" dirty="0"/>
              <a:t>G</a:t>
            </a:r>
            <a:r>
              <a:rPr lang="zh-CN" altLang="zh-CN" b="0" dirty="0"/>
              <a:t>（越野型</a:t>
            </a:r>
            <a:r>
              <a:rPr lang="en-US" altLang="zh-CN" b="0" dirty="0"/>
              <a:t>SUV</a:t>
            </a:r>
            <a:r>
              <a:rPr lang="zh-CN" altLang="zh-CN" b="0" dirty="0"/>
              <a:t>）、</a:t>
            </a:r>
            <a:r>
              <a:rPr lang="en-US" altLang="zh-CN" b="0" dirty="0"/>
              <a:t>GL</a:t>
            </a:r>
            <a:r>
              <a:rPr lang="zh-CN" altLang="zh-CN" b="0" dirty="0"/>
              <a:t>（大型</a:t>
            </a:r>
            <a:r>
              <a:rPr lang="en-US" altLang="zh-CN" b="0" dirty="0"/>
              <a:t>SUV</a:t>
            </a:r>
            <a:r>
              <a:rPr lang="zh-CN" altLang="zh-CN" b="0" dirty="0"/>
              <a:t>）、</a:t>
            </a:r>
            <a:r>
              <a:rPr lang="en-US" altLang="zh-CN" b="0" dirty="0"/>
              <a:t>GLK</a:t>
            </a:r>
            <a:r>
              <a:rPr lang="zh-CN" altLang="zh-CN" b="0" dirty="0"/>
              <a:t>（中型</a:t>
            </a:r>
            <a:r>
              <a:rPr lang="en-US" altLang="zh-CN" b="0" dirty="0"/>
              <a:t>SUV</a:t>
            </a:r>
            <a:r>
              <a:rPr lang="zh-CN" altLang="zh-CN" b="0" dirty="0"/>
              <a:t>）、</a:t>
            </a:r>
            <a:r>
              <a:rPr lang="en-US" altLang="zh-CN" b="0" dirty="0"/>
              <a:t>M</a:t>
            </a:r>
            <a:r>
              <a:rPr lang="zh-CN" altLang="zh-CN" b="0" dirty="0"/>
              <a:t>、</a:t>
            </a:r>
            <a:r>
              <a:rPr lang="en-US" altLang="zh-CN" b="0" dirty="0"/>
              <a:t>ML</a:t>
            </a:r>
            <a:r>
              <a:rPr lang="zh-CN" altLang="zh-CN" b="0" dirty="0"/>
              <a:t>（中大型</a:t>
            </a:r>
            <a:r>
              <a:rPr lang="en-US" altLang="zh-CN" b="0" dirty="0"/>
              <a:t>SUV</a:t>
            </a:r>
            <a:r>
              <a:rPr lang="zh-CN" altLang="zh-CN" b="0" dirty="0"/>
              <a:t>）、</a:t>
            </a:r>
            <a:r>
              <a:rPr lang="en-US" altLang="zh-CN" b="0" dirty="0"/>
              <a:t>R</a:t>
            </a:r>
            <a:r>
              <a:rPr lang="zh-CN" altLang="zh-CN" b="0" dirty="0"/>
              <a:t>（大型旅行车）、</a:t>
            </a:r>
            <a:r>
              <a:rPr lang="en-US" altLang="zh-CN" b="0" dirty="0"/>
              <a:t>S </a:t>
            </a:r>
            <a:r>
              <a:rPr lang="zh-CN" altLang="zh-CN" b="0" dirty="0"/>
              <a:t>（豪华车）、</a:t>
            </a:r>
            <a:r>
              <a:rPr lang="en-US" altLang="zh-CN" b="0" dirty="0"/>
              <a:t>SL</a:t>
            </a:r>
            <a:r>
              <a:rPr lang="zh-CN" altLang="zh-CN" b="0" dirty="0"/>
              <a:t>、</a:t>
            </a:r>
            <a:r>
              <a:rPr lang="en-US" altLang="zh-CN" b="0" dirty="0"/>
              <a:t>SLC</a:t>
            </a:r>
            <a:r>
              <a:rPr lang="zh-CN" altLang="zh-CN" b="0" dirty="0"/>
              <a:t>、</a:t>
            </a:r>
            <a:r>
              <a:rPr lang="en-US" altLang="zh-CN" b="0" dirty="0"/>
              <a:t>SLK</a:t>
            </a:r>
            <a:r>
              <a:rPr lang="zh-CN" altLang="zh-CN" b="0" dirty="0"/>
              <a:t>（紧凑型轿跑）、</a:t>
            </a:r>
            <a:r>
              <a:rPr lang="en-US" altLang="zh-CN" b="0" dirty="0"/>
              <a:t>SLR</a:t>
            </a:r>
            <a:r>
              <a:rPr lang="zh-CN" altLang="zh-CN" b="0" dirty="0"/>
              <a:t>、</a:t>
            </a:r>
            <a:r>
              <a:rPr lang="en-US" altLang="zh-CN" b="0" dirty="0"/>
              <a:t>SLS</a:t>
            </a:r>
            <a:r>
              <a:rPr lang="zh-CN" altLang="zh-CN" b="0" dirty="0"/>
              <a:t>（鸥翼门跑车）等。</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39448199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a:xfrm>
            <a:off x="304800" y="1844558"/>
            <a:ext cx="609600" cy="3886200"/>
          </a:xfrm>
        </p:spPr>
        <p:txBody>
          <a:bodyPr/>
          <a:lstStyle/>
          <a:p>
            <a:r>
              <a:rPr lang="zh-CN" altLang="en-US" sz="3200" dirty="0" smtClean="0"/>
              <a:t>合并前</a:t>
            </a:r>
            <a:endParaRPr lang="en-US" altLang="zh-CN" sz="3200" dirty="0" smtClean="0"/>
          </a:p>
          <a:p>
            <a:r>
              <a:rPr lang="zh-CN" altLang="en-US" sz="3200" dirty="0" smtClean="0"/>
              <a:t>的商标</a:t>
            </a:r>
            <a:endParaRPr lang="en-US" altLang="zh-CN" sz="3200" dirty="0"/>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3"/>
          <a:stretch>
            <a:fillRect/>
          </a:stretch>
        </p:blipFill>
        <p:spPr>
          <a:xfrm>
            <a:off x="1524000" y="1209703"/>
            <a:ext cx="7370618" cy="2465214"/>
          </a:xfrm>
          <a:prstGeom prst="rect">
            <a:avLst/>
          </a:prstGeom>
        </p:spPr>
      </p:pic>
      <p:pic>
        <p:nvPicPr>
          <p:cNvPr id="7" name="图片 6"/>
          <p:cNvPicPr>
            <a:picLocks noChangeAspect="1"/>
          </p:cNvPicPr>
          <p:nvPr/>
        </p:nvPicPr>
        <p:blipFill>
          <a:blip r:embed="rId4"/>
          <a:stretch>
            <a:fillRect/>
          </a:stretch>
        </p:blipFill>
        <p:spPr>
          <a:xfrm>
            <a:off x="1524000" y="3688772"/>
            <a:ext cx="7370618" cy="2822506"/>
          </a:xfrm>
          <a:prstGeom prst="rect">
            <a:avLst/>
          </a:prstGeom>
        </p:spPr>
      </p:pic>
    </p:spTree>
    <p:extLst>
      <p:ext uri="{BB962C8B-B14F-4D97-AF65-F5344CB8AC3E}">
        <p14:creationId xmlns:p14="http://schemas.microsoft.com/office/powerpoint/2010/main" val="17870487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1219885" y="2057400"/>
            <a:ext cx="6963509" cy="2514600"/>
          </a:xfrm>
          <a:prstGeom prst="rect">
            <a:avLst/>
          </a:prstGeom>
        </p:spPr>
      </p:pic>
      <p:sp>
        <p:nvSpPr>
          <p:cNvPr id="7" name="页脚占位符 3"/>
          <p:cNvSpPr txBox="1">
            <a:spLocks/>
          </p:cNvSpPr>
          <p:nvPr/>
        </p:nvSpPr>
        <p:spPr bwMode="auto">
          <a:xfrm>
            <a:off x="304800" y="1844558"/>
            <a:ext cx="609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r" rtl="0" fontAlgn="base">
              <a:spcBef>
                <a:spcPct val="0"/>
              </a:spcBef>
              <a:spcAft>
                <a:spcPct val="0"/>
              </a:spcAft>
              <a:defRPr sz="1000" kern="1200">
                <a:solidFill>
                  <a:schemeClr val="tx1"/>
                </a:solidFill>
                <a:latin typeface="+mn-lt"/>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r>
              <a:rPr lang="zh-CN" altLang="en-US" sz="3200" dirty="0" smtClean="0"/>
              <a:t>合并后</a:t>
            </a:r>
            <a:endParaRPr lang="en-US" altLang="zh-CN" sz="3200" dirty="0" smtClean="0"/>
          </a:p>
          <a:p>
            <a:r>
              <a:rPr lang="zh-CN" altLang="en-US" sz="3200" dirty="0" smtClean="0"/>
              <a:t>的商标</a:t>
            </a:r>
            <a:endParaRPr lang="en-US" altLang="zh-CN" sz="3200" dirty="0"/>
          </a:p>
        </p:txBody>
      </p:sp>
    </p:spTree>
    <p:extLst>
      <p:ext uri="{BB962C8B-B14F-4D97-AF65-F5344CB8AC3E}">
        <p14:creationId xmlns:p14="http://schemas.microsoft.com/office/powerpoint/2010/main" val="425673699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精灵（</a:t>
            </a:r>
            <a:r>
              <a:rPr lang="en-US" altLang="zh-CN" dirty="0"/>
              <a:t>Smart </a:t>
            </a:r>
            <a:r>
              <a:rPr lang="zh-CN" altLang="zh-CN" dirty="0" smtClean="0"/>
              <a:t>）</a:t>
            </a:r>
            <a:endParaRPr lang="en-US" altLang="zh-CN" dirty="0" smtClean="0"/>
          </a:p>
          <a:p>
            <a:pPr>
              <a:lnSpc>
                <a:spcPct val="150000"/>
              </a:lnSpc>
            </a:pPr>
            <a:r>
              <a:rPr lang="en-US" altLang="zh-CN" b="0" dirty="0"/>
              <a:t>smart</a:t>
            </a:r>
            <a:r>
              <a:rPr lang="zh-CN" altLang="zh-CN" b="0" dirty="0"/>
              <a:t>是梅赛德斯</a:t>
            </a:r>
            <a:r>
              <a:rPr lang="en-US" altLang="zh-CN" b="0" dirty="0"/>
              <a:t>-</a:t>
            </a:r>
            <a:r>
              <a:rPr lang="zh-CN" altLang="zh-CN" b="0" dirty="0"/>
              <a:t>奔驰</a:t>
            </a:r>
            <a:r>
              <a:rPr lang="en-US" altLang="zh-CN" b="0" dirty="0"/>
              <a:t>(Mercedes-Benz)</a:t>
            </a:r>
            <a:r>
              <a:rPr lang="zh-CN" altLang="zh-CN" b="0" dirty="0"/>
              <a:t>汽车公司和世界手表业巨头斯沃琪</a:t>
            </a:r>
            <a:r>
              <a:rPr lang="en-US" altLang="zh-CN" b="0" dirty="0"/>
              <a:t>(Swatch)</a:t>
            </a:r>
            <a:r>
              <a:rPr lang="zh-CN" altLang="zh-CN" b="0" dirty="0"/>
              <a:t>公司创意合作的产物，</a:t>
            </a:r>
            <a:r>
              <a:rPr lang="en-US" altLang="zh-CN" b="0" dirty="0"/>
              <a:t>smart</a:t>
            </a:r>
            <a:r>
              <a:rPr lang="zh-CN" altLang="zh-CN" b="0" dirty="0"/>
              <a:t>中的</a:t>
            </a:r>
            <a:r>
              <a:rPr lang="en-US" altLang="zh-CN" b="0" dirty="0"/>
              <a:t>S</a:t>
            </a:r>
            <a:r>
              <a:rPr lang="zh-CN" altLang="zh-CN" b="0" dirty="0"/>
              <a:t>代表了斯沃奇</a:t>
            </a:r>
            <a:r>
              <a:rPr lang="en-US" altLang="zh-CN" b="0" dirty="0"/>
              <a:t>(Swatch)</a:t>
            </a:r>
            <a:r>
              <a:rPr lang="zh-CN" altLang="zh-CN" b="0" dirty="0"/>
              <a:t>，</a:t>
            </a:r>
            <a:r>
              <a:rPr lang="en-US" altLang="zh-CN" b="0" dirty="0"/>
              <a:t>M</a:t>
            </a:r>
            <a:r>
              <a:rPr lang="zh-CN" altLang="zh-CN" b="0" dirty="0"/>
              <a:t>代表了戴姆勒集团</a:t>
            </a:r>
            <a:r>
              <a:rPr lang="en-US" altLang="zh-CN" b="0" dirty="0"/>
              <a:t>(Mercedes-Benz)</a:t>
            </a:r>
            <a:r>
              <a:rPr lang="zh-CN" altLang="zh-CN" b="0" dirty="0"/>
              <a:t>，而</a:t>
            </a:r>
            <a:r>
              <a:rPr lang="en-US" altLang="zh-CN" b="0" dirty="0"/>
              <a:t>art</a:t>
            </a:r>
            <a:r>
              <a:rPr lang="zh-CN" altLang="zh-CN" b="0" dirty="0"/>
              <a:t>则</a:t>
            </a:r>
            <a:r>
              <a:rPr lang="zh-CN" altLang="zh-CN" b="0" dirty="0" smtClean="0"/>
              <a:t>是艺术</a:t>
            </a:r>
            <a:r>
              <a:rPr lang="zh-CN" altLang="zh-CN" b="0" dirty="0"/>
              <a:t>的意思，合起来可以理解为，这部车代表了斯沃奇和戴姆勒合作的艺术，而</a:t>
            </a:r>
            <a:r>
              <a:rPr lang="en-US" altLang="zh-CN" b="0" dirty="0" smtClean="0"/>
              <a:t>Smart</a:t>
            </a:r>
            <a:r>
              <a:rPr lang="zh-CN" altLang="zh-CN" b="0" dirty="0" smtClean="0"/>
              <a:t>本身</a:t>
            </a:r>
            <a:r>
              <a:rPr lang="zh-CN" altLang="zh-CN" b="0" dirty="0"/>
              <a:t>在英文中也有聪明伶俐的意思，这也契合了</a:t>
            </a:r>
            <a:r>
              <a:rPr lang="en-US" altLang="zh-CN" b="0" dirty="0"/>
              <a:t>smart</a:t>
            </a:r>
            <a:r>
              <a:rPr lang="zh-CN" altLang="zh-CN" b="0" dirty="0"/>
              <a:t>公司的设计理念。</a:t>
            </a:r>
          </a:p>
          <a:p>
            <a:pPr>
              <a:lnSpc>
                <a:spcPct val="150000"/>
              </a:lnSpc>
            </a:pPr>
            <a:endParaRPr lang="zh-CN" altLang="en-US" b="0" dirty="0"/>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648877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304800" y="1600200"/>
            <a:ext cx="7762786" cy="3000252"/>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425168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四、 标致－</a:t>
            </a:r>
            <a:r>
              <a:rPr lang="zh-CN" altLang="zh-CN" dirty="0" smtClean="0"/>
              <a:t>雪铁龙汽车公司</a:t>
            </a:r>
            <a:endParaRPr lang="en-US" altLang="zh-CN" dirty="0" smtClean="0"/>
          </a:p>
          <a:p>
            <a:pPr>
              <a:lnSpc>
                <a:spcPct val="150000"/>
              </a:lnSpc>
            </a:pPr>
            <a:r>
              <a:rPr lang="zh-CN" altLang="zh-CN" b="0" dirty="0"/>
              <a:t>标致雪铁龙集团（</a:t>
            </a:r>
            <a:r>
              <a:rPr lang="en-US" altLang="zh-CN" b="0" dirty="0"/>
              <a:t>PSA Peugeot Citroen</a:t>
            </a:r>
            <a:r>
              <a:rPr lang="zh-CN" altLang="zh-CN" b="0" dirty="0"/>
              <a:t>）是一家法国私营汽车制造公司，由标致汽车公司拥有，旗下拥有标致和雪铁龙两大汽车品牌。标致雪铁龙集团是仅次于德国大众汽车的欧洲第二大汽车制造商。</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4198245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二、美国</a:t>
            </a:r>
          </a:p>
          <a:p>
            <a:r>
              <a:rPr lang="zh-CN" altLang="zh-CN" dirty="0">
                <a:latin typeface="宋体" panose="02010600030101010101" pitchFamily="2" charset="-122"/>
                <a:ea typeface="宋体" panose="02010600030101010101" pitchFamily="2" charset="-122"/>
              </a:rPr>
              <a:t>美国汽车的特点是既长又宽，它较欧洲轿车更宽、更长，车身线条舒展流畅、强劲有力，前脸是华丽的栅格，车窗周围镶有镀铬亮条，而且车舱也十分宽大，令人很容易辨认。美国人的自由与霸气个性在车上显露无遗。美国汽车的缺点是耗油量大。</a:t>
            </a:r>
          </a:p>
          <a:p>
            <a:r>
              <a:rPr lang="zh-CN" altLang="zh-CN" dirty="0">
                <a:latin typeface="宋体" panose="02010600030101010101" pitchFamily="2" charset="-122"/>
                <a:ea typeface="宋体" panose="02010600030101010101" pitchFamily="2" charset="-122"/>
              </a:rPr>
              <a:t>美国知名的轿车品牌有“凯迪拉克”、“林肯”、“别克”、“道奇”、“雪佛兰”、“福特”和“克莱斯勒”等。</a:t>
            </a:r>
            <a:endParaRPr lang="zh-CN" altLang="en-US" dirty="0">
              <a:latin typeface="宋体" panose="02010600030101010101" pitchFamily="2" charset="-122"/>
              <a:ea typeface="宋体" panose="02010600030101010101" pitchFamily="2" charset="-122"/>
            </a:endParaRP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5974143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838200" y="1448081"/>
            <a:ext cx="6224262" cy="5370844"/>
          </a:xfrm>
          <a:prstGeom prst="rect">
            <a:avLst/>
          </a:prstGeom>
        </p:spPr>
      </p:pic>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38917423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3"/>
          <a:stretch>
            <a:fillRect/>
          </a:stretch>
        </p:blipFill>
        <p:spPr>
          <a:xfrm>
            <a:off x="304800" y="1051336"/>
            <a:ext cx="8077200" cy="5273264"/>
          </a:xfrm>
          <a:prstGeom prst="rect">
            <a:avLst/>
          </a:prstGeom>
        </p:spPr>
      </p:pic>
    </p:spTree>
    <p:extLst>
      <p:ext uri="{BB962C8B-B14F-4D97-AF65-F5344CB8AC3E}">
        <p14:creationId xmlns:p14="http://schemas.microsoft.com/office/powerpoint/2010/main" val="21123186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533400" y="1715331"/>
            <a:ext cx="2981200" cy="3960737"/>
          </a:xfrm>
          <a:prstGeom prst="rect">
            <a:avLst/>
          </a:prstGeom>
        </p:spPr>
      </p:pic>
      <p:sp>
        <p:nvSpPr>
          <p:cNvPr id="7" name="矩形 6"/>
          <p:cNvSpPr/>
          <p:nvPr/>
        </p:nvSpPr>
        <p:spPr>
          <a:xfrm>
            <a:off x="3484418" y="2133600"/>
            <a:ext cx="4343400" cy="954107"/>
          </a:xfrm>
          <a:prstGeom prst="rect">
            <a:avLst/>
          </a:prstGeom>
        </p:spPr>
        <p:txBody>
          <a:bodyPr wrap="square">
            <a:spAutoFit/>
          </a:bodyPr>
          <a:lstStyle/>
          <a:p>
            <a:r>
              <a:rPr lang="zh-CN" altLang="zh-CN" sz="2800" kern="100" dirty="0">
                <a:ea typeface="宋体" panose="02010600030101010101" pitchFamily="2" charset="-122"/>
                <a:cs typeface="Times New Roman" panose="02020603050405020304" pitchFamily="18" charset="0"/>
              </a:rPr>
              <a:t>标致汽车的徽标是一头站立的狮子</a:t>
            </a:r>
            <a:endParaRPr lang="zh-CN" altLang="en-US" sz="2800" dirty="0"/>
          </a:p>
        </p:txBody>
      </p:sp>
      <p:sp>
        <p:nvSpPr>
          <p:cNvPr id="8" name="矩形 7"/>
          <p:cNvSpPr/>
          <p:nvPr/>
        </p:nvSpPr>
        <p:spPr>
          <a:xfrm>
            <a:off x="3788286" y="4597687"/>
            <a:ext cx="1980029" cy="523220"/>
          </a:xfrm>
          <a:prstGeom prst="rect">
            <a:avLst/>
          </a:prstGeom>
        </p:spPr>
        <p:txBody>
          <a:bodyPr wrap="none">
            <a:spAutoFit/>
          </a:bodyPr>
          <a:lstStyle/>
          <a:p>
            <a:r>
              <a:rPr lang="zh-CN" altLang="zh-CN" sz="2800" kern="100" dirty="0">
                <a:ea typeface="宋体" panose="02010600030101010101" pitchFamily="2" charset="-122"/>
                <a:cs typeface="Times New Roman" panose="02020603050405020304" pitchFamily="18" charset="0"/>
              </a:rPr>
              <a:t>双人字造型</a:t>
            </a:r>
            <a:endParaRPr lang="zh-CN" altLang="en-US" sz="2800" dirty="0"/>
          </a:p>
        </p:txBody>
      </p:sp>
    </p:spTree>
    <p:extLst>
      <p:ext uri="{BB962C8B-B14F-4D97-AF65-F5344CB8AC3E}">
        <p14:creationId xmlns:p14="http://schemas.microsoft.com/office/powerpoint/2010/main" val="24815935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1912" y="1128856"/>
            <a:ext cx="8305800" cy="5257800"/>
          </a:xfrm>
        </p:spPr>
        <p:txBody>
          <a:bodyPr/>
          <a:lstStyle/>
          <a:p>
            <a:pPr>
              <a:lnSpc>
                <a:spcPct val="120000"/>
              </a:lnSpc>
            </a:pPr>
            <a:r>
              <a:rPr lang="en-US" altLang="zh-CN" b="0" dirty="0"/>
              <a:t>DS</a:t>
            </a:r>
            <a:r>
              <a:rPr lang="zh-CN" altLang="en-US" b="0" dirty="0"/>
              <a:t>是标致雪铁龙旗下高端品牌</a:t>
            </a:r>
            <a:r>
              <a:rPr lang="zh-CN" altLang="en-US" b="0" dirty="0" smtClean="0"/>
              <a:t>，</a:t>
            </a:r>
            <a:r>
              <a:rPr lang="en-US" altLang="zh-CN" b="0" dirty="0" smtClean="0"/>
              <a:t>DS</a:t>
            </a:r>
            <a:r>
              <a:rPr lang="zh-CN" altLang="en-US" b="0" dirty="0"/>
              <a:t>的法文全称为</a:t>
            </a:r>
            <a:r>
              <a:rPr lang="en-US" altLang="zh-CN" b="0" dirty="0" err="1"/>
              <a:t>Déesse</a:t>
            </a:r>
            <a:r>
              <a:rPr lang="zh-CN" altLang="en-US" b="0" dirty="0"/>
              <a:t>，即法语</a:t>
            </a:r>
            <a:r>
              <a:rPr lang="en-US" altLang="zh-CN" b="0" dirty="0"/>
              <a:t>:</a:t>
            </a:r>
            <a:r>
              <a:rPr lang="zh-CN" altLang="en-US" b="0" dirty="0"/>
              <a:t>女神</a:t>
            </a:r>
            <a:r>
              <a:rPr lang="zh-CN" altLang="en-US" b="0" dirty="0" smtClean="0"/>
              <a:t>。</a:t>
            </a:r>
            <a:r>
              <a:rPr lang="en-US" altLang="zh-CN" b="0" dirty="0" smtClean="0"/>
              <a:t>DS</a:t>
            </a:r>
            <a:r>
              <a:rPr lang="zh-CN" altLang="en-US" b="0" dirty="0"/>
              <a:t>极受法国政要的欢迎，被誉为“总统座驾”，从戴高乐到奥朗德，</a:t>
            </a:r>
            <a:r>
              <a:rPr lang="en-US" altLang="zh-CN" b="0" dirty="0"/>
              <a:t>DS</a:t>
            </a:r>
            <a:r>
              <a:rPr lang="zh-CN" altLang="en-US" b="0" dirty="0"/>
              <a:t>都是法国总统的不二之选。</a:t>
            </a:r>
          </a:p>
          <a:p>
            <a:pPr>
              <a:lnSpc>
                <a:spcPct val="120000"/>
              </a:lnSpc>
            </a:pPr>
            <a:r>
              <a:rPr lang="zh-CN" altLang="en-US" b="0" dirty="0"/>
              <a:t> </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1026" name="图片 104"/>
          <p:cNvPicPr>
            <a:picLocks noChangeAspect="1" noChangeArrowheads="1"/>
          </p:cNvPicPr>
          <p:nvPr/>
        </p:nvPicPr>
        <p:blipFill>
          <a:blip r:embed="rId2">
            <a:extLst>
              <a:ext uri="{28A0092B-C50C-407E-A947-70E740481C1C}">
                <a14:useLocalDpi xmlns:a14="http://schemas.microsoft.com/office/drawing/2010/main" val="0"/>
              </a:ext>
            </a:extLst>
          </a:blip>
          <a:srcRect r="3627"/>
          <a:stretch>
            <a:fillRect/>
          </a:stretch>
        </p:blipFill>
        <p:spPr bwMode="auto">
          <a:xfrm>
            <a:off x="2514600" y="3330552"/>
            <a:ext cx="3124200" cy="337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55722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noGrp="1"/>
          </p:cNvSpPr>
          <p:nvPr>
            <p:ph idx="1"/>
          </p:nvPr>
        </p:nvSpPr>
        <p:spPr bwMode="white">
          <a:xfrm>
            <a:off x="304800" y="1143000"/>
            <a:ext cx="8305800" cy="5562600"/>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pPr marL="0" indent="0" algn="l">
              <a:buNone/>
            </a:pPr>
            <a:r>
              <a:rPr lang="zh-CN" altLang="en-US" sz="2800" dirty="0" smtClean="0">
                <a:solidFill>
                  <a:schemeClr val="tx1"/>
                </a:solidFill>
              </a:rPr>
              <a:t>五</a:t>
            </a:r>
            <a:r>
              <a:rPr lang="zh-CN" altLang="zh-CN" sz="2800" dirty="0" smtClean="0">
                <a:solidFill>
                  <a:schemeClr val="tx1"/>
                </a:solidFill>
              </a:rPr>
              <a:t>、雷诺</a:t>
            </a:r>
            <a:r>
              <a:rPr lang="zh-CN" altLang="zh-CN" sz="2800" dirty="0">
                <a:solidFill>
                  <a:schemeClr val="tx1"/>
                </a:solidFill>
              </a:rPr>
              <a:t>汽车</a:t>
            </a:r>
            <a:r>
              <a:rPr lang="zh-CN" altLang="zh-CN" sz="2800" dirty="0" smtClean="0">
                <a:solidFill>
                  <a:schemeClr val="tx1"/>
                </a:solidFill>
              </a:rPr>
              <a:t>公司</a:t>
            </a:r>
            <a:endParaRPr lang="en-US" altLang="zh-CN" sz="2800" dirty="0" smtClean="0">
              <a:solidFill>
                <a:schemeClr val="tx1"/>
              </a:solidFill>
            </a:endParaRPr>
          </a:p>
          <a:p>
            <a:pPr marL="0" indent="0" algn="l">
              <a:lnSpc>
                <a:spcPct val="150000"/>
              </a:lnSpc>
              <a:buNone/>
            </a:pPr>
            <a:r>
              <a:rPr lang="en-US" altLang="zh-CN" sz="2800" dirty="0" smtClean="0">
                <a:solidFill>
                  <a:schemeClr val="tx1"/>
                </a:solidFill>
              </a:rPr>
              <a:t>      </a:t>
            </a:r>
            <a:r>
              <a:rPr lang="zh-CN" altLang="zh-CN" sz="2800" b="0" dirty="0" smtClean="0">
                <a:solidFill>
                  <a:schemeClr val="tx1"/>
                </a:solidFill>
              </a:rPr>
              <a:t>雷诺</a:t>
            </a:r>
            <a:r>
              <a:rPr lang="zh-CN" altLang="zh-CN" sz="2800" b="0" dirty="0">
                <a:solidFill>
                  <a:schemeClr val="tx1"/>
                </a:solidFill>
              </a:rPr>
              <a:t>，（</a:t>
            </a:r>
            <a:r>
              <a:rPr lang="en-US" altLang="zh-CN" sz="2800" b="0" dirty="0">
                <a:solidFill>
                  <a:schemeClr val="tx1"/>
                </a:solidFill>
              </a:rPr>
              <a:t>Renault S.A.</a:t>
            </a:r>
            <a:r>
              <a:rPr lang="zh-CN" altLang="zh-CN" sz="2800" b="0" dirty="0">
                <a:solidFill>
                  <a:schemeClr val="tx1"/>
                </a:solidFill>
              </a:rPr>
              <a:t>）是一家法国车辆制造商</a:t>
            </a:r>
            <a:r>
              <a:rPr lang="zh-CN" altLang="zh-CN" sz="2800" b="0" dirty="0" smtClean="0">
                <a:solidFill>
                  <a:schemeClr val="tx1"/>
                </a:solidFill>
              </a:rPr>
              <a:t>。</a:t>
            </a:r>
            <a:r>
              <a:rPr lang="zh-CN" altLang="zh-CN" sz="2800" b="0" dirty="0">
                <a:solidFill>
                  <a:schemeClr val="tx1"/>
                </a:solidFill>
              </a:rPr>
              <a:t>公司在巴黎市郊比杨</a:t>
            </a:r>
            <a:r>
              <a:rPr lang="zh-CN" altLang="zh-CN" sz="2800" b="0" dirty="0" smtClean="0">
                <a:solidFill>
                  <a:schemeClr val="tx1"/>
                </a:solidFill>
              </a:rPr>
              <a:t>古</a:t>
            </a:r>
            <a:r>
              <a:rPr lang="zh-CN" altLang="en-US" sz="2800" b="0" dirty="0" smtClean="0">
                <a:solidFill>
                  <a:schemeClr val="tx1"/>
                </a:solidFill>
              </a:rPr>
              <a:t>。</a:t>
            </a:r>
            <a:r>
              <a:rPr lang="zh-CN" altLang="zh-CN" sz="2800" b="0" dirty="0">
                <a:solidFill>
                  <a:schemeClr val="tx1"/>
                </a:solidFill>
              </a:rPr>
              <a:t>生产的车辆种类有赛车、小型车、中型车、休旅车、大型车（包含卡车和工程用车及巴士</a:t>
            </a:r>
            <a:r>
              <a:rPr lang="zh-CN" altLang="zh-CN" sz="2800" b="0" dirty="0" smtClean="0">
                <a:solidFill>
                  <a:schemeClr val="tx1"/>
                </a:solidFill>
              </a:rPr>
              <a:t>）</a:t>
            </a:r>
            <a:r>
              <a:rPr lang="zh-CN" altLang="en-US" sz="2800" b="0" dirty="0" smtClean="0">
                <a:solidFill>
                  <a:schemeClr val="tx1"/>
                </a:solidFill>
              </a:rPr>
              <a:t>。</a:t>
            </a:r>
            <a:r>
              <a:rPr lang="zh-CN" altLang="zh-CN" sz="2800" b="0" dirty="0" smtClean="0">
                <a:solidFill>
                  <a:schemeClr val="tx1"/>
                </a:solidFill>
              </a:rPr>
              <a:t>主要</a:t>
            </a:r>
            <a:r>
              <a:rPr lang="zh-CN" altLang="zh-CN" sz="2800" b="0" dirty="0">
                <a:solidFill>
                  <a:schemeClr val="tx1"/>
                </a:solidFill>
              </a:rPr>
              <a:t>汽车品牌有：梅甘娜（</a:t>
            </a:r>
            <a:r>
              <a:rPr lang="en-US" altLang="zh-CN" sz="2800" b="0" dirty="0" err="1">
                <a:solidFill>
                  <a:schemeClr val="tx1"/>
                </a:solidFill>
              </a:rPr>
              <a:t>Megane</a:t>
            </a:r>
            <a:r>
              <a:rPr lang="zh-CN" altLang="zh-CN" sz="2800" b="0" dirty="0">
                <a:solidFill>
                  <a:schemeClr val="tx1"/>
                </a:solidFill>
              </a:rPr>
              <a:t>）、克丽欧（</a:t>
            </a:r>
            <a:r>
              <a:rPr lang="en-US" altLang="zh-CN" sz="2800" b="0" dirty="0">
                <a:solidFill>
                  <a:schemeClr val="tx1"/>
                </a:solidFill>
              </a:rPr>
              <a:t>Clio</a:t>
            </a:r>
            <a:r>
              <a:rPr lang="zh-CN" altLang="zh-CN" sz="2800" b="0" dirty="0">
                <a:solidFill>
                  <a:schemeClr val="tx1"/>
                </a:solidFill>
              </a:rPr>
              <a:t>）、拉古娜（</a:t>
            </a:r>
            <a:r>
              <a:rPr lang="en-US" altLang="zh-CN" sz="2800" b="0" dirty="0">
                <a:solidFill>
                  <a:schemeClr val="tx1"/>
                </a:solidFill>
              </a:rPr>
              <a:t>Laguna</a:t>
            </a:r>
            <a:r>
              <a:rPr lang="zh-CN" altLang="zh-CN" sz="2800" b="0" dirty="0">
                <a:solidFill>
                  <a:schemeClr val="tx1"/>
                </a:solidFill>
              </a:rPr>
              <a:t>）、丽人行（</a:t>
            </a:r>
            <a:r>
              <a:rPr lang="en-US" altLang="zh-CN" sz="2800" b="0" dirty="0" err="1">
                <a:solidFill>
                  <a:schemeClr val="tx1"/>
                </a:solidFill>
              </a:rPr>
              <a:t>Twingo</a:t>
            </a:r>
            <a:r>
              <a:rPr lang="zh-CN" altLang="zh-CN" sz="2800" b="0" dirty="0">
                <a:solidFill>
                  <a:schemeClr val="tx1"/>
                </a:solidFill>
              </a:rPr>
              <a:t>）、太空车（</a:t>
            </a:r>
            <a:r>
              <a:rPr lang="en-US" altLang="zh-CN" sz="2800" b="0" dirty="0" err="1">
                <a:solidFill>
                  <a:schemeClr val="tx1"/>
                </a:solidFill>
              </a:rPr>
              <a:t>Espace</a:t>
            </a:r>
            <a:r>
              <a:rPr lang="zh-CN" altLang="zh-CN" sz="2800" b="0" dirty="0">
                <a:solidFill>
                  <a:schemeClr val="tx1"/>
                </a:solidFill>
              </a:rPr>
              <a:t>）等</a:t>
            </a:r>
            <a:endParaRPr lang="en-US" altLang="zh-CN" sz="2800" b="0" dirty="0" smtClean="0">
              <a:solidFill>
                <a:schemeClr val="tx1"/>
              </a:solidFill>
            </a:endParaRPr>
          </a:p>
          <a:p>
            <a:pPr marL="0" indent="0" algn="l">
              <a:buNone/>
            </a:pPr>
            <a:endParaRPr lang="zh-CN" altLang="zh-CN" sz="2800" dirty="0">
              <a:solidFill>
                <a:schemeClr val="tx1"/>
              </a:solidFill>
            </a:endParaRPr>
          </a:p>
        </p:txBody>
      </p:sp>
      <p:sp>
        <p:nvSpPr>
          <p:cNvPr id="6"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4918345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zh-CN" sz="2400" b="0" dirty="0"/>
              <a:t>公司所产汽车均以“雷诺”为商标，图形标志为四个相叠在一起的菱形，象征雷诺三兄弟与汽车工业融为一体，表示“雷诺”能在无限的（四维）空间中竞争、生存、发展，近年来已将商标简化成了一个</a:t>
            </a:r>
            <a:r>
              <a:rPr lang="zh-CN" altLang="zh-CN" sz="2400" b="0" dirty="0" smtClean="0"/>
              <a:t>菱形</a:t>
            </a:r>
            <a:r>
              <a:rPr lang="zh-CN" altLang="en-US" sz="2400" b="0" dirty="0" smtClean="0"/>
              <a:t>。</a:t>
            </a:r>
            <a:endParaRPr lang="zh-CN" altLang="en-US" sz="2400" b="0" dirty="0"/>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1149927" y="2988784"/>
            <a:ext cx="4419600" cy="3862289"/>
          </a:xfrm>
          <a:prstGeom prst="rect">
            <a:avLst/>
          </a:prstGeom>
        </p:spPr>
      </p:pic>
    </p:spTree>
    <p:extLst>
      <p:ext uri="{BB962C8B-B14F-4D97-AF65-F5344CB8AC3E}">
        <p14:creationId xmlns:p14="http://schemas.microsoft.com/office/powerpoint/2010/main" val="15549039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六、劳斯莱斯汽车</a:t>
            </a:r>
            <a:r>
              <a:rPr lang="zh-CN" altLang="zh-CN" dirty="0" smtClean="0"/>
              <a:t>公司</a:t>
            </a:r>
            <a:endParaRPr lang="en-US" altLang="zh-CN" dirty="0" smtClean="0"/>
          </a:p>
          <a:p>
            <a:pPr>
              <a:lnSpc>
                <a:spcPct val="120000"/>
              </a:lnSpc>
            </a:pPr>
            <a:r>
              <a:rPr lang="zh-CN" altLang="zh-CN" b="0" dirty="0"/>
              <a:t>劳斯莱斯（</a:t>
            </a:r>
            <a:r>
              <a:rPr lang="en-US" altLang="zh-CN" b="0" dirty="0"/>
              <a:t>Rolls-Royce</a:t>
            </a:r>
            <a:r>
              <a:rPr lang="zh-CN" altLang="zh-CN" b="0" dirty="0"/>
              <a:t>）是世界顶级豪华轿车厂商，</a:t>
            </a:r>
            <a:r>
              <a:rPr lang="en-US" altLang="zh-CN" b="0" dirty="0"/>
              <a:t>1906</a:t>
            </a:r>
            <a:r>
              <a:rPr lang="zh-CN" altLang="zh-CN" b="0" dirty="0"/>
              <a:t>年成立于英国，公司创始人为</a:t>
            </a:r>
            <a:r>
              <a:rPr lang="en-US" altLang="zh-CN" b="0" dirty="0"/>
              <a:t>Frederick Henry Royce</a:t>
            </a:r>
            <a:r>
              <a:rPr lang="zh-CN" altLang="zh-CN" b="0" dirty="0"/>
              <a:t>（亨利</a:t>
            </a:r>
            <a:r>
              <a:rPr lang="en-US" altLang="zh-CN" b="0" dirty="0"/>
              <a:t>·</a:t>
            </a:r>
            <a:r>
              <a:rPr lang="zh-CN" altLang="zh-CN" b="0" dirty="0"/>
              <a:t>莱斯）和</a:t>
            </a:r>
            <a:r>
              <a:rPr lang="en-US" altLang="zh-CN" b="0" dirty="0"/>
              <a:t>Charles Stewart Rolls</a:t>
            </a:r>
            <a:r>
              <a:rPr lang="zh-CN" altLang="zh-CN" b="0" dirty="0"/>
              <a:t>（查理</a:t>
            </a:r>
            <a:r>
              <a:rPr lang="en-US" altLang="zh-CN" b="0" dirty="0"/>
              <a:t>·</a:t>
            </a:r>
            <a:r>
              <a:rPr lang="zh-CN" altLang="zh-CN" b="0" dirty="0"/>
              <a:t>劳斯）。公司总部所在地在英国德比</a:t>
            </a:r>
            <a:r>
              <a:rPr lang="zh-CN" altLang="zh-CN" b="0" dirty="0" smtClean="0"/>
              <a:t>。</a:t>
            </a:r>
            <a:endParaRPr lang="en-US" altLang="zh-CN" b="0" dirty="0" smtClean="0"/>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
        <p:nvSpPr>
          <p:cNvPr id="6" name="标题 1"/>
          <p:cNvSpPr txBox="1">
            <a:spLocks/>
          </p:cNvSpPr>
          <p:nvPr/>
        </p:nvSpPr>
        <p:spPr bwMode="white">
          <a:xfrm>
            <a:off x="1219200" y="5334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7" name="图片 6"/>
          <p:cNvPicPr>
            <a:picLocks noChangeAspect="1"/>
          </p:cNvPicPr>
          <p:nvPr/>
        </p:nvPicPr>
        <p:blipFill>
          <a:blip r:embed="rId3"/>
          <a:stretch>
            <a:fillRect/>
          </a:stretch>
        </p:blipFill>
        <p:spPr>
          <a:xfrm>
            <a:off x="4686300" y="3855082"/>
            <a:ext cx="3314700" cy="2469517"/>
          </a:xfrm>
          <a:prstGeom prst="rect">
            <a:avLst/>
          </a:prstGeom>
        </p:spPr>
      </p:pic>
      <p:sp>
        <p:nvSpPr>
          <p:cNvPr id="8" name="矩形 7"/>
          <p:cNvSpPr/>
          <p:nvPr/>
        </p:nvSpPr>
        <p:spPr>
          <a:xfrm>
            <a:off x="723900" y="4397342"/>
            <a:ext cx="3886200" cy="1384995"/>
          </a:xfrm>
          <a:prstGeom prst="rect">
            <a:avLst/>
          </a:prstGeom>
        </p:spPr>
        <p:txBody>
          <a:bodyPr wrap="square">
            <a:spAutoFit/>
          </a:bodyPr>
          <a:lstStyle/>
          <a:p>
            <a:r>
              <a:rPr lang="en-US" altLang="zh-CN" sz="2800" dirty="0"/>
              <a:t>2003</a:t>
            </a:r>
            <a:r>
              <a:rPr lang="zh-CN" altLang="en-US" sz="2800" dirty="0"/>
              <a:t>年劳斯莱斯汽车公司被宝马（</a:t>
            </a:r>
            <a:r>
              <a:rPr lang="en-US" altLang="zh-CN" sz="2800" dirty="0"/>
              <a:t>BMW</a:t>
            </a:r>
            <a:r>
              <a:rPr lang="zh-CN" altLang="en-US" sz="2800" dirty="0"/>
              <a:t>）接手。</a:t>
            </a:r>
          </a:p>
        </p:txBody>
      </p:sp>
    </p:spTree>
    <p:extLst>
      <p:ext uri="{BB962C8B-B14F-4D97-AF65-F5344CB8AC3E}">
        <p14:creationId xmlns:p14="http://schemas.microsoft.com/office/powerpoint/2010/main" val="41719151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zh-CN" b="0" dirty="0"/>
              <a:t>劳斯莱斯最与众不同之处，就在于它大量使用了手工劳动，在人工费相当高昂的英国，这必然会导致生产成本的居高不下，这也是劳斯莱斯价格惊人的原因之一。直到今天，劳斯莱斯的发动机还完全是用手工制造。更令人称奇的是，劳斯莱斯车头散热器的格栅完全是由熟练工人用手和眼来完成的，不用任何丈量的工具。而一台散热器需要一个工人一整天时间才能制造出来，然后还需要</a:t>
            </a:r>
            <a:r>
              <a:rPr lang="en-US" altLang="zh-CN" b="0" dirty="0"/>
              <a:t>5</a:t>
            </a:r>
            <a:r>
              <a:rPr lang="zh-CN" altLang="zh-CN" b="0" dirty="0"/>
              <a:t>个小时对它进行加工打磨</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14103864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0" dirty="0" smtClean="0"/>
              <a:t>劳斯莱斯</a:t>
            </a:r>
            <a:r>
              <a:rPr lang="zh-CN" altLang="zh-CN" b="0" dirty="0"/>
              <a:t>的</a:t>
            </a:r>
            <a:r>
              <a:rPr lang="zh-CN" altLang="zh-CN" b="0" dirty="0" smtClean="0"/>
              <a:t>标志</a:t>
            </a:r>
            <a:r>
              <a:rPr lang="zh-CN" altLang="en-US" b="0" dirty="0"/>
              <a:t>图案采用两个“</a:t>
            </a:r>
            <a:r>
              <a:rPr lang="en-US" altLang="zh-CN" b="0" dirty="0"/>
              <a:t>R”</a:t>
            </a:r>
            <a:r>
              <a:rPr lang="zh-CN" altLang="en-US" b="0" dirty="0"/>
              <a:t>重叠在一起，象征着你中有我，我中有你，体现了两人融洽及和谐的</a:t>
            </a:r>
            <a:r>
              <a:rPr lang="zh-CN" altLang="en-US" b="0" dirty="0" smtClean="0"/>
              <a:t>关系。</a:t>
            </a:r>
            <a:r>
              <a:rPr lang="zh-CN" altLang="zh-CN" b="0" dirty="0" smtClean="0"/>
              <a:t>除了</a:t>
            </a:r>
            <a:r>
              <a:rPr lang="zh-CN" altLang="zh-CN" b="0" dirty="0"/>
              <a:t>双“</a:t>
            </a:r>
            <a:r>
              <a:rPr lang="en-US" altLang="zh-CN" b="0" dirty="0"/>
              <a:t>R</a:t>
            </a:r>
            <a:r>
              <a:rPr lang="zh-CN" altLang="zh-CN" b="0" dirty="0"/>
              <a:t>”之外，还有著名的飞人标志。这个标志的创意取自巴黎卢浮宫艺术品走廊的一尊有两千年历史的胜利女神雕像，她庄重高贵的身姿是艺术家们产生激情的源泉</a:t>
            </a:r>
            <a:r>
              <a:rPr lang="zh-CN" altLang="zh-CN" dirty="0"/>
              <a:t>。</a:t>
            </a:r>
            <a:endParaRPr lang="zh-CN" altLang="en-US" dirty="0"/>
          </a:p>
        </p:txBody>
      </p:sp>
      <p:sp>
        <p:nvSpPr>
          <p:cNvPr id="5" name="标题 1"/>
          <p:cNvSpPr txBox="1">
            <a:spLocks/>
          </p:cNvSpPr>
          <p:nvPr/>
        </p:nvSpPr>
        <p:spPr bwMode="white">
          <a:xfrm>
            <a:off x="1066800" y="371619"/>
            <a:ext cx="6781800" cy="563563"/>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7790" y="3641559"/>
            <a:ext cx="2065009" cy="3056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1634" y="3886200"/>
            <a:ext cx="2058854" cy="2570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a:blip r:embed="rId4"/>
          <a:stretch>
            <a:fillRect/>
          </a:stretch>
        </p:blipFill>
        <p:spPr>
          <a:xfrm>
            <a:off x="5809323" y="3886200"/>
            <a:ext cx="1930420" cy="2570018"/>
          </a:xfrm>
          <a:prstGeom prst="rect">
            <a:avLst/>
          </a:prstGeom>
        </p:spPr>
      </p:pic>
    </p:spTree>
    <p:extLst>
      <p:ext uri="{BB962C8B-B14F-4D97-AF65-F5344CB8AC3E}">
        <p14:creationId xmlns:p14="http://schemas.microsoft.com/office/powerpoint/2010/main" val="10364805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en-US" dirty="0"/>
              <a:t>七、菲亚特汽车</a:t>
            </a:r>
            <a:r>
              <a:rPr lang="zh-CN" altLang="en-US" dirty="0" smtClean="0"/>
              <a:t>公司</a:t>
            </a:r>
            <a:endParaRPr lang="en-US" altLang="zh-CN" dirty="0" smtClean="0"/>
          </a:p>
          <a:p>
            <a:pPr>
              <a:lnSpc>
                <a:spcPct val="120000"/>
              </a:lnSpc>
            </a:pPr>
            <a:r>
              <a:rPr lang="zh-CN" altLang="en-US" b="0" dirty="0"/>
              <a:t>公司始建于</a:t>
            </a:r>
            <a:r>
              <a:rPr lang="en-US" altLang="zh-CN" b="0" dirty="0"/>
              <a:t>1899</a:t>
            </a:r>
            <a:r>
              <a:rPr lang="zh-CN" altLang="en-US" b="0" dirty="0"/>
              <a:t>年</a:t>
            </a:r>
            <a:r>
              <a:rPr lang="en-US" altLang="zh-CN" b="0" dirty="0"/>
              <a:t>7</a:t>
            </a:r>
            <a:r>
              <a:rPr lang="zh-CN" altLang="en-US" b="0" dirty="0"/>
              <a:t>月，创始人是乔瓦尼</a:t>
            </a:r>
            <a:r>
              <a:rPr lang="en-US" altLang="zh-CN" b="0" dirty="0"/>
              <a:t>•</a:t>
            </a:r>
            <a:r>
              <a:rPr lang="zh-CN" altLang="en-US" b="0" dirty="0"/>
              <a:t>阿涅利，公司全称是意大利都灵汽车制造厂（</a:t>
            </a:r>
            <a:r>
              <a:rPr lang="en-US" altLang="zh-CN" b="0" dirty="0" err="1"/>
              <a:t>Fabbrica</a:t>
            </a:r>
            <a:r>
              <a:rPr lang="en-US" altLang="zh-CN" b="0" dirty="0"/>
              <a:t> </a:t>
            </a:r>
            <a:r>
              <a:rPr lang="en-US" altLang="zh-CN" b="0" dirty="0" err="1"/>
              <a:t>Italiana</a:t>
            </a:r>
            <a:r>
              <a:rPr lang="en-US" altLang="zh-CN" b="0" dirty="0"/>
              <a:t> </a:t>
            </a:r>
            <a:r>
              <a:rPr lang="en-US" altLang="zh-CN" b="0" dirty="0" err="1"/>
              <a:t>Automobili</a:t>
            </a:r>
            <a:r>
              <a:rPr lang="en-US" altLang="zh-CN" b="0" dirty="0"/>
              <a:t> Torino</a:t>
            </a:r>
            <a:r>
              <a:rPr lang="zh-CN" altLang="en-US" b="0" dirty="0"/>
              <a:t>），</a:t>
            </a:r>
            <a:r>
              <a:rPr lang="en-US" altLang="zh-CN" b="0" dirty="0"/>
              <a:t>FIAT</a:t>
            </a:r>
            <a:r>
              <a:rPr lang="zh-CN" altLang="en-US" b="0" dirty="0"/>
              <a:t>是该公司缩写的译音，也是该公司产品的商标</a:t>
            </a:r>
            <a:r>
              <a:rPr lang="zh-CN" altLang="en-US" b="0" dirty="0" smtClean="0"/>
              <a:t>。</a:t>
            </a:r>
            <a:r>
              <a:rPr lang="zh-CN" altLang="zh-CN" b="0" dirty="0"/>
              <a:t>集团总部设在意大利都灵市。其轿车部门主要有菲亚特、玛莎拉蒂、法拉利、</a:t>
            </a:r>
            <a:r>
              <a:rPr lang="en-US" altLang="zh-CN" b="0" dirty="0"/>
              <a:t>阿尔法·罗密欧</a:t>
            </a:r>
            <a:r>
              <a:rPr lang="zh-CN" altLang="zh-CN" b="0" dirty="0"/>
              <a:t>和蓝旗亚公司。工程车辆公司有依维柯公司。</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Tree>
    <p:extLst>
      <p:ext uri="{BB962C8B-B14F-4D97-AF65-F5344CB8AC3E}">
        <p14:creationId xmlns:p14="http://schemas.microsoft.com/office/powerpoint/2010/main" val="2179548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1143000" y="1031231"/>
            <a:ext cx="7134049" cy="4988569"/>
          </a:xfrm>
          <a:prstGeom prst="rect">
            <a:avLst/>
          </a:prstGeom>
        </p:spPr>
      </p:pic>
    </p:spTree>
    <p:extLst>
      <p:ext uri="{BB962C8B-B14F-4D97-AF65-F5344CB8AC3E}">
        <p14:creationId xmlns:p14="http://schemas.microsoft.com/office/powerpoint/2010/main" val="222541827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2"/>
          <a:stretch>
            <a:fillRect/>
          </a:stretch>
        </p:blipFill>
        <p:spPr>
          <a:xfrm>
            <a:off x="838199" y="1474011"/>
            <a:ext cx="6242889" cy="4850589"/>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50532197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 name="内容占位符 5"/>
          <p:cNvPicPr>
            <a:picLocks noGrp="1" noChangeAspect="1"/>
          </p:cNvPicPr>
          <p:nvPr>
            <p:ph idx="1"/>
          </p:nvPr>
        </p:nvPicPr>
        <p:blipFill>
          <a:blip r:embed="rId3"/>
          <a:stretch>
            <a:fillRect/>
          </a:stretch>
        </p:blipFill>
        <p:spPr>
          <a:xfrm>
            <a:off x="838200" y="1295400"/>
            <a:ext cx="6277070" cy="4876800"/>
          </a:xfrm>
          <a:prstGeom prst="rect">
            <a:avLst/>
          </a:prstGeom>
        </p:spPr>
      </p:pic>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9831850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237890" y="1905000"/>
            <a:ext cx="8618962" cy="2667000"/>
          </a:xfrm>
          <a:prstGeom prst="rect">
            <a:avLst/>
          </a:prstGeom>
        </p:spPr>
      </p:pic>
    </p:spTree>
    <p:extLst>
      <p:ext uri="{BB962C8B-B14F-4D97-AF65-F5344CB8AC3E}">
        <p14:creationId xmlns:p14="http://schemas.microsoft.com/office/powerpoint/2010/main" val="33472364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5715000" cy="5257800"/>
          </a:xfrm>
        </p:spPr>
        <p:txBody>
          <a:bodyPr/>
          <a:lstStyle/>
          <a:p>
            <a:pPr>
              <a:lnSpc>
                <a:spcPct val="120000"/>
              </a:lnSpc>
            </a:pPr>
            <a:r>
              <a:rPr lang="zh-CN" altLang="zh-CN" dirty="0"/>
              <a:t>八</a:t>
            </a:r>
            <a:r>
              <a:rPr lang="zh-CN" altLang="zh-CN" dirty="0" smtClean="0"/>
              <a:t>、其他</a:t>
            </a:r>
            <a:r>
              <a:rPr lang="zh-CN" altLang="zh-CN" dirty="0"/>
              <a:t>著名汽车</a:t>
            </a:r>
            <a:r>
              <a:rPr lang="zh-CN" altLang="zh-CN" dirty="0" smtClean="0"/>
              <a:t>公司</a:t>
            </a:r>
            <a:endParaRPr lang="en-US" altLang="zh-CN" dirty="0" smtClean="0"/>
          </a:p>
          <a:p>
            <a:pPr>
              <a:lnSpc>
                <a:spcPct val="120000"/>
              </a:lnSpc>
            </a:pPr>
            <a:r>
              <a:rPr lang="en-US" altLang="zh-CN" dirty="0"/>
              <a:t>1. </a:t>
            </a:r>
            <a:r>
              <a:rPr lang="en-US" altLang="zh-CN" dirty="0" err="1">
                <a:hlinkClick r:id="rId2"/>
              </a:rPr>
              <a:t>欧宝</a:t>
            </a:r>
            <a:r>
              <a:rPr lang="zh-CN" altLang="zh-CN" dirty="0"/>
              <a:t>（</a:t>
            </a:r>
            <a:r>
              <a:rPr lang="en-US" altLang="zh-CN" dirty="0"/>
              <a:t>OPEL</a:t>
            </a:r>
            <a:r>
              <a:rPr lang="zh-CN" altLang="zh-CN" dirty="0"/>
              <a:t>）</a:t>
            </a:r>
          </a:p>
          <a:p>
            <a:pPr>
              <a:lnSpc>
                <a:spcPct val="120000"/>
              </a:lnSpc>
            </a:pPr>
            <a:r>
              <a:rPr lang="zh-CN" altLang="zh-CN" sz="2400" b="0" dirty="0"/>
              <a:t>欧宝汽车公司建于</a:t>
            </a:r>
            <a:r>
              <a:rPr lang="en-US" altLang="zh-CN" sz="2400" b="0" dirty="0"/>
              <a:t>1862</a:t>
            </a:r>
            <a:r>
              <a:rPr lang="zh-CN" altLang="zh-CN" sz="2400" b="0" dirty="0"/>
              <a:t>年，是以创建人阿德姆</a:t>
            </a:r>
            <a:r>
              <a:rPr lang="en-US" altLang="zh-CN" sz="2400" b="0" dirty="0"/>
              <a:t>.</a:t>
            </a:r>
            <a:r>
              <a:rPr lang="zh-CN" altLang="zh-CN" sz="2400" b="0" dirty="0"/>
              <a:t>奥贝尔（</a:t>
            </a:r>
            <a:r>
              <a:rPr lang="en-US" altLang="zh-CN" sz="2400" b="0" dirty="0"/>
              <a:t>Adam Opel</a:t>
            </a:r>
            <a:r>
              <a:rPr lang="zh-CN" altLang="zh-CN" sz="2400" b="0" dirty="0"/>
              <a:t>）命名的</a:t>
            </a:r>
            <a:r>
              <a:rPr lang="zh-CN" altLang="zh-CN" sz="2400" b="0" dirty="0" smtClean="0"/>
              <a:t>。</a:t>
            </a:r>
            <a:r>
              <a:rPr lang="zh-CN" altLang="zh-CN" sz="2400" b="0" dirty="0"/>
              <a:t>欧宝汽车的商标是由图案和文字两部分组成，图案圆形代表着车轮，两条对接重叠的横杠代表车架，又像闪电一样划破长空，震撼世界，喻示汽车如风驰电掣，同时也炫耀它在空气动力学方面的研究成就；文字</a:t>
            </a:r>
            <a:r>
              <a:rPr lang="en-US" altLang="zh-CN" sz="2400" b="0" dirty="0"/>
              <a:t>“OPEL”</a:t>
            </a:r>
            <a:r>
              <a:rPr lang="zh-CN" altLang="zh-CN" sz="2400" b="0" dirty="0"/>
              <a:t>是创始人的</a:t>
            </a:r>
            <a:r>
              <a:rPr lang="zh-CN" altLang="zh-CN" sz="2400" b="0" dirty="0" smtClean="0"/>
              <a:t>姓氏</a:t>
            </a:r>
            <a:r>
              <a:rPr lang="zh-CN" altLang="en-US" sz="2400" b="0" dirty="0" smtClean="0"/>
              <a:t>。</a:t>
            </a:r>
            <a:endParaRPr lang="zh-CN" altLang="zh-CN" sz="2400"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1447800"/>
            <a:ext cx="277706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86565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5334000" cy="5257800"/>
          </a:xfrm>
        </p:spPr>
        <p:txBody>
          <a:bodyPr/>
          <a:lstStyle/>
          <a:p>
            <a:r>
              <a:rPr lang="en-US" altLang="zh-CN" dirty="0"/>
              <a:t>2.</a:t>
            </a:r>
            <a:r>
              <a:rPr lang="zh-CN" altLang="zh-CN" dirty="0"/>
              <a:t>萨博</a:t>
            </a:r>
            <a:r>
              <a:rPr lang="en-US" altLang="zh-CN" dirty="0"/>
              <a:t>(SAAB)</a:t>
            </a:r>
            <a:endParaRPr lang="zh-CN" altLang="zh-CN" dirty="0"/>
          </a:p>
          <a:p>
            <a:r>
              <a:rPr lang="zh-CN" altLang="zh-CN" sz="2600" b="0" dirty="0"/>
              <a:t>萨博公司是由斯堪尼亚公司和瑞典飞机有限公司</a:t>
            </a:r>
            <a:r>
              <a:rPr lang="zh-CN" altLang="zh-CN" sz="2600" b="0" dirty="0" smtClean="0"/>
              <a:t>合并</a:t>
            </a:r>
            <a:r>
              <a:rPr lang="zh-CN" altLang="en-US" sz="2600" b="0" dirty="0" smtClean="0"/>
              <a:t>。</a:t>
            </a:r>
            <a:endParaRPr lang="en-US" altLang="zh-CN" sz="2600" b="0" dirty="0" smtClean="0"/>
          </a:p>
          <a:p>
            <a:pPr>
              <a:lnSpc>
                <a:spcPct val="150000"/>
              </a:lnSpc>
            </a:pPr>
            <a:r>
              <a:rPr lang="zh-CN" altLang="zh-CN" sz="2600" b="0" dirty="0"/>
              <a:t>萨博</a:t>
            </a:r>
            <a:r>
              <a:rPr lang="zh-CN" altLang="zh-CN" sz="2600" b="0" dirty="0" smtClean="0"/>
              <a:t>汽车</a:t>
            </a:r>
            <a:r>
              <a:rPr lang="zh-CN" altLang="en-US" sz="2600" b="0" dirty="0" smtClean="0"/>
              <a:t>的商标是</a:t>
            </a:r>
            <a:r>
              <a:rPr lang="zh-CN" altLang="zh-CN" sz="2600" b="0" dirty="0" smtClean="0"/>
              <a:t>蓝</a:t>
            </a:r>
            <a:r>
              <a:rPr lang="zh-CN" altLang="zh-CN" sz="2600" b="0" dirty="0"/>
              <a:t>形小圆盘</a:t>
            </a:r>
            <a:r>
              <a:rPr lang="zh-CN" altLang="zh-CN" sz="2600" b="0" dirty="0" smtClean="0"/>
              <a:t>，融</a:t>
            </a:r>
            <a:r>
              <a:rPr lang="zh-CN" altLang="zh-CN" sz="2600" b="0" dirty="0"/>
              <a:t>进了</a:t>
            </a:r>
            <a:r>
              <a:rPr lang="en-US" altLang="zh-CN" sz="2600" b="0" dirty="0"/>
              <a:t>SAAB</a:t>
            </a:r>
            <a:r>
              <a:rPr lang="zh-CN" altLang="zh-CN" sz="2600" b="0" dirty="0"/>
              <a:t>传统的狮身鹫首怪兽的纹章以及</a:t>
            </a:r>
            <a:r>
              <a:rPr lang="en-US" altLang="zh-CN" sz="2600" b="0" dirty="0"/>
              <a:t>“SAAB”</a:t>
            </a:r>
            <a:r>
              <a:rPr lang="zh-CN" altLang="zh-CN" sz="2600" b="0" dirty="0"/>
              <a:t>的标识字母</a:t>
            </a:r>
            <a:r>
              <a:rPr lang="zh-CN" altLang="zh-CN" sz="2600" b="0" dirty="0" smtClean="0"/>
              <a:t>。</a:t>
            </a:r>
            <a:r>
              <a:rPr lang="zh-CN" altLang="zh-CN" sz="2600" b="0" dirty="0"/>
              <a:t>是由瑞典艺术家</a:t>
            </a:r>
            <a:r>
              <a:rPr lang="en-US" altLang="zh-CN" sz="2600" b="0" dirty="0"/>
              <a:t>Carl Fredrik </a:t>
            </a:r>
            <a:r>
              <a:rPr lang="en-US" altLang="zh-CN" sz="2600" b="0" dirty="0" err="1"/>
              <a:t>Reutersward</a:t>
            </a:r>
            <a:r>
              <a:rPr lang="zh-CN" altLang="zh-CN" sz="2600" b="0" dirty="0"/>
              <a:t>设计</a:t>
            </a:r>
            <a:r>
              <a:rPr lang="zh-CN" altLang="zh-CN" sz="2600" b="0" dirty="0" smtClean="0"/>
              <a:t>的</a:t>
            </a:r>
            <a:r>
              <a:rPr lang="zh-CN" altLang="en-US" sz="2600" b="0" dirty="0" smtClean="0"/>
              <a:t>。</a:t>
            </a:r>
            <a:endParaRPr lang="zh-CN" altLang="en-US" sz="2600"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2"/>
          <a:stretch>
            <a:fillRect/>
          </a:stretch>
        </p:blipFill>
        <p:spPr>
          <a:xfrm>
            <a:off x="5953218" y="1610780"/>
            <a:ext cx="2609493" cy="2427819"/>
          </a:xfrm>
          <a:prstGeom prst="rect">
            <a:avLst/>
          </a:prstGeom>
        </p:spPr>
      </p:pic>
    </p:spTree>
    <p:extLst>
      <p:ext uri="{BB962C8B-B14F-4D97-AF65-F5344CB8AC3E}">
        <p14:creationId xmlns:p14="http://schemas.microsoft.com/office/powerpoint/2010/main" val="34845545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3</a:t>
            </a:r>
            <a:r>
              <a:rPr lang="en-US" altLang="zh-CN" dirty="0" smtClean="0"/>
              <a:t>.</a:t>
            </a:r>
            <a:r>
              <a:rPr lang="zh-CN" altLang="zh-CN" dirty="0" smtClean="0"/>
              <a:t> 捷</a:t>
            </a:r>
            <a:r>
              <a:rPr lang="zh-CN" altLang="zh-CN" dirty="0"/>
              <a:t>豹（</a:t>
            </a:r>
            <a:r>
              <a:rPr lang="en-US" altLang="zh-CN" dirty="0"/>
              <a:t>JAGUAR</a:t>
            </a:r>
            <a:r>
              <a:rPr lang="zh-CN" altLang="zh-CN" dirty="0"/>
              <a:t>）</a:t>
            </a:r>
          </a:p>
          <a:p>
            <a:pPr>
              <a:lnSpc>
                <a:spcPct val="150000"/>
              </a:lnSpc>
            </a:pPr>
            <a:r>
              <a:rPr lang="zh-CN" altLang="zh-CN" b="0" dirty="0" smtClean="0"/>
              <a:t>捷</a:t>
            </a:r>
            <a:r>
              <a:rPr lang="zh-CN" altLang="zh-CN" b="0" dirty="0"/>
              <a:t>豹（</a:t>
            </a:r>
            <a:r>
              <a:rPr lang="en-US" altLang="zh-CN" b="0" dirty="0"/>
              <a:t>JAGUAR</a:t>
            </a:r>
            <a:r>
              <a:rPr lang="zh-CN" altLang="zh-CN" b="0" dirty="0"/>
              <a:t>）公司由威廉</a:t>
            </a:r>
            <a:r>
              <a:rPr lang="en-US" altLang="zh-CN" b="0" dirty="0"/>
              <a:t>·</a:t>
            </a:r>
            <a:r>
              <a:rPr lang="zh-CN" altLang="zh-CN" b="0" dirty="0"/>
              <a:t>里昂斯（</a:t>
            </a:r>
            <a:r>
              <a:rPr lang="en-US" altLang="zh-CN" b="0" dirty="0" err="1"/>
              <a:t>WilliamLyons</a:t>
            </a:r>
            <a:r>
              <a:rPr lang="zh-CN" altLang="zh-CN" b="0" dirty="0"/>
              <a:t>）在</a:t>
            </a:r>
            <a:r>
              <a:rPr lang="en-US" altLang="zh-CN" b="0" dirty="0"/>
              <a:t>1922</a:t>
            </a:r>
            <a:r>
              <a:rPr lang="zh-CN" altLang="zh-CN" b="0" dirty="0"/>
              <a:t>年由制造摩托车边斗车起家的，</a:t>
            </a:r>
            <a:r>
              <a:rPr lang="en-US" altLang="zh-CN" b="0" dirty="0"/>
              <a:t>1931</a:t>
            </a:r>
            <a:r>
              <a:rPr lang="zh-CN" altLang="zh-CN" b="0" dirty="0"/>
              <a:t>年转型生产汽车。到</a:t>
            </a:r>
            <a:r>
              <a:rPr lang="en-US" altLang="zh-CN" b="0" dirty="0"/>
              <a:t>1945</a:t>
            </a:r>
            <a:r>
              <a:rPr lang="zh-CN" altLang="zh-CN" b="0" dirty="0"/>
              <a:t>年，已经生产了一系列高性能、造型优雅的</a:t>
            </a:r>
            <a:r>
              <a:rPr lang="zh-CN" altLang="zh-CN" b="0" dirty="0" smtClean="0"/>
              <a:t>汽</a:t>
            </a:r>
            <a:r>
              <a:rPr lang="zh-CN" altLang="zh-CN" b="0" dirty="0"/>
              <a:t>车。世界奢华汽车品牌捷豹自诞生之初就深受英国皇室的推崇，从伊丽莎白女王到查尔斯王子等皇室贵族无不对捷豹青睐有加，捷豹更是威廉王子大婚的御用座驾，尽显皇家风范。</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20369940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b="0" dirty="0"/>
              <a:t>商标图案为一只正在跳跃前扑的“美洲豹”形象，矫健勇猛，形神兼备，具有时代感与视觉冲击力，它既代表了公司的名称，又表现出向前奔驰的力量与速度，象征该车如美洲豹一样驰骋于世界</a:t>
            </a:r>
            <a:r>
              <a:rPr lang="zh-CN" altLang="en-US" b="0" dirty="0" smtClean="0"/>
              <a:t>各地。</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a:picLocks noChangeAspect="1"/>
          </p:cNvPicPr>
          <p:nvPr/>
        </p:nvPicPr>
        <p:blipFill>
          <a:blip r:embed="rId2"/>
          <a:stretch>
            <a:fillRect/>
          </a:stretch>
        </p:blipFill>
        <p:spPr>
          <a:xfrm>
            <a:off x="2362200" y="4114800"/>
            <a:ext cx="4142230" cy="2057400"/>
          </a:xfrm>
          <a:prstGeom prst="rect">
            <a:avLst/>
          </a:prstGeom>
        </p:spPr>
      </p:pic>
      <p:sp>
        <p:nvSpPr>
          <p:cNvPr id="6"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42021601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6.</a:t>
            </a:r>
            <a:r>
              <a:rPr lang="zh-CN" altLang="zh-CN" dirty="0"/>
              <a:t>沃尔沃（</a:t>
            </a:r>
            <a:r>
              <a:rPr lang="en-US" altLang="zh-CN" dirty="0">
                <a:hlinkClick r:id="rId2"/>
              </a:rPr>
              <a:t>Volvo</a:t>
            </a:r>
            <a:r>
              <a:rPr lang="zh-CN" altLang="zh-CN" dirty="0"/>
              <a:t>）</a:t>
            </a:r>
          </a:p>
          <a:p>
            <a:pPr>
              <a:lnSpc>
                <a:spcPct val="150000"/>
              </a:lnSpc>
            </a:pPr>
            <a:r>
              <a:rPr lang="zh-CN" altLang="en-US" b="0" dirty="0"/>
              <a:t>沃尔沃（</a:t>
            </a:r>
            <a:r>
              <a:rPr lang="en-US" altLang="zh-CN" b="0" dirty="0"/>
              <a:t>Volvo</a:t>
            </a:r>
            <a:r>
              <a:rPr lang="zh-CN" altLang="en-US" b="0" dirty="0"/>
              <a:t>），瑞典著名汽车品牌，曾译为富豪。于</a:t>
            </a:r>
            <a:r>
              <a:rPr lang="en-US" altLang="zh-CN" b="0" dirty="0"/>
              <a:t>1927</a:t>
            </a:r>
            <a:r>
              <a:rPr lang="zh-CN" altLang="en-US" b="0" dirty="0"/>
              <a:t>年在瑞典哥德堡创建，创始人是古斯塔夫</a:t>
            </a:r>
            <a:r>
              <a:rPr lang="en-US" altLang="zh-CN" b="0" dirty="0"/>
              <a:t>•</a:t>
            </a:r>
            <a:r>
              <a:rPr lang="zh-CN" altLang="en-US" b="0" dirty="0"/>
              <a:t>拉尔森和阿瑟</a:t>
            </a:r>
            <a:r>
              <a:rPr lang="en-US" altLang="zh-CN" b="0" dirty="0"/>
              <a:t>•</a:t>
            </a:r>
            <a:r>
              <a:rPr lang="zh-CN" altLang="en-US" b="0" dirty="0"/>
              <a:t>格布尔森。在安全方面，沃尔沃发明的安全底盘、三点式紧缩安全带和侧撞防护系列等，现在已经成为当今一流汽车产品的标准配置，沃尔沃也因此成为世人心目中最安全的汽车。</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spTree>
    <p:extLst>
      <p:ext uri="{BB962C8B-B14F-4D97-AF65-F5344CB8AC3E}">
        <p14:creationId xmlns:p14="http://schemas.microsoft.com/office/powerpoint/2010/main" val="438206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en-US" altLang="zh-CN" dirty="0"/>
              <a:t>Volvo</a:t>
            </a:r>
            <a:r>
              <a:rPr lang="zh-CN" altLang="en-US" dirty="0"/>
              <a:t>车标由三部分图形组成：第一部分的圆圈代表古罗马战神玛尔</a:t>
            </a:r>
            <a:r>
              <a:rPr lang="zh-CN" altLang="en-US" dirty="0" smtClean="0"/>
              <a:t>斯。</a:t>
            </a:r>
            <a:r>
              <a:rPr lang="zh-CN" altLang="en-US" dirty="0"/>
              <a:t>第二部分是对角线，在散热器上设置的从左上方向右下方倾斜的一条对角线彩带</a:t>
            </a:r>
            <a:r>
              <a:rPr lang="zh-CN" altLang="en-US" dirty="0" smtClean="0"/>
              <a:t>。第三</a:t>
            </a:r>
            <a:r>
              <a:rPr lang="zh-CN" altLang="en-US" dirty="0"/>
              <a:t>部分是</a:t>
            </a:r>
            <a:r>
              <a:rPr lang="en-US" altLang="zh-CN" dirty="0"/>
              <a:t>Volvo</a:t>
            </a:r>
            <a:r>
              <a:rPr lang="zh-CN" altLang="en-US" dirty="0"/>
              <a:t>公司注册商标</a:t>
            </a:r>
            <a:r>
              <a:rPr lang="zh-CN" altLang="en-US" dirty="0" smtClean="0"/>
              <a:t>，</a:t>
            </a:r>
            <a:r>
              <a:rPr lang="en-US" altLang="zh-CN" dirty="0" smtClean="0"/>
              <a:t>VOLVO</a:t>
            </a:r>
            <a:r>
              <a:rPr lang="zh-CN" altLang="en-US" dirty="0"/>
              <a:t>是拉丁语，意为“滚滚向前”。</a:t>
            </a:r>
          </a:p>
        </p:txBody>
      </p:sp>
      <p:sp>
        <p:nvSpPr>
          <p:cNvPr id="5" name="标题 1"/>
          <p:cNvSpPr txBox="1">
            <a:spLocks/>
          </p:cNvSpPr>
          <p:nvPr/>
        </p:nvSpPr>
        <p:spPr bwMode="white">
          <a:xfrm>
            <a:off x="1066800" y="381000"/>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任务三  品味欧洲汽车公司及其商标文化</a:t>
            </a:r>
            <a:endParaRPr lang="zh-CN" altLang="en-US" sz="2800" dirty="0"/>
          </a:p>
        </p:txBody>
      </p:sp>
      <p:pic>
        <p:nvPicPr>
          <p:cNvPr id="6" name="图片 5"/>
          <p:cNvPicPr>
            <a:picLocks noChangeAspect="1"/>
          </p:cNvPicPr>
          <p:nvPr/>
        </p:nvPicPr>
        <p:blipFill>
          <a:blip r:embed="rId3"/>
          <a:stretch>
            <a:fillRect/>
          </a:stretch>
        </p:blipFill>
        <p:spPr>
          <a:xfrm>
            <a:off x="1143000" y="3789218"/>
            <a:ext cx="4776922" cy="2895600"/>
          </a:xfrm>
          <a:prstGeom prst="rect">
            <a:avLst/>
          </a:prstGeom>
        </p:spPr>
      </p:pic>
    </p:spTree>
    <p:extLst>
      <p:ext uri="{BB962C8B-B14F-4D97-AF65-F5344CB8AC3E}">
        <p14:creationId xmlns:p14="http://schemas.microsoft.com/office/powerpoint/2010/main" val="227250442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2133600"/>
            <a:ext cx="7696200" cy="5257800"/>
          </a:xfrm>
        </p:spPr>
        <p:txBody>
          <a:bodyPr/>
          <a:lstStyle/>
          <a:p>
            <a:pPr>
              <a:lnSpc>
                <a:spcPct val="150000"/>
              </a:lnSpc>
            </a:pPr>
            <a:r>
              <a:rPr lang="zh-CN" altLang="en-US" b="0" dirty="0"/>
              <a:t>亚洲汽车工业起步较晚，但是发展迅猛，目前与欧美相比并不逊色，亚洲的汽车公司虽然文化底蕴赶不上欧美的老牌汽车公司，但也有其鲜明的特点。</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Tree>
    <p:extLst>
      <p:ext uri="{BB962C8B-B14F-4D97-AF65-F5344CB8AC3E}">
        <p14:creationId xmlns:p14="http://schemas.microsoft.com/office/powerpoint/2010/main" val="2221505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dirty="0"/>
              <a:t>三、 法国</a:t>
            </a:r>
          </a:p>
          <a:p>
            <a:pPr>
              <a:lnSpc>
                <a:spcPct val="120000"/>
              </a:lnSpc>
            </a:pPr>
            <a:r>
              <a:rPr lang="zh-CN" altLang="zh-CN" dirty="0">
                <a:latin typeface="宋体" panose="02010600030101010101" pitchFamily="2" charset="-122"/>
                <a:ea typeface="宋体" panose="02010600030101010101" pitchFamily="2" charset="-122"/>
              </a:rPr>
              <a:t>法国人浪漫热情的性格孕育出了富有法兰西特色的汽车造型</a:t>
            </a:r>
            <a:r>
              <a:rPr lang="zh-CN" altLang="zh-CN" dirty="0" smtClean="0">
                <a:latin typeface="宋体" panose="02010600030101010101" pitchFamily="2" charset="-122"/>
                <a:ea typeface="宋体" panose="02010600030101010101" pitchFamily="2" charset="-122"/>
              </a:rPr>
              <a:t>。轿车</a:t>
            </a:r>
            <a:r>
              <a:rPr lang="zh-CN" altLang="zh-CN" dirty="0">
                <a:latin typeface="宋体" panose="02010600030101010101" pitchFamily="2" charset="-122"/>
                <a:ea typeface="宋体" panose="02010600030101010101" pitchFamily="2" charset="-122"/>
              </a:rPr>
              <a:t>造型优雅，线条简练，精巧灵活，极富动感和充满活力</a:t>
            </a:r>
            <a:r>
              <a:rPr lang="zh-CN" altLang="zh-CN" dirty="0" smtClean="0">
                <a:latin typeface="宋体" panose="02010600030101010101" pitchFamily="2" charset="-122"/>
                <a:ea typeface="宋体" panose="02010600030101010101" pitchFamily="2" charset="-122"/>
              </a:rPr>
              <a:t>，令人叹为观止。</a:t>
            </a:r>
            <a:endParaRPr lang="zh-CN" altLang="zh-CN" dirty="0">
              <a:latin typeface="宋体" panose="02010600030101010101" pitchFamily="2" charset="-122"/>
              <a:ea typeface="宋体" panose="02010600030101010101" pitchFamily="2" charset="-122"/>
            </a:endParaRPr>
          </a:p>
          <a:p>
            <a:pPr>
              <a:lnSpc>
                <a:spcPct val="120000"/>
              </a:lnSpc>
            </a:pPr>
            <a:r>
              <a:rPr lang="en-US" altLang="zh-CN" dirty="0">
                <a:latin typeface="宋体" panose="02010600030101010101" pitchFamily="2" charset="-122"/>
                <a:ea typeface="宋体" panose="02010600030101010101" pitchFamily="2" charset="-122"/>
              </a:rPr>
              <a:t>  </a:t>
            </a:r>
            <a:r>
              <a:rPr lang="zh-CN" altLang="zh-CN" dirty="0">
                <a:latin typeface="宋体" panose="02010600030101010101" pitchFamily="2" charset="-122"/>
                <a:ea typeface="宋体" panose="02010600030101010101" pitchFamily="2" charset="-122"/>
              </a:rPr>
              <a:t>法国知名的轿车品牌有“雷诺”、“标致”和“雪铁龙”等。图</a:t>
            </a:r>
            <a:r>
              <a:rPr lang="en-US" altLang="zh-CN" dirty="0">
                <a:latin typeface="宋体" panose="02010600030101010101" pitchFamily="2" charset="-122"/>
                <a:ea typeface="宋体" panose="02010600030101010101" pitchFamily="2" charset="-122"/>
              </a:rPr>
              <a:t>7-3</a:t>
            </a:r>
            <a:r>
              <a:rPr lang="zh-CN" altLang="zh-CN" dirty="0">
                <a:latin typeface="宋体" panose="02010600030101010101" pitchFamily="2" charset="-122"/>
                <a:ea typeface="宋体" panose="02010600030101010101" pitchFamily="2" charset="-122"/>
              </a:rPr>
              <a:t>为法国汽车代表车型。</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spTree>
    <p:extLst>
      <p:ext uri="{BB962C8B-B14F-4D97-AF65-F5344CB8AC3E}">
        <p14:creationId xmlns:p14="http://schemas.microsoft.com/office/powerpoint/2010/main" val="69757941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dirty="0"/>
              <a:t>一、丰田汽车公司</a:t>
            </a:r>
          </a:p>
          <a:p>
            <a:pPr>
              <a:lnSpc>
                <a:spcPct val="150000"/>
              </a:lnSpc>
            </a:pPr>
            <a:r>
              <a:rPr lang="zh-CN" altLang="zh-CN" b="0" dirty="0"/>
              <a:t>丰田汽车公司</a:t>
            </a:r>
            <a:r>
              <a:rPr lang="zh-CN" altLang="zh-CN" b="0" dirty="0" smtClean="0"/>
              <a:t>（</a:t>
            </a:r>
            <a:r>
              <a:rPr lang="en-US" altLang="zh-CN" b="0" dirty="0" smtClean="0"/>
              <a:t>Toyota </a:t>
            </a:r>
            <a:r>
              <a:rPr lang="en-US" altLang="zh-CN" b="0" dirty="0"/>
              <a:t>Motor Corporation</a:t>
            </a:r>
            <a:r>
              <a:rPr lang="zh-CN" altLang="zh-CN" b="0" dirty="0"/>
              <a:t>）成立于</a:t>
            </a:r>
            <a:r>
              <a:rPr lang="en-US" altLang="zh-CN" b="0" dirty="0"/>
              <a:t>1937</a:t>
            </a:r>
            <a:r>
              <a:rPr lang="zh-CN" altLang="zh-CN" b="0" dirty="0"/>
              <a:t>年</a:t>
            </a:r>
            <a:r>
              <a:rPr lang="en-US" altLang="zh-CN" b="0" dirty="0"/>
              <a:t>8</a:t>
            </a:r>
            <a:r>
              <a:rPr lang="zh-CN" altLang="zh-CN" b="0" dirty="0"/>
              <a:t>月，创始人为丰田喜一郎，总部设在</a:t>
            </a:r>
            <a:r>
              <a:rPr lang="en-US" altLang="zh-CN" b="0" dirty="0"/>
              <a:t>日本</a:t>
            </a:r>
            <a:r>
              <a:rPr lang="zh-CN" altLang="zh-CN" b="0" dirty="0"/>
              <a:t>爱</a:t>
            </a:r>
            <a:r>
              <a:rPr lang="zh-CN" altLang="zh-CN" b="0" dirty="0" smtClean="0"/>
              <a:t>知县</a:t>
            </a:r>
            <a:r>
              <a:rPr lang="zh-CN" altLang="en-US" b="0" dirty="0" smtClean="0"/>
              <a:t>。</a:t>
            </a:r>
            <a:endParaRPr lang="en-US" altLang="zh-CN" b="0" dirty="0" smtClean="0"/>
          </a:p>
          <a:p>
            <a:pPr>
              <a:lnSpc>
                <a:spcPct val="150000"/>
              </a:lnSpc>
            </a:pPr>
            <a:r>
              <a:rPr lang="zh-CN" altLang="zh-CN" b="0" dirty="0"/>
              <a:t>生产丰田牌、皇冠、光冠、花冠汽车名噪一时，克雷西达、雷克萨斯豪华汽车也极负盛名。</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6"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Tree>
    <p:extLst>
      <p:ext uri="{BB962C8B-B14F-4D97-AF65-F5344CB8AC3E}">
        <p14:creationId xmlns:p14="http://schemas.microsoft.com/office/powerpoint/2010/main" val="199846339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189037"/>
            <a:ext cx="8305800" cy="5257800"/>
          </a:xfrm>
        </p:spPr>
        <p:txBody>
          <a:bodyPr/>
          <a:lstStyle/>
          <a:p>
            <a:pPr>
              <a:lnSpc>
                <a:spcPct val="120000"/>
              </a:lnSpc>
            </a:pPr>
            <a:r>
              <a:rPr lang="zh-CN" altLang="zh-CN" sz="2400" b="0" dirty="0"/>
              <a:t>丰田（</a:t>
            </a:r>
            <a:r>
              <a:rPr lang="en-US" altLang="zh-CN" sz="2400" b="0" dirty="0"/>
              <a:t>TOYOTA</a:t>
            </a:r>
            <a:r>
              <a:rPr lang="zh-CN" altLang="zh-CN" sz="2400" b="0" dirty="0"/>
              <a:t>）公司的商标从</a:t>
            </a:r>
            <a:r>
              <a:rPr lang="en-US" altLang="zh-CN" sz="2400" b="0" dirty="0"/>
              <a:t>1990</a:t>
            </a:r>
            <a:r>
              <a:rPr lang="zh-CN" altLang="zh-CN" sz="2400" b="0" dirty="0"/>
              <a:t>年初开始使用，它由三个椭圆形的环组成。中间的两个椭圆环一横一竖，垂直重合，构成了一个“</a:t>
            </a:r>
            <a:r>
              <a:rPr lang="en-US" altLang="zh-CN" sz="2400" b="0" dirty="0"/>
              <a:t>T</a:t>
            </a:r>
            <a:r>
              <a:rPr lang="zh-CN" altLang="zh-CN" sz="2400" b="0" dirty="0"/>
              <a:t>”字，作为“</a:t>
            </a:r>
            <a:r>
              <a:rPr lang="en-US" altLang="zh-CN" sz="2400" b="0" dirty="0"/>
              <a:t>TOYOTA</a:t>
            </a:r>
            <a:r>
              <a:rPr lang="zh-CN" altLang="zh-CN" sz="2400" b="0" dirty="0"/>
              <a:t>”的第一个字母代表着丰田汽车公司，外边的一个椭圆表示地球，中间的“</a:t>
            </a:r>
            <a:r>
              <a:rPr lang="en-US" altLang="zh-CN" sz="2400" b="0" dirty="0"/>
              <a:t>T</a:t>
            </a:r>
            <a:r>
              <a:rPr lang="zh-CN" altLang="zh-CN" sz="2400" b="0" dirty="0"/>
              <a:t>”字与外边的椭圆上部重叠，下部接触重合，使“</a:t>
            </a:r>
            <a:r>
              <a:rPr lang="en-US" altLang="zh-CN" sz="2400" b="0" dirty="0"/>
              <a:t>T</a:t>
            </a:r>
            <a:r>
              <a:rPr lang="zh-CN" altLang="zh-CN" sz="2400" b="0" dirty="0"/>
              <a:t>”字最大限度地占据了椭圆空间，充分反映出丰田汽车公司要把自己的技术、产品推向全世界的</a:t>
            </a:r>
            <a:r>
              <a:rPr lang="zh-CN" altLang="zh-CN" sz="2400" b="0" dirty="0" smtClean="0"/>
              <a:t>愿望。</a:t>
            </a:r>
            <a:endParaRPr lang="zh-CN" altLang="en-US" sz="2400"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a:picLocks noChangeAspect="1"/>
          </p:cNvPicPr>
          <p:nvPr/>
        </p:nvPicPr>
        <p:blipFill>
          <a:blip r:embed="rId2"/>
          <a:stretch>
            <a:fillRect/>
          </a:stretch>
        </p:blipFill>
        <p:spPr>
          <a:xfrm>
            <a:off x="2819400" y="4267200"/>
            <a:ext cx="2743200" cy="2310064"/>
          </a:xfrm>
          <a:prstGeom prst="rect">
            <a:avLst/>
          </a:prstGeom>
        </p:spPr>
      </p:pic>
    </p:spTree>
    <p:extLst>
      <p:ext uri="{BB962C8B-B14F-4D97-AF65-F5344CB8AC3E}">
        <p14:creationId xmlns:p14="http://schemas.microsoft.com/office/powerpoint/2010/main" val="43167144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en-US" b="0" dirty="0"/>
              <a:t>雷克萨斯（</a:t>
            </a:r>
            <a:r>
              <a:rPr lang="en-US" altLang="zh-CN" b="0" dirty="0"/>
              <a:t>Lexus</a:t>
            </a:r>
            <a:r>
              <a:rPr lang="zh-CN" altLang="en-US" b="0" dirty="0"/>
              <a:t>）是丰田公司的第一代豪华</a:t>
            </a:r>
            <a:r>
              <a:rPr lang="zh-CN" altLang="en-US" b="0" dirty="0" smtClean="0"/>
              <a:t>轿车。</a:t>
            </a:r>
            <a:r>
              <a:rPr lang="zh-CN" altLang="zh-CN" b="0" dirty="0" smtClean="0"/>
              <a:t>商标</a:t>
            </a:r>
            <a:r>
              <a:rPr lang="zh-CN" altLang="zh-CN" b="0" dirty="0"/>
              <a:t>由图形商标和文字商标两部分组成，它的图形商标是在一个代表着地球的椭圆内镶嵌英文</a:t>
            </a:r>
            <a:r>
              <a:rPr lang="en-US" altLang="zh-CN" b="0" dirty="0"/>
              <a:t>Lexus</a:t>
            </a:r>
            <a:r>
              <a:rPr lang="zh-CN" altLang="zh-CN" b="0" dirty="0"/>
              <a:t>第一个大写字母</a:t>
            </a:r>
            <a:r>
              <a:rPr lang="en-US" altLang="zh-CN" b="0" dirty="0"/>
              <a:t>L</a:t>
            </a:r>
            <a:r>
              <a:rPr lang="zh-CN" altLang="zh-CN" b="0" dirty="0"/>
              <a:t>，并被镶在散热器正中间；车尾标有文字商标</a:t>
            </a:r>
            <a:r>
              <a:rPr lang="en-US" altLang="zh-CN" b="0" dirty="0"/>
              <a:t>Lexus</a:t>
            </a:r>
            <a:r>
              <a:rPr lang="zh-CN" altLang="zh-CN" b="0" dirty="0"/>
              <a:t>，喻示该车驰骋在世界各地的道路</a:t>
            </a:r>
            <a:r>
              <a:rPr lang="zh-CN" altLang="zh-CN" b="0" dirty="0" smtClean="0"/>
              <a:t>上</a:t>
            </a:r>
            <a:r>
              <a:rPr lang="zh-CN" altLang="en-US" b="0" dirty="0" smtClean="0"/>
              <a:t>。</a:t>
            </a:r>
            <a:endParaRPr lang="zh-CN" altLang="en-US" b="0" dirty="0"/>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descr="lexus凌志（丰田）1"/>
          <p:cNvPicPr/>
          <p:nvPr/>
        </p:nvPicPr>
        <p:blipFill>
          <a:blip r:embed="rId2"/>
          <a:srcRect/>
          <a:stretch>
            <a:fillRect/>
          </a:stretch>
        </p:blipFill>
        <p:spPr bwMode="auto">
          <a:xfrm>
            <a:off x="4038600" y="3886200"/>
            <a:ext cx="4114800" cy="2133600"/>
          </a:xfrm>
          <a:prstGeom prst="rect">
            <a:avLst/>
          </a:prstGeom>
          <a:noFill/>
          <a:ln w="9525">
            <a:noFill/>
            <a:miter lim="800000"/>
            <a:headEnd/>
            <a:tailEnd/>
          </a:ln>
        </p:spPr>
      </p:pic>
    </p:spTree>
    <p:extLst>
      <p:ext uri="{BB962C8B-B14F-4D97-AF65-F5344CB8AC3E}">
        <p14:creationId xmlns:p14="http://schemas.microsoft.com/office/powerpoint/2010/main" val="8157274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二、 </a:t>
            </a:r>
            <a:r>
              <a:rPr lang="zh-CN" altLang="zh-CN" dirty="0" smtClean="0"/>
              <a:t>本田汽车公司</a:t>
            </a:r>
            <a:endParaRPr lang="en-US" altLang="zh-CN" dirty="0" smtClean="0"/>
          </a:p>
          <a:p>
            <a:r>
              <a:rPr lang="en-US" altLang="zh-CN" dirty="0"/>
              <a:t>1948</a:t>
            </a:r>
            <a:r>
              <a:rPr lang="zh-CN" altLang="zh-CN" dirty="0"/>
              <a:t>年创立，公司总部在日本东京。</a:t>
            </a:r>
            <a:endParaRPr lang="zh-CN" altLang="en-US" dirty="0"/>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descr="http://jb.sznews.com/res/1/1161/2010-02/11/A15/res16_attpic_brief.jpg"/>
          <p:cNvPicPr/>
          <p:nvPr/>
        </p:nvPicPr>
        <p:blipFill>
          <a:blip r:embed="rId3"/>
          <a:srcRect/>
          <a:stretch>
            <a:fillRect/>
          </a:stretch>
        </p:blipFill>
        <p:spPr bwMode="auto">
          <a:xfrm>
            <a:off x="6629400" y="1090036"/>
            <a:ext cx="2438400" cy="3007360"/>
          </a:xfrm>
          <a:prstGeom prst="rect">
            <a:avLst/>
          </a:prstGeom>
          <a:noFill/>
          <a:ln w="9525">
            <a:noFill/>
            <a:miter lim="800000"/>
            <a:headEnd/>
            <a:tailEnd/>
          </a:ln>
        </p:spPr>
      </p:pic>
      <p:sp>
        <p:nvSpPr>
          <p:cNvPr id="7" name="矩形 6"/>
          <p:cNvSpPr/>
          <p:nvPr/>
        </p:nvSpPr>
        <p:spPr>
          <a:xfrm>
            <a:off x="685800" y="2192020"/>
            <a:ext cx="5334000" cy="1938992"/>
          </a:xfrm>
          <a:prstGeom prst="rect">
            <a:avLst/>
          </a:prstGeom>
        </p:spPr>
        <p:txBody>
          <a:bodyPr wrap="square">
            <a:spAutoFit/>
          </a:bodyPr>
          <a:lstStyle/>
          <a:p>
            <a:r>
              <a:rPr lang="en-US" altLang="zh-CN" sz="2400" dirty="0"/>
              <a:t>1946</a:t>
            </a:r>
            <a:r>
              <a:rPr lang="zh-CN" altLang="en-US" sz="2400" dirty="0"/>
              <a:t>年</a:t>
            </a:r>
            <a:r>
              <a:rPr lang="en-US" altLang="zh-CN" sz="2400" dirty="0"/>
              <a:t>1</a:t>
            </a:r>
            <a:r>
              <a:rPr lang="zh-CN" altLang="en-US" sz="2400" dirty="0"/>
              <a:t>月，本田宗一郎在静冈县滨松市设立了本田技术研究所，专门生产摩托车。</a:t>
            </a:r>
            <a:r>
              <a:rPr lang="en-US" altLang="zh-CN" sz="2400" dirty="0"/>
              <a:t>1948</a:t>
            </a:r>
            <a:r>
              <a:rPr lang="zh-CN" altLang="en-US" sz="2400" dirty="0"/>
              <a:t>年</a:t>
            </a:r>
            <a:r>
              <a:rPr lang="en-US" altLang="zh-CN" sz="2400" dirty="0"/>
              <a:t>9</a:t>
            </a:r>
            <a:r>
              <a:rPr lang="zh-CN" altLang="en-US" sz="2400" dirty="0"/>
              <a:t>月以一百万日元注册成立了“本田技研工业株式会社”。</a:t>
            </a:r>
          </a:p>
          <a:p>
            <a:r>
              <a:rPr lang="en-US" altLang="zh-CN" sz="2400" dirty="0"/>
              <a:t>1962</a:t>
            </a:r>
            <a:r>
              <a:rPr lang="zh-CN" altLang="en-US" sz="2400" dirty="0"/>
              <a:t>年，</a:t>
            </a:r>
            <a:r>
              <a:rPr lang="en-US" altLang="zh-CN" sz="2400" dirty="0"/>
              <a:t>Honda</a:t>
            </a:r>
            <a:r>
              <a:rPr lang="zh-CN" altLang="en-US" sz="2400" dirty="0"/>
              <a:t>正式开始生产汽车。</a:t>
            </a:r>
          </a:p>
        </p:txBody>
      </p:sp>
      <p:sp>
        <p:nvSpPr>
          <p:cNvPr id="8" name="矩形 7"/>
          <p:cNvSpPr/>
          <p:nvPr/>
        </p:nvSpPr>
        <p:spPr>
          <a:xfrm>
            <a:off x="602672" y="4553049"/>
            <a:ext cx="5569527" cy="954107"/>
          </a:xfrm>
          <a:prstGeom prst="rect">
            <a:avLst/>
          </a:prstGeom>
        </p:spPr>
        <p:txBody>
          <a:bodyPr wrap="square">
            <a:spAutoFit/>
          </a:bodyPr>
          <a:lstStyle/>
          <a:p>
            <a:r>
              <a:rPr lang="zh-CN" altLang="en-US" sz="2800" dirty="0"/>
              <a:t>商标取自于“本田（</a:t>
            </a:r>
            <a:r>
              <a:rPr lang="en-US" altLang="zh-CN" sz="2800" dirty="0"/>
              <a:t>HONDA</a:t>
            </a:r>
            <a:r>
              <a:rPr lang="zh-CN" altLang="en-US" sz="2800" dirty="0"/>
              <a:t>）”的第一个字母</a:t>
            </a:r>
          </a:p>
        </p:txBody>
      </p:sp>
      <p:pic>
        <p:nvPicPr>
          <p:cNvPr id="9" name="图片 8"/>
          <p:cNvPicPr>
            <a:picLocks noChangeAspect="1"/>
          </p:cNvPicPr>
          <p:nvPr/>
        </p:nvPicPr>
        <p:blipFill>
          <a:blip r:embed="rId4"/>
          <a:stretch>
            <a:fillRect/>
          </a:stretch>
        </p:blipFill>
        <p:spPr>
          <a:xfrm>
            <a:off x="5948635" y="4193605"/>
            <a:ext cx="2925201" cy="2342013"/>
          </a:xfrm>
          <a:prstGeom prst="rect">
            <a:avLst/>
          </a:prstGeom>
        </p:spPr>
      </p:pic>
    </p:spTree>
    <p:extLst>
      <p:ext uri="{BB962C8B-B14F-4D97-AF65-F5344CB8AC3E}">
        <p14:creationId xmlns:p14="http://schemas.microsoft.com/office/powerpoint/2010/main" val="418287760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阿库拉</a:t>
            </a:r>
          </a:p>
          <a:p>
            <a:pPr>
              <a:lnSpc>
                <a:spcPct val="120000"/>
              </a:lnSpc>
            </a:pPr>
            <a:r>
              <a:rPr lang="zh-CN" altLang="en-US" b="0" dirty="0" smtClean="0"/>
              <a:t>阿库拉（</a:t>
            </a:r>
            <a:r>
              <a:rPr lang="en-US" altLang="zh-CN" b="0" dirty="0" smtClean="0"/>
              <a:t>Acura</a:t>
            </a:r>
            <a:r>
              <a:rPr lang="zh-CN" altLang="en-US" b="0" dirty="0" smtClean="0"/>
              <a:t>）是日本本田汽车公司旗下的高端子品牌，在中国也称作“讴歌”，于</a:t>
            </a:r>
            <a:r>
              <a:rPr lang="en-US" altLang="zh-CN" b="0" dirty="0" smtClean="0"/>
              <a:t>1986</a:t>
            </a:r>
            <a:r>
              <a:rPr lang="zh-CN" altLang="en-US" b="0" dirty="0" smtClean="0"/>
              <a:t>年在美国创立，其名称</a:t>
            </a:r>
            <a:r>
              <a:rPr lang="en-US" altLang="zh-CN" b="0" dirty="0" smtClean="0"/>
              <a:t>Acura</a:t>
            </a:r>
            <a:r>
              <a:rPr lang="zh-CN" altLang="en-US" b="0" dirty="0" smtClean="0"/>
              <a:t>源于拉丁语</a:t>
            </a:r>
            <a:r>
              <a:rPr lang="en-US" altLang="zh-CN" b="0" dirty="0" smtClean="0"/>
              <a:t>Accuracy</a:t>
            </a:r>
            <a:r>
              <a:rPr lang="zh-CN" altLang="en-US" b="0" dirty="0" smtClean="0"/>
              <a:t>（精确）。</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
        <p:nvSpPr>
          <p:cNvPr id="6" name="矩形 5"/>
          <p:cNvSpPr/>
          <p:nvPr/>
        </p:nvSpPr>
        <p:spPr>
          <a:xfrm>
            <a:off x="304800" y="4056469"/>
            <a:ext cx="5257800" cy="1643527"/>
          </a:xfrm>
          <a:prstGeom prst="rect">
            <a:avLst/>
          </a:prstGeom>
        </p:spPr>
        <p:txBody>
          <a:bodyPr wrap="square">
            <a:spAutoFit/>
          </a:bodyPr>
          <a:lstStyle/>
          <a:p>
            <a:pPr marL="342900" indent="-342900">
              <a:lnSpc>
                <a:spcPct val="120000"/>
              </a:lnSpc>
              <a:spcBef>
                <a:spcPct val="20000"/>
              </a:spcBef>
              <a:buClr>
                <a:schemeClr val="hlink"/>
              </a:buClr>
              <a:buFont typeface="Wingdings" panose="05000000000000000000" pitchFamily="2" charset="2"/>
              <a:buChar char="v"/>
            </a:pPr>
            <a:r>
              <a:rPr lang="zh-CN" altLang="en-US" sz="2800" dirty="0">
                <a:latin typeface="+mn-lt"/>
              </a:rPr>
              <a:t>标志为一个用于工程测量的卡钳</a:t>
            </a:r>
            <a:r>
              <a:rPr lang="zh-CN" altLang="en-US" sz="2800" dirty="0">
                <a:latin typeface="+mn-lt"/>
              </a:rPr>
              <a:t>形象，寓意</a:t>
            </a:r>
            <a:r>
              <a:rPr lang="zh-CN" altLang="en-US" sz="2800" dirty="0">
                <a:latin typeface="+mn-lt"/>
              </a:rPr>
              <a:t>阿库拉精湛的造车工艺与追求完美的理念。</a:t>
            </a:r>
          </a:p>
        </p:txBody>
      </p:sp>
      <p:pic>
        <p:nvPicPr>
          <p:cNvPr id="7" name="图片 6"/>
          <p:cNvPicPr>
            <a:picLocks noChangeAspect="1"/>
          </p:cNvPicPr>
          <p:nvPr/>
        </p:nvPicPr>
        <p:blipFill>
          <a:blip r:embed="rId2"/>
          <a:stretch>
            <a:fillRect/>
          </a:stretch>
        </p:blipFill>
        <p:spPr>
          <a:xfrm>
            <a:off x="5460969" y="3276600"/>
            <a:ext cx="3149631" cy="2868252"/>
          </a:xfrm>
          <a:prstGeom prst="rect">
            <a:avLst/>
          </a:prstGeom>
        </p:spPr>
      </p:pic>
    </p:spTree>
    <p:extLst>
      <p:ext uri="{BB962C8B-B14F-4D97-AF65-F5344CB8AC3E}">
        <p14:creationId xmlns:p14="http://schemas.microsoft.com/office/powerpoint/2010/main" val="36599208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8001000" cy="5257800"/>
          </a:xfrm>
        </p:spPr>
        <p:txBody>
          <a:bodyPr/>
          <a:lstStyle/>
          <a:p>
            <a:r>
              <a:rPr lang="zh-CN" altLang="zh-CN" dirty="0" smtClean="0"/>
              <a:t>三、日产汽车公司</a:t>
            </a:r>
          </a:p>
          <a:p>
            <a:r>
              <a:rPr lang="zh-CN" altLang="zh-CN" b="0" dirty="0" smtClean="0"/>
              <a:t>由鲇川义介于</a:t>
            </a:r>
            <a:r>
              <a:rPr lang="en-US" altLang="zh-CN" b="0" dirty="0" smtClean="0"/>
              <a:t>1933</a:t>
            </a:r>
            <a:r>
              <a:rPr lang="zh-CN" altLang="zh-CN" b="0" dirty="0" smtClean="0"/>
              <a:t>年在神奈川县横滨市成立</a:t>
            </a:r>
            <a:r>
              <a:rPr lang="zh-CN" altLang="en-US" b="0" dirty="0" smtClean="0"/>
              <a:t>。</a:t>
            </a:r>
            <a:endParaRPr lang="en-US" altLang="zh-CN" b="0" dirty="0" smtClean="0"/>
          </a:p>
          <a:p>
            <a:r>
              <a:rPr lang="en-US" altLang="zh-CN" b="0" dirty="0" smtClean="0"/>
              <a:t>“NISSAN’</a:t>
            </a:r>
            <a:r>
              <a:rPr lang="zh-CN" altLang="zh-CN" b="0" dirty="0" smtClean="0"/>
              <a:t>（ニッサン）是日语</a:t>
            </a:r>
            <a:r>
              <a:rPr lang="en-US" altLang="zh-CN" b="0" dirty="0" smtClean="0"/>
              <a:t> “</a:t>
            </a:r>
            <a:r>
              <a:rPr lang="zh-CN" altLang="zh-CN" b="0" dirty="0" smtClean="0"/>
              <a:t>日产</a:t>
            </a:r>
            <a:r>
              <a:rPr lang="en-US" altLang="zh-CN" b="0" dirty="0" smtClean="0"/>
              <a:t>”</a:t>
            </a:r>
            <a:r>
              <a:rPr lang="zh-CN" altLang="zh-CN" b="0" dirty="0" smtClean="0"/>
              <a:t>两个字的罗马音形式，是日本产业的简称，其含义是</a:t>
            </a:r>
            <a:r>
              <a:rPr lang="en-US" altLang="zh-CN" b="0" dirty="0" smtClean="0"/>
              <a:t> “</a:t>
            </a:r>
            <a:r>
              <a:rPr lang="zh-CN" altLang="zh-CN" b="0" dirty="0" smtClean="0"/>
              <a:t>以人和汽车的明天为目标</a:t>
            </a:r>
            <a:r>
              <a:rPr lang="en-US" altLang="zh-CN" b="0" dirty="0" smtClean="0"/>
              <a:t>”</a:t>
            </a:r>
            <a:endParaRPr lang="zh-CN" altLang="en-US" b="0" dirty="0"/>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
        <p:nvSpPr>
          <p:cNvPr id="6" name="矩形 5"/>
          <p:cNvSpPr/>
          <p:nvPr/>
        </p:nvSpPr>
        <p:spPr>
          <a:xfrm>
            <a:off x="325582" y="3709555"/>
            <a:ext cx="4856018" cy="2246769"/>
          </a:xfrm>
          <a:prstGeom prst="rect">
            <a:avLst/>
          </a:prstGeom>
        </p:spPr>
        <p:txBody>
          <a:bodyPr wrap="square">
            <a:spAutoFit/>
          </a:bodyPr>
          <a:lstStyle/>
          <a:p>
            <a:pPr indent="304800">
              <a:spcAft>
                <a:spcPts val="0"/>
              </a:spcAft>
            </a:pP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图形商标是将</a:t>
            </a: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NISSAN</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放在一个火红的太阳上，简明扼要地表明了公司名称，突出了所在国家的形象，这在汽车</a:t>
            </a:r>
            <a:r>
              <a:rPr lang="en-US" altLang="zh-CN" sz="2800" kern="100" dirty="0">
                <a:latin typeface="Calibri" panose="020F0502020204030204" pitchFamily="34" charset="0"/>
                <a:ea typeface="宋体" panose="02010600030101010101" pitchFamily="2" charset="-122"/>
                <a:cs typeface="Times New Roman" panose="02020603050405020304" pitchFamily="18" charset="0"/>
              </a:rPr>
              <a:t>商标文化</a:t>
            </a:r>
            <a:r>
              <a:rPr lang="zh-CN" altLang="zh-CN" sz="2800" kern="100" dirty="0">
                <a:latin typeface="Calibri" panose="020F0502020204030204" pitchFamily="34" charset="0"/>
                <a:ea typeface="宋体" panose="02010600030101010101" pitchFamily="2" charset="-122"/>
                <a:cs typeface="Times New Roman" panose="02020603050405020304" pitchFamily="18" charset="0"/>
              </a:rPr>
              <a:t>中独树一帜。</a:t>
            </a:r>
          </a:p>
        </p:txBody>
      </p:sp>
      <p:pic>
        <p:nvPicPr>
          <p:cNvPr id="7" name="图片 6"/>
          <p:cNvPicPr/>
          <p:nvPr/>
        </p:nvPicPr>
        <p:blipFill>
          <a:blip r:embed="rId2"/>
          <a:srcRect/>
          <a:stretch>
            <a:fillRect/>
          </a:stretch>
        </p:blipFill>
        <p:spPr bwMode="auto">
          <a:xfrm>
            <a:off x="5791200" y="3674919"/>
            <a:ext cx="2514600" cy="2406061"/>
          </a:xfrm>
          <a:prstGeom prst="rect">
            <a:avLst/>
          </a:prstGeom>
          <a:noFill/>
          <a:ln w="9525">
            <a:noFill/>
            <a:miter lim="800000"/>
            <a:headEnd/>
            <a:tailEnd/>
          </a:ln>
        </p:spPr>
      </p:pic>
    </p:spTree>
    <p:extLst>
      <p:ext uri="{BB962C8B-B14F-4D97-AF65-F5344CB8AC3E}">
        <p14:creationId xmlns:p14="http://schemas.microsoft.com/office/powerpoint/2010/main" val="246811650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7" name="图片 6"/>
          <p:cNvPicPr>
            <a:picLocks noChangeAspect="1"/>
          </p:cNvPicPr>
          <p:nvPr/>
        </p:nvPicPr>
        <p:blipFill>
          <a:blip r:embed="rId4"/>
          <a:stretch>
            <a:fillRect/>
          </a:stretch>
        </p:blipFill>
        <p:spPr>
          <a:xfrm>
            <a:off x="529070" y="1509969"/>
            <a:ext cx="7153275" cy="2132549"/>
          </a:xfrm>
          <a:prstGeom prst="rect">
            <a:avLst/>
          </a:prstGeom>
        </p:spPr>
      </p:pic>
      <p:pic>
        <p:nvPicPr>
          <p:cNvPr id="9" name="图片 8"/>
          <p:cNvPicPr>
            <a:picLocks noChangeAspect="1"/>
          </p:cNvPicPr>
          <p:nvPr/>
        </p:nvPicPr>
        <p:blipFill rotWithShape="1">
          <a:blip r:embed="rId5"/>
          <a:srcRect b="2450"/>
          <a:stretch/>
        </p:blipFill>
        <p:spPr>
          <a:xfrm>
            <a:off x="1066800" y="4094099"/>
            <a:ext cx="5266771" cy="2342347"/>
          </a:xfrm>
          <a:prstGeom prst="rect">
            <a:avLst/>
          </a:prstGeom>
        </p:spPr>
      </p:pic>
    </p:spTree>
    <p:extLst>
      <p:ext uri="{BB962C8B-B14F-4D97-AF65-F5344CB8AC3E}">
        <p14:creationId xmlns:p14="http://schemas.microsoft.com/office/powerpoint/2010/main" val="115064887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pPr>
              <a:lnSpc>
                <a:spcPct val="150000"/>
              </a:lnSpc>
            </a:pPr>
            <a:r>
              <a:rPr lang="zh-CN" altLang="zh-CN" b="0" dirty="0"/>
              <a:t>五</a:t>
            </a:r>
            <a:r>
              <a:rPr lang="zh-CN" altLang="zh-CN" b="0" dirty="0" smtClean="0"/>
              <a:t>、 </a:t>
            </a:r>
            <a:r>
              <a:rPr lang="zh-CN" altLang="zh-CN" b="0" dirty="0"/>
              <a:t>现代汽车</a:t>
            </a:r>
            <a:r>
              <a:rPr lang="zh-CN" altLang="zh-CN" b="0" dirty="0" smtClean="0"/>
              <a:t>公司</a:t>
            </a:r>
            <a:endParaRPr lang="en-US" altLang="zh-CN" b="0" dirty="0" smtClean="0"/>
          </a:p>
          <a:p>
            <a:pPr>
              <a:lnSpc>
                <a:spcPct val="150000"/>
              </a:lnSpc>
            </a:pPr>
            <a:r>
              <a:rPr lang="zh-CN" altLang="en-US" b="0" dirty="0"/>
              <a:t>现代汽车公司（</a:t>
            </a:r>
            <a:r>
              <a:rPr lang="en-US" altLang="zh-CN" b="0" dirty="0"/>
              <a:t>Hyundai Motor Company</a:t>
            </a:r>
            <a:r>
              <a:rPr lang="zh-CN" altLang="en-US" b="0" dirty="0"/>
              <a:t>）是韩国最大的汽车企业，世界</a:t>
            </a:r>
            <a:r>
              <a:rPr lang="en-US" altLang="zh-CN" b="0" dirty="0"/>
              <a:t>20</a:t>
            </a:r>
            <a:r>
              <a:rPr lang="zh-CN" altLang="en-US" b="0" dirty="0"/>
              <a:t>家最大汽车公司之一。成立于</a:t>
            </a:r>
            <a:r>
              <a:rPr lang="en-US" altLang="zh-CN" b="0" dirty="0"/>
              <a:t>1967</a:t>
            </a:r>
            <a:r>
              <a:rPr lang="zh-CN" altLang="en-US" b="0" dirty="0"/>
              <a:t>年，创始人是原现代集团会长郑周永。公司总部在韩国首</a:t>
            </a:r>
            <a:r>
              <a:rPr lang="zh-CN" altLang="en-US" b="0" dirty="0" smtClean="0"/>
              <a:t>尔。</a:t>
            </a:r>
            <a:endParaRPr lang="zh-CN" altLang="zh-CN"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Tree>
    <p:extLst>
      <p:ext uri="{BB962C8B-B14F-4D97-AF65-F5344CB8AC3E}">
        <p14:creationId xmlns:p14="http://schemas.microsoft.com/office/powerpoint/2010/main" val="22634685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zh-CN" b="0" dirty="0"/>
              <a:t>现代汽车公司的标志采用现代公司的英文拼音</a:t>
            </a:r>
            <a:r>
              <a:rPr lang="en-US" altLang="zh-CN" b="0" dirty="0"/>
              <a:t>Hyundai</a:t>
            </a:r>
            <a:r>
              <a:rPr lang="zh-CN" altLang="zh-CN" b="0" dirty="0"/>
              <a:t>的第一个字母“Ｈ”表示</a:t>
            </a:r>
            <a:r>
              <a:rPr lang="zh-CN" altLang="zh-CN" b="0" dirty="0" smtClean="0"/>
              <a:t>。 “Ｈ”</a:t>
            </a:r>
            <a:r>
              <a:rPr lang="zh-CN" altLang="zh-CN" b="0" dirty="0"/>
              <a:t>为斜花体</a:t>
            </a:r>
            <a:r>
              <a:rPr lang="zh-CN" altLang="zh-CN" b="0" dirty="0" smtClean="0"/>
              <a:t>。商标</a:t>
            </a:r>
            <a:r>
              <a:rPr lang="zh-CN" altLang="zh-CN" b="0" dirty="0"/>
              <a:t>中的椭圆既代表汽车转向盘，又可看作地球，两者结合寓意了现代汽车遍布世界；既体现了“在世界上腾飞的现代汽车公司”这一概念，还象征现代汽车公司在和谐与稳定中</a:t>
            </a:r>
            <a:r>
              <a:rPr lang="zh-CN" altLang="zh-CN" b="0" dirty="0" smtClean="0"/>
              <a:t>发展</a:t>
            </a:r>
            <a:r>
              <a:rPr lang="zh-CN" altLang="en-US" b="0" dirty="0" smtClean="0"/>
              <a:t>。</a:t>
            </a:r>
            <a:endParaRPr lang="zh-CN" altLang="en-US" b="0"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a:picLocks noChangeAspect="1"/>
          </p:cNvPicPr>
          <p:nvPr/>
        </p:nvPicPr>
        <p:blipFill>
          <a:blip r:embed="rId2"/>
          <a:stretch>
            <a:fillRect/>
          </a:stretch>
        </p:blipFill>
        <p:spPr>
          <a:xfrm>
            <a:off x="2881059" y="3819593"/>
            <a:ext cx="3153281" cy="2511934"/>
          </a:xfrm>
          <a:prstGeom prst="rect">
            <a:avLst/>
          </a:prstGeom>
        </p:spPr>
      </p:pic>
    </p:spTree>
    <p:extLst>
      <p:ext uri="{BB962C8B-B14F-4D97-AF65-F5344CB8AC3E}">
        <p14:creationId xmlns:p14="http://schemas.microsoft.com/office/powerpoint/2010/main" val="16359409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b="0" dirty="0"/>
              <a:t>起亚汽车的标志原是由白色的椭圆、红色的背景和黑体的“</a:t>
            </a:r>
            <a:r>
              <a:rPr lang="en-US" altLang="zh-CN" b="0" dirty="0"/>
              <a:t>KIA”</a:t>
            </a:r>
            <a:r>
              <a:rPr lang="zh-CN" altLang="en-US" b="0" dirty="0"/>
              <a:t>三个字母构成，更改后的标识将变为亮红的椭圆、白色的背景和红色的“</a:t>
            </a:r>
            <a:r>
              <a:rPr lang="en-US" altLang="zh-CN" b="0" dirty="0"/>
              <a:t>KIA“</a:t>
            </a:r>
            <a:r>
              <a:rPr lang="zh-CN" altLang="en-US" b="0" dirty="0"/>
              <a:t>字样，给人予更加新鲜活。起亚汽车公司标志是英文“</a:t>
            </a:r>
            <a:r>
              <a:rPr lang="en-US" altLang="zh-CN" b="0" dirty="0"/>
              <a:t>KIA”</a:t>
            </a:r>
            <a:r>
              <a:rPr lang="zh-CN" altLang="en-US" b="0" dirty="0"/>
              <a:t>，形似一只飞鹰，象征公司如腾空飞翔的雄鹰。</a:t>
            </a:r>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a:picLocks noChangeAspect="1"/>
          </p:cNvPicPr>
          <p:nvPr/>
        </p:nvPicPr>
        <p:blipFill>
          <a:blip r:embed="rId2"/>
          <a:stretch>
            <a:fillRect/>
          </a:stretch>
        </p:blipFill>
        <p:spPr>
          <a:xfrm>
            <a:off x="3886200" y="4331618"/>
            <a:ext cx="2670276" cy="2221581"/>
          </a:xfrm>
          <a:prstGeom prst="rect">
            <a:avLst/>
          </a:prstGeom>
        </p:spPr>
      </p:pic>
    </p:spTree>
    <p:extLst>
      <p:ext uri="{BB962C8B-B14F-4D97-AF65-F5344CB8AC3E}">
        <p14:creationId xmlns:p14="http://schemas.microsoft.com/office/powerpoint/2010/main" val="875849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文本框 4"/>
          <p:cNvSpPr txBox="1"/>
          <p:nvPr/>
        </p:nvSpPr>
        <p:spPr>
          <a:xfrm>
            <a:off x="2209800" y="384828"/>
            <a:ext cx="5943600" cy="584775"/>
          </a:xfrm>
          <a:prstGeom prst="rect">
            <a:avLst/>
          </a:prstGeom>
          <a:noFill/>
        </p:spPr>
        <p:txBody>
          <a:bodyPr wrap="square" rtlCol="0">
            <a:spAutoFit/>
          </a:bodyPr>
          <a:lstStyle/>
          <a:p>
            <a:r>
              <a:rPr lang="zh-CN" altLang="en-US" sz="3200" b="1" dirty="0" smtClean="0">
                <a:solidFill>
                  <a:schemeClr val="bg1"/>
                </a:solidFill>
              </a:rPr>
              <a:t>任务一       了解汽车的民族性 </a:t>
            </a:r>
            <a:endParaRPr lang="zh-CN" altLang="en-US" sz="3200" b="1" dirty="0">
              <a:solidFill>
                <a:schemeClr val="bg1"/>
              </a:solidFill>
            </a:endParaRPr>
          </a:p>
        </p:txBody>
      </p:sp>
      <p:pic>
        <p:nvPicPr>
          <p:cNvPr id="6" name="图片 5"/>
          <p:cNvPicPr>
            <a:picLocks noChangeAspect="1"/>
          </p:cNvPicPr>
          <p:nvPr/>
        </p:nvPicPr>
        <p:blipFill>
          <a:blip r:embed="rId2"/>
          <a:stretch>
            <a:fillRect/>
          </a:stretch>
        </p:blipFill>
        <p:spPr>
          <a:xfrm>
            <a:off x="471577" y="1371600"/>
            <a:ext cx="7661041" cy="2576400"/>
          </a:xfrm>
          <a:prstGeom prst="rect">
            <a:avLst/>
          </a:prstGeom>
        </p:spPr>
      </p:pic>
      <p:graphicFrame>
        <p:nvGraphicFramePr>
          <p:cNvPr id="7" name="表格 6"/>
          <p:cNvGraphicFramePr>
            <a:graphicFrameLocks noGrp="1"/>
          </p:cNvGraphicFramePr>
          <p:nvPr>
            <p:extLst>
              <p:ext uri="{D42A27DB-BD31-4B8C-83A1-F6EECF244321}">
                <p14:modId xmlns:p14="http://schemas.microsoft.com/office/powerpoint/2010/main" val="3836317950"/>
              </p:ext>
            </p:extLst>
          </p:nvPr>
        </p:nvGraphicFramePr>
        <p:xfrm>
          <a:off x="471578" y="3950215"/>
          <a:ext cx="7453222" cy="365760"/>
        </p:xfrm>
        <a:graphic>
          <a:graphicData uri="http://schemas.openxmlformats.org/drawingml/2006/table">
            <a:tbl>
              <a:tblPr firstRow="1" firstCol="1" bandRow="1">
                <a:tableStyleId>{5C22544A-7EE6-4342-B048-85BDC9FD1C3A}</a:tableStyleId>
              </a:tblPr>
              <a:tblGrid>
                <a:gridCol w="3845376"/>
                <a:gridCol w="3607846"/>
              </a:tblGrid>
              <a:tr h="0">
                <a:tc>
                  <a:txBody>
                    <a:bodyPr/>
                    <a:lstStyle/>
                    <a:p>
                      <a:pPr algn="ctr">
                        <a:spcAft>
                          <a:spcPts val="0"/>
                        </a:spcAft>
                      </a:pPr>
                      <a:r>
                        <a:rPr lang="zh-CN" sz="2400" kern="0" dirty="0">
                          <a:effectLst/>
                        </a:rPr>
                        <a:t>雷诺</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ctr">
                        <a:spcAft>
                          <a:spcPts val="0"/>
                        </a:spcAft>
                      </a:pPr>
                      <a:r>
                        <a:rPr lang="zh-CN" sz="2400" kern="0" dirty="0">
                          <a:effectLst/>
                        </a:rPr>
                        <a:t>标致</a:t>
                      </a:r>
                      <a:endParaRPr lang="zh-CN" sz="2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pic>
        <p:nvPicPr>
          <p:cNvPr id="7169" name="图片 28"/>
          <p:cNvPicPr>
            <a:picLocks noChangeAspect="1" noChangeArrowheads="1"/>
          </p:cNvPicPr>
          <p:nvPr/>
        </p:nvPicPr>
        <p:blipFill>
          <a:blip r:embed="rId3">
            <a:extLst>
              <a:ext uri="{28A0092B-C50C-407E-A947-70E740481C1C}">
                <a14:useLocalDpi xmlns:a14="http://schemas.microsoft.com/office/drawing/2010/main" val="0"/>
              </a:ext>
            </a:extLst>
          </a:blip>
          <a:srcRect l="1901" b="3999"/>
          <a:stretch>
            <a:fillRect/>
          </a:stretch>
        </p:blipFill>
        <p:spPr bwMode="auto">
          <a:xfrm>
            <a:off x="838200" y="4876800"/>
            <a:ext cx="3124200" cy="1743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4408346" y="5638800"/>
            <a:ext cx="1382854" cy="461665"/>
          </a:xfrm>
          <a:prstGeom prst="rect">
            <a:avLst/>
          </a:prstGeom>
          <a:solidFill>
            <a:schemeClr val="tx1">
              <a:lumMod val="40000"/>
              <a:lumOff val="60000"/>
            </a:schemeClr>
          </a:solidFill>
          <a:ln>
            <a:solidFill>
              <a:schemeClr val="accent1"/>
            </a:solidFill>
          </a:ln>
        </p:spPr>
        <p:txBody>
          <a:bodyPr wrap="square">
            <a:spAutoFit/>
          </a:bodyPr>
          <a:lstStyle/>
          <a:p>
            <a:pPr algn="ctr"/>
            <a:r>
              <a:rPr lang="zh-CN" altLang="zh-CN" sz="2400" dirty="0">
                <a:solidFill>
                  <a:schemeClr val="bg1"/>
                </a:solidFill>
                <a:latin typeface="黑体" panose="02010609060101010101" pitchFamily="49" charset="-122"/>
                <a:ea typeface="黑体" panose="02010609060101010101" pitchFamily="49" charset="-122"/>
                <a:cs typeface="宋体" panose="02010600030101010101" pitchFamily="2" charset="-122"/>
              </a:rPr>
              <a:t>雪铁龙</a:t>
            </a:r>
            <a:endParaRPr lang="zh-CN" altLang="en-US" sz="240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2383085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736154" cy="5257800"/>
          </a:xfrm>
        </p:spPr>
        <p:txBody>
          <a:bodyPr/>
          <a:lstStyle/>
          <a:p>
            <a:r>
              <a:rPr lang="zh-CN" altLang="en-US" b="0" dirty="0" smtClean="0"/>
              <a:t>六、</a:t>
            </a:r>
            <a:r>
              <a:rPr lang="zh-CN" altLang="zh-CN" b="0" dirty="0" smtClean="0"/>
              <a:t>大宇</a:t>
            </a:r>
            <a:endParaRPr lang="en-US" altLang="zh-CN" b="0" dirty="0" smtClean="0"/>
          </a:p>
          <a:p>
            <a:r>
              <a:rPr lang="zh-CN" altLang="zh-CN" b="0" dirty="0" smtClean="0"/>
              <a:t>公司</a:t>
            </a:r>
            <a:r>
              <a:rPr lang="zh-CN" altLang="zh-CN" b="0" dirty="0"/>
              <a:t>于</a:t>
            </a:r>
            <a:r>
              <a:rPr lang="en-US" altLang="zh-CN" b="0" dirty="0"/>
              <a:t>1967</a:t>
            </a:r>
            <a:r>
              <a:rPr lang="zh-CN" altLang="zh-CN" b="0" dirty="0"/>
              <a:t>年由韩国人金宇中创建，起初叫新韩公司，</a:t>
            </a:r>
            <a:r>
              <a:rPr lang="en-US" altLang="zh-CN" b="0" dirty="0"/>
              <a:t>1983</a:t>
            </a:r>
            <a:r>
              <a:rPr lang="zh-CN" altLang="zh-CN" b="0" dirty="0"/>
              <a:t>年改为大宇汽车公司，是韩国第二大汽车公司。</a:t>
            </a:r>
            <a:r>
              <a:rPr lang="en-US" altLang="zh-CN" b="0" dirty="0"/>
              <a:t>2000</a:t>
            </a:r>
            <a:r>
              <a:rPr lang="zh-CN" altLang="zh-CN" b="0" dirty="0"/>
              <a:t>年因经营不善宣布破产，随后被通用公司收购</a:t>
            </a:r>
            <a:r>
              <a:rPr lang="zh-CN" altLang="zh-CN" b="0" dirty="0" smtClean="0"/>
              <a:t>。</a:t>
            </a:r>
            <a:r>
              <a:rPr lang="zh-CN" altLang="zh-CN" b="0" dirty="0"/>
              <a:t>总部位于韩国仁</a:t>
            </a:r>
            <a:r>
              <a:rPr lang="zh-CN" altLang="zh-CN" b="0" dirty="0" smtClean="0"/>
              <a:t>川</a:t>
            </a:r>
            <a:r>
              <a:rPr lang="zh-CN" altLang="en-US" b="0" dirty="0" smtClean="0"/>
              <a:t>。</a:t>
            </a:r>
            <a:endParaRPr lang="en-US" altLang="zh-CN" b="0" dirty="0" smtClean="0"/>
          </a:p>
          <a:p>
            <a:r>
              <a:rPr lang="zh-CN" altLang="zh-CN" b="0" dirty="0" smtClean="0"/>
              <a:t>大宇汽车公司</a:t>
            </a:r>
            <a:r>
              <a:rPr lang="zh-CN" altLang="zh-CN" b="0" dirty="0"/>
              <a:t>使用形似地球和正在开放的花朵标志，生产的汽车也使用这个标志作为</a:t>
            </a:r>
            <a:r>
              <a:rPr lang="zh-CN" altLang="zh-CN" b="0" dirty="0" smtClean="0"/>
              <a:t>商标</a:t>
            </a:r>
            <a:r>
              <a:rPr lang="zh-CN" altLang="en-US" b="0" dirty="0" smtClean="0"/>
              <a:t>。</a:t>
            </a:r>
            <a:endParaRPr lang="zh-CN" altLang="en-US" b="0" dirty="0"/>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a:picLocks noChangeAspect="1"/>
          </p:cNvPicPr>
          <p:nvPr/>
        </p:nvPicPr>
        <p:blipFill>
          <a:blip r:embed="rId2"/>
          <a:stretch>
            <a:fillRect/>
          </a:stretch>
        </p:blipFill>
        <p:spPr>
          <a:xfrm>
            <a:off x="685800" y="4180450"/>
            <a:ext cx="7355154" cy="1991750"/>
          </a:xfrm>
          <a:prstGeom prst="rect">
            <a:avLst/>
          </a:prstGeom>
        </p:spPr>
      </p:pic>
    </p:spTree>
    <p:extLst>
      <p:ext uri="{BB962C8B-B14F-4D97-AF65-F5344CB8AC3E}">
        <p14:creationId xmlns:p14="http://schemas.microsoft.com/office/powerpoint/2010/main" val="36016948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七、中国一汽集团</a:t>
            </a:r>
          </a:p>
          <a:p>
            <a:pPr>
              <a:lnSpc>
                <a:spcPct val="150000"/>
              </a:lnSpc>
            </a:pPr>
            <a:r>
              <a:rPr lang="zh-CN" altLang="zh-CN" b="0" dirty="0"/>
              <a:t>中国第一汽车集团公司（原第一汽车制造厂）简称</a:t>
            </a:r>
            <a:r>
              <a:rPr lang="en-US" altLang="zh-CN" b="0" dirty="0"/>
              <a:t>“</a:t>
            </a:r>
            <a:r>
              <a:rPr lang="zh-CN" altLang="zh-CN" b="0" dirty="0"/>
              <a:t>中国一汽</a:t>
            </a:r>
            <a:r>
              <a:rPr lang="en-US" altLang="zh-CN" b="0" dirty="0"/>
              <a:t>”</a:t>
            </a:r>
            <a:r>
              <a:rPr lang="zh-CN" altLang="zh-CN" b="0" dirty="0"/>
              <a:t>或</a:t>
            </a:r>
            <a:r>
              <a:rPr lang="en-US" altLang="zh-CN" b="0" dirty="0"/>
              <a:t>“</a:t>
            </a:r>
            <a:r>
              <a:rPr lang="zh-CN" altLang="zh-CN" b="0" dirty="0"/>
              <a:t>一汽</a:t>
            </a:r>
            <a:r>
              <a:rPr lang="en-US" altLang="zh-CN" b="0" dirty="0"/>
              <a:t>”</a:t>
            </a:r>
            <a:r>
              <a:rPr lang="zh-CN" altLang="zh-CN" b="0" dirty="0"/>
              <a:t>，英文品牌标志为</a:t>
            </a:r>
            <a:r>
              <a:rPr lang="en-US" altLang="zh-CN" b="0" dirty="0"/>
              <a:t>FAW</a:t>
            </a:r>
            <a:r>
              <a:rPr lang="zh-CN" altLang="zh-CN" b="0" dirty="0"/>
              <a:t>，</a:t>
            </a:r>
            <a:r>
              <a:rPr lang="en-US" altLang="zh-CN" b="0" dirty="0"/>
              <a:t>FAW</a:t>
            </a:r>
            <a:r>
              <a:rPr lang="zh-CN" altLang="zh-CN" b="0" dirty="0"/>
              <a:t>就是第一汽车制造厂的英文缩写</a:t>
            </a:r>
            <a:r>
              <a:rPr lang="zh-CN" altLang="zh-CN" b="0" dirty="0" smtClean="0"/>
              <a:t>。</a:t>
            </a:r>
            <a:r>
              <a:rPr lang="zh-CN" altLang="zh-CN" b="0" dirty="0"/>
              <a:t>是中央直属国有特大型汽车生产企业，一汽总部位于长春市，前身是第一汽车制造厂，毛泽东主席题写厂名。</a:t>
            </a:r>
          </a:p>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Tree>
    <p:extLst>
      <p:ext uri="{BB962C8B-B14F-4D97-AF65-F5344CB8AC3E}">
        <p14:creationId xmlns:p14="http://schemas.microsoft.com/office/powerpoint/2010/main" val="25129862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sp>
        <p:nvSpPr>
          <p:cNvPr id="8" name="内容占位符 7"/>
          <p:cNvSpPr>
            <a:spLocks noGrp="1"/>
          </p:cNvSpPr>
          <p:nvPr>
            <p:ph idx="1"/>
          </p:nvPr>
        </p:nvSpPr>
        <p:spPr>
          <a:xfrm>
            <a:off x="360218" y="3530455"/>
            <a:ext cx="7772400" cy="2895600"/>
          </a:xfrm>
        </p:spPr>
        <p:txBody>
          <a:bodyPr/>
          <a:lstStyle/>
          <a:p>
            <a:r>
              <a:rPr lang="zh-CN" altLang="zh-CN" dirty="0"/>
              <a:t>一汽集团的标志“第</a:t>
            </a:r>
            <a:r>
              <a:rPr lang="en-US" altLang="zh-CN" dirty="0"/>
              <a:t>1</a:t>
            </a:r>
            <a:r>
              <a:rPr lang="zh-CN" altLang="zh-CN" dirty="0"/>
              <a:t>汽车”中“</a:t>
            </a:r>
            <a:r>
              <a:rPr lang="en-US" altLang="zh-CN" dirty="0"/>
              <a:t>1</a:t>
            </a:r>
            <a:r>
              <a:rPr lang="zh-CN" altLang="zh-CN" dirty="0"/>
              <a:t>汽”两字艺术化的组合，是以</a:t>
            </a:r>
            <a:r>
              <a:rPr lang="en-US" altLang="zh-CN" dirty="0"/>
              <a:t>“1”</a:t>
            </a:r>
            <a:r>
              <a:rPr lang="zh-CN" altLang="zh-CN" dirty="0"/>
              <a:t>字为视觉中心，由</a:t>
            </a:r>
            <a:r>
              <a:rPr lang="en-US" altLang="zh-CN" dirty="0"/>
              <a:t>“</a:t>
            </a:r>
            <a:r>
              <a:rPr lang="zh-CN" altLang="zh-CN" dirty="0"/>
              <a:t>汽</a:t>
            </a:r>
            <a:r>
              <a:rPr lang="en-US" altLang="zh-CN" dirty="0"/>
              <a:t>”</a:t>
            </a:r>
            <a:r>
              <a:rPr lang="zh-CN" altLang="zh-CN" dirty="0"/>
              <a:t>字构成展翅的鹰形，构成雄鹰在蔚蓝天空的视觉景象，寓意中国一汽鹰击长空，展翅翱翔</a:t>
            </a:r>
            <a:r>
              <a:rPr lang="zh-CN" altLang="zh-CN" dirty="0" smtClean="0"/>
              <a:t>。另</a:t>
            </a:r>
            <a:r>
              <a:rPr lang="zh-CN" altLang="zh-CN" dirty="0"/>
              <a:t>一汽与外资合作生产的车辆，均沿用其原有的品牌。</a:t>
            </a:r>
            <a:endParaRPr lang="zh-CN" altLang="en-US" dirty="0"/>
          </a:p>
        </p:txBody>
      </p:sp>
      <p:pic>
        <p:nvPicPr>
          <p:cNvPr id="9" name="图片 8"/>
          <p:cNvPicPr/>
          <p:nvPr/>
        </p:nvPicPr>
        <p:blipFill>
          <a:blip r:embed="rId2"/>
          <a:srcRect/>
          <a:stretch>
            <a:fillRect/>
          </a:stretch>
        </p:blipFill>
        <p:spPr bwMode="auto">
          <a:xfrm>
            <a:off x="1905000" y="1219200"/>
            <a:ext cx="3352800" cy="1905000"/>
          </a:xfrm>
          <a:prstGeom prst="rect">
            <a:avLst/>
          </a:prstGeom>
          <a:noFill/>
          <a:ln w="9525">
            <a:noFill/>
            <a:miter lim="800000"/>
            <a:headEnd/>
            <a:tailEnd/>
          </a:ln>
        </p:spPr>
      </p:pic>
      <p:pic>
        <p:nvPicPr>
          <p:cNvPr id="10" name="图片 9"/>
          <p:cNvPicPr>
            <a:picLocks noChangeAspect="1"/>
          </p:cNvPicPr>
          <p:nvPr/>
        </p:nvPicPr>
        <p:blipFill>
          <a:blip r:embed="rId3"/>
          <a:stretch>
            <a:fillRect/>
          </a:stretch>
        </p:blipFill>
        <p:spPr>
          <a:xfrm>
            <a:off x="5813445" y="1246218"/>
            <a:ext cx="2298391" cy="1505843"/>
          </a:xfrm>
          <a:prstGeom prst="rect">
            <a:avLst/>
          </a:prstGeom>
        </p:spPr>
      </p:pic>
    </p:spTree>
    <p:extLst>
      <p:ext uri="{BB962C8B-B14F-4D97-AF65-F5344CB8AC3E}">
        <p14:creationId xmlns:p14="http://schemas.microsoft.com/office/powerpoint/2010/main" val="238276954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04800" y="1066800"/>
            <a:ext cx="7848600" cy="5257800"/>
          </a:xfrm>
        </p:spPr>
        <p:txBody>
          <a:bodyPr/>
          <a:lstStyle/>
          <a:p>
            <a:r>
              <a:rPr lang="zh-CN" altLang="en-US" dirty="0" smtClean="0"/>
              <a:t>八</a:t>
            </a:r>
            <a:r>
              <a:rPr lang="zh-CN" altLang="zh-CN" dirty="0" smtClean="0"/>
              <a:t>、</a:t>
            </a:r>
            <a:r>
              <a:rPr lang="zh-CN" altLang="zh-CN" dirty="0"/>
              <a:t>东风汽车公司</a:t>
            </a:r>
          </a:p>
          <a:p>
            <a:r>
              <a:rPr lang="en-US" altLang="zh-CN" b="0" dirty="0" smtClean="0"/>
              <a:t>1969</a:t>
            </a:r>
            <a:r>
              <a:rPr lang="zh-CN" altLang="zh-CN" b="0" dirty="0" smtClean="0"/>
              <a:t>年始建于湖北十堰</a:t>
            </a:r>
            <a:r>
              <a:rPr lang="zh-CN" altLang="en-US" b="0" dirty="0" smtClean="0"/>
              <a:t>，</a:t>
            </a:r>
            <a:r>
              <a:rPr lang="zh-CN" altLang="zh-CN" b="0" dirty="0"/>
              <a:t>原中国第二汽车</a:t>
            </a:r>
            <a:r>
              <a:rPr lang="zh-CN" altLang="zh-CN" b="0" dirty="0" smtClean="0"/>
              <a:t>制造厂</a:t>
            </a:r>
            <a:r>
              <a:rPr lang="en-US" altLang="zh-CN" b="0" dirty="0"/>
              <a:t>1992</a:t>
            </a:r>
            <a:r>
              <a:rPr lang="zh-CN" altLang="zh-CN" b="0" dirty="0"/>
              <a:t>年，二汽正式更名为</a:t>
            </a:r>
            <a:r>
              <a:rPr lang="zh-CN" altLang="zh-CN" b="0" dirty="0" smtClean="0"/>
              <a:t>东风汽车公司</a:t>
            </a:r>
            <a:r>
              <a:rPr lang="zh-CN" altLang="en-US" b="0" dirty="0" smtClean="0"/>
              <a:t>。</a:t>
            </a:r>
            <a:endParaRPr lang="zh-CN" altLang="en-US" b="0" dirty="0"/>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p:nvPr/>
        </p:nvPicPr>
        <p:blipFill>
          <a:blip r:embed="rId3"/>
          <a:srcRect/>
          <a:stretch>
            <a:fillRect/>
          </a:stretch>
        </p:blipFill>
        <p:spPr bwMode="auto">
          <a:xfrm>
            <a:off x="5479472" y="2982456"/>
            <a:ext cx="2632364" cy="2514600"/>
          </a:xfrm>
          <a:prstGeom prst="rect">
            <a:avLst/>
          </a:prstGeom>
          <a:noFill/>
          <a:ln w="9525">
            <a:noFill/>
            <a:miter lim="800000"/>
            <a:headEnd/>
            <a:tailEnd/>
          </a:ln>
        </p:spPr>
      </p:pic>
      <p:sp>
        <p:nvSpPr>
          <p:cNvPr id="7" name="矩形 6"/>
          <p:cNvSpPr/>
          <p:nvPr/>
        </p:nvSpPr>
        <p:spPr>
          <a:xfrm>
            <a:off x="526473" y="2735282"/>
            <a:ext cx="4731327" cy="3970318"/>
          </a:xfrm>
          <a:prstGeom prst="rect">
            <a:avLst/>
          </a:prstGeom>
        </p:spPr>
        <p:txBody>
          <a:bodyPr wrap="square">
            <a:spAutoFit/>
          </a:bodyPr>
          <a:lstStyle/>
          <a:p>
            <a:pPr>
              <a:lnSpc>
                <a:spcPct val="150000"/>
              </a:lnSpc>
            </a:pPr>
            <a:r>
              <a:rPr lang="zh-CN" altLang="en-US" sz="2400" dirty="0"/>
              <a:t>东风汽车车标，以艺术变形手法，取燕子凌空飞翔时的剪形尾羽作为图案基础，采用了含蓄的表现手法。主要含意是双燕舞东风。它格调新颖，寓意深远，使人自然联想到东风送暖，春光明媚，神州大地生机盎然的</a:t>
            </a:r>
            <a:r>
              <a:rPr lang="zh-CN" altLang="en-US" sz="2400" dirty="0" smtClean="0"/>
              <a:t>景象。</a:t>
            </a:r>
            <a:endParaRPr lang="zh-CN" altLang="en-US" sz="2400" dirty="0"/>
          </a:p>
        </p:txBody>
      </p:sp>
    </p:spTree>
    <p:extLst>
      <p:ext uri="{BB962C8B-B14F-4D97-AF65-F5344CB8AC3E}">
        <p14:creationId xmlns:p14="http://schemas.microsoft.com/office/powerpoint/2010/main" val="28677214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b="0" dirty="0" smtClean="0"/>
              <a:t>九</a:t>
            </a:r>
            <a:r>
              <a:rPr lang="zh-CN" altLang="zh-CN" b="0" dirty="0" smtClean="0"/>
              <a:t>、</a:t>
            </a:r>
            <a:r>
              <a:rPr lang="zh-CN" altLang="zh-CN" b="0" dirty="0"/>
              <a:t>上汽</a:t>
            </a:r>
            <a:r>
              <a:rPr lang="zh-CN" altLang="zh-CN" b="0" dirty="0" smtClean="0"/>
              <a:t>集团</a:t>
            </a:r>
            <a:endParaRPr lang="en-US" altLang="zh-CN" b="0" dirty="0" smtClean="0"/>
          </a:p>
          <a:p>
            <a:r>
              <a:rPr lang="zh-CN" altLang="zh-CN" b="0" dirty="0"/>
              <a:t>上海汽车集团股份有限公司（简称</a:t>
            </a:r>
            <a:r>
              <a:rPr lang="en-US" altLang="zh-CN" b="0" dirty="0"/>
              <a:t>“</a:t>
            </a:r>
            <a:r>
              <a:rPr lang="zh-CN" altLang="zh-CN" b="0" dirty="0"/>
              <a:t>上汽集团</a:t>
            </a:r>
            <a:r>
              <a:rPr lang="en-US" altLang="zh-CN" b="0" dirty="0"/>
              <a:t>”</a:t>
            </a:r>
            <a:r>
              <a:rPr lang="zh-CN" altLang="zh-CN" b="0" dirty="0"/>
              <a:t>）是国内</a:t>
            </a:r>
            <a:r>
              <a:rPr lang="en-US" altLang="zh-CN" b="0" dirty="0"/>
              <a:t>A</a:t>
            </a:r>
            <a:r>
              <a:rPr lang="zh-CN" altLang="zh-CN" b="0" dirty="0"/>
              <a:t>股市场最大的汽车上市</a:t>
            </a:r>
            <a:r>
              <a:rPr lang="zh-CN" altLang="zh-CN" b="0" dirty="0" smtClean="0"/>
              <a:t>公司</a:t>
            </a:r>
            <a:r>
              <a:rPr lang="zh-CN" altLang="en-US" b="0" dirty="0"/>
              <a:t>。</a:t>
            </a:r>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sp>
        <p:nvSpPr>
          <p:cNvPr id="5" name="标题 1"/>
          <p:cNvSpPr txBox="1">
            <a:spLocks/>
          </p:cNvSpPr>
          <p:nvPr/>
        </p:nvSpPr>
        <p:spPr bwMode="white">
          <a:xfrm>
            <a:off x="1066800" y="360218"/>
            <a:ext cx="6781800" cy="554182"/>
          </a:xfrm>
          <a:prstGeom prst="rect">
            <a:avLst/>
          </a:prstGeom>
          <a:noFill/>
          <a:ln>
            <a:noFill/>
          </a:ln>
          <a:effectLst/>
          <a:extLst>
            <a:ext uri="{909E8E84-426E-40DD-AFC4-6F175D3DCCD1}">
              <a14:hiddenFill xmlns:a14="http://schemas.microsoft.com/office/drawing/2010/main">
                <a:solidFill>
                  <a:srgbClr val="2B166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3200" kern="1200">
                <a:solidFill>
                  <a:schemeClr val="bg1"/>
                </a:solidFill>
                <a:latin typeface="+mj-lt"/>
                <a:ea typeface="+mj-ea"/>
                <a:cs typeface="+mj-cs"/>
              </a:defRPr>
            </a:lvl1pPr>
            <a:lvl2pPr algn="ctr" rtl="0" fontAlgn="base">
              <a:spcBef>
                <a:spcPct val="0"/>
              </a:spcBef>
              <a:spcAft>
                <a:spcPct val="0"/>
              </a:spcAft>
              <a:defRPr sz="3200">
                <a:solidFill>
                  <a:schemeClr val="bg1"/>
                </a:solidFill>
                <a:latin typeface="Verdana" panose="020B0604030504040204" pitchFamily="34" charset="0"/>
              </a:defRPr>
            </a:lvl2pPr>
            <a:lvl3pPr algn="ctr" rtl="0" fontAlgn="base">
              <a:spcBef>
                <a:spcPct val="0"/>
              </a:spcBef>
              <a:spcAft>
                <a:spcPct val="0"/>
              </a:spcAft>
              <a:defRPr sz="3200">
                <a:solidFill>
                  <a:schemeClr val="bg1"/>
                </a:solidFill>
                <a:latin typeface="Verdana" panose="020B0604030504040204" pitchFamily="34" charset="0"/>
              </a:defRPr>
            </a:lvl3pPr>
            <a:lvl4pPr algn="ctr" rtl="0" fontAlgn="base">
              <a:spcBef>
                <a:spcPct val="0"/>
              </a:spcBef>
              <a:spcAft>
                <a:spcPct val="0"/>
              </a:spcAft>
              <a:defRPr sz="3200">
                <a:solidFill>
                  <a:schemeClr val="bg1"/>
                </a:solidFill>
                <a:latin typeface="Verdana" panose="020B0604030504040204" pitchFamily="34" charset="0"/>
              </a:defRPr>
            </a:lvl4pPr>
            <a:lvl5pPr algn="ctr" rtl="0" fontAlgn="base">
              <a:spcBef>
                <a:spcPct val="0"/>
              </a:spcBef>
              <a:spcAft>
                <a:spcPct val="0"/>
              </a:spcAft>
              <a:defRPr sz="3200">
                <a:solidFill>
                  <a:schemeClr val="bg1"/>
                </a:solidFill>
                <a:latin typeface="Verdana" panose="020B0604030504040204" pitchFamily="34" charset="0"/>
              </a:defRPr>
            </a:lvl5pPr>
            <a:lvl6pPr marL="457200" algn="ctr" rtl="0" fontAlgn="base">
              <a:spcBef>
                <a:spcPct val="0"/>
              </a:spcBef>
              <a:spcAft>
                <a:spcPct val="0"/>
              </a:spcAft>
              <a:defRPr sz="3200">
                <a:solidFill>
                  <a:schemeClr val="bg1"/>
                </a:solidFill>
                <a:latin typeface="Verdana" panose="020B0604030504040204" pitchFamily="34" charset="0"/>
              </a:defRPr>
            </a:lvl6pPr>
            <a:lvl7pPr marL="914400" algn="ctr" rtl="0" fontAlgn="base">
              <a:spcBef>
                <a:spcPct val="0"/>
              </a:spcBef>
              <a:spcAft>
                <a:spcPct val="0"/>
              </a:spcAft>
              <a:defRPr sz="3200">
                <a:solidFill>
                  <a:schemeClr val="bg1"/>
                </a:solidFill>
                <a:latin typeface="Verdana" panose="020B0604030504040204" pitchFamily="34" charset="0"/>
              </a:defRPr>
            </a:lvl7pPr>
            <a:lvl8pPr marL="1371600" algn="ctr" rtl="0" fontAlgn="base">
              <a:spcBef>
                <a:spcPct val="0"/>
              </a:spcBef>
              <a:spcAft>
                <a:spcPct val="0"/>
              </a:spcAft>
              <a:defRPr sz="3200">
                <a:solidFill>
                  <a:schemeClr val="bg1"/>
                </a:solidFill>
                <a:latin typeface="Verdana" panose="020B0604030504040204" pitchFamily="34" charset="0"/>
              </a:defRPr>
            </a:lvl8pPr>
            <a:lvl9pPr marL="1828800" algn="ctr" rtl="0" fontAlgn="base">
              <a:spcBef>
                <a:spcPct val="0"/>
              </a:spcBef>
              <a:spcAft>
                <a:spcPct val="0"/>
              </a:spcAft>
              <a:defRPr sz="3200">
                <a:solidFill>
                  <a:schemeClr val="bg1"/>
                </a:solidFill>
                <a:latin typeface="Verdana" panose="020B0604030504040204" pitchFamily="34" charset="0"/>
              </a:defRPr>
            </a:lvl9pPr>
          </a:lstStyle>
          <a:p>
            <a:r>
              <a:rPr lang="zh-CN" altLang="en-US" sz="2800" dirty="0" smtClean="0"/>
              <a:t>任务四  体会亚洲汽车公司</a:t>
            </a:r>
            <a:r>
              <a:rPr lang="zh-CN" altLang="en-US" sz="2800" dirty="0" smtClean="0"/>
              <a:t>及其商标文化</a:t>
            </a:r>
            <a:endParaRPr lang="zh-CN" altLang="en-US" sz="2800" dirty="0"/>
          </a:p>
        </p:txBody>
      </p:sp>
      <p:pic>
        <p:nvPicPr>
          <p:cNvPr id="6" name="图片 5"/>
          <p:cNvPicPr/>
          <p:nvPr/>
        </p:nvPicPr>
        <p:blipFill>
          <a:blip r:embed="rId2"/>
          <a:stretch>
            <a:fillRect/>
          </a:stretch>
        </p:blipFill>
        <p:spPr>
          <a:xfrm>
            <a:off x="6948055" y="2765974"/>
            <a:ext cx="2209800" cy="2404745"/>
          </a:xfrm>
          <a:prstGeom prst="rect">
            <a:avLst/>
          </a:prstGeom>
        </p:spPr>
      </p:pic>
      <p:pic>
        <p:nvPicPr>
          <p:cNvPr id="7" name="图片 6"/>
          <p:cNvPicPr/>
          <p:nvPr/>
        </p:nvPicPr>
        <p:blipFill>
          <a:blip r:embed="rId3"/>
          <a:stretch>
            <a:fillRect/>
          </a:stretch>
        </p:blipFill>
        <p:spPr>
          <a:xfrm>
            <a:off x="152400" y="2529681"/>
            <a:ext cx="6591300" cy="2575719"/>
          </a:xfrm>
          <a:prstGeom prst="rect">
            <a:avLst/>
          </a:prstGeom>
        </p:spPr>
      </p:pic>
    </p:spTree>
    <p:extLst>
      <p:ext uri="{BB962C8B-B14F-4D97-AF65-F5344CB8AC3E}">
        <p14:creationId xmlns:p14="http://schemas.microsoft.com/office/powerpoint/2010/main" val="25045947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647700" y="1219200"/>
            <a:ext cx="7619999" cy="4953000"/>
          </a:xfrm>
          <a:prstGeom prst="rect">
            <a:avLst/>
          </a:prstGeom>
        </p:spPr>
      </p:pic>
    </p:spTree>
    <p:extLst>
      <p:ext uri="{BB962C8B-B14F-4D97-AF65-F5344CB8AC3E}">
        <p14:creationId xmlns:p14="http://schemas.microsoft.com/office/powerpoint/2010/main" val="413519507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2133600" y="1414463"/>
            <a:ext cx="5791200" cy="5062537"/>
          </a:xfrm>
          <a:prstGeom prst="rect">
            <a:avLst/>
          </a:prstGeom>
        </p:spPr>
      </p:pic>
    </p:spTree>
    <p:extLst>
      <p:ext uri="{BB962C8B-B14F-4D97-AF65-F5344CB8AC3E}">
        <p14:creationId xmlns:p14="http://schemas.microsoft.com/office/powerpoint/2010/main" val="6425738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6" name="图片 5"/>
          <p:cNvPicPr/>
          <p:nvPr/>
        </p:nvPicPr>
        <p:blipFill>
          <a:blip r:embed="rId2"/>
          <a:stretch>
            <a:fillRect/>
          </a:stretch>
        </p:blipFill>
        <p:spPr>
          <a:xfrm>
            <a:off x="1447801" y="1638299"/>
            <a:ext cx="5186362" cy="4808537"/>
          </a:xfrm>
          <a:prstGeom prst="rect">
            <a:avLst/>
          </a:prstGeom>
        </p:spPr>
      </p:pic>
    </p:spTree>
    <p:extLst>
      <p:ext uri="{BB962C8B-B14F-4D97-AF65-F5344CB8AC3E}">
        <p14:creationId xmlns:p14="http://schemas.microsoft.com/office/powerpoint/2010/main" val="159769664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1143000" y="1295400"/>
            <a:ext cx="6553200" cy="4571999"/>
          </a:xfrm>
          <a:prstGeom prst="rect">
            <a:avLst/>
          </a:prstGeom>
        </p:spPr>
      </p:pic>
    </p:spTree>
    <p:extLst>
      <p:ext uri="{BB962C8B-B14F-4D97-AF65-F5344CB8AC3E}">
        <p14:creationId xmlns:p14="http://schemas.microsoft.com/office/powerpoint/2010/main" val="42865120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页脚占位符 3"/>
          <p:cNvSpPr>
            <a:spLocks noGrp="1"/>
          </p:cNvSpPr>
          <p:nvPr>
            <p:ph type="ftr" sz="quarter" idx="12"/>
          </p:nvPr>
        </p:nvSpPr>
        <p:spPr/>
        <p:txBody>
          <a:bodyPr/>
          <a:lstStyle/>
          <a:p>
            <a:r>
              <a:rPr lang="en-US" altLang="zh-CN" smtClean="0"/>
              <a:t>www.themegallery.com</a:t>
            </a:r>
            <a:endParaRPr lang="en-US" altLang="zh-CN"/>
          </a:p>
        </p:txBody>
      </p:sp>
      <p:pic>
        <p:nvPicPr>
          <p:cNvPr id="5" name="图片 4"/>
          <p:cNvPicPr/>
          <p:nvPr/>
        </p:nvPicPr>
        <p:blipFill>
          <a:blip r:embed="rId2"/>
          <a:stretch>
            <a:fillRect/>
          </a:stretch>
        </p:blipFill>
        <p:spPr>
          <a:xfrm>
            <a:off x="762000" y="1524000"/>
            <a:ext cx="6934200" cy="4343400"/>
          </a:xfrm>
          <a:prstGeom prst="rect">
            <a:avLst/>
          </a:prstGeom>
        </p:spPr>
      </p:pic>
    </p:spTree>
    <p:extLst>
      <p:ext uri="{BB962C8B-B14F-4D97-AF65-F5344CB8AC3E}">
        <p14:creationId xmlns:p14="http://schemas.microsoft.com/office/powerpoint/2010/main" val="300986014"/>
      </p:ext>
    </p:extLst>
  </p:cSld>
  <p:clrMapOvr>
    <a:masterClrMapping/>
  </p:clrMapOvr>
</p:sld>
</file>

<file path=ppt/theme/theme1.xml><?xml version="1.0" encoding="utf-8"?>
<a:theme xmlns:a="http://schemas.openxmlformats.org/drawingml/2006/main" name="Office 主题">
  <a:themeElements>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fontScheme name="Office 主题">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5F5F5F"/>
        </a:dk1>
        <a:lt1>
          <a:srgbClr val="FFFFFF"/>
        </a:lt1>
        <a:dk2>
          <a:srgbClr val="8D8D8D"/>
        </a:dk2>
        <a:lt2>
          <a:srgbClr val="C0C0C0"/>
        </a:lt2>
        <a:accent1>
          <a:srgbClr val="8EC072"/>
        </a:accent1>
        <a:accent2>
          <a:srgbClr val="5DB8CD"/>
        </a:accent2>
        <a:accent3>
          <a:srgbClr val="FFFFFF"/>
        </a:accent3>
        <a:accent4>
          <a:srgbClr val="505050"/>
        </a:accent4>
        <a:accent5>
          <a:srgbClr val="C6DCBC"/>
        </a:accent5>
        <a:accent6>
          <a:srgbClr val="53A6BA"/>
        </a:accent6>
        <a:hlink>
          <a:srgbClr val="D68B40"/>
        </a:hlink>
        <a:folHlink>
          <a:srgbClr val="D5D179"/>
        </a:folHlink>
      </a:clrScheme>
      <a:clrMap bg1="lt1" tx1="dk1" bg2="lt2" tx2="dk2" accent1="accent1" accent2="accent2" accent3="accent3" accent4="accent4" accent5="accent5" accent6="accent6" hlink="hlink" folHlink="folHlink"/>
    </a:extraClrScheme>
    <a:extraClrScheme>
      <a:clrScheme name="Office 主题 2">
        <a:dk1>
          <a:srgbClr val="006666"/>
        </a:dk1>
        <a:lt1>
          <a:srgbClr val="FFFFFF"/>
        </a:lt1>
        <a:dk2>
          <a:srgbClr val="003366"/>
        </a:dk2>
        <a:lt2>
          <a:srgbClr val="C0C0C0"/>
        </a:lt2>
        <a:accent1>
          <a:srgbClr val="54AA36"/>
        </a:accent1>
        <a:accent2>
          <a:srgbClr val="D4BA3A"/>
        </a:accent2>
        <a:accent3>
          <a:srgbClr val="FFFFFF"/>
        </a:accent3>
        <a:accent4>
          <a:srgbClr val="005656"/>
        </a:accent4>
        <a:accent5>
          <a:srgbClr val="B3D2AE"/>
        </a:accent5>
        <a:accent6>
          <a:srgbClr val="C0A834"/>
        </a:accent6>
        <a:hlink>
          <a:srgbClr val="21B7A9"/>
        </a:hlink>
        <a:folHlink>
          <a:srgbClr val="BAC4A0"/>
        </a:folHlink>
      </a:clrScheme>
      <a:clrMap bg1="lt1" tx1="dk1" bg2="lt2" tx2="dk2" accent1="accent1" accent2="accent2" accent3="accent3" accent4="accent4" accent5="accent5" accent6="accent6" hlink="hlink" folHlink="folHlink"/>
    </a:extraClrScheme>
    <a:extraClrScheme>
      <a:clrScheme name="Office 主题 3">
        <a:dk1>
          <a:srgbClr val="003366"/>
        </a:dk1>
        <a:lt1>
          <a:srgbClr val="FFFFFF"/>
        </a:lt1>
        <a:dk2>
          <a:srgbClr val="6542AA"/>
        </a:dk2>
        <a:lt2>
          <a:srgbClr val="C0C0C0"/>
        </a:lt2>
        <a:accent1>
          <a:srgbClr val="269DD8"/>
        </a:accent1>
        <a:accent2>
          <a:srgbClr val="85BA54"/>
        </a:accent2>
        <a:accent3>
          <a:srgbClr val="FFFFFF"/>
        </a:accent3>
        <a:accent4>
          <a:srgbClr val="002A56"/>
        </a:accent4>
        <a:accent5>
          <a:srgbClr val="ACCCE9"/>
        </a:accent5>
        <a:accent6>
          <a:srgbClr val="78A84B"/>
        </a:accent6>
        <a:hlink>
          <a:srgbClr val="4C59D2"/>
        </a:hlink>
        <a:folHlink>
          <a:srgbClr val="A0B5C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模板-更新完毕].Educations.pot [兼容模式]" id="{6477C22C-C82D-4145-8A6C-F483C9F65108}" vid="{BEEC9257-B0AB-4A39-A285-E1C1346B7343}"/>
    </a:ext>
  </a:extLst>
</a:theme>
</file>

<file path=ppt/theme/theme2.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pt模板-更新完毕].Educations.pot [兼容模式]" id="{6477C22C-C82D-4145-8A6C-F483C9F65108}" vid="{0DA3B721-40DB-47A4-8538-36EED1F3002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1682</TotalTime>
  <Words>5783</Words>
  <Application>Microsoft Office PowerPoint</Application>
  <PresentationFormat>全屏显示(4:3)</PresentationFormat>
  <Paragraphs>393</Paragraphs>
  <Slides>107</Slides>
  <Notes>14</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107</vt:i4>
      </vt:variant>
    </vt:vector>
  </HeadingPairs>
  <TitlesOfParts>
    <vt:vector size="118" baseType="lpstr">
      <vt:lpstr>黑体</vt:lpstr>
      <vt:lpstr>宋体</vt:lpstr>
      <vt:lpstr>微软雅黑</vt:lpstr>
      <vt:lpstr>Arial</vt:lpstr>
      <vt:lpstr>Calibri</vt:lpstr>
      <vt:lpstr>Tahoma</vt:lpstr>
      <vt:lpstr>Times New Roman</vt:lpstr>
      <vt:lpstr>Verdana</vt:lpstr>
      <vt:lpstr>Wingdings</vt:lpstr>
      <vt:lpstr>Office 主题</vt:lpstr>
      <vt:lpstr>1_Office 主题</vt:lpstr>
      <vt:lpstr>汽车文化</vt:lpstr>
      <vt:lpstr>项目七  世界著名汽车公司及其商标文化</vt:lpstr>
      <vt:lpstr>PowerPoint 演示文稿</vt:lpstr>
      <vt:lpstr>任务一       了解汽车的民族性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任务二  领略美国汽车公司及其商标文化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任务三  品味欧洲汽车公司及其商标文化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dreamsummit</cp:lastModifiedBy>
  <cp:revision>149</cp:revision>
  <dcterms:created xsi:type="dcterms:W3CDTF">2004-07-21T02:43:03Z</dcterms:created>
  <dcterms:modified xsi:type="dcterms:W3CDTF">2016-06-24T02:19:57Z</dcterms:modified>
</cp:coreProperties>
</file>