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6"/>
  </p:notesMasterIdLst>
  <p:handoutMasterIdLst>
    <p:handoutMasterId r:id="rId7"/>
  </p:handoutMasterIdLst>
  <p:sldIdLst>
    <p:sldId id="342" r:id="rId3"/>
    <p:sldId id="327" r:id="rId4"/>
    <p:sldId id="34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034"/>
    <a:srgbClr val="FDB812"/>
    <a:srgbClr val="0062C4"/>
    <a:srgbClr val="F5F5EA"/>
    <a:srgbClr val="FF6600"/>
    <a:srgbClr val="007BF6"/>
    <a:srgbClr val="F0E7E2"/>
    <a:srgbClr val="F3ECE4"/>
    <a:srgbClr val="D81EDC"/>
    <a:srgbClr val="70B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312" y="-96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CC5C9-847A-4AFF-BE45-ED75F4913185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189E0-078E-4C81-8AED-F55778FDA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55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503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F0E7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1"/>
          <a:stretch>
            <a:fillRect/>
          </a:stretch>
        </p:blipFill>
        <p:spPr>
          <a:xfrm>
            <a:off x="893871" y="0"/>
            <a:ext cx="4818743" cy="690168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310109"/>
            <a:ext cx="12192000" cy="1711387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/>
          <p:cNvSpPr txBox="1"/>
          <p:nvPr userDrawn="1"/>
        </p:nvSpPr>
        <p:spPr>
          <a:xfrm>
            <a:off x="4241606" y="2418864"/>
            <a:ext cx="7202237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观舞记</a:t>
            </a:r>
            <a:endParaRPr lang="zh-CN" altLang="en-US" sz="86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 userDrawn="1"/>
        </p:nvSpPr>
        <p:spPr bwMode="auto">
          <a:xfrm>
            <a:off x="6606484" y="4021496"/>
            <a:ext cx="483735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400" dirty="0" smtClean="0">
                <a:solidFill>
                  <a:srgbClr val="007BF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——</a:t>
            </a:r>
            <a:r>
              <a:rPr lang="zh-CN" altLang="en-US" sz="2400" dirty="0" smtClean="0">
                <a:solidFill>
                  <a:srgbClr val="007BF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献给印度舞蹈家卡拉姐妹</a:t>
            </a:r>
            <a:endParaRPr lang="zh-CN" altLang="en-US" sz="2400" dirty="0">
              <a:solidFill>
                <a:srgbClr val="007BF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11"/>
          <p:cNvSpPr txBox="1"/>
          <p:nvPr userDrawn="1"/>
        </p:nvSpPr>
        <p:spPr>
          <a:xfrm>
            <a:off x="10399059" y="4684108"/>
            <a:ext cx="1044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冰心</a:t>
            </a:r>
            <a:endParaRPr lang="zh-CN" altLang="en-US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2642791" y="6381327"/>
            <a:ext cx="9549209" cy="476673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034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381327"/>
            <a:ext cx="3606800" cy="47667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190305" y="7890927"/>
            <a:ext cx="847090" cy="356870"/>
          </a:xfrm>
          <a:prstGeom prst="rect">
            <a:avLst/>
          </a:prstGeom>
          <a:noFill/>
        </p:spPr>
        <p:txBody>
          <a:bodyPr wrap="none" lIns="81063" tIns="40532" rIns="81063" bIns="40532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98" name="Rectangle 4"/>
          <p:cNvSpPr txBox="1">
            <a:spLocks noChangeArrowheads="1"/>
          </p:cNvSpPr>
          <p:nvPr/>
        </p:nvSpPr>
        <p:spPr bwMode="auto">
          <a:xfrm>
            <a:off x="4814570" y="3096260"/>
            <a:ext cx="6419850" cy="315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8" tIns="45693" rIns="91388" bIns="45693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kern="0" dirty="0" smtClean="0">
                <a:solidFill>
                  <a:srgbClr val="FDB812"/>
                </a:solidFill>
                <a:latin typeface="方正正大黑简体" panose="02000000000000000000" charset="-122"/>
                <a:ea typeface="方正正大黑简体" panose="02000000000000000000" charset="-122"/>
                <a:sym typeface="+mn-ea"/>
              </a:rPr>
              <a:t>设计相关资源</a:t>
            </a:r>
            <a:endParaRPr lang="zh-CN" altLang="en-US" sz="6000" kern="0" dirty="0">
              <a:solidFill>
                <a:srgbClr val="FDB812"/>
              </a:solidFill>
              <a:latin typeface="方正正大黑简体" panose="02000000000000000000" charset="-122"/>
              <a:ea typeface="方正正大黑简体" panose="02000000000000000000" charset="-122"/>
              <a:sym typeface="+mn-ea"/>
            </a:endParaRPr>
          </a:p>
        </p:txBody>
      </p:sp>
      <p:pic>
        <p:nvPicPr>
          <p:cNvPr id="100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516" y="1777487"/>
            <a:ext cx="2952356" cy="295302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914" y="1401892"/>
            <a:ext cx="3347491" cy="334824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6" name="组合 105"/>
          <p:cNvGrpSpPr/>
          <p:nvPr/>
        </p:nvGrpSpPr>
        <p:grpSpPr>
          <a:xfrm>
            <a:off x="8231098" y="-1196972"/>
            <a:ext cx="1571879" cy="1572448"/>
            <a:chOff x="304800" y="673100"/>
            <a:chExt cx="4000500" cy="4000500"/>
          </a:xfrm>
          <a:solidFill>
            <a:srgbClr val="FDB81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809362" y="-378486"/>
            <a:ext cx="840041" cy="840345"/>
            <a:chOff x="304800" y="673100"/>
            <a:chExt cx="4000500" cy="4000500"/>
          </a:xfrm>
          <a:solidFill>
            <a:srgbClr val="FDB81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803246" y="-502407"/>
            <a:ext cx="1186984" cy="1187414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3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832274" y="-223317"/>
            <a:ext cx="914112" cy="914443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028058" y="6511440"/>
            <a:ext cx="784895" cy="785179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1003166" y="-1219951"/>
            <a:ext cx="1571879" cy="1572448"/>
            <a:chOff x="304800" y="673100"/>
            <a:chExt cx="4000500" cy="4000500"/>
          </a:xfrm>
          <a:solidFill>
            <a:srgbClr val="FFC00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8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943328" y="393672"/>
            <a:ext cx="297346" cy="29745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1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596767" y="6065627"/>
            <a:ext cx="1571879" cy="1572448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4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706301" y="5932955"/>
            <a:ext cx="693371" cy="693622"/>
            <a:chOff x="304800" y="673100"/>
            <a:chExt cx="4000500" cy="4000500"/>
          </a:xfrm>
          <a:solidFill>
            <a:srgbClr val="FDB81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7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94332" y="6353127"/>
            <a:ext cx="422370" cy="4225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0" name="同心圆 1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62452" y="6108706"/>
            <a:ext cx="211184" cy="21126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3" name="同心圆 1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45" name="TextBox 144"/>
          <p:cNvSpPr txBox="1"/>
          <p:nvPr/>
        </p:nvSpPr>
        <p:spPr>
          <a:xfrm>
            <a:off x="2206959" y="7890927"/>
            <a:ext cx="848360" cy="358140"/>
          </a:xfrm>
          <a:prstGeom prst="rect">
            <a:avLst/>
          </a:prstGeom>
          <a:noFill/>
        </p:spPr>
        <p:txBody>
          <a:bodyPr wrap="none" lIns="81461" tIns="40731" rIns="81461" bIns="40731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2832735" y="2614930"/>
            <a:ext cx="1098550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b="1" kern="0" dirty="0" smtClean="0">
                <a:solidFill>
                  <a:srgbClr val="FDB812"/>
                </a:solidFill>
                <a:latin typeface="Arial" panose="020B0604020202020204"/>
                <a:ea typeface="微软雅黑" panose="020B0503020204020204" pitchFamily="34" charset="-122"/>
                <a:sym typeface="+mn-ea"/>
              </a:rPr>
              <a:t>七、</a:t>
            </a:r>
          </a:p>
        </p:txBody>
      </p:sp>
      <p:sp>
        <p:nvSpPr>
          <p:cNvPr id="3" name="矩形 2"/>
          <p:cNvSpPr/>
          <p:nvPr/>
        </p:nvSpPr>
        <p:spPr>
          <a:xfrm>
            <a:off x="11092001" y="6404788"/>
            <a:ext cx="845777" cy="413300"/>
          </a:xfrm>
          <a:prstGeom prst="rect">
            <a:avLst/>
          </a:prstGeom>
          <a:solidFill>
            <a:srgbClr val="3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可选过程 5"/>
          <p:cNvSpPr/>
          <p:nvPr/>
        </p:nvSpPr>
        <p:spPr>
          <a:xfrm>
            <a:off x="930275" y="1391285"/>
            <a:ext cx="1965325" cy="594995"/>
          </a:xfrm>
          <a:prstGeom prst="flowChartAlternateProcess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总体概述</a:t>
            </a:r>
            <a:endParaRPr lang="zh-CN" altLang="en-US" sz="2800" b="1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7470" y="2659023"/>
            <a:ext cx="97732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000" dirty="0" smtClean="0">
                <a:latin typeface="黑体" pitchFamily="49" charset="-122"/>
                <a:ea typeface="黑体" pitchFamily="49" charset="-122"/>
              </a:rPr>
              <a:t>无论</a:t>
            </a:r>
            <a:r>
              <a:rPr lang="zh-CN" altLang="zh-CN" sz="2000" dirty="0">
                <a:latin typeface="黑体" pitchFamily="49" charset="-122"/>
                <a:ea typeface="黑体" pitchFamily="49" charset="-122"/>
              </a:rPr>
              <a:t>任何时候，对于产品设计开发而言相关资料的调研都是非常重要的，本章搜集整理的相关设计资源网站</a:t>
            </a: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300</a:t>
            </a:r>
            <a:r>
              <a:rPr lang="zh-CN" altLang="zh-CN" sz="2000" dirty="0">
                <a:latin typeface="黑体" pitchFamily="49" charset="-122"/>
                <a:ea typeface="黑体" pitchFamily="49" charset="-122"/>
              </a:rPr>
              <a:t>余个，包括国外设计组织及团体、国外设计院校、国外艺术中心、美术馆、博物馆网站、国外设计杂志、国外公司、企业网站，希望为读者的专业学习提供更广阔空间。</a:t>
            </a:r>
          </a:p>
        </p:txBody>
      </p:sp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10" y="528320"/>
            <a:ext cx="2095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产品开发与设计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232639" y="1540701"/>
            <a:ext cx="98654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7.1</a:t>
            </a:r>
            <a:r>
              <a:rPr lang="zh-CN" altLang="zh-CN" sz="2000" b="1" dirty="0">
                <a:latin typeface="黑体" pitchFamily="49" charset="-122"/>
                <a:ea typeface="黑体" pitchFamily="49" charset="-122"/>
              </a:rPr>
              <a:t>国外设计组织及</a:t>
            </a:r>
            <a:r>
              <a:rPr lang="zh-CN" altLang="zh-CN" sz="2000" b="1" dirty="0" smtClean="0">
                <a:latin typeface="黑体" pitchFamily="49" charset="-122"/>
                <a:ea typeface="黑体" pitchFamily="49" charset="-122"/>
              </a:rPr>
              <a:t>团体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zh-CN" sz="20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7.2</a:t>
            </a:r>
            <a:r>
              <a:rPr lang="zh-CN" altLang="zh-CN" sz="2000" b="1" dirty="0">
                <a:latin typeface="黑体" pitchFamily="49" charset="-122"/>
                <a:ea typeface="黑体" pitchFamily="49" charset="-122"/>
              </a:rPr>
              <a:t>国外设计杂志（按字母排序</a:t>
            </a:r>
            <a:r>
              <a:rPr lang="zh-CN" altLang="zh-CN" sz="2000" b="1" dirty="0" smtClean="0"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zh-CN" sz="20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7.3</a:t>
            </a:r>
            <a:r>
              <a:rPr lang="zh-CN" altLang="zh-CN" sz="2000" b="1" dirty="0">
                <a:latin typeface="黑体" pitchFamily="49" charset="-122"/>
                <a:ea typeface="黑体" pitchFamily="49" charset="-122"/>
              </a:rPr>
              <a:t>国外艺术中心、美术馆、博物馆</a:t>
            </a:r>
            <a:r>
              <a:rPr lang="zh-CN" altLang="zh-CN" sz="2000" b="1" dirty="0" smtClean="0">
                <a:latin typeface="黑体" pitchFamily="49" charset="-122"/>
                <a:ea typeface="黑体" pitchFamily="49" charset="-122"/>
              </a:rPr>
              <a:t>网站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zh-CN" sz="20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7.4</a:t>
            </a:r>
            <a:r>
              <a:rPr lang="zh-CN" altLang="zh-CN" sz="2000" b="1" dirty="0">
                <a:latin typeface="黑体" pitchFamily="49" charset="-122"/>
                <a:ea typeface="黑体" pitchFamily="49" charset="-122"/>
              </a:rPr>
              <a:t>国外公司、企业</a:t>
            </a:r>
            <a:r>
              <a:rPr lang="zh-CN" altLang="zh-CN" sz="2000" b="1" dirty="0" smtClean="0">
                <a:latin typeface="黑体" pitchFamily="49" charset="-122"/>
                <a:ea typeface="黑体" pitchFamily="49" charset="-122"/>
              </a:rPr>
              <a:t>网站</a:t>
            </a:r>
            <a:endParaRPr lang="en-US" altLang="zh-CN" sz="20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zh-CN" sz="2000" b="1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7.5</a:t>
            </a:r>
            <a:r>
              <a:rPr lang="zh-CN" altLang="zh-CN" sz="2000" b="1" dirty="0">
                <a:latin typeface="黑体" pitchFamily="49" charset="-122"/>
                <a:ea typeface="黑体" pitchFamily="49" charset="-122"/>
              </a:rPr>
              <a:t>国外设计院校</a:t>
            </a:r>
          </a:p>
          <a:p>
            <a:r>
              <a:rPr lang="en-US" altLang="zh-CN" sz="2000" b="1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sz="2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626110" y="528320"/>
            <a:ext cx="2095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产品开发与设计</a:t>
            </a:r>
          </a:p>
        </p:txBody>
      </p:sp>
    </p:spTree>
    <p:extLst>
      <p:ext uri="{BB962C8B-B14F-4D97-AF65-F5344CB8AC3E}">
        <p14:creationId xmlns:p14="http://schemas.microsoft.com/office/powerpoint/2010/main" val="12649579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126</Words>
  <Application>Microsoft Office PowerPoint</Application>
  <PresentationFormat>自定义</PresentationFormat>
  <Paragraphs>19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le</cp:lastModifiedBy>
  <cp:revision>722</cp:revision>
  <dcterms:created xsi:type="dcterms:W3CDTF">2013-08-12T12:34:00Z</dcterms:created>
  <dcterms:modified xsi:type="dcterms:W3CDTF">2017-06-09T13:09:20Z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