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2"/>
    <p:sldMasterId id="2147483674" r:id="rId3"/>
  </p:sldMasterIdLst>
  <p:notesMasterIdLst>
    <p:notesMasterId r:id="rId13"/>
  </p:notesMasterIdLst>
  <p:sldIdLst>
    <p:sldId id="257" r:id="rId4"/>
    <p:sldId id="289" r:id="rId5"/>
    <p:sldId id="341" r:id="rId6"/>
    <p:sldId id="342" r:id="rId7"/>
    <p:sldId id="343" r:id="rId8"/>
    <p:sldId id="344" r:id="rId9"/>
    <p:sldId id="345" r:id="rId10"/>
    <p:sldId id="346" r:id="rId11"/>
    <p:sldId id="347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2" autoAdjust="0"/>
    <p:restoredTop sz="93216" autoAdjust="0"/>
  </p:normalViewPr>
  <p:slideViewPr>
    <p:cSldViewPr>
      <p:cViewPr varScale="1">
        <p:scale>
          <a:sx n="58" d="100"/>
          <a:sy n="58" d="100"/>
        </p:scale>
        <p:origin x="90" y="5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3CDA3A2-166C-447C-8852-B4A6ED6D2051}" type="datetimeFigureOut">
              <a:rPr lang="en-US" altLang="zh-CN"/>
              <a:pPr/>
              <a:t>7/6/2016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2317CB-3A9E-4DA9-8BEE-562FA4D357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74513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1843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/>
          </a:p>
        </p:txBody>
      </p:sp>
      <p:sp>
        <p:nvSpPr>
          <p:cNvPr id="1843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SzPct val="100000"/>
            </a:pPr>
            <a:fld id="{2EA8FFDD-BBC3-4048-84B6-3BEDD8C21B03}" type="datetime8">
              <a:rPr lang="en-US" altLang="zh-CN">
                <a:solidFill>
                  <a:srgbClr val="000000"/>
                </a:solidFill>
                <a:sym typeface="Calibri" pitchFamily="34" charset="0"/>
              </a:rPr>
              <a:pPr>
                <a:buSzPct val="100000"/>
              </a:pPr>
              <a:t>7/6/2016 9:19 AM</a:t>
            </a:fld>
            <a:endParaRPr lang="en-US" altLang="zh-CN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8438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61722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© 2007 Microsoft Corporation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。 保留所有权利。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、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Windows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、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Windows Vista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和其他产品名称是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Corporation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在美国和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/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或其他国家或地区的注册商标和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/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或商标。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本文中的信息仅供参考，并代表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Corporation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截至此演示文稿发布之日的观点。 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必须对不断变化的市场条件做出响应，因此不应将本演示文稿视为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方面的承诺，并且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不能保证所提供的任何信息在此演示文稿发布日期之后的准确性。  </a:t>
            </a:r>
            <a:b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不对此演示文稿中的信息做任何明示、暗示或法定保证。</a:t>
            </a:r>
          </a:p>
        </p:txBody>
      </p:sp>
      <p:sp>
        <p:nvSpPr>
          <p:cNvPr id="18439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6172200" y="8685213"/>
            <a:ext cx="684213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SzPct val="100000"/>
            </a:pPr>
            <a:fld id="{4AE16BFD-0FFB-4816-A204-C86D7AF61919}" type="slidenum">
              <a:rPr lang="en-US" altLang="zh-CN">
                <a:solidFill>
                  <a:srgbClr val="000000"/>
                </a:solidFill>
                <a:sym typeface="Calibri" pitchFamily="34" charset="0"/>
              </a:rPr>
              <a:pPr>
                <a:buSzPct val="100000"/>
              </a:pPr>
              <a:t>1</a:t>
            </a:fld>
            <a:endParaRPr lang="en-US" altLang="zh-CN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219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62226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77736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060571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69657222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28367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9591881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25805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06536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85785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61829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0216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274200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36449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9" r:id="rId10"/>
    <p:sldLayoutId id="2147483690" r:id="rId11"/>
    <p:sldLayoutId id="2147483687" r:id="rId12"/>
  </p:sldLayoutIdLst>
  <p:transition>
    <p:fade/>
  </p:transition>
  <p:txStyles>
    <p:titleStyle>
      <a:lvl1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hite rectang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>
    <p:fade/>
  </p:transition>
  <p:txStyles>
    <p:titleStyle>
      <a:lvl1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1721" y="2132856"/>
            <a:ext cx="4032448" cy="1523495"/>
          </a:xfrm>
        </p:spPr>
        <p:txBody>
          <a:bodyPr/>
          <a:lstStyle/>
          <a:p>
            <a:pPr defTabSz="914363" fontAlgn="auto">
              <a:spcAft>
                <a:spcPts val="0"/>
              </a:spcAft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汽车文化</a:t>
            </a:r>
            <a:endParaRPr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536" y="3289377"/>
            <a:ext cx="8748464" cy="461665"/>
          </a:xfrm>
        </p:spPr>
        <p:txBody>
          <a:bodyPr/>
          <a:lstStyle/>
          <a:p>
            <a:r>
              <a:rPr lang="zh-CN" altLang="en-US" sz="3600" b="1" dirty="0" smtClean="0"/>
              <a:t>项目</a:t>
            </a:r>
            <a:r>
              <a:rPr lang="zh-CN" altLang="en-US" sz="3600" b="1" dirty="0" smtClean="0"/>
              <a:t>十四     </a:t>
            </a:r>
            <a:r>
              <a:rPr lang="zh-CN" altLang="zh-CN" sz="3600" dirty="0" smtClean="0"/>
              <a:t>道路</a:t>
            </a:r>
            <a:r>
              <a:rPr lang="zh-CN" altLang="zh-CN" sz="3600" dirty="0"/>
              <a:t>通行原则与汽车行驶规定</a:t>
            </a:r>
            <a:endParaRPr lang="en-US" altLang="zh-CN" sz="3600" b="1" dirty="0"/>
          </a:p>
        </p:txBody>
      </p:sp>
      <p:sp>
        <p:nvSpPr>
          <p:cNvPr id="4" name="矩形 3"/>
          <p:cNvSpPr/>
          <p:nvPr/>
        </p:nvSpPr>
        <p:spPr>
          <a:xfrm>
            <a:off x="1475656" y="4221088"/>
            <a:ext cx="6811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任务</a:t>
            </a:r>
            <a:r>
              <a:rPr lang="zh-CN" altLang="en-US" sz="2800" dirty="0" smtClean="0"/>
              <a:t>一  </a:t>
            </a:r>
            <a:r>
              <a:rPr lang="zh-CN" altLang="zh-CN" sz="2800" dirty="0" smtClean="0"/>
              <a:t>了解</a:t>
            </a:r>
            <a:r>
              <a:rPr lang="zh-CN" altLang="zh-CN" sz="2800" dirty="0"/>
              <a:t>道路通行原则和汽车行驶规定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43608" y="116632"/>
            <a:ext cx="7762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</a:t>
            </a:r>
            <a:r>
              <a:rPr lang="zh-CN" altLang="en-US" sz="3200" b="1" dirty="0" smtClean="0"/>
              <a:t>一  </a:t>
            </a:r>
            <a:r>
              <a:rPr lang="zh-CN" altLang="zh-CN" sz="3200" b="1" dirty="0" smtClean="0"/>
              <a:t>了解</a:t>
            </a:r>
            <a:r>
              <a:rPr lang="zh-CN" altLang="zh-CN" sz="3200" b="1" dirty="0"/>
              <a:t>道路通行原则和汽车行驶规定</a:t>
            </a:r>
            <a:endParaRPr lang="zh-CN" altLang="en-US" sz="3200" b="1" dirty="0"/>
          </a:p>
        </p:txBody>
      </p:sp>
      <p:sp>
        <p:nvSpPr>
          <p:cNvPr id="2" name="矩形 1"/>
          <p:cNvSpPr/>
          <p:nvPr/>
        </p:nvSpPr>
        <p:spPr>
          <a:xfrm>
            <a:off x="539552" y="836712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一、"/>
            </a:pPr>
            <a:r>
              <a:rPr lang="zh-CN" altLang="en-US" sz="2800" kern="100" dirty="0" smtClean="0">
                <a:latin typeface="Times New Roman" panose="02020603050405020304" pitchFamily="18" charset="0"/>
              </a:rPr>
              <a:t>、</a:t>
            </a:r>
            <a:r>
              <a:rPr lang="zh-CN" altLang="zh-CN" sz="2800" kern="100" dirty="0" smtClean="0">
                <a:latin typeface="Times New Roman" panose="02020603050405020304" pitchFamily="18" charset="0"/>
              </a:rPr>
              <a:t>我国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道路通行原则</a:t>
            </a:r>
          </a:p>
          <a:p>
            <a:pPr marL="53721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8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右侧通行</a:t>
            </a:r>
            <a:r>
              <a:rPr lang="zh-CN" altLang="zh-CN" sz="2800" kern="100" dirty="0" smtClean="0">
                <a:latin typeface="Times New Roman" panose="02020603050405020304" pitchFamily="18" charset="0"/>
                <a:cs typeface="宋体" panose="02010600030101010101" pitchFamily="2" charset="-122"/>
              </a:rPr>
              <a:t>原则</a:t>
            </a:r>
            <a:endParaRPr lang="en-US" altLang="zh-CN" sz="2800" kern="100" dirty="0" smtClean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marL="53721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/>
              <a:t>2.</a:t>
            </a:r>
            <a:r>
              <a:rPr lang="zh-CN" altLang="zh-CN" sz="2800" dirty="0"/>
              <a:t>分道行驶的</a:t>
            </a:r>
            <a:r>
              <a:rPr lang="zh-CN" altLang="zh-CN" sz="2800" dirty="0" smtClean="0"/>
              <a:t>原则</a:t>
            </a:r>
            <a:endParaRPr lang="en-US" altLang="zh-CN" sz="2800" dirty="0" smtClean="0"/>
          </a:p>
          <a:p>
            <a:pPr marL="53721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/>
              <a:t>3.</a:t>
            </a:r>
            <a:r>
              <a:rPr lang="zh-CN" altLang="zh-CN" sz="2800" dirty="0"/>
              <a:t>优先权原则</a:t>
            </a:r>
          </a:p>
          <a:p>
            <a:pPr marL="53721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/>
              <a:t>4.</a:t>
            </a:r>
            <a:r>
              <a:rPr lang="zh-CN" altLang="zh-CN" sz="2800" dirty="0"/>
              <a:t>确保安全、畅通原则</a:t>
            </a:r>
          </a:p>
          <a:p>
            <a:pPr marL="537210">
              <a:lnSpc>
                <a:spcPct val="150000"/>
              </a:lnSpc>
              <a:spcAft>
                <a:spcPts val="0"/>
              </a:spcAft>
            </a:pPr>
            <a:endParaRPr lang="zh-CN" altLang="zh-CN" sz="2800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3622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116632"/>
            <a:ext cx="77620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</a:t>
            </a:r>
            <a:r>
              <a:rPr lang="zh-CN" altLang="en-US" sz="3200" b="1" dirty="0" smtClean="0"/>
              <a:t>一  </a:t>
            </a:r>
            <a:r>
              <a:rPr lang="zh-CN" altLang="zh-CN" sz="3200" b="1" dirty="0" smtClean="0"/>
              <a:t>了解</a:t>
            </a:r>
            <a:r>
              <a:rPr lang="zh-CN" altLang="zh-CN" sz="3200" b="1" dirty="0"/>
              <a:t>道路通行原则和汽车行驶规定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611560" y="1124744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二 、汽车行驶规定</a:t>
            </a:r>
          </a:p>
          <a:p>
            <a:pPr indent="23622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800" dirty="0" smtClean="0">
                <a:latin typeface="宋体" panose="02010600030101010101" pitchFamily="2" charset="-122"/>
                <a:cs typeface="宋体" panose="02010600030101010101" pitchFamily="2" charset="-122"/>
              </a:rPr>
              <a:t>行驶速度</a:t>
            </a:r>
            <a:endParaRPr lang="en-US" altLang="zh-CN" sz="2800" dirty="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3622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smtClean="0"/>
              <a:t>2</a:t>
            </a:r>
            <a:r>
              <a:rPr lang="en-US" altLang="zh-CN" sz="2800" dirty="0"/>
              <a:t>.</a:t>
            </a:r>
            <a:r>
              <a:rPr lang="zh-CN" altLang="zh-CN" sz="2800" dirty="0"/>
              <a:t>行车</a:t>
            </a:r>
            <a:r>
              <a:rPr lang="zh-CN" altLang="zh-CN" sz="2800" dirty="0" smtClean="0"/>
              <a:t>间距</a:t>
            </a:r>
            <a:endParaRPr lang="en-US" altLang="zh-CN" sz="2800" dirty="0" smtClean="0"/>
          </a:p>
          <a:p>
            <a:pPr indent="23622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/>
              <a:t>3.</a:t>
            </a:r>
            <a:r>
              <a:rPr lang="zh-CN" altLang="zh-CN" sz="2800" dirty="0"/>
              <a:t>让车、会车、超车</a:t>
            </a:r>
          </a:p>
          <a:p>
            <a:pPr indent="23622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/>
              <a:t>4.</a:t>
            </a:r>
            <a:r>
              <a:rPr lang="zh-CN" altLang="zh-CN" sz="2800" dirty="0"/>
              <a:t>调头</a:t>
            </a:r>
          </a:p>
          <a:p>
            <a:pPr indent="23622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/>
              <a:t>5.</a:t>
            </a:r>
            <a:r>
              <a:rPr lang="zh-CN" altLang="zh-CN" sz="2800" dirty="0"/>
              <a:t>通过交叉路口</a:t>
            </a:r>
          </a:p>
          <a:p>
            <a:pPr indent="23622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/>
              <a:t>6.</a:t>
            </a:r>
            <a:r>
              <a:rPr lang="zh-CN" altLang="zh-CN" sz="2800" dirty="0"/>
              <a:t>机动车装载</a:t>
            </a:r>
          </a:p>
          <a:p>
            <a:pPr indent="236220">
              <a:spcAft>
                <a:spcPts val="0"/>
              </a:spcAft>
            </a:pPr>
            <a:endParaRPr lang="zh-CN" altLang="zh-CN" sz="2800" dirty="0"/>
          </a:p>
          <a:p>
            <a:pPr indent="236220">
              <a:spcAft>
                <a:spcPts val="0"/>
              </a:spcAft>
            </a:pP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90609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07704" y="116632"/>
            <a:ext cx="4902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任务二  识别道路交通标志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611560" y="1124744"/>
            <a:ext cx="8136904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道路</a:t>
            </a:r>
            <a:r>
              <a:rPr lang="zh-CN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交通标志分为主标志和辅助标志两大类。主标志有分警告标志、禁令标志、指示标志和指路标志</a:t>
            </a:r>
            <a:r>
              <a:rPr lang="en-US" altLang="zh-CN" sz="2800" dirty="0">
                <a:latin typeface="Times New Roman" panose="02020603050405020304" pitchFamily="18" charset="0"/>
              </a:rPr>
              <a:t>4</a:t>
            </a:r>
            <a:r>
              <a:rPr lang="zh-CN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种。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28934" y="3082268"/>
            <a:ext cx="8136904" cy="324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 panose="02020603050405020304" pitchFamily="18" charset="0"/>
              </a:rPr>
              <a:t>     </a:t>
            </a:r>
            <a:r>
              <a:rPr lang="zh-CN" altLang="zh-CN" sz="2800" kern="100" dirty="0" smtClean="0">
                <a:latin typeface="Times New Roman" panose="02020603050405020304" pitchFamily="18" charset="0"/>
              </a:rPr>
              <a:t>标志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的形状、颜色、尺寸、图案种类和设置地点均按现行的《道路交通标志和标线（</a:t>
            </a:r>
            <a:r>
              <a:rPr lang="en-US" altLang="zh-CN" sz="2800" kern="100" dirty="0">
                <a:latin typeface="Times New Roman" panose="02020603050405020304" pitchFamily="18" charset="0"/>
              </a:rPr>
              <a:t>GB5768</a:t>
            </a:r>
            <a:r>
              <a:rPr lang="zh-CN" altLang="zh-CN" sz="2800" kern="100" dirty="0">
                <a:latin typeface="Times New Roman" panose="02020603050405020304" pitchFamily="18" charset="0"/>
              </a:rPr>
              <a:t>）的规定执行。辅助标志是附设在主标志下，起辅助说明作用的标志，分表示时间、车辆种类、区域或距离、警告、禁令理由等类型。</a:t>
            </a:r>
          </a:p>
        </p:txBody>
      </p:sp>
    </p:spTree>
    <p:extLst>
      <p:ext uri="{BB962C8B-B14F-4D97-AF65-F5344CB8AC3E}">
        <p14:creationId xmlns:p14="http://schemas.microsoft.com/office/powerpoint/2010/main" val="288904931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7704" y="116632"/>
            <a:ext cx="4902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任务二  识别道路交通标志</a:t>
            </a:r>
            <a:endParaRPr lang="zh-CN" altLang="en-US" sz="3200" b="1" dirty="0"/>
          </a:p>
        </p:txBody>
      </p:sp>
      <p:sp>
        <p:nvSpPr>
          <p:cNvPr id="7" name="矩形 6"/>
          <p:cNvSpPr/>
          <p:nvPr/>
        </p:nvSpPr>
        <p:spPr>
          <a:xfrm>
            <a:off x="611559" y="1034653"/>
            <a:ext cx="792088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一、"/>
            </a:pPr>
            <a:r>
              <a:rPr lang="zh-CN" altLang="en-US" sz="2800" kern="100" dirty="0" smtClean="0">
                <a:latin typeface="Times New Roman" panose="02020603050405020304" pitchFamily="18" charset="0"/>
              </a:rPr>
              <a:t>、</a:t>
            </a:r>
            <a:r>
              <a:rPr lang="zh-CN" altLang="zh-CN" sz="2800" kern="100" dirty="0" smtClean="0">
                <a:latin typeface="Times New Roman" panose="02020603050405020304" pitchFamily="18" charset="0"/>
              </a:rPr>
              <a:t>警告标志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0" dirty="0" smtClean="0">
                <a:cs typeface="宋体" panose="02010600030101010101" pitchFamily="2" charset="-122"/>
              </a:rPr>
              <a:t>      </a:t>
            </a:r>
            <a:r>
              <a:rPr lang="zh-CN" altLang="zh-CN" sz="2800" kern="0" dirty="0" smtClean="0">
                <a:cs typeface="宋体" panose="02010600030101010101" pitchFamily="2" charset="-122"/>
              </a:rPr>
              <a:t>警告标志</a:t>
            </a:r>
            <a:r>
              <a:rPr lang="zh-CN" altLang="zh-CN" sz="2800" kern="0" dirty="0">
                <a:cs typeface="宋体" panose="02010600030101010101" pitchFamily="2" charset="-122"/>
              </a:rPr>
              <a:t>是指警告车辆、行人注意危险地点的标志。警告标志的颜色为黄底、黑边、黑图案，形状为等边三角形，顶角向上。</a:t>
            </a:r>
            <a:endParaRPr lang="zh-CN" altLang="en-US" sz="2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t="9176"/>
          <a:stretch/>
        </p:blipFill>
        <p:spPr>
          <a:xfrm>
            <a:off x="1403648" y="4293096"/>
            <a:ext cx="2054935" cy="17246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5068286"/>
            <a:ext cx="1807780" cy="64807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27584" y="3496866"/>
            <a:ext cx="1603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例如：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582120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7704" y="116632"/>
            <a:ext cx="4902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任务二  识别道路交通标志</a:t>
            </a:r>
            <a:endParaRPr lang="zh-CN" altLang="en-US" sz="3200" b="1" dirty="0"/>
          </a:p>
        </p:txBody>
      </p:sp>
      <p:sp>
        <p:nvSpPr>
          <p:cNvPr id="7" name="矩形 6"/>
          <p:cNvSpPr/>
          <p:nvPr/>
        </p:nvSpPr>
        <p:spPr>
          <a:xfrm>
            <a:off x="395536" y="1005408"/>
            <a:ext cx="25776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36220">
              <a:spcAft>
                <a:spcPts val="0"/>
              </a:spcAft>
            </a:pPr>
            <a:r>
              <a:rPr lang="zh-CN" altLang="zh-CN" sz="2800" kern="0" dirty="0">
                <a:latin typeface="Times New Roman" panose="02020603050405020304" pitchFamily="18" charset="0"/>
                <a:cs typeface="宋体" panose="02010600030101010101" pitchFamily="2" charset="-122"/>
              </a:rPr>
              <a:t>二、禁令标志</a:t>
            </a:r>
            <a:endParaRPr lang="zh-CN" altLang="zh-CN" sz="2800" kern="100" dirty="0"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0" y="1700808"/>
            <a:ext cx="806129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240">
              <a:spcAft>
                <a:spcPts val="0"/>
              </a:spcAft>
            </a:pPr>
            <a:r>
              <a:rPr lang="en-US" altLang="zh-CN" sz="2800" kern="0" dirty="0" smtClean="0">
                <a:latin typeface="Times New Roman" panose="02020603050405020304" pitchFamily="18" charset="0"/>
                <a:cs typeface="宋体" panose="02010600030101010101" pitchFamily="2" charset="-122"/>
              </a:rPr>
              <a:t>     </a:t>
            </a:r>
            <a:r>
              <a:rPr lang="zh-CN" altLang="zh-CN" sz="2800" kern="0" dirty="0" smtClean="0">
                <a:latin typeface="Times New Roman" panose="02020603050405020304" pitchFamily="18" charset="0"/>
                <a:cs typeface="宋体" panose="02010600030101010101" pitchFamily="2" charset="-122"/>
              </a:rPr>
              <a:t>禁令标志</a:t>
            </a:r>
            <a:r>
              <a:rPr lang="zh-CN" altLang="zh-CN" sz="2800" kern="0" dirty="0">
                <a:latin typeface="Times New Roman" panose="02020603050405020304" pitchFamily="18" charset="0"/>
                <a:cs typeface="宋体" panose="02010600030101010101" pitchFamily="2" charset="-122"/>
              </a:rPr>
              <a:t>是交通标志中主要标志的一种，对车辆加以禁止或限制的标志，如禁止通行、禁止停车、禁止左转弯、禁止鸣喇叭、限制速度、限制重量等。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 indent="269240">
              <a:spcAft>
                <a:spcPts val="0"/>
              </a:spcAft>
            </a:pPr>
            <a:r>
              <a:rPr lang="en-US" altLang="zh-CN" sz="2800" kern="0" dirty="0" smtClean="0">
                <a:latin typeface="Times New Roman" panose="02020603050405020304" pitchFamily="18" charset="0"/>
                <a:cs typeface="宋体" panose="02010600030101010101" pitchFamily="2" charset="-122"/>
              </a:rPr>
              <a:t>     </a:t>
            </a:r>
            <a:r>
              <a:rPr lang="zh-CN" altLang="zh-CN" sz="2800" kern="0" dirty="0" smtClean="0">
                <a:latin typeface="Times New Roman" panose="02020603050405020304" pitchFamily="18" charset="0"/>
                <a:cs typeface="宋体" panose="02010600030101010101" pitchFamily="2" charset="-122"/>
              </a:rPr>
              <a:t>禁令标志</a:t>
            </a:r>
            <a:r>
              <a:rPr lang="zh-CN" altLang="zh-CN" sz="2800" kern="0" dirty="0">
                <a:latin typeface="Times New Roman" panose="02020603050405020304" pitchFamily="18" charset="0"/>
                <a:cs typeface="宋体" panose="02010600030101010101" pitchFamily="2" charset="-122"/>
              </a:rPr>
              <a:t>的颜色，除个别标志外，为白底，红圈，红杠，黑图案。图案压杠。禁令标志的形状为圆形、八角形、顶角向下的等边三角形。禁令标志目前有</a:t>
            </a:r>
            <a:r>
              <a:rPr lang="en-US" altLang="zh-CN" sz="2800" kern="0" dirty="0">
                <a:latin typeface="Times New Roman" panose="02020603050405020304" pitchFamily="18" charset="0"/>
                <a:cs typeface="宋体" panose="02010600030101010101" pitchFamily="2" charset="-122"/>
              </a:rPr>
              <a:t>42</a:t>
            </a:r>
            <a:r>
              <a:rPr lang="zh-CN" altLang="zh-CN" sz="2800" kern="0" dirty="0">
                <a:latin typeface="Times New Roman" panose="02020603050405020304" pitchFamily="18" charset="0"/>
                <a:cs typeface="宋体" panose="02010600030101010101" pitchFamily="2" charset="-122"/>
              </a:rPr>
              <a:t>种。</a:t>
            </a:r>
            <a:endParaRPr lang="zh-CN" altLang="zh-CN" sz="2800" kern="100" dirty="0">
              <a:latin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4509120"/>
            <a:ext cx="1860115" cy="193871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15616" y="5229200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例如：禁止驶入标志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6325529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07704" y="116632"/>
            <a:ext cx="4902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任务二  识别道路交通标志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467544" y="1124744"/>
            <a:ext cx="80648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6220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0" dirty="0">
                <a:latin typeface="Times New Roman" panose="02020603050405020304" pitchFamily="18" charset="0"/>
                <a:cs typeface="宋体" panose="02010600030101010101" pitchFamily="2" charset="-122"/>
              </a:rPr>
              <a:t>三、指示标志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0" dirty="0" smtClean="0">
                <a:latin typeface="Times New Roman" panose="02020603050405020304" pitchFamily="18" charset="0"/>
                <a:cs typeface="宋体" panose="02010600030101010101" pitchFamily="2" charset="-122"/>
              </a:rPr>
              <a:t>    </a:t>
            </a:r>
            <a:r>
              <a:rPr lang="zh-CN" altLang="zh-CN" sz="2800" kern="0" dirty="0" smtClean="0">
                <a:latin typeface="Times New Roman" panose="02020603050405020304" pitchFamily="18" charset="0"/>
                <a:cs typeface="宋体" panose="02010600030101010101" pitchFamily="2" charset="-122"/>
              </a:rPr>
              <a:t>指示标志</a:t>
            </a:r>
            <a:r>
              <a:rPr lang="zh-CN" altLang="zh-CN" sz="2800" kern="0" dirty="0">
                <a:latin typeface="Times New Roman" panose="02020603050405020304" pitchFamily="18" charset="0"/>
                <a:cs typeface="宋体" panose="02010600030101010101" pitchFamily="2" charset="-122"/>
              </a:rPr>
              <a:t>是交通标志中主要标志的一种，用以指示车辆和行人按规定方向、地点行驶。指示标志的颜色为蓝底、白图案；形状分为圆形、长方形和正方形</a:t>
            </a:r>
            <a:r>
              <a:rPr lang="zh-CN" altLang="zh-CN" sz="2800" kern="0" dirty="0" smtClean="0">
                <a:latin typeface="Times New Roman" panose="02020603050405020304" pitchFamily="18" charset="0"/>
                <a:cs typeface="宋体" panose="02010600030101010101" pitchFamily="2" charset="-122"/>
              </a:rPr>
              <a:t>。</a:t>
            </a:r>
            <a:endParaRPr lang="en-US" altLang="zh-CN" sz="2800" kern="0" dirty="0" smtClean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0" dirty="0" smtClean="0">
                <a:latin typeface="Times New Roman" panose="02020603050405020304" pitchFamily="18" charset="0"/>
              </a:rPr>
              <a:t>例：</a:t>
            </a:r>
            <a:endParaRPr lang="zh-CN" altLang="zh-CN" sz="2800" kern="100" dirty="0"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3890874"/>
            <a:ext cx="1800200" cy="240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8839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07704" y="116632"/>
            <a:ext cx="4902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任务二  识别道路交通标志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683568" y="980728"/>
            <a:ext cx="78488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>
              <a:spcAft>
                <a:spcPts val="0"/>
              </a:spcAft>
            </a:pPr>
            <a:r>
              <a:rPr lang="zh-CN" altLang="zh-CN" sz="2800" kern="0" dirty="0">
                <a:latin typeface="Times New Roman" panose="02020603050405020304" pitchFamily="18" charset="0"/>
                <a:cs typeface="宋体" panose="02010600030101010101" pitchFamily="2" charset="-122"/>
              </a:rPr>
              <a:t>四、指路标志</a:t>
            </a:r>
            <a:endParaRPr lang="zh-CN" altLang="zh-CN" sz="2800" kern="100" dirty="0">
              <a:latin typeface="Times New Roman" panose="02020603050405020304" pitchFamily="18" charset="0"/>
            </a:endParaRPr>
          </a:p>
          <a:p>
            <a:pPr indent="236220">
              <a:spcAft>
                <a:spcPts val="0"/>
              </a:spcAft>
            </a:pPr>
            <a:r>
              <a:rPr lang="zh-CN" altLang="zh-CN" sz="2800" kern="100" dirty="0">
                <a:latin typeface="Times New Roman" panose="02020603050405020304" pitchFamily="18" charset="0"/>
              </a:rPr>
              <a:t>指路标志是交通标志中主要标志的一种，用以指示市镇村的境界、目的地的方向和距离、高速公路出入口、著名地点所在等。 指路标志用以传递道路方向，地点，距离信息的标志。形状除地点识别标志外，均为长方形和正方形</a:t>
            </a:r>
            <a:r>
              <a:rPr lang="zh-CN" altLang="zh-CN" sz="2800" kern="100" dirty="0" smtClean="0">
                <a:latin typeface="Times New Roman" panose="02020603050405020304" pitchFamily="18" charset="0"/>
              </a:rPr>
              <a:t>。</a:t>
            </a:r>
            <a:endParaRPr lang="en-US" altLang="zh-CN" sz="2800" kern="100" dirty="0" smtClean="0">
              <a:latin typeface="Times New Roman" panose="02020603050405020304" pitchFamily="18" charset="0"/>
            </a:endParaRPr>
          </a:p>
          <a:p>
            <a:pPr indent="236220">
              <a:spcAft>
                <a:spcPts val="0"/>
              </a:spcAft>
            </a:pPr>
            <a:endParaRPr lang="en-US" altLang="zh-CN" sz="2800" kern="100" dirty="0">
              <a:latin typeface="Times New Roman" panose="02020603050405020304" pitchFamily="18" charset="0"/>
            </a:endParaRPr>
          </a:p>
          <a:p>
            <a:pPr indent="236220">
              <a:spcAft>
                <a:spcPts val="0"/>
              </a:spcAft>
            </a:pPr>
            <a:r>
              <a:rPr lang="zh-CN" altLang="en-US" sz="2800" kern="100" dirty="0" smtClean="0">
                <a:latin typeface="Times New Roman" panose="02020603050405020304" pitchFamily="18" charset="0"/>
              </a:rPr>
              <a:t>例：</a:t>
            </a:r>
            <a:endParaRPr lang="zh-CN" altLang="zh-CN" sz="2800" kern="100" dirty="0">
              <a:latin typeface="Times New Roman" panose="02020603050405020304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7744" y="3760062"/>
            <a:ext cx="5256584" cy="2477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8351809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58281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White Template with yellow-magenta Segoe_TP10286788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0CAB1D8-8B60-41DC-AE7A-89AB460F81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演示文稿幻灯片示例（白色红黄设计）</Template>
  <TotalTime>535</TotalTime>
  <Words>548</Words>
  <Application>Microsoft Office PowerPoint</Application>
  <PresentationFormat>全屏显示(4:3)</PresentationFormat>
  <Paragraphs>42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宋体</vt:lpstr>
      <vt:lpstr>微软雅黑</vt:lpstr>
      <vt:lpstr>Angsana New</vt:lpstr>
      <vt:lpstr>Arial</vt:lpstr>
      <vt:lpstr>Calibri</vt:lpstr>
      <vt:lpstr>Courier New</vt:lpstr>
      <vt:lpstr>Times New Roman</vt:lpstr>
      <vt:lpstr>Wingdings</vt:lpstr>
      <vt:lpstr>1_White Template with yellow-magenta Segoe_TP10286788</vt:lpstr>
      <vt:lpstr>White with Courier font for code slides</vt:lpstr>
      <vt:lpstr>汽车文化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汽车文化</dc:title>
  <dc:creator>Windows 用户</dc:creator>
  <cp:keywords/>
  <cp:lastModifiedBy>Windows 用户</cp:lastModifiedBy>
  <cp:revision>63</cp:revision>
  <dcterms:created xsi:type="dcterms:W3CDTF">2016-05-09T06:42:58Z</dcterms:created>
  <dcterms:modified xsi:type="dcterms:W3CDTF">2016-07-06T01:46:27Z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TC102867889990</vt:lpwstr>
  </property>
</Properties>
</file>