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9" d="100"/>
          <a:sy n="59" d="100"/>
        </p:scale>
        <p:origin x="-146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x-none" altLang="zh-CN" b="1" dirty="0" smtClean="0"/>
              <a:t>第6章恶意程序及防范技术</a:t>
            </a:r>
            <a:endParaRPr lang="zh-CN" altLang="zh-CN" b="1" dirty="0"/>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 xmlns:p14="http://schemas.microsoft.com/office/powerpoint/2010/main" val="2572514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6.2病毒</a:t>
            </a:r>
            <a:endParaRPr lang="zh-CN" altLang="zh-CN" b="1" dirty="0"/>
          </a:p>
        </p:txBody>
      </p:sp>
      <p:sp>
        <p:nvSpPr>
          <p:cNvPr id="3" name="内容占位符 2"/>
          <p:cNvSpPr>
            <a:spLocks noGrp="1"/>
          </p:cNvSpPr>
          <p:nvPr>
            <p:ph idx="1"/>
          </p:nvPr>
        </p:nvSpPr>
        <p:spPr/>
        <p:txBody>
          <a:bodyPr>
            <a:normAutofit fontScale="92500"/>
          </a:bodyPr>
          <a:lstStyle/>
          <a:p>
            <a:r>
              <a:rPr lang="zh-CN" altLang="zh-CN" dirty="0"/>
              <a:t>我国主要是等同采用国际标准。公安部主持制定、国家质量技术监督局发布的中华人民共和国国家标准</a:t>
            </a:r>
            <a:r>
              <a:rPr lang="en-US" altLang="zh-CN" dirty="0"/>
              <a:t>GB17859-1999</a:t>
            </a:r>
            <a:r>
              <a:rPr lang="zh-CN" altLang="zh-CN" dirty="0"/>
              <a:t>《计算机信息系统安全保护等级划分准则》已正式颁布并实施。该准则将信息系统安全分为</a:t>
            </a:r>
            <a:r>
              <a:rPr lang="en-US" altLang="zh-CN" dirty="0"/>
              <a:t>5</a:t>
            </a:r>
            <a:r>
              <a:rPr lang="zh-CN" altLang="zh-CN" dirty="0"/>
              <a:t>个等级：自主保护级、系统审计保护级、安全标记保护级、结构化保护级和访问验证保护级。主要的安全考核指标有身份认证、自主访问控制、数据完整性、审计等，这些指标涵盖了不同级别的安全要求。</a:t>
            </a:r>
            <a:r>
              <a:rPr lang="en-US" altLang="zh-CN" dirty="0"/>
              <a:t>GB18336</a:t>
            </a:r>
            <a:r>
              <a:rPr lang="zh-CN" altLang="zh-CN" dirty="0"/>
              <a:t>也是等同采用</a:t>
            </a:r>
            <a:r>
              <a:rPr lang="en-US" altLang="zh-CN" dirty="0"/>
              <a:t>ISO 15408</a:t>
            </a:r>
            <a:r>
              <a:rPr lang="zh-CN" altLang="zh-CN" dirty="0"/>
              <a:t>标准。</a:t>
            </a:r>
          </a:p>
          <a:p>
            <a:endParaRPr lang="zh-CN" altLang="en-US" dirty="0"/>
          </a:p>
        </p:txBody>
      </p:sp>
    </p:spTree>
    <p:extLst>
      <p:ext uri="{BB962C8B-B14F-4D97-AF65-F5344CB8AC3E}">
        <p14:creationId xmlns="" xmlns:p14="http://schemas.microsoft.com/office/powerpoint/2010/main" val="33096106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6.2病毒</a:t>
            </a:r>
            <a:endParaRPr lang="zh-CN" altLang="en-US" dirty="0"/>
          </a:p>
        </p:txBody>
      </p:sp>
      <p:sp>
        <p:nvSpPr>
          <p:cNvPr id="3" name="内容占位符 2"/>
          <p:cNvSpPr>
            <a:spLocks noGrp="1"/>
          </p:cNvSpPr>
          <p:nvPr>
            <p:ph idx="1"/>
          </p:nvPr>
        </p:nvSpPr>
        <p:spPr/>
        <p:txBody>
          <a:bodyPr/>
          <a:lstStyle/>
          <a:p>
            <a:r>
              <a:rPr lang="zh-CN" altLang="zh-CN" dirty="0" smtClean="0"/>
              <a:t>第二阶段为混合型病毒阶段。其产生的年限在</a:t>
            </a:r>
            <a:r>
              <a:rPr lang="en-US" altLang="zh-CN" dirty="0" smtClean="0"/>
              <a:t>1989</a:t>
            </a:r>
            <a:r>
              <a:rPr lang="zh-CN" altLang="zh-CN" dirty="0" smtClean="0"/>
              <a:t>－</a:t>
            </a:r>
            <a:r>
              <a:rPr lang="en-US" altLang="zh-CN" dirty="0" smtClean="0"/>
              <a:t>1991</a:t>
            </a:r>
            <a:r>
              <a:rPr lang="zh-CN" altLang="zh-CN" dirty="0" smtClean="0"/>
              <a:t>年之间，是计算机病毒由简单发展到复杂的阶段。计算机局域网开始应用与普及，给计算机病毒带来了第一次流行高峰</a:t>
            </a:r>
            <a:r>
              <a:rPr lang="zh-CN" altLang="zh-CN" dirty="0" smtClean="0"/>
              <a:t>。</a:t>
            </a:r>
            <a:endParaRPr lang="en-US" altLang="zh-CN" dirty="0" smtClean="0"/>
          </a:p>
          <a:p>
            <a:r>
              <a:rPr lang="zh-CN" altLang="zh-CN" dirty="0" smtClean="0"/>
              <a:t>第三阶段为多态性病毒阶段。此类病毒的主要特点是，在每次传染目标时，放入宿主程序中的病毒程序大部分都是可变的。因此防病毒软件查杀非常困难。</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50106"/>
          </a:xfrm>
        </p:spPr>
        <p:txBody>
          <a:bodyPr/>
          <a:lstStyle/>
          <a:p>
            <a:r>
              <a:rPr lang="x-none" altLang="zh-CN" b="1" dirty="0" smtClean="0"/>
              <a:t>6.2病毒</a:t>
            </a:r>
            <a:endParaRPr lang="zh-CN" altLang="en-US" dirty="0"/>
          </a:p>
        </p:txBody>
      </p:sp>
      <p:sp>
        <p:nvSpPr>
          <p:cNvPr id="3" name="内容占位符 2"/>
          <p:cNvSpPr>
            <a:spLocks noGrp="1"/>
          </p:cNvSpPr>
          <p:nvPr>
            <p:ph idx="1"/>
          </p:nvPr>
        </p:nvSpPr>
        <p:spPr>
          <a:xfrm>
            <a:off x="457200" y="1268760"/>
            <a:ext cx="8229600" cy="5017760"/>
          </a:xfrm>
        </p:spPr>
        <p:txBody>
          <a:bodyPr>
            <a:normAutofit fontScale="85000" lnSpcReduction="20000"/>
          </a:bodyPr>
          <a:lstStyle/>
          <a:p>
            <a:r>
              <a:rPr lang="zh-CN" altLang="zh-CN" dirty="0" smtClean="0"/>
              <a:t>第四阶段为网络病毒阶段。从上世纪</a:t>
            </a:r>
            <a:r>
              <a:rPr lang="en-US" altLang="zh-CN" dirty="0" smtClean="0"/>
              <a:t>90</a:t>
            </a:r>
            <a:r>
              <a:rPr lang="zh-CN" altLang="zh-CN" dirty="0" smtClean="0"/>
              <a:t>年代中后期开始，随着国际互联网的发展壮大，依赖互联网络传播的邮件病毒和宏病毒等大量涌现，病毒传播快、隐蔽性强、破坏性大</a:t>
            </a:r>
            <a:r>
              <a:rPr lang="zh-CN" altLang="zh-CN" dirty="0" smtClean="0"/>
              <a:t>。</a:t>
            </a:r>
            <a:endParaRPr lang="en-US" altLang="zh-CN" dirty="0" smtClean="0"/>
          </a:p>
          <a:p>
            <a:r>
              <a:rPr lang="zh-CN" altLang="zh-CN" dirty="0" smtClean="0"/>
              <a:t>第五阶段为主动攻击型病毒。典型代表为</a:t>
            </a:r>
            <a:r>
              <a:rPr lang="en-US" altLang="zh-CN" dirty="0" smtClean="0"/>
              <a:t>2003</a:t>
            </a:r>
            <a:r>
              <a:rPr lang="zh-CN" altLang="zh-CN" dirty="0" smtClean="0"/>
              <a:t>年出现的“冲击波”病毒和</a:t>
            </a:r>
            <a:r>
              <a:rPr lang="en-US" altLang="zh-CN" dirty="0" smtClean="0"/>
              <a:t>2004</a:t>
            </a:r>
            <a:r>
              <a:rPr lang="zh-CN" altLang="zh-CN" dirty="0" smtClean="0"/>
              <a:t>年流行的“震荡波”病毒。这些病毒利用操作系统的漏洞进行进攻型的扩散，并不需要任何媒介或操作，用户只要接入互联网络就有可能被感染。正因为如此，该病毒的危害性更大。</a:t>
            </a:r>
          </a:p>
          <a:p>
            <a:r>
              <a:rPr lang="zh-CN" altLang="zh-CN" dirty="0" smtClean="0"/>
              <a:t>第六阶段为“手机病毒”阶段。随着移动通讯网络的发展以及移动终端－－手机功能的不断强大，计算机病毒开始从传统的互联网络走进移动通讯网络世界。</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6.2病毒</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zh-CN" dirty="0" smtClean="0"/>
              <a:t>计算机病毒</a:t>
            </a:r>
            <a:r>
              <a:rPr lang="zh-CN" altLang="zh-CN" dirty="0" smtClean="0"/>
              <a:t>原理</a:t>
            </a:r>
            <a:endParaRPr lang="en-US" altLang="zh-CN" dirty="0" smtClean="0"/>
          </a:p>
          <a:p>
            <a:r>
              <a:rPr lang="zh-CN" altLang="zh-CN" dirty="0" smtClean="0"/>
              <a:t>病毒是一个程序，一段人为编制的计算机程序代码。它在正常程序运行之前运行，并处于特权级状态。这段程序代码一旦进入计算机并得以执行，对计算机的某些资源进行监视。它会搜寻其他符合其传染条件的程序或存储介质，确定目标后再将自身代码插入其中，达到自我繁殖的目的。只要一台计算机染毒，如不及时处理，那么病毒会在这台机子上迅速扩散，其中的大量文件（一般是可执行文件）会被感染。而被感染的文件又成了新的传染源，再与其他机器进行数据交换或通过网络接触，病毒会继续进行传染。</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6.2病毒</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zh-CN" dirty="0" smtClean="0"/>
              <a:t>计算机病毒的</a:t>
            </a:r>
            <a:r>
              <a:rPr lang="zh-CN" altLang="zh-CN" dirty="0" smtClean="0"/>
              <a:t>特征</a:t>
            </a:r>
            <a:endParaRPr lang="en-US" altLang="zh-CN" dirty="0" smtClean="0"/>
          </a:p>
          <a:p>
            <a:r>
              <a:rPr lang="zh-CN" altLang="zh-CN" dirty="0" smtClean="0"/>
              <a:t>计算机病毒有一些与生物界中的病毒极为相似的特征，这也就是所以称其为病毒的缘由。这些特征有如下一些。</a:t>
            </a:r>
          </a:p>
          <a:p>
            <a:r>
              <a:rPr lang="en-US" altLang="zh-CN" dirty="0" smtClean="0"/>
              <a:t>1.</a:t>
            </a:r>
            <a:r>
              <a:rPr lang="zh-CN" altLang="zh-CN" dirty="0" smtClean="0"/>
              <a:t>传染性</a:t>
            </a:r>
          </a:p>
          <a:p>
            <a:r>
              <a:rPr lang="en-US" altLang="zh-CN" dirty="0" smtClean="0"/>
              <a:t>2.</a:t>
            </a:r>
            <a:r>
              <a:rPr lang="zh-CN" altLang="zh-CN" dirty="0" smtClean="0"/>
              <a:t>潜伏性</a:t>
            </a:r>
          </a:p>
          <a:p>
            <a:r>
              <a:rPr lang="en-US" altLang="zh-CN" dirty="0" smtClean="0"/>
              <a:t>3.</a:t>
            </a:r>
            <a:r>
              <a:rPr lang="zh-CN" altLang="zh-CN" dirty="0" smtClean="0"/>
              <a:t>寄生性</a:t>
            </a:r>
          </a:p>
          <a:p>
            <a:r>
              <a:rPr lang="zh-CN" altLang="zh-CN" dirty="0" smtClean="0"/>
              <a:t>寄生是病毒的重要特征。计算机病毒一般寄生在以下地方：</a:t>
            </a:r>
          </a:p>
          <a:p>
            <a:r>
              <a:rPr lang="zh-CN" altLang="zh-CN" dirty="0" smtClean="0"/>
              <a:t>（</a:t>
            </a:r>
            <a:r>
              <a:rPr lang="en-US" altLang="zh-CN" dirty="0" smtClean="0"/>
              <a:t>1</a:t>
            </a:r>
            <a:r>
              <a:rPr lang="zh-CN" altLang="zh-CN" dirty="0" smtClean="0"/>
              <a:t>）寄生在可执行程序中</a:t>
            </a:r>
            <a:r>
              <a:rPr lang="zh-CN" altLang="zh-CN" dirty="0" smtClean="0"/>
              <a:t>。</a:t>
            </a:r>
            <a:endParaRPr lang="en-US" altLang="zh-CN" dirty="0" smtClean="0"/>
          </a:p>
          <a:p>
            <a:r>
              <a:rPr lang="zh-CN" altLang="zh-CN" dirty="0" smtClean="0"/>
              <a:t>（</a:t>
            </a:r>
            <a:r>
              <a:rPr lang="en-US" altLang="zh-CN" dirty="0" smtClean="0"/>
              <a:t>2</a:t>
            </a:r>
            <a:r>
              <a:rPr lang="zh-CN" altLang="zh-CN" dirty="0" smtClean="0"/>
              <a:t>）寄生在硬盘的主引导扇区中。</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6.2病毒</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smtClean="0"/>
              <a:t>4.</a:t>
            </a:r>
            <a:r>
              <a:rPr lang="zh-CN" altLang="zh-CN" dirty="0" smtClean="0"/>
              <a:t>触发性</a:t>
            </a:r>
          </a:p>
          <a:p>
            <a:r>
              <a:rPr lang="zh-CN" altLang="zh-CN" dirty="0" smtClean="0"/>
              <a:t>潜伏下来的计算机病毒一般要在一定的条件下才被激活，发起攻击。病毒具有判断这个条件的功能。</a:t>
            </a:r>
          </a:p>
          <a:p>
            <a:r>
              <a:rPr lang="zh-CN" altLang="zh-CN" dirty="0" smtClean="0"/>
              <a:t>（</a:t>
            </a:r>
            <a:r>
              <a:rPr lang="en-US" altLang="zh-CN" dirty="0" smtClean="0"/>
              <a:t>1</a:t>
            </a:r>
            <a:r>
              <a:rPr lang="zh-CN" altLang="zh-CN" dirty="0" smtClean="0"/>
              <a:t>）日期</a:t>
            </a:r>
            <a:r>
              <a:rPr lang="en-US" altLang="zh-CN" dirty="0" smtClean="0"/>
              <a:t>/</a:t>
            </a:r>
            <a:r>
              <a:rPr lang="zh-CN" altLang="zh-CN" dirty="0" smtClean="0"/>
              <a:t>时间触发。</a:t>
            </a:r>
          </a:p>
          <a:p>
            <a:r>
              <a:rPr lang="zh-CN" altLang="zh-CN" dirty="0" smtClean="0"/>
              <a:t>（</a:t>
            </a:r>
            <a:r>
              <a:rPr lang="en-US" altLang="zh-CN" dirty="0" smtClean="0"/>
              <a:t>2</a:t>
            </a:r>
            <a:r>
              <a:rPr lang="zh-CN" altLang="zh-CN" dirty="0" smtClean="0"/>
              <a:t>）计数器触发</a:t>
            </a:r>
            <a:r>
              <a:rPr lang="en-US" altLang="zh-CN" dirty="0" smtClean="0"/>
              <a:t>.</a:t>
            </a:r>
            <a:endParaRPr lang="zh-CN" altLang="zh-CN" dirty="0" smtClean="0"/>
          </a:p>
          <a:p>
            <a:r>
              <a:rPr lang="zh-CN" altLang="zh-CN" dirty="0" smtClean="0"/>
              <a:t>（</a:t>
            </a:r>
            <a:r>
              <a:rPr lang="en-US" altLang="zh-CN" dirty="0" smtClean="0"/>
              <a:t>3</a:t>
            </a:r>
            <a:r>
              <a:rPr lang="zh-CN" altLang="zh-CN" dirty="0" smtClean="0"/>
              <a:t>）键盘触发</a:t>
            </a:r>
            <a:r>
              <a:rPr lang="en-US" altLang="zh-CN" dirty="0" smtClean="0"/>
              <a:t>.</a:t>
            </a:r>
            <a:endParaRPr lang="zh-CN" altLang="zh-CN" dirty="0" smtClean="0"/>
          </a:p>
          <a:p>
            <a:r>
              <a:rPr lang="zh-CN" altLang="zh-CN" dirty="0" smtClean="0"/>
              <a:t>（</a:t>
            </a:r>
            <a:r>
              <a:rPr lang="en-US" altLang="zh-CN" dirty="0" smtClean="0"/>
              <a:t>4</a:t>
            </a:r>
            <a:r>
              <a:rPr lang="zh-CN" altLang="zh-CN" dirty="0" smtClean="0"/>
              <a:t>）启动触发</a:t>
            </a:r>
            <a:r>
              <a:rPr lang="en-US" altLang="zh-CN" dirty="0" smtClean="0"/>
              <a:t>.</a:t>
            </a:r>
            <a:endParaRPr lang="zh-CN" altLang="zh-CN" dirty="0" smtClean="0"/>
          </a:p>
          <a:p>
            <a:r>
              <a:rPr lang="zh-CN" altLang="zh-CN" dirty="0" smtClean="0"/>
              <a:t>（</a:t>
            </a:r>
            <a:r>
              <a:rPr lang="en-US" altLang="zh-CN" dirty="0" smtClean="0"/>
              <a:t>5</a:t>
            </a:r>
            <a:r>
              <a:rPr lang="zh-CN" altLang="zh-CN" dirty="0" smtClean="0"/>
              <a:t>）感染触发</a:t>
            </a:r>
            <a:r>
              <a:rPr lang="en-US" altLang="zh-CN" dirty="0" smtClean="0"/>
              <a:t>.</a:t>
            </a:r>
            <a:endParaRPr lang="zh-CN" altLang="zh-CN" dirty="0" smtClean="0"/>
          </a:p>
          <a:p>
            <a:r>
              <a:rPr lang="zh-CN" altLang="zh-CN" dirty="0" smtClean="0"/>
              <a:t>（</a:t>
            </a:r>
            <a:r>
              <a:rPr lang="en-US" altLang="zh-CN" dirty="0" smtClean="0"/>
              <a:t>6</a:t>
            </a:r>
            <a:r>
              <a:rPr lang="zh-CN" altLang="zh-CN" dirty="0" smtClean="0"/>
              <a:t>）组合条件触发</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6.2病毒</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smtClean="0"/>
              <a:t>5.</a:t>
            </a:r>
            <a:r>
              <a:rPr lang="zh-CN" altLang="zh-CN" dirty="0" smtClean="0"/>
              <a:t>非授权执行性</a:t>
            </a:r>
          </a:p>
          <a:p>
            <a:r>
              <a:rPr lang="en-US" altLang="zh-CN" dirty="0" smtClean="0"/>
              <a:t>6.</a:t>
            </a:r>
            <a:r>
              <a:rPr lang="zh-CN" altLang="zh-CN" dirty="0" smtClean="0"/>
              <a:t>破坏性</a:t>
            </a:r>
          </a:p>
          <a:p>
            <a:r>
              <a:rPr lang="zh-CN" altLang="zh-CN" dirty="0" smtClean="0"/>
              <a:t>（</a:t>
            </a:r>
            <a:r>
              <a:rPr lang="en-US" altLang="zh-CN" dirty="0" smtClean="0"/>
              <a:t>1</a:t>
            </a:r>
            <a:r>
              <a:rPr lang="zh-CN" altLang="zh-CN" dirty="0" smtClean="0"/>
              <a:t>）占用</a:t>
            </a:r>
            <a:r>
              <a:rPr lang="en-US" altLang="zh-CN" dirty="0" smtClean="0"/>
              <a:t>CPU</a:t>
            </a:r>
            <a:r>
              <a:rPr lang="zh-CN" altLang="zh-CN" dirty="0" smtClean="0"/>
              <a:t>资源</a:t>
            </a:r>
            <a:endParaRPr lang="en-US" altLang="zh-CN" dirty="0" smtClean="0"/>
          </a:p>
          <a:p>
            <a:r>
              <a:rPr lang="zh-CN" altLang="zh-CN" dirty="0" smtClean="0"/>
              <a:t>（</a:t>
            </a:r>
            <a:r>
              <a:rPr lang="en-US" altLang="zh-CN" dirty="0" smtClean="0"/>
              <a:t>2</a:t>
            </a:r>
            <a:r>
              <a:rPr lang="zh-CN" altLang="zh-CN" dirty="0" smtClean="0"/>
              <a:t>）干扰系统</a:t>
            </a:r>
            <a:r>
              <a:rPr lang="zh-CN" altLang="zh-CN" dirty="0" smtClean="0"/>
              <a:t>运行</a:t>
            </a:r>
            <a:endParaRPr lang="en-US" altLang="zh-CN" dirty="0" smtClean="0"/>
          </a:p>
          <a:p>
            <a:r>
              <a:rPr lang="zh-CN" altLang="zh-CN" dirty="0" smtClean="0"/>
              <a:t>（</a:t>
            </a:r>
            <a:r>
              <a:rPr lang="en-US" altLang="zh-CN" dirty="0" smtClean="0"/>
              <a:t>3</a:t>
            </a:r>
            <a:r>
              <a:rPr lang="zh-CN" altLang="zh-CN" dirty="0" smtClean="0"/>
              <a:t>）攻击</a:t>
            </a:r>
            <a:r>
              <a:rPr lang="en-US" altLang="zh-CN" dirty="0" smtClean="0"/>
              <a:t>CMOS</a:t>
            </a:r>
            <a:r>
              <a:rPr lang="zh-CN" altLang="zh-CN" dirty="0" smtClean="0"/>
              <a:t>。</a:t>
            </a:r>
            <a:r>
              <a:rPr lang="en-US" altLang="zh-CN" dirty="0" smtClean="0"/>
              <a:t>CMOS</a:t>
            </a:r>
            <a:r>
              <a:rPr lang="zh-CN" altLang="zh-CN" dirty="0" smtClean="0"/>
              <a:t>是保存</a:t>
            </a:r>
            <a:r>
              <a:rPr lang="zh-CN" altLang="zh-CN" dirty="0" smtClean="0"/>
              <a:t>系统参数</a:t>
            </a:r>
            <a:endParaRPr lang="en-US" altLang="zh-CN" dirty="0" smtClean="0"/>
          </a:p>
          <a:p>
            <a:r>
              <a:rPr lang="zh-CN" altLang="zh-CN" dirty="0" smtClean="0"/>
              <a:t>（</a:t>
            </a:r>
            <a:r>
              <a:rPr lang="en-US" altLang="zh-CN" dirty="0" smtClean="0"/>
              <a:t>4</a:t>
            </a:r>
            <a:r>
              <a:rPr lang="zh-CN" altLang="zh-CN" dirty="0" smtClean="0"/>
              <a:t>）攻击系统数据</a:t>
            </a:r>
            <a:r>
              <a:rPr lang="zh-CN" altLang="zh-CN" dirty="0" smtClean="0"/>
              <a:t>区</a:t>
            </a:r>
            <a:endParaRPr lang="en-US" altLang="zh-CN" dirty="0" smtClean="0"/>
          </a:p>
          <a:p>
            <a:r>
              <a:rPr lang="zh-CN" altLang="zh-CN" dirty="0" smtClean="0"/>
              <a:t>（</a:t>
            </a:r>
            <a:r>
              <a:rPr lang="en-US" altLang="zh-CN" dirty="0" smtClean="0"/>
              <a:t>5</a:t>
            </a:r>
            <a:r>
              <a:rPr lang="zh-CN" altLang="zh-CN" dirty="0" smtClean="0"/>
              <a:t>）干扰外部设备</a:t>
            </a:r>
            <a:r>
              <a:rPr lang="zh-CN" altLang="zh-CN" dirty="0" smtClean="0"/>
              <a:t>运行</a:t>
            </a:r>
            <a:endParaRPr lang="en-US" altLang="zh-CN" dirty="0" smtClean="0"/>
          </a:p>
          <a:p>
            <a:r>
              <a:rPr lang="zh-CN" altLang="zh-CN" dirty="0" smtClean="0"/>
              <a:t>（</a:t>
            </a:r>
            <a:r>
              <a:rPr lang="en-US" altLang="zh-CN" dirty="0" smtClean="0"/>
              <a:t>6</a:t>
            </a:r>
            <a:r>
              <a:rPr lang="zh-CN" altLang="zh-CN" dirty="0" smtClean="0"/>
              <a:t>）攻击</a:t>
            </a:r>
            <a:r>
              <a:rPr lang="zh-CN" altLang="zh-CN" dirty="0" smtClean="0"/>
              <a:t>文件</a:t>
            </a:r>
            <a:endParaRPr lang="en-US" altLang="zh-CN" dirty="0" smtClean="0"/>
          </a:p>
          <a:p>
            <a:r>
              <a:rPr lang="zh-CN" altLang="zh-CN" dirty="0" smtClean="0"/>
              <a:t>（</a:t>
            </a:r>
            <a:r>
              <a:rPr lang="en-US" altLang="zh-CN" dirty="0" smtClean="0"/>
              <a:t>7</a:t>
            </a:r>
            <a:r>
              <a:rPr lang="zh-CN" altLang="zh-CN" dirty="0" smtClean="0"/>
              <a:t>）劫取机密</a:t>
            </a:r>
            <a:r>
              <a:rPr lang="zh-CN" altLang="zh-CN" dirty="0" smtClean="0"/>
              <a:t>数据</a:t>
            </a:r>
            <a:endParaRPr lang="en-US" altLang="zh-CN" dirty="0" smtClean="0"/>
          </a:p>
          <a:p>
            <a:r>
              <a:rPr lang="zh-CN" altLang="zh-CN" dirty="0" smtClean="0"/>
              <a:t>（</a:t>
            </a:r>
            <a:r>
              <a:rPr lang="en-US" altLang="zh-CN" dirty="0" smtClean="0"/>
              <a:t>8</a:t>
            </a:r>
            <a:r>
              <a:rPr lang="zh-CN" altLang="zh-CN" dirty="0" smtClean="0"/>
              <a:t>）破坏网络系统的正常运行</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6.2病毒</a:t>
            </a:r>
            <a:endParaRPr lang="zh-CN" altLang="en-US" dirty="0"/>
          </a:p>
        </p:txBody>
      </p:sp>
      <p:sp>
        <p:nvSpPr>
          <p:cNvPr id="3" name="内容占位符 2"/>
          <p:cNvSpPr>
            <a:spLocks noGrp="1"/>
          </p:cNvSpPr>
          <p:nvPr>
            <p:ph idx="1"/>
          </p:nvPr>
        </p:nvSpPr>
        <p:spPr/>
        <p:txBody>
          <a:bodyPr>
            <a:normAutofit fontScale="85000" lnSpcReduction="20000"/>
          </a:bodyPr>
          <a:lstStyle/>
          <a:p>
            <a:r>
              <a:rPr lang="x-none" altLang="zh-CN" b="1" dirty="0" smtClean="0"/>
              <a:t>计算机病毒的分类及命名</a:t>
            </a:r>
            <a:endParaRPr lang="zh-CN" altLang="zh-CN" b="1" dirty="0" smtClean="0"/>
          </a:p>
          <a:p>
            <a:r>
              <a:rPr lang="en-US" altLang="zh-CN" dirty="0" smtClean="0"/>
              <a:t>1</a:t>
            </a:r>
            <a:r>
              <a:rPr lang="zh-CN" altLang="zh-CN" dirty="0" smtClean="0"/>
              <a:t>．计算机病毒的分类</a:t>
            </a:r>
          </a:p>
          <a:p>
            <a:r>
              <a:rPr lang="zh-CN" altLang="zh-CN" dirty="0" smtClean="0"/>
              <a:t>（</a:t>
            </a:r>
            <a:r>
              <a:rPr lang="en-US" altLang="zh-CN" dirty="0" smtClean="0"/>
              <a:t>1</a:t>
            </a:r>
            <a:r>
              <a:rPr lang="zh-CN" altLang="zh-CN" dirty="0" smtClean="0"/>
              <a:t>）根据计算机病毒破坏的能力分类</a:t>
            </a:r>
          </a:p>
          <a:p>
            <a:r>
              <a:rPr lang="zh-CN" altLang="zh-CN" dirty="0" smtClean="0"/>
              <a:t>①无害型：除了传染时减少磁盘的可用空间外，对系统没有其它影响。</a:t>
            </a:r>
          </a:p>
          <a:p>
            <a:r>
              <a:rPr lang="zh-CN" altLang="zh-CN" dirty="0" smtClean="0"/>
              <a:t>②无危险型：这类病毒仅仅是减少内存、显示图像、发出声音等。</a:t>
            </a:r>
          </a:p>
          <a:p>
            <a:r>
              <a:rPr lang="zh-CN" altLang="zh-CN" dirty="0" smtClean="0"/>
              <a:t>③危险型：这类病毒在计算机系统操作中造成严重的错误。</a:t>
            </a:r>
          </a:p>
          <a:p>
            <a:r>
              <a:rPr lang="zh-CN" altLang="zh-CN" dirty="0" smtClean="0"/>
              <a:t>④非常危险型：这类病毒删除程序、破坏数据、清除系统内存区和操作系统中重要的信息。例如</a:t>
            </a:r>
            <a:r>
              <a:rPr lang="en-US" altLang="zh-CN" dirty="0" smtClean="0"/>
              <a:t>CIH</a:t>
            </a:r>
            <a:r>
              <a:rPr lang="zh-CN" altLang="zh-CN" dirty="0" smtClean="0"/>
              <a:t>病毒。</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6.2病毒</a:t>
            </a:r>
            <a:endParaRPr lang="zh-CN" altLang="en-US" dirty="0"/>
          </a:p>
        </p:txBody>
      </p:sp>
      <p:sp>
        <p:nvSpPr>
          <p:cNvPr id="3" name="内容占位符 2"/>
          <p:cNvSpPr>
            <a:spLocks noGrp="1"/>
          </p:cNvSpPr>
          <p:nvPr>
            <p:ph idx="1"/>
          </p:nvPr>
        </p:nvSpPr>
        <p:spPr/>
        <p:txBody>
          <a:bodyPr/>
          <a:lstStyle/>
          <a:p>
            <a:r>
              <a:rPr lang="zh-CN" altLang="zh-CN" dirty="0" smtClean="0"/>
              <a:t>（</a:t>
            </a:r>
            <a:r>
              <a:rPr lang="en-US" altLang="zh-CN" dirty="0" smtClean="0"/>
              <a:t>2</a:t>
            </a:r>
            <a:r>
              <a:rPr lang="zh-CN" altLang="zh-CN" dirty="0" smtClean="0"/>
              <a:t>）根据计算机病毒的破坏情况分类</a:t>
            </a:r>
          </a:p>
          <a:p>
            <a:r>
              <a:rPr lang="zh-CN" altLang="zh-CN" dirty="0" smtClean="0"/>
              <a:t>①良性</a:t>
            </a:r>
            <a:r>
              <a:rPr lang="zh-CN" altLang="zh-CN" dirty="0" smtClean="0"/>
              <a:t>病毒</a:t>
            </a:r>
            <a:endParaRPr lang="en-US" altLang="zh-CN" dirty="0" smtClean="0"/>
          </a:p>
          <a:p>
            <a:r>
              <a:rPr lang="zh-CN" altLang="zh-CN" dirty="0" smtClean="0"/>
              <a:t>②恶性病毒</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6.2病毒</a:t>
            </a:r>
            <a:endParaRPr lang="zh-CN" altLang="en-US" dirty="0"/>
          </a:p>
        </p:txBody>
      </p:sp>
      <p:sp>
        <p:nvSpPr>
          <p:cNvPr id="3" name="内容占位符 2"/>
          <p:cNvSpPr>
            <a:spLocks noGrp="1"/>
          </p:cNvSpPr>
          <p:nvPr>
            <p:ph idx="1"/>
          </p:nvPr>
        </p:nvSpPr>
        <p:spPr/>
        <p:txBody>
          <a:bodyPr/>
          <a:lstStyle/>
          <a:p>
            <a:r>
              <a:rPr lang="zh-CN" altLang="zh-CN" dirty="0" smtClean="0"/>
              <a:t>（</a:t>
            </a:r>
            <a:r>
              <a:rPr lang="en-US" altLang="zh-CN" dirty="0" smtClean="0"/>
              <a:t>3</a:t>
            </a:r>
            <a:r>
              <a:rPr lang="zh-CN" altLang="zh-CN" dirty="0" smtClean="0"/>
              <a:t>）按计算机病毒特有的算法分类</a:t>
            </a:r>
          </a:p>
          <a:p>
            <a:r>
              <a:rPr lang="zh-CN" altLang="zh-CN" dirty="0" smtClean="0"/>
              <a:t>①伴随型</a:t>
            </a:r>
            <a:r>
              <a:rPr lang="zh-CN" altLang="zh-CN" dirty="0" smtClean="0"/>
              <a:t>病毒</a:t>
            </a:r>
            <a:endParaRPr lang="en-US" altLang="zh-CN" dirty="0" smtClean="0"/>
          </a:p>
          <a:p>
            <a:r>
              <a:rPr lang="zh-CN" altLang="zh-CN" dirty="0" smtClean="0"/>
              <a:t>②</a:t>
            </a:r>
            <a:r>
              <a:rPr lang="en-US" altLang="zh-CN" dirty="0" smtClean="0"/>
              <a:t> “</a:t>
            </a:r>
            <a:r>
              <a:rPr lang="zh-CN" altLang="zh-CN" dirty="0" smtClean="0"/>
              <a:t>蠕虫</a:t>
            </a:r>
            <a:r>
              <a:rPr lang="en-US" altLang="zh-CN" dirty="0" smtClean="0"/>
              <a:t>”</a:t>
            </a:r>
            <a:r>
              <a:rPr lang="zh-CN" altLang="zh-CN" dirty="0" smtClean="0"/>
              <a:t>型</a:t>
            </a:r>
            <a:r>
              <a:rPr lang="zh-CN" altLang="zh-CN" dirty="0" smtClean="0"/>
              <a:t>病毒</a:t>
            </a:r>
            <a:endParaRPr lang="en-US" altLang="zh-CN" dirty="0" smtClean="0"/>
          </a:p>
          <a:p>
            <a:r>
              <a:rPr lang="zh-CN" altLang="zh-CN" dirty="0" smtClean="0"/>
              <a:t>③寄生型</a:t>
            </a:r>
            <a:r>
              <a:rPr lang="zh-CN" altLang="zh-CN" dirty="0" smtClean="0"/>
              <a:t>病毒</a:t>
            </a:r>
            <a:endParaRPr lang="en-US" altLang="zh-CN" dirty="0" smtClean="0"/>
          </a:p>
          <a:p>
            <a:r>
              <a:rPr lang="zh-CN" altLang="zh-CN" dirty="0" smtClean="0"/>
              <a:t>④诡秘型</a:t>
            </a:r>
            <a:r>
              <a:rPr lang="zh-CN" altLang="zh-CN" dirty="0" smtClean="0"/>
              <a:t>病毒</a:t>
            </a:r>
            <a:endParaRPr lang="en-US" altLang="zh-CN" dirty="0" smtClean="0"/>
          </a:p>
          <a:p>
            <a:r>
              <a:rPr lang="zh-CN" altLang="zh-CN" dirty="0" smtClean="0"/>
              <a:t>⑤变型病毒</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本章简介</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zh-CN" dirty="0" smtClean="0"/>
              <a:t>本章重点介绍恶意程序的概念、分类；病毒的定义、产生和发展、原理、特征和分类等；蠕虫的特征及其传播、工作原理、检测和防御技术等；木马病毒的概述、基本特征、分类、工作原理及其传播技术；并给出了一些实例分析。</a:t>
            </a:r>
          </a:p>
          <a:p>
            <a:r>
              <a:rPr lang="zh-CN" altLang="zh-CN" dirty="0" smtClean="0"/>
              <a:t>通过本章的学习，使读者：</a:t>
            </a:r>
          </a:p>
          <a:p>
            <a:r>
              <a:rPr lang="zh-CN" altLang="zh-CN" dirty="0" smtClean="0"/>
              <a:t>（</a:t>
            </a:r>
            <a:r>
              <a:rPr lang="en-US" altLang="zh-CN" dirty="0" smtClean="0"/>
              <a:t>1</a:t>
            </a:r>
            <a:r>
              <a:rPr lang="zh-CN" altLang="zh-CN" dirty="0" smtClean="0"/>
              <a:t>）掌握计算机病毒的定义，熟悉其危害和症状。</a:t>
            </a:r>
          </a:p>
          <a:p>
            <a:r>
              <a:rPr lang="zh-CN" altLang="zh-CN" dirty="0" smtClean="0"/>
              <a:t>（</a:t>
            </a:r>
            <a:r>
              <a:rPr lang="en-US" altLang="zh-CN" dirty="0" smtClean="0"/>
              <a:t>2</a:t>
            </a:r>
            <a:r>
              <a:rPr lang="zh-CN" altLang="zh-CN" dirty="0" smtClean="0"/>
              <a:t>）掌握计算机病毒的工作机理和传播机制。</a:t>
            </a:r>
          </a:p>
          <a:p>
            <a:r>
              <a:rPr lang="zh-CN" altLang="zh-CN" dirty="0" smtClean="0"/>
              <a:t>（</a:t>
            </a:r>
            <a:r>
              <a:rPr lang="en-US" altLang="zh-CN" dirty="0" smtClean="0"/>
              <a:t>3</a:t>
            </a:r>
            <a:r>
              <a:rPr lang="zh-CN" altLang="zh-CN" dirty="0" smtClean="0"/>
              <a:t>）掌握蠕虫病毒的特征及其传播</a:t>
            </a:r>
          </a:p>
          <a:p>
            <a:r>
              <a:rPr lang="zh-CN" altLang="zh-CN" dirty="0" smtClean="0"/>
              <a:t>（</a:t>
            </a:r>
            <a:r>
              <a:rPr lang="en-US" altLang="zh-CN" dirty="0" smtClean="0"/>
              <a:t>4</a:t>
            </a:r>
            <a:r>
              <a:rPr lang="zh-CN" altLang="zh-CN" dirty="0" smtClean="0"/>
              <a:t>）熟悉蠕虫病毒的工作原理。</a:t>
            </a:r>
          </a:p>
          <a:p>
            <a:r>
              <a:rPr lang="zh-CN" altLang="zh-CN" dirty="0" smtClean="0"/>
              <a:t>（</a:t>
            </a:r>
            <a:r>
              <a:rPr lang="en-US" altLang="zh-CN" dirty="0" smtClean="0"/>
              <a:t>5</a:t>
            </a:r>
            <a:r>
              <a:rPr lang="zh-CN" altLang="zh-CN" dirty="0" smtClean="0"/>
              <a:t>）了解蠕虫病毒检测防御技术。</a:t>
            </a:r>
          </a:p>
          <a:p>
            <a:r>
              <a:rPr lang="zh-CN" altLang="zh-CN" dirty="0" smtClean="0"/>
              <a:t>（</a:t>
            </a:r>
            <a:r>
              <a:rPr lang="en-US" altLang="zh-CN" dirty="0" smtClean="0"/>
              <a:t>6</a:t>
            </a:r>
            <a:r>
              <a:rPr lang="zh-CN" altLang="zh-CN" dirty="0" smtClean="0"/>
              <a:t>）掌握木马病毒的基本特征；</a:t>
            </a:r>
          </a:p>
          <a:p>
            <a:r>
              <a:rPr lang="zh-CN" altLang="zh-CN" dirty="0" smtClean="0"/>
              <a:t>（</a:t>
            </a:r>
            <a:r>
              <a:rPr lang="en-US" altLang="zh-CN" dirty="0" smtClean="0"/>
              <a:t>7</a:t>
            </a:r>
            <a:r>
              <a:rPr lang="zh-CN" altLang="zh-CN" dirty="0" smtClean="0"/>
              <a:t>）熟悉木马病毒的基本特征；</a:t>
            </a:r>
          </a:p>
          <a:p>
            <a:r>
              <a:rPr lang="zh-CN" altLang="zh-CN" dirty="0" smtClean="0"/>
              <a:t>（</a:t>
            </a:r>
            <a:r>
              <a:rPr lang="en-US" altLang="zh-CN" dirty="0" smtClean="0"/>
              <a:t>8</a:t>
            </a:r>
            <a:r>
              <a:rPr lang="zh-CN" altLang="zh-CN" dirty="0" smtClean="0"/>
              <a:t>）掌握木马病毒的工作原理；</a:t>
            </a:r>
          </a:p>
        </p:txBody>
      </p:sp>
    </p:spTree>
    <p:extLst>
      <p:ext uri="{BB962C8B-B14F-4D97-AF65-F5344CB8AC3E}">
        <p14:creationId xmlns="" xmlns:p14="http://schemas.microsoft.com/office/powerpoint/2010/main" val="25995489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6.2病毒</a:t>
            </a:r>
            <a:endParaRPr lang="zh-CN" altLang="en-US" dirty="0"/>
          </a:p>
        </p:txBody>
      </p:sp>
      <p:sp>
        <p:nvSpPr>
          <p:cNvPr id="3" name="内容占位符 2"/>
          <p:cNvSpPr>
            <a:spLocks noGrp="1"/>
          </p:cNvSpPr>
          <p:nvPr>
            <p:ph idx="1"/>
          </p:nvPr>
        </p:nvSpPr>
        <p:spPr/>
        <p:txBody>
          <a:bodyPr/>
          <a:lstStyle/>
          <a:p>
            <a:r>
              <a:rPr lang="zh-CN" altLang="zh-CN" dirty="0" smtClean="0"/>
              <a:t>（</a:t>
            </a:r>
            <a:r>
              <a:rPr lang="en-US" altLang="zh-CN" dirty="0" smtClean="0"/>
              <a:t>4</a:t>
            </a:r>
            <a:r>
              <a:rPr lang="zh-CN" altLang="zh-CN" dirty="0" smtClean="0"/>
              <a:t>）按传染方式分类</a:t>
            </a:r>
          </a:p>
          <a:p>
            <a:r>
              <a:rPr lang="zh-CN" altLang="zh-CN" dirty="0" smtClean="0"/>
              <a:t>①引导区型</a:t>
            </a:r>
            <a:r>
              <a:rPr lang="zh-CN" altLang="zh-CN" dirty="0" smtClean="0"/>
              <a:t>病毒</a:t>
            </a:r>
            <a:endParaRPr lang="en-US" altLang="zh-CN" dirty="0" smtClean="0"/>
          </a:p>
          <a:p>
            <a:r>
              <a:rPr lang="zh-CN" altLang="zh-CN" dirty="0" smtClean="0"/>
              <a:t>②文件型</a:t>
            </a:r>
            <a:r>
              <a:rPr lang="zh-CN" altLang="zh-CN" dirty="0" smtClean="0"/>
              <a:t>病毒</a:t>
            </a:r>
            <a:endParaRPr lang="en-US" altLang="zh-CN" dirty="0" smtClean="0"/>
          </a:p>
          <a:p>
            <a:r>
              <a:rPr lang="zh-CN" altLang="zh-CN" dirty="0" smtClean="0"/>
              <a:t>③混合型</a:t>
            </a:r>
            <a:r>
              <a:rPr lang="zh-CN" altLang="zh-CN" dirty="0" smtClean="0"/>
              <a:t>病毒</a:t>
            </a:r>
            <a:endParaRPr lang="en-US" altLang="zh-CN" dirty="0" smtClean="0"/>
          </a:p>
          <a:p>
            <a:r>
              <a:rPr lang="zh-CN" altLang="zh-CN" dirty="0" smtClean="0"/>
              <a:t>④宏病毒</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6.2病毒</a:t>
            </a:r>
            <a:endParaRPr lang="zh-CN" altLang="en-US" dirty="0"/>
          </a:p>
        </p:txBody>
      </p:sp>
      <p:sp>
        <p:nvSpPr>
          <p:cNvPr id="3" name="内容占位符 2"/>
          <p:cNvSpPr>
            <a:spLocks noGrp="1"/>
          </p:cNvSpPr>
          <p:nvPr>
            <p:ph idx="1"/>
          </p:nvPr>
        </p:nvSpPr>
        <p:spPr/>
        <p:txBody>
          <a:bodyPr/>
          <a:lstStyle/>
          <a:p>
            <a:r>
              <a:rPr lang="zh-CN" altLang="zh-CN" dirty="0" smtClean="0"/>
              <a:t>（</a:t>
            </a:r>
            <a:r>
              <a:rPr lang="en-US" altLang="zh-CN" dirty="0" smtClean="0"/>
              <a:t>5</a:t>
            </a:r>
            <a:r>
              <a:rPr lang="zh-CN" altLang="zh-CN" dirty="0" smtClean="0"/>
              <a:t>）按连接方式分类</a:t>
            </a:r>
          </a:p>
          <a:p>
            <a:r>
              <a:rPr lang="zh-CN" altLang="zh-CN" dirty="0" smtClean="0"/>
              <a:t>①源码型</a:t>
            </a:r>
            <a:r>
              <a:rPr lang="zh-CN" altLang="zh-CN" dirty="0" smtClean="0"/>
              <a:t>病毒</a:t>
            </a:r>
            <a:endParaRPr lang="en-US" altLang="zh-CN" dirty="0" smtClean="0"/>
          </a:p>
          <a:p>
            <a:r>
              <a:rPr lang="zh-CN" altLang="zh-CN" dirty="0" smtClean="0"/>
              <a:t>②入侵型</a:t>
            </a:r>
            <a:r>
              <a:rPr lang="zh-CN" altLang="zh-CN" dirty="0" smtClean="0"/>
              <a:t>病毒</a:t>
            </a:r>
            <a:endParaRPr lang="en-US" altLang="zh-CN" dirty="0" smtClean="0"/>
          </a:p>
          <a:p>
            <a:r>
              <a:rPr lang="zh-CN" altLang="zh-CN" dirty="0" smtClean="0"/>
              <a:t>③操作系统型</a:t>
            </a:r>
            <a:r>
              <a:rPr lang="zh-CN" altLang="zh-CN" dirty="0" smtClean="0"/>
              <a:t>病毒</a:t>
            </a:r>
            <a:endParaRPr lang="en-US" altLang="zh-CN" dirty="0" smtClean="0"/>
          </a:p>
          <a:p>
            <a:r>
              <a:rPr lang="zh-CN" altLang="zh-CN" dirty="0" smtClean="0"/>
              <a:t>④外壳型病毒</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6.2病毒</a:t>
            </a:r>
            <a:endParaRPr lang="zh-CN" altLang="en-US" dirty="0"/>
          </a:p>
        </p:txBody>
      </p:sp>
      <p:sp>
        <p:nvSpPr>
          <p:cNvPr id="3" name="内容占位符 2"/>
          <p:cNvSpPr>
            <a:spLocks noGrp="1"/>
          </p:cNvSpPr>
          <p:nvPr>
            <p:ph idx="1"/>
          </p:nvPr>
        </p:nvSpPr>
        <p:spPr/>
        <p:txBody>
          <a:bodyPr/>
          <a:lstStyle/>
          <a:p>
            <a:r>
              <a:rPr lang="en-US" altLang="zh-CN" dirty="0" smtClean="0"/>
              <a:t>2</a:t>
            </a:r>
            <a:r>
              <a:rPr lang="zh-CN" altLang="zh-CN" dirty="0" smtClean="0"/>
              <a:t>．计算机病毒的命名</a:t>
            </a:r>
          </a:p>
          <a:p>
            <a:r>
              <a:rPr lang="zh-CN" altLang="zh-CN" dirty="0" smtClean="0"/>
              <a:t>虽然每个反病毒公司的命名规则都不太一样，但大体都是采用一个统一的命名方法来命名的。一般格式为：</a:t>
            </a:r>
            <a:r>
              <a:rPr lang="en-US" altLang="zh-CN" dirty="0" smtClean="0"/>
              <a:t>&lt;</a:t>
            </a:r>
            <a:r>
              <a:rPr lang="zh-CN" altLang="zh-CN" dirty="0" smtClean="0"/>
              <a:t>病毒前缀</a:t>
            </a:r>
            <a:r>
              <a:rPr lang="en-US" altLang="zh-CN" dirty="0" smtClean="0"/>
              <a:t>&gt;.&lt;</a:t>
            </a:r>
            <a:r>
              <a:rPr lang="zh-CN" altLang="zh-CN" dirty="0" smtClean="0"/>
              <a:t>病毒名</a:t>
            </a:r>
            <a:r>
              <a:rPr lang="en-US" altLang="zh-CN" dirty="0" smtClean="0"/>
              <a:t>&gt;.&lt;</a:t>
            </a:r>
            <a:r>
              <a:rPr lang="zh-CN" altLang="zh-CN" dirty="0" smtClean="0"/>
              <a:t>病毒后缀</a:t>
            </a:r>
            <a:r>
              <a:rPr lang="en-US" altLang="zh-CN" dirty="0" smtClean="0"/>
              <a:t>&gt;</a:t>
            </a:r>
            <a:r>
              <a:rPr lang="zh-CN" altLang="zh-CN" dirty="0" smtClean="0"/>
              <a:t>。</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6.2病毒</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zh-CN" dirty="0" smtClean="0"/>
              <a:t>下面附带一些常见的病毒前缀的解释（针对我们用得最多的</a:t>
            </a:r>
            <a:r>
              <a:rPr lang="en-US" altLang="zh-CN" dirty="0" smtClean="0"/>
              <a:t>Windows</a:t>
            </a:r>
            <a:r>
              <a:rPr lang="zh-CN" altLang="zh-CN" dirty="0" smtClean="0"/>
              <a:t>操作系统）：</a:t>
            </a:r>
          </a:p>
          <a:p>
            <a:r>
              <a:rPr lang="zh-CN" altLang="zh-CN" dirty="0" smtClean="0"/>
              <a:t>（</a:t>
            </a:r>
            <a:r>
              <a:rPr lang="en-US" altLang="zh-CN" dirty="0" smtClean="0"/>
              <a:t>1</a:t>
            </a:r>
            <a:r>
              <a:rPr lang="zh-CN" altLang="zh-CN" dirty="0" smtClean="0"/>
              <a:t>）系统病毒</a:t>
            </a:r>
          </a:p>
          <a:p>
            <a:r>
              <a:rPr lang="zh-CN" altLang="zh-CN" dirty="0" smtClean="0"/>
              <a:t>（</a:t>
            </a:r>
            <a:r>
              <a:rPr lang="en-US" altLang="zh-CN" dirty="0" smtClean="0"/>
              <a:t>2</a:t>
            </a:r>
            <a:r>
              <a:rPr lang="zh-CN" altLang="zh-CN" dirty="0" smtClean="0"/>
              <a:t>）蠕虫病毒</a:t>
            </a:r>
          </a:p>
          <a:p>
            <a:r>
              <a:rPr lang="zh-CN" altLang="zh-CN" dirty="0" smtClean="0"/>
              <a:t>（</a:t>
            </a:r>
            <a:r>
              <a:rPr lang="en-US" altLang="zh-CN" dirty="0" smtClean="0"/>
              <a:t>3</a:t>
            </a:r>
            <a:r>
              <a:rPr lang="zh-CN" altLang="zh-CN" dirty="0" smtClean="0"/>
              <a:t>）木马病毒、黑客病毒</a:t>
            </a:r>
          </a:p>
          <a:p>
            <a:r>
              <a:rPr lang="zh-CN" altLang="zh-CN" dirty="0" smtClean="0"/>
              <a:t>（</a:t>
            </a:r>
            <a:r>
              <a:rPr lang="en-US" altLang="zh-CN" dirty="0" smtClean="0"/>
              <a:t>4</a:t>
            </a:r>
            <a:r>
              <a:rPr lang="zh-CN" altLang="zh-CN" dirty="0" smtClean="0"/>
              <a:t>）脚本病毒</a:t>
            </a:r>
          </a:p>
          <a:p>
            <a:r>
              <a:rPr lang="zh-CN" altLang="zh-CN" dirty="0" smtClean="0"/>
              <a:t>（</a:t>
            </a:r>
            <a:r>
              <a:rPr lang="en-US" altLang="zh-CN" dirty="0" smtClean="0"/>
              <a:t>5</a:t>
            </a:r>
            <a:r>
              <a:rPr lang="zh-CN" altLang="zh-CN" dirty="0" smtClean="0"/>
              <a:t>）宏病毒</a:t>
            </a:r>
          </a:p>
          <a:p>
            <a:r>
              <a:rPr lang="zh-CN" altLang="zh-CN" dirty="0" smtClean="0"/>
              <a:t>（</a:t>
            </a:r>
            <a:r>
              <a:rPr lang="en-US" altLang="zh-CN" dirty="0" smtClean="0"/>
              <a:t>6</a:t>
            </a:r>
            <a:r>
              <a:rPr lang="zh-CN" altLang="zh-CN" dirty="0" smtClean="0"/>
              <a:t>）后门病毒</a:t>
            </a:r>
          </a:p>
          <a:p>
            <a:r>
              <a:rPr lang="zh-CN" altLang="zh-CN" dirty="0" smtClean="0"/>
              <a:t>（</a:t>
            </a:r>
            <a:r>
              <a:rPr lang="en-US" altLang="zh-CN" dirty="0" smtClean="0"/>
              <a:t>7</a:t>
            </a:r>
            <a:r>
              <a:rPr lang="zh-CN" altLang="zh-CN" dirty="0" smtClean="0"/>
              <a:t>）病毒种植程序病毒</a:t>
            </a:r>
          </a:p>
          <a:p>
            <a:r>
              <a:rPr lang="zh-CN" altLang="zh-CN" dirty="0" smtClean="0"/>
              <a:t>（</a:t>
            </a:r>
            <a:r>
              <a:rPr lang="en-US" altLang="zh-CN" dirty="0" smtClean="0"/>
              <a:t>8</a:t>
            </a:r>
            <a:r>
              <a:rPr lang="zh-CN" altLang="zh-CN" dirty="0" smtClean="0"/>
              <a:t>）破坏性程序病毒</a:t>
            </a:r>
          </a:p>
          <a:p>
            <a:r>
              <a:rPr lang="zh-CN" altLang="zh-CN" dirty="0" smtClean="0"/>
              <a:t>（</a:t>
            </a:r>
            <a:r>
              <a:rPr lang="en-US" altLang="zh-CN" dirty="0" smtClean="0"/>
              <a:t>9</a:t>
            </a:r>
            <a:r>
              <a:rPr lang="zh-CN" altLang="zh-CN" dirty="0" smtClean="0"/>
              <a:t>）玩笑病毒</a:t>
            </a:r>
          </a:p>
          <a:p>
            <a:r>
              <a:rPr lang="zh-CN" altLang="zh-CN" dirty="0" smtClean="0"/>
              <a:t>（</a:t>
            </a:r>
            <a:r>
              <a:rPr lang="en-US" altLang="zh-CN" dirty="0" smtClean="0"/>
              <a:t>10</a:t>
            </a:r>
            <a:r>
              <a:rPr lang="zh-CN" altLang="zh-CN" dirty="0" smtClean="0"/>
              <a:t>）捆绑机病毒</a:t>
            </a:r>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6.2病毒</a:t>
            </a:r>
            <a:endParaRPr lang="zh-CN" altLang="en-US" dirty="0"/>
          </a:p>
        </p:txBody>
      </p:sp>
      <p:sp>
        <p:nvSpPr>
          <p:cNvPr id="3" name="内容占位符 2"/>
          <p:cNvSpPr>
            <a:spLocks noGrp="1"/>
          </p:cNvSpPr>
          <p:nvPr>
            <p:ph idx="1"/>
          </p:nvPr>
        </p:nvSpPr>
        <p:spPr/>
        <p:txBody>
          <a:bodyPr/>
          <a:lstStyle/>
          <a:p>
            <a:r>
              <a:rPr lang="zh-CN" altLang="zh-CN" b="1" dirty="0" smtClean="0"/>
              <a:t>典型的病毒</a:t>
            </a:r>
            <a:r>
              <a:rPr lang="zh-CN" altLang="zh-CN" b="1" dirty="0" smtClean="0"/>
              <a:t>分析</a:t>
            </a:r>
            <a:endParaRPr lang="en-US" altLang="zh-CN" b="1" dirty="0" smtClean="0"/>
          </a:p>
          <a:p>
            <a:r>
              <a:rPr lang="en-US" altLang="zh-CN" dirty="0" smtClean="0"/>
              <a:t>1</a:t>
            </a:r>
            <a:r>
              <a:rPr lang="zh-CN" altLang="zh-CN" dirty="0" smtClean="0"/>
              <a:t>．</a:t>
            </a:r>
            <a:r>
              <a:rPr lang="en-US" altLang="zh-CN" dirty="0" smtClean="0"/>
              <a:t>U</a:t>
            </a:r>
            <a:r>
              <a:rPr lang="zh-CN" altLang="zh-CN" dirty="0" smtClean="0"/>
              <a:t>盘“</a:t>
            </a:r>
            <a:r>
              <a:rPr lang="en-US" altLang="zh-CN" dirty="0" err="1" smtClean="0"/>
              <a:t>runauto</a:t>
            </a:r>
            <a:r>
              <a:rPr lang="en-US" altLang="zh-CN" dirty="0" smtClean="0"/>
              <a:t>..</a:t>
            </a:r>
            <a:r>
              <a:rPr lang="zh-CN" altLang="zh-CN" dirty="0" smtClean="0"/>
              <a:t>”文件夹病毒及清除方法</a:t>
            </a:r>
          </a:p>
          <a:p>
            <a:r>
              <a:rPr lang="en-US" altLang="zh-CN" dirty="0" smtClean="0"/>
              <a:t>2</a:t>
            </a:r>
            <a:r>
              <a:rPr lang="zh-CN" altLang="zh-CN" dirty="0" smtClean="0"/>
              <a:t>．</a:t>
            </a:r>
            <a:r>
              <a:rPr lang="en-US" altLang="zh-CN" dirty="0" smtClean="0"/>
              <a:t>U</a:t>
            </a:r>
            <a:r>
              <a:rPr lang="zh-CN" altLang="zh-CN" dirty="0" smtClean="0"/>
              <a:t>盘</a:t>
            </a:r>
            <a:r>
              <a:rPr lang="en-US" altLang="zh-CN" dirty="0" smtClean="0"/>
              <a:t>autorun.inf</a:t>
            </a:r>
            <a:r>
              <a:rPr lang="zh-CN" altLang="zh-CN" dirty="0" smtClean="0"/>
              <a:t>文件病毒及清除方法</a:t>
            </a:r>
          </a:p>
          <a:p>
            <a:r>
              <a:rPr lang="en-US" altLang="zh-CN" dirty="0" smtClean="0"/>
              <a:t>3</a:t>
            </a:r>
            <a:r>
              <a:rPr lang="zh-CN" altLang="zh-CN" dirty="0" smtClean="0"/>
              <a:t>．</a:t>
            </a:r>
            <a:r>
              <a:rPr lang="en-US" altLang="zh-CN" dirty="0" smtClean="0"/>
              <a:t>U</a:t>
            </a:r>
            <a:r>
              <a:rPr lang="zh-CN" altLang="zh-CN" dirty="0" smtClean="0"/>
              <a:t>盘</a:t>
            </a:r>
            <a:r>
              <a:rPr lang="en-US" altLang="zh-CN" dirty="0" smtClean="0"/>
              <a:t>RavMonE.exe</a:t>
            </a:r>
            <a:r>
              <a:rPr lang="zh-CN" altLang="zh-CN" dirty="0" smtClean="0"/>
              <a:t>病毒及清除方法</a:t>
            </a:r>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6.3蠕虫</a:t>
            </a:r>
            <a:endParaRPr lang="zh-CN" altLang="zh-CN" b="1" dirty="0"/>
          </a:p>
        </p:txBody>
      </p:sp>
      <p:sp>
        <p:nvSpPr>
          <p:cNvPr id="3" name="内容占位符 2"/>
          <p:cNvSpPr>
            <a:spLocks noGrp="1"/>
          </p:cNvSpPr>
          <p:nvPr>
            <p:ph idx="1"/>
          </p:nvPr>
        </p:nvSpPr>
        <p:spPr/>
        <p:txBody>
          <a:bodyPr>
            <a:normAutofit lnSpcReduction="10000"/>
          </a:bodyPr>
          <a:lstStyle/>
          <a:p>
            <a:r>
              <a:rPr lang="zh-CN" altLang="zh-CN" dirty="0" smtClean="0"/>
              <a:t>蠕虫</a:t>
            </a:r>
            <a:r>
              <a:rPr lang="zh-CN" altLang="zh-CN" dirty="0" smtClean="0"/>
              <a:t>概述</a:t>
            </a:r>
            <a:endParaRPr lang="en-US" altLang="zh-CN" dirty="0" smtClean="0"/>
          </a:p>
          <a:p>
            <a:r>
              <a:rPr lang="zh-CN" altLang="zh-CN" dirty="0" smtClean="0"/>
              <a:t>“计算机蠕虫可以独立运行，并能把自身的一个包含所有功能的版本传播到另外的计算机上。”计算机蠕虫和计算机病毒都具有传染性和复制功能，这两个主要特性上的一致，导致二者之间是非常难区分的。近年来，越来越多的病毒采取了蠕虫技术来达到其在网络上迅速感染的目的。因而，“蠕虫”本身只是“计算机病毒”利用的一种技术手段。</a:t>
            </a:r>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6.3蠕虫</a:t>
            </a:r>
            <a:endParaRPr lang="zh-CN" altLang="zh-CN" b="1" dirty="0"/>
          </a:p>
        </p:txBody>
      </p:sp>
      <p:sp>
        <p:nvSpPr>
          <p:cNvPr id="3" name="内容占位符 2"/>
          <p:cNvSpPr>
            <a:spLocks noGrp="1"/>
          </p:cNvSpPr>
          <p:nvPr>
            <p:ph idx="1"/>
          </p:nvPr>
        </p:nvSpPr>
        <p:spPr/>
        <p:txBody>
          <a:bodyPr>
            <a:normAutofit fontScale="77500" lnSpcReduction="20000"/>
          </a:bodyPr>
          <a:lstStyle/>
          <a:p>
            <a:r>
              <a:rPr lang="x-none" altLang="zh-CN" b="1" dirty="0" smtClean="0"/>
              <a:t>蠕虫病毒的特征及传播</a:t>
            </a:r>
            <a:endParaRPr lang="zh-CN" altLang="zh-CN" b="1" dirty="0" smtClean="0"/>
          </a:p>
          <a:p>
            <a:r>
              <a:rPr lang="en-US" altLang="zh-CN" dirty="0" smtClean="0"/>
              <a:t>1</a:t>
            </a:r>
            <a:r>
              <a:rPr lang="zh-CN" altLang="zh-CN" dirty="0" smtClean="0"/>
              <a:t>．一般特征</a:t>
            </a:r>
          </a:p>
          <a:p>
            <a:r>
              <a:rPr lang="en-US" altLang="zh-CN" dirty="0" smtClean="0"/>
              <a:t>(1)</a:t>
            </a:r>
            <a:r>
              <a:rPr lang="zh-CN" altLang="zh-CN" dirty="0" smtClean="0"/>
              <a:t>蠕虫病毒具有自我复制能力、具有很强的传播性、具有一定的潜伏性、具有特定的触发性、具有很大的破坏性；</a:t>
            </a:r>
          </a:p>
          <a:p>
            <a:r>
              <a:rPr lang="en-US" altLang="zh-CN" dirty="0" smtClean="0"/>
              <a:t>(2)</a:t>
            </a:r>
            <a:r>
              <a:rPr lang="zh-CN" altLang="zh-CN" dirty="0" smtClean="0"/>
              <a:t>独立个体，单独运行；</a:t>
            </a:r>
          </a:p>
          <a:p>
            <a:r>
              <a:rPr lang="en-US" altLang="zh-CN" dirty="0" smtClean="0"/>
              <a:t>(3)</a:t>
            </a:r>
            <a:r>
              <a:rPr lang="zh-CN" altLang="zh-CN" dirty="0" smtClean="0"/>
              <a:t>大部分利用操作系统和应用程序的漏洞主动进行攻击；</a:t>
            </a:r>
          </a:p>
          <a:p>
            <a:r>
              <a:rPr lang="en-US" altLang="zh-CN" dirty="0" smtClean="0"/>
              <a:t>(4)</a:t>
            </a:r>
            <a:r>
              <a:rPr lang="zh-CN" altLang="zh-CN" dirty="0" smtClean="0"/>
              <a:t>传播方式多样</a:t>
            </a:r>
            <a:r>
              <a:rPr lang="zh-CN" altLang="zh-CN" dirty="0" smtClean="0"/>
              <a:t>。</a:t>
            </a:r>
            <a:endParaRPr lang="en-US" altLang="zh-CN" dirty="0" smtClean="0"/>
          </a:p>
          <a:p>
            <a:r>
              <a:rPr lang="en-US" altLang="zh-CN" dirty="0" smtClean="0"/>
              <a:t>(5)</a:t>
            </a:r>
            <a:r>
              <a:rPr lang="zh-CN" altLang="zh-CN" dirty="0" smtClean="0"/>
              <a:t>传播速度</a:t>
            </a:r>
            <a:r>
              <a:rPr lang="zh-CN" altLang="zh-CN" dirty="0" smtClean="0"/>
              <a:t>快</a:t>
            </a:r>
            <a:endParaRPr lang="en-US" altLang="zh-CN" dirty="0" smtClean="0"/>
          </a:p>
          <a:p>
            <a:r>
              <a:rPr lang="en-US" altLang="zh-CN" dirty="0" smtClean="0"/>
              <a:t>(6)</a:t>
            </a:r>
            <a:r>
              <a:rPr lang="zh-CN" altLang="zh-CN" dirty="0" smtClean="0"/>
              <a:t>清除难度</a:t>
            </a:r>
            <a:r>
              <a:rPr lang="zh-CN" altLang="zh-CN" dirty="0" smtClean="0"/>
              <a:t>大</a:t>
            </a:r>
            <a:endParaRPr lang="en-US" altLang="zh-CN" dirty="0" smtClean="0"/>
          </a:p>
          <a:p>
            <a:r>
              <a:rPr lang="en-US" altLang="zh-CN" dirty="0" smtClean="0"/>
              <a:t>(7)</a:t>
            </a:r>
            <a:r>
              <a:rPr lang="zh-CN" altLang="zh-CN" dirty="0" smtClean="0"/>
              <a:t>破坏性</a:t>
            </a:r>
            <a:r>
              <a:rPr lang="zh-CN" altLang="zh-CN" dirty="0" smtClean="0"/>
              <a:t>强</a:t>
            </a:r>
            <a:endParaRPr lang="en-US" altLang="zh-CN" dirty="0" smtClean="0"/>
          </a:p>
          <a:p>
            <a:r>
              <a:rPr lang="en-US" altLang="zh-CN" dirty="0" smtClean="0"/>
              <a:t>(8)</a:t>
            </a:r>
            <a:r>
              <a:rPr lang="zh-CN" altLang="zh-CN" dirty="0" smtClean="0"/>
              <a:t>制作技术与传统的病毒不同，与黑客技术相结合</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6.3蠕虫</a:t>
            </a:r>
            <a:endParaRPr lang="zh-CN" altLang="zh-CN" b="1" dirty="0"/>
          </a:p>
        </p:txBody>
      </p:sp>
      <p:sp>
        <p:nvSpPr>
          <p:cNvPr id="3" name="内容占位符 2"/>
          <p:cNvSpPr>
            <a:spLocks noGrp="1"/>
          </p:cNvSpPr>
          <p:nvPr>
            <p:ph idx="1"/>
          </p:nvPr>
        </p:nvSpPr>
        <p:spPr/>
        <p:txBody>
          <a:bodyPr>
            <a:normAutofit lnSpcReduction="10000"/>
          </a:bodyPr>
          <a:lstStyle/>
          <a:p>
            <a:r>
              <a:rPr lang="en-US" altLang="zh-CN" dirty="0" smtClean="0"/>
              <a:t>2</a:t>
            </a:r>
            <a:r>
              <a:rPr lang="zh-CN" altLang="zh-CN" dirty="0" smtClean="0"/>
              <a:t>．病毒与蠕虫的区别</a:t>
            </a:r>
          </a:p>
          <a:p>
            <a:r>
              <a:rPr lang="en-US" altLang="zh-CN" dirty="0" smtClean="0"/>
              <a:t>(l)</a:t>
            </a:r>
            <a:r>
              <a:rPr lang="zh-CN" altLang="zh-CN" dirty="0" smtClean="0"/>
              <a:t>存在形式上病毒寄生在某个文件上，而蠕虫是作为独立的个体而存在；</a:t>
            </a:r>
          </a:p>
          <a:p>
            <a:r>
              <a:rPr lang="en-US" altLang="zh-CN" dirty="0" smtClean="0"/>
              <a:t>(2)</a:t>
            </a:r>
            <a:r>
              <a:rPr lang="zh-CN" altLang="zh-CN" dirty="0" smtClean="0"/>
              <a:t>传染机制方面病毒利用宿主程序的运行，而蠕虫利用系统存在的漏洞；</a:t>
            </a:r>
          </a:p>
          <a:p>
            <a:r>
              <a:rPr lang="en-US" altLang="zh-CN" dirty="0" smtClean="0"/>
              <a:t>(3)</a:t>
            </a:r>
            <a:r>
              <a:rPr lang="zh-CN" altLang="zh-CN" dirty="0" smtClean="0"/>
              <a:t>传染目标病毒针对本地文件，而蠕虫针对网络上的其他计算机；</a:t>
            </a:r>
          </a:p>
          <a:p>
            <a:r>
              <a:rPr lang="en-US" altLang="zh-CN" dirty="0" smtClean="0"/>
              <a:t>(4)</a:t>
            </a:r>
            <a:r>
              <a:rPr lang="zh-CN" altLang="zh-CN" dirty="0" smtClean="0"/>
              <a:t>防治病毒是将其从宿主文件中删除，而防治蠕虫是为系统打补丁。</a:t>
            </a:r>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6.3蠕虫</a:t>
            </a:r>
            <a:endParaRPr lang="zh-CN" altLang="zh-CN" b="1" dirty="0"/>
          </a:p>
        </p:txBody>
      </p:sp>
      <p:sp>
        <p:nvSpPr>
          <p:cNvPr id="3" name="内容占位符 2"/>
          <p:cNvSpPr>
            <a:spLocks noGrp="1"/>
          </p:cNvSpPr>
          <p:nvPr>
            <p:ph idx="1"/>
          </p:nvPr>
        </p:nvSpPr>
        <p:spPr/>
        <p:txBody>
          <a:bodyPr>
            <a:normAutofit fontScale="92500" lnSpcReduction="20000"/>
          </a:bodyPr>
          <a:lstStyle/>
          <a:p>
            <a:r>
              <a:rPr lang="en-US" altLang="zh-CN" dirty="0" smtClean="0"/>
              <a:t>3</a:t>
            </a:r>
            <a:r>
              <a:rPr lang="zh-CN" altLang="zh-CN" dirty="0" smtClean="0"/>
              <a:t>．传播过程</a:t>
            </a:r>
          </a:p>
          <a:p>
            <a:r>
              <a:rPr lang="en-US" altLang="zh-CN" dirty="0" smtClean="0"/>
              <a:t>(1)</a:t>
            </a:r>
            <a:r>
              <a:rPr lang="zh-CN" altLang="zh-CN" dirty="0" smtClean="0"/>
              <a:t>扫描：由蠕虫的扫描功能模块负责探测存在漏洞的主机。</a:t>
            </a:r>
          </a:p>
          <a:p>
            <a:r>
              <a:rPr lang="en-US" altLang="zh-CN" dirty="0" smtClean="0"/>
              <a:t>(2)</a:t>
            </a:r>
            <a:r>
              <a:rPr lang="zh-CN" altLang="zh-CN" dirty="0" smtClean="0"/>
              <a:t>攻击：攻击模块按漏洞攻击步骤自动攻击步骤</a:t>
            </a:r>
            <a:r>
              <a:rPr lang="en-US" altLang="zh-CN" dirty="0" smtClean="0"/>
              <a:t>1</a:t>
            </a:r>
            <a:r>
              <a:rPr lang="zh-CN" altLang="zh-CN" dirty="0" smtClean="0"/>
              <a:t>中找到的对象，取得该主机的权限</a:t>
            </a:r>
            <a:r>
              <a:rPr lang="en-US" altLang="zh-CN" dirty="0" smtClean="0"/>
              <a:t>(</a:t>
            </a:r>
            <a:r>
              <a:rPr lang="zh-CN" altLang="zh-CN" dirty="0" smtClean="0"/>
              <a:t>一般为管理员权限</a:t>
            </a:r>
            <a:r>
              <a:rPr lang="en-US" altLang="zh-CN" dirty="0" smtClean="0"/>
              <a:t>)</a:t>
            </a:r>
            <a:r>
              <a:rPr lang="zh-CN" altLang="zh-CN" dirty="0" smtClean="0"/>
              <a:t>，获得一个</a:t>
            </a:r>
            <a:r>
              <a:rPr lang="en-US" altLang="zh-CN" dirty="0" smtClean="0"/>
              <a:t>shell</a:t>
            </a:r>
            <a:r>
              <a:rPr lang="zh-CN" altLang="zh-CN" dirty="0" smtClean="0"/>
              <a:t>。</a:t>
            </a:r>
          </a:p>
          <a:p>
            <a:r>
              <a:rPr lang="en-US" altLang="zh-CN" dirty="0" smtClean="0"/>
              <a:t>(3)</a:t>
            </a:r>
            <a:r>
              <a:rPr lang="zh-CN" altLang="zh-CN" dirty="0" smtClean="0"/>
              <a:t>现场处理：进入被感染的系统后，要做现场处理工作，现场处理部分工作主要包括隐藏、信息搜集等等</a:t>
            </a:r>
          </a:p>
          <a:p>
            <a:r>
              <a:rPr lang="en-US" altLang="zh-CN" dirty="0" smtClean="0"/>
              <a:t>(4)</a:t>
            </a:r>
            <a:r>
              <a:rPr lang="zh-CN" altLang="zh-CN" dirty="0" smtClean="0"/>
              <a:t>复制：复制模块通过原主机和新主机的交互将蠕虫程序复制到新主机并启动。</a:t>
            </a:r>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6.3蠕虫</a:t>
            </a:r>
            <a:endParaRPr lang="zh-CN" altLang="zh-CN" b="1" dirty="0"/>
          </a:p>
        </p:txBody>
      </p:sp>
      <p:sp>
        <p:nvSpPr>
          <p:cNvPr id="3" name="内容占位符 2"/>
          <p:cNvSpPr>
            <a:spLocks noGrp="1"/>
          </p:cNvSpPr>
          <p:nvPr>
            <p:ph idx="1"/>
          </p:nvPr>
        </p:nvSpPr>
        <p:spPr/>
        <p:txBody>
          <a:bodyPr>
            <a:normAutofit lnSpcReduction="10000"/>
          </a:bodyPr>
          <a:lstStyle/>
          <a:p>
            <a:r>
              <a:rPr lang="en-US" altLang="zh-CN" dirty="0" smtClean="0"/>
              <a:t>4</a:t>
            </a:r>
            <a:r>
              <a:rPr lang="zh-CN" altLang="zh-CN" dirty="0" smtClean="0"/>
              <a:t>．蠕虫病毒的传播趋势</a:t>
            </a:r>
          </a:p>
          <a:p>
            <a:r>
              <a:rPr lang="zh-CN" altLang="zh-CN" dirty="0" smtClean="0"/>
              <a:t>目前的流行病毒越来越表现出以下三种传播趋势：</a:t>
            </a:r>
          </a:p>
          <a:p>
            <a:r>
              <a:rPr lang="en-US" altLang="zh-CN" dirty="0" smtClean="0"/>
              <a:t>(1)</a:t>
            </a:r>
            <a:r>
              <a:rPr lang="zh-CN" altLang="zh-CN" dirty="0" smtClean="0"/>
              <a:t>通过邮件附件传播病毒，如</a:t>
            </a:r>
            <a:r>
              <a:rPr lang="en-US" altLang="zh-CN" dirty="0" err="1" smtClean="0"/>
              <a:t>Mydoom</a:t>
            </a:r>
            <a:r>
              <a:rPr lang="zh-CN" altLang="zh-CN" dirty="0" smtClean="0"/>
              <a:t>等邮件病毒；</a:t>
            </a:r>
          </a:p>
          <a:p>
            <a:r>
              <a:rPr lang="en-US" altLang="zh-CN" dirty="0" smtClean="0"/>
              <a:t>(2)</a:t>
            </a:r>
            <a:r>
              <a:rPr lang="zh-CN" altLang="zh-CN" dirty="0" smtClean="0"/>
              <a:t>通过无口令或者弱口令共享传播病毒，如</a:t>
            </a:r>
            <a:r>
              <a:rPr lang="en-US" altLang="zh-CN" dirty="0" err="1" smtClean="0"/>
              <a:t>Nimda</a:t>
            </a:r>
            <a:r>
              <a:rPr lang="zh-CN" altLang="zh-CN" dirty="0" smtClean="0"/>
              <a:t>、</a:t>
            </a:r>
            <a:r>
              <a:rPr lang="en-US" altLang="zh-CN" dirty="0" err="1" smtClean="0"/>
              <a:t>Netskey</a:t>
            </a:r>
            <a:r>
              <a:rPr lang="zh-CN" altLang="zh-CN" dirty="0" smtClean="0"/>
              <a:t>等；</a:t>
            </a:r>
          </a:p>
          <a:p>
            <a:r>
              <a:rPr lang="en-US" altLang="zh-CN" dirty="0" smtClean="0"/>
              <a:t>(3)</a:t>
            </a:r>
            <a:r>
              <a:rPr lang="zh-CN" altLang="zh-CN" dirty="0" smtClean="0"/>
              <a:t>利用操作系统或者应用系统漏洞传播病毒，如冲击波蠕虫、震荡波蠕虫等</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6.1恶意程序</a:t>
            </a:r>
            <a:endParaRPr lang="zh-CN" altLang="zh-CN" b="1" dirty="0"/>
          </a:p>
        </p:txBody>
      </p:sp>
      <p:sp>
        <p:nvSpPr>
          <p:cNvPr id="3" name="内容占位符 2"/>
          <p:cNvSpPr>
            <a:spLocks noGrp="1"/>
          </p:cNvSpPr>
          <p:nvPr>
            <p:ph idx="1"/>
          </p:nvPr>
        </p:nvSpPr>
        <p:spPr/>
        <p:txBody>
          <a:bodyPr>
            <a:normAutofit fontScale="92500" lnSpcReduction="10000"/>
          </a:bodyPr>
          <a:lstStyle/>
          <a:p>
            <a:r>
              <a:rPr lang="x-none" altLang="zh-CN" b="1" dirty="0" smtClean="0"/>
              <a:t>恶意程序概述</a:t>
            </a:r>
            <a:endParaRPr lang="zh-CN" altLang="zh-CN" b="1" dirty="0" smtClean="0"/>
          </a:p>
          <a:p>
            <a:r>
              <a:rPr lang="zh-CN" altLang="zh-CN" dirty="0" smtClean="0"/>
              <a:t>计算机病毒是恶意程序的一种。所谓恶意程序，是指一类特殊的程序，它们通常在用户不知晓也未授权的情况下潜入到计算机系统中来。恶意程序通常是指带有攻击意图所编写的一段程序。这些威胁可以分成两个类别：需要宿主程序的威胁和彼此独立的威胁。前者基本上是不能独立于某个实际的应用程序、实用程序或系统程序的程序片段；后者是可以被操作系统调度和运行的自包含</a:t>
            </a:r>
            <a:r>
              <a:rPr lang="zh-CN" altLang="zh-CN" dirty="0" smtClean="0"/>
              <a:t>程序</a:t>
            </a:r>
            <a:r>
              <a:rPr lang="en-US" altLang="zh-CN" dirty="0" smtClean="0"/>
              <a:t>.</a:t>
            </a:r>
            <a:endParaRPr lang="zh-CN" altLang="zh-CN" sz="2400" dirty="0"/>
          </a:p>
        </p:txBody>
      </p:sp>
    </p:spTree>
    <p:extLst>
      <p:ext uri="{BB962C8B-B14F-4D97-AF65-F5344CB8AC3E}">
        <p14:creationId xmlns="" xmlns:p14="http://schemas.microsoft.com/office/powerpoint/2010/main" val="14355298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6.3蠕虫</a:t>
            </a:r>
            <a:endParaRPr lang="zh-CN" altLang="zh-CN" b="1" dirty="0"/>
          </a:p>
        </p:txBody>
      </p:sp>
      <p:sp>
        <p:nvSpPr>
          <p:cNvPr id="3" name="内容占位符 2"/>
          <p:cNvSpPr>
            <a:spLocks noGrp="1"/>
          </p:cNvSpPr>
          <p:nvPr>
            <p:ph idx="1"/>
          </p:nvPr>
        </p:nvSpPr>
        <p:spPr/>
        <p:txBody>
          <a:bodyPr/>
          <a:lstStyle/>
          <a:p>
            <a:r>
              <a:rPr lang="x-none" altLang="zh-CN" b="1" dirty="0" smtClean="0"/>
              <a:t>蠕虫的工作原理</a:t>
            </a:r>
            <a:endParaRPr lang="zh-CN" altLang="zh-CN" b="1" dirty="0" smtClean="0"/>
          </a:p>
          <a:p>
            <a:r>
              <a:rPr lang="en-US" altLang="zh-CN" dirty="0" smtClean="0"/>
              <a:t>1</a:t>
            </a:r>
            <a:r>
              <a:rPr lang="zh-CN" altLang="zh-CN" dirty="0" smtClean="0"/>
              <a:t>．蠕虫程序的实体结构</a:t>
            </a:r>
          </a:p>
          <a:p>
            <a:r>
              <a:rPr lang="zh-CN" altLang="zh-CN" dirty="0" smtClean="0"/>
              <a:t>蠕虫程序相对于一般的应用程序，在实体结构方面体现更多的复杂性，通过对多个蠕虫程序的分析，可以粗略的把蠕虫程序的实体结构分为如下的六大部分，具体的蠕虫可能是由其中的几部分组成：</a:t>
            </a:r>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6.3蠕虫</a:t>
            </a:r>
            <a:endParaRPr lang="zh-CN" altLang="zh-CN" b="1" dirty="0"/>
          </a:p>
        </p:txBody>
      </p:sp>
      <p:sp>
        <p:nvSpPr>
          <p:cNvPr id="3" name="内容占位符 2"/>
          <p:cNvSpPr>
            <a:spLocks noGrp="1"/>
          </p:cNvSpPr>
          <p:nvPr>
            <p:ph idx="1"/>
          </p:nvPr>
        </p:nvSpPr>
        <p:spPr/>
        <p:txBody>
          <a:bodyPr/>
          <a:lstStyle/>
          <a:p>
            <a:r>
              <a:rPr lang="zh-CN" altLang="zh-CN" dirty="0" smtClean="0"/>
              <a:t>（</a:t>
            </a:r>
            <a:r>
              <a:rPr lang="en-US" altLang="zh-CN" dirty="0" smtClean="0"/>
              <a:t>1</a:t>
            </a:r>
            <a:r>
              <a:rPr lang="zh-CN" altLang="zh-CN" dirty="0" smtClean="0"/>
              <a:t>）未编译的</a:t>
            </a:r>
            <a:r>
              <a:rPr lang="zh-CN" altLang="zh-CN" dirty="0" smtClean="0"/>
              <a:t>源代码</a:t>
            </a:r>
            <a:endParaRPr lang="en-US" altLang="zh-CN" dirty="0" smtClean="0"/>
          </a:p>
          <a:p>
            <a:r>
              <a:rPr lang="zh-CN" altLang="zh-CN" dirty="0" smtClean="0"/>
              <a:t>（</a:t>
            </a:r>
            <a:r>
              <a:rPr lang="en-US" altLang="zh-CN" dirty="0" smtClean="0"/>
              <a:t>2</a:t>
            </a:r>
            <a:r>
              <a:rPr lang="zh-CN" altLang="zh-CN" dirty="0" smtClean="0"/>
              <a:t>）已编译的链接</a:t>
            </a:r>
            <a:r>
              <a:rPr lang="zh-CN" altLang="zh-CN" dirty="0" smtClean="0"/>
              <a:t>模块</a:t>
            </a:r>
            <a:endParaRPr lang="en-US" altLang="zh-CN" dirty="0" smtClean="0"/>
          </a:p>
          <a:p>
            <a:r>
              <a:rPr lang="zh-CN" altLang="zh-CN" dirty="0" smtClean="0"/>
              <a:t>（</a:t>
            </a:r>
            <a:r>
              <a:rPr lang="en-US" altLang="zh-CN" dirty="0" smtClean="0"/>
              <a:t>3</a:t>
            </a:r>
            <a:r>
              <a:rPr lang="zh-CN" altLang="zh-CN" dirty="0" smtClean="0"/>
              <a:t>）可运行</a:t>
            </a:r>
            <a:r>
              <a:rPr lang="zh-CN" altLang="zh-CN" dirty="0" smtClean="0"/>
              <a:t>代码</a:t>
            </a:r>
            <a:endParaRPr lang="en-US" altLang="zh-CN" dirty="0" smtClean="0"/>
          </a:p>
          <a:p>
            <a:r>
              <a:rPr lang="zh-CN" altLang="zh-CN" dirty="0" smtClean="0"/>
              <a:t>（</a:t>
            </a:r>
            <a:r>
              <a:rPr lang="en-US" altLang="zh-CN" dirty="0" smtClean="0"/>
              <a:t>4</a:t>
            </a:r>
            <a:r>
              <a:rPr lang="zh-CN" altLang="zh-CN" dirty="0" smtClean="0"/>
              <a:t>）</a:t>
            </a:r>
            <a:r>
              <a:rPr lang="zh-CN" altLang="zh-CN" dirty="0" smtClean="0"/>
              <a:t>脚本</a:t>
            </a:r>
            <a:endParaRPr lang="en-US" altLang="zh-CN" dirty="0" smtClean="0"/>
          </a:p>
          <a:p>
            <a:r>
              <a:rPr lang="zh-CN" altLang="zh-CN" dirty="0" smtClean="0"/>
              <a:t>（</a:t>
            </a:r>
            <a:r>
              <a:rPr lang="en-US" altLang="zh-CN" dirty="0" smtClean="0"/>
              <a:t>5</a:t>
            </a:r>
            <a:r>
              <a:rPr lang="zh-CN" altLang="zh-CN" dirty="0" smtClean="0"/>
              <a:t>）受感染系统上的可执行</a:t>
            </a:r>
            <a:r>
              <a:rPr lang="zh-CN" altLang="zh-CN" dirty="0" smtClean="0"/>
              <a:t>程序</a:t>
            </a:r>
            <a:endParaRPr lang="en-US" altLang="zh-CN" dirty="0" smtClean="0"/>
          </a:p>
          <a:p>
            <a:r>
              <a:rPr lang="zh-CN" altLang="zh-CN" dirty="0" smtClean="0"/>
              <a:t>（</a:t>
            </a:r>
            <a:r>
              <a:rPr lang="en-US" altLang="zh-CN" dirty="0" smtClean="0"/>
              <a:t>6</a:t>
            </a:r>
            <a:r>
              <a:rPr lang="zh-CN" altLang="zh-CN" dirty="0" smtClean="0"/>
              <a:t>）信息数据</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6.3蠕虫</a:t>
            </a:r>
            <a:endParaRPr lang="zh-CN" altLang="zh-CN" b="1" dirty="0"/>
          </a:p>
        </p:txBody>
      </p:sp>
      <p:sp>
        <p:nvSpPr>
          <p:cNvPr id="3" name="内容占位符 2"/>
          <p:cNvSpPr>
            <a:spLocks noGrp="1"/>
          </p:cNvSpPr>
          <p:nvPr>
            <p:ph idx="1"/>
          </p:nvPr>
        </p:nvSpPr>
        <p:spPr/>
        <p:txBody>
          <a:bodyPr>
            <a:normAutofit fontScale="85000" lnSpcReduction="20000"/>
          </a:bodyPr>
          <a:lstStyle/>
          <a:p>
            <a:r>
              <a:rPr lang="en-US" altLang="zh-CN" dirty="0" smtClean="0"/>
              <a:t>2</a:t>
            </a:r>
            <a:r>
              <a:rPr lang="zh-CN" altLang="zh-CN" dirty="0" smtClean="0"/>
              <a:t>．蠕虫程序的功能结构</a:t>
            </a:r>
          </a:p>
          <a:p>
            <a:r>
              <a:rPr lang="zh-CN" altLang="zh-CN" dirty="0" smtClean="0"/>
              <a:t>基本功能由五个功能模块构成：</a:t>
            </a:r>
          </a:p>
          <a:p>
            <a:r>
              <a:rPr lang="zh-CN" altLang="zh-CN" dirty="0" smtClean="0"/>
              <a:t>（</a:t>
            </a:r>
            <a:r>
              <a:rPr lang="en-US" altLang="zh-CN" dirty="0" smtClean="0"/>
              <a:t>1</a:t>
            </a:r>
            <a:r>
              <a:rPr lang="zh-CN" altLang="zh-CN" dirty="0" smtClean="0"/>
              <a:t>）扫描搜索模块：寻找下一台要传染的机器；为提高搜索效率，可以采用一系列的搜索算法。</a:t>
            </a:r>
          </a:p>
          <a:p>
            <a:r>
              <a:rPr lang="zh-CN" altLang="zh-CN" dirty="0" smtClean="0"/>
              <a:t>（</a:t>
            </a:r>
            <a:r>
              <a:rPr lang="en-US" altLang="zh-CN" dirty="0" smtClean="0"/>
              <a:t>2</a:t>
            </a:r>
            <a:r>
              <a:rPr lang="zh-CN" altLang="zh-CN" dirty="0" smtClean="0"/>
              <a:t>）攻击模块：在被感染的机器上建立传输通道（传染途径）；为减少第一次传染数据传输量，可以采用引导式结构。</a:t>
            </a:r>
          </a:p>
          <a:p>
            <a:r>
              <a:rPr lang="zh-CN" altLang="zh-CN" dirty="0" smtClean="0"/>
              <a:t>（</a:t>
            </a:r>
            <a:r>
              <a:rPr lang="en-US" altLang="zh-CN" dirty="0" smtClean="0"/>
              <a:t>3</a:t>
            </a:r>
            <a:r>
              <a:rPr lang="zh-CN" altLang="zh-CN" dirty="0" smtClean="0"/>
              <a:t>）传输模块：计算机间的蠕虫程序复制；</a:t>
            </a:r>
          </a:p>
          <a:p>
            <a:r>
              <a:rPr lang="zh-CN" altLang="zh-CN" dirty="0" smtClean="0"/>
              <a:t>（</a:t>
            </a:r>
            <a:r>
              <a:rPr lang="en-US" altLang="zh-CN" dirty="0" smtClean="0"/>
              <a:t>4</a:t>
            </a:r>
            <a:r>
              <a:rPr lang="zh-CN" altLang="zh-CN" dirty="0" smtClean="0"/>
              <a:t>）信息搜集模块：搜集和建立被传染机器上的信息；</a:t>
            </a:r>
          </a:p>
          <a:p>
            <a:r>
              <a:rPr lang="zh-CN" altLang="zh-CN" dirty="0" smtClean="0"/>
              <a:t>（</a:t>
            </a:r>
            <a:r>
              <a:rPr lang="en-US" altLang="zh-CN" dirty="0" smtClean="0"/>
              <a:t>5</a:t>
            </a:r>
            <a:r>
              <a:rPr lang="zh-CN" altLang="zh-CN" dirty="0" smtClean="0"/>
              <a:t>）繁殖模块：建立自身的多个副本；在同一台机器上提高传染效率、判断避免重复传染。</a:t>
            </a:r>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6.3蠕虫</a:t>
            </a:r>
            <a:endParaRPr lang="zh-CN" altLang="zh-CN" b="1" dirty="0"/>
          </a:p>
        </p:txBody>
      </p:sp>
      <p:sp>
        <p:nvSpPr>
          <p:cNvPr id="3" name="内容占位符 2"/>
          <p:cNvSpPr>
            <a:spLocks noGrp="1"/>
          </p:cNvSpPr>
          <p:nvPr>
            <p:ph idx="1"/>
          </p:nvPr>
        </p:nvSpPr>
        <p:spPr/>
        <p:txBody>
          <a:bodyPr>
            <a:normAutofit fontScale="92500" lnSpcReduction="10000"/>
          </a:bodyPr>
          <a:lstStyle/>
          <a:p>
            <a:r>
              <a:rPr lang="zh-CN" altLang="zh-CN" dirty="0" smtClean="0"/>
              <a:t>扩展功能又四个功能模块构成：</a:t>
            </a:r>
          </a:p>
          <a:p>
            <a:r>
              <a:rPr lang="zh-CN" altLang="zh-CN" dirty="0" smtClean="0"/>
              <a:t>（</a:t>
            </a:r>
            <a:r>
              <a:rPr lang="en-US" altLang="zh-CN" dirty="0" smtClean="0"/>
              <a:t>1</a:t>
            </a:r>
            <a:r>
              <a:rPr lang="zh-CN" altLang="zh-CN" dirty="0" smtClean="0"/>
              <a:t>）通信模块：蠕虫间、蠕虫同黑客之间进行交流，可能是未来蠕虫发展的侧重点；</a:t>
            </a:r>
          </a:p>
          <a:p>
            <a:r>
              <a:rPr lang="zh-CN" altLang="zh-CN" dirty="0" smtClean="0"/>
              <a:t>（</a:t>
            </a:r>
            <a:r>
              <a:rPr lang="en-US" altLang="zh-CN" dirty="0" smtClean="0"/>
              <a:t>2</a:t>
            </a:r>
            <a:r>
              <a:rPr lang="zh-CN" altLang="zh-CN" dirty="0" smtClean="0"/>
              <a:t>）隐藏模块：隐藏蠕虫程序，使简单的检测不能发现。</a:t>
            </a:r>
          </a:p>
          <a:p>
            <a:r>
              <a:rPr lang="zh-CN" altLang="zh-CN" dirty="0" smtClean="0"/>
              <a:t>（</a:t>
            </a:r>
            <a:r>
              <a:rPr lang="en-US" altLang="zh-CN" dirty="0" smtClean="0"/>
              <a:t>3</a:t>
            </a:r>
            <a:r>
              <a:rPr lang="zh-CN" altLang="zh-CN" dirty="0" smtClean="0"/>
              <a:t>）破坏模块：摧毁或破坏被感染计算机；或在被感染的计算机上留下后门程序等等；</a:t>
            </a:r>
          </a:p>
          <a:p>
            <a:r>
              <a:rPr lang="zh-CN" altLang="zh-CN" dirty="0" smtClean="0"/>
              <a:t>（</a:t>
            </a:r>
            <a:r>
              <a:rPr lang="en-US" altLang="zh-CN" dirty="0" smtClean="0"/>
              <a:t>4</a:t>
            </a:r>
            <a:r>
              <a:rPr lang="zh-CN" altLang="zh-CN" dirty="0" smtClean="0"/>
              <a:t>）控制模块：调整蠕虫行为，更新其它功能模块，控制被感染计算机，可能是未来蠕虫发展的侧重点；</a:t>
            </a:r>
          </a:p>
          <a:p>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6.3蠕虫</a:t>
            </a:r>
            <a:endParaRPr lang="zh-CN" altLang="zh-CN" b="1"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2514623" y="1628801"/>
            <a:ext cx="3771877" cy="4243362"/>
          </a:xfrm>
          <a:prstGeom prst="rect">
            <a:avLst/>
          </a:prstGeom>
          <a:noFill/>
          <a:ln w="9525">
            <a:noFill/>
            <a:miter lim="800000"/>
            <a:headEnd/>
            <a:tailEnd/>
          </a:ln>
        </p:spPr>
      </p:pic>
      <p:sp>
        <p:nvSpPr>
          <p:cNvPr id="6" name="矩形 5"/>
          <p:cNvSpPr/>
          <p:nvPr/>
        </p:nvSpPr>
        <p:spPr>
          <a:xfrm>
            <a:off x="251520" y="1700808"/>
            <a:ext cx="1800493" cy="369332"/>
          </a:xfrm>
          <a:prstGeom prst="rect">
            <a:avLst/>
          </a:prstGeom>
        </p:spPr>
        <p:txBody>
          <a:bodyPr wrap="none">
            <a:spAutoFit/>
          </a:bodyPr>
          <a:lstStyle/>
          <a:p>
            <a:r>
              <a:rPr lang="zh-CN" altLang="zh-CN" dirty="0" smtClean="0"/>
              <a:t>蠕虫的工作流程</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6.3蠕虫</a:t>
            </a:r>
            <a:endParaRPr lang="zh-CN" altLang="zh-CN" b="1" dirty="0"/>
          </a:p>
        </p:txBody>
      </p:sp>
      <p:sp>
        <p:nvSpPr>
          <p:cNvPr id="3" name="内容占位符 2"/>
          <p:cNvSpPr>
            <a:spLocks noGrp="1"/>
          </p:cNvSpPr>
          <p:nvPr>
            <p:ph idx="1"/>
          </p:nvPr>
        </p:nvSpPr>
        <p:spPr/>
        <p:txBody>
          <a:bodyPr/>
          <a:lstStyle/>
          <a:p>
            <a:r>
              <a:rPr lang="en-US" altLang="zh-CN" dirty="0" smtClean="0"/>
              <a:t>4</a:t>
            </a:r>
            <a:r>
              <a:rPr lang="zh-CN" altLang="zh-CN" dirty="0" smtClean="0"/>
              <a:t>．蠕虫的行为特征</a:t>
            </a:r>
          </a:p>
          <a:p>
            <a:r>
              <a:rPr lang="zh-CN" altLang="zh-CN" dirty="0" smtClean="0"/>
              <a:t>通过对蠕虫的整个工作流程进行分析，可以归纳得到它的行为特征：</a:t>
            </a:r>
          </a:p>
          <a:p>
            <a:r>
              <a:rPr lang="zh-CN" altLang="zh-CN" dirty="0" smtClean="0"/>
              <a:t>（</a:t>
            </a:r>
            <a:r>
              <a:rPr lang="en-US" altLang="zh-CN" dirty="0" smtClean="0"/>
              <a:t>1</a:t>
            </a:r>
            <a:r>
              <a:rPr lang="zh-CN" altLang="zh-CN" dirty="0" smtClean="0"/>
              <a:t>）</a:t>
            </a:r>
            <a:r>
              <a:rPr lang="zh-CN" altLang="zh-CN" dirty="0" smtClean="0"/>
              <a:t>主动攻击</a:t>
            </a:r>
            <a:endParaRPr lang="en-US" altLang="zh-CN" dirty="0" smtClean="0"/>
          </a:p>
          <a:p>
            <a:r>
              <a:rPr lang="zh-CN" altLang="zh-CN" dirty="0" smtClean="0"/>
              <a:t>（</a:t>
            </a:r>
            <a:r>
              <a:rPr lang="en-US" altLang="zh-CN" dirty="0" smtClean="0"/>
              <a:t>2</a:t>
            </a:r>
            <a:r>
              <a:rPr lang="zh-CN" altLang="zh-CN" dirty="0" smtClean="0"/>
              <a:t>）行踪</a:t>
            </a:r>
            <a:r>
              <a:rPr lang="zh-CN" altLang="zh-CN" dirty="0" smtClean="0"/>
              <a:t>隐蔽</a:t>
            </a:r>
            <a:endParaRPr lang="en-US" altLang="zh-CN" dirty="0" smtClean="0"/>
          </a:p>
          <a:p>
            <a:r>
              <a:rPr lang="zh-CN" altLang="zh-CN" dirty="0" smtClean="0"/>
              <a:t>（</a:t>
            </a:r>
            <a:r>
              <a:rPr lang="en-US" altLang="zh-CN" dirty="0" smtClean="0"/>
              <a:t>3</a:t>
            </a:r>
            <a:r>
              <a:rPr lang="zh-CN" altLang="zh-CN" dirty="0" smtClean="0"/>
              <a:t>）利用系统、网络应用服务</a:t>
            </a:r>
            <a:r>
              <a:rPr lang="zh-CN" altLang="zh-CN" dirty="0" smtClean="0"/>
              <a:t>漏洞</a:t>
            </a:r>
            <a:endParaRPr lang="en-US" altLang="zh-CN" dirty="0" smtClean="0"/>
          </a:p>
          <a:p>
            <a:r>
              <a:rPr lang="zh-CN" altLang="zh-CN" dirty="0" smtClean="0"/>
              <a:t>（</a:t>
            </a:r>
            <a:r>
              <a:rPr lang="en-US" altLang="zh-CN" dirty="0" smtClean="0"/>
              <a:t>4</a:t>
            </a:r>
            <a:r>
              <a:rPr lang="zh-CN" altLang="zh-CN" dirty="0" smtClean="0"/>
              <a:t>）造成网络拥塞</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6.3蠕虫</a:t>
            </a:r>
            <a:endParaRPr lang="zh-CN" altLang="zh-CN" b="1" dirty="0"/>
          </a:p>
        </p:txBody>
      </p:sp>
      <p:sp>
        <p:nvSpPr>
          <p:cNvPr id="3" name="内容占位符 2"/>
          <p:cNvSpPr>
            <a:spLocks noGrp="1"/>
          </p:cNvSpPr>
          <p:nvPr>
            <p:ph idx="1"/>
          </p:nvPr>
        </p:nvSpPr>
        <p:spPr/>
        <p:txBody>
          <a:bodyPr/>
          <a:lstStyle/>
          <a:p>
            <a:r>
              <a:rPr lang="zh-CN" altLang="zh-CN" dirty="0" smtClean="0"/>
              <a:t>（</a:t>
            </a:r>
            <a:r>
              <a:rPr lang="en-US" altLang="zh-CN" dirty="0" smtClean="0"/>
              <a:t>5</a:t>
            </a:r>
            <a:r>
              <a:rPr lang="zh-CN" altLang="zh-CN" dirty="0" smtClean="0"/>
              <a:t>）降低</a:t>
            </a:r>
            <a:r>
              <a:rPr lang="zh-CN" altLang="zh-CN" dirty="0" smtClean="0"/>
              <a:t>系统性能</a:t>
            </a:r>
            <a:endParaRPr lang="en-US" altLang="zh-CN" dirty="0" smtClean="0"/>
          </a:p>
          <a:p>
            <a:r>
              <a:rPr lang="zh-CN" altLang="zh-CN" dirty="0" smtClean="0"/>
              <a:t>（</a:t>
            </a:r>
            <a:r>
              <a:rPr lang="en-US" altLang="zh-CN" dirty="0" smtClean="0"/>
              <a:t>6</a:t>
            </a:r>
            <a:r>
              <a:rPr lang="zh-CN" altLang="zh-CN" dirty="0" smtClean="0"/>
              <a:t>）产生安全</a:t>
            </a:r>
            <a:r>
              <a:rPr lang="zh-CN" altLang="zh-CN" dirty="0" smtClean="0"/>
              <a:t>隐患</a:t>
            </a:r>
            <a:endParaRPr lang="en-US" altLang="zh-CN" dirty="0" smtClean="0"/>
          </a:p>
          <a:p>
            <a:r>
              <a:rPr lang="zh-CN" altLang="zh-CN" dirty="0" smtClean="0"/>
              <a:t>（</a:t>
            </a:r>
            <a:r>
              <a:rPr lang="en-US" altLang="zh-CN" dirty="0" smtClean="0"/>
              <a:t>7</a:t>
            </a:r>
            <a:r>
              <a:rPr lang="zh-CN" altLang="zh-CN" dirty="0" smtClean="0"/>
              <a:t>）</a:t>
            </a:r>
            <a:r>
              <a:rPr lang="zh-CN" altLang="zh-CN" dirty="0" smtClean="0"/>
              <a:t>反复性</a:t>
            </a:r>
            <a:endParaRPr lang="en-US" altLang="zh-CN" dirty="0" smtClean="0"/>
          </a:p>
          <a:p>
            <a:r>
              <a:rPr lang="zh-CN" altLang="zh-CN" dirty="0" smtClean="0"/>
              <a:t>（</a:t>
            </a:r>
            <a:r>
              <a:rPr lang="en-US" altLang="zh-CN" dirty="0" smtClean="0"/>
              <a:t>8</a:t>
            </a:r>
            <a:r>
              <a:rPr lang="zh-CN" altLang="zh-CN" dirty="0" smtClean="0"/>
              <a:t>）破坏性</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6.3蠕虫</a:t>
            </a:r>
            <a:endParaRPr lang="zh-CN" altLang="zh-CN" b="1" dirty="0"/>
          </a:p>
        </p:txBody>
      </p:sp>
      <p:sp>
        <p:nvSpPr>
          <p:cNvPr id="3" name="内容占位符 2"/>
          <p:cNvSpPr>
            <a:spLocks noGrp="1"/>
          </p:cNvSpPr>
          <p:nvPr>
            <p:ph idx="1"/>
          </p:nvPr>
        </p:nvSpPr>
        <p:spPr/>
        <p:txBody>
          <a:bodyPr/>
          <a:lstStyle/>
          <a:p>
            <a:r>
              <a:rPr lang="zh-CN" altLang="zh-CN" dirty="0" smtClean="0"/>
              <a:t>蠕虫病毒检测技术</a:t>
            </a:r>
            <a:r>
              <a:rPr lang="zh-CN" altLang="zh-CN" dirty="0" smtClean="0"/>
              <a:t>研究</a:t>
            </a:r>
            <a:endParaRPr lang="en-US" altLang="zh-CN" dirty="0" smtClean="0"/>
          </a:p>
          <a:p>
            <a:r>
              <a:rPr lang="en-US" altLang="zh-CN" dirty="0" smtClean="0"/>
              <a:t>1</a:t>
            </a:r>
            <a:r>
              <a:rPr lang="zh-CN" altLang="zh-CN" dirty="0" smtClean="0"/>
              <a:t>．基于蠕虫特征码的检测技术</a:t>
            </a:r>
          </a:p>
          <a:p>
            <a:r>
              <a:rPr lang="en-US" altLang="zh-CN" dirty="0" smtClean="0"/>
              <a:t>2</a:t>
            </a:r>
            <a:r>
              <a:rPr lang="zh-CN" altLang="zh-CN" dirty="0" smtClean="0"/>
              <a:t>．基于蠕虫行为特征的检测技术</a:t>
            </a:r>
          </a:p>
          <a:p>
            <a:r>
              <a:rPr lang="en-US" altLang="zh-CN" dirty="0" smtClean="0"/>
              <a:t>3</a:t>
            </a:r>
            <a:r>
              <a:rPr lang="zh-CN" altLang="zh-CN" dirty="0" smtClean="0"/>
              <a:t>．基于蜜罐和蜜网的检测技术</a:t>
            </a:r>
          </a:p>
          <a:p>
            <a:r>
              <a:rPr lang="en-US" altLang="zh-CN" dirty="0" smtClean="0"/>
              <a:t>4</a:t>
            </a:r>
            <a:r>
              <a:rPr lang="zh-CN" altLang="zh-CN" dirty="0" smtClean="0"/>
              <a:t>．基于贝叶斯的网络蠕虫检测技术</a:t>
            </a:r>
          </a:p>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6.3蠕虫</a:t>
            </a:r>
            <a:endParaRPr lang="zh-CN" altLang="zh-CN" b="1" dirty="0"/>
          </a:p>
        </p:txBody>
      </p:sp>
      <p:sp>
        <p:nvSpPr>
          <p:cNvPr id="3" name="内容占位符 2"/>
          <p:cNvSpPr>
            <a:spLocks noGrp="1"/>
          </p:cNvSpPr>
          <p:nvPr>
            <p:ph idx="1"/>
          </p:nvPr>
        </p:nvSpPr>
        <p:spPr/>
        <p:txBody>
          <a:bodyPr>
            <a:normAutofit lnSpcReduction="10000"/>
          </a:bodyPr>
          <a:lstStyle/>
          <a:p>
            <a:r>
              <a:rPr lang="zh-CN" altLang="zh-CN" dirty="0" smtClean="0"/>
              <a:t>蠕虫病毒防御技术</a:t>
            </a:r>
            <a:r>
              <a:rPr lang="zh-CN" altLang="zh-CN" dirty="0" smtClean="0"/>
              <a:t>研究</a:t>
            </a:r>
            <a:endParaRPr lang="en-US" altLang="zh-CN" dirty="0" smtClean="0"/>
          </a:p>
          <a:p>
            <a:r>
              <a:rPr lang="en-US" altLang="zh-CN" dirty="0" smtClean="0"/>
              <a:t>1</a:t>
            </a:r>
            <a:r>
              <a:rPr lang="zh-CN" altLang="zh-CN" dirty="0" smtClean="0"/>
              <a:t>．企业防范蠕虫病毒措施</a:t>
            </a:r>
          </a:p>
          <a:p>
            <a:r>
              <a:rPr lang="en-US" altLang="zh-CN" dirty="0" smtClean="0"/>
              <a:t>(1)</a:t>
            </a:r>
            <a:r>
              <a:rPr lang="zh-CN" altLang="zh-CN" dirty="0" smtClean="0"/>
              <a:t>加强企业网络安全管理员的管理水平，提高其安全管理</a:t>
            </a:r>
            <a:r>
              <a:rPr lang="zh-CN" altLang="zh-CN" dirty="0" smtClean="0"/>
              <a:t>意识</a:t>
            </a:r>
            <a:endParaRPr lang="en-US" altLang="zh-CN" dirty="0" smtClean="0"/>
          </a:p>
          <a:p>
            <a:r>
              <a:rPr lang="en-US" altLang="zh-CN" dirty="0" smtClean="0"/>
              <a:t>(2)</a:t>
            </a:r>
            <a:r>
              <a:rPr lang="zh-CN" altLang="zh-CN" dirty="0" smtClean="0"/>
              <a:t>建立蠕虫病毒检测</a:t>
            </a:r>
            <a:r>
              <a:rPr lang="zh-CN" altLang="zh-CN" dirty="0" smtClean="0"/>
              <a:t>系统</a:t>
            </a:r>
            <a:endParaRPr lang="en-US" altLang="zh-CN" dirty="0" smtClean="0"/>
          </a:p>
          <a:p>
            <a:r>
              <a:rPr lang="en-US" altLang="zh-CN" dirty="0" smtClean="0"/>
              <a:t>(3)</a:t>
            </a:r>
            <a:r>
              <a:rPr lang="zh-CN" altLang="zh-CN" dirty="0" smtClean="0"/>
              <a:t>建立应急响应系统，尽可能减小</a:t>
            </a:r>
            <a:r>
              <a:rPr lang="zh-CN" altLang="zh-CN" dirty="0" smtClean="0"/>
              <a:t>风险</a:t>
            </a:r>
            <a:endParaRPr lang="en-US" altLang="zh-CN" dirty="0" smtClean="0"/>
          </a:p>
          <a:p>
            <a:r>
              <a:rPr lang="en-US" altLang="zh-CN" dirty="0" smtClean="0"/>
              <a:t>(4)</a:t>
            </a:r>
            <a:r>
              <a:rPr lang="zh-CN" altLang="zh-CN" dirty="0" smtClean="0"/>
              <a:t>建立数据备份</a:t>
            </a:r>
            <a:r>
              <a:rPr lang="zh-CN" altLang="zh-CN" dirty="0" smtClean="0"/>
              <a:t>系统</a:t>
            </a:r>
            <a:endParaRPr lang="en-US" altLang="zh-CN" dirty="0" smtClean="0"/>
          </a:p>
          <a:p>
            <a:r>
              <a:rPr lang="en-US" altLang="zh-CN" dirty="0" smtClean="0"/>
              <a:t>(5)</a:t>
            </a:r>
            <a:r>
              <a:rPr lang="zh-CN" altLang="zh-CN" dirty="0" smtClean="0"/>
              <a:t>对于企业内部局域网络安全，需要注意在网络入口处安装防火墙软件和杀毒软件</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6.3蠕虫</a:t>
            </a:r>
            <a:endParaRPr lang="zh-CN" altLang="zh-CN" b="1" dirty="0"/>
          </a:p>
        </p:txBody>
      </p:sp>
      <p:sp>
        <p:nvSpPr>
          <p:cNvPr id="3" name="内容占位符 2"/>
          <p:cNvSpPr>
            <a:spLocks noGrp="1"/>
          </p:cNvSpPr>
          <p:nvPr>
            <p:ph idx="1"/>
          </p:nvPr>
        </p:nvSpPr>
        <p:spPr/>
        <p:txBody>
          <a:bodyPr/>
          <a:lstStyle/>
          <a:p>
            <a:r>
              <a:rPr lang="en-US" altLang="zh-CN" dirty="0" smtClean="0"/>
              <a:t>2</a:t>
            </a:r>
            <a:r>
              <a:rPr lang="zh-CN" altLang="zh-CN" dirty="0" smtClean="0"/>
              <a:t>．个人用户防范蠕虫病毒措施</a:t>
            </a:r>
          </a:p>
          <a:p>
            <a:r>
              <a:rPr lang="en-US" altLang="zh-CN" dirty="0" smtClean="0"/>
              <a:t>(1)</a:t>
            </a:r>
            <a:r>
              <a:rPr lang="zh-CN" altLang="zh-CN" dirty="0" smtClean="0"/>
              <a:t>安装合适的杀毒</a:t>
            </a:r>
            <a:r>
              <a:rPr lang="zh-CN" altLang="zh-CN" dirty="0" smtClean="0"/>
              <a:t>软件</a:t>
            </a:r>
            <a:endParaRPr lang="en-US" altLang="zh-CN" dirty="0" smtClean="0"/>
          </a:p>
          <a:p>
            <a:r>
              <a:rPr lang="en-US" altLang="zh-CN" dirty="0" smtClean="0"/>
              <a:t>(2)</a:t>
            </a:r>
            <a:r>
              <a:rPr lang="zh-CN" altLang="zh-CN" dirty="0" smtClean="0"/>
              <a:t>升级病毒</a:t>
            </a:r>
            <a:r>
              <a:rPr lang="zh-CN" altLang="zh-CN" dirty="0" smtClean="0"/>
              <a:t>库</a:t>
            </a:r>
            <a:endParaRPr lang="en-US" altLang="zh-CN" dirty="0" smtClean="0"/>
          </a:p>
          <a:p>
            <a:r>
              <a:rPr lang="en-US" altLang="zh-CN" dirty="0" smtClean="0"/>
              <a:t>(3)</a:t>
            </a:r>
            <a:r>
              <a:rPr lang="zh-CN" altLang="zh-CN" dirty="0" smtClean="0"/>
              <a:t>提高个人网络安全</a:t>
            </a:r>
            <a:r>
              <a:rPr lang="zh-CN" altLang="zh-CN" dirty="0" smtClean="0"/>
              <a:t>意识</a:t>
            </a:r>
            <a:endParaRPr lang="en-US" altLang="zh-CN" dirty="0" smtClean="0"/>
          </a:p>
          <a:p>
            <a:r>
              <a:rPr lang="en-US" altLang="zh-CN" dirty="0" smtClean="0"/>
              <a:t>(4)</a:t>
            </a:r>
            <a:r>
              <a:rPr lang="zh-CN" altLang="zh-CN" dirty="0" smtClean="0"/>
              <a:t>不随意查看陌生的邮件</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6.1恶意程序</a:t>
            </a:r>
            <a:endParaRPr lang="zh-CN" alt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1907704" y="1556792"/>
            <a:ext cx="5562600" cy="3895725"/>
          </a:xfrm>
          <a:prstGeom prst="rect">
            <a:avLst/>
          </a:prstGeom>
          <a:noFill/>
          <a:ln w="9525">
            <a:noFill/>
            <a:miter lim="800000"/>
            <a:headEnd/>
            <a:tailEnd/>
          </a:ln>
        </p:spPr>
      </p:pic>
      <p:sp>
        <p:nvSpPr>
          <p:cNvPr id="5" name="矩形 4"/>
          <p:cNvSpPr/>
          <p:nvPr/>
        </p:nvSpPr>
        <p:spPr>
          <a:xfrm>
            <a:off x="3563888" y="5589240"/>
            <a:ext cx="2031325" cy="369332"/>
          </a:xfrm>
          <a:prstGeom prst="rect">
            <a:avLst/>
          </a:prstGeom>
        </p:spPr>
        <p:txBody>
          <a:bodyPr wrap="none">
            <a:spAutoFit/>
          </a:bodyPr>
          <a:lstStyle/>
          <a:p>
            <a:r>
              <a:rPr lang="zh-CN" altLang="zh-CN" dirty="0" smtClean="0"/>
              <a:t>恶意程序及其分类</a:t>
            </a:r>
            <a:endParaRPr lang="zh-CN" altLang="en-US" dirty="0"/>
          </a:p>
        </p:txBody>
      </p:sp>
    </p:spTree>
    <p:extLst>
      <p:ext uri="{BB962C8B-B14F-4D97-AF65-F5344CB8AC3E}">
        <p14:creationId xmlns="" xmlns:p14="http://schemas.microsoft.com/office/powerpoint/2010/main" val="19224933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6.4木马</a:t>
            </a:r>
            <a:endParaRPr lang="zh-CN" altLang="zh-CN" b="1" dirty="0"/>
          </a:p>
        </p:txBody>
      </p:sp>
      <p:sp>
        <p:nvSpPr>
          <p:cNvPr id="3" name="内容占位符 2"/>
          <p:cNvSpPr>
            <a:spLocks noGrp="1"/>
          </p:cNvSpPr>
          <p:nvPr>
            <p:ph idx="1"/>
          </p:nvPr>
        </p:nvSpPr>
        <p:spPr/>
        <p:txBody>
          <a:bodyPr>
            <a:normAutofit lnSpcReduction="10000"/>
          </a:bodyPr>
          <a:lstStyle/>
          <a:p>
            <a:r>
              <a:rPr lang="zh-CN" altLang="zh-CN" dirty="0" smtClean="0"/>
              <a:t>木马病毒的</a:t>
            </a:r>
            <a:r>
              <a:rPr lang="zh-CN" altLang="zh-CN" dirty="0" smtClean="0"/>
              <a:t>概述</a:t>
            </a:r>
            <a:endParaRPr lang="en-US" altLang="zh-CN" dirty="0" smtClean="0"/>
          </a:p>
          <a:p>
            <a:r>
              <a:rPr lang="zh-CN" altLang="zh-CN" dirty="0" smtClean="0"/>
              <a:t>木马的全称是“特洛伊木马”，是一种新型的计算机网络病毒程序。它利用自身所具有的植入功能，或依附其它具有传播能力病毒，或通过入侵后植入等多种途径，进驻目标机器，搜集其中各种敏感信息，并通过网络与外界通信，发回所搜集到的各种敏感信息，接受植入者指令，完成其它各种操作，如修改指定文件、格式化硬盘等。</a:t>
            </a:r>
          </a:p>
          <a:p>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6.4木马</a:t>
            </a:r>
            <a:endParaRPr lang="zh-CN" altLang="zh-CN" b="1" dirty="0"/>
          </a:p>
        </p:txBody>
      </p:sp>
      <p:sp>
        <p:nvSpPr>
          <p:cNvPr id="3" name="内容占位符 2"/>
          <p:cNvSpPr>
            <a:spLocks noGrp="1"/>
          </p:cNvSpPr>
          <p:nvPr>
            <p:ph idx="1"/>
          </p:nvPr>
        </p:nvSpPr>
        <p:spPr/>
        <p:txBody>
          <a:bodyPr/>
          <a:lstStyle/>
          <a:p>
            <a:r>
              <a:rPr lang="x-none" altLang="zh-CN" b="1" dirty="0" smtClean="0"/>
              <a:t>木马的发展</a:t>
            </a:r>
            <a:endParaRPr lang="zh-CN" altLang="zh-CN" b="1" dirty="0" smtClean="0"/>
          </a:p>
          <a:p>
            <a:r>
              <a:rPr lang="en-US" altLang="zh-CN" b="1" dirty="0" smtClean="0"/>
              <a:t>1</a:t>
            </a:r>
            <a:r>
              <a:rPr lang="zh-CN" altLang="zh-CN" b="1" dirty="0" smtClean="0"/>
              <a:t>．第一代木马</a:t>
            </a:r>
            <a:endParaRPr lang="zh-CN" altLang="zh-CN" dirty="0" smtClean="0"/>
          </a:p>
          <a:p>
            <a:r>
              <a:rPr lang="zh-CN" altLang="zh-CN" dirty="0" smtClean="0"/>
              <a:t>伪装型木马</a:t>
            </a:r>
            <a:r>
              <a:rPr lang="zh-CN" altLang="zh-CN" dirty="0" smtClean="0"/>
              <a:t>。</a:t>
            </a:r>
            <a:endParaRPr lang="en-US" altLang="zh-CN" dirty="0" smtClean="0"/>
          </a:p>
          <a:p>
            <a:r>
              <a:rPr lang="en-US" altLang="zh-CN" b="1" dirty="0" smtClean="0"/>
              <a:t>2.</a:t>
            </a:r>
            <a:r>
              <a:rPr lang="zh-CN" altLang="zh-CN" b="1" dirty="0" smtClean="0"/>
              <a:t>第二代木马</a:t>
            </a:r>
            <a:endParaRPr lang="zh-CN" altLang="zh-CN" dirty="0" smtClean="0"/>
          </a:p>
          <a:p>
            <a:r>
              <a:rPr lang="en-US" altLang="zh-CN" dirty="0" smtClean="0"/>
              <a:t>AIDS</a:t>
            </a:r>
            <a:r>
              <a:rPr lang="zh-CN" altLang="zh-CN" dirty="0" smtClean="0"/>
              <a:t>型</a:t>
            </a:r>
            <a:r>
              <a:rPr lang="zh-CN" altLang="zh-CN" dirty="0" smtClean="0"/>
              <a:t>木马</a:t>
            </a:r>
            <a:endParaRPr lang="en-US" altLang="zh-CN" dirty="0" smtClean="0"/>
          </a:p>
          <a:p>
            <a:r>
              <a:rPr lang="en-US" altLang="zh-CN" b="1" dirty="0" smtClean="0"/>
              <a:t>3.</a:t>
            </a:r>
            <a:r>
              <a:rPr lang="zh-CN" altLang="zh-CN" b="1" dirty="0" smtClean="0"/>
              <a:t>第三代木马</a:t>
            </a:r>
            <a:endParaRPr lang="zh-CN" altLang="zh-CN" dirty="0" smtClean="0"/>
          </a:p>
          <a:p>
            <a:r>
              <a:rPr lang="zh-CN" altLang="zh-CN" dirty="0" smtClean="0"/>
              <a:t>网络传播性木马</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6.4木马</a:t>
            </a:r>
            <a:endParaRPr lang="zh-CN" altLang="zh-CN" b="1" dirty="0"/>
          </a:p>
        </p:txBody>
      </p:sp>
      <p:sp>
        <p:nvSpPr>
          <p:cNvPr id="3" name="内容占位符 2"/>
          <p:cNvSpPr>
            <a:spLocks noGrp="1"/>
          </p:cNvSpPr>
          <p:nvPr>
            <p:ph idx="1"/>
          </p:nvPr>
        </p:nvSpPr>
        <p:spPr/>
        <p:txBody>
          <a:bodyPr/>
          <a:lstStyle/>
          <a:p>
            <a:r>
              <a:rPr lang="zh-CN" altLang="zh-CN" dirty="0" smtClean="0"/>
              <a:t>木马病毒的</a:t>
            </a:r>
            <a:r>
              <a:rPr lang="zh-CN" altLang="zh-CN" dirty="0" smtClean="0"/>
              <a:t>危害性</a:t>
            </a:r>
            <a:endParaRPr lang="en-US" altLang="zh-CN" dirty="0" smtClean="0"/>
          </a:p>
          <a:p>
            <a:r>
              <a:rPr lang="en-US" altLang="zh-CN" b="1" dirty="0" smtClean="0"/>
              <a:t>1.</a:t>
            </a:r>
            <a:r>
              <a:rPr lang="zh-CN" altLang="zh-CN" b="1" dirty="0" smtClean="0"/>
              <a:t>窃取密码</a:t>
            </a:r>
            <a:endParaRPr lang="zh-CN" altLang="zh-CN" dirty="0" smtClean="0"/>
          </a:p>
          <a:p>
            <a:r>
              <a:rPr lang="en-US" altLang="zh-CN" b="1" dirty="0" smtClean="0"/>
              <a:t>2.</a:t>
            </a:r>
            <a:r>
              <a:rPr lang="zh-CN" altLang="zh-CN" b="1" dirty="0" smtClean="0"/>
              <a:t>文件操作</a:t>
            </a:r>
            <a:endParaRPr lang="zh-CN" altLang="zh-CN" dirty="0" smtClean="0"/>
          </a:p>
          <a:p>
            <a:r>
              <a:rPr lang="en-US" altLang="zh-CN" b="1" dirty="0" smtClean="0"/>
              <a:t>3.</a:t>
            </a:r>
            <a:r>
              <a:rPr lang="zh-CN" altLang="zh-CN" b="1" dirty="0" smtClean="0"/>
              <a:t>修改注册表</a:t>
            </a:r>
            <a:endParaRPr lang="zh-CN" altLang="zh-CN" dirty="0" smtClean="0"/>
          </a:p>
          <a:p>
            <a:r>
              <a:rPr lang="en-US" altLang="zh-CN" b="1" dirty="0" smtClean="0"/>
              <a:t>4.</a:t>
            </a:r>
            <a:r>
              <a:rPr lang="zh-CN" altLang="zh-CN" b="1" dirty="0" smtClean="0"/>
              <a:t>系统操作</a:t>
            </a:r>
            <a:endParaRPr lang="zh-CN" altLang="zh-CN" dirty="0" smtClean="0"/>
          </a:p>
          <a:p>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6.4木马</a:t>
            </a:r>
            <a:endParaRPr lang="zh-CN" altLang="zh-CN" b="1" dirty="0"/>
          </a:p>
        </p:txBody>
      </p:sp>
      <p:sp>
        <p:nvSpPr>
          <p:cNvPr id="3" name="内容占位符 2"/>
          <p:cNvSpPr>
            <a:spLocks noGrp="1"/>
          </p:cNvSpPr>
          <p:nvPr>
            <p:ph idx="1"/>
          </p:nvPr>
        </p:nvSpPr>
        <p:spPr/>
        <p:txBody>
          <a:bodyPr>
            <a:normAutofit fontScale="92500" lnSpcReduction="10000"/>
          </a:bodyPr>
          <a:lstStyle/>
          <a:p>
            <a:r>
              <a:rPr lang="x-none" altLang="zh-CN" b="1" dirty="0" smtClean="0"/>
              <a:t>木马病毒的基本特征</a:t>
            </a:r>
            <a:endParaRPr lang="zh-CN" altLang="zh-CN" b="1" dirty="0" smtClean="0"/>
          </a:p>
          <a:p>
            <a:r>
              <a:rPr lang="zh-CN" altLang="zh-CN" dirty="0" smtClean="0"/>
              <a:t>木马是病毒的一种，木马程序也有不同种类，但它们之间又有一些共同的特性。</a:t>
            </a:r>
          </a:p>
          <a:p>
            <a:r>
              <a:rPr lang="en-US" altLang="zh-CN" b="1" dirty="0" smtClean="0"/>
              <a:t>1.</a:t>
            </a:r>
            <a:r>
              <a:rPr lang="zh-CN" altLang="zh-CN" b="1" dirty="0" smtClean="0"/>
              <a:t>隐蔽性</a:t>
            </a:r>
            <a:endParaRPr lang="zh-CN" altLang="zh-CN" dirty="0" smtClean="0"/>
          </a:p>
          <a:p>
            <a:r>
              <a:rPr lang="en-US" altLang="zh-CN" b="1" dirty="0" smtClean="0"/>
              <a:t>2.</a:t>
            </a:r>
            <a:r>
              <a:rPr lang="zh-CN" altLang="zh-CN" b="1" dirty="0" smtClean="0"/>
              <a:t>自行运行</a:t>
            </a:r>
            <a:endParaRPr lang="zh-CN" altLang="zh-CN" dirty="0" smtClean="0"/>
          </a:p>
          <a:p>
            <a:r>
              <a:rPr lang="en-US" altLang="zh-CN" b="1" dirty="0" smtClean="0"/>
              <a:t>3.</a:t>
            </a:r>
            <a:r>
              <a:rPr lang="zh-CN" altLang="zh-CN" b="1" dirty="0" smtClean="0"/>
              <a:t>欺骗性</a:t>
            </a:r>
            <a:endParaRPr lang="zh-CN" altLang="zh-CN" dirty="0" smtClean="0"/>
          </a:p>
          <a:p>
            <a:r>
              <a:rPr lang="en-US" altLang="zh-CN" b="1" dirty="0" smtClean="0"/>
              <a:t>4.</a:t>
            </a:r>
            <a:r>
              <a:rPr lang="zh-CN" altLang="zh-CN" b="1" dirty="0" smtClean="0"/>
              <a:t>自动恢复</a:t>
            </a:r>
            <a:endParaRPr lang="zh-CN" altLang="zh-CN" dirty="0" smtClean="0"/>
          </a:p>
          <a:p>
            <a:r>
              <a:rPr lang="en-US" altLang="zh-CN" b="1" dirty="0" smtClean="0"/>
              <a:t>5.</a:t>
            </a:r>
            <a:r>
              <a:rPr lang="zh-CN" altLang="zh-CN" b="1" dirty="0" smtClean="0"/>
              <a:t>自动打开端口</a:t>
            </a:r>
            <a:endParaRPr lang="zh-CN" altLang="zh-CN" dirty="0" smtClean="0"/>
          </a:p>
          <a:p>
            <a:r>
              <a:rPr lang="en-US" altLang="zh-CN" b="1" dirty="0" smtClean="0"/>
              <a:t>6.</a:t>
            </a:r>
            <a:r>
              <a:rPr lang="zh-CN" altLang="zh-CN" b="1" dirty="0" smtClean="0"/>
              <a:t>功能特殊性</a:t>
            </a:r>
            <a:endParaRPr lang="zh-CN" altLang="zh-CN" dirty="0" smtClean="0"/>
          </a:p>
          <a:p>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6.4木马</a:t>
            </a:r>
            <a:endParaRPr lang="zh-CN" altLang="zh-CN" b="1" dirty="0"/>
          </a:p>
        </p:txBody>
      </p:sp>
      <p:sp>
        <p:nvSpPr>
          <p:cNvPr id="3" name="内容占位符 2"/>
          <p:cNvSpPr>
            <a:spLocks noGrp="1"/>
          </p:cNvSpPr>
          <p:nvPr>
            <p:ph idx="1"/>
          </p:nvPr>
        </p:nvSpPr>
        <p:spPr/>
        <p:txBody>
          <a:bodyPr/>
          <a:lstStyle/>
          <a:p>
            <a:r>
              <a:rPr lang="x-none" altLang="zh-CN" b="1" dirty="0" smtClean="0"/>
              <a:t>木马病毒的分类</a:t>
            </a:r>
            <a:endParaRPr lang="zh-CN" altLang="zh-CN" b="1" dirty="0" smtClean="0"/>
          </a:p>
          <a:p>
            <a:r>
              <a:rPr lang="zh-CN" altLang="zh-CN" dirty="0" smtClean="0"/>
              <a:t>木马的种类很多，主要有以下几种：</a:t>
            </a:r>
          </a:p>
          <a:p>
            <a:r>
              <a:rPr lang="zh-CN" altLang="zh-CN" dirty="0" smtClean="0"/>
              <a:t>（</a:t>
            </a:r>
            <a:r>
              <a:rPr lang="en-US" altLang="zh-CN" dirty="0" smtClean="0"/>
              <a:t>1</a:t>
            </a:r>
            <a:r>
              <a:rPr lang="zh-CN" altLang="zh-CN" dirty="0" smtClean="0"/>
              <a:t>）远程控制</a:t>
            </a:r>
            <a:r>
              <a:rPr lang="zh-CN" altLang="zh-CN" dirty="0" smtClean="0"/>
              <a:t>型</a:t>
            </a:r>
            <a:endParaRPr lang="en-US" altLang="zh-CN" dirty="0" smtClean="0"/>
          </a:p>
          <a:p>
            <a:r>
              <a:rPr lang="zh-CN" altLang="zh-CN" dirty="0" smtClean="0"/>
              <a:t>（</a:t>
            </a:r>
            <a:r>
              <a:rPr lang="en-US" altLang="zh-CN" dirty="0" smtClean="0"/>
              <a:t>2</a:t>
            </a:r>
            <a:r>
              <a:rPr lang="zh-CN" altLang="zh-CN" dirty="0" smtClean="0"/>
              <a:t>）键盘记录</a:t>
            </a:r>
            <a:r>
              <a:rPr lang="zh-CN" altLang="zh-CN" dirty="0" smtClean="0"/>
              <a:t>型</a:t>
            </a:r>
            <a:endParaRPr lang="en-US" altLang="zh-CN" dirty="0" smtClean="0"/>
          </a:p>
          <a:p>
            <a:r>
              <a:rPr lang="zh-CN" altLang="zh-CN" dirty="0" smtClean="0"/>
              <a:t>（</a:t>
            </a:r>
            <a:r>
              <a:rPr lang="en-US" altLang="zh-CN" dirty="0" smtClean="0"/>
              <a:t>3</a:t>
            </a:r>
            <a:r>
              <a:rPr lang="zh-CN" altLang="zh-CN" dirty="0" smtClean="0"/>
              <a:t>）密码发送</a:t>
            </a:r>
            <a:r>
              <a:rPr lang="zh-CN" altLang="zh-CN" dirty="0" smtClean="0"/>
              <a:t>型</a:t>
            </a:r>
            <a:endParaRPr lang="en-US" altLang="zh-CN" dirty="0" smtClean="0"/>
          </a:p>
          <a:p>
            <a:r>
              <a:rPr lang="zh-CN" altLang="zh-CN" dirty="0" smtClean="0"/>
              <a:t>（</a:t>
            </a:r>
            <a:r>
              <a:rPr lang="en-US" altLang="zh-CN" dirty="0" smtClean="0"/>
              <a:t>4</a:t>
            </a:r>
            <a:r>
              <a:rPr lang="zh-CN" altLang="zh-CN" dirty="0" smtClean="0"/>
              <a:t>）反弹端口型</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6.4木马</a:t>
            </a:r>
            <a:endParaRPr lang="zh-CN" altLang="zh-CN" b="1" dirty="0"/>
          </a:p>
        </p:txBody>
      </p:sp>
      <p:sp>
        <p:nvSpPr>
          <p:cNvPr id="3" name="内容占位符 2"/>
          <p:cNvSpPr>
            <a:spLocks noGrp="1"/>
          </p:cNvSpPr>
          <p:nvPr>
            <p:ph idx="1"/>
          </p:nvPr>
        </p:nvSpPr>
        <p:spPr/>
        <p:txBody>
          <a:bodyPr/>
          <a:lstStyle/>
          <a:p>
            <a:r>
              <a:rPr lang="x-none" altLang="zh-CN" b="1" dirty="0" smtClean="0"/>
              <a:t>木马病毒的工作原理</a:t>
            </a:r>
            <a:endParaRPr lang="zh-CN" altLang="zh-CN" b="1" dirty="0" smtClean="0"/>
          </a:p>
          <a:p>
            <a:r>
              <a:rPr lang="zh-CN" altLang="zh-CN" dirty="0" smtClean="0"/>
              <a:t>木马程序的结构是典型的客户端</a:t>
            </a:r>
            <a:r>
              <a:rPr lang="en-US" altLang="zh-CN" dirty="0" smtClean="0"/>
              <a:t>/</a:t>
            </a:r>
            <a:r>
              <a:rPr lang="zh-CN" altLang="zh-CN" dirty="0" smtClean="0"/>
              <a:t>服务器</a:t>
            </a:r>
            <a:r>
              <a:rPr lang="en-US" altLang="zh-CN" dirty="0" smtClean="0"/>
              <a:t>(Client/Server</a:t>
            </a:r>
            <a:r>
              <a:rPr lang="zh-CN" altLang="zh-CN" dirty="0" smtClean="0"/>
              <a:t>；简称</a:t>
            </a:r>
            <a:r>
              <a:rPr lang="en-US" altLang="zh-CN" dirty="0" smtClean="0"/>
              <a:t>C/S)</a:t>
            </a:r>
            <a:r>
              <a:rPr lang="zh-CN" altLang="zh-CN" dirty="0" smtClean="0"/>
              <a:t>模式</a:t>
            </a:r>
            <a:r>
              <a:rPr lang="en-US" altLang="zh-CN" dirty="0" smtClean="0"/>
              <a:t>,</a:t>
            </a:r>
            <a:r>
              <a:rPr lang="zh-CN" altLang="zh-CN" dirty="0" smtClean="0"/>
              <a:t>其原理是一台主机提供服务</a:t>
            </a:r>
            <a:r>
              <a:rPr lang="en-US" altLang="zh-CN" dirty="0" smtClean="0"/>
              <a:t>(</a:t>
            </a:r>
            <a:r>
              <a:rPr lang="zh-CN" altLang="zh-CN" dirty="0" smtClean="0"/>
              <a:t>服务器</a:t>
            </a:r>
            <a:r>
              <a:rPr lang="en-US" altLang="zh-CN" dirty="0" smtClean="0"/>
              <a:t>)</a:t>
            </a:r>
            <a:r>
              <a:rPr lang="zh-CN" altLang="zh-CN" dirty="0" smtClean="0"/>
              <a:t>，另一台主机接受服务</a:t>
            </a:r>
            <a:r>
              <a:rPr lang="en-US" altLang="zh-CN" dirty="0" smtClean="0"/>
              <a:t>(</a:t>
            </a:r>
            <a:r>
              <a:rPr lang="zh-CN" altLang="zh-CN" dirty="0" smtClean="0"/>
              <a:t>客户机</a:t>
            </a:r>
            <a:r>
              <a:rPr lang="en-US" altLang="zh-CN" dirty="0" smtClean="0"/>
              <a:t>)</a:t>
            </a:r>
            <a:r>
              <a:rPr lang="zh-CN" altLang="zh-CN" dirty="0" smtClean="0"/>
              <a:t>。作为服务器的主机，一般会打开一个默认的端口并进行监听</a:t>
            </a:r>
            <a:r>
              <a:rPr lang="en-US" altLang="zh-CN" dirty="0" smtClean="0"/>
              <a:t>(Listen)</a:t>
            </a:r>
            <a:r>
              <a:rPr lang="zh-CN" altLang="zh-CN" dirty="0" smtClean="0"/>
              <a:t>，如果有客户机向服务器的这一端口提出连接请求</a:t>
            </a:r>
            <a:r>
              <a:rPr lang="en-US" altLang="zh-CN" dirty="0" smtClean="0"/>
              <a:t>(Connect Request)</a:t>
            </a:r>
            <a:r>
              <a:rPr lang="zh-CN" altLang="zh-CN" dirty="0" smtClean="0"/>
              <a:t>，服务器上的相应程序就会自动应答客户机的请求。</a:t>
            </a:r>
          </a:p>
          <a:p>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6.4木马</a:t>
            </a:r>
            <a:endParaRPr lang="zh-CN" altLang="zh-CN" b="1" dirty="0"/>
          </a:p>
        </p:txBody>
      </p:sp>
      <p:sp>
        <p:nvSpPr>
          <p:cNvPr id="3" name="内容占位符 2"/>
          <p:cNvSpPr>
            <a:spLocks noGrp="1"/>
          </p:cNvSpPr>
          <p:nvPr>
            <p:ph idx="1"/>
          </p:nvPr>
        </p:nvSpPr>
        <p:spPr/>
        <p:txBody>
          <a:bodyPr>
            <a:normAutofit fontScale="85000" lnSpcReduction="20000"/>
          </a:bodyPr>
          <a:lstStyle/>
          <a:p>
            <a:r>
              <a:rPr lang="zh-CN" altLang="zh-CN" dirty="0" smtClean="0"/>
              <a:t>木马病毒的传播</a:t>
            </a:r>
            <a:r>
              <a:rPr lang="zh-CN" altLang="zh-CN" dirty="0" smtClean="0"/>
              <a:t>技术</a:t>
            </a:r>
            <a:endParaRPr lang="en-US" altLang="zh-CN" dirty="0" smtClean="0"/>
          </a:p>
          <a:p>
            <a:r>
              <a:rPr lang="en-US" altLang="zh-CN" b="1" dirty="0" smtClean="0"/>
              <a:t>1.</a:t>
            </a:r>
            <a:r>
              <a:rPr lang="zh-CN" altLang="zh-CN" b="1" dirty="0" smtClean="0"/>
              <a:t>木马病毒的植入传播技术</a:t>
            </a:r>
            <a:endParaRPr lang="zh-CN" altLang="zh-CN" dirty="0" smtClean="0"/>
          </a:p>
          <a:p>
            <a:r>
              <a:rPr lang="zh-CN" altLang="zh-CN" dirty="0" smtClean="0"/>
              <a:t>木马病毒植入技术，主要是指木马病毒利用各种途径进入目标机器的具体实现方法。</a:t>
            </a:r>
          </a:p>
          <a:p>
            <a:r>
              <a:rPr lang="en-US" altLang="zh-CN" dirty="0" smtClean="0"/>
              <a:t>(1)</a:t>
            </a:r>
            <a:r>
              <a:rPr lang="zh-CN" altLang="zh-CN" dirty="0" smtClean="0"/>
              <a:t>利用电子邮件进行</a:t>
            </a:r>
            <a:r>
              <a:rPr lang="zh-CN" altLang="zh-CN" dirty="0" smtClean="0"/>
              <a:t>传播</a:t>
            </a:r>
            <a:endParaRPr lang="en-US" altLang="zh-CN" dirty="0" smtClean="0"/>
          </a:p>
          <a:p>
            <a:r>
              <a:rPr lang="en-US" altLang="zh-CN" dirty="0" smtClean="0"/>
              <a:t>(2)</a:t>
            </a:r>
            <a:r>
              <a:rPr lang="zh-CN" altLang="zh-CN" dirty="0" smtClean="0"/>
              <a:t>利用网络下载进行</a:t>
            </a:r>
            <a:r>
              <a:rPr lang="zh-CN" altLang="zh-CN" dirty="0" smtClean="0"/>
              <a:t>传播</a:t>
            </a:r>
            <a:endParaRPr lang="en-US" altLang="zh-CN" dirty="0" smtClean="0"/>
          </a:p>
          <a:p>
            <a:r>
              <a:rPr lang="en-US" altLang="zh-CN" dirty="0" smtClean="0"/>
              <a:t>(3)</a:t>
            </a:r>
            <a:r>
              <a:rPr lang="zh-CN" altLang="zh-CN" dirty="0" smtClean="0"/>
              <a:t>利用网页浏览</a:t>
            </a:r>
            <a:r>
              <a:rPr lang="zh-CN" altLang="zh-CN" dirty="0" smtClean="0"/>
              <a:t>传播</a:t>
            </a:r>
            <a:endParaRPr lang="en-US" altLang="zh-CN" dirty="0" smtClean="0"/>
          </a:p>
          <a:p>
            <a:r>
              <a:rPr lang="en-US" altLang="zh-CN" dirty="0" smtClean="0"/>
              <a:t>(4)</a:t>
            </a:r>
            <a:r>
              <a:rPr lang="zh-CN" altLang="zh-CN" dirty="0" smtClean="0"/>
              <a:t>利用一些漏洞进行</a:t>
            </a:r>
            <a:r>
              <a:rPr lang="zh-CN" altLang="zh-CN" dirty="0" smtClean="0"/>
              <a:t>传播</a:t>
            </a:r>
            <a:endParaRPr lang="en-US" altLang="zh-CN" dirty="0" smtClean="0"/>
          </a:p>
          <a:p>
            <a:r>
              <a:rPr lang="en-US" altLang="zh-CN" dirty="0" smtClean="0"/>
              <a:t>(5)</a:t>
            </a:r>
            <a:r>
              <a:rPr lang="zh-CN" altLang="zh-CN" dirty="0" smtClean="0"/>
              <a:t>远程入侵进行</a:t>
            </a:r>
            <a:r>
              <a:rPr lang="zh-CN" altLang="zh-CN" dirty="0" smtClean="0"/>
              <a:t>传播</a:t>
            </a:r>
            <a:endParaRPr lang="en-US" altLang="zh-CN" dirty="0" smtClean="0"/>
          </a:p>
          <a:p>
            <a:r>
              <a:rPr lang="en-US" altLang="zh-CN" dirty="0" smtClean="0"/>
              <a:t>(6)</a:t>
            </a:r>
            <a:r>
              <a:rPr lang="zh-CN" altLang="zh-CN" dirty="0" smtClean="0"/>
              <a:t>基于</a:t>
            </a:r>
            <a:r>
              <a:rPr lang="en-US" altLang="zh-CN" dirty="0" smtClean="0"/>
              <a:t>DLL</a:t>
            </a:r>
            <a:r>
              <a:rPr lang="zh-CN" altLang="zh-CN" dirty="0" smtClean="0"/>
              <a:t>和远程线程插入的木马</a:t>
            </a:r>
            <a:r>
              <a:rPr lang="zh-CN" altLang="zh-CN" dirty="0" smtClean="0"/>
              <a:t>植入</a:t>
            </a:r>
            <a:endParaRPr lang="en-US" altLang="zh-CN" dirty="0" smtClean="0"/>
          </a:p>
          <a:p>
            <a:r>
              <a:rPr lang="en-US" altLang="zh-CN" dirty="0" smtClean="0"/>
              <a:t>(7)</a:t>
            </a:r>
            <a:r>
              <a:rPr lang="zh-CN" altLang="zh-CN" dirty="0" smtClean="0"/>
              <a:t>利用蠕虫病毒传播木马</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6.4木马</a:t>
            </a:r>
            <a:endParaRPr lang="zh-CN" altLang="zh-CN" b="1" dirty="0"/>
          </a:p>
        </p:txBody>
      </p:sp>
      <p:sp>
        <p:nvSpPr>
          <p:cNvPr id="3" name="内容占位符 2"/>
          <p:cNvSpPr>
            <a:spLocks noGrp="1"/>
          </p:cNvSpPr>
          <p:nvPr>
            <p:ph idx="1"/>
          </p:nvPr>
        </p:nvSpPr>
        <p:spPr/>
        <p:txBody>
          <a:bodyPr/>
          <a:lstStyle/>
          <a:p>
            <a:r>
              <a:rPr lang="en-US" altLang="zh-CN" b="1" dirty="0" smtClean="0"/>
              <a:t>2</a:t>
            </a:r>
            <a:r>
              <a:rPr lang="zh-CN" altLang="zh-CN" b="1" dirty="0" smtClean="0"/>
              <a:t>．木马病毒的加载技术</a:t>
            </a:r>
            <a:endParaRPr lang="zh-CN" altLang="zh-CN" dirty="0" smtClean="0"/>
          </a:p>
          <a:p>
            <a:r>
              <a:rPr lang="zh-CN" altLang="zh-CN" dirty="0" smtClean="0"/>
              <a:t>当木马病毒成功植入目标机后，就必须确保自己可以通过某种方式得到自动运行。常见的木马病毒加载技术主要包括</a:t>
            </a:r>
            <a:r>
              <a:rPr lang="en-US" altLang="zh-CN" dirty="0" smtClean="0"/>
              <a:t>:</a:t>
            </a:r>
            <a:r>
              <a:rPr lang="zh-CN" altLang="zh-CN" dirty="0" smtClean="0"/>
              <a:t>系统启动自动加载、文件关联和文件劫持等。</a:t>
            </a:r>
          </a:p>
          <a:p>
            <a:r>
              <a:rPr lang="zh-CN" altLang="zh-CN" dirty="0" smtClean="0"/>
              <a:t>（</a:t>
            </a:r>
            <a:r>
              <a:rPr lang="en-US" altLang="zh-CN" dirty="0" smtClean="0"/>
              <a:t>1</a:t>
            </a:r>
            <a:r>
              <a:rPr lang="zh-CN" altLang="zh-CN" dirty="0" smtClean="0"/>
              <a:t>）系统启动自动加载</a:t>
            </a:r>
          </a:p>
          <a:p>
            <a:r>
              <a:rPr lang="zh-CN" altLang="zh-CN" dirty="0" smtClean="0"/>
              <a:t>（</a:t>
            </a:r>
            <a:r>
              <a:rPr lang="en-US" altLang="zh-CN" dirty="0" smtClean="0"/>
              <a:t>2</a:t>
            </a:r>
            <a:r>
              <a:rPr lang="zh-CN" altLang="zh-CN" dirty="0" smtClean="0"/>
              <a:t>）文件关联</a:t>
            </a:r>
          </a:p>
          <a:p>
            <a:r>
              <a:rPr lang="zh-CN" altLang="zh-CN" dirty="0" smtClean="0"/>
              <a:t>（</a:t>
            </a:r>
            <a:r>
              <a:rPr lang="en-US" altLang="zh-CN" dirty="0" smtClean="0"/>
              <a:t>3</a:t>
            </a:r>
            <a:r>
              <a:rPr lang="zh-CN" altLang="zh-CN" dirty="0" smtClean="0"/>
              <a:t>）文件劫持</a:t>
            </a:r>
          </a:p>
          <a:p>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6.4木马</a:t>
            </a:r>
            <a:endParaRPr lang="zh-CN" altLang="zh-CN" b="1" dirty="0"/>
          </a:p>
        </p:txBody>
      </p:sp>
      <p:sp>
        <p:nvSpPr>
          <p:cNvPr id="3" name="内容占位符 2"/>
          <p:cNvSpPr>
            <a:spLocks noGrp="1"/>
          </p:cNvSpPr>
          <p:nvPr>
            <p:ph idx="1"/>
          </p:nvPr>
        </p:nvSpPr>
        <p:spPr/>
        <p:txBody>
          <a:bodyPr/>
          <a:lstStyle/>
          <a:p>
            <a:r>
              <a:rPr lang="en-US" altLang="zh-CN" dirty="0" smtClean="0"/>
              <a:t>3</a:t>
            </a:r>
            <a:r>
              <a:rPr lang="zh-CN" altLang="zh-CN" dirty="0" smtClean="0"/>
              <a:t>、</a:t>
            </a:r>
            <a:r>
              <a:rPr lang="zh-CN" altLang="zh-CN" b="1" dirty="0" smtClean="0"/>
              <a:t>木马病毒的隐藏技术</a:t>
            </a:r>
            <a:endParaRPr lang="zh-CN" altLang="zh-CN" dirty="0" smtClean="0"/>
          </a:p>
          <a:p>
            <a:r>
              <a:rPr lang="zh-CN" altLang="zh-CN" dirty="0" smtClean="0"/>
              <a:t>（</a:t>
            </a:r>
            <a:r>
              <a:rPr lang="en-US" altLang="zh-CN" dirty="0" smtClean="0"/>
              <a:t>1</a:t>
            </a:r>
            <a:r>
              <a:rPr lang="zh-CN" altLang="zh-CN" dirty="0" smtClean="0"/>
              <a:t>）</a:t>
            </a:r>
            <a:r>
              <a:rPr lang="zh-CN" altLang="zh-CN" dirty="0" smtClean="0"/>
              <a:t>伪装</a:t>
            </a:r>
            <a:endParaRPr lang="en-US" altLang="zh-CN" dirty="0" smtClean="0"/>
          </a:p>
          <a:p>
            <a:r>
              <a:rPr lang="zh-CN" altLang="zh-CN" dirty="0" smtClean="0"/>
              <a:t>（</a:t>
            </a:r>
            <a:r>
              <a:rPr lang="en-US" altLang="zh-CN" dirty="0" smtClean="0"/>
              <a:t>2</a:t>
            </a:r>
            <a:r>
              <a:rPr lang="zh-CN" altLang="zh-CN" dirty="0" smtClean="0"/>
              <a:t>）进程</a:t>
            </a:r>
            <a:r>
              <a:rPr lang="zh-CN" altLang="zh-CN" dirty="0" smtClean="0"/>
              <a:t>隐藏</a:t>
            </a:r>
            <a:endParaRPr lang="en-US" altLang="zh-CN" dirty="0" smtClean="0"/>
          </a:p>
          <a:p>
            <a:r>
              <a:rPr lang="zh-CN" altLang="zh-CN" dirty="0" smtClean="0"/>
              <a:t>（</a:t>
            </a:r>
            <a:r>
              <a:rPr lang="en-US" altLang="zh-CN" dirty="0" smtClean="0"/>
              <a:t>3</a:t>
            </a:r>
            <a:r>
              <a:rPr lang="zh-CN" altLang="zh-CN" dirty="0" smtClean="0"/>
              <a:t>）</a:t>
            </a:r>
            <a:r>
              <a:rPr lang="en-US" altLang="zh-CN" dirty="0" smtClean="0"/>
              <a:t>DLL</a:t>
            </a:r>
            <a:r>
              <a:rPr lang="zh-CN" altLang="zh-CN" dirty="0" smtClean="0"/>
              <a:t>技术</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6.4木马</a:t>
            </a:r>
            <a:endParaRPr lang="zh-CN" altLang="zh-CN" b="1" dirty="0"/>
          </a:p>
        </p:txBody>
      </p:sp>
      <p:sp>
        <p:nvSpPr>
          <p:cNvPr id="3" name="内容占位符 2"/>
          <p:cNvSpPr>
            <a:spLocks noGrp="1"/>
          </p:cNvSpPr>
          <p:nvPr>
            <p:ph idx="1"/>
          </p:nvPr>
        </p:nvSpPr>
        <p:spPr/>
        <p:txBody>
          <a:bodyPr>
            <a:normAutofit fontScale="85000" lnSpcReduction="10000"/>
          </a:bodyPr>
          <a:lstStyle/>
          <a:p>
            <a:r>
              <a:rPr lang="x-none" altLang="zh-CN" b="1" dirty="0" smtClean="0"/>
              <a:t>木马病毒的防范技术</a:t>
            </a:r>
            <a:endParaRPr lang="zh-CN" altLang="zh-CN" b="1" dirty="0" smtClean="0"/>
          </a:p>
          <a:p>
            <a:r>
              <a:rPr lang="en-US" altLang="zh-CN" dirty="0" smtClean="0"/>
              <a:t>1</a:t>
            </a:r>
            <a:r>
              <a:rPr lang="zh-CN" altLang="zh-CN" dirty="0" smtClean="0"/>
              <a:t>．防范木马攻击</a:t>
            </a:r>
          </a:p>
          <a:p>
            <a:r>
              <a:rPr lang="zh-CN" altLang="zh-CN" dirty="0" smtClean="0"/>
              <a:t>（</a:t>
            </a:r>
            <a:r>
              <a:rPr lang="en-US" altLang="zh-CN" dirty="0" smtClean="0"/>
              <a:t>1</a:t>
            </a:r>
            <a:r>
              <a:rPr lang="zh-CN" altLang="zh-CN" dirty="0" smtClean="0"/>
              <a:t>）运行反木马实时监控程序可即时显示当前所有运行程序并配有相关的详细描述信息。另外，也可以采用一些专业的最新杀毒软件、个人防火墙进行监控。</a:t>
            </a:r>
          </a:p>
          <a:p>
            <a:r>
              <a:rPr lang="zh-CN" altLang="zh-CN" dirty="0" smtClean="0"/>
              <a:t>（</a:t>
            </a:r>
            <a:r>
              <a:rPr lang="en-US" altLang="zh-CN" dirty="0" smtClean="0"/>
              <a:t>2</a:t>
            </a:r>
            <a:r>
              <a:rPr lang="zh-CN" altLang="zh-CN" dirty="0" smtClean="0"/>
              <a:t>）不要执行任何来历不明的软件</a:t>
            </a:r>
          </a:p>
          <a:p>
            <a:r>
              <a:rPr lang="zh-CN" altLang="zh-CN" dirty="0" smtClean="0"/>
              <a:t>（</a:t>
            </a:r>
            <a:r>
              <a:rPr lang="en-US" altLang="zh-CN" dirty="0" smtClean="0"/>
              <a:t>3</a:t>
            </a:r>
            <a:r>
              <a:rPr lang="zh-CN" altLang="zh-CN" dirty="0" smtClean="0"/>
              <a:t>）不要轻易打开不熟悉的邮件</a:t>
            </a:r>
          </a:p>
          <a:p>
            <a:r>
              <a:rPr lang="zh-CN" altLang="zh-CN" dirty="0" smtClean="0"/>
              <a:t>（</a:t>
            </a:r>
            <a:r>
              <a:rPr lang="en-US" altLang="zh-CN" dirty="0" smtClean="0"/>
              <a:t>4</a:t>
            </a:r>
            <a:r>
              <a:rPr lang="zh-CN" altLang="zh-CN" dirty="0" smtClean="0"/>
              <a:t>）不要随便在网上下载一些盗版软件，特别是一些不可靠的</a:t>
            </a:r>
            <a:r>
              <a:rPr lang="en-US" altLang="zh-CN" dirty="0" smtClean="0"/>
              <a:t>FTP</a:t>
            </a:r>
            <a:r>
              <a:rPr lang="zh-CN" altLang="zh-CN" dirty="0" smtClean="0"/>
              <a:t>站点、公众新闻组、论坛或</a:t>
            </a:r>
            <a:r>
              <a:rPr lang="en-US" altLang="zh-CN" dirty="0" smtClean="0"/>
              <a:t>BBS</a:t>
            </a:r>
            <a:r>
              <a:rPr lang="zh-CN" altLang="zh-CN" dirty="0" smtClean="0"/>
              <a:t>，因为这些地方正是新木马发布的首选之地。</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b="1" dirty="0" smtClean="0"/>
              <a:t>6.1恶意程序</a:t>
            </a:r>
            <a:endParaRPr lang="zh-CN" altLang="en-US" dirty="0"/>
          </a:p>
        </p:txBody>
      </p:sp>
      <p:sp>
        <p:nvSpPr>
          <p:cNvPr id="3" name="内容占位符 2"/>
          <p:cNvSpPr>
            <a:spLocks noGrp="1"/>
          </p:cNvSpPr>
          <p:nvPr>
            <p:ph idx="1"/>
          </p:nvPr>
        </p:nvSpPr>
        <p:spPr/>
        <p:txBody>
          <a:bodyPr>
            <a:normAutofit/>
          </a:bodyPr>
          <a:lstStyle/>
          <a:p>
            <a:pPr lvl="0"/>
            <a:r>
              <a:rPr lang="zh-CN" altLang="zh-CN" sz="2400" dirty="0" smtClean="0"/>
              <a:t>陷门（</a:t>
            </a:r>
            <a:r>
              <a:rPr lang="en-US" altLang="zh-CN" sz="2400" dirty="0" err="1" smtClean="0"/>
              <a:t>TrapDoors</a:t>
            </a:r>
            <a:r>
              <a:rPr lang="zh-CN" altLang="zh-CN" sz="2400" dirty="0" smtClean="0"/>
              <a:t>）</a:t>
            </a:r>
          </a:p>
          <a:p>
            <a:r>
              <a:rPr lang="zh-CN" altLang="zh-CN" sz="2400" dirty="0" smtClean="0"/>
              <a:t>逻辑炸弹</a:t>
            </a:r>
            <a:endParaRPr lang="en-US" altLang="zh-CN" sz="2400" dirty="0" smtClean="0"/>
          </a:p>
          <a:p>
            <a:r>
              <a:rPr lang="zh-CN" altLang="zh-CN" sz="2400" dirty="0" smtClean="0"/>
              <a:t>特洛伊木马</a:t>
            </a:r>
            <a:endParaRPr lang="en-US" altLang="zh-CN" sz="2400" dirty="0" smtClean="0"/>
          </a:p>
          <a:p>
            <a:r>
              <a:rPr lang="zh-CN" altLang="zh-CN" sz="2400" dirty="0" smtClean="0"/>
              <a:t>蠕虫</a:t>
            </a:r>
            <a:endParaRPr lang="en-US" altLang="zh-CN" sz="2400" dirty="0" smtClean="0"/>
          </a:p>
          <a:p>
            <a:r>
              <a:rPr lang="zh-CN" altLang="zh-CN" sz="2400" dirty="0" smtClean="0"/>
              <a:t>细菌</a:t>
            </a:r>
            <a:endParaRPr lang="en-US" altLang="zh-CN" sz="2400" dirty="0" smtClean="0"/>
          </a:p>
          <a:p>
            <a:r>
              <a:rPr lang="zh-CN" altLang="zh-CN" sz="2400" dirty="0" smtClean="0"/>
              <a:t>病毒</a:t>
            </a:r>
            <a:endParaRPr lang="en-US" altLang="zh-CN" sz="2400" dirty="0" smtClean="0"/>
          </a:p>
          <a:p>
            <a:endParaRPr lang="en-US" altLang="zh-CN" sz="2400" dirty="0" smtClean="0"/>
          </a:p>
          <a:p>
            <a:endParaRPr lang="zh-CN" altLang="zh-CN" sz="2400" dirty="0"/>
          </a:p>
          <a:p>
            <a:endParaRPr lang="zh-CN" altLang="en-US" dirty="0"/>
          </a:p>
        </p:txBody>
      </p:sp>
    </p:spTree>
    <p:extLst>
      <p:ext uri="{BB962C8B-B14F-4D97-AF65-F5344CB8AC3E}">
        <p14:creationId xmlns="" xmlns:p14="http://schemas.microsoft.com/office/powerpoint/2010/main" val="10588431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6.4木马</a:t>
            </a:r>
            <a:endParaRPr lang="zh-CN" altLang="zh-CN" b="1" dirty="0"/>
          </a:p>
        </p:txBody>
      </p:sp>
      <p:sp>
        <p:nvSpPr>
          <p:cNvPr id="3" name="内容占位符 2"/>
          <p:cNvSpPr>
            <a:spLocks noGrp="1"/>
          </p:cNvSpPr>
          <p:nvPr>
            <p:ph idx="1"/>
          </p:nvPr>
        </p:nvSpPr>
        <p:spPr/>
        <p:txBody>
          <a:bodyPr/>
          <a:lstStyle/>
          <a:p>
            <a:r>
              <a:rPr lang="zh-CN" altLang="zh-CN" dirty="0" smtClean="0"/>
              <a:t>（</a:t>
            </a:r>
            <a:r>
              <a:rPr lang="en-US" altLang="zh-CN" dirty="0" smtClean="0"/>
              <a:t>5</a:t>
            </a:r>
            <a:r>
              <a:rPr lang="zh-CN" altLang="zh-CN" dirty="0" smtClean="0"/>
              <a:t>）将</a:t>
            </a:r>
            <a:r>
              <a:rPr lang="en-US" altLang="zh-CN" dirty="0" smtClean="0"/>
              <a:t>Windows</a:t>
            </a:r>
            <a:r>
              <a:rPr lang="zh-CN" altLang="zh-CN" dirty="0" smtClean="0"/>
              <a:t>资源管理器配置成始终显示扩展名，因为一些扩展名为：</a:t>
            </a:r>
            <a:r>
              <a:rPr lang="en-US" altLang="zh-CN" dirty="0" smtClean="0"/>
              <a:t>VBS</a:t>
            </a:r>
            <a:r>
              <a:rPr lang="zh-CN" altLang="zh-CN" dirty="0" smtClean="0"/>
              <a:t>、</a:t>
            </a:r>
            <a:r>
              <a:rPr lang="en-US" altLang="zh-CN" dirty="0" smtClean="0"/>
              <a:t>SHS</a:t>
            </a:r>
            <a:r>
              <a:rPr lang="zh-CN" altLang="zh-CN" dirty="0" smtClean="0"/>
              <a:t>、</a:t>
            </a:r>
            <a:r>
              <a:rPr lang="en-US" altLang="zh-CN" dirty="0" smtClean="0"/>
              <a:t>PIF</a:t>
            </a:r>
            <a:r>
              <a:rPr lang="zh-CN" altLang="zh-CN" dirty="0" smtClean="0"/>
              <a:t>的文件多为木马程序的特征文件，一经发现要立即删除，千万不要打开。</a:t>
            </a:r>
          </a:p>
          <a:p>
            <a:r>
              <a:rPr lang="zh-CN" altLang="zh-CN" dirty="0" smtClean="0"/>
              <a:t>（</a:t>
            </a:r>
            <a:r>
              <a:rPr lang="en-US" altLang="zh-CN" dirty="0" smtClean="0"/>
              <a:t>6</a:t>
            </a:r>
            <a:r>
              <a:rPr lang="zh-CN" altLang="zh-CN" dirty="0" smtClean="0"/>
              <a:t>）尽量少用共享文件夹</a:t>
            </a:r>
          </a:p>
          <a:p>
            <a:r>
              <a:rPr lang="zh-CN" altLang="zh-CN" dirty="0" smtClean="0"/>
              <a:t>（</a:t>
            </a:r>
            <a:r>
              <a:rPr lang="en-US" altLang="zh-CN" dirty="0" smtClean="0"/>
              <a:t>7</a:t>
            </a:r>
            <a:r>
              <a:rPr lang="zh-CN" altLang="zh-CN" dirty="0" smtClean="0"/>
              <a:t>）隐藏</a:t>
            </a:r>
            <a:r>
              <a:rPr lang="en-US" altLang="zh-CN" dirty="0" smtClean="0"/>
              <a:t>IP</a:t>
            </a:r>
            <a:r>
              <a:rPr lang="zh-CN" altLang="zh-CN" dirty="0" smtClean="0"/>
              <a:t>地址，这一点非常重要。我们在上网时，最好用一些工具软件隐藏自己计算机的</a:t>
            </a:r>
            <a:r>
              <a:rPr lang="en-US" altLang="zh-CN" dirty="0" smtClean="0"/>
              <a:t>IP</a:t>
            </a:r>
            <a:r>
              <a:rPr lang="zh-CN" altLang="zh-CN" dirty="0" smtClean="0"/>
              <a:t>地址。</a:t>
            </a:r>
          </a:p>
          <a:p>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6.4木马</a:t>
            </a:r>
            <a:endParaRPr lang="zh-CN" altLang="zh-CN" b="1" dirty="0"/>
          </a:p>
        </p:txBody>
      </p:sp>
      <p:sp>
        <p:nvSpPr>
          <p:cNvPr id="3" name="内容占位符 2"/>
          <p:cNvSpPr>
            <a:spLocks noGrp="1"/>
          </p:cNvSpPr>
          <p:nvPr>
            <p:ph idx="1"/>
          </p:nvPr>
        </p:nvSpPr>
        <p:spPr/>
        <p:txBody>
          <a:bodyPr>
            <a:normAutofit fontScale="92500" lnSpcReduction="10000"/>
          </a:bodyPr>
          <a:lstStyle/>
          <a:p>
            <a:r>
              <a:rPr lang="zh-CN" altLang="zh-CN" dirty="0" smtClean="0"/>
              <a:t>木马病毒的信息获取技术</a:t>
            </a:r>
          </a:p>
          <a:p>
            <a:r>
              <a:rPr lang="zh-CN" altLang="zh-CN" dirty="0" smtClean="0"/>
              <a:t>获取目标机的各种敏感信息，是木马病毒有别于其他病毒或蠕虫的最大特点之一。木马病毒原则上可以获取目标机中所有信息，包括</a:t>
            </a:r>
            <a:r>
              <a:rPr lang="en-US" altLang="zh-CN" dirty="0" smtClean="0"/>
              <a:t>:</a:t>
            </a:r>
            <a:r>
              <a:rPr lang="zh-CN" altLang="zh-CN" dirty="0" smtClean="0"/>
              <a:t>一是基本信息，如系统版本、用户名、系统目录等；二是利用钩子函数获取用户键入的口令或其他输入；三是对目标机所在局域网中流动的信息包进行嗅探，以获得诸如系统口令或其他敏感信息；四是目标机屏幕截取与传送；五是目标机附近声音信号的采集与传输。</a:t>
            </a:r>
          </a:p>
          <a:p>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6.4木马</a:t>
            </a:r>
            <a:endParaRPr lang="zh-CN" altLang="zh-CN" b="1" dirty="0"/>
          </a:p>
        </p:txBody>
      </p:sp>
      <p:sp>
        <p:nvSpPr>
          <p:cNvPr id="3" name="内容占位符 2"/>
          <p:cNvSpPr>
            <a:spLocks noGrp="1"/>
          </p:cNvSpPr>
          <p:nvPr>
            <p:ph idx="1"/>
          </p:nvPr>
        </p:nvSpPr>
        <p:spPr/>
        <p:txBody>
          <a:bodyPr/>
          <a:lstStyle/>
          <a:p>
            <a:r>
              <a:rPr lang="zh-CN" altLang="zh-CN" dirty="0" smtClean="0"/>
              <a:t>木马病毒的查杀</a:t>
            </a:r>
          </a:p>
          <a:p>
            <a:r>
              <a:rPr lang="zh-CN" altLang="zh-CN" dirty="0" smtClean="0"/>
              <a:t>木马的查杀，可以采用手动和自动两种方式。最简单的方式是安装杀毒软件，当今国内很多杀毒软件像瑞星、金山毒霸、</a:t>
            </a:r>
            <a:r>
              <a:rPr lang="en-US" altLang="zh-CN" dirty="0" smtClean="0"/>
              <a:t>KV3000</a:t>
            </a:r>
            <a:r>
              <a:rPr lang="zh-CN" altLang="zh-CN" dirty="0" smtClean="0"/>
              <a:t>等都能删除网络中最猖獗的木马。但杀毒软件的升级通常慢于新木马的出现，因此学会手工查杀很有必要。</a:t>
            </a:r>
          </a:p>
          <a:p>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6.4木马</a:t>
            </a:r>
            <a:endParaRPr lang="zh-CN" altLang="zh-CN" b="1" dirty="0"/>
          </a:p>
        </p:txBody>
      </p:sp>
      <p:sp>
        <p:nvSpPr>
          <p:cNvPr id="3" name="内容占位符 2"/>
          <p:cNvSpPr>
            <a:spLocks noGrp="1"/>
          </p:cNvSpPr>
          <p:nvPr>
            <p:ph idx="1"/>
          </p:nvPr>
        </p:nvSpPr>
        <p:spPr/>
        <p:txBody>
          <a:bodyPr/>
          <a:lstStyle/>
          <a:p>
            <a:r>
              <a:rPr lang="en-US" altLang="zh-CN" dirty="0" smtClean="0"/>
              <a:t>4</a:t>
            </a:r>
            <a:r>
              <a:rPr lang="zh-CN" altLang="zh-CN" dirty="0" smtClean="0"/>
              <a:t>．反木马软件</a:t>
            </a:r>
          </a:p>
          <a:p>
            <a:r>
              <a:rPr lang="zh-CN" altLang="zh-CN" smtClean="0"/>
              <a:t>除了以上查杀木马病毒的方法外，我们还可以用一些反木马软件来清除木马病毒。随着技术的不断发展，木马病毒必定也会以更隐蔽、破坏力更强的方式出现，但“魔高一尺，道高一丈”，相信反病毒方式也会不断进步，从而确保我们的信息安全</a:t>
            </a:r>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smtClean="0"/>
              <a:t>6.4木马</a:t>
            </a:r>
            <a:endParaRPr lang="zh-CN" altLang="zh-CN" b="1" dirty="0"/>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b="1" dirty="0" smtClean="0"/>
              <a:t>6.1恶意程序</a:t>
            </a:r>
            <a:endParaRPr lang="zh-CN" altLang="en-US" dirty="0"/>
          </a:p>
        </p:txBody>
      </p:sp>
      <p:sp>
        <p:nvSpPr>
          <p:cNvPr id="3" name="内容占位符 2"/>
          <p:cNvSpPr>
            <a:spLocks noGrp="1"/>
          </p:cNvSpPr>
          <p:nvPr>
            <p:ph idx="1"/>
          </p:nvPr>
        </p:nvSpPr>
        <p:spPr/>
        <p:txBody>
          <a:bodyPr/>
          <a:lstStyle/>
          <a:p>
            <a:r>
              <a:rPr lang="zh-CN" altLang="zh-CN" sz="2400" dirty="0" smtClean="0"/>
              <a:t>清除</a:t>
            </a:r>
            <a:r>
              <a:rPr lang="zh-CN" altLang="zh-CN" sz="2400" dirty="0" smtClean="0"/>
              <a:t>方法</a:t>
            </a:r>
            <a:endParaRPr lang="en-US" altLang="zh-CN" sz="2400" dirty="0" smtClean="0"/>
          </a:p>
          <a:p>
            <a:r>
              <a:rPr lang="en-US" altLang="zh-CN" dirty="0" smtClean="0"/>
              <a:t>1</a:t>
            </a:r>
            <a:r>
              <a:rPr lang="zh-CN" altLang="zh-CN" dirty="0" smtClean="0"/>
              <a:t>．恶意插件</a:t>
            </a:r>
            <a:r>
              <a:rPr lang="en-US" altLang="zh-CN" dirty="0" err="1" smtClean="0"/>
              <a:t>MMSAssist</a:t>
            </a:r>
            <a:endParaRPr lang="zh-CN" altLang="zh-CN" dirty="0" smtClean="0"/>
          </a:p>
          <a:p>
            <a:r>
              <a:rPr lang="en-US" altLang="zh-CN" dirty="0" smtClean="0"/>
              <a:t>2</a:t>
            </a:r>
            <a:r>
              <a:rPr lang="zh-CN" altLang="zh-CN" dirty="0" smtClean="0"/>
              <a:t>．恶意插件</a:t>
            </a:r>
            <a:r>
              <a:rPr lang="en-US" altLang="zh-CN" dirty="0" smtClean="0"/>
              <a:t>popnts.dll</a:t>
            </a:r>
            <a:endParaRPr lang="zh-CN" altLang="zh-CN" dirty="0" smtClean="0"/>
          </a:p>
          <a:p>
            <a:r>
              <a:rPr lang="en-US" altLang="zh-CN" dirty="0" smtClean="0"/>
              <a:t>3</a:t>
            </a:r>
            <a:r>
              <a:rPr lang="zh-CN" altLang="zh-CN" dirty="0" smtClean="0"/>
              <a:t>．恶意插件</a:t>
            </a:r>
            <a:r>
              <a:rPr lang="en-US" altLang="zh-CN" dirty="0" err="1" smtClean="0"/>
              <a:t>ddoc</a:t>
            </a:r>
            <a:endParaRPr lang="zh-CN" altLang="zh-CN" dirty="0" smtClean="0"/>
          </a:p>
          <a:p>
            <a:endParaRPr lang="zh-CN" altLang="en-US" dirty="0"/>
          </a:p>
        </p:txBody>
      </p:sp>
    </p:spTree>
    <p:extLst>
      <p:ext uri="{BB962C8B-B14F-4D97-AF65-F5344CB8AC3E}">
        <p14:creationId xmlns="" xmlns:p14="http://schemas.microsoft.com/office/powerpoint/2010/main" val="1549147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b="1" dirty="0" smtClean="0"/>
              <a:t>6.2病毒</a:t>
            </a:r>
            <a:endParaRPr lang="zh-CN" altLang="zh-CN" b="1" dirty="0"/>
          </a:p>
        </p:txBody>
      </p:sp>
      <p:sp>
        <p:nvSpPr>
          <p:cNvPr id="3" name="内容占位符 2"/>
          <p:cNvSpPr>
            <a:spLocks noGrp="1"/>
          </p:cNvSpPr>
          <p:nvPr>
            <p:ph idx="1"/>
          </p:nvPr>
        </p:nvSpPr>
        <p:spPr/>
        <p:txBody>
          <a:bodyPr>
            <a:normAutofit fontScale="92500" lnSpcReduction="20000"/>
          </a:bodyPr>
          <a:lstStyle/>
          <a:p>
            <a:r>
              <a:rPr lang="x-none" altLang="zh-CN" b="1" dirty="0" smtClean="0"/>
              <a:t>计算机病毒的定义</a:t>
            </a:r>
            <a:endParaRPr lang="zh-CN" altLang="zh-CN" b="1" dirty="0" smtClean="0"/>
          </a:p>
          <a:p>
            <a:r>
              <a:rPr lang="zh-CN" altLang="zh-CN" dirty="0" smtClean="0"/>
              <a:t>从广义上来说，凡是能够引起计算机故障，破坏计算机数据的程序统称为计算机病毒。依据此定义，诸如逻辑炸弹，蠕虫等都可称为计算机病毒。</a:t>
            </a:r>
            <a:r>
              <a:rPr lang="en-US" altLang="zh-CN" dirty="0" smtClean="0"/>
              <a:t>1994</a:t>
            </a:r>
            <a:r>
              <a:rPr lang="zh-CN" altLang="zh-CN" dirty="0" smtClean="0"/>
              <a:t>年</a:t>
            </a:r>
            <a:r>
              <a:rPr lang="en-US" altLang="zh-CN" dirty="0" smtClean="0"/>
              <a:t>2</a:t>
            </a:r>
            <a:r>
              <a:rPr lang="zh-CN" altLang="zh-CN" dirty="0" smtClean="0"/>
              <a:t>月</a:t>
            </a:r>
            <a:r>
              <a:rPr lang="en-US" altLang="zh-CN" dirty="0" smtClean="0"/>
              <a:t>18</a:t>
            </a:r>
            <a:r>
              <a:rPr lang="zh-CN" altLang="zh-CN" dirty="0" smtClean="0"/>
              <a:t>日，我国正式颁布实施了《中华人民共和国计算机信息系统安全保护条例》，在条例第二十八条明确指出：“计算机病毒，是指编制或者在计算机程序中插入的破坏计算机功能或者毁坏数据，影响计算机使用，并能自我复制的一组计算机指令或者程序代码。</a:t>
            </a:r>
          </a:p>
          <a:p>
            <a:endParaRPr lang="zh-CN" altLang="en-US" dirty="0"/>
          </a:p>
        </p:txBody>
      </p:sp>
    </p:spTree>
    <p:extLst>
      <p:ext uri="{BB962C8B-B14F-4D97-AF65-F5344CB8AC3E}">
        <p14:creationId xmlns="" xmlns:p14="http://schemas.microsoft.com/office/powerpoint/2010/main" val="845860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b="1" dirty="0" smtClean="0"/>
              <a:t>6.2病毒</a:t>
            </a:r>
            <a:endParaRPr lang="zh-CN" altLang="zh-CN" b="1" dirty="0"/>
          </a:p>
        </p:txBody>
      </p:sp>
      <p:sp>
        <p:nvSpPr>
          <p:cNvPr id="3" name="内容占位符 2"/>
          <p:cNvSpPr>
            <a:spLocks noGrp="1"/>
          </p:cNvSpPr>
          <p:nvPr>
            <p:ph idx="1"/>
          </p:nvPr>
        </p:nvSpPr>
        <p:spPr/>
        <p:txBody>
          <a:bodyPr/>
          <a:lstStyle/>
          <a:p>
            <a:r>
              <a:rPr lang="zh-CN" altLang="zh-CN" dirty="0" smtClean="0"/>
              <a:t>计算机病毒的产生与</a:t>
            </a:r>
            <a:r>
              <a:rPr lang="zh-CN" altLang="zh-CN" dirty="0" smtClean="0"/>
              <a:t>发展</a:t>
            </a:r>
            <a:endParaRPr lang="en-US" altLang="zh-CN" dirty="0" smtClean="0"/>
          </a:p>
          <a:p>
            <a:r>
              <a:rPr lang="en-US" altLang="zh-CN" dirty="0" smtClean="0"/>
              <a:t>“</a:t>
            </a:r>
            <a:r>
              <a:rPr lang="zh-CN" altLang="zh-CN" dirty="0" smtClean="0"/>
              <a:t>计算机病毒是哪位先生发明的</a:t>
            </a:r>
            <a:r>
              <a:rPr lang="en-US" altLang="zh-CN" dirty="0" smtClean="0"/>
              <a:t>?”</a:t>
            </a:r>
            <a:r>
              <a:rPr lang="zh-CN" altLang="zh-CN" dirty="0" smtClean="0"/>
              <a:t>这个问题至今还没有一个确切的说法，下面是其中有代表性的几种：</a:t>
            </a:r>
          </a:p>
          <a:p>
            <a:r>
              <a:rPr lang="zh-CN" altLang="zh-CN" dirty="0" smtClean="0"/>
              <a:t>（</a:t>
            </a:r>
            <a:r>
              <a:rPr lang="en-US" altLang="zh-CN" dirty="0" smtClean="0"/>
              <a:t>1</a:t>
            </a:r>
            <a:r>
              <a:rPr lang="zh-CN" altLang="zh-CN" dirty="0" smtClean="0"/>
              <a:t>）科学幻想起源说</a:t>
            </a:r>
          </a:p>
          <a:p>
            <a:r>
              <a:rPr lang="zh-CN" altLang="zh-CN" dirty="0" smtClean="0"/>
              <a:t>（</a:t>
            </a:r>
            <a:r>
              <a:rPr lang="en-US" altLang="zh-CN" dirty="0" smtClean="0"/>
              <a:t>2</a:t>
            </a:r>
            <a:r>
              <a:rPr lang="zh-CN" altLang="zh-CN" dirty="0" smtClean="0"/>
              <a:t>）恶作剧起源说</a:t>
            </a:r>
          </a:p>
          <a:p>
            <a:r>
              <a:rPr lang="zh-CN" altLang="zh-CN" dirty="0" smtClean="0"/>
              <a:t>（</a:t>
            </a:r>
            <a:r>
              <a:rPr lang="en-US" altLang="zh-CN" dirty="0" smtClean="0"/>
              <a:t>3</a:t>
            </a:r>
            <a:r>
              <a:rPr lang="zh-CN" altLang="zh-CN" dirty="0" smtClean="0"/>
              <a:t>）游戏程序起源说</a:t>
            </a:r>
          </a:p>
          <a:p>
            <a:r>
              <a:rPr lang="zh-CN" altLang="zh-CN" dirty="0" smtClean="0"/>
              <a:t>（</a:t>
            </a:r>
            <a:r>
              <a:rPr lang="en-US" altLang="zh-CN" dirty="0" smtClean="0"/>
              <a:t>4</a:t>
            </a:r>
            <a:r>
              <a:rPr lang="zh-CN" altLang="zh-CN" dirty="0" smtClean="0"/>
              <a:t>）软件商保护软件起源说</a:t>
            </a:r>
          </a:p>
          <a:p>
            <a:endParaRPr lang="zh-CN" altLang="en-US" dirty="0"/>
          </a:p>
        </p:txBody>
      </p:sp>
    </p:spTree>
    <p:extLst>
      <p:ext uri="{BB962C8B-B14F-4D97-AF65-F5344CB8AC3E}">
        <p14:creationId xmlns="" xmlns:p14="http://schemas.microsoft.com/office/powerpoint/2010/main" val="2087490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b="1" dirty="0" smtClean="0"/>
              <a:t>6.2病毒</a:t>
            </a:r>
            <a:endParaRPr lang="zh-CN" altLang="zh-CN" b="1" dirty="0"/>
          </a:p>
        </p:txBody>
      </p:sp>
      <p:sp>
        <p:nvSpPr>
          <p:cNvPr id="3" name="内容占位符 2"/>
          <p:cNvSpPr>
            <a:spLocks noGrp="1"/>
          </p:cNvSpPr>
          <p:nvPr>
            <p:ph idx="1"/>
          </p:nvPr>
        </p:nvSpPr>
        <p:spPr/>
        <p:txBody>
          <a:bodyPr/>
          <a:lstStyle/>
          <a:p>
            <a:r>
              <a:rPr lang="en-US" altLang="zh-CN" dirty="0" smtClean="0"/>
              <a:t>IT</a:t>
            </a:r>
            <a:r>
              <a:rPr lang="zh-CN" altLang="zh-CN" dirty="0" smtClean="0"/>
              <a:t>行业普遍认为，从最原始的单机磁盘病毒到现在逐步进入人们视野的手机病毒，计算机病毒主要经历了六个重要的发展阶段。</a:t>
            </a:r>
          </a:p>
          <a:p>
            <a:r>
              <a:rPr lang="zh-CN" altLang="zh-CN" dirty="0" smtClean="0"/>
              <a:t>第一阶段为原始病毒阶段。产生年限一般认为在</a:t>
            </a:r>
            <a:r>
              <a:rPr lang="en-US" altLang="zh-CN" dirty="0" smtClean="0"/>
              <a:t>1986-1989</a:t>
            </a:r>
            <a:r>
              <a:rPr lang="zh-CN" altLang="zh-CN" dirty="0" smtClean="0"/>
              <a:t>年之间，由于当时计算机的应用软件少，而且大多是单机运行，因此病毒没有大量流行，种类也很有限，病毒的清除工作相对来说较容易。</a:t>
            </a:r>
            <a:endParaRPr lang="zh-CN" altLang="en-US" dirty="0"/>
          </a:p>
        </p:txBody>
      </p:sp>
    </p:spTree>
    <p:extLst>
      <p:ext uri="{BB962C8B-B14F-4D97-AF65-F5344CB8AC3E}">
        <p14:creationId xmlns="" xmlns:p14="http://schemas.microsoft.com/office/powerpoint/2010/main" val="18907527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210</TotalTime>
  <Words>3628</Words>
  <Application>Microsoft Office PowerPoint</Application>
  <PresentationFormat>全屏显示(4:3)</PresentationFormat>
  <Paragraphs>305</Paragraphs>
  <Slides>54</Slides>
  <Notes>0</Notes>
  <HiddenSlides>0</HiddenSlides>
  <MMClips>0</MMClips>
  <ScaleCrop>false</ScaleCrop>
  <HeadingPairs>
    <vt:vector size="4" baseType="variant">
      <vt:variant>
        <vt:lpstr>主题</vt:lpstr>
      </vt:variant>
      <vt:variant>
        <vt:i4>1</vt:i4>
      </vt:variant>
      <vt:variant>
        <vt:lpstr>幻灯片标题</vt:lpstr>
      </vt:variant>
      <vt:variant>
        <vt:i4>54</vt:i4>
      </vt:variant>
    </vt:vector>
  </HeadingPairs>
  <TitlesOfParts>
    <vt:vector size="55" baseType="lpstr">
      <vt:lpstr>暗香扑面</vt:lpstr>
      <vt:lpstr>第6章恶意程序及防范技术</vt:lpstr>
      <vt:lpstr>本章简介</vt:lpstr>
      <vt:lpstr>6.1恶意程序</vt:lpstr>
      <vt:lpstr>6.1恶意程序</vt:lpstr>
      <vt:lpstr>6.1恶意程序</vt:lpstr>
      <vt:lpstr>6.1恶意程序</vt:lpstr>
      <vt:lpstr>6.2病毒</vt:lpstr>
      <vt:lpstr>6.2病毒</vt:lpstr>
      <vt:lpstr>6.2病毒</vt:lpstr>
      <vt:lpstr>6.2病毒</vt:lpstr>
      <vt:lpstr>6.2病毒</vt:lpstr>
      <vt:lpstr>6.2病毒</vt:lpstr>
      <vt:lpstr>6.2病毒</vt:lpstr>
      <vt:lpstr>6.2病毒</vt:lpstr>
      <vt:lpstr>6.2病毒</vt:lpstr>
      <vt:lpstr>6.2病毒</vt:lpstr>
      <vt:lpstr>6.2病毒</vt:lpstr>
      <vt:lpstr>6.2病毒</vt:lpstr>
      <vt:lpstr>6.2病毒</vt:lpstr>
      <vt:lpstr>6.2病毒</vt:lpstr>
      <vt:lpstr>6.2病毒</vt:lpstr>
      <vt:lpstr>6.2病毒</vt:lpstr>
      <vt:lpstr>6.2病毒</vt:lpstr>
      <vt:lpstr>6.2病毒</vt:lpstr>
      <vt:lpstr>6.3蠕虫</vt:lpstr>
      <vt:lpstr>6.3蠕虫</vt:lpstr>
      <vt:lpstr>6.3蠕虫</vt:lpstr>
      <vt:lpstr>6.3蠕虫</vt:lpstr>
      <vt:lpstr>6.3蠕虫</vt:lpstr>
      <vt:lpstr>6.3蠕虫</vt:lpstr>
      <vt:lpstr>6.3蠕虫</vt:lpstr>
      <vt:lpstr>6.3蠕虫</vt:lpstr>
      <vt:lpstr>6.3蠕虫</vt:lpstr>
      <vt:lpstr>6.3蠕虫</vt:lpstr>
      <vt:lpstr>6.3蠕虫</vt:lpstr>
      <vt:lpstr>6.3蠕虫</vt:lpstr>
      <vt:lpstr>6.3蠕虫</vt:lpstr>
      <vt:lpstr>6.3蠕虫</vt:lpstr>
      <vt:lpstr>6.3蠕虫</vt:lpstr>
      <vt:lpstr>6.4木马</vt:lpstr>
      <vt:lpstr>6.4木马</vt:lpstr>
      <vt:lpstr>6.4木马</vt:lpstr>
      <vt:lpstr>6.4木马</vt:lpstr>
      <vt:lpstr>6.4木马</vt:lpstr>
      <vt:lpstr>6.4木马</vt:lpstr>
      <vt:lpstr>6.4木马</vt:lpstr>
      <vt:lpstr>6.4木马</vt:lpstr>
      <vt:lpstr>6.4木马</vt:lpstr>
      <vt:lpstr>6.4木马</vt:lpstr>
      <vt:lpstr>6.4木马</vt:lpstr>
      <vt:lpstr>6.4木马</vt:lpstr>
      <vt:lpstr>6.4木马</vt:lpstr>
      <vt:lpstr>6.4木马</vt:lpstr>
      <vt:lpstr>6.4木马</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第1章信息安全概述</dc:title>
  <dc:creator>user</dc:creator>
  <cp:lastModifiedBy>User</cp:lastModifiedBy>
  <cp:revision>19</cp:revision>
  <dcterms:created xsi:type="dcterms:W3CDTF">2015-06-10T00:07:44Z</dcterms:created>
  <dcterms:modified xsi:type="dcterms:W3CDTF">2015-06-11T10:58:32Z</dcterms:modified>
</cp:coreProperties>
</file>