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4" r:id="rId1"/>
  </p:sldMasterIdLst>
  <p:notesMasterIdLst>
    <p:notesMasterId r:id="rId60"/>
  </p:notesMasterIdLst>
  <p:sldIdLst>
    <p:sldId id="349" r:id="rId2"/>
    <p:sldId id="271" r:id="rId3"/>
    <p:sldId id="337" r:id="rId4"/>
    <p:sldId id="272" r:id="rId5"/>
    <p:sldId id="280" r:id="rId6"/>
    <p:sldId id="327" r:id="rId7"/>
    <p:sldId id="281" r:id="rId8"/>
    <p:sldId id="285" r:id="rId9"/>
    <p:sldId id="329" r:id="rId10"/>
    <p:sldId id="338" r:id="rId11"/>
    <p:sldId id="282" r:id="rId12"/>
    <p:sldId id="283" r:id="rId13"/>
    <p:sldId id="286" r:id="rId14"/>
    <p:sldId id="287" r:id="rId15"/>
    <p:sldId id="284" r:id="rId16"/>
    <p:sldId id="339" r:id="rId17"/>
    <p:sldId id="288" r:id="rId18"/>
    <p:sldId id="289" r:id="rId19"/>
    <p:sldId id="290" r:id="rId20"/>
    <p:sldId id="291" r:id="rId21"/>
    <p:sldId id="292" r:id="rId22"/>
    <p:sldId id="293" r:id="rId23"/>
    <p:sldId id="294" r:id="rId24"/>
    <p:sldId id="335" r:id="rId25"/>
    <p:sldId id="296" r:id="rId26"/>
    <p:sldId id="331" r:id="rId27"/>
    <p:sldId id="297" r:id="rId28"/>
    <p:sldId id="330" r:id="rId29"/>
    <p:sldId id="340" r:id="rId30"/>
    <p:sldId id="298" r:id="rId31"/>
    <p:sldId id="303" r:id="rId32"/>
    <p:sldId id="341" r:id="rId33"/>
    <p:sldId id="304" r:id="rId34"/>
    <p:sldId id="306" r:id="rId35"/>
    <p:sldId id="334" r:id="rId36"/>
    <p:sldId id="307" r:id="rId37"/>
    <p:sldId id="308" r:id="rId38"/>
    <p:sldId id="333" r:id="rId39"/>
    <p:sldId id="342" r:id="rId40"/>
    <p:sldId id="309" r:id="rId41"/>
    <p:sldId id="311" r:id="rId42"/>
    <p:sldId id="312" r:id="rId43"/>
    <p:sldId id="313" r:id="rId44"/>
    <p:sldId id="314" r:id="rId45"/>
    <p:sldId id="315" r:id="rId46"/>
    <p:sldId id="316" r:id="rId47"/>
    <p:sldId id="317" r:id="rId48"/>
    <p:sldId id="319" r:id="rId49"/>
    <p:sldId id="318" r:id="rId50"/>
    <p:sldId id="320" r:id="rId51"/>
    <p:sldId id="321" r:id="rId52"/>
    <p:sldId id="322" r:id="rId53"/>
    <p:sldId id="323" r:id="rId54"/>
    <p:sldId id="324" r:id="rId55"/>
    <p:sldId id="325" r:id="rId56"/>
    <p:sldId id="326" r:id="rId57"/>
    <p:sldId id="343" r:id="rId58"/>
    <p:sldId id="348" r:id="rId59"/>
  </p:sldIdLst>
  <p:sldSz cx="9144000" cy="5715000" type="screen16x1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990000"/>
    <a:srgbClr val="000000"/>
    <a:srgbClr val="3366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34587" autoAdjust="0"/>
    <p:restoredTop sz="94712" autoAdjust="0"/>
  </p:normalViewPr>
  <p:slideViewPr>
    <p:cSldViewPr>
      <p:cViewPr>
        <p:scale>
          <a:sx n="100" d="100"/>
          <a:sy n="100" d="100"/>
        </p:scale>
        <p:origin x="-1944" y="-618"/>
      </p:cViewPr>
      <p:guideLst>
        <p:guide orient="horz" pos="2208"/>
        <p:guide orient="horz" pos="938"/>
        <p:guide pos="340"/>
        <p:guide pos="5329"/>
        <p:guide pos="431"/>
        <p:guide pos="2018"/>
        <p:guide pos="3606"/>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 Id="rId4" Type="http://schemas.openxmlformats.org/officeDocument/2006/relationships/image" Target="../media/image30.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C4FCCA6F-B122-41B1-8BD0-1FCD3F7FF5EC}" type="datetimeFigureOut">
              <a:rPr lang="zh-CN" altLang="en-US"/>
              <a:pPr>
                <a:defRPr/>
              </a:pPr>
              <a:t>2017/5/8</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E727D2F9-8C3F-46E1-A4BF-01B966DE1DF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华文隶书" pitchFamily="2" charset="-122"/>
                <a:ea typeface="华文隶书"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p:txBody>
          <a:bodyPr/>
          <a:lstStyle>
            <a:lvl1pPr>
              <a:defRPr>
                <a:latin typeface="华文新魏" pitchFamily="2" charset="-122"/>
                <a:ea typeface="华文新魏" pitchFamily="2" charset="-122"/>
              </a:defRPr>
            </a:lvl1pPr>
            <a:lvl2pPr>
              <a:defRPr>
                <a:latin typeface="华文新魏" pitchFamily="2" charset="-122"/>
                <a:ea typeface="华文新魏" pitchFamily="2" charset="-122"/>
              </a:defRPr>
            </a:lvl2pPr>
            <a:lvl3pPr>
              <a:defRPr>
                <a:latin typeface="华文新魏" pitchFamily="2" charset="-122"/>
                <a:ea typeface="华文新魏" pitchFamily="2" charset="-122"/>
              </a:defRPr>
            </a:lvl3pPr>
            <a:lvl4pPr>
              <a:defRPr>
                <a:latin typeface="华文新魏" pitchFamily="2" charset="-122"/>
                <a:ea typeface="华文新魏" pitchFamily="2" charset="-122"/>
              </a:defRPr>
            </a:lvl4pPr>
            <a:lvl5pPr>
              <a:defRPr>
                <a:latin typeface="华文新魏" pitchFamily="2" charset="-122"/>
                <a:ea typeface="华文新魏"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Rectangle 6"/>
          <p:cNvSpPr>
            <a:spLocks noGrp="1" noChangeArrowheads="1"/>
          </p:cNvSpPr>
          <p:nvPr>
            <p:ph type="dt" sz="half" idx="10"/>
          </p:nvPr>
        </p:nvSpPr>
        <p:spPr>
          <a:ln/>
        </p:spPr>
        <p:txBody>
          <a:bodyPr/>
          <a:lstStyle>
            <a:lvl1pPr>
              <a:defRPr/>
            </a:lvl1pPr>
          </a:lstStyle>
          <a:p>
            <a:pPr>
              <a:defRPr/>
            </a:pPr>
            <a:fld id="{437C5C2C-B985-44A5-8661-108468944A68}" type="datetimeFigureOut">
              <a:rPr lang="zh-CN" altLang="en-US" smtClean="0"/>
              <a:pPr>
                <a:defRPr/>
              </a:pPr>
              <a:t>2017/5/8</a:t>
            </a:fld>
            <a:endParaRPr lang="zh-CN" alt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8"/>
          <p:cNvSpPr>
            <a:spLocks noGrp="1" noChangeArrowheads="1"/>
          </p:cNvSpPr>
          <p:nvPr>
            <p:ph type="sldNum" sz="quarter" idx="12"/>
          </p:nvPr>
        </p:nvSpPr>
        <p:spPr>
          <a:ln/>
        </p:spPr>
        <p:txBody>
          <a:bodyPr/>
          <a:lstStyle>
            <a:lvl1pPr>
              <a:defRPr/>
            </a:lvl1pPr>
          </a:lstStyle>
          <a:p>
            <a:pPr>
              <a:defRPr/>
            </a:pPr>
            <a:fld id="{114F50B9-0FDB-4AD6-B277-9A2C8463AF45}" type="slidenum">
              <a:rPr lang="zh-CN" altLang="en-US" smtClean="0"/>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460500"/>
            <a:ext cx="3924300" cy="3556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3438" y="1460500"/>
            <a:ext cx="3924300" cy="3556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fld id="{3896D55F-D334-4A67-B1A9-9E011EA0E027}" type="datetimeFigureOut">
              <a:rPr lang="zh-CN" altLang="en-US" smtClean="0"/>
              <a:pPr>
                <a:defRPr/>
              </a:pPr>
              <a:t>2017/5/8</a:t>
            </a:fld>
            <a:endParaRPr lang="zh-CN" alt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8"/>
          <p:cNvSpPr>
            <a:spLocks noGrp="1" noChangeArrowheads="1"/>
          </p:cNvSpPr>
          <p:nvPr>
            <p:ph type="sldNum" sz="quarter" idx="12"/>
          </p:nvPr>
        </p:nvSpPr>
        <p:spPr>
          <a:ln/>
        </p:spPr>
        <p:txBody>
          <a:bodyPr/>
          <a:lstStyle>
            <a:lvl1pPr>
              <a:defRPr/>
            </a:lvl1pPr>
          </a:lstStyle>
          <a:p>
            <a:pPr>
              <a:defRPr/>
            </a:pPr>
            <a:fld id="{764CBA09-2161-4358-A889-BBBFC2DD1410}" type="slidenum">
              <a:rPr lang="zh-CN" altLang="en-US" smtClean="0"/>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fld id="{0BA47B7F-E804-48C4-8CF3-5875FCC0DBDD}" type="datetimeFigureOut">
              <a:rPr lang="zh-CN" altLang="en-US" smtClean="0"/>
              <a:pPr>
                <a:defRPr/>
              </a:pPr>
              <a:t>2017/5/8</a:t>
            </a:fld>
            <a:endParaRPr lang="zh-CN" altLang="en-US"/>
          </a:p>
        </p:txBody>
      </p:sp>
      <p:sp>
        <p:nvSpPr>
          <p:cNvPr id="3" name="Rectangle 7"/>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8"/>
          <p:cNvSpPr>
            <a:spLocks noGrp="1" noChangeArrowheads="1"/>
          </p:cNvSpPr>
          <p:nvPr>
            <p:ph type="sldNum" sz="quarter" idx="12"/>
          </p:nvPr>
        </p:nvSpPr>
        <p:spPr>
          <a:ln/>
        </p:spPr>
        <p:txBody>
          <a:bodyPr/>
          <a:lstStyle>
            <a:lvl1pPr>
              <a:defRPr/>
            </a:lvl1pPr>
          </a:lstStyle>
          <a:p>
            <a:pPr>
              <a:defRPr/>
            </a:pPr>
            <a:fld id="{D7CAC08B-EFC6-42CA-9A9B-1F8D45C73D77}" type="slidenum">
              <a:rPr lang="zh-CN" altLang="en-US" smtClean="0"/>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574675" y="254000"/>
            <a:ext cx="8001000" cy="1014237"/>
          </a:xfrm>
        </p:spPr>
        <p:txBody>
          <a:bodyPr/>
          <a:lstStyle>
            <a:lvl1pPr>
              <a:defRPr>
                <a:latin typeface="华文隶书" pitchFamily="2" charset="-122"/>
                <a:ea typeface="华文隶书"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sz="quarter" idx="1"/>
          </p:nvPr>
        </p:nvSpPr>
        <p:spPr>
          <a:xfrm>
            <a:off x="566738" y="1460500"/>
            <a:ext cx="3924300" cy="1693333"/>
          </a:xfrm>
        </p:spPr>
        <p:txBody>
          <a:bodyPr/>
          <a:lstStyle>
            <a:lvl1pPr>
              <a:defRPr>
                <a:latin typeface="华文新魏" pitchFamily="2" charset="-122"/>
                <a:ea typeface="华文新魏" pitchFamily="2" charset="-122"/>
              </a:defRPr>
            </a:lvl1pPr>
            <a:lvl2pPr>
              <a:defRPr>
                <a:latin typeface="华文新魏" pitchFamily="2" charset="-122"/>
                <a:ea typeface="华文新魏" pitchFamily="2" charset="-122"/>
              </a:defRPr>
            </a:lvl2pPr>
            <a:lvl3pPr>
              <a:defRPr>
                <a:latin typeface="华文新魏" pitchFamily="2" charset="-122"/>
                <a:ea typeface="华文新魏" pitchFamily="2" charset="-122"/>
              </a:defRPr>
            </a:lvl3pPr>
            <a:lvl4pPr>
              <a:defRPr>
                <a:latin typeface="华文新魏" pitchFamily="2" charset="-122"/>
                <a:ea typeface="华文新魏" pitchFamily="2" charset="-122"/>
              </a:defRPr>
            </a:lvl4pPr>
            <a:lvl5pPr>
              <a:defRPr>
                <a:latin typeface="华文新魏" pitchFamily="2" charset="-122"/>
                <a:ea typeface="华文新魏"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内容占位符 3"/>
          <p:cNvSpPr>
            <a:spLocks noGrp="1"/>
          </p:cNvSpPr>
          <p:nvPr>
            <p:ph sz="quarter" idx="2"/>
          </p:nvPr>
        </p:nvSpPr>
        <p:spPr>
          <a:xfrm>
            <a:off x="4643438" y="1460500"/>
            <a:ext cx="3924300" cy="1693333"/>
          </a:xfrm>
        </p:spPr>
        <p:txBody>
          <a:bodyPr/>
          <a:lstStyle>
            <a:lvl1pPr>
              <a:defRPr>
                <a:latin typeface="华文新魏" pitchFamily="2" charset="-122"/>
                <a:ea typeface="华文新魏" pitchFamily="2" charset="-122"/>
              </a:defRPr>
            </a:lvl1pPr>
            <a:lvl2pPr>
              <a:defRPr>
                <a:latin typeface="华文新魏" pitchFamily="2" charset="-122"/>
                <a:ea typeface="华文新魏" pitchFamily="2" charset="-122"/>
              </a:defRPr>
            </a:lvl2pPr>
            <a:lvl3pPr>
              <a:defRPr>
                <a:latin typeface="华文新魏" pitchFamily="2" charset="-122"/>
                <a:ea typeface="华文新魏" pitchFamily="2" charset="-122"/>
              </a:defRPr>
            </a:lvl3pPr>
            <a:lvl4pPr>
              <a:defRPr>
                <a:latin typeface="华文新魏" pitchFamily="2" charset="-122"/>
                <a:ea typeface="华文新魏" pitchFamily="2" charset="-122"/>
              </a:defRPr>
            </a:lvl4pPr>
            <a:lvl5pPr>
              <a:defRPr>
                <a:latin typeface="华文新魏" pitchFamily="2" charset="-122"/>
                <a:ea typeface="华文新魏"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5" name="内容占位符 4"/>
          <p:cNvSpPr>
            <a:spLocks noGrp="1"/>
          </p:cNvSpPr>
          <p:nvPr>
            <p:ph sz="quarter" idx="3"/>
          </p:nvPr>
        </p:nvSpPr>
        <p:spPr>
          <a:xfrm>
            <a:off x="566738" y="3323167"/>
            <a:ext cx="3924300" cy="1693333"/>
          </a:xfrm>
        </p:spPr>
        <p:txBody>
          <a:bodyPr/>
          <a:lstStyle>
            <a:lvl1pPr>
              <a:defRPr>
                <a:latin typeface="华文新魏" pitchFamily="2" charset="-122"/>
                <a:ea typeface="华文新魏" pitchFamily="2" charset="-122"/>
              </a:defRPr>
            </a:lvl1pPr>
            <a:lvl2pPr>
              <a:defRPr>
                <a:latin typeface="华文新魏" pitchFamily="2" charset="-122"/>
                <a:ea typeface="华文新魏" pitchFamily="2" charset="-122"/>
              </a:defRPr>
            </a:lvl2pPr>
            <a:lvl3pPr>
              <a:defRPr>
                <a:latin typeface="华文新魏" pitchFamily="2" charset="-122"/>
                <a:ea typeface="华文新魏" pitchFamily="2" charset="-122"/>
              </a:defRPr>
            </a:lvl3pPr>
            <a:lvl4pPr>
              <a:defRPr>
                <a:latin typeface="华文新魏" pitchFamily="2" charset="-122"/>
                <a:ea typeface="华文新魏" pitchFamily="2" charset="-122"/>
              </a:defRPr>
            </a:lvl4pPr>
            <a:lvl5pPr>
              <a:defRPr>
                <a:latin typeface="华文新魏" pitchFamily="2" charset="-122"/>
                <a:ea typeface="华文新魏"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6" name="内容占位符 5"/>
          <p:cNvSpPr>
            <a:spLocks noGrp="1"/>
          </p:cNvSpPr>
          <p:nvPr>
            <p:ph sz="quarter" idx="4"/>
          </p:nvPr>
        </p:nvSpPr>
        <p:spPr>
          <a:xfrm>
            <a:off x="4643438" y="3323167"/>
            <a:ext cx="3924300" cy="1693333"/>
          </a:xfrm>
        </p:spPr>
        <p:txBody>
          <a:bodyPr/>
          <a:lstStyle>
            <a:lvl1pPr>
              <a:defRPr>
                <a:latin typeface="华文新魏" pitchFamily="2" charset="-122"/>
                <a:ea typeface="华文新魏" pitchFamily="2" charset="-122"/>
              </a:defRPr>
            </a:lvl1pPr>
            <a:lvl2pPr>
              <a:defRPr>
                <a:latin typeface="华文新魏" pitchFamily="2" charset="-122"/>
                <a:ea typeface="华文新魏" pitchFamily="2" charset="-122"/>
              </a:defRPr>
            </a:lvl2pPr>
            <a:lvl3pPr>
              <a:defRPr>
                <a:latin typeface="华文新魏" pitchFamily="2" charset="-122"/>
                <a:ea typeface="华文新魏" pitchFamily="2" charset="-122"/>
              </a:defRPr>
            </a:lvl3pPr>
            <a:lvl4pPr>
              <a:defRPr>
                <a:latin typeface="华文新魏" pitchFamily="2" charset="-122"/>
                <a:ea typeface="华文新魏" pitchFamily="2" charset="-122"/>
              </a:defRPr>
            </a:lvl4pPr>
            <a:lvl5pPr>
              <a:defRPr>
                <a:latin typeface="华文新魏" pitchFamily="2" charset="-122"/>
                <a:ea typeface="华文新魏"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7" name="Rectangle 6"/>
          <p:cNvSpPr>
            <a:spLocks noGrp="1" noChangeArrowheads="1"/>
          </p:cNvSpPr>
          <p:nvPr>
            <p:ph type="dt" sz="half" idx="10"/>
          </p:nvPr>
        </p:nvSpPr>
        <p:spPr>
          <a:ln/>
        </p:spPr>
        <p:txBody>
          <a:bodyPr/>
          <a:lstStyle>
            <a:lvl1pPr>
              <a:defRPr/>
            </a:lvl1pPr>
          </a:lstStyle>
          <a:p>
            <a:pPr algn="l" eaLnBrk="1" latinLnBrk="0" hangingPunct="1"/>
            <a:fld id="{74CBEAF9-9E58-4CC8-A6FF-6DD8A58DEEA4}" type="datetimeFigureOut">
              <a:rPr lang="en-US" smtClean="0"/>
              <a:pPr algn="l" eaLnBrk="1" latinLnBrk="0" hangingPunct="1"/>
              <a:t>5/8/2017</a:t>
            </a:fld>
            <a:endParaRPr lang="en-US" dirty="0">
              <a:solidFill>
                <a:schemeClr val="accent1">
                  <a:shade val="75000"/>
                </a:schemeClr>
              </a:solidFill>
            </a:endParaRPr>
          </a:p>
        </p:txBody>
      </p:sp>
      <p:sp>
        <p:nvSpPr>
          <p:cNvPr id="8" name="Rectangle 7"/>
          <p:cNvSpPr>
            <a:spLocks noGrp="1" noChangeArrowheads="1"/>
          </p:cNvSpPr>
          <p:nvPr>
            <p:ph type="ftr" sz="quarter" idx="11"/>
          </p:nvPr>
        </p:nvSpPr>
        <p:spPr>
          <a:ln/>
        </p:spPr>
        <p:txBody>
          <a:bodyPr/>
          <a:lstStyle>
            <a:lvl1pPr>
              <a:defRPr/>
            </a:lvl1pPr>
          </a:lstStyle>
          <a:p>
            <a:pPr algn="r" eaLnBrk="1" latinLnBrk="0" hangingPunct="1"/>
            <a:endParaRPr kumimoji="0" lang="en-US" dirty="0">
              <a:solidFill>
                <a:schemeClr val="accent1">
                  <a:shade val="75000"/>
                </a:schemeClr>
              </a:solidFill>
            </a:endParaRPr>
          </a:p>
        </p:txBody>
      </p:sp>
      <p:sp>
        <p:nvSpPr>
          <p:cNvPr id="9" name="Rectangle 8"/>
          <p:cNvSpPr>
            <a:spLocks noGrp="1" noChangeArrowheads="1"/>
          </p:cNvSpPr>
          <p:nvPr>
            <p:ph type="sldNum" sz="quarter" idx="12"/>
          </p:nvPr>
        </p:nvSpPr>
        <p:spPr>
          <a:ln/>
        </p:spPr>
        <p:txBody>
          <a:bodyPr/>
          <a:lstStyle>
            <a:lvl1pPr>
              <a:defRPr/>
            </a:lvl1p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574675" y="254000"/>
            <a:ext cx="8001000" cy="1014237"/>
          </a:xfrm>
        </p:spPr>
        <p:txBody>
          <a:bodyPr/>
          <a:lstStyle>
            <a:lvl1pPr>
              <a:defRPr>
                <a:latin typeface="华文隶书" pitchFamily="2" charset="-122"/>
                <a:ea typeface="华文隶书"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sz="half" idx="1"/>
          </p:nvPr>
        </p:nvSpPr>
        <p:spPr>
          <a:xfrm>
            <a:off x="566738" y="1460500"/>
            <a:ext cx="3924300" cy="3556000"/>
          </a:xfrm>
        </p:spPr>
        <p:txBody>
          <a:bodyPr/>
          <a:lstStyle>
            <a:lvl1pPr>
              <a:defRPr>
                <a:latin typeface="华文新魏" pitchFamily="2" charset="-122"/>
                <a:ea typeface="华文新魏" pitchFamily="2" charset="-122"/>
              </a:defRPr>
            </a:lvl1pPr>
            <a:lvl2pPr>
              <a:defRPr>
                <a:latin typeface="华文新魏" pitchFamily="2" charset="-122"/>
                <a:ea typeface="华文新魏" pitchFamily="2" charset="-122"/>
              </a:defRPr>
            </a:lvl2pPr>
            <a:lvl3pPr>
              <a:defRPr>
                <a:latin typeface="华文新魏" pitchFamily="2" charset="-122"/>
                <a:ea typeface="华文新魏" pitchFamily="2" charset="-122"/>
              </a:defRPr>
            </a:lvl3pPr>
            <a:lvl4pPr>
              <a:defRPr>
                <a:latin typeface="华文新魏" pitchFamily="2" charset="-122"/>
                <a:ea typeface="华文新魏" pitchFamily="2" charset="-122"/>
              </a:defRPr>
            </a:lvl4pPr>
            <a:lvl5pPr>
              <a:defRPr>
                <a:latin typeface="华文新魏" pitchFamily="2" charset="-122"/>
                <a:ea typeface="华文新魏"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内容占位符 3"/>
          <p:cNvSpPr>
            <a:spLocks noGrp="1"/>
          </p:cNvSpPr>
          <p:nvPr>
            <p:ph sz="quarter" idx="2"/>
          </p:nvPr>
        </p:nvSpPr>
        <p:spPr>
          <a:xfrm>
            <a:off x="4643438" y="1460500"/>
            <a:ext cx="3924300" cy="1693333"/>
          </a:xfrm>
        </p:spPr>
        <p:txBody>
          <a:bodyPr/>
          <a:lstStyle>
            <a:lvl1pPr>
              <a:defRPr>
                <a:latin typeface="华文新魏" pitchFamily="2" charset="-122"/>
                <a:ea typeface="华文新魏" pitchFamily="2" charset="-122"/>
              </a:defRPr>
            </a:lvl1pPr>
            <a:lvl2pPr>
              <a:defRPr>
                <a:latin typeface="华文新魏" pitchFamily="2" charset="-122"/>
                <a:ea typeface="华文新魏" pitchFamily="2" charset="-122"/>
              </a:defRPr>
            </a:lvl2pPr>
            <a:lvl3pPr>
              <a:defRPr>
                <a:latin typeface="华文新魏" pitchFamily="2" charset="-122"/>
                <a:ea typeface="华文新魏" pitchFamily="2" charset="-122"/>
              </a:defRPr>
            </a:lvl3pPr>
            <a:lvl4pPr>
              <a:defRPr>
                <a:latin typeface="华文新魏" pitchFamily="2" charset="-122"/>
                <a:ea typeface="华文新魏" pitchFamily="2" charset="-122"/>
              </a:defRPr>
            </a:lvl4pPr>
            <a:lvl5pPr>
              <a:defRPr>
                <a:latin typeface="华文新魏" pitchFamily="2" charset="-122"/>
                <a:ea typeface="华文新魏"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5" name="内容占位符 4"/>
          <p:cNvSpPr>
            <a:spLocks noGrp="1"/>
          </p:cNvSpPr>
          <p:nvPr>
            <p:ph sz="quarter" idx="3"/>
          </p:nvPr>
        </p:nvSpPr>
        <p:spPr>
          <a:xfrm>
            <a:off x="4643438" y="3323167"/>
            <a:ext cx="3924300" cy="1693333"/>
          </a:xfrm>
        </p:spPr>
        <p:txBody>
          <a:bodyPr/>
          <a:lstStyle>
            <a:lvl1pPr>
              <a:defRPr>
                <a:latin typeface="华文新魏" pitchFamily="2" charset="-122"/>
                <a:ea typeface="华文新魏" pitchFamily="2" charset="-122"/>
              </a:defRPr>
            </a:lvl1pPr>
            <a:lvl2pPr>
              <a:defRPr>
                <a:latin typeface="华文新魏" pitchFamily="2" charset="-122"/>
                <a:ea typeface="华文新魏" pitchFamily="2" charset="-122"/>
              </a:defRPr>
            </a:lvl2pPr>
            <a:lvl3pPr>
              <a:defRPr>
                <a:latin typeface="华文新魏" pitchFamily="2" charset="-122"/>
                <a:ea typeface="华文新魏" pitchFamily="2" charset="-122"/>
              </a:defRPr>
            </a:lvl3pPr>
            <a:lvl4pPr>
              <a:defRPr>
                <a:latin typeface="华文新魏" pitchFamily="2" charset="-122"/>
                <a:ea typeface="华文新魏" pitchFamily="2" charset="-122"/>
              </a:defRPr>
            </a:lvl4pPr>
            <a:lvl5pPr>
              <a:defRPr>
                <a:latin typeface="华文新魏" pitchFamily="2" charset="-122"/>
                <a:ea typeface="华文新魏"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6" name="Rectangle 6"/>
          <p:cNvSpPr>
            <a:spLocks noGrp="1" noChangeArrowheads="1"/>
          </p:cNvSpPr>
          <p:nvPr>
            <p:ph type="dt" sz="half" idx="10"/>
          </p:nvPr>
        </p:nvSpPr>
        <p:spPr>
          <a:ln/>
        </p:spPr>
        <p:txBody>
          <a:bodyPr/>
          <a:lstStyle>
            <a:lvl1pPr>
              <a:defRPr/>
            </a:lvl1pPr>
          </a:lstStyle>
          <a:p>
            <a:pPr algn="l" eaLnBrk="1" latinLnBrk="0" hangingPunct="1"/>
            <a:fld id="{74CBEAF9-9E58-4CC8-A6FF-6DD8A58DEEA4}" type="datetimeFigureOut">
              <a:rPr lang="en-US" smtClean="0"/>
              <a:pPr algn="l" eaLnBrk="1" latinLnBrk="0" hangingPunct="1"/>
              <a:t>5/8/2017</a:t>
            </a:fld>
            <a:endParaRPr lang="en-US" dirty="0">
              <a:solidFill>
                <a:schemeClr val="accent1">
                  <a:shade val="75000"/>
                </a:schemeClr>
              </a:solidFill>
            </a:endParaRPr>
          </a:p>
        </p:txBody>
      </p:sp>
      <p:sp>
        <p:nvSpPr>
          <p:cNvPr id="7" name="Rectangle 7"/>
          <p:cNvSpPr>
            <a:spLocks noGrp="1" noChangeArrowheads="1"/>
          </p:cNvSpPr>
          <p:nvPr>
            <p:ph type="ftr" sz="quarter" idx="11"/>
          </p:nvPr>
        </p:nvSpPr>
        <p:spPr>
          <a:ln/>
        </p:spPr>
        <p:txBody>
          <a:bodyPr/>
          <a:lstStyle>
            <a:lvl1pPr>
              <a:defRPr/>
            </a:lvl1pPr>
          </a:lstStyle>
          <a:p>
            <a:pPr algn="r" eaLnBrk="1" latinLnBrk="0" hangingPunct="1"/>
            <a:endParaRPr kumimoji="0" lang="en-US" dirty="0">
              <a:solidFill>
                <a:schemeClr val="accent1">
                  <a:shade val="75000"/>
                </a:schemeClr>
              </a:solidFill>
            </a:endParaRPr>
          </a:p>
        </p:txBody>
      </p:sp>
      <p:sp>
        <p:nvSpPr>
          <p:cNvPr id="8" name="Rectangle 8"/>
          <p:cNvSpPr>
            <a:spLocks noGrp="1" noChangeArrowheads="1"/>
          </p:cNvSpPr>
          <p:nvPr>
            <p:ph type="sldNum" sz="quarter" idx="12"/>
          </p:nvPr>
        </p:nvSpPr>
        <p:spPr>
          <a:ln/>
        </p:spPr>
        <p:txBody>
          <a:bodyPr/>
          <a:lstStyle>
            <a:lvl1pPr>
              <a:defRPr/>
            </a:lvl1p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254000"/>
            <a:ext cx="8001000" cy="101423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dirty="0" smtClean="0"/>
              <a:t>单击此处编辑母版标题样式</a:t>
            </a:r>
          </a:p>
        </p:txBody>
      </p:sp>
      <p:sp>
        <p:nvSpPr>
          <p:cNvPr id="1027" name="Rectangle 3"/>
          <p:cNvSpPr>
            <a:spLocks noGrp="1" noChangeArrowheads="1"/>
          </p:cNvSpPr>
          <p:nvPr>
            <p:ph type="body" idx="1"/>
          </p:nvPr>
        </p:nvSpPr>
        <p:spPr bwMode="auto">
          <a:xfrm>
            <a:off x="566738" y="1460500"/>
            <a:ext cx="8001000" cy="3556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8" name="AutoShape 4"/>
          <p:cNvSpPr>
            <a:spLocks noChangeArrowheads="1"/>
          </p:cNvSpPr>
          <p:nvPr/>
        </p:nvSpPr>
        <p:spPr bwMode="auto">
          <a:xfrm>
            <a:off x="609600" y="1305278"/>
            <a:ext cx="7958138" cy="91722"/>
          </a:xfrm>
          <a:custGeom>
            <a:avLst/>
            <a:gdLst>
              <a:gd name="T0" fmla="*/ 0 w 1000"/>
              <a:gd name="T1" fmla="*/ 0 h 1000"/>
              <a:gd name="T2" fmla="*/ 4655511 w 1000"/>
              <a:gd name="T3" fmla="*/ 0 h 1000"/>
              <a:gd name="T4" fmla="*/ 4655511 w 1000"/>
              <a:gd name="T5" fmla="*/ 82550 h 1000"/>
              <a:gd name="T6" fmla="*/ 0 w 1000"/>
              <a:gd name="T7" fmla="*/ 82550 h 1000"/>
              <a:gd name="T8" fmla="*/ 0 w 1000"/>
              <a:gd name="T9" fmla="*/ 0 h 1000"/>
              <a:gd name="T10" fmla="*/ 7958138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defRPr/>
            </a:pPr>
            <a:endParaRPr lang="zh-CN" altLang="en-US">
              <a:ea typeface="宋体" pitchFamily="2" charset="-122"/>
            </a:endParaRPr>
          </a:p>
        </p:txBody>
      </p:sp>
      <p:sp>
        <p:nvSpPr>
          <p:cNvPr id="1029" name="Line 5"/>
          <p:cNvSpPr>
            <a:spLocks noChangeShapeType="1"/>
          </p:cNvSpPr>
          <p:nvPr/>
        </p:nvSpPr>
        <p:spPr bwMode="auto">
          <a:xfrm flipV="1">
            <a:off x="609600" y="5143500"/>
            <a:ext cx="7924800" cy="0"/>
          </a:xfrm>
          <a:prstGeom prst="line">
            <a:avLst/>
          </a:prstGeom>
          <a:noFill/>
          <a:ln w="3175">
            <a:solidFill>
              <a:schemeClr val="accent2"/>
            </a:solidFill>
            <a:round/>
            <a:headEnd/>
            <a:tailEnd/>
          </a:ln>
          <a:effectLst/>
        </p:spPr>
        <p:txBody>
          <a:bodyPr/>
          <a:lstStyle/>
          <a:p>
            <a:pPr>
              <a:defRPr/>
            </a:pPr>
            <a:endParaRPr lang="zh-CN" altLang="en-US">
              <a:ea typeface="宋体" pitchFamily="2" charset="-122"/>
            </a:endParaRPr>
          </a:p>
        </p:txBody>
      </p:sp>
      <p:sp>
        <p:nvSpPr>
          <p:cNvPr id="10246" name="Rectangle 6"/>
          <p:cNvSpPr>
            <a:spLocks noGrp="1" noChangeArrowheads="1"/>
          </p:cNvSpPr>
          <p:nvPr>
            <p:ph type="dt" sz="half" idx="2"/>
          </p:nvPr>
        </p:nvSpPr>
        <p:spPr bwMode="auto">
          <a:xfrm>
            <a:off x="609600" y="5205237"/>
            <a:ext cx="1981200" cy="396874"/>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sz="1200">
                <a:latin typeface="Verdana" pitchFamily="34" charset="0"/>
                <a:ea typeface="宋体" pitchFamily="2" charset="-122"/>
              </a:defRPr>
            </a:lvl1pPr>
          </a:lstStyle>
          <a:p>
            <a:pPr algn="l" eaLnBrk="1" latinLnBrk="0" hangingPunct="1"/>
            <a:fld id="{74CBEAF9-9E58-4CC8-A6FF-6DD8A58DEEA4}" type="datetimeFigureOut">
              <a:rPr lang="en-US" smtClean="0"/>
              <a:pPr algn="l" eaLnBrk="1" latinLnBrk="0" hangingPunct="1"/>
              <a:t>5/8/2017</a:t>
            </a:fld>
            <a:endParaRPr lang="en-US" dirty="0">
              <a:solidFill>
                <a:schemeClr val="accent1">
                  <a:shade val="75000"/>
                </a:schemeClr>
              </a:solidFill>
            </a:endParaRPr>
          </a:p>
        </p:txBody>
      </p:sp>
      <p:sp>
        <p:nvSpPr>
          <p:cNvPr id="10247" name="Rectangle 7"/>
          <p:cNvSpPr>
            <a:spLocks noGrp="1" noChangeArrowheads="1"/>
          </p:cNvSpPr>
          <p:nvPr>
            <p:ph type="ftr" sz="quarter" idx="3"/>
          </p:nvPr>
        </p:nvSpPr>
        <p:spPr bwMode="auto">
          <a:xfrm>
            <a:off x="3124200" y="5205237"/>
            <a:ext cx="2895600" cy="396874"/>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ctr">
              <a:defRPr sz="1200">
                <a:latin typeface="Verdana" pitchFamily="34" charset="0"/>
                <a:ea typeface="宋体" pitchFamily="2" charset="-122"/>
              </a:defRPr>
            </a:lvl1pPr>
          </a:lstStyle>
          <a:p>
            <a:pPr algn="r" eaLnBrk="1" latinLnBrk="0" hangingPunct="1"/>
            <a:endParaRPr kumimoji="0" lang="en-US" dirty="0">
              <a:solidFill>
                <a:schemeClr val="accent1">
                  <a:shade val="75000"/>
                </a:schemeClr>
              </a:solidFill>
            </a:endParaRPr>
          </a:p>
        </p:txBody>
      </p:sp>
      <p:sp>
        <p:nvSpPr>
          <p:cNvPr id="10248" name="Rectangle 8"/>
          <p:cNvSpPr>
            <a:spLocks noGrp="1" noChangeArrowheads="1"/>
          </p:cNvSpPr>
          <p:nvPr>
            <p:ph type="sldNum" sz="quarter" idx="4"/>
          </p:nvPr>
        </p:nvSpPr>
        <p:spPr bwMode="auto">
          <a:xfrm>
            <a:off x="6553200" y="5205237"/>
            <a:ext cx="1981200" cy="396874"/>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200">
                <a:latin typeface="Verdana" pitchFamily="34" charset="0"/>
                <a:ea typeface="宋体" pitchFamily="2" charset="-122"/>
              </a:defRPr>
            </a:lvl1pPr>
          </a:lstStyle>
          <a:p>
            <a:fld id="{CA15C064-DD44-4CAC-873E-2D1F54821676}" type="slidenum">
              <a:rPr kumimoji="0" lang="en-US" smtClean="0"/>
              <a:pPr/>
              <a:t>‹#›</a:t>
            </a:fld>
            <a:endParaRPr kumimoji="0" lang="en-US" dirty="0">
              <a:solidFill>
                <a:schemeClr val="accent1">
                  <a:shade val="75000"/>
                </a:schemeClr>
              </a:solidFill>
            </a:endParaRPr>
          </a:p>
        </p:txBody>
      </p:sp>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Lst>
  <p:timing>
    <p:tnLst>
      <p:par>
        <p:cTn id="1" dur="indefinite" restart="never" nodeType="tmRoot"/>
      </p:par>
    </p:tnLst>
  </p:timing>
  <p:txStyles>
    <p:titleStyle>
      <a:lvl1pPr algn="l" rtl="0" eaLnBrk="1" fontAlgn="base" hangingPunct="1">
        <a:spcBef>
          <a:spcPct val="0"/>
        </a:spcBef>
        <a:spcAft>
          <a:spcPct val="0"/>
        </a:spcAft>
        <a:defRPr sz="3800" b="1">
          <a:solidFill>
            <a:srgbClr val="0000FF"/>
          </a:solidFill>
          <a:latin typeface="华文隶书" pitchFamily="2" charset="-122"/>
          <a:ea typeface="华文隶书" pitchFamily="2" charset="-122"/>
          <a:cs typeface="+mj-cs"/>
        </a:defRPr>
      </a:lvl1pPr>
      <a:lvl2pPr algn="l" rtl="0" eaLnBrk="1" fontAlgn="base" hangingPunct="1">
        <a:spcBef>
          <a:spcPct val="0"/>
        </a:spcBef>
        <a:spcAft>
          <a:spcPct val="0"/>
        </a:spcAft>
        <a:defRPr sz="3800" b="1">
          <a:solidFill>
            <a:srgbClr val="0000FF"/>
          </a:solidFill>
          <a:latin typeface="Times New Roman" pitchFamily="18" charset="0"/>
          <a:ea typeface="微软简楷体" pitchFamily="2" charset="-122"/>
        </a:defRPr>
      </a:lvl2pPr>
      <a:lvl3pPr algn="l" rtl="0" eaLnBrk="1" fontAlgn="base" hangingPunct="1">
        <a:spcBef>
          <a:spcPct val="0"/>
        </a:spcBef>
        <a:spcAft>
          <a:spcPct val="0"/>
        </a:spcAft>
        <a:defRPr sz="3800" b="1">
          <a:solidFill>
            <a:srgbClr val="0000FF"/>
          </a:solidFill>
          <a:latin typeface="Times New Roman" pitchFamily="18" charset="0"/>
          <a:ea typeface="微软简楷体" pitchFamily="2" charset="-122"/>
        </a:defRPr>
      </a:lvl3pPr>
      <a:lvl4pPr algn="l" rtl="0" eaLnBrk="1" fontAlgn="base" hangingPunct="1">
        <a:spcBef>
          <a:spcPct val="0"/>
        </a:spcBef>
        <a:spcAft>
          <a:spcPct val="0"/>
        </a:spcAft>
        <a:defRPr sz="3800" b="1">
          <a:solidFill>
            <a:srgbClr val="0000FF"/>
          </a:solidFill>
          <a:latin typeface="Times New Roman" pitchFamily="18" charset="0"/>
          <a:ea typeface="微软简楷体" pitchFamily="2" charset="-122"/>
        </a:defRPr>
      </a:lvl4pPr>
      <a:lvl5pPr algn="l" rtl="0" eaLnBrk="1" fontAlgn="base" hangingPunct="1">
        <a:spcBef>
          <a:spcPct val="0"/>
        </a:spcBef>
        <a:spcAft>
          <a:spcPct val="0"/>
        </a:spcAft>
        <a:defRPr sz="3800" b="1">
          <a:solidFill>
            <a:srgbClr val="0000FF"/>
          </a:solidFill>
          <a:latin typeface="Times New Roman" pitchFamily="18" charset="0"/>
          <a:ea typeface="微软简楷体" pitchFamily="2" charset="-122"/>
        </a:defRPr>
      </a:lvl5pPr>
      <a:lvl6pPr marL="457200" algn="l" rtl="0" eaLnBrk="1" fontAlgn="base" hangingPunct="1">
        <a:spcBef>
          <a:spcPct val="0"/>
        </a:spcBef>
        <a:spcAft>
          <a:spcPct val="0"/>
        </a:spcAft>
        <a:defRPr sz="3800" b="1">
          <a:solidFill>
            <a:srgbClr val="0000FF"/>
          </a:solidFill>
          <a:latin typeface="Times New Roman" pitchFamily="18" charset="0"/>
          <a:ea typeface="微软简楷体" pitchFamily="2" charset="-122"/>
        </a:defRPr>
      </a:lvl6pPr>
      <a:lvl7pPr marL="914400" algn="l" rtl="0" eaLnBrk="1" fontAlgn="base" hangingPunct="1">
        <a:spcBef>
          <a:spcPct val="0"/>
        </a:spcBef>
        <a:spcAft>
          <a:spcPct val="0"/>
        </a:spcAft>
        <a:defRPr sz="3800" b="1">
          <a:solidFill>
            <a:srgbClr val="0000FF"/>
          </a:solidFill>
          <a:latin typeface="Times New Roman" pitchFamily="18" charset="0"/>
          <a:ea typeface="微软简楷体" pitchFamily="2" charset="-122"/>
        </a:defRPr>
      </a:lvl7pPr>
      <a:lvl8pPr marL="1371600" algn="l" rtl="0" eaLnBrk="1" fontAlgn="base" hangingPunct="1">
        <a:spcBef>
          <a:spcPct val="0"/>
        </a:spcBef>
        <a:spcAft>
          <a:spcPct val="0"/>
        </a:spcAft>
        <a:defRPr sz="3800" b="1">
          <a:solidFill>
            <a:srgbClr val="0000FF"/>
          </a:solidFill>
          <a:latin typeface="Times New Roman" pitchFamily="18" charset="0"/>
          <a:ea typeface="微软简楷体" pitchFamily="2" charset="-122"/>
        </a:defRPr>
      </a:lvl8pPr>
      <a:lvl9pPr marL="1828800" algn="l" rtl="0" eaLnBrk="1" fontAlgn="base" hangingPunct="1">
        <a:spcBef>
          <a:spcPct val="0"/>
        </a:spcBef>
        <a:spcAft>
          <a:spcPct val="0"/>
        </a:spcAft>
        <a:defRPr sz="3800" b="1">
          <a:solidFill>
            <a:srgbClr val="0000FF"/>
          </a:solidFill>
          <a:latin typeface="Times New Roman" pitchFamily="18" charset="0"/>
          <a:ea typeface="微软简楷体" pitchFamily="2" charset="-122"/>
        </a:defRPr>
      </a:lvl9pPr>
    </p:titleStyle>
    <p:bodyStyle>
      <a:lvl1pPr marL="469900" indent="-469900" algn="just" rtl="0" eaLnBrk="1" fontAlgn="base" hangingPunct="1">
        <a:spcBef>
          <a:spcPct val="20000"/>
        </a:spcBef>
        <a:spcAft>
          <a:spcPct val="0"/>
        </a:spcAft>
        <a:buClr>
          <a:schemeClr val="accent2"/>
        </a:buClr>
        <a:buFont typeface="Wingdings" pitchFamily="2" charset="2"/>
        <a:buChar char="o"/>
        <a:defRPr sz="3000" b="1">
          <a:solidFill>
            <a:srgbClr val="0000FF"/>
          </a:solidFill>
          <a:latin typeface="华文新魏" pitchFamily="2" charset="-122"/>
          <a:ea typeface="华文新魏" pitchFamily="2" charset="-122"/>
          <a:cs typeface="+mn-cs"/>
        </a:defRPr>
      </a:lvl1pPr>
      <a:lvl2pPr marL="908050" indent="-436563" algn="just" rtl="0" eaLnBrk="1" fontAlgn="base" hangingPunct="1">
        <a:spcBef>
          <a:spcPct val="20000"/>
        </a:spcBef>
        <a:spcAft>
          <a:spcPct val="0"/>
        </a:spcAft>
        <a:buClr>
          <a:schemeClr val="accent2"/>
        </a:buClr>
        <a:buFont typeface="Wingdings" pitchFamily="2" charset="2"/>
        <a:buChar char="n"/>
        <a:defRPr sz="2600" b="1">
          <a:solidFill>
            <a:srgbClr val="0000FF"/>
          </a:solidFill>
          <a:latin typeface="华文新魏" pitchFamily="2" charset="-122"/>
          <a:ea typeface="华文新魏" pitchFamily="2" charset="-122"/>
        </a:defRPr>
      </a:lvl2pPr>
      <a:lvl3pPr marL="1304925" indent="-395288" algn="just" rtl="0" eaLnBrk="1" fontAlgn="base" hangingPunct="1">
        <a:spcBef>
          <a:spcPct val="20000"/>
        </a:spcBef>
        <a:spcAft>
          <a:spcPct val="0"/>
        </a:spcAft>
        <a:buClr>
          <a:schemeClr val="accent2"/>
        </a:buClr>
        <a:buFont typeface="Wingdings" pitchFamily="2" charset="2"/>
        <a:buChar char="o"/>
        <a:defRPr sz="2300" b="1">
          <a:solidFill>
            <a:srgbClr val="0000FF"/>
          </a:solidFill>
          <a:latin typeface="华文新魏" pitchFamily="2" charset="-122"/>
          <a:ea typeface="华文新魏" pitchFamily="2" charset="-122"/>
        </a:defRPr>
      </a:lvl3pPr>
      <a:lvl4pPr marL="1693863" indent="-387350" algn="just" rtl="0" eaLnBrk="1" fontAlgn="base" hangingPunct="1">
        <a:spcBef>
          <a:spcPct val="20000"/>
        </a:spcBef>
        <a:spcAft>
          <a:spcPct val="0"/>
        </a:spcAft>
        <a:buClr>
          <a:schemeClr val="accent2"/>
        </a:buClr>
        <a:buFont typeface="Wingdings" pitchFamily="2" charset="2"/>
        <a:buChar char="n"/>
        <a:defRPr sz="2000" b="1">
          <a:solidFill>
            <a:srgbClr val="0000FF"/>
          </a:solidFill>
          <a:latin typeface="华文新魏" pitchFamily="2" charset="-122"/>
          <a:ea typeface="华文新魏" pitchFamily="2" charset="-122"/>
        </a:defRPr>
      </a:lvl4pPr>
      <a:lvl5pPr marL="2093913" indent="-398463" algn="just" rtl="0" eaLnBrk="1" fontAlgn="base" hangingPunct="1">
        <a:spcBef>
          <a:spcPct val="25000"/>
        </a:spcBef>
        <a:spcAft>
          <a:spcPct val="0"/>
        </a:spcAft>
        <a:buClr>
          <a:schemeClr val="accent2"/>
        </a:buClr>
        <a:buFont typeface="Wingdings" pitchFamily="2" charset="2"/>
        <a:buChar char="§"/>
        <a:defRPr sz="2000" b="1">
          <a:solidFill>
            <a:srgbClr val="0000FF"/>
          </a:solidFill>
          <a:latin typeface="华文新魏" pitchFamily="2" charset="-122"/>
          <a:ea typeface="华文新魏" pitchFamily="2" charset="-122"/>
        </a:defRPr>
      </a:lvl5pPr>
      <a:lvl6pPr marL="2551113" indent="-398463" algn="just" rtl="0" eaLnBrk="1" fontAlgn="base" hangingPunct="1">
        <a:spcBef>
          <a:spcPct val="25000"/>
        </a:spcBef>
        <a:spcAft>
          <a:spcPct val="0"/>
        </a:spcAft>
        <a:buClr>
          <a:schemeClr val="accent2"/>
        </a:buClr>
        <a:buFont typeface="Wingdings" pitchFamily="2" charset="2"/>
        <a:buChar char="§"/>
        <a:defRPr sz="2000" b="1">
          <a:solidFill>
            <a:srgbClr val="0000FF"/>
          </a:solidFill>
          <a:latin typeface="+mn-lt"/>
          <a:ea typeface="+mn-ea"/>
        </a:defRPr>
      </a:lvl6pPr>
      <a:lvl7pPr marL="3008313" indent="-398463" algn="just" rtl="0" eaLnBrk="1" fontAlgn="base" hangingPunct="1">
        <a:spcBef>
          <a:spcPct val="25000"/>
        </a:spcBef>
        <a:spcAft>
          <a:spcPct val="0"/>
        </a:spcAft>
        <a:buClr>
          <a:schemeClr val="accent2"/>
        </a:buClr>
        <a:buFont typeface="Wingdings" pitchFamily="2" charset="2"/>
        <a:buChar char="§"/>
        <a:defRPr sz="2000" b="1">
          <a:solidFill>
            <a:srgbClr val="0000FF"/>
          </a:solidFill>
          <a:latin typeface="+mn-lt"/>
          <a:ea typeface="+mn-ea"/>
        </a:defRPr>
      </a:lvl7pPr>
      <a:lvl8pPr marL="3465513" indent="-398463" algn="just" rtl="0" eaLnBrk="1" fontAlgn="base" hangingPunct="1">
        <a:spcBef>
          <a:spcPct val="25000"/>
        </a:spcBef>
        <a:spcAft>
          <a:spcPct val="0"/>
        </a:spcAft>
        <a:buClr>
          <a:schemeClr val="accent2"/>
        </a:buClr>
        <a:buFont typeface="Wingdings" pitchFamily="2" charset="2"/>
        <a:buChar char="§"/>
        <a:defRPr sz="2000" b="1">
          <a:solidFill>
            <a:srgbClr val="0000FF"/>
          </a:solidFill>
          <a:latin typeface="+mn-lt"/>
          <a:ea typeface="+mn-ea"/>
        </a:defRPr>
      </a:lvl8pPr>
      <a:lvl9pPr marL="3922713" indent="-398463" algn="just" rtl="0" eaLnBrk="1" fontAlgn="base" hangingPunct="1">
        <a:spcBef>
          <a:spcPct val="25000"/>
        </a:spcBef>
        <a:spcAft>
          <a:spcPct val="0"/>
        </a:spcAft>
        <a:buClr>
          <a:schemeClr val="accent2"/>
        </a:buClr>
        <a:buFont typeface="Wingdings" pitchFamily="2" charset="2"/>
        <a:buChar char="§"/>
        <a:defRPr sz="2000" b="1">
          <a:solidFill>
            <a:srgbClr val="0000FF"/>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3.xml"/><Relationship Id="rId1" Type="http://schemas.openxmlformats.org/officeDocument/2006/relationships/vmlDrawing" Target="../drawings/vmlDrawing3.vml"/></Relationships>
</file>

<file path=ppt/slides/_rels/slide4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slideLayout" Target="../slideLayouts/slideLayout3.xml"/><Relationship Id="rId1" Type="http://schemas.openxmlformats.org/officeDocument/2006/relationships/vmlDrawing" Target="../drawings/vmlDrawing4.vml"/><Relationship Id="rId4" Type="http://schemas.openxmlformats.org/officeDocument/2006/relationships/oleObject" Target="../embeddings/oleObject6.bin"/></Relationships>
</file>

<file path=ppt/slides/_rels/slide4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slideLayout" Target="../slideLayouts/slideLayout3.xml"/><Relationship Id="rId1" Type="http://schemas.openxmlformats.org/officeDocument/2006/relationships/vmlDrawing" Target="../drawings/vmlDrawing5.vml"/><Relationship Id="rId4" Type="http://schemas.openxmlformats.org/officeDocument/2006/relationships/oleObject" Target="../embeddings/oleObject7.bin"/></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oleObject" Target="../embeddings/oleObject10.bin"/><Relationship Id="rId4" Type="http://schemas.openxmlformats.org/officeDocument/2006/relationships/oleObject" Target="../embeddings/oleObject9.bin"/></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oleObject" Target="../embeddings/oleObject14.bin"/><Relationship Id="rId5" Type="http://schemas.openxmlformats.org/officeDocument/2006/relationships/oleObject" Target="../embeddings/oleObject13.bin"/><Relationship Id="rId4" Type="http://schemas.openxmlformats.org/officeDocument/2006/relationships/oleObject" Target="../embeddings/oleObject12.bin"/></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3.xml"/><Relationship Id="rId1" Type="http://schemas.openxmlformats.org/officeDocument/2006/relationships/vmlDrawing" Target="../drawings/vmlDrawing8.vml"/><Relationship Id="rId5" Type="http://schemas.openxmlformats.org/officeDocument/2006/relationships/oleObject" Target="../embeddings/oleObject17.bin"/><Relationship Id="rId4" Type="http://schemas.openxmlformats.org/officeDocument/2006/relationships/oleObject" Target="../embeddings/oleObject16.bin"/></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3.xml"/><Relationship Id="rId1" Type="http://schemas.openxmlformats.org/officeDocument/2006/relationships/vmlDrawing" Target="../drawings/vmlDrawing9.vml"/><Relationship Id="rId4" Type="http://schemas.openxmlformats.org/officeDocument/2006/relationships/image" Target="../media/image35.em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1500166" y="2000244"/>
            <a:ext cx="6143668" cy="1938992"/>
          </a:xfrm>
          <a:prstGeom prst="rect">
            <a:avLst/>
          </a:prstGeom>
          <a:noFill/>
          <a:ln w="9525">
            <a:noFill/>
            <a:miter lim="800000"/>
            <a:headEnd/>
            <a:tailEnd/>
          </a:ln>
        </p:spPr>
        <p:txBody>
          <a:bodyPr wrap="square">
            <a:spAutoFit/>
          </a:bodyPr>
          <a:lstStyle/>
          <a:p>
            <a:pPr algn="ctr"/>
            <a:r>
              <a:rPr lang="en-US" altLang="zh-CN" sz="4000" b="1" dirty="0" smtClean="0">
                <a:solidFill>
                  <a:schemeClr val="hlink"/>
                </a:solidFill>
                <a:latin typeface="华文隶书" pitchFamily="2" charset="-122"/>
                <a:ea typeface="华文隶书" pitchFamily="2" charset="-122"/>
              </a:rPr>
              <a:t>《</a:t>
            </a:r>
            <a:r>
              <a:rPr lang="zh-CN" altLang="en-US" sz="4000" b="1" dirty="0" smtClean="0">
                <a:solidFill>
                  <a:schemeClr val="hlink"/>
                </a:solidFill>
                <a:latin typeface="华文隶书" pitchFamily="2" charset="-122"/>
                <a:ea typeface="华文隶书" pitchFamily="2" charset="-122"/>
              </a:rPr>
              <a:t>公路桥梁荷载试验规程</a:t>
            </a:r>
            <a:r>
              <a:rPr lang="en-US" altLang="zh-CN" sz="4000" b="1" dirty="0" smtClean="0">
                <a:solidFill>
                  <a:schemeClr val="hlink"/>
                </a:solidFill>
                <a:latin typeface="华文隶书" pitchFamily="2" charset="-122"/>
                <a:ea typeface="华文隶书" pitchFamily="2" charset="-122"/>
              </a:rPr>
              <a:t>》</a:t>
            </a:r>
          </a:p>
          <a:p>
            <a:pPr algn="ctr"/>
            <a:r>
              <a:rPr lang="en-US" altLang="zh-CN" sz="4000" b="1" dirty="0" smtClean="0">
                <a:solidFill>
                  <a:srgbClr val="FF0000"/>
                </a:solidFill>
                <a:latin typeface="+mn-lt"/>
                <a:ea typeface="华文隶书" pitchFamily="2" charset="-122"/>
              </a:rPr>
              <a:t>(</a:t>
            </a:r>
            <a:r>
              <a:rPr lang="en-US" altLang="zh-CN" sz="3600" b="1" dirty="0" smtClean="0">
                <a:solidFill>
                  <a:srgbClr val="FF0000"/>
                </a:solidFill>
                <a:latin typeface="+mn-lt"/>
                <a:ea typeface="华文隶书" pitchFamily="2" charset="-122"/>
              </a:rPr>
              <a:t>JTG/T J21-01-2015</a:t>
            </a:r>
            <a:r>
              <a:rPr lang="en-US" altLang="zh-CN" sz="4000" b="1" dirty="0" smtClean="0">
                <a:solidFill>
                  <a:srgbClr val="FF0000"/>
                </a:solidFill>
                <a:latin typeface="+mn-lt"/>
                <a:ea typeface="华文隶书" pitchFamily="2" charset="-122"/>
              </a:rPr>
              <a:t>)</a:t>
            </a:r>
          </a:p>
          <a:p>
            <a:pPr algn="ctr"/>
            <a:r>
              <a:rPr lang="zh-CN" altLang="en-US" sz="4000" b="1" dirty="0" smtClean="0">
                <a:solidFill>
                  <a:schemeClr val="hlink"/>
                </a:solidFill>
                <a:latin typeface="华文隶书" pitchFamily="2" charset="-122"/>
                <a:ea typeface="华文隶书" pitchFamily="2" charset="-122"/>
              </a:rPr>
              <a:t>精华详解</a:t>
            </a:r>
            <a:endParaRPr lang="zh-CN" altLang="en-US" sz="4000" b="1" dirty="0">
              <a:solidFill>
                <a:schemeClr val="hlink"/>
              </a:solidFill>
              <a:latin typeface="华文隶书" pitchFamily="2" charset="-122"/>
              <a:ea typeface="华文隶书"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extBox 1"/>
          <p:cNvSpPr txBox="1">
            <a:spLocks noChangeArrowheads="1"/>
          </p:cNvSpPr>
          <p:nvPr/>
        </p:nvSpPr>
        <p:spPr bwMode="auto">
          <a:xfrm>
            <a:off x="860425" y="857236"/>
            <a:ext cx="1422184" cy="461665"/>
          </a:xfrm>
          <a:prstGeom prst="rect">
            <a:avLst/>
          </a:prstGeom>
          <a:noFill/>
          <a:ln w="9525">
            <a:noFill/>
            <a:miter lim="800000"/>
            <a:headEnd/>
            <a:tailEnd/>
          </a:ln>
        </p:spPr>
        <p:txBody>
          <a:bodyPr wrap="none">
            <a:spAutoFit/>
          </a:bodyPr>
          <a:lstStyle/>
          <a:p>
            <a:r>
              <a:rPr lang="zh-CN" altLang="en-US" sz="2400" b="1" dirty="0">
                <a:solidFill>
                  <a:schemeClr val="hlink"/>
                </a:solidFill>
                <a:latin typeface="华文新魏" pitchFamily="2" charset="-122"/>
                <a:ea typeface="华文新魏" pitchFamily="2" charset="-122"/>
              </a:rPr>
              <a:t>第二部分</a:t>
            </a:r>
          </a:p>
        </p:txBody>
      </p:sp>
      <p:grpSp>
        <p:nvGrpSpPr>
          <p:cNvPr id="2" name="Group 3"/>
          <p:cNvGrpSpPr>
            <a:grpSpLocks/>
          </p:cNvGrpSpPr>
          <p:nvPr/>
        </p:nvGrpSpPr>
        <p:grpSpPr bwMode="auto">
          <a:xfrm>
            <a:off x="985840" y="1377651"/>
            <a:ext cx="5464175" cy="461962"/>
            <a:chOff x="-313" y="1078"/>
            <a:chExt cx="3442" cy="291"/>
          </a:xfrm>
        </p:grpSpPr>
        <p:sp>
          <p:nvSpPr>
            <p:cNvPr id="61463" name="Line 4"/>
            <p:cNvSpPr>
              <a:spLocks noChangeShapeType="1"/>
            </p:cNvSpPr>
            <p:nvPr/>
          </p:nvSpPr>
          <p:spPr bwMode="auto">
            <a:xfrm>
              <a:off x="729" y="1369"/>
              <a:ext cx="2400" cy="0"/>
            </a:xfrm>
            <a:prstGeom prst="line">
              <a:avLst/>
            </a:prstGeom>
            <a:noFill/>
            <a:ln w="12700" cap="rnd">
              <a:solidFill>
                <a:schemeClr val="tx1"/>
              </a:solidFill>
              <a:prstDash val="sysDot"/>
              <a:round/>
              <a:headEnd/>
              <a:tailEnd/>
            </a:ln>
          </p:spPr>
          <p:txBody>
            <a:bodyPr/>
            <a:lstStyle/>
            <a:p>
              <a:endParaRPr lang="zh-CN" altLang="en-US"/>
            </a:p>
          </p:txBody>
        </p:sp>
        <p:sp>
          <p:nvSpPr>
            <p:cNvPr id="61464" name="Oval 5"/>
            <p:cNvSpPr>
              <a:spLocks noChangeAspect="1" noChangeArrowheads="1"/>
            </p:cNvSpPr>
            <p:nvPr/>
          </p:nvSpPr>
          <p:spPr bwMode="auto">
            <a:xfrm>
              <a:off x="563" y="1129"/>
              <a:ext cx="227" cy="227"/>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61465" name="Rectangle 6"/>
            <p:cNvSpPr>
              <a:spLocks noChangeArrowheads="1"/>
            </p:cNvSpPr>
            <p:nvPr/>
          </p:nvSpPr>
          <p:spPr bwMode="auto">
            <a:xfrm>
              <a:off x="-313" y="1078"/>
              <a:ext cx="2917"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黑体" pitchFamily="2" charset="-122"/>
                </a:rPr>
                <a:t>            </a:t>
              </a:r>
              <a:r>
                <a:rPr lang="zh-CN" altLang="en-US" sz="2000" b="1" dirty="0">
                  <a:solidFill>
                    <a:schemeClr val="hlink"/>
                  </a:solidFill>
                  <a:latin typeface="华文隶书" pitchFamily="2" charset="-122"/>
                  <a:ea typeface="华文隶书" pitchFamily="2" charset="-122"/>
                </a:rPr>
                <a:t>我国桥梁建设基本概况</a:t>
              </a:r>
            </a:p>
          </p:txBody>
        </p:sp>
      </p:grpSp>
      <p:grpSp>
        <p:nvGrpSpPr>
          <p:cNvPr id="4" name="Group 7"/>
          <p:cNvGrpSpPr>
            <a:grpSpLocks/>
          </p:cNvGrpSpPr>
          <p:nvPr/>
        </p:nvGrpSpPr>
        <p:grpSpPr bwMode="auto">
          <a:xfrm>
            <a:off x="1187450" y="2025350"/>
            <a:ext cx="5264150" cy="461961"/>
            <a:chOff x="-183" y="1460"/>
            <a:chExt cx="3316" cy="291"/>
          </a:xfrm>
        </p:grpSpPr>
        <p:sp>
          <p:nvSpPr>
            <p:cNvPr id="61460" name="Line 8"/>
            <p:cNvSpPr>
              <a:spLocks noChangeShapeType="1"/>
            </p:cNvSpPr>
            <p:nvPr/>
          </p:nvSpPr>
          <p:spPr bwMode="auto">
            <a:xfrm>
              <a:off x="733" y="1732"/>
              <a:ext cx="2400" cy="0"/>
            </a:xfrm>
            <a:prstGeom prst="line">
              <a:avLst/>
            </a:prstGeom>
            <a:noFill/>
            <a:ln w="12700" cap="rnd">
              <a:solidFill>
                <a:schemeClr val="tx1"/>
              </a:solidFill>
              <a:prstDash val="sysDot"/>
              <a:round/>
              <a:headEnd/>
              <a:tailEnd/>
            </a:ln>
          </p:spPr>
          <p:txBody>
            <a:bodyPr/>
            <a:lstStyle/>
            <a:p>
              <a:endParaRPr lang="zh-CN" altLang="en-US"/>
            </a:p>
          </p:txBody>
        </p:sp>
        <p:sp>
          <p:nvSpPr>
            <p:cNvPr id="61461" name="Oval 9"/>
            <p:cNvSpPr>
              <a:spLocks noChangeAspect="1" noChangeArrowheads="1"/>
            </p:cNvSpPr>
            <p:nvPr/>
          </p:nvSpPr>
          <p:spPr bwMode="auto">
            <a:xfrm>
              <a:off x="563" y="1489"/>
              <a:ext cx="227" cy="227"/>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61462" name="Rectangle 10"/>
            <p:cNvSpPr>
              <a:spLocks noChangeArrowheads="1"/>
            </p:cNvSpPr>
            <p:nvPr/>
          </p:nvSpPr>
          <p:spPr bwMode="auto">
            <a:xfrm>
              <a:off x="-183" y="1460"/>
              <a:ext cx="2619"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rgbClr val="990000"/>
                  </a:solidFill>
                  <a:latin typeface="华文隶书" pitchFamily="2" charset="-122"/>
                  <a:ea typeface="华文隶书" pitchFamily="2" charset="-122"/>
                </a:rPr>
                <a:t>荷载试验目的与依据</a:t>
              </a:r>
            </a:p>
          </p:txBody>
        </p:sp>
      </p:grpSp>
      <p:grpSp>
        <p:nvGrpSpPr>
          <p:cNvPr id="5" name="Group 11"/>
          <p:cNvGrpSpPr>
            <a:grpSpLocks/>
          </p:cNvGrpSpPr>
          <p:nvPr/>
        </p:nvGrpSpPr>
        <p:grpSpPr bwMode="auto">
          <a:xfrm>
            <a:off x="722313" y="2673051"/>
            <a:ext cx="5707062" cy="461962"/>
            <a:chOff x="-488" y="1849"/>
            <a:chExt cx="3595" cy="291"/>
          </a:xfrm>
        </p:grpSpPr>
        <p:sp>
          <p:nvSpPr>
            <p:cNvPr id="61457" name="Line 12"/>
            <p:cNvSpPr>
              <a:spLocks noChangeShapeType="1"/>
            </p:cNvSpPr>
            <p:nvPr/>
          </p:nvSpPr>
          <p:spPr bwMode="auto">
            <a:xfrm>
              <a:off x="707" y="2140"/>
              <a:ext cx="2400" cy="0"/>
            </a:xfrm>
            <a:prstGeom prst="line">
              <a:avLst/>
            </a:prstGeom>
            <a:noFill/>
            <a:ln w="12700" cap="rnd">
              <a:solidFill>
                <a:schemeClr val="tx1"/>
              </a:solidFill>
              <a:prstDash val="sysDot"/>
              <a:round/>
              <a:headEnd/>
              <a:tailEnd/>
            </a:ln>
          </p:spPr>
          <p:txBody>
            <a:bodyPr/>
            <a:lstStyle/>
            <a:p>
              <a:endParaRPr lang="zh-CN" altLang="en-US"/>
            </a:p>
          </p:txBody>
        </p:sp>
        <p:sp>
          <p:nvSpPr>
            <p:cNvPr id="18" name="Oval 13"/>
            <p:cNvSpPr>
              <a:spLocks noChangeAspect="1" noChangeArrowheads="1"/>
            </p:cNvSpPr>
            <p:nvPr/>
          </p:nvSpPr>
          <p:spPr bwMode="auto">
            <a:xfrm>
              <a:off x="563" y="1897"/>
              <a:ext cx="227" cy="227"/>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61459" name="Rectangle 14"/>
            <p:cNvSpPr>
              <a:spLocks noChangeArrowheads="1"/>
            </p:cNvSpPr>
            <p:nvPr/>
          </p:nvSpPr>
          <p:spPr bwMode="auto">
            <a:xfrm>
              <a:off x="-488" y="1849"/>
              <a:ext cx="3241"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荷载试验流程与注意事项</a:t>
              </a:r>
            </a:p>
          </p:txBody>
        </p:sp>
      </p:grpSp>
      <p:grpSp>
        <p:nvGrpSpPr>
          <p:cNvPr id="6" name="Group 15"/>
          <p:cNvGrpSpPr>
            <a:grpSpLocks/>
          </p:cNvGrpSpPr>
          <p:nvPr/>
        </p:nvGrpSpPr>
        <p:grpSpPr bwMode="auto">
          <a:xfrm>
            <a:off x="1447802" y="3320751"/>
            <a:ext cx="4981575" cy="461962"/>
            <a:chOff x="-31" y="2258"/>
            <a:chExt cx="3138" cy="291"/>
          </a:xfrm>
        </p:grpSpPr>
        <p:sp>
          <p:nvSpPr>
            <p:cNvPr id="61454" name="Line 16"/>
            <p:cNvSpPr>
              <a:spLocks noChangeShapeType="1"/>
            </p:cNvSpPr>
            <p:nvPr/>
          </p:nvSpPr>
          <p:spPr bwMode="auto">
            <a:xfrm>
              <a:off x="707" y="2549"/>
              <a:ext cx="2400" cy="0"/>
            </a:xfrm>
            <a:prstGeom prst="line">
              <a:avLst/>
            </a:prstGeom>
            <a:noFill/>
            <a:ln w="12700" cap="rnd">
              <a:solidFill>
                <a:schemeClr val="tx1"/>
              </a:solidFill>
              <a:prstDash val="sysDot"/>
              <a:round/>
              <a:headEnd/>
              <a:tailEnd/>
            </a:ln>
          </p:spPr>
          <p:txBody>
            <a:bodyPr/>
            <a:lstStyle/>
            <a:p>
              <a:endParaRPr lang="zh-CN" altLang="en-US"/>
            </a:p>
          </p:txBody>
        </p:sp>
        <p:sp>
          <p:nvSpPr>
            <p:cNvPr id="22" name="Oval 17"/>
            <p:cNvSpPr>
              <a:spLocks noChangeAspect="1" noChangeArrowheads="1"/>
            </p:cNvSpPr>
            <p:nvPr/>
          </p:nvSpPr>
          <p:spPr bwMode="auto">
            <a:xfrm>
              <a:off x="563" y="2320"/>
              <a:ext cx="227" cy="227"/>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61456" name="Rectangle 18"/>
            <p:cNvSpPr>
              <a:spLocks noChangeArrowheads="1"/>
            </p:cNvSpPr>
            <p:nvPr/>
          </p:nvSpPr>
          <p:spPr bwMode="auto">
            <a:xfrm>
              <a:off x="-31" y="2258"/>
              <a:ext cx="2298"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华文隶书" pitchFamily="2" charset="-122"/>
                </a:rPr>
                <a:t>         </a:t>
              </a:r>
              <a:r>
                <a:rPr lang="zh-CN" altLang="zh-CN" sz="2000" b="1" dirty="0">
                  <a:solidFill>
                    <a:schemeClr val="hlink"/>
                  </a:solidFill>
                  <a:latin typeface="黑体" pitchFamily="2" charset="-122"/>
                  <a:ea typeface="华文隶书" pitchFamily="2" charset="-122"/>
                </a:rPr>
                <a:t>荷载</a:t>
              </a:r>
              <a:r>
                <a:rPr lang="zh-CN" altLang="zh-CN" sz="2000" b="1" dirty="0">
                  <a:solidFill>
                    <a:schemeClr val="hlink"/>
                  </a:solidFill>
                  <a:latin typeface="华文隶书" pitchFamily="2" charset="-122"/>
                  <a:ea typeface="华文隶书" pitchFamily="2" charset="-122"/>
                </a:rPr>
                <a:t>试验</a:t>
              </a:r>
              <a:r>
                <a:rPr lang="zh-CN" altLang="zh-CN" sz="2000" b="1" dirty="0">
                  <a:solidFill>
                    <a:schemeClr val="hlink"/>
                  </a:solidFill>
                  <a:latin typeface="黑体" pitchFamily="2" charset="-122"/>
                  <a:ea typeface="华文隶书" pitchFamily="2" charset="-122"/>
                </a:rPr>
                <a:t>设备</a:t>
              </a:r>
              <a:r>
                <a:rPr lang="zh-CN" altLang="zh-CN" sz="2000" b="1" dirty="0">
                  <a:solidFill>
                    <a:schemeClr val="hlink"/>
                  </a:solidFill>
                  <a:latin typeface="华文隶书" pitchFamily="2" charset="-122"/>
                  <a:ea typeface="华文隶书" pitchFamily="2" charset="-122"/>
                </a:rPr>
                <a:t>选取</a:t>
              </a:r>
              <a:endParaRPr lang="en-US" altLang="zh-CN" sz="2000" b="1" dirty="0">
                <a:solidFill>
                  <a:schemeClr val="hlink"/>
                </a:solidFill>
                <a:latin typeface="华文隶书" pitchFamily="2" charset="-122"/>
                <a:ea typeface="华文隶书" pitchFamily="2" charset="-122"/>
              </a:endParaRPr>
            </a:p>
          </p:txBody>
        </p:sp>
      </p:grpSp>
      <p:grpSp>
        <p:nvGrpSpPr>
          <p:cNvPr id="7" name="Group 19"/>
          <p:cNvGrpSpPr>
            <a:grpSpLocks/>
          </p:cNvGrpSpPr>
          <p:nvPr/>
        </p:nvGrpSpPr>
        <p:grpSpPr bwMode="auto">
          <a:xfrm>
            <a:off x="60325" y="3854450"/>
            <a:ext cx="6369050" cy="465138"/>
            <a:chOff x="-905" y="2704"/>
            <a:chExt cx="4012" cy="293"/>
          </a:xfrm>
        </p:grpSpPr>
        <p:sp>
          <p:nvSpPr>
            <p:cNvPr id="61451" name="Line 20"/>
            <p:cNvSpPr>
              <a:spLocks noChangeShapeType="1"/>
            </p:cNvSpPr>
            <p:nvPr/>
          </p:nvSpPr>
          <p:spPr bwMode="auto">
            <a:xfrm>
              <a:off x="707" y="2957"/>
              <a:ext cx="2400" cy="0"/>
            </a:xfrm>
            <a:prstGeom prst="line">
              <a:avLst/>
            </a:prstGeom>
            <a:noFill/>
            <a:ln w="12700" cap="rnd">
              <a:solidFill>
                <a:schemeClr val="tx1"/>
              </a:solidFill>
              <a:prstDash val="sysDot"/>
              <a:round/>
              <a:headEnd/>
              <a:tailEnd/>
            </a:ln>
          </p:spPr>
          <p:txBody>
            <a:bodyPr/>
            <a:lstStyle/>
            <a:p>
              <a:endParaRPr lang="zh-CN" altLang="en-US"/>
            </a:p>
          </p:txBody>
        </p:sp>
        <p:sp>
          <p:nvSpPr>
            <p:cNvPr id="3" name="Oval 21"/>
            <p:cNvSpPr>
              <a:spLocks noChangeAspect="1" noChangeArrowheads="1"/>
            </p:cNvSpPr>
            <p:nvPr/>
          </p:nvSpPr>
          <p:spPr bwMode="auto">
            <a:xfrm>
              <a:off x="563" y="2704"/>
              <a:ext cx="227" cy="227"/>
            </a:xfrm>
            <a:prstGeom prst="ellipse">
              <a:avLst/>
            </a:prstGeom>
            <a:gradFill rotWithShape="1">
              <a:gsLst>
                <a:gs pos="0">
                  <a:schemeClr val="hlink"/>
                </a:gs>
                <a:gs pos="100000">
                  <a:schemeClr val="hlink">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61453" name="Rectangle 22"/>
            <p:cNvSpPr>
              <a:spLocks noChangeArrowheads="1"/>
            </p:cNvSpPr>
            <p:nvPr/>
          </p:nvSpPr>
          <p:spPr bwMode="auto">
            <a:xfrm>
              <a:off x="-905" y="2706"/>
              <a:ext cx="3962"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荷载试验截面选取与测点布置</a:t>
              </a:r>
            </a:p>
          </p:txBody>
        </p:sp>
      </p:grpSp>
      <p:grpSp>
        <p:nvGrpSpPr>
          <p:cNvPr id="8" name="Group 19"/>
          <p:cNvGrpSpPr>
            <a:grpSpLocks/>
          </p:cNvGrpSpPr>
          <p:nvPr/>
        </p:nvGrpSpPr>
        <p:grpSpPr bwMode="auto">
          <a:xfrm>
            <a:off x="635002" y="4647906"/>
            <a:ext cx="5794375" cy="457201"/>
            <a:chOff x="-543" y="2704"/>
            <a:chExt cx="3650" cy="288"/>
          </a:xfrm>
        </p:grpSpPr>
        <p:sp>
          <p:nvSpPr>
            <p:cNvPr id="61448" name="Line 20"/>
            <p:cNvSpPr>
              <a:spLocks noChangeShapeType="1"/>
            </p:cNvSpPr>
            <p:nvPr/>
          </p:nvSpPr>
          <p:spPr bwMode="auto">
            <a:xfrm>
              <a:off x="707" y="2957"/>
              <a:ext cx="2400" cy="0"/>
            </a:xfrm>
            <a:prstGeom prst="line">
              <a:avLst/>
            </a:prstGeom>
            <a:noFill/>
            <a:ln w="12700" cap="rnd">
              <a:solidFill>
                <a:schemeClr val="tx1"/>
              </a:solidFill>
              <a:prstDash val="sysDot"/>
              <a:round/>
              <a:headEnd/>
              <a:tailEnd/>
            </a:ln>
          </p:spPr>
          <p:txBody>
            <a:bodyPr/>
            <a:lstStyle/>
            <a:p>
              <a:endParaRPr lang="zh-CN" altLang="en-US"/>
            </a:p>
          </p:txBody>
        </p:sp>
        <p:sp>
          <p:nvSpPr>
            <p:cNvPr id="26" name="Oval 21"/>
            <p:cNvSpPr>
              <a:spLocks noChangeAspect="1" noChangeArrowheads="1"/>
            </p:cNvSpPr>
            <p:nvPr/>
          </p:nvSpPr>
          <p:spPr bwMode="auto">
            <a:xfrm>
              <a:off x="563" y="2704"/>
              <a:ext cx="227" cy="227"/>
            </a:xfrm>
            <a:prstGeom prst="ellipse">
              <a:avLst/>
            </a:prstGeom>
            <a:gradFill rotWithShape="1">
              <a:gsLst>
                <a:gs pos="0">
                  <a:schemeClr val="hlink"/>
                </a:gs>
                <a:gs pos="100000">
                  <a:schemeClr val="hlink">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61450" name="Rectangle 22"/>
            <p:cNvSpPr>
              <a:spLocks noChangeArrowheads="1"/>
            </p:cNvSpPr>
            <p:nvPr/>
          </p:nvSpPr>
          <p:spPr bwMode="auto">
            <a:xfrm>
              <a:off x="-543" y="2740"/>
              <a:ext cx="3271" cy="252"/>
            </a:xfrm>
            <a:prstGeom prst="rect">
              <a:avLst/>
            </a:prstGeom>
            <a:noFill/>
            <a:ln w="9525">
              <a:noFill/>
              <a:miter lim="800000"/>
              <a:headEnd/>
              <a:tailEnd/>
            </a:ln>
          </p:spPr>
          <p:txBody>
            <a:bodyPr wrap="none">
              <a:spAutoFit/>
            </a:bodyPr>
            <a:lstStyle/>
            <a:p>
              <a:pPr algn="ctr"/>
              <a:r>
                <a:rPr lang="zh-CN" altLang="en-US" sz="20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荷载试验数据处理与评价</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5" name="TextBox 1"/>
          <p:cNvSpPr txBox="1">
            <a:spLocks noChangeArrowheads="1"/>
          </p:cNvSpPr>
          <p:nvPr/>
        </p:nvSpPr>
        <p:spPr bwMode="auto">
          <a:xfrm>
            <a:off x="755652" y="855288"/>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试验目的与意义</a:t>
            </a:r>
          </a:p>
        </p:txBody>
      </p:sp>
      <p:sp>
        <p:nvSpPr>
          <p:cNvPr id="62466" name="TextBox 1"/>
          <p:cNvSpPr txBox="1">
            <a:spLocks noChangeArrowheads="1"/>
          </p:cNvSpPr>
          <p:nvPr/>
        </p:nvSpPr>
        <p:spPr bwMode="auto">
          <a:xfrm>
            <a:off x="1979615" y="2830138"/>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06176"/>
            <a:ext cx="8280400" cy="2751522"/>
          </a:xfrm>
          <a:prstGeom prst="rect">
            <a:avLst/>
          </a:prstGeom>
          <a:noFill/>
          <a:ln w="9525">
            <a:noFill/>
            <a:miter lim="800000"/>
            <a:headEnd/>
            <a:tailEnd/>
          </a:ln>
        </p:spPr>
        <p:txBody>
          <a:bodyPr>
            <a:spAutoFit/>
          </a:bodyPr>
          <a:lstStyle/>
          <a:p>
            <a:pPr indent="614363" algn="just">
              <a:lnSpc>
                <a:spcPct val="120000"/>
              </a:lnSpc>
            </a:pPr>
            <a:r>
              <a:rPr lang="zh-CN" altLang="en-US" sz="2400" dirty="0">
                <a:solidFill>
                  <a:schemeClr val="hlink"/>
                </a:solidFill>
                <a:latin typeface="华文新魏" pitchFamily="2" charset="-122"/>
                <a:ea typeface="华文新魏" pitchFamily="2" charset="-122"/>
                <a:cs typeface="方正综艺简体"/>
              </a:rPr>
              <a:t>荷载试验最基本的目的是了解桥跨结构的实际工作状态，检验桥梁结构整体的施工质量与受力性能，对桥梁结构的正常使用性能、强度、刚度、裂缝等各项指标做出全面的评价。</a:t>
            </a:r>
            <a:endParaRPr lang="en-US" altLang="zh-CN" sz="2400" dirty="0">
              <a:solidFill>
                <a:schemeClr val="hlink"/>
              </a:solidFill>
              <a:latin typeface="华文新魏" pitchFamily="2" charset="-122"/>
              <a:ea typeface="华文新魏" pitchFamily="2" charset="-122"/>
              <a:cs typeface="方正综艺简体"/>
            </a:endParaRPr>
          </a:p>
          <a:p>
            <a:pPr indent="614363" algn="just">
              <a:lnSpc>
                <a:spcPct val="120000"/>
              </a:lnSpc>
            </a:pPr>
            <a:r>
              <a:rPr lang="zh-CN" altLang="en-US" sz="2400" dirty="0">
                <a:solidFill>
                  <a:schemeClr val="hlink"/>
                </a:solidFill>
                <a:latin typeface="华文新魏" pitchFamily="2" charset="-122"/>
                <a:ea typeface="华文新魏" pitchFamily="2" charset="-122"/>
                <a:cs typeface="方正综艺简体"/>
              </a:rPr>
              <a:t>对</a:t>
            </a:r>
            <a:r>
              <a:rPr lang="zh-CN" altLang="en-US" sz="2400" dirty="0">
                <a:solidFill>
                  <a:srgbClr val="990000"/>
                </a:solidFill>
                <a:latin typeface="华文新魏" pitchFamily="2" charset="-122"/>
                <a:ea typeface="华文新魏" pitchFamily="2" charset="-122"/>
                <a:cs typeface="方正综艺简体"/>
              </a:rPr>
              <a:t>桥梁结构的实际承载能力做出科学的评估</a:t>
            </a:r>
            <a:r>
              <a:rPr lang="zh-CN" altLang="en-US" sz="2400" dirty="0">
                <a:solidFill>
                  <a:schemeClr val="hlink"/>
                </a:solidFill>
                <a:latin typeface="华文新魏" pitchFamily="2" charset="-122"/>
                <a:ea typeface="华文新魏" pitchFamily="2" charset="-122"/>
                <a:cs typeface="方正综艺简体"/>
              </a:rPr>
              <a:t>，</a:t>
            </a:r>
            <a:endParaRPr lang="en-US" altLang="zh-CN" sz="2400" dirty="0">
              <a:solidFill>
                <a:schemeClr val="hlink"/>
              </a:solidFill>
              <a:latin typeface="华文新魏" pitchFamily="2" charset="-122"/>
              <a:ea typeface="华文新魏" pitchFamily="2" charset="-122"/>
              <a:cs typeface="方正综艺简体"/>
            </a:endParaRPr>
          </a:p>
          <a:p>
            <a:pPr indent="614363" algn="just">
              <a:lnSpc>
                <a:spcPct val="120000"/>
              </a:lnSpc>
            </a:pPr>
            <a:r>
              <a:rPr lang="zh-CN" altLang="en-US" sz="2400" dirty="0">
                <a:solidFill>
                  <a:schemeClr val="hlink"/>
                </a:solidFill>
                <a:latin typeface="华文新魏" pitchFamily="2" charset="-122"/>
                <a:ea typeface="华文新魏" pitchFamily="2" charset="-122"/>
                <a:cs typeface="方正综艺简体"/>
              </a:rPr>
              <a:t>为</a:t>
            </a:r>
            <a:r>
              <a:rPr lang="zh-CN" altLang="en-US" sz="2400" dirty="0">
                <a:solidFill>
                  <a:srgbClr val="990000"/>
                </a:solidFill>
                <a:latin typeface="华文新魏" pitchFamily="2" charset="-122"/>
                <a:ea typeface="华文新魏" pitchFamily="2" charset="-122"/>
                <a:cs typeface="方正综艺简体"/>
              </a:rPr>
              <a:t>桥梁交（竣）工验收</a:t>
            </a:r>
            <a:r>
              <a:rPr lang="zh-CN" altLang="en-US" sz="2400" dirty="0">
                <a:solidFill>
                  <a:schemeClr val="hlink"/>
                </a:solidFill>
                <a:latin typeface="华文新魏" pitchFamily="2" charset="-122"/>
                <a:ea typeface="华文新魏" pitchFamily="2" charset="-122"/>
                <a:cs typeface="方正综艺简体"/>
              </a:rPr>
              <a:t>提供重要的科学依据，</a:t>
            </a:r>
            <a:endParaRPr lang="en-US" altLang="zh-CN" sz="2400" dirty="0">
              <a:solidFill>
                <a:schemeClr val="hlink"/>
              </a:solidFill>
              <a:latin typeface="华文新魏" pitchFamily="2" charset="-122"/>
              <a:ea typeface="华文新魏" pitchFamily="2" charset="-122"/>
              <a:cs typeface="方正综艺简体"/>
            </a:endParaRPr>
          </a:p>
          <a:p>
            <a:pPr indent="614363" algn="just">
              <a:lnSpc>
                <a:spcPct val="120000"/>
              </a:lnSpc>
            </a:pPr>
            <a:r>
              <a:rPr lang="zh-CN" altLang="en-US" sz="2400" dirty="0">
                <a:solidFill>
                  <a:schemeClr val="hlink"/>
                </a:solidFill>
                <a:latin typeface="华文新魏" pitchFamily="2" charset="-122"/>
                <a:ea typeface="华文新魏" pitchFamily="2" charset="-122"/>
                <a:cs typeface="方正综艺简体"/>
              </a:rPr>
              <a:t>为</a:t>
            </a:r>
            <a:r>
              <a:rPr lang="zh-CN" altLang="en-US" sz="2400" dirty="0">
                <a:solidFill>
                  <a:srgbClr val="990000"/>
                </a:solidFill>
                <a:latin typeface="华文新魏" pitchFamily="2" charset="-122"/>
                <a:ea typeface="华文新魏" pitchFamily="2" charset="-122"/>
                <a:cs typeface="方正综艺简体"/>
              </a:rPr>
              <a:t>桥梁的管养维护</a:t>
            </a:r>
            <a:r>
              <a:rPr lang="zh-CN" altLang="en-US" sz="2400" dirty="0">
                <a:solidFill>
                  <a:schemeClr val="hlink"/>
                </a:solidFill>
                <a:latin typeface="华文新魏" pitchFamily="2" charset="-122"/>
                <a:ea typeface="华文新魏" pitchFamily="2" charset="-122"/>
                <a:cs typeface="方正综艺简体"/>
              </a:rPr>
              <a:t>提供合理的建议。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89" name="TextBox 1"/>
          <p:cNvSpPr txBox="1">
            <a:spLocks noChangeArrowheads="1"/>
          </p:cNvSpPr>
          <p:nvPr/>
        </p:nvSpPr>
        <p:spPr bwMode="auto">
          <a:xfrm>
            <a:off x="755652" y="812990"/>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试验目的与意义</a:t>
            </a:r>
          </a:p>
        </p:txBody>
      </p:sp>
      <p:sp>
        <p:nvSpPr>
          <p:cNvPr id="63490" name="TextBox 1"/>
          <p:cNvSpPr txBox="1">
            <a:spLocks noChangeArrowheads="1"/>
          </p:cNvSpPr>
          <p:nvPr/>
        </p:nvSpPr>
        <p:spPr bwMode="auto">
          <a:xfrm>
            <a:off x="1979615" y="278784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63878"/>
            <a:ext cx="8280400" cy="1865126"/>
          </a:xfrm>
          <a:prstGeom prst="rect">
            <a:avLst/>
          </a:prstGeom>
          <a:noFill/>
          <a:ln w="9525">
            <a:noFill/>
            <a:miter lim="800000"/>
            <a:headEnd/>
            <a:tailEnd/>
          </a:ln>
        </p:spPr>
        <p:txBody>
          <a:bodyPr>
            <a:spAutoFit/>
          </a:bodyPr>
          <a:lstStyle/>
          <a:p>
            <a:pPr algn="just">
              <a:lnSpc>
                <a:spcPct val="120000"/>
              </a:lnSpc>
            </a:pPr>
            <a:r>
              <a:rPr lang="zh-CN" altLang="en-US" sz="2400" dirty="0">
                <a:solidFill>
                  <a:schemeClr val="hlink"/>
                </a:solidFill>
                <a:latin typeface="华文新魏" pitchFamily="2" charset="-122"/>
                <a:ea typeface="华文新魏" pitchFamily="2" charset="-122"/>
                <a:cs typeface="方正综艺简体"/>
              </a:rPr>
              <a:t>对于新建桥梁</a:t>
            </a:r>
          </a:p>
          <a:p>
            <a:pPr lvl="1" indent="-457200" algn="just">
              <a:lnSpc>
                <a:spcPct val="120000"/>
              </a:lnSpc>
              <a:buClr>
                <a:srgbClr val="990000"/>
              </a:buClr>
              <a:buFont typeface="Wingdings" pitchFamily="2" charset="2"/>
              <a:buChar char="u"/>
            </a:pPr>
            <a:r>
              <a:rPr lang="zh-CN" altLang="en-US" sz="2400" dirty="0">
                <a:solidFill>
                  <a:schemeClr val="hlink"/>
                </a:solidFill>
                <a:latin typeface="华文新魏" pitchFamily="2" charset="-122"/>
                <a:ea typeface="华文新魏" pitchFamily="2" charset="-122"/>
                <a:cs typeface="方正综艺简体"/>
              </a:rPr>
              <a:t>为桥梁顺利的投入运营提供可靠依据</a:t>
            </a:r>
          </a:p>
          <a:p>
            <a:pPr lvl="1" indent="-457200" algn="just">
              <a:lnSpc>
                <a:spcPct val="120000"/>
              </a:lnSpc>
              <a:buClr>
                <a:srgbClr val="990000"/>
              </a:buClr>
              <a:buFont typeface="Wingdings" pitchFamily="2" charset="2"/>
              <a:buChar char="u"/>
            </a:pPr>
            <a:r>
              <a:rPr lang="zh-CN" altLang="en-US" sz="2400" dirty="0">
                <a:solidFill>
                  <a:schemeClr val="hlink"/>
                </a:solidFill>
                <a:latin typeface="华文新魏" pitchFamily="2" charset="-122"/>
                <a:ea typeface="华文新魏" pitchFamily="2" charset="-122"/>
                <a:cs typeface="方正综艺简体"/>
              </a:rPr>
              <a:t>为桥梁的长期监测提供完整的初始指纹数据</a:t>
            </a:r>
          </a:p>
          <a:p>
            <a:pPr lvl="1" indent="-457200" algn="just">
              <a:lnSpc>
                <a:spcPct val="120000"/>
              </a:lnSpc>
              <a:buClr>
                <a:srgbClr val="990000"/>
              </a:buClr>
              <a:buFont typeface="Wingdings" pitchFamily="2" charset="2"/>
              <a:buChar char="u"/>
            </a:pPr>
            <a:r>
              <a:rPr lang="zh-CN" altLang="en-US" sz="2400" dirty="0">
                <a:solidFill>
                  <a:schemeClr val="hlink"/>
                </a:solidFill>
                <a:latin typeface="华文新魏" pitchFamily="2" charset="-122"/>
                <a:ea typeface="华文新魏" pitchFamily="2" charset="-122"/>
                <a:cs typeface="方正综艺简体"/>
              </a:rPr>
              <a:t>为同类型桥梁设计与施工积累实测试验资料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3" name="TextBox 1"/>
          <p:cNvSpPr txBox="1">
            <a:spLocks noChangeArrowheads="1"/>
          </p:cNvSpPr>
          <p:nvPr/>
        </p:nvSpPr>
        <p:spPr bwMode="auto">
          <a:xfrm>
            <a:off x="755652" y="840716"/>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试验目的与意义</a:t>
            </a:r>
          </a:p>
        </p:txBody>
      </p:sp>
      <p:sp>
        <p:nvSpPr>
          <p:cNvPr id="64514" name="TextBox 1"/>
          <p:cNvSpPr txBox="1">
            <a:spLocks noChangeArrowheads="1"/>
          </p:cNvSpPr>
          <p:nvPr/>
        </p:nvSpPr>
        <p:spPr bwMode="auto">
          <a:xfrm>
            <a:off x="1979615" y="2815566"/>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91605"/>
            <a:ext cx="8175654" cy="3194721"/>
          </a:xfrm>
          <a:prstGeom prst="rect">
            <a:avLst/>
          </a:prstGeom>
          <a:noFill/>
          <a:ln w="9525">
            <a:noFill/>
            <a:miter lim="800000"/>
            <a:headEnd/>
            <a:tailEnd/>
          </a:ln>
        </p:spPr>
        <p:txBody>
          <a:bodyPr wrap="square">
            <a:spAutoFit/>
          </a:bodyPr>
          <a:lstStyle/>
          <a:p>
            <a:pPr algn="just">
              <a:lnSpc>
                <a:spcPct val="120000"/>
              </a:lnSpc>
            </a:pPr>
            <a:r>
              <a:rPr lang="zh-CN" altLang="en-US" sz="2400" dirty="0">
                <a:solidFill>
                  <a:schemeClr val="hlink"/>
                </a:solidFill>
                <a:latin typeface="华文新魏" pitchFamily="2" charset="-122"/>
                <a:ea typeface="华文新魏" pitchFamily="2" charset="-122"/>
                <a:cs typeface="方正综艺简体"/>
              </a:rPr>
              <a:t>对于采用新结构、新材料、新技术、新工艺等修建的桥梁</a:t>
            </a:r>
          </a:p>
          <a:p>
            <a:pPr lvl="1" indent="-457200" algn="just">
              <a:lnSpc>
                <a:spcPct val="120000"/>
              </a:lnSpc>
              <a:buClr>
                <a:srgbClr val="990000"/>
              </a:buClr>
              <a:buFont typeface="Wingdings" pitchFamily="2" charset="2"/>
              <a:buChar char="u"/>
            </a:pPr>
            <a:r>
              <a:rPr lang="zh-CN" altLang="en-US" sz="2400" dirty="0">
                <a:solidFill>
                  <a:schemeClr val="hlink"/>
                </a:solidFill>
                <a:latin typeface="华文新魏" pitchFamily="2" charset="-122"/>
                <a:ea typeface="华文新魏" pitchFamily="2" charset="-122"/>
                <a:cs typeface="方正综艺简体"/>
              </a:rPr>
              <a:t>通过桥梁荷载试验可以直接测得理论分析与计算所需的相关参数，建立准确的力学模式</a:t>
            </a:r>
          </a:p>
          <a:p>
            <a:pPr lvl="1" indent="-457200" algn="just">
              <a:lnSpc>
                <a:spcPct val="120000"/>
              </a:lnSpc>
              <a:buClr>
                <a:srgbClr val="990000"/>
              </a:buClr>
              <a:buFont typeface="Wingdings" pitchFamily="2" charset="2"/>
              <a:buChar char="u"/>
            </a:pPr>
            <a:r>
              <a:rPr lang="zh-CN" altLang="en-US" sz="2400" dirty="0">
                <a:solidFill>
                  <a:schemeClr val="hlink"/>
                </a:solidFill>
                <a:latin typeface="华文新魏" pitchFamily="2" charset="-122"/>
                <a:ea typeface="华文新魏" pitchFamily="2" charset="-122"/>
                <a:cs typeface="方正综艺简体"/>
              </a:rPr>
              <a:t>掌握桥梁结构在荷载作用下的实际受力和工作状况，探索桥梁结构的受力特点</a:t>
            </a:r>
          </a:p>
          <a:p>
            <a:pPr lvl="1" indent="-457200" algn="just">
              <a:lnSpc>
                <a:spcPct val="120000"/>
              </a:lnSpc>
              <a:buClr>
                <a:srgbClr val="990000"/>
              </a:buClr>
              <a:buFont typeface="Wingdings" pitchFamily="2" charset="2"/>
              <a:buChar char="u"/>
            </a:pPr>
            <a:r>
              <a:rPr lang="zh-CN" altLang="en-US" sz="2400" dirty="0">
                <a:solidFill>
                  <a:schemeClr val="hlink"/>
                </a:solidFill>
                <a:latin typeface="华文新魏" pitchFamily="2" charset="-122"/>
                <a:ea typeface="华文新魏" pitchFamily="2" charset="-122"/>
                <a:cs typeface="方正综艺简体"/>
              </a:rPr>
              <a:t>为充实、完善和发展桥梁设计计算理论和施工工艺积累科学的实践资料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7" name="TextBox 1"/>
          <p:cNvSpPr txBox="1">
            <a:spLocks noChangeArrowheads="1"/>
          </p:cNvSpPr>
          <p:nvPr/>
        </p:nvSpPr>
        <p:spPr bwMode="auto">
          <a:xfrm>
            <a:off x="755652" y="812990"/>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试验目的与意义</a:t>
            </a:r>
          </a:p>
        </p:txBody>
      </p:sp>
      <p:sp>
        <p:nvSpPr>
          <p:cNvPr id="65538" name="TextBox 1"/>
          <p:cNvSpPr txBox="1">
            <a:spLocks noChangeArrowheads="1"/>
          </p:cNvSpPr>
          <p:nvPr/>
        </p:nvSpPr>
        <p:spPr bwMode="auto">
          <a:xfrm>
            <a:off x="1979615" y="278784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63878"/>
            <a:ext cx="8280400" cy="1865126"/>
          </a:xfrm>
          <a:prstGeom prst="rect">
            <a:avLst/>
          </a:prstGeom>
          <a:noFill/>
          <a:ln w="9525">
            <a:noFill/>
            <a:miter lim="800000"/>
            <a:headEnd/>
            <a:tailEnd/>
          </a:ln>
        </p:spPr>
        <p:txBody>
          <a:bodyPr>
            <a:spAutoFit/>
          </a:bodyPr>
          <a:lstStyle/>
          <a:p>
            <a:pPr algn="just">
              <a:lnSpc>
                <a:spcPct val="120000"/>
              </a:lnSpc>
            </a:pPr>
            <a:r>
              <a:rPr lang="zh-CN" altLang="en-US" sz="2400" dirty="0">
                <a:solidFill>
                  <a:schemeClr val="hlink"/>
                </a:solidFill>
                <a:latin typeface="华文新魏" pitchFamily="2" charset="-122"/>
                <a:ea typeface="华文新魏" pitchFamily="2" charset="-122"/>
                <a:cs typeface="方正综艺简体"/>
              </a:rPr>
              <a:t>对于既有桥梁</a:t>
            </a:r>
          </a:p>
          <a:p>
            <a:pPr lvl="1" indent="-457200" algn="just">
              <a:lnSpc>
                <a:spcPct val="120000"/>
              </a:lnSpc>
              <a:buClr>
                <a:srgbClr val="990000"/>
              </a:buClr>
              <a:buFont typeface="Wingdings" pitchFamily="2" charset="2"/>
              <a:buChar char="u"/>
            </a:pPr>
            <a:r>
              <a:rPr lang="zh-CN" altLang="en-US" sz="2400" dirty="0">
                <a:solidFill>
                  <a:schemeClr val="hlink"/>
                </a:solidFill>
                <a:latin typeface="华文新魏" pitchFamily="2" charset="-122"/>
                <a:ea typeface="华文新魏" pitchFamily="2" charset="-122"/>
                <a:cs typeface="方正综艺简体"/>
              </a:rPr>
              <a:t>通过荷载试验可以评估桥梁实际的使用性能和承载能力</a:t>
            </a:r>
          </a:p>
          <a:p>
            <a:pPr lvl="1" indent="-457200" algn="just">
              <a:lnSpc>
                <a:spcPct val="120000"/>
              </a:lnSpc>
              <a:buClr>
                <a:srgbClr val="990000"/>
              </a:buClr>
              <a:buFont typeface="Wingdings" pitchFamily="2" charset="2"/>
              <a:buChar char="u"/>
            </a:pPr>
            <a:r>
              <a:rPr lang="zh-CN" altLang="en-US" sz="2400" dirty="0">
                <a:solidFill>
                  <a:schemeClr val="hlink"/>
                </a:solidFill>
                <a:latin typeface="华文新魏" pitchFamily="2" charset="-122"/>
                <a:ea typeface="华文新魏" pitchFamily="2" charset="-122"/>
                <a:cs typeface="方正综艺简体"/>
              </a:rPr>
              <a:t>为既有桥梁的继续安全使用、养护、加固、改建或限载提供科学的依据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1" name="TextBox 1"/>
          <p:cNvSpPr txBox="1">
            <a:spLocks noChangeArrowheads="1"/>
          </p:cNvSpPr>
          <p:nvPr/>
        </p:nvSpPr>
        <p:spPr bwMode="auto">
          <a:xfrm>
            <a:off x="755652" y="843146"/>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试验依据与规范</a:t>
            </a:r>
          </a:p>
        </p:txBody>
      </p:sp>
      <p:sp>
        <p:nvSpPr>
          <p:cNvPr id="66562" name="TextBox 1"/>
          <p:cNvSpPr txBox="1">
            <a:spLocks noChangeArrowheads="1"/>
          </p:cNvSpPr>
          <p:nvPr/>
        </p:nvSpPr>
        <p:spPr bwMode="auto">
          <a:xfrm>
            <a:off x="1979615" y="2817996"/>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94034"/>
            <a:ext cx="8280400" cy="3120854"/>
          </a:xfrm>
          <a:prstGeom prst="rect">
            <a:avLst/>
          </a:prstGeom>
          <a:noFill/>
          <a:ln w="9525">
            <a:noFill/>
            <a:miter lim="800000"/>
            <a:headEnd/>
            <a:tailEnd/>
          </a:ln>
        </p:spPr>
        <p:txBody>
          <a:bodyPr>
            <a:spAutoFit/>
          </a:bodyPr>
          <a:lstStyle/>
          <a:p>
            <a:pPr marL="342900" indent="-342900" algn="just">
              <a:lnSpc>
                <a:spcPct val="120000"/>
              </a:lnSpc>
              <a:buFont typeface="Wingdings" pitchFamily="2" charset="2"/>
              <a:buChar char="Ø"/>
            </a:pPr>
            <a:r>
              <a:rPr lang="en-US" altLang="zh-CN" sz="2000" dirty="0">
                <a:solidFill>
                  <a:schemeClr val="hlink"/>
                </a:solidFill>
                <a:latin typeface="华文新魏" pitchFamily="2" charset="-122"/>
                <a:ea typeface="华文新魏" pitchFamily="2" charset="-122"/>
                <a:cs typeface="Times New Roman" pitchFamily="18" charset="0"/>
              </a:rPr>
              <a:t>JTG D60-2004.</a:t>
            </a:r>
            <a:r>
              <a:rPr lang="zh-CN" altLang="en-US" sz="2000" dirty="0">
                <a:solidFill>
                  <a:schemeClr val="hlink"/>
                </a:solidFill>
                <a:latin typeface="华文新魏" pitchFamily="2" charset="-122"/>
                <a:ea typeface="华文新魏" pitchFamily="2" charset="-122"/>
                <a:cs typeface="Times New Roman" pitchFamily="18" charset="0"/>
              </a:rPr>
              <a:t>公路桥涵设计通用规范</a:t>
            </a:r>
            <a:r>
              <a:rPr lang="en-US" altLang="zh-CN" sz="2000" dirty="0">
                <a:solidFill>
                  <a:schemeClr val="hlink"/>
                </a:solidFill>
                <a:latin typeface="华文新魏" pitchFamily="2" charset="-122"/>
                <a:ea typeface="华文新魏" pitchFamily="2" charset="-122"/>
                <a:cs typeface="Times New Roman" pitchFamily="18" charset="0"/>
              </a:rPr>
              <a:t>[S].2004.</a:t>
            </a:r>
            <a:r>
              <a:rPr lang="en-US" altLang="zh-CN" sz="2000" dirty="0">
                <a:solidFill>
                  <a:srgbClr val="990000"/>
                </a:solidFill>
                <a:latin typeface="华文新魏" pitchFamily="2" charset="-122"/>
                <a:ea typeface="华文新魏" pitchFamily="2" charset="-122"/>
                <a:cs typeface="Times New Roman" pitchFamily="18" charset="0"/>
              </a:rPr>
              <a:t>※</a:t>
            </a:r>
          </a:p>
          <a:p>
            <a:pPr marL="342900" indent="-342900" algn="just">
              <a:lnSpc>
                <a:spcPct val="120000"/>
              </a:lnSpc>
              <a:buFont typeface="Wingdings" pitchFamily="2" charset="2"/>
              <a:buChar char="Ø"/>
            </a:pPr>
            <a:r>
              <a:rPr lang="en-US" altLang="zh-CN" sz="2000" dirty="0">
                <a:solidFill>
                  <a:srgbClr val="990000"/>
                </a:solidFill>
                <a:latin typeface="华文新魏" pitchFamily="2" charset="-122"/>
                <a:ea typeface="华文新魏" pitchFamily="2" charset="-122"/>
                <a:cs typeface="Times New Roman" pitchFamily="18" charset="0"/>
              </a:rPr>
              <a:t>JTG D62-2004.</a:t>
            </a:r>
            <a:r>
              <a:rPr lang="zh-CN" altLang="en-US" sz="2000" dirty="0">
                <a:solidFill>
                  <a:srgbClr val="990000"/>
                </a:solidFill>
                <a:latin typeface="华文新魏" pitchFamily="2" charset="-122"/>
                <a:ea typeface="华文新魏" pitchFamily="2" charset="-122"/>
                <a:cs typeface="Times New Roman" pitchFamily="18" charset="0"/>
              </a:rPr>
              <a:t>公路钢筋混凝土及预应力混凝土桥涵设计规范</a:t>
            </a:r>
            <a:r>
              <a:rPr lang="en-US" altLang="zh-CN" sz="2000" dirty="0">
                <a:solidFill>
                  <a:srgbClr val="990000"/>
                </a:solidFill>
                <a:latin typeface="华文新魏" pitchFamily="2" charset="-122"/>
                <a:ea typeface="华文新魏" pitchFamily="2" charset="-122"/>
                <a:cs typeface="Times New Roman" pitchFamily="18" charset="0"/>
              </a:rPr>
              <a:t>[S].2004.</a:t>
            </a:r>
          </a:p>
          <a:p>
            <a:pPr marL="342900" indent="-342900" algn="just">
              <a:lnSpc>
                <a:spcPct val="120000"/>
              </a:lnSpc>
              <a:buFont typeface="Wingdings" pitchFamily="2" charset="2"/>
              <a:buChar char="Ø"/>
            </a:pPr>
            <a:r>
              <a:rPr lang="en-US" altLang="zh-CN" sz="2000" dirty="0">
                <a:solidFill>
                  <a:srgbClr val="FF0000"/>
                </a:solidFill>
                <a:latin typeface="华文新魏" pitchFamily="2" charset="-122"/>
                <a:ea typeface="华文新魏" pitchFamily="2" charset="-122"/>
                <a:cs typeface="Times New Roman" pitchFamily="18" charset="0"/>
              </a:rPr>
              <a:t>YC4-4/1978.</a:t>
            </a:r>
            <a:r>
              <a:rPr lang="zh-CN" altLang="en-US" sz="2000" dirty="0">
                <a:solidFill>
                  <a:srgbClr val="FF0000"/>
                </a:solidFill>
                <a:latin typeface="华文新魏" pitchFamily="2" charset="-122"/>
                <a:ea typeface="华文新魏" pitchFamily="2" charset="-122"/>
                <a:cs typeface="Times New Roman" pitchFamily="18" charset="0"/>
              </a:rPr>
              <a:t>大跨径混凝土桥梁的试验方法</a:t>
            </a:r>
            <a:r>
              <a:rPr lang="en-US" altLang="zh-CN" sz="2000" dirty="0">
                <a:solidFill>
                  <a:srgbClr val="FF0000"/>
                </a:solidFill>
                <a:latin typeface="华文新魏" pitchFamily="2" charset="-122"/>
                <a:ea typeface="华文新魏" pitchFamily="2" charset="-122"/>
                <a:cs typeface="Times New Roman" pitchFamily="18" charset="0"/>
              </a:rPr>
              <a:t>[S].1982.</a:t>
            </a:r>
          </a:p>
          <a:p>
            <a:pPr marL="342900" indent="-342900" algn="just">
              <a:lnSpc>
                <a:spcPct val="120000"/>
              </a:lnSpc>
              <a:buFont typeface="Wingdings" pitchFamily="2" charset="2"/>
              <a:buChar char="Ø"/>
            </a:pPr>
            <a:r>
              <a:rPr lang="en-US" altLang="zh-CN" sz="2000" dirty="0">
                <a:solidFill>
                  <a:schemeClr val="hlink"/>
                </a:solidFill>
                <a:latin typeface="华文新魏" pitchFamily="2" charset="-122"/>
                <a:ea typeface="华文新魏" pitchFamily="2" charset="-122"/>
                <a:cs typeface="Times New Roman" pitchFamily="18" charset="0"/>
              </a:rPr>
              <a:t>JTG/T J21-2011.</a:t>
            </a:r>
            <a:r>
              <a:rPr lang="zh-CN" altLang="en-US" sz="2000" dirty="0">
                <a:solidFill>
                  <a:schemeClr val="hlink"/>
                </a:solidFill>
                <a:latin typeface="华文新魏" pitchFamily="2" charset="-122"/>
                <a:ea typeface="华文新魏" pitchFamily="2" charset="-122"/>
                <a:cs typeface="Times New Roman" pitchFamily="18" charset="0"/>
              </a:rPr>
              <a:t>公路桥梁承载能力检测评定规程</a:t>
            </a:r>
            <a:r>
              <a:rPr lang="en-US" altLang="zh-CN" sz="2000" dirty="0">
                <a:solidFill>
                  <a:schemeClr val="hlink"/>
                </a:solidFill>
                <a:latin typeface="华文新魏" pitchFamily="2" charset="-122"/>
                <a:ea typeface="华文新魏" pitchFamily="2" charset="-122"/>
                <a:cs typeface="Times New Roman" pitchFamily="18" charset="0"/>
              </a:rPr>
              <a:t>[S].2011.</a:t>
            </a:r>
          </a:p>
          <a:p>
            <a:pPr marL="342900" indent="-342900" algn="just">
              <a:lnSpc>
                <a:spcPct val="120000"/>
              </a:lnSpc>
              <a:buFont typeface="Wingdings" pitchFamily="2" charset="2"/>
              <a:buChar char="Ø"/>
            </a:pPr>
            <a:r>
              <a:rPr lang="en-US" altLang="zh-CN" sz="2000" dirty="0">
                <a:solidFill>
                  <a:schemeClr val="hlink"/>
                </a:solidFill>
                <a:latin typeface="华文新魏" pitchFamily="2" charset="-122"/>
                <a:ea typeface="华文新魏" pitchFamily="2" charset="-122"/>
                <a:cs typeface="Times New Roman" pitchFamily="18" charset="0"/>
              </a:rPr>
              <a:t>JTG D60-2015.</a:t>
            </a:r>
            <a:r>
              <a:rPr lang="zh-CN" altLang="en-US" sz="2000" dirty="0">
                <a:solidFill>
                  <a:schemeClr val="hlink"/>
                </a:solidFill>
                <a:latin typeface="华文新魏" pitchFamily="2" charset="-122"/>
                <a:ea typeface="华文新魏" pitchFamily="2" charset="-122"/>
                <a:cs typeface="Times New Roman" pitchFamily="18" charset="0"/>
              </a:rPr>
              <a:t>公路桥涵设计通用规范</a:t>
            </a:r>
            <a:r>
              <a:rPr lang="en-US" altLang="zh-CN" sz="2000" dirty="0">
                <a:solidFill>
                  <a:schemeClr val="hlink"/>
                </a:solidFill>
                <a:latin typeface="华文新魏" pitchFamily="2" charset="-122"/>
                <a:ea typeface="华文新魏" pitchFamily="2" charset="-122"/>
                <a:cs typeface="Times New Roman" pitchFamily="18" charset="0"/>
              </a:rPr>
              <a:t>[S].2015.</a:t>
            </a:r>
          </a:p>
          <a:p>
            <a:pPr marL="342900" indent="-342900" algn="just">
              <a:lnSpc>
                <a:spcPct val="120000"/>
              </a:lnSpc>
              <a:buFont typeface="Wingdings" pitchFamily="2" charset="2"/>
              <a:buChar char="Ø"/>
            </a:pPr>
            <a:r>
              <a:rPr lang="en-US" altLang="zh-CN" sz="2000" dirty="0">
                <a:solidFill>
                  <a:schemeClr val="hlink"/>
                </a:solidFill>
                <a:latin typeface="华文新魏" pitchFamily="2" charset="-122"/>
                <a:ea typeface="华文新魏" pitchFamily="2" charset="-122"/>
                <a:cs typeface="Times New Roman" pitchFamily="18" charset="0"/>
              </a:rPr>
              <a:t>JTG/T J21-01-2015.</a:t>
            </a:r>
            <a:r>
              <a:rPr lang="zh-CN" altLang="en-US" sz="2000" dirty="0">
                <a:solidFill>
                  <a:schemeClr val="hlink"/>
                </a:solidFill>
                <a:latin typeface="华文新魏" pitchFamily="2" charset="-122"/>
                <a:ea typeface="华文新魏" pitchFamily="2" charset="-122"/>
                <a:cs typeface="Times New Roman" pitchFamily="18" charset="0"/>
              </a:rPr>
              <a:t>公路桥梁荷载试验规程</a:t>
            </a:r>
            <a:r>
              <a:rPr lang="en-US" altLang="zh-CN" sz="2000" dirty="0">
                <a:solidFill>
                  <a:schemeClr val="hlink"/>
                </a:solidFill>
                <a:latin typeface="华文新魏" pitchFamily="2" charset="-122"/>
                <a:ea typeface="华文新魏" pitchFamily="2" charset="-122"/>
                <a:cs typeface="Times New Roman" pitchFamily="18" charset="0"/>
              </a:rPr>
              <a:t>[S].2016.</a:t>
            </a:r>
          </a:p>
          <a:p>
            <a:pPr marL="342900" indent="-342900" algn="just">
              <a:lnSpc>
                <a:spcPct val="120000"/>
              </a:lnSpc>
              <a:buFont typeface="Wingdings" pitchFamily="2" charset="2"/>
              <a:buChar char="Ø"/>
            </a:pPr>
            <a:r>
              <a:rPr lang="en-US" altLang="zh-CN" sz="2000" dirty="0">
                <a:solidFill>
                  <a:schemeClr val="hlink"/>
                </a:solidFill>
                <a:latin typeface="华文新魏" pitchFamily="2" charset="-122"/>
                <a:ea typeface="华文新魏" pitchFamily="2" charset="-122"/>
                <a:cs typeface="Times New Roman" pitchFamily="18" charset="0"/>
              </a:rPr>
              <a:t>CJJ/T 233-2015.</a:t>
            </a:r>
            <a:r>
              <a:rPr lang="zh-CN" altLang="en-US" sz="2000" dirty="0">
                <a:solidFill>
                  <a:schemeClr val="hlink"/>
                </a:solidFill>
                <a:latin typeface="华文新魏" pitchFamily="2" charset="-122"/>
                <a:ea typeface="华文新魏" pitchFamily="2" charset="-122"/>
                <a:cs typeface="Times New Roman" pitchFamily="18" charset="0"/>
              </a:rPr>
              <a:t>城市桥梁检测与评定技术规范</a:t>
            </a:r>
            <a:r>
              <a:rPr lang="en-US" altLang="zh-CN" sz="2000" dirty="0">
                <a:solidFill>
                  <a:schemeClr val="hlink"/>
                </a:solidFill>
                <a:latin typeface="华文新魏" pitchFamily="2" charset="-122"/>
                <a:ea typeface="华文新魏" pitchFamily="2" charset="-122"/>
                <a:cs typeface="Times New Roman" pitchFamily="18" charset="0"/>
              </a:rPr>
              <a:t>[S].2016.</a:t>
            </a:r>
          </a:p>
          <a:p>
            <a:pPr marL="342900" indent="-342900">
              <a:lnSpc>
                <a:spcPct val="120000"/>
              </a:lnSpc>
              <a:buFont typeface="Wingdings" pitchFamily="2" charset="2"/>
              <a:buChar char="Ø"/>
            </a:pPr>
            <a:endParaRPr lang="zh-CN" altLang="en-US" sz="2400" dirty="0">
              <a:solidFill>
                <a:schemeClr val="hlink"/>
              </a:solidFill>
              <a:latin typeface="华文新魏" pitchFamily="2" charset="-122"/>
              <a:ea typeface="华文新魏" pitchFamily="2" charset="-122"/>
              <a:cs typeface="方正综艺简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extBox 1"/>
          <p:cNvSpPr txBox="1">
            <a:spLocks noChangeArrowheads="1"/>
          </p:cNvSpPr>
          <p:nvPr/>
        </p:nvSpPr>
        <p:spPr bwMode="auto">
          <a:xfrm>
            <a:off x="860425" y="824199"/>
            <a:ext cx="1422184" cy="461665"/>
          </a:xfrm>
          <a:prstGeom prst="rect">
            <a:avLst/>
          </a:prstGeom>
          <a:noFill/>
          <a:ln w="9525">
            <a:noFill/>
            <a:miter lim="800000"/>
            <a:headEnd/>
            <a:tailEnd/>
          </a:ln>
        </p:spPr>
        <p:txBody>
          <a:bodyPr wrap="none">
            <a:spAutoFit/>
          </a:bodyPr>
          <a:lstStyle/>
          <a:p>
            <a:r>
              <a:rPr lang="zh-CN" altLang="en-US" sz="2400" b="1" dirty="0">
                <a:solidFill>
                  <a:schemeClr val="hlink"/>
                </a:solidFill>
                <a:latin typeface="华文新魏" pitchFamily="2" charset="-122"/>
                <a:ea typeface="华文新魏" pitchFamily="2" charset="-122"/>
              </a:rPr>
              <a:t>第三部分</a:t>
            </a:r>
          </a:p>
        </p:txBody>
      </p:sp>
      <p:grpSp>
        <p:nvGrpSpPr>
          <p:cNvPr id="2" name="Group 3"/>
          <p:cNvGrpSpPr>
            <a:grpSpLocks/>
          </p:cNvGrpSpPr>
          <p:nvPr/>
        </p:nvGrpSpPr>
        <p:grpSpPr bwMode="auto">
          <a:xfrm>
            <a:off x="985840" y="1344622"/>
            <a:ext cx="5464175" cy="461962"/>
            <a:chOff x="-313" y="1078"/>
            <a:chExt cx="3442" cy="291"/>
          </a:xfrm>
        </p:grpSpPr>
        <p:sp>
          <p:nvSpPr>
            <p:cNvPr id="67607" name="Line 4"/>
            <p:cNvSpPr>
              <a:spLocks noChangeShapeType="1"/>
            </p:cNvSpPr>
            <p:nvPr/>
          </p:nvSpPr>
          <p:spPr bwMode="auto">
            <a:xfrm>
              <a:off x="729" y="1369"/>
              <a:ext cx="2400" cy="0"/>
            </a:xfrm>
            <a:prstGeom prst="line">
              <a:avLst/>
            </a:prstGeom>
            <a:noFill/>
            <a:ln w="12700" cap="rnd">
              <a:solidFill>
                <a:schemeClr val="tx1"/>
              </a:solidFill>
              <a:prstDash val="sysDot"/>
              <a:round/>
              <a:headEnd/>
              <a:tailEnd/>
            </a:ln>
          </p:spPr>
          <p:txBody>
            <a:bodyPr/>
            <a:lstStyle/>
            <a:p>
              <a:endParaRPr lang="zh-CN" altLang="en-US"/>
            </a:p>
          </p:txBody>
        </p:sp>
        <p:sp>
          <p:nvSpPr>
            <p:cNvPr id="67608" name="Oval 5"/>
            <p:cNvSpPr>
              <a:spLocks noChangeAspect="1" noChangeArrowheads="1"/>
            </p:cNvSpPr>
            <p:nvPr/>
          </p:nvSpPr>
          <p:spPr bwMode="auto">
            <a:xfrm>
              <a:off x="563" y="1129"/>
              <a:ext cx="227" cy="227"/>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67609" name="Rectangle 6"/>
            <p:cNvSpPr>
              <a:spLocks noChangeArrowheads="1"/>
            </p:cNvSpPr>
            <p:nvPr/>
          </p:nvSpPr>
          <p:spPr bwMode="auto">
            <a:xfrm>
              <a:off x="-313" y="1078"/>
              <a:ext cx="2917"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黑体" pitchFamily="2" charset="-122"/>
                </a:rPr>
                <a:t>            </a:t>
              </a:r>
              <a:r>
                <a:rPr lang="zh-CN" altLang="en-US" sz="2000" b="1" dirty="0">
                  <a:solidFill>
                    <a:schemeClr val="hlink"/>
                  </a:solidFill>
                  <a:latin typeface="华文隶书" pitchFamily="2" charset="-122"/>
                  <a:ea typeface="华文隶书" pitchFamily="2" charset="-122"/>
                </a:rPr>
                <a:t>我国桥梁建设基本概况</a:t>
              </a:r>
            </a:p>
          </p:txBody>
        </p:sp>
      </p:grpSp>
      <p:grpSp>
        <p:nvGrpSpPr>
          <p:cNvPr id="4" name="Group 7"/>
          <p:cNvGrpSpPr>
            <a:grpSpLocks/>
          </p:cNvGrpSpPr>
          <p:nvPr/>
        </p:nvGrpSpPr>
        <p:grpSpPr bwMode="auto">
          <a:xfrm>
            <a:off x="1187450" y="1992321"/>
            <a:ext cx="5264150" cy="461961"/>
            <a:chOff x="-183" y="1460"/>
            <a:chExt cx="3316" cy="291"/>
          </a:xfrm>
        </p:grpSpPr>
        <p:sp>
          <p:nvSpPr>
            <p:cNvPr id="67604" name="Line 8"/>
            <p:cNvSpPr>
              <a:spLocks noChangeShapeType="1"/>
            </p:cNvSpPr>
            <p:nvPr/>
          </p:nvSpPr>
          <p:spPr bwMode="auto">
            <a:xfrm>
              <a:off x="733" y="1732"/>
              <a:ext cx="2400" cy="0"/>
            </a:xfrm>
            <a:prstGeom prst="line">
              <a:avLst/>
            </a:prstGeom>
            <a:noFill/>
            <a:ln w="12700" cap="rnd">
              <a:solidFill>
                <a:schemeClr val="tx1"/>
              </a:solidFill>
              <a:prstDash val="sysDot"/>
              <a:round/>
              <a:headEnd/>
              <a:tailEnd/>
            </a:ln>
          </p:spPr>
          <p:txBody>
            <a:bodyPr/>
            <a:lstStyle/>
            <a:p>
              <a:endParaRPr lang="zh-CN" altLang="en-US"/>
            </a:p>
          </p:txBody>
        </p:sp>
        <p:sp>
          <p:nvSpPr>
            <p:cNvPr id="67605" name="Oval 9"/>
            <p:cNvSpPr>
              <a:spLocks noChangeAspect="1" noChangeArrowheads="1"/>
            </p:cNvSpPr>
            <p:nvPr/>
          </p:nvSpPr>
          <p:spPr bwMode="auto">
            <a:xfrm>
              <a:off x="563" y="1489"/>
              <a:ext cx="227" cy="227"/>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67606" name="Rectangle 10"/>
            <p:cNvSpPr>
              <a:spLocks noChangeArrowheads="1"/>
            </p:cNvSpPr>
            <p:nvPr/>
          </p:nvSpPr>
          <p:spPr bwMode="auto">
            <a:xfrm>
              <a:off x="-183" y="1460"/>
              <a:ext cx="2619"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荷载试验目的与依据</a:t>
              </a:r>
            </a:p>
          </p:txBody>
        </p:sp>
      </p:grpSp>
      <p:grpSp>
        <p:nvGrpSpPr>
          <p:cNvPr id="5" name="Group 11"/>
          <p:cNvGrpSpPr>
            <a:grpSpLocks/>
          </p:cNvGrpSpPr>
          <p:nvPr/>
        </p:nvGrpSpPr>
        <p:grpSpPr bwMode="auto">
          <a:xfrm>
            <a:off x="722313" y="2640022"/>
            <a:ext cx="5707062" cy="461962"/>
            <a:chOff x="-488" y="1849"/>
            <a:chExt cx="3595" cy="291"/>
          </a:xfrm>
        </p:grpSpPr>
        <p:sp>
          <p:nvSpPr>
            <p:cNvPr id="67601" name="Line 12"/>
            <p:cNvSpPr>
              <a:spLocks noChangeShapeType="1"/>
            </p:cNvSpPr>
            <p:nvPr/>
          </p:nvSpPr>
          <p:spPr bwMode="auto">
            <a:xfrm>
              <a:off x="707" y="2140"/>
              <a:ext cx="2400" cy="0"/>
            </a:xfrm>
            <a:prstGeom prst="line">
              <a:avLst/>
            </a:prstGeom>
            <a:noFill/>
            <a:ln w="12700" cap="rnd">
              <a:solidFill>
                <a:schemeClr val="tx1"/>
              </a:solidFill>
              <a:prstDash val="sysDot"/>
              <a:round/>
              <a:headEnd/>
              <a:tailEnd/>
            </a:ln>
          </p:spPr>
          <p:txBody>
            <a:bodyPr/>
            <a:lstStyle/>
            <a:p>
              <a:endParaRPr lang="zh-CN" altLang="en-US"/>
            </a:p>
          </p:txBody>
        </p:sp>
        <p:sp>
          <p:nvSpPr>
            <p:cNvPr id="18" name="Oval 13"/>
            <p:cNvSpPr>
              <a:spLocks noChangeAspect="1" noChangeArrowheads="1"/>
            </p:cNvSpPr>
            <p:nvPr/>
          </p:nvSpPr>
          <p:spPr bwMode="auto">
            <a:xfrm>
              <a:off x="563" y="1897"/>
              <a:ext cx="227" cy="227"/>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67603" name="Rectangle 14"/>
            <p:cNvSpPr>
              <a:spLocks noChangeArrowheads="1"/>
            </p:cNvSpPr>
            <p:nvPr/>
          </p:nvSpPr>
          <p:spPr bwMode="auto">
            <a:xfrm>
              <a:off x="-488" y="1849"/>
              <a:ext cx="3241"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rgbClr val="990000"/>
                  </a:solidFill>
                  <a:latin typeface="华文隶书" pitchFamily="2" charset="-122"/>
                  <a:ea typeface="华文隶书" pitchFamily="2" charset="-122"/>
                </a:rPr>
                <a:t>荷载试验流程与注意事项</a:t>
              </a:r>
            </a:p>
          </p:txBody>
        </p:sp>
      </p:grpSp>
      <p:grpSp>
        <p:nvGrpSpPr>
          <p:cNvPr id="6" name="Group 15"/>
          <p:cNvGrpSpPr>
            <a:grpSpLocks/>
          </p:cNvGrpSpPr>
          <p:nvPr/>
        </p:nvGrpSpPr>
        <p:grpSpPr bwMode="auto">
          <a:xfrm>
            <a:off x="1447802" y="3287722"/>
            <a:ext cx="4981575" cy="461962"/>
            <a:chOff x="-31" y="2258"/>
            <a:chExt cx="3138" cy="291"/>
          </a:xfrm>
        </p:grpSpPr>
        <p:sp>
          <p:nvSpPr>
            <p:cNvPr id="67598" name="Line 16"/>
            <p:cNvSpPr>
              <a:spLocks noChangeShapeType="1"/>
            </p:cNvSpPr>
            <p:nvPr/>
          </p:nvSpPr>
          <p:spPr bwMode="auto">
            <a:xfrm>
              <a:off x="707" y="2549"/>
              <a:ext cx="2400" cy="0"/>
            </a:xfrm>
            <a:prstGeom prst="line">
              <a:avLst/>
            </a:prstGeom>
            <a:noFill/>
            <a:ln w="12700" cap="rnd">
              <a:solidFill>
                <a:schemeClr val="tx1"/>
              </a:solidFill>
              <a:prstDash val="sysDot"/>
              <a:round/>
              <a:headEnd/>
              <a:tailEnd/>
            </a:ln>
          </p:spPr>
          <p:txBody>
            <a:bodyPr/>
            <a:lstStyle/>
            <a:p>
              <a:endParaRPr lang="zh-CN" altLang="en-US"/>
            </a:p>
          </p:txBody>
        </p:sp>
        <p:sp>
          <p:nvSpPr>
            <p:cNvPr id="22" name="Oval 17"/>
            <p:cNvSpPr>
              <a:spLocks noChangeAspect="1" noChangeArrowheads="1"/>
            </p:cNvSpPr>
            <p:nvPr/>
          </p:nvSpPr>
          <p:spPr bwMode="auto">
            <a:xfrm>
              <a:off x="563" y="2320"/>
              <a:ext cx="227" cy="227"/>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67600" name="Rectangle 18"/>
            <p:cNvSpPr>
              <a:spLocks noChangeArrowheads="1"/>
            </p:cNvSpPr>
            <p:nvPr/>
          </p:nvSpPr>
          <p:spPr bwMode="auto">
            <a:xfrm>
              <a:off x="-31" y="2258"/>
              <a:ext cx="2298"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华文隶书" pitchFamily="2" charset="-122"/>
                </a:rPr>
                <a:t>         </a:t>
              </a:r>
              <a:r>
                <a:rPr lang="zh-CN" altLang="zh-CN" sz="2000" b="1" dirty="0">
                  <a:solidFill>
                    <a:schemeClr val="hlink"/>
                  </a:solidFill>
                  <a:latin typeface="黑体" pitchFamily="2" charset="-122"/>
                  <a:ea typeface="华文隶书" pitchFamily="2" charset="-122"/>
                </a:rPr>
                <a:t>荷载</a:t>
              </a:r>
              <a:r>
                <a:rPr lang="zh-CN" altLang="zh-CN" sz="2000" b="1" dirty="0">
                  <a:solidFill>
                    <a:schemeClr val="hlink"/>
                  </a:solidFill>
                  <a:latin typeface="华文隶书" pitchFamily="2" charset="-122"/>
                  <a:ea typeface="华文隶书" pitchFamily="2" charset="-122"/>
                </a:rPr>
                <a:t>试验</a:t>
              </a:r>
              <a:r>
                <a:rPr lang="zh-CN" altLang="zh-CN" sz="2000" b="1" dirty="0">
                  <a:solidFill>
                    <a:schemeClr val="hlink"/>
                  </a:solidFill>
                  <a:latin typeface="黑体" pitchFamily="2" charset="-122"/>
                  <a:ea typeface="华文隶书" pitchFamily="2" charset="-122"/>
                </a:rPr>
                <a:t>设备</a:t>
              </a:r>
              <a:r>
                <a:rPr lang="zh-CN" altLang="zh-CN" sz="2000" b="1" dirty="0">
                  <a:solidFill>
                    <a:schemeClr val="hlink"/>
                  </a:solidFill>
                  <a:latin typeface="华文隶书" pitchFamily="2" charset="-122"/>
                  <a:ea typeface="华文隶书" pitchFamily="2" charset="-122"/>
                </a:rPr>
                <a:t>选取</a:t>
              </a:r>
              <a:endParaRPr lang="en-US" altLang="zh-CN" sz="2000" b="1" dirty="0">
                <a:solidFill>
                  <a:schemeClr val="hlink"/>
                </a:solidFill>
                <a:latin typeface="华文隶书" pitchFamily="2" charset="-122"/>
                <a:ea typeface="华文隶书" pitchFamily="2" charset="-122"/>
              </a:endParaRPr>
            </a:p>
          </p:txBody>
        </p:sp>
      </p:grpSp>
      <p:grpSp>
        <p:nvGrpSpPr>
          <p:cNvPr id="7" name="Group 19"/>
          <p:cNvGrpSpPr>
            <a:grpSpLocks/>
          </p:cNvGrpSpPr>
          <p:nvPr/>
        </p:nvGrpSpPr>
        <p:grpSpPr bwMode="auto">
          <a:xfrm>
            <a:off x="60325" y="3967168"/>
            <a:ext cx="6369050" cy="461961"/>
            <a:chOff x="-905" y="2685"/>
            <a:chExt cx="4012" cy="291"/>
          </a:xfrm>
        </p:grpSpPr>
        <p:sp>
          <p:nvSpPr>
            <p:cNvPr id="67595" name="Line 20"/>
            <p:cNvSpPr>
              <a:spLocks noChangeShapeType="1"/>
            </p:cNvSpPr>
            <p:nvPr/>
          </p:nvSpPr>
          <p:spPr bwMode="auto">
            <a:xfrm>
              <a:off x="707" y="2957"/>
              <a:ext cx="2400" cy="0"/>
            </a:xfrm>
            <a:prstGeom prst="line">
              <a:avLst/>
            </a:prstGeom>
            <a:noFill/>
            <a:ln w="12700" cap="rnd">
              <a:solidFill>
                <a:schemeClr val="tx1"/>
              </a:solidFill>
              <a:prstDash val="sysDot"/>
              <a:round/>
              <a:headEnd/>
              <a:tailEnd/>
            </a:ln>
          </p:spPr>
          <p:txBody>
            <a:bodyPr/>
            <a:lstStyle/>
            <a:p>
              <a:endParaRPr lang="zh-CN" altLang="en-US"/>
            </a:p>
          </p:txBody>
        </p:sp>
        <p:sp>
          <p:nvSpPr>
            <p:cNvPr id="3" name="Oval 21"/>
            <p:cNvSpPr>
              <a:spLocks noChangeAspect="1" noChangeArrowheads="1"/>
            </p:cNvSpPr>
            <p:nvPr/>
          </p:nvSpPr>
          <p:spPr bwMode="auto">
            <a:xfrm>
              <a:off x="563" y="2704"/>
              <a:ext cx="227" cy="227"/>
            </a:xfrm>
            <a:prstGeom prst="ellipse">
              <a:avLst/>
            </a:prstGeom>
            <a:gradFill rotWithShape="1">
              <a:gsLst>
                <a:gs pos="0">
                  <a:schemeClr val="hlink"/>
                </a:gs>
                <a:gs pos="100000">
                  <a:schemeClr val="hlink">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67597" name="Rectangle 22"/>
            <p:cNvSpPr>
              <a:spLocks noChangeArrowheads="1"/>
            </p:cNvSpPr>
            <p:nvPr/>
          </p:nvSpPr>
          <p:spPr bwMode="auto">
            <a:xfrm>
              <a:off x="-905" y="2685"/>
              <a:ext cx="3962"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荷载试验截面选取与测点布置</a:t>
              </a:r>
            </a:p>
          </p:txBody>
        </p:sp>
      </p:grpSp>
      <p:grpSp>
        <p:nvGrpSpPr>
          <p:cNvPr id="8" name="Group 19"/>
          <p:cNvGrpSpPr>
            <a:grpSpLocks/>
          </p:cNvGrpSpPr>
          <p:nvPr/>
        </p:nvGrpSpPr>
        <p:grpSpPr bwMode="auto">
          <a:xfrm>
            <a:off x="635002" y="4614877"/>
            <a:ext cx="5794375" cy="457201"/>
            <a:chOff x="-543" y="2704"/>
            <a:chExt cx="3650" cy="288"/>
          </a:xfrm>
        </p:grpSpPr>
        <p:sp>
          <p:nvSpPr>
            <p:cNvPr id="67592" name="Line 20"/>
            <p:cNvSpPr>
              <a:spLocks noChangeShapeType="1"/>
            </p:cNvSpPr>
            <p:nvPr/>
          </p:nvSpPr>
          <p:spPr bwMode="auto">
            <a:xfrm>
              <a:off x="707" y="2957"/>
              <a:ext cx="2400" cy="0"/>
            </a:xfrm>
            <a:prstGeom prst="line">
              <a:avLst/>
            </a:prstGeom>
            <a:noFill/>
            <a:ln w="12700" cap="rnd">
              <a:solidFill>
                <a:schemeClr val="tx1"/>
              </a:solidFill>
              <a:prstDash val="sysDot"/>
              <a:round/>
              <a:headEnd/>
              <a:tailEnd/>
            </a:ln>
          </p:spPr>
          <p:txBody>
            <a:bodyPr/>
            <a:lstStyle/>
            <a:p>
              <a:endParaRPr lang="zh-CN" altLang="en-US"/>
            </a:p>
          </p:txBody>
        </p:sp>
        <p:sp>
          <p:nvSpPr>
            <p:cNvPr id="26" name="Oval 21"/>
            <p:cNvSpPr>
              <a:spLocks noChangeAspect="1" noChangeArrowheads="1"/>
            </p:cNvSpPr>
            <p:nvPr/>
          </p:nvSpPr>
          <p:spPr bwMode="auto">
            <a:xfrm>
              <a:off x="563" y="2704"/>
              <a:ext cx="227" cy="227"/>
            </a:xfrm>
            <a:prstGeom prst="ellipse">
              <a:avLst/>
            </a:prstGeom>
            <a:gradFill rotWithShape="1">
              <a:gsLst>
                <a:gs pos="0">
                  <a:schemeClr val="hlink"/>
                </a:gs>
                <a:gs pos="100000">
                  <a:schemeClr val="hlink">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67594" name="Rectangle 22"/>
            <p:cNvSpPr>
              <a:spLocks noChangeArrowheads="1"/>
            </p:cNvSpPr>
            <p:nvPr/>
          </p:nvSpPr>
          <p:spPr bwMode="auto">
            <a:xfrm>
              <a:off x="-543" y="2740"/>
              <a:ext cx="3271" cy="252"/>
            </a:xfrm>
            <a:prstGeom prst="rect">
              <a:avLst/>
            </a:prstGeom>
            <a:noFill/>
            <a:ln w="9525">
              <a:noFill/>
              <a:miter lim="800000"/>
              <a:headEnd/>
              <a:tailEnd/>
            </a:ln>
          </p:spPr>
          <p:txBody>
            <a:bodyPr wrap="none">
              <a:spAutoFit/>
            </a:bodyPr>
            <a:lstStyle/>
            <a:p>
              <a:pPr algn="ctr"/>
              <a:r>
                <a:rPr lang="zh-CN" altLang="en-US" sz="20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荷载试验数据处理与评价</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09" name="TextBox 1"/>
          <p:cNvSpPr txBox="1">
            <a:spLocks noChangeArrowheads="1"/>
          </p:cNvSpPr>
          <p:nvPr/>
        </p:nvSpPr>
        <p:spPr bwMode="auto">
          <a:xfrm>
            <a:off x="755652" y="840716"/>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荷载试验流程</a:t>
            </a:r>
          </a:p>
        </p:txBody>
      </p:sp>
      <p:sp>
        <p:nvSpPr>
          <p:cNvPr id="68610" name="TextBox 1"/>
          <p:cNvSpPr txBox="1">
            <a:spLocks noChangeArrowheads="1"/>
          </p:cNvSpPr>
          <p:nvPr/>
        </p:nvSpPr>
        <p:spPr bwMode="auto">
          <a:xfrm>
            <a:off x="1979615" y="2815566"/>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91605"/>
            <a:ext cx="8247092" cy="3194721"/>
          </a:xfrm>
          <a:prstGeom prst="rect">
            <a:avLst/>
          </a:prstGeom>
          <a:noFill/>
          <a:ln w="9525">
            <a:noFill/>
            <a:miter lim="800000"/>
            <a:headEnd/>
            <a:tailEnd/>
          </a:ln>
        </p:spPr>
        <p:txBody>
          <a:bodyPr wrap="square">
            <a:spAutoFit/>
          </a:bodyPr>
          <a:lstStyle/>
          <a:p>
            <a:pPr indent="614363" algn="just">
              <a:lnSpc>
                <a:spcPct val="120000"/>
              </a:lnSpc>
            </a:pPr>
            <a:r>
              <a:rPr lang="zh-CN" altLang="en-US" sz="2400" dirty="0">
                <a:solidFill>
                  <a:schemeClr val="hlink"/>
                </a:solidFill>
                <a:latin typeface="华文新魏" pitchFamily="2" charset="-122"/>
                <a:ea typeface="华文新魏" pitchFamily="2" charset="-122"/>
                <a:cs typeface="方正综艺简体"/>
              </a:rPr>
              <a:t>桥梁现场荷载试验是一项复杂的、系统的工程，有效组织与合理安排是保证试验顺利进行的关键。</a:t>
            </a:r>
          </a:p>
          <a:p>
            <a:pPr indent="614363" algn="just">
              <a:lnSpc>
                <a:spcPct val="120000"/>
              </a:lnSpc>
            </a:pPr>
            <a:r>
              <a:rPr lang="zh-CN" altLang="en-US" sz="2400" dirty="0">
                <a:solidFill>
                  <a:schemeClr val="hlink"/>
                </a:solidFill>
                <a:latin typeface="华文新魏" pitchFamily="2" charset="-122"/>
                <a:ea typeface="华文新魏" pitchFamily="2" charset="-122"/>
                <a:cs typeface="方正综艺简体"/>
              </a:rPr>
              <a:t>试验组织者应熟悉荷载试验流程，同时应具备相关专业知识及组织协调能力，对试验的各个环节进行精心安排，认真做好各项应对措施，确保试验顺利实施并达到预期目的。</a:t>
            </a:r>
          </a:p>
          <a:p>
            <a:pPr indent="614363" algn="just">
              <a:lnSpc>
                <a:spcPct val="120000"/>
              </a:lnSpc>
            </a:pPr>
            <a:r>
              <a:rPr lang="zh-CN" altLang="en-US" sz="2400" dirty="0">
                <a:solidFill>
                  <a:schemeClr val="hlink"/>
                </a:solidFill>
                <a:latin typeface="华文新魏" pitchFamily="2" charset="-122"/>
                <a:ea typeface="华文新魏" pitchFamily="2" charset="-122"/>
                <a:cs typeface="方正综艺简体"/>
              </a:rPr>
              <a:t>荷载试验一般可分为</a:t>
            </a:r>
            <a:r>
              <a:rPr lang="zh-CN" altLang="en-US" sz="2400" dirty="0">
                <a:solidFill>
                  <a:srgbClr val="990000"/>
                </a:solidFill>
                <a:latin typeface="华文新魏" pitchFamily="2" charset="-122"/>
                <a:ea typeface="华文新魏" pitchFamily="2" charset="-122"/>
                <a:cs typeface="方正综艺简体"/>
              </a:rPr>
              <a:t>试验准备</a:t>
            </a:r>
            <a:r>
              <a:rPr lang="zh-CN" altLang="en-US" sz="2400" dirty="0">
                <a:solidFill>
                  <a:schemeClr val="hlink"/>
                </a:solidFill>
                <a:latin typeface="华文新魏" pitchFamily="2" charset="-122"/>
                <a:ea typeface="华文新魏" pitchFamily="2" charset="-122"/>
                <a:cs typeface="方正综艺简体"/>
              </a:rPr>
              <a:t>、</a:t>
            </a:r>
            <a:r>
              <a:rPr lang="zh-CN" altLang="en-US" sz="2400" dirty="0">
                <a:solidFill>
                  <a:srgbClr val="990000"/>
                </a:solidFill>
                <a:latin typeface="华文新魏" pitchFamily="2" charset="-122"/>
                <a:ea typeface="华文新魏" pitchFamily="2" charset="-122"/>
                <a:cs typeface="方正综艺简体"/>
              </a:rPr>
              <a:t>现场实施</a:t>
            </a:r>
            <a:r>
              <a:rPr lang="zh-CN" altLang="en-US" sz="2400" dirty="0">
                <a:solidFill>
                  <a:schemeClr val="hlink"/>
                </a:solidFill>
                <a:latin typeface="华文新魏" pitchFamily="2" charset="-122"/>
                <a:ea typeface="华文新魏" pitchFamily="2" charset="-122"/>
                <a:cs typeface="方正综艺简体"/>
              </a:rPr>
              <a:t>和</a:t>
            </a:r>
            <a:r>
              <a:rPr lang="zh-CN" altLang="en-US" sz="2400" dirty="0">
                <a:solidFill>
                  <a:srgbClr val="990000"/>
                </a:solidFill>
                <a:latin typeface="华文新魏" pitchFamily="2" charset="-122"/>
                <a:ea typeface="华文新魏" pitchFamily="2" charset="-122"/>
                <a:cs typeface="方正综艺简体"/>
              </a:rPr>
              <a:t>试验结果分析</a:t>
            </a:r>
            <a:r>
              <a:rPr lang="zh-CN" altLang="en-US" sz="2400" dirty="0">
                <a:solidFill>
                  <a:schemeClr val="hlink"/>
                </a:solidFill>
                <a:latin typeface="华文新魏" pitchFamily="2" charset="-122"/>
                <a:ea typeface="华文新魏" pitchFamily="2" charset="-122"/>
                <a:cs typeface="方正综艺简体"/>
              </a:rPr>
              <a:t>等三个阶段。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3" name="TextBox 1"/>
          <p:cNvSpPr txBox="1">
            <a:spLocks noChangeArrowheads="1"/>
          </p:cNvSpPr>
          <p:nvPr/>
        </p:nvSpPr>
        <p:spPr bwMode="auto">
          <a:xfrm>
            <a:off x="755652" y="855288"/>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荷载试验流程</a:t>
            </a:r>
          </a:p>
        </p:txBody>
      </p:sp>
      <p:sp>
        <p:nvSpPr>
          <p:cNvPr id="69634" name="TextBox 1"/>
          <p:cNvSpPr txBox="1">
            <a:spLocks noChangeArrowheads="1"/>
          </p:cNvSpPr>
          <p:nvPr/>
        </p:nvSpPr>
        <p:spPr bwMode="auto">
          <a:xfrm>
            <a:off x="1979615" y="2830138"/>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06176"/>
            <a:ext cx="8280400" cy="2751522"/>
          </a:xfrm>
          <a:prstGeom prst="rect">
            <a:avLst/>
          </a:prstGeom>
          <a:noFill/>
          <a:ln w="9525">
            <a:noFill/>
            <a:miter lim="800000"/>
            <a:headEnd/>
            <a:tailEnd/>
          </a:ln>
        </p:spPr>
        <p:txBody>
          <a:bodyPr>
            <a:spAutoFit/>
          </a:bodyPr>
          <a:lstStyle/>
          <a:p>
            <a:pPr algn="just">
              <a:lnSpc>
                <a:spcPct val="120000"/>
              </a:lnSpc>
              <a:defRPr/>
            </a:pPr>
            <a:r>
              <a:rPr lang="zh-CN" altLang="en-US" sz="2400" dirty="0">
                <a:solidFill>
                  <a:schemeClr val="hlink"/>
                </a:solidFill>
                <a:latin typeface="华文新魏" pitchFamily="2" charset="-122"/>
                <a:ea typeface="华文新魏" pitchFamily="2" charset="-122"/>
                <a:cs typeface="方正综艺简体"/>
              </a:rPr>
              <a:t>试验准备阶段主要有：</a:t>
            </a:r>
          </a:p>
          <a:p>
            <a:pPr marL="457200" indent="-457200" algn="just">
              <a:lnSpc>
                <a:spcPct val="120000"/>
              </a:lnSpc>
              <a:buClr>
                <a:srgbClr val="990000"/>
              </a:buClr>
              <a:buFont typeface="Wingdings" pitchFamily="2" charset="2"/>
              <a:buChar char="n"/>
              <a:defRPr/>
            </a:pPr>
            <a:r>
              <a:rPr lang="zh-CN" altLang="en-US" sz="2400" dirty="0">
                <a:solidFill>
                  <a:schemeClr val="hlink"/>
                </a:solidFill>
                <a:latin typeface="华文新魏" pitchFamily="2" charset="-122"/>
                <a:ea typeface="华文新魏" pitchFamily="2" charset="-122"/>
                <a:cs typeface="方正综艺简体"/>
              </a:rPr>
              <a:t>资料收集（设计与竣工资料、养护与维修记录等）</a:t>
            </a:r>
          </a:p>
          <a:p>
            <a:pPr marL="457200" indent="-457200" algn="just">
              <a:lnSpc>
                <a:spcPct val="120000"/>
              </a:lnSpc>
              <a:buClr>
                <a:srgbClr val="990000"/>
              </a:buClr>
              <a:buFont typeface="Wingdings" pitchFamily="2" charset="2"/>
              <a:buChar char="n"/>
              <a:defRPr/>
            </a:pPr>
            <a:r>
              <a:rPr lang="zh-CN" altLang="en-US" sz="2400" dirty="0">
                <a:solidFill>
                  <a:schemeClr val="hlink"/>
                </a:solidFill>
                <a:latin typeface="华文新魏" pitchFamily="2" charset="-122"/>
                <a:ea typeface="华文新魏" pitchFamily="2" charset="-122"/>
                <a:cs typeface="方正综艺简体"/>
              </a:rPr>
              <a:t>现场踏勘与外观检查（选取受力性能具有代表性的、易进行试验的桥跨结构、选择合适的量测仪器等）</a:t>
            </a:r>
          </a:p>
          <a:p>
            <a:pPr marL="457200" indent="-457200" algn="just">
              <a:lnSpc>
                <a:spcPct val="120000"/>
              </a:lnSpc>
              <a:buClr>
                <a:srgbClr val="990000"/>
              </a:buClr>
              <a:buFont typeface="Wingdings" pitchFamily="2" charset="2"/>
              <a:buChar char="n"/>
              <a:defRPr/>
            </a:pPr>
            <a:r>
              <a:rPr lang="zh-CN" altLang="en-US" sz="2400" dirty="0">
                <a:solidFill>
                  <a:schemeClr val="hlink"/>
                </a:solidFill>
                <a:latin typeface="华文新魏" pitchFamily="2" charset="-122"/>
                <a:ea typeface="华文新魏" pitchFamily="2" charset="-122"/>
                <a:cs typeface="方正综艺简体"/>
              </a:rPr>
              <a:t>试验方案制订与优化（选用加载车辆或加载重物，拟定加载位置等）等内容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7" name="TextBox 1"/>
          <p:cNvSpPr txBox="1">
            <a:spLocks noChangeArrowheads="1"/>
          </p:cNvSpPr>
          <p:nvPr/>
        </p:nvSpPr>
        <p:spPr bwMode="auto">
          <a:xfrm>
            <a:off x="755652" y="798419"/>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荷载试验流程</a:t>
            </a:r>
          </a:p>
        </p:txBody>
      </p:sp>
      <p:sp>
        <p:nvSpPr>
          <p:cNvPr id="70658" name="TextBox 1"/>
          <p:cNvSpPr txBox="1">
            <a:spLocks noChangeArrowheads="1"/>
          </p:cNvSpPr>
          <p:nvPr/>
        </p:nvSpPr>
        <p:spPr bwMode="auto">
          <a:xfrm>
            <a:off x="1979615" y="2773269"/>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49308"/>
            <a:ext cx="8280400" cy="2308324"/>
          </a:xfrm>
          <a:prstGeom prst="rect">
            <a:avLst/>
          </a:prstGeom>
          <a:noFill/>
          <a:ln w="9525">
            <a:noFill/>
            <a:miter lim="800000"/>
            <a:headEnd/>
            <a:tailEnd/>
          </a:ln>
        </p:spPr>
        <p:txBody>
          <a:bodyPr>
            <a:spAutoFit/>
          </a:bodyPr>
          <a:lstStyle/>
          <a:p>
            <a:pPr algn="just">
              <a:lnSpc>
                <a:spcPct val="120000"/>
              </a:lnSpc>
              <a:defRPr/>
            </a:pPr>
            <a:r>
              <a:rPr lang="zh-CN" altLang="en-US" sz="2400" dirty="0">
                <a:solidFill>
                  <a:schemeClr val="hlink"/>
                </a:solidFill>
                <a:latin typeface="华文新魏" pitchFamily="2" charset="-122"/>
                <a:ea typeface="华文新魏" pitchFamily="2" charset="-122"/>
                <a:cs typeface="方正综艺简体"/>
              </a:rPr>
              <a:t>现场实施阶段主要包括：</a:t>
            </a:r>
          </a:p>
          <a:p>
            <a:pPr marL="457200" indent="-457200" algn="just">
              <a:lnSpc>
                <a:spcPct val="120000"/>
              </a:lnSpc>
              <a:buClr>
                <a:srgbClr val="990000"/>
              </a:buClr>
              <a:buFont typeface="Wingdings" pitchFamily="2" charset="2"/>
              <a:buChar char="n"/>
              <a:defRPr/>
            </a:pPr>
            <a:r>
              <a:rPr lang="zh-CN" altLang="en-US" sz="2400" dirty="0">
                <a:solidFill>
                  <a:schemeClr val="hlink"/>
                </a:solidFill>
                <a:latin typeface="华文新魏" pitchFamily="2" charset="-122"/>
                <a:ea typeface="华文新魏" pitchFamily="2" charset="-122"/>
                <a:cs typeface="方正综艺简体"/>
              </a:rPr>
              <a:t>现场准备（测点与载位布置、仪器设备安装与调试等）</a:t>
            </a:r>
          </a:p>
          <a:p>
            <a:pPr marL="457200" indent="-457200" algn="just">
              <a:lnSpc>
                <a:spcPct val="120000"/>
              </a:lnSpc>
              <a:buClr>
                <a:srgbClr val="990000"/>
              </a:buClr>
              <a:buFont typeface="Wingdings" pitchFamily="2" charset="2"/>
              <a:buChar char="n"/>
              <a:defRPr/>
            </a:pPr>
            <a:r>
              <a:rPr lang="zh-CN" altLang="en-US" sz="2400" dirty="0">
                <a:solidFill>
                  <a:schemeClr val="hlink"/>
                </a:solidFill>
                <a:latin typeface="华文新魏" pitchFamily="2" charset="-122"/>
                <a:ea typeface="华文新魏" pitchFamily="2" charset="-122"/>
                <a:cs typeface="方正综艺简体"/>
              </a:rPr>
              <a:t>预加载试验（整个试验观测系统工作状况的检验与调试等）</a:t>
            </a:r>
          </a:p>
          <a:p>
            <a:pPr marL="457200" indent="-457200" algn="just">
              <a:lnSpc>
                <a:spcPct val="120000"/>
              </a:lnSpc>
              <a:buClr>
                <a:srgbClr val="990000"/>
              </a:buClr>
              <a:buFont typeface="Wingdings" pitchFamily="2" charset="2"/>
              <a:buChar char="n"/>
              <a:defRPr/>
            </a:pPr>
            <a:r>
              <a:rPr lang="zh-CN" altLang="en-US" sz="2400" dirty="0">
                <a:solidFill>
                  <a:schemeClr val="hlink"/>
                </a:solidFill>
                <a:latin typeface="华文新魏" pitchFamily="2" charset="-122"/>
                <a:ea typeface="华文新魏" pitchFamily="2" charset="-122"/>
                <a:cs typeface="方正综艺简体"/>
              </a:rPr>
              <a:t>正式试验（数据采集、判别与存盘、分级加载、实时监测等）等工作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Box 1"/>
          <p:cNvSpPr txBox="1">
            <a:spLocks noChangeArrowheads="1"/>
          </p:cNvSpPr>
          <p:nvPr/>
        </p:nvSpPr>
        <p:spPr bwMode="auto">
          <a:xfrm>
            <a:off x="860425" y="895637"/>
            <a:ext cx="1422184" cy="461665"/>
          </a:xfrm>
          <a:prstGeom prst="rect">
            <a:avLst/>
          </a:prstGeom>
          <a:noFill/>
          <a:ln w="9525">
            <a:noFill/>
            <a:miter lim="800000"/>
            <a:headEnd/>
            <a:tailEnd/>
          </a:ln>
        </p:spPr>
        <p:txBody>
          <a:bodyPr wrap="none">
            <a:spAutoFit/>
          </a:bodyPr>
          <a:lstStyle/>
          <a:p>
            <a:r>
              <a:rPr lang="zh-CN" altLang="en-US" sz="2400" b="1" dirty="0">
                <a:solidFill>
                  <a:schemeClr val="hlink"/>
                </a:solidFill>
                <a:latin typeface="华文新魏" pitchFamily="2" charset="-122"/>
                <a:ea typeface="华文新魏" pitchFamily="2" charset="-122"/>
              </a:rPr>
              <a:t>交流提纲</a:t>
            </a:r>
          </a:p>
        </p:txBody>
      </p:sp>
      <p:grpSp>
        <p:nvGrpSpPr>
          <p:cNvPr id="8" name="Group 3"/>
          <p:cNvGrpSpPr>
            <a:grpSpLocks/>
          </p:cNvGrpSpPr>
          <p:nvPr/>
        </p:nvGrpSpPr>
        <p:grpSpPr bwMode="auto">
          <a:xfrm>
            <a:off x="985840" y="1444634"/>
            <a:ext cx="5464175" cy="461962"/>
            <a:chOff x="-313" y="1078"/>
            <a:chExt cx="3442" cy="291"/>
          </a:xfrm>
        </p:grpSpPr>
        <p:sp>
          <p:nvSpPr>
            <p:cNvPr id="53271" name="Line 4"/>
            <p:cNvSpPr>
              <a:spLocks noChangeShapeType="1"/>
            </p:cNvSpPr>
            <p:nvPr/>
          </p:nvSpPr>
          <p:spPr bwMode="auto">
            <a:xfrm>
              <a:off x="729" y="1369"/>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72" name="Oval 5"/>
            <p:cNvSpPr>
              <a:spLocks noChangeAspect="1" noChangeArrowheads="1"/>
            </p:cNvSpPr>
            <p:nvPr/>
          </p:nvSpPr>
          <p:spPr bwMode="auto">
            <a:xfrm>
              <a:off x="563" y="1129"/>
              <a:ext cx="227" cy="227"/>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3" name="Rectangle 6"/>
            <p:cNvSpPr>
              <a:spLocks noChangeArrowheads="1"/>
            </p:cNvSpPr>
            <p:nvPr/>
          </p:nvSpPr>
          <p:spPr bwMode="auto">
            <a:xfrm>
              <a:off x="-313" y="1078"/>
              <a:ext cx="2917"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黑体" pitchFamily="2" charset="-122"/>
                </a:rPr>
                <a:t>            </a:t>
              </a:r>
              <a:r>
                <a:rPr lang="zh-CN" altLang="en-US" sz="2000" b="1" dirty="0">
                  <a:solidFill>
                    <a:schemeClr val="hlink"/>
                  </a:solidFill>
                  <a:latin typeface="华文隶书" pitchFamily="2" charset="-122"/>
                  <a:ea typeface="华文隶书" pitchFamily="2" charset="-122"/>
                </a:rPr>
                <a:t>我国桥梁建设基本概况</a:t>
              </a:r>
            </a:p>
          </p:txBody>
        </p:sp>
      </p:grpSp>
      <p:grpSp>
        <p:nvGrpSpPr>
          <p:cNvPr id="12" name="Group 7"/>
          <p:cNvGrpSpPr>
            <a:grpSpLocks/>
          </p:cNvGrpSpPr>
          <p:nvPr/>
        </p:nvGrpSpPr>
        <p:grpSpPr bwMode="auto">
          <a:xfrm>
            <a:off x="1187450" y="2092333"/>
            <a:ext cx="5264150" cy="461961"/>
            <a:chOff x="-183" y="1460"/>
            <a:chExt cx="3316" cy="291"/>
          </a:xfrm>
        </p:grpSpPr>
        <p:sp>
          <p:nvSpPr>
            <p:cNvPr id="53268" name="Line 8"/>
            <p:cNvSpPr>
              <a:spLocks noChangeShapeType="1"/>
            </p:cNvSpPr>
            <p:nvPr/>
          </p:nvSpPr>
          <p:spPr bwMode="auto">
            <a:xfrm>
              <a:off x="733" y="1732"/>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69" name="Oval 9"/>
            <p:cNvSpPr>
              <a:spLocks noChangeAspect="1" noChangeArrowheads="1"/>
            </p:cNvSpPr>
            <p:nvPr/>
          </p:nvSpPr>
          <p:spPr bwMode="auto">
            <a:xfrm>
              <a:off x="563" y="1489"/>
              <a:ext cx="227" cy="227"/>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0" name="Rectangle 10"/>
            <p:cNvSpPr>
              <a:spLocks noChangeArrowheads="1"/>
            </p:cNvSpPr>
            <p:nvPr/>
          </p:nvSpPr>
          <p:spPr bwMode="auto">
            <a:xfrm>
              <a:off x="-183" y="1460"/>
              <a:ext cx="2619"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荷载试验目的与依据</a:t>
              </a:r>
            </a:p>
          </p:txBody>
        </p:sp>
      </p:grpSp>
      <p:grpSp>
        <p:nvGrpSpPr>
          <p:cNvPr id="16" name="Group 11"/>
          <p:cNvGrpSpPr>
            <a:grpSpLocks/>
          </p:cNvGrpSpPr>
          <p:nvPr/>
        </p:nvGrpSpPr>
        <p:grpSpPr bwMode="auto">
          <a:xfrm>
            <a:off x="722313" y="2740034"/>
            <a:ext cx="5707062" cy="461962"/>
            <a:chOff x="-488" y="1849"/>
            <a:chExt cx="3595" cy="291"/>
          </a:xfrm>
        </p:grpSpPr>
        <p:sp>
          <p:nvSpPr>
            <p:cNvPr id="53265" name="Line 12"/>
            <p:cNvSpPr>
              <a:spLocks noChangeShapeType="1"/>
            </p:cNvSpPr>
            <p:nvPr/>
          </p:nvSpPr>
          <p:spPr bwMode="auto">
            <a:xfrm>
              <a:off x="707" y="2140"/>
              <a:ext cx="2400" cy="0"/>
            </a:xfrm>
            <a:prstGeom prst="line">
              <a:avLst/>
            </a:prstGeom>
            <a:noFill/>
            <a:ln w="12700" cap="rnd">
              <a:solidFill>
                <a:schemeClr val="tx1"/>
              </a:solidFill>
              <a:prstDash val="sysDot"/>
              <a:round/>
              <a:headEnd/>
              <a:tailEnd/>
            </a:ln>
          </p:spPr>
          <p:txBody>
            <a:bodyPr/>
            <a:lstStyle/>
            <a:p>
              <a:endParaRPr lang="zh-CN" altLang="en-US"/>
            </a:p>
          </p:txBody>
        </p:sp>
        <p:sp>
          <p:nvSpPr>
            <p:cNvPr id="18" name="Oval 13"/>
            <p:cNvSpPr>
              <a:spLocks noChangeAspect="1" noChangeArrowheads="1"/>
            </p:cNvSpPr>
            <p:nvPr/>
          </p:nvSpPr>
          <p:spPr bwMode="auto">
            <a:xfrm>
              <a:off x="563" y="1897"/>
              <a:ext cx="227" cy="227"/>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7" name="Rectangle 14"/>
            <p:cNvSpPr>
              <a:spLocks noChangeArrowheads="1"/>
            </p:cNvSpPr>
            <p:nvPr/>
          </p:nvSpPr>
          <p:spPr bwMode="auto">
            <a:xfrm>
              <a:off x="-488" y="1849"/>
              <a:ext cx="3241"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荷载试验流程与注意事项</a:t>
              </a:r>
            </a:p>
          </p:txBody>
        </p:sp>
      </p:grpSp>
      <p:grpSp>
        <p:nvGrpSpPr>
          <p:cNvPr id="20" name="Group 15"/>
          <p:cNvGrpSpPr>
            <a:grpSpLocks/>
          </p:cNvGrpSpPr>
          <p:nvPr/>
        </p:nvGrpSpPr>
        <p:grpSpPr bwMode="auto">
          <a:xfrm>
            <a:off x="1447802" y="3387734"/>
            <a:ext cx="4981575" cy="461962"/>
            <a:chOff x="-31" y="2258"/>
            <a:chExt cx="3138" cy="291"/>
          </a:xfrm>
        </p:grpSpPr>
        <p:sp>
          <p:nvSpPr>
            <p:cNvPr id="53262" name="Line 16"/>
            <p:cNvSpPr>
              <a:spLocks noChangeShapeType="1"/>
            </p:cNvSpPr>
            <p:nvPr/>
          </p:nvSpPr>
          <p:spPr bwMode="auto">
            <a:xfrm>
              <a:off x="707" y="2549"/>
              <a:ext cx="2400" cy="0"/>
            </a:xfrm>
            <a:prstGeom prst="line">
              <a:avLst/>
            </a:prstGeom>
            <a:noFill/>
            <a:ln w="12700" cap="rnd">
              <a:solidFill>
                <a:schemeClr val="tx1"/>
              </a:solidFill>
              <a:prstDash val="sysDot"/>
              <a:round/>
              <a:headEnd/>
              <a:tailEnd/>
            </a:ln>
          </p:spPr>
          <p:txBody>
            <a:bodyPr/>
            <a:lstStyle/>
            <a:p>
              <a:endParaRPr lang="zh-CN" altLang="en-US"/>
            </a:p>
          </p:txBody>
        </p:sp>
        <p:sp>
          <p:nvSpPr>
            <p:cNvPr id="22" name="Oval 17"/>
            <p:cNvSpPr>
              <a:spLocks noChangeAspect="1" noChangeArrowheads="1"/>
            </p:cNvSpPr>
            <p:nvPr/>
          </p:nvSpPr>
          <p:spPr bwMode="auto">
            <a:xfrm>
              <a:off x="563" y="2320"/>
              <a:ext cx="227" cy="227"/>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4" name="Rectangle 18"/>
            <p:cNvSpPr>
              <a:spLocks noChangeArrowheads="1"/>
            </p:cNvSpPr>
            <p:nvPr/>
          </p:nvSpPr>
          <p:spPr bwMode="auto">
            <a:xfrm>
              <a:off x="-31" y="2258"/>
              <a:ext cx="2298"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华文隶书" pitchFamily="2" charset="-122"/>
                </a:rPr>
                <a:t>         </a:t>
              </a:r>
              <a:r>
                <a:rPr lang="zh-CN" altLang="zh-CN" sz="2000" b="1" dirty="0">
                  <a:solidFill>
                    <a:schemeClr val="hlink"/>
                  </a:solidFill>
                  <a:latin typeface="黑体" pitchFamily="2" charset="-122"/>
                  <a:ea typeface="华文隶书" pitchFamily="2" charset="-122"/>
                </a:rPr>
                <a:t>荷载</a:t>
              </a:r>
              <a:r>
                <a:rPr lang="zh-CN" altLang="zh-CN" sz="2000" b="1" dirty="0">
                  <a:solidFill>
                    <a:schemeClr val="hlink"/>
                  </a:solidFill>
                  <a:latin typeface="华文隶书" pitchFamily="2" charset="-122"/>
                  <a:ea typeface="华文隶书" pitchFamily="2" charset="-122"/>
                </a:rPr>
                <a:t>试验</a:t>
              </a:r>
              <a:r>
                <a:rPr lang="zh-CN" altLang="zh-CN" sz="2000" b="1" dirty="0">
                  <a:solidFill>
                    <a:schemeClr val="hlink"/>
                  </a:solidFill>
                  <a:latin typeface="黑体" pitchFamily="2" charset="-122"/>
                  <a:ea typeface="华文隶书" pitchFamily="2" charset="-122"/>
                </a:rPr>
                <a:t>设备</a:t>
              </a:r>
              <a:r>
                <a:rPr lang="zh-CN" altLang="zh-CN" sz="2000" b="1" dirty="0">
                  <a:solidFill>
                    <a:schemeClr val="hlink"/>
                  </a:solidFill>
                  <a:latin typeface="华文隶书" pitchFamily="2" charset="-122"/>
                  <a:ea typeface="华文隶书" pitchFamily="2" charset="-122"/>
                </a:rPr>
                <a:t>选取</a:t>
              </a:r>
              <a:endParaRPr lang="en-US" altLang="zh-CN" sz="2000" b="1" dirty="0">
                <a:solidFill>
                  <a:schemeClr val="hlink"/>
                </a:solidFill>
                <a:latin typeface="华文隶书" pitchFamily="2" charset="-122"/>
                <a:ea typeface="华文隶书" pitchFamily="2" charset="-122"/>
              </a:endParaRPr>
            </a:p>
          </p:txBody>
        </p:sp>
      </p:grpSp>
      <p:grpSp>
        <p:nvGrpSpPr>
          <p:cNvPr id="24" name="Group 19"/>
          <p:cNvGrpSpPr>
            <a:grpSpLocks/>
          </p:cNvGrpSpPr>
          <p:nvPr/>
        </p:nvGrpSpPr>
        <p:grpSpPr bwMode="auto">
          <a:xfrm>
            <a:off x="60325" y="4067180"/>
            <a:ext cx="6369050" cy="461961"/>
            <a:chOff x="-905" y="2685"/>
            <a:chExt cx="4012" cy="291"/>
          </a:xfrm>
        </p:grpSpPr>
        <p:sp>
          <p:nvSpPr>
            <p:cNvPr id="53259" name="Line 20"/>
            <p:cNvSpPr>
              <a:spLocks noChangeShapeType="1"/>
            </p:cNvSpPr>
            <p:nvPr/>
          </p:nvSpPr>
          <p:spPr bwMode="auto">
            <a:xfrm>
              <a:off x="707" y="2957"/>
              <a:ext cx="2400" cy="0"/>
            </a:xfrm>
            <a:prstGeom prst="line">
              <a:avLst/>
            </a:prstGeom>
            <a:noFill/>
            <a:ln w="12700" cap="rnd">
              <a:solidFill>
                <a:schemeClr val="tx1"/>
              </a:solidFill>
              <a:prstDash val="sysDot"/>
              <a:round/>
              <a:headEnd/>
              <a:tailEnd/>
            </a:ln>
          </p:spPr>
          <p:txBody>
            <a:bodyPr/>
            <a:lstStyle/>
            <a:p>
              <a:endParaRPr lang="zh-CN" altLang="en-US"/>
            </a:p>
          </p:txBody>
        </p:sp>
        <p:sp>
          <p:nvSpPr>
            <p:cNvPr id="3" name="Oval 21"/>
            <p:cNvSpPr>
              <a:spLocks noChangeAspect="1" noChangeArrowheads="1"/>
            </p:cNvSpPr>
            <p:nvPr/>
          </p:nvSpPr>
          <p:spPr bwMode="auto">
            <a:xfrm>
              <a:off x="563" y="2704"/>
              <a:ext cx="227" cy="227"/>
            </a:xfrm>
            <a:prstGeom prst="ellipse">
              <a:avLst/>
            </a:prstGeom>
            <a:gradFill rotWithShape="1">
              <a:gsLst>
                <a:gs pos="0">
                  <a:schemeClr val="hlink"/>
                </a:gs>
                <a:gs pos="100000">
                  <a:schemeClr val="hlink">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1" name="Rectangle 22"/>
            <p:cNvSpPr>
              <a:spLocks noChangeArrowheads="1"/>
            </p:cNvSpPr>
            <p:nvPr/>
          </p:nvSpPr>
          <p:spPr bwMode="auto">
            <a:xfrm>
              <a:off x="-905" y="2685"/>
              <a:ext cx="3962"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荷载试验截面选取与测点布置</a:t>
              </a:r>
            </a:p>
          </p:txBody>
        </p:sp>
      </p:grpSp>
      <p:grpSp>
        <p:nvGrpSpPr>
          <p:cNvPr id="4" name="Group 19"/>
          <p:cNvGrpSpPr>
            <a:grpSpLocks/>
          </p:cNvGrpSpPr>
          <p:nvPr/>
        </p:nvGrpSpPr>
        <p:grpSpPr bwMode="auto">
          <a:xfrm>
            <a:off x="635002" y="4714890"/>
            <a:ext cx="5794375" cy="428626"/>
            <a:chOff x="-543" y="2704"/>
            <a:chExt cx="3650" cy="270"/>
          </a:xfrm>
        </p:grpSpPr>
        <p:sp>
          <p:nvSpPr>
            <p:cNvPr id="53256" name="Line 20"/>
            <p:cNvSpPr>
              <a:spLocks noChangeShapeType="1"/>
            </p:cNvSpPr>
            <p:nvPr/>
          </p:nvSpPr>
          <p:spPr bwMode="auto">
            <a:xfrm>
              <a:off x="707" y="2957"/>
              <a:ext cx="2400" cy="0"/>
            </a:xfrm>
            <a:prstGeom prst="line">
              <a:avLst/>
            </a:prstGeom>
            <a:noFill/>
            <a:ln w="12700" cap="rnd">
              <a:solidFill>
                <a:schemeClr val="tx1"/>
              </a:solidFill>
              <a:prstDash val="sysDot"/>
              <a:round/>
              <a:headEnd/>
              <a:tailEnd/>
            </a:ln>
          </p:spPr>
          <p:txBody>
            <a:bodyPr/>
            <a:lstStyle/>
            <a:p>
              <a:endParaRPr lang="zh-CN" altLang="en-US"/>
            </a:p>
          </p:txBody>
        </p:sp>
        <p:sp>
          <p:nvSpPr>
            <p:cNvPr id="26" name="Oval 21"/>
            <p:cNvSpPr>
              <a:spLocks noChangeAspect="1" noChangeArrowheads="1"/>
            </p:cNvSpPr>
            <p:nvPr/>
          </p:nvSpPr>
          <p:spPr bwMode="auto">
            <a:xfrm>
              <a:off x="563" y="2704"/>
              <a:ext cx="227" cy="227"/>
            </a:xfrm>
            <a:prstGeom prst="ellipse">
              <a:avLst/>
            </a:prstGeom>
            <a:gradFill rotWithShape="1">
              <a:gsLst>
                <a:gs pos="0">
                  <a:schemeClr val="hlink"/>
                </a:gs>
                <a:gs pos="100000">
                  <a:schemeClr val="hlink">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58" name="Rectangle 22"/>
            <p:cNvSpPr>
              <a:spLocks noChangeArrowheads="1"/>
            </p:cNvSpPr>
            <p:nvPr/>
          </p:nvSpPr>
          <p:spPr bwMode="auto">
            <a:xfrm>
              <a:off x="-543" y="2722"/>
              <a:ext cx="3271" cy="252"/>
            </a:xfrm>
            <a:prstGeom prst="rect">
              <a:avLst/>
            </a:prstGeom>
            <a:noFill/>
            <a:ln w="9525">
              <a:noFill/>
              <a:miter lim="800000"/>
              <a:headEnd/>
              <a:tailEnd/>
            </a:ln>
          </p:spPr>
          <p:txBody>
            <a:bodyPr wrap="none">
              <a:spAutoFit/>
            </a:bodyPr>
            <a:lstStyle/>
            <a:p>
              <a:pPr algn="ctr"/>
              <a:r>
                <a:rPr lang="zh-CN" altLang="en-US" sz="20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荷载试验数据处理与评价</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53"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1" name="TextBox 1"/>
          <p:cNvSpPr txBox="1">
            <a:spLocks noChangeArrowheads="1"/>
          </p:cNvSpPr>
          <p:nvPr/>
        </p:nvSpPr>
        <p:spPr bwMode="auto">
          <a:xfrm>
            <a:off x="755652" y="812990"/>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荷载试验流程</a:t>
            </a:r>
          </a:p>
        </p:txBody>
      </p:sp>
      <p:sp>
        <p:nvSpPr>
          <p:cNvPr id="71682" name="TextBox 1"/>
          <p:cNvSpPr txBox="1">
            <a:spLocks noChangeArrowheads="1"/>
          </p:cNvSpPr>
          <p:nvPr/>
        </p:nvSpPr>
        <p:spPr bwMode="auto">
          <a:xfrm>
            <a:off x="1979615" y="278784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63878"/>
            <a:ext cx="8280400" cy="1865126"/>
          </a:xfrm>
          <a:prstGeom prst="rect">
            <a:avLst/>
          </a:prstGeom>
          <a:noFill/>
          <a:ln w="9525">
            <a:noFill/>
            <a:miter lim="800000"/>
            <a:headEnd/>
            <a:tailEnd/>
          </a:ln>
        </p:spPr>
        <p:txBody>
          <a:bodyPr>
            <a:spAutoFit/>
          </a:bodyPr>
          <a:lstStyle/>
          <a:p>
            <a:pPr algn="just">
              <a:lnSpc>
                <a:spcPct val="120000"/>
              </a:lnSpc>
              <a:defRPr/>
            </a:pPr>
            <a:r>
              <a:rPr lang="zh-CN" altLang="en-US" sz="2400" dirty="0">
                <a:solidFill>
                  <a:schemeClr val="hlink"/>
                </a:solidFill>
                <a:latin typeface="华文新魏" pitchFamily="2" charset="-122"/>
                <a:ea typeface="华文新魏" pitchFamily="2" charset="-122"/>
                <a:cs typeface="方正综艺简体"/>
              </a:rPr>
              <a:t>试验结果分析阶段主要是：</a:t>
            </a:r>
          </a:p>
          <a:p>
            <a:pPr marL="457200" indent="-457200" algn="just">
              <a:lnSpc>
                <a:spcPct val="120000"/>
              </a:lnSpc>
              <a:buClr>
                <a:srgbClr val="990000"/>
              </a:buClr>
              <a:buFont typeface="Wingdings" pitchFamily="2" charset="2"/>
              <a:buChar char="n"/>
              <a:defRPr/>
            </a:pPr>
            <a:r>
              <a:rPr lang="zh-CN" altLang="en-US" sz="2400" dirty="0">
                <a:solidFill>
                  <a:schemeClr val="hlink"/>
                </a:solidFill>
                <a:latin typeface="华文新魏" pitchFamily="2" charset="-122"/>
                <a:ea typeface="华文新魏" pitchFamily="2" charset="-122"/>
                <a:cs typeface="方正综艺简体"/>
              </a:rPr>
              <a:t>根据实际加载载重与载位进行理论重计算分析</a:t>
            </a:r>
          </a:p>
          <a:p>
            <a:pPr marL="457200" indent="-457200" algn="just">
              <a:lnSpc>
                <a:spcPct val="120000"/>
              </a:lnSpc>
              <a:buClr>
                <a:srgbClr val="990000"/>
              </a:buClr>
              <a:buFont typeface="Wingdings" pitchFamily="2" charset="2"/>
              <a:buChar char="n"/>
              <a:defRPr/>
            </a:pPr>
            <a:r>
              <a:rPr lang="zh-CN" altLang="en-US" sz="2400" dirty="0">
                <a:solidFill>
                  <a:schemeClr val="hlink"/>
                </a:solidFill>
                <a:latin typeface="华文新魏" pitchFamily="2" charset="-122"/>
                <a:ea typeface="华文新魏" pitchFamily="2" charset="-122"/>
                <a:cs typeface="方正综艺简体"/>
              </a:rPr>
              <a:t>数据处理与分析</a:t>
            </a:r>
          </a:p>
          <a:p>
            <a:pPr marL="457200" indent="-457200" algn="just">
              <a:lnSpc>
                <a:spcPct val="120000"/>
              </a:lnSpc>
              <a:buClr>
                <a:srgbClr val="990000"/>
              </a:buClr>
              <a:buFont typeface="Wingdings" pitchFamily="2" charset="2"/>
              <a:buChar char="n"/>
              <a:defRPr/>
            </a:pPr>
            <a:r>
              <a:rPr lang="zh-CN" altLang="en-US" sz="2400" dirty="0">
                <a:solidFill>
                  <a:schemeClr val="hlink"/>
                </a:solidFill>
                <a:latin typeface="华文新魏" pitchFamily="2" charset="-122"/>
                <a:ea typeface="华文新魏" pitchFamily="2" charset="-122"/>
                <a:cs typeface="方正综艺简体"/>
              </a:rPr>
              <a:t>荷载试验报告编制等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5" name="TextBox 1"/>
          <p:cNvSpPr txBox="1">
            <a:spLocks noChangeArrowheads="1"/>
          </p:cNvSpPr>
          <p:nvPr/>
        </p:nvSpPr>
        <p:spPr bwMode="auto">
          <a:xfrm>
            <a:off x="755652" y="869857"/>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注意事项</a:t>
            </a:r>
          </a:p>
        </p:txBody>
      </p:sp>
      <p:sp>
        <p:nvSpPr>
          <p:cNvPr id="72706" name="TextBox 1"/>
          <p:cNvSpPr txBox="1">
            <a:spLocks noChangeArrowheads="1"/>
          </p:cNvSpPr>
          <p:nvPr/>
        </p:nvSpPr>
        <p:spPr bwMode="auto">
          <a:xfrm>
            <a:off x="1979615" y="2844707"/>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20746"/>
            <a:ext cx="8175654" cy="2308324"/>
          </a:xfrm>
          <a:prstGeom prst="rect">
            <a:avLst/>
          </a:prstGeom>
          <a:noFill/>
          <a:ln w="9525">
            <a:noFill/>
            <a:miter lim="800000"/>
            <a:headEnd/>
            <a:tailEnd/>
          </a:ln>
        </p:spPr>
        <p:txBody>
          <a:bodyPr wrap="square">
            <a:spAutoFit/>
          </a:bodyPr>
          <a:lstStyle/>
          <a:p>
            <a:pPr indent="614363" algn="just">
              <a:lnSpc>
                <a:spcPct val="120000"/>
              </a:lnSpc>
            </a:pPr>
            <a:r>
              <a:rPr lang="zh-CN" altLang="en-US" sz="2400" dirty="0">
                <a:solidFill>
                  <a:schemeClr val="hlink"/>
                </a:solidFill>
                <a:latin typeface="华文新魏" pitchFamily="2" charset="-122"/>
                <a:ea typeface="华文新魏" pitchFamily="2" charset="-122"/>
                <a:cs typeface="方正综艺简体"/>
              </a:rPr>
              <a:t>桥梁荷载试验的对象是桥梁这种大型土木工程结构，造价高昂、社会影响大。</a:t>
            </a:r>
          </a:p>
          <a:p>
            <a:pPr indent="614363" algn="just">
              <a:lnSpc>
                <a:spcPct val="120000"/>
              </a:lnSpc>
            </a:pPr>
            <a:r>
              <a:rPr lang="zh-CN" altLang="en-US" sz="2400" dirty="0">
                <a:solidFill>
                  <a:schemeClr val="hlink"/>
                </a:solidFill>
                <a:latin typeface="华文新魏" pitchFamily="2" charset="-122"/>
                <a:ea typeface="华文新魏" pitchFamily="2" charset="-122"/>
                <a:cs typeface="方正综艺简体"/>
              </a:rPr>
              <a:t>试验方案与实施过程必须遵循</a:t>
            </a:r>
            <a:r>
              <a:rPr lang="zh-CN" altLang="en-US" sz="2400" dirty="0">
                <a:solidFill>
                  <a:srgbClr val="990000"/>
                </a:solidFill>
                <a:latin typeface="华文新魏" pitchFamily="2" charset="-122"/>
                <a:ea typeface="华文新魏" pitchFamily="2" charset="-122"/>
                <a:cs typeface="方正综艺简体"/>
              </a:rPr>
              <a:t>科学</a:t>
            </a:r>
            <a:r>
              <a:rPr lang="zh-CN" altLang="en-US" sz="2400" dirty="0">
                <a:solidFill>
                  <a:schemeClr val="hlink"/>
                </a:solidFill>
                <a:latin typeface="华文新魏" pitchFamily="2" charset="-122"/>
                <a:ea typeface="华文新魏" pitchFamily="2" charset="-122"/>
                <a:cs typeface="方正综艺简体"/>
              </a:rPr>
              <a:t>、</a:t>
            </a:r>
            <a:r>
              <a:rPr lang="zh-CN" altLang="en-US" sz="2400" dirty="0">
                <a:solidFill>
                  <a:srgbClr val="990000"/>
                </a:solidFill>
                <a:latin typeface="华文新魏" pitchFamily="2" charset="-122"/>
                <a:ea typeface="华文新魏" pitchFamily="2" charset="-122"/>
                <a:cs typeface="方正综艺简体"/>
              </a:rPr>
              <a:t>严谨</a:t>
            </a:r>
            <a:r>
              <a:rPr lang="zh-CN" altLang="en-US" sz="2400" dirty="0">
                <a:solidFill>
                  <a:schemeClr val="hlink"/>
                </a:solidFill>
                <a:latin typeface="华文新魏" pitchFamily="2" charset="-122"/>
                <a:ea typeface="华文新魏" pitchFamily="2" charset="-122"/>
                <a:cs typeface="方正综艺简体"/>
              </a:rPr>
              <a:t>、</a:t>
            </a:r>
            <a:r>
              <a:rPr lang="zh-CN" altLang="en-US" sz="2400" dirty="0">
                <a:solidFill>
                  <a:srgbClr val="990000"/>
                </a:solidFill>
                <a:latin typeface="华文新魏" pitchFamily="2" charset="-122"/>
                <a:ea typeface="华文新魏" pitchFamily="2" charset="-122"/>
                <a:cs typeface="方正综艺简体"/>
              </a:rPr>
              <a:t>安全</a:t>
            </a:r>
            <a:r>
              <a:rPr lang="zh-CN" altLang="en-US" sz="2400" dirty="0">
                <a:solidFill>
                  <a:schemeClr val="hlink"/>
                </a:solidFill>
                <a:latin typeface="华文新魏" pitchFamily="2" charset="-122"/>
                <a:ea typeface="华文新魏" pitchFamily="2" charset="-122"/>
                <a:cs typeface="方正综艺简体"/>
              </a:rPr>
              <a:t>的原则。</a:t>
            </a:r>
          </a:p>
          <a:p>
            <a:pPr indent="614363" algn="just">
              <a:lnSpc>
                <a:spcPct val="120000"/>
              </a:lnSpc>
            </a:pPr>
            <a:r>
              <a:rPr lang="zh-CN" altLang="en-US" sz="2400" dirty="0">
                <a:solidFill>
                  <a:schemeClr val="hlink"/>
                </a:solidFill>
                <a:latin typeface="华文新魏" pitchFamily="2" charset="-122"/>
                <a:ea typeface="华文新魏" pitchFamily="2" charset="-122"/>
                <a:cs typeface="方正综艺简体"/>
              </a:rPr>
              <a:t>对试验方案应反复推敲，对试验过程应做到</a:t>
            </a:r>
            <a:r>
              <a:rPr lang="zh-CN" altLang="en-US" sz="2400" dirty="0">
                <a:solidFill>
                  <a:srgbClr val="990000"/>
                </a:solidFill>
                <a:latin typeface="华文新魏" pitchFamily="2" charset="-122"/>
                <a:ea typeface="华文新魏" pitchFamily="2" charset="-122"/>
                <a:cs typeface="方正综艺简体"/>
              </a:rPr>
              <a:t>实时监测</a:t>
            </a:r>
            <a:r>
              <a:rPr lang="zh-CN" altLang="en-US" sz="2400" dirty="0">
                <a:solidFill>
                  <a:schemeClr val="hlink"/>
                </a:solidFill>
                <a:latin typeface="华文新魏" pitchFamily="2" charset="-122"/>
                <a:ea typeface="华文新魏" pitchFamily="2" charset="-122"/>
                <a:cs typeface="方正综艺简体"/>
              </a:rPr>
              <a:t>、</a:t>
            </a:r>
            <a:r>
              <a:rPr lang="zh-CN" altLang="en-US" sz="2400" dirty="0">
                <a:solidFill>
                  <a:srgbClr val="990000"/>
                </a:solidFill>
                <a:latin typeface="华文新魏" pitchFamily="2" charset="-122"/>
                <a:ea typeface="华文新魏" pitchFamily="2" charset="-122"/>
                <a:cs typeface="方正综艺简体"/>
              </a:rPr>
              <a:t>及时反馈</a:t>
            </a:r>
            <a:r>
              <a:rPr lang="zh-CN" altLang="en-US" sz="2400" dirty="0">
                <a:solidFill>
                  <a:schemeClr val="hlink"/>
                </a:solidFill>
                <a:latin typeface="华文新魏" pitchFamily="2" charset="-122"/>
                <a:ea typeface="华文新魏" pitchFamily="2" charset="-122"/>
                <a:cs typeface="方正综艺简体"/>
              </a:rPr>
              <a:t>，发现问题及时处理，必要时终止加载。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29" name="TextBox 1"/>
          <p:cNvSpPr txBox="1">
            <a:spLocks noChangeArrowheads="1"/>
          </p:cNvSpPr>
          <p:nvPr/>
        </p:nvSpPr>
        <p:spPr bwMode="auto">
          <a:xfrm>
            <a:off x="755652" y="857236"/>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注意事项</a:t>
            </a:r>
          </a:p>
        </p:txBody>
      </p:sp>
      <p:sp>
        <p:nvSpPr>
          <p:cNvPr id="73730"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pic>
        <p:nvPicPr>
          <p:cNvPr id="73731" name="Picture 4" descr="2444358"/>
          <p:cNvPicPr>
            <a:picLocks noChangeAspect="1" noChangeArrowheads="1"/>
          </p:cNvPicPr>
          <p:nvPr/>
        </p:nvPicPr>
        <p:blipFill>
          <a:blip r:embed="rId2"/>
          <a:srcRect/>
          <a:stretch>
            <a:fillRect/>
          </a:stretch>
        </p:blipFill>
        <p:spPr bwMode="auto">
          <a:xfrm>
            <a:off x="1357290" y="1428740"/>
            <a:ext cx="2709592" cy="3600000"/>
          </a:xfrm>
          <a:prstGeom prst="rect">
            <a:avLst/>
          </a:prstGeom>
          <a:noFill/>
          <a:ln w="9525">
            <a:noFill/>
            <a:miter lim="800000"/>
            <a:headEnd/>
            <a:tailEnd/>
          </a:ln>
        </p:spPr>
      </p:pic>
      <p:pic>
        <p:nvPicPr>
          <p:cNvPr id="73732" name="Picture 5" descr="2444360"/>
          <p:cNvPicPr>
            <a:picLocks noChangeAspect="1" noChangeArrowheads="1"/>
          </p:cNvPicPr>
          <p:nvPr/>
        </p:nvPicPr>
        <p:blipFill>
          <a:blip r:embed="rId3"/>
          <a:srcRect/>
          <a:stretch>
            <a:fillRect/>
          </a:stretch>
        </p:blipFill>
        <p:spPr bwMode="auto">
          <a:xfrm>
            <a:off x="4572000" y="1428740"/>
            <a:ext cx="2552151" cy="360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3" name="TextBox 1"/>
          <p:cNvSpPr txBox="1">
            <a:spLocks noChangeArrowheads="1"/>
          </p:cNvSpPr>
          <p:nvPr/>
        </p:nvSpPr>
        <p:spPr bwMode="auto">
          <a:xfrm>
            <a:off x="755652" y="855288"/>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注意事项</a:t>
            </a:r>
          </a:p>
        </p:txBody>
      </p:sp>
      <p:sp>
        <p:nvSpPr>
          <p:cNvPr id="74754" name="TextBox 1"/>
          <p:cNvSpPr txBox="1">
            <a:spLocks noChangeArrowheads="1"/>
          </p:cNvSpPr>
          <p:nvPr/>
        </p:nvSpPr>
        <p:spPr bwMode="auto">
          <a:xfrm>
            <a:off x="1979615" y="2830138"/>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06176"/>
            <a:ext cx="8104216" cy="2751522"/>
          </a:xfrm>
          <a:prstGeom prst="rect">
            <a:avLst/>
          </a:prstGeom>
          <a:noFill/>
          <a:ln w="9525">
            <a:noFill/>
            <a:miter lim="800000"/>
            <a:headEnd/>
            <a:tailEnd/>
          </a:ln>
        </p:spPr>
        <p:txBody>
          <a:bodyPr wrap="square">
            <a:spAutoFit/>
          </a:bodyPr>
          <a:lstStyle/>
          <a:p>
            <a:pPr indent="614363" algn="just">
              <a:lnSpc>
                <a:spcPct val="120000"/>
              </a:lnSpc>
            </a:pPr>
            <a:r>
              <a:rPr lang="zh-CN" altLang="en-US" sz="2400" dirty="0">
                <a:solidFill>
                  <a:schemeClr val="hlink"/>
                </a:solidFill>
                <a:latin typeface="华文新魏" pitchFamily="2" charset="-122"/>
                <a:ea typeface="华文新魏" pitchFamily="2" charset="-122"/>
                <a:cs typeface="方正综艺简体"/>
              </a:rPr>
              <a:t>试验荷载宜按控制截面最大内力或位移</a:t>
            </a:r>
            <a:r>
              <a:rPr lang="zh-CN" altLang="en-US" sz="2400" dirty="0">
                <a:solidFill>
                  <a:srgbClr val="990000"/>
                </a:solidFill>
                <a:latin typeface="华文新魏" pitchFamily="2" charset="-122"/>
                <a:ea typeface="华文新魏" pitchFamily="2" charset="-122"/>
                <a:cs typeface="方正综艺简体"/>
              </a:rPr>
              <a:t>分成</a:t>
            </a:r>
            <a:r>
              <a:rPr lang="en-US" altLang="zh-CN" sz="2400" dirty="0">
                <a:solidFill>
                  <a:srgbClr val="990000"/>
                </a:solidFill>
                <a:latin typeface="华文新魏" pitchFamily="2" charset="-122"/>
                <a:ea typeface="华文新魏" pitchFamily="2" charset="-122"/>
                <a:cs typeface="方正综艺简体"/>
              </a:rPr>
              <a:t>4</a:t>
            </a:r>
            <a:r>
              <a:rPr lang="zh-CN" altLang="en-US" sz="2400" dirty="0">
                <a:solidFill>
                  <a:srgbClr val="990000"/>
                </a:solidFill>
                <a:latin typeface="华文新魏" pitchFamily="2" charset="-122"/>
                <a:ea typeface="华文新魏" pitchFamily="2" charset="-122"/>
                <a:cs typeface="方正综艺简体"/>
              </a:rPr>
              <a:t>～</a:t>
            </a:r>
            <a:r>
              <a:rPr lang="en-US" altLang="zh-CN" sz="2400" dirty="0">
                <a:solidFill>
                  <a:srgbClr val="990000"/>
                </a:solidFill>
                <a:latin typeface="华文新魏" pitchFamily="2" charset="-122"/>
                <a:ea typeface="华文新魏" pitchFamily="2" charset="-122"/>
                <a:cs typeface="方正综艺简体"/>
              </a:rPr>
              <a:t>5</a:t>
            </a:r>
            <a:r>
              <a:rPr lang="zh-CN" altLang="en-US" sz="2400" dirty="0">
                <a:solidFill>
                  <a:srgbClr val="990000"/>
                </a:solidFill>
                <a:latin typeface="华文新魏" pitchFamily="2" charset="-122"/>
                <a:ea typeface="华文新魏" pitchFamily="2" charset="-122"/>
                <a:cs typeface="方正综艺简体"/>
              </a:rPr>
              <a:t>级施加</a:t>
            </a:r>
            <a:r>
              <a:rPr lang="zh-CN" altLang="en-US" sz="2400" dirty="0">
                <a:solidFill>
                  <a:schemeClr val="hlink"/>
                </a:solidFill>
                <a:latin typeface="华文新魏" pitchFamily="2" charset="-122"/>
                <a:ea typeface="华文新魏" pitchFamily="2" charset="-122"/>
                <a:cs typeface="方正综艺简体"/>
              </a:rPr>
              <a:t>，受条件所限时至少应分成</a:t>
            </a:r>
            <a:r>
              <a:rPr lang="en-US" altLang="zh-CN" sz="2400" dirty="0">
                <a:solidFill>
                  <a:schemeClr val="hlink"/>
                </a:solidFill>
                <a:latin typeface="华文新魏" pitchFamily="2" charset="-122"/>
                <a:ea typeface="华文新魏" pitchFamily="2" charset="-122"/>
                <a:cs typeface="方正综艺简体"/>
              </a:rPr>
              <a:t>3</a:t>
            </a:r>
            <a:r>
              <a:rPr lang="zh-CN" altLang="en-US" sz="2400" dirty="0">
                <a:solidFill>
                  <a:schemeClr val="hlink"/>
                </a:solidFill>
                <a:latin typeface="华文新魏" pitchFamily="2" charset="-122"/>
                <a:ea typeface="华文新魏" pitchFamily="2" charset="-122"/>
                <a:cs typeface="方正综艺简体"/>
              </a:rPr>
              <a:t>级施加，当试验加载车辆较多时应增加分级次数。</a:t>
            </a:r>
          </a:p>
          <a:p>
            <a:pPr indent="614363" algn="just">
              <a:lnSpc>
                <a:spcPct val="120000"/>
              </a:lnSpc>
            </a:pPr>
            <a:r>
              <a:rPr lang="zh-CN" altLang="en-US" sz="2400" dirty="0">
                <a:solidFill>
                  <a:schemeClr val="hlink"/>
                </a:solidFill>
                <a:latin typeface="华文新魏" pitchFamily="2" charset="-122"/>
                <a:ea typeface="华文新魏" pitchFamily="2" charset="-122"/>
                <a:cs typeface="方正综艺简体"/>
              </a:rPr>
              <a:t>分级加卸载不仅是为了</a:t>
            </a:r>
            <a:r>
              <a:rPr lang="zh-CN" altLang="en-US" sz="2400" dirty="0">
                <a:solidFill>
                  <a:srgbClr val="990000"/>
                </a:solidFill>
                <a:latin typeface="华文新魏" pitchFamily="2" charset="-122"/>
                <a:ea typeface="华文新魏" pitchFamily="2" charset="-122"/>
                <a:cs typeface="方正综艺简体"/>
              </a:rPr>
              <a:t>保障安全</a:t>
            </a:r>
            <a:r>
              <a:rPr lang="zh-CN" altLang="en-US" sz="2400" dirty="0">
                <a:solidFill>
                  <a:schemeClr val="hlink"/>
                </a:solidFill>
                <a:latin typeface="华文新魏" pitchFamily="2" charset="-122"/>
                <a:ea typeface="华文新魏" pitchFamily="2" charset="-122"/>
                <a:cs typeface="方正综艺简体"/>
              </a:rPr>
              <a:t>而且可以比较全面地掌握试验桥梁结构</a:t>
            </a:r>
            <a:r>
              <a:rPr lang="zh-CN" altLang="en-US" sz="2400" dirty="0">
                <a:solidFill>
                  <a:srgbClr val="990000"/>
                </a:solidFill>
                <a:latin typeface="华文新魏" pitchFamily="2" charset="-122"/>
                <a:ea typeface="华文新魏" pitchFamily="2" charset="-122"/>
                <a:cs typeface="方正综艺简体"/>
              </a:rPr>
              <a:t>实测力学响应</a:t>
            </a:r>
            <a:r>
              <a:rPr lang="zh-CN" altLang="en-US" sz="2400" dirty="0">
                <a:solidFill>
                  <a:schemeClr val="hlink"/>
                </a:solidFill>
                <a:latin typeface="华文新魏" pitchFamily="2" charset="-122"/>
                <a:ea typeface="华文新魏" pitchFamily="2" charset="-122"/>
                <a:cs typeface="方正综艺简体"/>
              </a:rPr>
              <a:t>（应变、挠度）与</a:t>
            </a:r>
            <a:r>
              <a:rPr lang="zh-CN" altLang="en-US" sz="2400" dirty="0">
                <a:solidFill>
                  <a:srgbClr val="990000"/>
                </a:solidFill>
                <a:latin typeface="华文新魏" pitchFamily="2" charset="-122"/>
                <a:ea typeface="华文新魏" pitchFamily="2" charset="-122"/>
                <a:cs typeface="方正综艺简体"/>
              </a:rPr>
              <a:t>所加荷载</a:t>
            </a:r>
            <a:r>
              <a:rPr lang="zh-CN" altLang="en-US" sz="2400" dirty="0">
                <a:solidFill>
                  <a:schemeClr val="hlink"/>
                </a:solidFill>
                <a:latin typeface="华文新魏" pitchFamily="2" charset="-122"/>
                <a:ea typeface="华文新魏" pitchFamily="2" charset="-122"/>
                <a:cs typeface="方正综艺简体"/>
              </a:rPr>
              <a:t>之间的关系。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7" name="TextBox 1"/>
          <p:cNvSpPr txBox="1">
            <a:spLocks noChangeArrowheads="1"/>
          </p:cNvSpPr>
          <p:nvPr/>
        </p:nvSpPr>
        <p:spPr bwMode="auto">
          <a:xfrm>
            <a:off x="755652" y="840716"/>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注意事项</a:t>
            </a:r>
          </a:p>
        </p:txBody>
      </p:sp>
      <p:sp>
        <p:nvSpPr>
          <p:cNvPr id="75778" name="TextBox 1"/>
          <p:cNvSpPr txBox="1">
            <a:spLocks noChangeArrowheads="1"/>
          </p:cNvSpPr>
          <p:nvPr/>
        </p:nvSpPr>
        <p:spPr bwMode="auto">
          <a:xfrm>
            <a:off x="1979615" y="2815566"/>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91605"/>
            <a:ext cx="8318530" cy="3194721"/>
          </a:xfrm>
          <a:prstGeom prst="rect">
            <a:avLst/>
          </a:prstGeom>
          <a:noFill/>
          <a:ln w="9525">
            <a:noFill/>
            <a:miter lim="800000"/>
            <a:headEnd/>
            <a:tailEnd/>
          </a:ln>
        </p:spPr>
        <p:txBody>
          <a:bodyPr wrap="square">
            <a:spAutoFit/>
          </a:bodyPr>
          <a:lstStyle/>
          <a:p>
            <a:pPr algn="just">
              <a:lnSpc>
                <a:spcPct val="120000"/>
              </a:lnSpc>
              <a:defRPr/>
            </a:pPr>
            <a:r>
              <a:rPr lang="zh-CN" altLang="en-US" sz="2400" dirty="0">
                <a:solidFill>
                  <a:schemeClr val="hlink"/>
                </a:solidFill>
                <a:latin typeface="华文新魏" pitchFamily="2" charset="-122"/>
                <a:ea typeface="华文新魏" pitchFamily="2" charset="-122"/>
                <a:cs typeface="方正综艺简体"/>
              </a:rPr>
              <a:t>分级加载测读应遵循以下原则：</a:t>
            </a:r>
          </a:p>
          <a:p>
            <a:pPr marL="457200" indent="-457200" algn="just">
              <a:lnSpc>
                <a:spcPct val="120000"/>
              </a:lnSpc>
              <a:buClr>
                <a:srgbClr val="990000"/>
              </a:buClr>
              <a:buFont typeface="Wingdings" pitchFamily="2" charset="2"/>
              <a:buChar char="Ø"/>
              <a:defRPr/>
            </a:pPr>
            <a:r>
              <a:rPr lang="zh-CN" altLang="en-US" sz="2400" dirty="0">
                <a:solidFill>
                  <a:schemeClr val="hlink"/>
                </a:solidFill>
                <a:latin typeface="华文新魏" pitchFamily="2" charset="-122"/>
                <a:ea typeface="华文新魏" pitchFamily="2" charset="-122"/>
                <a:cs typeface="方正综艺简体"/>
              </a:rPr>
              <a:t>分级加载只有在前一级荷载阶段内结构变位相对稳定后，才能进入下一级荷载加载。</a:t>
            </a:r>
          </a:p>
          <a:p>
            <a:pPr marL="457200" indent="-457200" algn="just">
              <a:lnSpc>
                <a:spcPct val="120000"/>
              </a:lnSpc>
              <a:buClr>
                <a:srgbClr val="990000"/>
              </a:buClr>
              <a:buFont typeface="Wingdings" pitchFamily="2" charset="2"/>
              <a:buChar char="Ø"/>
              <a:defRPr/>
            </a:pPr>
            <a:r>
              <a:rPr lang="zh-CN" altLang="en-US" sz="2400" dirty="0">
                <a:solidFill>
                  <a:schemeClr val="hlink"/>
                </a:solidFill>
                <a:latin typeface="华文新魏" pitchFamily="2" charset="-122"/>
                <a:ea typeface="华文新魏" pitchFamily="2" charset="-122"/>
                <a:cs typeface="方正综艺简体"/>
              </a:rPr>
              <a:t>各级荷载施加完成后，裂纹、位移、应变观测点对典型部位实时监测，待所有数据稳定后，完成数据的采集工作。</a:t>
            </a:r>
          </a:p>
          <a:p>
            <a:pPr marL="457200" indent="-457200" algn="just">
              <a:lnSpc>
                <a:spcPct val="120000"/>
              </a:lnSpc>
              <a:buClr>
                <a:srgbClr val="990000"/>
              </a:buClr>
              <a:buFont typeface="Wingdings" pitchFamily="2" charset="2"/>
              <a:buChar char="Ø"/>
              <a:defRPr/>
            </a:pPr>
            <a:r>
              <a:rPr lang="zh-CN" altLang="en-US" sz="2400" spc="-150" dirty="0">
                <a:solidFill>
                  <a:schemeClr val="hlink"/>
                </a:solidFill>
                <a:latin typeface="华文新魏" pitchFamily="2" charset="-122"/>
                <a:ea typeface="华文新魏" pitchFamily="2" charset="-122"/>
                <a:cs typeface="方正综艺简体"/>
              </a:rPr>
              <a:t>每一级荷载施加后应观察结构的反应（应变、挠度、裂纹），确定下一级荷载的施加方式（是否施加及施加位置）。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801" name="TextBox 1"/>
          <p:cNvSpPr txBox="1">
            <a:spLocks noChangeArrowheads="1"/>
          </p:cNvSpPr>
          <p:nvPr/>
        </p:nvSpPr>
        <p:spPr bwMode="auto">
          <a:xfrm>
            <a:off x="755652" y="840716"/>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注意事项</a:t>
            </a:r>
          </a:p>
        </p:txBody>
      </p:sp>
      <p:sp>
        <p:nvSpPr>
          <p:cNvPr id="76802" name="TextBox 1"/>
          <p:cNvSpPr txBox="1">
            <a:spLocks noChangeArrowheads="1"/>
          </p:cNvSpPr>
          <p:nvPr/>
        </p:nvSpPr>
        <p:spPr bwMode="auto">
          <a:xfrm>
            <a:off x="1979615" y="2815566"/>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91605"/>
            <a:ext cx="8104216" cy="3194721"/>
          </a:xfrm>
          <a:prstGeom prst="rect">
            <a:avLst/>
          </a:prstGeom>
          <a:noFill/>
          <a:ln w="9525">
            <a:noFill/>
            <a:miter lim="800000"/>
            <a:headEnd/>
            <a:tailEnd/>
          </a:ln>
        </p:spPr>
        <p:txBody>
          <a:bodyPr wrap="square">
            <a:spAutoFit/>
          </a:bodyPr>
          <a:lstStyle/>
          <a:p>
            <a:pPr algn="just">
              <a:lnSpc>
                <a:spcPct val="120000"/>
              </a:lnSpc>
              <a:defRPr/>
            </a:pPr>
            <a:r>
              <a:rPr lang="zh-CN" altLang="en-US" sz="2400" dirty="0">
                <a:solidFill>
                  <a:schemeClr val="hlink"/>
                </a:solidFill>
                <a:latin typeface="华文新魏" pitchFamily="2" charset="-122"/>
                <a:ea typeface="华文新魏" pitchFamily="2" charset="-122"/>
                <a:cs typeface="方正综艺简体"/>
              </a:rPr>
              <a:t>一般地，桥梁荷载试验加载终止条件为：</a:t>
            </a:r>
          </a:p>
          <a:p>
            <a:pPr marL="457200" indent="-457200" algn="just">
              <a:lnSpc>
                <a:spcPct val="120000"/>
              </a:lnSpc>
              <a:buClr>
                <a:srgbClr val="990000"/>
              </a:buClr>
              <a:buFont typeface="Wingdings" pitchFamily="2" charset="2"/>
              <a:buChar char="Ø"/>
              <a:defRPr/>
            </a:pPr>
            <a:r>
              <a:rPr lang="zh-CN" altLang="en-US" sz="2400" dirty="0">
                <a:solidFill>
                  <a:schemeClr val="hlink"/>
                </a:solidFill>
                <a:latin typeface="华文新魏" pitchFamily="2" charset="-122"/>
                <a:ea typeface="华文新魏" pitchFamily="2" charset="-122"/>
                <a:cs typeface="方正综艺简体"/>
              </a:rPr>
              <a:t>控制测点应力值已达到或超过弹性理论按规范安全条件反算的控制应力值时；</a:t>
            </a:r>
          </a:p>
          <a:p>
            <a:pPr marL="457200" indent="-457200" algn="just">
              <a:lnSpc>
                <a:spcPct val="120000"/>
              </a:lnSpc>
              <a:buClr>
                <a:srgbClr val="990000"/>
              </a:buClr>
              <a:buFont typeface="Wingdings" pitchFamily="2" charset="2"/>
              <a:buChar char="Ø"/>
              <a:defRPr/>
            </a:pPr>
            <a:r>
              <a:rPr lang="zh-CN" altLang="en-US" sz="2400" dirty="0">
                <a:solidFill>
                  <a:schemeClr val="hlink"/>
                </a:solidFill>
                <a:latin typeface="华文新魏" pitchFamily="2" charset="-122"/>
                <a:ea typeface="华文新魏" pitchFamily="2" charset="-122"/>
                <a:cs typeface="方正综艺简体"/>
              </a:rPr>
              <a:t>控制测点变位（或挠度）超过规范允许值时；</a:t>
            </a:r>
          </a:p>
          <a:p>
            <a:pPr marL="457200" indent="-457200" algn="just">
              <a:lnSpc>
                <a:spcPct val="120000"/>
              </a:lnSpc>
              <a:buClr>
                <a:srgbClr val="990000"/>
              </a:buClr>
              <a:buFont typeface="Wingdings" pitchFamily="2" charset="2"/>
              <a:buChar char="Ø"/>
              <a:defRPr/>
            </a:pPr>
            <a:r>
              <a:rPr lang="zh-CN" altLang="en-US" sz="2400" dirty="0">
                <a:solidFill>
                  <a:schemeClr val="hlink"/>
                </a:solidFill>
                <a:latin typeface="华文新魏" pitchFamily="2" charset="-122"/>
                <a:ea typeface="华文新魏" pitchFamily="2" charset="-122"/>
                <a:cs typeface="方正综艺简体"/>
              </a:rPr>
              <a:t>由于加使结构裂缝长度、宽度急剧增加，新裂缝大量出现，宽度超出允许值的裂缝大量增多，对结构使用寿命造成较大的影响时；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5" name="TextBox 1"/>
          <p:cNvSpPr txBox="1">
            <a:spLocks noChangeArrowheads="1"/>
          </p:cNvSpPr>
          <p:nvPr/>
        </p:nvSpPr>
        <p:spPr bwMode="auto">
          <a:xfrm>
            <a:off x="755652" y="869857"/>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注意事项</a:t>
            </a:r>
          </a:p>
        </p:txBody>
      </p:sp>
      <p:sp>
        <p:nvSpPr>
          <p:cNvPr id="77826" name="TextBox 1"/>
          <p:cNvSpPr txBox="1">
            <a:spLocks noChangeArrowheads="1"/>
          </p:cNvSpPr>
          <p:nvPr/>
        </p:nvSpPr>
        <p:spPr bwMode="auto">
          <a:xfrm>
            <a:off x="1979615" y="2844707"/>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20746"/>
            <a:ext cx="8032778" cy="2308324"/>
          </a:xfrm>
          <a:prstGeom prst="rect">
            <a:avLst/>
          </a:prstGeom>
          <a:noFill/>
          <a:ln w="9525">
            <a:noFill/>
            <a:miter lim="800000"/>
            <a:headEnd/>
            <a:tailEnd/>
          </a:ln>
        </p:spPr>
        <p:txBody>
          <a:bodyPr wrap="square">
            <a:spAutoFit/>
          </a:bodyPr>
          <a:lstStyle/>
          <a:p>
            <a:pPr marL="457200" indent="-457200" algn="just">
              <a:lnSpc>
                <a:spcPct val="120000"/>
              </a:lnSpc>
              <a:buClr>
                <a:srgbClr val="990000"/>
              </a:buClr>
              <a:buFont typeface="Wingdings" pitchFamily="2" charset="2"/>
              <a:buChar char="Ø"/>
            </a:pPr>
            <a:r>
              <a:rPr lang="zh-CN" altLang="en-US" sz="2400" dirty="0">
                <a:solidFill>
                  <a:schemeClr val="hlink"/>
                </a:solidFill>
                <a:latin typeface="华文新魏" pitchFamily="2" charset="-122"/>
                <a:ea typeface="华文新魏" pitchFamily="2" charset="-122"/>
                <a:cs typeface="方正综艺简体"/>
              </a:rPr>
              <a:t>发生其它破坏，如预应力筋崩断、混凝土压碎、桥墩偏位、支座损坏、变形过大并超过规范允许值等影响桥梁承载能力或正常使用时；</a:t>
            </a:r>
          </a:p>
          <a:p>
            <a:pPr marL="457200" indent="-457200" algn="just">
              <a:lnSpc>
                <a:spcPct val="120000"/>
              </a:lnSpc>
              <a:buClr>
                <a:srgbClr val="990000"/>
              </a:buClr>
              <a:buFont typeface="Wingdings" pitchFamily="2" charset="2"/>
              <a:buChar char="Ø"/>
            </a:pPr>
            <a:r>
              <a:rPr lang="zh-CN" altLang="en-US" sz="2400" dirty="0">
                <a:solidFill>
                  <a:schemeClr val="hlink"/>
                </a:solidFill>
                <a:latin typeface="华文新魏" pitchFamily="2" charset="-122"/>
                <a:ea typeface="华文新魏" pitchFamily="2" charset="-122"/>
                <a:cs typeface="方正综艺简体"/>
              </a:rPr>
              <a:t>桥体发出异常响声或其他异常情况；</a:t>
            </a:r>
          </a:p>
          <a:p>
            <a:pPr marL="457200" indent="-457200" algn="just">
              <a:lnSpc>
                <a:spcPct val="120000"/>
              </a:lnSpc>
              <a:buClr>
                <a:srgbClr val="990000"/>
              </a:buClr>
              <a:buFont typeface="Wingdings" pitchFamily="2" charset="2"/>
              <a:buChar char="Ø"/>
            </a:pPr>
            <a:r>
              <a:rPr lang="zh-CN" altLang="en-US" sz="2400" dirty="0">
                <a:solidFill>
                  <a:schemeClr val="hlink"/>
                </a:solidFill>
                <a:latin typeface="华文新魏" pitchFamily="2" charset="-122"/>
                <a:ea typeface="华文新魏" pitchFamily="2" charset="-122"/>
                <a:cs typeface="方正综艺简体"/>
              </a:rPr>
              <a:t>斜拉索或吊索（杆）索力增量实测值超过计算时。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8849" name="TextBox 1"/>
          <p:cNvSpPr txBox="1">
            <a:spLocks noChangeArrowheads="1"/>
          </p:cNvSpPr>
          <p:nvPr/>
        </p:nvSpPr>
        <p:spPr bwMode="auto">
          <a:xfrm>
            <a:off x="755652" y="855288"/>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注意事项</a:t>
            </a:r>
          </a:p>
        </p:txBody>
      </p:sp>
      <p:sp>
        <p:nvSpPr>
          <p:cNvPr id="78850" name="TextBox 1"/>
          <p:cNvSpPr txBox="1">
            <a:spLocks noChangeArrowheads="1"/>
          </p:cNvSpPr>
          <p:nvPr/>
        </p:nvSpPr>
        <p:spPr bwMode="auto">
          <a:xfrm>
            <a:off x="1979615" y="2830138"/>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06176"/>
            <a:ext cx="8104216" cy="3194721"/>
          </a:xfrm>
          <a:prstGeom prst="rect">
            <a:avLst/>
          </a:prstGeom>
          <a:noFill/>
          <a:ln w="9525">
            <a:noFill/>
            <a:miter lim="800000"/>
            <a:headEnd/>
            <a:tailEnd/>
          </a:ln>
        </p:spPr>
        <p:txBody>
          <a:bodyPr wrap="square">
            <a:spAutoFit/>
          </a:bodyPr>
          <a:lstStyle/>
          <a:p>
            <a:pPr indent="611188" algn="just">
              <a:lnSpc>
                <a:spcPct val="120000"/>
              </a:lnSpc>
            </a:pPr>
            <a:r>
              <a:rPr lang="zh-CN" altLang="en-US" sz="2400" dirty="0">
                <a:solidFill>
                  <a:schemeClr val="hlink"/>
                </a:solidFill>
                <a:latin typeface="华文新魏" pitchFamily="2" charset="-122"/>
                <a:ea typeface="华文新魏" pitchFamily="2" charset="-122"/>
                <a:cs typeface="方正综艺简体"/>
              </a:rPr>
              <a:t>对于</a:t>
            </a:r>
            <a:r>
              <a:rPr lang="zh-CN" altLang="en-US" sz="2400" dirty="0">
                <a:solidFill>
                  <a:srgbClr val="990000"/>
                </a:solidFill>
                <a:latin typeface="华文新魏" pitchFamily="2" charset="-122"/>
                <a:ea typeface="华文新魏" pitchFamily="2" charset="-122"/>
                <a:cs typeface="方正综艺简体"/>
              </a:rPr>
              <a:t>新建桥梁</a:t>
            </a:r>
            <a:r>
              <a:rPr lang="zh-CN" altLang="en-US" sz="2400" dirty="0">
                <a:solidFill>
                  <a:schemeClr val="hlink"/>
                </a:solidFill>
                <a:latin typeface="华文新魏" pitchFamily="2" charset="-122"/>
                <a:ea typeface="华文新魏" pitchFamily="2" charset="-122"/>
                <a:cs typeface="方正综艺简体"/>
              </a:rPr>
              <a:t>来说，需要通过</a:t>
            </a:r>
            <a:r>
              <a:rPr lang="zh-CN" altLang="en-US" sz="2400" dirty="0">
                <a:solidFill>
                  <a:srgbClr val="990000"/>
                </a:solidFill>
                <a:latin typeface="华文新魏" pitchFamily="2" charset="-122"/>
                <a:ea typeface="华文新魏" pitchFamily="2" charset="-122"/>
                <a:cs typeface="方正综艺简体"/>
              </a:rPr>
              <a:t>预加载</a:t>
            </a:r>
            <a:r>
              <a:rPr lang="zh-CN" altLang="en-US" sz="2400" dirty="0">
                <a:solidFill>
                  <a:schemeClr val="hlink"/>
                </a:solidFill>
                <a:latin typeface="华文新魏" pitchFamily="2" charset="-122"/>
                <a:ea typeface="华文新魏" pitchFamily="2" charset="-122"/>
                <a:cs typeface="方正综艺简体"/>
              </a:rPr>
              <a:t>来消除非试验荷载引起的结构变形，对于尚未进行桥面铺装层施工的新建桥梁，进行荷载试验时还需要</a:t>
            </a:r>
            <a:r>
              <a:rPr lang="zh-CN" altLang="en-US" sz="2400" dirty="0">
                <a:solidFill>
                  <a:srgbClr val="990000"/>
                </a:solidFill>
                <a:latin typeface="华文新魏" pitchFamily="2" charset="-122"/>
                <a:ea typeface="华文新魏" pitchFamily="2" charset="-122"/>
                <a:cs typeface="方正综艺简体"/>
              </a:rPr>
              <a:t>考虑桥面铺装</a:t>
            </a:r>
            <a:r>
              <a:rPr lang="zh-CN" altLang="en-US" sz="2400" dirty="0">
                <a:solidFill>
                  <a:schemeClr val="hlink"/>
                </a:solidFill>
                <a:latin typeface="华文新魏" pitchFamily="2" charset="-122"/>
                <a:ea typeface="华文新魏" pitchFamily="2" charset="-122"/>
                <a:cs typeface="方正综艺简体"/>
              </a:rPr>
              <a:t>这部分的受力影响。</a:t>
            </a:r>
          </a:p>
          <a:p>
            <a:pPr indent="611188" algn="just">
              <a:lnSpc>
                <a:spcPct val="120000"/>
              </a:lnSpc>
            </a:pPr>
            <a:r>
              <a:rPr lang="zh-CN" altLang="en-US" sz="2400" dirty="0">
                <a:solidFill>
                  <a:schemeClr val="hlink"/>
                </a:solidFill>
                <a:latin typeface="华文新魏" pitchFamily="2" charset="-122"/>
                <a:ea typeface="华文新魏" pitchFamily="2" charset="-122"/>
                <a:cs typeface="方正综艺简体"/>
              </a:rPr>
              <a:t>对于</a:t>
            </a:r>
            <a:r>
              <a:rPr lang="zh-CN" altLang="en-US" sz="2400" dirty="0">
                <a:solidFill>
                  <a:srgbClr val="990000"/>
                </a:solidFill>
                <a:latin typeface="华文新魏" pitchFamily="2" charset="-122"/>
                <a:ea typeface="华文新魏" pitchFamily="2" charset="-122"/>
                <a:cs typeface="方正综艺简体"/>
              </a:rPr>
              <a:t>既有桥梁</a:t>
            </a:r>
            <a:r>
              <a:rPr lang="zh-CN" altLang="en-US" sz="2400" dirty="0">
                <a:solidFill>
                  <a:schemeClr val="hlink"/>
                </a:solidFill>
                <a:latin typeface="华文新魏" pitchFamily="2" charset="-122"/>
                <a:ea typeface="华文新魏" pitchFamily="2" charset="-122"/>
                <a:cs typeface="方正综艺简体"/>
              </a:rPr>
              <a:t>而言，在进行荷载试验前必须进行详尽的外观检查以及试验过程中</a:t>
            </a:r>
            <a:r>
              <a:rPr lang="zh-CN" altLang="en-US" sz="2400" dirty="0">
                <a:solidFill>
                  <a:srgbClr val="990000"/>
                </a:solidFill>
                <a:latin typeface="华文新魏" pitchFamily="2" charset="-122"/>
                <a:ea typeface="华文新魏" pitchFamily="2" charset="-122"/>
                <a:cs typeface="方正综艺简体"/>
              </a:rPr>
              <a:t>严格的分级加载</a:t>
            </a:r>
            <a:r>
              <a:rPr lang="zh-CN" altLang="en-US" sz="2400" dirty="0">
                <a:solidFill>
                  <a:schemeClr val="hlink"/>
                </a:solidFill>
                <a:latin typeface="华文新魏" pitchFamily="2" charset="-122"/>
                <a:ea typeface="华文新魏" pitchFamily="2" charset="-122"/>
                <a:cs typeface="方正综艺简体"/>
              </a:rPr>
              <a:t>，以防止给结构形成新的损伤与安全隐患，造成意外发生。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873" name="TextBox 1"/>
          <p:cNvSpPr txBox="1">
            <a:spLocks noChangeArrowheads="1"/>
          </p:cNvSpPr>
          <p:nvPr/>
        </p:nvSpPr>
        <p:spPr bwMode="auto">
          <a:xfrm>
            <a:off x="755652" y="869857"/>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注意事项</a:t>
            </a:r>
          </a:p>
        </p:txBody>
      </p:sp>
      <p:sp>
        <p:nvSpPr>
          <p:cNvPr id="79874" name="TextBox 1"/>
          <p:cNvSpPr txBox="1">
            <a:spLocks noChangeArrowheads="1"/>
          </p:cNvSpPr>
          <p:nvPr/>
        </p:nvSpPr>
        <p:spPr bwMode="auto">
          <a:xfrm>
            <a:off x="1979615" y="2844707"/>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20746"/>
            <a:ext cx="8175654" cy="2308324"/>
          </a:xfrm>
          <a:prstGeom prst="rect">
            <a:avLst/>
          </a:prstGeom>
          <a:noFill/>
          <a:ln w="9525">
            <a:noFill/>
            <a:miter lim="800000"/>
            <a:headEnd/>
            <a:tailEnd/>
          </a:ln>
        </p:spPr>
        <p:txBody>
          <a:bodyPr wrap="square">
            <a:spAutoFit/>
          </a:bodyPr>
          <a:lstStyle/>
          <a:p>
            <a:pPr indent="611188" algn="just">
              <a:lnSpc>
                <a:spcPct val="120000"/>
              </a:lnSpc>
            </a:pPr>
            <a:r>
              <a:rPr lang="zh-CN" altLang="en-US" sz="2400" dirty="0">
                <a:solidFill>
                  <a:schemeClr val="hlink"/>
                </a:solidFill>
                <a:latin typeface="华文新魏" pitchFamily="2" charset="-122"/>
                <a:ea typeface="华文新魏" pitchFamily="2" charset="-122"/>
                <a:cs typeface="方正综艺简体"/>
              </a:rPr>
              <a:t>对于</a:t>
            </a:r>
            <a:r>
              <a:rPr lang="zh-CN" altLang="en-US" sz="2400" dirty="0">
                <a:solidFill>
                  <a:srgbClr val="990000"/>
                </a:solidFill>
                <a:latin typeface="华文新魏" pitchFamily="2" charset="-122"/>
                <a:ea typeface="华文新魏" pitchFamily="2" charset="-122"/>
                <a:cs typeface="方正综艺简体"/>
              </a:rPr>
              <a:t>钢筋混凝土结构</a:t>
            </a:r>
            <a:r>
              <a:rPr lang="zh-CN" altLang="en-US" sz="2400" dirty="0">
                <a:solidFill>
                  <a:schemeClr val="hlink"/>
                </a:solidFill>
                <a:latin typeface="华文新魏" pitchFamily="2" charset="-122"/>
                <a:ea typeface="华文新魏" pitchFamily="2" charset="-122"/>
                <a:cs typeface="方正综艺简体"/>
              </a:rPr>
              <a:t>，还必须</a:t>
            </a:r>
            <a:r>
              <a:rPr lang="zh-CN" altLang="en-US" sz="2400" dirty="0">
                <a:solidFill>
                  <a:srgbClr val="990000"/>
                </a:solidFill>
                <a:latin typeface="华文新魏" pitchFamily="2" charset="-122"/>
                <a:ea typeface="华文新魏" pitchFamily="2" charset="-122"/>
                <a:cs typeface="方正综艺简体"/>
              </a:rPr>
              <a:t>凿出钢筋</a:t>
            </a:r>
            <a:r>
              <a:rPr lang="zh-CN" altLang="en-US" sz="2400" dirty="0">
                <a:solidFill>
                  <a:schemeClr val="hlink"/>
                </a:solidFill>
                <a:latin typeface="华文新魏" pitchFamily="2" charset="-122"/>
                <a:ea typeface="华文新魏" pitchFamily="2" charset="-122"/>
                <a:cs typeface="方正综艺简体"/>
              </a:rPr>
              <a:t>用以测试试验荷载作用下钢筋的受力性能。</a:t>
            </a:r>
          </a:p>
          <a:p>
            <a:pPr indent="611188" algn="just">
              <a:lnSpc>
                <a:spcPct val="120000"/>
              </a:lnSpc>
            </a:pPr>
            <a:r>
              <a:rPr lang="zh-CN" altLang="en-US" sz="2400" dirty="0">
                <a:solidFill>
                  <a:schemeClr val="hlink"/>
                </a:solidFill>
                <a:latin typeface="华文新魏" pitchFamily="2" charset="-122"/>
                <a:ea typeface="华文新魏" pitchFamily="2" charset="-122"/>
                <a:cs typeface="方正综艺简体"/>
              </a:rPr>
              <a:t>当桥梁跨度较大，所需车辆较多时，</a:t>
            </a:r>
            <a:r>
              <a:rPr lang="zh-CN" altLang="en-US" sz="2400" dirty="0">
                <a:solidFill>
                  <a:srgbClr val="990000"/>
                </a:solidFill>
                <a:latin typeface="华文新魏" pitchFamily="2" charset="-122"/>
                <a:ea typeface="华文新魏" pitchFamily="2" charset="-122"/>
                <a:cs typeface="方正综艺简体"/>
              </a:rPr>
              <a:t>应合理安排加载车摆放位置与顺序</a:t>
            </a:r>
            <a:r>
              <a:rPr lang="zh-CN" altLang="en-US" sz="2400" dirty="0">
                <a:solidFill>
                  <a:schemeClr val="hlink"/>
                </a:solidFill>
                <a:latin typeface="华文新魏" pitchFamily="2" charset="-122"/>
                <a:ea typeface="华文新魏" pitchFamily="2" charset="-122"/>
                <a:cs typeface="方正综艺简体"/>
              </a:rPr>
              <a:t>，以防止非加载桥跨或桥梁相近结构因加载车集中放置造成结构损伤与安全隐患。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extBox 1"/>
          <p:cNvSpPr txBox="1">
            <a:spLocks noChangeArrowheads="1"/>
          </p:cNvSpPr>
          <p:nvPr/>
        </p:nvSpPr>
        <p:spPr bwMode="auto">
          <a:xfrm>
            <a:off x="860425" y="824199"/>
            <a:ext cx="1422184" cy="461665"/>
          </a:xfrm>
          <a:prstGeom prst="rect">
            <a:avLst/>
          </a:prstGeom>
          <a:noFill/>
          <a:ln w="9525">
            <a:noFill/>
            <a:miter lim="800000"/>
            <a:headEnd/>
            <a:tailEnd/>
          </a:ln>
        </p:spPr>
        <p:txBody>
          <a:bodyPr wrap="none">
            <a:spAutoFit/>
          </a:bodyPr>
          <a:lstStyle/>
          <a:p>
            <a:r>
              <a:rPr lang="zh-CN" altLang="en-US" sz="2400" b="1" dirty="0">
                <a:solidFill>
                  <a:schemeClr val="hlink"/>
                </a:solidFill>
                <a:latin typeface="华文新魏" pitchFamily="2" charset="-122"/>
                <a:ea typeface="华文新魏" pitchFamily="2" charset="-122"/>
              </a:rPr>
              <a:t>第四部分</a:t>
            </a:r>
          </a:p>
        </p:txBody>
      </p:sp>
      <p:grpSp>
        <p:nvGrpSpPr>
          <p:cNvPr id="2" name="Group 3"/>
          <p:cNvGrpSpPr>
            <a:grpSpLocks/>
          </p:cNvGrpSpPr>
          <p:nvPr/>
        </p:nvGrpSpPr>
        <p:grpSpPr bwMode="auto">
          <a:xfrm>
            <a:off x="985840" y="1416060"/>
            <a:ext cx="5464175" cy="461962"/>
            <a:chOff x="-313" y="1078"/>
            <a:chExt cx="3442" cy="291"/>
          </a:xfrm>
        </p:grpSpPr>
        <p:sp>
          <p:nvSpPr>
            <p:cNvPr id="80919" name="Line 4"/>
            <p:cNvSpPr>
              <a:spLocks noChangeShapeType="1"/>
            </p:cNvSpPr>
            <p:nvPr/>
          </p:nvSpPr>
          <p:spPr bwMode="auto">
            <a:xfrm>
              <a:off x="729" y="1369"/>
              <a:ext cx="2400" cy="0"/>
            </a:xfrm>
            <a:prstGeom prst="line">
              <a:avLst/>
            </a:prstGeom>
            <a:noFill/>
            <a:ln w="12700" cap="rnd">
              <a:solidFill>
                <a:schemeClr val="tx1"/>
              </a:solidFill>
              <a:prstDash val="sysDot"/>
              <a:round/>
              <a:headEnd/>
              <a:tailEnd/>
            </a:ln>
          </p:spPr>
          <p:txBody>
            <a:bodyPr/>
            <a:lstStyle/>
            <a:p>
              <a:endParaRPr lang="zh-CN" altLang="en-US"/>
            </a:p>
          </p:txBody>
        </p:sp>
        <p:sp>
          <p:nvSpPr>
            <p:cNvPr id="80920" name="Oval 5"/>
            <p:cNvSpPr>
              <a:spLocks noChangeAspect="1" noChangeArrowheads="1"/>
            </p:cNvSpPr>
            <p:nvPr/>
          </p:nvSpPr>
          <p:spPr bwMode="auto">
            <a:xfrm>
              <a:off x="563" y="1129"/>
              <a:ext cx="227" cy="227"/>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80921" name="Rectangle 6"/>
            <p:cNvSpPr>
              <a:spLocks noChangeArrowheads="1"/>
            </p:cNvSpPr>
            <p:nvPr/>
          </p:nvSpPr>
          <p:spPr bwMode="auto">
            <a:xfrm>
              <a:off x="-313" y="1078"/>
              <a:ext cx="2917"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黑体" pitchFamily="2" charset="-122"/>
                </a:rPr>
                <a:t>            </a:t>
              </a:r>
              <a:r>
                <a:rPr lang="zh-CN" altLang="en-US" sz="2000" b="1" dirty="0">
                  <a:solidFill>
                    <a:schemeClr val="hlink"/>
                  </a:solidFill>
                  <a:latin typeface="华文隶书" pitchFamily="2" charset="-122"/>
                  <a:ea typeface="华文隶书" pitchFamily="2" charset="-122"/>
                </a:rPr>
                <a:t>我国桥梁建设基本概况</a:t>
              </a:r>
            </a:p>
          </p:txBody>
        </p:sp>
      </p:grpSp>
      <p:grpSp>
        <p:nvGrpSpPr>
          <p:cNvPr id="4" name="Group 7"/>
          <p:cNvGrpSpPr>
            <a:grpSpLocks/>
          </p:cNvGrpSpPr>
          <p:nvPr/>
        </p:nvGrpSpPr>
        <p:grpSpPr bwMode="auto">
          <a:xfrm>
            <a:off x="1187450" y="2063759"/>
            <a:ext cx="5264150" cy="461961"/>
            <a:chOff x="-183" y="1460"/>
            <a:chExt cx="3316" cy="291"/>
          </a:xfrm>
        </p:grpSpPr>
        <p:sp>
          <p:nvSpPr>
            <p:cNvPr id="80916" name="Line 8"/>
            <p:cNvSpPr>
              <a:spLocks noChangeShapeType="1"/>
            </p:cNvSpPr>
            <p:nvPr/>
          </p:nvSpPr>
          <p:spPr bwMode="auto">
            <a:xfrm>
              <a:off x="733" y="1732"/>
              <a:ext cx="2400" cy="0"/>
            </a:xfrm>
            <a:prstGeom prst="line">
              <a:avLst/>
            </a:prstGeom>
            <a:noFill/>
            <a:ln w="12700" cap="rnd">
              <a:solidFill>
                <a:schemeClr val="tx1"/>
              </a:solidFill>
              <a:prstDash val="sysDot"/>
              <a:round/>
              <a:headEnd/>
              <a:tailEnd/>
            </a:ln>
          </p:spPr>
          <p:txBody>
            <a:bodyPr/>
            <a:lstStyle/>
            <a:p>
              <a:endParaRPr lang="zh-CN" altLang="en-US"/>
            </a:p>
          </p:txBody>
        </p:sp>
        <p:sp>
          <p:nvSpPr>
            <p:cNvPr id="80917" name="Oval 9"/>
            <p:cNvSpPr>
              <a:spLocks noChangeAspect="1" noChangeArrowheads="1"/>
            </p:cNvSpPr>
            <p:nvPr/>
          </p:nvSpPr>
          <p:spPr bwMode="auto">
            <a:xfrm>
              <a:off x="563" y="1489"/>
              <a:ext cx="227" cy="227"/>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80918" name="Rectangle 10"/>
            <p:cNvSpPr>
              <a:spLocks noChangeArrowheads="1"/>
            </p:cNvSpPr>
            <p:nvPr/>
          </p:nvSpPr>
          <p:spPr bwMode="auto">
            <a:xfrm>
              <a:off x="-183" y="1460"/>
              <a:ext cx="2619"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荷载试验目的与依据</a:t>
              </a:r>
            </a:p>
          </p:txBody>
        </p:sp>
      </p:grpSp>
      <p:grpSp>
        <p:nvGrpSpPr>
          <p:cNvPr id="5" name="Group 11"/>
          <p:cNvGrpSpPr>
            <a:grpSpLocks/>
          </p:cNvGrpSpPr>
          <p:nvPr/>
        </p:nvGrpSpPr>
        <p:grpSpPr bwMode="auto">
          <a:xfrm>
            <a:off x="722313" y="2711460"/>
            <a:ext cx="5707062" cy="461962"/>
            <a:chOff x="-488" y="1849"/>
            <a:chExt cx="3595" cy="291"/>
          </a:xfrm>
        </p:grpSpPr>
        <p:sp>
          <p:nvSpPr>
            <p:cNvPr id="80913" name="Line 12"/>
            <p:cNvSpPr>
              <a:spLocks noChangeShapeType="1"/>
            </p:cNvSpPr>
            <p:nvPr/>
          </p:nvSpPr>
          <p:spPr bwMode="auto">
            <a:xfrm>
              <a:off x="707" y="2140"/>
              <a:ext cx="2400" cy="0"/>
            </a:xfrm>
            <a:prstGeom prst="line">
              <a:avLst/>
            </a:prstGeom>
            <a:noFill/>
            <a:ln w="12700" cap="rnd">
              <a:solidFill>
                <a:schemeClr val="tx1"/>
              </a:solidFill>
              <a:prstDash val="sysDot"/>
              <a:round/>
              <a:headEnd/>
              <a:tailEnd/>
            </a:ln>
          </p:spPr>
          <p:txBody>
            <a:bodyPr/>
            <a:lstStyle/>
            <a:p>
              <a:endParaRPr lang="zh-CN" altLang="en-US"/>
            </a:p>
          </p:txBody>
        </p:sp>
        <p:sp>
          <p:nvSpPr>
            <p:cNvPr id="18" name="Oval 13"/>
            <p:cNvSpPr>
              <a:spLocks noChangeAspect="1" noChangeArrowheads="1"/>
            </p:cNvSpPr>
            <p:nvPr/>
          </p:nvSpPr>
          <p:spPr bwMode="auto">
            <a:xfrm>
              <a:off x="563" y="1897"/>
              <a:ext cx="227" cy="227"/>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80915" name="Rectangle 14"/>
            <p:cNvSpPr>
              <a:spLocks noChangeArrowheads="1"/>
            </p:cNvSpPr>
            <p:nvPr/>
          </p:nvSpPr>
          <p:spPr bwMode="auto">
            <a:xfrm>
              <a:off x="-488" y="1849"/>
              <a:ext cx="3241"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荷载试验流程与注意事项</a:t>
              </a:r>
            </a:p>
          </p:txBody>
        </p:sp>
      </p:grpSp>
      <p:grpSp>
        <p:nvGrpSpPr>
          <p:cNvPr id="6" name="Group 15"/>
          <p:cNvGrpSpPr>
            <a:grpSpLocks/>
          </p:cNvGrpSpPr>
          <p:nvPr/>
        </p:nvGrpSpPr>
        <p:grpSpPr bwMode="auto">
          <a:xfrm>
            <a:off x="1447802" y="3359160"/>
            <a:ext cx="4981575" cy="461962"/>
            <a:chOff x="-31" y="2258"/>
            <a:chExt cx="3138" cy="291"/>
          </a:xfrm>
        </p:grpSpPr>
        <p:sp>
          <p:nvSpPr>
            <p:cNvPr id="80910" name="Line 16"/>
            <p:cNvSpPr>
              <a:spLocks noChangeShapeType="1"/>
            </p:cNvSpPr>
            <p:nvPr/>
          </p:nvSpPr>
          <p:spPr bwMode="auto">
            <a:xfrm>
              <a:off x="707" y="2549"/>
              <a:ext cx="2400" cy="0"/>
            </a:xfrm>
            <a:prstGeom prst="line">
              <a:avLst/>
            </a:prstGeom>
            <a:noFill/>
            <a:ln w="12700" cap="rnd">
              <a:solidFill>
                <a:schemeClr val="tx1"/>
              </a:solidFill>
              <a:prstDash val="sysDot"/>
              <a:round/>
              <a:headEnd/>
              <a:tailEnd/>
            </a:ln>
          </p:spPr>
          <p:txBody>
            <a:bodyPr/>
            <a:lstStyle/>
            <a:p>
              <a:endParaRPr lang="zh-CN" altLang="en-US"/>
            </a:p>
          </p:txBody>
        </p:sp>
        <p:sp>
          <p:nvSpPr>
            <p:cNvPr id="22" name="Oval 17"/>
            <p:cNvSpPr>
              <a:spLocks noChangeAspect="1" noChangeArrowheads="1"/>
            </p:cNvSpPr>
            <p:nvPr/>
          </p:nvSpPr>
          <p:spPr bwMode="auto">
            <a:xfrm>
              <a:off x="563" y="2320"/>
              <a:ext cx="227" cy="227"/>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80912" name="Rectangle 18"/>
            <p:cNvSpPr>
              <a:spLocks noChangeArrowheads="1"/>
            </p:cNvSpPr>
            <p:nvPr/>
          </p:nvSpPr>
          <p:spPr bwMode="auto">
            <a:xfrm>
              <a:off x="-31" y="2258"/>
              <a:ext cx="2298"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华文隶书" pitchFamily="2" charset="-122"/>
                </a:rPr>
                <a:t>         </a:t>
              </a:r>
              <a:r>
                <a:rPr lang="zh-CN" altLang="zh-CN" sz="2000" b="1" dirty="0">
                  <a:solidFill>
                    <a:srgbClr val="990000"/>
                  </a:solidFill>
                  <a:latin typeface="黑体" pitchFamily="2" charset="-122"/>
                  <a:ea typeface="华文隶书" pitchFamily="2" charset="-122"/>
                </a:rPr>
                <a:t>荷载</a:t>
              </a:r>
              <a:r>
                <a:rPr lang="zh-CN" altLang="zh-CN" sz="2000" b="1" dirty="0">
                  <a:solidFill>
                    <a:srgbClr val="990000"/>
                  </a:solidFill>
                  <a:latin typeface="华文隶书" pitchFamily="2" charset="-122"/>
                  <a:ea typeface="华文隶书" pitchFamily="2" charset="-122"/>
                </a:rPr>
                <a:t>试验</a:t>
              </a:r>
              <a:r>
                <a:rPr lang="zh-CN" altLang="zh-CN" sz="2000" b="1" dirty="0">
                  <a:solidFill>
                    <a:srgbClr val="990000"/>
                  </a:solidFill>
                  <a:latin typeface="黑体" pitchFamily="2" charset="-122"/>
                  <a:ea typeface="华文隶书" pitchFamily="2" charset="-122"/>
                </a:rPr>
                <a:t>设备</a:t>
              </a:r>
              <a:r>
                <a:rPr lang="zh-CN" altLang="zh-CN" sz="2000" b="1" dirty="0">
                  <a:solidFill>
                    <a:srgbClr val="990000"/>
                  </a:solidFill>
                  <a:latin typeface="华文隶书" pitchFamily="2" charset="-122"/>
                  <a:ea typeface="华文隶书" pitchFamily="2" charset="-122"/>
                </a:rPr>
                <a:t>选取</a:t>
              </a:r>
              <a:endParaRPr lang="en-US" altLang="zh-CN" sz="2000" b="1" dirty="0">
                <a:solidFill>
                  <a:srgbClr val="990000"/>
                </a:solidFill>
                <a:latin typeface="华文隶书" pitchFamily="2" charset="-122"/>
                <a:ea typeface="华文隶书" pitchFamily="2" charset="-122"/>
              </a:endParaRPr>
            </a:p>
          </p:txBody>
        </p:sp>
      </p:grpSp>
      <p:grpSp>
        <p:nvGrpSpPr>
          <p:cNvPr id="7" name="Group 19"/>
          <p:cNvGrpSpPr>
            <a:grpSpLocks/>
          </p:cNvGrpSpPr>
          <p:nvPr/>
        </p:nvGrpSpPr>
        <p:grpSpPr bwMode="auto">
          <a:xfrm>
            <a:off x="60325" y="4068772"/>
            <a:ext cx="6369050" cy="465138"/>
            <a:chOff x="-905" y="2704"/>
            <a:chExt cx="4012" cy="293"/>
          </a:xfrm>
        </p:grpSpPr>
        <p:sp>
          <p:nvSpPr>
            <p:cNvPr id="80907" name="Line 20"/>
            <p:cNvSpPr>
              <a:spLocks noChangeShapeType="1"/>
            </p:cNvSpPr>
            <p:nvPr/>
          </p:nvSpPr>
          <p:spPr bwMode="auto">
            <a:xfrm>
              <a:off x="707" y="2957"/>
              <a:ext cx="2400" cy="0"/>
            </a:xfrm>
            <a:prstGeom prst="line">
              <a:avLst/>
            </a:prstGeom>
            <a:noFill/>
            <a:ln w="12700" cap="rnd">
              <a:solidFill>
                <a:schemeClr val="tx1"/>
              </a:solidFill>
              <a:prstDash val="sysDot"/>
              <a:round/>
              <a:headEnd/>
              <a:tailEnd/>
            </a:ln>
          </p:spPr>
          <p:txBody>
            <a:bodyPr/>
            <a:lstStyle/>
            <a:p>
              <a:endParaRPr lang="zh-CN" altLang="en-US"/>
            </a:p>
          </p:txBody>
        </p:sp>
        <p:sp>
          <p:nvSpPr>
            <p:cNvPr id="3" name="Oval 21"/>
            <p:cNvSpPr>
              <a:spLocks noChangeAspect="1" noChangeArrowheads="1"/>
            </p:cNvSpPr>
            <p:nvPr/>
          </p:nvSpPr>
          <p:spPr bwMode="auto">
            <a:xfrm>
              <a:off x="563" y="2704"/>
              <a:ext cx="227" cy="227"/>
            </a:xfrm>
            <a:prstGeom prst="ellipse">
              <a:avLst/>
            </a:prstGeom>
            <a:gradFill rotWithShape="1">
              <a:gsLst>
                <a:gs pos="0">
                  <a:schemeClr val="hlink"/>
                </a:gs>
                <a:gs pos="100000">
                  <a:schemeClr val="hlink">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80909" name="Rectangle 22"/>
            <p:cNvSpPr>
              <a:spLocks noChangeArrowheads="1"/>
            </p:cNvSpPr>
            <p:nvPr/>
          </p:nvSpPr>
          <p:spPr bwMode="auto">
            <a:xfrm>
              <a:off x="-905" y="2706"/>
              <a:ext cx="3962"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荷载试验截面选取与测点布置</a:t>
              </a:r>
            </a:p>
          </p:txBody>
        </p:sp>
      </p:grpSp>
      <p:grpSp>
        <p:nvGrpSpPr>
          <p:cNvPr id="8" name="Group 19"/>
          <p:cNvGrpSpPr>
            <a:grpSpLocks/>
          </p:cNvGrpSpPr>
          <p:nvPr/>
        </p:nvGrpSpPr>
        <p:grpSpPr bwMode="auto">
          <a:xfrm>
            <a:off x="635002" y="4686315"/>
            <a:ext cx="5794375" cy="457201"/>
            <a:chOff x="-543" y="2704"/>
            <a:chExt cx="3650" cy="288"/>
          </a:xfrm>
        </p:grpSpPr>
        <p:sp>
          <p:nvSpPr>
            <p:cNvPr id="80904" name="Line 20"/>
            <p:cNvSpPr>
              <a:spLocks noChangeShapeType="1"/>
            </p:cNvSpPr>
            <p:nvPr/>
          </p:nvSpPr>
          <p:spPr bwMode="auto">
            <a:xfrm>
              <a:off x="707" y="2957"/>
              <a:ext cx="2400" cy="0"/>
            </a:xfrm>
            <a:prstGeom prst="line">
              <a:avLst/>
            </a:prstGeom>
            <a:noFill/>
            <a:ln w="12700" cap="rnd">
              <a:solidFill>
                <a:schemeClr val="tx1"/>
              </a:solidFill>
              <a:prstDash val="sysDot"/>
              <a:round/>
              <a:headEnd/>
              <a:tailEnd/>
            </a:ln>
          </p:spPr>
          <p:txBody>
            <a:bodyPr/>
            <a:lstStyle/>
            <a:p>
              <a:endParaRPr lang="zh-CN" altLang="en-US"/>
            </a:p>
          </p:txBody>
        </p:sp>
        <p:sp>
          <p:nvSpPr>
            <p:cNvPr id="26" name="Oval 21"/>
            <p:cNvSpPr>
              <a:spLocks noChangeAspect="1" noChangeArrowheads="1"/>
            </p:cNvSpPr>
            <p:nvPr/>
          </p:nvSpPr>
          <p:spPr bwMode="auto">
            <a:xfrm>
              <a:off x="563" y="2704"/>
              <a:ext cx="227" cy="227"/>
            </a:xfrm>
            <a:prstGeom prst="ellipse">
              <a:avLst/>
            </a:prstGeom>
            <a:gradFill rotWithShape="1">
              <a:gsLst>
                <a:gs pos="0">
                  <a:schemeClr val="hlink"/>
                </a:gs>
                <a:gs pos="100000">
                  <a:schemeClr val="hlink">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80906" name="Rectangle 22"/>
            <p:cNvSpPr>
              <a:spLocks noChangeArrowheads="1"/>
            </p:cNvSpPr>
            <p:nvPr/>
          </p:nvSpPr>
          <p:spPr bwMode="auto">
            <a:xfrm>
              <a:off x="-543" y="2740"/>
              <a:ext cx="3271" cy="252"/>
            </a:xfrm>
            <a:prstGeom prst="rect">
              <a:avLst/>
            </a:prstGeom>
            <a:noFill/>
            <a:ln w="9525">
              <a:noFill/>
              <a:miter lim="800000"/>
              <a:headEnd/>
              <a:tailEnd/>
            </a:ln>
          </p:spPr>
          <p:txBody>
            <a:bodyPr wrap="none">
              <a:spAutoFit/>
            </a:bodyPr>
            <a:lstStyle/>
            <a:p>
              <a:pPr algn="ctr"/>
              <a:r>
                <a:rPr lang="zh-CN" altLang="en-US" sz="20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荷载试验数据处理与评价</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extBox 1"/>
          <p:cNvSpPr txBox="1">
            <a:spLocks noChangeArrowheads="1"/>
          </p:cNvSpPr>
          <p:nvPr/>
        </p:nvSpPr>
        <p:spPr bwMode="auto">
          <a:xfrm>
            <a:off x="860425" y="824199"/>
            <a:ext cx="1422184" cy="461665"/>
          </a:xfrm>
          <a:prstGeom prst="rect">
            <a:avLst/>
          </a:prstGeom>
          <a:noFill/>
          <a:ln w="9525">
            <a:noFill/>
            <a:miter lim="800000"/>
            <a:headEnd/>
            <a:tailEnd/>
          </a:ln>
        </p:spPr>
        <p:txBody>
          <a:bodyPr wrap="none">
            <a:spAutoFit/>
          </a:bodyPr>
          <a:lstStyle/>
          <a:p>
            <a:r>
              <a:rPr lang="zh-CN" altLang="en-US" sz="2400" b="1" dirty="0">
                <a:solidFill>
                  <a:schemeClr val="hlink"/>
                </a:solidFill>
                <a:latin typeface="华文新魏" pitchFamily="2" charset="-122"/>
                <a:ea typeface="华文新魏" pitchFamily="2" charset="-122"/>
              </a:rPr>
              <a:t>第一部分</a:t>
            </a:r>
          </a:p>
        </p:txBody>
      </p:sp>
      <p:grpSp>
        <p:nvGrpSpPr>
          <p:cNvPr id="2" name="Group 3"/>
          <p:cNvGrpSpPr>
            <a:grpSpLocks/>
          </p:cNvGrpSpPr>
          <p:nvPr/>
        </p:nvGrpSpPr>
        <p:grpSpPr bwMode="auto">
          <a:xfrm>
            <a:off x="985840" y="1373196"/>
            <a:ext cx="5464175" cy="461962"/>
            <a:chOff x="-313" y="1078"/>
            <a:chExt cx="3442" cy="291"/>
          </a:xfrm>
        </p:grpSpPr>
        <p:sp>
          <p:nvSpPr>
            <p:cNvPr id="54295" name="Line 4"/>
            <p:cNvSpPr>
              <a:spLocks noChangeShapeType="1"/>
            </p:cNvSpPr>
            <p:nvPr/>
          </p:nvSpPr>
          <p:spPr bwMode="auto">
            <a:xfrm>
              <a:off x="729" y="1369"/>
              <a:ext cx="2400" cy="0"/>
            </a:xfrm>
            <a:prstGeom prst="line">
              <a:avLst/>
            </a:prstGeom>
            <a:noFill/>
            <a:ln w="12700" cap="rnd">
              <a:solidFill>
                <a:schemeClr val="tx1"/>
              </a:solidFill>
              <a:prstDash val="sysDot"/>
              <a:round/>
              <a:headEnd/>
              <a:tailEnd/>
            </a:ln>
          </p:spPr>
          <p:txBody>
            <a:bodyPr/>
            <a:lstStyle/>
            <a:p>
              <a:endParaRPr lang="zh-CN" altLang="en-US"/>
            </a:p>
          </p:txBody>
        </p:sp>
        <p:sp>
          <p:nvSpPr>
            <p:cNvPr id="54296" name="Oval 5"/>
            <p:cNvSpPr>
              <a:spLocks noChangeAspect="1" noChangeArrowheads="1"/>
            </p:cNvSpPr>
            <p:nvPr/>
          </p:nvSpPr>
          <p:spPr bwMode="auto">
            <a:xfrm>
              <a:off x="563" y="1129"/>
              <a:ext cx="227" cy="227"/>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4297" name="Rectangle 6"/>
            <p:cNvSpPr>
              <a:spLocks noChangeArrowheads="1"/>
            </p:cNvSpPr>
            <p:nvPr/>
          </p:nvSpPr>
          <p:spPr bwMode="auto">
            <a:xfrm>
              <a:off x="-313" y="1078"/>
              <a:ext cx="2917"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黑体" pitchFamily="2" charset="-122"/>
                </a:rPr>
                <a:t>            </a:t>
              </a:r>
              <a:r>
                <a:rPr lang="zh-CN" altLang="en-US" sz="2000" b="1" dirty="0">
                  <a:solidFill>
                    <a:srgbClr val="990000"/>
                  </a:solidFill>
                  <a:latin typeface="华文隶书" pitchFamily="2" charset="-122"/>
                  <a:ea typeface="华文隶书" pitchFamily="2" charset="-122"/>
                </a:rPr>
                <a:t>我国桥梁建设基本概况</a:t>
              </a:r>
            </a:p>
          </p:txBody>
        </p:sp>
      </p:grpSp>
      <p:grpSp>
        <p:nvGrpSpPr>
          <p:cNvPr id="4" name="Group 7"/>
          <p:cNvGrpSpPr>
            <a:grpSpLocks/>
          </p:cNvGrpSpPr>
          <p:nvPr/>
        </p:nvGrpSpPr>
        <p:grpSpPr bwMode="auto">
          <a:xfrm>
            <a:off x="1187450" y="2020895"/>
            <a:ext cx="5264150" cy="461961"/>
            <a:chOff x="-183" y="1460"/>
            <a:chExt cx="3316" cy="291"/>
          </a:xfrm>
        </p:grpSpPr>
        <p:sp>
          <p:nvSpPr>
            <p:cNvPr id="54292" name="Line 8"/>
            <p:cNvSpPr>
              <a:spLocks noChangeShapeType="1"/>
            </p:cNvSpPr>
            <p:nvPr/>
          </p:nvSpPr>
          <p:spPr bwMode="auto">
            <a:xfrm>
              <a:off x="733" y="1732"/>
              <a:ext cx="2400" cy="0"/>
            </a:xfrm>
            <a:prstGeom prst="line">
              <a:avLst/>
            </a:prstGeom>
            <a:noFill/>
            <a:ln w="12700" cap="rnd">
              <a:solidFill>
                <a:schemeClr val="tx1"/>
              </a:solidFill>
              <a:prstDash val="sysDot"/>
              <a:round/>
              <a:headEnd/>
              <a:tailEnd/>
            </a:ln>
          </p:spPr>
          <p:txBody>
            <a:bodyPr/>
            <a:lstStyle/>
            <a:p>
              <a:endParaRPr lang="zh-CN" altLang="en-US"/>
            </a:p>
          </p:txBody>
        </p:sp>
        <p:sp>
          <p:nvSpPr>
            <p:cNvPr id="54293" name="Oval 9"/>
            <p:cNvSpPr>
              <a:spLocks noChangeAspect="1" noChangeArrowheads="1"/>
            </p:cNvSpPr>
            <p:nvPr/>
          </p:nvSpPr>
          <p:spPr bwMode="auto">
            <a:xfrm>
              <a:off x="563" y="1489"/>
              <a:ext cx="227" cy="227"/>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4294" name="Rectangle 10"/>
            <p:cNvSpPr>
              <a:spLocks noChangeArrowheads="1"/>
            </p:cNvSpPr>
            <p:nvPr/>
          </p:nvSpPr>
          <p:spPr bwMode="auto">
            <a:xfrm>
              <a:off x="-183" y="1460"/>
              <a:ext cx="2619"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荷载试验目的与依据</a:t>
              </a:r>
            </a:p>
          </p:txBody>
        </p:sp>
      </p:grpSp>
      <p:grpSp>
        <p:nvGrpSpPr>
          <p:cNvPr id="5" name="Group 11"/>
          <p:cNvGrpSpPr>
            <a:grpSpLocks/>
          </p:cNvGrpSpPr>
          <p:nvPr/>
        </p:nvGrpSpPr>
        <p:grpSpPr bwMode="auto">
          <a:xfrm>
            <a:off x="722313" y="2668596"/>
            <a:ext cx="5707062" cy="461962"/>
            <a:chOff x="-488" y="1849"/>
            <a:chExt cx="3595" cy="291"/>
          </a:xfrm>
        </p:grpSpPr>
        <p:sp>
          <p:nvSpPr>
            <p:cNvPr id="54289" name="Line 12"/>
            <p:cNvSpPr>
              <a:spLocks noChangeShapeType="1"/>
            </p:cNvSpPr>
            <p:nvPr/>
          </p:nvSpPr>
          <p:spPr bwMode="auto">
            <a:xfrm>
              <a:off x="707" y="2140"/>
              <a:ext cx="2400" cy="0"/>
            </a:xfrm>
            <a:prstGeom prst="line">
              <a:avLst/>
            </a:prstGeom>
            <a:noFill/>
            <a:ln w="12700" cap="rnd">
              <a:solidFill>
                <a:schemeClr val="tx1"/>
              </a:solidFill>
              <a:prstDash val="sysDot"/>
              <a:round/>
              <a:headEnd/>
              <a:tailEnd/>
            </a:ln>
          </p:spPr>
          <p:txBody>
            <a:bodyPr/>
            <a:lstStyle/>
            <a:p>
              <a:endParaRPr lang="zh-CN" altLang="en-US"/>
            </a:p>
          </p:txBody>
        </p:sp>
        <p:sp>
          <p:nvSpPr>
            <p:cNvPr id="18" name="Oval 13"/>
            <p:cNvSpPr>
              <a:spLocks noChangeAspect="1" noChangeArrowheads="1"/>
            </p:cNvSpPr>
            <p:nvPr/>
          </p:nvSpPr>
          <p:spPr bwMode="auto">
            <a:xfrm>
              <a:off x="563" y="1897"/>
              <a:ext cx="227" cy="227"/>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4291" name="Rectangle 14"/>
            <p:cNvSpPr>
              <a:spLocks noChangeArrowheads="1"/>
            </p:cNvSpPr>
            <p:nvPr/>
          </p:nvSpPr>
          <p:spPr bwMode="auto">
            <a:xfrm>
              <a:off x="-488" y="1849"/>
              <a:ext cx="3241"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荷载试验流程与注意事项</a:t>
              </a:r>
            </a:p>
          </p:txBody>
        </p:sp>
      </p:grpSp>
      <p:grpSp>
        <p:nvGrpSpPr>
          <p:cNvPr id="6" name="Group 15"/>
          <p:cNvGrpSpPr>
            <a:grpSpLocks/>
          </p:cNvGrpSpPr>
          <p:nvPr/>
        </p:nvGrpSpPr>
        <p:grpSpPr bwMode="auto">
          <a:xfrm>
            <a:off x="1447802" y="3316296"/>
            <a:ext cx="4981575" cy="461962"/>
            <a:chOff x="-31" y="2258"/>
            <a:chExt cx="3138" cy="291"/>
          </a:xfrm>
        </p:grpSpPr>
        <p:sp>
          <p:nvSpPr>
            <p:cNvPr id="54286" name="Line 16"/>
            <p:cNvSpPr>
              <a:spLocks noChangeShapeType="1"/>
            </p:cNvSpPr>
            <p:nvPr/>
          </p:nvSpPr>
          <p:spPr bwMode="auto">
            <a:xfrm>
              <a:off x="707" y="2549"/>
              <a:ext cx="2400" cy="0"/>
            </a:xfrm>
            <a:prstGeom prst="line">
              <a:avLst/>
            </a:prstGeom>
            <a:noFill/>
            <a:ln w="12700" cap="rnd">
              <a:solidFill>
                <a:schemeClr val="tx1"/>
              </a:solidFill>
              <a:prstDash val="sysDot"/>
              <a:round/>
              <a:headEnd/>
              <a:tailEnd/>
            </a:ln>
          </p:spPr>
          <p:txBody>
            <a:bodyPr/>
            <a:lstStyle/>
            <a:p>
              <a:endParaRPr lang="zh-CN" altLang="en-US"/>
            </a:p>
          </p:txBody>
        </p:sp>
        <p:sp>
          <p:nvSpPr>
            <p:cNvPr id="22" name="Oval 17"/>
            <p:cNvSpPr>
              <a:spLocks noChangeAspect="1" noChangeArrowheads="1"/>
            </p:cNvSpPr>
            <p:nvPr/>
          </p:nvSpPr>
          <p:spPr bwMode="auto">
            <a:xfrm>
              <a:off x="563" y="2320"/>
              <a:ext cx="227" cy="227"/>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4288" name="Rectangle 18"/>
            <p:cNvSpPr>
              <a:spLocks noChangeArrowheads="1"/>
            </p:cNvSpPr>
            <p:nvPr/>
          </p:nvSpPr>
          <p:spPr bwMode="auto">
            <a:xfrm>
              <a:off x="-31" y="2258"/>
              <a:ext cx="2298"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华文隶书" pitchFamily="2" charset="-122"/>
                </a:rPr>
                <a:t>         </a:t>
              </a:r>
              <a:r>
                <a:rPr lang="zh-CN" altLang="zh-CN" sz="2000" b="1" dirty="0">
                  <a:solidFill>
                    <a:schemeClr val="hlink"/>
                  </a:solidFill>
                  <a:latin typeface="黑体" pitchFamily="2" charset="-122"/>
                  <a:ea typeface="华文隶书" pitchFamily="2" charset="-122"/>
                </a:rPr>
                <a:t>荷载</a:t>
              </a:r>
              <a:r>
                <a:rPr lang="zh-CN" altLang="zh-CN" sz="2000" b="1" dirty="0">
                  <a:solidFill>
                    <a:schemeClr val="hlink"/>
                  </a:solidFill>
                  <a:latin typeface="华文隶书" pitchFamily="2" charset="-122"/>
                  <a:ea typeface="华文隶书" pitchFamily="2" charset="-122"/>
                </a:rPr>
                <a:t>试验</a:t>
              </a:r>
              <a:r>
                <a:rPr lang="zh-CN" altLang="zh-CN" sz="2000" b="1" dirty="0">
                  <a:solidFill>
                    <a:schemeClr val="hlink"/>
                  </a:solidFill>
                  <a:latin typeface="黑体" pitchFamily="2" charset="-122"/>
                  <a:ea typeface="华文隶书" pitchFamily="2" charset="-122"/>
                </a:rPr>
                <a:t>设备</a:t>
              </a:r>
              <a:r>
                <a:rPr lang="zh-CN" altLang="zh-CN" sz="2000" b="1" dirty="0">
                  <a:solidFill>
                    <a:schemeClr val="hlink"/>
                  </a:solidFill>
                  <a:latin typeface="华文隶书" pitchFamily="2" charset="-122"/>
                  <a:ea typeface="华文隶书" pitchFamily="2" charset="-122"/>
                </a:rPr>
                <a:t>选取</a:t>
              </a:r>
              <a:endParaRPr lang="en-US" altLang="zh-CN" sz="2000" b="1" dirty="0">
                <a:solidFill>
                  <a:schemeClr val="hlink"/>
                </a:solidFill>
                <a:latin typeface="华文隶书" pitchFamily="2" charset="-122"/>
                <a:ea typeface="华文隶书" pitchFamily="2" charset="-122"/>
              </a:endParaRPr>
            </a:p>
          </p:txBody>
        </p:sp>
      </p:grpSp>
      <p:grpSp>
        <p:nvGrpSpPr>
          <p:cNvPr id="7" name="Group 19"/>
          <p:cNvGrpSpPr>
            <a:grpSpLocks/>
          </p:cNvGrpSpPr>
          <p:nvPr/>
        </p:nvGrpSpPr>
        <p:grpSpPr bwMode="auto">
          <a:xfrm>
            <a:off x="60325" y="3995742"/>
            <a:ext cx="6369050" cy="461961"/>
            <a:chOff x="-905" y="2685"/>
            <a:chExt cx="4012" cy="291"/>
          </a:xfrm>
        </p:grpSpPr>
        <p:sp>
          <p:nvSpPr>
            <p:cNvPr id="54283" name="Line 20"/>
            <p:cNvSpPr>
              <a:spLocks noChangeShapeType="1"/>
            </p:cNvSpPr>
            <p:nvPr/>
          </p:nvSpPr>
          <p:spPr bwMode="auto">
            <a:xfrm>
              <a:off x="707" y="2957"/>
              <a:ext cx="2400" cy="0"/>
            </a:xfrm>
            <a:prstGeom prst="line">
              <a:avLst/>
            </a:prstGeom>
            <a:noFill/>
            <a:ln w="12700" cap="rnd">
              <a:solidFill>
                <a:schemeClr val="tx1"/>
              </a:solidFill>
              <a:prstDash val="sysDot"/>
              <a:round/>
              <a:headEnd/>
              <a:tailEnd/>
            </a:ln>
          </p:spPr>
          <p:txBody>
            <a:bodyPr/>
            <a:lstStyle/>
            <a:p>
              <a:endParaRPr lang="zh-CN" altLang="en-US"/>
            </a:p>
          </p:txBody>
        </p:sp>
        <p:sp>
          <p:nvSpPr>
            <p:cNvPr id="3" name="Oval 21"/>
            <p:cNvSpPr>
              <a:spLocks noChangeAspect="1" noChangeArrowheads="1"/>
            </p:cNvSpPr>
            <p:nvPr/>
          </p:nvSpPr>
          <p:spPr bwMode="auto">
            <a:xfrm>
              <a:off x="563" y="2704"/>
              <a:ext cx="227" cy="227"/>
            </a:xfrm>
            <a:prstGeom prst="ellipse">
              <a:avLst/>
            </a:prstGeom>
            <a:gradFill rotWithShape="1">
              <a:gsLst>
                <a:gs pos="0">
                  <a:schemeClr val="hlink"/>
                </a:gs>
                <a:gs pos="100000">
                  <a:schemeClr val="hlink">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4285" name="Rectangle 22"/>
            <p:cNvSpPr>
              <a:spLocks noChangeArrowheads="1"/>
            </p:cNvSpPr>
            <p:nvPr/>
          </p:nvSpPr>
          <p:spPr bwMode="auto">
            <a:xfrm>
              <a:off x="-905" y="2685"/>
              <a:ext cx="3962"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荷载试验截面选取与测点布置</a:t>
              </a:r>
            </a:p>
          </p:txBody>
        </p:sp>
      </p:grpSp>
      <p:grpSp>
        <p:nvGrpSpPr>
          <p:cNvPr id="8" name="Group 19"/>
          <p:cNvGrpSpPr>
            <a:grpSpLocks/>
          </p:cNvGrpSpPr>
          <p:nvPr/>
        </p:nvGrpSpPr>
        <p:grpSpPr bwMode="auto">
          <a:xfrm>
            <a:off x="635002" y="4643452"/>
            <a:ext cx="5794375" cy="428626"/>
            <a:chOff x="-543" y="2704"/>
            <a:chExt cx="3650" cy="270"/>
          </a:xfrm>
        </p:grpSpPr>
        <p:sp>
          <p:nvSpPr>
            <p:cNvPr id="54280" name="Line 20"/>
            <p:cNvSpPr>
              <a:spLocks noChangeShapeType="1"/>
            </p:cNvSpPr>
            <p:nvPr/>
          </p:nvSpPr>
          <p:spPr bwMode="auto">
            <a:xfrm>
              <a:off x="707" y="2957"/>
              <a:ext cx="2400" cy="0"/>
            </a:xfrm>
            <a:prstGeom prst="line">
              <a:avLst/>
            </a:prstGeom>
            <a:noFill/>
            <a:ln w="12700" cap="rnd">
              <a:solidFill>
                <a:schemeClr val="tx1"/>
              </a:solidFill>
              <a:prstDash val="sysDot"/>
              <a:round/>
              <a:headEnd/>
              <a:tailEnd/>
            </a:ln>
          </p:spPr>
          <p:txBody>
            <a:bodyPr/>
            <a:lstStyle/>
            <a:p>
              <a:endParaRPr lang="zh-CN" altLang="en-US"/>
            </a:p>
          </p:txBody>
        </p:sp>
        <p:sp>
          <p:nvSpPr>
            <p:cNvPr id="26" name="Oval 21"/>
            <p:cNvSpPr>
              <a:spLocks noChangeAspect="1" noChangeArrowheads="1"/>
            </p:cNvSpPr>
            <p:nvPr/>
          </p:nvSpPr>
          <p:spPr bwMode="auto">
            <a:xfrm>
              <a:off x="563" y="2704"/>
              <a:ext cx="227" cy="227"/>
            </a:xfrm>
            <a:prstGeom prst="ellipse">
              <a:avLst/>
            </a:prstGeom>
            <a:gradFill rotWithShape="1">
              <a:gsLst>
                <a:gs pos="0">
                  <a:schemeClr val="hlink"/>
                </a:gs>
                <a:gs pos="100000">
                  <a:schemeClr val="hlink">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4282" name="Rectangle 22"/>
            <p:cNvSpPr>
              <a:spLocks noChangeArrowheads="1"/>
            </p:cNvSpPr>
            <p:nvPr/>
          </p:nvSpPr>
          <p:spPr bwMode="auto">
            <a:xfrm>
              <a:off x="-543" y="2722"/>
              <a:ext cx="3271" cy="252"/>
            </a:xfrm>
            <a:prstGeom prst="rect">
              <a:avLst/>
            </a:prstGeom>
            <a:noFill/>
            <a:ln w="9525">
              <a:noFill/>
              <a:miter lim="800000"/>
              <a:headEnd/>
              <a:tailEnd/>
            </a:ln>
          </p:spPr>
          <p:txBody>
            <a:bodyPr wrap="none">
              <a:spAutoFit/>
            </a:bodyPr>
            <a:lstStyle/>
            <a:p>
              <a:pPr algn="ctr"/>
              <a:r>
                <a:rPr lang="zh-CN" altLang="en-US" sz="20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荷载试验数据处理与评价</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21" name="TextBox 1"/>
          <p:cNvSpPr txBox="1">
            <a:spLocks noChangeArrowheads="1"/>
          </p:cNvSpPr>
          <p:nvPr/>
        </p:nvSpPr>
        <p:spPr bwMode="auto">
          <a:xfrm>
            <a:off x="755652" y="863270"/>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设备选取原则</a:t>
            </a:r>
          </a:p>
        </p:txBody>
      </p:sp>
      <p:sp>
        <p:nvSpPr>
          <p:cNvPr id="81922" name="TextBox 1"/>
          <p:cNvSpPr txBox="1">
            <a:spLocks noChangeArrowheads="1"/>
          </p:cNvSpPr>
          <p:nvPr/>
        </p:nvSpPr>
        <p:spPr bwMode="auto">
          <a:xfrm>
            <a:off x="1979615" y="283812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14159"/>
            <a:ext cx="8280400" cy="3029291"/>
          </a:xfrm>
          <a:prstGeom prst="rect">
            <a:avLst/>
          </a:prstGeom>
          <a:noFill/>
          <a:ln w="9525">
            <a:noFill/>
            <a:miter lim="800000"/>
            <a:headEnd/>
            <a:tailEnd/>
          </a:ln>
        </p:spPr>
        <p:txBody>
          <a:bodyPr>
            <a:spAutoFit/>
          </a:bodyPr>
          <a:lstStyle/>
          <a:p>
            <a:pPr indent="612000" algn="just">
              <a:lnSpc>
                <a:spcPct val="120000"/>
              </a:lnSpc>
              <a:defRPr/>
            </a:pPr>
            <a:r>
              <a:rPr lang="zh-CN" altLang="en-US" sz="2000" dirty="0">
                <a:solidFill>
                  <a:schemeClr val="hlink"/>
                </a:solidFill>
                <a:latin typeface="华文新魏" pitchFamily="2" charset="-122"/>
                <a:ea typeface="华文新魏" pitchFamily="2" charset="-122"/>
                <a:cs typeface="方正综艺简体"/>
              </a:rPr>
              <a:t>对于桥梁荷载试验，量测仪器的选择应多因素综合考虑，以满足试验目的为前提，根据仪器的技术性能和试验条件的技术要求选择合理的量测仪器。</a:t>
            </a:r>
            <a:endParaRPr lang="en-US" altLang="zh-CN" sz="2000" dirty="0">
              <a:solidFill>
                <a:schemeClr val="hlink"/>
              </a:solidFill>
              <a:latin typeface="华文新魏" pitchFamily="2" charset="-122"/>
              <a:ea typeface="华文新魏" pitchFamily="2" charset="-122"/>
              <a:cs typeface="方正综艺简体"/>
            </a:endParaRPr>
          </a:p>
          <a:p>
            <a:pPr indent="457200" algn="just">
              <a:lnSpc>
                <a:spcPct val="120000"/>
              </a:lnSpc>
              <a:defRPr/>
            </a:pPr>
            <a:r>
              <a:rPr lang="zh-CN" altLang="en-US" sz="2000" dirty="0">
                <a:solidFill>
                  <a:schemeClr val="hlink"/>
                </a:solidFill>
                <a:latin typeface="华文新魏" pitchFamily="2" charset="-122"/>
                <a:ea typeface="华文新魏" pitchFamily="2" charset="-122"/>
                <a:cs typeface="方正综艺简体"/>
              </a:rPr>
              <a:t>在选用仪器设备时，宜注意以下几点：</a:t>
            </a:r>
            <a:endParaRPr lang="en-US" altLang="zh-CN" sz="2000" dirty="0">
              <a:solidFill>
                <a:schemeClr val="hlink"/>
              </a:solidFill>
              <a:latin typeface="华文新魏" pitchFamily="2" charset="-122"/>
              <a:ea typeface="华文新魏" pitchFamily="2" charset="-122"/>
              <a:cs typeface="方正综艺简体"/>
            </a:endParaRPr>
          </a:p>
          <a:p>
            <a:pPr marL="457200" indent="-457200" algn="just">
              <a:lnSpc>
                <a:spcPct val="120000"/>
              </a:lnSpc>
              <a:buClr>
                <a:srgbClr val="990000"/>
              </a:buClr>
              <a:buFont typeface="Wingdings" pitchFamily="2" charset="2"/>
              <a:buChar char="ü"/>
              <a:defRPr/>
            </a:pPr>
            <a:r>
              <a:rPr lang="zh-CN" altLang="en-US" sz="2000" dirty="0">
                <a:solidFill>
                  <a:schemeClr val="hlink"/>
                </a:solidFill>
                <a:latin typeface="华文新魏" pitchFamily="2" charset="-122"/>
                <a:ea typeface="华文新魏" pitchFamily="2" charset="-122"/>
                <a:cs typeface="方正综艺简体"/>
              </a:rPr>
              <a:t>满足量测所需的量程及精度要求，在选用仪表前，应先对被测值进行估算。</a:t>
            </a:r>
          </a:p>
          <a:p>
            <a:pPr marL="457200" indent="-457200" algn="just">
              <a:lnSpc>
                <a:spcPct val="120000"/>
              </a:lnSpc>
              <a:buClr>
                <a:srgbClr val="990000"/>
              </a:buClr>
              <a:buFont typeface="Wingdings" pitchFamily="2" charset="2"/>
              <a:buChar char="ü"/>
              <a:defRPr/>
            </a:pPr>
            <a:r>
              <a:rPr lang="zh-CN" altLang="en-US" sz="2000" dirty="0">
                <a:solidFill>
                  <a:schemeClr val="hlink"/>
                </a:solidFill>
                <a:latin typeface="华文新魏" pitchFamily="2" charset="-122"/>
                <a:ea typeface="华文新魏" pitchFamily="2" charset="-122"/>
                <a:cs typeface="方正综艺简体"/>
              </a:rPr>
              <a:t>同一试验中选用的仪器种类尽可能少，便于设备调配和量测实施以及精度控制，减少数据处理工作量和避免差错。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945" name="TextBox 1"/>
          <p:cNvSpPr txBox="1">
            <a:spLocks noChangeArrowheads="1"/>
          </p:cNvSpPr>
          <p:nvPr/>
        </p:nvSpPr>
        <p:spPr bwMode="auto">
          <a:xfrm>
            <a:off x="755652" y="863270"/>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设备选取原则</a:t>
            </a:r>
          </a:p>
        </p:txBody>
      </p:sp>
      <p:sp>
        <p:nvSpPr>
          <p:cNvPr id="82946" name="TextBox 1"/>
          <p:cNvSpPr txBox="1">
            <a:spLocks noChangeArrowheads="1"/>
          </p:cNvSpPr>
          <p:nvPr/>
        </p:nvSpPr>
        <p:spPr bwMode="auto">
          <a:xfrm>
            <a:off x="1979615" y="283812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14159"/>
            <a:ext cx="8280400" cy="3029291"/>
          </a:xfrm>
          <a:prstGeom prst="rect">
            <a:avLst/>
          </a:prstGeom>
          <a:noFill/>
          <a:ln w="9525">
            <a:noFill/>
            <a:miter lim="800000"/>
            <a:headEnd/>
            <a:tailEnd/>
          </a:ln>
        </p:spPr>
        <p:txBody>
          <a:bodyPr>
            <a:spAutoFit/>
          </a:bodyPr>
          <a:lstStyle/>
          <a:p>
            <a:pPr marL="457200" indent="-457200" algn="just">
              <a:lnSpc>
                <a:spcPct val="120000"/>
              </a:lnSpc>
              <a:buClr>
                <a:srgbClr val="990000"/>
              </a:buClr>
              <a:buFont typeface="Wingdings" pitchFamily="2" charset="2"/>
              <a:buChar char="ü"/>
            </a:pPr>
            <a:r>
              <a:rPr lang="zh-CN" altLang="en-US" sz="2000" dirty="0">
                <a:solidFill>
                  <a:schemeClr val="hlink"/>
                </a:solidFill>
                <a:latin typeface="华文新魏" pitchFamily="2" charset="-122"/>
                <a:ea typeface="华文新魏" pitchFamily="2" charset="-122"/>
                <a:cs typeface="方正综艺简体"/>
              </a:rPr>
              <a:t>所选用测试设备的精度应与实际的测量值相匹配，既能满足测量范围的需要，又能保证足够的精度。</a:t>
            </a:r>
          </a:p>
          <a:p>
            <a:pPr marL="457200" indent="-457200" algn="just">
              <a:lnSpc>
                <a:spcPct val="120000"/>
              </a:lnSpc>
              <a:buClr>
                <a:srgbClr val="990000"/>
              </a:buClr>
              <a:buFont typeface="Wingdings" pitchFamily="2" charset="2"/>
              <a:buChar char="ü"/>
            </a:pPr>
            <a:r>
              <a:rPr lang="zh-CN" altLang="en-US" sz="2000" dirty="0">
                <a:solidFill>
                  <a:schemeClr val="hlink"/>
                </a:solidFill>
                <a:latin typeface="华文新魏" pitchFamily="2" charset="-122"/>
                <a:ea typeface="华文新魏" pitchFamily="2" charset="-122"/>
                <a:cs typeface="方正综艺简体"/>
              </a:rPr>
              <a:t>选用仪表时应考虑试验的环境条件，尽可能避免因环境变化而产生的测量误差，特别是对由温度变化而产生的误差，在试验时应给予高度重视。</a:t>
            </a:r>
            <a:endParaRPr lang="en-US" altLang="zh-CN" sz="2000" dirty="0">
              <a:solidFill>
                <a:schemeClr val="hlink"/>
              </a:solidFill>
              <a:latin typeface="华文新魏" pitchFamily="2" charset="-122"/>
              <a:ea typeface="华文新魏" pitchFamily="2" charset="-122"/>
              <a:cs typeface="方正综艺简体"/>
            </a:endParaRPr>
          </a:p>
          <a:p>
            <a:pPr marL="457200" indent="-457200" algn="just">
              <a:lnSpc>
                <a:spcPct val="120000"/>
              </a:lnSpc>
              <a:buClr>
                <a:srgbClr val="990000"/>
              </a:buClr>
              <a:buFont typeface="Wingdings" pitchFamily="2" charset="2"/>
              <a:buChar char="ü"/>
            </a:pPr>
            <a:r>
              <a:rPr lang="zh-CN" altLang="en-US" sz="2000" dirty="0">
                <a:solidFill>
                  <a:schemeClr val="hlink"/>
                </a:solidFill>
                <a:latin typeface="华文新魏" pitchFamily="2" charset="-122"/>
                <a:ea typeface="华文新魏" pitchFamily="2" charset="-122"/>
                <a:cs typeface="方正综艺简体"/>
              </a:rPr>
              <a:t>对于动态试验的量测仪表，除线性范围、灵敏度、幅频特性以及相频特性都应满足试验要求以外，还需充分考虑桥梁结构超低频振动以及振动量值较小等的特点，选用灵敏度高、低频特性好的测振仪器。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extBox 1"/>
          <p:cNvSpPr txBox="1">
            <a:spLocks noChangeArrowheads="1"/>
          </p:cNvSpPr>
          <p:nvPr/>
        </p:nvSpPr>
        <p:spPr bwMode="auto">
          <a:xfrm>
            <a:off x="860425" y="824199"/>
            <a:ext cx="1422184" cy="461665"/>
          </a:xfrm>
          <a:prstGeom prst="rect">
            <a:avLst/>
          </a:prstGeom>
          <a:noFill/>
          <a:ln w="9525">
            <a:noFill/>
            <a:miter lim="800000"/>
            <a:headEnd/>
            <a:tailEnd/>
          </a:ln>
        </p:spPr>
        <p:txBody>
          <a:bodyPr wrap="none">
            <a:spAutoFit/>
          </a:bodyPr>
          <a:lstStyle/>
          <a:p>
            <a:r>
              <a:rPr lang="zh-CN" altLang="en-US" sz="2400" b="1" dirty="0">
                <a:solidFill>
                  <a:schemeClr val="hlink"/>
                </a:solidFill>
                <a:latin typeface="华文新魏" pitchFamily="2" charset="-122"/>
                <a:ea typeface="华文新魏" pitchFamily="2" charset="-122"/>
              </a:rPr>
              <a:t>第五部分</a:t>
            </a:r>
          </a:p>
        </p:txBody>
      </p:sp>
      <p:grpSp>
        <p:nvGrpSpPr>
          <p:cNvPr id="2" name="Group 3"/>
          <p:cNvGrpSpPr>
            <a:grpSpLocks/>
          </p:cNvGrpSpPr>
          <p:nvPr/>
        </p:nvGrpSpPr>
        <p:grpSpPr bwMode="auto">
          <a:xfrm>
            <a:off x="985840" y="1416060"/>
            <a:ext cx="5464175" cy="461962"/>
            <a:chOff x="-313" y="1078"/>
            <a:chExt cx="3442" cy="291"/>
          </a:xfrm>
        </p:grpSpPr>
        <p:sp>
          <p:nvSpPr>
            <p:cNvPr id="83991" name="Line 4"/>
            <p:cNvSpPr>
              <a:spLocks noChangeShapeType="1"/>
            </p:cNvSpPr>
            <p:nvPr/>
          </p:nvSpPr>
          <p:spPr bwMode="auto">
            <a:xfrm>
              <a:off x="729" y="1369"/>
              <a:ext cx="2400" cy="0"/>
            </a:xfrm>
            <a:prstGeom prst="line">
              <a:avLst/>
            </a:prstGeom>
            <a:noFill/>
            <a:ln w="12700" cap="rnd">
              <a:solidFill>
                <a:schemeClr val="tx1"/>
              </a:solidFill>
              <a:prstDash val="sysDot"/>
              <a:round/>
              <a:headEnd/>
              <a:tailEnd/>
            </a:ln>
          </p:spPr>
          <p:txBody>
            <a:bodyPr/>
            <a:lstStyle/>
            <a:p>
              <a:endParaRPr lang="zh-CN" altLang="en-US"/>
            </a:p>
          </p:txBody>
        </p:sp>
        <p:sp>
          <p:nvSpPr>
            <p:cNvPr id="83992" name="Oval 5"/>
            <p:cNvSpPr>
              <a:spLocks noChangeAspect="1" noChangeArrowheads="1"/>
            </p:cNvSpPr>
            <p:nvPr/>
          </p:nvSpPr>
          <p:spPr bwMode="auto">
            <a:xfrm>
              <a:off x="563" y="1129"/>
              <a:ext cx="227" cy="227"/>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83993" name="Rectangle 6"/>
            <p:cNvSpPr>
              <a:spLocks noChangeArrowheads="1"/>
            </p:cNvSpPr>
            <p:nvPr/>
          </p:nvSpPr>
          <p:spPr bwMode="auto">
            <a:xfrm>
              <a:off x="-313" y="1078"/>
              <a:ext cx="2917"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黑体" pitchFamily="2" charset="-122"/>
                </a:rPr>
                <a:t>            </a:t>
              </a:r>
              <a:r>
                <a:rPr lang="zh-CN" altLang="en-US" sz="2000" b="1" dirty="0">
                  <a:solidFill>
                    <a:schemeClr val="hlink"/>
                  </a:solidFill>
                  <a:latin typeface="华文隶书" pitchFamily="2" charset="-122"/>
                  <a:ea typeface="华文隶书" pitchFamily="2" charset="-122"/>
                </a:rPr>
                <a:t>我国桥梁建设基本概况</a:t>
              </a:r>
            </a:p>
          </p:txBody>
        </p:sp>
      </p:grpSp>
      <p:grpSp>
        <p:nvGrpSpPr>
          <p:cNvPr id="4" name="Group 7"/>
          <p:cNvGrpSpPr>
            <a:grpSpLocks/>
          </p:cNvGrpSpPr>
          <p:nvPr/>
        </p:nvGrpSpPr>
        <p:grpSpPr bwMode="auto">
          <a:xfrm>
            <a:off x="1187450" y="2063759"/>
            <a:ext cx="5264150" cy="461961"/>
            <a:chOff x="-183" y="1460"/>
            <a:chExt cx="3316" cy="291"/>
          </a:xfrm>
        </p:grpSpPr>
        <p:sp>
          <p:nvSpPr>
            <p:cNvPr id="83988" name="Line 8"/>
            <p:cNvSpPr>
              <a:spLocks noChangeShapeType="1"/>
            </p:cNvSpPr>
            <p:nvPr/>
          </p:nvSpPr>
          <p:spPr bwMode="auto">
            <a:xfrm>
              <a:off x="733" y="1732"/>
              <a:ext cx="2400" cy="0"/>
            </a:xfrm>
            <a:prstGeom prst="line">
              <a:avLst/>
            </a:prstGeom>
            <a:noFill/>
            <a:ln w="12700" cap="rnd">
              <a:solidFill>
                <a:schemeClr val="tx1"/>
              </a:solidFill>
              <a:prstDash val="sysDot"/>
              <a:round/>
              <a:headEnd/>
              <a:tailEnd/>
            </a:ln>
          </p:spPr>
          <p:txBody>
            <a:bodyPr/>
            <a:lstStyle/>
            <a:p>
              <a:endParaRPr lang="zh-CN" altLang="en-US"/>
            </a:p>
          </p:txBody>
        </p:sp>
        <p:sp>
          <p:nvSpPr>
            <p:cNvPr id="83989" name="Oval 9"/>
            <p:cNvSpPr>
              <a:spLocks noChangeAspect="1" noChangeArrowheads="1"/>
            </p:cNvSpPr>
            <p:nvPr/>
          </p:nvSpPr>
          <p:spPr bwMode="auto">
            <a:xfrm>
              <a:off x="563" y="1489"/>
              <a:ext cx="227" cy="227"/>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83990" name="Rectangle 10"/>
            <p:cNvSpPr>
              <a:spLocks noChangeArrowheads="1"/>
            </p:cNvSpPr>
            <p:nvPr/>
          </p:nvSpPr>
          <p:spPr bwMode="auto">
            <a:xfrm>
              <a:off x="-183" y="1460"/>
              <a:ext cx="2619"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荷载试验目的与依据</a:t>
              </a:r>
            </a:p>
          </p:txBody>
        </p:sp>
      </p:grpSp>
      <p:grpSp>
        <p:nvGrpSpPr>
          <p:cNvPr id="5" name="Group 11"/>
          <p:cNvGrpSpPr>
            <a:grpSpLocks/>
          </p:cNvGrpSpPr>
          <p:nvPr/>
        </p:nvGrpSpPr>
        <p:grpSpPr bwMode="auto">
          <a:xfrm>
            <a:off x="722313" y="2711460"/>
            <a:ext cx="5707062" cy="461962"/>
            <a:chOff x="-488" y="1849"/>
            <a:chExt cx="3595" cy="291"/>
          </a:xfrm>
        </p:grpSpPr>
        <p:sp>
          <p:nvSpPr>
            <p:cNvPr id="83985" name="Line 12"/>
            <p:cNvSpPr>
              <a:spLocks noChangeShapeType="1"/>
            </p:cNvSpPr>
            <p:nvPr/>
          </p:nvSpPr>
          <p:spPr bwMode="auto">
            <a:xfrm>
              <a:off x="707" y="2140"/>
              <a:ext cx="2400" cy="0"/>
            </a:xfrm>
            <a:prstGeom prst="line">
              <a:avLst/>
            </a:prstGeom>
            <a:noFill/>
            <a:ln w="12700" cap="rnd">
              <a:solidFill>
                <a:schemeClr val="tx1"/>
              </a:solidFill>
              <a:prstDash val="sysDot"/>
              <a:round/>
              <a:headEnd/>
              <a:tailEnd/>
            </a:ln>
          </p:spPr>
          <p:txBody>
            <a:bodyPr/>
            <a:lstStyle/>
            <a:p>
              <a:endParaRPr lang="zh-CN" altLang="en-US"/>
            </a:p>
          </p:txBody>
        </p:sp>
        <p:sp>
          <p:nvSpPr>
            <p:cNvPr id="18" name="Oval 13"/>
            <p:cNvSpPr>
              <a:spLocks noChangeAspect="1" noChangeArrowheads="1"/>
            </p:cNvSpPr>
            <p:nvPr/>
          </p:nvSpPr>
          <p:spPr bwMode="auto">
            <a:xfrm>
              <a:off x="563" y="1897"/>
              <a:ext cx="227" cy="227"/>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83987" name="Rectangle 14"/>
            <p:cNvSpPr>
              <a:spLocks noChangeArrowheads="1"/>
            </p:cNvSpPr>
            <p:nvPr/>
          </p:nvSpPr>
          <p:spPr bwMode="auto">
            <a:xfrm>
              <a:off x="-488" y="1849"/>
              <a:ext cx="3241"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荷载试验流程与注意事项</a:t>
              </a:r>
            </a:p>
          </p:txBody>
        </p:sp>
      </p:grpSp>
      <p:grpSp>
        <p:nvGrpSpPr>
          <p:cNvPr id="6" name="Group 15"/>
          <p:cNvGrpSpPr>
            <a:grpSpLocks/>
          </p:cNvGrpSpPr>
          <p:nvPr/>
        </p:nvGrpSpPr>
        <p:grpSpPr bwMode="auto">
          <a:xfrm>
            <a:off x="1447802" y="3359160"/>
            <a:ext cx="4981575" cy="461962"/>
            <a:chOff x="-31" y="2258"/>
            <a:chExt cx="3138" cy="291"/>
          </a:xfrm>
        </p:grpSpPr>
        <p:sp>
          <p:nvSpPr>
            <p:cNvPr id="83982" name="Line 16"/>
            <p:cNvSpPr>
              <a:spLocks noChangeShapeType="1"/>
            </p:cNvSpPr>
            <p:nvPr/>
          </p:nvSpPr>
          <p:spPr bwMode="auto">
            <a:xfrm>
              <a:off x="707" y="2549"/>
              <a:ext cx="2400" cy="0"/>
            </a:xfrm>
            <a:prstGeom prst="line">
              <a:avLst/>
            </a:prstGeom>
            <a:noFill/>
            <a:ln w="12700" cap="rnd">
              <a:solidFill>
                <a:schemeClr val="tx1"/>
              </a:solidFill>
              <a:prstDash val="sysDot"/>
              <a:round/>
              <a:headEnd/>
              <a:tailEnd/>
            </a:ln>
          </p:spPr>
          <p:txBody>
            <a:bodyPr/>
            <a:lstStyle/>
            <a:p>
              <a:endParaRPr lang="zh-CN" altLang="en-US"/>
            </a:p>
          </p:txBody>
        </p:sp>
        <p:sp>
          <p:nvSpPr>
            <p:cNvPr id="22" name="Oval 17"/>
            <p:cNvSpPr>
              <a:spLocks noChangeAspect="1" noChangeArrowheads="1"/>
            </p:cNvSpPr>
            <p:nvPr/>
          </p:nvSpPr>
          <p:spPr bwMode="auto">
            <a:xfrm>
              <a:off x="563" y="2320"/>
              <a:ext cx="227" cy="227"/>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83984" name="Rectangle 18"/>
            <p:cNvSpPr>
              <a:spLocks noChangeArrowheads="1"/>
            </p:cNvSpPr>
            <p:nvPr/>
          </p:nvSpPr>
          <p:spPr bwMode="auto">
            <a:xfrm>
              <a:off x="-31" y="2258"/>
              <a:ext cx="2298"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华文隶书" pitchFamily="2" charset="-122"/>
                </a:rPr>
                <a:t>         </a:t>
              </a:r>
              <a:r>
                <a:rPr lang="zh-CN" altLang="zh-CN" sz="2000" b="1" dirty="0">
                  <a:solidFill>
                    <a:schemeClr val="hlink"/>
                  </a:solidFill>
                  <a:latin typeface="黑体" pitchFamily="2" charset="-122"/>
                  <a:ea typeface="华文隶书" pitchFamily="2" charset="-122"/>
                </a:rPr>
                <a:t>荷载</a:t>
              </a:r>
              <a:r>
                <a:rPr lang="zh-CN" altLang="zh-CN" sz="2000" b="1" dirty="0">
                  <a:solidFill>
                    <a:schemeClr val="hlink"/>
                  </a:solidFill>
                  <a:latin typeface="华文隶书" pitchFamily="2" charset="-122"/>
                  <a:ea typeface="华文隶书" pitchFamily="2" charset="-122"/>
                </a:rPr>
                <a:t>试验</a:t>
              </a:r>
              <a:r>
                <a:rPr lang="zh-CN" altLang="zh-CN" sz="2000" b="1" dirty="0">
                  <a:solidFill>
                    <a:schemeClr val="hlink"/>
                  </a:solidFill>
                  <a:latin typeface="黑体" pitchFamily="2" charset="-122"/>
                  <a:ea typeface="华文隶书" pitchFamily="2" charset="-122"/>
                </a:rPr>
                <a:t>设备</a:t>
              </a:r>
              <a:r>
                <a:rPr lang="zh-CN" altLang="zh-CN" sz="2000" b="1" dirty="0">
                  <a:solidFill>
                    <a:schemeClr val="hlink"/>
                  </a:solidFill>
                  <a:latin typeface="华文隶书" pitchFamily="2" charset="-122"/>
                  <a:ea typeface="华文隶书" pitchFamily="2" charset="-122"/>
                </a:rPr>
                <a:t>选取</a:t>
              </a:r>
              <a:endParaRPr lang="en-US" altLang="zh-CN" sz="2000" b="1" dirty="0">
                <a:solidFill>
                  <a:schemeClr val="hlink"/>
                </a:solidFill>
                <a:latin typeface="华文隶书" pitchFamily="2" charset="-122"/>
                <a:ea typeface="华文隶书" pitchFamily="2" charset="-122"/>
              </a:endParaRPr>
            </a:p>
          </p:txBody>
        </p:sp>
      </p:grpSp>
      <p:grpSp>
        <p:nvGrpSpPr>
          <p:cNvPr id="7" name="Group 19"/>
          <p:cNvGrpSpPr>
            <a:grpSpLocks/>
          </p:cNvGrpSpPr>
          <p:nvPr/>
        </p:nvGrpSpPr>
        <p:grpSpPr bwMode="auto">
          <a:xfrm>
            <a:off x="60325" y="4038606"/>
            <a:ext cx="6369050" cy="461961"/>
            <a:chOff x="-905" y="2685"/>
            <a:chExt cx="4012" cy="291"/>
          </a:xfrm>
        </p:grpSpPr>
        <p:sp>
          <p:nvSpPr>
            <p:cNvPr id="83979" name="Line 20"/>
            <p:cNvSpPr>
              <a:spLocks noChangeShapeType="1"/>
            </p:cNvSpPr>
            <p:nvPr/>
          </p:nvSpPr>
          <p:spPr bwMode="auto">
            <a:xfrm>
              <a:off x="707" y="2957"/>
              <a:ext cx="2400" cy="0"/>
            </a:xfrm>
            <a:prstGeom prst="line">
              <a:avLst/>
            </a:prstGeom>
            <a:noFill/>
            <a:ln w="12700" cap="rnd">
              <a:solidFill>
                <a:schemeClr val="tx1"/>
              </a:solidFill>
              <a:prstDash val="sysDot"/>
              <a:round/>
              <a:headEnd/>
              <a:tailEnd/>
            </a:ln>
          </p:spPr>
          <p:txBody>
            <a:bodyPr/>
            <a:lstStyle/>
            <a:p>
              <a:endParaRPr lang="zh-CN" altLang="en-US"/>
            </a:p>
          </p:txBody>
        </p:sp>
        <p:sp>
          <p:nvSpPr>
            <p:cNvPr id="3" name="Oval 21"/>
            <p:cNvSpPr>
              <a:spLocks noChangeAspect="1" noChangeArrowheads="1"/>
            </p:cNvSpPr>
            <p:nvPr/>
          </p:nvSpPr>
          <p:spPr bwMode="auto">
            <a:xfrm>
              <a:off x="563" y="2704"/>
              <a:ext cx="227" cy="227"/>
            </a:xfrm>
            <a:prstGeom prst="ellipse">
              <a:avLst/>
            </a:prstGeom>
            <a:gradFill rotWithShape="1">
              <a:gsLst>
                <a:gs pos="0">
                  <a:schemeClr val="hlink"/>
                </a:gs>
                <a:gs pos="100000">
                  <a:schemeClr val="hlink">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83981" name="Rectangle 22"/>
            <p:cNvSpPr>
              <a:spLocks noChangeArrowheads="1"/>
            </p:cNvSpPr>
            <p:nvPr/>
          </p:nvSpPr>
          <p:spPr bwMode="auto">
            <a:xfrm>
              <a:off x="-905" y="2685"/>
              <a:ext cx="3962"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rgbClr val="990000"/>
                  </a:solidFill>
                  <a:latin typeface="华文隶书" pitchFamily="2" charset="-122"/>
                  <a:ea typeface="华文隶书" pitchFamily="2" charset="-122"/>
                </a:rPr>
                <a:t>荷载试验截面选取与测点布置</a:t>
              </a:r>
            </a:p>
          </p:txBody>
        </p:sp>
      </p:grpSp>
      <p:grpSp>
        <p:nvGrpSpPr>
          <p:cNvPr id="8" name="Group 19"/>
          <p:cNvGrpSpPr>
            <a:grpSpLocks/>
          </p:cNvGrpSpPr>
          <p:nvPr/>
        </p:nvGrpSpPr>
        <p:grpSpPr bwMode="auto">
          <a:xfrm>
            <a:off x="635002" y="4686315"/>
            <a:ext cx="5794375" cy="457201"/>
            <a:chOff x="-543" y="2704"/>
            <a:chExt cx="3650" cy="288"/>
          </a:xfrm>
        </p:grpSpPr>
        <p:sp>
          <p:nvSpPr>
            <p:cNvPr id="83976" name="Line 20"/>
            <p:cNvSpPr>
              <a:spLocks noChangeShapeType="1"/>
            </p:cNvSpPr>
            <p:nvPr/>
          </p:nvSpPr>
          <p:spPr bwMode="auto">
            <a:xfrm>
              <a:off x="707" y="2957"/>
              <a:ext cx="2400" cy="0"/>
            </a:xfrm>
            <a:prstGeom prst="line">
              <a:avLst/>
            </a:prstGeom>
            <a:noFill/>
            <a:ln w="12700" cap="rnd">
              <a:solidFill>
                <a:schemeClr val="tx1"/>
              </a:solidFill>
              <a:prstDash val="sysDot"/>
              <a:round/>
              <a:headEnd/>
              <a:tailEnd/>
            </a:ln>
          </p:spPr>
          <p:txBody>
            <a:bodyPr/>
            <a:lstStyle/>
            <a:p>
              <a:endParaRPr lang="zh-CN" altLang="en-US"/>
            </a:p>
          </p:txBody>
        </p:sp>
        <p:sp>
          <p:nvSpPr>
            <p:cNvPr id="26" name="Oval 21"/>
            <p:cNvSpPr>
              <a:spLocks noChangeAspect="1" noChangeArrowheads="1"/>
            </p:cNvSpPr>
            <p:nvPr/>
          </p:nvSpPr>
          <p:spPr bwMode="auto">
            <a:xfrm>
              <a:off x="563" y="2704"/>
              <a:ext cx="227" cy="227"/>
            </a:xfrm>
            <a:prstGeom prst="ellipse">
              <a:avLst/>
            </a:prstGeom>
            <a:gradFill rotWithShape="1">
              <a:gsLst>
                <a:gs pos="0">
                  <a:schemeClr val="hlink"/>
                </a:gs>
                <a:gs pos="100000">
                  <a:schemeClr val="hlink">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83978" name="Rectangle 22"/>
            <p:cNvSpPr>
              <a:spLocks noChangeArrowheads="1"/>
            </p:cNvSpPr>
            <p:nvPr/>
          </p:nvSpPr>
          <p:spPr bwMode="auto">
            <a:xfrm>
              <a:off x="-543" y="2740"/>
              <a:ext cx="3271" cy="252"/>
            </a:xfrm>
            <a:prstGeom prst="rect">
              <a:avLst/>
            </a:prstGeom>
            <a:noFill/>
            <a:ln w="9525">
              <a:noFill/>
              <a:miter lim="800000"/>
              <a:headEnd/>
              <a:tailEnd/>
            </a:ln>
          </p:spPr>
          <p:txBody>
            <a:bodyPr wrap="none">
              <a:spAutoFit/>
            </a:bodyPr>
            <a:lstStyle/>
            <a:p>
              <a:pPr algn="ctr"/>
              <a:r>
                <a:rPr lang="zh-CN" altLang="en-US" sz="20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荷载试验数据处理与评价</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4" name="TextBox 1"/>
          <p:cNvSpPr txBox="1">
            <a:spLocks noChangeArrowheads="1"/>
          </p:cNvSpPr>
          <p:nvPr/>
        </p:nvSpPr>
        <p:spPr bwMode="auto">
          <a:xfrm>
            <a:off x="755652" y="824199"/>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截面选取</a:t>
            </a:r>
          </a:p>
        </p:txBody>
      </p:sp>
      <p:sp>
        <p:nvSpPr>
          <p:cNvPr id="94215" name="TextBox 1"/>
          <p:cNvSpPr txBox="1">
            <a:spLocks noChangeArrowheads="1"/>
          </p:cNvSpPr>
          <p:nvPr/>
        </p:nvSpPr>
        <p:spPr bwMode="auto">
          <a:xfrm>
            <a:off x="1979615" y="2718982"/>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495021"/>
            <a:ext cx="8104216" cy="830997"/>
          </a:xfrm>
          <a:prstGeom prst="rect">
            <a:avLst/>
          </a:prstGeom>
          <a:noFill/>
          <a:ln w="9525">
            <a:noFill/>
            <a:miter lim="800000"/>
            <a:headEnd/>
            <a:tailEnd/>
          </a:ln>
        </p:spPr>
        <p:txBody>
          <a:bodyPr wrap="square">
            <a:spAutoFit/>
          </a:bodyPr>
          <a:lstStyle/>
          <a:p>
            <a:pPr indent="611188" algn="just">
              <a:lnSpc>
                <a:spcPct val="120000"/>
              </a:lnSpc>
            </a:pPr>
            <a:r>
              <a:rPr lang="zh-CN" altLang="en-US" sz="2000" dirty="0">
                <a:solidFill>
                  <a:schemeClr val="hlink"/>
                </a:solidFill>
                <a:latin typeface="华文新魏" pitchFamily="2" charset="-122"/>
                <a:ea typeface="华文新魏" pitchFamily="2" charset="-122"/>
                <a:cs typeface="方正综艺简体"/>
              </a:rPr>
              <a:t>对于验收性荷载试验，</a:t>
            </a:r>
            <a:r>
              <a:rPr lang="en-US" altLang="zh-CN" sz="2000" i="1" dirty="0" err="1">
                <a:solidFill>
                  <a:schemeClr val="hlink"/>
                </a:solidFill>
                <a:latin typeface="华文新魏" pitchFamily="2" charset="-122"/>
                <a:ea typeface="华文新魏" pitchFamily="2" charset="-122"/>
                <a:cs typeface="方正综艺简体"/>
              </a:rPr>
              <a:t>η</a:t>
            </a:r>
            <a:r>
              <a:rPr lang="en-US" altLang="zh-CN" sz="2000" i="1" baseline="-25000" dirty="0" err="1">
                <a:solidFill>
                  <a:schemeClr val="hlink"/>
                </a:solidFill>
                <a:latin typeface="华文新魏" pitchFamily="2" charset="-122"/>
                <a:ea typeface="华文新魏" pitchFamily="2" charset="-122"/>
                <a:cs typeface="方正综艺简体"/>
              </a:rPr>
              <a:t>q</a:t>
            </a:r>
            <a:r>
              <a:rPr lang="zh-CN" altLang="en-US" sz="2000" dirty="0">
                <a:solidFill>
                  <a:schemeClr val="hlink"/>
                </a:solidFill>
                <a:latin typeface="华文新魏" pitchFamily="2" charset="-122"/>
                <a:ea typeface="华文新魏" pitchFamily="2" charset="-122"/>
                <a:cs typeface="方正综艺简体"/>
              </a:rPr>
              <a:t>取值</a:t>
            </a:r>
            <a:r>
              <a:rPr lang="en-US" altLang="zh-CN" sz="2000" dirty="0">
                <a:solidFill>
                  <a:srgbClr val="990000"/>
                </a:solidFill>
                <a:latin typeface="华文新魏" pitchFamily="2" charset="-122"/>
                <a:ea typeface="华文新魏" pitchFamily="2" charset="-122"/>
                <a:cs typeface="方正综艺简体"/>
              </a:rPr>
              <a:t>0.85</a:t>
            </a:r>
            <a:r>
              <a:rPr lang="zh-CN" altLang="en-US" sz="2000" dirty="0">
                <a:solidFill>
                  <a:srgbClr val="990000"/>
                </a:solidFill>
                <a:latin typeface="华文新魏" pitchFamily="2" charset="-122"/>
                <a:ea typeface="华文新魏" pitchFamily="2" charset="-122"/>
                <a:cs typeface="方正综艺简体"/>
              </a:rPr>
              <a:t>～</a:t>
            </a:r>
            <a:r>
              <a:rPr lang="en-US" altLang="zh-CN" sz="2000" dirty="0">
                <a:solidFill>
                  <a:srgbClr val="990000"/>
                </a:solidFill>
                <a:latin typeface="华文新魏" pitchFamily="2" charset="-122"/>
                <a:ea typeface="华文新魏" pitchFamily="2" charset="-122"/>
                <a:cs typeface="方正综艺简体"/>
              </a:rPr>
              <a:t>1.05</a:t>
            </a:r>
            <a:r>
              <a:rPr lang="zh-CN" altLang="en-US" sz="2000" dirty="0">
                <a:solidFill>
                  <a:schemeClr val="hlink"/>
                </a:solidFill>
                <a:latin typeface="华文新魏" pitchFamily="2" charset="-122"/>
                <a:ea typeface="华文新魏" pitchFamily="2" charset="-122"/>
                <a:cs typeface="方正综艺简体"/>
              </a:rPr>
              <a:t>；对于鉴定性荷载试验，</a:t>
            </a:r>
            <a:r>
              <a:rPr lang="en-US" altLang="zh-CN" sz="2000" i="1" dirty="0" err="1">
                <a:solidFill>
                  <a:schemeClr val="hlink"/>
                </a:solidFill>
                <a:latin typeface="华文新魏" pitchFamily="2" charset="-122"/>
                <a:ea typeface="华文新魏" pitchFamily="2" charset="-122"/>
                <a:cs typeface="方正综艺简体"/>
              </a:rPr>
              <a:t>η</a:t>
            </a:r>
            <a:r>
              <a:rPr lang="en-US" altLang="zh-CN" sz="2000" i="1" baseline="-25000" dirty="0" err="1">
                <a:solidFill>
                  <a:schemeClr val="hlink"/>
                </a:solidFill>
                <a:latin typeface="华文新魏" pitchFamily="2" charset="-122"/>
                <a:ea typeface="华文新魏" pitchFamily="2" charset="-122"/>
                <a:cs typeface="方正综艺简体"/>
              </a:rPr>
              <a:t>q</a:t>
            </a:r>
            <a:r>
              <a:rPr lang="zh-CN" altLang="en-US" sz="2000" dirty="0">
                <a:solidFill>
                  <a:schemeClr val="hlink"/>
                </a:solidFill>
                <a:latin typeface="华文新魏" pitchFamily="2" charset="-122"/>
                <a:ea typeface="华文新魏" pitchFamily="2" charset="-122"/>
                <a:cs typeface="方正综艺简体"/>
              </a:rPr>
              <a:t>取值</a:t>
            </a:r>
            <a:r>
              <a:rPr lang="en-US" altLang="zh-CN" sz="2000" dirty="0">
                <a:solidFill>
                  <a:srgbClr val="990000"/>
                </a:solidFill>
                <a:latin typeface="华文新魏" pitchFamily="2" charset="-122"/>
                <a:ea typeface="华文新魏" pitchFamily="2" charset="-122"/>
                <a:cs typeface="方正综艺简体"/>
              </a:rPr>
              <a:t>0.95</a:t>
            </a:r>
            <a:r>
              <a:rPr lang="zh-CN" altLang="en-US" sz="2000" dirty="0">
                <a:solidFill>
                  <a:srgbClr val="990000"/>
                </a:solidFill>
                <a:latin typeface="华文新魏" pitchFamily="2" charset="-122"/>
                <a:ea typeface="华文新魏" pitchFamily="2" charset="-122"/>
                <a:cs typeface="方正综艺简体"/>
              </a:rPr>
              <a:t>～</a:t>
            </a:r>
            <a:r>
              <a:rPr lang="en-US" altLang="zh-CN" sz="2000" dirty="0">
                <a:solidFill>
                  <a:srgbClr val="990000"/>
                </a:solidFill>
                <a:latin typeface="华文新魏" pitchFamily="2" charset="-122"/>
                <a:ea typeface="华文新魏" pitchFamily="2" charset="-122"/>
                <a:cs typeface="方正综艺简体"/>
              </a:rPr>
              <a:t>1.05</a:t>
            </a:r>
            <a:r>
              <a:rPr lang="zh-CN" altLang="en-US" sz="2000" dirty="0">
                <a:solidFill>
                  <a:schemeClr val="hlink"/>
                </a:solidFill>
                <a:latin typeface="华文新魏" pitchFamily="2" charset="-122"/>
                <a:ea typeface="华文新魏" pitchFamily="2" charset="-122"/>
                <a:cs typeface="方正综艺简体"/>
              </a:rPr>
              <a:t>。</a:t>
            </a:r>
          </a:p>
        </p:txBody>
      </p:sp>
      <p:sp>
        <p:nvSpPr>
          <p:cNvPr id="94217" name="Rectangle 6"/>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graphicFrame>
        <p:nvGraphicFramePr>
          <p:cNvPr id="94213" name="Object 5"/>
          <p:cNvGraphicFramePr>
            <a:graphicFrameLocks noChangeAspect="1"/>
          </p:cNvGraphicFramePr>
          <p:nvPr/>
        </p:nvGraphicFramePr>
        <p:xfrm>
          <a:off x="3714744" y="2214558"/>
          <a:ext cx="1666102" cy="798313"/>
        </p:xfrm>
        <a:graphic>
          <a:graphicData uri="http://schemas.openxmlformats.org/presentationml/2006/ole">
            <p:oleObj spid="_x0000_s94213" name="Equation" r:id="rId3" imgW="939392" imgH="444307" progId="Equation.DSMT4">
              <p:embed/>
            </p:oleObj>
          </a:graphicData>
        </a:graphic>
      </p:graphicFrame>
      <p:sp>
        <p:nvSpPr>
          <p:cNvPr id="2" name="TextBox 15"/>
          <p:cNvSpPr txBox="1">
            <a:spLocks noChangeArrowheads="1"/>
          </p:cNvSpPr>
          <p:nvPr/>
        </p:nvSpPr>
        <p:spPr bwMode="auto">
          <a:xfrm>
            <a:off x="684213" y="3079345"/>
            <a:ext cx="8031191" cy="1921295"/>
          </a:xfrm>
          <a:prstGeom prst="rect">
            <a:avLst/>
          </a:prstGeom>
          <a:noFill/>
          <a:ln w="9525">
            <a:noFill/>
            <a:miter lim="800000"/>
            <a:headEnd/>
            <a:tailEnd/>
          </a:ln>
        </p:spPr>
        <p:txBody>
          <a:bodyPr wrap="square">
            <a:spAutoFit/>
          </a:bodyPr>
          <a:lstStyle/>
          <a:p>
            <a:pPr indent="611188" algn="just">
              <a:lnSpc>
                <a:spcPct val="120000"/>
              </a:lnSpc>
            </a:pPr>
            <a:r>
              <a:rPr lang="zh-CN" altLang="en-US" sz="2000" dirty="0">
                <a:solidFill>
                  <a:schemeClr val="hlink"/>
                </a:solidFill>
                <a:latin typeface="华文新魏" pitchFamily="2" charset="-122"/>
                <a:ea typeface="华文新魏" pitchFamily="2" charset="-122"/>
                <a:cs typeface="方正综艺简体"/>
              </a:rPr>
              <a:t>对于桥梁荷载试验，建议采用三轴载重车辆。当设计荷载为汽车超</a:t>
            </a:r>
            <a:r>
              <a:rPr lang="en-US" altLang="zh-CN" sz="2000" dirty="0">
                <a:solidFill>
                  <a:schemeClr val="hlink"/>
                </a:solidFill>
                <a:latin typeface="华文新魏" pitchFamily="2" charset="-122"/>
                <a:ea typeface="华文新魏" pitchFamily="2" charset="-122"/>
                <a:cs typeface="方正综艺简体"/>
              </a:rPr>
              <a:t>—20</a:t>
            </a:r>
            <a:r>
              <a:rPr lang="zh-CN" altLang="en-US" sz="2000" dirty="0">
                <a:solidFill>
                  <a:schemeClr val="hlink"/>
                </a:solidFill>
                <a:latin typeface="华文新魏" pitchFamily="2" charset="-122"/>
                <a:ea typeface="华文新魏" pitchFamily="2" charset="-122"/>
                <a:cs typeface="方正综艺简体"/>
              </a:rPr>
              <a:t>级或公路</a:t>
            </a:r>
            <a:r>
              <a:rPr lang="en-US" altLang="zh-CN" sz="2000" dirty="0">
                <a:solidFill>
                  <a:schemeClr val="hlink"/>
                </a:solidFill>
                <a:latin typeface="华文新魏" pitchFamily="2" charset="-122"/>
                <a:ea typeface="华文新魏" pitchFamily="2" charset="-122"/>
                <a:cs typeface="方正综艺简体"/>
              </a:rPr>
              <a:t>—Ⅰ</a:t>
            </a:r>
            <a:r>
              <a:rPr lang="zh-CN" altLang="en-US" sz="2000" dirty="0">
                <a:solidFill>
                  <a:schemeClr val="hlink"/>
                </a:solidFill>
                <a:latin typeface="华文新魏" pitchFamily="2" charset="-122"/>
                <a:ea typeface="华文新魏" pitchFamily="2" charset="-122"/>
                <a:cs typeface="方正综艺简体"/>
              </a:rPr>
              <a:t>级时，采用</a:t>
            </a:r>
            <a:r>
              <a:rPr lang="zh-CN" altLang="en-US" sz="2000" dirty="0">
                <a:solidFill>
                  <a:srgbClr val="990000"/>
                </a:solidFill>
                <a:latin typeface="华文新魏" pitchFamily="2" charset="-122"/>
                <a:ea typeface="华文新魏" pitchFamily="2" charset="-122"/>
                <a:cs typeface="方正综艺简体"/>
              </a:rPr>
              <a:t>两辆三轴车辆模拟</a:t>
            </a:r>
            <a:r>
              <a:rPr lang="en-US" altLang="zh-CN" sz="2000" dirty="0">
                <a:solidFill>
                  <a:srgbClr val="990000"/>
                </a:solidFill>
                <a:latin typeface="华文新魏" pitchFamily="2" charset="-122"/>
                <a:ea typeface="华文新魏" pitchFamily="2" charset="-122"/>
                <a:cs typeface="方正综艺简体"/>
              </a:rPr>
              <a:t>55t</a:t>
            </a:r>
            <a:r>
              <a:rPr lang="zh-CN" altLang="en-US" sz="2000" dirty="0">
                <a:solidFill>
                  <a:srgbClr val="990000"/>
                </a:solidFill>
                <a:latin typeface="华文新魏" pitchFamily="2" charset="-122"/>
                <a:ea typeface="华文新魏" pitchFamily="2" charset="-122"/>
                <a:cs typeface="方正综艺简体"/>
              </a:rPr>
              <a:t>重车</a:t>
            </a:r>
            <a:r>
              <a:rPr lang="zh-CN" altLang="en-US" sz="2000" dirty="0">
                <a:solidFill>
                  <a:schemeClr val="hlink"/>
                </a:solidFill>
                <a:latin typeface="华文新魏" pitchFamily="2" charset="-122"/>
                <a:ea typeface="华文新魏" pitchFamily="2" charset="-122"/>
                <a:cs typeface="方正综艺简体"/>
              </a:rPr>
              <a:t>是目前国内比较常见的做法。</a:t>
            </a:r>
          </a:p>
          <a:p>
            <a:pPr indent="611188" algn="just">
              <a:lnSpc>
                <a:spcPct val="120000"/>
              </a:lnSpc>
            </a:pPr>
            <a:r>
              <a:rPr lang="zh-CN" altLang="en-US" sz="2000" dirty="0">
                <a:solidFill>
                  <a:schemeClr val="hlink"/>
                </a:solidFill>
                <a:latin typeface="华文新魏" pitchFamily="2" charset="-122"/>
                <a:ea typeface="华文新魏" pitchFamily="2" charset="-122"/>
                <a:cs typeface="方正综艺简体"/>
              </a:rPr>
              <a:t>同时为了保证桥梁不会发生局部加载破坏或严重开裂，加载车</a:t>
            </a:r>
            <a:r>
              <a:rPr lang="zh-CN" altLang="en-US" sz="2000" b="1" dirty="0">
                <a:solidFill>
                  <a:schemeClr val="hlink"/>
                </a:solidFill>
                <a:latin typeface="华文新魏" pitchFamily="2" charset="-122"/>
                <a:ea typeface="华文新魏" pitchFamily="2" charset="-122"/>
                <a:cs typeface="方正综艺简体"/>
              </a:rPr>
              <a:t>单轴重</a:t>
            </a:r>
            <a:r>
              <a:rPr lang="zh-CN" altLang="en-US" sz="2000" dirty="0">
                <a:solidFill>
                  <a:srgbClr val="990000"/>
                </a:solidFill>
                <a:latin typeface="华文新魏" pitchFamily="2" charset="-122"/>
                <a:ea typeface="华文新魏" pitchFamily="2" charset="-122"/>
                <a:cs typeface="方正综艺简体"/>
              </a:rPr>
              <a:t>不应大于</a:t>
            </a:r>
            <a:r>
              <a:rPr lang="en-US" altLang="zh-CN" sz="2000" dirty="0">
                <a:solidFill>
                  <a:srgbClr val="990000"/>
                </a:solidFill>
                <a:latin typeface="华文新魏" pitchFamily="2" charset="-122"/>
                <a:ea typeface="华文新魏" pitchFamily="2" charset="-122"/>
                <a:cs typeface="方正综艺简体"/>
              </a:rPr>
              <a:t>140kN</a:t>
            </a:r>
            <a:r>
              <a:rPr lang="zh-CN" altLang="en-US" sz="2000" dirty="0">
                <a:solidFill>
                  <a:schemeClr val="hlink"/>
                </a:solidFill>
                <a:latin typeface="华文新魏" pitchFamily="2" charset="-122"/>
                <a:ea typeface="华文新魏" pitchFamily="2" charset="-122"/>
                <a:cs typeface="方正综艺简体"/>
              </a:rPr>
              <a:t>，</a:t>
            </a:r>
            <a:r>
              <a:rPr lang="zh-CN" altLang="en-US" sz="2000" b="1" dirty="0">
                <a:solidFill>
                  <a:schemeClr val="hlink"/>
                </a:solidFill>
                <a:latin typeface="华文新魏" pitchFamily="2" charset="-122"/>
                <a:ea typeface="华文新魏" pitchFamily="2" charset="-122"/>
                <a:cs typeface="方正综艺简体"/>
              </a:rPr>
              <a:t>否则</a:t>
            </a:r>
            <a:r>
              <a:rPr lang="zh-CN" altLang="en-US" sz="2000" dirty="0">
                <a:solidFill>
                  <a:schemeClr val="hlink"/>
                </a:solidFill>
                <a:latin typeface="华文新魏" pitchFamily="2" charset="-122"/>
                <a:ea typeface="华文新魏" pitchFamily="2" charset="-122"/>
                <a:cs typeface="方正综艺简体"/>
              </a:rPr>
              <a:t>须验算桥面板的裂缝宽度和极限承载力。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3" name="TextBox 1"/>
          <p:cNvSpPr txBox="1">
            <a:spLocks noChangeArrowheads="1"/>
          </p:cNvSpPr>
          <p:nvPr/>
        </p:nvSpPr>
        <p:spPr bwMode="auto">
          <a:xfrm>
            <a:off x="755652" y="812990"/>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截面选取</a:t>
            </a:r>
          </a:p>
        </p:txBody>
      </p:sp>
      <p:sp>
        <p:nvSpPr>
          <p:cNvPr id="95234" name="TextBox 1"/>
          <p:cNvSpPr txBox="1">
            <a:spLocks noChangeArrowheads="1"/>
          </p:cNvSpPr>
          <p:nvPr/>
        </p:nvSpPr>
        <p:spPr bwMode="auto">
          <a:xfrm>
            <a:off x="1979615" y="278784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63878"/>
            <a:ext cx="8032778" cy="1865126"/>
          </a:xfrm>
          <a:prstGeom prst="rect">
            <a:avLst/>
          </a:prstGeom>
          <a:noFill/>
          <a:ln w="9525">
            <a:noFill/>
            <a:miter lim="800000"/>
            <a:headEnd/>
            <a:tailEnd/>
          </a:ln>
        </p:spPr>
        <p:txBody>
          <a:bodyPr wrap="square">
            <a:spAutoFit/>
          </a:bodyPr>
          <a:lstStyle/>
          <a:p>
            <a:pPr indent="611188" algn="just">
              <a:lnSpc>
                <a:spcPct val="120000"/>
              </a:lnSpc>
              <a:defRPr/>
            </a:pPr>
            <a:r>
              <a:rPr lang="zh-CN" altLang="en-US" sz="2400" spc="-150" dirty="0">
                <a:solidFill>
                  <a:schemeClr val="hlink"/>
                </a:solidFill>
                <a:latin typeface="华文新魏" pitchFamily="2" charset="-122"/>
                <a:ea typeface="华文新魏" pitchFamily="2" charset="-122"/>
                <a:cs typeface="方正综艺简体"/>
              </a:rPr>
              <a:t>试验控制截面应根据具体的测试项目而定，在满足评定桥梁承载能力的前提下，加载试验项目应抓住重点，不宜过多。</a:t>
            </a:r>
          </a:p>
          <a:p>
            <a:pPr indent="611188" algn="just">
              <a:lnSpc>
                <a:spcPct val="120000"/>
              </a:lnSpc>
              <a:defRPr/>
            </a:pPr>
            <a:r>
              <a:rPr lang="zh-CN" altLang="en-US" sz="2400" dirty="0">
                <a:solidFill>
                  <a:schemeClr val="hlink"/>
                </a:solidFill>
                <a:latin typeface="华文新魏" pitchFamily="2" charset="-122"/>
                <a:ea typeface="华文新魏" pitchFamily="2" charset="-122"/>
                <a:cs typeface="方正综艺简体"/>
              </a:rPr>
              <a:t>测试截面选择时，应根据桥梁结构的</a:t>
            </a:r>
            <a:r>
              <a:rPr lang="zh-CN" altLang="en-US" sz="2400" dirty="0">
                <a:solidFill>
                  <a:srgbClr val="990000"/>
                </a:solidFill>
                <a:latin typeface="华文新魏" pitchFamily="2" charset="-122"/>
                <a:ea typeface="华文新魏" pitchFamily="2" charset="-122"/>
                <a:cs typeface="方正综艺简体"/>
              </a:rPr>
              <a:t>内力包络图</a:t>
            </a:r>
            <a:r>
              <a:rPr lang="zh-CN" altLang="en-US" sz="2400" dirty="0">
                <a:solidFill>
                  <a:schemeClr val="hlink"/>
                </a:solidFill>
                <a:latin typeface="华文新魏" pitchFamily="2" charset="-122"/>
                <a:ea typeface="华文新魏" pitchFamily="2" charset="-122"/>
                <a:cs typeface="方正综艺简体"/>
              </a:rPr>
              <a:t>，按照</a:t>
            </a:r>
            <a:r>
              <a:rPr lang="zh-CN" altLang="en-US" sz="2400" dirty="0">
                <a:solidFill>
                  <a:srgbClr val="990000"/>
                </a:solidFill>
                <a:latin typeface="华文新魏" pitchFamily="2" charset="-122"/>
                <a:ea typeface="华文新魏" pitchFamily="2" charset="-122"/>
                <a:cs typeface="方正综艺简体"/>
              </a:rPr>
              <a:t>最不利受力原则</a:t>
            </a:r>
            <a:r>
              <a:rPr lang="zh-CN" altLang="en-US" sz="2400" dirty="0">
                <a:solidFill>
                  <a:schemeClr val="hlink"/>
                </a:solidFill>
                <a:latin typeface="华文新魏" pitchFamily="2" charset="-122"/>
                <a:ea typeface="华文新魏" pitchFamily="2" charset="-122"/>
                <a:cs typeface="方正综艺简体"/>
              </a:rPr>
              <a:t>选定截面，然后拟定相应的试验工况。</a:t>
            </a:r>
          </a:p>
        </p:txBody>
      </p:sp>
      <p:sp>
        <p:nvSpPr>
          <p:cNvPr id="95236"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6257" name="TextBox 1"/>
          <p:cNvSpPr txBox="1">
            <a:spLocks noChangeArrowheads="1"/>
          </p:cNvSpPr>
          <p:nvPr/>
        </p:nvSpPr>
        <p:spPr bwMode="auto">
          <a:xfrm>
            <a:off x="714348" y="785798"/>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截面选取</a:t>
            </a:r>
          </a:p>
        </p:txBody>
      </p:sp>
      <p:sp>
        <p:nvSpPr>
          <p:cNvPr id="96258"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96259"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graphicFrame>
        <p:nvGraphicFramePr>
          <p:cNvPr id="163009" name="Group 193"/>
          <p:cNvGraphicFramePr>
            <a:graphicFrameLocks noGrp="1"/>
          </p:cNvGraphicFramePr>
          <p:nvPr/>
        </p:nvGraphicFramePr>
        <p:xfrm>
          <a:off x="2000233" y="1428740"/>
          <a:ext cx="5357850" cy="3629726"/>
        </p:xfrm>
        <a:graphic>
          <a:graphicData uri="http://schemas.openxmlformats.org/drawingml/2006/table">
            <a:tbl>
              <a:tblPr/>
              <a:tblGrid>
                <a:gridCol w="464911"/>
                <a:gridCol w="869250"/>
                <a:gridCol w="481571"/>
                <a:gridCol w="3542118"/>
              </a:tblGrid>
              <a:tr h="13463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序号</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桥型</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内力或位移控制截面</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r>
              <a:tr h="20195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简支梁桥</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主要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、跨中截面最大正弯矩和挠度；</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2</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、支点截面最大剪力。</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195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附加</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a:t>
                      </a: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L/4</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截面最大正弯矩和挠度；</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2</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、墩台最大垂直力。</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267">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连续梁桥、</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r>
                      <a:b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b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连续刚构</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主要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、跨中最大正弯矩和挠度；</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2</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、内支点截面最大负弯矩；</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3</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a:t>
                      </a: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L/4</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截面最大弯矩和挠度。</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6583">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附加</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、端支点截面的最大剪力；</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2</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a:t>
                      </a: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L/4</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截面最大弯剪力；</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3</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、墩台最大垂直力；</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4</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、连续刚构固结墩墩身控制截面的最大弯矩。</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267">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悬臂梁桥、</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r>
                      <a:b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b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t>
                      </a: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T</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型刚构</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主要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、锚固跨跨中最大正弯矩和挠度；</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2</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、支点最大负弯矩；</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3</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、挂梁跨中最大正弯矩和挠度。</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195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附加</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、支点最大剪力；</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2</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、挂梁支点截面或悬臂端截面最大剪力。</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195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拱桥</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主要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、拱顶截面最大正弯矩和挠度、拱脚截面最大负弯矩；</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2</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、刚架拱上弦杆跨中最大正弯矩。</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267">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附加</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、拱脚最大水平推力；</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2</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a:t>
                      </a: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L/4</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截面最大正、负弯矩及其最大正、负挠度绝对值之和；</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3</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、刚架拱斜腿根部截面最大负弯矩。</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195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刚架桥（包括框架、斜腿刚构和刚架</a:t>
                      </a: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拱式组合体系）</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主要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、跨中截面最大正弯矩和挠度；</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2</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、结点截面的最大负弯矩。</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4633">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附加</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、柱脚截面最大负弯矩、最大水平推力。</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195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钢桁桥</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主要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、跨中、支点截面的主桁杆件最大内力；</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2</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、跨中截面的挠度。</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267">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附加</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a:t>
                      </a: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L/4</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截面的主桁杆件最大内力和挠度；</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2</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、桥面系结构构件控制截面的最大内力和变位；</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3</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、墩台最大垂直力。</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6583">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斜拉桥、</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r>
                      <a:b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b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悬索桥</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主要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、主梁最大挠度；</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2</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、主梁控制截面最大内力；</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3</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、索塔塔顶水平变位；</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4</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、主缆最大拉力，斜拉索最大拉力。</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267">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附加</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、主梁最大纵向漂移；</a:t>
                      </a:r>
                      <a:endPar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2</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、主塔控制截面最大内力；</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 b="0" i="0" u="none" strike="noStrike" cap="none" normalizeH="0" baseline="0" dirty="0" smtClean="0">
                          <a:ln>
                            <a:noFill/>
                          </a:ln>
                          <a:solidFill>
                            <a:schemeClr val="hlink"/>
                          </a:solidFill>
                          <a:effectLst/>
                          <a:latin typeface="华文新魏" pitchFamily="2" charset="-122"/>
                          <a:ea typeface="华文新魏" pitchFamily="2" charset="-122"/>
                        </a:rPr>
                        <a:t>3</a:t>
                      </a:r>
                      <a:r>
                        <a:rPr kumimoji="0" lang="zh-CN" altLang="en-US" sz="400" b="0" i="0" u="none" strike="noStrike" cap="none" normalizeH="0" baseline="0" dirty="0" smtClean="0">
                          <a:ln>
                            <a:noFill/>
                          </a:ln>
                          <a:solidFill>
                            <a:schemeClr val="hlink"/>
                          </a:solidFill>
                          <a:effectLst/>
                          <a:latin typeface="华文新魏" pitchFamily="2" charset="-122"/>
                          <a:ea typeface="华文新魏" pitchFamily="2" charset="-122"/>
                        </a:rPr>
                        <a:t>、吊索最大索力。</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7281" name="TextBox 1"/>
          <p:cNvSpPr txBox="1">
            <a:spLocks noChangeArrowheads="1"/>
          </p:cNvSpPr>
          <p:nvPr/>
        </p:nvSpPr>
        <p:spPr bwMode="auto">
          <a:xfrm>
            <a:off x="755652" y="863270"/>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测点布置</a:t>
            </a:r>
          </a:p>
        </p:txBody>
      </p:sp>
      <p:sp>
        <p:nvSpPr>
          <p:cNvPr id="97282" name="TextBox 1"/>
          <p:cNvSpPr txBox="1">
            <a:spLocks noChangeArrowheads="1"/>
          </p:cNvSpPr>
          <p:nvPr/>
        </p:nvSpPr>
        <p:spPr bwMode="auto">
          <a:xfrm>
            <a:off x="1979615" y="283812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14159"/>
            <a:ext cx="8032778" cy="3029291"/>
          </a:xfrm>
          <a:prstGeom prst="rect">
            <a:avLst/>
          </a:prstGeom>
          <a:noFill/>
          <a:ln w="9525">
            <a:noFill/>
            <a:miter lim="800000"/>
            <a:headEnd/>
            <a:tailEnd/>
          </a:ln>
        </p:spPr>
        <p:txBody>
          <a:bodyPr wrap="square">
            <a:spAutoFit/>
          </a:bodyPr>
          <a:lstStyle/>
          <a:p>
            <a:pPr indent="612000" algn="just">
              <a:lnSpc>
                <a:spcPct val="120000"/>
              </a:lnSpc>
              <a:defRPr/>
            </a:pPr>
            <a:r>
              <a:rPr lang="zh-CN" altLang="en-US" sz="2000" dirty="0">
                <a:solidFill>
                  <a:schemeClr val="hlink"/>
                </a:solidFill>
                <a:latin typeface="华文新魏" pitchFamily="2" charset="-122"/>
                <a:ea typeface="华文新魏" pitchFamily="2" charset="-122"/>
                <a:cs typeface="方正综艺简体"/>
              </a:rPr>
              <a:t>测点布置必须能够反应结构或构件最不利受力特征，同时应能满足分析和推断结构工作状况最低的需要，确保实测数据的可靠性，并应遵循</a:t>
            </a:r>
            <a:r>
              <a:rPr lang="zh-CN" altLang="en-US" sz="2000" dirty="0">
                <a:solidFill>
                  <a:srgbClr val="990000"/>
                </a:solidFill>
                <a:latin typeface="华文新魏" pitchFamily="2" charset="-122"/>
                <a:ea typeface="华文新魏" pitchFamily="2" charset="-122"/>
                <a:cs typeface="方正综艺简体"/>
              </a:rPr>
              <a:t>必要</a:t>
            </a:r>
            <a:r>
              <a:rPr lang="zh-CN" altLang="en-US" sz="2000" dirty="0">
                <a:solidFill>
                  <a:schemeClr val="hlink"/>
                </a:solidFill>
                <a:latin typeface="华文新魏" pitchFamily="2" charset="-122"/>
                <a:ea typeface="华文新魏" pitchFamily="2" charset="-122"/>
                <a:cs typeface="方正综艺简体"/>
              </a:rPr>
              <a:t>、</a:t>
            </a:r>
            <a:r>
              <a:rPr lang="zh-CN" altLang="en-US" sz="2000" dirty="0">
                <a:solidFill>
                  <a:srgbClr val="990000"/>
                </a:solidFill>
                <a:latin typeface="华文新魏" pitchFamily="2" charset="-122"/>
                <a:ea typeface="华文新魏" pitchFamily="2" charset="-122"/>
                <a:cs typeface="方正综艺简体"/>
              </a:rPr>
              <a:t>适量</a:t>
            </a:r>
            <a:r>
              <a:rPr lang="zh-CN" altLang="en-US" sz="2000" dirty="0">
                <a:solidFill>
                  <a:schemeClr val="hlink"/>
                </a:solidFill>
                <a:latin typeface="华文新魏" pitchFamily="2" charset="-122"/>
                <a:ea typeface="华文新魏" pitchFamily="2" charset="-122"/>
                <a:cs typeface="方正综艺简体"/>
              </a:rPr>
              <a:t>、</a:t>
            </a:r>
            <a:r>
              <a:rPr lang="zh-CN" altLang="en-US" sz="2000" dirty="0">
                <a:solidFill>
                  <a:srgbClr val="990000"/>
                </a:solidFill>
                <a:latin typeface="华文新魏" pitchFamily="2" charset="-122"/>
                <a:ea typeface="华文新魏" pitchFamily="2" charset="-122"/>
                <a:cs typeface="方正综艺简体"/>
              </a:rPr>
              <a:t>方便观测</a:t>
            </a:r>
            <a:r>
              <a:rPr lang="zh-CN" altLang="en-US" sz="2000" dirty="0">
                <a:solidFill>
                  <a:schemeClr val="hlink"/>
                </a:solidFill>
                <a:latin typeface="华文新魏" pitchFamily="2" charset="-122"/>
                <a:ea typeface="华文新魏" pitchFamily="2" charset="-122"/>
                <a:cs typeface="方正综艺简体"/>
              </a:rPr>
              <a:t>的原则，具体如下：</a:t>
            </a:r>
          </a:p>
          <a:p>
            <a:pPr marL="457200" indent="-457200" algn="just">
              <a:lnSpc>
                <a:spcPct val="120000"/>
              </a:lnSpc>
              <a:buClr>
                <a:srgbClr val="990000"/>
              </a:buClr>
              <a:buFont typeface="Wingdings" pitchFamily="2" charset="2"/>
              <a:buChar char="ü"/>
              <a:defRPr/>
            </a:pPr>
            <a:r>
              <a:rPr lang="zh-CN" altLang="en-US" sz="2000" dirty="0">
                <a:solidFill>
                  <a:schemeClr val="hlink"/>
                </a:solidFill>
                <a:latin typeface="华文新魏" pitchFamily="2" charset="-122"/>
                <a:ea typeface="华文新魏" pitchFamily="2" charset="-122"/>
                <a:cs typeface="方正综艺简体"/>
              </a:rPr>
              <a:t>测点布置应具有代表性</a:t>
            </a:r>
          </a:p>
          <a:p>
            <a:pPr marL="457200" indent="-457200" algn="just">
              <a:lnSpc>
                <a:spcPct val="120000"/>
              </a:lnSpc>
              <a:buClr>
                <a:srgbClr val="990000"/>
              </a:buClr>
              <a:buFont typeface="Wingdings" pitchFamily="2" charset="2"/>
              <a:buChar char="ü"/>
              <a:defRPr/>
            </a:pPr>
            <a:r>
              <a:rPr lang="zh-CN" altLang="en-US" sz="2000" dirty="0">
                <a:solidFill>
                  <a:schemeClr val="hlink"/>
                </a:solidFill>
                <a:latin typeface="华文新魏" pitchFamily="2" charset="-122"/>
                <a:ea typeface="华文新魏" pitchFamily="2" charset="-122"/>
                <a:cs typeface="方正综艺简体"/>
              </a:rPr>
              <a:t>测点布置要有针对性</a:t>
            </a:r>
          </a:p>
          <a:p>
            <a:pPr marL="457200" indent="-457200" algn="just">
              <a:lnSpc>
                <a:spcPct val="120000"/>
              </a:lnSpc>
              <a:buClr>
                <a:srgbClr val="990000"/>
              </a:buClr>
              <a:buFont typeface="Wingdings" pitchFamily="2" charset="2"/>
              <a:buChar char="ü"/>
              <a:defRPr/>
            </a:pPr>
            <a:r>
              <a:rPr lang="zh-CN" altLang="en-US" sz="2000" spc="-180" dirty="0">
                <a:solidFill>
                  <a:schemeClr val="hlink"/>
                </a:solidFill>
                <a:latin typeface="华文新魏" pitchFamily="2" charset="-122"/>
                <a:ea typeface="华文新魏" pitchFamily="2" charset="-122"/>
                <a:cs typeface="方正综艺简体"/>
              </a:rPr>
              <a:t>测点布置要有利于仪器安装和观测读数，对试验操作是安全的</a:t>
            </a:r>
          </a:p>
          <a:p>
            <a:pPr marL="457200" indent="-457200" algn="just">
              <a:lnSpc>
                <a:spcPct val="120000"/>
              </a:lnSpc>
              <a:buClr>
                <a:srgbClr val="990000"/>
              </a:buClr>
              <a:buFont typeface="Wingdings" pitchFamily="2" charset="2"/>
              <a:buChar char="ü"/>
              <a:defRPr/>
            </a:pPr>
            <a:r>
              <a:rPr lang="zh-CN" altLang="en-US" sz="2000" dirty="0">
                <a:solidFill>
                  <a:schemeClr val="hlink"/>
                </a:solidFill>
                <a:latin typeface="华文新魏" pitchFamily="2" charset="-122"/>
                <a:ea typeface="华文新魏" pitchFamily="2" charset="-122"/>
                <a:cs typeface="方正综艺简体"/>
              </a:rPr>
              <a:t>为保证测试数据的可靠性，测点数量应是足够的，利用结构的对称互等原理，可适当减少测点布置数量。</a:t>
            </a:r>
          </a:p>
        </p:txBody>
      </p:sp>
      <p:sp>
        <p:nvSpPr>
          <p:cNvPr id="97284"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5" name="TextBox 1"/>
          <p:cNvSpPr txBox="1">
            <a:spLocks noChangeArrowheads="1"/>
          </p:cNvSpPr>
          <p:nvPr/>
        </p:nvSpPr>
        <p:spPr bwMode="auto">
          <a:xfrm>
            <a:off x="755652" y="869857"/>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测点布置</a:t>
            </a:r>
          </a:p>
        </p:txBody>
      </p:sp>
      <p:sp>
        <p:nvSpPr>
          <p:cNvPr id="98306" name="TextBox 1"/>
          <p:cNvSpPr txBox="1">
            <a:spLocks noChangeArrowheads="1"/>
          </p:cNvSpPr>
          <p:nvPr/>
        </p:nvSpPr>
        <p:spPr bwMode="auto">
          <a:xfrm>
            <a:off x="1979615" y="2844707"/>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20746"/>
            <a:ext cx="8104216" cy="2308324"/>
          </a:xfrm>
          <a:prstGeom prst="rect">
            <a:avLst/>
          </a:prstGeom>
          <a:noFill/>
          <a:ln w="9525">
            <a:noFill/>
            <a:miter lim="800000"/>
            <a:headEnd/>
            <a:tailEnd/>
          </a:ln>
        </p:spPr>
        <p:txBody>
          <a:bodyPr wrap="square">
            <a:spAutoFit/>
          </a:bodyPr>
          <a:lstStyle/>
          <a:p>
            <a:pPr indent="611188" algn="just">
              <a:lnSpc>
                <a:spcPct val="120000"/>
              </a:lnSpc>
            </a:pPr>
            <a:r>
              <a:rPr lang="zh-CN" altLang="en-US" sz="2400" dirty="0">
                <a:solidFill>
                  <a:schemeClr val="hlink"/>
                </a:solidFill>
                <a:latin typeface="华文新魏" pitchFamily="2" charset="-122"/>
                <a:ea typeface="华文新魏" pitchFamily="2" charset="-122"/>
                <a:cs typeface="方正综艺简体"/>
              </a:rPr>
              <a:t>桥梁动力荷载试验的测试截面应根据桥梁结构振型特征和行车动力响应最大的原则确定。</a:t>
            </a:r>
          </a:p>
          <a:p>
            <a:pPr indent="611188" algn="just">
              <a:lnSpc>
                <a:spcPct val="120000"/>
              </a:lnSpc>
            </a:pPr>
            <a:r>
              <a:rPr lang="zh-CN" altLang="en-US" sz="2400" dirty="0">
                <a:solidFill>
                  <a:schemeClr val="hlink"/>
                </a:solidFill>
                <a:latin typeface="华文新魏" pitchFamily="2" charset="-122"/>
                <a:ea typeface="华文新魏" pitchFamily="2" charset="-122"/>
                <a:cs typeface="方正综艺简体"/>
              </a:rPr>
              <a:t>动力特性传感器布置应根据事先计算的理论最大值位置（即振幅最大，波峰、波谷处）进行布置，同时要</a:t>
            </a:r>
            <a:r>
              <a:rPr lang="zh-CN" altLang="en-US" sz="2400" dirty="0">
                <a:solidFill>
                  <a:srgbClr val="990000"/>
                </a:solidFill>
                <a:latin typeface="华文新魏" pitchFamily="2" charset="-122"/>
                <a:ea typeface="华文新魏" pitchFamily="2" charset="-122"/>
                <a:cs typeface="方正综艺简体"/>
              </a:rPr>
              <a:t>避免振型节点位置</a:t>
            </a:r>
            <a:r>
              <a:rPr lang="zh-CN" altLang="en-US" sz="2400" dirty="0">
                <a:solidFill>
                  <a:schemeClr val="hlink"/>
                </a:solidFill>
                <a:latin typeface="华文新魏" pitchFamily="2" charset="-122"/>
                <a:ea typeface="华文新魏" pitchFamily="2" charset="-122"/>
                <a:cs typeface="方正综艺简体"/>
              </a:rPr>
              <a:t>。</a:t>
            </a:r>
          </a:p>
        </p:txBody>
      </p:sp>
      <p:sp>
        <p:nvSpPr>
          <p:cNvPr id="98308" name="Rectangle 5"/>
          <p:cNvSpPr>
            <a:spLocks noChangeArrowheads="1"/>
          </p:cNvSpPr>
          <p:nvPr/>
        </p:nvSpPr>
        <p:spPr bwMode="auto">
          <a:xfrm>
            <a:off x="1" y="634907"/>
            <a:ext cx="184731" cy="369332"/>
          </a:xfrm>
          <a:prstGeom prst="rect">
            <a:avLst/>
          </a:prstGeom>
          <a:noFill/>
          <a:ln w="9525">
            <a:noFill/>
            <a:miter lim="800000"/>
            <a:headEnd/>
            <a:tailEnd/>
          </a:ln>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1" name="TextBox 1"/>
          <p:cNvSpPr txBox="1">
            <a:spLocks noChangeArrowheads="1"/>
          </p:cNvSpPr>
          <p:nvPr/>
        </p:nvSpPr>
        <p:spPr bwMode="auto">
          <a:xfrm>
            <a:off x="755652" y="826146"/>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测点布置</a:t>
            </a:r>
          </a:p>
        </p:txBody>
      </p:sp>
      <p:sp>
        <p:nvSpPr>
          <p:cNvPr id="102402" name="TextBox 1"/>
          <p:cNvSpPr txBox="1">
            <a:spLocks noChangeArrowheads="1"/>
          </p:cNvSpPr>
          <p:nvPr/>
        </p:nvSpPr>
        <p:spPr bwMode="auto">
          <a:xfrm>
            <a:off x="1979615" y="2800996"/>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77035"/>
            <a:ext cx="8280400" cy="3637919"/>
          </a:xfrm>
          <a:prstGeom prst="rect">
            <a:avLst/>
          </a:prstGeom>
          <a:noFill/>
          <a:ln w="9525">
            <a:noFill/>
            <a:miter lim="800000"/>
            <a:headEnd/>
            <a:tailEnd/>
          </a:ln>
        </p:spPr>
        <p:txBody>
          <a:bodyPr>
            <a:spAutoFit/>
          </a:bodyPr>
          <a:lstStyle/>
          <a:p>
            <a:pPr algn="just">
              <a:lnSpc>
                <a:spcPct val="120000"/>
              </a:lnSpc>
              <a:defRPr/>
            </a:pPr>
            <a:r>
              <a:rPr lang="zh-CN" altLang="en-US" sz="2400" dirty="0">
                <a:solidFill>
                  <a:schemeClr val="hlink"/>
                </a:solidFill>
                <a:latin typeface="华文新魏" pitchFamily="2" charset="-122"/>
                <a:ea typeface="华文新魏" pitchFamily="2" charset="-122"/>
                <a:cs typeface="方正综艺简体"/>
              </a:rPr>
              <a:t>测定桥梁结构振型，可采用下述两种方法：</a:t>
            </a:r>
          </a:p>
          <a:p>
            <a:pPr marL="457200" indent="-457200" algn="just">
              <a:lnSpc>
                <a:spcPct val="120000"/>
              </a:lnSpc>
              <a:buClr>
                <a:srgbClr val="990000"/>
              </a:buClr>
              <a:buFont typeface="+mj-lt"/>
              <a:buAutoNum type="romanUcPeriod"/>
              <a:defRPr/>
            </a:pPr>
            <a:r>
              <a:rPr lang="zh-CN" altLang="en-US" sz="2400" dirty="0">
                <a:solidFill>
                  <a:schemeClr val="hlink"/>
                </a:solidFill>
                <a:latin typeface="华文新魏" pitchFamily="2" charset="-122"/>
                <a:ea typeface="华文新魏" pitchFamily="2" charset="-122"/>
                <a:cs typeface="方正综艺简体"/>
              </a:rPr>
              <a:t>在所要测定桥梁结构振型的</a:t>
            </a:r>
            <a:r>
              <a:rPr lang="zh-CN" altLang="en-US" sz="2400" dirty="0">
                <a:solidFill>
                  <a:srgbClr val="990000"/>
                </a:solidFill>
                <a:latin typeface="华文新魏" pitchFamily="2" charset="-122"/>
                <a:ea typeface="华文新魏" pitchFamily="2" charset="-122"/>
                <a:cs typeface="方正综艺简体"/>
              </a:rPr>
              <a:t>峰、谷点上</a:t>
            </a:r>
            <a:r>
              <a:rPr lang="zh-CN" altLang="en-US" sz="2400" dirty="0">
                <a:solidFill>
                  <a:schemeClr val="hlink"/>
                </a:solidFill>
                <a:latin typeface="华文新魏" pitchFamily="2" charset="-122"/>
                <a:ea typeface="华文新魏" pitchFamily="2" charset="-122"/>
                <a:cs typeface="方正综艺简体"/>
              </a:rPr>
              <a:t>布设测振传感器（拾振器），用放大特性相同的多路放大器和记录特性相同的多路记录仪，同时测记各测点的振动响应信号。</a:t>
            </a:r>
          </a:p>
          <a:p>
            <a:pPr marL="457200" indent="-457200" algn="just">
              <a:lnSpc>
                <a:spcPct val="120000"/>
              </a:lnSpc>
              <a:buClr>
                <a:srgbClr val="990000"/>
              </a:buClr>
              <a:buFont typeface="+mj-lt"/>
              <a:buAutoNum type="romanUcPeriod"/>
              <a:defRPr/>
            </a:pPr>
            <a:r>
              <a:rPr lang="zh-CN" altLang="en-US" sz="2400" dirty="0">
                <a:solidFill>
                  <a:schemeClr val="hlink"/>
                </a:solidFill>
                <a:latin typeface="华文新魏" pitchFamily="2" charset="-122"/>
                <a:ea typeface="华文新魏" pitchFamily="2" charset="-122"/>
                <a:cs typeface="方正综艺简体"/>
              </a:rPr>
              <a:t>将结构</a:t>
            </a:r>
            <a:r>
              <a:rPr lang="zh-CN" altLang="en-US" sz="2400" dirty="0">
                <a:solidFill>
                  <a:srgbClr val="990000"/>
                </a:solidFill>
                <a:latin typeface="华文新魏" pitchFamily="2" charset="-122"/>
                <a:ea typeface="华文新魏" pitchFamily="2" charset="-122"/>
                <a:cs typeface="方正综艺简体"/>
              </a:rPr>
              <a:t>分成若干段</a:t>
            </a:r>
            <a:r>
              <a:rPr lang="zh-CN" altLang="en-US" sz="2400" dirty="0">
                <a:solidFill>
                  <a:schemeClr val="hlink"/>
                </a:solidFill>
                <a:latin typeface="华文新魏" pitchFamily="2" charset="-122"/>
                <a:ea typeface="华文新魏" pitchFamily="2" charset="-122"/>
                <a:cs typeface="方正综艺简体"/>
              </a:rPr>
              <a:t>，选择合适的参考点（</a:t>
            </a:r>
            <a:r>
              <a:rPr lang="zh-CN" altLang="en-US" sz="2400" dirty="0">
                <a:solidFill>
                  <a:srgbClr val="990000"/>
                </a:solidFill>
                <a:latin typeface="华文新魏" pitchFamily="2" charset="-122"/>
                <a:ea typeface="华文新魏" pitchFamily="2" charset="-122"/>
                <a:cs typeface="方正综艺简体"/>
              </a:rPr>
              <a:t>不动点</a:t>
            </a:r>
            <a:r>
              <a:rPr lang="zh-CN" altLang="en-US" sz="2400" dirty="0">
                <a:solidFill>
                  <a:schemeClr val="hlink"/>
                </a:solidFill>
                <a:latin typeface="华文新魏" pitchFamily="2" charset="-122"/>
                <a:ea typeface="华文新魏" pitchFamily="2" charset="-122"/>
                <a:cs typeface="方正综艺简体"/>
              </a:rPr>
              <a:t>），在参考点和各分界点分别布设测振传感器（拾振器），用放大特性相同的多路放大器和记录特性相同的多路记录仪，同时测记各测点的振动响应信号。</a:t>
            </a:r>
          </a:p>
        </p:txBody>
      </p:sp>
      <p:sp>
        <p:nvSpPr>
          <p:cNvPr id="102404"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extBox 1"/>
          <p:cNvSpPr txBox="1">
            <a:spLocks noChangeArrowheads="1"/>
          </p:cNvSpPr>
          <p:nvPr/>
        </p:nvSpPr>
        <p:spPr bwMode="auto">
          <a:xfrm>
            <a:off x="860425" y="824199"/>
            <a:ext cx="1422184" cy="461665"/>
          </a:xfrm>
          <a:prstGeom prst="rect">
            <a:avLst/>
          </a:prstGeom>
          <a:noFill/>
          <a:ln w="9525">
            <a:noFill/>
            <a:miter lim="800000"/>
            <a:headEnd/>
            <a:tailEnd/>
          </a:ln>
        </p:spPr>
        <p:txBody>
          <a:bodyPr wrap="none">
            <a:spAutoFit/>
          </a:bodyPr>
          <a:lstStyle/>
          <a:p>
            <a:r>
              <a:rPr lang="zh-CN" altLang="en-US" sz="2400" b="1" dirty="0">
                <a:solidFill>
                  <a:schemeClr val="hlink"/>
                </a:solidFill>
                <a:latin typeface="华文新魏" pitchFamily="2" charset="-122"/>
                <a:ea typeface="华文新魏" pitchFamily="2" charset="-122"/>
              </a:rPr>
              <a:t>第六部分</a:t>
            </a:r>
          </a:p>
        </p:txBody>
      </p:sp>
      <p:grpSp>
        <p:nvGrpSpPr>
          <p:cNvPr id="2" name="Group 3"/>
          <p:cNvGrpSpPr>
            <a:grpSpLocks/>
          </p:cNvGrpSpPr>
          <p:nvPr/>
        </p:nvGrpSpPr>
        <p:grpSpPr bwMode="auto">
          <a:xfrm>
            <a:off x="985840" y="1409684"/>
            <a:ext cx="5464175" cy="461962"/>
            <a:chOff x="-313" y="1078"/>
            <a:chExt cx="3442" cy="291"/>
          </a:xfrm>
        </p:grpSpPr>
        <p:sp>
          <p:nvSpPr>
            <p:cNvPr id="100375" name="Line 4"/>
            <p:cNvSpPr>
              <a:spLocks noChangeShapeType="1"/>
            </p:cNvSpPr>
            <p:nvPr/>
          </p:nvSpPr>
          <p:spPr bwMode="auto">
            <a:xfrm>
              <a:off x="729" y="1369"/>
              <a:ext cx="2400" cy="0"/>
            </a:xfrm>
            <a:prstGeom prst="line">
              <a:avLst/>
            </a:prstGeom>
            <a:noFill/>
            <a:ln w="12700" cap="rnd">
              <a:solidFill>
                <a:schemeClr val="tx1"/>
              </a:solidFill>
              <a:prstDash val="sysDot"/>
              <a:round/>
              <a:headEnd/>
              <a:tailEnd/>
            </a:ln>
          </p:spPr>
          <p:txBody>
            <a:bodyPr/>
            <a:lstStyle/>
            <a:p>
              <a:endParaRPr lang="zh-CN" altLang="en-US"/>
            </a:p>
          </p:txBody>
        </p:sp>
        <p:sp>
          <p:nvSpPr>
            <p:cNvPr id="100376" name="Oval 5"/>
            <p:cNvSpPr>
              <a:spLocks noChangeAspect="1" noChangeArrowheads="1"/>
            </p:cNvSpPr>
            <p:nvPr/>
          </p:nvSpPr>
          <p:spPr bwMode="auto">
            <a:xfrm>
              <a:off x="563" y="1129"/>
              <a:ext cx="227" cy="227"/>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100377" name="Rectangle 6"/>
            <p:cNvSpPr>
              <a:spLocks noChangeArrowheads="1"/>
            </p:cNvSpPr>
            <p:nvPr/>
          </p:nvSpPr>
          <p:spPr bwMode="auto">
            <a:xfrm>
              <a:off x="-313" y="1078"/>
              <a:ext cx="2917"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黑体" pitchFamily="2" charset="-122"/>
                </a:rPr>
                <a:t>            </a:t>
              </a:r>
              <a:r>
                <a:rPr lang="zh-CN" altLang="en-US" sz="2000" b="1" dirty="0">
                  <a:solidFill>
                    <a:schemeClr val="hlink"/>
                  </a:solidFill>
                  <a:latin typeface="华文隶书" pitchFamily="2" charset="-122"/>
                  <a:ea typeface="华文隶书" pitchFamily="2" charset="-122"/>
                </a:rPr>
                <a:t>我国桥梁建设基本概况</a:t>
              </a:r>
            </a:p>
          </p:txBody>
        </p:sp>
      </p:grpSp>
      <p:grpSp>
        <p:nvGrpSpPr>
          <p:cNvPr id="4" name="Group 7"/>
          <p:cNvGrpSpPr>
            <a:grpSpLocks/>
          </p:cNvGrpSpPr>
          <p:nvPr/>
        </p:nvGrpSpPr>
        <p:grpSpPr bwMode="auto">
          <a:xfrm>
            <a:off x="1187450" y="2057383"/>
            <a:ext cx="5264150" cy="461961"/>
            <a:chOff x="-183" y="1460"/>
            <a:chExt cx="3316" cy="291"/>
          </a:xfrm>
        </p:grpSpPr>
        <p:sp>
          <p:nvSpPr>
            <p:cNvPr id="100372" name="Line 8"/>
            <p:cNvSpPr>
              <a:spLocks noChangeShapeType="1"/>
            </p:cNvSpPr>
            <p:nvPr/>
          </p:nvSpPr>
          <p:spPr bwMode="auto">
            <a:xfrm>
              <a:off x="733" y="1732"/>
              <a:ext cx="2400" cy="0"/>
            </a:xfrm>
            <a:prstGeom prst="line">
              <a:avLst/>
            </a:prstGeom>
            <a:noFill/>
            <a:ln w="12700" cap="rnd">
              <a:solidFill>
                <a:schemeClr val="tx1"/>
              </a:solidFill>
              <a:prstDash val="sysDot"/>
              <a:round/>
              <a:headEnd/>
              <a:tailEnd/>
            </a:ln>
          </p:spPr>
          <p:txBody>
            <a:bodyPr/>
            <a:lstStyle/>
            <a:p>
              <a:endParaRPr lang="zh-CN" altLang="en-US"/>
            </a:p>
          </p:txBody>
        </p:sp>
        <p:sp>
          <p:nvSpPr>
            <p:cNvPr id="100373" name="Oval 9"/>
            <p:cNvSpPr>
              <a:spLocks noChangeAspect="1" noChangeArrowheads="1"/>
            </p:cNvSpPr>
            <p:nvPr/>
          </p:nvSpPr>
          <p:spPr bwMode="auto">
            <a:xfrm>
              <a:off x="563" y="1489"/>
              <a:ext cx="227" cy="227"/>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100374" name="Rectangle 10"/>
            <p:cNvSpPr>
              <a:spLocks noChangeArrowheads="1"/>
            </p:cNvSpPr>
            <p:nvPr/>
          </p:nvSpPr>
          <p:spPr bwMode="auto">
            <a:xfrm>
              <a:off x="-183" y="1460"/>
              <a:ext cx="2619"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荷载试验目的与依据</a:t>
              </a:r>
            </a:p>
          </p:txBody>
        </p:sp>
      </p:grpSp>
      <p:grpSp>
        <p:nvGrpSpPr>
          <p:cNvPr id="5" name="Group 11"/>
          <p:cNvGrpSpPr>
            <a:grpSpLocks/>
          </p:cNvGrpSpPr>
          <p:nvPr/>
        </p:nvGrpSpPr>
        <p:grpSpPr bwMode="auto">
          <a:xfrm>
            <a:off x="722313" y="2705084"/>
            <a:ext cx="5707062" cy="461962"/>
            <a:chOff x="-488" y="1849"/>
            <a:chExt cx="3595" cy="291"/>
          </a:xfrm>
        </p:grpSpPr>
        <p:sp>
          <p:nvSpPr>
            <p:cNvPr id="100369" name="Line 12"/>
            <p:cNvSpPr>
              <a:spLocks noChangeShapeType="1"/>
            </p:cNvSpPr>
            <p:nvPr/>
          </p:nvSpPr>
          <p:spPr bwMode="auto">
            <a:xfrm>
              <a:off x="707" y="2140"/>
              <a:ext cx="2400" cy="0"/>
            </a:xfrm>
            <a:prstGeom prst="line">
              <a:avLst/>
            </a:prstGeom>
            <a:noFill/>
            <a:ln w="12700" cap="rnd">
              <a:solidFill>
                <a:schemeClr val="tx1"/>
              </a:solidFill>
              <a:prstDash val="sysDot"/>
              <a:round/>
              <a:headEnd/>
              <a:tailEnd/>
            </a:ln>
          </p:spPr>
          <p:txBody>
            <a:bodyPr/>
            <a:lstStyle/>
            <a:p>
              <a:endParaRPr lang="zh-CN" altLang="en-US"/>
            </a:p>
          </p:txBody>
        </p:sp>
        <p:sp>
          <p:nvSpPr>
            <p:cNvPr id="18" name="Oval 13"/>
            <p:cNvSpPr>
              <a:spLocks noChangeAspect="1" noChangeArrowheads="1"/>
            </p:cNvSpPr>
            <p:nvPr/>
          </p:nvSpPr>
          <p:spPr bwMode="auto">
            <a:xfrm>
              <a:off x="563" y="1897"/>
              <a:ext cx="227" cy="227"/>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100371" name="Rectangle 14"/>
            <p:cNvSpPr>
              <a:spLocks noChangeArrowheads="1"/>
            </p:cNvSpPr>
            <p:nvPr/>
          </p:nvSpPr>
          <p:spPr bwMode="auto">
            <a:xfrm>
              <a:off x="-488" y="1849"/>
              <a:ext cx="3241"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荷载试验流程与注意事项</a:t>
              </a:r>
            </a:p>
          </p:txBody>
        </p:sp>
      </p:grpSp>
      <p:grpSp>
        <p:nvGrpSpPr>
          <p:cNvPr id="6" name="Group 15"/>
          <p:cNvGrpSpPr>
            <a:grpSpLocks/>
          </p:cNvGrpSpPr>
          <p:nvPr/>
        </p:nvGrpSpPr>
        <p:grpSpPr bwMode="auto">
          <a:xfrm>
            <a:off x="1447802" y="3352784"/>
            <a:ext cx="4981575" cy="461962"/>
            <a:chOff x="-31" y="2258"/>
            <a:chExt cx="3138" cy="291"/>
          </a:xfrm>
        </p:grpSpPr>
        <p:sp>
          <p:nvSpPr>
            <p:cNvPr id="100366" name="Line 16"/>
            <p:cNvSpPr>
              <a:spLocks noChangeShapeType="1"/>
            </p:cNvSpPr>
            <p:nvPr/>
          </p:nvSpPr>
          <p:spPr bwMode="auto">
            <a:xfrm>
              <a:off x="707" y="2549"/>
              <a:ext cx="2400" cy="0"/>
            </a:xfrm>
            <a:prstGeom prst="line">
              <a:avLst/>
            </a:prstGeom>
            <a:noFill/>
            <a:ln w="12700" cap="rnd">
              <a:solidFill>
                <a:schemeClr val="tx1"/>
              </a:solidFill>
              <a:prstDash val="sysDot"/>
              <a:round/>
              <a:headEnd/>
              <a:tailEnd/>
            </a:ln>
          </p:spPr>
          <p:txBody>
            <a:bodyPr/>
            <a:lstStyle/>
            <a:p>
              <a:endParaRPr lang="zh-CN" altLang="en-US"/>
            </a:p>
          </p:txBody>
        </p:sp>
        <p:sp>
          <p:nvSpPr>
            <p:cNvPr id="22" name="Oval 17"/>
            <p:cNvSpPr>
              <a:spLocks noChangeAspect="1" noChangeArrowheads="1"/>
            </p:cNvSpPr>
            <p:nvPr/>
          </p:nvSpPr>
          <p:spPr bwMode="auto">
            <a:xfrm>
              <a:off x="563" y="2320"/>
              <a:ext cx="227" cy="227"/>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100368" name="Rectangle 18"/>
            <p:cNvSpPr>
              <a:spLocks noChangeArrowheads="1"/>
            </p:cNvSpPr>
            <p:nvPr/>
          </p:nvSpPr>
          <p:spPr bwMode="auto">
            <a:xfrm>
              <a:off x="-31" y="2258"/>
              <a:ext cx="2298"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华文隶书" pitchFamily="2" charset="-122"/>
                </a:rPr>
                <a:t>         </a:t>
              </a:r>
              <a:r>
                <a:rPr lang="zh-CN" altLang="zh-CN" sz="2000" b="1" dirty="0">
                  <a:solidFill>
                    <a:schemeClr val="hlink"/>
                  </a:solidFill>
                  <a:latin typeface="黑体" pitchFamily="2" charset="-122"/>
                  <a:ea typeface="华文隶书" pitchFamily="2" charset="-122"/>
                </a:rPr>
                <a:t>荷载</a:t>
              </a:r>
              <a:r>
                <a:rPr lang="zh-CN" altLang="zh-CN" sz="2000" b="1" dirty="0">
                  <a:solidFill>
                    <a:schemeClr val="hlink"/>
                  </a:solidFill>
                  <a:latin typeface="华文隶书" pitchFamily="2" charset="-122"/>
                  <a:ea typeface="华文隶书" pitchFamily="2" charset="-122"/>
                </a:rPr>
                <a:t>试验</a:t>
              </a:r>
              <a:r>
                <a:rPr lang="zh-CN" altLang="zh-CN" sz="2000" b="1" dirty="0">
                  <a:solidFill>
                    <a:schemeClr val="hlink"/>
                  </a:solidFill>
                  <a:latin typeface="黑体" pitchFamily="2" charset="-122"/>
                  <a:ea typeface="华文隶书" pitchFamily="2" charset="-122"/>
                </a:rPr>
                <a:t>设备</a:t>
              </a:r>
              <a:r>
                <a:rPr lang="zh-CN" altLang="zh-CN" sz="2000" b="1" dirty="0">
                  <a:solidFill>
                    <a:schemeClr val="hlink"/>
                  </a:solidFill>
                  <a:latin typeface="华文隶书" pitchFamily="2" charset="-122"/>
                  <a:ea typeface="华文隶书" pitchFamily="2" charset="-122"/>
                </a:rPr>
                <a:t>选取</a:t>
              </a:r>
              <a:endParaRPr lang="en-US" altLang="zh-CN" sz="2000" b="1" dirty="0">
                <a:solidFill>
                  <a:schemeClr val="hlink"/>
                </a:solidFill>
                <a:latin typeface="华文隶书" pitchFamily="2" charset="-122"/>
                <a:ea typeface="华文隶书" pitchFamily="2" charset="-122"/>
              </a:endParaRPr>
            </a:p>
          </p:txBody>
        </p:sp>
      </p:grpSp>
      <p:grpSp>
        <p:nvGrpSpPr>
          <p:cNvPr id="7" name="Group 19"/>
          <p:cNvGrpSpPr>
            <a:grpSpLocks/>
          </p:cNvGrpSpPr>
          <p:nvPr/>
        </p:nvGrpSpPr>
        <p:grpSpPr bwMode="auto">
          <a:xfrm>
            <a:off x="60325" y="4032230"/>
            <a:ext cx="6369050" cy="461961"/>
            <a:chOff x="-905" y="2685"/>
            <a:chExt cx="4012" cy="291"/>
          </a:xfrm>
        </p:grpSpPr>
        <p:sp>
          <p:nvSpPr>
            <p:cNvPr id="100363" name="Line 20"/>
            <p:cNvSpPr>
              <a:spLocks noChangeShapeType="1"/>
            </p:cNvSpPr>
            <p:nvPr/>
          </p:nvSpPr>
          <p:spPr bwMode="auto">
            <a:xfrm>
              <a:off x="707" y="2957"/>
              <a:ext cx="2400" cy="0"/>
            </a:xfrm>
            <a:prstGeom prst="line">
              <a:avLst/>
            </a:prstGeom>
            <a:noFill/>
            <a:ln w="12700" cap="rnd">
              <a:solidFill>
                <a:schemeClr val="tx1"/>
              </a:solidFill>
              <a:prstDash val="sysDot"/>
              <a:round/>
              <a:headEnd/>
              <a:tailEnd/>
            </a:ln>
          </p:spPr>
          <p:txBody>
            <a:bodyPr/>
            <a:lstStyle/>
            <a:p>
              <a:endParaRPr lang="zh-CN" altLang="en-US"/>
            </a:p>
          </p:txBody>
        </p:sp>
        <p:sp>
          <p:nvSpPr>
            <p:cNvPr id="3" name="Oval 21"/>
            <p:cNvSpPr>
              <a:spLocks noChangeAspect="1" noChangeArrowheads="1"/>
            </p:cNvSpPr>
            <p:nvPr/>
          </p:nvSpPr>
          <p:spPr bwMode="auto">
            <a:xfrm>
              <a:off x="563" y="2704"/>
              <a:ext cx="227" cy="227"/>
            </a:xfrm>
            <a:prstGeom prst="ellipse">
              <a:avLst/>
            </a:prstGeom>
            <a:gradFill rotWithShape="1">
              <a:gsLst>
                <a:gs pos="0">
                  <a:schemeClr val="hlink"/>
                </a:gs>
                <a:gs pos="100000">
                  <a:schemeClr val="hlink">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100365" name="Rectangle 22"/>
            <p:cNvSpPr>
              <a:spLocks noChangeArrowheads="1"/>
            </p:cNvSpPr>
            <p:nvPr/>
          </p:nvSpPr>
          <p:spPr bwMode="auto">
            <a:xfrm>
              <a:off x="-905" y="2685"/>
              <a:ext cx="3962"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000" b="1" dirty="0">
                  <a:solidFill>
                    <a:schemeClr val="hlink"/>
                  </a:solidFill>
                  <a:latin typeface="华文隶书" pitchFamily="2" charset="-122"/>
                  <a:ea typeface="华文隶书" pitchFamily="2" charset="-122"/>
                </a:rPr>
                <a:t>荷载试验截面选取与测点布置</a:t>
              </a:r>
            </a:p>
          </p:txBody>
        </p:sp>
      </p:grpSp>
      <p:grpSp>
        <p:nvGrpSpPr>
          <p:cNvPr id="8" name="Group 19"/>
          <p:cNvGrpSpPr>
            <a:grpSpLocks/>
          </p:cNvGrpSpPr>
          <p:nvPr/>
        </p:nvGrpSpPr>
        <p:grpSpPr bwMode="auto">
          <a:xfrm>
            <a:off x="635002" y="4679939"/>
            <a:ext cx="5794375" cy="457201"/>
            <a:chOff x="-543" y="2704"/>
            <a:chExt cx="3650" cy="288"/>
          </a:xfrm>
        </p:grpSpPr>
        <p:sp>
          <p:nvSpPr>
            <p:cNvPr id="100360" name="Line 20"/>
            <p:cNvSpPr>
              <a:spLocks noChangeShapeType="1"/>
            </p:cNvSpPr>
            <p:nvPr/>
          </p:nvSpPr>
          <p:spPr bwMode="auto">
            <a:xfrm>
              <a:off x="707" y="2957"/>
              <a:ext cx="2400" cy="0"/>
            </a:xfrm>
            <a:prstGeom prst="line">
              <a:avLst/>
            </a:prstGeom>
            <a:noFill/>
            <a:ln w="12700" cap="rnd">
              <a:solidFill>
                <a:schemeClr val="tx1"/>
              </a:solidFill>
              <a:prstDash val="sysDot"/>
              <a:round/>
              <a:headEnd/>
              <a:tailEnd/>
            </a:ln>
          </p:spPr>
          <p:txBody>
            <a:bodyPr/>
            <a:lstStyle/>
            <a:p>
              <a:endParaRPr lang="zh-CN" altLang="en-US"/>
            </a:p>
          </p:txBody>
        </p:sp>
        <p:sp>
          <p:nvSpPr>
            <p:cNvPr id="26" name="Oval 21"/>
            <p:cNvSpPr>
              <a:spLocks noChangeAspect="1" noChangeArrowheads="1"/>
            </p:cNvSpPr>
            <p:nvPr/>
          </p:nvSpPr>
          <p:spPr bwMode="auto">
            <a:xfrm>
              <a:off x="563" y="2704"/>
              <a:ext cx="227" cy="227"/>
            </a:xfrm>
            <a:prstGeom prst="ellipse">
              <a:avLst/>
            </a:prstGeom>
            <a:gradFill rotWithShape="1">
              <a:gsLst>
                <a:gs pos="0">
                  <a:schemeClr val="hlink"/>
                </a:gs>
                <a:gs pos="100000">
                  <a:schemeClr val="hlink">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100362" name="Rectangle 22"/>
            <p:cNvSpPr>
              <a:spLocks noChangeArrowheads="1"/>
            </p:cNvSpPr>
            <p:nvPr/>
          </p:nvSpPr>
          <p:spPr bwMode="auto">
            <a:xfrm>
              <a:off x="-543" y="2740"/>
              <a:ext cx="3271" cy="252"/>
            </a:xfrm>
            <a:prstGeom prst="rect">
              <a:avLst/>
            </a:prstGeom>
            <a:noFill/>
            <a:ln w="9525">
              <a:noFill/>
              <a:miter lim="800000"/>
              <a:headEnd/>
              <a:tailEnd/>
            </a:ln>
          </p:spPr>
          <p:txBody>
            <a:bodyPr wrap="none">
              <a:spAutoFit/>
            </a:bodyPr>
            <a:lstStyle/>
            <a:p>
              <a:pPr algn="ctr"/>
              <a:r>
                <a:rPr lang="zh-CN" altLang="en-US" sz="2000" b="1" dirty="0">
                  <a:latin typeface="华文隶书" pitchFamily="2" charset="-122"/>
                  <a:ea typeface="华文隶书" pitchFamily="2" charset="-122"/>
                </a:rPr>
                <a:t>                                 </a:t>
              </a:r>
              <a:r>
                <a:rPr lang="zh-CN" altLang="en-US" sz="2000" b="1" dirty="0">
                  <a:solidFill>
                    <a:srgbClr val="990000"/>
                  </a:solidFill>
                  <a:latin typeface="华文隶书" pitchFamily="2" charset="-122"/>
                  <a:ea typeface="华文隶书" pitchFamily="2" charset="-122"/>
                </a:rPr>
                <a:t>荷载试验数据处理与评价</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7" name="TextBox 1"/>
          <p:cNvSpPr txBox="1">
            <a:spLocks noChangeArrowheads="1"/>
          </p:cNvSpPr>
          <p:nvPr/>
        </p:nvSpPr>
        <p:spPr bwMode="auto">
          <a:xfrm>
            <a:off x="755652" y="855288"/>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我国桥梁建设基本概况</a:t>
            </a:r>
          </a:p>
        </p:txBody>
      </p:sp>
      <p:sp>
        <p:nvSpPr>
          <p:cNvPr id="55298" name="TextBox 1"/>
          <p:cNvSpPr txBox="1">
            <a:spLocks noChangeArrowheads="1"/>
          </p:cNvSpPr>
          <p:nvPr/>
        </p:nvSpPr>
        <p:spPr bwMode="auto">
          <a:xfrm>
            <a:off x="1979615" y="2830138"/>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06176"/>
            <a:ext cx="8280400" cy="2751522"/>
          </a:xfrm>
          <a:prstGeom prst="rect">
            <a:avLst/>
          </a:prstGeom>
          <a:noFill/>
          <a:ln w="9525">
            <a:noFill/>
            <a:miter lim="800000"/>
            <a:headEnd/>
            <a:tailEnd/>
          </a:ln>
        </p:spPr>
        <p:txBody>
          <a:bodyPr>
            <a:spAutoFit/>
          </a:bodyPr>
          <a:lstStyle/>
          <a:p>
            <a:pPr indent="614363" algn="just">
              <a:lnSpc>
                <a:spcPct val="120000"/>
              </a:lnSpc>
            </a:pPr>
            <a:r>
              <a:rPr lang="zh-CN" altLang="en-US" sz="2400" dirty="0">
                <a:solidFill>
                  <a:schemeClr val="hlink"/>
                </a:solidFill>
                <a:latin typeface="华文新魏" pitchFamily="2" charset="-122"/>
                <a:ea typeface="华文新魏" pitchFamily="2" charset="-122"/>
                <a:cs typeface="方正综艺简体"/>
              </a:rPr>
              <a:t>经过改革开放</a:t>
            </a:r>
            <a:r>
              <a:rPr lang="en-US" altLang="zh-CN" sz="2400" dirty="0">
                <a:solidFill>
                  <a:schemeClr val="hlink"/>
                </a:solidFill>
                <a:latin typeface="华文新魏" pitchFamily="2" charset="-122"/>
                <a:ea typeface="华文新魏" pitchFamily="2" charset="-122"/>
                <a:cs typeface="方正综艺简体"/>
              </a:rPr>
              <a:t>30</a:t>
            </a:r>
            <a:r>
              <a:rPr lang="zh-CN" altLang="en-US" sz="2400" dirty="0">
                <a:solidFill>
                  <a:schemeClr val="hlink"/>
                </a:solidFill>
                <a:latin typeface="华文新魏" pitchFamily="2" charset="-122"/>
                <a:ea typeface="华文新魏" pitchFamily="2" charset="-122"/>
                <a:cs typeface="方正综艺简体"/>
              </a:rPr>
              <a:t>多年的发展，我国桥梁建设取得了举世瞩目的成就。</a:t>
            </a:r>
          </a:p>
          <a:p>
            <a:pPr indent="614363" algn="just">
              <a:lnSpc>
                <a:spcPct val="120000"/>
              </a:lnSpc>
            </a:pPr>
            <a:r>
              <a:rPr lang="zh-CN" altLang="en-US" sz="2400" dirty="0">
                <a:solidFill>
                  <a:schemeClr val="hlink"/>
                </a:solidFill>
                <a:latin typeface="华文新魏" pitchFamily="2" charset="-122"/>
                <a:ea typeface="华文新魏" pitchFamily="2" charset="-122"/>
                <a:cs typeface="方正综艺简体"/>
              </a:rPr>
              <a:t>截至</a:t>
            </a:r>
            <a:r>
              <a:rPr lang="en-US" altLang="zh-CN" sz="2400" dirty="0" smtClean="0">
                <a:solidFill>
                  <a:schemeClr val="hlink"/>
                </a:solidFill>
                <a:latin typeface="华文新魏" pitchFamily="2" charset="-122"/>
                <a:ea typeface="华文新魏" pitchFamily="2" charset="-122"/>
                <a:cs typeface="方正综艺简体"/>
              </a:rPr>
              <a:t>2015</a:t>
            </a:r>
            <a:r>
              <a:rPr lang="zh-CN" altLang="en-US" sz="2400" dirty="0" smtClean="0">
                <a:solidFill>
                  <a:schemeClr val="hlink"/>
                </a:solidFill>
                <a:latin typeface="华文新魏" pitchFamily="2" charset="-122"/>
                <a:ea typeface="华文新魏" pitchFamily="2" charset="-122"/>
                <a:cs typeface="方正综艺简体"/>
              </a:rPr>
              <a:t>年底</a:t>
            </a:r>
            <a:r>
              <a:rPr lang="zh-CN" altLang="en-US" sz="2400" dirty="0">
                <a:solidFill>
                  <a:schemeClr val="hlink"/>
                </a:solidFill>
                <a:latin typeface="华文新魏" pitchFamily="2" charset="-122"/>
                <a:ea typeface="华文新魏" pitchFamily="2" charset="-122"/>
                <a:cs typeface="方正综艺简体"/>
              </a:rPr>
              <a:t>，我国仅公路桥梁总数</a:t>
            </a:r>
            <a:r>
              <a:rPr lang="zh-CN" altLang="en-US" sz="2400" dirty="0" smtClean="0">
                <a:solidFill>
                  <a:schemeClr val="hlink"/>
                </a:solidFill>
                <a:latin typeface="华文新魏" pitchFamily="2" charset="-122"/>
                <a:ea typeface="华文新魏" pitchFamily="2" charset="-122"/>
                <a:cs typeface="方正综艺简体"/>
              </a:rPr>
              <a:t>已近</a:t>
            </a:r>
            <a:r>
              <a:rPr lang="en-US" altLang="zh-CN" sz="2400" dirty="0" smtClean="0">
                <a:solidFill>
                  <a:schemeClr val="hlink"/>
                </a:solidFill>
                <a:latin typeface="华文新魏" pitchFamily="2" charset="-122"/>
                <a:ea typeface="华文新魏" pitchFamily="2" charset="-122"/>
                <a:cs typeface="方正综艺简体"/>
              </a:rPr>
              <a:t>78</a:t>
            </a:r>
            <a:r>
              <a:rPr lang="zh-CN" altLang="en-US" sz="2400" dirty="0" smtClean="0">
                <a:solidFill>
                  <a:schemeClr val="hlink"/>
                </a:solidFill>
                <a:latin typeface="华文新魏" pitchFamily="2" charset="-122"/>
                <a:ea typeface="华文新魏" pitchFamily="2" charset="-122"/>
                <a:cs typeface="方正综艺简体"/>
              </a:rPr>
              <a:t>万</a:t>
            </a:r>
            <a:r>
              <a:rPr lang="zh-CN" altLang="en-US" sz="2400" dirty="0">
                <a:solidFill>
                  <a:schemeClr val="hlink"/>
                </a:solidFill>
                <a:latin typeface="华文新魏" pitchFamily="2" charset="-122"/>
                <a:ea typeface="华文新魏" pitchFamily="2" charset="-122"/>
                <a:cs typeface="方正综艺简体"/>
              </a:rPr>
              <a:t>座，</a:t>
            </a:r>
            <a:r>
              <a:rPr lang="en-US" altLang="zh-CN" sz="2400" dirty="0" smtClean="0">
                <a:solidFill>
                  <a:schemeClr val="hlink"/>
                </a:solidFill>
                <a:latin typeface="华文新魏" pitchFamily="2" charset="-122"/>
                <a:ea typeface="华文新魏" pitchFamily="2" charset="-122"/>
                <a:cs typeface="方正综艺简体"/>
              </a:rPr>
              <a:t>4592</a:t>
            </a:r>
            <a:r>
              <a:rPr lang="zh-CN" altLang="en-US" sz="2400" dirty="0" smtClean="0">
                <a:solidFill>
                  <a:schemeClr val="hlink"/>
                </a:solidFill>
                <a:latin typeface="华文新魏" pitchFamily="2" charset="-122"/>
                <a:ea typeface="华文新魏" pitchFamily="2" charset="-122"/>
                <a:cs typeface="方正综艺简体"/>
              </a:rPr>
              <a:t>万</a:t>
            </a:r>
            <a:r>
              <a:rPr lang="zh-CN" altLang="en-US" sz="2400" dirty="0">
                <a:solidFill>
                  <a:schemeClr val="hlink"/>
                </a:solidFill>
                <a:latin typeface="华文新魏" pitchFamily="2" charset="-122"/>
                <a:ea typeface="华文新魏" pitchFamily="2" charset="-122"/>
                <a:cs typeface="方正综艺简体"/>
              </a:rPr>
              <a:t>延米。</a:t>
            </a:r>
          </a:p>
          <a:p>
            <a:pPr indent="614363" algn="just">
              <a:lnSpc>
                <a:spcPct val="120000"/>
              </a:lnSpc>
            </a:pPr>
            <a:r>
              <a:rPr lang="zh-CN" altLang="en-US" sz="2400" dirty="0">
                <a:solidFill>
                  <a:schemeClr val="hlink"/>
                </a:solidFill>
                <a:latin typeface="华文新魏" pitchFamily="2" charset="-122"/>
                <a:ea typeface="华文新魏" pitchFamily="2" charset="-122"/>
                <a:cs typeface="方正综艺简体"/>
              </a:rPr>
              <a:t>我国已建成的</a:t>
            </a:r>
            <a:r>
              <a:rPr lang="zh-CN" altLang="en-US" sz="2400" dirty="0">
                <a:solidFill>
                  <a:srgbClr val="990000"/>
                </a:solidFill>
                <a:latin typeface="华文新魏" pitchFamily="2" charset="-122"/>
                <a:ea typeface="华文新魏" pitchFamily="2" charset="-122"/>
                <a:cs typeface="方正综艺简体"/>
              </a:rPr>
              <a:t>梁桥</a:t>
            </a:r>
            <a:r>
              <a:rPr lang="zh-CN" altLang="en-US" sz="2400" dirty="0">
                <a:solidFill>
                  <a:schemeClr val="hlink"/>
                </a:solidFill>
                <a:latin typeface="华文新魏" pitchFamily="2" charset="-122"/>
                <a:ea typeface="华文新魏" pitchFamily="2" charset="-122"/>
                <a:cs typeface="方正综艺简体"/>
              </a:rPr>
              <a:t>、</a:t>
            </a:r>
            <a:r>
              <a:rPr lang="zh-CN" altLang="en-US" sz="2400" dirty="0">
                <a:solidFill>
                  <a:srgbClr val="990000"/>
                </a:solidFill>
                <a:latin typeface="华文新魏" pitchFamily="2" charset="-122"/>
                <a:ea typeface="华文新魏" pitchFamily="2" charset="-122"/>
                <a:cs typeface="方正综艺简体"/>
              </a:rPr>
              <a:t>拱桥</a:t>
            </a:r>
            <a:r>
              <a:rPr lang="zh-CN" altLang="en-US" sz="2400" dirty="0">
                <a:solidFill>
                  <a:schemeClr val="hlink"/>
                </a:solidFill>
                <a:latin typeface="华文新魏" pitchFamily="2" charset="-122"/>
                <a:ea typeface="华文新魏" pitchFamily="2" charset="-122"/>
                <a:cs typeface="方正综艺简体"/>
              </a:rPr>
              <a:t>、</a:t>
            </a:r>
            <a:r>
              <a:rPr lang="zh-CN" altLang="en-US" sz="2400" dirty="0">
                <a:solidFill>
                  <a:srgbClr val="990000"/>
                </a:solidFill>
                <a:latin typeface="华文新魏" pitchFamily="2" charset="-122"/>
                <a:ea typeface="华文新魏" pitchFamily="2" charset="-122"/>
                <a:cs typeface="方正综艺简体"/>
              </a:rPr>
              <a:t>斜拉桥</a:t>
            </a:r>
            <a:r>
              <a:rPr lang="zh-CN" altLang="en-US" sz="2400" dirty="0">
                <a:solidFill>
                  <a:schemeClr val="hlink"/>
                </a:solidFill>
                <a:latin typeface="华文新魏" pitchFamily="2" charset="-122"/>
                <a:ea typeface="华文新魏" pitchFamily="2" charset="-122"/>
                <a:cs typeface="方正综艺简体"/>
              </a:rPr>
              <a:t>和</a:t>
            </a:r>
            <a:r>
              <a:rPr lang="zh-CN" altLang="en-US" sz="2400" dirty="0">
                <a:solidFill>
                  <a:srgbClr val="990000"/>
                </a:solidFill>
                <a:latin typeface="华文新魏" pitchFamily="2" charset="-122"/>
                <a:ea typeface="华文新魏" pitchFamily="2" charset="-122"/>
                <a:cs typeface="方正综艺简体"/>
              </a:rPr>
              <a:t>悬索桥</a:t>
            </a:r>
            <a:r>
              <a:rPr lang="zh-CN" altLang="en-US" sz="2400" dirty="0">
                <a:solidFill>
                  <a:schemeClr val="hlink"/>
                </a:solidFill>
                <a:latin typeface="华文新魏" pitchFamily="2" charset="-122"/>
                <a:ea typeface="华文新魏" pitchFamily="2" charset="-122"/>
                <a:cs typeface="方正综艺简体"/>
              </a:rPr>
              <a:t>这四类桥梁的跨径均</a:t>
            </a:r>
            <a:r>
              <a:rPr lang="zh-CN" altLang="en-US" sz="2400" dirty="0">
                <a:solidFill>
                  <a:srgbClr val="990000"/>
                </a:solidFill>
                <a:latin typeface="华文新魏" pitchFamily="2" charset="-122"/>
                <a:ea typeface="华文新魏" pitchFamily="2" charset="-122"/>
                <a:cs typeface="方正综艺简体"/>
              </a:rPr>
              <a:t>居世界同类桥梁前列</a:t>
            </a:r>
            <a:r>
              <a:rPr lang="zh-CN" altLang="en-US" sz="2400" dirty="0">
                <a:solidFill>
                  <a:schemeClr val="hlink"/>
                </a:solidFill>
                <a:latin typeface="华文新魏" pitchFamily="2" charset="-122"/>
                <a:ea typeface="华文新魏" pitchFamily="2" charset="-122"/>
                <a:cs typeface="方正综艺简体"/>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9338" name="TextBox 1"/>
          <p:cNvSpPr txBox="1">
            <a:spLocks noChangeArrowheads="1"/>
          </p:cNvSpPr>
          <p:nvPr/>
        </p:nvSpPr>
        <p:spPr bwMode="auto">
          <a:xfrm>
            <a:off x="642910" y="857236"/>
            <a:ext cx="5256213" cy="400110"/>
          </a:xfrm>
          <a:prstGeom prst="rect">
            <a:avLst/>
          </a:prstGeom>
          <a:noFill/>
          <a:ln w="9525">
            <a:noFill/>
            <a:miter lim="800000"/>
            <a:headEnd/>
            <a:tailEnd/>
          </a:ln>
        </p:spPr>
        <p:txBody>
          <a:bodyPr>
            <a:spAutoFit/>
          </a:bodyPr>
          <a:lstStyle/>
          <a:p>
            <a:r>
              <a:rPr lang="zh-CN" altLang="en-US" sz="2000" b="1" dirty="0">
                <a:solidFill>
                  <a:schemeClr val="hlink"/>
                </a:solidFill>
                <a:latin typeface="华文新魏" pitchFamily="2" charset="-122"/>
                <a:ea typeface="华文新魏" pitchFamily="2" charset="-122"/>
              </a:rPr>
              <a:t>数据后处理</a:t>
            </a:r>
          </a:p>
        </p:txBody>
      </p:sp>
      <p:sp>
        <p:nvSpPr>
          <p:cNvPr id="99339" name="TextBox 1"/>
          <p:cNvSpPr txBox="1">
            <a:spLocks noChangeArrowheads="1"/>
          </p:cNvSpPr>
          <p:nvPr/>
        </p:nvSpPr>
        <p:spPr bwMode="auto">
          <a:xfrm>
            <a:off x="1979615" y="2281253"/>
            <a:ext cx="5184775" cy="461665"/>
          </a:xfrm>
          <a:prstGeom prst="rect">
            <a:avLst/>
          </a:prstGeom>
          <a:noFill/>
          <a:ln w="9525">
            <a:noFill/>
            <a:miter lim="800000"/>
            <a:headEnd/>
            <a:tailEnd/>
          </a:ln>
        </p:spPr>
        <p:txBody>
          <a:bodyPr>
            <a:spAutoFit/>
          </a:bodyPr>
          <a:lstStyle/>
          <a:p>
            <a:endParaRPr lang="zh-CN" altLang="en-US" sz="24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02017"/>
            <a:ext cx="8280400" cy="3398623"/>
          </a:xfrm>
          <a:prstGeom prst="rect">
            <a:avLst/>
          </a:prstGeom>
          <a:noFill/>
          <a:ln w="9525">
            <a:noFill/>
            <a:miter lim="800000"/>
            <a:headEnd/>
            <a:tailEnd/>
          </a:ln>
        </p:spPr>
        <p:txBody>
          <a:bodyPr>
            <a:spAutoFit/>
          </a:bodyPr>
          <a:lstStyle/>
          <a:p>
            <a:pPr>
              <a:lnSpc>
                <a:spcPct val="120000"/>
              </a:lnSpc>
            </a:pPr>
            <a:r>
              <a:rPr lang="zh-CN" altLang="en-US" sz="2000" b="1" dirty="0">
                <a:solidFill>
                  <a:schemeClr val="hlink"/>
                </a:solidFill>
                <a:latin typeface="华文新魏" pitchFamily="2" charset="-122"/>
                <a:ea typeface="华文新魏" pitchFamily="2" charset="-122"/>
                <a:cs typeface="方正综艺简体"/>
              </a:rPr>
              <a:t>静载数据后处理</a:t>
            </a:r>
          </a:p>
          <a:p>
            <a:pPr marL="742950" lvl="1" indent="-285750">
              <a:lnSpc>
                <a:spcPct val="120000"/>
              </a:lnSpc>
            </a:pPr>
            <a:r>
              <a:rPr lang="zh-CN" altLang="en-US" sz="2000" dirty="0">
                <a:solidFill>
                  <a:schemeClr val="hlink"/>
                </a:solidFill>
                <a:latin typeface="华文新魏" pitchFamily="2" charset="-122"/>
                <a:ea typeface="华文新魏" pitchFamily="2" charset="-122"/>
                <a:cs typeface="方正综艺简体"/>
              </a:rPr>
              <a:t>温度影响修正：</a:t>
            </a:r>
          </a:p>
          <a:p>
            <a:pPr marL="742950" lvl="1" indent="-285750">
              <a:lnSpc>
                <a:spcPct val="120000"/>
              </a:lnSpc>
            </a:pPr>
            <a:endParaRPr lang="zh-CN" altLang="en-US" sz="2000" dirty="0">
              <a:solidFill>
                <a:schemeClr val="hlink"/>
              </a:solidFill>
              <a:latin typeface="华文新魏" pitchFamily="2" charset="-122"/>
              <a:ea typeface="华文新魏" pitchFamily="2" charset="-122"/>
              <a:cs typeface="方正综艺简体"/>
            </a:endParaRPr>
          </a:p>
          <a:p>
            <a:pPr marL="742950" lvl="1" indent="-285750">
              <a:lnSpc>
                <a:spcPct val="120000"/>
              </a:lnSpc>
            </a:pPr>
            <a:endParaRPr lang="zh-CN" altLang="en-US" sz="2000" dirty="0">
              <a:solidFill>
                <a:schemeClr val="hlink"/>
              </a:solidFill>
              <a:latin typeface="华文新魏" pitchFamily="2" charset="-122"/>
              <a:ea typeface="华文新魏" pitchFamily="2" charset="-122"/>
              <a:cs typeface="方正综艺简体"/>
            </a:endParaRPr>
          </a:p>
          <a:p>
            <a:pPr marL="742950" lvl="1" indent="-285750">
              <a:lnSpc>
                <a:spcPct val="120000"/>
              </a:lnSpc>
            </a:pPr>
            <a:r>
              <a:rPr lang="zh-CN" altLang="en-US" sz="2000" dirty="0">
                <a:solidFill>
                  <a:schemeClr val="hlink"/>
                </a:solidFill>
                <a:latin typeface="华文新魏" pitchFamily="2" charset="-122"/>
                <a:ea typeface="华文新魏" pitchFamily="2" charset="-122"/>
                <a:cs typeface="方正综艺简体"/>
              </a:rPr>
              <a:t>导线电阻修正：</a:t>
            </a:r>
          </a:p>
          <a:p>
            <a:pPr marL="742950" lvl="1" indent="-285750">
              <a:lnSpc>
                <a:spcPct val="120000"/>
              </a:lnSpc>
            </a:pPr>
            <a:endParaRPr lang="en-US" altLang="zh-CN" sz="2000" dirty="0">
              <a:solidFill>
                <a:schemeClr val="hlink"/>
              </a:solidFill>
              <a:latin typeface="华文新魏" pitchFamily="2" charset="-122"/>
              <a:ea typeface="华文新魏" pitchFamily="2" charset="-122"/>
              <a:cs typeface="方正综艺简体"/>
            </a:endParaRPr>
          </a:p>
          <a:p>
            <a:pPr marL="742950" lvl="1" indent="-285750">
              <a:lnSpc>
                <a:spcPct val="120000"/>
              </a:lnSpc>
            </a:pPr>
            <a:endParaRPr lang="zh-CN" altLang="en-US" sz="2000" dirty="0">
              <a:solidFill>
                <a:schemeClr val="hlink"/>
              </a:solidFill>
              <a:latin typeface="华文新魏" pitchFamily="2" charset="-122"/>
              <a:ea typeface="华文新魏" pitchFamily="2" charset="-122"/>
              <a:cs typeface="方正综艺简体"/>
            </a:endParaRPr>
          </a:p>
          <a:p>
            <a:pPr marL="742950" lvl="1" indent="-285750">
              <a:lnSpc>
                <a:spcPct val="120000"/>
              </a:lnSpc>
            </a:pPr>
            <a:endParaRPr lang="zh-CN" altLang="en-US" sz="2000" dirty="0">
              <a:solidFill>
                <a:schemeClr val="hlink"/>
              </a:solidFill>
              <a:latin typeface="华文新魏" pitchFamily="2" charset="-122"/>
              <a:ea typeface="华文新魏" pitchFamily="2" charset="-122"/>
              <a:cs typeface="方正综艺简体"/>
            </a:endParaRPr>
          </a:p>
          <a:p>
            <a:pPr marL="742950" lvl="1" indent="-285750">
              <a:lnSpc>
                <a:spcPct val="120000"/>
              </a:lnSpc>
            </a:pPr>
            <a:r>
              <a:rPr lang="zh-CN" altLang="en-US" sz="2000" dirty="0">
                <a:solidFill>
                  <a:schemeClr val="hlink"/>
                </a:solidFill>
                <a:latin typeface="华文新魏" pitchFamily="2" charset="-122"/>
                <a:ea typeface="华文新魏" pitchFamily="2" charset="-122"/>
                <a:cs typeface="方正综艺简体"/>
              </a:rPr>
              <a:t>支点沉降修正：</a:t>
            </a:r>
          </a:p>
        </p:txBody>
      </p:sp>
      <p:sp>
        <p:nvSpPr>
          <p:cNvPr id="99341"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99342" name="Rectangle 7"/>
          <p:cNvSpPr>
            <a:spLocks noChangeArrowheads="1"/>
          </p:cNvSpPr>
          <p:nvPr/>
        </p:nvSpPr>
        <p:spPr bwMode="auto">
          <a:xfrm>
            <a:off x="1" y="2809891"/>
            <a:ext cx="184731" cy="338554"/>
          </a:xfrm>
          <a:prstGeom prst="rect">
            <a:avLst/>
          </a:prstGeom>
          <a:noFill/>
          <a:ln w="9525">
            <a:noFill/>
            <a:miter lim="800000"/>
            <a:headEnd/>
            <a:tailEnd/>
          </a:ln>
        </p:spPr>
        <p:txBody>
          <a:bodyPr wrap="none" anchor="ctr">
            <a:spAutoFit/>
          </a:bodyPr>
          <a:lstStyle/>
          <a:p>
            <a:endParaRPr lang="zh-CN" altLang="en-US" sz="1600"/>
          </a:p>
        </p:txBody>
      </p:sp>
      <p:graphicFrame>
        <p:nvGraphicFramePr>
          <p:cNvPr id="99334" name="Object 6"/>
          <p:cNvGraphicFramePr>
            <a:graphicFrameLocks noChangeAspect="1"/>
          </p:cNvGraphicFramePr>
          <p:nvPr/>
        </p:nvGraphicFramePr>
        <p:xfrm>
          <a:off x="3428992" y="2000244"/>
          <a:ext cx="1727200" cy="449262"/>
        </p:xfrm>
        <a:graphic>
          <a:graphicData uri="http://schemas.openxmlformats.org/presentationml/2006/ole">
            <p:oleObj spid="_x0000_s99334" name="Equation" r:id="rId3" imgW="914400" imgH="241300" progId="Equation.DSMT4">
              <p:embed/>
            </p:oleObj>
          </a:graphicData>
        </a:graphic>
      </p:graphicFrame>
      <p:graphicFrame>
        <p:nvGraphicFramePr>
          <p:cNvPr id="99336" name="Object 8"/>
          <p:cNvGraphicFramePr>
            <a:graphicFrameLocks noChangeAspect="1"/>
          </p:cNvGraphicFramePr>
          <p:nvPr/>
        </p:nvGraphicFramePr>
        <p:xfrm>
          <a:off x="3786182" y="2714624"/>
          <a:ext cx="1428753" cy="1270002"/>
        </p:xfrm>
        <a:graphic>
          <a:graphicData uri="http://schemas.openxmlformats.org/presentationml/2006/ole">
            <p:oleObj spid="_x0000_s99336" name="Equation" r:id="rId4" imgW="1028520" imgH="914400" progId="Equation.DSMT4">
              <p:embed/>
            </p:oleObj>
          </a:graphicData>
        </a:graphic>
      </p:graphicFrame>
      <p:sp>
        <p:nvSpPr>
          <p:cNvPr id="99343" name="Rectangle 10"/>
          <p:cNvSpPr>
            <a:spLocks noChangeArrowheads="1"/>
          </p:cNvSpPr>
          <p:nvPr/>
        </p:nvSpPr>
        <p:spPr bwMode="auto">
          <a:xfrm>
            <a:off x="1" y="2728928"/>
            <a:ext cx="184731" cy="338554"/>
          </a:xfrm>
          <a:prstGeom prst="rect">
            <a:avLst/>
          </a:prstGeom>
          <a:noFill/>
          <a:ln w="9525">
            <a:noFill/>
            <a:miter lim="800000"/>
            <a:headEnd/>
            <a:tailEnd/>
          </a:ln>
        </p:spPr>
        <p:txBody>
          <a:bodyPr wrap="none" anchor="ctr">
            <a:spAutoFit/>
          </a:bodyPr>
          <a:lstStyle/>
          <a:p>
            <a:endParaRPr lang="zh-CN" altLang="en-US" sz="1600"/>
          </a:p>
        </p:txBody>
      </p:sp>
      <p:graphicFrame>
        <p:nvGraphicFramePr>
          <p:cNvPr id="99337" name="Object 9"/>
          <p:cNvGraphicFramePr>
            <a:graphicFrameLocks noChangeAspect="1"/>
          </p:cNvGraphicFramePr>
          <p:nvPr/>
        </p:nvGraphicFramePr>
        <p:xfrm>
          <a:off x="3929065" y="4502166"/>
          <a:ext cx="1800225" cy="641350"/>
        </p:xfrm>
        <a:graphic>
          <a:graphicData uri="http://schemas.openxmlformats.org/presentationml/2006/ole">
            <p:oleObj spid="_x0000_s99337" name="Equation" r:id="rId5" imgW="1129810" imgH="393529"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3425" name="TextBox 1"/>
          <p:cNvSpPr txBox="1">
            <a:spLocks noChangeArrowheads="1"/>
          </p:cNvSpPr>
          <p:nvPr/>
        </p:nvSpPr>
        <p:spPr bwMode="auto">
          <a:xfrm>
            <a:off x="755652" y="857236"/>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数据后处理</a:t>
            </a:r>
          </a:p>
        </p:txBody>
      </p:sp>
      <p:sp>
        <p:nvSpPr>
          <p:cNvPr id="103426" name="TextBox 1"/>
          <p:cNvSpPr txBox="1">
            <a:spLocks noChangeArrowheads="1"/>
          </p:cNvSpPr>
          <p:nvPr/>
        </p:nvSpPr>
        <p:spPr bwMode="auto">
          <a:xfrm>
            <a:off x="1979615" y="2832086"/>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08125"/>
            <a:ext cx="8280400" cy="3029291"/>
          </a:xfrm>
          <a:prstGeom prst="rect">
            <a:avLst/>
          </a:prstGeom>
          <a:noFill/>
          <a:ln w="9525">
            <a:noFill/>
            <a:miter lim="800000"/>
            <a:headEnd/>
            <a:tailEnd/>
          </a:ln>
        </p:spPr>
        <p:txBody>
          <a:bodyPr>
            <a:spAutoFit/>
          </a:bodyPr>
          <a:lstStyle/>
          <a:p>
            <a:pPr algn="just">
              <a:lnSpc>
                <a:spcPct val="120000"/>
              </a:lnSpc>
              <a:defRPr/>
            </a:pPr>
            <a:r>
              <a:rPr lang="zh-CN" altLang="en-US" sz="2000" b="1" dirty="0">
                <a:solidFill>
                  <a:schemeClr val="hlink"/>
                </a:solidFill>
                <a:latin typeface="华文新魏" pitchFamily="2" charset="-122"/>
                <a:ea typeface="华文新魏" pitchFamily="2" charset="-122"/>
                <a:cs typeface="方正综艺简体"/>
              </a:rPr>
              <a:t>动载数据后处理</a:t>
            </a:r>
          </a:p>
          <a:p>
            <a:pPr marL="0" lvl="1" indent="612000" algn="just">
              <a:lnSpc>
                <a:spcPct val="120000"/>
              </a:lnSpc>
              <a:defRPr/>
            </a:pPr>
            <a:r>
              <a:rPr lang="zh-CN" altLang="en-US" sz="2000" dirty="0">
                <a:solidFill>
                  <a:schemeClr val="hlink"/>
                </a:solidFill>
                <a:latin typeface="华文新魏" pitchFamily="2" charset="-122"/>
                <a:ea typeface="华文新魏" pitchFamily="2" charset="-122"/>
                <a:cs typeface="方正综艺简体"/>
              </a:rPr>
              <a:t>通过对采集的动态测试信号进行检查和数据质量评判，</a:t>
            </a:r>
            <a:endParaRPr lang="en-US" altLang="zh-CN" sz="2000" dirty="0">
              <a:solidFill>
                <a:schemeClr val="hlink"/>
              </a:solidFill>
              <a:latin typeface="华文新魏" pitchFamily="2" charset="-122"/>
              <a:ea typeface="华文新魏" pitchFamily="2" charset="-122"/>
              <a:cs typeface="方正综艺简体"/>
            </a:endParaRPr>
          </a:p>
          <a:p>
            <a:pPr marL="0" lvl="1" indent="612000" algn="just">
              <a:lnSpc>
                <a:spcPct val="120000"/>
              </a:lnSpc>
              <a:defRPr/>
            </a:pPr>
            <a:r>
              <a:rPr lang="zh-CN" altLang="en-US" sz="2000" spc="-150" dirty="0">
                <a:solidFill>
                  <a:schemeClr val="hlink"/>
                </a:solidFill>
                <a:latin typeface="华文新魏" pitchFamily="2" charset="-122"/>
                <a:ea typeface="华文新魏" pitchFamily="2" charset="-122"/>
                <a:cs typeface="方正综艺简体"/>
              </a:rPr>
              <a:t>剔除异常数据、加窗和趋势项、数字滤波等必要的后处理，</a:t>
            </a:r>
            <a:endParaRPr lang="en-US" altLang="zh-CN" sz="2000" spc="-150" dirty="0">
              <a:solidFill>
                <a:schemeClr val="hlink"/>
              </a:solidFill>
              <a:latin typeface="华文新魏" pitchFamily="2" charset="-122"/>
              <a:ea typeface="华文新魏" pitchFamily="2" charset="-122"/>
              <a:cs typeface="方正综艺简体"/>
            </a:endParaRPr>
          </a:p>
          <a:p>
            <a:pPr marL="0" lvl="1" indent="612000" algn="just">
              <a:lnSpc>
                <a:spcPct val="120000"/>
              </a:lnSpc>
              <a:defRPr/>
            </a:pPr>
            <a:r>
              <a:rPr lang="zh-CN" altLang="en-US" sz="2000" dirty="0">
                <a:solidFill>
                  <a:srgbClr val="990000"/>
                </a:solidFill>
                <a:latin typeface="华文新魏" pitchFamily="2" charset="-122"/>
                <a:ea typeface="华文新魏" pitchFamily="2" charset="-122"/>
                <a:cs typeface="方正综艺简体"/>
              </a:rPr>
              <a:t>舍弃噪声大、时程曲线畸变的样本或数据段，</a:t>
            </a:r>
            <a:endParaRPr lang="en-US" altLang="zh-CN" sz="2000" dirty="0">
              <a:solidFill>
                <a:schemeClr val="hlink"/>
              </a:solidFill>
              <a:latin typeface="华文新魏" pitchFamily="2" charset="-122"/>
              <a:ea typeface="华文新魏" pitchFamily="2" charset="-122"/>
              <a:cs typeface="方正综艺简体"/>
            </a:endParaRPr>
          </a:p>
          <a:p>
            <a:pPr marL="0" lvl="1" indent="612000" algn="just">
              <a:lnSpc>
                <a:spcPct val="120000"/>
              </a:lnSpc>
              <a:defRPr/>
            </a:pPr>
            <a:r>
              <a:rPr lang="zh-CN" altLang="en-US" sz="2000" dirty="0">
                <a:solidFill>
                  <a:schemeClr val="hlink"/>
                </a:solidFill>
                <a:latin typeface="华文新魏" pitchFamily="2" charset="-122"/>
                <a:ea typeface="华文新魏" pitchFamily="2" charset="-122"/>
                <a:cs typeface="方正综艺简体"/>
              </a:rPr>
              <a:t>应保证经过处理后的信号客观真实，</a:t>
            </a:r>
            <a:endParaRPr lang="en-US" altLang="zh-CN" sz="2000" dirty="0">
              <a:solidFill>
                <a:schemeClr val="hlink"/>
              </a:solidFill>
              <a:latin typeface="华文新魏" pitchFamily="2" charset="-122"/>
              <a:ea typeface="华文新魏" pitchFamily="2" charset="-122"/>
              <a:cs typeface="方正综艺简体"/>
            </a:endParaRPr>
          </a:p>
          <a:p>
            <a:pPr marL="0" lvl="1" indent="612000" algn="just">
              <a:lnSpc>
                <a:spcPct val="120000"/>
              </a:lnSpc>
              <a:defRPr/>
            </a:pPr>
            <a:r>
              <a:rPr lang="zh-CN" altLang="en-US" sz="2000" dirty="0">
                <a:solidFill>
                  <a:schemeClr val="hlink"/>
                </a:solidFill>
                <a:latin typeface="华文新魏" pitchFamily="2" charset="-122"/>
                <a:ea typeface="华文新魏" pitchFamily="2" charset="-122"/>
                <a:cs typeface="方正综艺简体"/>
              </a:rPr>
              <a:t>不得使有效信号受到抑制或产生畸变，</a:t>
            </a:r>
            <a:endParaRPr lang="en-US" altLang="zh-CN" sz="2000" dirty="0">
              <a:solidFill>
                <a:schemeClr val="hlink"/>
              </a:solidFill>
              <a:latin typeface="华文新魏" pitchFamily="2" charset="-122"/>
              <a:ea typeface="华文新魏" pitchFamily="2" charset="-122"/>
              <a:cs typeface="方正综艺简体"/>
            </a:endParaRPr>
          </a:p>
          <a:p>
            <a:pPr marL="0" lvl="1" indent="612000" algn="just">
              <a:lnSpc>
                <a:spcPct val="120000"/>
              </a:lnSpc>
              <a:defRPr/>
            </a:pPr>
            <a:r>
              <a:rPr lang="zh-CN" altLang="en-US" sz="2000" dirty="0">
                <a:solidFill>
                  <a:schemeClr val="hlink"/>
                </a:solidFill>
                <a:latin typeface="华文新魏" pitchFamily="2" charset="-122"/>
                <a:ea typeface="华文新魏" pitchFamily="2" charset="-122"/>
                <a:cs typeface="方正综艺简体"/>
              </a:rPr>
              <a:t>确保用于分析计算的样本数据真实可靠，</a:t>
            </a:r>
            <a:endParaRPr lang="en-US" altLang="zh-CN" sz="2000" dirty="0">
              <a:solidFill>
                <a:schemeClr val="hlink"/>
              </a:solidFill>
              <a:latin typeface="华文新魏" pitchFamily="2" charset="-122"/>
              <a:ea typeface="华文新魏" pitchFamily="2" charset="-122"/>
              <a:cs typeface="方正综艺简体"/>
            </a:endParaRPr>
          </a:p>
          <a:p>
            <a:pPr marL="0" lvl="1" indent="612000" algn="just">
              <a:lnSpc>
                <a:spcPct val="120000"/>
              </a:lnSpc>
              <a:defRPr/>
            </a:pPr>
            <a:r>
              <a:rPr lang="zh-CN" altLang="en-US" sz="2000" dirty="0">
                <a:solidFill>
                  <a:schemeClr val="hlink"/>
                </a:solidFill>
                <a:latin typeface="华文新魏" pitchFamily="2" charset="-122"/>
                <a:ea typeface="华文新魏" pitchFamily="2" charset="-122"/>
                <a:cs typeface="方正综艺简体"/>
              </a:rPr>
              <a:t>数据质量满足结构性能评价的要求。</a:t>
            </a:r>
          </a:p>
        </p:txBody>
      </p:sp>
      <p:sp>
        <p:nvSpPr>
          <p:cNvPr id="103428"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03429" name="Rectangle 6"/>
          <p:cNvSpPr>
            <a:spLocks noChangeArrowheads="1"/>
          </p:cNvSpPr>
          <p:nvPr/>
        </p:nvSpPr>
        <p:spPr bwMode="auto">
          <a:xfrm>
            <a:off x="1"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03430" name="Rectangle 9"/>
          <p:cNvSpPr>
            <a:spLocks noChangeArrowheads="1"/>
          </p:cNvSpPr>
          <p:nvPr/>
        </p:nvSpPr>
        <p:spPr bwMode="auto">
          <a:xfrm>
            <a:off x="1" y="2657475"/>
            <a:ext cx="184731" cy="369332"/>
          </a:xfrm>
          <a:prstGeom prst="rect">
            <a:avLst/>
          </a:prstGeom>
          <a:noFill/>
          <a:ln w="9525">
            <a:noFill/>
            <a:miter lim="800000"/>
            <a:headEnd/>
            <a:tailEnd/>
          </a:ln>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4449" name="TextBox 1"/>
          <p:cNvSpPr txBox="1">
            <a:spLocks noChangeArrowheads="1"/>
          </p:cNvSpPr>
          <p:nvPr/>
        </p:nvSpPr>
        <p:spPr bwMode="auto">
          <a:xfrm>
            <a:off x="755652" y="837274"/>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数据后处理</a:t>
            </a:r>
          </a:p>
        </p:txBody>
      </p:sp>
      <p:sp>
        <p:nvSpPr>
          <p:cNvPr id="104450"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88162"/>
            <a:ext cx="8280400" cy="1126462"/>
          </a:xfrm>
          <a:prstGeom prst="rect">
            <a:avLst/>
          </a:prstGeom>
          <a:noFill/>
          <a:ln w="9525">
            <a:noFill/>
            <a:miter lim="800000"/>
            <a:headEnd/>
            <a:tailEnd/>
          </a:ln>
        </p:spPr>
        <p:txBody>
          <a:bodyPr>
            <a:spAutoFit/>
          </a:bodyPr>
          <a:lstStyle/>
          <a:p>
            <a:pPr algn="just">
              <a:lnSpc>
                <a:spcPct val="120000"/>
              </a:lnSpc>
            </a:pPr>
            <a:r>
              <a:rPr lang="zh-CN" altLang="en-US" sz="2000" dirty="0">
                <a:solidFill>
                  <a:srgbClr val="990000"/>
                </a:solidFill>
                <a:latin typeface="华文新魏" pitchFamily="2" charset="-122"/>
                <a:ea typeface="华文新魏" pitchFamily="2" charset="-122"/>
                <a:cs typeface="方正综艺简体"/>
              </a:rPr>
              <a:t>自振频率</a:t>
            </a:r>
            <a:r>
              <a:rPr lang="zh-CN" altLang="en-US" sz="2000" dirty="0">
                <a:solidFill>
                  <a:schemeClr val="hlink"/>
                </a:solidFill>
                <a:latin typeface="华文新魏" pitchFamily="2" charset="-122"/>
                <a:ea typeface="华文新魏" pitchFamily="2" charset="-122"/>
                <a:cs typeface="方正综艺简体"/>
              </a:rPr>
              <a:t>可采用</a:t>
            </a:r>
            <a:r>
              <a:rPr lang="zh-CN" altLang="en-US" sz="2000" dirty="0">
                <a:solidFill>
                  <a:srgbClr val="990000"/>
                </a:solidFill>
                <a:latin typeface="华文新魏" pitchFamily="2" charset="-122"/>
                <a:ea typeface="华文新魏" pitchFamily="2" charset="-122"/>
                <a:cs typeface="方正综艺简体"/>
              </a:rPr>
              <a:t>频谱分析法</a:t>
            </a:r>
            <a:r>
              <a:rPr lang="zh-CN" altLang="en-US" sz="2000" dirty="0">
                <a:solidFill>
                  <a:schemeClr val="hlink"/>
                </a:solidFill>
                <a:latin typeface="华文新魏" pitchFamily="2" charset="-122"/>
                <a:ea typeface="华文新魏" pitchFamily="2" charset="-122"/>
                <a:cs typeface="方正综艺简体"/>
              </a:rPr>
              <a:t>、</a:t>
            </a:r>
            <a:r>
              <a:rPr lang="zh-CN" altLang="en-US" sz="2000" dirty="0">
                <a:solidFill>
                  <a:srgbClr val="990000"/>
                </a:solidFill>
                <a:latin typeface="华文新魏" pitchFamily="2" charset="-122"/>
                <a:ea typeface="华文新魏" pitchFamily="2" charset="-122"/>
                <a:cs typeface="方正综艺简体"/>
              </a:rPr>
              <a:t>波形分析法</a:t>
            </a:r>
            <a:r>
              <a:rPr lang="zh-CN" altLang="en-US" sz="2000" dirty="0">
                <a:solidFill>
                  <a:schemeClr val="hlink"/>
                </a:solidFill>
                <a:latin typeface="华文新魏" pitchFamily="2" charset="-122"/>
                <a:ea typeface="华文新魏" pitchFamily="2" charset="-122"/>
                <a:cs typeface="方正综艺简体"/>
              </a:rPr>
              <a:t>或</a:t>
            </a:r>
            <a:r>
              <a:rPr lang="zh-CN" altLang="en-US" sz="2000" dirty="0">
                <a:solidFill>
                  <a:srgbClr val="990000"/>
                </a:solidFill>
                <a:latin typeface="华文新魏" pitchFamily="2" charset="-122"/>
                <a:ea typeface="华文新魏" pitchFamily="2" charset="-122"/>
                <a:cs typeface="方正综艺简体"/>
              </a:rPr>
              <a:t>模态分析法</a:t>
            </a:r>
            <a:r>
              <a:rPr lang="zh-CN" altLang="en-US" sz="2000" dirty="0">
                <a:solidFill>
                  <a:schemeClr val="hlink"/>
                </a:solidFill>
                <a:latin typeface="华文新魏" pitchFamily="2" charset="-122"/>
                <a:ea typeface="华文新魏" pitchFamily="2" charset="-122"/>
                <a:cs typeface="方正综艺简体"/>
              </a:rPr>
              <a:t>。</a:t>
            </a:r>
            <a:endParaRPr lang="en-US" altLang="zh-CN" sz="2000" dirty="0">
              <a:solidFill>
                <a:schemeClr val="hlink"/>
              </a:solidFill>
              <a:latin typeface="华文新魏" pitchFamily="2" charset="-122"/>
              <a:ea typeface="华文新魏" pitchFamily="2" charset="-122"/>
              <a:cs typeface="方正综艺简体"/>
            </a:endParaRPr>
          </a:p>
          <a:p>
            <a:pPr algn="just">
              <a:lnSpc>
                <a:spcPct val="120000"/>
              </a:lnSpc>
            </a:pPr>
            <a:endParaRPr lang="zh-CN" altLang="en-US" sz="1600" dirty="0">
              <a:solidFill>
                <a:schemeClr val="hlink"/>
              </a:solidFill>
              <a:latin typeface="华文新魏" pitchFamily="2" charset="-122"/>
              <a:ea typeface="华文新魏" pitchFamily="2" charset="-122"/>
              <a:cs typeface="方正综艺简体"/>
            </a:endParaRPr>
          </a:p>
          <a:p>
            <a:pPr algn="just">
              <a:lnSpc>
                <a:spcPct val="120000"/>
              </a:lnSpc>
            </a:pPr>
            <a:r>
              <a:rPr lang="zh-CN" altLang="en-US" sz="2000" dirty="0">
                <a:solidFill>
                  <a:schemeClr val="hlink"/>
                </a:solidFill>
                <a:latin typeface="华文新魏" pitchFamily="2" charset="-122"/>
                <a:ea typeface="华文新魏" pitchFamily="2" charset="-122"/>
                <a:cs typeface="方正综艺简体"/>
              </a:rPr>
              <a:t>波形分析法适用</a:t>
            </a:r>
            <a:r>
              <a:rPr lang="zh-CN" altLang="en-US" sz="2000" dirty="0">
                <a:solidFill>
                  <a:srgbClr val="990000"/>
                </a:solidFill>
                <a:latin typeface="华文新魏" pitchFamily="2" charset="-122"/>
                <a:ea typeface="华文新魏" pitchFamily="2" charset="-122"/>
                <a:cs typeface="方正综艺简体"/>
              </a:rPr>
              <a:t>单一频率</a:t>
            </a:r>
            <a:r>
              <a:rPr lang="zh-CN" altLang="en-US" sz="2000" dirty="0">
                <a:solidFill>
                  <a:schemeClr val="hlink"/>
                </a:solidFill>
                <a:latin typeface="华文新魏" pitchFamily="2" charset="-122"/>
                <a:ea typeface="华文新魏" pitchFamily="2" charset="-122"/>
                <a:cs typeface="方正综艺简体"/>
              </a:rPr>
              <a:t>自振信号</a:t>
            </a:r>
            <a:endParaRPr lang="zh-CN" altLang="en-US" sz="2400" dirty="0">
              <a:solidFill>
                <a:schemeClr val="hlink"/>
              </a:solidFill>
              <a:latin typeface="华文新魏" pitchFamily="2" charset="-122"/>
              <a:ea typeface="华文新魏" pitchFamily="2" charset="-122"/>
              <a:cs typeface="方正综艺简体"/>
            </a:endParaRPr>
          </a:p>
        </p:txBody>
      </p:sp>
      <p:sp>
        <p:nvSpPr>
          <p:cNvPr id="104452"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04453" name="Rectangle 6"/>
          <p:cNvSpPr>
            <a:spLocks noChangeArrowheads="1"/>
          </p:cNvSpPr>
          <p:nvPr/>
        </p:nvSpPr>
        <p:spPr bwMode="auto">
          <a:xfrm>
            <a:off x="1"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04454" name="Rectangle 7"/>
          <p:cNvSpPr>
            <a:spLocks noChangeArrowheads="1"/>
          </p:cNvSpPr>
          <p:nvPr/>
        </p:nvSpPr>
        <p:spPr bwMode="auto">
          <a:xfrm>
            <a:off x="1" y="2657475"/>
            <a:ext cx="184731" cy="369332"/>
          </a:xfrm>
          <a:prstGeom prst="rect">
            <a:avLst/>
          </a:prstGeom>
          <a:noFill/>
          <a:ln w="9525">
            <a:noFill/>
            <a:miter lim="800000"/>
            <a:headEnd/>
            <a:tailEnd/>
          </a:ln>
        </p:spPr>
        <p:txBody>
          <a:bodyPr wrap="none" anchor="ctr">
            <a:spAutoFit/>
          </a:bodyPr>
          <a:lstStyle/>
          <a:p>
            <a:endParaRPr lang="zh-CN" altLang="en-US"/>
          </a:p>
        </p:txBody>
      </p:sp>
      <p:pic>
        <p:nvPicPr>
          <p:cNvPr id="104455" name="Picture 8"/>
          <p:cNvPicPr>
            <a:picLocks noChangeAspect="1" noChangeArrowheads="1"/>
          </p:cNvPicPr>
          <p:nvPr/>
        </p:nvPicPr>
        <p:blipFill>
          <a:blip r:embed="rId2"/>
          <a:srcRect/>
          <a:stretch>
            <a:fillRect/>
          </a:stretch>
        </p:blipFill>
        <p:spPr bwMode="auto">
          <a:xfrm>
            <a:off x="3143239" y="2786062"/>
            <a:ext cx="4005571" cy="221457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5473" name="TextBox 1"/>
          <p:cNvSpPr txBox="1">
            <a:spLocks noChangeArrowheads="1"/>
          </p:cNvSpPr>
          <p:nvPr/>
        </p:nvSpPr>
        <p:spPr bwMode="auto">
          <a:xfrm>
            <a:off x="755652" y="785798"/>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数据后处理</a:t>
            </a:r>
          </a:p>
        </p:txBody>
      </p:sp>
      <p:sp>
        <p:nvSpPr>
          <p:cNvPr id="105474"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36687"/>
            <a:ext cx="8280400" cy="978729"/>
          </a:xfrm>
          <a:prstGeom prst="rect">
            <a:avLst/>
          </a:prstGeom>
          <a:noFill/>
          <a:ln w="9525">
            <a:noFill/>
            <a:miter lim="800000"/>
            <a:headEnd/>
            <a:tailEnd/>
          </a:ln>
        </p:spPr>
        <p:txBody>
          <a:bodyPr>
            <a:spAutoFit/>
          </a:bodyPr>
          <a:lstStyle/>
          <a:p>
            <a:pPr>
              <a:lnSpc>
                <a:spcPct val="120000"/>
              </a:lnSpc>
            </a:pPr>
            <a:r>
              <a:rPr lang="zh-CN" altLang="en-US" sz="2400" dirty="0">
                <a:solidFill>
                  <a:schemeClr val="hlink"/>
                </a:solidFill>
                <a:latin typeface="华文新魏" pitchFamily="2" charset="-122"/>
                <a:ea typeface="华文新魏" pitchFamily="2" charset="-122"/>
                <a:cs typeface="方正综艺简体"/>
              </a:rPr>
              <a:t>频谱分析法可用于确定自振信号的各阶频率，用于分析的数据块中</a:t>
            </a:r>
            <a:r>
              <a:rPr lang="zh-CN" altLang="en-US" sz="2400" dirty="0">
                <a:solidFill>
                  <a:srgbClr val="990000"/>
                </a:solidFill>
                <a:latin typeface="华文新魏" pitchFamily="2" charset="-122"/>
                <a:ea typeface="华文新魏" pitchFamily="2" charset="-122"/>
                <a:cs typeface="方正综艺简体"/>
              </a:rPr>
              <a:t>不得包含强迫振动成分</a:t>
            </a:r>
            <a:r>
              <a:rPr lang="zh-CN" altLang="en-US" sz="2400" dirty="0">
                <a:solidFill>
                  <a:schemeClr val="hlink"/>
                </a:solidFill>
                <a:latin typeface="华文新魏" pitchFamily="2" charset="-122"/>
                <a:ea typeface="华文新魏" pitchFamily="2" charset="-122"/>
                <a:cs typeface="方正综艺简体"/>
              </a:rPr>
              <a:t>。</a:t>
            </a:r>
          </a:p>
        </p:txBody>
      </p:sp>
      <p:sp>
        <p:nvSpPr>
          <p:cNvPr id="105476"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05477" name="Rectangle 6"/>
          <p:cNvSpPr>
            <a:spLocks noChangeArrowheads="1"/>
          </p:cNvSpPr>
          <p:nvPr/>
        </p:nvSpPr>
        <p:spPr bwMode="auto">
          <a:xfrm>
            <a:off x="1"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05478" name="Rectangle 7"/>
          <p:cNvSpPr>
            <a:spLocks noChangeArrowheads="1"/>
          </p:cNvSpPr>
          <p:nvPr/>
        </p:nvSpPr>
        <p:spPr bwMode="auto">
          <a:xfrm>
            <a:off x="1" y="2657475"/>
            <a:ext cx="184731" cy="369332"/>
          </a:xfrm>
          <a:prstGeom prst="rect">
            <a:avLst/>
          </a:prstGeom>
          <a:noFill/>
          <a:ln w="9525">
            <a:noFill/>
            <a:miter lim="800000"/>
            <a:headEnd/>
            <a:tailEnd/>
          </a:ln>
        </p:spPr>
        <p:txBody>
          <a:bodyPr wrap="none" anchor="ctr">
            <a:spAutoFit/>
          </a:bodyPr>
          <a:lstStyle/>
          <a:p>
            <a:endParaRPr lang="zh-CN" altLang="en-US"/>
          </a:p>
        </p:txBody>
      </p:sp>
      <p:pic>
        <p:nvPicPr>
          <p:cNvPr id="105479" name="Picture 8"/>
          <p:cNvPicPr>
            <a:picLocks noChangeAspect="1" noChangeArrowheads="1"/>
          </p:cNvPicPr>
          <p:nvPr/>
        </p:nvPicPr>
        <p:blipFill>
          <a:blip r:embed="rId2"/>
          <a:srcRect/>
          <a:stretch>
            <a:fillRect/>
          </a:stretch>
        </p:blipFill>
        <p:spPr bwMode="auto">
          <a:xfrm>
            <a:off x="2071670" y="2558110"/>
            <a:ext cx="4876818" cy="233615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6746" name="TextBox 1"/>
          <p:cNvSpPr txBox="1">
            <a:spLocks noChangeArrowheads="1"/>
          </p:cNvSpPr>
          <p:nvPr/>
        </p:nvSpPr>
        <p:spPr bwMode="auto">
          <a:xfrm>
            <a:off x="755652" y="827859"/>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数据后处理</a:t>
            </a:r>
          </a:p>
        </p:txBody>
      </p:sp>
      <p:sp>
        <p:nvSpPr>
          <p:cNvPr id="116747" name="TextBox 1"/>
          <p:cNvSpPr txBox="1">
            <a:spLocks noChangeArrowheads="1"/>
          </p:cNvSpPr>
          <p:nvPr/>
        </p:nvSpPr>
        <p:spPr bwMode="auto">
          <a:xfrm>
            <a:off x="1979615" y="2802709"/>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78747"/>
            <a:ext cx="8280400" cy="1421928"/>
          </a:xfrm>
          <a:prstGeom prst="rect">
            <a:avLst/>
          </a:prstGeom>
          <a:noFill/>
          <a:ln w="9525">
            <a:noFill/>
            <a:miter lim="800000"/>
            <a:headEnd/>
            <a:tailEnd/>
          </a:ln>
        </p:spPr>
        <p:txBody>
          <a:bodyPr>
            <a:spAutoFit/>
          </a:bodyPr>
          <a:lstStyle/>
          <a:p>
            <a:pPr marL="0" lvl="1" indent="611188" algn="just">
              <a:lnSpc>
                <a:spcPct val="120000"/>
              </a:lnSpc>
            </a:pPr>
            <a:r>
              <a:rPr lang="zh-CN" altLang="en-US" sz="2400" dirty="0">
                <a:solidFill>
                  <a:schemeClr val="hlink"/>
                </a:solidFill>
                <a:latin typeface="华文新魏" pitchFamily="2" charset="-122"/>
                <a:ea typeface="华文新魏" pitchFamily="2" charset="-122"/>
                <a:cs typeface="方正综艺简体"/>
              </a:rPr>
              <a:t>采用</a:t>
            </a:r>
            <a:r>
              <a:rPr lang="zh-CN" altLang="en-US" sz="2400" dirty="0">
                <a:solidFill>
                  <a:srgbClr val="990000"/>
                </a:solidFill>
                <a:latin typeface="华文新魏" pitchFamily="2" charset="-122"/>
                <a:ea typeface="华文新魏" pitchFamily="2" charset="-122"/>
                <a:cs typeface="方正综艺简体"/>
              </a:rPr>
              <a:t>跳车激振试验</a:t>
            </a:r>
            <a:r>
              <a:rPr lang="zh-CN" altLang="en-US" sz="2400" dirty="0">
                <a:solidFill>
                  <a:schemeClr val="hlink"/>
                </a:solidFill>
                <a:latin typeface="华文新魏" pitchFamily="2" charset="-122"/>
                <a:ea typeface="华文新魏" pitchFamily="2" charset="-122"/>
                <a:cs typeface="方正综艺简体"/>
              </a:rPr>
              <a:t>来分析自振频率，当</a:t>
            </a:r>
            <a:r>
              <a:rPr lang="zh-CN" altLang="en-US" sz="2400" dirty="0">
                <a:solidFill>
                  <a:srgbClr val="990000"/>
                </a:solidFill>
                <a:latin typeface="华文新魏" pitchFamily="2" charset="-122"/>
                <a:ea typeface="华文新魏" pitchFamily="2" charset="-122"/>
                <a:cs typeface="方正综艺简体"/>
              </a:rPr>
              <a:t>桥梁跨径较小</a:t>
            </a:r>
            <a:r>
              <a:rPr lang="zh-CN" altLang="en-US" sz="2400" dirty="0">
                <a:solidFill>
                  <a:schemeClr val="hlink"/>
                </a:solidFill>
                <a:latin typeface="华文新魏" pitchFamily="2" charset="-122"/>
                <a:ea typeface="华文新魏" pitchFamily="2" charset="-122"/>
                <a:cs typeface="方正综艺简体"/>
              </a:rPr>
              <a:t>，激振荷载对结构振动具有附加质量影响时，应考虑桥面附加质量的影响。</a:t>
            </a:r>
          </a:p>
        </p:txBody>
      </p:sp>
      <p:sp>
        <p:nvSpPr>
          <p:cNvPr id="116749"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16750" name="Rectangle 6"/>
          <p:cNvSpPr>
            <a:spLocks noChangeArrowheads="1"/>
          </p:cNvSpPr>
          <p:nvPr/>
        </p:nvSpPr>
        <p:spPr bwMode="auto">
          <a:xfrm>
            <a:off x="1" y="3331347"/>
            <a:ext cx="184731" cy="369332"/>
          </a:xfrm>
          <a:prstGeom prst="rect">
            <a:avLst/>
          </a:prstGeom>
          <a:noFill/>
          <a:ln w="9525">
            <a:noFill/>
            <a:miter lim="800000"/>
            <a:headEnd/>
            <a:tailEnd/>
          </a:ln>
        </p:spPr>
        <p:txBody>
          <a:bodyPr wrap="none" anchor="ctr">
            <a:spAutoFit/>
          </a:bodyPr>
          <a:lstStyle/>
          <a:p>
            <a:endParaRPr lang="zh-CN" altLang="en-US"/>
          </a:p>
        </p:txBody>
      </p:sp>
      <p:sp>
        <p:nvSpPr>
          <p:cNvPr id="116751" name="Rectangle 7"/>
          <p:cNvSpPr>
            <a:spLocks noChangeArrowheads="1"/>
          </p:cNvSpPr>
          <p:nvPr/>
        </p:nvSpPr>
        <p:spPr bwMode="auto">
          <a:xfrm>
            <a:off x="1" y="3250384"/>
            <a:ext cx="184731" cy="369332"/>
          </a:xfrm>
          <a:prstGeom prst="rect">
            <a:avLst/>
          </a:prstGeom>
          <a:noFill/>
          <a:ln w="9525">
            <a:noFill/>
            <a:miter lim="800000"/>
            <a:headEnd/>
            <a:tailEnd/>
          </a:ln>
        </p:spPr>
        <p:txBody>
          <a:bodyPr wrap="none" anchor="ctr">
            <a:spAutoFit/>
          </a:bodyPr>
          <a:lstStyle/>
          <a:p>
            <a:endParaRPr lang="zh-CN" altLang="en-US"/>
          </a:p>
        </p:txBody>
      </p:sp>
      <p:sp>
        <p:nvSpPr>
          <p:cNvPr id="116752" name="Rectangle 10"/>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graphicFrame>
        <p:nvGraphicFramePr>
          <p:cNvPr id="116745" name="Object 9"/>
          <p:cNvGraphicFramePr>
            <a:graphicFrameLocks noChangeAspect="1"/>
          </p:cNvGraphicFramePr>
          <p:nvPr/>
        </p:nvGraphicFramePr>
        <p:xfrm>
          <a:off x="3475567" y="3093219"/>
          <a:ext cx="1274235" cy="574678"/>
        </p:xfrm>
        <a:graphic>
          <a:graphicData uri="http://schemas.openxmlformats.org/presentationml/2006/ole">
            <p:oleObj spid="_x0000_s116745" name="Equation" r:id="rId3" imgW="1079032" imgH="482391" progId="Equation.DSMT4">
              <p:embed/>
            </p:oleObj>
          </a:graphicData>
        </a:graphic>
      </p:graphicFrame>
      <p:sp>
        <p:nvSpPr>
          <p:cNvPr id="2" name="TextBox 15"/>
          <p:cNvSpPr txBox="1">
            <a:spLocks noChangeArrowheads="1"/>
          </p:cNvSpPr>
          <p:nvPr/>
        </p:nvSpPr>
        <p:spPr bwMode="auto">
          <a:xfrm>
            <a:off x="539750" y="3950473"/>
            <a:ext cx="8280400" cy="978729"/>
          </a:xfrm>
          <a:prstGeom prst="rect">
            <a:avLst/>
          </a:prstGeom>
          <a:noFill/>
          <a:ln w="9525">
            <a:noFill/>
            <a:miter lim="800000"/>
            <a:headEnd/>
            <a:tailEnd/>
          </a:ln>
        </p:spPr>
        <p:txBody>
          <a:bodyPr>
            <a:spAutoFit/>
          </a:bodyPr>
          <a:lstStyle/>
          <a:p>
            <a:pPr marL="0" lvl="1" indent="612000" algn="just">
              <a:lnSpc>
                <a:spcPct val="120000"/>
              </a:lnSpc>
              <a:defRPr/>
            </a:pPr>
            <a:r>
              <a:rPr lang="zh-CN" altLang="en-US" sz="2400" spc="-100" dirty="0">
                <a:solidFill>
                  <a:schemeClr val="hlink"/>
                </a:solidFill>
                <a:latin typeface="华文新魏" pitchFamily="2" charset="-122"/>
                <a:ea typeface="华文新魏" pitchFamily="2" charset="-122"/>
                <a:cs typeface="方正综艺简体"/>
              </a:rPr>
              <a:t>采用</a:t>
            </a:r>
            <a:r>
              <a:rPr lang="zh-CN" altLang="en-US" sz="2400" spc="-100" dirty="0">
                <a:solidFill>
                  <a:srgbClr val="990000"/>
                </a:solidFill>
                <a:latin typeface="华文新魏" pitchFamily="2" charset="-122"/>
                <a:ea typeface="华文新魏" pitchFamily="2" charset="-122"/>
                <a:cs typeface="方正综艺简体"/>
              </a:rPr>
              <a:t>跑车余振激励</a:t>
            </a:r>
            <a:r>
              <a:rPr lang="zh-CN" altLang="en-US" sz="2400" spc="-100" dirty="0">
                <a:solidFill>
                  <a:schemeClr val="hlink"/>
                </a:solidFill>
                <a:latin typeface="华文新魏" pitchFamily="2" charset="-122"/>
                <a:ea typeface="华文新魏" pitchFamily="2" charset="-122"/>
                <a:cs typeface="方正综艺简体"/>
              </a:rPr>
              <a:t>时，要确定车辆驶离桥梁的准确时刻，以避免将强迫振动当作自由振动进行处理所导致自振频率误判。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7771" name="TextBox 1"/>
          <p:cNvSpPr txBox="1">
            <a:spLocks noChangeArrowheads="1"/>
          </p:cNvSpPr>
          <p:nvPr/>
        </p:nvSpPr>
        <p:spPr bwMode="auto">
          <a:xfrm>
            <a:off x="755652" y="806466"/>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数据后处理</a:t>
            </a:r>
          </a:p>
        </p:txBody>
      </p:sp>
      <p:sp>
        <p:nvSpPr>
          <p:cNvPr id="117772" name="TextBox 1"/>
          <p:cNvSpPr txBox="1">
            <a:spLocks noChangeArrowheads="1"/>
          </p:cNvSpPr>
          <p:nvPr/>
        </p:nvSpPr>
        <p:spPr bwMode="auto">
          <a:xfrm>
            <a:off x="1979615" y="2781316"/>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57354"/>
            <a:ext cx="8032778" cy="1200329"/>
          </a:xfrm>
          <a:prstGeom prst="rect">
            <a:avLst/>
          </a:prstGeom>
          <a:noFill/>
          <a:ln w="9525">
            <a:noFill/>
            <a:miter lim="800000"/>
            <a:headEnd/>
            <a:tailEnd/>
          </a:ln>
        </p:spPr>
        <p:txBody>
          <a:bodyPr wrap="square">
            <a:spAutoFit/>
          </a:bodyPr>
          <a:lstStyle/>
          <a:p>
            <a:pPr algn="just">
              <a:lnSpc>
                <a:spcPct val="120000"/>
              </a:lnSpc>
              <a:defRPr/>
            </a:pPr>
            <a:r>
              <a:rPr lang="zh-CN" altLang="en-US" sz="2000" dirty="0">
                <a:solidFill>
                  <a:schemeClr val="hlink"/>
                </a:solidFill>
                <a:latin typeface="华文新魏" pitchFamily="2" charset="-122"/>
                <a:ea typeface="华文新魏" pitchFamily="2" charset="-122"/>
                <a:cs typeface="方正综艺简体"/>
              </a:rPr>
              <a:t>阻尼参数可采用</a:t>
            </a:r>
            <a:r>
              <a:rPr lang="zh-CN" altLang="en-US" sz="2000" dirty="0">
                <a:solidFill>
                  <a:srgbClr val="990000"/>
                </a:solidFill>
                <a:latin typeface="华文新魏" pitchFamily="2" charset="-122"/>
                <a:ea typeface="华文新魏" pitchFamily="2" charset="-122"/>
                <a:cs typeface="方正综艺简体"/>
              </a:rPr>
              <a:t>波形分析法</a:t>
            </a:r>
            <a:r>
              <a:rPr lang="zh-CN" altLang="en-US" sz="2000" dirty="0">
                <a:solidFill>
                  <a:schemeClr val="hlink"/>
                </a:solidFill>
                <a:latin typeface="华文新魏" pitchFamily="2" charset="-122"/>
                <a:ea typeface="华文新魏" pitchFamily="2" charset="-122"/>
                <a:cs typeface="方正综艺简体"/>
              </a:rPr>
              <a:t>、</a:t>
            </a:r>
            <a:r>
              <a:rPr lang="zh-CN" altLang="en-US" sz="2000" dirty="0">
                <a:solidFill>
                  <a:srgbClr val="990000"/>
                </a:solidFill>
                <a:latin typeface="华文新魏" pitchFamily="2" charset="-122"/>
                <a:ea typeface="华文新魏" pitchFamily="2" charset="-122"/>
                <a:cs typeface="方正综艺简体"/>
              </a:rPr>
              <a:t>半功率带宽法</a:t>
            </a:r>
            <a:r>
              <a:rPr lang="zh-CN" altLang="en-US" sz="2000" dirty="0">
                <a:solidFill>
                  <a:schemeClr val="hlink"/>
                </a:solidFill>
                <a:latin typeface="华文新魏" pitchFamily="2" charset="-122"/>
                <a:ea typeface="华文新魏" pitchFamily="2" charset="-122"/>
                <a:cs typeface="方正综艺简体"/>
              </a:rPr>
              <a:t>或</a:t>
            </a:r>
            <a:r>
              <a:rPr lang="zh-CN" altLang="en-US" sz="2000" dirty="0">
                <a:solidFill>
                  <a:srgbClr val="990000"/>
                </a:solidFill>
                <a:latin typeface="华文新魏" pitchFamily="2" charset="-122"/>
                <a:ea typeface="华文新魏" pitchFamily="2" charset="-122"/>
                <a:cs typeface="方正综艺简体"/>
              </a:rPr>
              <a:t>模态分析法</a:t>
            </a:r>
            <a:r>
              <a:rPr lang="zh-CN" altLang="en-US" sz="2000" dirty="0">
                <a:solidFill>
                  <a:schemeClr val="hlink"/>
                </a:solidFill>
                <a:latin typeface="华文新魏" pitchFamily="2" charset="-122"/>
                <a:ea typeface="华文新魏" pitchFamily="2" charset="-122"/>
                <a:cs typeface="方正综艺简体"/>
              </a:rPr>
              <a:t>。</a:t>
            </a:r>
          </a:p>
          <a:p>
            <a:pPr marL="0" lvl="1" indent="612000" algn="just">
              <a:lnSpc>
                <a:spcPct val="120000"/>
              </a:lnSpc>
              <a:defRPr/>
            </a:pPr>
            <a:r>
              <a:rPr lang="zh-CN" altLang="en-US" sz="2000" spc="-150" dirty="0">
                <a:solidFill>
                  <a:srgbClr val="990000"/>
                </a:solidFill>
                <a:latin typeface="华文新魏" pitchFamily="2" charset="-122"/>
                <a:ea typeface="华文新魏" pitchFamily="2" charset="-122"/>
                <a:cs typeface="方正综艺简体"/>
              </a:rPr>
              <a:t>波形分析法</a:t>
            </a:r>
            <a:r>
              <a:rPr lang="zh-CN" altLang="en-US" sz="2000" spc="-150" dirty="0">
                <a:solidFill>
                  <a:schemeClr val="hlink"/>
                </a:solidFill>
                <a:latin typeface="华文新魏" pitchFamily="2" charset="-122"/>
                <a:ea typeface="华文新魏" pitchFamily="2" charset="-122"/>
                <a:cs typeface="方正综艺简体"/>
              </a:rPr>
              <a:t>只适合</a:t>
            </a:r>
            <a:r>
              <a:rPr lang="zh-CN" altLang="en-US" sz="2000" spc="-150" dirty="0">
                <a:solidFill>
                  <a:srgbClr val="990000"/>
                </a:solidFill>
                <a:latin typeface="华文新魏" pitchFamily="2" charset="-122"/>
                <a:ea typeface="华文新魏" pitchFamily="2" charset="-122"/>
                <a:cs typeface="方正综艺简体"/>
              </a:rPr>
              <a:t>单一频率</a:t>
            </a:r>
            <a:r>
              <a:rPr lang="zh-CN" altLang="en-US" sz="2000" spc="-150" dirty="0">
                <a:solidFill>
                  <a:schemeClr val="hlink"/>
                </a:solidFill>
                <a:latin typeface="华文新魏" pitchFamily="2" charset="-122"/>
                <a:ea typeface="华文新魏" pitchFamily="2" charset="-122"/>
                <a:cs typeface="方正综艺简体"/>
              </a:rPr>
              <a:t>的自振信号，多阶自振信号叠加的波形应</a:t>
            </a:r>
            <a:r>
              <a:rPr lang="zh-CN" altLang="en-US" sz="2000" b="1" spc="-150" dirty="0">
                <a:solidFill>
                  <a:schemeClr val="hlink"/>
                </a:solidFill>
                <a:latin typeface="华文新魏" pitchFamily="2" charset="-122"/>
                <a:ea typeface="华文新魏" pitchFamily="2" charset="-122"/>
                <a:cs typeface="方正综艺简体"/>
              </a:rPr>
              <a:t>首先分离为单一频率的自振信号</a:t>
            </a:r>
            <a:r>
              <a:rPr lang="zh-CN" altLang="en-US" sz="2000" spc="-150" dirty="0">
                <a:solidFill>
                  <a:schemeClr val="hlink"/>
                </a:solidFill>
                <a:latin typeface="华文新魏" pitchFamily="2" charset="-122"/>
                <a:ea typeface="华文新魏" pitchFamily="2" charset="-122"/>
                <a:cs typeface="方正综艺简体"/>
              </a:rPr>
              <a:t>。</a:t>
            </a:r>
          </a:p>
        </p:txBody>
      </p:sp>
      <p:sp>
        <p:nvSpPr>
          <p:cNvPr id="117774"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17775" name="Rectangle 6"/>
          <p:cNvSpPr>
            <a:spLocks noChangeArrowheads="1"/>
          </p:cNvSpPr>
          <p:nvPr/>
        </p:nvSpPr>
        <p:spPr bwMode="auto">
          <a:xfrm>
            <a:off x="1" y="3309954"/>
            <a:ext cx="184731" cy="369332"/>
          </a:xfrm>
          <a:prstGeom prst="rect">
            <a:avLst/>
          </a:prstGeom>
          <a:noFill/>
          <a:ln w="9525">
            <a:noFill/>
            <a:miter lim="800000"/>
            <a:headEnd/>
            <a:tailEnd/>
          </a:ln>
        </p:spPr>
        <p:txBody>
          <a:bodyPr wrap="none" anchor="ctr">
            <a:spAutoFit/>
          </a:bodyPr>
          <a:lstStyle/>
          <a:p>
            <a:endParaRPr lang="zh-CN" altLang="en-US"/>
          </a:p>
        </p:txBody>
      </p:sp>
      <p:sp>
        <p:nvSpPr>
          <p:cNvPr id="117776" name="Rectangle 7"/>
          <p:cNvSpPr>
            <a:spLocks noChangeArrowheads="1"/>
          </p:cNvSpPr>
          <p:nvPr/>
        </p:nvSpPr>
        <p:spPr bwMode="auto">
          <a:xfrm>
            <a:off x="1" y="3228991"/>
            <a:ext cx="184731" cy="369332"/>
          </a:xfrm>
          <a:prstGeom prst="rect">
            <a:avLst/>
          </a:prstGeom>
          <a:noFill/>
          <a:ln w="9525">
            <a:noFill/>
            <a:miter lim="800000"/>
            <a:headEnd/>
            <a:tailEnd/>
          </a:ln>
        </p:spPr>
        <p:txBody>
          <a:bodyPr wrap="none" anchor="ctr">
            <a:spAutoFit/>
          </a:bodyPr>
          <a:lstStyle/>
          <a:p>
            <a:endParaRPr lang="zh-CN" altLang="en-US"/>
          </a:p>
        </p:txBody>
      </p:sp>
      <p:sp>
        <p:nvSpPr>
          <p:cNvPr id="117777" name="Rectangle 8"/>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pic>
        <p:nvPicPr>
          <p:cNvPr id="2" name="Picture 11"/>
          <p:cNvPicPr>
            <a:picLocks noChangeAspect="1" noChangeArrowheads="1"/>
          </p:cNvPicPr>
          <p:nvPr/>
        </p:nvPicPr>
        <p:blipFill>
          <a:blip r:embed="rId3"/>
          <a:srcRect/>
          <a:stretch>
            <a:fillRect/>
          </a:stretch>
        </p:blipFill>
        <p:spPr bwMode="auto">
          <a:xfrm>
            <a:off x="4110228" y="2857500"/>
            <a:ext cx="4066985" cy="1887539"/>
          </a:xfrm>
          <a:prstGeom prst="rect">
            <a:avLst/>
          </a:prstGeom>
          <a:noFill/>
          <a:ln w="9525">
            <a:noFill/>
            <a:miter lim="800000"/>
            <a:headEnd/>
            <a:tailEnd/>
          </a:ln>
        </p:spPr>
      </p:pic>
      <p:sp>
        <p:nvSpPr>
          <p:cNvPr id="11777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Object 12"/>
          <p:cNvGraphicFramePr>
            <a:graphicFrameLocks noChangeAspect="1"/>
          </p:cNvGraphicFramePr>
          <p:nvPr/>
        </p:nvGraphicFramePr>
        <p:xfrm>
          <a:off x="1357290" y="3071814"/>
          <a:ext cx="2441412" cy="1214446"/>
        </p:xfrm>
        <a:graphic>
          <a:graphicData uri="http://schemas.openxmlformats.org/presentationml/2006/ole">
            <p:oleObj spid="_x0000_s117772" name="Equation" r:id="rId4" imgW="1866900" imgH="9144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795" name="TextBox 1"/>
          <p:cNvSpPr txBox="1">
            <a:spLocks noChangeArrowheads="1"/>
          </p:cNvSpPr>
          <p:nvPr/>
        </p:nvSpPr>
        <p:spPr bwMode="auto">
          <a:xfrm>
            <a:off x="755652" y="838219"/>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数据后处理</a:t>
            </a:r>
          </a:p>
        </p:txBody>
      </p:sp>
      <p:sp>
        <p:nvSpPr>
          <p:cNvPr id="118796" name="TextBox 1"/>
          <p:cNvSpPr txBox="1">
            <a:spLocks noChangeArrowheads="1"/>
          </p:cNvSpPr>
          <p:nvPr/>
        </p:nvSpPr>
        <p:spPr bwMode="auto">
          <a:xfrm>
            <a:off x="1979615" y="2813069"/>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89107"/>
            <a:ext cx="8280400" cy="1421928"/>
          </a:xfrm>
          <a:prstGeom prst="rect">
            <a:avLst/>
          </a:prstGeom>
          <a:noFill/>
          <a:ln w="9525">
            <a:noFill/>
            <a:miter lim="800000"/>
            <a:headEnd/>
            <a:tailEnd/>
          </a:ln>
        </p:spPr>
        <p:txBody>
          <a:bodyPr>
            <a:spAutoFit/>
          </a:bodyPr>
          <a:lstStyle/>
          <a:p>
            <a:pPr marL="0" lvl="1" indent="611188" algn="just">
              <a:lnSpc>
                <a:spcPct val="120000"/>
              </a:lnSpc>
            </a:pPr>
            <a:r>
              <a:rPr lang="zh-CN" altLang="en-US" sz="2400" dirty="0">
                <a:solidFill>
                  <a:srgbClr val="990000"/>
                </a:solidFill>
                <a:latin typeface="华文新魏" pitchFamily="2" charset="-122"/>
                <a:ea typeface="华文新魏" pitchFamily="2" charset="-122"/>
                <a:cs typeface="方正综艺简体"/>
              </a:rPr>
              <a:t>半功率带宽法</a:t>
            </a:r>
            <a:r>
              <a:rPr lang="zh-CN" altLang="en-US" sz="2400" dirty="0">
                <a:solidFill>
                  <a:schemeClr val="hlink"/>
                </a:solidFill>
                <a:latin typeface="华文新魏" pitchFamily="2" charset="-122"/>
                <a:ea typeface="华文新魏" pitchFamily="2" charset="-122"/>
                <a:cs typeface="方正综艺简体"/>
              </a:rPr>
              <a:t>是在自振频谱图上对每一阶自振峰处通过确定半功率带宽来推定阻尼比的方法。频率分辨率</a:t>
            </a:r>
            <a:r>
              <a:rPr lang="en-US" altLang="en-US" sz="2400" dirty="0" err="1">
                <a:solidFill>
                  <a:schemeClr val="hlink"/>
                </a:solidFill>
                <a:latin typeface="华文新魏" pitchFamily="2" charset="-122"/>
                <a:ea typeface="华文新魏" pitchFamily="2" charset="-122"/>
                <a:cs typeface="方正综艺简体"/>
              </a:rPr>
              <a:t>Δ</a:t>
            </a:r>
            <a:r>
              <a:rPr lang="en-US" altLang="en-US" sz="2400" i="1" dirty="0" err="1">
                <a:solidFill>
                  <a:schemeClr val="hlink"/>
                </a:solidFill>
                <a:latin typeface="华文新魏" pitchFamily="2" charset="-122"/>
                <a:ea typeface="华文新魏" pitchFamily="2" charset="-122"/>
                <a:cs typeface="方正综艺简体"/>
              </a:rPr>
              <a:t>f</a:t>
            </a:r>
            <a:r>
              <a:rPr lang="zh-CN" altLang="en-US" sz="2400" dirty="0">
                <a:solidFill>
                  <a:schemeClr val="hlink"/>
                </a:solidFill>
                <a:latin typeface="华文新魏" pitchFamily="2" charset="-122"/>
                <a:ea typeface="华文新魏" pitchFamily="2" charset="-122"/>
                <a:cs typeface="方正综艺简体"/>
              </a:rPr>
              <a:t>应不大于</a:t>
            </a:r>
            <a:r>
              <a:rPr lang="en-US" altLang="en-US" sz="2400" dirty="0">
                <a:solidFill>
                  <a:schemeClr val="hlink"/>
                </a:solidFill>
                <a:latin typeface="华文新魏" pitchFamily="2" charset="-122"/>
                <a:ea typeface="华文新魏" pitchFamily="2" charset="-122"/>
                <a:cs typeface="方正综艺简体"/>
              </a:rPr>
              <a:t>1%</a:t>
            </a:r>
            <a:r>
              <a:rPr lang="zh-CN" altLang="en-US" sz="2400" dirty="0">
                <a:solidFill>
                  <a:schemeClr val="hlink"/>
                </a:solidFill>
                <a:latin typeface="华文新魏" pitchFamily="2" charset="-122"/>
                <a:ea typeface="华文新魏" pitchFamily="2" charset="-122"/>
                <a:cs typeface="方正综艺简体"/>
              </a:rPr>
              <a:t>的自振频率值，以保证插值计算的精度。</a:t>
            </a:r>
          </a:p>
        </p:txBody>
      </p:sp>
      <p:sp>
        <p:nvSpPr>
          <p:cNvPr id="118798"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18799" name="Rectangle 6"/>
          <p:cNvSpPr>
            <a:spLocks noChangeArrowheads="1"/>
          </p:cNvSpPr>
          <p:nvPr/>
        </p:nvSpPr>
        <p:spPr bwMode="auto">
          <a:xfrm>
            <a:off x="1"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18800" name="Rectangle 7"/>
          <p:cNvSpPr>
            <a:spLocks noChangeArrowheads="1"/>
          </p:cNvSpPr>
          <p:nvPr/>
        </p:nvSpPr>
        <p:spPr bwMode="auto">
          <a:xfrm>
            <a:off x="1" y="2657475"/>
            <a:ext cx="184731" cy="369332"/>
          </a:xfrm>
          <a:prstGeom prst="rect">
            <a:avLst/>
          </a:prstGeom>
          <a:noFill/>
          <a:ln w="9525">
            <a:noFill/>
            <a:miter lim="800000"/>
            <a:headEnd/>
            <a:tailEnd/>
          </a:ln>
        </p:spPr>
        <p:txBody>
          <a:bodyPr wrap="none" anchor="ctr">
            <a:spAutoFit/>
          </a:bodyPr>
          <a:lstStyle/>
          <a:p>
            <a:endParaRPr lang="zh-CN" altLang="en-US"/>
          </a:p>
        </p:txBody>
      </p:sp>
      <p:sp>
        <p:nvSpPr>
          <p:cNvPr id="118801" name="Rectangle 8"/>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pic>
        <p:nvPicPr>
          <p:cNvPr id="118802" name="Picture 9"/>
          <p:cNvPicPr>
            <a:picLocks noChangeAspect="1" noChangeArrowheads="1"/>
          </p:cNvPicPr>
          <p:nvPr/>
        </p:nvPicPr>
        <p:blipFill>
          <a:blip r:embed="rId3"/>
          <a:srcRect/>
          <a:stretch>
            <a:fillRect/>
          </a:stretch>
        </p:blipFill>
        <p:spPr bwMode="auto">
          <a:xfrm>
            <a:off x="5072066" y="2928938"/>
            <a:ext cx="3017835" cy="2123367"/>
          </a:xfrm>
          <a:prstGeom prst="rect">
            <a:avLst/>
          </a:prstGeom>
          <a:noFill/>
          <a:ln w="9525">
            <a:noFill/>
            <a:miter lim="800000"/>
            <a:headEnd/>
            <a:tailEnd/>
          </a:ln>
        </p:spPr>
      </p:pic>
      <p:sp>
        <p:nvSpPr>
          <p:cNvPr id="118803" name="Rectangle 11"/>
          <p:cNvSpPr>
            <a:spLocks noChangeArrowheads="1"/>
          </p:cNvSpPr>
          <p:nvPr/>
        </p:nvSpPr>
        <p:spPr bwMode="auto">
          <a:xfrm>
            <a:off x="1" y="2643188"/>
            <a:ext cx="184731" cy="369332"/>
          </a:xfrm>
          <a:prstGeom prst="rect">
            <a:avLst/>
          </a:prstGeom>
          <a:noFill/>
          <a:ln w="9525">
            <a:noFill/>
            <a:miter lim="800000"/>
            <a:headEnd/>
            <a:tailEnd/>
          </a:ln>
        </p:spPr>
        <p:txBody>
          <a:bodyPr wrap="none" anchor="ctr">
            <a:spAutoFit/>
          </a:bodyPr>
          <a:lstStyle/>
          <a:p>
            <a:endParaRPr lang="zh-CN" altLang="en-US"/>
          </a:p>
        </p:txBody>
      </p:sp>
      <p:graphicFrame>
        <p:nvGraphicFramePr>
          <p:cNvPr id="118794" name="Object 10"/>
          <p:cNvGraphicFramePr>
            <a:graphicFrameLocks noChangeAspect="1"/>
          </p:cNvGraphicFramePr>
          <p:nvPr/>
        </p:nvGraphicFramePr>
        <p:xfrm>
          <a:off x="1857377" y="3746520"/>
          <a:ext cx="1954213" cy="574675"/>
        </p:xfrm>
        <a:graphic>
          <a:graphicData uri="http://schemas.openxmlformats.org/presentationml/2006/ole">
            <p:oleObj spid="_x0000_s118794" name="Equation" r:id="rId4" imgW="1459866" imgH="431613"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37" name="TextBox 1"/>
          <p:cNvSpPr txBox="1">
            <a:spLocks noChangeArrowheads="1"/>
          </p:cNvSpPr>
          <p:nvPr/>
        </p:nvSpPr>
        <p:spPr bwMode="auto">
          <a:xfrm>
            <a:off x="755652" y="855288"/>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荷载试验评价</a:t>
            </a:r>
          </a:p>
        </p:txBody>
      </p:sp>
      <p:sp>
        <p:nvSpPr>
          <p:cNvPr id="133138" name="TextBox 1"/>
          <p:cNvSpPr txBox="1">
            <a:spLocks noChangeArrowheads="1"/>
          </p:cNvSpPr>
          <p:nvPr/>
        </p:nvSpPr>
        <p:spPr bwMode="auto">
          <a:xfrm>
            <a:off x="1979615" y="2830138"/>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06176"/>
            <a:ext cx="8280400" cy="2751522"/>
          </a:xfrm>
          <a:prstGeom prst="rect">
            <a:avLst/>
          </a:prstGeom>
          <a:noFill/>
          <a:ln w="9525">
            <a:noFill/>
            <a:miter lim="800000"/>
            <a:headEnd/>
            <a:tailEnd/>
          </a:ln>
        </p:spPr>
        <p:txBody>
          <a:bodyPr>
            <a:spAutoFit/>
          </a:bodyPr>
          <a:lstStyle/>
          <a:p>
            <a:pPr>
              <a:lnSpc>
                <a:spcPct val="120000"/>
              </a:lnSpc>
            </a:pPr>
            <a:r>
              <a:rPr lang="zh-CN" altLang="en-US" sz="2400" b="1" dirty="0">
                <a:solidFill>
                  <a:schemeClr val="hlink"/>
                </a:solidFill>
                <a:latin typeface="华文新魏" pitchFamily="2" charset="-122"/>
                <a:ea typeface="华文新魏" pitchFamily="2" charset="-122"/>
                <a:cs typeface="方正综艺简体"/>
              </a:rPr>
              <a:t>静载试验评价</a:t>
            </a:r>
          </a:p>
          <a:p>
            <a:pPr marL="742950" lvl="1" indent="-285750">
              <a:lnSpc>
                <a:spcPct val="120000"/>
              </a:lnSpc>
            </a:pPr>
            <a:r>
              <a:rPr lang="zh-CN" altLang="en-US" sz="2400" dirty="0">
                <a:solidFill>
                  <a:schemeClr val="hlink"/>
                </a:solidFill>
                <a:latin typeface="华文新魏" pitchFamily="2" charset="-122"/>
                <a:ea typeface="华文新魏" pitchFamily="2" charset="-122"/>
                <a:cs typeface="方正综艺简体"/>
              </a:rPr>
              <a:t>总变位（或总应变）：</a:t>
            </a:r>
          </a:p>
          <a:p>
            <a:pPr marL="742950" lvl="1" indent="-285750">
              <a:lnSpc>
                <a:spcPct val="120000"/>
              </a:lnSpc>
            </a:pPr>
            <a:endParaRPr lang="zh-CN" altLang="en-US" sz="2400" dirty="0">
              <a:solidFill>
                <a:schemeClr val="hlink"/>
              </a:solidFill>
              <a:latin typeface="华文新魏" pitchFamily="2" charset="-122"/>
              <a:ea typeface="华文新魏" pitchFamily="2" charset="-122"/>
              <a:cs typeface="方正综艺简体"/>
            </a:endParaRPr>
          </a:p>
          <a:p>
            <a:pPr marL="742950" lvl="1" indent="-285750">
              <a:lnSpc>
                <a:spcPct val="120000"/>
              </a:lnSpc>
            </a:pPr>
            <a:r>
              <a:rPr lang="zh-CN" altLang="en-US" sz="2400" dirty="0">
                <a:solidFill>
                  <a:schemeClr val="hlink"/>
                </a:solidFill>
                <a:latin typeface="华文新魏" pitchFamily="2" charset="-122"/>
                <a:ea typeface="华文新魏" pitchFamily="2" charset="-122"/>
                <a:cs typeface="方正综艺简体"/>
              </a:rPr>
              <a:t>弹性变位（或弹性应变）：</a:t>
            </a:r>
          </a:p>
          <a:p>
            <a:pPr marL="742950" lvl="1" indent="-285750">
              <a:lnSpc>
                <a:spcPct val="120000"/>
              </a:lnSpc>
            </a:pPr>
            <a:endParaRPr lang="zh-CN" altLang="en-US" sz="2400" dirty="0">
              <a:solidFill>
                <a:schemeClr val="hlink"/>
              </a:solidFill>
              <a:latin typeface="华文新魏" pitchFamily="2" charset="-122"/>
              <a:ea typeface="华文新魏" pitchFamily="2" charset="-122"/>
              <a:cs typeface="方正综艺简体"/>
            </a:endParaRPr>
          </a:p>
          <a:p>
            <a:pPr marL="742950" lvl="1" indent="-285750">
              <a:lnSpc>
                <a:spcPct val="120000"/>
              </a:lnSpc>
            </a:pPr>
            <a:r>
              <a:rPr lang="zh-CN" altLang="en-US" sz="2400" dirty="0">
                <a:solidFill>
                  <a:schemeClr val="hlink"/>
                </a:solidFill>
                <a:latin typeface="华文新魏" pitchFamily="2" charset="-122"/>
                <a:ea typeface="华文新魏" pitchFamily="2" charset="-122"/>
                <a:cs typeface="方正综艺简体"/>
              </a:rPr>
              <a:t>残余变位（或残余应变）：</a:t>
            </a:r>
          </a:p>
        </p:txBody>
      </p:sp>
      <p:sp>
        <p:nvSpPr>
          <p:cNvPr id="133140"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33141" name="Rectangle 6"/>
          <p:cNvSpPr>
            <a:spLocks noChangeArrowheads="1"/>
          </p:cNvSpPr>
          <p:nvPr/>
        </p:nvSpPr>
        <p:spPr bwMode="auto">
          <a:xfrm>
            <a:off x="1" y="3358776"/>
            <a:ext cx="184731" cy="369332"/>
          </a:xfrm>
          <a:prstGeom prst="rect">
            <a:avLst/>
          </a:prstGeom>
          <a:noFill/>
          <a:ln w="9525">
            <a:noFill/>
            <a:miter lim="800000"/>
            <a:headEnd/>
            <a:tailEnd/>
          </a:ln>
        </p:spPr>
        <p:txBody>
          <a:bodyPr wrap="none" anchor="ctr">
            <a:spAutoFit/>
          </a:bodyPr>
          <a:lstStyle/>
          <a:p>
            <a:endParaRPr lang="zh-CN" altLang="en-US"/>
          </a:p>
        </p:txBody>
      </p:sp>
      <p:sp>
        <p:nvSpPr>
          <p:cNvPr id="133142" name="Rectangle 7"/>
          <p:cNvSpPr>
            <a:spLocks noChangeArrowheads="1"/>
          </p:cNvSpPr>
          <p:nvPr/>
        </p:nvSpPr>
        <p:spPr bwMode="auto">
          <a:xfrm>
            <a:off x="1" y="3277813"/>
            <a:ext cx="184731" cy="369332"/>
          </a:xfrm>
          <a:prstGeom prst="rect">
            <a:avLst/>
          </a:prstGeom>
          <a:noFill/>
          <a:ln w="9525">
            <a:noFill/>
            <a:miter lim="800000"/>
            <a:headEnd/>
            <a:tailEnd/>
          </a:ln>
        </p:spPr>
        <p:txBody>
          <a:bodyPr wrap="none" anchor="ctr">
            <a:spAutoFit/>
          </a:bodyPr>
          <a:lstStyle/>
          <a:p>
            <a:endParaRPr lang="zh-CN" altLang="en-US"/>
          </a:p>
        </p:txBody>
      </p:sp>
      <p:sp>
        <p:nvSpPr>
          <p:cNvPr id="133143" name="Rectangle 8"/>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33144" name="Rectangle 10"/>
          <p:cNvSpPr>
            <a:spLocks noChangeArrowheads="1"/>
          </p:cNvSpPr>
          <p:nvPr/>
        </p:nvSpPr>
        <p:spPr bwMode="auto">
          <a:xfrm>
            <a:off x="1" y="3263526"/>
            <a:ext cx="184731" cy="369332"/>
          </a:xfrm>
          <a:prstGeom prst="rect">
            <a:avLst/>
          </a:prstGeom>
          <a:noFill/>
          <a:ln w="9525">
            <a:noFill/>
            <a:miter lim="800000"/>
            <a:headEnd/>
            <a:tailEnd/>
          </a:ln>
        </p:spPr>
        <p:txBody>
          <a:bodyPr wrap="none" anchor="ctr">
            <a:spAutoFit/>
          </a:bodyPr>
          <a:lstStyle/>
          <a:p>
            <a:endParaRPr lang="zh-CN" altLang="en-US"/>
          </a:p>
        </p:txBody>
      </p:sp>
      <p:sp>
        <p:nvSpPr>
          <p:cNvPr id="133145" name="Rectangle 13"/>
          <p:cNvSpPr>
            <a:spLocks noChangeArrowheads="1"/>
          </p:cNvSpPr>
          <p:nvPr/>
        </p:nvSpPr>
        <p:spPr bwMode="auto">
          <a:xfrm>
            <a:off x="1" y="3363538"/>
            <a:ext cx="184731" cy="369332"/>
          </a:xfrm>
          <a:prstGeom prst="rect">
            <a:avLst/>
          </a:prstGeom>
          <a:noFill/>
          <a:ln w="9525">
            <a:noFill/>
            <a:miter lim="800000"/>
            <a:headEnd/>
            <a:tailEnd/>
          </a:ln>
        </p:spPr>
        <p:txBody>
          <a:bodyPr wrap="none" anchor="ctr">
            <a:spAutoFit/>
          </a:bodyPr>
          <a:lstStyle/>
          <a:p>
            <a:endParaRPr lang="zh-CN" altLang="en-US"/>
          </a:p>
        </p:txBody>
      </p:sp>
      <p:graphicFrame>
        <p:nvGraphicFramePr>
          <p:cNvPr id="133132" name="Object 12"/>
          <p:cNvGraphicFramePr>
            <a:graphicFrameLocks noChangeAspect="1"/>
          </p:cNvGraphicFramePr>
          <p:nvPr/>
        </p:nvGraphicFramePr>
        <p:xfrm>
          <a:off x="4786315" y="2161801"/>
          <a:ext cx="1000125" cy="320675"/>
        </p:xfrm>
        <a:graphic>
          <a:graphicData uri="http://schemas.openxmlformats.org/presentationml/2006/ole">
            <p:oleObj spid="_x0000_s133132" name="Equation" r:id="rId3" imgW="711200" imgH="228600" progId="Equation.DSMT4">
              <p:embed/>
            </p:oleObj>
          </a:graphicData>
        </a:graphic>
      </p:graphicFrame>
      <p:sp>
        <p:nvSpPr>
          <p:cNvPr id="133146" name="Rectangle 15"/>
          <p:cNvSpPr>
            <a:spLocks noChangeArrowheads="1"/>
          </p:cNvSpPr>
          <p:nvPr/>
        </p:nvSpPr>
        <p:spPr bwMode="auto">
          <a:xfrm>
            <a:off x="1" y="3363538"/>
            <a:ext cx="184731" cy="369332"/>
          </a:xfrm>
          <a:prstGeom prst="rect">
            <a:avLst/>
          </a:prstGeom>
          <a:noFill/>
          <a:ln w="9525">
            <a:noFill/>
            <a:miter lim="800000"/>
            <a:headEnd/>
            <a:tailEnd/>
          </a:ln>
        </p:spPr>
        <p:txBody>
          <a:bodyPr wrap="none" anchor="ctr">
            <a:spAutoFit/>
          </a:bodyPr>
          <a:lstStyle/>
          <a:p>
            <a:endParaRPr lang="zh-CN" altLang="en-US"/>
          </a:p>
        </p:txBody>
      </p:sp>
      <p:graphicFrame>
        <p:nvGraphicFramePr>
          <p:cNvPr id="133134" name="Object 14"/>
          <p:cNvGraphicFramePr>
            <a:graphicFrameLocks noChangeAspect="1"/>
          </p:cNvGraphicFramePr>
          <p:nvPr/>
        </p:nvGraphicFramePr>
        <p:xfrm>
          <a:off x="4816475" y="3120651"/>
          <a:ext cx="1041400" cy="315912"/>
        </p:xfrm>
        <a:graphic>
          <a:graphicData uri="http://schemas.openxmlformats.org/presentationml/2006/ole">
            <p:oleObj spid="_x0000_s133134" name="Equation" r:id="rId4" imgW="749300" imgH="228600" progId="Equation.DSMT4">
              <p:embed/>
            </p:oleObj>
          </a:graphicData>
        </a:graphic>
      </p:graphicFrame>
      <p:sp>
        <p:nvSpPr>
          <p:cNvPr id="133147" name="Rectangle 17"/>
          <p:cNvSpPr>
            <a:spLocks noChangeArrowheads="1"/>
          </p:cNvSpPr>
          <p:nvPr/>
        </p:nvSpPr>
        <p:spPr bwMode="auto">
          <a:xfrm>
            <a:off x="1" y="3358776"/>
            <a:ext cx="184731" cy="369332"/>
          </a:xfrm>
          <a:prstGeom prst="rect">
            <a:avLst/>
          </a:prstGeom>
          <a:noFill/>
          <a:ln w="9525">
            <a:noFill/>
            <a:miter lim="800000"/>
            <a:headEnd/>
            <a:tailEnd/>
          </a:ln>
        </p:spPr>
        <p:txBody>
          <a:bodyPr wrap="none" anchor="ctr">
            <a:spAutoFit/>
          </a:bodyPr>
          <a:lstStyle/>
          <a:p>
            <a:endParaRPr lang="zh-CN" altLang="en-US"/>
          </a:p>
        </p:txBody>
      </p:sp>
      <p:graphicFrame>
        <p:nvGraphicFramePr>
          <p:cNvPr id="133136" name="Object 16"/>
          <p:cNvGraphicFramePr>
            <a:graphicFrameLocks noChangeAspect="1"/>
          </p:cNvGraphicFramePr>
          <p:nvPr/>
        </p:nvGraphicFramePr>
        <p:xfrm>
          <a:off x="4830765" y="3906463"/>
          <a:ext cx="2098675" cy="385763"/>
        </p:xfrm>
        <a:graphic>
          <a:graphicData uri="http://schemas.openxmlformats.org/presentationml/2006/ole">
            <p:oleObj spid="_x0000_s133136" name="Equation" r:id="rId5" imgW="1295400" imgH="2413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5187" name="TextBox 1"/>
          <p:cNvSpPr txBox="1">
            <a:spLocks noChangeArrowheads="1"/>
          </p:cNvSpPr>
          <p:nvPr/>
        </p:nvSpPr>
        <p:spPr bwMode="auto">
          <a:xfrm>
            <a:off x="755652" y="883014"/>
            <a:ext cx="5256213" cy="400110"/>
          </a:xfrm>
          <a:prstGeom prst="rect">
            <a:avLst/>
          </a:prstGeom>
          <a:noFill/>
          <a:ln w="9525">
            <a:noFill/>
            <a:miter lim="800000"/>
            <a:headEnd/>
            <a:tailEnd/>
          </a:ln>
        </p:spPr>
        <p:txBody>
          <a:bodyPr>
            <a:spAutoFit/>
          </a:bodyPr>
          <a:lstStyle/>
          <a:p>
            <a:r>
              <a:rPr lang="zh-CN" altLang="en-US" sz="2000" b="1" dirty="0">
                <a:solidFill>
                  <a:schemeClr val="hlink"/>
                </a:solidFill>
                <a:latin typeface="华文新魏" pitchFamily="2" charset="-122"/>
                <a:ea typeface="华文新魏" pitchFamily="2" charset="-122"/>
              </a:rPr>
              <a:t>荷载试验评价</a:t>
            </a:r>
          </a:p>
        </p:txBody>
      </p:sp>
      <p:sp>
        <p:nvSpPr>
          <p:cNvPr id="135188" name="TextBox 1"/>
          <p:cNvSpPr txBox="1">
            <a:spLocks noChangeArrowheads="1"/>
          </p:cNvSpPr>
          <p:nvPr/>
        </p:nvSpPr>
        <p:spPr bwMode="auto">
          <a:xfrm>
            <a:off x="1979615" y="2857864"/>
            <a:ext cx="5184775" cy="461665"/>
          </a:xfrm>
          <a:prstGeom prst="rect">
            <a:avLst/>
          </a:prstGeom>
          <a:noFill/>
          <a:ln w="9525">
            <a:noFill/>
            <a:miter lim="800000"/>
            <a:headEnd/>
            <a:tailEnd/>
          </a:ln>
        </p:spPr>
        <p:txBody>
          <a:bodyPr>
            <a:spAutoFit/>
          </a:bodyPr>
          <a:lstStyle/>
          <a:p>
            <a:endParaRPr lang="zh-CN" altLang="en-US" sz="24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33903"/>
            <a:ext cx="8280400" cy="3398623"/>
          </a:xfrm>
          <a:prstGeom prst="rect">
            <a:avLst/>
          </a:prstGeom>
          <a:noFill/>
          <a:ln w="9525">
            <a:noFill/>
            <a:miter lim="800000"/>
            <a:headEnd/>
            <a:tailEnd/>
          </a:ln>
        </p:spPr>
        <p:txBody>
          <a:bodyPr>
            <a:spAutoFit/>
          </a:bodyPr>
          <a:lstStyle/>
          <a:p>
            <a:pPr>
              <a:lnSpc>
                <a:spcPct val="120000"/>
              </a:lnSpc>
            </a:pPr>
            <a:r>
              <a:rPr lang="zh-CN" altLang="en-US" sz="2000" b="1" dirty="0">
                <a:solidFill>
                  <a:schemeClr val="hlink"/>
                </a:solidFill>
                <a:latin typeface="华文新魏" pitchFamily="2" charset="-122"/>
                <a:ea typeface="华文新魏" pitchFamily="2" charset="-122"/>
                <a:cs typeface="方正综艺简体"/>
              </a:rPr>
              <a:t>静载试验评价</a:t>
            </a:r>
          </a:p>
          <a:p>
            <a:pPr marL="742950" lvl="1" indent="-285750">
              <a:lnSpc>
                <a:spcPct val="120000"/>
              </a:lnSpc>
            </a:pPr>
            <a:r>
              <a:rPr lang="zh-CN" altLang="en-US" sz="2000" dirty="0">
                <a:solidFill>
                  <a:schemeClr val="hlink"/>
                </a:solidFill>
                <a:latin typeface="华文新魏" pitchFamily="2" charset="-122"/>
                <a:ea typeface="华文新魏" pitchFamily="2" charset="-122"/>
                <a:cs typeface="方正综艺简体"/>
              </a:rPr>
              <a:t>横向增大系数：</a:t>
            </a:r>
          </a:p>
          <a:p>
            <a:pPr marL="742950" lvl="1" indent="-285750">
              <a:lnSpc>
                <a:spcPct val="120000"/>
              </a:lnSpc>
            </a:pPr>
            <a:endParaRPr lang="zh-CN" altLang="en-US" sz="2000" dirty="0">
              <a:solidFill>
                <a:schemeClr val="hlink"/>
              </a:solidFill>
              <a:latin typeface="华文新魏" pitchFamily="2" charset="-122"/>
              <a:ea typeface="华文新魏" pitchFamily="2" charset="-122"/>
              <a:cs typeface="方正综艺简体"/>
            </a:endParaRPr>
          </a:p>
          <a:p>
            <a:pPr marL="742950" lvl="1" indent="-285750">
              <a:lnSpc>
                <a:spcPct val="120000"/>
              </a:lnSpc>
            </a:pPr>
            <a:r>
              <a:rPr lang="zh-CN" altLang="en-US" sz="2000" dirty="0">
                <a:solidFill>
                  <a:schemeClr val="hlink"/>
                </a:solidFill>
                <a:latin typeface="华文新魏" pitchFamily="2" charset="-122"/>
                <a:ea typeface="华文新魏" pitchFamily="2" charset="-122"/>
                <a:cs typeface="方正综艺简体"/>
              </a:rPr>
              <a:t>荷载横向分布系数：</a:t>
            </a:r>
          </a:p>
          <a:p>
            <a:pPr marL="742950" lvl="1" indent="-285750">
              <a:lnSpc>
                <a:spcPct val="120000"/>
              </a:lnSpc>
            </a:pPr>
            <a:endParaRPr lang="en-US" altLang="zh-CN" sz="2000" dirty="0">
              <a:solidFill>
                <a:schemeClr val="hlink"/>
              </a:solidFill>
              <a:latin typeface="华文新魏" pitchFamily="2" charset="-122"/>
              <a:ea typeface="华文新魏" pitchFamily="2" charset="-122"/>
              <a:cs typeface="方正综艺简体"/>
            </a:endParaRPr>
          </a:p>
          <a:p>
            <a:pPr marL="742950" lvl="1" indent="-285750">
              <a:lnSpc>
                <a:spcPct val="120000"/>
              </a:lnSpc>
            </a:pPr>
            <a:endParaRPr lang="zh-CN" altLang="en-US" sz="2000" dirty="0">
              <a:solidFill>
                <a:schemeClr val="hlink"/>
              </a:solidFill>
              <a:latin typeface="华文新魏" pitchFamily="2" charset="-122"/>
              <a:ea typeface="华文新魏" pitchFamily="2" charset="-122"/>
              <a:cs typeface="方正综艺简体"/>
            </a:endParaRPr>
          </a:p>
          <a:p>
            <a:pPr marL="742950" lvl="1" indent="-285750">
              <a:lnSpc>
                <a:spcPct val="120000"/>
              </a:lnSpc>
            </a:pPr>
            <a:r>
              <a:rPr lang="zh-CN" altLang="en-US" sz="2000" dirty="0">
                <a:solidFill>
                  <a:schemeClr val="hlink"/>
                </a:solidFill>
                <a:latin typeface="华文新魏" pitchFamily="2" charset="-122"/>
                <a:ea typeface="华文新魏" pitchFamily="2" charset="-122"/>
                <a:cs typeface="方正综艺简体"/>
              </a:rPr>
              <a:t>校验系数：</a:t>
            </a:r>
          </a:p>
          <a:p>
            <a:pPr marL="742950" lvl="1" indent="-285750">
              <a:lnSpc>
                <a:spcPct val="120000"/>
              </a:lnSpc>
            </a:pPr>
            <a:endParaRPr lang="zh-CN" altLang="en-US" sz="2000" dirty="0">
              <a:solidFill>
                <a:schemeClr val="hlink"/>
              </a:solidFill>
              <a:latin typeface="华文新魏" pitchFamily="2" charset="-122"/>
              <a:ea typeface="华文新魏" pitchFamily="2" charset="-122"/>
              <a:cs typeface="方正综艺简体"/>
            </a:endParaRPr>
          </a:p>
          <a:p>
            <a:pPr marL="742950" lvl="1" indent="-285750">
              <a:lnSpc>
                <a:spcPct val="120000"/>
              </a:lnSpc>
            </a:pPr>
            <a:r>
              <a:rPr lang="zh-CN" altLang="en-US" sz="2000" dirty="0">
                <a:solidFill>
                  <a:schemeClr val="hlink"/>
                </a:solidFill>
                <a:latin typeface="华文新魏" pitchFamily="2" charset="-122"/>
                <a:ea typeface="华文新魏" pitchFamily="2" charset="-122"/>
                <a:cs typeface="方正综艺简体"/>
              </a:rPr>
              <a:t>相对残余：</a:t>
            </a:r>
          </a:p>
        </p:txBody>
      </p:sp>
      <p:sp>
        <p:nvSpPr>
          <p:cNvPr id="135190"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35191" name="Rectangle 6"/>
          <p:cNvSpPr>
            <a:spLocks noChangeArrowheads="1"/>
          </p:cNvSpPr>
          <p:nvPr/>
        </p:nvSpPr>
        <p:spPr bwMode="auto">
          <a:xfrm>
            <a:off x="1" y="3386502"/>
            <a:ext cx="184731" cy="338554"/>
          </a:xfrm>
          <a:prstGeom prst="rect">
            <a:avLst/>
          </a:prstGeom>
          <a:noFill/>
          <a:ln w="9525">
            <a:noFill/>
            <a:miter lim="800000"/>
            <a:headEnd/>
            <a:tailEnd/>
          </a:ln>
        </p:spPr>
        <p:txBody>
          <a:bodyPr wrap="none" anchor="ctr">
            <a:spAutoFit/>
          </a:bodyPr>
          <a:lstStyle/>
          <a:p>
            <a:endParaRPr lang="zh-CN" altLang="en-US" sz="1600"/>
          </a:p>
        </p:txBody>
      </p:sp>
      <p:sp>
        <p:nvSpPr>
          <p:cNvPr id="135192" name="Rectangle 7"/>
          <p:cNvSpPr>
            <a:spLocks noChangeArrowheads="1"/>
          </p:cNvSpPr>
          <p:nvPr/>
        </p:nvSpPr>
        <p:spPr bwMode="auto">
          <a:xfrm>
            <a:off x="1" y="3305539"/>
            <a:ext cx="184731" cy="338554"/>
          </a:xfrm>
          <a:prstGeom prst="rect">
            <a:avLst/>
          </a:prstGeom>
          <a:noFill/>
          <a:ln w="9525">
            <a:noFill/>
            <a:miter lim="800000"/>
            <a:headEnd/>
            <a:tailEnd/>
          </a:ln>
        </p:spPr>
        <p:txBody>
          <a:bodyPr wrap="none" anchor="ctr">
            <a:spAutoFit/>
          </a:bodyPr>
          <a:lstStyle/>
          <a:p>
            <a:endParaRPr lang="zh-CN" altLang="en-US" sz="1600"/>
          </a:p>
        </p:txBody>
      </p:sp>
      <p:sp>
        <p:nvSpPr>
          <p:cNvPr id="135193" name="Rectangle 8"/>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35194" name="Rectangle 9"/>
          <p:cNvSpPr>
            <a:spLocks noChangeArrowheads="1"/>
          </p:cNvSpPr>
          <p:nvPr/>
        </p:nvSpPr>
        <p:spPr bwMode="auto">
          <a:xfrm>
            <a:off x="1" y="3291252"/>
            <a:ext cx="184731" cy="338554"/>
          </a:xfrm>
          <a:prstGeom prst="rect">
            <a:avLst/>
          </a:prstGeom>
          <a:noFill/>
          <a:ln w="9525">
            <a:noFill/>
            <a:miter lim="800000"/>
            <a:headEnd/>
            <a:tailEnd/>
          </a:ln>
        </p:spPr>
        <p:txBody>
          <a:bodyPr wrap="none" anchor="ctr">
            <a:spAutoFit/>
          </a:bodyPr>
          <a:lstStyle/>
          <a:p>
            <a:endParaRPr lang="zh-CN" altLang="en-US" sz="1600"/>
          </a:p>
        </p:txBody>
      </p:sp>
      <p:sp>
        <p:nvSpPr>
          <p:cNvPr id="135195" name="Rectangle 10"/>
          <p:cNvSpPr>
            <a:spLocks noChangeArrowheads="1"/>
          </p:cNvSpPr>
          <p:nvPr/>
        </p:nvSpPr>
        <p:spPr bwMode="auto">
          <a:xfrm>
            <a:off x="1" y="3391264"/>
            <a:ext cx="184731" cy="338554"/>
          </a:xfrm>
          <a:prstGeom prst="rect">
            <a:avLst/>
          </a:prstGeom>
          <a:noFill/>
          <a:ln w="9525">
            <a:noFill/>
            <a:miter lim="800000"/>
            <a:headEnd/>
            <a:tailEnd/>
          </a:ln>
        </p:spPr>
        <p:txBody>
          <a:bodyPr wrap="none" anchor="ctr">
            <a:spAutoFit/>
          </a:bodyPr>
          <a:lstStyle/>
          <a:p>
            <a:endParaRPr lang="zh-CN" altLang="en-US" sz="1600"/>
          </a:p>
        </p:txBody>
      </p:sp>
      <p:sp>
        <p:nvSpPr>
          <p:cNvPr id="135196" name="Rectangle 11"/>
          <p:cNvSpPr>
            <a:spLocks noChangeArrowheads="1"/>
          </p:cNvSpPr>
          <p:nvPr/>
        </p:nvSpPr>
        <p:spPr bwMode="auto">
          <a:xfrm>
            <a:off x="1" y="3391264"/>
            <a:ext cx="184731" cy="338554"/>
          </a:xfrm>
          <a:prstGeom prst="rect">
            <a:avLst/>
          </a:prstGeom>
          <a:noFill/>
          <a:ln w="9525">
            <a:noFill/>
            <a:miter lim="800000"/>
            <a:headEnd/>
            <a:tailEnd/>
          </a:ln>
        </p:spPr>
        <p:txBody>
          <a:bodyPr wrap="none" anchor="ctr">
            <a:spAutoFit/>
          </a:bodyPr>
          <a:lstStyle/>
          <a:p>
            <a:endParaRPr lang="zh-CN" altLang="en-US" sz="1600"/>
          </a:p>
        </p:txBody>
      </p:sp>
      <p:sp>
        <p:nvSpPr>
          <p:cNvPr id="135197" name="Rectangle 12"/>
          <p:cNvSpPr>
            <a:spLocks noChangeArrowheads="1"/>
          </p:cNvSpPr>
          <p:nvPr/>
        </p:nvSpPr>
        <p:spPr bwMode="auto">
          <a:xfrm>
            <a:off x="1" y="3386502"/>
            <a:ext cx="184731" cy="338554"/>
          </a:xfrm>
          <a:prstGeom prst="rect">
            <a:avLst/>
          </a:prstGeom>
          <a:noFill/>
          <a:ln w="9525">
            <a:noFill/>
            <a:miter lim="800000"/>
            <a:headEnd/>
            <a:tailEnd/>
          </a:ln>
        </p:spPr>
        <p:txBody>
          <a:bodyPr wrap="none" anchor="ctr">
            <a:spAutoFit/>
          </a:bodyPr>
          <a:lstStyle/>
          <a:p>
            <a:endParaRPr lang="zh-CN" altLang="en-US" sz="1600"/>
          </a:p>
        </p:txBody>
      </p:sp>
      <p:sp>
        <p:nvSpPr>
          <p:cNvPr id="135198" name="Rectangle 13"/>
          <p:cNvSpPr>
            <a:spLocks noChangeArrowheads="1"/>
          </p:cNvSpPr>
          <p:nvPr/>
        </p:nvSpPr>
        <p:spPr bwMode="auto">
          <a:xfrm>
            <a:off x="1" y="3281727"/>
            <a:ext cx="184731" cy="338554"/>
          </a:xfrm>
          <a:prstGeom prst="rect">
            <a:avLst/>
          </a:prstGeom>
          <a:noFill/>
          <a:ln w="9525">
            <a:noFill/>
            <a:miter lim="800000"/>
            <a:headEnd/>
            <a:tailEnd/>
          </a:ln>
        </p:spPr>
        <p:txBody>
          <a:bodyPr wrap="none" anchor="ctr">
            <a:spAutoFit/>
          </a:bodyPr>
          <a:lstStyle/>
          <a:p>
            <a:endParaRPr lang="zh-CN" altLang="en-US" sz="1600"/>
          </a:p>
        </p:txBody>
      </p:sp>
      <p:graphicFrame>
        <p:nvGraphicFramePr>
          <p:cNvPr id="135182" name="Object 14"/>
          <p:cNvGraphicFramePr>
            <a:graphicFrameLocks noChangeAspect="1"/>
          </p:cNvGraphicFramePr>
          <p:nvPr/>
        </p:nvGraphicFramePr>
        <p:xfrm>
          <a:off x="4000496" y="1838412"/>
          <a:ext cx="915994" cy="673005"/>
        </p:xfrm>
        <a:graphic>
          <a:graphicData uri="http://schemas.openxmlformats.org/presentationml/2006/ole">
            <p:oleObj spid="_x0000_s135182" name="Equation" r:id="rId3" imgW="609336" imgH="444307" progId="Equation.DSMT4">
              <p:embed/>
            </p:oleObj>
          </a:graphicData>
        </a:graphic>
      </p:graphicFrame>
      <p:sp>
        <p:nvSpPr>
          <p:cNvPr id="135199" name="Rectangle 15"/>
          <p:cNvSpPr>
            <a:spLocks noChangeArrowheads="1"/>
          </p:cNvSpPr>
          <p:nvPr/>
        </p:nvSpPr>
        <p:spPr bwMode="auto">
          <a:xfrm>
            <a:off x="1" y="3191239"/>
            <a:ext cx="184731" cy="338554"/>
          </a:xfrm>
          <a:prstGeom prst="rect">
            <a:avLst/>
          </a:prstGeom>
          <a:noFill/>
          <a:ln w="9525">
            <a:noFill/>
            <a:miter lim="800000"/>
            <a:headEnd/>
            <a:tailEnd/>
          </a:ln>
        </p:spPr>
        <p:txBody>
          <a:bodyPr wrap="none" anchor="ctr">
            <a:spAutoFit/>
          </a:bodyPr>
          <a:lstStyle/>
          <a:p>
            <a:endParaRPr lang="zh-CN" altLang="en-US" sz="1600"/>
          </a:p>
        </p:txBody>
      </p:sp>
      <p:graphicFrame>
        <p:nvGraphicFramePr>
          <p:cNvPr id="135184" name="Object 16"/>
          <p:cNvGraphicFramePr>
            <a:graphicFrameLocks noChangeAspect="1"/>
          </p:cNvGraphicFramePr>
          <p:nvPr/>
        </p:nvGraphicFramePr>
        <p:xfrm>
          <a:off x="4071934" y="2777816"/>
          <a:ext cx="793756" cy="748014"/>
        </p:xfrm>
        <a:graphic>
          <a:graphicData uri="http://schemas.openxmlformats.org/presentationml/2006/ole">
            <p:oleObj spid="_x0000_s135184" name="Equation" r:id="rId4" imgW="672808" imgH="622030" progId="Equation.DSMT4">
              <p:embed/>
            </p:oleObj>
          </a:graphicData>
        </a:graphic>
      </p:graphicFrame>
      <p:graphicFrame>
        <p:nvGraphicFramePr>
          <p:cNvPr id="135185" name="Object 17"/>
          <p:cNvGraphicFramePr>
            <a:graphicFrameLocks noChangeAspect="1"/>
          </p:cNvGraphicFramePr>
          <p:nvPr/>
        </p:nvGraphicFramePr>
        <p:xfrm>
          <a:off x="4071933" y="3711602"/>
          <a:ext cx="649291" cy="634978"/>
        </p:xfrm>
        <a:graphic>
          <a:graphicData uri="http://schemas.openxmlformats.org/presentationml/2006/ole">
            <p:oleObj spid="_x0000_s135185" name="Equation" r:id="rId5" imgW="444307" imgH="431613" progId="Equation.DSMT4">
              <p:embed/>
            </p:oleObj>
          </a:graphicData>
        </a:graphic>
      </p:graphicFrame>
      <p:graphicFrame>
        <p:nvGraphicFramePr>
          <p:cNvPr id="135186" name="Object 18"/>
          <p:cNvGraphicFramePr>
            <a:graphicFrameLocks noChangeAspect="1"/>
          </p:cNvGraphicFramePr>
          <p:nvPr/>
        </p:nvGraphicFramePr>
        <p:xfrm>
          <a:off x="4000496" y="4451691"/>
          <a:ext cx="1298581" cy="569577"/>
        </p:xfrm>
        <a:graphic>
          <a:graphicData uri="http://schemas.openxmlformats.org/presentationml/2006/ole">
            <p:oleObj spid="_x0000_s135186" name="Equation" r:id="rId6" imgW="1002865" imgH="431613"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8241" name="TextBox 1"/>
          <p:cNvSpPr txBox="1">
            <a:spLocks noChangeArrowheads="1"/>
          </p:cNvSpPr>
          <p:nvPr/>
        </p:nvSpPr>
        <p:spPr bwMode="auto">
          <a:xfrm>
            <a:off x="755652" y="824199"/>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荷载试验评价</a:t>
            </a:r>
          </a:p>
        </p:txBody>
      </p:sp>
      <p:sp>
        <p:nvSpPr>
          <p:cNvPr id="138242"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985839"/>
            <a:ext cx="8280400" cy="535531"/>
          </a:xfrm>
          <a:prstGeom prst="rect">
            <a:avLst/>
          </a:prstGeom>
          <a:noFill/>
          <a:ln w="9525">
            <a:noFill/>
            <a:miter lim="800000"/>
            <a:headEnd/>
            <a:tailEnd/>
          </a:ln>
        </p:spPr>
        <p:txBody>
          <a:bodyPr>
            <a:spAutoFit/>
          </a:bodyPr>
          <a:lstStyle/>
          <a:p>
            <a:pPr>
              <a:lnSpc>
                <a:spcPct val="120000"/>
              </a:lnSpc>
            </a:pPr>
            <a:endParaRPr lang="zh-CN" altLang="en-US" sz="2400" dirty="0">
              <a:solidFill>
                <a:schemeClr val="hlink"/>
              </a:solidFill>
              <a:latin typeface="华文新魏" pitchFamily="2" charset="-122"/>
              <a:ea typeface="华文新魏" pitchFamily="2" charset="-122"/>
              <a:cs typeface="方正综艺简体"/>
            </a:endParaRPr>
          </a:p>
        </p:txBody>
      </p:sp>
      <p:sp>
        <p:nvSpPr>
          <p:cNvPr id="138244"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38245" name="Rectangle 6"/>
          <p:cNvSpPr>
            <a:spLocks noChangeArrowheads="1"/>
          </p:cNvSpPr>
          <p:nvPr/>
        </p:nvSpPr>
        <p:spPr bwMode="auto">
          <a:xfrm>
            <a:off x="1"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38246" name="Rectangle 7"/>
          <p:cNvSpPr>
            <a:spLocks noChangeArrowheads="1"/>
          </p:cNvSpPr>
          <p:nvPr/>
        </p:nvSpPr>
        <p:spPr bwMode="auto">
          <a:xfrm>
            <a:off x="1" y="2657475"/>
            <a:ext cx="184731" cy="369332"/>
          </a:xfrm>
          <a:prstGeom prst="rect">
            <a:avLst/>
          </a:prstGeom>
          <a:noFill/>
          <a:ln w="9525">
            <a:noFill/>
            <a:miter lim="800000"/>
            <a:headEnd/>
            <a:tailEnd/>
          </a:ln>
        </p:spPr>
        <p:txBody>
          <a:bodyPr wrap="none" anchor="ctr">
            <a:spAutoFit/>
          </a:bodyPr>
          <a:lstStyle/>
          <a:p>
            <a:endParaRPr lang="zh-CN" altLang="en-US"/>
          </a:p>
        </p:txBody>
      </p:sp>
      <p:sp>
        <p:nvSpPr>
          <p:cNvPr id="138247" name="Rectangle 8"/>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38248" name="Rectangle 9"/>
          <p:cNvSpPr>
            <a:spLocks noChangeArrowheads="1"/>
          </p:cNvSpPr>
          <p:nvPr/>
        </p:nvSpPr>
        <p:spPr bwMode="auto">
          <a:xfrm>
            <a:off x="1" y="2643188"/>
            <a:ext cx="184731" cy="369332"/>
          </a:xfrm>
          <a:prstGeom prst="rect">
            <a:avLst/>
          </a:prstGeom>
          <a:noFill/>
          <a:ln w="9525">
            <a:noFill/>
            <a:miter lim="800000"/>
            <a:headEnd/>
            <a:tailEnd/>
          </a:ln>
        </p:spPr>
        <p:txBody>
          <a:bodyPr wrap="none" anchor="ctr">
            <a:spAutoFit/>
          </a:bodyPr>
          <a:lstStyle/>
          <a:p>
            <a:endParaRPr lang="zh-CN" altLang="en-US"/>
          </a:p>
        </p:txBody>
      </p:sp>
      <p:sp>
        <p:nvSpPr>
          <p:cNvPr id="138249" name="Rectangle 10"/>
          <p:cNvSpPr>
            <a:spLocks noChangeArrowheads="1"/>
          </p:cNvSpPr>
          <p:nvPr/>
        </p:nvSpPr>
        <p:spPr bwMode="auto">
          <a:xfrm>
            <a:off x="1"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38250" name="Rectangle 12"/>
          <p:cNvSpPr>
            <a:spLocks noChangeArrowheads="1"/>
          </p:cNvSpPr>
          <p:nvPr/>
        </p:nvSpPr>
        <p:spPr bwMode="auto">
          <a:xfrm>
            <a:off x="1"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38251" name="Rectangle 14"/>
          <p:cNvSpPr>
            <a:spLocks noChangeArrowheads="1"/>
          </p:cNvSpPr>
          <p:nvPr/>
        </p:nvSpPr>
        <p:spPr bwMode="auto">
          <a:xfrm>
            <a:off x="1"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38252" name="Rectangle 17"/>
          <p:cNvSpPr>
            <a:spLocks noChangeArrowheads="1"/>
          </p:cNvSpPr>
          <p:nvPr/>
        </p:nvSpPr>
        <p:spPr bwMode="auto">
          <a:xfrm>
            <a:off x="1" y="2633663"/>
            <a:ext cx="184731" cy="369332"/>
          </a:xfrm>
          <a:prstGeom prst="rect">
            <a:avLst/>
          </a:prstGeom>
          <a:noFill/>
          <a:ln w="9525">
            <a:noFill/>
            <a:miter lim="800000"/>
            <a:headEnd/>
            <a:tailEnd/>
          </a:ln>
        </p:spPr>
        <p:txBody>
          <a:bodyPr wrap="none" anchor="ctr">
            <a:spAutoFit/>
          </a:bodyPr>
          <a:lstStyle/>
          <a:p>
            <a:endParaRPr lang="zh-CN" altLang="en-US"/>
          </a:p>
        </p:txBody>
      </p:sp>
      <p:sp>
        <p:nvSpPr>
          <p:cNvPr id="138253" name="Rectangle 19"/>
          <p:cNvSpPr>
            <a:spLocks noChangeArrowheads="1"/>
          </p:cNvSpPr>
          <p:nvPr/>
        </p:nvSpPr>
        <p:spPr bwMode="auto">
          <a:xfrm>
            <a:off x="1" y="2543175"/>
            <a:ext cx="184731" cy="369332"/>
          </a:xfrm>
          <a:prstGeom prst="rect">
            <a:avLst/>
          </a:prstGeom>
          <a:noFill/>
          <a:ln w="9525">
            <a:noFill/>
            <a:miter lim="800000"/>
            <a:headEnd/>
            <a:tailEnd/>
          </a:ln>
        </p:spPr>
        <p:txBody>
          <a:bodyPr wrap="none" anchor="ctr">
            <a:spAutoFit/>
          </a:bodyPr>
          <a:lstStyle/>
          <a:p>
            <a:endParaRPr lang="zh-CN" altLang="en-US"/>
          </a:p>
        </p:txBody>
      </p:sp>
      <p:graphicFrame>
        <p:nvGraphicFramePr>
          <p:cNvPr id="134226" name="Group 82"/>
          <p:cNvGraphicFramePr>
            <a:graphicFrameLocks noGrp="1"/>
          </p:cNvGraphicFramePr>
          <p:nvPr/>
        </p:nvGraphicFramePr>
        <p:xfrm>
          <a:off x="1285852" y="1500178"/>
          <a:ext cx="6457972" cy="3446472"/>
        </p:xfrm>
        <a:graphic>
          <a:graphicData uri="http://schemas.openxmlformats.org/drawingml/2006/table">
            <a:tbl>
              <a:tblPr/>
              <a:tblGrid>
                <a:gridCol w="2450557"/>
                <a:gridCol w="1883689"/>
                <a:gridCol w="2123726"/>
              </a:tblGrid>
              <a:tr h="66971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结</a:t>
                      </a: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t>
                      </a: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构</a:t>
                      </a: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t>
                      </a: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类</a:t>
                      </a: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t>
                      </a: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型</a:t>
                      </a:r>
                      <a:endPar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应变（或应力）</a:t>
                      </a:r>
                      <a:endPar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效验系数</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挠度效验系数</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2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钢桥</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0.75</a:t>
                      </a: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a:t>
                      </a:r>
                      <a:r>
                        <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1.00</a:t>
                      </a:r>
                      <a:endPar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0.75</a:t>
                      </a: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a:t>
                      </a:r>
                      <a:r>
                        <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1.00</a:t>
                      </a:r>
                      <a:endPar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365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钢筋混凝土板桥</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0.20</a:t>
                      </a: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a:t>
                      </a:r>
                      <a:r>
                        <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0.40</a:t>
                      </a:r>
                      <a:endPar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0.20</a:t>
                      </a: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a:t>
                      </a:r>
                      <a:r>
                        <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0.50</a:t>
                      </a:r>
                      <a:endPar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2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rgbClr val="990000"/>
                          </a:solidFill>
                          <a:effectLst/>
                          <a:latin typeface="华文新魏" pitchFamily="2" charset="-122"/>
                          <a:ea typeface="华文新魏" pitchFamily="2" charset="-122"/>
                          <a:cs typeface="Calibri" pitchFamily="34" charset="0"/>
                        </a:rPr>
                        <a:t>钢筋混凝土梁桥</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rgbClr val="990000"/>
                          </a:solidFill>
                          <a:effectLst/>
                          <a:latin typeface="华文新魏" pitchFamily="2" charset="-122"/>
                          <a:ea typeface="华文新魏" pitchFamily="2" charset="-122"/>
                          <a:cs typeface="Times New Roman" pitchFamily="18" charset="0"/>
                        </a:rPr>
                        <a:t>0.40</a:t>
                      </a:r>
                      <a:r>
                        <a:rPr kumimoji="0" lang="zh-CN" altLang="en-US" sz="1600" b="1" i="0" u="none" strike="noStrike" cap="none" normalizeH="0" baseline="0" dirty="0" smtClean="0">
                          <a:ln>
                            <a:noFill/>
                          </a:ln>
                          <a:solidFill>
                            <a:srgbClr val="990000"/>
                          </a:solidFill>
                          <a:effectLst/>
                          <a:latin typeface="华文新魏" pitchFamily="2" charset="-122"/>
                          <a:ea typeface="华文新魏" pitchFamily="2" charset="-122"/>
                          <a:cs typeface="Calibri" pitchFamily="34" charset="0"/>
                        </a:rPr>
                        <a:t>～</a:t>
                      </a:r>
                      <a:r>
                        <a:rPr kumimoji="0" lang="en-US" altLang="zh-CN" sz="1600" b="1" i="0" u="none" strike="noStrike" cap="none" normalizeH="0" baseline="0" dirty="0" smtClean="0">
                          <a:ln>
                            <a:noFill/>
                          </a:ln>
                          <a:solidFill>
                            <a:srgbClr val="990000"/>
                          </a:solidFill>
                          <a:effectLst/>
                          <a:latin typeface="华文新魏" pitchFamily="2" charset="-122"/>
                          <a:ea typeface="华文新魏" pitchFamily="2" charset="-122"/>
                          <a:cs typeface="Times New Roman" pitchFamily="18" charset="0"/>
                        </a:rPr>
                        <a:t>0.80</a:t>
                      </a:r>
                      <a:endParaRPr kumimoji="0" lang="en-US" altLang="zh-CN" sz="1600" b="1" i="0" u="none" strike="noStrike" cap="none" normalizeH="0" baseline="0" dirty="0" smtClean="0">
                        <a:ln>
                          <a:noFill/>
                        </a:ln>
                        <a:solidFill>
                          <a:srgbClr val="990000"/>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rgbClr val="990000"/>
                          </a:solidFill>
                          <a:effectLst/>
                          <a:latin typeface="华文新魏" pitchFamily="2" charset="-122"/>
                          <a:ea typeface="华文新魏" pitchFamily="2" charset="-122"/>
                          <a:cs typeface="Times New Roman" pitchFamily="18" charset="0"/>
                        </a:rPr>
                        <a:t>0.50</a:t>
                      </a:r>
                      <a:r>
                        <a:rPr kumimoji="0" lang="zh-CN" altLang="en-US" sz="1600" b="1" i="0" u="none" strike="noStrike" cap="none" normalizeH="0" baseline="0" dirty="0" smtClean="0">
                          <a:ln>
                            <a:noFill/>
                          </a:ln>
                          <a:solidFill>
                            <a:srgbClr val="990000"/>
                          </a:solidFill>
                          <a:effectLst/>
                          <a:latin typeface="华文新魏" pitchFamily="2" charset="-122"/>
                          <a:ea typeface="华文新魏" pitchFamily="2" charset="-122"/>
                          <a:cs typeface="Calibri" pitchFamily="34" charset="0"/>
                        </a:rPr>
                        <a:t>～</a:t>
                      </a:r>
                      <a:r>
                        <a:rPr kumimoji="0" lang="en-US" altLang="zh-CN" sz="1600" b="1" i="0" u="none" strike="noStrike" cap="none" normalizeH="0" baseline="0" dirty="0" smtClean="0">
                          <a:ln>
                            <a:noFill/>
                          </a:ln>
                          <a:solidFill>
                            <a:srgbClr val="990000"/>
                          </a:solidFill>
                          <a:effectLst/>
                          <a:latin typeface="华文新魏" pitchFamily="2" charset="-122"/>
                          <a:ea typeface="华文新魏" pitchFamily="2" charset="-122"/>
                          <a:cs typeface="Times New Roman" pitchFamily="18" charset="0"/>
                        </a:rPr>
                        <a:t>0.90</a:t>
                      </a:r>
                      <a:endParaRPr kumimoji="0" lang="en-US" altLang="zh-CN" sz="1600" b="1" i="0" u="none" strike="noStrike" cap="none" normalizeH="0" baseline="0" dirty="0" smtClean="0">
                        <a:ln>
                          <a:noFill/>
                        </a:ln>
                        <a:solidFill>
                          <a:srgbClr val="990000"/>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2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rgbClr val="990000"/>
                          </a:solidFill>
                          <a:effectLst/>
                          <a:latin typeface="华文新魏" pitchFamily="2" charset="-122"/>
                          <a:ea typeface="华文新魏" pitchFamily="2" charset="-122"/>
                          <a:cs typeface="Calibri" pitchFamily="34" charset="0"/>
                        </a:rPr>
                        <a:t>预应力混凝土桥</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rgbClr val="990000"/>
                          </a:solidFill>
                          <a:effectLst/>
                          <a:latin typeface="华文新魏" pitchFamily="2" charset="-122"/>
                          <a:ea typeface="华文新魏" pitchFamily="2" charset="-122"/>
                          <a:cs typeface="Times New Roman" pitchFamily="18" charset="0"/>
                        </a:rPr>
                        <a:t>0.60</a:t>
                      </a:r>
                      <a:r>
                        <a:rPr kumimoji="0" lang="zh-CN" altLang="en-US" sz="1600" b="1" i="0" u="none" strike="noStrike" cap="none" normalizeH="0" baseline="0" dirty="0" smtClean="0">
                          <a:ln>
                            <a:noFill/>
                          </a:ln>
                          <a:solidFill>
                            <a:srgbClr val="990000"/>
                          </a:solidFill>
                          <a:effectLst/>
                          <a:latin typeface="华文新魏" pitchFamily="2" charset="-122"/>
                          <a:ea typeface="华文新魏" pitchFamily="2" charset="-122"/>
                          <a:cs typeface="Calibri" pitchFamily="34" charset="0"/>
                        </a:rPr>
                        <a:t>～</a:t>
                      </a:r>
                      <a:r>
                        <a:rPr kumimoji="0" lang="en-US" altLang="zh-CN" sz="1600" b="1" i="0" u="none" strike="noStrike" cap="none" normalizeH="0" baseline="0" dirty="0" smtClean="0">
                          <a:ln>
                            <a:noFill/>
                          </a:ln>
                          <a:solidFill>
                            <a:srgbClr val="990000"/>
                          </a:solidFill>
                          <a:effectLst/>
                          <a:latin typeface="华文新魏" pitchFamily="2" charset="-122"/>
                          <a:ea typeface="华文新魏" pitchFamily="2" charset="-122"/>
                          <a:cs typeface="Times New Roman" pitchFamily="18" charset="0"/>
                        </a:rPr>
                        <a:t>0.90</a:t>
                      </a:r>
                      <a:endParaRPr kumimoji="0" lang="en-US" altLang="zh-CN" sz="1600" b="1" i="0" u="none" strike="noStrike" cap="none" normalizeH="0" baseline="0" dirty="0" smtClean="0">
                        <a:ln>
                          <a:noFill/>
                        </a:ln>
                        <a:solidFill>
                          <a:srgbClr val="990000"/>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rgbClr val="990000"/>
                          </a:solidFill>
                          <a:effectLst/>
                          <a:latin typeface="华文新魏" pitchFamily="2" charset="-122"/>
                          <a:ea typeface="华文新魏" pitchFamily="2" charset="-122"/>
                          <a:cs typeface="Times New Roman" pitchFamily="18" charset="0"/>
                        </a:rPr>
                        <a:t>0.70</a:t>
                      </a:r>
                      <a:r>
                        <a:rPr kumimoji="0" lang="zh-CN" altLang="en-US" sz="1600" b="1" i="0" u="none" strike="noStrike" cap="none" normalizeH="0" baseline="0" dirty="0" smtClean="0">
                          <a:ln>
                            <a:noFill/>
                          </a:ln>
                          <a:solidFill>
                            <a:srgbClr val="990000"/>
                          </a:solidFill>
                          <a:effectLst/>
                          <a:latin typeface="华文新魏" pitchFamily="2" charset="-122"/>
                          <a:ea typeface="华文新魏" pitchFamily="2" charset="-122"/>
                          <a:cs typeface="Calibri" pitchFamily="34" charset="0"/>
                        </a:rPr>
                        <a:t>～</a:t>
                      </a:r>
                      <a:r>
                        <a:rPr kumimoji="0" lang="en-US" altLang="zh-CN" sz="1600" b="1" i="0" u="none" strike="noStrike" cap="none" normalizeH="0" baseline="0" dirty="0" smtClean="0">
                          <a:ln>
                            <a:noFill/>
                          </a:ln>
                          <a:solidFill>
                            <a:srgbClr val="990000"/>
                          </a:solidFill>
                          <a:effectLst/>
                          <a:latin typeface="华文新魏" pitchFamily="2" charset="-122"/>
                          <a:ea typeface="华文新魏" pitchFamily="2" charset="-122"/>
                          <a:cs typeface="Times New Roman" pitchFamily="18" charset="0"/>
                        </a:rPr>
                        <a:t>1.00</a:t>
                      </a:r>
                      <a:endParaRPr kumimoji="0" lang="en-US" altLang="zh-CN" sz="1600" b="1" i="0" u="none" strike="noStrike" cap="none" normalizeH="0" baseline="0" dirty="0" smtClean="0">
                        <a:ln>
                          <a:noFill/>
                        </a:ln>
                        <a:solidFill>
                          <a:srgbClr val="990000"/>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365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圬工拱桥</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0.70</a:t>
                      </a: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a:t>
                      </a:r>
                      <a:r>
                        <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1.00</a:t>
                      </a:r>
                      <a:endPar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0.80</a:t>
                      </a: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a:t>
                      </a:r>
                      <a:r>
                        <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1.00</a:t>
                      </a:r>
                      <a:endPar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2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钢筋混凝土拱桥</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0.50</a:t>
                      </a: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a:t>
                      </a:r>
                      <a:r>
                        <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0.90</a:t>
                      </a:r>
                      <a:endPar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0.50</a:t>
                      </a:r>
                      <a:r>
                        <a:rPr kumimoji="0" lang="zh-CN" altLang="en-US" sz="1600" b="1"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a:t>
                      </a:r>
                      <a:r>
                        <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1.00</a:t>
                      </a:r>
                      <a:endParaRPr kumimoji="0" lang="en-US" altLang="zh-CN" sz="1600" b="1"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1" name="TextBox 1"/>
          <p:cNvSpPr txBox="1">
            <a:spLocks noChangeArrowheads="1"/>
          </p:cNvSpPr>
          <p:nvPr/>
        </p:nvSpPr>
        <p:spPr bwMode="auto">
          <a:xfrm>
            <a:off x="755652" y="824199"/>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我国桥梁建设基本概况</a:t>
            </a:r>
          </a:p>
        </p:txBody>
      </p:sp>
      <p:sp>
        <p:nvSpPr>
          <p:cNvPr id="56322"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pic>
        <p:nvPicPr>
          <p:cNvPr id="56323" name="Picture 24" descr="重庆长江大复线桥"/>
          <p:cNvPicPr>
            <a:picLocks noChangeAspect="1" noChangeArrowheads="1"/>
          </p:cNvPicPr>
          <p:nvPr/>
        </p:nvPicPr>
        <p:blipFill>
          <a:blip r:embed="rId2"/>
          <a:srcRect/>
          <a:stretch>
            <a:fillRect/>
          </a:stretch>
        </p:blipFill>
        <p:spPr bwMode="auto">
          <a:xfrm>
            <a:off x="785786" y="1500178"/>
            <a:ext cx="2880000" cy="1814573"/>
          </a:xfrm>
          <a:prstGeom prst="rect">
            <a:avLst/>
          </a:prstGeom>
          <a:noFill/>
          <a:ln w="9525">
            <a:noFill/>
            <a:miter lim="800000"/>
            <a:headEnd/>
            <a:tailEnd/>
          </a:ln>
        </p:spPr>
      </p:pic>
      <p:pic>
        <p:nvPicPr>
          <p:cNvPr id="56324" name="Picture 25" descr="朝天门大桥"/>
          <p:cNvPicPr>
            <a:picLocks noChangeAspect="1" noChangeArrowheads="1"/>
          </p:cNvPicPr>
          <p:nvPr/>
        </p:nvPicPr>
        <p:blipFill>
          <a:blip r:embed="rId3"/>
          <a:srcRect/>
          <a:stretch>
            <a:fillRect/>
          </a:stretch>
        </p:blipFill>
        <p:spPr bwMode="auto">
          <a:xfrm>
            <a:off x="4572000" y="1500178"/>
            <a:ext cx="2880000" cy="1774685"/>
          </a:xfrm>
          <a:prstGeom prst="rect">
            <a:avLst/>
          </a:prstGeom>
          <a:noFill/>
          <a:ln w="9525">
            <a:noFill/>
            <a:miter lim="800000"/>
            <a:headEnd/>
            <a:tailEnd/>
          </a:ln>
        </p:spPr>
      </p:pic>
      <p:pic>
        <p:nvPicPr>
          <p:cNvPr id="56325" name="Picture 4" descr="苏通大桥"/>
          <p:cNvPicPr>
            <a:picLocks noChangeAspect="1" noChangeArrowheads="1"/>
          </p:cNvPicPr>
          <p:nvPr/>
        </p:nvPicPr>
        <p:blipFill>
          <a:blip r:embed="rId4"/>
          <a:srcRect/>
          <a:stretch>
            <a:fillRect/>
          </a:stretch>
        </p:blipFill>
        <p:spPr bwMode="auto">
          <a:xfrm>
            <a:off x="642910" y="3500442"/>
            <a:ext cx="2880000" cy="1548549"/>
          </a:xfrm>
          <a:prstGeom prst="rect">
            <a:avLst/>
          </a:prstGeom>
          <a:noFill/>
          <a:ln w="9525">
            <a:noFill/>
            <a:miter lim="800000"/>
            <a:headEnd/>
            <a:tailEnd/>
          </a:ln>
        </p:spPr>
      </p:pic>
      <p:pic>
        <p:nvPicPr>
          <p:cNvPr id="56326" name="Picture 5" descr="1d29b29e8a5f664f0d067999a3e753db"/>
          <p:cNvPicPr>
            <a:picLocks noChangeAspect="1" noChangeArrowheads="1"/>
          </p:cNvPicPr>
          <p:nvPr/>
        </p:nvPicPr>
        <p:blipFill>
          <a:blip r:embed="rId5"/>
          <a:srcRect/>
          <a:stretch>
            <a:fillRect/>
          </a:stretch>
        </p:blipFill>
        <p:spPr bwMode="auto">
          <a:xfrm>
            <a:off x="4572000" y="3429004"/>
            <a:ext cx="2880000" cy="15479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6217" name="TextBox 1"/>
          <p:cNvSpPr txBox="1">
            <a:spLocks noChangeArrowheads="1"/>
          </p:cNvSpPr>
          <p:nvPr/>
        </p:nvSpPr>
        <p:spPr bwMode="auto">
          <a:xfrm>
            <a:off x="755652" y="863617"/>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荷载试验评价</a:t>
            </a:r>
          </a:p>
        </p:txBody>
      </p:sp>
      <p:sp>
        <p:nvSpPr>
          <p:cNvPr id="136218" name="TextBox 1"/>
          <p:cNvSpPr txBox="1">
            <a:spLocks noChangeArrowheads="1"/>
          </p:cNvSpPr>
          <p:nvPr/>
        </p:nvSpPr>
        <p:spPr bwMode="auto">
          <a:xfrm>
            <a:off x="1979615" y="2838467"/>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14506"/>
            <a:ext cx="8280400" cy="3173561"/>
          </a:xfrm>
          <a:prstGeom prst="rect">
            <a:avLst/>
          </a:prstGeom>
          <a:noFill/>
          <a:ln w="9525">
            <a:noFill/>
            <a:miter lim="800000"/>
            <a:headEnd/>
            <a:tailEnd/>
          </a:ln>
        </p:spPr>
        <p:txBody>
          <a:bodyPr>
            <a:spAutoFit/>
          </a:bodyPr>
          <a:lstStyle/>
          <a:p>
            <a:pPr>
              <a:lnSpc>
                <a:spcPct val="120000"/>
              </a:lnSpc>
            </a:pPr>
            <a:r>
              <a:rPr lang="zh-CN" altLang="en-US" sz="2400" b="1" dirty="0">
                <a:solidFill>
                  <a:schemeClr val="hlink"/>
                </a:solidFill>
                <a:latin typeface="华文新魏" pitchFamily="2" charset="-122"/>
                <a:ea typeface="华文新魏" pitchFamily="2" charset="-122"/>
                <a:cs typeface="方正综艺简体"/>
              </a:rPr>
              <a:t>动载试验评价</a:t>
            </a:r>
          </a:p>
          <a:p>
            <a:pPr marL="742950" lvl="1" indent="-285750">
              <a:lnSpc>
                <a:spcPct val="120000"/>
              </a:lnSpc>
            </a:pPr>
            <a:r>
              <a:rPr lang="zh-CN" altLang="en-US" sz="2400" dirty="0">
                <a:solidFill>
                  <a:schemeClr val="hlink"/>
                </a:solidFill>
                <a:latin typeface="华文新魏" pitchFamily="2" charset="-122"/>
                <a:ea typeface="华文新魏" pitchFamily="2" charset="-122"/>
                <a:cs typeface="方正综艺简体"/>
              </a:rPr>
              <a:t>行车试验的动力试验荷载效率：</a:t>
            </a:r>
          </a:p>
          <a:p>
            <a:pPr marL="742950" lvl="1" indent="-285750">
              <a:lnSpc>
                <a:spcPct val="120000"/>
              </a:lnSpc>
            </a:pPr>
            <a:endParaRPr lang="zh-CN" altLang="en-US" sz="2400" dirty="0">
              <a:solidFill>
                <a:schemeClr val="hlink"/>
              </a:solidFill>
              <a:latin typeface="华文新魏" pitchFamily="2" charset="-122"/>
              <a:ea typeface="华文新魏" pitchFamily="2" charset="-122"/>
              <a:cs typeface="方正综艺简体"/>
            </a:endParaRPr>
          </a:p>
          <a:p>
            <a:pPr marL="742950" lvl="1" indent="-285750">
              <a:lnSpc>
                <a:spcPct val="120000"/>
              </a:lnSpc>
            </a:pPr>
            <a:r>
              <a:rPr lang="zh-CN" altLang="en-US" sz="2400" dirty="0">
                <a:solidFill>
                  <a:schemeClr val="hlink"/>
                </a:solidFill>
                <a:latin typeface="华文新魏" pitchFamily="2" charset="-122"/>
                <a:ea typeface="华文新魏" pitchFamily="2" charset="-122"/>
                <a:cs typeface="方正综艺简体"/>
              </a:rPr>
              <a:t>实测桥梁结构的最低自振频率应满足：</a:t>
            </a:r>
          </a:p>
          <a:p>
            <a:pPr marL="742950" lvl="1" indent="-285750">
              <a:lnSpc>
                <a:spcPct val="120000"/>
              </a:lnSpc>
            </a:pPr>
            <a:endParaRPr lang="zh-CN" altLang="en-US" sz="2400" dirty="0">
              <a:solidFill>
                <a:schemeClr val="hlink"/>
              </a:solidFill>
              <a:latin typeface="华文新魏" pitchFamily="2" charset="-122"/>
              <a:ea typeface="华文新魏" pitchFamily="2" charset="-122"/>
              <a:cs typeface="方正综艺简体"/>
            </a:endParaRPr>
          </a:p>
          <a:p>
            <a:pPr marL="742950" lvl="1" indent="-285750">
              <a:lnSpc>
                <a:spcPct val="120000"/>
              </a:lnSpc>
            </a:pPr>
            <a:r>
              <a:rPr lang="zh-CN" altLang="en-US" sz="2400" dirty="0">
                <a:solidFill>
                  <a:schemeClr val="hlink"/>
                </a:solidFill>
                <a:latin typeface="华文新魏" pitchFamily="2" charset="-122"/>
                <a:ea typeface="华文新魏" pitchFamily="2" charset="-122"/>
                <a:cs typeface="方正综艺简体"/>
              </a:rPr>
              <a:t>桥梁的冲击系数：</a:t>
            </a:r>
          </a:p>
          <a:p>
            <a:pPr marL="742950" lvl="1" indent="-285750">
              <a:lnSpc>
                <a:spcPct val="120000"/>
              </a:lnSpc>
            </a:pPr>
            <a:endParaRPr lang="zh-CN" altLang="en-US" sz="2400" dirty="0">
              <a:solidFill>
                <a:schemeClr val="hlink"/>
              </a:solidFill>
              <a:latin typeface="华文新魏" pitchFamily="2" charset="-122"/>
              <a:ea typeface="华文新魏" pitchFamily="2" charset="-122"/>
              <a:cs typeface="方正综艺简体"/>
            </a:endParaRPr>
          </a:p>
        </p:txBody>
      </p:sp>
      <p:sp>
        <p:nvSpPr>
          <p:cNvPr id="136220"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36221" name="Rectangle 6"/>
          <p:cNvSpPr>
            <a:spLocks noChangeArrowheads="1"/>
          </p:cNvSpPr>
          <p:nvPr/>
        </p:nvSpPr>
        <p:spPr bwMode="auto">
          <a:xfrm>
            <a:off x="1" y="3367105"/>
            <a:ext cx="184731" cy="369332"/>
          </a:xfrm>
          <a:prstGeom prst="rect">
            <a:avLst/>
          </a:prstGeom>
          <a:noFill/>
          <a:ln w="9525">
            <a:noFill/>
            <a:miter lim="800000"/>
            <a:headEnd/>
            <a:tailEnd/>
          </a:ln>
        </p:spPr>
        <p:txBody>
          <a:bodyPr wrap="none" anchor="ctr">
            <a:spAutoFit/>
          </a:bodyPr>
          <a:lstStyle/>
          <a:p>
            <a:endParaRPr lang="zh-CN" altLang="en-US"/>
          </a:p>
        </p:txBody>
      </p:sp>
      <p:sp>
        <p:nvSpPr>
          <p:cNvPr id="136222" name="Rectangle 7"/>
          <p:cNvSpPr>
            <a:spLocks noChangeArrowheads="1"/>
          </p:cNvSpPr>
          <p:nvPr/>
        </p:nvSpPr>
        <p:spPr bwMode="auto">
          <a:xfrm>
            <a:off x="1" y="3286142"/>
            <a:ext cx="184731" cy="369332"/>
          </a:xfrm>
          <a:prstGeom prst="rect">
            <a:avLst/>
          </a:prstGeom>
          <a:noFill/>
          <a:ln w="9525">
            <a:noFill/>
            <a:miter lim="800000"/>
            <a:headEnd/>
            <a:tailEnd/>
          </a:ln>
        </p:spPr>
        <p:txBody>
          <a:bodyPr wrap="none" anchor="ctr">
            <a:spAutoFit/>
          </a:bodyPr>
          <a:lstStyle/>
          <a:p>
            <a:endParaRPr lang="zh-CN" altLang="en-US"/>
          </a:p>
        </p:txBody>
      </p:sp>
      <p:sp>
        <p:nvSpPr>
          <p:cNvPr id="136224" name="Rectangle 9"/>
          <p:cNvSpPr>
            <a:spLocks noChangeArrowheads="1"/>
          </p:cNvSpPr>
          <p:nvPr/>
        </p:nvSpPr>
        <p:spPr bwMode="auto">
          <a:xfrm>
            <a:off x="1" y="3271855"/>
            <a:ext cx="184731" cy="369332"/>
          </a:xfrm>
          <a:prstGeom prst="rect">
            <a:avLst/>
          </a:prstGeom>
          <a:noFill/>
          <a:ln w="9525">
            <a:noFill/>
            <a:miter lim="800000"/>
            <a:headEnd/>
            <a:tailEnd/>
          </a:ln>
        </p:spPr>
        <p:txBody>
          <a:bodyPr wrap="none" anchor="ctr">
            <a:spAutoFit/>
          </a:bodyPr>
          <a:lstStyle/>
          <a:p>
            <a:endParaRPr lang="zh-CN" altLang="en-US"/>
          </a:p>
        </p:txBody>
      </p:sp>
      <p:sp>
        <p:nvSpPr>
          <p:cNvPr id="136225" name="Rectangle 10"/>
          <p:cNvSpPr>
            <a:spLocks noChangeArrowheads="1"/>
          </p:cNvSpPr>
          <p:nvPr/>
        </p:nvSpPr>
        <p:spPr bwMode="auto">
          <a:xfrm>
            <a:off x="1" y="3371867"/>
            <a:ext cx="184731" cy="369332"/>
          </a:xfrm>
          <a:prstGeom prst="rect">
            <a:avLst/>
          </a:prstGeom>
          <a:noFill/>
          <a:ln w="9525">
            <a:noFill/>
            <a:miter lim="800000"/>
            <a:headEnd/>
            <a:tailEnd/>
          </a:ln>
        </p:spPr>
        <p:txBody>
          <a:bodyPr wrap="none" anchor="ctr">
            <a:spAutoFit/>
          </a:bodyPr>
          <a:lstStyle/>
          <a:p>
            <a:endParaRPr lang="zh-CN" altLang="en-US"/>
          </a:p>
        </p:txBody>
      </p:sp>
      <p:sp>
        <p:nvSpPr>
          <p:cNvPr id="136226" name="Rectangle 11"/>
          <p:cNvSpPr>
            <a:spLocks noChangeArrowheads="1"/>
          </p:cNvSpPr>
          <p:nvPr/>
        </p:nvSpPr>
        <p:spPr bwMode="auto">
          <a:xfrm>
            <a:off x="1" y="3371867"/>
            <a:ext cx="184731" cy="369332"/>
          </a:xfrm>
          <a:prstGeom prst="rect">
            <a:avLst/>
          </a:prstGeom>
          <a:noFill/>
          <a:ln w="9525">
            <a:noFill/>
            <a:miter lim="800000"/>
            <a:headEnd/>
            <a:tailEnd/>
          </a:ln>
        </p:spPr>
        <p:txBody>
          <a:bodyPr wrap="none" anchor="ctr">
            <a:spAutoFit/>
          </a:bodyPr>
          <a:lstStyle/>
          <a:p>
            <a:endParaRPr lang="zh-CN" altLang="en-US"/>
          </a:p>
        </p:txBody>
      </p:sp>
      <p:sp>
        <p:nvSpPr>
          <p:cNvPr id="136227" name="Rectangle 12"/>
          <p:cNvSpPr>
            <a:spLocks noChangeArrowheads="1"/>
          </p:cNvSpPr>
          <p:nvPr/>
        </p:nvSpPr>
        <p:spPr bwMode="auto">
          <a:xfrm>
            <a:off x="1" y="3367105"/>
            <a:ext cx="184731" cy="369332"/>
          </a:xfrm>
          <a:prstGeom prst="rect">
            <a:avLst/>
          </a:prstGeom>
          <a:noFill/>
          <a:ln w="9525">
            <a:noFill/>
            <a:miter lim="800000"/>
            <a:headEnd/>
            <a:tailEnd/>
          </a:ln>
        </p:spPr>
        <p:txBody>
          <a:bodyPr wrap="none" anchor="ctr">
            <a:spAutoFit/>
          </a:bodyPr>
          <a:lstStyle/>
          <a:p>
            <a:endParaRPr lang="zh-CN" altLang="en-US"/>
          </a:p>
        </p:txBody>
      </p:sp>
      <p:sp>
        <p:nvSpPr>
          <p:cNvPr id="136228" name="Rectangle 13"/>
          <p:cNvSpPr>
            <a:spLocks noChangeArrowheads="1"/>
          </p:cNvSpPr>
          <p:nvPr/>
        </p:nvSpPr>
        <p:spPr bwMode="auto">
          <a:xfrm>
            <a:off x="1" y="3262330"/>
            <a:ext cx="184731" cy="369332"/>
          </a:xfrm>
          <a:prstGeom prst="rect">
            <a:avLst/>
          </a:prstGeom>
          <a:noFill/>
          <a:ln w="9525">
            <a:noFill/>
            <a:miter lim="800000"/>
            <a:headEnd/>
            <a:tailEnd/>
          </a:ln>
        </p:spPr>
        <p:txBody>
          <a:bodyPr wrap="none" anchor="ctr">
            <a:spAutoFit/>
          </a:bodyPr>
          <a:lstStyle/>
          <a:p>
            <a:endParaRPr lang="zh-CN" altLang="en-US"/>
          </a:p>
        </p:txBody>
      </p:sp>
      <p:sp>
        <p:nvSpPr>
          <p:cNvPr id="136229" name="Rectangle 15"/>
          <p:cNvSpPr>
            <a:spLocks noChangeArrowheads="1"/>
          </p:cNvSpPr>
          <p:nvPr/>
        </p:nvSpPr>
        <p:spPr bwMode="auto">
          <a:xfrm>
            <a:off x="1" y="3171842"/>
            <a:ext cx="184731" cy="369332"/>
          </a:xfrm>
          <a:prstGeom prst="rect">
            <a:avLst/>
          </a:prstGeom>
          <a:noFill/>
          <a:ln w="9525">
            <a:noFill/>
            <a:miter lim="800000"/>
            <a:headEnd/>
            <a:tailEnd/>
          </a:ln>
        </p:spPr>
        <p:txBody>
          <a:bodyPr wrap="none" anchor="ctr">
            <a:spAutoFit/>
          </a:bodyPr>
          <a:lstStyle/>
          <a:p>
            <a:endParaRPr lang="zh-CN" altLang="en-US"/>
          </a:p>
        </p:txBody>
      </p:sp>
      <p:sp>
        <p:nvSpPr>
          <p:cNvPr id="136230" name="Rectangle 21"/>
          <p:cNvSpPr>
            <a:spLocks noChangeArrowheads="1"/>
          </p:cNvSpPr>
          <p:nvPr/>
        </p:nvSpPr>
        <p:spPr bwMode="auto">
          <a:xfrm>
            <a:off x="1" y="3276617"/>
            <a:ext cx="184731" cy="369332"/>
          </a:xfrm>
          <a:prstGeom prst="rect">
            <a:avLst/>
          </a:prstGeom>
          <a:noFill/>
          <a:ln w="9525">
            <a:noFill/>
            <a:miter lim="800000"/>
            <a:headEnd/>
            <a:tailEnd/>
          </a:ln>
        </p:spPr>
        <p:txBody>
          <a:bodyPr wrap="none" anchor="ctr">
            <a:spAutoFit/>
          </a:bodyPr>
          <a:lstStyle/>
          <a:p>
            <a:endParaRPr lang="zh-CN" altLang="en-US"/>
          </a:p>
        </p:txBody>
      </p:sp>
      <p:graphicFrame>
        <p:nvGraphicFramePr>
          <p:cNvPr id="136212" name="Object 20"/>
          <p:cNvGraphicFramePr>
            <a:graphicFrameLocks noChangeAspect="1"/>
          </p:cNvGraphicFramePr>
          <p:nvPr/>
        </p:nvGraphicFramePr>
        <p:xfrm>
          <a:off x="5364165" y="1914542"/>
          <a:ext cx="1081087" cy="681038"/>
        </p:xfrm>
        <a:graphic>
          <a:graphicData uri="http://schemas.openxmlformats.org/presentationml/2006/ole">
            <p:oleObj spid="_x0000_s136212" name="Equation" r:id="rId3" imgW="672808" imgH="418918" progId="Equation.DSMT4">
              <p:embed/>
            </p:oleObj>
          </a:graphicData>
        </a:graphic>
      </p:graphicFrame>
      <p:sp>
        <p:nvSpPr>
          <p:cNvPr id="136231" name="Rectangle 23"/>
          <p:cNvSpPr>
            <a:spLocks noChangeArrowheads="1"/>
          </p:cNvSpPr>
          <p:nvPr/>
        </p:nvSpPr>
        <p:spPr bwMode="auto">
          <a:xfrm>
            <a:off x="1" y="3371867"/>
            <a:ext cx="184731" cy="369332"/>
          </a:xfrm>
          <a:prstGeom prst="rect">
            <a:avLst/>
          </a:prstGeom>
          <a:noFill/>
          <a:ln w="9525">
            <a:noFill/>
            <a:miter lim="800000"/>
            <a:headEnd/>
            <a:tailEnd/>
          </a:ln>
        </p:spPr>
        <p:txBody>
          <a:bodyPr wrap="none" anchor="ctr">
            <a:spAutoFit/>
          </a:bodyPr>
          <a:lstStyle/>
          <a:p>
            <a:endParaRPr lang="zh-CN" altLang="en-US"/>
          </a:p>
        </p:txBody>
      </p:sp>
      <p:graphicFrame>
        <p:nvGraphicFramePr>
          <p:cNvPr id="136214" name="Object 22"/>
          <p:cNvGraphicFramePr>
            <a:graphicFrameLocks noChangeAspect="1"/>
          </p:cNvGraphicFramePr>
          <p:nvPr/>
        </p:nvGraphicFramePr>
        <p:xfrm>
          <a:off x="6300788" y="2955939"/>
          <a:ext cx="792162" cy="387350"/>
        </p:xfrm>
        <a:graphic>
          <a:graphicData uri="http://schemas.openxmlformats.org/presentationml/2006/ole">
            <p:oleObj spid="_x0000_s136214" name="Equation" r:id="rId4" imgW="469900" imgH="228600" progId="Equation.DSMT4">
              <p:embed/>
            </p:oleObj>
          </a:graphicData>
        </a:graphic>
      </p:graphicFrame>
      <p:graphicFrame>
        <p:nvGraphicFramePr>
          <p:cNvPr id="136216" name="Object 24"/>
          <p:cNvGraphicFramePr>
            <a:graphicFrameLocks noChangeAspect="1"/>
          </p:cNvGraphicFramePr>
          <p:nvPr/>
        </p:nvGraphicFramePr>
        <p:xfrm>
          <a:off x="3779838" y="3490926"/>
          <a:ext cx="1033462" cy="1295400"/>
        </p:xfrm>
        <a:graphic>
          <a:graphicData uri="http://schemas.openxmlformats.org/presentationml/2006/ole">
            <p:oleObj spid="_x0000_s136216" name="Equation" r:id="rId5" imgW="749160" imgH="9396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7237" name="TextBox 1"/>
          <p:cNvSpPr txBox="1">
            <a:spLocks noChangeArrowheads="1"/>
          </p:cNvSpPr>
          <p:nvPr/>
        </p:nvSpPr>
        <p:spPr bwMode="auto">
          <a:xfrm>
            <a:off x="755652" y="785798"/>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荷载试验评价</a:t>
            </a:r>
          </a:p>
        </p:txBody>
      </p:sp>
      <p:sp>
        <p:nvSpPr>
          <p:cNvPr id="137238" name="TextBox 1"/>
          <p:cNvSpPr txBox="1">
            <a:spLocks noChangeArrowheads="1"/>
          </p:cNvSpPr>
          <p:nvPr/>
        </p:nvSpPr>
        <p:spPr bwMode="auto">
          <a:xfrm>
            <a:off x="1979615" y="2760648"/>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36686"/>
            <a:ext cx="8280400" cy="1421928"/>
          </a:xfrm>
          <a:prstGeom prst="rect">
            <a:avLst/>
          </a:prstGeom>
          <a:noFill/>
          <a:ln w="9525">
            <a:noFill/>
            <a:miter lim="800000"/>
            <a:headEnd/>
            <a:tailEnd/>
          </a:ln>
        </p:spPr>
        <p:txBody>
          <a:bodyPr>
            <a:spAutoFit/>
          </a:bodyPr>
          <a:lstStyle/>
          <a:p>
            <a:pPr>
              <a:lnSpc>
                <a:spcPct val="120000"/>
              </a:lnSpc>
            </a:pPr>
            <a:r>
              <a:rPr lang="zh-CN" altLang="en-US" sz="2400" b="1" dirty="0">
                <a:solidFill>
                  <a:schemeClr val="hlink"/>
                </a:solidFill>
                <a:latin typeface="华文新魏" pitchFamily="2" charset="-122"/>
                <a:ea typeface="华文新魏" pitchFamily="2" charset="-122"/>
                <a:cs typeface="方正综艺简体"/>
              </a:rPr>
              <a:t>动载试验评价</a:t>
            </a:r>
          </a:p>
          <a:p>
            <a:pPr marL="742950" lvl="1" indent="-285750">
              <a:lnSpc>
                <a:spcPct val="120000"/>
              </a:lnSpc>
            </a:pPr>
            <a:r>
              <a:rPr lang="zh-CN" altLang="en-US" sz="2400" dirty="0">
                <a:solidFill>
                  <a:schemeClr val="hlink"/>
                </a:solidFill>
                <a:latin typeface="华文新魏" pitchFamily="2" charset="-122"/>
                <a:ea typeface="华文新魏" pitchFamily="2" charset="-122"/>
                <a:cs typeface="方正综艺简体"/>
              </a:rPr>
              <a:t>桥梁的冲击系数：</a:t>
            </a:r>
          </a:p>
          <a:p>
            <a:pPr marL="742950" lvl="1" indent="-285750">
              <a:lnSpc>
                <a:spcPct val="120000"/>
              </a:lnSpc>
            </a:pPr>
            <a:endParaRPr lang="zh-CN" altLang="en-US" sz="2400" dirty="0">
              <a:solidFill>
                <a:schemeClr val="hlink"/>
              </a:solidFill>
              <a:latin typeface="华文新魏" pitchFamily="2" charset="-122"/>
              <a:ea typeface="华文新魏" pitchFamily="2" charset="-122"/>
              <a:cs typeface="方正综艺简体"/>
            </a:endParaRPr>
          </a:p>
        </p:txBody>
      </p:sp>
      <p:sp>
        <p:nvSpPr>
          <p:cNvPr id="137240"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37243" name="Rectangle 8"/>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graphicFrame>
        <p:nvGraphicFramePr>
          <p:cNvPr id="137236" name="Object 20"/>
          <p:cNvGraphicFramePr>
            <a:graphicFrameLocks noChangeAspect="1"/>
          </p:cNvGraphicFramePr>
          <p:nvPr/>
        </p:nvGraphicFramePr>
        <p:xfrm>
          <a:off x="4211638" y="1824023"/>
          <a:ext cx="1655762" cy="1281113"/>
        </p:xfrm>
        <a:graphic>
          <a:graphicData uri="http://schemas.openxmlformats.org/presentationml/2006/ole">
            <p:oleObj spid="_x0000_s137236" name="Equation" r:id="rId3" imgW="1219200" imgH="939800" progId="Equation.DSMT4">
              <p:embed/>
            </p:oleObj>
          </a:graphicData>
        </a:graphic>
      </p:graphicFrame>
      <p:pic>
        <p:nvPicPr>
          <p:cNvPr id="137253" name="Picture 38"/>
          <p:cNvPicPr>
            <a:picLocks noChangeAspect="1" noChangeArrowheads="1"/>
          </p:cNvPicPr>
          <p:nvPr/>
        </p:nvPicPr>
        <p:blipFill>
          <a:blip r:embed="rId4"/>
          <a:srcRect/>
          <a:stretch>
            <a:fillRect/>
          </a:stretch>
        </p:blipFill>
        <p:spPr bwMode="auto">
          <a:xfrm>
            <a:off x="468315" y="3289300"/>
            <a:ext cx="8137525" cy="13446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0289" name="TextBox 1"/>
          <p:cNvSpPr txBox="1">
            <a:spLocks noChangeArrowheads="1"/>
          </p:cNvSpPr>
          <p:nvPr/>
        </p:nvSpPr>
        <p:spPr bwMode="auto">
          <a:xfrm>
            <a:off x="755652" y="857236"/>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荷载试验评价</a:t>
            </a:r>
          </a:p>
        </p:txBody>
      </p:sp>
      <p:sp>
        <p:nvSpPr>
          <p:cNvPr id="140290"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40291"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40292" name="Rectangle 6"/>
          <p:cNvSpPr>
            <a:spLocks noChangeArrowheads="1"/>
          </p:cNvSpPr>
          <p:nvPr/>
        </p:nvSpPr>
        <p:spPr bwMode="auto">
          <a:xfrm>
            <a:off x="1"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40293" name="Rectangle 7"/>
          <p:cNvSpPr>
            <a:spLocks noChangeArrowheads="1"/>
          </p:cNvSpPr>
          <p:nvPr/>
        </p:nvSpPr>
        <p:spPr bwMode="auto">
          <a:xfrm>
            <a:off x="1" y="2657475"/>
            <a:ext cx="184731" cy="369332"/>
          </a:xfrm>
          <a:prstGeom prst="rect">
            <a:avLst/>
          </a:prstGeom>
          <a:noFill/>
          <a:ln w="9525">
            <a:noFill/>
            <a:miter lim="800000"/>
            <a:headEnd/>
            <a:tailEnd/>
          </a:ln>
        </p:spPr>
        <p:txBody>
          <a:bodyPr wrap="none" anchor="ctr">
            <a:spAutoFit/>
          </a:bodyPr>
          <a:lstStyle/>
          <a:p>
            <a:endParaRPr lang="zh-CN" altLang="en-US"/>
          </a:p>
        </p:txBody>
      </p:sp>
      <p:sp>
        <p:nvSpPr>
          <p:cNvPr id="140294" name="Rectangle 8"/>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40295" name="Rectangle 9"/>
          <p:cNvSpPr>
            <a:spLocks noChangeArrowheads="1"/>
          </p:cNvSpPr>
          <p:nvPr/>
        </p:nvSpPr>
        <p:spPr bwMode="auto">
          <a:xfrm>
            <a:off x="1" y="2643188"/>
            <a:ext cx="184731" cy="369332"/>
          </a:xfrm>
          <a:prstGeom prst="rect">
            <a:avLst/>
          </a:prstGeom>
          <a:noFill/>
          <a:ln w="9525">
            <a:noFill/>
            <a:miter lim="800000"/>
            <a:headEnd/>
            <a:tailEnd/>
          </a:ln>
        </p:spPr>
        <p:txBody>
          <a:bodyPr wrap="none" anchor="ctr">
            <a:spAutoFit/>
          </a:bodyPr>
          <a:lstStyle/>
          <a:p>
            <a:endParaRPr lang="zh-CN" altLang="en-US"/>
          </a:p>
        </p:txBody>
      </p:sp>
      <p:sp>
        <p:nvSpPr>
          <p:cNvPr id="140296" name="Rectangle 10"/>
          <p:cNvSpPr>
            <a:spLocks noChangeArrowheads="1"/>
          </p:cNvSpPr>
          <p:nvPr/>
        </p:nvSpPr>
        <p:spPr bwMode="auto">
          <a:xfrm>
            <a:off x="1"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40297" name="Rectangle 11"/>
          <p:cNvSpPr>
            <a:spLocks noChangeArrowheads="1"/>
          </p:cNvSpPr>
          <p:nvPr/>
        </p:nvSpPr>
        <p:spPr bwMode="auto">
          <a:xfrm>
            <a:off x="1"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40298" name="Rectangle 12"/>
          <p:cNvSpPr>
            <a:spLocks noChangeArrowheads="1"/>
          </p:cNvSpPr>
          <p:nvPr/>
        </p:nvSpPr>
        <p:spPr bwMode="auto">
          <a:xfrm>
            <a:off x="1"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40299" name="Rectangle 13"/>
          <p:cNvSpPr>
            <a:spLocks noChangeArrowheads="1"/>
          </p:cNvSpPr>
          <p:nvPr/>
        </p:nvSpPr>
        <p:spPr bwMode="auto">
          <a:xfrm>
            <a:off x="1" y="2633663"/>
            <a:ext cx="184731" cy="369332"/>
          </a:xfrm>
          <a:prstGeom prst="rect">
            <a:avLst/>
          </a:prstGeom>
          <a:noFill/>
          <a:ln w="9525">
            <a:noFill/>
            <a:miter lim="800000"/>
            <a:headEnd/>
            <a:tailEnd/>
          </a:ln>
        </p:spPr>
        <p:txBody>
          <a:bodyPr wrap="none" anchor="ctr">
            <a:spAutoFit/>
          </a:bodyPr>
          <a:lstStyle/>
          <a:p>
            <a:endParaRPr lang="zh-CN" altLang="en-US"/>
          </a:p>
        </p:txBody>
      </p:sp>
      <p:sp>
        <p:nvSpPr>
          <p:cNvPr id="140300" name="Rectangle 14"/>
          <p:cNvSpPr>
            <a:spLocks noChangeArrowheads="1"/>
          </p:cNvSpPr>
          <p:nvPr/>
        </p:nvSpPr>
        <p:spPr bwMode="auto">
          <a:xfrm>
            <a:off x="1" y="2543175"/>
            <a:ext cx="184731" cy="369332"/>
          </a:xfrm>
          <a:prstGeom prst="rect">
            <a:avLst/>
          </a:prstGeom>
          <a:noFill/>
          <a:ln w="9525">
            <a:noFill/>
            <a:miter lim="800000"/>
            <a:headEnd/>
            <a:tailEnd/>
          </a:ln>
        </p:spPr>
        <p:txBody>
          <a:bodyPr wrap="none" anchor="ctr">
            <a:spAutoFit/>
          </a:bodyPr>
          <a:lstStyle/>
          <a:p>
            <a:endParaRPr lang="zh-CN" altLang="en-US"/>
          </a:p>
        </p:txBody>
      </p:sp>
      <p:sp>
        <p:nvSpPr>
          <p:cNvPr id="140301" name="Rectangle 15"/>
          <p:cNvSpPr>
            <a:spLocks noChangeArrowheads="1"/>
          </p:cNvSpPr>
          <p:nvPr/>
        </p:nvSpPr>
        <p:spPr bwMode="auto">
          <a:xfrm>
            <a:off x="1" y="2647950"/>
            <a:ext cx="184731" cy="369332"/>
          </a:xfrm>
          <a:prstGeom prst="rect">
            <a:avLst/>
          </a:prstGeom>
          <a:noFill/>
          <a:ln w="9525">
            <a:noFill/>
            <a:miter lim="800000"/>
            <a:headEnd/>
            <a:tailEnd/>
          </a:ln>
        </p:spPr>
        <p:txBody>
          <a:bodyPr wrap="none" anchor="ctr">
            <a:spAutoFit/>
          </a:bodyPr>
          <a:lstStyle/>
          <a:p>
            <a:endParaRPr lang="zh-CN" altLang="en-US"/>
          </a:p>
        </p:txBody>
      </p:sp>
      <p:sp>
        <p:nvSpPr>
          <p:cNvPr id="140302" name="Rectangle 16"/>
          <p:cNvSpPr>
            <a:spLocks noChangeArrowheads="1"/>
          </p:cNvSpPr>
          <p:nvPr/>
        </p:nvSpPr>
        <p:spPr bwMode="auto">
          <a:xfrm>
            <a:off x="1"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40303" name="Rectangle 17"/>
          <p:cNvSpPr>
            <a:spLocks noChangeArrowheads="1"/>
          </p:cNvSpPr>
          <p:nvPr/>
        </p:nvSpPr>
        <p:spPr bwMode="auto">
          <a:xfrm>
            <a:off x="1" y="2386013"/>
            <a:ext cx="184731" cy="369332"/>
          </a:xfrm>
          <a:prstGeom prst="rect">
            <a:avLst/>
          </a:prstGeom>
          <a:noFill/>
          <a:ln w="9525">
            <a:noFill/>
            <a:miter lim="800000"/>
            <a:headEnd/>
            <a:tailEnd/>
          </a:ln>
        </p:spPr>
        <p:txBody>
          <a:bodyPr wrap="none" anchor="ctr">
            <a:spAutoFit/>
          </a:bodyPr>
          <a:lstStyle/>
          <a:p>
            <a:endParaRPr lang="zh-CN" altLang="en-US"/>
          </a:p>
        </p:txBody>
      </p:sp>
      <p:graphicFrame>
        <p:nvGraphicFramePr>
          <p:cNvPr id="138325" name="Group 85"/>
          <p:cNvGraphicFramePr>
            <a:graphicFrameLocks noGrp="1"/>
          </p:cNvGraphicFramePr>
          <p:nvPr/>
        </p:nvGraphicFramePr>
        <p:xfrm>
          <a:off x="1041405" y="1555755"/>
          <a:ext cx="7031057" cy="3516323"/>
        </p:xfrm>
        <a:graphic>
          <a:graphicData uri="http://schemas.openxmlformats.org/drawingml/2006/table">
            <a:tbl>
              <a:tblPr/>
              <a:tblGrid>
                <a:gridCol w="2325067"/>
                <a:gridCol w="2418627"/>
                <a:gridCol w="2287363"/>
              </a:tblGrid>
              <a:tr h="54557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上</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 </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部</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 </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结</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 </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构</a:t>
                      </a:r>
                      <a:endPar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下</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 </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部</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 </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结</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 </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构</a:t>
                      </a:r>
                      <a:endPar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结构损伤程度评定</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2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β</a:t>
                      </a:r>
                      <a:r>
                        <a:rPr kumimoji="0" lang="en-US" altLang="zh-CN" sz="1600" b="0" i="1" u="none" strike="noStrike" cap="none" normalizeH="0" baseline="-30000" dirty="0" smtClean="0">
                          <a:ln>
                            <a:noFill/>
                          </a:ln>
                          <a:solidFill>
                            <a:schemeClr val="hlink"/>
                          </a:solidFill>
                          <a:effectLst/>
                          <a:latin typeface="Times New Roman" pitchFamily="18" charset="0"/>
                          <a:ea typeface="华文新魏" pitchFamily="2" charset="-122"/>
                          <a:cs typeface="Times New Roman" pitchFamily="18" charset="0"/>
                        </a:rPr>
                        <a:t>f</a:t>
                      </a: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β</a:t>
                      </a:r>
                      <a:r>
                        <a:rPr kumimoji="0" lang="en-US" altLang="zh-CN" sz="1600" b="0" i="1" u="none" strike="noStrike" cap="none" normalizeH="0" baseline="-30000" dirty="0" smtClean="0">
                          <a:ln>
                            <a:noFill/>
                          </a:ln>
                          <a:solidFill>
                            <a:schemeClr val="hlink"/>
                          </a:solidFill>
                          <a:effectLst/>
                          <a:latin typeface="Times New Roman" pitchFamily="18" charset="0"/>
                          <a:ea typeface="华文新魏" pitchFamily="2" charset="-122"/>
                          <a:cs typeface="Times New Roman" pitchFamily="18" charset="0"/>
                        </a:rPr>
                        <a:t>f</a:t>
                      </a: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无损伤</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34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1.00≤</a:t>
                      </a:r>
                      <a:r>
                        <a:rPr kumimoji="0" lang="en-US" altLang="zh-CN" sz="16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β</a:t>
                      </a:r>
                      <a:r>
                        <a:rPr kumimoji="0" lang="en-US" altLang="zh-CN" sz="1600" b="0" i="1" u="none" strike="noStrike" cap="none" normalizeH="0" baseline="-30000" dirty="0" smtClean="0">
                          <a:ln>
                            <a:noFill/>
                          </a:ln>
                          <a:solidFill>
                            <a:schemeClr val="hlink"/>
                          </a:solidFill>
                          <a:effectLst/>
                          <a:latin typeface="Times New Roman" pitchFamily="18" charset="0"/>
                          <a:ea typeface="华文新魏" pitchFamily="2" charset="-122"/>
                          <a:cs typeface="Times New Roman" pitchFamily="18" charset="0"/>
                        </a:rPr>
                        <a:t>f</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a:t>
                      </a: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1.10</a:t>
                      </a:r>
                      <a:endPar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1.00≤</a:t>
                      </a:r>
                      <a:r>
                        <a:rPr kumimoji="0" lang="en-US" altLang="zh-CN" sz="16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β</a:t>
                      </a:r>
                      <a:r>
                        <a:rPr kumimoji="0" lang="en-US" altLang="zh-CN" sz="1600" b="0" i="1" u="none" strike="noStrike" cap="none" normalizeH="0" baseline="-30000" dirty="0" smtClean="0">
                          <a:ln>
                            <a:noFill/>
                          </a:ln>
                          <a:solidFill>
                            <a:schemeClr val="hlink"/>
                          </a:solidFill>
                          <a:effectLst/>
                          <a:latin typeface="Times New Roman" pitchFamily="18" charset="0"/>
                          <a:ea typeface="华文新魏" pitchFamily="2" charset="-122"/>
                          <a:cs typeface="Times New Roman" pitchFamily="18" charset="0"/>
                        </a:rPr>
                        <a:t>f</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a:t>
                      </a: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1.20</a:t>
                      </a:r>
                      <a:endPar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轻微</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2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0.90≤</a:t>
                      </a:r>
                      <a:r>
                        <a:rPr kumimoji="0" lang="en-US" altLang="zh-CN" sz="16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β</a:t>
                      </a:r>
                      <a:r>
                        <a:rPr kumimoji="0" lang="en-US" altLang="zh-CN" sz="1600" b="0" i="1" u="none" strike="noStrike" cap="none" normalizeH="0" baseline="-30000" dirty="0" smtClean="0">
                          <a:ln>
                            <a:noFill/>
                          </a:ln>
                          <a:solidFill>
                            <a:schemeClr val="hlink"/>
                          </a:solidFill>
                          <a:effectLst/>
                          <a:latin typeface="Times New Roman" pitchFamily="18" charset="0"/>
                          <a:ea typeface="华文新魏" pitchFamily="2" charset="-122"/>
                          <a:cs typeface="Times New Roman" pitchFamily="18" charset="0"/>
                        </a:rPr>
                        <a:t>f</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a:t>
                      </a: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1.00</a:t>
                      </a:r>
                      <a:endPar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0.95≤</a:t>
                      </a:r>
                      <a:r>
                        <a:rPr kumimoji="0" lang="en-US" altLang="zh-CN" sz="16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β</a:t>
                      </a:r>
                      <a:r>
                        <a:rPr kumimoji="0" lang="en-US" altLang="zh-CN" sz="1600" b="0" i="1" u="none" strike="noStrike" cap="none" normalizeH="0" baseline="-30000" dirty="0" smtClean="0">
                          <a:ln>
                            <a:noFill/>
                          </a:ln>
                          <a:solidFill>
                            <a:schemeClr val="hlink"/>
                          </a:solidFill>
                          <a:effectLst/>
                          <a:latin typeface="Times New Roman" pitchFamily="18" charset="0"/>
                          <a:ea typeface="华文新魏" pitchFamily="2" charset="-122"/>
                          <a:cs typeface="Times New Roman" pitchFamily="18" charset="0"/>
                        </a:rPr>
                        <a:t>f</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a:t>
                      </a: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1.00</a:t>
                      </a:r>
                      <a:endPar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中等</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34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0.75≤</a:t>
                      </a:r>
                      <a:r>
                        <a:rPr kumimoji="0" lang="en-US" altLang="zh-CN" sz="16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β</a:t>
                      </a:r>
                      <a:r>
                        <a:rPr kumimoji="0" lang="en-US" altLang="zh-CN" sz="1600" b="0" i="1" u="none" strike="noStrike" cap="none" normalizeH="0" baseline="-30000" dirty="0" smtClean="0">
                          <a:ln>
                            <a:noFill/>
                          </a:ln>
                          <a:solidFill>
                            <a:schemeClr val="hlink"/>
                          </a:solidFill>
                          <a:effectLst/>
                          <a:latin typeface="Times New Roman" pitchFamily="18" charset="0"/>
                          <a:ea typeface="华文新魏" pitchFamily="2" charset="-122"/>
                          <a:cs typeface="Times New Roman" pitchFamily="18" charset="0"/>
                        </a:rPr>
                        <a:t>f</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a:t>
                      </a: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0.90</a:t>
                      </a:r>
                      <a:endPar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0.80≤</a:t>
                      </a:r>
                      <a:r>
                        <a:rPr kumimoji="0" lang="en-US" altLang="zh-CN" sz="16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β</a:t>
                      </a:r>
                      <a:r>
                        <a:rPr kumimoji="0" lang="en-US" altLang="zh-CN" sz="1600" b="0" i="1" u="none" strike="noStrike" cap="none" normalizeH="0" baseline="-30000" dirty="0" smtClean="0">
                          <a:ln>
                            <a:noFill/>
                          </a:ln>
                          <a:solidFill>
                            <a:schemeClr val="hlink"/>
                          </a:solidFill>
                          <a:effectLst/>
                          <a:latin typeface="Times New Roman" pitchFamily="18" charset="0"/>
                          <a:ea typeface="华文新魏" pitchFamily="2" charset="-122"/>
                          <a:cs typeface="Times New Roman" pitchFamily="18" charset="0"/>
                        </a:rPr>
                        <a:t>f</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a:t>
                      </a: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0.95</a:t>
                      </a:r>
                      <a:endPar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严重</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2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1" u="none" strike="noStrike" cap="none" normalizeH="0" baseline="0" dirty="0" err="1" smtClean="0">
                          <a:ln>
                            <a:noFill/>
                          </a:ln>
                          <a:solidFill>
                            <a:schemeClr val="hlink"/>
                          </a:solidFill>
                          <a:effectLst/>
                          <a:latin typeface="Times New Roman" pitchFamily="18" charset="0"/>
                          <a:ea typeface="华文新魏" pitchFamily="2" charset="-122"/>
                          <a:cs typeface="Times New Roman" pitchFamily="18" charset="0"/>
                        </a:rPr>
                        <a:t>β</a:t>
                      </a:r>
                      <a:r>
                        <a:rPr kumimoji="0" lang="en-US" altLang="zh-CN" sz="1600" b="0" i="1" u="none" strike="noStrike" cap="none" normalizeH="0" baseline="-30000" dirty="0" err="1" smtClean="0">
                          <a:ln>
                            <a:noFill/>
                          </a:ln>
                          <a:solidFill>
                            <a:schemeClr val="hlink"/>
                          </a:solidFill>
                          <a:effectLst/>
                          <a:latin typeface="Times New Roman" pitchFamily="18" charset="0"/>
                          <a:ea typeface="华文新魏" pitchFamily="2" charset="-122"/>
                          <a:cs typeface="Times New Roman" pitchFamily="18" charset="0"/>
                        </a:rPr>
                        <a:t>f</a:t>
                      </a: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 &lt;0.75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1" u="none" strike="noStrike" cap="none" normalizeH="0" baseline="0" dirty="0" err="1" smtClean="0">
                          <a:ln>
                            <a:noFill/>
                          </a:ln>
                          <a:solidFill>
                            <a:schemeClr val="hlink"/>
                          </a:solidFill>
                          <a:effectLst/>
                          <a:latin typeface="Times New Roman" pitchFamily="18" charset="0"/>
                          <a:ea typeface="华文新魏" pitchFamily="2" charset="-122"/>
                          <a:cs typeface="Times New Roman" pitchFamily="18" charset="0"/>
                        </a:rPr>
                        <a:t>β</a:t>
                      </a:r>
                      <a:r>
                        <a:rPr kumimoji="0" lang="en-US" altLang="zh-CN" sz="1600" b="0" i="1" u="none" strike="noStrike" cap="none" normalizeH="0" baseline="-30000" dirty="0" err="1" smtClean="0">
                          <a:ln>
                            <a:noFill/>
                          </a:ln>
                          <a:solidFill>
                            <a:schemeClr val="hlink"/>
                          </a:solidFill>
                          <a:effectLst/>
                          <a:latin typeface="Times New Roman" pitchFamily="18" charset="0"/>
                          <a:ea typeface="华文新魏" pitchFamily="2" charset="-122"/>
                          <a:cs typeface="Times New Roman" pitchFamily="18" charset="0"/>
                        </a:rPr>
                        <a:t>f</a:t>
                      </a: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 &lt;0.80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危险</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57188">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备注：</a:t>
                      </a: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1</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a:t>
                      </a:r>
                      <a:r>
                        <a:rPr kumimoji="0" lang="en-US" altLang="zh-CN" sz="1600" b="0" i="1" u="none" strike="noStrike" cap="none" normalizeH="0" baseline="0" dirty="0" err="1" smtClean="0">
                          <a:ln>
                            <a:noFill/>
                          </a:ln>
                          <a:solidFill>
                            <a:schemeClr val="hlink"/>
                          </a:solidFill>
                          <a:effectLst/>
                          <a:latin typeface="Times New Roman" pitchFamily="18" charset="0"/>
                          <a:ea typeface="华文新魏" pitchFamily="2" charset="-122"/>
                          <a:cs typeface="Times New Roman" pitchFamily="18" charset="0"/>
                        </a:rPr>
                        <a:t>β</a:t>
                      </a:r>
                      <a:r>
                        <a:rPr kumimoji="0" lang="en-US" altLang="zh-CN" sz="1600" b="0" i="1" u="none" strike="noStrike" cap="none" normalizeH="0" baseline="-30000" dirty="0" err="1" smtClean="0">
                          <a:ln>
                            <a:noFill/>
                          </a:ln>
                          <a:solidFill>
                            <a:schemeClr val="hlink"/>
                          </a:solidFill>
                          <a:effectLst/>
                          <a:latin typeface="Times New Roman" pitchFamily="18" charset="0"/>
                          <a:ea typeface="华文新魏" pitchFamily="2" charset="-122"/>
                          <a:cs typeface="Times New Roman" pitchFamily="18" charset="0"/>
                        </a:rPr>
                        <a:t>f</a:t>
                      </a: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a:t>
                      </a:r>
                      <a:r>
                        <a:rPr kumimoji="0" lang="en-US" altLang="zh-CN" sz="1600" b="0" i="1" u="none" strike="noStrike" cap="none" normalizeH="0" baseline="0" dirty="0" err="1" smtClean="0">
                          <a:ln>
                            <a:noFill/>
                          </a:ln>
                          <a:solidFill>
                            <a:schemeClr val="hlink"/>
                          </a:solidFill>
                          <a:effectLst/>
                          <a:latin typeface="Times New Roman" pitchFamily="18" charset="0"/>
                          <a:ea typeface="华文新魏" pitchFamily="2" charset="-122"/>
                          <a:cs typeface="Times New Roman" pitchFamily="18" charset="0"/>
                        </a:rPr>
                        <a:t>f</a:t>
                      </a:r>
                      <a:r>
                        <a:rPr kumimoji="0" lang="en-US" altLang="zh-CN" sz="1600" b="0" i="1" u="none" strike="noStrike" cap="none" normalizeH="0" baseline="-30000" dirty="0" err="1" smtClean="0">
                          <a:ln>
                            <a:noFill/>
                          </a:ln>
                          <a:solidFill>
                            <a:schemeClr val="hlink"/>
                          </a:solidFill>
                          <a:effectLst/>
                          <a:latin typeface="Times New Roman" pitchFamily="18" charset="0"/>
                          <a:ea typeface="华文新魏" pitchFamily="2" charset="-122"/>
                          <a:cs typeface="Times New Roman" pitchFamily="18" charset="0"/>
                        </a:rPr>
                        <a:t>measured</a:t>
                      </a:r>
                      <a:r>
                        <a:rPr kumimoji="0" lang="en-US" altLang="zh-CN" sz="1600" b="0" i="1" u="none" strike="noStrike" cap="none" normalizeH="0" baseline="-30000" dirty="0" smtClean="0">
                          <a:ln>
                            <a:noFill/>
                          </a:ln>
                          <a:solidFill>
                            <a:schemeClr val="hlink"/>
                          </a:solidFill>
                          <a:effectLst/>
                          <a:latin typeface="Times New Roman" pitchFamily="18" charset="0"/>
                          <a:ea typeface="华文新魏" pitchFamily="2" charset="-122"/>
                          <a:cs typeface="Times New Roman" pitchFamily="18" charset="0"/>
                        </a:rPr>
                        <a:t> </a:t>
                      </a: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a:t>
                      </a:r>
                      <a:r>
                        <a:rPr kumimoji="0" lang="en-US" altLang="zh-CN" sz="1600" b="0" i="1" u="none" strike="noStrike" cap="none" normalizeH="0" baseline="0" dirty="0" err="1" smtClean="0">
                          <a:ln>
                            <a:noFill/>
                          </a:ln>
                          <a:solidFill>
                            <a:schemeClr val="hlink"/>
                          </a:solidFill>
                          <a:effectLst/>
                          <a:latin typeface="Times New Roman" pitchFamily="18" charset="0"/>
                          <a:ea typeface="华文新魏" pitchFamily="2" charset="-122"/>
                          <a:cs typeface="Times New Roman" pitchFamily="18" charset="0"/>
                        </a:rPr>
                        <a:t>f</a:t>
                      </a:r>
                      <a:r>
                        <a:rPr kumimoji="0" lang="en-US" altLang="zh-CN" sz="1600" b="0" i="1" u="none" strike="noStrike" cap="none" normalizeH="0" baseline="-30000" dirty="0" err="1" smtClean="0">
                          <a:ln>
                            <a:noFill/>
                          </a:ln>
                          <a:solidFill>
                            <a:schemeClr val="hlink"/>
                          </a:solidFill>
                          <a:effectLst/>
                          <a:latin typeface="Times New Roman" pitchFamily="18" charset="0"/>
                          <a:ea typeface="华文新魏" pitchFamily="2" charset="-122"/>
                          <a:cs typeface="Times New Roman" pitchFamily="18" charset="0"/>
                        </a:rPr>
                        <a:t>theory</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，式中：</a:t>
                      </a:r>
                      <a:r>
                        <a:rPr kumimoji="0" lang="en-US" altLang="zh-CN" sz="1600" b="0" i="1" u="none" strike="noStrike" cap="none" normalizeH="0" baseline="0" dirty="0" err="1" smtClean="0">
                          <a:ln>
                            <a:noFill/>
                          </a:ln>
                          <a:solidFill>
                            <a:schemeClr val="hlink"/>
                          </a:solidFill>
                          <a:effectLst/>
                          <a:latin typeface="Times New Roman" pitchFamily="18" charset="0"/>
                          <a:ea typeface="华文新魏" pitchFamily="2" charset="-122"/>
                          <a:cs typeface="Times New Roman" pitchFamily="18" charset="0"/>
                        </a:rPr>
                        <a:t>f</a:t>
                      </a:r>
                      <a:r>
                        <a:rPr kumimoji="0" lang="en-US" altLang="zh-CN" sz="1600" b="0" i="1" u="none" strike="noStrike" cap="none" normalizeH="0" baseline="-30000" dirty="0" err="1" smtClean="0">
                          <a:ln>
                            <a:noFill/>
                          </a:ln>
                          <a:solidFill>
                            <a:schemeClr val="hlink"/>
                          </a:solidFill>
                          <a:effectLst/>
                          <a:latin typeface="Times New Roman" pitchFamily="18" charset="0"/>
                          <a:ea typeface="华文新魏" pitchFamily="2" charset="-122"/>
                          <a:cs typeface="Times New Roman" pitchFamily="18" charset="0"/>
                        </a:rPr>
                        <a:t>measured</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为实测自振频率，</a:t>
                      </a:r>
                      <a:r>
                        <a:rPr kumimoji="0" lang="en-US" altLang="zh-CN" sz="1600" b="0" i="1" u="none" strike="noStrike" cap="none" normalizeH="0" baseline="0" dirty="0" err="1" smtClean="0">
                          <a:ln>
                            <a:noFill/>
                          </a:ln>
                          <a:solidFill>
                            <a:schemeClr val="hlink"/>
                          </a:solidFill>
                          <a:effectLst/>
                          <a:latin typeface="Times New Roman" pitchFamily="18" charset="0"/>
                          <a:ea typeface="华文新魏" pitchFamily="2" charset="-122"/>
                          <a:cs typeface="Times New Roman" pitchFamily="18" charset="0"/>
                        </a:rPr>
                        <a:t>f</a:t>
                      </a:r>
                      <a:r>
                        <a:rPr kumimoji="0" lang="en-US" altLang="zh-CN" sz="1600" b="0" i="1" u="none" strike="noStrike" cap="none" normalizeH="0" baseline="-30000" dirty="0" err="1" smtClean="0">
                          <a:ln>
                            <a:noFill/>
                          </a:ln>
                          <a:solidFill>
                            <a:schemeClr val="hlink"/>
                          </a:solidFill>
                          <a:effectLst/>
                          <a:latin typeface="Times New Roman" pitchFamily="18" charset="0"/>
                          <a:ea typeface="华文新魏" pitchFamily="2" charset="-122"/>
                          <a:cs typeface="Times New Roman" pitchFamily="18" charset="0"/>
                        </a:rPr>
                        <a:t>theory</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cs typeface="Calibri" pitchFamily="34" charset="0"/>
                        </a:rPr>
                        <a:t>为理论计算频率；</a:t>
                      </a:r>
                      <a:endPar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chemeClr val="hlink"/>
                          </a:solidFill>
                          <a:effectLst/>
                          <a:latin typeface="Times New Roman" pitchFamily="18" charset="0"/>
                          <a:ea typeface="华文新魏" pitchFamily="2" charset="-122"/>
                        </a:rPr>
                        <a:t>2</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rPr>
                        <a:t>、当在本次结构自振频率测试前且在同条件下有上一次结构自振频率的实测值时，上式中的理论计算频率</a:t>
                      </a:r>
                      <a:r>
                        <a:rPr kumimoji="0" lang="en-US" altLang="zh-CN" sz="1600" b="0" i="1" u="none" strike="noStrike" cap="none" normalizeH="0" baseline="0" dirty="0" err="1" smtClean="0">
                          <a:ln>
                            <a:noFill/>
                          </a:ln>
                          <a:solidFill>
                            <a:schemeClr val="hlink"/>
                          </a:solidFill>
                          <a:effectLst/>
                          <a:latin typeface="Times New Roman" pitchFamily="18" charset="0"/>
                          <a:ea typeface="华文新魏" pitchFamily="2" charset="-122"/>
                        </a:rPr>
                        <a:t>f</a:t>
                      </a:r>
                      <a:r>
                        <a:rPr kumimoji="0" lang="en-US" altLang="zh-CN" sz="1600" b="0" i="1" u="none" strike="noStrike" cap="none" normalizeH="0" baseline="-30000" dirty="0" err="1" smtClean="0">
                          <a:ln>
                            <a:noFill/>
                          </a:ln>
                          <a:solidFill>
                            <a:schemeClr val="hlink"/>
                          </a:solidFill>
                          <a:effectLst/>
                          <a:latin typeface="Times New Roman" pitchFamily="18" charset="0"/>
                          <a:ea typeface="华文新魏" pitchFamily="2" charset="-122"/>
                        </a:rPr>
                        <a:t>theory</a:t>
                      </a:r>
                      <a:r>
                        <a:rPr kumimoji="0" lang="zh-CN" altLang="en-US" sz="1600" b="0" i="0" u="none" strike="noStrike" cap="none" normalizeH="0" baseline="0" dirty="0" smtClean="0">
                          <a:ln>
                            <a:noFill/>
                          </a:ln>
                          <a:solidFill>
                            <a:schemeClr val="hlink"/>
                          </a:solidFill>
                          <a:effectLst/>
                          <a:latin typeface="Times New Roman" pitchFamily="18" charset="0"/>
                          <a:ea typeface="华文新魏" pitchFamily="2" charset="-122"/>
                        </a:rPr>
                        <a:t>应采用此值。</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1313" name="TextBox 1"/>
          <p:cNvSpPr txBox="1">
            <a:spLocks noChangeArrowheads="1"/>
          </p:cNvSpPr>
          <p:nvPr/>
        </p:nvSpPr>
        <p:spPr bwMode="auto">
          <a:xfrm>
            <a:off x="755652" y="824199"/>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荷载试验评价</a:t>
            </a:r>
          </a:p>
        </p:txBody>
      </p:sp>
      <p:sp>
        <p:nvSpPr>
          <p:cNvPr id="141314"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41315"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41316" name="Rectangle 6"/>
          <p:cNvSpPr>
            <a:spLocks noChangeArrowheads="1"/>
          </p:cNvSpPr>
          <p:nvPr/>
        </p:nvSpPr>
        <p:spPr bwMode="auto">
          <a:xfrm>
            <a:off x="1"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41317" name="Rectangle 7"/>
          <p:cNvSpPr>
            <a:spLocks noChangeArrowheads="1"/>
          </p:cNvSpPr>
          <p:nvPr/>
        </p:nvSpPr>
        <p:spPr bwMode="auto">
          <a:xfrm>
            <a:off x="1" y="2657475"/>
            <a:ext cx="184731" cy="369332"/>
          </a:xfrm>
          <a:prstGeom prst="rect">
            <a:avLst/>
          </a:prstGeom>
          <a:noFill/>
          <a:ln w="9525">
            <a:noFill/>
            <a:miter lim="800000"/>
            <a:headEnd/>
            <a:tailEnd/>
          </a:ln>
        </p:spPr>
        <p:txBody>
          <a:bodyPr wrap="none" anchor="ctr">
            <a:spAutoFit/>
          </a:bodyPr>
          <a:lstStyle/>
          <a:p>
            <a:endParaRPr lang="zh-CN" altLang="en-US"/>
          </a:p>
        </p:txBody>
      </p:sp>
      <p:sp>
        <p:nvSpPr>
          <p:cNvPr id="141318" name="Rectangle 8"/>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41319" name="Rectangle 9"/>
          <p:cNvSpPr>
            <a:spLocks noChangeArrowheads="1"/>
          </p:cNvSpPr>
          <p:nvPr/>
        </p:nvSpPr>
        <p:spPr bwMode="auto">
          <a:xfrm>
            <a:off x="1" y="2643188"/>
            <a:ext cx="184731" cy="369332"/>
          </a:xfrm>
          <a:prstGeom prst="rect">
            <a:avLst/>
          </a:prstGeom>
          <a:noFill/>
          <a:ln w="9525">
            <a:noFill/>
            <a:miter lim="800000"/>
            <a:headEnd/>
            <a:tailEnd/>
          </a:ln>
        </p:spPr>
        <p:txBody>
          <a:bodyPr wrap="none" anchor="ctr">
            <a:spAutoFit/>
          </a:bodyPr>
          <a:lstStyle/>
          <a:p>
            <a:endParaRPr lang="zh-CN" altLang="en-US"/>
          </a:p>
        </p:txBody>
      </p:sp>
      <p:sp>
        <p:nvSpPr>
          <p:cNvPr id="141320" name="Rectangle 10"/>
          <p:cNvSpPr>
            <a:spLocks noChangeArrowheads="1"/>
          </p:cNvSpPr>
          <p:nvPr/>
        </p:nvSpPr>
        <p:spPr bwMode="auto">
          <a:xfrm>
            <a:off x="1"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41321" name="Rectangle 11"/>
          <p:cNvSpPr>
            <a:spLocks noChangeArrowheads="1"/>
          </p:cNvSpPr>
          <p:nvPr/>
        </p:nvSpPr>
        <p:spPr bwMode="auto">
          <a:xfrm>
            <a:off x="1"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41322" name="Rectangle 12"/>
          <p:cNvSpPr>
            <a:spLocks noChangeArrowheads="1"/>
          </p:cNvSpPr>
          <p:nvPr/>
        </p:nvSpPr>
        <p:spPr bwMode="auto">
          <a:xfrm>
            <a:off x="1"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41323" name="Rectangle 13"/>
          <p:cNvSpPr>
            <a:spLocks noChangeArrowheads="1"/>
          </p:cNvSpPr>
          <p:nvPr/>
        </p:nvSpPr>
        <p:spPr bwMode="auto">
          <a:xfrm>
            <a:off x="1" y="2633663"/>
            <a:ext cx="184731" cy="369332"/>
          </a:xfrm>
          <a:prstGeom prst="rect">
            <a:avLst/>
          </a:prstGeom>
          <a:noFill/>
          <a:ln w="9525">
            <a:noFill/>
            <a:miter lim="800000"/>
            <a:headEnd/>
            <a:tailEnd/>
          </a:ln>
        </p:spPr>
        <p:txBody>
          <a:bodyPr wrap="none" anchor="ctr">
            <a:spAutoFit/>
          </a:bodyPr>
          <a:lstStyle/>
          <a:p>
            <a:endParaRPr lang="zh-CN" altLang="en-US"/>
          </a:p>
        </p:txBody>
      </p:sp>
      <p:sp>
        <p:nvSpPr>
          <p:cNvPr id="141324" name="Rectangle 14"/>
          <p:cNvSpPr>
            <a:spLocks noChangeArrowheads="1"/>
          </p:cNvSpPr>
          <p:nvPr/>
        </p:nvSpPr>
        <p:spPr bwMode="auto">
          <a:xfrm>
            <a:off x="1" y="2543175"/>
            <a:ext cx="184731" cy="369332"/>
          </a:xfrm>
          <a:prstGeom prst="rect">
            <a:avLst/>
          </a:prstGeom>
          <a:noFill/>
          <a:ln w="9525">
            <a:noFill/>
            <a:miter lim="800000"/>
            <a:headEnd/>
            <a:tailEnd/>
          </a:ln>
        </p:spPr>
        <p:txBody>
          <a:bodyPr wrap="none" anchor="ctr">
            <a:spAutoFit/>
          </a:bodyPr>
          <a:lstStyle/>
          <a:p>
            <a:endParaRPr lang="zh-CN" altLang="en-US"/>
          </a:p>
        </p:txBody>
      </p:sp>
      <p:sp>
        <p:nvSpPr>
          <p:cNvPr id="141325" name="Rectangle 15"/>
          <p:cNvSpPr>
            <a:spLocks noChangeArrowheads="1"/>
          </p:cNvSpPr>
          <p:nvPr/>
        </p:nvSpPr>
        <p:spPr bwMode="auto">
          <a:xfrm>
            <a:off x="1" y="2647950"/>
            <a:ext cx="184731" cy="369332"/>
          </a:xfrm>
          <a:prstGeom prst="rect">
            <a:avLst/>
          </a:prstGeom>
          <a:noFill/>
          <a:ln w="9525">
            <a:noFill/>
            <a:miter lim="800000"/>
            <a:headEnd/>
            <a:tailEnd/>
          </a:ln>
        </p:spPr>
        <p:txBody>
          <a:bodyPr wrap="none" anchor="ctr">
            <a:spAutoFit/>
          </a:bodyPr>
          <a:lstStyle/>
          <a:p>
            <a:endParaRPr lang="zh-CN" altLang="en-US"/>
          </a:p>
        </p:txBody>
      </p:sp>
      <p:sp>
        <p:nvSpPr>
          <p:cNvPr id="141326" name="Rectangle 16"/>
          <p:cNvSpPr>
            <a:spLocks noChangeArrowheads="1"/>
          </p:cNvSpPr>
          <p:nvPr/>
        </p:nvSpPr>
        <p:spPr bwMode="auto">
          <a:xfrm>
            <a:off x="1"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41327" name="Rectangle 17"/>
          <p:cNvSpPr>
            <a:spLocks noChangeArrowheads="1"/>
          </p:cNvSpPr>
          <p:nvPr/>
        </p:nvSpPr>
        <p:spPr bwMode="auto">
          <a:xfrm>
            <a:off x="1" y="2386013"/>
            <a:ext cx="184731" cy="369332"/>
          </a:xfrm>
          <a:prstGeom prst="rect">
            <a:avLst/>
          </a:prstGeom>
          <a:noFill/>
          <a:ln w="9525">
            <a:noFill/>
            <a:miter lim="800000"/>
            <a:headEnd/>
            <a:tailEnd/>
          </a:ln>
        </p:spPr>
        <p:txBody>
          <a:bodyPr wrap="none" anchor="ctr">
            <a:spAutoFit/>
          </a:bodyPr>
          <a:lstStyle/>
          <a:p>
            <a:endParaRPr lang="zh-CN" altLang="en-US"/>
          </a:p>
        </p:txBody>
      </p:sp>
      <p:graphicFrame>
        <p:nvGraphicFramePr>
          <p:cNvPr id="139599" name="Group 335"/>
          <p:cNvGraphicFramePr>
            <a:graphicFrameLocks noGrp="1"/>
          </p:cNvGraphicFramePr>
          <p:nvPr/>
        </p:nvGraphicFramePr>
        <p:xfrm>
          <a:off x="1643042" y="1428740"/>
          <a:ext cx="6461141" cy="3626485"/>
        </p:xfrm>
        <a:graphic>
          <a:graphicData uri="http://schemas.openxmlformats.org/drawingml/2006/table">
            <a:tbl>
              <a:tblPr/>
              <a:tblGrid>
                <a:gridCol w="862333"/>
                <a:gridCol w="426079"/>
                <a:gridCol w="1257887"/>
                <a:gridCol w="713524"/>
                <a:gridCol w="1432135"/>
                <a:gridCol w="1769183"/>
              </a:tblGrid>
              <a:tr h="18478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结构类别</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裂</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缝</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部</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位</a:t>
                      </a:r>
                      <a:endPar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允许最大缝宽</a:t>
                      </a: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/mm</a:t>
                      </a:r>
                      <a:endPar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其</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它</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要</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求</a:t>
                      </a:r>
                      <a:endPar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4789">
                <a:tc row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钢</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筋</a:t>
                      </a:r>
                      <a:endPar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rPr>
                        <a:t>混凝土梁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主筋附近竖向裂缝</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0.25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4789">
                <a:tc vMerge="1">
                  <a:txBody>
                    <a:bodyPr/>
                    <a:lstStyle/>
                    <a:p>
                      <a:endParaRPr lang="zh-CN" altLang="en-US"/>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腹板斜向裂缝</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4789">
                <a:tc vMerge="1">
                  <a:txBody>
                    <a:bodyPr/>
                    <a:lstStyle/>
                    <a:p>
                      <a:endParaRPr lang="zh-CN" altLang="en-US"/>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组合梁结合面</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不允许贯通结合面</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4789">
                <a:tc vMerge="1">
                  <a:txBody>
                    <a:bodyPr/>
                    <a:lstStyle/>
                    <a:p>
                      <a:endParaRPr lang="zh-CN" altLang="en-US"/>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横隔板与梁体端部</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4789">
                <a:tc vMerge="1">
                  <a:txBody>
                    <a:bodyPr/>
                    <a:lstStyle/>
                    <a:p>
                      <a:endParaRPr lang="zh-CN" altLang="en-US"/>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支座垫石</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4789">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预应力</a:t>
                      </a: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混凝土梁</a:t>
                      </a:r>
                      <a:endPar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梁体竖向裂缝</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不允许</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4789">
                <a:tc vMerge="1">
                  <a:txBody>
                    <a:bodyPr/>
                    <a:lstStyle/>
                    <a:p>
                      <a:endParaRPr lang="zh-CN" altLang="en-US"/>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梁体纵向裂缝</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4789">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砖、石、混凝土拱</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拱圈横向</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裂缝高小于截面高一半</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4789">
                <a:tc vMerge="1">
                  <a:txBody>
                    <a:bodyPr/>
                    <a:lstStyle/>
                    <a:p>
                      <a:endParaRPr lang="zh-CN" altLang="en-US"/>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拱圈纵向</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半裂缝长小于跨径</a:t>
                      </a: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1/8</a:t>
                      </a:r>
                      <a:endPar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4789">
                <a:tc vMerge="1">
                  <a:txBody>
                    <a:bodyPr/>
                    <a:lstStyle/>
                    <a:p>
                      <a:endParaRPr lang="zh-CN" altLang="en-US"/>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拱波与拱肋结合处</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4789">
                <a:tc rowSpan="7">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墩</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台</a:t>
                      </a:r>
                      <a:endPar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墩台帽</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7">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不允许贯通墩台身截面的一半。</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4789">
                <a:tc vMerge="1">
                  <a:txBody>
                    <a:bodyPr/>
                    <a:lstStyle/>
                    <a:p>
                      <a:endParaRPr lang="zh-CN" altLang="en-US"/>
                    </a:p>
                  </a:txBody>
                  <a:tcPr/>
                </a:tc>
                <a:tc row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墩台身</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经常受浸蚀性</a:t>
                      </a: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环境水影响</a:t>
                      </a:r>
                      <a:endPar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有筋</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18478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无筋</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184789">
                <a:tc vMerge="1">
                  <a:txBody>
                    <a:bodyPr/>
                    <a:lstStyle/>
                    <a:p>
                      <a:endParaRPr lang="zh-CN" altLang="en-US"/>
                    </a:p>
                  </a:txBody>
                  <a:tcPr/>
                </a:tc>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常年有水，但无侵蚀性影响</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有筋</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0.25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18478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无筋</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0.35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184789">
                <a:tc vMerge="1">
                  <a:txBody>
                    <a:bodyPr/>
                    <a:lstStyle/>
                    <a:p>
                      <a:endParaRPr lang="zh-CN" altLang="en-US"/>
                    </a:p>
                  </a:txBody>
                  <a:tcPr/>
                </a:tc>
                <a:tc vMerge="1">
                  <a:txBody>
                    <a:bodyPr/>
                    <a:lstStyle/>
                    <a:p>
                      <a:endParaRPr lang="zh-CN" alt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干沟或季节性有水河流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0.40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184789">
                <a:tc vMerge="1">
                  <a:txBody>
                    <a:bodyPr/>
                    <a:lstStyle/>
                    <a:p>
                      <a:endParaRPr lang="zh-CN" altLang="en-US"/>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有冻结作用部份</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0.20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30028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备</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t>
                      </a: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注</a:t>
                      </a:r>
                      <a:endPar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6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表中所列除特殊要求外适用于一般条件。对于潮湿和空气中含有较多腐蚀性气体等条件下的缝宽限制应要求严格一些。</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2337" name="TextBox 1"/>
          <p:cNvSpPr txBox="1">
            <a:spLocks noChangeArrowheads="1"/>
          </p:cNvSpPr>
          <p:nvPr/>
        </p:nvSpPr>
        <p:spPr bwMode="auto">
          <a:xfrm>
            <a:off x="755652" y="857236"/>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荷载试验评价</a:t>
            </a:r>
          </a:p>
        </p:txBody>
      </p:sp>
      <p:sp>
        <p:nvSpPr>
          <p:cNvPr id="142338"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42339"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42340" name="Rectangle 6"/>
          <p:cNvSpPr>
            <a:spLocks noChangeArrowheads="1"/>
          </p:cNvSpPr>
          <p:nvPr/>
        </p:nvSpPr>
        <p:spPr bwMode="auto">
          <a:xfrm>
            <a:off x="1"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42341" name="Rectangle 7"/>
          <p:cNvSpPr>
            <a:spLocks noChangeArrowheads="1"/>
          </p:cNvSpPr>
          <p:nvPr/>
        </p:nvSpPr>
        <p:spPr bwMode="auto">
          <a:xfrm>
            <a:off x="1" y="2657475"/>
            <a:ext cx="184731" cy="369332"/>
          </a:xfrm>
          <a:prstGeom prst="rect">
            <a:avLst/>
          </a:prstGeom>
          <a:noFill/>
          <a:ln w="9525">
            <a:noFill/>
            <a:miter lim="800000"/>
            <a:headEnd/>
            <a:tailEnd/>
          </a:ln>
        </p:spPr>
        <p:txBody>
          <a:bodyPr wrap="none" anchor="ctr">
            <a:spAutoFit/>
          </a:bodyPr>
          <a:lstStyle/>
          <a:p>
            <a:endParaRPr lang="zh-CN" altLang="en-US"/>
          </a:p>
        </p:txBody>
      </p:sp>
      <p:sp>
        <p:nvSpPr>
          <p:cNvPr id="142342" name="Rectangle 8"/>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42343" name="Rectangle 8"/>
          <p:cNvSpPr>
            <a:spLocks noChangeArrowheads="1"/>
          </p:cNvSpPr>
          <p:nvPr/>
        </p:nvSpPr>
        <p:spPr bwMode="auto">
          <a:xfrm>
            <a:off x="1" y="2643188"/>
            <a:ext cx="184731" cy="369332"/>
          </a:xfrm>
          <a:prstGeom prst="rect">
            <a:avLst/>
          </a:prstGeom>
          <a:noFill/>
          <a:ln w="9525">
            <a:noFill/>
            <a:miter lim="800000"/>
            <a:headEnd/>
            <a:tailEnd/>
          </a:ln>
        </p:spPr>
        <p:txBody>
          <a:bodyPr wrap="none" anchor="ctr">
            <a:spAutoFit/>
          </a:bodyPr>
          <a:lstStyle/>
          <a:p>
            <a:endParaRPr lang="zh-CN" altLang="en-US"/>
          </a:p>
        </p:txBody>
      </p:sp>
      <p:sp>
        <p:nvSpPr>
          <p:cNvPr id="142344" name="Rectangle 9"/>
          <p:cNvSpPr>
            <a:spLocks noChangeArrowheads="1"/>
          </p:cNvSpPr>
          <p:nvPr/>
        </p:nvSpPr>
        <p:spPr bwMode="auto">
          <a:xfrm>
            <a:off x="1"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42345" name="Rectangle 10"/>
          <p:cNvSpPr>
            <a:spLocks noChangeArrowheads="1"/>
          </p:cNvSpPr>
          <p:nvPr/>
        </p:nvSpPr>
        <p:spPr bwMode="auto">
          <a:xfrm>
            <a:off x="1"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42346" name="Rectangle 11"/>
          <p:cNvSpPr>
            <a:spLocks noChangeArrowheads="1"/>
          </p:cNvSpPr>
          <p:nvPr/>
        </p:nvSpPr>
        <p:spPr bwMode="auto">
          <a:xfrm>
            <a:off x="1"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42347" name="Rectangle 12"/>
          <p:cNvSpPr>
            <a:spLocks noChangeArrowheads="1"/>
          </p:cNvSpPr>
          <p:nvPr/>
        </p:nvSpPr>
        <p:spPr bwMode="auto">
          <a:xfrm>
            <a:off x="1" y="2633663"/>
            <a:ext cx="184731" cy="369332"/>
          </a:xfrm>
          <a:prstGeom prst="rect">
            <a:avLst/>
          </a:prstGeom>
          <a:noFill/>
          <a:ln w="9525">
            <a:noFill/>
            <a:miter lim="800000"/>
            <a:headEnd/>
            <a:tailEnd/>
          </a:ln>
        </p:spPr>
        <p:txBody>
          <a:bodyPr wrap="none" anchor="ctr">
            <a:spAutoFit/>
          </a:bodyPr>
          <a:lstStyle/>
          <a:p>
            <a:endParaRPr lang="zh-CN" altLang="en-US"/>
          </a:p>
        </p:txBody>
      </p:sp>
      <p:sp>
        <p:nvSpPr>
          <p:cNvPr id="142348" name="Rectangle 13"/>
          <p:cNvSpPr>
            <a:spLocks noChangeArrowheads="1"/>
          </p:cNvSpPr>
          <p:nvPr/>
        </p:nvSpPr>
        <p:spPr bwMode="auto">
          <a:xfrm>
            <a:off x="1" y="2543175"/>
            <a:ext cx="184731" cy="369332"/>
          </a:xfrm>
          <a:prstGeom prst="rect">
            <a:avLst/>
          </a:prstGeom>
          <a:noFill/>
          <a:ln w="9525">
            <a:noFill/>
            <a:miter lim="800000"/>
            <a:headEnd/>
            <a:tailEnd/>
          </a:ln>
        </p:spPr>
        <p:txBody>
          <a:bodyPr wrap="none" anchor="ctr">
            <a:spAutoFit/>
          </a:bodyPr>
          <a:lstStyle/>
          <a:p>
            <a:endParaRPr lang="zh-CN" altLang="en-US"/>
          </a:p>
        </p:txBody>
      </p:sp>
      <p:sp>
        <p:nvSpPr>
          <p:cNvPr id="142349" name="Rectangle 14"/>
          <p:cNvSpPr>
            <a:spLocks noChangeArrowheads="1"/>
          </p:cNvSpPr>
          <p:nvPr/>
        </p:nvSpPr>
        <p:spPr bwMode="auto">
          <a:xfrm>
            <a:off x="1" y="2647950"/>
            <a:ext cx="184731" cy="369332"/>
          </a:xfrm>
          <a:prstGeom prst="rect">
            <a:avLst/>
          </a:prstGeom>
          <a:noFill/>
          <a:ln w="9525">
            <a:noFill/>
            <a:miter lim="800000"/>
            <a:headEnd/>
            <a:tailEnd/>
          </a:ln>
        </p:spPr>
        <p:txBody>
          <a:bodyPr wrap="none" anchor="ctr">
            <a:spAutoFit/>
          </a:bodyPr>
          <a:lstStyle/>
          <a:p>
            <a:endParaRPr lang="zh-CN" altLang="en-US"/>
          </a:p>
        </p:txBody>
      </p:sp>
      <p:sp>
        <p:nvSpPr>
          <p:cNvPr id="142350" name="Rectangle 15"/>
          <p:cNvSpPr>
            <a:spLocks noChangeArrowheads="1"/>
          </p:cNvSpPr>
          <p:nvPr/>
        </p:nvSpPr>
        <p:spPr bwMode="auto">
          <a:xfrm>
            <a:off x="1"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42351" name="Rectangle 16"/>
          <p:cNvSpPr>
            <a:spLocks noChangeArrowheads="1"/>
          </p:cNvSpPr>
          <p:nvPr/>
        </p:nvSpPr>
        <p:spPr bwMode="auto">
          <a:xfrm>
            <a:off x="1" y="2386013"/>
            <a:ext cx="184731" cy="369332"/>
          </a:xfrm>
          <a:prstGeom prst="rect">
            <a:avLst/>
          </a:prstGeom>
          <a:noFill/>
          <a:ln w="9525">
            <a:noFill/>
            <a:miter lim="800000"/>
            <a:headEnd/>
            <a:tailEnd/>
          </a:ln>
        </p:spPr>
        <p:txBody>
          <a:bodyPr wrap="none" anchor="ctr">
            <a:spAutoFit/>
          </a:bodyPr>
          <a:lstStyle/>
          <a:p>
            <a:endParaRPr lang="zh-CN" altLang="en-US"/>
          </a:p>
        </p:txBody>
      </p:sp>
      <p:graphicFrame>
        <p:nvGraphicFramePr>
          <p:cNvPr id="140481" name="Group 193"/>
          <p:cNvGraphicFramePr>
            <a:graphicFrameLocks noGrp="1"/>
          </p:cNvGraphicFramePr>
          <p:nvPr/>
        </p:nvGraphicFramePr>
        <p:xfrm>
          <a:off x="1357290" y="1428740"/>
          <a:ext cx="6858047" cy="3601127"/>
        </p:xfrm>
        <a:graphic>
          <a:graphicData uri="http://schemas.openxmlformats.org/drawingml/2006/table">
            <a:tbl>
              <a:tblPr/>
              <a:tblGrid>
                <a:gridCol w="1357471"/>
                <a:gridCol w="3123364"/>
                <a:gridCol w="2377212"/>
              </a:tblGrid>
              <a:tr h="24118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桥梁类型</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计算活载挠度限值</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r>
              <a:tr h="24118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圬工拱桥</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一个桥跨范围内正、负挠度的最大绝对值之和不大于</a:t>
                      </a:r>
                      <a:r>
                        <a:rPr kumimoji="0" lang="en-US" altLang="zh-CN" sz="10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l</a:t>
                      </a:r>
                      <a:r>
                        <a:rPr kumimoji="0" lang="en-US" altLang="zh-CN" sz="10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/1000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r>
              <a:tr h="241183">
                <a:tc row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钢筋混凝土与预应力混凝土桥</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梁桥主梁跨中</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l</a:t>
                      </a:r>
                      <a:r>
                        <a:rPr kumimoji="0" lang="en-US" altLang="zh-CN" sz="10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/600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1183">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梁桥主梁悬臂端</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l</a:t>
                      </a:r>
                      <a:r>
                        <a:rPr kumimoji="0" lang="en-US" altLang="zh-CN" sz="1000" b="0" i="0" u="none" strike="noStrike" cap="none" normalizeH="0" baseline="-30000" dirty="0" smtClean="0">
                          <a:ln>
                            <a:noFill/>
                          </a:ln>
                          <a:solidFill>
                            <a:schemeClr val="hlink"/>
                          </a:solidFill>
                          <a:effectLst/>
                          <a:latin typeface="Times New Roman" pitchFamily="18" charset="0"/>
                          <a:ea typeface="华文新魏" pitchFamily="2" charset="-122"/>
                          <a:cs typeface="Times New Roman" pitchFamily="18" charset="0"/>
                        </a:rPr>
                        <a:t>1</a:t>
                      </a:r>
                      <a:r>
                        <a:rPr kumimoji="0" lang="en-US" altLang="zh-CN" sz="10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/300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1183">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桁架、拱</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l</a:t>
                      </a:r>
                      <a:r>
                        <a:rPr kumimoji="0" lang="en-US" altLang="zh-CN" sz="10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/800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1183">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斜拉桥预应力混凝土主梁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l</a:t>
                      </a:r>
                      <a:r>
                        <a:rPr kumimoji="0" lang="en-US" altLang="zh-CN" sz="10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/500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1183">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悬索桥预应力混凝土加劲梁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l</a:t>
                      </a:r>
                      <a:r>
                        <a:rPr kumimoji="0" lang="en-US" altLang="zh-CN" sz="10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/500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1183">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钢</a:t>
                      </a: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t>
                      </a: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桥</a:t>
                      </a:r>
                      <a:endPar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简支或连续桁架</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l</a:t>
                      </a:r>
                      <a:r>
                        <a:rPr kumimoji="0" lang="en-US" altLang="zh-CN" sz="10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/500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1183">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简支或连续板梁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l</a:t>
                      </a:r>
                      <a:r>
                        <a:rPr kumimoji="0" lang="en-US" altLang="zh-CN" sz="10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/500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1183">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斜拉桥钢主梁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l</a:t>
                      </a:r>
                      <a:r>
                        <a:rPr kumimoji="0" lang="en-US" altLang="zh-CN" sz="10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/400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1183">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悬索桥钢加劲梁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l</a:t>
                      </a:r>
                      <a:r>
                        <a:rPr kumimoji="0" lang="en-US" altLang="zh-CN" sz="1000" b="0" i="0"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/250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88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备</a:t>
                      </a: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   </a:t>
                      </a: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注</a:t>
                      </a:r>
                      <a:endPar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hlink"/>
                          </a:solidFill>
                          <a:effectLst/>
                          <a:latin typeface="华文新魏" pitchFamily="2" charset="-122"/>
                          <a:ea typeface="华文新魏" pitchFamily="2" charset="-122"/>
                          <a:cs typeface="Times New Roman" pitchFamily="18" charset="0"/>
                        </a:rPr>
                        <a:t>1</a:t>
                      </a: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a:t>
                      </a:r>
                      <a:r>
                        <a:rPr kumimoji="0" lang="en-US" altLang="zh-CN" sz="10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l</a:t>
                      </a: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cs typeface="Calibri" pitchFamily="34" charset="0"/>
                        </a:rPr>
                        <a:t>分别为简支梁的计算跨径、桁架、拱的计算跨径、斜拉桥的中跨计算跨径、悬索桥中跨的计算跨径；</a:t>
                      </a:r>
                      <a:endPar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hlink"/>
                          </a:solidFill>
                          <a:effectLst/>
                          <a:latin typeface="华文新魏" pitchFamily="2" charset="-122"/>
                          <a:ea typeface="华文新魏" pitchFamily="2" charset="-122"/>
                        </a:rPr>
                        <a:t>2</a:t>
                      </a: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rPr>
                        <a:t>、</a:t>
                      </a:r>
                      <a:r>
                        <a:rPr kumimoji="0" lang="en-US" altLang="zh-CN" sz="1000" b="0" i="1" u="none" strike="noStrike" cap="none" normalizeH="0" baseline="0" dirty="0" smtClean="0">
                          <a:ln>
                            <a:noFill/>
                          </a:ln>
                          <a:solidFill>
                            <a:schemeClr val="hlink"/>
                          </a:solidFill>
                          <a:effectLst/>
                          <a:latin typeface="Times New Roman" pitchFamily="18" charset="0"/>
                          <a:ea typeface="华文新魏" pitchFamily="2" charset="-122"/>
                          <a:cs typeface="Times New Roman" pitchFamily="18" charset="0"/>
                        </a:rPr>
                        <a:t>l</a:t>
                      </a:r>
                      <a:r>
                        <a:rPr kumimoji="0" lang="en-US" altLang="zh-CN" sz="1000" b="0" i="0" u="none" strike="noStrike" cap="none" normalizeH="0" baseline="-30000" dirty="0" smtClean="0">
                          <a:ln>
                            <a:noFill/>
                          </a:ln>
                          <a:solidFill>
                            <a:schemeClr val="hlink"/>
                          </a:solidFill>
                          <a:effectLst/>
                          <a:latin typeface="Times New Roman" pitchFamily="18" charset="0"/>
                          <a:ea typeface="华文新魏" pitchFamily="2" charset="-122"/>
                          <a:cs typeface="Times New Roman" pitchFamily="18" charset="0"/>
                        </a:rPr>
                        <a:t>1</a:t>
                      </a: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rPr>
                        <a:t>为悬臂长度；</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hlink"/>
                          </a:solidFill>
                          <a:effectLst/>
                          <a:latin typeface="华文新魏" pitchFamily="2" charset="-122"/>
                          <a:ea typeface="华文新魏" pitchFamily="2" charset="-122"/>
                        </a:rPr>
                        <a:t>3</a:t>
                      </a:r>
                      <a:r>
                        <a:rPr kumimoji="0" lang="zh-CN" altLang="en-US" sz="1000" b="0" i="0" u="none" strike="noStrike" cap="none" normalizeH="0" baseline="0" dirty="0" smtClean="0">
                          <a:ln>
                            <a:noFill/>
                          </a:ln>
                          <a:solidFill>
                            <a:schemeClr val="hlink"/>
                          </a:solidFill>
                          <a:effectLst/>
                          <a:latin typeface="华文新魏" pitchFamily="2" charset="-122"/>
                          <a:ea typeface="华文新魏" pitchFamily="2" charset="-122"/>
                        </a:rPr>
                        <a:t>、试验荷载作用下，如一个桥跨结构范围内有正、负挠度，则表列限值为正、负挠度的最大绝对值之和的限值。</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61" name="TextBox 1"/>
          <p:cNvSpPr txBox="1">
            <a:spLocks noChangeArrowheads="1"/>
          </p:cNvSpPr>
          <p:nvPr/>
        </p:nvSpPr>
        <p:spPr bwMode="auto">
          <a:xfrm>
            <a:off x="755652" y="824199"/>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荷载试验评价</a:t>
            </a:r>
          </a:p>
        </p:txBody>
      </p:sp>
      <p:sp>
        <p:nvSpPr>
          <p:cNvPr id="143362"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43363"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43364" name="Rectangle 6"/>
          <p:cNvSpPr>
            <a:spLocks noChangeArrowheads="1"/>
          </p:cNvSpPr>
          <p:nvPr/>
        </p:nvSpPr>
        <p:spPr bwMode="auto">
          <a:xfrm>
            <a:off x="1"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43365" name="Rectangle 7"/>
          <p:cNvSpPr>
            <a:spLocks noChangeArrowheads="1"/>
          </p:cNvSpPr>
          <p:nvPr/>
        </p:nvSpPr>
        <p:spPr bwMode="auto">
          <a:xfrm>
            <a:off x="1" y="2657475"/>
            <a:ext cx="184731" cy="369332"/>
          </a:xfrm>
          <a:prstGeom prst="rect">
            <a:avLst/>
          </a:prstGeom>
          <a:noFill/>
          <a:ln w="9525">
            <a:noFill/>
            <a:miter lim="800000"/>
            <a:headEnd/>
            <a:tailEnd/>
          </a:ln>
        </p:spPr>
        <p:txBody>
          <a:bodyPr wrap="none" anchor="ctr">
            <a:spAutoFit/>
          </a:bodyPr>
          <a:lstStyle/>
          <a:p>
            <a:endParaRPr lang="zh-CN" altLang="en-US"/>
          </a:p>
        </p:txBody>
      </p:sp>
      <p:sp>
        <p:nvSpPr>
          <p:cNvPr id="143366" name="Rectangle 8"/>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43367" name="Rectangle 8"/>
          <p:cNvSpPr>
            <a:spLocks noChangeArrowheads="1"/>
          </p:cNvSpPr>
          <p:nvPr/>
        </p:nvSpPr>
        <p:spPr bwMode="auto">
          <a:xfrm>
            <a:off x="1" y="2643188"/>
            <a:ext cx="184731" cy="369332"/>
          </a:xfrm>
          <a:prstGeom prst="rect">
            <a:avLst/>
          </a:prstGeom>
          <a:noFill/>
          <a:ln w="9525">
            <a:noFill/>
            <a:miter lim="800000"/>
            <a:headEnd/>
            <a:tailEnd/>
          </a:ln>
        </p:spPr>
        <p:txBody>
          <a:bodyPr wrap="none" anchor="ctr">
            <a:spAutoFit/>
          </a:bodyPr>
          <a:lstStyle/>
          <a:p>
            <a:endParaRPr lang="zh-CN" altLang="en-US"/>
          </a:p>
        </p:txBody>
      </p:sp>
      <p:sp>
        <p:nvSpPr>
          <p:cNvPr id="143368" name="Rectangle 9"/>
          <p:cNvSpPr>
            <a:spLocks noChangeArrowheads="1"/>
          </p:cNvSpPr>
          <p:nvPr/>
        </p:nvSpPr>
        <p:spPr bwMode="auto">
          <a:xfrm>
            <a:off x="1"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43369" name="Rectangle 10"/>
          <p:cNvSpPr>
            <a:spLocks noChangeArrowheads="1"/>
          </p:cNvSpPr>
          <p:nvPr/>
        </p:nvSpPr>
        <p:spPr bwMode="auto">
          <a:xfrm>
            <a:off x="1"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43370" name="Rectangle 11"/>
          <p:cNvSpPr>
            <a:spLocks noChangeArrowheads="1"/>
          </p:cNvSpPr>
          <p:nvPr/>
        </p:nvSpPr>
        <p:spPr bwMode="auto">
          <a:xfrm>
            <a:off x="1"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43371" name="Rectangle 12"/>
          <p:cNvSpPr>
            <a:spLocks noChangeArrowheads="1"/>
          </p:cNvSpPr>
          <p:nvPr/>
        </p:nvSpPr>
        <p:spPr bwMode="auto">
          <a:xfrm>
            <a:off x="1" y="2633663"/>
            <a:ext cx="184731" cy="369332"/>
          </a:xfrm>
          <a:prstGeom prst="rect">
            <a:avLst/>
          </a:prstGeom>
          <a:noFill/>
          <a:ln w="9525">
            <a:noFill/>
            <a:miter lim="800000"/>
            <a:headEnd/>
            <a:tailEnd/>
          </a:ln>
        </p:spPr>
        <p:txBody>
          <a:bodyPr wrap="none" anchor="ctr">
            <a:spAutoFit/>
          </a:bodyPr>
          <a:lstStyle/>
          <a:p>
            <a:endParaRPr lang="zh-CN" altLang="en-US"/>
          </a:p>
        </p:txBody>
      </p:sp>
      <p:sp>
        <p:nvSpPr>
          <p:cNvPr id="143372" name="Rectangle 13"/>
          <p:cNvSpPr>
            <a:spLocks noChangeArrowheads="1"/>
          </p:cNvSpPr>
          <p:nvPr/>
        </p:nvSpPr>
        <p:spPr bwMode="auto">
          <a:xfrm>
            <a:off x="1" y="2543175"/>
            <a:ext cx="184731" cy="369332"/>
          </a:xfrm>
          <a:prstGeom prst="rect">
            <a:avLst/>
          </a:prstGeom>
          <a:noFill/>
          <a:ln w="9525">
            <a:noFill/>
            <a:miter lim="800000"/>
            <a:headEnd/>
            <a:tailEnd/>
          </a:ln>
        </p:spPr>
        <p:txBody>
          <a:bodyPr wrap="none" anchor="ctr">
            <a:spAutoFit/>
          </a:bodyPr>
          <a:lstStyle/>
          <a:p>
            <a:endParaRPr lang="zh-CN" altLang="en-US"/>
          </a:p>
        </p:txBody>
      </p:sp>
      <p:sp>
        <p:nvSpPr>
          <p:cNvPr id="143373" name="Rectangle 14"/>
          <p:cNvSpPr>
            <a:spLocks noChangeArrowheads="1"/>
          </p:cNvSpPr>
          <p:nvPr/>
        </p:nvSpPr>
        <p:spPr bwMode="auto">
          <a:xfrm>
            <a:off x="1" y="2647950"/>
            <a:ext cx="184731" cy="369332"/>
          </a:xfrm>
          <a:prstGeom prst="rect">
            <a:avLst/>
          </a:prstGeom>
          <a:noFill/>
          <a:ln w="9525">
            <a:noFill/>
            <a:miter lim="800000"/>
            <a:headEnd/>
            <a:tailEnd/>
          </a:ln>
        </p:spPr>
        <p:txBody>
          <a:bodyPr wrap="none" anchor="ctr">
            <a:spAutoFit/>
          </a:bodyPr>
          <a:lstStyle/>
          <a:p>
            <a:endParaRPr lang="zh-CN" altLang="en-US"/>
          </a:p>
        </p:txBody>
      </p:sp>
      <p:sp>
        <p:nvSpPr>
          <p:cNvPr id="143374" name="Rectangle 15"/>
          <p:cNvSpPr>
            <a:spLocks noChangeArrowheads="1"/>
          </p:cNvSpPr>
          <p:nvPr/>
        </p:nvSpPr>
        <p:spPr bwMode="auto">
          <a:xfrm>
            <a:off x="1"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43375" name="Rectangle 16"/>
          <p:cNvSpPr>
            <a:spLocks noChangeArrowheads="1"/>
          </p:cNvSpPr>
          <p:nvPr/>
        </p:nvSpPr>
        <p:spPr bwMode="auto">
          <a:xfrm>
            <a:off x="1" y="2386013"/>
            <a:ext cx="184731" cy="369332"/>
          </a:xfrm>
          <a:prstGeom prst="rect">
            <a:avLst/>
          </a:prstGeom>
          <a:noFill/>
          <a:ln w="9525">
            <a:noFill/>
            <a:miter lim="800000"/>
            <a:headEnd/>
            <a:tailEnd/>
          </a:ln>
        </p:spPr>
        <p:txBody>
          <a:bodyPr wrap="none" anchor="ctr">
            <a:spAutoFit/>
          </a:bodyPr>
          <a:lstStyle/>
          <a:p>
            <a:endParaRPr lang="zh-CN" altLang="en-US"/>
          </a:p>
        </p:txBody>
      </p:sp>
      <p:pic>
        <p:nvPicPr>
          <p:cNvPr id="143376" name="Picture 17"/>
          <p:cNvPicPr>
            <a:picLocks noChangeAspect="1" noChangeArrowheads="1"/>
          </p:cNvPicPr>
          <p:nvPr/>
        </p:nvPicPr>
        <p:blipFill>
          <a:blip r:embed="rId2"/>
          <a:srcRect/>
          <a:stretch>
            <a:fillRect/>
          </a:stretch>
        </p:blipFill>
        <p:spPr bwMode="auto">
          <a:xfrm>
            <a:off x="785786" y="1500178"/>
            <a:ext cx="7821637" cy="33547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4385" name="TextBox 1"/>
          <p:cNvSpPr txBox="1">
            <a:spLocks noChangeArrowheads="1"/>
          </p:cNvSpPr>
          <p:nvPr/>
        </p:nvSpPr>
        <p:spPr bwMode="auto">
          <a:xfrm>
            <a:off x="785786" y="824199"/>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荷载试验评价</a:t>
            </a:r>
          </a:p>
        </p:txBody>
      </p:sp>
      <p:sp>
        <p:nvSpPr>
          <p:cNvPr id="144386"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44387" name="Rectangle 5"/>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44388" name="Rectangle 6"/>
          <p:cNvSpPr>
            <a:spLocks noChangeArrowheads="1"/>
          </p:cNvSpPr>
          <p:nvPr/>
        </p:nvSpPr>
        <p:spPr bwMode="auto">
          <a:xfrm>
            <a:off x="1"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44389" name="Rectangle 7"/>
          <p:cNvSpPr>
            <a:spLocks noChangeArrowheads="1"/>
          </p:cNvSpPr>
          <p:nvPr/>
        </p:nvSpPr>
        <p:spPr bwMode="auto">
          <a:xfrm>
            <a:off x="1" y="2657475"/>
            <a:ext cx="184731" cy="369332"/>
          </a:xfrm>
          <a:prstGeom prst="rect">
            <a:avLst/>
          </a:prstGeom>
          <a:noFill/>
          <a:ln w="9525">
            <a:noFill/>
            <a:miter lim="800000"/>
            <a:headEnd/>
            <a:tailEnd/>
          </a:ln>
        </p:spPr>
        <p:txBody>
          <a:bodyPr wrap="none" anchor="ctr">
            <a:spAutoFit/>
          </a:bodyPr>
          <a:lstStyle/>
          <a:p>
            <a:endParaRPr lang="zh-CN" altLang="en-US"/>
          </a:p>
        </p:txBody>
      </p:sp>
      <p:sp>
        <p:nvSpPr>
          <p:cNvPr id="144390" name="Rectangle 8"/>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zh-CN" altLang="en-US"/>
          </a:p>
        </p:txBody>
      </p:sp>
      <p:sp>
        <p:nvSpPr>
          <p:cNvPr id="144391" name="Rectangle 8"/>
          <p:cNvSpPr>
            <a:spLocks noChangeArrowheads="1"/>
          </p:cNvSpPr>
          <p:nvPr/>
        </p:nvSpPr>
        <p:spPr bwMode="auto">
          <a:xfrm>
            <a:off x="1" y="2643188"/>
            <a:ext cx="184731" cy="369332"/>
          </a:xfrm>
          <a:prstGeom prst="rect">
            <a:avLst/>
          </a:prstGeom>
          <a:noFill/>
          <a:ln w="9525">
            <a:noFill/>
            <a:miter lim="800000"/>
            <a:headEnd/>
            <a:tailEnd/>
          </a:ln>
        </p:spPr>
        <p:txBody>
          <a:bodyPr wrap="none" anchor="ctr">
            <a:spAutoFit/>
          </a:bodyPr>
          <a:lstStyle/>
          <a:p>
            <a:endParaRPr lang="zh-CN" altLang="en-US"/>
          </a:p>
        </p:txBody>
      </p:sp>
      <p:sp>
        <p:nvSpPr>
          <p:cNvPr id="144392" name="Rectangle 9"/>
          <p:cNvSpPr>
            <a:spLocks noChangeArrowheads="1"/>
          </p:cNvSpPr>
          <p:nvPr/>
        </p:nvSpPr>
        <p:spPr bwMode="auto">
          <a:xfrm>
            <a:off x="1"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44393" name="Rectangle 10"/>
          <p:cNvSpPr>
            <a:spLocks noChangeArrowheads="1"/>
          </p:cNvSpPr>
          <p:nvPr/>
        </p:nvSpPr>
        <p:spPr bwMode="auto">
          <a:xfrm>
            <a:off x="1"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44394" name="Rectangle 11"/>
          <p:cNvSpPr>
            <a:spLocks noChangeArrowheads="1"/>
          </p:cNvSpPr>
          <p:nvPr/>
        </p:nvSpPr>
        <p:spPr bwMode="auto">
          <a:xfrm>
            <a:off x="1"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44395" name="Rectangle 12"/>
          <p:cNvSpPr>
            <a:spLocks noChangeArrowheads="1"/>
          </p:cNvSpPr>
          <p:nvPr/>
        </p:nvSpPr>
        <p:spPr bwMode="auto">
          <a:xfrm>
            <a:off x="1" y="2633663"/>
            <a:ext cx="184731" cy="369332"/>
          </a:xfrm>
          <a:prstGeom prst="rect">
            <a:avLst/>
          </a:prstGeom>
          <a:noFill/>
          <a:ln w="9525">
            <a:noFill/>
            <a:miter lim="800000"/>
            <a:headEnd/>
            <a:tailEnd/>
          </a:ln>
        </p:spPr>
        <p:txBody>
          <a:bodyPr wrap="none" anchor="ctr">
            <a:spAutoFit/>
          </a:bodyPr>
          <a:lstStyle/>
          <a:p>
            <a:endParaRPr lang="zh-CN" altLang="en-US"/>
          </a:p>
        </p:txBody>
      </p:sp>
      <p:sp>
        <p:nvSpPr>
          <p:cNvPr id="144396" name="Rectangle 13"/>
          <p:cNvSpPr>
            <a:spLocks noChangeArrowheads="1"/>
          </p:cNvSpPr>
          <p:nvPr/>
        </p:nvSpPr>
        <p:spPr bwMode="auto">
          <a:xfrm>
            <a:off x="1" y="2543175"/>
            <a:ext cx="184731" cy="369332"/>
          </a:xfrm>
          <a:prstGeom prst="rect">
            <a:avLst/>
          </a:prstGeom>
          <a:noFill/>
          <a:ln w="9525">
            <a:noFill/>
            <a:miter lim="800000"/>
            <a:headEnd/>
            <a:tailEnd/>
          </a:ln>
        </p:spPr>
        <p:txBody>
          <a:bodyPr wrap="none" anchor="ctr">
            <a:spAutoFit/>
          </a:bodyPr>
          <a:lstStyle/>
          <a:p>
            <a:endParaRPr lang="zh-CN" altLang="en-US"/>
          </a:p>
        </p:txBody>
      </p:sp>
      <p:sp>
        <p:nvSpPr>
          <p:cNvPr id="144397" name="Rectangle 14"/>
          <p:cNvSpPr>
            <a:spLocks noChangeArrowheads="1"/>
          </p:cNvSpPr>
          <p:nvPr/>
        </p:nvSpPr>
        <p:spPr bwMode="auto">
          <a:xfrm>
            <a:off x="1" y="2647950"/>
            <a:ext cx="184731" cy="369332"/>
          </a:xfrm>
          <a:prstGeom prst="rect">
            <a:avLst/>
          </a:prstGeom>
          <a:noFill/>
          <a:ln w="9525">
            <a:noFill/>
            <a:miter lim="800000"/>
            <a:headEnd/>
            <a:tailEnd/>
          </a:ln>
        </p:spPr>
        <p:txBody>
          <a:bodyPr wrap="none" anchor="ctr">
            <a:spAutoFit/>
          </a:bodyPr>
          <a:lstStyle/>
          <a:p>
            <a:endParaRPr lang="zh-CN" altLang="en-US"/>
          </a:p>
        </p:txBody>
      </p:sp>
      <p:sp>
        <p:nvSpPr>
          <p:cNvPr id="144398" name="Rectangle 15"/>
          <p:cNvSpPr>
            <a:spLocks noChangeArrowheads="1"/>
          </p:cNvSpPr>
          <p:nvPr/>
        </p:nvSpPr>
        <p:spPr bwMode="auto">
          <a:xfrm>
            <a:off x="1"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44399" name="Rectangle 16"/>
          <p:cNvSpPr>
            <a:spLocks noChangeArrowheads="1"/>
          </p:cNvSpPr>
          <p:nvPr/>
        </p:nvSpPr>
        <p:spPr bwMode="auto">
          <a:xfrm>
            <a:off x="1" y="2386013"/>
            <a:ext cx="184731" cy="369332"/>
          </a:xfrm>
          <a:prstGeom prst="rect">
            <a:avLst/>
          </a:prstGeom>
          <a:noFill/>
          <a:ln w="9525">
            <a:noFill/>
            <a:miter lim="800000"/>
            <a:headEnd/>
            <a:tailEnd/>
          </a:ln>
        </p:spPr>
        <p:txBody>
          <a:bodyPr wrap="none" anchor="ctr">
            <a:spAutoFit/>
          </a:bodyPr>
          <a:lstStyle/>
          <a:p>
            <a:endParaRPr lang="zh-CN" altLang="en-US"/>
          </a:p>
        </p:txBody>
      </p:sp>
      <p:pic>
        <p:nvPicPr>
          <p:cNvPr id="144400" name="Picture 18"/>
          <p:cNvPicPr>
            <a:picLocks noChangeAspect="1" noChangeArrowheads="1"/>
          </p:cNvPicPr>
          <p:nvPr/>
        </p:nvPicPr>
        <p:blipFill>
          <a:blip r:embed="rId2"/>
          <a:srcRect/>
          <a:stretch>
            <a:fillRect/>
          </a:stretch>
        </p:blipFill>
        <p:spPr bwMode="auto">
          <a:xfrm>
            <a:off x="1541468" y="1671955"/>
            <a:ext cx="6102366" cy="340012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8722" name="TextBox 1"/>
          <p:cNvSpPr txBox="1">
            <a:spLocks noChangeArrowheads="1"/>
          </p:cNvSpPr>
          <p:nvPr/>
        </p:nvSpPr>
        <p:spPr bwMode="auto">
          <a:xfrm>
            <a:off x="755652" y="855288"/>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结语</a:t>
            </a:r>
            <a:endParaRPr lang="zh-CN" altLang="en-US" sz="2400" b="1" dirty="0">
              <a:solidFill>
                <a:schemeClr val="hlink"/>
              </a:solidFill>
              <a:latin typeface="华文新魏" pitchFamily="2" charset="-122"/>
              <a:ea typeface="华文新魏" pitchFamily="2" charset="-122"/>
            </a:endParaRPr>
          </a:p>
        </p:txBody>
      </p:sp>
      <p:sp>
        <p:nvSpPr>
          <p:cNvPr id="158723" name="TextBox 1"/>
          <p:cNvSpPr txBox="1">
            <a:spLocks noChangeArrowheads="1"/>
          </p:cNvSpPr>
          <p:nvPr/>
        </p:nvSpPr>
        <p:spPr bwMode="auto">
          <a:xfrm>
            <a:off x="1979615" y="2830138"/>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606176"/>
            <a:ext cx="8032778" cy="2751522"/>
          </a:xfrm>
          <a:prstGeom prst="rect">
            <a:avLst/>
          </a:prstGeom>
          <a:noFill/>
          <a:ln w="9525">
            <a:noFill/>
            <a:miter lim="800000"/>
            <a:headEnd/>
            <a:tailEnd/>
          </a:ln>
        </p:spPr>
        <p:txBody>
          <a:bodyPr wrap="square">
            <a:spAutoFit/>
          </a:bodyPr>
          <a:lstStyle/>
          <a:p>
            <a:pPr indent="614363" algn="just">
              <a:lnSpc>
                <a:spcPct val="120000"/>
              </a:lnSpc>
            </a:pPr>
            <a:r>
              <a:rPr lang="zh-CN" altLang="en-US" sz="2400" dirty="0">
                <a:solidFill>
                  <a:schemeClr val="hlink"/>
                </a:solidFill>
                <a:latin typeface="华文新魏" pitchFamily="2" charset="-122"/>
                <a:ea typeface="华文新魏" pitchFamily="2" charset="-122"/>
                <a:cs typeface="方正综艺简体"/>
              </a:rPr>
              <a:t>桥梁现场荷载试验是一项复杂的、系统的工程，这就要求荷载试验组织者不仅要具有相当专业的技术知识，而且还需要一定的组织协调能力，统筹把握全局。</a:t>
            </a:r>
          </a:p>
          <a:p>
            <a:pPr indent="614363" algn="just">
              <a:lnSpc>
                <a:spcPct val="120000"/>
              </a:lnSpc>
            </a:pPr>
            <a:r>
              <a:rPr lang="zh-CN" altLang="en-US" sz="2400" dirty="0">
                <a:solidFill>
                  <a:srgbClr val="990000"/>
                </a:solidFill>
                <a:latin typeface="华文新魏" pitchFamily="2" charset="-122"/>
                <a:ea typeface="华文新魏" pitchFamily="2" charset="-122"/>
                <a:cs typeface="方正综艺简体"/>
              </a:rPr>
              <a:t>荷载试验是一个技术活</a:t>
            </a:r>
            <a:r>
              <a:rPr lang="zh-CN" altLang="en-US" sz="2400" dirty="0">
                <a:solidFill>
                  <a:schemeClr val="hlink"/>
                </a:solidFill>
                <a:latin typeface="华文新魏" pitchFamily="2" charset="-122"/>
                <a:ea typeface="华文新魏" pitchFamily="2" charset="-122"/>
                <a:cs typeface="方正综艺简体"/>
              </a:rPr>
              <a:t>，需要桥梁检测工程师具有</a:t>
            </a:r>
            <a:r>
              <a:rPr lang="zh-CN" altLang="en-US" sz="2400" dirty="0">
                <a:solidFill>
                  <a:srgbClr val="990000"/>
                </a:solidFill>
                <a:latin typeface="华文新魏" pitchFamily="2" charset="-122"/>
                <a:ea typeface="华文新魏" pitchFamily="2" charset="-122"/>
                <a:cs typeface="方正综艺简体"/>
              </a:rPr>
              <a:t>严谨的科学态度</a:t>
            </a:r>
            <a:r>
              <a:rPr lang="zh-CN" altLang="en-US" sz="2400" dirty="0">
                <a:solidFill>
                  <a:schemeClr val="hlink"/>
                </a:solidFill>
                <a:latin typeface="华文新魏" pitchFamily="2" charset="-122"/>
                <a:ea typeface="华文新魏" pitchFamily="2" charset="-122"/>
                <a:cs typeface="方正综艺简体"/>
              </a:rPr>
              <a:t>、</a:t>
            </a:r>
            <a:r>
              <a:rPr lang="zh-CN" altLang="en-US" sz="2400" dirty="0">
                <a:solidFill>
                  <a:srgbClr val="990000"/>
                </a:solidFill>
                <a:latin typeface="华文新魏" pitchFamily="2" charset="-122"/>
                <a:ea typeface="华文新魏" pitchFamily="2" charset="-122"/>
                <a:cs typeface="方正综艺简体"/>
              </a:rPr>
              <a:t>高度认真负责的事业心</a:t>
            </a:r>
            <a:r>
              <a:rPr lang="zh-CN" altLang="en-US" sz="2400" dirty="0">
                <a:solidFill>
                  <a:schemeClr val="hlink"/>
                </a:solidFill>
                <a:latin typeface="华文新魏" pitchFamily="2" charset="-122"/>
                <a:ea typeface="华文新魏" pitchFamily="2" charset="-122"/>
                <a:cs typeface="方正综艺简体"/>
              </a:rPr>
              <a:t>，做到对桥梁结构承载能力的准确与科学评定。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txBox="1">
            <a:spLocks noChangeArrowheads="1"/>
          </p:cNvSpPr>
          <p:nvPr/>
        </p:nvSpPr>
        <p:spPr bwMode="auto">
          <a:xfrm>
            <a:off x="2571736" y="1571616"/>
            <a:ext cx="4519972" cy="1960033"/>
          </a:xfrm>
          <a:prstGeom prst="rect">
            <a:avLst/>
          </a:prstGeom>
          <a:ln/>
        </p:spPr>
        <p:txBody>
          <a:bodyPr anchor="ctr">
            <a:scene3d>
              <a:camera prst="perspectiveRight"/>
              <a:lightRig rig="threePt" dir="t"/>
            </a:scene3d>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5400" dirty="0" smtClean="0">
                <a:ln w="18415" cmpd="sng">
                  <a:solidFill>
                    <a:srgbClr val="FFFFFF"/>
                  </a:solidFill>
                  <a:prstDash val="solid"/>
                </a:ln>
                <a:solidFill>
                  <a:srgbClr val="0070C0"/>
                </a:solidFill>
                <a:effectLst>
                  <a:outerShdw blurRad="63500" dir="3600000" algn="tl" rotWithShape="0">
                    <a:srgbClr val="000000">
                      <a:alpha val="70000"/>
                    </a:srgbClr>
                  </a:outerShdw>
                  <a:reflection blurRad="6350" stA="60000" endA="900" endPos="60000" dist="29997" dir="5400000" sy="-100000" algn="bl" rotWithShape="0"/>
                </a:effectLst>
                <a:latin typeface="Broadway" pitchFamily="82" charset="0"/>
                <a:sym typeface="Impact" pitchFamily="34" charset="0"/>
              </a:rPr>
              <a:t>Thanks</a:t>
            </a:r>
            <a:endParaRPr lang="zh-CN" altLang="en-US" sz="5400" dirty="0">
              <a:ln w="18415" cmpd="sng">
                <a:solidFill>
                  <a:srgbClr val="FFFFFF"/>
                </a:solidFill>
                <a:prstDash val="solid"/>
              </a:ln>
              <a:solidFill>
                <a:srgbClr val="0070C0"/>
              </a:solidFill>
              <a:effectLst>
                <a:outerShdw blurRad="63500" dir="3600000" algn="tl" rotWithShape="0">
                  <a:srgbClr val="000000">
                    <a:alpha val="70000"/>
                  </a:srgbClr>
                </a:outerShdw>
                <a:reflection blurRad="6350" stA="60000" endA="900" endPos="60000" dist="29997" dir="5400000" sy="-100000" algn="bl" rotWithShape="0"/>
              </a:effectLst>
              <a:latin typeface="Broadway" pitchFamily="82"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5" name="TextBox 1"/>
          <p:cNvSpPr txBox="1">
            <a:spLocks noChangeArrowheads="1"/>
          </p:cNvSpPr>
          <p:nvPr/>
        </p:nvSpPr>
        <p:spPr bwMode="auto">
          <a:xfrm>
            <a:off x="755652" y="824199"/>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我国桥梁建设基本概况</a:t>
            </a:r>
          </a:p>
        </p:txBody>
      </p:sp>
      <p:sp>
        <p:nvSpPr>
          <p:cNvPr id="57346"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pic>
        <p:nvPicPr>
          <p:cNvPr id="57347" name="Picture 6" descr="0"/>
          <p:cNvPicPr>
            <a:picLocks noChangeAspect="1" noChangeArrowheads="1"/>
          </p:cNvPicPr>
          <p:nvPr/>
        </p:nvPicPr>
        <p:blipFill>
          <a:blip r:embed="rId2"/>
          <a:srcRect/>
          <a:stretch>
            <a:fillRect/>
          </a:stretch>
        </p:blipFill>
        <p:spPr bwMode="auto">
          <a:xfrm>
            <a:off x="2643174" y="1643054"/>
            <a:ext cx="2880000" cy="1616680"/>
          </a:xfrm>
          <a:prstGeom prst="rect">
            <a:avLst/>
          </a:prstGeom>
          <a:noFill/>
          <a:ln w="9525">
            <a:noFill/>
            <a:miter lim="800000"/>
            <a:headEnd/>
            <a:tailEnd/>
          </a:ln>
        </p:spPr>
      </p:pic>
      <p:pic>
        <p:nvPicPr>
          <p:cNvPr id="57348" name="Picture 7" descr="泰州大桥"/>
          <p:cNvPicPr>
            <a:picLocks noChangeAspect="1" noChangeArrowheads="1"/>
          </p:cNvPicPr>
          <p:nvPr/>
        </p:nvPicPr>
        <p:blipFill>
          <a:blip r:embed="rId3"/>
          <a:srcRect/>
          <a:stretch>
            <a:fillRect/>
          </a:stretch>
        </p:blipFill>
        <p:spPr bwMode="auto">
          <a:xfrm>
            <a:off x="2643174" y="3429004"/>
            <a:ext cx="2880000" cy="15566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69" name="TextBox 1"/>
          <p:cNvSpPr txBox="1">
            <a:spLocks noChangeArrowheads="1"/>
          </p:cNvSpPr>
          <p:nvPr/>
        </p:nvSpPr>
        <p:spPr bwMode="auto">
          <a:xfrm>
            <a:off x="755652" y="821994"/>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我国桥梁建设基本概况</a:t>
            </a:r>
          </a:p>
        </p:txBody>
      </p:sp>
      <p:sp>
        <p:nvSpPr>
          <p:cNvPr id="58370" name="TextBox 1"/>
          <p:cNvSpPr txBox="1">
            <a:spLocks noChangeArrowheads="1"/>
          </p:cNvSpPr>
          <p:nvPr/>
        </p:nvSpPr>
        <p:spPr bwMode="auto">
          <a:xfrm>
            <a:off x="1979615" y="2796844"/>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399845"/>
            <a:ext cx="8280400" cy="3029291"/>
          </a:xfrm>
          <a:prstGeom prst="rect">
            <a:avLst/>
          </a:prstGeom>
          <a:noFill/>
          <a:ln w="9525">
            <a:noFill/>
            <a:miter lim="800000"/>
            <a:headEnd/>
            <a:tailEnd/>
          </a:ln>
        </p:spPr>
        <p:txBody>
          <a:bodyPr>
            <a:spAutoFit/>
          </a:bodyPr>
          <a:lstStyle/>
          <a:p>
            <a:pPr indent="614363" algn="just">
              <a:lnSpc>
                <a:spcPct val="120000"/>
              </a:lnSpc>
            </a:pPr>
            <a:r>
              <a:rPr lang="zh-CN" altLang="en-US" sz="2000" dirty="0">
                <a:solidFill>
                  <a:schemeClr val="hlink"/>
                </a:solidFill>
                <a:latin typeface="华文新魏" pitchFamily="2" charset="-122"/>
                <a:ea typeface="华文新魏" pitchFamily="2" charset="-122"/>
                <a:cs typeface="方正综艺简体"/>
              </a:rPr>
              <a:t>然而，经过</a:t>
            </a:r>
            <a:r>
              <a:rPr lang="en-US" altLang="zh-CN" sz="2000" dirty="0">
                <a:solidFill>
                  <a:schemeClr val="hlink"/>
                </a:solidFill>
                <a:latin typeface="华文新魏" pitchFamily="2" charset="-122"/>
                <a:ea typeface="华文新魏" pitchFamily="2" charset="-122"/>
                <a:cs typeface="方正综艺简体"/>
              </a:rPr>
              <a:t>30</a:t>
            </a:r>
            <a:r>
              <a:rPr lang="zh-CN" altLang="en-US" sz="2000" dirty="0">
                <a:solidFill>
                  <a:schemeClr val="hlink"/>
                </a:solidFill>
                <a:latin typeface="华文新魏" pitchFamily="2" charset="-122"/>
                <a:ea typeface="华文新魏" pitchFamily="2" charset="-122"/>
                <a:cs typeface="方正综艺简体"/>
              </a:rPr>
              <a:t>多年的大规模基础设施建设，当前步入维修期的桥梁数量日益增多。</a:t>
            </a:r>
          </a:p>
          <a:p>
            <a:pPr indent="614363" algn="just">
              <a:lnSpc>
                <a:spcPct val="120000"/>
              </a:lnSpc>
            </a:pPr>
            <a:r>
              <a:rPr lang="zh-CN" altLang="en-US" sz="2000" dirty="0">
                <a:solidFill>
                  <a:schemeClr val="hlink"/>
                </a:solidFill>
                <a:latin typeface="华文新魏" pitchFamily="2" charset="-122"/>
                <a:ea typeface="华文新魏" pitchFamily="2" charset="-122"/>
                <a:cs typeface="方正综艺简体"/>
              </a:rPr>
              <a:t>据不完全统计，目前仅公路桥梁中危桥数量高达</a:t>
            </a:r>
            <a:r>
              <a:rPr lang="en-US" altLang="zh-CN" sz="2000" dirty="0">
                <a:solidFill>
                  <a:schemeClr val="hlink"/>
                </a:solidFill>
                <a:latin typeface="华文新魏" pitchFamily="2" charset="-122"/>
                <a:ea typeface="华文新魏" pitchFamily="2" charset="-122"/>
                <a:cs typeface="方正综艺简体"/>
              </a:rPr>
              <a:t>7.96</a:t>
            </a:r>
            <a:r>
              <a:rPr lang="zh-CN" altLang="en-US" sz="2000" dirty="0">
                <a:solidFill>
                  <a:schemeClr val="hlink"/>
                </a:solidFill>
                <a:latin typeface="华文新魏" pitchFamily="2" charset="-122"/>
                <a:ea typeface="华文新魏" pitchFamily="2" charset="-122"/>
                <a:cs typeface="方正综艺简体"/>
              </a:rPr>
              <a:t>万座，约占公路桥梁总数的</a:t>
            </a:r>
            <a:r>
              <a:rPr lang="en-US" altLang="zh-CN" sz="2000" dirty="0">
                <a:solidFill>
                  <a:schemeClr val="hlink"/>
                </a:solidFill>
                <a:latin typeface="华文新魏" pitchFamily="2" charset="-122"/>
                <a:ea typeface="华文新魏" pitchFamily="2" charset="-122"/>
                <a:cs typeface="方正综艺简体"/>
              </a:rPr>
              <a:t>10.5%</a:t>
            </a:r>
            <a:r>
              <a:rPr lang="zh-CN" altLang="en-US" sz="2000" dirty="0">
                <a:solidFill>
                  <a:schemeClr val="hlink"/>
                </a:solidFill>
                <a:latin typeface="华文新魏" pitchFamily="2" charset="-122"/>
                <a:ea typeface="华文新魏" pitchFamily="2" charset="-122"/>
                <a:cs typeface="方正综艺简体"/>
              </a:rPr>
              <a:t>，</a:t>
            </a:r>
            <a:r>
              <a:rPr lang="zh-CN" altLang="en-US" sz="2000" dirty="0">
                <a:solidFill>
                  <a:srgbClr val="990000"/>
                </a:solidFill>
                <a:latin typeface="华文新魏" pitchFamily="2" charset="-122"/>
                <a:ea typeface="华文新魏" pitchFamily="2" charset="-122"/>
                <a:cs typeface="方正综艺简体"/>
              </a:rPr>
              <a:t>直接影响人民的正常安全出行</a:t>
            </a:r>
            <a:r>
              <a:rPr lang="zh-CN" altLang="en-US" sz="2000" dirty="0">
                <a:solidFill>
                  <a:schemeClr val="hlink"/>
                </a:solidFill>
                <a:latin typeface="华文新魏" pitchFamily="2" charset="-122"/>
                <a:ea typeface="华文新魏" pitchFamily="2" charset="-122"/>
                <a:cs typeface="方正综艺简体"/>
              </a:rPr>
              <a:t>。</a:t>
            </a:r>
          </a:p>
          <a:p>
            <a:pPr indent="614363" algn="just">
              <a:lnSpc>
                <a:spcPct val="120000"/>
              </a:lnSpc>
            </a:pPr>
            <a:r>
              <a:rPr lang="zh-CN" altLang="en-US" sz="2000" dirty="0">
                <a:solidFill>
                  <a:schemeClr val="hlink"/>
                </a:solidFill>
                <a:latin typeface="华文新魏" pitchFamily="2" charset="-122"/>
                <a:ea typeface="华文新魏" pitchFamily="2" charset="-122"/>
                <a:cs typeface="方正综艺简体"/>
              </a:rPr>
              <a:t>近年来，由于前期建设“重设计轻养护”，后期管养理念落后、技术储备不足，以及运营过程中，过桥车辆与日俱增，远超设计负荷，重车严重超载等因素，桥梁垮塌事件时有发生，</a:t>
            </a:r>
            <a:r>
              <a:rPr lang="zh-CN" altLang="en-US" sz="2000" dirty="0">
                <a:solidFill>
                  <a:srgbClr val="990000"/>
                </a:solidFill>
                <a:latin typeface="华文新魏" pitchFamily="2" charset="-122"/>
                <a:ea typeface="华文新魏" pitchFamily="2" charset="-122"/>
                <a:cs typeface="方正综艺简体"/>
              </a:rPr>
              <a:t>给人民生命财产安全造成巨大损失</a:t>
            </a:r>
            <a:r>
              <a:rPr lang="zh-CN" altLang="en-US" sz="2000" dirty="0">
                <a:solidFill>
                  <a:schemeClr val="hlink"/>
                </a:solidFill>
                <a:latin typeface="华文新魏" pitchFamily="2" charset="-122"/>
                <a:ea typeface="华文新魏" pitchFamily="2" charset="-122"/>
                <a:cs typeface="方正综艺简体"/>
              </a:rPr>
              <a:t>，</a:t>
            </a:r>
            <a:r>
              <a:rPr lang="zh-CN" altLang="en-US" sz="2000" dirty="0">
                <a:solidFill>
                  <a:srgbClr val="990000"/>
                </a:solidFill>
                <a:latin typeface="华文新魏" pitchFamily="2" charset="-122"/>
                <a:ea typeface="华文新魏" pitchFamily="2" charset="-122"/>
                <a:cs typeface="方正综艺简体"/>
              </a:rPr>
              <a:t>给社会带来严重恶劣影响</a:t>
            </a:r>
            <a:r>
              <a:rPr lang="zh-CN" altLang="en-US" sz="2000" dirty="0">
                <a:solidFill>
                  <a:schemeClr val="hlink"/>
                </a:solidFill>
                <a:latin typeface="华文新魏" pitchFamily="2" charset="-122"/>
                <a:ea typeface="华文新魏" pitchFamily="2" charset="-122"/>
                <a:cs typeface="方正综艺简体"/>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3" name="TextBox 1"/>
          <p:cNvSpPr txBox="1">
            <a:spLocks noChangeArrowheads="1"/>
          </p:cNvSpPr>
          <p:nvPr/>
        </p:nvSpPr>
        <p:spPr bwMode="auto">
          <a:xfrm>
            <a:off x="755652" y="895637"/>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我国桥梁建设基本概况</a:t>
            </a:r>
          </a:p>
        </p:txBody>
      </p:sp>
      <p:sp>
        <p:nvSpPr>
          <p:cNvPr id="59394"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pic>
        <p:nvPicPr>
          <p:cNvPr id="59395" name="Picture 4" descr="5840c4d6d650ee56e88b10b6222ad900"/>
          <p:cNvPicPr>
            <a:picLocks noChangeAspect="1" noChangeArrowheads="1"/>
          </p:cNvPicPr>
          <p:nvPr/>
        </p:nvPicPr>
        <p:blipFill>
          <a:blip r:embed="rId2"/>
          <a:srcRect/>
          <a:stretch>
            <a:fillRect/>
          </a:stretch>
        </p:blipFill>
        <p:spPr bwMode="auto">
          <a:xfrm>
            <a:off x="468315" y="1417638"/>
            <a:ext cx="3959225" cy="2400300"/>
          </a:xfrm>
          <a:prstGeom prst="rect">
            <a:avLst/>
          </a:prstGeom>
          <a:noFill/>
          <a:ln w="9525">
            <a:noFill/>
            <a:miter lim="800000"/>
            <a:headEnd/>
            <a:tailEnd/>
          </a:ln>
        </p:spPr>
      </p:pic>
      <p:pic>
        <p:nvPicPr>
          <p:cNvPr id="59396" name="Picture 5" descr="3d676d93d2ff43acc951c9dfde269c99"/>
          <p:cNvPicPr>
            <a:picLocks noChangeAspect="1" noChangeArrowheads="1"/>
          </p:cNvPicPr>
          <p:nvPr/>
        </p:nvPicPr>
        <p:blipFill>
          <a:blip r:embed="rId3"/>
          <a:srcRect/>
          <a:stretch>
            <a:fillRect/>
          </a:stretch>
        </p:blipFill>
        <p:spPr bwMode="auto">
          <a:xfrm>
            <a:off x="4787902" y="1417638"/>
            <a:ext cx="3959225" cy="2466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417" name="TextBox 1"/>
          <p:cNvSpPr txBox="1">
            <a:spLocks noChangeArrowheads="1"/>
          </p:cNvSpPr>
          <p:nvPr/>
        </p:nvSpPr>
        <p:spPr bwMode="auto">
          <a:xfrm>
            <a:off x="755652" y="857236"/>
            <a:ext cx="5256213" cy="461665"/>
          </a:xfrm>
          <a:prstGeom prst="rect">
            <a:avLst/>
          </a:prstGeom>
          <a:noFill/>
          <a:ln w="9525">
            <a:noFill/>
            <a:miter lim="800000"/>
            <a:headEnd/>
            <a:tailEnd/>
          </a:ln>
        </p:spPr>
        <p:txBody>
          <a:bodyPr>
            <a:spAutoFit/>
          </a:bodyPr>
          <a:lstStyle/>
          <a:p>
            <a:r>
              <a:rPr lang="zh-CN" altLang="en-US" sz="2400" b="1" dirty="0">
                <a:solidFill>
                  <a:schemeClr val="hlink"/>
                </a:solidFill>
                <a:latin typeface="华文新魏" pitchFamily="2" charset="-122"/>
                <a:ea typeface="华文新魏" pitchFamily="2" charset="-122"/>
              </a:rPr>
              <a:t>我国桥梁建设基本概况</a:t>
            </a:r>
          </a:p>
        </p:txBody>
      </p:sp>
      <p:sp>
        <p:nvSpPr>
          <p:cNvPr id="60418"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pic>
        <p:nvPicPr>
          <p:cNvPr id="60419" name="Picture 4" descr="4ad037e8774b2043f531ac0546e0a05c"/>
          <p:cNvPicPr>
            <a:picLocks noChangeAspect="1" noChangeArrowheads="1"/>
          </p:cNvPicPr>
          <p:nvPr/>
        </p:nvPicPr>
        <p:blipFill>
          <a:blip r:embed="rId2"/>
          <a:srcRect/>
          <a:stretch>
            <a:fillRect/>
          </a:stretch>
        </p:blipFill>
        <p:spPr bwMode="auto">
          <a:xfrm>
            <a:off x="250827" y="1417638"/>
            <a:ext cx="3959225" cy="2628900"/>
          </a:xfrm>
          <a:prstGeom prst="rect">
            <a:avLst/>
          </a:prstGeom>
          <a:noFill/>
          <a:ln w="9525">
            <a:noFill/>
            <a:miter lim="800000"/>
            <a:headEnd/>
            <a:tailEnd/>
          </a:ln>
        </p:spPr>
      </p:pic>
      <p:pic>
        <p:nvPicPr>
          <p:cNvPr id="60420" name="Picture 5" descr="54cfaf705ebaa82a2cf18f002c115952"/>
          <p:cNvPicPr>
            <a:picLocks noChangeAspect="1" noChangeArrowheads="1"/>
          </p:cNvPicPr>
          <p:nvPr/>
        </p:nvPicPr>
        <p:blipFill>
          <a:blip r:embed="rId3"/>
          <a:srcRect/>
          <a:stretch>
            <a:fillRect/>
          </a:stretch>
        </p:blipFill>
        <p:spPr bwMode="auto">
          <a:xfrm>
            <a:off x="4716465" y="1417638"/>
            <a:ext cx="3959225" cy="2668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Times New Roman"/>
        <a:ea typeface="微软简楷体"/>
        <a:cs typeface=""/>
      </a:majorFont>
      <a:minorFont>
        <a:latin typeface="Times New Roman"/>
        <a:ea typeface="微软简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1092</TotalTime>
  <Words>3718</Words>
  <Application>Microsoft Office PowerPoint</Application>
  <PresentationFormat>全屏显示(16:10)</PresentationFormat>
  <Paragraphs>429</Paragraphs>
  <Slides>58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58</vt:i4>
      </vt:variant>
    </vt:vector>
  </HeadingPairs>
  <TitlesOfParts>
    <vt:vector size="60" baseType="lpstr">
      <vt:lpstr>主题1</vt:lpstr>
      <vt:lpstr>Equation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ww</dc:creator>
  <cp:lastModifiedBy>ww</cp:lastModifiedBy>
  <cp:revision>176</cp:revision>
  <dcterms:created xsi:type="dcterms:W3CDTF">2014-01-16T12:24:23Z</dcterms:created>
  <dcterms:modified xsi:type="dcterms:W3CDTF">2017-05-08T04:10:19Z</dcterms:modified>
</cp:coreProperties>
</file>