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57"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1184"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0">
              <a:schemeClr val="accent1">
                <a:lumMod val="5000"/>
                <a:lumOff val="95000"/>
              </a:schemeClr>
            </a:gs>
            <a:gs pos="77000">
              <a:schemeClr val="accent1">
                <a:lumMod val="38000"/>
                <a:lumOff val="62000"/>
              </a:schemeClr>
            </a:gs>
            <a:gs pos="83000">
              <a:schemeClr val="accent1">
                <a:lumMod val="45000"/>
                <a:lumOff val="55000"/>
              </a:schemeClr>
            </a:gs>
            <a:gs pos="100000">
              <a:schemeClr val="accent1">
                <a:lumMod val="2000"/>
                <a:lumOff val="98000"/>
              </a:schemeClr>
            </a:gs>
          </a:gsLst>
          <a:lin ang="5400000" scaled="1"/>
        </a:gradFill>
        <a:effectLst/>
      </p:bgPr>
    </p:bg>
    <p:spTree>
      <p:nvGrpSpPr>
        <p:cNvPr id="1" name=""/>
        <p:cNvGrpSpPr/>
        <p:nvPr/>
      </p:nvGrpSpPr>
      <p:grpSpPr>
        <a:xfrm>
          <a:off x="0" y="0"/>
          <a:ext cx="0" cy="0"/>
          <a:chOff x="0" y="0"/>
          <a:chExt cx="0" cy="0"/>
        </a:xfrm>
      </p:grpSpPr>
      <p:pic>
        <p:nvPicPr>
          <p:cNvPr id="4"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5" name="Date Placeholder 3"/>
          <p:cNvSpPr>
            <a:spLocks noGrp="1"/>
          </p:cNvSpPr>
          <p:nvPr>
            <p:ph type="dt" sz="half" idx="10"/>
          </p:nvPr>
        </p:nvSpPr>
        <p:spPr/>
        <p:txBody>
          <a:bodyPr/>
          <a:lstStyle>
            <a:lvl1pPr>
              <a:defRPr/>
            </a:lvl1pPr>
          </a:lstStyle>
          <a:p>
            <a:pPr>
              <a:defRPr/>
            </a:pPr>
            <a:fld id="{7B1C7D5C-CE4A-4B15-AC42-0F18A13E0CC2}" type="datetimeFigureOut">
              <a:rPr lang="zh-CN" altLang="en-US"/>
              <a:pPr>
                <a:defRPr/>
              </a:pPr>
              <a:t>2015/3/3</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2070550B-DB5C-48BC-9E43-A904C90FA499}" type="slidenum">
              <a:rPr lang="zh-CN" altLang="en-US"/>
              <a:pPr/>
              <a:t>‹#›</a:t>
            </a:fld>
            <a:endParaRPr lang="en-US" altLang="zh-CN"/>
          </a:p>
        </p:txBody>
      </p:sp>
    </p:spTree>
    <p:extLst>
      <p:ext uri="{BB962C8B-B14F-4D97-AF65-F5344CB8AC3E}">
        <p14:creationId xmlns:p14="http://schemas.microsoft.com/office/powerpoint/2010/main" val="42212251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9F5DD146-BD8D-4D8D-A29A-EDE3189048F5}" type="datetimeFigureOut">
              <a:rPr lang="zh-CN" altLang="en-US"/>
              <a:pPr>
                <a:defRPr/>
              </a:pPr>
              <a:t>2015/3/3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C7C5D440-1C90-4CC9-AC6B-021DC1C1F846}" type="slidenum">
              <a:rPr lang="zh-CN" altLang="en-US"/>
              <a:pPr/>
              <a:t>‹#›</a:t>
            </a:fld>
            <a:endParaRPr lang="en-US" altLang="zh-CN"/>
          </a:p>
        </p:txBody>
      </p:sp>
    </p:spTree>
    <p:extLst>
      <p:ext uri="{BB962C8B-B14F-4D97-AF65-F5344CB8AC3E}">
        <p14:creationId xmlns:p14="http://schemas.microsoft.com/office/powerpoint/2010/main" val="40852714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2E749E9-4F19-49AA-B299-2D5BBA39134F}" type="datetimeFigureOut">
              <a:rPr lang="zh-CN" altLang="en-US"/>
              <a:pPr>
                <a:defRPr/>
              </a:pPr>
              <a:t>2015/3/3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44914C12-432E-4B8C-8058-9B5E9155A897}" type="slidenum">
              <a:rPr lang="zh-CN" altLang="en-US"/>
              <a:pPr/>
              <a:t>‹#›</a:t>
            </a:fld>
            <a:endParaRPr lang="en-US" altLang="zh-CN"/>
          </a:p>
        </p:txBody>
      </p:sp>
    </p:spTree>
    <p:extLst>
      <p:ext uri="{BB962C8B-B14F-4D97-AF65-F5344CB8AC3E}">
        <p14:creationId xmlns:p14="http://schemas.microsoft.com/office/powerpoint/2010/main" val="33210080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65629" y="1847851"/>
            <a:ext cx="78867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4712FD8C-3698-4332-9039-82BF12106F4D}" type="datetimeFigureOut">
              <a:rPr lang="zh-CN" altLang="en-US"/>
              <a:pPr>
                <a:defRPr/>
              </a:pPr>
              <a:t>2015/3/3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AC6DCC64-58BA-4B5D-8AF3-F76C21F69F25}" type="slidenum">
              <a:rPr lang="zh-CN" altLang="en-US"/>
              <a:pPr/>
              <a:t>‹#›</a:t>
            </a:fld>
            <a:endParaRPr lang="en-US" altLang="zh-CN"/>
          </a:p>
        </p:txBody>
      </p:sp>
    </p:spTree>
    <p:extLst>
      <p:ext uri="{BB962C8B-B14F-4D97-AF65-F5344CB8AC3E}">
        <p14:creationId xmlns:p14="http://schemas.microsoft.com/office/powerpoint/2010/main" val="32301993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320B8826-A4C4-4538-AAC9-BD0451DDE29F}" type="datetimeFigureOut">
              <a:rPr lang="zh-CN" altLang="en-US"/>
              <a:pPr>
                <a:defRPr/>
              </a:pPr>
              <a:t>2015/3/3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538E24C7-1DBD-4683-8281-7542FCB32863}" type="slidenum">
              <a:rPr lang="zh-CN" altLang="en-US"/>
              <a:pPr/>
              <a:t>‹#›</a:t>
            </a:fld>
            <a:endParaRPr lang="en-US" altLang="zh-CN"/>
          </a:p>
        </p:txBody>
      </p:sp>
    </p:spTree>
    <p:extLst>
      <p:ext uri="{BB962C8B-B14F-4D97-AF65-F5344CB8AC3E}">
        <p14:creationId xmlns:p14="http://schemas.microsoft.com/office/powerpoint/2010/main" val="30462690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A2A21580-BE53-49A7-9116-A3D4152A538A}" type="datetimeFigureOut">
              <a:rPr lang="zh-CN" altLang="en-US"/>
              <a:pPr>
                <a:defRPr/>
              </a:pPr>
              <a:t>2015/3/3</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C1351506-9E94-4005-A026-A642BD387D95}" type="slidenum">
              <a:rPr lang="zh-CN" altLang="en-US"/>
              <a:pPr/>
              <a:t>‹#›</a:t>
            </a:fld>
            <a:endParaRPr lang="en-US" altLang="zh-CN"/>
          </a:p>
        </p:txBody>
      </p:sp>
    </p:spTree>
    <p:extLst>
      <p:ext uri="{BB962C8B-B14F-4D97-AF65-F5344CB8AC3E}">
        <p14:creationId xmlns:p14="http://schemas.microsoft.com/office/powerpoint/2010/main" val="7956890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4E405D63-46D3-4B04-8943-48870D7B2BD3}" type="datetimeFigureOut">
              <a:rPr lang="zh-CN" altLang="en-US"/>
              <a:pPr>
                <a:defRPr/>
              </a:pPr>
              <a:t>2015/3/3</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fld id="{F46DB581-7EC8-49D7-B0FF-7F6ADA9500E9}" type="slidenum">
              <a:rPr lang="zh-CN" altLang="en-US"/>
              <a:pPr/>
              <a:t>‹#›</a:t>
            </a:fld>
            <a:endParaRPr lang="en-US" altLang="zh-CN"/>
          </a:p>
        </p:txBody>
      </p:sp>
    </p:spTree>
    <p:extLst>
      <p:ext uri="{BB962C8B-B14F-4D97-AF65-F5344CB8AC3E}">
        <p14:creationId xmlns:p14="http://schemas.microsoft.com/office/powerpoint/2010/main" val="23206899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0B1E12F8-CEEC-4ACB-9FDE-6A65686A8FDF}" type="datetimeFigureOut">
              <a:rPr lang="zh-CN" altLang="en-US"/>
              <a:pPr>
                <a:defRPr/>
              </a:pPr>
              <a:t>2015/3/3</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03195363-A02E-4A60-B12E-FAB993D8E949}" type="slidenum">
              <a:rPr lang="zh-CN" altLang="en-US"/>
              <a:pPr/>
              <a:t>‹#›</a:t>
            </a:fld>
            <a:endParaRPr lang="en-US" altLang="zh-CN"/>
          </a:p>
        </p:txBody>
      </p:sp>
    </p:spTree>
    <p:extLst>
      <p:ext uri="{BB962C8B-B14F-4D97-AF65-F5344CB8AC3E}">
        <p14:creationId xmlns:p14="http://schemas.microsoft.com/office/powerpoint/2010/main" val="38787287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ED7E13C-04B6-4858-A4BD-02546DD37CF0}" type="datetimeFigureOut">
              <a:rPr lang="zh-CN" altLang="en-US"/>
              <a:pPr>
                <a:defRPr/>
              </a:pPr>
              <a:t>2015/3/3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fld id="{68421F7A-F1B3-4BD1-9C81-27F9CC27F531}" type="slidenum">
              <a:rPr lang="zh-CN" altLang="en-US"/>
              <a:pPr/>
              <a:t>‹#›</a:t>
            </a:fld>
            <a:endParaRPr lang="en-US" altLang="zh-CN"/>
          </a:p>
        </p:txBody>
      </p:sp>
    </p:spTree>
    <p:extLst>
      <p:ext uri="{BB962C8B-B14F-4D97-AF65-F5344CB8AC3E}">
        <p14:creationId xmlns:p14="http://schemas.microsoft.com/office/powerpoint/2010/main" val="24941028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8E2D54BE-1237-459B-AC4B-526F7B6AC58C}" type="datetimeFigureOut">
              <a:rPr lang="zh-CN" altLang="en-US"/>
              <a:pPr>
                <a:defRPr/>
              </a:pPr>
              <a:t>2015/3/3</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056766EC-7F61-4E66-904B-1498289FB5C4}" type="slidenum">
              <a:rPr lang="zh-CN" altLang="en-US"/>
              <a:pPr/>
              <a:t>‹#›</a:t>
            </a:fld>
            <a:endParaRPr lang="en-US" altLang="zh-CN"/>
          </a:p>
        </p:txBody>
      </p:sp>
    </p:spTree>
    <p:extLst>
      <p:ext uri="{BB962C8B-B14F-4D97-AF65-F5344CB8AC3E}">
        <p14:creationId xmlns:p14="http://schemas.microsoft.com/office/powerpoint/2010/main" val="16404489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B43E011-07C6-42DF-975A-8BC377529077}" type="datetimeFigureOut">
              <a:rPr lang="zh-CN" altLang="en-US"/>
              <a:pPr>
                <a:defRPr/>
              </a:pPr>
              <a:t>2015/3/3</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B30E9AF1-2B83-4D5B-B7EA-ACAC856873A7}" type="slidenum">
              <a:rPr lang="zh-CN" altLang="en-US"/>
              <a:pPr/>
              <a:t>‹#›</a:t>
            </a:fld>
            <a:endParaRPr lang="en-US" altLang="zh-CN"/>
          </a:p>
        </p:txBody>
      </p:sp>
    </p:spTree>
    <p:extLst>
      <p:ext uri="{BB962C8B-B14F-4D97-AF65-F5344CB8AC3E}">
        <p14:creationId xmlns:p14="http://schemas.microsoft.com/office/powerpoint/2010/main" val="40507670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7000">
              <a:schemeClr val="accent1">
                <a:lumMod val="38000"/>
                <a:lumOff val="62000"/>
              </a:schemeClr>
            </a:gs>
            <a:gs pos="83000">
              <a:schemeClr val="accent1">
                <a:lumMod val="45000"/>
                <a:lumOff val="55000"/>
              </a:schemeClr>
            </a:gs>
            <a:gs pos="100000">
              <a:schemeClr val="accent1">
                <a:lumMod val="2000"/>
                <a:lumOff val="98000"/>
              </a:schemeClr>
            </a:gs>
          </a:gsLst>
          <a:lin ang="5400000" scaled="1"/>
          <a:tileRect/>
        </a:gradFill>
        <a:effectLst/>
      </p:bgPr>
    </p:bg>
    <p:spTree>
      <p:nvGrpSpPr>
        <p:cNvPr id="1" name=""/>
        <p:cNvGrpSpPr/>
        <p:nvPr/>
      </p:nvGrpSpPr>
      <p:grpSpPr>
        <a:xfrm>
          <a:off x="0" y="0"/>
          <a:ext cx="0" cy="0"/>
          <a:chOff x="0" y="0"/>
          <a:chExt cx="0" cy="0"/>
        </a:xfrm>
      </p:grpSpPr>
      <p:pic>
        <p:nvPicPr>
          <p:cNvPr id="1026" name="图片 6"/>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28" name="Text Placeholder 2"/>
          <p:cNvSpPr>
            <a:spLocks noGrp="1"/>
          </p:cNvSpPr>
          <p:nvPr>
            <p:ph type="body" idx="1"/>
          </p:nvPr>
        </p:nvSpPr>
        <p:spPr bwMode="auto">
          <a:xfrm>
            <a:off x="960438" y="1868488"/>
            <a:ext cx="7886700"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CD97479D-104E-4E3E-91AF-5D94688C5194}" type="datetimeFigureOut">
              <a:rPr lang="zh-CN" altLang="en-US"/>
              <a:pPr>
                <a:defRPr/>
              </a:pPr>
              <a:t>2015/3/3</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34188A7C-C983-4562-9670-54764764D3A5}" type="slidenum">
              <a:rPr lang="zh-CN" altLang="en-US"/>
              <a:pPr/>
              <a:t>‹#›</a:t>
            </a:fld>
            <a:endParaRPr lang="en-US" altLang="zh-CN"/>
          </a:p>
        </p:txBody>
      </p:sp>
      <p:pic>
        <p:nvPicPr>
          <p:cNvPr id="10" name="图片 9"/>
          <p:cNvPicPr>
            <a:picLocks noChangeAspect="1"/>
          </p:cNvPicPr>
          <p:nvPr userDrawn="1"/>
        </p:nvPicPr>
        <p:blipFill>
          <a:blip r:embed="rId14"/>
          <a:stretch>
            <a:fillRect/>
          </a:stretch>
        </p:blipFill>
        <p:spPr>
          <a:xfrm rot="10800000" flipH="1">
            <a:off x="-127396" y="6219827"/>
            <a:ext cx="9398791" cy="744071"/>
          </a:xfrm>
          <a:prstGeom prst="rect">
            <a:avLst/>
          </a:prstGeom>
          <a:effectLst>
            <a:softEdge rad="114300"/>
          </a:effectLst>
        </p:spPr>
      </p:pic>
      <p:pic>
        <p:nvPicPr>
          <p:cNvPr id="12" name="图片 11"/>
          <p:cNvPicPr>
            <a:picLocks noChangeAspect="1"/>
          </p:cNvPicPr>
          <p:nvPr userDrawn="1"/>
        </p:nvPicPr>
        <p:blipFill>
          <a:blip r:embed="rId15"/>
          <a:stretch>
            <a:fillRect/>
          </a:stretch>
        </p:blipFill>
        <p:spPr>
          <a:xfrm flipH="1">
            <a:off x="7876626" y="-49212"/>
            <a:ext cx="1314450" cy="828675"/>
          </a:xfrm>
          <a:prstGeom prst="rect">
            <a:avLst/>
          </a:prstGeom>
          <a:ln>
            <a:noFill/>
          </a:ln>
          <a:effectLst>
            <a:softEdge rad="112500"/>
          </a:effectLst>
        </p:spPr>
      </p:pic>
      <p:sp>
        <p:nvSpPr>
          <p:cNvPr id="8" name="矩形 7"/>
          <p:cNvSpPr/>
          <p:nvPr userDrawn="1"/>
        </p:nvSpPr>
        <p:spPr>
          <a:xfrm>
            <a:off x="223838" y="188913"/>
            <a:ext cx="8750300" cy="1585912"/>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223838" y="1868488"/>
            <a:ext cx="8750300" cy="4748212"/>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1" name="内容占位符 3"/>
          <p:cNvPicPr>
            <a:picLocks noChangeAspect="1"/>
          </p:cNvPicPr>
          <p:nvPr userDrawn="1"/>
        </p:nvPicPr>
        <p:blipFill>
          <a:blip r:embed="rId16" cstate="print">
            <a:extLst/>
          </a:blip>
          <a:stretch>
            <a:fillRect/>
          </a:stretch>
        </p:blipFill>
        <p:spPr>
          <a:xfrm>
            <a:off x="0" y="1197323"/>
            <a:ext cx="1217643" cy="1217643"/>
          </a:xfrm>
          <a:prstGeom prst="ellipse">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4150" y="5006975"/>
            <a:ext cx="3108325"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p:txBody>
          <a:bodyPr rtlCol="0">
            <a:normAutofit/>
            <a:scene3d>
              <a:camera prst="orthographicFront"/>
              <a:lightRig rig="harsh" dir="t"/>
            </a:scene3d>
            <a:sp3d extrusionH="57150" prstMaterial="matte">
              <a:bevelT w="63500" h="12700" prst="angle"/>
              <a:contourClr>
                <a:schemeClr val="bg1">
                  <a:lumMod val="65000"/>
                </a:schemeClr>
              </a:contourClr>
            </a:sp3d>
          </a:bodyPr>
          <a:lstStyle/>
          <a:p>
            <a:pPr fontAlgn="auto">
              <a:spcAft>
                <a:spcPts val="0"/>
              </a:spcAft>
              <a:defRPr/>
            </a:pPr>
            <a:r>
              <a:rPr lang="zh-CN" altLang="en-US" b="1" dirty="0" smtClean="0">
                <a:ln/>
                <a:solidFill>
                  <a:schemeClr val="accent3"/>
                </a:solidFill>
              </a:rPr>
              <a:t>网络技术及应用</a:t>
            </a:r>
            <a:endParaRPr lang="zh-CN" altLang="en-US" b="1" dirty="0">
              <a:ln/>
              <a:solidFill>
                <a:schemeClr val="accent3"/>
              </a:solidFill>
            </a:endParaRPr>
          </a:p>
        </p:txBody>
      </p:sp>
      <p:sp>
        <p:nvSpPr>
          <p:cNvPr id="3" name="副标题 2"/>
          <p:cNvSpPr>
            <a:spLocks noGrp="1"/>
          </p:cNvSpPr>
          <p:nvPr>
            <p:ph type="subTitle" idx="1"/>
          </p:nvPr>
        </p:nvSpPr>
        <p:spPr/>
        <p:txBody>
          <a:bodyPr rtlCol="0">
            <a:normAutofit/>
          </a:bodyPr>
          <a:lstStyle/>
          <a:p>
            <a:pPr fontAlgn="auto">
              <a:spcAft>
                <a:spcPts val="0"/>
              </a:spcAft>
              <a:defRPr/>
            </a:pPr>
            <a:r>
              <a:rPr lang="zh-CN" altLang="en-US"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国家示范骨干高职院校重点建设</a:t>
            </a:r>
            <a:r>
              <a:rPr lang="zh-CN" altLang="en-US"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专业</a:t>
            </a:r>
            <a:endParaRPr lang="en-US" altLang="zh-CN"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a:p>
            <a:pPr fontAlgn="auto">
              <a:spcAft>
                <a:spcPts val="0"/>
              </a:spcAft>
              <a:defRPr/>
            </a:pPr>
            <a:r>
              <a:rPr lang="zh-CN" altLang="en-US"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优质</a:t>
            </a:r>
            <a:r>
              <a:rPr lang="zh-CN" altLang="en-US"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核心课程系列教材</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p:txBody>
          <a:bodyPr/>
          <a:lstStyle/>
          <a:p>
            <a:r>
              <a:rPr lang="en-US" altLang="zh-CN" smtClean="0"/>
              <a:t>3.1.2.2 </a:t>
            </a:r>
            <a:r>
              <a:rPr lang="zh-CN" altLang="en-US" smtClean="0"/>
              <a:t>交换机的连接</a:t>
            </a:r>
          </a:p>
        </p:txBody>
      </p:sp>
      <p:sp>
        <p:nvSpPr>
          <p:cNvPr id="64515" name="Rectangle 3"/>
          <p:cNvSpPr>
            <a:spLocks noGrp="1"/>
          </p:cNvSpPr>
          <p:nvPr>
            <p:ph type="body" idx="1"/>
          </p:nvPr>
        </p:nvSpPr>
        <p:spPr>
          <a:xfrm>
            <a:off x="628649" y="1925638"/>
            <a:ext cx="7886701" cy="4351337"/>
          </a:xfrm>
        </p:spPr>
        <p:txBody>
          <a:bodyPr/>
          <a:lstStyle/>
          <a:p>
            <a:pPr>
              <a:buFont typeface="Arial" panose="020B0604020202020204" pitchFamily="34" charset="0"/>
              <a:buNone/>
            </a:pPr>
            <a:r>
              <a:rPr lang="en-US" altLang="zh-CN" dirty="0" smtClean="0"/>
              <a:t>2. </a:t>
            </a:r>
            <a:r>
              <a:rPr lang="zh-CN" altLang="en-US" dirty="0" smtClean="0"/>
              <a:t>通过</a:t>
            </a:r>
            <a:r>
              <a:rPr lang="en-US" altLang="zh-CN" dirty="0" smtClean="0"/>
              <a:t>Telnet</a:t>
            </a:r>
            <a:r>
              <a:rPr lang="zh-CN" altLang="en-US" dirty="0" smtClean="0"/>
              <a:t>连接交换机</a:t>
            </a:r>
          </a:p>
          <a:p>
            <a:pPr indent="228600">
              <a:buFont typeface="Arial" panose="020B0604020202020204" pitchFamily="34" charset="0"/>
              <a:buNone/>
            </a:pPr>
            <a:r>
              <a:rPr lang="zh-CN" altLang="en-US" dirty="0" smtClean="0"/>
              <a:t>在首次通过</a:t>
            </a:r>
            <a:r>
              <a:rPr lang="en-US" altLang="zh-CN" dirty="0" smtClean="0"/>
              <a:t>Console</a:t>
            </a:r>
            <a:r>
              <a:rPr lang="zh-CN" altLang="en-US" dirty="0" smtClean="0"/>
              <a:t>控制口完成对交换机的配置，</a:t>
            </a:r>
          </a:p>
          <a:p>
            <a:pPr>
              <a:buFont typeface="Arial" panose="020B0604020202020204" pitchFamily="34" charset="0"/>
              <a:buNone/>
            </a:pPr>
            <a:r>
              <a:rPr lang="zh-CN" altLang="en-US" dirty="0" smtClean="0"/>
              <a:t>并设置交换机的管理</a:t>
            </a:r>
            <a:r>
              <a:rPr lang="en-US" altLang="zh-CN" dirty="0" smtClean="0"/>
              <a:t>IP</a:t>
            </a:r>
            <a:r>
              <a:rPr lang="zh-CN" altLang="en-US" dirty="0" smtClean="0"/>
              <a:t>地址和登录密码后，就可</a:t>
            </a:r>
          </a:p>
          <a:p>
            <a:pPr>
              <a:buFont typeface="Arial" panose="020B0604020202020204" pitchFamily="34" charset="0"/>
              <a:buNone/>
            </a:pPr>
            <a:r>
              <a:rPr lang="zh-CN" altLang="en-US" dirty="0" smtClean="0"/>
              <a:t>通过</a:t>
            </a:r>
            <a:r>
              <a:rPr lang="en-US" altLang="zh-CN" dirty="0" smtClean="0"/>
              <a:t>Telnet</a:t>
            </a:r>
            <a:r>
              <a:rPr lang="zh-CN" altLang="en-US" dirty="0" smtClean="0"/>
              <a:t>会话来连接登录交换机，从而实现对交</a:t>
            </a:r>
          </a:p>
          <a:p>
            <a:pPr>
              <a:buFont typeface="Arial" panose="020B0604020202020204" pitchFamily="34" charset="0"/>
              <a:buNone/>
            </a:pPr>
            <a:r>
              <a:rPr lang="zh-CN" altLang="en-US" dirty="0" smtClean="0"/>
              <a:t>换机的远程配置。可在</a:t>
            </a:r>
            <a:r>
              <a:rPr lang="en-US" altLang="zh-CN" dirty="0" smtClean="0"/>
              <a:t>PC</a:t>
            </a:r>
            <a:r>
              <a:rPr lang="zh-CN" altLang="en-US" dirty="0" smtClean="0"/>
              <a:t>机中利用</a:t>
            </a:r>
            <a:r>
              <a:rPr lang="en-US" altLang="zh-CN" dirty="0" smtClean="0"/>
              <a:t>Telnet</a:t>
            </a:r>
            <a:r>
              <a:rPr lang="zh-CN" altLang="en-US" dirty="0" smtClean="0"/>
              <a:t>来登录连</a:t>
            </a:r>
          </a:p>
          <a:p>
            <a:pPr>
              <a:buFont typeface="Arial" panose="020B0604020202020204" pitchFamily="34" charset="0"/>
              <a:buNone/>
            </a:pPr>
            <a:r>
              <a:rPr lang="zh-CN" altLang="en-US" dirty="0" smtClean="0"/>
              <a:t>接交换机，也可在登录一台交换机后，再利用</a:t>
            </a:r>
          </a:p>
          <a:p>
            <a:pPr>
              <a:buFont typeface="Arial" panose="020B0604020202020204" pitchFamily="34" charset="0"/>
              <a:buNone/>
            </a:pPr>
            <a:r>
              <a:rPr lang="en-US" altLang="zh-CN" dirty="0" smtClean="0"/>
              <a:t>Telnet</a:t>
            </a:r>
            <a:r>
              <a:rPr lang="zh-CN" altLang="en-US" dirty="0" smtClean="0"/>
              <a:t>命令来登录连接另一台交换机，实现对另一</a:t>
            </a:r>
          </a:p>
          <a:p>
            <a:pPr>
              <a:buFont typeface="Arial" panose="020B0604020202020204" pitchFamily="34" charset="0"/>
              <a:buNone/>
            </a:pPr>
            <a:r>
              <a:rPr lang="zh-CN" altLang="en-US" dirty="0" smtClean="0"/>
              <a:t>台交换机的访问和配置。</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p:txBody>
          <a:bodyPr/>
          <a:lstStyle/>
          <a:p>
            <a:r>
              <a:rPr lang="en-US" altLang="zh-CN" smtClean="0"/>
              <a:t>3.1.2.2 </a:t>
            </a:r>
            <a:r>
              <a:rPr lang="zh-CN" altLang="en-US" smtClean="0"/>
              <a:t>交换机的连接</a:t>
            </a:r>
          </a:p>
        </p:txBody>
      </p:sp>
      <p:sp>
        <p:nvSpPr>
          <p:cNvPr id="65539" name="Rectangle 3"/>
          <p:cNvSpPr>
            <a:spLocks noGrp="1"/>
          </p:cNvSpPr>
          <p:nvPr>
            <p:ph type="body" idx="1"/>
          </p:nvPr>
        </p:nvSpPr>
        <p:spPr>
          <a:xfrm>
            <a:off x="387350" y="1925638"/>
            <a:ext cx="7886700" cy="4351337"/>
          </a:xfrm>
        </p:spPr>
        <p:txBody>
          <a:bodyPr/>
          <a:lstStyle/>
          <a:p>
            <a:pPr>
              <a:buFont typeface="Arial" panose="020B0604020202020204" pitchFamily="34" charset="0"/>
              <a:buNone/>
            </a:pPr>
            <a:r>
              <a:rPr lang="en-US" altLang="zh-CN" dirty="0" smtClean="0"/>
              <a:t>3. </a:t>
            </a:r>
            <a:r>
              <a:rPr lang="zh-CN" altLang="en-US" dirty="0" smtClean="0"/>
              <a:t>交换机的加电启动</a:t>
            </a:r>
          </a:p>
          <a:p>
            <a:pPr indent="228600">
              <a:buFont typeface="Arial" panose="020B0604020202020204" pitchFamily="34" charset="0"/>
              <a:buNone/>
            </a:pPr>
            <a:r>
              <a:rPr lang="zh-CN" altLang="en-US" dirty="0" smtClean="0"/>
              <a:t>交换机加电后，即开始了启动过程，首先运行</a:t>
            </a:r>
          </a:p>
          <a:p>
            <a:pPr>
              <a:buFont typeface="Arial" panose="020B0604020202020204" pitchFamily="34" charset="0"/>
              <a:buNone/>
            </a:pPr>
            <a:r>
              <a:rPr lang="en-US" altLang="zh-CN" dirty="0" smtClean="0"/>
              <a:t>ROM</a:t>
            </a:r>
            <a:r>
              <a:rPr lang="zh-CN" altLang="en-US" dirty="0" smtClean="0"/>
              <a:t>中的自检程序，对系统进行自检，然后引导</a:t>
            </a:r>
          </a:p>
          <a:p>
            <a:pPr>
              <a:buFont typeface="Arial" panose="020B0604020202020204" pitchFamily="34" charset="0"/>
              <a:buNone/>
            </a:pPr>
            <a:r>
              <a:rPr lang="zh-CN" altLang="en-US" dirty="0" smtClean="0"/>
              <a:t>运行</a:t>
            </a:r>
            <a:r>
              <a:rPr lang="en-US" altLang="zh-CN" dirty="0" smtClean="0"/>
              <a:t>Flash</a:t>
            </a:r>
            <a:r>
              <a:rPr lang="zh-CN" altLang="en-US" dirty="0" smtClean="0"/>
              <a:t>中的</a:t>
            </a:r>
            <a:r>
              <a:rPr lang="en-US" altLang="zh-CN" dirty="0" smtClean="0"/>
              <a:t>IOS</a:t>
            </a:r>
            <a:r>
              <a:rPr lang="zh-CN" altLang="en-US" dirty="0" smtClean="0"/>
              <a:t>，并在</a:t>
            </a:r>
            <a:r>
              <a:rPr lang="en-US" altLang="zh-CN" dirty="0" smtClean="0"/>
              <a:t>NVRAM</a:t>
            </a:r>
            <a:r>
              <a:rPr lang="zh-CN" altLang="en-US" dirty="0" smtClean="0"/>
              <a:t>中寻找交换机的配</a:t>
            </a:r>
          </a:p>
          <a:p>
            <a:pPr>
              <a:buFont typeface="Arial" panose="020B0604020202020204" pitchFamily="34" charset="0"/>
              <a:buNone/>
            </a:pPr>
            <a:r>
              <a:rPr lang="zh-CN" altLang="en-US" dirty="0" smtClean="0"/>
              <a:t>置，然后将其装入</a:t>
            </a:r>
            <a:r>
              <a:rPr lang="en-US" altLang="zh-CN" dirty="0" smtClean="0"/>
              <a:t>DRAM</a:t>
            </a:r>
            <a:r>
              <a:rPr lang="zh-CN" altLang="en-US" dirty="0" smtClean="0"/>
              <a:t>中运行，其启动过程将在</a:t>
            </a:r>
          </a:p>
          <a:p>
            <a:pPr>
              <a:buFont typeface="Arial" panose="020B0604020202020204" pitchFamily="34" charset="0"/>
              <a:buNone/>
            </a:pPr>
            <a:r>
              <a:rPr lang="zh-CN" altLang="en-US" dirty="0" smtClean="0"/>
              <a:t>终端屏幕上显示。</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p:cNvSpPr>
          <p:nvPr>
            <p:ph type="title"/>
          </p:nvPr>
        </p:nvSpPr>
        <p:spPr/>
        <p:txBody>
          <a:bodyPr/>
          <a:lstStyle/>
          <a:p>
            <a:r>
              <a:rPr lang="en-US" altLang="zh-CN" smtClean="0"/>
              <a:t>3.1.2.2 </a:t>
            </a:r>
            <a:r>
              <a:rPr lang="zh-CN" altLang="en-US" smtClean="0"/>
              <a:t>交换机的连接</a:t>
            </a:r>
          </a:p>
        </p:txBody>
      </p:sp>
      <p:sp>
        <p:nvSpPr>
          <p:cNvPr id="66563" name="Rectangle 3"/>
          <p:cNvSpPr>
            <a:spLocks noGrp="1"/>
          </p:cNvSpPr>
          <p:nvPr>
            <p:ph type="body" idx="1"/>
          </p:nvPr>
        </p:nvSpPr>
        <p:spPr>
          <a:xfrm>
            <a:off x="484188" y="1955800"/>
            <a:ext cx="8216900" cy="4351338"/>
          </a:xfrm>
        </p:spPr>
        <p:txBody>
          <a:bodyPr/>
          <a:lstStyle/>
          <a:p>
            <a:pPr>
              <a:buFont typeface="Arial" panose="020B0604020202020204" pitchFamily="34" charset="0"/>
              <a:buNone/>
            </a:pPr>
            <a:r>
              <a:rPr lang="en-US" altLang="zh-CN" smtClean="0"/>
              <a:t>4. </a:t>
            </a:r>
            <a:r>
              <a:rPr lang="zh-CN" altLang="en-US" smtClean="0"/>
              <a:t>交换机的命令模式</a:t>
            </a:r>
          </a:p>
          <a:p>
            <a:pPr>
              <a:buFont typeface="Arial" panose="020B0604020202020204" pitchFamily="34" charset="0"/>
              <a:buNone/>
            </a:pPr>
            <a:r>
              <a:rPr lang="zh-CN" altLang="en-US" smtClean="0"/>
              <a:t>（</a:t>
            </a:r>
            <a:r>
              <a:rPr lang="en-US" altLang="zh-CN" smtClean="0"/>
              <a:t>1</a:t>
            </a:r>
            <a:r>
              <a:rPr lang="zh-CN" altLang="en-US" smtClean="0"/>
              <a:t>）用户</a:t>
            </a:r>
            <a:r>
              <a:rPr lang="en-US" altLang="zh-CN" smtClean="0"/>
              <a:t>EXEC</a:t>
            </a:r>
            <a:r>
              <a:rPr lang="zh-CN" altLang="en-US" smtClean="0"/>
              <a:t>模式</a:t>
            </a:r>
          </a:p>
          <a:p>
            <a:pPr>
              <a:buFont typeface="Arial" panose="020B0604020202020204" pitchFamily="34" charset="0"/>
              <a:buNone/>
            </a:pPr>
            <a:r>
              <a:rPr lang="zh-CN" altLang="en-US" smtClean="0"/>
              <a:t>用户</a:t>
            </a:r>
            <a:r>
              <a:rPr lang="en-US" altLang="zh-CN" smtClean="0"/>
              <a:t>EXEC</a:t>
            </a:r>
            <a:r>
              <a:rPr lang="zh-CN" altLang="en-US" smtClean="0"/>
              <a:t>模式的命令状态行是：</a:t>
            </a:r>
            <a:r>
              <a:rPr lang="en-US" altLang="zh-CN" smtClean="0"/>
              <a:t>student1&gt;</a:t>
            </a:r>
          </a:p>
          <a:p>
            <a:pPr>
              <a:buFont typeface="Arial" panose="020B0604020202020204" pitchFamily="34" charset="0"/>
              <a:buNone/>
            </a:pPr>
            <a:r>
              <a:rPr lang="zh-CN" altLang="en-US" smtClean="0"/>
              <a:t>（</a:t>
            </a:r>
            <a:r>
              <a:rPr lang="en-US" altLang="zh-CN" smtClean="0"/>
              <a:t>2</a:t>
            </a:r>
            <a:r>
              <a:rPr lang="zh-CN" altLang="en-US" smtClean="0"/>
              <a:t>）特权</a:t>
            </a:r>
            <a:r>
              <a:rPr lang="en-US" altLang="zh-CN" smtClean="0"/>
              <a:t>EXEC</a:t>
            </a:r>
            <a:r>
              <a:rPr lang="zh-CN" altLang="en-US" smtClean="0"/>
              <a:t>模式</a:t>
            </a:r>
          </a:p>
          <a:p>
            <a:pPr>
              <a:buFont typeface="Arial" panose="020B0604020202020204" pitchFamily="34" charset="0"/>
              <a:buNone/>
            </a:pPr>
            <a:r>
              <a:rPr lang="zh-CN" altLang="en-US" smtClean="0"/>
              <a:t>特权</a:t>
            </a:r>
            <a:r>
              <a:rPr lang="en-US" altLang="zh-CN" smtClean="0"/>
              <a:t>EXEC</a:t>
            </a:r>
            <a:r>
              <a:rPr lang="zh-CN" altLang="en-US" smtClean="0"/>
              <a:t>模式的命令状态行是：</a:t>
            </a:r>
            <a:r>
              <a:rPr lang="en-US" altLang="zh-CN" smtClean="0"/>
              <a:t>student1#</a:t>
            </a:r>
          </a:p>
          <a:p>
            <a:pPr>
              <a:buFont typeface="Arial" panose="020B0604020202020204" pitchFamily="34" charset="0"/>
              <a:buNone/>
            </a:pPr>
            <a:r>
              <a:rPr lang="zh-CN" altLang="en-US" smtClean="0"/>
              <a:t>（</a:t>
            </a:r>
            <a:r>
              <a:rPr lang="en-US" altLang="zh-CN" smtClean="0"/>
              <a:t>3</a:t>
            </a:r>
            <a:r>
              <a:rPr lang="zh-CN" altLang="en-US" smtClean="0"/>
              <a:t>）全局配置模式</a:t>
            </a:r>
          </a:p>
          <a:p>
            <a:pPr>
              <a:buFont typeface="Arial" panose="020B0604020202020204" pitchFamily="34" charset="0"/>
              <a:buNone/>
            </a:pPr>
            <a:r>
              <a:rPr lang="zh-CN" altLang="en-US" smtClean="0"/>
              <a:t>全局配置模式的命令状态行是：</a:t>
            </a:r>
            <a:r>
              <a:rPr lang="en-US" altLang="zh-CN" smtClean="0"/>
              <a:t>student1</a:t>
            </a:r>
            <a:r>
              <a:rPr lang="zh-CN" altLang="en-US" smtClean="0"/>
              <a:t>（</a:t>
            </a:r>
            <a:r>
              <a:rPr lang="en-US" altLang="zh-CN" smtClean="0"/>
              <a:t>config</a:t>
            </a:r>
            <a:r>
              <a:rPr lang="zh-CN" altLang="en-US" smtClean="0"/>
              <a: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p:nvPr>
        </p:nvSpPr>
        <p:spPr/>
        <p:txBody>
          <a:bodyPr/>
          <a:lstStyle/>
          <a:p>
            <a:r>
              <a:rPr lang="en-US" altLang="zh-CN" smtClean="0"/>
              <a:t>3.1.2.2 </a:t>
            </a:r>
            <a:r>
              <a:rPr lang="zh-CN" altLang="en-US" smtClean="0"/>
              <a:t>交换机的连接</a:t>
            </a:r>
          </a:p>
        </p:txBody>
      </p:sp>
      <p:sp>
        <p:nvSpPr>
          <p:cNvPr id="67587" name="Rectangle 3"/>
          <p:cNvSpPr>
            <a:spLocks noGrp="1"/>
          </p:cNvSpPr>
          <p:nvPr>
            <p:ph type="body" idx="1"/>
          </p:nvPr>
        </p:nvSpPr>
        <p:spPr>
          <a:xfrm>
            <a:off x="385763" y="2014538"/>
            <a:ext cx="7886700" cy="4351337"/>
          </a:xfrm>
        </p:spPr>
        <p:txBody>
          <a:bodyPr/>
          <a:lstStyle/>
          <a:p>
            <a:pPr>
              <a:buFont typeface="Arial" panose="020B0604020202020204" pitchFamily="34" charset="0"/>
              <a:buNone/>
            </a:pPr>
            <a:r>
              <a:rPr lang="zh-CN" altLang="en-US" smtClean="0"/>
              <a:t>（</a:t>
            </a:r>
            <a:r>
              <a:rPr lang="en-US" altLang="zh-CN" smtClean="0"/>
              <a:t>4</a:t>
            </a:r>
            <a:r>
              <a:rPr lang="zh-CN" altLang="en-US" smtClean="0"/>
              <a:t>）接口配置模式</a:t>
            </a:r>
          </a:p>
          <a:p>
            <a:pPr>
              <a:buFont typeface="Arial" panose="020B0604020202020204" pitchFamily="34" charset="0"/>
              <a:buNone/>
            </a:pPr>
            <a:r>
              <a:rPr lang="zh-CN" altLang="en-US" smtClean="0"/>
              <a:t>接口配置模式的命令行提示符为：</a:t>
            </a:r>
          </a:p>
          <a:p>
            <a:pPr>
              <a:buFont typeface="Arial" panose="020B0604020202020204" pitchFamily="34" charset="0"/>
              <a:buNone/>
            </a:pPr>
            <a:r>
              <a:rPr lang="en-US" altLang="zh-CN" smtClean="0"/>
              <a:t>Student1</a:t>
            </a:r>
            <a:r>
              <a:rPr lang="zh-CN" altLang="en-US" smtClean="0"/>
              <a:t>（</a:t>
            </a:r>
            <a:r>
              <a:rPr lang="en-US" altLang="zh-CN" smtClean="0"/>
              <a:t>config-if</a:t>
            </a:r>
            <a:r>
              <a:rPr lang="zh-CN" altLang="en-US" smtClean="0"/>
              <a:t>）</a:t>
            </a:r>
            <a:r>
              <a:rPr lang="en-US" altLang="zh-CN" smtClean="0"/>
              <a:t>#</a:t>
            </a:r>
          </a:p>
          <a:p>
            <a:pPr>
              <a:buFont typeface="Arial" panose="020B0604020202020204" pitchFamily="34" charset="0"/>
              <a:buNone/>
            </a:pPr>
            <a:r>
              <a:rPr lang="zh-CN" altLang="en-US" smtClean="0"/>
              <a:t>（</a:t>
            </a:r>
            <a:r>
              <a:rPr lang="en-US" altLang="zh-CN" smtClean="0"/>
              <a:t>5</a:t>
            </a:r>
            <a:r>
              <a:rPr lang="zh-CN" altLang="en-US" smtClean="0"/>
              <a:t>）</a:t>
            </a:r>
            <a:r>
              <a:rPr lang="en-US" altLang="zh-CN" smtClean="0"/>
              <a:t>Line</a:t>
            </a:r>
            <a:r>
              <a:rPr lang="zh-CN" altLang="en-US" smtClean="0"/>
              <a:t>配置模式</a:t>
            </a:r>
          </a:p>
          <a:p>
            <a:pPr>
              <a:buFont typeface="Arial" panose="020B0604020202020204" pitchFamily="34" charset="0"/>
              <a:buNone/>
            </a:pPr>
            <a:r>
              <a:rPr lang="en-US" altLang="zh-CN" smtClean="0"/>
              <a:t>Line</a:t>
            </a:r>
            <a:r>
              <a:rPr lang="zh-CN" altLang="en-US" smtClean="0"/>
              <a:t>配置模式的命令行提示符为：</a:t>
            </a:r>
          </a:p>
          <a:p>
            <a:pPr>
              <a:buFont typeface="Arial" panose="020B0604020202020204" pitchFamily="34" charset="0"/>
              <a:buNone/>
            </a:pPr>
            <a:r>
              <a:rPr lang="en-US" altLang="zh-CN" smtClean="0"/>
              <a:t>Student1</a:t>
            </a:r>
            <a:r>
              <a:rPr lang="zh-CN" altLang="en-US" smtClean="0"/>
              <a:t>（</a:t>
            </a:r>
            <a:r>
              <a:rPr lang="en-US" altLang="zh-CN" smtClean="0"/>
              <a:t>config-line</a:t>
            </a:r>
            <a:r>
              <a:rPr lang="zh-CN" altLang="en-US" smtClean="0"/>
              <a:t>）</a:t>
            </a:r>
            <a:r>
              <a:rPr lang="en-US" altLang="zh-CN" smtClean="0"/>
              <a:t>#</a:t>
            </a:r>
          </a:p>
          <a:p>
            <a:pPr>
              <a:buFont typeface="Arial" panose="020B0604020202020204" pitchFamily="34" charset="0"/>
              <a:buNone/>
            </a:pP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p:cNvSpPr>
          <p:nvPr>
            <p:ph type="title"/>
          </p:nvPr>
        </p:nvSpPr>
        <p:spPr/>
        <p:txBody>
          <a:bodyPr/>
          <a:lstStyle/>
          <a:p>
            <a:r>
              <a:rPr lang="en-US" altLang="zh-CN" smtClean="0"/>
              <a:t>3.1.2.2 </a:t>
            </a:r>
            <a:r>
              <a:rPr lang="zh-CN" altLang="en-US" smtClean="0"/>
              <a:t>交换机的连接</a:t>
            </a:r>
          </a:p>
        </p:txBody>
      </p:sp>
      <p:sp>
        <p:nvSpPr>
          <p:cNvPr id="68611" name="Rectangle 3"/>
          <p:cNvSpPr>
            <a:spLocks noGrp="1"/>
          </p:cNvSpPr>
          <p:nvPr>
            <p:ph type="body" idx="1"/>
          </p:nvPr>
        </p:nvSpPr>
        <p:spPr>
          <a:xfrm>
            <a:off x="366713" y="1927225"/>
            <a:ext cx="7886700" cy="4351338"/>
          </a:xfrm>
        </p:spPr>
        <p:txBody>
          <a:bodyPr/>
          <a:lstStyle/>
          <a:p>
            <a:pPr>
              <a:buFont typeface="Arial" panose="020B0604020202020204" pitchFamily="34" charset="0"/>
              <a:buNone/>
            </a:pPr>
            <a:r>
              <a:rPr lang="en-US" altLang="zh-CN" smtClean="0"/>
              <a:t>5. </a:t>
            </a:r>
            <a:r>
              <a:rPr lang="zh-CN" altLang="en-US" smtClean="0"/>
              <a:t>交换机的基本配置</a:t>
            </a:r>
          </a:p>
          <a:p>
            <a:pPr>
              <a:buFont typeface="Arial" panose="020B0604020202020204" pitchFamily="34" charset="0"/>
              <a:buNone/>
            </a:pPr>
            <a:r>
              <a:rPr lang="zh-CN" altLang="en-US" smtClean="0"/>
              <a:t>（</a:t>
            </a:r>
            <a:r>
              <a:rPr lang="en-US" altLang="zh-CN" smtClean="0"/>
              <a:t>1</a:t>
            </a:r>
            <a:r>
              <a:rPr lang="zh-CN" altLang="en-US" smtClean="0"/>
              <a:t>）设置主机名</a:t>
            </a:r>
          </a:p>
          <a:p>
            <a:pPr>
              <a:buFont typeface="Arial" panose="020B0604020202020204" pitchFamily="34" charset="0"/>
              <a:buNone/>
            </a:pPr>
            <a:r>
              <a:rPr lang="en-US" altLang="zh-CN" smtClean="0"/>
              <a:t>hostname </a:t>
            </a:r>
            <a:r>
              <a:rPr lang="en-US" altLang="zh-CN" i="1" smtClean="0"/>
              <a:t>hostname</a:t>
            </a:r>
          </a:p>
          <a:p>
            <a:pPr>
              <a:buFont typeface="Arial" panose="020B0604020202020204" pitchFamily="34" charset="0"/>
              <a:buNone/>
            </a:pPr>
            <a:r>
              <a:rPr lang="zh-CN" altLang="en-US" smtClean="0"/>
              <a:t>（</a:t>
            </a:r>
            <a:r>
              <a:rPr lang="en-US" altLang="zh-CN" smtClean="0"/>
              <a:t>2</a:t>
            </a:r>
            <a:r>
              <a:rPr lang="zh-CN" altLang="en-US" smtClean="0"/>
              <a:t>）配置管理</a:t>
            </a:r>
            <a:r>
              <a:rPr lang="en-US" altLang="zh-CN" smtClean="0"/>
              <a:t>IP</a:t>
            </a:r>
            <a:r>
              <a:rPr lang="zh-CN" altLang="en-US" smtClean="0"/>
              <a:t>地址</a:t>
            </a:r>
          </a:p>
          <a:p>
            <a:pPr>
              <a:buFont typeface="Arial" panose="020B0604020202020204" pitchFamily="34" charset="0"/>
              <a:buNone/>
            </a:pPr>
            <a:r>
              <a:rPr lang="en-US" altLang="zh-CN" smtClean="0"/>
              <a:t>interface vlan </a:t>
            </a:r>
            <a:r>
              <a:rPr lang="en-US" altLang="zh-CN" i="1" smtClean="0"/>
              <a:t>vlan-id</a:t>
            </a:r>
          </a:p>
          <a:p>
            <a:pPr>
              <a:buFont typeface="Arial" panose="020B0604020202020204" pitchFamily="34" charset="0"/>
              <a:buNone/>
            </a:pPr>
            <a:r>
              <a:rPr lang="en-US" altLang="zh-CN" smtClean="0"/>
              <a:t>ip address </a:t>
            </a:r>
            <a:r>
              <a:rPr lang="en-US" altLang="zh-CN" i="1" smtClean="0"/>
              <a:t>address netmask</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p:cNvSpPr>
          <p:nvPr>
            <p:ph type="title"/>
          </p:nvPr>
        </p:nvSpPr>
        <p:spPr/>
        <p:txBody>
          <a:bodyPr/>
          <a:lstStyle/>
          <a:p>
            <a:r>
              <a:rPr lang="en-US" altLang="zh-CN" smtClean="0"/>
              <a:t>3.1.2.2 </a:t>
            </a:r>
            <a:r>
              <a:rPr lang="zh-CN" altLang="en-US" smtClean="0"/>
              <a:t>交换机的连接</a:t>
            </a:r>
          </a:p>
        </p:txBody>
      </p:sp>
      <p:sp>
        <p:nvSpPr>
          <p:cNvPr id="69635" name="Rectangle 3"/>
          <p:cNvSpPr>
            <a:spLocks noGrp="1"/>
          </p:cNvSpPr>
          <p:nvPr>
            <p:ph type="body" idx="1"/>
          </p:nvPr>
        </p:nvSpPr>
        <p:spPr>
          <a:xfrm>
            <a:off x="300038" y="1957388"/>
            <a:ext cx="7886700" cy="4351337"/>
          </a:xfrm>
        </p:spPr>
        <p:txBody>
          <a:bodyPr/>
          <a:lstStyle/>
          <a:p>
            <a:pPr>
              <a:buFont typeface="Arial" panose="020B0604020202020204" pitchFamily="34" charset="0"/>
              <a:buNone/>
            </a:pPr>
            <a:r>
              <a:rPr lang="zh-CN" altLang="en-US" smtClean="0"/>
              <a:t>（</a:t>
            </a:r>
            <a:r>
              <a:rPr lang="en-US" altLang="zh-CN" smtClean="0"/>
              <a:t>3</a:t>
            </a:r>
            <a:r>
              <a:rPr lang="zh-CN" altLang="en-US" smtClean="0"/>
              <a:t>）配置默认网关</a:t>
            </a:r>
          </a:p>
          <a:p>
            <a:pPr>
              <a:buFont typeface="Arial" panose="020B0604020202020204" pitchFamily="34" charset="0"/>
              <a:buNone/>
            </a:pPr>
            <a:r>
              <a:rPr lang="en-US" altLang="zh-CN" smtClean="0"/>
              <a:t>ip default-gateway </a:t>
            </a:r>
            <a:r>
              <a:rPr lang="en-US" altLang="zh-CN" i="1" smtClean="0"/>
              <a:t>gateway-address</a:t>
            </a:r>
          </a:p>
          <a:p>
            <a:pPr>
              <a:buFont typeface="Arial" panose="020B0604020202020204" pitchFamily="34" charset="0"/>
              <a:buNone/>
            </a:pPr>
            <a:r>
              <a:rPr lang="zh-CN" altLang="en-US" smtClean="0"/>
              <a:t>（</a:t>
            </a:r>
            <a:r>
              <a:rPr lang="en-US" altLang="zh-CN" smtClean="0"/>
              <a:t>4</a:t>
            </a:r>
            <a:r>
              <a:rPr lang="zh-CN" altLang="en-US" smtClean="0"/>
              <a:t>）设置</a:t>
            </a:r>
            <a:r>
              <a:rPr lang="en-US" altLang="zh-CN" smtClean="0"/>
              <a:t>DNS</a:t>
            </a:r>
            <a:r>
              <a:rPr lang="zh-CN" altLang="en-US" smtClean="0"/>
              <a:t>服务器地址</a:t>
            </a:r>
          </a:p>
          <a:p>
            <a:pPr>
              <a:buFont typeface="Arial" panose="020B0604020202020204" pitchFamily="34" charset="0"/>
              <a:buNone/>
            </a:pPr>
            <a:r>
              <a:rPr lang="en-US" altLang="zh-CN" smtClean="0"/>
              <a:t>Ip name-server </a:t>
            </a:r>
            <a:r>
              <a:rPr lang="en-US" altLang="zh-CN" i="1" smtClean="0"/>
              <a:t>serveraddress1[serveraddress2……]</a:t>
            </a:r>
          </a:p>
          <a:p>
            <a:pPr>
              <a:buFont typeface="Arial" panose="020B0604020202020204" pitchFamily="34" charset="0"/>
              <a:buNone/>
            </a:pPr>
            <a:endParaRPr lang="en-US" altLang="zh-CN"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p:cNvSpPr>
          <p:nvPr>
            <p:ph type="title"/>
          </p:nvPr>
        </p:nvSpPr>
        <p:spPr/>
        <p:txBody>
          <a:bodyPr/>
          <a:lstStyle/>
          <a:p>
            <a:r>
              <a:rPr lang="en-US" altLang="zh-CN" smtClean="0"/>
              <a:t>3.1.2.3 VLAN</a:t>
            </a:r>
          </a:p>
        </p:txBody>
      </p:sp>
      <p:sp>
        <p:nvSpPr>
          <p:cNvPr id="70659" name="Rectangle 3"/>
          <p:cNvSpPr>
            <a:spLocks noGrp="1"/>
          </p:cNvSpPr>
          <p:nvPr>
            <p:ph type="body" idx="1"/>
          </p:nvPr>
        </p:nvSpPr>
        <p:spPr>
          <a:xfrm>
            <a:off x="415925" y="1917700"/>
            <a:ext cx="8302562" cy="4351338"/>
          </a:xfrm>
        </p:spPr>
        <p:txBody>
          <a:bodyPr/>
          <a:lstStyle/>
          <a:p>
            <a:pPr marL="533400" indent="-533400">
              <a:buFont typeface="Arial" panose="020B0604020202020204" pitchFamily="34" charset="0"/>
              <a:buAutoNum type="arabicPeriod"/>
            </a:pPr>
            <a:r>
              <a:rPr lang="en-US" altLang="zh-CN" dirty="0" smtClean="0"/>
              <a:t>VLAN</a:t>
            </a:r>
            <a:r>
              <a:rPr lang="zh-CN" altLang="en-US" dirty="0" smtClean="0"/>
              <a:t>的含义与作用</a:t>
            </a:r>
          </a:p>
          <a:p>
            <a:pPr marL="0">
              <a:buNone/>
            </a:pPr>
            <a:r>
              <a:rPr lang="zh-CN" altLang="en-US" dirty="0" smtClean="0"/>
              <a:t>        虚拟</a:t>
            </a:r>
            <a:r>
              <a:rPr lang="zh-CN" altLang="en-US" dirty="0"/>
              <a:t>局域网（</a:t>
            </a:r>
            <a:r>
              <a:rPr lang="en-US" altLang="zh-CN" dirty="0"/>
              <a:t>VLAN</a:t>
            </a:r>
            <a:r>
              <a:rPr lang="zh-CN" altLang="en-US" dirty="0"/>
              <a:t>）是将局域网从逻辑上划分为一个个的网段，从而实现虚拟工作组的一种交换技术。</a:t>
            </a:r>
          </a:p>
          <a:p>
            <a:pPr marL="0">
              <a:buNone/>
            </a:pPr>
            <a:r>
              <a:rPr lang="zh-CN" altLang="en-US" dirty="0" smtClean="0"/>
              <a:t>        若要</a:t>
            </a:r>
            <a:r>
              <a:rPr lang="zh-CN" altLang="en-US" dirty="0"/>
              <a:t>实现</a:t>
            </a:r>
            <a:r>
              <a:rPr lang="en-US" altLang="zh-CN" dirty="0"/>
              <a:t>VLAN</a:t>
            </a:r>
            <a:r>
              <a:rPr lang="zh-CN" altLang="en-US" dirty="0"/>
              <a:t>间的通信，就必须为</a:t>
            </a:r>
            <a:r>
              <a:rPr lang="en-US" altLang="zh-CN" dirty="0"/>
              <a:t>VLAN</a:t>
            </a:r>
            <a:r>
              <a:rPr lang="zh-CN" altLang="en-US" dirty="0"/>
              <a:t>设置路由，可使用路由器或三层交换机来实现，二层交换机可以划分</a:t>
            </a:r>
            <a:r>
              <a:rPr lang="en-US" altLang="zh-CN" dirty="0"/>
              <a:t>VLAN</a:t>
            </a:r>
            <a:r>
              <a:rPr lang="zh-CN" altLang="en-US" dirty="0"/>
              <a:t>，若没有路由器，则无法实现</a:t>
            </a:r>
            <a:r>
              <a:rPr lang="en-US" altLang="zh-CN" dirty="0"/>
              <a:t>VLAN</a:t>
            </a:r>
            <a:r>
              <a:rPr lang="zh-CN" altLang="en-US" dirty="0"/>
              <a:t>间的通信</a:t>
            </a:r>
            <a:r>
              <a:rPr lang="zh-CN" altLang="en-US" dirty="0" smtClean="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p:cNvSpPr>
          <p:nvPr>
            <p:ph type="title"/>
          </p:nvPr>
        </p:nvSpPr>
        <p:spPr/>
        <p:txBody>
          <a:bodyPr/>
          <a:lstStyle/>
          <a:p>
            <a:r>
              <a:rPr lang="en-US" altLang="zh-CN" smtClean="0"/>
              <a:t>3.1.2.3 VLAN</a:t>
            </a:r>
            <a:endParaRPr lang="zh-CN" altLang="en-US" smtClean="0"/>
          </a:p>
        </p:txBody>
      </p:sp>
      <p:sp>
        <p:nvSpPr>
          <p:cNvPr id="71683" name="Rectangle 3"/>
          <p:cNvSpPr>
            <a:spLocks noGrp="1"/>
          </p:cNvSpPr>
          <p:nvPr>
            <p:ph type="body" idx="1"/>
          </p:nvPr>
        </p:nvSpPr>
        <p:spPr>
          <a:xfrm>
            <a:off x="366713" y="1966913"/>
            <a:ext cx="7886700" cy="4351337"/>
          </a:xfrm>
        </p:spPr>
        <p:txBody>
          <a:bodyPr/>
          <a:lstStyle/>
          <a:p>
            <a:pPr>
              <a:buFont typeface="Arial" panose="020B0604020202020204" pitchFamily="34" charset="0"/>
              <a:buNone/>
            </a:pPr>
            <a:r>
              <a:rPr lang="en-US" altLang="zh-CN" smtClean="0"/>
              <a:t>2.</a:t>
            </a:r>
            <a:r>
              <a:rPr lang="zh-CN" altLang="en-US" smtClean="0"/>
              <a:t>静态</a:t>
            </a:r>
            <a:r>
              <a:rPr lang="en-US" altLang="zh-CN" smtClean="0"/>
              <a:t> VLAN</a:t>
            </a:r>
            <a:r>
              <a:rPr lang="zh-CN" altLang="en-US" smtClean="0"/>
              <a:t>与动态</a:t>
            </a:r>
            <a:r>
              <a:rPr lang="en-US" altLang="zh-CN" smtClean="0"/>
              <a:t> VLAN</a:t>
            </a:r>
          </a:p>
          <a:p>
            <a:pPr>
              <a:buFont typeface="Arial" panose="020B0604020202020204" pitchFamily="34" charset="0"/>
              <a:buNone/>
            </a:pPr>
            <a:r>
              <a:rPr lang="zh-CN" altLang="en-US" smtClean="0"/>
              <a:t>（</a:t>
            </a:r>
            <a:r>
              <a:rPr lang="en-US" altLang="zh-CN" smtClean="0"/>
              <a:t>1</a:t>
            </a:r>
            <a:r>
              <a:rPr lang="zh-CN" altLang="en-US" smtClean="0"/>
              <a:t>）静态</a:t>
            </a:r>
            <a:r>
              <a:rPr lang="en-US" altLang="zh-CN" smtClean="0"/>
              <a:t>VLAN</a:t>
            </a:r>
          </a:p>
          <a:p>
            <a:pPr>
              <a:buFont typeface="Arial" panose="020B0604020202020204" pitchFamily="34" charset="0"/>
              <a:buNone/>
            </a:pPr>
            <a:r>
              <a:rPr lang="zh-CN" altLang="en-US" smtClean="0"/>
              <a:t>就是明确指定各端口所属</a:t>
            </a:r>
            <a:r>
              <a:rPr lang="en-US" altLang="zh-CN" smtClean="0"/>
              <a:t>VLAN</a:t>
            </a:r>
            <a:r>
              <a:rPr lang="zh-CN" altLang="en-US" smtClean="0"/>
              <a:t>的设定方法，通常</a:t>
            </a:r>
          </a:p>
          <a:p>
            <a:pPr>
              <a:buFont typeface="Arial" panose="020B0604020202020204" pitchFamily="34" charset="0"/>
              <a:buNone/>
            </a:pPr>
            <a:r>
              <a:rPr lang="zh-CN" altLang="en-US" smtClean="0"/>
              <a:t>也称为给予端口的</a:t>
            </a:r>
            <a:r>
              <a:rPr lang="en-US" altLang="zh-CN" smtClean="0"/>
              <a:t>VLAN</a:t>
            </a:r>
            <a:r>
              <a:rPr lang="zh-CN" altLang="en-US" smtClean="0"/>
              <a:t>。</a:t>
            </a:r>
          </a:p>
          <a:p>
            <a:pPr>
              <a:buFont typeface="Arial" panose="020B0604020202020204" pitchFamily="34" charset="0"/>
              <a:buNone/>
            </a:pPr>
            <a:r>
              <a:rPr lang="zh-CN" altLang="en-US" smtClean="0"/>
              <a:t>（</a:t>
            </a:r>
            <a:r>
              <a:rPr lang="en-US" altLang="zh-CN" smtClean="0"/>
              <a:t>2</a:t>
            </a:r>
            <a:r>
              <a:rPr lang="zh-CN" altLang="en-US" smtClean="0"/>
              <a:t>）动态</a:t>
            </a:r>
            <a:r>
              <a:rPr lang="en-US" altLang="zh-CN" smtClean="0"/>
              <a:t>VLAN</a:t>
            </a:r>
          </a:p>
          <a:p>
            <a:pPr>
              <a:buFont typeface="Arial" panose="020B0604020202020204" pitchFamily="34" charset="0"/>
              <a:buNone/>
            </a:pPr>
            <a:r>
              <a:rPr lang="zh-CN" altLang="en-US" smtClean="0"/>
              <a:t>是根据每个端口所连接的计算机，动态设置端口</a:t>
            </a:r>
          </a:p>
          <a:p>
            <a:pPr>
              <a:buFont typeface="Arial" panose="020B0604020202020204" pitchFamily="34" charset="0"/>
              <a:buNone/>
            </a:pPr>
            <a:r>
              <a:rPr lang="zh-CN" altLang="en-US" smtClean="0"/>
              <a:t>所属</a:t>
            </a:r>
            <a:r>
              <a:rPr lang="en-US" altLang="zh-CN" smtClean="0"/>
              <a:t>VLAN</a:t>
            </a:r>
            <a:r>
              <a:rPr lang="zh-CN" altLang="en-US" smtClean="0"/>
              <a:t>的设定方法。</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p:cNvSpPr>
          <p:nvPr>
            <p:ph type="title"/>
          </p:nvPr>
        </p:nvSpPr>
        <p:spPr/>
        <p:txBody>
          <a:bodyPr/>
          <a:lstStyle/>
          <a:p>
            <a:r>
              <a:rPr lang="en-US" altLang="zh-CN" smtClean="0"/>
              <a:t>3.1.2.3 VLAN</a:t>
            </a:r>
            <a:endParaRPr lang="zh-CN" altLang="en-US" smtClean="0"/>
          </a:p>
        </p:txBody>
      </p:sp>
      <p:sp>
        <p:nvSpPr>
          <p:cNvPr id="72707" name="Rectangle 3"/>
          <p:cNvSpPr>
            <a:spLocks noGrp="1"/>
          </p:cNvSpPr>
          <p:nvPr>
            <p:ph type="body" idx="1"/>
          </p:nvPr>
        </p:nvSpPr>
        <p:spPr>
          <a:xfrm>
            <a:off x="309563" y="1965325"/>
            <a:ext cx="7886700" cy="4351338"/>
          </a:xfrm>
        </p:spPr>
        <p:txBody>
          <a:bodyPr/>
          <a:lstStyle/>
          <a:p>
            <a:pPr>
              <a:buFont typeface="Arial" panose="020B0604020202020204" pitchFamily="34" charset="0"/>
              <a:buNone/>
            </a:pPr>
            <a:r>
              <a:rPr lang="en-US" altLang="zh-CN" dirty="0" smtClean="0"/>
              <a:t>3. VLAN</a:t>
            </a:r>
            <a:r>
              <a:rPr lang="zh-CN" altLang="en-US" dirty="0" smtClean="0"/>
              <a:t>的配置方法</a:t>
            </a:r>
          </a:p>
          <a:p>
            <a:pPr marL="0">
              <a:buNone/>
            </a:pPr>
            <a:r>
              <a:rPr lang="zh-CN" altLang="en-US" dirty="0"/>
              <a:t>      </a:t>
            </a:r>
            <a:r>
              <a:rPr lang="zh-CN" altLang="en-US" dirty="0" smtClean="0"/>
              <a:t>  进行</a:t>
            </a:r>
            <a:r>
              <a:rPr lang="en-US" altLang="zh-CN" dirty="0"/>
              <a:t>VLAN</a:t>
            </a:r>
            <a:r>
              <a:rPr lang="zh-CN" altLang="en-US" dirty="0"/>
              <a:t>配置时，首先应根据需求，规划设计好网络拓扑结构，并进行</a:t>
            </a:r>
            <a:r>
              <a:rPr lang="en-US" altLang="zh-CN" dirty="0"/>
              <a:t>VLAN</a:t>
            </a:r>
            <a:r>
              <a:rPr lang="zh-CN" altLang="en-US" dirty="0"/>
              <a:t>划分和</a:t>
            </a:r>
            <a:r>
              <a:rPr lang="en-US" altLang="zh-CN" dirty="0"/>
              <a:t>IP</a:t>
            </a:r>
            <a:r>
              <a:rPr lang="zh-CN" altLang="en-US" dirty="0"/>
              <a:t>地址分配规定，最后才开始着手</a:t>
            </a:r>
            <a:r>
              <a:rPr lang="en-US" altLang="zh-CN" dirty="0"/>
              <a:t>VLAN</a:t>
            </a:r>
            <a:r>
              <a:rPr lang="zh-CN" altLang="en-US" dirty="0"/>
              <a:t>的配置和</a:t>
            </a:r>
            <a:r>
              <a:rPr lang="zh-CN" altLang="en-US" dirty="0" smtClean="0"/>
              <a:t>调试。</a:t>
            </a:r>
            <a:endParaRPr lang="en-US" altLang="zh-CN" dirty="0"/>
          </a:p>
          <a:p>
            <a:pPr marL="0">
              <a:buFont typeface="Arial" panose="020B0604020202020204" pitchFamily="34" charset="0"/>
              <a:buNone/>
            </a:pPr>
            <a:r>
              <a:rPr lang="en-US" altLang="zh-CN" dirty="0"/>
              <a:t> </a:t>
            </a:r>
            <a:r>
              <a:rPr lang="en-US" altLang="zh-CN" dirty="0" smtClean="0"/>
              <a:t>       </a:t>
            </a:r>
            <a:r>
              <a:rPr lang="zh-CN" altLang="en-US" dirty="0" smtClean="0"/>
              <a:t>在</a:t>
            </a:r>
            <a:r>
              <a:rPr lang="zh-CN" altLang="en-US" dirty="0"/>
              <a:t>创建</a:t>
            </a:r>
            <a:r>
              <a:rPr lang="en-US" altLang="zh-CN" dirty="0"/>
              <a:t>VLAN</a:t>
            </a:r>
            <a:r>
              <a:rPr lang="zh-CN" altLang="en-US" dirty="0"/>
              <a:t>之前，应先</a:t>
            </a:r>
            <a:r>
              <a:rPr lang="zh-CN" altLang="en-US" dirty="0" smtClean="0"/>
              <a:t>定义</a:t>
            </a:r>
            <a:r>
              <a:rPr lang="en-US" altLang="zh-CN" dirty="0" smtClean="0"/>
              <a:t>VTP</a:t>
            </a:r>
            <a:r>
              <a:rPr lang="zh-CN" altLang="en-US" dirty="0" smtClean="0"/>
              <a:t>管理</a:t>
            </a:r>
            <a:r>
              <a:rPr lang="zh-CN" altLang="en-US" dirty="0"/>
              <a:t>域，</a:t>
            </a:r>
            <a:r>
              <a:rPr lang="en-US" altLang="zh-CN" dirty="0" smtClean="0"/>
              <a:t>VTP</a:t>
            </a:r>
            <a:r>
              <a:rPr lang="zh-CN" altLang="en-US" dirty="0" smtClean="0"/>
              <a:t>消息</a:t>
            </a:r>
            <a:r>
              <a:rPr lang="zh-CN" altLang="en-US" dirty="0"/>
              <a:t>能在同一个</a:t>
            </a:r>
            <a:r>
              <a:rPr lang="en-US" altLang="zh-CN" dirty="0"/>
              <a:t>VTP</a:t>
            </a:r>
            <a:r>
              <a:rPr lang="zh-CN" altLang="en-US" dirty="0"/>
              <a:t>管理域内同步和传递</a:t>
            </a:r>
            <a:r>
              <a:rPr lang="en-US" altLang="zh-CN" dirty="0"/>
              <a:t>VLAN</a:t>
            </a:r>
            <a:r>
              <a:rPr lang="zh-CN" altLang="en-US" dirty="0" smtClean="0"/>
              <a:t>配置</a:t>
            </a:r>
            <a:r>
              <a:rPr lang="zh-CN" altLang="en-US" dirty="0"/>
              <a:t>信息，另外，利用</a:t>
            </a:r>
            <a:r>
              <a:rPr lang="en-US" altLang="zh-CN" dirty="0"/>
              <a:t>VTP</a:t>
            </a:r>
            <a:r>
              <a:rPr lang="zh-CN" altLang="en-US" dirty="0"/>
              <a:t>协议还能实现从汇聚</a:t>
            </a:r>
            <a:r>
              <a:rPr lang="zh-CN" altLang="en-US" dirty="0" smtClean="0"/>
              <a:t>链路中</a:t>
            </a:r>
            <a:r>
              <a:rPr lang="zh-CN" altLang="en-US" dirty="0"/>
              <a:t>裁减掉不需要的</a:t>
            </a:r>
            <a:r>
              <a:rPr lang="en-US" altLang="zh-CN" dirty="0"/>
              <a:t>VLAN</a:t>
            </a:r>
            <a:r>
              <a:rPr lang="zh-CN" altLang="en-US" dirty="0"/>
              <a:t>流量。</a:t>
            </a:r>
          </a:p>
          <a:p>
            <a:pPr>
              <a:buNone/>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p:cNvSpPr>
          <p:nvPr>
            <p:ph type="title"/>
          </p:nvPr>
        </p:nvSpPr>
        <p:spPr/>
        <p:txBody>
          <a:bodyPr/>
          <a:lstStyle/>
          <a:p>
            <a:r>
              <a:rPr lang="en-US" altLang="zh-CN" smtClean="0"/>
              <a:t>3.1.2.3 VLAN</a:t>
            </a:r>
            <a:endParaRPr lang="zh-CN" altLang="en-US" smtClean="0"/>
          </a:p>
        </p:txBody>
      </p:sp>
      <p:sp>
        <p:nvSpPr>
          <p:cNvPr id="73731" name="Rectangle 3"/>
          <p:cNvSpPr>
            <a:spLocks noGrp="1"/>
          </p:cNvSpPr>
          <p:nvPr>
            <p:ph type="body" idx="1"/>
          </p:nvPr>
        </p:nvSpPr>
        <p:spPr>
          <a:xfrm>
            <a:off x="482600" y="1868488"/>
            <a:ext cx="7886700" cy="4351337"/>
          </a:xfrm>
        </p:spPr>
        <p:txBody>
          <a:bodyPr/>
          <a:lstStyle/>
          <a:p>
            <a:pPr>
              <a:buFont typeface="Arial" panose="020B0604020202020204" pitchFamily="34" charset="0"/>
              <a:buNone/>
            </a:pPr>
            <a:r>
              <a:rPr lang="en-US" altLang="zh-CN" dirty="0" smtClean="0"/>
              <a:t>4. VLAN</a:t>
            </a:r>
            <a:r>
              <a:rPr lang="zh-CN" altLang="en-US" dirty="0" smtClean="0"/>
              <a:t>创建</a:t>
            </a:r>
          </a:p>
          <a:p>
            <a:pPr marL="0">
              <a:lnSpc>
                <a:spcPct val="100000"/>
              </a:lnSpc>
              <a:spcBef>
                <a:spcPts val="600"/>
              </a:spcBef>
              <a:buFont typeface="Arial" panose="020B0604020202020204" pitchFamily="34" charset="0"/>
              <a:buNone/>
            </a:pPr>
            <a:r>
              <a:rPr lang="zh-CN" altLang="en-US" dirty="0" smtClean="0"/>
              <a:t>       配置好</a:t>
            </a:r>
            <a:r>
              <a:rPr lang="en-US" altLang="zh-CN" dirty="0" smtClean="0"/>
              <a:t>VTP</a:t>
            </a:r>
            <a:r>
              <a:rPr lang="zh-CN" altLang="en-US" dirty="0" smtClean="0"/>
              <a:t>管理域，</a:t>
            </a:r>
            <a:r>
              <a:rPr lang="en-US" altLang="zh-CN" dirty="0" smtClean="0"/>
              <a:t>VTP</a:t>
            </a:r>
            <a:r>
              <a:rPr lang="zh-CN" altLang="en-US" dirty="0" smtClean="0"/>
              <a:t>模式和</a:t>
            </a:r>
            <a:r>
              <a:rPr lang="en-US" altLang="zh-CN" dirty="0" err="1" smtClean="0"/>
              <a:t>trunking</a:t>
            </a:r>
            <a:r>
              <a:rPr lang="zh-CN" altLang="en-US" dirty="0" smtClean="0"/>
              <a:t>链路后，接下来就可以在</a:t>
            </a:r>
            <a:r>
              <a:rPr lang="en-US" altLang="zh-CN" dirty="0" err="1" smtClean="0"/>
              <a:t>VTPServer</a:t>
            </a:r>
            <a:r>
              <a:rPr lang="zh-CN" altLang="en-US" dirty="0" smtClean="0"/>
              <a:t>工作模式的交换机上创建</a:t>
            </a:r>
            <a:r>
              <a:rPr lang="en-US" altLang="zh-CN" dirty="0" smtClean="0"/>
              <a:t>VLAN</a:t>
            </a:r>
            <a:r>
              <a:rPr lang="zh-CN" altLang="en-US" dirty="0" smtClean="0"/>
              <a:t>。创建后，就会通过</a:t>
            </a:r>
            <a:r>
              <a:rPr lang="en-US" altLang="zh-CN" dirty="0" smtClean="0"/>
              <a:t>VTP</a:t>
            </a:r>
            <a:r>
              <a:rPr lang="zh-CN" altLang="en-US" dirty="0" smtClean="0"/>
              <a:t>消息通告给整个管理域中的所有其它交换机。</a:t>
            </a:r>
          </a:p>
          <a:p>
            <a:pPr>
              <a:buFont typeface="Arial" panose="020B0604020202020204" pitchFamily="34" charset="0"/>
              <a:buNone/>
            </a:pPr>
            <a:r>
              <a:rPr lang="zh-CN" altLang="en-US" dirty="0" smtClean="0"/>
              <a:t>其用法为：</a:t>
            </a:r>
            <a:r>
              <a:rPr lang="en-US" altLang="zh-CN" dirty="0" err="1" smtClean="0"/>
              <a:t>vlan</a:t>
            </a:r>
            <a:r>
              <a:rPr lang="en-US" altLang="zh-CN" dirty="0" smtClean="0"/>
              <a:t> </a:t>
            </a:r>
            <a:r>
              <a:rPr lang="en-US" altLang="zh-CN" dirty="0" err="1" smtClean="0"/>
              <a:t>vlan</a:t>
            </a:r>
            <a:r>
              <a:rPr lang="en-US" altLang="zh-CN" dirty="0" smtClean="0"/>
              <a:t>-id name </a:t>
            </a:r>
            <a:r>
              <a:rPr lang="en-US" altLang="zh-CN" i="1" dirty="0" err="1" smtClean="0"/>
              <a:t>vlan</a:t>
            </a:r>
            <a:r>
              <a:rPr lang="en-US" altLang="zh-CN" i="1" dirty="0" smtClean="0"/>
              <a:t>-name</a:t>
            </a:r>
          </a:p>
          <a:p>
            <a:pPr>
              <a:buFont typeface="Arial" panose="020B0604020202020204" pitchFamily="34" charset="0"/>
              <a:buNone/>
            </a:pP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3"/>
          <p:cNvSpPr>
            <a:spLocks noGrp="1"/>
          </p:cNvSpPr>
          <p:nvPr>
            <p:ph type="ctrTitle"/>
          </p:nvPr>
        </p:nvSpPr>
        <p:spPr>
          <a:xfrm>
            <a:off x="685800" y="1122363"/>
            <a:ext cx="7915275" cy="2387600"/>
          </a:xfrm>
        </p:spPr>
        <p:txBody>
          <a:bodyPr/>
          <a:lstStyle/>
          <a:p>
            <a:r>
              <a:rPr lang="zh-CN" altLang="en-US" dirty="0" smtClean="0"/>
              <a:t>项目三校园网网络构建</a:t>
            </a:r>
          </a:p>
        </p:txBody>
      </p:sp>
      <p:sp>
        <p:nvSpPr>
          <p:cNvPr id="14338" name="副标题 4"/>
          <p:cNvSpPr>
            <a:spLocks noGrp="1"/>
          </p:cNvSpPr>
          <p:nvPr>
            <p:ph type="subTitle" idx="1"/>
          </p:nvPr>
        </p:nvSpPr>
        <p:spPr/>
        <p:txBody>
          <a:bodyPr/>
          <a:lstStyle/>
          <a:p>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title"/>
          </p:nvPr>
        </p:nvSpPr>
        <p:spPr/>
        <p:txBody>
          <a:bodyPr/>
          <a:lstStyle/>
          <a:p>
            <a:r>
              <a:rPr lang="en-US" altLang="zh-CN" smtClean="0"/>
              <a:t>3.1.2.4 IEEE802.1X</a:t>
            </a:r>
            <a:r>
              <a:rPr lang="zh-CN" altLang="en-US" smtClean="0"/>
              <a:t>接入认证</a:t>
            </a:r>
          </a:p>
        </p:txBody>
      </p:sp>
      <p:sp>
        <p:nvSpPr>
          <p:cNvPr id="74755" name="Rectangle 3"/>
          <p:cNvSpPr>
            <a:spLocks noGrp="1"/>
          </p:cNvSpPr>
          <p:nvPr>
            <p:ph type="body" idx="1"/>
          </p:nvPr>
        </p:nvSpPr>
        <p:spPr>
          <a:xfrm>
            <a:off x="317500" y="1985963"/>
            <a:ext cx="8431213" cy="4351337"/>
          </a:xfrm>
        </p:spPr>
        <p:txBody>
          <a:bodyPr/>
          <a:lstStyle/>
          <a:p>
            <a:pPr marL="0" indent="228600">
              <a:buFont typeface="Arial" panose="020B0604020202020204" pitchFamily="34" charset="0"/>
              <a:buNone/>
            </a:pPr>
            <a:r>
              <a:rPr lang="en-US" altLang="zh-CN" sz="2400" dirty="0" smtClean="0"/>
              <a:t>     802.1x</a:t>
            </a:r>
            <a:r>
              <a:rPr lang="zh-CN" altLang="en-US" sz="2400" dirty="0" smtClean="0"/>
              <a:t>协议起源于</a:t>
            </a:r>
            <a:r>
              <a:rPr lang="en-US" altLang="zh-CN" sz="2400" dirty="0" smtClean="0"/>
              <a:t>802.11</a:t>
            </a:r>
            <a:r>
              <a:rPr lang="zh-CN" altLang="en-US" sz="2400" dirty="0" smtClean="0"/>
              <a:t>协议，后者是</a:t>
            </a:r>
            <a:r>
              <a:rPr lang="en-US" altLang="zh-CN" sz="2400" dirty="0" smtClean="0"/>
              <a:t>IEEE</a:t>
            </a:r>
            <a:r>
              <a:rPr lang="zh-CN" altLang="en-US" sz="2400" dirty="0" smtClean="0"/>
              <a:t>的无线局域网协议， 制订</a:t>
            </a:r>
            <a:r>
              <a:rPr lang="en-US" altLang="zh-CN" sz="2400" dirty="0" smtClean="0"/>
              <a:t>802.1x</a:t>
            </a:r>
            <a:r>
              <a:rPr lang="zh-CN" altLang="en-US" sz="2400" dirty="0" smtClean="0"/>
              <a:t>协议的初衷是为了解决无线局域网用户的接入认证问题。</a:t>
            </a:r>
            <a:endParaRPr lang="en-US" altLang="zh-CN" sz="2400" dirty="0" smtClean="0"/>
          </a:p>
          <a:p>
            <a:pPr marL="0" indent="228600">
              <a:buFont typeface="Arial" panose="020B0604020202020204" pitchFamily="34" charset="0"/>
              <a:buNone/>
            </a:pPr>
            <a:r>
              <a:rPr lang="en-US" altLang="zh-CN" sz="2400" dirty="0" smtClean="0"/>
              <a:t>     IEEE802LAN</a:t>
            </a:r>
            <a:r>
              <a:rPr lang="zh-CN" altLang="en-US" sz="2400" dirty="0" smtClean="0"/>
              <a:t>协议定义的局域网并不提供接入认证，只要用户能接入局域网控制 设备 </a:t>
            </a:r>
            <a:r>
              <a:rPr lang="en-US" altLang="zh-CN" sz="2400" dirty="0" smtClean="0"/>
              <a:t>(</a:t>
            </a:r>
            <a:r>
              <a:rPr lang="zh-CN" altLang="en-US" sz="2400" dirty="0" smtClean="0"/>
              <a:t>如</a:t>
            </a:r>
            <a:r>
              <a:rPr lang="en-US" altLang="zh-CN" sz="2400" dirty="0" smtClean="0"/>
              <a:t>LAN Switch)</a:t>
            </a:r>
            <a:r>
              <a:rPr lang="zh-CN" altLang="en-US" sz="2400" dirty="0" smtClean="0"/>
              <a:t>就可以访问局域网中的设备或资源。这在早期企业网有线</a:t>
            </a:r>
            <a:r>
              <a:rPr lang="en-US" altLang="zh-CN" sz="2400" dirty="0" smtClean="0"/>
              <a:t>LAN</a:t>
            </a:r>
            <a:r>
              <a:rPr lang="zh-CN" altLang="en-US" sz="2400" dirty="0" smtClean="0"/>
              <a:t>应用环境下并不存在明显的安全隐患。</a:t>
            </a:r>
            <a:endParaRPr lang="en-US" altLang="zh-CN" sz="2400" dirty="0" smtClean="0"/>
          </a:p>
          <a:p>
            <a:pPr marL="0" indent="228600">
              <a:buFont typeface="Arial" panose="020B0604020202020204" pitchFamily="34" charset="0"/>
              <a:buNone/>
            </a:pPr>
            <a:r>
              <a:rPr lang="zh-CN" altLang="en-US" sz="2400" dirty="0" smtClean="0"/>
              <a:t>     但是随着移动办公及驻地网运营等应用的大规模发展，服务提供者需要对用户的接入进行控制和配置。尤其是</a:t>
            </a:r>
            <a:r>
              <a:rPr lang="en-US" altLang="zh-CN" sz="2400" dirty="0" smtClean="0"/>
              <a:t>WLAN</a:t>
            </a:r>
            <a:r>
              <a:rPr lang="zh-CN" altLang="en-US" sz="2400" dirty="0" smtClean="0"/>
              <a:t>的应用和</a:t>
            </a:r>
            <a:r>
              <a:rPr lang="en-US" altLang="zh-CN" sz="2400" dirty="0" smtClean="0"/>
              <a:t>LAN</a:t>
            </a:r>
            <a:r>
              <a:rPr lang="zh-CN" altLang="en-US" sz="2400" dirty="0" smtClean="0"/>
              <a:t>接入在电信网上大规模开展，有必 要对端口加以控制以实现用户级的接入控制，</a:t>
            </a:r>
            <a:r>
              <a:rPr lang="en-US" altLang="zh-CN" sz="2400" dirty="0" smtClean="0"/>
              <a:t>802.lx</a:t>
            </a:r>
            <a:r>
              <a:rPr lang="zh-CN" altLang="en-US" sz="2400" dirty="0" smtClean="0"/>
              <a:t>就是</a:t>
            </a:r>
            <a:r>
              <a:rPr lang="en-US" altLang="zh-CN" sz="2400" dirty="0" smtClean="0"/>
              <a:t>IEEE</a:t>
            </a:r>
            <a:r>
              <a:rPr lang="zh-CN" altLang="en-US" sz="2400" dirty="0" smtClean="0"/>
              <a:t>为了解决基于端口的接入控制 </a:t>
            </a:r>
            <a:r>
              <a:rPr lang="en-US" altLang="zh-CN" sz="2400" dirty="0" smtClean="0"/>
              <a:t>(Port-Based Network Access Contro1) </a:t>
            </a:r>
            <a:r>
              <a:rPr lang="zh-CN" altLang="en-US" sz="2400" dirty="0" smtClean="0"/>
              <a:t>而定义的一个标准。</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p:cNvSpPr>
          <p:nvPr>
            <p:ph type="title"/>
          </p:nvPr>
        </p:nvSpPr>
        <p:spPr/>
        <p:txBody>
          <a:bodyPr/>
          <a:lstStyle/>
          <a:p>
            <a:r>
              <a:rPr lang="en-US" altLang="zh-CN" smtClean="0"/>
              <a:t>3.1.3 </a:t>
            </a:r>
            <a:r>
              <a:rPr lang="zh-CN" altLang="en-US" smtClean="0"/>
              <a:t>任务分析与实施</a:t>
            </a:r>
          </a:p>
        </p:txBody>
      </p:sp>
      <p:sp>
        <p:nvSpPr>
          <p:cNvPr id="75779" name="Rectangle 3"/>
          <p:cNvSpPr>
            <a:spLocks noGrp="1"/>
          </p:cNvSpPr>
          <p:nvPr>
            <p:ph type="body" idx="1"/>
          </p:nvPr>
        </p:nvSpPr>
        <p:spPr>
          <a:xfrm>
            <a:off x="384175" y="1897063"/>
            <a:ext cx="8385175" cy="4535487"/>
          </a:xfrm>
        </p:spPr>
        <p:txBody>
          <a:bodyPr/>
          <a:lstStyle/>
          <a:p>
            <a:pPr>
              <a:lnSpc>
                <a:spcPct val="70000"/>
              </a:lnSpc>
              <a:buFont typeface="Arial" panose="020B0604020202020204" pitchFamily="34" charset="0"/>
              <a:buNone/>
            </a:pPr>
            <a:r>
              <a:rPr lang="en-US" altLang="zh-CN" sz="2400" dirty="0" smtClean="0"/>
              <a:t>3.1.3.1 </a:t>
            </a:r>
            <a:r>
              <a:rPr lang="zh-CN" altLang="en-US" sz="2400" dirty="0" smtClean="0"/>
              <a:t>任务分析</a:t>
            </a:r>
          </a:p>
          <a:p>
            <a:pPr>
              <a:lnSpc>
                <a:spcPct val="100000"/>
              </a:lnSpc>
              <a:spcBef>
                <a:spcPts val="600"/>
              </a:spcBef>
            </a:pPr>
            <a:r>
              <a:rPr lang="zh-CN" altLang="en-US" sz="2400" dirty="0" smtClean="0"/>
              <a:t>一个好的校园网设计应该是一个分层的设计。一般分为三层设计模型。 为了简化交换网络设计、提高交换网络的可扩展性，在园区网内部数据交换模块的部署是分层进行的。 </a:t>
            </a:r>
          </a:p>
          <a:p>
            <a:pPr>
              <a:lnSpc>
                <a:spcPct val="100000"/>
              </a:lnSpc>
              <a:spcBef>
                <a:spcPts val="600"/>
              </a:spcBef>
            </a:pPr>
            <a:r>
              <a:rPr lang="zh-CN" altLang="en-US" sz="2400" dirty="0" smtClean="0"/>
              <a:t>园区网数据交换设备可以划分为三个层次：访问层、分布层、核心层。 传统意义上的数据交换发生在</a:t>
            </a:r>
            <a:r>
              <a:rPr lang="en-US" altLang="zh-CN" sz="2400" dirty="0" smtClean="0"/>
              <a:t>OSI</a:t>
            </a:r>
            <a:r>
              <a:rPr lang="zh-CN" altLang="en-US" sz="2400" dirty="0" smtClean="0"/>
              <a:t>模型的第</a:t>
            </a:r>
            <a:r>
              <a:rPr lang="en-US" altLang="zh-CN" sz="2400" dirty="0" smtClean="0"/>
              <a:t>2</a:t>
            </a:r>
            <a:r>
              <a:rPr lang="zh-CN" altLang="en-US" sz="2400" dirty="0" smtClean="0"/>
              <a:t>层。现代交换技术还实现了第</a:t>
            </a:r>
            <a:r>
              <a:rPr lang="en-US" altLang="zh-CN" sz="2400" dirty="0" smtClean="0"/>
              <a:t>3</a:t>
            </a:r>
            <a:r>
              <a:rPr lang="zh-CN" altLang="en-US" sz="2400" dirty="0" smtClean="0"/>
              <a:t>层交换和多层交换。 </a:t>
            </a:r>
          </a:p>
          <a:p>
            <a:pPr>
              <a:lnSpc>
                <a:spcPct val="100000"/>
              </a:lnSpc>
              <a:spcBef>
                <a:spcPts val="600"/>
              </a:spcBef>
            </a:pPr>
            <a:r>
              <a:rPr lang="zh-CN" altLang="en-US" sz="2400" dirty="0" smtClean="0"/>
              <a:t>现代交换网络还引入了虚拟局域网（</a:t>
            </a:r>
            <a:r>
              <a:rPr lang="en-US" altLang="zh-CN" sz="2400" dirty="0" smtClean="0"/>
              <a:t>Virtual LAN</a:t>
            </a:r>
            <a:r>
              <a:rPr lang="zh-CN" altLang="en-US" sz="2400" dirty="0" smtClean="0"/>
              <a:t>，</a:t>
            </a:r>
            <a:r>
              <a:rPr lang="en-US" altLang="zh-CN" sz="2400" dirty="0" smtClean="0"/>
              <a:t>VLAN</a:t>
            </a:r>
            <a:r>
              <a:rPr lang="zh-CN" altLang="en-US" sz="2400" dirty="0" smtClean="0"/>
              <a:t>）的概念。</a:t>
            </a:r>
            <a:r>
              <a:rPr lang="en-US" altLang="zh-CN" sz="2400" dirty="0" smtClean="0"/>
              <a:t>VLAN</a:t>
            </a:r>
            <a:r>
              <a:rPr lang="zh-CN" altLang="en-US" sz="2400" dirty="0" smtClean="0"/>
              <a:t>将广播域限制在单个</a:t>
            </a:r>
            <a:r>
              <a:rPr lang="en-US" altLang="zh-CN" sz="2400" dirty="0" smtClean="0"/>
              <a:t>VLAN</a:t>
            </a:r>
            <a:r>
              <a:rPr lang="zh-CN" altLang="en-US" sz="2400" dirty="0" smtClean="0"/>
              <a:t>内部，减小了各</a:t>
            </a:r>
            <a:r>
              <a:rPr lang="en-US" altLang="zh-CN" sz="2400" dirty="0" smtClean="0"/>
              <a:t>VLAN</a:t>
            </a:r>
            <a:r>
              <a:rPr lang="zh-CN" altLang="en-US" sz="2400" dirty="0" smtClean="0"/>
              <a:t>间主机的广播通信对其他</a:t>
            </a:r>
            <a:r>
              <a:rPr lang="en-US" altLang="zh-CN" sz="2400" dirty="0" smtClean="0"/>
              <a:t>VLAN</a:t>
            </a:r>
            <a:r>
              <a:rPr lang="zh-CN" altLang="en-US" sz="2400" dirty="0" smtClean="0"/>
              <a:t>的影响。在</a:t>
            </a:r>
            <a:r>
              <a:rPr lang="en-US" altLang="zh-CN" sz="2400" dirty="0" smtClean="0"/>
              <a:t>VLAN</a:t>
            </a:r>
            <a:r>
              <a:rPr lang="zh-CN" altLang="en-US" sz="2400" dirty="0" smtClean="0"/>
              <a:t>间需要通信的时候，可以利用</a:t>
            </a:r>
            <a:r>
              <a:rPr lang="en-US" altLang="zh-CN" sz="2400" dirty="0" smtClean="0"/>
              <a:t>VLAN</a:t>
            </a:r>
            <a:r>
              <a:rPr lang="zh-CN" altLang="en-US" sz="2400" dirty="0" smtClean="0"/>
              <a:t>间路由技术来实现。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p:cNvSpPr>
          <p:nvPr>
            <p:ph type="title"/>
          </p:nvPr>
        </p:nvSpPr>
        <p:spPr/>
        <p:txBody>
          <a:bodyPr/>
          <a:lstStyle/>
          <a:p>
            <a:r>
              <a:rPr lang="en-US" altLang="zh-CN" smtClean="0"/>
              <a:t>3.1.3.2 </a:t>
            </a:r>
            <a:r>
              <a:rPr lang="zh-CN" altLang="en-US" smtClean="0"/>
              <a:t>任务实施</a:t>
            </a:r>
          </a:p>
        </p:txBody>
      </p:sp>
      <p:sp>
        <p:nvSpPr>
          <p:cNvPr id="76803" name="Rectangle 3"/>
          <p:cNvSpPr>
            <a:spLocks noGrp="1"/>
          </p:cNvSpPr>
          <p:nvPr>
            <p:ph type="body" idx="1"/>
          </p:nvPr>
        </p:nvSpPr>
        <p:spPr>
          <a:xfrm>
            <a:off x="628649" y="2033588"/>
            <a:ext cx="7954035" cy="4351337"/>
          </a:xfrm>
        </p:spPr>
        <p:txBody>
          <a:bodyPr/>
          <a:lstStyle/>
          <a:p>
            <a:pPr marL="0" indent="228600">
              <a:lnSpc>
                <a:spcPct val="100000"/>
              </a:lnSpc>
              <a:spcBef>
                <a:spcPts val="600"/>
              </a:spcBef>
              <a:buFont typeface="Arial" panose="020B0604020202020204" pitchFamily="34" charset="0"/>
              <a:buNone/>
            </a:pPr>
            <a:r>
              <a:rPr lang="en-US" altLang="zh-CN" dirty="0" smtClean="0"/>
              <a:t>       VLAN</a:t>
            </a:r>
            <a:r>
              <a:rPr lang="zh-CN" altLang="en-US" dirty="0" smtClean="0"/>
              <a:t>间的主机通信，应遵循以下通信过程：源主机、交换机、路由器、交换机、目的主机。</a:t>
            </a:r>
            <a:endParaRPr lang="en-US" altLang="zh-CN" dirty="0" smtClean="0"/>
          </a:p>
          <a:p>
            <a:pPr marL="0" indent="228600">
              <a:lnSpc>
                <a:spcPct val="100000"/>
              </a:lnSpc>
              <a:spcBef>
                <a:spcPts val="600"/>
              </a:spcBef>
              <a:buFont typeface="Arial" panose="020B0604020202020204" pitchFamily="34" charset="0"/>
              <a:buNone/>
            </a:pPr>
            <a:r>
              <a:rPr lang="en-US" altLang="zh-CN" dirty="0"/>
              <a:t> </a:t>
            </a:r>
            <a:r>
              <a:rPr lang="en-US" altLang="zh-CN" dirty="0" smtClean="0"/>
              <a:t>      </a:t>
            </a:r>
            <a:r>
              <a:rPr lang="zh-CN" altLang="en-US" dirty="0" smtClean="0"/>
              <a:t>三层交换机时代有路由功能的交换机，其路由模块与交换模块共同使用</a:t>
            </a:r>
            <a:r>
              <a:rPr lang="en-US" altLang="zh-CN" dirty="0" smtClean="0"/>
              <a:t>ASIC</a:t>
            </a:r>
            <a:r>
              <a:rPr lang="zh-CN" altLang="en-US" dirty="0" smtClean="0"/>
              <a:t>硬件芯片，可实现高速度的路由，并且在对第一个数据帧进行路由后，将会产生一个</a:t>
            </a:r>
            <a:r>
              <a:rPr lang="en-US" altLang="zh-CN" dirty="0" smtClean="0"/>
              <a:t>MAC</a:t>
            </a:r>
            <a:r>
              <a:rPr lang="zh-CN" altLang="en-US" dirty="0" smtClean="0"/>
              <a:t>地址与ＩＰ地址的映射表，当同样的数据帧再次通过时，交换机会直接从二层转发，而不用再路由。</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p:cNvSpPr>
          <p:nvPr>
            <p:ph type="title"/>
          </p:nvPr>
        </p:nvSpPr>
        <p:spPr/>
        <p:txBody>
          <a:bodyPr/>
          <a:lstStyle/>
          <a:p>
            <a:r>
              <a:rPr lang="zh-CN" altLang="en-US" smtClean="0"/>
              <a:t>任务二　网络路由配置</a:t>
            </a:r>
          </a:p>
        </p:txBody>
      </p:sp>
      <p:sp>
        <p:nvSpPr>
          <p:cNvPr id="77827" name="Rectangle 3"/>
          <p:cNvSpPr>
            <a:spLocks noGrp="1"/>
          </p:cNvSpPr>
          <p:nvPr>
            <p:ph type="body" idx="1"/>
          </p:nvPr>
        </p:nvSpPr>
        <p:spPr>
          <a:xfrm>
            <a:off x="395288" y="2014538"/>
            <a:ext cx="7886700" cy="4351337"/>
          </a:xfrm>
        </p:spPr>
        <p:txBody>
          <a:bodyPr/>
          <a:lstStyle/>
          <a:p>
            <a:pPr>
              <a:buFont typeface="Arial" panose="020B0604020202020204" pitchFamily="34" charset="0"/>
              <a:buNone/>
            </a:pPr>
            <a:r>
              <a:rPr lang="en-US" altLang="zh-CN" dirty="0" smtClean="0"/>
              <a:t>3.2.1 </a:t>
            </a:r>
            <a:r>
              <a:rPr lang="zh-CN" altLang="en-US" dirty="0" smtClean="0"/>
              <a:t>任务要求</a:t>
            </a:r>
          </a:p>
          <a:p>
            <a:pPr>
              <a:buFont typeface="Arial" panose="020B0604020202020204" pitchFamily="34" charset="0"/>
              <a:buNone/>
            </a:pPr>
            <a:endParaRPr lang="en-US" altLang="zh-CN" dirty="0" smtClean="0"/>
          </a:p>
          <a:p>
            <a:pPr>
              <a:buFont typeface="Arial" panose="020B0604020202020204" pitchFamily="34" charset="0"/>
              <a:buNone/>
            </a:pPr>
            <a:r>
              <a:rPr lang="zh-CN" altLang="en-US" dirty="0" smtClean="0"/>
              <a:t>        根据所学知识配置静态路由和动态路由</a:t>
            </a:r>
          </a:p>
          <a:p>
            <a:pPr>
              <a:buFont typeface="Arial" panose="020B0604020202020204" pitchFamily="34" charset="0"/>
              <a:buNone/>
            </a:pPr>
            <a:endParaRPr lang="zh-CN" altLang="en-US" dirty="0" smtClean="0"/>
          </a:p>
          <a:p>
            <a:pPr>
              <a:buFont typeface="Arial" panose="020B0604020202020204" pitchFamily="34" charset="0"/>
              <a:buNone/>
            </a:pP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title"/>
          </p:nvPr>
        </p:nvSpPr>
        <p:spPr/>
        <p:txBody>
          <a:bodyPr/>
          <a:lstStyle/>
          <a:p>
            <a:r>
              <a:rPr lang="en-US" altLang="zh-CN" dirty="0" smtClean="0"/>
              <a:t>3.2.2 </a:t>
            </a:r>
            <a:r>
              <a:rPr lang="zh-CN" altLang="en-US" dirty="0" smtClean="0"/>
              <a:t>相关知识</a:t>
            </a:r>
          </a:p>
        </p:txBody>
      </p:sp>
      <p:sp>
        <p:nvSpPr>
          <p:cNvPr id="78851" name="Rectangle 3"/>
          <p:cNvSpPr>
            <a:spLocks noGrp="1"/>
          </p:cNvSpPr>
          <p:nvPr>
            <p:ph type="body" idx="1"/>
          </p:nvPr>
        </p:nvSpPr>
        <p:spPr>
          <a:xfrm>
            <a:off x="444500" y="1927225"/>
            <a:ext cx="8255880" cy="4351338"/>
          </a:xfrm>
        </p:spPr>
        <p:txBody>
          <a:bodyPr/>
          <a:lstStyle/>
          <a:p>
            <a:pPr>
              <a:buNone/>
            </a:pPr>
            <a:r>
              <a:rPr lang="en-US" altLang="zh-CN" dirty="0" smtClean="0"/>
              <a:t>3.2.2.1 </a:t>
            </a:r>
            <a:r>
              <a:rPr lang="zh-CN" altLang="en-US" dirty="0" smtClean="0"/>
              <a:t>路由概述</a:t>
            </a:r>
          </a:p>
          <a:p>
            <a:pPr marL="0" indent="0">
              <a:lnSpc>
                <a:spcPct val="100000"/>
              </a:lnSpc>
              <a:buFont typeface="Arial" panose="020B0604020202020204" pitchFamily="34" charset="0"/>
              <a:buNone/>
            </a:pPr>
            <a:r>
              <a:rPr lang="zh-CN" altLang="en-US" dirty="0" smtClean="0"/>
              <a:t>        路由是把数据从一个网络转发到另一个网络的过程，完成这个过程的设备就是路由器，数据在网络上是以数据包为单元进行转发的。每个数据包都携带两个逻辑地址（</a:t>
            </a:r>
            <a:r>
              <a:rPr lang="en-US" altLang="zh-CN" dirty="0" smtClean="0"/>
              <a:t>IP</a:t>
            </a:r>
            <a:r>
              <a:rPr lang="zh-CN" altLang="en-US" dirty="0" smtClean="0"/>
              <a:t>）地址，一个是数据的来源地址，另一个是数据要到达的目的地址，所以每个数据包都可以被独立的转发。</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p:cNvSpPr>
          <p:nvPr>
            <p:ph type="title"/>
          </p:nvPr>
        </p:nvSpPr>
        <p:spPr/>
        <p:txBody>
          <a:bodyPr/>
          <a:lstStyle/>
          <a:p>
            <a:r>
              <a:rPr lang="en-US" altLang="zh-CN" smtClean="0"/>
              <a:t>3.2.2 </a:t>
            </a:r>
            <a:r>
              <a:rPr lang="zh-CN" altLang="en-US" smtClean="0"/>
              <a:t>路由器的基本配置</a:t>
            </a:r>
          </a:p>
        </p:txBody>
      </p:sp>
      <p:sp>
        <p:nvSpPr>
          <p:cNvPr id="79875" name="Rectangle 3"/>
          <p:cNvSpPr>
            <a:spLocks noGrp="1"/>
          </p:cNvSpPr>
          <p:nvPr>
            <p:ph type="body" idx="1"/>
          </p:nvPr>
        </p:nvSpPr>
        <p:spPr>
          <a:xfrm>
            <a:off x="415925" y="1897063"/>
            <a:ext cx="8355013" cy="4351337"/>
          </a:xfrm>
        </p:spPr>
        <p:txBody>
          <a:bodyPr/>
          <a:lstStyle/>
          <a:p>
            <a:pPr marL="0" indent="0">
              <a:lnSpc>
                <a:spcPct val="80000"/>
              </a:lnSpc>
              <a:buNone/>
            </a:pPr>
            <a:r>
              <a:rPr lang="en-US" altLang="zh-CN" sz="2400" dirty="0" smtClean="0"/>
              <a:t>1.</a:t>
            </a:r>
            <a:r>
              <a:rPr lang="zh-CN" altLang="en-US" sz="2400" dirty="0" smtClean="0"/>
              <a:t>路由器的配置途径</a:t>
            </a:r>
          </a:p>
          <a:p>
            <a:pPr marL="0" indent="533400">
              <a:lnSpc>
                <a:spcPct val="100000"/>
              </a:lnSpc>
              <a:spcBef>
                <a:spcPts val="600"/>
              </a:spcBef>
              <a:buFont typeface="Arial" panose="020B0604020202020204" pitchFamily="34" charset="0"/>
              <a:buNone/>
            </a:pPr>
            <a:r>
              <a:rPr lang="zh-CN" altLang="en-US" sz="2400" dirty="0" smtClean="0"/>
              <a:t>路由器的配置途径与交换机相同，首次配置也必须通过</a:t>
            </a:r>
            <a:r>
              <a:rPr lang="en-US" altLang="zh-CN" sz="2400" dirty="0" smtClean="0"/>
              <a:t>Console</a:t>
            </a:r>
            <a:r>
              <a:rPr lang="zh-CN" altLang="en-US" sz="2400" dirty="0" smtClean="0"/>
              <a:t>口进行配置，在设置了路由器的</a:t>
            </a:r>
            <a:r>
              <a:rPr lang="en-US" altLang="zh-CN" sz="2400" dirty="0" smtClean="0"/>
              <a:t>IP</a:t>
            </a:r>
            <a:r>
              <a:rPr lang="zh-CN" altLang="en-US" sz="2400" dirty="0" smtClean="0"/>
              <a:t>地址后，也可通过</a:t>
            </a:r>
            <a:r>
              <a:rPr lang="en-US" altLang="zh-CN" sz="2400" dirty="0" smtClean="0"/>
              <a:t>Telnet</a:t>
            </a:r>
            <a:r>
              <a:rPr lang="zh-CN" altLang="en-US" sz="2400" dirty="0" smtClean="0"/>
              <a:t>登录的方式来实现远程配置和管理。</a:t>
            </a:r>
          </a:p>
          <a:p>
            <a:pPr marL="533400" indent="-533400">
              <a:lnSpc>
                <a:spcPct val="80000"/>
              </a:lnSpc>
              <a:buFont typeface="Arial" panose="020B0604020202020204" pitchFamily="34" charset="0"/>
              <a:buNone/>
            </a:pPr>
            <a:r>
              <a:rPr lang="en-US" altLang="zh-CN" sz="2400" dirty="0" smtClean="0"/>
              <a:t>2. </a:t>
            </a:r>
            <a:r>
              <a:rPr lang="zh-CN" altLang="en-US" sz="2400" dirty="0" smtClean="0"/>
              <a:t>路由器的初始配置</a:t>
            </a:r>
          </a:p>
          <a:p>
            <a:pPr marL="533400" indent="-533400">
              <a:lnSpc>
                <a:spcPct val="80000"/>
              </a:lnSpc>
              <a:buFont typeface="Arial" panose="020B0604020202020204" pitchFamily="34" charset="0"/>
              <a:buNone/>
            </a:pPr>
            <a:r>
              <a:rPr lang="en-US" altLang="zh-CN" sz="2400" dirty="0" smtClean="0"/>
              <a:t>3. </a:t>
            </a:r>
            <a:r>
              <a:rPr lang="zh-CN" altLang="en-US" sz="2400" dirty="0" smtClean="0"/>
              <a:t>路由器的命令执行模式</a:t>
            </a:r>
          </a:p>
          <a:p>
            <a:pPr marL="533400" indent="-533400">
              <a:lnSpc>
                <a:spcPct val="80000"/>
              </a:lnSpc>
              <a:buFont typeface="Arial" panose="020B0604020202020204" pitchFamily="34" charset="0"/>
              <a:buNone/>
            </a:pPr>
            <a:r>
              <a:rPr lang="en-US" altLang="zh-CN" sz="2400" dirty="0" smtClean="0"/>
              <a:t>4. </a:t>
            </a:r>
            <a:r>
              <a:rPr lang="zh-CN" altLang="en-US" sz="2400" dirty="0" smtClean="0"/>
              <a:t>文件管理</a:t>
            </a:r>
          </a:p>
          <a:p>
            <a:pPr marL="533400" indent="-533400">
              <a:lnSpc>
                <a:spcPct val="80000"/>
              </a:lnSpc>
              <a:buFont typeface="Arial" panose="020B0604020202020204" pitchFamily="34" charset="0"/>
              <a:buNone/>
            </a:pPr>
            <a:r>
              <a:rPr lang="en-US" altLang="zh-CN" sz="2400" dirty="0" smtClean="0"/>
              <a:t>5.</a:t>
            </a:r>
            <a:r>
              <a:rPr lang="zh-CN" altLang="en-US" sz="2400" dirty="0" smtClean="0"/>
              <a:t>配置主机名</a:t>
            </a:r>
          </a:p>
          <a:p>
            <a:pPr marL="533400" indent="-533400">
              <a:lnSpc>
                <a:spcPct val="80000"/>
              </a:lnSpc>
              <a:buFont typeface="Arial" panose="020B0604020202020204" pitchFamily="34" charset="0"/>
              <a:buNone/>
            </a:pPr>
            <a:r>
              <a:rPr lang="en-US" altLang="zh-CN" sz="2400" dirty="0" smtClean="0"/>
              <a:t>6.</a:t>
            </a:r>
            <a:r>
              <a:rPr lang="zh-CN" altLang="en-US" sz="2400" dirty="0" smtClean="0"/>
              <a:t>设置特权密码</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p:cNvSpPr>
          <p:nvPr>
            <p:ph type="title"/>
          </p:nvPr>
        </p:nvSpPr>
        <p:spPr/>
        <p:txBody>
          <a:bodyPr/>
          <a:lstStyle/>
          <a:p>
            <a:r>
              <a:rPr lang="en-US" altLang="zh-CN" smtClean="0"/>
              <a:t>3.2.2.3 </a:t>
            </a:r>
            <a:r>
              <a:rPr lang="zh-CN" altLang="en-US" smtClean="0"/>
              <a:t>路由基础</a:t>
            </a:r>
          </a:p>
        </p:txBody>
      </p:sp>
      <p:sp>
        <p:nvSpPr>
          <p:cNvPr id="80899" name="Rectangle 3"/>
          <p:cNvSpPr>
            <a:spLocks noGrp="1"/>
          </p:cNvSpPr>
          <p:nvPr>
            <p:ph type="body" idx="1"/>
          </p:nvPr>
        </p:nvSpPr>
        <p:spPr>
          <a:xfrm>
            <a:off x="484188" y="1965325"/>
            <a:ext cx="8228012" cy="4351338"/>
          </a:xfrm>
        </p:spPr>
        <p:txBody>
          <a:bodyPr/>
          <a:lstStyle/>
          <a:p>
            <a:pPr>
              <a:buFont typeface="Arial" panose="020B0604020202020204" pitchFamily="34" charset="0"/>
              <a:buNone/>
            </a:pPr>
            <a:r>
              <a:rPr lang="zh-CN" altLang="en-US" smtClean="0"/>
              <a:t>路由器执行两个基本的功能：确定路径和转发数据</a:t>
            </a:r>
          </a:p>
          <a:p>
            <a:pPr>
              <a:buFont typeface="Arial" panose="020B0604020202020204" pitchFamily="34" charset="0"/>
              <a:buNone/>
            </a:pPr>
            <a:r>
              <a:rPr lang="en-US" altLang="zh-CN" smtClean="0"/>
              <a:t>AppleTalk</a:t>
            </a:r>
            <a:r>
              <a:rPr lang="zh-CN" altLang="en-US" smtClean="0"/>
              <a:t>，</a:t>
            </a:r>
            <a:r>
              <a:rPr lang="en-US" altLang="zh-CN" smtClean="0"/>
              <a:t>DECnet</a:t>
            </a:r>
            <a:r>
              <a:rPr lang="zh-CN" altLang="en-US" smtClean="0"/>
              <a:t>或</a:t>
            </a:r>
            <a:r>
              <a:rPr lang="en-US" altLang="zh-CN" smtClean="0"/>
              <a:t>Vines</a:t>
            </a:r>
            <a:r>
              <a:rPr lang="zh-CN" altLang="en-US" smtClean="0"/>
              <a:t>，路由器的目的是不会改</a:t>
            </a:r>
          </a:p>
          <a:p>
            <a:pPr>
              <a:buFont typeface="Arial" panose="020B0604020202020204" pitchFamily="34" charset="0"/>
              <a:buNone/>
            </a:pPr>
            <a:r>
              <a:rPr lang="zh-CN" altLang="en-US" smtClean="0"/>
              <a:t>变的。它将以相同的方式执行转发数据包的功能。</a:t>
            </a:r>
          </a:p>
          <a:p>
            <a:pPr>
              <a:buFont typeface="Arial" panose="020B0604020202020204" pitchFamily="34" charset="0"/>
              <a:buNone/>
            </a:pPr>
            <a:r>
              <a:rPr lang="zh-CN" altLang="en-US" smtClean="0"/>
              <a:t>当它接收到一个数据包时，它查询它的那个协议的</a:t>
            </a:r>
          </a:p>
          <a:p>
            <a:pPr>
              <a:buFont typeface="Arial" panose="020B0604020202020204" pitchFamily="34" charset="0"/>
              <a:buNone/>
            </a:pPr>
            <a:r>
              <a:rPr lang="zh-CN" altLang="en-US" smtClean="0"/>
              <a:t>路由选择表，以找到下一跳的地址，可以将数据包</a:t>
            </a:r>
          </a:p>
          <a:p>
            <a:pPr>
              <a:buFont typeface="Arial" panose="020B0604020202020204" pitchFamily="34" charset="0"/>
              <a:buNone/>
            </a:pPr>
            <a:r>
              <a:rPr lang="zh-CN" altLang="en-US" smtClean="0"/>
              <a:t>转发到它的目的地，并通过接口向下一路程段传递</a:t>
            </a:r>
          </a:p>
          <a:p>
            <a:pPr>
              <a:buFont typeface="Arial" panose="020B0604020202020204" pitchFamily="34" charset="0"/>
              <a:buNone/>
            </a:pPr>
            <a:r>
              <a:rPr lang="zh-CN" altLang="en-US" smtClean="0"/>
              <a:t>数据包。</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p:cNvSpPr>
          <p:nvPr>
            <p:ph type="title"/>
          </p:nvPr>
        </p:nvSpPr>
        <p:spPr/>
        <p:txBody>
          <a:bodyPr/>
          <a:lstStyle/>
          <a:p>
            <a:r>
              <a:rPr lang="en-US" altLang="zh-CN" smtClean="0"/>
              <a:t>3.2.3</a:t>
            </a:r>
            <a:r>
              <a:rPr lang="zh-CN" altLang="en-US" smtClean="0"/>
              <a:t>任务分析与实施</a:t>
            </a:r>
          </a:p>
        </p:txBody>
      </p:sp>
      <p:sp>
        <p:nvSpPr>
          <p:cNvPr id="81923" name="Rectangle 3"/>
          <p:cNvSpPr>
            <a:spLocks noGrp="1"/>
          </p:cNvSpPr>
          <p:nvPr>
            <p:ph type="body" idx="1"/>
          </p:nvPr>
        </p:nvSpPr>
        <p:spPr>
          <a:xfrm>
            <a:off x="395288" y="1898650"/>
            <a:ext cx="7886700" cy="4351338"/>
          </a:xfrm>
        </p:spPr>
        <p:txBody>
          <a:bodyPr/>
          <a:lstStyle/>
          <a:p>
            <a:pPr>
              <a:buFont typeface="Arial" panose="020B0604020202020204" pitchFamily="34" charset="0"/>
              <a:buNone/>
            </a:pPr>
            <a:r>
              <a:rPr lang="en-US" altLang="zh-CN" smtClean="0"/>
              <a:t>3.2.3.1 </a:t>
            </a:r>
            <a:r>
              <a:rPr lang="zh-CN" altLang="en-US" smtClean="0"/>
              <a:t>任务分析</a:t>
            </a:r>
          </a:p>
          <a:p>
            <a:pPr>
              <a:buFont typeface="Arial" panose="020B0604020202020204" pitchFamily="34" charset="0"/>
              <a:buNone/>
            </a:pPr>
            <a:r>
              <a:rPr lang="zh-CN" altLang="en-US" smtClean="0"/>
              <a:t>要实现路由路必须知道：</a:t>
            </a:r>
          </a:p>
          <a:p>
            <a:r>
              <a:rPr lang="zh-CN" altLang="en-US" smtClean="0"/>
              <a:t>目的地址</a:t>
            </a:r>
          </a:p>
          <a:p>
            <a:r>
              <a:rPr lang="zh-CN" altLang="en-US" smtClean="0"/>
              <a:t>源地址</a:t>
            </a:r>
          </a:p>
          <a:p>
            <a:r>
              <a:rPr lang="zh-CN" altLang="en-US" smtClean="0"/>
              <a:t>所有可能的路由路径</a:t>
            </a:r>
          </a:p>
          <a:p>
            <a:r>
              <a:rPr lang="zh-CN" altLang="en-US" smtClean="0"/>
              <a:t>最佳路由路径</a:t>
            </a:r>
          </a:p>
          <a:p>
            <a:r>
              <a:rPr lang="zh-CN" altLang="en-US" smtClean="0"/>
              <a:t>管理路由信息</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p:txBody>
          <a:bodyPr/>
          <a:lstStyle/>
          <a:p>
            <a:r>
              <a:rPr lang="en-US" altLang="zh-CN" smtClean="0"/>
              <a:t>3.2.3</a:t>
            </a:r>
            <a:r>
              <a:rPr lang="zh-CN" altLang="en-US" smtClean="0"/>
              <a:t>任务分析与实施</a:t>
            </a:r>
          </a:p>
        </p:txBody>
      </p:sp>
      <p:sp>
        <p:nvSpPr>
          <p:cNvPr id="82947" name="Rectangle 3"/>
          <p:cNvSpPr>
            <a:spLocks noGrp="1"/>
          </p:cNvSpPr>
          <p:nvPr>
            <p:ph type="body" idx="1"/>
          </p:nvPr>
        </p:nvSpPr>
        <p:spPr>
          <a:xfrm>
            <a:off x="470780" y="1966913"/>
            <a:ext cx="8044570" cy="4351337"/>
          </a:xfrm>
        </p:spPr>
        <p:txBody>
          <a:bodyPr/>
          <a:lstStyle/>
          <a:p>
            <a:pPr marL="381000" indent="-381000">
              <a:lnSpc>
                <a:spcPct val="80000"/>
              </a:lnSpc>
              <a:buFont typeface="Arial" panose="020B0604020202020204" pitchFamily="34" charset="0"/>
              <a:buNone/>
            </a:pPr>
            <a:r>
              <a:rPr lang="en-US" altLang="zh-CN" sz="2000" dirty="0" smtClean="0"/>
              <a:t>3.2.3.2 </a:t>
            </a:r>
            <a:r>
              <a:rPr lang="zh-CN" altLang="en-US" sz="2000" dirty="0" smtClean="0"/>
              <a:t>任务实施</a:t>
            </a:r>
          </a:p>
          <a:p>
            <a:pPr marL="381000" indent="-381000">
              <a:lnSpc>
                <a:spcPct val="80000"/>
              </a:lnSpc>
              <a:buFont typeface="Arial" panose="020B0604020202020204" pitchFamily="34" charset="0"/>
              <a:buNone/>
            </a:pPr>
            <a:r>
              <a:rPr lang="en-US" altLang="zh-CN" sz="2000" dirty="0" smtClean="0"/>
              <a:t>1. </a:t>
            </a:r>
            <a:r>
              <a:rPr lang="zh-CN" altLang="en-US" sz="2000" dirty="0" smtClean="0"/>
              <a:t>设置静态路由命令如下：</a:t>
            </a:r>
          </a:p>
          <a:p>
            <a:pPr marL="381000" indent="-381000">
              <a:lnSpc>
                <a:spcPct val="80000"/>
              </a:lnSpc>
              <a:buFont typeface="Arial" panose="020B0604020202020204" pitchFamily="34" charset="0"/>
              <a:buNone/>
            </a:pPr>
            <a:r>
              <a:rPr lang="en-US" altLang="zh-CN" sz="2000" dirty="0" err="1" smtClean="0"/>
              <a:t>ip</a:t>
            </a:r>
            <a:r>
              <a:rPr lang="en-US" altLang="zh-CN" sz="2000" dirty="0" smtClean="0"/>
              <a:t> route 172.16.1.0 255.255.255.0 172.16.2.1</a:t>
            </a:r>
          </a:p>
          <a:p>
            <a:pPr marL="381000" indent="-381000">
              <a:lnSpc>
                <a:spcPct val="80000"/>
              </a:lnSpc>
              <a:buFont typeface="Arial" panose="020B0604020202020204" pitchFamily="34" charset="0"/>
              <a:buNone/>
            </a:pPr>
            <a:r>
              <a:rPr lang="zh-CN" altLang="en-US" sz="2000" dirty="0" smtClean="0"/>
              <a:t>这是一条单方向的路径，必须配置一条相反的路径。</a:t>
            </a:r>
          </a:p>
          <a:p>
            <a:pPr marL="381000" indent="-381000">
              <a:lnSpc>
                <a:spcPct val="80000"/>
              </a:lnSpc>
              <a:buFont typeface="Arial" panose="020B0604020202020204" pitchFamily="34" charset="0"/>
              <a:buNone/>
            </a:pPr>
            <a:r>
              <a:rPr lang="en-US" altLang="zh-CN" sz="2000" dirty="0" err="1" smtClean="0"/>
              <a:t>ip</a:t>
            </a:r>
            <a:r>
              <a:rPr lang="en-US" altLang="zh-CN" sz="2000" dirty="0" smtClean="0"/>
              <a:t> route 0.0.0.0 0.0.0.0 172.16.2.2</a:t>
            </a:r>
          </a:p>
          <a:p>
            <a:pPr marL="381000" indent="-381000">
              <a:lnSpc>
                <a:spcPct val="80000"/>
              </a:lnSpc>
              <a:buFont typeface="Arial" panose="020B0604020202020204" pitchFamily="34" charset="0"/>
              <a:buNone/>
            </a:pPr>
            <a:r>
              <a:rPr lang="zh-CN" altLang="en-US" sz="2000" dirty="0" smtClean="0"/>
              <a:t>使用缺省路由后，</a:t>
            </a:r>
            <a:r>
              <a:rPr lang="en-US" altLang="zh-CN" sz="2000" dirty="0" smtClean="0"/>
              <a:t>Stub Network</a:t>
            </a:r>
            <a:r>
              <a:rPr lang="zh-CN" altLang="en-US" sz="2000" dirty="0" smtClean="0"/>
              <a:t>可以到达路由器</a:t>
            </a:r>
            <a:r>
              <a:rPr lang="en-US" altLang="zh-CN" sz="2000" dirty="0" smtClean="0"/>
              <a:t>A</a:t>
            </a:r>
            <a:r>
              <a:rPr lang="zh-CN" altLang="en-US" sz="2000" dirty="0" smtClean="0"/>
              <a:t>以外的网络。</a:t>
            </a:r>
          </a:p>
          <a:p>
            <a:pPr marL="381000" indent="-381000">
              <a:lnSpc>
                <a:spcPct val="80000"/>
              </a:lnSpc>
              <a:buFont typeface="Arial" panose="020B0604020202020204" pitchFamily="34" charset="0"/>
              <a:buNone/>
            </a:pPr>
            <a:r>
              <a:rPr lang="en-US" altLang="zh-CN" sz="2000" dirty="0" smtClean="0"/>
              <a:t>2. </a:t>
            </a:r>
            <a:r>
              <a:rPr lang="zh-CN" altLang="en-US" sz="2000" dirty="0" smtClean="0"/>
              <a:t>设置动态路由命令如下：</a:t>
            </a:r>
          </a:p>
          <a:p>
            <a:pPr marL="381000" indent="-381000">
              <a:lnSpc>
                <a:spcPct val="80000"/>
              </a:lnSpc>
              <a:buFont typeface="Arial" panose="020B0604020202020204" pitchFamily="34" charset="0"/>
              <a:buNone/>
            </a:pPr>
            <a:r>
              <a:rPr lang="zh-CN" altLang="en-US" sz="2000" dirty="0" smtClean="0"/>
              <a:t>指定</a:t>
            </a:r>
            <a:r>
              <a:rPr lang="en-US" altLang="zh-CN" sz="2000" dirty="0" smtClean="0"/>
              <a:t>IP</a:t>
            </a:r>
            <a:r>
              <a:rPr lang="zh-CN" altLang="en-US" sz="2000" dirty="0" smtClean="0"/>
              <a:t>路由协议</a:t>
            </a:r>
          </a:p>
          <a:p>
            <a:pPr marL="381000" indent="-381000">
              <a:lnSpc>
                <a:spcPct val="80000"/>
              </a:lnSpc>
              <a:buFont typeface="Arial" panose="020B0604020202020204" pitchFamily="34" charset="0"/>
              <a:buNone/>
            </a:pPr>
            <a:r>
              <a:rPr lang="en-US" altLang="zh-CN" sz="2000" dirty="0" smtClean="0"/>
              <a:t>Router(</a:t>
            </a:r>
            <a:r>
              <a:rPr lang="en-US" altLang="zh-CN" sz="2000" dirty="0" err="1" smtClean="0"/>
              <a:t>config</a:t>
            </a:r>
            <a:r>
              <a:rPr lang="en-US" altLang="zh-CN" sz="2000" dirty="0" smtClean="0"/>
              <a:t>)#router protocol [keyword] </a:t>
            </a:r>
          </a:p>
          <a:p>
            <a:pPr marL="381000" indent="-381000">
              <a:lnSpc>
                <a:spcPct val="80000"/>
              </a:lnSpc>
              <a:buFont typeface="Arial" panose="020B0604020202020204" pitchFamily="34" charset="0"/>
              <a:buNone/>
            </a:pPr>
            <a:r>
              <a:rPr lang="zh-CN" altLang="en-US" sz="2000" dirty="0" smtClean="0"/>
              <a:t>指定与路由器直接相连的网络</a:t>
            </a:r>
          </a:p>
          <a:p>
            <a:pPr marL="381000" indent="-381000">
              <a:lnSpc>
                <a:spcPct val="80000"/>
              </a:lnSpc>
              <a:buFont typeface="Arial" panose="020B0604020202020204" pitchFamily="34" charset="0"/>
              <a:buNone/>
            </a:pPr>
            <a:r>
              <a:rPr lang="en-US" altLang="zh-CN" sz="2000" dirty="0" smtClean="0"/>
              <a:t>Router(</a:t>
            </a:r>
            <a:r>
              <a:rPr lang="en-US" altLang="zh-CN" sz="2000" dirty="0" err="1" smtClean="0"/>
              <a:t>config</a:t>
            </a:r>
            <a:r>
              <a:rPr lang="en-US" altLang="zh-CN" sz="2000" dirty="0" smtClean="0"/>
              <a:t>-router)#network network-number</a:t>
            </a:r>
            <a:endParaRPr lang="zh-CN" altLang="en-US" sz="2000"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p:cNvSpPr>
          <p:nvPr>
            <p:ph type="title"/>
          </p:nvPr>
        </p:nvSpPr>
        <p:spPr/>
        <p:txBody>
          <a:bodyPr/>
          <a:lstStyle/>
          <a:p>
            <a:r>
              <a:rPr lang="zh-CN" altLang="en-US" smtClean="0"/>
              <a:t>任务三 网络安全配置</a:t>
            </a:r>
          </a:p>
        </p:txBody>
      </p:sp>
      <p:sp>
        <p:nvSpPr>
          <p:cNvPr id="83971" name="Rectangle 3"/>
          <p:cNvSpPr>
            <a:spLocks noGrp="1"/>
          </p:cNvSpPr>
          <p:nvPr>
            <p:ph type="body" idx="1"/>
          </p:nvPr>
        </p:nvSpPr>
        <p:spPr>
          <a:xfrm>
            <a:off x="307975" y="1878013"/>
            <a:ext cx="7886700" cy="4351337"/>
          </a:xfrm>
        </p:spPr>
        <p:txBody>
          <a:bodyPr/>
          <a:lstStyle/>
          <a:p>
            <a:pPr>
              <a:buFont typeface="Arial" panose="020B0604020202020204" pitchFamily="34" charset="0"/>
              <a:buNone/>
            </a:pPr>
            <a:r>
              <a:rPr lang="en-US" altLang="zh-CN" smtClean="0"/>
              <a:t>3.3.1 </a:t>
            </a:r>
            <a:r>
              <a:rPr lang="zh-CN" altLang="en-US" smtClean="0"/>
              <a:t>任务要求</a:t>
            </a:r>
          </a:p>
          <a:p>
            <a:pPr>
              <a:buFont typeface="Arial" panose="020B0604020202020204" pitchFamily="34" charset="0"/>
              <a:buNone/>
            </a:pPr>
            <a:r>
              <a:rPr lang="zh-CN" altLang="en-US" smtClean="0"/>
              <a:t>配置接入路由器的</a:t>
            </a:r>
            <a:r>
              <a:rPr lang="en-US" altLang="zh-CN" smtClean="0"/>
              <a:t>ACL</a:t>
            </a:r>
          </a:p>
          <a:p>
            <a:pPr>
              <a:buFont typeface="Arial" panose="020B0604020202020204" pitchFamily="34" charset="0"/>
              <a:buNone/>
            </a:pPr>
            <a:r>
              <a:rPr lang="en-US" altLang="zh-CN" smtClean="0"/>
              <a:t>3.3.2 </a:t>
            </a:r>
            <a:r>
              <a:rPr lang="zh-CN" altLang="en-US" smtClean="0"/>
              <a:t>相关知识</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endParaRPr lang="zh-CN" altLang="en-US" smtClean="0"/>
          </a:p>
        </p:txBody>
      </p:sp>
      <p:sp>
        <p:nvSpPr>
          <p:cNvPr id="15362" name="内容占位符 2"/>
          <p:cNvSpPr>
            <a:spLocks noGrp="1"/>
          </p:cNvSpPr>
          <p:nvPr>
            <p:ph idx="1"/>
          </p:nvPr>
        </p:nvSpPr>
        <p:spPr>
          <a:xfrm>
            <a:off x="665163" y="1847850"/>
            <a:ext cx="7886700" cy="4351338"/>
          </a:xfrm>
        </p:spPr>
        <p:txBody>
          <a:bodyPr/>
          <a:lstStyle/>
          <a:p>
            <a:pPr marL="0" indent="0">
              <a:buFont typeface="Arial" panose="020B0604020202020204" pitchFamily="34" charset="0"/>
              <a:buNone/>
            </a:pPr>
            <a:r>
              <a:rPr lang="en-US" altLang="zh-CN" smtClean="0"/>
              <a:t>1. </a:t>
            </a:r>
            <a:r>
              <a:rPr lang="zh-CN" altLang="en-US" smtClean="0"/>
              <a:t>了解交换机、</a:t>
            </a:r>
            <a:r>
              <a:rPr lang="en-US" altLang="zh-CN" smtClean="0"/>
              <a:t>VLAN</a:t>
            </a:r>
            <a:r>
              <a:rPr lang="zh-CN" altLang="en-US" smtClean="0"/>
              <a:t>、</a:t>
            </a:r>
            <a:r>
              <a:rPr lang="en-US" altLang="zh-CN" smtClean="0"/>
              <a:t>802.1X</a:t>
            </a:r>
            <a:r>
              <a:rPr lang="zh-CN" altLang="en-US" smtClean="0"/>
              <a:t>接入认证</a:t>
            </a:r>
          </a:p>
          <a:p>
            <a:pPr marL="0" indent="0">
              <a:buFont typeface="Arial" panose="020B0604020202020204" pitchFamily="34" charset="0"/>
              <a:buNone/>
            </a:pPr>
            <a:r>
              <a:rPr lang="en-US" altLang="zh-CN" smtClean="0"/>
              <a:t>2. </a:t>
            </a:r>
            <a:r>
              <a:rPr lang="zh-CN" altLang="en-US" smtClean="0"/>
              <a:t>理解路由器、网络分段、路由原理、静态路由</a:t>
            </a:r>
          </a:p>
          <a:p>
            <a:pPr marL="0" indent="0">
              <a:buFont typeface="Arial" panose="020B0604020202020204" pitchFamily="34" charset="0"/>
              <a:buNone/>
            </a:pPr>
            <a:r>
              <a:rPr lang="en-US" altLang="zh-CN" smtClean="0"/>
              <a:t>3. </a:t>
            </a:r>
            <a:r>
              <a:rPr lang="zh-CN" altLang="en-US" smtClean="0"/>
              <a:t>掌握防火墙、访问控制列表</a:t>
            </a:r>
            <a:r>
              <a:rPr lang="en-US" altLang="zh-CN" smtClean="0"/>
              <a:t>ACL</a:t>
            </a:r>
            <a:r>
              <a:rPr lang="zh-CN" altLang="en-US" smtClean="0"/>
              <a:t>、地址转换</a:t>
            </a:r>
            <a:r>
              <a:rPr lang="en-US" altLang="zh-CN" smtClean="0"/>
              <a:t>NAT</a:t>
            </a:r>
          </a:p>
          <a:p>
            <a:pPr marL="0" indent="0">
              <a:buFont typeface="Arial" panose="020B0604020202020204" pitchFamily="34" charset="0"/>
              <a:buNone/>
            </a:pPr>
            <a:r>
              <a:rPr lang="en-US" altLang="zh-CN" smtClean="0"/>
              <a:t>4. </a:t>
            </a:r>
            <a:r>
              <a:rPr lang="zh-CN" altLang="en-US" smtClean="0"/>
              <a:t>了解无线</a:t>
            </a:r>
            <a:r>
              <a:rPr lang="en-US" altLang="zh-CN" smtClean="0"/>
              <a:t>AP</a:t>
            </a:r>
            <a:r>
              <a:rPr lang="zh-CN" altLang="en-US" smtClean="0"/>
              <a:t>、无线路由、胖</a:t>
            </a:r>
            <a:r>
              <a:rPr lang="en-US" altLang="zh-CN" smtClean="0"/>
              <a:t>/</a:t>
            </a:r>
            <a:r>
              <a:rPr lang="zh-CN" altLang="en-US" smtClean="0"/>
              <a:t>瘦</a:t>
            </a:r>
            <a:r>
              <a:rPr lang="en-US" altLang="zh-CN" smtClean="0"/>
              <a:t>AP</a:t>
            </a:r>
            <a:r>
              <a:rPr lang="zh-CN" altLang="en-US" smtClean="0"/>
              <a:t>组网方案</a:t>
            </a:r>
          </a:p>
        </p:txBody>
      </p:sp>
      <p:pic>
        <p:nvPicPr>
          <p:cNvPr id="15363"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6988" y="365125"/>
            <a:ext cx="3690937" cy="125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p:cNvSpPr>
          <p:nvPr>
            <p:ph type="title"/>
          </p:nvPr>
        </p:nvSpPr>
        <p:spPr/>
        <p:txBody>
          <a:bodyPr/>
          <a:lstStyle/>
          <a:p>
            <a:r>
              <a:rPr lang="en-US" altLang="zh-CN" smtClean="0"/>
              <a:t>3.3.2.1 </a:t>
            </a:r>
            <a:r>
              <a:rPr lang="zh-CN" altLang="en-US" smtClean="0"/>
              <a:t>防火墙</a:t>
            </a:r>
          </a:p>
        </p:txBody>
      </p:sp>
      <p:sp>
        <p:nvSpPr>
          <p:cNvPr id="84995" name="Rectangle 3"/>
          <p:cNvSpPr>
            <a:spLocks noGrp="1"/>
          </p:cNvSpPr>
          <p:nvPr>
            <p:ph type="body" idx="1"/>
          </p:nvPr>
        </p:nvSpPr>
        <p:spPr>
          <a:xfrm>
            <a:off x="406400" y="1868488"/>
            <a:ext cx="8440738" cy="4351337"/>
          </a:xfrm>
        </p:spPr>
        <p:txBody>
          <a:bodyPr/>
          <a:lstStyle/>
          <a:p>
            <a:pPr>
              <a:lnSpc>
                <a:spcPct val="80000"/>
              </a:lnSpc>
              <a:buFont typeface="Arial" panose="020B0604020202020204" pitchFamily="34" charset="0"/>
              <a:buNone/>
            </a:pPr>
            <a:r>
              <a:rPr lang="en-US" altLang="zh-CN" dirty="0" smtClean="0"/>
              <a:t>1. </a:t>
            </a:r>
            <a:r>
              <a:rPr lang="zh-CN" altLang="en-US" dirty="0" smtClean="0"/>
              <a:t>防火墙定义</a:t>
            </a:r>
            <a:endParaRPr lang="en-US" altLang="zh-CN" dirty="0" smtClean="0"/>
          </a:p>
          <a:p>
            <a:pPr marL="0" indent="0">
              <a:lnSpc>
                <a:spcPct val="100000"/>
              </a:lnSpc>
              <a:spcBef>
                <a:spcPts val="600"/>
              </a:spcBef>
              <a:buNone/>
            </a:pPr>
            <a:r>
              <a:rPr lang="zh-CN" altLang="en-US" sz="2400" dirty="0" smtClean="0"/>
              <a:t>防火墙指的是一个由软件和硬件设备组合而成、在内部网和外部网之间、专用网与公共网之间的界面上构造的保护屏障。是一种获取安全性方法的形象说法，它是一种计算机硬件和软件的结合，使</a:t>
            </a:r>
            <a:r>
              <a:rPr lang="en-US" altLang="zh-CN" sz="2400" dirty="0" smtClean="0"/>
              <a:t>Internet</a:t>
            </a:r>
            <a:r>
              <a:rPr lang="zh-CN" altLang="en-US" sz="2400" dirty="0" smtClean="0"/>
              <a:t>与</a:t>
            </a:r>
            <a:r>
              <a:rPr lang="en-US" altLang="zh-CN" sz="2400" dirty="0" smtClean="0"/>
              <a:t>Intranet</a:t>
            </a:r>
            <a:r>
              <a:rPr lang="zh-CN" altLang="en-US" sz="2400" dirty="0" smtClean="0"/>
              <a:t>之间建立起一个安全网关（</a:t>
            </a:r>
            <a:r>
              <a:rPr lang="en-US" altLang="zh-CN" sz="2400" dirty="0" smtClean="0"/>
              <a:t>Security </a:t>
            </a:r>
            <a:r>
              <a:rPr lang="en-US" altLang="zh-CN" sz="2400" dirty="0" err="1" smtClean="0"/>
              <a:t>ateway</a:t>
            </a:r>
            <a:r>
              <a:rPr lang="zh-CN" altLang="en-US" sz="2400" dirty="0" smtClean="0"/>
              <a:t>），从而保护内部网免受非法用户的侵入。</a:t>
            </a:r>
            <a:endParaRPr lang="en-US" altLang="zh-CN" sz="2400" dirty="0" smtClean="0"/>
          </a:p>
          <a:p>
            <a:pPr marL="0" indent="0">
              <a:lnSpc>
                <a:spcPct val="100000"/>
              </a:lnSpc>
              <a:spcBef>
                <a:spcPts val="600"/>
              </a:spcBef>
              <a:buNone/>
            </a:pPr>
            <a:r>
              <a:rPr lang="zh-CN" altLang="en-US" sz="2400" dirty="0" smtClean="0"/>
              <a:t>防火墙主要由服务访问规则、验证工具、包过滤和应用网关四个部分组成，防火墙就是一个位于计算机和它所连接的网络之间的软件或硬件。该计算机流入流出的所有网络通信和数据包均要经过此防火墙。 </a:t>
            </a:r>
          </a:p>
          <a:p>
            <a:pPr>
              <a:lnSpc>
                <a:spcPct val="80000"/>
              </a:lnSpc>
              <a:buFont typeface="Arial" panose="020B0604020202020204" pitchFamily="34" charset="0"/>
              <a:buNone/>
            </a:pP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p:cNvSpPr>
          <p:nvPr>
            <p:ph type="title"/>
          </p:nvPr>
        </p:nvSpPr>
        <p:spPr/>
        <p:txBody>
          <a:bodyPr/>
          <a:lstStyle/>
          <a:p>
            <a:r>
              <a:rPr lang="en-US" altLang="zh-CN" smtClean="0"/>
              <a:t>3.3.2.1 </a:t>
            </a:r>
            <a:r>
              <a:rPr lang="zh-CN" altLang="en-US" smtClean="0"/>
              <a:t>防火墙</a:t>
            </a:r>
          </a:p>
        </p:txBody>
      </p:sp>
      <p:sp>
        <p:nvSpPr>
          <p:cNvPr id="86019" name="Rectangle 3"/>
          <p:cNvSpPr>
            <a:spLocks noGrp="1"/>
          </p:cNvSpPr>
          <p:nvPr>
            <p:ph type="body" idx="1"/>
          </p:nvPr>
        </p:nvSpPr>
        <p:spPr>
          <a:xfrm>
            <a:off x="434975" y="1946275"/>
            <a:ext cx="7886700" cy="4351338"/>
          </a:xfrm>
        </p:spPr>
        <p:txBody>
          <a:bodyPr/>
          <a:lstStyle/>
          <a:p>
            <a:pPr>
              <a:buFont typeface="Arial" panose="020B0604020202020204" pitchFamily="34" charset="0"/>
              <a:buNone/>
            </a:pPr>
            <a:r>
              <a:rPr lang="en-US" altLang="zh-CN" smtClean="0"/>
              <a:t>2.</a:t>
            </a:r>
            <a:r>
              <a:rPr lang="zh-CN" altLang="en-US" smtClean="0"/>
              <a:t>防火墙的主要类型</a:t>
            </a:r>
          </a:p>
          <a:p>
            <a:pPr>
              <a:buFont typeface="Arial" panose="020B0604020202020204" pitchFamily="34" charset="0"/>
              <a:buNone/>
            </a:pPr>
            <a:r>
              <a:rPr lang="zh-CN" altLang="en-US" smtClean="0"/>
              <a:t>（</a:t>
            </a:r>
            <a:r>
              <a:rPr lang="en-US" altLang="zh-CN" smtClean="0"/>
              <a:t>1</a:t>
            </a:r>
            <a:r>
              <a:rPr lang="zh-CN" altLang="en-US" smtClean="0"/>
              <a:t>）网络层防火墙</a:t>
            </a:r>
          </a:p>
          <a:p>
            <a:pPr>
              <a:buFont typeface="Arial" panose="020B0604020202020204" pitchFamily="34" charset="0"/>
              <a:buNone/>
            </a:pPr>
            <a:r>
              <a:rPr lang="zh-CN" altLang="en-US" smtClean="0"/>
              <a:t>（</a:t>
            </a:r>
            <a:r>
              <a:rPr lang="en-US" altLang="zh-CN" smtClean="0"/>
              <a:t>2</a:t>
            </a:r>
            <a:r>
              <a:rPr lang="zh-CN" altLang="en-US" smtClean="0"/>
              <a:t>）应用层防火墙</a:t>
            </a:r>
          </a:p>
          <a:p>
            <a:pPr>
              <a:buFont typeface="Arial" panose="020B0604020202020204" pitchFamily="34" charset="0"/>
              <a:buNone/>
            </a:pPr>
            <a:r>
              <a:rPr lang="zh-CN" altLang="en-US" smtClean="0"/>
              <a:t>（</a:t>
            </a:r>
            <a:r>
              <a:rPr lang="en-US" altLang="zh-CN" smtClean="0"/>
              <a:t>3</a:t>
            </a:r>
            <a:r>
              <a:rPr lang="zh-CN" altLang="en-US" smtClean="0"/>
              <a:t>）数据库防火墙</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p:cNvSpPr>
          <p:nvPr>
            <p:ph type="title"/>
          </p:nvPr>
        </p:nvSpPr>
        <p:spPr/>
        <p:txBody>
          <a:bodyPr/>
          <a:lstStyle/>
          <a:p>
            <a:r>
              <a:rPr lang="en-US" altLang="zh-CN" smtClean="0"/>
              <a:t>3.3.2.1 </a:t>
            </a:r>
            <a:r>
              <a:rPr lang="zh-CN" altLang="en-US" smtClean="0"/>
              <a:t>防火墙</a:t>
            </a:r>
          </a:p>
        </p:txBody>
      </p:sp>
      <p:sp>
        <p:nvSpPr>
          <p:cNvPr id="87043" name="Rectangle 3"/>
          <p:cNvSpPr>
            <a:spLocks noGrp="1"/>
          </p:cNvSpPr>
          <p:nvPr>
            <p:ph type="body" idx="1"/>
          </p:nvPr>
        </p:nvSpPr>
        <p:spPr>
          <a:xfrm>
            <a:off x="376238" y="1868488"/>
            <a:ext cx="8470900" cy="4351337"/>
          </a:xfrm>
        </p:spPr>
        <p:txBody>
          <a:bodyPr/>
          <a:lstStyle/>
          <a:p>
            <a:pPr>
              <a:lnSpc>
                <a:spcPct val="80000"/>
              </a:lnSpc>
              <a:buFont typeface="Arial" panose="020B0604020202020204" pitchFamily="34" charset="0"/>
              <a:buNone/>
            </a:pPr>
            <a:r>
              <a:rPr lang="en-US" altLang="zh-CN" dirty="0" smtClean="0"/>
              <a:t>3. </a:t>
            </a:r>
            <a:r>
              <a:rPr lang="zh-CN" altLang="en-US" dirty="0" smtClean="0"/>
              <a:t>防火墙的基本特性</a:t>
            </a:r>
          </a:p>
          <a:p>
            <a:pPr marL="0" indent="0">
              <a:lnSpc>
                <a:spcPct val="100000"/>
              </a:lnSpc>
              <a:spcBef>
                <a:spcPts val="600"/>
              </a:spcBef>
              <a:buFont typeface="Arial" panose="020B0604020202020204" pitchFamily="34" charset="0"/>
              <a:buNone/>
            </a:pPr>
            <a:r>
              <a:rPr lang="zh-CN" altLang="en-US" dirty="0" smtClean="0"/>
              <a:t>         根据美国国家安全局制定的</a:t>
            </a:r>
            <a:r>
              <a:rPr lang="en-US" altLang="zh-CN" dirty="0" smtClean="0"/>
              <a:t>《</a:t>
            </a:r>
            <a:r>
              <a:rPr lang="zh-CN" altLang="en-US" dirty="0" smtClean="0"/>
              <a:t>信息保障技术框架</a:t>
            </a:r>
            <a:r>
              <a:rPr lang="en-US" altLang="zh-CN" dirty="0" smtClean="0"/>
              <a:t>》</a:t>
            </a:r>
            <a:r>
              <a:rPr lang="zh-CN" altLang="en-US" dirty="0" smtClean="0"/>
              <a:t>，防火墙适用于用户网络系统的边界，属于用户网络边界的安全保护设备。所谓网络边界即是采和互联网之间连接、和其它业务往来单位的网络连接、用户内部网络不同部门之间的连接等。防火墙的目的就是在网络连接之间建立一个安全控制点，通过允许、拒绝或重新定向经过防火墙的数据流，实现对进、出内部网络的服务和访问的审计和控制。</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p:cNvSpPr>
          <p:nvPr>
            <p:ph type="title"/>
          </p:nvPr>
        </p:nvSpPr>
        <p:spPr/>
        <p:txBody>
          <a:bodyPr/>
          <a:lstStyle/>
          <a:p>
            <a:r>
              <a:rPr lang="en-US" altLang="zh-CN" smtClean="0"/>
              <a:t>3.3.2.1 </a:t>
            </a:r>
            <a:r>
              <a:rPr lang="zh-CN" altLang="en-US" smtClean="0"/>
              <a:t>防火墙</a:t>
            </a:r>
          </a:p>
        </p:txBody>
      </p:sp>
      <p:sp>
        <p:nvSpPr>
          <p:cNvPr id="88067" name="Rectangle 3"/>
          <p:cNvSpPr>
            <a:spLocks noGrp="1"/>
          </p:cNvSpPr>
          <p:nvPr>
            <p:ph type="body" idx="1"/>
          </p:nvPr>
        </p:nvSpPr>
        <p:spPr>
          <a:xfrm>
            <a:off x="258763" y="1936750"/>
            <a:ext cx="7886700" cy="4351338"/>
          </a:xfrm>
        </p:spPr>
        <p:txBody>
          <a:bodyPr/>
          <a:lstStyle/>
          <a:p>
            <a:pPr>
              <a:buFont typeface="Arial" panose="020B0604020202020204" pitchFamily="34" charset="0"/>
              <a:buNone/>
            </a:pPr>
            <a:r>
              <a:rPr lang="en-US" altLang="zh-CN" smtClean="0"/>
              <a:t>4. </a:t>
            </a:r>
            <a:r>
              <a:rPr lang="zh-CN" altLang="en-US" smtClean="0"/>
              <a:t>防火墙的主要优点</a:t>
            </a:r>
          </a:p>
          <a:p>
            <a:pPr>
              <a:buFont typeface="Arial" panose="020B0604020202020204" pitchFamily="34" charset="0"/>
              <a:buNone/>
            </a:pPr>
            <a:r>
              <a:rPr lang="en-US" altLang="zh-CN" smtClean="0"/>
              <a:t>5. </a:t>
            </a:r>
            <a:r>
              <a:rPr lang="zh-CN" altLang="en-US" smtClean="0"/>
              <a:t>防火墙的使用技巧</a:t>
            </a:r>
          </a:p>
          <a:p>
            <a:pPr>
              <a:buFont typeface="Arial" panose="020B0604020202020204" pitchFamily="34" charset="0"/>
              <a:buNone/>
            </a:pPr>
            <a:r>
              <a:rPr lang="en-US" altLang="zh-CN" smtClean="0"/>
              <a:t>6. </a:t>
            </a:r>
            <a:r>
              <a:rPr lang="zh-CN" altLang="en-US" smtClean="0"/>
              <a:t>防火墙的发展趋势</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p:cNvSpPr>
          <p:nvPr>
            <p:ph type="title"/>
          </p:nvPr>
        </p:nvSpPr>
        <p:spPr/>
        <p:txBody>
          <a:bodyPr/>
          <a:lstStyle/>
          <a:p>
            <a:r>
              <a:rPr lang="en-US" altLang="zh-CN" smtClean="0"/>
              <a:t>3.3.2.2 </a:t>
            </a:r>
            <a:r>
              <a:rPr lang="zh-CN" altLang="en-US" smtClean="0"/>
              <a:t>访问控制列表</a:t>
            </a:r>
            <a:r>
              <a:rPr lang="en-US" altLang="zh-CN" smtClean="0"/>
              <a:t>ACL</a:t>
            </a:r>
          </a:p>
        </p:txBody>
      </p:sp>
      <p:sp>
        <p:nvSpPr>
          <p:cNvPr id="89091" name="Rectangle 3"/>
          <p:cNvSpPr>
            <a:spLocks noGrp="1"/>
          </p:cNvSpPr>
          <p:nvPr>
            <p:ph type="body" idx="1"/>
          </p:nvPr>
        </p:nvSpPr>
        <p:spPr>
          <a:xfrm>
            <a:off x="338138" y="1946275"/>
            <a:ext cx="8372475" cy="4351338"/>
          </a:xfrm>
        </p:spPr>
        <p:txBody>
          <a:bodyPr/>
          <a:lstStyle/>
          <a:p>
            <a:pPr marL="533400" indent="-533400">
              <a:buFont typeface="Arial" panose="020B0604020202020204" pitchFamily="34" charset="0"/>
              <a:buAutoNum type="arabicPeriod"/>
            </a:pPr>
            <a:r>
              <a:rPr lang="zh-CN" altLang="en-US" dirty="0" smtClean="0"/>
              <a:t>概述</a:t>
            </a:r>
          </a:p>
          <a:p>
            <a:pPr marL="0" indent="0">
              <a:lnSpc>
                <a:spcPct val="100000"/>
              </a:lnSpc>
              <a:spcBef>
                <a:spcPts val="600"/>
              </a:spcBef>
              <a:buNone/>
            </a:pPr>
            <a:r>
              <a:rPr lang="zh-CN" altLang="en-US" dirty="0" smtClean="0"/>
              <a:t>        在</a:t>
            </a:r>
            <a:r>
              <a:rPr lang="en-US" altLang="zh-CN" dirty="0" smtClean="0"/>
              <a:t>CISCO</a:t>
            </a:r>
            <a:r>
              <a:rPr lang="zh-CN" altLang="en-US" dirty="0" smtClean="0"/>
              <a:t>路由器上，可通过使用访问列表来执行数据包过滤。访问列表可用来控制网络上数据包的传递，限制虚拟终端线路的通信量或者控制路由选择更新。对于每个访问列表，你可以输入规则来允许或者禁止数据包，访问列表用号码来标识。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p:cNvSpPr>
          <p:nvPr>
            <p:ph type="title"/>
          </p:nvPr>
        </p:nvSpPr>
        <p:spPr/>
        <p:txBody>
          <a:bodyPr/>
          <a:lstStyle/>
          <a:p>
            <a:r>
              <a:rPr lang="en-US" altLang="zh-CN" smtClean="0"/>
              <a:t>3.3.2.2 </a:t>
            </a:r>
            <a:r>
              <a:rPr lang="zh-CN" altLang="en-US" smtClean="0"/>
              <a:t>访问控制列表</a:t>
            </a:r>
            <a:r>
              <a:rPr lang="en-US" altLang="zh-CN" smtClean="0"/>
              <a:t>ACL</a:t>
            </a:r>
            <a:endParaRPr lang="zh-CN" altLang="en-US" smtClean="0"/>
          </a:p>
        </p:txBody>
      </p:sp>
      <p:sp>
        <p:nvSpPr>
          <p:cNvPr id="90115" name="Rectangle 3"/>
          <p:cNvSpPr>
            <a:spLocks noGrp="1"/>
          </p:cNvSpPr>
          <p:nvPr>
            <p:ph type="body" idx="1"/>
          </p:nvPr>
        </p:nvSpPr>
        <p:spPr>
          <a:xfrm>
            <a:off x="250825" y="1898650"/>
            <a:ext cx="8548688" cy="4351338"/>
          </a:xfrm>
        </p:spPr>
        <p:txBody>
          <a:bodyPr/>
          <a:lstStyle/>
          <a:p>
            <a:pPr>
              <a:buFont typeface="Arial" panose="020B0604020202020204" pitchFamily="34" charset="0"/>
              <a:buNone/>
            </a:pPr>
            <a:r>
              <a:rPr lang="en-US" altLang="zh-CN" dirty="0" smtClean="0"/>
              <a:t>2. </a:t>
            </a:r>
            <a:r>
              <a:rPr lang="zh-CN" altLang="en-US" dirty="0" smtClean="0"/>
              <a:t>访问控制列表的作用</a:t>
            </a:r>
            <a:endParaRPr lang="en-US" altLang="zh-CN" dirty="0" smtClean="0"/>
          </a:p>
          <a:p>
            <a:r>
              <a:rPr lang="en-US" altLang="zh-CN" dirty="0" smtClean="0"/>
              <a:t>ACL</a:t>
            </a:r>
            <a:r>
              <a:rPr lang="zh-CN" altLang="en-US" dirty="0" smtClean="0"/>
              <a:t>可以限制网络流量、提高网络性能。例如，</a:t>
            </a:r>
            <a:r>
              <a:rPr lang="en-US" altLang="zh-CN" dirty="0" smtClean="0"/>
              <a:t>ACL</a:t>
            </a:r>
            <a:r>
              <a:rPr lang="zh-CN" altLang="en-US" dirty="0" smtClean="0"/>
              <a:t>可以根据数据包的协议，指定数据包的优先级。</a:t>
            </a:r>
          </a:p>
          <a:p>
            <a:r>
              <a:rPr lang="en-US" altLang="zh-CN" dirty="0" smtClean="0"/>
              <a:t>ACL</a:t>
            </a:r>
            <a:r>
              <a:rPr lang="zh-CN" altLang="en-US" dirty="0" smtClean="0"/>
              <a:t>提供对通信流量的控制手段。例如，</a:t>
            </a:r>
            <a:r>
              <a:rPr lang="en-US" altLang="zh-CN" dirty="0" smtClean="0"/>
              <a:t>ACL</a:t>
            </a:r>
            <a:r>
              <a:rPr lang="zh-CN" altLang="en-US" dirty="0" smtClean="0"/>
              <a:t>可以限定或简化路由更新信息的长度，从而限制通过路由器某一网段的通信流量。</a:t>
            </a:r>
          </a:p>
          <a:p>
            <a:pPr>
              <a:buFont typeface="Arial" panose="020B0604020202020204" pitchFamily="34" charset="0"/>
              <a:buNone/>
            </a:pPr>
            <a:r>
              <a:rPr lang="en-US" altLang="zh-CN" dirty="0" smtClean="0"/>
              <a:t>3. </a:t>
            </a:r>
            <a:r>
              <a:rPr lang="zh-CN" altLang="en-US" dirty="0" smtClean="0"/>
              <a:t>访问控制列表的分类</a:t>
            </a:r>
          </a:p>
          <a:p>
            <a:pPr>
              <a:buFont typeface="Arial" panose="020B0604020202020204" pitchFamily="34" charset="0"/>
              <a:buNone/>
            </a:pPr>
            <a:r>
              <a:rPr lang="zh-CN" altLang="en-US" dirty="0" smtClean="0"/>
              <a:t>目前有三种主要的</a:t>
            </a:r>
            <a:r>
              <a:rPr lang="en-US" altLang="zh-CN" dirty="0" smtClean="0"/>
              <a:t>ACL:</a:t>
            </a:r>
            <a:r>
              <a:rPr lang="zh-CN" altLang="en-US" dirty="0" smtClean="0"/>
              <a:t>标准</a:t>
            </a:r>
            <a:r>
              <a:rPr lang="en-US" altLang="zh-CN" dirty="0" smtClean="0"/>
              <a:t>ACL</a:t>
            </a:r>
            <a:r>
              <a:rPr lang="zh-CN" altLang="en-US" dirty="0" smtClean="0"/>
              <a:t>、扩展</a:t>
            </a:r>
            <a:r>
              <a:rPr lang="en-US" altLang="zh-CN" dirty="0" smtClean="0"/>
              <a:t>ACL</a:t>
            </a:r>
            <a:r>
              <a:rPr lang="zh-CN" altLang="en-US" dirty="0" smtClean="0"/>
              <a:t>及命名</a:t>
            </a:r>
            <a:r>
              <a:rPr lang="en-US" altLang="zh-CN" dirty="0" smtClean="0"/>
              <a:t>ACL</a:t>
            </a:r>
            <a:r>
              <a:rPr lang="zh-CN" altLang="en-US" dirty="0" smtClean="0"/>
              <a:t>。 </a:t>
            </a:r>
          </a:p>
          <a:p>
            <a:pPr>
              <a:buFont typeface="Arial" panose="020B0604020202020204" pitchFamily="34" charset="0"/>
              <a:buNone/>
            </a:pP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p:cNvSpPr>
          <p:nvPr>
            <p:ph type="title"/>
          </p:nvPr>
        </p:nvSpPr>
        <p:spPr/>
        <p:txBody>
          <a:bodyPr/>
          <a:lstStyle/>
          <a:p>
            <a:r>
              <a:rPr lang="en-US" altLang="zh-CN" smtClean="0"/>
              <a:t>3.3.2.2 </a:t>
            </a:r>
            <a:r>
              <a:rPr lang="zh-CN" altLang="en-US" smtClean="0"/>
              <a:t>访问控制列表</a:t>
            </a:r>
            <a:r>
              <a:rPr lang="en-US" altLang="zh-CN" smtClean="0"/>
              <a:t>ACL</a:t>
            </a:r>
            <a:endParaRPr lang="zh-CN" altLang="en-US" smtClean="0"/>
          </a:p>
        </p:txBody>
      </p:sp>
      <p:sp>
        <p:nvSpPr>
          <p:cNvPr id="91139" name="Rectangle 3"/>
          <p:cNvSpPr>
            <a:spLocks noGrp="1"/>
          </p:cNvSpPr>
          <p:nvPr>
            <p:ph type="body" idx="1"/>
          </p:nvPr>
        </p:nvSpPr>
        <p:spPr>
          <a:xfrm>
            <a:off x="307975" y="1830388"/>
            <a:ext cx="8577263" cy="4351337"/>
          </a:xfrm>
        </p:spPr>
        <p:txBody>
          <a:bodyPr/>
          <a:lstStyle/>
          <a:p>
            <a:pPr>
              <a:buFont typeface="Arial" panose="020B0604020202020204" pitchFamily="34" charset="0"/>
              <a:buNone/>
            </a:pPr>
            <a:r>
              <a:rPr lang="en-US" altLang="zh-CN" dirty="0" smtClean="0"/>
              <a:t>4. </a:t>
            </a:r>
            <a:r>
              <a:rPr lang="zh-CN" altLang="en-US" dirty="0" smtClean="0"/>
              <a:t>访问控制列表的执行</a:t>
            </a:r>
          </a:p>
          <a:p>
            <a:pPr marL="0" indent="0">
              <a:lnSpc>
                <a:spcPct val="100000"/>
              </a:lnSpc>
              <a:spcBef>
                <a:spcPts val="600"/>
              </a:spcBef>
              <a:buFont typeface="Arial" panose="020B0604020202020204" pitchFamily="34" charset="0"/>
              <a:buNone/>
            </a:pPr>
            <a:r>
              <a:rPr lang="zh-CN" altLang="en-US" dirty="0" smtClean="0"/>
              <a:t>         在</a:t>
            </a:r>
            <a:r>
              <a:rPr lang="en-US" altLang="zh-CN" dirty="0" smtClean="0"/>
              <a:t>IOS11.2</a:t>
            </a:r>
            <a:r>
              <a:rPr lang="zh-CN" altLang="en-US" dirty="0" smtClean="0"/>
              <a:t>版中，你也可以使用命名访问列表。由于这是</a:t>
            </a:r>
            <a:r>
              <a:rPr lang="en-US" altLang="zh-CN" dirty="0" smtClean="0"/>
              <a:t>11.2</a:t>
            </a:r>
            <a:r>
              <a:rPr lang="zh-CN" altLang="en-US" dirty="0" smtClean="0"/>
              <a:t>版中新增加的功能，所以它并不向下兼标准型或者扩展型，用一个字母名字来代替号码。这可以使你突破原来标准</a:t>
            </a:r>
            <a:r>
              <a:rPr lang="en-US" altLang="zh-CN" dirty="0" smtClean="0"/>
              <a:t>99</a:t>
            </a:r>
            <a:r>
              <a:rPr lang="zh-CN" altLang="en-US" dirty="0" smtClean="0"/>
              <a:t>个扩展</a:t>
            </a:r>
            <a:r>
              <a:rPr lang="en-US" altLang="zh-CN" dirty="0" smtClean="0"/>
              <a:t>100</a:t>
            </a:r>
            <a:r>
              <a:rPr lang="zh-CN" altLang="en-US" dirty="0" smtClean="0"/>
              <a:t>个访问列表的限制。你不能假设所有使用号码的访问列表都可以使用名字。如果你选择使用名字，则模式和命令语法都会有所不同。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p:cNvSpPr>
          <p:nvPr>
            <p:ph type="title"/>
          </p:nvPr>
        </p:nvSpPr>
        <p:spPr/>
        <p:txBody>
          <a:bodyPr/>
          <a:lstStyle/>
          <a:p>
            <a:r>
              <a:rPr lang="en-US" altLang="zh-CN" smtClean="0"/>
              <a:t>3.3.2.2 </a:t>
            </a:r>
            <a:r>
              <a:rPr lang="zh-CN" altLang="en-US" smtClean="0"/>
              <a:t>访问控制列表</a:t>
            </a:r>
            <a:r>
              <a:rPr lang="en-US" altLang="zh-CN" smtClean="0"/>
              <a:t>ACL</a:t>
            </a:r>
            <a:endParaRPr lang="zh-CN" altLang="en-US" smtClean="0"/>
          </a:p>
        </p:txBody>
      </p:sp>
      <p:sp>
        <p:nvSpPr>
          <p:cNvPr id="92163" name="Rectangle 3"/>
          <p:cNvSpPr>
            <a:spLocks noGrp="1"/>
          </p:cNvSpPr>
          <p:nvPr>
            <p:ph type="body" idx="1"/>
          </p:nvPr>
        </p:nvSpPr>
        <p:spPr>
          <a:xfrm>
            <a:off x="347663" y="1917700"/>
            <a:ext cx="8450262" cy="4351338"/>
          </a:xfrm>
        </p:spPr>
        <p:txBody>
          <a:bodyPr/>
          <a:lstStyle/>
          <a:p>
            <a:pPr>
              <a:buFont typeface="Arial" panose="020B0604020202020204" pitchFamily="34" charset="0"/>
              <a:buNone/>
            </a:pPr>
            <a:r>
              <a:rPr lang="en-US" altLang="zh-CN" dirty="0" smtClean="0"/>
              <a:t>5.</a:t>
            </a:r>
            <a:r>
              <a:rPr lang="zh-CN" altLang="en-US" dirty="0" smtClean="0"/>
              <a:t>配置访问控制列表</a:t>
            </a:r>
          </a:p>
          <a:p>
            <a:pPr marL="0" indent="0">
              <a:buFont typeface="Arial" panose="020B0604020202020204" pitchFamily="34" charset="0"/>
              <a:buNone/>
            </a:pPr>
            <a:r>
              <a:rPr lang="zh-CN" altLang="en-US" dirty="0" smtClean="0"/>
              <a:t>有三种基本的</a:t>
            </a:r>
            <a:r>
              <a:rPr lang="en-US" altLang="zh-CN" dirty="0" smtClean="0"/>
              <a:t>IP</a:t>
            </a:r>
            <a:r>
              <a:rPr lang="zh-CN" altLang="en-US" dirty="0" smtClean="0"/>
              <a:t>访问列表：标准型、扩展型和动态扩展型。标准访问列表源寻址作为使用规则。</a:t>
            </a:r>
          </a:p>
          <a:p>
            <a:pPr>
              <a:buFont typeface="Arial" panose="020B0604020202020204" pitchFamily="34" charset="0"/>
              <a:buNone/>
            </a:pPr>
            <a:r>
              <a:rPr lang="en-US" altLang="zh-CN" dirty="0" smtClean="0"/>
              <a:t>6.</a:t>
            </a:r>
            <a:r>
              <a:rPr lang="zh-CN" altLang="en-US" dirty="0" smtClean="0"/>
              <a:t>访问控制列表的定义规范</a:t>
            </a:r>
          </a:p>
          <a:p>
            <a:pPr>
              <a:buFont typeface="Arial" panose="020B0604020202020204" pitchFamily="34" charset="0"/>
              <a:buNone/>
            </a:pPr>
            <a:r>
              <a:rPr lang="en-US" altLang="zh-CN" dirty="0" smtClean="0"/>
              <a:t>ACL</a:t>
            </a:r>
            <a:r>
              <a:rPr lang="zh-CN" altLang="en-US" dirty="0" smtClean="0"/>
              <a:t>的列表号指出了是哪种协议的</a:t>
            </a:r>
            <a:r>
              <a:rPr lang="en-US" altLang="zh-CN" dirty="0" smtClean="0"/>
              <a:t>ACL</a:t>
            </a:r>
            <a:r>
              <a:rPr lang="zh-CN" altLang="en-US" dirty="0" smtClean="0"/>
              <a:t>。各种协议有自</a:t>
            </a:r>
          </a:p>
          <a:p>
            <a:pPr>
              <a:buFont typeface="Arial" panose="020B0604020202020204" pitchFamily="34" charset="0"/>
              <a:buNone/>
            </a:pPr>
            <a:r>
              <a:rPr lang="zh-CN" altLang="en-US" dirty="0" smtClean="0"/>
              <a:t>己的</a:t>
            </a:r>
            <a:r>
              <a:rPr lang="en-US" altLang="zh-CN" dirty="0" smtClean="0"/>
              <a:t>ACL</a:t>
            </a:r>
            <a:r>
              <a:rPr lang="zh-CN" altLang="en-US" dirty="0" smtClean="0"/>
              <a:t>，而每个协议的</a:t>
            </a:r>
            <a:r>
              <a:rPr lang="en-US" altLang="zh-CN" dirty="0" smtClean="0"/>
              <a:t>ACL</a:t>
            </a:r>
            <a:r>
              <a:rPr lang="zh-CN" altLang="en-US" dirty="0" smtClean="0"/>
              <a:t>又分为标准</a:t>
            </a:r>
            <a:r>
              <a:rPr lang="en-US" altLang="zh-CN" dirty="0" smtClean="0"/>
              <a:t>ACL</a:t>
            </a:r>
            <a:r>
              <a:rPr lang="zh-CN" altLang="en-US" dirty="0" smtClean="0"/>
              <a:t>和扩展</a:t>
            </a:r>
          </a:p>
          <a:p>
            <a:pPr>
              <a:buFont typeface="Arial" panose="020B0604020202020204" pitchFamily="34" charset="0"/>
              <a:buNone/>
            </a:pPr>
            <a:r>
              <a:rPr lang="en-US" altLang="zh-CN" dirty="0" smtClean="0"/>
              <a:t>ACL</a:t>
            </a:r>
            <a:r>
              <a:rPr lang="zh-CN" altLang="en-US" dirty="0" smtClean="0"/>
              <a:t>。这些</a:t>
            </a:r>
            <a:r>
              <a:rPr lang="en-US" altLang="zh-CN" dirty="0" smtClean="0"/>
              <a:t>ACL</a:t>
            </a:r>
            <a:r>
              <a:rPr lang="zh-CN" altLang="en-US" dirty="0" smtClean="0"/>
              <a:t>是通过</a:t>
            </a:r>
            <a:r>
              <a:rPr lang="en-US" altLang="zh-CN" dirty="0" smtClean="0"/>
              <a:t>ACL</a:t>
            </a:r>
            <a:r>
              <a:rPr lang="zh-CN" altLang="en-US" dirty="0" smtClean="0"/>
              <a:t>列表号区别的。如果在使用</a:t>
            </a:r>
          </a:p>
          <a:p>
            <a:pPr>
              <a:buFont typeface="Arial" panose="020B0604020202020204" pitchFamily="34" charset="0"/>
              <a:buNone/>
            </a:pPr>
            <a:r>
              <a:rPr lang="zh-CN" altLang="en-US" dirty="0" smtClean="0"/>
              <a:t>一种访问</a:t>
            </a:r>
            <a:r>
              <a:rPr lang="en-US" altLang="zh-CN" dirty="0" smtClean="0"/>
              <a:t>ACL</a:t>
            </a:r>
            <a:r>
              <a:rPr lang="zh-CN" altLang="en-US" dirty="0" smtClean="0"/>
              <a:t>时用错了列表号，那么就会出错误。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p:cNvSpPr>
          <p:nvPr>
            <p:ph type="title"/>
          </p:nvPr>
        </p:nvSpPr>
        <p:spPr/>
        <p:txBody>
          <a:bodyPr/>
          <a:lstStyle/>
          <a:p>
            <a:r>
              <a:rPr lang="en-US" altLang="zh-CN" smtClean="0"/>
              <a:t>3.3.2.3 </a:t>
            </a:r>
            <a:r>
              <a:rPr lang="zh-CN" altLang="en-US" smtClean="0"/>
              <a:t>地址转换</a:t>
            </a:r>
            <a:r>
              <a:rPr lang="en-US" altLang="zh-CN" smtClean="0"/>
              <a:t>NAT</a:t>
            </a:r>
          </a:p>
        </p:txBody>
      </p:sp>
      <p:sp>
        <p:nvSpPr>
          <p:cNvPr id="93187" name="Rectangle 3"/>
          <p:cNvSpPr>
            <a:spLocks noGrp="1"/>
          </p:cNvSpPr>
          <p:nvPr>
            <p:ph type="body" idx="1"/>
          </p:nvPr>
        </p:nvSpPr>
        <p:spPr>
          <a:xfrm>
            <a:off x="288925" y="1897063"/>
            <a:ext cx="8451850" cy="4351337"/>
          </a:xfrm>
        </p:spPr>
        <p:txBody>
          <a:bodyPr/>
          <a:lstStyle/>
          <a:p>
            <a:pPr marL="533400" indent="-533400">
              <a:lnSpc>
                <a:spcPct val="80000"/>
              </a:lnSpc>
              <a:buFont typeface="Arial" panose="020B0604020202020204" pitchFamily="34" charset="0"/>
              <a:buAutoNum type="arabicPeriod"/>
            </a:pPr>
            <a:r>
              <a:rPr lang="en-US" altLang="zh-CN" dirty="0" smtClean="0"/>
              <a:t>NAT</a:t>
            </a:r>
            <a:r>
              <a:rPr lang="zh-CN" altLang="en-US" dirty="0" smtClean="0"/>
              <a:t>概述</a:t>
            </a:r>
            <a:endParaRPr lang="en-US" altLang="zh-CN" dirty="0" smtClean="0"/>
          </a:p>
          <a:p>
            <a:pPr marL="0" indent="0">
              <a:lnSpc>
                <a:spcPct val="80000"/>
              </a:lnSpc>
              <a:buNone/>
            </a:pPr>
            <a:r>
              <a:rPr lang="zh-CN" altLang="en-US" dirty="0" smtClean="0"/>
              <a:t>地址转换（</a:t>
            </a:r>
            <a:r>
              <a:rPr lang="en-US" altLang="zh-CN" dirty="0" smtClean="0"/>
              <a:t>NAT</a:t>
            </a:r>
            <a:r>
              <a:rPr lang="zh-CN" altLang="en-US" dirty="0" smtClean="0"/>
              <a:t>）就是：路由器将私有地址转换</a:t>
            </a:r>
          </a:p>
          <a:p>
            <a:pPr marL="0" indent="0">
              <a:lnSpc>
                <a:spcPct val="80000"/>
              </a:lnSpc>
              <a:buNone/>
            </a:pPr>
            <a:r>
              <a:rPr lang="zh-CN" altLang="en-US" dirty="0" smtClean="0"/>
              <a:t>为公有地址使数据包能够发到因特网上，同时从</a:t>
            </a:r>
          </a:p>
          <a:p>
            <a:pPr marL="0" indent="0">
              <a:lnSpc>
                <a:spcPct val="80000"/>
              </a:lnSpc>
              <a:buNone/>
            </a:pPr>
            <a:r>
              <a:rPr lang="zh-CN" altLang="en-US" dirty="0" smtClean="0"/>
              <a:t>因特网上接收数据包时，将公用地址转换为私有</a:t>
            </a:r>
          </a:p>
          <a:p>
            <a:pPr marL="0" indent="0">
              <a:lnSpc>
                <a:spcPct val="80000"/>
              </a:lnSpc>
              <a:buNone/>
            </a:pPr>
            <a:r>
              <a:rPr lang="zh-CN" altLang="en-US" dirty="0" smtClean="0"/>
              <a:t>地址。 </a:t>
            </a:r>
          </a:p>
          <a:p>
            <a:pPr marL="533400" indent="-533400">
              <a:lnSpc>
                <a:spcPct val="80000"/>
              </a:lnSpc>
              <a:buFont typeface="Arial" panose="020B0604020202020204" pitchFamily="34" charset="0"/>
              <a:buNone/>
            </a:pPr>
            <a:r>
              <a:rPr lang="en-US" altLang="zh-CN" dirty="0" smtClean="0"/>
              <a:t>2. NAT</a:t>
            </a:r>
            <a:r>
              <a:rPr lang="zh-CN" altLang="en-US" dirty="0" smtClean="0"/>
              <a:t>技术背景</a:t>
            </a:r>
          </a:p>
          <a:p>
            <a:pPr marL="533400" indent="-533400">
              <a:lnSpc>
                <a:spcPct val="80000"/>
              </a:lnSpc>
              <a:buFont typeface="Arial" panose="020B0604020202020204" pitchFamily="34" charset="0"/>
              <a:buNone/>
            </a:pPr>
            <a:r>
              <a:rPr lang="zh-CN" altLang="en-US" dirty="0" smtClean="0"/>
              <a:t>虽然</a:t>
            </a:r>
            <a:r>
              <a:rPr lang="en-US" altLang="zh-CN" dirty="0" smtClean="0"/>
              <a:t>NAT</a:t>
            </a:r>
            <a:r>
              <a:rPr lang="zh-CN" altLang="en-US" dirty="0" smtClean="0"/>
              <a:t>可以借助于某些代理服务器来实现，但</a:t>
            </a:r>
          </a:p>
          <a:p>
            <a:pPr marL="533400" indent="-533400">
              <a:lnSpc>
                <a:spcPct val="80000"/>
              </a:lnSpc>
              <a:buFont typeface="Arial" panose="020B0604020202020204" pitchFamily="34" charset="0"/>
              <a:buNone/>
            </a:pPr>
            <a:r>
              <a:rPr lang="zh-CN" altLang="en-US" dirty="0" smtClean="0"/>
              <a:t>考虑到运算成本和网络性能，很多时候都是在路</a:t>
            </a:r>
          </a:p>
          <a:p>
            <a:pPr marL="533400" indent="-533400">
              <a:lnSpc>
                <a:spcPct val="80000"/>
              </a:lnSpc>
              <a:buFont typeface="Arial" panose="020B0604020202020204" pitchFamily="34" charset="0"/>
              <a:buNone/>
            </a:pPr>
            <a:r>
              <a:rPr lang="zh-CN" altLang="en-US" dirty="0" smtClean="0"/>
              <a:t>由器上来实现的。</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p:cNvSpPr>
          <p:nvPr>
            <p:ph type="title"/>
          </p:nvPr>
        </p:nvSpPr>
        <p:spPr/>
        <p:txBody>
          <a:bodyPr/>
          <a:lstStyle/>
          <a:p>
            <a:r>
              <a:rPr lang="en-US" altLang="zh-CN" smtClean="0"/>
              <a:t>3.3.2.3 </a:t>
            </a:r>
            <a:r>
              <a:rPr lang="zh-CN" altLang="en-US" smtClean="0"/>
              <a:t>地址转换</a:t>
            </a:r>
            <a:r>
              <a:rPr lang="en-US" altLang="zh-CN" smtClean="0"/>
              <a:t>NAT</a:t>
            </a:r>
            <a:endParaRPr lang="zh-CN" altLang="en-US" smtClean="0"/>
          </a:p>
        </p:txBody>
      </p:sp>
      <p:sp>
        <p:nvSpPr>
          <p:cNvPr id="94211" name="Rectangle 3"/>
          <p:cNvSpPr>
            <a:spLocks noGrp="1"/>
          </p:cNvSpPr>
          <p:nvPr>
            <p:ph type="body" idx="1"/>
          </p:nvPr>
        </p:nvSpPr>
        <p:spPr>
          <a:xfrm>
            <a:off x="288925" y="1906588"/>
            <a:ext cx="8529638" cy="4351337"/>
          </a:xfrm>
        </p:spPr>
        <p:txBody>
          <a:bodyPr/>
          <a:lstStyle/>
          <a:p>
            <a:pPr>
              <a:buFont typeface="Arial" panose="020B0604020202020204" pitchFamily="34" charset="0"/>
              <a:buNone/>
            </a:pPr>
            <a:r>
              <a:rPr lang="en-US" altLang="zh-CN" sz="2400" smtClean="0"/>
              <a:t>3. </a:t>
            </a:r>
            <a:r>
              <a:rPr lang="zh-CN" altLang="en-US" sz="2400" smtClean="0"/>
              <a:t>实现方式</a:t>
            </a:r>
          </a:p>
          <a:p>
            <a:pPr>
              <a:buFont typeface="Arial" panose="020B0604020202020204" pitchFamily="34" charset="0"/>
              <a:buNone/>
            </a:pPr>
            <a:r>
              <a:rPr lang="en-US" altLang="zh-CN" sz="2400" smtClean="0"/>
              <a:t>NAT</a:t>
            </a:r>
            <a:r>
              <a:rPr lang="zh-CN" altLang="en-US" sz="2400" smtClean="0"/>
              <a:t>的实现方式有三种，即静态转换</a:t>
            </a:r>
            <a:r>
              <a:rPr lang="en-US" altLang="zh-CN" sz="2400" smtClean="0"/>
              <a:t>StaticNat</a:t>
            </a:r>
            <a:r>
              <a:rPr lang="zh-CN" altLang="en-US" sz="2400" smtClean="0"/>
              <a:t>、动态转</a:t>
            </a:r>
          </a:p>
          <a:p>
            <a:pPr>
              <a:buFont typeface="Arial" panose="020B0604020202020204" pitchFamily="34" charset="0"/>
              <a:buNone/>
            </a:pPr>
            <a:r>
              <a:rPr lang="zh-CN" altLang="en-US" sz="2400" smtClean="0"/>
              <a:t>换</a:t>
            </a:r>
            <a:r>
              <a:rPr lang="en-US" altLang="zh-CN" sz="2400" smtClean="0"/>
              <a:t>DynamicNat</a:t>
            </a:r>
            <a:r>
              <a:rPr lang="zh-CN" altLang="en-US" sz="2400" smtClean="0"/>
              <a:t>和端口多路复用</a:t>
            </a:r>
            <a:r>
              <a:rPr lang="en-US" altLang="zh-CN" sz="2400" smtClean="0"/>
              <a:t>OverLoad</a:t>
            </a:r>
            <a:r>
              <a:rPr lang="zh-CN" altLang="en-US" sz="2400" smtClean="0"/>
              <a:t>。</a:t>
            </a:r>
          </a:p>
          <a:p>
            <a:pPr>
              <a:buFont typeface="Arial" panose="020B0604020202020204" pitchFamily="34" charset="0"/>
              <a:buNone/>
            </a:pPr>
            <a:r>
              <a:rPr lang="en-US" altLang="zh-CN" sz="2400" smtClean="0"/>
              <a:t>4. </a:t>
            </a:r>
            <a:r>
              <a:rPr lang="zh-CN" altLang="en-US" sz="2400" smtClean="0"/>
              <a:t>配置静态</a:t>
            </a:r>
            <a:r>
              <a:rPr lang="en-US" altLang="zh-CN" sz="2400" smtClean="0"/>
              <a:t>NAT</a:t>
            </a:r>
          </a:p>
          <a:p>
            <a:pPr>
              <a:buFont typeface="Arial" panose="020B0604020202020204" pitchFamily="34" charset="0"/>
              <a:buNone/>
            </a:pPr>
            <a:r>
              <a:rPr lang="zh-CN" altLang="en-US" sz="2400" smtClean="0"/>
              <a:t>命令格式如下：</a:t>
            </a:r>
          </a:p>
          <a:p>
            <a:pPr>
              <a:buFont typeface="Arial" panose="020B0604020202020204" pitchFamily="34" charset="0"/>
              <a:buNone/>
            </a:pPr>
            <a:r>
              <a:rPr lang="zh-CN" altLang="en-US" sz="2400" smtClean="0"/>
              <a:t>（</a:t>
            </a:r>
            <a:r>
              <a:rPr lang="en-US" altLang="zh-CN" sz="2400" smtClean="0"/>
              <a:t>config</a:t>
            </a:r>
            <a:r>
              <a:rPr lang="zh-CN" altLang="en-US" sz="2400" smtClean="0"/>
              <a:t>）</a:t>
            </a:r>
            <a:r>
              <a:rPr lang="en-US" altLang="zh-CN" sz="2400" smtClean="0"/>
              <a:t>#ip nat inside source +</a:t>
            </a:r>
            <a:r>
              <a:rPr lang="zh-CN" altLang="en-US" sz="2400" smtClean="0"/>
              <a:t>内部本地地址</a:t>
            </a:r>
            <a:r>
              <a:rPr lang="en-US" altLang="zh-CN" sz="2400" smtClean="0"/>
              <a:t>+</a:t>
            </a:r>
            <a:r>
              <a:rPr lang="zh-CN" altLang="en-US" sz="2400" smtClean="0"/>
              <a:t>内部全球地址</a:t>
            </a:r>
          </a:p>
          <a:p>
            <a:pPr>
              <a:buFont typeface="Arial" panose="020B0604020202020204" pitchFamily="34" charset="0"/>
              <a:buNone/>
            </a:pPr>
            <a:r>
              <a:rPr lang="en-US" altLang="zh-CN" sz="2400" smtClean="0"/>
              <a:t>5. </a:t>
            </a:r>
            <a:r>
              <a:rPr lang="zh-CN" altLang="en-US" sz="2400" smtClean="0"/>
              <a:t>配置动态</a:t>
            </a:r>
            <a:r>
              <a:rPr lang="en-US" altLang="zh-CN" sz="2400" smtClean="0"/>
              <a:t>NAT</a:t>
            </a:r>
            <a:r>
              <a:rPr lang="zh-CN" altLang="en-US" sz="2400" smtClean="0"/>
              <a:t>地址池：</a:t>
            </a:r>
            <a:r>
              <a:rPr lang="en-US" altLang="zh-CN" sz="2400" smtClean="0"/>
              <a:t>address-pool</a:t>
            </a:r>
          </a:p>
          <a:p>
            <a:pPr>
              <a:buFont typeface="Arial" panose="020B0604020202020204" pitchFamily="34" charset="0"/>
              <a:buNone/>
            </a:pPr>
            <a:r>
              <a:rPr lang="zh-CN" altLang="en-US" sz="2400" smtClean="0"/>
              <a:t>（</a:t>
            </a:r>
            <a:r>
              <a:rPr lang="en-US" altLang="zh-CN" sz="2400" smtClean="0"/>
              <a:t>1</a:t>
            </a:r>
            <a:r>
              <a:rPr lang="zh-CN" altLang="en-US" sz="2400" smtClean="0"/>
              <a:t>） </a:t>
            </a:r>
            <a:r>
              <a:rPr lang="en-US" altLang="zh-CN" sz="2400" smtClean="0"/>
              <a:t>(config)#ip  nat  </a:t>
            </a:r>
            <a:r>
              <a:rPr lang="zh-CN" altLang="en-US" sz="2400" smtClean="0"/>
              <a:t>地址池名称</a:t>
            </a:r>
          </a:p>
          <a:p>
            <a:pPr>
              <a:buFont typeface="Arial" panose="020B0604020202020204" pitchFamily="34" charset="0"/>
              <a:buNone/>
            </a:pPr>
            <a:r>
              <a:rPr lang="zh-CN" altLang="en-US" sz="2400" smtClean="0"/>
              <a:t>（</a:t>
            </a:r>
            <a:r>
              <a:rPr lang="en-US" altLang="zh-CN" sz="2400" smtClean="0"/>
              <a:t>2</a:t>
            </a:r>
            <a:r>
              <a:rPr lang="zh-CN" altLang="en-US" sz="2400" smtClean="0"/>
              <a:t>）</a:t>
            </a:r>
            <a:r>
              <a:rPr lang="en-US" altLang="zh-CN" sz="2400" smtClean="0"/>
              <a:t>(config)#ip  nat  </a:t>
            </a:r>
            <a:r>
              <a:rPr lang="zh-CN" altLang="en-US" sz="2400" smtClean="0"/>
              <a:t>地址池名称  </a:t>
            </a:r>
            <a:r>
              <a:rPr lang="en-US" altLang="zh-CN" sz="2400" smtClean="0"/>
              <a:t>startip  endip  netmask</a:t>
            </a:r>
          </a:p>
          <a:p>
            <a:pPr>
              <a:buFont typeface="Arial" panose="020B0604020202020204" pitchFamily="34" charset="0"/>
              <a:buNone/>
            </a:pPr>
            <a:endParaRPr lang="en-US" altLang="zh-CN" sz="240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endParaRPr lang="zh-CN" altLang="en-US" smtClean="0"/>
          </a:p>
        </p:txBody>
      </p:sp>
      <p:sp>
        <p:nvSpPr>
          <p:cNvPr id="3" name="内容占位符 2"/>
          <p:cNvSpPr>
            <a:spLocks noGrp="1"/>
          </p:cNvSpPr>
          <p:nvPr>
            <p:ph idx="1"/>
          </p:nvPr>
        </p:nvSpPr>
        <p:spPr>
          <a:xfrm>
            <a:off x="665163" y="1847850"/>
            <a:ext cx="7886700" cy="4351338"/>
          </a:xfrm>
        </p:spPr>
        <p:txBody>
          <a:bodyPr>
            <a:normAutofit/>
          </a:bodyPr>
          <a:lstStyle/>
          <a:p>
            <a:pPr marL="0" indent="0">
              <a:buFont typeface="Arial" panose="020B0604020202020204" pitchFamily="34" charset="0"/>
              <a:buNone/>
            </a:pPr>
            <a:endParaRPr lang="en-US" altLang="zh-CN" dirty="0" smtClean="0"/>
          </a:p>
          <a:p>
            <a:pPr marL="0" indent="457200" algn="just">
              <a:buFont typeface="Arial" panose="020B0604020202020204" pitchFamily="34" charset="0"/>
              <a:buNone/>
            </a:pPr>
            <a:r>
              <a:rPr lang="zh-CN" altLang="en-US" dirty="0" smtClean="0"/>
              <a:t>学校校园网的构建初步规划为学校的</a:t>
            </a:r>
            <a:r>
              <a:rPr lang="en-US" altLang="zh-CN" dirty="0" smtClean="0"/>
              <a:t>6</a:t>
            </a:r>
            <a:r>
              <a:rPr lang="zh-CN" altLang="en-US" dirty="0" smtClean="0"/>
              <a:t>个主要集中接入点（计算机系、管理系、建筑系、财务处、教务处、学生宿舍），通过冗余的光纤链路上连到信息中心的核心层交换机上。核心层交换机通过</a:t>
            </a:r>
            <a:r>
              <a:rPr lang="en-US" altLang="zh-CN" dirty="0" smtClean="0"/>
              <a:t>Cisco 3640</a:t>
            </a:r>
            <a:r>
              <a:rPr lang="zh-CN" altLang="en-US" dirty="0" smtClean="0"/>
              <a:t>路由器接入因特网。此外，教工宿舍及移动办公用户通过拨号方式接入路由器</a:t>
            </a:r>
            <a:r>
              <a:rPr lang="en-US" altLang="zh-CN" dirty="0" smtClean="0"/>
              <a:t>3640</a:t>
            </a:r>
            <a:r>
              <a:rPr lang="zh-CN" altLang="en-US" dirty="0" smtClean="0"/>
              <a:t>来访问校园网内网及因特网。</a:t>
            </a:r>
          </a:p>
        </p:txBody>
      </p:sp>
      <p:pic>
        <p:nvPicPr>
          <p:cNvPr id="16387" name="图片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4750" y="365125"/>
            <a:ext cx="3108325"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p:cNvSpPr>
          <p:nvPr>
            <p:ph type="title"/>
          </p:nvPr>
        </p:nvSpPr>
        <p:spPr/>
        <p:txBody>
          <a:bodyPr/>
          <a:lstStyle/>
          <a:p>
            <a:r>
              <a:rPr lang="en-US" altLang="zh-CN" smtClean="0"/>
              <a:t>3.3.3 </a:t>
            </a:r>
            <a:r>
              <a:rPr lang="zh-CN" altLang="en-US" smtClean="0"/>
              <a:t>任务分析与实施</a:t>
            </a:r>
          </a:p>
        </p:txBody>
      </p:sp>
      <p:sp>
        <p:nvSpPr>
          <p:cNvPr id="95235" name="Rectangle 3"/>
          <p:cNvSpPr>
            <a:spLocks noGrp="1"/>
          </p:cNvSpPr>
          <p:nvPr>
            <p:ph type="body" idx="1"/>
          </p:nvPr>
        </p:nvSpPr>
        <p:spPr>
          <a:xfrm>
            <a:off x="300038" y="1878013"/>
            <a:ext cx="8459787" cy="4351337"/>
          </a:xfrm>
        </p:spPr>
        <p:txBody>
          <a:bodyPr/>
          <a:lstStyle/>
          <a:p>
            <a:pPr>
              <a:lnSpc>
                <a:spcPct val="80000"/>
              </a:lnSpc>
              <a:buFont typeface="Arial" panose="020B0604020202020204" pitchFamily="34" charset="0"/>
              <a:buNone/>
            </a:pPr>
            <a:r>
              <a:rPr lang="en-US" altLang="zh-CN" sz="2400" smtClean="0"/>
              <a:t>3.3.3.1 </a:t>
            </a:r>
            <a:r>
              <a:rPr lang="zh-CN" altLang="en-US" sz="2400" smtClean="0"/>
              <a:t>任务分析</a:t>
            </a:r>
          </a:p>
          <a:p>
            <a:pPr>
              <a:lnSpc>
                <a:spcPct val="80000"/>
              </a:lnSpc>
              <a:buFont typeface="Arial" panose="020B0604020202020204" pitchFamily="34" charset="0"/>
              <a:buNone/>
            </a:pPr>
            <a:r>
              <a:rPr lang="zh-CN" altLang="en-US" sz="2400" smtClean="0"/>
              <a:t>路由器是外网进入校园网内网的第一道关卡，是网络防御的前</a:t>
            </a:r>
          </a:p>
          <a:p>
            <a:pPr>
              <a:lnSpc>
                <a:spcPct val="80000"/>
              </a:lnSpc>
              <a:buFont typeface="Arial" panose="020B0604020202020204" pitchFamily="34" charset="0"/>
              <a:buNone/>
            </a:pPr>
            <a:r>
              <a:rPr lang="zh-CN" altLang="en-US" sz="2400" smtClean="0"/>
              <a:t>沿阵地。路由器上的访问控制列表（</a:t>
            </a:r>
            <a:r>
              <a:rPr lang="en-US" altLang="zh-CN" sz="2400" smtClean="0"/>
              <a:t>Access Control List</a:t>
            </a:r>
            <a:r>
              <a:rPr lang="zh-CN" altLang="en-US" sz="2400" smtClean="0"/>
              <a:t>，</a:t>
            </a:r>
            <a:r>
              <a:rPr lang="en-US" altLang="zh-CN" sz="2400" smtClean="0"/>
              <a:t>ACL</a:t>
            </a:r>
            <a:r>
              <a:rPr lang="zh-CN" altLang="en-US" sz="2400" smtClean="0"/>
              <a:t>）</a:t>
            </a:r>
          </a:p>
          <a:p>
            <a:pPr>
              <a:lnSpc>
                <a:spcPct val="80000"/>
              </a:lnSpc>
              <a:buFont typeface="Arial" panose="020B0604020202020204" pitchFamily="34" charset="0"/>
              <a:buNone/>
            </a:pPr>
            <a:r>
              <a:rPr lang="zh-CN" altLang="en-US" sz="2400" smtClean="0"/>
              <a:t>是保护内网安全的有效手段。一个设计良好的访问控制列表不</a:t>
            </a:r>
          </a:p>
          <a:p>
            <a:pPr>
              <a:lnSpc>
                <a:spcPct val="80000"/>
              </a:lnSpc>
              <a:buFont typeface="Arial" panose="020B0604020202020204" pitchFamily="34" charset="0"/>
              <a:buNone/>
            </a:pPr>
            <a:r>
              <a:rPr lang="zh-CN" altLang="en-US" sz="2400" smtClean="0"/>
              <a:t>仅可以起到控制网络流量、流向的作用，还可以在不增加网络</a:t>
            </a:r>
          </a:p>
          <a:p>
            <a:pPr>
              <a:lnSpc>
                <a:spcPct val="80000"/>
              </a:lnSpc>
              <a:buFont typeface="Arial" panose="020B0604020202020204" pitchFamily="34" charset="0"/>
              <a:buNone/>
            </a:pPr>
            <a:r>
              <a:rPr lang="zh-CN" altLang="en-US" sz="2400" smtClean="0"/>
              <a:t>系统软、硬件投资的情况下完成一般软、硬件防火墙产品的功</a:t>
            </a:r>
          </a:p>
          <a:p>
            <a:pPr>
              <a:lnSpc>
                <a:spcPct val="80000"/>
              </a:lnSpc>
              <a:buFont typeface="Arial" panose="020B0604020202020204" pitchFamily="34" charset="0"/>
              <a:buNone/>
            </a:pPr>
            <a:r>
              <a:rPr lang="zh-CN" altLang="en-US" sz="2400" smtClean="0"/>
              <a:t>能。由于路由器介于企业内网和外网之间，是外网与内网进行</a:t>
            </a:r>
          </a:p>
          <a:p>
            <a:pPr>
              <a:lnSpc>
                <a:spcPct val="80000"/>
              </a:lnSpc>
              <a:buFont typeface="Arial" panose="020B0604020202020204" pitchFamily="34" charset="0"/>
              <a:buNone/>
            </a:pPr>
            <a:r>
              <a:rPr lang="zh-CN" altLang="en-US" sz="2400" smtClean="0"/>
              <a:t>通信时的第一道屏障，所以即使在网络系统安装了防火墙产品</a:t>
            </a:r>
          </a:p>
          <a:p>
            <a:pPr>
              <a:lnSpc>
                <a:spcPct val="80000"/>
              </a:lnSpc>
              <a:buFont typeface="Arial" panose="020B0604020202020204" pitchFamily="34" charset="0"/>
              <a:buNone/>
            </a:pPr>
            <a:r>
              <a:rPr lang="zh-CN" altLang="en-US" sz="2400" smtClean="0"/>
              <a:t>后，仍然有必要对路由器的访问控制列表进行缜密的设计，来</a:t>
            </a:r>
          </a:p>
          <a:p>
            <a:pPr>
              <a:lnSpc>
                <a:spcPct val="80000"/>
              </a:lnSpc>
              <a:buFont typeface="Arial" panose="020B0604020202020204" pitchFamily="34" charset="0"/>
              <a:buNone/>
            </a:pPr>
            <a:r>
              <a:rPr lang="zh-CN" altLang="en-US" sz="2400" smtClean="0"/>
              <a:t>对企业内网包括防火墙本身实施保护。</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p:cNvSpPr>
          <p:nvPr>
            <p:ph type="title"/>
          </p:nvPr>
        </p:nvSpPr>
        <p:spPr/>
        <p:txBody>
          <a:bodyPr/>
          <a:lstStyle/>
          <a:p>
            <a:r>
              <a:rPr lang="en-US" altLang="zh-CN" dirty="0" smtClean="0"/>
              <a:t>3.3.3 </a:t>
            </a:r>
            <a:r>
              <a:rPr lang="zh-CN" altLang="en-US" dirty="0" smtClean="0"/>
              <a:t>任务分析与实施</a:t>
            </a:r>
          </a:p>
        </p:txBody>
      </p:sp>
      <p:sp>
        <p:nvSpPr>
          <p:cNvPr id="96259" name="Rectangle 3"/>
          <p:cNvSpPr>
            <a:spLocks noGrp="1"/>
          </p:cNvSpPr>
          <p:nvPr>
            <p:ph type="body" idx="1"/>
          </p:nvPr>
        </p:nvSpPr>
        <p:spPr>
          <a:xfrm>
            <a:off x="269875" y="1917700"/>
            <a:ext cx="8607425" cy="4351338"/>
          </a:xfrm>
        </p:spPr>
        <p:txBody>
          <a:bodyPr/>
          <a:lstStyle/>
          <a:p>
            <a:pPr>
              <a:buFont typeface="Arial" panose="020B0604020202020204" pitchFamily="34" charset="0"/>
              <a:buNone/>
            </a:pPr>
            <a:r>
              <a:rPr lang="en-US" altLang="zh-CN" smtClean="0"/>
              <a:t>3.3.2 </a:t>
            </a:r>
            <a:r>
              <a:rPr lang="zh-CN" altLang="en-US" smtClean="0"/>
              <a:t>任务实施</a:t>
            </a:r>
          </a:p>
          <a:p>
            <a:pPr>
              <a:buFont typeface="Arial" panose="020B0604020202020204" pitchFamily="34" charset="0"/>
              <a:buNone/>
            </a:pPr>
            <a:r>
              <a:rPr lang="en-US" altLang="zh-CN" smtClean="0"/>
              <a:t>1.</a:t>
            </a:r>
            <a:r>
              <a:rPr lang="zh-CN" altLang="en-US" smtClean="0"/>
              <a:t>对外屏蔽简单网管协议，即</a:t>
            </a:r>
            <a:r>
              <a:rPr lang="en-US" altLang="zh-CN" smtClean="0"/>
              <a:t>SNMP</a:t>
            </a:r>
            <a:r>
              <a:rPr lang="zh-CN" altLang="en-US" smtClean="0"/>
              <a:t>。 </a:t>
            </a:r>
          </a:p>
          <a:p>
            <a:pPr>
              <a:buFont typeface="Arial" panose="020B0604020202020204" pitchFamily="34" charset="0"/>
              <a:buNone/>
            </a:pPr>
            <a:r>
              <a:rPr lang="en-US" altLang="zh-CN" smtClean="0"/>
              <a:t>2.</a:t>
            </a:r>
            <a:r>
              <a:rPr lang="zh-CN" altLang="en-US" smtClean="0"/>
              <a:t>对外屏蔽远程登录协议</a:t>
            </a:r>
            <a:r>
              <a:rPr lang="en-US" altLang="zh-CN" smtClean="0"/>
              <a:t>telnet   </a:t>
            </a:r>
          </a:p>
          <a:p>
            <a:pPr>
              <a:buFont typeface="Arial" panose="020B0604020202020204" pitchFamily="34" charset="0"/>
              <a:buNone/>
            </a:pPr>
            <a:r>
              <a:rPr lang="en-US" altLang="zh-CN" smtClean="0"/>
              <a:t>3.</a:t>
            </a:r>
            <a:r>
              <a:rPr lang="zh-CN" altLang="en-US" smtClean="0"/>
              <a:t>对外屏蔽其它不安全的协议或服务  </a:t>
            </a:r>
          </a:p>
          <a:p>
            <a:pPr>
              <a:buFont typeface="Arial" panose="020B0604020202020204" pitchFamily="34" charset="0"/>
              <a:buNone/>
            </a:pPr>
            <a:r>
              <a:rPr lang="en-US" altLang="zh-CN" smtClean="0"/>
              <a:t>4. </a:t>
            </a:r>
            <a:r>
              <a:rPr lang="zh-CN" altLang="en-US" smtClean="0"/>
              <a:t>针对</a:t>
            </a:r>
            <a:r>
              <a:rPr lang="en-US" altLang="zh-CN" smtClean="0"/>
              <a:t>DoS</a:t>
            </a:r>
            <a:r>
              <a:rPr lang="zh-CN" altLang="en-US" smtClean="0"/>
              <a:t>攻击的设计  </a:t>
            </a:r>
          </a:p>
          <a:p>
            <a:pPr>
              <a:buFont typeface="Arial" panose="020B0604020202020204" pitchFamily="34" charset="0"/>
              <a:buNone/>
            </a:pPr>
            <a:r>
              <a:rPr lang="en-US" altLang="zh-CN" smtClean="0"/>
              <a:t>5. </a:t>
            </a:r>
            <a:r>
              <a:rPr lang="zh-CN" altLang="en-US" smtClean="0"/>
              <a:t>保护路由器自身安全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p:cNvSpPr>
          <p:nvPr>
            <p:ph type="title"/>
          </p:nvPr>
        </p:nvSpPr>
        <p:spPr/>
        <p:txBody>
          <a:bodyPr/>
          <a:lstStyle/>
          <a:p>
            <a:r>
              <a:rPr lang="zh-CN" altLang="en-US" smtClean="0"/>
              <a:t>任务四 无线网络配置</a:t>
            </a:r>
          </a:p>
        </p:txBody>
      </p:sp>
      <p:sp>
        <p:nvSpPr>
          <p:cNvPr id="97283" name="Rectangle 3"/>
          <p:cNvSpPr>
            <a:spLocks noGrp="1"/>
          </p:cNvSpPr>
          <p:nvPr>
            <p:ph type="body" idx="1"/>
          </p:nvPr>
        </p:nvSpPr>
        <p:spPr>
          <a:xfrm>
            <a:off x="309563" y="1985963"/>
            <a:ext cx="7886700" cy="4351337"/>
          </a:xfrm>
        </p:spPr>
        <p:txBody>
          <a:bodyPr/>
          <a:lstStyle/>
          <a:p>
            <a:pPr>
              <a:buFont typeface="Arial" panose="020B0604020202020204" pitchFamily="34" charset="0"/>
              <a:buNone/>
            </a:pPr>
            <a:r>
              <a:rPr lang="en-US" altLang="zh-CN" dirty="0" smtClean="0"/>
              <a:t>3.4.1 </a:t>
            </a:r>
            <a:r>
              <a:rPr lang="zh-CN" altLang="en-US" dirty="0" smtClean="0"/>
              <a:t>任务要求</a:t>
            </a:r>
          </a:p>
          <a:p>
            <a:pPr>
              <a:buFont typeface="Arial" panose="020B0604020202020204" pitchFamily="34" charset="0"/>
              <a:buNone/>
            </a:pPr>
            <a:r>
              <a:rPr lang="zh-CN" altLang="en-US" dirty="0" smtClean="0"/>
              <a:t>      </a:t>
            </a:r>
            <a:endParaRPr lang="en-US" altLang="zh-CN" dirty="0" smtClean="0"/>
          </a:p>
          <a:p>
            <a:pPr>
              <a:buFont typeface="Arial" panose="020B0604020202020204" pitchFamily="34" charset="0"/>
              <a:buNone/>
            </a:pPr>
            <a:r>
              <a:rPr lang="en-US" altLang="zh-CN" dirty="0"/>
              <a:t> </a:t>
            </a:r>
            <a:r>
              <a:rPr lang="en-US" altLang="zh-CN" dirty="0" smtClean="0"/>
              <a:t>           </a:t>
            </a:r>
            <a:r>
              <a:rPr lang="zh-CN" altLang="en-US" dirty="0" smtClean="0"/>
              <a:t>配置无线路由</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p:cNvSpPr>
          <p:nvPr>
            <p:ph type="title"/>
          </p:nvPr>
        </p:nvSpPr>
        <p:spPr/>
        <p:txBody>
          <a:bodyPr/>
          <a:lstStyle/>
          <a:p>
            <a:r>
              <a:rPr lang="en-US" altLang="zh-CN" dirty="0" smtClean="0"/>
              <a:t>3.4.2 </a:t>
            </a:r>
            <a:r>
              <a:rPr lang="zh-CN" altLang="en-US" dirty="0" smtClean="0"/>
              <a:t>相关知识</a:t>
            </a:r>
            <a:endParaRPr lang="en-US" altLang="zh-CN" dirty="0" smtClean="0"/>
          </a:p>
        </p:txBody>
      </p:sp>
      <p:sp>
        <p:nvSpPr>
          <p:cNvPr id="98307" name="Rectangle 3"/>
          <p:cNvSpPr>
            <a:spLocks noGrp="1"/>
          </p:cNvSpPr>
          <p:nvPr>
            <p:ph type="body" idx="1"/>
          </p:nvPr>
        </p:nvSpPr>
        <p:spPr>
          <a:xfrm>
            <a:off x="260350" y="1849438"/>
            <a:ext cx="8558213" cy="4351337"/>
          </a:xfrm>
        </p:spPr>
        <p:txBody>
          <a:bodyPr/>
          <a:lstStyle/>
          <a:p>
            <a:pPr marL="0" indent="0">
              <a:buNone/>
            </a:pPr>
            <a:r>
              <a:rPr lang="en-US" altLang="zh-CN" dirty="0" smtClean="0"/>
              <a:t>3.4.2.1 </a:t>
            </a:r>
            <a:r>
              <a:rPr lang="zh-CN" altLang="en-US" dirty="0" smtClean="0"/>
              <a:t>无线</a:t>
            </a:r>
            <a:r>
              <a:rPr lang="en-US" altLang="zh-CN" dirty="0" smtClean="0"/>
              <a:t>AP</a:t>
            </a:r>
          </a:p>
          <a:p>
            <a:pPr marL="533400" indent="-533400">
              <a:buFont typeface="Arial" panose="020B0604020202020204" pitchFamily="34" charset="0"/>
              <a:buAutoNum type="arabicPeriod"/>
            </a:pPr>
            <a:r>
              <a:rPr lang="zh-CN" altLang="en-US" dirty="0" smtClean="0"/>
              <a:t>无线</a:t>
            </a:r>
            <a:r>
              <a:rPr lang="en-US" altLang="zh-CN" dirty="0" smtClean="0"/>
              <a:t>AP</a:t>
            </a:r>
            <a:r>
              <a:rPr lang="zh-CN" altLang="en-US" dirty="0" smtClean="0"/>
              <a:t>的概念</a:t>
            </a:r>
          </a:p>
          <a:p>
            <a:pPr marL="0" indent="0">
              <a:lnSpc>
                <a:spcPct val="100000"/>
              </a:lnSpc>
              <a:spcBef>
                <a:spcPts val="600"/>
              </a:spcBef>
              <a:buNone/>
            </a:pPr>
            <a:r>
              <a:rPr lang="zh-CN" altLang="en-US" dirty="0" smtClean="0"/>
              <a:t>         无线</a:t>
            </a:r>
            <a:r>
              <a:rPr lang="en-US" altLang="zh-CN" dirty="0"/>
              <a:t>AP</a:t>
            </a:r>
            <a:r>
              <a:rPr lang="zh-CN" altLang="en-US" dirty="0"/>
              <a:t>（</a:t>
            </a:r>
            <a:r>
              <a:rPr lang="en-US" altLang="zh-CN" dirty="0"/>
              <a:t>Access Point</a:t>
            </a:r>
            <a:r>
              <a:rPr lang="zh-CN" altLang="en-US" dirty="0"/>
              <a:t>）它是一个无线网络的点，主要备执行接入和路由工作，纯接入设备只负责无线客户端的接入，纯接入设备通常作为无线网络扩展使用，与其他</a:t>
            </a:r>
            <a:r>
              <a:rPr lang="en-US" altLang="zh-CN" dirty="0"/>
              <a:t>AP</a:t>
            </a:r>
            <a:r>
              <a:rPr lang="zh-CN" altLang="en-US" dirty="0"/>
              <a:t>或者主</a:t>
            </a:r>
            <a:r>
              <a:rPr lang="en-US" altLang="zh-CN" dirty="0"/>
              <a:t>AP</a:t>
            </a:r>
            <a:r>
              <a:rPr lang="zh-CN" altLang="en-US" dirty="0"/>
              <a:t>连接，以扩大无线覆盖范围，而一体设备一般是无线网络的核心。</a:t>
            </a:r>
          </a:p>
          <a:p>
            <a:pPr marL="533400" indent="-533400">
              <a:buFont typeface="Arial" panose="020B0604020202020204" pitchFamily="34" charset="0"/>
              <a:buNone/>
            </a:pPr>
            <a:r>
              <a:rPr lang="en-US" altLang="zh-CN" dirty="0" smtClean="0"/>
              <a:t>2. </a:t>
            </a:r>
            <a:r>
              <a:rPr lang="zh-CN" altLang="en-US" dirty="0" smtClean="0"/>
              <a:t>无线</a:t>
            </a:r>
            <a:r>
              <a:rPr lang="en-US" altLang="zh-CN" dirty="0" smtClean="0"/>
              <a:t>AP</a:t>
            </a:r>
            <a:r>
              <a:rPr lang="zh-CN" altLang="en-US" dirty="0" smtClean="0"/>
              <a:t>与无线路由器的区别</a:t>
            </a:r>
          </a:p>
          <a:p>
            <a:pPr marL="533400" indent="-533400">
              <a:buFont typeface="Arial" panose="020B0604020202020204" pitchFamily="34" charset="0"/>
              <a:buNone/>
            </a:pPr>
            <a:r>
              <a:rPr lang="zh-CN" altLang="en-US" dirty="0" smtClean="0"/>
              <a:t>（</a:t>
            </a:r>
            <a:r>
              <a:rPr lang="en-US" altLang="zh-CN" dirty="0" smtClean="0"/>
              <a:t>1</a:t>
            </a:r>
            <a:r>
              <a:rPr lang="zh-CN" altLang="en-US" dirty="0" smtClean="0"/>
              <a:t>）功能（</a:t>
            </a:r>
            <a:r>
              <a:rPr lang="en-US" altLang="zh-CN" dirty="0" smtClean="0"/>
              <a:t>2</a:t>
            </a:r>
            <a:r>
              <a:rPr lang="zh-CN" altLang="en-US" dirty="0" smtClean="0"/>
              <a:t>）应用（</a:t>
            </a:r>
            <a:r>
              <a:rPr lang="en-US" altLang="zh-CN" dirty="0" smtClean="0"/>
              <a:t>3</a:t>
            </a:r>
            <a:r>
              <a:rPr lang="zh-CN" altLang="en-US" dirty="0" smtClean="0"/>
              <a:t>）连接方式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8307">
                                            <p:txEl>
                                              <p:pRg st="3" end="3"/>
                                            </p:txEl>
                                          </p:spTgt>
                                        </p:tgtEl>
                                        <p:attrNameLst>
                                          <p:attrName>style.visibility</p:attrName>
                                        </p:attrNameLst>
                                      </p:cBhvr>
                                      <p:to>
                                        <p:strVal val="visible"/>
                                      </p:to>
                                    </p:set>
                                    <p:animEffect transition="in" filter="fade">
                                      <p:cBhvr>
                                        <p:cTn id="7" dur="500"/>
                                        <p:tgtEl>
                                          <p:spTgt spid="98307">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8307">
                                            <p:txEl>
                                              <p:pRg st="4" end="4"/>
                                            </p:txEl>
                                          </p:spTgt>
                                        </p:tgtEl>
                                        <p:attrNameLst>
                                          <p:attrName>style.visibility</p:attrName>
                                        </p:attrNameLst>
                                      </p:cBhvr>
                                      <p:to>
                                        <p:strVal val="visible"/>
                                      </p:to>
                                    </p:set>
                                    <p:animEffect transition="in" filter="fade">
                                      <p:cBhvr>
                                        <p:cTn id="10" dur="500"/>
                                        <p:tgtEl>
                                          <p:spTgt spid="983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p:cNvSpPr>
          <p:nvPr>
            <p:ph type="title"/>
          </p:nvPr>
        </p:nvSpPr>
        <p:spPr/>
        <p:txBody>
          <a:bodyPr/>
          <a:lstStyle/>
          <a:p>
            <a:r>
              <a:rPr lang="en-US" altLang="zh-CN" smtClean="0"/>
              <a:t>3.4.2.1 </a:t>
            </a:r>
            <a:r>
              <a:rPr lang="zh-CN" altLang="en-US" smtClean="0"/>
              <a:t>无线</a:t>
            </a:r>
            <a:r>
              <a:rPr lang="en-US" altLang="zh-CN" smtClean="0"/>
              <a:t>AP</a:t>
            </a:r>
            <a:endParaRPr lang="zh-CN" altLang="en-US" smtClean="0"/>
          </a:p>
        </p:txBody>
      </p:sp>
      <p:sp>
        <p:nvSpPr>
          <p:cNvPr id="99331" name="Rectangle 3"/>
          <p:cNvSpPr>
            <a:spLocks noGrp="1"/>
          </p:cNvSpPr>
          <p:nvPr>
            <p:ph type="body" idx="1"/>
          </p:nvPr>
        </p:nvSpPr>
        <p:spPr>
          <a:xfrm>
            <a:off x="250825" y="1916113"/>
            <a:ext cx="8626475" cy="4351337"/>
          </a:xfrm>
        </p:spPr>
        <p:txBody>
          <a:bodyPr/>
          <a:lstStyle/>
          <a:p>
            <a:pPr>
              <a:buFont typeface="Arial" panose="020B0604020202020204" pitchFamily="34" charset="0"/>
              <a:buNone/>
            </a:pPr>
            <a:r>
              <a:rPr lang="en-US" altLang="zh-CN" dirty="0" smtClean="0"/>
              <a:t>3. </a:t>
            </a:r>
            <a:r>
              <a:rPr lang="zh-CN" altLang="en-US" dirty="0" smtClean="0"/>
              <a:t>无线</a:t>
            </a:r>
            <a:r>
              <a:rPr lang="en-US" altLang="zh-CN" dirty="0" smtClean="0"/>
              <a:t>AP</a:t>
            </a:r>
            <a:r>
              <a:rPr lang="zh-CN" altLang="en-US" dirty="0" smtClean="0"/>
              <a:t>的常见应用</a:t>
            </a:r>
          </a:p>
          <a:p>
            <a:pPr marL="0" indent="0">
              <a:lnSpc>
                <a:spcPct val="100000"/>
              </a:lnSpc>
              <a:spcBef>
                <a:spcPts val="600"/>
              </a:spcBef>
              <a:buFont typeface="Arial" panose="020B0604020202020204" pitchFamily="34" charset="0"/>
              <a:buNone/>
            </a:pPr>
            <a:r>
              <a:rPr lang="zh-CN" altLang="en-US" dirty="0" smtClean="0"/>
              <a:t>         一个典型的企业应用，就是在有线网络上安装数个无线接入点，提供办公室局域网路的无线存取。在无线接入点的接收范围内，无线用户端既有移动性的好处，又能充分地与网络连接。 </a:t>
            </a:r>
          </a:p>
          <a:p>
            <a:pPr>
              <a:buFont typeface="Arial" panose="020B0604020202020204" pitchFamily="34" charset="0"/>
              <a:buNone/>
            </a:pPr>
            <a:r>
              <a:rPr lang="en-US" altLang="zh-CN" dirty="0" smtClean="0"/>
              <a:t>4. </a:t>
            </a:r>
            <a:r>
              <a:rPr lang="zh-CN" altLang="en-US" dirty="0" smtClean="0"/>
              <a:t>无线</a:t>
            </a:r>
            <a:r>
              <a:rPr lang="en-US" altLang="zh-CN" dirty="0" smtClean="0"/>
              <a:t>AP</a:t>
            </a:r>
            <a:r>
              <a:rPr lang="zh-CN" altLang="en-US" dirty="0" smtClean="0"/>
              <a:t>的安全性</a:t>
            </a:r>
          </a:p>
          <a:p>
            <a:pPr marL="0" indent="0">
              <a:lnSpc>
                <a:spcPct val="100000"/>
              </a:lnSpc>
              <a:spcBef>
                <a:spcPts val="600"/>
              </a:spcBef>
              <a:buNone/>
            </a:pPr>
            <a:r>
              <a:rPr lang="zh-CN" altLang="en-US" dirty="0" smtClean="0"/>
              <a:t>        作为</a:t>
            </a:r>
            <a:r>
              <a:rPr lang="zh-CN" altLang="en-US" dirty="0"/>
              <a:t>无线上网的关键设备无线</a:t>
            </a:r>
            <a:r>
              <a:rPr lang="en-US" altLang="zh-CN" dirty="0"/>
              <a:t>AP</a:t>
            </a:r>
            <a:r>
              <a:rPr lang="zh-CN" altLang="en-US" dirty="0"/>
              <a:t>其性能的好坏以及位置的摆放，直接影响着无线网络传输信号的强弱。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p:cNvSpPr>
          <p:nvPr>
            <p:ph type="title"/>
          </p:nvPr>
        </p:nvSpPr>
        <p:spPr/>
        <p:txBody>
          <a:bodyPr/>
          <a:lstStyle/>
          <a:p>
            <a:r>
              <a:rPr lang="en-US" altLang="zh-CN" smtClean="0"/>
              <a:t>3.4.2.2 </a:t>
            </a:r>
            <a:r>
              <a:rPr lang="zh-CN" altLang="en-US" smtClean="0"/>
              <a:t>无线路由</a:t>
            </a:r>
          </a:p>
        </p:txBody>
      </p:sp>
      <p:sp>
        <p:nvSpPr>
          <p:cNvPr id="100355" name="Rectangle 3"/>
          <p:cNvSpPr>
            <a:spLocks noGrp="1"/>
          </p:cNvSpPr>
          <p:nvPr>
            <p:ph type="body" idx="1"/>
          </p:nvPr>
        </p:nvSpPr>
        <p:spPr>
          <a:xfrm>
            <a:off x="279400" y="1887538"/>
            <a:ext cx="8537575" cy="4351337"/>
          </a:xfrm>
        </p:spPr>
        <p:txBody>
          <a:bodyPr/>
          <a:lstStyle/>
          <a:p>
            <a:pPr marL="533400" indent="-533400">
              <a:lnSpc>
                <a:spcPct val="80000"/>
              </a:lnSpc>
              <a:buFont typeface="Arial" panose="020B0604020202020204" pitchFamily="34" charset="0"/>
              <a:buAutoNum type="arabicPeriod"/>
            </a:pPr>
            <a:r>
              <a:rPr lang="zh-CN" altLang="en-US" dirty="0" smtClean="0"/>
              <a:t>无线路由的工作原理</a:t>
            </a:r>
            <a:endParaRPr lang="en-US" altLang="zh-CN" dirty="0" smtClean="0"/>
          </a:p>
          <a:p>
            <a:pPr marL="0" indent="0">
              <a:lnSpc>
                <a:spcPct val="100000"/>
              </a:lnSpc>
              <a:buNone/>
            </a:pPr>
            <a:r>
              <a:rPr lang="zh-CN" altLang="en-US" dirty="0" smtClean="0"/>
              <a:t>       无线路由器是带有无线覆盖功能的路由器，它主要应用于用户上网和无线覆盖。无线路由器可以看作一个转发器，将家中墙上接出的宽带网络信号通过天线转发给附近的无线网络设备（笔记本电脑、支持</a:t>
            </a:r>
            <a:r>
              <a:rPr lang="en-US" altLang="zh-CN" dirty="0" err="1" smtClean="0"/>
              <a:t>wifi</a:t>
            </a:r>
            <a:r>
              <a:rPr lang="zh-CN" altLang="en-US" dirty="0" smtClean="0"/>
              <a:t>的手机等等）。市场上流行的无线路由器一般都支持专线</a:t>
            </a:r>
            <a:r>
              <a:rPr lang="en-US" altLang="zh-CN" dirty="0" err="1" smtClean="0"/>
              <a:t>xdsl</a:t>
            </a:r>
            <a:r>
              <a:rPr lang="en-US" altLang="zh-CN" dirty="0" smtClean="0"/>
              <a:t>/ cable</a:t>
            </a:r>
            <a:r>
              <a:rPr lang="zh-CN" altLang="en-US" dirty="0" smtClean="0"/>
              <a:t>，动态</a:t>
            </a:r>
            <a:r>
              <a:rPr lang="en-US" altLang="zh-CN" dirty="0" err="1" smtClean="0"/>
              <a:t>xdsl</a:t>
            </a:r>
            <a:r>
              <a:rPr lang="zh-CN" altLang="en-US" dirty="0" smtClean="0"/>
              <a:t>，</a:t>
            </a:r>
            <a:r>
              <a:rPr lang="en-US" altLang="zh-CN" dirty="0" err="1" smtClean="0"/>
              <a:t>pptp</a:t>
            </a:r>
            <a:r>
              <a:rPr lang="zh-CN" altLang="en-US" dirty="0" smtClean="0"/>
              <a:t>四种接入方式，它还具有其它一些网络管理的功能，如</a:t>
            </a:r>
            <a:r>
              <a:rPr lang="en-US" altLang="zh-CN" dirty="0" err="1" smtClean="0"/>
              <a:t>dhcp</a:t>
            </a:r>
            <a:r>
              <a:rPr lang="zh-CN" altLang="en-US" dirty="0" smtClean="0"/>
              <a:t>服务、</a:t>
            </a:r>
            <a:r>
              <a:rPr lang="en-US" altLang="zh-CN" dirty="0" err="1" smtClean="0"/>
              <a:t>nat</a:t>
            </a:r>
            <a:r>
              <a:rPr lang="zh-CN" altLang="en-US" dirty="0" smtClean="0"/>
              <a:t>防火墙、</a:t>
            </a:r>
            <a:r>
              <a:rPr lang="en-US" altLang="zh-CN" dirty="0" smtClean="0"/>
              <a:t>mac</a:t>
            </a:r>
            <a:r>
              <a:rPr lang="zh-CN" altLang="en-US" dirty="0" smtClean="0"/>
              <a:t>地址过滤等等功能。 </a:t>
            </a:r>
          </a:p>
          <a:p>
            <a:pPr marL="0" indent="0">
              <a:lnSpc>
                <a:spcPct val="80000"/>
              </a:lnSpc>
              <a:buNone/>
            </a:pP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p:cNvSpPr>
          <p:nvPr>
            <p:ph type="title"/>
          </p:nvPr>
        </p:nvSpPr>
        <p:spPr/>
        <p:txBody>
          <a:bodyPr/>
          <a:lstStyle/>
          <a:p>
            <a:r>
              <a:rPr lang="en-US" altLang="zh-CN" smtClean="0"/>
              <a:t>3.4.2.2 </a:t>
            </a:r>
            <a:r>
              <a:rPr lang="zh-CN" altLang="en-US" smtClean="0"/>
              <a:t>无线路由</a:t>
            </a:r>
          </a:p>
        </p:txBody>
      </p:sp>
      <p:sp>
        <p:nvSpPr>
          <p:cNvPr id="101379" name="Rectangle 3"/>
          <p:cNvSpPr>
            <a:spLocks noGrp="1"/>
          </p:cNvSpPr>
          <p:nvPr>
            <p:ph type="body" idx="1"/>
          </p:nvPr>
        </p:nvSpPr>
        <p:spPr>
          <a:xfrm>
            <a:off x="192088" y="1868488"/>
            <a:ext cx="7886700" cy="4351337"/>
          </a:xfrm>
        </p:spPr>
        <p:txBody>
          <a:bodyPr/>
          <a:lstStyle/>
          <a:p>
            <a:pPr>
              <a:buFont typeface="Arial" panose="020B0604020202020204" pitchFamily="34" charset="0"/>
              <a:buNone/>
            </a:pPr>
            <a:r>
              <a:rPr lang="en-US" altLang="zh-CN" smtClean="0"/>
              <a:t>2. </a:t>
            </a:r>
            <a:r>
              <a:rPr lang="zh-CN" altLang="en-US" smtClean="0"/>
              <a:t>无线路由器的优点</a:t>
            </a:r>
          </a:p>
          <a:p>
            <a:pPr>
              <a:buFont typeface="Arial" panose="020B0604020202020204" pitchFamily="34" charset="0"/>
              <a:buNone/>
            </a:pPr>
            <a:r>
              <a:rPr lang="zh-CN" altLang="en-US" smtClean="0"/>
              <a:t>（</a:t>
            </a:r>
            <a:r>
              <a:rPr lang="en-US" altLang="zh-CN" smtClean="0"/>
              <a:t>1</a:t>
            </a:r>
            <a:r>
              <a:rPr lang="zh-CN" altLang="en-US" smtClean="0"/>
              <a:t>）智能管理配备</a:t>
            </a:r>
          </a:p>
          <a:p>
            <a:pPr>
              <a:buFont typeface="Arial" panose="020B0604020202020204" pitchFamily="34" charset="0"/>
              <a:buNone/>
            </a:pPr>
            <a:r>
              <a:rPr lang="zh-CN" altLang="en-US" smtClean="0"/>
              <a:t>（</a:t>
            </a:r>
            <a:r>
              <a:rPr lang="en-US" altLang="zh-CN" smtClean="0"/>
              <a:t>2</a:t>
            </a:r>
            <a:r>
              <a:rPr lang="zh-CN" altLang="en-US" smtClean="0"/>
              <a:t>）永远在线连接</a:t>
            </a:r>
          </a:p>
          <a:p>
            <a:pPr>
              <a:buFont typeface="Arial" panose="020B0604020202020204" pitchFamily="34" charset="0"/>
              <a:buNone/>
            </a:pPr>
            <a:r>
              <a:rPr lang="zh-CN" altLang="en-US" smtClean="0"/>
              <a:t>（</a:t>
            </a:r>
            <a:r>
              <a:rPr lang="en-US" altLang="zh-CN" smtClean="0"/>
              <a:t>3</a:t>
            </a:r>
            <a:r>
              <a:rPr lang="zh-CN" altLang="en-US" smtClean="0"/>
              <a:t>）多功能服务</a:t>
            </a:r>
          </a:p>
          <a:p>
            <a:pPr>
              <a:buFont typeface="Arial" panose="020B0604020202020204" pitchFamily="34" charset="0"/>
              <a:buNone/>
            </a:pPr>
            <a:r>
              <a:rPr lang="zh-CN" altLang="en-US" smtClean="0"/>
              <a:t>（</a:t>
            </a:r>
            <a:r>
              <a:rPr lang="en-US" altLang="zh-CN" smtClean="0"/>
              <a:t>4</a:t>
            </a:r>
            <a:r>
              <a:rPr lang="zh-CN" altLang="en-US" smtClean="0"/>
              <a:t>）可移动和安全性</a:t>
            </a:r>
          </a:p>
          <a:p>
            <a:pPr>
              <a:buFont typeface="Arial" panose="020B0604020202020204" pitchFamily="34" charset="0"/>
              <a:buNone/>
            </a:pPr>
            <a:r>
              <a:rPr lang="zh-CN" altLang="en-US" smtClean="0"/>
              <a:t>（</a:t>
            </a:r>
            <a:r>
              <a:rPr lang="en-US" altLang="zh-CN" smtClean="0"/>
              <a:t>5</a:t>
            </a:r>
            <a:r>
              <a:rPr lang="zh-CN" altLang="en-US" smtClean="0"/>
              <a:t>）多功能展示工具</a:t>
            </a:r>
          </a:p>
          <a:p>
            <a:pPr>
              <a:buFont typeface="Arial" panose="020B0604020202020204" pitchFamily="34" charset="0"/>
              <a:buNone/>
            </a:pPr>
            <a:r>
              <a:rPr lang="zh-CN" altLang="en-US" smtClean="0"/>
              <a:t>（</a:t>
            </a:r>
            <a:r>
              <a:rPr lang="en-US" altLang="zh-CN" smtClean="0"/>
              <a:t>6</a:t>
            </a:r>
            <a:r>
              <a:rPr lang="zh-CN" altLang="en-US" smtClean="0"/>
              <a:t>）增益天线信号</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p:cNvSpPr>
          <p:nvPr>
            <p:ph type="title"/>
          </p:nvPr>
        </p:nvSpPr>
        <p:spPr/>
        <p:txBody>
          <a:bodyPr/>
          <a:lstStyle/>
          <a:p>
            <a:r>
              <a:rPr lang="en-US" altLang="zh-CN" smtClean="0"/>
              <a:t>3.4.2.2 </a:t>
            </a:r>
            <a:r>
              <a:rPr lang="zh-CN" altLang="en-US" smtClean="0"/>
              <a:t>无线路由</a:t>
            </a:r>
          </a:p>
        </p:txBody>
      </p:sp>
      <p:sp>
        <p:nvSpPr>
          <p:cNvPr id="102403" name="Rectangle 3"/>
          <p:cNvSpPr>
            <a:spLocks noGrp="1"/>
          </p:cNvSpPr>
          <p:nvPr>
            <p:ph type="body" idx="1"/>
          </p:nvPr>
        </p:nvSpPr>
        <p:spPr>
          <a:xfrm>
            <a:off x="192088" y="1898650"/>
            <a:ext cx="8683625" cy="4351338"/>
          </a:xfrm>
        </p:spPr>
        <p:txBody>
          <a:bodyPr/>
          <a:lstStyle/>
          <a:p>
            <a:pPr>
              <a:buFont typeface="Arial" panose="020B0604020202020204" pitchFamily="34" charset="0"/>
              <a:buNone/>
            </a:pPr>
            <a:r>
              <a:rPr lang="en-US" altLang="zh-CN" smtClean="0"/>
              <a:t>3. </a:t>
            </a:r>
            <a:r>
              <a:rPr lang="zh-CN" altLang="en-US" smtClean="0"/>
              <a:t>无线路由的常见故障</a:t>
            </a:r>
          </a:p>
          <a:p>
            <a:pPr>
              <a:buFont typeface="Arial" panose="020B0604020202020204" pitchFamily="34" charset="0"/>
              <a:buNone/>
            </a:pPr>
            <a:r>
              <a:rPr lang="zh-CN" altLang="en-US" smtClean="0"/>
              <a:t>（</a:t>
            </a:r>
            <a:r>
              <a:rPr lang="en-US" altLang="zh-CN" smtClean="0"/>
              <a:t>1</a:t>
            </a:r>
            <a:r>
              <a:rPr lang="zh-CN" altLang="en-US" smtClean="0"/>
              <a:t>）硬件故障</a:t>
            </a:r>
          </a:p>
          <a:p>
            <a:pPr>
              <a:buFont typeface="Arial" panose="020B0604020202020204" pitchFamily="34" charset="0"/>
              <a:buNone/>
            </a:pPr>
            <a:r>
              <a:rPr lang="zh-CN" altLang="en-US" smtClean="0"/>
              <a:t>（</a:t>
            </a:r>
            <a:r>
              <a:rPr lang="en-US" altLang="zh-CN" smtClean="0"/>
              <a:t>2</a:t>
            </a:r>
            <a:r>
              <a:rPr lang="zh-CN" altLang="en-US" smtClean="0"/>
              <a:t>）系统丢失</a:t>
            </a:r>
          </a:p>
          <a:p>
            <a:pPr>
              <a:buFont typeface="Arial" panose="020B0604020202020204" pitchFamily="34" charset="0"/>
              <a:buNone/>
            </a:pPr>
            <a:r>
              <a:rPr lang="zh-CN" altLang="en-US" smtClean="0"/>
              <a:t>（</a:t>
            </a:r>
            <a:r>
              <a:rPr lang="en-US" altLang="zh-CN" smtClean="0"/>
              <a:t>3</a:t>
            </a:r>
            <a:r>
              <a:rPr lang="zh-CN" altLang="en-US" smtClean="0"/>
              <a:t>）系统缺陷</a:t>
            </a:r>
          </a:p>
          <a:p>
            <a:pPr>
              <a:buFont typeface="Arial" panose="020B0604020202020204" pitchFamily="34" charset="0"/>
              <a:buNone/>
            </a:pPr>
            <a:r>
              <a:rPr lang="zh-CN" altLang="en-US" smtClean="0"/>
              <a:t>（</a:t>
            </a:r>
            <a:r>
              <a:rPr lang="en-US" altLang="zh-CN" smtClean="0"/>
              <a:t>4</a:t>
            </a:r>
            <a:r>
              <a:rPr lang="zh-CN" altLang="en-US" smtClean="0"/>
              <a:t>）密码丢失</a:t>
            </a:r>
          </a:p>
          <a:p>
            <a:pPr>
              <a:buFont typeface="Arial" panose="020B0604020202020204" pitchFamily="34" charset="0"/>
              <a:buNone/>
            </a:pPr>
            <a:r>
              <a:rPr lang="zh-CN" altLang="en-US" smtClean="0"/>
              <a:t>（</a:t>
            </a:r>
            <a:r>
              <a:rPr lang="en-US" altLang="zh-CN" smtClean="0"/>
              <a:t>5</a:t>
            </a:r>
            <a:r>
              <a:rPr lang="zh-CN" altLang="en-US" smtClean="0"/>
              <a:t>）配置文件丢失</a:t>
            </a:r>
          </a:p>
          <a:p>
            <a:pPr>
              <a:buFont typeface="Arial" panose="020B0604020202020204" pitchFamily="34" charset="0"/>
              <a:buNone/>
            </a:pPr>
            <a:r>
              <a:rPr lang="zh-CN" altLang="en-US" smtClean="0"/>
              <a:t>（</a:t>
            </a:r>
            <a:r>
              <a:rPr lang="en-US" altLang="zh-CN" smtClean="0"/>
              <a:t>6</a:t>
            </a:r>
            <a:r>
              <a:rPr lang="zh-CN" altLang="en-US" smtClean="0"/>
              <a:t>）配置错误</a:t>
            </a:r>
          </a:p>
          <a:p>
            <a:pPr>
              <a:buFont typeface="Arial" panose="020B0604020202020204" pitchFamily="34" charset="0"/>
              <a:buNone/>
            </a:pPr>
            <a:r>
              <a:rPr lang="zh-CN" altLang="en-US" smtClean="0"/>
              <a:t>（</a:t>
            </a:r>
            <a:r>
              <a:rPr lang="en-US" altLang="zh-CN" smtClean="0"/>
              <a:t>7</a:t>
            </a:r>
            <a:r>
              <a:rPr lang="zh-CN" altLang="en-US" smtClean="0"/>
              <a:t>）外部因素</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p:cNvSpPr>
          <p:nvPr>
            <p:ph type="title"/>
          </p:nvPr>
        </p:nvSpPr>
        <p:spPr/>
        <p:txBody>
          <a:bodyPr/>
          <a:lstStyle/>
          <a:p>
            <a:r>
              <a:rPr lang="en-US" altLang="zh-CN" smtClean="0"/>
              <a:t>3.4.2.3 </a:t>
            </a:r>
            <a:r>
              <a:rPr lang="zh-CN" altLang="en-US" smtClean="0"/>
              <a:t>胖</a:t>
            </a:r>
            <a:r>
              <a:rPr lang="en-US" altLang="zh-CN" smtClean="0"/>
              <a:t>/</a:t>
            </a:r>
            <a:r>
              <a:rPr lang="zh-CN" altLang="en-US" smtClean="0"/>
              <a:t>瘦组网方案</a:t>
            </a:r>
          </a:p>
        </p:txBody>
      </p:sp>
      <p:sp>
        <p:nvSpPr>
          <p:cNvPr id="103427" name="Rectangle 3"/>
          <p:cNvSpPr>
            <a:spLocks noGrp="1"/>
          </p:cNvSpPr>
          <p:nvPr>
            <p:ph type="body" idx="1"/>
          </p:nvPr>
        </p:nvSpPr>
        <p:spPr>
          <a:xfrm>
            <a:off x="249238" y="1868488"/>
            <a:ext cx="8596312" cy="4351337"/>
          </a:xfrm>
        </p:spPr>
        <p:txBody>
          <a:bodyPr/>
          <a:lstStyle/>
          <a:p>
            <a:pPr marL="0" indent="0">
              <a:lnSpc>
                <a:spcPct val="100000"/>
              </a:lnSpc>
              <a:buNone/>
            </a:pPr>
            <a:r>
              <a:rPr lang="zh-CN" altLang="en-US" dirty="0" smtClean="0"/>
              <a:t>        </a:t>
            </a:r>
            <a:r>
              <a:rPr lang="zh-CN" altLang="en-US" sz="2400" dirty="0" smtClean="0"/>
              <a:t>无线接入</a:t>
            </a:r>
            <a:r>
              <a:rPr lang="zh-CN" altLang="en-US" sz="2400" dirty="0"/>
              <a:t>点（</a:t>
            </a:r>
            <a:r>
              <a:rPr lang="en-US" altLang="zh-CN" sz="2400" dirty="0"/>
              <a:t>AP</a:t>
            </a:r>
            <a:r>
              <a:rPr lang="zh-CN" altLang="en-US" sz="2400" dirty="0"/>
              <a:t>，</a:t>
            </a:r>
            <a:r>
              <a:rPr lang="en-US" altLang="zh-CN" sz="2400" dirty="0"/>
              <a:t>Access Point</a:t>
            </a:r>
            <a:r>
              <a:rPr lang="zh-CN" altLang="en-US" sz="2400" dirty="0"/>
              <a:t>）也称无线网桥、无线网关，也就是所谓的“瘦”</a:t>
            </a:r>
            <a:r>
              <a:rPr lang="en-US" altLang="zh-CN" sz="2400" dirty="0"/>
              <a:t>AP</a:t>
            </a:r>
            <a:r>
              <a:rPr lang="zh-CN" altLang="en-US" sz="2400" dirty="0"/>
              <a:t>。此无线设备的传输机制相当于有线网络中的集线器，在无线局域网中不停地接收和传送数据；任何一台装有无线网卡的</a:t>
            </a:r>
            <a:r>
              <a:rPr lang="en-US" altLang="zh-CN" sz="2400" dirty="0"/>
              <a:t>PC</a:t>
            </a:r>
            <a:r>
              <a:rPr lang="zh-CN" altLang="en-US" sz="2400" dirty="0"/>
              <a:t>均可通过</a:t>
            </a:r>
            <a:r>
              <a:rPr lang="en-US" altLang="zh-CN" sz="2400" dirty="0"/>
              <a:t>AP</a:t>
            </a:r>
            <a:r>
              <a:rPr lang="zh-CN" altLang="en-US" sz="2400" dirty="0"/>
              <a:t>来分享有线局域网络甚至广域网络的资源。理论上，当网络中增加一个无线</a:t>
            </a:r>
            <a:r>
              <a:rPr lang="en-US" altLang="zh-CN" sz="2400" dirty="0"/>
              <a:t>AP</a:t>
            </a:r>
            <a:r>
              <a:rPr lang="zh-CN" altLang="en-US" sz="2400" dirty="0"/>
              <a:t>之后，即可成倍地扩展网络覆盖直径；还可使网络中容纳更多的网络设备。</a:t>
            </a:r>
          </a:p>
          <a:p>
            <a:pPr marL="0" indent="0">
              <a:lnSpc>
                <a:spcPct val="100000"/>
              </a:lnSpc>
              <a:buNone/>
            </a:pPr>
            <a:r>
              <a:rPr lang="zh-CN" altLang="en-US" sz="2400" dirty="0" smtClean="0"/>
              <a:t>        每个</a:t>
            </a:r>
            <a:r>
              <a:rPr lang="zh-CN" altLang="en-US" sz="2400" dirty="0"/>
              <a:t>无线</a:t>
            </a:r>
            <a:r>
              <a:rPr lang="en-US" altLang="zh-CN" sz="2400" dirty="0"/>
              <a:t>AP</a:t>
            </a:r>
            <a:r>
              <a:rPr lang="zh-CN" altLang="en-US" sz="2400" dirty="0"/>
              <a:t>基本上都拥有一个以太网接口，用于实现无线与有线的连接。业界所谓的“胖”</a:t>
            </a:r>
            <a:r>
              <a:rPr lang="en-US" altLang="zh-CN" sz="2400" dirty="0"/>
              <a:t>AP</a:t>
            </a:r>
            <a:r>
              <a:rPr lang="zh-CN" altLang="en-US" sz="2400" dirty="0"/>
              <a:t>，其学名应该称之为无线路由器。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p:cNvSpPr>
          <p:nvPr>
            <p:ph type="title"/>
          </p:nvPr>
        </p:nvSpPr>
        <p:spPr/>
        <p:txBody>
          <a:bodyPr/>
          <a:lstStyle/>
          <a:p>
            <a:r>
              <a:rPr lang="en-US" altLang="zh-CN" smtClean="0"/>
              <a:t>3.4.3 </a:t>
            </a:r>
            <a:r>
              <a:rPr lang="zh-CN" altLang="en-US" smtClean="0"/>
              <a:t>任务分析与实施</a:t>
            </a:r>
          </a:p>
        </p:txBody>
      </p:sp>
      <p:sp>
        <p:nvSpPr>
          <p:cNvPr id="104451" name="Rectangle 3"/>
          <p:cNvSpPr>
            <a:spLocks noGrp="1"/>
          </p:cNvSpPr>
          <p:nvPr>
            <p:ph type="body" idx="1"/>
          </p:nvPr>
        </p:nvSpPr>
        <p:spPr>
          <a:xfrm>
            <a:off x="279400" y="1887538"/>
            <a:ext cx="8510588" cy="4351337"/>
          </a:xfrm>
        </p:spPr>
        <p:txBody>
          <a:bodyPr/>
          <a:lstStyle/>
          <a:p>
            <a:pPr>
              <a:buFont typeface="Arial" panose="020B0604020202020204" pitchFamily="34" charset="0"/>
              <a:buNone/>
            </a:pPr>
            <a:r>
              <a:rPr lang="en-US" altLang="zh-CN" sz="2400" dirty="0" smtClean="0"/>
              <a:t>3.4.3.1 </a:t>
            </a:r>
            <a:r>
              <a:rPr lang="zh-CN" altLang="en-US" sz="2400" dirty="0" smtClean="0"/>
              <a:t>任务分析</a:t>
            </a:r>
          </a:p>
          <a:p>
            <a:r>
              <a:rPr lang="zh-CN" altLang="en-US" sz="2400" dirty="0" smtClean="0"/>
              <a:t>配置无线路由器之前，必须将</a:t>
            </a:r>
            <a:r>
              <a:rPr lang="en-US" altLang="zh-CN" sz="2400" dirty="0" smtClean="0"/>
              <a:t>PC</a:t>
            </a:r>
            <a:r>
              <a:rPr lang="zh-CN" altLang="en-US" sz="2400" dirty="0" smtClean="0"/>
              <a:t>与无线路由器用网线连接起来，网线的另一端要接到无线路由器的</a:t>
            </a:r>
            <a:r>
              <a:rPr lang="en-US" altLang="zh-CN" sz="2400" dirty="0" smtClean="0"/>
              <a:t>LAN</a:t>
            </a:r>
            <a:r>
              <a:rPr lang="zh-CN" altLang="en-US" sz="2400" dirty="0" smtClean="0"/>
              <a:t>口上。物理连接安装完成后，要想配置无线路由器，还必须知道两个参数，一个是无线路由器的用户名和密码；另外一个参数是无线路由器的管理</a:t>
            </a:r>
            <a:r>
              <a:rPr lang="en-US" altLang="zh-CN" sz="2400" dirty="0" smtClean="0"/>
              <a:t>IP</a:t>
            </a:r>
            <a:r>
              <a:rPr lang="zh-CN" altLang="en-US" sz="2400" dirty="0" smtClean="0"/>
              <a:t>。一般无线路由器默认管理</a:t>
            </a:r>
            <a:r>
              <a:rPr lang="en-US" altLang="zh-CN" sz="2400" dirty="0" smtClean="0"/>
              <a:t>IP</a:t>
            </a:r>
            <a:r>
              <a:rPr lang="zh-CN" altLang="en-US" sz="2400" dirty="0" smtClean="0"/>
              <a:t>是</a:t>
            </a:r>
            <a:r>
              <a:rPr lang="en-US" altLang="zh-CN" sz="2400" dirty="0" smtClean="0"/>
              <a:t>192.168.1.1</a:t>
            </a:r>
            <a:r>
              <a:rPr lang="zh-CN" altLang="en-US" sz="2400" dirty="0" smtClean="0"/>
              <a:t>或者</a:t>
            </a:r>
            <a:r>
              <a:rPr lang="en-US" altLang="zh-CN" sz="2400" dirty="0" smtClean="0"/>
              <a:t>192.168.0.1</a:t>
            </a:r>
            <a:r>
              <a:rPr lang="zh-CN" altLang="en-US" sz="2400" dirty="0" smtClean="0"/>
              <a:t>（或其他），用户名和密码都是</a:t>
            </a:r>
            <a:r>
              <a:rPr lang="en-US" altLang="zh-CN" sz="2400" dirty="0" smtClean="0"/>
              <a:t>admin</a:t>
            </a:r>
            <a:r>
              <a:rPr lang="zh-CN" altLang="en-US" sz="2400" dirty="0" smtClean="0"/>
              <a:t>。</a:t>
            </a:r>
          </a:p>
          <a:p>
            <a:r>
              <a:rPr lang="zh-CN" altLang="en-US" sz="2400" dirty="0" smtClean="0"/>
              <a:t>要想配置无线路由器，必须让</a:t>
            </a:r>
            <a:r>
              <a:rPr lang="en-US" altLang="zh-CN" sz="2400" dirty="0" smtClean="0"/>
              <a:t>PC</a:t>
            </a:r>
            <a:r>
              <a:rPr lang="zh-CN" altLang="en-US" sz="2400" dirty="0" smtClean="0"/>
              <a:t>的</a:t>
            </a:r>
            <a:r>
              <a:rPr lang="en-US" altLang="zh-CN" sz="2400" dirty="0" smtClean="0"/>
              <a:t>IP</a:t>
            </a:r>
            <a:r>
              <a:rPr lang="zh-CN" altLang="en-US" sz="2400" dirty="0" smtClean="0"/>
              <a:t>地址与无线路由器的管理</a:t>
            </a:r>
            <a:r>
              <a:rPr lang="en-US" altLang="zh-CN" sz="2400" dirty="0" smtClean="0"/>
              <a:t>IP</a:t>
            </a:r>
            <a:r>
              <a:rPr lang="zh-CN" altLang="en-US" sz="2400" dirty="0" smtClean="0"/>
              <a:t>在同一网段，子网掩码用系统默认的即可，网关无需设置。到</a:t>
            </a:r>
            <a:r>
              <a:rPr lang="en-US" altLang="zh-CN" sz="2400" dirty="0" smtClean="0"/>
              <a:t>2013</a:t>
            </a:r>
            <a:r>
              <a:rPr lang="zh-CN" altLang="en-US" sz="2400" dirty="0" smtClean="0"/>
              <a:t>年，大多数的无线路由器只支持</a:t>
            </a:r>
            <a:r>
              <a:rPr lang="en-US" altLang="zh-CN" sz="2400" dirty="0" smtClean="0"/>
              <a:t>Web</a:t>
            </a:r>
            <a:r>
              <a:rPr lang="zh-CN" altLang="en-US" sz="2400" dirty="0" smtClean="0"/>
              <a:t>页面配置方式，而不支持</a:t>
            </a:r>
            <a:r>
              <a:rPr lang="en-US" altLang="zh-CN" sz="2400" dirty="0" smtClean="0"/>
              <a:t>Telnet</a:t>
            </a:r>
            <a:r>
              <a:rPr lang="zh-CN" altLang="en-US" sz="2400" dirty="0" smtClean="0"/>
              <a:t>等配置模式。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r>
              <a:rPr lang="zh-CN" altLang="en-US" smtClean="0"/>
              <a:t>任务一 网络交换配置</a:t>
            </a:r>
            <a:endParaRPr lang="en-US" altLang="zh-CN" smtClean="0"/>
          </a:p>
        </p:txBody>
      </p:sp>
      <p:sp>
        <p:nvSpPr>
          <p:cNvPr id="6" name="内容占位符 5"/>
          <p:cNvSpPr>
            <a:spLocks noGrp="1"/>
          </p:cNvSpPr>
          <p:nvPr>
            <p:ph idx="1"/>
          </p:nvPr>
        </p:nvSpPr>
        <p:spPr>
          <a:xfrm>
            <a:off x="665163" y="1847850"/>
            <a:ext cx="7886700" cy="4351338"/>
          </a:xfrm>
        </p:spPr>
        <p:txBody>
          <a:bodyPr>
            <a:normAutofit/>
          </a:bodyPr>
          <a:lstStyle/>
          <a:p>
            <a:pPr marL="0" indent="0">
              <a:buFont typeface="Arial" panose="020B0604020202020204" pitchFamily="34" charset="0"/>
              <a:buNone/>
            </a:pPr>
            <a:r>
              <a:rPr lang="en-US" altLang="zh-CN" dirty="0" smtClean="0"/>
              <a:t>3.1.1 </a:t>
            </a:r>
            <a:r>
              <a:rPr lang="zh-CN" altLang="en-US" dirty="0" smtClean="0"/>
              <a:t>任务要求</a:t>
            </a:r>
            <a:endParaRPr lang="en-US" altLang="zh-CN" dirty="0" smtClean="0"/>
          </a:p>
          <a:p>
            <a:pPr marL="0" indent="457200">
              <a:lnSpc>
                <a:spcPct val="100000"/>
              </a:lnSpc>
              <a:spcBef>
                <a:spcPts val="600"/>
              </a:spcBef>
              <a:buFont typeface="Arial" panose="020B0604020202020204" pitchFamily="34" charset="0"/>
              <a:buNone/>
            </a:pPr>
            <a:r>
              <a:rPr lang="zh-CN" altLang="en-US" dirty="0" smtClean="0"/>
              <a:t>在校园网中，处于安全和保密考虑，将党政领导和其他教师职工的数据分在不同的虚拟局域网中，因此需要选择适合的方法进行</a:t>
            </a:r>
            <a:r>
              <a:rPr lang="en-US" altLang="zh-CN" dirty="0" err="1" smtClean="0"/>
              <a:t>Vlan</a:t>
            </a:r>
            <a:r>
              <a:rPr lang="zh-CN" altLang="en-US" dirty="0" smtClean="0"/>
              <a:t>配置，为了方便配置，需要设置交换机的基本信息，可以通过远程连接的方式配置交换机。</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p:cNvSpPr>
          <p:nvPr>
            <p:ph type="title"/>
          </p:nvPr>
        </p:nvSpPr>
        <p:spPr/>
        <p:txBody>
          <a:bodyPr/>
          <a:lstStyle/>
          <a:p>
            <a:r>
              <a:rPr lang="en-US" altLang="zh-CN" smtClean="0"/>
              <a:t>3.4.3.2 </a:t>
            </a:r>
            <a:r>
              <a:rPr lang="zh-CN" altLang="en-US" smtClean="0"/>
              <a:t>任务实施</a:t>
            </a:r>
          </a:p>
        </p:txBody>
      </p:sp>
      <p:sp>
        <p:nvSpPr>
          <p:cNvPr id="105475" name="Rectangle 3"/>
          <p:cNvSpPr>
            <a:spLocks noGrp="1"/>
          </p:cNvSpPr>
          <p:nvPr>
            <p:ph type="body" idx="1"/>
          </p:nvPr>
        </p:nvSpPr>
        <p:spPr>
          <a:xfrm>
            <a:off x="269875" y="1908175"/>
            <a:ext cx="8470900" cy="4351338"/>
          </a:xfrm>
        </p:spPr>
        <p:txBody>
          <a:bodyPr/>
          <a:lstStyle/>
          <a:p>
            <a:pPr>
              <a:buFont typeface="Arial" panose="020B0604020202020204" pitchFamily="34" charset="0"/>
              <a:buNone/>
            </a:pPr>
            <a:r>
              <a:rPr lang="en-US" altLang="zh-CN" dirty="0" smtClean="0"/>
              <a:t>1. </a:t>
            </a:r>
            <a:r>
              <a:rPr lang="zh-CN" altLang="en-US" dirty="0" smtClean="0"/>
              <a:t>网络参数设置部分</a:t>
            </a:r>
          </a:p>
          <a:p>
            <a:pPr marL="0" indent="0">
              <a:lnSpc>
                <a:spcPct val="100000"/>
              </a:lnSpc>
              <a:buFont typeface="Arial" panose="020B0604020202020204" pitchFamily="34" charset="0"/>
              <a:buNone/>
            </a:pPr>
            <a:r>
              <a:rPr lang="zh-CN" altLang="en-US" sz="2400" dirty="0" smtClean="0"/>
              <a:t>         在</a:t>
            </a:r>
            <a:r>
              <a:rPr lang="zh-CN" altLang="en-US" sz="2400" dirty="0"/>
              <a:t>无线路由器的网络参数设置中，必须对</a:t>
            </a:r>
            <a:r>
              <a:rPr lang="en-US" altLang="zh-CN" sz="2400" dirty="0"/>
              <a:t>LAN</a:t>
            </a:r>
            <a:r>
              <a:rPr lang="zh-CN" altLang="en-US" sz="2400" dirty="0"/>
              <a:t>口</a:t>
            </a:r>
            <a:r>
              <a:rPr lang="en-US" altLang="zh-CN" sz="2400" dirty="0"/>
              <a:t>WAN</a:t>
            </a:r>
            <a:r>
              <a:rPr lang="zh-CN" altLang="en-US" sz="2400" dirty="0"/>
              <a:t>口两个接口的参数设置。在实际应用中，很多用户只对</a:t>
            </a:r>
            <a:r>
              <a:rPr lang="en-US" altLang="zh-CN" sz="2400" dirty="0"/>
              <a:t>WAN</a:t>
            </a:r>
            <a:r>
              <a:rPr lang="zh-CN" altLang="en-US" sz="2400" dirty="0"/>
              <a:t>口进行了设置</a:t>
            </a:r>
            <a:r>
              <a:rPr lang="en-US" altLang="zh-CN" sz="2400" dirty="0"/>
              <a:t>,LAN</a:t>
            </a:r>
            <a:r>
              <a:rPr lang="zh-CN" altLang="en-US" sz="2400" dirty="0"/>
              <a:t>口的设置保持无线路由器的默认状态。</a:t>
            </a:r>
          </a:p>
          <a:p>
            <a:pPr>
              <a:buFont typeface="Arial" panose="020B0604020202020204" pitchFamily="34" charset="0"/>
              <a:buNone/>
            </a:pPr>
            <a:r>
              <a:rPr lang="en-US" altLang="zh-CN" dirty="0" smtClean="0"/>
              <a:t>2. LAN</a:t>
            </a:r>
            <a:r>
              <a:rPr lang="zh-CN" altLang="en-US" dirty="0" smtClean="0"/>
              <a:t>口网络参数设置</a:t>
            </a:r>
          </a:p>
          <a:p>
            <a:pPr>
              <a:buFont typeface="Arial" panose="020B0604020202020204" pitchFamily="34" charset="0"/>
              <a:buNone/>
            </a:pPr>
            <a:r>
              <a:rPr lang="en-US" altLang="zh-CN" dirty="0" smtClean="0"/>
              <a:t>3. </a:t>
            </a:r>
            <a:r>
              <a:rPr lang="zh-CN" altLang="en-US" dirty="0" smtClean="0"/>
              <a:t>串联</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en-US" altLang="zh-CN" smtClean="0"/>
              <a:t>3.1.2 </a:t>
            </a:r>
            <a:r>
              <a:rPr lang="zh-CN" altLang="en-US" smtClean="0"/>
              <a:t>相关知识</a:t>
            </a:r>
          </a:p>
        </p:txBody>
      </p:sp>
      <p:sp>
        <p:nvSpPr>
          <p:cNvPr id="19458" name="内容占位符 2"/>
          <p:cNvSpPr>
            <a:spLocks noGrp="1"/>
          </p:cNvSpPr>
          <p:nvPr>
            <p:ph idx="1"/>
          </p:nvPr>
        </p:nvSpPr>
        <p:spPr>
          <a:xfrm>
            <a:off x="665163" y="1847850"/>
            <a:ext cx="7886700" cy="4351338"/>
          </a:xfrm>
        </p:spPr>
        <p:txBody>
          <a:bodyPr/>
          <a:lstStyle/>
          <a:p>
            <a:pPr marL="0" indent="457200" algn="just">
              <a:buNone/>
            </a:pPr>
            <a:r>
              <a:rPr lang="en-US" altLang="zh-CN" dirty="0" smtClean="0"/>
              <a:t>HUB</a:t>
            </a:r>
            <a:r>
              <a:rPr lang="zh-CN" altLang="en-US" dirty="0" smtClean="0"/>
              <a:t>集线器就是一种共享设备，</a:t>
            </a:r>
            <a:r>
              <a:rPr lang="en-US" altLang="zh-CN" dirty="0" smtClean="0"/>
              <a:t>HUB</a:t>
            </a:r>
            <a:r>
              <a:rPr lang="zh-CN" altLang="en-US" dirty="0" smtClean="0"/>
              <a:t>本身不能识别目的地址，当同一局域网内的</a:t>
            </a:r>
            <a:r>
              <a:rPr lang="en-US" altLang="zh-CN" dirty="0" smtClean="0"/>
              <a:t>A</a:t>
            </a:r>
            <a:r>
              <a:rPr lang="zh-CN" altLang="en-US" dirty="0" smtClean="0"/>
              <a:t>主机给</a:t>
            </a:r>
            <a:r>
              <a:rPr lang="en-US" altLang="zh-CN" dirty="0" smtClean="0"/>
              <a:t>B</a:t>
            </a:r>
            <a:r>
              <a:rPr lang="zh-CN" altLang="en-US" dirty="0" smtClean="0"/>
              <a:t>主机传输数据时，数据包在以</a:t>
            </a:r>
            <a:r>
              <a:rPr lang="en-US" altLang="zh-CN" dirty="0" smtClean="0"/>
              <a:t>HUB</a:t>
            </a:r>
            <a:r>
              <a:rPr lang="zh-CN" altLang="en-US" dirty="0" smtClean="0"/>
              <a:t>为架构的网络上是以广播方式传输的，由每一台终端通过验证数据包头的地址信息来确定是否接收。也就是说，在这种工作方式下，同一时刻网络上只能传输一组数据帧的通讯，如果发生碰撞还得重试。这种方式就是共享网络带宽。通俗的说，普通交换机是不带管理功能的，一根进线，其他接口接到电脑上就可以了。</a:t>
            </a:r>
          </a:p>
          <a:p>
            <a:pPr marL="0" indent="0" algn="just">
              <a:buFont typeface="Arial" panose="020B0604020202020204" pitchFamily="34" charset="0"/>
              <a:buNone/>
            </a:pP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r>
              <a:rPr lang="en-US" altLang="zh-CN" smtClean="0"/>
              <a:t>3.1.2.1 </a:t>
            </a:r>
            <a:r>
              <a:rPr lang="zh-CN" altLang="en-US" smtClean="0"/>
              <a:t>交换机工作原理及分类</a:t>
            </a:r>
          </a:p>
        </p:txBody>
      </p:sp>
      <p:sp>
        <p:nvSpPr>
          <p:cNvPr id="20482" name="内容占位符 2"/>
          <p:cNvSpPr>
            <a:spLocks noGrp="1"/>
          </p:cNvSpPr>
          <p:nvPr>
            <p:ph idx="1"/>
          </p:nvPr>
        </p:nvSpPr>
        <p:spPr>
          <a:xfrm>
            <a:off x="665163" y="1847850"/>
            <a:ext cx="7886700" cy="4351338"/>
          </a:xfrm>
        </p:spPr>
        <p:txBody>
          <a:bodyPr/>
          <a:lstStyle/>
          <a:p>
            <a:pPr marL="0" indent="457200"/>
            <a:r>
              <a:rPr lang="zh-CN" altLang="en-US" dirty="0" smtClean="0"/>
              <a:t>交换机</a:t>
            </a:r>
            <a:r>
              <a:rPr lang="en-US" altLang="zh-CN" dirty="0" smtClean="0"/>
              <a:t>(</a:t>
            </a:r>
            <a:r>
              <a:rPr lang="zh-CN" altLang="en-US" dirty="0" smtClean="0"/>
              <a:t>英文：</a:t>
            </a:r>
            <a:r>
              <a:rPr lang="en-US" altLang="zh-CN" dirty="0" smtClean="0"/>
              <a:t>Switch</a:t>
            </a:r>
            <a:r>
              <a:rPr lang="zh-CN" altLang="en-US" dirty="0" smtClean="0"/>
              <a:t>，意为“开关”</a:t>
            </a:r>
            <a:r>
              <a:rPr lang="en-US" altLang="zh-CN" dirty="0" smtClean="0"/>
              <a:t>)</a:t>
            </a:r>
            <a:r>
              <a:rPr lang="zh-CN" altLang="en-US" dirty="0" smtClean="0"/>
              <a:t>是一种用于电信号转发的网络设备。它可以为接入交换机的任意两个网络节点提供独享的电信号通路。最常见的交换机是以太网交换机。其他常见的还有电话语音交换机、光纤交换机等。</a:t>
            </a:r>
          </a:p>
          <a:p>
            <a:pPr marL="0" indent="457200"/>
            <a:r>
              <a:rPr lang="zh-CN" altLang="en-US" dirty="0" smtClean="0"/>
              <a:t>交换（</a:t>
            </a:r>
            <a:r>
              <a:rPr lang="en-US" altLang="zh-CN" dirty="0" smtClean="0"/>
              <a:t>switching</a:t>
            </a:r>
            <a:r>
              <a:rPr lang="zh-CN" altLang="en-US" dirty="0" smtClean="0"/>
              <a:t>）是按照通信两端传输信息的需要，用人工或设备自动完成的方法，把要传输的信息送到符合要求的相应路由上的技术的统称。根据工作位置的不同，可以分为广域网交换机和局域网交换机。广域的交换机（</a:t>
            </a:r>
            <a:r>
              <a:rPr lang="en-US" altLang="zh-CN" dirty="0" smtClean="0"/>
              <a:t>switch</a:t>
            </a:r>
            <a:r>
              <a:rPr lang="zh-CN" altLang="en-US" dirty="0" smtClean="0"/>
              <a:t>）就是一种在通信系统中完成信息交换功能的设备。</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p:cNvSpPr>
          <p:nvPr>
            <p:ph type="title"/>
          </p:nvPr>
        </p:nvSpPr>
        <p:spPr/>
        <p:txBody>
          <a:bodyPr/>
          <a:lstStyle/>
          <a:p>
            <a:r>
              <a:rPr lang="en-US" altLang="zh-CN" smtClean="0"/>
              <a:t>3.1.2.1 </a:t>
            </a:r>
            <a:r>
              <a:rPr lang="zh-CN" altLang="en-US" smtClean="0"/>
              <a:t>交换机工作原理及分类</a:t>
            </a:r>
          </a:p>
        </p:txBody>
      </p:sp>
      <p:sp>
        <p:nvSpPr>
          <p:cNvPr id="62467" name="Rectangle 3"/>
          <p:cNvSpPr>
            <a:spLocks noGrp="1"/>
          </p:cNvSpPr>
          <p:nvPr>
            <p:ph type="body" idx="1"/>
          </p:nvPr>
        </p:nvSpPr>
        <p:spPr>
          <a:xfrm>
            <a:off x="516048" y="1984375"/>
            <a:ext cx="8146940" cy="4351338"/>
          </a:xfrm>
        </p:spPr>
        <p:txBody>
          <a:bodyPr/>
          <a:lstStyle/>
          <a:p>
            <a:r>
              <a:rPr lang="zh-CN" altLang="en-US" dirty="0" smtClean="0"/>
              <a:t>交换机的分类：交换机的传输模式有全双工，半双工，全双工</a:t>
            </a:r>
            <a:r>
              <a:rPr lang="en-US" altLang="zh-CN" dirty="0" smtClean="0"/>
              <a:t>/</a:t>
            </a:r>
            <a:r>
              <a:rPr lang="zh-CN" altLang="en-US" dirty="0" smtClean="0"/>
              <a:t>半双工自适应 </a:t>
            </a:r>
          </a:p>
          <a:p>
            <a:r>
              <a:rPr lang="zh-CN" altLang="en-US" dirty="0" smtClean="0"/>
              <a:t>交换机的全双工是指交换机在发送数据的同时也能够接收数据，两者同步进行，这好像我们平时打电话一样，说话的同时也能够听到对方的声音。目前的交换机都支持全双工。全双工的好处在于迟延小，速度快。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p:cNvSpPr>
          <p:nvPr>
            <p:ph type="title"/>
          </p:nvPr>
        </p:nvSpPr>
        <p:spPr/>
        <p:txBody>
          <a:bodyPr/>
          <a:lstStyle/>
          <a:p>
            <a:r>
              <a:rPr lang="en-US" altLang="zh-CN" smtClean="0"/>
              <a:t>3.1.2.2 </a:t>
            </a:r>
            <a:r>
              <a:rPr lang="zh-CN" altLang="en-US" smtClean="0"/>
              <a:t>交换机的连接</a:t>
            </a:r>
          </a:p>
        </p:txBody>
      </p:sp>
      <p:sp>
        <p:nvSpPr>
          <p:cNvPr id="63491" name="Rectangle 3"/>
          <p:cNvSpPr>
            <a:spLocks noGrp="1"/>
          </p:cNvSpPr>
          <p:nvPr>
            <p:ph type="body" idx="1"/>
          </p:nvPr>
        </p:nvSpPr>
        <p:spPr>
          <a:xfrm>
            <a:off x="628649" y="1847850"/>
            <a:ext cx="7886701" cy="4351338"/>
          </a:xfrm>
        </p:spPr>
        <p:txBody>
          <a:bodyPr/>
          <a:lstStyle/>
          <a:p>
            <a:pPr>
              <a:buFont typeface="Arial" panose="020B0604020202020204" pitchFamily="34" charset="0"/>
              <a:buNone/>
            </a:pPr>
            <a:r>
              <a:rPr lang="en-US" altLang="zh-CN" dirty="0" smtClean="0"/>
              <a:t>1.</a:t>
            </a:r>
            <a:r>
              <a:rPr lang="zh-CN" altLang="en-US" dirty="0" smtClean="0"/>
              <a:t>通过</a:t>
            </a:r>
            <a:r>
              <a:rPr lang="en-US" altLang="zh-CN" dirty="0" smtClean="0"/>
              <a:t>Console</a:t>
            </a:r>
            <a:r>
              <a:rPr lang="zh-CN" altLang="en-US" dirty="0" smtClean="0"/>
              <a:t>口连接交换机</a:t>
            </a:r>
          </a:p>
          <a:p>
            <a:pPr>
              <a:buFont typeface="Arial" panose="020B0604020202020204" pitchFamily="34" charset="0"/>
              <a:buNone/>
            </a:pPr>
            <a:r>
              <a:rPr lang="zh-CN" altLang="en-US" dirty="0" smtClean="0"/>
              <a:t>对于可管理的交换机一般都提供有一个名为</a:t>
            </a:r>
          </a:p>
          <a:p>
            <a:pPr>
              <a:buFont typeface="Arial" panose="020B0604020202020204" pitchFamily="34" charset="0"/>
              <a:buNone/>
            </a:pPr>
            <a:r>
              <a:rPr lang="en-US" altLang="zh-CN" dirty="0" smtClean="0"/>
              <a:t>Console</a:t>
            </a:r>
            <a:r>
              <a:rPr lang="zh-CN" altLang="en-US" dirty="0" smtClean="0"/>
              <a:t>的控制台端口（或称配置口），该端口采</a:t>
            </a:r>
          </a:p>
          <a:p>
            <a:pPr>
              <a:buFont typeface="Arial" panose="020B0604020202020204" pitchFamily="34" charset="0"/>
              <a:buNone/>
            </a:pPr>
            <a:r>
              <a:rPr lang="zh-CN" altLang="en-US" dirty="0" smtClean="0"/>
              <a:t>用</a:t>
            </a:r>
            <a:r>
              <a:rPr lang="en-US" altLang="zh-CN" dirty="0" smtClean="0"/>
              <a:t>RJ-45</a:t>
            </a:r>
            <a:r>
              <a:rPr lang="zh-CN" altLang="en-US" dirty="0" smtClean="0"/>
              <a:t>接口，是一个符合</a:t>
            </a:r>
            <a:r>
              <a:rPr lang="en-US" altLang="zh-CN" dirty="0" smtClean="0"/>
              <a:t>EIA/TIA-232</a:t>
            </a:r>
            <a:r>
              <a:rPr lang="zh-CN" altLang="en-US" dirty="0" smtClean="0"/>
              <a:t>异步串行规</a:t>
            </a:r>
          </a:p>
          <a:p>
            <a:pPr>
              <a:buFont typeface="Arial" panose="020B0604020202020204" pitchFamily="34" charset="0"/>
              <a:buNone/>
            </a:pPr>
            <a:r>
              <a:rPr lang="zh-CN" altLang="en-US" dirty="0" smtClean="0"/>
              <a:t>范的配置口，通过该控制端口可实现对交换机的</a:t>
            </a:r>
          </a:p>
          <a:p>
            <a:pPr>
              <a:buFont typeface="Arial" panose="020B0604020202020204" pitchFamily="34" charset="0"/>
              <a:buNone/>
            </a:pPr>
            <a:r>
              <a:rPr lang="zh-CN" altLang="en-US" dirty="0" smtClean="0"/>
              <a:t>本地配置。</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321</TotalTime>
  <Words>3689</Words>
  <Application>Microsoft Office PowerPoint</Application>
  <PresentationFormat>全屏显示(4:3)</PresentationFormat>
  <Paragraphs>271</Paragraphs>
  <Slides>50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50</vt:i4>
      </vt:variant>
    </vt:vector>
  </HeadingPairs>
  <TitlesOfParts>
    <vt:vector size="55" baseType="lpstr">
      <vt:lpstr>宋体</vt:lpstr>
      <vt:lpstr>Arial</vt:lpstr>
      <vt:lpstr>Calibri</vt:lpstr>
      <vt:lpstr>Calibri Light</vt:lpstr>
      <vt:lpstr>Office 主题</vt:lpstr>
      <vt:lpstr>网络技术及应用</vt:lpstr>
      <vt:lpstr>项目三校园网网络构建</vt:lpstr>
      <vt:lpstr>PowerPoint 演示文稿</vt:lpstr>
      <vt:lpstr>PowerPoint 演示文稿</vt:lpstr>
      <vt:lpstr>任务一 网络交换配置</vt:lpstr>
      <vt:lpstr>3.1.2 相关知识</vt:lpstr>
      <vt:lpstr>3.1.2.1 交换机工作原理及分类</vt:lpstr>
      <vt:lpstr>3.1.2.1 交换机工作原理及分类</vt:lpstr>
      <vt:lpstr>3.1.2.2 交换机的连接</vt:lpstr>
      <vt:lpstr>3.1.2.2 交换机的连接</vt:lpstr>
      <vt:lpstr>3.1.2.2 交换机的连接</vt:lpstr>
      <vt:lpstr>3.1.2.2 交换机的连接</vt:lpstr>
      <vt:lpstr>3.1.2.2 交换机的连接</vt:lpstr>
      <vt:lpstr>3.1.2.2 交换机的连接</vt:lpstr>
      <vt:lpstr>3.1.2.2 交换机的连接</vt:lpstr>
      <vt:lpstr>3.1.2.3 VLAN</vt:lpstr>
      <vt:lpstr>3.1.2.3 VLAN</vt:lpstr>
      <vt:lpstr>3.1.2.3 VLAN</vt:lpstr>
      <vt:lpstr>3.1.2.3 VLAN</vt:lpstr>
      <vt:lpstr>3.1.2.4 IEEE802.1X接入认证</vt:lpstr>
      <vt:lpstr>3.1.3 任务分析与实施</vt:lpstr>
      <vt:lpstr>3.1.3.2 任务实施</vt:lpstr>
      <vt:lpstr>任务二　网络路由配置</vt:lpstr>
      <vt:lpstr>3.2.2 相关知识</vt:lpstr>
      <vt:lpstr>3.2.2 路由器的基本配置</vt:lpstr>
      <vt:lpstr>3.2.2.3 路由基础</vt:lpstr>
      <vt:lpstr>3.2.3任务分析与实施</vt:lpstr>
      <vt:lpstr>3.2.3任务分析与实施</vt:lpstr>
      <vt:lpstr>任务三 网络安全配置</vt:lpstr>
      <vt:lpstr>3.3.2.1 防火墙</vt:lpstr>
      <vt:lpstr>3.3.2.1 防火墙</vt:lpstr>
      <vt:lpstr>3.3.2.1 防火墙</vt:lpstr>
      <vt:lpstr>3.3.2.1 防火墙</vt:lpstr>
      <vt:lpstr>3.3.2.2 访问控制列表ACL</vt:lpstr>
      <vt:lpstr>3.3.2.2 访问控制列表ACL</vt:lpstr>
      <vt:lpstr>3.3.2.2 访问控制列表ACL</vt:lpstr>
      <vt:lpstr>3.3.2.2 访问控制列表ACL</vt:lpstr>
      <vt:lpstr>3.3.2.3 地址转换NAT</vt:lpstr>
      <vt:lpstr>3.3.2.3 地址转换NAT</vt:lpstr>
      <vt:lpstr>3.3.3 任务分析与实施</vt:lpstr>
      <vt:lpstr>3.3.3 任务分析与实施</vt:lpstr>
      <vt:lpstr>任务四 无线网络配置</vt:lpstr>
      <vt:lpstr>3.4.2 相关知识</vt:lpstr>
      <vt:lpstr>3.4.2.1 无线AP</vt:lpstr>
      <vt:lpstr>3.4.2.2 无线路由</vt:lpstr>
      <vt:lpstr>3.4.2.2 无线路由</vt:lpstr>
      <vt:lpstr>3.4.2.2 无线路由</vt:lpstr>
      <vt:lpstr>3.4.2.3 胖/瘦组网方案</vt:lpstr>
      <vt:lpstr>3.4.3 任务分析与实施</vt:lpstr>
      <vt:lpstr>3.4.3.2 任务实施</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qyjzm</dc:creator>
  <cp:lastModifiedBy>qyjzm</cp:lastModifiedBy>
  <cp:revision>80</cp:revision>
  <dcterms:created xsi:type="dcterms:W3CDTF">2015-03-01T02:14:34Z</dcterms:created>
  <dcterms:modified xsi:type="dcterms:W3CDTF">2015-03-03T02:39:53Z</dcterms:modified>
</cp:coreProperties>
</file>