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 id="2147483756" r:id="rId5"/>
  </p:sldMasterIdLst>
  <p:notesMasterIdLst>
    <p:notesMasterId r:id="rId43"/>
  </p:notesMasterIdLst>
  <p:sldIdLst>
    <p:sldId id="361" r:id="rId6"/>
    <p:sldId id="469" r:id="rId7"/>
    <p:sldId id="472" r:id="rId8"/>
    <p:sldId id="473" r:id="rId9"/>
    <p:sldId id="506" r:id="rId10"/>
    <p:sldId id="385" r:id="rId11"/>
    <p:sldId id="507" r:id="rId12"/>
    <p:sldId id="475" r:id="rId13"/>
    <p:sldId id="477" r:id="rId14"/>
    <p:sldId id="478" r:id="rId15"/>
    <p:sldId id="357" r:id="rId16"/>
    <p:sldId id="508" r:id="rId17"/>
    <p:sldId id="481" r:id="rId18"/>
    <p:sldId id="360" r:id="rId19"/>
    <p:sldId id="483" r:id="rId20"/>
    <p:sldId id="484" r:id="rId21"/>
    <p:sldId id="485" r:id="rId22"/>
    <p:sldId id="486" r:id="rId23"/>
    <p:sldId id="487" r:id="rId24"/>
    <p:sldId id="488" r:id="rId25"/>
    <p:sldId id="489" r:id="rId26"/>
    <p:sldId id="359" r:id="rId27"/>
    <p:sldId id="509" r:id="rId28"/>
    <p:sldId id="492" r:id="rId29"/>
    <p:sldId id="493" r:id="rId30"/>
    <p:sldId id="384" r:id="rId31"/>
    <p:sldId id="496" r:id="rId32"/>
    <p:sldId id="510" r:id="rId33"/>
    <p:sldId id="497" r:id="rId34"/>
    <p:sldId id="380" r:id="rId35"/>
    <p:sldId id="511" r:id="rId36"/>
    <p:sldId id="379" r:id="rId37"/>
    <p:sldId id="378" r:id="rId38"/>
    <p:sldId id="512" r:id="rId39"/>
    <p:sldId id="377" r:id="rId40"/>
    <p:sldId id="383" r:id="rId41"/>
    <p:sldId id="505" r:id="rId4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03" autoAdjust="0"/>
    <p:restoredTop sz="94424" autoAdjust="0"/>
  </p:normalViewPr>
  <p:slideViewPr>
    <p:cSldViewPr>
      <p:cViewPr varScale="1">
        <p:scale>
          <a:sx n="88" d="100"/>
          <a:sy n="88" d="100"/>
        </p:scale>
        <p:origin x="672" y="78"/>
      </p:cViewPr>
      <p:guideLst>
        <p:guide orient="horz" pos="1620"/>
        <p:guide pos="2880"/>
      </p:guideLst>
    </p:cSldViewPr>
  </p:slideViewPr>
  <p:outlineViewPr>
    <p:cViewPr>
      <p:scale>
        <a:sx n="33" d="100"/>
        <a:sy n="33" d="100"/>
      </p:scale>
      <p:origin x="0" y="-1488"/>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Lst>
  </p:outlin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s>
</file>

<file path=ppt/_rels/viewProps.xml.rels><?xml version="1.0" encoding="UTF-8" standalone="yes"?>
<Relationships xmlns="http://schemas.openxmlformats.org/package/2006/relationships"><Relationship Id="rId8" Type="http://schemas.openxmlformats.org/officeDocument/2006/relationships/slide" Target="slides/slide21.xml"/><Relationship Id="rId13" Type="http://schemas.openxmlformats.org/officeDocument/2006/relationships/slide" Target="slides/slide29.xml"/><Relationship Id="rId3" Type="http://schemas.openxmlformats.org/officeDocument/2006/relationships/slide" Target="slides/slide16.xml"/><Relationship Id="rId7" Type="http://schemas.openxmlformats.org/officeDocument/2006/relationships/slide" Target="slides/slide20.xml"/><Relationship Id="rId12" Type="http://schemas.openxmlformats.org/officeDocument/2006/relationships/slide" Target="slides/slide28.xml"/><Relationship Id="rId2" Type="http://schemas.openxmlformats.org/officeDocument/2006/relationships/slide" Target="slides/slide15.xml"/><Relationship Id="rId1" Type="http://schemas.openxmlformats.org/officeDocument/2006/relationships/slide" Target="slides/slide13.xml"/><Relationship Id="rId6" Type="http://schemas.openxmlformats.org/officeDocument/2006/relationships/slide" Target="slides/slide19.xml"/><Relationship Id="rId11" Type="http://schemas.openxmlformats.org/officeDocument/2006/relationships/slide" Target="slides/slide27.xml"/><Relationship Id="rId5" Type="http://schemas.openxmlformats.org/officeDocument/2006/relationships/slide" Target="slides/slide18.xml"/><Relationship Id="rId10" Type="http://schemas.openxmlformats.org/officeDocument/2006/relationships/slide" Target="slides/slide25.xml"/><Relationship Id="rId4" Type="http://schemas.openxmlformats.org/officeDocument/2006/relationships/slide" Target="slides/slide17.xml"/><Relationship Id="rId9" Type="http://schemas.openxmlformats.org/officeDocument/2006/relationships/slide" Target="slides/slide24.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B0A196-EC79-4E78-8744-CF0938EC04B1}"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zh-CN" altLang="en-US"/>
        </a:p>
      </dgm:t>
    </dgm:pt>
    <dgm:pt modelId="{E33B1F31-D5DE-40FF-9746-BE786083C3E9}">
      <dgm:prSet custT="1">
        <dgm:style>
          <a:lnRef idx="1">
            <a:schemeClr val="accent4"/>
          </a:lnRef>
          <a:fillRef idx="2">
            <a:schemeClr val="accent4"/>
          </a:fillRef>
          <a:effectRef idx="1">
            <a:schemeClr val="accent4"/>
          </a:effectRef>
          <a:fontRef idx="minor">
            <a:schemeClr val="dk1"/>
          </a:fontRef>
        </dgm:style>
      </dgm:prSet>
      <dgm:spPr/>
      <dgm:t>
        <a:bodyPr/>
        <a:lstStyle/>
        <a:p>
          <a:pPr marL="0" indent="814388" rtl="0"/>
          <a:r>
            <a:rPr lang="zh-CN" sz="2800" dirty="0" smtClean="0"/>
            <a:t>一般润滑脂中稠化剂含量约为</a:t>
          </a:r>
          <a:r>
            <a:rPr lang="en-US" sz="2800" dirty="0" smtClean="0"/>
            <a:t>10%-20%</a:t>
          </a:r>
          <a:endParaRPr lang="en-US" altLang="zh-CN" sz="2800" dirty="0" smtClean="0"/>
        </a:p>
        <a:p>
          <a:pPr marL="0" indent="814388" rtl="0"/>
          <a:r>
            <a:rPr lang="en-US" altLang="zh-CN" sz="2800" dirty="0" smtClean="0"/>
            <a:t>                      </a:t>
          </a:r>
          <a:r>
            <a:rPr lang="zh-CN" sz="2800" dirty="0" smtClean="0"/>
            <a:t>基础油含量约为</a:t>
          </a:r>
          <a:r>
            <a:rPr lang="en-US" sz="2800" dirty="0" smtClean="0"/>
            <a:t>75%</a:t>
          </a:r>
          <a:r>
            <a:rPr lang="zh-CN" sz="2800" dirty="0" smtClean="0"/>
            <a:t>～</a:t>
          </a:r>
          <a:r>
            <a:rPr lang="en-US" sz="2800" dirty="0" smtClean="0"/>
            <a:t>90%</a:t>
          </a:r>
          <a:endParaRPr lang="en-US" altLang="zh-CN" sz="2800" dirty="0" smtClean="0"/>
        </a:p>
        <a:p>
          <a:pPr marL="0" indent="814388" rtl="0"/>
          <a:r>
            <a:rPr lang="en-US" altLang="zh-CN" sz="2800" dirty="0" smtClean="0"/>
            <a:t>                      </a:t>
          </a:r>
          <a:r>
            <a:rPr lang="zh-CN" sz="2800" dirty="0" smtClean="0"/>
            <a:t>添加剂及填料的含量在</a:t>
          </a:r>
          <a:r>
            <a:rPr lang="en-US" sz="2800" dirty="0" smtClean="0"/>
            <a:t>5%</a:t>
          </a:r>
          <a:r>
            <a:rPr lang="zh-CN" sz="2800" dirty="0" smtClean="0"/>
            <a:t>以下</a:t>
          </a:r>
          <a:r>
            <a:rPr lang="en-US" altLang="zh-CN" sz="2800" dirty="0" smtClean="0"/>
            <a:t>              </a:t>
          </a:r>
          <a:endParaRPr lang="zh-CN" sz="2800" dirty="0"/>
        </a:p>
      </dgm:t>
    </dgm:pt>
    <dgm:pt modelId="{D1A0ADD5-8933-4188-8AF8-6139C68037DB}" type="parTrans" cxnId="{3D005088-47FA-4AFC-BBEE-7CC04C377FC0}">
      <dgm:prSet/>
      <dgm:spPr/>
      <dgm:t>
        <a:bodyPr/>
        <a:lstStyle/>
        <a:p>
          <a:endParaRPr lang="zh-CN" altLang="en-US"/>
        </a:p>
      </dgm:t>
    </dgm:pt>
    <dgm:pt modelId="{FA82256A-0D70-4283-A3AA-DC01280184EF}" type="sibTrans" cxnId="{3D005088-47FA-4AFC-BBEE-7CC04C377FC0}">
      <dgm:prSet/>
      <dgm:spPr/>
      <dgm:t>
        <a:bodyPr/>
        <a:lstStyle/>
        <a:p>
          <a:endParaRPr lang="zh-CN" altLang="en-US"/>
        </a:p>
      </dgm:t>
    </dgm:pt>
    <dgm:pt modelId="{63726129-60DB-4205-8BB3-647123D69AB5}" type="pres">
      <dgm:prSet presAssocID="{B6B0A196-EC79-4E78-8744-CF0938EC04B1}" presName="linear" presStyleCnt="0">
        <dgm:presLayoutVars>
          <dgm:animLvl val="lvl"/>
          <dgm:resizeHandles val="exact"/>
        </dgm:presLayoutVars>
      </dgm:prSet>
      <dgm:spPr/>
      <dgm:t>
        <a:bodyPr/>
        <a:lstStyle/>
        <a:p>
          <a:endParaRPr lang="zh-CN" altLang="en-US"/>
        </a:p>
      </dgm:t>
    </dgm:pt>
    <dgm:pt modelId="{737B8BFF-B1FB-4ED6-BCB0-C0C28938955F}" type="pres">
      <dgm:prSet presAssocID="{E33B1F31-D5DE-40FF-9746-BE786083C3E9}" presName="parentText" presStyleLbl="node1" presStyleIdx="0" presStyleCnt="1" custLinFactNeighborX="-1739" custLinFactNeighborY="7124">
        <dgm:presLayoutVars>
          <dgm:chMax val="0"/>
          <dgm:bulletEnabled val="1"/>
        </dgm:presLayoutVars>
      </dgm:prSet>
      <dgm:spPr/>
      <dgm:t>
        <a:bodyPr/>
        <a:lstStyle/>
        <a:p>
          <a:endParaRPr lang="zh-CN" altLang="en-US"/>
        </a:p>
      </dgm:t>
    </dgm:pt>
  </dgm:ptLst>
  <dgm:cxnLst>
    <dgm:cxn modelId="{D266A34E-66A3-4195-A764-5F37F3C83343}" type="presOf" srcId="{B6B0A196-EC79-4E78-8744-CF0938EC04B1}" destId="{63726129-60DB-4205-8BB3-647123D69AB5}" srcOrd="0" destOrd="0" presId="urn:microsoft.com/office/officeart/2005/8/layout/vList2"/>
    <dgm:cxn modelId="{F80C0D8E-86B4-40F0-B8A0-296091DFF5CA}" type="presOf" srcId="{E33B1F31-D5DE-40FF-9746-BE786083C3E9}" destId="{737B8BFF-B1FB-4ED6-BCB0-C0C28938955F}" srcOrd="0" destOrd="0" presId="urn:microsoft.com/office/officeart/2005/8/layout/vList2"/>
    <dgm:cxn modelId="{3D005088-47FA-4AFC-BBEE-7CC04C377FC0}" srcId="{B6B0A196-EC79-4E78-8744-CF0938EC04B1}" destId="{E33B1F31-D5DE-40FF-9746-BE786083C3E9}" srcOrd="0" destOrd="0" parTransId="{D1A0ADD5-8933-4188-8AF8-6139C68037DB}" sibTransId="{FA82256A-0D70-4283-A3AA-DC01280184EF}"/>
    <dgm:cxn modelId="{A4C68A2C-0562-4A5D-BDFF-E8AEE678AD0E}" type="presParOf" srcId="{63726129-60DB-4205-8BB3-647123D69AB5}" destId="{737B8BFF-B1FB-4ED6-BCB0-C0C28938955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AE110C-CFB2-4ABE-A114-A9333E722531}" type="doc">
      <dgm:prSet loTypeId="urn:microsoft.com/office/officeart/2005/8/layout/vList2" loCatId="list" qsTypeId="urn:microsoft.com/office/officeart/2005/8/quickstyle/simple2" qsCatId="simple" csTypeId="urn:microsoft.com/office/officeart/2005/8/colors/accent0_2" csCatId="mainScheme" phldr="1"/>
      <dgm:spPr/>
      <dgm:t>
        <a:bodyPr/>
        <a:lstStyle/>
        <a:p>
          <a:endParaRPr lang="zh-CN" altLang="en-US"/>
        </a:p>
      </dgm:t>
    </dgm:pt>
    <dgm:pt modelId="{A48F4E77-51AD-4881-BBC6-780DAAF8FA69}">
      <dgm:prSet>
        <dgm:style>
          <a:lnRef idx="1">
            <a:schemeClr val="accent6"/>
          </a:lnRef>
          <a:fillRef idx="2">
            <a:schemeClr val="accent6"/>
          </a:fillRef>
          <a:effectRef idx="1">
            <a:schemeClr val="accent6"/>
          </a:effectRef>
          <a:fontRef idx="minor">
            <a:schemeClr val="dk1"/>
          </a:fontRef>
        </dgm:style>
      </dgm:prSet>
      <dgm:spPr/>
      <dgm:t>
        <a:bodyPr/>
        <a:lstStyle/>
        <a:p>
          <a:pPr marL="0" indent="814388" rtl="0"/>
          <a:r>
            <a:rPr lang="zh-CN" dirty="0" smtClean="0"/>
            <a:t>稠化剂分散在基础油中并形成润滑脂的结构骨架，使基础油被吸附和固定在结构骨架中。</a:t>
          </a:r>
          <a:endParaRPr lang="en-US" altLang="zh-CN" dirty="0" smtClean="0"/>
        </a:p>
        <a:p>
          <a:pPr marL="0" indent="814388" rtl="0"/>
          <a:r>
            <a:rPr lang="zh-CN" dirty="0" smtClean="0"/>
            <a:t>润滑脂的抗水性及耐热性主要由稠化剂所决定。稠化剂有两大类。皂基稠化剂（即脂肪酸金属盐）和非皂基稠化剂（烃类、无机类和有机类）。</a:t>
          </a:r>
          <a:endParaRPr lang="zh-CN" dirty="0"/>
        </a:p>
      </dgm:t>
    </dgm:pt>
    <dgm:pt modelId="{CEA50EC8-34B9-4707-9B66-5D7990235D72}" type="parTrans" cxnId="{364F513B-6A02-43AD-8C2A-9E313FB2BDDA}">
      <dgm:prSet/>
      <dgm:spPr/>
      <dgm:t>
        <a:bodyPr/>
        <a:lstStyle/>
        <a:p>
          <a:endParaRPr lang="zh-CN" altLang="en-US"/>
        </a:p>
      </dgm:t>
    </dgm:pt>
    <dgm:pt modelId="{88BD3DB7-B479-401D-BD3F-C97560BF5E20}" type="sibTrans" cxnId="{364F513B-6A02-43AD-8C2A-9E313FB2BDDA}">
      <dgm:prSet/>
      <dgm:spPr/>
      <dgm:t>
        <a:bodyPr/>
        <a:lstStyle/>
        <a:p>
          <a:endParaRPr lang="zh-CN" altLang="en-US"/>
        </a:p>
      </dgm:t>
    </dgm:pt>
    <dgm:pt modelId="{366BB4A7-0EA0-4870-B631-2BEBBD1EBAC5}" type="pres">
      <dgm:prSet presAssocID="{74AE110C-CFB2-4ABE-A114-A9333E722531}" presName="linear" presStyleCnt="0">
        <dgm:presLayoutVars>
          <dgm:animLvl val="lvl"/>
          <dgm:resizeHandles val="exact"/>
        </dgm:presLayoutVars>
      </dgm:prSet>
      <dgm:spPr/>
      <dgm:t>
        <a:bodyPr/>
        <a:lstStyle/>
        <a:p>
          <a:endParaRPr lang="zh-CN" altLang="en-US"/>
        </a:p>
      </dgm:t>
    </dgm:pt>
    <dgm:pt modelId="{C337961B-2259-4F60-83C3-97288129450E}" type="pres">
      <dgm:prSet presAssocID="{A48F4E77-51AD-4881-BBC6-780DAAF8FA69}" presName="parentText" presStyleLbl="node1" presStyleIdx="0" presStyleCnt="1" custLinFactNeighborX="-6371" custLinFactNeighborY="-27207">
        <dgm:presLayoutVars>
          <dgm:chMax val="0"/>
          <dgm:bulletEnabled val="1"/>
        </dgm:presLayoutVars>
      </dgm:prSet>
      <dgm:spPr/>
      <dgm:t>
        <a:bodyPr/>
        <a:lstStyle/>
        <a:p>
          <a:endParaRPr lang="zh-CN" altLang="en-US"/>
        </a:p>
      </dgm:t>
    </dgm:pt>
  </dgm:ptLst>
  <dgm:cxnLst>
    <dgm:cxn modelId="{364F513B-6A02-43AD-8C2A-9E313FB2BDDA}" srcId="{74AE110C-CFB2-4ABE-A114-A9333E722531}" destId="{A48F4E77-51AD-4881-BBC6-780DAAF8FA69}" srcOrd="0" destOrd="0" parTransId="{CEA50EC8-34B9-4707-9B66-5D7990235D72}" sibTransId="{88BD3DB7-B479-401D-BD3F-C97560BF5E20}"/>
    <dgm:cxn modelId="{8EB83944-6C6F-4D02-8502-3EC54CBC3D01}" type="presOf" srcId="{A48F4E77-51AD-4881-BBC6-780DAAF8FA69}" destId="{C337961B-2259-4F60-83C3-97288129450E}" srcOrd="0" destOrd="0" presId="urn:microsoft.com/office/officeart/2005/8/layout/vList2"/>
    <dgm:cxn modelId="{1C09452C-7EFE-45DE-AC59-D0B7C454E459}" type="presOf" srcId="{74AE110C-CFB2-4ABE-A114-A9333E722531}" destId="{366BB4A7-0EA0-4870-B631-2BEBBD1EBAC5}" srcOrd="0" destOrd="0" presId="urn:microsoft.com/office/officeart/2005/8/layout/vList2"/>
    <dgm:cxn modelId="{A21F7827-4B0E-40E8-A376-5C67C2C93017}" type="presParOf" srcId="{366BB4A7-0EA0-4870-B631-2BEBBD1EBAC5}" destId="{C337961B-2259-4F60-83C3-97288129450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D0078F7-715E-43A8-854F-B5E5F637BD5A}"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zh-CN" altLang="en-US"/>
        </a:p>
      </dgm:t>
    </dgm:pt>
    <dgm:pt modelId="{A75D91F5-F396-41A3-A772-9B3AD9251447}">
      <dgm:prSet/>
      <dgm:spPr/>
      <dgm:t>
        <a:bodyPr/>
        <a:lstStyle/>
        <a:p>
          <a:pPr algn="ctr" rtl="0"/>
          <a:r>
            <a:rPr lang="en-US" dirty="0" smtClean="0"/>
            <a:t>L-</a:t>
          </a:r>
          <a:r>
            <a:rPr lang="en-US" dirty="0" err="1" smtClean="0"/>
            <a:t>XCCCB</a:t>
          </a:r>
          <a:r>
            <a:rPr lang="en-US" dirty="0" smtClean="0"/>
            <a:t> 2</a:t>
          </a:r>
          <a:endParaRPr lang="zh-CN" dirty="0"/>
        </a:p>
      </dgm:t>
    </dgm:pt>
    <dgm:pt modelId="{C6B34A5C-3C6D-4349-A1C3-E70F6352220B}" type="parTrans" cxnId="{61C63D8F-CC93-458C-BD2D-EC7EDE619ABA}">
      <dgm:prSet/>
      <dgm:spPr/>
      <dgm:t>
        <a:bodyPr/>
        <a:lstStyle/>
        <a:p>
          <a:endParaRPr lang="zh-CN" altLang="en-US"/>
        </a:p>
      </dgm:t>
    </dgm:pt>
    <dgm:pt modelId="{48F4C300-1237-4F7A-9BD7-31A0F2E6AC8A}" type="sibTrans" cxnId="{61C63D8F-CC93-458C-BD2D-EC7EDE619ABA}">
      <dgm:prSet/>
      <dgm:spPr/>
      <dgm:t>
        <a:bodyPr/>
        <a:lstStyle/>
        <a:p>
          <a:endParaRPr lang="zh-CN" altLang="en-US"/>
        </a:p>
      </dgm:t>
    </dgm:pt>
    <dgm:pt modelId="{FBD2E558-DFF8-4619-918F-67E6EA8B768C}" type="pres">
      <dgm:prSet presAssocID="{5D0078F7-715E-43A8-854F-B5E5F637BD5A}" presName="linear" presStyleCnt="0">
        <dgm:presLayoutVars>
          <dgm:animLvl val="lvl"/>
          <dgm:resizeHandles val="exact"/>
        </dgm:presLayoutVars>
      </dgm:prSet>
      <dgm:spPr/>
      <dgm:t>
        <a:bodyPr/>
        <a:lstStyle/>
        <a:p>
          <a:endParaRPr lang="zh-CN" altLang="en-US"/>
        </a:p>
      </dgm:t>
    </dgm:pt>
    <dgm:pt modelId="{773BFD2D-D7AC-4AF8-8151-729DEFEE8B53}" type="pres">
      <dgm:prSet presAssocID="{A75D91F5-F396-41A3-A772-9B3AD9251447}" presName="parentText" presStyleLbl="node1" presStyleIdx="0" presStyleCnt="1">
        <dgm:presLayoutVars>
          <dgm:chMax val="0"/>
          <dgm:bulletEnabled val="1"/>
        </dgm:presLayoutVars>
      </dgm:prSet>
      <dgm:spPr/>
      <dgm:t>
        <a:bodyPr/>
        <a:lstStyle/>
        <a:p>
          <a:endParaRPr lang="zh-CN" altLang="en-US"/>
        </a:p>
      </dgm:t>
    </dgm:pt>
  </dgm:ptLst>
  <dgm:cxnLst>
    <dgm:cxn modelId="{34B3C262-63B4-4EC5-82F6-5E7F162126D6}" type="presOf" srcId="{5D0078F7-715E-43A8-854F-B5E5F637BD5A}" destId="{FBD2E558-DFF8-4619-918F-67E6EA8B768C}" srcOrd="0" destOrd="0" presId="urn:microsoft.com/office/officeart/2005/8/layout/vList2"/>
    <dgm:cxn modelId="{61C63D8F-CC93-458C-BD2D-EC7EDE619ABA}" srcId="{5D0078F7-715E-43A8-854F-B5E5F637BD5A}" destId="{A75D91F5-F396-41A3-A772-9B3AD9251447}" srcOrd="0" destOrd="0" parTransId="{C6B34A5C-3C6D-4349-A1C3-E70F6352220B}" sibTransId="{48F4C300-1237-4F7A-9BD7-31A0F2E6AC8A}"/>
    <dgm:cxn modelId="{5C422972-3816-4188-B1E1-DA2C09317DF2}" type="presOf" srcId="{A75D91F5-F396-41A3-A772-9B3AD9251447}" destId="{773BFD2D-D7AC-4AF8-8151-729DEFEE8B53}" srcOrd="0" destOrd="0" presId="urn:microsoft.com/office/officeart/2005/8/layout/vList2"/>
    <dgm:cxn modelId="{E7FF681A-4F0B-47BA-B3D7-37595B027C55}" type="presParOf" srcId="{FBD2E558-DFF8-4619-918F-67E6EA8B768C}" destId="{773BFD2D-D7AC-4AF8-8151-729DEFEE8B5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2F6DA1-9AA1-4F20-9697-5002473A9B15}" type="datetimeFigureOut">
              <a:rPr lang="zh-CN" altLang="en-US" smtClean="0"/>
              <a:t>2017/1/2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B02FA-1373-4D8C-930E-D0B9E7B6E907}" type="slidenum">
              <a:rPr lang="zh-CN" altLang="en-US" smtClean="0"/>
              <a:t>‹#›</a:t>
            </a:fld>
            <a:endParaRPr lang="zh-CN" altLang="en-US"/>
          </a:p>
        </p:txBody>
      </p:sp>
    </p:spTree>
    <p:extLst>
      <p:ext uri="{BB962C8B-B14F-4D97-AF65-F5344CB8AC3E}">
        <p14:creationId xmlns:p14="http://schemas.microsoft.com/office/powerpoint/2010/main" val="2721439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稠度牌号划分依据</a:t>
            </a:r>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15</a:t>
            </a:fld>
            <a:endParaRPr lang="zh-CN" altLang="en-US"/>
          </a:p>
        </p:txBody>
      </p:sp>
    </p:spTree>
    <p:extLst>
      <p:ext uri="{BB962C8B-B14F-4D97-AF65-F5344CB8AC3E}">
        <p14:creationId xmlns:p14="http://schemas.microsoft.com/office/powerpoint/2010/main" val="2584397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ln/>
        </p:spPr>
      </p:sp>
      <p:sp>
        <p:nvSpPr>
          <p:cNvPr id="3584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
        <p:nvSpPr>
          <p:cNvPr id="3584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1ED9530-0834-47AA-96A2-34019B0922E7}" type="slidenum">
              <a:rPr lang="en-US" altLang="zh-CN" smtClean="0">
                <a:solidFill>
                  <a:srgbClr val="000000"/>
                </a:solidFill>
              </a:rPr>
              <a:pPr/>
              <a:t>21</a:t>
            </a:fld>
            <a:endParaRPr lang="en-US" altLang="zh-CN" smtClean="0">
              <a:solidFill>
                <a:srgbClr val="000000"/>
              </a:solidFill>
            </a:endParaRPr>
          </a:p>
        </p:txBody>
      </p:sp>
    </p:spTree>
    <p:extLst>
      <p:ext uri="{BB962C8B-B14F-4D97-AF65-F5344CB8AC3E}">
        <p14:creationId xmlns:p14="http://schemas.microsoft.com/office/powerpoint/2010/main" val="1444161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800" dirty="0" smtClean="0"/>
              <a:t>使用过程中，氧化生成酸性物质，异物（机械杂质、水分、金属磨粒）混入，自身（机械剪切胶体结构破坏、离心力促进分油）</a:t>
            </a:r>
            <a:endParaRPr lang="zh-CN" altLang="en-US" sz="800"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36</a:t>
            </a:fld>
            <a:endParaRPr lang="zh-CN" altLang="en-US"/>
          </a:p>
        </p:txBody>
      </p:sp>
    </p:spTree>
    <p:extLst>
      <p:ext uri="{BB962C8B-B14F-4D97-AF65-F5344CB8AC3E}">
        <p14:creationId xmlns:p14="http://schemas.microsoft.com/office/powerpoint/2010/main" val="2532205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17"/>
          <p:cNvGrpSpPr>
            <a:grpSpLocks/>
          </p:cNvGrpSpPr>
          <p:nvPr/>
        </p:nvGrpSpPr>
        <p:grpSpPr bwMode="auto">
          <a:xfrm>
            <a:off x="533401" y="27385"/>
            <a:ext cx="7891463" cy="5116115"/>
            <a:chOff x="349" y="23"/>
            <a:chExt cx="4971" cy="4297"/>
          </a:xfrm>
        </p:grpSpPr>
        <p:sp>
          <p:nvSpPr>
            <p:cNvPr id="5" name="Rectangle 18"/>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6" name="Freeform 19"/>
            <p:cNvSpPr>
              <a:spLocks noEditPoints="1"/>
            </p:cNvSpPr>
            <p:nvPr/>
          </p:nvSpPr>
          <p:spPr bwMode="auto">
            <a:xfrm>
              <a:off x="384"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20"/>
            <p:cNvSpPr>
              <a:spLocks noEditPoints="1"/>
            </p:cNvSpPr>
            <p:nvPr/>
          </p:nvSpPr>
          <p:spPr bwMode="auto">
            <a:xfrm>
              <a:off x="384"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21"/>
            <p:cNvSpPr>
              <a:spLocks noEditPoints="1"/>
            </p:cNvSpPr>
            <p:nvPr/>
          </p:nvSpPr>
          <p:spPr bwMode="auto">
            <a:xfrm>
              <a:off x="384"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22"/>
            <p:cNvSpPr>
              <a:spLocks noEditPoints="1"/>
            </p:cNvSpPr>
            <p:nvPr/>
          </p:nvSpPr>
          <p:spPr bwMode="auto">
            <a:xfrm>
              <a:off x="384"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23"/>
            <p:cNvSpPr>
              <a:spLocks noEditPoints="1"/>
            </p:cNvSpPr>
            <p:nvPr/>
          </p:nvSpPr>
          <p:spPr bwMode="auto">
            <a:xfrm>
              <a:off x="384"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24"/>
            <p:cNvSpPr>
              <a:spLocks noEditPoints="1"/>
            </p:cNvSpPr>
            <p:nvPr/>
          </p:nvSpPr>
          <p:spPr bwMode="auto">
            <a:xfrm>
              <a:off x="384"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25"/>
            <p:cNvSpPr>
              <a:spLocks noEditPoints="1"/>
            </p:cNvSpPr>
            <p:nvPr/>
          </p:nvSpPr>
          <p:spPr bwMode="auto">
            <a:xfrm>
              <a:off x="384"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26"/>
            <p:cNvSpPr>
              <a:spLocks noEditPoints="1"/>
            </p:cNvSpPr>
            <p:nvPr/>
          </p:nvSpPr>
          <p:spPr bwMode="auto">
            <a:xfrm>
              <a:off x="384"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27"/>
            <p:cNvSpPr>
              <a:spLocks noEditPoints="1"/>
            </p:cNvSpPr>
            <p:nvPr/>
          </p:nvSpPr>
          <p:spPr bwMode="auto">
            <a:xfrm>
              <a:off x="384"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28"/>
            <p:cNvSpPr>
              <a:spLocks noEditPoints="1"/>
            </p:cNvSpPr>
            <p:nvPr/>
          </p:nvSpPr>
          <p:spPr bwMode="auto">
            <a:xfrm>
              <a:off x="384"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29"/>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7" name="Rectangle 30"/>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8" name="Freeform 31"/>
            <p:cNvSpPr>
              <a:spLocks noEditPoints="1"/>
            </p:cNvSpPr>
            <p:nvPr/>
          </p:nvSpPr>
          <p:spPr bwMode="auto">
            <a:xfrm>
              <a:off x="829"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32"/>
            <p:cNvSpPr>
              <a:spLocks noEditPoints="1"/>
            </p:cNvSpPr>
            <p:nvPr/>
          </p:nvSpPr>
          <p:spPr bwMode="auto">
            <a:xfrm>
              <a:off x="829"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33"/>
            <p:cNvSpPr>
              <a:spLocks noEditPoints="1"/>
            </p:cNvSpPr>
            <p:nvPr/>
          </p:nvSpPr>
          <p:spPr bwMode="auto">
            <a:xfrm>
              <a:off x="829"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34"/>
            <p:cNvSpPr>
              <a:spLocks noEditPoints="1"/>
            </p:cNvSpPr>
            <p:nvPr/>
          </p:nvSpPr>
          <p:spPr bwMode="auto">
            <a:xfrm>
              <a:off x="829"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35"/>
            <p:cNvSpPr>
              <a:spLocks noEditPoints="1"/>
            </p:cNvSpPr>
            <p:nvPr/>
          </p:nvSpPr>
          <p:spPr bwMode="auto">
            <a:xfrm>
              <a:off x="829"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36"/>
            <p:cNvSpPr>
              <a:spLocks noEditPoints="1"/>
            </p:cNvSpPr>
            <p:nvPr/>
          </p:nvSpPr>
          <p:spPr bwMode="auto">
            <a:xfrm>
              <a:off x="829"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37"/>
            <p:cNvSpPr>
              <a:spLocks noEditPoints="1"/>
            </p:cNvSpPr>
            <p:nvPr/>
          </p:nvSpPr>
          <p:spPr bwMode="auto">
            <a:xfrm>
              <a:off x="829"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38"/>
            <p:cNvSpPr>
              <a:spLocks noEditPoints="1"/>
            </p:cNvSpPr>
            <p:nvPr/>
          </p:nvSpPr>
          <p:spPr bwMode="auto">
            <a:xfrm>
              <a:off x="829"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39"/>
            <p:cNvSpPr>
              <a:spLocks noEditPoints="1"/>
            </p:cNvSpPr>
            <p:nvPr/>
          </p:nvSpPr>
          <p:spPr bwMode="auto">
            <a:xfrm>
              <a:off x="829"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40"/>
            <p:cNvSpPr>
              <a:spLocks noEditPoints="1"/>
            </p:cNvSpPr>
            <p:nvPr/>
          </p:nvSpPr>
          <p:spPr bwMode="auto">
            <a:xfrm>
              <a:off x="829"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41"/>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29" name="Rectangle 42"/>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30" name="Freeform 43"/>
            <p:cNvSpPr>
              <a:spLocks noEditPoints="1"/>
            </p:cNvSpPr>
            <p:nvPr/>
          </p:nvSpPr>
          <p:spPr bwMode="auto">
            <a:xfrm>
              <a:off x="1279"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44"/>
            <p:cNvSpPr>
              <a:spLocks noEditPoints="1"/>
            </p:cNvSpPr>
            <p:nvPr/>
          </p:nvSpPr>
          <p:spPr bwMode="auto">
            <a:xfrm>
              <a:off x="1279"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45"/>
            <p:cNvSpPr>
              <a:spLocks noEditPoints="1"/>
            </p:cNvSpPr>
            <p:nvPr/>
          </p:nvSpPr>
          <p:spPr bwMode="auto">
            <a:xfrm>
              <a:off x="1279"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46"/>
            <p:cNvSpPr>
              <a:spLocks noEditPoints="1"/>
            </p:cNvSpPr>
            <p:nvPr/>
          </p:nvSpPr>
          <p:spPr bwMode="auto">
            <a:xfrm>
              <a:off x="1279"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47"/>
            <p:cNvSpPr>
              <a:spLocks noEditPoints="1"/>
            </p:cNvSpPr>
            <p:nvPr/>
          </p:nvSpPr>
          <p:spPr bwMode="auto">
            <a:xfrm>
              <a:off x="1279"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48"/>
            <p:cNvSpPr>
              <a:spLocks noEditPoints="1"/>
            </p:cNvSpPr>
            <p:nvPr/>
          </p:nvSpPr>
          <p:spPr bwMode="auto">
            <a:xfrm>
              <a:off x="1279"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49"/>
            <p:cNvSpPr>
              <a:spLocks noEditPoints="1"/>
            </p:cNvSpPr>
            <p:nvPr/>
          </p:nvSpPr>
          <p:spPr bwMode="auto">
            <a:xfrm>
              <a:off x="1279"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50"/>
            <p:cNvSpPr>
              <a:spLocks noEditPoints="1"/>
            </p:cNvSpPr>
            <p:nvPr/>
          </p:nvSpPr>
          <p:spPr bwMode="auto">
            <a:xfrm>
              <a:off x="1279"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51"/>
            <p:cNvSpPr>
              <a:spLocks noEditPoints="1"/>
            </p:cNvSpPr>
            <p:nvPr/>
          </p:nvSpPr>
          <p:spPr bwMode="auto">
            <a:xfrm>
              <a:off x="1279"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52"/>
            <p:cNvSpPr>
              <a:spLocks noEditPoints="1"/>
            </p:cNvSpPr>
            <p:nvPr/>
          </p:nvSpPr>
          <p:spPr bwMode="auto">
            <a:xfrm>
              <a:off x="1279"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53"/>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41" name="Rectangle 54"/>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42" name="Freeform 55"/>
            <p:cNvSpPr>
              <a:spLocks noEditPoints="1"/>
            </p:cNvSpPr>
            <p:nvPr/>
          </p:nvSpPr>
          <p:spPr bwMode="auto">
            <a:xfrm>
              <a:off x="1724"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56"/>
            <p:cNvSpPr>
              <a:spLocks noEditPoints="1"/>
            </p:cNvSpPr>
            <p:nvPr/>
          </p:nvSpPr>
          <p:spPr bwMode="auto">
            <a:xfrm>
              <a:off x="1724"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57"/>
            <p:cNvSpPr>
              <a:spLocks noEditPoints="1"/>
            </p:cNvSpPr>
            <p:nvPr/>
          </p:nvSpPr>
          <p:spPr bwMode="auto">
            <a:xfrm>
              <a:off x="1724"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58"/>
            <p:cNvSpPr>
              <a:spLocks noEditPoints="1"/>
            </p:cNvSpPr>
            <p:nvPr/>
          </p:nvSpPr>
          <p:spPr bwMode="auto">
            <a:xfrm>
              <a:off x="1724"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59"/>
            <p:cNvSpPr>
              <a:spLocks noEditPoints="1"/>
            </p:cNvSpPr>
            <p:nvPr/>
          </p:nvSpPr>
          <p:spPr bwMode="auto">
            <a:xfrm>
              <a:off x="1724"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60"/>
            <p:cNvSpPr>
              <a:spLocks noEditPoints="1"/>
            </p:cNvSpPr>
            <p:nvPr/>
          </p:nvSpPr>
          <p:spPr bwMode="auto">
            <a:xfrm>
              <a:off x="1724"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61"/>
            <p:cNvSpPr>
              <a:spLocks noEditPoints="1"/>
            </p:cNvSpPr>
            <p:nvPr/>
          </p:nvSpPr>
          <p:spPr bwMode="auto">
            <a:xfrm>
              <a:off x="1724"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62"/>
            <p:cNvSpPr>
              <a:spLocks noEditPoints="1"/>
            </p:cNvSpPr>
            <p:nvPr/>
          </p:nvSpPr>
          <p:spPr bwMode="auto">
            <a:xfrm>
              <a:off x="1724"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63"/>
            <p:cNvSpPr>
              <a:spLocks noEditPoints="1"/>
            </p:cNvSpPr>
            <p:nvPr/>
          </p:nvSpPr>
          <p:spPr bwMode="auto">
            <a:xfrm>
              <a:off x="1724"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64"/>
            <p:cNvSpPr>
              <a:spLocks noEditPoints="1"/>
            </p:cNvSpPr>
            <p:nvPr/>
          </p:nvSpPr>
          <p:spPr bwMode="auto">
            <a:xfrm>
              <a:off x="1724"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65"/>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53" name="Rectangle 66"/>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54" name="Freeform 67"/>
            <p:cNvSpPr>
              <a:spLocks noEditPoints="1"/>
            </p:cNvSpPr>
            <p:nvPr/>
          </p:nvSpPr>
          <p:spPr bwMode="auto">
            <a:xfrm>
              <a:off x="2169"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68"/>
            <p:cNvSpPr>
              <a:spLocks noEditPoints="1"/>
            </p:cNvSpPr>
            <p:nvPr/>
          </p:nvSpPr>
          <p:spPr bwMode="auto">
            <a:xfrm>
              <a:off x="2169"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69"/>
            <p:cNvSpPr>
              <a:spLocks noEditPoints="1"/>
            </p:cNvSpPr>
            <p:nvPr/>
          </p:nvSpPr>
          <p:spPr bwMode="auto">
            <a:xfrm>
              <a:off x="2169"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70"/>
            <p:cNvSpPr>
              <a:spLocks noEditPoints="1"/>
            </p:cNvSpPr>
            <p:nvPr/>
          </p:nvSpPr>
          <p:spPr bwMode="auto">
            <a:xfrm>
              <a:off x="2169"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71"/>
            <p:cNvSpPr>
              <a:spLocks noEditPoints="1"/>
            </p:cNvSpPr>
            <p:nvPr/>
          </p:nvSpPr>
          <p:spPr bwMode="auto">
            <a:xfrm>
              <a:off x="2169"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72"/>
            <p:cNvSpPr>
              <a:spLocks noEditPoints="1"/>
            </p:cNvSpPr>
            <p:nvPr/>
          </p:nvSpPr>
          <p:spPr bwMode="auto">
            <a:xfrm>
              <a:off x="2169"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73"/>
            <p:cNvSpPr>
              <a:spLocks noEditPoints="1"/>
            </p:cNvSpPr>
            <p:nvPr/>
          </p:nvSpPr>
          <p:spPr bwMode="auto">
            <a:xfrm>
              <a:off x="2169"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74"/>
            <p:cNvSpPr>
              <a:spLocks noEditPoints="1"/>
            </p:cNvSpPr>
            <p:nvPr/>
          </p:nvSpPr>
          <p:spPr bwMode="auto">
            <a:xfrm>
              <a:off x="2169"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75"/>
            <p:cNvSpPr>
              <a:spLocks noEditPoints="1"/>
            </p:cNvSpPr>
            <p:nvPr/>
          </p:nvSpPr>
          <p:spPr bwMode="auto">
            <a:xfrm>
              <a:off x="2169"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76"/>
            <p:cNvSpPr>
              <a:spLocks noEditPoints="1"/>
            </p:cNvSpPr>
            <p:nvPr/>
          </p:nvSpPr>
          <p:spPr bwMode="auto">
            <a:xfrm>
              <a:off x="2169"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77"/>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65" name="Rectangle 78"/>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66" name="Freeform 79"/>
            <p:cNvSpPr>
              <a:spLocks noEditPoints="1"/>
            </p:cNvSpPr>
            <p:nvPr/>
          </p:nvSpPr>
          <p:spPr bwMode="auto">
            <a:xfrm>
              <a:off x="262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80"/>
            <p:cNvSpPr>
              <a:spLocks noEditPoints="1"/>
            </p:cNvSpPr>
            <p:nvPr/>
          </p:nvSpPr>
          <p:spPr bwMode="auto">
            <a:xfrm>
              <a:off x="262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81"/>
            <p:cNvSpPr>
              <a:spLocks noEditPoints="1"/>
            </p:cNvSpPr>
            <p:nvPr/>
          </p:nvSpPr>
          <p:spPr bwMode="auto">
            <a:xfrm>
              <a:off x="262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82"/>
            <p:cNvSpPr>
              <a:spLocks noEditPoints="1"/>
            </p:cNvSpPr>
            <p:nvPr/>
          </p:nvSpPr>
          <p:spPr bwMode="auto">
            <a:xfrm>
              <a:off x="262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83"/>
            <p:cNvSpPr>
              <a:spLocks noEditPoints="1"/>
            </p:cNvSpPr>
            <p:nvPr/>
          </p:nvSpPr>
          <p:spPr bwMode="auto">
            <a:xfrm>
              <a:off x="262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84"/>
            <p:cNvSpPr>
              <a:spLocks noEditPoints="1"/>
            </p:cNvSpPr>
            <p:nvPr/>
          </p:nvSpPr>
          <p:spPr bwMode="auto">
            <a:xfrm>
              <a:off x="262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85"/>
            <p:cNvSpPr>
              <a:spLocks noEditPoints="1"/>
            </p:cNvSpPr>
            <p:nvPr/>
          </p:nvSpPr>
          <p:spPr bwMode="auto">
            <a:xfrm>
              <a:off x="262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86"/>
            <p:cNvSpPr>
              <a:spLocks noEditPoints="1"/>
            </p:cNvSpPr>
            <p:nvPr/>
          </p:nvSpPr>
          <p:spPr bwMode="auto">
            <a:xfrm>
              <a:off x="262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87"/>
            <p:cNvSpPr>
              <a:spLocks noEditPoints="1"/>
            </p:cNvSpPr>
            <p:nvPr/>
          </p:nvSpPr>
          <p:spPr bwMode="auto">
            <a:xfrm>
              <a:off x="262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88"/>
            <p:cNvSpPr>
              <a:spLocks noEditPoints="1"/>
            </p:cNvSpPr>
            <p:nvPr/>
          </p:nvSpPr>
          <p:spPr bwMode="auto">
            <a:xfrm>
              <a:off x="262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89"/>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77" name="Rectangle 90"/>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78" name="Freeform 91"/>
            <p:cNvSpPr>
              <a:spLocks noEditPoints="1"/>
            </p:cNvSpPr>
            <p:nvPr/>
          </p:nvSpPr>
          <p:spPr bwMode="auto">
            <a:xfrm>
              <a:off x="3065"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92"/>
            <p:cNvSpPr>
              <a:spLocks noEditPoints="1"/>
            </p:cNvSpPr>
            <p:nvPr/>
          </p:nvSpPr>
          <p:spPr bwMode="auto">
            <a:xfrm>
              <a:off x="3065"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93"/>
            <p:cNvSpPr>
              <a:spLocks noEditPoints="1"/>
            </p:cNvSpPr>
            <p:nvPr/>
          </p:nvSpPr>
          <p:spPr bwMode="auto">
            <a:xfrm>
              <a:off x="3065"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94"/>
            <p:cNvSpPr>
              <a:spLocks noEditPoints="1"/>
            </p:cNvSpPr>
            <p:nvPr/>
          </p:nvSpPr>
          <p:spPr bwMode="auto">
            <a:xfrm>
              <a:off x="3065"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95"/>
            <p:cNvSpPr>
              <a:spLocks noEditPoints="1"/>
            </p:cNvSpPr>
            <p:nvPr/>
          </p:nvSpPr>
          <p:spPr bwMode="auto">
            <a:xfrm>
              <a:off x="3065"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96"/>
            <p:cNvSpPr>
              <a:spLocks noEditPoints="1"/>
            </p:cNvSpPr>
            <p:nvPr/>
          </p:nvSpPr>
          <p:spPr bwMode="auto">
            <a:xfrm>
              <a:off x="3065"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97"/>
            <p:cNvSpPr>
              <a:spLocks noEditPoints="1"/>
            </p:cNvSpPr>
            <p:nvPr/>
          </p:nvSpPr>
          <p:spPr bwMode="auto">
            <a:xfrm>
              <a:off x="3065"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98"/>
            <p:cNvSpPr>
              <a:spLocks noEditPoints="1"/>
            </p:cNvSpPr>
            <p:nvPr/>
          </p:nvSpPr>
          <p:spPr bwMode="auto">
            <a:xfrm>
              <a:off x="3065"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99"/>
            <p:cNvSpPr>
              <a:spLocks noEditPoints="1"/>
            </p:cNvSpPr>
            <p:nvPr/>
          </p:nvSpPr>
          <p:spPr bwMode="auto">
            <a:xfrm>
              <a:off x="3065"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100"/>
            <p:cNvSpPr>
              <a:spLocks noEditPoints="1"/>
            </p:cNvSpPr>
            <p:nvPr/>
          </p:nvSpPr>
          <p:spPr bwMode="auto">
            <a:xfrm>
              <a:off x="3065"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101"/>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89" name="Rectangle 102"/>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90" name="Freeform 103"/>
            <p:cNvSpPr>
              <a:spLocks noEditPoints="1"/>
            </p:cNvSpPr>
            <p:nvPr/>
          </p:nvSpPr>
          <p:spPr bwMode="auto">
            <a:xfrm>
              <a:off x="351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104"/>
            <p:cNvSpPr>
              <a:spLocks noEditPoints="1"/>
            </p:cNvSpPr>
            <p:nvPr/>
          </p:nvSpPr>
          <p:spPr bwMode="auto">
            <a:xfrm>
              <a:off x="351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105"/>
            <p:cNvSpPr>
              <a:spLocks noEditPoints="1"/>
            </p:cNvSpPr>
            <p:nvPr/>
          </p:nvSpPr>
          <p:spPr bwMode="auto">
            <a:xfrm>
              <a:off x="351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106"/>
            <p:cNvSpPr>
              <a:spLocks noEditPoints="1"/>
            </p:cNvSpPr>
            <p:nvPr/>
          </p:nvSpPr>
          <p:spPr bwMode="auto">
            <a:xfrm>
              <a:off x="351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107"/>
            <p:cNvSpPr>
              <a:spLocks noEditPoints="1"/>
            </p:cNvSpPr>
            <p:nvPr/>
          </p:nvSpPr>
          <p:spPr bwMode="auto">
            <a:xfrm>
              <a:off x="351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108"/>
            <p:cNvSpPr>
              <a:spLocks noEditPoints="1"/>
            </p:cNvSpPr>
            <p:nvPr/>
          </p:nvSpPr>
          <p:spPr bwMode="auto">
            <a:xfrm>
              <a:off x="351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109"/>
            <p:cNvSpPr>
              <a:spLocks noEditPoints="1"/>
            </p:cNvSpPr>
            <p:nvPr/>
          </p:nvSpPr>
          <p:spPr bwMode="auto">
            <a:xfrm>
              <a:off x="351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110"/>
            <p:cNvSpPr>
              <a:spLocks noEditPoints="1"/>
            </p:cNvSpPr>
            <p:nvPr/>
          </p:nvSpPr>
          <p:spPr bwMode="auto">
            <a:xfrm>
              <a:off x="351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111"/>
            <p:cNvSpPr>
              <a:spLocks noEditPoints="1"/>
            </p:cNvSpPr>
            <p:nvPr/>
          </p:nvSpPr>
          <p:spPr bwMode="auto">
            <a:xfrm>
              <a:off x="351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112"/>
            <p:cNvSpPr>
              <a:spLocks noEditPoints="1"/>
            </p:cNvSpPr>
            <p:nvPr/>
          </p:nvSpPr>
          <p:spPr bwMode="auto">
            <a:xfrm>
              <a:off x="351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113"/>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1" name="Rectangle 114"/>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2" name="Freeform 115"/>
            <p:cNvSpPr>
              <a:spLocks noEditPoints="1"/>
            </p:cNvSpPr>
            <p:nvPr/>
          </p:nvSpPr>
          <p:spPr bwMode="auto">
            <a:xfrm>
              <a:off x="396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16"/>
            <p:cNvSpPr>
              <a:spLocks noEditPoints="1"/>
            </p:cNvSpPr>
            <p:nvPr/>
          </p:nvSpPr>
          <p:spPr bwMode="auto">
            <a:xfrm>
              <a:off x="396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17"/>
            <p:cNvSpPr>
              <a:spLocks noEditPoints="1"/>
            </p:cNvSpPr>
            <p:nvPr/>
          </p:nvSpPr>
          <p:spPr bwMode="auto">
            <a:xfrm>
              <a:off x="396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18"/>
            <p:cNvSpPr>
              <a:spLocks noEditPoints="1"/>
            </p:cNvSpPr>
            <p:nvPr/>
          </p:nvSpPr>
          <p:spPr bwMode="auto">
            <a:xfrm>
              <a:off x="396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19"/>
            <p:cNvSpPr>
              <a:spLocks noEditPoints="1"/>
            </p:cNvSpPr>
            <p:nvPr/>
          </p:nvSpPr>
          <p:spPr bwMode="auto">
            <a:xfrm>
              <a:off x="396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20"/>
            <p:cNvSpPr>
              <a:spLocks noEditPoints="1"/>
            </p:cNvSpPr>
            <p:nvPr/>
          </p:nvSpPr>
          <p:spPr bwMode="auto">
            <a:xfrm>
              <a:off x="396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21"/>
            <p:cNvSpPr>
              <a:spLocks noEditPoints="1"/>
            </p:cNvSpPr>
            <p:nvPr/>
          </p:nvSpPr>
          <p:spPr bwMode="auto">
            <a:xfrm>
              <a:off x="396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22"/>
            <p:cNvSpPr>
              <a:spLocks noEditPoints="1"/>
            </p:cNvSpPr>
            <p:nvPr/>
          </p:nvSpPr>
          <p:spPr bwMode="auto">
            <a:xfrm>
              <a:off x="396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23"/>
            <p:cNvSpPr>
              <a:spLocks noEditPoints="1"/>
            </p:cNvSpPr>
            <p:nvPr/>
          </p:nvSpPr>
          <p:spPr bwMode="auto">
            <a:xfrm>
              <a:off x="396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24"/>
            <p:cNvSpPr>
              <a:spLocks noEditPoints="1"/>
            </p:cNvSpPr>
            <p:nvPr/>
          </p:nvSpPr>
          <p:spPr bwMode="auto">
            <a:xfrm>
              <a:off x="396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25"/>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3" name="Rectangle 126"/>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4" name="Freeform 127"/>
            <p:cNvSpPr>
              <a:spLocks noEditPoints="1"/>
            </p:cNvSpPr>
            <p:nvPr/>
          </p:nvSpPr>
          <p:spPr bwMode="auto">
            <a:xfrm>
              <a:off x="4405"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28"/>
            <p:cNvSpPr>
              <a:spLocks noEditPoints="1"/>
            </p:cNvSpPr>
            <p:nvPr/>
          </p:nvSpPr>
          <p:spPr bwMode="auto">
            <a:xfrm>
              <a:off x="4405"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29"/>
            <p:cNvSpPr>
              <a:spLocks noEditPoints="1"/>
            </p:cNvSpPr>
            <p:nvPr/>
          </p:nvSpPr>
          <p:spPr bwMode="auto">
            <a:xfrm>
              <a:off x="4405"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30"/>
            <p:cNvSpPr>
              <a:spLocks noEditPoints="1"/>
            </p:cNvSpPr>
            <p:nvPr/>
          </p:nvSpPr>
          <p:spPr bwMode="auto">
            <a:xfrm>
              <a:off x="4405"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31"/>
            <p:cNvSpPr>
              <a:spLocks noEditPoints="1"/>
            </p:cNvSpPr>
            <p:nvPr/>
          </p:nvSpPr>
          <p:spPr bwMode="auto">
            <a:xfrm>
              <a:off x="4405"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32"/>
            <p:cNvSpPr>
              <a:spLocks noEditPoints="1"/>
            </p:cNvSpPr>
            <p:nvPr/>
          </p:nvSpPr>
          <p:spPr bwMode="auto">
            <a:xfrm>
              <a:off x="4405"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33"/>
            <p:cNvSpPr>
              <a:spLocks noEditPoints="1"/>
            </p:cNvSpPr>
            <p:nvPr/>
          </p:nvSpPr>
          <p:spPr bwMode="auto">
            <a:xfrm>
              <a:off x="4405"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34"/>
            <p:cNvSpPr>
              <a:spLocks noEditPoints="1"/>
            </p:cNvSpPr>
            <p:nvPr/>
          </p:nvSpPr>
          <p:spPr bwMode="auto">
            <a:xfrm>
              <a:off x="4405"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35"/>
            <p:cNvSpPr>
              <a:spLocks noEditPoints="1"/>
            </p:cNvSpPr>
            <p:nvPr/>
          </p:nvSpPr>
          <p:spPr bwMode="auto">
            <a:xfrm>
              <a:off x="4405"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36"/>
            <p:cNvSpPr>
              <a:spLocks noEditPoints="1"/>
            </p:cNvSpPr>
            <p:nvPr/>
          </p:nvSpPr>
          <p:spPr bwMode="auto">
            <a:xfrm>
              <a:off x="4405"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37"/>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25" name="Rectangle 138"/>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26" name="Freeform 139"/>
            <p:cNvSpPr>
              <a:spLocks noEditPoints="1"/>
            </p:cNvSpPr>
            <p:nvPr/>
          </p:nvSpPr>
          <p:spPr bwMode="auto">
            <a:xfrm>
              <a:off x="485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40"/>
            <p:cNvSpPr>
              <a:spLocks noEditPoints="1"/>
            </p:cNvSpPr>
            <p:nvPr/>
          </p:nvSpPr>
          <p:spPr bwMode="auto">
            <a:xfrm>
              <a:off x="485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41"/>
            <p:cNvSpPr>
              <a:spLocks noEditPoints="1"/>
            </p:cNvSpPr>
            <p:nvPr/>
          </p:nvSpPr>
          <p:spPr bwMode="auto">
            <a:xfrm>
              <a:off x="485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42"/>
            <p:cNvSpPr>
              <a:spLocks noEditPoints="1"/>
            </p:cNvSpPr>
            <p:nvPr/>
          </p:nvSpPr>
          <p:spPr bwMode="auto">
            <a:xfrm>
              <a:off x="485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43"/>
            <p:cNvSpPr>
              <a:spLocks noEditPoints="1"/>
            </p:cNvSpPr>
            <p:nvPr/>
          </p:nvSpPr>
          <p:spPr bwMode="auto">
            <a:xfrm>
              <a:off x="485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44"/>
            <p:cNvSpPr>
              <a:spLocks noEditPoints="1"/>
            </p:cNvSpPr>
            <p:nvPr/>
          </p:nvSpPr>
          <p:spPr bwMode="auto">
            <a:xfrm>
              <a:off x="485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45"/>
            <p:cNvSpPr>
              <a:spLocks noEditPoints="1"/>
            </p:cNvSpPr>
            <p:nvPr/>
          </p:nvSpPr>
          <p:spPr bwMode="auto">
            <a:xfrm>
              <a:off x="485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46"/>
            <p:cNvSpPr>
              <a:spLocks noEditPoints="1"/>
            </p:cNvSpPr>
            <p:nvPr/>
          </p:nvSpPr>
          <p:spPr bwMode="auto">
            <a:xfrm>
              <a:off x="485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47"/>
            <p:cNvSpPr>
              <a:spLocks noEditPoints="1"/>
            </p:cNvSpPr>
            <p:nvPr/>
          </p:nvSpPr>
          <p:spPr bwMode="auto">
            <a:xfrm>
              <a:off x="485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48"/>
            <p:cNvSpPr>
              <a:spLocks noEditPoints="1"/>
            </p:cNvSpPr>
            <p:nvPr/>
          </p:nvSpPr>
          <p:spPr bwMode="auto">
            <a:xfrm>
              <a:off x="485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49"/>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37" name="Rectangle 150"/>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38" name="Freeform 151"/>
            <p:cNvSpPr>
              <a:spLocks noEditPoints="1"/>
            </p:cNvSpPr>
            <p:nvPr/>
          </p:nvSpPr>
          <p:spPr bwMode="auto">
            <a:xfrm>
              <a:off x="530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52"/>
            <p:cNvSpPr>
              <a:spLocks noEditPoints="1"/>
            </p:cNvSpPr>
            <p:nvPr/>
          </p:nvSpPr>
          <p:spPr bwMode="auto">
            <a:xfrm>
              <a:off x="530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53"/>
            <p:cNvSpPr>
              <a:spLocks noEditPoints="1"/>
            </p:cNvSpPr>
            <p:nvPr/>
          </p:nvSpPr>
          <p:spPr bwMode="auto">
            <a:xfrm>
              <a:off x="530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54"/>
            <p:cNvSpPr>
              <a:spLocks noEditPoints="1"/>
            </p:cNvSpPr>
            <p:nvPr/>
          </p:nvSpPr>
          <p:spPr bwMode="auto">
            <a:xfrm>
              <a:off x="530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55"/>
            <p:cNvSpPr>
              <a:spLocks noEditPoints="1"/>
            </p:cNvSpPr>
            <p:nvPr/>
          </p:nvSpPr>
          <p:spPr bwMode="auto">
            <a:xfrm>
              <a:off x="530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56"/>
            <p:cNvSpPr>
              <a:spLocks noEditPoints="1"/>
            </p:cNvSpPr>
            <p:nvPr/>
          </p:nvSpPr>
          <p:spPr bwMode="auto">
            <a:xfrm>
              <a:off x="530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57"/>
            <p:cNvSpPr>
              <a:spLocks noEditPoints="1"/>
            </p:cNvSpPr>
            <p:nvPr/>
          </p:nvSpPr>
          <p:spPr bwMode="auto">
            <a:xfrm>
              <a:off x="530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58"/>
            <p:cNvSpPr>
              <a:spLocks noEditPoints="1"/>
            </p:cNvSpPr>
            <p:nvPr/>
          </p:nvSpPr>
          <p:spPr bwMode="auto">
            <a:xfrm>
              <a:off x="530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59"/>
            <p:cNvSpPr>
              <a:spLocks noEditPoints="1"/>
            </p:cNvSpPr>
            <p:nvPr/>
          </p:nvSpPr>
          <p:spPr bwMode="auto">
            <a:xfrm>
              <a:off x="530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60"/>
            <p:cNvSpPr>
              <a:spLocks noEditPoints="1"/>
            </p:cNvSpPr>
            <p:nvPr/>
          </p:nvSpPr>
          <p:spPr bwMode="auto">
            <a:xfrm>
              <a:off x="530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61"/>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49" name="Freeform 162"/>
            <p:cNvSpPr>
              <a:spLocks/>
            </p:cNvSpPr>
            <p:nvPr/>
          </p:nvSpPr>
          <p:spPr bwMode="auto">
            <a:xfrm>
              <a:off x="349" y="3304"/>
              <a:ext cx="20" cy="10"/>
            </a:xfrm>
            <a:custGeom>
              <a:avLst/>
              <a:gdLst>
                <a:gd name="T0" fmla="*/ 0 w 4"/>
                <a:gd name="T1" fmla="*/ 25 h 2"/>
                <a:gd name="T2" fmla="*/ 0 w 4"/>
                <a:gd name="T3" fmla="*/ 25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8355" name="Rectangle 163"/>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8359" name="Rectangle 167"/>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64"/>
          <p:cNvSpPr>
            <a:spLocks noGrp="1" noChangeArrowheads="1"/>
          </p:cNvSpPr>
          <p:nvPr>
            <p:ph type="dt" sz="half" idx="10"/>
          </p:nvPr>
        </p:nvSpPr>
        <p:spPr>
          <a:xfrm>
            <a:off x="301626" y="4686300"/>
            <a:ext cx="2289175" cy="357188"/>
          </a:xfrm>
        </p:spPr>
        <p:txBody>
          <a:bodyPr/>
          <a:lstStyle>
            <a:lvl1pPr>
              <a:defRPr/>
            </a:lvl1pPr>
          </a:lstStyle>
          <a:p>
            <a:pPr>
              <a:defRPr/>
            </a:pPr>
            <a:fld id="{57686E2E-1821-4CDE-AE87-F68F4597212F}" type="datetime1">
              <a:rPr lang="zh-CN" altLang="en-US">
                <a:solidFill>
                  <a:srgbClr val="000000"/>
                </a:solidFill>
              </a:rPr>
              <a:pPr>
                <a:defRPr/>
              </a:pPr>
              <a:t>2017/1/2</a:t>
            </a:fld>
            <a:endParaRPr lang="en-US" altLang="zh-CN">
              <a:solidFill>
                <a:srgbClr val="000000"/>
              </a:solidFill>
            </a:endParaRPr>
          </a:p>
        </p:txBody>
      </p:sp>
      <p:sp>
        <p:nvSpPr>
          <p:cNvPr id="151" name="Rectangle 165"/>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66"/>
          <p:cNvSpPr>
            <a:spLocks noGrp="1" noChangeArrowheads="1"/>
          </p:cNvSpPr>
          <p:nvPr>
            <p:ph type="sldNum" sz="quarter" idx="12"/>
          </p:nvPr>
        </p:nvSpPr>
        <p:spPr>
          <a:xfrm>
            <a:off x="6553201" y="4686300"/>
            <a:ext cx="2289175" cy="357188"/>
          </a:xfrm>
        </p:spPr>
        <p:txBody>
          <a:bodyPr/>
          <a:lstStyle>
            <a:lvl1pPr>
              <a:defRPr/>
            </a:lvl1pPr>
          </a:lstStyle>
          <a:p>
            <a:pPr>
              <a:defRPr/>
            </a:pPr>
            <a:fld id="{E0304119-1680-48DB-A5B8-C9FB2857B09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90235260"/>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p:txBody>
          <a:bodyPr/>
          <a:lstStyle>
            <a:lvl1pPr>
              <a:defRPr/>
            </a:lvl1pPr>
          </a:lstStyle>
          <a:p>
            <a:pPr>
              <a:defRPr/>
            </a:pPr>
            <a:fld id="{2184C33F-3AE2-4D33-9836-91007677A813}" type="datetime1">
              <a:rPr lang="zh-CN" altLang="en-US">
                <a:solidFill>
                  <a:srgbClr val="000000"/>
                </a:solidFill>
              </a:rPr>
              <a:pPr>
                <a:defRPr/>
              </a:pPr>
              <a:t>2017/1/2</a:t>
            </a:fld>
            <a:endParaRPr lang="en-US" altLang="zh-CN">
              <a:solidFill>
                <a:srgbClr val="000000"/>
              </a:solidFill>
            </a:endParaRPr>
          </a:p>
        </p:txBody>
      </p:sp>
      <p:sp>
        <p:nvSpPr>
          <p:cNvPr id="5"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252"/>
          <p:cNvSpPr>
            <a:spLocks noGrp="1" noChangeArrowheads="1"/>
          </p:cNvSpPr>
          <p:nvPr>
            <p:ph type="sldNum" sz="quarter" idx="12"/>
          </p:nvPr>
        </p:nvSpPr>
        <p:spPr/>
        <p:txBody>
          <a:bodyPr/>
          <a:lstStyle>
            <a:lvl1pPr>
              <a:defRPr/>
            </a:lvl1pPr>
          </a:lstStyle>
          <a:p>
            <a:pPr>
              <a:defRPr/>
            </a:pPr>
            <a:fld id="{A67A8F0D-2054-4590-A075-8F121035FCD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2728253"/>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250"/>
          <p:cNvSpPr>
            <a:spLocks noGrp="1" noChangeArrowheads="1"/>
          </p:cNvSpPr>
          <p:nvPr>
            <p:ph type="dt" sz="half" idx="10"/>
          </p:nvPr>
        </p:nvSpPr>
        <p:spPr/>
        <p:txBody>
          <a:bodyPr/>
          <a:lstStyle>
            <a:lvl1pPr>
              <a:defRPr/>
            </a:lvl1pPr>
          </a:lstStyle>
          <a:p>
            <a:pPr>
              <a:defRPr/>
            </a:pPr>
            <a:fld id="{01DA502E-FA6A-4DEF-BB50-4F2FCF2D1D35}" type="datetime1">
              <a:rPr lang="zh-CN" altLang="en-US">
                <a:solidFill>
                  <a:srgbClr val="000000"/>
                </a:solidFill>
              </a:rPr>
              <a:pPr>
                <a:defRPr/>
              </a:pPr>
              <a:t>2017/1/2</a:t>
            </a:fld>
            <a:endParaRPr lang="en-US" altLang="zh-CN">
              <a:solidFill>
                <a:srgbClr val="000000"/>
              </a:solidFill>
            </a:endParaRPr>
          </a:p>
        </p:txBody>
      </p:sp>
      <p:sp>
        <p:nvSpPr>
          <p:cNvPr id="5"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252"/>
          <p:cNvSpPr>
            <a:spLocks noGrp="1" noChangeArrowheads="1"/>
          </p:cNvSpPr>
          <p:nvPr>
            <p:ph type="sldNum" sz="quarter" idx="12"/>
          </p:nvPr>
        </p:nvSpPr>
        <p:spPr/>
        <p:txBody>
          <a:bodyPr/>
          <a:lstStyle>
            <a:lvl1pPr>
              <a:defRPr/>
            </a:lvl1pPr>
          </a:lstStyle>
          <a:p>
            <a:pPr>
              <a:defRPr/>
            </a:pPr>
            <a:fld id="{872007B6-55D6-40B0-AAD7-7B2FE76033A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86927386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0"/>
          <p:cNvSpPr>
            <a:spLocks noGrp="1" noChangeArrowheads="1"/>
          </p:cNvSpPr>
          <p:nvPr>
            <p:ph type="dt" sz="half" idx="10"/>
          </p:nvPr>
        </p:nvSpPr>
        <p:spPr/>
        <p:txBody>
          <a:bodyPr/>
          <a:lstStyle>
            <a:lvl1pPr>
              <a:defRPr/>
            </a:lvl1pPr>
          </a:lstStyle>
          <a:p>
            <a:pPr>
              <a:defRPr/>
            </a:pPr>
            <a:fld id="{229F301F-E79A-43F1-9005-498BC089FA7C}" type="datetime1">
              <a:rPr lang="zh-CN" altLang="en-US">
                <a:solidFill>
                  <a:srgbClr val="000000"/>
                </a:solidFill>
              </a:rPr>
              <a:pPr>
                <a:defRPr/>
              </a:pPr>
              <a:t>2017/1/2</a:t>
            </a:fld>
            <a:endParaRPr lang="en-US" altLang="zh-CN">
              <a:solidFill>
                <a:srgbClr val="000000"/>
              </a:solidFill>
            </a:endParaRPr>
          </a:p>
        </p:txBody>
      </p:sp>
      <p:sp>
        <p:nvSpPr>
          <p:cNvPr id="6"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252"/>
          <p:cNvSpPr>
            <a:spLocks noGrp="1" noChangeArrowheads="1"/>
          </p:cNvSpPr>
          <p:nvPr>
            <p:ph type="sldNum" sz="quarter" idx="12"/>
          </p:nvPr>
        </p:nvSpPr>
        <p:spPr/>
        <p:txBody>
          <a:bodyPr/>
          <a:lstStyle>
            <a:lvl1pPr>
              <a:defRPr/>
            </a:lvl1pPr>
          </a:lstStyle>
          <a:p>
            <a:pPr>
              <a:defRPr/>
            </a:pPr>
            <a:fld id="{1EC0EEDF-8A19-43FC-A937-16C5C93475A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744511894"/>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0"/>
          <p:cNvSpPr>
            <a:spLocks noGrp="1" noChangeArrowheads="1"/>
          </p:cNvSpPr>
          <p:nvPr>
            <p:ph type="dt" sz="half" idx="10"/>
          </p:nvPr>
        </p:nvSpPr>
        <p:spPr/>
        <p:txBody>
          <a:bodyPr/>
          <a:lstStyle>
            <a:lvl1pPr>
              <a:defRPr/>
            </a:lvl1pPr>
          </a:lstStyle>
          <a:p>
            <a:pPr>
              <a:defRPr/>
            </a:pPr>
            <a:fld id="{F7DEF21B-DB46-444E-B026-0C00AD5D1A68}" type="datetime1">
              <a:rPr lang="zh-CN" altLang="en-US">
                <a:solidFill>
                  <a:srgbClr val="000000"/>
                </a:solidFill>
              </a:rPr>
              <a:pPr>
                <a:defRPr/>
              </a:pPr>
              <a:t>2017/1/2</a:t>
            </a:fld>
            <a:endParaRPr lang="en-US" altLang="zh-CN">
              <a:solidFill>
                <a:srgbClr val="000000"/>
              </a:solidFill>
            </a:endParaRPr>
          </a:p>
        </p:txBody>
      </p:sp>
      <p:sp>
        <p:nvSpPr>
          <p:cNvPr id="8"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252"/>
          <p:cNvSpPr>
            <a:spLocks noGrp="1" noChangeArrowheads="1"/>
          </p:cNvSpPr>
          <p:nvPr>
            <p:ph type="sldNum" sz="quarter" idx="12"/>
          </p:nvPr>
        </p:nvSpPr>
        <p:spPr/>
        <p:txBody>
          <a:bodyPr/>
          <a:lstStyle>
            <a:lvl1pPr>
              <a:defRPr/>
            </a:lvl1pPr>
          </a:lstStyle>
          <a:p>
            <a:pPr>
              <a:defRPr/>
            </a:pPr>
            <a:fld id="{8E77815C-7A6E-4E78-85DA-86578CFC758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0524561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0"/>
          <p:cNvSpPr>
            <a:spLocks noGrp="1" noChangeArrowheads="1"/>
          </p:cNvSpPr>
          <p:nvPr>
            <p:ph type="dt" sz="half" idx="10"/>
          </p:nvPr>
        </p:nvSpPr>
        <p:spPr/>
        <p:txBody>
          <a:bodyPr/>
          <a:lstStyle>
            <a:lvl1pPr>
              <a:defRPr/>
            </a:lvl1pPr>
          </a:lstStyle>
          <a:p>
            <a:pPr>
              <a:defRPr/>
            </a:pPr>
            <a:fld id="{EACCD98C-BCDD-45F8-9943-AE6E640168FE}" type="datetime1">
              <a:rPr lang="zh-CN" altLang="en-US">
                <a:solidFill>
                  <a:srgbClr val="000000"/>
                </a:solidFill>
              </a:rPr>
              <a:pPr>
                <a:defRPr/>
              </a:pPr>
              <a:t>2017/1/2</a:t>
            </a:fld>
            <a:endParaRPr lang="en-US" altLang="zh-CN">
              <a:solidFill>
                <a:srgbClr val="000000"/>
              </a:solidFill>
            </a:endParaRPr>
          </a:p>
        </p:txBody>
      </p:sp>
      <p:sp>
        <p:nvSpPr>
          <p:cNvPr id="4"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252"/>
          <p:cNvSpPr>
            <a:spLocks noGrp="1" noChangeArrowheads="1"/>
          </p:cNvSpPr>
          <p:nvPr>
            <p:ph type="sldNum" sz="quarter" idx="12"/>
          </p:nvPr>
        </p:nvSpPr>
        <p:spPr/>
        <p:txBody>
          <a:bodyPr/>
          <a:lstStyle>
            <a:lvl1pPr>
              <a:defRPr/>
            </a:lvl1pPr>
          </a:lstStyle>
          <a:p>
            <a:pPr>
              <a:defRPr/>
            </a:pPr>
            <a:fld id="{1993C5A9-DDBF-4E27-A0B0-D1F31E2EB55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1088220"/>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250"/>
          <p:cNvSpPr>
            <a:spLocks noGrp="1" noChangeArrowheads="1"/>
          </p:cNvSpPr>
          <p:nvPr>
            <p:ph type="dt" sz="half" idx="10"/>
          </p:nvPr>
        </p:nvSpPr>
        <p:spPr/>
        <p:txBody>
          <a:bodyPr/>
          <a:lstStyle>
            <a:lvl1pPr>
              <a:defRPr/>
            </a:lvl1pPr>
          </a:lstStyle>
          <a:p>
            <a:pPr>
              <a:defRPr/>
            </a:pPr>
            <a:fld id="{0407FC2D-2990-4C55-97AC-4F61A45A6C92}" type="datetime1">
              <a:rPr lang="zh-CN" altLang="en-US">
                <a:solidFill>
                  <a:srgbClr val="000000"/>
                </a:solidFill>
              </a:rPr>
              <a:pPr>
                <a:defRPr/>
              </a:pPr>
              <a:t>2017/1/2</a:t>
            </a:fld>
            <a:endParaRPr lang="en-US" altLang="zh-CN">
              <a:solidFill>
                <a:srgbClr val="000000"/>
              </a:solidFill>
            </a:endParaRPr>
          </a:p>
        </p:txBody>
      </p:sp>
      <p:sp>
        <p:nvSpPr>
          <p:cNvPr id="3"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252"/>
          <p:cNvSpPr>
            <a:spLocks noGrp="1" noChangeArrowheads="1"/>
          </p:cNvSpPr>
          <p:nvPr>
            <p:ph type="sldNum" sz="quarter" idx="12"/>
          </p:nvPr>
        </p:nvSpPr>
        <p:spPr/>
        <p:txBody>
          <a:bodyPr/>
          <a:lstStyle>
            <a:lvl1pPr>
              <a:defRPr/>
            </a:lvl1pPr>
          </a:lstStyle>
          <a:p>
            <a:pPr>
              <a:defRPr/>
            </a:pPr>
            <a:fld id="{C22811C2-A223-4BC4-A389-B221C320B26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871412283"/>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250"/>
          <p:cNvSpPr>
            <a:spLocks noGrp="1" noChangeArrowheads="1"/>
          </p:cNvSpPr>
          <p:nvPr>
            <p:ph type="dt" sz="half" idx="10"/>
          </p:nvPr>
        </p:nvSpPr>
        <p:spPr/>
        <p:txBody>
          <a:bodyPr/>
          <a:lstStyle>
            <a:lvl1pPr>
              <a:defRPr/>
            </a:lvl1pPr>
          </a:lstStyle>
          <a:p>
            <a:pPr>
              <a:defRPr/>
            </a:pPr>
            <a:fld id="{DE24D075-20BA-49FF-BDC0-3773406BE01C}" type="datetime1">
              <a:rPr lang="zh-CN" altLang="en-US">
                <a:solidFill>
                  <a:srgbClr val="000000"/>
                </a:solidFill>
              </a:rPr>
              <a:pPr>
                <a:defRPr/>
              </a:pPr>
              <a:t>2017/1/2</a:t>
            </a:fld>
            <a:endParaRPr lang="en-US" altLang="zh-CN">
              <a:solidFill>
                <a:srgbClr val="000000"/>
              </a:solidFill>
            </a:endParaRPr>
          </a:p>
        </p:txBody>
      </p:sp>
      <p:sp>
        <p:nvSpPr>
          <p:cNvPr id="6"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252"/>
          <p:cNvSpPr>
            <a:spLocks noGrp="1" noChangeArrowheads="1"/>
          </p:cNvSpPr>
          <p:nvPr>
            <p:ph type="sldNum" sz="quarter" idx="12"/>
          </p:nvPr>
        </p:nvSpPr>
        <p:spPr/>
        <p:txBody>
          <a:bodyPr/>
          <a:lstStyle>
            <a:lvl1pPr>
              <a:defRPr/>
            </a:lvl1pPr>
          </a:lstStyle>
          <a:p>
            <a:pPr>
              <a:defRPr/>
            </a:pPr>
            <a:fld id="{137373A8-7F37-4C3D-B2AC-D7B2EE3D1CD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775097720"/>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250"/>
          <p:cNvSpPr>
            <a:spLocks noGrp="1" noChangeArrowheads="1"/>
          </p:cNvSpPr>
          <p:nvPr>
            <p:ph type="dt" sz="half" idx="10"/>
          </p:nvPr>
        </p:nvSpPr>
        <p:spPr/>
        <p:txBody>
          <a:bodyPr/>
          <a:lstStyle>
            <a:lvl1pPr>
              <a:defRPr/>
            </a:lvl1pPr>
          </a:lstStyle>
          <a:p>
            <a:pPr>
              <a:defRPr/>
            </a:pPr>
            <a:fld id="{9B7BEBEF-2117-4BD1-81C5-96AFD757CB64}" type="datetime1">
              <a:rPr lang="zh-CN" altLang="en-US">
                <a:solidFill>
                  <a:srgbClr val="000000"/>
                </a:solidFill>
              </a:rPr>
              <a:pPr>
                <a:defRPr/>
              </a:pPr>
              <a:t>2017/1/2</a:t>
            </a:fld>
            <a:endParaRPr lang="en-US" altLang="zh-CN">
              <a:solidFill>
                <a:srgbClr val="000000"/>
              </a:solidFill>
            </a:endParaRPr>
          </a:p>
        </p:txBody>
      </p:sp>
      <p:sp>
        <p:nvSpPr>
          <p:cNvPr id="6"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252"/>
          <p:cNvSpPr>
            <a:spLocks noGrp="1" noChangeArrowheads="1"/>
          </p:cNvSpPr>
          <p:nvPr>
            <p:ph type="sldNum" sz="quarter" idx="12"/>
          </p:nvPr>
        </p:nvSpPr>
        <p:spPr/>
        <p:txBody>
          <a:bodyPr/>
          <a:lstStyle>
            <a:lvl1pPr>
              <a:defRPr/>
            </a:lvl1pPr>
          </a:lstStyle>
          <a:p>
            <a:pPr>
              <a:defRPr/>
            </a:pPr>
            <a:fld id="{1E49039F-9007-4D6A-9DFD-B56ED629315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6475503"/>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p:txBody>
          <a:bodyPr/>
          <a:lstStyle>
            <a:lvl1pPr>
              <a:defRPr/>
            </a:lvl1pPr>
          </a:lstStyle>
          <a:p>
            <a:pPr>
              <a:defRPr/>
            </a:pPr>
            <a:fld id="{92586BF7-35DF-42C8-BFB1-861E1930C82F}" type="datetime1">
              <a:rPr lang="zh-CN" altLang="en-US">
                <a:solidFill>
                  <a:srgbClr val="000000"/>
                </a:solidFill>
              </a:rPr>
              <a:pPr>
                <a:defRPr/>
              </a:pPr>
              <a:t>2017/1/2</a:t>
            </a:fld>
            <a:endParaRPr lang="en-US" altLang="zh-CN">
              <a:solidFill>
                <a:srgbClr val="000000"/>
              </a:solidFill>
            </a:endParaRPr>
          </a:p>
        </p:txBody>
      </p:sp>
      <p:sp>
        <p:nvSpPr>
          <p:cNvPr id="5"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252"/>
          <p:cNvSpPr>
            <a:spLocks noGrp="1" noChangeArrowheads="1"/>
          </p:cNvSpPr>
          <p:nvPr>
            <p:ph type="sldNum" sz="quarter" idx="12"/>
          </p:nvPr>
        </p:nvSpPr>
        <p:spPr/>
        <p:txBody>
          <a:bodyPr/>
          <a:lstStyle>
            <a:lvl1pPr>
              <a:defRPr/>
            </a:lvl1pPr>
          </a:lstStyle>
          <a:p>
            <a:pPr>
              <a:defRPr/>
            </a:pPr>
            <a:fld id="{DDD85C4F-57F5-4EBA-B054-CD8E20CF7DBB}"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84388760"/>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p:txBody>
          <a:bodyPr/>
          <a:lstStyle>
            <a:lvl1pPr>
              <a:defRPr/>
            </a:lvl1pPr>
          </a:lstStyle>
          <a:p>
            <a:pPr>
              <a:defRPr/>
            </a:pPr>
            <a:fld id="{94FE6936-7AC5-41A9-8855-F904EF04A825}" type="datetime1">
              <a:rPr lang="zh-CN" altLang="en-US">
                <a:solidFill>
                  <a:srgbClr val="000000"/>
                </a:solidFill>
              </a:rPr>
              <a:pPr>
                <a:defRPr/>
              </a:pPr>
              <a:t>2017/1/2</a:t>
            </a:fld>
            <a:endParaRPr lang="en-US" altLang="zh-CN">
              <a:solidFill>
                <a:srgbClr val="000000"/>
              </a:solidFill>
            </a:endParaRPr>
          </a:p>
        </p:txBody>
      </p:sp>
      <p:sp>
        <p:nvSpPr>
          <p:cNvPr id="5"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252"/>
          <p:cNvSpPr>
            <a:spLocks noGrp="1" noChangeArrowheads="1"/>
          </p:cNvSpPr>
          <p:nvPr>
            <p:ph type="sldNum" sz="quarter" idx="12"/>
          </p:nvPr>
        </p:nvSpPr>
        <p:spPr/>
        <p:txBody>
          <a:bodyPr/>
          <a:lstStyle>
            <a:lvl1pPr>
              <a:defRPr/>
            </a:lvl1pPr>
          </a:lstStyle>
          <a:p>
            <a:pPr>
              <a:defRPr/>
            </a:pPr>
            <a:fld id="{E347A4CF-0507-4972-86A3-66DE26A0C2D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8676566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1026" name="Rectangle 249"/>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248"/>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418" name="Rectangle 250"/>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fld id="{EE1F6F9A-8446-4F85-84D9-49D2D8D313C2}" type="datetime1">
              <a:rPr lang="zh-CN" altLang="en-US">
                <a:solidFill>
                  <a:srgbClr val="000000"/>
                </a:solidFill>
              </a:rPr>
              <a:pPr fontAlgn="base">
                <a:spcBef>
                  <a:spcPct val="0"/>
                </a:spcBef>
                <a:spcAft>
                  <a:spcPct val="0"/>
                </a:spcAft>
                <a:defRPr/>
              </a:pPr>
              <a:t>2017/1/2</a:t>
            </a:fld>
            <a:endParaRPr lang="en-US" altLang="zh-CN">
              <a:solidFill>
                <a:srgbClr val="000000"/>
              </a:solidFill>
            </a:endParaRPr>
          </a:p>
        </p:txBody>
      </p:sp>
      <p:sp>
        <p:nvSpPr>
          <p:cNvPr id="7419" name="Rectangle 251"/>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7420" name="Rectangle 252"/>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a:lvl1pPr>
          </a:lstStyle>
          <a:p>
            <a:pPr fontAlgn="base">
              <a:spcBef>
                <a:spcPct val="0"/>
              </a:spcBef>
              <a:spcAft>
                <a:spcPct val="0"/>
              </a:spcAft>
              <a:defRPr/>
            </a:pPr>
            <a:fld id="{BDBF8DAE-0525-4B1B-9776-526A8DA73490}"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2"/>
          <p:cNvGrpSpPr>
            <a:grpSpLocks/>
          </p:cNvGrpSpPr>
          <p:nvPr/>
        </p:nvGrpSpPr>
        <p:grpSpPr bwMode="auto">
          <a:xfrm>
            <a:off x="566738" y="0"/>
            <a:ext cx="7891462" cy="5116116"/>
            <a:chOff x="349" y="23"/>
            <a:chExt cx="4971" cy="4297"/>
          </a:xfrm>
        </p:grpSpPr>
        <p:sp>
          <p:nvSpPr>
            <p:cNvPr id="1032" name="Rectangle 3"/>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33" name="Freeform 4"/>
            <p:cNvSpPr>
              <a:spLocks noEditPoints="1"/>
            </p:cNvSpPr>
            <p:nvPr/>
          </p:nvSpPr>
          <p:spPr bwMode="auto">
            <a:xfrm>
              <a:off x="384"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5"/>
            <p:cNvSpPr>
              <a:spLocks noEditPoints="1"/>
            </p:cNvSpPr>
            <p:nvPr/>
          </p:nvSpPr>
          <p:spPr bwMode="auto">
            <a:xfrm>
              <a:off x="384"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6"/>
            <p:cNvSpPr>
              <a:spLocks noEditPoints="1"/>
            </p:cNvSpPr>
            <p:nvPr/>
          </p:nvSpPr>
          <p:spPr bwMode="auto">
            <a:xfrm>
              <a:off x="384"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7"/>
            <p:cNvSpPr>
              <a:spLocks noEditPoints="1"/>
            </p:cNvSpPr>
            <p:nvPr/>
          </p:nvSpPr>
          <p:spPr bwMode="auto">
            <a:xfrm>
              <a:off x="384"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8"/>
            <p:cNvSpPr>
              <a:spLocks noEditPoints="1"/>
            </p:cNvSpPr>
            <p:nvPr/>
          </p:nvSpPr>
          <p:spPr bwMode="auto">
            <a:xfrm>
              <a:off x="384"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9"/>
            <p:cNvSpPr>
              <a:spLocks noEditPoints="1"/>
            </p:cNvSpPr>
            <p:nvPr/>
          </p:nvSpPr>
          <p:spPr bwMode="auto">
            <a:xfrm>
              <a:off x="384"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0"/>
            <p:cNvSpPr>
              <a:spLocks noEditPoints="1"/>
            </p:cNvSpPr>
            <p:nvPr/>
          </p:nvSpPr>
          <p:spPr bwMode="auto">
            <a:xfrm>
              <a:off x="384"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1"/>
            <p:cNvSpPr>
              <a:spLocks noEditPoints="1"/>
            </p:cNvSpPr>
            <p:nvPr/>
          </p:nvSpPr>
          <p:spPr bwMode="auto">
            <a:xfrm>
              <a:off x="384"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2"/>
            <p:cNvSpPr>
              <a:spLocks noEditPoints="1"/>
            </p:cNvSpPr>
            <p:nvPr/>
          </p:nvSpPr>
          <p:spPr bwMode="auto">
            <a:xfrm>
              <a:off x="384"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3"/>
            <p:cNvSpPr>
              <a:spLocks noEditPoints="1"/>
            </p:cNvSpPr>
            <p:nvPr/>
          </p:nvSpPr>
          <p:spPr bwMode="auto">
            <a:xfrm>
              <a:off x="384"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4"/>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44" name="Rectangle 15"/>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45" name="Freeform 16"/>
            <p:cNvSpPr>
              <a:spLocks noEditPoints="1"/>
            </p:cNvSpPr>
            <p:nvPr/>
          </p:nvSpPr>
          <p:spPr bwMode="auto">
            <a:xfrm>
              <a:off x="829"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17"/>
            <p:cNvSpPr>
              <a:spLocks noEditPoints="1"/>
            </p:cNvSpPr>
            <p:nvPr/>
          </p:nvSpPr>
          <p:spPr bwMode="auto">
            <a:xfrm>
              <a:off x="829"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18"/>
            <p:cNvSpPr>
              <a:spLocks noEditPoints="1"/>
            </p:cNvSpPr>
            <p:nvPr/>
          </p:nvSpPr>
          <p:spPr bwMode="auto">
            <a:xfrm>
              <a:off x="829"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19"/>
            <p:cNvSpPr>
              <a:spLocks noEditPoints="1"/>
            </p:cNvSpPr>
            <p:nvPr/>
          </p:nvSpPr>
          <p:spPr bwMode="auto">
            <a:xfrm>
              <a:off x="829"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0"/>
            <p:cNvSpPr>
              <a:spLocks noEditPoints="1"/>
            </p:cNvSpPr>
            <p:nvPr/>
          </p:nvSpPr>
          <p:spPr bwMode="auto">
            <a:xfrm>
              <a:off x="829"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1"/>
            <p:cNvSpPr>
              <a:spLocks noEditPoints="1"/>
            </p:cNvSpPr>
            <p:nvPr/>
          </p:nvSpPr>
          <p:spPr bwMode="auto">
            <a:xfrm>
              <a:off x="829"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2"/>
            <p:cNvSpPr>
              <a:spLocks noEditPoints="1"/>
            </p:cNvSpPr>
            <p:nvPr/>
          </p:nvSpPr>
          <p:spPr bwMode="auto">
            <a:xfrm>
              <a:off x="829"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3"/>
            <p:cNvSpPr>
              <a:spLocks noEditPoints="1"/>
            </p:cNvSpPr>
            <p:nvPr/>
          </p:nvSpPr>
          <p:spPr bwMode="auto">
            <a:xfrm>
              <a:off x="829"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4"/>
            <p:cNvSpPr>
              <a:spLocks noEditPoints="1"/>
            </p:cNvSpPr>
            <p:nvPr/>
          </p:nvSpPr>
          <p:spPr bwMode="auto">
            <a:xfrm>
              <a:off x="829"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25"/>
            <p:cNvSpPr>
              <a:spLocks noEditPoints="1"/>
            </p:cNvSpPr>
            <p:nvPr/>
          </p:nvSpPr>
          <p:spPr bwMode="auto">
            <a:xfrm>
              <a:off x="829"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26"/>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56" name="Rectangle 27"/>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57" name="Freeform 28"/>
            <p:cNvSpPr>
              <a:spLocks noEditPoints="1"/>
            </p:cNvSpPr>
            <p:nvPr/>
          </p:nvSpPr>
          <p:spPr bwMode="auto">
            <a:xfrm>
              <a:off x="1279"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29"/>
            <p:cNvSpPr>
              <a:spLocks noEditPoints="1"/>
            </p:cNvSpPr>
            <p:nvPr/>
          </p:nvSpPr>
          <p:spPr bwMode="auto">
            <a:xfrm>
              <a:off x="1279"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0"/>
            <p:cNvSpPr>
              <a:spLocks noEditPoints="1"/>
            </p:cNvSpPr>
            <p:nvPr/>
          </p:nvSpPr>
          <p:spPr bwMode="auto">
            <a:xfrm>
              <a:off x="1279"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1"/>
            <p:cNvSpPr>
              <a:spLocks noEditPoints="1"/>
            </p:cNvSpPr>
            <p:nvPr/>
          </p:nvSpPr>
          <p:spPr bwMode="auto">
            <a:xfrm>
              <a:off x="1279"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2"/>
            <p:cNvSpPr>
              <a:spLocks noEditPoints="1"/>
            </p:cNvSpPr>
            <p:nvPr/>
          </p:nvSpPr>
          <p:spPr bwMode="auto">
            <a:xfrm>
              <a:off x="1279"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3"/>
            <p:cNvSpPr>
              <a:spLocks noEditPoints="1"/>
            </p:cNvSpPr>
            <p:nvPr/>
          </p:nvSpPr>
          <p:spPr bwMode="auto">
            <a:xfrm>
              <a:off x="1279"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4"/>
            <p:cNvSpPr>
              <a:spLocks noEditPoints="1"/>
            </p:cNvSpPr>
            <p:nvPr/>
          </p:nvSpPr>
          <p:spPr bwMode="auto">
            <a:xfrm>
              <a:off x="1279"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35"/>
            <p:cNvSpPr>
              <a:spLocks noEditPoints="1"/>
            </p:cNvSpPr>
            <p:nvPr/>
          </p:nvSpPr>
          <p:spPr bwMode="auto">
            <a:xfrm>
              <a:off x="1279"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36"/>
            <p:cNvSpPr>
              <a:spLocks noEditPoints="1"/>
            </p:cNvSpPr>
            <p:nvPr/>
          </p:nvSpPr>
          <p:spPr bwMode="auto">
            <a:xfrm>
              <a:off x="1279"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37"/>
            <p:cNvSpPr>
              <a:spLocks noEditPoints="1"/>
            </p:cNvSpPr>
            <p:nvPr/>
          </p:nvSpPr>
          <p:spPr bwMode="auto">
            <a:xfrm>
              <a:off x="1279"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38"/>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68" name="Rectangle 39"/>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69" name="Freeform 40"/>
            <p:cNvSpPr>
              <a:spLocks noEditPoints="1"/>
            </p:cNvSpPr>
            <p:nvPr/>
          </p:nvSpPr>
          <p:spPr bwMode="auto">
            <a:xfrm>
              <a:off x="1724"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1"/>
            <p:cNvSpPr>
              <a:spLocks noEditPoints="1"/>
            </p:cNvSpPr>
            <p:nvPr/>
          </p:nvSpPr>
          <p:spPr bwMode="auto">
            <a:xfrm>
              <a:off x="1724"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2"/>
            <p:cNvSpPr>
              <a:spLocks noEditPoints="1"/>
            </p:cNvSpPr>
            <p:nvPr/>
          </p:nvSpPr>
          <p:spPr bwMode="auto">
            <a:xfrm>
              <a:off x="1724"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3"/>
            <p:cNvSpPr>
              <a:spLocks noEditPoints="1"/>
            </p:cNvSpPr>
            <p:nvPr/>
          </p:nvSpPr>
          <p:spPr bwMode="auto">
            <a:xfrm>
              <a:off x="1724"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4"/>
            <p:cNvSpPr>
              <a:spLocks noEditPoints="1"/>
            </p:cNvSpPr>
            <p:nvPr/>
          </p:nvSpPr>
          <p:spPr bwMode="auto">
            <a:xfrm>
              <a:off x="1724"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45"/>
            <p:cNvSpPr>
              <a:spLocks noEditPoints="1"/>
            </p:cNvSpPr>
            <p:nvPr/>
          </p:nvSpPr>
          <p:spPr bwMode="auto">
            <a:xfrm>
              <a:off x="1724"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46"/>
            <p:cNvSpPr>
              <a:spLocks noEditPoints="1"/>
            </p:cNvSpPr>
            <p:nvPr/>
          </p:nvSpPr>
          <p:spPr bwMode="auto">
            <a:xfrm>
              <a:off x="1724"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47"/>
            <p:cNvSpPr>
              <a:spLocks noEditPoints="1"/>
            </p:cNvSpPr>
            <p:nvPr/>
          </p:nvSpPr>
          <p:spPr bwMode="auto">
            <a:xfrm>
              <a:off x="1724"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48"/>
            <p:cNvSpPr>
              <a:spLocks noEditPoints="1"/>
            </p:cNvSpPr>
            <p:nvPr/>
          </p:nvSpPr>
          <p:spPr bwMode="auto">
            <a:xfrm>
              <a:off x="1724"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49"/>
            <p:cNvSpPr>
              <a:spLocks noEditPoints="1"/>
            </p:cNvSpPr>
            <p:nvPr/>
          </p:nvSpPr>
          <p:spPr bwMode="auto">
            <a:xfrm>
              <a:off x="1724"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0"/>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80" name="Rectangle 51"/>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81" name="Freeform 52"/>
            <p:cNvSpPr>
              <a:spLocks noEditPoints="1"/>
            </p:cNvSpPr>
            <p:nvPr/>
          </p:nvSpPr>
          <p:spPr bwMode="auto">
            <a:xfrm>
              <a:off x="2169" y="225"/>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3"/>
            <p:cNvSpPr>
              <a:spLocks noEditPoints="1"/>
            </p:cNvSpPr>
            <p:nvPr/>
          </p:nvSpPr>
          <p:spPr bwMode="auto">
            <a:xfrm>
              <a:off x="2169" y="630"/>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4"/>
            <p:cNvSpPr>
              <a:spLocks noEditPoints="1"/>
            </p:cNvSpPr>
            <p:nvPr/>
          </p:nvSpPr>
          <p:spPr bwMode="auto">
            <a:xfrm>
              <a:off x="2169" y="1034"/>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55"/>
            <p:cNvSpPr>
              <a:spLocks noEditPoints="1"/>
            </p:cNvSpPr>
            <p:nvPr/>
          </p:nvSpPr>
          <p:spPr bwMode="auto">
            <a:xfrm>
              <a:off x="2169" y="1438"/>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56"/>
            <p:cNvSpPr>
              <a:spLocks noEditPoints="1"/>
            </p:cNvSpPr>
            <p:nvPr/>
          </p:nvSpPr>
          <p:spPr bwMode="auto">
            <a:xfrm>
              <a:off x="2169" y="1843"/>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57"/>
            <p:cNvSpPr>
              <a:spLocks noEditPoints="1"/>
            </p:cNvSpPr>
            <p:nvPr/>
          </p:nvSpPr>
          <p:spPr bwMode="auto">
            <a:xfrm>
              <a:off x="2169" y="2247"/>
              <a:ext cx="21" cy="304"/>
            </a:xfrm>
            <a:custGeom>
              <a:avLst/>
              <a:gdLst>
                <a:gd name="T0" fmla="*/ 0 w 4"/>
                <a:gd name="T1" fmla="*/ 0 h 60"/>
                <a:gd name="T2" fmla="*/ 0 w 4"/>
                <a:gd name="T3" fmla="*/ 512 h 60"/>
                <a:gd name="T4" fmla="*/ 110 w 4"/>
                <a:gd name="T5" fmla="*/ 512 h 60"/>
                <a:gd name="T6" fmla="*/ 110 w 4"/>
                <a:gd name="T7" fmla="*/ 0 h 60"/>
                <a:gd name="T8" fmla="*/ 0 w 4"/>
                <a:gd name="T9" fmla="*/ 0 h 60"/>
                <a:gd name="T10" fmla="*/ 0 w 4"/>
                <a:gd name="T11" fmla="*/ 1029 h 60"/>
                <a:gd name="T12" fmla="*/ 0 w 4"/>
                <a:gd name="T13" fmla="*/ 1540 h 60"/>
                <a:gd name="T14" fmla="*/ 110 w 4"/>
                <a:gd name="T15" fmla="*/ 1540 h 60"/>
                <a:gd name="T16" fmla="*/ 11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58"/>
            <p:cNvSpPr>
              <a:spLocks noEditPoints="1"/>
            </p:cNvSpPr>
            <p:nvPr/>
          </p:nvSpPr>
          <p:spPr bwMode="auto">
            <a:xfrm>
              <a:off x="2169" y="2652"/>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59"/>
            <p:cNvSpPr>
              <a:spLocks noEditPoints="1"/>
            </p:cNvSpPr>
            <p:nvPr/>
          </p:nvSpPr>
          <p:spPr bwMode="auto">
            <a:xfrm>
              <a:off x="2169" y="3056"/>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0"/>
            <p:cNvSpPr>
              <a:spLocks noEditPoints="1"/>
            </p:cNvSpPr>
            <p:nvPr/>
          </p:nvSpPr>
          <p:spPr bwMode="auto">
            <a:xfrm>
              <a:off x="2169" y="3461"/>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1"/>
            <p:cNvSpPr>
              <a:spLocks noEditPoints="1"/>
            </p:cNvSpPr>
            <p:nvPr/>
          </p:nvSpPr>
          <p:spPr bwMode="auto">
            <a:xfrm>
              <a:off x="2169" y="3865"/>
              <a:ext cx="21" cy="303"/>
            </a:xfrm>
            <a:custGeom>
              <a:avLst/>
              <a:gdLst>
                <a:gd name="T0" fmla="*/ 0 w 4"/>
                <a:gd name="T1" fmla="*/ 0 h 60"/>
                <a:gd name="T2" fmla="*/ 0 w 4"/>
                <a:gd name="T3" fmla="*/ 510 h 60"/>
                <a:gd name="T4" fmla="*/ 110 w 4"/>
                <a:gd name="T5" fmla="*/ 510 h 60"/>
                <a:gd name="T6" fmla="*/ 110 w 4"/>
                <a:gd name="T7" fmla="*/ 0 h 60"/>
                <a:gd name="T8" fmla="*/ 0 w 4"/>
                <a:gd name="T9" fmla="*/ 0 h 60"/>
                <a:gd name="T10" fmla="*/ 0 w 4"/>
                <a:gd name="T11" fmla="*/ 1020 h 60"/>
                <a:gd name="T12" fmla="*/ 0 w 4"/>
                <a:gd name="T13" fmla="*/ 1530 h 60"/>
                <a:gd name="T14" fmla="*/ 110 w 4"/>
                <a:gd name="T15" fmla="*/ 1530 h 60"/>
                <a:gd name="T16" fmla="*/ 11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2"/>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92" name="Rectangle 63"/>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93" name="Freeform 64"/>
            <p:cNvSpPr>
              <a:spLocks noEditPoints="1"/>
            </p:cNvSpPr>
            <p:nvPr/>
          </p:nvSpPr>
          <p:spPr bwMode="auto">
            <a:xfrm>
              <a:off x="262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65"/>
            <p:cNvSpPr>
              <a:spLocks noEditPoints="1"/>
            </p:cNvSpPr>
            <p:nvPr/>
          </p:nvSpPr>
          <p:spPr bwMode="auto">
            <a:xfrm>
              <a:off x="262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66"/>
            <p:cNvSpPr>
              <a:spLocks noEditPoints="1"/>
            </p:cNvSpPr>
            <p:nvPr/>
          </p:nvSpPr>
          <p:spPr bwMode="auto">
            <a:xfrm>
              <a:off x="262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67"/>
            <p:cNvSpPr>
              <a:spLocks noEditPoints="1"/>
            </p:cNvSpPr>
            <p:nvPr/>
          </p:nvSpPr>
          <p:spPr bwMode="auto">
            <a:xfrm>
              <a:off x="262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68"/>
            <p:cNvSpPr>
              <a:spLocks noEditPoints="1"/>
            </p:cNvSpPr>
            <p:nvPr/>
          </p:nvSpPr>
          <p:spPr bwMode="auto">
            <a:xfrm>
              <a:off x="262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69"/>
            <p:cNvSpPr>
              <a:spLocks noEditPoints="1"/>
            </p:cNvSpPr>
            <p:nvPr/>
          </p:nvSpPr>
          <p:spPr bwMode="auto">
            <a:xfrm>
              <a:off x="262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0"/>
            <p:cNvSpPr>
              <a:spLocks noEditPoints="1"/>
            </p:cNvSpPr>
            <p:nvPr/>
          </p:nvSpPr>
          <p:spPr bwMode="auto">
            <a:xfrm>
              <a:off x="262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1"/>
            <p:cNvSpPr>
              <a:spLocks noEditPoints="1"/>
            </p:cNvSpPr>
            <p:nvPr/>
          </p:nvSpPr>
          <p:spPr bwMode="auto">
            <a:xfrm>
              <a:off x="262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2"/>
            <p:cNvSpPr>
              <a:spLocks noEditPoints="1"/>
            </p:cNvSpPr>
            <p:nvPr/>
          </p:nvSpPr>
          <p:spPr bwMode="auto">
            <a:xfrm>
              <a:off x="262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3"/>
            <p:cNvSpPr>
              <a:spLocks noEditPoints="1"/>
            </p:cNvSpPr>
            <p:nvPr/>
          </p:nvSpPr>
          <p:spPr bwMode="auto">
            <a:xfrm>
              <a:off x="262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4"/>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04" name="Rectangle 75"/>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05" name="Freeform 76"/>
            <p:cNvSpPr>
              <a:spLocks noEditPoints="1"/>
            </p:cNvSpPr>
            <p:nvPr/>
          </p:nvSpPr>
          <p:spPr bwMode="auto">
            <a:xfrm>
              <a:off x="3065"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77"/>
            <p:cNvSpPr>
              <a:spLocks noEditPoints="1"/>
            </p:cNvSpPr>
            <p:nvPr/>
          </p:nvSpPr>
          <p:spPr bwMode="auto">
            <a:xfrm>
              <a:off x="3065"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78"/>
            <p:cNvSpPr>
              <a:spLocks noEditPoints="1"/>
            </p:cNvSpPr>
            <p:nvPr/>
          </p:nvSpPr>
          <p:spPr bwMode="auto">
            <a:xfrm>
              <a:off x="3065"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79"/>
            <p:cNvSpPr>
              <a:spLocks noEditPoints="1"/>
            </p:cNvSpPr>
            <p:nvPr/>
          </p:nvSpPr>
          <p:spPr bwMode="auto">
            <a:xfrm>
              <a:off x="3065"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0"/>
            <p:cNvSpPr>
              <a:spLocks noEditPoints="1"/>
            </p:cNvSpPr>
            <p:nvPr/>
          </p:nvSpPr>
          <p:spPr bwMode="auto">
            <a:xfrm>
              <a:off x="3065"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1"/>
            <p:cNvSpPr>
              <a:spLocks noEditPoints="1"/>
            </p:cNvSpPr>
            <p:nvPr/>
          </p:nvSpPr>
          <p:spPr bwMode="auto">
            <a:xfrm>
              <a:off x="3065"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2"/>
            <p:cNvSpPr>
              <a:spLocks noEditPoints="1"/>
            </p:cNvSpPr>
            <p:nvPr/>
          </p:nvSpPr>
          <p:spPr bwMode="auto">
            <a:xfrm>
              <a:off x="3065"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3"/>
            <p:cNvSpPr>
              <a:spLocks noEditPoints="1"/>
            </p:cNvSpPr>
            <p:nvPr/>
          </p:nvSpPr>
          <p:spPr bwMode="auto">
            <a:xfrm>
              <a:off x="3065"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4"/>
            <p:cNvSpPr>
              <a:spLocks noEditPoints="1"/>
            </p:cNvSpPr>
            <p:nvPr/>
          </p:nvSpPr>
          <p:spPr bwMode="auto">
            <a:xfrm>
              <a:off x="3065"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85"/>
            <p:cNvSpPr>
              <a:spLocks noEditPoints="1"/>
            </p:cNvSpPr>
            <p:nvPr/>
          </p:nvSpPr>
          <p:spPr bwMode="auto">
            <a:xfrm>
              <a:off x="3065"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86"/>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16" name="Rectangle 87"/>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17" name="Freeform 88"/>
            <p:cNvSpPr>
              <a:spLocks noEditPoints="1"/>
            </p:cNvSpPr>
            <p:nvPr/>
          </p:nvSpPr>
          <p:spPr bwMode="auto">
            <a:xfrm>
              <a:off x="351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89"/>
            <p:cNvSpPr>
              <a:spLocks noEditPoints="1"/>
            </p:cNvSpPr>
            <p:nvPr/>
          </p:nvSpPr>
          <p:spPr bwMode="auto">
            <a:xfrm>
              <a:off x="351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0"/>
            <p:cNvSpPr>
              <a:spLocks noEditPoints="1"/>
            </p:cNvSpPr>
            <p:nvPr/>
          </p:nvSpPr>
          <p:spPr bwMode="auto">
            <a:xfrm>
              <a:off x="351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1"/>
            <p:cNvSpPr>
              <a:spLocks noEditPoints="1"/>
            </p:cNvSpPr>
            <p:nvPr/>
          </p:nvSpPr>
          <p:spPr bwMode="auto">
            <a:xfrm>
              <a:off x="351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2"/>
            <p:cNvSpPr>
              <a:spLocks noEditPoints="1"/>
            </p:cNvSpPr>
            <p:nvPr/>
          </p:nvSpPr>
          <p:spPr bwMode="auto">
            <a:xfrm>
              <a:off x="351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3"/>
            <p:cNvSpPr>
              <a:spLocks noEditPoints="1"/>
            </p:cNvSpPr>
            <p:nvPr/>
          </p:nvSpPr>
          <p:spPr bwMode="auto">
            <a:xfrm>
              <a:off x="351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4"/>
            <p:cNvSpPr>
              <a:spLocks noEditPoints="1"/>
            </p:cNvSpPr>
            <p:nvPr/>
          </p:nvSpPr>
          <p:spPr bwMode="auto">
            <a:xfrm>
              <a:off x="351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95"/>
            <p:cNvSpPr>
              <a:spLocks noEditPoints="1"/>
            </p:cNvSpPr>
            <p:nvPr/>
          </p:nvSpPr>
          <p:spPr bwMode="auto">
            <a:xfrm>
              <a:off x="351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96"/>
            <p:cNvSpPr>
              <a:spLocks noEditPoints="1"/>
            </p:cNvSpPr>
            <p:nvPr/>
          </p:nvSpPr>
          <p:spPr bwMode="auto">
            <a:xfrm>
              <a:off x="351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97"/>
            <p:cNvSpPr>
              <a:spLocks noEditPoints="1"/>
            </p:cNvSpPr>
            <p:nvPr/>
          </p:nvSpPr>
          <p:spPr bwMode="auto">
            <a:xfrm>
              <a:off x="351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98"/>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28" name="Rectangle 99"/>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29" name="Freeform 100"/>
            <p:cNvSpPr>
              <a:spLocks noEditPoints="1"/>
            </p:cNvSpPr>
            <p:nvPr/>
          </p:nvSpPr>
          <p:spPr bwMode="auto">
            <a:xfrm>
              <a:off x="396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1"/>
            <p:cNvSpPr>
              <a:spLocks noEditPoints="1"/>
            </p:cNvSpPr>
            <p:nvPr/>
          </p:nvSpPr>
          <p:spPr bwMode="auto">
            <a:xfrm>
              <a:off x="396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2"/>
            <p:cNvSpPr>
              <a:spLocks noEditPoints="1"/>
            </p:cNvSpPr>
            <p:nvPr/>
          </p:nvSpPr>
          <p:spPr bwMode="auto">
            <a:xfrm>
              <a:off x="396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3"/>
            <p:cNvSpPr>
              <a:spLocks noEditPoints="1"/>
            </p:cNvSpPr>
            <p:nvPr/>
          </p:nvSpPr>
          <p:spPr bwMode="auto">
            <a:xfrm>
              <a:off x="396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4"/>
            <p:cNvSpPr>
              <a:spLocks noEditPoints="1"/>
            </p:cNvSpPr>
            <p:nvPr/>
          </p:nvSpPr>
          <p:spPr bwMode="auto">
            <a:xfrm>
              <a:off x="396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05"/>
            <p:cNvSpPr>
              <a:spLocks noEditPoints="1"/>
            </p:cNvSpPr>
            <p:nvPr/>
          </p:nvSpPr>
          <p:spPr bwMode="auto">
            <a:xfrm>
              <a:off x="396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06"/>
            <p:cNvSpPr>
              <a:spLocks noEditPoints="1"/>
            </p:cNvSpPr>
            <p:nvPr/>
          </p:nvSpPr>
          <p:spPr bwMode="auto">
            <a:xfrm>
              <a:off x="396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07"/>
            <p:cNvSpPr>
              <a:spLocks noEditPoints="1"/>
            </p:cNvSpPr>
            <p:nvPr/>
          </p:nvSpPr>
          <p:spPr bwMode="auto">
            <a:xfrm>
              <a:off x="396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08"/>
            <p:cNvSpPr>
              <a:spLocks noEditPoints="1"/>
            </p:cNvSpPr>
            <p:nvPr/>
          </p:nvSpPr>
          <p:spPr bwMode="auto">
            <a:xfrm>
              <a:off x="396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09"/>
            <p:cNvSpPr>
              <a:spLocks noEditPoints="1"/>
            </p:cNvSpPr>
            <p:nvPr/>
          </p:nvSpPr>
          <p:spPr bwMode="auto">
            <a:xfrm>
              <a:off x="396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0"/>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40" name="Rectangle 111"/>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41" name="Freeform 112"/>
            <p:cNvSpPr>
              <a:spLocks noEditPoints="1"/>
            </p:cNvSpPr>
            <p:nvPr/>
          </p:nvSpPr>
          <p:spPr bwMode="auto">
            <a:xfrm>
              <a:off x="4405"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3"/>
            <p:cNvSpPr>
              <a:spLocks noEditPoints="1"/>
            </p:cNvSpPr>
            <p:nvPr/>
          </p:nvSpPr>
          <p:spPr bwMode="auto">
            <a:xfrm>
              <a:off x="4405"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4"/>
            <p:cNvSpPr>
              <a:spLocks noEditPoints="1"/>
            </p:cNvSpPr>
            <p:nvPr/>
          </p:nvSpPr>
          <p:spPr bwMode="auto">
            <a:xfrm>
              <a:off x="4405"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15"/>
            <p:cNvSpPr>
              <a:spLocks noEditPoints="1"/>
            </p:cNvSpPr>
            <p:nvPr/>
          </p:nvSpPr>
          <p:spPr bwMode="auto">
            <a:xfrm>
              <a:off x="4405"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16"/>
            <p:cNvSpPr>
              <a:spLocks noEditPoints="1"/>
            </p:cNvSpPr>
            <p:nvPr/>
          </p:nvSpPr>
          <p:spPr bwMode="auto">
            <a:xfrm>
              <a:off x="4405"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17"/>
            <p:cNvSpPr>
              <a:spLocks noEditPoints="1"/>
            </p:cNvSpPr>
            <p:nvPr/>
          </p:nvSpPr>
          <p:spPr bwMode="auto">
            <a:xfrm>
              <a:off x="4405"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18"/>
            <p:cNvSpPr>
              <a:spLocks noEditPoints="1"/>
            </p:cNvSpPr>
            <p:nvPr/>
          </p:nvSpPr>
          <p:spPr bwMode="auto">
            <a:xfrm>
              <a:off x="4405"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19"/>
            <p:cNvSpPr>
              <a:spLocks noEditPoints="1"/>
            </p:cNvSpPr>
            <p:nvPr/>
          </p:nvSpPr>
          <p:spPr bwMode="auto">
            <a:xfrm>
              <a:off x="4405"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0"/>
            <p:cNvSpPr>
              <a:spLocks noEditPoints="1"/>
            </p:cNvSpPr>
            <p:nvPr/>
          </p:nvSpPr>
          <p:spPr bwMode="auto">
            <a:xfrm>
              <a:off x="4405"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1"/>
            <p:cNvSpPr>
              <a:spLocks noEditPoints="1"/>
            </p:cNvSpPr>
            <p:nvPr/>
          </p:nvSpPr>
          <p:spPr bwMode="auto">
            <a:xfrm>
              <a:off x="4405"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2"/>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52" name="Rectangle 123"/>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53" name="Freeform 124"/>
            <p:cNvSpPr>
              <a:spLocks noEditPoints="1"/>
            </p:cNvSpPr>
            <p:nvPr/>
          </p:nvSpPr>
          <p:spPr bwMode="auto">
            <a:xfrm>
              <a:off x="485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25"/>
            <p:cNvSpPr>
              <a:spLocks noEditPoints="1"/>
            </p:cNvSpPr>
            <p:nvPr/>
          </p:nvSpPr>
          <p:spPr bwMode="auto">
            <a:xfrm>
              <a:off x="485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26"/>
            <p:cNvSpPr>
              <a:spLocks noEditPoints="1"/>
            </p:cNvSpPr>
            <p:nvPr/>
          </p:nvSpPr>
          <p:spPr bwMode="auto">
            <a:xfrm>
              <a:off x="485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27"/>
            <p:cNvSpPr>
              <a:spLocks noEditPoints="1"/>
            </p:cNvSpPr>
            <p:nvPr/>
          </p:nvSpPr>
          <p:spPr bwMode="auto">
            <a:xfrm>
              <a:off x="485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28"/>
            <p:cNvSpPr>
              <a:spLocks noEditPoints="1"/>
            </p:cNvSpPr>
            <p:nvPr/>
          </p:nvSpPr>
          <p:spPr bwMode="auto">
            <a:xfrm>
              <a:off x="485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29"/>
            <p:cNvSpPr>
              <a:spLocks noEditPoints="1"/>
            </p:cNvSpPr>
            <p:nvPr/>
          </p:nvSpPr>
          <p:spPr bwMode="auto">
            <a:xfrm>
              <a:off x="485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0"/>
            <p:cNvSpPr>
              <a:spLocks noEditPoints="1"/>
            </p:cNvSpPr>
            <p:nvPr/>
          </p:nvSpPr>
          <p:spPr bwMode="auto">
            <a:xfrm>
              <a:off x="485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1"/>
            <p:cNvSpPr>
              <a:spLocks noEditPoints="1"/>
            </p:cNvSpPr>
            <p:nvPr/>
          </p:nvSpPr>
          <p:spPr bwMode="auto">
            <a:xfrm>
              <a:off x="485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2"/>
            <p:cNvSpPr>
              <a:spLocks noEditPoints="1"/>
            </p:cNvSpPr>
            <p:nvPr/>
          </p:nvSpPr>
          <p:spPr bwMode="auto">
            <a:xfrm>
              <a:off x="485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3"/>
            <p:cNvSpPr>
              <a:spLocks noEditPoints="1"/>
            </p:cNvSpPr>
            <p:nvPr/>
          </p:nvSpPr>
          <p:spPr bwMode="auto">
            <a:xfrm>
              <a:off x="485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4"/>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64" name="Rectangle 135"/>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65" name="Freeform 136"/>
            <p:cNvSpPr>
              <a:spLocks noEditPoints="1"/>
            </p:cNvSpPr>
            <p:nvPr/>
          </p:nvSpPr>
          <p:spPr bwMode="auto">
            <a:xfrm>
              <a:off x="5300" y="225"/>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37"/>
            <p:cNvSpPr>
              <a:spLocks noEditPoints="1"/>
            </p:cNvSpPr>
            <p:nvPr/>
          </p:nvSpPr>
          <p:spPr bwMode="auto">
            <a:xfrm>
              <a:off x="5300" y="630"/>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38"/>
            <p:cNvSpPr>
              <a:spLocks noEditPoints="1"/>
            </p:cNvSpPr>
            <p:nvPr/>
          </p:nvSpPr>
          <p:spPr bwMode="auto">
            <a:xfrm>
              <a:off x="5300" y="1034"/>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39"/>
            <p:cNvSpPr>
              <a:spLocks noEditPoints="1"/>
            </p:cNvSpPr>
            <p:nvPr/>
          </p:nvSpPr>
          <p:spPr bwMode="auto">
            <a:xfrm>
              <a:off x="5300" y="1438"/>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0"/>
            <p:cNvSpPr>
              <a:spLocks noEditPoints="1"/>
            </p:cNvSpPr>
            <p:nvPr/>
          </p:nvSpPr>
          <p:spPr bwMode="auto">
            <a:xfrm>
              <a:off x="5300" y="1843"/>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1"/>
            <p:cNvSpPr>
              <a:spLocks noEditPoints="1"/>
            </p:cNvSpPr>
            <p:nvPr/>
          </p:nvSpPr>
          <p:spPr bwMode="auto">
            <a:xfrm>
              <a:off x="5300" y="2247"/>
              <a:ext cx="20" cy="304"/>
            </a:xfrm>
            <a:custGeom>
              <a:avLst/>
              <a:gdLst>
                <a:gd name="T0" fmla="*/ 0 w 4"/>
                <a:gd name="T1" fmla="*/ 0 h 60"/>
                <a:gd name="T2" fmla="*/ 0 w 4"/>
                <a:gd name="T3" fmla="*/ 512 h 60"/>
                <a:gd name="T4" fmla="*/ 100 w 4"/>
                <a:gd name="T5" fmla="*/ 512 h 60"/>
                <a:gd name="T6" fmla="*/ 100 w 4"/>
                <a:gd name="T7" fmla="*/ 0 h 60"/>
                <a:gd name="T8" fmla="*/ 0 w 4"/>
                <a:gd name="T9" fmla="*/ 0 h 60"/>
                <a:gd name="T10" fmla="*/ 0 w 4"/>
                <a:gd name="T11" fmla="*/ 1029 h 60"/>
                <a:gd name="T12" fmla="*/ 0 w 4"/>
                <a:gd name="T13" fmla="*/ 1540 h 60"/>
                <a:gd name="T14" fmla="*/ 100 w 4"/>
                <a:gd name="T15" fmla="*/ 1540 h 60"/>
                <a:gd name="T16" fmla="*/ 100 w 4"/>
                <a:gd name="T17" fmla="*/ 1029 h 60"/>
                <a:gd name="T18" fmla="*/ 0 w 4"/>
                <a:gd name="T19" fmla="*/ 102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2"/>
            <p:cNvSpPr>
              <a:spLocks noEditPoints="1"/>
            </p:cNvSpPr>
            <p:nvPr/>
          </p:nvSpPr>
          <p:spPr bwMode="auto">
            <a:xfrm>
              <a:off x="5300" y="2652"/>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3"/>
            <p:cNvSpPr>
              <a:spLocks noEditPoints="1"/>
            </p:cNvSpPr>
            <p:nvPr/>
          </p:nvSpPr>
          <p:spPr bwMode="auto">
            <a:xfrm>
              <a:off x="5300" y="3056"/>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4"/>
            <p:cNvSpPr>
              <a:spLocks noEditPoints="1"/>
            </p:cNvSpPr>
            <p:nvPr/>
          </p:nvSpPr>
          <p:spPr bwMode="auto">
            <a:xfrm>
              <a:off x="5300" y="3461"/>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45"/>
            <p:cNvSpPr>
              <a:spLocks noEditPoints="1"/>
            </p:cNvSpPr>
            <p:nvPr/>
          </p:nvSpPr>
          <p:spPr bwMode="auto">
            <a:xfrm>
              <a:off x="5300" y="3865"/>
              <a:ext cx="20" cy="303"/>
            </a:xfrm>
            <a:custGeom>
              <a:avLst/>
              <a:gdLst>
                <a:gd name="T0" fmla="*/ 0 w 4"/>
                <a:gd name="T1" fmla="*/ 0 h 60"/>
                <a:gd name="T2" fmla="*/ 0 w 4"/>
                <a:gd name="T3" fmla="*/ 510 h 60"/>
                <a:gd name="T4" fmla="*/ 100 w 4"/>
                <a:gd name="T5" fmla="*/ 510 h 60"/>
                <a:gd name="T6" fmla="*/ 100 w 4"/>
                <a:gd name="T7" fmla="*/ 0 h 60"/>
                <a:gd name="T8" fmla="*/ 0 w 4"/>
                <a:gd name="T9" fmla="*/ 0 h 60"/>
                <a:gd name="T10" fmla="*/ 0 w 4"/>
                <a:gd name="T11" fmla="*/ 1020 h 60"/>
                <a:gd name="T12" fmla="*/ 0 w 4"/>
                <a:gd name="T13" fmla="*/ 1530 h 60"/>
                <a:gd name="T14" fmla="*/ 100 w 4"/>
                <a:gd name="T15" fmla="*/ 1530 h 60"/>
                <a:gd name="T16" fmla="*/ 100 w 4"/>
                <a:gd name="T17" fmla="*/ 1020 h 60"/>
                <a:gd name="T18" fmla="*/ 0 w 4"/>
                <a:gd name="T19" fmla="*/ 102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46"/>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76" name="Freeform 147"/>
            <p:cNvSpPr>
              <a:spLocks/>
            </p:cNvSpPr>
            <p:nvPr/>
          </p:nvSpPr>
          <p:spPr bwMode="auto">
            <a:xfrm>
              <a:off x="349" y="3304"/>
              <a:ext cx="20" cy="10"/>
            </a:xfrm>
            <a:custGeom>
              <a:avLst/>
              <a:gdLst>
                <a:gd name="T0" fmla="*/ 0 w 4"/>
                <a:gd name="T1" fmla="*/ 25 h 2"/>
                <a:gd name="T2" fmla="*/ 0 w 4"/>
                <a:gd name="T3" fmla="*/ 25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877508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hf sldNum="0" hdr="0" ftr="0" dt="0"/>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403648" y="2211710"/>
            <a:ext cx="6480720" cy="784830"/>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indent="631825">
              <a:lnSpc>
                <a:spcPct val="125000"/>
              </a:lnSpc>
              <a:spcBef>
                <a:spcPct val="0"/>
              </a:spcBef>
            </a:pPr>
            <a:r>
              <a:rPr lang="en-US" altLang="zh-CN" sz="3600" dirty="0" smtClean="0">
                <a:solidFill>
                  <a:srgbClr val="FF0000"/>
                </a:solidFill>
                <a:latin typeface="Times New Roman" panose="02020603050405020304" pitchFamily="18" charset="0"/>
                <a:ea typeface="黑体" panose="02010609060101010101" pitchFamily="49" charset="-122"/>
              </a:rPr>
              <a:t>2.2.4 </a:t>
            </a:r>
            <a:r>
              <a:rPr lang="zh-CN" altLang="en-US" sz="3600" dirty="0" smtClean="0">
                <a:solidFill>
                  <a:srgbClr val="FF0000"/>
                </a:solidFill>
                <a:latin typeface="Times New Roman" panose="02020603050405020304" pitchFamily="18" charset="0"/>
                <a:ea typeface="黑体" panose="02010609060101010101" pitchFamily="49" charset="-122"/>
              </a:rPr>
              <a:t>汽车</a:t>
            </a:r>
            <a:r>
              <a:rPr lang="zh-CN" altLang="en-US" sz="3600" dirty="0" smtClean="0">
                <a:solidFill>
                  <a:srgbClr val="FF0000"/>
                </a:solidFill>
                <a:latin typeface="Times New Roman" panose="02020603050405020304" pitchFamily="18" charset="0"/>
                <a:ea typeface="黑体" panose="02010609060101010101" pitchFamily="49" charset="-122"/>
              </a:rPr>
              <a:t>润滑脂</a:t>
            </a:r>
            <a:r>
              <a:rPr lang="zh-CN" altLang="en-US" sz="3600" dirty="0">
                <a:solidFill>
                  <a:srgbClr val="FF0000"/>
                </a:solidFill>
                <a:latin typeface="Times New Roman" panose="02020603050405020304" pitchFamily="18" charset="0"/>
                <a:ea typeface="黑体" panose="02010609060101010101" pitchFamily="49" charset="-122"/>
              </a:rPr>
              <a:t>与</a:t>
            </a:r>
            <a:r>
              <a:rPr lang="zh-CN" altLang="en-US" sz="3600" dirty="0" smtClean="0">
                <a:solidFill>
                  <a:srgbClr val="FF0000"/>
                </a:solidFill>
                <a:latin typeface="Times New Roman" panose="02020603050405020304" pitchFamily="18" charset="0"/>
                <a:ea typeface="黑体" panose="02010609060101010101" pitchFamily="49" charset="-122"/>
              </a:rPr>
              <a:t>其</a:t>
            </a:r>
            <a:r>
              <a:rPr lang="zh-CN" altLang="en-US" sz="3600" dirty="0" smtClean="0">
                <a:solidFill>
                  <a:srgbClr val="FF0000"/>
                </a:solidFill>
                <a:latin typeface="Times New Roman" panose="02020603050405020304" pitchFamily="18" charset="0"/>
                <a:ea typeface="黑体" panose="02010609060101010101" pitchFamily="49" charset="-122"/>
              </a:rPr>
              <a:t>使用 </a:t>
            </a:r>
            <a:endParaRPr lang="zh-CN" altLang="en-US" sz="3600" dirty="0">
              <a:solidFill>
                <a:srgbClr val="FF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2744043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839516" y="1553766"/>
            <a:ext cx="5997155" cy="553998"/>
          </a:xfrm>
          <a:prstGeom prst="rect">
            <a:avLst/>
          </a:prstGeom>
          <a:solidFill>
            <a:srgbClr val="92D050"/>
          </a:solidFill>
          <a:ln>
            <a:noFill/>
          </a:ln>
          <a:extLst/>
        </p:spPr>
        <p:txBody>
          <a:bodyPr wrap="none">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ClrTx/>
              <a:buFontTx/>
              <a:buNone/>
            </a:pPr>
            <a:r>
              <a:rPr lang="zh-CN" altLang="en-US" sz="2400" b="1" dirty="0" smtClean="0">
                <a:latin typeface="Times New Roman" panose="02020603050405020304" pitchFamily="18" charset="0"/>
              </a:rPr>
              <a:t>添加剂：</a:t>
            </a:r>
            <a:r>
              <a:rPr lang="zh-CN" altLang="en-US" sz="2100" b="1" dirty="0" smtClean="0">
                <a:solidFill>
                  <a:srgbClr val="FF0000"/>
                </a:solidFill>
              </a:rPr>
              <a:t>胶溶</a:t>
            </a:r>
            <a:r>
              <a:rPr lang="zh-CN" altLang="en-US" sz="2100" b="1" dirty="0">
                <a:solidFill>
                  <a:srgbClr val="FF0000"/>
                </a:solidFill>
              </a:rPr>
              <a:t>剂（结构改进剂）</a:t>
            </a:r>
            <a:r>
              <a:rPr lang="zh-CN" altLang="en-US" sz="3000" dirty="0">
                <a:solidFill>
                  <a:srgbClr val="000000"/>
                </a:solidFill>
              </a:rPr>
              <a:t>、</a:t>
            </a:r>
            <a:r>
              <a:rPr lang="zh-CN" altLang="en-US" sz="1050" dirty="0">
                <a:solidFill>
                  <a:srgbClr val="000000"/>
                </a:solidFill>
              </a:rPr>
              <a:t>抗氧剂、抗磨剂、防锈剂</a:t>
            </a:r>
          </a:p>
        </p:txBody>
      </p:sp>
      <p:sp>
        <p:nvSpPr>
          <p:cNvPr id="4" name="矩形 3"/>
          <p:cNvSpPr>
            <a:spLocks noChangeArrowheads="1"/>
          </p:cNvSpPr>
          <p:nvPr/>
        </p:nvSpPr>
        <p:spPr bwMode="auto">
          <a:xfrm>
            <a:off x="1839516" y="2571750"/>
            <a:ext cx="3685624" cy="415498"/>
          </a:xfrm>
          <a:prstGeom prst="rect">
            <a:avLst/>
          </a:prstGeom>
          <a:solidFill>
            <a:srgbClr val="FFC000"/>
          </a:solidFill>
          <a:ln w="9525">
            <a:solidFill>
              <a:srgbClr val="000000"/>
            </a:solidFill>
            <a:miter lim="800000"/>
            <a:headEnd/>
            <a:tailEnd/>
          </a:ln>
          <a:extLst/>
        </p:spPr>
        <p:txBody>
          <a:bodyPr wrap="none">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ClrTx/>
              <a:buFontTx/>
              <a:buNone/>
            </a:pPr>
            <a:r>
              <a:rPr lang="zh-CN" altLang="en-US" sz="2100" dirty="0">
                <a:solidFill>
                  <a:srgbClr val="000000"/>
                </a:solidFill>
              </a:rPr>
              <a:t>填料：石墨、二硫化钼和碳黑</a:t>
            </a:r>
          </a:p>
        </p:txBody>
      </p:sp>
    </p:spTree>
    <p:extLst>
      <p:ext uri="{BB962C8B-B14F-4D97-AF65-F5344CB8AC3E}">
        <p14:creationId xmlns:p14="http://schemas.microsoft.com/office/powerpoint/2010/main" val="33984785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843808" y="2499742"/>
            <a:ext cx="4320480" cy="63094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42900" indent="-342900">
              <a:lnSpc>
                <a:spcPct val="125000"/>
              </a:lnSpc>
              <a:spcBef>
                <a:spcPct val="0"/>
              </a:spcBef>
              <a:buFont typeface="Wingdings" panose="05000000000000000000" pitchFamily="2" charset="2"/>
              <a:buChar char="p"/>
            </a:pPr>
            <a:r>
              <a:rPr lang="zh-CN" altLang="en-US" sz="2800" dirty="0" smtClean="0">
                <a:solidFill>
                  <a:srgbClr val="FF0000"/>
                </a:solidFill>
                <a:latin typeface="Times New Roman" panose="02020603050405020304" pitchFamily="18" charset="0"/>
                <a:ea typeface="黑体" panose="02010609060101010101" pitchFamily="49" charset="-122"/>
              </a:rPr>
              <a:t>润滑脂</a:t>
            </a:r>
            <a:r>
              <a:rPr lang="zh-CN" altLang="en-US" sz="2800" dirty="0">
                <a:solidFill>
                  <a:srgbClr val="FF0000"/>
                </a:solidFill>
                <a:latin typeface="Times New Roman" panose="02020603050405020304" pitchFamily="18" charset="0"/>
                <a:ea typeface="黑体" panose="02010609060101010101" pitchFamily="49" charset="-122"/>
              </a:rPr>
              <a:t>的</a:t>
            </a:r>
            <a:r>
              <a:rPr lang="zh-CN" altLang="en-US" sz="2800" dirty="0" smtClean="0">
                <a:solidFill>
                  <a:srgbClr val="FF0000"/>
                </a:solidFill>
                <a:latin typeface="Times New Roman" panose="02020603050405020304" pitchFamily="18" charset="0"/>
                <a:ea typeface="黑体" panose="02010609060101010101" pitchFamily="49" charset="-122"/>
              </a:rPr>
              <a:t>使用性能</a:t>
            </a:r>
            <a:endParaRPr lang="zh-CN" altLang="en-US" sz="2800" dirty="0">
              <a:solidFill>
                <a:srgbClr val="FF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3582344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27584" y="1491630"/>
            <a:ext cx="7560840" cy="240065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indent="631825">
              <a:lnSpc>
                <a:spcPct val="125000"/>
              </a:lnSpc>
              <a:spcBef>
                <a:spcPct val="0"/>
              </a:spcBef>
            </a:pPr>
            <a:r>
              <a:rPr lang="zh-CN" altLang="en-US" sz="2400" dirty="0" smtClean="0">
                <a:solidFill>
                  <a:srgbClr val="000000"/>
                </a:solidFill>
                <a:latin typeface="Times New Roman" panose="02020603050405020304" pitchFamily="18" charset="0"/>
                <a:ea typeface="黑体" panose="02010609060101010101" pitchFamily="49" charset="-122"/>
              </a:rPr>
              <a:t>稠度</a:t>
            </a:r>
            <a:r>
              <a:rPr lang="zh-CN" altLang="en-US" sz="2400" dirty="0">
                <a:solidFill>
                  <a:srgbClr val="000000"/>
                </a:solidFill>
                <a:latin typeface="Times New Roman" panose="02020603050405020304" pitchFamily="18" charset="0"/>
                <a:ea typeface="黑体" panose="02010609060101010101" pitchFamily="49" charset="-122"/>
              </a:rPr>
              <a:t>：针入度</a:t>
            </a:r>
          </a:p>
          <a:p>
            <a:pPr indent="631825">
              <a:lnSpc>
                <a:spcPct val="125000"/>
              </a:lnSpc>
              <a:spcBef>
                <a:spcPct val="0"/>
              </a:spcBef>
            </a:pPr>
            <a:r>
              <a:rPr lang="zh-CN" altLang="en-US" sz="2400" dirty="0">
                <a:solidFill>
                  <a:srgbClr val="000000"/>
                </a:solidFill>
                <a:latin typeface="Times New Roman" panose="02020603050405020304" pitchFamily="18" charset="0"/>
                <a:ea typeface="黑体" panose="02010609060101010101" pitchFamily="49" charset="-122"/>
              </a:rPr>
              <a:t>高温性能：滴点</a:t>
            </a:r>
          </a:p>
          <a:p>
            <a:pPr indent="631825">
              <a:lnSpc>
                <a:spcPct val="125000"/>
              </a:lnSpc>
              <a:spcBef>
                <a:spcPct val="0"/>
              </a:spcBef>
            </a:pPr>
            <a:r>
              <a:rPr lang="zh-CN" altLang="en-US" sz="2400" dirty="0">
                <a:solidFill>
                  <a:srgbClr val="000000"/>
                </a:solidFill>
                <a:latin typeface="Times New Roman" panose="02020603050405020304" pitchFamily="18" charset="0"/>
                <a:ea typeface="黑体" panose="02010609060101010101" pitchFamily="49" charset="-122"/>
              </a:rPr>
              <a:t>低温性能</a:t>
            </a:r>
          </a:p>
          <a:p>
            <a:pPr indent="631825">
              <a:lnSpc>
                <a:spcPct val="125000"/>
              </a:lnSpc>
              <a:spcBef>
                <a:spcPct val="0"/>
              </a:spcBef>
            </a:pPr>
            <a:r>
              <a:rPr lang="zh-CN" altLang="en-US" sz="2400" dirty="0">
                <a:solidFill>
                  <a:srgbClr val="000000"/>
                </a:solidFill>
                <a:latin typeface="Times New Roman" panose="02020603050405020304" pitchFamily="18" charset="0"/>
                <a:ea typeface="黑体" panose="02010609060101010101" pitchFamily="49" charset="-122"/>
              </a:rPr>
              <a:t>润滑性</a:t>
            </a:r>
          </a:p>
          <a:p>
            <a:pPr indent="631825">
              <a:lnSpc>
                <a:spcPct val="125000"/>
              </a:lnSpc>
              <a:spcBef>
                <a:spcPct val="0"/>
              </a:spcBef>
            </a:pPr>
            <a:r>
              <a:rPr lang="zh-CN" altLang="en-US" sz="2400" dirty="0">
                <a:solidFill>
                  <a:srgbClr val="000000"/>
                </a:solidFill>
                <a:latin typeface="Times New Roman" panose="02020603050405020304" pitchFamily="18" charset="0"/>
                <a:ea typeface="黑体" panose="02010609060101010101" pitchFamily="49" charset="-122"/>
              </a:rPr>
              <a:t>安定性：机械安定性、胶体安定性、氧化安定性</a:t>
            </a:r>
          </a:p>
        </p:txBody>
      </p:sp>
    </p:spTree>
    <p:extLst>
      <p:ext uri="{BB962C8B-B14F-4D97-AF65-F5344CB8AC3E}">
        <p14:creationId xmlns:p14="http://schemas.microsoft.com/office/powerpoint/2010/main" val="7851473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additive="base">
                                        <p:cTn id="2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additive="base">
                                        <p:cTn id="3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4" end="4"/>
                                            </p:txEl>
                                          </p:spTgt>
                                        </p:tgtEl>
                                        <p:attrNameLst>
                                          <p:attrName>style.visibility</p:attrName>
                                        </p:attrNameLst>
                                      </p:cBhvr>
                                      <p:to>
                                        <p:strVal val="visible"/>
                                      </p:to>
                                    </p:set>
                                    <p:anim calcmode="lin" valueType="num">
                                      <p:cBhvr additive="base">
                                        <p:cTn id="3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3"/>
          <p:cNvSpPr>
            <a:spLocks noGrp="1" noRot="1" noChangeArrowheads="1"/>
          </p:cNvSpPr>
          <p:nvPr>
            <p:ph type="body" idx="1"/>
          </p:nvPr>
        </p:nvSpPr>
        <p:spPr>
          <a:xfrm>
            <a:off x="547666" y="270502"/>
            <a:ext cx="7983963" cy="1485900"/>
          </a:xfrm>
          <a:solidFill>
            <a:srgbClr val="92D050"/>
          </a:solidFill>
        </p:spPr>
        <p:txBody>
          <a:bodyPr anchor="ctr"/>
          <a:lstStyle/>
          <a:p>
            <a:pPr eaLnBrk="1" hangingPunct="1">
              <a:lnSpc>
                <a:spcPct val="90000"/>
              </a:lnSpc>
              <a:buFont typeface="Wingdings" panose="05000000000000000000" pitchFamily="2" charset="2"/>
              <a:buNone/>
            </a:pPr>
            <a:r>
              <a:rPr lang="en-US" altLang="zh-CN" b="1" dirty="0" smtClean="0"/>
              <a:t>1.</a:t>
            </a:r>
            <a:r>
              <a:rPr lang="zh-CN" altLang="en-US" b="1" dirty="0" smtClean="0"/>
              <a:t>稠度</a:t>
            </a:r>
            <a:endParaRPr lang="en-US" altLang="zh-CN" b="1" dirty="0" smtClean="0"/>
          </a:p>
          <a:p>
            <a:pPr eaLnBrk="1" hangingPunct="1">
              <a:lnSpc>
                <a:spcPct val="90000"/>
              </a:lnSpc>
              <a:buFont typeface="Wingdings" panose="05000000000000000000" pitchFamily="2" charset="2"/>
              <a:buNone/>
            </a:pPr>
            <a:r>
              <a:rPr lang="en-US" altLang="zh-CN" b="1" dirty="0" smtClean="0"/>
              <a:t>          </a:t>
            </a:r>
            <a:r>
              <a:rPr lang="zh-CN" altLang="en-US" dirty="0" smtClean="0"/>
              <a:t>指像润滑脂一类的塑性物质在受力作用时抵抗变形的程度，表示润滑脂的软硬程度。</a:t>
            </a:r>
            <a:endParaRPr lang="en-US" altLang="zh-CN" b="1" dirty="0" smtClean="0"/>
          </a:p>
        </p:txBody>
      </p:sp>
      <p:sp>
        <p:nvSpPr>
          <p:cNvPr id="4" name="矩形 3"/>
          <p:cNvSpPr/>
          <p:nvPr/>
        </p:nvSpPr>
        <p:spPr>
          <a:xfrm>
            <a:off x="547666" y="2806891"/>
            <a:ext cx="7983963" cy="1643527"/>
          </a:xfrm>
          <a:prstGeom prst="rect">
            <a:avLst/>
          </a:prstGeom>
          <a:solidFill>
            <a:srgbClr val="FFC000"/>
          </a:solidFill>
        </p:spPr>
        <p:txBody>
          <a:bodyPr wrap="square">
            <a:spAutoFit/>
          </a:bodyPr>
          <a:lstStyle/>
          <a:p>
            <a:pPr indent="336947" fontAlgn="base">
              <a:lnSpc>
                <a:spcPct val="95000"/>
              </a:lnSpc>
              <a:spcBef>
                <a:spcPct val="20000"/>
              </a:spcBef>
              <a:spcAft>
                <a:spcPct val="0"/>
              </a:spcAft>
              <a:defRPr/>
            </a:pPr>
            <a:r>
              <a:rPr lang="zh-CN" altLang="en-US" sz="2400" kern="0" dirty="0">
                <a:solidFill>
                  <a:srgbClr val="000000"/>
                </a:solidFill>
              </a:rPr>
              <a:t>锥入度反映润滑脂在低剪切速率下变形和流动阻力的性能</a:t>
            </a:r>
            <a:r>
              <a:rPr lang="zh-CN" altLang="en-US" sz="2400" kern="0" dirty="0" smtClean="0">
                <a:solidFill>
                  <a:srgbClr val="000000"/>
                </a:solidFill>
              </a:rPr>
              <a:t>。</a:t>
            </a:r>
            <a:endParaRPr lang="en-US" altLang="zh-CN" sz="2400" kern="0" dirty="0" smtClean="0">
              <a:solidFill>
                <a:srgbClr val="000000"/>
              </a:solidFill>
            </a:endParaRPr>
          </a:p>
          <a:p>
            <a:pPr indent="336947" fontAlgn="base">
              <a:lnSpc>
                <a:spcPct val="95000"/>
              </a:lnSpc>
              <a:spcBef>
                <a:spcPct val="20000"/>
              </a:spcBef>
              <a:spcAft>
                <a:spcPct val="0"/>
              </a:spcAft>
              <a:defRPr/>
            </a:pPr>
            <a:r>
              <a:rPr lang="zh-CN" altLang="en-US" sz="2400" kern="0" dirty="0" smtClean="0">
                <a:solidFill>
                  <a:srgbClr val="000000"/>
                </a:solidFill>
              </a:rPr>
              <a:t>锥入度大</a:t>
            </a:r>
            <a:r>
              <a:rPr lang="zh-CN" altLang="en-US" sz="2400" kern="0" dirty="0">
                <a:solidFill>
                  <a:srgbClr val="000000"/>
                </a:solidFill>
              </a:rPr>
              <a:t>，</a:t>
            </a:r>
            <a:r>
              <a:rPr lang="zh-CN" altLang="en-US" sz="2400" kern="0" dirty="0" smtClean="0">
                <a:solidFill>
                  <a:srgbClr val="000000"/>
                </a:solidFill>
              </a:rPr>
              <a:t>脂软</a:t>
            </a:r>
            <a:r>
              <a:rPr lang="zh-CN" altLang="en-US" sz="2400" kern="0" dirty="0">
                <a:solidFill>
                  <a:srgbClr val="000000"/>
                </a:solidFill>
              </a:rPr>
              <a:t>，即</a:t>
            </a:r>
            <a:r>
              <a:rPr lang="zh-CN" altLang="en-US" sz="2400" kern="0" dirty="0" smtClean="0">
                <a:solidFill>
                  <a:srgbClr val="000000"/>
                </a:solidFill>
              </a:rPr>
              <a:t>稠度小，易变</a:t>
            </a:r>
            <a:r>
              <a:rPr lang="zh-CN" altLang="en-US" sz="2400" kern="0" dirty="0">
                <a:solidFill>
                  <a:srgbClr val="000000"/>
                </a:solidFill>
              </a:rPr>
              <a:t>形和流动</a:t>
            </a:r>
            <a:r>
              <a:rPr lang="zh-CN" altLang="en-US" sz="2400" kern="0" dirty="0" smtClean="0">
                <a:solidFill>
                  <a:srgbClr val="000000"/>
                </a:solidFill>
              </a:rPr>
              <a:t>；</a:t>
            </a:r>
            <a:endParaRPr lang="en-US" altLang="zh-CN" sz="2400" kern="0" dirty="0" smtClean="0">
              <a:solidFill>
                <a:srgbClr val="000000"/>
              </a:solidFill>
            </a:endParaRPr>
          </a:p>
          <a:p>
            <a:pPr indent="336947" fontAlgn="base">
              <a:lnSpc>
                <a:spcPct val="95000"/>
              </a:lnSpc>
              <a:spcBef>
                <a:spcPct val="20000"/>
              </a:spcBef>
              <a:spcAft>
                <a:spcPct val="0"/>
              </a:spcAft>
              <a:defRPr/>
            </a:pPr>
            <a:r>
              <a:rPr lang="zh-CN" altLang="en-US" sz="2400" kern="0" dirty="0" smtClean="0">
                <a:solidFill>
                  <a:srgbClr val="000000"/>
                </a:solidFill>
              </a:rPr>
              <a:t>锥入度小，脂硬</a:t>
            </a:r>
            <a:r>
              <a:rPr lang="zh-CN" altLang="en-US" sz="2400" kern="0" dirty="0">
                <a:solidFill>
                  <a:srgbClr val="000000"/>
                </a:solidFill>
              </a:rPr>
              <a:t>，即</a:t>
            </a:r>
            <a:r>
              <a:rPr lang="zh-CN" altLang="en-US" sz="2400" kern="0" dirty="0" smtClean="0">
                <a:solidFill>
                  <a:srgbClr val="000000"/>
                </a:solidFill>
              </a:rPr>
              <a:t>稠度大，不易</a:t>
            </a:r>
            <a:r>
              <a:rPr lang="zh-CN" altLang="en-US" sz="2400" kern="0" dirty="0">
                <a:solidFill>
                  <a:srgbClr val="000000"/>
                </a:solidFill>
              </a:rPr>
              <a:t>变形和流动。</a:t>
            </a:r>
          </a:p>
        </p:txBody>
      </p:sp>
      <p:sp>
        <p:nvSpPr>
          <p:cNvPr id="5" name="Rectangle 3"/>
          <p:cNvSpPr txBox="1">
            <a:spLocks noRot="1" noChangeArrowheads="1"/>
          </p:cNvSpPr>
          <p:nvPr/>
        </p:nvSpPr>
        <p:spPr bwMode="auto">
          <a:xfrm>
            <a:off x="547666" y="1726771"/>
            <a:ext cx="7983963" cy="1080120"/>
          </a:xfrm>
          <a:prstGeom prst="rect">
            <a:avLst/>
          </a:prstGeom>
          <a:solidFill>
            <a:srgbClr val="FFFF00"/>
          </a:solidFill>
          <a:ln>
            <a:noFill/>
          </a:ln>
          <a:extLst/>
        </p:spPr>
        <p:txBody>
          <a:bodyPr/>
          <a:lstStyle>
            <a:lvl1pPr marL="342900" indent="-34290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fontAlgn="base">
              <a:lnSpc>
                <a:spcPct val="90000"/>
              </a:lnSpc>
              <a:spcAft>
                <a:spcPct val="0"/>
              </a:spcAft>
              <a:buClr>
                <a:srgbClr val="0066CC"/>
              </a:buClr>
              <a:buFont typeface="Wingdings" panose="05000000000000000000" pitchFamily="2" charset="2"/>
              <a:buNone/>
            </a:pPr>
            <a:r>
              <a:rPr lang="zh-CN" altLang="en-US" sz="2400" b="1" dirty="0">
                <a:solidFill>
                  <a:srgbClr val="000000"/>
                </a:solidFill>
              </a:rPr>
              <a:t>            锥入度：</a:t>
            </a:r>
            <a:r>
              <a:rPr lang="zh-CN" altLang="en-US" sz="2400" dirty="0">
                <a:solidFill>
                  <a:srgbClr val="000000"/>
                </a:solidFill>
              </a:rPr>
              <a:t>在规定时间</a:t>
            </a:r>
            <a:r>
              <a:rPr lang="en-US" altLang="zh-CN" sz="2400" dirty="0">
                <a:solidFill>
                  <a:srgbClr val="000000"/>
                </a:solidFill>
              </a:rPr>
              <a:t>(5s)</a:t>
            </a:r>
            <a:r>
              <a:rPr lang="zh-CN" altLang="en-US" sz="2400" dirty="0">
                <a:solidFill>
                  <a:srgbClr val="000000"/>
                </a:solidFill>
              </a:rPr>
              <a:t>、温度</a:t>
            </a:r>
            <a:r>
              <a:rPr lang="en-US" altLang="zh-CN" sz="2400" dirty="0">
                <a:solidFill>
                  <a:srgbClr val="000000"/>
                </a:solidFill>
              </a:rPr>
              <a:t>(25 ℃)</a:t>
            </a:r>
            <a:r>
              <a:rPr lang="zh-CN" altLang="en-US" sz="2400" dirty="0">
                <a:solidFill>
                  <a:srgbClr val="000000"/>
                </a:solidFill>
              </a:rPr>
              <a:t>条件下，规定质量的标准锥体沉入润滑脂试样的深度</a:t>
            </a:r>
            <a:r>
              <a:rPr lang="zh-CN" altLang="en-US" sz="2400" dirty="0" smtClean="0">
                <a:solidFill>
                  <a:srgbClr val="000000"/>
                </a:solidFill>
              </a:rPr>
              <a:t>，</a:t>
            </a:r>
            <a:endParaRPr lang="en-US" altLang="zh-CN" sz="2400" dirty="0" smtClean="0">
              <a:solidFill>
                <a:srgbClr val="000000"/>
              </a:solidFill>
            </a:endParaRPr>
          </a:p>
          <a:p>
            <a:pPr fontAlgn="base">
              <a:lnSpc>
                <a:spcPct val="90000"/>
              </a:lnSpc>
              <a:spcAft>
                <a:spcPct val="0"/>
              </a:spcAft>
              <a:buClr>
                <a:srgbClr val="0066CC"/>
              </a:buClr>
              <a:buFont typeface="Wingdings" panose="05000000000000000000" pitchFamily="2" charset="2"/>
              <a:buNone/>
            </a:pPr>
            <a:r>
              <a:rPr lang="en-US" altLang="zh-CN" sz="2400" dirty="0">
                <a:solidFill>
                  <a:srgbClr val="000000"/>
                </a:solidFill>
              </a:rPr>
              <a:t> </a:t>
            </a:r>
            <a:r>
              <a:rPr lang="en-US" altLang="zh-CN" sz="2400" dirty="0" smtClean="0">
                <a:solidFill>
                  <a:srgbClr val="000000"/>
                </a:solidFill>
              </a:rPr>
              <a:t>                         </a:t>
            </a:r>
            <a:r>
              <a:rPr lang="zh-CN" altLang="en-US" sz="2400" dirty="0" smtClean="0">
                <a:solidFill>
                  <a:srgbClr val="000000"/>
                </a:solidFill>
              </a:rPr>
              <a:t>以</a:t>
            </a:r>
            <a:r>
              <a:rPr lang="zh-CN" altLang="en-US" sz="2400" dirty="0">
                <a:solidFill>
                  <a:srgbClr val="000000"/>
                </a:solidFill>
              </a:rPr>
              <a:t>（</a:t>
            </a:r>
            <a:r>
              <a:rPr lang="en-US" altLang="zh-CN" sz="2400" dirty="0">
                <a:solidFill>
                  <a:srgbClr val="000000"/>
                </a:solidFill>
              </a:rPr>
              <a:t>l/10</a:t>
            </a:r>
            <a:r>
              <a:rPr lang="zh-CN" altLang="en-US" sz="2400" dirty="0">
                <a:solidFill>
                  <a:srgbClr val="000000"/>
                </a:solidFill>
              </a:rPr>
              <a:t>）</a:t>
            </a:r>
            <a:r>
              <a:rPr lang="en-US" altLang="zh-CN" sz="2400" dirty="0">
                <a:solidFill>
                  <a:srgbClr val="000000"/>
                </a:solidFill>
              </a:rPr>
              <a:t>mm</a:t>
            </a:r>
            <a:r>
              <a:rPr lang="zh-CN" altLang="en-US" sz="2400" dirty="0">
                <a:solidFill>
                  <a:srgbClr val="000000"/>
                </a:solidFill>
              </a:rPr>
              <a:t>表示。</a:t>
            </a:r>
            <a:endParaRPr lang="zh-CN" altLang="en-US" sz="2400" b="1" dirty="0">
              <a:solidFill>
                <a:srgbClr val="000000"/>
              </a:solidFill>
            </a:endParaRPr>
          </a:p>
        </p:txBody>
      </p:sp>
    </p:spTree>
    <p:extLst>
      <p:ext uri="{BB962C8B-B14F-4D97-AF65-F5344CB8AC3E}">
        <p14:creationId xmlns:p14="http://schemas.microsoft.com/office/powerpoint/2010/main" val="17437070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bg/>
                                          </p:spTgt>
                                        </p:tgtEl>
                                        <p:attrNameLst>
                                          <p:attrName>style.visibility</p:attrName>
                                        </p:attrNameLst>
                                      </p:cBhvr>
                                      <p:to>
                                        <p:strVal val="visible"/>
                                      </p:to>
                                    </p:set>
                                    <p:animEffect transition="in" filter="blinds(horizontal)">
                                      <p:cBhvr>
                                        <p:cTn id="7" dur="500"/>
                                        <p:tgtEl>
                                          <p:spTgt spid="5122">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2">
                                            <p:txEl>
                                              <p:pRg st="0" end="0"/>
                                            </p:txEl>
                                          </p:spTgt>
                                        </p:tgtEl>
                                        <p:attrNameLst>
                                          <p:attrName>style.visibility</p:attrName>
                                        </p:attrNameLst>
                                      </p:cBhvr>
                                      <p:to>
                                        <p:strVal val="visible"/>
                                      </p:to>
                                    </p:set>
                                    <p:animEffect transition="in" filter="blinds(horizontal)">
                                      <p:cBhvr>
                                        <p:cTn id="12" dur="500"/>
                                        <p:tgtEl>
                                          <p:spTgt spid="512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22">
                                            <p:txEl>
                                              <p:pRg st="1" end="1"/>
                                            </p:txEl>
                                          </p:spTgt>
                                        </p:tgtEl>
                                        <p:attrNameLst>
                                          <p:attrName>style.visibility</p:attrName>
                                        </p:attrNameLst>
                                      </p:cBhvr>
                                      <p:to>
                                        <p:strVal val="visible"/>
                                      </p:to>
                                    </p:set>
                                    <p:animEffect transition="in" filter="blinds(horizontal)">
                                      <p:cBhvr>
                                        <p:cTn id="17" dur="500"/>
                                        <p:tgtEl>
                                          <p:spTgt spid="5122">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bg/>
                                          </p:spTgt>
                                        </p:tgtEl>
                                        <p:attrNameLst>
                                          <p:attrName>style.visibility</p:attrName>
                                        </p:attrNameLst>
                                      </p:cBhvr>
                                      <p:to>
                                        <p:strVal val="visible"/>
                                      </p:to>
                                    </p:set>
                                    <p:animEffect transition="in" filter="blinds(horizontal)">
                                      <p:cBhvr>
                                        <p:cTn id="22" dur="500"/>
                                        <p:tgtEl>
                                          <p:spTgt spid="5">
                                            <p:bg/>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blinds(horizontal)">
                                      <p:cBhvr>
                                        <p:cTn id="32" dur="500"/>
                                        <p:tgtEl>
                                          <p:spTgt spid="5">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bg/>
                                          </p:spTgt>
                                        </p:tgtEl>
                                        <p:attrNameLst>
                                          <p:attrName>style.visibility</p:attrName>
                                        </p:attrNameLst>
                                      </p:cBhvr>
                                      <p:to>
                                        <p:strVal val="visible"/>
                                      </p:to>
                                    </p:set>
                                    <p:anim calcmode="lin" valueType="num">
                                      <p:cBhvr additive="base">
                                        <p:cTn id="3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anim calcmode="lin" valueType="num">
                                      <p:cBhvr additive="base">
                                        <p:cTn id="4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 calcmode="lin" valueType="num">
                                      <p:cBhvr additive="base">
                                        <p:cTn id="4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xEl>
                                              <p:pRg st="2" end="2"/>
                                            </p:txEl>
                                          </p:spTgt>
                                        </p:tgtEl>
                                        <p:attrNameLst>
                                          <p:attrName>style.visibility</p:attrName>
                                        </p:attrNameLst>
                                      </p:cBhvr>
                                      <p:to>
                                        <p:strVal val="visible"/>
                                      </p:to>
                                    </p:set>
                                    <p:anim calcmode="lin" valueType="num">
                                      <p:cBhvr additive="base">
                                        <p:cTn id="5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animBg="1"/>
      <p:bldP spid="4" grpId="0" build="p" animBg="1"/>
      <p:bldP spid="5"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3" descr="Image3.t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39502"/>
            <a:ext cx="5338416" cy="4385010"/>
          </a:xfrm>
          <a:prstGeom prst="rect">
            <a:avLst/>
          </a:prstGeom>
          <a:solidFill>
            <a:srgbClr val="00B050"/>
          </a:solidFill>
          <a:ln w="9525">
            <a:solidFill>
              <a:srgbClr val="000000"/>
            </a:solidFill>
            <a:miter lim="800000"/>
            <a:headEnd/>
            <a:tailEnd/>
          </a:ln>
          <a:extLst/>
        </p:spPr>
      </p:pic>
    </p:spTree>
    <p:extLst>
      <p:ext uri="{BB962C8B-B14F-4D97-AF65-F5344CB8AC3E}">
        <p14:creationId xmlns:p14="http://schemas.microsoft.com/office/powerpoint/2010/main" val="38889668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 name="Group 16"/>
          <p:cNvGraphicFramePr>
            <a:graphicFrameLocks noGrp="1"/>
          </p:cNvGraphicFramePr>
          <p:nvPr>
            <p:extLst>
              <p:ext uri="{D42A27DB-BD31-4B8C-83A1-F6EECF244321}">
                <p14:modId xmlns:p14="http://schemas.microsoft.com/office/powerpoint/2010/main" val="21288304"/>
              </p:ext>
            </p:extLst>
          </p:nvPr>
        </p:nvGraphicFramePr>
        <p:xfrm>
          <a:off x="1547664" y="1347614"/>
          <a:ext cx="5772150" cy="3492103"/>
        </p:xfrm>
        <a:graphic>
          <a:graphicData uri="http://schemas.openxmlformats.org/drawingml/2006/table">
            <a:tbl>
              <a:tblPr/>
              <a:tblGrid>
                <a:gridCol w="1257300"/>
                <a:gridCol w="4514850"/>
              </a:tblGrid>
              <a:tr h="397763">
                <a:tc>
                  <a:txBody>
                    <a:bodyPr/>
                    <a:lstStyle/>
                    <a:p>
                      <a:pPr marL="0" marR="0" lvl="0" indent="0" algn="l" defTabSz="914400" rtl="0" eaLnBrk="1" fontAlgn="base" latinLnBrk="0" hangingPunct="1">
                        <a:lnSpc>
                          <a:spcPct val="12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rgbClr val="FF0000"/>
                          </a:solidFill>
                          <a:effectLst/>
                          <a:latin typeface="Calibri" pitchFamily="34" charset="0"/>
                          <a:ea typeface="宋体" pitchFamily="2" charset="-122"/>
                        </a:rPr>
                        <a:t> </a:t>
                      </a:r>
                      <a:r>
                        <a:rPr kumimoji="0" lang="zh-CN" altLang="en-US" sz="1800" b="1" i="0" u="none" strike="noStrike" cap="none" normalizeH="0" baseline="0" dirty="0" smtClean="0">
                          <a:ln>
                            <a:noFill/>
                          </a:ln>
                          <a:solidFill>
                            <a:srgbClr val="FF0000"/>
                          </a:solidFill>
                          <a:effectLst/>
                          <a:latin typeface="Calibri" pitchFamily="34" charset="0"/>
                          <a:ea typeface="宋体" pitchFamily="2" charset="-122"/>
                        </a:rPr>
                        <a:t>稠度等级</a:t>
                      </a:r>
                    </a:p>
                  </a:txBody>
                  <a:tcPr marL="68580" marR="68580" marT="34289" marB="34289" horzOverflow="overflow">
                    <a:lnL cap="flat">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rgbClr val="FF0000"/>
                          </a:solidFill>
                          <a:effectLst/>
                          <a:latin typeface="Calibri" pitchFamily="34" charset="0"/>
                          <a:ea typeface="宋体" pitchFamily="2" charset="-122"/>
                        </a:rPr>
                        <a:t>       </a:t>
                      </a:r>
                      <a:r>
                        <a:rPr kumimoji="0" lang="zh-CN" altLang="en-US" sz="1800" b="1" i="0" u="none" strike="noStrike" cap="none" normalizeH="0" baseline="0" dirty="0" smtClean="0">
                          <a:ln>
                            <a:noFill/>
                          </a:ln>
                          <a:solidFill>
                            <a:srgbClr val="FF0000"/>
                          </a:solidFill>
                          <a:effectLst/>
                          <a:latin typeface="Calibri" pitchFamily="34" charset="0"/>
                          <a:ea typeface="宋体" pitchFamily="2" charset="-122"/>
                        </a:rPr>
                        <a:t>锥入度范围     （工作</a:t>
                      </a:r>
                      <a:r>
                        <a:rPr kumimoji="0" lang="en-US" altLang="zh-CN" sz="1800" b="1" i="0" u="none" strike="noStrike" cap="none" normalizeH="0" baseline="0" dirty="0" smtClean="0">
                          <a:ln>
                            <a:noFill/>
                          </a:ln>
                          <a:solidFill>
                            <a:srgbClr val="FF0000"/>
                          </a:solidFill>
                          <a:effectLst/>
                          <a:latin typeface="宋体" pitchFamily="2" charset="-122"/>
                          <a:ea typeface="宋体" pitchFamily="2" charset="-122"/>
                        </a:rPr>
                        <a:t>60</a:t>
                      </a:r>
                      <a:r>
                        <a:rPr kumimoji="0" lang="zh-CN" altLang="en-US" sz="1800" b="1" i="0" u="none" strike="noStrike" cap="none" normalizeH="0" baseline="0" dirty="0" smtClean="0">
                          <a:ln>
                            <a:noFill/>
                          </a:ln>
                          <a:solidFill>
                            <a:srgbClr val="FF0000"/>
                          </a:solidFill>
                          <a:effectLst/>
                          <a:latin typeface="Calibri" pitchFamily="34" charset="0"/>
                          <a:ea typeface="宋体" pitchFamily="2" charset="-122"/>
                        </a:rPr>
                        <a:t>次， </a:t>
                      </a:r>
                      <a:r>
                        <a:rPr kumimoji="0" lang="en-US" altLang="zh-CN" sz="2100" b="1" i="0" u="none" strike="noStrike" cap="none" normalizeH="0" baseline="0" dirty="0" smtClean="0">
                          <a:ln>
                            <a:noFill/>
                          </a:ln>
                          <a:solidFill>
                            <a:srgbClr val="FF0000"/>
                          </a:solidFill>
                          <a:effectLst/>
                          <a:latin typeface="宋体" pitchFamily="2" charset="-122"/>
                          <a:ea typeface="宋体" pitchFamily="2" charset="-122"/>
                        </a:rPr>
                        <a:t>1/</a:t>
                      </a:r>
                      <a:r>
                        <a:rPr kumimoji="0" lang="en-US" altLang="zh-CN" sz="2100" b="1" i="0" u="none" strike="noStrike" cap="none" normalizeH="0" baseline="0" dirty="0" err="1" smtClean="0">
                          <a:ln>
                            <a:noFill/>
                          </a:ln>
                          <a:solidFill>
                            <a:srgbClr val="FF0000"/>
                          </a:solidFill>
                          <a:effectLst/>
                          <a:latin typeface="宋体" pitchFamily="2" charset="-122"/>
                          <a:ea typeface="宋体" pitchFamily="2" charset="-122"/>
                        </a:rPr>
                        <a:t>10mm</a:t>
                      </a:r>
                      <a:r>
                        <a:rPr kumimoji="0" lang="zh-CN" altLang="en-US" sz="2100" b="1" i="0" u="none" strike="noStrike" cap="none" normalizeH="0" baseline="0" dirty="0" smtClean="0">
                          <a:ln>
                            <a:noFill/>
                          </a:ln>
                          <a:solidFill>
                            <a:srgbClr val="FF0000"/>
                          </a:solidFill>
                          <a:effectLst/>
                          <a:latin typeface="宋体" pitchFamily="2" charset="-122"/>
                          <a:ea typeface="宋体" pitchFamily="2" charset="-122"/>
                        </a:rPr>
                        <a:t>）</a:t>
                      </a:r>
                    </a:p>
                  </a:txBody>
                  <a:tcPr marL="68580" marR="68580" marT="34289" marB="34289"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tcPr>
                </a:tc>
              </a:tr>
              <a:tr h="3094340">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000</a:t>
                      </a:r>
                    </a:p>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00</a:t>
                      </a:r>
                    </a:p>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0</a:t>
                      </a:r>
                    </a:p>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1</a:t>
                      </a:r>
                    </a:p>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rgbClr val="FF0000"/>
                          </a:solidFill>
                          <a:effectLst/>
                          <a:latin typeface="黑体" pitchFamily="2" charset="-122"/>
                          <a:ea typeface="黑体" pitchFamily="2" charset="-122"/>
                        </a:rPr>
                        <a:t>2</a:t>
                      </a:r>
                    </a:p>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3</a:t>
                      </a:r>
                    </a:p>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4</a:t>
                      </a:r>
                    </a:p>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5</a:t>
                      </a:r>
                    </a:p>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6</a:t>
                      </a:r>
                    </a:p>
                  </a:txBody>
                  <a:tcPr marL="68580" marR="68580" marT="34289" marB="34289"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445</a:t>
                      </a:r>
                      <a:r>
                        <a:rPr kumimoji="0" lang="zh-CN" altLang="en-US" sz="1800" b="1" i="0" u="none" strike="noStrike" cap="none" normalizeH="0" baseline="0" dirty="0" smtClean="0">
                          <a:ln>
                            <a:noFill/>
                          </a:ln>
                          <a:solidFill>
                            <a:schemeClr val="tx1"/>
                          </a:solidFill>
                          <a:effectLst/>
                          <a:latin typeface="Calibri" pitchFamily="34" charset="0"/>
                          <a:ea typeface="宋体" pitchFamily="2" charset="-122"/>
                        </a:rPr>
                        <a:t>～</a:t>
                      </a: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475</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400</a:t>
                      </a:r>
                      <a:r>
                        <a:rPr kumimoji="0" lang="zh-CN" altLang="en-US" sz="1800" b="1" i="0" u="none" strike="noStrike" cap="none" normalizeH="0" baseline="0" dirty="0" smtClean="0">
                          <a:ln>
                            <a:noFill/>
                          </a:ln>
                          <a:solidFill>
                            <a:schemeClr val="tx1"/>
                          </a:solidFill>
                          <a:effectLst/>
                          <a:latin typeface="Calibri" pitchFamily="34" charset="0"/>
                          <a:ea typeface="宋体" pitchFamily="2" charset="-122"/>
                        </a:rPr>
                        <a:t>～</a:t>
                      </a: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430</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355</a:t>
                      </a:r>
                      <a:r>
                        <a:rPr kumimoji="0" lang="zh-CN" altLang="en-US" sz="1800" b="1" i="0" u="none" strike="noStrike" cap="none" normalizeH="0" baseline="0" dirty="0" smtClean="0">
                          <a:ln>
                            <a:noFill/>
                          </a:ln>
                          <a:solidFill>
                            <a:schemeClr val="tx1"/>
                          </a:solidFill>
                          <a:effectLst/>
                          <a:latin typeface="Calibri" pitchFamily="34" charset="0"/>
                          <a:ea typeface="宋体" pitchFamily="2" charset="-122"/>
                        </a:rPr>
                        <a:t>～</a:t>
                      </a: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385</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310</a:t>
                      </a:r>
                      <a:r>
                        <a:rPr kumimoji="0" lang="zh-CN" altLang="en-US" sz="1800" b="1" i="0" u="none" strike="noStrike" cap="none" normalizeH="0" baseline="0" dirty="0" smtClean="0">
                          <a:ln>
                            <a:noFill/>
                          </a:ln>
                          <a:solidFill>
                            <a:schemeClr val="tx1"/>
                          </a:solidFill>
                          <a:effectLst/>
                          <a:latin typeface="Calibri" pitchFamily="34" charset="0"/>
                          <a:ea typeface="宋体" pitchFamily="2" charset="-122"/>
                        </a:rPr>
                        <a:t>～</a:t>
                      </a: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340</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2100" b="1" i="0" u="none" strike="noStrike" cap="none" normalizeH="0" baseline="0" dirty="0" smtClean="0">
                          <a:ln>
                            <a:noFill/>
                          </a:ln>
                          <a:solidFill>
                            <a:srgbClr val="FF0000"/>
                          </a:solidFill>
                          <a:effectLst/>
                          <a:latin typeface="黑体" pitchFamily="2" charset="-122"/>
                          <a:ea typeface="黑体" pitchFamily="2" charset="-122"/>
                        </a:rPr>
                        <a:t>265</a:t>
                      </a:r>
                      <a:r>
                        <a:rPr kumimoji="0" lang="zh-CN" altLang="en-US" sz="2100" b="1" i="0" u="none" strike="noStrike" cap="none" normalizeH="0" baseline="0" dirty="0" smtClean="0">
                          <a:ln>
                            <a:noFill/>
                          </a:ln>
                          <a:solidFill>
                            <a:srgbClr val="FF0000"/>
                          </a:solidFill>
                          <a:effectLst/>
                          <a:latin typeface="黑体" pitchFamily="2" charset="-122"/>
                          <a:ea typeface="黑体" pitchFamily="2" charset="-122"/>
                        </a:rPr>
                        <a:t>～</a:t>
                      </a:r>
                      <a:r>
                        <a:rPr kumimoji="0" lang="en-US" altLang="zh-CN" sz="2100" b="1" i="0" u="none" strike="noStrike" cap="none" normalizeH="0" baseline="0" dirty="0" smtClean="0">
                          <a:ln>
                            <a:noFill/>
                          </a:ln>
                          <a:solidFill>
                            <a:srgbClr val="FF0000"/>
                          </a:solidFill>
                          <a:effectLst/>
                          <a:latin typeface="黑体" pitchFamily="2" charset="-122"/>
                          <a:ea typeface="黑体" pitchFamily="2" charset="-122"/>
                        </a:rPr>
                        <a:t>295</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220</a:t>
                      </a:r>
                      <a:r>
                        <a:rPr kumimoji="0" lang="zh-CN" altLang="en-US" sz="1800" b="1" i="0" u="none" strike="noStrike" cap="none" normalizeH="0" baseline="0" dirty="0" smtClean="0">
                          <a:ln>
                            <a:noFill/>
                          </a:ln>
                          <a:solidFill>
                            <a:schemeClr val="tx1"/>
                          </a:solidFill>
                          <a:effectLst/>
                          <a:latin typeface="Calibri" pitchFamily="34" charset="0"/>
                          <a:ea typeface="宋体" pitchFamily="2" charset="-122"/>
                        </a:rPr>
                        <a:t>～</a:t>
                      </a: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250</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175</a:t>
                      </a:r>
                      <a:r>
                        <a:rPr kumimoji="0" lang="zh-CN" altLang="en-US" sz="1800" b="1" i="0" u="none" strike="noStrike" cap="none" normalizeH="0" baseline="0" dirty="0" smtClean="0">
                          <a:ln>
                            <a:noFill/>
                          </a:ln>
                          <a:solidFill>
                            <a:schemeClr val="tx1"/>
                          </a:solidFill>
                          <a:effectLst/>
                          <a:latin typeface="Calibri" pitchFamily="34" charset="0"/>
                          <a:ea typeface="宋体" pitchFamily="2" charset="-122"/>
                        </a:rPr>
                        <a:t>～</a:t>
                      </a: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205</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130</a:t>
                      </a:r>
                      <a:r>
                        <a:rPr kumimoji="0" lang="zh-CN" altLang="en-US" sz="1800" b="1" i="0" u="none" strike="noStrike" cap="none" normalizeH="0" baseline="0" dirty="0" smtClean="0">
                          <a:ln>
                            <a:noFill/>
                          </a:ln>
                          <a:solidFill>
                            <a:schemeClr val="tx1"/>
                          </a:solidFill>
                          <a:effectLst/>
                          <a:latin typeface="Calibri" pitchFamily="34" charset="0"/>
                          <a:ea typeface="宋体" pitchFamily="2" charset="-122"/>
                        </a:rPr>
                        <a:t>～</a:t>
                      </a: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160</a:t>
                      </a:r>
                    </a:p>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85</a:t>
                      </a:r>
                      <a:r>
                        <a:rPr kumimoji="0" lang="zh-CN" altLang="en-US" sz="1800" b="1" i="0" u="none" strike="noStrike" cap="none" normalizeH="0" baseline="0" dirty="0" smtClean="0">
                          <a:ln>
                            <a:noFill/>
                          </a:ln>
                          <a:solidFill>
                            <a:schemeClr val="tx1"/>
                          </a:solidFill>
                          <a:effectLst/>
                          <a:latin typeface="Calibri" pitchFamily="34" charset="0"/>
                          <a:ea typeface="宋体" pitchFamily="2" charset="-122"/>
                        </a:rPr>
                        <a:t>～</a:t>
                      </a:r>
                      <a:r>
                        <a:rPr kumimoji="0" lang="en-US" altLang="zh-CN" sz="1800" b="1" i="0" u="none" strike="noStrike" cap="none" normalizeH="0" baseline="0" dirty="0" smtClean="0">
                          <a:ln>
                            <a:noFill/>
                          </a:ln>
                          <a:solidFill>
                            <a:schemeClr val="tx1"/>
                          </a:solidFill>
                          <a:effectLst/>
                          <a:latin typeface="宋体" pitchFamily="2" charset="-122"/>
                          <a:ea typeface="宋体" pitchFamily="2" charset="-122"/>
                        </a:rPr>
                        <a:t>115</a:t>
                      </a:r>
                    </a:p>
                  </a:txBody>
                  <a:tcPr marL="68580" marR="68580" marT="34289" marB="34289"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tcPr>
                </a:tc>
              </a:tr>
            </a:tbl>
          </a:graphicData>
        </a:graphic>
      </p:graphicFrame>
      <p:sp>
        <p:nvSpPr>
          <p:cNvPr id="2" name="矩形 1"/>
          <p:cNvSpPr/>
          <p:nvPr/>
        </p:nvSpPr>
        <p:spPr>
          <a:xfrm>
            <a:off x="827584" y="555526"/>
            <a:ext cx="2731838" cy="461665"/>
          </a:xfrm>
          <a:prstGeom prst="rect">
            <a:avLst/>
          </a:prstGeom>
          <a:solidFill>
            <a:srgbClr val="92D050"/>
          </a:solidFill>
        </p:spPr>
        <p:txBody>
          <a:bodyPr wrap="none">
            <a:spAutoFit/>
          </a:bodyPr>
          <a:lstStyle/>
          <a:p>
            <a:r>
              <a:rPr lang="zh-CN" altLang="en-US" sz="2400" dirty="0"/>
              <a:t>稠度牌号划分</a:t>
            </a:r>
            <a:r>
              <a:rPr lang="zh-CN" altLang="en-US" sz="2400" dirty="0" smtClean="0"/>
              <a:t>依据</a:t>
            </a:r>
            <a:r>
              <a:rPr lang="en-US" altLang="zh-CN" sz="2400" dirty="0" smtClean="0"/>
              <a:t>:</a:t>
            </a:r>
            <a:endParaRPr lang="zh-CN" altLang="en-US" sz="2400" dirty="0"/>
          </a:p>
        </p:txBody>
      </p:sp>
    </p:spTree>
    <p:extLst>
      <p:ext uri="{BB962C8B-B14F-4D97-AF65-F5344CB8AC3E}">
        <p14:creationId xmlns:p14="http://schemas.microsoft.com/office/powerpoint/2010/main" val="763738951"/>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3"/>
          <p:cNvSpPr>
            <a:spLocks noGrp="1" noRot="1" noChangeArrowheads="1"/>
          </p:cNvSpPr>
          <p:nvPr>
            <p:ph type="body" idx="1"/>
          </p:nvPr>
        </p:nvSpPr>
        <p:spPr>
          <a:xfrm>
            <a:off x="1005678" y="387796"/>
            <a:ext cx="7276231" cy="414338"/>
          </a:xfrm>
          <a:solidFill>
            <a:srgbClr val="92D050"/>
          </a:solidFill>
        </p:spPr>
        <p:txBody>
          <a:bodyPr/>
          <a:lstStyle/>
          <a:p>
            <a:pPr eaLnBrk="1" hangingPunct="1">
              <a:lnSpc>
                <a:spcPct val="90000"/>
              </a:lnSpc>
              <a:buFont typeface="Wingdings" panose="05000000000000000000" pitchFamily="2" charset="2"/>
              <a:buNone/>
            </a:pPr>
            <a:r>
              <a:rPr lang="en-US" altLang="zh-CN" b="1" dirty="0" smtClean="0">
                <a:latin typeface="Times New Roman" panose="02020603050405020304" pitchFamily="18" charset="0"/>
              </a:rPr>
              <a:t>2.</a:t>
            </a:r>
            <a:r>
              <a:rPr lang="zh-CN" altLang="en-US" b="1" dirty="0" smtClean="0">
                <a:latin typeface="Times New Roman" panose="02020603050405020304" pitchFamily="18" charset="0"/>
              </a:rPr>
              <a:t>高温性能</a:t>
            </a:r>
            <a:endParaRPr lang="en-US" altLang="zh-CN" b="1" dirty="0" smtClean="0">
              <a:latin typeface="Times New Roman" panose="02020603050405020304" pitchFamily="18" charset="0"/>
            </a:endParaRPr>
          </a:p>
          <a:p>
            <a:pPr eaLnBrk="1" hangingPunct="1">
              <a:lnSpc>
                <a:spcPct val="90000"/>
              </a:lnSpc>
              <a:buFont typeface="Wingdings" panose="05000000000000000000" pitchFamily="2" charset="2"/>
              <a:buNone/>
            </a:pPr>
            <a:r>
              <a:rPr lang="en-US" altLang="zh-CN" sz="1800" b="1" dirty="0">
                <a:latin typeface="Times New Roman" panose="02020603050405020304" pitchFamily="18" charset="0"/>
              </a:rPr>
              <a:t>             </a:t>
            </a:r>
            <a:endParaRPr lang="zh-CN" altLang="en-US" sz="1800" dirty="0"/>
          </a:p>
        </p:txBody>
      </p:sp>
      <p:sp>
        <p:nvSpPr>
          <p:cNvPr id="3" name="Rectangle 3"/>
          <p:cNvSpPr txBox="1">
            <a:spLocks noRot="1" noChangeArrowheads="1"/>
          </p:cNvSpPr>
          <p:nvPr/>
        </p:nvSpPr>
        <p:spPr bwMode="auto">
          <a:xfrm>
            <a:off x="984041" y="2672308"/>
            <a:ext cx="7298853" cy="1872208"/>
          </a:xfrm>
          <a:prstGeom prst="rect">
            <a:avLst/>
          </a:prstGeom>
          <a:solidFill>
            <a:srgbClr val="FFFF00"/>
          </a:solidFill>
          <a:ln w="9525">
            <a:noFill/>
            <a:miter lim="800000"/>
            <a:headEnd/>
            <a:tailEnd/>
          </a:ln>
        </p:spPr>
        <p:txBody>
          <a:bodyPr anchor="ctr"/>
          <a:lstStyle/>
          <a:p>
            <a:pPr indent="535781" fontAlgn="base">
              <a:lnSpc>
                <a:spcPct val="90000"/>
              </a:lnSpc>
              <a:spcBef>
                <a:spcPct val="20000"/>
              </a:spcBef>
              <a:spcAft>
                <a:spcPct val="0"/>
              </a:spcAft>
              <a:buClr>
                <a:srgbClr val="0066CC"/>
              </a:buClr>
              <a:defRPr/>
            </a:pPr>
            <a:r>
              <a:rPr lang="zh-CN" altLang="en-US" sz="2000" b="1" kern="0" dirty="0">
                <a:solidFill>
                  <a:srgbClr val="000000"/>
                </a:solidFill>
              </a:rPr>
              <a:t>蒸发性表示润滑脂在高温条件下长期使用时，润滑脂油分挥发的程度</a:t>
            </a:r>
            <a:r>
              <a:rPr lang="zh-CN" altLang="en-US" sz="2000" b="1" kern="0" dirty="0" smtClean="0">
                <a:solidFill>
                  <a:srgbClr val="000000"/>
                </a:solidFill>
              </a:rPr>
              <a:t>。</a:t>
            </a:r>
            <a:endParaRPr lang="en-US" altLang="zh-CN" sz="2000" b="1" kern="0" dirty="0" smtClean="0">
              <a:solidFill>
                <a:srgbClr val="000000"/>
              </a:solidFill>
            </a:endParaRPr>
          </a:p>
          <a:p>
            <a:pPr indent="535781" fontAlgn="base">
              <a:spcBef>
                <a:spcPct val="20000"/>
              </a:spcBef>
              <a:spcAft>
                <a:spcPct val="0"/>
              </a:spcAft>
              <a:buClr>
                <a:srgbClr val="0066CC"/>
              </a:buClr>
              <a:defRPr/>
            </a:pPr>
            <a:r>
              <a:rPr lang="zh-CN" altLang="en-US" sz="2000" kern="0" dirty="0" smtClean="0">
                <a:solidFill>
                  <a:srgbClr val="000000"/>
                </a:solidFill>
              </a:rPr>
              <a:t>蒸发性</a:t>
            </a:r>
            <a:r>
              <a:rPr lang="zh-CN" altLang="en-US" sz="2000" kern="0" dirty="0">
                <a:solidFill>
                  <a:srgbClr val="000000"/>
                </a:solidFill>
              </a:rPr>
              <a:t>越小，越理想</a:t>
            </a:r>
            <a:r>
              <a:rPr lang="zh-CN" altLang="en-US" sz="2000" kern="0" dirty="0" smtClean="0">
                <a:solidFill>
                  <a:srgbClr val="000000"/>
                </a:solidFill>
              </a:rPr>
              <a:t>。润滑脂</a:t>
            </a:r>
            <a:r>
              <a:rPr lang="zh-CN" altLang="en-US" sz="2000" kern="0" dirty="0">
                <a:solidFill>
                  <a:srgbClr val="000000"/>
                </a:solidFill>
              </a:rPr>
              <a:t>的蒸发性主要取决于基础油的性质和馏分组成。</a:t>
            </a:r>
          </a:p>
        </p:txBody>
      </p:sp>
      <p:sp>
        <p:nvSpPr>
          <p:cNvPr id="4" name="Rectangle 3"/>
          <p:cNvSpPr txBox="1">
            <a:spLocks noRot="1" noChangeArrowheads="1"/>
          </p:cNvSpPr>
          <p:nvPr/>
        </p:nvSpPr>
        <p:spPr bwMode="auto">
          <a:xfrm>
            <a:off x="1005678" y="1131590"/>
            <a:ext cx="7276231" cy="1296144"/>
          </a:xfrm>
          <a:prstGeom prst="rect">
            <a:avLst/>
          </a:prstGeom>
          <a:solidFill>
            <a:srgbClr val="FFC000"/>
          </a:solidFill>
          <a:ln w="9525">
            <a:noFill/>
            <a:miter lim="800000"/>
            <a:headEnd/>
            <a:tailEnd/>
          </a:ln>
        </p:spPr>
        <p:txBody>
          <a:bodyPr anchor="ctr"/>
          <a:lstStyle/>
          <a:p>
            <a:pPr fontAlgn="base">
              <a:spcBef>
                <a:spcPct val="20000"/>
              </a:spcBef>
              <a:spcAft>
                <a:spcPct val="0"/>
              </a:spcAft>
              <a:buClr>
                <a:srgbClr val="0066CC"/>
              </a:buClr>
              <a:buFont typeface="Wingdings" pitchFamily="2" charset="2"/>
              <a:buNone/>
              <a:defRPr/>
            </a:pPr>
            <a:r>
              <a:rPr lang="zh-CN" altLang="en-US" b="1" kern="0" dirty="0">
                <a:solidFill>
                  <a:srgbClr val="000000"/>
                </a:solidFill>
              </a:rPr>
              <a:t>        </a:t>
            </a:r>
            <a:r>
              <a:rPr lang="zh-CN" altLang="en-US" sz="2000" b="1" kern="0" dirty="0">
                <a:solidFill>
                  <a:srgbClr val="000000"/>
                </a:solidFill>
              </a:rPr>
              <a:t>滴点是指在规定条件下，润滑脂受热变软达到一定流动性时的最低温度</a:t>
            </a:r>
            <a:r>
              <a:rPr lang="zh-CN" altLang="en-US" sz="2000" b="1" kern="0" dirty="0" smtClean="0">
                <a:solidFill>
                  <a:srgbClr val="000000"/>
                </a:solidFill>
              </a:rPr>
              <a:t>。</a:t>
            </a:r>
            <a:endParaRPr lang="en-US" altLang="zh-CN" sz="2000" b="1" kern="0" dirty="0" smtClean="0">
              <a:solidFill>
                <a:srgbClr val="000000"/>
              </a:solidFill>
            </a:endParaRPr>
          </a:p>
          <a:p>
            <a:pPr fontAlgn="base">
              <a:spcBef>
                <a:spcPct val="20000"/>
              </a:spcBef>
              <a:spcAft>
                <a:spcPct val="0"/>
              </a:spcAft>
              <a:buClr>
                <a:srgbClr val="0066CC"/>
              </a:buClr>
              <a:buFont typeface="Wingdings" pitchFamily="2" charset="2"/>
              <a:buNone/>
              <a:defRPr/>
            </a:pPr>
            <a:r>
              <a:rPr lang="en-US" altLang="zh-CN" sz="2000" b="1" kern="0" dirty="0">
                <a:solidFill>
                  <a:srgbClr val="000000"/>
                </a:solidFill>
              </a:rPr>
              <a:t> </a:t>
            </a:r>
            <a:r>
              <a:rPr lang="en-US" altLang="zh-CN" sz="2000" b="1" kern="0" dirty="0" smtClean="0">
                <a:solidFill>
                  <a:srgbClr val="000000"/>
                </a:solidFill>
              </a:rPr>
              <a:t>       </a:t>
            </a:r>
            <a:r>
              <a:rPr lang="zh-CN" altLang="en-US" sz="2000" kern="0" dirty="0" smtClean="0">
                <a:solidFill>
                  <a:srgbClr val="000000"/>
                </a:solidFill>
              </a:rPr>
              <a:t>为了</a:t>
            </a:r>
            <a:r>
              <a:rPr lang="zh-CN" altLang="en-US" sz="2000" kern="0" dirty="0">
                <a:solidFill>
                  <a:srgbClr val="000000"/>
                </a:solidFill>
              </a:rPr>
              <a:t>保证润滑脂能在润滑部位长期工作而不流失，选用润滑脂时，其使用温度应低于滴点</a:t>
            </a:r>
            <a:r>
              <a:rPr lang="en-US" altLang="zh-CN" sz="2000" kern="0" dirty="0">
                <a:solidFill>
                  <a:srgbClr val="000000"/>
                </a:solidFill>
              </a:rPr>
              <a:t>20</a:t>
            </a:r>
            <a:r>
              <a:rPr lang="zh-CN" altLang="en-US" sz="2000" kern="0" dirty="0">
                <a:solidFill>
                  <a:srgbClr val="000000"/>
                </a:solidFill>
              </a:rPr>
              <a:t>～</a:t>
            </a:r>
            <a:r>
              <a:rPr lang="en-US" altLang="zh-CN" sz="2000" kern="0" dirty="0">
                <a:solidFill>
                  <a:srgbClr val="000000"/>
                </a:solidFill>
              </a:rPr>
              <a:t>30℃</a:t>
            </a:r>
            <a:r>
              <a:rPr lang="zh-CN" altLang="en-US" sz="2000" kern="0" dirty="0">
                <a:solidFill>
                  <a:srgbClr val="000000"/>
                </a:solidFill>
              </a:rPr>
              <a:t>或更低。</a:t>
            </a:r>
          </a:p>
        </p:txBody>
      </p:sp>
    </p:spTree>
    <p:extLst>
      <p:ext uri="{BB962C8B-B14F-4D97-AF65-F5344CB8AC3E}">
        <p14:creationId xmlns:p14="http://schemas.microsoft.com/office/powerpoint/2010/main" val="38903312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8">
                                            <p:bg/>
                                          </p:spTgt>
                                        </p:tgtEl>
                                        <p:attrNameLst>
                                          <p:attrName>style.visibility</p:attrName>
                                        </p:attrNameLst>
                                      </p:cBhvr>
                                      <p:to>
                                        <p:strVal val="visible"/>
                                      </p:to>
                                    </p:set>
                                    <p:animEffect transition="in" filter="blinds(horizontal)">
                                      <p:cBhvr>
                                        <p:cTn id="7" dur="500"/>
                                        <p:tgtEl>
                                          <p:spTgt spid="24578">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78">
                                            <p:txEl>
                                              <p:pRg st="0" end="0"/>
                                            </p:txEl>
                                          </p:spTgt>
                                        </p:tgtEl>
                                        <p:attrNameLst>
                                          <p:attrName>style.visibility</p:attrName>
                                        </p:attrNameLst>
                                      </p:cBhvr>
                                      <p:to>
                                        <p:strVal val="visible"/>
                                      </p:to>
                                    </p:set>
                                    <p:animEffect transition="in" filter="blinds(horizontal)">
                                      <p:cBhvr>
                                        <p:cTn id="12" dur="500"/>
                                        <p:tgtEl>
                                          <p:spTgt spid="24578">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578">
                                            <p:txEl>
                                              <p:pRg st="1" end="1"/>
                                            </p:txEl>
                                          </p:spTgt>
                                        </p:tgtEl>
                                        <p:attrNameLst>
                                          <p:attrName>style.visibility</p:attrName>
                                        </p:attrNameLst>
                                      </p:cBhvr>
                                      <p:to>
                                        <p:strVal val="visible"/>
                                      </p:to>
                                    </p:set>
                                    <p:animEffect transition="in" filter="blinds(horizontal)">
                                      <p:cBhvr>
                                        <p:cTn id="17" dur="500"/>
                                        <p:tgtEl>
                                          <p:spTgt spid="24578">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animBg="1"/>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3"/>
          <p:cNvSpPr>
            <a:spLocks noGrp="1" noRot="1" noChangeArrowheads="1"/>
          </p:cNvSpPr>
          <p:nvPr>
            <p:ph type="body" idx="1"/>
          </p:nvPr>
        </p:nvSpPr>
        <p:spPr>
          <a:xfrm>
            <a:off x="948957" y="627534"/>
            <a:ext cx="7200800" cy="467915"/>
          </a:xfrm>
          <a:solidFill>
            <a:srgbClr val="92D050"/>
          </a:solidFill>
        </p:spPr>
        <p:txBody>
          <a:bodyPr anchor="ctr"/>
          <a:lstStyle/>
          <a:p>
            <a:pPr eaLnBrk="1" hangingPunct="1">
              <a:lnSpc>
                <a:spcPct val="90000"/>
              </a:lnSpc>
              <a:buFont typeface="Wingdings" panose="05000000000000000000" pitchFamily="2" charset="2"/>
              <a:buNone/>
            </a:pPr>
            <a:r>
              <a:rPr lang="en-US" altLang="zh-CN" b="1" dirty="0" smtClean="0">
                <a:latin typeface="Times New Roman" panose="02020603050405020304" pitchFamily="18" charset="0"/>
              </a:rPr>
              <a:t>3.</a:t>
            </a:r>
            <a:r>
              <a:rPr lang="zh-CN" altLang="en-US" b="1" dirty="0" smtClean="0">
                <a:latin typeface="Times New Roman" panose="02020603050405020304" pitchFamily="18" charset="0"/>
              </a:rPr>
              <a:t>低温性能</a:t>
            </a:r>
            <a:endParaRPr lang="en-US" altLang="zh-CN" b="1" dirty="0" smtClean="0">
              <a:latin typeface="Times New Roman" panose="02020603050405020304" pitchFamily="18" charset="0"/>
            </a:endParaRPr>
          </a:p>
        </p:txBody>
      </p:sp>
      <p:sp>
        <p:nvSpPr>
          <p:cNvPr id="3" name="Rectangle 3"/>
          <p:cNvSpPr txBox="1">
            <a:spLocks noRot="1" noChangeArrowheads="1"/>
          </p:cNvSpPr>
          <p:nvPr/>
        </p:nvSpPr>
        <p:spPr bwMode="auto">
          <a:xfrm>
            <a:off x="938748" y="1563638"/>
            <a:ext cx="7200800" cy="1728192"/>
          </a:xfrm>
          <a:prstGeom prst="rect">
            <a:avLst/>
          </a:prstGeom>
          <a:solidFill>
            <a:srgbClr val="FFFF00"/>
          </a:solidFill>
          <a:ln w="9525">
            <a:noFill/>
            <a:miter lim="800000"/>
            <a:headEnd/>
            <a:tailEnd/>
          </a:ln>
        </p:spPr>
        <p:txBody>
          <a:bodyPr/>
          <a:lstStyle/>
          <a:p>
            <a:pPr fontAlgn="base">
              <a:lnSpc>
                <a:spcPct val="90000"/>
              </a:lnSpc>
              <a:spcBef>
                <a:spcPct val="20000"/>
              </a:spcBef>
              <a:spcAft>
                <a:spcPct val="0"/>
              </a:spcAft>
              <a:buClr>
                <a:srgbClr val="0066CC"/>
              </a:buClr>
              <a:buFont typeface="Wingdings" pitchFamily="2" charset="2"/>
              <a:buNone/>
              <a:defRPr/>
            </a:pPr>
            <a:r>
              <a:rPr lang="zh-CN" altLang="en-US" sz="2400" kern="0" dirty="0">
                <a:solidFill>
                  <a:srgbClr val="000000"/>
                </a:solidFill>
              </a:rPr>
              <a:t>       </a:t>
            </a:r>
            <a:r>
              <a:rPr lang="zh-CN" altLang="en-US" sz="2400" kern="0" dirty="0" smtClean="0">
                <a:solidFill>
                  <a:srgbClr val="000000"/>
                </a:solidFill>
              </a:rPr>
              <a:t>强度极限、低温转矩、相似粘度</a:t>
            </a:r>
            <a:endParaRPr lang="en-US" altLang="zh-CN" sz="2400" kern="0" dirty="0" smtClean="0">
              <a:solidFill>
                <a:srgbClr val="000000"/>
              </a:solidFill>
            </a:endParaRPr>
          </a:p>
          <a:p>
            <a:pPr fontAlgn="base">
              <a:lnSpc>
                <a:spcPct val="90000"/>
              </a:lnSpc>
              <a:spcBef>
                <a:spcPct val="20000"/>
              </a:spcBef>
              <a:spcAft>
                <a:spcPct val="0"/>
              </a:spcAft>
              <a:buClr>
                <a:srgbClr val="0066CC"/>
              </a:buClr>
              <a:buFont typeface="Wingdings" pitchFamily="2" charset="2"/>
              <a:buNone/>
              <a:defRPr/>
            </a:pPr>
            <a:r>
              <a:rPr lang="zh-CN" altLang="en-US" sz="2400" kern="0" dirty="0" smtClean="0">
                <a:solidFill>
                  <a:srgbClr val="000000"/>
                </a:solidFill>
              </a:rPr>
              <a:t>说明</a:t>
            </a:r>
            <a:r>
              <a:rPr lang="zh-CN" altLang="en-US" sz="2400" kern="0" dirty="0">
                <a:solidFill>
                  <a:srgbClr val="000000"/>
                </a:solidFill>
              </a:rPr>
              <a:t>润滑脂的相似粘度时，必须注明测定时的温度和剪切速率</a:t>
            </a:r>
            <a:r>
              <a:rPr lang="en-US" altLang="zh-CN" sz="2400" kern="0" dirty="0">
                <a:solidFill>
                  <a:srgbClr val="000000"/>
                </a:solidFill>
              </a:rPr>
              <a:t>(</a:t>
            </a:r>
            <a:r>
              <a:rPr lang="zh-CN" altLang="en-US" sz="2400" kern="0" dirty="0">
                <a:solidFill>
                  <a:srgbClr val="000000"/>
                </a:solidFill>
              </a:rPr>
              <a:t>单位为</a:t>
            </a:r>
            <a:r>
              <a:rPr lang="en-US" altLang="zh-CN" sz="2400" kern="0" dirty="0">
                <a:solidFill>
                  <a:srgbClr val="000000"/>
                </a:solidFill>
              </a:rPr>
              <a:t>s</a:t>
            </a:r>
            <a:r>
              <a:rPr lang="en-US" altLang="zh-CN" sz="2400" kern="0" baseline="30000" dirty="0">
                <a:solidFill>
                  <a:srgbClr val="000000"/>
                </a:solidFill>
              </a:rPr>
              <a:t>-1</a:t>
            </a:r>
            <a:r>
              <a:rPr lang="en-US" altLang="zh-CN" sz="2400" kern="0" dirty="0">
                <a:solidFill>
                  <a:srgbClr val="000000"/>
                </a:solidFill>
              </a:rPr>
              <a:t>)</a:t>
            </a:r>
            <a:r>
              <a:rPr lang="zh-CN" altLang="en-US" sz="2400" kern="0" dirty="0">
                <a:solidFill>
                  <a:srgbClr val="000000"/>
                </a:solidFill>
              </a:rPr>
              <a:t>，否则没有意义，相似粘度用</a:t>
            </a:r>
            <a:r>
              <a:rPr lang="en-US" altLang="zh-CN" sz="2400" kern="0" dirty="0" err="1">
                <a:solidFill>
                  <a:srgbClr val="000000"/>
                </a:solidFill>
              </a:rPr>
              <a:t>Pa·s</a:t>
            </a:r>
            <a:r>
              <a:rPr lang="zh-CN" altLang="en-US" sz="2400" kern="0" dirty="0">
                <a:solidFill>
                  <a:srgbClr val="000000"/>
                </a:solidFill>
              </a:rPr>
              <a:t>表示。</a:t>
            </a:r>
            <a:endParaRPr lang="zh-CN" altLang="en-US" sz="2400" b="1" kern="0" dirty="0">
              <a:solidFill>
                <a:srgbClr val="000000"/>
              </a:solidFill>
              <a:latin typeface="Times New Roman" pitchFamily="18" charset="0"/>
            </a:endParaRPr>
          </a:p>
        </p:txBody>
      </p:sp>
    </p:spTree>
    <p:extLst>
      <p:ext uri="{BB962C8B-B14F-4D97-AF65-F5344CB8AC3E}">
        <p14:creationId xmlns:p14="http://schemas.microsoft.com/office/powerpoint/2010/main" val="25696514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bg/>
                                          </p:spTgt>
                                        </p:tgtEl>
                                        <p:attrNameLst>
                                          <p:attrName>style.visibility</p:attrName>
                                        </p:attrNameLst>
                                      </p:cBhvr>
                                      <p:to>
                                        <p:strVal val="visible"/>
                                      </p:to>
                                    </p:set>
                                    <p:animEffect transition="in" filter="blinds(horizontal)">
                                      <p:cBhvr>
                                        <p:cTn id="7" dur="500"/>
                                        <p:tgtEl>
                                          <p:spTgt spid="25602">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602">
                                            <p:txEl>
                                              <p:pRg st="0" end="0"/>
                                            </p:txEl>
                                          </p:spTgt>
                                        </p:tgtEl>
                                        <p:attrNameLst>
                                          <p:attrName>style.visibility</p:attrName>
                                        </p:attrNameLst>
                                      </p:cBhvr>
                                      <p:to>
                                        <p:strVal val="visible"/>
                                      </p:to>
                                    </p:set>
                                    <p:animEffect transition="in" filter="blinds(horizontal)">
                                      <p:cBhvr>
                                        <p:cTn id="12" dur="500"/>
                                        <p:tgtEl>
                                          <p:spTgt spid="2560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3"/>
          <p:cNvSpPr>
            <a:spLocks noGrp="1" noRot="1" noChangeArrowheads="1"/>
          </p:cNvSpPr>
          <p:nvPr>
            <p:ph type="body" idx="1"/>
          </p:nvPr>
        </p:nvSpPr>
        <p:spPr>
          <a:xfrm>
            <a:off x="1656160" y="1707357"/>
            <a:ext cx="5943600" cy="521494"/>
          </a:xfrm>
          <a:solidFill>
            <a:srgbClr val="FF0000"/>
          </a:solidFill>
        </p:spPr>
        <p:txBody>
          <a:bodyPr anchor="ctr"/>
          <a:lstStyle/>
          <a:p>
            <a:pPr eaLnBrk="1" hangingPunct="1">
              <a:lnSpc>
                <a:spcPct val="90000"/>
              </a:lnSpc>
              <a:buFont typeface="Wingdings" panose="05000000000000000000" pitchFamily="2" charset="2"/>
              <a:buNone/>
            </a:pPr>
            <a:r>
              <a:rPr lang="en-US" altLang="zh-CN" b="1" dirty="0" smtClean="0">
                <a:latin typeface="Times New Roman" panose="02020603050405020304" pitchFamily="18" charset="0"/>
              </a:rPr>
              <a:t>4.</a:t>
            </a:r>
            <a:r>
              <a:rPr lang="zh-CN" altLang="en-US" b="1" dirty="0" smtClean="0">
                <a:latin typeface="Times New Roman" panose="02020603050405020304" pitchFamily="18" charset="0"/>
              </a:rPr>
              <a:t>润滑性（极压抗磨性）</a:t>
            </a:r>
          </a:p>
        </p:txBody>
      </p:sp>
    </p:spTree>
    <p:extLst>
      <p:ext uri="{BB962C8B-B14F-4D97-AF65-F5344CB8AC3E}">
        <p14:creationId xmlns:p14="http://schemas.microsoft.com/office/powerpoint/2010/main" val="19661011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bg/>
                                          </p:spTgt>
                                        </p:tgtEl>
                                        <p:attrNameLst>
                                          <p:attrName>style.visibility</p:attrName>
                                        </p:attrNameLst>
                                      </p:cBhvr>
                                      <p:to>
                                        <p:strVal val="visible"/>
                                      </p:to>
                                    </p:set>
                                    <p:animEffect transition="in" filter="blinds(horizontal)">
                                      <p:cBhvr>
                                        <p:cTn id="7" dur="500"/>
                                        <p:tgtEl>
                                          <p:spTgt spid="5122">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2">
                                            <p:txEl>
                                              <p:pRg st="0" end="0"/>
                                            </p:txEl>
                                          </p:spTgt>
                                        </p:tgtEl>
                                        <p:attrNameLst>
                                          <p:attrName>style.visibility</p:attrName>
                                        </p:attrNameLst>
                                      </p:cBhvr>
                                      <p:to>
                                        <p:strVal val="visible"/>
                                      </p:to>
                                    </p:set>
                                    <p:animEffect transition="in" filter="blinds(horizontal)">
                                      <p:cBhvr>
                                        <p:cTn id="12" dur="500"/>
                                        <p:tgtEl>
                                          <p:spTgt spid="51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3"/>
          <p:cNvSpPr>
            <a:spLocks noGrp="1" noRot="1" noChangeArrowheads="1"/>
          </p:cNvSpPr>
          <p:nvPr>
            <p:ph type="body" idx="1"/>
          </p:nvPr>
        </p:nvSpPr>
        <p:spPr>
          <a:xfrm>
            <a:off x="1656160" y="1977629"/>
            <a:ext cx="2537222" cy="521494"/>
          </a:xfrm>
          <a:solidFill>
            <a:srgbClr val="FFFF00"/>
          </a:solidFill>
        </p:spPr>
        <p:txBody>
          <a:bodyPr anchor="ctr"/>
          <a:lstStyle/>
          <a:p>
            <a:pPr eaLnBrk="1" hangingPunct="1">
              <a:lnSpc>
                <a:spcPct val="90000"/>
              </a:lnSpc>
              <a:buFont typeface="Wingdings" panose="05000000000000000000" pitchFamily="2" charset="2"/>
              <a:buNone/>
            </a:pPr>
            <a:r>
              <a:rPr lang="en-US" altLang="zh-CN" b="1" dirty="0" smtClean="0">
                <a:latin typeface="Times New Roman" panose="02020603050405020304" pitchFamily="18" charset="0"/>
              </a:rPr>
              <a:t>5.</a:t>
            </a:r>
            <a:r>
              <a:rPr lang="zh-CN" altLang="en-US" b="1" dirty="0" smtClean="0">
                <a:latin typeface="Times New Roman" panose="02020603050405020304" pitchFamily="18" charset="0"/>
              </a:rPr>
              <a:t>抗水性</a:t>
            </a:r>
          </a:p>
        </p:txBody>
      </p:sp>
    </p:spTree>
    <p:extLst>
      <p:ext uri="{BB962C8B-B14F-4D97-AF65-F5344CB8AC3E}">
        <p14:creationId xmlns:p14="http://schemas.microsoft.com/office/powerpoint/2010/main" val="5238326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bg/>
                                          </p:spTgt>
                                        </p:tgtEl>
                                        <p:attrNameLst>
                                          <p:attrName>style.visibility</p:attrName>
                                        </p:attrNameLst>
                                      </p:cBhvr>
                                      <p:to>
                                        <p:strVal val="visible"/>
                                      </p:to>
                                    </p:set>
                                    <p:animEffect transition="in" filter="blinds(horizontal)">
                                      <p:cBhvr>
                                        <p:cTn id="7" dur="500"/>
                                        <p:tgtEl>
                                          <p:spTgt spid="5122">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2">
                                            <p:txEl>
                                              <p:pRg st="0" end="0"/>
                                            </p:txEl>
                                          </p:spTgt>
                                        </p:tgtEl>
                                        <p:attrNameLst>
                                          <p:attrName>style.visibility</p:attrName>
                                        </p:attrNameLst>
                                      </p:cBhvr>
                                      <p:to>
                                        <p:strVal val="visible"/>
                                      </p:to>
                                    </p:set>
                                    <p:animEffect transition="in" filter="blinds(horizontal)">
                                      <p:cBhvr>
                                        <p:cTn id="12" dur="500"/>
                                        <p:tgtEl>
                                          <p:spTgt spid="51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907704" y="2283718"/>
            <a:ext cx="3384376" cy="64517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42900" indent="-342900">
              <a:lnSpc>
                <a:spcPct val="125000"/>
              </a:lnSpc>
              <a:spcBef>
                <a:spcPct val="0"/>
              </a:spcBef>
              <a:buFont typeface="Wingdings" panose="05000000000000000000" pitchFamily="2" charset="2"/>
              <a:buChar char="p"/>
            </a:pPr>
            <a:r>
              <a:rPr lang="zh-CN" altLang="en-US" sz="3200" dirty="0">
                <a:solidFill>
                  <a:srgbClr val="FF0000"/>
                </a:solidFill>
                <a:latin typeface="Times New Roman" panose="02020603050405020304" pitchFamily="18" charset="0"/>
                <a:ea typeface="黑体" panose="02010609060101010101" pitchFamily="49" charset="-122"/>
              </a:rPr>
              <a:t>润滑脂</a:t>
            </a:r>
            <a:r>
              <a:rPr lang="zh-CN" altLang="en-US" sz="3200" dirty="0" smtClean="0">
                <a:solidFill>
                  <a:srgbClr val="FF0000"/>
                </a:solidFill>
                <a:latin typeface="Times New Roman" panose="02020603050405020304" pitchFamily="18" charset="0"/>
                <a:ea typeface="黑体" panose="02010609060101010101" pitchFamily="49" charset="-122"/>
              </a:rPr>
              <a:t>概述</a:t>
            </a:r>
            <a:endParaRPr lang="zh-CN" altLang="en-US" sz="3200" dirty="0">
              <a:solidFill>
                <a:srgbClr val="FF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4269682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3"/>
          <p:cNvSpPr>
            <a:spLocks noGrp="1" noRot="1" noChangeArrowheads="1"/>
          </p:cNvSpPr>
          <p:nvPr>
            <p:ph type="body" idx="1"/>
          </p:nvPr>
        </p:nvSpPr>
        <p:spPr>
          <a:xfrm>
            <a:off x="1494235" y="2031206"/>
            <a:ext cx="2969419" cy="467916"/>
          </a:xfrm>
          <a:solidFill>
            <a:srgbClr val="FFFF00"/>
          </a:solidFill>
        </p:spPr>
        <p:txBody>
          <a:bodyPr/>
          <a:lstStyle/>
          <a:p>
            <a:pPr eaLnBrk="1" hangingPunct="1">
              <a:lnSpc>
                <a:spcPct val="90000"/>
              </a:lnSpc>
              <a:buFont typeface="Wingdings" panose="05000000000000000000" pitchFamily="2" charset="2"/>
              <a:buNone/>
            </a:pPr>
            <a:r>
              <a:rPr lang="en-US" altLang="zh-CN" b="1" dirty="0" smtClean="0">
                <a:latin typeface="Times New Roman" panose="02020603050405020304" pitchFamily="18" charset="0"/>
              </a:rPr>
              <a:t>6.</a:t>
            </a:r>
            <a:r>
              <a:rPr lang="zh-CN" altLang="en-US" b="1" dirty="0" smtClean="0">
                <a:latin typeface="Times New Roman" panose="02020603050405020304" pitchFamily="18" charset="0"/>
              </a:rPr>
              <a:t>防腐性</a:t>
            </a:r>
          </a:p>
          <a:p>
            <a:pPr eaLnBrk="1" hangingPunct="1">
              <a:lnSpc>
                <a:spcPct val="90000"/>
              </a:lnSpc>
              <a:buFont typeface="Wingdings" panose="05000000000000000000" pitchFamily="2" charset="2"/>
              <a:buNone/>
            </a:pPr>
            <a:endParaRPr lang="zh-CN" altLang="en-US" b="1" dirty="0" smtClean="0">
              <a:latin typeface="Times New Roman" panose="02020603050405020304" pitchFamily="18" charset="0"/>
            </a:endParaRPr>
          </a:p>
        </p:txBody>
      </p:sp>
    </p:spTree>
    <p:extLst>
      <p:ext uri="{BB962C8B-B14F-4D97-AF65-F5344CB8AC3E}">
        <p14:creationId xmlns:p14="http://schemas.microsoft.com/office/powerpoint/2010/main" val="42781104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bg/>
                                          </p:spTgt>
                                        </p:tgtEl>
                                        <p:attrNameLst>
                                          <p:attrName>style.visibility</p:attrName>
                                        </p:attrNameLst>
                                      </p:cBhvr>
                                      <p:to>
                                        <p:strVal val="visible"/>
                                      </p:to>
                                    </p:set>
                                    <p:animEffect transition="in" filter="blinds(horizontal)">
                                      <p:cBhvr>
                                        <p:cTn id="7" dur="500"/>
                                        <p:tgtEl>
                                          <p:spTgt spid="5122">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2">
                                            <p:txEl>
                                              <p:pRg st="0" end="0"/>
                                            </p:txEl>
                                          </p:spTgt>
                                        </p:tgtEl>
                                        <p:attrNameLst>
                                          <p:attrName>style.visibility</p:attrName>
                                        </p:attrNameLst>
                                      </p:cBhvr>
                                      <p:to>
                                        <p:strVal val="visible"/>
                                      </p:to>
                                    </p:set>
                                    <p:animEffect transition="in" filter="blinds(horizontal)">
                                      <p:cBhvr>
                                        <p:cTn id="12" dur="500"/>
                                        <p:tgtEl>
                                          <p:spTgt spid="51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3"/>
          <p:cNvSpPr>
            <a:spLocks noGrp="1" noRot="1" noChangeArrowheads="1"/>
          </p:cNvSpPr>
          <p:nvPr>
            <p:ph type="body" idx="1"/>
          </p:nvPr>
        </p:nvSpPr>
        <p:spPr>
          <a:xfrm>
            <a:off x="971600" y="1176932"/>
            <a:ext cx="7632848" cy="818754"/>
          </a:xfrm>
          <a:solidFill>
            <a:srgbClr val="92D050"/>
          </a:solidFill>
        </p:spPr>
        <p:txBody>
          <a:bodyPr/>
          <a:lstStyle/>
          <a:p>
            <a:pPr marL="0" indent="473869" eaLnBrk="1" hangingPunct="1">
              <a:lnSpc>
                <a:spcPct val="90000"/>
              </a:lnSpc>
              <a:buNone/>
              <a:defRPr/>
            </a:pPr>
            <a:r>
              <a:rPr lang="zh-CN" altLang="en-US" dirty="0">
                <a:solidFill>
                  <a:srgbClr val="000000"/>
                </a:solidFill>
                <a:latin typeface="宋体" pitchFamily="2" charset="-122"/>
              </a:rPr>
              <a:t>胶体安定性是指润滑脂在贮存和使用中避免胶体分解，防止液体润滑油被析出的能力。</a:t>
            </a:r>
            <a:endParaRPr lang="en-US" altLang="zh-CN" b="1" dirty="0"/>
          </a:p>
          <a:p>
            <a:pPr eaLnBrk="1" hangingPunct="1">
              <a:lnSpc>
                <a:spcPct val="90000"/>
              </a:lnSpc>
              <a:buFont typeface="Wingdings" panose="05000000000000000000" pitchFamily="2" charset="2"/>
              <a:buNone/>
              <a:defRPr/>
            </a:pPr>
            <a:endParaRPr lang="zh-CN" altLang="en-US" sz="1800" b="1" dirty="0"/>
          </a:p>
        </p:txBody>
      </p:sp>
      <p:sp>
        <p:nvSpPr>
          <p:cNvPr id="3" name="Rectangle 3"/>
          <p:cNvSpPr txBox="1">
            <a:spLocks noRot="1" noChangeArrowheads="1"/>
          </p:cNvSpPr>
          <p:nvPr/>
        </p:nvSpPr>
        <p:spPr bwMode="auto">
          <a:xfrm>
            <a:off x="971600" y="431868"/>
            <a:ext cx="1944216" cy="42862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lstStyle/>
          <a:p>
            <a:pPr marL="257175" indent="-257175" fontAlgn="base">
              <a:lnSpc>
                <a:spcPct val="90000"/>
              </a:lnSpc>
              <a:spcBef>
                <a:spcPct val="20000"/>
              </a:spcBef>
              <a:spcAft>
                <a:spcPct val="0"/>
              </a:spcAft>
              <a:buClr>
                <a:srgbClr val="0066CC"/>
              </a:buClr>
              <a:defRPr/>
            </a:pPr>
            <a:r>
              <a:rPr lang="en-US" altLang="zh-CN" sz="2800" b="1" kern="0" dirty="0">
                <a:solidFill>
                  <a:srgbClr val="000000"/>
                </a:solidFill>
                <a:latin typeface="Times New Roman" pitchFamily="18" charset="0"/>
              </a:rPr>
              <a:t>7.</a:t>
            </a:r>
            <a:r>
              <a:rPr lang="zh-CN" altLang="en-US" sz="2800" b="1" kern="0" dirty="0">
                <a:solidFill>
                  <a:srgbClr val="000000"/>
                </a:solidFill>
                <a:latin typeface="Times New Roman" pitchFamily="18" charset="0"/>
              </a:rPr>
              <a:t>安定性</a:t>
            </a:r>
            <a:endParaRPr lang="en-US" altLang="zh-CN" sz="2800" b="1" kern="0" dirty="0">
              <a:solidFill>
                <a:srgbClr val="000000"/>
              </a:solidFill>
            </a:endParaRPr>
          </a:p>
          <a:p>
            <a:pPr marL="257175" indent="-257175" eaLnBrk="0" fontAlgn="base" hangingPunct="0">
              <a:lnSpc>
                <a:spcPct val="90000"/>
              </a:lnSpc>
              <a:spcBef>
                <a:spcPct val="20000"/>
              </a:spcBef>
              <a:spcAft>
                <a:spcPct val="0"/>
              </a:spcAft>
              <a:buClr>
                <a:srgbClr val="0066CC"/>
              </a:buClr>
              <a:defRPr/>
            </a:pPr>
            <a:r>
              <a:rPr lang="zh-CN" altLang="en-US" kern="0" dirty="0">
                <a:solidFill>
                  <a:srgbClr val="000000"/>
                </a:solidFill>
                <a:latin typeface="宋体" pitchFamily="2" charset="-122"/>
              </a:rPr>
              <a:t>       </a:t>
            </a:r>
          </a:p>
          <a:p>
            <a:pPr marL="257175" indent="-257175" eaLnBrk="0" fontAlgn="base" hangingPunct="0">
              <a:lnSpc>
                <a:spcPct val="90000"/>
              </a:lnSpc>
              <a:spcBef>
                <a:spcPct val="20000"/>
              </a:spcBef>
              <a:spcAft>
                <a:spcPct val="0"/>
              </a:spcAft>
              <a:buClr>
                <a:srgbClr val="0066CC"/>
              </a:buClr>
              <a:defRPr/>
            </a:pPr>
            <a:endParaRPr lang="zh-CN" altLang="en-US" kern="0" dirty="0">
              <a:solidFill>
                <a:srgbClr val="000000"/>
              </a:solidFill>
              <a:latin typeface="宋体" pitchFamily="2" charset="-122"/>
            </a:endParaRPr>
          </a:p>
          <a:p>
            <a:pPr marL="257175" indent="-257175" fontAlgn="base">
              <a:lnSpc>
                <a:spcPct val="90000"/>
              </a:lnSpc>
              <a:spcBef>
                <a:spcPct val="20000"/>
              </a:spcBef>
              <a:spcAft>
                <a:spcPct val="0"/>
              </a:spcAft>
              <a:buClr>
                <a:srgbClr val="0066CC"/>
              </a:buClr>
              <a:defRPr/>
            </a:pPr>
            <a:endParaRPr lang="en-US" altLang="zh-CN" b="1" kern="0" dirty="0">
              <a:solidFill>
                <a:srgbClr val="000000"/>
              </a:solidFill>
            </a:endParaRPr>
          </a:p>
          <a:p>
            <a:pPr marL="257175" indent="-257175" fontAlgn="base">
              <a:lnSpc>
                <a:spcPct val="90000"/>
              </a:lnSpc>
              <a:spcBef>
                <a:spcPct val="20000"/>
              </a:spcBef>
              <a:spcAft>
                <a:spcPct val="0"/>
              </a:spcAft>
              <a:buClr>
                <a:srgbClr val="0066CC"/>
              </a:buClr>
              <a:defRPr/>
            </a:pPr>
            <a:endParaRPr lang="en-US" altLang="zh-CN" b="1" kern="0" dirty="0">
              <a:solidFill>
                <a:srgbClr val="000000"/>
              </a:solidFill>
            </a:endParaRPr>
          </a:p>
          <a:p>
            <a:pPr marL="257175" indent="-257175" fontAlgn="base">
              <a:lnSpc>
                <a:spcPct val="90000"/>
              </a:lnSpc>
              <a:spcBef>
                <a:spcPct val="20000"/>
              </a:spcBef>
              <a:spcAft>
                <a:spcPct val="0"/>
              </a:spcAft>
              <a:buClr>
                <a:srgbClr val="0066CC"/>
              </a:buClr>
              <a:defRPr/>
            </a:pPr>
            <a:endParaRPr lang="zh-CN" altLang="en-US" b="1" kern="0" dirty="0">
              <a:solidFill>
                <a:srgbClr val="000000"/>
              </a:solidFill>
            </a:endParaRPr>
          </a:p>
        </p:txBody>
      </p:sp>
      <p:sp>
        <p:nvSpPr>
          <p:cNvPr id="4" name="Rectangle 3"/>
          <p:cNvSpPr txBox="1">
            <a:spLocks noRot="1" noChangeArrowheads="1"/>
          </p:cNvSpPr>
          <p:nvPr/>
        </p:nvSpPr>
        <p:spPr bwMode="auto">
          <a:xfrm>
            <a:off x="971600" y="3109980"/>
            <a:ext cx="7810265" cy="890688"/>
          </a:xfrm>
          <a:prstGeom prst="rect">
            <a:avLst/>
          </a:prstGeom>
          <a:solidFill>
            <a:srgbClr val="00B050"/>
          </a:solidFill>
          <a:ln>
            <a:headEnd/>
            <a:tailEnd/>
          </a:ln>
        </p:spPr>
        <p:style>
          <a:lnRef idx="0">
            <a:schemeClr val="accent2"/>
          </a:lnRef>
          <a:fillRef idx="3">
            <a:schemeClr val="accent2"/>
          </a:fillRef>
          <a:effectRef idx="3">
            <a:schemeClr val="accent2"/>
          </a:effectRef>
          <a:fontRef idx="minor">
            <a:schemeClr val="lt1"/>
          </a:fontRef>
        </p:style>
        <p:txBody>
          <a:bodyPr anchor="ctr"/>
          <a:lstStyle/>
          <a:p>
            <a:pPr indent="473869" fontAlgn="base">
              <a:lnSpc>
                <a:spcPct val="90000"/>
              </a:lnSpc>
              <a:spcBef>
                <a:spcPct val="20000"/>
              </a:spcBef>
              <a:spcAft>
                <a:spcPct val="0"/>
              </a:spcAft>
              <a:buClr>
                <a:srgbClr val="0066CC"/>
              </a:buClr>
              <a:defRPr/>
            </a:pPr>
            <a:r>
              <a:rPr lang="zh-CN" altLang="en-US" sz="2400" dirty="0">
                <a:solidFill>
                  <a:srgbClr val="000000"/>
                </a:solidFill>
                <a:latin typeface="宋体" pitchFamily="2" charset="-122"/>
              </a:rPr>
              <a:t>机械安定性也叫剪切安定性。它表示润滑脂</a:t>
            </a:r>
            <a:r>
              <a:rPr lang="zh-CN" altLang="en-US" sz="2400" dirty="0" smtClean="0">
                <a:solidFill>
                  <a:srgbClr val="000000"/>
                </a:solidFill>
                <a:latin typeface="宋体" pitchFamily="2" charset="-122"/>
              </a:rPr>
              <a:t>在工作</a:t>
            </a:r>
            <a:r>
              <a:rPr lang="zh-CN" altLang="en-US" sz="2400" dirty="0">
                <a:solidFill>
                  <a:srgbClr val="000000"/>
                </a:solidFill>
                <a:latin typeface="宋体" pitchFamily="2" charset="-122"/>
              </a:rPr>
              <a:t>条件下抵抗稠度变化的能力。</a:t>
            </a:r>
          </a:p>
        </p:txBody>
      </p:sp>
      <p:sp>
        <p:nvSpPr>
          <p:cNvPr id="5" name="Rectangle 3"/>
          <p:cNvSpPr txBox="1">
            <a:spLocks noRot="1" noChangeArrowheads="1"/>
          </p:cNvSpPr>
          <p:nvPr/>
        </p:nvSpPr>
        <p:spPr bwMode="auto">
          <a:xfrm>
            <a:off x="971600" y="2199940"/>
            <a:ext cx="7666249" cy="710705"/>
          </a:xfrm>
          <a:prstGeom prst="rect">
            <a:avLst/>
          </a:prstGeom>
          <a:solidFill>
            <a:srgbClr val="92D050"/>
          </a:solidFill>
          <a:ln w="9525">
            <a:noFill/>
            <a:miter lim="800000"/>
            <a:headEnd/>
            <a:tailEnd/>
          </a:ln>
        </p:spPr>
        <p:txBody>
          <a:bodyPr anchor="ctr"/>
          <a:lstStyle/>
          <a:p>
            <a:pPr indent="473869" fontAlgn="base">
              <a:lnSpc>
                <a:spcPct val="90000"/>
              </a:lnSpc>
              <a:spcBef>
                <a:spcPct val="20000"/>
              </a:spcBef>
              <a:spcAft>
                <a:spcPct val="0"/>
              </a:spcAft>
              <a:buClr>
                <a:srgbClr val="0066CC"/>
              </a:buClr>
              <a:defRPr/>
            </a:pPr>
            <a:r>
              <a:rPr lang="zh-CN" altLang="en-US" sz="2400" dirty="0">
                <a:solidFill>
                  <a:srgbClr val="000000"/>
                </a:solidFill>
                <a:latin typeface="宋体" pitchFamily="2" charset="-122"/>
              </a:rPr>
              <a:t>润滑脂在贮存与使用时抵抗大气的作用而保持其性质不发生永久变化的能力称为氧化安定性</a:t>
            </a:r>
            <a:r>
              <a:rPr lang="zh-CN" altLang="en-US" sz="2400" dirty="0" smtClean="0">
                <a:solidFill>
                  <a:srgbClr val="000000"/>
                </a:solidFill>
                <a:latin typeface="宋体" pitchFamily="2" charset="-122"/>
              </a:rPr>
              <a:t>。</a:t>
            </a:r>
            <a:endParaRPr lang="zh-CN" altLang="en-US" sz="2400" dirty="0">
              <a:solidFill>
                <a:srgbClr val="000000"/>
              </a:solidFill>
              <a:latin typeface="宋体" pitchFamily="2" charset="-122"/>
            </a:endParaRPr>
          </a:p>
        </p:txBody>
      </p:sp>
    </p:spTree>
    <p:extLst>
      <p:ext uri="{BB962C8B-B14F-4D97-AF65-F5344CB8AC3E}">
        <p14:creationId xmlns:p14="http://schemas.microsoft.com/office/powerpoint/2010/main" val="37657778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698">
                                            <p:bg/>
                                          </p:spTgt>
                                        </p:tgtEl>
                                        <p:attrNameLst>
                                          <p:attrName>style.visibility</p:attrName>
                                        </p:attrNameLst>
                                      </p:cBhvr>
                                      <p:to>
                                        <p:strVal val="visible"/>
                                      </p:to>
                                    </p:set>
                                    <p:animEffect transition="in" filter="blinds(horizontal)">
                                      <p:cBhvr>
                                        <p:cTn id="12" dur="500"/>
                                        <p:tgtEl>
                                          <p:spTgt spid="29698">
                                            <p:bg/>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698">
                                            <p:txEl>
                                              <p:pRg st="0" end="0"/>
                                            </p:txEl>
                                          </p:spTgt>
                                        </p:tgtEl>
                                        <p:attrNameLst>
                                          <p:attrName>style.visibility</p:attrName>
                                        </p:attrNameLst>
                                      </p:cBhvr>
                                      <p:to>
                                        <p:strVal val="visible"/>
                                      </p:to>
                                    </p:set>
                                    <p:animEffect transition="in" filter="blinds(horizontal)">
                                      <p:cBhvr>
                                        <p:cTn id="17" dur="500"/>
                                        <p:tgtEl>
                                          <p:spTgt spid="29698">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animBg="1"/>
      <p:bldP spid="3" grpId="0" animBg="1"/>
      <p:bldP spid="4"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627784" y="2355726"/>
            <a:ext cx="3384376"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342900" indent="-342900">
              <a:lnSpc>
                <a:spcPct val="125000"/>
              </a:lnSpc>
              <a:spcBef>
                <a:spcPct val="0"/>
              </a:spcBef>
              <a:buFont typeface="Wingdings" panose="05000000000000000000" pitchFamily="2" charset="2"/>
              <a:buChar char="p"/>
            </a:pPr>
            <a:r>
              <a:rPr lang="zh-CN" altLang="en-US" sz="3200" dirty="0" smtClean="0">
                <a:solidFill>
                  <a:srgbClr val="FF0000"/>
                </a:solidFill>
                <a:latin typeface="Times New Roman" panose="02020603050405020304" pitchFamily="18" charset="0"/>
                <a:ea typeface="黑体" panose="02010609060101010101" pitchFamily="49" charset="-122"/>
              </a:rPr>
              <a:t>润滑脂</a:t>
            </a:r>
            <a:r>
              <a:rPr lang="zh-CN" altLang="en-US" sz="3200" dirty="0">
                <a:solidFill>
                  <a:srgbClr val="FF0000"/>
                </a:solidFill>
                <a:latin typeface="Times New Roman" panose="02020603050405020304" pitchFamily="18" charset="0"/>
                <a:ea typeface="黑体" panose="02010609060101010101" pitchFamily="49" charset="-122"/>
              </a:rPr>
              <a:t>的</a:t>
            </a:r>
            <a:r>
              <a:rPr lang="zh-CN" altLang="en-US" sz="3200" dirty="0" smtClean="0">
                <a:solidFill>
                  <a:srgbClr val="FF0000"/>
                </a:solidFill>
                <a:latin typeface="Times New Roman" panose="02020603050405020304" pitchFamily="18" charset="0"/>
                <a:ea typeface="黑体" panose="02010609060101010101" pitchFamily="49" charset="-122"/>
              </a:rPr>
              <a:t>分类</a:t>
            </a:r>
            <a:endParaRPr lang="zh-CN" altLang="en-US" sz="3200" dirty="0">
              <a:solidFill>
                <a:srgbClr val="FF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2671480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39552" y="1851670"/>
            <a:ext cx="8136904" cy="189199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indent="631825">
              <a:lnSpc>
                <a:spcPct val="125000"/>
              </a:lnSpc>
              <a:spcBef>
                <a:spcPct val="0"/>
              </a:spcBef>
            </a:pPr>
            <a:r>
              <a:rPr lang="zh-CN" altLang="en-US" sz="2400" dirty="0" smtClean="0">
                <a:solidFill>
                  <a:srgbClr val="000000"/>
                </a:solidFill>
                <a:latin typeface="Times New Roman" panose="02020603050405020304" pitchFamily="18" charset="0"/>
                <a:ea typeface="黑体" panose="02010609060101010101" pitchFamily="49" charset="-122"/>
              </a:rPr>
              <a:t>国际标准</a:t>
            </a:r>
            <a:r>
              <a:rPr lang="zh-CN" altLang="en-US" sz="2400" dirty="0">
                <a:solidFill>
                  <a:srgbClr val="000000"/>
                </a:solidFill>
                <a:latin typeface="Times New Roman" panose="02020603050405020304" pitchFamily="18" charset="0"/>
                <a:ea typeface="黑体" panose="02010609060101010101" pitchFamily="49" charset="-122"/>
              </a:rPr>
              <a:t>组织</a:t>
            </a:r>
            <a:r>
              <a:rPr lang="en-US" altLang="zh-CN" sz="2400" dirty="0">
                <a:solidFill>
                  <a:srgbClr val="000000"/>
                </a:solidFill>
                <a:latin typeface="Times New Roman" panose="02020603050405020304" pitchFamily="18" charset="0"/>
                <a:ea typeface="黑体" panose="02010609060101010101" pitchFamily="49" charset="-122"/>
              </a:rPr>
              <a:t>ISO</a:t>
            </a:r>
            <a:r>
              <a:rPr lang="zh-CN" altLang="en-US" sz="2400" dirty="0">
                <a:solidFill>
                  <a:srgbClr val="000000"/>
                </a:solidFill>
                <a:latin typeface="Times New Roman" panose="02020603050405020304" pitchFamily="18" charset="0"/>
                <a:ea typeface="黑体" panose="02010609060101010101" pitchFamily="49" charset="-122"/>
              </a:rPr>
              <a:t>于</a:t>
            </a:r>
            <a:r>
              <a:rPr lang="en-US" altLang="zh-CN" sz="2400" dirty="0">
                <a:solidFill>
                  <a:srgbClr val="000000"/>
                </a:solidFill>
                <a:latin typeface="Times New Roman" panose="02020603050405020304" pitchFamily="18" charset="0"/>
                <a:ea typeface="黑体" panose="02010609060101010101" pitchFamily="49" charset="-122"/>
              </a:rPr>
              <a:t>1987</a:t>
            </a:r>
            <a:r>
              <a:rPr lang="zh-CN" altLang="en-US" sz="2400" dirty="0">
                <a:solidFill>
                  <a:srgbClr val="000000"/>
                </a:solidFill>
                <a:latin typeface="Times New Roman" panose="02020603050405020304" pitchFamily="18" charset="0"/>
                <a:ea typeface="黑体" panose="02010609060101010101" pitchFamily="49" charset="-122"/>
              </a:rPr>
              <a:t>年提出了润滑脂分类的国际标准</a:t>
            </a:r>
            <a:r>
              <a:rPr lang="en-US" altLang="zh-CN" sz="2400" dirty="0">
                <a:solidFill>
                  <a:srgbClr val="000000"/>
                </a:solidFill>
                <a:latin typeface="Times New Roman" panose="02020603050405020304" pitchFamily="18" charset="0"/>
                <a:ea typeface="黑体" panose="02010609060101010101" pitchFamily="49" charset="-122"/>
              </a:rPr>
              <a:t>ISO 6743-9</a:t>
            </a:r>
            <a:r>
              <a:rPr lang="zh-CN" altLang="en-US" sz="2400" dirty="0">
                <a:solidFill>
                  <a:srgbClr val="000000"/>
                </a:solidFill>
                <a:latin typeface="Times New Roman" panose="02020603050405020304" pitchFamily="18" charset="0"/>
                <a:ea typeface="黑体" panose="02010609060101010101" pitchFamily="49" charset="-122"/>
              </a:rPr>
              <a:t>：</a:t>
            </a:r>
            <a:r>
              <a:rPr lang="en-US" altLang="zh-CN" sz="2400" dirty="0">
                <a:solidFill>
                  <a:srgbClr val="000000"/>
                </a:solidFill>
                <a:latin typeface="Times New Roman" panose="02020603050405020304" pitchFamily="18" charset="0"/>
                <a:ea typeface="黑体" panose="02010609060101010101" pitchFamily="49" charset="-122"/>
              </a:rPr>
              <a:t>1987</a:t>
            </a:r>
            <a:r>
              <a:rPr lang="zh-CN" altLang="en-US" sz="2400" dirty="0">
                <a:solidFill>
                  <a:srgbClr val="000000"/>
                </a:solidFill>
                <a:latin typeface="Times New Roman" panose="02020603050405020304" pitchFamily="18" charset="0"/>
                <a:ea typeface="黑体" panose="02010609060101010101" pitchFamily="49" charset="-122"/>
              </a:rPr>
              <a:t>，该标准按照润滑脂应用场合的最低使用温度、最高使用温度、抗水和防锈水平、极压抗磨性能和稠度牌号等状况对润滑脂进行分类</a:t>
            </a:r>
            <a:r>
              <a:rPr lang="zh-CN" altLang="en-US" sz="2400" dirty="0" smtClean="0">
                <a:solidFill>
                  <a:srgbClr val="000000"/>
                </a:solidFill>
                <a:latin typeface="Times New Roman" panose="02020603050405020304" pitchFamily="18" charset="0"/>
                <a:ea typeface="黑体" panose="02010609060101010101" pitchFamily="49" charset="-122"/>
              </a:rPr>
              <a:t>。</a:t>
            </a:r>
            <a:endParaRPr lang="zh-CN" altLang="en-US" sz="2400" dirty="0">
              <a:solidFill>
                <a:srgbClr val="00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869543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872866144"/>
              </p:ext>
            </p:extLst>
          </p:nvPr>
        </p:nvGraphicFramePr>
        <p:xfrm>
          <a:off x="467544" y="267494"/>
          <a:ext cx="8424939" cy="4680519"/>
        </p:xfrm>
        <a:graphic>
          <a:graphicData uri="http://schemas.openxmlformats.org/drawingml/2006/table">
            <a:tbl>
              <a:tblPr/>
              <a:tblGrid>
                <a:gridCol w="532020"/>
                <a:gridCol w="1051556"/>
                <a:gridCol w="532021"/>
                <a:gridCol w="533580"/>
                <a:gridCol w="227785"/>
                <a:gridCol w="1051556"/>
                <a:gridCol w="1190412"/>
                <a:gridCol w="1188851"/>
                <a:gridCol w="532021"/>
                <a:gridCol w="532020"/>
                <a:gridCol w="1053117"/>
              </a:tblGrid>
              <a:tr h="333880">
                <a:tc rowSpan="3">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dirty="0" smtClean="0">
                          <a:ln>
                            <a:noFill/>
                          </a:ln>
                          <a:solidFill>
                            <a:schemeClr val="tx1"/>
                          </a:solidFill>
                          <a:effectLst/>
                          <a:latin typeface="Arial" charset="0"/>
                          <a:ea typeface="黑体" pitchFamily="2" charset="-122"/>
                          <a:cs typeface="Times New Roman" pitchFamily="18" charset="0"/>
                        </a:rPr>
                        <a:t>适用范围</a:t>
                      </a:r>
                    </a:p>
                  </a:txBody>
                  <a:tcPr marL="0" marR="0" marT="0" marB="0" anchor="ctr" horzOverflow="overflow">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gridSpan="9">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smtClean="0">
                          <a:ln>
                            <a:noFill/>
                          </a:ln>
                          <a:solidFill>
                            <a:schemeClr val="tx1"/>
                          </a:solidFill>
                          <a:effectLst/>
                          <a:latin typeface="Arial" charset="0"/>
                          <a:ea typeface="黑体" pitchFamily="2" charset="-122"/>
                          <a:cs typeface="Times New Roman" pitchFamily="18" charset="0"/>
                        </a:rPr>
                        <a:t>使用要求</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3">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smtClean="0">
                          <a:ln>
                            <a:noFill/>
                          </a:ln>
                          <a:solidFill>
                            <a:schemeClr val="tx1"/>
                          </a:solidFill>
                          <a:effectLst/>
                          <a:latin typeface="Arial" charset="0"/>
                          <a:ea typeface="黑体" pitchFamily="2" charset="-122"/>
                          <a:cs typeface="Times New Roman" pitchFamily="18" charset="0"/>
                        </a:rPr>
                        <a:t>标</a:t>
                      </a:r>
                      <a:r>
                        <a:rPr kumimoji="0" lang="en-US" sz="1100" b="0" i="0" u="none" strike="noStrike" cap="none" normalizeH="0" baseline="0" smtClean="0">
                          <a:ln>
                            <a:noFill/>
                          </a:ln>
                          <a:solidFill>
                            <a:schemeClr val="tx1"/>
                          </a:solidFill>
                          <a:effectLst/>
                          <a:latin typeface="Arial" charset="0"/>
                          <a:ea typeface="黑体" pitchFamily="2" charset="-122"/>
                          <a:cs typeface="Times New Roman" pitchFamily="18" charset="0"/>
                        </a:rPr>
                        <a:t>  </a:t>
                      </a:r>
                      <a:r>
                        <a:rPr kumimoji="0" lang="zh-CN" altLang="en-US" sz="1100" b="0" i="0" u="none" strike="noStrike" cap="none" normalizeH="0" baseline="0" smtClean="0">
                          <a:ln>
                            <a:noFill/>
                          </a:ln>
                          <a:solidFill>
                            <a:schemeClr val="tx1"/>
                          </a:solidFill>
                          <a:effectLst/>
                          <a:latin typeface="Arial" charset="0"/>
                          <a:ea typeface="黑体" pitchFamily="2" charset="-122"/>
                          <a:cs typeface="Times New Roman" pitchFamily="18" charset="0"/>
                        </a:rPr>
                        <a:t>记</a:t>
                      </a:r>
                    </a:p>
                  </a:txBody>
                  <a:tcPr marL="0" marR="0" marT="0" marB="0" anchor="ctr" horzOverflow="overflow">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r>
              <a:tr h="333880">
                <a:tc vMerge="1">
                  <a:txBody>
                    <a:bodyPr/>
                    <a:lstStyle/>
                    <a:p>
                      <a:endParaRPr lang="zh-CN" altLang="en-US"/>
                    </a:p>
                  </a:txBody>
                  <a:tcPr/>
                </a:tc>
                <a:tc gridSpan="4">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smtClean="0">
                          <a:ln>
                            <a:noFill/>
                          </a:ln>
                          <a:solidFill>
                            <a:schemeClr val="tx1"/>
                          </a:solidFill>
                          <a:effectLst/>
                          <a:latin typeface="Arial" charset="0"/>
                          <a:ea typeface="黑体" pitchFamily="2" charset="-122"/>
                          <a:cs typeface="Times New Roman" pitchFamily="18" charset="0"/>
                        </a:rPr>
                        <a:t>操作温度范围</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dirty="0" smtClean="0">
                          <a:ln>
                            <a:noFill/>
                          </a:ln>
                          <a:solidFill>
                            <a:schemeClr val="tx1"/>
                          </a:solidFill>
                          <a:effectLst/>
                          <a:latin typeface="Arial" charset="0"/>
                          <a:ea typeface="黑体" pitchFamily="2" charset="-122"/>
                          <a:cs typeface="Times New Roman" pitchFamily="18" charset="0"/>
                        </a:rPr>
                        <a:t>水污染</a:t>
                      </a:r>
                      <a:r>
                        <a:rPr kumimoji="0" lang="en-US" sz="1100" b="0" i="0" u="none" strike="noStrike" cap="none" normalizeH="0" baseline="0" dirty="0" smtClean="0">
                          <a:ln>
                            <a:noFill/>
                          </a:ln>
                          <a:solidFill>
                            <a:schemeClr val="tx1"/>
                          </a:solidFill>
                          <a:effectLst/>
                          <a:latin typeface="Arial" charset="0"/>
                          <a:ea typeface="黑体" pitchFamily="2" charset="-122"/>
                          <a:cs typeface="Times New Roman" pitchFamily="18" charset="0"/>
                        </a:rPr>
                        <a:t>③</a:t>
                      </a:r>
                      <a:endParaRPr kumimoji="0" lang="zh-CN" altLang="en-US" sz="11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rowSpan="2">
                  <a:txBody>
                    <a:bodyPr/>
                    <a:lstStyle/>
                    <a:p>
                      <a:pPr marL="0" marR="0" lvl="0" indent="0" algn="ctr" defTabSz="914400" rtl="0" eaLnBrk="1" fontAlgn="base" latinLnBrk="0" hangingPunct="1">
                        <a:lnSpc>
                          <a:spcPts val="1563"/>
                        </a:lnSpc>
                        <a:spcBef>
                          <a:spcPct val="0"/>
                        </a:spcBef>
                        <a:spcAft>
                          <a:spcPct val="0"/>
                        </a:spcAft>
                        <a:buClrTx/>
                        <a:buSzTx/>
                        <a:buFontTx/>
                        <a:buNone/>
                        <a:tabLst/>
                      </a:pPr>
                      <a:endParaRPr kumimoji="0" lang="zh-CN" altLang="en-US" sz="11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p>
                      <a:pPr marL="0" marR="0" lvl="0" indent="0" algn="ctr"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dirty="0" smtClean="0">
                          <a:ln>
                            <a:noFill/>
                          </a:ln>
                          <a:solidFill>
                            <a:schemeClr val="tx1"/>
                          </a:solidFill>
                          <a:effectLst/>
                          <a:latin typeface="Arial" charset="0"/>
                          <a:ea typeface="黑体" pitchFamily="2" charset="-122"/>
                          <a:cs typeface="Times New Roman" pitchFamily="18" charset="0"/>
                        </a:rPr>
                        <a:t>字母</a:t>
                      </a:r>
                      <a:r>
                        <a:rPr kumimoji="0" lang="en-US" altLang="zh-CN" sz="1100" b="0" i="0" u="none" strike="noStrike" cap="none" normalizeH="0" baseline="0" dirty="0" smtClean="0">
                          <a:ln>
                            <a:noFill/>
                          </a:ln>
                          <a:solidFill>
                            <a:schemeClr val="tx1"/>
                          </a:solidFill>
                          <a:effectLst/>
                          <a:latin typeface="Arial" charset="0"/>
                          <a:ea typeface="黑体" pitchFamily="2" charset="-122"/>
                          <a:cs typeface="Times New Roman" pitchFamily="18" charset="0"/>
                        </a:rPr>
                        <a:t>4</a:t>
                      </a:r>
                      <a:endParaRPr kumimoji="0" lang="zh-CN" altLang="zh-CN" sz="11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rowSpan="2">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dirty="0" smtClean="0">
                          <a:ln>
                            <a:noFill/>
                          </a:ln>
                          <a:solidFill>
                            <a:schemeClr val="tx1"/>
                          </a:solidFill>
                          <a:effectLst/>
                          <a:latin typeface="Arial" charset="0"/>
                          <a:ea typeface="黑体" pitchFamily="2" charset="-122"/>
                          <a:cs typeface="Times New Roman" pitchFamily="18" charset="0"/>
                        </a:rPr>
                        <a:t>负荷</a:t>
                      </a:r>
                      <a:r>
                        <a:rPr kumimoji="0" lang="en-US" altLang="zh-CN" sz="1100" b="0" i="0" u="none" strike="noStrike" cap="none" normalizeH="0" baseline="0" dirty="0" smtClean="0">
                          <a:ln>
                            <a:noFill/>
                          </a:ln>
                          <a:solidFill>
                            <a:schemeClr val="tx1"/>
                          </a:solidFill>
                          <a:effectLst/>
                          <a:latin typeface="Arial" charset="0"/>
                          <a:ea typeface="黑体" pitchFamily="2" charset="-122"/>
                          <a:cs typeface="Times New Roman" pitchFamily="18" charset="0"/>
                        </a:rPr>
                        <a:t>EP</a:t>
                      </a:r>
                      <a:endParaRPr kumimoji="0" lang="zh-CN" altLang="zh-CN" sz="11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rowSpan="2">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smtClean="0">
                          <a:ln>
                            <a:noFill/>
                          </a:ln>
                          <a:solidFill>
                            <a:schemeClr val="tx1"/>
                          </a:solidFill>
                          <a:effectLst/>
                          <a:latin typeface="Arial" charset="0"/>
                          <a:ea typeface="黑体" pitchFamily="2" charset="-122"/>
                          <a:cs typeface="Times New Roman" pitchFamily="18" charset="0"/>
                        </a:rPr>
                        <a:t>字母</a:t>
                      </a:r>
                      <a:r>
                        <a:rPr kumimoji="0" lang="en-US" altLang="zh-CN" sz="1100" b="0" i="0" u="none" strike="noStrike" cap="none" normalizeH="0" baseline="0" smtClean="0">
                          <a:ln>
                            <a:noFill/>
                          </a:ln>
                          <a:solidFill>
                            <a:schemeClr val="tx1"/>
                          </a:solidFill>
                          <a:effectLst/>
                          <a:latin typeface="Arial" charset="0"/>
                          <a:ea typeface="黑体" pitchFamily="2" charset="-122"/>
                          <a:cs typeface="Times New Roman" pitchFamily="18" charset="0"/>
                        </a:rPr>
                        <a:t>5</a:t>
                      </a:r>
                      <a:endParaRPr kumimoji="0" lang="zh-CN" altLang="zh-CN" sz="11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rowSpan="2">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smtClean="0">
                          <a:ln>
                            <a:noFill/>
                          </a:ln>
                          <a:solidFill>
                            <a:schemeClr val="tx1"/>
                          </a:solidFill>
                          <a:effectLst/>
                          <a:latin typeface="Arial" charset="0"/>
                          <a:ea typeface="黑体" pitchFamily="2" charset="-122"/>
                          <a:cs typeface="Times New Roman" pitchFamily="18" charset="0"/>
                        </a:rPr>
                        <a:t>稠度等级</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vMerge="1">
                  <a:txBody>
                    <a:bodyPr/>
                    <a:lstStyle/>
                    <a:p>
                      <a:endParaRPr lang="zh-CN" altLang="en-US"/>
                    </a:p>
                  </a:txBody>
                  <a:tcPr/>
                </a:tc>
              </a:tr>
              <a:tr h="1003190">
                <a:tc vMerge="1">
                  <a:txBody>
                    <a:bodyPr/>
                    <a:lstStyle/>
                    <a:p>
                      <a:endParaRPr lang="zh-CN" altLang="en-US"/>
                    </a:p>
                  </a:txBody>
                  <a:tcPr/>
                </a:tc>
                <a:tc>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dirty="0" smtClean="0">
                          <a:ln>
                            <a:noFill/>
                          </a:ln>
                          <a:solidFill>
                            <a:schemeClr val="tx1"/>
                          </a:solidFill>
                          <a:effectLst/>
                          <a:latin typeface="Arial" charset="0"/>
                          <a:ea typeface="黑体" pitchFamily="2" charset="-122"/>
                          <a:cs typeface="Times New Roman" pitchFamily="18" charset="0"/>
                        </a:rPr>
                        <a:t>最低温度</a:t>
                      </a:r>
                      <a:r>
                        <a:rPr kumimoji="0" lang="en-US" sz="1100" b="0" i="0" u="none" strike="noStrike" cap="none" normalizeH="0" baseline="0" dirty="0" smtClean="0">
                          <a:ln>
                            <a:noFill/>
                          </a:ln>
                          <a:solidFill>
                            <a:schemeClr val="tx1"/>
                          </a:solidFill>
                          <a:effectLst/>
                          <a:latin typeface="Arial" charset="0"/>
                          <a:ea typeface="黑体" pitchFamily="2" charset="-122"/>
                          <a:cs typeface="Times New Roman" pitchFamily="18" charset="0"/>
                        </a:rPr>
                        <a:t>①</a:t>
                      </a:r>
                      <a:r>
                        <a:rPr kumimoji="0" lang="en-US" altLang="zh-CN" sz="1100" b="0" i="0" u="none" strike="noStrike" cap="none" normalizeH="0" baseline="0" dirty="0" smtClean="0">
                          <a:ln>
                            <a:noFill/>
                          </a:ln>
                          <a:solidFill>
                            <a:schemeClr val="tx1"/>
                          </a:solidFill>
                          <a:effectLst/>
                          <a:latin typeface="Arial" charset="0"/>
                          <a:ea typeface="黑体" pitchFamily="2" charset="-122"/>
                          <a:cs typeface="Times New Roman" pitchFamily="18" charset="0"/>
                        </a:rPr>
                        <a:t>/℃</a:t>
                      </a:r>
                      <a:endParaRPr kumimoji="0" lang="zh-CN" altLang="zh-CN" sz="1100" b="0" i="0" u="none" strike="noStrike" cap="none" normalizeH="0" baseline="0" dirty="0" smtClean="0">
                        <a:ln>
                          <a:noFill/>
                        </a:ln>
                        <a:solidFill>
                          <a:schemeClr val="tx1"/>
                        </a:solidFill>
                        <a:effectLst/>
                        <a:latin typeface="Arial" charset="0"/>
                        <a:ea typeface="黑体" pitchFamily="2" charset="-122"/>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smtClean="0">
                          <a:ln>
                            <a:noFill/>
                          </a:ln>
                          <a:solidFill>
                            <a:schemeClr val="tx1"/>
                          </a:solidFill>
                          <a:effectLst/>
                          <a:latin typeface="Arial" charset="0"/>
                          <a:ea typeface="黑体" pitchFamily="2" charset="-122"/>
                          <a:cs typeface="Times New Roman" pitchFamily="18" charset="0"/>
                        </a:rPr>
                        <a:t>字母</a:t>
                      </a:r>
                      <a:r>
                        <a:rPr kumimoji="0" lang="en-US" altLang="zh-CN" sz="1100" b="0" i="0" u="none" strike="noStrike" cap="none" normalizeH="0" baseline="0" smtClean="0">
                          <a:ln>
                            <a:noFill/>
                          </a:ln>
                          <a:solidFill>
                            <a:schemeClr val="tx1"/>
                          </a:solidFill>
                          <a:effectLst/>
                          <a:latin typeface="Arial" charset="0"/>
                          <a:ea typeface="黑体" pitchFamily="2" charset="-122"/>
                          <a:cs typeface="Times New Roman" pitchFamily="18" charset="0"/>
                        </a:rPr>
                        <a:t>2</a:t>
                      </a:r>
                      <a:endParaRPr kumimoji="0" lang="zh-CN" altLang="zh-CN" sz="11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smtClean="0">
                          <a:ln>
                            <a:noFill/>
                          </a:ln>
                          <a:solidFill>
                            <a:schemeClr val="tx1"/>
                          </a:solidFill>
                          <a:effectLst/>
                          <a:latin typeface="Arial" charset="0"/>
                          <a:ea typeface="黑体" pitchFamily="2" charset="-122"/>
                          <a:cs typeface="Times New Roman" pitchFamily="18" charset="0"/>
                        </a:rPr>
                        <a:t>最高温度</a:t>
                      </a:r>
                      <a:r>
                        <a:rPr kumimoji="0" lang="en-US" sz="1100" b="0" i="0" u="none" strike="noStrike" cap="none" normalizeH="0" baseline="0" smtClean="0">
                          <a:ln>
                            <a:noFill/>
                          </a:ln>
                          <a:solidFill>
                            <a:schemeClr val="tx1"/>
                          </a:solidFill>
                          <a:effectLst/>
                          <a:latin typeface="Arial" charset="0"/>
                          <a:ea typeface="黑体" pitchFamily="2" charset="-122"/>
                          <a:cs typeface="Times New Roman" pitchFamily="18" charset="0"/>
                        </a:rPr>
                        <a:t>②</a:t>
                      </a:r>
                      <a:r>
                        <a:rPr kumimoji="0" lang="en-US" altLang="zh-CN" sz="1100" b="0" i="0" u="none" strike="noStrike" cap="none" normalizeH="0" baseline="0" smtClean="0">
                          <a:ln>
                            <a:noFill/>
                          </a:ln>
                          <a:solidFill>
                            <a:schemeClr val="tx1"/>
                          </a:solidFill>
                          <a:effectLst/>
                          <a:latin typeface="Arial" charset="0"/>
                          <a:ea typeface="黑体" pitchFamily="2" charset="-122"/>
                          <a:cs typeface="Times New Roman" pitchFamily="18" charset="0"/>
                        </a:rPr>
                        <a:t>/℃</a:t>
                      </a:r>
                      <a:endParaRPr kumimoji="0" lang="zh-CN" altLang="zh-CN" sz="11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smtClean="0">
                          <a:ln>
                            <a:noFill/>
                          </a:ln>
                          <a:solidFill>
                            <a:schemeClr val="tx1"/>
                          </a:solidFill>
                          <a:effectLst/>
                          <a:latin typeface="Arial" charset="0"/>
                          <a:ea typeface="黑体" pitchFamily="2" charset="-122"/>
                          <a:cs typeface="Times New Roman" pitchFamily="18" charset="0"/>
                        </a:rPr>
                        <a:t>字母</a:t>
                      </a:r>
                      <a:r>
                        <a:rPr kumimoji="0" lang="en-US" altLang="zh-CN" sz="1100" b="0" i="0" u="none" strike="noStrike" cap="none" normalizeH="0" baseline="0" smtClean="0">
                          <a:ln>
                            <a:noFill/>
                          </a:ln>
                          <a:solidFill>
                            <a:schemeClr val="tx1"/>
                          </a:solidFill>
                          <a:effectLst/>
                          <a:latin typeface="Arial" charset="0"/>
                          <a:ea typeface="黑体" pitchFamily="2" charset="-122"/>
                          <a:cs typeface="Times New Roman" pitchFamily="18" charset="0"/>
                        </a:rPr>
                        <a:t>3</a:t>
                      </a:r>
                      <a:endParaRPr kumimoji="0" lang="zh-CN" altLang="zh-CN" sz="1100" b="0" i="0" u="none" strike="noStrike" cap="none" normalizeH="0" baseline="0" smtClean="0">
                        <a:ln>
                          <a:noFill/>
                        </a:ln>
                        <a:solidFill>
                          <a:schemeClr val="tx1"/>
                        </a:solidFill>
                        <a:effectLst/>
                        <a:latin typeface="Arial" charset="0"/>
                        <a:ea typeface="黑体" pitchFamily="2" charset="-122"/>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3009569">
                <a:tc>
                  <a:txBody>
                    <a:bodyPr/>
                    <a:lstStyle/>
                    <a:p>
                      <a:pPr marL="17463" marR="0" lvl="0" indent="0" algn="just" defTabSz="914400" rtl="0" eaLnBrk="1" fontAlgn="base" latinLnBrk="0" hangingPunct="1">
                        <a:lnSpc>
                          <a:spcPts val="1563"/>
                        </a:lnSpc>
                        <a:spcBef>
                          <a:spcPct val="0"/>
                        </a:spcBef>
                        <a:spcAft>
                          <a:spcPct val="0"/>
                        </a:spcAft>
                        <a:buClrTx/>
                        <a:buSzTx/>
                        <a:buFontTx/>
                        <a:buNone/>
                        <a:tabLst/>
                      </a:pPr>
                      <a:endParaRPr kumimoji="0" lang="en-US"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smtClean="0">
                          <a:ln>
                            <a:noFill/>
                          </a:ln>
                          <a:solidFill>
                            <a:schemeClr val="tx1"/>
                          </a:solidFill>
                          <a:effectLst/>
                          <a:latin typeface="Times New Roman" pitchFamily="18" charset="0"/>
                          <a:ea typeface="宋体" pitchFamily="2" charset="-122"/>
                        </a:rPr>
                        <a:t>用润滑脂的场合</a:t>
                      </a:r>
                    </a:p>
                  </a:txBody>
                  <a:tcPr marL="0" marR="0"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0</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-20</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-30</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-40</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&lt;-40</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A</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B</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C</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D</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E</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60</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90</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120</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140</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160</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180</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&gt;180</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A</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B</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C</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D</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E</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F</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just"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G</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17463" marR="0" lvl="0" indent="0" algn="just"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dirty="0" smtClean="0">
                          <a:ln>
                            <a:noFill/>
                          </a:ln>
                          <a:solidFill>
                            <a:schemeClr val="tx1"/>
                          </a:solidFill>
                          <a:effectLst/>
                          <a:latin typeface="Times New Roman" pitchFamily="18" charset="0"/>
                          <a:ea typeface="宋体" pitchFamily="2" charset="-122"/>
                        </a:rPr>
                        <a:t>在水污染的条件下，润滑脂的抗水性和防锈性</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A</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B</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C</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D</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E</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F</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G</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I</a:t>
                      </a:r>
                      <a:endParaRPr kumimoji="0" lang="zh-CN" altLang="zh-CN" sz="1100" b="0" i="0" u="none" strike="noStrike" cap="none" normalizeH="0" baseline="0" dirty="0" smtClean="0">
                        <a:ln>
                          <a:noFill/>
                        </a:ln>
                        <a:solidFill>
                          <a:schemeClr val="tx1"/>
                        </a:solidFill>
                        <a:effectLst/>
                        <a:latin typeface="Times New Roman" pitchFamily="18"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17463" marR="0" lvl="0" indent="0" algn="just"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dirty="0" smtClean="0">
                          <a:ln>
                            <a:noFill/>
                          </a:ln>
                          <a:solidFill>
                            <a:schemeClr val="tx1"/>
                          </a:solidFill>
                          <a:effectLst/>
                          <a:latin typeface="Times New Roman" pitchFamily="18" charset="0"/>
                          <a:ea typeface="宋体" pitchFamily="2" charset="-122"/>
                        </a:rPr>
                        <a:t>在高负荷或低负荷下，表示润滑脂的润滑性和极压性，用</a:t>
                      </a: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A</a:t>
                      </a:r>
                      <a:r>
                        <a:rPr kumimoji="0" lang="zh-CN" altLang="en-US" sz="1100" b="0" i="0" u="none" strike="noStrike" cap="none" normalizeH="0" baseline="0" dirty="0" smtClean="0">
                          <a:ln>
                            <a:noFill/>
                          </a:ln>
                          <a:solidFill>
                            <a:schemeClr val="tx1"/>
                          </a:solidFill>
                          <a:effectLst/>
                          <a:latin typeface="Times New Roman" pitchFamily="18" charset="0"/>
                          <a:ea typeface="宋体" pitchFamily="2" charset="-122"/>
                        </a:rPr>
                        <a:t>表示非极压型脂，用</a:t>
                      </a: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B</a:t>
                      </a:r>
                      <a:r>
                        <a:rPr kumimoji="0" lang="zh-CN" altLang="en-US" sz="1100" b="0" i="0" u="none" strike="noStrike" cap="none" normalizeH="0" baseline="0" dirty="0" smtClean="0">
                          <a:ln>
                            <a:noFill/>
                          </a:ln>
                          <a:solidFill>
                            <a:schemeClr val="tx1"/>
                          </a:solidFill>
                          <a:effectLst/>
                          <a:latin typeface="Times New Roman" pitchFamily="18" charset="0"/>
                          <a:ea typeface="宋体" pitchFamily="2" charset="-122"/>
                        </a:rPr>
                        <a:t>表示极压型脂</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A</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B</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000</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00</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0</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1</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2</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3</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4</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5</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p>
                      <a:pPr marL="17463" marR="0" lvl="0" indent="0" algn="ctr" defTabSz="914400" rtl="0" eaLnBrk="1" fontAlgn="base" latinLnBrk="0" hangingPunct="1">
                        <a:lnSpc>
                          <a:spcPts val="1563"/>
                        </a:lnSpc>
                        <a:spcBef>
                          <a:spcPct val="0"/>
                        </a:spcBef>
                        <a:spcAft>
                          <a:spcPct val="0"/>
                        </a:spcAft>
                        <a:buClrTx/>
                        <a:buSzTx/>
                        <a:buFontTx/>
                        <a:buNone/>
                        <a:tabLst/>
                      </a:pPr>
                      <a:r>
                        <a:rPr kumimoji="0" lang="en-US" altLang="zh-CN" sz="1100" b="0" i="0" u="none" strike="noStrike" cap="none" normalizeH="0" baseline="0" smtClean="0">
                          <a:ln>
                            <a:noFill/>
                          </a:ln>
                          <a:solidFill>
                            <a:schemeClr val="tx1"/>
                          </a:solidFill>
                          <a:effectLst/>
                          <a:latin typeface="Times New Roman" pitchFamily="18" charset="0"/>
                          <a:ea typeface="宋体" pitchFamily="2" charset="-122"/>
                        </a:rPr>
                        <a:t>6</a:t>
                      </a:r>
                      <a:endParaRPr kumimoji="0" lang="zh-CN" altLang="zh-CN" sz="1100" b="0" i="0" u="none" strike="noStrike" cap="none" normalizeH="0" baseline="0" smtClean="0">
                        <a:ln>
                          <a:noFill/>
                        </a:ln>
                        <a:solidFill>
                          <a:schemeClr val="tx1"/>
                        </a:solidFill>
                        <a:effectLst/>
                        <a:latin typeface="Times New Roman" pitchFamily="18" charset="0"/>
                        <a:ea typeface="宋体" pitchFamily="2" charset="-122"/>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17463" marR="0" lvl="0" indent="0" algn="just" defTabSz="914400" rtl="0" eaLnBrk="1" fontAlgn="base" latinLnBrk="0" hangingPunct="1">
                        <a:lnSpc>
                          <a:spcPts val="1563"/>
                        </a:lnSpc>
                        <a:spcBef>
                          <a:spcPct val="0"/>
                        </a:spcBef>
                        <a:spcAft>
                          <a:spcPct val="0"/>
                        </a:spcAft>
                        <a:buClrTx/>
                        <a:buSzTx/>
                        <a:buFontTx/>
                        <a:buNone/>
                        <a:tabLst/>
                      </a:pPr>
                      <a:r>
                        <a:rPr kumimoji="0" lang="zh-CN" altLang="en-US" sz="1100" b="0" i="0" u="none" strike="noStrike" cap="none" normalizeH="0" baseline="0" dirty="0" smtClean="0">
                          <a:ln>
                            <a:noFill/>
                          </a:ln>
                          <a:solidFill>
                            <a:schemeClr val="tx1"/>
                          </a:solidFill>
                          <a:effectLst/>
                          <a:latin typeface="Times New Roman" pitchFamily="18" charset="0"/>
                          <a:ea typeface="宋体" pitchFamily="2" charset="-122"/>
                        </a:rPr>
                        <a:t>一种润滑脂的标记是由代号字母</a:t>
                      </a: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L-X</a:t>
                      </a:r>
                      <a:r>
                        <a:rPr kumimoji="0" lang="zh-CN" altLang="en-US" sz="1100" b="0" i="0" u="none" strike="noStrike" cap="none" normalizeH="0" baseline="0" dirty="0" smtClean="0">
                          <a:ln>
                            <a:noFill/>
                          </a:ln>
                          <a:solidFill>
                            <a:schemeClr val="tx1"/>
                          </a:solidFill>
                          <a:effectLst/>
                          <a:latin typeface="Times New Roman" pitchFamily="18" charset="0"/>
                          <a:ea typeface="宋体" pitchFamily="2" charset="-122"/>
                        </a:rPr>
                        <a:t>与其它</a:t>
                      </a:r>
                      <a:r>
                        <a:rPr kumimoji="0" lang="en-US" altLang="zh-CN" sz="1100" b="0" i="0" u="none" strike="noStrike" cap="none" normalizeH="0" baseline="0" dirty="0" smtClean="0">
                          <a:ln>
                            <a:noFill/>
                          </a:ln>
                          <a:solidFill>
                            <a:schemeClr val="tx1"/>
                          </a:solidFill>
                          <a:effectLst/>
                          <a:latin typeface="Times New Roman" pitchFamily="18" charset="0"/>
                          <a:ea typeface="宋体" pitchFamily="2" charset="-122"/>
                        </a:rPr>
                        <a:t>4</a:t>
                      </a:r>
                      <a:r>
                        <a:rPr kumimoji="0" lang="zh-CN" altLang="en-US" sz="1100" b="0" i="0" u="none" strike="noStrike" cap="none" normalizeH="0" baseline="0" dirty="0" smtClean="0">
                          <a:ln>
                            <a:noFill/>
                          </a:ln>
                          <a:solidFill>
                            <a:schemeClr val="tx1"/>
                          </a:solidFill>
                          <a:effectLst/>
                          <a:latin typeface="Times New Roman" pitchFamily="18" charset="0"/>
                          <a:ea typeface="宋体" pitchFamily="2" charset="-122"/>
                        </a:rPr>
                        <a:t>个字母及稠度等级号联系在一起来标记的</a:t>
                      </a:r>
                    </a:p>
                  </a:txBody>
                  <a:tcPr marL="0" marR="0"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92D050"/>
                    </a:solidFill>
                  </a:tcPr>
                </a:tc>
              </a:tr>
            </a:tbl>
          </a:graphicData>
        </a:graphic>
      </p:graphicFrame>
    </p:spTree>
    <p:extLst>
      <p:ext uri="{BB962C8B-B14F-4D97-AF65-F5344CB8AC3E}">
        <p14:creationId xmlns:p14="http://schemas.microsoft.com/office/powerpoint/2010/main" val="3764436412"/>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图示 4"/>
          <p:cNvGraphicFramePr/>
          <p:nvPr/>
        </p:nvGraphicFramePr>
        <p:xfrm>
          <a:off x="2214546" y="1768073"/>
          <a:ext cx="3643338" cy="1714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34134772"/>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11560" y="195486"/>
            <a:ext cx="8352928" cy="147732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indent="631825">
              <a:lnSpc>
                <a:spcPct val="125000"/>
              </a:lnSpc>
              <a:spcBef>
                <a:spcPct val="0"/>
              </a:spcBef>
            </a:pPr>
            <a:r>
              <a:rPr lang="zh-CN" altLang="en-US" sz="2400" dirty="0" smtClean="0">
                <a:solidFill>
                  <a:srgbClr val="FF0000"/>
                </a:solidFill>
                <a:latin typeface="Times New Roman" panose="02020603050405020304" pitchFamily="18" charset="0"/>
                <a:ea typeface="黑体" panose="02010609060101010101" pitchFamily="49" charset="-122"/>
              </a:rPr>
              <a:t>常用</a:t>
            </a:r>
            <a:r>
              <a:rPr lang="zh-CN" altLang="en-US" sz="2400" dirty="0">
                <a:solidFill>
                  <a:srgbClr val="FF0000"/>
                </a:solidFill>
                <a:latin typeface="Times New Roman" panose="02020603050405020304" pitchFamily="18" charset="0"/>
                <a:ea typeface="黑体" panose="02010609060101010101" pitchFamily="49" charset="-122"/>
              </a:rPr>
              <a:t>润滑脂的品种和规格</a:t>
            </a:r>
          </a:p>
          <a:p>
            <a:pPr indent="631825">
              <a:lnSpc>
                <a:spcPct val="125000"/>
              </a:lnSpc>
              <a:spcBef>
                <a:spcPct val="0"/>
              </a:spcBef>
            </a:pPr>
            <a:r>
              <a:rPr lang="zh-CN" altLang="en-US" sz="2400" dirty="0" smtClean="0">
                <a:solidFill>
                  <a:srgbClr val="000000"/>
                </a:solidFill>
                <a:latin typeface="Times New Roman" panose="02020603050405020304" pitchFamily="18" charset="0"/>
                <a:ea typeface="黑体" panose="02010609060101010101" pitchFamily="49" charset="-122"/>
              </a:rPr>
              <a:t>常用</a:t>
            </a:r>
            <a:r>
              <a:rPr lang="zh-CN" altLang="en-US" sz="2400" dirty="0">
                <a:solidFill>
                  <a:srgbClr val="000000"/>
                </a:solidFill>
                <a:latin typeface="Times New Roman" panose="02020603050405020304" pitchFamily="18" charset="0"/>
                <a:ea typeface="黑体" panose="02010609060101010101" pitchFamily="49" charset="-122"/>
              </a:rPr>
              <a:t>润滑脂品种有：钙基润滑脂、钠基润滑脂、汽车通用锂基润滑脂、极压复合锂基润滑脂和石墨钙基润滑脂等。</a:t>
            </a:r>
          </a:p>
        </p:txBody>
      </p:sp>
      <p:pic>
        <p:nvPicPr>
          <p:cNvPr id="3" name="Picture 3" descr="润滑脂2"/>
          <p:cNvPicPr>
            <a:picLocks noChangeAspect="1" noChangeArrowheads="1"/>
          </p:cNvPicPr>
          <p:nvPr/>
        </p:nvPicPr>
        <p:blipFill>
          <a:blip r:embed="rId2">
            <a:extLst>
              <a:ext uri="{28A0092B-C50C-407E-A947-70E740481C1C}">
                <a14:useLocalDpi xmlns:a14="http://schemas.microsoft.com/office/drawing/2010/main" val="0"/>
              </a:ext>
            </a:extLst>
          </a:blip>
          <a:srcRect l="5159" t="1395" r="7227" b="17516"/>
          <a:stretch>
            <a:fillRect/>
          </a:stretch>
        </p:blipFill>
        <p:spPr bwMode="auto">
          <a:xfrm>
            <a:off x="971600" y="2283718"/>
            <a:ext cx="3630403" cy="252028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润滑脂3"/>
          <p:cNvPicPr>
            <a:picLocks noChangeAspect="1" noChangeArrowheads="1"/>
          </p:cNvPicPr>
          <p:nvPr/>
        </p:nvPicPr>
        <p:blipFill>
          <a:blip r:embed="rId3">
            <a:extLst>
              <a:ext uri="{28A0092B-C50C-407E-A947-70E740481C1C}">
                <a14:useLocalDpi xmlns:a14="http://schemas.microsoft.com/office/drawing/2010/main" val="0"/>
              </a:ext>
            </a:extLst>
          </a:blip>
          <a:srcRect l="7704" t="13179" r="7704" b="7687"/>
          <a:stretch>
            <a:fillRect/>
          </a:stretch>
        </p:blipFill>
        <p:spPr bwMode="auto">
          <a:xfrm>
            <a:off x="5148064" y="2283718"/>
            <a:ext cx="3669876" cy="257503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51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3"/>
          <p:cNvSpPr>
            <a:spLocks noGrp="1" noRot="1" noChangeArrowheads="1"/>
          </p:cNvSpPr>
          <p:nvPr>
            <p:ph type="body" idx="1"/>
          </p:nvPr>
        </p:nvSpPr>
        <p:spPr>
          <a:xfrm>
            <a:off x="2987824" y="2139702"/>
            <a:ext cx="3168203" cy="756196"/>
          </a:xfrm>
          <a:solidFill>
            <a:srgbClr val="FFFF00"/>
          </a:solidFill>
        </p:spPr>
        <p:txBody>
          <a:bodyPr anchor="ctr"/>
          <a:lstStyle/>
          <a:p>
            <a:pPr marL="342900" indent="-342900" eaLnBrk="1" hangingPunct="1">
              <a:lnSpc>
                <a:spcPct val="125000"/>
              </a:lnSpc>
              <a:spcBef>
                <a:spcPct val="0"/>
              </a:spcBef>
              <a:buFont typeface="Wingdings" panose="05000000000000000000" pitchFamily="2" charset="2"/>
              <a:buChar char="p"/>
            </a:pPr>
            <a:r>
              <a:rPr lang="zh-CN" altLang="en-US" sz="3200" kern="1200" dirty="0">
                <a:solidFill>
                  <a:srgbClr val="FF0000"/>
                </a:solidFill>
                <a:latin typeface="Times New Roman" panose="02020603050405020304" pitchFamily="18" charset="0"/>
                <a:ea typeface="黑体" panose="02010609060101010101" pitchFamily="49" charset="-122"/>
              </a:rPr>
              <a:t>润滑脂的选择</a:t>
            </a:r>
            <a:endParaRPr lang="en-US" altLang="zh-CN" sz="3200" kern="1200" dirty="0">
              <a:solidFill>
                <a:srgbClr val="FF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1597440761"/>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3"/>
          <p:cNvSpPr>
            <a:spLocks noGrp="1" noRot="1" noChangeArrowheads="1"/>
          </p:cNvSpPr>
          <p:nvPr>
            <p:ph type="body" idx="1"/>
          </p:nvPr>
        </p:nvSpPr>
        <p:spPr>
          <a:xfrm>
            <a:off x="1475656" y="1635646"/>
            <a:ext cx="6172200" cy="1800200"/>
          </a:xfrm>
          <a:solidFill>
            <a:srgbClr val="92D050"/>
          </a:solidFill>
        </p:spPr>
        <p:txBody>
          <a:bodyPr anchor="ctr"/>
          <a:lstStyle/>
          <a:p>
            <a:pPr>
              <a:lnSpc>
                <a:spcPct val="90000"/>
              </a:lnSpc>
              <a:buFont typeface="Wingdings" panose="05000000000000000000" pitchFamily="2" charset="2"/>
              <a:buNone/>
            </a:pPr>
            <a:r>
              <a:rPr lang="en-US" altLang="zh-CN" kern="1200" dirty="0">
                <a:solidFill>
                  <a:srgbClr val="000000"/>
                </a:solidFill>
                <a:latin typeface="Times New Roman" panose="02020603050405020304" pitchFamily="18" charset="0"/>
                <a:ea typeface="黑体" panose="02010609060101010101" pitchFamily="49" charset="-122"/>
              </a:rPr>
              <a:t>1.</a:t>
            </a:r>
            <a:r>
              <a:rPr lang="zh-CN" altLang="en-US" kern="1200" dirty="0">
                <a:solidFill>
                  <a:srgbClr val="000000"/>
                </a:solidFill>
                <a:latin typeface="Times New Roman" panose="02020603050405020304" pitchFamily="18" charset="0"/>
                <a:ea typeface="黑体" panose="02010609060101010101" pitchFamily="49" charset="-122"/>
              </a:rPr>
              <a:t>最低操作温度和最高操作温度</a:t>
            </a:r>
          </a:p>
          <a:p>
            <a:pPr>
              <a:lnSpc>
                <a:spcPct val="90000"/>
              </a:lnSpc>
              <a:buFont typeface="Wingdings" panose="05000000000000000000" pitchFamily="2" charset="2"/>
              <a:buNone/>
            </a:pPr>
            <a:r>
              <a:rPr lang="en-US" altLang="zh-CN" kern="1200" dirty="0">
                <a:solidFill>
                  <a:srgbClr val="000000"/>
                </a:solidFill>
                <a:latin typeface="Times New Roman" panose="02020603050405020304" pitchFamily="18" charset="0"/>
                <a:ea typeface="黑体" panose="02010609060101010101" pitchFamily="49" charset="-122"/>
              </a:rPr>
              <a:t>2.</a:t>
            </a:r>
            <a:r>
              <a:rPr lang="zh-CN" altLang="en-US" kern="1200" dirty="0">
                <a:solidFill>
                  <a:srgbClr val="000000"/>
                </a:solidFill>
                <a:latin typeface="Times New Roman" panose="02020603050405020304" pitchFamily="18" charset="0"/>
                <a:ea typeface="黑体" panose="02010609060101010101" pitchFamily="49" charset="-122"/>
              </a:rPr>
              <a:t>水污染</a:t>
            </a:r>
          </a:p>
          <a:p>
            <a:pPr>
              <a:lnSpc>
                <a:spcPct val="90000"/>
              </a:lnSpc>
              <a:buFont typeface="Wingdings" panose="05000000000000000000" pitchFamily="2" charset="2"/>
              <a:buNone/>
            </a:pPr>
            <a:r>
              <a:rPr lang="en-US" altLang="zh-CN" kern="1200" dirty="0">
                <a:solidFill>
                  <a:srgbClr val="000000"/>
                </a:solidFill>
                <a:latin typeface="Times New Roman" panose="02020603050405020304" pitchFamily="18" charset="0"/>
                <a:ea typeface="黑体" panose="02010609060101010101" pitchFamily="49" charset="-122"/>
              </a:rPr>
              <a:t>3.</a:t>
            </a:r>
            <a:r>
              <a:rPr lang="zh-CN" altLang="en-US" kern="1200" dirty="0">
                <a:solidFill>
                  <a:srgbClr val="000000"/>
                </a:solidFill>
                <a:latin typeface="Times New Roman" panose="02020603050405020304" pitchFamily="18" charset="0"/>
                <a:ea typeface="黑体" panose="02010609060101010101" pitchFamily="49" charset="-122"/>
              </a:rPr>
              <a:t>负荷</a:t>
            </a:r>
          </a:p>
          <a:p>
            <a:pPr>
              <a:lnSpc>
                <a:spcPct val="90000"/>
              </a:lnSpc>
              <a:buFont typeface="Wingdings" panose="05000000000000000000" pitchFamily="2" charset="2"/>
              <a:buNone/>
            </a:pPr>
            <a:r>
              <a:rPr lang="en-US" altLang="zh-CN" kern="1200" dirty="0">
                <a:solidFill>
                  <a:srgbClr val="000000"/>
                </a:solidFill>
                <a:latin typeface="Times New Roman" panose="02020603050405020304" pitchFamily="18" charset="0"/>
                <a:ea typeface="黑体" panose="02010609060101010101" pitchFamily="49" charset="-122"/>
              </a:rPr>
              <a:t>4.</a:t>
            </a:r>
            <a:r>
              <a:rPr lang="zh-CN" altLang="en-US" kern="1200" dirty="0">
                <a:solidFill>
                  <a:srgbClr val="000000"/>
                </a:solidFill>
                <a:latin typeface="Times New Roman" panose="02020603050405020304" pitchFamily="18" charset="0"/>
                <a:ea typeface="黑体" panose="02010609060101010101" pitchFamily="49" charset="-122"/>
              </a:rPr>
              <a:t>稠度牌号</a:t>
            </a:r>
            <a:r>
              <a:rPr lang="en-US" altLang="zh-CN" kern="1200" dirty="0">
                <a:solidFill>
                  <a:srgbClr val="000000"/>
                </a:solidFill>
                <a:latin typeface="Times New Roman" panose="02020603050405020304" pitchFamily="18" charset="0"/>
                <a:ea typeface="黑体" panose="02010609060101010101" pitchFamily="49" charset="-122"/>
              </a:rPr>
              <a:t>:</a:t>
            </a:r>
            <a:r>
              <a:rPr lang="zh-CN" altLang="en-US" kern="1200" dirty="0">
                <a:solidFill>
                  <a:srgbClr val="000000"/>
                </a:solidFill>
                <a:latin typeface="Times New Roman" panose="02020603050405020304" pitchFamily="18" charset="0"/>
                <a:ea typeface="黑体" panose="02010609060101010101" pitchFamily="49" charset="-122"/>
              </a:rPr>
              <a:t>环境温度、转速、负荷</a:t>
            </a:r>
          </a:p>
        </p:txBody>
      </p:sp>
    </p:spTree>
    <p:extLst>
      <p:ext uri="{BB962C8B-B14F-4D97-AF65-F5344CB8AC3E}">
        <p14:creationId xmlns:p14="http://schemas.microsoft.com/office/powerpoint/2010/main" val="41191197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4">
                                            <p:bg/>
                                          </p:spTgt>
                                        </p:tgtEl>
                                        <p:attrNameLst>
                                          <p:attrName>style.visibility</p:attrName>
                                        </p:attrNameLst>
                                      </p:cBhvr>
                                      <p:to>
                                        <p:strVal val="visible"/>
                                      </p:to>
                                    </p:set>
                                    <p:anim calcmode="lin" valueType="num">
                                      <p:cBhvr additive="base">
                                        <p:cTn id="7" dur="500" fill="hold"/>
                                        <p:tgtEl>
                                          <p:spTgt spid="4403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4034">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034">
                                            <p:txEl>
                                              <p:pRg st="0" end="0"/>
                                            </p:txEl>
                                          </p:spTgt>
                                        </p:tgtEl>
                                        <p:attrNameLst>
                                          <p:attrName>style.visibility</p:attrName>
                                        </p:attrNameLst>
                                      </p:cBhvr>
                                      <p:to>
                                        <p:strVal val="visible"/>
                                      </p:to>
                                    </p:set>
                                    <p:anim calcmode="lin" valueType="num">
                                      <p:cBhvr additive="base">
                                        <p:cTn id="13" dur="500" fill="hold"/>
                                        <p:tgtEl>
                                          <p:spTgt spid="4403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40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034">
                                            <p:txEl>
                                              <p:pRg st="1" end="1"/>
                                            </p:txEl>
                                          </p:spTgt>
                                        </p:tgtEl>
                                        <p:attrNameLst>
                                          <p:attrName>style.visibility</p:attrName>
                                        </p:attrNameLst>
                                      </p:cBhvr>
                                      <p:to>
                                        <p:strVal val="visible"/>
                                      </p:to>
                                    </p:set>
                                    <p:anim calcmode="lin" valueType="num">
                                      <p:cBhvr additive="base">
                                        <p:cTn id="19" dur="500" fill="hold"/>
                                        <p:tgtEl>
                                          <p:spTgt spid="4403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40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4034">
                                            <p:txEl>
                                              <p:pRg st="2" end="2"/>
                                            </p:txEl>
                                          </p:spTgt>
                                        </p:tgtEl>
                                        <p:attrNameLst>
                                          <p:attrName>style.visibility</p:attrName>
                                        </p:attrNameLst>
                                      </p:cBhvr>
                                      <p:to>
                                        <p:strVal val="visible"/>
                                      </p:to>
                                    </p:set>
                                    <p:anim calcmode="lin" valueType="num">
                                      <p:cBhvr additive="base">
                                        <p:cTn id="25" dur="500" fill="hold"/>
                                        <p:tgtEl>
                                          <p:spTgt spid="4403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403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4034">
                                            <p:txEl>
                                              <p:pRg st="3" end="3"/>
                                            </p:txEl>
                                          </p:spTgt>
                                        </p:tgtEl>
                                        <p:attrNameLst>
                                          <p:attrName>style.visibility</p:attrName>
                                        </p:attrNameLst>
                                      </p:cBhvr>
                                      <p:to>
                                        <p:strVal val="visible"/>
                                      </p:to>
                                    </p:set>
                                    <p:anim calcmode="lin" valueType="num">
                                      <p:cBhvr additive="base">
                                        <p:cTn id="31" dur="500" fill="hold"/>
                                        <p:tgtEl>
                                          <p:spTgt spid="4403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403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3"/>
          <p:cNvSpPr>
            <a:spLocks noGrp="1" noRot="1" noChangeArrowheads="1"/>
          </p:cNvSpPr>
          <p:nvPr>
            <p:ph type="body" idx="1"/>
          </p:nvPr>
        </p:nvSpPr>
        <p:spPr>
          <a:xfrm>
            <a:off x="2699792" y="2067694"/>
            <a:ext cx="3402806" cy="617935"/>
          </a:xfrm>
        </p:spPr>
        <p:style>
          <a:lnRef idx="1">
            <a:schemeClr val="accent2"/>
          </a:lnRef>
          <a:fillRef idx="2">
            <a:schemeClr val="accent2"/>
          </a:fillRef>
          <a:effectRef idx="1">
            <a:schemeClr val="accent2"/>
          </a:effectRef>
          <a:fontRef idx="minor">
            <a:schemeClr val="dk1"/>
          </a:fontRef>
        </p:style>
        <p:txBody>
          <a:bodyPr anchor="ctr"/>
          <a:lstStyle/>
          <a:p>
            <a:pPr eaLnBrk="1" hangingPunct="1">
              <a:buFont typeface="Wingdings" panose="05000000000000000000" pitchFamily="2" charset="2"/>
              <a:buChar char="p"/>
            </a:pPr>
            <a:r>
              <a:rPr lang="zh-CN" altLang="en-US" sz="3200" kern="1200" dirty="0">
                <a:solidFill>
                  <a:srgbClr val="FF0000"/>
                </a:solidFill>
                <a:latin typeface="Times New Roman" panose="02020603050405020304" pitchFamily="18" charset="0"/>
                <a:ea typeface="黑体" panose="02010609060101010101" pitchFamily="49" charset="-122"/>
              </a:rPr>
              <a:t>润滑脂的使用 </a:t>
            </a:r>
          </a:p>
        </p:txBody>
      </p:sp>
    </p:spTree>
    <p:extLst>
      <p:ext uri="{BB962C8B-B14F-4D97-AF65-F5344CB8AC3E}">
        <p14:creationId xmlns:p14="http://schemas.microsoft.com/office/powerpoint/2010/main" val="28470877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1075248"/>
            <a:ext cx="4285318" cy="329125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054136"/>
            <a:ext cx="4005656" cy="331236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5378733"/>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67544" y="1707654"/>
            <a:ext cx="8208912" cy="193899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indent="631825">
              <a:lnSpc>
                <a:spcPct val="125000"/>
              </a:lnSpc>
              <a:spcBef>
                <a:spcPct val="0"/>
              </a:spcBef>
            </a:pPr>
            <a:r>
              <a:rPr lang="en-US" altLang="zh-CN" sz="2400" dirty="0">
                <a:solidFill>
                  <a:srgbClr val="000000"/>
                </a:solidFill>
                <a:latin typeface="Times New Roman" panose="02020603050405020304" pitchFamily="18" charset="0"/>
                <a:ea typeface="黑体" panose="02010609060101010101" pitchFamily="49" charset="-122"/>
              </a:rPr>
              <a:t>1.</a:t>
            </a:r>
            <a:r>
              <a:rPr lang="zh-CN" altLang="en-US" sz="2400" dirty="0" smtClean="0">
                <a:solidFill>
                  <a:srgbClr val="000000"/>
                </a:solidFill>
                <a:latin typeface="Times New Roman" panose="02020603050405020304" pitchFamily="18" charset="0"/>
                <a:ea typeface="黑体" panose="02010609060101010101" pitchFamily="49" charset="-122"/>
              </a:rPr>
              <a:t>润滑脂使用</a:t>
            </a:r>
            <a:r>
              <a:rPr lang="zh-CN" altLang="en-US" sz="2400" dirty="0">
                <a:solidFill>
                  <a:srgbClr val="000000"/>
                </a:solidFill>
                <a:latin typeface="Times New Roman" panose="02020603050405020304" pitchFamily="18" charset="0"/>
                <a:ea typeface="黑体" panose="02010609060101010101" pitchFamily="49" charset="-122"/>
              </a:rPr>
              <a:t>时，不同稠化剂制成的润滑脂不能掺混，否则可能破坏其胶体结构而使其失去原有的性能。对于不同种类的极压润滑脂，由于所加极压剂是活性物质，很可能相互反应变成腐蚀设备的物质，更不应混用</a:t>
            </a:r>
            <a:r>
              <a:rPr lang="zh-CN" altLang="en-US" sz="2400" dirty="0" smtClean="0">
                <a:solidFill>
                  <a:srgbClr val="000000"/>
                </a:solidFill>
                <a:latin typeface="Times New Roman" panose="02020603050405020304" pitchFamily="18" charset="0"/>
                <a:ea typeface="黑体" panose="02010609060101010101" pitchFamily="49" charset="-122"/>
              </a:rPr>
              <a:t>。</a:t>
            </a:r>
            <a:endParaRPr lang="zh-CN" altLang="en-US" sz="2400" dirty="0">
              <a:solidFill>
                <a:srgbClr val="00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1508386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67544" y="2211710"/>
            <a:ext cx="8280920" cy="96866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indent="631825">
              <a:lnSpc>
                <a:spcPct val="125000"/>
              </a:lnSpc>
              <a:spcBef>
                <a:spcPct val="0"/>
              </a:spcBef>
            </a:pPr>
            <a:r>
              <a:rPr lang="en-US" altLang="zh-CN" sz="2400" dirty="0" smtClean="0">
                <a:solidFill>
                  <a:srgbClr val="000000"/>
                </a:solidFill>
                <a:latin typeface="Times New Roman" panose="02020603050405020304" pitchFamily="18" charset="0"/>
                <a:ea typeface="黑体" panose="02010609060101010101" pitchFamily="49" charset="-122"/>
              </a:rPr>
              <a:t>2.</a:t>
            </a:r>
            <a:r>
              <a:rPr lang="zh-CN" altLang="en-US" sz="2400" dirty="0" smtClean="0">
                <a:solidFill>
                  <a:srgbClr val="000000"/>
                </a:solidFill>
                <a:latin typeface="Times New Roman" panose="02020603050405020304" pitchFamily="18" charset="0"/>
                <a:ea typeface="黑体" panose="02010609060101010101" pitchFamily="49" charset="-122"/>
              </a:rPr>
              <a:t>润滑脂保存</a:t>
            </a:r>
            <a:r>
              <a:rPr lang="zh-CN" altLang="en-US" sz="2400" dirty="0">
                <a:solidFill>
                  <a:srgbClr val="000000"/>
                </a:solidFill>
                <a:latin typeface="Times New Roman" panose="02020603050405020304" pitchFamily="18" charset="0"/>
                <a:ea typeface="黑体" panose="02010609060101010101" pitchFamily="49" charset="-122"/>
              </a:rPr>
              <a:t>和使用过程中，应严防水分、砂尘等外界杂质的侵入，尽可能减少脂与空气的接触。</a:t>
            </a:r>
          </a:p>
        </p:txBody>
      </p:sp>
    </p:spTree>
    <p:extLst>
      <p:ext uri="{BB962C8B-B14F-4D97-AF65-F5344CB8AC3E}">
        <p14:creationId xmlns:p14="http://schemas.microsoft.com/office/powerpoint/2010/main" val="3047723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11560" y="411510"/>
            <a:ext cx="8280920" cy="424731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indent="631825">
              <a:lnSpc>
                <a:spcPct val="125000"/>
              </a:lnSpc>
              <a:spcBef>
                <a:spcPct val="0"/>
              </a:spcBef>
            </a:pPr>
            <a:r>
              <a:rPr lang="en-US" altLang="zh-CN" sz="2400" dirty="0">
                <a:solidFill>
                  <a:srgbClr val="000000"/>
                </a:solidFill>
                <a:latin typeface="Times New Roman" panose="02020603050405020304" pitchFamily="18" charset="0"/>
                <a:ea typeface="黑体" panose="02010609060101010101" pitchFamily="49" charset="-122"/>
              </a:rPr>
              <a:t>3</a:t>
            </a:r>
            <a:r>
              <a:rPr lang="en-US" altLang="zh-CN" sz="2400" dirty="0" smtClean="0">
                <a:solidFill>
                  <a:srgbClr val="000000"/>
                </a:solidFill>
                <a:latin typeface="Times New Roman" panose="02020603050405020304" pitchFamily="18" charset="0"/>
                <a:ea typeface="黑体" panose="02010609060101010101" pitchFamily="49" charset="-122"/>
              </a:rPr>
              <a:t>.</a:t>
            </a:r>
            <a:r>
              <a:rPr lang="zh-CN" altLang="en-US" sz="2400" dirty="0" smtClean="0">
                <a:solidFill>
                  <a:srgbClr val="000000"/>
                </a:solidFill>
                <a:latin typeface="Times New Roman" panose="02020603050405020304" pitchFamily="18" charset="0"/>
                <a:ea typeface="黑体" panose="02010609060101010101" pitchFamily="49" charset="-122"/>
              </a:rPr>
              <a:t> 空</a:t>
            </a:r>
            <a:r>
              <a:rPr lang="zh-CN" altLang="en-US" sz="2400" dirty="0">
                <a:solidFill>
                  <a:srgbClr val="000000"/>
                </a:solidFill>
                <a:latin typeface="Times New Roman" panose="02020603050405020304" pitchFamily="18" charset="0"/>
                <a:ea typeface="黑体" panose="02010609060101010101" pitchFamily="49" charset="-122"/>
              </a:rPr>
              <a:t>毂</a:t>
            </a:r>
            <a:r>
              <a:rPr lang="zh-CN" altLang="en-US" sz="2400" dirty="0" smtClean="0">
                <a:solidFill>
                  <a:srgbClr val="000000"/>
                </a:solidFill>
                <a:latin typeface="Times New Roman" panose="02020603050405020304" pitchFamily="18" charset="0"/>
                <a:ea typeface="黑体" panose="02010609060101010101" pitchFamily="49" charset="-122"/>
              </a:rPr>
              <a:t>润滑</a:t>
            </a:r>
            <a:endParaRPr lang="zh-CN" altLang="en-US" sz="2400" dirty="0">
              <a:solidFill>
                <a:srgbClr val="000000"/>
              </a:solidFill>
              <a:latin typeface="Times New Roman" panose="02020603050405020304" pitchFamily="18" charset="0"/>
              <a:ea typeface="黑体" panose="02010609060101010101" pitchFamily="49" charset="-122"/>
            </a:endParaRPr>
          </a:p>
          <a:p>
            <a:pPr indent="631825">
              <a:lnSpc>
                <a:spcPct val="125000"/>
              </a:lnSpc>
              <a:spcBef>
                <a:spcPct val="0"/>
              </a:spcBef>
            </a:pPr>
            <a:r>
              <a:rPr lang="zh-CN" altLang="en-US" sz="2400" dirty="0">
                <a:solidFill>
                  <a:srgbClr val="000000"/>
                </a:solidFill>
                <a:latin typeface="Times New Roman" panose="02020603050405020304" pitchFamily="18" charset="0"/>
                <a:ea typeface="黑体" panose="02010609060101010101" pitchFamily="49" charset="-122"/>
              </a:rPr>
              <a:t>过去汽车轮毂轴承均采用满毂润滑方式，即除轴承装满润滑脂外，轮毂内腔也都加满润滑脂。一是用脂量增加，造成浪费；二是轮毂中</a:t>
            </a:r>
            <a:r>
              <a:rPr lang="zh-CN" altLang="en-US" sz="2400" dirty="0" smtClean="0">
                <a:solidFill>
                  <a:srgbClr val="000000"/>
                </a:solidFill>
                <a:latin typeface="Times New Roman" panose="02020603050405020304" pitchFamily="18" charset="0"/>
                <a:ea typeface="黑体" panose="02010609060101010101" pitchFamily="49" charset="-122"/>
              </a:rPr>
              <a:t>过量脂</a:t>
            </a:r>
            <a:r>
              <a:rPr lang="zh-CN" altLang="en-US" sz="2400" dirty="0">
                <a:solidFill>
                  <a:srgbClr val="000000"/>
                </a:solidFill>
                <a:latin typeface="Times New Roman" panose="02020603050405020304" pitchFamily="18" charset="0"/>
                <a:ea typeface="黑体" panose="02010609060101010101" pitchFamily="49" charset="-122"/>
              </a:rPr>
              <a:t>在行车过程中，因温度升高脂被破坏，有时漏失到制动鼓上而影响制动效果，出现事故</a:t>
            </a:r>
            <a:r>
              <a:rPr lang="zh-CN" altLang="en-US" sz="2400" dirty="0" smtClean="0">
                <a:solidFill>
                  <a:srgbClr val="000000"/>
                </a:solidFill>
                <a:latin typeface="Times New Roman" panose="02020603050405020304" pitchFamily="18" charset="0"/>
                <a:ea typeface="黑体" panose="02010609060101010101" pitchFamily="49" charset="-122"/>
              </a:rPr>
              <a:t>。</a:t>
            </a:r>
            <a:endParaRPr lang="en-US" altLang="zh-CN" sz="2400" dirty="0" smtClean="0">
              <a:solidFill>
                <a:srgbClr val="000000"/>
              </a:solidFill>
              <a:latin typeface="Times New Roman" panose="02020603050405020304" pitchFamily="18" charset="0"/>
              <a:ea typeface="黑体" panose="02010609060101010101" pitchFamily="49" charset="-122"/>
            </a:endParaRPr>
          </a:p>
          <a:p>
            <a:pPr indent="631825">
              <a:lnSpc>
                <a:spcPct val="125000"/>
              </a:lnSpc>
              <a:spcBef>
                <a:spcPct val="0"/>
              </a:spcBef>
            </a:pPr>
            <a:r>
              <a:rPr lang="zh-CN" altLang="en-US" sz="2400" dirty="0" smtClean="0">
                <a:solidFill>
                  <a:srgbClr val="000000"/>
                </a:solidFill>
                <a:latin typeface="Times New Roman" panose="02020603050405020304" pitchFamily="18" charset="0"/>
                <a:ea typeface="黑体" panose="02010609060101010101" pitchFamily="49" charset="-122"/>
              </a:rPr>
              <a:t>空</a:t>
            </a:r>
            <a:r>
              <a:rPr lang="zh-CN" altLang="en-US" sz="2400" dirty="0">
                <a:solidFill>
                  <a:srgbClr val="000000"/>
                </a:solidFill>
                <a:latin typeface="Times New Roman" panose="02020603050405020304" pitchFamily="18" charset="0"/>
                <a:ea typeface="黑体" panose="02010609060101010101" pitchFamily="49" charset="-122"/>
              </a:rPr>
              <a:t>毂润滑，即在内外轴承装满润滑脂，轮毂空腔仅涂上极薄的一层润滑脂防锈</a:t>
            </a:r>
            <a:r>
              <a:rPr lang="zh-CN" altLang="en-US" sz="2400" dirty="0" smtClean="0">
                <a:solidFill>
                  <a:srgbClr val="000000"/>
                </a:solidFill>
                <a:latin typeface="Times New Roman" panose="02020603050405020304" pitchFamily="18" charset="0"/>
                <a:ea typeface="黑体" panose="02010609060101010101" pitchFamily="49" charset="-122"/>
              </a:rPr>
              <a:t>。</a:t>
            </a:r>
            <a:endParaRPr lang="en-US" altLang="zh-CN" sz="2400" dirty="0" smtClean="0">
              <a:solidFill>
                <a:srgbClr val="000000"/>
              </a:solidFill>
              <a:latin typeface="Times New Roman" panose="02020603050405020304" pitchFamily="18" charset="0"/>
              <a:ea typeface="黑体" panose="02010609060101010101" pitchFamily="49" charset="-122"/>
            </a:endParaRPr>
          </a:p>
          <a:p>
            <a:pPr indent="631825">
              <a:lnSpc>
                <a:spcPct val="125000"/>
              </a:lnSpc>
              <a:spcBef>
                <a:spcPct val="0"/>
              </a:spcBef>
            </a:pPr>
            <a:r>
              <a:rPr lang="zh-CN" altLang="en-US" sz="2400" dirty="0" smtClean="0">
                <a:solidFill>
                  <a:srgbClr val="000000"/>
                </a:solidFill>
                <a:latin typeface="Times New Roman" panose="02020603050405020304" pitchFamily="18" charset="0"/>
                <a:ea typeface="黑体" panose="02010609060101010101" pitchFamily="49" charset="-122"/>
              </a:rPr>
              <a:t>空</a:t>
            </a:r>
            <a:r>
              <a:rPr lang="zh-CN" altLang="en-US" sz="2400" dirty="0">
                <a:solidFill>
                  <a:srgbClr val="000000"/>
                </a:solidFill>
                <a:latin typeface="Times New Roman" panose="02020603050405020304" pitchFamily="18" charset="0"/>
                <a:ea typeface="黑体" panose="02010609060101010101" pitchFamily="49" charset="-122"/>
              </a:rPr>
              <a:t>毂润滑与满毂润滑相比，有利于安全行车、节约用脂量和动力消耗。</a:t>
            </a:r>
          </a:p>
        </p:txBody>
      </p:sp>
    </p:spTree>
    <p:extLst>
      <p:ext uri="{BB962C8B-B14F-4D97-AF65-F5344CB8AC3E}">
        <p14:creationId xmlns:p14="http://schemas.microsoft.com/office/powerpoint/2010/main" val="4258175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additive="base">
                                        <p:cTn id="2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additive="base">
                                        <p:cTn id="3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67544" y="2139702"/>
            <a:ext cx="8208912"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indent="631825">
              <a:lnSpc>
                <a:spcPct val="125000"/>
              </a:lnSpc>
              <a:spcBef>
                <a:spcPct val="0"/>
              </a:spcBef>
            </a:pPr>
            <a:r>
              <a:rPr lang="en-US" altLang="zh-CN" sz="2400" dirty="0">
                <a:solidFill>
                  <a:srgbClr val="000000"/>
                </a:solidFill>
                <a:latin typeface="Times New Roman" panose="02020603050405020304" pitchFamily="18" charset="0"/>
                <a:ea typeface="黑体" panose="02010609060101010101" pitchFamily="49" charset="-122"/>
              </a:rPr>
              <a:t>4.</a:t>
            </a:r>
            <a:r>
              <a:rPr lang="zh-CN" altLang="en-US" sz="2400" dirty="0">
                <a:solidFill>
                  <a:srgbClr val="000000"/>
                </a:solidFill>
                <a:latin typeface="Times New Roman" panose="02020603050405020304" pitchFamily="18" charset="0"/>
                <a:ea typeface="黑体" panose="02010609060101010101" pitchFamily="49" charset="-122"/>
              </a:rPr>
              <a:t>尽量使用低稠度润滑脂。用</a:t>
            </a:r>
            <a:r>
              <a:rPr lang="en-US" altLang="zh-CN" sz="2400" dirty="0">
                <a:solidFill>
                  <a:srgbClr val="000000"/>
                </a:solidFill>
                <a:latin typeface="Times New Roman" panose="02020603050405020304" pitchFamily="18" charset="0"/>
                <a:ea typeface="黑体" panose="02010609060101010101" pitchFamily="49" charset="-122"/>
              </a:rPr>
              <a:t>1</a:t>
            </a:r>
            <a:r>
              <a:rPr lang="zh-CN" altLang="en-US" sz="2400" dirty="0">
                <a:solidFill>
                  <a:srgbClr val="000000"/>
                </a:solidFill>
                <a:latin typeface="Times New Roman" panose="02020603050405020304" pitchFamily="18" charset="0"/>
                <a:ea typeface="黑体" panose="02010609060101010101" pitchFamily="49" charset="-122"/>
              </a:rPr>
              <a:t>号或</a:t>
            </a:r>
            <a:r>
              <a:rPr lang="en-US" altLang="zh-CN" sz="2400" dirty="0">
                <a:solidFill>
                  <a:srgbClr val="000000"/>
                </a:solidFill>
                <a:latin typeface="Times New Roman" panose="02020603050405020304" pitchFamily="18" charset="0"/>
                <a:ea typeface="黑体" panose="02010609060101010101" pitchFamily="49" charset="-122"/>
              </a:rPr>
              <a:t>2</a:t>
            </a:r>
            <a:r>
              <a:rPr lang="zh-CN" altLang="en-US" sz="2400" dirty="0">
                <a:solidFill>
                  <a:srgbClr val="000000"/>
                </a:solidFill>
                <a:latin typeface="Times New Roman" panose="02020603050405020304" pitchFamily="18" charset="0"/>
                <a:ea typeface="黑体" panose="02010609060101010101" pitchFamily="49" charset="-122"/>
              </a:rPr>
              <a:t>号润滑脂较使用</a:t>
            </a:r>
            <a:r>
              <a:rPr lang="en-US" altLang="zh-CN" sz="2400" dirty="0">
                <a:solidFill>
                  <a:srgbClr val="000000"/>
                </a:solidFill>
                <a:latin typeface="Times New Roman" panose="02020603050405020304" pitchFamily="18" charset="0"/>
                <a:ea typeface="黑体" panose="02010609060101010101" pitchFamily="49" charset="-122"/>
              </a:rPr>
              <a:t>3</a:t>
            </a:r>
            <a:r>
              <a:rPr lang="zh-CN" altLang="en-US" sz="2400" dirty="0">
                <a:solidFill>
                  <a:srgbClr val="000000"/>
                </a:solidFill>
                <a:latin typeface="Times New Roman" panose="02020603050405020304" pitchFamily="18" charset="0"/>
                <a:ea typeface="黑体" panose="02010609060101010101" pitchFamily="49" charset="-122"/>
              </a:rPr>
              <a:t>号润滑脂可节约用脂量和动力消耗</a:t>
            </a:r>
            <a:r>
              <a:rPr lang="zh-CN" altLang="en-US" sz="2400" dirty="0" smtClean="0">
                <a:solidFill>
                  <a:srgbClr val="000000"/>
                </a:solidFill>
                <a:latin typeface="Times New Roman" panose="02020603050405020304" pitchFamily="18" charset="0"/>
                <a:ea typeface="黑体" panose="02010609060101010101" pitchFamily="49" charset="-122"/>
              </a:rPr>
              <a:t>。</a:t>
            </a:r>
            <a:endParaRPr lang="zh-CN" altLang="en-US" sz="2400" dirty="0">
              <a:solidFill>
                <a:srgbClr val="00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3716292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67544" y="1203598"/>
            <a:ext cx="8208912" cy="286232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indent="631825">
              <a:lnSpc>
                <a:spcPct val="125000"/>
              </a:lnSpc>
              <a:spcBef>
                <a:spcPct val="0"/>
              </a:spcBef>
            </a:pPr>
            <a:r>
              <a:rPr lang="en-US" altLang="zh-CN" sz="2400" dirty="0" smtClean="0">
                <a:solidFill>
                  <a:srgbClr val="000000"/>
                </a:solidFill>
                <a:latin typeface="Times New Roman" panose="02020603050405020304" pitchFamily="18" charset="0"/>
                <a:ea typeface="黑体" panose="02010609060101010101" pitchFamily="49" charset="-122"/>
              </a:rPr>
              <a:t>5</a:t>
            </a:r>
            <a:r>
              <a:rPr lang="en-US" altLang="zh-CN" sz="2400" dirty="0">
                <a:solidFill>
                  <a:srgbClr val="000000"/>
                </a:solidFill>
                <a:latin typeface="Times New Roman" panose="02020603050405020304" pitchFamily="18" charset="0"/>
                <a:ea typeface="黑体" panose="02010609060101010101" pitchFamily="49" charset="-122"/>
              </a:rPr>
              <a:t>.</a:t>
            </a:r>
            <a:r>
              <a:rPr lang="zh-CN" altLang="en-US" sz="2400" dirty="0">
                <a:solidFill>
                  <a:srgbClr val="000000"/>
                </a:solidFill>
                <a:latin typeface="Times New Roman" panose="02020603050405020304" pitchFamily="18" charset="0"/>
                <a:ea typeface="黑体" panose="02010609060101010101" pitchFamily="49" charset="-122"/>
              </a:rPr>
              <a:t>润滑脂“无滴点”并不代表着它可耐高温。</a:t>
            </a:r>
          </a:p>
          <a:p>
            <a:pPr indent="631825">
              <a:lnSpc>
                <a:spcPct val="125000"/>
              </a:lnSpc>
              <a:spcBef>
                <a:spcPct val="0"/>
              </a:spcBef>
            </a:pPr>
            <a:r>
              <a:rPr lang="zh-CN" altLang="en-US" sz="2400" dirty="0">
                <a:solidFill>
                  <a:srgbClr val="000000"/>
                </a:solidFill>
                <a:latin typeface="Times New Roman" panose="02020603050405020304" pitchFamily="18" charset="0"/>
                <a:ea typeface="黑体" panose="02010609060101010101" pitchFamily="49" charset="-122"/>
              </a:rPr>
              <a:t>滴点是判定润滑脂使用最高温度的一个参考数据，一般润滑脂使用温度均比其滴点低</a:t>
            </a:r>
            <a:r>
              <a:rPr lang="en-US" altLang="zh-CN" sz="2400" dirty="0">
                <a:solidFill>
                  <a:srgbClr val="000000"/>
                </a:solidFill>
                <a:latin typeface="Times New Roman" panose="02020603050405020304" pitchFamily="18" charset="0"/>
                <a:ea typeface="黑体" panose="02010609060101010101" pitchFamily="49" charset="-122"/>
              </a:rPr>
              <a:t>30℃</a:t>
            </a:r>
            <a:r>
              <a:rPr lang="zh-CN" altLang="en-US" sz="2400" dirty="0">
                <a:solidFill>
                  <a:srgbClr val="000000"/>
                </a:solidFill>
                <a:latin typeface="Times New Roman" panose="02020603050405020304" pitchFamily="18" charset="0"/>
                <a:ea typeface="黑体" panose="02010609060101010101" pitchFamily="49" charset="-122"/>
              </a:rPr>
              <a:t>左右。滴点是一种条件试验结果，只能表示在统一的试验条件下，某种脂熔化或变软而滴落的温度，但并不能完全代表其实际的使用温度，也只能作参考。</a:t>
            </a:r>
          </a:p>
        </p:txBody>
      </p:sp>
    </p:spTree>
    <p:extLst>
      <p:ext uri="{BB962C8B-B14F-4D97-AF65-F5344CB8AC3E}">
        <p14:creationId xmlns:p14="http://schemas.microsoft.com/office/powerpoint/2010/main" val="582290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27584" y="843558"/>
            <a:ext cx="7704856" cy="3939540"/>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indent="631825">
              <a:lnSpc>
                <a:spcPct val="125000"/>
              </a:lnSpc>
              <a:spcBef>
                <a:spcPct val="0"/>
              </a:spcBef>
            </a:pPr>
            <a:r>
              <a:rPr lang="zh-CN" altLang="en-US" sz="2000" dirty="0">
                <a:solidFill>
                  <a:srgbClr val="000000"/>
                </a:solidFill>
                <a:latin typeface="Times New Roman" panose="02020603050405020304" pitchFamily="18" charset="0"/>
                <a:ea typeface="黑体" panose="02010609060101010101" pitchFamily="49" charset="-122"/>
              </a:rPr>
              <a:t>对于新发展的无滴点脂，它采用无机物</a:t>
            </a:r>
            <a:r>
              <a:rPr lang="en-US" altLang="zh-CN" sz="2000" dirty="0">
                <a:solidFill>
                  <a:srgbClr val="000000"/>
                </a:solidFill>
                <a:latin typeface="Times New Roman" panose="02020603050405020304" pitchFamily="18" charset="0"/>
                <a:ea typeface="黑体" panose="02010609060101010101" pitchFamily="49" charset="-122"/>
              </a:rPr>
              <a:t>(</a:t>
            </a:r>
            <a:r>
              <a:rPr lang="zh-CN" altLang="en-US" sz="2000" dirty="0">
                <a:solidFill>
                  <a:srgbClr val="000000"/>
                </a:solidFill>
                <a:latin typeface="Times New Roman" panose="02020603050405020304" pitchFamily="18" charset="0"/>
                <a:ea typeface="黑体" panose="02010609060101010101" pitchFamily="49" charset="-122"/>
              </a:rPr>
              <a:t>如炭黑、硅胶等</a:t>
            </a:r>
            <a:r>
              <a:rPr lang="en-US" altLang="zh-CN" sz="2000" dirty="0">
                <a:solidFill>
                  <a:srgbClr val="000000"/>
                </a:solidFill>
                <a:latin typeface="Times New Roman" panose="02020603050405020304" pitchFamily="18" charset="0"/>
                <a:ea typeface="黑体" panose="02010609060101010101" pitchFamily="49" charset="-122"/>
              </a:rPr>
              <a:t>)</a:t>
            </a:r>
            <a:r>
              <a:rPr lang="zh-CN" altLang="en-US" sz="2000" dirty="0">
                <a:solidFill>
                  <a:srgbClr val="000000"/>
                </a:solidFill>
                <a:latin typeface="Times New Roman" panose="02020603050405020304" pitchFamily="18" charset="0"/>
                <a:ea typeface="黑体" panose="02010609060101010101" pitchFamily="49" charset="-122"/>
              </a:rPr>
              <a:t>、有机物</a:t>
            </a:r>
            <a:r>
              <a:rPr lang="en-US" altLang="zh-CN" sz="2000" dirty="0">
                <a:solidFill>
                  <a:srgbClr val="000000"/>
                </a:solidFill>
                <a:latin typeface="Times New Roman" panose="02020603050405020304" pitchFamily="18" charset="0"/>
                <a:ea typeface="黑体" panose="02010609060101010101" pitchFamily="49" charset="-122"/>
              </a:rPr>
              <a:t>(</a:t>
            </a:r>
            <a:r>
              <a:rPr lang="zh-CN" altLang="en-US" sz="2000" dirty="0">
                <a:solidFill>
                  <a:srgbClr val="000000"/>
                </a:solidFill>
                <a:latin typeface="Times New Roman" panose="02020603050405020304" pitchFamily="18" charset="0"/>
                <a:ea typeface="黑体" panose="02010609060101010101" pitchFamily="49" charset="-122"/>
              </a:rPr>
              <a:t>如聚脲、聚四氟乙烯等</a:t>
            </a:r>
            <a:r>
              <a:rPr lang="en-US" altLang="zh-CN" sz="2000" dirty="0">
                <a:solidFill>
                  <a:srgbClr val="000000"/>
                </a:solidFill>
                <a:latin typeface="Times New Roman" panose="02020603050405020304" pitchFamily="18" charset="0"/>
                <a:ea typeface="黑体" panose="02010609060101010101" pitchFamily="49" charset="-122"/>
              </a:rPr>
              <a:t>)</a:t>
            </a:r>
            <a:r>
              <a:rPr lang="zh-CN" altLang="en-US" sz="2000" dirty="0">
                <a:solidFill>
                  <a:srgbClr val="000000"/>
                </a:solidFill>
                <a:latin typeface="Times New Roman" panose="02020603050405020304" pitchFamily="18" charset="0"/>
                <a:ea typeface="黑体" panose="02010609060101010101" pitchFamily="49" charset="-122"/>
              </a:rPr>
              <a:t>作稠化剂的脂均“无滴点”，并不代表着它可耐高温，因为决定润滑脂的使用温度关键有两方面：一是基础油，在温度升高时会发生氧化变质，同时伴有蒸发而损失；二是稠化剂，有可能不耐高温而变质。一般而言，润滑脂是否耐高温受基础油性质制约性大些。一般矿物油可耐</a:t>
            </a:r>
            <a:r>
              <a:rPr lang="en-US" altLang="zh-CN" sz="2000" dirty="0">
                <a:solidFill>
                  <a:srgbClr val="000000"/>
                </a:solidFill>
                <a:latin typeface="Times New Roman" panose="02020603050405020304" pitchFamily="18" charset="0"/>
                <a:ea typeface="黑体" panose="02010609060101010101" pitchFamily="49" charset="-122"/>
              </a:rPr>
              <a:t>120</a:t>
            </a:r>
            <a:r>
              <a:rPr lang="zh-CN" altLang="en-US" sz="2000" dirty="0">
                <a:solidFill>
                  <a:srgbClr val="000000"/>
                </a:solidFill>
                <a:latin typeface="Times New Roman" panose="02020603050405020304" pitchFamily="18" charset="0"/>
                <a:ea typeface="黑体" panose="02010609060101010101" pitchFamily="49" charset="-122"/>
              </a:rPr>
              <a:t>～</a:t>
            </a:r>
            <a:r>
              <a:rPr lang="en-US" altLang="zh-CN" sz="2000" dirty="0">
                <a:solidFill>
                  <a:srgbClr val="000000"/>
                </a:solidFill>
                <a:latin typeface="Times New Roman" panose="02020603050405020304" pitchFamily="18" charset="0"/>
                <a:ea typeface="黑体" panose="02010609060101010101" pitchFamily="49" charset="-122"/>
              </a:rPr>
              <a:t>150℃</a:t>
            </a:r>
            <a:r>
              <a:rPr lang="zh-CN" altLang="en-US" sz="2000" dirty="0">
                <a:solidFill>
                  <a:srgbClr val="000000"/>
                </a:solidFill>
                <a:latin typeface="Times New Roman" panose="02020603050405020304" pitchFamily="18" charset="0"/>
                <a:ea typeface="黑体" panose="02010609060101010101" pitchFamily="49" charset="-122"/>
              </a:rPr>
              <a:t>的使用温度，短时间内可承受</a:t>
            </a:r>
            <a:r>
              <a:rPr lang="en-US" altLang="zh-CN" sz="2000" dirty="0">
                <a:solidFill>
                  <a:srgbClr val="000000"/>
                </a:solidFill>
                <a:latin typeface="Times New Roman" panose="02020603050405020304" pitchFamily="18" charset="0"/>
                <a:ea typeface="黑体" panose="02010609060101010101" pitchFamily="49" charset="-122"/>
              </a:rPr>
              <a:t>180℃</a:t>
            </a:r>
            <a:r>
              <a:rPr lang="zh-CN" altLang="en-US" sz="2000" dirty="0">
                <a:solidFill>
                  <a:srgbClr val="000000"/>
                </a:solidFill>
                <a:latin typeface="Times New Roman" panose="02020603050405020304" pitchFamily="18" charset="0"/>
                <a:ea typeface="黑体" panose="02010609060101010101" pitchFamily="49" charset="-122"/>
              </a:rPr>
              <a:t>高温，而合成油则可耐更高的温度。所以，</a:t>
            </a:r>
            <a:r>
              <a:rPr lang="zh-CN" altLang="en-US" sz="2000" dirty="0">
                <a:solidFill>
                  <a:srgbClr val="FF0000"/>
                </a:solidFill>
                <a:latin typeface="Times New Roman" panose="02020603050405020304" pitchFamily="18" charset="0"/>
                <a:ea typeface="黑体" panose="02010609060101010101" pitchFamily="49" charset="-122"/>
              </a:rPr>
              <a:t>用矿物油制成的无滴点脂并不见得可耐高温</a:t>
            </a:r>
            <a:r>
              <a:rPr lang="zh-CN" altLang="en-US" sz="2000" dirty="0">
                <a:solidFill>
                  <a:srgbClr val="000000"/>
                </a:solidFill>
                <a:latin typeface="Times New Roman" panose="02020603050405020304" pitchFamily="18" charset="0"/>
                <a:ea typeface="黑体" panose="02010609060101010101" pitchFamily="49" charset="-122"/>
              </a:rPr>
              <a:t>，在车辆上的使用效果是否良好，还需看其它性能是否良好，是否符合使用条件，并不是无滴点一方面就能满足得了的</a:t>
            </a:r>
            <a:r>
              <a:rPr lang="zh-CN" altLang="en-US" sz="2000" dirty="0" smtClean="0">
                <a:solidFill>
                  <a:srgbClr val="000000"/>
                </a:solidFill>
                <a:latin typeface="Times New Roman" panose="02020603050405020304" pitchFamily="18" charset="0"/>
                <a:ea typeface="黑体" panose="02010609060101010101" pitchFamily="49" charset="-122"/>
              </a:rPr>
              <a:t>。</a:t>
            </a:r>
            <a:endParaRPr lang="zh-CN" altLang="en-US" sz="2000" dirty="0">
              <a:solidFill>
                <a:srgbClr val="00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2997394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67544" y="2139702"/>
            <a:ext cx="8208912" cy="1015663"/>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indent="631825">
              <a:lnSpc>
                <a:spcPct val="125000"/>
              </a:lnSpc>
              <a:spcBef>
                <a:spcPct val="0"/>
              </a:spcBef>
            </a:pPr>
            <a:r>
              <a:rPr lang="en-US" altLang="zh-CN" sz="2400" dirty="0" smtClean="0">
                <a:solidFill>
                  <a:srgbClr val="000000"/>
                </a:solidFill>
                <a:latin typeface="Times New Roman" panose="02020603050405020304" pitchFamily="18" charset="0"/>
                <a:ea typeface="黑体" panose="02010609060101010101" pitchFamily="49" charset="-122"/>
              </a:rPr>
              <a:t>6</a:t>
            </a:r>
            <a:r>
              <a:rPr lang="en-US" altLang="zh-CN" sz="2400" dirty="0">
                <a:solidFill>
                  <a:srgbClr val="000000"/>
                </a:solidFill>
                <a:latin typeface="Times New Roman" panose="02020603050405020304" pitchFamily="18" charset="0"/>
                <a:ea typeface="黑体" panose="02010609060101010101" pitchFamily="49" charset="-122"/>
              </a:rPr>
              <a:t>.</a:t>
            </a:r>
            <a:r>
              <a:rPr lang="zh-CN" altLang="en-US" sz="2400" dirty="0">
                <a:solidFill>
                  <a:srgbClr val="000000"/>
                </a:solidFill>
                <a:latin typeface="Times New Roman" panose="02020603050405020304" pitchFamily="18" charset="0"/>
                <a:ea typeface="黑体" panose="02010609060101010101" pitchFamily="49" charset="-122"/>
              </a:rPr>
              <a:t>一般应按使用</a:t>
            </a:r>
            <a:r>
              <a:rPr lang="zh-CN" altLang="en-US" sz="2400" dirty="0" smtClean="0">
                <a:solidFill>
                  <a:srgbClr val="000000"/>
                </a:solidFill>
                <a:latin typeface="Times New Roman" panose="02020603050405020304" pitchFamily="18" charset="0"/>
                <a:ea typeface="黑体" panose="02010609060101010101" pitchFamily="49" charset="-122"/>
              </a:rPr>
              <a:t>说明书规定</a:t>
            </a:r>
            <a:r>
              <a:rPr lang="zh-CN" altLang="en-US" sz="2400" dirty="0">
                <a:solidFill>
                  <a:srgbClr val="000000"/>
                </a:solidFill>
                <a:latin typeface="Times New Roman" panose="02020603050405020304" pitchFamily="18" charset="0"/>
                <a:ea typeface="黑体" panose="02010609060101010101" pitchFamily="49" charset="-122"/>
              </a:rPr>
              <a:t>定期换脂。但在使用过程中，润滑脂发生严重析油、分层和软化流失时必须及时更换。</a:t>
            </a:r>
          </a:p>
        </p:txBody>
      </p:sp>
    </p:spTree>
    <p:extLst>
      <p:ext uri="{BB962C8B-B14F-4D97-AF65-F5344CB8AC3E}">
        <p14:creationId xmlns:p14="http://schemas.microsoft.com/office/powerpoint/2010/main" val="28643251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Rectangle 7"/>
          <p:cNvSpPr>
            <a:spLocks noChangeArrowheads="1"/>
          </p:cNvSpPr>
          <p:nvPr/>
        </p:nvSpPr>
        <p:spPr bwMode="auto">
          <a:xfrm>
            <a:off x="1143000" y="1553766"/>
            <a:ext cx="6858000" cy="108347"/>
          </a:xfrm>
          <a:prstGeom prst="rect">
            <a:avLst/>
          </a:prstGeom>
          <a:gradFill rotWithShape="1">
            <a:gsLst>
              <a:gs pos="0">
                <a:srgbClr val="FAE3B7"/>
              </a:gs>
              <a:gs pos="9000">
                <a:srgbClr val="A28949"/>
              </a:gs>
              <a:gs pos="15500">
                <a:srgbClr val="835E17"/>
              </a:gs>
              <a:gs pos="16499">
                <a:srgbClr val="BD922A"/>
              </a:gs>
              <a:gs pos="18500">
                <a:srgbClr val="FBE4AE"/>
              </a:gs>
              <a:gs pos="39500">
                <a:srgbClr val="BD922A"/>
              </a:gs>
              <a:gs pos="43500">
                <a:srgbClr val="BD922A"/>
              </a:gs>
              <a:gs pos="50000">
                <a:srgbClr val="FBE4AE"/>
              </a:gs>
              <a:gs pos="56500">
                <a:srgbClr val="BD922A"/>
              </a:gs>
              <a:gs pos="60501">
                <a:srgbClr val="BD922A"/>
              </a:gs>
              <a:gs pos="81500">
                <a:srgbClr val="FBE4AE"/>
              </a:gs>
              <a:gs pos="83501">
                <a:srgbClr val="BD922A"/>
              </a:gs>
              <a:gs pos="84500">
                <a:srgbClr val="835E17"/>
              </a:gs>
              <a:gs pos="91000">
                <a:srgbClr val="A28949"/>
              </a:gs>
              <a:gs pos="100000">
                <a:srgbClr val="FAE3B7"/>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ClrTx/>
              <a:buFontTx/>
              <a:buNone/>
            </a:pPr>
            <a:endParaRPr lang="en-US" altLang="zh-CN" sz="1350">
              <a:solidFill>
                <a:srgbClr val="000000"/>
              </a:solidFill>
              <a:latin typeface="Calibri" panose="020F0502020204030204" pitchFamily="34" charset="0"/>
            </a:endParaRPr>
          </a:p>
          <a:p>
            <a:pPr fontAlgn="base">
              <a:spcBef>
                <a:spcPct val="0"/>
              </a:spcBef>
              <a:spcAft>
                <a:spcPct val="0"/>
              </a:spcAft>
              <a:buClrTx/>
              <a:buFontTx/>
              <a:buNone/>
            </a:pPr>
            <a:endParaRPr lang="en-US" altLang="zh-CN" sz="1350">
              <a:solidFill>
                <a:srgbClr val="000000"/>
              </a:solidFill>
              <a:latin typeface="Calibri" panose="020F0502020204030204" pitchFamily="34" charset="0"/>
            </a:endParaRPr>
          </a:p>
          <a:p>
            <a:pPr fontAlgn="base">
              <a:spcBef>
                <a:spcPct val="0"/>
              </a:spcBef>
              <a:spcAft>
                <a:spcPct val="0"/>
              </a:spcAft>
              <a:buClrTx/>
              <a:buFontTx/>
              <a:buNone/>
            </a:pPr>
            <a:endParaRPr lang="en-US" altLang="zh-CN" sz="1350">
              <a:solidFill>
                <a:srgbClr val="000000"/>
              </a:solidFill>
              <a:latin typeface="Calibri" panose="020F0502020204030204" pitchFamily="34" charset="0"/>
            </a:endParaRPr>
          </a:p>
          <a:p>
            <a:pPr fontAlgn="base">
              <a:spcBef>
                <a:spcPct val="0"/>
              </a:spcBef>
              <a:spcAft>
                <a:spcPct val="0"/>
              </a:spcAft>
              <a:buClrTx/>
              <a:buFontTx/>
              <a:buNone/>
            </a:pPr>
            <a:endParaRPr lang="zh-CN" altLang="en-US" sz="1350">
              <a:solidFill>
                <a:srgbClr val="000000"/>
              </a:solidFill>
              <a:latin typeface="Calibri" panose="020F0502020204030204" pitchFamily="34" charset="0"/>
            </a:endParaRPr>
          </a:p>
        </p:txBody>
      </p:sp>
      <p:sp>
        <p:nvSpPr>
          <p:cNvPr id="53251" name="Text Box 5"/>
          <p:cNvSpPr txBox="1">
            <a:spLocks noChangeArrowheads="1"/>
          </p:cNvSpPr>
          <p:nvPr/>
        </p:nvSpPr>
        <p:spPr bwMode="auto">
          <a:xfrm>
            <a:off x="2964656" y="375047"/>
            <a:ext cx="3857625" cy="854080"/>
          </a:xfrm>
          <a:prstGeom prst="rect">
            <a:avLst/>
          </a:prstGeom>
          <a:gradFill rotWithShape="1">
            <a:gsLst>
              <a:gs pos="0">
                <a:srgbClr val="FF9900"/>
              </a:gs>
              <a:gs pos="100000">
                <a:schemeClr val="bg1"/>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ClrTx/>
              <a:buFontTx/>
              <a:buNone/>
            </a:pPr>
            <a:r>
              <a:rPr lang="zh-CN" altLang="en-US" sz="4950">
                <a:solidFill>
                  <a:srgbClr val="000000"/>
                </a:solidFill>
              </a:rPr>
              <a:t>思考题</a:t>
            </a:r>
          </a:p>
        </p:txBody>
      </p:sp>
      <p:sp>
        <p:nvSpPr>
          <p:cNvPr id="5" name="TextBox 4"/>
          <p:cNvSpPr txBox="1"/>
          <p:nvPr/>
        </p:nvSpPr>
        <p:spPr>
          <a:xfrm>
            <a:off x="1143000" y="2464594"/>
            <a:ext cx="6858000" cy="1615827"/>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fontAlgn="base">
              <a:spcBef>
                <a:spcPct val="0"/>
              </a:spcBef>
              <a:spcAft>
                <a:spcPct val="0"/>
              </a:spcAft>
              <a:defRPr/>
            </a:pPr>
            <a:r>
              <a:rPr lang="en-US" altLang="zh-CN" sz="3300" dirty="0">
                <a:solidFill>
                  <a:srgbClr val="000000"/>
                </a:solidFill>
              </a:rPr>
              <a:t>1.</a:t>
            </a:r>
            <a:r>
              <a:rPr lang="zh-CN" altLang="en-US" sz="3300" dirty="0">
                <a:solidFill>
                  <a:srgbClr val="000000"/>
                </a:solidFill>
              </a:rPr>
              <a:t>润滑脂的主要使用性能</a:t>
            </a:r>
            <a:endParaRPr lang="en-US" altLang="zh-CN" sz="3300" dirty="0">
              <a:solidFill>
                <a:srgbClr val="000000"/>
              </a:solidFill>
            </a:endParaRPr>
          </a:p>
          <a:p>
            <a:pPr fontAlgn="base">
              <a:spcBef>
                <a:spcPct val="0"/>
              </a:spcBef>
              <a:spcAft>
                <a:spcPct val="0"/>
              </a:spcAft>
              <a:defRPr/>
            </a:pPr>
            <a:r>
              <a:rPr lang="en-US" altLang="zh-CN" sz="3300" dirty="0">
                <a:solidFill>
                  <a:srgbClr val="000000"/>
                </a:solidFill>
              </a:rPr>
              <a:t>2.</a:t>
            </a:r>
            <a:r>
              <a:rPr lang="zh-CN" altLang="en-US" sz="3300" dirty="0">
                <a:solidFill>
                  <a:srgbClr val="000000"/>
                </a:solidFill>
              </a:rPr>
              <a:t>润滑脂品质的检测方法</a:t>
            </a:r>
            <a:endParaRPr lang="en-US" altLang="zh-CN" sz="3300" dirty="0">
              <a:solidFill>
                <a:srgbClr val="000000"/>
              </a:solidFill>
            </a:endParaRPr>
          </a:p>
          <a:p>
            <a:pPr fontAlgn="base">
              <a:spcBef>
                <a:spcPct val="0"/>
              </a:spcBef>
              <a:spcAft>
                <a:spcPct val="0"/>
              </a:spcAft>
              <a:defRPr/>
            </a:pPr>
            <a:r>
              <a:rPr lang="en-US" altLang="zh-CN" sz="3300" dirty="0">
                <a:solidFill>
                  <a:srgbClr val="000000"/>
                </a:solidFill>
              </a:rPr>
              <a:t>3.</a:t>
            </a:r>
            <a:r>
              <a:rPr lang="zh-CN" altLang="en-US" sz="3300" dirty="0">
                <a:solidFill>
                  <a:srgbClr val="000000"/>
                </a:solidFill>
              </a:rPr>
              <a:t>润滑脂的选择原则</a:t>
            </a:r>
            <a:endParaRPr lang="en-US" altLang="zh-CN" sz="3300" dirty="0">
              <a:solidFill>
                <a:srgbClr val="FF0066"/>
              </a:solidFill>
            </a:endParaRPr>
          </a:p>
        </p:txBody>
      </p:sp>
    </p:spTree>
    <p:extLst>
      <p:ext uri="{BB962C8B-B14F-4D97-AF65-F5344CB8AC3E}">
        <p14:creationId xmlns:p14="http://schemas.microsoft.com/office/powerpoint/2010/main" val="21730511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5938" y="428625"/>
            <a:ext cx="5089922" cy="433863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977511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23528" y="2355726"/>
            <a:ext cx="8712968" cy="1015663"/>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indent="631825">
              <a:lnSpc>
                <a:spcPct val="125000"/>
              </a:lnSpc>
              <a:spcBef>
                <a:spcPct val="0"/>
              </a:spcBef>
            </a:pPr>
            <a:r>
              <a:rPr lang="zh-CN" altLang="en-US" sz="2400" dirty="0" smtClean="0">
                <a:solidFill>
                  <a:srgbClr val="000000"/>
                </a:solidFill>
                <a:latin typeface="Times New Roman" panose="02020603050405020304" pitchFamily="18" charset="0"/>
                <a:ea typeface="黑体" panose="02010609060101010101" pitchFamily="49" charset="-122"/>
              </a:rPr>
              <a:t>润滑脂</a:t>
            </a:r>
            <a:r>
              <a:rPr lang="zh-CN" altLang="en-US" sz="2400" dirty="0">
                <a:solidFill>
                  <a:srgbClr val="000000"/>
                </a:solidFill>
                <a:latin typeface="Times New Roman" panose="02020603050405020304" pitchFamily="18" charset="0"/>
                <a:ea typeface="黑体" panose="02010609060101010101" pitchFamily="49" charset="-122"/>
              </a:rPr>
              <a:t>绝大多数是半固体、有形、垂直表面不流失，敞开或密封不良摩擦部位润滑</a:t>
            </a:r>
            <a:r>
              <a:rPr lang="zh-CN" altLang="en-US" sz="2400" dirty="0" smtClean="0">
                <a:solidFill>
                  <a:srgbClr val="000000"/>
                </a:solidFill>
                <a:latin typeface="Times New Roman" panose="02020603050405020304" pitchFamily="18" charset="0"/>
                <a:ea typeface="黑体" panose="02010609060101010101" pitchFamily="49" charset="-122"/>
              </a:rPr>
              <a:t>。</a:t>
            </a:r>
            <a:endParaRPr lang="zh-CN" altLang="en-US" sz="2400" dirty="0">
              <a:solidFill>
                <a:srgbClr val="00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20036419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195736" y="2355726"/>
            <a:ext cx="4032448" cy="70788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42900" indent="-342900">
              <a:lnSpc>
                <a:spcPct val="125000"/>
              </a:lnSpc>
              <a:spcBef>
                <a:spcPct val="0"/>
              </a:spcBef>
              <a:buFont typeface="Wingdings" panose="05000000000000000000" pitchFamily="2" charset="2"/>
              <a:buChar char="p"/>
            </a:pPr>
            <a:r>
              <a:rPr lang="zh-CN" altLang="en-US" sz="3200" dirty="0" smtClean="0">
                <a:solidFill>
                  <a:srgbClr val="FF0000"/>
                </a:solidFill>
                <a:latin typeface="Times New Roman" panose="02020603050405020304" pitchFamily="18" charset="0"/>
                <a:ea typeface="黑体" panose="02010609060101010101" pitchFamily="49" charset="-122"/>
              </a:rPr>
              <a:t>润滑脂</a:t>
            </a:r>
            <a:r>
              <a:rPr lang="zh-CN" altLang="en-US" sz="3200" dirty="0">
                <a:solidFill>
                  <a:srgbClr val="FF0000"/>
                </a:solidFill>
                <a:latin typeface="Times New Roman" panose="02020603050405020304" pitchFamily="18" charset="0"/>
                <a:ea typeface="黑体" panose="02010609060101010101" pitchFamily="49" charset="-122"/>
              </a:rPr>
              <a:t>的基本</a:t>
            </a:r>
            <a:r>
              <a:rPr lang="zh-CN" altLang="en-US" sz="3200" dirty="0" smtClean="0">
                <a:solidFill>
                  <a:srgbClr val="FF0000"/>
                </a:solidFill>
                <a:latin typeface="Times New Roman" panose="02020603050405020304" pitchFamily="18" charset="0"/>
                <a:ea typeface="黑体" panose="02010609060101010101" pitchFamily="49" charset="-122"/>
              </a:rPr>
              <a:t>组成</a:t>
            </a:r>
            <a:endParaRPr lang="zh-CN" altLang="en-US" sz="3200" dirty="0">
              <a:solidFill>
                <a:srgbClr val="FF0000"/>
              </a:solidFill>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2366578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11560" y="1995686"/>
            <a:ext cx="7920880" cy="1938992"/>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indent="631825">
              <a:lnSpc>
                <a:spcPct val="125000"/>
              </a:lnSpc>
              <a:spcBef>
                <a:spcPct val="0"/>
              </a:spcBef>
            </a:pPr>
            <a:r>
              <a:rPr lang="zh-CN" altLang="en-US" sz="2400" dirty="0">
                <a:solidFill>
                  <a:srgbClr val="000000"/>
                </a:solidFill>
                <a:latin typeface="Times New Roman" panose="02020603050405020304" pitchFamily="18" charset="0"/>
                <a:ea typeface="黑体" panose="02010609060101010101" pitchFamily="49" charset="-122"/>
              </a:rPr>
              <a:t>稠化剂 ：结构骨架，将润滑液体包起来，失去流动性、膏状物质</a:t>
            </a:r>
          </a:p>
          <a:p>
            <a:pPr indent="631825">
              <a:lnSpc>
                <a:spcPct val="125000"/>
              </a:lnSpc>
              <a:spcBef>
                <a:spcPct val="0"/>
              </a:spcBef>
            </a:pPr>
            <a:r>
              <a:rPr lang="zh-CN" altLang="en-US" sz="2400" dirty="0" smtClean="0">
                <a:solidFill>
                  <a:srgbClr val="000000"/>
                </a:solidFill>
                <a:latin typeface="Times New Roman" panose="02020603050405020304" pitchFamily="18" charset="0"/>
                <a:ea typeface="黑体" panose="02010609060101010101" pitchFamily="49" charset="-122"/>
              </a:rPr>
              <a:t>基础</a:t>
            </a:r>
            <a:r>
              <a:rPr lang="zh-CN" altLang="en-US" sz="2400" dirty="0">
                <a:solidFill>
                  <a:srgbClr val="000000"/>
                </a:solidFill>
                <a:latin typeface="Times New Roman" panose="02020603050405020304" pitchFamily="18" charset="0"/>
                <a:ea typeface="黑体" panose="02010609060101010101" pitchFamily="49" charset="-122"/>
              </a:rPr>
              <a:t>油（润滑液体）</a:t>
            </a:r>
          </a:p>
          <a:p>
            <a:pPr indent="631825">
              <a:lnSpc>
                <a:spcPct val="125000"/>
              </a:lnSpc>
              <a:spcBef>
                <a:spcPct val="0"/>
              </a:spcBef>
            </a:pPr>
            <a:r>
              <a:rPr lang="zh-CN" altLang="en-US" sz="2400" dirty="0" smtClean="0">
                <a:solidFill>
                  <a:srgbClr val="000000"/>
                </a:solidFill>
                <a:latin typeface="Times New Roman" panose="02020603050405020304" pitchFamily="18" charset="0"/>
                <a:ea typeface="黑体" panose="02010609060101010101" pitchFamily="49" charset="-122"/>
              </a:rPr>
              <a:t>添加剂</a:t>
            </a:r>
            <a:r>
              <a:rPr lang="zh-CN" altLang="en-US" sz="2400" dirty="0">
                <a:solidFill>
                  <a:srgbClr val="000000"/>
                </a:solidFill>
                <a:latin typeface="Times New Roman" panose="02020603050405020304" pitchFamily="18" charset="0"/>
                <a:ea typeface="黑体" panose="02010609060101010101" pitchFamily="49" charset="-122"/>
              </a:rPr>
              <a:t>和填充剂：胶溶剂（结构改进</a:t>
            </a:r>
            <a:r>
              <a:rPr lang="zh-CN" altLang="en-US" sz="2400" dirty="0" smtClean="0">
                <a:solidFill>
                  <a:srgbClr val="000000"/>
                </a:solidFill>
                <a:latin typeface="Times New Roman" panose="02020603050405020304" pitchFamily="18" charset="0"/>
                <a:ea typeface="黑体" panose="02010609060101010101" pitchFamily="49" charset="-122"/>
              </a:rPr>
              <a:t>剂</a:t>
            </a:r>
            <a:r>
              <a:rPr lang="zh-CN" altLang="en-US" sz="2400" dirty="0">
                <a:solidFill>
                  <a:srgbClr val="000000"/>
                </a:solidFill>
                <a:latin typeface="Times New Roman" panose="02020603050405020304" pitchFamily="18" charset="0"/>
                <a:ea typeface="黑体" panose="02010609060101010101" pitchFamily="49" charset="-122"/>
              </a:rPr>
              <a:t>）</a:t>
            </a:r>
          </a:p>
        </p:txBody>
      </p:sp>
    </p:spTree>
    <p:extLst>
      <p:ext uri="{BB962C8B-B14F-4D97-AF65-F5344CB8AC3E}">
        <p14:creationId xmlns:p14="http://schemas.microsoft.com/office/powerpoint/2010/main" val="18747810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additive="base">
                                        <p:cTn id="2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3277916483"/>
              </p:ext>
            </p:extLst>
          </p:nvPr>
        </p:nvGraphicFramePr>
        <p:xfrm>
          <a:off x="611560" y="915566"/>
          <a:ext cx="8280920" cy="3024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370462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737B8BFF-B1FB-4ED6-BCB0-C0C28938955F}"/>
                                            </p:graphicEl>
                                          </p:spTgt>
                                        </p:tgtEl>
                                        <p:attrNameLst>
                                          <p:attrName>style.visibility</p:attrName>
                                        </p:attrNameLst>
                                      </p:cBhvr>
                                      <p:to>
                                        <p:strVal val="visible"/>
                                      </p:to>
                                    </p:set>
                                    <p:anim calcmode="lin" valueType="num">
                                      <p:cBhvr additive="base">
                                        <p:cTn id="7" dur="500" fill="hold"/>
                                        <p:tgtEl>
                                          <p:spTgt spid="4">
                                            <p:graphicEl>
                                              <a:dgm id="{737B8BFF-B1FB-4ED6-BCB0-C0C28938955F}"/>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737B8BFF-B1FB-4ED6-BCB0-C0C28938955F}"/>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AtOnc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 name="图示 7"/>
          <p:cNvGraphicFramePr/>
          <p:nvPr>
            <p:extLst>
              <p:ext uri="{D42A27DB-BD31-4B8C-83A1-F6EECF244321}">
                <p14:modId xmlns:p14="http://schemas.microsoft.com/office/powerpoint/2010/main" val="933018374"/>
              </p:ext>
            </p:extLst>
          </p:nvPr>
        </p:nvGraphicFramePr>
        <p:xfrm>
          <a:off x="827584" y="1275606"/>
          <a:ext cx="7848872" cy="28932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859469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5119</TotalTime>
  <Words>1447</Words>
  <Application>Microsoft Office PowerPoint</Application>
  <PresentationFormat>全屏显示(16:9)</PresentationFormat>
  <Paragraphs>162</Paragraphs>
  <Slides>37</Slides>
  <Notes>3</Notes>
  <HiddenSlides>0</HiddenSlides>
  <MMClips>0</MMClips>
  <ScaleCrop>false</ScaleCrop>
  <HeadingPairs>
    <vt:vector size="6" baseType="variant">
      <vt:variant>
        <vt:lpstr>已用的字体</vt:lpstr>
      </vt:variant>
      <vt:variant>
        <vt:i4>7</vt:i4>
      </vt:variant>
      <vt:variant>
        <vt:lpstr>主题</vt:lpstr>
      </vt:variant>
      <vt:variant>
        <vt:i4>5</vt:i4>
      </vt:variant>
      <vt:variant>
        <vt:lpstr>幻灯片标题</vt:lpstr>
      </vt:variant>
      <vt:variant>
        <vt:i4>37</vt:i4>
      </vt:variant>
    </vt:vector>
  </HeadingPairs>
  <TitlesOfParts>
    <vt:vector size="49" baseType="lpstr">
      <vt:lpstr>黑体</vt:lpstr>
      <vt:lpstr>宋体</vt:lpstr>
      <vt:lpstr>Arial</vt:lpstr>
      <vt:lpstr>Calibri</vt:lpstr>
      <vt:lpstr>Times New Roman</vt:lpstr>
      <vt:lpstr>Wingdings</vt:lpstr>
      <vt:lpstr>Wingdings 2</vt:lpstr>
      <vt:lpstr>Office 主题</vt:lpstr>
      <vt:lpstr>汽车运用工程</vt:lpstr>
      <vt:lpstr>1_汽车运用工程</vt:lpstr>
      <vt:lpstr>2_汽车运用工程</vt:lpstr>
      <vt:lpstr>2_吉祥如意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141</cp:revision>
  <dcterms:created xsi:type="dcterms:W3CDTF">2014-02-17T07:50:13Z</dcterms:created>
  <dcterms:modified xsi:type="dcterms:W3CDTF">2017-01-02T07:42:34Z</dcterms:modified>
</cp:coreProperties>
</file>