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57" r:id="rId4"/>
    <p:sldId id="258" r:id="rId5"/>
    <p:sldId id="259" r:id="rId6"/>
    <p:sldId id="260" r:id="rId7"/>
    <p:sldId id="261" r:id="rId8"/>
    <p:sldId id="262" r:id="rId9"/>
    <p:sldId id="263" r:id="rId10"/>
    <p:sldId id="264" r:id="rId11"/>
    <p:sldId id="265" r:id="rId12"/>
    <p:sldId id="266" r:id="rId13"/>
    <p:sldId id="267" r:id="rId14"/>
    <p:sldId id="269" r:id="rId15"/>
    <p:sldId id="270" r:id="rId16"/>
    <p:sldId id="271" r:id="rId17"/>
    <p:sldId id="268" r:id="rId18"/>
    <p:sldId id="272" r:id="rId19"/>
    <p:sldId id="273" r:id="rId20"/>
    <p:sldId id="274" r:id="rId21"/>
    <p:sldId id="275" r:id="rId22"/>
    <p:sldId id="276" r:id="rId23"/>
    <p:sldId id="277" r:id="rId24"/>
    <p:sldId id="278" r:id="rId25"/>
    <p:sldId id="279" r:id="rId26"/>
    <p:sldId id="281" r:id="rId27"/>
    <p:sldId id="282" r:id="rId28"/>
    <p:sldId id="283"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2905953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2237046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682043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2979933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136504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2439994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33773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1296295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84823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776630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F1298B-0865-472B-9673-9793DDE00AFF}"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3254655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F1298B-0865-472B-9673-9793DDE00AFF}"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0483B-EFA8-43C3-83B4-283C8F25A921}" type="slidenum">
              <a:rPr lang="zh-CN" altLang="en-US" smtClean="0"/>
              <a:t>‹#›</a:t>
            </a:fld>
            <a:endParaRPr lang="zh-CN" altLang="en-US"/>
          </a:p>
        </p:txBody>
      </p:sp>
    </p:spTree>
    <p:extLst>
      <p:ext uri="{BB962C8B-B14F-4D97-AF65-F5344CB8AC3E}">
        <p14:creationId xmlns:p14="http://schemas.microsoft.com/office/powerpoint/2010/main" val="3256838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__1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标题 1"/>
          <p:cNvSpPr>
            <a:spLocks noGrp="1"/>
          </p:cNvSpPr>
          <p:nvPr>
            <p:ph type="ctrTitle"/>
          </p:nvPr>
        </p:nvSpPr>
        <p:spPr>
          <a:xfrm>
            <a:off x="1478280" y="2270760"/>
            <a:ext cx="9189720" cy="123920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smtClean="0"/>
              <a:t>传感器与综合控制技术</a:t>
            </a:r>
            <a:endParaRPr lang="zh-CN" altLang="en-US" dirty="0"/>
          </a:p>
        </p:txBody>
      </p:sp>
      <p:sp>
        <p:nvSpPr>
          <p:cNvPr id="5" name="TextBox 4"/>
          <p:cNvSpPr txBox="1"/>
          <p:nvPr/>
        </p:nvSpPr>
        <p:spPr>
          <a:xfrm>
            <a:off x="137160" y="401598"/>
            <a:ext cx="6888480" cy="400110"/>
          </a:xfrm>
          <a:prstGeom prst="rect">
            <a:avLst/>
          </a:prstGeom>
          <a:noFill/>
        </p:spPr>
        <p:txBody>
          <a:bodyPr wrap="square" rtlCol="0">
            <a:spAutoFit/>
          </a:bodyPr>
          <a:lstStyle/>
          <a:p>
            <a:r>
              <a:rPr lang="zh-CN" altLang="en-US" sz="2000" dirty="0" smtClean="0"/>
              <a:t>高等职业教育“十三五”规划教材（物联网应用技术系列）</a:t>
            </a:r>
            <a:endParaRPr lang="zh-CN" altLang="en-US" sz="2000" dirty="0"/>
          </a:p>
        </p:txBody>
      </p:sp>
      <p:sp>
        <p:nvSpPr>
          <p:cNvPr id="6" name="TextBox 5"/>
          <p:cNvSpPr txBox="1"/>
          <p:nvPr/>
        </p:nvSpPr>
        <p:spPr>
          <a:xfrm>
            <a:off x="9014460" y="5911215"/>
            <a:ext cx="2667000" cy="400110"/>
          </a:xfrm>
          <a:prstGeom prst="rect">
            <a:avLst/>
          </a:prstGeom>
          <a:noFill/>
        </p:spPr>
        <p:txBody>
          <a:bodyPr wrap="square" rtlCol="0">
            <a:spAutoFit/>
          </a:bodyPr>
          <a:lstStyle/>
          <a:p>
            <a:r>
              <a:rPr lang="zh-CN" altLang="en-US" sz="2000" dirty="0" smtClean="0"/>
              <a:t>中国水利水电出版社</a:t>
            </a:r>
            <a:endParaRPr lang="zh-CN" altLang="en-US" sz="2000" dirty="0"/>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96300" y="5827455"/>
            <a:ext cx="609600" cy="514350"/>
          </a:xfrm>
          <a:prstGeom prst="rect">
            <a:avLst/>
          </a:prstGeom>
          <a:solidFill>
            <a:srgbClr val="00B0F0"/>
          </a:solidFill>
          <a:ln>
            <a:noFill/>
          </a:ln>
          <a:effectLst/>
        </p:spPr>
      </p:pic>
    </p:spTree>
    <p:extLst>
      <p:ext uri="{BB962C8B-B14F-4D97-AF65-F5344CB8AC3E}">
        <p14:creationId xmlns:p14="http://schemas.microsoft.com/office/powerpoint/2010/main" val="1475991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模拟测控系统简</a:t>
            </a:r>
            <a:r>
              <a:rPr lang="zh-CN" altLang="zh-CN" b="1" dirty="0" smtClean="0"/>
              <a:t>介</a:t>
            </a:r>
            <a:endParaRPr lang="zh-CN" altLang="en-US" dirty="0"/>
          </a:p>
        </p:txBody>
      </p:sp>
      <p:sp>
        <p:nvSpPr>
          <p:cNvPr id="3" name="内容占位符 2"/>
          <p:cNvSpPr>
            <a:spLocks noGrp="1"/>
          </p:cNvSpPr>
          <p:nvPr>
            <p:ph idx="1"/>
          </p:nvPr>
        </p:nvSpPr>
        <p:spPr/>
        <p:txBody>
          <a:bodyPr/>
          <a:lstStyle/>
          <a:p>
            <a:endParaRPr lang="en-US" altLang="zh-CN" dirty="0" smtClean="0"/>
          </a:p>
          <a:p>
            <a:r>
              <a:rPr lang="en-US" altLang="zh-CN" dirty="0"/>
              <a:t> </a:t>
            </a:r>
            <a:r>
              <a:rPr lang="en-US" altLang="zh-CN" dirty="0" smtClean="0"/>
              <a:t>        </a:t>
            </a:r>
            <a:r>
              <a:rPr lang="zh-CN" altLang="zh-CN" dirty="0" smtClean="0"/>
              <a:t>测</a:t>
            </a:r>
            <a:r>
              <a:rPr lang="zh-CN" altLang="zh-CN" dirty="0"/>
              <a:t>量与控制系统是工业控制领域当中常用的自动化系统。对于嵌入式与物联网领域而言测量与控制基本上是处处都会用到，考虑到系统的复杂性本章给出一个最简单最基本的模拟测控系统，让读者初步了解最简单的测控概念</a:t>
            </a:r>
            <a:endParaRPr lang="zh-CN" altLang="en-US" dirty="0"/>
          </a:p>
        </p:txBody>
      </p:sp>
    </p:spTree>
    <p:extLst>
      <p:ext uri="{BB962C8B-B14F-4D97-AF65-F5344CB8AC3E}">
        <p14:creationId xmlns:p14="http://schemas.microsoft.com/office/powerpoint/2010/main" val="331667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模拟测控系统简介</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4.2.1</a:t>
            </a:r>
            <a:r>
              <a:rPr lang="zh-CN" altLang="en-US" dirty="0" smtClean="0"/>
              <a:t>测控系统简介</a:t>
            </a:r>
            <a:endParaRPr lang="en-US" altLang="zh-CN" dirty="0" smtClean="0"/>
          </a:p>
          <a:p>
            <a:pPr lvl="0"/>
            <a:r>
              <a:rPr lang="zh-CN" altLang="zh-CN" dirty="0"/>
              <a:t>测控系统目标与功能描述：</a:t>
            </a:r>
          </a:p>
          <a:p>
            <a:pPr marL="0" indent="0">
              <a:buNone/>
            </a:pPr>
            <a:r>
              <a:rPr lang="zh-CN" altLang="zh-CN" dirty="0"/>
              <a:t>输入：</a:t>
            </a:r>
          </a:p>
          <a:p>
            <a:pPr marL="0" indent="0">
              <a:buNone/>
            </a:pPr>
            <a:r>
              <a:rPr lang="en-US" altLang="zh-CN" dirty="0" smtClean="0"/>
              <a:t>	</a:t>
            </a:r>
            <a:r>
              <a:rPr lang="zh-CN" altLang="zh-CN" dirty="0" smtClean="0"/>
              <a:t>该</a:t>
            </a:r>
            <a:r>
              <a:rPr lang="zh-CN" altLang="zh-CN" dirty="0"/>
              <a:t>系统能够通过单片机某个引脚接受一个外部输入信号，输入信号为高电平或是低电平。当输入信号是高电平时表示为逻辑</a:t>
            </a:r>
            <a:r>
              <a:rPr lang="en-US" altLang="zh-CN" dirty="0"/>
              <a:t>“1”</a:t>
            </a:r>
            <a:r>
              <a:rPr lang="zh-CN" altLang="zh-CN" dirty="0"/>
              <a:t>，当输入信号是低电平时表示为逻辑</a:t>
            </a:r>
            <a:r>
              <a:rPr lang="en-US" altLang="zh-CN" dirty="0"/>
              <a:t>“0”</a:t>
            </a:r>
            <a:r>
              <a:rPr lang="zh-CN" altLang="zh-CN" dirty="0"/>
              <a:t>。</a:t>
            </a:r>
          </a:p>
          <a:p>
            <a:pPr marL="0" indent="0">
              <a:buNone/>
            </a:pPr>
            <a:r>
              <a:rPr lang="zh-CN" altLang="zh-CN" dirty="0" smtClean="0"/>
              <a:t>输</a:t>
            </a:r>
            <a:r>
              <a:rPr lang="zh-CN" altLang="zh-CN" dirty="0"/>
              <a:t>出：</a:t>
            </a:r>
          </a:p>
          <a:p>
            <a:pPr marL="0" indent="0">
              <a:buNone/>
            </a:pPr>
            <a:r>
              <a:rPr lang="en-US" altLang="zh-CN" dirty="0" smtClean="0"/>
              <a:t>	</a:t>
            </a:r>
            <a:r>
              <a:rPr lang="zh-CN" altLang="zh-CN" dirty="0" smtClean="0"/>
              <a:t>输</a:t>
            </a:r>
            <a:r>
              <a:rPr lang="zh-CN" altLang="zh-CN" dirty="0"/>
              <a:t>出的目标是控制核心板上</a:t>
            </a:r>
            <a:r>
              <a:rPr lang="en-US" altLang="zh-CN" dirty="0"/>
              <a:t>LED</a:t>
            </a:r>
            <a:r>
              <a:rPr lang="zh-CN" altLang="zh-CN" dirty="0"/>
              <a:t>灯的亮灭。输出依赖于输入，如果输入信号为逻辑</a:t>
            </a:r>
            <a:r>
              <a:rPr lang="en-US" altLang="zh-CN" dirty="0"/>
              <a:t>“1”</a:t>
            </a:r>
            <a:r>
              <a:rPr lang="zh-CN" altLang="zh-CN" dirty="0"/>
              <a:t>时，则程序控制</a:t>
            </a:r>
            <a:r>
              <a:rPr lang="en-US" altLang="zh-CN" dirty="0"/>
              <a:t>LED</a:t>
            </a:r>
            <a:r>
              <a:rPr lang="zh-CN" altLang="zh-CN" dirty="0"/>
              <a:t>灯亮；如果输入信号为逻辑</a:t>
            </a:r>
            <a:r>
              <a:rPr lang="en-US" altLang="zh-CN" dirty="0"/>
              <a:t>“0”</a:t>
            </a:r>
            <a:r>
              <a:rPr lang="zh-CN" altLang="zh-CN" dirty="0"/>
              <a:t>时，则程序控制</a:t>
            </a:r>
            <a:r>
              <a:rPr lang="en-US" altLang="zh-CN" dirty="0"/>
              <a:t>LED</a:t>
            </a:r>
            <a:r>
              <a:rPr lang="zh-CN" altLang="zh-CN" dirty="0"/>
              <a:t>灯灭</a:t>
            </a:r>
            <a:endParaRPr lang="zh-CN" altLang="en-US" dirty="0"/>
          </a:p>
        </p:txBody>
      </p:sp>
    </p:spTree>
    <p:extLst>
      <p:ext uri="{BB962C8B-B14F-4D97-AF65-F5344CB8AC3E}">
        <p14:creationId xmlns:p14="http://schemas.microsoft.com/office/powerpoint/2010/main" val="3138343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模拟测控系统简介</a:t>
            </a:r>
            <a:endParaRPr lang="zh-CN" altLang="en-US" dirty="0"/>
          </a:p>
        </p:txBody>
      </p:sp>
      <p:sp>
        <p:nvSpPr>
          <p:cNvPr id="3" name="内容占位符 2"/>
          <p:cNvSpPr>
            <a:spLocks noGrp="1"/>
          </p:cNvSpPr>
          <p:nvPr>
            <p:ph idx="1"/>
          </p:nvPr>
        </p:nvSpPr>
        <p:spPr>
          <a:xfrm>
            <a:off x="0" y="1845503"/>
            <a:ext cx="6480313" cy="4754080"/>
          </a:xfrm>
        </p:spPr>
        <p:txBody>
          <a:bodyPr>
            <a:normAutofit lnSpcReduction="10000"/>
          </a:bodyPr>
          <a:lstStyle/>
          <a:p>
            <a:r>
              <a:rPr lang="zh-CN" altLang="en-US" dirty="0" smtClean="0"/>
              <a:t>测</a:t>
            </a:r>
            <a:r>
              <a:rPr lang="zh-CN" altLang="en-US" dirty="0"/>
              <a:t>控系统简</a:t>
            </a:r>
            <a:r>
              <a:rPr lang="zh-CN" altLang="en-US" dirty="0" smtClean="0"/>
              <a:t>介</a:t>
            </a:r>
            <a:endParaRPr lang="en-US" altLang="zh-CN" dirty="0" smtClean="0"/>
          </a:p>
          <a:p>
            <a:r>
              <a:rPr lang="zh-CN" altLang="zh-CN" dirty="0"/>
              <a:t>教材使用硬件基于</a:t>
            </a:r>
            <a:r>
              <a:rPr lang="en-US" altLang="zh-CN" dirty="0" smtClean="0"/>
              <a:t>eSo-Simple-CoreV4.0</a:t>
            </a:r>
          </a:p>
          <a:p>
            <a:pPr marL="0" indent="0">
              <a:buNone/>
            </a:pPr>
            <a:r>
              <a:rPr lang="en-US" altLang="zh-CN" dirty="0" smtClean="0"/>
              <a:t>   </a:t>
            </a:r>
            <a:r>
              <a:rPr lang="zh-CN" altLang="zh-CN" dirty="0" smtClean="0"/>
              <a:t>版</a:t>
            </a:r>
            <a:r>
              <a:rPr lang="zh-CN" altLang="zh-CN" dirty="0"/>
              <a:t>本硬件，其实际上为一个单片</a:t>
            </a:r>
            <a:r>
              <a:rPr lang="zh-CN" altLang="zh-CN" dirty="0" smtClean="0"/>
              <a:t>机</a:t>
            </a:r>
            <a:endParaRPr lang="en-US" altLang="zh-CN" dirty="0" smtClean="0"/>
          </a:p>
          <a:p>
            <a:pPr marL="0" indent="0">
              <a:buNone/>
            </a:pPr>
            <a:r>
              <a:rPr lang="en-US" altLang="zh-CN" dirty="0"/>
              <a:t> </a:t>
            </a:r>
            <a:r>
              <a:rPr lang="en-US" altLang="zh-CN" dirty="0" smtClean="0"/>
              <a:t>  </a:t>
            </a:r>
            <a:r>
              <a:rPr lang="zh-CN" altLang="zh-CN" dirty="0" smtClean="0"/>
              <a:t>最</a:t>
            </a:r>
            <a:r>
              <a:rPr lang="zh-CN" altLang="zh-CN" dirty="0"/>
              <a:t>小系统</a:t>
            </a:r>
            <a:endParaRPr lang="en-US" altLang="zh-CN" dirty="0"/>
          </a:p>
          <a:p>
            <a:r>
              <a:rPr lang="en-US" altLang="zh-CN" dirty="0" smtClean="0"/>
              <a:t>[</a:t>
            </a:r>
            <a:r>
              <a:rPr lang="zh-CN" altLang="en-US" dirty="0" smtClean="0"/>
              <a:t>注</a:t>
            </a:r>
            <a:r>
              <a:rPr lang="en-US" altLang="zh-CN" dirty="0" smtClean="0"/>
              <a:t>]	</a:t>
            </a:r>
            <a:r>
              <a:rPr lang="zh-CN" altLang="en-US" dirty="0" smtClean="0"/>
              <a:t>同学们只需要一块单片机核心板</a:t>
            </a:r>
            <a:endParaRPr lang="en-US" altLang="zh-CN" dirty="0" smtClean="0"/>
          </a:p>
          <a:p>
            <a:pPr marL="0" indent="0">
              <a:buNone/>
            </a:pPr>
            <a:r>
              <a:rPr lang="en-US" altLang="zh-CN" dirty="0"/>
              <a:t>	</a:t>
            </a:r>
            <a:r>
              <a:rPr lang="zh-CN" altLang="en-US" dirty="0" smtClean="0"/>
              <a:t>就可以完全实现目标要求，无需</a:t>
            </a:r>
            <a:endParaRPr lang="en-US" altLang="zh-CN" dirty="0" smtClean="0"/>
          </a:p>
          <a:p>
            <a:pPr marL="0" indent="0">
              <a:buNone/>
            </a:pPr>
            <a:r>
              <a:rPr lang="en-US" altLang="zh-CN" dirty="0"/>
              <a:t>	</a:t>
            </a:r>
            <a:r>
              <a:rPr lang="zh-CN" altLang="en-US" dirty="0" smtClean="0"/>
              <a:t>过分关心是否要匹配教材采用的</a:t>
            </a:r>
            <a:endParaRPr lang="en-US" altLang="zh-CN" dirty="0" smtClean="0"/>
          </a:p>
          <a:p>
            <a:pPr marL="0" indent="0">
              <a:buNone/>
            </a:pPr>
            <a:r>
              <a:rPr lang="en-US" altLang="zh-CN" dirty="0"/>
              <a:t>	</a:t>
            </a:r>
            <a:r>
              <a:rPr lang="zh-CN" altLang="en-US" dirty="0" smtClean="0"/>
              <a:t>硬件。</a:t>
            </a:r>
            <a:endParaRPr lang="en-US" altLang="zh-CN" dirty="0" smtClean="0"/>
          </a:p>
          <a:p>
            <a:pPr marL="0" indent="0">
              <a:buNone/>
            </a:pPr>
            <a:r>
              <a:rPr lang="en-US" altLang="zh-CN" dirty="0" smtClean="0"/>
              <a:t>[Hint]	</a:t>
            </a:r>
            <a:r>
              <a:rPr lang="zh-CN" altLang="en-US" dirty="0"/>
              <a:t>右</a:t>
            </a:r>
            <a:r>
              <a:rPr lang="zh-CN" altLang="en-US" dirty="0" smtClean="0"/>
              <a:t>图的电路非常简单，一个电阻就能完成任务。</a:t>
            </a:r>
            <a:endParaRPr lang="zh-CN" altLang="en-US" dirty="0"/>
          </a:p>
        </p:txBody>
      </p:sp>
      <p:grpSp>
        <p:nvGrpSpPr>
          <p:cNvPr id="14" name="组合 13"/>
          <p:cNvGrpSpPr/>
          <p:nvPr/>
        </p:nvGrpSpPr>
        <p:grpSpPr>
          <a:xfrm>
            <a:off x="6480313" y="2090391"/>
            <a:ext cx="5549297" cy="4262850"/>
            <a:chOff x="6480313" y="2090391"/>
            <a:chExt cx="5549297" cy="4262850"/>
          </a:xfrm>
        </p:grpSpPr>
        <p:graphicFrame>
          <p:nvGraphicFramePr>
            <p:cNvPr id="4" name="对象 3"/>
            <p:cNvGraphicFramePr>
              <a:graphicFrameLocks noChangeAspect="1"/>
            </p:cNvGraphicFramePr>
            <p:nvPr>
              <p:extLst>
                <p:ext uri="{D42A27DB-BD31-4B8C-83A1-F6EECF244321}">
                  <p14:modId xmlns:p14="http://schemas.microsoft.com/office/powerpoint/2010/main" val="2513865653"/>
                </p:ext>
              </p:extLst>
            </p:nvPr>
          </p:nvGraphicFramePr>
          <p:xfrm>
            <a:off x="6480313" y="2090391"/>
            <a:ext cx="5549297" cy="3863147"/>
          </p:xfrm>
          <a:graphic>
            <a:graphicData uri="http://schemas.openxmlformats.org/presentationml/2006/ole">
              <mc:AlternateContent xmlns:mc="http://schemas.openxmlformats.org/markup-compatibility/2006">
                <mc:Choice xmlns:v="urn:schemas-microsoft-com:vml" Requires="v">
                  <p:oleObj spid="_x0000_s2076" name="Visio" r:id="rId3" imgW="2522235" imgH="1761019" progId="Visio.Drawing.15">
                    <p:embed/>
                  </p:oleObj>
                </mc:Choice>
                <mc:Fallback>
                  <p:oleObj name="Visio" r:id="rId3" imgW="2522235" imgH="1761019"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0313" y="2090391"/>
                          <a:ext cx="5549297" cy="3863147"/>
                        </a:xfrm>
                        <a:prstGeom prst="rect">
                          <a:avLst/>
                        </a:prstGeom>
                        <a:noFill/>
                      </p:spPr>
                    </p:pic>
                  </p:oleObj>
                </mc:Fallback>
              </mc:AlternateContent>
            </a:graphicData>
          </a:graphic>
        </p:graphicFrame>
        <p:sp>
          <p:nvSpPr>
            <p:cNvPr id="12" name="椭圆 11"/>
            <p:cNvSpPr/>
            <p:nvPr/>
          </p:nvSpPr>
          <p:spPr>
            <a:xfrm>
              <a:off x="9183757" y="4133589"/>
              <a:ext cx="2565657" cy="2219652"/>
            </a:xfrm>
            <a:prstGeom prst="ellipse">
              <a:avLst/>
            </a:prstGeom>
            <a:solidFill>
              <a:schemeClr val="accent1">
                <a:alpha val="0"/>
              </a:schemeClr>
            </a:solid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0849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a:t>
            </a:r>
            <a:r>
              <a:rPr lang="zh-CN" altLang="zh-CN" b="1" dirty="0" smtClean="0"/>
              <a:t>件</a:t>
            </a:r>
            <a:endParaRPr lang="zh-CN" altLang="en-US" dirty="0"/>
          </a:p>
        </p:txBody>
      </p:sp>
      <p:sp>
        <p:nvSpPr>
          <p:cNvPr id="3" name="内容占位符 2"/>
          <p:cNvSpPr>
            <a:spLocks noGrp="1"/>
          </p:cNvSpPr>
          <p:nvPr>
            <p:ph idx="1"/>
          </p:nvPr>
        </p:nvSpPr>
        <p:spPr/>
        <p:txBody>
          <a:bodyPr/>
          <a:lstStyle/>
          <a:p>
            <a:r>
              <a:rPr lang="zh-CN" altLang="zh-CN" dirty="0"/>
              <a:t>核心系统只是一个基本的单片机最小系统，需要实现模拟测控系统则仍然需要搭接简单的外部电路。在完成模拟测控系统的外接电路的基础上完成整个模拟测控系统的搭建过</a:t>
            </a:r>
            <a:r>
              <a:rPr lang="zh-CN" altLang="zh-CN" dirty="0" smtClean="0"/>
              <a:t>程</a:t>
            </a:r>
            <a:endParaRPr lang="en-US" altLang="zh-CN" dirty="0" smtClean="0"/>
          </a:p>
          <a:p>
            <a:r>
              <a:rPr lang="zh-CN" altLang="zh-CN" dirty="0"/>
              <a:t>一般而言推荐的硬件连接遵循三个步骤：</a:t>
            </a:r>
          </a:p>
          <a:p>
            <a:pPr marL="0" indent="0">
              <a:buNone/>
            </a:pPr>
            <a:r>
              <a:rPr lang="en-US" altLang="zh-CN" dirty="0" smtClean="0"/>
              <a:t>	</a:t>
            </a:r>
            <a:r>
              <a:rPr lang="zh-CN" altLang="zh-CN" dirty="0" smtClean="0"/>
              <a:t>第</a:t>
            </a:r>
            <a:r>
              <a:rPr lang="zh-CN" altLang="zh-CN" dirty="0"/>
              <a:t>一步：搭建基本的硬件工作环境。</a:t>
            </a:r>
          </a:p>
          <a:p>
            <a:pPr marL="0" indent="0">
              <a:buNone/>
            </a:pPr>
            <a:r>
              <a:rPr lang="en-US" altLang="zh-CN" dirty="0"/>
              <a:t>	</a:t>
            </a:r>
            <a:r>
              <a:rPr lang="zh-CN" altLang="zh-CN" dirty="0" smtClean="0"/>
              <a:t>第</a:t>
            </a:r>
            <a:r>
              <a:rPr lang="zh-CN" altLang="zh-CN" dirty="0"/>
              <a:t>二步：进行基础硬件模块的测试。</a:t>
            </a:r>
          </a:p>
          <a:p>
            <a:pPr marL="0" indent="0">
              <a:buNone/>
            </a:pPr>
            <a:r>
              <a:rPr lang="en-US" altLang="zh-CN" dirty="0"/>
              <a:t>	</a:t>
            </a:r>
            <a:r>
              <a:rPr lang="zh-CN" altLang="zh-CN" dirty="0" smtClean="0"/>
              <a:t>第</a:t>
            </a:r>
            <a:r>
              <a:rPr lang="zh-CN" altLang="zh-CN" dirty="0"/>
              <a:t>三步：进行模块连接与测试。</a:t>
            </a:r>
            <a:endParaRPr lang="zh-CN" altLang="en-US" dirty="0"/>
          </a:p>
        </p:txBody>
      </p:sp>
    </p:spTree>
    <p:extLst>
      <p:ext uri="{BB962C8B-B14F-4D97-AF65-F5344CB8AC3E}">
        <p14:creationId xmlns:p14="http://schemas.microsoft.com/office/powerpoint/2010/main" val="353004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连接硬件</a:t>
            </a:r>
            <a:endParaRPr lang="zh-CN" altLang="en-US" dirty="0"/>
          </a:p>
        </p:txBody>
      </p:sp>
      <p:sp>
        <p:nvSpPr>
          <p:cNvPr id="3" name="内容占位符 2"/>
          <p:cNvSpPr>
            <a:spLocks noGrp="1"/>
          </p:cNvSpPr>
          <p:nvPr>
            <p:ph idx="1"/>
          </p:nvPr>
        </p:nvSpPr>
        <p:spPr/>
        <p:txBody>
          <a:bodyPr/>
          <a:lstStyle/>
          <a:p>
            <a:r>
              <a:rPr lang="en-US" altLang="zh-CN" dirty="0"/>
              <a:t> 1</a:t>
            </a:r>
            <a:r>
              <a:rPr lang="zh-CN" altLang="zh-CN" dirty="0"/>
              <a:t>、硬件工作环境搭建</a:t>
            </a:r>
          </a:p>
          <a:p>
            <a:pPr marL="0" indent="0">
              <a:buNone/>
            </a:pPr>
            <a:r>
              <a:rPr lang="en-US" altLang="zh-CN" dirty="0"/>
              <a:t>	</a:t>
            </a:r>
            <a:r>
              <a:rPr lang="zh-CN" altLang="zh-CN" dirty="0"/>
              <a:t>嵌入式系统工作环境的搭建主要为满足后续工作当中需要的设备、工具、耗材等而准备的工作环境和实验条件。 本次实验需要搭建的硬件工作环境主要是材料的准备、设备连接、设备使用等工作。需要准备的工具、设备有：万用表、电烙铁、焊锡丝、剥线钳、尖嘴钳、镊子、</a:t>
            </a:r>
            <a:r>
              <a:rPr lang="en-US" altLang="zh-CN" dirty="0"/>
              <a:t>0.3mm</a:t>
            </a:r>
            <a:r>
              <a:rPr lang="zh-CN" altLang="zh-CN" dirty="0"/>
              <a:t>实心线、杜邦线；需要准备的元器件有</a:t>
            </a:r>
            <a:r>
              <a:rPr lang="en-US" altLang="zh-CN" dirty="0"/>
              <a:t>1K</a:t>
            </a:r>
            <a:r>
              <a:rPr lang="zh-CN" altLang="zh-CN" dirty="0"/>
              <a:t>电阻一个，万能板（或面包板），两档位开关一个。</a:t>
            </a:r>
          </a:p>
          <a:p>
            <a:pPr marL="0" indent="0">
              <a:buNone/>
            </a:pPr>
            <a:endParaRPr lang="en-US" altLang="zh-CN" dirty="0" smtClean="0"/>
          </a:p>
          <a:p>
            <a:pPr marL="0" indent="0">
              <a:buNone/>
            </a:pPr>
            <a:r>
              <a:rPr lang="en-US" altLang="zh-CN" dirty="0" smtClean="0"/>
              <a:t>[Hint] </a:t>
            </a:r>
            <a:r>
              <a:rPr lang="zh-CN" altLang="en-US" dirty="0"/>
              <a:t>我</a:t>
            </a:r>
            <a:r>
              <a:rPr lang="zh-CN" altLang="en-US" dirty="0" smtClean="0"/>
              <a:t>们的经验是：很大部分的时间都耗费在硬件环境搭建上，毕竟任何电路少了一个元件都是不能正常工作的！</a:t>
            </a:r>
            <a:endParaRPr lang="zh-CN" altLang="en-US" dirty="0"/>
          </a:p>
        </p:txBody>
      </p:sp>
    </p:spTree>
    <p:extLst>
      <p:ext uri="{BB962C8B-B14F-4D97-AF65-F5344CB8AC3E}">
        <p14:creationId xmlns:p14="http://schemas.microsoft.com/office/powerpoint/2010/main" val="2438532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连接硬件</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、基础硬件模块测试</a:t>
            </a:r>
          </a:p>
          <a:p>
            <a:r>
              <a:rPr lang="zh-CN" altLang="zh-CN" dirty="0"/>
              <a:t>基础硬件模块测试主要是测试核心板与外部信号产生模块。核心板的测试方法比较简单，仅仅使用</a:t>
            </a:r>
            <a:r>
              <a:rPr lang="en-US" altLang="zh-CN" dirty="0"/>
              <a:t>ISP</a:t>
            </a:r>
            <a:r>
              <a:rPr lang="zh-CN" altLang="zh-CN" dirty="0"/>
              <a:t>软件进行下载即可以初步确定其工作正常（当然还可能产生其他更深层的问题，这里至少可以下载代码到核心板上的芯片，表示其至少勉强可以用）。测试核心板的工作状态是否正常，参照</a:t>
            </a:r>
            <a:r>
              <a:rPr lang="en-US" altLang="zh-CN" dirty="0"/>
              <a:t>3.4.2</a:t>
            </a:r>
            <a:r>
              <a:rPr lang="zh-CN" altLang="zh-CN" dirty="0"/>
              <a:t>节的</a:t>
            </a:r>
            <a:r>
              <a:rPr lang="en-US" altLang="zh-CN" dirty="0"/>
              <a:t>ISP</a:t>
            </a:r>
            <a:r>
              <a:rPr lang="zh-CN" altLang="zh-CN" dirty="0"/>
              <a:t>软件下载方法来验证。外部信号模块的测试相对复杂，但是总体也比较简单。</a:t>
            </a:r>
          </a:p>
          <a:p>
            <a:pPr marL="0" indent="0">
              <a:buNone/>
            </a:pPr>
            <a:r>
              <a:rPr lang="zh-CN" altLang="zh-CN" dirty="0"/>
              <a:t>第一步：焊接外部信号产生模</a:t>
            </a:r>
            <a:r>
              <a:rPr lang="zh-CN" altLang="zh-CN" dirty="0" smtClean="0"/>
              <a:t>块</a:t>
            </a:r>
          </a:p>
          <a:p>
            <a:pPr marL="0" indent="0">
              <a:buNone/>
            </a:pPr>
            <a:r>
              <a:rPr lang="zh-CN" altLang="zh-CN" dirty="0" smtClean="0"/>
              <a:t>第二步：将该模块连接到核心板上</a:t>
            </a:r>
            <a:r>
              <a:rPr lang="zh-CN" altLang="en-US" dirty="0" smtClean="0"/>
              <a:t>，见图</a:t>
            </a:r>
            <a:endParaRPr lang="zh-CN" altLang="en-US" dirty="0"/>
          </a:p>
        </p:txBody>
      </p:sp>
    </p:spTree>
    <p:extLst>
      <p:ext uri="{BB962C8B-B14F-4D97-AF65-F5344CB8AC3E}">
        <p14:creationId xmlns:p14="http://schemas.microsoft.com/office/powerpoint/2010/main" val="3606892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连接硬件</a:t>
            </a:r>
            <a:endParaRPr lang="zh-CN" altLang="en-US" dirty="0"/>
          </a:p>
        </p:txBody>
      </p:sp>
      <p:sp>
        <p:nvSpPr>
          <p:cNvPr id="14" name="内容占位符 2"/>
          <p:cNvSpPr>
            <a:spLocks noGrp="1"/>
          </p:cNvSpPr>
          <p:nvPr>
            <p:ph idx="1"/>
          </p:nvPr>
        </p:nvSpPr>
        <p:spPr>
          <a:xfrm>
            <a:off x="0" y="1690688"/>
            <a:ext cx="2480153" cy="4351338"/>
          </a:xfrm>
        </p:spPr>
        <p:txBody>
          <a:bodyPr/>
          <a:lstStyle/>
          <a:p>
            <a:pPr marL="0" indent="0">
              <a:buNone/>
            </a:pPr>
            <a:r>
              <a:rPr lang="zh-CN" altLang="zh-CN" dirty="0" smtClean="0"/>
              <a:t>第二步：将该模块连接到核心板上</a:t>
            </a:r>
            <a:r>
              <a:rPr lang="zh-CN" altLang="en-US" dirty="0" smtClean="0"/>
              <a:t>，见图</a:t>
            </a:r>
            <a:endParaRPr lang="zh-CN" altLang="en-US" dirty="0"/>
          </a:p>
        </p:txBody>
      </p:sp>
      <p:grpSp>
        <p:nvGrpSpPr>
          <p:cNvPr id="19" name="组合 18"/>
          <p:cNvGrpSpPr/>
          <p:nvPr/>
        </p:nvGrpSpPr>
        <p:grpSpPr>
          <a:xfrm>
            <a:off x="3849666" y="1303478"/>
            <a:ext cx="8237951" cy="5404739"/>
            <a:chOff x="3849666" y="1303478"/>
            <a:chExt cx="8237951" cy="5404739"/>
          </a:xfrm>
        </p:grpSpPr>
        <p:pic>
          <p:nvPicPr>
            <p:cNvPr id="5" name="图片 4"/>
            <p:cNvPicPr/>
            <p:nvPr/>
          </p:nvPicPr>
          <p:blipFill>
            <a:blip r:embed="rId2"/>
            <a:stretch>
              <a:fillRect/>
            </a:stretch>
          </p:blipFill>
          <p:spPr>
            <a:xfrm>
              <a:off x="3849666" y="1303478"/>
              <a:ext cx="8237951" cy="5404739"/>
            </a:xfrm>
            <a:prstGeom prst="rect">
              <a:avLst/>
            </a:prstGeom>
          </p:spPr>
        </p:pic>
        <p:sp>
          <p:nvSpPr>
            <p:cNvPr id="6" name="椭圆 5"/>
            <p:cNvSpPr/>
            <p:nvPr/>
          </p:nvSpPr>
          <p:spPr>
            <a:xfrm>
              <a:off x="10183660" y="5974914"/>
              <a:ext cx="739036" cy="733303"/>
            </a:xfrm>
            <a:prstGeom prst="ellipse">
              <a:avLst/>
            </a:prstGeom>
            <a:solidFill>
              <a:schemeClr val="accent1">
                <a:alpha val="0"/>
              </a:schemeClr>
            </a:solid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238037" y="3055656"/>
              <a:ext cx="782785" cy="733303"/>
            </a:xfrm>
            <a:prstGeom prst="ellipse">
              <a:avLst/>
            </a:prstGeom>
            <a:solidFill>
              <a:schemeClr val="accent1">
                <a:alpha val="0"/>
              </a:schemeClr>
            </a:solidFill>
            <a:ln w="635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348615" y="5974913"/>
              <a:ext cx="3369500" cy="733303"/>
            </a:xfrm>
            <a:prstGeom prst="ellipse">
              <a:avLst/>
            </a:prstGeom>
            <a:solidFill>
              <a:schemeClr val="accent1">
                <a:alpha val="0"/>
              </a:schemeClr>
            </a:solidFill>
            <a:ln w="50800" cmpd="sng">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4356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连接硬件</a:t>
            </a:r>
            <a:endParaRPr lang="zh-CN" altLang="en-US" dirty="0"/>
          </a:p>
        </p:txBody>
      </p:sp>
      <p:sp>
        <p:nvSpPr>
          <p:cNvPr id="3" name="内容占位符 2"/>
          <p:cNvSpPr>
            <a:spLocks noGrp="1"/>
          </p:cNvSpPr>
          <p:nvPr>
            <p:ph idx="1"/>
          </p:nvPr>
        </p:nvSpPr>
        <p:spPr>
          <a:xfrm>
            <a:off x="173603" y="1925833"/>
            <a:ext cx="3220233" cy="4351338"/>
          </a:xfrm>
        </p:spPr>
        <p:txBody>
          <a:bodyPr/>
          <a:lstStyle/>
          <a:p>
            <a:r>
              <a:rPr lang="zh-CN" altLang="zh-CN" dirty="0"/>
              <a:t>第三步：将模块的另外一个信号端连接到地线上，可以看到</a:t>
            </a:r>
            <a:r>
              <a:rPr lang="en-US" altLang="zh-CN" dirty="0"/>
              <a:t>P0.0</a:t>
            </a:r>
            <a:r>
              <a:rPr lang="zh-CN" altLang="zh-CN" dirty="0"/>
              <a:t>口对应的</a:t>
            </a:r>
            <a:r>
              <a:rPr lang="en-US" altLang="zh-CN" dirty="0"/>
              <a:t>LED</a:t>
            </a:r>
            <a:r>
              <a:rPr lang="zh-CN" altLang="zh-CN" dirty="0"/>
              <a:t>亮起</a:t>
            </a:r>
            <a:endParaRPr lang="zh-CN" altLang="en-US" dirty="0"/>
          </a:p>
        </p:txBody>
      </p:sp>
      <p:grpSp>
        <p:nvGrpSpPr>
          <p:cNvPr id="10" name="组合 9"/>
          <p:cNvGrpSpPr/>
          <p:nvPr/>
        </p:nvGrpSpPr>
        <p:grpSpPr>
          <a:xfrm>
            <a:off x="3858016" y="1490597"/>
            <a:ext cx="8229600" cy="5310709"/>
            <a:chOff x="3858016" y="1490597"/>
            <a:chExt cx="8229600" cy="5310709"/>
          </a:xfrm>
        </p:grpSpPr>
        <p:pic>
          <p:nvPicPr>
            <p:cNvPr id="4" name="图片 3"/>
            <p:cNvPicPr/>
            <p:nvPr/>
          </p:nvPicPr>
          <p:blipFill>
            <a:blip r:embed="rId2"/>
            <a:stretch>
              <a:fillRect/>
            </a:stretch>
          </p:blipFill>
          <p:spPr>
            <a:xfrm>
              <a:off x="3858016" y="1490597"/>
              <a:ext cx="8229600" cy="5310709"/>
            </a:xfrm>
            <a:prstGeom prst="rect">
              <a:avLst/>
            </a:prstGeom>
          </p:spPr>
        </p:pic>
        <p:sp>
          <p:nvSpPr>
            <p:cNvPr id="5" name="椭圆 4"/>
            <p:cNvSpPr/>
            <p:nvPr/>
          </p:nvSpPr>
          <p:spPr>
            <a:xfrm>
              <a:off x="9175406" y="3133601"/>
              <a:ext cx="782785" cy="733303"/>
            </a:xfrm>
            <a:prstGeom prst="ellipse">
              <a:avLst/>
            </a:prstGeom>
            <a:solidFill>
              <a:schemeClr val="accent1">
                <a:alpha val="0"/>
              </a:schemeClr>
            </a:solidFill>
            <a:ln w="635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121030" y="5910519"/>
              <a:ext cx="914399" cy="890787"/>
            </a:xfrm>
            <a:prstGeom prst="ellipse">
              <a:avLst/>
            </a:prstGeom>
            <a:solidFill>
              <a:schemeClr val="accent1">
                <a:alpha val="0"/>
              </a:schemeClr>
            </a:solid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9412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连接硬件</a:t>
            </a:r>
            <a:endParaRPr lang="zh-CN" altLang="en-US" dirty="0"/>
          </a:p>
        </p:txBody>
      </p:sp>
      <p:sp>
        <p:nvSpPr>
          <p:cNvPr id="3" name="内容占位符 2"/>
          <p:cNvSpPr>
            <a:spLocks noGrp="1"/>
          </p:cNvSpPr>
          <p:nvPr>
            <p:ph idx="1"/>
          </p:nvPr>
        </p:nvSpPr>
        <p:spPr>
          <a:xfrm>
            <a:off x="137786" y="1825625"/>
            <a:ext cx="2981195" cy="4351338"/>
          </a:xfrm>
        </p:spPr>
        <p:txBody>
          <a:bodyPr/>
          <a:lstStyle/>
          <a:p>
            <a:r>
              <a:rPr lang="zh-CN" altLang="zh-CN" dirty="0"/>
              <a:t>第四步：将该信号端从地线上取下，连接到电源线上，可以看到</a:t>
            </a:r>
            <a:r>
              <a:rPr lang="en-US" altLang="zh-CN" dirty="0"/>
              <a:t>P0.0</a:t>
            </a:r>
            <a:r>
              <a:rPr lang="zh-CN" altLang="zh-CN" dirty="0"/>
              <a:t>线上对应的</a:t>
            </a:r>
            <a:r>
              <a:rPr lang="en-US" altLang="zh-CN" dirty="0"/>
              <a:t>LED</a:t>
            </a:r>
            <a:r>
              <a:rPr lang="zh-CN" altLang="zh-CN" dirty="0"/>
              <a:t>灭</a:t>
            </a:r>
            <a:endParaRPr lang="zh-CN" altLang="en-US" dirty="0"/>
          </a:p>
        </p:txBody>
      </p:sp>
      <p:grpSp>
        <p:nvGrpSpPr>
          <p:cNvPr id="7" name="组合 6"/>
          <p:cNvGrpSpPr/>
          <p:nvPr/>
        </p:nvGrpSpPr>
        <p:grpSpPr>
          <a:xfrm>
            <a:off x="3707704" y="1565753"/>
            <a:ext cx="8192021" cy="5271407"/>
            <a:chOff x="4988032" y="2395493"/>
            <a:chExt cx="6911693" cy="4441667"/>
          </a:xfrm>
        </p:grpSpPr>
        <p:pic>
          <p:nvPicPr>
            <p:cNvPr id="4" name="图片 3"/>
            <p:cNvPicPr/>
            <p:nvPr/>
          </p:nvPicPr>
          <p:blipFill>
            <a:blip r:embed="rId2"/>
            <a:stretch>
              <a:fillRect/>
            </a:stretch>
          </p:blipFill>
          <p:spPr>
            <a:xfrm>
              <a:off x="4988032" y="2395493"/>
              <a:ext cx="6911693" cy="4368561"/>
            </a:xfrm>
            <a:prstGeom prst="rect">
              <a:avLst/>
            </a:prstGeom>
          </p:spPr>
        </p:pic>
        <p:sp>
          <p:nvSpPr>
            <p:cNvPr id="5" name="椭圆 4"/>
            <p:cNvSpPr/>
            <p:nvPr/>
          </p:nvSpPr>
          <p:spPr>
            <a:xfrm>
              <a:off x="9857982" y="6103857"/>
              <a:ext cx="739036" cy="733303"/>
            </a:xfrm>
            <a:prstGeom prst="ellipse">
              <a:avLst/>
            </a:prstGeom>
            <a:solidFill>
              <a:schemeClr val="accent1">
                <a:alpha val="0"/>
              </a:schemeClr>
            </a:solid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137826" y="3846470"/>
              <a:ext cx="782785" cy="733303"/>
            </a:xfrm>
            <a:prstGeom prst="ellipse">
              <a:avLst/>
            </a:prstGeom>
            <a:solidFill>
              <a:schemeClr val="accent1">
                <a:alpha val="0"/>
              </a:schemeClr>
            </a:solidFill>
            <a:ln w="635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180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a:t>
            </a:r>
            <a:r>
              <a:rPr lang="zh-CN" altLang="zh-CN" b="1" dirty="0" smtClean="0"/>
              <a:t>计</a:t>
            </a:r>
            <a:endParaRPr lang="zh-CN" altLang="en-US" dirty="0"/>
          </a:p>
        </p:txBody>
      </p:sp>
      <p:sp>
        <p:nvSpPr>
          <p:cNvPr id="3" name="内容占位符 2"/>
          <p:cNvSpPr>
            <a:spLocks noGrp="1"/>
          </p:cNvSpPr>
          <p:nvPr>
            <p:ph idx="1"/>
          </p:nvPr>
        </p:nvSpPr>
        <p:spPr>
          <a:xfrm>
            <a:off x="400833" y="1825625"/>
            <a:ext cx="10952967" cy="4813170"/>
          </a:xfrm>
        </p:spPr>
        <p:txBody>
          <a:bodyPr/>
          <a:lstStyle/>
          <a:p>
            <a:r>
              <a:rPr lang="zh-CN" altLang="zh-CN" dirty="0"/>
              <a:t>完成了硬件连接与测试的工作之后，就可以开始进行程序设计工作。这里的程序设计工作的目标是为了控制硬件，并进行外部信号产生模块的信号测量工作。进行</a:t>
            </a:r>
            <a:r>
              <a:rPr lang="en-US" altLang="zh-CN" dirty="0"/>
              <a:t>C</a:t>
            </a:r>
            <a:r>
              <a:rPr lang="zh-CN" altLang="zh-CN" dirty="0"/>
              <a:t>语言程序设计的基本流程参考第三章的方法，本章仍然将引导读者依照该过程逐步完成后续的工作。下面我们依照从分析到设计的过程，来逐步完成</a:t>
            </a:r>
            <a:r>
              <a:rPr lang="en-US" altLang="zh-CN" dirty="0"/>
              <a:t>C</a:t>
            </a:r>
            <a:r>
              <a:rPr lang="zh-CN" altLang="zh-CN" dirty="0"/>
              <a:t>语言程序设计的工作。</a:t>
            </a:r>
          </a:p>
          <a:p>
            <a:endParaRPr lang="zh-CN" altLang="en-US" dirty="0"/>
          </a:p>
        </p:txBody>
      </p:sp>
    </p:spTree>
    <p:extLst>
      <p:ext uri="{BB962C8B-B14F-4D97-AF65-F5344CB8AC3E}">
        <p14:creationId xmlns:p14="http://schemas.microsoft.com/office/powerpoint/2010/main" val="2779961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39240" y="2718118"/>
            <a:ext cx="9144000" cy="1655762"/>
          </a:xfrm>
        </p:spPr>
        <p:txBody>
          <a:bodyPr/>
          <a:lstStyle/>
          <a:p>
            <a:r>
              <a:rPr lang="zh-CN" altLang="zh-CN" sz="3600" b="1" dirty="0"/>
              <a:t>第四章：模拟测控系统</a:t>
            </a:r>
          </a:p>
          <a:p>
            <a:endParaRPr lang="zh-CN" altLang="en-US" dirty="0"/>
          </a:p>
        </p:txBody>
      </p:sp>
    </p:spTree>
    <p:extLst>
      <p:ext uri="{BB962C8B-B14F-4D97-AF65-F5344CB8AC3E}">
        <p14:creationId xmlns:p14="http://schemas.microsoft.com/office/powerpoint/2010/main" val="2531465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lstStyle/>
          <a:p>
            <a:r>
              <a:rPr lang="zh-CN" altLang="zh-CN" dirty="0"/>
              <a:t>第一步：需要对</a:t>
            </a:r>
            <a:r>
              <a:rPr lang="en-US" altLang="zh-CN" dirty="0"/>
              <a:t>C</a:t>
            </a:r>
            <a:r>
              <a:rPr lang="zh-CN" altLang="zh-CN" dirty="0"/>
              <a:t>语言程序设计的目标进行分</a:t>
            </a:r>
            <a:r>
              <a:rPr lang="zh-CN" altLang="zh-CN" dirty="0" smtClean="0"/>
              <a:t>析</a:t>
            </a:r>
            <a:endParaRPr lang="en-US" altLang="zh-CN" dirty="0" smtClean="0"/>
          </a:p>
          <a:p>
            <a:r>
              <a:rPr lang="zh-CN" altLang="zh-CN" dirty="0"/>
              <a:t>第二步：采用</a:t>
            </a:r>
            <a:r>
              <a:rPr lang="en-US" altLang="zh-CN" dirty="0"/>
              <a:t>C</a:t>
            </a:r>
            <a:r>
              <a:rPr lang="zh-CN" altLang="zh-CN" dirty="0"/>
              <a:t>语言进行程序设计怎么做</a:t>
            </a:r>
            <a:endParaRPr lang="zh-CN" altLang="en-US" dirty="0"/>
          </a:p>
        </p:txBody>
      </p:sp>
    </p:spTree>
    <p:extLst>
      <p:ext uri="{BB962C8B-B14F-4D97-AF65-F5344CB8AC3E}">
        <p14:creationId xmlns:p14="http://schemas.microsoft.com/office/powerpoint/2010/main" val="1227649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lstStyle/>
          <a:p>
            <a:r>
              <a:rPr lang="en-US" altLang="zh-CN" dirty="0" smtClean="0"/>
              <a:t>4.4.1</a:t>
            </a:r>
            <a:r>
              <a:rPr lang="zh-CN" altLang="en-US" dirty="0" smtClean="0"/>
              <a:t>建立工程</a:t>
            </a:r>
            <a:endParaRPr lang="en-US" altLang="zh-CN" dirty="0" smtClean="0"/>
          </a:p>
          <a:p>
            <a:r>
              <a:rPr lang="zh-CN" altLang="en-US" dirty="0"/>
              <a:t>操作演示</a:t>
            </a:r>
          </a:p>
        </p:txBody>
      </p:sp>
    </p:spTree>
    <p:extLst>
      <p:ext uri="{BB962C8B-B14F-4D97-AF65-F5344CB8AC3E}">
        <p14:creationId xmlns:p14="http://schemas.microsoft.com/office/powerpoint/2010/main" val="2082461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lstStyle/>
          <a:p>
            <a:r>
              <a:rPr lang="en-US" altLang="zh-CN" dirty="0" smtClean="0"/>
              <a:t>4.4.2</a:t>
            </a:r>
            <a:r>
              <a:rPr lang="zh-CN" altLang="en-US" dirty="0" smtClean="0"/>
              <a:t>算法分析与程序设计</a:t>
            </a:r>
            <a:endParaRPr lang="en-US" altLang="zh-CN" dirty="0" smtClean="0"/>
          </a:p>
          <a:p>
            <a:endParaRPr lang="en-US" altLang="zh-CN" dirty="0"/>
          </a:p>
          <a:p>
            <a:r>
              <a:rPr lang="zh-CN" altLang="zh-CN" dirty="0"/>
              <a:t>清理任务目标：</a:t>
            </a:r>
          </a:p>
          <a:p>
            <a:pPr marL="0" lvl="0" indent="0">
              <a:buNone/>
            </a:pPr>
            <a:r>
              <a:rPr lang="en-US" altLang="zh-CN" dirty="0" smtClean="0"/>
              <a:t>	</a:t>
            </a:r>
            <a:r>
              <a:rPr lang="zh-CN" altLang="zh-CN" dirty="0" smtClean="0"/>
              <a:t>获</a:t>
            </a:r>
            <a:r>
              <a:rPr lang="zh-CN" altLang="zh-CN" dirty="0"/>
              <a:t>取外部测量结果</a:t>
            </a:r>
          </a:p>
          <a:p>
            <a:pPr marL="0" lvl="0" indent="0">
              <a:buNone/>
            </a:pPr>
            <a:r>
              <a:rPr lang="en-US" altLang="zh-CN" dirty="0" smtClean="0"/>
              <a:t>	</a:t>
            </a:r>
            <a:r>
              <a:rPr lang="zh-CN" altLang="zh-CN" dirty="0" smtClean="0"/>
              <a:t>如</a:t>
            </a:r>
            <a:r>
              <a:rPr lang="zh-CN" altLang="zh-CN" dirty="0"/>
              <a:t>果收到</a:t>
            </a:r>
            <a:r>
              <a:rPr lang="en-US" altLang="zh-CN" dirty="0"/>
              <a:t>1</a:t>
            </a:r>
            <a:r>
              <a:rPr lang="zh-CN" altLang="zh-CN" dirty="0"/>
              <a:t>启动</a:t>
            </a:r>
            <a:r>
              <a:rPr lang="en-US" altLang="zh-CN" dirty="0"/>
              <a:t>LED</a:t>
            </a:r>
            <a:endParaRPr lang="zh-CN" altLang="zh-CN" dirty="0"/>
          </a:p>
          <a:p>
            <a:pPr marL="0" indent="0">
              <a:buNone/>
            </a:pPr>
            <a:r>
              <a:rPr lang="en-US" altLang="zh-CN" dirty="0" smtClean="0"/>
              <a:t>	</a:t>
            </a:r>
            <a:r>
              <a:rPr lang="zh-CN" altLang="zh-CN" dirty="0" smtClean="0"/>
              <a:t>如</a:t>
            </a:r>
            <a:r>
              <a:rPr lang="zh-CN" altLang="zh-CN" dirty="0"/>
              <a:t>果收到</a:t>
            </a:r>
            <a:r>
              <a:rPr lang="en-US" altLang="zh-CN" dirty="0"/>
              <a:t>0</a:t>
            </a:r>
            <a:r>
              <a:rPr lang="zh-CN" altLang="zh-CN" dirty="0"/>
              <a:t>关闭</a:t>
            </a:r>
            <a:r>
              <a:rPr lang="en-US" altLang="zh-CN" dirty="0"/>
              <a:t>LED</a:t>
            </a:r>
            <a:endParaRPr lang="zh-CN" altLang="zh-CN" dirty="0"/>
          </a:p>
          <a:p>
            <a:endParaRPr lang="zh-CN" altLang="en-US" dirty="0"/>
          </a:p>
        </p:txBody>
      </p:sp>
      <p:sp>
        <p:nvSpPr>
          <p:cNvPr id="6" name="文本框 2"/>
          <p:cNvSpPr txBox="1">
            <a:spLocks noChangeArrowheads="1"/>
          </p:cNvSpPr>
          <p:nvPr/>
        </p:nvSpPr>
        <p:spPr bwMode="auto">
          <a:xfrm>
            <a:off x="6255736" y="2071883"/>
            <a:ext cx="5098063" cy="312641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endParaRPr lang="en-US" altLang="zh-CN" sz="32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sz="3200" kern="100" dirty="0" smtClean="0">
                <a:effectLst/>
                <a:latin typeface="Calibri" panose="020F0502020204030204" pitchFamily="34" charset="0"/>
                <a:ea typeface="宋体" panose="02010600030101010101" pitchFamily="2" charset="-122"/>
                <a:cs typeface="Times New Roman" panose="02020603050405020304" pitchFamily="18" charset="0"/>
              </a:rPr>
              <a:t>程</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序一直在完成如下任务：</a:t>
            </a:r>
          </a:p>
          <a:p>
            <a:pPr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获取外部测量结果</a:t>
            </a:r>
          </a:p>
          <a:p>
            <a:pPr indent="266700" algn="just">
              <a:spcAft>
                <a:spcPts val="0"/>
              </a:spcAft>
            </a:pPr>
            <a:r>
              <a:rPr lang="en-US" altLang="zh-CN" sz="32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32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果收到</a:t>
            </a: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启动</a:t>
            </a: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altLang="zh-CN" sz="32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32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果收到</a:t>
            </a: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关闭</a:t>
            </a: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1365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lstStyle/>
          <a:p>
            <a:r>
              <a:rPr lang="en-US" altLang="zh-CN" dirty="0"/>
              <a:t>4.4.2</a:t>
            </a:r>
            <a:r>
              <a:rPr lang="zh-CN" altLang="en-US" dirty="0"/>
              <a:t>算法分析与程序设计</a:t>
            </a:r>
            <a:endParaRPr lang="en-US" altLang="zh-CN" dirty="0"/>
          </a:p>
          <a:p>
            <a:endParaRPr lang="zh-CN" altLang="en-US" dirty="0"/>
          </a:p>
        </p:txBody>
      </p:sp>
      <p:sp>
        <p:nvSpPr>
          <p:cNvPr id="4" name="文本框 2"/>
          <p:cNvSpPr txBox="1">
            <a:spLocks noChangeArrowheads="1"/>
          </p:cNvSpPr>
          <p:nvPr/>
        </p:nvSpPr>
        <p:spPr bwMode="auto">
          <a:xfrm>
            <a:off x="116909" y="2867500"/>
            <a:ext cx="4532490" cy="279426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程序一直在完成如下任务：</a:t>
            </a:r>
          </a:p>
          <a:p>
            <a:pPr algn="just">
              <a:spcAft>
                <a:spcPts val="0"/>
              </a:spcAft>
            </a:pPr>
            <a:r>
              <a:rPr lang="en-US" sz="2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获取外部测量结</a:t>
            </a:r>
            <a:r>
              <a:rPr lang="zh-CN" sz="2400" kern="100" dirty="0" smtClean="0">
                <a:effectLst/>
                <a:latin typeface="Calibri" panose="020F0502020204030204" pitchFamily="34" charset="0"/>
                <a:ea typeface="宋体" panose="02010600030101010101" pitchFamily="2" charset="-122"/>
                <a:cs typeface="Times New Roman" panose="02020603050405020304" pitchFamily="18" charset="0"/>
              </a:rPr>
              <a:t>果</a:t>
            </a:r>
            <a:endParaRPr lang="en-US" altLang="zh-CN" sz="2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altLang="zh-CN" sz="24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24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果收到</a:t>
            </a:r>
            <a:r>
              <a:rPr lang="en-US" sz="2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启动</a:t>
            </a:r>
            <a:r>
              <a:rPr lang="en-US" sz="24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altLang="zh-CN" sz="24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2400" kern="100" dirty="0" smtClean="0">
                <a:effectLst/>
                <a:latin typeface="Calibri" panose="020F0502020204030204" pitchFamily="34" charset="0"/>
                <a:ea typeface="宋体" panose="02010600030101010101" pitchFamily="2" charset="-122"/>
                <a:cs typeface="Times New Roman" panose="02020603050405020304" pitchFamily="18" charset="0"/>
              </a:rPr>
              <a:t>如</a:t>
            </a: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果收到</a:t>
            </a:r>
            <a:r>
              <a:rPr lang="en-US" sz="24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sz="2400" kern="100" dirty="0">
                <a:effectLst/>
                <a:latin typeface="Calibri" panose="020F0502020204030204" pitchFamily="34" charset="0"/>
                <a:ea typeface="宋体" panose="02010600030101010101" pitchFamily="2" charset="-122"/>
                <a:cs typeface="Times New Roman" panose="02020603050405020304" pitchFamily="18" charset="0"/>
              </a:rPr>
              <a:t>关闭</a:t>
            </a:r>
            <a:r>
              <a:rPr lang="en-US" sz="2400" kern="100" dirty="0">
                <a:effectLst/>
                <a:latin typeface="Calibri" panose="020F0502020204030204" pitchFamily="34" charset="0"/>
                <a:ea typeface="宋体" panose="02010600030101010101" pitchFamily="2" charset="-122"/>
                <a:cs typeface="Times New Roman" panose="02020603050405020304" pitchFamily="18" charset="0"/>
              </a:rPr>
              <a:t>LED</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2"/>
          <p:cNvSpPr txBox="1">
            <a:spLocks noChangeArrowheads="1"/>
          </p:cNvSpPr>
          <p:nvPr/>
        </p:nvSpPr>
        <p:spPr bwMode="auto">
          <a:xfrm>
            <a:off x="7215075" y="2867500"/>
            <a:ext cx="4860016" cy="279426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en-US" sz="2400" b="1" kern="100" dirty="0">
                <a:effectLst/>
                <a:latin typeface="Calibri" panose="020F0502020204030204" pitchFamily="34" charset="0"/>
                <a:ea typeface="宋体" panose="02010600030101010101" pitchFamily="2" charset="-122"/>
                <a:cs typeface="Times New Roman" panose="02020603050405020304" pitchFamily="18" charset="0"/>
              </a:rPr>
              <a:t>while(1</a:t>
            </a:r>
            <a:r>
              <a:rPr lang="en-US" sz="2400" b="1" kern="100" dirty="0" smtClean="0">
                <a:effectLst/>
                <a:latin typeface="Calibri" panose="020F0502020204030204" pitchFamily="34" charset="0"/>
                <a:ea typeface="宋体" panose="02010600030101010101" pitchFamily="2" charset="-122"/>
                <a:cs typeface="Times New Roman" panose="02020603050405020304" pitchFamily="18" charset="0"/>
              </a:rPr>
              <a:t>)</a:t>
            </a:r>
          </a:p>
          <a:p>
            <a:pPr algn="just">
              <a:spcAft>
                <a:spcPts val="0"/>
              </a:spcAft>
            </a:pPr>
            <a:r>
              <a:rPr lang="en-US" sz="2400" b="1" kern="100" dirty="0" smtClean="0">
                <a:effectLst/>
                <a:latin typeface="Calibri" panose="020F0502020204030204" pitchFamily="34" charset="0"/>
                <a:ea typeface="宋体" panose="02010600030101010101" pitchFamily="2" charset="-122"/>
                <a:cs typeface="Times New Roman" panose="02020603050405020304" pitchFamily="18" charset="0"/>
              </a:rPr>
              <a:t>{</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b="1" kern="100" dirty="0">
                <a:effectLst/>
                <a:latin typeface="Calibri" panose="020F0502020204030204" pitchFamily="34" charset="0"/>
                <a:ea typeface="宋体" panose="02010600030101010101" pitchFamily="2" charset="-122"/>
                <a:cs typeface="Times New Roman" panose="02020603050405020304" pitchFamily="18" charset="0"/>
              </a:rPr>
              <a:t>	result = getMesureResult();	</a:t>
            </a:r>
            <a:endParaRPr lang="en-US" sz="2400" b="1"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b="1" kern="100" dirty="0" smtClean="0">
                <a:effectLst/>
                <a:latin typeface="Calibri" panose="020F0502020204030204" pitchFamily="34" charset="0"/>
                <a:ea typeface="宋体" panose="02010600030101010101" pitchFamily="2" charset="-122"/>
                <a:cs typeface="Times New Roman" panose="02020603050405020304" pitchFamily="18" charset="0"/>
              </a:rPr>
              <a:t>	if </a:t>
            </a:r>
            <a:r>
              <a:rPr lang="en-US" sz="2400" b="1" kern="100" dirty="0">
                <a:effectLst/>
                <a:latin typeface="Calibri" panose="020F0502020204030204" pitchFamily="34" charset="0"/>
                <a:ea typeface="宋体" panose="02010600030101010101" pitchFamily="2" charset="-122"/>
                <a:cs typeface="Times New Roman" panose="02020603050405020304" pitchFamily="18" charset="0"/>
              </a:rPr>
              <a:t>(result == 1)  Led = 0;</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2400" b="1" kern="100" dirty="0" smtClean="0">
                <a:effectLst/>
                <a:latin typeface="Calibri" panose="020F0502020204030204" pitchFamily="34" charset="0"/>
                <a:ea typeface="宋体" panose="02010600030101010101" pitchFamily="2" charset="-122"/>
                <a:cs typeface="Times New Roman" panose="02020603050405020304" pitchFamily="18" charset="0"/>
              </a:rPr>
              <a:t>	if </a:t>
            </a:r>
            <a:r>
              <a:rPr lang="en-US" sz="2400" b="1" kern="100" dirty="0">
                <a:effectLst/>
                <a:latin typeface="Calibri" panose="020F0502020204030204" pitchFamily="34" charset="0"/>
                <a:ea typeface="宋体" panose="02010600030101010101" pitchFamily="2" charset="-122"/>
                <a:cs typeface="Times New Roman" panose="02020603050405020304" pitchFamily="18" charset="0"/>
              </a:rPr>
              <a:t>(result == 0)  Led = 1;</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sz="24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左右箭头 5"/>
          <p:cNvSpPr/>
          <p:nvPr/>
        </p:nvSpPr>
        <p:spPr>
          <a:xfrm>
            <a:off x="4649399" y="4001294"/>
            <a:ext cx="2565676" cy="77112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132302" y="3802967"/>
            <a:ext cx="1722127" cy="461665"/>
          </a:xfrm>
          <a:prstGeom prst="rect">
            <a:avLst/>
          </a:prstGeom>
          <a:noFill/>
        </p:spPr>
        <p:txBody>
          <a:bodyPr wrap="square" rtlCol="0">
            <a:spAutoFit/>
          </a:bodyPr>
          <a:lstStyle/>
          <a:p>
            <a:r>
              <a:rPr lang="en-US" altLang="zh-CN" sz="2400" dirty="0" smtClean="0"/>
              <a:t>Translation</a:t>
            </a:r>
            <a:endParaRPr lang="zh-CN" altLang="en-US" sz="2400" dirty="0"/>
          </a:p>
        </p:txBody>
      </p:sp>
    </p:spTree>
    <p:extLst>
      <p:ext uri="{BB962C8B-B14F-4D97-AF65-F5344CB8AC3E}">
        <p14:creationId xmlns:p14="http://schemas.microsoft.com/office/powerpoint/2010/main" val="1133519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lstStyle/>
          <a:p>
            <a:r>
              <a:rPr lang="zh-CN" altLang="en-US" dirty="0" smtClean="0"/>
              <a:t>最终代码</a:t>
            </a:r>
            <a:endParaRPr lang="en-US" altLang="zh-CN" dirty="0" smtClean="0"/>
          </a:p>
          <a:p>
            <a:endParaRPr lang="en-US" altLang="zh-CN" dirty="0"/>
          </a:p>
          <a:p>
            <a:r>
              <a:rPr lang="zh-CN" altLang="en-US" dirty="0"/>
              <a:t>操</a:t>
            </a:r>
            <a:r>
              <a:rPr lang="zh-CN" altLang="en-US" dirty="0" smtClean="0"/>
              <a:t>作演示</a:t>
            </a:r>
            <a:endParaRPr lang="zh-CN" altLang="en-US" dirty="0"/>
          </a:p>
        </p:txBody>
      </p:sp>
      <p:sp>
        <p:nvSpPr>
          <p:cNvPr id="4" name="文本框 2"/>
          <p:cNvSpPr txBox="1">
            <a:spLocks noChangeArrowheads="1"/>
          </p:cNvSpPr>
          <p:nvPr/>
        </p:nvSpPr>
        <p:spPr bwMode="auto">
          <a:xfrm>
            <a:off x="2755727" y="977030"/>
            <a:ext cx="9436274" cy="5880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#include &lt;STC89C5xRC.H&gt;			</a:t>
            </a:r>
            <a:endParaRPr lang="en-US"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zh-CN" kern="100" dirty="0">
                <a:effectLst/>
                <a:latin typeface="Calibri" panose="020F0502020204030204" pitchFamily="34" charset="0"/>
                <a:ea typeface="宋体" panose="02010600030101010101" pitchFamily="2" charset="-122"/>
                <a:cs typeface="Times New Roman" panose="02020603050405020304" pitchFamily="18" charset="0"/>
              </a:rPr>
              <a:t>如果你想通用，这里用</a:t>
            </a:r>
            <a:r>
              <a:rPr lang="en-US" kern="100" dirty="0">
                <a:effectLst/>
                <a:latin typeface="Calibri" panose="020F0502020204030204" pitchFamily="34" charset="0"/>
                <a:ea typeface="宋体" panose="02010600030101010101" pitchFamily="2" charset="-122"/>
                <a:cs typeface="Times New Roman" panose="02020603050405020304" pitchFamily="18" charset="0"/>
              </a:rPr>
              <a:t>#include&lt;AT89C52.h&gt;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sbit	Result  =	P0^0			</a:t>
            </a:r>
            <a:endParaRPr lang="en-US"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zh-CN" kern="100" dirty="0">
                <a:effectLst/>
                <a:latin typeface="Calibri" panose="020F0502020204030204" pitchFamily="34" charset="0"/>
                <a:ea typeface="宋体" panose="02010600030101010101" pitchFamily="2" charset="-122"/>
                <a:cs typeface="Times New Roman" panose="02020603050405020304" pitchFamily="18" charset="0"/>
              </a:rPr>
              <a:t>表示外部开关信号连接到</a:t>
            </a:r>
            <a:r>
              <a:rPr lang="en-US" kern="100" dirty="0">
                <a:effectLst/>
                <a:latin typeface="Calibri" panose="020F0502020204030204" pitchFamily="34" charset="0"/>
                <a:ea typeface="宋体" panose="02010600030101010101" pitchFamily="2" charset="-122"/>
                <a:cs typeface="Times New Roman" panose="02020603050405020304" pitchFamily="18" charset="0"/>
              </a:rPr>
              <a:t>P0.0</a:t>
            </a:r>
            <a:r>
              <a:rPr lang="zh-CN" kern="100" dirty="0">
                <a:effectLst/>
                <a:latin typeface="Calibri" panose="020F0502020204030204" pitchFamily="34" charset="0"/>
                <a:ea typeface="宋体" panose="02010600030101010101" pitchFamily="2" charset="-122"/>
                <a:cs typeface="Times New Roman" panose="02020603050405020304" pitchFamily="18" charset="0"/>
              </a:rPr>
              <a:t>引脚上</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sbit 	Led	   =  	P2^7;			</a:t>
            </a:r>
            <a:endParaRPr lang="en-US"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zh-CN" kern="100" dirty="0">
                <a:effectLst/>
                <a:latin typeface="Calibri" panose="020F0502020204030204" pitchFamily="34" charset="0"/>
                <a:ea typeface="宋体" panose="02010600030101010101" pitchFamily="2" charset="-122"/>
                <a:cs typeface="Times New Roman" panose="02020603050405020304" pitchFamily="18" charset="0"/>
              </a:rPr>
              <a:t>表示控制</a:t>
            </a:r>
            <a:r>
              <a:rPr lang="en-US" kern="100" dirty="0">
                <a:effectLst/>
                <a:latin typeface="Calibri" panose="020F0502020204030204" pitchFamily="34" charset="0"/>
                <a:ea typeface="宋体" panose="02010600030101010101" pitchFamily="2" charset="-122"/>
                <a:cs typeface="Times New Roman" panose="02020603050405020304" pitchFamily="18" charset="0"/>
              </a:rPr>
              <a:t>P2.7</a:t>
            </a:r>
            <a:r>
              <a:rPr lang="zh-CN" kern="100" dirty="0">
                <a:effectLst/>
                <a:latin typeface="Calibri" panose="020F0502020204030204" pitchFamily="34" charset="0"/>
                <a:ea typeface="宋体" panose="02010600030101010101" pitchFamily="2" charset="-122"/>
                <a:cs typeface="Times New Roman" panose="02020603050405020304" pitchFamily="18" charset="0"/>
              </a:rPr>
              <a:t>引脚上连接的</a:t>
            </a:r>
            <a:r>
              <a:rPr lang="en-US" kern="100" dirty="0">
                <a:effectLst/>
                <a:latin typeface="Calibri" panose="020F0502020204030204" pitchFamily="34" charset="0"/>
                <a:ea typeface="宋体" panose="02010600030101010101" pitchFamily="2" charset="-122"/>
                <a:cs typeface="Times New Roman" panose="02020603050405020304" pitchFamily="18" charset="0"/>
              </a:rPr>
              <a:t>LED</a:t>
            </a:r>
            <a:r>
              <a:rPr lang="zh-CN" kern="100" dirty="0">
                <a:effectLst/>
                <a:latin typeface="Calibri" panose="020F0502020204030204" pitchFamily="34" charset="0"/>
                <a:ea typeface="宋体" panose="02010600030101010101" pitchFamily="2" charset="-122"/>
                <a:cs typeface="Times New Roman" panose="02020603050405020304" pitchFamily="18" charset="0"/>
              </a:rPr>
              <a:t>发光二极管</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unsigned </a:t>
            </a:r>
            <a:r>
              <a:rPr lang="en-US" kern="100" dirty="0">
                <a:effectLst/>
                <a:latin typeface="Calibri" panose="020F0502020204030204" pitchFamily="34" charset="0"/>
                <a:ea typeface="宋体" panose="02010600030101010101" pitchFamily="2" charset="-122"/>
                <a:cs typeface="Times New Roman" panose="02020603050405020304" pitchFamily="18" charset="0"/>
              </a:rPr>
              <a:t>char getMesureResult (void)</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return Result?1:0;</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void </a:t>
            </a:r>
            <a:r>
              <a:rPr lang="en-US" kern="100" dirty="0">
                <a:effectLst/>
                <a:latin typeface="Calibri" panose="020F0502020204030204" pitchFamily="34" charset="0"/>
                <a:ea typeface="宋体" panose="02010600030101010101" pitchFamily="2" charset="-122"/>
                <a:cs typeface="Times New Roman" panose="02020603050405020304" pitchFamily="18" charset="0"/>
              </a:rPr>
              <a:t>main (void)</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	unsigned </a:t>
            </a:r>
            <a:r>
              <a:rPr lang="en-US" kern="100" dirty="0">
                <a:effectLst/>
                <a:latin typeface="Calibri" panose="020F0502020204030204" pitchFamily="34" charset="0"/>
                <a:ea typeface="宋体" panose="02010600030101010101" pitchFamily="2" charset="-122"/>
                <a:cs typeface="Times New Roman" panose="02020603050405020304" pitchFamily="18" charset="0"/>
              </a:rPr>
              <a:t>char result = 0xff;		//</a:t>
            </a:r>
            <a:r>
              <a:rPr lang="zh-CN" kern="100" dirty="0">
                <a:effectLst/>
                <a:latin typeface="Calibri" panose="020F0502020204030204" pitchFamily="34" charset="0"/>
                <a:ea typeface="宋体" panose="02010600030101010101" pitchFamily="2" charset="-122"/>
                <a:cs typeface="Times New Roman" panose="02020603050405020304" pitchFamily="18" charset="0"/>
              </a:rPr>
              <a:t>这里的</a:t>
            </a:r>
            <a:r>
              <a:rPr lang="en-US" kern="100" dirty="0">
                <a:effectLst/>
                <a:latin typeface="Calibri" panose="020F0502020204030204" pitchFamily="34" charset="0"/>
                <a:ea typeface="宋体" panose="02010600030101010101" pitchFamily="2" charset="-122"/>
                <a:cs typeface="Times New Roman" panose="02020603050405020304" pitchFamily="18" charset="0"/>
              </a:rPr>
              <a:t>result</a:t>
            </a:r>
            <a:r>
              <a:rPr lang="zh-CN" kern="100" dirty="0">
                <a:effectLst/>
                <a:latin typeface="Calibri" panose="020F0502020204030204" pitchFamily="34" charset="0"/>
                <a:ea typeface="宋体" panose="02010600030101010101" pitchFamily="2" charset="-122"/>
                <a:cs typeface="Times New Roman" panose="02020603050405020304" pitchFamily="18" charset="0"/>
              </a:rPr>
              <a:t>变量可以是任意值，</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en-US"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r>
              <a:rPr lang="zh-CN" kern="100" dirty="0">
                <a:effectLst/>
                <a:latin typeface="Calibri" panose="020F0502020204030204" pitchFamily="34" charset="0"/>
                <a:ea typeface="宋体" panose="02010600030101010101" pitchFamily="2" charset="-122"/>
                <a:cs typeface="Times New Roman" panose="02020603050405020304" pitchFamily="18" charset="0"/>
              </a:rPr>
              <a:t>只要不等于</a:t>
            </a:r>
            <a:r>
              <a:rPr lang="en-US"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kern="100" dirty="0">
                <a:effectLst/>
                <a:latin typeface="Calibri" panose="020F0502020204030204" pitchFamily="34" charset="0"/>
                <a:ea typeface="宋体" panose="02010600030101010101" pitchFamily="2" charset="-122"/>
                <a:cs typeface="Times New Roman" panose="02020603050405020304" pitchFamily="18" charset="0"/>
              </a:rPr>
              <a:t>或是</a:t>
            </a:r>
            <a:r>
              <a:rPr lang="en-US"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kern="100" dirty="0">
                <a:effectLst/>
                <a:latin typeface="Calibri" panose="020F0502020204030204" pitchFamily="34" charset="0"/>
                <a:ea typeface="宋体" panose="02010600030101010101" pitchFamily="2" charset="-122"/>
                <a:cs typeface="Times New Roman" panose="02020603050405020304" pitchFamily="18" charset="0"/>
              </a:rPr>
              <a:t>就行。</a:t>
            </a: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while(1)</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result = getMesureResult();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if (result == 1)  Led = 0;</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if (result == 0)  Led = 1;</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23991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使用</a:t>
            </a:r>
            <a:r>
              <a:rPr lang="en-US" altLang="zh-CN" b="1" dirty="0"/>
              <a:t>C</a:t>
            </a:r>
            <a:r>
              <a:rPr lang="zh-CN" altLang="zh-CN" b="1" dirty="0"/>
              <a:t>语言进行程序设计</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4.4.3</a:t>
            </a:r>
            <a:r>
              <a:rPr lang="zh-CN" altLang="en-US" dirty="0" smtClean="0"/>
              <a:t>可执行文件下载与初步测试</a:t>
            </a:r>
            <a:endParaRPr lang="en-US" altLang="zh-CN" dirty="0" smtClean="0"/>
          </a:p>
          <a:p>
            <a:pPr marL="0" indent="0">
              <a:buNone/>
            </a:pPr>
            <a:r>
              <a:rPr lang="en-US" altLang="zh-CN" dirty="0" smtClean="0"/>
              <a:t>	</a:t>
            </a:r>
            <a:r>
              <a:rPr lang="zh-CN" altLang="zh-CN" dirty="0" smtClean="0"/>
              <a:t>第</a:t>
            </a:r>
            <a:r>
              <a:rPr lang="zh-CN" altLang="zh-CN" dirty="0"/>
              <a:t>一步，在</a:t>
            </a:r>
            <a:r>
              <a:rPr lang="en-US" altLang="zh-CN" dirty="0"/>
              <a:t>Target1</a:t>
            </a:r>
            <a:r>
              <a:rPr lang="zh-CN" altLang="zh-CN" dirty="0"/>
              <a:t>上右键，点击</a:t>
            </a:r>
            <a:r>
              <a:rPr lang="en-US" altLang="zh-CN" dirty="0"/>
              <a:t>Options for Target “Target 1</a:t>
            </a:r>
            <a:r>
              <a:rPr lang="en-US" altLang="zh-CN" dirty="0" smtClean="0"/>
              <a:t>”</a:t>
            </a:r>
          </a:p>
          <a:p>
            <a:pPr marL="0" indent="0">
              <a:buNone/>
            </a:pPr>
            <a:r>
              <a:rPr lang="en-US" altLang="zh-CN" dirty="0" smtClean="0"/>
              <a:t>	</a:t>
            </a:r>
            <a:r>
              <a:rPr lang="zh-CN" altLang="zh-CN" dirty="0"/>
              <a:t>第二步：在弹出的对话框中点击</a:t>
            </a:r>
            <a:r>
              <a:rPr lang="en-US" altLang="zh-CN" dirty="0"/>
              <a:t>output</a:t>
            </a:r>
            <a:r>
              <a:rPr lang="zh-CN" altLang="zh-CN" dirty="0"/>
              <a:t>标签，并勾选</a:t>
            </a:r>
            <a:r>
              <a:rPr lang="en-US" altLang="zh-CN" dirty="0"/>
              <a:t>Create HEX file...</a:t>
            </a:r>
            <a:r>
              <a:rPr lang="zh-CN" altLang="zh-CN" dirty="0"/>
              <a:t>前面的</a:t>
            </a:r>
            <a:r>
              <a:rPr lang="zh-CN" altLang="zh-CN" dirty="0" smtClean="0"/>
              <a:t>框</a:t>
            </a:r>
            <a:endParaRPr lang="en-US" altLang="zh-CN" dirty="0" smtClean="0"/>
          </a:p>
          <a:p>
            <a:pPr marL="0" indent="0">
              <a:buNone/>
            </a:pPr>
            <a:r>
              <a:rPr lang="en-US" altLang="zh-CN" dirty="0"/>
              <a:t>	</a:t>
            </a:r>
            <a:r>
              <a:rPr lang="zh-CN" altLang="zh-CN" dirty="0"/>
              <a:t>第三步：再次编</a:t>
            </a:r>
            <a:r>
              <a:rPr lang="zh-CN" altLang="zh-CN" dirty="0" smtClean="0"/>
              <a:t>译</a:t>
            </a:r>
            <a:endParaRPr lang="en-US" altLang="zh-CN" dirty="0" smtClean="0"/>
          </a:p>
          <a:p>
            <a:pPr marL="0" indent="0">
              <a:buNone/>
            </a:pPr>
            <a:r>
              <a:rPr lang="en-US" altLang="zh-CN" dirty="0"/>
              <a:t>	</a:t>
            </a:r>
            <a:r>
              <a:rPr lang="zh-CN" altLang="zh-CN" dirty="0"/>
              <a:t>第四步</a:t>
            </a:r>
            <a:r>
              <a:rPr lang="zh-CN" altLang="zh-CN" dirty="0" smtClean="0"/>
              <a:t>：</a:t>
            </a:r>
            <a:r>
              <a:rPr lang="zh-CN" altLang="en-US" dirty="0" smtClean="0"/>
              <a:t>启动</a:t>
            </a:r>
            <a:r>
              <a:rPr lang="en-US" altLang="zh-CN" dirty="0" smtClean="0"/>
              <a:t>ISP</a:t>
            </a:r>
            <a:r>
              <a:rPr lang="zh-CN" altLang="en-US" dirty="0" smtClean="0"/>
              <a:t>软件</a:t>
            </a:r>
            <a:endParaRPr lang="en-US" altLang="zh-CN" dirty="0" smtClean="0"/>
          </a:p>
          <a:p>
            <a:pPr marL="0" indent="0">
              <a:buNone/>
            </a:pPr>
            <a:r>
              <a:rPr lang="en-US" altLang="zh-CN" dirty="0"/>
              <a:t>	</a:t>
            </a:r>
            <a:r>
              <a:rPr lang="zh-CN" altLang="zh-CN" dirty="0" smtClean="0"/>
              <a:t>第</a:t>
            </a:r>
            <a:r>
              <a:rPr lang="zh-CN" altLang="zh-CN" dirty="0"/>
              <a:t>五步：下载该固件到开发板</a:t>
            </a:r>
            <a:endParaRPr lang="en-US" altLang="zh-CN" dirty="0"/>
          </a:p>
          <a:p>
            <a:pPr marL="0" indent="0">
              <a:buNone/>
            </a:pPr>
            <a:endParaRPr lang="en-US" altLang="zh-CN" dirty="0" smtClean="0"/>
          </a:p>
          <a:p>
            <a:r>
              <a:rPr lang="zh-CN" altLang="en-US" dirty="0" smtClean="0"/>
              <a:t>请大家看操作演示</a:t>
            </a:r>
            <a:endParaRPr lang="zh-CN" altLang="en-US" dirty="0"/>
          </a:p>
        </p:txBody>
      </p:sp>
    </p:spTree>
    <p:extLst>
      <p:ext uri="{BB962C8B-B14F-4D97-AF65-F5344CB8AC3E}">
        <p14:creationId xmlns:p14="http://schemas.microsoft.com/office/powerpoint/2010/main" val="3926341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 </a:t>
            </a:r>
            <a:r>
              <a:rPr lang="zh-CN" altLang="zh-CN" b="1" dirty="0"/>
              <a:t>联合调试与实现</a:t>
            </a:r>
            <a:endParaRPr lang="zh-CN" altLang="en-US" dirty="0"/>
          </a:p>
        </p:txBody>
      </p:sp>
      <p:sp>
        <p:nvSpPr>
          <p:cNvPr id="3" name="内容占位符 2"/>
          <p:cNvSpPr>
            <a:spLocks noGrp="1"/>
          </p:cNvSpPr>
          <p:nvPr>
            <p:ph idx="1"/>
          </p:nvPr>
        </p:nvSpPr>
        <p:spPr>
          <a:xfrm>
            <a:off x="588723" y="1690688"/>
            <a:ext cx="11260899" cy="4860423"/>
          </a:xfrm>
        </p:spPr>
        <p:txBody>
          <a:bodyPr/>
          <a:lstStyle/>
          <a:p>
            <a:pPr marL="0" indent="0">
              <a:buNone/>
            </a:pPr>
            <a:r>
              <a:rPr lang="en-US" altLang="zh-CN" dirty="0" smtClean="0"/>
              <a:t>	</a:t>
            </a:r>
          </a:p>
          <a:p>
            <a:pPr marL="0" indent="0">
              <a:buNone/>
            </a:pPr>
            <a:r>
              <a:rPr lang="en-US" altLang="zh-CN" dirty="0" smtClean="0"/>
              <a:t>	</a:t>
            </a:r>
            <a:r>
              <a:rPr lang="zh-CN" altLang="zh-CN" dirty="0" smtClean="0"/>
              <a:t>实</a:t>
            </a:r>
            <a:r>
              <a:rPr lang="zh-CN" altLang="zh-CN" dirty="0"/>
              <a:t>现一个嵌入式系统应用的最后一个步骤：调试与试运行。调试的目标就是将所有可能的问题都找出来，然后逐一解决，最终使得系统达到应有的功能与性能目标。</a:t>
            </a:r>
            <a:endParaRPr lang="zh-CN" altLang="en-US" dirty="0"/>
          </a:p>
        </p:txBody>
      </p:sp>
    </p:spTree>
    <p:extLst>
      <p:ext uri="{BB962C8B-B14F-4D97-AF65-F5344CB8AC3E}">
        <p14:creationId xmlns:p14="http://schemas.microsoft.com/office/powerpoint/2010/main" val="1976253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 </a:t>
            </a:r>
            <a:r>
              <a:rPr lang="zh-CN" altLang="zh-CN" b="1" dirty="0"/>
              <a:t>联合调试与实现</a:t>
            </a:r>
            <a:endParaRPr lang="zh-CN" altLang="en-US" dirty="0"/>
          </a:p>
        </p:txBody>
      </p:sp>
      <p:sp>
        <p:nvSpPr>
          <p:cNvPr id="3" name="内容占位符 2"/>
          <p:cNvSpPr>
            <a:spLocks noGrp="1"/>
          </p:cNvSpPr>
          <p:nvPr>
            <p:ph idx="1"/>
          </p:nvPr>
        </p:nvSpPr>
        <p:spPr>
          <a:xfrm>
            <a:off x="262003" y="2038567"/>
            <a:ext cx="2706666" cy="4587701"/>
          </a:xfrm>
        </p:spPr>
        <p:txBody>
          <a:bodyPr/>
          <a:lstStyle/>
          <a:p>
            <a:r>
              <a:rPr lang="zh-CN" altLang="zh-CN" dirty="0"/>
              <a:t>首先，将电路连接好，将测试信号连接到</a:t>
            </a:r>
            <a:r>
              <a:rPr lang="en-US" altLang="zh-CN" dirty="0"/>
              <a:t>GND</a:t>
            </a:r>
            <a:r>
              <a:rPr lang="zh-CN" altLang="zh-CN" dirty="0"/>
              <a:t>上（电路板上任意的 </a:t>
            </a:r>
            <a:r>
              <a:rPr lang="en-US" altLang="zh-CN" dirty="0"/>
              <a:t>– </a:t>
            </a:r>
            <a:r>
              <a:rPr lang="zh-CN" altLang="zh-CN" dirty="0"/>
              <a:t>号引脚处），此时电路板上</a:t>
            </a:r>
            <a:r>
              <a:rPr lang="en-US" altLang="zh-CN" dirty="0" smtClean="0"/>
              <a:t>P2.7</a:t>
            </a:r>
            <a:r>
              <a:rPr lang="zh-CN" altLang="zh-CN" dirty="0" smtClean="0"/>
              <a:t>引</a:t>
            </a:r>
            <a:r>
              <a:rPr lang="zh-CN" altLang="zh-CN" dirty="0"/>
              <a:t>脚处对应的</a:t>
            </a:r>
            <a:r>
              <a:rPr lang="en-US" altLang="zh-CN" dirty="0"/>
              <a:t>LED</a:t>
            </a:r>
            <a:r>
              <a:rPr lang="zh-CN" altLang="zh-CN" dirty="0"/>
              <a:t>发光二极管应当没有亮起</a:t>
            </a:r>
            <a:endParaRPr lang="zh-CN" altLang="en-US" dirty="0"/>
          </a:p>
        </p:txBody>
      </p:sp>
      <p:grpSp>
        <p:nvGrpSpPr>
          <p:cNvPr id="7" name="组合 6"/>
          <p:cNvGrpSpPr/>
          <p:nvPr/>
        </p:nvGrpSpPr>
        <p:grpSpPr>
          <a:xfrm>
            <a:off x="3474250" y="1690688"/>
            <a:ext cx="8362846" cy="4935580"/>
            <a:chOff x="3474250" y="1690688"/>
            <a:chExt cx="8362846" cy="4935580"/>
          </a:xfrm>
        </p:grpSpPr>
        <p:pic>
          <p:nvPicPr>
            <p:cNvPr id="4" name="图片 3"/>
            <p:cNvPicPr/>
            <p:nvPr/>
          </p:nvPicPr>
          <p:blipFill>
            <a:blip r:embed="rId2"/>
            <a:stretch>
              <a:fillRect/>
            </a:stretch>
          </p:blipFill>
          <p:spPr>
            <a:xfrm>
              <a:off x="3474250" y="1690688"/>
              <a:ext cx="8362846" cy="4935580"/>
            </a:xfrm>
            <a:prstGeom prst="rect">
              <a:avLst/>
            </a:prstGeom>
          </p:spPr>
        </p:pic>
        <p:sp>
          <p:nvSpPr>
            <p:cNvPr id="5" name="椭圆 4"/>
            <p:cNvSpPr/>
            <p:nvPr/>
          </p:nvSpPr>
          <p:spPr>
            <a:xfrm>
              <a:off x="6187857" y="3125081"/>
              <a:ext cx="613776" cy="688931"/>
            </a:xfrm>
            <a:prstGeom prst="ellipse">
              <a:avLst/>
            </a:prstGeom>
            <a:solidFill>
              <a:schemeClr val="accent1">
                <a:alpha val="0"/>
              </a:schemeClr>
            </a:solid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073011" y="5313123"/>
              <a:ext cx="924839" cy="999995"/>
            </a:xfrm>
            <a:prstGeom prst="ellipse">
              <a:avLst/>
            </a:prstGeom>
            <a:solidFill>
              <a:srgbClr val="FF0000">
                <a:alpha val="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12953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 </a:t>
            </a:r>
            <a:r>
              <a:rPr lang="zh-CN" altLang="zh-CN" b="1" dirty="0"/>
              <a:t>联合调试与实现</a:t>
            </a:r>
            <a:endParaRPr lang="zh-CN" altLang="en-US" dirty="0"/>
          </a:p>
        </p:txBody>
      </p:sp>
      <p:sp>
        <p:nvSpPr>
          <p:cNvPr id="3" name="内容占位符 2"/>
          <p:cNvSpPr>
            <a:spLocks noGrp="1"/>
          </p:cNvSpPr>
          <p:nvPr>
            <p:ph idx="1"/>
          </p:nvPr>
        </p:nvSpPr>
        <p:spPr>
          <a:xfrm>
            <a:off x="0" y="1825625"/>
            <a:ext cx="2592888" cy="4351338"/>
          </a:xfrm>
        </p:spPr>
        <p:txBody>
          <a:bodyPr>
            <a:normAutofit/>
          </a:bodyPr>
          <a:lstStyle/>
          <a:p>
            <a:r>
              <a:rPr lang="zh-CN" altLang="zh-CN" dirty="0"/>
              <a:t>第二步：将测试信号线连接到</a:t>
            </a:r>
            <a:r>
              <a:rPr lang="en-US" altLang="zh-CN" dirty="0"/>
              <a:t>VCC</a:t>
            </a:r>
            <a:r>
              <a:rPr lang="zh-CN" altLang="zh-CN" dirty="0"/>
              <a:t>上（电路板上任意的</a:t>
            </a:r>
            <a:r>
              <a:rPr lang="en-US" altLang="zh-CN" dirty="0"/>
              <a:t> + </a:t>
            </a:r>
            <a:r>
              <a:rPr lang="zh-CN" altLang="zh-CN" dirty="0"/>
              <a:t>号处），此时电路板上</a:t>
            </a:r>
            <a:r>
              <a:rPr lang="en-US" altLang="zh-CN" dirty="0"/>
              <a:t>P2.7</a:t>
            </a:r>
            <a:r>
              <a:rPr lang="zh-CN" altLang="zh-CN" dirty="0"/>
              <a:t>处引脚对应的</a:t>
            </a:r>
            <a:r>
              <a:rPr lang="en-US" altLang="zh-CN" dirty="0"/>
              <a:t>LED</a:t>
            </a:r>
            <a:r>
              <a:rPr lang="zh-CN" altLang="zh-CN" dirty="0"/>
              <a:t>发光二极管应当亮起。</a:t>
            </a:r>
            <a:endParaRPr lang="zh-CN" altLang="en-US" dirty="0"/>
          </a:p>
        </p:txBody>
      </p:sp>
      <p:grpSp>
        <p:nvGrpSpPr>
          <p:cNvPr id="7" name="组合 6"/>
          <p:cNvGrpSpPr/>
          <p:nvPr/>
        </p:nvGrpSpPr>
        <p:grpSpPr>
          <a:xfrm>
            <a:off x="3087222" y="1690688"/>
            <a:ext cx="9104777" cy="5273784"/>
            <a:chOff x="3087222" y="1690688"/>
            <a:chExt cx="9104777" cy="5273784"/>
          </a:xfrm>
        </p:grpSpPr>
        <p:pic>
          <p:nvPicPr>
            <p:cNvPr id="4" name="图片 3"/>
            <p:cNvPicPr/>
            <p:nvPr/>
          </p:nvPicPr>
          <p:blipFill>
            <a:blip r:embed="rId2"/>
            <a:stretch>
              <a:fillRect/>
            </a:stretch>
          </p:blipFill>
          <p:spPr>
            <a:xfrm>
              <a:off x="3087222" y="1690688"/>
              <a:ext cx="9104777" cy="5167312"/>
            </a:xfrm>
            <a:prstGeom prst="rect">
              <a:avLst/>
            </a:prstGeom>
          </p:spPr>
        </p:pic>
        <p:sp>
          <p:nvSpPr>
            <p:cNvPr id="5" name="椭圆 4"/>
            <p:cNvSpPr/>
            <p:nvPr/>
          </p:nvSpPr>
          <p:spPr>
            <a:xfrm>
              <a:off x="5974914" y="3338024"/>
              <a:ext cx="613776" cy="688931"/>
            </a:xfrm>
            <a:prstGeom prst="ellipse">
              <a:avLst/>
            </a:prstGeom>
            <a:solidFill>
              <a:schemeClr val="accent1">
                <a:alpha val="0"/>
              </a:schemeClr>
            </a:solid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235849" y="5964477"/>
              <a:ext cx="924839" cy="999995"/>
            </a:xfrm>
            <a:prstGeom prst="ellipse">
              <a:avLst/>
            </a:prstGeom>
            <a:solidFill>
              <a:srgbClr val="FF0000">
                <a:alpha val="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10492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 </a:t>
            </a:r>
            <a:r>
              <a:rPr lang="zh-CN" altLang="zh-CN" b="1"/>
              <a:t>联合调试与实现</a:t>
            </a:r>
            <a:endParaRPr lang="zh-CN" altLang="en-US" dirty="0"/>
          </a:p>
        </p:txBody>
      </p:sp>
      <p:sp>
        <p:nvSpPr>
          <p:cNvPr id="3" name="内容占位符 2"/>
          <p:cNvSpPr>
            <a:spLocks noGrp="1"/>
          </p:cNvSpPr>
          <p:nvPr>
            <p:ph idx="1"/>
          </p:nvPr>
        </p:nvSpPr>
        <p:spPr/>
        <p:txBody>
          <a:bodyPr/>
          <a:lstStyle/>
          <a:p>
            <a:r>
              <a:rPr lang="zh-CN" altLang="zh-CN" dirty="0"/>
              <a:t>第三步：反复重复上述的两个步骤，测试可靠性与成功率。</a:t>
            </a:r>
          </a:p>
          <a:p>
            <a:r>
              <a:rPr lang="zh-CN" altLang="zh-CN" dirty="0"/>
              <a:t>至此，联合调试部分已经全部完成。通过这个测试大致可以确认模拟测控系统的可用性。</a:t>
            </a:r>
            <a:endParaRPr lang="zh-CN" altLang="en-US" dirty="0"/>
          </a:p>
        </p:txBody>
      </p:sp>
    </p:spTree>
    <p:extLst>
      <p:ext uri="{BB962C8B-B14F-4D97-AF65-F5344CB8AC3E}">
        <p14:creationId xmlns:p14="http://schemas.microsoft.com/office/powerpoint/2010/main" val="3093125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Purpose</a:t>
            </a:r>
            <a:endParaRPr lang="zh-CN" altLang="en-US" dirty="0"/>
          </a:p>
        </p:txBody>
      </p:sp>
      <p:sp>
        <p:nvSpPr>
          <p:cNvPr id="3" name="内容占位符 2"/>
          <p:cNvSpPr>
            <a:spLocks noGrp="1"/>
          </p:cNvSpPr>
          <p:nvPr>
            <p:ph idx="1"/>
          </p:nvPr>
        </p:nvSpPr>
        <p:spPr/>
        <p:txBody>
          <a:bodyPr/>
          <a:lstStyle/>
          <a:p>
            <a:r>
              <a:rPr lang="zh-CN" altLang="zh-CN" dirty="0"/>
              <a:t>传感器与控制系统的关键有两点：一是前端感知的传感器部分，二是控制系统部分</a:t>
            </a:r>
            <a:endParaRPr lang="en-US" altLang="zh-CN" dirty="0"/>
          </a:p>
          <a:p>
            <a:r>
              <a:rPr lang="en-US" altLang="zh-CN" dirty="0" smtClean="0"/>
              <a:t>【</a:t>
            </a:r>
            <a:r>
              <a:rPr lang="zh-CN" altLang="en-US" dirty="0" smtClean="0"/>
              <a:t>目标</a:t>
            </a:r>
            <a:r>
              <a:rPr lang="en-US" altLang="zh-CN" dirty="0" smtClean="0"/>
              <a:t>】</a:t>
            </a:r>
            <a:r>
              <a:rPr lang="zh-CN" altLang="zh-CN" dirty="0"/>
              <a:t>使用</a:t>
            </a:r>
            <a:r>
              <a:rPr lang="en-US" altLang="zh-CN" dirty="0"/>
              <a:t>C</a:t>
            </a:r>
            <a:r>
              <a:rPr lang="zh-CN" altLang="zh-CN" dirty="0"/>
              <a:t>语言对一个简单的模拟测控系统进行控制，并将其作为一个简单的嵌入式系统项目</a:t>
            </a:r>
            <a:r>
              <a:rPr lang="zh-CN" altLang="zh-CN" dirty="0" smtClean="0"/>
              <a:t>，初</a:t>
            </a:r>
            <a:r>
              <a:rPr lang="zh-CN" altLang="zh-CN" dirty="0"/>
              <a:t>步了解计算机语言与硬件的合作进行系统开发的初步过程</a:t>
            </a:r>
            <a:endParaRPr lang="zh-CN" altLang="en-US" dirty="0"/>
          </a:p>
        </p:txBody>
      </p:sp>
    </p:spTree>
    <p:extLst>
      <p:ext uri="{BB962C8B-B14F-4D97-AF65-F5344CB8AC3E}">
        <p14:creationId xmlns:p14="http://schemas.microsoft.com/office/powerpoint/2010/main" val="302805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本章要点</a:t>
            </a:r>
            <a:endParaRPr lang="zh-CN" altLang="en-US" dirty="0"/>
          </a:p>
        </p:txBody>
      </p:sp>
      <p:sp>
        <p:nvSpPr>
          <p:cNvPr id="3" name="内容占位符 2"/>
          <p:cNvSpPr>
            <a:spLocks noGrp="1"/>
          </p:cNvSpPr>
          <p:nvPr>
            <p:ph idx="1"/>
          </p:nvPr>
        </p:nvSpPr>
        <p:spPr/>
        <p:txBody>
          <a:bodyPr>
            <a:normAutofit/>
          </a:bodyPr>
          <a:lstStyle/>
          <a:p>
            <a:r>
              <a:rPr lang="zh-CN" altLang="zh-CN" dirty="0" smtClean="0"/>
              <a:t>本</a:t>
            </a:r>
            <a:r>
              <a:rPr lang="zh-CN" altLang="zh-CN" dirty="0"/>
              <a:t>章需要掌握的要点如下：</a:t>
            </a:r>
          </a:p>
          <a:p>
            <a:pPr marL="0" indent="0">
              <a:buNone/>
            </a:pPr>
            <a:r>
              <a:rPr lang="en-US" altLang="zh-CN" dirty="0"/>
              <a:t>	</a:t>
            </a:r>
            <a:r>
              <a:rPr lang="zh-CN" altLang="zh-CN" dirty="0"/>
              <a:t>·嵌入式系统开发的简单项目规范</a:t>
            </a:r>
          </a:p>
          <a:p>
            <a:pPr marL="0" indent="0">
              <a:buNone/>
            </a:pPr>
            <a:r>
              <a:rPr lang="en-US" altLang="zh-CN" dirty="0"/>
              <a:t>	</a:t>
            </a:r>
            <a:r>
              <a:rPr lang="zh-CN" altLang="zh-CN" dirty="0"/>
              <a:t>·简单模拟测控系统的硬件连接</a:t>
            </a:r>
          </a:p>
          <a:p>
            <a:pPr marL="0" indent="0">
              <a:buNone/>
            </a:pPr>
            <a:r>
              <a:rPr lang="en-US" altLang="zh-CN" dirty="0"/>
              <a:t>	</a:t>
            </a:r>
            <a:r>
              <a:rPr lang="zh-CN" altLang="zh-CN" dirty="0"/>
              <a:t>·使用</a:t>
            </a:r>
            <a:r>
              <a:rPr lang="en-US" altLang="zh-CN" dirty="0"/>
              <a:t>C</a:t>
            </a:r>
            <a:r>
              <a:rPr lang="zh-CN" altLang="zh-CN" dirty="0"/>
              <a:t>语言来控制一个简单的模拟测控系统</a:t>
            </a:r>
          </a:p>
          <a:p>
            <a:pPr marL="0" indent="0">
              <a:buNone/>
            </a:pPr>
            <a:r>
              <a:rPr lang="en-US" altLang="zh-CN" dirty="0"/>
              <a:t>	</a:t>
            </a:r>
            <a:r>
              <a:rPr lang="zh-CN" altLang="zh-CN" dirty="0"/>
              <a:t>·嵌入式系统中</a:t>
            </a:r>
            <a:r>
              <a:rPr lang="en-US" altLang="zh-CN" dirty="0"/>
              <a:t>C</a:t>
            </a:r>
            <a:r>
              <a:rPr lang="zh-CN" altLang="zh-CN" dirty="0"/>
              <a:t>语言使用初步</a:t>
            </a:r>
          </a:p>
          <a:p>
            <a:r>
              <a:rPr lang="zh-CN" altLang="zh-CN" dirty="0"/>
              <a:t>本章需要了解的要点如下：</a:t>
            </a:r>
          </a:p>
          <a:p>
            <a:pPr marL="0" indent="0">
              <a:buNone/>
            </a:pPr>
            <a:r>
              <a:rPr lang="en-US" altLang="zh-CN" dirty="0" smtClean="0"/>
              <a:t>	</a:t>
            </a:r>
            <a:r>
              <a:rPr lang="zh-CN" altLang="zh-CN" dirty="0" smtClean="0"/>
              <a:t>·</a:t>
            </a:r>
            <a:r>
              <a:rPr lang="zh-CN" altLang="zh-CN" dirty="0"/>
              <a:t>嵌入式系统开发的简单项目规范</a:t>
            </a:r>
          </a:p>
          <a:p>
            <a:pPr marL="0" indent="0">
              <a:buNone/>
            </a:pPr>
            <a:r>
              <a:rPr lang="en-US" altLang="zh-CN" dirty="0" smtClean="0"/>
              <a:t>	</a:t>
            </a:r>
            <a:r>
              <a:rPr lang="zh-CN" altLang="zh-CN" dirty="0" smtClean="0"/>
              <a:t>·</a:t>
            </a:r>
            <a:r>
              <a:rPr lang="zh-CN" altLang="zh-CN" dirty="0"/>
              <a:t>模拟测控系统的</a:t>
            </a:r>
            <a:r>
              <a:rPr lang="en-US" altLang="zh-CN" dirty="0"/>
              <a:t>C</a:t>
            </a:r>
            <a:r>
              <a:rPr lang="zh-CN" altLang="zh-CN" dirty="0"/>
              <a:t>语言控制</a:t>
            </a:r>
          </a:p>
          <a:p>
            <a:endParaRPr lang="zh-CN" altLang="en-US" dirty="0"/>
          </a:p>
        </p:txBody>
      </p:sp>
    </p:spTree>
    <p:extLst>
      <p:ext uri="{BB962C8B-B14F-4D97-AF65-F5344CB8AC3E}">
        <p14:creationId xmlns:p14="http://schemas.microsoft.com/office/powerpoint/2010/main" val="3253087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en-US" altLang="zh-CN" b="1" dirty="0"/>
              <a:t>4.1 </a:t>
            </a:r>
            <a:r>
              <a:rPr lang="zh-CN" altLang="zh-CN" b="1" dirty="0"/>
              <a:t>嵌入式系统项目规范</a:t>
            </a:r>
          </a:p>
          <a:p>
            <a:r>
              <a:rPr lang="en-US" altLang="zh-CN" b="1" dirty="0"/>
              <a:t>4.2 </a:t>
            </a:r>
            <a:r>
              <a:rPr lang="zh-CN" altLang="zh-CN" b="1" dirty="0"/>
              <a:t>模拟测控系统简介</a:t>
            </a:r>
          </a:p>
          <a:p>
            <a:r>
              <a:rPr lang="en-US" altLang="zh-CN" b="1" dirty="0"/>
              <a:t>4.3 </a:t>
            </a:r>
            <a:r>
              <a:rPr lang="zh-CN" altLang="zh-CN" b="1" dirty="0"/>
              <a:t>连接硬件</a:t>
            </a:r>
          </a:p>
          <a:p>
            <a:r>
              <a:rPr lang="en-US" altLang="zh-CN" b="1" dirty="0"/>
              <a:t>4.4</a:t>
            </a:r>
            <a:r>
              <a:rPr lang="zh-CN" altLang="zh-CN" b="1" dirty="0"/>
              <a:t>使用</a:t>
            </a:r>
            <a:r>
              <a:rPr lang="en-US" altLang="zh-CN" b="1" dirty="0"/>
              <a:t>C</a:t>
            </a:r>
            <a:r>
              <a:rPr lang="zh-CN" altLang="zh-CN" b="1" dirty="0"/>
              <a:t>语言进行程序设计</a:t>
            </a:r>
          </a:p>
          <a:p>
            <a:r>
              <a:rPr lang="en-US" altLang="zh-CN" b="1" dirty="0" smtClean="0"/>
              <a:t>4.5 </a:t>
            </a:r>
            <a:r>
              <a:rPr lang="zh-CN" altLang="zh-CN" b="1" dirty="0"/>
              <a:t>联合调试与实现</a:t>
            </a:r>
          </a:p>
          <a:p>
            <a:endParaRPr lang="zh-CN" altLang="en-US" dirty="0"/>
          </a:p>
        </p:txBody>
      </p:sp>
    </p:spTree>
    <p:extLst>
      <p:ext uri="{BB962C8B-B14F-4D97-AF65-F5344CB8AC3E}">
        <p14:creationId xmlns:p14="http://schemas.microsoft.com/office/powerpoint/2010/main" val="1084268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4.1 </a:t>
            </a:r>
            <a:r>
              <a:rPr lang="zh-CN" altLang="zh-CN" b="1" dirty="0"/>
              <a:t>嵌入式系统项目规</a:t>
            </a:r>
            <a:r>
              <a:rPr lang="zh-CN" altLang="zh-CN" b="1" dirty="0" smtClean="0"/>
              <a:t>范</a:t>
            </a:r>
            <a:endParaRPr lang="zh-CN" altLang="en-US" dirty="0"/>
          </a:p>
        </p:txBody>
      </p:sp>
      <p:sp>
        <p:nvSpPr>
          <p:cNvPr id="3" name="内容占位符 2"/>
          <p:cNvSpPr>
            <a:spLocks noGrp="1"/>
          </p:cNvSpPr>
          <p:nvPr>
            <p:ph idx="1"/>
          </p:nvPr>
        </p:nvSpPr>
        <p:spPr>
          <a:xfrm>
            <a:off x="1" y="1825624"/>
            <a:ext cx="11708296" cy="5032376"/>
          </a:xfrm>
        </p:spPr>
        <p:txBody>
          <a:bodyPr>
            <a:normAutofit fontScale="92500" lnSpcReduction="10000"/>
          </a:bodyPr>
          <a:lstStyle/>
          <a:p>
            <a:r>
              <a:rPr lang="zh-CN" altLang="zh-CN" dirty="0"/>
              <a:t>项目规范大体类似于系统开发、软件开发的项目规范，但是增加了嵌入式系统的一些特点</a:t>
            </a:r>
            <a:r>
              <a:rPr lang="zh-CN" altLang="zh-CN" dirty="0" smtClean="0"/>
              <a:t>。</a:t>
            </a:r>
            <a:endParaRPr lang="en-US" altLang="zh-CN" dirty="0" smtClean="0"/>
          </a:p>
          <a:p>
            <a:r>
              <a:rPr lang="zh-CN" altLang="zh-CN" dirty="0"/>
              <a:t>在一个嵌入式系统开发过程中，项目规范是非常重要的内</a:t>
            </a:r>
            <a:r>
              <a:rPr lang="zh-CN" altLang="zh-CN" dirty="0" smtClean="0"/>
              <a:t>容</a:t>
            </a:r>
            <a:r>
              <a:rPr lang="zh-CN" altLang="en-US" dirty="0" smtClean="0"/>
              <a:t>。</a:t>
            </a:r>
            <a:r>
              <a:rPr lang="zh-CN" altLang="zh-CN" dirty="0"/>
              <a:t>这类系统开发均需要经过：需求分析、系统分析、系统设计、系统实现、系统测试与试运行、系统评估等几个典型阶段</a:t>
            </a:r>
            <a:r>
              <a:rPr lang="zh-CN" altLang="zh-CN" dirty="0" smtClean="0"/>
              <a:t>。</a:t>
            </a:r>
            <a:endParaRPr lang="en-US" altLang="zh-CN" dirty="0" smtClean="0"/>
          </a:p>
          <a:p>
            <a:r>
              <a:rPr lang="zh-CN" altLang="zh-CN" dirty="0"/>
              <a:t>目前嵌入式与物联网行业的专业分工程度与专科层次学生的特点，这里我们给出一些经过修改之后的项目规范，使得这种规范更加符合目前的行业细分情</a:t>
            </a:r>
            <a:r>
              <a:rPr lang="zh-CN" altLang="zh-CN" dirty="0" smtClean="0"/>
              <a:t>况</a:t>
            </a:r>
            <a:endParaRPr lang="en-US" altLang="zh-CN" dirty="0" smtClean="0"/>
          </a:p>
          <a:p>
            <a:r>
              <a:rPr lang="zh-CN" altLang="en-US" dirty="0" smtClean="0"/>
              <a:t>嵌入式系统项目规范是从事：嵌入式、物联网这类行业的必要要求，每个公司的规范均不同，本课程给出的规范只是一个指导性规范，课程后续学生的练习依照教材给出的规范。</a:t>
            </a:r>
            <a:endParaRPr lang="en-US" altLang="zh-CN" dirty="0" smtClean="0"/>
          </a:p>
          <a:p>
            <a:r>
              <a:rPr lang="en-US" altLang="zh-CN" b="1" dirty="0" smtClean="0">
                <a:solidFill>
                  <a:srgbClr val="FF0000"/>
                </a:solidFill>
              </a:rPr>
              <a:t>[Hint]	</a:t>
            </a:r>
            <a:r>
              <a:rPr lang="zh-CN" altLang="en-US" b="1" dirty="0" smtClean="0">
                <a:solidFill>
                  <a:srgbClr val="FF0000"/>
                </a:solidFill>
              </a:rPr>
              <a:t>请各位同学严格依照规范上交一切文档与资料！</a:t>
            </a:r>
            <a:endParaRPr lang="en-US" altLang="zh-CN" b="1" dirty="0" smtClean="0">
              <a:solidFill>
                <a:srgbClr val="FF0000"/>
              </a:solidFill>
            </a:endParaRPr>
          </a:p>
          <a:p>
            <a:pPr marL="1828800" lvl="4" indent="0">
              <a:buNone/>
            </a:pPr>
            <a:r>
              <a:rPr lang="en-US" altLang="zh-CN" b="1" dirty="0"/>
              <a:t> </a:t>
            </a:r>
            <a:r>
              <a:rPr lang="en-US" altLang="zh-CN" b="1" dirty="0" smtClean="0"/>
              <a:t>        </a:t>
            </a:r>
            <a:r>
              <a:rPr lang="zh-CN" altLang="en-US" b="1" dirty="0" smtClean="0"/>
              <a:t>这些文档与资料在你找工作的时候，拿给技术面试人员看，如果他们认可，则你的技术面试通过率超过</a:t>
            </a:r>
            <a:r>
              <a:rPr lang="en-US" altLang="zh-CN" b="1" dirty="0" smtClean="0"/>
              <a:t>90%</a:t>
            </a:r>
            <a:r>
              <a:rPr lang="zh-CN" altLang="en-US" b="1" dirty="0" smtClean="0"/>
              <a:t>！武汉软件工程职业学院计算机学院嵌入式与物联网专业学生每一届均有先例，请各位同学遵守法则。</a:t>
            </a:r>
            <a:endParaRPr lang="zh-CN" altLang="en-US" b="1" dirty="0"/>
          </a:p>
        </p:txBody>
      </p:sp>
    </p:spTree>
    <p:extLst>
      <p:ext uri="{BB962C8B-B14F-4D97-AF65-F5344CB8AC3E}">
        <p14:creationId xmlns:p14="http://schemas.microsoft.com/office/powerpoint/2010/main" val="3963153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4.1 </a:t>
            </a:r>
            <a:r>
              <a:rPr lang="zh-CN" altLang="zh-CN" b="1" dirty="0"/>
              <a:t>嵌入式系统项目规</a:t>
            </a:r>
            <a:r>
              <a:rPr lang="zh-CN" altLang="zh-CN" b="1" dirty="0" smtClean="0"/>
              <a:t>范</a:t>
            </a:r>
            <a:endParaRPr lang="zh-CN" altLang="en-US" dirty="0"/>
          </a:p>
        </p:txBody>
      </p:sp>
      <p:sp>
        <p:nvSpPr>
          <p:cNvPr id="3" name="内容占位符 2"/>
          <p:cNvSpPr>
            <a:spLocks noGrp="1"/>
          </p:cNvSpPr>
          <p:nvPr>
            <p:ph idx="1"/>
          </p:nvPr>
        </p:nvSpPr>
        <p:spPr>
          <a:xfrm>
            <a:off x="298174" y="1825625"/>
            <a:ext cx="4800600" cy="4351338"/>
          </a:xfrm>
        </p:spPr>
        <p:txBody>
          <a:bodyPr/>
          <a:lstStyle/>
          <a:p>
            <a:r>
              <a:rPr lang="zh-CN" altLang="zh-CN" dirty="0"/>
              <a:t>嵌入式系统项目规范以一个系统开发的全过程为主要线索，在此过程中形成的需求文档、设计图纸、软件算法文档、源代码、可运行文件、连线说明、使用说明、讲解文件等等一系列文件。一个典型的小型项目规范文档打包内容</a:t>
            </a:r>
            <a:r>
              <a:rPr lang="zh-CN" altLang="zh-CN" dirty="0" smtClean="0"/>
              <a:t>如图</a:t>
            </a:r>
            <a:endParaRPr lang="zh-CN" altLang="en-US" dirty="0"/>
          </a:p>
        </p:txBody>
      </p:sp>
      <p:pic>
        <p:nvPicPr>
          <p:cNvPr id="4" name="图片 3"/>
          <p:cNvPicPr/>
          <p:nvPr/>
        </p:nvPicPr>
        <p:blipFill>
          <a:blip r:embed="rId2"/>
          <a:stretch>
            <a:fillRect/>
          </a:stretch>
        </p:blipFill>
        <p:spPr>
          <a:xfrm>
            <a:off x="5311595" y="1690688"/>
            <a:ext cx="5909683" cy="4704384"/>
          </a:xfrm>
          <a:prstGeom prst="rect">
            <a:avLst/>
          </a:prstGeom>
        </p:spPr>
      </p:pic>
      <p:sp>
        <p:nvSpPr>
          <p:cNvPr id="5" name="文本框 4"/>
          <p:cNvSpPr txBox="1"/>
          <p:nvPr/>
        </p:nvSpPr>
        <p:spPr>
          <a:xfrm>
            <a:off x="298174" y="5317435"/>
            <a:ext cx="4512365" cy="1477328"/>
          </a:xfrm>
          <a:prstGeom prst="rect">
            <a:avLst/>
          </a:prstGeom>
          <a:noFill/>
        </p:spPr>
        <p:txBody>
          <a:bodyPr wrap="square" rtlCol="0">
            <a:spAutoFit/>
          </a:bodyPr>
          <a:lstStyle/>
          <a:p>
            <a:r>
              <a:rPr lang="en-US" altLang="zh-CN" dirty="0" smtClean="0"/>
              <a:t>【</a:t>
            </a:r>
            <a:r>
              <a:rPr lang="zh-CN" altLang="en-US" dirty="0" smtClean="0"/>
              <a:t>说明</a:t>
            </a:r>
            <a:r>
              <a:rPr lang="en-US" altLang="zh-CN" dirty="0" smtClean="0"/>
              <a:t>】</a:t>
            </a:r>
            <a:r>
              <a:rPr lang="zh-CN" altLang="en-US" dirty="0" smtClean="0"/>
              <a:t>这些文件并非每个项目开发过程当中都是必要的，只是一个规范化公司要求的规范样板之一。但是这个规范足以涵盖目前国内绝大多数公司的技术开发过程中的技术需求。</a:t>
            </a:r>
            <a:endParaRPr lang="zh-CN" altLang="en-US" dirty="0"/>
          </a:p>
        </p:txBody>
      </p:sp>
    </p:spTree>
    <p:extLst>
      <p:ext uri="{BB962C8B-B14F-4D97-AF65-F5344CB8AC3E}">
        <p14:creationId xmlns:p14="http://schemas.microsoft.com/office/powerpoint/2010/main" val="148385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4.1 </a:t>
            </a:r>
            <a:r>
              <a:rPr lang="zh-CN" altLang="zh-CN" b="1" dirty="0"/>
              <a:t>嵌入式系统项目规范</a:t>
            </a:r>
            <a:endParaRPr lang="zh-CN" altLang="en-US" dirty="0"/>
          </a:p>
        </p:txBody>
      </p:sp>
      <p:sp>
        <p:nvSpPr>
          <p:cNvPr id="3" name="内容占位符 2"/>
          <p:cNvSpPr>
            <a:spLocks noGrp="1"/>
          </p:cNvSpPr>
          <p:nvPr>
            <p:ph idx="1"/>
          </p:nvPr>
        </p:nvSpPr>
        <p:spPr>
          <a:xfrm>
            <a:off x="278296" y="1825624"/>
            <a:ext cx="11075504" cy="4853471"/>
          </a:xfrm>
        </p:spPr>
        <p:txBody>
          <a:bodyPr>
            <a:normAutofit lnSpcReduction="10000"/>
          </a:bodyPr>
          <a:lstStyle/>
          <a:p>
            <a:r>
              <a:rPr lang="zh-CN" altLang="zh-CN" dirty="0"/>
              <a:t>在实际嵌入式系统开发过程当中，关于项目规范问题依照各个公司的规定有所区别，但是不能没有规范</a:t>
            </a:r>
            <a:r>
              <a:rPr lang="zh-CN" altLang="zh-CN" dirty="0" smtClean="0"/>
              <a:t>。</a:t>
            </a:r>
            <a:endParaRPr lang="en-US" altLang="zh-CN" dirty="0" smtClean="0"/>
          </a:p>
          <a:p>
            <a:r>
              <a:rPr lang="zh-CN" altLang="zh-CN" dirty="0" smtClean="0"/>
              <a:t>典</a:t>
            </a:r>
            <a:r>
              <a:rPr lang="zh-CN" altLang="zh-CN" dirty="0"/>
              <a:t>型的例子</a:t>
            </a:r>
            <a:r>
              <a:rPr lang="zh-CN" altLang="zh-CN" dirty="0" smtClean="0"/>
              <a:t>：</a:t>
            </a:r>
            <a:endParaRPr lang="en-US" altLang="zh-CN" dirty="0" smtClean="0"/>
          </a:p>
          <a:p>
            <a:pPr marL="0" indent="0">
              <a:buNone/>
            </a:pPr>
            <a:r>
              <a:rPr lang="en-US" altLang="zh-CN" dirty="0"/>
              <a:t>	</a:t>
            </a:r>
            <a:r>
              <a:rPr lang="zh-CN" altLang="zh-CN" dirty="0" smtClean="0"/>
              <a:t>某</a:t>
            </a:r>
            <a:r>
              <a:rPr lang="zh-CN" altLang="zh-CN" dirty="0"/>
              <a:t>嵌入式工程师为甲公司完成了某个项目中的一部分，后因某种原因离职。为了顶替其职位该公司又招聘了一个工程师，新进的工程师如果需要继续开发原项目则需要查阅原来工程师留下的资料，如果</a:t>
            </a:r>
            <a:r>
              <a:rPr lang="zh-CN" altLang="zh-CN" dirty="0">
                <a:solidFill>
                  <a:srgbClr val="FF0000"/>
                </a:solidFill>
              </a:rPr>
              <a:t>资料混乱或是缺失</a:t>
            </a:r>
            <a:r>
              <a:rPr lang="zh-CN" altLang="zh-CN" dirty="0"/>
              <a:t>则会严重影响该项目进度，更</a:t>
            </a:r>
            <a:r>
              <a:rPr lang="zh-CN" altLang="zh-CN" b="1" i="1" u="sng" dirty="0">
                <a:solidFill>
                  <a:srgbClr val="00B0F0"/>
                </a:solidFill>
              </a:rPr>
              <a:t>恶劣的情况</a:t>
            </a:r>
            <a:r>
              <a:rPr lang="zh-CN" altLang="zh-CN" dirty="0"/>
              <a:t>是</a:t>
            </a:r>
            <a:r>
              <a:rPr lang="zh-CN" altLang="zh-CN" dirty="0">
                <a:solidFill>
                  <a:srgbClr val="FF0000"/>
                </a:solidFill>
                <a:latin typeface="黑体" panose="02010609060101010101" pitchFamily="49" charset="-122"/>
                <a:ea typeface="黑体" panose="02010609060101010101" pitchFamily="49" charset="-122"/>
              </a:rPr>
              <a:t>原来的工作可能需要推翻重来</a:t>
            </a:r>
            <a:r>
              <a:rPr lang="zh-CN" altLang="zh-CN" dirty="0"/>
              <a:t>。因此重视项目规范对系统的进度、质量等方面起到了保证作用</a:t>
            </a:r>
            <a:r>
              <a:rPr lang="zh-CN" altLang="zh-CN" dirty="0" smtClean="0"/>
              <a:t>。</a:t>
            </a:r>
            <a:endParaRPr lang="en-US" altLang="zh-CN" dirty="0" smtClean="0"/>
          </a:p>
          <a:p>
            <a:pPr marL="0" indent="0">
              <a:buNone/>
            </a:pPr>
            <a:r>
              <a:rPr lang="en-US" altLang="zh-CN" dirty="0" smtClean="0"/>
              <a:t>【Special Focus</a:t>
            </a:r>
            <a:r>
              <a:rPr lang="zh-CN" altLang="en-US" dirty="0"/>
              <a:t>特</a:t>
            </a:r>
            <a:r>
              <a:rPr lang="zh-CN" altLang="en-US" dirty="0" smtClean="0"/>
              <a:t>别关注</a:t>
            </a:r>
            <a:r>
              <a:rPr lang="en-US" altLang="zh-CN" dirty="0" smtClean="0"/>
              <a:t>】</a:t>
            </a:r>
            <a:r>
              <a:rPr lang="zh-CN" altLang="en-US" dirty="0" smtClean="0"/>
              <a:t>华为公司的项目规范让每个员工都是“螺丝钉”，并且无论谁离职后续接手者只需要项目文档就可以继续完成前期工作！</a:t>
            </a:r>
            <a:endParaRPr lang="zh-CN" altLang="zh-CN" dirty="0"/>
          </a:p>
          <a:p>
            <a:endParaRPr lang="zh-CN" altLang="en-US" dirty="0"/>
          </a:p>
        </p:txBody>
      </p:sp>
    </p:spTree>
    <p:extLst>
      <p:ext uri="{BB962C8B-B14F-4D97-AF65-F5344CB8AC3E}">
        <p14:creationId xmlns:p14="http://schemas.microsoft.com/office/powerpoint/2010/main" val="3065963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4.1 </a:t>
            </a:r>
            <a:r>
              <a:rPr lang="zh-CN" altLang="zh-CN" b="1" dirty="0"/>
              <a:t>嵌入式系统项目规范</a:t>
            </a:r>
            <a:endParaRPr lang="zh-CN" altLang="en-US" dirty="0"/>
          </a:p>
        </p:txBody>
      </p:sp>
      <p:sp>
        <p:nvSpPr>
          <p:cNvPr id="3" name="内容占位符 2"/>
          <p:cNvSpPr>
            <a:spLocks noGrp="1"/>
          </p:cNvSpPr>
          <p:nvPr>
            <p:ph idx="1"/>
          </p:nvPr>
        </p:nvSpPr>
        <p:spPr>
          <a:xfrm>
            <a:off x="308113" y="1467817"/>
            <a:ext cx="11539330" cy="5012496"/>
          </a:xfrm>
        </p:spPr>
        <p:txBody>
          <a:bodyPr>
            <a:normAutofit fontScale="85000" lnSpcReduction="20000"/>
          </a:bodyPr>
          <a:lstStyle/>
          <a:p>
            <a:r>
              <a:rPr lang="zh-CN" altLang="zh-CN" b="1" dirty="0" smtClean="0"/>
              <a:t>教</a:t>
            </a:r>
            <a:r>
              <a:rPr lang="zh-CN" altLang="zh-CN" b="1" dirty="0"/>
              <a:t>材要求的嵌入式系统项目规范说明</a:t>
            </a:r>
          </a:p>
          <a:p>
            <a:r>
              <a:rPr lang="zh-CN" altLang="en-US" dirty="0" smtClean="0"/>
              <a:t>作为一种简要的规范，本课程要求的文档如下：</a:t>
            </a:r>
            <a:endParaRPr lang="en-US" altLang="zh-CN" dirty="0" smtClean="0"/>
          </a:p>
          <a:p>
            <a:pPr marL="0" indent="0">
              <a:buNone/>
            </a:pPr>
            <a:r>
              <a:rPr lang="en-US" altLang="zh-CN" dirty="0" smtClean="0"/>
              <a:t>	</a:t>
            </a:r>
            <a:r>
              <a:rPr lang="zh-CN" altLang="zh-CN" dirty="0" smtClean="0"/>
              <a:t>问</a:t>
            </a:r>
            <a:r>
              <a:rPr lang="zh-CN" altLang="zh-CN" dirty="0"/>
              <a:t>题描述文档（需求分析文档或任务发布文档</a:t>
            </a:r>
            <a:r>
              <a:rPr lang="zh-CN" altLang="zh-CN" dirty="0" smtClean="0"/>
              <a:t>）</a:t>
            </a:r>
            <a:endParaRPr lang="en-US" altLang="zh-CN" dirty="0" smtClean="0"/>
          </a:p>
          <a:p>
            <a:pPr marL="0" indent="0">
              <a:buNone/>
            </a:pPr>
            <a:r>
              <a:rPr lang="en-US" altLang="zh-CN" dirty="0"/>
              <a:t>	</a:t>
            </a:r>
            <a:r>
              <a:rPr lang="zh-CN" altLang="zh-CN" dirty="0"/>
              <a:t>系统分析文</a:t>
            </a:r>
            <a:r>
              <a:rPr lang="zh-CN" altLang="zh-CN" dirty="0" smtClean="0"/>
              <a:t>档</a:t>
            </a:r>
            <a:endParaRPr lang="en-US" altLang="zh-CN" dirty="0" smtClean="0"/>
          </a:p>
          <a:p>
            <a:pPr marL="0" indent="0">
              <a:buNone/>
            </a:pPr>
            <a:r>
              <a:rPr lang="en-US" altLang="zh-CN" dirty="0" smtClean="0"/>
              <a:t>	</a:t>
            </a:r>
            <a:r>
              <a:rPr lang="zh-CN" altLang="zh-CN" dirty="0" smtClean="0"/>
              <a:t>硬</a:t>
            </a:r>
            <a:r>
              <a:rPr lang="zh-CN" altLang="zh-CN" dirty="0"/>
              <a:t>件原理图文</a:t>
            </a:r>
            <a:r>
              <a:rPr lang="zh-CN" altLang="zh-CN" dirty="0" smtClean="0"/>
              <a:t>档</a:t>
            </a:r>
            <a:endParaRPr lang="en-US" altLang="zh-CN" dirty="0" smtClean="0"/>
          </a:p>
          <a:p>
            <a:pPr marL="0" indent="0">
              <a:buNone/>
            </a:pPr>
            <a:r>
              <a:rPr lang="en-US" altLang="zh-CN" dirty="0"/>
              <a:t>	</a:t>
            </a:r>
            <a:r>
              <a:rPr lang="zh-CN" altLang="zh-CN" dirty="0"/>
              <a:t>硬件</a:t>
            </a:r>
            <a:r>
              <a:rPr lang="en-US" altLang="zh-CN" dirty="0"/>
              <a:t>PCB</a:t>
            </a:r>
            <a:r>
              <a:rPr lang="zh-CN" altLang="zh-CN" dirty="0"/>
              <a:t>文</a:t>
            </a:r>
            <a:r>
              <a:rPr lang="zh-CN" altLang="zh-CN" dirty="0" smtClean="0"/>
              <a:t>档</a:t>
            </a:r>
            <a:endParaRPr lang="en-US" altLang="zh-CN" dirty="0" smtClean="0"/>
          </a:p>
          <a:p>
            <a:pPr marL="0" indent="0">
              <a:buNone/>
            </a:pPr>
            <a:r>
              <a:rPr lang="en-US" altLang="zh-CN" dirty="0"/>
              <a:t>	</a:t>
            </a:r>
            <a:r>
              <a:rPr lang="zh-CN" altLang="zh-CN" dirty="0"/>
              <a:t>软件算法设计文</a:t>
            </a:r>
            <a:r>
              <a:rPr lang="zh-CN" altLang="zh-CN" dirty="0" smtClean="0"/>
              <a:t>档</a:t>
            </a:r>
            <a:endParaRPr lang="en-US" altLang="zh-CN" dirty="0" smtClean="0"/>
          </a:p>
          <a:p>
            <a:pPr marL="0" indent="0">
              <a:buNone/>
            </a:pPr>
            <a:r>
              <a:rPr lang="en-US" altLang="zh-CN" dirty="0"/>
              <a:t>	</a:t>
            </a:r>
            <a:r>
              <a:rPr lang="zh-CN" altLang="zh-CN" dirty="0"/>
              <a:t>软件源代</a:t>
            </a:r>
            <a:r>
              <a:rPr lang="zh-CN" altLang="zh-CN" dirty="0" smtClean="0"/>
              <a:t>码</a:t>
            </a:r>
            <a:endParaRPr lang="en-US" altLang="zh-CN" dirty="0" smtClean="0"/>
          </a:p>
          <a:p>
            <a:pPr marL="0" indent="0">
              <a:buNone/>
            </a:pPr>
            <a:r>
              <a:rPr lang="en-US" altLang="zh-CN" dirty="0"/>
              <a:t>	</a:t>
            </a:r>
            <a:r>
              <a:rPr lang="zh-CN" altLang="zh-CN" dirty="0"/>
              <a:t>系统硬件连接图文</a:t>
            </a:r>
            <a:r>
              <a:rPr lang="zh-CN" altLang="zh-CN" dirty="0" smtClean="0"/>
              <a:t>档</a:t>
            </a:r>
            <a:endParaRPr lang="en-US" altLang="zh-CN" dirty="0" smtClean="0"/>
          </a:p>
          <a:p>
            <a:pPr marL="0" indent="0">
              <a:buNone/>
            </a:pPr>
            <a:r>
              <a:rPr lang="en-US" altLang="zh-CN" dirty="0"/>
              <a:t>	</a:t>
            </a:r>
            <a:r>
              <a:rPr lang="zh-CN" altLang="zh-CN" dirty="0"/>
              <a:t>系统测试文</a:t>
            </a:r>
            <a:r>
              <a:rPr lang="zh-CN" altLang="zh-CN" dirty="0" smtClean="0"/>
              <a:t>档</a:t>
            </a:r>
            <a:endParaRPr lang="en-US" altLang="zh-CN" dirty="0" smtClean="0"/>
          </a:p>
          <a:p>
            <a:pPr marL="0" indent="0">
              <a:buNone/>
            </a:pPr>
            <a:r>
              <a:rPr lang="en-US" altLang="zh-CN" dirty="0"/>
              <a:t>	</a:t>
            </a:r>
            <a:r>
              <a:rPr lang="zh-CN" altLang="zh-CN" dirty="0"/>
              <a:t>使用说明</a:t>
            </a:r>
            <a:r>
              <a:rPr lang="zh-CN" altLang="zh-CN" dirty="0" smtClean="0"/>
              <a:t>书</a:t>
            </a:r>
            <a:endParaRPr lang="en-US" altLang="zh-CN" dirty="0" smtClean="0"/>
          </a:p>
          <a:p>
            <a:pPr marL="0" indent="0">
              <a:buNone/>
            </a:pPr>
            <a:r>
              <a:rPr lang="en-US" altLang="zh-CN" dirty="0"/>
              <a:t>	</a:t>
            </a:r>
            <a:r>
              <a:rPr lang="zh-CN" altLang="zh-CN" dirty="0"/>
              <a:t>讲解用</a:t>
            </a:r>
            <a:r>
              <a:rPr lang="en-US" altLang="zh-CN" dirty="0" smtClean="0"/>
              <a:t>PPT</a:t>
            </a:r>
          </a:p>
          <a:p>
            <a:pPr marL="0" indent="0">
              <a:buNone/>
            </a:pPr>
            <a:r>
              <a:rPr lang="en-US" altLang="zh-CN" dirty="0" smtClean="0"/>
              <a:t>[Hint]	</a:t>
            </a:r>
            <a:r>
              <a:rPr lang="zh-CN" altLang="en-US" dirty="0" smtClean="0"/>
              <a:t>后续课程当中每次完成一个项目均需要以组为单位提交上述十个文档。</a:t>
            </a:r>
            <a:endParaRPr lang="zh-CN" altLang="en-US" dirty="0"/>
          </a:p>
        </p:txBody>
      </p:sp>
    </p:spTree>
    <p:extLst>
      <p:ext uri="{BB962C8B-B14F-4D97-AF65-F5344CB8AC3E}">
        <p14:creationId xmlns:p14="http://schemas.microsoft.com/office/powerpoint/2010/main" val="19108705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TotalTime>
  <Words>1146</Words>
  <Application>Microsoft Office PowerPoint</Application>
  <PresentationFormat>自定义</PresentationFormat>
  <Paragraphs>172</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Office 主题</vt:lpstr>
      <vt:lpstr>Visio</vt:lpstr>
      <vt:lpstr>传感器与综合控制技术</vt:lpstr>
      <vt:lpstr>PowerPoint 演示文稿</vt:lpstr>
      <vt:lpstr>Purpose</vt:lpstr>
      <vt:lpstr>本章要点</vt:lpstr>
      <vt:lpstr>目录</vt:lpstr>
      <vt:lpstr>4.1 嵌入式系统项目规范</vt:lpstr>
      <vt:lpstr>4.1 嵌入式系统项目规范</vt:lpstr>
      <vt:lpstr>4.1 嵌入式系统项目规范</vt:lpstr>
      <vt:lpstr>4.1 嵌入式系统项目规范</vt:lpstr>
      <vt:lpstr>4.2 模拟测控系统简介</vt:lpstr>
      <vt:lpstr>4.2 模拟测控系统简介</vt:lpstr>
      <vt:lpstr>4.2 模拟测控系统简介</vt:lpstr>
      <vt:lpstr>4.3 连接硬件</vt:lpstr>
      <vt:lpstr>4.3 连接硬件</vt:lpstr>
      <vt:lpstr>4.3 连接硬件</vt:lpstr>
      <vt:lpstr>4.3 连接硬件</vt:lpstr>
      <vt:lpstr>4.3 连接硬件</vt:lpstr>
      <vt:lpstr>4.3 连接硬件</vt:lpstr>
      <vt:lpstr>4.4使用C语言进行程序设计</vt:lpstr>
      <vt:lpstr>4.4使用C语言进行程序设计</vt:lpstr>
      <vt:lpstr>4.4使用C语言进行程序设计</vt:lpstr>
      <vt:lpstr>4.4使用C语言进行程序设计</vt:lpstr>
      <vt:lpstr>4.4使用C语言进行程序设计</vt:lpstr>
      <vt:lpstr>4.4使用C语言进行程序设计</vt:lpstr>
      <vt:lpstr>4.4使用C语言进行程序设计</vt:lpstr>
      <vt:lpstr>4.5 联合调试与实现</vt:lpstr>
      <vt:lpstr>4.5 联合调试与实现</vt:lpstr>
      <vt:lpstr>4.5 联合调试与实现</vt:lpstr>
      <vt:lpstr>4.5 联合调试与实现</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传感器与综合控制技术</dc:title>
  <dc:creator>Administrator</dc:creator>
  <cp:lastModifiedBy>微软用户</cp:lastModifiedBy>
  <cp:revision>40</cp:revision>
  <dcterms:created xsi:type="dcterms:W3CDTF">2017-02-11T14:15:52Z</dcterms:created>
  <dcterms:modified xsi:type="dcterms:W3CDTF">2017-02-15T01:32:55Z</dcterms:modified>
</cp:coreProperties>
</file>