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256" r:id="rId3"/>
    <p:sldId id="257" r:id="rId4"/>
    <p:sldId id="258" r:id="rId5"/>
    <p:sldId id="259" r:id="rId6"/>
    <p:sldId id="260" r:id="rId7"/>
    <p:sldId id="265" r:id="rId8"/>
    <p:sldId id="261" r:id="rId9"/>
    <p:sldId id="266" r:id="rId10"/>
    <p:sldId id="267" r:id="rId11"/>
    <p:sldId id="268" r:id="rId12"/>
    <p:sldId id="269" r:id="rId13"/>
    <p:sldId id="262" r:id="rId14"/>
    <p:sldId id="270" r:id="rId15"/>
    <p:sldId id="271" r:id="rId16"/>
    <p:sldId id="272" r:id="rId17"/>
    <p:sldId id="273" r:id="rId18"/>
    <p:sldId id="274" r:id="rId19"/>
    <p:sldId id="275" r:id="rId20"/>
    <p:sldId id="263" r:id="rId21"/>
    <p:sldId id="276" r:id="rId22"/>
    <p:sldId id="277" r:id="rId23"/>
    <p:sldId id="278" r:id="rId24"/>
    <p:sldId id="26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26" y="-1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0640889-EF68-4422-8904-32B98BC7BE0D}"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FE7971-AE1A-4BD9-80B4-50694912B01C}" type="slidenum">
              <a:rPr lang="zh-CN" altLang="en-US" smtClean="0"/>
              <a:t>‹#›</a:t>
            </a:fld>
            <a:endParaRPr lang="zh-CN" altLang="en-US"/>
          </a:p>
        </p:txBody>
      </p:sp>
    </p:spTree>
    <p:extLst>
      <p:ext uri="{BB962C8B-B14F-4D97-AF65-F5344CB8AC3E}">
        <p14:creationId xmlns:p14="http://schemas.microsoft.com/office/powerpoint/2010/main" val="1772370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640889-EF68-4422-8904-32B98BC7BE0D}"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FE7971-AE1A-4BD9-80B4-50694912B01C}" type="slidenum">
              <a:rPr lang="zh-CN" altLang="en-US" smtClean="0"/>
              <a:t>‹#›</a:t>
            </a:fld>
            <a:endParaRPr lang="zh-CN" altLang="en-US"/>
          </a:p>
        </p:txBody>
      </p:sp>
    </p:spTree>
    <p:extLst>
      <p:ext uri="{BB962C8B-B14F-4D97-AF65-F5344CB8AC3E}">
        <p14:creationId xmlns:p14="http://schemas.microsoft.com/office/powerpoint/2010/main" val="2333392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640889-EF68-4422-8904-32B98BC7BE0D}"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FE7971-AE1A-4BD9-80B4-50694912B01C}" type="slidenum">
              <a:rPr lang="zh-CN" altLang="en-US" smtClean="0"/>
              <a:t>‹#›</a:t>
            </a:fld>
            <a:endParaRPr lang="zh-CN" altLang="en-US"/>
          </a:p>
        </p:txBody>
      </p:sp>
    </p:spTree>
    <p:extLst>
      <p:ext uri="{BB962C8B-B14F-4D97-AF65-F5344CB8AC3E}">
        <p14:creationId xmlns:p14="http://schemas.microsoft.com/office/powerpoint/2010/main" val="1874554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640889-EF68-4422-8904-32B98BC7BE0D}"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FE7971-AE1A-4BD9-80B4-50694912B01C}" type="slidenum">
              <a:rPr lang="zh-CN" altLang="en-US" smtClean="0"/>
              <a:t>‹#›</a:t>
            </a:fld>
            <a:endParaRPr lang="zh-CN" altLang="en-US"/>
          </a:p>
        </p:txBody>
      </p:sp>
    </p:spTree>
    <p:extLst>
      <p:ext uri="{BB962C8B-B14F-4D97-AF65-F5344CB8AC3E}">
        <p14:creationId xmlns:p14="http://schemas.microsoft.com/office/powerpoint/2010/main" val="428176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0640889-EF68-4422-8904-32B98BC7BE0D}"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FE7971-AE1A-4BD9-80B4-50694912B01C}" type="slidenum">
              <a:rPr lang="zh-CN" altLang="en-US" smtClean="0"/>
              <a:t>‹#›</a:t>
            </a:fld>
            <a:endParaRPr lang="zh-CN" altLang="en-US"/>
          </a:p>
        </p:txBody>
      </p:sp>
    </p:spTree>
    <p:extLst>
      <p:ext uri="{BB962C8B-B14F-4D97-AF65-F5344CB8AC3E}">
        <p14:creationId xmlns:p14="http://schemas.microsoft.com/office/powerpoint/2010/main" val="2139295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0640889-EF68-4422-8904-32B98BC7BE0D}"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FE7971-AE1A-4BD9-80B4-50694912B01C}" type="slidenum">
              <a:rPr lang="zh-CN" altLang="en-US" smtClean="0"/>
              <a:t>‹#›</a:t>
            </a:fld>
            <a:endParaRPr lang="zh-CN" altLang="en-US"/>
          </a:p>
        </p:txBody>
      </p:sp>
    </p:spTree>
    <p:extLst>
      <p:ext uri="{BB962C8B-B14F-4D97-AF65-F5344CB8AC3E}">
        <p14:creationId xmlns:p14="http://schemas.microsoft.com/office/powerpoint/2010/main" val="15120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0640889-EF68-4422-8904-32B98BC7BE0D}" type="datetimeFigureOut">
              <a:rPr lang="zh-CN" altLang="en-US" smtClean="0"/>
              <a:t>2017-2-15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7FE7971-AE1A-4BD9-80B4-50694912B01C}" type="slidenum">
              <a:rPr lang="zh-CN" altLang="en-US" smtClean="0"/>
              <a:t>‹#›</a:t>
            </a:fld>
            <a:endParaRPr lang="zh-CN" altLang="en-US"/>
          </a:p>
        </p:txBody>
      </p:sp>
    </p:spTree>
    <p:extLst>
      <p:ext uri="{BB962C8B-B14F-4D97-AF65-F5344CB8AC3E}">
        <p14:creationId xmlns:p14="http://schemas.microsoft.com/office/powerpoint/2010/main" val="3966548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0640889-EF68-4422-8904-32B98BC7BE0D}"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7FE7971-AE1A-4BD9-80B4-50694912B01C}" type="slidenum">
              <a:rPr lang="zh-CN" altLang="en-US" smtClean="0"/>
              <a:t>‹#›</a:t>
            </a:fld>
            <a:endParaRPr lang="zh-CN" altLang="en-US"/>
          </a:p>
        </p:txBody>
      </p:sp>
    </p:spTree>
    <p:extLst>
      <p:ext uri="{BB962C8B-B14F-4D97-AF65-F5344CB8AC3E}">
        <p14:creationId xmlns:p14="http://schemas.microsoft.com/office/powerpoint/2010/main" val="12206426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640889-EF68-4422-8904-32B98BC7BE0D}" type="datetimeFigureOut">
              <a:rPr lang="zh-CN" altLang="en-US" smtClean="0"/>
              <a:t>2017-2-15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7FE7971-AE1A-4BD9-80B4-50694912B01C}" type="slidenum">
              <a:rPr lang="zh-CN" altLang="en-US" smtClean="0"/>
              <a:t>‹#›</a:t>
            </a:fld>
            <a:endParaRPr lang="zh-CN" altLang="en-US"/>
          </a:p>
        </p:txBody>
      </p:sp>
    </p:spTree>
    <p:extLst>
      <p:ext uri="{BB962C8B-B14F-4D97-AF65-F5344CB8AC3E}">
        <p14:creationId xmlns:p14="http://schemas.microsoft.com/office/powerpoint/2010/main" val="1791213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640889-EF68-4422-8904-32B98BC7BE0D}"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FE7971-AE1A-4BD9-80B4-50694912B01C}" type="slidenum">
              <a:rPr lang="zh-CN" altLang="en-US" smtClean="0"/>
              <a:t>‹#›</a:t>
            </a:fld>
            <a:endParaRPr lang="zh-CN" altLang="en-US"/>
          </a:p>
        </p:txBody>
      </p:sp>
    </p:spTree>
    <p:extLst>
      <p:ext uri="{BB962C8B-B14F-4D97-AF65-F5344CB8AC3E}">
        <p14:creationId xmlns:p14="http://schemas.microsoft.com/office/powerpoint/2010/main" val="1341735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640889-EF68-4422-8904-32B98BC7BE0D}"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FE7971-AE1A-4BD9-80B4-50694912B01C}" type="slidenum">
              <a:rPr lang="zh-CN" altLang="en-US" smtClean="0"/>
              <a:t>‹#›</a:t>
            </a:fld>
            <a:endParaRPr lang="zh-CN" altLang="en-US"/>
          </a:p>
        </p:txBody>
      </p:sp>
    </p:spTree>
    <p:extLst>
      <p:ext uri="{BB962C8B-B14F-4D97-AF65-F5344CB8AC3E}">
        <p14:creationId xmlns:p14="http://schemas.microsoft.com/office/powerpoint/2010/main" val="288642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640889-EF68-4422-8904-32B98BC7BE0D}" type="datetimeFigureOut">
              <a:rPr lang="zh-CN" altLang="en-US" smtClean="0"/>
              <a:t>2017-2-15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FE7971-AE1A-4BD9-80B4-50694912B01C}" type="slidenum">
              <a:rPr lang="zh-CN" altLang="en-US" smtClean="0"/>
              <a:t>‹#›</a:t>
            </a:fld>
            <a:endParaRPr lang="zh-CN" altLang="en-US"/>
          </a:p>
        </p:txBody>
      </p:sp>
    </p:spTree>
    <p:extLst>
      <p:ext uri="{BB962C8B-B14F-4D97-AF65-F5344CB8AC3E}">
        <p14:creationId xmlns:p14="http://schemas.microsoft.com/office/powerpoint/2010/main" val="27193658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emf"/><Relationship Id="rId4" Type="http://schemas.openxmlformats.org/officeDocument/2006/relationships/package" Target="../embeddings/Microsoft_Visio___222.vsdx"/></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package" Target="../embeddings/Microsoft_Visio___333.vsdx"/></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package" Target="../embeddings/Microsoft_Visio___444.vsdx"/></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package" Target="../embeddings/Microsoft_Visio___111.vsdx"/></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标题 1"/>
          <p:cNvSpPr>
            <a:spLocks noGrp="1"/>
          </p:cNvSpPr>
          <p:nvPr>
            <p:ph type="ctrTitle"/>
          </p:nvPr>
        </p:nvSpPr>
        <p:spPr>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dirty="0" smtClean="0"/>
              <a:t>传感器与综合控制技术</a:t>
            </a:r>
            <a:endParaRPr lang="zh-CN" altLang="en-US" dirty="0"/>
          </a:p>
        </p:txBody>
      </p:sp>
      <p:sp>
        <p:nvSpPr>
          <p:cNvPr id="5" name="TextBox 4"/>
          <p:cNvSpPr txBox="1"/>
          <p:nvPr/>
        </p:nvSpPr>
        <p:spPr>
          <a:xfrm>
            <a:off x="137160" y="401598"/>
            <a:ext cx="6888480" cy="400110"/>
          </a:xfrm>
          <a:prstGeom prst="rect">
            <a:avLst/>
          </a:prstGeom>
          <a:noFill/>
        </p:spPr>
        <p:txBody>
          <a:bodyPr wrap="square" rtlCol="0">
            <a:spAutoFit/>
          </a:bodyPr>
          <a:lstStyle/>
          <a:p>
            <a:r>
              <a:rPr lang="zh-CN" altLang="en-US" sz="2000" dirty="0" smtClean="0"/>
              <a:t>高等职业教育“十三五”规划教材（物联网应用技术系列）</a:t>
            </a:r>
            <a:endParaRPr lang="zh-CN" altLang="en-US" sz="2000" dirty="0"/>
          </a:p>
        </p:txBody>
      </p:sp>
      <p:sp>
        <p:nvSpPr>
          <p:cNvPr id="6" name="TextBox 5"/>
          <p:cNvSpPr txBox="1"/>
          <p:nvPr/>
        </p:nvSpPr>
        <p:spPr>
          <a:xfrm>
            <a:off x="9014460" y="5911215"/>
            <a:ext cx="2667000" cy="400110"/>
          </a:xfrm>
          <a:prstGeom prst="rect">
            <a:avLst/>
          </a:prstGeom>
          <a:noFill/>
        </p:spPr>
        <p:txBody>
          <a:bodyPr wrap="square" rtlCol="0">
            <a:spAutoFit/>
          </a:bodyPr>
          <a:lstStyle/>
          <a:p>
            <a:r>
              <a:rPr lang="zh-CN" altLang="en-US" sz="2000" dirty="0" smtClean="0"/>
              <a:t>中国水利水电出版社</a:t>
            </a:r>
            <a:endParaRPr lang="zh-CN" altLang="en-US" sz="2000" dirty="0"/>
          </a:p>
        </p:txBody>
      </p:sp>
      <p:pic>
        <p:nvPicPr>
          <p:cNvPr id="7"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96300" y="5827455"/>
            <a:ext cx="609600" cy="514350"/>
          </a:xfrm>
          <a:prstGeom prst="rect">
            <a:avLst/>
          </a:prstGeom>
          <a:solidFill>
            <a:srgbClr val="00B0F0"/>
          </a:solidFill>
          <a:ln>
            <a:noFill/>
          </a:ln>
          <a:effectLst/>
        </p:spPr>
      </p:pic>
    </p:spTree>
    <p:extLst>
      <p:ext uri="{BB962C8B-B14F-4D97-AF65-F5344CB8AC3E}">
        <p14:creationId xmlns:p14="http://schemas.microsoft.com/office/powerpoint/2010/main" val="2825389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9.2</a:t>
            </a:r>
            <a:r>
              <a:rPr lang="zh-CN" altLang="zh-CN" b="1" dirty="0"/>
              <a:t>简单计算机干预自控系统项目目标与项目规范</a:t>
            </a:r>
            <a:endParaRPr lang="zh-CN" altLang="en-US" dirty="0"/>
          </a:p>
        </p:txBody>
      </p:sp>
      <p:sp>
        <p:nvSpPr>
          <p:cNvPr id="3" name="内容占位符 2"/>
          <p:cNvSpPr>
            <a:spLocks noGrp="1"/>
          </p:cNvSpPr>
          <p:nvPr>
            <p:ph idx="1"/>
          </p:nvPr>
        </p:nvSpPr>
        <p:spPr/>
        <p:txBody>
          <a:bodyPr/>
          <a:lstStyle/>
          <a:p>
            <a:r>
              <a:rPr lang="en-US" altLang="zh-CN" b="1" dirty="0"/>
              <a:t>9.2.1</a:t>
            </a:r>
            <a:r>
              <a:rPr lang="zh-CN" altLang="zh-CN" b="1" dirty="0"/>
              <a:t>简单计算机干预自控系统设计思想</a:t>
            </a:r>
            <a:endParaRPr lang="en-US" altLang="zh-CN" b="1" dirty="0"/>
          </a:p>
          <a:p>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55848065"/>
              </p:ext>
            </p:extLst>
          </p:nvPr>
        </p:nvGraphicFramePr>
        <p:xfrm>
          <a:off x="2226364" y="2519363"/>
          <a:ext cx="7273580" cy="3877460"/>
        </p:xfrm>
        <a:graphic>
          <a:graphicData uri="http://schemas.openxmlformats.org/presentationml/2006/ole">
            <mc:AlternateContent xmlns:mc="http://schemas.openxmlformats.org/markup-compatibility/2006">
              <mc:Choice xmlns:v="urn:schemas-microsoft-com:vml" Requires="v">
                <p:oleObj spid="_x0000_s3088" name="Visio" r:id="rId4" imgW="5198966" imgH="2774253" progId="Visio.Drawing.15">
                  <p:embed/>
                </p:oleObj>
              </mc:Choice>
              <mc:Fallback>
                <p:oleObj name="Visio" r:id="rId4" imgW="5198966" imgH="2774253" progId="Visio.Drawing.15">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6364" y="2519363"/>
                        <a:ext cx="7273580" cy="3877460"/>
                      </a:xfrm>
                      <a:prstGeom prst="rect">
                        <a:avLst/>
                      </a:prstGeom>
                      <a:noFill/>
                    </p:spPr>
                  </p:pic>
                </p:oleObj>
              </mc:Fallback>
            </mc:AlternateContent>
          </a:graphicData>
        </a:graphic>
      </p:graphicFrame>
    </p:spTree>
    <p:extLst>
      <p:ext uri="{BB962C8B-B14F-4D97-AF65-F5344CB8AC3E}">
        <p14:creationId xmlns:p14="http://schemas.microsoft.com/office/powerpoint/2010/main" val="4282226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9.2</a:t>
            </a:r>
            <a:r>
              <a:rPr lang="zh-CN" altLang="zh-CN" b="1" dirty="0"/>
              <a:t>简单计算机干预自控系统项目目标与项目规范</a:t>
            </a:r>
            <a:endParaRPr lang="zh-CN" altLang="en-US" dirty="0"/>
          </a:p>
        </p:txBody>
      </p:sp>
      <p:sp>
        <p:nvSpPr>
          <p:cNvPr id="3" name="内容占位符 2"/>
          <p:cNvSpPr>
            <a:spLocks noGrp="1"/>
          </p:cNvSpPr>
          <p:nvPr>
            <p:ph idx="1"/>
          </p:nvPr>
        </p:nvSpPr>
        <p:spPr>
          <a:xfrm>
            <a:off x="248477" y="1690688"/>
            <a:ext cx="11738113" cy="4351338"/>
          </a:xfrm>
        </p:spPr>
        <p:txBody>
          <a:bodyPr>
            <a:normAutofit fontScale="70000" lnSpcReduction="20000"/>
          </a:bodyPr>
          <a:lstStyle/>
          <a:p>
            <a:r>
              <a:rPr lang="en-US" altLang="zh-CN" dirty="0"/>
              <a:t>[</a:t>
            </a:r>
            <a:r>
              <a:rPr lang="zh-CN" altLang="zh-CN" dirty="0"/>
              <a:t>任务名称</a:t>
            </a:r>
            <a:r>
              <a:rPr lang="en-US" altLang="zh-CN" dirty="0"/>
              <a:t>]</a:t>
            </a:r>
            <a:r>
              <a:rPr lang="zh-CN" altLang="zh-CN" dirty="0"/>
              <a:t>简单计算机干预自动控制系统设计要求</a:t>
            </a:r>
          </a:p>
          <a:p>
            <a:r>
              <a:rPr lang="en-US" altLang="zh-CN" dirty="0"/>
              <a:t>[</a:t>
            </a:r>
            <a:r>
              <a:rPr lang="zh-CN" altLang="zh-CN" dirty="0"/>
              <a:t>目标简述</a:t>
            </a:r>
            <a:r>
              <a:rPr lang="en-US" altLang="zh-CN" dirty="0"/>
              <a:t>]</a:t>
            </a:r>
            <a:r>
              <a:rPr lang="zh-CN" altLang="zh-CN" dirty="0"/>
              <a:t>完成简单计算机干预下的感应照明灯自动控制系统</a:t>
            </a:r>
          </a:p>
          <a:p>
            <a:r>
              <a:rPr lang="en-US" altLang="zh-CN" dirty="0"/>
              <a:t>[</a:t>
            </a:r>
            <a:r>
              <a:rPr lang="zh-CN" altLang="zh-CN" dirty="0"/>
              <a:t>具体功能</a:t>
            </a:r>
            <a:r>
              <a:rPr lang="en-US" altLang="zh-CN" dirty="0"/>
              <a:t>]</a:t>
            </a:r>
            <a:endParaRPr lang="zh-CN" altLang="zh-CN" dirty="0"/>
          </a:p>
          <a:p>
            <a:pPr marL="0" lvl="0" indent="0">
              <a:buNone/>
            </a:pPr>
            <a:r>
              <a:rPr lang="en-US" altLang="zh-CN" dirty="0" smtClean="0"/>
              <a:t>	</a:t>
            </a:r>
            <a:r>
              <a:rPr lang="zh-CN" altLang="zh-CN" dirty="0" smtClean="0"/>
              <a:t>单</a:t>
            </a:r>
            <a:r>
              <a:rPr lang="zh-CN" altLang="zh-CN" dirty="0"/>
              <a:t>片机系统启动后直接进入停止工作状态，等待计算机发送开始自动工作命令。</a:t>
            </a:r>
          </a:p>
          <a:p>
            <a:pPr marL="0" lvl="0" indent="0">
              <a:buNone/>
            </a:pPr>
            <a:r>
              <a:rPr lang="en-US" altLang="zh-CN" dirty="0" smtClean="0"/>
              <a:t>	</a:t>
            </a:r>
            <a:r>
              <a:rPr lang="zh-CN" altLang="zh-CN" dirty="0" smtClean="0"/>
              <a:t>计</a:t>
            </a:r>
            <a:r>
              <a:rPr lang="zh-CN" altLang="zh-CN" dirty="0"/>
              <a:t>算机系统发送开始工作命令，单片机系统进入自动工作状态。</a:t>
            </a:r>
          </a:p>
          <a:p>
            <a:pPr marL="0" lvl="0" indent="0">
              <a:buNone/>
            </a:pPr>
            <a:r>
              <a:rPr lang="en-US" altLang="zh-CN" dirty="0" smtClean="0"/>
              <a:t>	</a:t>
            </a:r>
            <a:r>
              <a:rPr lang="zh-CN" altLang="zh-CN" dirty="0" smtClean="0"/>
              <a:t>计</a:t>
            </a:r>
            <a:r>
              <a:rPr lang="zh-CN" altLang="zh-CN" dirty="0"/>
              <a:t>算机系统发送停止工作命令，单片机系统进入停止工作状态，并等待计算机发送开始工作命令</a:t>
            </a:r>
          </a:p>
          <a:p>
            <a:pPr marL="0" lvl="0" indent="0">
              <a:buNone/>
            </a:pPr>
            <a:r>
              <a:rPr lang="en-US" altLang="zh-CN" dirty="0" smtClean="0"/>
              <a:t>	</a:t>
            </a:r>
            <a:r>
              <a:rPr lang="zh-CN" altLang="zh-CN" dirty="0" smtClean="0"/>
              <a:t>无</a:t>
            </a:r>
            <a:r>
              <a:rPr lang="zh-CN" altLang="zh-CN" dirty="0"/>
              <a:t>论在开始工作还是在停止工作状态，单片机系统应该实时向计算机系统传递测控端目标接口的工作状态数据。</a:t>
            </a:r>
          </a:p>
          <a:p>
            <a:pPr marL="0" lvl="0" indent="0">
              <a:buNone/>
            </a:pPr>
            <a:r>
              <a:rPr lang="en-US" altLang="zh-CN" dirty="0" smtClean="0"/>
              <a:t>	</a:t>
            </a:r>
            <a:r>
              <a:rPr lang="zh-CN" altLang="zh-CN" dirty="0" smtClean="0"/>
              <a:t>单</a:t>
            </a:r>
            <a:r>
              <a:rPr lang="zh-CN" altLang="zh-CN" dirty="0"/>
              <a:t>片机系统连接光电开关模块，该模块的功能为采集外部开关信号。代表是否有人通过。</a:t>
            </a:r>
          </a:p>
          <a:p>
            <a:pPr marL="0" lvl="0" indent="0">
              <a:buNone/>
            </a:pPr>
            <a:r>
              <a:rPr lang="en-US" altLang="zh-CN" dirty="0" smtClean="0"/>
              <a:t>	</a:t>
            </a:r>
            <a:r>
              <a:rPr lang="zh-CN" altLang="zh-CN" dirty="0" smtClean="0"/>
              <a:t>单</a:t>
            </a:r>
            <a:r>
              <a:rPr lang="zh-CN" altLang="zh-CN" dirty="0"/>
              <a:t>片机系统连接继电器模块，该模块的功能为控制外部</a:t>
            </a:r>
            <a:r>
              <a:rPr lang="en-US" altLang="zh-CN" dirty="0"/>
              <a:t>220V</a:t>
            </a:r>
            <a:r>
              <a:rPr lang="zh-CN" altLang="zh-CN" dirty="0"/>
              <a:t>交流照明灯的亮与灭。</a:t>
            </a:r>
          </a:p>
          <a:p>
            <a:pPr marL="0" lvl="0" indent="0">
              <a:buNone/>
            </a:pPr>
            <a:r>
              <a:rPr lang="en-US" altLang="zh-CN" dirty="0" smtClean="0"/>
              <a:t>	</a:t>
            </a:r>
            <a:r>
              <a:rPr lang="zh-CN" altLang="zh-CN" dirty="0" smtClean="0"/>
              <a:t>计</a:t>
            </a:r>
            <a:r>
              <a:rPr lang="zh-CN" altLang="zh-CN" dirty="0"/>
              <a:t>算机与单片机系统通讯通过</a:t>
            </a:r>
            <a:r>
              <a:rPr lang="en-US" altLang="zh-CN" dirty="0"/>
              <a:t>RS232</a:t>
            </a:r>
            <a:r>
              <a:rPr lang="zh-CN" altLang="zh-CN" dirty="0"/>
              <a:t>来进行。</a:t>
            </a:r>
          </a:p>
          <a:p>
            <a:pPr marL="0" lvl="0" indent="0">
              <a:buNone/>
            </a:pPr>
            <a:r>
              <a:rPr lang="en-US" altLang="zh-CN" dirty="0" smtClean="0"/>
              <a:t>	</a:t>
            </a:r>
            <a:r>
              <a:rPr lang="zh-CN" altLang="zh-CN" dirty="0" smtClean="0"/>
              <a:t>命</a:t>
            </a:r>
            <a:r>
              <a:rPr lang="zh-CN" altLang="zh-CN" dirty="0"/>
              <a:t>令协议格式：</a:t>
            </a: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204565029"/>
              </p:ext>
            </p:extLst>
          </p:nvPr>
        </p:nvGraphicFramePr>
        <p:xfrm>
          <a:off x="3162712" y="5676266"/>
          <a:ext cx="5494270" cy="1042588"/>
        </p:xfrm>
        <a:graphic>
          <a:graphicData uri="http://schemas.openxmlformats.org/drawingml/2006/table">
            <a:tbl>
              <a:tblPr firstRow="1" firstCol="1" lastRow="1" lastCol="1" bandRow="1" bandCol="1">
                <a:tableStyleId>{5C22544A-7EE6-4342-B048-85BDC9FD1C3A}</a:tableStyleId>
              </a:tblPr>
              <a:tblGrid>
                <a:gridCol w="1279678"/>
                <a:gridCol w="955122"/>
                <a:gridCol w="1279678"/>
                <a:gridCol w="1006124"/>
                <a:gridCol w="973668"/>
              </a:tblGrid>
              <a:tr h="260647">
                <a:tc>
                  <a:txBody>
                    <a:bodyPr/>
                    <a:lstStyle/>
                    <a:p>
                      <a:pPr algn="ctr">
                        <a:spcAft>
                          <a:spcPts val="0"/>
                        </a:spcAft>
                      </a:pPr>
                      <a:r>
                        <a:rPr lang="zh-CN" sz="1200" kern="0" dirty="0">
                          <a:effectLst/>
                        </a:rPr>
                        <a:t>协议字节顺序</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第一字节</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第二字节</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第三字节</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第四字节</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r>
              <a:tr h="260647">
                <a:tc>
                  <a:txBody>
                    <a:bodyPr/>
                    <a:lstStyle/>
                    <a:p>
                      <a:pPr algn="ctr">
                        <a:spcAft>
                          <a:spcPts val="0"/>
                        </a:spcAft>
                      </a:pPr>
                      <a:r>
                        <a:rPr lang="zh-CN" sz="1200" kern="0">
                          <a:effectLst/>
                        </a:rPr>
                        <a:t>协议格式含义</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数据头</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操作类型选择</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a:effectLst/>
                        </a:rPr>
                        <a:t>操作内容</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zh-CN" sz="1200" kern="0" dirty="0">
                          <a:effectLst/>
                        </a:rPr>
                        <a:t>数据尾</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r>
              <a:tr h="260647">
                <a:tc>
                  <a:txBody>
                    <a:bodyPr/>
                    <a:lstStyle/>
                    <a:p>
                      <a:pPr algn="ctr">
                        <a:spcAft>
                          <a:spcPts val="0"/>
                        </a:spcAft>
                      </a:pPr>
                      <a:r>
                        <a:rPr lang="zh-CN" sz="1200" kern="0">
                          <a:effectLst/>
                        </a:rPr>
                        <a:t>系统开启</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0XAA</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FF</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FF</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0X55</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r>
              <a:tr h="260647">
                <a:tc>
                  <a:txBody>
                    <a:bodyPr/>
                    <a:lstStyle/>
                    <a:p>
                      <a:pPr algn="ctr">
                        <a:spcAft>
                          <a:spcPts val="0"/>
                        </a:spcAft>
                      </a:pPr>
                      <a:r>
                        <a:rPr lang="zh-CN" sz="1200" kern="0">
                          <a:effectLst/>
                        </a:rPr>
                        <a:t>系统关闭</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0XAA</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FF</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a:effectLst/>
                        </a:rPr>
                        <a:t>00</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c>
                  <a:txBody>
                    <a:bodyPr/>
                    <a:lstStyle/>
                    <a:p>
                      <a:pPr algn="ctr">
                        <a:spcAft>
                          <a:spcPts val="0"/>
                        </a:spcAft>
                      </a:pPr>
                      <a:r>
                        <a:rPr lang="en-US" sz="1200" kern="0" dirty="0">
                          <a:effectLst/>
                        </a:rPr>
                        <a:t>0X55</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tc>
              </a:tr>
            </a:tbl>
          </a:graphicData>
        </a:graphic>
      </p:graphicFrame>
    </p:spTree>
    <p:extLst>
      <p:ext uri="{BB962C8B-B14F-4D97-AF65-F5344CB8AC3E}">
        <p14:creationId xmlns:p14="http://schemas.microsoft.com/office/powerpoint/2010/main" val="2831063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9.2</a:t>
            </a:r>
            <a:r>
              <a:rPr lang="zh-CN" altLang="zh-CN" b="1" dirty="0"/>
              <a:t>简单计算机干预自控系统项目目标与项目规范</a:t>
            </a:r>
            <a:endParaRPr lang="zh-CN" altLang="en-US" dirty="0"/>
          </a:p>
        </p:txBody>
      </p:sp>
      <p:sp>
        <p:nvSpPr>
          <p:cNvPr id="4" name="矩形 3"/>
          <p:cNvSpPr/>
          <p:nvPr/>
        </p:nvSpPr>
        <p:spPr>
          <a:xfrm>
            <a:off x="6096000" y="1626044"/>
            <a:ext cx="5950226" cy="5262979"/>
          </a:xfrm>
          <a:prstGeom prst="rect">
            <a:avLst/>
          </a:prstGeom>
        </p:spPr>
        <p:txBody>
          <a:bodyPr wrap="square">
            <a:spAutoFit/>
          </a:bodyPr>
          <a:lstStyle/>
          <a:p>
            <a:pPr indent="266700" algn="just">
              <a:spcAft>
                <a:spcPts val="0"/>
              </a:spcAft>
            </a:pPr>
            <a:r>
              <a:rPr lang="en-US" altLang="zh-CN" sz="1600" kern="100" dirty="0" smtClean="0">
                <a:latin typeface="宋体" panose="02010600030101010101" pitchFamily="2" charset="-122"/>
                <a:cs typeface="宋体" panose="02010600030101010101" pitchFamily="2" charset="-122"/>
              </a:rPr>
              <a:t>9</a:t>
            </a:r>
            <a:r>
              <a:rPr lang="zh-CN" altLang="zh-CN" sz="1600" kern="100" dirty="0">
                <a:latin typeface="宋体" panose="02010600030101010101" pitchFamily="2" charset="-122"/>
                <a:cs typeface="宋体" panose="02010600030101010101" pitchFamily="2" charset="-122"/>
              </a:rPr>
              <a:t>、讲解用</a:t>
            </a:r>
            <a:r>
              <a:rPr lang="en-US" altLang="zh-CN" sz="1600" kern="100" dirty="0">
                <a:latin typeface="宋体" panose="02010600030101010101" pitchFamily="2" charset="-122"/>
                <a:cs typeface="宋体" panose="02010600030101010101" pitchFamily="2" charset="-122"/>
              </a:rPr>
              <a:t>PPT,</a:t>
            </a:r>
            <a:r>
              <a:rPr lang="zh-CN" altLang="zh-CN" sz="1600" kern="100" dirty="0">
                <a:latin typeface="宋体" panose="02010600030101010101" pitchFamily="2" charset="-122"/>
                <a:cs typeface="宋体" panose="02010600030101010101" pitchFamily="2" charset="-122"/>
              </a:rPr>
              <a:t>讲解用</a:t>
            </a:r>
            <a:r>
              <a:rPr lang="en-US" altLang="zh-CN" sz="1600" kern="100" dirty="0">
                <a:latin typeface="宋体" panose="02010600030101010101" pitchFamily="2" charset="-122"/>
                <a:cs typeface="宋体" panose="02010600030101010101" pitchFamily="2" charset="-122"/>
              </a:rPr>
              <a:t>PPT</a:t>
            </a:r>
            <a:r>
              <a:rPr lang="zh-CN" altLang="zh-CN" sz="1600" kern="100" dirty="0">
                <a:latin typeface="宋体" panose="02010600030101010101" pitchFamily="2" charset="-122"/>
                <a:cs typeface="宋体" panose="02010600030101010101" pitchFamily="2" charset="-122"/>
              </a:rPr>
              <a:t>上交文件名为：</a:t>
            </a:r>
            <a:endParaRPr lang="zh-CN" altLang="zh-CN" sz="1200" kern="100" dirty="0">
              <a:latin typeface="宋体" panose="02010600030101010101" pitchFamily="2" charset="-122"/>
              <a:cs typeface="Courier New" panose="02070309020205020404" pitchFamily="49" charset="0"/>
            </a:endParaRPr>
          </a:p>
          <a:p>
            <a:pPr algn="just">
              <a:spcAft>
                <a:spcPts val="0"/>
              </a:spcAft>
            </a:pPr>
            <a:r>
              <a:rPr lang="en-US" altLang="zh-CN" sz="1600" kern="100" dirty="0">
                <a:latin typeface="宋体" panose="02010600030101010101" pitchFamily="2" charset="-122"/>
                <a:cs typeface="宋体" panose="02010600030101010101" pitchFamily="2" charset="-122"/>
              </a:rPr>
              <a:t>		</a:t>
            </a:r>
            <a:r>
              <a:rPr lang="zh-CN" altLang="zh-CN" sz="1600" kern="100" dirty="0">
                <a:latin typeface="宋体" panose="02010600030101010101" pitchFamily="2" charset="-122"/>
                <a:cs typeface="宋体" panose="02010600030101010101" pitchFamily="2" charset="-122"/>
              </a:rPr>
              <a:t>模块项目讲解文件</a:t>
            </a:r>
            <a:r>
              <a:rPr lang="en-US" altLang="zh-CN" sz="1600" kern="100" dirty="0">
                <a:latin typeface="宋体" panose="02010600030101010101" pitchFamily="2" charset="-122"/>
                <a:cs typeface="宋体" panose="02010600030101010101" pitchFamily="2" charset="-122"/>
              </a:rPr>
              <a:t>.PPT</a:t>
            </a:r>
            <a:endParaRPr lang="zh-CN" altLang="zh-CN" sz="1200" kern="100" dirty="0">
              <a:latin typeface="宋体" panose="02010600030101010101" pitchFamily="2" charset="-122"/>
              <a:cs typeface="Courier New" panose="02070309020205020404" pitchFamily="49" charset="0"/>
            </a:endParaRPr>
          </a:p>
          <a:p>
            <a:pPr indent="228600" algn="just">
              <a:spcAft>
                <a:spcPts val="0"/>
              </a:spcAft>
            </a:pPr>
            <a:r>
              <a:rPr lang="en-US" altLang="zh-CN" sz="1600" kern="100" dirty="0">
                <a:latin typeface="宋体" panose="02010600030101010101" pitchFamily="2" charset="-122"/>
                <a:cs typeface="宋体" panose="02010600030101010101" pitchFamily="2" charset="-122"/>
              </a:rPr>
              <a:t>10</a:t>
            </a:r>
            <a:r>
              <a:rPr lang="zh-CN" altLang="zh-CN" sz="1600" kern="100" dirty="0">
                <a:latin typeface="宋体" panose="02010600030101010101" pitchFamily="2" charset="-122"/>
                <a:cs typeface="宋体" panose="02010600030101010101" pitchFamily="2" charset="-122"/>
              </a:rPr>
              <a:t>、全部文档资料整理打包</a:t>
            </a: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文件名为：</a:t>
            </a:r>
            <a:r>
              <a:rPr lang="en-US" altLang="zh-CN" sz="1600" kern="100" dirty="0">
                <a:latin typeface="宋体" panose="02010600030101010101" pitchFamily="2" charset="-122"/>
                <a:cs typeface="宋体" panose="02010600030101010101" pitchFamily="2" charset="-122"/>
              </a:rPr>
              <a:t>		</a:t>
            </a:r>
            <a:endParaRPr lang="zh-CN" altLang="zh-CN" sz="1200" kern="100" dirty="0">
              <a:latin typeface="宋体" panose="02010600030101010101" pitchFamily="2" charset="-122"/>
              <a:cs typeface="Courier New" panose="02070309020205020404" pitchFamily="49" charset="0"/>
            </a:endParaRPr>
          </a:p>
          <a:p>
            <a:pPr marL="228600" indent="266700" algn="just">
              <a:spcAft>
                <a:spcPts val="0"/>
              </a:spcAft>
            </a:pPr>
            <a:r>
              <a:rPr lang="zh-CN" altLang="zh-CN" sz="1600" kern="100" dirty="0">
                <a:latin typeface="宋体" panose="02010600030101010101" pitchFamily="2" charset="-122"/>
                <a:cs typeface="宋体" panose="02010600030101010101" pitchFamily="2" charset="-122"/>
              </a:rPr>
              <a:t>序号</a:t>
            </a:r>
            <a:r>
              <a:rPr lang="en-US" altLang="zh-CN" sz="1600" kern="100" dirty="0">
                <a:latin typeface="宋体" panose="02010600030101010101" pitchFamily="2" charset="-122"/>
                <a:cs typeface="宋体" panose="02010600030101010101" pitchFamily="2" charset="-122"/>
              </a:rPr>
              <a:t>_</a:t>
            </a:r>
            <a:r>
              <a:rPr lang="zh-CN" altLang="zh-CN" sz="1600" kern="100" dirty="0">
                <a:latin typeface="宋体" panose="02010600030101010101" pitchFamily="2" charset="-122"/>
                <a:cs typeface="宋体" panose="02010600030101010101" pitchFamily="2" charset="-122"/>
              </a:rPr>
              <a:t>姓名</a:t>
            </a:r>
            <a:r>
              <a:rPr lang="en-US" altLang="zh-CN" sz="1600" kern="100" dirty="0">
                <a:latin typeface="宋体" panose="02010600030101010101" pitchFamily="2" charset="-122"/>
                <a:cs typeface="宋体" panose="02010600030101010101" pitchFamily="2" charset="-122"/>
              </a:rPr>
              <a:t>.rar</a:t>
            </a:r>
            <a:endParaRPr lang="zh-CN" altLang="zh-CN" sz="1200" kern="100" dirty="0">
              <a:latin typeface="宋体" panose="02010600030101010101" pitchFamily="2" charset="-122"/>
              <a:cs typeface="Courier New" panose="02070309020205020404" pitchFamily="49" charset="0"/>
            </a:endParaRPr>
          </a:p>
          <a:p>
            <a:pPr marL="228600" indent="266700" algn="just">
              <a:spcAft>
                <a:spcPts val="0"/>
              </a:spcAft>
            </a:pP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注意</a:t>
            </a: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序号</a:t>
            </a:r>
            <a:r>
              <a:rPr lang="en-US" altLang="zh-CN" sz="1600" kern="100" dirty="0">
                <a:latin typeface="宋体" panose="02010600030101010101" pitchFamily="2" charset="-122"/>
                <a:cs typeface="宋体" panose="02010600030101010101" pitchFamily="2" charset="-122"/>
              </a:rPr>
              <a:t>_</a:t>
            </a:r>
            <a:r>
              <a:rPr lang="zh-CN" altLang="zh-CN" sz="1600" kern="100" dirty="0">
                <a:latin typeface="宋体" panose="02010600030101010101" pitchFamily="2" charset="-122"/>
                <a:cs typeface="宋体" panose="02010600030101010101" pitchFamily="2" charset="-122"/>
              </a:rPr>
              <a:t>姓名</a:t>
            </a:r>
            <a:r>
              <a:rPr lang="en-US" altLang="zh-CN" sz="1600" kern="100" dirty="0">
                <a:latin typeface="宋体" panose="02010600030101010101" pitchFamily="2" charset="-122"/>
                <a:cs typeface="宋体" panose="02010600030101010101" pitchFamily="2" charset="-122"/>
              </a:rPr>
              <a:t>.rar</a:t>
            </a:r>
            <a:r>
              <a:rPr lang="zh-CN" altLang="zh-CN" sz="1600" kern="100" dirty="0">
                <a:latin typeface="宋体" panose="02010600030101010101" pitchFamily="2" charset="-122"/>
                <a:cs typeface="宋体" panose="02010600030101010101" pitchFamily="2" charset="-122"/>
              </a:rPr>
              <a:t>打包文件目录列表：</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600" kern="100" dirty="0">
                <a:latin typeface="宋体" panose="02010600030101010101" pitchFamily="2" charset="-122"/>
                <a:cs typeface="宋体" panose="02010600030101010101" pitchFamily="2" charset="-122"/>
              </a:rPr>
              <a:t>XXX</a:t>
            </a:r>
            <a:r>
              <a:rPr lang="zh-CN" altLang="zh-CN" sz="1600" kern="100" dirty="0">
                <a:latin typeface="宋体" panose="02010600030101010101" pitchFamily="2" charset="-122"/>
                <a:cs typeface="宋体" panose="02010600030101010101" pitchFamily="2" charset="-122"/>
              </a:rPr>
              <a:t>算法文档</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600" kern="100" dirty="0">
                <a:latin typeface="宋体" panose="02010600030101010101" pitchFamily="2" charset="-122"/>
                <a:cs typeface="宋体" panose="02010600030101010101" pitchFamily="2" charset="-122"/>
              </a:rPr>
              <a:t>程序流程图</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600" kern="100" dirty="0">
                <a:latin typeface="宋体" panose="02010600030101010101" pitchFamily="2" charset="-122"/>
                <a:cs typeface="宋体" panose="02010600030101010101" pitchFamily="2" charset="-122"/>
              </a:rPr>
              <a:t>XXX.C				</a:t>
            </a:r>
            <a:endParaRPr lang="zh-CN" altLang="zh-CN" sz="1200" kern="100" dirty="0">
              <a:latin typeface="宋体" panose="02010600030101010101" pitchFamily="2" charset="-122"/>
              <a:cs typeface="Courier New" panose="02070309020205020404" pitchFamily="49" charset="0"/>
            </a:endParaRPr>
          </a:p>
          <a:p>
            <a:pPr marL="533400" indent="228600" algn="just">
              <a:spcAft>
                <a:spcPts val="0"/>
              </a:spcAft>
            </a:pP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注意</a:t>
            </a: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源代码需要达到如下要求：</a:t>
            </a:r>
            <a:endParaRPr lang="zh-CN" altLang="zh-CN" sz="1200" kern="100" dirty="0">
              <a:latin typeface="宋体" panose="02010600030101010101" pitchFamily="2" charset="-122"/>
              <a:cs typeface="Courier New" panose="02070309020205020404" pitchFamily="49" charset="0"/>
            </a:endParaRPr>
          </a:p>
          <a:p>
            <a:pPr marL="742950" lvl="1" indent="-285750" algn="just">
              <a:spcAft>
                <a:spcPts val="0"/>
              </a:spcAft>
              <a:buFont typeface="+mj-lt"/>
              <a:buAutoNum type="alphaLcParenR"/>
            </a:pPr>
            <a:r>
              <a:rPr lang="zh-CN" altLang="zh-CN" sz="1600" kern="100" dirty="0">
                <a:latin typeface="宋体" panose="02010600030101010101" pitchFamily="2" charset="-122"/>
                <a:cs typeface="宋体" panose="02010600030101010101" pitchFamily="2" charset="-122"/>
              </a:rPr>
              <a:t>源代码中最上面一行加一个注释，写上：序号</a:t>
            </a:r>
            <a:r>
              <a:rPr lang="en-US" altLang="zh-CN" sz="1600" kern="100" dirty="0">
                <a:latin typeface="宋体" panose="02010600030101010101" pitchFamily="2" charset="-122"/>
                <a:cs typeface="宋体" panose="02010600030101010101" pitchFamily="2" charset="-122"/>
              </a:rPr>
              <a:t>_</a:t>
            </a:r>
            <a:r>
              <a:rPr lang="zh-CN" altLang="zh-CN" sz="1600" kern="100" dirty="0">
                <a:latin typeface="宋体" panose="02010600030101010101" pitchFamily="2" charset="-122"/>
                <a:cs typeface="宋体" panose="02010600030101010101" pitchFamily="2" charset="-122"/>
              </a:rPr>
              <a:t>姓名</a:t>
            </a:r>
            <a:endParaRPr lang="zh-CN" altLang="zh-CN" sz="1200" kern="100" dirty="0">
              <a:latin typeface="宋体" panose="02010600030101010101" pitchFamily="2" charset="-122"/>
              <a:cs typeface="Courier New" panose="02070309020205020404" pitchFamily="49" charset="0"/>
            </a:endParaRPr>
          </a:p>
          <a:p>
            <a:pPr marL="1257300" algn="just">
              <a:spcAft>
                <a:spcPts val="0"/>
              </a:spcAft>
            </a:pPr>
            <a:r>
              <a:rPr lang="zh-CN" altLang="zh-CN" sz="1600" kern="100" dirty="0">
                <a:latin typeface="宋体" panose="02010600030101010101" pitchFamily="2" charset="-122"/>
                <a:cs typeface="宋体" panose="02010600030101010101" pitchFamily="2" charset="-122"/>
              </a:rPr>
              <a:t>上面的要求（</a:t>
            </a:r>
            <a:r>
              <a:rPr lang="en-US" altLang="zh-CN" sz="1600" kern="100" dirty="0">
                <a:latin typeface="宋体" panose="02010600030101010101" pitchFamily="2" charset="-122"/>
                <a:cs typeface="宋体" panose="02010600030101010101" pitchFamily="2" charset="-122"/>
              </a:rPr>
              <a:t>3</a:t>
            </a:r>
            <a:r>
              <a:rPr lang="zh-CN" altLang="zh-CN" sz="1600" kern="100" dirty="0">
                <a:latin typeface="宋体" panose="02010600030101010101" pitchFamily="2" charset="-122"/>
                <a:cs typeface="宋体" panose="02010600030101010101" pitchFamily="2" charset="-122"/>
              </a:rPr>
              <a:t>）</a:t>
            </a:r>
            <a:endParaRPr lang="zh-CN" altLang="zh-CN" sz="1200" kern="100" dirty="0">
              <a:latin typeface="宋体" panose="02010600030101010101" pitchFamily="2" charset="-122"/>
              <a:cs typeface="Courier New" panose="02070309020205020404" pitchFamily="49" charset="0"/>
            </a:endParaRPr>
          </a:p>
          <a:p>
            <a:pPr marL="742950" lvl="1" indent="-285750" algn="just">
              <a:spcAft>
                <a:spcPts val="0"/>
              </a:spcAft>
              <a:buFont typeface="+mj-lt"/>
              <a:buAutoNum type="alphaLcParenR"/>
            </a:pPr>
            <a:r>
              <a:rPr lang="zh-CN" altLang="zh-CN" sz="1600" kern="100" dirty="0">
                <a:latin typeface="宋体" panose="02010600030101010101" pitchFamily="2" charset="-122"/>
                <a:cs typeface="宋体" panose="02010600030101010101" pitchFamily="2" charset="-122"/>
              </a:rPr>
              <a:t>源代码关键位置给出注释</a:t>
            </a:r>
            <a:endParaRPr lang="zh-CN" altLang="zh-CN" sz="1200" kern="100" dirty="0">
              <a:latin typeface="宋体" panose="02010600030101010101" pitchFamily="2" charset="-122"/>
              <a:cs typeface="Courier New" panose="02070309020205020404" pitchFamily="49" charset="0"/>
            </a:endParaRPr>
          </a:p>
          <a:p>
            <a:pPr marL="1257300" algn="just">
              <a:spcAft>
                <a:spcPts val="0"/>
              </a:spcAft>
            </a:pPr>
            <a:r>
              <a:rPr lang="zh-CN" altLang="zh-CN" sz="1600" kern="100" dirty="0">
                <a:latin typeface="宋体" panose="02010600030101010101" pitchFamily="2" charset="-122"/>
                <a:cs typeface="宋体" panose="02010600030101010101" pitchFamily="2" charset="-122"/>
              </a:rPr>
              <a:t>上面的要求（</a:t>
            </a:r>
            <a:r>
              <a:rPr lang="en-US" altLang="zh-CN" sz="1600" kern="100" dirty="0">
                <a:latin typeface="宋体" panose="02010600030101010101" pitchFamily="2" charset="-122"/>
                <a:cs typeface="宋体" panose="02010600030101010101" pitchFamily="2" charset="-122"/>
              </a:rPr>
              <a:t>4</a:t>
            </a:r>
            <a:r>
              <a:rPr lang="zh-CN" altLang="zh-CN" sz="1600" kern="100" dirty="0">
                <a:latin typeface="宋体" panose="02010600030101010101" pitchFamily="2" charset="-122"/>
                <a:cs typeface="宋体" panose="02010600030101010101" pitchFamily="2" charset="-122"/>
              </a:rPr>
              <a:t>）</a:t>
            </a:r>
            <a:endParaRPr lang="zh-CN" altLang="zh-CN" sz="1200" kern="100" dirty="0">
              <a:latin typeface="宋体" panose="02010600030101010101" pitchFamily="2" charset="-122"/>
              <a:cs typeface="Courier New" panose="02070309020205020404" pitchFamily="49" charset="0"/>
            </a:endParaRPr>
          </a:p>
          <a:p>
            <a:pPr marL="742950" lvl="1" indent="-285750" algn="just">
              <a:spcAft>
                <a:spcPts val="0"/>
              </a:spcAft>
              <a:buFont typeface="+mj-lt"/>
              <a:buAutoNum type="alphaLcParenR"/>
            </a:pPr>
            <a:r>
              <a:rPr lang="zh-CN" altLang="zh-CN" sz="1600" kern="100" dirty="0">
                <a:latin typeface="宋体" panose="02010600030101010101" pitchFamily="2" charset="-122"/>
                <a:cs typeface="宋体" panose="02010600030101010101" pitchFamily="2" charset="-122"/>
              </a:rPr>
              <a:t>函数的开始处写上注释</a:t>
            </a:r>
            <a:endParaRPr lang="zh-CN" altLang="zh-CN" sz="1200" kern="100" dirty="0">
              <a:latin typeface="宋体" panose="02010600030101010101" pitchFamily="2" charset="-122"/>
              <a:cs typeface="Courier New" panose="02070309020205020404" pitchFamily="49" charset="0"/>
            </a:endParaRPr>
          </a:p>
          <a:p>
            <a:pPr marL="1257300" algn="just">
              <a:spcAft>
                <a:spcPts val="0"/>
              </a:spcAft>
            </a:pPr>
            <a:r>
              <a:rPr lang="zh-CN" altLang="zh-CN" sz="1600" kern="100" dirty="0">
                <a:latin typeface="宋体" panose="02010600030101010101" pitchFamily="2" charset="-122"/>
                <a:cs typeface="宋体" panose="02010600030101010101" pitchFamily="2" charset="-122"/>
              </a:rPr>
              <a:t>上面的要求（</a:t>
            </a:r>
            <a:r>
              <a:rPr lang="en-US" altLang="zh-CN" sz="1600" kern="100" dirty="0">
                <a:latin typeface="宋体" panose="02010600030101010101" pitchFamily="2" charset="-122"/>
                <a:cs typeface="宋体" panose="02010600030101010101" pitchFamily="2" charset="-122"/>
              </a:rPr>
              <a:t>5</a:t>
            </a:r>
            <a:r>
              <a:rPr lang="zh-CN" altLang="zh-CN" sz="1600" kern="100" dirty="0">
                <a:latin typeface="宋体" panose="02010600030101010101" pitchFamily="2" charset="-122"/>
                <a:cs typeface="宋体" panose="02010600030101010101" pitchFamily="2" charset="-122"/>
              </a:rPr>
              <a:t>）</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600" kern="100" dirty="0">
                <a:latin typeface="宋体" panose="02010600030101010101" pitchFamily="2" charset="-122"/>
                <a:cs typeface="宋体" panose="02010600030101010101" pitchFamily="2" charset="-122"/>
              </a:rPr>
              <a:t>XXX</a:t>
            </a:r>
            <a:r>
              <a:rPr lang="zh-CN" altLang="zh-CN" sz="1600" kern="100" dirty="0">
                <a:latin typeface="宋体" panose="02010600030101010101" pitchFamily="2" charset="-122"/>
                <a:cs typeface="宋体" panose="02010600030101010101" pitchFamily="2" charset="-122"/>
              </a:rPr>
              <a:t>硬件测试文档</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600" kern="100" dirty="0">
                <a:latin typeface="宋体" panose="02010600030101010101" pitchFamily="2" charset="-122"/>
                <a:cs typeface="宋体" panose="02010600030101010101" pitchFamily="2" charset="-122"/>
              </a:rPr>
              <a:t>XXX</a:t>
            </a:r>
            <a:r>
              <a:rPr lang="zh-CN" altLang="zh-CN" sz="1600" kern="100" dirty="0">
                <a:latin typeface="宋体" panose="02010600030101010101" pitchFamily="2" charset="-122"/>
                <a:cs typeface="宋体" panose="02010600030101010101" pitchFamily="2" charset="-122"/>
              </a:rPr>
              <a:t>软件测试文档</a:t>
            </a:r>
            <a:r>
              <a:rPr lang="en-US" altLang="zh-CN" sz="1600" kern="100" dirty="0">
                <a:latin typeface="宋体" panose="02010600030101010101" pitchFamily="2" charset="-122"/>
                <a:cs typeface="宋体" panose="02010600030101010101" pitchFamily="2" charset="-122"/>
              </a:rPr>
              <a:t>.DOC		</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600" kern="100" dirty="0">
                <a:latin typeface="宋体" panose="02010600030101010101" pitchFamily="2" charset="-122"/>
                <a:cs typeface="宋体" panose="02010600030101010101" pitchFamily="2" charset="-122"/>
              </a:rPr>
              <a:t>XXX</a:t>
            </a:r>
            <a:r>
              <a:rPr lang="zh-CN" altLang="zh-CN" sz="1600" kern="100" dirty="0">
                <a:latin typeface="宋体" panose="02010600030101010101" pitchFamily="2" charset="-122"/>
                <a:cs typeface="宋体" panose="02010600030101010101" pitchFamily="2" charset="-122"/>
              </a:rPr>
              <a:t>功能说明书</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600" kern="100" dirty="0">
                <a:latin typeface="宋体" panose="02010600030101010101" pitchFamily="2" charset="-122"/>
                <a:cs typeface="宋体" panose="02010600030101010101" pitchFamily="2" charset="-122"/>
              </a:rPr>
              <a:t>原理图与</a:t>
            </a:r>
            <a:r>
              <a:rPr lang="en-US" altLang="zh-CN" sz="1600" kern="100" dirty="0">
                <a:latin typeface="宋体" panose="02010600030101010101" pitchFamily="2" charset="-122"/>
                <a:cs typeface="宋体" panose="02010600030101010101" pitchFamily="2" charset="-122"/>
              </a:rPr>
              <a:t>PCB</a:t>
            </a:r>
            <a:r>
              <a:rPr lang="zh-CN" altLang="zh-CN" sz="1600" kern="100" dirty="0">
                <a:latin typeface="宋体" panose="02010600030101010101" pitchFamily="2" charset="-122"/>
                <a:cs typeface="宋体" panose="02010600030101010101" pitchFamily="2" charset="-122"/>
              </a:rPr>
              <a:t>文件</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600" kern="100" dirty="0">
                <a:latin typeface="宋体" panose="02010600030101010101" pitchFamily="2" charset="-122"/>
                <a:cs typeface="宋体" panose="02010600030101010101" pitchFamily="2" charset="-122"/>
              </a:rPr>
              <a:t>问题文档</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600" kern="100" dirty="0">
                <a:latin typeface="宋体" panose="02010600030101010101" pitchFamily="2" charset="-122"/>
                <a:cs typeface="宋体" panose="02010600030101010101" pitchFamily="2" charset="-122"/>
              </a:rPr>
              <a:t>模块项目讲解文件</a:t>
            </a:r>
            <a:r>
              <a:rPr lang="en-US" altLang="zh-CN" sz="1600" kern="100" dirty="0">
                <a:latin typeface="宋体" panose="02010600030101010101" pitchFamily="2" charset="-122"/>
                <a:cs typeface="宋体" panose="02010600030101010101" pitchFamily="2" charset="-122"/>
              </a:rPr>
              <a:t>.PPT</a:t>
            </a:r>
            <a:endParaRPr lang="zh-CN" altLang="zh-CN" sz="1200" kern="100" dirty="0">
              <a:latin typeface="宋体" panose="02010600030101010101" pitchFamily="2" charset="-122"/>
              <a:cs typeface="Courier New" panose="02070309020205020404" pitchFamily="49" charset="0"/>
            </a:endParaRPr>
          </a:p>
        </p:txBody>
      </p:sp>
      <p:sp>
        <p:nvSpPr>
          <p:cNvPr id="5" name="矩形 4"/>
          <p:cNvSpPr/>
          <p:nvPr/>
        </p:nvSpPr>
        <p:spPr>
          <a:xfrm>
            <a:off x="145774" y="1380859"/>
            <a:ext cx="6096000" cy="5509200"/>
          </a:xfrm>
          <a:prstGeom prst="rect">
            <a:avLst/>
          </a:prstGeom>
        </p:spPr>
        <p:txBody>
          <a:bodyPr>
            <a:spAutoFit/>
          </a:bodyPr>
          <a:lstStyle/>
          <a:p>
            <a:pPr algn="just">
              <a:spcAft>
                <a:spcPts val="0"/>
              </a:spcAft>
            </a:pP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要求</a:t>
            </a:r>
            <a:r>
              <a:rPr lang="en-US" altLang="zh-CN" sz="1600" kern="100" dirty="0">
                <a:latin typeface="宋体" panose="02010600030101010101" pitchFamily="2" charset="-122"/>
                <a:cs typeface="宋体" panose="02010600030101010101" pitchFamily="2" charset="-122"/>
              </a:rPr>
              <a:t>]</a:t>
            </a:r>
            <a:endParaRPr lang="zh-CN" altLang="zh-CN" sz="1200" kern="100" dirty="0">
              <a:latin typeface="宋体" panose="02010600030101010101" pitchFamily="2" charset="-122"/>
              <a:cs typeface="Courier New" panose="02070309020205020404" pitchFamily="49" charset="0"/>
            </a:endParaRPr>
          </a:p>
          <a:p>
            <a:pPr marL="266700" algn="just">
              <a:spcAft>
                <a:spcPts val="0"/>
              </a:spcAft>
            </a:pPr>
            <a:r>
              <a:rPr lang="en-US" altLang="zh-CN" sz="1600" kern="100" dirty="0">
                <a:latin typeface="宋体" panose="02010600030101010101" pitchFamily="2" charset="-122"/>
                <a:cs typeface="宋体" panose="02010600030101010101" pitchFamily="2" charset="-122"/>
              </a:rPr>
              <a:t>1</a:t>
            </a:r>
            <a:r>
              <a:rPr lang="zh-CN" altLang="zh-CN" sz="1600" kern="100" dirty="0">
                <a:latin typeface="宋体" panose="02010600030101010101" pitchFamily="2" charset="-122"/>
                <a:cs typeface="宋体" panose="02010600030101010101" pitchFamily="2" charset="-122"/>
              </a:rPr>
              <a:t>、必须写出算法文档（中文、伪代码均可）</a:t>
            </a:r>
            <a:r>
              <a:rPr lang="en-US" altLang="zh-CN" sz="1600" kern="100" dirty="0">
                <a:latin typeface="宋体" panose="02010600030101010101" pitchFamily="2" charset="-122"/>
                <a:cs typeface="宋体" panose="02010600030101010101" pitchFamily="2" charset="-122"/>
              </a:rPr>
              <a:t>					</a:t>
            </a:r>
            <a:endParaRPr lang="zh-CN" altLang="zh-CN" sz="1200" kern="100" dirty="0">
              <a:latin typeface="宋体" panose="02010600030101010101" pitchFamily="2" charset="-122"/>
              <a:cs typeface="Courier New" panose="02070309020205020404" pitchFamily="49" charset="0"/>
            </a:endParaRPr>
          </a:p>
          <a:p>
            <a:pPr indent="266700" algn="just">
              <a:spcAft>
                <a:spcPts val="0"/>
              </a:spcAft>
            </a:pP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注意</a:t>
            </a:r>
            <a:r>
              <a:rPr lang="en-US" altLang="zh-CN" sz="1600" kern="100" dirty="0">
                <a:latin typeface="宋体" panose="02010600030101010101" pitchFamily="2" charset="-122"/>
                <a:cs typeface="宋体" panose="02010600030101010101" pitchFamily="2" charset="-122"/>
              </a:rPr>
              <a:t>]</a:t>
            </a:r>
            <a:endParaRPr lang="zh-CN" altLang="zh-CN" sz="1200" kern="100" dirty="0">
              <a:latin typeface="宋体" panose="02010600030101010101" pitchFamily="2" charset="-122"/>
              <a:cs typeface="Courier New" panose="02070309020205020404" pitchFamily="49" charset="0"/>
            </a:endParaRPr>
          </a:p>
          <a:p>
            <a:pPr marL="266700" indent="266700" algn="just">
              <a:spcAft>
                <a:spcPts val="0"/>
              </a:spcAft>
            </a:pPr>
            <a:r>
              <a:rPr lang="en-US" altLang="zh-CN" sz="1600" kern="100" dirty="0">
                <a:latin typeface="宋体" panose="02010600030101010101" pitchFamily="2" charset="-122"/>
                <a:cs typeface="宋体" panose="02010600030101010101" pitchFamily="2" charset="-122"/>
              </a:rPr>
              <a:t>1</a:t>
            </a:r>
            <a:r>
              <a:rPr lang="zh-CN" altLang="zh-CN" sz="1600" kern="100" dirty="0">
                <a:latin typeface="宋体" panose="02010600030101010101" pitchFamily="2" charset="-122"/>
                <a:cs typeface="宋体" panose="02010600030101010101" pitchFamily="2" charset="-122"/>
              </a:rPr>
              <a:t>、主程序一个算法</a:t>
            </a:r>
            <a:r>
              <a:rPr lang="en-US" altLang="zh-CN" sz="1600" kern="100" dirty="0">
                <a:latin typeface="宋体" panose="02010600030101010101" pitchFamily="2" charset="-122"/>
                <a:cs typeface="宋体" panose="02010600030101010101" pitchFamily="2" charset="-122"/>
              </a:rPr>
              <a:t>	</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startAt="2"/>
            </a:pPr>
            <a:r>
              <a:rPr lang="zh-CN" altLang="zh-CN" sz="1600" kern="100" dirty="0">
                <a:latin typeface="宋体" panose="02010600030101010101" pitchFamily="2" charset="-122"/>
                <a:cs typeface="宋体" panose="02010600030101010101" pitchFamily="2" charset="-122"/>
              </a:rPr>
              <a:t>每个子程序（函数）各自一个算法</a:t>
            </a:r>
            <a:endParaRPr lang="zh-CN" altLang="zh-CN" sz="1200" kern="100" dirty="0">
              <a:latin typeface="宋体" panose="02010600030101010101" pitchFamily="2" charset="-122"/>
              <a:cs typeface="Courier New" panose="02070309020205020404" pitchFamily="49" charset="0"/>
            </a:endParaRPr>
          </a:p>
          <a:p>
            <a:pPr indent="266700" algn="just">
              <a:spcAft>
                <a:spcPts val="0"/>
              </a:spcAft>
            </a:pPr>
            <a:r>
              <a:rPr lang="en-US" altLang="zh-CN" sz="1600" kern="100" dirty="0">
                <a:latin typeface="宋体" panose="02010600030101010101" pitchFamily="2" charset="-122"/>
                <a:cs typeface="宋体" panose="02010600030101010101" pitchFamily="2" charset="-122"/>
              </a:rPr>
              <a:t>2</a:t>
            </a:r>
            <a:r>
              <a:rPr lang="zh-CN" altLang="zh-CN" sz="1600" kern="100" dirty="0">
                <a:latin typeface="宋体" panose="02010600030101010101" pitchFamily="2" charset="-122"/>
                <a:cs typeface="宋体" panose="02010600030101010101" pitchFamily="2" charset="-122"/>
              </a:rPr>
              <a:t>、必须画出程序流程图</a:t>
            </a:r>
            <a:r>
              <a:rPr lang="en-US" altLang="zh-CN" sz="1600" kern="100" dirty="0">
                <a:latin typeface="宋体" panose="02010600030101010101" pitchFamily="2" charset="-122"/>
                <a:cs typeface="宋体" panose="02010600030101010101" pitchFamily="2" charset="-122"/>
              </a:rPr>
              <a:t>		</a:t>
            </a:r>
            <a:endParaRPr lang="zh-CN" altLang="zh-CN" sz="1200" kern="100" dirty="0">
              <a:latin typeface="宋体" panose="02010600030101010101" pitchFamily="2" charset="-122"/>
              <a:cs typeface="Courier New" panose="02070309020205020404" pitchFamily="49" charset="0"/>
            </a:endParaRPr>
          </a:p>
          <a:p>
            <a:pPr indent="266700" algn="just">
              <a:spcAft>
                <a:spcPts val="0"/>
              </a:spcAft>
            </a:pP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注意</a:t>
            </a:r>
            <a:r>
              <a:rPr lang="en-US" altLang="zh-CN" sz="1600" kern="100" dirty="0">
                <a:latin typeface="宋体" panose="02010600030101010101" pitchFamily="2" charset="-122"/>
                <a:cs typeface="宋体" panose="02010600030101010101" pitchFamily="2" charset="-122"/>
              </a:rPr>
              <a:t>]</a:t>
            </a:r>
            <a:endParaRPr lang="zh-CN" altLang="zh-CN" sz="1200" kern="100" dirty="0">
              <a:latin typeface="宋体" panose="02010600030101010101" pitchFamily="2" charset="-122"/>
              <a:cs typeface="Courier New" panose="02070309020205020404" pitchFamily="49" charset="0"/>
            </a:endParaRPr>
          </a:p>
          <a:p>
            <a:pPr marL="266700" indent="266700" algn="just">
              <a:spcAft>
                <a:spcPts val="0"/>
              </a:spcAft>
            </a:pPr>
            <a:r>
              <a:rPr lang="en-US" altLang="zh-CN" sz="1600" kern="100" dirty="0">
                <a:latin typeface="宋体" panose="02010600030101010101" pitchFamily="2" charset="-122"/>
                <a:cs typeface="宋体" panose="02010600030101010101" pitchFamily="2" charset="-122"/>
              </a:rPr>
              <a:t>1</a:t>
            </a:r>
            <a:r>
              <a:rPr lang="zh-CN" altLang="zh-CN" sz="1600" kern="100" dirty="0">
                <a:latin typeface="宋体" panose="02010600030101010101" pitchFamily="2" charset="-122"/>
                <a:cs typeface="宋体" panose="02010600030101010101" pitchFamily="2" charset="-122"/>
              </a:rPr>
              <a:t>、主程序一个程序流程图</a:t>
            </a:r>
            <a:r>
              <a:rPr lang="en-US" altLang="zh-CN" sz="1600" kern="100" dirty="0">
                <a:latin typeface="宋体" panose="02010600030101010101" pitchFamily="2" charset="-122"/>
                <a:cs typeface="宋体" panose="02010600030101010101" pitchFamily="2" charset="-122"/>
              </a:rPr>
              <a:t>	</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startAt="2"/>
            </a:pPr>
            <a:r>
              <a:rPr lang="zh-CN" altLang="zh-CN" sz="1600" kern="100" dirty="0">
                <a:latin typeface="宋体" panose="02010600030101010101" pitchFamily="2" charset="-122"/>
                <a:cs typeface="宋体" panose="02010600030101010101" pitchFamily="2" charset="-122"/>
              </a:rPr>
              <a:t>每个子程序（函数）各自一个程序流程图</a:t>
            </a:r>
            <a:r>
              <a:rPr lang="en-US" altLang="zh-CN" sz="1600" kern="100" dirty="0">
                <a:latin typeface="宋体" panose="02010600030101010101" pitchFamily="2" charset="-122"/>
                <a:cs typeface="宋体" panose="02010600030101010101" pitchFamily="2" charset="-122"/>
              </a:rPr>
              <a:t>	</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startAt="2"/>
            </a:pPr>
            <a:r>
              <a:rPr lang="zh-CN" altLang="zh-CN" sz="1600" kern="100" dirty="0">
                <a:latin typeface="宋体" panose="02010600030101010101" pitchFamily="2" charset="-122"/>
                <a:cs typeface="宋体" panose="02010600030101010101" pitchFamily="2" charset="-122"/>
              </a:rPr>
              <a:t>源代码上交与注释规范。</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startAt="2"/>
            </a:pPr>
            <a:r>
              <a:rPr lang="zh-CN" altLang="zh-CN" sz="1600" kern="100" dirty="0">
                <a:latin typeface="宋体" panose="02010600030101010101" pitchFamily="2" charset="-122"/>
                <a:cs typeface="宋体" panose="02010600030101010101" pitchFamily="2" charset="-122"/>
              </a:rPr>
              <a:t>硬件测试文档</a:t>
            </a: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硬件测试文档上交文件名为：</a:t>
            </a:r>
            <a:endParaRPr lang="zh-CN" altLang="zh-CN" sz="1200" kern="100" dirty="0">
              <a:latin typeface="宋体" panose="02010600030101010101" pitchFamily="2" charset="-122"/>
              <a:cs typeface="Courier New" panose="02070309020205020404" pitchFamily="49" charset="0"/>
            </a:endParaRPr>
          </a:p>
          <a:p>
            <a:pPr algn="just">
              <a:spcAft>
                <a:spcPts val="0"/>
              </a:spcAft>
            </a:pPr>
            <a:r>
              <a:rPr lang="en-US" altLang="zh-CN" sz="1600" kern="100" dirty="0">
                <a:latin typeface="宋体" panose="02010600030101010101" pitchFamily="2" charset="-122"/>
                <a:cs typeface="宋体" panose="02010600030101010101" pitchFamily="2" charset="-122"/>
              </a:rPr>
              <a:t>		XXX</a:t>
            </a:r>
            <a:r>
              <a:rPr lang="zh-CN" altLang="zh-CN" sz="1600" kern="100" dirty="0">
                <a:latin typeface="宋体" panose="02010600030101010101" pitchFamily="2" charset="-122"/>
                <a:cs typeface="宋体" panose="02010600030101010101" pitchFamily="2" charset="-122"/>
              </a:rPr>
              <a:t>硬件测试文档</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a:p>
            <a:pPr indent="266700" algn="just">
              <a:spcAft>
                <a:spcPts val="0"/>
              </a:spcAft>
            </a:pPr>
            <a:r>
              <a:rPr lang="en-US" altLang="zh-CN" sz="1600" kern="100" dirty="0">
                <a:latin typeface="宋体" panose="02010600030101010101" pitchFamily="2" charset="-122"/>
                <a:cs typeface="宋体" panose="02010600030101010101" pitchFamily="2" charset="-122"/>
              </a:rPr>
              <a:t>5</a:t>
            </a:r>
            <a:r>
              <a:rPr lang="zh-CN" altLang="zh-CN" sz="1600" kern="100" dirty="0">
                <a:latin typeface="宋体" panose="02010600030101010101" pitchFamily="2" charset="-122"/>
                <a:cs typeface="宋体" panose="02010600030101010101" pitchFamily="2" charset="-122"/>
              </a:rPr>
              <a:t>、必须给出软件代码测试的测试用例表格</a:t>
            </a: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软件代码测试文档上交文件名为：</a:t>
            </a:r>
            <a:endParaRPr lang="zh-CN" altLang="zh-CN" sz="1200" kern="100" dirty="0">
              <a:latin typeface="宋体" panose="02010600030101010101" pitchFamily="2" charset="-122"/>
              <a:cs typeface="Courier New" panose="02070309020205020404" pitchFamily="49" charset="0"/>
            </a:endParaRPr>
          </a:p>
          <a:p>
            <a:pPr algn="just">
              <a:spcAft>
                <a:spcPts val="0"/>
              </a:spcAft>
            </a:pPr>
            <a:r>
              <a:rPr lang="en-US" altLang="zh-CN" sz="1600" kern="100" dirty="0">
                <a:latin typeface="宋体" panose="02010600030101010101" pitchFamily="2" charset="-122"/>
                <a:cs typeface="宋体" panose="02010600030101010101" pitchFamily="2" charset="-122"/>
              </a:rPr>
              <a:t>		XXX</a:t>
            </a:r>
            <a:r>
              <a:rPr lang="zh-CN" altLang="zh-CN" sz="1600" kern="100" dirty="0">
                <a:latin typeface="宋体" panose="02010600030101010101" pitchFamily="2" charset="-122"/>
                <a:cs typeface="宋体" panose="02010600030101010101" pitchFamily="2" charset="-122"/>
              </a:rPr>
              <a:t>软件测试文档</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a:p>
            <a:pPr indent="266700" algn="just">
              <a:spcAft>
                <a:spcPts val="0"/>
              </a:spcAft>
            </a:pPr>
            <a:r>
              <a:rPr lang="en-US" altLang="zh-CN" sz="1600" kern="100" dirty="0">
                <a:latin typeface="宋体" panose="02010600030101010101" pitchFamily="2" charset="-122"/>
                <a:cs typeface="宋体" panose="02010600030101010101" pitchFamily="2" charset="-122"/>
              </a:rPr>
              <a:t>6</a:t>
            </a:r>
            <a:r>
              <a:rPr lang="zh-CN" altLang="zh-CN" sz="1600" kern="100" dirty="0">
                <a:latin typeface="宋体" panose="02010600030101010101" pitchFamily="2" charset="-122"/>
                <a:cs typeface="宋体" panose="02010600030101010101" pitchFamily="2" charset="-122"/>
              </a:rPr>
              <a:t>、必须给出实体系统功能的功能说明书</a:t>
            </a: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功能说明书上交文件名为：</a:t>
            </a:r>
            <a:endParaRPr lang="zh-CN" altLang="zh-CN" sz="1200" kern="100" dirty="0">
              <a:latin typeface="宋体" panose="02010600030101010101" pitchFamily="2" charset="-122"/>
              <a:cs typeface="Courier New" panose="02070309020205020404" pitchFamily="49" charset="0"/>
            </a:endParaRPr>
          </a:p>
          <a:p>
            <a:pPr algn="just">
              <a:spcAft>
                <a:spcPts val="0"/>
              </a:spcAft>
            </a:pPr>
            <a:r>
              <a:rPr lang="en-US" altLang="zh-CN" sz="1600" kern="100" dirty="0">
                <a:latin typeface="宋体" panose="02010600030101010101" pitchFamily="2" charset="-122"/>
                <a:cs typeface="宋体" panose="02010600030101010101" pitchFamily="2" charset="-122"/>
              </a:rPr>
              <a:t>		XXX</a:t>
            </a:r>
            <a:r>
              <a:rPr lang="zh-CN" altLang="zh-CN" sz="1600" kern="100" dirty="0">
                <a:latin typeface="宋体" panose="02010600030101010101" pitchFamily="2" charset="-122"/>
                <a:cs typeface="宋体" panose="02010600030101010101" pitchFamily="2" charset="-122"/>
              </a:rPr>
              <a:t>功能说明书</a:t>
            </a:r>
            <a:r>
              <a:rPr lang="en-US" altLang="zh-CN" sz="1600" kern="100" dirty="0">
                <a:latin typeface="宋体" panose="02010600030101010101" pitchFamily="2" charset="-122"/>
                <a:cs typeface="宋体" panose="02010600030101010101" pitchFamily="2" charset="-122"/>
              </a:rPr>
              <a:t>.DOC			</a:t>
            </a:r>
            <a:endParaRPr lang="zh-CN" altLang="zh-CN" sz="1200" kern="100" dirty="0">
              <a:latin typeface="宋体" panose="02010600030101010101" pitchFamily="2" charset="-122"/>
              <a:cs typeface="Courier New" panose="02070309020205020404" pitchFamily="49" charset="0"/>
            </a:endParaRPr>
          </a:p>
          <a:p>
            <a:pPr indent="266700" algn="just">
              <a:spcAft>
                <a:spcPts val="0"/>
              </a:spcAft>
            </a:pPr>
            <a:r>
              <a:rPr lang="en-US" altLang="zh-CN" sz="1600" kern="100" dirty="0">
                <a:latin typeface="宋体" panose="02010600030101010101" pitchFamily="2" charset="-122"/>
                <a:cs typeface="宋体" panose="02010600030101010101" pitchFamily="2" charset="-122"/>
              </a:rPr>
              <a:t>7</a:t>
            </a:r>
            <a:r>
              <a:rPr lang="zh-CN" altLang="zh-CN" sz="1600" kern="100" dirty="0">
                <a:latin typeface="宋体" panose="02010600030101010101" pitchFamily="2" charset="-122"/>
                <a:cs typeface="宋体" panose="02010600030101010101" pitchFamily="2" charset="-122"/>
              </a:rPr>
              <a:t>、原理图、</a:t>
            </a:r>
            <a:r>
              <a:rPr lang="en-US" altLang="zh-CN" sz="1600" kern="100" dirty="0">
                <a:latin typeface="宋体" panose="02010600030101010101" pitchFamily="2" charset="-122"/>
                <a:cs typeface="宋体" panose="02010600030101010101" pitchFamily="2" charset="-122"/>
              </a:rPr>
              <a:t>PCB</a:t>
            </a:r>
            <a:r>
              <a:rPr lang="zh-CN" altLang="zh-CN" sz="1600" kern="100" dirty="0">
                <a:latin typeface="宋体" panose="02010600030101010101" pitchFamily="2" charset="-122"/>
                <a:cs typeface="宋体" panose="02010600030101010101" pitchFamily="2" charset="-122"/>
              </a:rPr>
              <a:t>文档。原理图与</a:t>
            </a:r>
            <a:r>
              <a:rPr lang="en-US" altLang="zh-CN" sz="1600" kern="100" dirty="0">
                <a:latin typeface="宋体" panose="02010600030101010101" pitchFamily="2" charset="-122"/>
                <a:cs typeface="宋体" panose="02010600030101010101" pitchFamily="2" charset="-122"/>
              </a:rPr>
              <a:t>PCB</a:t>
            </a:r>
            <a:r>
              <a:rPr lang="zh-CN" altLang="zh-CN" sz="1600" kern="100" dirty="0">
                <a:latin typeface="宋体" panose="02010600030101010101" pitchFamily="2" charset="-122"/>
                <a:cs typeface="宋体" panose="02010600030101010101" pitchFamily="2" charset="-122"/>
              </a:rPr>
              <a:t>文档依照要求完成即可。</a:t>
            </a:r>
            <a:endParaRPr lang="zh-CN" altLang="zh-CN" sz="1200" kern="100" dirty="0">
              <a:latin typeface="宋体" panose="02010600030101010101" pitchFamily="2" charset="-122"/>
              <a:cs typeface="Courier New" panose="02070309020205020404" pitchFamily="49" charset="0"/>
            </a:endParaRPr>
          </a:p>
          <a:p>
            <a:pPr indent="266700" algn="just">
              <a:spcAft>
                <a:spcPts val="0"/>
              </a:spcAft>
            </a:pPr>
            <a:r>
              <a:rPr lang="en-US" altLang="zh-CN" sz="1600" kern="100" dirty="0">
                <a:latin typeface="宋体" panose="02010600030101010101" pitchFamily="2" charset="-122"/>
                <a:cs typeface="宋体" panose="02010600030101010101" pitchFamily="2" charset="-122"/>
              </a:rPr>
              <a:t>8</a:t>
            </a:r>
            <a:r>
              <a:rPr lang="zh-CN" altLang="zh-CN" sz="1600" kern="100" dirty="0">
                <a:latin typeface="宋体" panose="02010600030101010101" pitchFamily="2" charset="-122"/>
                <a:cs typeface="宋体" panose="02010600030101010101" pitchFamily="2" charset="-122"/>
              </a:rPr>
              <a:t>、本项目完成过程中的问题文档</a:t>
            </a: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上交文件名为：</a:t>
            </a:r>
            <a:endParaRPr lang="zh-CN" altLang="zh-CN" sz="1200" kern="100" dirty="0">
              <a:latin typeface="宋体" panose="02010600030101010101" pitchFamily="2" charset="-122"/>
              <a:cs typeface="Courier New" panose="02070309020205020404" pitchFamily="49" charset="0"/>
            </a:endParaRPr>
          </a:p>
          <a:p>
            <a:pPr marL="228600" indent="266700" algn="just">
              <a:spcAft>
                <a:spcPts val="0"/>
              </a:spcAft>
            </a:pPr>
            <a:r>
              <a:rPr lang="zh-CN" altLang="zh-CN" sz="1600" kern="100" dirty="0">
                <a:latin typeface="宋体" panose="02010600030101010101" pitchFamily="2" charset="-122"/>
                <a:cs typeface="宋体" panose="02010600030101010101" pitchFamily="2" charset="-122"/>
              </a:rPr>
              <a:t>问题文档</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664901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9.3</a:t>
            </a:r>
            <a:r>
              <a:rPr lang="zh-CN" altLang="zh-CN" b="1" dirty="0"/>
              <a:t>硬件系统设计与实</a:t>
            </a:r>
            <a:r>
              <a:rPr lang="zh-CN" altLang="zh-CN" b="1" dirty="0" smtClean="0"/>
              <a:t>现</a:t>
            </a:r>
            <a:endParaRPr lang="zh-CN" altLang="en-US" dirty="0"/>
          </a:p>
        </p:txBody>
      </p:sp>
      <p:sp>
        <p:nvSpPr>
          <p:cNvPr id="3" name="内容占位符 2"/>
          <p:cNvSpPr>
            <a:spLocks noGrp="1"/>
          </p:cNvSpPr>
          <p:nvPr>
            <p:ph idx="1"/>
          </p:nvPr>
        </p:nvSpPr>
        <p:spPr/>
        <p:txBody>
          <a:bodyPr/>
          <a:lstStyle/>
          <a:p>
            <a:r>
              <a:rPr lang="zh-CN" altLang="zh-CN" dirty="0"/>
              <a:t>硬件系统的设计相对比较简单，只需要考虑如何实现图</a:t>
            </a:r>
            <a:r>
              <a:rPr lang="en-US" altLang="zh-CN" dirty="0"/>
              <a:t>9.2</a:t>
            </a:r>
            <a:r>
              <a:rPr lang="zh-CN" altLang="zh-CN" dirty="0"/>
              <a:t>的设计思路即可。在图</a:t>
            </a:r>
            <a:r>
              <a:rPr lang="en-US" altLang="zh-CN" dirty="0"/>
              <a:t>9.2</a:t>
            </a:r>
            <a:r>
              <a:rPr lang="zh-CN" altLang="zh-CN" dirty="0"/>
              <a:t>中，只需要明确考虑几个接口部分的连接方式、并采用确定的连接来练好这些接口线路即可，确定需要连接的几个部分如下：</a:t>
            </a:r>
          </a:p>
          <a:p>
            <a:pPr marL="0" lvl="0" indent="0">
              <a:buNone/>
            </a:pPr>
            <a:r>
              <a:rPr lang="en-US" altLang="zh-CN" dirty="0" smtClean="0"/>
              <a:t>	</a:t>
            </a:r>
            <a:r>
              <a:rPr lang="zh-CN" altLang="zh-CN" dirty="0" smtClean="0"/>
              <a:t>计</a:t>
            </a:r>
            <a:r>
              <a:rPr lang="zh-CN" altLang="zh-CN" dirty="0"/>
              <a:t>算机与通讯模块的连接方式</a:t>
            </a:r>
          </a:p>
          <a:p>
            <a:pPr marL="0" lvl="0" indent="0">
              <a:buNone/>
            </a:pPr>
            <a:r>
              <a:rPr lang="en-US" altLang="zh-CN" dirty="0" smtClean="0"/>
              <a:t>	</a:t>
            </a:r>
            <a:r>
              <a:rPr lang="zh-CN" altLang="zh-CN" dirty="0" smtClean="0"/>
              <a:t>单</a:t>
            </a:r>
            <a:r>
              <a:rPr lang="zh-CN" altLang="zh-CN" dirty="0"/>
              <a:t>片机板与通讯模块的连接方式</a:t>
            </a:r>
          </a:p>
          <a:p>
            <a:pPr marL="0" lvl="0" indent="0">
              <a:buNone/>
            </a:pPr>
            <a:r>
              <a:rPr lang="en-US" altLang="zh-CN" dirty="0" smtClean="0"/>
              <a:t>	</a:t>
            </a:r>
            <a:r>
              <a:rPr lang="zh-CN" altLang="zh-CN" dirty="0" smtClean="0"/>
              <a:t>单</a:t>
            </a:r>
            <a:r>
              <a:rPr lang="zh-CN" altLang="zh-CN" dirty="0"/>
              <a:t>片机板与继电器模块的连接方式</a:t>
            </a:r>
          </a:p>
          <a:p>
            <a:pPr marL="0" lvl="0" indent="0">
              <a:buNone/>
            </a:pPr>
            <a:r>
              <a:rPr lang="en-US" altLang="zh-CN" dirty="0" smtClean="0"/>
              <a:t>	</a:t>
            </a:r>
            <a:r>
              <a:rPr lang="zh-CN" altLang="zh-CN" dirty="0" smtClean="0"/>
              <a:t>单</a:t>
            </a:r>
            <a:r>
              <a:rPr lang="zh-CN" altLang="zh-CN" dirty="0"/>
              <a:t>片机板与光电传感器模块的连接方式</a:t>
            </a:r>
          </a:p>
          <a:p>
            <a:pPr marL="0" indent="0">
              <a:buNone/>
            </a:pPr>
            <a:r>
              <a:rPr lang="en-US" altLang="zh-CN" dirty="0" smtClean="0"/>
              <a:t>	</a:t>
            </a:r>
            <a:r>
              <a:rPr lang="zh-CN" altLang="zh-CN" dirty="0" smtClean="0"/>
              <a:t>继</a:t>
            </a:r>
            <a:r>
              <a:rPr lang="zh-CN" altLang="zh-CN" dirty="0"/>
              <a:t>电器模块与外部受控的市电电路部分的连接方式</a:t>
            </a:r>
            <a:endParaRPr lang="zh-CN" altLang="en-US" dirty="0"/>
          </a:p>
        </p:txBody>
      </p:sp>
    </p:spTree>
    <p:extLst>
      <p:ext uri="{BB962C8B-B14F-4D97-AF65-F5344CB8AC3E}">
        <p14:creationId xmlns:p14="http://schemas.microsoft.com/office/powerpoint/2010/main" val="17958931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a:t>9.3.1</a:t>
            </a:r>
            <a:r>
              <a:rPr lang="zh-CN" altLang="zh-CN" b="1" dirty="0"/>
              <a:t>接口设计与实</a:t>
            </a:r>
            <a:r>
              <a:rPr lang="zh-CN" altLang="zh-CN" b="1" dirty="0" smtClean="0"/>
              <a:t>现</a:t>
            </a:r>
            <a:endParaRPr lang="en-US" altLang="zh-CN" b="1" dirty="0" smtClean="0"/>
          </a:p>
          <a:p>
            <a:r>
              <a:rPr lang="zh-CN" altLang="zh-CN" dirty="0"/>
              <a:t>计算机与通讯模块的连接方式</a:t>
            </a:r>
          </a:p>
          <a:p>
            <a:endParaRPr lang="zh-CN" altLang="zh-CN" b="1" dirty="0"/>
          </a:p>
          <a:p>
            <a:endParaRPr lang="zh-CN" altLang="en-US" dirty="0"/>
          </a:p>
        </p:txBody>
      </p:sp>
      <p:pic>
        <p:nvPicPr>
          <p:cNvPr id="4" name="图片 3"/>
          <p:cNvPicPr/>
          <p:nvPr/>
        </p:nvPicPr>
        <p:blipFill>
          <a:blip r:embed="rId2"/>
          <a:stretch>
            <a:fillRect/>
          </a:stretch>
        </p:blipFill>
        <p:spPr>
          <a:xfrm>
            <a:off x="1374498" y="2731190"/>
            <a:ext cx="9210675" cy="3828636"/>
          </a:xfrm>
          <a:prstGeom prst="rect">
            <a:avLst/>
          </a:prstGeom>
        </p:spPr>
      </p:pic>
    </p:spTree>
    <p:extLst>
      <p:ext uri="{BB962C8B-B14F-4D97-AF65-F5344CB8AC3E}">
        <p14:creationId xmlns:p14="http://schemas.microsoft.com/office/powerpoint/2010/main" val="1071576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a:t>9.3.1</a:t>
            </a:r>
            <a:r>
              <a:rPr lang="zh-CN" altLang="zh-CN" b="1" dirty="0"/>
              <a:t>接口设计与实</a:t>
            </a:r>
            <a:r>
              <a:rPr lang="zh-CN" altLang="zh-CN" b="1" dirty="0" smtClean="0"/>
              <a:t>现</a:t>
            </a:r>
            <a:endParaRPr lang="en-US" altLang="zh-CN" b="1" dirty="0" smtClean="0"/>
          </a:p>
          <a:p>
            <a:r>
              <a:rPr lang="zh-CN" altLang="zh-CN" dirty="0"/>
              <a:t>单片机板与通讯模块的连接方式</a:t>
            </a:r>
          </a:p>
          <a:p>
            <a:endParaRPr lang="zh-CN" altLang="zh-CN" b="1" dirty="0"/>
          </a:p>
          <a:p>
            <a:endParaRPr lang="zh-CN" altLang="en-US" dirty="0"/>
          </a:p>
        </p:txBody>
      </p:sp>
      <p:pic>
        <p:nvPicPr>
          <p:cNvPr id="4" name="图片 3"/>
          <p:cNvPicPr/>
          <p:nvPr/>
        </p:nvPicPr>
        <p:blipFill>
          <a:blip r:embed="rId2"/>
          <a:stretch>
            <a:fillRect/>
          </a:stretch>
        </p:blipFill>
        <p:spPr>
          <a:xfrm>
            <a:off x="1162905" y="2822960"/>
            <a:ext cx="9452085" cy="3647413"/>
          </a:xfrm>
          <a:prstGeom prst="rect">
            <a:avLst/>
          </a:prstGeom>
        </p:spPr>
      </p:pic>
    </p:spTree>
    <p:extLst>
      <p:ext uri="{BB962C8B-B14F-4D97-AF65-F5344CB8AC3E}">
        <p14:creationId xmlns:p14="http://schemas.microsoft.com/office/powerpoint/2010/main" val="5888439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a:t>9.3.1</a:t>
            </a:r>
            <a:r>
              <a:rPr lang="zh-CN" altLang="zh-CN" b="1" dirty="0"/>
              <a:t>接口设计与实</a:t>
            </a:r>
            <a:r>
              <a:rPr lang="zh-CN" altLang="zh-CN" b="1" dirty="0" smtClean="0"/>
              <a:t>现</a:t>
            </a:r>
            <a:endParaRPr lang="en-US" altLang="zh-CN" b="1" dirty="0" smtClean="0"/>
          </a:p>
          <a:p>
            <a:r>
              <a:rPr lang="zh-CN" altLang="zh-CN" dirty="0"/>
              <a:t>单片机板与继电器模块的连接方式</a:t>
            </a:r>
          </a:p>
          <a:p>
            <a:endParaRPr lang="zh-CN" altLang="zh-CN" b="1" dirty="0"/>
          </a:p>
          <a:p>
            <a:endParaRPr lang="zh-CN" altLang="en-US" dirty="0"/>
          </a:p>
        </p:txBody>
      </p:sp>
      <p:pic>
        <p:nvPicPr>
          <p:cNvPr id="4" name="图片 3"/>
          <p:cNvPicPr/>
          <p:nvPr/>
        </p:nvPicPr>
        <p:blipFill>
          <a:blip r:embed="rId2"/>
          <a:stretch>
            <a:fillRect/>
          </a:stretch>
        </p:blipFill>
        <p:spPr>
          <a:xfrm>
            <a:off x="1590288" y="2802850"/>
            <a:ext cx="10088190" cy="3509050"/>
          </a:xfrm>
          <a:prstGeom prst="rect">
            <a:avLst/>
          </a:prstGeom>
        </p:spPr>
      </p:pic>
    </p:spTree>
    <p:extLst>
      <p:ext uri="{BB962C8B-B14F-4D97-AF65-F5344CB8AC3E}">
        <p14:creationId xmlns:p14="http://schemas.microsoft.com/office/powerpoint/2010/main" val="40044571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a:t>9.3.1</a:t>
            </a:r>
            <a:r>
              <a:rPr lang="zh-CN" altLang="zh-CN" b="1" dirty="0"/>
              <a:t>接口设计与实现</a:t>
            </a:r>
          </a:p>
          <a:p>
            <a:r>
              <a:rPr lang="zh-CN" altLang="zh-CN" dirty="0"/>
              <a:t>单片机板与光电传感器模块的连接方式</a:t>
            </a:r>
          </a:p>
          <a:p>
            <a:endParaRPr lang="zh-CN" altLang="en-US" dirty="0"/>
          </a:p>
        </p:txBody>
      </p:sp>
      <p:pic>
        <p:nvPicPr>
          <p:cNvPr id="4" name="图片 3"/>
          <p:cNvPicPr/>
          <p:nvPr/>
        </p:nvPicPr>
        <p:blipFill>
          <a:blip r:embed="rId2"/>
          <a:stretch>
            <a:fillRect/>
          </a:stretch>
        </p:blipFill>
        <p:spPr>
          <a:xfrm>
            <a:off x="923110" y="3102114"/>
            <a:ext cx="10705673" cy="3074849"/>
          </a:xfrm>
          <a:prstGeom prst="rect">
            <a:avLst/>
          </a:prstGeom>
        </p:spPr>
      </p:pic>
    </p:spTree>
    <p:extLst>
      <p:ext uri="{BB962C8B-B14F-4D97-AF65-F5344CB8AC3E}">
        <p14:creationId xmlns:p14="http://schemas.microsoft.com/office/powerpoint/2010/main" val="2686644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a:t>9.3.1</a:t>
            </a:r>
            <a:r>
              <a:rPr lang="zh-CN" altLang="zh-CN" b="1" dirty="0"/>
              <a:t>接口设计与实</a:t>
            </a:r>
            <a:r>
              <a:rPr lang="zh-CN" altLang="zh-CN" b="1" dirty="0" smtClean="0"/>
              <a:t>现</a:t>
            </a:r>
            <a:endParaRPr lang="en-US" altLang="zh-CN" b="1" dirty="0" smtClean="0"/>
          </a:p>
          <a:p>
            <a:r>
              <a:rPr lang="zh-CN" altLang="zh-CN" dirty="0"/>
              <a:t>继电器模块与外部受控的市电电路部分的连接方式</a:t>
            </a:r>
          </a:p>
          <a:p>
            <a:endParaRPr lang="zh-CN" altLang="zh-CN" b="1" dirty="0" smtClean="0"/>
          </a:p>
          <a:p>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341946200"/>
              </p:ext>
            </p:extLst>
          </p:nvPr>
        </p:nvGraphicFramePr>
        <p:xfrm>
          <a:off x="4109623" y="2966624"/>
          <a:ext cx="3215515" cy="3443162"/>
        </p:xfrm>
        <a:graphic>
          <a:graphicData uri="http://schemas.openxmlformats.org/presentationml/2006/ole">
            <mc:AlternateContent xmlns:mc="http://schemas.openxmlformats.org/markup-compatibility/2006">
              <mc:Choice xmlns:v="urn:schemas-microsoft-com:vml" Requires="v">
                <p:oleObj spid="_x0000_s5134" name="Visio" r:id="rId4" imgW="2165817" imgH="2321049" progId="Visio.Drawing.15">
                  <p:embed/>
                </p:oleObj>
              </mc:Choice>
              <mc:Fallback>
                <p:oleObj name="Visio" r:id="rId4" imgW="2165817" imgH="2321049" progId="Visio.Drawing.15">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9623" y="2966624"/>
                        <a:ext cx="3215515" cy="3443162"/>
                      </a:xfrm>
                      <a:prstGeom prst="rect">
                        <a:avLst/>
                      </a:prstGeom>
                      <a:noFill/>
                    </p:spPr>
                  </p:pic>
                </p:oleObj>
              </mc:Fallback>
            </mc:AlternateContent>
          </a:graphicData>
        </a:graphic>
      </p:graphicFrame>
    </p:spTree>
    <p:extLst>
      <p:ext uri="{BB962C8B-B14F-4D97-AF65-F5344CB8AC3E}">
        <p14:creationId xmlns:p14="http://schemas.microsoft.com/office/powerpoint/2010/main" val="31944043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9.3</a:t>
            </a:r>
            <a:r>
              <a:rPr lang="zh-CN" altLang="zh-CN" b="1" dirty="0"/>
              <a:t>硬件系统设计与实现</a:t>
            </a:r>
            <a:endParaRPr lang="zh-CN" altLang="en-US" dirty="0"/>
          </a:p>
        </p:txBody>
      </p:sp>
      <p:sp>
        <p:nvSpPr>
          <p:cNvPr id="3" name="内容占位符 2"/>
          <p:cNvSpPr>
            <a:spLocks noGrp="1"/>
          </p:cNvSpPr>
          <p:nvPr>
            <p:ph idx="1"/>
          </p:nvPr>
        </p:nvSpPr>
        <p:spPr>
          <a:xfrm>
            <a:off x="162339" y="1457877"/>
            <a:ext cx="4714488" cy="4694445"/>
          </a:xfrm>
        </p:spPr>
        <p:txBody>
          <a:bodyPr>
            <a:normAutofit fontScale="85000" lnSpcReduction="10000"/>
          </a:bodyPr>
          <a:lstStyle/>
          <a:p>
            <a:r>
              <a:rPr lang="en-US" altLang="zh-CN" b="1" dirty="0" smtClean="0"/>
              <a:t>9.3.2</a:t>
            </a:r>
            <a:r>
              <a:rPr lang="zh-CN" altLang="en-US" b="1" dirty="0" smtClean="0"/>
              <a:t>硬件测试</a:t>
            </a:r>
            <a:endParaRPr lang="en-US" altLang="zh-CN" b="1" dirty="0" smtClean="0"/>
          </a:p>
          <a:p>
            <a:r>
              <a:rPr lang="zh-CN" altLang="zh-CN" dirty="0"/>
              <a:t>第一步：连接好硬件核心板与硬件模块</a:t>
            </a:r>
          </a:p>
          <a:p>
            <a:r>
              <a:rPr lang="zh-CN" altLang="zh-CN" dirty="0"/>
              <a:t>第二步：新建一个工程，并编写代码</a:t>
            </a:r>
          </a:p>
          <a:p>
            <a:r>
              <a:rPr lang="zh-CN" altLang="zh-CN" dirty="0"/>
              <a:t>第三步：编译软件并生成</a:t>
            </a:r>
            <a:r>
              <a:rPr lang="en-US" altLang="zh-CN" dirty="0"/>
              <a:t>hex</a:t>
            </a:r>
            <a:r>
              <a:rPr lang="zh-CN" altLang="zh-CN" dirty="0"/>
              <a:t>文件</a:t>
            </a:r>
          </a:p>
          <a:p>
            <a:r>
              <a:rPr lang="zh-CN" altLang="zh-CN" dirty="0"/>
              <a:t>第四步：下载</a:t>
            </a:r>
            <a:r>
              <a:rPr lang="en-US" altLang="zh-CN" dirty="0"/>
              <a:t>hex</a:t>
            </a:r>
            <a:r>
              <a:rPr lang="zh-CN" altLang="zh-CN" dirty="0"/>
              <a:t>文件到核心板</a:t>
            </a:r>
          </a:p>
          <a:p>
            <a:r>
              <a:rPr lang="zh-CN" altLang="zh-CN" dirty="0"/>
              <a:t>第五步：观察模块的基本行为是否正确，若不正确则从第一步开始查找问题，并重复上述步骤。</a:t>
            </a:r>
          </a:p>
          <a:p>
            <a:r>
              <a:rPr lang="zh-CN" altLang="en-US" dirty="0" smtClean="0"/>
              <a:t>整体连接硬件图如图：</a:t>
            </a:r>
            <a:endParaRPr lang="zh-CN" altLang="en-US" dirty="0"/>
          </a:p>
        </p:txBody>
      </p:sp>
      <p:pic>
        <p:nvPicPr>
          <p:cNvPr id="6" name="图片 5"/>
          <p:cNvPicPr/>
          <p:nvPr/>
        </p:nvPicPr>
        <p:blipFill>
          <a:blip r:embed="rId2"/>
          <a:stretch>
            <a:fillRect/>
          </a:stretch>
        </p:blipFill>
        <p:spPr>
          <a:xfrm>
            <a:off x="5049079" y="1457877"/>
            <a:ext cx="6983870" cy="4376393"/>
          </a:xfrm>
          <a:prstGeom prst="rect">
            <a:avLst/>
          </a:prstGeom>
        </p:spPr>
      </p:pic>
      <p:sp>
        <p:nvSpPr>
          <p:cNvPr id="7" name="文本框 6"/>
          <p:cNvSpPr txBox="1"/>
          <p:nvPr/>
        </p:nvSpPr>
        <p:spPr>
          <a:xfrm>
            <a:off x="506896" y="5983357"/>
            <a:ext cx="2872408" cy="584775"/>
          </a:xfrm>
          <a:prstGeom prst="rect">
            <a:avLst/>
          </a:prstGeom>
          <a:noFill/>
        </p:spPr>
        <p:txBody>
          <a:bodyPr wrap="square" rtlCol="0">
            <a:spAutoFit/>
          </a:bodyPr>
          <a:lstStyle/>
          <a:p>
            <a:r>
              <a:rPr lang="zh-CN" altLang="en-US" sz="3200" b="1" dirty="0" smtClean="0"/>
              <a:t>操作演示</a:t>
            </a:r>
            <a:endParaRPr lang="zh-CN" altLang="en-US" sz="3200" b="1" dirty="0"/>
          </a:p>
        </p:txBody>
      </p:sp>
    </p:spTree>
    <p:extLst>
      <p:ext uri="{BB962C8B-B14F-4D97-AF65-F5344CB8AC3E}">
        <p14:creationId xmlns:p14="http://schemas.microsoft.com/office/powerpoint/2010/main" val="140447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08760" y="2428558"/>
            <a:ext cx="9144000" cy="1655762"/>
          </a:xfrm>
        </p:spPr>
        <p:txBody>
          <a:bodyPr/>
          <a:lstStyle/>
          <a:p>
            <a:r>
              <a:rPr lang="zh-CN" altLang="zh-CN" sz="3600" b="1" dirty="0"/>
              <a:t>第九章：简单</a:t>
            </a:r>
            <a:r>
              <a:rPr lang="zh-CN" altLang="zh-CN" sz="3600" b="1" dirty="0" smtClean="0"/>
              <a:t>计算机</a:t>
            </a:r>
            <a:r>
              <a:rPr lang="zh-CN" altLang="en-US" sz="3600" b="1" dirty="0" smtClean="0"/>
              <a:t>测控</a:t>
            </a:r>
            <a:r>
              <a:rPr lang="zh-CN" altLang="zh-CN" sz="3600" b="1" dirty="0" smtClean="0"/>
              <a:t>系统</a:t>
            </a:r>
            <a:endParaRPr lang="zh-CN" altLang="zh-CN" sz="3600" b="1" dirty="0"/>
          </a:p>
        </p:txBody>
      </p:sp>
    </p:spTree>
    <p:extLst>
      <p:ext uri="{BB962C8B-B14F-4D97-AF65-F5344CB8AC3E}">
        <p14:creationId xmlns:p14="http://schemas.microsoft.com/office/powerpoint/2010/main" val="3000406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9.4</a:t>
            </a:r>
            <a:r>
              <a:rPr lang="zh-CN" altLang="zh-CN" b="1" dirty="0"/>
              <a:t>软件系统设计与实</a:t>
            </a:r>
            <a:r>
              <a:rPr lang="zh-CN" altLang="zh-CN" b="1" dirty="0" smtClean="0"/>
              <a:t>现</a:t>
            </a:r>
            <a:endParaRPr lang="zh-CN" altLang="en-US" dirty="0"/>
          </a:p>
        </p:txBody>
      </p:sp>
      <p:sp>
        <p:nvSpPr>
          <p:cNvPr id="3" name="内容占位符 2"/>
          <p:cNvSpPr>
            <a:spLocks noGrp="1"/>
          </p:cNvSpPr>
          <p:nvPr>
            <p:ph idx="1"/>
          </p:nvPr>
        </p:nvSpPr>
        <p:spPr>
          <a:xfrm>
            <a:off x="208721" y="1825625"/>
            <a:ext cx="11757991" cy="4813714"/>
          </a:xfrm>
        </p:spPr>
        <p:txBody>
          <a:bodyPr>
            <a:normAutofit fontScale="85000" lnSpcReduction="20000"/>
          </a:bodyPr>
          <a:lstStyle/>
          <a:p>
            <a:r>
              <a:rPr lang="zh-CN" altLang="en-US" dirty="0" smtClean="0"/>
              <a:t>软件部分</a:t>
            </a:r>
            <a:r>
              <a:rPr lang="zh-CN" altLang="zh-CN" dirty="0" smtClean="0"/>
              <a:t>关</a:t>
            </a:r>
            <a:r>
              <a:rPr lang="zh-CN" altLang="zh-CN" dirty="0"/>
              <a:t>键需求点如下：</a:t>
            </a:r>
          </a:p>
          <a:p>
            <a:pPr marL="0" lvl="0" indent="0">
              <a:buNone/>
            </a:pPr>
            <a:r>
              <a:rPr lang="en-US" altLang="zh-CN" dirty="0" smtClean="0"/>
              <a:t>	</a:t>
            </a:r>
            <a:r>
              <a:rPr lang="zh-CN" altLang="zh-CN" dirty="0" smtClean="0"/>
              <a:t>单</a:t>
            </a:r>
            <a:r>
              <a:rPr lang="zh-CN" altLang="zh-CN" dirty="0"/>
              <a:t>片机系统启动后直接进入停止工作状态，等待计算机发送开始自动工作命令。</a:t>
            </a:r>
          </a:p>
          <a:p>
            <a:pPr marL="0" lvl="0" indent="0">
              <a:buNone/>
            </a:pPr>
            <a:r>
              <a:rPr lang="en-US" altLang="zh-CN" dirty="0" smtClean="0"/>
              <a:t>	</a:t>
            </a:r>
            <a:r>
              <a:rPr lang="zh-CN" altLang="zh-CN" dirty="0" smtClean="0"/>
              <a:t>计</a:t>
            </a:r>
            <a:r>
              <a:rPr lang="zh-CN" altLang="zh-CN" dirty="0"/>
              <a:t>算机系统发送开始工作命令，单片机系统进入自动工作状态。</a:t>
            </a:r>
          </a:p>
          <a:p>
            <a:pPr marL="0" lvl="0" indent="0">
              <a:buNone/>
            </a:pPr>
            <a:r>
              <a:rPr lang="en-US" altLang="zh-CN" dirty="0" smtClean="0"/>
              <a:t>	</a:t>
            </a:r>
            <a:r>
              <a:rPr lang="zh-CN" altLang="zh-CN" dirty="0" smtClean="0"/>
              <a:t>计</a:t>
            </a:r>
            <a:r>
              <a:rPr lang="zh-CN" altLang="zh-CN" dirty="0"/>
              <a:t>算机系统发送停止工作命令，单片机系统进入停止工作状态，并等待计算机发送开始工作命令</a:t>
            </a:r>
          </a:p>
          <a:p>
            <a:pPr marL="0" lvl="0" indent="0">
              <a:buNone/>
            </a:pPr>
            <a:r>
              <a:rPr lang="en-US" altLang="zh-CN" dirty="0" smtClean="0"/>
              <a:t>	</a:t>
            </a:r>
            <a:r>
              <a:rPr lang="zh-CN" altLang="zh-CN" dirty="0" smtClean="0"/>
              <a:t>无</a:t>
            </a:r>
            <a:r>
              <a:rPr lang="zh-CN" altLang="zh-CN" dirty="0"/>
              <a:t>论在开始工作还是在停止工作状态，单片机系统应该实时向计算机系统传递测控端目标接口的工作状态数据。</a:t>
            </a:r>
          </a:p>
          <a:p>
            <a:pPr marL="0" lvl="0" indent="0">
              <a:buNone/>
            </a:pPr>
            <a:r>
              <a:rPr lang="en-US" altLang="zh-CN" dirty="0" smtClean="0"/>
              <a:t>	</a:t>
            </a:r>
            <a:r>
              <a:rPr lang="zh-CN" altLang="zh-CN" dirty="0" smtClean="0"/>
              <a:t>单</a:t>
            </a:r>
            <a:r>
              <a:rPr lang="zh-CN" altLang="zh-CN" dirty="0"/>
              <a:t>片机系统连接光电开关模块，该模块的功能为采集外部开关信号。代表是否有人通过。</a:t>
            </a:r>
          </a:p>
          <a:p>
            <a:pPr marL="0" lvl="0" indent="0">
              <a:buNone/>
            </a:pPr>
            <a:r>
              <a:rPr lang="en-US" altLang="zh-CN" dirty="0" smtClean="0"/>
              <a:t>	</a:t>
            </a:r>
            <a:r>
              <a:rPr lang="zh-CN" altLang="zh-CN" dirty="0" smtClean="0"/>
              <a:t>单</a:t>
            </a:r>
            <a:r>
              <a:rPr lang="zh-CN" altLang="zh-CN" dirty="0"/>
              <a:t>片机系统连接继电器模块，该模块的功能为控制外部</a:t>
            </a:r>
            <a:r>
              <a:rPr lang="en-US" altLang="zh-CN" dirty="0"/>
              <a:t>220V</a:t>
            </a:r>
            <a:r>
              <a:rPr lang="zh-CN" altLang="zh-CN" dirty="0"/>
              <a:t>交流照明灯的亮与灭。</a:t>
            </a:r>
          </a:p>
          <a:p>
            <a:pPr marL="0" lvl="0" indent="0">
              <a:buNone/>
            </a:pPr>
            <a:r>
              <a:rPr lang="en-US" altLang="zh-CN" dirty="0" smtClean="0"/>
              <a:t>	</a:t>
            </a:r>
            <a:r>
              <a:rPr lang="zh-CN" altLang="zh-CN" dirty="0" smtClean="0"/>
              <a:t>计</a:t>
            </a:r>
            <a:r>
              <a:rPr lang="zh-CN" altLang="zh-CN" dirty="0"/>
              <a:t>算机与单片机系统通讯通过</a:t>
            </a:r>
            <a:r>
              <a:rPr lang="en-US" altLang="zh-CN" dirty="0"/>
              <a:t>RS232</a:t>
            </a:r>
            <a:r>
              <a:rPr lang="zh-CN" altLang="zh-CN" dirty="0"/>
              <a:t>来进行</a:t>
            </a:r>
          </a:p>
          <a:p>
            <a:r>
              <a:rPr lang="zh-CN" altLang="zh-CN" dirty="0"/>
              <a:t>分析上面的基本需求点，知系统的软件设计存在四个最重要的部分。即两种工作状态、两个并行功能</a:t>
            </a:r>
            <a:endParaRPr lang="zh-CN" altLang="en-US" dirty="0"/>
          </a:p>
        </p:txBody>
      </p:sp>
    </p:spTree>
    <p:extLst>
      <p:ext uri="{BB962C8B-B14F-4D97-AF65-F5344CB8AC3E}">
        <p14:creationId xmlns:p14="http://schemas.microsoft.com/office/powerpoint/2010/main" val="34446731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9.4</a:t>
            </a:r>
            <a:r>
              <a:rPr lang="zh-CN" altLang="zh-CN" b="1" dirty="0"/>
              <a:t>软件系统设计与实现</a:t>
            </a:r>
            <a:endParaRPr lang="zh-CN" altLang="en-US" dirty="0"/>
          </a:p>
        </p:txBody>
      </p:sp>
      <p:sp>
        <p:nvSpPr>
          <p:cNvPr id="3" name="内容占位符 2"/>
          <p:cNvSpPr>
            <a:spLocks noGrp="1"/>
          </p:cNvSpPr>
          <p:nvPr>
            <p:ph idx="1"/>
          </p:nvPr>
        </p:nvSpPr>
        <p:spPr/>
        <p:txBody>
          <a:bodyPr/>
          <a:lstStyle/>
          <a:p>
            <a:r>
              <a:rPr lang="en-US" altLang="zh-CN" dirty="0" smtClean="0"/>
              <a:t>9.4.1</a:t>
            </a:r>
            <a:r>
              <a:rPr lang="zh-CN" altLang="zh-CN" dirty="0"/>
              <a:t>算法设计</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837929649"/>
              </p:ext>
            </p:extLst>
          </p:nvPr>
        </p:nvGraphicFramePr>
        <p:xfrm>
          <a:off x="7866615" y="1187519"/>
          <a:ext cx="2967037" cy="4804686"/>
        </p:xfrm>
        <a:graphic>
          <a:graphicData uri="http://schemas.openxmlformats.org/presentationml/2006/ole">
            <mc:AlternateContent xmlns:mc="http://schemas.openxmlformats.org/markup-compatibility/2006">
              <mc:Choice xmlns:v="urn:schemas-microsoft-com:vml" Requires="v">
                <p:oleObj spid="_x0000_s7177" name="Visio" r:id="rId4" imgW="1489628" imgH="2408093" progId="Visio.Drawing.15">
                  <p:embed/>
                </p:oleObj>
              </mc:Choice>
              <mc:Fallback>
                <p:oleObj name="Visio" r:id="rId4" imgW="1489628" imgH="2408093" progId="Visio.Drawing.15">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66615" y="1187519"/>
                        <a:ext cx="2967037" cy="4804686"/>
                      </a:xfrm>
                      <a:prstGeom prst="rect">
                        <a:avLst/>
                      </a:prstGeom>
                      <a:noFill/>
                    </p:spPr>
                  </p:pic>
                </p:oleObj>
              </mc:Fallback>
            </mc:AlternateContent>
          </a:graphicData>
        </a:graphic>
      </p:graphicFrame>
      <p:sp>
        <p:nvSpPr>
          <p:cNvPr id="5" name="矩形 4"/>
          <p:cNvSpPr/>
          <p:nvPr/>
        </p:nvSpPr>
        <p:spPr>
          <a:xfrm>
            <a:off x="838200" y="2985631"/>
            <a:ext cx="6096000" cy="2031325"/>
          </a:xfrm>
          <a:prstGeom prst="rect">
            <a:avLst/>
          </a:prstGeom>
        </p:spPr>
        <p:txBody>
          <a:bodyPr>
            <a:spAutoFit/>
          </a:bodyPr>
          <a:lstStyle/>
          <a:p>
            <a:pPr algn="just">
              <a:spcAft>
                <a:spcPts val="0"/>
              </a:spcAft>
            </a:pPr>
            <a:r>
              <a:rPr lang="zh-CN" altLang="zh-CN" kern="100" dirty="0">
                <a:latin typeface="Calibri" panose="020F0502020204030204" pitchFamily="34" charset="0"/>
                <a:cs typeface="Times New Roman" panose="02020603050405020304" pitchFamily="18" charset="0"/>
              </a:rPr>
              <a:t>无论是开始工作状态还是停止工作状态，都有接收工作状态切换命令功能、也都需要将实时的状态数据传递到上位机功能。因此实际上的应用功能分析简图应当只具有三大功能部分：</a:t>
            </a:r>
            <a:endParaRPr lang="zh-CN" altLang="zh-CN" sz="1400" kern="100" dirty="0">
              <a:latin typeface="Calibri" panose="020F0502020204030204" pitchFamily="34" charset="0"/>
              <a:cs typeface="Times New Roman" panose="02020603050405020304" pitchFamily="18" charset="0"/>
            </a:endParaRPr>
          </a:p>
          <a:p>
            <a:pPr marL="342900" lvl="0" indent="-342900" algn="just">
              <a:spcAft>
                <a:spcPts val="0"/>
              </a:spcAft>
              <a:buFont typeface="+mj-lt"/>
              <a:buAutoNum type="arabicPeriod"/>
            </a:pPr>
            <a:r>
              <a:rPr lang="zh-CN" altLang="zh-CN" kern="100" dirty="0">
                <a:latin typeface="Times New Roman" panose="02020603050405020304" pitchFamily="18" charset="0"/>
              </a:rPr>
              <a:t>基本工作状态下应当实现的功能部分</a:t>
            </a:r>
            <a:endParaRPr lang="zh-CN" altLang="zh-CN" sz="1400" kern="100" dirty="0">
              <a:latin typeface="Times New Roman" panose="02020603050405020304" pitchFamily="18" charset="0"/>
            </a:endParaRPr>
          </a:p>
          <a:p>
            <a:pPr marL="342900" lvl="0" indent="-342900" algn="just">
              <a:spcAft>
                <a:spcPts val="0"/>
              </a:spcAft>
              <a:buFont typeface="+mj-lt"/>
              <a:buAutoNum type="arabicPeriod"/>
            </a:pPr>
            <a:r>
              <a:rPr lang="zh-CN" altLang="zh-CN" kern="100" dirty="0">
                <a:latin typeface="Times New Roman" panose="02020603050405020304" pitchFamily="18" charset="0"/>
              </a:rPr>
              <a:t>接收工作状态切换命令功能部分</a:t>
            </a:r>
            <a:endParaRPr lang="zh-CN" altLang="zh-CN" sz="1400" kern="100" dirty="0">
              <a:latin typeface="Times New Roman" panose="02020603050405020304" pitchFamily="18" charset="0"/>
            </a:endParaRPr>
          </a:p>
          <a:p>
            <a:pPr marL="342900" lvl="0" indent="-342900" algn="just">
              <a:spcAft>
                <a:spcPts val="0"/>
              </a:spcAft>
              <a:buFont typeface="+mj-lt"/>
              <a:buAutoNum type="arabicPeriod"/>
            </a:pPr>
            <a:r>
              <a:rPr lang="zh-CN" altLang="zh-CN" kern="100" dirty="0">
                <a:latin typeface="Times New Roman" panose="02020603050405020304" pitchFamily="18" charset="0"/>
              </a:rPr>
              <a:t>实时状态数据传递到上位机功能部分</a:t>
            </a:r>
            <a:endParaRPr lang="zh-CN" altLang="zh-CN" sz="1400" kern="100" dirty="0">
              <a:latin typeface="Times New Roman" panose="02020603050405020304" pitchFamily="18" charset="0"/>
            </a:endParaRPr>
          </a:p>
        </p:txBody>
      </p:sp>
    </p:spTree>
    <p:extLst>
      <p:ext uri="{BB962C8B-B14F-4D97-AF65-F5344CB8AC3E}">
        <p14:creationId xmlns:p14="http://schemas.microsoft.com/office/powerpoint/2010/main" val="3293830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9.4</a:t>
            </a:r>
            <a:r>
              <a:rPr lang="zh-CN" altLang="zh-CN" b="1" dirty="0"/>
              <a:t>软件系统设计与实现</a:t>
            </a:r>
            <a:endParaRPr lang="zh-CN" altLang="en-US" dirty="0"/>
          </a:p>
        </p:txBody>
      </p:sp>
      <p:sp>
        <p:nvSpPr>
          <p:cNvPr id="3" name="内容占位符 2"/>
          <p:cNvSpPr>
            <a:spLocks noGrp="1"/>
          </p:cNvSpPr>
          <p:nvPr>
            <p:ph idx="1"/>
          </p:nvPr>
        </p:nvSpPr>
        <p:spPr/>
        <p:txBody>
          <a:bodyPr/>
          <a:lstStyle/>
          <a:p>
            <a:r>
              <a:rPr lang="en-US" altLang="zh-CN" dirty="0"/>
              <a:t>9.4.1</a:t>
            </a:r>
            <a:r>
              <a:rPr lang="zh-CN" altLang="zh-CN" dirty="0"/>
              <a:t>算法设计</a:t>
            </a:r>
            <a:endParaRPr lang="zh-CN" altLang="en-US" dirty="0"/>
          </a:p>
          <a:p>
            <a:endParaRPr lang="zh-CN" altLang="en-US" dirty="0"/>
          </a:p>
        </p:txBody>
      </p:sp>
      <p:sp>
        <p:nvSpPr>
          <p:cNvPr id="4" name="文本框 2"/>
          <p:cNvSpPr txBox="1">
            <a:spLocks noChangeArrowheads="1"/>
          </p:cNvSpPr>
          <p:nvPr/>
        </p:nvSpPr>
        <p:spPr bwMode="auto">
          <a:xfrm>
            <a:off x="139148" y="2833688"/>
            <a:ext cx="5893903" cy="393486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spcAft>
                <a:spcPts val="0"/>
              </a:spcAft>
            </a:pP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算法：单片机端主流程</a:t>
            </a: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kern="100" dirty="0">
                <a:latin typeface="Calibri" panose="020F0502020204030204" pitchFamily="34" charset="0"/>
                <a:ea typeface="宋体" panose="02010600030101010101" pitchFamily="2" charset="-122"/>
                <a:cs typeface="Times New Roman" panose="02020603050405020304" pitchFamily="18" charset="0"/>
              </a:rPr>
              <a:t> </a:t>
            </a:r>
            <a:r>
              <a:rPr lang="en-US" sz="1400" kern="100" dirty="0" smtClean="0">
                <a:latin typeface="Calibri" panose="020F0502020204030204" pitchFamily="34" charset="0"/>
                <a:ea typeface="宋体" panose="02010600030101010101" pitchFamily="2" charset="-122"/>
                <a:cs typeface="Times New Roman" panose="02020603050405020304" pitchFamily="18" charset="0"/>
              </a:rPr>
              <a:t>   </a:t>
            </a:r>
            <a:r>
              <a:rPr lang="en-US" sz="1400" kern="100" dirty="0" smtClean="0">
                <a:effectLst/>
                <a:latin typeface="Calibri" panose="020F0502020204030204" pitchFamily="34" charset="0"/>
                <a:ea typeface="宋体" panose="02010600030101010101" pitchFamily="2" charset="-122"/>
                <a:cs typeface="Times New Roman" panose="02020603050405020304" pitchFamily="18" charset="0"/>
              </a:rPr>
              <a:t>S1</a:t>
            </a: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：系统初始化</a:t>
            </a: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kern="100" dirty="0" smtClean="0">
                <a:effectLst/>
                <a:latin typeface="Calibri" panose="020F0502020204030204" pitchFamily="34" charset="0"/>
                <a:ea typeface="宋体" panose="02010600030101010101" pitchFamily="2" charset="-122"/>
                <a:cs typeface="Times New Roman" panose="02020603050405020304" pitchFamily="18" charset="0"/>
              </a:rPr>
              <a:t>S2</a:t>
            </a: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：在无限循环中做如下事</a:t>
            </a:r>
            <a:r>
              <a:rPr lang="zh-CN" sz="1400" kern="100" dirty="0" smtClean="0">
                <a:effectLst/>
                <a:latin typeface="Calibri" panose="020F0502020204030204" pitchFamily="34" charset="0"/>
                <a:ea typeface="宋体" panose="02010600030101010101" pitchFamily="2" charset="-122"/>
                <a:cs typeface="Times New Roman" panose="02020603050405020304" pitchFamily="18" charset="0"/>
              </a:rPr>
              <a:t>件</a:t>
            </a:r>
            <a:endParaRPr lang="en-US" altLang="zh-CN" sz="14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1400" kern="100" dirty="0" smtClean="0">
                <a:latin typeface="Calibri" panose="020F0502020204030204" pitchFamily="34" charset="0"/>
                <a:ea typeface="宋体" panose="02010600030101010101" pitchFamily="2" charset="-122"/>
                <a:cs typeface="Times New Roman" panose="02020603050405020304" pitchFamily="18" charset="0"/>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kern="100" dirty="0" smtClean="0">
                <a:effectLst/>
                <a:latin typeface="Calibri" panose="020F0502020204030204" pitchFamily="34" charset="0"/>
                <a:ea typeface="宋体" panose="02010600030101010101" pitchFamily="2" charset="-122"/>
                <a:cs typeface="Times New Roman" panose="02020603050405020304" pitchFamily="18" charset="0"/>
              </a:rPr>
              <a:t>        S2.1	</a:t>
            </a:r>
            <a:r>
              <a:rPr lang="zh-CN" sz="1400" kern="100" dirty="0" smtClean="0">
                <a:effectLst/>
                <a:latin typeface="Calibri" panose="020F0502020204030204" pitchFamily="34" charset="0"/>
                <a:ea typeface="宋体" panose="02010600030101010101" pitchFamily="2" charset="-122"/>
                <a:cs typeface="Times New Roman" panose="02020603050405020304" pitchFamily="18" charset="0"/>
              </a:rPr>
              <a:t>如</a:t>
            </a: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果上位机有命令发来</a:t>
            </a: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kern="100" dirty="0">
                <a:latin typeface="Calibri" panose="020F0502020204030204" pitchFamily="34" charset="0"/>
                <a:ea typeface="宋体" panose="02010600030101010101" pitchFamily="2" charset="-122"/>
                <a:cs typeface="Times New Roman" panose="02020603050405020304" pitchFamily="18" charset="0"/>
              </a:rPr>
              <a:t>	</a:t>
            </a:r>
            <a:r>
              <a:rPr lang="zh-CN" sz="1400" kern="100" dirty="0" smtClean="0">
                <a:effectLst/>
                <a:latin typeface="Calibri" panose="020F0502020204030204" pitchFamily="34" charset="0"/>
                <a:ea typeface="宋体" panose="02010600030101010101" pitchFamily="2" charset="-122"/>
                <a:cs typeface="Times New Roman" panose="02020603050405020304" pitchFamily="18" charset="0"/>
              </a:rPr>
              <a:t>判</a:t>
            </a: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断是否为 启动工作过程命令</a:t>
            </a: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1400" kern="100" dirty="0" smtClean="0">
                <a:effectLst/>
                <a:latin typeface="Calibri" panose="020F0502020204030204" pitchFamily="34" charset="0"/>
                <a:ea typeface="宋体" panose="02010600030101010101" pitchFamily="2" charset="-122"/>
                <a:cs typeface="Times New Roman" panose="02020603050405020304" pitchFamily="18" charset="0"/>
              </a:rPr>
              <a:t>如</a:t>
            </a: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果采集到外部信号</a:t>
            </a: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启动继电器</a:t>
            </a: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1400" kern="100" dirty="0" smtClean="0">
                <a:effectLst/>
                <a:latin typeface="Calibri" panose="020F0502020204030204" pitchFamily="34" charset="0"/>
                <a:ea typeface="宋体" panose="02010600030101010101" pitchFamily="2" charset="-122"/>
                <a:cs typeface="Times New Roman" panose="02020603050405020304" pitchFamily="18" charset="0"/>
              </a:rPr>
              <a:t>否</a:t>
            </a: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则</a:t>
            </a: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关闭继电器</a:t>
            </a: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kern="100" dirty="0">
                <a:latin typeface="Calibri" panose="020F0502020204030204" pitchFamily="34" charset="0"/>
                <a:ea typeface="宋体" panose="02010600030101010101" pitchFamily="2" charset="-122"/>
                <a:cs typeface="Times New Roman" panose="02020603050405020304" pitchFamily="18" charset="0"/>
              </a:rPr>
              <a:t> </a:t>
            </a:r>
            <a:r>
              <a:rPr lang="en-US" sz="1400" kern="100" dirty="0" smtClean="0">
                <a:latin typeface="Calibri" panose="020F0502020204030204" pitchFamily="34" charset="0"/>
                <a:ea typeface="宋体" panose="02010600030101010101" pitchFamily="2" charset="-122"/>
                <a:cs typeface="Times New Roman" panose="02020603050405020304" pitchFamily="18" charset="0"/>
              </a:rPr>
              <a:t> </a:t>
            </a:r>
            <a:r>
              <a:rPr lang="en-US" sz="1400" kern="100" dirty="0" smtClean="0">
                <a:effectLst/>
                <a:latin typeface="Calibri" panose="020F0502020204030204" pitchFamily="34" charset="0"/>
                <a:ea typeface="宋体" panose="02010600030101010101" pitchFamily="2" charset="-122"/>
                <a:cs typeface="Times New Roman" panose="02020603050405020304" pitchFamily="18" charset="0"/>
              </a:rPr>
              <a:t>S2.2	</a:t>
            </a:r>
            <a:r>
              <a:rPr lang="zh-CN" sz="1400" kern="100" dirty="0" smtClean="0">
                <a:effectLst/>
                <a:latin typeface="Calibri" panose="020F0502020204030204" pitchFamily="34" charset="0"/>
                <a:ea typeface="宋体" panose="02010600030101010101" pitchFamily="2" charset="-122"/>
                <a:cs typeface="Times New Roman" panose="02020603050405020304" pitchFamily="18" charset="0"/>
              </a:rPr>
              <a:t>如果定</a:t>
            </a: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时发送时间到</a:t>
            </a: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S2.2.1</a:t>
            </a: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发送外部光电传感器模块的状态到上位机；</a:t>
            </a: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kern="100" dirty="0" smtClean="0">
                <a:effectLst/>
                <a:latin typeface="Calibri" panose="020F0502020204030204" pitchFamily="34" charset="0"/>
                <a:ea typeface="宋体" panose="02010600030101010101" pitchFamily="2" charset="-122"/>
                <a:cs typeface="Times New Roman" panose="02020603050405020304" pitchFamily="18" charset="0"/>
              </a:rPr>
              <a:t>	S2.2.2</a:t>
            </a: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发送继电器的工作状态到上位机；</a:t>
            </a: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S2.2.3</a:t>
            </a:r>
            <a:r>
              <a:rPr lang="zh-CN" sz="1400" kern="100" dirty="0">
                <a:effectLst/>
                <a:latin typeface="Calibri" panose="020F0502020204030204" pitchFamily="34" charset="0"/>
                <a:ea typeface="宋体" panose="02010600030101010101" pitchFamily="2" charset="-122"/>
                <a:cs typeface="Times New Roman" panose="02020603050405020304" pitchFamily="18" charset="0"/>
              </a:rPr>
              <a:t>把发送定时器置零</a:t>
            </a: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kern="100" dirty="0">
                <a:latin typeface="Calibri" panose="020F0502020204030204" pitchFamily="34" charset="0"/>
                <a:ea typeface="宋体" panose="02010600030101010101" pitchFamily="2" charset="-122"/>
                <a:cs typeface="Times New Roman" panose="02020603050405020304" pitchFamily="18" charset="0"/>
              </a:rPr>
              <a:t> </a:t>
            </a:r>
            <a:r>
              <a:rPr lang="en-US" sz="1400" kern="100" dirty="0" smtClean="0">
                <a:latin typeface="Calibri" panose="020F0502020204030204" pitchFamily="34" charset="0"/>
                <a:ea typeface="宋体" panose="02010600030101010101" pitchFamily="2" charset="-122"/>
                <a:cs typeface="Times New Roman" panose="02020603050405020304" pitchFamily="18" charset="0"/>
              </a:rPr>
              <a:t>    </a:t>
            </a:r>
            <a:r>
              <a:rPr lang="en-US" sz="1400"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2"/>
          <p:cNvSpPr txBox="1">
            <a:spLocks noChangeArrowheads="1"/>
          </p:cNvSpPr>
          <p:nvPr/>
        </p:nvSpPr>
        <p:spPr bwMode="auto">
          <a:xfrm>
            <a:off x="6569764" y="1431235"/>
            <a:ext cx="5483088" cy="542676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spcAft>
                <a:spcPts val="0"/>
              </a:spcAft>
            </a:pPr>
            <a:r>
              <a:rPr lang="zh-CN" sz="1400" i="1" kern="100" dirty="0">
                <a:effectLst/>
                <a:latin typeface="Calibri" panose="020F0502020204030204" pitchFamily="34" charset="0"/>
                <a:ea typeface="宋体" panose="02010600030101010101" pitchFamily="2" charset="-122"/>
                <a:cs typeface="Times New Roman" panose="02020603050405020304" pitchFamily="18" charset="0"/>
              </a:rPr>
              <a:t>算法：单片机主流程</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sz="1400" i="1"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 SysInitial</a:t>
            </a: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while </a:t>
            </a: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(1)</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latin typeface="Calibri" panose="020F0502020204030204" pitchFamily="34" charset="0"/>
                <a:ea typeface="宋体" panose="02010600030101010101" pitchFamily="2" charset="-122"/>
                <a:cs typeface="Times New Roman" panose="02020603050405020304" pitchFamily="18" charset="0"/>
              </a:rPr>
              <a:t> </a:t>
            </a:r>
            <a:r>
              <a:rPr lang="en-US" sz="1400" i="1" kern="100" dirty="0" smtClean="0">
                <a:latin typeface="Calibri" panose="020F0502020204030204" pitchFamily="34" charset="0"/>
                <a:ea typeface="宋体" panose="02010600030101010101" pitchFamily="2" charset="-122"/>
                <a:cs typeface="Times New Roman" panose="02020603050405020304" pitchFamily="18" charset="0"/>
              </a:rPr>
              <a:t>	</a:t>
            </a: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if </a:t>
            </a: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(NOTICE)</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          		if </a:t>
            </a: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((buff[1]==0XFF) &amp;&amp; (buff[2]==0XFF))</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		if  (RfSig</a:t>
            </a: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   Relay </a:t>
            </a: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1;</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		else             Relay </a:t>
            </a: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0;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latin typeface="Calibri" panose="020F0502020204030204" pitchFamily="34" charset="0"/>
                <a:ea typeface="宋体" panose="02010600030101010101" pitchFamily="2" charset="-122"/>
                <a:cs typeface="Times New Roman" panose="02020603050405020304" pitchFamily="18" charset="0"/>
              </a:rPr>
              <a:t> </a:t>
            </a:r>
            <a:r>
              <a:rPr lang="en-US" sz="1400" i="1" kern="100" dirty="0" smtClean="0">
                <a:latin typeface="Calibri" panose="020F0502020204030204" pitchFamily="34" charset="0"/>
                <a:ea typeface="宋体" panose="02010600030101010101" pitchFamily="2" charset="-122"/>
                <a:cs typeface="Times New Roman" panose="02020603050405020304" pitchFamily="18" charset="0"/>
              </a:rPr>
              <a:t>       		</a:t>
            </a: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a:t>
            </a: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a:t>
            </a:r>
            <a:endParaRPr lang="en-US" sz="20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if </a:t>
            </a: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(SEND)</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SendString(SWITCHER);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SendString(RfSig?"CLOSE":"OPEN");</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SendString(RELAY);</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SendString(Relay?"CLOSE":"OPEN");</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SendString("\r\n");</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SEND = 0;</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i="1"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73632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9.4</a:t>
            </a:r>
            <a:r>
              <a:rPr lang="zh-CN" altLang="zh-CN" b="1" dirty="0"/>
              <a:t>软件系统设计与实现</a:t>
            </a:r>
            <a:endParaRPr lang="zh-CN" altLang="en-US" dirty="0"/>
          </a:p>
        </p:txBody>
      </p:sp>
      <p:sp>
        <p:nvSpPr>
          <p:cNvPr id="3" name="内容占位符 2"/>
          <p:cNvSpPr>
            <a:spLocks noGrp="1"/>
          </p:cNvSpPr>
          <p:nvPr>
            <p:ph idx="1"/>
          </p:nvPr>
        </p:nvSpPr>
        <p:spPr/>
        <p:txBody>
          <a:bodyPr/>
          <a:lstStyle/>
          <a:p>
            <a:r>
              <a:rPr lang="en-US" altLang="zh-CN" b="1" dirty="0"/>
              <a:t>9.4.2</a:t>
            </a:r>
            <a:r>
              <a:rPr lang="zh-CN" altLang="zh-CN" b="1" dirty="0"/>
              <a:t>软件设</a:t>
            </a:r>
            <a:r>
              <a:rPr lang="zh-CN" altLang="zh-CN" b="1" dirty="0" smtClean="0"/>
              <a:t>计</a:t>
            </a:r>
            <a:endParaRPr lang="en-US" altLang="zh-CN" b="1" dirty="0" smtClean="0"/>
          </a:p>
          <a:p>
            <a:endParaRPr lang="zh-CN" altLang="zh-CN" b="1" dirty="0"/>
          </a:p>
          <a:p>
            <a:r>
              <a:rPr lang="zh-CN" altLang="en-US" b="1" dirty="0" smtClean="0"/>
              <a:t>操作演示</a:t>
            </a:r>
            <a:endParaRPr lang="zh-CN" altLang="en-US" b="1" dirty="0"/>
          </a:p>
        </p:txBody>
      </p:sp>
    </p:spTree>
    <p:extLst>
      <p:ext uri="{BB962C8B-B14F-4D97-AF65-F5344CB8AC3E}">
        <p14:creationId xmlns:p14="http://schemas.microsoft.com/office/powerpoint/2010/main" val="4526170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9.5</a:t>
            </a:r>
            <a:r>
              <a:rPr lang="zh-CN" altLang="zh-CN" b="1" dirty="0"/>
              <a:t>系统联合调</a:t>
            </a:r>
            <a:r>
              <a:rPr lang="zh-CN" altLang="zh-CN" b="1" dirty="0" smtClean="0"/>
              <a:t>试</a:t>
            </a:r>
            <a:endParaRPr lang="zh-CN" altLang="en-US" dirty="0"/>
          </a:p>
        </p:txBody>
      </p:sp>
      <p:sp>
        <p:nvSpPr>
          <p:cNvPr id="3" name="内容占位符 2"/>
          <p:cNvSpPr>
            <a:spLocks noGrp="1"/>
          </p:cNvSpPr>
          <p:nvPr>
            <p:ph idx="1"/>
          </p:nvPr>
        </p:nvSpPr>
        <p:spPr/>
        <p:txBody>
          <a:bodyPr/>
          <a:lstStyle/>
          <a:p>
            <a:r>
              <a:rPr lang="zh-CN" altLang="en-US" b="1" dirty="0" smtClean="0"/>
              <a:t>操作演示</a:t>
            </a:r>
            <a:endParaRPr lang="zh-CN" altLang="en-US" b="1" dirty="0"/>
          </a:p>
        </p:txBody>
      </p:sp>
    </p:spTree>
    <p:extLst>
      <p:ext uri="{BB962C8B-B14F-4D97-AF65-F5344CB8AC3E}">
        <p14:creationId xmlns:p14="http://schemas.microsoft.com/office/powerpoint/2010/main" val="446697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Introduction</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zh-CN" dirty="0"/>
              <a:t>简单计算机控制系统是将自动控制与计算机通讯联合起来进行设计与实现的一个简单计算机干预测控系统。本章需要介绍的计算机控制系统是在前面章节学习的基础上，通过结合第八章介绍的</a:t>
            </a:r>
            <a:r>
              <a:rPr lang="en-US" altLang="zh-CN" dirty="0"/>
              <a:t>RS232</a:t>
            </a:r>
            <a:r>
              <a:rPr lang="zh-CN" altLang="zh-CN" dirty="0"/>
              <a:t>通讯、与第七章介绍的简单测控系统，来设计与实现一个基本计算机干预控制系统。</a:t>
            </a:r>
          </a:p>
          <a:p>
            <a:r>
              <a:rPr lang="zh-CN" altLang="zh-CN" dirty="0"/>
              <a:t>本章的主要顺序为</a:t>
            </a:r>
            <a:r>
              <a:rPr lang="zh-CN" altLang="zh-CN" dirty="0" smtClean="0"/>
              <a:t>：</a:t>
            </a:r>
            <a:endParaRPr lang="en-US" altLang="zh-CN" dirty="0" smtClean="0"/>
          </a:p>
          <a:p>
            <a:pPr marL="0" indent="0">
              <a:buNone/>
            </a:pPr>
            <a:r>
              <a:rPr lang="en-US" altLang="zh-CN" dirty="0" smtClean="0"/>
              <a:t>	</a:t>
            </a:r>
            <a:r>
              <a:rPr lang="zh-CN" altLang="zh-CN" dirty="0" smtClean="0"/>
              <a:t>首</a:t>
            </a:r>
            <a:r>
              <a:rPr lang="zh-CN" altLang="zh-CN" dirty="0"/>
              <a:t>先给出简单计算机控制系统的项目规范，其中包含需要实现的具体功能</a:t>
            </a:r>
            <a:r>
              <a:rPr lang="zh-CN" altLang="zh-CN" dirty="0" smtClean="0"/>
              <a:t>。</a:t>
            </a:r>
            <a:endParaRPr lang="en-US" altLang="zh-CN" dirty="0" smtClean="0"/>
          </a:p>
          <a:p>
            <a:pPr marL="0" indent="0">
              <a:buNone/>
            </a:pPr>
            <a:r>
              <a:rPr lang="en-US" altLang="zh-CN" dirty="0"/>
              <a:t>	</a:t>
            </a:r>
            <a:r>
              <a:rPr lang="zh-CN" altLang="zh-CN" dirty="0" smtClean="0"/>
              <a:t>第</a:t>
            </a:r>
            <a:r>
              <a:rPr lang="zh-CN" altLang="zh-CN" dirty="0"/>
              <a:t>二，使用对物理的电路连接方式进行介绍</a:t>
            </a:r>
            <a:r>
              <a:rPr lang="zh-CN" altLang="zh-CN" dirty="0" smtClean="0"/>
              <a:t>；</a:t>
            </a:r>
            <a:endParaRPr lang="en-US" altLang="zh-CN" dirty="0" smtClean="0"/>
          </a:p>
          <a:p>
            <a:pPr marL="0" indent="0">
              <a:buNone/>
            </a:pPr>
            <a:r>
              <a:rPr lang="en-US" altLang="zh-CN" dirty="0"/>
              <a:t>	</a:t>
            </a:r>
            <a:r>
              <a:rPr lang="zh-CN" altLang="zh-CN" dirty="0" smtClean="0"/>
              <a:t>第</a:t>
            </a:r>
            <a:r>
              <a:rPr lang="zh-CN" altLang="zh-CN" dirty="0"/>
              <a:t>三，实际搭建出该简单计算机控制系统；最后通过编写控制代码来对该简单计算机控制系统进行测试与使用</a:t>
            </a:r>
            <a:endParaRPr lang="zh-CN" altLang="en-US" dirty="0"/>
          </a:p>
        </p:txBody>
      </p:sp>
    </p:spTree>
    <p:extLst>
      <p:ext uri="{BB962C8B-B14F-4D97-AF65-F5344CB8AC3E}">
        <p14:creationId xmlns:p14="http://schemas.microsoft.com/office/powerpoint/2010/main" val="2091382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本章要点</a:t>
            </a:r>
            <a:endParaRPr lang="zh-CN" altLang="en-US" dirty="0"/>
          </a:p>
        </p:txBody>
      </p:sp>
      <p:sp>
        <p:nvSpPr>
          <p:cNvPr id="3" name="内容占位符 2"/>
          <p:cNvSpPr>
            <a:spLocks noGrp="1"/>
          </p:cNvSpPr>
          <p:nvPr>
            <p:ph idx="1"/>
          </p:nvPr>
        </p:nvSpPr>
        <p:spPr/>
        <p:txBody>
          <a:bodyPr/>
          <a:lstStyle/>
          <a:p>
            <a:r>
              <a:rPr lang="zh-CN" altLang="zh-CN" dirty="0"/>
              <a:t>本章需要掌握的要点如下：</a:t>
            </a:r>
          </a:p>
          <a:p>
            <a:pPr marL="0" indent="0">
              <a:buNone/>
            </a:pPr>
            <a:r>
              <a:rPr lang="en-US" altLang="zh-CN" dirty="0"/>
              <a:t>	</a:t>
            </a:r>
            <a:r>
              <a:rPr lang="zh-CN" altLang="zh-CN" dirty="0"/>
              <a:t>·简单计算机控制系统的物理电路设计思想与实际搭建</a:t>
            </a:r>
          </a:p>
          <a:p>
            <a:pPr marL="0" indent="0">
              <a:buNone/>
            </a:pPr>
            <a:r>
              <a:rPr lang="en-US" altLang="zh-CN" dirty="0"/>
              <a:t>	</a:t>
            </a:r>
            <a:r>
              <a:rPr lang="zh-CN" altLang="zh-CN" dirty="0"/>
              <a:t>·简单计算机控制系统的软件算法设计思想</a:t>
            </a:r>
          </a:p>
          <a:p>
            <a:pPr marL="0" indent="0">
              <a:buNone/>
            </a:pPr>
            <a:r>
              <a:rPr lang="en-US" altLang="zh-CN" dirty="0"/>
              <a:t>	</a:t>
            </a:r>
            <a:r>
              <a:rPr lang="zh-CN" altLang="zh-CN" dirty="0"/>
              <a:t>·使用</a:t>
            </a:r>
            <a:r>
              <a:rPr lang="en-US" altLang="zh-CN" dirty="0"/>
              <a:t>C</a:t>
            </a:r>
            <a:r>
              <a:rPr lang="zh-CN" altLang="zh-CN" dirty="0"/>
              <a:t>语言编写软件实现简单计算机控制系统的行为</a:t>
            </a:r>
          </a:p>
          <a:p>
            <a:r>
              <a:rPr lang="zh-CN" altLang="zh-CN" dirty="0"/>
              <a:t>本章需要了解的要点如下：</a:t>
            </a:r>
          </a:p>
          <a:p>
            <a:pPr marL="0" indent="0">
              <a:buNone/>
            </a:pPr>
            <a:r>
              <a:rPr lang="en-US" altLang="zh-CN" dirty="0" smtClean="0"/>
              <a:t>	</a:t>
            </a:r>
            <a:r>
              <a:rPr lang="zh-CN" altLang="zh-CN" dirty="0" smtClean="0"/>
              <a:t>·</a:t>
            </a:r>
            <a:r>
              <a:rPr lang="zh-CN" altLang="zh-CN" dirty="0"/>
              <a:t>简单计算机控制系统的基本原理</a:t>
            </a:r>
          </a:p>
          <a:p>
            <a:pPr marL="0" indent="0">
              <a:buNone/>
            </a:pPr>
            <a:r>
              <a:rPr lang="en-US" altLang="zh-CN" dirty="0" smtClean="0"/>
              <a:t>	</a:t>
            </a:r>
            <a:r>
              <a:rPr lang="zh-CN" altLang="zh-CN" dirty="0" smtClean="0"/>
              <a:t>·</a:t>
            </a:r>
            <a:r>
              <a:rPr lang="zh-CN" altLang="zh-CN" dirty="0"/>
              <a:t>简单计算机控制系统的简单项目规范</a:t>
            </a:r>
          </a:p>
          <a:p>
            <a:endParaRPr lang="zh-CN" altLang="en-US" dirty="0"/>
          </a:p>
        </p:txBody>
      </p:sp>
    </p:spTree>
    <p:extLst>
      <p:ext uri="{BB962C8B-B14F-4D97-AF65-F5344CB8AC3E}">
        <p14:creationId xmlns:p14="http://schemas.microsoft.com/office/powerpoint/2010/main" val="3431901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sp>
        <p:nvSpPr>
          <p:cNvPr id="3" name="内容占位符 2"/>
          <p:cNvSpPr>
            <a:spLocks noGrp="1"/>
          </p:cNvSpPr>
          <p:nvPr>
            <p:ph idx="1"/>
          </p:nvPr>
        </p:nvSpPr>
        <p:spPr/>
        <p:txBody>
          <a:bodyPr/>
          <a:lstStyle/>
          <a:p>
            <a:r>
              <a:rPr lang="en-US" altLang="zh-CN" b="1" dirty="0"/>
              <a:t>9.1</a:t>
            </a:r>
            <a:r>
              <a:rPr lang="zh-CN" altLang="zh-CN" b="1" dirty="0"/>
              <a:t>计算机干预自控系统简介</a:t>
            </a:r>
          </a:p>
          <a:p>
            <a:r>
              <a:rPr lang="en-US" altLang="zh-CN" b="1" dirty="0"/>
              <a:t>9.2</a:t>
            </a:r>
            <a:r>
              <a:rPr lang="zh-CN" altLang="zh-CN" b="1" dirty="0"/>
              <a:t>简单计算机干预自控系统项目目标与项目规范</a:t>
            </a:r>
          </a:p>
          <a:p>
            <a:r>
              <a:rPr lang="en-US" altLang="zh-CN" b="1" dirty="0"/>
              <a:t>9.3</a:t>
            </a:r>
            <a:r>
              <a:rPr lang="zh-CN" altLang="zh-CN" b="1" dirty="0"/>
              <a:t>硬件系统设计与实现</a:t>
            </a:r>
          </a:p>
          <a:p>
            <a:r>
              <a:rPr lang="en-US" altLang="zh-CN" b="1" dirty="0"/>
              <a:t>9.4</a:t>
            </a:r>
            <a:r>
              <a:rPr lang="zh-CN" altLang="zh-CN" b="1" dirty="0"/>
              <a:t>软件系统设计与实现</a:t>
            </a:r>
          </a:p>
          <a:p>
            <a:r>
              <a:rPr lang="en-US" altLang="zh-CN" b="1" dirty="0"/>
              <a:t>9.5</a:t>
            </a:r>
            <a:r>
              <a:rPr lang="zh-CN" altLang="zh-CN" b="1" dirty="0"/>
              <a:t>系统联合调试</a:t>
            </a:r>
          </a:p>
          <a:p>
            <a:endParaRPr lang="zh-CN" altLang="en-US" dirty="0"/>
          </a:p>
        </p:txBody>
      </p:sp>
    </p:spTree>
    <p:extLst>
      <p:ext uri="{BB962C8B-B14F-4D97-AF65-F5344CB8AC3E}">
        <p14:creationId xmlns:p14="http://schemas.microsoft.com/office/powerpoint/2010/main" val="3563228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9.1</a:t>
            </a:r>
            <a:r>
              <a:rPr lang="zh-CN" altLang="zh-CN" b="1" dirty="0"/>
              <a:t>计算机干预自控系统简</a:t>
            </a:r>
            <a:r>
              <a:rPr lang="zh-CN" altLang="zh-CN" b="1" dirty="0" smtClean="0"/>
              <a:t>介</a:t>
            </a:r>
            <a:endParaRPr lang="zh-CN" altLang="en-US" dirty="0"/>
          </a:p>
        </p:txBody>
      </p:sp>
      <p:sp>
        <p:nvSpPr>
          <p:cNvPr id="3" name="内容占位符 2"/>
          <p:cNvSpPr>
            <a:spLocks noGrp="1"/>
          </p:cNvSpPr>
          <p:nvPr>
            <p:ph idx="1"/>
          </p:nvPr>
        </p:nvSpPr>
        <p:spPr/>
        <p:txBody>
          <a:bodyPr/>
          <a:lstStyle/>
          <a:p>
            <a:r>
              <a:rPr lang="zh-CN" altLang="zh-CN" dirty="0"/>
              <a:t>在第七章的</a:t>
            </a:r>
            <a:r>
              <a:rPr lang="en-US" altLang="zh-CN" dirty="0"/>
              <a:t>7.1</a:t>
            </a:r>
            <a:r>
              <a:rPr lang="zh-CN" altLang="zh-CN" dirty="0"/>
              <a:t>节当中我们简单介绍了入侵检测系统，本章希望通过基于前面章节的设计来完成一个带有计算机干预的测控系统。该系统需要达到两方面的能力，第一方面是系统本身是独立的，大致与第七章一致。第二方面是系统能够完成基本的计算机通讯能力，即：由计算机干预该独立系统的工作过程，该系统能够实时向计算机汇报其工作状态</a:t>
            </a:r>
            <a:endParaRPr lang="zh-CN" altLang="en-US" dirty="0"/>
          </a:p>
        </p:txBody>
      </p:sp>
    </p:spTree>
    <p:extLst>
      <p:ext uri="{BB962C8B-B14F-4D97-AF65-F5344CB8AC3E}">
        <p14:creationId xmlns:p14="http://schemas.microsoft.com/office/powerpoint/2010/main" val="4249633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9.1</a:t>
            </a:r>
            <a:r>
              <a:rPr lang="zh-CN" altLang="zh-CN" b="1" dirty="0"/>
              <a:t>计算机干预自控系统简</a:t>
            </a:r>
            <a:r>
              <a:rPr lang="zh-CN" altLang="zh-CN" b="1" dirty="0" smtClean="0"/>
              <a:t>介</a:t>
            </a:r>
            <a:endParaRPr lang="zh-CN" altLang="en-US" dirty="0"/>
          </a:p>
        </p:txBody>
      </p:sp>
      <p:sp>
        <p:nvSpPr>
          <p:cNvPr id="3" name="内容占位符 2"/>
          <p:cNvSpPr>
            <a:spLocks noGrp="1"/>
          </p:cNvSpPr>
          <p:nvPr>
            <p:ph idx="1"/>
          </p:nvPr>
        </p:nvSpPr>
        <p:spPr>
          <a:xfrm>
            <a:off x="361121" y="4611757"/>
            <a:ext cx="11376992" cy="1948069"/>
          </a:xfrm>
        </p:spPr>
        <p:txBody>
          <a:bodyPr>
            <a:normAutofit fontScale="85000" lnSpcReduction="20000"/>
          </a:bodyPr>
          <a:lstStyle/>
          <a:p>
            <a:r>
              <a:rPr lang="zh-CN" altLang="en-US" dirty="0" smtClean="0"/>
              <a:t>上</a:t>
            </a:r>
            <a:r>
              <a:rPr lang="zh-CN" altLang="zh-CN" dirty="0" smtClean="0"/>
              <a:t>图表</a:t>
            </a:r>
            <a:r>
              <a:rPr lang="zh-CN" altLang="zh-CN" dirty="0"/>
              <a:t>达了本章需要设计与实现的计算机干预测控系统的基本架构。上面的设计思路是可以用计算机来控制单片机主控系统，也就是将单片机的测控系统过程当中引入计算机的干预过程。其中：计算机与单片机主控之间实现双向通讯，单片机主控一方面获取测量的数据，一方面对控制部分进行控制调节。对于被测目标而言，这属于一个简单的闭环自动控制系统。本章的目标是希望这个简单的自动控制过程中能够引入计算机的干预，将系统状态反馈给计算机，并由计算机进行突发的决策干预过程</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517379766"/>
              </p:ext>
            </p:extLst>
          </p:nvPr>
        </p:nvGraphicFramePr>
        <p:xfrm>
          <a:off x="964096" y="1427646"/>
          <a:ext cx="10207487" cy="2817030"/>
        </p:xfrm>
        <a:graphic>
          <a:graphicData uri="http://schemas.openxmlformats.org/presentationml/2006/ole">
            <mc:AlternateContent xmlns:mc="http://schemas.openxmlformats.org/markup-compatibility/2006">
              <mc:Choice xmlns:v="urn:schemas-microsoft-com:vml" Requires="v">
                <p:oleObj spid="_x0000_s1042" name="Visio" r:id="rId4" imgW="5570834" imgH="1891945" progId="Visio.Drawing.15">
                  <p:embed/>
                </p:oleObj>
              </mc:Choice>
              <mc:Fallback>
                <p:oleObj name="Visio" r:id="rId4" imgW="5570834" imgH="1891945" progId="Visio.Drawing.15">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096" y="1427646"/>
                        <a:ext cx="10207487" cy="2817030"/>
                      </a:xfrm>
                      <a:prstGeom prst="rect">
                        <a:avLst/>
                      </a:prstGeom>
                      <a:noFill/>
                    </p:spPr>
                  </p:pic>
                </p:oleObj>
              </mc:Fallback>
            </mc:AlternateContent>
          </a:graphicData>
        </a:graphic>
      </p:graphicFrame>
    </p:spTree>
    <p:extLst>
      <p:ext uri="{BB962C8B-B14F-4D97-AF65-F5344CB8AC3E}">
        <p14:creationId xmlns:p14="http://schemas.microsoft.com/office/powerpoint/2010/main" val="1728356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9.2</a:t>
            </a:r>
            <a:r>
              <a:rPr lang="zh-CN" altLang="zh-CN" b="1" dirty="0"/>
              <a:t>简单计算机干预自控系统项目目标与项目规</a:t>
            </a:r>
            <a:r>
              <a:rPr lang="zh-CN" altLang="zh-CN" b="1" dirty="0" smtClean="0"/>
              <a:t>范</a:t>
            </a:r>
            <a:endParaRPr lang="zh-CN" altLang="en-US" dirty="0"/>
          </a:p>
        </p:txBody>
      </p:sp>
      <p:sp>
        <p:nvSpPr>
          <p:cNvPr id="3" name="内容占位符 2"/>
          <p:cNvSpPr>
            <a:spLocks noGrp="1"/>
          </p:cNvSpPr>
          <p:nvPr>
            <p:ph idx="1"/>
          </p:nvPr>
        </p:nvSpPr>
        <p:spPr/>
        <p:txBody>
          <a:bodyPr/>
          <a:lstStyle/>
          <a:p>
            <a:r>
              <a:rPr lang="en-US" altLang="zh-CN" dirty="0" smtClean="0"/>
              <a:t>[</a:t>
            </a:r>
            <a:r>
              <a:rPr lang="zh-CN" altLang="en-US" dirty="0" smtClean="0"/>
              <a:t>目标</a:t>
            </a:r>
            <a:r>
              <a:rPr lang="en-US" altLang="zh-CN" dirty="0" smtClean="0"/>
              <a:t>]	</a:t>
            </a:r>
            <a:r>
              <a:rPr lang="zh-CN" altLang="zh-CN" dirty="0"/>
              <a:t>一个受到计算机控制的感应灯系</a:t>
            </a:r>
            <a:r>
              <a:rPr lang="zh-CN" altLang="zh-CN" dirty="0" smtClean="0"/>
              <a:t>统</a:t>
            </a:r>
            <a:endParaRPr lang="en-US" altLang="zh-CN" dirty="0" smtClean="0"/>
          </a:p>
          <a:p>
            <a:r>
              <a:rPr lang="zh-CN" altLang="zh-CN" dirty="0"/>
              <a:t>计算机能够随时干预该系统的开启工作与停止工作，当该系统开启工作状态时、检测外部信号来即启动继电器开灯，并在信号离开一段时间之后关灯，其工作过程与感应灯一致；当该系统处于停止工作状态时，无论是否有外部信号来临不作任何操作。并且，该系统能够不间断发送外部状态信号与灯开关状态信号到上位机系统。</a:t>
            </a:r>
            <a:endParaRPr lang="zh-CN" altLang="en-US" dirty="0"/>
          </a:p>
        </p:txBody>
      </p:sp>
    </p:spTree>
    <p:extLst>
      <p:ext uri="{BB962C8B-B14F-4D97-AF65-F5344CB8AC3E}">
        <p14:creationId xmlns:p14="http://schemas.microsoft.com/office/powerpoint/2010/main" val="121735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9.2</a:t>
            </a:r>
            <a:r>
              <a:rPr lang="zh-CN" altLang="zh-CN" b="1" dirty="0"/>
              <a:t>简单计算机干预自控系统项目目标与项目规范</a:t>
            </a:r>
            <a:endParaRPr lang="zh-CN" altLang="en-US" dirty="0"/>
          </a:p>
        </p:txBody>
      </p:sp>
      <p:sp>
        <p:nvSpPr>
          <p:cNvPr id="3" name="内容占位符 2"/>
          <p:cNvSpPr>
            <a:spLocks noGrp="1"/>
          </p:cNvSpPr>
          <p:nvPr>
            <p:ph idx="1"/>
          </p:nvPr>
        </p:nvSpPr>
        <p:spPr>
          <a:xfrm>
            <a:off x="188843" y="1825624"/>
            <a:ext cx="11867322" cy="4913105"/>
          </a:xfrm>
        </p:spPr>
        <p:txBody>
          <a:bodyPr>
            <a:normAutofit fontScale="85000" lnSpcReduction="20000"/>
          </a:bodyPr>
          <a:lstStyle/>
          <a:p>
            <a:r>
              <a:rPr lang="en-US" altLang="zh-CN" b="1" dirty="0" smtClean="0"/>
              <a:t>9.2.1</a:t>
            </a:r>
            <a:r>
              <a:rPr lang="zh-CN" altLang="zh-CN" b="1" dirty="0" smtClean="0"/>
              <a:t>简</a:t>
            </a:r>
            <a:r>
              <a:rPr lang="zh-CN" altLang="zh-CN" b="1" dirty="0"/>
              <a:t>单计算</a:t>
            </a:r>
            <a:r>
              <a:rPr lang="zh-CN" altLang="zh-CN" b="1" dirty="0" smtClean="0"/>
              <a:t>机干预自控系统设计思想</a:t>
            </a:r>
            <a:endParaRPr lang="en-US" altLang="zh-CN" b="1" dirty="0" smtClean="0"/>
          </a:p>
          <a:p>
            <a:r>
              <a:rPr lang="zh-CN" altLang="zh-CN" dirty="0"/>
              <a:t>整体系统行为过程分析：</a:t>
            </a:r>
          </a:p>
          <a:p>
            <a:r>
              <a:rPr lang="zh-CN" altLang="zh-CN" dirty="0"/>
              <a:t>（</a:t>
            </a:r>
            <a:r>
              <a:rPr lang="en-US" altLang="zh-CN" dirty="0"/>
              <a:t>1</a:t>
            </a:r>
            <a:r>
              <a:rPr lang="zh-CN" altLang="zh-CN" dirty="0"/>
              <a:t>）单片机系统启动后将有两种可能，一种是等待计算机发来命令在确定是进入开始工作状体还是进入停止工作状态。但是考虑到单片机系统等待的过程实际上就是不工作，也就是相当于进入了停止状态，所以开机应该直接进入停止工作状态。</a:t>
            </a:r>
          </a:p>
          <a:p>
            <a:r>
              <a:rPr lang="zh-CN" altLang="zh-CN" dirty="0"/>
              <a:t>（</a:t>
            </a:r>
            <a:r>
              <a:rPr lang="en-US" altLang="zh-CN" dirty="0"/>
              <a:t>2</a:t>
            </a:r>
            <a:r>
              <a:rPr lang="zh-CN" altLang="zh-CN" dirty="0"/>
              <a:t>）由</a:t>
            </a:r>
            <a:r>
              <a:rPr lang="en-US" altLang="zh-CN" dirty="0"/>
              <a:t>1</a:t>
            </a:r>
            <a:r>
              <a:rPr lang="zh-CN" altLang="zh-CN" dirty="0"/>
              <a:t>的分析，开机直接进入停止工作状态后，应当向计算机系统不间断发出采集的数据信号，因此采集数据应当是独立运行的软件。在单片机系统中应当采用定时器中断来实现。</a:t>
            </a:r>
          </a:p>
          <a:p>
            <a:r>
              <a:rPr lang="zh-CN" altLang="zh-CN" dirty="0"/>
              <a:t>（</a:t>
            </a:r>
            <a:r>
              <a:rPr lang="en-US" altLang="zh-CN" dirty="0"/>
              <a:t>3</a:t>
            </a:r>
            <a:r>
              <a:rPr lang="zh-CN" altLang="zh-CN" dirty="0"/>
              <a:t>）当收到计算机发来的开始工作命令则进入开始工作状态。即便是开始工作状态也应当实时发送数据到计算机。因此也应当有</a:t>
            </a:r>
            <a:r>
              <a:rPr lang="en-US" altLang="zh-CN" dirty="0"/>
              <a:t>2</a:t>
            </a:r>
            <a:r>
              <a:rPr lang="zh-CN" altLang="zh-CN" dirty="0"/>
              <a:t>中的定时器中断软件部分的实时采集信号。</a:t>
            </a:r>
          </a:p>
          <a:p>
            <a:r>
              <a:rPr lang="zh-CN" altLang="zh-CN" dirty="0"/>
              <a:t>（</a:t>
            </a:r>
            <a:r>
              <a:rPr lang="en-US" altLang="zh-CN" dirty="0"/>
              <a:t>4</a:t>
            </a:r>
            <a:r>
              <a:rPr lang="zh-CN" altLang="zh-CN" dirty="0"/>
              <a:t>）开始工作状态的行为：单片机系统等待采集光电传感器的信号，如果有则启动继电器开灯。当信号消失等待一段时间后关闭继电器，则灯被关闭。此过程一直重复。</a:t>
            </a:r>
          </a:p>
          <a:p>
            <a:r>
              <a:rPr lang="zh-CN" altLang="zh-CN" dirty="0"/>
              <a:t>（</a:t>
            </a:r>
            <a:r>
              <a:rPr lang="en-US" altLang="zh-CN" dirty="0"/>
              <a:t>5</a:t>
            </a:r>
            <a:r>
              <a:rPr lang="zh-CN" altLang="zh-CN" dirty="0"/>
              <a:t>）开始工作命令与停止工作命令的切换，当在工作状态收到停止工作命令时，应当完成当前任务之后再进行切换；停止工作命令则无此问题。命令接收只需要串口中断即可。</a:t>
            </a:r>
          </a:p>
          <a:p>
            <a:endParaRPr lang="zh-CN" altLang="en-US" dirty="0"/>
          </a:p>
        </p:txBody>
      </p:sp>
    </p:spTree>
    <p:extLst>
      <p:ext uri="{BB962C8B-B14F-4D97-AF65-F5344CB8AC3E}">
        <p14:creationId xmlns:p14="http://schemas.microsoft.com/office/powerpoint/2010/main" val="354143658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1124</Words>
  <Application>Microsoft Office PowerPoint</Application>
  <PresentationFormat>自定义</PresentationFormat>
  <Paragraphs>211</Paragraphs>
  <Slides>24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Office 主题</vt:lpstr>
      <vt:lpstr>Visio</vt:lpstr>
      <vt:lpstr>传感器与综合控制技术</vt:lpstr>
      <vt:lpstr>PowerPoint 演示文稿</vt:lpstr>
      <vt:lpstr>Introduction</vt:lpstr>
      <vt:lpstr>本章要点</vt:lpstr>
      <vt:lpstr>目录</vt:lpstr>
      <vt:lpstr>9.1计算机干预自控系统简介</vt:lpstr>
      <vt:lpstr>9.1计算机干预自控系统简介</vt:lpstr>
      <vt:lpstr>9.2简单计算机干预自控系统项目目标与项目规范</vt:lpstr>
      <vt:lpstr>9.2简单计算机干预自控系统项目目标与项目规范</vt:lpstr>
      <vt:lpstr>9.2简单计算机干预自控系统项目目标与项目规范</vt:lpstr>
      <vt:lpstr>9.2简单计算机干预自控系统项目目标与项目规范</vt:lpstr>
      <vt:lpstr>9.2简单计算机干预自控系统项目目标与项目规范</vt:lpstr>
      <vt:lpstr>9.3硬件系统设计与实现</vt:lpstr>
      <vt:lpstr>9.3硬件系统设计与实现</vt:lpstr>
      <vt:lpstr>9.3硬件系统设计与实现</vt:lpstr>
      <vt:lpstr>9.3硬件系统设计与实现</vt:lpstr>
      <vt:lpstr>9.3硬件系统设计与实现</vt:lpstr>
      <vt:lpstr>9.3硬件系统设计与实现</vt:lpstr>
      <vt:lpstr>9.3硬件系统设计与实现</vt:lpstr>
      <vt:lpstr>9.4软件系统设计与实现</vt:lpstr>
      <vt:lpstr>9.4软件系统设计与实现</vt:lpstr>
      <vt:lpstr>9.4软件系统设计与实现</vt:lpstr>
      <vt:lpstr>9.4软件系统设计与实现</vt:lpstr>
      <vt:lpstr>9.5系统联合调试</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传感器与综合控制技术</dc:title>
  <dc:creator>Administrator</dc:creator>
  <cp:lastModifiedBy>微软用户</cp:lastModifiedBy>
  <cp:revision>20</cp:revision>
  <dcterms:created xsi:type="dcterms:W3CDTF">2017-02-11T14:16:22Z</dcterms:created>
  <dcterms:modified xsi:type="dcterms:W3CDTF">2017-02-15T01:42:40Z</dcterms:modified>
</cp:coreProperties>
</file>