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3" r:id="rId3"/>
    <p:sldMasterId id="2147483685" r:id="rId4"/>
    <p:sldMasterId id="2147483698" r:id="rId5"/>
    <p:sldMasterId id="2147483712" r:id="rId6"/>
  </p:sldMasterIdLst>
  <p:notesMasterIdLst>
    <p:notesMasterId r:id="rId90"/>
  </p:notesMasterIdLst>
  <p:handoutMasterIdLst>
    <p:handoutMasterId r:id="rId91"/>
  </p:handoutMasterIdLst>
  <p:sldIdLst>
    <p:sldId id="304" r:id="rId7"/>
    <p:sldId id="486" r:id="rId8"/>
    <p:sldId id="488" r:id="rId9"/>
    <p:sldId id="487" r:id="rId10"/>
    <p:sldId id="489" r:id="rId11"/>
    <p:sldId id="491" r:id="rId12"/>
    <p:sldId id="492" r:id="rId13"/>
    <p:sldId id="490" r:id="rId14"/>
    <p:sldId id="495" r:id="rId15"/>
    <p:sldId id="496" r:id="rId16"/>
    <p:sldId id="494" r:id="rId17"/>
    <p:sldId id="497" r:id="rId18"/>
    <p:sldId id="498" r:id="rId19"/>
    <p:sldId id="500" r:id="rId20"/>
    <p:sldId id="499" r:id="rId21"/>
    <p:sldId id="501" r:id="rId22"/>
    <p:sldId id="503" r:id="rId23"/>
    <p:sldId id="504" r:id="rId24"/>
    <p:sldId id="502" r:id="rId25"/>
    <p:sldId id="505" r:id="rId26"/>
    <p:sldId id="507" r:id="rId27"/>
    <p:sldId id="506" r:id="rId28"/>
    <p:sldId id="509" r:id="rId29"/>
    <p:sldId id="508" r:id="rId30"/>
    <p:sldId id="510" r:id="rId31"/>
    <p:sldId id="512" r:id="rId32"/>
    <p:sldId id="513" r:id="rId33"/>
    <p:sldId id="514" r:id="rId34"/>
    <p:sldId id="515" r:id="rId35"/>
    <p:sldId id="511" r:id="rId36"/>
    <p:sldId id="517" r:id="rId37"/>
    <p:sldId id="518" r:id="rId38"/>
    <p:sldId id="516" r:id="rId39"/>
    <p:sldId id="519" r:id="rId40"/>
    <p:sldId id="521" r:id="rId41"/>
    <p:sldId id="522" r:id="rId42"/>
    <p:sldId id="520" r:id="rId43"/>
    <p:sldId id="525" r:id="rId44"/>
    <p:sldId id="524" r:id="rId45"/>
    <p:sldId id="526" r:id="rId46"/>
    <p:sldId id="527" r:id="rId47"/>
    <p:sldId id="523" r:id="rId48"/>
    <p:sldId id="529" r:id="rId49"/>
    <p:sldId id="530" r:id="rId50"/>
    <p:sldId id="532" r:id="rId51"/>
    <p:sldId id="531" r:id="rId52"/>
    <p:sldId id="528" r:id="rId53"/>
    <p:sldId id="535" r:id="rId54"/>
    <p:sldId id="534" r:id="rId55"/>
    <p:sldId id="539" r:id="rId56"/>
    <p:sldId id="538" r:id="rId57"/>
    <p:sldId id="537" r:id="rId58"/>
    <p:sldId id="542" r:id="rId59"/>
    <p:sldId id="543" r:id="rId60"/>
    <p:sldId id="546" r:id="rId61"/>
    <p:sldId id="547" r:id="rId62"/>
    <p:sldId id="545" r:id="rId63"/>
    <p:sldId id="544" r:id="rId64"/>
    <p:sldId id="541" r:id="rId65"/>
    <p:sldId id="550" r:id="rId66"/>
    <p:sldId id="549" r:id="rId67"/>
    <p:sldId id="551" r:id="rId68"/>
    <p:sldId id="552" r:id="rId69"/>
    <p:sldId id="548" r:id="rId70"/>
    <p:sldId id="553" r:id="rId71"/>
    <p:sldId id="554" r:id="rId72"/>
    <p:sldId id="555" r:id="rId73"/>
    <p:sldId id="556" r:id="rId74"/>
    <p:sldId id="558" r:id="rId75"/>
    <p:sldId id="561" r:id="rId76"/>
    <p:sldId id="562" r:id="rId77"/>
    <p:sldId id="563" r:id="rId78"/>
    <p:sldId id="560" r:id="rId79"/>
    <p:sldId id="565" r:id="rId80"/>
    <p:sldId id="566" r:id="rId81"/>
    <p:sldId id="567" r:id="rId82"/>
    <p:sldId id="564" r:id="rId83"/>
    <p:sldId id="569" r:id="rId84"/>
    <p:sldId id="570" r:id="rId85"/>
    <p:sldId id="568" r:id="rId86"/>
    <p:sldId id="571" r:id="rId87"/>
    <p:sldId id="572" r:id="rId88"/>
    <p:sldId id="559" r:id="rId8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00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9" autoAdjust="0"/>
    <p:restoredTop sz="94801" autoAdjust="0"/>
  </p:normalViewPr>
  <p:slideViewPr>
    <p:cSldViewPr showGuides="1">
      <p:cViewPr varScale="1">
        <p:scale>
          <a:sx n="67" d="100"/>
          <a:sy n="67" d="100"/>
        </p:scale>
        <p:origin x="-1446" y="-102"/>
      </p:cViewPr>
      <p:guideLst>
        <p:guide orient="horz" pos="2209"/>
        <p:guide pos="29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2016/10/6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848614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页眉占位符 6145"/>
          <p:cNvSpPr>
            <a:spLocks noGrp="1"/>
          </p:cNvSpPr>
          <p:nvPr>
            <p:ph type="hdr" sz="quarter"/>
          </p:nvPr>
        </p:nvSpPr>
        <p:spPr>
          <a:xfrm>
            <a:off x="0" y="0"/>
            <a:ext cx="2971800" cy="457200"/>
          </a:xfrm>
          <a:prstGeom prst="rect">
            <a:avLst/>
          </a:prstGeom>
          <a:noFill/>
          <a:ln w="9525">
            <a:noFill/>
          </a:ln>
        </p:spPr>
        <p:txBody>
          <a:bodyPr/>
          <a:lstStyle/>
          <a:p>
            <a:pPr lvl="0" fontAlgn="base"/>
            <a:endParaRPr lang="zh-CN" sz="1200" strike="noStrike" noProof="1">
              <a:ea typeface="宋体" panose="02010600030101010101" pitchFamily="2" charset="-122"/>
            </a:endParaRPr>
          </a:p>
        </p:txBody>
      </p:sp>
      <p:sp>
        <p:nvSpPr>
          <p:cNvPr id="6147" name="日期占位符 6146"/>
          <p:cNvSpPr>
            <a:spLocks noGrp="1"/>
          </p:cNvSpPr>
          <p:nvPr>
            <p:ph type="dt" idx="1"/>
          </p:nvPr>
        </p:nvSpPr>
        <p:spPr>
          <a:xfrm>
            <a:off x="3884613" y="0"/>
            <a:ext cx="2971800" cy="457200"/>
          </a:xfrm>
          <a:prstGeom prst="rect">
            <a:avLst/>
          </a:prstGeom>
          <a:noFill/>
          <a:ln w="9525">
            <a:noFill/>
          </a:ln>
        </p:spPr>
        <p:txBody>
          <a:bodyPr/>
          <a:lstStyle/>
          <a:p>
            <a:pPr lvl="0" algn="r" fontAlgn="base"/>
            <a:endParaRPr lang="zh-CN" altLang="en-US" sz="1200" strike="noStrike" noProof="1">
              <a:ea typeface="宋体" panose="02010600030101010101" pitchFamily="2" charset="-122"/>
            </a:endParaRPr>
          </a:p>
        </p:txBody>
      </p:sp>
      <p:sp>
        <p:nvSpPr>
          <p:cNvPr id="6148" name="幻灯片图像占位符 6147"/>
          <p:cNvSpPr>
            <a:spLocks noGrp="1" noRot="1" noChangeAspect="1"/>
          </p:cNvSpPr>
          <p:nvPr>
            <p:ph type="sldImg"/>
          </p:nvPr>
        </p:nvSpPr>
        <p:spPr>
          <a:xfrm>
            <a:off x="1143000" y="685800"/>
            <a:ext cx="4572000" cy="3429000"/>
          </a:xfrm>
          <a:prstGeom prst="rect">
            <a:avLst/>
          </a:prstGeom>
          <a:noFill/>
          <a:ln w="9525">
            <a:noFill/>
          </a:ln>
        </p:spPr>
      </p:sp>
      <p:sp>
        <p:nvSpPr>
          <p:cNvPr id="6149" name="文本占位符 6148"/>
          <p:cNvSpPr>
            <a:spLocks noGrp="1" noRot="1"/>
          </p:cNvSpPr>
          <p:nvPr>
            <p:ph type="body" sz="quarter"/>
          </p:nvPr>
        </p:nvSpPr>
        <p:spPr>
          <a:xfrm>
            <a:off x="685800" y="4343400"/>
            <a:ext cx="5486400" cy="4114800"/>
          </a:xfrm>
          <a:prstGeom prst="rect">
            <a:avLst/>
          </a:prstGeom>
          <a:noFill/>
          <a:ln w="9525">
            <a:noFill/>
          </a:ln>
        </p:spPr>
        <p:txBody>
          <a:bodyPr anchor="ctr"/>
          <a:lstStyle/>
          <a:p>
            <a:pPr lvl="0" indent="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150" name="页脚占位符 6149"/>
          <p:cNvSpPr>
            <a:spLocks noGrp="1"/>
          </p:cNvSpPr>
          <p:nvPr>
            <p:ph type="ftr" sz="quarter" idx="4"/>
          </p:nvPr>
        </p:nvSpPr>
        <p:spPr>
          <a:xfrm>
            <a:off x="0" y="8685213"/>
            <a:ext cx="2971800" cy="457200"/>
          </a:xfrm>
          <a:prstGeom prst="rect">
            <a:avLst/>
          </a:prstGeom>
          <a:noFill/>
          <a:ln w="9525">
            <a:noFill/>
          </a:ln>
        </p:spPr>
        <p:txBody>
          <a:bodyPr anchor="b"/>
          <a:lstStyle/>
          <a:p>
            <a:pPr lvl="0" fontAlgn="base"/>
            <a:endParaRPr lang="zh-CN" sz="1200" strike="noStrike" noProof="1">
              <a:ea typeface="宋体" panose="02010600030101010101" pitchFamily="2" charset="-122"/>
            </a:endParaRPr>
          </a:p>
        </p:txBody>
      </p:sp>
      <p:sp>
        <p:nvSpPr>
          <p:cNvPr id="6151" name="灯片编号占位符 6150"/>
          <p:cNvSpPr>
            <a:spLocks noGrp="1"/>
          </p:cNvSpPr>
          <p:nvPr>
            <p:ph type="sldNum" sz="quarter" idx="5"/>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en-US" altLang="zh-CN" sz="1200" strike="noStrike" noProof="1">
                <a:latin typeface="Arial" panose="020B0604020202020204" pitchFamily="34" charset="0"/>
                <a:ea typeface="宋体" panose="02010600030101010101" pitchFamily="2" charset="-122"/>
                <a:cs typeface="+mn-ea"/>
              </a:rPr>
              <a:t>‹#›</a:t>
            </a:fld>
            <a:endParaRPr lang="zh-CN" sz="1200" strike="noStrike" noProof="1">
              <a:ea typeface="宋体" panose="02010600030101010101" pitchFamily="2" charset="-122"/>
            </a:endParaRPr>
          </a:p>
        </p:txBody>
      </p:sp>
    </p:spTree>
    <p:extLst>
      <p:ext uri="{BB962C8B-B14F-4D97-AF65-F5344CB8AC3E}">
        <p14:creationId xmlns:p14="http://schemas.microsoft.com/office/powerpoint/2010/main" val="1326640414"/>
      </p:ext>
    </p:extLst>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lstStyle/>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lstStyle/>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t>‹#›</a:t>
            </a:fld>
            <a:endParaRPr lang="zh-CN" noProof="1">
              <a:ea typeface="宋体" panose="02010600030101010101" pitchFamily="2" charset="-122"/>
            </a:endParaRPr>
          </a:p>
        </p:txBody>
      </p:sp>
    </p:spTree>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p>
        </p:txBody>
      </p:sp>
      <p:sp>
        <p:nvSpPr>
          <p:cNvPr id="8" name="页脚占位符 7"/>
          <p:cNvSpPr>
            <a:spLocks noGrp="1"/>
          </p:cNvSpPr>
          <p:nvPr>
            <p:ph type="ftr" sz="quarter" idx="11"/>
          </p:nvPr>
        </p:nvSpPr>
        <p:spPr/>
        <p:txBody>
          <a:bodyPr/>
          <a:lstStyle/>
          <a:p>
            <a:pPr lvl="0" eaLnBrk="1" fontAlgn="base" hangingPunct="1"/>
            <a:endParaRPr lang="zh-CN" strike="noStrike" noProof="1"/>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p>
        </p:txBody>
      </p:sp>
      <p:sp>
        <p:nvSpPr>
          <p:cNvPr id="4" name="页脚占位符 3"/>
          <p:cNvSpPr>
            <a:spLocks noGrp="1"/>
          </p:cNvSpPr>
          <p:nvPr>
            <p:ph type="ftr" sz="quarter" idx="11"/>
          </p:nvPr>
        </p:nvSpPr>
        <p:spPr/>
        <p:txBody>
          <a:bodyPr/>
          <a:lstStyle/>
          <a:p>
            <a:pPr lvl="0" eaLnBrk="1" fontAlgn="base" hangingPunct="1"/>
            <a:endParaRPr lang="zh-CN" strike="noStrike" noProof="1"/>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p>
        </p:txBody>
      </p:sp>
      <p:sp>
        <p:nvSpPr>
          <p:cNvPr id="3" name="页脚占位符 2"/>
          <p:cNvSpPr>
            <a:spLocks noGrp="1"/>
          </p:cNvSpPr>
          <p:nvPr>
            <p:ph type="ftr" sz="quarter" idx="11"/>
          </p:nvPr>
        </p:nvSpPr>
        <p:spPr/>
        <p:txBody>
          <a:bodyPr/>
          <a:lstStyle/>
          <a:p>
            <a:pPr lvl="0" eaLnBrk="1" fontAlgn="base" hangingPunct="1"/>
            <a:endParaRPr lang="zh-CN" strike="noStrike" noProof="1"/>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5122" name="矩形 5121"/>
          <p:cNvSpPr/>
          <p:nvPr/>
        </p:nvSpPr>
        <p:spPr>
          <a:xfrm>
            <a:off x="1588" y="38036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3" name="矩形 5122"/>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4" name="圆角矩形 5124"/>
          <p:cNvSpPr/>
          <p:nvPr/>
        </p:nvSpPr>
        <p:spPr>
          <a:xfrm>
            <a:off x="787400" y="3035300"/>
            <a:ext cx="7620000" cy="1143000"/>
          </a:xfrm>
          <a:prstGeom prst="roundRect">
            <a:avLst>
              <a:gd name="adj" fmla="val 38449"/>
            </a:avLst>
          </a:prstGeom>
          <a:solidFill>
            <a:schemeClr val="bg1"/>
          </a:solidFill>
          <a:ln w="9525">
            <a:noFill/>
          </a:ln>
        </p:spPr>
        <p:txBody>
          <a:bodyPr anchor="t"/>
          <a:lstStyle/>
          <a:p>
            <a:pPr lvl="0" indent="0"/>
            <a:endParaRPr lang="zh-CN" altLang="en-US">
              <a:latin typeface="Arial" panose="020B0604020202020204" pitchFamily="34" charset="0"/>
            </a:endParaRPr>
          </a:p>
        </p:txBody>
      </p:sp>
      <p:sp>
        <p:nvSpPr>
          <p:cNvPr id="5125" name="矩形 5125"/>
          <p:cNvSpPr/>
          <p:nvPr/>
        </p:nvSpPr>
        <p:spPr>
          <a:xfrm>
            <a:off x="1168400" y="3238500"/>
            <a:ext cx="6858000" cy="838200"/>
          </a:xfrm>
          <a:prstGeom prst="rect">
            <a:avLst/>
          </a:prstGeom>
          <a:noFill/>
          <a:ln w="9525">
            <a:noFill/>
          </a:ln>
        </p:spPr>
        <p:txBody>
          <a:bodyPr anchor="t"/>
          <a:lstStyle/>
          <a:p>
            <a:pPr lvl="0" indent="0" algn="l"/>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p>
        </p:txBody>
      </p:sp>
      <p:sp>
        <p:nvSpPr>
          <p:cNvPr id="5126" name="矩形 5126"/>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7" name="矩形 5127"/>
          <p:cNvSpPr/>
          <p:nvPr/>
        </p:nvSpPr>
        <p:spPr>
          <a:xfrm>
            <a:off x="1168400" y="3238500"/>
            <a:ext cx="6858000" cy="838200"/>
          </a:xfrm>
          <a:prstGeom prst="rect">
            <a:avLst/>
          </a:prstGeom>
          <a:noFill/>
          <a:ln w="9525">
            <a:noFill/>
          </a:ln>
        </p:spPr>
        <p:txBody>
          <a:bodyPr anchor="t"/>
          <a:lstStyle/>
          <a:p>
            <a:pPr lvl="0" indent="0" algn="l" eaLnBrk="0" hangingPunct="0"/>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p>
        </p:txBody>
      </p:sp>
      <p:pic>
        <p:nvPicPr>
          <p:cNvPr id="5128" name="图片 5128"/>
          <p:cNvPicPr>
            <a:picLocks noChangeAspect="1"/>
          </p:cNvPicPr>
          <p:nvPr/>
        </p:nvPicPr>
        <p:blipFill>
          <a:blip r:embed="rId2"/>
          <a:stretch>
            <a:fillRect/>
          </a:stretch>
        </p:blipFill>
        <p:spPr>
          <a:xfrm>
            <a:off x="0" y="0"/>
            <a:ext cx="9144000" cy="2622550"/>
          </a:xfrm>
          <a:prstGeom prst="rect">
            <a:avLst/>
          </a:prstGeom>
          <a:noFill/>
          <a:ln w="9525">
            <a:noFill/>
          </a:ln>
        </p:spPr>
      </p:pic>
      <p:sp>
        <p:nvSpPr>
          <p:cNvPr id="2" name="灯片编号占位符 5123"/>
          <p:cNvSpPr>
            <a:spLocks noGrp="1"/>
          </p:cNvSpPr>
          <p:nvPr>
            <p:ph type="sldNum" sz="quarter" idx="4"/>
          </p:nvPr>
        </p:nvSpPr>
        <p:spPr>
          <a:xfrm>
            <a:off x="8305800" y="6438900"/>
            <a:ext cx="685800" cy="381000"/>
          </a:xfrm>
          <a:prstGeom prst="rect">
            <a:avLst/>
          </a:prstGeom>
          <a:noFill/>
          <a:ln w="9525">
            <a:noFill/>
          </a:ln>
        </p:spPr>
        <p:txBody>
          <a:bodyPr anchor="t"/>
          <a:lstStyle/>
          <a:p>
            <a:pPr eaLnBrk="1" fontAlgn="base" hangingPunct="1"/>
            <a:fld id="{9A0DB2DC-4C9A-4742-B13C-FB6460FD3503}" type="slidenum">
              <a:rPr lang="en-US" altLang="zh-CN" sz="1200" noProof="1">
                <a:latin typeface="Arial" panose="020B0604020202020204" pitchFamily="34" charset="0"/>
                <a:ea typeface="宋体" panose="02010600030101010101" pitchFamily="2" charset="-122"/>
                <a:cs typeface="+mn-ea"/>
              </a:rPr>
              <a:t>‹#›</a:t>
            </a:fld>
            <a:endParaRPr lang="zh-CN" sz="1200" noProof="1">
              <a:ea typeface="宋体" panose="02010600030101010101" pitchFamily="2" charset="-122"/>
            </a:endParaRPr>
          </a:p>
        </p:txBody>
      </p:sp>
    </p:spTree>
  </p:cSld>
  <p:clrMapOvr>
    <a:masterClrMapping/>
  </p:clrMapOvr>
  <p:hf sldNum="0" hdr="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74650"/>
            <a:ext cx="2057400" cy="59499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74650"/>
            <a:ext cx="6052930" cy="59499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lstStyle/>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lstStyle/>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t>‹#›</a:t>
            </a:fld>
            <a:endParaRPr lang="zh-CN" noProof="1">
              <a:ea typeface="宋体" panose="02010600030101010101" pitchFamily="2" charset="-122"/>
            </a:endParaRPr>
          </a:p>
        </p:txBody>
      </p:sp>
    </p:spTree>
  </p:cSld>
  <p:clrMapOvr>
    <a:masterClrMapping/>
  </p:clrMapOvr>
  <p:hf sldNum="0" hdr="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11188" y="1268413"/>
            <a:ext cx="3919537"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83125" y="1268413"/>
            <a:ext cx="3921125"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2016/10/6</a:t>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t>‹#›</a:t>
            </a:fld>
            <a:endParaRPr lang="en-US" altLang="zh-CN" sz="1400" strike="noStrike" noProof="1">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sp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20000"/>
              </a:lnSpc>
              <a:spcBef>
                <a:spcPct val="20000"/>
              </a:spcBef>
              <a:spcAft>
                <a:spcPct val="0"/>
              </a:spcAft>
              <a:buClr>
                <a:schemeClr val="folHlink"/>
              </a:buClr>
              <a:buSzPct val="60000"/>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2016/10/6</a:t>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t>‹#›</a:t>
            </a:fld>
            <a:endParaRPr lang="en-US" altLang="zh-CN" sz="1400" strike="noStrike" noProof="1">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61175" y="214313"/>
            <a:ext cx="2082800" cy="36195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11188" y="214313"/>
            <a:ext cx="6097587" cy="36195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showMasterPhAnim="0" type="title">
  <p:cSld name="1_标题幻灯片">
    <p:bg>
      <p:bgPr>
        <a:solidFill>
          <a:schemeClr val="bg1"/>
        </a:solidFill>
        <a:effectLst/>
      </p:bgPr>
    </p:bg>
    <p:spTree>
      <p:nvGrpSpPr>
        <p:cNvPr id="1" name=""/>
        <p:cNvGrpSpPr/>
        <p:nvPr/>
      </p:nvGrpSpPr>
      <p:grpSpPr>
        <a:xfrm>
          <a:off x="0" y="0"/>
          <a:ext cx="0" cy="0"/>
          <a:chOff x="0" y="0"/>
          <a:chExt cx="0" cy="0"/>
        </a:xfrm>
      </p:grpSpPr>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t>‹#›</a:t>
            </a:fld>
            <a:endParaRPr lang="zh-CN" noProof="1">
              <a:ea typeface="宋体" panose="02010600030101010101" pitchFamily="2" charset="-122"/>
            </a:endParaRPr>
          </a:p>
        </p:txBody>
      </p:sp>
    </p:spTree>
  </p:cSld>
  <p:clrMapOvr>
    <a:masterClrMapping/>
  </p:clrMapOvr>
  <p:hf sldNum="0" hdr="0"/>
</p:sldLayout>
</file>

<file path=ppt/slideLayouts/slideLayout59.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1025"/>
          <p:cNvPicPr>
            <a:picLocks noChangeAspect="1"/>
          </p:cNvPicPr>
          <p:nvPr/>
        </p:nvPicPr>
        <p:blipFill>
          <a:blip r:embed="rId14"/>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p>
          <a:p>
            <a:pPr lvl="1" indent="-285750"/>
            <a:r>
              <a:rPr lang="en-US" altLang="zh-CN"/>
              <a:t>Second level</a:t>
            </a:r>
          </a:p>
          <a:p>
            <a:pPr lvl="2" indent="-228600"/>
            <a:r>
              <a:rPr lang="en-US" altLang="zh-CN"/>
              <a:t>Third level</a:t>
            </a:r>
          </a:p>
          <a:p>
            <a:pPr lvl="3" indent="-228600"/>
            <a:r>
              <a:rPr lang="en-US" altLang="zh-CN"/>
              <a:t>Fourth level</a:t>
            </a:r>
          </a:p>
          <a:p>
            <a:pPr lvl="4" indent="-228600"/>
            <a:r>
              <a:rPr lang="en-US" altLang="zh-CN"/>
              <a:t>Fifth level</a:t>
            </a:r>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2051"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076" name="日期占位符 3075"/>
          <p:cNvSpPr>
            <a:spLocks noGrp="1"/>
          </p:cNvSpPr>
          <p:nvPr>
            <p:ph type="dt" sz="half" idx="2"/>
          </p:nvPr>
        </p:nvSpPr>
        <p:spPr>
          <a:xfrm>
            <a:off x="457200" y="6245225"/>
            <a:ext cx="2133600" cy="476250"/>
          </a:xfrm>
          <a:prstGeom prst="rect">
            <a:avLst/>
          </a:prstGeom>
          <a:noFill/>
          <a:ln w="9525">
            <a:noFill/>
          </a:ln>
        </p:spPr>
        <p:txBody>
          <a:bodyPr/>
          <a:lstStyle>
            <a:lvl1pPr>
              <a:defRPr sz="1400">
                <a:ea typeface="宋体" panose="02010600030101010101" pitchFamily="2" charset="-122"/>
              </a:defRPr>
            </a:lvl1pPr>
          </a:lstStyle>
          <a:p>
            <a:pPr lvl="0" eaLnBrk="1" fontAlgn="base" hangingPunct="1"/>
            <a:endParaRPr lang="zh-CN" altLang="en-US" strike="noStrike" noProof="1"/>
          </a:p>
        </p:txBody>
      </p:sp>
      <p:sp>
        <p:nvSpPr>
          <p:cNvPr id="3077" name="页脚占位符 3076"/>
          <p:cNvSpPr>
            <a:spLocks noGrp="1"/>
          </p:cNvSpPr>
          <p:nvPr>
            <p:ph type="ftr" sz="quarter" idx="3"/>
          </p:nvPr>
        </p:nvSpPr>
        <p:spPr>
          <a:xfrm>
            <a:off x="3124200" y="6245225"/>
            <a:ext cx="2895600" cy="476250"/>
          </a:xfrm>
          <a:prstGeom prst="rect">
            <a:avLst/>
          </a:prstGeom>
          <a:noFill/>
          <a:ln w="9525">
            <a:noFill/>
          </a:ln>
        </p:spPr>
        <p:txBody>
          <a:bodyPr/>
          <a:lstStyle>
            <a:lvl1pPr algn="ctr">
              <a:defRPr sz="1400">
                <a:ea typeface="宋体" panose="02010600030101010101" pitchFamily="2" charset="-122"/>
              </a:defRPr>
            </a:lvl1pPr>
          </a:lstStyle>
          <a:p>
            <a:pPr lvl="0" eaLnBrk="1" fontAlgn="base" hangingPunct="1"/>
            <a:endParaRPr lang="zh-CN" strike="noStrike" noProof="1"/>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2055" name="矩形 3078"/>
          <p:cNvSpPr/>
          <p:nvPr/>
        </p:nvSpPr>
        <p:spPr>
          <a:xfrm>
            <a:off x="0" y="641350"/>
            <a:ext cx="9144000" cy="92075"/>
          </a:xfrm>
          <a:prstGeom prst="rect">
            <a:avLst/>
          </a:prstGeom>
          <a:gradFill rotWithShape="1">
            <a:gsLst>
              <a:gs pos="0">
                <a:schemeClr val="accent1"/>
              </a:gs>
              <a:gs pos="100000">
                <a:srgbClr val="576869"/>
              </a:gs>
            </a:gsLst>
            <a:lin ang="5400000" scaled="1"/>
            <a:tileRect/>
          </a:gradFill>
          <a:ln w="9525">
            <a:noFill/>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6" name="矩形 3079"/>
          <p:cNvSpPr/>
          <p:nvPr/>
        </p:nvSpPr>
        <p:spPr>
          <a:xfrm>
            <a:off x="1588" y="766763"/>
            <a:ext cx="9142412" cy="1366837"/>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7" name="圆角矩形 3080"/>
          <p:cNvSpPr/>
          <p:nvPr/>
        </p:nvSpPr>
        <p:spPr>
          <a:xfrm>
            <a:off x="457200" y="304800"/>
            <a:ext cx="6184900" cy="644525"/>
          </a:xfrm>
          <a:prstGeom prst="roundRect">
            <a:avLst>
              <a:gd name="adj" fmla="val 41870"/>
            </a:avLst>
          </a:prstGeom>
          <a:solidFill>
            <a:srgbClr val="FF00FF"/>
          </a:solidFill>
          <a:ln w="38100" cap="flat" cmpd="sng">
            <a:solidFill>
              <a:schemeClr val="bg1"/>
            </a:solidFill>
            <a:prstDash val="solid"/>
            <a:round/>
            <a:headEnd type="none" w="med" len="med"/>
            <a:tailEnd type="none" w="med" len="med"/>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8" name="矩形 3081"/>
          <p:cNvSpPr/>
          <p:nvPr/>
        </p:nvSpPr>
        <p:spPr>
          <a:xfrm>
            <a:off x="457200" y="1219200"/>
            <a:ext cx="8229600" cy="5105400"/>
          </a:xfrm>
          <a:prstGeom prst="rect">
            <a:avLst/>
          </a:prstGeom>
          <a:noFill/>
          <a:ln w="9525">
            <a:noFill/>
          </a:ln>
        </p:spPr>
        <p:txBody>
          <a:bodyPr anchor="t"/>
          <a:lstStyle/>
          <a:p>
            <a:pPr marL="342900" lvl="0" indent="-342900" algn="l">
              <a:spcBef>
                <a:spcPct val="20000"/>
              </a:spcBef>
              <a:buChar char="•"/>
            </a:pPr>
            <a:r>
              <a:rPr lang="en-US" altLang="zh-CN" sz="3200">
                <a:latin typeface="Arial" panose="020B0604020202020204" pitchFamily="34" charset="0"/>
                <a:ea typeface="宋体" panose="02010600030101010101" pitchFamily="2" charset="-122"/>
              </a:rPr>
              <a:t>Click to edit Master text styles</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Second level</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Third level</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Fourth level</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Fifth level</a:t>
            </a:r>
          </a:p>
        </p:txBody>
      </p:sp>
      <p:sp>
        <p:nvSpPr>
          <p:cNvPr id="2059" name="矩形 3082"/>
          <p:cNvSpPr/>
          <p:nvPr/>
        </p:nvSpPr>
        <p:spPr>
          <a:xfrm>
            <a:off x="457200" y="6400800"/>
            <a:ext cx="2133600" cy="320675"/>
          </a:xfrm>
          <a:prstGeom prst="rect">
            <a:avLst/>
          </a:prstGeom>
          <a:noFill/>
          <a:ln w="9525">
            <a:noFill/>
          </a:ln>
        </p:spPr>
        <p:txBody>
          <a:bodyPr anchor="t"/>
          <a:lstStyle/>
          <a:p>
            <a:pPr lvl="0" indent="0" algn="l"/>
            <a:endParaRPr lang="zh-CN" altLang="en-US" sz="1400">
              <a:latin typeface="Arial" panose="020B0604020202020204" pitchFamily="34" charset="0"/>
              <a:ea typeface="宋体" panose="02010600030101010101" pitchFamily="2" charset="-122"/>
            </a:endParaRPr>
          </a:p>
        </p:txBody>
      </p:sp>
      <p:sp>
        <p:nvSpPr>
          <p:cNvPr id="2060" name="矩形 3083"/>
          <p:cNvSpPr/>
          <p:nvPr/>
        </p:nvSpPr>
        <p:spPr>
          <a:xfrm>
            <a:off x="3124200" y="6400800"/>
            <a:ext cx="2895600" cy="320675"/>
          </a:xfrm>
          <a:prstGeom prst="rect">
            <a:avLst/>
          </a:prstGeom>
          <a:noFill/>
          <a:ln w="9525">
            <a:noFill/>
          </a:ln>
        </p:spPr>
        <p:txBody>
          <a:bodyPr anchor="t"/>
          <a:lstStyle/>
          <a:p>
            <a:pPr lvl="0" indent="0" algn="ctr"/>
            <a:r>
              <a:rPr lang="en-US" altLang="zh-CN" sz="1400">
                <a:latin typeface="Arial" panose="020B0604020202020204" pitchFamily="34" charset="0"/>
                <a:ea typeface="宋体" panose="02010600030101010101" pitchFamily="2" charset="-122"/>
              </a:rPr>
              <a:t>© All Rights Reserved.</a:t>
            </a:r>
          </a:p>
        </p:txBody>
      </p:sp>
      <p:sp>
        <p:nvSpPr>
          <p:cNvPr id="2061" name="矩形 3084"/>
          <p:cNvSpPr/>
          <p:nvPr/>
        </p:nvSpPr>
        <p:spPr>
          <a:xfrm>
            <a:off x="6553200" y="6400800"/>
            <a:ext cx="2133600" cy="320675"/>
          </a:xfrm>
          <a:prstGeom prst="rect">
            <a:avLst/>
          </a:prstGeom>
          <a:noFill/>
          <a:ln w="9525">
            <a:noFill/>
          </a:ln>
        </p:spPr>
        <p:txBody>
          <a:bodyPr anchor="t"/>
          <a:lstStyle/>
          <a:p>
            <a:pPr lvl="0" indent="0" algn="r"/>
            <a:fld id="{9A0DB2DC-4C9A-4742-B13C-FB6460FD3503}" type="slidenum">
              <a:rPr lang="zh-CN" altLang="en-US" sz="1400">
                <a:latin typeface="Arial" panose="020B0604020202020204" pitchFamily="34" charset="0"/>
                <a:ea typeface="宋体" panose="02010600030101010101" pitchFamily="2" charset="-122"/>
              </a:rPr>
              <a:t>‹#›</a:t>
            </a:fld>
            <a:endParaRPr lang="zh-CN" altLang="en-US" sz="1400">
              <a:latin typeface="Arial" panose="020B0604020202020204" pitchFamily="34" charset="0"/>
              <a:ea typeface="宋体" panose="02010600030101010101" pitchFamily="2" charset="-122"/>
            </a:endParaRPr>
          </a:p>
        </p:txBody>
      </p:sp>
      <p:sp>
        <p:nvSpPr>
          <p:cNvPr id="2062" name="矩形 3085"/>
          <p:cNvSpPr/>
          <p:nvPr/>
        </p:nvSpPr>
        <p:spPr>
          <a:xfrm>
            <a:off x="838200" y="609600"/>
            <a:ext cx="2743200" cy="563563"/>
          </a:xfrm>
          <a:prstGeom prst="rect">
            <a:avLst/>
          </a:prstGeom>
          <a:noFill/>
          <a:ln w="9525">
            <a:noFill/>
          </a:ln>
        </p:spPr>
        <p:txBody>
          <a:bodyPr anchor="ctr"/>
          <a:lstStyle/>
          <a:p>
            <a:pPr lvl="0" indent="0" algn="ctr">
              <a:buClr>
                <a:srgbClr val="000000"/>
              </a:buClr>
            </a:pPr>
            <a:r>
              <a:rPr lang="en-US" altLang="zh-CN" sz="4400">
                <a:solidFill>
                  <a:schemeClr val="tx2"/>
                </a:solidFill>
                <a:latin typeface="Arial" panose="020B0604020202020204" pitchFamily="34" charset="0"/>
                <a:ea typeface="宋体" panose="02010600030101010101" pitchFamily="2" charset="-122"/>
              </a:rPr>
              <a:t>Click to edit Master title style</a:t>
            </a:r>
          </a:p>
        </p:txBody>
      </p:sp>
      <p:pic>
        <p:nvPicPr>
          <p:cNvPr id="2063" name="图片 3086"/>
          <p:cNvPicPr>
            <a:picLocks noChangeAspect="1"/>
          </p:cNvPicPr>
          <p:nvPr/>
        </p:nvPicPr>
        <p:blipFill>
          <a:blip r:embed="rId13"/>
          <a:stretch>
            <a:fillRect/>
          </a:stretch>
        </p:blipFill>
        <p:spPr>
          <a:xfrm>
            <a:off x="-11112" y="0"/>
            <a:ext cx="9155112" cy="609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图片 4097"/>
          <p:cNvPicPr>
            <a:picLocks noChangeAspect="1"/>
          </p:cNvPicPr>
          <p:nvPr/>
        </p:nvPicPr>
        <p:blipFill>
          <a:blip r:embed="rId13"/>
          <a:stretch>
            <a:fillRect/>
          </a:stretch>
        </p:blipFill>
        <p:spPr>
          <a:xfrm>
            <a:off x="-11112" y="0"/>
            <a:ext cx="9155112" cy="609600"/>
          </a:xfrm>
          <a:prstGeom prst="rect">
            <a:avLst/>
          </a:prstGeom>
          <a:noFill/>
          <a:ln w="9525">
            <a:noFill/>
          </a:ln>
        </p:spPr>
      </p:pic>
      <p:sp>
        <p:nvSpPr>
          <p:cNvPr id="3075" name="矩形 4098"/>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76" name="矩形 4099"/>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77" name="文本占位符 4100"/>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p>
          <a:p>
            <a:pPr lvl="1" indent="-285750"/>
            <a:r>
              <a:rPr lang="en-US" altLang="zh-CN"/>
              <a:t>Second level</a:t>
            </a:r>
          </a:p>
          <a:p>
            <a:pPr lvl="2" indent="-228600"/>
            <a:r>
              <a:rPr lang="en-US" altLang="zh-CN"/>
              <a:t>Third level</a:t>
            </a:r>
          </a:p>
          <a:p>
            <a:pPr lvl="3" indent="-228600"/>
            <a:r>
              <a:rPr lang="en-US" altLang="zh-CN"/>
              <a:t>Fourth level</a:t>
            </a:r>
          </a:p>
          <a:p>
            <a:pPr lvl="4" indent="-228600"/>
            <a:r>
              <a:rPr lang="en-US" altLang="zh-CN"/>
              <a:t>Fifth level</a:t>
            </a:r>
          </a:p>
        </p:txBody>
      </p:sp>
      <p:sp>
        <p:nvSpPr>
          <p:cNvPr id="4102" name="灯片编号占位符 4101"/>
          <p:cNvSpPr>
            <a:spLocks noGrp="1"/>
          </p:cNvSpPr>
          <p:nvPr>
            <p:ph type="sldNum" sz="quarter" idx="4"/>
          </p:nvPr>
        </p:nvSpPr>
        <p:spPr>
          <a:xfrm>
            <a:off x="68580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3079" name="标题 4102"/>
          <p:cNvSpPr>
            <a:spLocks noGrp="1"/>
          </p:cNvSpPr>
          <p:nvPr>
            <p:ph type="title"/>
          </p:nvPr>
        </p:nvSpPr>
        <p:spPr>
          <a:xfrm>
            <a:off x="838200" y="374650"/>
            <a:ext cx="2667000" cy="563563"/>
          </a:xfrm>
          <a:prstGeom prst="rect">
            <a:avLst/>
          </a:prstGeom>
          <a:noFill/>
          <a:ln w="9525">
            <a:noFill/>
          </a:ln>
        </p:spPr>
        <p:txBody>
          <a:bodyPr anchor="ctr"/>
          <a:lstStyle/>
          <a:p>
            <a:pPr lvl="0" indent="0"/>
            <a:endParaRPr lang="zh-CN" altLang="en-US"/>
          </a:p>
        </p:txBody>
      </p:sp>
      <p:sp>
        <p:nvSpPr>
          <p:cNvPr id="3080" name="新月形 4103"/>
          <p:cNvSpPr/>
          <p:nvPr/>
        </p:nvSpPr>
        <p:spPr>
          <a:xfrm rot="5400000">
            <a:off x="8115300" y="-571500"/>
            <a:ext cx="3810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81" name="矩形 4104"/>
          <p:cNvSpPr/>
          <p:nvPr/>
        </p:nvSpPr>
        <p:spPr>
          <a:xfrm>
            <a:off x="7239000" y="152400"/>
            <a:ext cx="19812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p>
        </p:txBody>
      </p:sp>
      <p:sp>
        <p:nvSpPr>
          <p:cNvPr id="3082" name="圆角矩形 4105"/>
          <p:cNvSpPr/>
          <p:nvPr/>
        </p:nvSpPr>
        <p:spPr>
          <a:xfrm>
            <a:off x="381000" y="304800"/>
            <a:ext cx="5859463" cy="644525"/>
          </a:xfrm>
          <a:prstGeom prst="roundRect">
            <a:avLst>
              <a:gd name="adj" fmla="val 41870"/>
            </a:avLst>
          </a:prstGeom>
          <a:gradFill rotWithShape="1">
            <a:gsLst>
              <a:gs pos="0">
                <a:srgbClr val="06224B"/>
              </a:gs>
              <a:gs pos="100000">
                <a:schemeClr val="tx2"/>
              </a:gs>
            </a:gsLst>
            <a:lin ang="0" scaled="1"/>
            <a:tileRect/>
          </a:gradFill>
          <a:ln w="38100" cap="flat" cmpd="sng">
            <a:solidFill>
              <a:schemeClr val="bg1"/>
            </a:solidFill>
            <a:prstDash val="solid"/>
            <a:round/>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83" name="矩形 4106"/>
          <p:cNvSpPr/>
          <p:nvPr/>
        </p:nvSpPr>
        <p:spPr>
          <a:xfrm>
            <a:off x="608013" y="361950"/>
            <a:ext cx="2895600" cy="563563"/>
          </a:xfrm>
          <a:prstGeom prst="rect">
            <a:avLst/>
          </a:prstGeom>
          <a:noFill/>
          <a:ln w="9525">
            <a:noFill/>
          </a:ln>
        </p:spPr>
        <p:txBody>
          <a:bodyPr anchor="ctr"/>
          <a:lstStyle/>
          <a:p>
            <a:pPr lvl="0" indent="0" algn="ctr">
              <a:buClr>
                <a:srgbClr val="000000"/>
              </a:buClr>
            </a:pPr>
            <a:endParaRPr lang="zh-CN" altLang="en-US" sz="3600">
              <a:solidFill>
                <a:schemeClr val="bg1"/>
              </a:solidFill>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1025"/>
          <p:cNvPicPr>
            <a:picLocks noChangeAspect="1"/>
          </p:cNvPicPr>
          <p:nvPr/>
        </p:nvPicPr>
        <p:blipFill>
          <a:blip r:embed="rId14"/>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p>
          <a:p>
            <a:pPr lvl="1" indent="-285750"/>
            <a:r>
              <a:rPr lang="en-US" altLang="zh-CN"/>
              <a:t>Second level</a:t>
            </a:r>
          </a:p>
          <a:p>
            <a:pPr lvl="2" indent="-228600"/>
            <a:r>
              <a:rPr lang="en-US" altLang="zh-CN"/>
              <a:t>Third level</a:t>
            </a:r>
          </a:p>
          <a:p>
            <a:pPr lvl="3" indent="-228600"/>
            <a:r>
              <a:rPr lang="en-US" altLang="zh-CN"/>
              <a:t>Fourth level</a:t>
            </a:r>
          </a:p>
          <a:p>
            <a:pPr lvl="4" indent="-228600"/>
            <a:r>
              <a:rPr lang="en-US" altLang="zh-CN"/>
              <a:t>Fifth level</a:t>
            </a:r>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p:nvPr/>
        </p:nvSpPr>
        <p:spPr>
          <a:xfrm>
            <a:off x="417513" y="252413"/>
            <a:ext cx="438150" cy="474662"/>
          </a:xfrm>
          <a:prstGeom prst="rect">
            <a:avLst/>
          </a:prstGeom>
          <a:solidFill>
            <a:schemeClr val="accent2"/>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7" name="Rectangle 3"/>
          <p:cNvSpPr/>
          <p:nvPr/>
        </p:nvSpPr>
        <p:spPr>
          <a:xfrm>
            <a:off x="800100" y="252413"/>
            <a:ext cx="328613" cy="474662"/>
          </a:xfrm>
          <a:prstGeom prst="rect">
            <a:avLst/>
          </a:prstGeom>
          <a:gradFill rotWithShape="0">
            <a:gsLst>
              <a:gs pos="0">
                <a:schemeClr val="accent2"/>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8" name="Rectangle 4"/>
          <p:cNvSpPr/>
          <p:nvPr/>
        </p:nvSpPr>
        <p:spPr>
          <a:xfrm>
            <a:off x="541338" y="674688"/>
            <a:ext cx="422275" cy="474662"/>
          </a:xfrm>
          <a:prstGeom prst="rect">
            <a:avLst/>
          </a:prstGeom>
          <a:solidFill>
            <a:schemeClr val="folHlink"/>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9" name="Rectangle 5"/>
          <p:cNvSpPr/>
          <p:nvPr/>
        </p:nvSpPr>
        <p:spPr>
          <a:xfrm>
            <a:off x="911225" y="674688"/>
            <a:ext cx="368300" cy="474662"/>
          </a:xfrm>
          <a:prstGeom prst="rect">
            <a:avLst/>
          </a:prstGeom>
          <a:gradFill rotWithShape="0">
            <a:gsLst>
              <a:gs pos="0">
                <a:schemeClr val="folHlink"/>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0" name="Rectangle 6"/>
          <p:cNvSpPr/>
          <p:nvPr/>
        </p:nvSpPr>
        <p:spPr>
          <a:xfrm>
            <a:off x="127000" y="601663"/>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1" name="Rectangle 7"/>
          <p:cNvSpPr/>
          <p:nvPr/>
        </p:nvSpPr>
        <p:spPr>
          <a:xfrm>
            <a:off x="762000" y="144463"/>
            <a:ext cx="31750" cy="1052512"/>
          </a:xfrm>
          <a:prstGeom prst="rect">
            <a:avLst/>
          </a:prstGeom>
          <a:solidFill>
            <a:schemeClr val="bg2"/>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2" name="Rectangle 8"/>
          <p:cNvSpPr/>
          <p:nvPr/>
        </p:nvSpPr>
        <p:spPr>
          <a:xfrm>
            <a:off x="442913" y="935038"/>
            <a:ext cx="8226425" cy="31750"/>
          </a:xfrm>
          <a:prstGeom prst="rect">
            <a:avLst/>
          </a:prstGeom>
          <a:gradFill rotWithShape="0">
            <a:gsLst>
              <a:gs pos="0">
                <a:schemeClr val="bg2"/>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751625" name="Rectangle 9"/>
          <p:cNvSpPr>
            <a:spLocks noGrp="1" noChangeArrowheads="1"/>
          </p:cNvSpPr>
          <p:nvPr>
            <p:ph type="title"/>
          </p:nvPr>
        </p:nvSpPr>
        <p:spPr bwMode="auto">
          <a:xfrm>
            <a:off x="1150938" y="214313"/>
            <a:ext cx="7793038"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fontAlgn="base"/>
            <a:r>
              <a:rPr lang="zh-CN" altLang="en-US" strike="noStrike" noProof="1" smtClean="0"/>
              <a:t>单击此处编辑母版标题样式</a:t>
            </a:r>
          </a:p>
        </p:txBody>
      </p:sp>
      <p:sp>
        <p:nvSpPr>
          <p:cNvPr id="751626" name="Rectangle 10"/>
          <p:cNvSpPr>
            <a:spLocks noGrp="1" noChangeArrowheads="1"/>
          </p:cNvSpPr>
          <p:nvPr>
            <p:ph type="body" idx="1"/>
          </p:nvPr>
        </p:nvSpPr>
        <p:spPr bwMode="auto">
          <a:xfrm>
            <a:off x="611188" y="1268413"/>
            <a:ext cx="7993063" cy="256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p>
        </p:txBody>
      </p:sp>
      <p:sp>
        <p:nvSpPr>
          <p:cNvPr id="751627" name="Rectangle 11"/>
          <p:cNvSpPr>
            <a:spLocks noGrp="1" noChangeArrowheads="1"/>
          </p:cNvSpPr>
          <p:nvPr>
            <p:ph type="dt" sz="half" idx="2"/>
          </p:nvPr>
        </p:nvSpPr>
        <p:spPr bwMode="auto">
          <a:xfrm>
            <a:off x="107950" y="6308725"/>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atin typeface="+mn-lt"/>
                <a:ea typeface="宋体" panose="02010600030101010101" pitchFamily="2" charset="-122"/>
              </a:defRPr>
            </a:lvl1pPr>
          </a:lstStyle>
          <a:p>
            <a:fld id="{82F288E0-7875-42C4-84C8-98DBBD3BF4D2}" type="datetimeFigureOut">
              <a:rPr lang="zh-CN" altLang="en-US" smtClean="0"/>
              <a:t>2016/10/6</a:t>
            </a:fld>
            <a:endParaRPr lang="zh-CN" altLang="en-US"/>
          </a:p>
        </p:txBody>
      </p:sp>
      <p:sp>
        <p:nvSpPr>
          <p:cNvPr id="751628"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atin typeface="+mn-lt"/>
                <a:ea typeface="宋体" panose="02010600030101010101" pitchFamily="2" charset="-122"/>
              </a:defRPr>
            </a:lvl1pPr>
          </a:lstStyle>
          <a:p>
            <a:endParaRPr lang="zh-CN" altLang="en-US"/>
          </a:p>
        </p:txBody>
      </p:sp>
      <p:sp>
        <p:nvSpPr>
          <p:cNvPr id="751629" name="Rectangle 13"/>
          <p:cNvSpPr>
            <a:spLocks noGrp="1" noChangeArrowheads="1"/>
          </p:cNvSpPr>
          <p:nvPr>
            <p:ph type="sldNum" sz="quarter" idx="4"/>
          </p:nvPr>
        </p:nvSpPr>
        <p:spPr bwMode="auto">
          <a:xfrm>
            <a:off x="7204075" y="63563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hf sldNum="0" hdr="0" ftr="0" dt="0"/>
  <p:txStyles>
    <p:titleStyle>
      <a:lvl1pPr algn="l" rtl="0" fontAlgn="base">
        <a:spcBef>
          <a:spcPct val="0"/>
        </a:spcBef>
        <a:spcAft>
          <a:spcPct val="0"/>
        </a:spcAft>
        <a:defRPr sz="3600" b="1">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2pPr>
      <a:lvl3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3pPr>
      <a:lvl4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4pPr>
      <a:lvl5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5pPr>
      <a:lvl6pPr marL="4572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6pPr>
      <a:lvl7pPr marL="9144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7pPr>
      <a:lvl8pPr marL="13716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8pPr>
      <a:lvl9pPr marL="18288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9pPr>
    </p:titleStyle>
    <p:bodyStyle>
      <a:lvl1pPr marL="342900" indent="-342900" algn="l" rtl="0" fontAlgn="base">
        <a:lnSpc>
          <a:spcPct val="120000"/>
        </a:lnSpc>
        <a:spcBef>
          <a:spcPct val="20000"/>
        </a:spcBef>
        <a:spcAft>
          <a:spcPct val="0"/>
        </a:spcAft>
        <a:buClr>
          <a:schemeClr val="folHlink"/>
        </a:buClr>
        <a:buSzPct val="60000"/>
        <a:buFont typeface="Wingdings" panose="05000000000000000000" pitchFamily="2" charset="2"/>
        <a:defRPr sz="2800" b="1">
          <a:solidFill>
            <a:schemeClr val="tx1"/>
          </a:solidFill>
          <a:effectLst>
            <a:outerShdw blurRad="38100" dist="38100" dir="2700000" algn="tl">
              <a:srgbClr val="C0C0C0"/>
            </a:outerShdw>
          </a:effectLst>
          <a:latin typeface="+mn-lt"/>
          <a:ea typeface="+mn-ea"/>
          <a:cs typeface="+mn-cs"/>
        </a:defRPr>
      </a:lvl1pPr>
      <a:lvl2pPr marL="742950" indent="-285750" algn="l" rtl="0" fontAlgn="base">
        <a:lnSpc>
          <a:spcPct val="120000"/>
        </a:lnSpc>
        <a:spcBef>
          <a:spcPct val="20000"/>
        </a:spcBef>
        <a:spcAft>
          <a:spcPct val="0"/>
        </a:spcAft>
        <a:buClr>
          <a:schemeClr val="hlink"/>
        </a:buClr>
        <a:buSzPct val="55000"/>
        <a:buFont typeface="Wingdings" panose="05000000000000000000" pitchFamily="2" charset="2"/>
        <a:buChar char="n"/>
        <a:defRPr sz="2800" b="1">
          <a:solidFill>
            <a:schemeClr val="tx1"/>
          </a:solidFill>
          <a:effectLst>
            <a:outerShdw blurRad="38100" dist="38100" dir="2700000" algn="tl">
              <a:srgbClr val="C0C0C0"/>
            </a:outerShdw>
          </a:effectLst>
          <a:latin typeface="+mn-lt"/>
          <a:ea typeface="+mn-ea"/>
        </a:defRPr>
      </a:lvl2pPr>
      <a:lvl3pPr marL="1143000" indent="-228600" algn="l" rtl="0" fontAlgn="base">
        <a:lnSpc>
          <a:spcPct val="120000"/>
        </a:lnSpc>
        <a:spcBef>
          <a:spcPct val="20000"/>
        </a:spcBef>
        <a:spcAft>
          <a:spcPct val="0"/>
        </a:spcAft>
        <a:buClr>
          <a:schemeClr val="folHlink"/>
        </a:buClr>
        <a:buSzPct val="50000"/>
        <a:buFont typeface="Wingdings" panose="05000000000000000000" pitchFamily="2" charset="2"/>
        <a:buChar char="n"/>
        <a:defRPr sz="2400" b="1">
          <a:solidFill>
            <a:schemeClr val="tx1"/>
          </a:solidFill>
          <a:effectLst>
            <a:outerShdw blurRad="38100" dist="38100" dir="2700000" algn="tl">
              <a:srgbClr val="C0C0C0"/>
            </a:outerShdw>
          </a:effectLst>
          <a:latin typeface="+mn-lt"/>
          <a:ea typeface="+mn-ea"/>
        </a:defRPr>
      </a:lvl3pPr>
      <a:lvl4pPr marL="1600200" indent="-228600" algn="l" rtl="0" fontAlgn="base">
        <a:lnSpc>
          <a:spcPct val="120000"/>
        </a:lnSpc>
        <a:spcBef>
          <a:spcPct val="20000"/>
        </a:spcBef>
        <a:spcAft>
          <a:spcPct val="0"/>
        </a:spcAft>
        <a:buClr>
          <a:schemeClr val="accent2"/>
        </a:buClr>
        <a:buSzPct val="55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4pPr>
      <a:lvl5pPr marL="20574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5pPr>
      <a:lvl6pPr marL="25146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6pPr>
      <a:lvl7pPr marL="29718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7pPr>
      <a:lvl8pPr marL="34290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8pPr>
      <a:lvl9pPr marL="38862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2051" name="Rectangle 3"/>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7833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1" sz="1400">
                <a:latin typeface="Times New Roman" panose="02020603050405020304" pitchFamily="2"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kumimoji="1" sz="1400">
                <a:latin typeface="Times New Roman" panose="02020603050405020304" pitchFamily="2"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7169"/>
          <p:cNvSpPr>
            <a:spLocks noGrp="1"/>
          </p:cNvSpPr>
          <p:nvPr>
            <p:ph type="ctrTitle" idx="4294967295"/>
          </p:nvPr>
        </p:nvSpPr>
        <p:spPr>
          <a:xfrm>
            <a:off x="1450340" y="2800350"/>
            <a:ext cx="6915150" cy="699770"/>
          </a:xfrm>
          <a:prstGeom prst="rect">
            <a:avLst/>
          </a:prstGeom>
          <a:noFill/>
          <a:ln w="9525">
            <a:noFill/>
          </a:ln>
        </p:spPr>
        <p:txBody>
          <a:bodyPr anchor="t"/>
          <a:lstStyle>
            <a:lvl1pPr lvl="0">
              <a:defRPr kern="1200"/>
            </a:lvl1pPr>
          </a:lstStyle>
          <a:p>
            <a:pPr lvl="0" indent="0"/>
            <a:r>
              <a:rPr b="1" dirty="0" smtClean="0">
                <a:solidFill>
                  <a:srgbClr val="000000"/>
                </a:solidFill>
                <a:latin typeface="黑体" panose="02010609060101010101" pitchFamily="2" charset="-122"/>
                <a:ea typeface="黑体" panose="02010609060101010101" pitchFamily="2" charset="-122"/>
              </a:rPr>
              <a:t>第</a:t>
            </a:r>
            <a:r>
              <a:rPr lang="en-US" b="1" dirty="0" smtClean="0">
                <a:solidFill>
                  <a:srgbClr val="000000"/>
                </a:solidFill>
                <a:latin typeface="黑体" panose="02010609060101010101" pitchFamily="2" charset="-122"/>
                <a:ea typeface="黑体" panose="02010609060101010101" pitchFamily="2" charset="-122"/>
              </a:rPr>
              <a:t>5</a:t>
            </a:r>
            <a:r>
              <a:rPr b="1" dirty="0" smtClean="0">
                <a:solidFill>
                  <a:srgbClr val="000000"/>
                </a:solidFill>
                <a:latin typeface="黑体" panose="02010609060101010101" pitchFamily="2" charset="-122"/>
                <a:ea typeface="黑体" panose="02010609060101010101" pitchFamily="2" charset="-122"/>
              </a:rPr>
              <a:t>章</a:t>
            </a:r>
            <a:r>
              <a:rPr lang="en-US" b="1" dirty="0" smtClean="0">
                <a:solidFill>
                  <a:srgbClr val="000000"/>
                </a:solidFill>
                <a:latin typeface="黑体" panose="02010609060101010101" pitchFamily="2" charset="-122"/>
                <a:ea typeface="黑体" panose="02010609060101010101" pitchFamily="2" charset="-122"/>
              </a:rPr>
              <a:t> </a:t>
            </a:r>
            <a:r>
              <a:rPr lang="zh-CN" altLang="zh-CN" dirty="0">
                <a:solidFill>
                  <a:srgbClr val="000000"/>
                </a:solidFill>
                <a:latin typeface="黑体" panose="02010609060101010101" pitchFamily="2" charset="-122"/>
                <a:ea typeface="黑体" panose="02010609060101010101" pitchFamily="2" charset="-122"/>
              </a:rPr>
              <a:t>电子商务</a:t>
            </a:r>
            <a:r>
              <a:rPr lang="zh-CN" altLang="zh-CN" dirty="0">
                <a:solidFill>
                  <a:srgbClr val="000000"/>
                </a:solidFill>
                <a:latin typeface="黑体" panose="02010609060101010101" pitchFamily="2" charset="-122"/>
                <a:ea typeface="黑体" panose="02010609060101010101" pitchFamily="2" charset="-122"/>
              </a:rPr>
              <a:t>支付系统</a:t>
            </a:r>
            <a:endParaRPr dirty="0">
              <a:solidFill>
                <a:srgbClr val="000000"/>
              </a:solidFill>
              <a:latin typeface="黑体" panose="02010609060101010101" pitchFamily="2" charset="-122"/>
              <a:ea typeface="黑体" panose="02010609060101010101" pitchFamily="2" charset="-122"/>
            </a:endParaRPr>
          </a:p>
        </p:txBody>
      </p:sp>
      <p:sp>
        <p:nvSpPr>
          <p:cNvPr id="7172" name="文本框 7172"/>
          <p:cNvSpPr txBox="1"/>
          <p:nvPr/>
        </p:nvSpPr>
        <p:spPr>
          <a:xfrm>
            <a:off x="184150" y="158750"/>
            <a:ext cx="5619115" cy="548640"/>
          </a:xfrm>
          <a:prstGeom prst="rect">
            <a:avLst/>
          </a:prstGeom>
          <a:noFill/>
          <a:ln w="9525">
            <a:noFill/>
          </a:ln>
        </p:spPr>
        <p:txBody>
          <a:bodyPr wrap="square" anchor="t">
            <a:spAutoFit/>
          </a:bodyPr>
          <a:lstStyle/>
          <a:p>
            <a:pPr lvl="0" indent="0" algn="l">
              <a:lnSpc>
                <a:spcPct val="150000"/>
              </a:lnSpc>
            </a:pP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电子商务安全与支付</a:t>
            </a:r>
            <a:r>
              <a:rPr lang="en-US" altLang="zh-CN" sz="2000" b="1">
                <a:solidFill>
                  <a:srgbClr val="FE3520"/>
                </a:solidFill>
                <a:latin typeface="华文细黑" pitchFamily="2" charset="-122"/>
                <a:ea typeface="华文细黑" pitchFamily="2" charset="-122"/>
              </a:rPr>
              <a:t>(</a:t>
            </a:r>
            <a:r>
              <a:rPr lang="zh-CN" altLang="zh-CN" sz="2000" b="1">
                <a:solidFill>
                  <a:srgbClr val="FE3520"/>
                </a:solidFill>
                <a:latin typeface="华文细黑" pitchFamily="2" charset="-122"/>
                <a:ea typeface="华文细黑" pitchFamily="2" charset="-122"/>
              </a:rPr>
              <a:t>第二版</a:t>
            </a: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课程教学</a:t>
            </a:r>
            <a:r>
              <a:rPr lang="en-US" altLang="zh-CN" sz="2000" b="1">
                <a:solidFill>
                  <a:srgbClr val="FE3520"/>
                </a:solidFill>
                <a:latin typeface="华文细黑" pitchFamily="2" charset="-122"/>
                <a:ea typeface="华文细黑" pitchFamily="2" charset="-122"/>
              </a:rPr>
              <a:t>PPT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zh-CN" altLang="zh-CN" sz="2800" b="1" dirty="0" smtClean="0"/>
              <a:t>5</a:t>
            </a:r>
            <a:r>
              <a:rPr lang="zh-CN" altLang="zh-CN" sz="2800" b="1" dirty="0"/>
              <a:t>.1.2国内电子支付的</a:t>
            </a:r>
            <a:r>
              <a:rPr lang="zh-CN" altLang="zh-CN" sz="2800" b="1" dirty="0" smtClean="0"/>
              <a:t>现状</a:t>
            </a:r>
            <a:endParaRPr lang="zh-CN" altLang="zh-CN" sz="2800" b="1" dirty="0"/>
          </a:p>
        </p:txBody>
      </p:sp>
      <p:grpSp>
        <p:nvGrpSpPr>
          <p:cNvPr id="4" name="Group 52"/>
          <p:cNvGrpSpPr>
            <a:grpSpLocks/>
          </p:cNvGrpSpPr>
          <p:nvPr/>
        </p:nvGrpSpPr>
        <p:grpSpPr bwMode="auto">
          <a:xfrm>
            <a:off x="1259632" y="1857209"/>
            <a:ext cx="5711899" cy="4274021"/>
            <a:chOff x="2280" y="9210"/>
            <a:chExt cx="5970" cy="5070"/>
          </a:xfrm>
        </p:grpSpPr>
        <p:sp>
          <p:nvSpPr>
            <p:cNvPr id="5" name="Rectangle 24"/>
            <p:cNvSpPr>
              <a:spLocks noChangeArrowheads="1"/>
            </p:cNvSpPr>
            <p:nvPr/>
          </p:nvSpPr>
          <p:spPr bwMode="auto">
            <a:xfrm>
              <a:off x="2655" y="9510"/>
              <a:ext cx="1125" cy="4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买方</a:t>
              </a:r>
            </a:p>
          </p:txBody>
        </p:sp>
        <p:sp>
          <p:nvSpPr>
            <p:cNvPr id="6" name="Rectangle 25"/>
            <p:cNvSpPr>
              <a:spLocks noChangeArrowheads="1"/>
            </p:cNvSpPr>
            <p:nvPr/>
          </p:nvSpPr>
          <p:spPr bwMode="auto">
            <a:xfrm>
              <a:off x="6855" y="9510"/>
              <a:ext cx="1125" cy="4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卖方</a:t>
              </a:r>
            </a:p>
          </p:txBody>
        </p:sp>
        <p:sp>
          <p:nvSpPr>
            <p:cNvPr id="7" name="Rectangle 26"/>
            <p:cNvSpPr>
              <a:spLocks noChangeArrowheads="1"/>
            </p:cNvSpPr>
            <p:nvPr/>
          </p:nvSpPr>
          <p:spPr bwMode="auto">
            <a:xfrm>
              <a:off x="2280" y="11160"/>
              <a:ext cx="5955" cy="4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第三方支付机构</a:t>
              </a:r>
            </a:p>
          </p:txBody>
        </p:sp>
        <p:sp>
          <p:nvSpPr>
            <p:cNvPr id="8" name="Rectangle 28"/>
            <p:cNvSpPr>
              <a:spLocks noChangeArrowheads="1"/>
            </p:cNvSpPr>
            <p:nvPr/>
          </p:nvSpPr>
          <p:spPr bwMode="auto">
            <a:xfrm>
              <a:off x="4365" y="9210"/>
              <a:ext cx="1125" cy="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订单</a:t>
              </a:r>
            </a:p>
          </p:txBody>
        </p:sp>
        <p:sp>
          <p:nvSpPr>
            <p:cNvPr id="9" name="Rectangle 29"/>
            <p:cNvSpPr>
              <a:spLocks noChangeArrowheads="1"/>
            </p:cNvSpPr>
            <p:nvPr/>
          </p:nvSpPr>
          <p:spPr bwMode="auto">
            <a:xfrm>
              <a:off x="4395" y="9840"/>
              <a:ext cx="1125" cy="7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货物流</a:t>
              </a:r>
            </a:p>
            <a:p>
              <a:pPr algn="ctr">
                <a:lnSpc>
                  <a:spcPts val="1500"/>
                </a:lnSpc>
                <a:spcAft>
                  <a:spcPts val="0"/>
                </a:spcAft>
              </a:pPr>
              <a:r>
                <a:rPr lang="zh-CN" sz="1400" kern="100">
                  <a:effectLst/>
                  <a:latin typeface="Times New Roman"/>
                  <a:ea typeface="宋体"/>
                  <a:cs typeface="宋体"/>
                </a:rPr>
                <a:t>服务流</a:t>
              </a:r>
            </a:p>
          </p:txBody>
        </p:sp>
        <p:sp>
          <p:nvSpPr>
            <p:cNvPr id="10" name="Rectangle 30"/>
            <p:cNvSpPr>
              <a:spLocks noChangeArrowheads="1"/>
            </p:cNvSpPr>
            <p:nvPr/>
          </p:nvSpPr>
          <p:spPr bwMode="auto">
            <a:xfrm>
              <a:off x="3225" y="10020"/>
              <a:ext cx="630" cy="11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支付货款</a:t>
              </a:r>
            </a:p>
          </p:txBody>
        </p:sp>
        <p:sp>
          <p:nvSpPr>
            <p:cNvPr id="11" name="Rectangle 31"/>
            <p:cNvSpPr>
              <a:spLocks noChangeArrowheads="1"/>
            </p:cNvSpPr>
            <p:nvPr/>
          </p:nvSpPr>
          <p:spPr bwMode="auto">
            <a:xfrm>
              <a:off x="3270" y="11790"/>
              <a:ext cx="630" cy="11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转账指令</a:t>
              </a:r>
            </a:p>
          </p:txBody>
        </p:sp>
        <p:sp>
          <p:nvSpPr>
            <p:cNvPr id="12" name="Rectangle 32"/>
            <p:cNvSpPr>
              <a:spLocks noChangeArrowheads="1"/>
            </p:cNvSpPr>
            <p:nvPr/>
          </p:nvSpPr>
          <p:spPr bwMode="auto">
            <a:xfrm>
              <a:off x="7290" y="10005"/>
              <a:ext cx="570" cy="10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结算货款</a:t>
              </a:r>
            </a:p>
          </p:txBody>
        </p:sp>
        <p:sp>
          <p:nvSpPr>
            <p:cNvPr id="13" name="Rectangle 34"/>
            <p:cNvSpPr>
              <a:spLocks noChangeArrowheads="1"/>
            </p:cNvSpPr>
            <p:nvPr/>
          </p:nvSpPr>
          <p:spPr bwMode="auto">
            <a:xfrm>
              <a:off x="2385" y="13065"/>
              <a:ext cx="1365" cy="64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商业银行</a:t>
              </a:r>
            </a:p>
            <a:p>
              <a:pPr algn="ctr">
                <a:lnSpc>
                  <a:spcPts val="1500"/>
                </a:lnSpc>
                <a:spcAft>
                  <a:spcPts val="0"/>
                </a:spcAft>
              </a:pPr>
              <a:r>
                <a:rPr lang="en-US" sz="1400" kern="100">
                  <a:effectLst/>
                  <a:latin typeface="Times New Roman"/>
                  <a:ea typeface="宋体"/>
                  <a:cs typeface="宋体"/>
                </a:rPr>
                <a:t>(</a:t>
              </a:r>
              <a:r>
                <a:rPr lang="zh-CN" sz="1400" kern="100">
                  <a:effectLst/>
                  <a:latin typeface="Times New Roman"/>
                  <a:ea typeface="宋体"/>
                  <a:cs typeface="宋体"/>
                </a:rPr>
                <a:t>账户</a:t>
              </a:r>
              <a:r>
                <a:rPr lang="en-US" sz="1400" kern="100">
                  <a:effectLst/>
                  <a:latin typeface="Times New Roman"/>
                  <a:ea typeface="宋体"/>
                  <a:cs typeface="宋体"/>
                </a:rPr>
                <a:t>)</a:t>
              </a:r>
              <a:endParaRPr lang="zh-CN" sz="1400" kern="100">
                <a:effectLst/>
                <a:latin typeface="Times New Roman"/>
                <a:ea typeface="宋体"/>
                <a:cs typeface="宋体"/>
              </a:endParaRPr>
            </a:p>
          </p:txBody>
        </p:sp>
        <p:sp>
          <p:nvSpPr>
            <p:cNvPr id="14" name="Rectangle 35"/>
            <p:cNvSpPr>
              <a:spLocks noChangeArrowheads="1"/>
            </p:cNvSpPr>
            <p:nvPr/>
          </p:nvSpPr>
          <p:spPr bwMode="auto">
            <a:xfrm>
              <a:off x="4740" y="13110"/>
              <a:ext cx="1365" cy="64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商业银行</a:t>
              </a:r>
            </a:p>
            <a:p>
              <a:pPr algn="ctr">
                <a:lnSpc>
                  <a:spcPts val="1500"/>
                </a:lnSpc>
                <a:spcAft>
                  <a:spcPts val="0"/>
                </a:spcAft>
              </a:pPr>
              <a:r>
                <a:rPr lang="en-US" sz="1400" kern="100">
                  <a:effectLst/>
                  <a:latin typeface="Times New Roman"/>
                  <a:ea typeface="宋体"/>
                  <a:cs typeface="宋体"/>
                </a:rPr>
                <a:t>(</a:t>
              </a:r>
              <a:r>
                <a:rPr lang="zh-CN" sz="1400" kern="100">
                  <a:effectLst/>
                  <a:latin typeface="Times New Roman"/>
                  <a:ea typeface="宋体"/>
                  <a:cs typeface="宋体"/>
                </a:rPr>
                <a:t>账户</a:t>
              </a:r>
              <a:r>
                <a:rPr lang="en-US" sz="1400" kern="100">
                  <a:effectLst/>
                  <a:latin typeface="Times New Roman"/>
                  <a:ea typeface="宋体"/>
                  <a:cs typeface="宋体"/>
                </a:rPr>
                <a:t>)</a:t>
              </a:r>
              <a:endParaRPr lang="zh-CN" sz="1400" kern="100">
                <a:effectLst/>
                <a:latin typeface="Times New Roman"/>
                <a:ea typeface="宋体"/>
                <a:cs typeface="宋体"/>
              </a:endParaRPr>
            </a:p>
          </p:txBody>
        </p:sp>
        <p:sp>
          <p:nvSpPr>
            <p:cNvPr id="15" name="Rectangle 36"/>
            <p:cNvSpPr>
              <a:spLocks noChangeArrowheads="1"/>
            </p:cNvSpPr>
            <p:nvPr/>
          </p:nvSpPr>
          <p:spPr bwMode="auto">
            <a:xfrm>
              <a:off x="6885" y="13035"/>
              <a:ext cx="1365" cy="64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商业银行</a:t>
              </a:r>
            </a:p>
            <a:p>
              <a:pPr algn="ctr">
                <a:lnSpc>
                  <a:spcPts val="1500"/>
                </a:lnSpc>
                <a:spcAft>
                  <a:spcPts val="0"/>
                </a:spcAft>
              </a:pPr>
              <a:r>
                <a:rPr lang="en-US" sz="1400" kern="100">
                  <a:effectLst/>
                  <a:latin typeface="Times New Roman"/>
                  <a:ea typeface="宋体"/>
                  <a:cs typeface="宋体"/>
                </a:rPr>
                <a:t>(</a:t>
              </a:r>
              <a:r>
                <a:rPr lang="zh-CN" sz="1400" kern="100">
                  <a:effectLst/>
                  <a:latin typeface="Times New Roman"/>
                  <a:ea typeface="宋体"/>
                  <a:cs typeface="宋体"/>
                </a:rPr>
                <a:t>账户</a:t>
              </a:r>
              <a:r>
                <a:rPr lang="en-US" sz="1400" kern="100">
                  <a:effectLst/>
                  <a:latin typeface="Times New Roman"/>
                  <a:ea typeface="宋体"/>
                  <a:cs typeface="宋体"/>
                </a:rPr>
                <a:t>)</a:t>
              </a:r>
              <a:endParaRPr lang="zh-CN" sz="1400" kern="100">
                <a:effectLst/>
                <a:latin typeface="Times New Roman"/>
                <a:ea typeface="宋体"/>
                <a:cs typeface="宋体"/>
              </a:endParaRPr>
            </a:p>
          </p:txBody>
        </p:sp>
        <p:sp>
          <p:nvSpPr>
            <p:cNvPr id="16" name="Rectangle 37"/>
            <p:cNvSpPr>
              <a:spLocks noChangeArrowheads="1"/>
            </p:cNvSpPr>
            <p:nvPr/>
          </p:nvSpPr>
          <p:spPr bwMode="auto">
            <a:xfrm>
              <a:off x="5340" y="11865"/>
              <a:ext cx="630" cy="11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转账指令</a:t>
              </a:r>
            </a:p>
          </p:txBody>
        </p:sp>
        <p:sp>
          <p:nvSpPr>
            <p:cNvPr id="17" name="Rectangle 38"/>
            <p:cNvSpPr>
              <a:spLocks noChangeArrowheads="1"/>
            </p:cNvSpPr>
            <p:nvPr/>
          </p:nvSpPr>
          <p:spPr bwMode="auto">
            <a:xfrm>
              <a:off x="7530" y="11850"/>
              <a:ext cx="630" cy="11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转账指令</a:t>
              </a:r>
            </a:p>
          </p:txBody>
        </p:sp>
        <p:cxnSp>
          <p:nvCxnSpPr>
            <p:cNvPr id="18" name="AutoShape 39"/>
            <p:cNvCxnSpPr>
              <a:cxnSpLocks noChangeShapeType="1"/>
            </p:cNvCxnSpPr>
            <p:nvPr/>
          </p:nvCxnSpPr>
          <p:spPr bwMode="auto">
            <a:xfrm>
              <a:off x="3315" y="11565"/>
              <a:ext cx="0" cy="148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9" name="AutoShape 40"/>
            <p:cNvCxnSpPr>
              <a:cxnSpLocks noChangeShapeType="1"/>
            </p:cNvCxnSpPr>
            <p:nvPr/>
          </p:nvCxnSpPr>
          <p:spPr bwMode="auto">
            <a:xfrm>
              <a:off x="5415" y="11595"/>
              <a:ext cx="0" cy="148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 name="AutoShape 41"/>
            <p:cNvCxnSpPr>
              <a:cxnSpLocks noChangeShapeType="1"/>
            </p:cNvCxnSpPr>
            <p:nvPr/>
          </p:nvCxnSpPr>
          <p:spPr bwMode="auto">
            <a:xfrm>
              <a:off x="7500" y="11550"/>
              <a:ext cx="0" cy="148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1" name="AutoShape 43"/>
            <p:cNvCxnSpPr>
              <a:cxnSpLocks noChangeShapeType="1"/>
            </p:cNvCxnSpPr>
            <p:nvPr/>
          </p:nvCxnSpPr>
          <p:spPr bwMode="auto">
            <a:xfrm>
              <a:off x="7320" y="9945"/>
              <a:ext cx="1" cy="123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2" name="AutoShape 45"/>
            <p:cNvCxnSpPr>
              <a:cxnSpLocks noChangeShapeType="1"/>
            </p:cNvCxnSpPr>
            <p:nvPr/>
          </p:nvCxnSpPr>
          <p:spPr bwMode="auto">
            <a:xfrm flipH="1">
              <a:off x="3750" y="9855"/>
              <a:ext cx="3120" cy="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3" name="Rectangle 46"/>
            <p:cNvSpPr>
              <a:spLocks noChangeArrowheads="1"/>
            </p:cNvSpPr>
            <p:nvPr/>
          </p:nvSpPr>
          <p:spPr bwMode="auto">
            <a:xfrm>
              <a:off x="5970" y="13875"/>
              <a:ext cx="1125" cy="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资金流</a:t>
              </a:r>
            </a:p>
          </p:txBody>
        </p:sp>
        <p:sp>
          <p:nvSpPr>
            <p:cNvPr id="24" name="Rectangle 47"/>
            <p:cNvSpPr>
              <a:spLocks noChangeArrowheads="1"/>
            </p:cNvSpPr>
            <p:nvPr/>
          </p:nvSpPr>
          <p:spPr bwMode="auto">
            <a:xfrm>
              <a:off x="3675" y="13800"/>
              <a:ext cx="1125" cy="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资金流</a:t>
              </a:r>
            </a:p>
          </p:txBody>
        </p:sp>
        <p:cxnSp>
          <p:nvCxnSpPr>
            <p:cNvPr id="25" name="AutoShape 48"/>
            <p:cNvCxnSpPr>
              <a:cxnSpLocks noChangeShapeType="1"/>
            </p:cNvCxnSpPr>
            <p:nvPr/>
          </p:nvCxnSpPr>
          <p:spPr bwMode="auto">
            <a:xfrm>
              <a:off x="3810" y="9660"/>
              <a:ext cx="301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6" name="AutoShape 49"/>
            <p:cNvCxnSpPr>
              <a:cxnSpLocks noChangeShapeType="1"/>
            </p:cNvCxnSpPr>
            <p:nvPr/>
          </p:nvCxnSpPr>
          <p:spPr bwMode="auto">
            <a:xfrm>
              <a:off x="3780" y="13395"/>
              <a:ext cx="945"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 name="AutoShape 50"/>
            <p:cNvCxnSpPr>
              <a:cxnSpLocks noChangeShapeType="1"/>
            </p:cNvCxnSpPr>
            <p:nvPr/>
          </p:nvCxnSpPr>
          <p:spPr bwMode="auto">
            <a:xfrm>
              <a:off x="6135" y="13425"/>
              <a:ext cx="750"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grpSp>
      <p:sp>
        <p:nvSpPr>
          <p:cNvPr id="28" name="矩形 27"/>
          <p:cNvSpPr/>
          <p:nvPr/>
        </p:nvSpPr>
        <p:spPr>
          <a:xfrm>
            <a:off x="2787833" y="6309320"/>
            <a:ext cx="2877711" cy="369332"/>
          </a:xfrm>
          <a:prstGeom prst="rect">
            <a:avLst/>
          </a:prstGeom>
        </p:spPr>
        <p:txBody>
          <a:bodyPr wrap="none">
            <a:spAutoFit/>
          </a:bodyPr>
          <a:lstStyle/>
          <a:p>
            <a:r>
              <a:rPr lang="zh-CN" altLang="zh-CN" dirty="0"/>
              <a:t>图</a:t>
            </a:r>
            <a:r>
              <a:rPr lang="en-US" altLang="zh-CN" dirty="0"/>
              <a:t>5</a:t>
            </a:r>
            <a:r>
              <a:rPr lang="zh-CN" altLang="zh-CN" dirty="0"/>
              <a:t>.1 电子商务的支付模式</a:t>
            </a:r>
          </a:p>
        </p:txBody>
      </p:sp>
    </p:spTree>
    <p:extLst>
      <p:ext uri="{BB962C8B-B14F-4D97-AF65-F5344CB8AC3E}">
        <p14:creationId xmlns:p14="http://schemas.microsoft.com/office/powerpoint/2010/main" val="312972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zh-CN" altLang="zh-CN" sz="2800" b="1" dirty="0" smtClean="0"/>
              <a:t>5</a:t>
            </a:r>
            <a:r>
              <a:rPr lang="zh-CN" altLang="zh-CN" sz="2800" b="1" dirty="0"/>
              <a:t>.1.2国内电子支付的</a:t>
            </a:r>
            <a:r>
              <a:rPr lang="zh-CN" altLang="zh-CN" sz="2800" b="1" dirty="0" smtClean="0"/>
              <a:t>现状</a:t>
            </a:r>
            <a:endParaRPr lang="zh-CN" altLang="zh-CN" sz="2800" b="1" dirty="0"/>
          </a:p>
        </p:txBody>
      </p:sp>
      <p:grpSp>
        <p:nvGrpSpPr>
          <p:cNvPr id="5" name="Group 131"/>
          <p:cNvGrpSpPr>
            <a:grpSpLocks/>
          </p:cNvGrpSpPr>
          <p:nvPr/>
        </p:nvGrpSpPr>
        <p:grpSpPr bwMode="auto">
          <a:xfrm>
            <a:off x="827584" y="1817282"/>
            <a:ext cx="7776864" cy="3894311"/>
            <a:chOff x="2100" y="4245"/>
            <a:chExt cx="6840" cy="1830"/>
          </a:xfrm>
        </p:grpSpPr>
        <p:sp>
          <p:nvSpPr>
            <p:cNvPr id="6" name="Rectangle 92"/>
            <p:cNvSpPr>
              <a:spLocks noChangeArrowheads="1"/>
            </p:cNvSpPr>
            <p:nvPr/>
          </p:nvSpPr>
          <p:spPr bwMode="auto">
            <a:xfrm>
              <a:off x="2100" y="5100"/>
              <a:ext cx="1125" cy="4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000"/>
                </a:lnSpc>
                <a:spcAft>
                  <a:spcPts val="0"/>
                </a:spcAft>
              </a:pPr>
              <a:r>
                <a:rPr lang="zh-CN" kern="100">
                  <a:effectLst/>
                  <a:latin typeface="Times New Roman"/>
                  <a:ea typeface="宋体"/>
                  <a:cs typeface="宋体"/>
                </a:rPr>
                <a:t>买家</a:t>
              </a:r>
            </a:p>
          </p:txBody>
        </p:sp>
        <p:sp>
          <p:nvSpPr>
            <p:cNvPr id="7" name="Rectangle 93"/>
            <p:cNvSpPr>
              <a:spLocks noChangeArrowheads="1"/>
            </p:cNvSpPr>
            <p:nvPr/>
          </p:nvSpPr>
          <p:spPr bwMode="auto">
            <a:xfrm>
              <a:off x="7815" y="5100"/>
              <a:ext cx="1125" cy="4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000"/>
                </a:lnSpc>
                <a:spcAft>
                  <a:spcPts val="0"/>
                </a:spcAft>
              </a:pPr>
              <a:r>
                <a:rPr lang="zh-CN" kern="100">
                  <a:effectLst/>
                  <a:latin typeface="Times New Roman"/>
                  <a:ea typeface="宋体"/>
                  <a:cs typeface="宋体"/>
                </a:rPr>
                <a:t>卖家</a:t>
              </a:r>
            </a:p>
          </p:txBody>
        </p:sp>
        <p:sp>
          <p:nvSpPr>
            <p:cNvPr id="8" name="Rectangle 101"/>
            <p:cNvSpPr>
              <a:spLocks noChangeArrowheads="1"/>
            </p:cNvSpPr>
            <p:nvPr/>
          </p:nvSpPr>
          <p:spPr bwMode="auto">
            <a:xfrm>
              <a:off x="4740" y="5070"/>
              <a:ext cx="1365" cy="48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000"/>
                </a:lnSpc>
                <a:spcAft>
                  <a:spcPts val="0"/>
                </a:spcAft>
              </a:pPr>
              <a:r>
                <a:rPr lang="zh-CN" kern="100">
                  <a:effectLst/>
                  <a:latin typeface="Times New Roman"/>
                  <a:ea typeface="宋体"/>
                  <a:cs typeface="宋体"/>
                </a:rPr>
                <a:t>支付宝</a:t>
              </a:r>
            </a:p>
          </p:txBody>
        </p:sp>
        <p:sp>
          <p:nvSpPr>
            <p:cNvPr id="9" name="Rectangle 115"/>
            <p:cNvSpPr>
              <a:spLocks noChangeArrowheads="1"/>
            </p:cNvSpPr>
            <p:nvPr/>
          </p:nvSpPr>
          <p:spPr bwMode="auto">
            <a:xfrm>
              <a:off x="3375" y="4890"/>
              <a:ext cx="1125" cy="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000"/>
                </a:lnSpc>
                <a:spcAft>
                  <a:spcPts val="0"/>
                </a:spcAft>
              </a:pPr>
              <a:r>
                <a:rPr lang="en-US" kern="100">
                  <a:effectLst/>
                  <a:latin typeface="Times New Roman"/>
                  <a:ea typeface="宋体"/>
                  <a:cs typeface="宋体"/>
                </a:rPr>
                <a:t>1</a:t>
              </a:r>
              <a:r>
                <a:rPr lang="zh-CN" kern="100">
                  <a:effectLst/>
                  <a:latin typeface="Times New Roman"/>
                  <a:ea typeface="宋体"/>
                  <a:cs typeface="宋体"/>
                </a:rPr>
                <a:t>．付款</a:t>
              </a:r>
            </a:p>
          </p:txBody>
        </p:sp>
        <p:sp>
          <p:nvSpPr>
            <p:cNvPr id="10" name="Rectangle 116"/>
            <p:cNvSpPr>
              <a:spLocks noChangeArrowheads="1"/>
            </p:cNvSpPr>
            <p:nvPr/>
          </p:nvSpPr>
          <p:spPr bwMode="auto">
            <a:xfrm>
              <a:off x="6195" y="4845"/>
              <a:ext cx="1440" cy="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000"/>
                </a:lnSpc>
                <a:spcAft>
                  <a:spcPts val="0"/>
                </a:spcAft>
              </a:pPr>
              <a:r>
                <a:rPr lang="en-US" kern="100">
                  <a:effectLst/>
                  <a:latin typeface="Times New Roman"/>
                  <a:ea typeface="宋体"/>
                  <a:cs typeface="宋体"/>
                </a:rPr>
                <a:t>2</a:t>
              </a:r>
              <a:r>
                <a:rPr lang="zh-CN" kern="100">
                  <a:effectLst/>
                  <a:latin typeface="Times New Roman"/>
                  <a:ea typeface="宋体"/>
                  <a:cs typeface="宋体"/>
                </a:rPr>
                <a:t>．通知发货</a:t>
              </a:r>
            </a:p>
          </p:txBody>
        </p:sp>
        <p:cxnSp>
          <p:nvCxnSpPr>
            <p:cNvPr id="11" name="AutoShape 117"/>
            <p:cNvCxnSpPr>
              <a:cxnSpLocks noChangeShapeType="1"/>
            </p:cNvCxnSpPr>
            <p:nvPr/>
          </p:nvCxnSpPr>
          <p:spPr bwMode="auto">
            <a:xfrm>
              <a:off x="3240" y="5310"/>
              <a:ext cx="1515" cy="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AutoShape 118"/>
            <p:cNvCxnSpPr>
              <a:cxnSpLocks noChangeShapeType="1"/>
            </p:cNvCxnSpPr>
            <p:nvPr/>
          </p:nvCxnSpPr>
          <p:spPr bwMode="auto">
            <a:xfrm>
              <a:off x="6075" y="5295"/>
              <a:ext cx="174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3" name="Rectangle 119"/>
            <p:cNvSpPr>
              <a:spLocks noChangeArrowheads="1"/>
            </p:cNvSpPr>
            <p:nvPr/>
          </p:nvSpPr>
          <p:spPr bwMode="auto">
            <a:xfrm>
              <a:off x="3105" y="4395"/>
              <a:ext cx="1455" cy="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000"/>
                </a:lnSpc>
                <a:spcAft>
                  <a:spcPts val="0"/>
                </a:spcAft>
              </a:pPr>
              <a:r>
                <a:rPr lang="en-US" kern="100">
                  <a:effectLst/>
                  <a:latin typeface="Times New Roman"/>
                  <a:ea typeface="宋体"/>
                  <a:cs typeface="宋体"/>
                </a:rPr>
                <a:t>4</a:t>
              </a:r>
              <a:r>
                <a:rPr lang="zh-CN" kern="100">
                  <a:effectLst/>
                  <a:latin typeface="Times New Roman"/>
                  <a:ea typeface="宋体"/>
                  <a:cs typeface="宋体"/>
                </a:rPr>
                <a:t>．确认收货</a:t>
              </a:r>
            </a:p>
          </p:txBody>
        </p:sp>
        <p:sp>
          <p:nvSpPr>
            <p:cNvPr id="14" name="Rectangle 120"/>
            <p:cNvSpPr>
              <a:spLocks noChangeArrowheads="1"/>
            </p:cNvSpPr>
            <p:nvPr/>
          </p:nvSpPr>
          <p:spPr bwMode="auto">
            <a:xfrm>
              <a:off x="6360" y="4245"/>
              <a:ext cx="1125" cy="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000"/>
                </a:lnSpc>
                <a:spcAft>
                  <a:spcPts val="0"/>
                </a:spcAft>
              </a:pPr>
              <a:r>
                <a:rPr lang="en-US" kern="100">
                  <a:effectLst/>
                  <a:latin typeface="Times New Roman"/>
                  <a:ea typeface="宋体"/>
                  <a:cs typeface="宋体"/>
                </a:rPr>
                <a:t>5</a:t>
              </a:r>
              <a:r>
                <a:rPr lang="zh-CN" kern="100">
                  <a:effectLst/>
                  <a:latin typeface="Times New Roman"/>
                  <a:ea typeface="宋体"/>
                  <a:cs typeface="宋体"/>
                </a:rPr>
                <a:t>．付款</a:t>
              </a:r>
            </a:p>
          </p:txBody>
        </p:sp>
        <p:cxnSp>
          <p:nvCxnSpPr>
            <p:cNvPr id="15" name="AutoShape 121"/>
            <p:cNvCxnSpPr>
              <a:cxnSpLocks noChangeShapeType="1"/>
            </p:cNvCxnSpPr>
            <p:nvPr/>
          </p:nvCxnSpPr>
          <p:spPr bwMode="auto">
            <a:xfrm flipV="1">
              <a:off x="2580" y="4740"/>
              <a:ext cx="1" cy="39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 name="AutoShape 122"/>
            <p:cNvCxnSpPr>
              <a:cxnSpLocks noChangeShapeType="1"/>
            </p:cNvCxnSpPr>
            <p:nvPr/>
          </p:nvCxnSpPr>
          <p:spPr bwMode="auto">
            <a:xfrm>
              <a:off x="2565" y="4755"/>
              <a:ext cx="258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 name="AutoShape 123"/>
            <p:cNvCxnSpPr>
              <a:cxnSpLocks noChangeShapeType="1"/>
            </p:cNvCxnSpPr>
            <p:nvPr/>
          </p:nvCxnSpPr>
          <p:spPr bwMode="auto">
            <a:xfrm>
              <a:off x="5130" y="4740"/>
              <a:ext cx="1" cy="34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8" name="AutoShape 124"/>
            <p:cNvCxnSpPr>
              <a:cxnSpLocks noChangeShapeType="1"/>
            </p:cNvCxnSpPr>
            <p:nvPr/>
          </p:nvCxnSpPr>
          <p:spPr bwMode="auto">
            <a:xfrm flipV="1">
              <a:off x="5819" y="4665"/>
              <a:ext cx="1" cy="39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AutoShape 125"/>
            <p:cNvCxnSpPr>
              <a:cxnSpLocks noChangeShapeType="1"/>
            </p:cNvCxnSpPr>
            <p:nvPr/>
          </p:nvCxnSpPr>
          <p:spPr bwMode="auto">
            <a:xfrm>
              <a:off x="5820" y="4665"/>
              <a:ext cx="258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AutoShape 126"/>
            <p:cNvCxnSpPr>
              <a:cxnSpLocks noChangeShapeType="1"/>
            </p:cNvCxnSpPr>
            <p:nvPr/>
          </p:nvCxnSpPr>
          <p:spPr bwMode="auto">
            <a:xfrm>
              <a:off x="8400" y="4665"/>
              <a:ext cx="1" cy="39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1" name="AutoShape 127"/>
            <p:cNvCxnSpPr>
              <a:cxnSpLocks noChangeShapeType="1"/>
            </p:cNvCxnSpPr>
            <p:nvPr/>
          </p:nvCxnSpPr>
          <p:spPr bwMode="auto">
            <a:xfrm>
              <a:off x="8385" y="5505"/>
              <a:ext cx="1" cy="5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 name="AutoShape 128"/>
            <p:cNvCxnSpPr>
              <a:cxnSpLocks noChangeShapeType="1"/>
            </p:cNvCxnSpPr>
            <p:nvPr/>
          </p:nvCxnSpPr>
          <p:spPr bwMode="auto">
            <a:xfrm flipH="1">
              <a:off x="2700" y="6075"/>
              <a:ext cx="570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AutoShape 129"/>
            <p:cNvCxnSpPr>
              <a:cxnSpLocks noChangeShapeType="1"/>
            </p:cNvCxnSpPr>
            <p:nvPr/>
          </p:nvCxnSpPr>
          <p:spPr bwMode="auto">
            <a:xfrm flipV="1">
              <a:off x="2700" y="5490"/>
              <a:ext cx="1" cy="58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4" name="Rectangle 130"/>
            <p:cNvSpPr>
              <a:spLocks noChangeArrowheads="1"/>
            </p:cNvSpPr>
            <p:nvPr/>
          </p:nvSpPr>
          <p:spPr bwMode="auto">
            <a:xfrm>
              <a:off x="4860" y="5655"/>
              <a:ext cx="1125" cy="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000"/>
                </a:lnSpc>
                <a:spcAft>
                  <a:spcPts val="0"/>
                </a:spcAft>
              </a:pPr>
              <a:r>
                <a:rPr lang="en-US" kern="100">
                  <a:effectLst/>
                  <a:latin typeface="Times New Roman"/>
                  <a:ea typeface="宋体"/>
                  <a:cs typeface="宋体"/>
                </a:rPr>
                <a:t>3</a:t>
              </a:r>
              <a:r>
                <a:rPr lang="zh-CN" kern="100">
                  <a:effectLst/>
                  <a:latin typeface="Times New Roman"/>
                  <a:ea typeface="宋体"/>
                  <a:cs typeface="宋体"/>
                </a:rPr>
                <a:t>．发货</a:t>
              </a:r>
            </a:p>
          </p:txBody>
        </p:sp>
      </p:grpSp>
      <p:sp>
        <p:nvSpPr>
          <p:cNvPr id="25" name="矩形 24"/>
          <p:cNvSpPr/>
          <p:nvPr/>
        </p:nvSpPr>
        <p:spPr>
          <a:xfrm>
            <a:off x="2471034" y="6093296"/>
            <a:ext cx="3865161" cy="369332"/>
          </a:xfrm>
          <a:prstGeom prst="rect">
            <a:avLst/>
          </a:prstGeom>
        </p:spPr>
        <p:txBody>
          <a:bodyPr wrap="none">
            <a:spAutoFit/>
          </a:bodyPr>
          <a:lstStyle/>
          <a:p>
            <a:r>
              <a:rPr lang="zh-CN" altLang="zh-CN" dirty="0"/>
              <a:t>图</a:t>
            </a:r>
            <a:r>
              <a:rPr lang="en-US" altLang="zh-CN" dirty="0"/>
              <a:t>5</a:t>
            </a:r>
            <a:r>
              <a:rPr lang="zh-CN" altLang="zh-CN" dirty="0"/>
              <a:t>.</a:t>
            </a:r>
            <a:r>
              <a:rPr lang="en-US" altLang="zh-CN" dirty="0"/>
              <a:t>2  </a:t>
            </a:r>
            <a:r>
              <a:rPr lang="zh-CN" altLang="zh-CN" dirty="0"/>
              <a:t>支付宝建立的第三方支付系统</a:t>
            </a:r>
          </a:p>
        </p:txBody>
      </p:sp>
    </p:spTree>
    <p:extLst>
      <p:ext uri="{BB962C8B-B14F-4D97-AF65-F5344CB8AC3E}">
        <p14:creationId xmlns:p14="http://schemas.microsoft.com/office/powerpoint/2010/main" val="2000214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5.1.3</a:t>
            </a:r>
            <a:r>
              <a:rPr lang="zh-CN" altLang="zh-CN" sz="2800" b="1" dirty="0"/>
              <a:t>国外电子支付的</a:t>
            </a:r>
            <a:r>
              <a:rPr lang="zh-CN" altLang="zh-CN" sz="2800" b="1" dirty="0" smtClean="0"/>
              <a:t>现状</a:t>
            </a:r>
            <a:endParaRPr lang="zh-CN" altLang="zh-CN" sz="2800" b="1" dirty="0"/>
          </a:p>
        </p:txBody>
      </p:sp>
      <p:sp>
        <p:nvSpPr>
          <p:cNvPr id="4" name="矩形 3"/>
          <p:cNvSpPr/>
          <p:nvPr/>
        </p:nvSpPr>
        <p:spPr>
          <a:xfrm>
            <a:off x="251520" y="1772816"/>
            <a:ext cx="8568952" cy="3046988"/>
          </a:xfrm>
          <a:prstGeom prst="rect">
            <a:avLst/>
          </a:prstGeom>
        </p:spPr>
        <p:txBody>
          <a:bodyPr wrap="square">
            <a:spAutoFit/>
          </a:bodyPr>
          <a:lstStyle/>
          <a:p>
            <a:r>
              <a:rPr lang="zh-CN" altLang="zh-CN" sz="2400" b="1" dirty="0" smtClean="0">
                <a:latin typeface="+mn-ea"/>
                <a:ea typeface="+mn-ea"/>
              </a:rPr>
              <a:t>电子商务</a:t>
            </a:r>
            <a:r>
              <a:rPr lang="zh-CN" altLang="zh-CN" sz="2400" b="1" dirty="0">
                <a:latin typeface="+mn-ea"/>
                <a:ea typeface="+mn-ea"/>
              </a:rPr>
              <a:t>运行体系中三个重要的流动环节分别是信息流、物流和资金流，其中资金流是电子商务系统运行的内在动力。资金流的流动效率和质量直接影响到电子商务的发展速度，因此，不断提升电子支付的服务质量有利于推动电子商务的发展。电子支付是一种安全、快捷、经济的资金流转方式，降低了资金流转的风险和成本，为电子交易提供了一个良好的资金流转平台，完善了电子商务运行体系架构，有效地解决了电子商务的支付瓶颈问题</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502116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5.1.3</a:t>
            </a:r>
            <a:r>
              <a:rPr lang="zh-CN" altLang="zh-CN" sz="2800" b="1" dirty="0"/>
              <a:t>国外电子支付的</a:t>
            </a:r>
            <a:r>
              <a:rPr lang="zh-CN" altLang="zh-CN" sz="2800" b="1" dirty="0" smtClean="0"/>
              <a:t>现状</a:t>
            </a:r>
            <a:endParaRPr lang="zh-CN" altLang="zh-CN" sz="2800" b="1" dirty="0"/>
          </a:p>
        </p:txBody>
      </p:sp>
      <p:sp>
        <p:nvSpPr>
          <p:cNvPr id="4" name="矩形 3"/>
          <p:cNvSpPr/>
          <p:nvPr/>
        </p:nvSpPr>
        <p:spPr>
          <a:xfrm>
            <a:off x="251520" y="1772816"/>
            <a:ext cx="8568952" cy="4893647"/>
          </a:xfrm>
          <a:prstGeom prst="rect">
            <a:avLst/>
          </a:prstGeom>
        </p:spPr>
        <p:txBody>
          <a:bodyPr wrap="square">
            <a:spAutoFit/>
          </a:bodyPr>
          <a:lstStyle/>
          <a:p>
            <a:r>
              <a:rPr lang="zh-CN" altLang="zh-CN" sz="2400" b="1" dirty="0" smtClean="0">
                <a:latin typeface="+mn-ea"/>
                <a:ea typeface="+mn-ea"/>
              </a:rPr>
              <a:t>随着</a:t>
            </a:r>
            <a:r>
              <a:rPr lang="zh-CN" altLang="zh-CN" sz="2400" b="1" dirty="0">
                <a:latin typeface="+mn-ea"/>
                <a:ea typeface="+mn-ea"/>
              </a:rPr>
              <a:t>电子银行业务的发展，现金和支票的使用量大幅度降低，例如新西兰、瑞典和瑞士已经取消了银行的支票业务，另外比利时、法国、德国、新加坡等同的支票业务量也明显降低，在非现金支付工具中所占的比例不足5％。近年来，电子化的支付方式和支付工具不断出现，例如银行通过扩展ATM和POS终端设备的功能以提供更多金融服务，手机等智能移动终端设备应用于移动电子商务，通过电子票据可以实现资金的流转和结算，利用电子钱包和电子货币可以实现安全、快捷的电子支付等。同时，在欧美等发达国家和地区，已经实现银行的内部系统与其企业级用户的内部管理系统相互整合，以实现资金流转和结算的一体化和白助化。例如，在芬兰，中等以上规模的企业或金融机构可以通过网络自动处理其支付业务，高达90％的银行业务是通过自助模式实现</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792353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5.1.3</a:t>
            </a:r>
            <a:r>
              <a:rPr lang="zh-CN" altLang="zh-CN" sz="2800" b="1" dirty="0"/>
              <a:t>国外电子支付的</a:t>
            </a:r>
            <a:r>
              <a:rPr lang="zh-CN" altLang="zh-CN" sz="2800" b="1" dirty="0" smtClean="0"/>
              <a:t>现状</a:t>
            </a:r>
            <a:endParaRPr lang="zh-CN" altLang="zh-CN" sz="2800" b="1" dirty="0"/>
          </a:p>
        </p:txBody>
      </p:sp>
      <p:sp>
        <p:nvSpPr>
          <p:cNvPr id="4" name="矩形 3"/>
          <p:cNvSpPr/>
          <p:nvPr/>
        </p:nvSpPr>
        <p:spPr>
          <a:xfrm>
            <a:off x="251520" y="1772816"/>
            <a:ext cx="8568952" cy="2677656"/>
          </a:xfrm>
          <a:prstGeom prst="rect">
            <a:avLst/>
          </a:prstGeom>
        </p:spPr>
        <p:txBody>
          <a:bodyPr wrap="square">
            <a:spAutoFit/>
          </a:bodyPr>
          <a:lstStyle/>
          <a:p>
            <a:r>
              <a:rPr lang="zh-CN" altLang="zh-CN" sz="2400" b="1" dirty="0" smtClean="0">
                <a:latin typeface="+mn-ea"/>
                <a:ea typeface="+mn-ea"/>
              </a:rPr>
              <a:t>欧洲</a:t>
            </a:r>
            <a:r>
              <a:rPr lang="zh-CN" altLang="zh-CN" sz="2400" b="1" dirty="0">
                <a:latin typeface="+mn-ea"/>
                <a:ea typeface="+mn-ea"/>
              </a:rPr>
              <a:t>的一些国家的大型证券公司、投资基金公司和保险公司已经成为电子支付服务的主要提供者，主要为其客户或自身提供电子支付服务。此外，出现了一批专门从事电子支付服务的机构，例如专门提供国际特快汇款服务的西联国际汇款公司和MoneyGram公司，提供基于智能卡的电子货币服务的Mondex公司和其他银行卡组织等。新型支付工具和支付服务的出现，增加了电子支付服务市场的竞争性和多样性</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748360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5.1.3</a:t>
            </a:r>
            <a:r>
              <a:rPr lang="zh-CN" altLang="zh-CN" sz="2800" b="1" dirty="0"/>
              <a:t>国外电子支付的</a:t>
            </a:r>
            <a:r>
              <a:rPr lang="zh-CN" altLang="zh-CN" sz="2800" b="1" dirty="0" smtClean="0"/>
              <a:t>现状</a:t>
            </a:r>
            <a:endParaRPr lang="zh-CN" altLang="zh-CN" sz="2800" b="1" dirty="0"/>
          </a:p>
        </p:txBody>
      </p:sp>
      <p:sp>
        <p:nvSpPr>
          <p:cNvPr id="4" name="矩形 3"/>
          <p:cNvSpPr/>
          <p:nvPr/>
        </p:nvSpPr>
        <p:spPr>
          <a:xfrm>
            <a:off x="251520" y="1772816"/>
            <a:ext cx="8568952" cy="3785652"/>
          </a:xfrm>
          <a:prstGeom prst="rect">
            <a:avLst/>
          </a:prstGeom>
        </p:spPr>
        <p:txBody>
          <a:bodyPr wrap="square">
            <a:spAutoFit/>
          </a:bodyPr>
          <a:lstStyle/>
          <a:p>
            <a:r>
              <a:rPr lang="zh-CN" altLang="zh-CN" sz="2400" b="1" dirty="0" smtClean="0">
                <a:latin typeface="+mn-ea"/>
                <a:ea typeface="+mn-ea"/>
              </a:rPr>
              <a:t>第三</a:t>
            </a:r>
            <a:r>
              <a:rPr lang="zh-CN" altLang="zh-CN" sz="2400" b="1" dirty="0">
                <a:latin typeface="+mn-ea"/>
                <a:ea typeface="+mn-ea"/>
              </a:rPr>
              <a:t>方电子支付的思想源于美国的独立销售组织制度，为解决电子商务的资金安全流转问题而提出，被广泛地应用于美国的电子商务系统中。随着电子商务在美国的快速发展，第三方电子支付机构在美国应运而生，主要目的是为电子商务系统提供资金结算等金融服务，其中Ebay旗下的公司PayPal已经成为全球最具实力的第三方电子支付平台。第三方电子支付系统是融支付千具、安全技术、认证体系、信用体系于一体的资金流转平台，有效地降低了银行、商家、消费者之间的资金流转成本和次数，提高了电子交易系统的安全性和资金流转效率，为用户和电子商务系统的运营者提供了更多的信用担保和技术保障。</a:t>
            </a:r>
            <a:endParaRPr lang="zh-CN" altLang="en-US" sz="2400" b="1" dirty="0">
              <a:latin typeface="+mn-ea"/>
              <a:ea typeface="+mn-ea"/>
            </a:endParaRPr>
          </a:p>
        </p:txBody>
      </p:sp>
    </p:spTree>
    <p:extLst>
      <p:ext uri="{BB962C8B-B14F-4D97-AF65-F5344CB8AC3E}">
        <p14:creationId xmlns:p14="http://schemas.microsoft.com/office/powerpoint/2010/main" val="3195178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zh-CN" altLang="zh-CN" sz="2800" b="1" dirty="0" smtClean="0"/>
              <a:t>5</a:t>
            </a:r>
            <a:r>
              <a:rPr lang="zh-CN" altLang="zh-CN" sz="2800" b="1" dirty="0"/>
              <a:t>.1.4电子支付系统的构成和</a:t>
            </a:r>
            <a:r>
              <a:rPr lang="zh-CN" altLang="zh-CN" sz="2800" b="1" dirty="0" smtClean="0"/>
              <a:t>功能</a:t>
            </a:r>
            <a:endParaRPr lang="zh-CN" altLang="zh-CN" sz="2800" b="1" dirty="0"/>
          </a:p>
        </p:txBody>
      </p:sp>
      <p:sp>
        <p:nvSpPr>
          <p:cNvPr id="4" name="矩形 3"/>
          <p:cNvSpPr/>
          <p:nvPr/>
        </p:nvSpPr>
        <p:spPr>
          <a:xfrm>
            <a:off x="431506" y="1686361"/>
            <a:ext cx="8532982" cy="830997"/>
          </a:xfrm>
          <a:prstGeom prst="rect">
            <a:avLst/>
          </a:prstGeom>
        </p:spPr>
        <p:txBody>
          <a:bodyPr wrap="square">
            <a:spAutoFit/>
          </a:bodyPr>
          <a:lstStyle/>
          <a:p>
            <a:r>
              <a:rPr lang="zh-CN" altLang="zh-CN" sz="2400" b="1" dirty="0" smtClean="0">
                <a:latin typeface="+mn-ea"/>
                <a:ea typeface="+mn-ea"/>
              </a:rPr>
              <a:t>1</a:t>
            </a:r>
            <a:r>
              <a:rPr lang="zh-CN" altLang="zh-CN" sz="2400" b="1" dirty="0">
                <a:latin typeface="+mn-ea"/>
                <a:ea typeface="+mn-ea"/>
              </a:rPr>
              <a:t>.电子支付系统的构成</a:t>
            </a:r>
          </a:p>
          <a:p>
            <a:r>
              <a:rPr lang="zh-CN" altLang="zh-CN" sz="2400" b="1" dirty="0">
                <a:latin typeface="+mn-ea"/>
                <a:ea typeface="+mn-ea"/>
              </a:rPr>
              <a:t>电子商务支付系统的基本构成如图5.4所示。</a:t>
            </a:r>
          </a:p>
        </p:txBody>
      </p:sp>
      <p:grpSp>
        <p:nvGrpSpPr>
          <p:cNvPr id="5" name="组合 4"/>
          <p:cNvGrpSpPr>
            <a:grpSpLocks/>
          </p:cNvGrpSpPr>
          <p:nvPr/>
        </p:nvGrpSpPr>
        <p:grpSpPr bwMode="auto">
          <a:xfrm>
            <a:off x="1753909" y="2747432"/>
            <a:ext cx="5633988" cy="3326229"/>
            <a:chOff x="19050" y="590550"/>
            <a:chExt cx="4067175" cy="2409825"/>
          </a:xfrm>
        </p:grpSpPr>
        <p:sp>
          <p:nvSpPr>
            <p:cNvPr id="6" name="矩形 5"/>
            <p:cNvSpPr>
              <a:spLocks noChangeArrowheads="1"/>
            </p:cNvSpPr>
            <p:nvPr/>
          </p:nvSpPr>
          <p:spPr bwMode="auto">
            <a:xfrm>
              <a:off x="19050" y="638175"/>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客户开户行</a:t>
              </a:r>
            </a:p>
          </p:txBody>
        </p:sp>
        <p:sp>
          <p:nvSpPr>
            <p:cNvPr id="7" name="矩形 6"/>
            <p:cNvSpPr>
              <a:spLocks noChangeArrowheads="1"/>
            </p:cNvSpPr>
            <p:nvPr/>
          </p:nvSpPr>
          <p:spPr bwMode="auto">
            <a:xfrm>
              <a:off x="1524000" y="590550"/>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金融网络</a:t>
              </a:r>
            </a:p>
          </p:txBody>
        </p:sp>
        <p:sp>
          <p:nvSpPr>
            <p:cNvPr id="8" name="矩形 7"/>
            <p:cNvSpPr>
              <a:spLocks noChangeArrowheads="1"/>
            </p:cNvSpPr>
            <p:nvPr/>
          </p:nvSpPr>
          <p:spPr bwMode="auto">
            <a:xfrm>
              <a:off x="3067050" y="609600"/>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商家开户行</a:t>
              </a:r>
            </a:p>
          </p:txBody>
        </p:sp>
        <p:sp>
          <p:nvSpPr>
            <p:cNvPr id="9" name="矩形 8"/>
            <p:cNvSpPr>
              <a:spLocks noChangeArrowheads="1"/>
            </p:cNvSpPr>
            <p:nvPr/>
          </p:nvSpPr>
          <p:spPr bwMode="auto">
            <a:xfrm>
              <a:off x="57150" y="2676525"/>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客户</a:t>
              </a:r>
            </a:p>
          </p:txBody>
        </p:sp>
        <p:sp>
          <p:nvSpPr>
            <p:cNvPr id="10" name="矩形 9"/>
            <p:cNvSpPr>
              <a:spLocks noChangeArrowheads="1"/>
            </p:cNvSpPr>
            <p:nvPr/>
          </p:nvSpPr>
          <p:spPr bwMode="auto">
            <a:xfrm>
              <a:off x="1571625" y="1419225"/>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互联网</a:t>
              </a:r>
            </a:p>
          </p:txBody>
        </p:sp>
        <p:sp>
          <p:nvSpPr>
            <p:cNvPr id="11" name="矩形 10"/>
            <p:cNvSpPr>
              <a:spLocks noChangeArrowheads="1"/>
            </p:cNvSpPr>
            <p:nvPr/>
          </p:nvSpPr>
          <p:spPr bwMode="auto">
            <a:xfrm>
              <a:off x="1571625" y="2657475"/>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认证机构</a:t>
              </a:r>
            </a:p>
          </p:txBody>
        </p:sp>
        <p:sp>
          <p:nvSpPr>
            <p:cNvPr id="12" name="矩形 11"/>
            <p:cNvSpPr>
              <a:spLocks noChangeArrowheads="1"/>
            </p:cNvSpPr>
            <p:nvPr/>
          </p:nvSpPr>
          <p:spPr bwMode="auto">
            <a:xfrm>
              <a:off x="3000375" y="2667000"/>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商家</a:t>
              </a:r>
            </a:p>
          </p:txBody>
        </p:sp>
        <p:cxnSp>
          <p:nvCxnSpPr>
            <p:cNvPr id="13" name="直接箭头连接符 12"/>
            <p:cNvCxnSpPr>
              <a:cxnSpLocks noChangeShapeType="1"/>
              <a:endCxn id="11" idx="0"/>
            </p:cNvCxnSpPr>
            <p:nvPr/>
          </p:nvCxnSpPr>
          <p:spPr bwMode="auto">
            <a:xfrm flipH="1">
              <a:off x="2081213" y="1800225"/>
              <a:ext cx="4762" cy="85725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4" name="直接箭头连接符 13"/>
            <p:cNvCxnSpPr>
              <a:cxnSpLocks noChangeShapeType="1"/>
              <a:endCxn id="12" idx="0"/>
            </p:cNvCxnSpPr>
            <p:nvPr/>
          </p:nvCxnSpPr>
          <p:spPr bwMode="auto">
            <a:xfrm>
              <a:off x="2400300" y="1752600"/>
              <a:ext cx="1109663" cy="91440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5" name="直接箭头连接符 14"/>
            <p:cNvCxnSpPr>
              <a:cxnSpLocks noChangeShapeType="1"/>
            </p:cNvCxnSpPr>
            <p:nvPr/>
          </p:nvCxnSpPr>
          <p:spPr bwMode="auto">
            <a:xfrm>
              <a:off x="485775" y="952500"/>
              <a:ext cx="1076325" cy="638175"/>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6" name="直接箭头连接符 15"/>
            <p:cNvCxnSpPr>
              <a:cxnSpLocks noChangeShapeType="1"/>
            </p:cNvCxnSpPr>
            <p:nvPr/>
          </p:nvCxnSpPr>
          <p:spPr bwMode="auto">
            <a:xfrm flipV="1">
              <a:off x="1009650" y="781050"/>
              <a:ext cx="552450" cy="9525"/>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6"/>
            <p:cNvCxnSpPr>
              <a:cxnSpLocks noChangeShapeType="1"/>
            </p:cNvCxnSpPr>
            <p:nvPr/>
          </p:nvCxnSpPr>
          <p:spPr bwMode="auto">
            <a:xfrm>
              <a:off x="2524125" y="781050"/>
              <a:ext cx="581025" cy="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8" name="直接箭头连接符 17"/>
            <p:cNvCxnSpPr>
              <a:cxnSpLocks noChangeShapeType="1"/>
            </p:cNvCxnSpPr>
            <p:nvPr/>
          </p:nvCxnSpPr>
          <p:spPr bwMode="auto">
            <a:xfrm flipV="1">
              <a:off x="771525" y="1733550"/>
              <a:ext cx="923925" cy="93345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9" name="矩形 18"/>
            <p:cNvSpPr>
              <a:spLocks noChangeArrowheads="1"/>
            </p:cNvSpPr>
            <p:nvPr/>
          </p:nvSpPr>
          <p:spPr bwMode="auto">
            <a:xfrm>
              <a:off x="1695450" y="1028700"/>
              <a:ext cx="895350" cy="323850"/>
            </a:xfrm>
            <a:prstGeom prst="rect">
              <a:avLst/>
            </a:prstGeom>
            <a:solidFill>
              <a:srgbClr val="FFFFFF"/>
            </a:solidFill>
            <a:ln w="9525" algn="ctr">
              <a:no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支付协议</a:t>
              </a:r>
            </a:p>
          </p:txBody>
        </p:sp>
        <p:sp>
          <p:nvSpPr>
            <p:cNvPr id="20" name="矩形 19"/>
            <p:cNvSpPr>
              <a:spLocks noChangeArrowheads="1"/>
            </p:cNvSpPr>
            <p:nvPr/>
          </p:nvSpPr>
          <p:spPr bwMode="auto">
            <a:xfrm>
              <a:off x="533400" y="1057275"/>
              <a:ext cx="828675" cy="323850"/>
            </a:xfrm>
            <a:prstGeom prst="rect">
              <a:avLst/>
            </a:prstGeom>
            <a:solidFill>
              <a:srgbClr val="FFFFFF"/>
            </a:solidFill>
            <a:ln w="9525" algn="ctr">
              <a:no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支付网关</a:t>
              </a:r>
            </a:p>
          </p:txBody>
        </p:sp>
        <p:sp>
          <p:nvSpPr>
            <p:cNvPr id="21" name="矩形 20"/>
            <p:cNvSpPr>
              <a:spLocks noChangeArrowheads="1"/>
            </p:cNvSpPr>
            <p:nvPr/>
          </p:nvSpPr>
          <p:spPr bwMode="auto">
            <a:xfrm>
              <a:off x="1809750" y="2124075"/>
              <a:ext cx="5238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支付</a:t>
              </a:r>
            </a:p>
          </p:txBody>
        </p:sp>
        <p:cxnSp>
          <p:nvCxnSpPr>
            <p:cNvPr id="22" name="直接箭头连接符 21"/>
            <p:cNvCxnSpPr>
              <a:cxnSpLocks noChangeShapeType="1"/>
              <a:stCxn id="8" idx="2"/>
            </p:cNvCxnSpPr>
            <p:nvPr/>
          </p:nvCxnSpPr>
          <p:spPr bwMode="auto">
            <a:xfrm flipH="1">
              <a:off x="2581276" y="933450"/>
              <a:ext cx="995362" cy="62865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23" name="矩形 22"/>
            <p:cNvSpPr>
              <a:spLocks noChangeArrowheads="1"/>
            </p:cNvSpPr>
            <p:nvPr/>
          </p:nvSpPr>
          <p:spPr bwMode="auto">
            <a:xfrm>
              <a:off x="2743200" y="1085850"/>
              <a:ext cx="828675" cy="323850"/>
            </a:xfrm>
            <a:prstGeom prst="rect">
              <a:avLst/>
            </a:prstGeom>
            <a:solidFill>
              <a:srgbClr val="FFFFFF"/>
            </a:solidFill>
            <a:ln w="9525" algn="ctr">
              <a:no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支付网关</a:t>
              </a:r>
            </a:p>
          </p:txBody>
        </p:sp>
      </p:grpSp>
      <p:sp>
        <p:nvSpPr>
          <p:cNvPr id="24" name="矩形 23"/>
          <p:cNvSpPr/>
          <p:nvPr/>
        </p:nvSpPr>
        <p:spPr>
          <a:xfrm>
            <a:off x="3091580" y="6299784"/>
            <a:ext cx="3506088" cy="369332"/>
          </a:xfrm>
          <a:prstGeom prst="rect">
            <a:avLst/>
          </a:prstGeom>
        </p:spPr>
        <p:txBody>
          <a:bodyPr wrap="none">
            <a:spAutoFit/>
          </a:bodyPr>
          <a:lstStyle/>
          <a:p>
            <a:r>
              <a:rPr lang="zh-CN" altLang="zh-CN" dirty="0"/>
              <a:t>图5.4电子商务支付系统基本构成</a:t>
            </a:r>
          </a:p>
        </p:txBody>
      </p:sp>
    </p:spTree>
    <p:extLst>
      <p:ext uri="{BB962C8B-B14F-4D97-AF65-F5344CB8AC3E}">
        <p14:creationId xmlns:p14="http://schemas.microsoft.com/office/powerpoint/2010/main" val="876213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954107"/>
          </a:xfrm>
          <a:prstGeom prst="rect">
            <a:avLst/>
          </a:prstGeom>
        </p:spPr>
        <p:txBody>
          <a:bodyPr wrap="square">
            <a:spAutoFit/>
          </a:bodyPr>
          <a:lstStyle/>
          <a:p>
            <a:r>
              <a:rPr lang="zh-CN" altLang="zh-CN" sz="2800" b="1" dirty="0" smtClean="0">
                <a:latin typeface="+mn-ea"/>
                <a:ea typeface="+mn-ea"/>
              </a:rPr>
              <a:t>2</a:t>
            </a:r>
            <a:r>
              <a:rPr lang="zh-CN" altLang="zh-CN" sz="2800" b="1" dirty="0">
                <a:latin typeface="+mn-ea"/>
                <a:ea typeface="+mn-ea"/>
              </a:rPr>
              <a:t>．电子支付系统的功能</a:t>
            </a:r>
          </a:p>
          <a:p>
            <a:endParaRPr lang="zh-CN" altLang="zh-CN" sz="2800" b="1" dirty="0">
              <a:latin typeface="+mn-ea"/>
              <a:ea typeface="+mn-ea"/>
            </a:endParaRPr>
          </a:p>
        </p:txBody>
      </p:sp>
      <p:sp>
        <p:nvSpPr>
          <p:cNvPr id="4" name="矩形 3"/>
          <p:cNvSpPr/>
          <p:nvPr/>
        </p:nvSpPr>
        <p:spPr>
          <a:xfrm>
            <a:off x="143508" y="1647964"/>
            <a:ext cx="8712968" cy="4154984"/>
          </a:xfrm>
          <a:prstGeom prst="rect">
            <a:avLst/>
          </a:prstGeom>
        </p:spPr>
        <p:txBody>
          <a:bodyPr wrap="square">
            <a:spAutoFit/>
          </a:bodyPr>
          <a:lstStyle/>
          <a:p>
            <a:r>
              <a:rPr lang="zh-CN" altLang="zh-CN" sz="2400" b="1" dirty="0" smtClean="0">
                <a:latin typeface="+mn-ea"/>
                <a:ea typeface="+mn-ea"/>
              </a:rPr>
              <a:t>虽然</a:t>
            </a:r>
            <a:r>
              <a:rPr lang="zh-CN" altLang="zh-CN" sz="2400" b="1" dirty="0">
                <a:latin typeface="+mn-ea"/>
                <a:ea typeface="+mn-ea"/>
              </a:rPr>
              <a:t>电子货币的不同形式会导致不同的支付方式，但安全、有效、便捷是各种支付方式追求的共同目标。对于一个支付系统而言，还应具有以下功能：</a:t>
            </a:r>
          </a:p>
          <a:p>
            <a:r>
              <a:rPr lang="zh-CN" altLang="zh-CN" sz="2400" b="1" dirty="0">
                <a:latin typeface="+mn-ea"/>
                <a:ea typeface="+mn-ea"/>
              </a:rPr>
              <a:t>（1）使用数字签名和数字证书实现对各方的认证。为实现交易的安全性，对参与贸易的各方身份的有效性进行认证，通过认证机构或注册机构向参与各方发放数字证书，以证实其身份的合法性。</a:t>
            </a:r>
          </a:p>
          <a:p>
            <a:r>
              <a:rPr lang="zh-CN" altLang="zh-CN" sz="2400" b="1" dirty="0">
                <a:latin typeface="+mn-ea"/>
                <a:ea typeface="+mn-ea"/>
              </a:rPr>
              <a:t>（2）使用加密技术对业务进行加密。可以采用单钥体制或双钥体制进行消息加密，并采用数字信封、数字签字等技术来加强数据传输的保密性，以防止未被授权的第三者获取消息的真正含义</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5640188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4" name="矩形 3"/>
          <p:cNvSpPr/>
          <p:nvPr/>
        </p:nvSpPr>
        <p:spPr>
          <a:xfrm>
            <a:off x="122970" y="1124744"/>
            <a:ext cx="9021030" cy="4154984"/>
          </a:xfrm>
          <a:prstGeom prst="rect">
            <a:avLst/>
          </a:prstGeom>
        </p:spPr>
        <p:txBody>
          <a:bodyPr wrap="square">
            <a:spAutoFit/>
          </a:bodyPr>
          <a:lstStyle/>
          <a:p>
            <a:r>
              <a:rPr lang="zh-CN" altLang="zh-CN" sz="2400" b="1" dirty="0" smtClean="0">
                <a:latin typeface="+mn-ea"/>
                <a:ea typeface="+mn-ea"/>
              </a:rPr>
              <a:t>（</a:t>
            </a:r>
            <a:r>
              <a:rPr lang="zh-CN" altLang="zh-CN" sz="2400" b="1" dirty="0">
                <a:latin typeface="+mn-ea"/>
                <a:ea typeface="+mn-ea"/>
              </a:rPr>
              <a:t>3）使用消息摘要算法以确认业务的完整性。为保护数据不被未授权者建立、嵌入、删除、篡改、重放，而是完整无缺地到达接收者一方，可以采用数据杂凑技术：通过对原文的杂凑生成消息摘要一并传送给接收者，接收者就可以通过摘要来判断所接收的消息是否完整。若发现接收的消息不完整，要求发送端重发以保证其完整性。</a:t>
            </a:r>
          </a:p>
          <a:p>
            <a:r>
              <a:rPr lang="zh-CN" altLang="zh-CN" sz="2400" b="1" dirty="0">
                <a:latin typeface="+mn-ea"/>
                <a:ea typeface="+mn-ea"/>
              </a:rPr>
              <a:t>（4）当交易双方出现纠纷时，保证对业务的不可否认性。这用于保护通信用户对付来自其他合法用户的威胁，如发送用户否认他所发的消息、接收者否认他已接收的消息等。支付系统必须在交易的过程中生成或提供足够充分的证据来迅速辨别纠纷中的是非，可以用仲裁签名、不可否认签名等技术来实现</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470636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4" name="矩形 3"/>
          <p:cNvSpPr/>
          <p:nvPr/>
        </p:nvSpPr>
        <p:spPr>
          <a:xfrm>
            <a:off x="122970" y="1124744"/>
            <a:ext cx="9021030" cy="2308324"/>
          </a:xfrm>
          <a:prstGeom prst="rect">
            <a:avLst/>
          </a:prstGeom>
        </p:spPr>
        <p:txBody>
          <a:bodyPr wrap="square">
            <a:spAutoFit/>
          </a:bodyPr>
          <a:lstStyle/>
          <a:p>
            <a:r>
              <a:rPr lang="zh-CN" altLang="zh-CN" sz="2400" b="1" dirty="0" smtClean="0">
                <a:latin typeface="+mn-ea"/>
                <a:ea typeface="+mn-ea"/>
              </a:rPr>
              <a:t>（</a:t>
            </a:r>
            <a:r>
              <a:rPr lang="zh-CN" altLang="zh-CN" sz="2400" b="1" dirty="0">
                <a:latin typeface="+mn-ea"/>
                <a:ea typeface="+mn-ea"/>
              </a:rPr>
              <a:t>5）能够处理贸易业务的多边支付问题。由于网上贸易的支付要牵涉到客户、商家和银行等多方，其中传送的购货信息与支付指令必须连接在一起，因为商家只有确认了支付指令后才会继续交易，银行也只有确认了支付指令后才会提供支付。但同时，商家不能读取客户的支付指令，银行不能读取商家的购货信息，这种多边支付的关系就可以通过双重签名等技术来实现。</a:t>
            </a:r>
          </a:p>
        </p:txBody>
      </p:sp>
    </p:spTree>
    <p:extLst>
      <p:ext uri="{BB962C8B-B14F-4D97-AF65-F5344CB8AC3E}">
        <p14:creationId xmlns:p14="http://schemas.microsoft.com/office/powerpoint/2010/main" val="3837059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组合 9217"/>
          <p:cNvGrpSpPr/>
          <p:nvPr/>
        </p:nvGrpSpPr>
        <p:grpSpPr>
          <a:xfrm>
            <a:off x="1762125" y="1628775"/>
            <a:ext cx="838200" cy="665163"/>
            <a:chOff x="0" y="0"/>
            <a:chExt cx="1549" cy="1351"/>
          </a:xfrm>
        </p:grpSpPr>
        <p:sp>
          <p:nvSpPr>
            <p:cNvPr id="9218" name="六边形 9218"/>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19" name="六边形 92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0" name="六边形 9220"/>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grpSp>
        <p:nvGrpSpPr>
          <p:cNvPr id="9221" name="组合 9221"/>
          <p:cNvGrpSpPr/>
          <p:nvPr/>
        </p:nvGrpSpPr>
        <p:grpSpPr>
          <a:xfrm>
            <a:off x="1762125" y="2594293"/>
            <a:ext cx="838200" cy="685800"/>
            <a:chOff x="0" y="0"/>
            <a:chExt cx="1549" cy="1351"/>
          </a:xfrm>
        </p:grpSpPr>
        <p:sp>
          <p:nvSpPr>
            <p:cNvPr id="9222" name="六边形 922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3" name="六边形 922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4" name="六边形 9224"/>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25" name="直接连接符 9225"/>
          <p:cNvSpPr/>
          <p:nvPr/>
        </p:nvSpPr>
        <p:spPr>
          <a:xfrm>
            <a:off x="2371725" y="2238375"/>
            <a:ext cx="4800600" cy="0"/>
          </a:xfrm>
          <a:prstGeom prst="line">
            <a:avLst/>
          </a:prstGeom>
          <a:ln w="25400" cap="flat" cmpd="sng">
            <a:solidFill>
              <a:schemeClr val="tx1"/>
            </a:solidFill>
            <a:prstDash val="sysDot"/>
            <a:round/>
            <a:headEnd type="none" w="med" len="med"/>
            <a:tailEnd type="oval" w="med" len="med"/>
          </a:ln>
        </p:spPr>
      </p:sp>
      <p:sp>
        <p:nvSpPr>
          <p:cNvPr id="9226" name="文本框 9226"/>
          <p:cNvSpPr txBox="1"/>
          <p:nvPr/>
        </p:nvSpPr>
        <p:spPr>
          <a:xfrm>
            <a:off x="2700338" y="1725613"/>
            <a:ext cx="4638675" cy="523220"/>
          </a:xfrm>
          <a:prstGeom prst="rect">
            <a:avLst/>
          </a:prstGeom>
          <a:noFill/>
          <a:ln w="9525">
            <a:noFill/>
          </a:ln>
        </p:spPr>
        <p:txBody>
          <a:bodyPr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电子商务</a:t>
            </a:r>
            <a:r>
              <a:rPr lang="zh-CN" altLang="zh-CN" sz="2800" b="1" dirty="0">
                <a:solidFill>
                  <a:srgbClr val="000000"/>
                </a:solidFill>
                <a:latin typeface="Times New Roman" panose="02020603050405020304" pitchFamily="2" charset="0"/>
                <a:ea typeface="黑体" panose="02010609060101010101" pitchFamily="2" charset="-122"/>
              </a:rPr>
              <a:t>支付系统概述</a:t>
            </a:r>
          </a:p>
        </p:txBody>
      </p:sp>
      <p:sp>
        <p:nvSpPr>
          <p:cNvPr id="9227" name="文本框 9227"/>
          <p:cNvSpPr txBox="1"/>
          <p:nvPr/>
        </p:nvSpPr>
        <p:spPr>
          <a:xfrm>
            <a:off x="1838325" y="1704975"/>
            <a:ext cx="715963" cy="523220"/>
          </a:xfrm>
          <a:prstGeom prst="rect">
            <a:avLst/>
          </a:prstGeom>
          <a:noFill/>
          <a:ln w="9525">
            <a:noFill/>
          </a:ln>
        </p:spPr>
        <p:txBody>
          <a:bodyPr anchor="t">
            <a:spAutoFit/>
          </a:bodyPr>
          <a:lstStyle/>
          <a:p>
            <a:pPr lvl="0" indent="0" algn="ctr" eaLnBrk="0" hangingPunct="0"/>
            <a:r>
              <a:rPr lang="en-US" altLang="zh-CN" sz="2800" b="1" dirty="0">
                <a:solidFill>
                  <a:schemeClr val="bg1"/>
                </a:solidFill>
                <a:ea typeface="宋体" panose="02010600030101010101" pitchFamily="2" charset="-122"/>
              </a:rPr>
              <a:t>5</a:t>
            </a:r>
            <a:r>
              <a:rPr lang="en-US" altLang="zh-CN" sz="2800" b="1" dirty="0" smtClean="0">
                <a:solidFill>
                  <a:schemeClr val="bg1"/>
                </a:solidFill>
                <a:latin typeface="Arial" panose="020B0604020202020204" pitchFamily="34" charset="0"/>
                <a:ea typeface="宋体" panose="02010600030101010101" pitchFamily="2" charset="-122"/>
              </a:rPr>
              <a:t>.1</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28" name="直接连接符 9228"/>
          <p:cNvSpPr/>
          <p:nvPr/>
        </p:nvSpPr>
        <p:spPr>
          <a:xfrm>
            <a:off x="2371725" y="3203893"/>
            <a:ext cx="4800600" cy="0"/>
          </a:xfrm>
          <a:prstGeom prst="line">
            <a:avLst/>
          </a:prstGeom>
          <a:ln w="25400" cap="flat" cmpd="sng">
            <a:solidFill>
              <a:schemeClr val="tx1"/>
            </a:solidFill>
            <a:prstDash val="sysDot"/>
            <a:round/>
            <a:headEnd type="none" w="med" len="med"/>
            <a:tailEnd type="oval" w="med" len="med"/>
          </a:ln>
        </p:spPr>
      </p:sp>
      <p:sp>
        <p:nvSpPr>
          <p:cNvPr id="9229" name="文本框 9229"/>
          <p:cNvSpPr txBox="1"/>
          <p:nvPr/>
        </p:nvSpPr>
        <p:spPr>
          <a:xfrm>
            <a:off x="2775763" y="3483897"/>
            <a:ext cx="4377690" cy="523220"/>
          </a:xfrm>
          <a:prstGeom prst="rect">
            <a:avLst/>
          </a:prstGeom>
          <a:noFill/>
          <a:ln w="9525">
            <a:noFill/>
          </a:ln>
        </p:spPr>
        <p:txBody>
          <a:bodyPr wrap="square" anchor="t">
            <a:spAutoFit/>
          </a:bodyPr>
          <a:lstStyle/>
          <a:p>
            <a:r>
              <a:rPr lang="zh-CN" altLang="zh-CN" sz="2800" b="1" dirty="0">
                <a:solidFill>
                  <a:srgbClr val="000000"/>
                </a:solidFill>
                <a:latin typeface="Times New Roman" panose="02020603050405020304" pitchFamily="2" charset="0"/>
                <a:ea typeface="黑体" panose="02010609060101010101" pitchFamily="2" charset="-122"/>
              </a:rPr>
              <a:t>第三方电子支付</a:t>
            </a:r>
          </a:p>
        </p:txBody>
      </p:sp>
      <p:sp>
        <p:nvSpPr>
          <p:cNvPr id="9230" name="文本框 9230"/>
          <p:cNvSpPr txBox="1"/>
          <p:nvPr/>
        </p:nvSpPr>
        <p:spPr>
          <a:xfrm>
            <a:off x="1831975" y="2670493"/>
            <a:ext cx="679450" cy="518160"/>
          </a:xfrm>
          <a:prstGeom prst="rect">
            <a:avLst/>
          </a:prstGeom>
          <a:noFill/>
          <a:ln w="9525">
            <a:noFill/>
          </a:ln>
        </p:spPr>
        <p:txBody>
          <a:bodyPr wrap="squar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5.2</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1" name="组合 9231"/>
          <p:cNvGrpSpPr/>
          <p:nvPr/>
        </p:nvGrpSpPr>
        <p:grpSpPr>
          <a:xfrm>
            <a:off x="1762125" y="3445193"/>
            <a:ext cx="838200" cy="719137"/>
            <a:chOff x="0" y="0"/>
            <a:chExt cx="1549" cy="1351"/>
          </a:xfrm>
        </p:grpSpPr>
        <p:sp>
          <p:nvSpPr>
            <p:cNvPr id="9232"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3"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4"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35" name="直接连接符 9235"/>
          <p:cNvSpPr/>
          <p:nvPr/>
        </p:nvSpPr>
        <p:spPr>
          <a:xfrm>
            <a:off x="2371725" y="4108768"/>
            <a:ext cx="4800600" cy="0"/>
          </a:xfrm>
          <a:prstGeom prst="line">
            <a:avLst/>
          </a:prstGeom>
          <a:ln w="25400" cap="flat" cmpd="sng">
            <a:solidFill>
              <a:schemeClr val="tx1"/>
            </a:solidFill>
            <a:prstDash val="sysDot"/>
            <a:round/>
            <a:headEnd type="none" w="med" len="med"/>
            <a:tailEnd type="oval" w="med" len="med"/>
          </a:ln>
        </p:spPr>
      </p:sp>
      <p:sp>
        <p:nvSpPr>
          <p:cNvPr id="9236" name="文本框 9236"/>
          <p:cNvSpPr txBox="1"/>
          <p:nvPr/>
        </p:nvSpPr>
        <p:spPr>
          <a:xfrm>
            <a:off x="2646064" y="2605968"/>
            <a:ext cx="5305425" cy="954107"/>
          </a:xfrm>
          <a:prstGeom prst="rect">
            <a:avLst/>
          </a:prstGeom>
          <a:noFill/>
          <a:ln w="9525">
            <a:noFill/>
          </a:ln>
        </p:spPr>
        <p:txBody>
          <a:bodyPr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电子</a:t>
            </a:r>
            <a:r>
              <a:rPr lang="zh-CN" altLang="zh-CN" sz="2800" b="1" dirty="0">
                <a:solidFill>
                  <a:srgbClr val="000000"/>
                </a:solidFill>
                <a:latin typeface="Times New Roman" panose="02020603050405020304" pitchFamily="2" charset="0"/>
                <a:ea typeface="黑体" panose="02010609060101010101" pitchFamily="2" charset="-122"/>
              </a:rPr>
              <a:t>支付工具</a:t>
            </a:r>
          </a:p>
          <a:p>
            <a:pPr lvl="0"/>
            <a:endParaRPr lang="zh-CN" altLang="en-US" sz="2800" b="1" dirty="0"/>
          </a:p>
        </p:txBody>
      </p:sp>
      <p:sp>
        <p:nvSpPr>
          <p:cNvPr id="9237" name="文本框 9237"/>
          <p:cNvSpPr txBox="1"/>
          <p:nvPr/>
        </p:nvSpPr>
        <p:spPr>
          <a:xfrm>
            <a:off x="1816599" y="3521393"/>
            <a:ext cx="684803"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5.3</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9" name="组合 9239"/>
          <p:cNvGrpSpPr/>
          <p:nvPr/>
        </p:nvGrpSpPr>
        <p:grpSpPr>
          <a:xfrm>
            <a:off x="1762125" y="4334193"/>
            <a:ext cx="838200" cy="685800"/>
            <a:chOff x="0" y="0"/>
            <a:chExt cx="1549" cy="1351"/>
          </a:xfrm>
        </p:grpSpPr>
        <p:sp>
          <p:nvSpPr>
            <p:cNvPr id="9240"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1"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2"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43" name="直接连接符 9243"/>
          <p:cNvSpPr/>
          <p:nvPr/>
        </p:nvSpPr>
        <p:spPr>
          <a:xfrm>
            <a:off x="2371725" y="4958080"/>
            <a:ext cx="4800600" cy="0"/>
          </a:xfrm>
          <a:prstGeom prst="line">
            <a:avLst/>
          </a:prstGeom>
          <a:ln w="25400" cap="flat" cmpd="sng">
            <a:solidFill>
              <a:schemeClr val="tx1"/>
            </a:solidFill>
            <a:prstDash val="sysDot"/>
            <a:round/>
            <a:headEnd type="none" w="med" len="med"/>
            <a:tailEnd type="oval" w="med" len="med"/>
          </a:ln>
        </p:spPr>
      </p:sp>
      <p:sp>
        <p:nvSpPr>
          <p:cNvPr id="9244" name="文本框 9244"/>
          <p:cNvSpPr txBox="1"/>
          <p:nvPr/>
        </p:nvSpPr>
        <p:spPr>
          <a:xfrm>
            <a:off x="2811778" y="4421320"/>
            <a:ext cx="5460365" cy="523220"/>
          </a:xfrm>
          <a:prstGeom prst="rect">
            <a:avLst/>
          </a:prstGeom>
          <a:noFill/>
          <a:ln w="9525">
            <a:noFill/>
          </a:ln>
        </p:spPr>
        <p:txBody>
          <a:bodyPr wrap="square" anchor="t">
            <a:spAutoFit/>
          </a:bodyPr>
          <a:lstStyle/>
          <a:p>
            <a:r>
              <a:rPr lang="zh-CN" altLang="zh-CN" sz="2800" b="1" dirty="0">
                <a:solidFill>
                  <a:srgbClr val="000000"/>
                </a:solidFill>
                <a:latin typeface="Times New Roman" panose="02020603050405020304" pitchFamily="2" charset="0"/>
                <a:ea typeface="黑体" panose="02010609060101010101" pitchFamily="2" charset="-122"/>
              </a:rPr>
              <a:t>网上银行</a:t>
            </a:r>
          </a:p>
        </p:txBody>
      </p:sp>
      <p:sp>
        <p:nvSpPr>
          <p:cNvPr id="9245" name="文本框 9245"/>
          <p:cNvSpPr txBox="1"/>
          <p:nvPr/>
        </p:nvSpPr>
        <p:spPr>
          <a:xfrm>
            <a:off x="1829298" y="4410393"/>
            <a:ext cx="684804"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5.4</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46" name="标题 9246"/>
          <p:cNvSpPr>
            <a:spLocks noGrp="1"/>
          </p:cNvSpPr>
          <p:nvPr>
            <p:ph type="title"/>
          </p:nvPr>
        </p:nvSpPr>
        <p:spPr>
          <a:prstGeom prst="rect">
            <a:avLst/>
          </a:prstGeom>
          <a:noFill/>
          <a:ln>
            <a:noFill/>
          </a:ln>
        </p:spPr>
        <p:txBody>
          <a:bodyPr anchor="t"/>
          <a:lstStyle/>
          <a:p>
            <a:r>
              <a:rPr lang="zh-CN" altLang="en-US">
                <a:ea typeface="宋体" panose="02010600030101010101" pitchFamily="2" charset="-122"/>
              </a:rPr>
              <a:t>本章目录</a:t>
            </a:r>
          </a:p>
        </p:txBody>
      </p:sp>
      <p:grpSp>
        <p:nvGrpSpPr>
          <p:cNvPr id="4" name="组合 9239"/>
          <p:cNvGrpSpPr/>
          <p:nvPr/>
        </p:nvGrpSpPr>
        <p:grpSpPr>
          <a:xfrm>
            <a:off x="1750695" y="6084014"/>
            <a:ext cx="838200" cy="685800"/>
            <a:chOff x="0" y="0"/>
            <a:chExt cx="1549" cy="1351"/>
          </a:xfrm>
        </p:grpSpPr>
        <p:sp>
          <p:nvSpPr>
            <p:cNvPr id="5"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6"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7"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8" name="直接连接符 9243"/>
          <p:cNvSpPr/>
          <p:nvPr/>
        </p:nvSpPr>
        <p:spPr>
          <a:xfrm>
            <a:off x="2398889" y="5805264"/>
            <a:ext cx="4800600" cy="0"/>
          </a:xfrm>
          <a:prstGeom prst="line">
            <a:avLst/>
          </a:prstGeom>
          <a:ln w="25400" cap="flat" cmpd="sng">
            <a:solidFill>
              <a:schemeClr val="tx1"/>
            </a:solidFill>
            <a:prstDash val="sysDot"/>
            <a:round/>
            <a:headEnd type="none" w="med" len="med"/>
            <a:tailEnd type="oval" w="med" len="med"/>
          </a:ln>
        </p:spPr>
      </p:sp>
      <p:sp>
        <p:nvSpPr>
          <p:cNvPr id="9" name="文本框 9244"/>
          <p:cNvSpPr txBox="1"/>
          <p:nvPr/>
        </p:nvSpPr>
        <p:spPr>
          <a:xfrm>
            <a:off x="2787198" y="5205233"/>
            <a:ext cx="5460365" cy="523220"/>
          </a:xfrm>
          <a:prstGeom prst="rect">
            <a:avLst/>
          </a:prstGeom>
          <a:noFill/>
          <a:ln w="9525">
            <a:noFill/>
          </a:ln>
        </p:spPr>
        <p:txBody>
          <a:bodyPr wrap="square" anchor="t">
            <a:spAutoFit/>
          </a:bodyPr>
          <a:lstStyle/>
          <a:p>
            <a:pPr lvl="0"/>
            <a:r>
              <a:rPr lang="zh-CN" altLang="zh-CN" sz="2800" b="1" dirty="0" smtClean="0">
                <a:solidFill>
                  <a:srgbClr val="000000"/>
                </a:solidFill>
                <a:latin typeface="Times New Roman" panose="02020603050405020304" pitchFamily="2" charset="0"/>
                <a:ea typeface="黑体" panose="02010609060101010101" pitchFamily="2" charset="-122"/>
              </a:rPr>
              <a:t>网上</a:t>
            </a:r>
            <a:r>
              <a:rPr lang="zh-CN" altLang="zh-CN" sz="2800" b="1" dirty="0">
                <a:solidFill>
                  <a:srgbClr val="000000"/>
                </a:solidFill>
                <a:latin typeface="Times New Roman" panose="02020603050405020304" pitchFamily="2" charset="0"/>
                <a:ea typeface="黑体" panose="02010609060101010101" pitchFamily="2" charset="-122"/>
              </a:rPr>
              <a:t>保险</a:t>
            </a:r>
            <a:endParaRPr lang="zh-CN" altLang="en-US" sz="2800" b="1" dirty="0">
              <a:solidFill>
                <a:srgbClr val="000000"/>
              </a:solidFill>
              <a:latin typeface="Times New Roman" panose="02020603050405020304" pitchFamily="2" charset="0"/>
              <a:ea typeface="黑体" panose="02010609060101010101" pitchFamily="2" charset="-122"/>
            </a:endParaRPr>
          </a:p>
        </p:txBody>
      </p:sp>
      <p:sp>
        <p:nvSpPr>
          <p:cNvPr id="10" name="文本框 9245"/>
          <p:cNvSpPr txBox="1"/>
          <p:nvPr/>
        </p:nvSpPr>
        <p:spPr>
          <a:xfrm>
            <a:off x="1817868" y="6165304"/>
            <a:ext cx="684804"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5.6</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38" name="组合 9231"/>
          <p:cNvGrpSpPr/>
          <p:nvPr/>
        </p:nvGrpSpPr>
        <p:grpSpPr>
          <a:xfrm>
            <a:off x="1716088" y="5161111"/>
            <a:ext cx="838200" cy="719137"/>
            <a:chOff x="0" y="0"/>
            <a:chExt cx="1549" cy="1351"/>
          </a:xfrm>
        </p:grpSpPr>
        <p:sp>
          <p:nvSpPr>
            <p:cNvPr id="39"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40"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41"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42" name="文本框 9237"/>
          <p:cNvSpPr txBox="1"/>
          <p:nvPr/>
        </p:nvSpPr>
        <p:spPr>
          <a:xfrm>
            <a:off x="1809255" y="5203695"/>
            <a:ext cx="684804"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5.5</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43" name="直接连接符 9243"/>
          <p:cNvSpPr/>
          <p:nvPr/>
        </p:nvSpPr>
        <p:spPr>
          <a:xfrm>
            <a:off x="2398889" y="6667251"/>
            <a:ext cx="4800600" cy="0"/>
          </a:xfrm>
          <a:prstGeom prst="line">
            <a:avLst/>
          </a:prstGeom>
          <a:ln w="25400" cap="flat" cmpd="sng">
            <a:solidFill>
              <a:schemeClr val="tx1"/>
            </a:solidFill>
            <a:prstDash val="sysDot"/>
            <a:round/>
            <a:headEnd type="none" w="med" len="med"/>
            <a:tailEnd type="oval" w="med" len="med"/>
          </a:ln>
        </p:spPr>
      </p:sp>
      <p:sp>
        <p:nvSpPr>
          <p:cNvPr id="44" name="文本框 9244"/>
          <p:cNvSpPr txBox="1"/>
          <p:nvPr/>
        </p:nvSpPr>
        <p:spPr>
          <a:xfrm>
            <a:off x="2811779" y="6126310"/>
            <a:ext cx="5460365" cy="523220"/>
          </a:xfrm>
          <a:prstGeom prst="rect">
            <a:avLst/>
          </a:prstGeom>
          <a:noFill/>
          <a:ln w="9525">
            <a:noFill/>
          </a:ln>
        </p:spPr>
        <p:txBody>
          <a:bodyPr wrap="square"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移动</a:t>
            </a:r>
            <a:r>
              <a:rPr lang="zh-CN" altLang="zh-CN" sz="2800" b="1" dirty="0">
                <a:solidFill>
                  <a:srgbClr val="000000"/>
                </a:solidFill>
                <a:latin typeface="Times New Roman" panose="02020603050405020304" pitchFamily="2" charset="0"/>
                <a:ea typeface="黑体" panose="02010609060101010101" pitchFamily="2" charset="-122"/>
              </a:rPr>
              <a:t>支付</a:t>
            </a:r>
          </a:p>
        </p:txBody>
      </p:sp>
    </p:spTree>
    <p:extLst>
      <p:ext uri="{BB962C8B-B14F-4D97-AF65-F5344CB8AC3E}">
        <p14:creationId xmlns:p14="http://schemas.microsoft.com/office/powerpoint/2010/main" val="698227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5.1.5</a:t>
            </a:r>
            <a:r>
              <a:rPr lang="zh-CN" altLang="zh-CN" sz="2800" b="1" dirty="0"/>
              <a:t>电子支付交易</a:t>
            </a:r>
            <a:r>
              <a:rPr lang="zh-CN" altLang="zh-CN" sz="2800" b="1" dirty="0" smtClean="0"/>
              <a:t>模型</a:t>
            </a:r>
            <a:endParaRPr lang="zh-CN" altLang="zh-CN" sz="2800" b="1" dirty="0"/>
          </a:p>
        </p:txBody>
      </p:sp>
      <p:sp>
        <p:nvSpPr>
          <p:cNvPr id="4" name="矩形 3"/>
          <p:cNvSpPr/>
          <p:nvPr/>
        </p:nvSpPr>
        <p:spPr>
          <a:xfrm>
            <a:off x="251520" y="1647964"/>
            <a:ext cx="8712968" cy="830997"/>
          </a:xfrm>
          <a:prstGeom prst="rect">
            <a:avLst/>
          </a:prstGeom>
        </p:spPr>
        <p:txBody>
          <a:bodyPr wrap="square">
            <a:spAutoFit/>
          </a:bodyPr>
          <a:lstStyle/>
          <a:p>
            <a:r>
              <a:rPr lang="zh-CN" altLang="zh-CN" sz="2400" b="1" dirty="0" smtClean="0">
                <a:latin typeface="+mn-ea"/>
                <a:ea typeface="+mn-ea"/>
              </a:rPr>
              <a:t>1</a:t>
            </a:r>
            <a:r>
              <a:rPr lang="zh-CN" altLang="zh-CN" sz="2400" b="1" dirty="0">
                <a:latin typeface="+mn-ea"/>
                <a:ea typeface="+mn-ea"/>
              </a:rPr>
              <a:t>．支付系统无安全措施的模型</a:t>
            </a:r>
          </a:p>
          <a:p>
            <a:r>
              <a:rPr lang="zh-CN" altLang="zh-CN" sz="2400" b="1" dirty="0">
                <a:latin typeface="+mn-ea"/>
                <a:ea typeface="+mn-ea"/>
              </a:rPr>
              <a:t>支付系统无安全措施的模型如图5.5所示。</a:t>
            </a:r>
          </a:p>
        </p:txBody>
      </p:sp>
      <p:grpSp>
        <p:nvGrpSpPr>
          <p:cNvPr id="5" name="组合 4"/>
          <p:cNvGrpSpPr>
            <a:grpSpLocks/>
          </p:cNvGrpSpPr>
          <p:nvPr/>
        </p:nvGrpSpPr>
        <p:grpSpPr bwMode="auto">
          <a:xfrm>
            <a:off x="921581" y="3057524"/>
            <a:ext cx="7156822" cy="1794506"/>
            <a:chOff x="0" y="0"/>
            <a:chExt cx="3800475" cy="657521"/>
          </a:xfrm>
        </p:grpSpPr>
        <p:grpSp>
          <p:nvGrpSpPr>
            <p:cNvPr id="6" name="组合 5"/>
            <p:cNvGrpSpPr>
              <a:grpSpLocks/>
            </p:cNvGrpSpPr>
            <p:nvPr/>
          </p:nvGrpSpPr>
          <p:grpSpPr bwMode="auto">
            <a:xfrm>
              <a:off x="0" y="0"/>
              <a:ext cx="3800475" cy="657521"/>
              <a:chOff x="19051" y="495300"/>
              <a:chExt cx="3800475" cy="657521"/>
            </a:xfrm>
          </p:grpSpPr>
          <p:sp>
            <p:nvSpPr>
              <p:cNvPr id="9" name="矩形 8"/>
              <p:cNvSpPr>
                <a:spLocks noChangeArrowheads="1"/>
              </p:cNvSpPr>
              <p:nvPr/>
            </p:nvSpPr>
            <p:spPr bwMode="auto">
              <a:xfrm>
                <a:off x="19051" y="638175"/>
                <a:ext cx="628650"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用户</a:t>
                </a:r>
              </a:p>
            </p:txBody>
          </p:sp>
          <p:sp>
            <p:nvSpPr>
              <p:cNvPr id="10" name="矩形 9"/>
              <p:cNvSpPr>
                <a:spLocks noChangeArrowheads="1"/>
              </p:cNvSpPr>
              <p:nvPr/>
            </p:nvSpPr>
            <p:spPr bwMode="auto">
              <a:xfrm>
                <a:off x="3248026" y="628650"/>
                <a:ext cx="571500"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银行</a:t>
                </a:r>
              </a:p>
            </p:txBody>
          </p:sp>
          <p:sp>
            <p:nvSpPr>
              <p:cNvPr id="11" name="矩形 10"/>
              <p:cNvSpPr>
                <a:spLocks noChangeArrowheads="1"/>
              </p:cNvSpPr>
              <p:nvPr/>
            </p:nvSpPr>
            <p:spPr bwMode="auto">
              <a:xfrm>
                <a:off x="1666876" y="647700"/>
                <a:ext cx="609600"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商家</a:t>
                </a:r>
              </a:p>
            </p:txBody>
          </p:sp>
          <p:sp>
            <p:nvSpPr>
              <p:cNvPr id="12" name="矩形 11"/>
              <p:cNvSpPr>
                <a:spLocks noChangeArrowheads="1"/>
              </p:cNvSpPr>
              <p:nvPr/>
            </p:nvSpPr>
            <p:spPr bwMode="auto">
              <a:xfrm>
                <a:off x="695325" y="504825"/>
                <a:ext cx="876300"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1200"/>
                  </a:lnSpc>
                  <a:spcAft>
                    <a:spcPts val="0"/>
                  </a:spcAft>
                </a:pPr>
                <a:r>
                  <a:rPr lang="zh-CN" sz="1400" kern="100" dirty="0">
                    <a:effectLst/>
                    <a:latin typeface="Times New Roman"/>
                    <a:ea typeface="宋体"/>
                    <a:cs typeface="宋体"/>
                  </a:rPr>
                  <a:t>电话、传真</a:t>
                </a:r>
              </a:p>
            </p:txBody>
          </p:sp>
          <p:sp>
            <p:nvSpPr>
              <p:cNvPr id="13" name="矩形 12"/>
              <p:cNvSpPr>
                <a:spLocks noChangeArrowheads="1"/>
              </p:cNvSpPr>
              <p:nvPr/>
            </p:nvSpPr>
            <p:spPr bwMode="auto">
              <a:xfrm>
                <a:off x="714375" y="828971"/>
                <a:ext cx="828675"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互联网等</a:t>
                </a:r>
              </a:p>
            </p:txBody>
          </p:sp>
          <p:sp>
            <p:nvSpPr>
              <p:cNvPr id="14" name="矩形 13"/>
              <p:cNvSpPr>
                <a:spLocks noChangeArrowheads="1"/>
              </p:cNvSpPr>
              <p:nvPr/>
            </p:nvSpPr>
            <p:spPr bwMode="auto">
              <a:xfrm>
                <a:off x="2305051" y="495300"/>
                <a:ext cx="828675"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合法性</a:t>
                </a:r>
              </a:p>
            </p:txBody>
          </p:sp>
          <p:sp>
            <p:nvSpPr>
              <p:cNvPr id="15" name="矩形 14"/>
              <p:cNvSpPr>
                <a:spLocks noChangeArrowheads="1"/>
              </p:cNvSpPr>
              <p:nvPr/>
            </p:nvSpPr>
            <p:spPr bwMode="auto">
              <a:xfrm>
                <a:off x="2476501" y="790575"/>
                <a:ext cx="628651"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1200"/>
                  </a:lnSpc>
                  <a:spcAft>
                    <a:spcPts val="0"/>
                  </a:spcAft>
                </a:pPr>
                <a:r>
                  <a:rPr lang="zh-CN" sz="1400" kern="100">
                    <a:effectLst/>
                    <a:latin typeface="Times New Roman"/>
                    <a:ea typeface="宋体"/>
                    <a:cs typeface="宋体"/>
                  </a:rPr>
                  <a:t>检查</a:t>
                </a:r>
              </a:p>
            </p:txBody>
          </p:sp>
        </p:grpSp>
        <p:cxnSp>
          <p:nvCxnSpPr>
            <p:cNvPr id="7" name="直接箭头连接符 6"/>
            <p:cNvCxnSpPr>
              <a:cxnSpLocks noChangeShapeType="1"/>
            </p:cNvCxnSpPr>
            <p:nvPr/>
          </p:nvCxnSpPr>
          <p:spPr bwMode="auto">
            <a:xfrm flipV="1">
              <a:off x="628650" y="295275"/>
              <a:ext cx="1066800" cy="9525"/>
            </a:xfrm>
            <a:prstGeom prst="straightConnector1">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 name="直接箭头连接符 7"/>
            <p:cNvCxnSpPr>
              <a:cxnSpLocks noChangeShapeType="1"/>
            </p:cNvCxnSpPr>
            <p:nvPr/>
          </p:nvCxnSpPr>
          <p:spPr bwMode="auto">
            <a:xfrm>
              <a:off x="2276475" y="295275"/>
              <a:ext cx="952499" cy="0"/>
            </a:xfrm>
            <a:prstGeom prst="straightConnector1">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16" name="矩形 15"/>
          <p:cNvSpPr/>
          <p:nvPr/>
        </p:nvSpPr>
        <p:spPr>
          <a:xfrm>
            <a:off x="2492150" y="5445224"/>
            <a:ext cx="3634328" cy="369332"/>
          </a:xfrm>
          <a:prstGeom prst="rect">
            <a:avLst/>
          </a:prstGeom>
        </p:spPr>
        <p:txBody>
          <a:bodyPr wrap="none">
            <a:spAutoFit/>
          </a:bodyPr>
          <a:lstStyle/>
          <a:p>
            <a:r>
              <a:rPr lang="zh-CN" altLang="zh-CN" dirty="0"/>
              <a:t>图5.5  支付系统无安全措施的模型</a:t>
            </a:r>
          </a:p>
        </p:txBody>
      </p:sp>
    </p:spTree>
    <p:extLst>
      <p:ext uri="{BB962C8B-B14F-4D97-AF65-F5344CB8AC3E}">
        <p14:creationId xmlns:p14="http://schemas.microsoft.com/office/powerpoint/2010/main" val="1398598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zh-CN" altLang="zh-CN" sz="2800" b="1" dirty="0">
                <a:latin typeface="+mn-ea"/>
                <a:ea typeface="+mn-ea"/>
              </a:rPr>
              <a:t>2．通过第三方经纪人支付的</a:t>
            </a:r>
            <a:r>
              <a:rPr lang="zh-CN" altLang="zh-CN" sz="2800" b="1" dirty="0" smtClean="0">
                <a:latin typeface="+mn-ea"/>
                <a:ea typeface="+mn-ea"/>
              </a:rPr>
              <a:t>模型</a:t>
            </a:r>
            <a:endParaRPr lang="zh-CN" altLang="zh-CN" sz="2800" b="1" dirty="0">
              <a:latin typeface="+mn-ea"/>
              <a:ea typeface="+mn-ea"/>
            </a:endParaRPr>
          </a:p>
        </p:txBody>
      </p:sp>
      <p:sp>
        <p:nvSpPr>
          <p:cNvPr id="4" name="矩形 3"/>
          <p:cNvSpPr/>
          <p:nvPr/>
        </p:nvSpPr>
        <p:spPr>
          <a:xfrm>
            <a:off x="102822" y="1772815"/>
            <a:ext cx="8934177" cy="830997"/>
          </a:xfrm>
          <a:prstGeom prst="rect">
            <a:avLst/>
          </a:prstGeom>
        </p:spPr>
        <p:txBody>
          <a:bodyPr wrap="square">
            <a:spAutoFit/>
          </a:bodyPr>
          <a:lstStyle/>
          <a:p>
            <a:r>
              <a:rPr lang="zh-CN" altLang="zh-CN" sz="2400" b="1" dirty="0" smtClean="0">
                <a:latin typeface="+mn-ea"/>
                <a:ea typeface="+mn-ea"/>
              </a:rPr>
              <a:t>用户</a:t>
            </a:r>
            <a:r>
              <a:rPr lang="zh-CN" altLang="zh-CN" sz="2400" b="1" dirty="0">
                <a:latin typeface="+mn-ea"/>
                <a:ea typeface="+mn-ea"/>
              </a:rPr>
              <a:t>在第三方付费系统服务器上开一个账号，然后用户使用账号付费，交易成本很低，对小额交易很适用，如图5.6所示。</a:t>
            </a:r>
            <a:endParaRPr lang="zh-CN" altLang="en-US" sz="2400" b="1" dirty="0">
              <a:latin typeface="+mn-ea"/>
              <a:ea typeface="+mn-ea"/>
            </a:endParaRPr>
          </a:p>
        </p:txBody>
      </p:sp>
      <p:grpSp>
        <p:nvGrpSpPr>
          <p:cNvPr id="5" name="组合 4"/>
          <p:cNvGrpSpPr>
            <a:grpSpLocks/>
          </p:cNvGrpSpPr>
          <p:nvPr/>
        </p:nvGrpSpPr>
        <p:grpSpPr bwMode="auto">
          <a:xfrm>
            <a:off x="1092454" y="3000526"/>
            <a:ext cx="7116694" cy="2227113"/>
            <a:chOff x="0" y="0"/>
            <a:chExt cx="4152267" cy="1285875"/>
          </a:xfrm>
        </p:grpSpPr>
        <p:grpSp>
          <p:nvGrpSpPr>
            <p:cNvPr id="6" name="组合 5"/>
            <p:cNvGrpSpPr>
              <a:grpSpLocks/>
            </p:cNvGrpSpPr>
            <p:nvPr/>
          </p:nvGrpSpPr>
          <p:grpSpPr bwMode="auto">
            <a:xfrm>
              <a:off x="0" y="0"/>
              <a:ext cx="4152267" cy="1285875"/>
              <a:chOff x="0" y="-809625"/>
              <a:chExt cx="4152980" cy="1285875"/>
            </a:xfrm>
          </p:grpSpPr>
          <p:grpSp>
            <p:nvGrpSpPr>
              <p:cNvPr id="10" name="组合 9"/>
              <p:cNvGrpSpPr>
                <a:grpSpLocks/>
              </p:cNvGrpSpPr>
              <p:nvPr/>
            </p:nvGrpSpPr>
            <p:grpSpPr bwMode="auto">
              <a:xfrm>
                <a:off x="0" y="-809625"/>
                <a:ext cx="4152980" cy="1285875"/>
                <a:chOff x="19051" y="-314325"/>
                <a:chExt cx="4152980" cy="1285875"/>
              </a:xfrm>
            </p:grpSpPr>
            <p:sp>
              <p:nvSpPr>
                <p:cNvPr id="12" name="矩形 11"/>
                <p:cNvSpPr>
                  <a:spLocks noChangeArrowheads="1"/>
                </p:cNvSpPr>
                <p:nvPr/>
              </p:nvSpPr>
              <p:spPr bwMode="auto">
                <a:xfrm>
                  <a:off x="19051" y="638175"/>
                  <a:ext cx="628650"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000"/>
                    </a:lnSpc>
                    <a:spcAft>
                      <a:spcPts val="0"/>
                    </a:spcAft>
                  </a:pPr>
                  <a:r>
                    <a:rPr lang="zh-CN" sz="2000" kern="100">
                      <a:effectLst/>
                      <a:latin typeface="Times New Roman"/>
                      <a:ea typeface="宋体"/>
                      <a:cs typeface="宋体"/>
                    </a:rPr>
                    <a:t>用户</a:t>
                  </a:r>
                </a:p>
              </p:txBody>
            </p:sp>
            <p:sp>
              <p:nvSpPr>
                <p:cNvPr id="13" name="矩形 12"/>
                <p:cNvSpPr>
                  <a:spLocks noChangeArrowheads="1"/>
                </p:cNvSpPr>
                <p:nvPr/>
              </p:nvSpPr>
              <p:spPr bwMode="auto">
                <a:xfrm>
                  <a:off x="3600531" y="-200025"/>
                  <a:ext cx="571500"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000"/>
                    </a:lnSpc>
                    <a:spcAft>
                      <a:spcPts val="0"/>
                    </a:spcAft>
                  </a:pPr>
                  <a:r>
                    <a:rPr lang="zh-CN" sz="2000" kern="100">
                      <a:effectLst/>
                      <a:latin typeface="Times New Roman"/>
                      <a:ea typeface="宋体"/>
                      <a:cs typeface="宋体"/>
                    </a:rPr>
                    <a:t>银行</a:t>
                  </a:r>
                </a:p>
              </p:txBody>
            </p:sp>
            <p:sp>
              <p:nvSpPr>
                <p:cNvPr id="14" name="矩形 13"/>
                <p:cNvSpPr>
                  <a:spLocks noChangeArrowheads="1"/>
                </p:cNvSpPr>
                <p:nvPr/>
              </p:nvSpPr>
              <p:spPr bwMode="auto">
                <a:xfrm>
                  <a:off x="1666876" y="647700"/>
                  <a:ext cx="609600"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000"/>
                    </a:lnSpc>
                    <a:spcAft>
                      <a:spcPts val="0"/>
                    </a:spcAft>
                  </a:pPr>
                  <a:r>
                    <a:rPr lang="zh-CN" sz="2000" kern="100">
                      <a:effectLst/>
                      <a:latin typeface="Times New Roman"/>
                      <a:ea typeface="宋体"/>
                      <a:cs typeface="宋体"/>
                    </a:rPr>
                    <a:t>商家</a:t>
                  </a:r>
                </a:p>
              </p:txBody>
            </p:sp>
            <p:sp>
              <p:nvSpPr>
                <p:cNvPr id="15" name="矩形 14"/>
                <p:cNvSpPr>
                  <a:spLocks noChangeArrowheads="1"/>
                </p:cNvSpPr>
                <p:nvPr/>
              </p:nvSpPr>
              <p:spPr bwMode="auto">
                <a:xfrm>
                  <a:off x="723914" y="361950"/>
                  <a:ext cx="876300" cy="485775"/>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2000"/>
                    </a:lnSpc>
                    <a:spcAft>
                      <a:spcPts val="0"/>
                    </a:spcAft>
                  </a:pPr>
                  <a:r>
                    <a:rPr lang="zh-CN" sz="2000" kern="100">
                      <a:effectLst/>
                      <a:latin typeface="Times New Roman"/>
                      <a:ea typeface="宋体"/>
                      <a:cs typeface="宋体"/>
                    </a:rPr>
                    <a:t>支付确认</a:t>
                  </a:r>
                </a:p>
                <a:p>
                  <a:pPr algn="ctr">
                    <a:lnSpc>
                      <a:spcPts val="2000"/>
                    </a:lnSpc>
                    <a:spcAft>
                      <a:spcPts val="0"/>
                    </a:spcAft>
                  </a:pPr>
                  <a:r>
                    <a:rPr lang="zh-CN" sz="2000" kern="100">
                      <a:effectLst/>
                      <a:latin typeface="Times New Roman"/>
                      <a:ea typeface="宋体"/>
                      <a:cs typeface="宋体"/>
                    </a:rPr>
                    <a:t>购物账户</a:t>
                  </a:r>
                </a:p>
              </p:txBody>
            </p:sp>
            <p:sp>
              <p:nvSpPr>
                <p:cNvPr id="16" name="矩形 15"/>
                <p:cNvSpPr>
                  <a:spLocks noChangeArrowheads="1"/>
                </p:cNvSpPr>
                <p:nvPr/>
              </p:nvSpPr>
              <p:spPr bwMode="auto">
                <a:xfrm>
                  <a:off x="2381264" y="-314325"/>
                  <a:ext cx="828675"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2000"/>
                    </a:lnSpc>
                    <a:spcAft>
                      <a:spcPts val="0"/>
                    </a:spcAft>
                  </a:pPr>
                  <a:r>
                    <a:rPr lang="zh-CN" sz="2000" kern="100">
                      <a:effectLst/>
                      <a:latin typeface="Times New Roman"/>
                      <a:ea typeface="宋体"/>
                      <a:cs typeface="宋体"/>
                    </a:rPr>
                    <a:t>支付确认</a:t>
                  </a:r>
                </a:p>
              </p:txBody>
            </p:sp>
            <p:sp>
              <p:nvSpPr>
                <p:cNvPr id="17" name="矩形 16"/>
                <p:cNvSpPr>
                  <a:spLocks noChangeArrowheads="1"/>
                </p:cNvSpPr>
                <p:nvPr/>
              </p:nvSpPr>
              <p:spPr bwMode="auto">
                <a:xfrm>
                  <a:off x="2381264" y="57150"/>
                  <a:ext cx="1086037" cy="314325"/>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2000"/>
                    </a:lnSpc>
                    <a:spcAft>
                      <a:spcPts val="0"/>
                    </a:spcAft>
                  </a:pPr>
                  <a:r>
                    <a:rPr lang="zh-CN" sz="2000" kern="100">
                      <a:effectLst/>
                      <a:latin typeface="Times New Roman"/>
                      <a:ea typeface="宋体"/>
                      <a:cs typeface="宋体"/>
                    </a:rPr>
                    <a:t>信用卡信息</a:t>
                  </a:r>
                </a:p>
              </p:txBody>
            </p:sp>
            <p:sp>
              <p:nvSpPr>
                <p:cNvPr id="18" name="矩形 17"/>
                <p:cNvSpPr>
                  <a:spLocks noChangeArrowheads="1"/>
                </p:cNvSpPr>
                <p:nvPr/>
              </p:nvSpPr>
              <p:spPr bwMode="auto">
                <a:xfrm>
                  <a:off x="1619222" y="-190500"/>
                  <a:ext cx="609600"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000"/>
                    </a:lnSpc>
                    <a:spcAft>
                      <a:spcPts val="0"/>
                    </a:spcAft>
                  </a:pPr>
                  <a:r>
                    <a:rPr lang="zh-CN" sz="2000" kern="100">
                      <a:effectLst/>
                      <a:latin typeface="Times New Roman"/>
                      <a:ea typeface="宋体"/>
                      <a:cs typeface="宋体"/>
                    </a:rPr>
                    <a:t>经纪人</a:t>
                  </a:r>
                </a:p>
              </p:txBody>
            </p:sp>
            <p:sp>
              <p:nvSpPr>
                <p:cNvPr id="19" name="矩形 18"/>
                <p:cNvSpPr>
                  <a:spLocks noChangeArrowheads="1"/>
                </p:cNvSpPr>
                <p:nvPr/>
              </p:nvSpPr>
              <p:spPr bwMode="auto">
                <a:xfrm>
                  <a:off x="352483" y="76200"/>
                  <a:ext cx="876300"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2000"/>
                    </a:lnSpc>
                    <a:spcAft>
                      <a:spcPts val="0"/>
                    </a:spcAft>
                  </a:pPr>
                  <a:r>
                    <a:rPr lang="zh-CN" sz="2000" kern="100">
                      <a:effectLst/>
                      <a:latin typeface="Times New Roman"/>
                      <a:ea typeface="宋体"/>
                      <a:cs typeface="宋体"/>
                    </a:rPr>
                    <a:t>开户行</a:t>
                  </a:r>
                </a:p>
              </p:txBody>
            </p:sp>
            <p:sp>
              <p:nvSpPr>
                <p:cNvPr id="20" name="矩形 19"/>
                <p:cNvSpPr>
                  <a:spLocks noChangeArrowheads="1"/>
                </p:cNvSpPr>
                <p:nvPr/>
              </p:nvSpPr>
              <p:spPr bwMode="auto">
                <a:xfrm>
                  <a:off x="1952959" y="266700"/>
                  <a:ext cx="600178" cy="30480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2000"/>
                    </a:lnSpc>
                    <a:spcAft>
                      <a:spcPts val="0"/>
                    </a:spcAft>
                  </a:pPr>
                  <a:r>
                    <a:rPr lang="zh-CN" sz="2000" kern="100">
                      <a:effectLst/>
                      <a:latin typeface="Times New Roman"/>
                      <a:ea typeface="宋体"/>
                      <a:cs typeface="宋体"/>
                    </a:rPr>
                    <a:t>账户</a:t>
                  </a:r>
                </a:p>
              </p:txBody>
            </p:sp>
          </p:grpSp>
          <p:cxnSp>
            <p:nvCxnSpPr>
              <p:cNvPr id="11" name="直接箭头连接符 10"/>
              <p:cNvCxnSpPr>
                <a:cxnSpLocks noChangeShapeType="1"/>
              </p:cNvCxnSpPr>
              <p:nvPr/>
            </p:nvCxnSpPr>
            <p:spPr bwMode="auto">
              <a:xfrm flipV="1">
                <a:off x="628650" y="295275"/>
                <a:ext cx="1066800" cy="9525"/>
              </a:xfrm>
              <a:prstGeom prst="straightConnector1">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grpSp>
        <p:cxnSp>
          <p:nvCxnSpPr>
            <p:cNvPr id="7" name="直接箭头连接符 6"/>
            <p:cNvCxnSpPr>
              <a:cxnSpLocks noChangeShapeType="1"/>
            </p:cNvCxnSpPr>
            <p:nvPr/>
          </p:nvCxnSpPr>
          <p:spPr bwMode="auto">
            <a:xfrm flipV="1">
              <a:off x="333375" y="323850"/>
              <a:ext cx="1266521" cy="638175"/>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8" name="直接箭头连接符 7"/>
            <p:cNvCxnSpPr>
              <a:cxnSpLocks noChangeShapeType="1"/>
            </p:cNvCxnSpPr>
            <p:nvPr/>
          </p:nvCxnSpPr>
          <p:spPr bwMode="auto">
            <a:xfrm flipV="1">
              <a:off x="1943100" y="409575"/>
              <a:ext cx="0" cy="552450"/>
            </a:xfrm>
            <a:prstGeom prst="straightConnector1">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直接箭头连接符 8"/>
            <p:cNvCxnSpPr>
              <a:cxnSpLocks noChangeShapeType="1"/>
            </p:cNvCxnSpPr>
            <p:nvPr/>
          </p:nvCxnSpPr>
          <p:spPr bwMode="auto">
            <a:xfrm>
              <a:off x="2228850" y="323850"/>
              <a:ext cx="1362075" cy="0"/>
            </a:xfrm>
            <a:prstGeom prst="straightConnector1">
              <a:avLst/>
            </a:prstGeom>
            <a:noFill/>
            <a:ln w="9525" algn="ctr">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21" name="矩形 20"/>
          <p:cNvSpPr/>
          <p:nvPr/>
        </p:nvSpPr>
        <p:spPr>
          <a:xfrm>
            <a:off x="2724128" y="5877272"/>
            <a:ext cx="3736920" cy="369332"/>
          </a:xfrm>
          <a:prstGeom prst="rect">
            <a:avLst/>
          </a:prstGeom>
        </p:spPr>
        <p:txBody>
          <a:bodyPr wrap="none">
            <a:spAutoFit/>
          </a:bodyPr>
          <a:lstStyle/>
          <a:p>
            <a:r>
              <a:rPr lang="zh-CN" altLang="zh-CN" dirty="0"/>
              <a:t>图5.6通过第三方经纪人支付的模型</a:t>
            </a:r>
          </a:p>
        </p:txBody>
      </p:sp>
    </p:spTree>
    <p:extLst>
      <p:ext uri="{BB962C8B-B14F-4D97-AF65-F5344CB8AC3E}">
        <p14:creationId xmlns:p14="http://schemas.microsoft.com/office/powerpoint/2010/main" val="19032980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zh-CN" altLang="zh-CN" sz="2800" b="1" dirty="0" smtClean="0"/>
              <a:t>3</a:t>
            </a:r>
            <a:r>
              <a:rPr lang="zh-CN" altLang="zh-CN" sz="2800" b="1" dirty="0"/>
              <a:t>．电子现金(E-cash)支付</a:t>
            </a:r>
            <a:r>
              <a:rPr lang="zh-CN" altLang="zh-CN" sz="2800" b="1" dirty="0" smtClean="0"/>
              <a:t>模型</a:t>
            </a:r>
            <a:endParaRPr lang="zh-CN" altLang="zh-CN" sz="2800" b="1" dirty="0"/>
          </a:p>
        </p:txBody>
      </p:sp>
      <p:sp>
        <p:nvSpPr>
          <p:cNvPr id="4" name="矩形 3"/>
          <p:cNvSpPr/>
          <p:nvPr/>
        </p:nvSpPr>
        <p:spPr>
          <a:xfrm>
            <a:off x="244078" y="1647964"/>
            <a:ext cx="8712968" cy="1938992"/>
          </a:xfrm>
          <a:prstGeom prst="rect">
            <a:avLst/>
          </a:prstGeom>
        </p:spPr>
        <p:txBody>
          <a:bodyPr wrap="square">
            <a:spAutoFit/>
          </a:bodyPr>
          <a:lstStyle/>
          <a:p>
            <a:r>
              <a:rPr lang="zh-CN" altLang="zh-CN" sz="2400" b="1" dirty="0" smtClean="0">
                <a:latin typeface="+mn-ea"/>
                <a:ea typeface="+mn-ea"/>
              </a:rPr>
              <a:t>用户</a:t>
            </a:r>
            <a:r>
              <a:rPr lang="zh-CN" altLang="zh-CN" sz="2400" b="1" dirty="0">
                <a:latin typeface="+mn-ea"/>
                <a:ea typeface="+mn-ea"/>
              </a:rPr>
              <a:t>在现金服务器账户中预先存人现金，就可以得到相应的电子现金，可以在电子商业中进行流通。电子现金的主要优点是匿名性和不可追踪性，缺点是需要一个大型数据库来存储用户的交易情况和电子现金的序列号，以防止重复消费。这种模式适用于小额交易，如图5.7所示。</a:t>
            </a:r>
          </a:p>
        </p:txBody>
      </p:sp>
      <p:grpSp>
        <p:nvGrpSpPr>
          <p:cNvPr id="5" name="Group 380"/>
          <p:cNvGrpSpPr>
            <a:grpSpLocks/>
          </p:cNvGrpSpPr>
          <p:nvPr/>
        </p:nvGrpSpPr>
        <p:grpSpPr bwMode="auto">
          <a:xfrm>
            <a:off x="2881232" y="3769339"/>
            <a:ext cx="3649575" cy="2341066"/>
            <a:chOff x="2460" y="1695"/>
            <a:chExt cx="4425" cy="2640"/>
          </a:xfrm>
        </p:grpSpPr>
        <p:sp>
          <p:nvSpPr>
            <p:cNvPr id="6" name="Rectangle 369"/>
            <p:cNvSpPr>
              <a:spLocks noChangeArrowheads="1"/>
            </p:cNvSpPr>
            <p:nvPr/>
          </p:nvSpPr>
          <p:spPr bwMode="auto">
            <a:xfrm>
              <a:off x="4395" y="1695"/>
              <a:ext cx="1065" cy="46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银行</a:t>
              </a:r>
            </a:p>
          </p:txBody>
        </p:sp>
        <p:sp>
          <p:nvSpPr>
            <p:cNvPr id="7" name="Rectangle 371"/>
            <p:cNvSpPr>
              <a:spLocks noChangeArrowheads="1"/>
            </p:cNvSpPr>
            <p:nvPr/>
          </p:nvSpPr>
          <p:spPr bwMode="auto">
            <a:xfrm>
              <a:off x="2955" y="3450"/>
              <a:ext cx="1065" cy="46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用户</a:t>
              </a:r>
            </a:p>
          </p:txBody>
        </p:sp>
        <p:sp>
          <p:nvSpPr>
            <p:cNvPr id="8" name="Rectangle 372"/>
            <p:cNvSpPr>
              <a:spLocks noChangeArrowheads="1"/>
            </p:cNvSpPr>
            <p:nvPr/>
          </p:nvSpPr>
          <p:spPr bwMode="auto">
            <a:xfrm>
              <a:off x="5445" y="3450"/>
              <a:ext cx="1065" cy="46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商家</a:t>
              </a:r>
            </a:p>
          </p:txBody>
        </p:sp>
        <p:sp>
          <p:nvSpPr>
            <p:cNvPr id="9" name="Rectangle 373"/>
            <p:cNvSpPr>
              <a:spLocks noChangeArrowheads="1"/>
            </p:cNvSpPr>
            <p:nvPr/>
          </p:nvSpPr>
          <p:spPr bwMode="auto">
            <a:xfrm>
              <a:off x="2460" y="2565"/>
              <a:ext cx="133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兑换</a:t>
              </a:r>
              <a:r>
                <a:rPr lang="en-US" sz="1400" kern="100">
                  <a:effectLst/>
                  <a:latin typeface="Times New Roman"/>
                  <a:ea typeface="宋体"/>
                  <a:cs typeface="宋体"/>
                </a:rPr>
                <a:t>E-cash</a:t>
              </a:r>
              <a:endParaRPr lang="zh-CN" sz="1400" kern="100">
                <a:effectLst/>
                <a:latin typeface="Times New Roman"/>
                <a:ea typeface="宋体"/>
                <a:cs typeface="宋体"/>
              </a:endParaRPr>
            </a:p>
          </p:txBody>
        </p:sp>
        <p:sp>
          <p:nvSpPr>
            <p:cNvPr id="10" name="Rectangle 374"/>
            <p:cNvSpPr>
              <a:spLocks noChangeArrowheads="1"/>
            </p:cNvSpPr>
            <p:nvPr/>
          </p:nvSpPr>
          <p:spPr bwMode="auto">
            <a:xfrm>
              <a:off x="4215" y="2655"/>
              <a:ext cx="153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用户认证</a:t>
              </a:r>
            </a:p>
            <a:p>
              <a:pPr algn="ctr">
                <a:lnSpc>
                  <a:spcPts val="1500"/>
                </a:lnSpc>
                <a:spcAft>
                  <a:spcPts val="0"/>
                </a:spcAft>
              </a:pPr>
              <a:r>
                <a:rPr lang="zh-CN" sz="1400" kern="100">
                  <a:effectLst/>
                  <a:latin typeface="Times New Roman"/>
                  <a:ea typeface="宋体"/>
                  <a:cs typeface="宋体"/>
                </a:rPr>
                <a:t>数据加密</a:t>
              </a:r>
            </a:p>
          </p:txBody>
        </p:sp>
        <p:sp>
          <p:nvSpPr>
            <p:cNvPr id="11" name="Rectangle 375"/>
            <p:cNvSpPr>
              <a:spLocks noChangeArrowheads="1"/>
            </p:cNvSpPr>
            <p:nvPr/>
          </p:nvSpPr>
          <p:spPr bwMode="auto">
            <a:xfrm>
              <a:off x="4110" y="3870"/>
              <a:ext cx="133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交易支付</a:t>
              </a:r>
            </a:p>
          </p:txBody>
        </p:sp>
        <p:cxnSp>
          <p:nvCxnSpPr>
            <p:cNvPr id="12" name="AutoShape 376"/>
            <p:cNvCxnSpPr>
              <a:cxnSpLocks noChangeShapeType="1"/>
            </p:cNvCxnSpPr>
            <p:nvPr/>
          </p:nvCxnSpPr>
          <p:spPr bwMode="auto">
            <a:xfrm flipH="1">
              <a:off x="3546" y="1980"/>
              <a:ext cx="849" cy="147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AutoShape 377"/>
            <p:cNvCxnSpPr>
              <a:cxnSpLocks noChangeShapeType="1"/>
            </p:cNvCxnSpPr>
            <p:nvPr/>
          </p:nvCxnSpPr>
          <p:spPr bwMode="auto">
            <a:xfrm>
              <a:off x="5490" y="2025"/>
              <a:ext cx="823" cy="1425"/>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4" name="AutoShape 378"/>
            <p:cNvCxnSpPr>
              <a:cxnSpLocks noChangeShapeType="1"/>
            </p:cNvCxnSpPr>
            <p:nvPr/>
          </p:nvCxnSpPr>
          <p:spPr bwMode="auto">
            <a:xfrm>
              <a:off x="4005" y="3720"/>
              <a:ext cx="1455"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5" name="Rectangle 379"/>
            <p:cNvSpPr>
              <a:spLocks noChangeArrowheads="1"/>
            </p:cNvSpPr>
            <p:nvPr/>
          </p:nvSpPr>
          <p:spPr bwMode="auto">
            <a:xfrm>
              <a:off x="5940" y="2340"/>
              <a:ext cx="94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1500"/>
                </a:lnSpc>
                <a:spcAft>
                  <a:spcPts val="0"/>
                </a:spcAft>
              </a:pPr>
              <a:r>
                <a:rPr lang="zh-CN" sz="1400" kern="100">
                  <a:effectLst/>
                  <a:latin typeface="Times New Roman"/>
                  <a:ea typeface="宋体"/>
                  <a:cs typeface="宋体"/>
                </a:rPr>
                <a:t>清算</a:t>
              </a:r>
            </a:p>
          </p:txBody>
        </p:sp>
      </p:grpSp>
      <p:sp>
        <p:nvSpPr>
          <p:cNvPr id="16" name="矩形 15"/>
          <p:cNvSpPr/>
          <p:nvPr/>
        </p:nvSpPr>
        <p:spPr>
          <a:xfrm>
            <a:off x="2442669" y="6309320"/>
            <a:ext cx="3647152" cy="369332"/>
          </a:xfrm>
          <a:prstGeom prst="rect">
            <a:avLst/>
          </a:prstGeom>
        </p:spPr>
        <p:txBody>
          <a:bodyPr wrap="none">
            <a:spAutoFit/>
          </a:bodyPr>
          <a:lstStyle/>
          <a:p>
            <a:r>
              <a:rPr lang="zh-CN" altLang="zh-CN" dirty="0"/>
              <a:t>图5.7电子现金(E-cash) 4支付模型</a:t>
            </a:r>
          </a:p>
        </p:txBody>
      </p:sp>
    </p:spTree>
    <p:extLst>
      <p:ext uri="{BB962C8B-B14F-4D97-AF65-F5344CB8AC3E}">
        <p14:creationId xmlns:p14="http://schemas.microsoft.com/office/powerpoint/2010/main" val="6097796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zh-CN" altLang="zh-CN" sz="2800" b="1" dirty="0" smtClean="0">
                <a:latin typeface="+mn-ea"/>
                <a:ea typeface="+mn-ea"/>
              </a:rPr>
              <a:t>4</a:t>
            </a:r>
            <a:r>
              <a:rPr lang="zh-CN" altLang="zh-CN" sz="2800" b="1" dirty="0">
                <a:latin typeface="+mn-ea"/>
                <a:ea typeface="+mn-ea"/>
              </a:rPr>
              <a:t>．支付系统使用简单加密的模型</a:t>
            </a:r>
          </a:p>
        </p:txBody>
      </p:sp>
      <p:grpSp>
        <p:nvGrpSpPr>
          <p:cNvPr id="4" name="Group 410"/>
          <p:cNvGrpSpPr>
            <a:grpSpLocks/>
          </p:cNvGrpSpPr>
          <p:nvPr/>
        </p:nvGrpSpPr>
        <p:grpSpPr bwMode="auto">
          <a:xfrm>
            <a:off x="1017071" y="1757814"/>
            <a:ext cx="7571262" cy="3966283"/>
            <a:chOff x="1800" y="11085"/>
            <a:chExt cx="7440" cy="3165"/>
          </a:xfrm>
        </p:grpSpPr>
        <p:sp>
          <p:nvSpPr>
            <p:cNvPr id="5" name="Rectangle 382"/>
            <p:cNvSpPr>
              <a:spLocks noChangeArrowheads="1"/>
            </p:cNvSpPr>
            <p:nvPr/>
          </p:nvSpPr>
          <p:spPr bwMode="auto">
            <a:xfrm>
              <a:off x="2010" y="11400"/>
              <a:ext cx="10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发卡行</a:t>
              </a:r>
            </a:p>
          </p:txBody>
        </p:sp>
        <p:sp>
          <p:nvSpPr>
            <p:cNvPr id="6" name="Rectangle 383"/>
            <p:cNvSpPr>
              <a:spLocks noChangeArrowheads="1"/>
            </p:cNvSpPr>
            <p:nvPr/>
          </p:nvSpPr>
          <p:spPr bwMode="auto">
            <a:xfrm>
              <a:off x="1890" y="13335"/>
              <a:ext cx="10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用户</a:t>
              </a:r>
            </a:p>
          </p:txBody>
        </p:sp>
        <p:sp>
          <p:nvSpPr>
            <p:cNvPr id="7" name="Rectangle 385"/>
            <p:cNvSpPr>
              <a:spLocks noChangeArrowheads="1"/>
            </p:cNvSpPr>
            <p:nvPr/>
          </p:nvSpPr>
          <p:spPr bwMode="auto">
            <a:xfrm>
              <a:off x="4425" y="11085"/>
              <a:ext cx="1560" cy="4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信用卡认证</a:t>
              </a:r>
            </a:p>
          </p:txBody>
        </p:sp>
        <p:sp>
          <p:nvSpPr>
            <p:cNvPr id="8" name="Rectangle 387"/>
            <p:cNvSpPr>
              <a:spLocks noChangeArrowheads="1"/>
            </p:cNvSpPr>
            <p:nvPr/>
          </p:nvSpPr>
          <p:spPr bwMode="auto">
            <a:xfrm>
              <a:off x="3015" y="12975"/>
              <a:ext cx="133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交易信用</a:t>
              </a:r>
            </a:p>
          </p:txBody>
        </p:sp>
        <p:sp>
          <p:nvSpPr>
            <p:cNvPr id="9" name="Rectangle 392"/>
            <p:cNvSpPr>
              <a:spLocks noChangeArrowheads="1"/>
            </p:cNvSpPr>
            <p:nvPr/>
          </p:nvSpPr>
          <p:spPr bwMode="auto">
            <a:xfrm>
              <a:off x="7455" y="11400"/>
              <a:ext cx="118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商家银行</a:t>
              </a:r>
            </a:p>
          </p:txBody>
        </p:sp>
        <p:sp>
          <p:nvSpPr>
            <p:cNvPr id="10" name="Rectangle 394"/>
            <p:cNvSpPr>
              <a:spLocks noChangeArrowheads="1"/>
            </p:cNvSpPr>
            <p:nvPr/>
          </p:nvSpPr>
          <p:spPr bwMode="auto">
            <a:xfrm>
              <a:off x="4380" y="13365"/>
              <a:ext cx="1530"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商家服务器</a:t>
              </a:r>
            </a:p>
          </p:txBody>
        </p:sp>
        <p:sp>
          <p:nvSpPr>
            <p:cNvPr id="11" name="Rectangle 395"/>
            <p:cNvSpPr>
              <a:spLocks noChangeArrowheads="1"/>
            </p:cNvSpPr>
            <p:nvPr/>
          </p:nvSpPr>
          <p:spPr bwMode="auto">
            <a:xfrm>
              <a:off x="7380" y="13335"/>
              <a:ext cx="1530"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业务服务器</a:t>
              </a:r>
            </a:p>
          </p:txBody>
        </p:sp>
        <p:sp>
          <p:nvSpPr>
            <p:cNvPr id="12" name="Rectangle 396"/>
            <p:cNvSpPr>
              <a:spLocks noChangeArrowheads="1"/>
            </p:cNvSpPr>
            <p:nvPr/>
          </p:nvSpPr>
          <p:spPr bwMode="auto">
            <a:xfrm>
              <a:off x="4530" y="11880"/>
              <a:ext cx="10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商家</a:t>
              </a:r>
            </a:p>
          </p:txBody>
        </p:sp>
        <p:sp>
          <p:nvSpPr>
            <p:cNvPr id="13" name="Rectangle 397"/>
            <p:cNvSpPr>
              <a:spLocks noChangeArrowheads="1"/>
            </p:cNvSpPr>
            <p:nvPr/>
          </p:nvSpPr>
          <p:spPr bwMode="auto">
            <a:xfrm>
              <a:off x="6000" y="13005"/>
              <a:ext cx="133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加密信息</a:t>
              </a:r>
            </a:p>
          </p:txBody>
        </p:sp>
        <p:sp>
          <p:nvSpPr>
            <p:cNvPr id="14" name="Rectangle 398"/>
            <p:cNvSpPr>
              <a:spLocks noChangeArrowheads="1"/>
            </p:cNvSpPr>
            <p:nvPr/>
          </p:nvSpPr>
          <p:spPr bwMode="auto">
            <a:xfrm>
              <a:off x="2910" y="13785"/>
              <a:ext cx="1560"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卡加密信息</a:t>
              </a:r>
            </a:p>
          </p:txBody>
        </p:sp>
        <p:sp>
          <p:nvSpPr>
            <p:cNvPr id="15" name="Rectangle 399"/>
            <p:cNvSpPr>
              <a:spLocks noChangeArrowheads="1"/>
            </p:cNvSpPr>
            <p:nvPr/>
          </p:nvSpPr>
          <p:spPr bwMode="auto">
            <a:xfrm>
              <a:off x="6060" y="13770"/>
              <a:ext cx="133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认证信息</a:t>
              </a:r>
            </a:p>
          </p:txBody>
        </p:sp>
        <p:sp>
          <p:nvSpPr>
            <p:cNvPr id="16" name="Rectangle 400"/>
            <p:cNvSpPr>
              <a:spLocks noChangeArrowheads="1"/>
            </p:cNvSpPr>
            <p:nvPr/>
          </p:nvSpPr>
          <p:spPr bwMode="auto">
            <a:xfrm>
              <a:off x="6825" y="12315"/>
              <a:ext cx="1200"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解密信息</a:t>
              </a:r>
            </a:p>
          </p:txBody>
        </p:sp>
        <p:sp>
          <p:nvSpPr>
            <p:cNvPr id="17" name="Rectangle 401"/>
            <p:cNvSpPr>
              <a:spLocks noChangeArrowheads="1"/>
            </p:cNvSpPr>
            <p:nvPr/>
          </p:nvSpPr>
          <p:spPr bwMode="auto">
            <a:xfrm>
              <a:off x="8040" y="12345"/>
              <a:ext cx="1200"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认证消息</a:t>
              </a:r>
            </a:p>
          </p:txBody>
        </p:sp>
        <p:cxnSp>
          <p:nvCxnSpPr>
            <p:cNvPr id="18" name="AutoShape 402"/>
            <p:cNvCxnSpPr>
              <a:cxnSpLocks noChangeShapeType="1"/>
            </p:cNvCxnSpPr>
            <p:nvPr/>
          </p:nvCxnSpPr>
          <p:spPr bwMode="auto">
            <a:xfrm>
              <a:off x="3090" y="11595"/>
              <a:ext cx="4350"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9" name="Rectangle 403"/>
            <p:cNvSpPr>
              <a:spLocks noChangeArrowheads="1"/>
            </p:cNvSpPr>
            <p:nvPr/>
          </p:nvSpPr>
          <p:spPr bwMode="auto">
            <a:xfrm>
              <a:off x="4425" y="12630"/>
              <a:ext cx="133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交易 情况</a:t>
              </a:r>
            </a:p>
          </p:txBody>
        </p:sp>
        <p:cxnSp>
          <p:nvCxnSpPr>
            <p:cNvPr id="20" name="AutoShape 404"/>
            <p:cNvCxnSpPr>
              <a:cxnSpLocks noChangeShapeType="1"/>
            </p:cNvCxnSpPr>
            <p:nvPr/>
          </p:nvCxnSpPr>
          <p:spPr bwMode="auto">
            <a:xfrm>
              <a:off x="2985" y="13560"/>
              <a:ext cx="1395"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1" name="AutoShape 405"/>
            <p:cNvCxnSpPr>
              <a:cxnSpLocks noChangeShapeType="1"/>
            </p:cNvCxnSpPr>
            <p:nvPr/>
          </p:nvCxnSpPr>
          <p:spPr bwMode="auto">
            <a:xfrm>
              <a:off x="5895" y="13590"/>
              <a:ext cx="1470"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2" name="AutoShape 406"/>
            <p:cNvCxnSpPr>
              <a:cxnSpLocks noChangeShapeType="1"/>
            </p:cNvCxnSpPr>
            <p:nvPr/>
          </p:nvCxnSpPr>
          <p:spPr bwMode="auto">
            <a:xfrm flipV="1">
              <a:off x="2700" y="11760"/>
              <a:ext cx="0" cy="159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AutoShape 407"/>
            <p:cNvCxnSpPr>
              <a:cxnSpLocks noChangeShapeType="1"/>
            </p:cNvCxnSpPr>
            <p:nvPr/>
          </p:nvCxnSpPr>
          <p:spPr bwMode="auto">
            <a:xfrm>
              <a:off x="8055" y="11805"/>
              <a:ext cx="0" cy="1575"/>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24" name="Rectangle 408"/>
            <p:cNvSpPr>
              <a:spLocks noChangeArrowheads="1"/>
            </p:cNvSpPr>
            <p:nvPr/>
          </p:nvSpPr>
          <p:spPr bwMode="auto">
            <a:xfrm>
              <a:off x="1800" y="12390"/>
              <a:ext cx="76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200"/>
                </a:lnSpc>
                <a:spcAft>
                  <a:spcPts val="0"/>
                </a:spcAft>
              </a:pPr>
              <a:r>
                <a:rPr lang="zh-CN" kern="100">
                  <a:effectLst/>
                  <a:latin typeface="Times New Roman"/>
                  <a:ea typeface="宋体"/>
                  <a:cs typeface="宋体"/>
                </a:rPr>
                <a:t>开户</a:t>
              </a:r>
            </a:p>
          </p:txBody>
        </p:sp>
        <p:cxnSp>
          <p:nvCxnSpPr>
            <p:cNvPr id="25" name="AutoShape 409"/>
            <p:cNvCxnSpPr>
              <a:cxnSpLocks noChangeShapeType="1"/>
            </p:cNvCxnSpPr>
            <p:nvPr/>
          </p:nvCxnSpPr>
          <p:spPr bwMode="auto">
            <a:xfrm flipV="1">
              <a:off x="5115" y="12270"/>
              <a:ext cx="0" cy="111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26" name="矩形 25"/>
          <p:cNvSpPr/>
          <p:nvPr/>
        </p:nvSpPr>
        <p:spPr>
          <a:xfrm>
            <a:off x="2457976" y="5927637"/>
            <a:ext cx="3865161" cy="369332"/>
          </a:xfrm>
          <a:prstGeom prst="rect">
            <a:avLst/>
          </a:prstGeom>
        </p:spPr>
        <p:txBody>
          <a:bodyPr wrap="none">
            <a:spAutoFit/>
          </a:bodyPr>
          <a:lstStyle/>
          <a:p>
            <a:r>
              <a:rPr lang="zh-CN" altLang="zh-CN" dirty="0"/>
              <a:t>图5.8  支付系统使用简单加密的模型</a:t>
            </a:r>
          </a:p>
        </p:txBody>
      </p:sp>
    </p:spTree>
    <p:extLst>
      <p:ext uri="{BB962C8B-B14F-4D97-AF65-F5344CB8AC3E}">
        <p14:creationId xmlns:p14="http://schemas.microsoft.com/office/powerpoint/2010/main" val="1763348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zh-CN" altLang="zh-CN" sz="2800" dirty="0" smtClean="0"/>
              <a:t>5．SET模型</a:t>
            </a:r>
            <a:endParaRPr lang="zh-CN" altLang="zh-CN" sz="2800" dirty="0"/>
          </a:p>
        </p:txBody>
      </p:sp>
      <p:grpSp>
        <p:nvGrpSpPr>
          <p:cNvPr id="4" name="Group 438"/>
          <p:cNvGrpSpPr>
            <a:grpSpLocks/>
          </p:cNvGrpSpPr>
          <p:nvPr/>
        </p:nvGrpSpPr>
        <p:grpSpPr bwMode="auto">
          <a:xfrm>
            <a:off x="1332140" y="2105746"/>
            <a:ext cx="6933753" cy="3294856"/>
            <a:chOff x="1905" y="9480"/>
            <a:chExt cx="6870" cy="3120"/>
          </a:xfrm>
        </p:grpSpPr>
        <p:sp>
          <p:nvSpPr>
            <p:cNvPr id="5" name="Rectangle 412"/>
            <p:cNvSpPr>
              <a:spLocks noChangeArrowheads="1"/>
            </p:cNvSpPr>
            <p:nvPr/>
          </p:nvSpPr>
          <p:spPr bwMode="auto">
            <a:xfrm>
              <a:off x="2115" y="9795"/>
              <a:ext cx="10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发卡行</a:t>
              </a:r>
            </a:p>
          </p:txBody>
        </p:sp>
        <p:sp>
          <p:nvSpPr>
            <p:cNvPr id="6" name="Rectangle 413"/>
            <p:cNvSpPr>
              <a:spLocks noChangeArrowheads="1"/>
            </p:cNvSpPr>
            <p:nvPr/>
          </p:nvSpPr>
          <p:spPr bwMode="auto">
            <a:xfrm>
              <a:off x="2040" y="11745"/>
              <a:ext cx="10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用户</a:t>
              </a:r>
            </a:p>
          </p:txBody>
        </p:sp>
        <p:sp>
          <p:nvSpPr>
            <p:cNvPr id="7" name="Rectangle 414"/>
            <p:cNvSpPr>
              <a:spLocks noChangeArrowheads="1"/>
            </p:cNvSpPr>
            <p:nvPr/>
          </p:nvSpPr>
          <p:spPr bwMode="auto">
            <a:xfrm>
              <a:off x="4530" y="9480"/>
              <a:ext cx="1560" cy="4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信用卡认证</a:t>
              </a:r>
            </a:p>
          </p:txBody>
        </p:sp>
        <p:sp>
          <p:nvSpPr>
            <p:cNvPr id="8" name="Rectangle 415"/>
            <p:cNvSpPr>
              <a:spLocks noChangeArrowheads="1"/>
            </p:cNvSpPr>
            <p:nvPr/>
          </p:nvSpPr>
          <p:spPr bwMode="auto">
            <a:xfrm>
              <a:off x="4725" y="11550"/>
              <a:ext cx="133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300"/>
                </a:lnSpc>
                <a:spcAft>
                  <a:spcPts val="0"/>
                </a:spcAft>
              </a:pPr>
              <a:r>
                <a:rPr lang="en-US" sz="1600" kern="100">
                  <a:effectLst/>
                  <a:latin typeface="Times New Roman"/>
                  <a:ea typeface="宋体"/>
                  <a:cs typeface="宋体"/>
                </a:rPr>
                <a:t>SET</a:t>
              </a:r>
              <a:r>
                <a:rPr lang="zh-CN" sz="1600" kern="100">
                  <a:effectLst/>
                  <a:latin typeface="Times New Roman"/>
                  <a:ea typeface="宋体"/>
                  <a:cs typeface="宋体"/>
                </a:rPr>
                <a:t>协议</a:t>
              </a:r>
            </a:p>
          </p:txBody>
        </p:sp>
        <p:sp>
          <p:nvSpPr>
            <p:cNvPr id="9" name="Rectangle 416"/>
            <p:cNvSpPr>
              <a:spLocks noChangeArrowheads="1"/>
            </p:cNvSpPr>
            <p:nvPr/>
          </p:nvSpPr>
          <p:spPr bwMode="auto">
            <a:xfrm>
              <a:off x="7530" y="9825"/>
              <a:ext cx="118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商家银行</a:t>
              </a:r>
            </a:p>
          </p:txBody>
        </p:sp>
        <p:sp>
          <p:nvSpPr>
            <p:cNvPr id="10" name="Rectangle 418"/>
            <p:cNvSpPr>
              <a:spLocks noChangeArrowheads="1"/>
            </p:cNvSpPr>
            <p:nvPr/>
          </p:nvSpPr>
          <p:spPr bwMode="auto">
            <a:xfrm>
              <a:off x="7455" y="11760"/>
              <a:ext cx="1320"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商家</a:t>
              </a:r>
            </a:p>
          </p:txBody>
        </p:sp>
        <p:sp>
          <p:nvSpPr>
            <p:cNvPr id="11" name="Rectangle 419"/>
            <p:cNvSpPr>
              <a:spLocks noChangeArrowheads="1"/>
            </p:cNvSpPr>
            <p:nvPr/>
          </p:nvSpPr>
          <p:spPr bwMode="auto">
            <a:xfrm>
              <a:off x="4755" y="10620"/>
              <a:ext cx="1230"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认证机构</a:t>
              </a:r>
            </a:p>
          </p:txBody>
        </p:sp>
        <p:sp>
          <p:nvSpPr>
            <p:cNvPr id="12" name="Rectangle 421"/>
            <p:cNvSpPr>
              <a:spLocks noChangeArrowheads="1"/>
            </p:cNvSpPr>
            <p:nvPr/>
          </p:nvSpPr>
          <p:spPr bwMode="auto">
            <a:xfrm>
              <a:off x="3270" y="12135"/>
              <a:ext cx="3870"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订单、支付指令（数字签名加密）</a:t>
              </a:r>
            </a:p>
          </p:txBody>
        </p:sp>
        <p:sp>
          <p:nvSpPr>
            <p:cNvPr id="13" name="Rectangle 423"/>
            <p:cNvSpPr>
              <a:spLocks noChangeArrowheads="1"/>
            </p:cNvSpPr>
            <p:nvPr/>
          </p:nvSpPr>
          <p:spPr bwMode="auto">
            <a:xfrm>
              <a:off x="6930" y="10710"/>
              <a:ext cx="1830"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认证</a:t>
              </a:r>
              <a:r>
                <a:rPr lang="en-US" sz="1600" kern="100">
                  <a:effectLst/>
                  <a:latin typeface="Times New Roman"/>
                  <a:ea typeface="宋体"/>
                  <a:cs typeface="宋体"/>
                </a:rPr>
                <a:t> SET</a:t>
              </a:r>
              <a:r>
                <a:rPr lang="zh-CN" sz="1600" kern="100">
                  <a:effectLst/>
                  <a:latin typeface="Times New Roman"/>
                  <a:ea typeface="宋体"/>
                  <a:cs typeface="宋体"/>
                </a:rPr>
                <a:t>协议</a:t>
              </a:r>
            </a:p>
          </p:txBody>
        </p:sp>
        <p:cxnSp>
          <p:nvCxnSpPr>
            <p:cNvPr id="14" name="AutoShape 425"/>
            <p:cNvCxnSpPr>
              <a:cxnSpLocks noChangeShapeType="1"/>
            </p:cNvCxnSpPr>
            <p:nvPr/>
          </p:nvCxnSpPr>
          <p:spPr bwMode="auto">
            <a:xfrm>
              <a:off x="3195" y="9990"/>
              <a:ext cx="4350"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5" name="Rectangle 426"/>
            <p:cNvSpPr>
              <a:spLocks noChangeArrowheads="1"/>
            </p:cNvSpPr>
            <p:nvPr/>
          </p:nvSpPr>
          <p:spPr bwMode="auto">
            <a:xfrm>
              <a:off x="3015" y="10695"/>
              <a:ext cx="82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认证</a:t>
              </a:r>
            </a:p>
          </p:txBody>
        </p:sp>
        <p:cxnSp>
          <p:nvCxnSpPr>
            <p:cNvPr id="16" name="AutoShape 429"/>
            <p:cNvCxnSpPr>
              <a:cxnSpLocks noChangeShapeType="1"/>
            </p:cNvCxnSpPr>
            <p:nvPr/>
          </p:nvCxnSpPr>
          <p:spPr bwMode="auto">
            <a:xfrm flipV="1">
              <a:off x="2805" y="10155"/>
              <a:ext cx="0" cy="159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7" name="Rectangle 431"/>
            <p:cNvSpPr>
              <a:spLocks noChangeArrowheads="1"/>
            </p:cNvSpPr>
            <p:nvPr/>
          </p:nvSpPr>
          <p:spPr bwMode="auto">
            <a:xfrm>
              <a:off x="1905" y="10785"/>
              <a:ext cx="76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300"/>
                </a:lnSpc>
                <a:spcAft>
                  <a:spcPts val="0"/>
                </a:spcAft>
              </a:pPr>
              <a:r>
                <a:rPr lang="zh-CN" sz="1600" kern="100">
                  <a:effectLst/>
                  <a:latin typeface="Times New Roman"/>
                  <a:ea typeface="宋体"/>
                  <a:cs typeface="宋体"/>
                </a:rPr>
                <a:t>开户</a:t>
              </a:r>
            </a:p>
          </p:txBody>
        </p:sp>
        <p:cxnSp>
          <p:nvCxnSpPr>
            <p:cNvPr id="18" name="AutoShape 433"/>
            <p:cNvCxnSpPr>
              <a:cxnSpLocks noChangeShapeType="1"/>
            </p:cNvCxnSpPr>
            <p:nvPr/>
          </p:nvCxnSpPr>
          <p:spPr bwMode="auto">
            <a:xfrm>
              <a:off x="3105" y="11955"/>
              <a:ext cx="4350"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 name="AutoShape 434"/>
            <p:cNvCxnSpPr>
              <a:cxnSpLocks noChangeShapeType="1"/>
            </p:cNvCxnSpPr>
            <p:nvPr/>
          </p:nvCxnSpPr>
          <p:spPr bwMode="auto">
            <a:xfrm>
              <a:off x="3030" y="10200"/>
              <a:ext cx="1755" cy="525"/>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0" name="AutoShape 435"/>
            <p:cNvCxnSpPr>
              <a:cxnSpLocks noChangeShapeType="1"/>
            </p:cNvCxnSpPr>
            <p:nvPr/>
          </p:nvCxnSpPr>
          <p:spPr bwMode="auto">
            <a:xfrm flipV="1">
              <a:off x="2970" y="10905"/>
              <a:ext cx="1785" cy="855"/>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1" name="AutoShape 436"/>
            <p:cNvCxnSpPr>
              <a:cxnSpLocks noChangeShapeType="1"/>
            </p:cNvCxnSpPr>
            <p:nvPr/>
          </p:nvCxnSpPr>
          <p:spPr bwMode="auto">
            <a:xfrm flipV="1">
              <a:off x="5985" y="10170"/>
              <a:ext cx="1605" cy="585"/>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grpSp>
      <p:sp>
        <p:nvSpPr>
          <p:cNvPr id="22" name="矩形 21"/>
          <p:cNvSpPr/>
          <p:nvPr/>
        </p:nvSpPr>
        <p:spPr>
          <a:xfrm>
            <a:off x="3563888" y="6093296"/>
            <a:ext cx="1710725" cy="369332"/>
          </a:xfrm>
          <a:prstGeom prst="rect">
            <a:avLst/>
          </a:prstGeom>
        </p:spPr>
        <p:txBody>
          <a:bodyPr wrap="none">
            <a:spAutoFit/>
          </a:bodyPr>
          <a:lstStyle/>
          <a:p>
            <a:r>
              <a:rPr lang="zh-CN" altLang="zh-CN" dirty="0"/>
              <a:t>图5.9 SET模型</a:t>
            </a:r>
          </a:p>
        </p:txBody>
      </p:sp>
    </p:spTree>
    <p:extLst>
      <p:ext uri="{BB962C8B-B14F-4D97-AF65-F5344CB8AC3E}">
        <p14:creationId xmlns:p14="http://schemas.microsoft.com/office/powerpoint/2010/main" val="2364158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251520" y="1772816"/>
            <a:ext cx="8568952" cy="3785652"/>
          </a:xfrm>
          <a:prstGeom prst="rect">
            <a:avLst/>
          </a:prstGeom>
        </p:spPr>
        <p:txBody>
          <a:bodyPr wrap="square">
            <a:spAutoFit/>
          </a:bodyPr>
          <a:lstStyle/>
          <a:p>
            <a:r>
              <a:rPr lang="zh-CN" altLang="zh-CN" sz="2400" b="1" dirty="0" smtClean="0">
                <a:latin typeface="+mn-ea"/>
                <a:ea typeface="+mn-ea"/>
              </a:rPr>
              <a:t>随着</a:t>
            </a:r>
            <a:r>
              <a:rPr lang="zh-CN" altLang="zh-CN" sz="2400" b="1" dirty="0">
                <a:latin typeface="+mn-ea"/>
                <a:ea typeface="+mn-ea"/>
              </a:rPr>
              <a:t>信息安全技术和电子支付应用技术的发展，电子支付工具的安全性和执行效率不断提高、功能不断增强、适用范围不断扩大，推动了电子商务的快速发展，解决了阻碍电子商务快速发展的一些难题，例如无法进行异地付款和跨国支付，以及诚信体系缺失等关键问题。目前主要的电子支付工具有：储值卡、信用卡、电子现金、电子支票以及电子钱包等。在现代经济生活中，电子支付方式逐步取代传统支付方式并成为主流支付方式，利用电子支付工具实现电子资金的转移和结算。电子支付工具为电子商务交易提供了一种安全、公平、高效的支付手段，并成为电子支付系统的核心。</a:t>
            </a:r>
          </a:p>
        </p:txBody>
      </p:sp>
    </p:spTree>
    <p:extLst>
      <p:ext uri="{BB962C8B-B14F-4D97-AF65-F5344CB8AC3E}">
        <p14:creationId xmlns:p14="http://schemas.microsoft.com/office/powerpoint/2010/main" val="34117106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5.2.1</a:t>
            </a:r>
            <a:r>
              <a:rPr lang="zh-CN" altLang="zh-CN" sz="2800" b="1" dirty="0"/>
              <a:t>电子支付工具</a:t>
            </a:r>
            <a:r>
              <a:rPr lang="zh-CN" altLang="zh-CN" sz="2800" b="1" dirty="0" smtClean="0"/>
              <a:t>概述</a:t>
            </a:r>
            <a:endParaRPr lang="zh-CN" altLang="zh-CN" sz="2800" b="1" dirty="0"/>
          </a:p>
        </p:txBody>
      </p:sp>
      <p:sp>
        <p:nvSpPr>
          <p:cNvPr id="4" name="矩形 3"/>
          <p:cNvSpPr/>
          <p:nvPr/>
        </p:nvSpPr>
        <p:spPr>
          <a:xfrm>
            <a:off x="251520" y="1657117"/>
            <a:ext cx="8496944" cy="5262979"/>
          </a:xfrm>
          <a:prstGeom prst="rect">
            <a:avLst/>
          </a:prstGeom>
        </p:spPr>
        <p:txBody>
          <a:bodyPr wrap="square">
            <a:spAutoFit/>
          </a:bodyPr>
          <a:lstStyle/>
          <a:p>
            <a:r>
              <a:rPr lang="zh-CN" altLang="zh-CN" sz="2400" b="1" dirty="0" smtClean="0">
                <a:latin typeface="+mn-ea"/>
                <a:ea typeface="+mn-ea"/>
              </a:rPr>
              <a:t>电子</a:t>
            </a:r>
            <a:r>
              <a:rPr lang="zh-CN" altLang="zh-CN" sz="2400" b="1" dirty="0">
                <a:latin typeface="+mn-ea"/>
                <a:ea typeface="+mn-ea"/>
              </a:rPr>
              <a:t>支付工具是电子支付系统中承载电子资金的载体，主要功能是与电子支付系统服务器协同工作实现电子资金的支付和结算，也可以用于存储电子现金。利用电子支付工具可以实现支付数据的保密性、完整性、身份可认证性和抗抵赖性。随着电子商务的快速发展，电子支付工具作为金融与信息安全技术相结合的产物其功能将更加完善。与传统的支付工具相比，电子支付工具更方便、更快捷、更安全，同时降低了资金流转的成本、加快了资金流转的速度、提高了资金使用的效率，为客户提供了跨行、跨境和跨币种的银行支付业务、资金结算业务和资金清算业务。电子支付工具的应用明显提高了支付系统的安全性，可以通过匿名方式保护合法用户的交易信息，并且可以对非法用户的交易行为进行跟踪。目前，电子支付工具主要包括电子现金、信用卡、电子支票、银行卡、智能</a:t>
            </a:r>
            <a:r>
              <a:rPr lang="en-US" altLang="zh-CN" sz="2400" b="1" dirty="0">
                <a:latin typeface="+mn-ea"/>
                <a:ea typeface="+mn-ea"/>
              </a:rPr>
              <a:t>—</a:t>
            </a:r>
            <a:r>
              <a:rPr lang="zh-CN" altLang="zh-CN" sz="2400" b="1" dirty="0">
                <a:latin typeface="+mn-ea"/>
                <a:ea typeface="+mn-ea"/>
              </a:rPr>
              <a:t>卡以及其他类型的电子货币。</a:t>
            </a:r>
          </a:p>
        </p:txBody>
      </p:sp>
    </p:spTree>
    <p:extLst>
      <p:ext uri="{BB962C8B-B14F-4D97-AF65-F5344CB8AC3E}">
        <p14:creationId xmlns:p14="http://schemas.microsoft.com/office/powerpoint/2010/main" val="39598231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5.2.2</a:t>
            </a:r>
            <a:r>
              <a:rPr lang="zh-CN" altLang="zh-CN" sz="2800" b="1" dirty="0"/>
              <a:t>电子</a:t>
            </a:r>
            <a:r>
              <a:rPr lang="zh-CN" altLang="zh-CN" sz="2800" b="1" dirty="0" smtClean="0"/>
              <a:t>现金</a:t>
            </a:r>
            <a:endParaRPr lang="zh-CN" altLang="zh-CN" sz="2800" b="1" dirty="0"/>
          </a:p>
        </p:txBody>
      </p:sp>
      <p:sp>
        <p:nvSpPr>
          <p:cNvPr id="4" name="矩形 3"/>
          <p:cNvSpPr/>
          <p:nvPr/>
        </p:nvSpPr>
        <p:spPr>
          <a:xfrm>
            <a:off x="240135" y="1772816"/>
            <a:ext cx="8280920" cy="3046988"/>
          </a:xfrm>
          <a:prstGeom prst="rect">
            <a:avLst/>
          </a:prstGeom>
        </p:spPr>
        <p:txBody>
          <a:bodyPr wrap="square">
            <a:spAutoFit/>
          </a:bodyPr>
          <a:lstStyle/>
          <a:p>
            <a:r>
              <a:rPr lang="en-US" altLang="zh-CN" sz="2400" b="1" dirty="0" smtClean="0">
                <a:latin typeface="+mn-ea"/>
                <a:ea typeface="+mn-ea"/>
              </a:rPr>
              <a:t>1</a:t>
            </a:r>
            <a:r>
              <a:rPr lang="zh-CN" altLang="zh-CN" sz="2400" b="1" dirty="0">
                <a:latin typeface="+mn-ea"/>
                <a:ea typeface="+mn-ea"/>
              </a:rPr>
              <a:t>．电子现金的定义与分类</a:t>
            </a:r>
          </a:p>
          <a:p>
            <a:r>
              <a:rPr lang="zh-CN" altLang="zh-CN" sz="2400" b="1" dirty="0">
                <a:latin typeface="+mn-ea"/>
                <a:ea typeface="+mn-ea"/>
              </a:rPr>
              <a:t>电子现金是一种以数据形式存在的现金货币。它把现金数值转换成为一系列加密序列数，通过这些序列数来表示现实中各种金额的币值。用户在开展电子现金业务的银行开设账户内存钱后就可以在接受电子现金的商店购物。电子现金是纸币现金的电子化。这是一种储值型的支付工具，使用时与纸币现金完全类似，多用于小额支付，可实现脱机处理。按其载体来划分电子现金主要包括两类</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2305705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5.2.2</a:t>
            </a:r>
            <a:r>
              <a:rPr lang="zh-CN" altLang="zh-CN" sz="2800" b="1" dirty="0"/>
              <a:t>电子</a:t>
            </a:r>
            <a:r>
              <a:rPr lang="zh-CN" altLang="zh-CN" sz="2800" b="1" dirty="0" smtClean="0"/>
              <a:t>现金</a:t>
            </a:r>
            <a:endParaRPr lang="zh-CN" altLang="zh-CN" sz="2800" b="1" dirty="0"/>
          </a:p>
        </p:txBody>
      </p:sp>
      <p:sp>
        <p:nvSpPr>
          <p:cNvPr id="4" name="矩形 3"/>
          <p:cNvSpPr/>
          <p:nvPr/>
        </p:nvSpPr>
        <p:spPr>
          <a:xfrm>
            <a:off x="240135" y="1647964"/>
            <a:ext cx="8280920" cy="5262979"/>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）以数据文件形式存储在计算机的硬盘上。这种方式是将遵循一定规则排列的一定长度的数字串，即一种电子化的数字信息块或数据文件，作为代表纸币或辅币所有信息的电子化手段。例如，可用“</a:t>
            </a:r>
            <a:r>
              <a:rPr lang="en-US" altLang="zh-CN" sz="2400" b="1" dirty="0">
                <a:latin typeface="+mn-ea"/>
                <a:ea typeface="+mn-ea"/>
              </a:rPr>
              <a:t>9987654</a:t>
            </a:r>
            <a:r>
              <a:rPr lang="zh-CN" altLang="zh-CN" sz="2400" b="1" dirty="0">
                <a:latin typeface="+mn-ea"/>
                <a:ea typeface="+mn-ea"/>
              </a:rPr>
              <a:t>”这个数字串表示</a:t>
            </a:r>
            <a:r>
              <a:rPr lang="en-US" altLang="zh-CN" sz="2400" b="1" dirty="0">
                <a:latin typeface="+mn-ea"/>
                <a:ea typeface="+mn-ea"/>
              </a:rPr>
              <a:t>50</a:t>
            </a:r>
            <a:r>
              <a:rPr lang="zh-CN" altLang="zh-CN" sz="2400" b="1" dirty="0">
                <a:latin typeface="+mn-ea"/>
                <a:ea typeface="+mn-ea"/>
              </a:rPr>
              <a:t>元现钞。当电子现金用于支付时，只需将相当于支付金额的若干信息块综合之后，用电子化方法传递给债权人一方，即可完成支付。这是</a:t>
            </a:r>
            <a:r>
              <a:rPr lang="en-US" altLang="zh-CN" sz="2400" b="1" dirty="0">
                <a:latin typeface="+mn-ea"/>
                <a:ea typeface="+mn-ea"/>
              </a:rPr>
              <a:t>—</a:t>
            </a:r>
            <a:r>
              <a:rPr lang="zh-CN" altLang="zh-CN" sz="2400" b="1" dirty="0">
                <a:latin typeface="+mn-ea"/>
                <a:ea typeface="+mn-ea"/>
              </a:rPr>
              <a:t>种对实体货币的纯粹的电子化模拟。</a:t>
            </a:r>
          </a:p>
          <a:p>
            <a:r>
              <a:rPr lang="zh-CN" altLang="zh-CN" sz="2400" b="1" dirty="0">
                <a:latin typeface="+mn-ea"/>
                <a:ea typeface="+mn-ea"/>
              </a:rPr>
              <a:t>但是，保存于硬盘中的数字化的电子信息块作为一种数据文件，具有可被完整复制的特点，要想保持电子现金的稀缺性和防伪性，就必须采用加强的密码技术或其他安全措施，使得合法的发行主体之外的任何个人或组织不可能制造（或复制）这种数字信息文件。但这些加强手段往往又将银行牵涉进来，进行电子现金的真伪识别以及重复使用识别，从而削弱了其分散处理和离线处理的特性</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969572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5.2.2</a:t>
            </a:r>
            <a:r>
              <a:rPr lang="zh-CN" altLang="zh-CN" sz="2800" b="1" dirty="0"/>
              <a:t>电子</a:t>
            </a:r>
            <a:r>
              <a:rPr lang="zh-CN" altLang="zh-CN" sz="2800" b="1" dirty="0" smtClean="0"/>
              <a:t>现金</a:t>
            </a:r>
            <a:endParaRPr lang="zh-CN" altLang="zh-CN" sz="2800" b="1" dirty="0"/>
          </a:p>
        </p:txBody>
      </p:sp>
      <p:sp>
        <p:nvSpPr>
          <p:cNvPr id="4" name="矩形 3"/>
          <p:cNvSpPr/>
          <p:nvPr/>
        </p:nvSpPr>
        <p:spPr>
          <a:xfrm>
            <a:off x="240135" y="1772816"/>
            <a:ext cx="8280920" cy="4893647"/>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）币值存储在</a:t>
            </a:r>
            <a:r>
              <a:rPr lang="en-US" altLang="zh-CN" sz="2400" b="1" dirty="0">
                <a:latin typeface="+mn-ea"/>
                <a:ea typeface="+mn-ea"/>
              </a:rPr>
              <a:t>IC</a:t>
            </a:r>
            <a:r>
              <a:rPr lang="zh-CN" altLang="zh-CN" sz="2400" b="1" dirty="0">
                <a:latin typeface="+mn-ea"/>
                <a:ea typeface="+mn-ea"/>
              </a:rPr>
              <a:t>卡上。这种方式是将货币价值的汇总余额存储在智能</a:t>
            </a:r>
            <a:r>
              <a:rPr lang="en-US" altLang="zh-CN" sz="2400" b="1" dirty="0">
                <a:latin typeface="+mn-ea"/>
                <a:ea typeface="+mn-ea"/>
              </a:rPr>
              <a:t>IC</a:t>
            </a:r>
            <a:r>
              <a:rPr lang="zh-CN" altLang="zh-CN" sz="2400" b="1" dirty="0">
                <a:latin typeface="+mn-ea"/>
                <a:ea typeface="+mn-ea"/>
              </a:rPr>
              <a:t>卡中，即将智能卡作为货币价值的计数器，甚至可以将</a:t>
            </a:r>
            <a:r>
              <a:rPr lang="en-US" altLang="zh-CN" sz="2400" b="1" dirty="0">
                <a:latin typeface="+mn-ea"/>
                <a:ea typeface="+mn-ea"/>
              </a:rPr>
              <a:t>IC</a:t>
            </a:r>
            <a:r>
              <a:rPr lang="zh-CN" altLang="zh-CN" sz="2400" b="1" dirty="0">
                <a:latin typeface="+mn-ea"/>
                <a:ea typeface="+mn-ea"/>
              </a:rPr>
              <a:t>卡看作记录货币余额的账户（只是这个账户由持卡人自己持有并管理），当从卡内支出货币金额或向卡内存人货币金额时，改写智能卡内的记录余额，这也相当于改写持卡人的</a:t>
            </a:r>
            <a:r>
              <a:rPr lang="en-US" altLang="zh-CN" sz="2400" b="1" dirty="0">
                <a:latin typeface="+mn-ea"/>
                <a:ea typeface="+mn-ea"/>
              </a:rPr>
              <a:t>IC</a:t>
            </a:r>
            <a:r>
              <a:rPr lang="zh-CN" altLang="zh-CN" sz="2400" b="1" dirty="0">
                <a:latin typeface="+mn-ea"/>
                <a:ea typeface="+mn-ea"/>
              </a:rPr>
              <a:t>卡存款账户。从卡内支出货币的去向和向卡内写入货币金额的来源可以是另一张电子现金智能卡，持卡人在银行的存款账户或商户的读卡器，并且在转移的过程中，必然是一方增加、另一方减少，增加的金额恰好是减少的金额。这一点与现金支付十分相似，从而保证了支付工具的稀缺性。智能卡形式的电子现金除与银行账户之间转移之外，其余的转移操作均可独立完成，不用与银行发生任何联系，从而保证了其分散匿明性和离线操作性</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510069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5" name="Rectangle 1"/>
          <p:cNvSpPr>
            <a:spLocks noChangeArrowheads="1"/>
          </p:cNvSpPr>
          <p:nvPr/>
        </p:nvSpPr>
        <p:spPr bwMode="auto">
          <a:xfrm>
            <a:off x="247006" y="1093966"/>
            <a:ext cx="871296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rtl="0"/>
            <a:r>
              <a:rPr lang="zh-CN" altLang="zh-CN" sz="2800" b="1" dirty="0" smtClean="0"/>
              <a:t>5</a:t>
            </a:r>
            <a:r>
              <a:rPr lang="zh-CN" altLang="zh-CN" sz="2800" b="1" dirty="0"/>
              <a:t>.1.1电子支付系统</a:t>
            </a:r>
            <a:r>
              <a:rPr lang="zh-CN" altLang="zh-CN" sz="2800" b="1" dirty="0" smtClean="0"/>
              <a:t>分类</a:t>
            </a:r>
            <a:endParaRPr lang="zh-CN" altLang="zh-CN" sz="2800" b="1" dirty="0"/>
          </a:p>
        </p:txBody>
      </p:sp>
      <p:sp>
        <p:nvSpPr>
          <p:cNvPr id="3" name="矩形 2"/>
          <p:cNvSpPr/>
          <p:nvPr/>
        </p:nvSpPr>
        <p:spPr>
          <a:xfrm>
            <a:off x="276897" y="1598905"/>
            <a:ext cx="8352928" cy="4524315"/>
          </a:xfrm>
          <a:prstGeom prst="rect">
            <a:avLst/>
          </a:prstGeom>
        </p:spPr>
        <p:txBody>
          <a:bodyPr wrap="square">
            <a:spAutoFit/>
          </a:bodyPr>
          <a:lstStyle/>
          <a:p>
            <a:r>
              <a:rPr lang="zh-CN" altLang="zh-CN" sz="2400" b="1" dirty="0" smtClean="0">
                <a:latin typeface="+mn-ea"/>
                <a:ea typeface="+mn-ea"/>
              </a:rPr>
              <a:t>1</a:t>
            </a:r>
            <a:r>
              <a:rPr lang="zh-CN" altLang="zh-CN" sz="2400" b="1" dirty="0">
                <a:latin typeface="+mn-ea"/>
                <a:ea typeface="+mn-ea"/>
              </a:rPr>
              <a:t>．大额实时支付系统</a:t>
            </a:r>
          </a:p>
          <a:p>
            <a:r>
              <a:rPr lang="zh-CN" altLang="zh-CN" sz="2400" b="1" dirty="0">
                <a:latin typeface="+mn-ea"/>
                <a:ea typeface="+mn-ea"/>
              </a:rPr>
              <a:t>大额实时支付系统是一个国家支付体系的核心应用系统，通常由中央银行运行，该系统主要处理银行间大额资金转账，通常支付的发起方和接收方都是商业银行或在中央银行开设账户的金融机构。在我国，中国人民银行根据银行间和金融机构间的清算业务需要，利用网络通信技术和信息安全技术，处理跨行的同城或异地的大额业务、人民银行系统的贷记支付业务以及即时转账等业务。与其他支付方式相比，大额实时支付系统业务更加快速、准确、安全，是目前国内最快捷的结算手段之一，可实现一分钟内实时到账，在节约时间的同时也降低了成本。通常大额系统处理的支付业务量很少，但资金额却很大</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7943409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5.2.2</a:t>
            </a:r>
            <a:r>
              <a:rPr lang="zh-CN" altLang="zh-CN" sz="2800" b="1" dirty="0"/>
              <a:t>电子</a:t>
            </a:r>
            <a:r>
              <a:rPr lang="zh-CN" altLang="zh-CN" sz="2800" b="1" dirty="0" smtClean="0"/>
              <a:t>现金</a:t>
            </a:r>
            <a:endParaRPr lang="zh-CN" altLang="zh-CN" sz="2800" b="1" dirty="0"/>
          </a:p>
        </p:txBody>
      </p:sp>
      <p:sp>
        <p:nvSpPr>
          <p:cNvPr id="4" name="矩形 3"/>
          <p:cNvSpPr/>
          <p:nvPr/>
        </p:nvSpPr>
        <p:spPr>
          <a:xfrm>
            <a:off x="35496" y="1599922"/>
            <a:ext cx="8964487" cy="5262979"/>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3</a:t>
            </a:r>
            <a:r>
              <a:rPr lang="zh-CN" altLang="zh-CN" sz="2400" b="1" dirty="0">
                <a:latin typeface="+mn-ea"/>
                <a:ea typeface="+mn-ea"/>
              </a:rPr>
              <a:t>）两种电子现金的比较。数据文件型电子现金由于保存在计算机硬盘中，因此在网络中的流通和传递就显得相对方便；而智能卡电子现金本身保管在</a:t>
            </a:r>
            <a:r>
              <a:rPr lang="en-US" altLang="zh-CN" sz="2400" b="1" dirty="0">
                <a:latin typeface="+mn-ea"/>
                <a:ea typeface="+mn-ea"/>
              </a:rPr>
              <a:t>IC</a:t>
            </a:r>
            <a:r>
              <a:rPr lang="zh-CN" altLang="zh-CN" sz="2400" b="1" dirty="0">
                <a:latin typeface="+mn-ea"/>
                <a:ea typeface="+mn-ea"/>
              </a:rPr>
              <a:t>卡中，读出和写入必须使用专用设备，在网络化过程中相对复杂一些。</a:t>
            </a:r>
          </a:p>
          <a:p>
            <a:r>
              <a:rPr lang="zh-CN" altLang="zh-CN" sz="2400" b="1" dirty="0">
                <a:latin typeface="+mn-ea"/>
                <a:ea typeface="+mn-ea"/>
              </a:rPr>
              <a:t>数据文件型电子现金由于保存在计算机硬盘中，其携带十分不便；而智能卡电子现金利用一张薄薄的塑料卡为载体，携带十分方便，从这个角度来看，智能卡电子现金的普及化要高一些。但同时，由于计算机的普及程度远远超过电子现金专用读卡器的普及程度，从这个角度来看，又不利于智能卡电子现金的普及。</a:t>
            </a:r>
          </a:p>
          <a:p>
            <a:r>
              <a:rPr lang="zh-CN" altLang="zh-CN" sz="2400" b="1" dirty="0">
                <a:latin typeface="+mn-ea"/>
                <a:ea typeface="+mn-ea"/>
              </a:rPr>
              <a:t>就安全水平而言，智能卡因其耐篡改的特征，比之可以简单地读写的硬件文件有更高的安全性；但从另一方面，智能卡内嵌入的微处理器比计算机的计算能力差，难以进行高强度的密码处理，因此难以达到高强度的逻辑安全性。从这个角度上看，数据文件型的电子现金又有较优的安全性。</a:t>
            </a:r>
          </a:p>
        </p:txBody>
      </p:sp>
    </p:spTree>
    <p:extLst>
      <p:ext uri="{BB962C8B-B14F-4D97-AF65-F5344CB8AC3E}">
        <p14:creationId xmlns:p14="http://schemas.microsoft.com/office/powerpoint/2010/main" val="13943027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2</a:t>
            </a:r>
            <a:r>
              <a:rPr lang="en-US" altLang="zh-CN" sz="2800" b="1" dirty="0">
                <a:latin typeface="+mn-ea"/>
                <a:ea typeface="+mn-ea"/>
              </a:rPr>
              <a:t>.</a:t>
            </a:r>
            <a:r>
              <a:rPr lang="zh-CN" altLang="zh-CN" sz="2800" b="1" dirty="0">
                <a:latin typeface="+mn-ea"/>
                <a:ea typeface="+mn-ea"/>
              </a:rPr>
              <a:t>电子现金的</a:t>
            </a:r>
            <a:r>
              <a:rPr lang="zh-CN" altLang="zh-CN" sz="2800" b="1" dirty="0" smtClean="0">
                <a:latin typeface="+mn-ea"/>
                <a:ea typeface="+mn-ea"/>
              </a:rPr>
              <a:t>特点</a:t>
            </a:r>
            <a:endParaRPr lang="zh-CN" altLang="zh-CN" sz="2800" b="1" dirty="0">
              <a:latin typeface="+mn-ea"/>
              <a:ea typeface="+mn-ea"/>
            </a:endParaRPr>
          </a:p>
        </p:txBody>
      </p:sp>
      <p:sp>
        <p:nvSpPr>
          <p:cNvPr id="4" name="矩形 3"/>
          <p:cNvSpPr/>
          <p:nvPr/>
        </p:nvSpPr>
        <p:spPr>
          <a:xfrm>
            <a:off x="276151" y="1639381"/>
            <a:ext cx="8496944" cy="4524315"/>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）银行和商家之间有协议和授权关系。</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）用户、商家和</a:t>
            </a:r>
            <a:r>
              <a:rPr lang="en-US" altLang="zh-CN" sz="2400" b="1" dirty="0">
                <a:latin typeface="+mn-ea"/>
                <a:ea typeface="+mn-ea"/>
              </a:rPr>
              <a:t>E-cash</a:t>
            </a:r>
            <a:r>
              <a:rPr lang="zh-CN" altLang="zh-CN" sz="2400" b="1" dirty="0">
                <a:latin typeface="+mn-ea"/>
                <a:ea typeface="+mn-ea"/>
              </a:rPr>
              <a:t>银行都需要使用</a:t>
            </a:r>
            <a:r>
              <a:rPr lang="en-US" altLang="zh-CN" sz="2400" b="1" dirty="0">
                <a:latin typeface="+mn-ea"/>
                <a:ea typeface="+mn-ea"/>
              </a:rPr>
              <a:t>E-cash</a:t>
            </a:r>
            <a:r>
              <a:rPr lang="zh-CN" altLang="zh-CN" sz="2400" b="1" dirty="0">
                <a:latin typeface="+mn-ea"/>
                <a:ea typeface="+mn-ea"/>
              </a:rPr>
              <a:t>软件。</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a:t>
            </a:r>
            <a:r>
              <a:rPr lang="en-US" altLang="zh-CN" sz="2400" b="1" dirty="0">
                <a:latin typeface="+mn-ea"/>
                <a:ea typeface="+mn-ea"/>
              </a:rPr>
              <a:t>E-cash</a:t>
            </a:r>
            <a:r>
              <a:rPr lang="zh-CN" altLang="zh-CN" sz="2400" b="1" dirty="0">
                <a:latin typeface="+mn-ea"/>
                <a:ea typeface="+mn-ea"/>
              </a:rPr>
              <a:t>银行负责用户和商家之间资金的转移。</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）身份验证是由</a:t>
            </a:r>
            <a:r>
              <a:rPr lang="en-US" altLang="zh-CN" sz="2400" b="1" dirty="0">
                <a:latin typeface="+mn-ea"/>
                <a:ea typeface="+mn-ea"/>
              </a:rPr>
              <a:t>E-cash</a:t>
            </a:r>
            <a:r>
              <a:rPr lang="zh-CN" altLang="zh-CN" sz="2400" b="1" dirty="0">
                <a:latin typeface="+mn-ea"/>
                <a:ea typeface="+mn-ea"/>
              </a:rPr>
              <a:t>本身完成的，</a:t>
            </a:r>
            <a:r>
              <a:rPr lang="en-US" altLang="zh-CN" sz="2400" b="1" dirty="0">
                <a:latin typeface="+mn-ea"/>
                <a:ea typeface="+mn-ea"/>
              </a:rPr>
              <a:t>E-cash</a:t>
            </a:r>
            <a:r>
              <a:rPr lang="zh-CN" altLang="zh-CN" sz="2400" b="1" dirty="0">
                <a:latin typeface="+mn-ea"/>
                <a:ea typeface="+mn-ea"/>
              </a:rPr>
              <a:t>银行在发放电子货币时使用了数字签名。商家在每次交易中，将电子货币传送给</a:t>
            </a:r>
            <a:r>
              <a:rPr lang="en-US" altLang="zh-CN" sz="2400" b="1" dirty="0">
                <a:latin typeface="+mn-ea"/>
                <a:ea typeface="+mn-ea"/>
              </a:rPr>
              <a:t>E-cash</a:t>
            </a:r>
            <a:r>
              <a:rPr lang="zh-CN" altLang="zh-CN" sz="2400" b="1" dirty="0">
                <a:latin typeface="+mn-ea"/>
                <a:ea typeface="+mn-ea"/>
              </a:rPr>
              <a:t>银行，由</a:t>
            </a:r>
            <a:r>
              <a:rPr lang="en-US" altLang="zh-CN" sz="2400" b="1" dirty="0">
                <a:latin typeface="+mn-ea"/>
                <a:ea typeface="+mn-ea"/>
              </a:rPr>
              <a:t>E-cash</a:t>
            </a:r>
            <a:r>
              <a:rPr lang="zh-CN" altLang="zh-CN" sz="2400" b="1" dirty="0">
                <a:latin typeface="+mn-ea"/>
                <a:ea typeface="+mn-ea"/>
              </a:rPr>
              <a:t>银行验证用户支持的电子货币是否有效（如是否伪造或使用过等）。</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）具有现金特点，可以存、取、转让，适用于小额交易量。</a:t>
            </a:r>
          </a:p>
          <a:p>
            <a:r>
              <a:rPr lang="zh-CN" altLang="zh-CN" sz="2400" b="1" dirty="0">
                <a:latin typeface="+mn-ea"/>
                <a:ea typeface="+mn-ea"/>
              </a:rPr>
              <a:t>（</a:t>
            </a:r>
            <a:r>
              <a:rPr lang="en-US" altLang="zh-CN" sz="2400" b="1" dirty="0">
                <a:latin typeface="+mn-ea"/>
                <a:ea typeface="+mn-ea"/>
              </a:rPr>
              <a:t>6</a:t>
            </a:r>
            <a:r>
              <a:rPr lang="zh-CN" altLang="zh-CN" sz="2400" b="1" dirty="0">
                <a:latin typeface="+mn-ea"/>
                <a:ea typeface="+mn-ea"/>
              </a:rPr>
              <a:t>）匿名性。电子现金不能提供用于跟踪持有者的信息，这样可以保证交易的保密性，也就维护了交易双方的隐私权。也正是因为这一点，如果电子现金丢失了，就会同纸币现金一样无法追回</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3341741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2</a:t>
            </a:r>
            <a:r>
              <a:rPr lang="en-US" altLang="zh-CN" sz="2800" b="1" dirty="0">
                <a:latin typeface="+mn-ea"/>
                <a:ea typeface="+mn-ea"/>
              </a:rPr>
              <a:t>.</a:t>
            </a:r>
            <a:r>
              <a:rPr lang="zh-CN" altLang="zh-CN" sz="2800" b="1" dirty="0">
                <a:latin typeface="+mn-ea"/>
                <a:ea typeface="+mn-ea"/>
              </a:rPr>
              <a:t>电子现金的</a:t>
            </a:r>
            <a:r>
              <a:rPr lang="zh-CN" altLang="zh-CN" sz="2800" b="1" dirty="0" smtClean="0">
                <a:latin typeface="+mn-ea"/>
                <a:ea typeface="+mn-ea"/>
              </a:rPr>
              <a:t>特点</a:t>
            </a:r>
            <a:endParaRPr lang="zh-CN" altLang="zh-CN" sz="2800" b="1" dirty="0">
              <a:latin typeface="+mn-ea"/>
              <a:ea typeface="+mn-ea"/>
            </a:endParaRPr>
          </a:p>
        </p:txBody>
      </p:sp>
      <p:sp>
        <p:nvSpPr>
          <p:cNvPr id="4" name="矩形 3"/>
          <p:cNvSpPr/>
          <p:nvPr/>
        </p:nvSpPr>
        <p:spPr>
          <a:xfrm>
            <a:off x="276151" y="1639381"/>
            <a:ext cx="8496944" cy="3785652"/>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7</a:t>
            </a:r>
            <a:r>
              <a:rPr lang="zh-CN" altLang="zh-CN" sz="2400" b="1" dirty="0">
                <a:latin typeface="+mn-ea"/>
                <a:ea typeface="+mn-ea"/>
              </a:rPr>
              <a:t>）节省交易费用。</a:t>
            </a:r>
            <a:r>
              <a:rPr lang="en-US" altLang="zh-CN" sz="2400" b="1" dirty="0">
                <a:latin typeface="+mn-ea"/>
                <a:ea typeface="+mn-ea"/>
              </a:rPr>
              <a:t>E-cash</a:t>
            </a:r>
            <a:r>
              <a:rPr lang="zh-CN" altLang="zh-CN" sz="2400" b="1" dirty="0">
                <a:latin typeface="+mn-ea"/>
                <a:ea typeface="+mn-ea"/>
              </a:rPr>
              <a:t>使交易更加便宜，因为通过互联网传递数字现金的费用比通过普通银行系统支付要便宜得多。为了流通货币，普通银行需要维持许多分支机构、职员、自动付款机及各种交易系统，这一切都增加了银行进行资金处理的费用。而</a:t>
            </a:r>
            <a:r>
              <a:rPr lang="en-US" altLang="zh-CN" sz="2400" b="1" dirty="0">
                <a:latin typeface="+mn-ea"/>
                <a:ea typeface="+mn-ea"/>
              </a:rPr>
              <a:t>E-cash</a:t>
            </a:r>
            <a:r>
              <a:rPr lang="zh-CN" altLang="zh-CN" sz="2400" b="1" dirty="0">
                <a:latin typeface="+mn-ea"/>
                <a:ea typeface="+mn-ea"/>
              </a:rPr>
              <a:t>是利用已有的互联网网络和用户的计算机，所以消耗比较小，尤其是小额交易更加合算。</a:t>
            </a:r>
          </a:p>
          <a:p>
            <a:r>
              <a:rPr lang="zh-CN" altLang="zh-CN" sz="2400" b="1" dirty="0">
                <a:latin typeface="+mn-ea"/>
                <a:ea typeface="+mn-ea"/>
              </a:rPr>
              <a:t>（</a:t>
            </a:r>
            <a:r>
              <a:rPr lang="en-US" altLang="zh-CN" sz="2400" b="1" dirty="0">
                <a:latin typeface="+mn-ea"/>
                <a:ea typeface="+mn-ea"/>
              </a:rPr>
              <a:t>8</a:t>
            </a:r>
            <a:r>
              <a:rPr lang="zh-CN" altLang="zh-CN" sz="2400" b="1" dirty="0">
                <a:latin typeface="+mn-ea"/>
                <a:ea typeface="+mn-ea"/>
              </a:rPr>
              <a:t>）支付灵活方便。</a:t>
            </a:r>
            <a:r>
              <a:rPr lang="en-US" altLang="zh-CN" sz="2400" b="1" dirty="0">
                <a:latin typeface="+mn-ea"/>
                <a:ea typeface="+mn-ea"/>
              </a:rPr>
              <a:t>E-cash</a:t>
            </a:r>
            <a:r>
              <a:rPr lang="zh-CN" altLang="zh-CN" sz="2400" b="1" dirty="0">
                <a:latin typeface="+mn-ea"/>
                <a:ea typeface="+mn-ea"/>
              </a:rPr>
              <a:t>可以用若千种货币单位，使得其在商品交易中更具方便性，尤其在小额交易中。</a:t>
            </a:r>
          </a:p>
          <a:p>
            <a:r>
              <a:rPr lang="zh-CN" altLang="zh-CN" sz="2400" b="1" dirty="0">
                <a:latin typeface="+mn-ea"/>
                <a:ea typeface="+mn-ea"/>
              </a:rPr>
              <a:t>（</a:t>
            </a:r>
            <a:r>
              <a:rPr lang="en-US" altLang="zh-CN" sz="2400" b="1" dirty="0">
                <a:latin typeface="+mn-ea"/>
                <a:ea typeface="+mn-ea"/>
              </a:rPr>
              <a:t>9</a:t>
            </a:r>
            <a:r>
              <a:rPr lang="zh-CN" altLang="zh-CN" sz="2400" b="1" dirty="0">
                <a:latin typeface="+mn-ea"/>
                <a:ea typeface="+mn-ea"/>
              </a:rPr>
              <a:t>）安全存储。</a:t>
            </a:r>
            <a:r>
              <a:rPr lang="en-US" altLang="zh-CN" sz="2400" b="1" dirty="0">
                <a:latin typeface="+mn-ea"/>
                <a:ea typeface="+mn-ea"/>
              </a:rPr>
              <a:t>E-cash</a:t>
            </a:r>
            <a:r>
              <a:rPr lang="zh-CN" altLang="zh-CN" sz="2400" b="1" dirty="0">
                <a:latin typeface="+mn-ea"/>
                <a:ea typeface="+mn-ea"/>
              </a:rPr>
              <a:t>能够安全地存储在用户的计算机或</a:t>
            </a:r>
            <a:r>
              <a:rPr lang="en-US" altLang="zh-CN" sz="2400" b="1" dirty="0">
                <a:latin typeface="+mn-ea"/>
                <a:ea typeface="+mn-ea"/>
              </a:rPr>
              <a:t>IC</a:t>
            </a:r>
            <a:r>
              <a:rPr lang="zh-CN" altLang="zh-CN" sz="2400" b="1" dirty="0">
                <a:latin typeface="+mn-ea"/>
                <a:ea typeface="+mn-ea"/>
              </a:rPr>
              <a:t>卡中，并且可以方便地在网络上传输</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2925654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2</a:t>
            </a:r>
            <a:r>
              <a:rPr lang="en-US" altLang="zh-CN" sz="2800" b="1" dirty="0">
                <a:latin typeface="+mn-ea"/>
                <a:ea typeface="+mn-ea"/>
              </a:rPr>
              <a:t>.</a:t>
            </a:r>
            <a:r>
              <a:rPr lang="zh-CN" altLang="zh-CN" sz="2800" b="1" dirty="0">
                <a:latin typeface="+mn-ea"/>
                <a:ea typeface="+mn-ea"/>
              </a:rPr>
              <a:t>电子现金的</a:t>
            </a:r>
            <a:r>
              <a:rPr lang="zh-CN" altLang="zh-CN" sz="2800" b="1" dirty="0" smtClean="0">
                <a:latin typeface="+mn-ea"/>
                <a:ea typeface="+mn-ea"/>
              </a:rPr>
              <a:t>特点</a:t>
            </a:r>
            <a:endParaRPr lang="zh-CN" altLang="zh-CN" sz="2800" b="1" dirty="0">
              <a:latin typeface="+mn-ea"/>
              <a:ea typeface="+mn-ea"/>
            </a:endParaRPr>
          </a:p>
        </p:txBody>
      </p:sp>
      <p:sp>
        <p:nvSpPr>
          <p:cNvPr id="4" name="矩形 3"/>
          <p:cNvSpPr/>
          <p:nvPr/>
        </p:nvSpPr>
        <p:spPr>
          <a:xfrm>
            <a:off x="276151" y="1639381"/>
            <a:ext cx="8496944" cy="2308324"/>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10</a:t>
            </a:r>
            <a:r>
              <a:rPr lang="zh-CN" altLang="zh-CN" sz="2400" b="1" dirty="0">
                <a:latin typeface="+mn-ea"/>
                <a:ea typeface="+mn-ea"/>
              </a:rPr>
              <a:t>）独立性。</a:t>
            </a:r>
            <a:r>
              <a:rPr lang="en-US" altLang="zh-CN" sz="2400" b="1" dirty="0">
                <a:latin typeface="+mn-ea"/>
                <a:ea typeface="+mn-ea"/>
              </a:rPr>
              <a:t>E-cash</a:t>
            </a:r>
            <a:r>
              <a:rPr lang="zh-CN" altLang="zh-CN" sz="2400" b="1" dirty="0">
                <a:latin typeface="+mn-ea"/>
                <a:ea typeface="+mn-ea"/>
              </a:rPr>
              <a:t>不依赖于所用的计算机系统。</a:t>
            </a:r>
          </a:p>
          <a:p>
            <a:r>
              <a:rPr lang="zh-CN" altLang="zh-CN" sz="2400" b="1" dirty="0">
                <a:latin typeface="+mn-ea"/>
                <a:ea typeface="+mn-ea"/>
              </a:rPr>
              <a:t>（</a:t>
            </a:r>
            <a:r>
              <a:rPr lang="en-US" altLang="zh-CN" sz="2400" b="1" dirty="0">
                <a:latin typeface="+mn-ea"/>
                <a:ea typeface="+mn-ea"/>
              </a:rPr>
              <a:t>11</a:t>
            </a:r>
            <a:r>
              <a:rPr lang="zh-CN" altLang="zh-CN" sz="2400" b="1" dirty="0">
                <a:latin typeface="+mn-ea"/>
                <a:ea typeface="+mn-ea"/>
              </a:rPr>
              <a:t>）不可重复使用。</a:t>
            </a:r>
            <a:r>
              <a:rPr lang="en-US" altLang="zh-CN" sz="2400" b="1" dirty="0">
                <a:latin typeface="+mn-ea"/>
                <a:ea typeface="+mn-ea"/>
              </a:rPr>
              <a:t>E-cash</a:t>
            </a:r>
            <a:r>
              <a:rPr lang="zh-CN" altLang="zh-CN" sz="2400" b="1" dirty="0">
                <a:latin typeface="+mn-ea"/>
                <a:ea typeface="+mn-ea"/>
              </a:rPr>
              <a:t>一次花完后，就不能用第二次。</a:t>
            </a:r>
          </a:p>
          <a:p>
            <a:r>
              <a:rPr lang="zh-CN" altLang="zh-CN" sz="2400" b="1" dirty="0">
                <a:latin typeface="+mn-ea"/>
                <a:ea typeface="+mn-ea"/>
              </a:rPr>
              <a:t>（</a:t>
            </a:r>
            <a:r>
              <a:rPr lang="en-US" altLang="zh-CN" sz="2400" b="1" dirty="0">
                <a:latin typeface="+mn-ea"/>
                <a:ea typeface="+mn-ea"/>
              </a:rPr>
              <a:t>12</a:t>
            </a:r>
            <a:r>
              <a:rPr lang="zh-CN" altLang="zh-CN" sz="2400" b="1" dirty="0">
                <a:latin typeface="+mn-ea"/>
                <a:ea typeface="+mn-ea"/>
              </a:rPr>
              <a:t>）可传递性。</a:t>
            </a:r>
            <a:r>
              <a:rPr lang="en-US" altLang="zh-CN" sz="2400" b="1" dirty="0">
                <a:latin typeface="+mn-ea"/>
                <a:ea typeface="+mn-ea"/>
              </a:rPr>
              <a:t>E-cash</a:t>
            </a:r>
            <a:r>
              <a:rPr lang="zh-CN" altLang="zh-CN" sz="2400" b="1" dirty="0">
                <a:latin typeface="+mn-ea"/>
                <a:ea typeface="+mn-ea"/>
              </a:rPr>
              <a:t>可以方便地从一人传给另一个人，并且不能提供跟踪这种传递的信息。</a:t>
            </a:r>
          </a:p>
          <a:p>
            <a:r>
              <a:rPr lang="zh-CN" altLang="zh-CN" sz="2400" b="1" dirty="0">
                <a:latin typeface="+mn-ea"/>
                <a:ea typeface="+mn-ea"/>
              </a:rPr>
              <a:t>（</a:t>
            </a:r>
            <a:r>
              <a:rPr lang="en-US" altLang="zh-CN" sz="2400" b="1" dirty="0">
                <a:latin typeface="+mn-ea"/>
                <a:ea typeface="+mn-ea"/>
              </a:rPr>
              <a:t>13</a:t>
            </a:r>
            <a:r>
              <a:rPr lang="zh-CN" altLang="zh-CN" sz="2400" b="1" dirty="0">
                <a:latin typeface="+mn-ea"/>
                <a:ea typeface="+mn-ea"/>
              </a:rPr>
              <a:t>）可分性。</a:t>
            </a:r>
            <a:r>
              <a:rPr lang="en-US" altLang="zh-CN" sz="2400" b="1" dirty="0">
                <a:latin typeface="+mn-ea"/>
                <a:ea typeface="+mn-ea"/>
              </a:rPr>
              <a:t>E-cash</a:t>
            </a:r>
            <a:r>
              <a:rPr lang="zh-CN" altLang="zh-CN" sz="2400" b="1" dirty="0">
                <a:latin typeface="+mn-ea"/>
                <a:ea typeface="+mn-ea"/>
              </a:rPr>
              <a:t>可以用若干种货币单位，并且可以像普通的现金一样，把大钱分为小钱。</a:t>
            </a:r>
            <a:endParaRPr lang="zh-CN" altLang="en-US" sz="2400" b="1" dirty="0">
              <a:latin typeface="+mn-ea"/>
              <a:ea typeface="+mn-ea"/>
            </a:endParaRPr>
          </a:p>
        </p:txBody>
      </p:sp>
    </p:spTree>
    <p:extLst>
      <p:ext uri="{BB962C8B-B14F-4D97-AF65-F5344CB8AC3E}">
        <p14:creationId xmlns:p14="http://schemas.microsoft.com/office/powerpoint/2010/main" val="21521498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356159" y="864006"/>
            <a:ext cx="8496944" cy="523220"/>
          </a:xfrm>
          <a:prstGeom prst="rect">
            <a:avLst/>
          </a:prstGeom>
        </p:spPr>
        <p:txBody>
          <a:bodyPr wrap="square">
            <a:spAutoFit/>
          </a:bodyPr>
          <a:lstStyle/>
          <a:p>
            <a:r>
              <a:rPr lang="en-US" altLang="zh-CN" sz="2800" b="1" dirty="0" smtClean="0">
                <a:latin typeface="+mn-ea"/>
                <a:ea typeface="+mn-ea"/>
              </a:rPr>
              <a:t>3</a:t>
            </a:r>
            <a:r>
              <a:rPr lang="en-US" altLang="zh-CN" sz="2800" b="1" dirty="0">
                <a:latin typeface="+mn-ea"/>
                <a:ea typeface="+mn-ea"/>
              </a:rPr>
              <a:t>.</a:t>
            </a:r>
            <a:r>
              <a:rPr lang="zh-CN" altLang="zh-CN" sz="2800" b="1" dirty="0">
                <a:latin typeface="+mn-ea"/>
                <a:ea typeface="+mn-ea"/>
              </a:rPr>
              <a:t>电子现金存在的</a:t>
            </a:r>
            <a:r>
              <a:rPr lang="zh-CN" altLang="zh-CN" sz="2800" b="1" dirty="0" smtClean="0">
                <a:latin typeface="+mn-ea"/>
                <a:ea typeface="+mn-ea"/>
              </a:rPr>
              <a:t>问题</a:t>
            </a:r>
            <a:endParaRPr lang="zh-CN" altLang="zh-CN" sz="2800" b="1" dirty="0">
              <a:latin typeface="+mn-ea"/>
              <a:ea typeface="+mn-ea"/>
            </a:endParaRPr>
          </a:p>
        </p:txBody>
      </p:sp>
      <p:sp>
        <p:nvSpPr>
          <p:cNvPr id="4" name="矩形 3"/>
          <p:cNvSpPr/>
          <p:nvPr/>
        </p:nvSpPr>
        <p:spPr>
          <a:xfrm>
            <a:off x="248146" y="1445811"/>
            <a:ext cx="8895853" cy="5262979"/>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）只有少数商家接受电子现金，而且只有少数几家银行提供电子现金开户服务。</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）成本较高。电子现金对于硬件和软件的技术要求都较高，需要一个大型的数据库存储用户完成的交易和</a:t>
            </a:r>
            <a:r>
              <a:rPr lang="en-US" altLang="zh-CN" sz="2400" b="1" dirty="0">
                <a:latin typeface="+mn-ea"/>
                <a:ea typeface="+mn-ea"/>
              </a:rPr>
              <a:t>E-cash</a:t>
            </a:r>
            <a:r>
              <a:rPr lang="zh-CN" altLang="zh-CN" sz="2400" b="1" dirty="0">
                <a:latin typeface="+mn-ea"/>
                <a:ea typeface="+mn-ea"/>
              </a:rPr>
              <a:t>序列号以防止重复消费。因此，尚需开发出软、硬件成本低廉的电子现金。</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）存在货币兑换问题。由于电子现金仍以传统的货币体系为基础，如德国银行只能以德国马克的形式发行电子现金、法国银行只能以法郎的形式发行等，因此，从事跨国贸易就必须要使用特殊的兑换软件。</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）风险较大。如果某个用户的硬驱损坏，电子现金丢失，钱就无法恢复，这个风险许多消费者都不愿承担。</a:t>
            </a:r>
          </a:p>
          <a:p>
            <a:r>
              <a:rPr lang="zh-CN" altLang="zh-CN" sz="2400" b="1" dirty="0">
                <a:latin typeface="+mn-ea"/>
                <a:ea typeface="+mn-ea"/>
              </a:rPr>
              <a:t>尽管存在种种问题，电子现金的使用仍呈增长势头。而且随着较为安全的电子现金解决方案的出台，电子现金一定会像商家和银行界预言的那样，成为未来网上贸易方便的交易手段。</a:t>
            </a:r>
          </a:p>
        </p:txBody>
      </p:sp>
    </p:spTree>
    <p:extLst>
      <p:ext uri="{BB962C8B-B14F-4D97-AF65-F5344CB8AC3E}">
        <p14:creationId xmlns:p14="http://schemas.microsoft.com/office/powerpoint/2010/main" val="32930305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smtClean="0"/>
              <a:t>5</a:t>
            </a:r>
            <a:r>
              <a:rPr lang="zh-CN" altLang="zh-CN" sz="3600" b="1" dirty="0">
                <a:solidFill>
                  <a:schemeClr val="tx2"/>
                </a:solidFill>
                <a:effectLst>
                  <a:outerShdw blurRad="38100" dist="38100" dir="2700000" algn="tl">
                    <a:srgbClr val="C0C0C0"/>
                  </a:outerShdw>
                </a:effectLst>
                <a:latin typeface="+mj-lt"/>
                <a:ea typeface="+mj-ea"/>
                <a:cs typeface="+mj-cs"/>
              </a:rPr>
              <a:t>.2电子支付工具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5.2.3</a:t>
            </a:r>
            <a:r>
              <a:rPr lang="zh-CN" altLang="zh-CN" sz="2800" b="1" dirty="0"/>
              <a:t>电子现金的</a:t>
            </a:r>
            <a:r>
              <a:rPr lang="zh-CN" altLang="zh-CN" sz="2800" b="1" dirty="0" smtClean="0"/>
              <a:t>使用</a:t>
            </a:r>
            <a:endParaRPr lang="zh-CN" altLang="zh-CN" sz="2800" b="1" dirty="0"/>
          </a:p>
        </p:txBody>
      </p:sp>
      <p:sp>
        <p:nvSpPr>
          <p:cNvPr id="4" name="矩形 3"/>
          <p:cNvSpPr/>
          <p:nvPr/>
        </p:nvSpPr>
        <p:spPr>
          <a:xfrm>
            <a:off x="251520" y="1647964"/>
            <a:ext cx="8712968" cy="461665"/>
          </a:xfrm>
          <a:prstGeom prst="rect">
            <a:avLst/>
          </a:prstGeom>
        </p:spPr>
        <p:txBody>
          <a:bodyPr wrap="square">
            <a:spAutoFit/>
          </a:bodyPr>
          <a:lstStyle/>
          <a:p>
            <a:r>
              <a:rPr lang="zh-CN" altLang="zh-CN" sz="2400" b="1" dirty="0" smtClean="0">
                <a:latin typeface="+mn-ea"/>
                <a:ea typeface="+mn-ea"/>
              </a:rPr>
              <a:t>电子</a:t>
            </a:r>
            <a:r>
              <a:rPr lang="zh-CN" altLang="zh-CN" sz="2400" b="1" dirty="0">
                <a:latin typeface="+mn-ea"/>
                <a:ea typeface="+mn-ea"/>
              </a:rPr>
              <a:t>现金的支付进程如图</a:t>
            </a:r>
            <a:r>
              <a:rPr lang="en-US" altLang="zh-CN" sz="2400" b="1" dirty="0">
                <a:latin typeface="+mn-ea"/>
                <a:ea typeface="+mn-ea"/>
              </a:rPr>
              <a:t>5</a:t>
            </a:r>
            <a:r>
              <a:rPr lang="zh-CN" altLang="zh-CN" sz="2400" b="1" dirty="0">
                <a:latin typeface="+mn-ea"/>
                <a:ea typeface="+mn-ea"/>
              </a:rPr>
              <a:t>.1</a:t>
            </a:r>
            <a:r>
              <a:rPr lang="en-US" altLang="zh-CN" sz="2400" b="1" dirty="0">
                <a:latin typeface="+mn-ea"/>
                <a:ea typeface="+mn-ea"/>
              </a:rPr>
              <a:t>0</a:t>
            </a:r>
            <a:r>
              <a:rPr lang="zh-CN" altLang="zh-CN" sz="2400" b="1" dirty="0">
                <a:latin typeface="+mn-ea"/>
                <a:ea typeface="+mn-ea"/>
              </a:rPr>
              <a:t>所示。</a:t>
            </a:r>
          </a:p>
        </p:txBody>
      </p:sp>
      <p:grpSp>
        <p:nvGrpSpPr>
          <p:cNvPr id="5" name="Group 459"/>
          <p:cNvGrpSpPr>
            <a:grpSpLocks/>
          </p:cNvGrpSpPr>
          <p:nvPr/>
        </p:nvGrpSpPr>
        <p:grpSpPr bwMode="auto">
          <a:xfrm>
            <a:off x="1620932" y="2546607"/>
            <a:ext cx="5516636" cy="3061494"/>
            <a:chOff x="2010" y="1560"/>
            <a:chExt cx="5355" cy="2385"/>
          </a:xfrm>
        </p:grpSpPr>
        <p:sp>
          <p:nvSpPr>
            <p:cNvPr id="6" name="Rectangle 440"/>
            <p:cNvSpPr>
              <a:spLocks noChangeArrowheads="1"/>
            </p:cNvSpPr>
            <p:nvPr/>
          </p:nvSpPr>
          <p:spPr bwMode="auto">
            <a:xfrm>
              <a:off x="2010" y="1755"/>
              <a:ext cx="10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发卡行</a:t>
              </a:r>
            </a:p>
          </p:txBody>
        </p:sp>
        <p:sp>
          <p:nvSpPr>
            <p:cNvPr id="7" name="Rectangle 442"/>
            <p:cNvSpPr>
              <a:spLocks noChangeArrowheads="1"/>
            </p:cNvSpPr>
            <p:nvPr/>
          </p:nvSpPr>
          <p:spPr bwMode="auto">
            <a:xfrm>
              <a:off x="3810" y="1560"/>
              <a:ext cx="1560" cy="4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网上购物</a:t>
              </a:r>
            </a:p>
          </p:txBody>
        </p:sp>
        <p:sp>
          <p:nvSpPr>
            <p:cNvPr id="8" name="Rectangle 444"/>
            <p:cNvSpPr>
              <a:spLocks noChangeArrowheads="1"/>
            </p:cNvSpPr>
            <p:nvPr/>
          </p:nvSpPr>
          <p:spPr bwMode="auto">
            <a:xfrm>
              <a:off x="5955" y="1755"/>
              <a:ext cx="118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商家</a:t>
              </a:r>
            </a:p>
          </p:txBody>
        </p:sp>
        <p:sp>
          <p:nvSpPr>
            <p:cNvPr id="9" name="Rectangle 445"/>
            <p:cNvSpPr>
              <a:spLocks noChangeArrowheads="1"/>
            </p:cNvSpPr>
            <p:nvPr/>
          </p:nvSpPr>
          <p:spPr bwMode="auto">
            <a:xfrm>
              <a:off x="3990" y="3570"/>
              <a:ext cx="1620"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500"/>
                </a:lnSpc>
                <a:spcAft>
                  <a:spcPts val="0"/>
                </a:spcAft>
              </a:pPr>
              <a:r>
                <a:rPr lang="en-US" sz="2000" kern="100">
                  <a:effectLst/>
                  <a:latin typeface="Times New Roman"/>
                  <a:ea typeface="宋体"/>
                  <a:cs typeface="宋体"/>
                </a:rPr>
                <a:t>E-cash</a:t>
              </a:r>
              <a:r>
                <a:rPr lang="zh-CN" sz="2000" kern="100">
                  <a:effectLst/>
                  <a:latin typeface="Times New Roman"/>
                  <a:ea typeface="宋体"/>
                  <a:cs typeface="宋体"/>
                </a:rPr>
                <a:t>银行</a:t>
              </a:r>
            </a:p>
          </p:txBody>
        </p:sp>
        <p:cxnSp>
          <p:nvCxnSpPr>
            <p:cNvPr id="10" name="AutoShape 449"/>
            <p:cNvCxnSpPr>
              <a:cxnSpLocks noChangeShapeType="1"/>
            </p:cNvCxnSpPr>
            <p:nvPr/>
          </p:nvCxnSpPr>
          <p:spPr bwMode="auto">
            <a:xfrm>
              <a:off x="3090" y="1950"/>
              <a:ext cx="2850"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1" name="Rectangle 450"/>
            <p:cNvSpPr>
              <a:spLocks noChangeArrowheads="1"/>
            </p:cNvSpPr>
            <p:nvPr/>
          </p:nvSpPr>
          <p:spPr bwMode="auto">
            <a:xfrm>
              <a:off x="5850" y="2655"/>
              <a:ext cx="151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500"/>
                </a:lnSpc>
                <a:spcAft>
                  <a:spcPts val="0"/>
                </a:spcAft>
              </a:pPr>
              <a:r>
                <a:rPr lang="en-US" sz="2000" kern="100">
                  <a:effectLst/>
                  <a:latin typeface="Times New Roman"/>
                  <a:ea typeface="宋体"/>
                  <a:cs typeface="宋体"/>
                </a:rPr>
                <a:t>E-cash</a:t>
              </a:r>
              <a:r>
                <a:rPr lang="zh-CN" sz="2000" kern="100">
                  <a:effectLst/>
                  <a:latin typeface="Times New Roman"/>
                  <a:ea typeface="宋体"/>
                  <a:cs typeface="宋体"/>
                </a:rPr>
                <a:t>结算</a:t>
              </a:r>
            </a:p>
          </p:txBody>
        </p:sp>
        <p:sp>
          <p:nvSpPr>
            <p:cNvPr id="12" name="Rectangle 452"/>
            <p:cNvSpPr>
              <a:spLocks noChangeArrowheads="1"/>
            </p:cNvSpPr>
            <p:nvPr/>
          </p:nvSpPr>
          <p:spPr bwMode="auto">
            <a:xfrm>
              <a:off x="2100" y="2760"/>
              <a:ext cx="1500"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存取</a:t>
              </a:r>
              <a:r>
                <a:rPr lang="en-US" sz="2000" kern="100">
                  <a:effectLst/>
                  <a:latin typeface="Times New Roman"/>
                  <a:ea typeface="宋体"/>
                  <a:cs typeface="宋体"/>
                </a:rPr>
                <a:t>E-cash</a:t>
              </a:r>
              <a:endParaRPr lang="zh-CN" sz="2000" kern="100">
                <a:effectLst/>
                <a:latin typeface="Times New Roman"/>
                <a:ea typeface="宋体"/>
                <a:cs typeface="宋体"/>
              </a:endParaRPr>
            </a:p>
          </p:txBody>
        </p:sp>
        <p:cxnSp>
          <p:nvCxnSpPr>
            <p:cNvPr id="13" name="AutoShape 457"/>
            <p:cNvCxnSpPr>
              <a:cxnSpLocks noChangeShapeType="1"/>
            </p:cNvCxnSpPr>
            <p:nvPr/>
          </p:nvCxnSpPr>
          <p:spPr bwMode="auto">
            <a:xfrm>
              <a:off x="2940" y="2160"/>
              <a:ext cx="1365" cy="1365"/>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4" name="AutoShape 458"/>
            <p:cNvCxnSpPr>
              <a:cxnSpLocks noChangeShapeType="1"/>
            </p:cNvCxnSpPr>
            <p:nvPr/>
          </p:nvCxnSpPr>
          <p:spPr bwMode="auto">
            <a:xfrm flipH="1">
              <a:off x="5340" y="2130"/>
              <a:ext cx="945" cy="1425"/>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grpSp>
      <p:sp>
        <p:nvSpPr>
          <p:cNvPr id="15" name="矩形 14"/>
          <p:cNvSpPr/>
          <p:nvPr/>
        </p:nvSpPr>
        <p:spPr>
          <a:xfrm>
            <a:off x="3075526" y="6021288"/>
            <a:ext cx="2839239" cy="369332"/>
          </a:xfrm>
          <a:prstGeom prst="rect">
            <a:avLst/>
          </a:prstGeom>
        </p:spPr>
        <p:txBody>
          <a:bodyPr wrap="none">
            <a:spAutoFit/>
          </a:bodyPr>
          <a:lstStyle/>
          <a:p>
            <a:r>
              <a:rPr lang="zh-CN" altLang="zh-CN" dirty="0"/>
              <a:t>图</a:t>
            </a:r>
            <a:r>
              <a:rPr lang="en-US" altLang="zh-CN" dirty="0"/>
              <a:t>5</a:t>
            </a:r>
            <a:r>
              <a:rPr lang="zh-CN" altLang="zh-CN" dirty="0"/>
              <a:t>.</a:t>
            </a:r>
            <a:r>
              <a:rPr lang="en-US" altLang="zh-CN" dirty="0"/>
              <a:t>10  </a:t>
            </a:r>
            <a:r>
              <a:rPr lang="zh-CN" altLang="zh-CN" dirty="0"/>
              <a:t>电子现金支付流程</a:t>
            </a:r>
          </a:p>
        </p:txBody>
      </p:sp>
    </p:spTree>
    <p:extLst>
      <p:ext uri="{BB962C8B-B14F-4D97-AF65-F5344CB8AC3E}">
        <p14:creationId xmlns:p14="http://schemas.microsoft.com/office/powerpoint/2010/main" val="9202039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t>5.2.4 </a:t>
            </a:r>
            <a:r>
              <a:rPr lang="zh-CN" altLang="zh-CN" sz="2800" b="1" dirty="0"/>
              <a:t>银行</a:t>
            </a:r>
            <a:r>
              <a:rPr lang="zh-CN" altLang="zh-CN" sz="2800" b="1" dirty="0" smtClean="0"/>
              <a:t>卡</a:t>
            </a:r>
            <a:endParaRPr lang="zh-CN" altLang="zh-CN" sz="2800" b="1" dirty="0"/>
          </a:p>
        </p:txBody>
      </p:sp>
      <p:sp>
        <p:nvSpPr>
          <p:cNvPr id="4" name="矩形 3"/>
          <p:cNvSpPr/>
          <p:nvPr/>
        </p:nvSpPr>
        <p:spPr>
          <a:xfrm>
            <a:off x="323528" y="1647964"/>
            <a:ext cx="8640960" cy="4154984"/>
          </a:xfrm>
          <a:prstGeom prst="rect">
            <a:avLst/>
          </a:prstGeom>
        </p:spPr>
        <p:txBody>
          <a:bodyPr wrap="square">
            <a:spAutoFit/>
          </a:bodyPr>
          <a:lstStyle/>
          <a:p>
            <a:r>
              <a:rPr lang="en-US" altLang="zh-CN" sz="2400" b="1" dirty="0" smtClean="0">
                <a:latin typeface="+mn-ea"/>
                <a:ea typeface="+mn-ea"/>
              </a:rPr>
              <a:t>1</a:t>
            </a:r>
            <a:r>
              <a:rPr lang="zh-CN" altLang="zh-CN" sz="2400" b="1" dirty="0">
                <a:latin typeface="+mn-ea"/>
                <a:ea typeface="+mn-ea"/>
              </a:rPr>
              <a:t>．银行卡分类</a:t>
            </a:r>
          </a:p>
          <a:p>
            <a:r>
              <a:rPr lang="zh-CN" altLang="zh-CN" sz="2400" b="1" dirty="0">
                <a:latin typeface="+mn-ea"/>
                <a:ea typeface="+mn-ea"/>
              </a:rPr>
              <a:t>银行卡有多种分类方法，可以按照银行卡的性质、功能、存储方式、使用对象以及使用范围等对银行卡进行分类。其中最主要的分类方式是按照银行卡的性质不同将其分为借记卡和信用卡，而又可以按照是否向发卡银行交存备用金将信用</a:t>
            </a:r>
            <a:r>
              <a:rPr lang="en-US" altLang="zh-CN" sz="2400" b="1" dirty="0">
                <a:latin typeface="+mn-ea"/>
                <a:ea typeface="+mn-ea"/>
              </a:rPr>
              <a:t>—</a:t>
            </a:r>
            <a:r>
              <a:rPr lang="zh-CN" altLang="zh-CN" sz="2400" b="1" dirty="0">
                <a:latin typeface="+mn-ea"/>
                <a:ea typeface="+mn-ea"/>
              </a:rPr>
              <a:t>卡分为贷记卡和准贷记卡。贷记卡是指发卡银行给予持卡人一定的信用额度，持卡人可以在信用额度内先消费、后还款。准贷记卡是指持卡人必须先向发卡银行交存一定额度的备用金，当备用金账户余额不足时，可在发卡银行规定的信用额度内透支。借记卡按照功能不同分为转账卡、专用卡。借记卡与信用卡的主要区别在于借记卡不具备透支功能，而信用卡具有透支功能。</a:t>
            </a:r>
          </a:p>
        </p:txBody>
      </p:sp>
    </p:spTree>
    <p:extLst>
      <p:ext uri="{BB962C8B-B14F-4D97-AF65-F5344CB8AC3E}">
        <p14:creationId xmlns:p14="http://schemas.microsoft.com/office/powerpoint/2010/main" val="25003632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dirty="0" smtClean="0"/>
              <a:t>2</a:t>
            </a:r>
            <a:r>
              <a:rPr lang="zh-CN" altLang="zh-CN" sz="2800" b="1" dirty="0">
                <a:latin typeface="+mn-ea"/>
                <a:ea typeface="+mn-ea"/>
              </a:rPr>
              <a:t>．银行卡的</a:t>
            </a:r>
            <a:r>
              <a:rPr lang="zh-CN" altLang="zh-CN" sz="2800" b="1" dirty="0" smtClean="0">
                <a:latin typeface="+mn-ea"/>
                <a:ea typeface="+mn-ea"/>
              </a:rPr>
              <a:t>应用</a:t>
            </a:r>
            <a:endParaRPr lang="zh-CN" altLang="zh-CN" sz="2800" b="1" dirty="0">
              <a:latin typeface="+mn-ea"/>
              <a:ea typeface="+mn-ea"/>
            </a:endParaRPr>
          </a:p>
        </p:txBody>
      </p:sp>
      <p:sp>
        <p:nvSpPr>
          <p:cNvPr id="4" name="矩形 3"/>
          <p:cNvSpPr/>
          <p:nvPr/>
        </p:nvSpPr>
        <p:spPr>
          <a:xfrm>
            <a:off x="297855" y="1647964"/>
            <a:ext cx="8712968" cy="2308324"/>
          </a:xfrm>
          <a:prstGeom prst="rect">
            <a:avLst/>
          </a:prstGeom>
        </p:spPr>
        <p:txBody>
          <a:bodyPr wrap="square">
            <a:spAutoFit/>
          </a:bodyPr>
          <a:lstStyle/>
          <a:p>
            <a:r>
              <a:rPr lang="zh-CN" altLang="zh-CN" sz="2400" b="1" dirty="0" smtClean="0">
                <a:latin typeface="+mn-ea"/>
                <a:ea typeface="+mn-ea"/>
              </a:rPr>
              <a:t>目前</a:t>
            </a:r>
            <a:r>
              <a:rPr lang="zh-CN" altLang="zh-CN" sz="2400" b="1" dirty="0">
                <a:latin typeface="+mn-ea"/>
                <a:ea typeface="+mn-ea"/>
              </a:rPr>
              <a:t>，银行卡已经广泛地应用于社会经济生活的各种领域，其主要优点有：可以减少现金的使用量，可以降低货币流通成本，提供各种金融结算服务，方便网上支付，提高支付系统的安全性，便于管理和维护，能够对交易进行跟踪和分析，有利于完善税收体系，促进经济</a:t>
            </a:r>
            <a:r>
              <a:rPr lang="zh-CN" altLang="zh-CN" sz="2400" b="1" dirty="0" smtClean="0">
                <a:latin typeface="+mn-ea"/>
                <a:ea typeface="+mn-ea"/>
              </a:rPr>
              <a:t>增长</a:t>
            </a:r>
            <a:r>
              <a:rPr lang="zh-CN" altLang="zh-CN" sz="2400" b="1" dirty="0">
                <a:latin typeface="+mn-ea"/>
                <a:ea typeface="+mn-ea"/>
              </a:rPr>
              <a:t>。应用银行卡的支付模型如图</a:t>
            </a:r>
            <a:r>
              <a:rPr lang="en-US" altLang="zh-CN" sz="2400" b="1" dirty="0">
                <a:latin typeface="+mn-ea"/>
                <a:ea typeface="+mn-ea"/>
              </a:rPr>
              <a:t>5</a:t>
            </a:r>
            <a:r>
              <a:rPr lang="zh-CN" altLang="zh-CN" sz="2400" b="1" dirty="0">
                <a:latin typeface="+mn-ea"/>
                <a:ea typeface="+mn-ea"/>
              </a:rPr>
              <a:t>.</a:t>
            </a:r>
            <a:r>
              <a:rPr lang="en-US" altLang="zh-CN" sz="2400" b="1" dirty="0">
                <a:latin typeface="+mn-ea"/>
                <a:ea typeface="+mn-ea"/>
              </a:rPr>
              <a:t>11</a:t>
            </a:r>
            <a:r>
              <a:rPr lang="zh-CN" altLang="zh-CN" sz="2400" b="1" dirty="0">
                <a:latin typeface="+mn-ea"/>
                <a:ea typeface="+mn-ea"/>
              </a:rPr>
              <a:t>所示。</a:t>
            </a:r>
          </a:p>
        </p:txBody>
      </p:sp>
      <p:grpSp>
        <p:nvGrpSpPr>
          <p:cNvPr id="6" name="Group 485"/>
          <p:cNvGrpSpPr>
            <a:grpSpLocks/>
          </p:cNvGrpSpPr>
          <p:nvPr/>
        </p:nvGrpSpPr>
        <p:grpSpPr bwMode="auto">
          <a:xfrm>
            <a:off x="2474469" y="3645024"/>
            <a:ext cx="4977851" cy="2393813"/>
            <a:chOff x="2220" y="4665"/>
            <a:chExt cx="5415" cy="2280"/>
          </a:xfrm>
        </p:grpSpPr>
        <p:sp>
          <p:nvSpPr>
            <p:cNvPr id="7" name="Rectangle 461"/>
            <p:cNvSpPr>
              <a:spLocks noChangeArrowheads="1"/>
            </p:cNvSpPr>
            <p:nvPr/>
          </p:nvSpPr>
          <p:spPr bwMode="auto">
            <a:xfrm>
              <a:off x="2220" y="4665"/>
              <a:ext cx="10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800"/>
                </a:lnSpc>
                <a:spcAft>
                  <a:spcPts val="0"/>
                </a:spcAft>
              </a:pPr>
              <a:r>
                <a:rPr lang="zh-CN" sz="1400" kern="100">
                  <a:effectLst/>
                  <a:latin typeface="Times New Roman"/>
                  <a:ea typeface="宋体"/>
                  <a:cs typeface="宋体"/>
                </a:rPr>
                <a:t>持卡人</a:t>
              </a:r>
            </a:p>
          </p:txBody>
        </p:sp>
        <p:sp>
          <p:nvSpPr>
            <p:cNvPr id="8" name="Rectangle 463"/>
            <p:cNvSpPr>
              <a:spLocks noChangeArrowheads="1"/>
            </p:cNvSpPr>
            <p:nvPr/>
          </p:nvSpPr>
          <p:spPr bwMode="auto">
            <a:xfrm>
              <a:off x="6450" y="4680"/>
              <a:ext cx="118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800"/>
                </a:lnSpc>
                <a:spcAft>
                  <a:spcPts val="0"/>
                </a:spcAft>
              </a:pPr>
              <a:r>
                <a:rPr lang="zh-CN" sz="1400" kern="100">
                  <a:effectLst/>
                  <a:latin typeface="Times New Roman"/>
                  <a:ea typeface="宋体"/>
                  <a:cs typeface="宋体"/>
                </a:rPr>
                <a:t>商家</a:t>
              </a:r>
            </a:p>
          </p:txBody>
        </p:sp>
        <p:sp>
          <p:nvSpPr>
            <p:cNvPr id="9" name="Rectangle 464"/>
            <p:cNvSpPr>
              <a:spLocks noChangeArrowheads="1"/>
            </p:cNvSpPr>
            <p:nvPr/>
          </p:nvSpPr>
          <p:spPr bwMode="auto">
            <a:xfrm>
              <a:off x="4290" y="5505"/>
              <a:ext cx="1350"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800"/>
                </a:lnSpc>
                <a:spcAft>
                  <a:spcPts val="0"/>
                </a:spcAft>
              </a:pPr>
              <a:r>
                <a:rPr lang="zh-CN" sz="1400" kern="100">
                  <a:effectLst/>
                  <a:latin typeface="Times New Roman"/>
                  <a:ea typeface="宋体"/>
                  <a:cs typeface="宋体"/>
                </a:rPr>
                <a:t>变换中心</a:t>
              </a:r>
            </a:p>
          </p:txBody>
        </p:sp>
        <p:sp>
          <p:nvSpPr>
            <p:cNvPr id="10" name="Rectangle 470"/>
            <p:cNvSpPr>
              <a:spLocks noChangeArrowheads="1"/>
            </p:cNvSpPr>
            <p:nvPr/>
          </p:nvSpPr>
          <p:spPr bwMode="auto">
            <a:xfrm>
              <a:off x="2310" y="6555"/>
              <a:ext cx="10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800"/>
                </a:lnSpc>
                <a:spcAft>
                  <a:spcPts val="0"/>
                </a:spcAft>
              </a:pPr>
              <a:r>
                <a:rPr lang="zh-CN" sz="1400" kern="100">
                  <a:effectLst/>
                  <a:latin typeface="Times New Roman"/>
                  <a:ea typeface="宋体"/>
                  <a:cs typeface="宋体"/>
                </a:rPr>
                <a:t>发卡行</a:t>
              </a:r>
            </a:p>
          </p:txBody>
        </p:sp>
        <p:sp>
          <p:nvSpPr>
            <p:cNvPr id="11" name="Rectangle 471"/>
            <p:cNvSpPr>
              <a:spLocks noChangeArrowheads="1"/>
            </p:cNvSpPr>
            <p:nvPr/>
          </p:nvSpPr>
          <p:spPr bwMode="auto">
            <a:xfrm>
              <a:off x="6525" y="6570"/>
              <a:ext cx="10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800"/>
                </a:lnSpc>
                <a:spcAft>
                  <a:spcPts val="0"/>
                </a:spcAft>
              </a:pPr>
              <a:r>
                <a:rPr lang="zh-CN" sz="1400" kern="100">
                  <a:effectLst/>
                  <a:latin typeface="Times New Roman"/>
                  <a:ea typeface="宋体"/>
                  <a:cs typeface="宋体"/>
                </a:rPr>
                <a:t>收单行</a:t>
              </a:r>
            </a:p>
          </p:txBody>
        </p:sp>
        <p:sp>
          <p:nvSpPr>
            <p:cNvPr id="12" name="Rectangle 472"/>
            <p:cNvSpPr>
              <a:spLocks noChangeArrowheads="1"/>
            </p:cNvSpPr>
            <p:nvPr/>
          </p:nvSpPr>
          <p:spPr bwMode="auto">
            <a:xfrm>
              <a:off x="4335" y="6525"/>
              <a:ext cx="1470"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1800"/>
                </a:lnSpc>
                <a:spcAft>
                  <a:spcPts val="0"/>
                </a:spcAft>
              </a:pPr>
              <a:r>
                <a:rPr lang="zh-CN" sz="1400" kern="100">
                  <a:effectLst/>
                  <a:latin typeface="Times New Roman"/>
                  <a:ea typeface="宋体"/>
                  <a:cs typeface="宋体"/>
                </a:rPr>
                <a:t>清算银行</a:t>
              </a:r>
            </a:p>
          </p:txBody>
        </p:sp>
        <p:cxnSp>
          <p:nvCxnSpPr>
            <p:cNvPr id="13" name="AutoShape 473"/>
            <p:cNvCxnSpPr>
              <a:cxnSpLocks noChangeShapeType="1"/>
            </p:cNvCxnSpPr>
            <p:nvPr/>
          </p:nvCxnSpPr>
          <p:spPr bwMode="auto">
            <a:xfrm>
              <a:off x="3285" y="4740"/>
              <a:ext cx="319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AutoShape 474"/>
            <p:cNvCxnSpPr>
              <a:cxnSpLocks noChangeShapeType="1"/>
            </p:cNvCxnSpPr>
            <p:nvPr/>
          </p:nvCxnSpPr>
          <p:spPr bwMode="auto">
            <a:xfrm flipH="1">
              <a:off x="3255" y="4890"/>
              <a:ext cx="318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5" name="AutoShape 475"/>
            <p:cNvCxnSpPr>
              <a:cxnSpLocks noChangeShapeType="1"/>
            </p:cNvCxnSpPr>
            <p:nvPr/>
          </p:nvCxnSpPr>
          <p:spPr bwMode="auto">
            <a:xfrm>
              <a:off x="2415" y="5025"/>
              <a:ext cx="0" cy="154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6" name="AutoShape 476"/>
            <p:cNvCxnSpPr>
              <a:cxnSpLocks noChangeShapeType="1"/>
            </p:cNvCxnSpPr>
            <p:nvPr/>
          </p:nvCxnSpPr>
          <p:spPr bwMode="auto">
            <a:xfrm flipV="1">
              <a:off x="2940" y="5055"/>
              <a:ext cx="0" cy="151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7" name="AutoShape 478"/>
            <p:cNvCxnSpPr>
              <a:cxnSpLocks noChangeShapeType="1"/>
            </p:cNvCxnSpPr>
            <p:nvPr/>
          </p:nvCxnSpPr>
          <p:spPr bwMode="auto">
            <a:xfrm>
              <a:off x="5835" y="6720"/>
              <a:ext cx="690"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8" name="AutoShape 479"/>
            <p:cNvCxnSpPr>
              <a:cxnSpLocks noChangeShapeType="1"/>
            </p:cNvCxnSpPr>
            <p:nvPr/>
          </p:nvCxnSpPr>
          <p:spPr bwMode="auto">
            <a:xfrm>
              <a:off x="6900" y="5085"/>
              <a:ext cx="0" cy="151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9" name="AutoShape 480"/>
            <p:cNvCxnSpPr>
              <a:cxnSpLocks noChangeShapeType="1"/>
            </p:cNvCxnSpPr>
            <p:nvPr/>
          </p:nvCxnSpPr>
          <p:spPr bwMode="auto">
            <a:xfrm flipV="1">
              <a:off x="7290" y="5085"/>
              <a:ext cx="0" cy="148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 name="AutoShape 481"/>
            <p:cNvCxnSpPr>
              <a:cxnSpLocks noChangeShapeType="1"/>
            </p:cNvCxnSpPr>
            <p:nvPr/>
          </p:nvCxnSpPr>
          <p:spPr bwMode="auto">
            <a:xfrm flipV="1">
              <a:off x="3375" y="5865"/>
              <a:ext cx="945" cy="73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1" name="AutoShape 482"/>
            <p:cNvCxnSpPr>
              <a:cxnSpLocks noChangeShapeType="1"/>
            </p:cNvCxnSpPr>
            <p:nvPr/>
          </p:nvCxnSpPr>
          <p:spPr bwMode="auto">
            <a:xfrm flipH="1">
              <a:off x="3180" y="5700"/>
              <a:ext cx="1095" cy="85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2" name="AutoShape 483"/>
            <p:cNvCxnSpPr>
              <a:cxnSpLocks noChangeShapeType="1"/>
            </p:cNvCxnSpPr>
            <p:nvPr/>
          </p:nvCxnSpPr>
          <p:spPr bwMode="auto">
            <a:xfrm>
              <a:off x="5565" y="5880"/>
              <a:ext cx="975" cy="81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3" name="AutoShape 484"/>
            <p:cNvCxnSpPr>
              <a:cxnSpLocks noChangeShapeType="1"/>
            </p:cNvCxnSpPr>
            <p:nvPr/>
          </p:nvCxnSpPr>
          <p:spPr bwMode="auto">
            <a:xfrm flipH="1" flipV="1">
              <a:off x="5625" y="5700"/>
              <a:ext cx="1065" cy="87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24" name="矩形 23"/>
          <p:cNvSpPr/>
          <p:nvPr/>
        </p:nvSpPr>
        <p:spPr>
          <a:xfrm>
            <a:off x="3135336" y="6488668"/>
            <a:ext cx="2924711" cy="369332"/>
          </a:xfrm>
          <a:prstGeom prst="rect">
            <a:avLst/>
          </a:prstGeom>
        </p:spPr>
        <p:txBody>
          <a:bodyPr wrap="none">
            <a:spAutoFit/>
          </a:bodyPr>
          <a:lstStyle/>
          <a:p>
            <a:r>
              <a:rPr lang="en-US" altLang="zh-CN" dirty="0"/>
              <a:t>5</a:t>
            </a:r>
            <a:r>
              <a:rPr lang="zh-CN" altLang="zh-CN" dirty="0"/>
              <a:t>.</a:t>
            </a:r>
            <a:r>
              <a:rPr lang="en-US" altLang="zh-CN" dirty="0"/>
              <a:t>11</a:t>
            </a:r>
            <a:r>
              <a:rPr lang="zh-CN" altLang="zh-CN" dirty="0"/>
              <a:t>应用银行卡的支付模型</a:t>
            </a:r>
          </a:p>
        </p:txBody>
      </p:sp>
    </p:spTree>
    <p:extLst>
      <p:ext uri="{BB962C8B-B14F-4D97-AF65-F5344CB8AC3E}">
        <p14:creationId xmlns:p14="http://schemas.microsoft.com/office/powerpoint/2010/main" val="11789655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a:t>
            </a:r>
            <a:r>
              <a:rPr lang="zh-CN" altLang="zh-CN" sz="3600" b="1" dirty="0" smtClean="0">
                <a:solidFill>
                  <a:schemeClr val="tx2"/>
                </a:solidFill>
                <a:effectLst>
                  <a:outerShdw blurRad="38100" dist="38100" dir="2700000" algn="tl">
                    <a:srgbClr val="C0C0C0"/>
                  </a:outerShdw>
                </a:effectLst>
                <a:latin typeface="+mj-lt"/>
                <a:ea typeface="+mj-ea"/>
                <a:cs typeface="+mj-cs"/>
              </a:rPr>
              <a:t>工具</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5.2.5 </a:t>
            </a:r>
            <a:r>
              <a:rPr lang="zh-CN" altLang="zh-CN" sz="2800" b="1" dirty="0">
                <a:latin typeface="+mn-ea"/>
                <a:ea typeface="+mn-ea"/>
              </a:rPr>
              <a:t>电子</a:t>
            </a:r>
            <a:r>
              <a:rPr lang="zh-CN" altLang="zh-CN" sz="2800" b="1" dirty="0" smtClean="0">
                <a:latin typeface="+mn-ea"/>
                <a:ea typeface="+mn-ea"/>
              </a:rPr>
              <a:t>钱包</a:t>
            </a:r>
            <a:endParaRPr lang="zh-CN" altLang="zh-CN" sz="2800" b="1" dirty="0">
              <a:latin typeface="+mn-ea"/>
              <a:ea typeface="+mn-ea"/>
            </a:endParaRPr>
          </a:p>
        </p:txBody>
      </p:sp>
      <p:sp>
        <p:nvSpPr>
          <p:cNvPr id="4" name="矩形 3"/>
          <p:cNvSpPr/>
          <p:nvPr/>
        </p:nvSpPr>
        <p:spPr>
          <a:xfrm>
            <a:off x="539552" y="1875135"/>
            <a:ext cx="8208912" cy="3785652"/>
          </a:xfrm>
          <a:prstGeom prst="rect">
            <a:avLst/>
          </a:prstGeom>
        </p:spPr>
        <p:txBody>
          <a:bodyPr wrap="square">
            <a:spAutoFit/>
          </a:bodyPr>
          <a:lstStyle/>
          <a:p>
            <a:r>
              <a:rPr lang="zh-CN" altLang="zh-CN" sz="2400" b="1" dirty="0" smtClean="0">
                <a:latin typeface="+mn-ea"/>
                <a:ea typeface="+mn-ea"/>
              </a:rPr>
              <a:t>电子</a:t>
            </a:r>
            <a:r>
              <a:rPr lang="zh-CN" altLang="zh-CN" sz="2400" b="1" dirty="0">
                <a:latin typeface="+mn-ea"/>
                <a:ea typeface="+mn-ea"/>
              </a:rPr>
              <a:t>钱包（</a:t>
            </a:r>
            <a:r>
              <a:rPr lang="en-US" altLang="zh-CN" sz="2400" b="1" dirty="0">
                <a:latin typeface="+mn-ea"/>
                <a:ea typeface="+mn-ea"/>
              </a:rPr>
              <a:t>Electronic Purse</a:t>
            </a:r>
            <a:r>
              <a:rPr lang="zh-CN" altLang="zh-CN" sz="2400" b="1" dirty="0">
                <a:latin typeface="+mn-ea"/>
                <a:ea typeface="+mn-ea"/>
              </a:rPr>
              <a:t>）是一种具有存取款和转账消费功能的智能卡。持卡人需事先在卡中存入一定金额，用款时逐笔扣减，并可以随时往卡中增加资金。它可以显示使用者还有多少钱存在自己的智能卡上。并且在相互认可的情况下，可以在多个钱包之间划拨资金。是电子商务活动中顾客购物常用的一种支付工具，是在小额购物或购买小商品时常用的新式钱包。有一些电子钱包还可以进行无线数据通信，使电子支付更具生命力。使用电子钱包时，通常将电子钱包接入银行网络，还要综合应用电子钱包软件（如</a:t>
            </a:r>
            <a:r>
              <a:rPr lang="en-US" altLang="zh-CN" sz="2400" b="1" dirty="0">
                <a:latin typeface="+mn-ea"/>
                <a:ea typeface="+mn-ea"/>
              </a:rPr>
              <a:t>Microsoft Wallet</a:t>
            </a:r>
            <a:r>
              <a:rPr lang="zh-CN" altLang="zh-CN" sz="2400" b="1" dirty="0">
                <a:latin typeface="+mn-ea"/>
                <a:ea typeface="+mn-ea"/>
              </a:rPr>
              <a:t>和</a:t>
            </a:r>
            <a:r>
              <a:rPr lang="en-US" altLang="zh-CN" sz="2400" b="1" dirty="0" err="1">
                <a:latin typeface="+mn-ea"/>
                <a:ea typeface="+mn-ea"/>
              </a:rPr>
              <a:t>Globalset</a:t>
            </a:r>
            <a:r>
              <a:rPr lang="en-US" altLang="zh-CN" sz="2400" b="1" dirty="0">
                <a:latin typeface="+mn-ea"/>
                <a:ea typeface="+mn-ea"/>
              </a:rPr>
              <a:t> Wallet</a:t>
            </a:r>
            <a:r>
              <a:rPr lang="zh-CN" altLang="zh-CN" sz="2400" b="1" dirty="0">
                <a:latin typeface="+mn-ea"/>
                <a:ea typeface="+mn-ea"/>
              </a:rPr>
              <a:t>等）。</a:t>
            </a:r>
          </a:p>
        </p:txBody>
      </p:sp>
    </p:spTree>
    <p:extLst>
      <p:ext uri="{BB962C8B-B14F-4D97-AF65-F5344CB8AC3E}">
        <p14:creationId xmlns:p14="http://schemas.microsoft.com/office/powerpoint/2010/main" val="9610953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525314" y="1355372"/>
            <a:ext cx="8064896" cy="4893647"/>
          </a:xfrm>
          <a:prstGeom prst="rect">
            <a:avLst/>
          </a:prstGeom>
        </p:spPr>
        <p:txBody>
          <a:bodyPr wrap="square">
            <a:spAutoFit/>
          </a:bodyPr>
          <a:lstStyle/>
          <a:p>
            <a:r>
              <a:rPr lang="en-US" altLang="zh-CN" sz="2400" b="1" dirty="0">
                <a:latin typeface="+mn-ea"/>
                <a:ea typeface="+mn-ea"/>
              </a:rPr>
              <a:t>1</a:t>
            </a:r>
            <a:r>
              <a:rPr lang="zh-CN" altLang="zh-CN" sz="2400" b="1" dirty="0">
                <a:latin typeface="+mn-ea"/>
                <a:ea typeface="+mn-ea"/>
              </a:rPr>
              <a:t>．电子钱包的产生</a:t>
            </a:r>
          </a:p>
          <a:p>
            <a:r>
              <a:rPr lang="zh-CN" altLang="zh-CN" sz="2400" b="1" dirty="0">
                <a:latin typeface="+mn-ea"/>
                <a:ea typeface="+mn-ea"/>
              </a:rPr>
              <a:t>世界上最早的电子钱包是由英国西敏斯国民银行（</a:t>
            </a:r>
            <a:r>
              <a:rPr lang="en-US" altLang="zh-CN" sz="2400" b="1" dirty="0">
                <a:latin typeface="+mn-ea"/>
                <a:ea typeface="+mn-ea"/>
              </a:rPr>
              <a:t>National-</a:t>
            </a:r>
            <a:r>
              <a:rPr lang="en-US" altLang="zh-CN" sz="2400" b="1" dirty="0" err="1">
                <a:latin typeface="+mn-ea"/>
                <a:ea typeface="+mn-ea"/>
              </a:rPr>
              <a:t>westminster</a:t>
            </a:r>
            <a:r>
              <a:rPr lang="zh-CN" altLang="zh-CN" sz="2400" b="1" dirty="0">
                <a:latin typeface="+mn-ea"/>
                <a:ea typeface="+mn-ea"/>
              </a:rPr>
              <a:t>）米德兰银行（</a:t>
            </a:r>
            <a:r>
              <a:rPr lang="en-US" altLang="zh-CN" sz="2400" b="1" dirty="0">
                <a:latin typeface="+mn-ea"/>
                <a:ea typeface="+mn-ea"/>
              </a:rPr>
              <a:t>Midland</a:t>
            </a:r>
            <a:r>
              <a:rPr lang="zh-CN" altLang="zh-CN" sz="2400" b="1" dirty="0">
                <a:latin typeface="+mn-ea"/>
                <a:ea typeface="+mn-ea"/>
              </a:rPr>
              <a:t>）共同创办的名为</a:t>
            </a:r>
            <a:r>
              <a:rPr lang="en-US" altLang="zh-CN" sz="2400" b="1" dirty="0" err="1">
                <a:latin typeface="+mn-ea"/>
                <a:ea typeface="+mn-ea"/>
              </a:rPr>
              <a:t>Mondex</a:t>
            </a:r>
            <a:r>
              <a:rPr lang="en-US" altLang="zh-CN" sz="2400" b="1" dirty="0">
                <a:latin typeface="+mn-ea"/>
                <a:ea typeface="+mn-ea"/>
              </a:rPr>
              <a:t> UK</a:t>
            </a:r>
            <a:r>
              <a:rPr lang="zh-CN" altLang="zh-CN" sz="2400" b="1" dirty="0">
                <a:latin typeface="+mn-ea"/>
                <a:ea typeface="+mn-ea"/>
              </a:rPr>
              <a:t>的企业开发的。</a:t>
            </a:r>
          </a:p>
          <a:p>
            <a:r>
              <a:rPr lang="en-US" altLang="zh-CN" sz="2400" b="1" dirty="0">
                <a:latin typeface="+mn-ea"/>
                <a:ea typeface="+mn-ea"/>
              </a:rPr>
              <a:t>1995</a:t>
            </a:r>
            <a:r>
              <a:rPr lang="zh-CN" altLang="zh-CN" sz="2400" b="1" dirty="0">
                <a:latin typeface="+mn-ea"/>
                <a:ea typeface="+mn-ea"/>
              </a:rPr>
              <a:t>年</a:t>
            </a:r>
            <a:r>
              <a:rPr lang="en-US" altLang="zh-CN" sz="2400" b="1" dirty="0">
                <a:latin typeface="+mn-ea"/>
                <a:ea typeface="+mn-ea"/>
              </a:rPr>
              <a:t>7</a:t>
            </a:r>
            <a:r>
              <a:rPr lang="zh-CN" altLang="zh-CN" sz="2400" b="1" dirty="0">
                <a:latin typeface="+mn-ea"/>
                <a:ea typeface="+mn-ea"/>
              </a:rPr>
              <a:t>月首先在斯温顿市（</a:t>
            </a:r>
            <a:r>
              <a:rPr lang="en-US" altLang="zh-CN" sz="2400" b="1" dirty="0" err="1">
                <a:latin typeface="+mn-ea"/>
                <a:ea typeface="+mn-ea"/>
              </a:rPr>
              <a:t>Swindon</a:t>
            </a:r>
            <a:r>
              <a:rPr lang="zh-CN" altLang="zh-CN" sz="2400" b="1" dirty="0">
                <a:latin typeface="+mn-ea"/>
                <a:ea typeface="+mn-ea"/>
              </a:rPr>
              <a:t>）试用。由于其具有简单、快捷和安全特性，很快打开了局面，被广泛应用于市场、酒吧、珠宝店、宠物商店、餐饮店、食品店、停车场、电话间和公共车辆中。</a:t>
            </a:r>
          </a:p>
          <a:p>
            <a:r>
              <a:rPr lang="en-US" altLang="zh-CN" sz="2400" b="1" dirty="0">
                <a:latin typeface="+mn-ea"/>
                <a:ea typeface="+mn-ea"/>
              </a:rPr>
              <a:t>2.</a:t>
            </a:r>
            <a:r>
              <a:rPr lang="zh-CN" altLang="zh-CN" sz="2400" b="1" dirty="0">
                <a:latin typeface="+mn-ea"/>
                <a:ea typeface="+mn-ea"/>
              </a:rPr>
              <a:t>电子钱包的特点（以</a:t>
            </a:r>
            <a:r>
              <a:rPr lang="en-US" altLang="zh-CN" sz="2400" b="1" dirty="0" err="1">
                <a:latin typeface="+mn-ea"/>
                <a:ea typeface="+mn-ea"/>
              </a:rPr>
              <a:t>Modex</a:t>
            </a:r>
            <a:r>
              <a:rPr lang="zh-CN" altLang="zh-CN" sz="2400" b="1" dirty="0">
                <a:latin typeface="+mn-ea"/>
                <a:ea typeface="+mn-ea"/>
              </a:rPr>
              <a:t>电子钱包为例）</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）保证匿名。</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）安全性。允许用户锁定一张给定卡上的价值，以防丢失。</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）具有现金货币所具有的诸多属性。</a:t>
            </a:r>
          </a:p>
        </p:txBody>
      </p:sp>
    </p:spTree>
    <p:extLst>
      <p:ext uri="{BB962C8B-B14F-4D97-AF65-F5344CB8AC3E}">
        <p14:creationId xmlns:p14="http://schemas.microsoft.com/office/powerpoint/2010/main" val="787031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5" name="Rectangle 1"/>
          <p:cNvSpPr>
            <a:spLocks noChangeArrowheads="1"/>
          </p:cNvSpPr>
          <p:nvPr/>
        </p:nvSpPr>
        <p:spPr bwMode="auto">
          <a:xfrm>
            <a:off x="247006" y="1093966"/>
            <a:ext cx="871296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rtl="0"/>
            <a:r>
              <a:rPr lang="zh-CN" altLang="zh-CN" sz="2800" b="1" dirty="0" smtClean="0"/>
              <a:t>5</a:t>
            </a:r>
            <a:r>
              <a:rPr lang="zh-CN" altLang="zh-CN" sz="2800" b="1" dirty="0"/>
              <a:t>.1.1电子支付系统</a:t>
            </a:r>
            <a:r>
              <a:rPr lang="zh-CN" altLang="zh-CN" sz="2800" b="1" dirty="0" smtClean="0"/>
              <a:t>分类</a:t>
            </a:r>
            <a:endParaRPr lang="zh-CN" altLang="zh-CN" sz="2800" b="1" dirty="0"/>
          </a:p>
        </p:txBody>
      </p:sp>
      <p:sp>
        <p:nvSpPr>
          <p:cNvPr id="3" name="矩形 2"/>
          <p:cNvSpPr/>
          <p:nvPr/>
        </p:nvSpPr>
        <p:spPr>
          <a:xfrm>
            <a:off x="276897" y="1598905"/>
            <a:ext cx="8352928" cy="4524315"/>
          </a:xfrm>
          <a:prstGeom prst="rect">
            <a:avLst/>
          </a:prstGeom>
        </p:spPr>
        <p:txBody>
          <a:bodyPr wrap="square">
            <a:spAutoFit/>
          </a:bodyPr>
          <a:lstStyle/>
          <a:p>
            <a:r>
              <a:rPr lang="zh-CN" altLang="zh-CN" sz="2400" b="1" dirty="0" smtClean="0">
                <a:latin typeface="+mn-ea"/>
                <a:ea typeface="+mn-ea"/>
              </a:rPr>
              <a:t>根据</a:t>
            </a:r>
            <a:r>
              <a:rPr lang="zh-CN" altLang="zh-CN" sz="2400" b="1" dirty="0">
                <a:latin typeface="+mn-ea"/>
                <a:ea typeface="+mn-ea"/>
              </a:rPr>
              <a:t>大额实时支付系统的设计目标和功能特点，以及小额批量支付系统应用范围的划分原则，确定大额实时支付系统的主要支付业务如下：</a:t>
            </a:r>
          </a:p>
          <a:p>
            <a:pPr lvl="0"/>
            <a:r>
              <a:rPr lang="zh-CN" altLang="zh-CN" sz="2400" b="1" dirty="0">
                <a:latin typeface="+mn-ea"/>
                <a:ea typeface="+mn-ea"/>
              </a:rPr>
              <a:t>大额实时支付规定金额起点以上的跨行贷记支付业务。</a:t>
            </a:r>
          </a:p>
          <a:p>
            <a:pPr lvl="0"/>
            <a:r>
              <a:rPr lang="zh-CN" altLang="zh-CN" sz="2400" b="1" dirty="0">
                <a:latin typeface="+mn-ea"/>
                <a:ea typeface="+mn-ea"/>
              </a:rPr>
              <a:t>大额实时支付规定金额起点以下的紧急跨行贷记支付业务。    ·</a:t>
            </a:r>
          </a:p>
          <a:p>
            <a:pPr lvl="0"/>
            <a:r>
              <a:rPr lang="zh-CN" altLang="zh-CN" sz="2400" b="1" dirty="0">
                <a:latin typeface="+mn-ea"/>
                <a:ea typeface="+mn-ea"/>
              </a:rPr>
              <a:t>各银行内部需要通过大额支付系统处理的贷记支付业务。</a:t>
            </a:r>
          </a:p>
          <a:p>
            <a:pPr lvl="0"/>
            <a:r>
              <a:rPr lang="zh-CN" altLang="zh-CN" sz="2400" b="1" dirty="0">
                <a:latin typeface="+mn-ea"/>
                <a:ea typeface="+mn-ea"/>
              </a:rPr>
              <a:t>处理城市商业银行的汇票资金，主要包括移存和兑付资金的汇划业务。</a:t>
            </a:r>
          </a:p>
          <a:p>
            <a:pPr lvl="0"/>
            <a:r>
              <a:rPr lang="zh-CN" altLang="zh-CN" sz="2400" b="1" dirty="0">
                <a:latin typeface="+mn-ea"/>
                <a:ea typeface="+mn-ea"/>
              </a:rPr>
              <a:t>处理中国人民银行会计营业部门和国库部门的贷记业务及内部转账业务。</a:t>
            </a:r>
          </a:p>
          <a:p>
            <a:pPr lvl="0"/>
            <a:r>
              <a:rPr lang="zh-CN" altLang="zh-CN" sz="2400" b="1" dirty="0">
                <a:latin typeface="+mn-ea"/>
                <a:ea typeface="+mn-ea"/>
              </a:rPr>
              <a:t>中国人民银行规定的其他支付清算业务。</a:t>
            </a:r>
          </a:p>
        </p:txBody>
      </p:sp>
    </p:spTree>
    <p:extLst>
      <p:ext uri="{BB962C8B-B14F-4D97-AF65-F5344CB8AC3E}">
        <p14:creationId xmlns:p14="http://schemas.microsoft.com/office/powerpoint/2010/main" val="28974778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a:t>
            </a:r>
            <a:r>
              <a:rPr lang="zh-CN" altLang="zh-CN" sz="3600" b="1" dirty="0" smtClean="0">
                <a:solidFill>
                  <a:schemeClr val="tx2"/>
                </a:solidFill>
                <a:effectLst>
                  <a:outerShdw blurRad="38100" dist="38100" dir="2700000" algn="tl">
                    <a:srgbClr val="C0C0C0"/>
                  </a:outerShdw>
                </a:effectLst>
                <a:latin typeface="+mj-lt"/>
                <a:ea typeface="+mj-ea"/>
                <a:cs typeface="+mj-cs"/>
              </a:rPr>
              <a:t>工具</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3</a:t>
            </a:r>
            <a:r>
              <a:rPr lang="zh-CN" altLang="zh-CN" sz="2800" b="1" dirty="0">
                <a:latin typeface="+mn-ea"/>
                <a:ea typeface="+mn-ea"/>
              </a:rPr>
              <a:t>．电子钱包的使用及购物</a:t>
            </a:r>
            <a:r>
              <a:rPr lang="zh-CN" altLang="zh-CN" sz="2800" b="1" dirty="0" smtClean="0">
                <a:latin typeface="+mn-ea"/>
                <a:ea typeface="+mn-ea"/>
              </a:rPr>
              <a:t>步骤</a:t>
            </a:r>
            <a:endParaRPr lang="zh-CN" altLang="zh-CN" sz="2800" b="1" dirty="0">
              <a:latin typeface="+mn-ea"/>
              <a:ea typeface="+mn-ea"/>
            </a:endParaRPr>
          </a:p>
        </p:txBody>
      </p:sp>
      <p:sp>
        <p:nvSpPr>
          <p:cNvPr id="4" name="矩形 3"/>
          <p:cNvSpPr/>
          <p:nvPr/>
        </p:nvSpPr>
        <p:spPr>
          <a:xfrm>
            <a:off x="258366" y="1772816"/>
            <a:ext cx="8712968" cy="3416320"/>
          </a:xfrm>
          <a:prstGeom prst="rect">
            <a:avLst/>
          </a:prstGeom>
        </p:spPr>
        <p:txBody>
          <a:bodyPr wrap="square">
            <a:spAutoFit/>
          </a:bodyPr>
          <a:lstStyle/>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）客户使用浏览器在商家</a:t>
            </a:r>
            <a:r>
              <a:rPr lang="en-US" altLang="zh-CN" sz="2400" b="1" dirty="0">
                <a:latin typeface="+mn-ea"/>
                <a:ea typeface="+mn-ea"/>
              </a:rPr>
              <a:t>Web</a:t>
            </a:r>
            <a:r>
              <a:rPr lang="zh-CN" altLang="zh-CN" sz="2400" b="1" dirty="0">
                <a:latin typeface="+mn-ea"/>
                <a:ea typeface="+mn-ea"/>
              </a:rPr>
              <a:t>主页上查看在线目录，浏览商品，并选择要购买的商品。</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）客户填写订单，包括项目列表、价格、总价、运费、搬运费、税费等。订单可以通过电子化方式来传输，或由用户的电子购物软件建立。</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）客户确认后，选定用电子钱包付钱。将电子钱包装入系统，单击电子钱包的相应项或电子钱包图标，电子钱包立即打开，然后输入自己的保密口令，在确认是自己的电子钱包后，从中取出一张电子信用卡来付款</a:t>
            </a:r>
            <a:r>
              <a:rPr lang="zh-CN" altLang="zh-CN" sz="2400" b="1" dirty="0" smtClean="0">
                <a:latin typeface="+mn-ea"/>
                <a:ea typeface="+mn-ea"/>
              </a:rPr>
              <a:t>。</a:t>
            </a:r>
          </a:p>
        </p:txBody>
      </p:sp>
    </p:spTree>
    <p:extLst>
      <p:ext uri="{BB962C8B-B14F-4D97-AF65-F5344CB8AC3E}">
        <p14:creationId xmlns:p14="http://schemas.microsoft.com/office/powerpoint/2010/main" val="3813705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a:t>
            </a:r>
            <a:r>
              <a:rPr lang="zh-CN" altLang="zh-CN" sz="3600" b="1" dirty="0" smtClean="0">
                <a:solidFill>
                  <a:schemeClr val="tx2"/>
                </a:solidFill>
                <a:effectLst>
                  <a:outerShdw blurRad="38100" dist="38100" dir="2700000" algn="tl">
                    <a:srgbClr val="C0C0C0"/>
                  </a:outerShdw>
                </a:effectLst>
                <a:latin typeface="+mj-lt"/>
                <a:ea typeface="+mj-ea"/>
                <a:cs typeface="+mj-cs"/>
              </a:rPr>
              <a:t>工具</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3</a:t>
            </a:r>
            <a:r>
              <a:rPr lang="zh-CN" altLang="zh-CN" sz="2800" b="1" dirty="0">
                <a:latin typeface="+mn-ea"/>
                <a:ea typeface="+mn-ea"/>
              </a:rPr>
              <a:t>．电子钱包的使用及购物</a:t>
            </a:r>
            <a:r>
              <a:rPr lang="zh-CN" altLang="zh-CN" sz="2800" b="1" dirty="0" smtClean="0">
                <a:latin typeface="+mn-ea"/>
                <a:ea typeface="+mn-ea"/>
              </a:rPr>
              <a:t>步骤</a:t>
            </a:r>
            <a:endParaRPr lang="zh-CN" altLang="zh-CN" sz="2800" b="1" dirty="0">
              <a:latin typeface="+mn-ea"/>
              <a:ea typeface="+mn-ea"/>
            </a:endParaRPr>
          </a:p>
        </p:txBody>
      </p:sp>
      <p:sp>
        <p:nvSpPr>
          <p:cNvPr id="4" name="矩形 3"/>
          <p:cNvSpPr/>
          <p:nvPr/>
        </p:nvSpPr>
        <p:spPr>
          <a:xfrm>
            <a:off x="258366" y="1772816"/>
            <a:ext cx="8712968" cy="4524315"/>
          </a:xfrm>
          <a:prstGeom prst="rect">
            <a:avLst/>
          </a:prstGeom>
        </p:spPr>
        <p:txBody>
          <a:bodyPr wrap="square">
            <a:spAutoFit/>
          </a:bodyPr>
          <a:lstStyle/>
          <a:p>
            <a:r>
              <a:rPr lang="zh-CN" altLang="zh-CN" sz="2400" b="1" dirty="0" smtClean="0">
                <a:latin typeface="+mn-ea"/>
                <a:ea typeface="+mn-ea"/>
              </a:rPr>
              <a:t>（</a:t>
            </a:r>
            <a:r>
              <a:rPr lang="en-US" altLang="zh-CN" sz="2400" b="1" dirty="0" smtClean="0">
                <a:latin typeface="+mn-ea"/>
                <a:ea typeface="+mn-ea"/>
              </a:rPr>
              <a:t>4</a:t>
            </a:r>
            <a:r>
              <a:rPr lang="zh-CN" altLang="zh-CN" sz="2400" b="1" dirty="0" smtClean="0">
                <a:latin typeface="+mn-ea"/>
                <a:ea typeface="+mn-ea"/>
              </a:rPr>
              <a:t>）电子商务服务器进行合法性确认后，对此信用卡号码采用某种保密算法并加密，发送到相应的银行去，同时销售商店也收到经过加密的购货账单，销售商店将自己的顾客编码加入电子购货账单后，再转送到电子商务服务器上去。这里，商店对顾客电子信用卡上的号码是看不见的，不可能也不应该知道，销售商店无权也无法处理信用卡中的钱款。因此，只能把信用卡送到电子商务服务器上去处理。在信用卡公司和商业银行之间进行应收款项和账务往来的电子数据交换和处理。</a:t>
            </a:r>
          </a:p>
          <a:p>
            <a:r>
              <a:rPr lang="zh-CN" altLang="zh-CN" sz="2400" b="1" dirty="0" smtClean="0">
                <a:latin typeface="+mn-ea"/>
                <a:ea typeface="+mn-ea"/>
              </a:rPr>
              <a:t>（</a:t>
            </a:r>
            <a:r>
              <a:rPr lang="en-US" altLang="zh-CN" sz="2400" b="1" dirty="0" smtClean="0">
                <a:latin typeface="+mn-ea"/>
                <a:ea typeface="+mn-ea"/>
              </a:rPr>
              <a:t>5</a:t>
            </a:r>
            <a:r>
              <a:rPr lang="zh-CN" altLang="zh-CN" sz="2400" b="1" dirty="0" smtClean="0">
                <a:latin typeface="+mn-ea"/>
                <a:ea typeface="+mn-ea"/>
              </a:rPr>
              <a:t>）如果经商业银行确认后拒绝并且不予授权，则说明客户这张电子信用卡上的钱数不够用了或者是没有钱了，或者已经透支。遭商业银行拒绝后，客户可以再单击电子钱包，打开后取出另一张电子信用卡，重复上述操作。</a:t>
            </a:r>
          </a:p>
        </p:txBody>
      </p:sp>
    </p:spTree>
    <p:extLst>
      <p:ext uri="{BB962C8B-B14F-4D97-AF65-F5344CB8AC3E}">
        <p14:creationId xmlns:p14="http://schemas.microsoft.com/office/powerpoint/2010/main" val="267721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a:t>
            </a:r>
            <a:r>
              <a:rPr lang="zh-CN" altLang="zh-CN" sz="3600" b="1" dirty="0" smtClean="0">
                <a:solidFill>
                  <a:schemeClr val="tx2"/>
                </a:solidFill>
                <a:effectLst>
                  <a:outerShdw blurRad="38100" dist="38100" dir="2700000" algn="tl">
                    <a:srgbClr val="C0C0C0"/>
                  </a:outerShdw>
                </a:effectLst>
                <a:latin typeface="+mj-lt"/>
                <a:ea typeface="+mj-ea"/>
                <a:cs typeface="+mj-cs"/>
              </a:rPr>
              <a:t>工具</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3</a:t>
            </a:r>
            <a:r>
              <a:rPr lang="zh-CN" altLang="zh-CN" sz="2800" b="1" dirty="0">
                <a:latin typeface="+mn-ea"/>
                <a:ea typeface="+mn-ea"/>
              </a:rPr>
              <a:t>．电子钱包的使用及购物</a:t>
            </a:r>
            <a:r>
              <a:rPr lang="zh-CN" altLang="zh-CN" sz="2800" b="1" dirty="0" smtClean="0">
                <a:latin typeface="+mn-ea"/>
                <a:ea typeface="+mn-ea"/>
              </a:rPr>
              <a:t>步骤</a:t>
            </a:r>
            <a:endParaRPr lang="zh-CN" altLang="zh-CN" sz="2800" b="1" dirty="0">
              <a:latin typeface="+mn-ea"/>
              <a:ea typeface="+mn-ea"/>
            </a:endParaRPr>
          </a:p>
        </p:txBody>
      </p:sp>
      <p:sp>
        <p:nvSpPr>
          <p:cNvPr id="4" name="矩形 3"/>
          <p:cNvSpPr/>
          <p:nvPr/>
        </p:nvSpPr>
        <p:spPr>
          <a:xfrm>
            <a:off x="258366" y="1772816"/>
            <a:ext cx="8712968" cy="1938992"/>
          </a:xfrm>
          <a:prstGeom prst="rect">
            <a:avLst/>
          </a:prstGeom>
        </p:spPr>
        <p:txBody>
          <a:bodyPr wrap="square">
            <a:spAutoFit/>
          </a:bodyPr>
          <a:lstStyle/>
          <a:p>
            <a:r>
              <a:rPr lang="zh-CN" altLang="zh-CN" sz="2400" b="1" dirty="0" smtClean="0">
                <a:latin typeface="+mn-ea"/>
                <a:ea typeface="+mn-ea"/>
              </a:rPr>
              <a:t>（</a:t>
            </a:r>
            <a:r>
              <a:rPr lang="en-US" altLang="zh-CN" sz="2400" b="1" dirty="0" smtClean="0">
                <a:latin typeface="+mn-ea"/>
                <a:ea typeface="+mn-ea"/>
              </a:rPr>
              <a:t>6</a:t>
            </a:r>
            <a:r>
              <a:rPr lang="zh-CN" altLang="zh-CN" sz="2400" b="1" dirty="0" smtClean="0">
                <a:latin typeface="+mn-ea"/>
                <a:ea typeface="+mn-ea"/>
              </a:rPr>
              <a:t>）如果经商业银行证明电子钱包付款有效并授权后，商店发货并将电子收据发给顾客，与此同时，销售商店留下整个交易过程中发生往来的财务数据。</a:t>
            </a:r>
          </a:p>
          <a:p>
            <a:r>
              <a:rPr lang="zh-CN" altLang="zh-CN" sz="2400" b="1" dirty="0" smtClean="0">
                <a:latin typeface="+mn-ea"/>
                <a:ea typeface="+mn-ea"/>
              </a:rPr>
              <a:t>（</a:t>
            </a:r>
            <a:r>
              <a:rPr lang="en-US" altLang="zh-CN" sz="2400" b="1" dirty="0" smtClean="0">
                <a:latin typeface="+mn-ea"/>
                <a:ea typeface="+mn-ea"/>
              </a:rPr>
              <a:t>7</a:t>
            </a:r>
            <a:r>
              <a:rPr lang="zh-CN" altLang="zh-CN" sz="2400" b="1" dirty="0" smtClean="0">
                <a:latin typeface="+mn-ea"/>
                <a:ea typeface="+mn-ea"/>
              </a:rPr>
              <a:t>）商店按照客户提供的电子订单将货物在发送地点交到顾客或其指定人手中。</a:t>
            </a:r>
            <a:endParaRPr lang="zh-CN" altLang="en-US" sz="2400" b="1" dirty="0">
              <a:latin typeface="+mn-ea"/>
              <a:ea typeface="+mn-ea"/>
            </a:endParaRPr>
          </a:p>
        </p:txBody>
      </p:sp>
    </p:spTree>
    <p:extLst>
      <p:ext uri="{BB962C8B-B14F-4D97-AF65-F5344CB8AC3E}">
        <p14:creationId xmlns:p14="http://schemas.microsoft.com/office/powerpoint/2010/main" val="18870658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5.2.6 </a:t>
            </a:r>
            <a:r>
              <a:rPr lang="zh-CN" altLang="zh-CN" sz="2800" b="1" dirty="0">
                <a:latin typeface="+mn-ea"/>
                <a:ea typeface="+mn-ea"/>
              </a:rPr>
              <a:t>电子</a:t>
            </a:r>
            <a:r>
              <a:rPr lang="zh-CN" altLang="zh-CN" sz="2800" b="1" dirty="0" smtClean="0">
                <a:latin typeface="+mn-ea"/>
                <a:ea typeface="+mn-ea"/>
              </a:rPr>
              <a:t>支票</a:t>
            </a:r>
            <a:endParaRPr lang="zh-CN" altLang="zh-CN" sz="2800" b="1" dirty="0">
              <a:latin typeface="+mn-ea"/>
              <a:ea typeface="+mn-ea"/>
            </a:endParaRPr>
          </a:p>
        </p:txBody>
      </p:sp>
      <p:sp>
        <p:nvSpPr>
          <p:cNvPr id="4" name="矩形 3"/>
          <p:cNvSpPr/>
          <p:nvPr/>
        </p:nvSpPr>
        <p:spPr>
          <a:xfrm>
            <a:off x="241870" y="1650841"/>
            <a:ext cx="8722617" cy="3046988"/>
          </a:xfrm>
          <a:prstGeom prst="rect">
            <a:avLst/>
          </a:prstGeom>
        </p:spPr>
        <p:txBody>
          <a:bodyPr wrap="square">
            <a:spAutoFit/>
          </a:bodyPr>
          <a:lstStyle/>
          <a:p>
            <a:r>
              <a:rPr lang="en-US" altLang="zh-CN" sz="2400" b="1" dirty="0" smtClean="0">
                <a:latin typeface="+mn-ea"/>
                <a:ea typeface="+mn-ea"/>
              </a:rPr>
              <a:t>1</a:t>
            </a:r>
            <a:r>
              <a:rPr lang="en-US" altLang="zh-CN" sz="2400" b="1" dirty="0">
                <a:latin typeface="+mn-ea"/>
                <a:ea typeface="+mn-ea"/>
              </a:rPr>
              <a:t>.</a:t>
            </a:r>
            <a:r>
              <a:rPr lang="zh-CN" altLang="zh-CN" sz="2400" b="1" dirty="0">
                <a:latin typeface="+mn-ea"/>
                <a:ea typeface="+mn-ea"/>
              </a:rPr>
              <a:t>电子支票的定义</a:t>
            </a:r>
          </a:p>
          <a:p>
            <a:r>
              <a:rPr lang="zh-CN" altLang="zh-CN" sz="2400" b="1" dirty="0">
                <a:latin typeface="+mn-ea"/>
                <a:ea typeface="+mn-ea"/>
              </a:rPr>
              <a:t>电子支票（</a:t>
            </a:r>
            <a:r>
              <a:rPr lang="en-US" altLang="zh-CN" sz="2400" b="1" dirty="0">
                <a:latin typeface="+mn-ea"/>
                <a:ea typeface="+mn-ea"/>
              </a:rPr>
              <a:t>Electronic Check</a:t>
            </a:r>
            <a:r>
              <a:rPr lang="zh-CN" altLang="zh-CN" sz="2400" b="1" dirty="0">
                <a:latin typeface="+mn-ea"/>
                <a:ea typeface="+mn-ea"/>
              </a:rPr>
              <a:t>，</a:t>
            </a:r>
            <a:r>
              <a:rPr lang="en-US" altLang="zh-CN" sz="2400" b="1" dirty="0">
                <a:latin typeface="+mn-ea"/>
                <a:ea typeface="+mn-ea"/>
              </a:rPr>
              <a:t>E-check</a:t>
            </a:r>
            <a:r>
              <a:rPr lang="zh-CN" altLang="zh-CN" sz="2400" b="1" dirty="0">
                <a:latin typeface="+mn-ea"/>
                <a:ea typeface="+mn-ea"/>
              </a:rPr>
              <a:t>）是一种借鉴纸质支票转移支付的优点，利用数字传递将钱款从一个账户转移到另一个账户的电子付款形式。这种电子支票的支付是在客户及银行相连的网络上以密码方式传递的，多数使用公用关键字加密签名或个人身份证号码（</a:t>
            </a:r>
            <a:r>
              <a:rPr lang="en-US" altLang="zh-CN" sz="2400" b="1" dirty="0">
                <a:latin typeface="+mn-ea"/>
                <a:ea typeface="+mn-ea"/>
              </a:rPr>
              <a:t>PIN</a:t>
            </a:r>
            <a:r>
              <a:rPr lang="zh-CN" altLang="zh-CN" sz="2400" b="1" dirty="0">
                <a:latin typeface="+mn-ea"/>
                <a:ea typeface="+mn-ea"/>
              </a:rPr>
              <a:t>）代替手写签名。该设计是用来吸引不想使用现金，而希望使用信用方式的个人客户和公司。电子支票及打印机样本如图</a:t>
            </a:r>
            <a:r>
              <a:rPr lang="en-US" altLang="zh-CN" sz="2400" b="1" dirty="0">
                <a:latin typeface="+mn-ea"/>
                <a:ea typeface="+mn-ea"/>
              </a:rPr>
              <a:t>5</a:t>
            </a:r>
            <a:r>
              <a:rPr lang="zh-CN" altLang="zh-CN" sz="2400" b="1" dirty="0">
                <a:latin typeface="+mn-ea"/>
                <a:ea typeface="+mn-ea"/>
              </a:rPr>
              <a:t>.</a:t>
            </a:r>
            <a:r>
              <a:rPr lang="en-US" altLang="zh-CN" sz="2400" b="1" dirty="0">
                <a:latin typeface="+mn-ea"/>
                <a:ea typeface="+mn-ea"/>
              </a:rPr>
              <a:t>12</a:t>
            </a:r>
            <a:r>
              <a:rPr lang="zh-CN" altLang="zh-CN" sz="2400" b="1" dirty="0">
                <a:latin typeface="+mn-ea"/>
                <a:ea typeface="+mn-ea"/>
              </a:rPr>
              <a:t>所示。</a:t>
            </a:r>
          </a:p>
        </p:txBody>
      </p:sp>
      <p:pic>
        <p:nvPicPr>
          <p:cNvPr id="5" name="图片 4"/>
          <p:cNvPicPr/>
          <p:nvPr/>
        </p:nvPicPr>
        <p:blipFill>
          <a:blip r:embed="rId2">
            <a:extLst>
              <a:ext uri="{28A0092B-C50C-407E-A947-70E740481C1C}">
                <a14:useLocalDpi xmlns:a14="http://schemas.microsoft.com/office/drawing/2010/main" val="0"/>
              </a:ext>
            </a:extLst>
          </a:blip>
          <a:srcRect/>
          <a:stretch>
            <a:fillRect/>
          </a:stretch>
        </p:blipFill>
        <p:spPr bwMode="auto">
          <a:xfrm>
            <a:off x="5020076" y="4437112"/>
            <a:ext cx="2432244" cy="2088232"/>
          </a:xfrm>
          <a:prstGeom prst="rect">
            <a:avLst/>
          </a:prstGeom>
          <a:noFill/>
          <a:ln>
            <a:noFill/>
          </a:ln>
        </p:spPr>
      </p:pic>
      <p:sp>
        <p:nvSpPr>
          <p:cNvPr id="6" name="矩形 5"/>
          <p:cNvSpPr/>
          <p:nvPr/>
        </p:nvSpPr>
        <p:spPr>
          <a:xfrm>
            <a:off x="1979712" y="6475452"/>
            <a:ext cx="3300904" cy="369332"/>
          </a:xfrm>
          <a:prstGeom prst="rect">
            <a:avLst/>
          </a:prstGeom>
        </p:spPr>
        <p:txBody>
          <a:bodyPr wrap="none">
            <a:spAutoFit/>
          </a:bodyPr>
          <a:lstStyle/>
          <a:p>
            <a:r>
              <a:rPr lang="zh-CN" altLang="zh-CN" dirty="0"/>
              <a:t>图</a:t>
            </a:r>
            <a:r>
              <a:rPr lang="en-US" altLang="zh-CN" dirty="0"/>
              <a:t>5</a:t>
            </a:r>
            <a:r>
              <a:rPr lang="zh-CN" altLang="zh-CN" dirty="0"/>
              <a:t>.</a:t>
            </a:r>
            <a:r>
              <a:rPr lang="en-US" altLang="zh-CN" dirty="0"/>
              <a:t>12  </a:t>
            </a:r>
            <a:r>
              <a:rPr lang="zh-CN" altLang="zh-CN" dirty="0"/>
              <a:t>电子支票及打印机样本</a:t>
            </a:r>
          </a:p>
        </p:txBody>
      </p:sp>
    </p:spTree>
    <p:extLst>
      <p:ext uri="{BB962C8B-B14F-4D97-AF65-F5344CB8AC3E}">
        <p14:creationId xmlns:p14="http://schemas.microsoft.com/office/powerpoint/2010/main" val="38186379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2. </a:t>
            </a:r>
            <a:r>
              <a:rPr lang="zh-CN" altLang="zh-CN" sz="2800" b="1" dirty="0" smtClean="0">
                <a:latin typeface="+mn-ea"/>
                <a:ea typeface="+mn-ea"/>
              </a:rPr>
              <a:t>电</a:t>
            </a:r>
            <a:r>
              <a:rPr lang="en-US" altLang="zh-CN" sz="2800" b="1" dirty="0" smtClean="0">
                <a:latin typeface="+mn-ea"/>
                <a:ea typeface="+mn-ea"/>
              </a:rPr>
              <a:t> </a:t>
            </a:r>
            <a:r>
              <a:rPr lang="zh-CN" altLang="zh-CN" sz="2800" b="1" dirty="0" smtClean="0">
                <a:latin typeface="+mn-ea"/>
                <a:ea typeface="+mn-ea"/>
              </a:rPr>
              <a:t>子支票的使用</a:t>
            </a:r>
            <a:endParaRPr lang="zh-CN" altLang="zh-CN" sz="2800" b="1" dirty="0">
              <a:latin typeface="+mn-ea"/>
              <a:ea typeface="+mn-ea"/>
            </a:endParaRPr>
          </a:p>
        </p:txBody>
      </p:sp>
      <p:grpSp>
        <p:nvGrpSpPr>
          <p:cNvPr id="4" name="组合 3"/>
          <p:cNvGrpSpPr>
            <a:grpSpLocks/>
          </p:cNvGrpSpPr>
          <p:nvPr/>
        </p:nvGrpSpPr>
        <p:grpSpPr bwMode="auto">
          <a:xfrm>
            <a:off x="1192888" y="1710720"/>
            <a:ext cx="7083644" cy="4518500"/>
            <a:chOff x="-47625" y="0"/>
            <a:chExt cx="4200525" cy="2743200"/>
          </a:xfrm>
        </p:grpSpPr>
        <p:sp>
          <p:nvSpPr>
            <p:cNvPr id="5" name="矩形 4"/>
            <p:cNvSpPr>
              <a:spLocks noChangeArrowheads="1"/>
            </p:cNvSpPr>
            <p:nvPr/>
          </p:nvSpPr>
          <p:spPr bwMode="auto">
            <a:xfrm>
              <a:off x="1514475" y="0"/>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300"/>
                </a:lnSpc>
                <a:spcAft>
                  <a:spcPts val="0"/>
                </a:spcAft>
              </a:pPr>
              <a:r>
                <a:rPr lang="en-US" sz="2000" kern="100">
                  <a:effectLst/>
                  <a:latin typeface="Times New Roman"/>
                  <a:ea typeface="宋体"/>
                  <a:cs typeface="宋体"/>
                </a:rPr>
                <a:t>CA</a:t>
              </a:r>
              <a:r>
                <a:rPr lang="zh-CN" sz="2000" kern="100">
                  <a:effectLst/>
                  <a:latin typeface="Times New Roman"/>
                  <a:ea typeface="宋体"/>
                  <a:cs typeface="宋体"/>
                </a:rPr>
                <a:t>信用体系</a:t>
              </a:r>
            </a:p>
          </p:txBody>
        </p:sp>
        <p:sp>
          <p:nvSpPr>
            <p:cNvPr id="6" name="矩形 5"/>
            <p:cNvSpPr>
              <a:spLocks noChangeArrowheads="1"/>
            </p:cNvSpPr>
            <p:nvPr/>
          </p:nvSpPr>
          <p:spPr bwMode="auto">
            <a:xfrm>
              <a:off x="19050" y="638175"/>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客户</a:t>
              </a:r>
            </a:p>
          </p:txBody>
        </p:sp>
        <p:sp>
          <p:nvSpPr>
            <p:cNvPr id="7" name="矩形 6"/>
            <p:cNvSpPr>
              <a:spLocks noChangeArrowheads="1"/>
            </p:cNvSpPr>
            <p:nvPr/>
          </p:nvSpPr>
          <p:spPr bwMode="auto">
            <a:xfrm>
              <a:off x="1524000" y="590550"/>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互联网</a:t>
              </a:r>
            </a:p>
          </p:txBody>
        </p:sp>
        <p:sp>
          <p:nvSpPr>
            <p:cNvPr id="8" name="矩形 7"/>
            <p:cNvSpPr>
              <a:spLocks noChangeArrowheads="1"/>
            </p:cNvSpPr>
            <p:nvPr/>
          </p:nvSpPr>
          <p:spPr bwMode="auto">
            <a:xfrm>
              <a:off x="3067050" y="609600"/>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商家</a:t>
              </a:r>
            </a:p>
          </p:txBody>
        </p:sp>
        <p:sp>
          <p:nvSpPr>
            <p:cNvPr id="9" name="矩形 8"/>
            <p:cNvSpPr>
              <a:spLocks noChangeArrowheads="1"/>
            </p:cNvSpPr>
            <p:nvPr/>
          </p:nvSpPr>
          <p:spPr bwMode="auto">
            <a:xfrm>
              <a:off x="0" y="1762125"/>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客户开户行</a:t>
              </a:r>
            </a:p>
          </p:txBody>
        </p:sp>
        <p:sp>
          <p:nvSpPr>
            <p:cNvPr id="10" name="矩形 9"/>
            <p:cNvSpPr>
              <a:spLocks noChangeArrowheads="1"/>
            </p:cNvSpPr>
            <p:nvPr/>
          </p:nvSpPr>
          <p:spPr bwMode="auto">
            <a:xfrm>
              <a:off x="1533525" y="1171575"/>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支付网关</a:t>
              </a:r>
            </a:p>
          </p:txBody>
        </p:sp>
        <p:sp>
          <p:nvSpPr>
            <p:cNvPr id="11" name="矩形 10"/>
            <p:cNvSpPr>
              <a:spLocks noChangeArrowheads="1"/>
            </p:cNvSpPr>
            <p:nvPr/>
          </p:nvSpPr>
          <p:spPr bwMode="auto">
            <a:xfrm>
              <a:off x="1571625" y="1752600"/>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银行专用网</a:t>
              </a:r>
            </a:p>
          </p:txBody>
        </p:sp>
        <p:sp>
          <p:nvSpPr>
            <p:cNvPr id="12" name="矩形 11"/>
            <p:cNvSpPr>
              <a:spLocks noChangeArrowheads="1"/>
            </p:cNvSpPr>
            <p:nvPr/>
          </p:nvSpPr>
          <p:spPr bwMode="auto">
            <a:xfrm>
              <a:off x="3133725" y="1752600"/>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收单行</a:t>
              </a:r>
            </a:p>
          </p:txBody>
        </p:sp>
        <p:sp>
          <p:nvSpPr>
            <p:cNvPr id="13" name="矩形 12"/>
            <p:cNvSpPr>
              <a:spLocks noChangeArrowheads="1"/>
            </p:cNvSpPr>
            <p:nvPr/>
          </p:nvSpPr>
          <p:spPr bwMode="auto">
            <a:xfrm>
              <a:off x="1533525" y="2419350"/>
              <a:ext cx="1019175" cy="323850"/>
            </a:xfrm>
            <a:prstGeom prst="rect">
              <a:avLst/>
            </a:prstGeom>
            <a:solidFill>
              <a:srgbClr val="FFFFFF"/>
            </a:solidFill>
            <a:ln w="9525" algn="ctr">
              <a:solidFill>
                <a:srgbClr val="000000"/>
              </a:solidFill>
              <a:miter lim="800000"/>
              <a:headEnd/>
              <a:tailEnd/>
            </a:ln>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票据交换所</a:t>
              </a:r>
            </a:p>
          </p:txBody>
        </p:sp>
        <p:cxnSp>
          <p:nvCxnSpPr>
            <p:cNvPr id="14" name="直接箭头连接符 13"/>
            <p:cNvCxnSpPr>
              <a:cxnSpLocks noChangeShapeType="1"/>
            </p:cNvCxnSpPr>
            <p:nvPr/>
          </p:nvCxnSpPr>
          <p:spPr bwMode="auto">
            <a:xfrm>
              <a:off x="2019300" y="323850"/>
              <a:ext cx="0" cy="30480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5" name="直接箭头连接符 14"/>
            <p:cNvCxnSpPr>
              <a:cxnSpLocks noChangeShapeType="1"/>
            </p:cNvCxnSpPr>
            <p:nvPr/>
          </p:nvCxnSpPr>
          <p:spPr bwMode="auto">
            <a:xfrm>
              <a:off x="2038350" y="904875"/>
              <a:ext cx="0" cy="30480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6" name="直接箭头连接符 15"/>
            <p:cNvCxnSpPr>
              <a:cxnSpLocks noChangeShapeType="1"/>
            </p:cNvCxnSpPr>
            <p:nvPr/>
          </p:nvCxnSpPr>
          <p:spPr bwMode="auto">
            <a:xfrm>
              <a:off x="2038350" y="1495425"/>
              <a:ext cx="0" cy="30480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6"/>
            <p:cNvCxnSpPr>
              <a:cxnSpLocks noChangeShapeType="1"/>
            </p:cNvCxnSpPr>
            <p:nvPr/>
          </p:nvCxnSpPr>
          <p:spPr bwMode="auto">
            <a:xfrm>
              <a:off x="2028825" y="2085975"/>
              <a:ext cx="0" cy="30480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8" name="直接箭头连接符 17"/>
            <p:cNvCxnSpPr>
              <a:cxnSpLocks noChangeShapeType="1"/>
            </p:cNvCxnSpPr>
            <p:nvPr/>
          </p:nvCxnSpPr>
          <p:spPr bwMode="auto">
            <a:xfrm>
              <a:off x="3552825" y="933450"/>
              <a:ext cx="0" cy="85725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9" name="直接箭头连接符 18"/>
            <p:cNvCxnSpPr>
              <a:cxnSpLocks noChangeShapeType="1"/>
            </p:cNvCxnSpPr>
            <p:nvPr/>
          </p:nvCxnSpPr>
          <p:spPr bwMode="auto">
            <a:xfrm>
              <a:off x="485775" y="952500"/>
              <a:ext cx="0" cy="81915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0" name="直接箭头连接符 19"/>
            <p:cNvCxnSpPr>
              <a:cxnSpLocks noChangeShapeType="1"/>
            </p:cNvCxnSpPr>
            <p:nvPr/>
          </p:nvCxnSpPr>
          <p:spPr bwMode="auto">
            <a:xfrm flipV="1">
              <a:off x="1009650" y="781050"/>
              <a:ext cx="552450" cy="9525"/>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1" name="直接箭头连接符 20"/>
            <p:cNvCxnSpPr>
              <a:cxnSpLocks noChangeShapeType="1"/>
            </p:cNvCxnSpPr>
            <p:nvPr/>
          </p:nvCxnSpPr>
          <p:spPr bwMode="auto">
            <a:xfrm>
              <a:off x="2524125" y="781050"/>
              <a:ext cx="581025" cy="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2" name="直接箭头连接符 21"/>
            <p:cNvCxnSpPr>
              <a:cxnSpLocks noChangeShapeType="1"/>
            </p:cNvCxnSpPr>
            <p:nvPr/>
          </p:nvCxnSpPr>
          <p:spPr bwMode="auto">
            <a:xfrm>
              <a:off x="2581275" y="1914525"/>
              <a:ext cx="581025" cy="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3" name="直接箭头连接符 22"/>
            <p:cNvCxnSpPr>
              <a:cxnSpLocks noChangeShapeType="1"/>
            </p:cNvCxnSpPr>
            <p:nvPr/>
          </p:nvCxnSpPr>
          <p:spPr bwMode="auto">
            <a:xfrm>
              <a:off x="1000125" y="1924050"/>
              <a:ext cx="561975" cy="0"/>
            </a:xfrm>
            <a:prstGeom prst="straightConnector1">
              <a:avLst/>
            </a:prstGeom>
            <a:noFill/>
            <a:ln w="9525" algn="ctr">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24" name="矩形 23"/>
            <p:cNvSpPr>
              <a:spLocks noChangeArrowheads="1"/>
            </p:cNvSpPr>
            <p:nvPr/>
          </p:nvSpPr>
          <p:spPr bwMode="auto">
            <a:xfrm>
              <a:off x="3028950" y="1171575"/>
              <a:ext cx="523875"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资金</a:t>
              </a:r>
            </a:p>
          </p:txBody>
        </p:sp>
        <p:sp>
          <p:nvSpPr>
            <p:cNvPr id="25" name="矩形 24"/>
            <p:cNvSpPr>
              <a:spLocks noChangeArrowheads="1"/>
            </p:cNvSpPr>
            <p:nvPr/>
          </p:nvSpPr>
          <p:spPr bwMode="auto">
            <a:xfrm>
              <a:off x="3562350" y="1171575"/>
              <a:ext cx="523875"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转移</a:t>
              </a:r>
            </a:p>
          </p:txBody>
        </p:sp>
        <p:sp>
          <p:nvSpPr>
            <p:cNvPr id="26" name="矩形 25"/>
            <p:cNvSpPr>
              <a:spLocks noChangeArrowheads="1"/>
            </p:cNvSpPr>
            <p:nvPr/>
          </p:nvSpPr>
          <p:spPr bwMode="auto">
            <a:xfrm>
              <a:off x="-47625" y="1228725"/>
              <a:ext cx="523875"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申请</a:t>
              </a:r>
            </a:p>
          </p:txBody>
        </p:sp>
        <p:sp>
          <p:nvSpPr>
            <p:cNvPr id="27" name="矩形 26"/>
            <p:cNvSpPr>
              <a:spLocks noChangeArrowheads="1"/>
            </p:cNvSpPr>
            <p:nvPr/>
          </p:nvSpPr>
          <p:spPr bwMode="auto">
            <a:xfrm>
              <a:off x="495300" y="1219200"/>
              <a:ext cx="523875" cy="323850"/>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0" vert="horz" wrap="square" lIns="91440" tIns="45720" rIns="91440" bIns="45720" anchor="ctr" anchorCtr="0" upright="1">
              <a:noAutofit/>
            </a:bodyPr>
            <a:lstStyle/>
            <a:p>
              <a:pPr algn="ctr">
                <a:lnSpc>
                  <a:spcPts val="2300"/>
                </a:lnSpc>
                <a:spcAft>
                  <a:spcPts val="0"/>
                </a:spcAft>
              </a:pPr>
              <a:r>
                <a:rPr lang="zh-CN" sz="2000" kern="100">
                  <a:effectLst/>
                  <a:latin typeface="Times New Roman"/>
                  <a:ea typeface="宋体"/>
                  <a:cs typeface="宋体"/>
                </a:rPr>
                <a:t>支票</a:t>
              </a:r>
            </a:p>
          </p:txBody>
        </p:sp>
      </p:grpSp>
      <p:sp>
        <p:nvSpPr>
          <p:cNvPr id="28" name="矩形 27"/>
          <p:cNvSpPr/>
          <p:nvPr/>
        </p:nvSpPr>
        <p:spPr>
          <a:xfrm>
            <a:off x="3459508" y="6464559"/>
            <a:ext cx="2608406" cy="369332"/>
          </a:xfrm>
          <a:prstGeom prst="rect">
            <a:avLst/>
          </a:prstGeom>
        </p:spPr>
        <p:txBody>
          <a:bodyPr wrap="none">
            <a:spAutoFit/>
          </a:bodyPr>
          <a:lstStyle/>
          <a:p>
            <a:r>
              <a:rPr lang="en-US" altLang="zh-CN" dirty="0"/>
              <a:t>5</a:t>
            </a:r>
            <a:r>
              <a:rPr lang="zh-CN" altLang="zh-CN" dirty="0"/>
              <a:t>.</a:t>
            </a:r>
            <a:r>
              <a:rPr lang="en-US" altLang="zh-CN" dirty="0"/>
              <a:t>13  </a:t>
            </a:r>
            <a:r>
              <a:rPr lang="zh-CN" altLang="zh-CN" dirty="0"/>
              <a:t>电子支票基本流程</a:t>
            </a:r>
          </a:p>
        </p:txBody>
      </p:sp>
    </p:spTree>
    <p:extLst>
      <p:ext uri="{BB962C8B-B14F-4D97-AF65-F5344CB8AC3E}">
        <p14:creationId xmlns:p14="http://schemas.microsoft.com/office/powerpoint/2010/main" val="13258922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5.2.7 </a:t>
            </a:r>
            <a:r>
              <a:rPr lang="zh-CN" altLang="zh-CN" sz="2800" b="1" dirty="0">
                <a:latin typeface="+mn-ea"/>
                <a:ea typeface="+mn-ea"/>
              </a:rPr>
              <a:t>微支付</a:t>
            </a:r>
            <a:r>
              <a:rPr lang="zh-CN" altLang="zh-CN" sz="2800" b="1" dirty="0" smtClean="0">
                <a:latin typeface="+mn-ea"/>
                <a:ea typeface="+mn-ea"/>
              </a:rPr>
              <a:t>系统</a:t>
            </a:r>
            <a:endParaRPr lang="zh-CN" altLang="zh-CN" sz="2800" b="1" dirty="0">
              <a:latin typeface="+mn-ea"/>
              <a:ea typeface="+mn-ea"/>
            </a:endParaRPr>
          </a:p>
        </p:txBody>
      </p:sp>
      <p:sp>
        <p:nvSpPr>
          <p:cNvPr id="4" name="矩形 3"/>
          <p:cNvSpPr/>
          <p:nvPr/>
        </p:nvSpPr>
        <p:spPr>
          <a:xfrm>
            <a:off x="251520" y="1647964"/>
            <a:ext cx="8712968" cy="3416320"/>
          </a:xfrm>
          <a:prstGeom prst="rect">
            <a:avLst/>
          </a:prstGeom>
        </p:spPr>
        <p:txBody>
          <a:bodyPr wrap="square">
            <a:spAutoFit/>
          </a:bodyPr>
          <a:lstStyle/>
          <a:p>
            <a:r>
              <a:rPr lang="zh-CN" altLang="zh-CN" sz="2400" b="1" dirty="0" smtClean="0">
                <a:latin typeface="+mn-ea"/>
                <a:ea typeface="+mn-ea"/>
              </a:rPr>
              <a:t>微</a:t>
            </a:r>
            <a:r>
              <a:rPr lang="zh-CN" altLang="zh-CN" sz="2400" b="1" dirty="0">
                <a:latin typeface="+mn-ea"/>
                <a:ea typeface="+mn-ea"/>
              </a:rPr>
              <a:t>支付是随着</a:t>
            </a:r>
            <a:r>
              <a:rPr lang="en-US" altLang="zh-CN" sz="2400" b="1" dirty="0">
                <a:latin typeface="+mn-ea"/>
                <a:ea typeface="+mn-ea"/>
              </a:rPr>
              <a:t>Internet</a:t>
            </a:r>
            <a:r>
              <a:rPr lang="zh-CN" altLang="zh-CN" sz="2400" b="1" dirty="0">
                <a:latin typeface="+mn-ea"/>
                <a:ea typeface="+mn-ea"/>
              </a:rPr>
              <a:t>的发展而提出的。在</a:t>
            </a:r>
            <a:r>
              <a:rPr lang="en-US" altLang="zh-CN" sz="2400" b="1" dirty="0">
                <a:latin typeface="+mn-ea"/>
                <a:ea typeface="+mn-ea"/>
              </a:rPr>
              <a:t>Internet</a:t>
            </a:r>
            <a:r>
              <a:rPr lang="zh-CN" altLang="zh-CN" sz="2400" b="1" dirty="0">
                <a:latin typeface="+mn-ea"/>
                <a:ea typeface="+mn-ea"/>
              </a:rPr>
              <a:t>应用中，经常发生一些小额的支付，如</a:t>
            </a:r>
            <a:r>
              <a:rPr lang="en-US" altLang="zh-CN" sz="2400" b="1" dirty="0">
                <a:latin typeface="+mn-ea"/>
                <a:ea typeface="+mn-ea"/>
              </a:rPr>
              <a:t>Web</a:t>
            </a:r>
            <a:r>
              <a:rPr lang="zh-CN" altLang="zh-CN" sz="2400" b="1" dirty="0">
                <a:latin typeface="+mn-ea"/>
                <a:ea typeface="+mn-ea"/>
              </a:rPr>
              <a:t>站点为用户提供搜索服务、下载一段音乐、下载一个视频、下载试用版软件等。所涉及的支付费用很小，如几分钱、几元钱或几十元钱，目前对这些费用还没有较好的解决办法，传统的支付方式因为本身支付过程要涉及的费用而无法采用。目前这些</a:t>
            </a:r>
            <a:r>
              <a:rPr lang="en-US" altLang="zh-CN" sz="2400" b="1" dirty="0">
                <a:latin typeface="+mn-ea"/>
                <a:ea typeface="+mn-ea"/>
              </a:rPr>
              <a:t>Internet</a:t>
            </a:r>
            <a:r>
              <a:rPr lang="zh-CN" altLang="zh-CN" sz="2400" b="1" dirty="0">
                <a:latin typeface="+mn-ea"/>
                <a:ea typeface="+mn-ea"/>
              </a:rPr>
              <a:t>站点只能采用广告、订阅等方式来维持其生存，迫切希望有效的微支付方式。对微支付方式的基本要求是极低的运行费用，快捷的操作和能够接受的安全性</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9653778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5.2.7 </a:t>
            </a:r>
            <a:r>
              <a:rPr lang="zh-CN" altLang="zh-CN" sz="2800" b="1" dirty="0">
                <a:latin typeface="+mn-ea"/>
                <a:ea typeface="+mn-ea"/>
              </a:rPr>
              <a:t>微支付</a:t>
            </a:r>
            <a:r>
              <a:rPr lang="zh-CN" altLang="zh-CN" sz="2800" b="1" dirty="0" smtClean="0">
                <a:latin typeface="+mn-ea"/>
                <a:ea typeface="+mn-ea"/>
              </a:rPr>
              <a:t>系统</a:t>
            </a:r>
            <a:endParaRPr lang="zh-CN" altLang="zh-CN" sz="2800" b="1" dirty="0">
              <a:latin typeface="+mn-ea"/>
              <a:ea typeface="+mn-ea"/>
            </a:endParaRPr>
          </a:p>
        </p:txBody>
      </p:sp>
      <p:sp>
        <p:nvSpPr>
          <p:cNvPr id="4" name="矩形 3"/>
          <p:cNvSpPr/>
          <p:nvPr/>
        </p:nvSpPr>
        <p:spPr>
          <a:xfrm>
            <a:off x="251520" y="1647964"/>
            <a:ext cx="8712968" cy="4524315"/>
          </a:xfrm>
          <a:prstGeom prst="rect">
            <a:avLst/>
          </a:prstGeom>
        </p:spPr>
        <p:txBody>
          <a:bodyPr wrap="square">
            <a:spAutoFit/>
          </a:bodyPr>
          <a:lstStyle/>
          <a:p>
            <a:r>
              <a:rPr lang="en-US" altLang="zh-CN" sz="2400" b="1" dirty="0" smtClean="0">
                <a:latin typeface="+mn-ea"/>
                <a:ea typeface="+mn-ea"/>
              </a:rPr>
              <a:t>1</a:t>
            </a:r>
            <a:r>
              <a:rPr lang="zh-CN" altLang="zh-CN" sz="2400" b="1" dirty="0">
                <a:latin typeface="+mn-ea"/>
                <a:ea typeface="+mn-ea"/>
              </a:rPr>
              <a:t>．微支付的设计目标</a:t>
            </a:r>
          </a:p>
          <a:p>
            <a:r>
              <a:rPr lang="zh-CN" altLang="zh-CN" sz="2400" b="1" dirty="0">
                <a:latin typeface="+mn-ea"/>
                <a:ea typeface="+mn-ea"/>
              </a:rPr>
              <a:t>传统的支付卡支付方式的最小成本是支付额的</a:t>
            </a:r>
            <a:r>
              <a:rPr lang="en-US" altLang="zh-CN" sz="2400" b="1" dirty="0">
                <a:latin typeface="+mn-ea"/>
                <a:ea typeface="+mn-ea"/>
              </a:rPr>
              <a:t>2</a:t>
            </a:r>
            <a:r>
              <a:rPr lang="zh-CN" altLang="zh-CN" sz="2400" b="1" dirty="0">
                <a:latin typeface="+mn-ea"/>
                <a:ea typeface="+mn-ea"/>
              </a:rPr>
              <a:t>％，最小费用为</a:t>
            </a:r>
            <a:r>
              <a:rPr lang="en-US" altLang="zh-CN" sz="2400" b="1" dirty="0">
                <a:latin typeface="+mn-ea"/>
                <a:ea typeface="+mn-ea"/>
              </a:rPr>
              <a:t>25</a:t>
            </a:r>
            <a:r>
              <a:rPr lang="zh-CN" altLang="zh-CN" sz="2400" b="1" dirty="0">
                <a:latin typeface="+mn-ea"/>
                <a:ea typeface="+mn-ea"/>
              </a:rPr>
              <a:t>美分左右。另外，授权处理也有一定的延迟（通过信用卡网络到发卡机构的通讯延迟），不适合</a:t>
            </a:r>
            <a:r>
              <a:rPr lang="en-US" altLang="zh-CN" sz="2400" b="1" dirty="0">
                <a:latin typeface="+mn-ea"/>
                <a:ea typeface="+mn-ea"/>
              </a:rPr>
              <a:t>Internet</a:t>
            </a:r>
            <a:r>
              <a:rPr lang="zh-CN" altLang="zh-CN" sz="2400" b="1" dirty="0">
                <a:latin typeface="+mn-ea"/>
                <a:ea typeface="+mn-ea"/>
              </a:rPr>
              <a:t>上的微支付。对于微支付，希望延迟为最小，花费少。所以微支付的设计目标如下：</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）费用低。</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）延迟为可以忽略的程度。</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）具有普遍性和可伸缩性，可以支付互操作性系统，能开发设计，支持多种货币（支持货币转换）。</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）购买、销售、管理都比较方便。</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）实现“单击就可支付”，不需要额外窗口。</a:t>
            </a:r>
          </a:p>
        </p:txBody>
      </p:sp>
    </p:spTree>
    <p:extLst>
      <p:ext uri="{BB962C8B-B14F-4D97-AF65-F5344CB8AC3E}">
        <p14:creationId xmlns:p14="http://schemas.microsoft.com/office/powerpoint/2010/main" val="632611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dirty="0" smtClean="0"/>
              <a:t>2</a:t>
            </a:r>
            <a:r>
              <a:rPr lang="zh-CN" altLang="zh-CN" sz="2800" dirty="0"/>
              <a:t>．微支付系统设计</a:t>
            </a:r>
            <a:r>
              <a:rPr lang="zh-CN" altLang="zh-CN" sz="2800" dirty="0" smtClean="0"/>
              <a:t>技术</a:t>
            </a:r>
            <a:endParaRPr lang="zh-CN" altLang="zh-CN" sz="2800" dirty="0"/>
          </a:p>
        </p:txBody>
      </p:sp>
      <p:sp>
        <p:nvSpPr>
          <p:cNvPr id="4" name="矩形 3"/>
          <p:cNvSpPr/>
          <p:nvPr/>
        </p:nvSpPr>
        <p:spPr>
          <a:xfrm>
            <a:off x="673861" y="1988840"/>
            <a:ext cx="7652261" cy="1938992"/>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a:t>
            </a:r>
            <a:r>
              <a:rPr lang="zh-CN" altLang="zh-CN" sz="2400" b="1" dirty="0" smtClean="0">
                <a:latin typeface="+mn-ea"/>
                <a:ea typeface="+mn-ea"/>
              </a:rPr>
              <a:t>费用分析</a:t>
            </a:r>
            <a:endParaRPr lang="en-US" altLang="zh-CN" sz="2400" b="1" dirty="0" smtClean="0">
              <a:latin typeface="+mn-ea"/>
              <a:ea typeface="+mn-ea"/>
            </a:endParaRP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）最小化延迟和计算／存储费用</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）可伸缩性和通用性</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）微支付的安全范围和目的</a:t>
            </a:r>
          </a:p>
          <a:p>
            <a:endParaRPr lang="zh-CN" altLang="zh-CN" sz="2400" b="1" dirty="0">
              <a:latin typeface="+mn-ea"/>
              <a:ea typeface="+mn-ea"/>
            </a:endParaRPr>
          </a:p>
        </p:txBody>
      </p:sp>
    </p:spTree>
    <p:extLst>
      <p:ext uri="{BB962C8B-B14F-4D97-AF65-F5344CB8AC3E}">
        <p14:creationId xmlns:p14="http://schemas.microsoft.com/office/powerpoint/2010/main" val="37209573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3</a:t>
            </a:r>
            <a:r>
              <a:rPr lang="zh-CN" altLang="zh-CN" sz="2800" b="1" dirty="0">
                <a:latin typeface="+mn-ea"/>
                <a:ea typeface="+mn-ea"/>
              </a:rPr>
              <a:t>．微支付系统</a:t>
            </a:r>
            <a:r>
              <a:rPr lang="zh-CN" altLang="zh-CN" sz="2800" b="1" dirty="0" smtClean="0">
                <a:latin typeface="+mn-ea"/>
                <a:ea typeface="+mn-ea"/>
              </a:rPr>
              <a:t>简介</a:t>
            </a:r>
            <a:endParaRPr lang="zh-CN" altLang="zh-CN" sz="2800" b="1" dirty="0">
              <a:latin typeface="+mn-ea"/>
              <a:ea typeface="+mn-ea"/>
            </a:endParaRPr>
          </a:p>
        </p:txBody>
      </p:sp>
      <p:sp>
        <p:nvSpPr>
          <p:cNvPr id="4" name="矩形 3"/>
          <p:cNvSpPr/>
          <p:nvPr/>
        </p:nvSpPr>
        <p:spPr>
          <a:xfrm>
            <a:off x="0" y="1665129"/>
            <a:ext cx="9144000" cy="5262979"/>
          </a:xfrm>
          <a:prstGeom prst="rect">
            <a:avLst/>
          </a:prstGeom>
        </p:spPr>
        <p:txBody>
          <a:bodyPr wrap="square">
            <a:spAutoFit/>
          </a:bodyPr>
          <a:lstStyle/>
          <a:p>
            <a:r>
              <a:rPr lang="zh-CN" altLang="zh-CN" sz="2400" b="1" dirty="0" smtClean="0">
                <a:latin typeface="+mn-ea"/>
                <a:ea typeface="+mn-ea"/>
              </a:rPr>
              <a:t>微</a:t>
            </a:r>
            <a:r>
              <a:rPr lang="zh-CN" altLang="zh-CN" sz="2400" b="1" dirty="0">
                <a:latin typeface="+mn-ea"/>
                <a:ea typeface="+mn-ea"/>
              </a:rPr>
              <a:t>支付系统很像使用电话网络为第三方增值服务的记账系统，如在美国使用</a:t>
            </a:r>
            <a:r>
              <a:rPr lang="en-US" altLang="zh-CN" sz="2400" b="1" dirty="0">
                <a:latin typeface="+mn-ea"/>
                <a:ea typeface="+mn-ea"/>
              </a:rPr>
              <a:t>900</a:t>
            </a:r>
            <a:r>
              <a:rPr lang="zh-CN" altLang="zh-CN" sz="2400" b="1" dirty="0">
                <a:latin typeface="+mn-ea"/>
                <a:ea typeface="+mn-ea"/>
              </a:rPr>
              <a:t>电话号服务。</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）典型的微支付系统由</a:t>
            </a:r>
            <a:r>
              <a:rPr lang="en-US" altLang="zh-CN" sz="2400" b="1" dirty="0">
                <a:latin typeface="+mn-ea"/>
                <a:ea typeface="+mn-ea"/>
              </a:rPr>
              <a:t>4-6</a:t>
            </a:r>
            <a:r>
              <a:rPr lang="zh-CN" altLang="zh-CN" sz="2400" b="1" dirty="0">
                <a:latin typeface="+mn-ea"/>
                <a:ea typeface="+mn-ea"/>
              </a:rPr>
              <a:t>个参与者组成</a:t>
            </a:r>
          </a:p>
          <a:p>
            <a:r>
              <a:rPr lang="zh-CN" altLang="zh-CN" sz="2400" b="1" dirty="0">
                <a:latin typeface="+mn-ea"/>
                <a:ea typeface="+mn-ea"/>
              </a:rPr>
              <a:t>以下是</a:t>
            </a:r>
            <a:r>
              <a:rPr lang="en-US" altLang="zh-CN" sz="2400" b="1" dirty="0">
                <a:latin typeface="+mn-ea"/>
                <a:ea typeface="+mn-ea"/>
              </a:rPr>
              <a:t>5</a:t>
            </a:r>
            <a:r>
              <a:rPr lang="zh-CN" altLang="zh-CN" sz="2400" b="1" dirty="0">
                <a:latin typeface="+mn-ea"/>
                <a:ea typeface="+mn-ea"/>
              </a:rPr>
              <a:t>个典型的参与者：</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）购买者</a:t>
            </a:r>
            <a:r>
              <a:rPr lang="en-US" altLang="zh-CN" sz="2400" b="1" dirty="0">
                <a:latin typeface="+mn-ea"/>
                <a:ea typeface="+mn-ea"/>
              </a:rPr>
              <a:t>(Buyer)</a:t>
            </a:r>
            <a:r>
              <a:rPr lang="zh-CN" altLang="zh-CN" sz="2400" b="1" dirty="0">
                <a:latin typeface="+mn-ea"/>
                <a:ea typeface="+mn-ea"/>
              </a:rPr>
              <a:t>。微支付软件运行在购买者计算机上，称为微支付钱包（电子钱</a:t>
            </a:r>
          </a:p>
          <a:p>
            <a:r>
              <a:rPr lang="zh-CN" altLang="zh-CN" sz="2400" b="1" dirty="0">
                <a:latin typeface="+mn-ea"/>
                <a:ea typeface="+mn-ea"/>
              </a:rPr>
              <a:t>包）。</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）销售者</a:t>
            </a:r>
            <a:r>
              <a:rPr lang="en-US" altLang="zh-CN" sz="2400" b="1" dirty="0">
                <a:latin typeface="+mn-ea"/>
                <a:ea typeface="+mn-ea"/>
              </a:rPr>
              <a:t>(Seller)</a:t>
            </a:r>
            <a:r>
              <a:rPr lang="zh-CN" altLang="zh-CN" sz="2400" b="1" dirty="0">
                <a:latin typeface="+mn-ea"/>
                <a:ea typeface="+mn-ea"/>
              </a:rPr>
              <a:t>或商家。在线内容或服务提供者。</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）购买者的记账系统。典型的是一个</a:t>
            </a:r>
            <a:r>
              <a:rPr lang="en-US" altLang="zh-CN" sz="2400" b="1" dirty="0">
                <a:latin typeface="+mn-ea"/>
                <a:ea typeface="+mn-ea"/>
              </a:rPr>
              <a:t>IAP</a:t>
            </a:r>
            <a:r>
              <a:rPr lang="zh-CN" altLang="zh-CN" sz="2400" b="1" dirty="0">
                <a:latin typeface="+mn-ea"/>
                <a:ea typeface="+mn-ea"/>
              </a:rPr>
              <a:t>。</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）销售者记账系统。典型的是一个</a:t>
            </a:r>
            <a:r>
              <a:rPr lang="en-US" altLang="zh-CN" sz="2400" b="1" dirty="0">
                <a:latin typeface="+mn-ea"/>
                <a:ea typeface="+mn-ea"/>
              </a:rPr>
              <a:t>ISP</a:t>
            </a:r>
            <a:r>
              <a:rPr lang="zh-CN" altLang="zh-CN" sz="2400" b="1" dirty="0">
                <a:latin typeface="+mn-ea"/>
                <a:ea typeface="+mn-ea"/>
              </a:rPr>
              <a:t>或者一个银行。有时</a:t>
            </a:r>
            <a:r>
              <a:rPr lang="en-US" altLang="zh-CN" sz="2400" b="1" dirty="0">
                <a:latin typeface="+mn-ea"/>
                <a:ea typeface="+mn-ea"/>
              </a:rPr>
              <a:t>ISP</a:t>
            </a:r>
            <a:r>
              <a:rPr lang="zh-CN" altLang="zh-CN" sz="2400" b="1" dirty="0">
                <a:latin typeface="+mn-ea"/>
                <a:ea typeface="+mn-ea"/>
              </a:rPr>
              <a:t>也作为一个</a:t>
            </a:r>
            <a:r>
              <a:rPr lang="en-US" altLang="zh-CN" sz="2400" b="1" dirty="0">
                <a:latin typeface="+mn-ea"/>
                <a:ea typeface="+mn-ea"/>
              </a:rPr>
              <a:t>IAP</a:t>
            </a:r>
            <a:r>
              <a:rPr lang="zh-CN" altLang="zh-CN" sz="2400" b="1" dirty="0">
                <a:latin typeface="+mn-ea"/>
                <a:ea typeface="+mn-ea"/>
              </a:rPr>
              <a:t>。</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）连接购买者记账系统和销售者记账系统的交换者</a:t>
            </a:r>
            <a:r>
              <a:rPr lang="en-US" altLang="zh-CN" sz="2400" b="1" dirty="0">
                <a:latin typeface="+mn-ea"/>
                <a:ea typeface="+mn-ea"/>
              </a:rPr>
              <a:t>(Exchanger)</a:t>
            </a:r>
            <a:r>
              <a:rPr lang="zh-CN" altLang="zh-CN" sz="2400" b="1" dirty="0">
                <a:latin typeface="+mn-ea"/>
                <a:ea typeface="+mn-ea"/>
              </a:rPr>
              <a:t>。典型的是一个银行，或一个金融机构。微支付支持</a:t>
            </a:r>
            <a:r>
              <a:rPr lang="en-US" altLang="zh-CN" sz="2400" b="1" dirty="0">
                <a:latin typeface="+mn-ea"/>
                <a:ea typeface="+mn-ea"/>
              </a:rPr>
              <a:t>IAP</a:t>
            </a:r>
            <a:r>
              <a:rPr lang="zh-CN" altLang="zh-CN" sz="2400" b="1" dirty="0">
                <a:latin typeface="+mn-ea"/>
                <a:ea typeface="+mn-ea"/>
              </a:rPr>
              <a:t>和</a:t>
            </a:r>
            <a:r>
              <a:rPr lang="en-US" altLang="zh-CN" sz="2400" b="1" dirty="0">
                <a:latin typeface="+mn-ea"/>
                <a:ea typeface="+mn-ea"/>
              </a:rPr>
              <a:t>ISP</a:t>
            </a:r>
            <a:r>
              <a:rPr lang="zh-CN" altLang="zh-CN" sz="2400" b="1" dirty="0">
                <a:latin typeface="+mn-ea"/>
                <a:ea typeface="+mn-ea"/>
              </a:rPr>
              <a:t>的直接连接，或通过一个交换者，或者两个交换者进行连接。</a:t>
            </a:r>
          </a:p>
        </p:txBody>
      </p:sp>
    </p:spTree>
    <p:extLst>
      <p:ext uri="{BB962C8B-B14F-4D97-AF65-F5344CB8AC3E}">
        <p14:creationId xmlns:p14="http://schemas.microsoft.com/office/powerpoint/2010/main" val="36018078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3</a:t>
            </a:r>
            <a:r>
              <a:rPr lang="zh-CN" altLang="zh-CN" sz="2800" b="1" dirty="0">
                <a:latin typeface="+mn-ea"/>
                <a:ea typeface="+mn-ea"/>
              </a:rPr>
              <a:t>．微支付系统</a:t>
            </a:r>
            <a:r>
              <a:rPr lang="zh-CN" altLang="zh-CN" sz="2800" b="1" dirty="0" smtClean="0">
                <a:latin typeface="+mn-ea"/>
                <a:ea typeface="+mn-ea"/>
              </a:rPr>
              <a:t>简介</a:t>
            </a:r>
            <a:endParaRPr lang="zh-CN" altLang="zh-CN" sz="2800" b="1" dirty="0">
              <a:latin typeface="+mn-ea"/>
              <a:ea typeface="+mn-ea"/>
            </a:endParaRPr>
          </a:p>
        </p:txBody>
      </p:sp>
      <p:grpSp>
        <p:nvGrpSpPr>
          <p:cNvPr id="5" name="Group 552"/>
          <p:cNvGrpSpPr>
            <a:grpSpLocks/>
          </p:cNvGrpSpPr>
          <p:nvPr/>
        </p:nvGrpSpPr>
        <p:grpSpPr bwMode="auto">
          <a:xfrm>
            <a:off x="323528" y="1916832"/>
            <a:ext cx="7920879" cy="3312368"/>
            <a:chOff x="2145" y="4755"/>
            <a:chExt cx="5955" cy="2295"/>
          </a:xfrm>
        </p:grpSpPr>
        <p:sp>
          <p:nvSpPr>
            <p:cNvPr id="6" name="Rectangle 535"/>
            <p:cNvSpPr>
              <a:spLocks noChangeArrowheads="1"/>
            </p:cNvSpPr>
            <p:nvPr/>
          </p:nvSpPr>
          <p:spPr bwMode="auto">
            <a:xfrm>
              <a:off x="2190" y="4755"/>
              <a:ext cx="1560" cy="61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500"/>
                </a:lnSpc>
                <a:spcAft>
                  <a:spcPts val="0"/>
                </a:spcAft>
              </a:pPr>
              <a:r>
                <a:rPr lang="en-US" sz="2000" kern="100">
                  <a:effectLst/>
                  <a:latin typeface="Times New Roman"/>
                  <a:ea typeface="宋体"/>
                  <a:cs typeface="宋体"/>
                </a:rPr>
                <a:t>Internet</a:t>
              </a:r>
              <a:r>
                <a:rPr lang="zh-CN" sz="2000" kern="100">
                  <a:effectLst/>
                  <a:latin typeface="Times New Roman"/>
                  <a:ea typeface="宋体"/>
                  <a:cs typeface="宋体"/>
                </a:rPr>
                <a:t>访问</a:t>
              </a:r>
            </a:p>
            <a:p>
              <a:pPr algn="ctr">
                <a:lnSpc>
                  <a:spcPts val="2500"/>
                </a:lnSpc>
                <a:spcAft>
                  <a:spcPts val="0"/>
                </a:spcAft>
              </a:pPr>
              <a:r>
                <a:rPr lang="zh-CN" sz="2000" kern="100">
                  <a:effectLst/>
                  <a:latin typeface="Times New Roman"/>
                  <a:ea typeface="宋体"/>
                  <a:cs typeface="宋体"/>
                </a:rPr>
                <a:t>提供者（</a:t>
              </a:r>
              <a:r>
                <a:rPr lang="en-US" sz="2000" kern="100">
                  <a:effectLst/>
                  <a:latin typeface="Times New Roman"/>
                  <a:ea typeface="宋体"/>
                  <a:cs typeface="宋体"/>
                </a:rPr>
                <a:t>IAP</a:t>
              </a:r>
              <a:r>
                <a:rPr lang="zh-CN" sz="2000" kern="100">
                  <a:effectLst/>
                  <a:latin typeface="Times New Roman"/>
                  <a:ea typeface="宋体"/>
                  <a:cs typeface="宋体"/>
                </a:rPr>
                <a:t>）</a:t>
              </a:r>
            </a:p>
          </p:txBody>
        </p:sp>
        <p:sp>
          <p:nvSpPr>
            <p:cNvPr id="7" name="Rectangle 537"/>
            <p:cNvSpPr>
              <a:spLocks noChangeArrowheads="1"/>
            </p:cNvSpPr>
            <p:nvPr/>
          </p:nvSpPr>
          <p:spPr bwMode="auto">
            <a:xfrm>
              <a:off x="6630" y="4755"/>
              <a:ext cx="1470"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500"/>
                </a:lnSpc>
                <a:spcAft>
                  <a:spcPts val="0"/>
                </a:spcAft>
              </a:pPr>
              <a:r>
                <a:rPr lang="en-US" sz="2000" kern="100">
                  <a:effectLst/>
                  <a:latin typeface="Times New Roman"/>
                  <a:ea typeface="宋体"/>
                  <a:cs typeface="宋体"/>
                </a:rPr>
                <a:t>ISP</a:t>
              </a:r>
              <a:r>
                <a:rPr lang="zh-CN" sz="2000" kern="100">
                  <a:effectLst/>
                  <a:latin typeface="Times New Roman"/>
                  <a:ea typeface="宋体"/>
                  <a:cs typeface="宋体"/>
                </a:rPr>
                <a:t>或银行</a:t>
              </a:r>
            </a:p>
          </p:txBody>
        </p:sp>
        <p:sp>
          <p:nvSpPr>
            <p:cNvPr id="8" name="Rectangle 540"/>
            <p:cNvSpPr>
              <a:spLocks noChangeArrowheads="1"/>
            </p:cNvSpPr>
            <p:nvPr/>
          </p:nvSpPr>
          <p:spPr bwMode="auto">
            <a:xfrm>
              <a:off x="6525" y="5655"/>
              <a:ext cx="151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每日 转账</a:t>
              </a:r>
            </a:p>
          </p:txBody>
        </p:sp>
        <p:sp>
          <p:nvSpPr>
            <p:cNvPr id="9" name="Rectangle 541"/>
            <p:cNvSpPr>
              <a:spLocks noChangeArrowheads="1"/>
            </p:cNvSpPr>
            <p:nvPr/>
          </p:nvSpPr>
          <p:spPr bwMode="auto">
            <a:xfrm>
              <a:off x="2145" y="5790"/>
              <a:ext cx="1905"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每天信 用凭证</a:t>
              </a:r>
            </a:p>
          </p:txBody>
        </p:sp>
        <p:cxnSp>
          <p:nvCxnSpPr>
            <p:cNvPr id="10" name="AutoShape 542"/>
            <p:cNvCxnSpPr>
              <a:cxnSpLocks noChangeShapeType="1"/>
            </p:cNvCxnSpPr>
            <p:nvPr/>
          </p:nvCxnSpPr>
          <p:spPr bwMode="auto">
            <a:xfrm>
              <a:off x="3750" y="5160"/>
              <a:ext cx="3330" cy="150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1" name="Rectangle 544"/>
            <p:cNvSpPr>
              <a:spLocks noChangeArrowheads="1"/>
            </p:cNvSpPr>
            <p:nvPr/>
          </p:nvSpPr>
          <p:spPr bwMode="auto">
            <a:xfrm>
              <a:off x="2385" y="6660"/>
              <a:ext cx="1290" cy="39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购买者</a:t>
              </a:r>
            </a:p>
          </p:txBody>
        </p:sp>
        <p:sp>
          <p:nvSpPr>
            <p:cNvPr id="12" name="Rectangle 545"/>
            <p:cNvSpPr>
              <a:spLocks noChangeArrowheads="1"/>
            </p:cNvSpPr>
            <p:nvPr/>
          </p:nvSpPr>
          <p:spPr bwMode="auto">
            <a:xfrm>
              <a:off x="6645" y="6675"/>
              <a:ext cx="136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消费者</a:t>
              </a:r>
            </a:p>
          </p:txBody>
        </p:sp>
        <p:sp>
          <p:nvSpPr>
            <p:cNvPr id="13" name="Rectangle 546"/>
            <p:cNvSpPr>
              <a:spLocks noChangeArrowheads="1"/>
            </p:cNvSpPr>
            <p:nvPr/>
          </p:nvSpPr>
          <p:spPr bwMode="auto">
            <a:xfrm>
              <a:off x="5190" y="5355"/>
              <a:ext cx="1515" cy="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防止超支</a:t>
              </a:r>
            </a:p>
          </p:txBody>
        </p:sp>
        <p:cxnSp>
          <p:nvCxnSpPr>
            <p:cNvPr id="14" name="AutoShape 547"/>
            <p:cNvCxnSpPr>
              <a:cxnSpLocks noChangeShapeType="1"/>
            </p:cNvCxnSpPr>
            <p:nvPr/>
          </p:nvCxnSpPr>
          <p:spPr bwMode="auto">
            <a:xfrm flipV="1">
              <a:off x="7290" y="5130"/>
              <a:ext cx="0" cy="156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5" name="AutoShape 548"/>
            <p:cNvCxnSpPr>
              <a:cxnSpLocks noChangeShapeType="1"/>
            </p:cNvCxnSpPr>
            <p:nvPr/>
          </p:nvCxnSpPr>
          <p:spPr bwMode="auto">
            <a:xfrm>
              <a:off x="3105" y="5400"/>
              <a:ext cx="0" cy="12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6" name="AutoShape 549"/>
            <p:cNvCxnSpPr>
              <a:cxnSpLocks noChangeShapeType="1"/>
            </p:cNvCxnSpPr>
            <p:nvPr/>
          </p:nvCxnSpPr>
          <p:spPr bwMode="auto">
            <a:xfrm flipH="1">
              <a:off x="3765" y="4950"/>
              <a:ext cx="288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7" name="Rectangle 550"/>
            <p:cNvSpPr>
              <a:spLocks noChangeArrowheads="1"/>
            </p:cNvSpPr>
            <p:nvPr/>
          </p:nvSpPr>
          <p:spPr bwMode="auto">
            <a:xfrm>
              <a:off x="4140" y="6420"/>
              <a:ext cx="2070" cy="4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500"/>
                </a:lnSpc>
                <a:spcAft>
                  <a:spcPts val="0"/>
                </a:spcAft>
              </a:pPr>
              <a:r>
                <a:rPr lang="zh-CN" sz="2000" kern="100">
                  <a:effectLst/>
                  <a:latin typeface="Times New Roman"/>
                  <a:ea typeface="宋体"/>
                  <a:cs typeface="宋体"/>
                </a:rPr>
                <a:t>支付序列（在线）</a:t>
              </a:r>
            </a:p>
          </p:txBody>
        </p:sp>
        <p:cxnSp>
          <p:nvCxnSpPr>
            <p:cNvPr id="18" name="AutoShape 551"/>
            <p:cNvCxnSpPr>
              <a:cxnSpLocks noChangeShapeType="1"/>
            </p:cNvCxnSpPr>
            <p:nvPr/>
          </p:nvCxnSpPr>
          <p:spPr bwMode="auto">
            <a:xfrm>
              <a:off x="3675" y="6900"/>
              <a:ext cx="297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19" name="矩形 18"/>
          <p:cNvSpPr/>
          <p:nvPr/>
        </p:nvSpPr>
        <p:spPr>
          <a:xfrm>
            <a:off x="3153619" y="5949280"/>
            <a:ext cx="2480166" cy="369332"/>
          </a:xfrm>
          <a:prstGeom prst="rect">
            <a:avLst/>
          </a:prstGeom>
        </p:spPr>
        <p:txBody>
          <a:bodyPr wrap="none">
            <a:spAutoFit/>
          </a:bodyPr>
          <a:lstStyle/>
          <a:p>
            <a:r>
              <a:rPr lang="zh-CN" altLang="zh-CN" dirty="0"/>
              <a:t>图</a:t>
            </a:r>
            <a:r>
              <a:rPr lang="en-US" altLang="zh-CN" dirty="0"/>
              <a:t>5</a:t>
            </a:r>
            <a:r>
              <a:rPr lang="zh-CN" altLang="zh-CN" dirty="0"/>
              <a:t>.</a:t>
            </a:r>
            <a:r>
              <a:rPr lang="en-US" altLang="zh-CN" dirty="0"/>
              <a:t>14</a:t>
            </a:r>
            <a:r>
              <a:rPr lang="zh-CN" altLang="zh-CN" dirty="0"/>
              <a:t>微支付系统流程</a:t>
            </a:r>
          </a:p>
        </p:txBody>
      </p:sp>
    </p:spTree>
    <p:extLst>
      <p:ext uri="{BB962C8B-B14F-4D97-AF65-F5344CB8AC3E}">
        <p14:creationId xmlns:p14="http://schemas.microsoft.com/office/powerpoint/2010/main" val="2005208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3416320"/>
          </a:xfrm>
          <a:prstGeom prst="rect">
            <a:avLst/>
          </a:prstGeom>
        </p:spPr>
        <p:txBody>
          <a:bodyPr wrap="square">
            <a:spAutoFit/>
          </a:bodyPr>
          <a:lstStyle/>
          <a:p>
            <a:r>
              <a:rPr lang="zh-CN" altLang="zh-CN" sz="2400" b="1" dirty="0">
                <a:latin typeface="+mn-ea"/>
                <a:ea typeface="+mn-ea"/>
              </a:rPr>
              <a:t>2．联机小额支付系统</a:t>
            </a:r>
          </a:p>
          <a:p>
            <a:r>
              <a:rPr lang="zh-CN" altLang="zh-CN" sz="2400" b="1" dirty="0">
                <a:latin typeface="+mn-ea"/>
                <a:ea typeface="+mn-ea"/>
              </a:rPr>
              <a:t>联机小额支付系统是指POS机系统和ATM系统，其支付工具为信用卡、借记卡或ATM卡等。小额支付系统主要用于处理小额的电子支付，其主要特点是金额小、业务量大、交易资金采用净额结算。小额支付系统是以国家处理中心为核心，以城市处理中心为接入节点的两层星形结构，并与大额支付系统在同一支付平台上运行。小额支付系统除传统的款项汇划业务外，还可以办理财税库横向联网业务、跨行通存通兑业务、支票圈存和截留业务、公用事业收费、工资和养老金发放等业务</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3340788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208732" y="1124744"/>
            <a:ext cx="8964488" cy="3046988"/>
          </a:xfrm>
          <a:prstGeom prst="rect">
            <a:avLst/>
          </a:prstGeom>
        </p:spPr>
        <p:txBody>
          <a:bodyPr wrap="square">
            <a:spAutoFit/>
          </a:bodyPr>
          <a:lstStyle/>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）支持分散式记账系统的路由协议</a:t>
            </a:r>
          </a:p>
          <a:p>
            <a:r>
              <a:rPr lang="zh-CN" altLang="zh-CN" sz="2400" b="1" dirty="0">
                <a:latin typeface="+mn-ea"/>
                <a:ea typeface="+mn-ea"/>
              </a:rPr>
              <a:t>消费者的记账服务器非常可能无法直接与商家的记账服务器进行操作，这可能是因为支付糸统之间缺少足够的信任关系，或者是使用了不兼容的协议。如果这样，提供一种交换（</a:t>
            </a:r>
            <a:r>
              <a:rPr lang="en-US" altLang="zh-CN" sz="2400" b="1" dirty="0">
                <a:latin typeface="+mn-ea"/>
                <a:ea typeface="+mn-ea"/>
              </a:rPr>
              <a:t>Exchange</a:t>
            </a:r>
            <a:r>
              <a:rPr lang="zh-CN" altLang="zh-CN" sz="2400" b="1" dirty="0">
                <a:latin typeface="+mn-ea"/>
                <a:ea typeface="+mn-ea"/>
              </a:rPr>
              <a:t>）机制来实现调解服务保证支付。微支付采用两种方式支持这种机制：</a:t>
            </a:r>
          </a:p>
          <a:p>
            <a:pPr lvl="0"/>
            <a:r>
              <a:rPr lang="zh-CN" altLang="zh-CN" sz="2400" b="1" dirty="0">
                <a:latin typeface="+mn-ea"/>
                <a:ea typeface="+mn-ea"/>
              </a:rPr>
              <a:t>清算处理允许</a:t>
            </a:r>
            <a:r>
              <a:rPr lang="en-US" altLang="zh-CN" sz="2400" b="1" dirty="0">
                <a:latin typeface="+mn-ea"/>
                <a:ea typeface="+mn-ea"/>
              </a:rPr>
              <a:t>IAP</a:t>
            </a:r>
            <a:r>
              <a:rPr lang="zh-CN" altLang="zh-CN" sz="2400" b="1" dirty="0">
                <a:latin typeface="+mn-ea"/>
                <a:ea typeface="+mn-ea"/>
              </a:rPr>
              <a:t>和</a:t>
            </a:r>
            <a:r>
              <a:rPr lang="en-US" altLang="zh-CN" sz="2400" b="1" dirty="0">
                <a:latin typeface="+mn-ea"/>
                <a:ea typeface="+mn-ea"/>
              </a:rPr>
              <a:t>ISP</a:t>
            </a:r>
            <a:r>
              <a:rPr lang="zh-CN" altLang="zh-CN" sz="2400" b="1" dirty="0">
                <a:latin typeface="+mn-ea"/>
                <a:ea typeface="+mn-ea"/>
              </a:rPr>
              <a:t>之间作为交换功能附加记账服务器。</a:t>
            </a:r>
          </a:p>
          <a:p>
            <a:pPr lvl="0"/>
            <a:r>
              <a:rPr lang="zh-CN" altLang="zh-CN" sz="2400" b="1" dirty="0">
                <a:latin typeface="+mn-ea"/>
                <a:ea typeface="+mn-ea"/>
              </a:rPr>
              <a:t>微支付支持一个路由协议，允许连接</a:t>
            </a:r>
            <a:r>
              <a:rPr lang="en-US" altLang="zh-CN" sz="2400" b="1" dirty="0">
                <a:latin typeface="+mn-ea"/>
                <a:ea typeface="+mn-ea"/>
              </a:rPr>
              <a:t>IAP</a:t>
            </a:r>
            <a:r>
              <a:rPr lang="zh-CN" altLang="zh-CN" sz="2400" b="1" dirty="0">
                <a:latin typeface="+mn-ea"/>
                <a:ea typeface="+mn-ea"/>
              </a:rPr>
              <a:t>和</a:t>
            </a:r>
            <a:r>
              <a:rPr lang="en-US" altLang="zh-CN" sz="2400" b="1" dirty="0">
                <a:latin typeface="+mn-ea"/>
                <a:ea typeface="+mn-ea"/>
              </a:rPr>
              <a:t>ISP</a:t>
            </a:r>
            <a:r>
              <a:rPr lang="zh-CN" altLang="zh-CN" sz="2400" b="1" dirty="0">
                <a:latin typeface="+mn-ea"/>
                <a:ea typeface="+mn-ea"/>
              </a:rPr>
              <a:t>之间相互分发身份</a:t>
            </a:r>
            <a:r>
              <a:rPr lang="en-US" altLang="zh-CN" sz="2400" b="1" dirty="0">
                <a:latin typeface="+mn-ea"/>
                <a:ea typeface="+mn-ea"/>
              </a:rPr>
              <a:t>, </a:t>
            </a:r>
            <a:r>
              <a:rPr lang="zh-CN" altLang="zh-CN" sz="2400" b="1" dirty="0">
                <a:latin typeface="+mn-ea"/>
                <a:ea typeface="+mn-ea"/>
              </a:rPr>
              <a:t>以及涉及的费用，路由协议保证一个有效的竞争市场</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40383091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zh-CN" altLang="zh-CN" sz="3600" b="1" dirty="0">
                <a:solidFill>
                  <a:schemeClr val="tx2"/>
                </a:solidFill>
                <a:effectLst>
                  <a:outerShdw blurRad="38100" dist="38100" dir="2700000" algn="tl">
                    <a:srgbClr val="C0C0C0"/>
                  </a:outerShdw>
                </a:effectLst>
                <a:latin typeface="+mj-lt"/>
                <a:ea typeface="+mj-ea"/>
                <a:cs typeface="+mj-cs"/>
              </a:rPr>
              <a:t>5.2电子支付工具</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208732" y="1124744"/>
            <a:ext cx="8964488" cy="3416320"/>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3</a:t>
            </a:r>
            <a:r>
              <a:rPr lang="zh-CN" altLang="zh-CN" sz="2400" b="1" dirty="0">
                <a:latin typeface="+mn-ea"/>
                <a:ea typeface="+mn-ea"/>
              </a:rPr>
              <a:t>）风险模型和政策发布</a:t>
            </a:r>
          </a:p>
          <a:p>
            <a:r>
              <a:rPr lang="zh-CN" altLang="zh-CN" sz="2400" b="1" dirty="0">
                <a:latin typeface="+mn-ea"/>
                <a:ea typeface="+mn-ea"/>
              </a:rPr>
              <a:t>为了保证提高效率和降低费用，微支付不包括退款机制或政策，所有销售都是最后的，没有退款和退回。当然，个别销售者可以提供退款，微支付也可以支持，但是该政策限制了每天的微支付总交易数（大约</a:t>
            </a:r>
            <a:r>
              <a:rPr lang="en-US" altLang="zh-CN" sz="2400" b="1" dirty="0">
                <a:latin typeface="+mn-ea"/>
                <a:ea typeface="+mn-ea"/>
              </a:rPr>
              <a:t>25</a:t>
            </a:r>
            <a:r>
              <a:rPr lang="zh-CN" altLang="zh-CN" sz="2400" b="1" dirty="0">
                <a:latin typeface="+mn-ea"/>
                <a:ea typeface="+mn-ea"/>
              </a:rPr>
              <a:t>～</a:t>
            </a:r>
            <a:r>
              <a:rPr lang="en-US" altLang="zh-CN" sz="2400" b="1" dirty="0">
                <a:latin typeface="+mn-ea"/>
                <a:ea typeface="+mn-ea"/>
              </a:rPr>
              <a:t>50</a:t>
            </a:r>
            <a:r>
              <a:rPr lang="zh-CN" altLang="zh-CN" sz="2400" b="1" dirty="0">
                <a:latin typeface="+mn-ea"/>
                <a:ea typeface="+mn-ea"/>
              </a:rPr>
              <a:t>美元）。根据每个国家对消费者的保护政策不同可另行规定。</a:t>
            </a:r>
          </a:p>
          <a:p>
            <a:r>
              <a:rPr lang="zh-CN" altLang="zh-CN" sz="2400" b="1" dirty="0">
                <a:latin typeface="+mn-ea"/>
                <a:ea typeface="+mn-ea"/>
              </a:rPr>
              <a:t>微支付不处理一般通信问题，采用一个简单的方法：重现加载已经购买的文档是免费的，多数情况在微支付链接上重新单击显示页面是免费的，除了一些个别情况，如支付每个服务或每个游戏。</a:t>
            </a:r>
            <a:endParaRPr lang="zh-CN" altLang="en-US" sz="2400" b="1" dirty="0">
              <a:latin typeface="+mn-ea"/>
              <a:ea typeface="+mn-ea"/>
            </a:endParaRPr>
          </a:p>
        </p:txBody>
      </p:sp>
    </p:spTree>
    <p:extLst>
      <p:ext uri="{BB962C8B-B14F-4D97-AF65-F5344CB8AC3E}">
        <p14:creationId xmlns:p14="http://schemas.microsoft.com/office/powerpoint/2010/main" val="8368090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5.3</a:t>
            </a:r>
            <a:r>
              <a:rPr lang="zh-CN" altLang="zh-CN" sz="3600" b="1" dirty="0">
                <a:solidFill>
                  <a:schemeClr val="tx2"/>
                </a:solidFill>
                <a:effectLst>
                  <a:outerShdw blurRad="38100" dist="38100" dir="2700000" algn="tl">
                    <a:srgbClr val="C0C0C0"/>
                  </a:outerShdw>
                </a:effectLst>
                <a:latin typeface="+mj-lt"/>
                <a:ea typeface="+mj-ea"/>
                <a:cs typeface="+mj-cs"/>
              </a:rPr>
              <a:t>第三方电子</a:t>
            </a:r>
            <a:r>
              <a:rPr lang="zh-CN" altLang="zh-CN" sz="3600" b="1" dirty="0" smtClean="0">
                <a:solidFill>
                  <a:schemeClr val="tx2"/>
                </a:solidFill>
                <a:effectLst>
                  <a:outerShdw blurRad="38100" dist="38100" dir="2700000" algn="tl">
                    <a:srgbClr val="C0C0C0"/>
                  </a:outerShdw>
                </a:effectLst>
                <a:latin typeface="+mj-lt"/>
                <a:ea typeface="+mj-ea"/>
                <a:cs typeface="+mj-cs"/>
              </a:rPr>
              <a:t>支付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611560" y="1997839"/>
            <a:ext cx="7776864" cy="3046988"/>
          </a:xfrm>
          <a:prstGeom prst="rect">
            <a:avLst/>
          </a:prstGeom>
        </p:spPr>
        <p:txBody>
          <a:bodyPr wrap="square">
            <a:spAutoFit/>
          </a:bodyPr>
          <a:lstStyle/>
          <a:p>
            <a:r>
              <a:rPr lang="zh-CN" altLang="zh-CN" sz="2400" b="1" dirty="0">
                <a:latin typeface="+mn-ea"/>
                <a:ea typeface="+mn-ea"/>
              </a:rPr>
              <a:t>第三方电子支付基于中介模式为电子商务交易提供安全、便捷的支付服务。独立于消费者、商家和银行的第三方支付机构的主要功能是为电子交易提供安全、高效的电子支付与结算服务。第三方电子支付平台可以为消费者、商家和金融机构提供电子化的资金流转和清算服务。目前，第三方电子支付已经成为电子支付的主要模式，在一定程度上规范和约束了电子交易双方的行为，使电子交易更加安全和公平、服务更加规范和标准。</a:t>
            </a:r>
          </a:p>
        </p:txBody>
      </p:sp>
    </p:spTree>
    <p:extLst>
      <p:ext uri="{BB962C8B-B14F-4D97-AF65-F5344CB8AC3E}">
        <p14:creationId xmlns:p14="http://schemas.microsoft.com/office/powerpoint/2010/main" val="4811524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5.3</a:t>
            </a:r>
            <a:r>
              <a:rPr lang="zh-CN" altLang="zh-CN" sz="3600" b="1" dirty="0">
                <a:solidFill>
                  <a:schemeClr val="tx2"/>
                </a:solidFill>
                <a:effectLst>
                  <a:outerShdw blurRad="38100" dist="38100" dir="2700000" algn="tl">
                    <a:srgbClr val="C0C0C0"/>
                  </a:outerShdw>
                </a:effectLst>
                <a:latin typeface="+mj-lt"/>
                <a:ea typeface="+mj-ea"/>
                <a:cs typeface="+mj-cs"/>
              </a:rPr>
              <a:t>第三方电子</a:t>
            </a:r>
            <a:r>
              <a:rPr lang="zh-CN" altLang="zh-CN" sz="3600" b="1" dirty="0" smtClean="0">
                <a:solidFill>
                  <a:schemeClr val="tx2"/>
                </a:solidFill>
                <a:effectLst>
                  <a:outerShdw blurRad="38100" dist="38100" dir="2700000" algn="tl">
                    <a:srgbClr val="C0C0C0"/>
                  </a:outerShdw>
                </a:effectLst>
                <a:latin typeface="+mj-lt"/>
                <a:ea typeface="+mj-ea"/>
                <a:cs typeface="+mj-cs"/>
              </a:rPr>
              <a:t>支付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5.3.1</a:t>
            </a:r>
            <a:r>
              <a:rPr lang="zh-CN" altLang="zh-CN" sz="2800" b="1" dirty="0">
                <a:latin typeface="+mn-ea"/>
                <a:ea typeface="+mn-ea"/>
              </a:rPr>
              <a:t>第三方电子支付</a:t>
            </a:r>
            <a:r>
              <a:rPr lang="zh-CN" altLang="zh-CN" sz="2800" b="1" dirty="0" smtClean="0">
                <a:latin typeface="+mn-ea"/>
                <a:ea typeface="+mn-ea"/>
              </a:rPr>
              <a:t>模式</a:t>
            </a:r>
            <a:endParaRPr lang="zh-CN" altLang="zh-CN" sz="2800" b="1" dirty="0">
              <a:latin typeface="+mn-ea"/>
              <a:ea typeface="+mn-ea"/>
            </a:endParaRPr>
          </a:p>
        </p:txBody>
      </p:sp>
      <p:grpSp>
        <p:nvGrpSpPr>
          <p:cNvPr id="4" name="Group 582"/>
          <p:cNvGrpSpPr>
            <a:grpSpLocks/>
          </p:cNvGrpSpPr>
          <p:nvPr/>
        </p:nvGrpSpPr>
        <p:grpSpPr bwMode="auto">
          <a:xfrm>
            <a:off x="399983" y="2032877"/>
            <a:ext cx="8210051" cy="3354668"/>
            <a:chOff x="1995" y="2130"/>
            <a:chExt cx="8295" cy="2565"/>
          </a:xfrm>
        </p:grpSpPr>
        <p:sp>
          <p:nvSpPr>
            <p:cNvPr id="5" name="Rectangle 555"/>
            <p:cNvSpPr>
              <a:spLocks noChangeArrowheads="1"/>
            </p:cNvSpPr>
            <p:nvPr/>
          </p:nvSpPr>
          <p:spPr bwMode="auto">
            <a:xfrm>
              <a:off x="5550" y="2265"/>
              <a:ext cx="1485" cy="7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第三方电子</a:t>
              </a:r>
            </a:p>
            <a:p>
              <a:pPr algn="ctr">
                <a:lnSpc>
                  <a:spcPts val="2400"/>
                </a:lnSpc>
                <a:spcAft>
                  <a:spcPts val="0"/>
                </a:spcAft>
              </a:pPr>
              <a:r>
                <a:rPr lang="zh-CN" sz="2000" kern="100">
                  <a:effectLst/>
                  <a:latin typeface="Times New Roman"/>
                  <a:ea typeface="宋体"/>
                  <a:cs typeface="宋体"/>
                </a:rPr>
                <a:t>支付平台</a:t>
              </a:r>
            </a:p>
          </p:txBody>
        </p:sp>
        <p:sp>
          <p:nvSpPr>
            <p:cNvPr id="6" name="Rectangle 557"/>
            <p:cNvSpPr>
              <a:spLocks noChangeArrowheads="1"/>
            </p:cNvSpPr>
            <p:nvPr/>
          </p:nvSpPr>
          <p:spPr bwMode="auto">
            <a:xfrm>
              <a:off x="1995" y="3900"/>
              <a:ext cx="750" cy="7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交易</a:t>
              </a:r>
            </a:p>
            <a:p>
              <a:pPr algn="ctr">
                <a:lnSpc>
                  <a:spcPts val="2400"/>
                </a:lnSpc>
                <a:spcAft>
                  <a:spcPts val="0"/>
                </a:spcAft>
              </a:pPr>
              <a:r>
                <a:rPr lang="zh-CN" sz="2000" kern="100">
                  <a:effectLst/>
                  <a:latin typeface="Times New Roman"/>
                  <a:ea typeface="宋体"/>
                  <a:cs typeface="宋体"/>
                </a:rPr>
                <a:t>完成</a:t>
              </a:r>
            </a:p>
          </p:txBody>
        </p:sp>
        <p:sp>
          <p:nvSpPr>
            <p:cNvPr id="7" name="Rectangle 559"/>
            <p:cNvSpPr>
              <a:spLocks noChangeArrowheads="1"/>
            </p:cNvSpPr>
            <p:nvPr/>
          </p:nvSpPr>
          <p:spPr bwMode="auto">
            <a:xfrm>
              <a:off x="3345" y="4125"/>
              <a:ext cx="1095" cy="39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卖方</a:t>
              </a:r>
            </a:p>
          </p:txBody>
        </p:sp>
        <p:sp>
          <p:nvSpPr>
            <p:cNvPr id="8" name="Rectangle 567"/>
            <p:cNvSpPr>
              <a:spLocks noChangeArrowheads="1"/>
            </p:cNvSpPr>
            <p:nvPr/>
          </p:nvSpPr>
          <p:spPr bwMode="auto">
            <a:xfrm>
              <a:off x="2745" y="2565"/>
              <a:ext cx="945" cy="39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买方</a:t>
              </a:r>
            </a:p>
          </p:txBody>
        </p:sp>
        <p:sp>
          <p:nvSpPr>
            <p:cNvPr id="9" name="Rectangle 568"/>
            <p:cNvSpPr>
              <a:spLocks noChangeArrowheads="1"/>
            </p:cNvSpPr>
            <p:nvPr/>
          </p:nvSpPr>
          <p:spPr bwMode="auto">
            <a:xfrm>
              <a:off x="3780" y="2145"/>
              <a:ext cx="1485" cy="6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选购商品</a:t>
              </a:r>
            </a:p>
            <a:p>
              <a:pPr algn="ctr">
                <a:lnSpc>
                  <a:spcPts val="2400"/>
                </a:lnSpc>
                <a:spcAft>
                  <a:spcPts val="0"/>
                </a:spcAft>
              </a:pPr>
              <a:r>
                <a:rPr lang="zh-CN" sz="2000" kern="100">
                  <a:effectLst/>
                  <a:latin typeface="Times New Roman"/>
                  <a:ea typeface="宋体"/>
                  <a:cs typeface="宋体"/>
                </a:rPr>
                <a:t>支付货款</a:t>
              </a:r>
            </a:p>
          </p:txBody>
        </p:sp>
        <p:sp>
          <p:nvSpPr>
            <p:cNvPr id="10" name="Rectangle 569"/>
            <p:cNvSpPr>
              <a:spLocks noChangeArrowheads="1"/>
            </p:cNvSpPr>
            <p:nvPr/>
          </p:nvSpPr>
          <p:spPr bwMode="auto">
            <a:xfrm>
              <a:off x="8790" y="2610"/>
              <a:ext cx="945" cy="39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卖方</a:t>
              </a:r>
            </a:p>
          </p:txBody>
        </p:sp>
        <p:sp>
          <p:nvSpPr>
            <p:cNvPr id="11" name="Rectangle 570"/>
            <p:cNvSpPr>
              <a:spLocks noChangeArrowheads="1"/>
            </p:cNvSpPr>
            <p:nvPr/>
          </p:nvSpPr>
          <p:spPr bwMode="auto">
            <a:xfrm>
              <a:off x="7140" y="2130"/>
              <a:ext cx="1350" cy="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收到货款</a:t>
              </a:r>
            </a:p>
            <a:p>
              <a:pPr algn="ctr">
                <a:lnSpc>
                  <a:spcPts val="2400"/>
                </a:lnSpc>
                <a:spcAft>
                  <a:spcPts val="0"/>
                </a:spcAft>
              </a:pPr>
              <a:r>
                <a:rPr lang="zh-CN" sz="2000" kern="100">
                  <a:effectLst/>
                  <a:latin typeface="Times New Roman"/>
                  <a:ea typeface="宋体"/>
                  <a:cs typeface="宋体"/>
                </a:rPr>
                <a:t>通知发货</a:t>
              </a:r>
            </a:p>
          </p:txBody>
        </p:sp>
        <p:sp>
          <p:nvSpPr>
            <p:cNvPr id="12" name="Rectangle 571"/>
            <p:cNvSpPr>
              <a:spLocks noChangeArrowheads="1"/>
            </p:cNvSpPr>
            <p:nvPr/>
          </p:nvSpPr>
          <p:spPr bwMode="auto">
            <a:xfrm>
              <a:off x="8955" y="4050"/>
              <a:ext cx="945" cy="39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买方</a:t>
              </a:r>
            </a:p>
          </p:txBody>
        </p:sp>
        <p:sp>
          <p:nvSpPr>
            <p:cNvPr id="13" name="Rectangle 572"/>
            <p:cNvSpPr>
              <a:spLocks noChangeArrowheads="1"/>
            </p:cNvSpPr>
            <p:nvPr/>
          </p:nvSpPr>
          <p:spPr bwMode="auto">
            <a:xfrm>
              <a:off x="6015" y="3945"/>
              <a:ext cx="1485" cy="7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第三方电子</a:t>
              </a:r>
            </a:p>
            <a:p>
              <a:pPr algn="ctr">
                <a:lnSpc>
                  <a:spcPts val="2400"/>
                </a:lnSpc>
                <a:spcAft>
                  <a:spcPts val="0"/>
                </a:spcAft>
              </a:pPr>
              <a:r>
                <a:rPr lang="zh-CN" sz="2000" kern="100">
                  <a:effectLst/>
                  <a:latin typeface="Times New Roman"/>
                  <a:ea typeface="宋体"/>
                  <a:cs typeface="宋体"/>
                </a:rPr>
                <a:t>支付平台</a:t>
              </a:r>
            </a:p>
          </p:txBody>
        </p:sp>
        <p:sp>
          <p:nvSpPr>
            <p:cNvPr id="14" name="Rectangle 573"/>
            <p:cNvSpPr>
              <a:spLocks noChangeArrowheads="1"/>
            </p:cNvSpPr>
            <p:nvPr/>
          </p:nvSpPr>
          <p:spPr bwMode="auto">
            <a:xfrm>
              <a:off x="7560" y="3615"/>
              <a:ext cx="1350" cy="6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收到商品</a:t>
              </a:r>
            </a:p>
            <a:p>
              <a:pPr algn="ctr">
                <a:lnSpc>
                  <a:spcPts val="2400"/>
                </a:lnSpc>
                <a:spcAft>
                  <a:spcPts val="0"/>
                </a:spcAft>
              </a:pPr>
              <a:r>
                <a:rPr lang="zh-CN" sz="2000" kern="100">
                  <a:effectLst/>
                  <a:latin typeface="Times New Roman"/>
                  <a:ea typeface="宋体"/>
                  <a:cs typeface="宋体"/>
                </a:rPr>
                <a:t>通知付款</a:t>
              </a:r>
            </a:p>
          </p:txBody>
        </p:sp>
        <p:sp>
          <p:nvSpPr>
            <p:cNvPr id="15" name="Rectangle 574"/>
            <p:cNvSpPr>
              <a:spLocks noChangeArrowheads="1"/>
            </p:cNvSpPr>
            <p:nvPr/>
          </p:nvSpPr>
          <p:spPr bwMode="auto">
            <a:xfrm>
              <a:off x="4515" y="3660"/>
              <a:ext cx="1335" cy="6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收到通知</a:t>
              </a:r>
            </a:p>
            <a:p>
              <a:pPr algn="ctr">
                <a:lnSpc>
                  <a:spcPts val="2400"/>
                </a:lnSpc>
                <a:spcAft>
                  <a:spcPts val="0"/>
                </a:spcAft>
              </a:pPr>
              <a:r>
                <a:rPr lang="zh-CN" sz="2000" kern="100">
                  <a:effectLst/>
                  <a:latin typeface="Times New Roman"/>
                  <a:ea typeface="宋体"/>
                  <a:cs typeface="宋体"/>
                </a:rPr>
                <a:t>支付货款</a:t>
              </a:r>
            </a:p>
          </p:txBody>
        </p:sp>
        <p:cxnSp>
          <p:nvCxnSpPr>
            <p:cNvPr id="16" name="AutoShape 575"/>
            <p:cNvCxnSpPr>
              <a:cxnSpLocks noChangeShapeType="1"/>
            </p:cNvCxnSpPr>
            <p:nvPr/>
          </p:nvCxnSpPr>
          <p:spPr bwMode="auto">
            <a:xfrm>
              <a:off x="3675" y="2760"/>
              <a:ext cx="189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7" name="AutoShape 576"/>
            <p:cNvCxnSpPr>
              <a:cxnSpLocks noChangeShapeType="1"/>
            </p:cNvCxnSpPr>
            <p:nvPr/>
          </p:nvCxnSpPr>
          <p:spPr bwMode="auto">
            <a:xfrm>
              <a:off x="7065" y="2760"/>
              <a:ext cx="175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8" name="Rectangle 577"/>
            <p:cNvSpPr>
              <a:spLocks noChangeArrowheads="1"/>
            </p:cNvSpPr>
            <p:nvPr/>
          </p:nvSpPr>
          <p:spPr bwMode="auto">
            <a:xfrm>
              <a:off x="9210" y="3075"/>
              <a:ext cx="1080" cy="7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lnSpc>
                  <a:spcPts val="2400"/>
                </a:lnSpc>
                <a:spcAft>
                  <a:spcPts val="0"/>
                </a:spcAft>
              </a:pPr>
              <a:r>
                <a:rPr lang="zh-CN" sz="2000" kern="100">
                  <a:effectLst/>
                  <a:latin typeface="Times New Roman"/>
                  <a:ea typeface="宋体"/>
                  <a:cs typeface="宋体"/>
                </a:rPr>
                <a:t>发货给</a:t>
              </a:r>
            </a:p>
            <a:p>
              <a:pPr algn="ctr">
                <a:lnSpc>
                  <a:spcPts val="2400"/>
                </a:lnSpc>
                <a:spcAft>
                  <a:spcPts val="0"/>
                </a:spcAft>
              </a:pPr>
              <a:r>
                <a:rPr lang="zh-CN" sz="2000" kern="100">
                  <a:effectLst/>
                  <a:latin typeface="Times New Roman"/>
                  <a:ea typeface="宋体"/>
                  <a:cs typeface="宋体"/>
                </a:rPr>
                <a:t>买家</a:t>
              </a:r>
            </a:p>
          </p:txBody>
        </p:sp>
        <p:cxnSp>
          <p:nvCxnSpPr>
            <p:cNvPr id="19" name="AutoShape 578"/>
            <p:cNvCxnSpPr>
              <a:cxnSpLocks noChangeShapeType="1"/>
            </p:cNvCxnSpPr>
            <p:nvPr/>
          </p:nvCxnSpPr>
          <p:spPr bwMode="auto">
            <a:xfrm>
              <a:off x="9300" y="3045"/>
              <a:ext cx="0" cy="1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 name="AutoShape 579"/>
            <p:cNvCxnSpPr>
              <a:cxnSpLocks noChangeShapeType="1"/>
            </p:cNvCxnSpPr>
            <p:nvPr/>
          </p:nvCxnSpPr>
          <p:spPr bwMode="auto">
            <a:xfrm flipH="1">
              <a:off x="7515" y="4305"/>
              <a:ext cx="145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1" name="AutoShape 580"/>
            <p:cNvCxnSpPr>
              <a:cxnSpLocks noChangeShapeType="1"/>
            </p:cNvCxnSpPr>
            <p:nvPr/>
          </p:nvCxnSpPr>
          <p:spPr bwMode="auto">
            <a:xfrm flipH="1">
              <a:off x="4455" y="4335"/>
              <a:ext cx="156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2" name="AutoShape 581"/>
            <p:cNvCxnSpPr>
              <a:cxnSpLocks noChangeShapeType="1"/>
            </p:cNvCxnSpPr>
            <p:nvPr/>
          </p:nvCxnSpPr>
          <p:spPr bwMode="auto">
            <a:xfrm flipH="1">
              <a:off x="2685" y="4290"/>
              <a:ext cx="64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23" name="矩形 22"/>
          <p:cNvSpPr/>
          <p:nvPr/>
        </p:nvSpPr>
        <p:spPr>
          <a:xfrm>
            <a:off x="2819944" y="6021288"/>
            <a:ext cx="3865161" cy="369332"/>
          </a:xfrm>
          <a:prstGeom prst="rect">
            <a:avLst/>
          </a:prstGeom>
        </p:spPr>
        <p:txBody>
          <a:bodyPr wrap="none">
            <a:spAutoFit/>
          </a:bodyPr>
          <a:lstStyle/>
          <a:p>
            <a:r>
              <a:rPr lang="en-US" altLang="zh-CN" dirty="0"/>
              <a:t>5.15</a:t>
            </a:r>
            <a:r>
              <a:rPr lang="zh-CN" altLang="zh-CN" dirty="0"/>
              <a:t>第三方电子支付平台的工作流程</a:t>
            </a:r>
          </a:p>
        </p:txBody>
      </p:sp>
    </p:spTree>
    <p:extLst>
      <p:ext uri="{BB962C8B-B14F-4D97-AF65-F5344CB8AC3E}">
        <p14:creationId xmlns:p14="http://schemas.microsoft.com/office/powerpoint/2010/main" val="15229861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5.3</a:t>
            </a:r>
            <a:r>
              <a:rPr lang="zh-CN" altLang="zh-CN" sz="3600" b="1" dirty="0">
                <a:solidFill>
                  <a:schemeClr val="tx2"/>
                </a:solidFill>
                <a:effectLst>
                  <a:outerShdw blurRad="38100" dist="38100" dir="2700000" algn="tl">
                    <a:srgbClr val="C0C0C0"/>
                  </a:outerShdw>
                </a:effectLst>
                <a:latin typeface="+mj-lt"/>
                <a:ea typeface="+mj-ea"/>
                <a:cs typeface="+mj-cs"/>
              </a:rPr>
              <a:t>第三方电子</a:t>
            </a:r>
            <a:r>
              <a:rPr lang="zh-CN" altLang="zh-CN" sz="3600" b="1" dirty="0" smtClean="0">
                <a:solidFill>
                  <a:schemeClr val="tx2"/>
                </a:solidFill>
                <a:effectLst>
                  <a:outerShdw blurRad="38100" dist="38100" dir="2700000" algn="tl">
                    <a:srgbClr val="C0C0C0"/>
                  </a:outerShdw>
                </a:effectLst>
                <a:latin typeface="+mj-lt"/>
                <a:ea typeface="+mj-ea"/>
                <a:cs typeface="+mj-cs"/>
              </a:rPr>
              <a:t>支付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5.3.2</a:t>
            </a:r>
            <a:r>
              <a:rPr lang="zh-CN" altLang="zh-CN" sz="2800" b="1" dirty="0">
                <a:latin typeface="+mn-ea"/>
                <a:ea typeface="+mn-ea"/>
              </a:rPr>
              <a:t>第三方电子支付平台概述</a:t>
            </a:r>
          </a:p>
        </p:txBody>
      </p:sp>
      <p:grpSp>
        <p:nvGrpSpPr>
          <p:cNvPr id="4" name="组合 3"/>
          <p:cNvGrpSpPr>
            <a:grpSpLocks/>
          </p:cNvGrpSpPr>
          <p:nvPr/>
        </p:nvGrpSpPr>
        <p:grpSpPr>
          <a:xfrm>
            <a:off x="459507" y="1570584"/>
            <a:ext cx="7962254" cy="4637430"/>
            <a:chOff x="0" y="0"/>
            <a:chExt cx="5267325" cy="3658485"/>
          </a:xfrm>
        </p:grpSpPr>
        <p:grpSp>
          <p:nvGrpSpPr>
            <p:cNvPr id="5" name="组合 4"/>
            <p:cNvGrpSpPr/>
            <p:nvPr/>
          </p:nvGrpSpPr>
          <p:grpSpPr>
            <a:xfrm>
              <a:off x="0" y="2447925"/>
              <a:ext cx="506153" cy="540385"/>
              <a:chOff x="0" y="0"/>
              <a:chExt cx="255905" cy="255905"/>
            </a:xfrm>
          </p:grpSpPr>
          <p:sp>
            <p:nvSpPr>
              <p:cNvPr id="199" name="Freeform 144"/>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cxnSp>
            <p:nvCxnSpPr>
              <p:cNvPr id="200" name="Line 145"/>
              <p:cNvCxnSpPr>
                <a:cxnSpLocks noChangeShapeType="1"/>
              </p:cNvCxnSpPr>
              <p:nvPr/>
            </p:nvCxnSpPr>
            <p:spPr bwMode="auto">
              <a:xfrm>
                <a:off x="47625" y="21590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201" name="Freeform 146"/>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202" name="Line 147"/>
              <p:cNvCxnSpPr>
                <a:cxnSpLocks noChangeShapeType="1"/>
              </p:cNvCxnSpPr>
              <p:nvPr/>
            </p:nvCxnSpPr>
            <p:spPr bwMode="auto">
              <a:xfrm>
                <a:off x="87630" y="20764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203" name="Line 148"/>
              <p:cNvCxnSpPr>
                <a:cxnSpLocks noChangeShapeType="1"/>
              </p:cNvCxnSpPr>
              <p:nvPr/>
            </p:nvCxnSpPr>
            <p:spPr bwMode="auto">
              <a:xfrm>
                <a:off x="87630" y="20002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204" name="Line 149"/>
              <p:cNvCxnSpPr>
                <a:cxnSpLocks noChangeShapeType="1"/>
              </p:cNvCxnSpPr>
              <p:nvPr/>
            </p:nvCxnSpPr>
            <p:spPr bwMode="auto">
              <a:xfrm>
                <a:off x="47625" y="19177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205"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206"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207"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208" name="Freeform 153"/>
              <p:cNvSpPr>
                <a:spLocks/>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209"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210" name="Line 155"/>
              <p:cNvCxnSpPr>
                <a:cxnSpLocks noChangeShapeType="1"/>
              </p:cNvCxnSpPr>
              <p:nvPr/>
            </p:nvCxnSpPr>
            <p:spPr bwMode="auto">
              <a:xfrm>
                <a:off x="15875" y="22352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211" name="Line 156"/>
              <p:cNvCxnSpPr>
                <a:cxnSpLocks noChangeShapeType="1"/>
              </p:cNvCxnSpPr>
              <p:nvPr/>
            </p:nvCxnSpPr>
            <p:spPr bwMode="auto">
              <a:xfrm>
                <a:off x="15875" y="22987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gr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90725" y="95250"/>
              <a:ext cx="1323975" cy="942975"/>
            </a:xfrm>
            <a:prstGeom prst="rect">
              <a:avLst/>
            </a:prstGeom>
            <a:noFill/>
            <a:ln>
              <a:noFill/>
            </a:ln>
          </p:spPr>
        </p:pic>
        <p:grpSp>
          <p:nvGrpSpPr>
            <p:cNvPr id="7" name="组合 6"/>
            <p:cNvGrpSpPr/>
            <p:nvPr/>
          </p:nvGrpSpPr>
          <p:grpSpPr>
            <a:xfrm>
              <a:off x="942975" y="0"/>
              <a:ext cx="409081" cy="962729"/>
              <a:chOff x="3967480" y="827405"/>
              <a:chExt cx="352425" cy="672465"/>
            </a:xfrm>
          </p:grpSpPr>
          <p:sp>
            <p:nvSpPr>
              <p:cNvPr id="162" name="Freeform 7"/>
              <p:cNvSpPr>
                <a:spLocks/>
              </p:cNvSpPr>
              <p:nvPr/>
            </p:nvSpPr>
            <p:spPr bwMode="auto">
              <a:xfrm>
                <a:off x="3996690" y="1049020"/>
                <a:ext cx="52705" cy="450850"/>
              </a:xfrm>
              <a:custGeom>
                <a:avLst/>
                <a:gdLst>
                  <a:gd name="T0" fmla="*/ 0 w 83"/>
                  <a:gd name="T1" fmla="*/ 1 h 710"/>
                  <a:gd name="T2" fmla="*/ 0 w 83"/>
                  <a:gd name="T3" fmla="*/ 710 h 710"/>
                  <a:gd name="T4" fmla="*/ 83 w 83"/>
                  <a:gd name="T5" fmla="*/ 710 h 710"/>
                  <a:gd name="T6" fmla="*/ 83 w 83"/>
                  <a:gd name="T7" fmla="*/ 0 h 710"/>
                  <a:gd name="T8" fmla="*/ 0 w 83"/>
                  <a:gd name="T9" fmla="*/ 1 h 710"/>
                </a:gdLst>
                <a:ahLst/>
                <a:cxnLst>
                  <a:cxn ang="0">
                    <a:pos x="T0" y="T1"/>
                  </a:cxn>
                  <a:cxn ang="0">
                    <a:pos x="T2" y="T3"/>
                  </a:cxn>
                  <a:cxn ang="0">
                    <a:pos x="T4" y="T5"/>
                  </a:cxn>
                  <a:cxn ang="0">
                    <a:pos x="T6" y="T7"/>
                  </a:cxn>
                  <a:cxn ang="0">
                    <a:pos x="T8" y="T9"/>
                  </a:cxn>
                </a:cxnLst>
                <a:rect l="0" t="0" r="r" b="b"/>
                <a:pathLst>
                  <a:path w="83" h="710">
                    <a:moveTo>
                      <a:pt x="0" y="1"/>
                    </a:moveTo>
                    <a:lnTo>
                      <a:pt x="0" y="710"/>
                    </a:lnTo>
                    <a:lnTo>
                      <a:pt x="83" y="710"/>
                    </a:lnTo>
                    <a:lnTo>
                      <a:pt x="83" y="0"/>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163" name="Freeform 8"/>
              <p:cNvSpPr>
                <a:spLocks/>
              </p:cNvSpPr>
              <p:nvPr/>
            </p:nvSpPr>
            <p:spPr bwMode="auto">
              <a:xfrm>
                <a:off x="3996690" y="1049020"/>
                <a:ext cx="52705" cy="450850"/>
              </a:xfrm>
              <a:custGeom>
                <a:avLst/>
                <a:gdLst>
                  <a:gd name="T0" fmla="*/ 0 w 83"/>
                  <a:gd name="T1" fmla="*/ 1 h 710"/>
                  <a:gd name="T2" fmla="*/ 0 w 83"/>
                  <a:gd name="T3" fmla="*/ 710 h 710"/>
                  <a:gd name="T4" fmla="*/ 83 w 83"/>
                  <a:gd name="T5" fmla="*/ 710 h 710"/>
                  <a:gd name="T6" fmla="*/ 83 w 83"/>
                  <a:gd name="T7" fmla="*/ 0 h 710"/>
                  <a:gd name="T8" fmla="*/ 0 w 83"/>
                  <a:gd name="T9" fmla="*/ 1 h 710"/>
                </a:gdLst>
                <a:ahLst/>
                <a:cxnLst>
                  <a:cxn ang="0">
                    <a:pos x="T0" y="T1"/>
                  </a:cxn>
                  <a:cxn ang="0">
                    <a:pos x="T2" y="T3"/>
                  </a:cxn>
                  <a:cxn ang="0">
                    <a:pos x="T4" y="T5"/>
                  </a:cxn>
                  <a:cxn ang="0">
                    <a:pos x="T6" y="T7"/>
                  </a:cxn>
                  <a:cxn ang="0">
                    <a:pos x="T8" y="T9"/>
                  </a:cxn>
                </a:cxnLst>
                <a:rect l="0" t="0" r="r" b="b"/>
                <a:pathLst>
                  <a:path w="83" h="710">
                    <a:moveTo>
                      <a:pt x="0" y="1"/>
                    </a:moveTo>
                    <a:lnTo>
                      <a:pt x="0" y="710"/>
                    </a:lnTo>
                    <a:lnTo>
                      <a:pt x="83" y="710"/>
                    </a:lnTo>
                    <a:lnTo>
                      <a:pt x="83" y="0"/>
                    </a:lnTo>
                    <a:lnTo>
                      <a:pt x="0" y="1"/>
                    </a:lnTo>
                    <a:close/>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64" name="Freeform 9"/>
              <p:cNvSpPr>
                <a:spLocks/>
              </p:cNvSpPr>
              <p:nvPr/>
            </p:nvSpPr>
            <p:spPr bwMode="auto">
              <a:xfrm>
                <a:off x="4048760" y="828675"/>
                <a:ext cx="235585" cy="668655"/>
              </a:xfrm>
              <a:custGeom>
                <a:avLst/>
                <a:gdLst>
                  <a:gd name="T0" fmla="*/ 1 w 371"/>
                  <a:gd name="T1" fmla="*/ 1053 h 1053"/>
                  <a:gd name="T2" fmla="*/ 371 w 371"/>
                  <a:gd name="T3" fmla="*/ 676 h 1053"/>
                  <a:gd name="T4" fmla="*/ 369 w 371"/>
                  <a:gd name="T5" fmla="*/ 0 h 1053"/>
                  <a:gd name="T6" fmla="*/ 0 w 371"/>
                  <a:gd name="T7" fmla="*/ 348 h 1053"/>
                  <a:gd name="T8" fmla="*/ 1 w 371"/>
                  <a:gd name="T9" fmla="*/ 1053 h 1053"/>
                </a:gdLst>
                <a:ahLst/>
                <a:cxnLst>
                  <a:cxn ang="0">
                    <a:pos x="T0" y="T1"/>
                  </a:cxn>
                  <a:cxn ang="0">
                    <a:pos x="T2" y="T3"/>
                  </a:cxn>
                  <a:cxn ang="0">
                    <a:pos x="T4" y="T5"/>
                  </a:cxn>
                  <a:cxn ang="0">
                    <a:pos x="T6" y="T7"/>
                  </a:cxn>
                  <a:cxn ang="0">
                    <a:pos x="T8" y="T9"/>
                  </a:cxn>
                </a:cxnLst>
                <a:rect l="0" t="0" r="r" b="b"/>
                <a:pathLst>
                  <a:path w="371" h="1053">
                    <a:moveTo>
                      <a:pt x="1" y="1053"/>
                    </a:moveTo>
                    <a:lnTo>
                      <a:pt x="371" y="676"/>
                    </a:lnTo>
                    <a:lnTo>
                      <a:pt x="369" y="0"/>
                    </a:lnTo>
                    <a:lnTo>
                      <a:pt x="0" y="348"/>
                    </a:lnTo>
                    <a:lnTo>
                      <a:pt x="1" y="10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165" name="Freeform 10"/>
              <p:cNvSpPr>
                <a:spLocks/>
              </p:cNvSpPr>
              <p:nvPr/>
            </p:nvSpPr>
            <p:spPr bwMode="auto">
              <a:xfrm>
                <a:off x="4048760" y="828675"/>
                <a:ext cx="235585" cy="668655"/>
              </a:xfrm>
              <a:custGeom>
                <a:avLst/>
                <a:gdLst>
                  <a:gd name="T0" fmla="*/ 1 w 371"/>
                  <a:gd name="T1" fmla="*/ 1053 h 1053"/>
                  <a:gd name="T2" fmla="*/ 371 w 371"/>
                  <a:gd name="T3" fmla="*/ 676 h 1053"/>
                  <a:gd name="T4" fmla="*/ 369 w 371"/>
                  <a:gd name="T5" fmla="*/ 0 h 1053"/>
                  <a:gd name="T6" fmla="*/ 0 w 371"/>
                  <a:gd name="T7" fmla="*/ 348 h 1053"/>
                  <a:gd name="T8" fmla="*/ 1 w 371"/>
                  <a:gd name="T9" fmla="*/ 1053 h 1053"/>
                </a:gdLst>
                <a:ahLst/>
                <a:cxnLst>
                  <a:cxn ang="0">
                    <a:pos x="T0" y="T1"/>
                  </a:cxn>
                  <a:cxn ang="0">
                    <a:pos x="T2" y="T3"/>
                  </a:cxn>
                  <a:cxn ang="0">
                    <a:pos x="T4" y="T5"/>
                  </a:cxn>
                  <a:cxn ang="0">
                    <a:pos x="T6" y="T7"/>
                  </a:cxn>
                  <a:cxn ang="0">
                    <a:pos x="T8" y="T9"/>
                  </a:cxn>
                </a:cxnLst>
                <a:rect l="0" t="0" r="r" b="b"/>
                <a:pathLst>
                  <a:path w="371" h="1053">
                    <a:moveTo>
                      <a:pt x="1" y="1053"/>
                    </a:moveTo>
                    <a:lnTo>
                      <a:pt x="371" y="676"/>
                    </a:lnTo>
                    <a:lnTo>
                      <a:pt x="369" y="0"/>
                    </a:lnTo>
                    <a:lnTo>
                      <a:pt x="0" y="348"/>
                    </a:lnTo>
                    <a:lnTo>
                      <a:pt x="1" y="1053"/>
                    </a:lnTo>
                    <a:close/>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166" name="Line 11"/>
              <p:cNvCxnSpPr>
                <a:cxnSpLocks noChangeShapeType="1"/>
              </p:cNvCxnSpPr>
              <p:nvPr/>
            </p:nvCxnSpPr>
            <p:spPr bwMode="auto">
              <a:xfrm>
                <a:off x="4084320" y="1337310"/>
                <a:ext cx="635" cy="5397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67" name="Line 12"/>
              <p:cNvCxnSpPr>
                <a:cxnSpLocks noChangeShapeType="1"/>
              </p:cNvCxnSpPr>
              <p:nvPr/>
            </p:nvCxnSpPr>
            <p:spPr bwMode="auto">
              <a:xfrm>
                <a:off x="4084320" y="1232535"/>
                <a:ext cx="635" cy="5080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68" name="Line 13"/>
              <p:cNvCxnSpPr>
                <a:cxnSpLocks noChangeShapeType="1"/>
              </p:cNvCxnSpPr>
              <p:nvPr/>
            </p:nvCxnSpPr>
            <p:spPr bwMode="auto">
              <a:xfrm>
                <a:off x="4084320" y="1127125"/>
                <a:ext cx="635" cy="4889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69" name="Line 14"/>
              <p:cNvCxnSpPr>
                <a:cxnSpLocks noChangeShapeType="1"/>
              </p:cNvCxnSpPr>
              <p:nvPr/>
            </p:nvCxnSpPr>
            <p:spPr bwMode="auto">
              <a:xfrm>
                <a:off x="4084320" y="1016635"/>
                <a:ext cx="635" cy="5207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0" name="Line 15"/>
              <p:cNvCxnSpPr>
                <a:cxnSpLocks noChangeShapeType="1"/>
              </p:cNvCxnSpPr>
              <p:nvPr/>
            </p:nvCxnSpPr>
            <p:spPr bwMode="auto">
              <a:xfrm>
                <a:off x="4133215" y="1346835"/>
                <a:ext cx="0" cy="6159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1" name="Line 16"/>
              <p:cNvCxnSpPr>
                <a:cxnSpLocks noChangeShapeType="1"/>
              </p:cNvCxnSpPr>
              <p:nvPr/>
            </p:nvCxnSpPr>
            <p:spPr bwMode="auto">
              <a:xfrm>
                <a:off x="4239895" y="1243965"/>
                <a:ext cx="0" cy="5588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2" name="Line 17"/>
              <p:cNvCxnSpPr>
                <a:cxnSpLocks noChangeShapeType="1"/>
              </p:cNvCxnSpPr>
              <p:nvPr/>
            </p:nvCxnSpPr>
            <p:spPr bwMode="auto">
              <a:xfrm>
                <a:off x="4133215" y="1240155"/>
                <a:ext cx="0" cy="5143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3" name="Line 18"/>
              <p:cNvCxnSpPr>
                <a:cxnSpLocks noChangeShapeType="1"/>
              </p:cNvCxnSpPr>
              <p:nvPr/>
            </p:nvCxnSpPr>
            <p:spPr bwMode="auto">
              <a:xfrm>
                <a:off x="4133215" y="1134110"/>
                <a:ext cx="0" cy="5016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4" name="Line 19"/>
              <p:cNvCxnSpPr>
                <a:cxnSpLocks noChangeShapeType="1"/>
              </p:cNvCxnSpPr>
              <p:nvPr/>
            </p:nvCxnSpPr>
            <p:spPr bwMode="auto">
              <a:xfrm>
                <a:off x="4133215" y="1024255"/>
                <a:ext cx="0" cy="5461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5" name="Line 20"/>
              <p:cNvCxnSpPr>
                <a:cxnSpLocks noChangeShapeType="1"/>
              </p:cNvCxnSpPr>
              <p:nvPr/>
            </p:nvCxnSpPr>
            <p:spPr bwMode="auto">
              <a:xfrm>
                <a:off x="4191000" y="1238885"/>
                <a:ext cx="0" cy="4953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6" name="Line 21"/>
              <p:cNvCxnSpPr>
                <a:cxnSpLocks noChangeShapeType="1"/>
              </p:cNvCxnSpPr>
              <p:nvPr/>
            </p:nvCxnSpPr>
            <p:spPr bwMode="auto">
              <a:xfrm>
                <a:off x="4191000" y="1130935"/>
                <a:ext cx="0" cy="5270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7" name="Line 22"/>
              <p:cNvCxnSpPr>
                <a:cxnSpLocks noChangeShapeType="1"/>
              </p:cNvCxnSpPr>
              <p:nvPr/>
            </p:nvCxnSpPr>
            <p:spPr bwMode="auto">
              <a:xfrm>
                <a:off x="4191000" y="1028700"/>
                <a:ext cx="0" cy="4762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8" name="Line 23"/>
              <p:cNvCxnSpPr>
                <a:cxnSpLocks noChangeShapeType="1"/>
              </p:cNvCxnSpPr>
              <p:nvPr/>
            </p:nvCxnSpPr>
            <p:spPr bwMode="auto">
              <a:xfrm>
                <a:off x="4191000" y="915670"/>
                <a:ext cx="0" cy="5334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79" name="Line 24"/>
              <p:cNvCxnSpPr>
                <a:cxnSpLocks noChangeShapeType="1"/>
              </p:cNvCxnSpPr>
              <p:nvPr/>
            </p:nvCxnSpPr>
            <p:spPr bwMode="auto">
              <a:xfrm>
                <a:off x="4239895" y="1138555"/>
                <a:ext cx="0" cy="5143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0" name="Line 25"/>
              <p:cNvCxnSpPr>
                <a:cxnSpLocks noChangeShapeType="1"/>
              </p:cNvCxnSpPr>
              <p:nvPr/>
            </p:nvCxnSpPr>
            <p:spPr bwMode="auto">
              <a:xfrm>
                <a:off x="4239895" y="1033780"/>
                <a:ext cx="0" cy="4762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1" name="Line 26"/>
              <p:cNvCxnSpPr>
                <a:cxnSpLocks noChangeShapeType="1"/>
              </p:cNvCxnSpPr>
              <p:nvPr/>
            </p:nvCxnSpPr>
            <p:spPr bwMode="auto">
              <a:xfrm>
                <a:off x="4239895" y="922655"/>
                <a:ext cx="0" cy="5524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2" name="Line 27"/>
              <p:cNvCxnSpPr>
                <a:cxnSpLocks noChangeShapeType="1"/>
              </p:cNvCxnSpPr>
              <p:nvPr/>
            </p:nvCxnSpPr>
            <p:spPr bwMode="auto">
              <a:xfrm>
                <a:off x="3996055" y="1422400"/>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3" name="Line 28"/>
              <p:cNvCxnSpPr>
                <a:cxnSpLocks noChangeShapeType="1"/>
              </p:cNvCxnSpPr>
              <p:nvPr/>
            </p:nvCxnSpPr>
            <p:spPr bwMode="auto">
              <a:xfrm>
                <a:off x="3996055" y="1369695"/>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4" name="Line 29"/>
              <p:cNvCxnSpPr>
                <a:cxnSpLocks noChangeShapeType="1"/>
              </p:cNvCxnSpPr>
              <p:nvPr/>
            </p:nvCxnSpPr>
            <p:spPr bwMode="auto">
              <a:xfrm>
                <a:off x="3996055" y="1316355"/>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5" name="Line 30"/>
              <p:cNvCxnSpPr>
                <a:cxnSpLocks noChangeShapeType="1"/>
              </p:cNvCxnSpPr>
              <p:nvPr/>
            </p:nvCxnSpPr>
            <p:spPr bwMode="auto">
              <a:xfrm>
                <a:off x="3996690" y="1263015"/>
                <a:ext cx="5270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6" name="Line 31"/>
              <p:cNvCxnSpPr>
                <a:cxnSpLocks noChangeShapeType="1"/>
              </p:cNvCxnSpPr>
              <p:nvPr/>
            </p:nvCxnSpPr>
            <p:spPr bwMode="auto">
              <a:xfrm>
                <a:off x="3996690" y="1209675"/>
                <a:ext cx="5270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7" name="Line 32"/>
              <p:cNvCxnSpPr>
                <a:cxnSpLocks noChangeShapeType="1"/>
              </p:cNvCxnSpPr>
              <p:nvPr/>
            </p:nvCxnSpPr>
            <p:spPr bwMode="auto">
              <a:xfrm>
                <a:off x="3996690" y="1156335"/>
                <a:ext cx="5270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8" name="Line 33"/>
              <p:cNvCxnSpPr>
                <a:cxnSpLocks noChangeShapeType="1"/>
              </p:cNvCxnSpPr>
              <p:nvPr/>
            </p:nvCxnSpPr>
            <p:spPr bwMode="auto">
              <a:xfrm>
                <a:off x="3996690" y="1103630"/>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89" name="Line 34"/>
              <p:cNvCxnSpPr>
                <a:cxnSpLocks noChangeShapeType="1"/>
              </p:cNvCxnSpPr>
              <p:nvPr/>
            </p:nvCxnSpPr>
            <p:spPr bwMode="auto">
              <a:xfrm flipV="1">
                <a:off x="4048760" y="882015"/>
                <a:ext cx="234315"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90" name="Line 35"/>
              <p:cNvCxnSpPr>
                <a:cxnSpLocks noChangeShapeType="1"/>
              </p:cNvCxnSpPr>
              <p:nvPr/>
            </p:nvCxnSpPr>
            <p:spPr bwMode="auto">
              <a:xfrm flipV="1">
                <a:off x="4051300" y="938530"/>
                <a:ext cx="231775" cy="21780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91" name="Line 36"/>
              <p:cNvCxnSpPr>
                <a:cxnSpLocks noChangeShapeType="1"/>
              </p:cNvCxnSpPr>
              <p:nvPr/>
            </p:nvCxnSpPr>
            <p:spPr bwMode="auto">
              <a:xfrm flipV="1">
                <a:off x="4049395" y="988695"/>
                <a:ext cx="234950"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92" name="Line 37"/>
              <p:cNvCxnSpPr>
                <a:cxnSpLocks noChangeShapeType="1"/>
              </p:cNvCxnSpPr>
              <p:nvPr/>
            </p:nvCxnSpPr>
            <p:spPr bwMode="auto">
              <a:xfrm flipV="1">
                <a:off x="4049395" y="1042670"/>
                <a:ext cx="234315" cy="22098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93" name="Line 38"/>
              <p:cNvCxnSpPr>
                <a:cxnSpLocks noChangeShapeType="1"/>
              </p:cNvCxnSpPr>
              <p:nvPr/>
            </p:nvCxnSpPr>
            <p:spPr bwMode="auto">
              <a:xfrm flipV="1">
                <a:off x="4049395" y="1095375"/>
                <a:ext cx="234315"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94" name="Line 39"/>
              <p:cNvCxnSpPr>
                <a:cxnSpLocks noChangeShapeType="1"/>
              </p:cNvCxnSpPr>
              <p:nvPr/>
            </p:nvCxnSpPr>
            <p:spPr bwMode="auto">
              <a:xfrm flipV="1">
                <a:off x="4049395" y="1149350"/>
                <a:ext cx="234950"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95" name="Line 40"/>
              <p:cNvCxnSpPr>
                <a:cxnSpLocks noChangeShapeType="1"/>
              </p:cNvCxnSpPr>
              <p:nvPr/>
            </p:nvCxnSpPr>
            <p:spPr bwMode="auto">
              <a:xfrm flipV="1">
                <a:off x="4049395" y="1202690"/>
                <a:ext cx="234950" cy="22098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sp>
            <p:nvSpPr>
              <p:cNvPr id="196" name="Freeform 41"/>
              <p:cNvSpPr>
                <a:spLocks/>
              </p:cNvSpPr>
              <p:nvPr/>
            </p:nvSpPr>
            <p:spPr bwMode="auto">
              <a:xfrm>
                <a:off x="3967480" y="827405"/>
                <a:ext cx="352425" cy="233045"/>
              </a:xfrm>
              <a:custGeom>
                <a:avLst/>
                <a:gdLst>
                  <a:gd name="T0" fmla="*/ 411 w 555"/>
                  <a:gd name="T1" fmla="*/ 0 h 367"/>
                  <a:gd name="T2" fmla="*/ 555 w 555"/>
                  <a:gd name="T3" fmla="*/ 0 h 367"/>
                  <a:gd name="T4" fmla="*/ 155 w 555"/>
                  <a:gd name="T5" fmla="*/ 367 h 367"/>
                  <a:gd name="T6" fmla="*/ 0 w 555"/>
                  <a:gd name="T7" fmla="*/ 366 h 367"/>
                  <a:gd name="T8" fmla="*/ 411 w 555"/>
                  <a:gd name="T9" fmla="*/ 0 h 367"/>
                </a:gdLst>
                <a:ahLst/>
                <a:cxnLst>
                  <a:cxn ang="0">
                    <a:pos x="T0" y="T1"/>
                  </a:cxn>
                  <a:cxn ang="0">
                    <a:pos x="T2" y="T3"/>
                  </a:cxn>
                  <a:cxn ang="0">
                    <a:pos x="T4" y="T5"/>
                  </a:cxn>
                  <a:cxn ang="0">
                    <a:pos x="T6" y="T7"/>
                  </a:cxn>
                  <a:cxn ang="0">
                    <a:pos x="T8" y="T9"/>
                  </a:cxn>
                </a:cxnLst>
                <a:rect l="0" t="0" r="r" b="b"/>
                <a:pathLst>
                  <a:path w="555" h="367">
                    <a:moveTo>
                      <a:pt x="411" y="0"/>
                    </a:moveTo>
                    <a:lnTo>
                      <a:pt x="555" y="0"/>
                    </a:lnTo>
                    <a:lnTo>
                      <a:pt x="155" y="367"/>
                    </a:lnTo>
                    <a:lnTo>
                      <a:pt x="0" y="366"/>
                    </a:lnTo>
                    <a:lnTo>
                      <a:pt x="4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197" name="Freeform 42"/>
              <p:cNvSpPr>
                <a:spLocks/>
              </p:cNvSpPr>
              <p:nvPr/>
            </p:nvSpPr>
            <p:spPr bwMode="auto">
              <a:xfrm>
                <a:off x="3967480" y="827405"/>
                <a:ext cx="352425" cy="233045"/>
              </a:xfrm>
              <a:custGeom>
                <a:avLst/>
                <a:gdLst>
                  <a:gd name="T0" fmla="*/ 411 w 555"/>
                  <a:gd name="T1" fmla="*/ 0 h 367"/>
                  <a:gd name="T2" fmla="*/ 555 w 555"/>
                  <a:gd name="T3" fmla="*/ 0 h 367"/>
                  <a:gd name="T4" fmla="*/ 155 w 555"/>
                  <a:gd name="T5" fmla="*/ 367 h 367"/>
                  <a:gd name="T6" fmla="*/ 0 w 555"/>
                  <a:gd name="T7" fmla="*/ 366 h 367"/>
                  <a:gd name="T8" fmla="*/ 411 w 555"/>
                  <a:gd name="T9" fmla="*/ 0 h 367"/>
                </a:gdLst>
                <a:ahLst/>
                <a:cxnLst>
                  <a:cxn ang="0">
                    <a:pos x="T0" y="T1"/>
                  </a:cxn>
                  <a:cxn ang="0">
                    <a:pos x="T2" y="T3"/>
                  </a:cxn>
                  <a:cxn ang="0">
                    <a:pos x="T4" y="T5"/>
                  </a:cxn>
                  <a:cxn ang="0">
                    <a:pos x="T6" y="T7"/>
                  </a:cxn>
                  <a:cxn ang="0">
                    <a:pos x="T8" y="T9"/>
                  </a:cxn>
                </a:cxnLst>
                <a:rect l="0" t="0" r="r" b="b"/>
                <a:pathLst>
                  <a:path w="555" h="367">
                    <a:moveTo>
                      <a:pt x="411" y="0"/>
                    </a:moveTo>
                    <a:lnTo>
                      <a:pt x="555" y="0"/>
                    </a:lnTo>
                    <a:lnTo>
                      <a:pt x="155" y="367"/>
                    </a:lnTo>
                    <a:lnTo>
                      <a:pt x="0" y="366"/>
                    </a:lnTo>
                    <a:lnTo>
                      <a:pt x="411" y="0"/>
                    </a:lnTo>
                    <a:close/>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98" name="Freeform 308"/>
              <p:cNvSpPr>
                <a:spLocks/>
              </p:cNvSpPr>
              <p:nvPr/>
            </p:nvSpPr>
            <p:spPr bwMode="auto">
              <a:xfrm>
                <a:off x="4019550" y="1405890"/>
                <a:ext cx="39370" cy="59690"/>
              </a:xfrm>
              <a:custGeom>
                <a:avLst/>
                <a:gdLst>
                  <a:gd name="T0" fmla="*/ 0 w 62"/>
                  <a:gd name="T1" fmla="*/ 94 h 94"/>
                  <a:gd name="T2" fmla="*/ 31 w 62"/>
                  <a:gd name="T3" fmla="*/ 0 h 94"/>
                  <a:gd name="T4" fmla="*/ 62 w 62"/>
                  <a:gd name="T5" fmla="*/ 94 h 94"/>
                  <a:gd name="T6" fmla="*/ 0 w 62"/>
                  <a:gd name="T7" fmla="*/ 94 h 94"/>
                </a:gdLst>
                <a:ahLst/>
                <a:cxnLst>
                  <a:cxn ang="0">
                    <a:pos x="T0" y="T1"/>
                  </a:cxn>
                  <a:cxn ang="0">
                    <a:pos x="T2" y="T3"/>
                  </a:cxn>
                  <a:cxn ang="0">
                    <a:pos x="T4" y="T5"/>
                  </a:cxn>
                  <a:cxn ang="0">
                    <a:pos x="T6" y="T7"/>
                  </a:cxn>
                </a:cxnLst>
                <a:rect l="0" t="0" r="r" b="b"/>
                <a:pathLst>
                  <a:path w="62" h="94">
                    <a:moveTo>
                      <a:pt x="0" y="94"/>
                    </a:moveTo>
                    <a:lnTo>
                      <a:pt x="31" y="0"/>
                    </a:lnTo>
                    <a:lnTo>
                      <a:pt x="62" y="94"/>
                    </a:lnTo>
                    <a:lnTo>
                      <a:pt x="0"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grpSp>
        <p:grpSp>
          <p:nvGrpSpPr>
            <p:cNvPr id="8" name="组合 7"/>
            <p:cNvGrpSpPr/>
            <p:nvPr/>
          </p:nvGrpSpPr>
          <p:grpSpPr>
            <a:xfrm>
              <a:off x="3438525" y="895350"/>
              <a:ext cx="506153" cy="540385"/>
              <a:chOff x="0" y="0"/>
              <a:chExt cx="255905" cy="255905"/>
            </a:xfrm>
          </p:grpSpPr>
          <p:sp>
            <p:nvSpPr>
              <p:cNvPr id="149" name="Freeform 144"/>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cxnSp>
            <p:nvCxnSpPr>
              <p:cNvPr id="150" name="Line 145"/>
              <p:cNvCxnSpPr>
                <a:cxnSpLocks noChangeShapeType="1"/>
              </p:cNvCxnSpPr>
              <p:nvPr/>
            </p:nvCxnSpPr>
            <p:spPr bwMode="auto">
              <a:xfrm>
                <a:off x="47625" y="21590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151" name="Freeform 146"/>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152" name="Line 147"/>
              <p:cNvCxnSpPr>
                <a:cxnSpLocks noChangeShapeType="1"/>
              </p:cNvCxnSpPr>
              <p:nvPr/>
            </p:nvCxnSpPr>
            <p:spPr bwMode="auto">
              <a:xfrm>
                <a:off x="87630" y="20764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53" name="Line 148"/>
              <p:cNvCxnSpPr>
                <a:cxnSpLocks noChangeShapeType="1"/>
              </p:cNvCxnSpPr>
              <p:nvPr/>
            </p:nvCxnSpPr>
            <p:spPr bwMode="auto">
              <a:xfrm>
                <a:off x="87630" y="20002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54" name="Line 149"/>
              <p:cNvCxnSpPr>
                <a:cxnSpLocks noChangeShapeType="1"/>
              </p:cNvCxnSpPr>
              <p:nvPr/>
            </p:nvCxnSpPr>
            <p:spPr bwMode="auto">
              <a:xfrm>
                <a:off x="47625" y="19177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155"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156"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57"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58" name="Freeform 153"/>
              <p:cNvSpPr>
                <a:spLocks/>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59"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160" name="Line 155"/>
              <p:cNvCxnSpPr>
                <a:cxnSpLocks noChangeShapeType="1"/>
              </p:cNvCxnSpPr>
              <p:nvPr/>
            </p:nvCxnSpPr>
            <p:spPr bwMode="auto">
              <a:xfrm>
                <a:off x="15875" y="22352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61" name="Line 156"/>
              <p:cNvCxnSpPr>
                <a:cxnSpLocks noChangeShapeType="1"/>
              </p:cNvCxnSpPr>
              <p:nvPr/>
            </p:nvCxnSpPr>
            <p:spPr bwMode="auto">
              <a:xfrm>
                <a:off x="15875" y="22987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9" name="组合 8"/>
            <p:cNvGrpSpPr/>
            <p:nvPr/>
          </p:nvGrpSpPr>
          <p:grpSpPr>
            <a:xfrm>
              <a:off x="4286250" y="904875"/>
              <a:ext cx="506153" cy="540385"/>
              <a:chOff x="0" y="0"/>
              <a:chExt cx="255905" cy="255905"/>
            </a:xfrm>
          </p:grpSpPr>
          <p:sp>
            <p:nvSpPr>
              <p:cNvPr id="136" name="Freeform 144"/>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cxnSp>
            <p:nvCxnSpPr>
              <p:cNvPr id="137" name="Line 145"/>
              <p:cNvCxnSpPr>
                <a:cxnSpLocks noChangeShapeType="1"/>
              </p:cNvCxnSpPr>
              <p:nvPr/>
            </p:nvCxnSpPr>
            <p:spPr bwMode="auto">
              <a:xfrm>
                <a:off x="47625" y="21590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138" name="Freeform 146"/>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139" name="Line 147"/>
              <p:cNvCxnSpPr>
                <a:cxnSpLocks noChangeShapeType="1"/>
              </p:cNvCxnSpPr>
              <p:nvPr/>
            </p:nvCxnSpPr>
            <p:spPr bwMode="auto">
              <a:xfrm>
                <a:off x="87630" y="20764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40" name="Line 148"/>
              <p:cNvCxnSpPr>
                <a:cxnSpLocks noChangeShapeType="1"/>
              </p:cNvCxnSpPr>
              <p:nvPr/>
            </p:nvCxnSpPr>
            <p:spPr bwMode="auto">
              <a:xfrm>
                <a:off x="87630" y="20002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41" name="Line 149"/>
              <p:cNvCxnSpPr>
                <a:cxnSpLocks noChangeShapeType="1"/>
              </p:cNvCxnSpPr>
              <p:nvPr/>
            </p:nvCxnSpPr>
            <p:spPr bwMode="auto">
              <a:xfrm>
                <a:off x="47625" y="19177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142"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143"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44"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45" name="Freeform 153"/>
              <p:cNvSpPr>
                <a:spLocks/>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46"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147" name="Line 155"/>
              <p:cNvCxnSpPr>
                <a:cxnSpLocks noChangeShapeType="1"/>
              </p:cNvCxnSpPr>
              <p:nvPr/>
            </p:nvCxnSpPr>
            <p:spPr bwMode="auto">
              <a:xfrm>
                <a:off x="15875" y="22352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48" name="Line 156"/>
              <p:cNvCxnSpPr>
                <a:cxnSpLocks noChangeShapeType="1"/>
              </p:cNvCxnSpPr>
              <p:nvPr/>
            </p:nvCxnSpPr>
            <p:spPr bwMode="auto">
              <a:xfrm>
                <a:off x="15875" y="22987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10" name="组合 9"/>
            <p:cNvGrpSpPr/>
            <p:nvPr/>
          </p:nvGrpSpPr>
          <p:grpSpPr>
            <a:xfrm>
              <a:off x="4391025" y="2371725"/>
              <a:ext cx="409081" cy="962729"/>
              <a:chOff x="3967480" y="827405"/>
              <a:chExt cx="352425" cy="672465"/>
            </a:xfrm>
          </p:grpSpPr>
          <p:sp>
            <p:nvSpPr>
              <p:cNvPr id="99" name="Freeform 7"/>
              <p:cNvSpPr>
                <a:spLocks/>
              </p:cNvSpPr>
              <p:nvPr/>
            </p:nvSpPr>
            <p:spPr bwMode="auto">
              <a:xfrm>
                <a:off x="3996690" y="1049020"/>
                <a:ext cx="52705" cy="450850"/>
              </a:xfrm>
              <a:custGeom>
                <a:avLst/>
                <a:gdLst>
                  <a:gd name="T0" fmla="*/ 0 w 83"/>
                  <a:gd name="T1" fmla="*/ 1 h 710"/>
                  <a:gd name="T2" fmla="*/ 0 w 83"/>
                  <a:gd name="T3" fmla="*/ 710 h 710"/>
                  <a:gd name="T4" fmla="*/ 83 w 83"/>
                  <a:gd name="T5" fmla="*/ 710 h 710"/>
                  <a:gd name="T6" fmla="*/ 83 w 83"/>
                  <a:gd name="T7" fmla="*/ 0 h 710"/>
                  <a:gd name="T8" fmla="*/ 0 w 83"/>
                  <a:gd name="T9" fmla="*/ 1 h 710"/>
                </a:gdLst>
                <a:ahLst/>
                <a:cxnLst>
                  <a:cxn ang="0">
                    <a:pos x="T0" y="T1"/>
                  </a:cxn>
                  <a:cxn ang="0">
                    <a:pos x="T2" y="T3"/>
                  </a:cxn>
                  <a:cxn ang="0">
                    <a:pos x="T4" y="T5"/>
                  </a:cxn>
                  <a:cxn ang="0">
                    <a:pos x="T6" y="T7"/>
                  </a:cxn>
                  <a:cxn ang="0">
                    <a:pos x="T8" y="T9"/>
                  </a:cxn>
                </a:cxnLst>
                <a:rect l="0" t="0" r="r" b="b"/>
                <a:pathLst>
                  <a:path w="83" h="710">
                    <a:moveTo>
                      <a:pt x="0" y="1"/>
                    </a:moveTo>
                    <a:lnTo>
                      <a:pt x="0" y="710"/>
                    </a:lnTo>
                    <a:lnTo>
                      <a:pt x="83" y="710"/>
                    </a:lnTo>
                    <a:lnTo>
                      <a:pt x="83" y="0"/>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100" name="Freeform 8"/>
              <p:cNvSpPr>
                <a:spLocks/>
              </p:cNvSpPr>
              <p:nvPr/>
            </p:nvSpPr>
            <p:spPr bwMode="auto">
              <a:xfrm>
                <a:off x="3996690" y="1049020"/>
                <a:ext cx="52705" cy="450850"/>
              </a:xfrm>
              <a:custGeom>
                <a:avLst/>
                <a:gdLst>
                  <a:gd name="T0" fmla="*/ 0 w 83"/>
                  <a:gd name="T1" fmla="*/ 1 h 710"/>
                  <a:gd name="T2" fmla="*/ 0 w 83"/>
                  <a:gd name="T3" fmla="*/ 710 h 710"/>
                  <a:gd name="T4" fmla="*/ 83 w 83"/>
                  <a:gd name="T5" fmla="*/ 710 h 710"/>
                  <a:gd name="T6" fmla="*/ 83 w 83"/>
                  <a:gd name="T7" fmla="*/ 0 h 710"/>
                  <a:gd name="T8" fmla="*/ 0 w 83"/>
                  <a:gd name="T9" fmla="*/ 1 h 710"/>
                </a:gdLst>
                <a:ahLst/>
                <a:cxnLst>
                  <a:cxn ang="0">
                    <a:pos x="T0" y="T1"/>
                  </a:cxn>
                  <a:cxn ang="0">
                    <a:pos x="T2" y="T3"/>
                  </a:cxn>
                  <a:cxn ang="0">
                    <a:pos x="T4" y="T5"/>
                  </a:cxn>
                  <a:cxn ang="0">
                    <a:pos x="T6" y="T7"/>
                  </a:cxn>
                  <a:cxn ang="0">
                    <a:pos x="T8" y="T9"/>
                  </a:cxn>
                </a:cxnLst>
                <a:rect l="0" t="0" r="r" b="b"/>
                <a:pathLst>
                  <a:path w="83" h="710">
                    <a:moveTo>
                      <a:pt x="0" y="1"/>
                    </a:moveTo>
                    <a:lnTo>
                      <a:pt x="0" y="710"/>
                    </a:lnTo>
                    <a:lnTo>
                      <a:pt x="83" y="710"/>
                    </a:lnTo>
                    <a:lnTo>
                      <a:pt x="83" y="0"/>
                    </a:lnTo>
                    <a:lnTo>
                      <a:pt x="0" y="1"/>
                    </a:lnTo>
                    <a:close/>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01" name="Freeform 9"/>
              <p:cNvSpPr>
                <a:spLocks/>
              </p:cNvSpPr>
              <p:nvPr/>
            </p:nvSpPr>
            <p:spPr bwMode="auto">
              <a:xfrm>
                <a:off x="4048760" y="828675"/>
                <a:ext cx="235585" cy="668655"/>
              </a:xfrm>
              <a:custGeom>
                <a:avLst/>
                <a:gdLst>
                  <a:gd name="T0" fmla="*/ 1 w 371"/>
                  <a:gd name="T1" fmla="*/ 1053 h 1053"/>
                  <a:gd name="T2" fmla="*/ 371 w 371"/>
                  <a:gd name="T3" fmla="*/ 676 h 1053"/>
                  <a:gd name="T4" fmla="*/ 369 w 371"/>
                  <a:gd name="T5" fmla="*/ 0 h 1053"/>
                  <a:gd name="T6" fmla="*/ 0 w 371"/>
                  <a:gd name="T7" fmla="*/ 348 h 1053"/>
                  <a:gd name="T8" fmla="*/ 1 w 371"/>
                  <a:gd name="T9" fmla="*/ 1053 h 1053"/>
                </a:gdLst>
                <a:ahLst/>
                <a:cxnLst>
                  <a:cxn ang="0">
                    <a:pos x="T0" y="T1"/>
                  </a:cxn>
                  <a:cxn ang="0">
                    <a:pos x="T2" y="T3"/>
                  </a:cxn>
                  <a:cxn ang="0">
                    <a:pos x="T4" y="T5"/>
                  </a:cxn>
                  <a:cxn ang="0">
                    <a:pos x="T6" y="T7"/>
                  </a:cxn>
                  <a:cxn ang="0">
                    <a:pos x="T8" y="T9"/>
                  </a:cxn>
                </a:cxnLst>
                <a:rect l="0" t="0" r="r" b="b"/>
                <a:pathLst>
                  <a:path w="371" h="1053">
                    <a:moveTo>
                      <a:pt x="1" y="1053"/>
                    </a:moveTo>
                    <a:lnTo>
                      <a:pt x="371" y="676"/>
                    </a:lnTo>
                    <a:lnTo>
                      <a:pt x="369" y="0"/>
                    </a:lnTo>
                    <a:lnTo>
                      <a:pt x="0" y="348"/>
                    </a:lnTo>
                    <a:lnTo>
                      <a:pt x="1" y="10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102" name="Freeform 10"/>
              <p:cNvSpPr>
                <a:spLocks/>
              </p:cNvSpPr>
              <p:nvPr/>
            </p:nvSpPr>
            <p:spPr bwMode="auto">
              <a:xfrm>
                <a:off x="4048760" y="828675"/>
                <a:ext cx="235585" cy="668655"/>
              </a:xfrm>
              <a:custGeom>
                <a:avLst/>
                <a:gdLst>
                  <a:gd name="T0" fmla="*/ 1 w 371"/>
                  <a:gd name="T1" fmla="*/ 1053 h 1053"/>
                  <a:gd name="T2" fmla="*/ 371 w 371"/>
                  <a:gd name="T3" fmla="*/ 676 h 1053"/>
                  <a:gd name="T4" fmla="*/ 369 w 371"/>
                  <a:gd name="T5" fmla="*/ 0 h 1053"/>
                  <a:gd name="T6" fmla="*/ 0 w 371"/>
                  <a:gd name="T7" fmla="*/ 348 h 1053"/>
                  <a:gd name="T8" fmla="*/ 1 w 371"/>
                  <a:gd name="T9" fmla="*/ 1053 h 1053"/>
                </a:gdLst>
                <a:ahLst/>
                <a:cxnLst>
                  <a:cxn ang="0">
                    <a:pos x="T0" y="T1"/>
                  </a:cxn>
                  <a:cxn ang="0">
                    <a:pos x="T2" y="T3"/>
                  </a:cxn>
                  <a:cxn ang="0">
                    <a:pos x="T4" y="T5"/>
                  </a:cxn>
                  <a:cxn ang="0">
                    <a:pos x="T6" y="T7"/>
                  </a:cxn>
                  <a:cxn ang="0">
                    <a:pos x="T8" y="T9"/>
                  </a:cxn>
                </a:cxnLst>
                <a:rect l="0" t="0" r="r" b="b"/>
                <a:pathLst>
                  <a:path w="371" h="1053">
                    <a:moveTo>
                      <a:pt x="1" y="1053"/>
                    </a:moveTo>
                    <a:lnTo>
                      <a:pt x="371" y="676"/>
                    </a:lnTo>
                    <a:lnTo>
                      <a:pt x="369" y="0"/>
                    </a:lnTo>
                    <a:lnTo>
                      <a:pt x="0" y="348"/>
                    </a:lnTo>
                    <a:lnTo>
                      <a:pt x="1" y="1053"/>
                    </a:lnTo>
                    <a:close/>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103" name="Line 11"/>
              <p:cNvCxnSpPr>
                <a:cxnSpLocks noChangeShapeType="1"/>
              </p:cNvCxnSpPr>
              <p:nvPr/>
            </p:nvCxnSpPr>
            <p:spPr bwMode="auto">
              <a:xfrm>
                <a:off x="4084320" y="1337310"/>
                <a:ext cx="635" cy="5397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04" name="Line 12"/>
              <p:cNvCxnSpPr>
                <a:cxnSpLocks noChangeShapeType="1"/>
              </p:cNvCxnSpPr>
              <p:nvPr/>
            </p:nvCxnSpPr>
            <p:spPr bwMode="auto">
              <a:xfrm>
                <a:off x="4084320" y="1232535"/>
                <a:ext cx="635" cy="5080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05" name="Line 13"/>
              <p:cNvCxnSpPr>
                <a:cxnSpLocks noChangeShapeType="1"/>
              </p:cNvCxnSpPr>
              <p:nvPr/>
            </p:nvCxnSpPr>
            <p:spPr bwMode="auto">
              <a:xfrm>
                <a:off x="4084320" y="1127125"/>
                <a:ext cx="635" cy="4889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06" name="Line 14"/>
              <p:cNvCxnSpPr>
                <a:cxnSpLocks noChangeShapeType="1"/>
              </p:cNvCxnSpPr>
              <p:nvPr/>
            </p:nvCxnSpPr>
            <p:spPr bwMode="auto">
              <a:xfrm>
                <a:off x="4084320" y="1016635"/>
                <a:ext cx="635" cy="5207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07" name="Line 15"/>
              <p:cNvCxnSpPr>
                <a:cxnSpLocks noChangeShapeType="1"/>
              </p:cNvCxnSpPr>
              <p:nvPr/>
            </p:nvCxnSpPr>
            <p:spPr bwMode="auto">
              <a:xfrm>
                <a:off x="4133215" y="1346835"/>
                <a:ext cx="0" cy="6159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08" name="Line 16"/>
              <p:cNvCxnSpPr>
                <a:cxnSpLocks noChangeShapeType="1"/>
              </p:cNvCxnSpPr>
              <p:nvPr/>
            </p:nvCxnSpPr>
            <p:spPr bwMode="auto">
              <a:xfrm>
                <a:off x="4239895" y="1243965"/>
                <a:ext cx="0" cy="5588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09" name="Line 17"/>
              <p:cNvCxnSpPr>
                <a:cxnSpLocks noChangeShapeType="1"/>
              </p:cNvCxnSpPr>
              <p:nvPr/>
            </p:nvCxnSpPr>
            <p:spPr bwMode="auto">
              <a:xfrm>
                <a:off x="4133215" y="1240155"/>
                <a:ext cx="0" cy="5143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0" name="Line 18"/>
              <p:cNvCxnSpPr>
                <a:cxnSpLocks noChangeShapeType="1"/>
              </p:cNvCxnSpPr>
              <p:nvPr/>
            </p:nvCxnSpPr>
            <p:spPr bwMode="auto">
              <a:xfrm>
                <a:off x="4133215" y="1134110"/>
                <a:ext cx="0" cy="5016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1" name="Line 19"/>
              <p:cNvCxnSpPr>
                <a:cxnSpLocks noChangeShapeType="1"/>
              </p:cNvCxnSpPr>
              <p:nvPr/>
            </p:nvCxnSpPr>
            <p:spPr bwMode="auto">
              <a:xfrm>
                <a:off x="4133215" y="1024255"/>
                <a:ext cx="0" cy="5461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2" name="Line 20"/>
              <p:cNvCxnSpPr>
                <a:cxnSpLocks noChangeShapeType="1"/>
              </p:cNvCxnSpPr>
              <p:nvPr/>
            </p:nvCxnSpPr>
            <p:spPr bwMode="auto">
              <a:xfrm>
                <a:off x="4191000" y="1238885"/>
                <a:ext cx="0" cy="4953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3" name="Line 21"/>
              <p:cNvCxnSpPr>
                <a:cxnSpLocks noChangeShapeType="1"/>
              </p:cNvCxnSpPr>
              <p:nvPr/>
            </p:nvCxnSpPr>
            <p:spPr bwMode="auto">
              <a:xfrm>
                <a:off x="4191000" y="1130935"/>
                <a:ext cx="0" cy="5270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4" name="Line 22"/>
              <p:cNvCxnSpPr>
                <a:cxnSpLocks noChangeShapeType="1"/>
              </p:cNvCxnSpPr>
              <p:nvPr/>
            </p:nvCxnSpPr>
            <p:spPr bwMode="auto">
              <a:xfrm>
                <a:off x="4191000" y="1028700"/>
                <a:ext cx="0" cy="4762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5" name="Line 23"/>
              <p:cNvCxnSpPr>
                <a:cxnSpLocks noChangeShapeType="1"/>
              </p:cNvCxnSpPr>
              <p:nvPr/>
            </p:nvCxnSpPr>
            <p:spPr bwMode="auto">
              <a:xfrm>
                <a:off x="4191000" y="915670"/>
                <a:ext cx="0" cy="5334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6" name="Line 24"/>
              <p:cNvCxnSpPr>
                <a:cxnSpLocks noChangeShapeType="1"/>
              </p:cNvCxnSpPr>
              <p:nvPr/>
            </p:nvCxnSpPr>
            <p:spPr bwMode="auto">
              <a:xfrm>
                <a:off x="4239895" y="1138555"/>
                <a:ext cx="0" cy="5143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7" name="Line 25"/>
              <p:cNvCxnSpPr>
                <a:cxnSpLocks noChangeShapeType="1"/>
              </p:cNvCxnSpPr>
              <p:nvPr/>
            </p:nvCxnSpPr>
            <p:spPr bwMode="auto">
              <a:xfrm>
                <a:off x="4239895" y="1033780"/>
                <a:ext cx="0" cy="4762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8" name="Line 26"/>
              <p:cNvCxnSpPr>
                <a:cxnSpLocks noChangeShapeType="1"/>
              </p:cNvCxnSpPr>
              <p:nvPr/>
            </p:nvCxnSpPr>
            <p:spPr bwMode="auto">
              <a:xfrm>
                <a:off x="4239895" y="922655"/>
                <a:ext cx="0" cy="5524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9" name="Line 27"/>
              <p:cNvCxnSpPr>
                <a:cxnSpLocks noChangeShapeType="1"/>
              </p:cNvCxnSpPr>
              <p:nvPr/>
            </p:nvCxnSpPr>
            <p:spPr bwMode="auto">
              <a:xfrm>
                <a:off x="3996055" y="1422400"/>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0" name="Line 28"/>
              <p:cNvCxnSpPr>
                <a:cxnSpLocks noChangeShapeType="1"/>
              </p:cNvCxnSpPr>
              <p:nvPr/>
            </p:nvCxnSpPr>
            <p:spPr bwMode="auto">
              <a:xfrm>
                <a:off x="3996055" y="1369695"/>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1" name="Line 29"/>
              <p:cNvCxnSpPr>
                <a:cxnSpLocks noChangeShapeType="1"/>
              </p:cNvCxnSpPr>
              <p:nvPr/>
            </p:nvCxnSpPr>
            <p:spPr bwMode="auto">
              <a:xfrm>
                <a:off x="3996055" y="1316355"/>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2" name="Line 30"/>
              <p:cNvCxnSpPr>
                <a:cxnSpLocks noChangeShapeType="1"/>
              </p:cNvCxnSpPr>
              <p:nvPr/>
            </p:nvCxnSpPr>
            <p:spPr bwMode="auto">
              <a:xfrm>
                <a:off x="3996690" y="1263015"/>
                <a:ext cx="5270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3" name="Line 31"/>
              <p:cNvCxnSpPr>
                <a:cxnSpLocks noChangeShapeType="1"/>
              </p:cNvCxnSpPr>
              <p:nvPr/>
            </p:nvCxnSpPr>
            <p:spPr bwMode="auto">
              <a:xfrm>
                <a:off x="3996690" y="1209675"/>
                <a:ext cx="5270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4" name="Line 32"/>
              <p:cNvCxnSpPr>
                <a:cxnSpLocks noChangeShapeType="1"/>
              </p:cNvCxnSpPr>
              <p:nvPr/>
            </p:nvCxnSpPr>
            <p:spPr bwMode="auto">
              <a:xfrm>
                <a:off x="3996690" y="1156335"/>
                <a:ext cx="5270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5" name="Line 33"/>
              <p:cNvCxnSpPr>
                <a:cxnSpLocks noChangeShapeType="1"/>
              </p:cNvCxnSpPr>
              <p:nvPr/>
            </p:nvCxnSpPr>
            <p:spPr bwMode="auto">
              <a:xfrm>
                <a:off x="3996690" y="1103630"/>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6" name="Line 34"/>
              <p:cNvCxnSpPr>
                <a:cxnSpLocks noChangeShapeType="1"/>
              </p:cNvCxnSpPr>
              <p:nvPr/>
            </p:nvCxnSpPr>
            <p:spPr bwMode="auto">
              <a:xfrm flipV="1">
                <a:off x="4048760" y="882015"/>
                <a:ext cx="234315"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7" name="Line 35"/>
              <p:cNvCxnSpPr>
                <a:cxnSpLocks noChangeShapeType="1"/>
              </p:cNvCxnSpPr>
              <p:nvPr/>
            </p:nvCxnSpPr>
            <p:spPr bwMode="auto">
              <a:xfrm flipV="1">
                <a:off x="4051300" y="938530"/>
                <a:ext cx="231775" cy="21780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8" name="Line 36"/>
              <p:cNvCxnSpPr>
                <a:cxnSpLocks noChangeShapeType="1"/>
              </p:cNvCxnSpPr>
              <p:nvPr/>
            </p:nvCxnSpPr>
            <p:spPr bwMode="auto">
              <a:xfrm flipV="1">
                <a:off x="4049395" y="988695"/>
                <a:ext cx="234950"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29" name="Line 37"/>
              <p:cNvCxnSpPr>
                <a:cxnSpLocks noChangeShapeType="1"/>
              </p:cNvCxnSpPr>
              <p:nvPr/>
            </p:nvCxnSpPr>
            <p:spPr bwMode="auto">
              <a:xfrm flipV="1">
                <a:off x="4049395" y="1042670"/>
                <a:ext cx="234315" cy="22098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30" name="Line 38"/>
              <p:cNvCxnSpPr>
                <a:cxnSpLocks noChangeShapeType="1"/>
              </p:cNvCxnSpPr>
              <p:nvPr/>
            </p:nvCxnSpPr>
            <p:spPr bwMode="auto">
              <a:xfrm flipV="1">
                <a:off x="4049395" y="1095375"/>
                <a:ext cx="234315"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31" name="Line 39"/>
              <p:cNvCxnSpPr>
                <a:cxnSpLocks noChangeShapeType="1"/>
              </p:cNvCxnSpPr>
              <p:nvPr/>
            </p:nvCxnSpPr>
            <p:spPr bwMode="auto">
              <a:xfrm flipV="1">
                <a:off x="4049395" y="1149350"/>
                <a:ext cx="234950"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32" name="Line 40"/>
              <p:cNvCxnSpPr>
                <a:cxnSpLocks noChangeShapeType="1"/>
              </p:cNvCxnSpPr>
              <p:nvPr/>
            </p:nvCxnSpPr>
            <p:spPr bwMode="auto">
              <a:xfrm flipV="1">
                <a:off x="4049395" y="1202690"/>
                <a:ext cx="234950" cy="22098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sp>
            <p:nvSpPr>
              <p:cNvPr id="133" name="Freeform 41"/>
              <p:cNvSpPr>
                <a:spLocks/>
              </p:cNvSpPr>
              <p:nvPr/>
            </p:nvSpPr>
            <p:spPr bwMode="auto">
              <a:xfrm>
                <a:off x="3967480" y="827405"/>
                <a:ext cx="352425" cy="233045"/>
              </a:xfrm>
              <a:custGeom>
                <a:avLst/>
                <a:gdLst>
                  <a:gd name="T0" fmla="*/ 411 w 555"/>
                  <a:gd name="T1" fmla="*/ 0 h 367"/>
                  <a:gd name="T2" fmla="*/ 555 w 555"/>
                  <a:gd name="T3" fmla="*/ 0 h 367"/>
                  <a:gd name="T4" fmla="*/ 155 w 555"/>
                  <a:gd name="T5" fmla="*/ 367 h 367"/>
                  <a:gd name="T6" fmla="*/ 0 w 555"/>
                  <a:gd name="T7" fmla="*/ 366 h 367"/>
                  <a:gd name="T8" fmla="*/ 411 w 555"/>
                  <a:gd name="T9" fmla="*/ 0 h 367"/>
                </a:gdLst>
                <a:ahLst/>
                <a:cxnLst>
                  <a:cxn ang="0">
                    <a:pos x="T0" y="T1"/>
                  </a:cxn>
                  <a:cxn ang="0">
                    <a:pos x="T2" y="T3"/>
                  </a:cxn>
                  <a:cxn ang="0">
                    <a:pos x="T4" y="T5"/>
                  </a:cxn>
                  <a:cxn ang="0">
                    <a:pos x="T6" y="T7"/>
                  </a:cxn>
                  <a:cxn ang="0">
                    <a:pos x="T8" y="T9"/>
                  </a:cxn>
                </a:cxnLst>
                <a:rect l="0" t="0" r="r" b="b"/>
                <a:pathLst>
                  <a:path w="555" h="367">
                    <a:moveTo>
                      <a:pt x="411" y="0"/>
                    </a:moveTo>
                    <a:lnTo>
                      <a:pt x="555" y="0"/>
                    </a:lnTo>
                    <a:lnTo>
                      <a:pt x="155" y="367"/>
                    </a:lnTo>
                    <a:lnTo>
                      <a:pt x="0" y="366"/>
                    </a:lnTo>
                    <a:lnTo>
                      <a:pt x="4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134" name="Freeform 42"/>
              <p:cNvSpPr>
                <a:spLocks/>
              </p:cNvSpPr>
              <p:nvPr/>
            </p:nvSpPr>
            <p:spPr bwMode="auto">
              <a:xfrm>
                <a:off x="3967480" y="827405"/>
                <a:ext cx="352425" cy="233045"/>
              </a:xfrm>
              <a:custGeom>
                <a:avLst/>
                <a:gdLst>
                  <a:gd name="T0" fmla="*/ 411 w 555"/>
                  <a:gd name="T1" fmla="*/ 0 h 367"/>
                  <a:gd name="T2" fmla="*/ 555 w 555"/>
                  <a:gd name="T3" fmla="*/ 0 h 367"/>
                  <a:gd name="T4" fmla="*/ 155 w 555"/>
                  <a:gd name="T5" fmla="*/ 367 h 367"/>
                  <a:gd name="T6" fmla="*/ 0 w 555"/>
                  <a:gd name="T7" fmla="*/ 366 h 367"/>
                  <a:gd name="T8" fmla="*/ 411 w 555"/>
                  <a:gd name="T9" fmla="*/ 0 h 367"/>
                </a:gdLst>
                <a:ahLst/>
                <a:cxnLst>
                  <a:cxn ang="0">
                    <a:pos x="T0" y="T1"/>
                  </a:cxn>
                  <a:cxn ang="0">
                    <a:pos x="T2" y="T3"/>
                  </a:cxn>
                  <a:cxn ang="0">
                    <a:pos x="T4" y="T5"/>
                  </a:cxn>
                  <a:cxn ang="0">
                    <a:pos x="T6" y="T7"/>
                  </a:cxn>
                  <a:cxn ang="0">
                    <a:pos x="T8" y="T9"/>
                  </a:cxn>
                </a:cxnLst>
                <a:rect l="0" t="0" r="r" b="b"/>
                <a:pathLst>
                  <a:path w="555" h="367">
                    <a:moveTo>
                      <a:pt x="411" y="0"/>
                    </a:moveTo>
                    <a:lnTo>
                      <a:pt x="555" y="0"/>
                    </a:lnTo>
                    <a:lnTo>
                      <a:pt x="155" y="367"/>
                    </a:lnTo>
                    <a:lnTo>
                      <a:pt x="0" y="366"/>
                    </a:lnTo>
                    <a:lnTo>
                      <a:pt x="411" y="0"/>
                    </a:lnTo>
                    <a:close/>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135" name="Freeform 308"/>
              <p:cNvSpPr>
                <a:spLocks/>
              </p:cNvSpPr>
              <p:nvPr/>
            </p:nvSpPr>
            <p:spPr bwMode="auto">
              <a:xfrm>
                <a:off x="4019550" y="1405890"/>
                <a:ext cx="39370" cy="59690"/>
              </a:xfrm>
              <a:custGeom>
                <a:avLst/>
                <a:gdLst>
                  <a:gd name="T0" fmla="*/ 0 w 62"/>
                  <a:gd name="T1" fmla="*/ 94 h 94"/>
                  <a:gd name="T2" fmla="*/ 31 w 62"/>
                  <a:gd name="T3" fmla="*/ 0 h 94"/>
                  <a:gd name="T4" fmla="*/ 62 w 62"/>
                  <a:gd name="T5" fmla="*/ 94 h 94"/>
                  <a:gd name="T6" fmla="*/ 0 w 62"/>
                  <a:gd name="T7" fmla="*/ 94 h 94"/>
                </a:gdLst>
                <a:ahLst/>
                <a:cxnLst>
                  <a:cxn ang="0">
                    <a:pos x="T0" y="T1"/>
                  </a:cxn>
                  <a:cxn ang="0">
                    <a:pos x="T2" y="T3"/>
                  </a:cxn>
                  <a:cxn ang="0">
                    <a:pos x="T4" y="T5"/>
                  </a:cxn>
                  <a:cxn ang="0">
                    <a:pos x="T6" y="T7"/>
                  </a:cxn>
                </a:cxnLst>
                <a:rect l="0" t="0" r="r" b="b"/>
                <a:pathLst>
                  <a:path w="62" h="94">
                    <a:moveTo>
                      <a:pt x="0" y="94"/>
                    </a:moveTo>
                    <a:lnTo>
                      <a:pt x="31" y="0"/>
                    </a:lnTo>
                    <a:lnTo>
                      <a:pt x="62" y="94"/>
                    </a:lnTo>
                    <a:lnTo>
                      <a:pt x="0"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grpSp>
        <p:grpSp>
          <p:nvGrpSpPr>
            <p:cNvPr id="11" name="组合 10"/>
            <p:cNvGrpSpPr/>
            <p:nvPr/>
          </p:nvGrpSpPr>
          <p:grpSpPr>
            <a:xfrm>
              <a:off x="2085975" y="1590675"/>
              <a:ext cx="409081" cy="962729"/>
              <a:chOff x="3967480" y="827405"/>
              <a:chExt cx="352425" cy="672465"/>
            </a:xfrm>
          </p:grpSpPr>
          <p:sp>
            <p:nvSpPr>
              <p:cNvPr id="62" name="Freeform 7"/>
              <p:cNvSpPr>
                <a:spLocks/>
              </p:cNvSpPr>
              <p:nvPr/>
            </p:nvSpPr>
            <p:spPr bwMode="auto">
              <a:xfrm>
                <a:off x="3996690" y="1049020"/>
                <a:ext cx="52705" cy="450850"/>
              </a:xfrm>
              <a:custGeom>
                <a:avLst/>
                <a:gdLst>
                  <a:gd name="T0" fmla="*/ 0 w 83"/>
                  <a:gd name="T1" fmla="*/ 1 h 710"/>
                  <a:gd name="T2" fmla="*/ 0 w 83"/>
                  <a:gd name="T3" fmla="*/ 710 h 710"/>
                  <a:gd name="T4" fmla="*/ 83 w 83"/>
                  <a:gd name="T5" fmla="*/ 710 h 710"/>
                  <a:gd name="T6" fmla="*/ 83 w 83"/>
                  <a:gd name="T7" fmla="*/ 0 h 710"/>
                  <a:gd name="T8" fmla="*/ 0 w 83"/>
                  <a:gd name="T9" fmla="*/ 1 h 710"/>
                </a:gdLst>
                <a:ahLst/>
                <a:cxnLst>
                  <a:cxn ang="0">
                    <a:pos x="T0" y="T1"/>
                  </a:cxn>
                  <a:cxn ang="0">
                    <a:pos x="T2" y="T3"/>
                  </a:cxn>
                  <a:cxn ang="0">
                    <a:pos x="T4" y="T5"/>
                  </a:cxn>
                  <a:cxn ang="0">
                    <a:pos x="T6" y="T7"/>
                  </a:cxn>
                  <a:cxn ang="0">
                    <a:pos x="T8" y="T9"/>
                  </a:cxn>
                </a:cxnLst>
                <a:rect l="0" t="0" r="r" b="b"/>
                <a:pathLst>
                  <a:path w="83" h="710">
                    <a:moveTo>
                      <a:pt x="0" y="1"/>
                    </a:moveTo>
                    <a:lnTo>
                      <a:pt x="0" y="710"/>
                    </a:lnTo>
                    <a:lnTo>
                      <a:pt x="83" y="710"/>
                    </a:lnTo>
                    <a:lnTo>
                      <a:pt x="83" y="0"/>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63" name="Freeform 8"/>
              <p:cNvSpPr>
                <a:spLocks/>
              </p:cNvSpPr>
              <p:nvPr/>
            </p:nvSpPr>
            <p:spPr bwMode="auto">
              <a:xfrm>
                <a:off x="3996690" y="1049020"/>
                <a:ext cx="52705" cy="450850"/>
              </a:xfrm>
              <a:custGeom>
                <a:avLst/>
                <a:gdLst>
                  <a:gd name="T0" fmla="*/ 0 w 83"/>
                  <a:gd name="T1" fmla="*/ 1 h 710"/>
                  <a:gd name="T2" fmla="*/ 0 w 83"/>
                  <a:gd name="T3" fmla="*/ 710 h 710"/>
                  <a:gd name="T4" fmla="*/ 83 w 83"/>
                  <a:gd name="T5" fmla="*/ 710 h 710"/>
                  <a:gd name="T6" fmla="*/ 83 w 83"/>
                  <a:gd name="T7" fmla="*/ 0 h 710"/>
                  <a:gd name="T8" fmla="*/ 0 w 83"/>
                  <a:gd name="T9" fmla="*/ 1 h 710"/>
                </a:gdLst>
                <a:ahLst/>
                <a:cxnLst>
                  <a:cxn ang="0">
                    <a:pos x="T0" y="T1"/>
                  </a:cxn>
                  <a:cxn ang="0">
                    <a:pos x="T2" y="T3"/>
                  </a:cxn>
                  <a:cxn ang="0">
                    <a:pos x="T4" y="T5"/>
                  </a:cxn>
                  <a:cxn ang="0">
                    <a:pos x="T6" y="T7"/>
                  </a:cxn>
                  <a:cxn ang="0">
                    <a:pos x="T8" y="T9"/>
                  </a:cxn>
                </a:cxnLst>
                <a:rect l="0" t="0" r="r" b="b"/>
                <a:pathLst>
                  <a:path w="83" h="710">
                    <a:moveTo>
                      <a:pt x="0" y="1"/>
                    </a:moveTo>
                    <a:lnTo>
                      <a:pt x="0" y="710"/>
                    </a:lnTo>
                    <a:lnTo>
                      <a:pt x="83" y="710"/>
                    </a:lnTo>
                    <a:lnTo>
                      <a:pt x="83" y="0"/>
                    </a:lnTo>
                    <a:lnTo>
                      <a:pt x="0" y="1"/>
                    </a:lnTo>
                    <a:close/>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64" name="Freeform 9"/>
              <p:cNvSpPr>
                <a:spLocks/>
              </p:cNvSpPr>
              <p:nvPr/>
            </p:nvSpPr>
            <p:spPr bwMode="auto">
              <a:xfrm>
                <a:off x="4048760" y="828675"/>
                <a:ext cx="235585" cy="668655"/>
              </a:xfrm>
              <a:custGeom>
                <a:avLst/>
                <a:gdLst>
                  <a:gd name="T0" fmla="*/ 1 w 371"/>
                  <a:gd name="T1" fmla="*/ 1053 h 1053"/>
                  <a:gd name="T2" fmla="*/ 371 w 371"/>
                  <a:gd name="T3" fmla="*/ 676 h 1053"/>
                  <a:gd name="T4" fmla="*/ 369 w 371"/>
                  <a:gd name="T5" fmla="*/ 0 h 1053"/>
                  <a:gd name="T6" fmla="*/ 0 w 371"/>
                  <a:gd name="T7" fmla="*/ 348 h 1053"/>
                  <a:gd name="T8" fmla="*/ 1 w 371"/>
                  <a:gd name="T9" fmla="*/ 1053 h 1053"/>
                </a:gdLst>
                <a:ahLst/>
                <a:cxnLst>
                  <a:cxn ang="0">
                    <a:pos x="T0" y="T1"/>
                  </a:cxn>
                  <a:cxn ang="0">
                    <a:pos x="T2" y="T3"/>
                  </a:cxn>
                  <a:cxn ang="0">
                    <a:pos x="T4" y="T5"/>
                  </a:cxn>
                  <a:cxn ang="0">
                    <a:pos x="T6" y="T7"/>
                  </a:cxn>
                  <a:cxn ang="0">
                    <a:pos x="T8" y="T9"/>
                  </a:cxn>
                </a:cxnLst>
                <a:rect l="0" t="0" r="r" b="b"/>
                <a:pathLst>
                  <a:path w="371" h="1053">
                    <a:moveTo>
                      <a:pt x="1" y="1053"/>
                    </a:moveTo>
                    <a:lnTo>
                      <a:pt x="371" y="676"/>
                    </a:lnTo>
                    <a:lnTo>
                      <a:pt x="369" y="0"/>
                    </a:lnTo>
                    <a:lnTo>
                      <a:pt x="0" y="348"/>
                    </a:lnTo>
                    <a:lnTo>
                      <a:pt x="1" y="10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65" name="Freeform 10"/>
              <p:cNvSpPr>
                <a:spLocks/>
              </p:cNvSpPr>
              <p:nvPr/>
            </p:nvSpPr>
            <p:spPr bwMode="auto">
              <a:xfrm>
                <a:off x="4048760" y="828675"/>
                <a:ext cx="235585" cy="668655"/>
              </a:xfrm>
              <a:custGeom>
                <a:avLst/>
                <a:gdLst>
                  <a:gd name="T0" fmla="*/ 1 w 371"/>
                  <a:gd name="T1" fmla="*/ 1053 h 1053"/>
                  <a:gd name="T2" fmla="*/ 371 w 371"/>
                  <a:gd name="T3" fmla="*/ 676 h 1053"/>
                  <a:gd name="T4" fmla="*/ 369 w 371"/>
                  <a:gd name="T5" fmla="*/ 0 h 1053"/>
                  <a:gd name="T6" fmla="*/ 0 w 371"/>
                  <a:gd name="T7" fmla="*/ 348 h 1053"/>
                  <a:gd name="T8" fmla="*/ 1 w 371"/>
                  <a:gd name="T9" fmla="*/ 1053 h 1053"/>
                </a:gdLst>
                <a:ahLst/>
                <a:cxnLst>
                  <a:cxn ang="0">
                    <a:pos x="T0" y="T1"/>
                  </a:cxn>
                  <a:cxn ang="0">
                    <a:pos x="T2" y="T3"/>
                  </a:cxn>
                  <a:cxn ang="0">
                    <a:pos x="T4" y="T5"/>
                  </a:cxn>
                  <a:cxn ang="0">
                    <a:pos x="T6" y="T7"/>
                  </a:cxn>
                  <a:cxn ang="0">
                    <a:pos x="T8" y="T9"/>
                  </a:cxn>
                </a:cxnLst>
                <a:rect l="0" t="0" r="r" b="b"/>
                <a:pathLst>
                  <a:path w="371" h="1053">
                    <a:moveTo>
                      <a:pt x="1" y="1053"/>
                    </a:moveTo>
                    <a:lnTo>
                      <a:pt x="371" y="676"/>
                    </a:lnTo>
                    <a:lnTo>
                      <a:pt x="369" y="0"/>
                    </a:lnTo>
                    <a:lnTo>
                      <a:pt x="0" y="348"/>
                    </a:lnTo>
                    <a:lnTo>
                      <a:pt x="1" y="1053"/>
                    </a:lnTo>
                    <a:close/>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66" name="Line 11"/>
              <p:cNvCxnSpPr>
                <a:cxnSpLocks noChangeShapeType="1"/>
              </p:cNvCxnSpPr>
              <p:nvPr/>
            </p:nvCxnSpPr>
            <p:spPr bwMode="auto">
              <a:xfrm>
                <a:off x="4084320" y="1337310"/>
                <a:ext cx="635" cy="5397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67" name="Line 12"/>
              <p:cNvCxnSpPr>
                <a:cxnSpLocks noChangeShapeType="1"/>
              </p:cNvCxnSpPr>
              <p:nvPr/>
            </p:nvCxnSpPr>
            <p:spPr bwMode="auto">
              <a:xfrm>
                <a:off x="4084320" y="1232535"/>
                <a:ext cx="635" cy="5080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68" name="Line 13"/>
              <p:cNvCxnSpPr>
                <a:cxnSpLocks noChangeShapeType="1"/>
              </p:cNvCxnSpPr>
              <p:nvPr/>
            </p:nvCxnSpPr>
            <p:spPr bwMode="auto">
              <a:xfrm>
                <a:off x="4084320" y="1127125"/>
                <a:ext cx="635" cy="4889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69" name="Line 14"/>
              <p:cNvCxnSpPr>
                <a:cxnSpLocks noChangeShapeType="1"/>
              </p:cNvCxnSpPr>
              <p:nvPr/>
            </p:nvCxnSpPr>
            <p:spPr bwMode="auto">
              <a:xfrm>
                <a:off x="4084320" y="1016635"/>
                <a:ext cx="635" cy="5207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0" name="Line 15"/>
              <p:cNvCxnSpPr>
                <a:cxnSpLocks noChangeShapeType="1"/>
              </p:cNvCxnSpPr>
              <p:nvPr/>
            </p:nvCxnSpPr>
            <p:spPr bwMode="auto">
              <a:xfrm>
                <a:off x="4133215" y="1346835"/>
                <a:ext cx="0" cy="6159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1" name="Line 16"/>
              <p:cNvCxnSpPr>
                <a:cxnSpLocks noChangeShapeType="1"/>
              </p:cNvCxnSpPr>
              <p:nvPr/>
            </p:nvCxnSpPr>
            <p:spPr bwMode="auto">
              <a:xfrm>
                <a:off x="4239895" y="1243965"/>
                <a:ext cx="0" cy="5588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2" name="Line 17"/>
              <p:cNvCxnSpPr>
                <a:cxnSpLocks noChangeShapeType="1"/>
              </p:cNvCxnSpPr>
              <p:nvPr/>
            </p:nvCxnSpPr>
            <p:spPr bwMode="auto">
              <a:xfrm>
                <a:off x="4133215" y="1240155"/>
                <a:ext cx="0" cy="5143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3" name="Line 18"/>
              <p:cNvCxnSpPr>
                <a:cxnSpLocks noChangeShapeType="1"/>
              </p:cNvCxnSpPr>
              <p:nvPr/>
            </p:nvCxnSpPr>
            <p:spPr bwMode="auto">
              <a:xfrm>
                <a:off x="4133215" y="1134110"/>
                <a:ext cx="0" cy="5016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4" name="Line 19"/>
              <p:cNvCxnSpPr>
                <a:cxnSpLocks noChangeShapeType="1"/>
              </p:cNvCxnSpPr>
              <p:nvPr/>
            </p:nvCxnSpPr>
            <p:spPr bwMode="auto">
              <a:xfrm>
                <a:off x="4133215" y="1024255"/>
                <a:ext cx="0" cy="5461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5" name="Line 20"/>
              <p:cNvCxnSpPr>
                <a:cxnSpLocks noChangeShapeType="1"/>
              </p:cNvCxnSpPr>
              <p:nvPr/>
            </p:nvCxnSpPr>
            <p:spPr bwMode="auto">
              <a:xfrm>
                <a:off x="4191000" y="1238885"/>
                <a:ext cx="0" cy="4953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6" name="Line 21"/>
              <p:cNvCxnSpPr>
                <a:cxnSpLocks noChangeShapeType="1"/>
              </p:cNvCxnSpPr>
              <p:nvPr/>
            </p:nvCxnSpPr>
            <p:spPr bwMode="auto">
              <a:xfrm>
                <a:off x="4191000" y="1130935"/>
                <a:ext cx="0" cy="5270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7" name="Line 22"/>
              <p:cNvCxnSpPr>
                <a:cxnSpLocks noChangeShapeType="1"/>
              </p:cNvCxnSpPr>
              <p:nvPr/>
            </p:nvCxnSpPr>
            <p:spPr bwMode="auto">
              <a:xfrm>
                <a:off x="4191000" y="1028700"/>
                <a:ext cx="0" cy="4762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8" name="Line 23"/>
              <p:cNvCxnSpPr>
                <a:cxnSpLocks noChangeShapeType="1"/>
              </p:cNvCxnSpPr>
              <p:nvPr/>
            </p:nvCxnSpPr>
            <p:spPr bwMode="auto">
              <a:xfrm>
                <a:off x="4191000" y="915670"/>
                <a:ext cx="0" cy="5334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79" name="Line 24"/>
              <p:cNvCxnSpPr>
                <a:cxnSpLocks noChangeShapeType="1"/>
              </p:cNvCxnSpPr>
              <p:nvPr/>
            </p:nvCxnSpPr>
            <p:spPr bwMode="auto">
              <a:xfrm>
                <a:off x="4239895" y="1138555"/>
                <a:ext cx="0" cy="5143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0" name="Line 25"/>
              <p:cNvCxnSpPr>
                <a:cxnSpLocks noChangeShapeType="1"/>
              </p:cNvCxnSpPr>
              <p:nvPr/>
            </p:nvCxnSpPr>
            <p:spPr bwMode="auto">
              <a:xfrm>
                <a:off x="4239895" y="1033780"/>
                <a:ext cx="0" cy="4762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1" name="Line 26"/>
              <p:cNvCxnSpPr>
                <a:cxnSpLocks noChangeShapeType="1"/>
              </p:cNvCxnSpPr>
              <p:nvPr/>
            </p:nvCxnSpPr>
            <p:spPr bwMode="auto">
              <a:xfrm>
                <a:off x="4239895" y="922655"/>
                <a:ext cx="0" cy="5524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2" name="Line 27"/>
              <p:cNvCxnSpPr>
                <a:cxnSpLocks noChangeShapeType="1"/>
              </p:cNvCxnSpPr>
              <p:nvPr/>
            </p:nvCxnSpPr>
            <p:spPr bwMode="auto">
              <a:xfrm>
                <a:off x="3996055" y="1422400"/>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3" name="Line 28"/>
              <p:cNvCxnSpPr>
                <a:cxnSpLocks noChangeShapeType="1"/>
              </p:cNvCxnSpPr>
              <p:nvPr/>
            </p:nvCxnSpPr>
            <p:spPr bwMode="auto">
              <a:xfrm>
                <a:off x="3996055" y="1369695"/>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4" name="Line 29"/>
              <p:cNvCxnSpPr>
                <a:cxnSpLocks noChangeShapeType="1"/>
              </p:cNvCxnSpPr>
              <p:nvPr/>
            </p:nvCxnSpPr>
            <p:spPr bwMode="auto">
              <a:xfrm>
                <a:off x="3996055" y="1316355"/>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5" name="Line 30"/>
              <p:cNvCxnSpPr>
                <a:cxnSpLocks noChangeShapeType="1"/>
              </p:cNvCxnSpPr>
              <p:nvPr/>
            </p:nvCxnSpPr>
            <p:spPr bwMode="auto">
              <a:xfrm>
                <a:off x="3996690" y="1263015"/>
                <a:ext cx="5270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6" name="Line 31"/>
              <p:cNvCxnSpPr>
                <a:cxnSpLocks noChangeShapeType="1"/>
              </p:cNvCxnSpPr>
              <p:nvPr/>
            </p:nvCxnSpPr>
            <p:spPr bwMode="auto">
              <a:xfrm>
                <a:off x="3996690" y="1209675"/>
                <a:ext cx="5270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7" name="Line 32"/>
              <p:cNvCxnSpPr>
                <a:cxnSpLocks noChangeShapeType="1"/>
              </p:cNvCxnSpPr>
              <p:nvPr/>
            </p:nvCxnSpPr>
            <p:spPr bwMode="auto">
              <a:xfrm>
                <a:off x="3996690" y="1156335"/>
                <a:ext cx="5270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8" name="Line 33"/>
              <p:cNvCxnSpPr>
                <a:cxnSpLocks noChangeShapeType="1"/>
              </p:cNvCxnSpPr>
              <p:nvPr/>
            </p:nvCxnSpPr>
            <p:spPr bwMode="auto">
              <a:xfrm>
                <a:off x="3996690" y="1103630"/>
                <a:ext cx="53340"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89" name="Line 34"/>
              <p:cNvCxnSpPr>
                <a:cxnSpLocks noChangeShapeType="1"/>
              </p:cNvCxnSpPr>
              <p:nvPr/>
            </p:nvCxnSpPr>
            <p:spPr bwMode="auto">
              <a:xfrm flipV="1">
                <a:off x="4048760" y="882015"/>
                <a:ext cx="234315"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90" name="Line 35"/>
              <p:cNvCxnSpPr>
                <a:cxnSpLocks noChangeShapeType="1"/>
              </p:cNvCxnSpPr>
              <p:nvPr/>
            </p:nvCxnSpPr>
            <p:spPr bwMode="auto">
              <a:xfrm flipV="1">
                <a:off x="4051300" y="938530"/>
                <a:ext cx="231775" cy="21780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91" name="Line 36"/>
              <p:cNvCxnSpPr>
                <a:cxnSpLocks noChangeShapeType="1"/>
              </p:cNvCxnSpPr>
              <p:nvPr/>
            </p:nvCxnSpPr>
            <p:spPr bwMode="auto">
              <a:xfrm flipV="1">
                <a:off x="4049395" y="988695"/>
                <a:ext cx="234950"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92" name="Line 37"/>
              <p:cNvCxnSpPr>
                <a:cxnSpLocks noChangeShapeType="1"/>
              </p:cNvCxnSpPr>
              <p:nvPr/>
            </p:nvCxnSpPr>
            <p:spPr bwMode="auto">
              <a:xfrm flipV="1">
                <a:off x="4049395" y="1042670"/>
                <a:ext cx="234315" cy="22098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93" name="Line 38"/>
              <p:cNvCxnSpPr>
                <a:cxnSpLocks noChangeShapeType="1"/>
              </p:cNvCxnSpPr>
              <p:nvPr/>
            </p:nvCxnSpPr>
            <p:spPr bwMode="auto">
              <a:xfrm flipV="1">
                <a:off x="4049395" y="1095375"/>
                <a:ext cx="234315"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94" name="Line 39"/>
              <p:cNvCxnSpPr>
                <a:cxnSpLocks noChangeShapeType="1"/>
              </p:cNvCxnSpPr>
              <p:nvPr/>
            </p:nvCxnSpPr>
            <p:spPr bwMode="auto">
              <a:xfrm flipV="1">
                <a:off x="4049395" y="1149350"/>
                <a:ext cx="234950" cy="221615"/>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95" name="Line 40"/>
              <p:cNvCxnSpPr>
                <a:cxnSpLocks noChangeShapeType="1"/>
              </p:cNvCxnSpPr>
              <p:nvPr/>
            </p:nvCxnSpPr>
            <p:spPr bwMode="auto">
              <a:xfrm flipV="1">
                <a:off x="4049395" y="1202690"/>
                <a:ext cx="234950" cy="22098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sp>
            <p:nvSpPr>
              <p:cNvPr id="96" name="Freeform 41"/>
              <p:cNvSpPr>
                <a:spLocks/>
              </p:cNvSpPr>
              <p:nvPr/>
            </p:nvSpPr>
            <p:spPr bwMode="auto">
              <a:xfrm>
                <a:off x="3967480" y="827405"/>
                <a:ext cx="352425" cy="233045"/>
              </a:xfrm>
              <a:custGeom>
                <a:avLst/>
                <a:gdLst>
                  <a:gd name="T0" fmla="*/ 411 w 555"/>
                  <a:gd name="T1" fmla="*/ 0 h 367"/>
                  <a:gd name="T2" fmla="*/ 555 w 555"/>
                  <a:gd name="T3" fmla="*/ 0 h 367"/>
                  <a:gd name="T4" fmla="*/ 155 w 555"/>
                  <a:gd name="T5" fmla="*/ 367 h 367"/>
                  <a:gd name="T6" fmla="*/ 0 w 555"/>
                  <a:gd name="T7" fmla="*/ 366 h 367"/>
                  <a:gd name="T8" fmla="*/ 411 w 555"/>
                  <a:gd name="T9" fmla="*/ 0 h 367"/>
                </a:gdLst>
                <a:ahLst/>
                <a:cxnLst>
                  <a:cxn ang="0">
                    <a:pos x="T0" y="T1"/>
                  </a:cxn>
                  <a:cxn ang="0">
                    <a:pos x="T2" y="T3"/>
                  </a:cxn>
                  <a:cxn ang="0">
                    <a:pos x="T4" y="T5"/>
                  </a:cxn>
                  <a:cxn ang="0">
                    <a:pos x="T6" y="T7"/>
                  </a:cxn>
                  <a:cxn ang="0">
                    <a:pos x="T8" y="T9"/>
                  </a:cxn>
                </a:cxnLst>
                <a:rect l="0" t="0" r="r" b="b"/>
                <a:pathLst>
                  <a:path w="555" h="367">
                    <a:moveTo>
                      <a:pt x="411" y="0"/>
                    </a:moveTo>
                    <a:lnTo>
                      <a:pt x="555" y="0"/>
                    </a:lnTo>
                    <a:lnTo>
                      <a:pt x="155" y="367"/>
                    </a:lnTo>
                    <a:lnTo>
                      <a:pt x="0" y="366"/>
                    </a:lnTo>
                    <a:lnTo>
                      <a:pt x="4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97" name="Freeform 42"/>
              <p:cNvSpPr>
                <a:spLocks/>
              </p:cNvSpPr>
              <p:nvPr/>
            </p:nvSpPr>
            <p:spPr bwMode="auto">
              <a:xfrm>
                <a:off x="3967480" y="827405"/>
                <a:ext cx="352425" cy="233045"/>
              </a:xfrm>
              <a:custGeom>
                <a:avLst/>
                <a:gdLst>
                  <a:gd name="T0" fmla="*/ 411 w 555"/>
                  <a:gd name="T1" fmla="*/ 0 h 367"/>
                  <a:gd name="T2" fmla="*/ 555 w 555"/>
                  <a:gd name="T3" fmla="*/ 0 h 367"/>
                  <a:gd name="T4" fmla="*/ 155 w 555"/>
                  <a:gd name="T5" fmla="*/ 367 h 367"/>
                  <a:gd name="T6" fmla="*/ 0 w 555"/>
                  <a:gd name="T7" fmla="*/ 366 h 367"/>
                  <a:gd name="T8" fmla="*/ 411 w 555"/>
                  <a:gd name="T9" fmla="*/ 0 h 367"/>
                </a:gdLst>
                <a:ahLst/>
                <a:cxnLst>
                  <a:cxn ang="0">
                    <a:pos x="T0" y="T1"/>
                  </a:cxn>
                  <a:cxn ang="0">
                    <a:pos x="T2" y="T3"/>
                  </a:cxn>
                  <a:cxn ang="0">
                    <a:pos x="T4" y="T5"/>
                  </a:cxn>
                  <a:cxn ang="0">
                    <a:pos x="T6" y="T7"/>
                  </a:cxn>
                  <a:cxn ang="0">
                    <a:pos x="T8" y="T9"/>
                  </a:cxn>
                </a:cxnLst>
                <a:rect l="0" t="0" r="r" b="b"/>
                <a:pathLst>
                  <a:path w="555" h="367">
                    <a:moveTo>
                      <a:pt x="411" y="0"/>
                    </a:moveTo>
                    <a:lnTo>
                      <a:pt x="555" y="0"/>
                    </a:lnTo>
                    <a:lnTo>
                      <a:pt x="155" y="367"/>
                    </a:lnTo>
                    <a:lnTo>
                      <a:pt x="0" y="366"/>
                    </a:lnTo>
                    <a:lnTo>
                      <a:pt x="411" y="0"/>
                    </a:lnTo>
                    <a:close/>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98" name="Freeform 308"/>
              <p:cNvSpPr>
                <a:spLocks/>
              </p:cNvSpPr>
              <p:nvPr/>
            </p:nvSpPr>
            <p:spPr bwMode="auto">
              <a:xfrm>
                <a:off x="4019550" y="1405890"/>
                <a:ext cx="39370" cy="59690"/>
              </a:xfrm>
              <a:custGeom>
                <a:avLst/>
                <a:gdLst>
                  <a:gd name="T0" fmla="*/ 0 w 62"/>
                  <a:gd name="T1" fmla="*/ 94 h 94"/>
                  <a:gd name="T2" fmla="*/ 31 w 62"/>
                  <a:gd name="T3" fmla="*/ 0 h 94"/>
                  <a:gd name="T4" fmla="*/ 62 w 62"/>
                  <a:gd name="T5" fmla="*/ 94 h 94"/>
                  <a:gd name="T6" fmla="*/ 0 w 62"/>
                  <a:gd name="T7" fmla="*/ 94 h 94"/>
                </a:gdLst>
                <a:ahLst/>
                <a:cxnLst>
                  <a:cxn ang="0">
                    <a:pos x="T0" y="T1"/>
                  </a:cxn>
                  <a:cxn ang="0">
                    <a:pos x="T2" y="T3"/>
                  </a:cxn>
                  <a:cxn ang="0">
                    <a:pos x="T4" y="T5"/>
                  </a:cxn>
                  <a:cxn ang="0">
                    <a:pos x="T6" y="T7"/>
                  </a:cxn>
                </a:cxnLst>
                <a:rect l="0" t="0" r="r" b="b"/>
                <a:pathLst>
                  <a:path w="62" h="94">
                    <a:moveTo>
                      <a:pt x="0" y="94"/>
                    </a:moveTo>
                    <a:lnTo>
                      <a:pt x="31" y="0"/>
                    </a:lnTo>
                    <a:lnTo>
                      <a:pt x="62" y="94"/>
                    </a:lnTo>
                    <a:lnTo>
                      <a:pt x="0"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grpSp>
        <p:sp>
          <p:nvSpPr>
            <p:cNvPr id="12" name="立方体 11"/>
            <p:cNvSpPr/>
            <p:nvPr/>
          </p:nvSpPr>
          <p:spPr>
            <a:xfrm>
              <a:off x="28575" y="1295400"/>
              <a:ext cx="1133475" cy="257175"/>
            </a:xfrm>
            <a:prstGeom prst="cube">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1600"/>
            </a:p>
          </p:txBody>
        </p:sp>
        <p:grpSp>
          <p:nvGrpSpPr>
            <p:cNvPr id="13" name="组合 12"/>
            <p:cNvGrpSpPr/>
            <p:nvPr/>
          </p:nvGrpSpPr>
          <p:grpSpPr>
            <a:xfrm>
              <a:off x="800100" y="2476500"/>
              <a:ext cx="506153" cy="540385"/>
              <a:chOff x="0" y="0"/>
              <a:chExt cx="255905" cy="255905"/>
            </a:xfrm>
          </p:grpSpPr>
          <p:sp>
            <p:nvSpPr>
              <p:cNvPr id="49" name="Freeform 144"/>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cxnSp>
            <p:nvCxnSpPr>
              <p:cNvPr id="50" name="Line 145"/>
              <p:cNvCxnSpPr>
                <a:cxnSpLocks noChangeShapeType="1"/>
              </p:cNvCxnSpPr>
              <p:nvPr/>
            </p:nvCxnSpPr>
            <p:spPr bwMode="auto">
              <a:xfrm>
                <a:off x="47625" y="21590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51" name="Freeform 146"/>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52" name="Line 147"/>
              <p:cNvCxnSpPr>
                <a:cxnSpLocks noChangeShapeType="1"/>
              </p:cNvCxnSpPr>
              <p:nvPr/>
            </p:nvCxnSpPr>
            <p:spPr bwMode="auto">
              <a:xfrm>
                <a:off x="87630" y="20764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53" name="Line 148"/>
              <p:cNvCxnSpPr>
                <a:cxnSpLocks noChangeShapeType="1"/>
              </p:cNvCxnSpPr>
              <p:nvPr/>
            </p:nvCxnSpPr>
            <p:spPr bwMode="auto">
              <a:xfrm>
                <a:off x="87630" y="20002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54" name="Line 149"/>
              <p:cNvCxnSpPr>
                <a:cxnSpLocks noChangeShapeType="1"/>
              </p:cNvCxnSpPr>
              <p:nvPr/>
            </p:nvCxnSpPr>
            <p:spPr bwMode="auto">
              <a:xfrm>
                <a:off x="47625" y="19177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55"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56"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57"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58" name="Freeform 153"/>
              <p:cNvSpPr>
                <a:spLocks/>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59"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60" name="Line 155"/>
              <p:cNvCxnSpPr>
                <a:cxnSpLocks noChangeShapeType="1"/>
              </p:cNvCxnSpPr>
              <p:nvPr/>
            </p:nvCxnSpPr>
            <p:spPr bwMode="auto">
              <a:xfrm>
                <a:off x="15875" y="22352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61" name="Line 156"/>
              <p:cNvCxnSpPr>
                <a:cxnSpLocks noChangeShapeType="1"/>
              </p:cNvCxnSpPr>
              <p:nvPr/>
            </p:nvCxnSpPr>
            <p:spPr bwMode="auto">
              <a:xfrm>
                <a:off x="15875" y="22987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14" name="组合 13"/>
            <p:cNvGrpSpPr/>
            <p:nvPr/>
          </p:nvGrpSpPr>
          <p:grpSpPr>
            <a:xfrm>
              <a:off x="3362325" y="2543175"/>
              <a:ext cx="506153" cy="540385"/>
              <a:chOff x="0" y="0"/>
              <a:chExt cx="255905" cy="255905"/>
            </a:xfrm>
          </p:grpSpPr>
          <p:sp>
            <p:nvSpPr>
              <p:cNvPr id="36" name="Freeform 144"/>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cxnSp>
            <p:nvCxnSpPr>
              <p:cNvPr id="37" name="Line 145"/>
              <p:cNvCxnSpPr>
                <a:cxnSpLocks noChangeShapeType="1"/>
              </p:cNvCxnSpPr>
              <p:nvPr/>
            </p:nvCxnSpPr>
            <p:spPr bwMode="auto">
              <a:xfrm>
                <a:off x="47625" y="21590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38" name="Freeform 146"/>
              <p:cNvSpPr>
                <a:spLocks/>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39" name="Line 147"/>
              <p:cNvCxnSpPr>
                <a:cxnSpLocks noChangeShapeType="1"/>
              </p:cNvCxnSpPr>
              <p:nvPr/>
            </p:nvCxnSpPr>
            <p:spPr bwMode="auto">
              <a:xfrm>
                <a:off x="87630" y="20764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40" name="Line 148"/>
              <p:cNvCxnSpPr>
                <a:cxnSpLocks noChangeShapeType="1"/>
              </p:cNvCxnSpPr>
              <p:nvPr/>
            </p:nvCxnSpPr>
            <p:spPr bwMode="auto">
              <a:xfrm>
                <a:off x="87630" y="200025"/>
                <a:ext cx="8001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41" name="Line 149"/>
              <p:cNvCxnSpPr>
                <a:cxnSpLocks noChangeShapeType="1"/>
              </p:cNvCxnSpPr>
              <p:nvPr/>
            </p:nvCxnSpPr>
            <p:spPr bwMode="auto">
              <a:xfrm>
                <a:off x="47625" y="191770"/>
                <a:ext cx="160020" cy="0"/>
              </a:xfrm>
              <a:prstGeom prst="line">
                <a:avLst/>
              </a:prstGeom>
              <a:noFill/>
              <a:ln w="5080">
                <a:solidFill>
                  <a:srgbClr val="000000"/>
                </a:solidFill>
                <a:prstDash val="solid"/>
                <a:round/>
                <a:headEnd/>
                <a:tailEnd/>
              </a:ln>
              <a:extLst>
                <a:ext uri="{909E8E84-426E-40DD-AFC4-6F175D3DCCD1}">
                  <a14:hiddenFill xmlns:a14="http://schemas.microsoft.com/office/drawing/2010/main">
                    <a:noFill/>
                  </a14:hiddenFill>
                </a:ext>
              </a:extLst>
            </p:spPr>
          </p:cxnSp>
          <p:sp>
            <p:nvSpPr>
              <p:cNvPr id="42"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zh-CN" altLang="en-US" sz="1600"/>
              </a:p>
            </p:txBody>
          </p:sp>
          <p:sp>
            <p:nvSpPr>
              <p:cNvPr id="43"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44"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45" name="Freeform 153"/>
              <p:cNvSpPr>
                <a:spLocks/>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sp>
            <p:nvSpPr>
              <p:cNvPr id="46"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sz="1600"/>
              </a:p>
            </p:txBody>
          </p:sp>
          <p:cxnSp>
            <p:nvCxnSpPr>
              <p:cNvPr id="47" name="Line 155"/>
              <p:cNvCxnSpPr>
                <a:cxnSpLocks noChangeShapeType="1"/>
              </p:cNvCxnSpPr>
              <p:nvPr/>
            </p:nvCxnSpPr>
            <p:spPr bwMode="auto">
              <a:xfrm>
                <a:off x="15875" y="22352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48" name="Line 156"/>
              <p:cNvCxnSpPr>
                <a:cxnSpLocks noChangeShapeType="1"/>
              </p:cNvCxnSpPr>
              <p:nvPr/>
            </p:nvCxnSpPr>
            <p:spPr bwMode="auto">
              <a:xfrm>
                <a:off x="15875" y="229870"/>
                <a:ext cx="224155" cy="0"/>
              </a:xfrm>
              <a:prstGeom prst="line">
                <a:avLst/>
              </a:prstGeom>
              <a:noFill/>
              <a:ln w="1905">
                <a:solidFill>
                  <a:srgbClr val="000000"/>
                </a:solidFill>
                <a:prstDash val="solid"/>
                <a:round/>
                <a:headEnd/>
                <a:tailEnd/>
              </a:ln>
              <a:extLst>
                <a:ext uri="{909E8E84-426E-40DD-AFC4-6F175D3DCCD1}">
                  <a14:hiddenFill xmlns:a14="http://schemas.microsoft.com/office/drawing/2010/main">
                    <a:noFill/>
                  </a14:hiddenFill>
                </a:ext>
              </a:extLst>
            </p:spPr>
          </p:cxnSp>
        </p:grpSp>
        <p:sp>
          <p:nvSpPr>
            <p:cNvPr id="15" name="流程图: 可选过程 14"/>
            <p:cNvSpPr/>
            <p:nvPr/>
          </p:nvSpPr>
          <p:spPr>
            <a:xfrm>
              <a:off x="3400425" y="2019300"/>
              <a:ext cx="1371600" cy="155443"/>
            </a:xfrm>
            <a:prstGeom prst="flowChartAlternateProcess">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1600"/>
            </a:p>
          </p:txBody>
        </p:sp>
        <p:sp>
          <p:nvSpPr>
            <p:cNvPr id="16" name="矩形 15"/>
            <p:cNvSpPr/>
            <p:nvPr/>
          </p:nvSpPr>
          <p:spPr>
            <a:xfrm>
              <a:off x="3086100" y="1485900"/>
              <a:ext cx="1028700" cy="276225"/>
            </a:xfrm>
            <a:prstGeom prst="rect">
              <a:avLst/>
            </a:prstGeom>
            <a:solidFill>
              <a:sysClr val="window" lastClr="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a:effectLst/>
                  <a:latin typeface="Times New Roman"/>
                  <a:ea typeface="宋体"/>
                  <a:cs typeface="宋体"/>
                </a:rPr>
                <a:t>数据库服务器</a:t>
              </a:r>
            </a:p>
          </p:txBody>
        </p:sp>
        <p:sp>
          <p:nvSpPr>
            <p:cNvPr id="17" name="矩形 16"/>
            <p:cNvSpPr/>
            <p:nvPr/>
          </p:nvSpPr>
          <p:spPr>
            <a:xfrm>
              <a:off x="4200525" y="1504950"/>
              <a:ext cx="981075" cy="276225"/>
            </a:xfrm>
            <a:prstGeom prst="rect">
              <a:avLst/>
            </a:prstGeom>
            <a:solidFill>
              <a:sysClr val="window" lastClr="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a:effectLst/>
                  <a:latin typeface="Times New Roman"/>
                  <a:ea typeface="宋体"/>
                  <a:cs typeface="宋体"/>
                </a:rPr>
                <a:t>应用服务器</a:t>
              </a:r>
            </a:p>
          </p:txBody>
        </p:sp>
        <p:sp>
          <p:nvSpPr>
            <p:cNvPr id="18" name="矩形 17"/>
            <p:cNvSpPr/>
            <p:nvPr/>
          </p:nvSpPr>
          <p:spPr>
            <a:xfrm>
              <a:off x="57150" y="1676400"/>
              <a:ext cx="981075" cy="277110"/>
            </a:xfrm>
            <a:prstGeom prst="rect">
              <a:avLst/>
            </a:prstGeom>
            <a:solidFill>
              <a:sysClr val="window" lastClr="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a:effectLst/>
                  <a:latin typeface="Times New Roman"/>
                  <a:ea typeface="宋体"/>
                  <a:cs typeface="宋体"/>
                </a:rPr>
                <a:t>负载均衡设备</a:t>
              </a:r>
            </a:p>
          </p:txBody>
        </p:sp>
        <p:sp>
          <p:nvSpPr>
            <p:cNvPr id="19" name="矩形 18"/>
            <p:cNvSpPr/>
            <p:nvPr/>
          </p:nvSpPr>
          <p:spPr>
            <a:xfrm>
              <a:off x="638175" y="914400"/>
              <a:ext cx="981075" cy="277110"/>
            </a:xfrm>
            <a:prstGeom prst="rect">
              <a:avLst/>
            </a:prstGeom>
            <a:solidFill>
              <a:sysClr val="window" lastClr="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a:effectLst/>
                  <a:latin typeface="Times New Roman"/>
                  <a:ea typeface="宋体"/>
                  <a:cs typeface="宋体"/>
                </a:rPr>
                <a:t>外层防火墙器</a:t>
              </a:r>
            </a:p>
          </p:txBody>
        </p:sp>
        <p:sp>
          <p:nvSpPr>
            <p:cNvPr id="20" name="流程图: 可选过程 19"/>
            <p:cNvSpPr/>
            <p:nvPr/>
          </p:nvSpPr>
          <p:spPr>
            <a:xfrm>
              <a:off x="381000" y="1952625"/>
              <a:ext cx="1371600" cy="155443"/>
            </a:xfrm>
            <a:prstGeom prst="flowChartAlternateProcess">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1600"/>
            </a:p>
          </p:txBody>
        </p:sp>
        <p:sp>
          <p:nvSpPr>
            <p:cNvPr id="21" name="矩形 20"/>
            <p:cNvSpPr/>
            <p:nvPr/>
          </p:nvSpPr>
          <p:spPr>
            <a:xfrm>
              <a:off x="66675" y="3200400"/>
              <a:ext cx="1371600" cy="277110"/>
            </a:xfrm>
            <a:prstGeom prst="rect">
              <a:avLst/>
            </a:prstGeom>
            <a:solidFill>
              <a:sysClr val="window" lastClr="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600" kern="100">
                  <a:effectLst/>
                  <a:latin typeface="Times New Roman"/>
                  <a:ea typeface="宋体"/>
                  <a:cs typeface="宋体"/>
                </a:rPr>
                <a:t>Web</a:t>
              </a:r>
              <a:r>
                <a:rPr lang="zh-CN" sz="1600" kern="100">
                  <a:effectLst/>
                  <a:latin typeface="Times New Roman"/>
                  <a:ea typeface="宋体"/>
                  <a:cs typeface="宋体"/>
                </a:rPr>
                <a:t>服务器前置机</a:t>
              </a:r>
            </a:p>
          </p:txBody>
        </p:sp>
        <p:sp>
          <p:nvSpPr>
            <p:cNvPr id="22" name="矩形 21"/>
            <p:cNvSpPr/>
            <p:nvPr/>
          </p:nvSpPr>
          <p:spPr>
            <a:xfrm>
              <a:off x="1762125" y="2619375"/>
              <a:ext cx="981075" cy="277110"/>
            </a:xfrm>
            <a:prstGeom prst="rect">
              <a:avLst/>
            </a:prstGeom>
            <a:solidFill>
              <a:sysClr val="window" lastClr="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a:effectLst/>
                  <a:latin typeface="Times New Roman"/>
                  <a:ea typeface="宋体"/>
                  <a:cs typeface="宋体"/>
                </a:rPr>
                <a:t>内层防火墙器</a:t>
              </a:r>
            </a:p>
          </p:txBody>
        </p:sp>
        <p:sp>
          <p:nvSpPr>
            <p:cNvPr id="23" name="矩形 22"/>
            <p:cNvSpPr/>
            <p:nvPr/>
          </p:nvSpPr>
          <p:spPr>
            <a:xfrm>
              <a:off x="2752725" y="3305175"/>
              <a:ext cx="1371600" cy="277110"/>
            </a:xfrm>
            <a:prstGeom prst="rect">
              <a:avLst/>
            </a:prstGeom>
            <a:solidFill>
              <a:sysClr val="window" lastClr="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a:effectLst/>
                  <a:latin typeface="Times New Roman"/>
                  <a:ea typeface="宋体"/>
                  <a:cs typeface="宋体"/>
                </a:rPr>
                <a:t>电子交易前置机</a:t>
              </a:r>
            </a:p>
          </p:txBody>
        </p:sp>
        <p:sp>
          <p:nvSpPr>
            <p:cNvPr id="24" name="矩形 23"/>
            <p:cNvSpPr/>
            <p:nvPr/>
          </p:nvSpPr>
          <p:spPr>
            <a:xfrm>
              <a:off x="4286250" y="3381375"/>
              <a:ext cx="981075" cy="277110"/>
            </a:xfrm>
            <a:prstGeom prst="rect">
              <a:avLst/>
            </a:prstGeom>
            <a:solidFill>
              <a:sysClr val="window" lastClr="FFFFFF"/>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a:effectLst/>
                  <a:latin typeface="Times New Roman"/>
                  <a:ea typeface="宋体"/>
                  <a:cs typeface="宋体"/>
                </a:rPr>
                <a:t>后置防火墙器</a:t>
              </a:r>
            </a:p>
          </p:txBody>
        </p:sp>
        <p:cxnSp>
          <p:nvCxnSpPr>
            <p:cNvPr id="25" name="直接连接符 24"/>
            <p:cNvCxnSpPr/>
            <p:nvPr/>
          </p:nvCxnSpPr>
          <p:spPr>
            <a:xfrm flipH="1">
              <a:off x="581025" y="733425"/>
              <a:ext cx="422370" cy="0"/>
            </a:xfrm>
            <a:prstGeom prst="line">
              <a:avLst/>
            </a:prstGeom>
            <a:noFill/>
            <a:ln w="9525" cap="flat" cmpd="sng" algn="ctr">
              <a:solidFill>
                <a:sysClr val="windowText" lastClr="000000">
                  <a:shade val="95000"/>
                  <a:satMod val="105000"/>
                </a:sysClr>
              </a:solidFill>
              <a:prstDash val="solid"/>
            </a:ln>
            <a:effectLst/>
          </p:spPr>
        </p:cxnSp>
        <p:cxnSp>
          <p:nvCxnSpPr>
            <p:cNvPr id="26" name="直接连接符 25"/>
            <p:cNvCxnSpPr/>
            <p:nvPr/>
          </p:nvCxnSpPr>
          <p:spPr>
            <a:xfrm>
              <a:off x="581025" y="733425"/>
              <a:ext cx="0" cy="555743"/>
            </a:xfrm>
            <a:prstGeom prst="line">
              <a:avLst/>
            </a:prstGeom>
            <a:noFill/>
            <a:ln w="9525" cap="flat" cmpd="sng" algn="ctr">
              <a:solidFill>
                <a:sysClr val="windowText" lastClr="000000">
                  <a:shade val="95000"/>
                  <a:satMod val="105000"/>
                </a:sysClr>
              </a:solidFill>
              <a:prstDash val="solid"/>
            </a:ln>
            <a:effectLst/>
          </p:spPr>
        </p:cxnSp>
        <p:cxnSp>
          <p:nvCxnSpPr>
            <p:cNvPr id="27" name="直接连接符 26"/>
            <p:cNvCxnSpPr/>
            <p:nvPr/>
          </p:nvCxnSpPr>
          <p:spPr>
            <a:xfrm>
              <a:off x="1076325" y="1571625"/>
              <a:ext cx="0" cy="382661"/>
            </a:xfrm>
            <a:prstGeom prst="line">
              <a:avLst/>
            </a:prstGeom>
            <a:noFill/>
            <a:ln w="9525" cap="flat" cmpd="sng" algn="ctr">
              <a:solidFill>
                <a:sysClr val="windowText" lastClr="000000">
                  <a:shade val="95000"/>
                  <a:satMod val="105000"/>
                </a:sysClr>
              </a:solidFill>
              <a:prstDash val="solid"/>
            </a:ln>
            <a:effectLst/>
          </p:spPr>
        </p:cxnSp>
        <p:cxnSp>
          <p:nvCxnSpPr>
            <p:cNvPr id="28" name="直接连接符 27"/>
            <p:cNvCxnSpPr/>
            <p:nvPr/>
          </p:nvCxnSpPr>
          <p:spPr>
            <a:xfrm>
              <a:off x="1152525" y="2105025"/>
              <a:ext cx="0" cy="393055"/>
            </a:xfrm>
            <a:prstGeom prst="line">
              <a:avLst/>
            </a:prstGeom>
            <a:noFill/>
            <a:ln w="9525" cap="flat" cmpd="sng" algn="ctr">
              <a:solidFill>
                <a:sysClr val="windowText" lastClr="000000">
                  <a:shade val="95000"/>
                  <a:satMod val="105000"/>
                </a:sysClr>
              </a:solidFill>
              <a:prstDash val="solid"/>
            </a:ln>
            <a:effectLst/>
          </p:spPr>
        </p:cxnSp>
        <p:cxnSp>
          <p:nvCxnSpPr>
            <p:cNvPr id="29" name="直接连接符 28"/>
            <p:cNvCxnSpPr/>
            <p:nvPr/>
          </p:nvCxnSpPr>
          <p:spPr>
            <a:xfrm>
              <a:off x="1743075" y="2038350"/>
              <a:ext cx="376794" cy="0"/>
            </a:xfrm>
            <a:prstGeom prst="line">
              <a:avLst/>
            </a:prstGeom>
            <a:noFill/>
            <a:ln w="9525" cap="flat" cmpd="sng" algn="ctr">
              <a:solidFill>
                <a:sysClr val="windowText" lastClr="000000">
                  <a:shade val="95000"/>
                  <a:satMod val="105000"/>
                </a:sysClr>
              </a:solidFill>
              <a:prstDash val="solid"/>
            </a:ln>
            <a:effectLst/>
          </p:spPr>
        </p:cxnSp>
        <p:cxnSp>
          <p:nvCxnSpPr>
            <p:cNvPr id="30" name="直接连接符 29"/>
            <p:cNvCxnSpPr/>
            <p:nvPr/>
          </p:nvCxnSpPr>
          <p:spPr>
            <a:xfrm>
              <a:off x="2495550" y="2047875"/>
              <a:ext cx="898805" cy="0"/>
            </a:xfrm>
            <a:prstGeom prst="line">
              <a:avLst/>
            </a:prstGeom>
            <a:noFill/>
            <a:ln w="9525" cap="flat" cmpd="sng" algn="ctr">
              <a:solidFill>
                <a:sysClr val="windowText" lastClr="000000">
                  <a:shade val="95000"/>
                  <a:satMod val="105000"/>
                </a:sysClr>
              </a:solidFill>
              <a:prstDash val="solid"/>
            </a:ln>
            <a:effectLst/>
          </p:spPr>
        </p:cxnSp>
        <p:cxnSp>
          <p:nvCxnSpPr>
            <p:cNvPr id="31" name="直接连接符 30"/>
            <p:cNvCxnSpPr/>
            <p:nvPr/>
          </p:nvCxnSpPr>
          <p:spPr>
            <a:xfrm>
              <a:off x="3714750" y="1447800"/>
              <a:ext cx="0" cy="564515"/>
            </a:xfrm>
            <a:prstGeom prst="line">
              <a:avLst/>
            </a:prstGeom>
            <a:noFill/>
            <a:ln w="9525" cap="flat" cmpd="sng" algn="ctr">
              <a:solidFill>
                <a:sysClr val="windowText" lastClr="000000">
                  <a:shade val="95000"/>
                  <a:satMod val="105000"/>
                </a:sysClr>
              </a:solidFill>
              <a:prstDash val="solid"/>
            </a:ln>
            <a:effectLst/>
          </p:spPr>
        </p:cxnSp>
        <p:cxnSp>
          <p:nvCxnSpPr>
            <p:cNvPr id="32" name="直接连接符 31"/>
            <p:cNvCxnSpPr/>
            <p:nvPr/>
          </p:nvCxnSpPr>
          <p:spPr>
            <a:xfrm>
              <a:off x="4486275" y="1457325"/>
              <a:ext cx="0" cy="561975"/>
            </a:xfrm>
            <a:prstGeom prst="line">
              <a:avLst/>
            </a:prstGeom>
            <a:noFill/>
            <a:ln w="9525" cap="flat" cmpd="sng" algn="ctr">
              <a:solidFill>
                <a:sysClr val="windowText" lastClr="000000">
                  <a:shade val="95000"/>
                  <a:satMod val="105000"/>
                </a:sysClr>
              </a:solidFill>
              <a:prstDash val="solid"/>
            </a:ln>
            <a:effectLst/>
          </p:spPr>
        </p:cxnSp>
        <p:cxnSp>
          <p:nvCxnSpPr>
            <p:cNvPr id="33" name="直接连接符 32"/>
            <p:cNvCxnSpPr/>
            <p:nvPr/>
          </p:nvCxnSpPr>
          <p:spPr>
            <a:xfrm flipH="1">
              <a:off x="1257300" y="466725"/>
              <a:ext cx="817977" cy="0"/>
            </a:xfrm>
            <a:prstGeom prst="line">
              <a:avLst/>
            </a:prstGeom>
            <a:noFill/>
            <a:ln w="9525" cap="flat" cmpd="sng" algn="ctr">
              <a:solidFill>
                <a:sysClr val="windowText" lastClr="000000">
                  <a:shade val="95000"/>
                  <a:satMod val="105000"/>
                </a:sysClr>
              </a:solidFill>
              <a:prstDash val="solid"/>
            </a:ln>
            <a:effectLst/>
          </p:spPr>
        </p:cxnSp>
        <p:cxnSp>
          <p:nvCxnSpPr>
            <p:cNvPr id="34" name="直接连接符 33"/>
            <p:cNvCxnSpPr/>
            <p:nvPr/>
          </p:nvCxnSpPr>
          <p:spPr>
            <a:xfrm>
              <a:off x="3629025" y="2171700"/>
              <a:ext cx="0" cy="372541"/>
            </a:xfrm>
            <a:prstGeom prst="line">
              <a:avLst/>
            </a:prstGeom>
            <a:noFill/>
            <a:ln w="9525" cap="flat" cmpd="sng" algn="ctr">
              <a:solidFill>
                <a:sysClr val="windowText" lastClr="000000">
                  <a:shade val="95000"/>
                  <a:satMod val="105000"/>
                </a:sysClr>
              </a:solidFill>
              <a:prstDash val="solid"/>
            </a:ln>
            <a:effectLst/>
          </p:spPr>
        </p:cxnSp>
        <p:cxnSp>
          <p:nvCxnSpPr>
            <p:cNvPr id="35" name="直接连接符 34"/>
            <p:cNvCxnSpPr/>
            <p:nvPr/>
          </p:nvCxnSpPr>
          <p:spPr>
            <a:xfrm>
              <a:off x="3867150" y="2771775"/>
              <a:ext cx="580236" cy="0"/>
            </a:xfrm>
            <a:prstGeom prst="line">
              <a:avLst/>
            </a:prstGeom>
            <a:noFill/>
            <a:ln w="9525" cap="flat" cmpd="sng" algn="ctr">
              <a:solidFill>
                <a:sysClr val="windowText" lastClr="000000">
                  <a:shade val="95000"/>
                  <a:satMod val="105000"/>
                </a:sysClr>
              </a:solidFill>
              <a:prstDash val="solid"/>
            </a:ln>
            <a:effectLst/>
          </p:spPr>
        </p:cxnSp>
      </p:grpSp>
      <p:sp>
        <p:nvSpPr>
          <p:cNvPr id="212" name="矩形 211"/>
          <p:cNvSpPr/>
          <p:nvPr/>
        </p:nvSpPr>
        <p:spPr>
          <a:xfrm>
            <a:off x="2540380" y="6309320"/>
            <a:ext cx="4095993" cy="369332"/>
          </a:xfrm>
          <a:prstGeom prst="rect">
            <a:avLst/>
          </a:prstGeom>
        </p:spPr>
        <p:txBody>
          <a:bodyPr wrap="none">
            <a:spAutoFit/>
          </a:bodyPr>
          <a:lstStyle/>
          <a:p>
            <a:r>
              <a:rPr lang="zh-CN" altLang="zh-CN" dirty="0"/>
              <a:t>图</a:t>
            </a:r>
            <a:r>
              <a:rPr lang="en-US" altLang="zh-CN" dirty="0"/>
              <a:t>5</a:t>
            </a:r>
            <a:r>
              <a:rPr lang="zh-CN" altLang="zh-CN" dirty="0"/>
              <a:t>.</a:t>
            </a:r>
            <a:r>
              <a:rPr lang="en-US" altLang="zh-CN" dirty="0"/>
              <a:t>16</a:t>
            </a:r>
            <a:r>
              <a:rPr lang="zh-CN" altLang="zh-CN" dirty="0"/>
              <a:t>第三方电子支付平台的总体结构</a:t>
            </a:r>
          </a:p>
        </p:txBody>
      </p:sp>
    </p:spTree>
    <p:extLst>
      <p:ext uri="{BB962C8B-B14F-4D97-AF65-F5344CB8AC3E}">
        <p14:creationId xmlns:p14="http://schemas.microsoft.com/office/powerpoint/2010/main" val="33692549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5.3</a:t>
            </a:r>
            <a:r>
              <a:rPr lang="zh-CN" altLang="zh-CN" sz="3600" b="1" dirty="0">
                <a:solidFill>
                  <a:schemeClr val="tx2"/>
                </a:solidFill>
                <a:effectLst>
                  <a:outerShdw blurRad="38100" dist="38100" dir="2700000" algn="tl">
                    <a:srgbClr val="C0C0C0"/>
                  </a:outerShdw>
                </a:effectLst>
                <a:latin typeface="+mj-lt"/>
                <a:ea typeface="+mj-ea"/>
                <a:cs typeface="+mj-cs"/>
              </a:rPr>
              <a:t>第三方电子</a:t>
            </a:r>
            <a:r>
              <a:rPr lang="zh-CN" altLang="zh-CN" sz="3600" b="1" dirty="0" smtClean="0">
                <a:solidFill>
                  <a:schemeClr val="tx2"/>
                </a:solidFill>
                <a:effectLst>
                  <a:outerShdw blurRad="38100" dist="38100" dir="2700000" algn="tl">
                    <a:srgbClr val="C0C0C0"/>
                  </a:outerShdw>
                </a:effectLst>
                <a:latin typeface="+mj-lt"/>
                <a:ea typeface="+mj-ea"/>
                <a:cs typeface="+mj-cs"/>
              </a:rPr>
              <a:t>支付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5.3.3</a:t>
            </a:r>
            <a:r>
              <a:rPr lang="zh-CN" altLang="zh-CN" sz="2800" b="1" dirty="0">
                <a:latin typeface="+mn-ea"/>
                <a:ea typeface="+mn-ea"/>
              </a:rPr>
              <a:t>第三方支付平台</a:t>
            </a:r>
            <a:r>
              <a:rPr lang="zh-CN" altLang="zh-CN" sz="2800" b="1" dirty="0" smtClean="0">
                <a:latin typeface="+mn-ea"/>
                <a:ea typeface="+mn-ea"/>
              </a:rPr>
              <a:t>模式</a:t>
            </a:r>
            <a:endParaRPr lang="zh-CN" altLang="zh-CN" sz="2800" b="1" dirty="0">
              <a:latin typeface="+mn-ea"/>
              <a:ea typeface="+mn-ea"/>
            </a:endParaRPr>
          </a:p>
        </p:txBody>
      </p:sp>
      <p:sp>
        <p:nvSpPr>
          <p:cNvPr id="4" name="矩形 3"/>
          <p:cNvSpPr/>
          <p:nvPr/>
        </p:nvSpPr>
        <p:spPr>
          <a:xfrm>
            <a:off x="229791" y="1772816"/>
            <a:ext cx="8712968" cy="3416320"/>
          </a:xfrm>
          <a:prstGeom prst="rect">
            <a:avLst/>
          </a:prstGeom>
        </p:spPr>
        <p:txBody>
          <a:bodyPr wrap="square">
            <a:spAutoFit/>
          </a:bodyPr>
          <a:lstStyle/>
          <a:p>
            <a:r>
              <a:rPr lang="en-US" altLang="zh-CN" sz="2400" b="1" dirty="0">
                <a:latin typeface="+mn-ea"/>
                <a:ea typeface="+mn-ea"/>
              </a:rPr>
              <a:t>1.</a:t>
            </a:r>
            <a:r>
              <a:rPr lang="zh-CN" altLang="zh-CN" sz="2400" b="1" dirty="0">
                <a:latin typeface="+mn-ea"/>
                <a:ea typeface="+mn-ea"/>
              </a:rPr>
              <a:t>独立的第三方支付网关模式</a:t>
            </a:r>
          </a:p>
          <a:p>
            <a:r>
              <a:rPr lang="zh-CN" altLang="zh-CN" sz="2400" b="1" dirty="0">
                <a:latin typeface="+mn-ea"/>
                <a:ea typeface="+mn-ea"/>
              </a:rPr>
              <a:t>独立的第三方支付网关模式完全独立于电子商务网站，由第三方投资机构为网上签约商户提供围绕订单和支付等多种增值服务的共享平台。这类平台仅仅提供支付产品和支付系统解决方案，平台前端联系着各种支付方法，供网上商户和消费者选择，同时平台后端连着众多的银行。由平台负责与各银行之间的账务的清算，同时提供商户的订单管理及账户查询等功能。这种模式国外以</a:t>
            </a:r>
            <a:r>
              <a:rPr lang="en-US" altLang="zh-CN" sz="2400" b="1" dirty="0" err="1">
                <a:latin typeface="+mn-ea"/>
                <a:ea typeface="+mn-ea"/>
              </a:rPr>
              <a:t>CyberSource</a:t>
            </a:r>
            <a:r>
              <a:rPr lang="zh-CN" altLang="zh-CN" sz="2400" b="1" dirty="0">
                <a:latin typeface="+mn-ea"/>
                <a:ea typeface="+mn-ea"/>
              </a:rPr>
              <a:t>、</a:t>
            </a:r>
            <a:r>
              <a:rPr lang="en-US" altLang="zh-CN" sz="2400" b="1" dirty="0" err="1">
                <a:latin typeface="+mn-ea"/>
                <a:ea typeface="+mn-ea"/>
              </a:rPr>
              <a:t>WorldPay</a:t>
            </a:r>
            <a:r>
              <a:rPr lang="zh-CN" altLang="zh-CN" sz="2400" b="1" dirty="0">
                <a:latin typeface="+mn-ea"/>
                <a:ea typeface="+mn-ea"/>
              </a:rPr>
              <a:t>公司为代表，国内以首信易支付、百付通等典型代表</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183768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5.3</a:t>
            </a:r>
            <a:r>
              <a:rPr lang="zh-CN" altLang="zh-CN" sz="3600" b="1" dirty="0">
                <a:solidFill>
                  <a:schemeClr val="tx2"/>
                </a:solidFill>
                <a:effectLst>
                  <a:outerShdw blurRad="38100" dist="38100" dir="2700000" algn="tl">
                    <a:srgbClr val="C0C0C0"/>
                  </a:outerShdw>
                </a:effectLst>
                <a:latin typeface="+mj-lt"/>
                <a:ea typeface="+mj-ea"/>
                <a:cs typeface="+mj-cs"/>
              </a:rPr>
              <a:t>第三方电子</a:t>
            </a:r>
            <a:r>
              <a:rPr lang="zh-CN" altLang="zh-CN" sz="3600" b="1" dirty="0" smtClean="0">
                <a:solidFill>
                  <a:schemeClr val="tx2"/>
                </a:solidFill>
                <a:effectLst>
                  <a:outerShdw blurRad="38100" dist="38100" dir="2700000" algn="tl">
                    <a:srgbClr val="C0C0C0"/>
                  </a:outerShdw>
                </a:effectLst>
                <a:latin typeface="+mj-lt"/>
                <a:ea typeface="+mj-ea"/>
                <a:cs typeface="+mj-cs"/>
              </a:rPr>
              <a:t>支付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5.3.3</a:t>
            </a:r>
            <a:r>
              <a:rPr lang="zh-CN" altLang="zh-CN" sz="2800" b="1" dirty="0">
                <a:latin typeface="+mn-ea"/>
                <a:ea typeface="+mn-ea"/>
              </a:rPr>
              <a:t>第三方支付平台</a:t>
            </a:r>
            <a:r>
              <a:rPr lang="zh-CN" altLang="zh-CN" sz="2800" b="1" dirty="0" smtClean="0">
                <a:latin typeface="+mn-ea"/>
                <a:ea typeface="+mn-ea"/>
              </a:rPr>
              <a:t>模式</a:t>
            </a:r>
            <a:endParaRPr lang="zh-CN" altLang="zh-CN" sz="2800" b="1" dirty="0">
              <a:latin typeface="+mn-ea"/>
              <a:ea typeface="+mn-ea"/>
            </a:endParaRPr>
          </a:p>
        </p:txBody>
      </p:sp>
      <p:sp>
        <p:nvSpPr>
          <p:cNvPr id="4" name="矩形 3"/>
          <p:cNvSpPr/>
          <p:nvPr/>
        </p:nvSpPr>
        <p:spPr>
          <a:xfrm>
            <a:off x="229791" y="1772816"/>
            <a:ext cx="8712968" cy="3416320"/>
          </a:xfrm>
          <a:prstGeom prst="rect">
            <a:avLst/>
          </a:prstGeom>
        </p:spPr>
        <p:txBody>
          <a:bodyPr wrap="square">
            <a:spAutoFit/>
          </a:bodyPr>
          <a:lstStyle/>
          <a:p>
            <a:r>
              <a:rPr lang="en-US" altLang="zh-CN" sz="2400" b="1" dirty="0" smtClean="0">
                <a:latin typeface="+mn-ea"/>
                <a:ea typeface="+mn-ea"/>
              </a:rPr>
              <a:t>2</a:t>
            </a:r>
            <a:r>
              <a:rPr lang="en-US" altLang="zh-CN" sz="2400" b="1" dirty="0">
                <a:latin typeface="+mn-ea"/>
                <a:ea typeface="+mn-ea"/>
              </a:rPr>
              <a:t>.</a:t>
            </a:r>
            <a:r>
              <a:rPr lang="zh-CN" altLang="zh-CN" sz="2400" b="1" dirty="0">
                <a:latin typeface="+mn-ea"/>
                <a:ea typeface="+mn-ea"/>
              </a:rPr>
              <a:t>网关型第三方支付平台</a:t>
            </a:r>
          </a:p>
          <a:p>
            <a:r>
              <a:rPr lang="zh-CN" altLang="zh-CN" sz="2400" b="1" dirty="0">
                <a:latin typeface="+mn-ea"/>
                <a:ea typeface="+mn-ea"/>
              </a:rPr>
              <a:t>网关型第三方支付平台是指由电子商务平台建立起来的支付网关，不同于第一种模式，这里的电子商务平台往往是指独立经营且提供特定产品</a:t>
            </a:r>
            <a:r>
              <a:rPr lang="en-US" altLang="zh-CN" sz="2400" b="1" dirty="0">
                <a:latin typeface="+mn-ea"/>
                <a:ea typeface="+mn-ea"/>
              </a:rPr>
              <a:t>(</a:t>
            </a:r>
            <a:r>
              <a:rPr lang="zh-CN" altLang="zh-CN" sz="2400" b="1" dirty="0">
                <a:latin typeface="+mn-ea"/>
                <a:ea typeface="+mn-ea"/>
              </a:rPr>
              <a:t>虚拟产品或实体产品</a:t>
            </a:r>
            <a:r>
              <a:rPr lang="en-US" altLang="zh-CN" sz="2400" b="1" dirty="0">
                <a:latin typeface="+mn-ea"/>
                <a:ea typeface="+mn-ea"/>
              </a:rPr>
              <a:t>)</a:t>
            </a:r>
            <a:r>
              <a:rPr lang="zh-CN" altLang="zh-CN" sz="2400" b="1" dirty="0">
                <a:latin typeface="+mn-ea"/>
                <a:ea typeface="+mn-ea"/>
              </a:rPr>
              <a:t>的商务网站。支付网站最初也是为了满足自身配送商品和实时支付而研发搭建的，逐步扩展到提供专业化的支付产品服务。这种类型的在线支付企业进人市场时间最早，又依附于成熟的电子商务企业，拥有坚实的后盾和雄厚的资金，占有一大部分在网上进行买卖的客户源。其典型代表是北京云网无限网络技术有限公司</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6804350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5.3</a:t>
            </a:r>
            <a:r>
              <a:rPr lang="zh-CN" altLang="zh-CN" sz="3600" b="1" dirty="0">
                <a:solidFill>
                  <a:schemeClr val="tx2"/>
                </a:solidFill>
                <a:effectLst>
                  <a:outerShdw blurRad="38100" dist="38100" dir="2700000" algn="tl">
                    <a:srgbClr val="C0C0C0"/>
                  </a:outerShdw>
                </a:effectLst>
                <a:latin typeface="+mj-lt"/>
                <a:ea typeface="+mj-ea"/>
                <a:cs typeface="+mj-cs"/>
              </a:rPr>
              <a:t>第三方电子</a:t>
            </a:r>
            <a:r>
              <a:rPr lang="zh-CN" altLang="zh-CN" sz="3600" b="1" dirty="0" smtClean="0">
                <a:solidFill>
                  <a:schemeClr val="tx2"/>
                </a:solidFill>
                <a:effectLst>
                  <a:outerShdw blurRad="38100" dist="38100" dir="2700000" algn="tl">
                    <a:srgbClr val="C0C0C0"/>
                  </a:outerShdw>
                </a:effectLst>
                <a:latin typeface="+mj-lt"/>
                <a:ea typeface="+mj-ea"/>
                <a:cs typeface="+mj-cs"/>
              </a:rPr>
              <a:t>支付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5.3.3</a:t>
            </a:r>
            <a:r>
              <a:rPr lang="zh-CN" altLang="zh-CN" sz="2800" b="1" dirty="0">
                <a:latin typeface="+mn-ea"/>
                <a:ea typeface="+mn-ea"/>
              </a:rPr>
              <a:t>第三方支付平台</a:t>
            </a:r>
            <a:r>
              <a:rPr lang="zh-CN" altLang="zh-CN" sz="2800" b="1" dirty="0" smtClean="0">
                <a:latin typeface="+mn-ea"/>
                <a:ea typeface="+mn-ea"/>
              </a:rPr>
              <a:t>模式</a:t>
            </a:r>
            <a:endParaRPr lang="zh-CN" altLang="zh-CN" sz="2800" b="1" dirty="0">
              <a:latin typeface="+mn-ea"/>
              <a:ea typeface="+mn-ea"/>
            </a:endParaRPr>
          </a:p>
        </p:txBody>
      </p:sp>
      <p:sp>
        <p:nvSpPr>
          <p:cNvPr id="4" name="矩形 3"/>
          <p:cNvSpPr/>
          <p:nvPr/>
        </p:nvSpPr>
        <p:spPr>
          <a:xfrm>
            <a:off x="229791" y="1772816"/>
            <a:ext cx="8712968" cy="3416320"/>
          </a:xfrm>
          <a:prstGeom prst="rect">
            <a:avLst/>
          </a:prstGeom>
        </p:spPr>
        <p:txBody>
          <a:bodyPr wrap="square">
            <a:spAutoFit/>
          </a:bodyPr>
          <a:lstStyle/>
          <a:p>
            <a:r>
              <a:rPr lang="en-US" altLang="zh-CN" sz="2400" b="1" dirty="0" smtClean="0">
                <a:latin typeface="+mn-ea"/>
                <a:ea typeface="+mn-ea"/>
              </a:rPr>
              <a:t>3</a:t>
            </a:r>
            <a:r>
              <a:rPr lang="en-US" altLang="zh-CN" sz="2400" b="1" dirty="0">
                <a:latin typeface="+mn-ea"/>
                <a:ea typeface="+mn-ea"/>
              </a:rPr>
              <a:t>.</a:t>
            </a:r>
            <a:r>
              <a:rPr lang="zh-CN" altLang="zh-CN" sz="2400" b="1" dirty="0">
                <a:latin typeface="+mn-ea"/>
                <a:ea typeface="+mn-ea"/>
              </a:rPr>
              <a:t>信用担保型第三方支付平台</a:t>
            </a:r>
          </a:p>
          <a:p>
            <a:r>
              <a:rPr lang="zh-CN" altLang="zh-CN" sz="2400" b="1" dirty="0">
                <a:latin typeface="+mn-ea"/>
                <a:ea typeface="+mn-ea"/>
              </a:rPr>
              <a:t>信用担保型第三方支付平台，是指由电子交易平台独立或者合作开发，同各大银行建立合作关系，凭借其公司的实力和信誉承担买卖双方中间担保，作为中立的第三方，设置固定的结算周期，与银行和商户进行二次结算。此类第三方支付平台，利用自身的电子商务平台和中介担保支付平台吸引商家开展经营业务。买方选购商品后，使用该平台提供的账户进行货款支付，并由第三方通知卖家货款到达、进行发货；买方检验物品后，就可以通知付款给卖家，第三方再将款项转至卖家账户</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4846186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5.3</a:t>
            </a:r>
            <a:r>
              <a:rPr lang="zh-CN" altLang="zh-CN" sz="3600" b="1" dirty="0">
                <a:solidFill>
                  <a:schemeClr val="tx2"/>
                </a:solidFill>
                <a:effectLst>
                  <a:outerShdw blurRad="38100" dist="38100" dir="2700000" algn="tl">
                    <a:srgbClr val="C0C0C0"/>
                  </a:outerShdw>
                </a:effectLst>
                <a:latin typeface="+mj-lt"/>
                <a:ea typeface="+mj-ea"/>
                <a:cs typeface="+mj-cs"/>
              </a:rPr>
              <a:t>第三方电子</a:t>
            </a:r>
            <a:r>
              <a:rPr lang="zh-CN" altLang="zh-CN" sz="3600" b="1" dirty="0" smtClean="0">
                <a:solidFill>
                  <a:schemeClr val="tx2"/>
                </a:solidFill>
                <a:effectLst>
                  <a:outerShdw blurRad="38100" dist="38100" dir="2700000" algn="tl">
                    <a:srgbClr val="C0C0C0"/>
                  </a:outerShdw>
                </a:effectLst>
                <a:latin typeface="+mj-lt"/>
                <a:ea typeface="+mj-ea"/>
                <a:cs typeface="+mj-cs"/>
              </a:rPr>
              <a:t>支付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5.3.4</a:t>
            </a:r>
            <a:r>
              <a:rPr lang="zh-CN" altLang="zh-CN" sz="2800" b="1" dirty="0">
                <a:latin typeface="+mn-ea"/>
                <a:ea typeface="+mn-ea"/>
              </a:rPr>
              <a:t>第三方支付的优点与</a:t>
            </a:r>
            <a:r>
              <a:rPr lang="zh-CN" altLang="zh-CN" sz="2800" b="1" dirty="0" smtClean="0">
                <a:latin typeface="+mn-ea"/>
                <a:ea typeface="+mn-ea"/>
              </a:rPr>
              <a:t>问题</a:t>
            </a:r>
            <a:endParaRPr lang="zh-CN" altLang="zh-CN" sz="2800" b="1" dirty="0">
              <a:latin typeface="+mn-ea"/>
              <a:ea typeface="+mn-ea"/>
            </a:endParaRPr>
          </a:p>
        </p:txBody>
      </p:sp>
      <p:sp>
        <p:nvSpPr>
          <p:cNvPr id="4" name="矩形 3"/>
          <p:cNvSpPr/>
          <p:nvPr/>
        </p:nvSpPr>
        <p:spPr>
          <a:xfrm>
            <a:off x="354980" y="1916832"/>
            <a:ext cx="8424936" cy="3046988"/>
          </a:xfrm>
          <a:prstGeom prst="rect">
            <a:avLst/>
          </a:prstGeom>
        </p:spPr>
        <p:txBody>
          <a:bodyPr wrap="square">
            <a:spAutoFit/>
          </a:bodyPr>
          <a:lstStyle/>
          <a:p>
            <a:r>
              <a:rPr lang="zh-CN" altLang="zh-CN" sz="2400" b="1" dirty="0" smtClean="0">
                <a:latin typeface="+mn-ea"/>
                <a:ea typeface="+mn-ea"/>
              </a:rPr>
              <a:t>第三</a:t>
            </a:r>
            <a:r>
              <a:rPr lang="zh-CN" altLang="zh-CN" sz="2400" b="1" dirty="0">
                <a:latin typeface="+mn-ea"/>
                <a:ea typeface="+mn-ea"/>
              </a:rPr>
              <a:t>方支付平台的特点在于“多渠道、多业务、多银行”，因此第三方支付平台在支付领域中具有其特殊的生命力，它的优点如下：第一，不参与买卖双方的具体业务，具有公信度，不会因触及客户商业利益而失去服务机会；第二，把众多的银行和银行卡整合到一个页面，方便于网上客户，也降低了网民的交易成本；第三，可进行“多业务、多银行、多渠道”的服务创新；第四，对商家和消费者有双向财产保护能力，有效地限制了电子交易中的欺诈行为。</a:t>
            </a:r>
          </a:p>
        </p:txBody>
      </p:sp>
    </p:spTree>
    <p:extLst>
      <p:ext uri="{BB962C8B-B14F-4D97-AF65-F5344CB8AC3E}">
        <p14:creationId xmlns:p14="http://schemas.microsoft.com/office/powerpoint/2010/main" val="27225602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5.3</a:t>
            </a:r>
            <a:r>
              <a:rPr lang="zh-CN" altLang="zh-CN" sz="3600" b="1" dirty="0">
                <a:solidFill>
                  <a:schemeClr val="tx2"/>
                </a:solidFill>
                <a:effectLst>
                  <a:outerShdw blurRad="38100" dist="38100" dir="2700000" algn="tl">
                    <a:srgbClr val="C0C0C0"/>
                  </a:outerShdw>
                </a:effectLst>
                <a:latin typeface="+mj-lt"/>
                <a:ea typeface="+mj-ea"/>
                <a:cs typeface="+mj-cs"/>
              </a:rPr>
              <a:t>第三方电子</a:t>
            </a:r>
            <a:r>
              <a:rPr lang="zh-CN" altLang="zh-CN" sz="3600" b="1" dirty="0" smtClean="0">
                <a:solidFill>
                  <a:schemeClr val="tx2"/>
                </a:solidFill>
                <a:effectLst>
                  <a:outerShdw blurRad="38100" dist="38100" dir="2700000" algn="tl">
                    <a:srgbClr val="C0C0C0"/>
                  </a:outerShdw>
                </a:effectLst>
                <a:latin typeface="+mj-lt"/>
                <a:ea typeface="+mj-ea"/>
                <a:cs typeface="+mj-cs"/>
              </a:rPr>
              <a:t>支付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251520" y="1268760"/>
            <a:ext cx="8712968" cy="2677656"/>
          </a:xfrm>
          <a:prstGeom prst="rect">
            <a:avLst/>
          </a:prstGeom>
        </p:spPr>
        <p:txBody>
          <a:bodyPr wrap="square">
            <a:spAutoFit/>
          </a:bodyPr>
          <a:lstStyle/>
          <a:p>
            <a:r>
              <a:rPr lang="zh-CN" altLang="zh-CN" sz="2400" b="1" dirty="0">
                <a:latin typeface="+mn-ea"/>
                <a:ea typeface="+mn-ea"/>
              </a:rPr>
              <a:t>不过，第三方支付平台也存在许多隐患。</a:t>
            </a:r>
          </a:p>
          <a:p>
            <a:r>
              <a:rPr lang="en-US" altLang="zh-CN" sz="2400" b="1" dirty="0">
                <a:latin typeface="+mn-ea"/>
                <a:ea typeface="+mn-ea"/>
              </a:rPr>
              <a:t>1.</a:t>
            </a:r>
            <a:r>
              <a:rPr lang="zh-CN" altLang="zh-CN" sz="2400" b="1" dirty="0">
                <a:latin typeface="+mn-ea"/>
                <a:ea typeface="+mn-ea"/>
              </a:rPr>
              <a:t>政策风险问题</a:t>
            </a:r>
          </a:p>
          <a:p>
            <a:r>
              <a:rPr lang="zh-CN" altLang="zh-CN" sz="2400" b="1" dirty="0">
                <a:latin typeface="+mn-ea"/>
                <a:ea typeface="+mn-ea"/>
              </a:rPr>
              <a:t>①支付限额</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②</a:t>
            </a:r>
            <a:r>
              <a:rPr lang="zh-CN" altLang="zh-CN" sz="2400" b="1" dirty="0">
                <a:latin typeface="+mn-ea"/>
                <a:ea typeface="+mn-ea"/>
              </a:rPr>
              <a:t>定位混乱</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③</a:t>
            </a:r>
            <a:r>
              <a:rPr lang="zh-CN" altLang="zh-CN" sz="2400" b="1" dirty="0">
                <a:latin typeface="+mn-ea"/>
                <a:ea typeface="+mn-ea"/>
              </a:rPr>
              <a:t>准人资格</a:t>
            </a:r>
            <a:r>
              <a:rPr lang="zh-CN" altLang="zh-CN" sz="2400" b="1" dirty="0" smtClean="0">
                <a:latin typeface="+mn-ea"/>
                <a:ea typeface="+mn-ea"/>
              </a:rPr>
              <a:t>。</a:t>
            </a:r>
            <a:endParaRPr lang="en-US" altLang="zh-CN" sz="2400" b="1" dirty="0" smtClean="0">
              <a:latin typeface="+mn-ea"/>
              <a:ea typeface="+mn-ea"/>
            </a:endParaRPr>
          </a:p>
          <a:p>
            <a:r>
              <a:rPr lang="en-US" altLang="zh-CN" sz="2400" b="1" dirty="0" smtClean="0">
                <a:latin typeface="+mn-ea"/>
                <a:ea typeface="+mn-ea"/>
              </a:rPr>
              <a:t>2</a:t>
            </a:r>
            <a:r>
              <a:rPr lang="en-US" altLang="zh-CN" sz="2400" b="1" dirty="0">
                <a:latin typeface="+mn-ea"/>
                <a:ea typeface="+mn-ea"/>
              </a:rPr>
              <a:t>.</a:t>
            </a:r>
            <a:r>
              <a:rPr lang="zh-CN" altLang="zh-CN" sz="2400" b="1" dirty="0">
                <a:latin typeface="+mn-ea"/>
                <a:ea typeface="+mn-ea"/>
              </a:rPr>
              <a:t>第三方支付平台与银行之间复杂的关系</a:t>
            </a:r>
          </a:p>
          <a:p>
            <a:r>
              <a:rPr lang="en-US" altLang="zh-CN" sz="2400" b="1" dirty="0" smtClean="0">
                <a:latin typeface="+mn-ea"/>
                <a:ea typeface="+mn-ea"/>
              </a:rPr>
              <a:t>3</a:t>
            </a:r>
            <a:r>
              <a:rPr lang="en-US" altLang="zh-CN" sz="2400" b="1" dirty="0">
                <a:latin typeface="+mn-ea"/>
                <a:ea typeface="+mn-ea"/>
              </a:rPr>
              <a:t>.</a:t>
            </a:r>
            <a:r>
              <a:rPr lang="zh-CN" altLang="zh-CN" sz="2400" b="1" dirty="0">
                <a:latin typeface="+mn-ea"/>
                <a:ea typeface="+mn-ea"/>
              </a:rPr>
              <a:t>信用监管</a:t>
            </a:r>
            <a:r>
              <a:rPr lang="zh-CN" altLang="zh-CN" sz="2400" b="1" dirty="0" smtClean="0">
                <a:latin typeface="+mn-ea"/>
                <a:ea typeface="+mn-ea"/>
              </a:rPr>
              <a:t>问题</a:t>
            </a:r>
            <a:endParaRPr lang="zh-CN" altLang="zh-CN" sz="2400" b="1" dirty="0">
              <a:latin typeface="+mn-ea"/>
              <a:ea typeface="+mn-ea"/>
            </a:endParaRPr>
          </a:p>
        </p:txBody>
      </p:sp>
    </p:spTree>
    <p:extLst>
      <p:ext uri="{BB962C8B-B14F-4D97-AF65-F5344CB8AC3E}">
        <p14:creationId xmlns:p14="http://schemas.microsoft.com/office/powerpoint/2010/main" val="1561786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3046988"/>
          </a:xfrm>
          <a:prstGeom prst="rect">
            <a:avLst/>
          </a:prstGeom>
        </p:spPr>
        <p:txBody>
          <a:bodyPr wrap="square">
            <a:spAutoFit/>
          </a:bodyPr>
          <a:lstStyle/>
          <a:p>
            <a:r>
              <a:rPr lang="zh-CN" altLang="zh-CN" sz="2400" b="1" dirty="0" smtClean="0">
                <a:latin typeface="+mn-ea"/>
                <a:ea typeface="+mn-ea"/>
              </a:rPr>
              <a:t>3</a:t>
            </a:r>
            <a:r>
              <a:rPr lang="zh-CN" altLang="zh-CN" sz="2400" b="1" dirty="0">
                <a:latin typeface="+mn-ea"/>
                <a:ea typeface="+mn-ea"/>
              </a:rPr>
              <a:t>．脱机小额支付系统</a:t>
            </a:r>
          </a:p>
          <a:p>
            <a:r>
              <a:rPr lang="zh-CN" altLang="zh-CN" sz="2400" b="1" dirty="0">
                <a:latin typeface="+mn-ea"/>
                <a:ea typeface="+mn-ea"/>
              </a:rPr>
              <a:t>脱机小额支付系统也被称为批量电子支付系统，主要用于处理预先授权的定期借记或定期贷记，系统的支付数据以磁介质或网络传输方式提交给清算所。脱机小额支付系统的结算是批量进行的。按照收款银行进行分类，所有在同一家收款银行处理的支付被打包成一个批次进行处理，然后提交给清算系统，支付批次指令被发往收款银行，最后的交割在每个清算期结束时进行</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115150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.4 网上银行</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5.4.1</a:t>
            </a:r>
            <a:r>
              <a:rPr lang="zh-CN" altLang="zh-CN" sz="2800" b="1" dirty="0">
                <a:latin typeface="+mn-ea"/>
                <a:ea typeface="+mn-ea"/>
              </a:rPr>
              <a:t>网上银行</a:t>
            </a:r>
            <a:r>
              <a:rPr lang="zh-CN" altLang="zh-CN" sz="2800" b="1" dirty="0" smtClean="0">
                <a:latin typeface="+mn-ea"/>
                <a:ea typeface="+mn-ea"/>
              </a:rPr>
              <a:t>概述</a:t>
            </a:r>
            <a:endParaRPr lang="zh-CN" altLang="zh-CN" sz="2800" b="1" dirty="0">
              <a:latin typeface="+mn-ea"/>
              <a:ea typeface="+mn-ea"/>
            </a:endParaRPr>
          </a:p>
        </p:txBody>
      </p:sp>
      <p:sp>
        <p:nvSpPr>
          <p:cNvPr id="4" name="矩形 3"/>
          <p:cNvSpPr/>
          <p:nvPr/>
        </p:nvSpPr>
        <p:spPr>
          <a:xfrm>
            <a:off x="230957" y="1772816"/>
            <a:ext cx="8568952" cy="4893647"/>
          </a:xfrm>
          <a:prstGeom prst="rect">
            <a:avLst/>
          </a:prstGeom>
        </p:spPr>
        <p:txBody>
          <a:bodyPr wrap="square">
            <a:spAutoFit/>
          </a:bodyPr>
          <a:lstStyle/>
          <a:p>
            <a:r>
              <a:rPr lang="zh-CN" altLang="zh-CN" sz="2400" b="1" dirty="0" smtClean="0">
                <a:latin typeface="+mn-ea"/>
                <a:ea typeface="+mn-ea"/>
              </a:rPr>
              <a:t>网上</a:t>
            </a:r>
            <a:r>
              <a:rPr lang="zh-CN" altLang="zh-CN" sz="2400" b="1" dirty="0">
                <a:latin typeface="+mn-ea"/>
                <a:ea typeface="+mn-ea"/>
              </a:rPr>
              <a:t>银行（</a:t>
            </a:r>
            <a:r>
              <a:rPr lang="en-US" altLang="zh-CN" sz="2400" b="1" dirty="0" err="1">
                <a:latin typeface="+mn-ea"/>
                <a:ea typeface="+mn-ea"/>
              </a:rPr>
              <a:t>Internetbank</a:t>
            </a:r>
            <a:r>
              <a:rPr lang="zh-CN" altLang="zh-CN" sz="2400" b="1" dirty="0">
                <a:latin typeface="+mn-ea"/>
                <a:ea typeface="+mn-ea"/>
              </a:rPr>
              <a:t>或者</a:t>
            </a:r>
            <a:r>
              <a:rPr lang="en-US" altLang="zh-CN" sz="2400" b="1" dirty="0">
                <a:latin typeface="+mn-ea"/>
                <a:ea typeface="+mn-ea"/>
              </a:rPr>
              <a:t>E-bank</a:t>
            </a:r>
            <a:r>
              <a:rPr lang="zh-CN" altLang="zh-CN" sz="2400" b="1" dirty="0">
                <a:latin typeface="+mn-ea"/>
                <a:ea typeface="+mn-ea"/>
              </a:rPr>
              <a:t>）包含两个层次的含义：一个是机构概念，指通过信息网络开办业务的银行；另一个是业务概念，指银行通过信息网络提供的金融服务，如开户、销户、查询、对账、行内转账、跨行转账、信贷、网上证券、投资理财等传统服务项目，使客户可以足不出户就能够安全便捷地管理活期和定期存款、支票、信用卡及个人投资等。在日常生活和工作中，我们提及网上银行，更多是第二层次的概念，即网上银行服务的概念。网上银行业务不仅仅是传统银行产品简单从网上的转移，其他服务方式和内涵发生了一定的变化，而且由于信息技术的应用，又产生了一引起全新的业务品种。</a:t>
            </a:r>
          </a:p>
          <a:p>
            <a:r>
              <a:rPr lang="zh-CN" altLang="zh-CN" sz="2400" b="1" dirty="0">
                <a:latin typeface="+mn-ea"/>
                <a:ea typeface="+mn-ea"/>
              </a:rPr>
              <a:t>网上银行又被称为“</a:t>
            </a:r>
            <a:r>
              <a:rPr lang="en-US" altLang="zh-CN" sz="2400" b="1" dirty="0">
                <a:latin typeface="+mn-ea"/>
                <a:ea typeface="+mn-ea"/>
              </a:rPr>
              <a:t>3A</a:t>
            </a:r>
            <a:r>
              <a:rPr lang="zh-CN" altLang="zh-CN" sz="2400" b="1" dirty="0">
                <a:latin typeface="+mn-ea"/>
                <a:ea typeface="+mn-ea"/>
              </a:rPr>
              <a:t>银行”，因为它不受时间、空间限制，能够在任何时间（</a:t>
            </a:r>
            <a:r>
              <a:rPr lang="en-US" altLang="zh-CN" sz="2400" b="1" dirty="0">
                <a:latin typeface="+mn-ea"/>
                <a:ea typeface="+mn-ea"/>
              </a:rPr>
              <a:t>Anytime</a:t>
            </a:r>
            <a:r>
              <a:rPr lang="zh-CN" altLang="zh-CN" sz="2400" b="1" dirty="0">
                <a:latin typeface="+mn-ea"/>
                <a:ea typeface="+mn-ea"/>
              </a:rPr>
              <a:t>）、任何地点（</a:t>
            </a:r>
            <a:r>
              <a:rPr lang="en-US" altLang="zh-CN" sz="2400" b="1" dirty="0">
                <a:latin typeface="+mn-ea"/>
                <a:ea typeface="+mn-ea"/>
              </a:rPr>
              <a:t>Anywhere</a:t>
            </a:r>
            <a:r>
              <a:rPr lang="zh-CN" altLang="zh-CN" sz="2400" b="1" dirty="0">
                <a:latin typeface="+mn-ea"/>
                <a:ea typeface="+mn-ea"/>
              </a:rPr>
              <a:t>）、以任何方式（</a:t>
            </a:r>
            <a:r>
              <a:rPr lang="en-US" altLang="zh-CN" sz="2400" b="1" dirty="0">
                <a:latin typeface="+mn-ea"/>
                <a:ea typeface="+mn-ea"/>
              </a:rPr>
              <a:t>Anyhow</a:t>
            </a:r>
            <a:r>
              <a:rPr lang="zh-CN" altLang="zh-CN" sz="2400" b="1" dirty="0">
                <a:latin typeface="+mn-ea"/>
                <a:ea typeface="+mn-ea"/>
              </a:rPr>
              <a:t>）为客户提供金融服务。</a:t>
            </a:r>
          </a:p>
        </p:txBody>
      </p:sp>
    </p:spTree>
    <p:extLst>
      <p:ext uri="{BB962C8B-B14F-4D97-AF65-F5344CB8AC3E}">
        <p14:creationId xmlns:p14="http://schemas.microsoft.com/office/powerpoint/2010/main" val="30621782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.4 网上银行</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5.4.2</a:t>
            </a:r>
            <a:r>
              <a:rPr lang="zh-CN" altLang="zh-CN" sz="2800" b="1" dirty="0">
                <a:latin typeface="+mn-ea"/>
                <a:ea typeface="+mn-ea"/>
              </a:rPr>
              <a:t>网上银行的</a:t>
            </a:r>
            <a:r>
              <a:rPr lang="zh-CN" altLang="zh-CN" sz="2800" b="1" dirty="0" smtClean="0">
                <a:latin typeface="+mn-ea"/>
                <a:ea typeface="+mn-ea"/>
              </a:rPr>
              <a:t>发展</a:t>
            </a:r>
            <a:endParaRPr lang="zh-CN" altLang="zh-CN" sz="2800" b="1" dirty="0">
              <a:latin typeface="+mn-ea"/>
              <a:ea typeface="+mn-ea"/>
            </a:endParaRPr>
          </a:p>
        </p:txBody>
      </p:sp>
      <p:pic>
        <p:nvPicPr>
          <p:cNvPr id="5" name="图片 4" descr="9e6960f8-3e59-45aa-8628-23db3ff9042c"/>
          <p:cNvPicPr/>
          <p:nvPr/>
        </p:nvPicPr>
        <p:blipFill>
          <a:blip r:embed="rId2">
            <a:extLst>
              <a:ext uri="{28A0092B-C50C-407E-A947-70E740481C1C}">
                <a14:useLocalDpi xmlns:a14="http://schemas.microsoft.com/office/drawing/2010/main" val="0"/>
              </a:ext>
            </a:extLst>
          </a:blip>
          <a:srcRect/>
          <a:stretch>
            <a:fillRect/>
          </a:stretch>
        </p:blipFill>
        <p:spPr bwMode="auto">
          <a:xfrm>
            <a:off x="971600" y="1648430"/>
            <a:ext cx="6360740" cy="4764559"/>
          </a:xfrm>
          <a:prstGeom prst="rect">
            <a:avLst/>
          </a:prstGeom>
          <a:noFill/>
          <a:ln>
            <a:noFill/>
          </a:ln>
        </p:spPr>
      </p:pic>
      <p:sp>
        <p:nvSpPr>
          <p:cNvPr id="6" name="矩形 5"/>
          <p:cNvSpPr/>
          <p:nvPr/>
        </p:nvSpPr>
        <p:spPr>
          <a:xfrm>
            <a:off x="1766807" y="6488668"/>
            <a:ext cx="5466370" cy="369332"/>
          </a:xfrm>
          <a:prstGeom prst="rect">
            <a:avLst/>
          </a:prstGeom>
        </p:spPr>
        <p:txBody>
          <a:bodyPr wrap="square">
            <a:spAutoFit/>
          </a:bodyPr>
          <a:lstStyle/>
          <a:p>
            <a:r>
              <a:rPr lang="zh-CN" altLang="zh-CN" dirty="0"/>
              <a:t>图</a:t>
            </a:r>
            <a:r>
              <a:rPr lang="en-US" altLang="zh-CN" dirty="0"/>
              <a:t>5</a:t>
            </a:r>
            <a:r>
              <a:rPr lang="zh-CN" altLang="zh-CN" dirty="0"/>
              <a:t>.</a:t>
            </a:r>
            <a:r>
              <a:rPr lang="en-US" altLang="zh-CN" dirty="0"/>
              <a:t>20  2009—2017</a:t>
            </a:r>
            <a:r>
              <a:rPr lang="zh-CN" altLang="zh-CN" dirty="0"/>
              <a:t>年中国网上银行交易规模</a:t>
            </a:r>
          </a:p>
        </p:txBody>
      </p:sp>
    </p:spTree>
    <p:extLst>
      <p:ext uri="{BB962C8B-B14F-4D97-AF65-F5344CB8AC3E}">
        <p14:creationId xmlns:p14="http://schemas.microsoft.com/office/powerpoint/2010/main" val="34963758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.4 网上银行</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5.4.3</a:t>
            </a:r>
            <a:r>
              <a:rPr lang="zh-CN" altLang="zh-CN" sz="2800" b="1" dirty="0">
                <a:latin typeface="+mn-ea"/>
                <a:ea typeface="+mn-ea"/>
              </a:rPr>
              <a:t>网上银行的安全</a:t>
            </a:r>
            <a:r>
              <a:rPr lang="zh-CN" altLang="zh-CN" sz="2800" b="1" dirty="0">
                <a:latin typeface="+mn-ea"/>
                <a:ea typeface="+mn-ea"/>
              </a:rPr>
              <a:t>需求</a:t>
            </a:r>
            <a:endParaRPr lang="zh-CN" altLang="zh-CN" sz="2800" b="1" dirty="0">
              <a:latin typeface="+mn-ea"/>
              <a:ea typeface="+mn-ea"/>
            </a:endParaRPr>
          </a:p>
        </p:txBody>
      </p:sp>
      <p:sp>
        <p:nvSpPr>
          <p:cNvPr id="4" name="矩形 3"/>
          <p:cNvSpPr/>
          <p:nvPr/>
        </p:nvSpPr>
        <p:spPr>
          <a:xfrm>
            <a:off x="251520" y="1661135"/>
            <a:ext cx="8568952" cy="4524315"/>
          </a:xfrm>
          <a:prstGeom prst="rect">
            <a:avLst/>
          </a:prstGeom>
        </p:spPr>
        <p:txBody>
          <a:bodyPr wrap="square">
            <a:spAutoFit/>
          </a:bodyPr>
          <a:lstStyle/>
          <a:p>
            <a:r>
              <a:rPr lang="zh-CN" altLang="zh-CN" sz="2400" b="1" dirty="0">
                <a:latin typeface="+mn-ea"/>
                <a:ea typeface="+mn-ea"/>
              </a:rPr>
              <a:t>第一，网上银行运行中的核心问题，是如何降低网络金融服务生成的各种风险，其中之一是管理风险和操作风险。网上银行的安全性主要包括以下三方面的内容：①信息的保密性，即只有合法的接收者才能解读信息；②信息的真实完整性，即接收的信息确实是由合法的发送者发送的，且内容完整一致，没有伪造与未授权的修改等；③信息的不可否认性，即发送之后不可否认发出的信息，如支付表单。目前，网上银行通过设计网络安全协议的方式加强网络的安全性。安全协议主要有</a:t>
            </a:r>
            <a:r>
              <a:rPr lang="en-US" altLang="zh-CN" sz="2400" b="1" dirty="0">
                <a:latin typeface="+mn-ea"/>
                <a:ea typeface="+mn-ea"/>
              </a:rPr>
              <a:t>SSL</a:t>
            </a:r>
            <a:r>
              <a:rPr lang="zh-CN" altLang="zh-CN" sz="2400" b="1" dirty="0">
                <a:latin typeface="+mn-ea"/>
                <a:ea typeface="+mn-ea"/>
              </a:rPr>
              <a:t>协议、</a:t>
            </a:r>
            <a:r>
              <a:rPr lang="en-US" altLang="zh-CN" sz="2400" b="1" dirty="0">
                <a:latin typeface="+mn-ea"/>
                <a:ea typeface="+mn-ea"/>
              </a:rPr>
              <a:t>SET</a:t>
            </a:r>
            <a:r>
              <a:rPr lang="zh-CN" altLang="zh-CN" sz="2400" b="1" dirty="0">
                <a:latin typeface="+mn-ea"/>
                <a:ea typeface="+mn-ea"/>
              </a:rPr>
              <a:t>协议等。虽然这些协议的应用基本上能够保证网上银行的安全，但是风险仍然时时存在。绝对的安全是没有的，但积极改进网上银行的各种安全措施可以保证网上银行业务的顺利开展</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2442634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.4 网上银行</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5.4.3</a:t>
            </a:r>
            <a:r>
              <a:rPr lang="zh-CN" altLang="zh-CN" sz="2800" b="1" dirty="0">
                <a:latin typeface="+mn-ea"/>
                <a:ea typeface="+mn-ea"/>
              </a:rPr>
              <a:t>网上银行的安全</a:t>
            </a:r>
            <a:r>
              <a:rPr lang="zh-CN" altLang="zh-CN" sz="2800" b="1" dirty="0">
                <a:latin typeface="+mn-ea"/>
                <a:ea typeface="+mn-ea"/>
              </a:rPr>
              <a:t>需求</a:t>
            </a:r>
            <a:endParaRPr lang="zh-CN" altLang="zh-CN" sz="2800" b="1" dirty="0">
              <a:latin typeface="+mn-ea"/>
              <a:ea typeface="+mn-ea"/>
            </a:endParaRPr>
          </a:p>
        </p:txBody>
      </p:sp>
      <p:sp>
        <p:nvSpPr>
          <p:cNvPr id="4" name="矩形 3"/>
          <p:cNvSpPr/>
          <p:nvPr/>
        </p:nvSpPr>
        <p:spPr>
          <a:xfrm>
            <a:off x="251520" y="1661135"/>
            <a:ext cx="8568952" cy="4893647"/>
          </a:xfrm>
          <a:prstGeom prst="rect">
            <a:avLst/>
          </a:prstGeom>
        </p:spPr>
        <p:txBody>
          <a:bodyPr wrap="square">
            <a:spAutoFit/>
          </a:bodyPr>
          <a:lstStyle/>
          <a:p>
            <a:r>
              <a:rPr lang="zh-CN" altLang="zh-CN" sz="2400" b="1" dirty="0" smtClean="0">
                <a:latin typeface="+mn-ea"/>
                <a:ea typeface="+mn-ea"/>
              </a:rPr>
              <a:t>第二</a:t>
            </a:r>
            <a:r>
              <a:rPr lang="zh-CN" altLang="zh-CN" sz="2400" b="1" dirty="0">
                <a:latin typeface="+mn-ea"/>
                <a:ea typeface="+mn-ea"/>
              </a:rPr>
              <a:t>，网上银行是新兴事物，在法律法规与规范上并不完善。这些问题主要包括：由谁来发行电子货币，如何控制电子货币的发行量，如何确定设立网上银行的资格，怎样监管网上银行提供的虚拟金融服务，如何评价网上银行的服务质量，以及对利用网上银行进行金融犯罪的行为如何进行惩罚和制裁等。</a:t>
            </a:r>
          </a:p>
          <a:p>
            <a:r>
              <a:rPr lang="zh-CN" altLang="zh-CN" sz="2400" b="1" dirty="0">
                <a:latin typeface="+mn-ea"/>
                <a:ea typeface="+mn-ea"/>
              </a:rPr>
              <a:t>第三，如何逐步在技术上形成网上银行的统一标准，确保网上银行的建设和扩展能够顺利进行，确保软件、硬件、客户应用技术及网络通信协议的兼容性，这需要各商业银行之间进行广泛的技术和管理合作。</a:t>
            </a:r>
          </a:p>
          <a:p>
            <a:r>
              <a:rPr lang="zh-CN" altLang="zh-CN" sz="2400" b="1" dirty="0">
                <a:latin typeface="+mn-ea"/>
                <a:ea typeface="+mn-ea"/>
              </a:rPr>
              <a:t>第四，在网上银行服务中，虽然可以通过对通用信息技术的改造，形成一系列面对网上银行的专业应用技术，但是，网上银行管理中依然存在如何使信息技术特别是</a:t>
            </a:r>
            <a:r>
              <a:rPr lang="en-US" altLang="zh-CN" sz="2400" b="1" dirty="0">
                <a:latin typeface="+mn-ea"/>
                <a:ea typeface="+mn-ea"/>
              </a:rPr>
              <a:t>Internet</a:t>
            </a:r>
            <a:r>
              <a:rPr lang="zh-CN" altLang="zh-CN" sz="2400" b="1" dirty="0">
                <a:latin typeface="+mn-ea"/>
                <a:ea typeface="+mn-ea"/>
              </a:rPr>
              <a:t>与金融服务业务相互融合的问题</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40594354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.4 网上银行</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5.4.3</a:t>
            </a:r>
            <a:r>
              <a:rPr lang="zh-CN" altLang="zh-CN" sz="2800" b="1" dirty="0">
                <a:latin typeface="+mn-ea"/>
                <a:ea typeface="+mn-ea"/>
              </a:rPr>
              <a:t>网上银行的安全</a:t>
            </a:r>
            <a:r>
              <a:rPr lang="zh-CN" altLang="zh-CN" sz="2800" b="1" dirty="0">
                <a:latin typeface="+mn-ea"/>
                <a:ea typeface="+mn-ea"/>
              </a:rPr>
              <a:t>需求</a:t>
            </a:r>
            <a:endParaRPr lang="zh-CN" altLang="zh-CN" sz="2800" b="1" dirty="0">
              <a:latin typeface="+mn-ea"/>
              <a:ea typeface="+mn-ea"/>
            </a:endParaRPr>
          </a:p>
        </p:txBody>
      </p:sp>
      <p:sp>
        <p:nvSpPr>
          <p:cNvPr id="4" name="矩形 3"/>
          <p:cNvSpPr/>
          <p:nvPr/>
        </p:nvSpPr>
        <p:spPr>
          <a:xfrm>
            <a:off x="251520" y="1661135"/>
            <a:ext cx="8568952" cy="4893647"/>
          </a:xfrm>
          <a:prstGeom prst="rect">
            <a:avLst/>
          </a:prstGeom>
        </p:spPr>
        <p:txBody>
          <a:bodyPr wrap="square">
            <a:spAutoFit/>
          </a:bodyPr>
          <a:lstStyle/>
          <a:p>
            <a:r>
              <a:rPr lang="zh-CN" altLang="zh-CN" sz="2400" b="1" dirty="0" smtClean="0">
                <a:latin typeface="+mn-ea"/>
                <a:ea typeface="+mn-ea"/>
              </a:rPr>
              <a:t>第五</a:t>
            </a:r>
            <a:r>
              <a:rPr lang="zh-CN" altLang="zh-CN" sz="2400" b="1" dirty="0">
                <a:latin typeface="+mn-ea"/>
                <a:ea typeface="+mn-ea"/>
              </a:rPr>
              <a:t>，需要较多的技术和设备投资，也需要加强银行业务与管理人员的素质培养。</a:t>
            </a:r>
          </a:p>
          <a:p>
            <a:r>
              <a:rPr lang="zh-CN" altLang="zh-CN" sz="2400" b="1" dirty="0">
                <a:latin typeface="+mn-ea"/>
                <a:ea typeface="+mn-ea"/>
              </a:rPr>
              <a:t>第六，要注意网上支付的安全隐患主要出现在非网络部分，人为的欺诈才是网上支付安全隐患的罪魁祸首。主要诱因有以下三种：第一种是黑客人侵用户计算机盗取卡号信息和密码；第二种是交易信息在互联网传输的过程中被黑客截取，这种情况发生的可能性微乎其微；第三种是用户误人钓鱼网站，卡号和密码被骗取，这种情况是用户被骗的最主要情况。随着技术的进步，假冒网站已经很少得逞了。目前绝大多数银行已经通过地址框变绿的识别手段来打击假冒网站，只有是真正的银行网站，单击进去地址框颜色才会变绿。因为申请这项业务需要企业执照、法人身份证明、律师函等一系列的证明材料，因此假网站如果要想变绿首先得先把自己变成真的。</a:t>
            </a:r>
            <a:endParaRPr lang="zh-CN" altLang="en-US" sz="2400" b="1" dirty="0">
              <a:latin typeface="+mn-ea"/>
              <a:ea typeface="+mn-ea"/>
            </a:endParaRPr>
          </a:p>
        </p:txBody>
      </p:sp>
    </p:spTree>
    <p:extLst>
      <p:ext uri="{BB962C8B-B14F-4D97-AF65-F5344CB8AC3E}">
        <p14:creationId xmlns:p14="http://schemas.microsoft.com/office/powerpoint/2010/main" val="2386983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.5 网上保险</a:t>
            </a:r>
          </a:p>
        </p:txBody>
      </p:sp>
      <p:sp>
        <p:nvSpPr>
          <p:cNvPr id="4" name="矩形 3"/>
          <p:cNvSpPr/>
          <p:nvPr/>
        </p:nvSpPr>
        <p:spPr>
          <a:xfrm>
            <a:off x="417265" y="1556792"/>
            <a:ext cx="8568952" cy="4154984"/>
          </a:xfrm>
          <a:prstGeom prst="rect">
            <a:avLst/>
          </a:prstGeom>
        </p:spPr>
        <p:txBody>
          <a:bodyPr wrap="square">
            <a:spAutoFit/>
          </a:bodyPr>
          <a:lstStyle/>
          <a:p>
            <a:r>
              <a:rPr lang="zh-CN" altLang="zh-CN" sz="2400" b="1" dirty="0">
                <a:latin typeface="+mn-ea"/>
                <a:ea typeface="+mn-ea"/>
              </a:rPr>
              <a:t>网上保险，也称保险电子商务或者网络保险，是指保险公司或保险中介机构通过互联网来经营保险业务，以实现保险信息咨询、保险计划书设计、投保、缴费、核保、承保、保单信息查询、保权变更、理赔和给付等保险业务的网络化。网上保险业务的基本服务流程是保险公司或网上保险中介机构通过互联网为客户提供有关保险产品和服务的信息，并提供网上投保和承保等保险业务，即基于互联网完成保险产品的销售和售后服务，由银行将保费划入保险公司账户。此外，网上保险业务还包括保险公司之间基于互联网的经营管理活动，以及保险公司与公司股东、保险监管、税务、工商管理等机构之间的信息交流活动。</a:t>
            </a:r>
          </a:p>
        </p:txBody>
      </p:sp>
    </p:spTree>
    <p:extLst>
      <p:ext uri="{BB962C8B-B14F-4D97-AF65-F5344CB8AC3E}">
        <p14:creationId xmlns:p14="http://schemas.microsoft.com/office/powerpoint/2010/main" val="4296811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.5 网上保险</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5.5.1</a:t>
            </a:r>
            <a:r>
              <a:rPr lang="zh-CN" altLang="zh-CN" sz="2800" b="1" dirty="0">
                <a:latin typeface="+mn-ea"/>
                <a:ea typeface="+mn-ea"/>
              </a:rPr>
              <a:t>网上保险</a:t>
            </a:r>
            <a:r>
              <a:rPr lang="zh-CN" altLang="zh-CN" sz="2800" b="1" dirty="0" smtClean="0">
                <a:latin typeface="+mn-ea"/>
                <a:ea typeface="+mn-ea"/>
              </a:rPr>
              <a:t>服务系统</a:t>
            </a:r>
            <a:endParaRPr lang="zh-CN" altLang="zh-CN" sz="2800" b="1" dirty="0">
              <a:latin typeface="+mn-ea"/>
              <a:ea typeface="+mn-ea"/>
            </a:endParaRPr>
          </a:p>
        </p:txBody>
      </p:sp>
      <p:sp>
        <p:nvSpPr>
          <p:cNvPr id="5" name="矩形 4"/>
          <p:cNvSpPr/>
          <p:nvPr/>
        </p:nvSpPr>
        <p:spPr>
          <a:xfrm>
            <a:off x="251520" y="1856426"/>
            <a:ext cx="8712968" cy="3416320"/>
          </a:xfrm>
          <a:prstGeom prst="rect">
            <a:avLst/>
          </a:prstGeom>
        </p:spPr>
        <p:txBody>
          <a:bodyPr wrap="square">
            <a:spAutoFit/>
          </a:bodyPr>
          <a:lstStyle/>
          <a:p>
            <a:r>
              <a:rPr lang="zh-CN" altLang="zh-CN" sz="2400" b="1" dirty="0" smtClean="0">
                <a:latin typeface="+mn-ea"/>
                <a:ea typeface="+mn-ea"/>
              </a:rPr>
              <a:t>目前</a:t>
            </a:r>
            <a:r>
              <a:rPr lang="zh-CN" altLang="zh-CN" sz="2400" b="1" dirty="0">
                <a:latin typeface="+mn-ea"/>
                <a:ea typeface="+mn-ea"/>
              </a:rPr>
              <a:t>，我国提供网上保险服务和资讯的网站主要有三类：一是保险公司自建网站，主要销售本公司的险种，例如平安保险的保险商城；二是独立的第三方保险网站，不属于任何保险公司，但是也可以提供保险服务，例如慧择网、中民保险网等；三是提供网上保险业务资讯的信息发布平台，例如中国保险网。</a:t>
            </a:r>
          </a:p>
          <a:p>
            <a:r>
              <a:rPr lang="zh-CN" altLang="zh-CN" sz="2400" b="1" dirty="0">
                <a:latin typeface="+mn-ea"/>
                <a:ea typeface="+mn-ea"/>
              </a:rPr>
              <a:t>网上保险服务系统为保险公司或保险中介机构搭建一个高效的信息交流和服务平台，通过互联网为客户提供网上保险咨询、投保、缴费、核保、承保、保单信息查询、保权变更、理赔和给付等服务。网上保险服务系统的主要功能如下</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9789449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.5 网上保险</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5.5.1</a:t>
            </a:r>
            <a:r>
              <a:rPr lang="zh-CN" altLang="zh-CN" sz="2800" b="1" dirty="0">
                <a:latin typeface="+mn-ea"/>
                <a:ea typeface="+mn-ea"/>
              </a:rPr>
              <a:t>网上保险</a:t>
            </a:r>
            <a:r>
              <a:rPr lang="zh-CN" altLang="zh-CN" sz="2800" b="1" dirty="0" smtClean="0">
                <a:latin typeface="+mn-ea"/>
                <a:ea typeface="+mn-ea"/>
              </a:rPr>
              <a:t>服务系统</a:t>
            </a:r>
            <a:endParaRPr lang="zh-CN" altLang="zh-CN" sz="2800" b="1" dirty="0">
              <a:latin typeface="+mn-ea"/>
              <a:ea typeface="+mn-ea"/>
            </a:endParaRPr>
          </a:p>
        </p:txBody>
      </p:sp>
      <p:sp>
        <p:nvSpPr>
          <p:cNvPr id="5" name="矩形 4"/>
          <p:cNvSpPr/>
          <p:nvPr/>
        </p:nvSpPr>
        <p:spPr>
          <a:xfrm>
            <a:off x="234925" y="1661302"/>
            <a:ext cx="8712968" cy="5262979"/>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）宣传和推介保险公司或保险中介机构。保险公司或保险中介机构通过互联网向客户推介保险产品和服务，有效地降低了广告宣传成本，并且方便客户随时、随地访问网站，查询和购买保险产品和服务。</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）提供信息咨询服务。保险公司或保险中介机构通过网站向客户介绍保险产品的种类及费率信息，网站为客户提供国内外最新的行业资讯，还能提供丰富的保险入门知识和各种理财知识。</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提供产品分析服务。保险公司或保险中介机构将专业的保险需求评估工具通过网站共享给客户，客户可以轻松地获得从初步到精确、从综合到分险种的各种需求分析。利用保险需求评估工具客户可以自行比较、选购各种保险产品和套餐，也可以使用保险需求评估工具为其分析和定制投保方案，从而满足客户个性化的需求</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3768502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.5 网上保险</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5.5.1</a:t>
            </a:r>
            <a:r>
              <a:rPr lang="zh-CN" altLang="zh-CN" sz="2800" b="1" dirty="0">
                <a:latin typeface="+mn-ea"/>
                <a:ea typeface="+mn-ea"/>
              </a:rPr>
              <a:t>网上保险</a:t>
            </a:r>
            <a:r>
              <a:rPr lang="zh-CN" altLang="zh-CN" sz="2800" b="1" dirty="0" smtClean="0">
                <a:latin typeface="+mn-ea"/>
                <a:ea typeface="+mn-ea"/>
              </a:rPr>
              <a:t>服务系统</a:t>
            </a:r>
            <a:endParaRPr lang="zh-CN" altLang="zh-CN" sz="2800" b="1" dirty="0">
              <a:latin typeface="+mn-ea"/>
              <a:ea typeface="+mn-ea"/>
            </a:endParaRPr>
          </a:p>
        </p:txBody>
      </p:sp>
      <p:sp>
        <p:nvSpPr>
          <p:cNvPr id="5" name="矩形 4"/>
          <p:cNvSpPr/>
          <p:nvPr/>
        </p:nvSpPr>
        <p:spPr>
          <a:xfrm>
            <a:off x="107504" y="1661302"/>
            <a:ext cx="8892480" cy="4893647"/>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4</a:t>
            </a:r>
            <a:r>
              <a:rPr lang="zh-CN" altLang="zh-CN" sz="2400" b="1" dirty="0">
                <a:latin typeface="+mn-ea"/>
                <a:ea typeface="+mn-ea"/>
              </a:rPr>
              <a:t>）提供在线投保服务。客户登录保险公司或保险中介机构的网站，选择需要购买的保险产品，然后通过互联网完成在线购买申请、在线核保、在线支付保险费和在线获取保单等。</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提供在线理赔服务。保险公司或保险中介机构不仅要通过网站提供理赔作业流程、注意事项、争议解决方案、进度查询和出险联系电话等信息，而且还应提供方便、快捷的网上理赔服务，能够及时处理客户的理赔申请，并能通过网络支付理赔款。</a:t>
            </a:r>
          </a:p>
          <a:p>
            <a:r>
              <a:rPr lang="zh-CN" altLang="zh-CN" sz="2400" b="1" dirty="0">
                <a:latin typeface="+mn-ea"/>
                <a:ea typeface="+mn-ea"/>
              </a:rPr>
              <a:t>（</a:t>
            </a:r>
            <a:r>
              <a:rPr lang="en-US" altLang="zh-CN" sz="2400" b="1" dirty="0">
                <a:latin typeface="+mn-ea"/>
                <a:ea typeface="+mn-ea"/>
              </a:rPr>
              <a:t>6</a:t>
            </a:r>
            <a:r>
              <a:rPr lang="zh-CN" altLang="zh-CN" sz="2400" b="1" dirty="0">
                <a:latin typeface="+mn-ea"/>
                <a:ea typeface="+mn-ea"/>
              </a:rPr>
              <a:t>）提供在线交流服务。客户可以通过在线交流方式向保险专家咨询保险产品，而且还可以在</a:t>
            </a:r>
            <a:r>
              <a:rPr lang="en-US" altLang="zh-CN" sz="2400" b="1" dirty="0">
                <a:latin typeface="+mn-ea"/>
                <a:ea typeface="+mn-ea"/>
              </a:rPr>
              <a:t>BBS</a:t>
            </a:r>
            <a:r>
              <a:rPr lang="zh-CN" altLang="zh-CN" sz="2400" b="1" dirty="0">
                <a:latin typeface="+mn-ea"/>
                <a:ea typeface="+mn-ea"/>
              </a:rPr>
              <a:t>论坛上咨询保险产品和相关知识，同时也可以发表对保险产品的各种看法和投保的心得体会。此外，保险业务员也可以与同行交流经验，在网上推销保险产品。通过在线交流，保险公司或保险中介机构可以征求客户对某种保险产品的意见，以及在推出新的保险产品时进行市场调查。</a:t>
            </a:r>
            <a:endParaRPr lang="zh-CN" altLang="en-US" sz="2400" b="1" dirty="0">
              <a:latin typeface="+mn-ea"/>
              <a:ea typeface="+mn-ea"/>
            </a:endParaRPr>
          </a:p>
        </p:txBody>
      </p:sp>
    </p:spTree>
    <p:extLst>
      <p:ext uri="{BB962C8B-B14F-4D97-AF65-F5344CB8AC3E}">
        <p14:creationId xmlns:p14="http://schemas.microsoft.com/office/powerpoint/2010/main" val="30598010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.5 网上保险</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5.5.2</a:t>
            </a:r>
            <a:r>
              <a:rPr lang="zh-CN" altLang="zh-CN" sz="2800" b="1" dirty="0">
                <a:latin typeface="+mn-ea"/>
                <a:ea typeface="+mn-ea"/>
              </a:rPr>
              <a:t>中国平安</a:t>
            </a:r>
            <a:r>
              <a:rPr lang="zh-CN" altLang="zh-CN" sz="2800" b="1" dirty="0" smtClean="0">
                <a:latin typeface="+mn-ea"/>
                <a:ea typeface="+mn-ea"/>
              </a:rPr>
              <a:t>保险</a:t>
            </a:r>
            <a:endParaRPr lang="zh-CN" altLang="zh-CN" sz="2800" b="1" dirty="0">
              <a:latin typeface="+mn-ea"/>
              <a:ea typeface="+mn-ea"/>
            </a:endParaRP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844824"/>
            <a:ext cx="5267325" cy="3829050"/>
          </a:xfrm>
          <a:prstGeom prst="rect">
            <a:avLst/>
          </a:prstGeom>
          <a:noFill/>
          <a:ln>
            <a:noFill/>
          </a:ln>
        </p:spPr>
      </p:pic>
      <p:sp>
        <p:nvSpPr>
          <p:cNvPr id="5" name="矩形 4"/>
          <p:cNvSpPr/>
          <p:nvPr/>
        </p:nvSpPr>
        <p:spPr>
          <a:xfrm>
            <a:off x="2123728" y="6165304"/>
            <a:ext cx="4455066" cy="369332"/>
          </a:xfrm>
          <a:prstGeom prst="rect">
            <a:avLst/>
          </a:prstGeom>
        </p:spPr>
        <p:txBody>
          <a:bodyPr wrap="none">
            <a:spAutoFit/>
          </a:bodyPr>
          <a:lstStyle/>
          <a:p>
            <a:r>
              <a:rPr lang="zh-CN" altLang="zh-CN" dirty="0"/>
              <a:t>图</a:t>
            </a:r>
            <a:r>
              <a:rPr lang="en-US" altLang="zh-CN" dirty="0"/>
              <a:t>5</a:t>
            </a:r>
            <a:r>
              <a:rPr lang="zh-CN" altLang="zh-CN" dirty="0"/>
              <a:t>.</a:t>
            </a:r>
            <a:r>
              <a:rPr lang="en-US" altLang="zh-CN" dirty="0"/>
              <a:t>21  </a:t>
            </a:r>
            <a:r>
              <a:rPr lang="zh-CN" altLang="zh-CN" dirty="0"/>
              <a:t>中国平安保险公司的网上服务平台</a:t>
            </a:r>
          </a:p>
        </p:txBody>
      </p:sp>
    </p:spTree>
    <p:extLst>
      <p:ext uri="{BB962C8B-B14F-4D97-AF65-F5344CB8AC3E}">
        <p14:creationId xmlns:p14="http://schemas.microsoft.com/office/powerpoint/2010/main" val="1545573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712968" cy="4154984"/>
          </a:xfrm>
          <a:prstGeom prst="rect">
            <a:avLst/>
          </a:prstGeom>
        </p:spPr>
        <p:txBody>
          <a:bodyPr wrap="square">
            <a:spAutoFit/>
          </a:bodyPr>
          <a:lstStyle/>
          <a:p>
            <a:r>
              <a:rPr lang="zh-CN" altLang="zh-CN" sz="2400" b="1" dirty="0" smtClean="0">
                <a:latin typeface="+mn-ea"/>
                <a:ea typeface="+mn-ea"/>
              </a:rPr>
              <a:t>4</a:t>
            </a:r>
            <a:r>
              <a:rPr lang="zh-CN" altLang="zh-CN" sz="2400" b="1" dirty="0">
                <a:latin typeface="+mn-ea"/>
                <a:ea typeface="+mn-ea"/>
              </a:rPr>
              <a:t>．电子货币</a:t>
            </a:r>
          </a:p>
          <a:p>
            <a:r>
              <a:rPr lang="zh-CN" altLang="zh-CN" sz="2400" b="1" dirty="0">
                <a:latin typeface="+mn-ea"/>
                <a:ea typeface="+mn-ea"/>
              </a:rPr>
              <a:t>银行业务的电子化和网络化，使以“现金流动”和“票据流动”为主的传统业务形式转变成以“数据流动”为主的数字化和网络化业务形式。资金在银行的计算机网络系统中以数字化的方式进行转账和划拨，并且可以在电子交易实体之间以数字形式流转。将这种以电子数据形式存储在计算机中并能通过计算机网络传输的资金称为电子货币。电子货币也叫电子现金，是指用一定金额的现金或存款兑换的等额的数字形式的货币。可以利用信息安全传输技术将数字形式的货币在电子交易实体之间流转和支付，实现电子形式的货币结算。目前，常用的电子货币有以下几种</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5046804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5.6.1 </a:t>
            </a:r>
            <a:r>
              <a:rPr lang="zh-CN" altLang="zh-CN" sz="2800" b="1" dirty="0">
                <a:latin typeface="+mn-ea"/>
                <a:ea typeface="+mn-ea"/>
              </a:rPr>
              <a:t>移动支付</a:t>
            </a:r>
            <a:r>
              <a:rPr lang="zh-CN" altLang="zh-CN" sz="2800" b="1" dirty="0" smtClean="0">
                <a:latin typeface="+mn-ea"/>
                <a:ea typeface="+mn-ea"/>
              </a:rPr>
              <a:t>概述</a:t>
            </a:r>
            <a:endParaRPr lang="zh-CN" altLang="zh-CN" sz="2800" b="1" dirty="0">
              <a:latin typeface="+mn-ea"/>
              <a:ea typeface="+mn-ea"/>
            </a:endParaRPr>
          </a:p>
        </p:txBody>
      </p:sp>
      <p:sp>
        <p:nvSpPr>
          <p:cNvPr id="4" name="矩形 3"/>
          <p:cNvSpPr/>
          <p:nvPr/>
        </p:nvSpPr>
        <p:spPr>
          <a:xfrm>
            <a:off x="251520" y="1727180"/>
            <a:ext cx="8568952" cy="3046988"/>
          </a:xfrm>
          <a:prstGeom prst="rect">
            <a:avLst/>
          </a:prstGeom>
        </p:spPr>
        <p:txBody>
          <a:bodyPr wrap="square">
            <a:spAutoFit/>
          </a:bodyPr>
          <a:lstStyle/>
          <a:p>
            <a:r>
              <a:rPr lang="en-US" altLang="zh-CN" sz="2400" b="1" dirty="0" smtClean="0">
                <a:latin typeface="+mn-ea"/>
                <a:ea typeface="+mn-ea"/>
              </a:rPr>
              <a:t>1</a:t>
            </a:r>
            <a:r>
              <a:rPr lang="en-US" altLang="zh-CN" sz="2400" b="1" dirty="0">
                <a:latin typeface="+mn-ea"/>
                <a:ea typeface="+mn-ea"/>
              </a:rPr>
              <a:t>. </a:t>
            </a:r>
            <a:r>
              <a:rPr lang="zh-CN" altLang="zh-CN" sz="2400" b="1" dirty="0">
                <a:latin typeface="+mn-ea"/>
                <a:ea typeface="+mn-ea"/>
              </a:rPr>
              <a:t>移动支付的概念</a:t>
            </a:r>
          </a:p>
          <a:p>
            <a:r>
              <a:rPr lang="zh-CN" altLang="zh-CN" sz="2400" b="1" dirty="0">
                <a:latin typeface="+mn-ea"/>
                <a:ea typeface="+mn-ea"/>
              </a:rPr>
              <a:t>移动支付是电子支付的衍生形态，是互联网技术和金融技术、通信技术结合的产物。移动支付作为电子支付的一种新型业务形式，将随着智能手机、平板电脑的普及，以及移动电商在移动支付领域的拓展，呈现爆发式增长态势。</a:t>
            </a:r>
          </a:p>
          <a:p>
            <a:r>
              <a:rPr lang="zh-CN" altLang="zh-CN" sz="2400" b="1" dirty="0">
                <a:latin typeface="+mn-ea"/>
                <a:ea typeface="+mn-ea"/>
              </a:rPr>
              <a:t>移动支付，英文通常翻译为</a:t>
            </a:r>
            <a:r>
              <a:rPr lang="en-US" altLang="zh-CN" sz="2400" b="1" dirty="0">
                <a:latin typeface="+mn-ea"/>
                <a:ea typeface="+mn-ea"/>
              </a:rPr>
              <a:t>Mobile Payment,</a:t>
            </a:r>
            <a:r>
              <a:rPr lang="zh-CN" altLang="zh-CN" sz="2400" b="1" dirty="0">
                <a:latin typeface="+mn-ea"/>
                <a:ea typeface="+mn-ea"/>
              </a:rPr>
              <a:t>无论业界专家还是学术界学者对移动支付概念都有所途释</a:t>
            </a:r>
            <a:r>
              <a:rPr lang="en-US" altLang="zh-CN" sz="2400" b="1" dirty="0">
                <a:latin typeface="+mn-ea"/>
                <a:ea typeface="+mn-ea"/>
              </a:rPr>
              <a:t>,</a:t>
            </a:r>
            <a:r>
              <a:rPr lang="zh-CN" altLang="zh-CN" sz="2400" b="1" dirty="0">
                <a:latin typeface="+mn-ea"/>
                <a:ea typeface="+mn-ea"/>
              </a:rPr>
              <a:t>但是至今为止有关移动支付的概念尚未有统一的界定。</a:t>
            </a:r>
          </a:p>
        </p:txBody>
      </p:sp>
    </p:spTree>
    <p:extLst>
      <p:ext uri="{BB962C8B-B14F-4D97-AF65-F5344CB8AC3E}">
        <p14:creationId xmlns:p14="http://schemas.microsoft.com/office/powerpoint/2010/main" val="10519345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4" name="矩形 3"/>
          <p:cNvSpPr/>
          <p:nvPr/>
        </p:nvSpPr>
        <p:spPr>
          <a:xfrm>
            <a:off x="72008" y="1649130"/>
            <a:ext cx="8892480" cy="4893647"/>
          </a:xfrm>
          <a:prstGeom prst="rect">
            <a:avLst/>
          </a:prstGeom>
        </p:spPr>
        <p:txBody>
          <a:bodyPr wrap="square">
            <a:spAutoFit/>
          </a:bodyPr>
          <a:lstStyle/>
          <a:p>
            <a:r>
              <a:rPr lang="zh-CN" altLang="zh-CN" sz="2400" b="1" dirty="0">
                <a:latin typeface="+mn-ea"/>
                <a:ea typeface="+mn-ea"/>
              </a:rPr>
              <a:t>尽管目前还没有哪个文献或权威机构能够指出移动支付明确的定义，但是综合众家所长，我们可以得出移动支付定义中必然包含的几个关键要素：移动终端设备、无线通信网络技术、商品或服务、账户交易。这几个关键词能有助于我们更好地理解移动支付的定义。总结来说，移动支付是指用户使用具有移动通讯能力的终端设备（主要指手机、掌上电脑、移动</a:t>
            </a:r>
            <a:r>
              <a:rPr lang="en-US" altLang="zh-CN" sz="2400" b="1" dirty="0">
                <a:latin typeface="+mn-ea"/>
                <a:ea typeface="+mn-ea"/>
              </a:rPr>
              <a:t>POS</a:t>
            </a:r>
            <a:r>
              <a:rPr lang="zh-CN" altLang="zh-CN" sz="2400" b="1" dirty="0">
                <a:latin typeface="+mn-ea"/>
                <a:ea typeface="+mn-ea"/>
              </a:rPr>
              <a:t>机等）对所消费的商品或服务进行账务支付的一种服务方式，是网络经济与电子商务、金融创新与技术发展融合的产物，具有便捷、快速、安全的特点。以移动支付产品代替借贷记卡、小额支付卡等支付工具，有利于可以拓展商业银行的银行卡交易渠道，提高金融服务水平、方便消费者，其良好的业务发展前景获得了产业各方的广泛认可。移动支付具各了许多传统支付方式无法超越的优势，充分体现了移动互联吋代快捷、便利、数字化的特征。</a:t>
            </a:r>
          </a:p>
        </p:txBody>
      </p:sp>
      <p:sp>
        <p:nvSpPr>
          <p:cNvPr id="5" name="矩形 4"/>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5.6.1 </a:t>
            </a:r>
            <a:r>
              <a:rPr lang="zh-CN" altLang="zh-CN" sz="2800" b="1" dirty="0">
                <a:latin typeface="+mn-ea"/>
                <a:ea typeface="+mn-ea"/>
              </a:rPr>
              <a:t>移动支付</a:t>
            </a:r>
            <a:r>
              <a:rPr lang="zh-CN" altLang="zh-CN" sz="2800" b="1" dirty="0" smtClean="0">
                <a:latin typeface="+mn-ea"/>
                <a:ea typeface="+mn-ea"/>
              </a:rPr>
              <a:t>概述</a:t>
            </a:r>
            <a:endParaRPr lang="zh-CN" altLang="zh-CN" sz="2800" b="1" dirty="0">
              <a:latin typeface="+mn-ea"/>
              <a:ea typeface="+mn-ea"/>
            </a:endParaRPr>
          </a:p>
        </p:txBody>
      </p:sp>
    </p:spTree>
    <p:extLst>
      <p:ext uri="{BB962C8B-B14F-4D97-AF65-F5344CB8AC3E}">
        <p14:creationId xmlns:p14="http://schemas.microsoft.com/office/powerpoint/2010/main" val="32164226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5.5.1</a:t>
            </a:r>
            <a:r>
              <a:rPr lang="zh-CN" altLang="zh-CN" sz="2800" b="1" dirty="0">
                <a:latin typeface="+mn-ea"/>
                <a:ea typeface="+mn-ea"/>
              </a:rPr>
              <a:t>网上保险</a:t>
            </a:r>
            <a:r>
              <a:rPr lang="zh-CN" altLang="zh-CN" sz="2800" b="1" dirty="0" smtClean="0">
                <a:latin typeface="+mn-ea"/>
                <a:ea typeface="+mn-ea"/>
              </a:rPr>
              <a:t>服务系统</a:t>
            </a:r>
            <a:endParaRPr lang="zh-CN" altLang="zh-CN" sz="2800" b="1" dirty="0">
              <a:latin typeface="+mn-ea"/>
              <a:ea typeface="+mn-ea"/>
            </a:endParaRPr>
          </a:p>
        </p:txBody>
      </p:sp>
      <p:sp>
        <p:nvSpPr>
          <p:cNvPr id="4" name="矩形 3"/>
          <p:cNvSpPr/>
          <p:nvPr/>
        </p:nvSpPr>
        <p:spPr>
          <a:xfrm>
            <a:off x="251520" y="1647964"/>
            <a:ext cx="8496944" cy="3046988"/>
          </a:xfrm>
          <a:prstGeom prst="rect">
            <a:avLst/>
          </a:prstGeom>
        </p:spPr>
        <p:txBody>
          <a:bodyPr wrap="square">
            <a:spAutoFit/>
          </a:bodyPr>
          <a:lstStyle/>
          <a:p>
            <a:r>
              <a:rPr lang="en-US" altLang="zh-CN" sz="2400" b="1" dirty="0">
                <a:latin typeface="+mn-ea"/>
                <a:ea typeface="+mn-ea"/>
              </a:rPr>
              <a:t>2.</a:t>
            </a:r>
            <a:r>
              <a:rPr lang="zh-CN" altLang="zh-CN" sz="2400" b="1" dirty="0">
                <a:latin typeface="+mn-ea"/>
                <a:ea typeface="+mn-ea"/>
              </a:rPr>
              <a:t>移动支付的分类</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）根据允许使用额度的多少，可以把移动支付划分为大额移动支付和小额移动支付大额支付是指交易金额大于于</a:t>
            </a:r>
            <a:r>
              <a:rPr lang="en-US" altLang="zh-CN" sz="2400" b="1" dirty="0">
                <a:latin typeface="+mn-ea"/>
                <a:ea typeface="+mn-ea"/>
              </a:rPr>
              <a:t>10</a:t>
            </a:r>
            <a:r>
              <a:rPr lang="zh-CN" altLang="zh-CN" sz="2400" b="1" dirty="0">
                <a:latin typeface="+mn-ea"/>
                <a:ea typeface="+mn-ea"/>
              </a:rPr>
              <a:t>美元或欧元的业务，一般釆用在线交易或近场交易。小额支付主要是指交易金额小于</a:t>
            </a:r>
            <a:r>
              <a:rPr lang="en-US" altLang="zh-CN" sz="2400" b="1" dirty="0">
                <a:latin typeface="+mn-ea"/>
                <a:ea typeface="+mn-ea"/>
              </a:rPr>
              <a:t>10</a:t>
            </a:r>
            <a:r>
              <a:rPr lang="zh-CN" altLang="zh-CN" sz="2400" b="1" dirty="0">
                <a:latin typeface="+mn-ea"/>
                <a:ea typeface="+mn-ea"/>
              </a:rPr>
              <a:t>美元或欧元的业务。采用大额支付还是小额支付，主要依据是对安全级别要求的不同。大额支付安全性要求比较高，要求通过可靠的金额机构进行交易的认证；小额支付结算快捷、操作简单方便，其运营成本也相对较低</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4520861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5.5.1</a:t>
            </a:r>
            <a:r>
              <a:rPr lang="zh-CN" altLang="zh-CN" sz="2800" b="1" dirty="0">
                <a:latin typeface="+mn-ea"/>
                <a:ea typeface="+mn-ea"/>
              </a:rPr>
              <a:t>网上保险</a:t>
            </a:r>
            <a:r>
              <a:rPr lang="zh-CN" altLang="zh-CN" sz="2800" b="1" dirty="0" smtClean="0">
                <a:latin typeface="+mn-ea"/>
                <a:ea typeface="+mn-ea"/>
              </a:rPr>
              <a:t>服务系统</a:t>
            </a:r>
            <a:endParaRPr lang="zh-CN" altLang="zh-CN" sz="2800" b="1" dirty="0">
              <a:latin typeface="+mn-ea"/>
              <a:ea typeface="+mn-ea"/>
            </a:endParaRPr>
          </a:p>
        </p:txBody>
      </p:sp>
      <p:sp>
        <p:nvSpPr>
          <p:cNvPr id="4" name="矩形 3"/>
          <p:cNvSpPr/>
          <p:nvPr/>
        </p:nvSpPr>
        <p:spPr>
          <a:xfrm>
            <a:off x="251520" y="1647964"/>
            <a:ext cx="8496944" cy="4893647"/>
          </a:xfrm>
          <a:prstGeom prst="rect">
            <a:avLst/>
          </a:prstGeom>
        </p:spPr>
        <p:txBody>
          <a:bodyPr wrap="square">
            <a:spAutoFit/>
          </a:bodyPr>
          <a:lstStyle/>
          <a:p>
            <a:r>
              <a:rPr lang="en-US" altLang="zh-CN" sz="2400" b="1" dirty="0">
                <a:latin typeface="+mn-ea"/>
                <a:ea typeface="+mn-ea"/>
              </a:rPr>
              <a:t>2.</a:t>
            </a:r>
            <a:r>
              <a:rPr lang="zh-CN" altLang="zh-CN" sz="2400" b="1" dirty="0">
                <a:latin typeface="+mn-ea"/>
                <a:ea typeface="+mn-ea"/>
              </a:rPr>
              <a:t>移动支付的分类</a:t>
            </a:r>
          </a:p>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）根据支付场景上的不同可划分为远程支付和现场支付。远程支付是指用户通过移动终端向支付平台发送支付消费处理指令，远程支付的方式有：</a:t>
            </a:r>
            <a:r>
              <a:rPr lang="en-US" altLang="zh-CN" sz="2400" b="1" dirty="0">
                <a:latin typeface="+mn-ea"/>
                <a:ea typeface="+mn-ea"/>
              </a:rPr>
              <a:t>WEB</a:t>
            </a:r>
            <a:r>
              <a:rPr lang="zh-CN" altLang="zh-CN" sz="2400" b="1" dirty="0">
                <a:latin typeface="+mn-ea"/>
                <a:ea typeface="+mn-ea"/>
              </a:rPr>
              <a:t>、</a:t>
            </a:r>
            <a:r>
              <a:rPr lang="en-US" altLang="zh-CN" sz="2400" b="1" dirty="0">
                <a:latin typeface="+mn-ea"/>
                <a:ea typeface="+mn-ea"/>
              </a:rPr>
              <a:t>WAP</a:t>
            </a:r>
            <a:r>
              <a:rPr lang="zh-CN" altLang="zh-CN" sz="2400" b="1" dirty="0">
                <a:latin typeface="+mn-ea"/>
                <a:ea typeface="+mn-ea"/>
              </a:rPr>
              <a:t>、短信（</a:t>
            </a:r>
            <a:r>
              <a:rPr lang="en-US" altLang="zh-CN" sz="2400" b="1" dirty="0">
                <a:latin typeface="+mn-ea"/>
                <a:ea typeface="+mn-ea"/>
              </a:rPr>
              <a:t>SMS</a:t>
            </a:r>
            <a:r>
              <a:rPr lang="zh-CN" altLang="zh-CN" sz="2400" b="1" dirty="0">
                <a:latin typeface="+mn-ea"/>
                <a:ea typeface="+mn-ea"/>
              </a:rPr>
              <a:t>）、语音（</a:t>
            </a:r>
            <a:r>
              <a:rPr lang="en-US" altLang="zh-CN" sz="2400" b="1" dirty="0">
                <a:latin typeface="+mn-ea"/>
                <a:ea typeface="+mn-ea"/>
              </a:rPr>
              <a:t>IVR</a:t>
            </a:r>
            <a:r>
              <a:rPr lang="zh-CN" altLang="zh-CN" sz="2400" b="1" dirty="0">
                <a:latin typeface="+mn-ea"/>
                <a:ea typeface="+mn-ea"/>
              </a:rPr>
              <a:t>）等形式。远程支付都采用帐户形式，其帐户存储位置可以是金融机构也可以是第三方支付机构。现场支付是指用户在购买商品或服务时，即时通过移动终端向商家进行支付，支付的过程是在现场完成的。其主要支付方式是</a:t>
            </a:r>
            <a:r>
              <a:rPr lang="en-US" altLang="zh-CN" sz="2400" b="1" dirty="0">
                <a:latin typeface="+mn-ea"/>
                <a:ea typeface="+mn-ea"/>
              </a:rPr>
              <a:t>POS</a:t>
            </a:r>
            <a:r>
              <a:rPr lang="zh-CN" altLang="zh-CN" sz="2400" b="1" dirty="0">
                <a:latin typeface="+mn-ea"/>
                <a:ea typeface="+mn-ea"/>
              </a:rPr>
              <a:t>（</a:t>
            </a:r>
            <a:r>
              <a:rPr lang="en-US" altLang="zh-CN" sz="2400" b="1" dirty="0">
                <a:latin typeface="+mn-ea"/>
                <a:ea typeface="+mn-ea"/>
              </a:rPr>
              <a:t>RFID</a:t>
            </a:r>
            <a:r>
              <a:rPr lang="zh-CN" altLang="zh-CN" sz="2400" b="1" dirty="0">
                <a:latin typeface="+mn-ea"/>
                <a:ea typeface="+mn-ea"/>
              </a:rPr>
              <a:t>）方式。</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）根据实现方式的不同，可以把移动支付分为两类：一类是通过短信、</a:t>
            </a:r>
            <a:r>
              <a:rPr lang="en-US" altLang="zh-CN" sz="2400" b="1" dirty="0">
                <a:latin typeface="+mn-ea"/>
                <a:ea typeface="+mn-ea"/>
              </a:rPr>
              <a:t>WAP</a:t>
            </a:r>
            <a:r>
              <a:rPr lang="zh-CN" altLang="zh-CN" sz="2400" b="1" dirty="0">
                <a:latin typeface="+mn-ea"/>
                <a:ea typeface="+mn-ea"/>
              </a:rPr>
              <a:t>等远程控制方式完成支付；另一种是通过近距离非接触技术完成支付，近距离通信技术主要包括：</a:t>
            </a:r>
            <a:r>
              <a:rPr lang="en-US" altLang="zh-CN" sz="2400" b="1" dirty="0">
                <a:latin typeface="+mn-ea"/>
                <a:ea typeface="+mn-ea"/>
              </a:rPr>
              <a:t>RFID</a:t>
            </a:r>
            <a:r>
              <a:rPr lang="zh-CN" altLang="zh-CN" sz="2400" b="1" dirty="0">
                <a:latin typeface="+mn-ea"/>
                <a:ea typeface="+mn-ea"/>
              </a:rPr>
              <a:t>、</a:t>
            </a:r>
            <a:r>
              <a:rPr lang="en-US" altLang="zh-CN" sz="2400" b="1" dirty="0">
                <a:latin typeface="+mn-ea"/>
                <a:ea typeface="+mn-ea"/>
              </a:rPr>
              <a:t>NFC</a:t>
            </a:r>
            <a:r>
              <a:rPr lang="zh-CN" altLang="zh-CN" sz="2400" b="1" dirty="0">
                <a:latin typeface="+mn-ea"/>
                <a:ea typeface="+mn-ea"/>
              </a:rPr>
              <a:t>、蓝牙等。</a:t>
            </a:r>
          </a:p>
        </p:txBody>
      </p:sp>
    </p:spTree>
    <p:extLst>
      <p:ext uri="{BB962C8B-B14F-4D97-AF65-F5344CB8AC3E}">
        <p14:creationId xmlns:p14="http://schemas.microsoft.com/office/powerpoint/2010/main" val="19201959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3</a:t>
            </a:r>
            <a:r>
              <a:rPr lang="en-US" altLang="zh-CN" sz="2800" b="1" dirty="0">
                <a:latin typeface="+mn-ea"/>
                <a:ea typeface="+mn-ea"/>
              </a:rPr>
              <a:t>.</a:t>
            </a:r>
            <a:r>
              <a:rPr lang="zh-CN" altLang="zh-CN" sz="2800" b="1" dirty="0">
                <a:latin typeface="+mn-ea"/>
                <a:ea typeface="+mn-ea"/>
              </a:rPr>
              <a:t>移动支付的</a:t>
            </a:r>
            <a:r>
              <a:rPr lang="zh-CN" altLang="zh-CN" sz="2800" b="1" dirty="0" smtClean="0">
                <a:latin typeface="+mn-ea"/>
                <a:ea typeface="+mn-ea"/>
              </a:rPr>
              <a:t>流程</a:t>
            </a:r>
            <a:endParaRPr lang="zh-CN" altLang="zh-CN" sz="2800" b="1" dirty="0">
              <a:latin typeface="+mn-ea"/>
              <a:ea typeface="+mn-ea"/>
            </a:endParaRPr>
          </a:p>
        </p:txBody>
      </p:sp>
      <p:pic>
        <p:nvPicPr>
          <p:cNvPr id="5" name="imgPicture" descr="b8014a90f603738da2c6c328b21bb051f819ec28"/>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916832"/>
            <a:ext cx="6125467" cy="3499644"/>
          </a:xfrm>
          <a:prstGeom prst="rect">
            <a:avLst/>
          </a:prstGeom>
          <a:noFill/>
          <a:ln>
            <a:noFill/>
          </a:ln>
        </p:spPr>
      </p:pic>
      <p:sp>
        <p:nvSpPr>
          <p:cNvPr id="6" name="矩形 5"/>
          <p:cNvSpPr/>
          <p:nvPr/>
        </p:nvSpPr>
        <p:spPr>
          <a:xfrm>
            <a:off x="2771800" y="5877272"/>
            <a:ext cx="2480166" cy="369332"/>
          </a:xfrm>
          <a:prstGeom prst="rect">
            <a:avLst/>
          </a:prstGeom>
        </p:spPr>
        <p:txBody>
          <a:bodyPr wrap="none">
            <a:spAutoFit/>
          </a:bodyPr>
          <a:lstStyle/>
          <a:p>
            <a:r>
              <a:rPr lang="zh-CN" altLang="zh-CN" dirty="0"/>
              <a:t>图</a:t>
            </a:r>
            <a:r>
              <a:rPr lang="en-US" altLang="zh-CN" dirty="0"/>
              <a:t>5</a:t>
            </a:r>
            <a:r>
              <a:rPr lang="zh-CN" altLang="zh-CN" dirty="0"/>
              <a:t>.</a:t>
            </a:r>
            <a:r>
              <a:rPr lang="en-US" altLang="zh-CN" dirty="0"/>
              <a:t>22</a:t>
            </a:r>
            <a:r>
              <a:rPr lang="zh-CN" altLang="zh-CN" dirty="0"/>
              <a:t>移动支付的流程</a:t>
            </a:r>
          </a:p>
        </p:txBody>
      </p:sp>
    </p:spTree>
    <p:extLst>
      <p:ext uri="{BB962C8B-B14F-4D97-AF65-F5344CB8AC3E}">
        <p14:creationId xmlns:p14="http://schemas.microsoft.com/office/powerpoint/2010/main" val="5146623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a:t>5.6.2</a:t>
            </a:r>
            <a:r>
              <a:rPr lang="zh-CN" altLang="zh-CN" sz="2800" b="1" dirty="0"/>
              <a:t>移动支付中的安全性问题</a:t>
            </a:r>
          </a:p>
        </p:txBody>
      </p:sp>
      <p:sp>
        <p:nvSpPr>
          <p:cNvPr id="4" name="矩形 3"/>
          <p:cNvSpPr/>
          <p:nvPr/>
        </p:nvSpPr>
        <p:spPr>
          <a:xfrm>
            <a:off x="450454" y="1647964"/>
            <a:ext cx="8568952" cy="4524315"/>
          </a:xfrm>
          <a:prstGeom prst="rect">
            <a:avLst/>
          </a:prstGeom>
        </p:spPr>
        <p:txBody>
          <a:bodyPr wrap="square">
            <a:spAutoFit/>
          </a:bodyPr>
          <a:lstStyle/>
          <a:p>
            <a:r>
              <a:rPr lang="en-US" altLang="zh-CN" sz="2400" b="1" dirty="0">
                <a:latin typeface="+mn-ea"/>
                <a:ea typeface="+mn-ea"/>
              </a:rPr>
              <a:t>1.</a:t>
            </a:r>
            <a:r>
              <a:rPr lang="zh-CN" altLang="zh-CN" sz="2400" b="1" dirty="0">
                <a:latin typeface="+mn-ea"/>
                <a:ea typeface="+mn-ea"/>
              </a:rPr>
              <a:t>面临的威胁</a:t>
            </a:r>
          </a:p>
          <a:p>
            <a:r>
              <a:rPr lang="zh-CN" altLang="zh-CN" sz="2400" b="1" dirty="0">
                <a:latin typeface="+mn-ea"/>
                <a:ea typeface="+mn-ea"/>
              </a:rPr>
              <a:t>由于移动电子商务的特殊性，移动支付系统不仅有来自传统</a:t>
            </a:r>
            <a:r>
              <a:rPr lang="en-US" altLang="zh-CN" sz="2400" b="1" dirty="0">
                <a:latin typeface="+mn-ea"/>
                <a:ea typeface="+mn-ea"/>
              </a:rPr>
              <a:t>Internet</a:t>
            </a:r>
            <a:r>
              <a:rPr lang="zh-CN" altLang="zh-CN" sz="2400" b="1" dirty="0">
                <a:latin typeface="+mn-ea"/>
                <a:ea typeface="+mn-ea"/>
              </a:rPr>
              <a:t>网络的安企威胁，而且还受到来自移动通信系统的安全威胁，通信系统潜在着危机。概括地说移动支付系统可能受到的威胁主要包括：无线链路的威胁、网络的威胁、移动终端的威胁。具体有：</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）窃听</a:t>
            </a:r>
          </a:p>
          <a:p>
            <a:r>
              <a:rPr lang="zh-CN" altLang="zh-CN" sz="2400" b="1" dirty="0">
                <a:latin typeface="+mn-ea"/>
                <a:ea typeface="+mn-ea"/>
              </a:rPr>
              <a:t>窃听是一种简单的获取网络信息的方式，同样也被用于无线网络。由于移动无线网络自身的开放性，而且无线网络中传输的数据一般都是明文传播的，这使通过无线传播的支付信息极易被窃听盗取。攻击者通过窃听可以破解支付流程，获取交易的隐私信息</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9585953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a:t>5.6.2</a:t>
            </a:r>
            <a:r>
              <a:rPr lang="zh-CN" altLang="zh-CN" sz="2800" b="1" dirty="0"/>
              <a:t>移动支付中的安全性问题</a:t>
            </a:r>
          </a:p>
        </p:txBody>
      </p:sp>
      <p:sp>
        <p:nvSpPr>
          <p:cNvPr id="4" name="矩形 3"/>
          <p:cNvSpPr/>
          <p:nvPr/>
        </p:nvSpPr>
        <p:spPr>
          <a:xfrm>
            <a:off x="450454" y="1647964"/>
            <a:ext cx="8568952" cy="3785652"/>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）终端窃取与假冒</a:t>
            </a:r>
          </a:p>
          <a:p>
            <a:r>
              <a:rPr lang="zh-CN" altLang="zh-CN" sz="2400" b="1" dirty="0">
                <a:latin typeface="+mn-ea"/>
                <a:ea typeface="+mn-ea"/>
              </a:rPr>
              <a:t>攻击者可能通过盗取移动终端或终端的</a:t>
            </a:r>
            <a:r>
              <a:rPr lang="en-US" altLang="zh-CN" sz="2400" b="1" dirty="0">
                <a:latin typeface="+mn-ea"/>
                <a:ea typeface="+mn-ea"/>
              </a:rPr>
              <a:t>S1M</a:t>
            </a:r>
            <a:r>
              <a:rPr lang="zh-CN" altLang="zh-CN" sz="2400" b="1" dirty="0">
                <a:latin typeface="+mn-ea"/>
                <a:ea typeface="+mn-ea"/>
              </a:rPr>
              <a:t>卡来冒充合法用户，进行非法的支付交易，给移动支付用户或者支付系统造成损失。攻击者也可能通过木地或远程写卡方式，对移动终端存储的数据或者应用软件进行增、删、改操作，破坏终端设备或者控制逻辑。</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）交易信息重播</a:t>
            </a:r>
          </a:p>
          <a:p>
            <a:r>
              <a:rPr lang="zh-CN" altLang="zh-CN" sz="2400" b="1" dirty="0">
                <a:latin typeface="+mn-ea"/>
                <a:ea typeface="+mn-ea"/>
              </a:rPr>
              <a:t>攻击者通过窃听等方法获取传输中的交易信息，并不断地把交易信息发送到支付系统，造成重复支付或者重复交易，这种方式会给支付方或者商家带来重大的损失</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3694396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a:t>5.6.2</a:t>
            </a:r>
            <a:r>
              <a:rPr lang="zh-CN" altLang="zh-CN" sz="2800" b="1" dirty="0"/>
              <a:t>移动支付中的安全性问题</a:t>
            </a:r>
          </a:p>
        </p:txBody>
      </p:sp>
      <p:sp>
        <p:nvSpPr>
          <p:cNvPr id="4" name="矩形 3"/>
          <p:cNvSpPr/>
          <p:nvPr/>
        </p:nvSpPr>
        <p:spPr>
          <a:xfrm>
            <a:off x="450454" y="1647964"/>
            <a:ext cx="8568952" cy="4893647"/>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4</a:t>
            </a:r>
            <a:r>
              <a:rPr lang="zh-CN" altLang="zh-CN" sz="2400" b="1" dirty="0">
                <a:latin typeface="+mn-ea"/>
                <a:ea typeface="+mn-ea"/>
              </a:rPr>
              <a:t>）交易欺诈</a:t>
            </a:r>
          </a:p>
          <a:p>
            <a:r>
              <a:rPr lang="zh-CN" altLang="zh-CN" sz="2400" b="1" dirty="0">
                <a:latin typeface="+mn-ea"/>
                <a:ea typeface="+mn-ea"/>
              </a:rPr>
              <a:t>移动终端用户或者是商家通过伪造交易信息，构造不存在的交易进行欺诈，从而给对方造成相应的损失。</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）交易抵赖</a:t>
            </a:r>
          </a:p>
          <a:p>
            <a:r>
              <a:rPr lang="zh-CN" altLang="zh-CN" sz="2400" b="1" dirty="0">
                <a:latin typeface="+mn-ea"/>
                <a:ea typeface="+mn-ea"/>
              </a:rPr>
              <a:t>是指交易双方的某一方对交易进行否认。用户否认发生的支付，否认发生的费用或业务数据来源；在用户投诉中商家否认提供过服务、货物或者数据等交易内容。</a:t>
            </a:r>
          </a:p>
          <a:p>
            <a:r>
              <a:rPr lang="zh-CN" altLang="zh-CN" sz="2400" b="1" dirty="0">
                <a:latin typeface="+mn-ea"/>
                <a:ea typeface="+mn-ea"/>
              </a:rPr>
              <a:t>（</a:t>
            </a:r>
            <a:r>
              <a:rPr lang="en-US" altLang="zh-CN" sz="2400" b="1" dirty="0">
                <a:latin typeface="+mn-ea"/>
                <a:ea typeface="+mn-ea"/>
              </a:rPr>
              <a:t>6</a:t>
            </a:r>
            <a:r>
              <a:rPr lang="zh-CN" altLang="zh-CN" sz="2400" b="1" dirty="0">
                <a:latin typeface="+mn-ea"/>
                <a:ea typeface="+mn-ea"/>
              </a:rPr>
              <a:t>）中间人攻击</a:t>
            </a:r>
          </a:p>
          <a:p>
            <a:r>
              <a:rPr lang="zh-CN" altLang="zh-CN" sz="2400" b="1" dirty="0">
                <a:latin typeface="+mn-ea"/>
                <a:ea typeface="+mn-ea"/>
              </a:rPr>
              <a:t>交易双方交互的信息由中间攻击者进行转发，中间攻击者控制了交易的过程，并从中获取非法的利益。</a:t>
            </a:r>
          </a:p>
          <a:p>
            <a:r>
              <a:rPr lang="zh-CN" altLang="zh-CN" sz="2400" b="1" dirty="0">
                <a:latin typeface="+mn-ea"/>
                <a:ea typeface="+mn-ea"/>
              </a:rPr>
              <a:t>（</a:t>
            </a:r>
            <a:r>
              <a:rPr lang="en-US" altLang="zh-CN" sz="2400" b="1" dirty="0">
                <a:latin typeface="+mn-ea"/>
                <a:ea typeface="+mn-ea"/>
              </a:rPr>
              <a:t>7</a:t>
            </a:r>
            <a:r>
              <a:rPr lang="zh-CN" altLang="zh-CN" sz="2400" b="1" dirty="0">
                <a:latin typeface="+mn-ea"/>
                <a:ea typeface="+mn-ea"/>
              </a:rPr>
              <a:t>）拒绝服务</a:t>
            </a:r>
          </a:p>
          <a:p>
            <a:r>
              <a:rPr lang="zh-CN" altLang="zh-CN" sz="2400" b="1" dirty="0">
                <a:latin typeface="+mn-ea"/>
                <a:ea typeface="+mn-ea"/>
              </a:rPr>
              <a:t>攻击者通过拒绝服务攻击或者破坏服务网络，影响系统的正常运行或使服务器丧失服务能力，阻止交易双方对系统的使用。</a:t>
            </a:r>
            <a:endParaRPr lang="zh-CN" altLang="en-US" sz="2400" b="1" dirty="0">
              <a:latin typeface="+mn-ea"/>
              <a:ea typeface="+mn-ea"/>
            </a:endParaRPr>
          </a:p>
        </p:txBody>
      </p:sp>
    </p:spTree>
    <p:extLst>
      <p:ext uri="{BB962C8B-B14F-4D97-AF65-F5344CB8AC3E}">
        <p14:creationId xmlns:p14="http://schemas.microsoft.com/office/powerpoint/2010/main" val="16227453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2</a:t>
            </a:r>
            <a:r>
              <a:rPr lang="en-US" altLang="zh-CN" sz="2800" b="1" dirty="0">
                <a:latin typeface="+mn-ea"/>
                <a:ea typeface="+mn-ea"/>
              </a:rPr>
              <a:t>.</a:t>
            </a:r>
            <a:r>
              <a:rPr lang="zh-CN" altLang="zh-CN" sz="2800" b="1" dirty="0">
                <a:latin typeface="+mn-ea"/>
                <a:ea typeface="+mn-ea"/>
              </a:rPr>
              <a:t>移动支付系统安全的</a:t>
            </a:r>
            <a:r>
              <a:rPr lang="zh-CN" altLang="zh-CN" sz="2800" b="1" dirty="0" smtClean="0">
                <a:latin typeface="+mn-ea"/>
                <a:ea typeface="+mn-ea"/>
              </a:rPr>
              <a:t>需求</a:t>
            </a:r>
            <a:endParaRPr lang="zh-CN" altLang="zh-CN" sz="2800" b="1" dirty="0">
              <a:latin typeface="+mn-ea"/>
              <a:ea typeface="+mn-ea"/>
            </a:endParaRPr>
          </a:p>
        </p:txBody>
      </p:sp>
      <p:sp>
        <p:nvSpPr>
          <p:cNvPr id="4" name="矩形 3"/>
          <p:cNvSpPr/>
          <p:nvPr/>
        </p:nvSpPr>
        <p:spPr>
          <a:xfrm>
            <a:off x="251520" y="1682839"/>
            <a:ext cx="8712968" cy="3785652"/>
          </a:xfrm>
          <a:prstGeom prst="rect">
            <a:avLst/>
          </a:prstGeom>
        </p:spPr>
        <p:txBody>
          <a:bodyPr wrap="square">
            <a:spAutoFit/>
          </a:bodyPr>
          <a:lstStyle/>
          <a:p>
            <a:r>
              <a:rPr lang="zh-CN" altLang="zh-CN" sz="2400" b="1" dirty="0" smtClean="0">
                <a:latin typeface="+mn-ea"/>
                <a:ea typeface="+mn-ea"/>
              </a:rPr>
              <a:t>为了</a:t>
            </a:r>
            <a:r>
              <a:rPr lang="zh-CN" altLang="zh-CN" sz="2400" b="1" dirty="0">
                <a:latin typeface="+mn-ea"/>
                <a:ea typeface="+mn-ea"/>
              </a:rPr>
              <a:t>保证移动支付交易各方公平、安全、可靠进行交易，保证各方的合法权益，必须对支付涉及的内容进行保护。移动支付系统的安全性应该满足以下基本要求：</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）数据机密性</a:t>
            </a:r>
          </a:p>
          <a:p>
            <a:r>
              <a:rPr lang="zh-CN" altLang="zh-CN" sz="2400" b="1" dirty="0">
                <a:latin typeface="+mn-ea"/>
                <a:ea typeface="+mn-ea"/>
              </a:rPr>
              <a:t>保护数据的安全，防止非法用户或者合法用户，通过各种手段非法地获取保密数据，从而确定只有与本次交易相关的人才能知道交易的内容。</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）完整性</a:t>
            </a:r>
          </a:p>
          <a:p>
            <a:r>
              <a:rPr lang="zh-CN" altLang="zh-CN" sz="2400" b="1" dirty="0">
                <a:latin typeface="+mn-ea"/>
                <a:ea typeface="+mn-ea"/>
              </a:rPr>
              <a:t>保证交易整个事务是完成的，非交易参与者不能对交易的内容进行修改，交易参与者也不能对交易后的信息进行修改</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5377675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2</a:t>
            </a:r>
            <a:r>
              <a:rPr lang="en-US" altLang="zh-CN" sz="2800" b="1" dirty="0">
                <a:latin typeface="+mn-ea"/>
                <a:ea typeface="+mn-ea"/>
              </a:rPr>
              <a:t>.</a:t>
            </a:r>
            <a:r>
              <a:rPr lang="zh-CN" altLang="zh-CN" sz="2800" b="1" dirty="0">
                <a:latin typeface="+mn-ea"/>
                <a:ea typeface="+mn-ea"/>
              </a:rPr>
              <a:t>移动支付系统安全的</a:t>
            </a:r>
            <a:r>
              <a:rPr lang="zh-CN" altLang="zh-CN" sz="2800" b="1" dirty="0" smtClean="0">
                <a:latin typeface="+mn-ea"/>
                <a:ea typeface="+mn-ea"/>
              </a:rPr>
              <a:t>需求</a:t>
            </a:r>
            <a:endParaRPr lang="zh-CN" altLang="zh-CN" sz="2800" b="1" dirty="0">
              <a:latin typeface="+mn-ea"/>
              <a:ea typeface="+mn-ea"/>
            </a:endParaRPr>
          </a:p>
        </p:txBody>
      </p:sp>
      <p:sp>
        <p:nvSpPr>
          <p:cNvPr id="4" name="矩形 3"/>
          <p:cNvSpPr/>
          <p:nvPr/>
        </p:nvSpPr>
        <p:spPr>
          <a:xfrm>
            <a:off x="251520" y="1682839"/>
            <a:ext cx="8712968" cy="3416320"/>
          </a:xfrm>
          <a:prstGeom prst="rect">
            <a:avLst/>
          </a:prstGeom>
        </p:spPr>
        <p:txBody>
          <a:bodyPr wrap="square">
            <a:spAutoFit/>
          </a:bodyPr>
          <a:lstStyle/>
          <a:p>
            <a:r>
              <a:rPr lang="zh-CN" altLang="zh-CN" sz="2400" b="1" dirty="0" smtClean="0">
                <a:latin typeface="+mn-ea"/>
                <a:ea typeface="+mn-ea"/>
              </a:rPr>
              <a:t>（</a:t>
            </a:r>
            <a:r>
              <a:rPr lang="en-US" altLang="zh-CN" sz="2400" b="1" dirty="0" smtClean="0">
                <a:latin typeface="+mn-ea"/>
                <a:ea typeface="+mn-ea"/>
              </a:rPr>
              <a:t>3</a:t>
            </a:r>
            <a:r>
              <a:rPr lang="zh-CN" altLang="zh-CN" sz="2400" b="1" dirty="0" smtClean="0">
                <a:latin typeface="+mn-ea"/>
                <a:ea typeface="+mn-ea"/>
              </a:rPr>
              <a:t>）鉴别</a:t>
            </a:r>
          </a:p>
          <a:p>
            <a:r>
              <a:rPr lang="zh-CN" altLang="zh-CN" sz="2400" b="1" dirty="0" smtClean="0">
                <a:latin typeface="+mn-ea"/>
                <a:ea typeface="+mn-ea"/>
              </a:rPr>
              <a:t>移动支付系统应具有完备的认证体系，以保证交易参与者身份的可信任性，防止发生欺诈行为。</a:t>
            </a:r>
          </a:p>
          <a:p>
            <a:r>
              <a:rPr lang="zh-CN" altLang="zh-CN" sz="2400" b="1" dirty="0" smtClean="0">
                <a:latin typeface="+mn-ea"/>
                <a:ea typeface="+mn-ea"/>
              </a:rPr>
              <a:t>（</a:t>
            </a:r>
            <a:r>
              <a:rPr lang="en-US" altLang="zh-CN" sz="2400" b="1" dirty="0">
                <a:latin typeface="+mn-ea"/>
                <a:ea typeface="+mn-ea"/>
              </a:rPr>
              <a:t>4</a:t>
            </a:r>
            <a:r>
              <a:rPr lang="zh-CN" altLang="zh-CN" sz="2400" b="1" dirty="0">
                <a:latin typeface="+mn-ea"/>
                <a:ea typeface="+mn-ea"/>
              </a:rPr>
              <a:t>）授权安全</a:t>
            </a:r>
          </a:p>
          <a:p>
            <a:r>
              <a:rPr lang="zh-CN" altLang="zh-CN" sz="2400" b="1" dirty="0">
                <a:latin typeface="+mn-ea"/>
                <a:ea typeface="+mn-ea"/>
              </a:rPr>
              <a:t>为了保证移动支付中涉及的各种资源的安全性，并确定用户只能在授权范围内进行交易活动，授权是一种有力的保障机制。</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）不可抵赖性</a:t>
            </a:r>
          </a:p>
          <a:p>
            <a:r>
              <a:rPr lang="zh-CN" altLang="zh-CN" sz="2400" b="1" dirty="0">
                <a:latin typeface="+mn-ea"/>
                <a:ea typeface="+mn-ea"/>
              </a:rPr>
              <a:t>系统应具有防止抵赖的功能，以保证交易各参与者在正确的交易完成后，发生抵赖行为</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00759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712968" cy="2308324"/>
          </a:xfrm>
          <a:prstGeom prst="rect">
            <a:avLst/>
          </a:prstGeom>
        </p:spPr>
        <p:txBody>
          <a:bodyPr wrap="square">
            <a:spAutoFit/>
          </a:bodyPr>
          <a:lstStyle/>
          <a:p>
            <a:pPr lvl="0"/>
            <a:r>
              <a:rPr lang="zh-CN" altLang="zh-CN" sz="2400" b="1" dirty="0" smtClean="0">
                <a:latin typeface="+mn-ea"/>
                <a:ea typeface="+mn-ea"/>
              </a:rPr>
              <a:t>储</a:t>
            </a:r>
            <a:r>
              <a:rPr lang="zh-CN" altLang="zh-CN" sz="2400" b="1" dirty="0">
                <a:latin typeface="+mn-ea"/>
                <a:ea typeface="+mn-ea"/>
              </a:rPr>
              <a:t>值卡和信用卡型，例如常用的银行储蓄卡和信用卡。</a:t>
            </a:r>
          </a:p>
          <a:p>
            <a:pPr lvl="0"/>
            <a:r>
              <a:rPr lang="zh-CN" altLang="zh-CN" sz="2400" b="1" dirty="0">
                <a:latin typeface="+mn-ea"/>
                <a:ea typeface="+mn-ea"/>
              </a:rPr>
              <a:t>智能卡型，例如IC卡存储的电子货币。</a:t>
            </a:r>
          </a:p>
          <a:p>
            <a:pPr lvl="0"/>
            <a:r>
              <a:rPr lang="zh-CN" altLang="zh-CN" sz="2400" b="1" dirty="0">
                <a:latin typeface="+mn-ea"/>
                <a:ea typeface="+mn-ea"/>
              </a:rPr>
              <a:t>电子支票型，是指出票人通过电子方式制作支票并对其进行数字签名后出票。</a:t>
            </a:r>
          </a:p>
          <a:p>
            <a:pPr lvl="0"/>
            <a:r>
              <a:rPr lang="zh-CN" altLang="zh-CN" sz="2400" b="1" dirty="0">
                <a:latin typeface="+mn-ea"/>
                <a:ea typeface="+mn-ea"/>
              </a:rPr>
              <a:t>数字现金型，是由电子银行发行的可以直接代替传统货币在网络上支付和流转的数字现金。</a:t>
            </a:r>
          </a:p>
        </p:txBody>
      </p:sp>
    </p:spTree>
    <p:extLst>
      <p:ext uri="{BB962C8B-B14F-4D97-AF65-F5344CB8AC3E}">
        <p14:creationId xmlns:p14="http://schemas.microsoft.com/office/powerpoint/2010/main" val="350674866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2</a:t>
            </a:r>
            <a:r>
              <a:rPr lang="en-US" altLang="zh-CN" sz="2800" b="1" dirty="0">
                <a:latin typeface="+mn-ea"/>
                <a:ea typeface="+mn-ea"/>
              </a:rPr>
              <a:t>.</a:t>
            </a:r>
            <a:r>
              <a:rPr lang="zh-CN" altLang="zh-CN" sz="2800" b="1" dirty="0">
                <a:latin typeface="+mn-ea"/>
                <a:ea typeface="+mn-ea"/>
              </a:rPr>
              <a:t>移动支付系统安全的</a:t>
            </a:r>
            <a:r>
              <a:rPr lang="zh-CN" altLang="zh-CN" sz="2800" b="1" dirty="0" smtClean="0">
                <a:latin typeface="+mn-ea"/>
                <a:ea typeface="+mn-ea"/>
              </a:rPr>
              <a:t>需求</a:t>
            </a:r>
            <a:endParaRPr lang="zh-CN" altLang="zh-CN" sz="2800" b="1" dirty="0">
              <a:latin typeface="+mn-ea"/>
              <a:ea typeface="+mn-ea"/>
            </a:endParaRPr>
          </a:p>
        </p:txBody>
      </p:sp>
      <p:sp>
        <p:nvSpPr>
          <p:cNvPr id="4" name="矩形 3"/>
          <p:cNvSpPr/>
          <p:nvPr/>
        </p:nvSpPr>
        <p:spPr>
          <a:xfrm>
            <a:off x="251520" y="1682839"/>
            <a:ext cx="8712968" cy="3785652"/>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6</a:t>
            </a:r>
            <a:r>
              <a:rPr lang="zh-CN" altLang="zh-CN" sz="2400" b="1" dirty="0">
                <a:latin typeface="+mn-ea"/>
                <a:ea typeface="+mn-ea"/>
              </a:rPr>
              <a:t>）消息有效性</a:t>
            </a:r>
          </a:p>
          <a:p>
            <a:r>
              <a:rPr lang="zh-CN" altLang="zh-CN" sz="2400" b="1" dirty="0">
                <a:latin typeface="+mn-ea"/>
                <a:ea typeface="+mn-ea"/>
              </a:rPr>
              <a:t>系统应提供一定消息检测机制以保证消息的有效性，保证系统收到的消息是有效的，以防止网络存储转发的重传机制或者攻击者利用重播给系统造成的损失。</a:t>
            </a:r>
          </a:p>
          <a:p>
            <a:r>
              <a:rPr lang="zh-CN" altLang="zh-CN" sz="2400" b="1" dirty="0">
                <a:latin typeface="+mn-ea"/>
                <a:ea typeface="+mn-ea"/>
              </a:rPr>
              <a:t>（</a:t>
            </a:r>
            <a:r>
              <a:rPr lang="en-US" altLang="zh-CN" sz="2400" b="1" dirty="0">
                <a:latin typeface="+mn-ea"/>
                <a:ea typeface="+mn-ea"/>
              </a:rPr>
              <a:t>7</a:t>
            </a:r>
            <a:r>
              <a:rPr lang="zh-CN" altLang="zh-CN" sz="2400" b="1" dirty="0">
                <a:latin typeface="+mn-ea"/>
                <a:ea typeface="+mn-ea"/>
              </a:rPr>
              <a:t>）审计</a:t>
            </a:r>
          </a:p>
          <a:p>
            <a:r>
              <a:rPr lang="zh-CN" altLang="zh-CN" sz="2400" b="1" dirty="0">
                <a:latin typeface="+mn-ea"/>
                <a:ea typeface="+mn-ea"/>
              </a:rPr>
              <a:t>证据保留机制是防止交易各方当事人对自己行为抵赖的有效方法，可以保证诚信参与者的合法利益，实现系统的安全性。</a:t>
            </a:r>
          </a:p>
          <a:p>
            <a:r>
              <a:rPr lang="zh-CN" altLang="zh-CN" sz="2400" b="1" dirty="0">
                <a:latin typeface="+mn-ea"/>
                <a:ea typeface="+mn-ea"/>
              </a:rPr>
              <a:t>（</a:t>
            </a:r>
            <a:r>
              <a:rPr lang="en-US" altLang="zh-CN" sz="2400" b="1" dirty="0">
                <a:latin typeface="+mn-ea"/>
                <a:ea typeface="+mn-ea"/>
              </a:rPr>
              <a:t>8</a:t>
            </a:r>
            <a:r>
              <a:rPr lang="zh-CN" altLang="zh-CN" sz="2400" b="1" dirty="0">
                <a:latin typeface="+mn-ea"/>
                <a:ea typeface="+mn-ea"/>
              </a:rPr>
              <a:t>）隐私保护</a:t>
            </a:r>
          </a:p>
          <a:p>
            <a:r>
              <a:rPr lang="zh-CN" altLang="zh-CN" sz="2400" b="1" dirty="0">
                <a:latin typeface="+mn-ea"/>
                <a:ea typeface="+mn-ea"/>
              </a:rPr>
              <a:t>交易过程是一种涉及参与者隐私信息的活动，移动支付系统应当保证交易信息不被交易外的第三方人员获知。</a:t>
            </a:r>
            <a:endParaRPr lang="zh-CN" altLang="en-US" sz="2400" b="1" dirty="0">
              <a:latin typeface="+mn-ea"/>
              <a:ea typeface="+mn-ea"/>
            </a:endParaRPr>
          </a:p>
        </p:txBody>
      </p:sp>
    </p:spTree>
    <p:extLst>
      <p:ext uri="{BB962C8B-B14F-4D97-AF65-F5344CB8AC3E}">
        <p14:creationId xmlns:p14="http://schemas.microsoft.com/office/powerpoint/2010/main" val="90758165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5.6.3</a:t>
            </a:r>
            <a:r>
              <a:rPr lang="zh-CN" altLang="zh-CN" sz="2800" b="1" dirty="0">
                <a:latin typeface="+mn-ea"/>
                <a:ea typeface="+mn-ea"/>
              </a:rPr>
              <a:t>移动支付安全</a:t>
            </a:r>
            <a:r>
              <a:rPr lang="zh-CN" altLang="zh-CN" sz="2800" b="1" dirty="0" smtClean="0">
                <a:latin typeface="+mn-ea"/>
                <a:ea typeface="+mn-ea"/>
              </a:rPr>
              <a:t>技术</a:t>
            </a:r>
            <a:endParaRPr lang="zh-CN" altLang="zh-CN" sz="2800" b="1" dirty="0">
              <a:latin typeface="+mn-ea"/>
              <a:ea typeface="+mn-ea"/>
            </a:endParaRPr>
          </a:p>
        </p:txBody>
      </p:sp>
      <p:sp>
        <p:nvSpPr>
          <p:cNvPr id="4" name="矩形 3"/>
          <p:cNvSpPr/>
          <p:nvPr/>
        </p:nvSpPr>
        <p:spPr>
          <a:xfrm>
            <a:off x="276160" y="1772816"/>
            <a:ext cx="8568952" cy="3046988"/>
          </a:xfrm>
          <a:prstGeom prst="rect">
            <a:avLst/>
          </a:prstGeom>
        </p:spPr>
        <p:txBody>
          <a:bodyPr wrap="square">
            <a:spAutoFit/>
          </a:bodyPr>
          <a:lstStyle/>
          <a:p>
            <a:r>
              <a:rPr lang="en-US" altLang="zh-CN" sz="2400" b="1" dirty="0" smtClean="0">
                <a:latin typeface="+mn-ea"/>
                <a:ea typeface="+mn-ea"/>
              </a:rPr>
              <a:t>1</a:t>
            </a:r>
            <a:r>
              <a:rPr lang="en-US" altLang="zh-CN" sz="2400" b="1" dirty="0">
                <a:latin typeface="+mn-ea"/>
                <a:ea typeface="+mn-ea"/>
              </a:rPr>
              <a:t>.</a:t>
            </a:r>
            <a:r>
              <a:rPr lang="zh-CN" altLang="zh-CN" sz="2400" b="1" dirty="0">
                <a:latin typeface="+mn-ea"/>
                <a:ea typeface="+mn-ea"/>
              </a:rPr>
              <a:t>加解密技术</a:t>
            </a:r>
          </a:p>
          <a:p>
            <a:r>
              <a:rPr lang="zh-CN" altLang="zh-CN" sz="2400" b="1" dirty="0">
                <a:latin typeface="+mn-ea"/>
                <a:ea typeface="+mn-ea"/>
              </a:rPr>
              <a:t>加密是指使用密码算法对被保护数据作变换，使得只有密钥持有人才能恢复原有被保护数据，主要目的是防止信息的非授权访问，是通过</a:t>
            </a:r>
            <a:r>
              <a:rPr lang="en-US" altLang="zh-CN" sz="2400" b="1" dirty="0">
                <a:latin typeface="+mn-ea"/>
                <a:ea typeface="+mn-ea"/>
              </a:rPr>
              <a:t>Intranet</a:t>
            </a:r>
            <a:r>
              <a:rPr lang="zh-CN" altLang="zh-CN" sz="2400" b="1" dirty="0">
                <a:latin typeface="+mn-ea"/>
                <a:ea typeface="+mn-ea"/>
              </a:rPr>
              <a:t>、</a:t>
            </a:r>
            <a:r>
              <a:rPr lang="en-US" altLang="zh-CN" sz="2400" b="1" dirty="0">
                <a:latin typeface="+mn-ea"/>
                <a:ea typeface="+mn-ea"/>
              </a:rPr>
              <a:t>Extranet</a:t>
            </a:r>
            <a:r>
              <a:rPr lang="zh-CN" altLang="zh-CN" sz="2400" b="1" dirty="0">
                <a:latin typeface="+mn-ea"/>
                <a:ea typeface="+mn-ea"/>
              </a:rPr>
              <a:t>和</a:t>
            </a:r>
            <a:r>
              <a:rPr lang="en-US" altLang="zh-CN" sz="2400" b="1" dirty="0">
                <a:latin typeface="+mn-ea"/>
                <a:ea typeface="+mn-ea"/>
              </a:rPr>
              <a:t>Internet</a:t>
            </a:r>
            <a:r>
              <a:rPr lang="zh-CN" altLang="zh-CN" sz="2400" b="1" dirty="0">
                <a:latin typeface="+mn-ea"/>
                <a:ea typeface="+mn-ea"/>
              </a:rPr>
              <a:t>进行安全的信息交换的基础。从业务的角度来看，通过加密实现的安全功能包括：身份验证，使收件人确信发件人就是他或她所声明的那个人；机密性，确保只有预期的收件人能够阅读邮件；以及完整性，确保邮件在传输过程中没有被更改</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7358487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5.6.3</a:t>
            </a:r>
            <a:r>
              <a:rPr lang="zh-CN" altLang="zh-CN" sz="2800" b="1" dirty="0">
                <a:latin typeface="+mn-ea"/>
                <a:ea typeface="+mn-ea"/>
              </a:rPr>
              <a:t>移动支付安全</a:t>
            </a:r>
            <a:r>
              <a:rPr lang="zh-CN" altLang="zh-CN" sz="2800" b="1" dirty="0" smtClean="0">
                <a:latin typeface="+mn-ea"/>
                <a:ea typeface="+mn-ea"/>
              </a:rPr>
              <a:t>技术</a:t>
            </a:r>
            <a:endParaRPr lang="zh-CN" altLang="zh-CN" sz="2800" b="1" dirty="0">
              <a:latin typeface="+mn-ea"/>
              <a:ea typeface="+mn-ea"/>
            </a:endParaRPr>
          </a:p>
        </p:txBody>
      </p:sp>
      <p:sp>
        <p:nvSpPr>
          <p:cNvPr id="4" name="矩形 3"/>
          <p:cNvSpPr/>
          <p:nvPr/>
        </p:nvSpPr>
        <p:spPr>
          <a:xfrm>
            <a:off x="276160" y="1772816"/>
            <a:ext cx="8568952" cy="2677656"/>
          </a:xfrm>
          <a:prstGeom prst="rect">
            <a:avLst/>
          </a:prstGeom>
        </p:spPr>
        <p:txBody>
          <a:bodyPr wrap="square">
            <a:spAutoFit/>
          </a:bodyPr>
          <a:lstStyle/>
          <a:p>
            <a:r>
              <a:rPr lang="en-US" altLang="zh-CN" sz="2400" b="1" dirty="0" smtClean="0">
                <a:latin typeface="+mn-ea"/>
                <a:ea typeface="+mn-ea"/>
              </a:rPr>
              <a:t>2</a:t>
            </a:r>
            <a:r>
              <a:rPr lang="en-US" altLang="zh-CN" sz="2400" b="1" dirty="0">
                <a:latin typeface="+mn-ea"/>
                <a:ea typeface="+mn-ea"/>
              </a:rPr>
              <a:t>.</a:t>
            </a:r>
            <a:r>
              <a:rPr lang="zh-CN" altLang="zh-CN" sz="2400" b="1" dirty="0">
                <a:latin typeface="+mn-ea"/>
                <a:ea typeface="+mn-ea"/>
              </a:rPr>
              <a:t>认证技术</a:t>
            </a:r>
          </a:p>
          <a:p>
            <a:r>
              <a:rPr lang="zh-CN" altLang="zh-CN" sz="2400" b="1" dirty="0">
                <a:latin typeface="+mn-ea"/>
                <a:ea typeface="+mn-ea"/>
              </a:rPr>
              <a:t>认证也称为鉴别，它是指可靠地验证某个通信参与方的身份是否与他所声称的身份一致，或某个通信事件是否有效的过程，用以确保数据的真实性，防止对手对系统进行主动攻击，如伪装、篡改等。认证包括实体认证和消息认证两部分。实现认证的手段有很多种，在移动电子商务中常见的技术有动态口令、数字签名认证、证书认证等</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3365956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.6移动支付</a:t>
            </a:r>
          </a:p>
        </p:txBody>
      </p:sp>
      <p:sp>
        <p:nvSpPr>
          <p:cNvPr id="3" name="矩形 2"/>
          <p:cNvSpPr/>
          <p:nvPr/>
        </p:nvSpPr>
        <p:spPr>
          <a:xfrm>
            <a:off x="251520" y="1124744"/>
            <a:ext cx="8496944" cy="523220"/>
          </a:xfrm>
          <a:prstGeom prst="rect">
            <a:avLst/>
          </a:prstGeom>
        </p:spPr>
        <p:txBody>
          <a:bodyPr wrap="square">
            <a:spAutoFit/>
          </a:bodyPr>
          <a:lstStyle/>
          <a:p>
            <a:r>
              <a:rPr lang="en-US" altLang="zh-CN" sz="2800" b="1" dirty="0" smtClean="0">
                <a:latin typeface="+mn-ea"/>
                <a:ea typeface="+mn-ea"/>
              </a:rPr>
              <a:t>5.6.3</a:t>
            </a:r>
            <a:r>
              <a:rPr lang="zh-CN" altLang="zh-CN" sz="2800" b="1" dirty="0">
                <a:latin typeface="+mn-ea"/>
                <a:ea typeface="+mn-ea"/>
              </a:rPr>
              <a:t>移动支付安全</a:t>
            </a:r>
            <a:r>
              <a:rPr lang="zh-CN" altLang="zh-CN" sz="2800" b="1" dirty="0" smtClean="0">
                <a:latin typeface="+mn-ea"/>
                <a:ea typeface="+mn-ea"/>
              </a:rPr>
              <a:t>技术</a:t>
            </a:r>
            <a:endParaRPr lang="zh-CN" altLang="zh-CN" sz="2800" b="1" dirty="0">
              <a:latin typeface="+mn-ea"/>
              <a:ea typeface="+mn-ea"/>
            </a:endParaRPr>
          </a:p>
        </p:txBody>
      </p:sp>
      <p:sp>
        <p:nvSpPr>
          <p:cNvPr id="4" name="矩形 3"/>
          <p:cNvSpPr/>
          <p:nvPr/>
        </p:nvSpPr>
        <p:spPr>
          <a:xfrm>
            <a:off x="276160" y="1772816"/>
            <a:ext cx="8568952" cy="3416320"/>
          </a:xfrm>
          <a:prstGeom prst="rect">
            <a:avLst/>
          </a:prstGeom>
        </p:spPr>
        <p:txBody>
          <a:bodyPr wrap="square">
            <a:spAutoFit/>
          </a:bodyPr>
          <a:lstStyle/>
          <a:p>
            <a:r>
              <a:rPr lang="en-US" altLang="zh-CN" sz="2400" b="1" dirty="0" smtClean="0">
                <a:latin typeface="+mn-ea"/>
                <a:ea typeface="+mn-ea"/>
              </a:rPr>
              <a:t>3</a:t>
            </a:r>
            <a:r>
              <a:rPr lang="en-US" altLang="zh-CN" sz="2400" b="1" dirty="0">
                <a:latin typeface="+mn-ea"/>
                <a:ea typeface="+mn-ea"/>
              </a:rPr>
              <a:t>.</a:t>
            </a:r>
            <a:r>
              <a:rPr lang="zh-CN" altLang="zh-CN" sz="2400" b="1" dirty="0">
                <a:latin typeface="+mn-ea"/>
                <a:ea typeface="+mn-ea"/>
              </a:rPr>
              <a:t>防火墙技术</a:t>
            </a:r>
          </a:p>
          <a:p>
            <a:r>
              <a:rPr lang="zh-CN" altLang="zh-CN" sz="2400" b="1" dirty="0">
                <a:latin typeface="+mn-ea"/>
                <a:ea typeface="+mn-ea"/>
              </a:rPr>
              <a:t>防火墙是指设置在不同网络（如可信任的企业内部网和不可信的公共网）或网络安全域之间的一系列部件的组合。它是不同网络或网络安全域之间信息的唯一出入口，能根据企业的安全政策控制（允许、拒绝、监测）出入网络的信息流，且本身具有较强的抗攻击能力。它是提供信息安全服务，实现网络和信息安全的基础设施。在逻辑上，防火墙是一个分离器，一个限制器，也是一个分析器，有效地监控了内部网和</a:t>
            </a:r>
            <a:r>
              <a:rPr lang="en-US" altLang="zh-CN" sz="2400" b="1" dirty="0">
                <a:latin typeface="+mn-ea"/>
                <a:ea typeface="+mn-ea"/>
              </a:rPr>
              <a:t>Internet</a:t>
            </a:r>
            <a:r>
              <a:rPr lang="zh-CN" altLang="zh-CN" sz="2400" b="1" dirty="0">
                <a:latin typeface="+mn-ea"/>
                <a:ea typeface="+mn-ea"/>
              </a:rPr>
              <a:t>之间的任何活动，保证了内部网络的安全。</a:t>
            </a:r>
            <a:endParaRPr lang="zh-CN" altLang="en-US" sz="2400" b="1" dirty="0">
              <a:latin typeface="+mn-ea"/>
              <a:ea typeface="+mn-ea"/>
            </a:endParaRPr>
          </a:p>
        </p:txBody>
      </p:sp>
    </p:spTree>
    <p:extLst>
      <p:ext uri="{BB962C8B-B14F-4D97-AF65-F5344CB8AC3E}">
        <p14:creationId xmlns:p14="http://schemas.microsoft.com/office/powerpoint/2010/main" val="2481552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5</a:t>
            </a:r>
            <a:r>
              <a:rPr lang="zh-CN" altLang="zh-CN" sz="3600" b="1" dirty="0">
                <a:solidFill>
                  <a:schemeClr val="tx2"/>
                </a:solidFill>
                <a:effectLst>
                  <a:outerShdw blurRad="38100" dist="38100" dir="2700000" algn="tl">
                    <a:srgbClr val="C0C0C0"/>
                  </a:outerShdw>
                </a:effectLst>
                <a:latin typeface="+mj-lt"/>
                <a:ea typeface="+mj-ea"/>
                <a:cs typeface="+mj-cs"/>
              </a:rPr>
              <a:t>.1电子商务支付系统概述</a:t>
            </a:r>
          </a:p>
        </p:txBody>
      </p:sp>
      <p:sp>
        <p:nvSpPr>
          <p:cNvPr id="3" name="矩形 2"/>
          <p:cNvSpPr/>
          <p:nvPr/>
        </p:nvSpPr>
        <p:spPr>
          <a:xfrm>
            <a:off x="251520" y="1124744"/>
            <a:ext cx="8496944" cy="523220"/>
          </a:xfrm>
          <a:prstGeom prst="rect">
            <a:avLst/>
          </a:prstGeom>
        </p:spPr>
        <p:txBody>
          <a:bodyPr wrap="square">
            <a:spAutoFit/>
          </a:bodyPr>
          <a:lstStyle/>
          <a:p>
            <a:r>
              <a:rPr lang="zh-CN" altLang="zh-CN" sz="2800" b="1" dirty="0" smtClean="0"/>
              <a:t>5</a:t>
            </a:r>
            <a:r>
              <a:rPr lang="zh-CN" altLang="zh-CN" sz="2800" b="1" dirty="0"/>
              <a:t>.1.2国内电子支付的</a:t>
            </a:r>
            <a:r>
              <a:rPr lang="zh-CN" altLang="zh-CN" sz="2800" b="1" dirty="0" smtClean="0"/>
              <a:t>现状</a:t>
            </a:r>
            <a:endParaRPr lang="zh-CN" altLang="zh-CN" sz="2800" b="1" dirty="0"/>
          </a:p>
        </p:txBody>
      </p:sp>
      <p:sp>
        <p:nvSpPr>
          <p:cNvPr id="4" name="矩形 3"/>
          <p:cNvSpPr/>
          <p:nvPr/>
        </p:nvSpPr>
        <p:spPr>
          <a:xfrm>
            <a:off x="107504" y="1665699"/>
            <a:ext cx="8856984" cy="5262979"/>
          </a:xfrm>
          <a:prstGeom prst="rect">
            <a:avLst/>
          </a:prstGeom>
        </p:spPr>
        <p:txBody>
          <a:bodyPr wrap="square">
            <a:spAutoFit/>
          </a:bodyPr>
          <a:lstStyle/>
          <a:p>
            <a:r>
              <a:rPr lang="zh-CN" altLang="zh-CN" sz="2400" b="1" dirty="0" smtClean="0">
                <a:latin typeface="+mn-ea"/>
                <a:ea typeface="+mn-ea"/>
              </a:rPr>
              <a:t>随着</a:t>
            </a:r>
            <a:r>
              <a:rPr lang="zh-CN" altLang="zh-CN" sz="2400" b="1" dirty="0">
                <a:latin typeface="+mn-ea"/>
                <a:ea typeface="+mn-ea"/>
              </a:rPr>
              <a:t>网络和通信技术的快速发展，以及</a:t>
            </a:r>
            <a:r>
              <a:rPr lang="en-US" altLang="zh-CN" sz="2400" b="1" dirty="0">
                <a:latin typeface="+mn-ea"/>
                <a:ea typeface="+mn-ea"/>
              </a:rPr>
              <a:t>Internet</a:t>
            </a:r>
            <a:r>
              <a:rPr lang="zh-CN" altLang="zh-CN" sz="2400" b="1" dirty="0">
                <a:latin typeface="+mn-ea"/>
                <a:ea typeface="+mn-ea"/>
              </a:rPr>
              <a:t>在全球范围内的普及，电子商务经营模式的优势在不断展现并得到快速发展和完善。电子商务的发展离不开安全的电子支付平台，随着电子支付产业规模的壮大，电子支付工具也开始广泛地应用于电子商务交易中，特别是第三方支付平台的出现，为电子商务交易提供了一个安全的支付平台。相对于欧美等发达国家，我国的电子支付技术起步较晚，尤其在发展初期，发展速度和应用规模与欧美等发达国家存在较大差距。经过近十年的快速发展，我国的支付体系已基本形成，并成为影响经济和社会发展的金融基础设施，为电子商务和金融交易提供各种安全的电子支付服务。</a:t>
            </a:r>
          </a:p>
          <a:p>
            <a:r>
              <a:rPr lang="zh-CN" altLang="zh-CN" sz="2400" b="1" dirty="0">
                <a:latin typeface="+mn-ea"/>
                <a:ea typeface="+mn-ea"/>
              </a:rPr>
              <a:t>目前，我国电子支付的主要方式有支票、</a:t>
            </a:r>
            <a:r>
              <a:rPr lang="en-US" altLang="zh-CN" sz="2400" b="1" dirty="0">
                <a:latin typeface="+mn-ea"/>
                <a:ea typeface="+mn-ea"/>
              </a:rPr>
              <a:t>ATM</a:t>
            </a:r>
            <a:r>
              <a:rPr lang="zh-CN" altLang="zh-CN" sz="2400" b="1" dirty="0">
                <a:latin typeface="+mn-ea"/>
                <a:ea typeface="+mn-ea"/>
              </a:rPr>
              <a:t>机、基于卡类的电子货币、信用卡支付、借记卡支付、无纸信用转账、直接借记转账、电子化贷记转账、电子票据支付、实时全额清算、</a:t>
            </a:r>
          </a:p>
          <a:p>
            <a:r>
              <a:rPr lang="zh-CN" altLang="zh-CN" sz="2400" b="1" dirty="0">
                <a:latin typeface="+mn-ea"/>
                <a:ea typeface="+mn-ea"/>
              </a:rPr>
              <a:t>银行间大额转账、自动借记转账以及其他大额支付等。</a:t>
            </a:r>
          </a:p>
        </p:txBody>
      </p:sp>
    </p:spTree>
    <p:extLst>
      <p:ext uri="{BB962C8B-B14F-4D97-AF65-F5344CB8AC3E}">
        <p14:creationId xmlns:p14="http://schemas.microsoft.com/office/powerpoint/2010/main" val="3214876068"/>
      </p:ext>
    </p:extLst>
  </p:cSld>
  <p:clrMapOvr>
    <a:masterClrMapping/>
  </p:clrMapOvr>
</p:sld>
</file>

<file path=ppt/theme/theme1.xml><?xml version="1.0" encoding="utf-8"?>
<a:theme xmlns:a="http://schemas.openxmlformats.org/drawingml/2006/main" name="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演示文稿电子商务案例分析2">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幼圆"/>
        <a:cs typeface=""/>
      </a:majorFont>
      <a:minorFont>
        <a:latin typeface="Tahoma"/>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第1章</Template>
  <TotalTime>791</TotalTime>
  <Words>10912</Words>
  <Application>Microsoft Office PowerPoint</Application>
  <PresentationFormat>全屏显示(4:3)</PresentationFormat>
  <Paragraphs>528</Paragraphs>
  <Slides>83</Slides>
  <Notes>0</Notes>
  <HiddenSlides>0</HiddenSlides>
  <MMClips>0</MMClips>
  <ScaleCrop>false</ScaleCrop>
  <HeadingPairs>
    <vt:vector size="4" baseType="variant">
      <vt:variant>
        <vt:lpstr>主题</vt:lpstr>
      </vt:variant>
      <vt:variant>
        <vt:i4>6</vt:i4>
      </vt:variant>
      <vt:variant>
        <vt:lpstr>幻灯片标题</vt:lpstr>
      </vt:variant>
      <vt:variant>
        <vt:i4>83</vt:i4>
      </vt:variant>
    </vt:vector>
  </HeadingPairs>
  <TitlesOfParts>
    <vt:vector size="89" baseType="lpstr">
      <vt:lpstr>第1章</vt:lpstr>
      <vt:lpstr>自定义设计方案</vt:lpstr>
      <vt:lpstr>演示文稿电子商务案例分析2</vt:lpstr>
      <vt:lpstr>1_第1章</vt:lpstr>
      <vt:lpstr>Blends</vt:lpstr>
      <vt:lpstr>1_自定义设计方案</vt:lpstr>
      <vt:lpstr>第5章 电子商务支付系统</vt:lpstr>
      <vt:lpstr>本章目录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abc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xiaoxia</dc:creator>
  <cp:lastModifiedBy>lenovo</cp:lastModifiedBy>
  <cp:revision>166</cp:revision>
  <dcterms:created xsi:type="dcterms:W3CDTF">2006-09-08T01:11:00Z</dcterms:created>
  <dcterms:modified xsi:type="dcterms:W3CDTF">2016-10-06T12:02:08Z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