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95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7" r:id="rId15"/>
    <p:sldId id="289" r:id="rId16"/>
    <p:sldId id="290" r:id="rId17"/>
    <p:sldId id="291" r:id="rId18"/>
    <p:sldId id="292" r:id="rId19"/>
    <p:sldId id="293" r:id="rId20"/>
    <p:sldId id="27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B166E"/>
    <a:srgbClr val="692A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4660"/>
  </p:normalViewPr>
  <p:slideViewPr>
    <p:cSldViewPr>
      <p:cViewPr varScale="1">
        <p:scale>
          <a:sx n="67" d="100"/>
          <a:sy n="67" d="100"/>
        </p:scale>
        <p:origin x="-1782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e_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61"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1371600"/>
            <a:ext cx="4876800" cy="3276600"/>
          </a:xfrm>
          <a:effectLst>
            <a:outerShdw dist="53882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>
            <a:lvl1pPr algn="r">
              <a:defRPr sz="4000">
                <a:solidFill>
                  <a:srgbClr val="FFFFCC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52600" y="5638800"/>
            <a:ext cx="6172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25996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CF9BD-5247-4234-9058-85F6DFF1F7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3321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D7BBC-5953-48FE-BF91-DF5D2FB1DB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70712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153400" cy="5029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AC1A2-D0E1-473C-80D7-876020FEAD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7688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320B5-A39A-4ABF-8030-0F1BCE0A0E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63595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238B-E746-423E-AA44-12ED507975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8760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59944-8F31-40E5-887A-7A3D40F655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3360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75DC7-B741-4982-B692-DA05B9CE41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261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FE3F6-CFDA-4EF8-A31C-A294F1588D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157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1EC68-C6CD-4E34-929A-973B8EDB47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55844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1332D-BCDA-4A02-8BA4-E7715C74DD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5394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B374A-E173-47EB-A49B-BDC3AF6B40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54244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e_11p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6525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4801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B420C78E-294D-4E87-9BC6-7DEC35CD99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2400"/>
            <a:ext cx="83058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0" y="819150"/>
            <a:ext cx="9144000" cy="2444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b="1">
                <a:solidFill>
                  <a:schemeClr val="bg1"/>
                </a:solidFill>
                <a:latin typeface="Verdana" pitchFamily="34" charset="0"/>
                <a:ea typeface="宋体" charset="-122"/>
              </a:rPr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a.iresearch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749152"/>
            <a:ext cx="8352928" cy="3048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4800" dirty="0" smtClean="0">
                <a:solidFill>
                  <a:schemeClr val="bg1"/>
                </a:solidFill>
                <a:ea typeface="宋体" charset="-122"/>
              </a:rPr>
              <a:t>任务十二</a:t>
            </a:r>
            <a:r>
              <a:rPr lang="en-US" altLang="zh-CN" sz="4800" b="0" dirty="0" smtClean="0">
                <a:solidFill>
                  <a:schemeClr val="bg1"/>
                </a:solidFill>
                <a:ea typeface="宋体" charset="-122"/>
              </a:rPr>
              <a:t/>
            </a:r>
            <a:br>
              <a:rPr lang="en-US" altLang="zh-CN" sz="4800" b="0" dirty="0" smtClean="0">
                <a:solidFill>
                  <a:schemeClr val="bg1"/>
                </a:solidFill>
                <a:ea typeface="宋体" charset="-122"/>
              </a:rPr>
            </a:br>
            <a:r>
              <a:rPr lang="zh-CN" altLang="en-US" sz="4800" b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评价网络</a:t>
            </a:r>
            <a:r>
              <a:rPr lang="zh-CN" altLang="en-US" sz="4800" b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营销的</a:t>
            </a:r>
            <a:r>
              <a:rPr lang="zh-CN" altLang="en-US" sz="4800" b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效果</a:t>
            </a:r>
            <a:endParaRPr lang="en-US" altLang="zh-CN" sz="6000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81200" y="5486400"/>
            <a:ext cx="5334000" cy="457200"/>
          </a:xfrm>
        </p:spPr>
        <p:txBody>
          <a:bodyPr/>
          <a:lstStyle/>
          <a:p>
            <a:pPr eaLnBrk="1" hangingPunct="1"/>
            <a:r>
              <a:rPr lang="zh-CN" altLang="en-US" sz="3200" dirty="0">
                <a:ea typeface="宋体" pitchFamily="2" charset="-122"/>
              </a:rPr>
              <a:t>网络</a:t>
            </a:r>
            <a:r>
              <a:rPr lang="zh-CN" altLang="en-US" sz="3200" dirty="0" smtClean="0">
                <a:ea typeface="宋体" pitchFamily="2" charset="-122"/>
              </a:rPr>
              <a:t>营销实务</a:t>
            </a:r>
            <a:endParaRPr lang="en-US" altLang="zh-CN" sz="32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12.1.4 </a:t>
            </a:r>
            <a:r>
              <a:rPr lang="zh-CN" altLang="zh-CN" dirty="0"/>
              <a:t>网络营销评价途径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）网络营销企业通过自己的网站，运用一定的调研方法，进行数据收集与评价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）由第三方服务机构进行评价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）中国互联网络信息中心（</a:t>
            </a:r>
            <a:r>
              <a:rPr lang="en-US" altLang="zh-CN" dirty="0"/>
              <a:t>CNNIC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Consumer Reports Online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Forrester </a:t>
            </a:r>
            <a:r>
              <a:rPr lang="en-US" altLang="zh-CN" dirty="0" err="1"/>
              <a:t>PowerRanking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Open Rating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49630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12-1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一个完整、简单的、结构性的五步网络营销效果评估模型，以帮助数字分析人员和营销人员对目标进行结构性的思考。第一步确定商业目的。第二步明确每个目的包含的目标。第三步确认关键绩效指标（</a:t>
            </a:r>
            <a:r>
              <a:rPr lang="en-US" altLang="zh-CN" dirty="0"/>
              <a:t>Key Performance Indicators</a:t>
            </a:r>
            <a:r>
              <a:rPr lang="zh-CN" altLang="zh-CN" dirty="0"/>
              <a:t>，</a:t>
            </a:r>
            <a:r>
              <a:rPr lang="en-US" altLang="zh-CN" dirty="0"/>
              <a:t>KPI</a:t>
            </a:r>
            <a:r>
              <a:rPr lang="zh-CN" altLang="zh-CN" dirty="0"/>
              <a:t>）。第四步通过确认目标的各项</a:t>
            </a:r>
            <a:r>
              <a:rPr lang="en-US" altLang="zh-CN" dirty="0"/>
              <a:t>KPI</a:t>
            </a:r>
            <a:r>
              <a:rPr lang="zh-CN" altLang="zh-CN" dirty="0"/>
              <a:t>来设置成功的指标。第五步，最后一步是对用户</a:t>
            </a:r>
            <a:r>
              <a:rPr lang="en-US" altLang="zh-CN" dirty="0"/>
              <a:t>/</a:t>
            </a:r>
            <a:r>
              <a:rPr lang="zh-CN" altLang="zh-CN" dirty="0"/>
              <a:t>行为</a:t>
            </a:r>
            <a:r>
              <a:rPr lang="en-US" altLang="zh-CN" dirty="0"/>
              <a:t>/</a:t>
            </a:r>
            <a:r>
              <a:rPr lang="zh-CN" altLang="zh-CN" dirty="0"/>
              <a:t>产出进行细分。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57807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pic>
        <p:nvPicPr>
          <p:cNvPr id="5" name="内容占位符 4" descr="C:\Users\chd\Desktop\digital_marketing_measurement_model_step_six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43075"/>
            <a:ext cx="5562600" cy="413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35592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通过这个模型，结合特定行业背景，可以决定什么样的访客群体对企业来说是很重要？企业期望的访问者行为有哪些？销售主要集中于哪一个来源？企业试图吸引哪些访客？在企业的网站上什么是重要的？以获得最佳的细分群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02463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12.2 </a:t>
            </a:r>
            <a:r>
              <a:rPr lang="zh-CN" altLang="zh-CN" sz="2000" dirty="0"/>
              <a:t>网络广告的实施效果评估报告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网络广告实施效果评估报告格式</a:t>
              </a:r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5940152" y="1831975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1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dirty="0"/>
                <a:t>网络广告的评价方法、数据分析指标</a:t>
              </a:r>
              <a:endParaRPr lang="en-US" altLang="zh-CN" sz="3200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594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</a:t>
            </a:r>
            <a:r>
              <a:rPr lang="zh-CN" altLang="zh-CN" dirty="0"/>
              <a:t>网络广告的实施效果评估</a:t>
            </a:r>
            <a:r>
              <a:rPr lang="zh-CN" altLang="zh-CN" dirty="0" smtClean="0"/>
              <a:t>报告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12.2.1</a:t>
            </a:r>
            <a:r>
              <a:rPr lang="zh-CN" altLang="zh-CN" dirty="0"/>
              <a:t>网络广告实施效果评估报告格式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）前文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）标题</a:t>
            </a:r>
            <a:r>
              <a:rPr lang="zh-CN" altLang="zh-CN" dirty="0" smtClean="0"/>
              <a:t>页（</a:t>
            </a:r>
            <a:r>
              <a:rPr lang="en-US" altLang="zh-CN" dirty="0"/>
              <a:t>2</a:t>
            </a:r>
            <a:r>
              <a:rPr lang="zh-CN" altLang="zh-CN" dirty="0"/>
              <a:t>）前言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）目录</a:t>
            </a:r>
            <a:r>
              <a:rPr lang="zh-CN" altLang="zh-CN" dirty="0" smtClean="0"/>
              <a:t>表（</a:t>
            </a:r>
            <a:r>
              <a:rPr lang="en-US" altLang="zh-CN" dirty="0"/>
              <a:t>4</a:t>
            </a:r>
            <a:r>
              <a:rPr lang="zh-CN" altLang="zh-CN" dirty="0"/>
              <a:t>）摘要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）正文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）引言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）网络广告的评价方法、数据分析指标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zh-CN" altLang="zh-CN" dirty="0" smtClean="0"/>
              <a:t>结果</a:t>
            </a: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zh-CN" altLang="zh-CN" dirty="0" smtClean="0"/>
              <a:t>局限性</a:t>
            </a:r>
            <a:r>
              <a:rPr lang="en-US" altLang="zh-CN" dirty="0" smtClean="0"/>
              <a:t> </a:t>
            </a: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）结论和建议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）结尾</a:t>
            </a:r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5060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12.2 </a:t>
            </a:r>
            <a:r>
              <a:rPr lang="zh-CN" altLang="zh-CN" dirty="0" smtClean="0"/>
              <a:t>网络广告的实施效果评估报告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12.2.2</a:t>
            </a:r>
            <a:r>
              <a:rPr lang="zh-CN" altLang="zh-CN" dirty="0"/>
              <a:t>网络广告的评价方法、数据分析</a:t>
            </a:r>
            <a:r>
              <a:rPr lang="zh-CN" altLang="zh-CN" dirty="0" smtClean="0"/>
              <a:t>指标</a:t>
            </a:r>
            <a:endParaRPr lang="en-US" altLang="zh-CN" dirty="0" smtClean="0"/>
          </a:p>
          <a:p>
            <a:r>
              <a:rPr lang="en-US" altLang="zh-CN" dirty="0"/>
              <a:t>1</a:t>
            </a:r>
            <a:r>
              <a:rPr lang="zh-CN" altLang="zh-CN" dirty="0"/>
              <a:t>）网络广告效果的影响因素</a:t>
            </a:r>
          </a:p>
          <a:p>
            <a:endParaRPr lang="zh-CN" altLang="zh-CN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24124"/>
            <a:ext cx="7128791" cy="37131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94828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12.2 </a:t>
            </a:r>
            <a:r>
              <a:rPr lang="zh-CN" altLang="zh-CN" dirty="0" smtClean="0"/>
              <a:t>网络广告的实施效果评估报告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）网络广告效果的评价方法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）对比分析</a:t>
            </a:r>
            <a:r>
              <a:rPr lang="zh-CN" altLang="zh-CN" dirty="0" smtClean="0"/>
              <a:t>法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）加权计算</a:t>
            </a:r>
            <a:r>
              <a:rPr lang="zh-CN" altLang="zh-CN" dirty="0" smtClean="0"/>
              <a:t>法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）点击率与</a:t>
            </a:r>
            <a:r>
              <a:rPr lang="zh-CN" altLang="zh-CN" dirty="0" smtClean="0"/>
              <a:t>转化率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6768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12.2 </a:t>
            </a:r>
            <a:r>
              <a:rPr lang="zh-CN" altLang="zh-CN" dirty="0" smtClean="0"/>
              <a:t>网络广告的实施效果评估报告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【同步案例</a:t>
            </a:r>
            <a:r>
              <a:rPr lang="en-US" altLang="zh-CN" dirty="0"/>
              <a:t>12-2</a:t>
            </a:r>
            <a:r>
              <a:rPr lang="zh-CN" altLang="zh-CN" dirty="0"/>
              <a:t>】 </a:t>
            </a:r>
          </a:p>
          <a:p>
            <a:r>
              <a:rPr lang="zh-CN" altLang="zh-CN" dirty="0"/>
              <a:t>网络公关的效果评估</a:t>
            </a:r>
          </a:p>
          <a:p>
            <a:r>
              <a:rPr lang="zh-CN" altLang="zh-CN" dirty="0"/>
              <a:t>　　企业和公关公司一直被网络公关效果评估困扰，当前的一些评估方式：主要表现为发布篇次、被转载数、评论数、浏览量、排行榜等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问题：有效的网络公关效果评估指标有哪些？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59844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本任务小结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网络营销评价是指借助一定的定量和定性的指标，对企业开展的网络营销活动的各个方面进行评价。网络营销评价的步骤为：确定网络营销的总体目标和分阶段目标，选择合适的评价方法，确定评价标准，网络营销效果与标准进行对比，检查计划目标实现情况，制定评价报告。</a:t>
            </a:r>
          </a:p>
          <a:p>
            <a:r>
              <a:rPr lang="zh-CN" altLang="zh-CN" dirty="0"/>
              <a:t>衡量网络营销企业经营能力的指标，包括：衡量管理者能力方面的指标、衡量网络营销企业实力的标准。 </a:t>
            </a:r>
          </a:p>
          <a:p>
            <a:r>
              <a:rPr lang="zh-CN" altLang="zh-CN" dirty="0" smtClean="0"/>
              <a:t>企业</a:t>
            </a:r>
            <a:r>
              <a:rPr lang="zh-CN" altLang="zh-CN" dirty="0"/>
              <a:t>要定期撰写网络广告效果评估报告</a:t>
            </a:r>
            <a:r>
              <a:rPr lang="zh-CN" altLang="zh-CN" dirty="0" smtClean="0"/>
              <a:t>。网络</a:t>
            </a:r>
            <a:r>
              <a:rPr lang="zh-CN" altLang="zh-CN" dirty="0"/>
              <a:t>广告评估报告包括前文、正文、结尾三部分。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1693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161925"/>
            <a:ext cx="8178800" cy="5334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学习要点</a:t>
            </a:r>
            <a:endParaRPr lang="en-US" altLang="zh-CN" dirty="0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2071688" y="1905000"/>
            <a:ext cx="4786313" cy="685800"/>
            <a:chOff x="1257" y="1824"/>
            <a:chExt cx="3015" cy="432"/>
          </a:xfrm>
        </p:grpSpPr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AutoShape 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Text Box 7"/>
            <p:cNvSpPr txBox="1">
              <a:spLocks noChangeArrowheads="1"/>
            </p:cNvSpPr>
            <p:nvPr/>
          </p:nvSpPr>
          <p:spPr bwMode="gray">
            <a:xfrm>
              <a:off x="1680" y="1934"/>
              <a:ext cx="228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    网络营销效果评价的步骤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20" name="Text Box 8"/>
            <p:cNvSpPr txBox="1">
              <a:spLocks noChangeArrowheads="1"/>
            </p:cNvSpPr>
            <p:nvPr/>
          </p:nvSpPr>
          <p:spPr bwMode="gray">
            <a:xfrm>
              <a:off x="1257" y="1886"/>
              <a:ext cx="4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12.1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2" name="Group 9"/>
          <p:cNvGrpSpPr>
            <a:grpSpLocks/>
          </p:cNvGrpSpPr>
          <p:nvPr/>
        </p:nvGrpSpPr>
        <p:grpSpPr bwMode="auto">
          <a:xfrm>
            <a:off x="2071688" y="2743200"/>
            <a:ext cx="4786313" cy="685800"/>
            <a:chOff x="1257" y="1824"/>
            <a:chExt cx="3015" cy="432"/>
          </a:xfrm>
        </p:grpSpPr>
        <p:sp>
          <p:nvSpPr>
            <p:cNvPr id="64522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46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   网络广告的实施效果评估报告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16" name="Text Box 13"/>
            <p:cNvSpPr txBox="1">
              <a:spLocks noChangeArrowheads="1"/>
            </p:cNvSpPr>
            <p:nvPr/>
          </p:nvSpPr>
          <p:spPr bwMode="gray">
            <a:xfrm>
              <a:off x="1257" y="1886"/>
              <a:ext cx="4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12.2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4" name="Group 19"/>
          <p:cNvGrpSpPr>
            <a:grpSpLocks/>
          </p:cNvGrpSpPr>
          <p:nvPr/>
        </p:nvGrpSpPr>
        <p:grpSpPr bwMode="auto">
          <a:xfrm>
            <a:off x="2060576" y="3613222"/>
            <a:ext cx="4794250" cy="685800"/>
            <a:chOff x="1252" y="1824"/>
            <a:chExt cx="3020" cy="432"/>
          </a:xfrm>
        </p:grpSpPr>
        <p:sp>
          <p:nvSpPr>
            <p:cNvPr id="64532" name="AutoShape 2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AutoShape 2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Text Box 2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本任务小结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08" name="Text Box 23"/>
            <p:cNvSpPr txBox="1">
              <a:spLocks noChangeArrowheads="1"/>
            </p:cNvSpPr>
            <p:nvPr/>
          </p:nvSpPr>
          <p:spPr bwMode="gray">
            <a:xfrm>
              <a:off x="1252" y="1886"/>
              <a:ext cx="5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a typeface="宋体" pitchFamily="2" charset="-122"/>
                </a:rPr>
                <a:t>总结</a:t>
              </a:r>
              <a:endParaRPr lang="en-US" altLang="zh-CN" sz="2400" b="1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1890713" y="2514600"/>
            <a:ext cx="5881687" cy="722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514600" y="5334000"/>
            <a:ext cx="4071938" cy="381000"/>
          </a:xfrm>
          <a:noFill/>
        </p:spPr>
        <p:txBody>
          <a:bodyPr/>
          <a:lstStyle/>
          <a:p>
            <a:pPr eaLnBrk="1" hangingPunct="1"/>
            <a:r>
              <a:rPr lang="zh-CN" altLang="en-US" sz="3200" b="0" dirty="0">
                <a:ea typeface="宋体" pitchFamily="2" charset="-122"/>
              </a:rPr>
              <a:t>网络营销实务</a:t>
            </a:r>
            <a:endParaRPr lang="en-US" altLang="zh-CN" sz="3200" b="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引例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24000"/>
            <a:ext cx="7629525" cy="4800600"/>
          </a:xfrm>
        </p:spPr>
        <p:txBody>
          <a:bodyPr/>
          <a:lstStyle/>
          <a:p>
            <a:r>
              <a:rPr lang="en-US" altLang="zh-CN" sz="3200" dirty="0" err="1"/>
              <a:t>BrandPlus</a:t>
            </a:r>
            <a:r>
              <a:rPr lang="en-US" altLang="zh-CN" sz="3200" dirty="0"/>
              <a:t>-</a:t>
            </a:r>
            <a:r>
              <a:rPr lang="zh-CN" altLang="zh-CN" sz="3200" dirty="0"/>
              <a:t>网络营销效果评估</a:t>
            </a:r>
          </a:p>
          <a:p>
            <a:endParaRPr lang="en-US" altLang="zh-CN" sz="3200" dirty="0" smtClean="0"/>
          </a:p>
          <a:p>
            <a:r>
              <a:rPr lang="en-US" altLang="zh-CN" sz="3200" dirty="0" err="1" smtClean="0"/>
              <a:t>BrandPlus</a:t>
            </a:r>
            <a:r>
              <a:rPr lang="zh-CN" altLang="zh-CN" sz="3200" dirty="0"/>
              <a:t>是艾瑞基于</a:t>
            </a:r>
            <a:r>
              <a:rPr lang="en-US" altLang="zh-CN" sz="3200" dirty="0" err="1"/>
              <a:t>iUserTracker</a:t>
            </a:r>
            <a:r>
              <a:rPr lang="zh-CN" altLang="zh-CN" sz="3200" dirty="0"/>
              <a:t>网络用户行为的连续性研究数据，针对中国网络品牌广告效果进行精准评估的数据产品和服务，能够多维连续评估</a:t>
            </a:r>
            <a:r>
              <a:rPr lang="en-US" altLang="zh-CN" sz="3200" dirty="0" err="1">
                <a:hlinkClick r:id="rId2"/>
              </a:rPr>
              <a:t>网络广告</a:t>
            </a:r>
            <a:r>
              <a:rPr lang="zh-CN" altLang="zh-CN" sz="3200" dirty="0"/>
              <a:t>效果和影响因素，指导广告投放策略。</a:t>
            </a:r>
            <a:endParaRPr lang="en-US" altLang="zh-CN" sz="3200" b="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12.1</a:t>
            </a:r>
            <a:r>
              <a:rPr lang="zh-CN" altLang="zh-CN" sz="2000" dirty="0"/>
              <a:t>网络营销效果的评价步骤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90413" y="1842598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网络营销评价的概念</a:t>
              </a:r>
              <a:endParaRPr lang="en-US" altLang="zh-CN" sz="3200" b="1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2340076" y="1857035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 smtClean="0"/>
                <a:t>网络</a:t>
              </a:r>
              <a:r>
                <a:rPr lang="zh-CN" altLang="zh-CN" sz="3200" b="1" dirty="0"/>
                <a:t>营销评价的步骤</a:t>
              </a:r>
            </a:p>
            <a:p>
              <a:pPr eaLnBrk="1" hangingPunct="1"/>
              <a:endParaRPr lang="zh-CN" altLang="zh-CN" dirty="0"/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366" name="Group 121"/>
          <p:cNvGrpSpPr>
            <a:grpSpLocks/>
          </p:cNvGrpSpPr>
          <p:nvPr/>
        </p:nvGrpSpPr>
        <p:grpSpPr bwMode="auto">
          <a:xfrm>
            <a:off x="4564124" y="1831975"/>
            <a:ext cx="2170113" cy="4035425"/>
            <a:chOff x="3692" y="1296"/>
            <a:chExt cx="1367" cy="2542"/>
          </a:xfrm>
        </p:grpSpPr>
        <p:sp>
          <p:nvSpPr>
            <p:cNvPr id="15367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8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9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0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371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5376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7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8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9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80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72" name="Text Box 132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3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 smtClean="0"/>
                <a:t>网络</a:t>
              </a:r>
              <a:r>
                <a:rPr lang="zh-CN" altLang="zh-CN" sz="3200" b="1" dirty="0"/>
                <a:t>营销企业经营能力的指标</a:t>
              </a:r>
            </a:p>
            <a:p>
              <a:pPr eaLnBrk="1" hangingPunct="1"/>
              <a:endParaRPr lang="en-US" altLang="zh-CN" dirty="0" smtClean="0">
                <a:ea typeface="宋体" pitchFamily="2" charset="-122"/>
              </a:endParaRPr>
            </a:p>
          </p:txBody>
        </p:sp>
        <p:sp>
          <p:nvSpPr>
            <p:cNvPr id="15374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5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8" name="Group 107"/>
          <p:cNvGrpSpPr>
            <a:grpSpLocks/>
          </p:cNvGrpSpPr>
          <p:nvPr/>
        </p:nvGrpSpPr>
        <p:grpSpPr bwMode="auto">
          <a:xfrm>
            <a:off x="6804248" y="1831975"/>
            <a:ext cx="2166938" cy="4035425"/>
            <a:chOff x="2208" y="1296"/>
            <a:chExt cx="1365" cy="2542"/>
          </a:xfrm>
        </p:grpSpPr>
        <p:sp>
          <p:nvSpPr>
            <p:cNvPr id="49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" name="Text Box 117"/>
            <p:cNvSpPr txBox="1">
              <a:spLocks noChangeArrowheads="1"/>
            </p:cNvSpPr>
            <p:nvPr/>
          </p:nvSpPr>
          <p:spPr bwMode="gray">
            <a:xfrm>
              <a:off x="2763" y="1354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59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网络营销评价途径</a:t>
              </a:r>
              <a:endParaRPr lang="en-US" altLang="zh-CN" sz="3200" b="1" dirty="0">
                <a:ea typeface="宋体" pitchFamily="2" charset="-122"/>
              </a:endParaRPr>
            </a:p>
            <a:p>
              <a:pPr eaLnBrk="1" hangingPunct="1"/>
              <a:endParaRPr lang="zh-CN" altLang="zh-CN" sz="3200" b="1" dirty="0"/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60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9962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</a:t>
            </a:r>
            <a:r>
              <a:rPr lang="zh-CN" altLang="zh-CN" dirty="0"/>
              <a:t>网络营销效果的评价</a:t>
            </a:r>
            <a:r>
              <a:rPr lang="zh-CN" altLang="zh-CN" dirty="0" smtClean="0"/>
              <a:t>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12.1.1</a:t>
            </a:r>
            <a:r>
              <a:rPr lang="zh-CN" altLang="zh-CN" dirty="0"/>
              <a:t>网络营销评价的</a:t>
            </a:r>
            <a:r>
              <a:rPr lang="zh-CN" altLang="zh-CN" dirty="0" smtClean="0"/>
              <a:t>概念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/>
              <a:t>网络营销评价</a:t>
            </a:r>
            <a:r>
              <a:rPr lang="zh-CN" altLang="zh-CN" i="1" u="wavy" dirty="0"/>
              <a:t>是指借助一定的定量和定性的指标，对企业开展的网络营销活动的各个方面（包括网站访问量、个人信息政策、顾客服务和产品价格等）进行评价，以达到总结和改善网络营销活动，提高企业网络营销水平的目的</a:t>
            </a:r>
            <a:r>
              <a:rPr lang="zh-CN" altLang="zh-CN" dirty="0"/>
              <a:t>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92469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12.1.2</a:t>
            </a:r>
            <a:r>
              <a:rPr lang="zh-CN" altLang="zh-CN" dirty="0" smtClean="0"/>
              <a:t>网络</a:t>
            </a:r>
            <a:r>
              <a:rPr lang="zh-CN" altLang="zh-CN" dirty="0"/>
              <a:t>营销评价的步骤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）确定网络营销的总体目标和分阶段目标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）选择合适的评价方法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）确定评价标准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）网络营销效果与标准进行对比，检查策划目标实现情况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）制定评价报告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99251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【同步案例</a:t>
            </a:r>
            <a:r>
              <a:rPr lang="en-US" altLang="zh-CN" dirty="0"/>
              <a:t>12-1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大众点评联合艾瑞咨询，打造</a:t>
            </a:r>
            <a:r>
              <a:rPr lang="en-US" altLang="zh-CN" dirty="0"/>
              <a:t>O2O</a:t>
            </a:r>
            <a:r>
              <a:rPr lang="zh-CN" altLang="zh-CN" dirty="0"/>
              <a:t>广告价值评估</a:t>
            </a:r>
            <a:r>
              <a:rPr lang="zh-CN" altLang="zh-CN" dirty="0" smtClean="0"/>
              <a:t>模型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 smtClean="0"/>
              <a:t>问题</a:t>
            </a:r>
            <a:r>
              <a:rPr lang="zh-CN" altLang="zh-CN" dirty="0"/>
              <a:t>：如何有效的进行网络广告效果评估？</a:t>
            </a:r>
          </a:p>
          <a:p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pic>
        <p:nvPicPr>
          <p:cNvPr id="5" name="图片 4" descr="C:\Users\chd\Desktop\a788934a-845d-47a1-901b-16b5da3b586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168" y="2780928"/>
            <a:ext cx="7488832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7957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12.1.3 </a:t>
            </a:r>
            <a:r>
              <a:rPr lang="zh-CN" altLang="zh-CN" dirty="0"/>
              <a:t>网络营销企业经营能力的指标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）衡量管理者能力方面的指标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）创新精神与能力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）管理理念水平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）实施战略规划的能力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）衡量网络营销企业实力的标准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）数据信息的利用能力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）客户服务质量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）现有企业的规模、客户基础以及发展潜力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）网络营销企业盈利是否</a:t>
            </a:r>
            <a:r>
              <a:rPr lang="zh-CN" altLang="zh-CN" dirty="0" smtClean="0"/>
              <a:t>多元化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）先行优势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385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【小知识</a:t>
            </a:r>
            <a:r>
              <a:rPr lang="en-US" altLang="zh-CN" dirty="0"/>
              <a:t>12-1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网络营销的效果评价体系</a:t>
            </a:r>
          </a:p>
          <a:p>
            <a:r>
              <a:rPr lang="zh-CN" altLang="zh-CN" dirty="0" smtClean="0"/>
              <a:t>第一</a:t>
            </a:r>
            <a:r>
              <a:rPr lang="zh-CN" altLang="zh-CN" dirty="0"/>
              <a:t>层面：订单量、电话咨询量、会员注册量、报名参加量、投票数量。</a:t>
            </a:r>
          </a:p>
          <a:p>
            <a:r>
              <a:rPr lang="zh-CN" altLang="zh-CN" dirty="0" smtClean="0"/>
              <a:t>第二</a:t>
            </a:r>
            <a:r>
              <a:rPr lang="zh-CN" altLang="zh-CN" dirty="0"/>
              <a:t>层面：独立</a:t>
            </a:r>
            <a:r>
              <a:rPr lang="en-US" altLang="zh-CN" dirty="0"/>
              <a:t>IP</a:t>
            </a:r>
            <a:r>
              <a:rPr lang="zh-CN" altLang="zh-CN" dirty="0"/>
              <a:t>和</a:t>
            </a:r>
            <a:r>
              <a:rPr lang="en-US" altLang="zh-CN" dirty="0"/>
              <a:t>PV</a:t>
            </a:r>
            <a:r>
              <a:rPr lang="zh-CN" altLang="zh-CN" dirty="0"/>
              <a:t>、</a:t>
            </a:r>
            <a:r>
              <a:rPr lang="en-US" altLang="zh-CN" dirty="0"/>
              <a:t>ALEXA</a:t>
            </a:r>
            <a:r>
              <a:rPr lang="zh-CN" altLang="zh-CN" dirty="0"/>
              <a:t>排名、</a:t>
            </a:r>
            <a:r>
              <a:rPr lang="en-US" altLang="zh-CN" dirty="0"/>
              <a:t>PR</a:t>
            </a:r>
            <a:r>
              <a:rPr lang="zh-CN" altLang="zh-CN" dirty="0"/>
              <a:t>。</a:t>
            </a:r>
          </a:p>
          <a:p>
            <a:r>
              <a:rPr lang="zh-CN" altLang="zh-CN" dirty="0" smtClean="0"/>
              <a:t>第三</a:t>
            </a:r>
            <a:r>
              <a:rPr lang="zh-CN" altLang="zh-CN" dirty="0"/>
              <a:t>个层面：关键词排名、页面收录量、外链数量、</a:t>
            </a:r>
            <a:r>
              <a:rPr lang="en-US" altLang="zh-CN" dirty="0" err="1"/>
              <a:t>cpc</a:t>
            </a:r>
            <a:r>
              <a:rPr lang="zh-CN" altLang="zh-CN" dirty="0"/>
              <a:t>数量。</a:t>
            </a:r>
          </a:p>
          <a:p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12.1</a:t>
            </a:r>
            <a:r>
              <a:rPr lang="zh-CN" altLang="zh-CN" dirty="0" smtClean="0"/>
              <a:t>网络营销效果的评价步骤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21793241"/>
      </p:ext>
    </p:extLst>
  </p:cSld>
  <p:clrMapOvr>
    <a:masterClrMapping/>
  </p:clrMapOvr>
</p:sld>
</file>

<file path=ppt/theme/theme1.xml><?xml version="1.0" encoding="utf-8"?>
<a:theme xmlns:a="http://schemas.openxmlformats.org/drawingml/2006/main" name="029TGp_edu_biz_red_v3">
  <a:themeElements>
    <a:clrScheme name="Default Design 3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00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00"/>
      </a:accent6>
      <a:hlink>
        <a:srgbClr val="669900"/>
      </a:hlink>
      <a:folHlink>
        <a:srgbClr val="83A6A7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917FC9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8372B6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00"/>
        </a:accent6>
        <a:hlink>
          <a:srgbClr val="669900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029TGp_edu_biz_red_v3</Template>
  <TotalTime>44</TotalTime>
  <Words>997</Words>
  <Application>Microsoft Office PowerPoint</Application>
  <PresentationFormat>全屏显示(4:3)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029TGp_edu_biz_red_v3</vt:lpstr>
      <vt:lpstr>任务十二 评价网络营销的效果</vt:lpstr>
      <vt:lpstr>学习要点</vt:lpstr>
      <vt:lpstr>引例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12.1网络营销效果的评价步骤</vt:lpstr>
      <vt:lpstr>12.2 网络广告的实施效果评估报告</vt:lpstr>
      <vt:lpstr>12.2 网络广告的实施效果评估报告</vt:lpstr>
      <vt:lpstr>12.2 网络广告的实施效果评估报告</vt:lpstr>
      <vt:lpstr>12.2 网络广告的实施效果评估报告</vt:lpstr>
      <vt:lpstr>12.2 网络广告的实施效果评估报告</vt:lpstr>
      <vt:lpstr>本任务小结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任务十二 评价网络营销 的效果</dc:title>
  <dc:creator>chd</dc:creator>
  <cp:lastModifiedBy>微软用户</cp:lastModifiedBy>
  <cp:revision>7</cp:revision>
  <dcterms:created xsi:type="dcterms:W3CDTF">2015-09-04T02:51:19Z</dcterms:created>
  <dcterms:modified xsi:type="dcterms:W3CDTF">2015-09-11T01:27:23Z</dcterms:modified>
</cp:coreProperties>
</file>