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56" r:id="rId2"/>
    <p:sldId id="263" r:id="rId3"/>
    <p:sldId id="292" r:id="rId4"/>
    <p:sldId id="527" r:id="rId5"/>
    <p:sldId id="618" r:id="rId6"/>
    <p:sldId id="629" r:id="rId7"/>
    <p:sldId id="630" r:id="rId8"/>
    <p:sldId id="632" r:id="rId9"/>
    <p:sldId id="633" r:id="rId10"/>
    <p:sldId id="634" r:id="rId11"/>
    <p:sldId id="635" r:id="rId12"/>
    <p:sldId id="619" r:id="rId13"/>
    <p:sldId id="636" r:id="rId14"/>
    <p:sldId id="637" r:id="rId15"/>
    <p:sldId id="620" r:id="rId16"/>
    <p:sldId id="638" r:id="rId17"/>
    <p:sldId id="639" r:id="rId18"/>
    <p:sldId id="621" r:id="rId19"/>
    <p:sldId id="641" r:id="rId20"/>
    <p:sldId id="642" r:id="rId21"/>
    <p:sldId id="293" r:id="rId22"/>
    <p:sldId id="528" r:id="rId23"/>
    <p:sldId id="623" r:id="rId24"/>
    <p:sldId id="645" r:id="rId25"/>
    <p:sldId id="624" r:id="rId26"/>
    <p:sldId id="625" r:id="rId27"/>
    <p:sldId id="647" r:id="rId28"/>
    <p:sldId id="648" r:id="rId29"/>
    <p:sldId id="626" r:id="rId30"/>
    <p:sldId id="650" r:id="rId31"/>
    <p:sldId id="294" r:id="rId32"/>
    <p:sldId id="529" r:id="rId33"/>
    <p:sldId id="627" r:id="rId34"/>
    <p:sldId id="655" r:id="rId35"/>
    <p:sldId id="326" r:id="rId36"/>
    <p:sldId id="460" r:id="rId37"/>
    <p:sldId id="268"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微型计算机原理与接口技术(第2版)王向慧 主编  中国水利水电出版社 ISBN 978-7-5170-3719-4" id="{493B8340-FD09-4E3F-847A-9C30FE64137F}">
          <p14:sldIdLst>
            <p14:sldId id="256"/>
          </p14:sldIdLst>
        </p14:section>
        <p14:section name="第7章  串行通信及串行接口技术" id="{8ABC3018-9E22-4D48-BDDD-0003F2295249}">
          <p14:sldIdLst>
            <p14:sldId id="263"/>
            <p14:sldId id="292"/>
            <p14:sldId id="527"/>
            <p14:sldId id="618"/>
            <p14:sldId id="629"/>
            <p14:sldId id="630"/>
            <p14:sldId id="632"/>
            <p14:sldId id="633"/>
            <p14:sldId id="634"/>
            <p14:sldId id="635"/>
            <p14:sldId id="619"/>
            <p14:sldId id="636"/>
            <p14:sldId id="637"/>
            <p14:sldId id="620"/>
            <p14:sldId id="638"/>
            <p14:sldId id="639"/>
            <p14:sldId id="621"/>
            <p14:sldId id="641"/>
            <p14:sldId id="642"/>
            <p14:sldId id="293"/>
            <p14:sldId id="528"/>
            <p14:sldId id="623"/>
            <p14:sldId id="645"/>
            <p14:sldId id="624"/>
            <p14:sldId id="625"/>
            <p14:sldId id="647"/>
            <p14:sldId id="648"/>
            <p14:sldId id="626"/>
            <p14:sldId id="650"/>
            <p14:sldId id="294"/>
            <p14:sldId id="529"/>
            <p14:sldId id="627"/>
            <p14:sldId id="655"/>
            <p14:sldId id="326"/>
            <p14:sldId id="460"/>
            <p14:sldId id="2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5CC"/>
    <a:srgbClr val="CCFACC"/>
    <a:srgbClr val="CCEBCC"/>
    <a:srgbClr val="CCF1CC"/>
    <a:srgbClr val="CCFFBE"/>
    <a:srgbClr val="CCFFD5"/>
    <a:srgbClr val="C3FFCC"/>
    <a:srgbClr val="D7FFCC"/>
    <a:srgbClr val="0E94B4"/>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59" autoAdjust="0"/>
    <p:restoredTop sz="86372" autoAdjust="0"/>
  </p:normalViewPr>
  <p:slideViewPr>
    <p:cSldViewPr>
      <p:cViewPr varScale="1">
        <p:scale>
          <a:sx n="67" d="100"/>
          <a:sy n="67" d="100"/>
        </p:scale>
        <p:origin x="-1158" y="-108"/>
      </p:cViewPr>
      <p:guideLst>
        <p:guide orient="horz" pos="2160"/>
        <p:guide pos="2880"/>
      </p:guideLst>
    </p:cSldViewPr>
  </p:slideViewPr>
  <p:outlineViewPr>
    <p:cViewPr>
      <p:scale>
        <a:sx n="50" d="100"/>
        <a:sy n="50" d="100"/>
      </p:scale>
      <p:origin x="0" y="0"/>
    </p:cViewPr>
  </p:outlineViewPr>
  <p:notesTextViewPr>
    <p:cViewPr>
      <p:scale>
        <a:sx n="1" d="1"/>
        <a:sy n="1" d="1"/>
      </p:scale>
      <p:origin x="0" y="0"/>
    </p:cViewPr>
  </p:notesTextViewPr>
  <p:sorterViewPr>
    <p:cViewPr>
      <p:scale>
        <a:sx n="100" d="100"/>
        <a:sy n="100" d="100"/>
      </p:scale>
      <p:origin x="0" y="863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BFEB64-1AFE-4F85-93DA-6F0B2D38D535}" type="datetimeFigureOut">
              <a:rPr lang="zh-CN" altLang="en-US" smtClean="0"/>
              <a:t>2016/2/24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E269-C9C4-4A00-B75C-26B379CA3570}" type="slidenum">
              <a:rPr lang="zh-CN" altLang="en-US" smtClean="0"/>
              <a:t>‹#›</a:t>
            </a:fld>
            <a:endParaRPr lang="zh-CN" altLang="en-US"/>
          </a:p>
        </p:txBody>
      </p:sp>
    </p:spTree>
    <p:extLst>
      <p:ext uri="{BB962C8B-B14F-4D97-AF65-F5344CB8AC3E}">
        <p14:creationId xmlns:p14="http://schemas.microsoft.com/office/powerpoint/2010/main" val="163615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微型计算机原理与接口技术（第二版）</a:t>
            </a:r>
            <a:endParaRPr lang="en-US" altLang="zh-CN" sz="1200" b="1" dirty="0" smtClean="0">
              <a:solidFill>
                <a:srgbClr val="88D48C"/>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王向慧 主编</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978-7-5170-3719-4</a:t>
            </a:r>
            <a:endParaRPr lang="en-US" altLang="zh-CN"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a:p>
            <a:endParaRPr lang="zh-CN" altLang="en-US" dirty="0"/>
          </a:p>
        </p:txBody>
      </p:sp>
      <p:sp>
        <p:nvSpPr>
          <p:cNvPr id="4" name="灯片编号占位符 3"/>
          <p:cNvSpPr>
            <a:spLocks noGrp="1"/>
          </p:cNvSpPr>
          <p:nvPr>
            <p:ph type="sldNum" sz="quarter" idx="10"/>
          </p:nvPr>
        </p:nvSpPr>
        <p:spPr/>
        <p:txBody>
          <a:bodyPr/>
          <a:lstStyle/>
          <a:p>
            <a:fld id="{47C3E269-C9C4-4A00-B75C-26B379CA3570}" type="slidenum">
              <a:rPr lang="zh-CN" altLang="en-US" smtClean="0"/>
              <a:t>1</a:t>
            </a:fld>
            <a:endParaRPr lang="zh-CN" altLang="en-US"/>
          </a:p>
        </p:txBody>
      </p:sp>
    </p:spTree>
    <p:extLst>
      <p:ext uri="{BB962C8B-B14F-4D97-AF65-F5344CB8AC3E}">
        <p14:creationId xmlns:p14="http://schemas.microsoft.com/office/powerpoint/2010/main" val="1850218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a:t>
            </a:fld>
            <a:endParaRPr lang="zh-CN" altLang="en-US"/>
          </a:p>
        </p:txBody>
      </p:sp>
    </p:spTree>
    <p:extLst>
      <p:ext uri="{BB962C8B-B14F-4D97-AF65-F5344CB8AC3E}">
        <p14:creationId xmlns:p14="http://schemas.microsoft.com/office/powerpoint/2010/main" val="2397788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a:t>
            </a:fld>
            <a:endParaRPr lang="zh-CN" altLang="en-US"/>
          </a:p>
        </p:txBody>
      </p:sp>
    </p:spTree>
    <p:extLst>
      <p:ext uri="{BB962C8B-B14F-4D97-AF65-F5344CB8AC3E}">
        <p14:creationId xmlns:p14="http://schemas.microsoft.com/office/powerpoint/2010/main" val="1244167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21</a:t>
            </a:fld>
            <a:endParaRPr lang="zh-CN" altLang="en-US"/>
          </a:p>
        </p:txBody>
      </p:sp>
    </p:spTree>
    <p:extLst>
      <p:ext uri="{BB962C8B-B14F-4D97-AF65-F5344CB8AC3E}">
        <p14:creationId xmlns:p14="http://schemas.microsoft.com/office/powerpoint/2010/main" val="2909516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31</a:t>
            </a:fld>
            <a:endParaRPr lang="zh-CN" altLang="en-US"/>
          </a:p>
        </p:txBody>
      </p:sp>
    </p:spTree>
    <p:extLst>
      <p:ext uri="{BB962C8B-B14F-4D97-AF65-F5344CB8AC3E}">
        <p14:creationId xmlns:p14="http://schemas.microsoft.com/office/powerpoint/2010/main" val="1853586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34</a:t>
            </a:fld>
            <a:endParaRPr lang="zh-CN" altLang="en-US"/>
          </a:p>
        </p:txBody>
      </p:sp>
    </p:spTree>
    <p:extLst>
      <p:ext uri="{BB962C8B-B14F-4D97-AF65-F5344CB8AC3E}">
        <p14:creationId xmlns:p14="http://schemas.microsoft.com/office/powerpoint/2010/main" val="2143474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35</a:t>
            </a:fld>
            <a:endParaRPr lang="zh-CN" altLang="en-US"/>
          </a:p>
        </p:txBody>
      </p:sp>
    </p:spTree>
    <p:extLst>
      <p:ext uri="{BB962C8B-B14F-4D97-AF65-F5344CB8AC3E}">
        <p14:creationId xmlns:p14="http://schemas.microsoft.com/office/powerpoint/2010/main" val="3052785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36</a:t>
            </a:fld>
            <a:endParaRPr lang="zh-CN" altLang="en-US"/>
          </a:p>
        </p:txBody>
      </p:sp>
    </p:spTree>
    <p:extLst>
      <p:ext uri="{BB962C8B-B14F-4D97-AF65-F5344CB8AC3E}">
        <p14:creationId xmlns:p14="http://schemas.microsoft.com/office/powerpoint/2010/main" val="2044288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37</a:t>
            </a:fld>
            <a:endParaRPr lang="zh-CN" altLang="en-US"/>
          </a:p>
        </p:txBody>
      </p:sp>
    </p:spTree>
    <p:extLst>
      <p:ext uri="{BB962C8B-B14F-4D97-AF65-F5344CB8AC3E}">
        <p14:creationId xmlns:p14="http://schemas.microsoft.com/office/powerpoint/2010/main" val="25900685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2.wa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slide" Target="../slides/slide3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 Id="rId5" Type="http://schemas.openxmlformats.org/officeDocument/2006/relationships/slide" Target="../slides/slide36.xml"/><Relationship Id="rId4" Type="http://schemas.openxmlformats.org/officeDocument/2006/relationships/image" Target="../media/image5.gi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84" name="图片 83"/>
          <p:cNvPicPr>
            <a:picLocks noChangeAspect="1"/>
          </p:cNvPicPr>
          <p:nvPr userDrawn="1"/>
        </p:nvPicPr>
        <p:blipFill rotWithShape="1">
          <a:blip r:embed="rId3">
            <a:extLst>
              <a:ext uri="{28A0092B-C50C-407E-A947-70E740481C1C}">
                <a14:useLocalDpi xmlns:a14="http://schemas.microsoft.com/office/drawing/2010/main" val="0"/>
              </a:ext>
            </a:extLst>
          </a:blip>
          <a:srcRect l="51637" t="15732" r="564" b="43843"/>
          <a:stretch/>
        </p:blipFill>
        <p:spPr>
          <a:xfrm>
            <a:off x="0" y="0"/>
            <a:ext cx="9144000" cy="5587999"/>
          </a:xfrm>
          <a:prstGeom prst="rect">
            <a:avLst/>
          </a:prstGeom>
          <a:effectLst>
            <a:glow rad="228600">
              <a:schemeClr val="accent2">
                <a:satMod val="175000"/>
                <a:alpha val="40000"/>
              </a:schemeClr>
            </a:glow>
            <a:reflection blurRad="6350" stA="50000" endA="275" endPos="40000" dist="101600" dir="5400000" sy="-100000" algn="bl" rotWithShape="0"/>
            <a:softEdge rad="31750"/>
          </a:effectLst>
        </p:spPr>
      </p:pic>
      <p:sp>
        <p:nvSpPr>
          <p:cNvPr id="6" name="矩形 5"/>
          <p:cNvSpPr/>
          <p:nvPr userDrawn="1"/>
        </p:nvSpPr>
        <p:spPr>
          <a:xfrm>
            <a:off x="0" y="-27384"/>
            <a:ext cx="9144000" cy="5588220"/>
          </a:xfrm>
          <a:prstGeom prst="rect">
            <a:avLst/>
          </a:prstGeom>
          <a:solidFill>
            <a:srgbClr val="CCFFCC">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9" name="Text Box 78"/>
          <p:cNvSpPr txBox="1">
            <a:spLocks noChangeArrowheads="1"/>
          </p:cNvSpPr>
          <p:nvPr userDrawn="1"/>
        </p:nvSpPr>
        <p:spPr bwMode="auto">
          <a:xfrm>
            <a:off x="703907" y="5661248"/>
            <a:ext cx="7756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a:t>
            </a:r>
            <a:r>
              <a:rPr lang="en-US" altLang="zh-CN" sz="2800" b="1" dirty="0" smtClean="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978-7-5170-3719-4</a:t>
            </a:r>
            <a:endParaRPr lang="en-US" altLang="zh-CN"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p:txBody>
      </p:sp>
      <p:sp>
        <p:nvSpPr>
          <p:cNvPr id="87" name="Text Box 78"/>
          <p:cNvSpPr txBox="1">
            <a:spLocks noChangeArrowheads="1"/>
          </p:cNvSpPr>
          <p:nvPr userDrawn="1"/>
        </p:nvSpPr>
        <p:spPr bwMode="auto">
          <a:xfrm>
            <a:off x="5561251" y="4773483"/>
            <a:ext cx="3135312" cy="81575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chor="t">
            <a:noAutofit/>
          </a:bodyPr>
          <a:lstStyle>
            <a:lvl1pPr indent="0" algn="r">
              <a:spcBef>
                <a:spcPct val="20000"/>
              </a:spcBef>
              <a:buClr>
                <a:schemeClr val="accent1"/>
              </a:buClr>
              <a:buSzPct val="76000"/>
              <a:buFont typeface="Wingdings 2" pitchFamily="18" charset="2"/>
              <a:buNone/>
              <a:defRPr sz="3200" b="1">
                <a:solidFill>
                  <a:srgbClr val="669900"/>
                </a:solidFill>
                <a:effectLst/>
                <a:latin typeface="仿宋" pitchFamily="49" charset="-122"/>
                <a:ea typeface="仿宋" pitchFamily="49" charset="-122"/>
              </a:defRPr>
            </a:lvl1pPr>
            <a:lvl2pPr indent="0" algn="ctr">
              <a:spcBef>
                <a:spcPct val="20000"/>
              </a:spcBef>
              <a:buClr>
                <a:schemeClr val="accent1"/>
              </a:buClr>
              <a:buSzPct val="76000"/>
              <a:buFont typeface="Wingdings 2" pitchFamily="18" charset="2"/>
              <a:buNone/>
              <a:defRPr sz="2200">
                <a:solidFill>
                  <a:schemeClr val="tx1">
                    <a:tint val="75000"/>
                  </a:schemeClr>
                </a:solidFill>
              </a:defRPr>
            </a:lvl2pPr>
            <a:lvl3pPr indent="0" algn="ctr">
              <a:spcBef>
                <a:spcPct val="20000"/>
              </a:spcBef>
              <a:buClr>
                <a:schemeClr val="accent1"/>
              </a:buClr>
              <a:buSzPct val="76000"/>
              <a:buFont typeface="Wingdings 2" pitchFamily="18" charset="2"/>
              <a:buNone/>
              <a:defRPr sz="2000">
                <a:solidFill>
                  <a:schemeClr val="tx1">
                    <a:tint val="75000"/>
                  </a:schemeClr>
                </a:solidFill>
              </a:defRPr>
            </a:lvl3pPr>
            <a:lvl4pPr indent="0" algn="ctr">
              <a:spcBef>
                <a:spcPct val="20000"/>
              </a:spcBef>
              <a:buClr>
                <a:schemeClr val="accent1"/>
              </a:buClr>
              <a:buSzPct val="76000"/>
              <a:buFont typeface="Wingdings 2" pitchFamily="18" charset="2"/>
              <a:buNone/>
              <a:defRPr>
                <a:solidFill>
                  <a:schemeClr val="tx1">
                    <a:tint val="75000"/>
                  </a:schemeClr>
                </a:solidFill>
              </a:defRPr>
            </a:lvl4pPr>
            <a:lvl5pPr indent="0" algn="ctr">
              <a:spcBef>
                <a:spcPct val="20000"/>
              </a:spcBef>
              <a:buClr>
                <a:schemeClr val="accent1"/>
              </a:buClr>
              <a:buSzPct val="76000"/>
              <a:buFont typeface="Wingdings 2" pitchFamily="18" charset="2"/>
              <a:buNone/>
              <a:defRPr sz="1600" baseline="0">
                <a:solidFill>
                  <a:schemeClr val="tx1">
                    <a:tint val="75000"/>
                  </a:schemeClr>
                </a:solidFill>
              </a:defRPr>
            </a:lvl5pPr>
            <a:lvl6pPr indent="0" algn="ctr">
              <a:spcBef>
                <a:spcPct val="20000"/>
              </a:spcBef>
              <a:buClr>
                <a:schemeClr val="accent1"/>
              </a:buClr>
              <a:buSzPct val="76000"/>
              <a:buFont typeface="Wingdings 2" pitchFamily="18" charset="2"/>
              <a:buNone/>
              <a:defRPr sz="1400">
                <a:solidFill>
                  <a:schemeClr val="tx1">
                    <a:tint val="75000"/>
                  </a:schemeClr>
                </a:solidFill>
              </a:defRPr>
            </a:lvl6pPr>
            <a:lvl7pPr indent="0" algn="ctr">
              <a:spcBef>
                <a:spcPct val="20000"/>
              </a:spcBef>
              <a:buClr>
                <a:schemeClr val="accent1"/>
              </a:buClr>
              <a:buSzPct val="76000"/>
              <a:buFont typeface="Wingdings 2" pitchFamily="18" charset="2"/>
              <a:buNone/>
              <a:defRPr sz="1400">
                <a:solidFill>
                  <a:schemeClr val="tx1">
                    <a:tint val="75000"/>
                  </a:schemeClr>
                </a:solidFill>
              </a:defRPr>
            </a:lvl7pPr>
            <a:lvl8pPr indent="0" algn="ctr">
              <a:spcBef>
                <a:spcPct val="20000"/>
              </a:spcBef>
              <a:buClr>
                <a:schemeClr val="accent1"/>
              </a:buClr>
              <a:buSzPct val="76000"/>
              <a:buFont typeface="Wingdings 2" pitchFamily="18" charset="2"/>
              <a:buNone/>
              <a:defRPr sz="1400">
                <a:solidFill>
                  <a:schemeClr val="tx1">
                    <a:tint val="75000"/>
                  </a:schemeClr>
                </a:solidFill>
              </a:defRPr>
            </a:lvl8pPr>
            <a:lvl9pPr indent="0" algn="ctr">
              <a:spcBef>
                <a:spcPct val="20000"/>
              </a:spcBef>
              <a:buClr>
                <a:schemeClr val="accent1"/>
              </a:buClr>
              <a:buSzPct val="76000"/>
              <a:buFont typeface="Wingdings 2" pitchFamily="18" charset="2"/>
              <a:buNone/>
              <a:defRPr sz="1400">
                <a:solidFill>
                  <a:schemeClr val="tx1">
                    <a:tint val="75000"/>
                  </a:schemeClr>
                </a:solidFill>
              </a:defRPr>
            </a:lvl9pPr>
          </a:lstStyle>
          <a:p>
            <a:pPr lvl="0"/>
            <a:r>
              <a:rPr lang="zh-CN" altLang="en-US" sz="2800" dirty="0" smtClean="0">
                <a:solidFill>
                  <a:srgbClr val="009600"/>
                </a:solidFill>
                <a:effectLst>
                  <a:outerShdw blurRad="38100" dist="38100" dir="2700000" algn="tl">
                    <a:srgbClr val="000000">
                      <a:alpha val="43137"/>
                    </a:srgbClr>
                  </a:outerShdw>
                </a:effectLst>
                <a:latin typeface="黑体" pitchFamily="49" charset="-122"/>
                <a:ea typeface="黑体" pitchFamily="49" charset="-122"/>
              </a:rPr>
              <a:t>王向慧 主编</a:t>
            </a:r>
            <a:endParaRPr lang="en-US" altLang="zh-CN" sz="2800" dirty="0">
              <a:solidFill>
                <a:srgbClr val="0096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88" name="WordArt 69">
            <a:hlinkHover r:id="" action="ppaction://noaction" highlightClick="1">
              <a:snd r:embed="rId4" name="CAMERA.WAV"/>
            </a:hlinkHover>
          </p:cNvPr>
          <p:cNvSpPr>
            <a:spLocks noChangeArrowheads="1" noChangeShapeType="1" noTextEdit="1"/>
          </p:cNvSpPr>
          <p:nvPr userDrawn="1"/>
        </p:nvSpPr>
        <p:spPr bwMode="auto">
          <a:xfrm>
            <a:off x="539553" y="1772816"/>
            <a:ext cx="8136904" cy="1944216"/>
          </a:xfrm>
          <a:prstGeom prst="rect">
            <a:avLst/>
          </a:prstGeom>
          <a:extLst>
            <a:ext uri="{91240B29-F687-4F45-9708-019B960494DF}">
              <a14:hiddenLine xmlns:a14="http://schemas.microsoft.com/office/drawing/2010/main" w="9525" cap="rnd">
                <a:solidFill>
                  <a:srgbClr val="000000"/>
                </a:solidFill>
                <a:round/>
                <a:headEnd/>
                <a:tailEnd/>
              </a14:hiddenLine>
            </a:ext>
          </a:extLst>
        </p:spPr>
        <p:txBody>
          <a:bodyPr wrap="none" fromWordArt="1">
            <a:prstTxWarp prst="textPlain">
              <a:avLst>
                <a:gd name="adj" fmla="val 50000"/>
              </a:avLst>
            </a:prstTxWarp>
          </a:bodyPr>
          <a:lstStyle/>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微型计算机原理</a:t>
            </a:r>
            <a:endParaRPr lang="en-US" altLang="zh-CN" sz="3600" b="1" kern="10" dirty="0" smtClean="0">
              <a:solidFill>
                <a:srgbClr val="7E542A"/>
              </a:solidFill>
              <a:effectLst>
                <a:outerShdw dist="45791" dir="2021404" algn="ctr" rotWithShape="0">
                  <a:srgbClr val="C0C0C0"/>
                </a:outerShdw>
              </a:effectLst>
              <a:latin typeface="隶书" pitchFamily="49" charset="-122"/>
              <a:ea typeface="隶书" pitchFamily="49" charset="-122"/>
            </a:endParaRPr>
          </a:p>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与接口技术</a:t>
            </a:r>
            <a:endParaRPr lang="zh-CN" altLang="en-US" sz="3600" b="1" kern="10" dirty="0">
              <a:solidFill>
                <a:srgbClr val="7E542A"/>
              </a:solidFill>
              <a:effectLst>
                <a:outerShdw dist="45791" dir="2021404" algn="ctr" rotWithShape="0">
                  <a:srgbClr val="C0C0C0"/>
                </a:outerShdw>
              </a:effectLst>
              <a:latin typeface="隶书" pitchFamily="49" charset="-122"/>
              <a:ea typeface="隶书" pitchFamily="49" charset="-122"/>
            </a:endParaRPr>
          </a:p>
        </p:txBody>
      </p:sp>
      <p:sp>
        <p:nvSpPr>
          <p:cNvPr id="7" name="Text Box 78"/>
          <p:cNvSpPr txBox="1">
            <a:spLocks noChangeArrowheads="1"/>
          </p:cNvSpPr>
          <p:nvPr userDrawn="1"/>
        </p:nvSpPr>
        <p:spPr bwMode="auto">
          <a:xfrm>
            <a:off x="2833639" y="4005064"/>
            <a:ext cx="347672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（第</a:t>
            </a:r>
            <a:r>
              <a:rPr lang="en-US" altLang="zh-CN"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7</a:t>
            </a:r>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章）</a:t>
            </a:r>
            <a:endParaRPr lang="en-US" altLang="zh-CN" sz="3200" b="1" dirty="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750" fill="hold"/>
                                        <p:tgtEl>
                                          <p:spTgt spid="88"/>
                                        </p:tgtEl>
                                        <p:attrNameLst>
                                          <p:attrName>ppt_w</p:attrName>
                                        </p:attrNameLst>
                                      </p:cBhvr>
                                      <p:tavLst>
                                        <p:tav tm="0">
                                          <p:val>
                                            <p:fltVal val="0"/>
                                          </p:val>
                                        </p:tav>
                                        <p:tav tm="100000">
                                          <p:val>
                                            <p:strVal val="#ppt_w"/>
                                          </p:val>
                                        </p:tav>
                                      </p:tavLst>
                                    </p:anim>
                                    <p:anim calcmode="lin" valueType="num">
                                      <p:cBhvr>
                                        <p:cTn id="8" dur="750" fill="hold"/>
                                        <p:tgtEl>
                                          <p:spTgt spid="8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750"/>
                                        <p:tgtEl>
                                          <p:spTgt spid="8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9"/>
                                        </p:tgtEl>
                                        <p:attrNameLst>
                                          <p:attrName>style.visibility</p:attrName>
                                        </p:attrNameLst>
                                      </p:cBhvr>
                                      <p:to>
                                        <p:strVal val="visible"/>
                                      </p:to>
                                    </p:set>
                                    <p:animEffect transition="in" filter="fade">
                                      <p:cBhvr>
                                        <p:cTn id="16" dur="500"/>
                                        <p:tgtEl>
                                          <p:spTgt spid="12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87" grpId="0"/>
      <p:bldP spid="88"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85800"/>
            <a:ext cx="9144000" cy="1143000"/>
          </a:xfrm>
          <a:prstGeom prst="rect">
            <a:avLst/>
          </a:prstGeom>
        </p:spPr>
        <p:txBody>
          <a:bodyPr>
            <a:normAutofit/>
          </a:bodyPr>
          <a:lstStyle>
            <a:lvl1pPr algn="ctr">
              <a:defRPr sz="5400" b="1" baseline="0">
                <a:solidFill>
                  <a:srgbClr val="FF0066"/>
                </a:solidFill>
                <a:effectLst/>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16832"/>
            <a:ext cx="6624736" cy="4120092"/>
          </a:xfrm>
          <a:prstGeom prst="rect">
            <a:avLst/>
          </a:prstGeom>
          <a:gradFill flip="none" rotWithShape="1">
            <a:gsLst>
              <a:gs pos="0">
                <a:srgbClr val="FFE7E7"/>
              </a:gs>
              <a:gs pos="44000">
                <a:srgbClr val="CEFEE0">
                  <a:shade val="67500"/>
                  <a:satMod val="115000"/>
                  <a:lumMod val="79000"/>
                  <a:lumOff val="21000"/>
                  <a:alpha val="41000"/>
                </a:srgbClr>
              </a:gs>
              <a:gs pos="100000">
                <a:srgbClr val="CEFEE0">
                  <a:shade val="100000"/>
                  <a:satMod val="115000"/>
                </a:srgbClr>
              </a:gs>
            </a:gsLst>
            <a:lin ang="18900000" scaled="1"/>
            <a:tileRect/>
          </a:gradFill>
          <a:ln w="127000" cmpd="tri">
            <a:solidFill>
              <a:srgbClr val="808080"/>
            </a:solidFill>
            <a:miter lim="800000"/>
            <a:headEnd/>
            <a:tailEnd/>
          </a:ln>
        </p:spPr>
        <p:txBody>
          <a:bodyPr lIns="90000" tIns="46800" rIns="90000" bIns="46800"/>
          <a:lstStyle>
            <a:lvl1pPr marL="360000" indent="0">
              <a:lnSpc>
                <a:spcPct val="130000"/>
              </a:lnSpc>
              <a:spcBef>
                <a:spcPts val="600"/>
              </a:spcBef>
              <a:spcAft>
                <a:spcPts val="600"/>
              </a:spcAft>
              <a:buNone/>
              <a:defRPr kumimoji="1" lang="zh-CN" altLang="en-US" sz="36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grpSp>
        <p:nvGrpSpPr>
          <p:cNvPr id="5" name="组合 4"/>
          <p:cNvGrpSpPr/>
          <p:nvPr userDrawn="1"/>
        </p:nvGrpSpPr>
        <p:grpSpPr>
          <a:xfrm rot="15991068" flipH="1" flipV="1">
            <a:off x="4374197" y="1927409"/>
            <a:ext cx="450144" cy="9213967"/>
            <a:chOff x="132766" y="116632"/>
            <a:chExt cx="615173" cy="6563931"/>
          </a:xfrm>
        </p:grpSpPr>
        <p:grpSp>
          <p:nvGrpSpPr>
            <p:cNvPr id="7" name="Group 1"/>
            <p:cNvGrpSpPr/>
            <p:nvPr userDrawn="1"/>
          </p:nvGrpSpPr>
          <p:grpSpPr>
            <a:xfrm rot="5400000">
              <a:off x="-2927472" y="3176870"/>
              <a:ext cx="6556745" cy="436269"/>
              <a:chOff x="-19045" y="216550"/>
              <a:chExt cx="9180548" cy="649224"/>
            </a:xfrm>
          </p:grpSpPr>
          <p:sp>
            <p:nvSpPr>
              <p:cNvPr id="1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8" name="Group 1"/>
            <p:cNvGrpSpPr/>
            <p:nvPr userDrawn="1"/>
          </p:nvGrpSpPr>
          <p:grpSpPr>
            <a:xfrm rot="5607016">
              <a:off x="-2748568" y="3184056"/>
              <a:ext cx="6556745" cy="436269"/>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9" name="Group 1"/>
            <p:cNvGrpSpPr/>
            <p:nvPr userDrawn="1"/>
          </p:nvGrpSpPr>
          <p:grpSpPr>
            <a:xfrm rot="5520000">
              <a:off x="-2838453" y="3184056"/>
              <a:ext cx="6556745" cy="436269"/>
              <a:chOff x="-19045" y="216550"/>
              <a:chExt cx="9180548" cy="649224"/>
            </a:xfrm>
          </p:grpSpPr>
          <p:sp>
            <p:nvSpPr>
              <p:cNvPr id="1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grpSp>
        <p:nvGrpSpPr>
          <p:cNvPr id="16" name="组合 15"/>
          <p:cNvGrpSpPr/>
          <p:nvPr userDrawn="1"/>
        </p:nvGrpSpPr>
        <p:grpSpPr>
          <a:xfrm rot="16200000">
            <a:off x="4374197" y="-4355384"/>
            <a:ext cx="450144" cy="9213967"/>
            <a:chOff x="132766" y="116632"/>
            <a:chExt cx="615173" cy="6563931"/>
          </a:xfrm>
        </p:grpSpPr>
        <p:grpSp>
          <p:nvGrpSpPr>
            <p:cNvPr id="17" name="Group 1"/>
            <p:cNvGrpSpPr/>
            <p:nvPr userDrawn="1"/>
          </p:nvGrpSpPr>
          <p:grpSpPr>
            <a:xfrm rot="5400000">
              <a:off x="-2927472" y="3176870"/>
              <a:ext cx="6556745" cy="436269"/>
              <a:chOff x="-19045" y="216550"/>
              <a:chExt cx="9180548" cy="649224"/>
            </a:xfrm>
          </p:grpSpPr>
          <p:sp>
            <p:nvSpPr>
              <p:cNvPr id="2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8" name="Group 1"/>
            <p:cNvGrpSpPr/>
            <p:nvPr userDrawn="1"/>
          </p:nvGrpSpPr>
          <p:grpSpPr>
            <a:xfrm rot="5607016">
              <a:off x="-2748568" y="3184056"/>
              <a:ext cx="6556745" cy="436269"/>
              <a:chOff x="-19045" y="216550"/>
              <a:chExt cx="9180548" cy="649224"/>
            </a:xfrm>
          </p:grpSpPr>
          <p:sp>
            <p:nvSpPr>
              <p:cNvPr id="2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9" name="Group 1"/>
            <p:cNvGrpSpPr/>
            <p:nvPr userDrawn="1"/>
          </p:nvGrpSpPr>
          <p:grpSpPr>
            <a:xfrm rot="5520000">
              <a:off x="-2838453" y="3184056"/>
              <a:ext cx="6556745" cy="436269"/>
              <a:chOff x="-19045" y="216550"/>
              <a:chExt cx="9180548" cy="649224"/>
            </a:xfrm>
          </p:grpSpPr>
          <p:sp>
            <p:nvSpPr>
              <p:cNvPr id="2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第7章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43000"/>
          </a:xfrm>
          <a:prstGeom prst="rect">
            <a:avLst/>
          </a:prstGeom>
        </p:spPr>
        <p:txBody>
          <a:bodyPr>
            <a:noAutofit/>
          </a:bodyPr>
          <a:lstStyle>
            <a:lvl1pPr algn="ctr">
              <a:defRPr sz="4900" b="0" baseline="0">
                <a:solidFill>
                  <a:srgbClr val="0066FF"/>
                </a:solidFill>
                <a:effectLst>
                  <a:outerShdw blurRad="38100" dist="38100" dir="2700000" algn="tl">
                    <a:srgbClr val="000000">
                      <a:alpha val="43137"/>
                    </a:srgbClr>
                  </a:outerShdw>
                </a:effectLst>
                <a:latin typeface="Times New Roman" pitchFamily="18" charset="0"/>
                <a:ea typeface="隶书" pitchFamily="49" charset="-122"/>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88840"/>
            <a:ext cx="6840000" cy="3907463"/>
          </a:xfrm>
          <a:prstGeom prst="rect">
            <a:avLst/>
          </a:prstGeom>
          <a:noFill/>
          <a:ln w="127000" cmpd="tri">
            <a:noFill/>
            <a:miter lim="800000"/>
            <a:headEnd/>
            <a:tailEnd/>
          </a:ln>
        </p:spPr>
        <p:txBody>
          <a:bodyPr lIns="90000" tIns="46800" rIns="90000" bIns="46800">
            <a:normAutofit/>
          </a:bodyPr>
          <a:lstStyle>
            <a:lvl1pPr marL="0" indent="0">
              <a:lnSpc>
                <a:spcPct val="150000"/>
              </a:lnSpc>
              <a:buNone/>
              <a:defRPr kumimoji="1" lang="zh-CN" altLang="en-US" sz="33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sp>
        <p:nvSpPr>
          <p:cNvPr id="5" name="椭圆 4">
            <a:hlinkClick r:id="rId2" action="ppaction://hlinksldjump" highlightClick="1"/>
          </p:cNvPr>
          <p:cNvSpPr/>
          <p:nvPr userDrawn="1"/>
        </p:nvSpPr>
        <p:spPr>
          <a:xfrm>
            <a:off x="251520" y="6273352"/>
            <a:ext cx="720000" cy="36000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7</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
        <p:nvSpPr>
          <p:cNvPr id="27" name="WordArt 68">
            <a:hlinkHover r:id="" action="ppaction://noaction" highlightClick="1">
              <a:snd r:embed="rId3"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28" name="组合 27"/>
          <p:cNvGrpSpPr/>
          <p:nvPr userDrawn="1"/>
        </p:nvGrpSpPr>
        <p:grpSpPr>
          <a:xfrm rot="831228" flipH="1" flipV="1">
            <a:off x="7751771" y="-358263"/>
            <a:ext cx="1407733" cy="2301214"/>
            <a:chOff x="129483" y="5266558"/>
            <a:chExt cx="1116307" cy="1824821"/>
          </a:xfrm>
        </p:grpSpPr>
        <p:pic>
          <p:nvPicPr>
            <p:cNvPr id="29" name="Picture 2"/>
            <p:cNvPicPr>
              <a:picLocks noChangeAspect="1" noChangeArrowheads="1"/>
            </p:cNvPicPr>
            <p:nvPr/>
          </p:nvPicPr>
          <p:blipFill rotWithShape="1">
            <a:blip r:embed="rId4"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
            <p:cNvPicPr>
              <a:picLocks noChangeAspect="1" noChangeArrowheads="1"/>
            </p:cNvPicPr>
            <p:nvPr/>
          </p:nvPicPr>
          <p:blipFill rotWithShape="1">
            <a:blip r:embed="rId4"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764765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第7章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008112"/>
          </a:xfrm>
          <a:prstGeom prst="rect">
            <a:avLst/>
          </a:prstGeom>
        </p:spPr>
        <p:txBody>
          <a:bodyPr>
            <a:normAutofit/>
          </a:bodyPr>
          <a:lstStyle>
            <a:lvl1pPr algn="ctr">
              <a:defRPr sz="4000" b="1" spc="200" baseline="0">
                <a:solidFill>
                  <a:srgbClr val="002060"/>
                </a:solidFill>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grpSp>
        <p:nvGrpSpPr>
          <p:cNvPr id="4" name="组合 3"/>
          <p:cNvGrpSpPr/>
          <p:nvPr userDrawn="1"/>
        </p:nvGrpSpPr>
        <p:grpSpPr>
          <a:xfrm>
            <a:off x="19730" y="-219685"/>
            <a:ext cx="9210205" cy="7279532"/>
            <a:chOff x="19730" y="-219685"/>
            <a:chExt cx="9210205" cy="7279532"/>
          </a:xfrm>
        </p:grpSpPr>
        <p:grpSp>
          <p:nvGrpSpPr>
            <p:cNvPr id="58" name="组合 57"/>
            <p:cNvGrpSpPr/>
            <p:nvPr userDrawn="1"/>
          </p:nvGrpSpPr>
          <p:grpSpPr>
            <a:xfrm>
              <a:off x="19730" y="5235026"/>
              <a:ext cx="1116307" cy="1824821"/>
              <a:chOff x="129483" y="5266558"/>
              <a:chExt cx="1116307" cy="1824821"/>
            </a:xfrm>
          </p:grpSpPr>
          <p:pic>
            <p:nvPicPr>
              <p:cNvPr id="59"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1" name="组合 60"/>
            <p:cNvGrpSpPr/>
            <p:nvPr userDrawn="1"/>
          </p:nvGrpSpPr>
          <p:grpSpPr>
            <a:xfrm rot="10560000" flipV="1">
              <a:off x="7789775" y="-219685"/>
              <a:ext cx="1440160" cy="3964098"/>
              <a:chOff x="-63236" y="-296416"/>
              <a:chExt cx="1592321" cy="4382926"/>
            </a:xfrm>
          </p:grpSpPr>
          <p:pic>
            <p:nvPicPr>
              <p:cNvPr id="62"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9321" r="10235"/>
              <a:stretch/>
            </p:blipFill>
            <p:spPr bwMode="auto">
              <a:xfrm rot="21271740">
                <a:off x="-63236" y="-121897"/>
                <a:ext cx="1239484" cy="420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35636" r="10235"/>
              <a:stretch/>
            </p:blipFill>
            <p:spPr bwMode="auto">
              <a:xfrm rot="19902321">
                <a:off x="289601" y="-296416"/>
                <a:ext cx="1239484" cy="3207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3" name="组合 2"/>
          <p:cNvGrpSpPr/>
          <p:nvPr userDrawn="1"/>
        </p:nvGrpSpPr>
        <p:grpSpPr>
          <a:xfrm>
            <a:off x="4644088" y="6417360"/>
            <a:ext cx="3960360" cy="252000"/>
            <a:chOff x="4644088" y="6417360"/>
            <a:chExt cx="3960360" cy="252000"/>
          </a:xfrm>
        </p:grpSpPr>
        <p:sp>
          <p:nvSpPr>
            <p:cNvPr id="14" name="AutoShape 66">
              <a:hlinkClick r:id="rId3" action="ppaction://hlinksldjump" highlightClick="1"/>
            </p:cNvPr>
            <p:cNvSpPr>
              <a:spLocks noChangeArrowheads="1"/>
            </p:cNvSpPr>
            <p:nvPr userDrawn="1"/>
          </p:nvSpPr>
          <p:spPr bwMode="auto">
            <a:xfrm>
              <a:off x="788444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a:solidFill>
                    <a:srgbClr val="4D4D4D"/>
                  </a:solidFill>
                  <a:latin typeface="隶书" pitchFamily="49" charset="-122"/>
                  <a:ea typeface="隶书" pitchFamily="49" charset="-122"/>
                </a:rPr>
                <a:t>退出</a:t>
              </a:r>
            </a:p>
          </p:txBody>
        </p:sp>
        <p:sp>
          <p:nvSpPr>
            <p:cNvPr id="16" name="AutoShape 69">
              <a:hlinkClick r:id="" action="ppaction://hlinkshowjump?jump=nextslide" highlightClick="1"/>
            </p:cNvPr>
            <p:cNvSpPr>
              <a:spLocks noChangeArrowheads="1"/>
            </p:cNvSpPr>
            <p:nvPr userDrawn="1"/>
          </p:nvSpPr>
          <p:spPr bwMode="auto">
            <a:xfrm>
              <a:off x="5724040"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下页</a:t>
              </a:r>
            </a:p>
          </p:txBody>
        </p:sp>
        <p:sp>
          <p:nvSpPr>
            <p:cNvPr id="17" name="AutoShape 69">
              <a:hlinkClick r:id="" action="ppaction://hlinkshowjump?jump=previousslide" highlightClick="1"/>
            </p:cNvPr>
            <p:cNvSpPr>
              <a:spLocks noChangeArrowheads="1"/>
            </p:cNvSpPr>
            <p:nvPr userDrawn="1"/>
          </p:nvSpPr>
          <p:spPr bwMode="auto">
            <a:xfrm>
              <a:off x="464408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上页</a:t>
              </a:r>
            </a:p>
          </p:txBody>
        </p:sp>
        <p:sp>
          <p:nvSpPr>
            <p:cNvPr id="18" name="AutoShape 69">
              <a:hlinkClick r:id="rId4" action="ppaction://hlinksldjump" highlightClick="1"/>
            </p:cNvPr>
            <p:cNvSpPr>
              <a:spLocks noChangeArrowheads="1"/>
            </p:cNvSpPr>
            <p:nvPr userDrawn="1"/>
          </p:nvSpPr>
          <p:spPr bwMode="auto">
            <a:xfrm>
              <a:off x="680432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smtClean="0">
                  <a:solidFill>
                    <a:srgbClr val="4D4D4D"/>
                  </a:solidFill>
                  <a:latin typeface="隶书" pitchFamily="49" charset="-122"/>
                  <a:ea typeface="隶书" pitchFamily="49" charset="-122"/>
                </a:rPr>
                <a:t>帮助</a:t>
              </a:r>
              <a:endParaRPr lang="zh-CN" altLang="en-US" dirty="0">
                <a:solidFill>
                  <a:srgbClr val="4D4D4D"/>
                </a:solidFill>
                <a:latin typeface="隶书" pitchFamily="49" charset="-122"/>
                <a:ea typeface="隶书" pitchFamily="49" charset="-122"/>
              </a:endParaRPr>
            </a:p>
          </p:txBody>
        </p:sp>
      </p:grpSp>
      <p:sp>
        <p:nvSpPr>
          <p:cNvPr id="21" name="椭圆 20">
            <a:hlinkClick r:id="rId5" action="ppaction://hlinksldjump" highlightClick="1"/>
            <a:hlinkHover r:id="" action="ppaction://noaction" highlightClick="1"/>
          </p:cNvPr>
          <p:cNvSpPr/>
          <p:nvPr userDrawn="1"/>
        </p:nvSpPr>
        <p:spPr>
          <a:xfrm>
            <a:off x="251520" y="6381368"/>
            <a:ext cx="720000" cy="360000"/>
          </a:xfrm>
          <a:prstGeom prst="ellipse">
            <a:avLst/>
          </a:prstGeom>
          <a:solidFill>
            <a:srgbClr val="0E94B4">
              <a:alpha val="50196"/>
            </a:srgbClr>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7</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Tree>
    <p:extLst>
      <p:ext uri="{BB962C8B-B14F-4D97-AF65-F5344CB8AC3E}">
        <p14:creationId xmlns:p14="http://schemas.microsoft.com/office/powerpoint/2010/main" val="3252103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学习目标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sp>
          <p:nvSpPr>
            <p:cNvPr id="47"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grpSp>
    </p:spTree>
    <p:extLst>
      <p:ext uri="{BB962C8B-B14F-4D97-AF65-F5344CB8AC3E}">
        <p14:creationId xmlns:p14="http://schemas.microsoft.com/office/powerpoint/2010/main" val="4118807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帮助">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sp>
          <p:nvSpPr>
            <p:cNvPr id="47"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grpSp>
      <p:grpSp>
        <p:nvGrpSpPr>
          <p:cNvPr id="20" name="组合 19"/>
          <p:cNvGrpSpPr/>
          <p:nvPr userDrawn="1"/>
        </p:nvGrpSpPr>
        <p:grpSpPr>
          <a:xfrm>
            <a:off x="291996" y="980728"/>
            <a:ext cx="8568952" cy="5375434"/>
            <a:chOff x="291996" y="980728"/>
            <a:chExt cx="8568952" cy="5375434"/>
          </a:xfrm>
        </p:grpSpPr>
        <p:grpSp>
          <p:nvGrpSpPr>
            <p:cNvPr id="21" name="组合 20"/>
            <p:cNvGrpSpPr/>
            <p:nvPr/>
          </p:nvGrpSpPr>
          <p:grpSpPr>
            <a:xfrm>
              <a:off x="291996" y="2252162"/>
              <a:ext cx="8568952" cy="4104000"/>
              <a:chOff x="291996" y="2540194"/>
              <a:chExt cx="8568952" cy="4104000"/>
            </a:xfrm>
          </p:grpSpPr>
          <p:sp>
            <p:nvSpPr>
              <p:cNvPr id="34" name="Rectangle 19"/>
              <p:cNvSpPr>
                <a:spLocks noChangeArrowheads="1"/>
              </p:cNvSpPr>
              <p:nvPr/>
            </p:nvSpPr>
            <p:spPr bwMode="auto">
              <a:xfrm>
                <a:off x="291996" y="2540194"/>
                <a:ext cx="8568952" cy="4104000"/>
              </a:xfrm>
              <a:prstGeom prst="rect">
                <a:avLst/>
              </a:prstGeom>
              <a:solidFill>
                <a:srgbClr val="EAEAEA">
                  <a:alpha val="50196"/>
                </a:srgbClr>
              </a:solidFill>
              <a:ln w="38100">
                <a:solidFill>
                  <a:srgbClr val="00B050"/>
                </a:solidFill>
                <a:prstDash val="sysDot"/>
                <a:miter lim="800000"/>
                <a:headEnd/>
                <a:tailEnd/>
              </a:ln>
              <a:effectLst/>
              <a:extLst/>
            </p:spPr>
            <p:txBody>
              <a:bodyPr wrap="none" anchor="ctr"/>
              <a:lstStyle/>
              <a:p>
                <a:pPr>
                  <a:lnSpc>
                    <a:spcPct val="90000"/>
                  </a:lnSpc>
                  <a:buFontTx/>
                  <a:buNone/>
                </a:pPr>
                <a:endParaRPr lang="zh-CN" altLang="zh-CN" sz="2800" spc="-500" dirty="0">
                  <a:solidFill>
                    <a:srgbClr val="000066"/>
                  </a:solidFill>
                  <a:latin typeface="Times New Roman" pitchFamily="18" charset="0"/>
                  <a:ea typeface="华文楷体" pitchFamily="2" charset="-122"/>
                </a:endParaRPr>
              </a:p>
            </p:txBody>
          </p:sp>
          <p:sp>
            <p:nvSpPr>
              <p:cNvPr id="35" name="Text Box 18"/>
              <p:cNvSpPr txBox="1">
                <a:spLocks noChangeArrowheads="1"/>
              </p:cNvSpPr>
              <p:nvPr/>
            </p:nvSpPr>
            <p:spPr bwMode="auto">
              <a:xfrm>
                <a:off x="291996" y="2564904"/>
                <a:ext cx="8424936" cy="4068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nSpc>
                    <a:spcPct val="90000"/>
                  </a:lnSpc>
                  <a:spcBef>
                    <a:spcPts val="200"/>
                  </a:spcBef>
                  <a:spcAft>
                    <a:spcPts val="800"/>
                  </a:spcAft>
                  <a:buBlip>
                    <a:blip r:embed="rId4"/>
                  </a:buBlip>
                </a:pPr>
                <a:r>
                  <a:rPr lang="zh-CN" altLang="en-US" sz="2800" spc="-150" dirty="0" smtClean="0">
                    <a:solidFill>
                      <a:srgbClr val="000066"/>
                    </a:solidFill>
                    <a:latin typeface="Times New Roman" pitchFamily="18" charset="0"/>
                    <a:ea typeface="隶书" pitchFamily="49" charset="-122"/>
                  </a:rPr>
                  <a:t>若选择</a:t>
                </a:r>
                <a:r>
                  <a:rPr lang="zh-CN" altLang="en-US" sz="2800" spc="-150" dirty="0">
                    <a:solidFill>
                      <a:srgbClr val="000066"/>
                    </a:solidFill>
                    <a:latin typeface="Times New Roman" pitchFamily="18" charset="0"/>
                    <a:ea typeface="隶书" pitchFamily="49" charset="-122"/>
                  </a:rPr>
                  <a:t>学习内容，可移动鼠标至</a:t>
                </a:r>
                <a:r>
                  <a:rPr lang="zh-CN" altLang="en-US" sz="2800" spc="-150" dirty="0" smtClean="0">
                    <a:solidFill>
                      <a:srgbClr val="000066"/>
                    </a:solidFill>
                    <a:latin typeface="Times New Roman" pitchFamily="18" charset="0"/>
                    <a:ea typeface="隶书" pitchFamily="49" charset="-122"/>
                  </a:rPr>
                  <a:t>相关</a:t>
                </a:r>
                <a:r>
                  <a:rPr lang="zh-CN" altLang="en-US" sz="2800" spc="-150" dirty="0">
                    <a:solidFill>
                      <a:srgbClr val="000066"/>
                    </a:solidFill>
                    <a:latin typeface="Times New Roman" pitchFamily="18" charset="0"/>
                    <a:ea typeface="隶书" pitchFamily="49" charset="-122"/>
                  </a:rPr>
                  <a:t>目录</a:t>
                </a:r>
                <a:r>
                  <a:rPr lang="zh-CN" altLang="en-US" sz="2800" spc="-150" dirty="0" smtClean="0">
                    <a:solidFill>
                      <a:srgbClr val="0000CC"/>
                    </a:solidFill>
                    <a:latin typeface="Times New Roman" pitchFamily="18" charset="0"/>
                    <a:ea typeface="隶书" pitchFamily="49" charset="-122"/>
                  </a:rPr>
                  <a:t>选项</a:t>
                </a:r>
                <a:r>
                  <a:rPr lang="zh-CN" altLang="en-US" sz="2800" spc="-150" dirty="0" smtClean="0">
                    <a:solidFill>
                      <a:srgbClr val="000066"/>
                    </a:solidFill>
                    <a:latin typeface="Times New Roman" pitchFamily="18" charset="0"/>
                    <a:ea typeface="隶书" pitchFamily="49" charset="-122"/>
                  </a:rPr>
                  <a:t>单击。</a:t>
                </a:r>
                <a:endParaRPr lang="zh-CN" altLang="en-US" sz="2800" spc="-150" dirty="0">
                  <a:solidFill>
                    <a:srgbClr val="000066"/>
                  </a:solidFill>
                  <a:latin typeface="Times New Roman" pitchFamily="18" charset="0"/>
                  <a:ea typeface="隶书" pitchFamily="49" charset="-122"/>
                </a:endParaRPr>
              </a:p>
              <a:p>
                <a:pPr marL="457200" indent="-457200" algn="just">
                  <a:lnSpc>
                    <a:spcPct val="90000"/>
                  </a:lnSpc>
                  <a:spcBef>
                    <a:spcPts val="200"/>
                  </a:spcBef>
                  <a:spcAft>
                    <a:spcPts val="800"/>
                  </a:spcAft>
                  <a:buBlip>
                    <a:blip r:embed="rId4"/>
                  </a:buBlip>
                </a:pPr>
                <a:r>
                  <a:rPr lang="zh-CN" altLang="en-US" sz="2800" spc="-150" dirty="0">
                    <a:solidFill>
                      <a:srgbClr val="000066"/>
                    </a:solidFill>
                    <a:latin typeface="Times New Roman" pitchFamily="18" charset="0"/>
                    <a:ea typeface="隶书" pitchFamily="49" charset="-122"/>
                  </a:rPr>
                  <a:t>单击“</a:t>
                </a:r>
                <a:r>
                  <a:rPr lang="zh-CN" altLang="en-US" sz="2800" spc="-150" dirty="0">
                    <a:solidFill>
                      <a:srgbClr val="0000CC"/>
                    </a:solidFill>
                    <a:latin typeface="Times New Roman" pitchFamily="18" charset="0"/>
                    <a:ea typeface="隶书" pitchFamily="49" charset="-122"/>
                  </a:rPr>
                  <a:t>上页</a:t>
                </a:r>
                <a:r>
                  <a:rPr lang="zh-CN" altLang="en-US" sz="2800" spc="-1500" dirty="0">
                    <a:solidFill>
                      <a:srgbClr val="000066"/>
                    </a:solidFill>
                    <a:latin typeface="Times New Roman" pitchFamily="18" charset="0"/>
                    <a:ea typeface="隶书" pitchFamily="49" charset="-122"/>
                  </a:rPr>
                  <a:t>”、</a:t>
                </a:r>
                <a:r>
                  <a:rPr lang="zh-CN" altLang="en-US" sz="2800" spc="-1500" dirty="0" smtClean="0">
                    <a:solidFill>
                      <a:srgbClr val="000066"/>
                    </a:solidFill>
                    <a:latin typeface="Times New Roman" pitchFamily="18" charset="0"/>
                    <a:ea typeface="隶书" pitchFamily="49" charset="-122"/>
                  </a:rPr>
                  <a:t>“</a:t>
                </a:r>
                <a:r>
                  <a:rPr lang="zh-CN" altLang="en-US" sz="2800" spc="-150" dirty="0" smtClean="0">
                    <a:solidFill>
                      <a:srgbClr val="000066"/>
                    </a:solidFill>
                    <a:latin typeface="Times New Roman" pitchFamily="18" charset="0"/>
                    <a:ea typeface="隶书" pitchFamily="49" charset="-122"/>
                  </a:rPr>
                  <a:t> </a:t>
                </a:r>
                <a:r>
                  <a:rPr lang="zh-CN" altLang="en-US" sz="2800" spc="-150" dirty="0" smtClean="0">
                    <a:solidFill>
                      <a:srgbClr val="0000CC"/>
                    </a:solidFill>
                    <a:latin typeface="Times New Roman" pitchFamily="18" charset="0"/>
                    <a:ea typeface="隶书" pitchFamily="49" charset="-122"/>
                  </a:rPr>
                  <a:t>下页</a:t>
                </a:r>
                <a:r>
                  <a:rPr lang="zh-CN" altLang="en-US" sz="2800" spc="-150" dirty="0" smtClean="0">
                    <a:solidFill>
                      <a:srgbClr val="000066"/>
                    </a:solidFill>
                    <a:latin typeface="Times New Roman" pitchFamily="18" charset="0"/>
                    <a:ea typeface="隶书" pitchFamily="49" charset="-122"/>
                  </a:rPr>
                  <a:t>”</a:t>
                </a:r>
                <a:r>
                  <a:rPr lang="zh-CN" altLang="en-US" sz="2800" spc="-150" dirty="0">
                    <a:solidFill>
                      <a:srgbClr val="000066"/>
                    </a:solidFill>
                    <a:latin typeface="Times New Roman" pitchFamily="18" charset="0"/>
                    <a:ea typeface="隶书" pitchFamily="49" charset="-122"/>
                  </a:rPr>
                  <a:t>按钮</a:t>
                </a:r>
                <a:r>
                  <a:rPr lang="zh-CN" altLang="en-US" sz="2800" spc="-150" dirty="0" smtClean="0">
                    <a:solidFill>
                      <a:srgbClr val="000066"/>
                    </a:solidFill>
                    <a:latin typeface="Times New Roman" pitchFamily="18" charset="0"/>
                    <a:ea typeface="隶书" pitchFamily="49" charset="-122"/>
                  </a:rPr>
                  <a:t>可前后</a:t>
                </a:r>
                <a:r>
                  <a:rPr lang="zh-CN" altLang="en-US" sz="2800" spc="-150" dirty="0">
                    <a:solidFill>
                      <a:srgbClr val="000066"/>
                    </a:solidFill>
                    <a:latin typeface="Times New Roman" pitchFamily="18" charset="0"/>
                    <a:ea typeface="隶书" pitchFamily="49" charset="-122"/>
                  </a:rPr>
                  <a:t>翻页选择</a:t>
                </a:r>
                <a:r>
                  <a:rPr lang="zh-CN" altLang="en-US" sz="2800" spc="-150" dirty="0" smtClean="0">
                    <a:solidFill>
                      <a:srgbClr val="000066"/>
                    </a:solidFill>
                    <a:latin typeface="Times New Roman" pitchFamily="18" charset="0"/>
                    <a:ea typeface="隶书" pitchFamily="49" charset="-122"/>
                  </a:rPr>
                  <a:t>学习，单击</a:t>
                </a:r>
                <a:r>
                  <a:rPr lang="zh-CN" altLang="en-US" sz="2800" spc="-150" dirty="0">
                    <a:solidFill>
                      <a:srgbClr val="000066"/>
                    </a:solidFill>
                    <a:latin typeface="Times New Roman" pitchFamily="18" charset="0"/>
                    <a:ea typeface="隶书" pitchFamily="49" charset="-122"/>
                  </a:rPr>
                  <a:t>鼠标或</a:t>
                </a:r>
                <a:r>
                  <a:rPr lang="zh-CN" altLang="en-US" sz="2800" spc="-150" dirty="0" smtClean="0">
                    <a:solidFill>
                      <a:srgbClr val="000066"/>
                    </a:solidFill>
                    <a:latin typeface="Times New Roman" pitchFamily="18" charset="0"/>
                    <a:ea typeface="隶书" pitchFamily="49" charset="-122"/>
                  </a:rPr>
                  <a:t>空格、回车等键</a:t>
                </a:r>
                <a:r>
                  <a:rPr lang="zh-CN" altLang="en-US" sz="2800" spc="-150" dirty="0">
                    <a:solidFill>
                      <a:srgbClr val="000066"/>
                    </a:solidFill>
                    <a:latin typeface="Times New Roman" pitchFamily="18" charset="0"/>
                    <a:ea typeface="隶书" pitchFamily="49" charset="-122"/>
                  </a:rPr>
                  <a:t>可顺序学习。</a:t>
                </a:r>
              </a:p>
              <a:p>
                <a:pPr marL="457200" indent="-457200" algn="just">
                  <a:lnSpc>
                    <a:spcPct val="90000"/>
                  </a:lnSpc>
                  <a:spcBef>
                    <a:spcPts val="200"/>
                  </a:spcBef>
                  <a:spcAft>
                    <a:spcPts val="800"/>
                  </a:spcAft>
                  <a:buBlip>
                    <a:blip r:embed="rId4"/>
                  </a:buBlip>
                </a:pPr>
                <a:r>
                  <a:rPr lang="zh-CN" altLang="en-US" sz="2800" spc="-150" dirty="0" smtClean="0">
                    <a:solidFill>
                      <a:srgbClr val="000066"/>
                    </a:solidFill>
                    <a:latin typeface="Times New Roman" pitchFamily="18" charset="0"/>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目录</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按钮可转至章目录，单击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帮助</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按钮可转到帮助</a:t>
                </a:r>
                <a:r>
                  <a:rPr lang="zh-CN" altLang="en-US" sz="2800" spc="-150" dirty="0">
                    <a:solidFill>
                      <a:srgbClr val="000066"/>
                    </a:solidFill>
                    <a:latin typeface="隶书" pitchFamily="49" charset="-122"/>
                    <a:ea typeface="隶书" pitchFamily="49" charset="-122"/>
                  </a:rPr>
                  <a:t>页</a:t>
                </a:r>
                <a:r>
                  <a:rPr lang="zh-CN" altLang="en-US" sz="2800" spc="-150" dirty="0" smtClean="0">
                    <a:solidFill>
                      <a:srgbClr val="000066"/>
                    </a:solidFill>
                    <a:latin typeface="隶书" pitchFamily="49" charset="-122"/>
                    <a:ea typeface="隶书" pitchFamily="49" charset="-122"/>
                  </a:rPr>
                  <a:t>，单击</a:t>
                </a:r>
                <a:r>
                  <a:rPr lang="zh-CN" altLang="en-US" sz="2800" spc="-150" dirty="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返回</a:t>
                </a:r>
                <a:r>
                  <a:rPr lang="zh-CN" altLang="en-US" sz="2800" spc="-150" dirty="0">
                    <a:solidFill>
                      <a:srgbClr val="000066"/>
                    </a:solidFill>
                    <a:latin typeface="隶书" pitchFamily="49" charset="-122"/>
                    <a:ea typeface="隶书" pitchFamily="49" charset="-122"/>
                  </a:rPr>
                  <a:t>”按钮可返回继续学习。</a:t>
                </a:r>
              </a:p>
              <a:p>
                <a:pPr marL="457200" indent="-457200" algn="just">
                  <a:lnSpc>
                    <a:spcPct val="90000"/>
                  </a:lnSpc>
                  <a:spcBef>
                    <a:spcPts val="200"/>
                  </a:spcBef>
                  <a:spcAft>
                    <a:spcPts val="800"/>
                  </a:spcAft>
                  <a:buBlip>
                    <a:blip r:embed="rId4"/>
                  </a:buBlip>
                </a:pPr>
                <a:r>
                  <a:rPr lang="zh-CN" altLang="en-US" sz="2800" spc="-150" dirty="0" smtClean="0">
                    <a:solidFill>
                      <a:srgbClr val="000066"/>
                    </a:solidFill>
                    <a:latin typeface="隶书" pitchFamily="49" charset="-122"/>
                    <a:ea typeface="隶书" pitchFamily="49" charset="-122"/>
                  </a:rPr>
                  <a:t>在</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习题与思考</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页，单击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答案</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按钮可在填空处显示参考答案，单击</a:t>
                </a:r>
                <a:r>
                  <a:rPr lang="zh-CN" altLang="en-US" sz="2800" spc="-150" dirty="0" smtClean="0">
                    <a:solidFill>
                      <a:srgbClr val="0000CC"/>
                    </a:solidFill>
                    <a:latin typeface="隶书" pitchFamily="49" charset="-122"/>
                    <a:ea typeface="隶书" pitchFamily="49" charset="-122"/>
                  </a:rPr>
                  <a:t>填空处</a:t>
                </a:r>
                <a:r>
                  <a:rPr lang="zh-CN" altLang="en-US" sz="2800" spc="-150" dirty="0" smtClean="0">
                    <a:solidFill>
                      <a:srgbClr val="000066"/>
                    </a:solidFill>
                    <a:latin typeface="隶书" pitchFamily="49" charset="-122"/>
                    <a:ea typeface="隶书" pitchFamily="49" charset="-122"/>
                  </a:rPr>
                  <a:t>可短暂显示参考答案。</a:t>
                </a:r>
                <a:endParaRPr lang="en-US" altLang="zh-CN" sz="2800" spc="-150" dirty="0" smtClean="0">
                  <a:solidFill>
                    <a:srgbClr val="000066"/>
                  </a:solidFill>
                  <a:latin typeface="隶书" pitchFamily="49" charset="-122"/>
                  <a:ea typeface="隶书" pitchFamily="49" charset="-122"/>
                </a:endParaRPr>
              </a:p>
              <a:p>
                <a:pPr marL="457200" indent="-457200">
                  <a:lnSpc>
                    <a:spcPct val="90000"/>
                  </a:lnSpc>
                  <a:spcBef>
                    <a:spcPts val="200"/>
                  </a:spcBef>
                  <a:spcAft>
                    <a:spcPts val="800"/>
                  </a:spcAft>
                  <a:buBlip>
                    <a:blip r:embed="rId4"/>
                  </a:buBlip>
                </a:pPr>
                <a:r>
                  <a:rPr lang="zh-CN" altLang="en-US" sz="2800" spc="-150" dirty="0" smtClean="0">
                    <a:solidFill>
                      <a:srgbClr val="000066"/>
                    </a:solidFill>
                    <a:latin typeface="隶书" pitchFamily="49" charset="-122"/>
                    <a:ea typeface="隶书" pitchFamily="49" charset="-122"/>
                  </a:rPr>
                  <a:t>在各</a:t>
                </a:r>
                <a:r>
                  <a:rPr lang="zh-CN" altLang="en-US" sz="2800" spc="-150" dirty="0" smtClean="0">
                    <a:solidFill>
                      <a:srgbClr val="000066"/>
                    </a:solidFill>
                    <a:latin typeface="隶书" pitchFamily="49" charset="-122"/>
                    <a:ea typeface="隶书" pitchFamily="49" charset="-122"/>
                  </a:rPr>
                  <a:t>章目录页</a:t>
                </a:r>
                <a:r>
                  <a:rPr lang="zh-CN" altLang="en-US" sz="2800" spc="-150" dirty="0" smtClean="0">
                    <a:solidFill>
                      <a:srgbClr val="000066"/>
                    </a:solidFill>
                    <a:latin typeface="隶书" pitchFamily="49" charset="-122"/>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学习目标</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按钮可了解本章的学习内容和要求。</a:t>
                </a:r>
                <a:endParaRPr lang="zh-CN" altLang="en-US" sz="2800" spc="-150" dirty="0">
                  <a:solidFill>
                    <a:srgbClr val="000066"/>
                  </a:solidFill>
                  <a:latin typeface="隶书" pitchFamily="49" charset="-122"/>
                  <a:ea typeface="隶书" pitchFamily="49" charset="-122"/>
                </a:endParaRPr>
              </a:p>
            </p:txBody>
          </p:sp>
        </p:grpSp>
        <p:sp>
          <p:nvSpPr>
            <p:cNvPr id="22" name="Text Box 15"/>
            <p:cNvSpPr txBox="1">
              <a:spLocks noChangeArrowheads="1"/>
            </p:cNvSpPr>
            <p:nvPr/>
          </p:nvSpPr>
          <p:spPr bwMode="auto">
            <a:xfrm>
              <a:off x="379770" y="980728"/>
              <a:ext cx="8384460" cy="82484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85000"/>
                </a:lnSpc>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本电子课件配合</a:t>
              </a:r>
              <a:r>
                <a:rPr lang="en-US" altLang="zh-CN" sz="2800" dirty="0" smtClean="0">
                  <a:solidFill>
                    <a:srgbClr val="000066"/>
                  </a:solidFill>
                  <a:latin typeface="Times New Roman" pitchFamily="18" charset="0"/>
                  <a:ea typeface="隶书" pitchFamily="49" charset="-122"/>
                </a:rPr>
                <a:t>《</a:t>
              </a:r>
              <a:r>
                <a:rPr lang="zh-CN" altLang="en-US" sz="2800" dirty="0">
                  <a:solidFill>
                    <a:srgbClr val="000066"/>
                  </a:solidFill>
                  <a:latin typeface="Times New Roman" pitchFamily="18" charset="0"/>
                  <a:ea typeface="隶书" pitchFamily="49" charset="-122"/>
                </a:rPr>
                <a:t>微型计算机原理与接口技术</a:t>
              </a:r>
              <a:r>
                <a:rPr lang="en-US" altLang="zh-CN" sz="2800" dirty="0">
                  <a:solidFill>
                    <a:srgbClr val="000066"/>
                  </a:solidFill>
                  <a:latin typeface="Times New Roman" pitchFamily="18" charset="0"/>
                  <a:ea typeface="隶书" pitchFamily="49" charset="-122"/>
                </a:rPr>
                <a:t>》</a:t>
              </a:r>
              <a:r>
                <a:rPr lang="zh-CN" altLang="en-US" sz="2800" dirty="0" smtClean="0">
                  <a:solidFill>
                    <a:srgbClr val="000066"/>
                  </a:solidFill>
                  <a:latin typeface="Times New Roman" pitchFamily="18" charset="0"/>
                  <a:ea typeface="隶书" pitchFamily="49" charset="-122"/>
                </a:rPr>
                <a:t>（</a:t>
              </a:r>
              <a:r>
                <a:rPr lang="en-US" altLang="zh-CN" sz="2800" dirty="0" smtClean="0">
                  <a:solidFill>
                    <a:srgbClr val="000066"/>
                  </a:solidFill>
                  <a:latin typeface="Times New Roman" pitchFamily="18" charset="0"/>
                  <a:ea typeface="隶书" pitchFamily="49" charset="-122"/>
                </a:rPr>
                <a:t>ISBN </a:t>
              </a:r>
              <a:r>
                <a:rPr lang="en-US" altLang="zh-CN" sz="2800" dirty="0">
                  <a:solidFill>
                    <a:srgbClr val="000066"/>
                  </a:solidFill>
                  <a:latin typeface="Times New Roman" pitchFamily="18" charset="0"/>
                  <a:ea typeface="隶书" pitchFamily="49" charset="-122"/>
                </a:rPr>
                <a:t>978-7-5170-3719-4</a:t>
              </a:r>
              <a:r>
                <a:rPr lang="zh-CN" altLang="en-US" sz="2800" dirty="0">
                  <a:solidFill>
                    <a:srgbClr val="000066"/>
                  </a:solidFill>
                  <a:latin typeface="Times New Roman" pitchFamily="18" charset="0"/>
                  <a:ea typeface="隶书" pitchFamily="49" charset="-122"/>
                </a:rPr>
                <a:t>）课程教学而编制。</a:t>
              </a:r>
            </a:p>
          </p:txBody>
        </p:sp>
        <p:sp>
          <p:nvSpPr>
            <p:cNvPr id="23" name="Text Box 16"/>
            <p:cNvSpPr txBox="1">
              <a:spLocks noChangeArrowheads="1"/>
            </p:cNvSpPr>
            <p:nvPr/>
          </p:nvSpPr>
          <p:spPr bwMode="auto">
            <a:xfrm>
              <a:off x="379770" y="1772816"/>
              <a:ext cx="2819400" cy="50167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buFontTx/>
                <a:buNone/>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　使用</a:t>
              </a:r>
              <a:r>
                <a:rPr lang="zh-CN" altLang="en-US" sz="2800" dirty="0">
                  <a:solidFill>
                    <a:srgbClr val="000066"/>
                  </a:solidFill>
                  <a:latin typeface="Times New Roman" pitchFamily="18" charset="0"/>
                  <a:ea typeface="隶书" pitchFamily="49" charset="-122"/>
                </a:rPr>
                <a:t>方法：</a:t>
              </a:r>
            </a:p>
          </p:txBody>
        </p:sp>
        <p:grpSp>
          <p:nvGrpSpPr>
            <p:cNvPr id="24" name="组合 23"/>
            <p:cNvGrpSpPr/>
            <p:nvPr/>
          </p:nvGrpSpPr>
          <p:grpSpPr>
            <a:xfrm>
              <a:off x="1810620" y="2320630"/>
              <a:ext cx="5830588" cy="3565586"/>
              <a:chOff x="1810620" y="2320630"/>
              <a:chExt cx="5830588" cy="3565586"/>
            </a:xfrm>
          </p:grpSpPr>
          <p:sp>
            <p:nvSpPr>
              <p:cNvPr id="25" name="矩形 24">
                <a:hlinkClick r:id="rId5" action="ppaction://hlinksldjump"/>
                <a:hlinkHover r:id="rId5" action="ppaction://hlinksldjump" highlightClick="1"/>
              </p:cNvPr>
              <p:cNvSpPr/>
              <p:nvPr/>
            </p:nvSpPr>
            <p:spPr>
              <a:xfrm>
                <a:off x="6892022" y="2320630"/>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hlinkClick r:id="rId5" action="ppaction://hlinksldjump"/>
                <a:hlinkHover r:id="rId5" action="ppaction://hlinksldjump" highlightClick="1"/>
              </p:cNvPr>
              <p:cNvSpPr/>
              <p:nvPr/>
            </p:nvSpPr>
            <p:spPr>
              <a:xfrm>
                <a:off x="1835696"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hlinkClick r:id="rId5" action="ppaction://hlinksldjump"/>
                <a:hlinkHover r:id="rId5" action="ppaction://hlinksldjump" highlightClick="1"/>
              </p:cNvPr>
              <p:cNvSpPr/>
              <p:nvPr/>
            </p:nvSpPr>
            <p:spPr>
              <a:xfrm>
                <a:off x="6921208"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hlinkClick r:id="rId5" action="ppaction://hlinksldjump"/>
                <a:hlinkHover r:id="rId5" action="ppaction://hlinksldjump" highlightClick="1"/>
              </p:cNvPr>
              <p:cNvSpPr/>
              <p:nvPr/>
            </p:nvSpPr>
            <p:spPr>
              <a:xfrm>
                <a:off x="4175996" y="4158393"/>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hlinkClick r:id="rId5" action="ppaction://hlinksldjump"/>
                <a:hlinkHover r:id="rId5" action="ppaction://hlinksldjump" highlightClick="1"/>
              </p:cNvPr>
              <p:cNvSpPr/>
              <p:nvPr/>
            </p:nvSpPr>
            <p:spPr>
              <a:xfrm>
                <a:off x="5220072" y="4677846"/>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hlinkClick r:id="rId5" action="ppaction://hlinksldjump"/>
                <a:hlinkHover r:id="rId5" action="ppaction://hlinksldjump" highlightClick="1"/>
              </p:cNvPr>
              <p:cNvSpPr/>
              <p:nvPr/>
            </p:nvSpPr>
            <p:spPr>
              <a:xfrm>
                <a:off x="3196064"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hlinkClick r:id="rId5" action="ppaction://hlinksldjump"/>
                <a:hlinkHover r:id="rId5" action="ppaction://hlinksldjump" highlightClick="1"/>
              </p:cNvPr>
              <p:cNvSpPr/>
              <p:nvPr/>
            </p:nvSpPr>
            <p:spPr>
              <a:xfrm>
                <a:off x="1810620"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hlinkClick r:id="rId5" action="ppaction://hlinksldjump"/>
                <a:hlinkHover r:id="rId5" action="ppaction://hlinksldjump" highlightClick="1"/>
              </p:cNvPr>
              <p:cNvSpPr/>
              <p:nvPr/>
            </p:nvSpPr>
            <p:spPr>
              <a:xfrm>
                <a:off x="3868766" y="5056930"/>
                <a:ext cx="104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hlinkClick r:id="rId5" action="ppaction://hlinksldjump"/>
                <a:hlinkHover r:id="rId5" action="ppaction://hlinksldjump" highlightClick="1"/>
              </p:cNvPr>
              <p:cNvSpPr/>
              <p:nvPr/>
            </p:nvSpPr>
            <p:spPr>
              <a:xfrm>
                <a:off x="3847604" y="5560990"/>
                <a:ext cx="140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54379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再见">
    <p:spTree>
      <p:nvGrpSpPr>
        <p:cNvPr id="1" name=""/>
        <p:cNvGrpSpPr/>
        <p:nvPr/>
      </p:nvGrpSpPr>
      <p:grpSpPr>
        <a:xfrm>
          <a:off x="0" y="0"/>
          <a:ext cx="0" cy="0"/>
          <a:chOff x="0" y="0"/>
          <a:chExt cx="0" cy="0"/>
        </a:xfrm>
      </p:grpSpPr>
      <p:grpSp>
        <p:nvGrpSpPr>
          <p:cNvPr id="27" name="Group 90"/>
          <p:cNvGrpSpPr>
            <a:grpSpLocks/>
          </p:cNvGrpSpPr>
          <p:nvPr userDrawn="1"/>
        </p:nvGrpSpPr>
        <p:grpSpPr bwMode="auto">
          <a:xfrm>
            <a:off x="-17463" y="0"/>
            <a:ext cx="9144001" cy="6858000"/>
            <a:chOff x="-11" y="0"/>
            <a:chExt cx="5760" cy="4320"/>
          </a:xfrm>
        </p:grpSpPr>
        <p:grpSp>
          <p:nvGrpSpPr>
            <p:cNvPr id="28" name="Group 89"/>
            <p:cNvGrpSpPr>
              <a:grpSpLocks/>
            </p:cNvGrpSpPr>
            <p:nvPr/>
          </p:nvGrpSpPr>
          <p:grpSpPr bwMode="auto">
            <a:xfrm>
              <a:off x="-11" y="0"/>
              <a:ext cx="5760" cy="4320"/>
              <a:chOff x="-11" y="0"/>
              <a:chExt cx="5760" cy="4320"/>
            </a:xfrm>
          </p:grpSpPr>
          <p:grpSp>
            <p:nvGrpSpPr>
              <p:cNvPr id="30" name="Group 88"/>
              <p:cNvGrpSpPr>
                <a:grpSpLocks/>
              </p:cNvGrpSpPr>
              <p:nvPr/>
            </p:nvGrpSpPr>
            <p:grpSpPr bwMode="auto">
              <a:xfrm>
                <a:off x="-11" y="0"/>
                <a:ext cx="5760" cy="4320"/>
                <a:chOff x="-11" y="0"/>
                <a:chExt cx="5760" cy="4320"/>
              </a:xfrm>
            </p:grpSpPr>
            <p:sp>
              <p:nvSpPr>
                <p:cNvPr id="37" name="Rectangle 73"/>
                <p:cNvSpPr>
                  <a:spLocks noChangeArrowheads="1"/>
                </p:cNvSpPr>
                <p:nvPr/>
              </p:nvSpPr>
              <p:spPr bwMode="auto">
                <a:xfrm>
                  <a:off x="-11" y="0"/>
                  <a:ext cx="5760" cy="4320"/>
                </a:xfrm>
                <a:prstGeom prst="rect">
                  <a:avLst/>
                </a:prstGeom>
                <a:gradFill rotWithShape="0">
                  <a:gsLst>
                    <a:gs pos="0">
                      <a:srgbClr val="EBFFEB"/>
                    </a:gs>
                    <a:gs pos="100000">
                      <a:srgbClr val="CBDCCB"/>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8" name="Rectangle 74"/>
                <p:cNvSpPr>
                  <a:spLocks noChangeArrowheads="1"/>
                </p:cNvSpPr>
                <p:nvPr/>
              </p:nvSpPr>
              <p:spPr bwMode="auto">
                <a:xfrm>
                  <a:off x="133" y="144"/>
                  <a:ext cx="5472" cy="4032"/>
                </a:xfrm>
                <a:prstGeom prst="rect">
                  <a:avLst/>
                </a:prstGeom>
                <a:solidFill>
                  <a:srgbClr val="E8D1FF"/>
                </a:soli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31" name="Group 87"/>
              <p:cNvGrpSpPr>
                <a:grpSpLocks/>
              </p:cNvGrpSpPr>
              <p:nvPr/>
            </p:nvGrpSpPr>
            <p:grpSpPr bwMode="auto">
              <a:xfrm>
                <a:off x="229" y="240"/>
                <a:ext cx="5280" cy="3840"/>
                <a:chOff x="229" y="240"/>
                <a:chExt cx="5280" cy="3840"/>
              </a:xfrm>
            </p:grpSpPr>
            <p:sp>
              <p:nvSpPr>
                <p:cNvPr id="32" name="Rectangle 76"/>
                <p:cNvSpPr>
                  <a:spLocks noChangeArrowheads="1"/>
                </p:cNvSpPr>
                <p:nvPr/>
              </p:nvSpPr>
              <p:spPr bwMode="auto">
                <a:xfrm>
                  <a:off x="229" y="240"/>
                  <a:ext cx="5280" cy="3840"/>
                </a:xfrm>
                <a:prstGeom prst="rect">
                  <a:avLst/>
                </a:prstGeom>
                <a:gradFill rotWithShape="0">
                  <a:gsLst>
                    <a:gs pos="0">
                      <a:schemeClr val="bg1"/>
                    </a:gs>
                    <a:gs pos="100000">
                      <a:srgbClr val="8ACC8A"/>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33" name="Group 85"/>
                <p:cNvGrpSpPr>
                  <a:grpSpLocks/>
                </p:cNvGrpSpPr>
                <p:nvPr/>
              </p:nvGrpSpPr>
              <p:grpSpPr bwMode="auto">
                <a:xfrm>
                  <a:off x="3133" y="3349"/>
                  <a:ext cx="1662" cy="672"/>
                  <a:chOff x="3133" y="3349"/>
                  <a:chExt cx="1662" cy="672"/>
                </a:xfrm>
              </p:grpSpPr>
              <p:sp>
                <p:nvSpPr>
                  <p:cNvPr id="34" name="Text Box 46"/>
                  <p:cNvSpPr txBox="1">
                    <a:spLocks noChangeArrowheads="1"/>
                  </p:cNvSpPr>
                  <p:nvPr/>
                </p:nvSpPr>
                <p:spPr bwMode="auto">
                  <a:xfrm>
                    <a:off x="3133" y="3349"/>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楷体_GB2312" pitchFamily="49" charset="-122"/>
                    </a:endParaRPr>
                  </a:p>
                </p:txBody>
              </p:sp>
              <p:sp>
                <p:nvSpPr>
                  <p:cNvPr id="35" name="Text Box 47"/>
                  <p:cNvSpPr txBox="1">
                    <a:spLocks noChangeArrowheads="1"/>
                  </p:cNvSpPr>
                  <p:nvPr/>
                </p:nvSpPr>
                <p:spPr bwMode="auto">
                  <a:xfrm>
                    <a:off x="3343" y="3733"/>
                    <a:ext cx="930"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r>
                      <a:rPr lang="en-US"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rPr>
                      <a:t>                 </a:t>
                    </a:r>
                  </a:p>
                </p:txBody>
              </p:sp>
              <p:sp>
                <p:nvSpPr>
                  <p:cNvPr id="36" name="Text Box 48"/>
                  <p:cNvSpPr txBox="1">
                    <a:spLocks noChangeArrowheads="1"/>
                  </p:cNvSpPr>
                  <p:nvPr/>
                </p:nvSpPr>
                <p:spPr bwMode="auto">
                  <a:xfrm>
                    <a:off x="4681" y="3710"/>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华文仿宋" pitchFamily="2" charset="-122"/>
                    </a:endParaRPr>
                  </a:p>
                </p:txBody>
              </p:sp>
            </p:grpSp>
          </p:grpSp>
        </p:grpSp>
        <p:sp>
          <p:nvSpPr>
            <p:cNvPr id="29" name="Rectangle 75"/>
            <p:cNvSpPr>
              <a:spLocks noChangeArrowheads="1"/>
            </p:cNvSpPr>
            <p:nvPr/>
          </p:nvSpPr>
          <p:spPr bwMode="auto">
            <a:xfrm>
              <a:off x="295" y="292"/>
              <a:ext cx="5147" cy="3735"/>
            </a:xfrm>
            <a:prstGeom prst="rect">
              <a:avLst/>
            </a:prstGeom>
            <a:noFill/>
            <a:ln w="6350">
              <a:solidFill>
                <a:srgbClr val="339966"/>
              </a:solidFill>
              <a:miter lim="800000"/>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sp>
        <p:nvSpPr>
          <p:cNvPr id="39" name="AutoShape 205"/>
          <p:cNvSpPr>
            <a:spLocks noChangeArrowheads="1"/>
          </p:cNvSpPr>
          <p:nvPr userDrawn="1"/>
        </p:nvSpPr>
        <p:spPr bwMode="auto">
          <a:xfrm rot="938891">
            <a:off x="2291640" y="1384504"/>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0" name="AutoShape 206"/>
          <p:cNvSpPr>
            <a:spLocks noChangeArrowheads="1"/>
          </p:cNvSpPr>
          <p:nvPr userDrawn="1"/>
        </p:nvSpPr>
        <p:spPr bwMode="auto">
          <a:xfrm>
            <a:off x="942357" y="118858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1" name="AutoShape 207"/>
          <p:cNvSpPr>
            <a:spLocks noChangeArrowheads="1"/>
          </p:cNvSpPr>
          <p:nvPr userDrawn="1"/>
        </p:nvSpPr>
        <p:spPr bwMode="auto">
          <a:xfrm>
            <a:off x="7643228" y="4005064"/>
            <a:ext cx="355038" cy="342900"/>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2" name="WordArt 9">
            <a:hlinkClick r:id="" action="ppaction://hlinkshowjump?jump=endshow">
              <a:snd r:embed="rId1" name="chimes.wav"/>
            </a:hlinkClick>
          </p:cNvPr>
          <p:cNvSpPr>
            <a:spLocks noChangeArrowheads="1" noChangeShapeType="1" noTextEdit="1"/>
          </p:cNvSpPr>
          <p:nvPr userDrawn="1"/>
        </p:nvSpPr>
        <p:spPr bwMode="auto">
          <a:xfrm>
            <a:off x="2460221" y="2358383"/>
            <a:ext cx="4495800" cy="2325182"/>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E99C03"/>
                  </a:solid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再见</a:t>
            </a:r>
          </a:p>
        </p:txBody>
      </p:sp>
      <p:sp>
        <p:nvSpPr>
          <p:cNvPr id="43" name="AutoShape 205"/>
          <p:cNvSpPr>
            <a:spLocks noChangeArrowheads="1"/>
          </p:cNvSpPr>
          <p:nvPr userDrawn="1"/>
        </p:nvSpPr>
        <p:spPr bwMode="auto">
          <a:xfrm rot="938891">
            <a:off x="7231063" y="5314058"/>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4" name="AutoShape 206"/>
          <p:cNvSpPr>
            <a:spLocks noChangeArrowheads="1"/>
          </p:cNvSpPr>
          <p:nvPr userDrawn="1"/>
        </p:nvSpPr>
        <p:spPr bwMode="auto">
          <a:xfrm>
            <a:off x="1013153" y="243823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Tree>
    <p:extLst>
      <p:ext uri="{BB962C8B-B14F-4D97-AF65-F5344CB8AC3E}">
        <p14:creationId xmlns:p14="http://schemas.microsoft.com/office/powerpoint/2010/main" val="2359288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childTnLst>
                          </p:cTn>
                        </p:par>
                        <p:par>
                          <p:cTn id="23" fill="hold">
                            <p:stCondLst>
                              <p:cond delay="1500"/>
                            </p:stCondLst>
                            <p:childTnLst>
                              <p:par>
                                <p:cTn id="24" presetID="10" presetClass="exit" presetSubtype="0" fill="hold" grpId="0" nodeType="afterEffect">
                                  <p:stCondLst>
                                    <p:cond delay="0"/>
                                  </p:stCondLst>
                                  <p:childTnLst>
                                    <p:animEffect transition="out" filter="fade">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3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1000" fill="hold"/>
                                        <p:tgtEl>
                                          <p:spTgt spid="43"/>
                                        </p:tgtEl>
                                        <p:attrNameLst>
                                          <p:attrName>ppt_w</p:attrName>
                                        </p:attrNameLst>
                                      </p:cBhvr>
                                      <p:tavLst>
                                        <p:tav tm="0">
                                          <p:val>
                                            <p:fltVal val="0"/>
                                          </p:val>
                                        </p:tav>
                                        <p:tav tm="100000">
                                          <p:val>
                                            <p:strVal val="#ppt_w"/>
                                          </p:val>
                                        </p:tav>
                                      </p:tavLst>
                                    </p:anim>
                                    <p:anim calcmode="lin" valueType="num">
                                      <p:cBhvr>
                                        <p:cTn id="30" dur="1000" fill="hold"/>
                                        <p:tgtEl>
                                          <p:spTgt spid="43"/>
                                        </p:tgtEl>
                                        <p:attrNameLst>
                                          <p:attrName>ppt_h</p:attrName>
                                        </p:attrNameLst>
                                      </p:cBhvr>
                                      <p:tavLst>
                                        <p:tav tm="0">
                                          <p:val>
                                            <p:fltVal val="0"/>
                                          </p:val>
                                        </p:tav>
                                        <p:tav tm="100000">
                                          <p:val>
                                            <p:strVal val="#ppt_h"/>
                                          </p:val>
                                        </p:tav>
                                      </p:tavLst>
                                    </p:anim>
                                    <p:anim calcmode="lin" valueType="num">
                                      <p:cBhvr>
                                        <p:cTn id="31" dur="1000" fill="hold"/>
                                        <p:tgtEl>
                                          <p:spTgt spid="43"/>
                                        </p:tgtEl>
                                        <p:attrNameLst>
                                          <p:attrName>style.rotation</p:attrName>
                                        </p:attrNameLst>
                                      </p:cBhvr>
                                      <p:tavLst>
                                        <p:tav tm="0">
                                          <p:val>
                                            <p:fltVal val="90"/>
                                          </p:val>
                                        </p:tav>
                                        <p:tav tm="100000">
                                          <p:val>
                                            <p:fltVal val="0"/>
                                          </p:val>
                                        </p:tav>
                                      </p:tavLst>
                                    </p:anim>
                                    <p:animEffect transition="in" filter="fade">
                                      <p:cBhvr>
                                        <p:cTn id="32" dur="1000"/>
                                        <p:tgtEl>
                                          <p:spTgt spid="43"/>
                                        </p:tgtEl>
                                      </p:cBhvr>
                                    </p:animEffect>
                                  </p:childTnLst>
                                </p:cTn>
                              </p:par>
                            </p:childTnLst>
                          </p:cTn>
                        </p:par>
                        <p:par>
                          <p:cTn id="33" fill="hold">
                            <p:stCondLst>
                              <p:cond delay="2500"/>
                            </p:stCondLst>
                            <p:childTnLst>
                              <p:par>
                                <p:cTn id="34" presetID="10" presetClass="exit" presetSubtype="0" fill="hold" grpId="0" nodeType="afterEffect">
                                  <p:stCondLst>
                                    <p:cond delay="0"/>
                                  </p:stCondLst>
                                  <p:childTnLst>
                                    <p:animEffect transition="out" filter="fade">
                                      <p:cBhvr>
                                        <p:cTn id="35" dur="500"/>
                                        <p:tgtEl>
                                          <p:spTgt spid="40"/>
                                        </p:tgtEl>
                                      </p:cBhvr>
                                    </p:animEffect>
                                    <p:set>
                                      <p:cBhvr>
                                        <p:cTn id="36"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CFFCC"/>
            </a:gs>
            <a:gs pos="88000">
              <a:srgbClr val="A7C373"/>
            </a:gs>
            <a:gs pos="72000">
              <a:srgbClr val="CDE2A8"/>
            </a:gs>
            <a:gs pos="100000">
              <a:schemeClr val="bg2">
                <a:tint val="89000"/>
                <a:shade val="62000"/>
                <a:satMod val="110000"/>
                <a:lumMod val="72000"/>
              </a:schemeClr>
            </a:gs>
          </a:gsLst>
          <a:lin ang="5400000" scaled="0"/>
        </a:gradFill>
        <a:effectLst/>
      </p:bgPr>
    </p:bg>
    <p:spTree>
      <p:nvGrpSpPr>
        <p:cNvPr id="1" name=""/>
        <p:cNvGrpSpPr/>
        <p:nvPr/>
      </p:nvGrpSpPr>
      <p:grpSpPr>
        <a:xfrm>
          <a:off x="0" y="0"/>
          <a:ext cx="0" cy="0"/>
          <a:chOff x="0" y="0"/>
          <a:chExt cx="0" cy="0"/>
        </a:xfrm>
      </p:grpSpPr>
      <p:grpSp>
        <p:nvGrpSpPr>
          <p:cNvPr id="5" name="组合 4"/>
          <p:cNvGrpSpPr/>
          <p:nvPr userDrawn="1"/>
        </p:nvGrpSpPr>
        <p:grpSpPr>
          <a:xfrm>
            <a:off x="-304800" y="-243408"/>
            <a:ext cx="9932332" cy="7308000"/>
            <a:chOff x="-304800" y="-243408"/>
            <a:chExt cx="9932332" cy="7308000"/>
          </a:xfrm>
        </p:grpSpPr>
        <p:grpSp>
          <p:nvGrpSpPr>
            <p:cNvPr id="233" name="Group 41"/>
            <p:cNvGrpSpPr/>
            <p:nvPr/>
          </p:nvGrpSpPr>
          <p:grpSpPr>
            <a:xfrm>
              <a:off x="-304800" y="-10234"/>
              <a:ext cx="9932332" cy="6858000"/>
              <a:chOff x="-382404" y="0"/>
              <a:chExt cx="9932332" cy="6858000"/>
            </a:xfrm>
          </p:grpSpPr>
          <p:grpSp>
            <p:nvGrpSpPr>
              <p:cNvPr id="234" name="Group 44"/>
              <p:cNvGrpSpPr/>
              <p:nvPr/>
            </p:nvGrpSpPr>
            <p:grpSpPr>
              <a:xfrm>
                <a:off x="0" y="0"/>
                <a:ext cx="9144000" cy="6858000"/>
                <a:chOff x="0" y="0"/>
                <a:chExt cx="9144000" cy="6858000"/>
              </a:xfrm>
            </p:grpSpPr>
            <p:grpSp>
              <p:nvGrpSpPr>
                <p:cNvPr id="257" name="Group 4"/>
                <p:cNvGrpSpPr/>
                <p:nvPr/>
              </p:nvGrpSpPr>
              <p:grpSpPr>
                <a:xfrm>
                  <a:off x="0" y="0"/>
                  <a:ext cx="2514600" cy="6858000"/>
                  <a:chOff x="0" y="0"/>
                  <a:chExt cx="2514600" cy="6858000"/>
                </a:xfrm>
              </p:grpSpPr>
              <p:sp>
                <p:nvSpPr>
                  <p:cNvPr id="269"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8" name="Group 5"/>
                <p:cNvGrpSpPr/>
                <p:nvPr/>
              </p:nvGrpSpPr>
              <p:grpSpPr>
                <a:xfrm>
                  <a:off x="422910" y="0"/>
                  <a:ext cx="2514600" cy="6858000"/>
                  <a:chOff x="0" y="0"/>
                  <a:chExt cx="2514600" cy="6858000"/>
                </a:xfrm>
              </p:grpSpPr>
              <p:sp>
                <p:nvSpPr>
                  <p:cNvPr id="266"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9" name="Group 9"/>
                <p:cNvGrpSpPr/>
                <p:nvPr/>
              </p:nvGrpSpPr>
              <p:grpSpPr>
                <a:xfrm rot="10800000">
                  <a:off x="6629400" y="0"/>
                  <a:ext cx="2514600" cy="6858000"/>
                  <a:chOff x="0" y="0"/>
                  <a:chExt cx="2514600" cy="6858000"/>
                </a:xfrm>
              </p:grpSpPr>
              <p:sp>
                <p:nvSpPr>
                  <p:cNvPr id="263"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0"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5"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8"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72" name="Picture 6" descr="CoverOverlay.png"/>
            <p:cNvPicPr>
              <a:picLocks/>
            </p:cNvPicPr>
            <p:nvPr/>
          </p:nvPicPr>
          <p:blipFill>
            <a:blip r:embed="rId9" cstate="print"/>
            <a:stretch>
              <a:fillRect/>
            </a:stretch>
          </p:blipFill>
          <p:spPr>
            <a:xfrm>
              <a:off x="-215798" y="-243408"/>
              <a:ext cx="9576000" cy="73080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73" name="Rectangle 65"/>
            <p:cNvSpPr/>
            <p:nvPr userDrawn="1"/>
          </p:nvSpPr>
          <p:spPr>
            <a:xfrm>
              <a:off x="46608" y="46376"/>
              <a:ext cx="9097392" cy="6750000"/>
            </a:xfrm>
            <a:prstGeom prst="rect">
              <a:avLst/>
            </a:prstGeom>
            <a:solidFill>
              <a:schemeClr val="bg1">
                <a:alpha val="80000"/>
              </a:schemeClr>
            </a:solidFill>
            <a:ln w="6350">
              <a:solidFill>
                <a:srgbClr val="BFEF5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组合 2"/>
            <p:cNvGrpSpPr/>
            <p:nvPr userDrawn="1"/>
          </p:nvGrpSpPr>
          <p:grpSpPr>
            <a:xfrm>
              <a:off x="466839" y="3162318"/>
              <a:ext cx="8297553" cy="821119"/>
              <a:chOff x="466839" y="3162318"/>
              <a:chExt cx="8297553" cy="821119"/>
            </a:xfrm>
          </p:grpSpPr>
          <p:sp>
            <p:nvSpPr>
              <p:cNvPr id="91" name="WordArt 75"/>
              <p:cNvSpPr>
                <a:spLocks noChangeArrowheads="1" noChangeShapeType="1" noTextEdit="1"/>
              </p:cNvSpPr>
              <p:nvPr/>
            </p:nvSpPr>
            <p:spPr bwMode="auto">
              <a:xfrm rot="19537802">
                <a:off x="2058230" y="3387200"/>
                <a:ext cx="3960000" cy="504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smtClean="0">
                    <a:ln w="9525">
                      <a:solidFill>
                        <a:srgbClr val="99FF99">
                          <a:alpha val="50000"/>
                        </a:srgbClr>
                      </a:solidFill>
                      <a:round/>
                      <a:headEnd/>
                      <a:tailEnd/>
                    </a:ln>
                    <a:solidFill>
                      <a:srgbClr val="CCEBCC"/>
                    </a:solidFill>
                    <a:ea typeface="楷体_GB2312"/>
                  </a:rPr>
                  <a:t>微型计算机原理与接口技术</a:t>
                </a:r>
                <a:endParaRPr lang="zh-CN" altLang="en-US" sz="2800" i="1" kern="10" dirty="0">
                  <a:ln w="9525">
                    <a:solidFill>
                      <a:srgbClr val="99FF99">
                        <a:alpha val="50000"/>
                      </a:srgbClr>
                    </a:solidFill>
                    <a:round/>
                    <a:headEnd/>
                    <a:tailEnd/>
                  </a:ln>
                  <a:solidFill>
                    <a:srgbClr val="CCEBCC"/>
                  </a:solidFill>
                  <a:ea typeface="楷体_GB2312"/>
                </a:endParaRPr>
              </a:p>
            </p:txBody>
          </p:sp>
          <p:sp>
            <p:nvSpPr>
              <p:cNvPr id="92" name="WordArt 76"/>
              <p:cNvSpPr>
                <a:spLocks noChangeArrowheads="1" noChangeShapeType="1" noTextEdit="1"/>
              </p:cNvSpPr>
              <p:nvPr/>
            </p:nvSpPr>
            <p:spPr bwMode="auto">
              <a:xfrm rot="19520900">
                <a:off x="466839" y="3162318"/>
                <a:ext cx="3132000" cy="468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a:ln w="9525">
                      <a:solidFill>
                        <a:srgbClr val="99FF99">
                          <a:alpha val="50000"/>
                        </a:srgbClr>
                      </a:solidFill>
                      <a:round/>
                      <a:headEnd/>
                      <a:tailEnd/>
                    </a:ln>
                    <a:solidFill>
                      <a:srgbClr val="CCEBCC"/>
                    </a:solidFill>
                    <a:ea typeface="楷体_GB2312"/>
                  </a:rPr>
                  <a:t>中国水利水电出版社</a:t>
                </a:r>
              </a:p>
            </p:txBody>
          </p:sp>
          <p:sp>
            <p:nvSpPr>
              <p:cNvPr id="48" name="WordArt 75"/>
              <p:cNvSpPr>
                <a:spLocks noChangeArrowheads="1" noChangeShapeType="1" noTextEdit="1"/>
              </p:cNvSpPr>
              <p:nvPr userDrawn="1"/>
            </p:nvSpPr>
            <p:spPr bwMode="auto">
              <a:xfrm rot="19537802">
                <a:off x="4477621" y="3479437"/>
                <a:ext cx="4286771" cy="504000"/>
              </a:xfrm>
              <a:prstGeom prst="rect">
                <a:avLst/>
              </a:prstGeom>
              <a:extLst>
                <a:ext uri="{AF507438-7753-43E0-B8FC-AC1667EBCBE1}">
                  <a14:hiddenEffects xmlns:a14="http://schemas.microsoft.com/office/drawing/2010/main">
                    <a:effectLst/>
                  </a14:hiddenEffects>
                </a:ext>
              </a:extLst>
            </p:spPr>
            <p:txBody>
              <a:bodyPr wrap="none" numCol="1" fromWordArt="1">
                <a:prstTxWarp prst="textWave2">
                  <a:avLst>
                    <a:gd name="adj1" fmla="val 13005"/>
                    <a:gd name="adj2" fmla="val 0"/>
                  </a:avLst>
                </a:prstTxWarp>
              </a:bodyPr>
              <a:lstStyle/>
              <a:p>
                <a:pPr lvl="0" algn="ctr"/>
                <a:r>
                  <a:rPr lang="en-US" altLang="zh-CN" sz="2800" i="1" kern="10" dirty="0" smtClean="0">
                    <a:ln w="9525">
                      <a:solidFill>
                        <a:srgbClr val="99FF99">
                          <a:alpha val="50000"/>
                        </a:srgbClr>
                      </a:solidFill>
                      <a:round/>
                      <a:headEnd/>
                      <a:tailEnd/>
                    </a:ln>
                    <a:solidFill>
                      <a:srgbClr val="CCEBCC"/>
                    </a:solidFill>
                    <a:ea typeface="楷体_GB2312"/>
                  </a:rPr>
                  <a:t>ISBN 978-7-5170-3719-4</a:t>
                </a:r>
                <a:endParaRPr lang="zh-CN" altLang="en-US" sz="2800" i="1" kern="10" dirty="0">
                  <a:ln w="9525">
                    <a:solidFill>
                      <a:srgbClr val="99FF99">
                        <a:alpha val="50000"/>
                      </a:srgbClr>
                    </a:solidFill>
                    <a:round/>
                    <a:headEnd/>
                    <a:tailEnd/>
                  </a:ln>
                  <a:solidFill>
                    <a:srgbClr val="CCEBCC"/>
                  </a:solidFill>
                  <a:ea typeface="楷体_GB2312"/>
                </a:endParaRPr>
              </a:p>
            </p:txBody>
          </p:sp>
        </p:grpSp>
        <p:sp>
          <p:nvSpPr>
            <p:cNvPr id="4" name="矩形 3"/>
            <p:cNvSpPr/>
            <p:nvPr userDrawn="1"/>
          </p:nvSpPr>
          <p:spPr>
            <a:xfrm>
              <a:off x="0" y="-10234"/>
              <a:ext cx="9197853" cy="6806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4" name="Title Placeholder 1"/>
          <p:cNvSpPr>
            <a:spLocks noGrp="1"/>
          </p:cNvSpPr>
          <p:nvPr>
            <p:ph type="title"/>
          </p:nvPr>
        </p:nvSpPr>
        <p:spPr>
          <a:xfrm>
            <a:off x="1043490" y="1017430"/>
            <a:ext cx="7024744" cy="1143000"/>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275" name="Text Placeholder 2"/>
          <p:cNvSpPr>
            <a:spLocks noGrp="1"/>
          </p:cNvSpPr>
          <p:nvPr>
            <p:ph type="body" idx="1"/>
          </p:nvPr>
        </p:nvSpPr>
        <p:spPr>
          <a:xfrm>
            <a:off x="1043492" y="2313418"/>
            <a:ext cx="6777317" cy="3508977"/>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276" name="Footer Placeholder 4"/>
          <p:cNvSpPr>
            <a:spLocks noGrp="1"/>
          </p:cNvSpPr>
          <p:nvPr>
            <p:ph type="ftr" sz="quarter" idx="3"/>
          </p:nvPr>
        </p:nvSpPr>
        <p:spPr>
          <a:xfrm>
            <a:off x="4641448" y="5841926"/>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80" r:id="rId3"/>
    <p:sldLayoutId id="2147483696" r:id="rId4"/>
    <p:sldLayoutId id="2147483691" r:id="rId5"/>
    <p:sldLayoutId id="2147483701" r:id="rId6"/>
    <p:sldLayoutId id="2147483673" r:id="rId7"/>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34.xml"/><Relationship Id="rId4" Type="http://schemas.openxmlformats.org/officeDocument/2006/relationships/slide" Target="slide3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slide" Target="slide29.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slide" Target="slide23.xml"/><Relationship Id="rId5" Type="http://schemas.openxmlformats.org/officeDocument/2006/relationships/slide" Target="slide26.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18.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5.xml"/><Relationship Id="rId5" Type="http://schemas.openxmlformats.org/officeDocument/2006/relationships/slide" Target="slide15.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0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6444208" y="188640"/>
            <a:ext cx="2304256" cy="387614"/>
          </a:xfrm>
        </p:spPr>
        <p:txBody>
          <a:bodyPr anchor="ctr">
            <a:noAutofit/>
          </a:bodyPr>
          <a:lstStyle/>
          <a:p>
            <a:pPr algn="ctr"/>
            <a:r>
              <a:rPr lang="zh-CN" altLang="en-US" sz="800" b="1" dirty="0" smtClean="0">
                <a:solidFill>
                  <a:srgbClr val="88D48C"/>
                </a:solidFill>
              </a:rPr>
              <a:t>微型计算机原理与接口技术（第二版）</a:t>
            </a:r>
            <a:endParaRPr lang="zh-CN" altLang="en-US" sz="800" b="1" dirty="0">
              <a:solidFill>
                <a:srgbClr val="88D48C"/>
              </a:solidFill>
            </a:endParaRPr>
          </a:p>
        </p:txBody>
      </p:sp>
    </p:spTree>
    <p:extLst>
      <p:ext uri="{BB962C8B-B14F-4D97-AF65-F5344CB8AC3E}">
        <p14:creationId xmlns:p14="http://schemas.microsoft.com/office/powerpoint/2010/main" val="3706149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2852063"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5</a:t>
            </a:r>
            <a:r>
              <a:rPr lang="zh-CN" altLang="zh-CN" sz="3200" b="0" spc="0" dirty="0">
                <a:solidFill>
                  <a:schemeClr val="tx1"/>
                </a:solidFill>
                <a:latin typeface="黑体" pitchFamily="49" charset="-122"/>
                <a:ea typeface="黑体" pitchFamily="49" charset="-122"/>
                <a:cs typeface="+mn-cs"/>
              </a:rPr>
              <a:t>．波特率因子</a:t>
            </a:r>
            <a:endParaRPr lang="zh-CN" altLang="en-US" sz="3200" b="0" spc="0" dirty="0">
              <a:solidFill>
                <a:schemeClr val="tx1"/>
              </a:solidFill>
              <a:latin typeface="黑体" pitchFamily="49" charset="-122"/>
              <a:ea typeface="黑体" pitchFamily="49" charset="-122"/>
              <a:cs typeface="+mn-cs"/>
            </a:endParaRPr>
          </a:p>
        </p:txBody>
      </p:sp>
      <p:sp>
        <p:nvSpPr>
          <p:cNvPr id="4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7.1.2  </a:t>
            </a:r>
            <a:r>
              <a:rPr lang="zh-CN" altLang="zh-CN" smtClean="0"/>
              <a:t>串行通信中的基本技术</a:t>
            </a:r>
            <a:endParaRPr lang="zh-CN" altLang="en-US" dirty="0"/>
          </a:p>
        </p:txBody>
      </p:sp>
      <p:sp>
        <p:nvSpPr>
          <p:cNvPr id="7" name="Text Box 24"/>
          <p:cNvSpPr txBox="1">
            <a:spLocks noChangeArrowheads="1"/>
          </p:cNvSpPr>
          <p:nvPr/>
        </p:nvSpPr>
        <p:spPr bwMode="auto">
          <a:xfrm>
            <a:off x="557211" y="1840755"/>
            <a:ext cx="8100000" cy="2232000"/>
          </a:xfrm>
          <a:prstGeom prst="rect">
            <a:avLst/>
          </a:prstGeom>
          <a:solidFill>
            <a:srgbClr val="ABFFC8">
              <a:alpha val="49804"/>
            </a:srgbClr>
          </a:solidFill>
          <a:ln>
            <a:solidFill>
              <a:srgbClr val="00B050"/>
            </a:solidFill>
            <a:prstDash val="dash"/>
          </a:ln>
          <a:effectLst/>
          <a:extLst/>
        </p:spPr>
        <p:txBody>
          <a:bodyPr wrap="square" lIns="180000" tIns="144000" rIns="180000" bIns="144000">
            <a:spAutoFit/>
          </a:bodyPr>
          <a:lstStyle>
            <a:defPPr>
              <a:defRPr lang="zh-CN"/>
            </a:defPPr>
            <a:lvl1pPr algn="just">
              <a:spcBef>
                <a:spcPts val="0"/>
              </a:spcBef>
              <a:buFontTx/>
              <a:buNone/>
              <a:defRPr sz="2400">
                <a:solidFill>
                  <a:srgbClr val="002060"/>
                </a:solidFill>
                <a:latin typeface="Times New Roman" pitchFamily="18" charset="0"/>
                <a:ea typeface="宋体" pitchFamily="2" charset="-122"/>
                <a:cs typeface="Times New Roman" pitchFamily="18" charset="0"/>
              </a:defRPr>
            </a:lvl1pPr>
          </a:lstStyle>
          <a:p>
            <a:pPr>
              <a:lnSpc>
                <a:spcPct val="130000"/>
              </a:lnSpc>
            </a:pPr>
            <a:r>
              <a:rPr lang="zh-CN" altLang="en-US" dirty="0"/>
              <a:t>　　</a:t>
            </a:r>
            <a:r>
              <a:rPr lang="zh-CN" altLang="zh-CN" dirty="0" smtClean="0"/>
              <a:t>把</a:t>
            </a:r>
            <a:r>
              <a:rPr lang="zh-CN" altLang="zh-CN" dirty="0"/>
              <a:t>发送（或接收）时钟按一定的分频系数分频后，再用来作为移位寄存器的移位脉冲，则串行线上的数据传输波特率不等于时钟频率，且二者之间存在着一定的比例关系，这个比例系数称为</a:t>
            </a:r>
            <a:r>
              <a:rPr lang="zh-CN" altLang="zh-CN" dirty="0">
                <a:solidFill>
                  <a:srgbClr val="0070C0"/>
                </a:solidFill>
              </a:rPr>
              <a:t>波特率因子</a:t>
            </a:r>
            <a:r>
              <a:rPr lang="zh-CN" altLang="zh-CN" dirty="0"/>
              <a:t>或</a:t>
            </a:r>
            <a:r>
              <a:rPr lang="zh-CN" altLang="zh-CN" dirty="0">
                <a:solidFill>
                  <a:srgbClr val="0070C0"/>
                </a:solidFill>
              </a:rPr>
              <a:t>波特率系数</a:t>
            </a:r>
            <a:r>
              <a:rPr lang="zh-CN" altLang="zh-CN" dirty="0"/>
              <a:t>。</a:t>
            </a:r>
            <a:endParaRPr lang="zh-CN" altLang="en-US" dirty="0"/>
          </a:p>
        </p:txBody>
      </p:sp>
      <p:sp>
        <p:nvSpPr>
          <p:cNvPr id="6" name="Text Box 26"/>
          <p:cNvSpPr txBox="1">
            <a:spLocks noChangeArrowheads="1"/>
          </p:cNvSpPr>
          <p:nvPr/>
        </p:nvSpPr>
        <p:spPr bwMode="auto">
          <a:xfrm>
            <a:off x="557211" y="4257304"/>
            <a:ext cx="8100000" cy="1731207"/>
          </a:xfrm>
          <a:prstGeom prst="rect">
            <a:avLst/>
          </a:prstGeom>
          <a:solidFill>
            <a:srgbClr val="ABFFC8">
              <a:alpha val="49804"/>
            </a:srgbClr>
          </a:solidFill>
          <a:ln w="9525">
            <a:solidFill>
              <a:schemeClr val="tx1"/>
            </a:solidFill>
            <a:prstDash val="dash"/>
            <a:miter lim="800000"/>
            <a:headEnd/>
            <a:tailEnd/>
          </a:ln>
          <a:effectLst/>
          <a:extLst/>
        </p:spPr>
        <p:txBody>
          <a:bodyPr wrap="square" lIns="180000" tIns="144000" rIns="180000" bIns="144000">
            <a:spAutoFit/>
          </a:bodyPr>
          <a:lstStyle>
            <a:defPPr>
              <a:defRPr lang="zh-CN"/>
            </a:defPPr>
            <a:lvl1pPr algn="just">
              <a:lnSpc>
                <a:spcPct val="130000"/>
              </a:lnSpc>
              <a:spcBef>
                <a:spcPts val="0"/>
              </a:spcBef>
              <a:buFontTx/>
              <a:buNone/>
              <a:defRPr sz="2400">
                <a:solidFill>
                  <a:srgbClr val="002060"/>
                </a:solidFill>
                <a:latin typeface="Times New Roman" pitchFamily="18" charset="0"/>
                <a:ea typeface="宋体" pitchFamily="2" charset="-122"/>
                <a:cs typeface="Times New Roman" pitchFamily="18" charset="0"/>
              </a:defRPr>
            </a:lvl1pPr>
          </a:lstStyle>
          <a:p>
            <a:r>
              <a:rPr lang="zh-CN" altLang="en-US" dirty="0"/>
              <a:t>　　收</a:t>
            </a:r>
            <a:r>
              <a:rPr lang="en-US" altLang="zh-CN" dirty="0"/>
              <a:t>/</a:t>
            </a:r>
            <a:r>
              <a:rPr lang="zh-CN" altLang="en-US" dirty="0"/>
              <a:t>发时钟频率</a:t>
            </a:r>
            <a:r>
              <a:rPr lang="en-US" altLang="zh-CN" dirty="0"/>
              <a:t>F</a:t>
            </a:r>
            <a:r>
              <a:rPr lang="zh-CN" altLang="en-US" dirty="0"/>
              <a:t>＝波特率因</a:t>
            </a:r>
            <a:r>
              <a:rPr lang="zh-CN" altLang="en-US" dirty="0" smtClean="0"/>
              <a:t>子</a:t>
            </a:r>
            <a:r>
              <a:rPr lang="en-US" altLang="zh-CN" dirty="0" smtClean="0"/>
              <a:t>ｎ×</a:t>
            </a:r>
            <a:r>
              <a:rPr lang="zh-CN" altLang="en-US" dirty="0"/>
              <a:t>波特率</a:t>
            </a:r>
          </a:p>
          <a:p>
            <a:r>
              <a:rPr lang="zh-CN" altLang="en-US" dirty="0"/>
              <a:t>（异步通信中</a:t>
            </a:r>
            <a:r>
              <a:rPr lang="zh-CN" altLang="en-US" dirty="0" smtClean="0"/>
              <a:t>：</a:t>
            </a:r>
            <a:r>
              <a:rPr lang="en-US" altLang="zh-CN" dirty="0"/>
              <a:t> ｎ </a:t>
            </a:r>
            <a:r>
              <a:rPr lang="zh-CN" altLang="en-US" dirty="0" smtClean="0"/>
              <a:t>＝</a:t>
            </a:r>
            <a:r>
              <a:rPr lang="en-US" altLang="zh-CN" dirty="0"/>
              <a:t>1</a:t>
            </a:r>
            <a:r>
              <a:rPr lang="zh-CN" altLang="en-US" dirty="0"/>
              <a:t>／</a:t>
            </a:r>
            <a:r>
              <a:rPr lang="en-US" altLang="zh-CN" dirty="0"/>
              <a:t>16</a:t>
            </a:r>
            <a:r>
              <a:rPr lang="zh-CN" altLang="en-US" dirty="0"/>
              <a:t>／</a:t>
            </a:r>
            <a:r>
              <a:rPr lang="en-US" altLang="zh-CN" dirty="0"/>
              <a:t>32</a:t>
            </a:r>
            <a:r>
              <a:rPr lang="zh-CN" altLang="en-US" dirty="0"/>
              <a:t>／</a:t>
            </a:r>
            <a:r>
              <a:rPr lang="en-US" altLang="zh-CN" dirty="0"/>
              <a:t>64</a:t>
            </a:r>
            <a:r>
              <a:rPr lang="zh-CN" altLang="en-US" dirty="0"/>
              <a:t>）</a:t>
            </a:r>
          </a:p>
          <a:p>
            <a:r>
              <a:rPr lang="zh-CN" altLang="en-US" dirty="0"/>
              <a:t>（同步通信中</a:t>
            </a:r>
            <a:r>
              <a:rPr lang="zh-CN" altLang="en-US" dirty="0" smtClean="0"/>
              <a:t>：</a:t>
            </a:r>
            <a:r>
              <a:rPr lang="en-US" altLang="zh-CN" dirty="0"/>
              <a:t> ｎ </a:t>
            </a:r>
            <a:r>
              <a:rPr lang="zh-CN" altLang="en-US" dirty="0" smtClean="0"/>
              <a:t>＝</a:t>
            </a:r>
            <a:r>
              <a:rPr lang="en-US" altLang="zh-CN" dirty="0"/>
              <a:t>1</a:t>
            </a:r>
            <a:r>
              <a:rPr lang="zh-CN" altLang="en-US" dirty="0"/>
              <a:t>）</a:t>
            </a:r>
          </a:p>
        </p:txBody>
      </p:sp>
    </p:spTree>
    <p:extLst>
      <p:ext uri="{BB962C8B-B14F-4D97-AF65-F5344CB8AC3E}">
        <p14:creationId xmlns:p14="http://schemas.microsoft.com/office/powerpoint/2010/main" val="17629438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6"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903907"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6</a:t>
            </a:r>
            <a:r>
              <a:rPr lang="zh-CN" altLang="zh-CN" sz="3200" b="0" spc="0" dirty="0">
                <a:solidFill>
                  <a:schemeClr val="tx1"/>
                </a:solidFill>
                <a:latin typeface="黑体" pitchFamily="49" charset="-122"/>
                <a:ea typeface="黑体" pitchFamily="49" charset="-122"/>
                <a:cs typeface="+mn-cs"/>
              </a:rPr>
              <a:t>．串行通信的检错与纠错</a:t>
            </a:r>
            <a:endParaRPr lang="zh-CN" altLang="en-US" sz="3200" b="0" spc="0" dirty="0">
              <a:solidFill>
                <a:schemeClr val="tx1"/>
              </a:solidFill>
              <a:latin typeface="黑体" pitchFamily="49" charset="-122"/>
              <a:ea typeface="黑体" pitchFamily="49" charset="-122"/>
              <a:cs typeface="+mn-cs"/>
            </a:endParaRPr>
          </a:p>
        </p:txBody>
      </p:sp>
      <p:sp>
        <p:nvSpPr>
          <p:cNvPr id="4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7.1.2  </a:t>
            </a:r>
            <a:r>
              <a:rPr lang="zh-CN" altLang="zh-CN" smtClean="0"/>
              <a:t>串行通信中的基本技术</a:t>
            </a:r>
            <a:endParaRPr lang="zh-CN" altLang="en-US" dirty="0"/>
          </a:p>
        </p:txBody>
      </p:sp>
      <p:sp>
        <p:nvSpPr>
          <p:cNvPr id="46" name="Text Box 68"/>
          <p:cNvSpPr txBox="1">
            <a:spLocks noChangeArrowheads="1"/>
          </p:cNvSpPr>
          <p:nvPr/>
        </p:nvSpPr>
        <p:spPr bwMode="auto">
          <a:xfrm>
            <a:off x="571084" y="1846946"/>
            <a:ext cx="8033364" cy="1569660"/>
          </a:xfrm>
          <a:prstGeom prst="rect">
            <a:avLst/>
          </a:prstGeom>
          <a:solidFill>
            <a:schemeClr val="bg1">
              <a:lumMod val="95000"/>
            </a:schemeClr>
          </a:solidFill>
          <a:ln w="12700">
            <a:solidFill>
              <a:srgbClr val="00B050"/>
            </a:solidFill>
            <a:prstDash val="dash"/>
            <a:miter lim="800000"/>
            <a:headEnd/>
            <a:tailEnd/>
          </a:ln>
          <a:effectLst/>
          <a:extLst/>
        </p:spPr>
        <p:txBody>
          <a:bodyPr wrap="square">
            <a:spAutoFit/>
          </a:bodyPr>
          <a:lstStyle>
            <a:defPPr>
              <a:defRPr lang="zh-CN"/>
            </a:defPPr>
            <a:lvl1pPr>
              <a:defRPr sz="2400">
                <a:solidFill>
                  <a:srgbClr val="002060"/>
                </a:solidFill>
                <a:latin typeface="黑体" pitchFamily="49" charset="-122"/>
                <a:ea typeface="黑体" pitchFamily="49" charset="-122"/>
                <a:cs typeface="Times New Roman" pitchFamily="18" charset="0"/>
              </a:defRPr>
            </a:lvl1pPr>
          </a:lstStyle>
          <a:p>
            <a:r>
              <a:rPr lang="zh-CN" altLang="en-US" dirty="0">
                <a:latin typeface="Times New Roman" pitchFamily="18" charset="0"/>
                <a:ea typeface="宋体" pitchFamily="2" charset="-122"/>
              </a:rPr>
              <a:t>　　</a:t>
            </a:r>
            <a:r>
              <a:rPr lang="zh-CN" altLang="zh-CN" dirty="0">
                <a:latin typeface="Times New Roman" pitchFamily="18" charset="0"/>
                <a:ea typeface="宋体" pitchFamily="2" charset="-122"/>
              </a:rPr>
              <a:t>由于通信系统本身的软件、硬件故障，或者外界干扰等原因，串行数据在传输过程中，会产生信号畸变，引起误码，这直接影响通信系统的可靠性，所以对通信中</a:t>
            </a:r>
            <a:r>
              <a:rPr lang="zh-CN" altLang="zh-CN" dirty="0" smtClean="0">
                <a:latin typeface="Times New Roman" pitchFamily="18" charset="0"/>
                <a:ea typeface="宋体" pitchFamily="2" charset="-122"/>
              </a:rPr>
              <a:t>差错控制非常重要。</a:t>
            </a:r>
            <a:endParaRPr lang="zh-CN" altLang="zh-CN" dirty="0">
              <a:latin typeface="Times New Roman" pitchFamily="18" charset="0"/>
              <a:ea typeface="宋体" pitchFamily="2" charset="-122"/>
            </a:endParaRPr>
          </a:p>
        </p:txBody>
      </p:sp>
      <p:sp>
        <p:nvSpPr>
          <p:cNvPr id="7" name="Text Box 13"/>
          <p:cNvSpPr txBox="1">
            <a:spLocks noChangeArrowheads="1"/>
          </p:cNvSpPr>
          <p:nvPr/>
        </p:nvSpPr>
        <p:spPr bwMode="auto">
          <a:xfrm>
            <a:off x="571084" y="3541484"/>
            <a:ext cx="8033364" cy="2717667"/>
          </a:xfrm>
          <a:prstGeom prst="rect">
            <a:avLst/>
          </a:prstGeom>
          <a:solidFill>
            <a:schemeClr val="bg1">
              <a:lumMod val="95000"/>
            </a:schemeClr>
          </a:solidFill>
          <a:ln w="12700">
            <a:solidFill>
              <a:srgbClr val="00B050"/>
            </a:solidFill>
            <a:prstDash val="dash"/>
            <a:miter lim="800000"/>
            <a:headEnd/>
            <a:tailEnd/>
          </a:ln>
          <a:effectLst/>
          <a:extLst/>
        </p:spPr>
        <p:txBody>
          <a:bodyPr wrap="square">
            <a:spAutoFit/>
          </a:bodyPr>
          <a:lstStyle>
            <a:defPPr>
              <a:defRPr lang="zh-CN"/>
            </a:defPPr>
            <a:lvl1pPr>
              <a:defRPr sz="2400">
                <a:solidFill>
                  <a:srgbClr val="002060"/>
                </a:solidFill>
                <a:latin typeface="Times New Roman" pitchFamily="18" charset="0"/>
                <a:ea typeface="宋体" pitchFamily="2" charset="-122"/>
                <a:cs typeface="Times New Roman" pitchFamily="18" charset="0"/>
              </a:defRPr>
            </a:lvl1pPr>
          </a:lstStyle>
          <a:p>
            <a:pPr>
              <a:spcAft>
                <a:spcPts val="600"/>
              </a:spcAft>
            </a:pPr>
            <a:r>
              <a:rPr lang="zh-CN" altLang="en-US" dirty="0"/>
              <a:t>　</a:t>
            </a:r>
            <a:r>
              <a:rPr lang="zh-CN" altLang="en-US" dirty="0" smtClean="0"/>
              <a:t>　减小</a:t>
            </a:r>
            <a:r>
              <a:rPr lang="zh-CN" altLang="en-US" dirty="0"/>
              <a:t>误码率的主要方法：</a:t>
            </a:r>
          </a:p>
          <a:p>
            <a:pPr marL="457200" indent="-457200" fontAlgn="base">
              <a:lnSpc>
                <a:spcPct val="110000"/>
              </a:lnSpc>
              <a:spcBef>
                <a:spcPct val="0"/>
              </a:spcBef>
              <a:spcAft>
                <a:spcPct val="0"/>
              </a:spcAft>
              <a:buClr>
                <a:srgbClr val="C00000"/>
              </a:buClr>
              <a:buFont typeface="+mj-ea"/>
              <a:buAutoNum type="circleNumDbPlain"/>
            </a:pPr>
            <a:r>
              <a:rPr lang="zh-CN" altLang="en-US" dirty="0" smtClean="0"/>
              <a:t>从</a:t>
            </a:r>
            <a:r>
              <a:rPr lang="zh-CN" altLang="en-US" dirty="0"/>
              <a:t>硬件和软件两方面对通信系统进行可靠性设</a:t>
            </a:r>
            <a:r>
              <a:rPr lang="zh-CN" altLang="en-US" dirty="0" smtClean="0"/>
              <a:t>计。</a:t>
            </a:r>
            <a:endParaRPr lang="zh-CN" altLang="en-US" dirty="0"/>
          </a:p>
          <a:p>
            <a:pPr marL="457200" indent="-457200" fontAlgn="base">
              <a:lnSpc>
                <a:spcPct val="110000"/>
              </a:lnSpc>
              <a:spcBef>
                <a:spcPct val="0"/>
              </a:spcBef>
              <a:spcAft>
                <a:spcPct val="0"/>
              </a:spcAft>
              <a:buClr>
                <a:srgbClr val="C00000"/>
              </a:buClr>
              <a:buFont typeface="+mj-ea"/>
              <a:buAutoNum type="circleNumDbPlain"/>
            </a:pPr>
            <a:r>
              <a:rPr lang="zh-CN" altLang="en-US" dirty="0" smtClean="0"/>
              <a:t>对</a:t>
            </a:r>
            <a:r>
              <a:rPr lang="zh-CN" altLang="en-US" dirty="0"/>
              <a:t>传输信息采用一定的检错和纠错编码</a:t>
            </a:r>
            <a:r>
              <a:rPr lang="zh-CN" altLang="en-US" dirty="0" smtClean="0"/>
              <a:t>技术：</a:t>
            </a:r>
            <a:endParaRPr lang="en-US" altLang="zh-CN" dirty="0" smtClean="0"/>
          </a:p>
          <a:p>
            <a:pPr fontAlgn="base">
              <a:lnSpc>
                <a:spcPct val="150000"/>
              </a:lnSpc>
              <a:spcBef>
                <a:spcPct val="0"/>
              </a:spcBef>
              <a:spcAft>
                <a:spcPct val="0"/>
              </a:spcAft>
            </a:pPr>
            <a:r>
              <a:rPr lang="zh-CN" altLang="en-US" dirty="0"/>
              <a:t>　</a:t>
            </a:r>
            <a:r>
              <a:rPr lang="zh-CN" altLang="en-US" dirty="0" smtClean="0"/>
              <a:t>　</a:t>
            </a:r>
            <a:endParaRPr lang="en-US" altLang="zh-CN" dirty="0" smtClean="0"/>
          </a:p>
          <a:p>
            <a:pPr fontAlgn="base">
              <a:lnSpc>
                <a:spcPct val="110000"/>
              </a:lnSpc>
              <a:spcBef>
                <a:spcPct val="0"/>
              </a:spcBef>
              <a:spcAft>
                <a:spcPct val="0"/>
              </a:spcAft>
            </a:pPr>
            <a:endParaRPr lang="en-US" altLang="zh-CN" dirty="0"/>
          </a:p>
          <a:p>
            <a:pPr fontAlgn="base">
              <a:lnSpc>
                <a:spcPct val="110000"/>
              </a:lnSpc>
              <a:spcBef>
                <a:spcPct val="0"/>
              </a:spcBef>
              <a:spcAft>
                <a:spcPct val="0"/>
              </a:spcAft>
            </a:pPr>
            <a:endParaRPr lang="en-US" altLang="zh-CN" dirty="0" smtClean="0"/>
          </a:p>
        </p:txBody>
      </p:sp>
      <p:sp>
        <p:nvSpPr>
          <p:cNvPr id="99" name="Text Box 87"/>
          <p:cNvSpPr txBox="1">
            <a:spLocks noChangeArrowheads="1"/>
          </p:cNvSpPr>
          <p:nvPr/>
        </p:nvSpPr>
        <p:spPr bwMode="auto">
          <a:xfrm>
            <a:off x="571084" y="4842178"/>
            <a:ext cx="4247226" cy="1354923"/>
          </a:xfrm>
          <a:prstGeom prst="rect">
            <a:avLst/>
          </a:prstGeom>
          <a:noFill/>
          <a:ln w="12700">
            <a:noFill/>
            <a:prstDash val="dash"/>
            <a:miter lim="800000"/>
            <a:headEnd/>
            <a:tailEnd/>
          </a:ln>
          <a:effectLst/>
          <a:extLst/>
        </p:spPr>
        <p:txBody>
          <a:bodyPr wrap="square">
            <a:spAutoFit/>
          </a:bodyPr>
          <a:lstStyle>
            <a:defPPr>
              <a:defRPr lang="zh-CN"/>
            </a:defPPr>
            <a:lvl1pPr>
              <a:lnSpc>
                <a:spcPct val="110000"/>
              </a:lnSpc>
              <a:defRPr sz="2400">
                <a:solidFill>
                  <a:srgbClr val="002060"/>
                </a:solidFill>
                <a:latin typeface="Times New Roman" pitchFamily="18" charset="0"/>
                <a:ea typeface="宋体" pitchFamily="2" charset="-122"/>
                <a:cs typeface="Times New Roman" pitchFamily="18" charset="0"/>
              </a:defRPr>
            </a:lvl1pPr>
          </a:lstStyle>
          <a:p>
            <a:pPr>
              <a:spcAft>
                <a:spcPts val="300"/>
              </a:spcAft>
            </a:pPr>
            <a:r>
              <a:rPr lang="zh-CN" altLang="en-US" dirty="0"/>
              <a:t>　</a:t>
            </a:r>
            <a:r>
              <a:rPr lang="zh-CN" altLang="en-US" dirty="0" smtClean="0"/>
              <a:t>　</a:t>
            </a:r>
            <a:r>
              <a:rPr lang="en-US" altLang="zh-CN" dirty="0" smtClean="0">
                <a:solidFill>
                  <a:srgbClr val="A50021"/>
                </a:solidFill>
              </a:rPr>
              <a:t>◇ </a:t>
            </a:r>
            <a:r>
              <a:rPr lang="zh-CN" altLang="en-US" dirty="0" smtClean="0">
                <a:solidFill>
                  <a:srgbClr val="0070C0"/>
                </a:solidFill>
              </a:rPr>
              <a:t>奇偶校验</a:t>
            </a:r>
            <a:endParaRPr lang="en-US" altLang="zh-CN" dirty="0" smtClean="0">
              <a:solidFill>
                <a:srgbClr val="0070C0"/>
              </a:solidFill>
            </a:endParaRPr>
          </a:p>
          <a:p>
            <a:pPr>
              <a:spcAft>
                <a:spcPts val="300"/>
              </a:spcAft>
            </a:pPr>
            <a:r>
              <a:rPr lang="zh-CN" altLang="en-US" dirty="0" smtClean="0">
                <a:solidFill>
                  <a:srgbClr val="0070C0"/>
                </a:solidFill>
              </a:rPr>
              <a:t>　　</a:t>
            </a:r>
            <a:r>
              <a:rPr lang="en-US" altLang="zh-CN" dirty="0" smtClean="0">
                <a:solidFill>
                  <a:srgbClr val="A50021"/>
                </a:solidFill>
              </a:rPr>
              <a:t>◇ </a:t>
            </a:r>
            <a:r>
              <a:rPr lang="zh-CN" altLang="en-US" dirty="0" smtClean="0">
                <a:solidFill>
                  <a:srgbClr val="0070C0"/>
                </a:solidFill>
              </a:rPr>
              <a:t>方阵</a:t>
            </a:r>
            <a:r>
              <a:rPr lang="zh-CN" altLang="zh-CN" dirty="0" smtClean="0">
                <a:solidFill>
                  <a:srgbClr val="0070C0"/>
                </a:solidFill>
              </a:rPr>
              <a:t>校验</a:t>
            </a:r>
            <a:endParaRPr lang="en-US" altLang="zh-CN" dirty="0" smtClean="0">
              <a:solidFill>
                <a:srgbClr val="0070C0"/>
              </a:solidFill>
            </a:endParaRPr>
          </a:p>
          <a:p>
            <a:pPr>
              <a:spcAft>
                <a:spcPts val="300"/>
              </a:spcAft>
            </a:pPr>
            <a:r>
              <a:rPr lang="zh-CN" altLang="en-US" dirty="0" smtClean="0">
                <a:solidFill>
                  <a:srgbClr val="0070C0"/>
                </a:solidFill>
              </a:rPr>
              <a:t>　　</a:t>
            </a:r>
            <a:r>
              <a:rPr lang="en-US" altLang="zh-CN" dirty="0" smtClean="0">
                <a:solidFill>
                  <a:srgbClr val="A50021"/>
                </a:solidFill>
              </a:rPr>
              <a:t>◇ </a:t>
            </a:r>
            <a:r>
              <a:rPr lang="zh-CN" altLang="en-US" dirty="0" smtClean="0">
                <a:solidFill>
                  <a:srgbClr val="0070C0"/>
                </a:solidFill>
              </a:rPr>
              <a:t>循环冗余校验（</a:t>
            </a:r>
            <a:r>
              <a:rPr lang="en-US" altLang="zh-CN" dirty="0" smtClean="0">
                <a:solidFill>
                  <a:srgbClr val="0070C0"/>
                </a:solidFill>
              </a:rPr>
              <a:t>CRC</a:t>
            </a:r>
            <a:r>
              <a:rPr lang="zh-CN" altLang="en-US" dirty="0" smtClean="0">
                <a:solidFill>
                  <a:srgbClr val="0070C0"/>
                </a:solidFill>
              </a:rPr>
              <a:t>）</a:t>
            </a:r>
            <a:endParaRPr lang="zh-CN" altLang="en-US" dirty="0">
              <a:solidFill>
                <a:srgbClr val="0070C0"/>
              </a:solidFill>
            </a:endParaRPr>
          </a:p>
        </p:txBody>
      </p:sp>
    </p:spTree>
    <p:extLst>
      <p:ext uri="{BB962C8B-B14F-4D97-AF65-F5344CB8AC3E}">
        <p14:creationId xmlns:p14="http://schemas.microsoft.com/office/powerpoint/2010/main" val="264577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
                                          </p:stCondLst>
                                        </p:cTn>
                                        <p:tgtEl>
                                          <p:spTgt spid="7"/>
                                        </p:tgtEl>
                                        <p:attrNameLst>
                                          <p:attrName>style.visibility</p:attrName>
                                        </p:attrNameLst>
                                      </p:cBhvr>
                                      <p:to>
                                        <p:strVal val="visible"/>
                                      </p:to>
                                    </p:set>
                                  </p:childTnLst>
                                </p:cTn>
                              </p:par>
                            </p:childTnLst>
                          </p:cTn>
                        </p:par>
                        <p:par>
                          <p:cTn id="11" fill="hold">
                            <p:stCondLst>
                              <p:cond delay="10"/>
                            </p:stCondLst>
                            <p:childTnLst>
                              <p:par>
                                <p:cTn id="12" presetID="1" presetClass="entr" presetSubtype="0" fill="hold" grpId="0" nodeType="afterEffect">
                                  <p:stCondLst>
                                    <p:cond delay="1000"/>
                                  </p:stCondLst>
                                  <p:childTnLst>
                                    <p:set>
                                      <p:cBhvr>
                                        <p:cTn id="13" dur="1" fill="hold">
                                          <p:stCondLst>
                                            <p:cond delay="9"/>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autoUpdateAnimBg="0"/>
      <p:bldP spid="7" grpId="0" animBg="1" autoUpdateAnimBg="0"/>
      <p:bldP spid="99"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7.1.3  </a:t>
            </a:r>
            <a:r>
              <a:rPr lang="zh-CN" altLang="zh-CN" dirty="0"/>
              <a:t>串行通信的分类</a:t>
            </a:r>
            <a:endParaRPr lang="zh-CN" altLang="en-US" dirty="0"/>
          </a:p>
        </p:txBody>
      </p:sp>
      <p:sp>
        <p:nvSpPr>
          <p:cNvPr id="4" name="Text Box 88"/>
          <p:cNvSpPr txBox="1">
            <a:spLocks noChangeArrowheads="1"/>
          </p:cNvSpPr>
          <p:nvPr/>
        </p:nvSpPr>
        <p:spPr bwMode="auto">
          <a:xfrm>
            <a:off x="457200" y="1304925"/>
            <a:ext cx="8229600" cy="2880000"/>
          </a:xfrm>
          <a:prstGeom prst="rect">
            <a:avLst/>
          </a:prstGeom>
          <a:solidFill>
            <a:schemeClr val="bg1">
              <a:lumMod val="95000"/>
            </a:schemeClr>
          </a:solidFill>
          <a:ln w="12700">
            <a:solidFill>
              <a:srgbClr val="FF0000"/>
            </a:solidFill>
            <a:prstDash val="dash"/>
            <a:miter lim="800000"/>
            <a:headEnd/>
            <a:tailEnd/>
          </a:ln>
          <a:effectLst/>
          <a:extLst/>
        </p:spPr>
        <p:txBody>
          <a:bodyPr wrap="square" tIns="108000" bIns="108000">
            <a:spAutoFit/>
          </a:bodyPr>
          <a:lstStyle>
            <a:defPPr>
              <a:defRPr lang="zh-CN"/>
            </a:defPPr>
            <a:lvl1pPr>
              <a:defRPr sz="2400">
                <a:solidFill>
                  <a:srgbClr val="002060"/>
                </a:solidFill>
                <a:latin typeface="Times New Roman" pitchFamily="18" charset="0"/>
                <a:ea typeface="宋体" pitchFamily="2" charset="-122"/>
                <a:cs typeface="Times New Roman" pitchFamily="18" charset="0"/>
              </a:defRPr>
            </a:lvl1pPr>
          </a:lstStyle>
          <a:p>
            <a:pPr>
              <a:spcAft>
                <a:spcPts val="600"/>
              </a:spcAft>
            </a:pPr>
            <a:r>
              <a:rPr lang="zh-CN" altLang="en-US" dirty="0"/>
              <a:t>　　</a:t>
            </a:r>
            <a:r>
              <a:rPr lang="zh-CN" altLang="en-US" dirty="0" smtClean="0"/>
              <a:t>通信双方必须约定</a:t>
            </a:r>
            <a:r>
              <a:rPr lang="zh-CN" altLang="en-US" dirty="0"/>
              <a:t>通信规程（协议</a:t>
            </a:r>
            <a:r>
              <a:rPr lang="zh-CN" altLang="en-US" dirty="0" smtClean="0"/>
              <a:t>），</a:t>
            </a:r>
            <a:r>
              <a:rPr lang="zh-CN" altLang="en-US" dirty="0"/>
              <a:t>包括收发双方的同步方式、传输控制步骤、差错检验方式、数据编码、数据传输速率、通信报文的格式及控制字符的定义</a:t>
            </a:r>
            <a:r>
              <a:rPr lang="zh-CN" altLang="en-US" dirty="0" smtClean="0"/>
              <a:t>等。</a:t>
            </a:r>
            <a:endParaRPr lang="en-US" altLang="zh-CN" dirty="0" smtClean="0"/>
          </a:p>
          <a:p>
            <a:pPr>
              <a:spcAft>
                <a:spcPts val="600"/>
              </a:spcAft>
            </a:pPr>
            <a:r>
              <a:rPr lang="zh-CN" altLang="en-US" dirty="0"/>
              <a:t>　　</a:t>
            </a:r>
            <a:r>
              <a:rPr lang="zh-CN" altLang="en-US" dirty="0" smtClean="0">
                <a:solidFill>
                  <a:srgbClr val="0070C0"/>
                </a:solidFill>
                <a:latin typeface="黑体" pitchFamily="49" charset="-122"/>
                <a:ea typeface="黑体" pitchFamily="49" charset="-122"/>
              </a:rPr>
              <a:t>同步</a:t>
            </a:r>
            <a:r>
              <a:rPr lang="zh-CN" altLang="en-US" dirty="0" smtClean="0"/>
              <a:t>：</a:t>
            </a:r>
            <a:r>
              <a:rPr lang="zh-CN" altLang="zh-CN" dirty="0" smtClean="0"/>
              <a:t>在串行通信</a:t>
            </a:r>
            <a:r>
              <a:rPr lang="zh-CN" altLang="zh-CN" dirty="0"/>
              <a:t>中，发送方发送信息和接收方接收信息应当相互协调，保证发出的信息在到达接收方时，能够被及时采样并准确接收到，为此，收发双方规定一个共同的时间参考，称为“同步”</a:t>
            </a:r>
            <a:r>
              <a:rPr lang="zh-CN" altLang="zh-CN" dirty="0" smtClean="0"/>
              <a:t>。</a:t>
            </a:r>
            <a:endParaRPr lang="zh-CN" altLang="en-US" dirty="0">
              <a:solidFill>
                <a:schemeClr val="tx1"/>
              </a:solidFill>
              <a:latin typeface="黑体" pitchFamily="49" charset="-122"/>
              <a:ea typeface="黑体" pitchFamily="49" charset="-122"/>
            </a:endParaRPr>
          </a:p>
        </p:txBody>
      </p:sp>
      <p:grpSp>
        <p:nvGrpSpPr>
          <p:cNvPr id="9" name="组合 8"/>
          <p:cNvGrpSpPr/>
          <p:nvPr/>
        </p:nvGrpSpPr>
        <p:grpSpPr>
          <a:xfrm>
            <a:off x="457200" y="4293096"/>
            <a:ext cx="8229600" cy="2003213"/>
            <a:chOff x="457200" y="4293096"/>
            <a:chExt cx="8229600" cy="2003213"/>
          </a:xfrm>
        </p:grpSpPr>
        <p:sp>
          <p:nvSpPr>
            <p:cNvPr id="5" name="Text Box 88"/>
            <p:cNvSpPr txBox="1">
              <a:spLocks noChangeArrowheads="1"/>
            </p:cNvSpPr>
            <p:nvPr/>
          </p:nvSpPr>
          <p:spPr bwMode="auto">
            <a:xfrm>
              <a:off x="457200" y="4293096"/>
              <a:ext cx="8229600" cy="2003213"/>
            </a:xfrm>
            <a:prstGeom prst="rect">
              <a:avLst/>
            </a:prstGeom>
            <a:solidFill>
              <a:schemeClr val="bg1">
                <a:lumMod val="95000"/>
              </a:schemeClr>
            </a:solidFill>
            <a:ln w="12700">
              <a:solidFill>
                <a:srgbClr val="FF0000"/>
              </a:solidFill>
              <a:prstDash val="dash"/>
              <a:miter lim="800000"/>
              <a:headEnd/>
              <a:tailEnd/>
            </a:ln>
            <a:effectLst/>
            <a:extLst/>
          </p:spPr>
          <p:txBody>
            <a:bodyPr wrap="square" tIns="108000" bIns="108000">
              <a:spAutoFit/>
            </a:bodyPr>
            <a:lstStyle>
              <a:defPPr>
                <a:defRPr lang="zh-CN"/>
              </a:defPPr>
              <a:lvl1pPr>
                <a:defRPr sz="2400">
                  <a:solidFill>
                    <a:srgbClr val="002060"/>
                  </a:solidFill>
                  <a:latin typeface="Times New Roman" pitchFamily="18" charset="0"/>
                  <a:ea typeface="宋体" pitchFamily="2" charset="-122"/>
                  <a:cs typeface="Times New Roman" pitchFamily="18" charset="0"/>
                </a:defRPr>
              </a:lvl1pPr>
            </a:lstStyle>
            <a:p>
              <a:pPr>
                <a:spcAft>
                  <a:spcPts val="1200"/>
                </a:spcAft>
              </a:pPr>
              <a:r>
                <a:rPr lang="zh-CN" altLang="en-US" dirty="0"/>
                <a:t>　　</a:t>
              </a:r>
              <a:r>
                <a:rPr lang="zh-CN" altLang="zh-CN" dirty="0" smtClean="0"/>
                <a:t>串行</a:t>
              </a:r>
              <a:r>
                <a:rPr lang="zh-CN" altLang="zh-CN" dirty="0"/>
                <a:t>通信的“同步”主要在传输的数据格式上采取措施。根据数据传输格式的不同，串行通信</a:t>
              </a:r>
              <a:r>
                <a:rPr lang="zh-CN" altLang="zh-CN" dirty="0" smtClean="0"/>
                <a:t>分为</a:t>
              </a:r>
              <a:r>
                <a:rPr lang="zh-CN" altLang="en-US" dirty="0" smtClean="0"/>
                <a:t>：</a:t>
              </a:r>
              <a:endParaRPr lang="en-US" altLang="zh-CN" dirty="0" smtClean="0"/>
            </a:p>
            <a:p>
              <a:pPr>
                <a:spcAft>
                  <a:spcPts val="1200"/>
                </a:spcAft>
              </a:pPr>
              <a:endParaRPr lang="en-US" altLang="zh-CN" dirty="0">
                <a:solidFill>
                  <a:schemeClr val="tx1"/>
                </a:solidFill>
                <a:latin typeface="黑体" pitchFamily="49" charset="-122"/>
                <a:ea typeface="黑体" pitchFamily="49" charset="-122"/>
              </a:endParaRPr>
            </a:p>
            <a:p>
              <a:pPr>
                <a:spcAft>
                  <a:spcPts val="1200"/>
                </a:spcAft>
              </a:pPr>
              <a:endParaRPr lang="zh-CN" altLang="en-US" dirty="0">
                <a:solidFill>
                  <a:schemeClr val="tx1"/>
                </a:solidFill>
                <a:latin typeface="黑体" pitchFamily="49" charset="-122"/>
                <a:ea typeface="黑体" pitchFamily="49" charset="-122"/>
              </a:endParaRPr>
            </a:p>
          </p:txBody>
        </p:sp>
        <p:sp>
          <p:nvSpPr>
            <p:cNvPr id="6" name="Text Box 88">
              <a:hlinkClick r:id="rId2" action="ppaction://hlinksldjump"/>
            </p:cNvPr>
            <p:cNvSpPr txBox="1">
              <a:spLocks noChangeArrowheads="1"/>
            </p:cNvSpPr>
            <p:nvPr/>
          </p:nvSpPr>
          <p:spPr bwMode="auto">
            <a:xfrm>
              <a:off x="457200" y="5178885"/>
              <a:ext cx="3466728" cy="587441"/>
            </a:xfrm>
            <a:prstGeom prst="rect">
              <a:avLst/>
            </a:prstGeom>
            <a:noFill/>
            <a:ln w="12700">
              <a:noFill/>
              <a:prstDash val="dash"/>
              <a:miter lim="800000"/>
              <a:headEnd/>
              <a:tailEnd/>
            </a:ln>
            <a:effectLst/>
            <a:extLst/>
          </p:spPr>
          <p:txBody>
            <a:bodyPr wrap="square" tIns="108000" bIns="108000">
              <a:spAutoFit/>
            </a:bodyPr>
            <a:lstStyle>
              <a:defPPr>
                <a:defRPr lang="zh-CN"/>
              </a:defPPr>
              <a:lvl1pPr>
                <a:defRPr sz="2400">
                  <a:solidFill>
                    <a:srgbClr val="002060"/>
                  </a:solidFill>
                  <a:latin typeface="Times New Roman" pitchFamily="18" charset="0"/>
                  <a:ea typeface="宋体" pitchFamily="2" charset="-122"/>
                  <a:cs typeface="Times New Roman" pitchFamily="18" charset="0"/>
                </a:defRPr>
              </a:lvl1pPr>
            </a:lstStyle>
            <a:p>
              <a:pPr>
                <a:spcAft>
                  <a:spcPts val="600"/>
                </a:spcAft>
              </a:pPr>
              <a:r>
                <a:rPr lang="zh-CN" altLang="en-US" dirty="0">
                  <a:solidFill>
                    <a:schemeClr val="tx1"/>
                  </a:solidFill>
                  <a:latin typeface="黑体" pitchFamily="49" charset="-122"/>
                  <a:ea typeface="黑体" pitchFamily="49" charset="-122"/>
                </a:rPr>
                <a:t>　</a:t>
              </a:r>
              <a:r>
                <a:rPr lang="zh-CN" altLang="en-US" dirty="0" smtClean="0">
                  <a:solidFill>
                    <a:schemeClr val="tx1"/>
                  </a:solidFill>
                  <a:latin typeface="黑体" pitchFamily="49" charset="-122"/>
                  <a:ea typeface="黑体" pitchFamily="49" charset="-122"/>
                </a:rPr>
                <a:t>　</a:t>
              </a:r>
              <a:r>
                <a:rPr lang="en-US" altLang="zh-CN" dirty="0" smtClean="0">
                  <a:solidFill>
                    <a:schemeClr val="tx1"/>
                  </a:solidFill>
                  <a:latin typeface="黑体" pitchFamily="49" charset="-122"/>
                  <a:ea typeface="黑体" pitchFamily="49" charset="-122"/>
                </a:rPr>
                <a:t>1. </a:t>
              </a:r>
              <a:r>
                <a:rPr lang="zh-CN" altLang="zh-CN" dirty="0" smtClean="0">
                  <a:solidFill>
                    <a:schemeClr val="tx1"/>
                  </a:solidFill>
                  <a:latin typeface="黑体" pitchFamily="49" charset="-122"/>
                  <a:ea typeface="黑体" pitchFamily="49" charset="-122"/>
                </a:rPr>
                <a:t>异步通信</a:t>
              </a:r>
              <a:r>
                <a:rPr lang="zh-CN" altLang="en-US" dirty="0" smtClean="0">
                  <a:solidFill>
                    <a:schemeClr val="tx1"/>
                  </a:solidFill>
                  <a:latin typeface="黑体" pitchFamily="49" charset="-122"/>
                  <a:ea typeface="黑体" pitchFamily="49" charset="-122"/>
                </a:rPr>
                <a:t>方式</a:t>
              </a:r>
              <a:endParaRPr lang="zh-CN" altLang="en-US" dirty="0">
                <a:solidFill>
                  <a:schemeClr val="tx1"/>
                </a:solidFill>
                <a:latin typeface="黑体" pitchFamily="49" charset="-122"/>
                <a:ea typeface="黑体" pitchFamily="49" charset="-122"/>
              </a:endParaRPr>
            </a:p>
          </p:txBody>
        </p:sp>
        <p:sp>
          <p:nvSpPr>
            <p:cNvPr id="8" name="Text Box 88">
              <a:hlinkClick r:id="rId3" action="ppaction://hlinksldjump"/>
            </p:cNvPr>
            <p:cNvSpPr txBox="1">
              <a:spLocks noChangeArrowheads="1"/>
            </p:cNvSpPr>
            <p:nvPr/>
          </p:nvSpPr>
          <p:spPr bwMode="auto">
            <a:xfrm>
              <a:off x="457200" y="5609395"/>
              <a:ext cx="3466728" cy="587441"/>
            </a:xfrm>
            <a:prstGeom prst="rect">
              <a:avLst/>
            </a:prstGeom>
            <a:noFill/>
            <a:ln w="12700">
              <a:noFill/>
              <a:prstDash val="dash"/>
              <a:miter lim="800000"/>
              <a:headEnd/>
              <a:tailEnd/>
            </a:ln>
            <a:effectLst/>
            <a:extLst/>
          </p:spPr>
          <p:txBody>
            <a:bodyPr wrap="square" tIns="108000" bIns="108000">
              <a:spAutoFit/>
            </a:bodyPr>
            <a:lstStyle>
              <a:defPPr>
                <a:defRPr lang="zh-CN"/>
              </a:defPPr>
              <a:lvl1pPr>
                <a:spcAft>
                  <a:spcPts val="600"/>
                </a:spcAft>
                <a:defRPr sz="2400">
                  <a:latin typeface="黑体" pitchFamily="49" charset="-122"/>
                  <a:ea typeface="黑体" pitchFamily="49" charset="-122"/>
                  <a:cs typeface="Times New Roman" pitchFamily="18" charset="0"/>
                </a:defRPr>
              </a:lvl1pPr>
            </a:lstStyle>
            <a:p>
              <a:r>
                <a:rPr lang="zh-CN" altLang="en-US" dirty="0"/>
                <a:t>　　</a:t>
              </a:r>
              <a:r>
                <a:rPr lang="en-US" altLang="zh-CN" dirty="0"/>
                <a:t>2．</a:t>
              </a:r>
              <a:r>
                <a:rPr lang="zh-CN" altLang="zh-CN" dirty="0" smtClean="0"/>
                <a:t>同步通信</a:t>
              </a:r>
              <a:r>
                <a:rPr lang="zh-CN" altLang="en-US" dirty="0" smtClean="0"/>
                <a:t>方式</a:t>
              </a:r>
              <a:endParaRPr lang="zh-CN" altLang="en-US" dirty="0"/>
            </a:p>
          </p:txBody>
        </p:sp>
      </p:grpSp>
    </p:spTree>
    <p:extLst>
      <p:ext uri="{BB962C8B-B14F-4D97-AF65-F5344CB8AC3E}">
        <p14:creationId xmlns:p14="http://schemas.microsoft.com/office/powerpoint/2010/main" val="1018597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555317" y="2162473"/>
            <a:ext cx="8033365" cy="2196000"/>
          </a:xfrm>
          <a:prstGeom prst="rect">
            <a:avLst/>
          </a:prstGeom>
          <a:solidFill>
            <a:srgbClr val="F4FCE4">
              <a:alpha val="50196"/>
            </a:srgbClr>
          </a:solidFill>
          <a:ln>
            <a:solidFill>
              <a:srgbClr val="F4FC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 Box 326"/>
          <p:cNvSpPr txBox="1">
            <a:spLocks noChangeArrowheads="1"/>
          </p:cNvSpPr>
          <p:nvPr/>
        </p:nvSpPr>
        <p:spPr bwMode="auto">
          <a:xfrm>
            <a:off x="5907088" y="2720880"/>
            <a:ext cx="658812" cy="140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5000"/>
              </a:lnSpc>
              <a:buFontTx/>
              <a:buNone/>
            </a:pPr>
            <a:r>
              <a:rPr lang="en-US" altLang="zh-CN" dirty="0" smtClean="0">
                <a:solidFill>
                  <a:srgbClr val="0070C0"/>
                </a:solidFill>
                <a:latin typeface="Times New Roman" pitchFamily="18" charset="0"/>
                <a:ea typeface="宋体" pitchFamily="2" charset="-122"/>
                <a:cs typeface="Times New Roman" pitchFamily="18" charset="0"/>
              </a:rPr>
              <a:t>↑</a:t>
            </a:r>
          </a:p>
          <a:p>
            <a:pPr algn="ctr">
              <a:lnSpc>
                <a:spcPct val="85000"/>
              </a:lnSpc>
              <a:buFontTx/>
              <a:buNone/>
            </a:pPr>
            <a:r>
              <a:rPr lang="zh-CN" altLang="en-US" sz="2000" dirty="0" smtClean="0">
                <a:solidFill>
                  <a:srgbClr val="0070C0"/>
                </a:solidFill>
                <a:latin typeface="Times New Roman" pitchFamily="18" charset="0"/>
                <a:ea typeface="宋体" pitchFamily="2" charset="-122"/>
                <a:cs typeface="Times New Roman" pitchFamily="18" charset="0"/>
              </a:rPr>
              <a:t>奇</a:t>
            </a:r>
            <a:endParaRPr lang="zh-CN" altLang="en-US" sz="2000" dirty="0">
              <a:solidFill>
                <a:srgbClr val="0070C0"/>
              </a:solidFill>
              <a:latin typeface="Times New Roman" pitchFamily="18" charset="0"/>
              <a:ea typeface="宋体" pitchFamily="2" charset="-122"/>
              <a:cs typeface="Times New Roman" pitchFamily="18" charset="0"/>
            </a:endParaRPr>
          </a:p>
          <a:p>
            <a:pPr algn="ctr">
              <a:lnSpc>
                <a:spcPct val="85000"/>
              </a:lnSpc>
              <a:buFontTx/>
              <a:buNone/>
            </a:pPr>
            <a:r>
              <a:rPr lang="zh-CN" altLang="en-US" sz="2000" dirty="0">
                <a:solidFill>
                  <a:srgbClr val="0070C0"/>
                </a:solidFill>
                <a:latin typeface="Times New Roman" pitchFamily="18" charset="0"/>
                <a:ea typeface="宋体" pitchFamily="2" charset="-122"/>
                <a:cs typeface="Times New Roman" pitchFamily="18" charset="0"/>
              </a:rPr>
              <a:t>校</a:t>
            </a:r>
          </a:p>
          <a:p>
            <a:pPr algn="ctr">
              <a:lnSpc>
                <a:spcPct val="85000"/>
              </a:lnSpc>
              <a:buFontTx/>
              <a:buNone/>
            </a:pPr>
            <a:r>
              <a:rPr lang="zh-CN" altLang="en-US" sz="2000" dirty="0">
                <a:solidFill>
                  <a:srgbClr val="0070C0"/>
                </a:solidFill>
                <a:latin typeface="Times New Roman" pitchFamily="18" charset="0"/>
                <a:ea typeface="宋体" pitchFamily="2" charset="-122"/>
                <a:cs typeface="Times New Roman" pitchFamily="18" charset="0"/>
              </a:rPr>
              <a:t>验</a:t>
            </a:r>
          </a:p>
          <a:p>
            <a:pPr algn="ctr">
              <a:lnSpc>
                <a:spcPct val="85000"/>
              </a:lnSpc>
              <a:buFontTx/>
              <a:buNone/>
            </a:pPr>
            <a:r>
              <a:rPr lang="zh-CN" altLang="en-US" sz="2000" dirty="0" smtClean="0">
                <a:solidFill>
                  <a:srgbClr val="0070C0"/>
                </a:solidFill>
                <a:latin typeface="Times New Roman" pitchFamily="18" charset="0"/>
                <a:ea typeface="宋体" pitchFamily="2" charset="-122"/>
                <a:cs typeface="Times New Roman" pitchFamily="18" charset="0"/>
              </a:rPr>
              <a:t>位</a:t>
            </a:r>
            <a:endParaRPr lang="en-US" altLang="zh-CN" sz="2000" dirty="0">
              <a:solidFill>
                <a:srgbClr val="0070C0"/>
              </a:solidFill>
              <a:latin typeface="Times New Roman" pitchFamily="18" charset="0"/>
              <a:ea typeface="宋体" pitchFamily="2" charset="-122"/>
              <a:cs typeface="Times New Roman" pitchFamily="18" charset="0"/>
            </a:endParaRPr>
          </a:p>
        </p:txBody>
      </p:sp>
      <p:sp>
        <p:nvSpPr>
          <p:cNvPr id="19" name="Text Box 327"/>
          <p:cNvSpPr txBox="1">
            <a:spLocks noChangeArrowheads="1"/>
          </p:cNvSpPr>
          <p:nvPr/>
        </p:nvSpPr>
        <p:spPr bwMode="auto">
          <a:xfrm>
            <a:off x="6214954" y="2720880"/>
            <a:ext cx="89693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ltLang="zh-CN" sz="2000" dirty="0" smtClean="0">
                <a:solidFill>
                  <a:srgbClr val="FF0000"/>
                </a:solidFill>
                <a:latin typeface="Times New Roman" pitchFamily="18" charset="0"/>
                <a:ea typeface="宋体" pitchFamily="2" charset="-122"/>
                <a:cs typeface="Times New Roman" pitchFamily="18" charset="0"/>
              </a:rPr>
              <a:t>↑</a:t>
            </a:r>
          </a:p>
          <a:p>
            <a:pPr algn="ctr">
              <a:buFontTx/>
              <a:buNone/>
            </a:pPr>
            <a:r>
              <a:rPr lang="zh-CN" altLang="en-US" sz="2000" dirty="0" smtClean="0">
                <a:solidFill>
                  <a:srgbClr val="FF0000"/>
                </a:solidFill>
                <a:latin typeface="Times New Roman" pitchFamily="18" charset="0"/>
                <a:ea typeface="宋体" pitchFamily="2" charset="-122"/>
                <a:cs typeface="Times New Roman" pitchFamily="18" charset="0"/>
              </a:rPr>
              <a:t>停</a:t>
            </a:r>
            <a:endParaRPr lang="zh-CN" altLang="en-US" sz="2000" dirty="0">
              <a:solidFill>
                <a:srgbClr val="FF0000"/>
              </a:solidFill>
              <a:latin typeface="Times New Roman" pitchFamily="18" charset="0"/>
              <a:ea typeface="宋体" pitchFamily="2" charset="-122"/>
              <a:cs typeface="Times New Roman" pitchFamily="18" charset="0"/>
            </a:endParaRPr>
          </a:p>
          <a:p>
            <a:pPr algn="ctr">
              <a:buFontTx/>
              <a:buNone/>
            </a:pPr>
            <a:r>
              <a:rPr lang="zh-CN" altLang="en-US" sz="2000" dirty="0">
                <a:solidFill>
                  <a:srgbClr val="FF0000"/>
                </a:solidFill>
                <a:latin typeface="Times New Roman" pitchFamily="18" charset="0"/>
                <a:ea typeface="宋体" pitchFamily="2" charset="-122"/>
                <a:cs typeface="Times New Roman" pitchFamily="18" charset="0"/>
              </a:rPr>
              <a:t>止</a:t>
            </a:r>
          </a:p>
          <a:p>
            <a:pPr algn="ctr">
              <a:buFontTx/>
              <a:buNone/>
            </a:pPr>
            <a:r>
              <a:rPr lang="zh-CN" altLang="en-US" sz="2000" dirty="0" smtClean="0">
                <a:solidFill>
                  <a:srgbClr val="FF0000"/>
                </a:solidFill>
                <a:latin typeface="Times New Roman" pitchFamily="18" charset="0"/>
                <a:ea typeface="宋体" pitchFamily="2" charset="-122"/>
                <a:cs typeface="Times New Roman" pitchFamily="18" charset="0"/>
              </a:rPr>
              <a:t>位</a:t>
            </a:r>
            <a:endParaRPr lang="en-US" altLang="zh-CN" sz="2000" dirty="0">
              <a:solidFill>
                <a:schemeClr val="tx1"/>
              </a:solidFill>
              <a:latin typeface="Times New Roman" pitchFamily="18" charset="0"/>
              <a:ea typeface="宋体" pitchFamily="2" charset="-122"/>
              <a:cs typeface="Times New Roman" pitchFamily="18" charset="0"/>
            </a:endParaRPr>
          </a:p>
        </p:txBody>
      </p:sp>
      <p:sp>
        <p:nvSpPr>
          <p:cNvPr id="2" name="标题 1"/>
          <p:cNvSpPr>
            <a:spLocks noGrp="1"/>
          </p:cNvSpPr>
          <p:nvPr>
            <p:ph type="title"/>
          </p:nvPr>
        </p:nvSpPr>
        <p:spPr>
          <a:xfrm>
            <a:off x="540000" y="1135197"/>
            <a:ext cx="3262432"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1</a:t>
            </a:r>
            <a:r>
              <a:rPr lang="zh-CN" altLang="zh-CN" sz="3200" b="0" spc="0" dirty="0">
                <a:solidFill>
                  <a:schemeClr val="tx1"/>
                </a:solidFill>
                <a:latin typeface="黑体" pitchFamily="49" charset="-122"/>
                <a:ea typeface="黑体" pitchFamily="49" charset="-122"/>
                <a:cs typeface="+mn-cs"/>
              </a:rPr>
              <a:t>．异步通信方式</a:t>
            </a:r>
            <a:endParaRPr lang="zh-CN" altLang="en-US" sz="3200" b="0" spc="0" dirty="0">
              <a:solidFill>
                <a:schemeClr val="tx1"/>
              </a:solidFill>
              <a:latin typeface="黑体" pitchFamily="49" charset="-122"/>
              <a:ea typeface="黑体" pitchFamily="49" charset="-122"/>
              <a:cs typeface="+mn-cs"/>
            </a:endParaRPr>
          </a:p>
        </p:txBody>
      </p:sp>
      <p:sp>
        <p:nvSpPr>
          <p:cNvPr id="46" name="Text Box 68"/>
          <p:cNvSpPr txBox="1">
            <a:spLocks noChangeArrowheads="1"/>
          </p:cNvSpPr>
          <p:nvPr/>
        </p:nvSpPr>
        <p:spPr bwMode="auto">
          <a:xfrm>
            <a:off x="555318" y="4437112"/>
            <a:ext cx="8033364" cy="1885131"/>
          </a:xfrm>
          <a:prstGeom prst="rect">
            <a:avLst/>
          </a:prstGeom>
          <a:solidFill>
            <a:srgbClr val="F2F2F2">
              <a:alpha val="50196"/>
            </a:srgbClr>
          </a:solidFill>
          <a:ln w="12700">
            <a:solidFill>
              <a:srgbClr val="FFFFFF"/>
            </a:solidFill>
            <a:prstDash val="dash"/>
            <a:miter lim="800000"/>
            <a:headEnd/>
            <a:tailEnd/>
          </a:ln>
          <a:effectLst/>
          <a:extLst/>
        </p:spPr>
        <p:txBody>
          <a:bodyPr wrap="square">
            <a:spAutoFit/>
          </a:bodyPr>
          <a:lstStyle>
            <a:defPPr>
              <a:defRPr lang="zh-CN"/>
            </a:defPPr>
            <a:lvl1pPr>
              <a:defRPr sz="2400">
                <a:solidFill>
                  <a:srgbClr val="002060"/>
                </a:solidFill>
                <a:latin typeface="Times New Roman" pitchFamily="18" charset="0"/>
                <a:ea typeface="宋体" pitchFamily="2" charset="-122"/>
                <a:cs typeface="Times New Roman" pitchFamily="18" charset="0"/>
              </a:defRPr>
            </a:lvl1pPr>
          </a:lstStyle>
          <a:p>
            <a:pPr algn="just">
              <a:lnSpc>
                <a:spcPct val="95000"/>
              </a:lnSpc>
              <a:spcAft>
                <a:spcPts val="300"/>
              </a:spcAft>
            </a:pPr>
            <a:r>
              <a:rPr lang="zh-CN" altLang="en-US" dirty="0"/>
              <a:t>　　</a:t>
            </a:r>
            <a:r>
              <a:rPr lang="zh-CN" altLang="zh-CN" dirty="0" smtClean="0"/>
              <a:t>异</a:t>
            </a:r>
            <a:r>
              <a:rPr lang="zh-CN" altLang="zh-CN" dirty="0"/>
              <a:t>步通信方式是靠起始位和停止位来实现字符的界定和同步的，通信双方可以各自使用自己的发送时钟和接收时钟</a:t>
            </a:r>
            <a:r>
              <a:rPr lang="zh-CN" altLang="zh-CN" dirty="0" smtClean="0"/>
              <a:t>。</a:t>
            </a:r>
            <a:endParaRPr lang="en-US" altLang="zh-CN" dirty="0" smtClean="0"/>
          </a:p>
          <a:p>
            <a:pPr algn="just">
              <a:lnSpc>
                <a:spcPct val="95000"/>
              </a:lnSpc>
              <a:spcAft>
                <a:spcPts val="300"/>
              </a:spcAft>
            </a:pPr>
            <a:r>
              <a:rPr lang="zh-CN" altLang="en-US" dirty="0" smtClean="0"/>
              <a:t>　　</a:t>
            </a:r>
            <a:r>
              <a:rPr lang="zh-CN" altLang="zh-CN" dirty="0"/>
              <a:t>异步通信方式按帧</a:t>
            </a:r>
            <a:r>
              <a:rPr lang="zh-CN" altLang="zh-CN" dirty="0" smtClean="0"/>
              <a:t>传输</a:t>
            </a:r>
            <a:r>
              <a:rPr lang="zh-CN" altLang="en-US" dirty="0" smtClean="0"/>
              <a:t>。</a:t>
            </a:r>
            <a:r>
              <a:rPr lang="zh-CN" altLang="zh-CN" dirty="0" smtClean="0"/>
              <a:t>通常</a:t>
            </a:r>
            <a:r>
              <a:rPr lang="zh-CN" altLang="zh-CN" dirty="0"/>
              <a:t>用于传输数据量较少、传输效率要求不高的</a:t>
            </a:r>
            <a:r>
              <a:rPr lang="zh-CN" altLang="zh-CN" dirty="0" smtClean="0"/>
              <a:t>场合</a:t>
            </a:r>
            <a:r>
              <a:rPr lang="zh-CN" altLang="en-US" dirty="0"/>
              <a:t>。</a:t>
            </a:r>
            <a:endParaRPr lang="zh-CN" altLang="zh-CN" dirty="0"/>
          </a:p>
        </p:txBody>
      </p:sp>
      <p:sp>
        <p:nvSpPr>
          <p:cNvPr id="8"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7.1.3  </a:t>
            </a:r>
            <a:r>
              <a:rPr lang="zh-CN" altLang="zh-CN" smtClean="0"/>
              <a:t>串行通信的分类</a:t>
            </a:r>
            <a:endParaRPr lang="zh-CN" altLang="en-US" dirty="0"/>
          </a:p>
        </p:txBody>
      </p:sp>
      <p:sp>
        <p:nvSpPr>
          <p:cNvPr id="10" name="Text Box 322"/>
          <p:cNvSpPr txBox="1">
            <a:spLocks noChangeArrowheads="1"/>
          </p:cNvSpPr>
          <p:nvPr/>
        </p:nvSpPr>
        <p:spPr bwMode="auto">
          <a:xfrm>
            <a:off x="2374791" y="2706592"/>
            <a:ext cx="71913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ltLang="zh-CN" sz="2000" dirty="0" smtClean="0">
                <a:solidFill>
                  <a:srgbClr val="FF0000"/>
                </a:solidFill>
                <a:latin typeface="Times New Roman" pitchFamily="18" charset="0"/>
                <a:ea typeface="宋体" pitchFamily="2" charset="-122"/>
                <a:cs typeface="Times New Roman" pitchFamily="18" charset="0"/>
              </a:rPr>
              <a:t>↑</a:t>
            </a:r>
          </a:p>
          <a:p>
            <a:pPr algn="ctr">
              <a:buFontTx/>
              <a:buNone/>
            </a:pPr>
            <a:r>
              <a:rPr lang="zh-CN" altLang="en-US" sz="2000" dirty="0" smtClean="0">
                <a:solidFill>
                  <a:srgbClr val="FF0000"/>
                </a:solidFill>
                <a:latin typeface="Times New Roman" pitchFamily="18" charset="0"/>
                <a:ea typeface="宋体" pitchFamily="2" charset="-122"/>
                <a:cs typeface="Times New Roman" pitchFamily="18" charset="0"/>
              </a:rPr>
              <a:t>起</a:t>
            </a:r>
            <a:endParaRPr lang="zh-CN" altLang="en-US" sz="2000" dirty="0">
              <a:solidFill>
                <a:srgbClr val="FF0000"/>
              </a:solidFill>
              <a:latin typeface="Times New Roman" pitchFamily="18" charset="0"/>
              <a:ea typeface="宋体" pitchFamily="2" charset="-122"/>
              <a:cs typeface="Times New Roman" pitchFamily="18" charset="0"/>
            </a:endParaRPr>
          </a:p>
          <a:p>
            <a:pPr algn="ctr">
              <a:buFontTx/>
              <a:buNone/>
            </a:pPr>
            <a:r>
              <a:rPr lang="zh-CN" altLang="en-US" sz="2000" dirty="0">
                <a:solidFill>
                  <a:srgbClr val="FF0000"/>
                </a:solidFill>
                <a:latin typeface="Times New Roman" pitchFamily="18" charset="0"/>
                <a:ea typeface="宋体" pitchFamily="2" charset="-122"/>
                <a:cs typeface="Times New Roman" pitchFamily="18" charset="0"/>
              </a:rPr>
              <a:t>始</a:t>
            </a:r>
          </a:p>
          <a:p>
            <a:pPr algn="ctr">
              <a:buFontTx/>
              <a:buNone/>
            </a:pPr>
            <a:r>
              <a:rPr lang="zh-CN" altLang="en-US" sz="2000" dirty="0" smtClean="0">
                <a:solidFill>
                  <a:srgbClr val="FF0000"/>
                </a:solidFill>
                <a:latin typeface="Times New Roman" pitchFamily="18" charset="0"/>
                <a:ea typeface="宋体" pitchFamily="2" charset="-122"/>
                <a:cs typeface="Times New Roman" pitchFamily="18" charset="0"/>
              </a:rPr>
              <a:t>位</a:t>
            </a:r>
            <a:endParaRPr lang="en-US" altLang="zh-CN" sz="2000" dirty="0">
              <a:solidFill>
                <a:schemeClr val="tx1"/>
              </a:solidFill>
              <a:latin typeface="Times New Roman" pitchFamily="18" charset="0"/>
              <a:ea typeface="宋体" pitchFamily="2" charset="-122"/>
              <a:cs typeface="Times New Roman" pitchFamily="18" charset="0"/>
            </a:endParaRPr>
          </a:p>
        </p:txBody>
      </p:sp>
      <p:grpSp>
        <p:nvGrpSpPr>
          <p:cNvPr id="11" name="Group 349"/>
          <p:cNvGrpSpPr>
            <a:grpSpLocks/>
          </p:cNvGrpSpPr>
          <p:nvPr/>
        </p:nvGrpSpPr>
        <p:grpSpPr bwMode="auto">
          <a:xfrm>
            <a:off x="2925763" y="2838697"/>
            <a:ext cx="3073400" cy="862010"/>
            <a:chOff x="1843" y="2954"/>
            <a:chExt cx="1936" cy="543"/>
          </a:xfrm>
        </p:grpSpPr>
        <p:sp>
          <p:nvSpPr>
            <p:cNvPr id="12" name="Text Box 324"/>
            <p:cNvSpPr txBox="1">
              <a:spLocks noChangeArrowheads="1"/>
            </p:cNvSpPr>
            <p:nvPr/>
          </p:nvSpPr>
          <p:spPr bwMode="auto">
            <a:xfrm>
              <a:off x="2008" y="3051"/>
              <a:ext cx="1678"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smtClean="0">
                  <a:latin typeface="Times New Roman" pitchFamily="18" charset="0"/>
                  <a:ea typeface="宋体" pitchFamily="2" charset="-122"/>
                  <a:cs typeface="Times New Roman" pitchFamily="18" charset="0"/>
                </a:rPr>
                <a:t>数据位</a:t>
              </a:r>
              <a:endParaRPr lang="en-US" altLang="zh-CN" sz="2000" dirty="0" smtClean="0">
                <a:latin typeface="Times New Roman" pitchFamily="18" charset="0"/>
                <a:ea typeface="宋体" pitchFamily="2" charset="-122"/>
                <a:cs typeface="Times New Roman" pitchFamily="18" charset="0"/>
              </a:endParaRPr>
            </a:p>
            <a:p>
              <a:pPr algn="ctr">
                <a:buFontTx/>
                <a:buNone/>
              </a:pPr>
              <a:r>
                <a:rPr lang="en-US" altLang="zh-CN" sz="2000" b="1" dirty="0" smtClean="0">
                  <a:latin typeface="Times New Roman" pitchFamily="18" charset="0"/>
                  <a:ea typeface="宋体" pitchFamily="2" charset="-122"/>
                  <a:cs typeface="Times New Roman" pitchFamily="18" charset="0"/>
                </a:rPr>
                <a:t>J</a:t>
              </a:r>
              <a:r>
                <a:rPr lang="en-US" altLang="zh-CN" sz="2000" dirty="0" smtClean="0">
                  <a:latin typeface="Times New Roman" pitchFamily="18" charset="0"/>
                  <a:ea typeface="宋体" pitchFamily="2" charset="-122"/>
                  <a:cs typeface="Times New Roman" pitchFamily="18" charset="0"/>
                </a:rPr>
                <a:t> </a:t>
              </a:r>
              <a:r>
                <a:rPr lang="zh-CN" altLang="en-US" sz="2000" dirty="0">
                  <a:latin typeface="Times New Roman" pitchFamily="18" charset="0"/>
                  <a:ea typeface="宋体" pitchFamily="2" charset="-122"/>
                  <a:cs typeface="Times New Roman" pitchFamily="18" charset="0"/>
                </a:rPr>
                <a:t>的</a:t>
              </a:r>
              <a:r>
                <a:rPr lang="en-US" altLang="zh-CN" sz="2000" dirty="0" smtClean="0">
                  <a:latin typeface="Times New Roman" pitchFamily="18" charset="0"/>
                  <a:ea typeface="宋体" pitchFamily="2" charset="-122"/>
                  <a:cs typeface="Times New Roman" pitchFamily="18" charset="0"/>
                </a:rPr>
                <a:t>ASCII</a:t>
              </a:r>
              <a:r>
                <a:rPr lang="zh-CN" altLang="en-US" sz="2000" dirty="0" smtClean="0">
                  <a:latin typeface="Times New Roman" pitchFamily="18" charset="0"/>
                  <a:ea typeface="宋体" pitchFamily="2" charset="-122"/>
                  <a:cs typeface="Times New Roman" pitchFamily="18" charset="0"/>
                </a:rPr>
                <a:t>（</a:t>
              </a:r>
              <a:r>
                <a:rPr lang="en-US" altLang="zh-CN" sz="2000" dirty="0" smtClean="0">
                  <a:latin typeface="Times New Roman" pitchFamily="18" charset="0"/>
                  <a:ea typeface="宋体" pitchFamily="2" charset="-122"/>
                  <a:cs typeface="Times New Roman" pitchFamily="18" charset="0"/>
                </a:rPr>
                <a:t>1001010</a:t>
              </a:r>
              <a:r>
                <a:rPr lang="zh-CN" altLang="en-US" sz="2000" dirty="0">
                  <a:latin typeface="Times New Roman" pitchFamily="18" charset="0"/>
                  <a:ea typeface="宋体" pitchFamily="2" charset="-122"/>
                  <a:cs typeface="Times New Roman" pitchFamily="18" charset="0"/>
                </a:rPr>
                <a:t>）</a:t>
              </a:r>
            </a:p>
          </p:txBody>
        </p:sp>
        <p:grpSp>
          <p:nvGrpSpPr>
            <p:cNvPr id="13" name="Group 348"/>
            <p:cNvGrpSpPr>
              <a:grpSpLocks/>
            </p:cNvGrpSpPr>
            <p:nvPr/>
          </p:nvGrpSpPr>
          <p:grpSpPr bwMode="auto">
            <a:xfrm>
              <a:off x="1843" y="2954"/>
              <a:ext cx="1936" cy="522"/>
              <a:chOff x="1843" y="2889"/>
              <a:chExt cx="1936" cy="987"/>
            </a:xfrm>
          </p:grpSpPr>
          <p:sp>
            <p:nvSpPr>
              <p:cNvPr id="16" name="Line 316"/>
              <p:cNvSpPr>
                <a:spLocks noChangeShapeType="1"/>
              </p:cNvSpPr>
              <p:nvPr/>
            </p:nvSpPr>
            <p:spPr bwMode="auto">
              <a:xfrm>
                <a:off x="1843" y="2889"/>
                <a:ext cx="0" cy="987"/>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latin typeface="Times New Roman" pitchFamily="18" charset="0"/>
                  <a:ea typeface="宋体" pitchFamily="2" charset="-122"/>
                  <a:cs typeface="Times New Roman" pitchFamily="18" charset="0"/>
                </a:endParaRPr>
              </a:p>
            </p:txBody>
          </p:sp>
          <p:sp>
            <p:nvSpPr>
              <p:cNvPr id="17" name="Line 319"/>
              <p:cNvSpPr>
                <a:spLocks noChangeShapeType="1"/>
              </p:cNvSpPr>
              <p:nvPr/>
            </p:nvSpPr>
            <p:spPr bwMode="auto">
              <a:xfrm>
                <a:off x="3779" y="2889"/>
                <a:ext cx="0" cy="987"/>
              </a:xfrm>
              <a:prstGeom prst="line">
                <a:avLst/>
              </a:prstGeom>
              <a:noFill/>
              <a:ln w="952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latin typeface="Times New Roman" pitchFamily="18" charset="0"/>
                  <a:ea typeface="宋体" pitchFamily="2" charset="-122"/>
                  <a:cs typeface="Times New Roman" pitchFamily="18" charset="0"/>
                </a:endParaRPr>
              </a:p>
            </p:txBody>
          </p:sp>
        </p:grpSp>
        <p:sp>
          <p:nvSpPr>
            <p:cNvPr id="14" name="Line 323"/>
            <p:cNvSpPr>
              <a:spLocks noChangeShapeType="1"/>
            </p:cNvSpPr>
            <p:nvPr/>
          </p:nvSpPr>
          <p:spPr bwMode="auto">
            <a:xfrm flipH="1">
              <a:off x="1843" y="3180"/>
              <a:ext cx="18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latin typeface="Times New Roman" pitchFamily="18" charset="0"/>
                <a:ea typeface="宋体" pitchFamily="2" charset="-122"/>
                <a:cs typeface="Times New Roman" pitchFamily="18" charset="0"/>
              </a:endParaRPr>
            </a:p>
          </p:txBody>
        </p:sp>
        <p:sp>
          <p:nvSpPr>
            <p:cNvPr id="15" name="Line 325"/>
            <p:cNvSpPr>
              <a:spLocks noChangeShapeType="1"/>
            </p:cNvSpPr>
            <p:nvPr/>
          </p:nvSpPr>
          <p:spPr bwMode="auto">
            <a:xfrm>
              <a:off x="3594" y="3180"/>
              <a:ext cx="18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latin typeface="Times New Roman" pitchFamily="18" charset="0"/>
                <a:ea typeface="宋体" pitchFamily="2" charset="-122"/>
                <a:cs typeface="Times New Roman" pitchFamily="18" charset="0"/>
              </a:endParaRPr>
            </a:p>
          </p:txBody>
        </p:sp>
      </p:grpSp>
      <p:grpSp>
        <p:nvGrpSpPr>
          <p:cNvPr id="69" name="组合 68"/>
          <p:cNvGrpSpPr/>
          <p:nvPr/>
        </p:nvGrpSpPr>
        <p:grpSpPr>
          <a:xfrm>
            <a:off x="1262063" y="2285784"/>
            <a:ext cx="6921499" cy="479426"/>
            <a:chOff x="1262063" y="2373510"/>
            <a:chExt cx="6921499" cy="479426"/>
          </a:xfrm>
        </p:grpSpPr>
        <p:grpSp>
          <p:nvGrpSpPr>
            <p:cNvPr id="6" name="组合 5"/>
            <p:cNvGrpSpPr/>
            <p:nvPr/>
          </p:nvGrpSpPr>
          <p:grpSpPr>
            <a:xfrm>
              <a:off x="3006477" y="2444948"/>
              <a:ext cx="3760137" cy="400051"/>
              <a:chOff x="3006477" y="2444948"/>
              <a:chExt cx="3760137" cy="400051"/>
            </a:xfrm>
          </p:grpSpPr>
          <p:sp>
            <p:nvSpPr>
              <p:cNvPr id="68" name="Text Box 283"/>
              <p:cNvSpPr txBox="1">
                <a:spLocks noChangeArrowheads="1"/>
              </p:cNvSpPr>
              <p:nvPr/>
            </p:nvSpPr>
            <p:spPr bwMode="auto">
              <a:xfrm>
                <a:off x="3006477" y="2444948"/>
                <a:ext cx="113347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dirty="0">
                    <a:latin typeface="Times New Roman" pitchFamily="18" charset="0"/>
                    <a:ea typeface="宋体" pitchFamily="2" charset="-122"/>
                    <a:cs typeface="Times New Roman" pitchFamily="18" charset="0"/>
                  </a:rPr>
                  <a:t>0</a:t>
                </a:r>
              </a:p>
            </p:txBody>
          </p:sp>
          <p:sp>
            <p:nvSpPr>
              <p:cNvPr id="22" name="Text Box 284"/>
              <p:cNvSpPr txBox="1">
                <a:spLocks noChangeArrowheads="1"/>
              </p:cNvSpPr>
              <p:nvPr/>
            </p:nvSpPr>
            <p:spPr bwMode="auto">
              <a:xfrm>
                <a:off x="3437627" y="2444948"/>
                <a:ext cx="1135062"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dirty="0">
                    <a:latin typeface="Times New Roman" pitchFamily="18" charset="0"/>
                    <a:ea typeface="宋体" pitchFamily="2" charset="-122"/>
                    <a:cs typeface="Times New Roman" pitchFamily="18" charset="0"/>
                  </a:rPr>
                  <a:t>1</a:t>
                </a:r>
              </a:p>
            </p:txBody>
          </p:sp>
          <p:sp>
            <p:nvSpPr>
              <p:cNvPr id="23" name="Text Box 285"/>
              <p:cNvSpPr txBox="1">
                <a:spLocks noChangeArrowheads="1"/>
              </p:cNvSpPr>
              <p:nvPr/>
            </p:nvSpPr>
            <p:spPr bwMode="auto">
              <a:xfrm>
                <a:off x="3877365" y="2444948"/>
                <a:ext cx="113347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dirty="0">
                    <a:latin typeface="Times New Roman" pitchFamily="18" charset="0"/>
                    <a:ea typeface="宋体" pitchFamily="2" charset="-122"/>
                    <a:cs typeface="Times New Roman" pitchFamily="18" charset="0"/>
                  </a:rPr>
                  <a:t>0</a:t>
                </a:r>
              </a:p>
            </p:txBody>
          </p:sp>
          <p:sp>
            <p:nvSpPr>
              <p:cNvPr id="24" name="Text Box 286"/>
              <p:cNvSpPr txBox="1">
                <a:spLocks noChangeArrowheads="1"/>
              </p:cNvSpPr>
              <p:nvPr/>
            </p:nvSpPr>
            <p:spPr bwMode="auto">
              <a:xfrm>
                <a:off x="4315515" y="2444948"/>
                <a:ext cx="1135062"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a:latin typeface="Times New Roman" pitchFamily="18" charset="0"/>
                    <a:ea typeface="宋体" pitchFamily="2" charset="-122"/>
                    <a:cs typeface="Times New Roman" pitchFamily="18" charset="0"/>
                  </a:rPr>
                  <a:t>1</a:t>
                </a:r>
              </a:p>
            </p:txBody>
          </p:sp>
          <p:sp>
            <p:nvSpPr>
              <p:cNvPr id="25" name="Text Box 287"/>
              <p:cNvSpPr txBox="1">
                <a:spLocks noChangeArrowheads="1"/>
              </p:cNvSpPr>
              <p:nvPr/>
            </p:nvSpPr>
            <p:spPr bwMode="auto">
              <a:xfrm>
                <a:off x="4755252" y="2444948"/>
                <a:ext cx="113347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a:latin typeface="Times New Roman" pitchFamily="18" charset="0"/>
                    <a:ea typeface="宋体" pitchFamily="2" charset="-122"/>
                    <a:cs typeface="Times New Roman" pitchFamily="18" charset="0"/>
                  </a:rPr>
                  <a:t>0</a:t>
                </a:r>
              </a:p>
            </p:txBody>
          </p:sp>
          <p:sp>
            <p:nvSpPr>
              <p:cNvPr id="26" name="Text Box 288"/>
              <p:cNvSpPr txBox="1">
                <a:spLocks noChangeArrowheads="1"/>
              </p:cNvSpPr>
              <p:nvPr/>
            </p:nvSpPr>
            <p:spPr bwMode="auto">
              <a:xfrm>
                <a:off x="5193402" y="2444948"/>
                <a:ext cx="113347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a:latin typeface="Times New Roman" pitchFamily="18" charset="0"/>
                    <a:ea typeface="宋体" pitchFamily="2" charset="-122"/>
                    <a:cs typeface="Times New Roman" pitchFamily="18" charset="0"/>
                  </a:rPr>
                  <a:t>0</a:t>
                </a:r>
              </a:p>
            </p:txBody>
          </p:sp>
          <p:sp>
            <p:nvSpPr>
              <p:cNvPr id="27" name="Text Box 289"/>
              <p:cNvSpPr txBox="1">
                <a:spLocks noChangeArrowheads="1"/>
              </p:cNvSpPr>
              <p:nvPr/>
            </p:nvSpPr>
            <p:spPr bwMode="auto">
              <a:xfrm>
                <a:off x="5633139" y="2444948"/>
                <a:ext cx="113347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dirty="0">
                    <a:latin typeface="Times New Roman" pitchFamily="18" charset="0"/>
                    <a:ea typeface="宋体" pitchFamily="2" charset="-122"/>
                    <a:cs typeface="Times New Roman" pitchFamily="18" charset="0"/>
                  </a:rPr>
                  <a:t>1</a:t>
                </a:r>
              </a:p>
            </p:txBody>
          </p:sp>
        </p:grpSp>
        <p:sp>
          <p:nvSpPr>
            <p:cNvPr id="21" name="Text Box 283"/>
            <p:cNvSpPr txBox="1">
              <a:spLocks noChangeArrowheads="1"/>
            </p:cNvSpPr>
            <p:nvPr/>
          </p:nvSpPr>
          <p:spPr bwMode="auto">
            <a:xfrm>
              <a:off x="2597150" y="2444948"/>
              <a:ext cx="113347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dirty="0">
                  <a:solidFill>
                    <a:srgbClr val="FF0000"/>
                  </a:solidFill>
                  <a:latin typeface="Times New Roman" pitchFamily="18" charset="0"/>
                  <a:ea typeface="宋体" pitchFamily="2" charset="-122"/>
                  <a:cs typeface="Times New Roman" pitchFamily="18" charset="0"/>
                </a:rPr>
                <a:t>0</a:t>
              </a:r>
            </a:p>
          </p:txBody>
        </p:sp>
        <p:sp>
          <p:nvSpPr>
            <p:cNvPr id="28" name="Text Box 290"/>
            <p:cNvSpPr txBox="1">
              <a:spLocks noChangeArrowheads="1"/>
            </p:cNvSpPr>
            <p:nvPr/>
          </p:nvSpPr>
          <p:spPr bwMode="auto">
            <a:xfrm>
              <a:off x="6071289" y="2444948"/>
              <a:ext cx="113347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dirty="0">
                  <a:solidFill>
                    <a:srgbClr val="0070C0"/>
                  </a:solidFill>
                  <a:latin typeface="Times New Roman" pitchFamily="18" charset="0"/>
                  <a:ea typeface="宋体" pitchFamily="2" charset="-122"/>
                  <a:cs typeface="Times New Roman" pitchFamily="18" charset="0"/>
                </a:rPr>
                <a:t>0</a:t>
              </a:r>
            </a:p>
          </p:txBody>
        </p:sp>
        <p:sp>
          <p:nvSpPr>
            <p:cNvPr id="30" name="Text Box 302"/>
            <p:cNvSpPr txBox="1">
              <a:spLocks noChangeArrowheads="1"/>
            </p:cNvSpPr>
            <p:nvPr/>
          </p:nvSpPr>
          <p:spPr bwMode="auto">
            <a:xfrm>
              <a:off x="2127250" y="2444948"/>
              <a:ext cx="312737"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ltLang="zh-CN" sz="2000">
                  <a:solidFill>
                    <a:srgbClr val="002060"/>
                  </a:solidFill>
                  <a:latin typeface="Times New Roman" pitchFamily="18" charset="0"/>
                  <a:ea typeface="宋体" pitchFamily="2" charset="-122"/>
                  <a:cs typeface="Times New Roman" pitchFamily="18" charset="0"/>
                </a:rPr>
                <a:t>1</a:t>
              </a:r>
            </a:p>
          </p:txBody>
        </p:sp>
        <p:sp>
          <p:nvSpPr>
            <p:cNvPr id="31" name="Text Box 303"/>
            <p:cNvSpPr txBox="1">
              <a:spLocks noChangeArrowheads="1"/>
            </p:cNvSpPr>
            <p:nvPr/>
          </p:nvSpPr>
          <p:spPr bwMode="auto">
            <a:xfrm>
              <a:off x="1692275" y="2444948"/>
              <a:ext cx="312737"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ltLang="zh-CN" sz="2000">
                  <a:solidFill>
                    <a:srgbClr val="002060"/>
                  </a:solidFill>
                  <a:latin typeface="Times New Roman" pitchFamily="18" charset="0"/>
                  <a:ea typeface="宋体" pitchFamily="2" charset="-122"/>
                  <a:cs typeface="Times New Roman" pitchFamily="18" charset="0"/>
                </a:rPr>
                <a:t>1</a:t>
              </a:r>
            </a:p>
          </p:txBody>
        </p:sp>
        <p:sp>
          <p:nvSpPr>
            <p:cNvPr id="32" name="Text Box 304"/>
            <p:cNvSpPr txBox="1">
              <a:spLocks noChangeArrowheads="1"/>
            </p:cNvSpPr>
            <p:nvPr/>
          </p:nvSpPr>
          <p:spPr bwMode="auto">
            <a:xfrm>
              <a:off x="6958012" y="2444948"/>
              <a:ext cx="312737"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ltLang="zh-CN" sz="2000">
                  <a:solidFill>
                    <a:srgbClr val="002060"/>
                  </a:solidFill>
                  <a:latin typeface="Times New Roman" pitchFamily="18" charset="0"/>
                  <a:ea typeface="宋体" pitchFamily="2" charset="-122"/>
                  <a:cs typeface="Times New Roman" pitchFamily="18" charset="0"/>
                </a:rPr>
                <a:t>1</a:t>
              </a:r>
            </a:p>
          </p:txBody>
        </p:sp>
        <p:sp>
          <p:nvSpPr>
            <p:cNvPr id="33" name="Text Box 305"/>
            <p:cNvSpPr txBox="1">
              <a:spLocks noChangeArrowheads="1"/>
            </p:cNvSpPr>
            <p:nvPr/>
          </p:nvSpPr>
          <p:spPr bwMode="auto">
            <a:xfrm>
              <a:off x="7397750" y="2444948"/>
              <a:ext cx="312737"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ltLang="zh-CN" sz="2000">
                  <a:solidFill>
                    <a:srgbClr val="002060"/>
                  </a:solidFill>
                  <a:latin typeface="Times New Roman" pitchFamily="18" charset="0"/>
                  <a:ea typeface="宋体" pitchFamily="2" charset="-122"/>
                  <a:cs typeface="Times New Roman" pitchFamily="18" charset="0"/>
                </a:rPr>
                <a:t>1</a:t>
              </a:r>
            </a:p>
          </p:txBody>
        </p:sp>
        <p:sp>
          <p:nvSpPr>
            <p:cNvPr id="34" name="Text Box 306"/>
            <p:cNvSpPr txBox="1">
              <a:spLocks noChangeArrowheads="1"/>
            </p:cNvSpPr>
            <p:nvPr/>
          </p:nvSpPr>
          <p:spPr bwMode="auto">
            <a:xfrm>
              <a:off x="7742237" y="2373510"/>
              <a:ext cx="44132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ltLang="zh-CN" sz="2000">
                  <a:solidFill>
                    <a:schemeClr val="tx1"/>
                  </a:solidFill>
                  <a:latin typeface="Times New Roman" pitchFamily="18" charset="0"/>
                  <a:ea typeface="宋体" pitchFamily="2" charset="-122"/>
                  <a:cs typeface="Times New Roman" pitchFamily="18" charset="0"/>
                </a:rPr>
                <a:t>…</a:t>
              </a:r>
            </a:p>
          </p:txBody>
        </p:sp>
        <p:sp>
          <p:nvSpPr>
            <p:cNvPr id="35" name="Text Box 307"/>
            <p:cNvSpPr txBox="1">
              <a:spLocks noChangeArrowheads="1"/>
            </p:cNvSpPr>
            <p:nvPr/>
          </p:nvSpPr>
          <p:spPr bwMode="auto">
            <a:xfrm>
              <a:off x="6519862" y="2452885"/>
              <a:ext cx="312737"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ltLang="zh-CN" sz="2000">
                  <a:solidFill>
                    <a:srgbClr val="FF0000"/>
                  </a:solidFill>
                  <a:latin typeface="Times New Roman" pitchFamily="18" charset="0"/>
                  <a:ea typeface="宋体" pitchFamily="2" charset="-122"/>
                  <a:cs typeface="Times New Roman" pitchFamily="18" charset="0"/>
                </a:rPr>
                <a:t>1</a:t>
              </a:r>
            </a:p>
          </p:txBody>
        </p:sp>
        <p:grpSp>
          <p:nvGrpSpPr>
            <p:cNvPr id="36" name="Group 341"/>
            <p:cNvGrpSpPr>
              <a:grpSpLocks/>
            </p:cNvGrpSpPr>
            <p:nvPr/>
          </p:nvGrpSpPr>
          <p:grpSpPr bwMode="auto">
            <a:xfrm>
              <a:off x="1316038" y="2475110"/>
              <a:ext cx="6730999" cy="325438"/>
              <a:chOff x="829" y="2508"/>
              <a:chExt cx="4240" cy="205"/>
            </a:xfrm>
          </p:grpSpPr>
          <p:sp>
            <p:nvSpPr>
              <p:cNvPr id="38" name="Line 291"/>
              <p:cNvSpPr>
                <a:spLocks noChangeShapeType="1"/>
              </p:cNvSpPr>
              <p:nvPr/>
            </p:nvSpPr>
            <p:spPr bwMode="auto">
              <a:xfrm flipV="1">
                <a:off x="4055" y="2514"/>
                <a:ext cx="1014" cy="0"/>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39" name="Line 292"/>
              <p:cNvSpPr>
                <a:spLocks noChangeShapeType="1"/>
              </p:cNvSpPr>
              <p:nvPr/>
            </p:nvSpPr>
            <p:spPr bwMode="auto">
              <a:xfrm>
                <a:off x="2120" y="2514"/>
                <a:ext cx="0" cy="199"/>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40" name="Line 293"/>
              <p:cNvSpPr>
                <a:spLocks noChangeShapeType="1"/>
              </p:cNvSpPr>
              <p:nvPr/>
            </p:nvSpPr>
            <p:spPr bwMode="auto">
              <a:xfrm>
                <a:off x="2396" y="2514"/>
                <a:ext cx="0" cy="199"/>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41" name="Line 294"/>
              <p:cNvSpPr>
                <a:spLocks noChangeShapeType="1"/>
              </p:cNvSpPr>
              <p:nvPr/>
            </p:nvSpPr>
            <p:spPr bwMode="auto">
              <a:xfrm>
                <a:off x="2673" y="2514"/>
                <a:ext cx="0" cy="199"/>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42" name="Line 295"/>
              <p:cNvSpPr>
                <a:spLocks noChangeShapeType="1"/>
              </p:cNvSpPr>
              <p:nvPr/>
            </p:nvSpPr>
            <p:spPr bwMode="auto">
              <a:xfrm>
                <a:off x="2949" y="2514"/>
                <a:ext cx="0" cy="199"/>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43" name="Line 296"/>
              <p:cNvSpPr>
                <a:spLocks noChangeShapeType="1"/>
              </p:cNvSpPr>
              <p:nvPr/>
            </p:nvSpPr>
            <p:spPr bwMode="auto">
              <a:xfrm>
                <a:off x="3779" y="2514"/>
                <a:ext cx="0" cy="199"/>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44" name="Line 297"/>
              <p:cNvSpPr>
                <a:spLocks noChangeShapeType="1"/>
              </p:cNvSpPr>
              <p:nvPr/>
            </p:nvSpPr>
            <p:spPr bwMode="auto">
              <a:xfrm>
                <a:off x="4055" y="2514"/>
                <a:ext cx="0" cy="199"/>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47" name="Line 298"/>
              <p:cNvSpPr>
                <a:spLocks noChangeShapeType="1"/>
              </p:cNvSpPr>
              <p:nvPr/>
            </p:nvSpPr>
            <p:spPr bwMode="auto">
              <a:xfrm>
                <a:off x="3502" y="2514"/>
                <a:ext cx="0" cy="199"/>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48" name="Line 299"/>
              <p:cNvSpPr>
                <a:spLocks noChangeShapeType="1"/>
              </p:cNvSpPr>
              <p:nvPr/>
            </p:nvSpPr>
            <p:spPr bwMode="auto">
              <a:xfrm>
                <a:off x="1567" y="2508"/>
                <a:ext cx="0" cy="199"/>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49" name="Line 300"/>
              <p:cNvSpPr>
                <a:spLocks noChangeShapeType="1"/>
              </p:cNvSpPr>
              <p:nvPr/>
            </p:nvSpPr>
            <p:spPr bwMode="auto">
              <a:xfrm flipH="1">
                <a:off x="829" y="2514"/>
                <a:ext cx="738" cy="0"/>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50" name="Line 333"/>
              <p:cNvSpPr>
                <a:spLocks noChangeShapeType="1"/>
              </p:cNvSpPr>
              <p:nvPr/>
            </p:nvSpPr>
            <p:spPr bwMode="auto">
              <a:xfrm flipH="1">
                <a:off x="1567" y="2713"/>
                <a:ext cx="553" cy="0"/>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51" name="Line 334"/>
              <p:cNvSpPr>
                <a:spLocks noChangeShapeType="1"/>
              </p:cNvSpPr>
              <p:nvPr/>
            </p:nvSpPr>
            <p:spPr bwMode="auto">
              <a:xfrm flipH="1">
                <a:off x="2120" y="2514"/>
                <a:ext cx="276" cy="0"/>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52" name="Line 335"/>
              <p:cNvSpPr>
                <a:spLocks noChangeShapeType="1"/>
              </p:cNvSpPr>
              <p:nvPr/>
            </p:nvSpPr>
            <p:spPr bwMode="auto">
              <a:xfrm flipH="1">
                <a:off x="2396" y="2713"/>
                <a:ext cx="277" cy="0"/>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53" name="Line 336"/>
              <p:cNvSpPr>
                <a:spLocks noChangeShapeType="1"/>
              </p:cNvSpPr>
              <p:nvPr/>
            </p:nvSpPr>
            <p:spPr bwMode="auto">
              <a:xfrm flipH="1">
                <a:off x="2673" y="2514"/>
                <a:ext cx="276" cy="0"/>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54" name="Line 337"/>
              <p:cNvSpPr>
                <a:spLocks noChangeShapeType="1"/>
              </p:cNvSpPr>
              <p:nvPr/>
            </p:nvSpPr>
            <p:spPr bwMode="auto">
              <a:xfrm flipH="1">
                <a:off x="2949" y="2713"/>
                <a:ext cx="553" cy="0"/>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55" name="Line 338"/>
              <p:cNvSpPr>
                <a:spLocks noChangeShapeType="1"/>
              </p:cNvSpPr>
              <p:nvPr/>
            </p:nvSpPr>
            <p:spPr bwMode="auto">
              <a:xfrm flipH="1">
                <a:off x="3502" y="2514"/>
                <a:ext cx="277" cy="0"/>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56" name="Line 339"/>
              <p:cNvSpPr>
                <a:spLocks noChangeShapeType="1"/>
              </p:cNvSpPr>
              <p:nvPr/>
            </p:nvSpPr>
            <p:spPr bwMode="auto">
              <a:xfrm flipH="1">
                <a:off x="3779" y="2713"/>
                <a:ext cx="276" cy="0"/>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grpSp>
        <p:sp>
          <p:nvSpPr>
            <p:cNvPr id="37" name="Text Box 340"/>
            <p:cNvSpPr txBox="1">
              <a:spLocks noChangeArrowheads="1"/>
            </p:cNvSpPr>
            <p:nvPr/>
          </p:nvSpPr>
          <p:spPr bwMode="auto">
            <a:xfrm>
              <a:off x="1262063" y="2373510"/>
              <a:ext cx="441325" cy="40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ltLang="zh-CN" sz="2000" dirty="0">
                  <a:solidFill>
                    <a:schemeClr val="tx1"/>
                  </a:solidFill>
                  <a:latin typeface="Times New Roman" pitchFamily="18" charset="0"/>
                  <a:ea typeface="宋体" pitchFamily="2" charset="-122"/>
                  <a:cs typeface="Times New Roman" pitchFamily="18" charset="0"/>
                </a:rPr>
                <a:t>…</a:t>
              </a:r>
            </a:p>
          </p:txBody>
        </p:sp>
      </p:grpSp>
      <p:grpSp>
        <p:nvGrpSpPr>
          <p:cNvPr id="57" name="Group 345"/>
          <p:cNvGrpSpPr>
            <a:grpSpLocks/>
          </p:cNvGrpSpPr>
          <p:nvPr/>
        </p:nvGrpSpPr>
        <p:grpSpPr bwMode="auto">
          <a:xfrm>
            <a:off x="1066800" y="2251570"/>
            <a:ext cx="7315200" cy="2041526"/>
            <a:chOff x="672" y="2391"/>
            <a:chExt cx="4608" cy="1286"/>
          </a:xfrm>
        </p:grpSpPr>
        <p:sp>
          <p:nvSpPr>
            <p:cNvPr id="58" name="Line 310"/>
            <p:cNvSpPr>
              <a:spLocks noChangeShapeType="1"/>
            </p:cNvSpPr>
            <p:nvPr/>
          </p:nvSpPr>
          <p:spPr bwMode="auto">
            <a:xfrm>
              <a:off x="3318" y="3541"/>
              <a:ext cx="1014" cy="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9" name="Line 311"/>
            <p:cNvSpPr>
              <a:spLocks noChangeShapeType="1"/>
            </p:cNvSpPr>
            <p:nvPr/>
          </p:nvSpPr>
          <p:spPr bwMode="auto">
            <a:xfrm flipH="1">
              <a:off x="1567" y="3541"/>
              <a:ext cx="1013" cy="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0" name="Text Box 312"/>
            <p:cNvSpPr txBox="1">
              <a:spLocks noChangeArrowheads="1"/>
            </p:cNvSpPr>
            <p:nvPr/>
          </p:nvSpPr>
          <p:spPr bwMode="auto">
            <a:xfrm>
              <a:off x="2488" y="3425"/>
              <a:ext cx="92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rgbClr val="FF0000"/>
                  </a:solidFill>
                  <a:latin typeface="Times New Roman" pitchFamily="18" charset="0"/>
                  <a:ea typeface="宋体" pitchFamily="2" charset="-122"/>
                  <a:cs typeface="Times New Roman" pitchFamily="18" charset="0"/>
                </a:rPr>
                <a:t>一帧</a:t>
              </a:r>
            </a:p>
          </p:txBody>
        </p:sp>
        <p:sp>
          <p:nvSpPr>
            <p:cNvPr id="61" name="Text Box 313"/>
            <p:cNvSpPr txBox="1">
              <a:spLocks noChangeArrowheads="1"/>
            </p:cNvSpPr>
            <p:nvPr/>
          </p:nvSpPr>
          <p:spPr bwMode="auto">
            <a:xfrm>
              <a:off x="4543" y="3425"/>
              <a:ext cx="73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rgbClr val="002060"/>
                  </a:solidFill>
                  <a:latin typeface="Times New Roman" pitchFamily="18" charset="0"/>
                  <a:ea typeface="宋体" pitchFamily="2" charset="-122"/>
                  <a:cs typeface="Times New Roman" pitchFamily="18" charset="0"/>
                </a:rPr>
                <a:t>空闲位</a:t>
              </a:r>
            </a:p>
          </p:txBody>
        </p:sp>
        <p:sp>
          <p:nvSpPr>
            <p:cNvPr id="62" name="Line 314"/>
            <p:cNvSpPr>
              <a:spLocks noChangeShapeType="1"/>
            </p:cNvSpPr>
            <p:nvPr/>
          </p:nvSpPr>
          <p:spPr bwMode="auto">
            <a:xfrm flipH="1">
              <a:off x="4358" y="3541"/>
              <a:ext cx="212" cy="0"/>
            </a:xfrm>
            <a:prstGeom prst="line">
              <a:avLst/>
            </a:prstGeom>
            <a:noFill/>
            <a:ln w="9525">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3" name="Text Box 320"/>
            <p:cNvSpPr txBox="1">
              <a:spLocks noChangeArrowheads="1"/>
            </p:cNvSpPr>
            <p:nvPr/>
          </p:nvSpPr>
          <p:spPr bwMode="auto">
            <a:xfrm>
              <a:off x="672" y="3425"/>
              <a:ext cx="73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rgbClr val="002060"/>
                  </a:solidFill>
                  <a:latin typeface="Times New Roman" pitchFamily="18" charset="0"/>
                  <a:ea typeface="宋体" pitchFamily="2" charset="-122"/>
                  <a:cs typeface="Times New Roman" pitchFamily="18" charset="0"/>
                </a:rPr>
                <a:t>空闲位</a:t>
              </a:r>
            </a:p>
          </p:txBody>
        </p:sp>
        <p:sp>
          <p:nvSpPr>
            <p:cNvPr id="64" name="Line 321"/>
            <p:cNvSpPr>
              <a:spLocks noChangeShapeType="1"/>
            </p:cNvSpPr>
            <p:nvPr/>
          </p:nvSpPr>
          <p:spPr bwMode="auto">
            <a:xfrm>
              <a:off x="1317" y="3541"/>
              <a:ext cx="238" cy="0"/>
            </a:xfrm>
            <a:prstGeom prst="line">
              <a:avLst/>
            </a:prstGeom>
            <a:noFill/>
            <a:ln w="9525">
              <a:solidFill>
                <a:srgbClr val="00206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5" name="Line 315"/>
            <p:cNvSpPr>
              <a:spLocks noChangeShapeType="1"/>
            </p:cNvSpPr>
            <p:nvPr/>
          </p:nvSpPr>
          <p:spPr bwMode="auto">
            <a:xfrm flipH="1">
              <a:off x="1562" y="2391"/>
              <a:ext cx="3" cy="1247"/>
            </a:xfrm>
            <a:prstGeom prst="line">
              <a:avLst/>
            </a:prstGeom>
            <a:noFill/>
            <a:ln w="9525">
              <a:solidFill>
                <a:srgbClr val="FF0000"/>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66" name="Line 342"/>
            <p:cNvSpPr>
              <a:spLocks noChangeShapeType="1"/>
            </p:cNvSpPr>
            <p:nvPr/>
          </p:nvSpPr>
          <p:spPr bwMode="auto">
            <a:xfrm flipH="1">
              <a:off x="4342" y="2391"/>
              <a:ext cx="2" cy="1247"/>
            </a:xfrm>
            <a:prstGeom prst="line">
              <a:avLst/>
            </a:prstGeom>
            <a:noFill/>
            <a:ln w="9525">
              <a:solidFill>
                <a:srgbClr val="FF0000"/>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grpSp>
      <p:sp>
        <p:nvSpPr>
          <p:cNvPr id="4" name="矩形 3"/>
          <p:cNvSpPr/>
          <p:nvPr/>
        </p:nvSpPr>
        <p:spPr>
          <a:xfrm>
            <a:off x="539552" y="1700808"/>
            <a:ext cx="8604448" cy="461665"/>
          </a:xfrm>
          <a:prstGeom prst="rect">
            <a:avLst/>
          </a:prstGeom>
          <a:noFill/>
          <a:ln w="12700">
            <a:noFill/>
            <a:prstDash val="dash"/>
            <a:miter lim="800000"/>
            <a:headEnd/>
            <a:tailEnd/>
          </a:ln>
          <a:effectLst/>
        </p:spPr>
        <p:txBody>
          <a:bodyPr wrap="square">
            <a:spAutoFit/>
          </a:bodyPr>
          <a:lstStyle/>
          <a:p>
            <a:pPr algn="just"/>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异步通信</a:t>
            </a:r>
            <a:r>
              <a:rPr lang="zh-CN" altLang="zh-CN" sz="2400" dirty="0">
                <a:solidFill>
                  <a:srgbClr val="002060"/>
                </a:solidFill>
                <a:latin typeface="Times New Roman" pitchFamily="18" charset="0"/>
                <a:ea typeface="宋体" pitchFamily="2" charset="-122"/>
                <a:cs typeface="Times New Roman" pitchFamily="18" charset="0"/>
              </a:rPr>
              <a:t>方式传输的</a:t>
            </a:r>
            <a:r>
              <a:rPr lang="zh-CN" altLang="zh-CN" sz="2400" dirty="0" smtClean="0">
                <a:solidFill>
                  <a:srgbClr val="002060"/>
                </a:solidFill>
                <a:latin typeface="Times New Roman" pitchFamily="18" charset="0"/>
                <a:ea typeface="宋体" pitchFamily="2" charset="-122"/>
                <a:cs typeface="Times New Roman" pitchFamily="18" charset="0"/>
              </a:rPr>
              <a:t>数据格式</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以字符为单元</a:t>
            </a:r>
            <a:r>
              <a:rPr lang="zh-CN" altLang="en-US" sz="2400" dirty="0" smtClean="0">
                <a:solidFill>
                  <a:srgbClr val="002060"/>
                </a:solidFill>
                <a:latin typeface="Times New Roman" pitchFamily="18" charset="0"/>
                <a:ea typeface="宋体" pitchFamily="2" charset="-122"/>
                <a:cs typeface="Times New Roman" pitchFamily="18" charset="0"/>
              </a:rPr>
              <a:t>）示例：  </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021219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circle(in)">
                                      <p:cBhvr>
                                        <p:cTn id="11" dur="2000"/>
                                        <p:tgtEl>
                                          <p:spTgt spid="70"/>
                                        </p:tgtEl>
                                      </p:cBhvr>
                                    </p:animEffect>
                                  </p:childTnLst>
                                </p:cTn>
                              </p:par>
                            </p:childTnLst>
                          </p:cTn>
                        </p:par>
                        <p:par>
                          <p:cTn id="12" fill="hold">
                            <p:stCondLst>
                              <p:cond delay="2000"/>
                            </p:stCondLst>
                            <p:childTnLst>
                              <p:par>
                                <p:cTn id="13" presetID="7" presetClass="entr" presetSubtype="2"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5000" fill="hold"/>
                                        <p:tgtEl>
                                          <p:spTgt spid="69"/>
                                        </p:tgtEl>
                                        <p:attrNameLst>
                                          <p:attrName>ppt_x</p:attrName>
                                        </p:attrNameLst>
                                      </p:cBhvr>
                                      <p:tavLst>
                                        <p:tav tm="0">
                                          <p:val>
                                            <p:strVal val="1+#ppt_w/2"/>
                                          </p:val>
                                        </p:tav>
                                        <p:tav tm="100000">
                                          <p:val>
                                            <p:strVal val="#ppt_x"/>
                                          </p:val>
                                        </p:tav>
                                      </p:tavLst>
                                    </p:anim>
                                    <p:anim calcmode="lin" valueType="num">
                                      <p:cBhvr additive="base">
                                        <p:cTn id="16" dur="50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slide(fromBottom)">
                                      <p:cBhvr>
                                        <p:cTn id="21" dur="500"/>
                                        <p:tgtEl>
                                          <p:spTgt spid="5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1000"/>
                                        <p:tgtEl>
                                          <p:spTgt spid="11"/>
                                        </p:tgtEl>
                                      </p:cBhvr>
                                    </p:animEffect>
                                  </p:childTnLst>
                                </p:cTn>
                              </p:par>
                            </p:childTnLst>
                          </p:cTn>
                        </p:par>
                        <p:par>
                          <p:cTn id="31" fill="hold">
                            <p:stCondLst>
                              <p:cond delay="1500"/>
                            </p:stCondLst>
                            <p:childTnLst>
                              <p:par>
                                <p:cTn id="32" presetID="2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childTnLst>
                          </p:cTn>
                        </p:par>
                        <p:par>
                          <p:cTn id="35" fill="hold">
                            <p:stCondLst>
                              <p:cond delay="2000"/>
                            </p:stCondLst>
                            <p:childTnLst>
                              <p:par>
                                <p:cTn id="36" presetID="22" presetClass="entr" presetSubtype="4"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18" grpId="0" autoUpdateAnimBg="0"/>
      <p:bldP spid="19" grpId="0" autoUpdateAnimBg="0"/>
      <p:bldP spid="46" grpId="0" animBg="1" autoUpdateAnimBg="0"/>
      <p:bldP spid="10" grpId="0" autoUpdateAnimBg="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68"/>
          <p:cNvSpPr txBox="1">
            <a:spLocks noChangeArrowheads="1"/>
          </p:cNvSpPr>
          <p:nvPr/>
        </p:nvSpPr>
        <p:spPr bwMode="auto">
          <a:xfrm>
            <a:off x="555318" y="4738121"/>
            <a:ext cx="8033364" cy="1571199"/>
          </a:xfrm>
          <a:prstGeom prst="rect">
            <a:avLst/>
          </a:prstGeom>
          <a:solidFill>
            <a:srgbClr val="F2F2F2">
              <a:alpha val="50196"/>
            </a:srgbClr>
          </a:solidFill>
          <a:ln w="12700">
            <a:solidFill>
              <a:srgbClr val="FFFFFF"/>
            </a:solidFill>
            <a:prstDash val="dash"/>
            <a:miter lim="800000"/>
            <a:headEnd/>
            <a:tailEnd/>
          </a:ln>
          <a:effectLst/>
          <a:extLst/>
        </p:spPr>
        <p:txBody>
          <a:bodyPr wrap="square">
            <a:spAutoFit/>
          </a:bodyPr>
          <a:lstStyle>
            <a:defPPr>
              <a:defRPr lang="zh-CN"/>
            </a:defPPr>
            <a:lvl1pPr>
              <a:defRPr sz="2400">
                <a:solidFill>
                  <a:srgbClr val="002060"/>
                </a:solidFill>
                <a:latin typeface="Times New Roman" pitchFamily="18" charset="0"/>
                <a:ea typeface="宋体" pitchFamily="2" charset="-122"/>
                <a:cs typeface="Times New Roman" pitchFamily="18" charset="0"/>
              </a:defRPr>
            </a:lvl1pPr>
          </a:lstStyle>
          <a:p>
            <a:pPr algn="just">
              <a:lnSpc>
                <a:spcPct val="95000"/>
              </a:lnSpc>
              <a:spcAft>
                <a:spcPts val="300"/>
              </a:spcAft>
            </a:pPr>
            <a:r>
              <a:rPr lang="zh-CN" altLang="en-US" dirty="0"/>
              <a:t>　　</a:t>
            </a:r>
            <a:r>
              <a:rPr lang="zh-CN" altLang="zh-CN" dirty="0"/>
              <a:t>同步通信方式要求接收和发送双方对传输数据的每一位必须严格保持同步</a:t>
            </a:r>
            <a:r>
              <a:rPr lang="zh-CN" altLang="zh-CN" dirty="0" smtClean="0"/>
              <a:t>。</a:t>
            </a:r>
            <a:endParaRPr lang="en-US" altLang="zh-CN" dirty="0" smtClean="0"/>
          </a:p>
          <a:p>
            <a:pPr algn="just"/>
            <a:r>
              <a:rPr lang="zh-CN" altLang="en-US" dirty="0" smtClean="0"/>
              <a:t>　　</a:t>
            </a:r>
            <a:r>
              <a:rPr lang="zh-CN" altLang="zh-CN" dirty="0"/>
              <a:t>同步传输</a:t>
            </a:r>
            <a:r>
              <a:rPr lang="zh-CN" altLang="zh-CN" dirty="0" smtClean="0"/>
              <a:t>方式</a:t>
            </a:r>
            <a:r>
              <a:rPr lang="zh-CN" altLang="en-US" dirty="0" smtClean="0"/>
              <a:t>的</a:t>
            </a:r>
            <a:r>
              <a:rPr lang="zh-CN" altLang="zh-CN" dirty="0" smtClean="0"/>
              <a:t>通信</a:t>
            </a:r>
            <a:r>
              <a:rPr lang="zh-CN" altLang="zh-CN" dirty="0"/>
              <a:t>效率很高</a:t>
            </a:r>
            <a:r>
              <a:rPr lang="zh-CN" altLang="zh-CN" dirty="0" smtClean="0"/>
              <a:t>，适用于</a:t>
            </a:r>
            <a:r>
              <a:rPr lang="zh-CN" altLang="zh-CN" dirty="0"/>
              <a:t>要求快速、连续传输大量数据的</a:t>
            </a:r>
            <a:r>
              <a:rPr lang="zh-CN" altLang="zh-CN" dirty="0" smtClean="0"/>
              <a:t>场合</a:t>
            </a:r>
            <a:r>
              <a:rPr lang="zh-CN" altLang="en-US" dirty="0" smtClean="0"/>
              <a:t>。</a:t>
            </a:r>
            <a:endParaRPr lang="zh-CN" altLang="zh-CN" dirty="0"/>
          </a:p>
        </p:txBody>
      </p:sp>
      <p:sp>
        <p:nvSpPr>
          <p:cNvPr id="2" name="标题 1"/>
          <p:cNvSpPr>
            <a:spLocks noGrp="1"/>
          </p:cNvSpPr>
          <p:nvPr>
            <p:ph type="title"/>
          </p:nvPr>
        </p:nvSpPr>
        <p:spPr>
          <a:xfrm>
            <a:off x="540000" y="1124744"/>
            <a:ext cx="3262432" cy="584775"/>
          </a:xfrm>
          <a:noFill/>
        </p:spPr>
        <p:txBody>
          <a:bodyPr vert="horz" wrap="none" lIns="91440" tIns="45720" rIns="91440" bIns="45720" rtlCol="0" anchor="ctr" anchorCtr="0">
            <a:spAutoFit/>
          </a:bodyPr>
          <a:lstStyle/>
          <a:p>
            <a:pPr algn="l"/>
            <a:r>
              <a:rPr lang="en-US" altLang="zh-CN" sz="3200" b="0" spc="0" dirty="0" smtClean="0">
                <a:solidFill>
                  <a:schemeClr val="tx1"/>
                </a:solidFill>
                <a:latin typeface="黑体" pitchFamily="49" charset="-122"/>
                <a:ea typeface="黑体" pitchFamily="49" charset="-122"/>
                <a:cs typeface="+mn-cs"/>
              </a:rPr>
              <a:t>2</a:t>
            </a:r>
            <a:r>
              <a:rPr lang="zh-CN" altLang="zh-CN" sz="3200" b="0" spc="0" dirty="0" smtClean="0">
                <a:solidFill>
                  <a:schemeClr val="tx1"/>
                </a:solidFill>
                <a:latin typeface="黑体" pitchFamily="49" charset="-122"/>
                <a:ea typeface="黑体" pitchFamily="49" charset="-122"/>
                <a:cs typeface="+mn-cs"/>
              </a:rPr>
              <a:t>．</a:t>
            </a:r>
            <a:r>
              <a:rPr lang="zh-CN" altLang="en-US" sz="3200" b="0" spc="0" dirty="0" smtClean="0">
                <a:solidFill>
                  <a:schemeClr val="tx1"/>
                </a:solidFill>
                <a:latin typeface="黑体" pitchFamily="49" charset="-122"/>
                <a:ea typeface="黑体" pitchFamily="49" charset="-122"/>
                <a:cs typeface="+mn-cs"/>
              </a:rPr>
              <a:t>同</a:t>
            </a:r>
            <a:r>
              <a:rPr lang="zh-CN" altLang="zh-CN" sz="3200" b="0" spc="0" dirty="0" smtClean="0">
                <a:solidFill>
                  <a:schemeClr val="tx1"/>
                </a:solidFill>
                <a:latin typeface="黑体" pitchFamily="49" charset="-122"/>
                <a:ea typeface="黑体" pitchFamily="49" charset="-122"/>
                <a:cs typeface="+mn-cs"/>
              </a:rPr>
              <a:t>步通信</a:t>
            </a:r>
            <a:r>
              <a:rPr lang="zh-CN" altLang="zh-CN" sz="3200" b="0" spc="0" dirty="0">
                <a:solidFill>
                  <a:schemeClr val="tx1"/>
                </a:solidFill>
                <a:latin typeface="黑体" pitchFamily="49" charset="-122"/>
                <a:ea typeface="黑体" pitchFamily="49" charset="-122"/>
                <a:cs typeface="+mn-cs"/>
              </a:rPr>
              <a:t>方式</a:t>
            </a:r>
            <a:endParaRPr lang="zh-CN" altLang="en-US" sz="3200" b="0" spc="0" dirty="0">
              <a:solidFill>
                <a:schemeClr val="tx1"/>
              </a:solidFill>
              <a:latin typeface="黑体" pitchFamily="49" charset="-122"/>
              <a:ea typeface="黑体" pitchFamily="49" charset="-122"/>
              <a:cs typeface="+mn-cs"/>
            </a:endParaRPr>
          </a:p>
        </p:txBody>
      </p:sp>
      <p:sp>
        <p:nvSpPr>
          <p:cNvPr id="8"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7.1.3  </a:t>
            </a:r>
            <a:r>
              <a:rPr lang="zh-CN" altLang="zh-CN" smtClean="0"/>
              <a:t>串行通信的分类</a:t>
            </a:r>
            <a:endParaRPr lang="zh-CN" altLang="en-US" dirty="0"/>
          </a:p>
        </p:txBody>
      </p:sp>
      <p:sp>
        <p:nvSpPr>
          <p:cNvPr id="9" name="矩形 8"/>
          <p:cNvSpPr/>
          <p:nvPr/>
        </p:nvSpPr>
        <p:spPr>
          <a:xfrm>
            <a:off x="555317" y="3306718"/>
            <a:ext cx="8033365" cy="1327886"/>
          </a:xfrm>
          <a:prstGeom prst="rect">
            <a:avLst/>
          </a:prstGeom>
          <a:solidFill>
            <a:schemeClr val="bg1">
              <a:lumMod val="95000"/>
            </a:schemeClr>
          </a:solidFill>
          <a:ln>
            <a:solidFill>
              <a:srgbClr val="F4FC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539552" y="1700808"/>
            <a:ext cx="8049130" cy="1569660"/>
          </a:xfrm>
          <a:prstGeom prst="rect">
            <a:avLst/>
          </a:prstGeom>
          <a:noFill/>
          <a:ln w="12700">
            <a:noFill/>
            <a:prstDash val="dash"/>
            <a:miter lim="800000"/>
            <a:headEnd/>
            <a:tailEnd/>
          </a:ln>
          <a:effectLst/>
        </p:spPr>
        <p:txBody>
          <a:bodyPr wrap="square">
            <a:spAutoFit/>
          </a:bodyPr>
          <a:lstStyle/>
          <a:p>
            <a:pPr algn="just"/>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同步通信</a:t>
            </a:r>
            <a:r>
              <a:rPr lang="zh-CN" altLang="zh-CN" sz="2400" dirty="0">
                <a:solidFill>
                  <a:srgbClr val="002060"/>
                </a:solidFill>
                <a:latin typeface="Times New Roman" pitchFamily="18" charset="0"/>
                <a:ea typeface="宋体" pitchFamily="2" charset="-122"/>
                <a:cs typeface="Times New Roman" pitchFamily="18" charset="0"/>
              </a:rPr>
              <a:t>方式以数据块为基本传输</a:t>
            </a:r>
            <a:r>
              <a:rPr lang="zh-CN" altLang="zh-CN" sz="2400" dirty="0" smtClean="0">
                <a:solidFill>
                  <a:srgbClr val="002060"/>
                </a:solidFill>
                <a:latin typeface="Times New Roman" pitchFamily="18" charset="0"/>
                <a:ea typeface="宋体" pitchFamily="2" charset="-122"/>
                <a:cs typeface="Times New Roman" pitchFamily="18" charset="0"/>
              </a:rPr>
              <a:t>单位</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一</a:t>
            </a:r>
            <a:r>
              <a:rPr lang="zh-CN" altLang="zh-CN" sz="2400" dirty="0">
                <a:solidFill>
                  <a:srgbClr val="002060"/>
                </a:solidFill>
                <a:latin typeface="Times New Roman" pitchFamily="18" charset="0"/>
                <a:ea typeface="宋体" pitchFamily="2" charset="-122"/>
                <a:cs typeface="Times New Roman" pitchFamily="18" charset="0"/>
              </a:rPr>
              <a:t>个数据块包括多个字符，每个字符包括多个位，数据块内所有的数据位连接发送，中间不能有</a:t>
            </a:r>
            <a:r>
              <a:rPr lang="zh-CN" altLang="zh-CN" sz="2400" dirty="0" smtClean="0">
                <a:solidFill>
                  <a:srgbClr val="002060"/>
                </a:solidFill>
                <a:latin typeface="Times New Roman" pitchFamily="18" charset="0"/>
                <a:ea typeface="宋体" pitchFamily="2" charset="-122"/>
                <a:cs typeface="Times New Roman" pitchFamily="18" charset="0"/>
              </a:rPr>
              <a:t>空隙</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在</a:t>
            </a:r>
            <a:r>
              <a:rPr lang="zh-CN" altLang="zh-CN" sz="2400" dirty="0">
                <a:solidFill>
                  <a:srgbClr val="002060"/>
                </a:solidFill>
                <a:latin typeface="Times New Roman" pitchFamily="18" charset="0"/>
                <a:ea typeface="宋体" pitchFamily="2" charset="-122"/>
                <a:cs typeface="Times New Roman" pitchFamily="18" charset="0"/>
              </a:rPr>
              <a:t>数据块的前面设置</a:t>
            </a:r>
            <a:r>
              <a:rPr lang="en-US" altLang="zh-CN" sz="2400" dirty="0">
                <a:solidFill>
                  <a:srgbClr val="002060"/>
                </a:solidFill>
                <a:latin typeface="Times New Roman" pitchFamily="18" charset="0"/>
                <a:ea typeface="宋体" pitchFamily="2" charset="-122"/>
                <a:cs typeface="Times New Roman" pitchFamily="18" charset="0"/>
              </a:rPr>
              <a:t>1</a:t>
            </a:r>
            <a:r>
              <a:rPr lang="zh-CN" altLang="zh-CN" sz="2400" dirty="0">
                <a:solidFill>
                  <a:srgbClr val="002060"/>
                </a:solidFill>
                <a:latin typeface="Times New Roman" pitchFamily="18" charset="0"/>
                <a:ea typeface="宋体" pitchFamily="2" charset="-122"/>
                <a:cs typeface="Times New Roman" pitchFamily="18" charset="0"/>
              </a:rPr>
              <a:t>个或</a:t>
            </a:r>
            <a:r>
              <a:rPr lang="en-US" altLang="zh-CN" sz="2400" dirty="0">
                <a:solidFill>
                  <a:srgbClr val="002060"/>
                </a:solidFill>
                <a:latin typeface="Times New Roman" pitchFamily="18" charset="0"/>
                <a:ea typeface="宋体" pitchFamily="2" charset="-122"/>
                <a:cs typeface="Times New Roman" pitchFamily="18" charset="0"/>
              </a:rPr>
              <a:t>2</a:t>
            </a:r>
            <a:r>
              <a:rPr lang="zh-CN" altLang="zh-CN" sz="2400" dirty="0">
                <a:solidFill>
                  <a:srgbClr val="002060"/>
                </a:solidFill>
                <a:latin typeface="Times New Roman" pitchFamily="18" charset="0"/>
                <a:ea typeface="宋体" pitchFamily="2" charset="-122"/>
                <a:cs typeface="Times New Roman" pitchFamily="18" charset="0"/>
              </a:rPr>
              <a:t>个同步字符，在数据块的后面设置错误</a:t>
            </a:r>
            <a:r>
              <a:rPr lang="zh-CN" altLang="zh-CN" sz="2400" dirty="0" smtClean="0">
                <a:solidFill>
                  <a:srgbClr val="002060"/>
                </a:solidFill>
                <a:latin typeface="Times New Roman" pitchFamily="18" charset="0"/>
                <a:ea typeface="宋体" pitchFamily="2" charset="-122"/>
                <a:cs typeface="Times New Roman" pitchFamily="18" charset="0"/>
              </a:rPr>
              <a:t>校验字符</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grpSp>
        <p:nvGrpSpPr>
          <p:cNvPr id="78" name="组合 77"/>
          <p:cNvGrpSpPr/>
          <p:nvPr/>
        </p:nvGrpSpPr>
        <p:grpSpPr>
          <a:xfrm>
            <a:off x="848571" y="3501008"/>
            <a:ext cx="7446855" cy="1076102"/>
            <a:chOff x="1716088" y="6140450"/>
            <a:chExt cx="4130675" cy="596900"/>
          </a:xfrm>
        </p:grpSpPr>
        <p:sp>
          <p:nvSpPr>
            <p:cNvPr id="3" name="Text Box 77"/>
            <p:cNvSpPr txBox="1">
              <a:spLocks noChangeArrowheads="1"/>
            </p:cNvSpPr>
            <p:nvPr/>
          </p:nvSpPr>
          <p:spPr bwMode="auto">
            <a:xfrm>
              <a:off x="1716088" y="6140450"/>
              <a:ext cx="1066800" cy="320675"/>
            </a:xfrm>
            <a:prstGeom prst="rect">
              <a:avLst/>
            </a:prstGeom>
            <a:noFill/>
            <a:ln w="9525">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宋体" pitchFamily="2" charset="-122"/>
                  <a:ea typeface="宋体" pitchFamily="2" charset="-122"/>
                  <a:cs typeface="Times New Roman" pitchFamily="18" charset="0"/>
                </a:rPr>
                <a:t>同步字符</a:t>
              </a:r>
            </a:p>
          </p:txBody>
        </p:sp>
        <p:sp>
          <p:nvSpPr>
            <p:cNvPr id="4" name="Text Box 77"/>
            <p:cNvSpPr txBox="1">
              <a:spLocks noChangeArrowheads="1"/>
            </p:cNvSpPr>
            <p:nvPr/>
          </p:nvSpPr>
          <p:spPr bwMode="auto">
            <a:xfrm>
              <a:off x="2322513" y="6140450"/>
              <a:ext cx="1066800" cy="320675"/>
            </a:xfrm>
            <a:prstGeom prst="rect">
              <a:avLst/>
            </a:prstGeom>
            <a:noFill/>
            <a:ln w="9525">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宋体" pitchFamily="2" charset="-122"/>
                  <a:ea typeface="宋体" pitchFamily="2" charset="-122"/>
                  <a:cs typeface="Times New Roman" pitchFamily="18" charset="0"/>
                </a:rPr>
                <a:t>数据</a:t>
              </a:r>
              <a:r>
                <a:rPr kumimoji="0" lang="zh-CN" altLang="zh-CN" sz="2000" b="0" i="0" u="none" strike="noStrike" cap="none" normalizeH="0" baseline="0" smtClean="0">
                  <a:ln>
                    <a:noFill/>
                  </a:ln>
                  <a:solidFill>
                    <a:srgbClr val="002060"/>
                  </a:solidFill>
                  <a:effectLst/>
                  <a:latin typeface="宋体" pitchFamily="2" charset="-122"/>
                  <a:ea typeface="宋体" pitchFamily="2" charset="-122"/>
                  <a:cs typeface="Times New Roman" pitchFamily="18" charset="0"/>
                </a:rPr>
                <a:t>1</a:t>
              </a:r>
            </a:p>
          </p:txBody>
        </p:sp>
        <p:sp>
          <p:nvSpPr>
            <p:cNvPr id="5" name="Text Box 77"/>
            <p:cNvSpPr txBox="1">
              <a:spLocks noChangeArrowheads="1"/>
            </p:cNvSpPr>
            <p:nvPr/>
          </p:nvSpPr>
          <p:spPr bwMode="auto">
            <a:xfrm>
              <a:off x="2943225" y="6140450"/>
              <a:ext cx="1066800" cy="320675"/>
            </a:xfrm>
            <a:prstGeom prst="rect">
              <a:avLst/>
            </a:prstGeom>
            <a:noFill/>
            <a:ln w="9525">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宋体" pitchFamily="2" charset="-122"/>
                  <a:ea typeface="宋体" pitchFamily="2" charset="-122"/>
                  <a:cs typeface="Times New Roman" pitchFamily="18" charset="0"/>
                </a:rPr>
                <a:t>数据</a:t>
              </a:r>
              <a:r>
                <a:rPr kumimoji="0" lang="zh-CN" altLang="zh-CN" sz="2000" b="0" i="0" u="none" strike="noStrike" cap="none" normalizeH="0" baseline="0" smtClean="0">
                  <a:ln>
                    <a:noFill/>
                  </a:ln>
                  <a:solidFill>
                    <a:srgbClr val="002060"/>
                  </a:solidFill>
                  <a:effectLst/>
                  <a:latin typeface="宋体" pitchFamily="2" charset="-122"/>
                  <a:ea typeface="宋体" pitchFamily="2" charset="-122"/>
                  <a:cs typeface="Times New Roman" pitchFamily="18" charset="0"/>
                </a:rPr>
                <a:t>2</a:t>
              </a:r>
            </a:p>
          </p:txBody>
        </p:sp>
        <p:sp>
          <p:nvSpPr>
            <p:cNvPr id="6" name="Text Box 77"/>
            <p:cNvSpPr txBox="1">
              <a:spLocks noChangeArrowheads="1"/>
            </p:cNvSpPr>
            <p:nvPr/>
          </p:nvSpPr>
          <p:spPr bwMode="auto">
            <a:xfrm>
              <a:off x="3548063" y="6140450"/>
              <a:ext cx="1066800" cy="320675"/>
            </a:xfrm>
            <a:prstGeom prst="rect">
              <a:avLst/>
            </a:prstGeom>
            <a:noFill/>
            <a:ln w="9525">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宋体" pitchFamily="2" charset="-122"/>
                  <a:ea typeface="宋体" pitchFamily="2" charset="-122"/>
                  <a:cs typeface="Times New Roman" pitchFamily="18" charset="0"/>
                </a:rPr>
                <a:t>……</a:t>
              </a:r>
            </a:p>
          </p:txBody>
        </p:sp>
        <p:sp>
          <p:nvSpPr>
            <p:cNvPr id="69" name="Text Box 77"/>
            <p:cNvSpPr txBox="1">
              <a:spLocks noChangeArrowheads="1"/>
            </p:cNvSpPr>
            <p:nvPr/>
          </p:nvSpPr>
          <p:spPr bwMode="auto">
            <a:xfrm>
              <a:off x="4167188" y="6140450"/>
              <a:ext cx="1066800" cy="320675"/>
            </a:xfrm>
            <a:prstGeom prst="rect">
              <a:avLst/>
            </a:prstGeom>
            <a:noFill/>
            <a:ln w="9525">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宋体" pitchFamily="2" charset="-122"/>
                  <a:ea typeface="宋体" pitchFamily="2" charset="-122"/>
                  <a:cs typeface="Times New Roman" pitchFamily="18" charset="0"/>
                </a:rPr>
                <a:t>数据</a:t>
              </a:r>
              <a:r>
                <a:rPr kumimoji="0" lang="zh-CN" altLang="zh-CN" sz="2000" b="0" i="0" u="none" strike="noStrike" cap="none" normalizeH="0" baseline="0" smtClean="0">
                  <a:ln>
                    <a:noFill/>
                  </a:ln>
                  <a:solidFill>
                    <a:srgbClr val="002060"/>
                  </a:solidFill>
                  <a:effectLst/>
                  <a:latin typeface="宋体" pitchFamily="2" charset="-122"/>
                  <a:ea typeface="宋体" pitchFamily="2" charset="-122"/>
                  <a:cs typeface="Times New Roman" pitchFamily="18" charset="0"/>
                </a:rPr>
                <a:t>n</a:t>
              </a:r>
            </a:p>
          </p:txBody>
        </p:sp>
        <p:sp>
          <p:nvSpPr>
            <p:cNvPr id="70" name="Text Box 77"/>
            <p:cNvSpPr txBox="1">
              <a:spLocks noChangeArrowheads="1"/>
            </p:cNvSpPr>
            <p:nvPr/>
          </p:nvSpPr>
          <p:spPr bwMode="auto">
            <a:xfrm>
              <a:off x="4779963" y="6140450"/>
              <a:ext cx="1066800" cy="320675"/>
            </a:xfrm>
            <a:prstGeom prst="rect">
              <a:avLst/>
            </a:prstGeom>
            <a:noFill/>
            <a:ln w="9525">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宋体" pitchFamily="2" charset="-122"/>
                  <a:ea typeface="宋体" pitchFamily="2" charset="-122"/>
                  <a:cs typeface="Times New Roman" pitchFamily="18" charset="0"/>
                </a:rPr>
                <a:t>校验字符</a:t>
              </a:r>
            </a:p>
          </p:txBody>
        </p:sp>
        <p:sp>
          <p:nvSpPr>
            <p:cNvPr id="71" name="Text Box 128"/>
            <p:cNvSpPr txBox="1">
              <a:spLocks noChangeArrowheads="1"/>
            </p:cNvSpPr>
            <p:nvPr/>
          </p:nvSpPr>
          <p:spPr bwMode="auto">
            <a:xfrm>
              <a:off x="3251200" y="6416675"/>
              <a:ext cx="1066800" cy="320675"/>
            </a:xfrm>
            <a:prstGeom prst="rect">
              <a:avLst/>
            </a:prstGeom>
            <a:noFill/>
            <a:ln w="9525">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宋体" pitchFamily="2" charset="-122"/>
                  <a:ea typeface="宋体" pitchFamily="2" charset="-122"/>
                  <a:cs typeface="Times New Roman" pitchFamily="18" charset="0"/>
                </a:rPr>
                <a:t>数据块</a:t>
              </a:r>
            </a:p>
          </p:txBody>
        </p:sp>
        <p:cxnSp>
          <p:nvCxnSpPr>
            <p:cNvPr id="79" name="Line 80"/>
            <p:cNvCxnSpPr>
              <a:cxnSpLocks noChangeShapeType="1"/>
            </p:cNvCxnSpPr>
            <p:nvPr/>
          </p:nvCxnSpPr>
          <p:spPr bwMode="auto">
            <a:xfrm>
              <a:off x="4999038" y="6435725"/>
              <a:ext cx="0" cy="215900"/>
            </a:xfrm>
            <a:prstGeom prst="line">
              <a:avLst/>
            </a:prstGeom>
            <a:noFill/>
            <a:ln w="9525">
              <a:solidFill>
                <a:srgbClr val="002060"/>
              </a:solidFill>
              <a:prstDash val="sysDot"/>
              <a:round/>
              <a:headEnd/>
              <a:tailEnd type="none" w="sm" len="med"/>
            </a:ln>
            <a:extLst>
              <a:ext uri="{909E8E84-426E-40DD-AFC4-6F175D3DCCD1}">
                <a14:hiddenFill xmlns:a14="http://schemas.microsoft.com/office/drawing/2010/main">
                  <a:noFill/>
                </a14:hiddenFill>
              </a:ext>
            </a:extLst>
          </p:spPr>
        </p:cxnSp>
        <p:cxnSp>
          <p:nvCxnSpPr>
            <p:cNvPr id="80" name="Line 81"/>
            <p:cNvCxnSpPr>
              <a:cxnSpLocks noChangeShapeType="1"/>
            </p:cNvCxnSpPr>
            <p:nvPr/>
          </p:nvCxnSpPr>
          <p:spPr bwMode="auto">
            <a:xfrm>
              <a:off x="2552700" y="6435725"/>
              <a:ext cx="0" cy="215900"/>
            </a:xfrm>
            <a:prstGeom prst="line">
              <a:avLst/>
            </a:prstGeom>
            <a:noFill/>
            <a:ln w="9525">
              <a:solidFill>
                <a:srgbClr val="002060"/>
              </a:solidFill>
              <a:prstDash val="sysDot"/>
              <a:round/>
              <a:headEnd/>
              <a:tailEnd type="none" w="sm" len="med"/>
            </a:ln>
            <a:extLst>
              <a:ext uri="{909E8E84-426E-40DD-AFC4-6F175D3DCCD1}">
                <a14:hiddenFill xmlns:a14="http://schemas.microsoft.com/office/drawing/2010/main">
                  <a:noFill/>
                </a14:hiddenFill>
              </a:ext>
            </a:extLst>
          </p:spPr>
        </p:cxnSp>
        <p:cxnSp>
          <p:nvCxnSpPr>
            <p:cNvPr id="125" name="Line 126"/>
            <p:cNvCxnSpPr>
              <a:cxnSpLocks noChangeShapeType="1"/>
            </p:cNvCxnSpPr>
            <p:nvPr/>
          </p:nvCxnSpPr>
          <p:spPr bwMode="auto">
            <a:xfrm>
              <a:off x="4090988" y="6543675"/>
              <a:ext cx="900112" cy="0"/>
            </a:xfrm>
            <a:prstGeom prst="line">
              <a:avLst/>
            </a:prstGeom>
            <a:noFill/>
            <a:ln w="9525">
              <a:solidFill>
                <a:srgbClr val="002060"/>
              </a:solidFill>
              <a:round/>
              <a:headEnd/>
              <a:tailEnd type="stealth" w="sm" len="med"/>
            </a:ln>
            <a:extLst>
              <a:ext uri="{909E8E84-426E-40DD-AFC4-6F175D3DCCD1}">
                <a14:hiddenFill xmlns:a14="http://schemas.microsoft.com/office/drawing/2010/main">
                  <a:noFill/>
                </a14:hiddenFill>
              </a:ext>
            </a:extLst>
          </p:spPr>
        </p:cxnSp>
        <p:cxnSp>
          <p:nvCxnSpPr>
            <p:cNvPr id="126" name="Line 127"/>
            <p:cNvCxnSpPr>
              <a:cxnSpLocks noChangeShapeType="1"/>
            </p:cNvCxnSpPr>
            <p:nvPr/>
          </p:nvCxnSpPr>
          <p:spPr bwMode="auto">
            <a:xfrm flipH="1">
              <a:off x="2552700" y="6543675"/>
              <a:ext cx="900113" cy="0"/>
            </a:xfrm>
            <a:prstGeom prst="line">
              <a:avLst/>
            </a:prstGeom>
            <a:noFill/>
            <a:ln w="9525">
              <a:solidFill>
                <a:srgbClr val="002060"/>
              </a:solidFill>
              <a:round/>
              <a:headEnd/>
              <a:tailEnd type="stealth" w="sm" len="med"/>
            </a:ln>
            <a:extLst>
              <a:ext uri="{909E8E84-426E-40DD-AFC4-6F175D3DCCD1}">
                <a14:hiddenFill xmlns:a14="http://schemas.microsoft.com/office/drawing/2010/main">
                  <a:noFill/>
                </a14:hiddenFill>
              </a:ext>
            </a:extLst>
          </p:spPr>
        </p:cxnSp>
        <p:cxnSp>
          <p:nvCxnSpPr>
            <p:cNvPr id="113" name="Line 114"/>
            <p:cNvCxnSpPr>
              <a:cxnSpLocks noChangeShapeType="1"/>
            </p:cNvCxnSpPr>
            <p:nvPr/>
          </p:nvCxnSpPr>
          <p:spPr bwMode="auto">
            <a:xfrm>
              <a:off x="1943100" y="6151563"/>
              <a:ext cx="0" cy="228600"/>
            </a:xfrm>
            <a:prstGeom prst="line">
              <a:avLst/>
            </a:prstGeom>
            <a:noFill/>
            <a:ln w="9525">
              <a:solidFill>
                <a:srgbClr val="002060"/>
              </a:solidFill>
              <a:round/>
              <a:headEnd/>
              <a:tailEnd type="none" w="sm" len="med"/>
            </a:ln>
            <a:extLst>
              <a:ext uri="{909E8E84-426E-40DD-AFC4-6F175D3DCCD1}">
                <a14:hiddenFill xmlns:a14="http://schemas.microsoft.com/office/drawing/2010/main">
                  <a:noFill/>
                </a14:hiddenFill>
              </a:ext>
            </a:extLst>
          </p:spPr>
        </p:cxnSp>
        <p:cxnSp>
          <p:nvCxnSpPr>
            <p:cNvPr id="108" name="Line 109"/>
            <p:cNvCxnSpPr>
              <a:cxnSpLocks noChangeShapeType="1"/>
            </p:cNvCxnSpPr>
            <p:nvPr/>
          </p:nvCxnSpPr>
          <p:spPr bwMode="auto">
            <a:xfrm flipH="1">
              <a:off x="1943100" y="6380163"/>
              <a:ext cx="3670300" cy="0"/>
            </a:xfrm>
            <a:prstGeom prst="line">
              <a:avLst/>
            </a:prstGeom>
            <a:noFill/>
            <a:ln w="9525">
              <a:solidFill>
                <a:srgbClr val="002060"/>
              </a:solidFill>
              <a:round/>
              <a:headEnd/>
              <a:tailEnd type="none" w="sm" len="med"/>
            </a:ln>
            <a:extLst>
              <a:ext uri="{909E8E84-426E-40DD-AFC4-6F175D3DCCD1}">
                <a14:hiddenFill xmlns:a14="http://schemas.microsoft.com/office/drawing/2010/main">
                  <a:noFill/>
                </a14:hiddenFill>
              </a:ext>
            </a:extLst>
          </p:spPr>
        </p:cxnSp>
        <p:cxnSp>
          <p:nvCxnSpPr>
            <p:cNvPr id="110" name="Line 111"/>
            <p:cNvCxnSpPr>
              <a:cxnSpLocks noChangeShapeType="1"/>
            </p:cNvCxnSpPr>
            <p:nvPr/>
          </p:nvCxnSpPr>
          <p:spPr bwMode="auto">
            <a:xfrm>
              <a:off x="3162300" y="6151563"/>
              <a:ext cx="0" cy="228600"/>
            </a:xfrm>
            <a:prstGeom prst="line">
              <a:avLst/>
            </a:prstGeom>
            <a:noFill/>
            <a:ln w="9525">
              <a:solidFill>
                <a:srgbClr val="002060"/>
              </a:solidFill>
              <a:round/>
              <a:headEnd/>
              <a:tailEnd type="none" w="sm" len="med"/>
            </a:ln>
            <a:extLst>
              <a:ext uri="{909E8E84-426E-40DD-AFC4-6F175D3DCCD1}">
                <a14:hiddenFill xmlns:a14="http://schemas.microsoft.com/office/drawing/2010/main">
                  <a:noFill/>
                </a14:hiddenFill>
              </a:ext>
            </a:extLst>
          </p:spPr>
        </p:cxnSp>
        <p:cxnSp>
          <p:nvCxnSpPr>
            <p:cNvPr id="72" name="Line 114"/>
            <p:cNvCxnSpPr>
              <a:cxnSpLocks noChangeShapeType="1"/>
            </p:cNvCxnSpPr>
            <p:nvPr/>
          </p:nvCxnSpPr>
          <p:spPr bwMode="auto">
            <a:xfrm>
              <a:off x="2552700" y="6151563"/>
              <a:ext cx="0" cy="228600"/>
            </a:xfrm>
            <a:prstGeom prst="line">
              <a:avLst/>
            </a:prstGeom>
            <a:noFill/>
            <a:ln w="9525">
              <a:solidFill>
                <a:srgbClr val="002060"/>
              </a:solidFill>
              <a:round/>
              <a:headEnd/>
              <a:tailEnd type="none" w="sm" len="med"/>
            </a:ln>
            <a:extLst>
              <a:ext uri="{909E8E84-426E-40DD-AFC4-6F175D3DCCD1}">
                <a14:hiddenFill xmlns:a14="http://schemas.microsoft.com/office/drawing/2010/main">
                  <a:noFill/>
                </a14:hiddenFill>
              </a:ext>
            </a:extLst>
          </p:spPr>
        </p:cxnSp>
        <p:cxnSp>
          <p:nvCxnSpPr>
            <p:cNvPr id="73" name="Line 111"/>
            <p:cNvCxnSpPr>
              <a:cxnSpLocks noChangeShapeType="1"/>
            </p:cNvCxnSpPr>
            <p:nvPr/>
          </p:nvCxnSpPr>
          <p:spPr bwMode="auto">
            <a:xfrm>
              <a:off x="3779838" y="6151563"/>
              <a:ext cx="0" cy="228600"/>
            </a:xfrm>
            <a:prstGeom prst="line">
              <a:avLst/>
            </a:prstGeom>
            <a:noFill/>
            <a:ln w="9525">
              <a:solidFill>
                <a:srgbClr val="002060"/>
              </a:solidFill>
              <a:round/>
              <a:headEnd/>
              <a:tailEnd type="none" w="sm" len="med"/>
            </a:ln>
            <a:extLst>
              <a:ext uri="{909E8E84-426E-40DD-AFC4-6F175D3DCCD1}">
                <a14:hiddenFill xmlns:a14="http://schemas.microsoft.com/office/drawing/2010/main">
                  <a:noFill/>
                </a14:hiddenFill>
              </a:ext>
            </a:extLst>
          </p:spPr>
        </p:cxnSp>
        <p:cxnSp>
          <p:nvCxnSpPr>
            <p:cNvPr id="74" name="Line 111"/>
            <p:cNvCxnSpPr>
              <a:cxnSpLocks noChangeShapeType="1"/>
            </p:cNvCxnSpPr>
            <p:nvPr/>
          </p:nvCxnSpPr>
          <p:spPr bwMode="auto">
            <a:xfrm>
              <a:off x="4389438" y="6151563"/>
              <a:ext cx="0" cy="228600"/>
            </a:xfrm>
            <a:prstGeom prst="line">
              <a:avLst/>
            </a:prstGeom>
            <a:noFill/>
            <a:ln w="9525">
              <a:solidFill>
                <a:srgbClr val="002060"/>
              </a:solidFill>
              <a:round/>
              <a:headEnd/>
              <a:tailEnd type="none" w="sm" len="med"/>
            </a:ln>
            <a:extLst>
              <a:ext uri="{909E8E84-426E-40DD-AFC4-6F175D3DCCD1}">
                <a14:hiddenFill xmlns:a14="http://schemas.microsoft.com/office/drawing/2010/main">
                  <a:noFill/>
                </a14:hiddenFill>
              </a:ext>
            </a:extLst>
          </p:spPr>
        </p:cxnSp>
        <p:cxnSp>
          <p:nvCxnSpPr>
            <p:cNvPr id="75" name="Line 109"/>
            <p:cNvCxnSpPr>
              <a:cxnSpLocks noChangeShapeType="1"/>
            </p:cNvCxnSpPr>
            <p:nvPr/>
          </p:nvCxnSpPr>
          <p:spPr bwMode="auto">
            <a:xfrm flipH="1" flipV="1">
              <a:off x="1943100" y="6149975"/>
              <a:ext cx="3670300" cy="0"/>
            </a:xfrm>
            <a:prstGeom prst="line">
              <a:avLst/>
            </a:prstGeom>
            <a:noFill/>
            <a:ln w="9525">
              <a:solidFill>
                <a:srgbClr val="002060"/>
              </a:solidFill>
              <a:round/>
              <a:headEnd/>
              <a:tailEnd type="none" w="sm" len="med"/>
            </a:ln>
            <a:extLst>
              <a:ext uri="{909E8E84-426E-40DD-AFC4-6F175D3DCCD1}">
                <a14:hiddenFill xmlns:a14="http://schemas.microsoft.com/office/drawing/2010/main">
                  <a:noFill/>
                </a14:hiddenFill>
              </a:ext>
            </a:extLst>
          </p:spPr>
        </p:cxnSp>
        <p:cxnSp>
          <p:nvCxnSpPr>
            <p:cNvPr id="76" name="Line 111"/>
            <p:cNvCxnSpPr>
              <a:cxnSpLocks noChangeShapeType="1"/>
            </p:cNvCxnSpPr>
            <p:nvPr/>
          </p:nvCxnSpPr>
          <p:spPr bwMode="auto">
            <a:xfrm>
              <a:off x="5002213" y="6151563"/>
              <a:ext cx="0" cy="228600"/>
            </a:xfrm>
            <a:prstGeom prst="line">
              <a:avLst/>
            </a:prstGeom>
            <a:noFill/>
            <a:ln w="9525">
              <a:solidFill>
                <a:srgbClr val="002060"/>
              </a:solidFill>
              <a:round/>
              <a:headEnd/>
              <a:tailEnd type="none" w="sm" len="med"/>
            </a:ln>
            <a:extLst>
              <a:ext uri="{909E8E84-426E-40DD-AFC4-6F175D3DCCD1}">
                <a14:hiddenFill xmlns:a14="http://schemas.microsoft.com/office/drawing/2010/main">
                  <a:noFill/>
                </a14:hiddenFill>
              </a:ext>
            </a:extLst>
          </p:spPr>
        </p:cxnSp>
        <p:cxnSp>
          <p:nvCxnSpPr>
            <p:cNvPr id="77" name="Line 111"/>
            <p:cNvCxnSpPr>
              <a:cxnSpLocks noChangeShapeType="1"/>
            </p:cNvCxnSpPr>
            <p:nvPr/>
          </p:nvCxnSpPr>
          <p:spPr bwMode="auto">
            <a:xfrm>
              <a:off x="5613400" y="6151563"/>
              <a:ext cx="0" cy="228600"/>
            </a:xfrm>
            <a:prstGeom prst="line">
              <a:avLst/>
            </a:prstGeom>
            <a:noFill/>
            <a:ln w="9525">
              <a:solidFill>
                <a:srgbClr val="002060"/>
              </a:solidFill>
              <a:round/>
              <a:headEnd/>
              <a:tailEnd type="none" w="sm"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613211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32"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out)">
                                      <p:cBhvr>
                                        <p:cTn id="11" dur="2000"/>
                                        <p:tgtEl>
                                          <p:spTgt spid="9"/>
                                        </p:tgtEl>
                                      </p:cBhvr>
                                    </p:animEffect>
                                  </p:childTnLst>
                                </p:cTn>
                              </p:par>
                            </p:childTnLst>
                          </p:cTn>
                        </p:par>
                        <p:par>
                          <p:cTn id="12" fill="hold">
                            <p:stCondLst>
                              <p:cond delay="2000"/>
                            </p:stCondLst>
                            <p:childTnLst>
                              <p:par>
                                <p:cTn id="13" presetID="7"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0" fill="hold"/>
                                        <p:tgtEl>
                                          <p:spTgt spid="78"/>
                                        </p:tgtEl>
                                        <p:attrNameLst>
                                          <p:attrName>ppt_x</p:attrName>
                                        </p:attrNameLst>
                                      </p:cBhvr>
                                      <p:tavLst>
                                        <p:tav tm="0">
                                          <p:val>
                                            <p:strVal val="1+#ppt_w/2"/>
                                          </p:val>
                                        </p:tav>
                                        <p:tav tm="100000">
                                          <p:val>
                                            <p:strVal val="#ppt_x"/>
                                          </p:val>
                                        </p:tav>
                                      </p:tavLst>
                                    </p:anim>
                                    <p:anim calcmode="lin" valueType="num">
                                      <p:cBhvr additive="base">
                                        <p:cTn id="16" dur="50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9" grpId="0" animBg="1"/>
      <p:bldP spid="6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7.1.4  RS-232C</a:t>
            </a:r>
            <a:r>
              <a:rPr lang="zh-CN" altLang="zh-CN" dirty="0"/>
              <a:t>串行接口标准</a:t>
            </a:r>
            <a:endParaRPr lang="zh-CN" altLang="en-US" dirty="0"/>
          </a:p>
        </p:txBody>
      </p:sp>
      <p:sp>
        <p:nvSpPr>
          <p:cNvPr id="3" name="标题 1"/>
          <p:cNvSpPr txBox="1">
            <a:spLocks/>
          </p:cNvSpPr>
          <p:nvPr/>
        </p:nvSpPr>
        <p:spPr>
          <a:xfrm>
            <a:off x="540000" y="1124744"/>
            <a:ext cx="4288353"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1</a:t>
            </a:r>
            <a:r>
              <a:rPr lang="zh-CN" altLang="zh-CN" dirty="0"/>
              <a:t>．</a:t>
            </a:r>
            <a:r>
              <a:rPr lang="en-US" altLang="zh-CN" dirty="0"/>
              <a:t>RS-232C</a:t>
            </a:r>
            <a:r>
              <a:rPr lang="zh-CN" altLang="zh-CN" dirty="0"/>
              <a:t>接口的引脚</a:t>
            </a:r>
            <a:endParaRPr lang="zh-CN" altLang="en-US" dirty="0"/>
          </a:p>
        </p:txBody>
      </p:sp>
      <p:grpSp>
        <p:nvGrpSpPr>
          <p:cNvPr id="7" name="组合 6"/>
          <p:cNvGrpSpPr/>
          <p:nvPr/>
        </p:nvGrpSpPr>
        <p:grpSpPr>
          <a:xfrm>
            <a:off x="935596" y="1752499"/>
            <a:ext cx="7272808" cy="1764000"/>
            <a:chOff x="935596" y="1796041"/>
            <a:chExt cx="7272808" cy="1764000"/>
          </a:xfrm>
        </p:grpSpPr>
        <p:sp>
          <p:nvSpPr>
            <p:cNvPr id="6" name="矩形 5"/>
            <p:cNvSpPr/>
            <p:nvPr/>
          </p:nvSpPr>
          <p:spPr>
            <a:xfrm>
              <a:off x="935596" y="1796041"/>
              <a:ext cx="7272808" cy="1764000"/>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21" name="Picture 1" descr="C:\Users\Administrator\AppData\Roaming\Tencent\Users\44194298\QQ\WinTemp\RichOle\1UG%ZSO{L(4{Y~98$6YROFM.png"/>
            <p:cNvPicPr>
              <a:picLocks noChangeAspect="1" noChangeArrowheads="1"/>
            </p:cNvPicPr>
            <p:nvPr/>
          </p:nvPicPr>
          <p:blipFill>
            <a:blip r:embed="rId2">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1454893" y="1830310"/>
              <a:ext cx="6234214" cy="1728192"/>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p:cNvSpPr/>
          <p:nvPr/>
        </p:nvSpPr>
        <p:spPr>
          <a:xfrm>
            <a:off x="3072231" y="6011996"/>
            <a:ext cx="2999539" cy="369332"/>
          </a:xfrm>
          <a:prstGeom prst="rect">
            <a:avLst/>
          </a:prstGeom>
        </p:spPr>
        <p:txBody>
          <a:bodyPr wrap="none">
            <a:spAutoFit/>
          </a:bodyPr>
          <a:lstStyle/>
          <a:p>
            <a:r>
              <a:rPr lang="en-US" altLang="zh-CN" dirty="0">
                <a:solidFill>
                  <a:srgbClr val="002060"/>
                </a:solidFill>
                <a:latin typeface="Times New Roman" pitchFamily="18" charset="0"/>
                <a:ea typeface="黑体" pitchFamily="49" charset="-122"/>
                <a:cs typeface="Times New Roman" pitchFamily="18" charset="0"/>
              </a:rPr>
              <a:t> RS-232C</a:t>
            </a:r>
            <a:r>
              <a:rPr lang="zh-CN" altLang="zh-CN" dirty="0">
                <a:solidFill>
                  <a:srgbClr val="002060"/>
                </a:solidFill>
                <a:latin typeface="Times New Roman" pitchFamily="18" charset="0"/>
                <a:ea typeface="黑体" pitchFamily="49" charset="-122"/>
                <a:cs typeface="Times New Roman" pitchFamily="18" charset="0"/>
              </a:rPr>
              <a:t>标准主要引脚功能</a:t>
            </a:r>
            <a:endParaRPr lang="zh-CN" altLang="en-US" dirty="0">
              <a:solidFill>
                <a:srgbClr val="002060"/>
              </a:solidFill>
              <a:latin typeface="Times New Roman" pitchFamily="18" charset="0"/>
              <a:ea typeface="黑体" pitchFamily="49" charset="-122"/>
              <a:cs typeface="Times New Roman"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493388588"/>
              </p:ext>
            </p:extLst>
          </p:nvPr>
        </p:nvGraphicFramePr>
        <p:xfrm>
          <a:off x="396000" y="3641041"/>
          <a:ext cx="8352000" cy="2380247"/>
        </p:xfrm>
        <a:graphic>
          <a:graphicData uri="http://schemas.openxmlformats.org/drawingml/2006/table">
            <a:tbl>
              <a:tblPr>
                <a:tableStyleId>{5C22544A-7EE6-4342-B048-85BDC9FD1C3A}</a:tableStyleId>
              </a:tblPr>
              <a:tblGrid>
                <a:gridCol w="684000"/>
                <a:gridCol w="648000"/>
                <a:gridCol w="648000"/>
                <a:gridCol w="648000"/>
                <a:gridCol w="1512000"/>
                <a:gridCol w="684000"/>
                <a:gridCol w="648000"/>
                <a:gridCol w="720000"/>
                <a:gridCol w="648000"/>
                <a:gridCol w="1512000"/>
              </a:tblGrid>
              <a:tr h="637884">
                <a:tc>
                  <a:txBody>
                    <a:bodyPr/>
                    <a:lstStyle/>
                    <a:p>
                      <a:pPr algn="ctr">
                        <a:lnSpc>
                          <a:spcPct val="100000"/>
                        </a:lnSpc>
                        <a:spcBef>
                          <a:spcPts val="0"/>
                        </a:spcBef>
                        <a:spcAft>
                          <a:spcPts val="0"/>
                        </a:spcAft>
                      </a:pPr>
                      <a:r>
                        <a:rPr lang="en-US" sz="1800" kern="100" dirty="0">
                          <a:solidFill>
                            <a:srgbClr val="002060"/>
                          </a:solidFill>
                          <a:effectLst/>
                          <a:latin typeface="宋体" pitchFamily="2" charset="-122"/>
                          <a:ea typeface="宋体" pitchFamily="2" charset="-122"/>
                        </a:rPr>
                        <a:t>25</a:t>
                      </a:r>
                      <a:r>
                        <a:rPr lang="zh-CN" sz="1800" kern="100" dirty="0" smtClean="0">
                          <a:solidFill>
                            <a:srgbClr val="002060"/>
                          </a:solidFill>
                          <a:effectLst/>
                          <a:latin typeface="宋体" pitchFamily="2" charset="-122"/>
                          <a:ea typeface="宋体" pitchFamily="2" charset="-122"/>
                        </a:rPr>
                        <a:t>针</a:t>
                      </a:r>
                      <a:endParaRPr lang="en-US" altLang="zh-CN" sz="1800" kern="100" dirty="0" smtClean="0">
                        <a:solidFill>
                          <a:srgbClr val="002060"/>
                        </a:solidFill>
                        <a:effectLst/>
                        <a:latin typeface="宋体" pitchFamily="2" charset="-122"/>
                        <a:ea typeface="宋体" pitchFamily="2" charset="-122"/>
                      </a:endParaRPr>
                    </a:p>
                    <a:p>
                      <a:pPr algn="ctr">
                        <a:lnSpc>
                          <a:spcPct val="100000"/>
                        </a:lnSpc>
                        <a:spcBef>
                          <a:spcPts val="0"/>
                        </a:spcBef>
                        <a:spcAft>
                          <a:spcPts val="0"/>
                        </a:spcAft>
                      </a:pPr>
                      <a:r>
                        <a:rPr lang="zh-CN" sz="1800" kern="100" dirty="0" smtClean="0">
                          <a:solidFill>
                            <a:srgbClr val="002060"/>
                          </a:solidFill>
                          <a:effectLst/>
                          <a:latin typeface="宋体" pitchFamily="2" charset="-122"/>
                          <a:ea typeface="宋体" pitchFamily="2" charset="-122"/>
                        </a:rPr>
                        <a:t>引脚</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lnSpc>
                          <a:spcPct val="100000"/>
                        </a:lnSpc>
                        <a:spcBef>
                          <a:spcPts val="0"/>
                        </a:spcBef>
                        <a:spcAft>
                          <a:spcPts val="0"/>
                        </a:spcAft>
                      </a:pPr>
                      <a:r>
                        <a:rPr lang="en-US" sz="1800" kern="100" dirty="0">
                          <a:solidFill>
                            <a:srgbClr val="002060"/>
                          </a:solidFill>
                          <a:effectLst/>
                          <a:latin typeface="宋体" pitchFamily="2" charset="-122"/>
                          <a:ea typeface="宋体" pitchFamily="2" charset="-122"/>
                        </a:rPr>
                        <a:t>9</a:t>
                      </a:r>
                      <a:r>
                        <a:rPr lang="zh-CN" sz="1800" kern="100" dirty="0" smtClean="0">
                          <a:solidFill>
                            <a:srgbClr val="002060"/>
                          </a:solidFill>
                          <a:effectLst/>
                          <a:latin typeface="宋体" pitchFamily="2" charset="-122"/>
                          <a:ea typeface="宋体" pitchFamily="2" charset="-122"/>
                        </a:rPr>
                        <a:t>针</a:t>
                      </a:r>
                      <a:endParaRPr lang="en-US" altLang="zh-CN" sz="1800" kern="100" dirty="0" smtClean="0">
                        <a:solidFill>
                          <a:srgbClr val="002060"/>
                        </a:solidFill>
                        <a:effectLst/>
                        <a:latin typeface="宋体" pitchFamily="2" charset="-122"/>
                        <a:ea typeface="宋体" pitchFamily="2" charset="-122"/>
                      </a:endParaRPr>
                    </a:p>
                    <a:p>
                      <a:pPr algn="ctr">
                        <a:lnSpc>
                          <a:spcPct val="100000"/>
                        </a:lnSpc>
                        <a:spcBef>
                          <a:spcPts val="0"/>
                        </a:spcBef>
                        <a:spcAft>
                          <a:spcPts val="0"/>
                        </a:spcAft>
                      </a:pPr>
                      <a:r>
                        <a:rPr lang="zh-CN" sz="1800" kern="100" dirty="0" smtClean="0">
                          <a:solidFill>
                            <a:srgbClr val="002060"/>
                          </a:solidFill>
                          <a:effectLst/>
                          <a:latin typeface="宋体" pitchFamily="2" charset="-122"/>
                          <a:ea typeface="宋体" pitchFamily="2" charset="-122"/>
                        </a:rPr>
                        <a:t>引脚</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lnSpc>
                          <a:spcPct val="100000"/>
                        </a:lnSpc>
                        <a:spcBef>
                          <a:spcPts val="0"/>
                        </a:spcBef>
                        <a:spcAft>
                          <a:spcPts val="0"/>
                        </a:spcAft>
                      </a:pPr>
                      <a:r>
                        <a:rPr lang="zh-CN" sz="1800" kern="100" dirty="0">
                          <a:solidFill>
                            <a:srgbClr val="002060"/>
                          </a:solidFill>
                          <a:effectLst/>
                          <a:latin typeface="宋体" pitchFamily="2" charset="-122"/>
                          <a:ea typeface="宋体" pitchFamily="2" charset="-122"/>
                        </a:rPr>
                        <a:t>信号</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lnSpc>
                          <a:spcPct val="100000"/>
                        </a:lnSpc>
                        <a:spcBef>
                          <a:spcPts val="0"/>
                        </a:spcBef>
                        <a:spcAft>
                          <a:spcPts val="0"/>
                        </a:spcAft>
                      </a:pPr>
                      <a:r>
                        <a:rPr lang="zh-CN" sz="1800" kern="100" dirty="0">
                          <a:solidFill>
                            <a:srgbClr val="002060"/>
                          </a:solidFill>
                          <a:effectLst/>
                          <a:latin typeface="宋体" pitchFamily="2" charset="-122"/>
                          <a:ea typeface="宋体" pitchFamily="2" charset="-122"/>
                        </a:rPr>
                        <a:t>方向</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lnSpc>
                          <a:spcPct val="100000"/>
                        </a:lnSpc>
                        <a:spcBef>
                          <a:spcPts val="0"/>
                        </a:spcBef>
                        <a:spcAft>
                          <a:spcPts val="0"/>
                        </a:spcAft>
                      </a:pPr>
                      <a:r>
                        <a:rPr lang="zh-CN" sz="1800" kern="100" dirty="0" smtClean="0">
                          <a:solidFill>
                            <a:srgbClr val="002060"/>
                          </a:solidFill>
                          <a:effectLst/>
                          <a:latin typeface="宋体" pitchFamily="2" charset="-122"/>
                          <a:ea typeface="宋体" pitchFamily="2" charset="-122"/>
                        </a:rPr>
                        <a:t>功能</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12700" cap="flat" cmpd="sng" algn="ctr">
                      <a:solidFill>
                        <a:srgbClr val="FFFFFF"/>
                      </a:solidFill>
                      <a:prstDash val="solid"/>
                      <a:round/>
                      <a:headEnd type="none" w="med" len="med"/>
                      <a:tailEnd type="none" w="med" len="med"/>
                    </a:lnL>
                    <a:lnR w="9525"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lnSpc>
                          <a:spcPct val="100000"/>
                        </a:lnSpc>
                        <a:spcBef>
                          <a:spcPts val="0"/>
                        </a:spcBef>
                        <a:spcAft>
                          <a:spcPts val="0"/>
                        </a:spcAft>
                      </a:pPr>
                      <a:r>
                        <a:rPr lang="en-US" sz="1800" kern="100" smtClean="0">
                          <a:solidFill>
                            <a:srgbClr val="002060"/>
                          </a:solidFill>
                          <a:effectLst/>
                          <a:latin typeface="宋体" pitchFamily="2" charset="-122"/>
                          <a:ea typeface="宋体" pitchFamily="2" charset="-122"/>
                        </a:rPr>
                        <a:t>25</a:t>
                      </a:r>
                      <a:r>
                        <a:rPr lang="zh-CN" sz="1800" kern="100" smtClean="0">
                          <a:solidFill>
                            <a:srgbClr val="002060"/>
                          </a:solidFill>
                          <a:effectLst/>
                          <a:latin typeface="宋体" pitchFamily="2" charset="-122"/>
                          <a:ea typeface="宋体" pitchFamily="2" charset="-122"/>
                        </a:rPr>
                        <a:t>针</a:t>
                      </a:r>
                      <a:endParaRPr lang="en-US" altLang="zh-CN" sz="1800" kern="100" smtClean="0">
                        <a:solidFill>
                          <a:srgbClr val="002060"/>
                        </a:solidFill>
                        <a:effectLst/>
                        <a:latin typeface="宋体" pitchFamily="2" charset="-122"/>
                        <a:ea typeface="宋体" pitchFamily="2" charset="-122"/>
                      </a:endParaRPr>
                    </a:p>
                    <a:p>
                      <a:pPr algn="ctr">
                        <a:lnSpc>
                          <a:spcPct val="100000"/>
                        </a:lnSpc>
                        <a:spcBef>
                          <a:spcPts val="0"/>
                        </a:spcBef>
                        <a:spcAft>
                          <a:spcPts val="0"/>
                        </a:spcAft>
                      </a:pPr>
                      <a:r>
                        <a:rPr lang="zh-CN" sz="1800" kern="100" smtClean="0">
                          <a:solidFill>
                            <a:srgbClr val="002060"/>
                          </a:solidFill>
                          <a:effectLst/>
                          <a:latin typeface="宋体" pitchFamily="2" charset="-122"/>
                          <a:ea typeface="宋体" pitchFamily="2" charset="-122"/>
                        </a:rPr>
                        <a:t>引脚</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9525"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lnSpc>
                          <a:spcPct val="100000"/>
                        </a:lnSpc>
                        <a:spcBef>
                          <a:spcPts val="0"/>
                        </a:spcBef>
                        <a:spcAft>
                          <a:spcPts val="0"/>
                        </a:spcAft>
                      </a:pPr>
                      <a:r>
                        <a:rPr lang="en-US" sz="1800" kern="100" dirty="0">
                          <a:solidFill>
                            <a:srgbClr val="002060"/>
                          </a:solidFill>
                          <a:effectLst/>
                          <a:latin typeface="宋体" pitchFamily="2" charset="-122"/>
                          <a:ea typeface="宋体" pitchFamily="2" charset="-122"/>
                        </a:rPr>
                        <a:t>9</a:t>
                      </a:r>
                      <a:r>
                        <a:rPr lang="zh-CN" sz="1800" kern="100" dirty="0" smtClean="0">
                          <a:solidFill>
                            <a:srgbClr val="002060"/>
                          </a:solidFill>
                          <a:effectLst/>
                          <a:latin typeface="宋体" pitchFamily="2" charset="-122"/>
                          <a:ea typeface="宋体" pitchFamily="2" charset="-122"/>
                        </a:rPr>
                        <a:t>针</a:t>
                      </a:r>
                      <a:endParaRPr lang="en-US" altLang="zh-CN" sz="1800" kern="100" dirty="0" smtClean="0">
                        <a:solidFill>
                          <a:srgbClr val="002060"/>
                        </a:solidFill>
                        <a:effectLst/>
                        <a:latin typeface="宋体" pitchFamily="2" charset="-122"/>
                        <a:ea typeface="宋体" pitchFamily="2" charset="-122"/>
                      </a:endParaRPr>
                    </a:p>
                    <a:p>
                      <a:pPr algn="ctr">
                        <a:lnSpc>
                          <a:spcPct val="100000"/>
                        </a:lnSpc>
                        <a:spcBef>
                          <a:spcPts val="0"/>
                        </a:spcBef>
                        <a:spcAft>
                          <a:spcPts val="0"/>
                        </a:spcAft>
                      </a:pPr>
                      <a:r>
                        <a:rPr lang="zh-CN" sz="1800" kern="100" dirty="0" smtClean="0">
                          <a:solidFill>
                            <a:srgbClr val="002060"/>
                          </a:solidFill>
                          <a:effectLst/>
                          <a:latin typeface="宋体" pitchFamily="2" charset="-122"/>
                          <a:ea typeface="宋体" pitchFamily="2" charset="-122"/>
                        </a:rPr>
                        <a:t>引脚</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lnSpc>
                          <a:spcPct val="100000"/>
                        </a:lnSpc>
                        <a:spcBef>
                          <a:spcPts val="0"/>
                        </a:spcBef>
                        <a:spcAft>
                          <a:spcPts val="0"/>
                        </a:spcAft>
                      </a:pPr>
                      <a:r>
                        <a:rPr lang="zh-CN" sz="1800" kern="100" dirty="0">
                          <a:solidFill>
                            <a:srgbClr val="002060"/>
                          </a:solidFill>
                          <a:effectLst/>
                          <a:latin typeface="宋体" pitchFamily="2" charset="-122"/>
                          <a:ea typeface="宋体" pitchFamily="2" charset="-122"/>
                        </a:rPr>
                        <a:t>信号</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lnSpc>
                          <a:spcPct val="100000"/>
                        </a:lnSpc>
                        <a:spcBef>
                          <a:spcPts val="0"/>
                        </a:spcBef>
                        <a:spcAft>
                          <a:spcPts val="0"/>
                        </a:spcAft>
                      </a:pPr>
                      <a:r>
                        <a:rPr lang="zh-CN" sz="1800" kern="100" dirty="0">
                          <a:solidFill>
                            <a:srgbClr val="002060"/>
                          </a:solidFill>
                          <a:effectLst/>
                          <a:latin typeface="宋体" pitchFamily="2" charset="-122"/>
                          <a:ea typeface="宋体" pitchFamily="2" charset="-122"/>
                        </a:rPr>
                        <a:t>方向</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lnSpc>
                          <a:spcPct val="100000"/>
                        </a:lnSpc>
                        <a:spcBef>
                          <a:spcPts val="0"/>
                        </a:spcBef>
                        <a:spcAft>
                          <a:spcPts val="0"/>
                        </a:spcAft>
                      </a:pPr>
                      <a:r>
                        <a:rPr lang="zh-CN" sz="1800" kern="100" dirty="0">
                          <a:solidFill>
                            <a:srgbClr val="002060"/>
                          </a:solidFill>
                          <a:effectLst/>
                          <a:latin typeface="宋体" pitchFamily="2" charset="-122"/>
                          <a:ea typeface="宋体" pitchFamily="2" charset="-122"/>
                        </a:rPr>
                        <a:t>功能</a:t>
                      </a:r>
                      <a:endParaRPr lang="zh-CN" sz="1800" kern="100" dirty="0">
                        <a:solidFill>
                          <a:srgbClr val="002060"/>
                        </a:solidFill>
                        <a:effectLst/>
                        <a:latin typeface="宋体" pitchFamily="2" charset="-122"/>
                        <a:ea typeface="宋体" pitchFamily="2" charset="-122"/>
                        <a:cs typeface="Times New Roman"/>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360000">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2</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3</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TxD</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a:solidFill>
                            <a:srgbClr val="002060"/>
                          </a:solidFill>
                          <a:effectLst/>
                          <a:latin typeface="宋体" pitchFamily="2" charset="-122"/>
                          <a:ea typeface="宋体" pitchFamily="2" charset="-122"/>
                        </a:rPr>
                        <a:t>输出</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ts val="1200"/>
                        </a:lnSpc>
                        <a:spcBef>
                          <a:spcPts val="200"/>
                        </a:spcBef>
                        <a:spcAft>
                          <a:spcPts val="200"/>
                        </a:spcAft>
                      </a:pPr>
                      <a:r>
                        <a:rPr lang="zh-CN" sz="1800" dirty="0">
                          <a:solidFill>
                            <a:srgbClr val="002060"/>
                          </a:solidFill>
                          <a:effectLst/>
                          <a:latin typeface="宋体" pitchFamily="2" charset="-122"/>
                          <a:ea typeface="宋体" pitchFamily="2" charset="-122"/>
                        </a:rPr>
                        <a:t>发送数据</a:t>
                      </a:r>
                    </a:p>
                  </a:txBody>
                  <a:tcPr marL="68580" marR="68580" marT="0" marB="0" anchor="ctr">
                    <a:lnL w="12700" cap="flat" cmpd="sng" algn="ctr">
                      <a:solidFill>
                        <a:srgbClr val="FFFFFF"/>
                      </a:solidFill>
                      <a:prstDash val="solid"/>
                      <a:round/>
                      <a:headEnd type="none" w="med" len="med"/>
                      <a:tailEnd type="none" w="med" len="med"/>
                    </a:lnL>
                    <a:lnR w="9525"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7</a:t>
                      </a:r>
                      <a:endParaRPr lang="zh-CN" sz="1800">
                        <a:solidFill>
                          <a:srgbClr val="002060"/>
                        </a:solidFill>
                        <a:effectLst/>
                        <a:latin typeface="宋体" pitchFamily="2" charset="-122"/>
                        <a:ea typeface="宋体" pitchFamily="2" charset="-122"/>
                      </a:endParaRPr>
                    </a:p>
                  </a:txBody>
                  <a:tcPr marL="68580" marR="68580" marT="0" marB="0" anchor="ctr">
                    <a:lnL w="9525"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5</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GND</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 </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ts val="1200"/>
                        </a:lnSpc>
                        <a:spcBef>
                          <a:spcPts val="200"/>
                        </a:spcBef>
                        <a:spcAft>
                          <a:spcPts val="200"/>
                        </a:spcAft>
                      </a:pPr>
                      <a:r>
                        <a:rPr lang="zh-CN" sz="1800" dirty="0">
                          <a:solidFill>
                            <a:srgbClr val="002060"/>
                          </a:solidFill>
                          <a:effectLst/>
                          <a:latin typeface="宋体" pitchFamily="2" charset="-122"/>
                          <a:ea typeface="宋体" pitchFamily="2" charset="-122"/>
                        </a:rPr>
                        <a:t>信号地</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360000">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3</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2</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RxD</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zh-CN" sz="1800">
                          <a:solidFill>
                            <a:srgbClr val="002060"/>
                          </a:solidFill>
                          <a:effectLst/>
                          <a:latin typeface="宋体" pitchFamily="2" charset="-122"/>
                          <a:ea typeface="宋体" pitchFamily="2" charset="-122"/>
                        </a:rPr>
                        <a:t>输入</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l">
                        <a:lnSpc>
                          <a:spcPts val="1200"/>
                        </a:lnSpc>
                        <a:spcBef>
                          <a:spcPts val="200"/>
                        </a:spcBef>
                        <a:spcAft>
                          <a:spcPts val="200"/>
                        </a:spcAft>
                      </a:pPr>
                      <a:r>
                        <a:rPr lang="zh-CN" sz="1800" dirty="0">
                          <a:solidFill>
                            <a:srgbClr val="002060"/>
                          </a:solidFill>
                          <a:effectLst/>
                          <a:latin typeface="宋体" pitchFamily="2" charset="-122"/>
                          <a:ea typeface="宋体" pitchFamily="2" charset="-122"/>
                        </a:rPr>
                        <a:t>接收数据</a:t>
                      </a:r>
                    </a:p>
                  </a:txBody>
                  <a:tcPr marL="68580" marR="68580" marT="0" marB="0" anchor="ctr">
                    <a:lnL w="12700" cap="flat" cmpd="sng" algn="ctr">
                      <a:solidFill>
                        <a:srgbClr val="FFFFFF"/>
                      </a:solidFill>
                      <a:prstDash val="solid"/>
                      <a:round/>
                      <a:headEnd type="none" w="med" len="med"/>
                      <a:tailEnd type="none" w="med" len="med"/>
                    </a:lnL>
                    <a:lnR w="9525"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dirty="0">
                          <a:solidFill>
                            <a:srgbClr val="002060"/>
                          </a:solidFill>
                          <a:effectLst/>
                          <a:latin typeface="宋体" pitchFamily="2" charset="-122"/>
                          <a:ea typeface="宋体" pitchFamily="2" charset="-122"/>
                        </a:rPr>
                        <a:t>8</a:t>
                      </a:r>
                      <a:endParaRPr lang="zh-CN" sz="1800" dirty="0">
                        <a:solidFill>
                          <a:srgbClr val="002060"/>
                        </a:solidFill>
                        <a:effectLst/>
                        <a:latin typeface="宋体" pitchFamily="2" charset="-122"/>
                        <a:ea typeface="宋体" pitchFamily="2" charset="-122"/>
                      </a:endParaRPr>
                    </a:p>
                  </a:txBody>
                  <a:tcPr marL="68580" marR="68580" marT="0" marB="0" anchor="ctr">
                    <a:lnL w="9525"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1</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DCD</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zh-CN" sz="1800">
                          <a:solidFill>
                            <a:srgbClr val="002060"/>
                          </a:solidFill>
                          <a:effectLst/>
                          <a:latin typeface="宋体" pitchFamily="2" charset="-122"/>
                          <a:ea typeface="宋体" pitchFamily="2" charset="-122"/>
                        </a:rPr>
                        <a:t>输入</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l">
                        <a:lnSpc>
                          <a:spcPts val="1200"/>
                        </a:lnSpc>
                        <a:spcBef>
                          <a:spcPts val="200"/>
                        </a:spcBef>
                        <a:spcAft>
                          <a:spcPts val="200"/>
                        </a:spcAft>
                      </a:pPr>
                      <a:r>
                        <a:rPr lang="zh-CN" sz="1800" dirty="0">
                          <a:solidFill>
                            <a:srgbClr val="002060"/>
                          </a:solidFill>
                          <a:effectLst/>
                          <a:latin typeface="宋体" pitchFamily="2" charset="-122"/>
                          <a:ea typeface="宋体" pitchFamily="2" charset="-122"/>
                        </a:rPr>
                        <a:t>载波检测</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r>
              <a:tr h="360000">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4</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7</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RTS</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a:solidFill>
                            <a:srgbClr val="002060"/>
                          </a:solidFill>
                          <a:effectLst/>
                          <a:latin typeface="宋体" pitchFamily="2" charset="-122"/>
                          <a:ea typeface="宋体" pitchFamily="2" charset="-122"/>
                        </a:rPr>
                        <a:t>输出</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ts val="1200"/>
                        </a:lnSpc>
                        <a:spcBef>
                          <a:spcPts val="200"/>
                        </a:spcBef>
                        <a:spcAft>
                          <a:spcPts val="200"/>
                        </a:spcAft>
                      </a:pPr>
                      <a:r>
                        <a:rPr lang="zh-CN" sz="1800" dirty="0">
                          <a:solidFill>
                            <a:srgbClr val="002060"/>
                          </a:solidFill>
                          <a:effectLst/>
                          <a:latin typeface="宋体" pitchFamily="2" charset="-122"/>
                          <a:ea typeface="宋体" pitchFamily="2" charset="-122"/>
                        </a:rPr>
                        <a:t>请求发送</a:t>
                      </a:r>
                    </a:p>
                  </a:txBody>
                  <a:tcPr marL="68580" marR="68580" marT="0" marB="0" anchor="ctr">
                    <a:lnL w="12700" cap="flat" cmpd="sng" algn="ctr">
                      <a:solidFill>
                        <a:srgbClr val="FFFFFF"/>
                      </a:solidFill>
                      <a:prstDash val="solid"/>
                      <a:round/>
                      <a:headEnd type="none" w="med" len="med"/>
                      <a:tailEnd type="none" w="med" len="med"/>
                    </a:lnL>
                    <a:lnR w="9525"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dirty="0" smtClean="0">
                          <a:solidFill>
                            <a:srgbClr val="002060"/>
                          </a:solidFill>
                          <a:effectLst/>
                          <a:latin typeface="宋体" pitchFamily="2" charset="-122"/>
                          <a:ea typeface="宋体" pitchFamily="2" charset="-122"/>
                        </a:rPr>
                        <a:t>20</a:t>
                      </a:r>
                      <a:endParaRPr lang="zh-CN" sz="1800" dirty="0">
                        <a:solidFill>
                          <a:srgbClr val="002060"/>
                        </a:solidFill>
                        <a:effectLst/>
                        <a:latin typeface="宋体" pitchFamily="2" charset="-122"/>
                        <a:ea typeface="宋体" pitchFamily="2" charset="-122"/>
                      </a:endParaRPr>
                    </a:p>
                  </a:txBody>
                  <a:tcPr marL="68580" marR="68580" marT="0" marB="0" anchor="ctr">
                    <a:lnL w="9525"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4</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DTR</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a:solidFill>
                            <a:srgbClr val="002060"/>
                          </a:solidFill>
                          <a:effectLst/>
                          <a:latin typeface="宋体" pitchFamily="2" charset="-122"/>
                          <a:ea typeface="宋体" pitchFamily="2" charset="-122"/>
                        </a:rPr>
                        <a:t>输出</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ts val="1200"/>
                        </a:lnSpc>
                        <a:spcBef>
                          <a:spcPts val="200"/>
                        </a:spcBef>
                        <a:spcAft>
                          <a:spcPts val="200"/>
                        </a:spcAft>
                      </a:pPr>
                      <a:r>
                        <a:rPr lang="zh-CN" sz="1800" dirty="0">
                          <a:solidFill>
                            <a:srgbClr val="002060"/>
                          </a:solidFill>
                          <a:effectLst/>
                          <a:latin typeface="宋体" pitchFamily="2" charset="-122"/>
                          <a:ea typeface="宋体" pitchFamily="2" charset="-122"/>
                        </a:rPr>
                        <a:t>数据终端就绪</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302363">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5</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8</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CTS</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zh-CN" sz="1800">
                          <a:solidFill>
                            <a:srgbClr val="002060"/>
                          </a:solidFill>
                          <a:effectLst/>
                          <a:latin typeface="宋体" pitchFamily="2" charset="-122"/>
                          <a:ea typeface="宋体" pitchFamily="2" charset="-122"/>
                        </a:rPr>
                        <a:t>输入</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l">
                        <a:lnSpc>
                          <a:spcPts val="1200"/>
                        </a:lnSpc>
                        <a:spcBef>
                          <a:spcPts val="200"/>
                        </a:spcBef>
                        <a:spcAft>
                          <a:spcPts val="200"/>
                        </a:spcAft>
                      </a:pPr>
                      <a:r>
                        <a:rPr lang="zh-CN" sz="1800" dirty="0">
                          <a:solidFill>
                            <a:srgbClr val="002060"/>
                          </a:solidFill>
                          <a:effectLst/>
                          <a:latin typeface="宋体" pitchFamily="2" charset="-122"/>
                          <a:ea typeface="宋体" pitchFamily="2" charset="-122"/>
                        </a:rPr>
                        <a:t>允许发送</a:t>
                      </a:r>
                    </a:p>
                  </a:txBody>
                  <a:tcPr marL="68580" marR="68580" marT="0" marB="0" anchor="ctr">
                    <a:lnL w="12700" cap="flat" cmpd="sng" algn="ctr">
                      <a:solidFill>
                        <a:srgbClr val="FFFFFF"/>
                      </a:solidFill>
                      <a:prstDash val="solid"/>
                      <a:round/>
                      <a:headEnd type="none" w="med" len="med"/>
                      <a:tailEnd type="none" w="med" len="med"/>
                    </a:lnL>
                    <a:lnR w="9525"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dirty="0">
                          <a:solidFill>
                            <a:srgbClr val="002060"/>
                          </a:solidFill>
                          <a:effectLst/>
                          <a:latin typeface="宋体" pitchFamily="2" charset="-122"/>
                          <a:ea typeface="宋体" pitchFamily="2" charset="-122"/>
                        </a:rPr>
                        <a:t>22</a:t>
                      </a:r>
                      <a:endParaRPr lang="zh-CN" sz="1800" dirty="0">
                        <a:solidFill>
                          <a:srgbClr val="002060"/>
                        </a:solidFill>
                        <a:effectLst/>
                        <a:latin typeface="宋体" pitchFamily="2" charset="-122"/>
                        <a:ea typeface="宋体" pitchFamily="2" charset="-122"/>
                      </a:endParaRPr>
                    </a:p>
                  </a:txBody>
                  <a:tcPr marL="68580" marR="68580" marT="0" marB="0" anchor="ctr">
                    <a:lnL w="9525"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9</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RI</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ctr">
                        <a:lnSpc>
                          <a:spcPts val="1200"/>
                        </a:lnSpc>
                        <a:spcBef>
                          <a:spcPts val="200"/>
                        </a:spcBef>
                        <a:spcAft>
                          <a:spcPts val="200"/>
                        </a:spcAft>
                      </a:pPr>
                      <a:r>
                        <a:rPr lang="zh-CN" sz="1800">
                          <a:solidFill>
                            <a:srgbClr val="002060"/>
                          </a:solidFill>
                          <a:effectLst/>
                          <a:latin typeface="宋体" pitchFamily="2" charset="-122"/>
                          <a:ea typeface="宋体" pitchFamily="2" charset="-122"/>
                        </a:rPr>
                        <a:t>输入</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c>
                  <a:txBody>
                    <a:bodyPr/>
                    <a:lstStyle/>
                    <a:p>
                      <a:pPr algn="l">
                        <a:lnSpc>
                          <a:spcPts val="1200"/>
                        </a:lnSpc>
                        <a:spcBef>
                          <a:spcPts val="200"/>
                        </a:spcBef>
                        <a:spcAft>
                          <a:spcPts val="200"/>
                        </a:spcAft>
                      </a:pPr>
                      <a:r>
                        <a:rPr lang="zh-CN" sz="1800" dirty="0">
                          <a:solidFill>
                            <a:srgbClr val="002060"/>
                          </a:solidFill>
                          <a:effectLst/>
                          <a:latin typeface="宋体" pitchFamily="2" charset="-122"/>
                          <a:ea typeface="宋体" pitchFamily="2" charset="-122"/>
                        </a:rPr>
                        <a:t>振铃指示</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4FCE4"/>
                    </a:solidFill>
                  </a:tcPr>
                </a:tc>
              </a:tr>
              <a:tr h="360000">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6</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6</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DSR</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a:solidFill>
                            <a:srgbClr val="002060"/>
                          </a:solidFill>
                          <a:effectLst/>
                          <a:latin typeface="宋体" pitchFamily="2" charset="-122"/>
                          <a:ea typeface="宋体" pitchFamily="2" charset="-122"/>
                        </a:rPr>
                        <a:t>输入</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ts val="1200"/>
                        </a:lnSpc>
                        <a:spcBef>
                          <a:spcPts val="200"/>
                        </a:spcBef>
                        <a:spcAft>
                          <a:spcPts val="200"/>
                        </a:spcAft>
                      </a:pPr>
                      <a:r>
                        <a:rPr lang="zh-CN" sz="1800" dirty="0" smtClean="0">
                          <a:solidFill>
                            <a:srgbClr val="002060"/>
                          </a:solidFill>
                          <a:effectLst/>
                          <a:latin typeface="宋体" pitchFamily="2" charset="-122"/>
                          <a:ea typeface="宋体" pitchFamily="2" charset="-122"/>
                        </a:rPr>
                        <a:t>数据设备就绪</a:t>
                      </a:r>
                      <a:endParaRPr lang="zh-CN" sz="1800" dirty="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9525"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dirty="0">
                          <a:solidFill>
                            <a:srgbClr val="002060"/>
                          </a:solidFill>
                          <a:effectLst/>
                          <a:latin typeface="宋体" pitchFamily="2" charset="-122"/>
                          <a:ea typeface="宋体" pitchFamily="2" charset="-122"/>
                        </a:rPr>
                        <a:t> </a:t>
                      </a:r>
                      <a:endParaRPr lang="zh-CN" sz="1800" dirty="0">
                        <a:solidFill>
                          <a:srgbClr val="002060"/>
                        </a:solidFill>
                        <a:effectLst/>
                        <a:latin typeface="宋体" pitchFamily="2" charset="-122"/>
                        <a:ea typeface="宋体" pitchFamily="2" charset="-122"/>
                      </a:endParaRPr>
                    </a:p>
                  </a:txBody>
                  <a:tcPr marL="68580" marR="68580" marT="0" marB="0" anchor="ctr">
                    <a:lnL w="9525" cap="flat" cmpd="sng" algn="ctr">
                      <a:solidFill>
                        <a:srgbClr val="00B05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 </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 </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宋体" pitchFamily="2" charset="-122"/>
                          <a:ea typeface="宋体" pitchFamily="2" charset="-122"/>
                        </a:rPr>
                        <a:t> </a:t>
                      </a:r>
                      <a:endParaRPr lang="zh-CN" sz="180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dirty="0">
                          <a:solidFill>
                            <a:srgbClr val="002060"/>
                          </a:solidFill>
                          <a:effectLst/>
                          <a:latin typeface="宋体" pitchFamily="2" charset="-122"/>
                          <a:ea typeface="宋体" pitchFamily="2" charset="-122"/>
                        </a:rPr>
                        <a:t> </a:t>
                      </a:r>
                      <a:endParaRPr lang="zh-CN" sz="1800" dirty="0">
                        <a:solidFill>
                          <a:srgbClr val="002060"/>
                        </a:solidFill>
                        <a:effectLst/>
                        <a:latin typeface="宋体" pitchFamily="2" charset="-122"/>
                        <a:ea typeface="宋体" pitchFamily="2" charset="-122"/>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B05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3679677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7.1.4  RS-232C</a:t>
            </a:r>
            <a:r>
              <a:rPr lang="zh-CN" altLang="zh-CN" dirty="0"/>
              <a:t>串行接口标准</a:t>
            </a:r>
            <a:endParaRPr lang="zh-CN" altLang="en-US" dirty="0"/>
          </a:p>
        </p:txBody>
      </p:sp>
      <p:sp>
        <p:nvSpPr>
          <p:cNvPr id="3" name="标题 1"/>
          <p:cNvSpPr txBox="1">
            <a:spLocks/>
          </p:cNvSpPr>
          <p:nvPr/>
        </p:nvSpPr>
        <p:spPr>
          <a:xfrm>
            <a:off x="540000" y="1124744"/>
            <a:ext cx="4288353"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1</a:t>
            </a:r>
            <a:r>
              <a:rPr lang="zh-CN" altLang="zh-CN" dirty="0"/>
              <a:t>．</a:t>
            </a:r>
            <a:r>
              <a:rPr lang="en-US" altLang="zh-CN" dirty="0"/>
              <a:t>RS-232C</a:t>
            </a:r>
            <a:r>
              <a:rPr lang="zh-CN" altLang="zh-CN" dirty="0"/>
              <a:t>接口的引脚</a:t>
            </a:r>
            <a:endParaRPr lang="zh-CN" altLang="en-US" dirty="0"/>
          </a:p>
        </p:txBody>
      </p:sp>
      <p:grpSp>
        <p:nvGrpSpPr>
          <p:cNvPr id="8" name="组合 7"/>
          <p:cNvGrpSpPr/>
          <p:nvPr/>
        </p:nvGrpSpPr>
        <p:grpSpPr>
          <a:xfrm>
            <a:off x="395536" y="1844824"/>
            <a:ext cx="8352928" cy="4492962"/>
            <a:chOff x="395536" y="1844824"/>
            <a:chExt cx="8352928" cy="4492962"/>
          </a:xfrm>
        </p:grpSpPr>
        <p:sp>
          <p:nvSpPr>
            <p:cNvPr id="6" name="矩形 5"/>
            <p:cNvSpPr/>
            <p:nvPr/>
          </p:nvSpPr>
          <p:spPr>
            <a:xfrm>
              <a:off x="395536" y="1844824"/>
              <a:ext cx="8352928" cy="4095163"/>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52244" y="5968454"/>
              <a:ext cx="3839513" cy="369332"/>
            </a:xfrm>
            <a:prstGeom prst="rect">
              <a:avLst/>
            </a:prstGeom>
          </p:spPr>
          <p:txBody>
            <a:bodyPr wrap="none">
              <a:spAutoFit/>
            </a:bodyPr>
            <a:lstStyle/>
            <a:p>
              <a:pPr algn="ctr"/>
              <a:r>
                <a:rPr lang="zh-CN" altLang="zh-CN" dirty="0" smtClean="0">
                  <a:solidFill>
                    <a:srgbClr val="002060"/>
                  </a:solidFill>
                  <a:latin typeface="Times New Roman" pitchFamily="18" charset="0"/>
                  <a:ea typeface="黑体" pitchFamily="49" charset="-122"/>
                  <a:cs typeface="Times New Roman" pitchFamily="18" charset="0"/>
                </a:rPr>
                <a:t>使用</a:t>
              </a:r>
              <a:r>
                <a:rPr lang="en-US" altLang="zh-CN" dirty="0">
                  <a:solidFill>
                    <a:srgbClr val="002060"/>
                  </a:solidFill>
                  <a:latin typeface="Times New Roman" pitchFamily="18" charset="0"/>
                  <a:ea typeface="黑体" pitchFamily="49" charset="-122"/>
                  <a:cs typeface="Times New Roman" pitchFamily="18" charset="0"/>
                </a:rPr>
                <a:t>Modem</a:t>
              </a:r>
              <a:r>
                <a:rPr lang="zh-CN" altLang="zh-CN" dirty="0">
                  <a:solidFill>
                    <a:srgbClr val="002060"/>
                  </a:solidFill>
                  <a:latin typeface="Times New Roman" pitchFamily="18" charset="0"/>
                  <a:ea typeface="黑体" pitchFamily="49" charset="-122"/>
                  <a:cs typeface="Times New Roman" pitchFamily="18" charset="0"/>
                </a:rPr>
                <a:t>的</a:t>
              </a:r>
              <a:r>
                <a:rPr lang="en-US" altLang="zh-CN" dirty="0">
                  <a:solidFill>
                    <a:srgbClr val="002060"/>
                  </a:solidFill>
                  <a:latin typeface="Times New Roman" pitchFamily="18" charset="0"/>
                  <a:ea typeface="黑体" pitchFamily="49" charset="-122"/>
                  <a:cs typeface="Times New Roman" pitchFamily="18" charset="0"/>
                </a:rPr>
                <a:t>RS-232C</a:t>
              </a:r>
              <a:r>
                <a:rPr lang="zh-CN" altLang="zh-CN" dirty="0">
                  <a:solidFill>
                    <a:srgbClr val="002060"/>
                  </a:solidFill>
                  <a:latin typeface="Times New Roman" pitchFamily="18" charset="0"/>
                  <a:ea typeface="黑体" pitchFamily="49" charset="-122"/>
                  <a:cs typeface="Times New Roman" pitchFamily="18" charset="0"/>
                </a:rPr>
                <a:t>接口</a:t>
              </a:r>
              <a:r>
                <a:rPr lang="zh-CN" altLang="zh-CN" dirty="0" smtClean="0">
                  <a:solidFill>
                    <a:srgbClr val="002060"/>
                  </a:solidFill>
                  <a:latin typeface="Times New Roman" pitchFamily="18" charset="0"/>
                  <a:ea typeface="黑体" pitchFamily="49" charset="-122"/>
                  <a:cs typeface="Times New Roman" pitchFamily="18" charset="0"/>
                </a:rPr>
                <a:t>连接</a:t>
              </a:r>
              <a:r>
                <a:rPr lang="zh-CN" altLang="en-US" dirty="0">
                  <a:solidFill>
                    <a:srgbClr val="002060"/>
                  </a:solidFill>
                  <a:latin typeface="Times New Roman" pitchFamily="18" charset="0"/>
                  <a:ea typeface="黑体" pitchFamily="49" charset="-122"/>
                  <a:cs typeface="Times New Roman" pitchFamily="18" charset="0"/>
                </a:rPr>
                <a:t>示例</a:t>
              </a:r>
            </a:p>
          </p:txBody>
        </p:sp>
        <p:pic>
          <p:nvPicPr>
            <p:cNvPr id="31745" name="Picture 1" descr="C:\Users\Administrator\AppData\Roaming\Tencent\Users\44194298\QQ\WinTemp\RichOle\LKV86B3KZWRAZOPREQ@Z@(8.png"/>
            <p:cNvPicPr>
              <a:picLocks noChangeAspect="1" noChangeArrowheads="1"/>
            </p:cNvPicPr>
            <p:nvPr/>
          </p:nvPicPr>
          <p:blipFill>
            <a:blip r:embed="rId2">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570146" y="2060848"/>
              <a:ext cx="8003709" cy="361423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90484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7.1.4  RS-232C</a:t>
            </a:r>
            <a:r>
              <a:rPr lang="zh-CN" altLang="zh-CN" dirty="0"/>
              <a:t>串行接口标准</a:t>
            </a:r>
            <a:endParaRPr lang="zh-CN" altLang="en-US" dirty="0"/>
          </a:p>
        </p:txBody>
      </p:sp>
      <p:sp>
        <p:nvSpPr>
          <p:cNvPr id="3" name="标题 1"/>
          <p:cNvSpPr txBox="1">
            <a:spLocks/>
          </p:cNvSpPr>
          <p:nvPr/>
        </p:nvSpPr>
        <p:spPr>
          <a:xfrm>
            <a:off x="540000" y="1124744"/>
            <a:ext cx="5109091"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2</a:t>
            </a:r>
            <a:r>
              <a:rPr lang="zh-CN" altLang="zh-CN" dirty="0" smtClean="0"/>
              <a:t>．</a:t>
            </a:r>
            <a:r>
              <a:rPr lang="en-US" altLang="zh-CN" dirty="0" smtClean="0"/>
              <a:t>RS-232C</a:t>
            </a:r>
            <a:r>
              <a:rPr lang="zh-CN" altLang="zh-CN" dirty="0"/>
              <a:t>接口的电气特性</a:t>
            </a:r>
            <a:endParaRPr lang="zh-CN" altLang="en-US" dirty="0"/>
          </a:p>
        </p:txBody>
      </p:sp>
      <p:sp>
        <p:nvSpPr>
          <p:cNvPr id="9" name="矩形 8"/>
          <p:cNvSpPr/>
          <p:nvPr/>
        </p:nvSpPr>
        <p:spPr>
          <a:xfrm>
            <a:off x="510524" y="1700808"/>
            <a:ext cx="8208912" cy="1800000"/>
          </a:xfrm>
          <a:prstGeom prst="rect">
            <a:avLst/>
          </a:prstGeom>
          <a:noFill/>
          <a:ln w="12700">
            <a:solidFill>
              <a:srgbClr val="FF0000"/>
            </a:solidFill>
            <a:prstDash val="dash"/>
            <a:miter lim="800000"/>
            <a:headEnd/>
            <a:tailEnd/>
          </a:ln>
          <a:effectLst/>
        </p:spPr>
        <p:txBody>
          <a:bodyPr wrap="square" tIns="72000" bIns="72000">
            <a:spAutoFit/>
          </a:bodyPr>
          <a:lstStyle/>
          <a:p>
            <a:pPr algn="just">
              <a:lnSpc>
                <a:spcPct val="90000"/>
              </a:lnSpc>
              <a:spcBef>
                <a:spcPts val="300"/>
              </a:spcBef>
            </a:pPr>
            <a:r>
              <a:rPr lang="zh-CN" altLang="en-US" sz="2400" dirty="0">
                <a:solidFill>
                  <a:srgbClr val="002060"/>
                </a:solidFill>
                <a:latin typeface="Times New Roman" pitchFamily="18" charset="0"/>
                <a:ea typeface="宋体" pitchFamily="2" charset="-122"/>
                <a:cs typeface="Times New Roman" pitchFamily="18" charset="0"/>
              </a:rPr>
              <a:t>　　</a:t>
            </a:r>
            <a:r>
              <a:rPr lang="en-US" altLang="zh-CN" sz="2400" dirty="0">
                <a:solidFill>
                  <a:srgbClr val="002060"/>
                </a:solidFill>
                <a:latin typeface="Times New Roman" pitchFamily="18" charset="0"/>
                <a:ea typeface="宋体" pitchFamily="2" charset="-122"/>
                <a:cs typeface="Times New Roman" pitchFamily="18" charset="0"/>
              </a:rPr>
              <a:t>RS-232C</a:t>
            </a:r>
            <a:r>
              <a:rPr lang="zh-CN" altLang="zh-CN" sz="2400" dirty="0">
                <a:solidFill>
                  <a:srgbClr val="002060"/>
                </a:solidFill>
                <a:latin typeface="Times New Roman" pitchFamily="18" charset="0"/>
                <a:ea typeface="宋体" pitchFamily="2" charset="-122"/>
                <a:cs typeface="Times New Roman" pitchFamily="18" charset="0"/>
              </a:rPr>
              <a:t>的电气特性规定了各种信号传输的逻辑电平，即</a:t>
            </a:r>
            <a:r>
              <a:rPr lang="en-US" altLang="zh-CN" sz="2400" dirty="0">
                <a:solidFill>
                  <a:srgbClr val="002060"/>
                </a:solidFill>
                <a:latin typeface="Times New Roman" pitchFamily="18" charset="0"/>
                <a:ea typeface="宋体" pitchFamily="2" charset="-122"/>
                <a:cs typeface="Times New Roman" pitchFamily="18" charset="0"/>
              </a:rPr>
              <a:t>EIA</a:t>
            </a:r>
            <a:r>
              <a:rPr lang="zh-CN" altLang="zh-CN" sz="2400" dirty="0">
                <a:solidFill>
                  <a:srgbClr val="002060"/>
                </a:solidFill>
                <a:latin typeface="Times New Roman" pitchFamily="18" charset="0"/>
                <a:ea typeface="宋体" pitchFamily="2" charset="-122"/>
                <a:cs typeface="Times New Roman" pitchFamily="18" charset="0"/>
              </a:rPr>
              <a:t>电平</a:t>
            </a:r>
            <a:r>
              <a:rPr lang="zh-CN" altLang="en-US" sz="2400" dirty="0" smtClean="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EIA</a:t>
            </a:r>
            <a:r>
              <a:rPr lang="zh-CN" altLang="zh-CN" sz="2400" dirty="0">
                <a:solidFill>
                  <a:srgbClr val="002060"/>
                </a:solidFill>
                <a:latin typeface="Times New Roman" pitchFamily="18" charset="0"/>
                <a:ea typeface="宋体" pitchFamily="2" charset="-122"/>
                <a:cs typeface="Times New Roman" pitchFamily="18" charset="0"/>
              </a:rPr>
              <a:t>电平与计算机的</a:t>
            </a:r>
            <a:r>
              <a:rPr lang="en-US" altLang="zh-CN" sz="2400" dirty="0">
                <a:solidFill>
                  <a:srgbClr val="002060"/>
                </a:solidFill>
                <a:latin typeface="Times New Roman" pitchFamily="18" charset="0"/>
                <a:ea typeface="宋体" pitchFamily="2" charset="-122"/>
                <a:cs typeface="Times New Roman" pitchFamily="18" charset="0"/>
              </a:rPr>
              <a:t>TTL</a:t>
            </a:r>
            <a:r>
              <a:rPr lang="zh-CN" altLang="zh-CN" sz="2400" dirty="0">
                <a:solidFill>
                  <a:srgbClr val="002060"/>
                </a:solidFill>
                <a:latin typeface="Times New Roman" pitchFamily="18" charset="0"/>
                <a:ea typeface="宋体" pitchFamily="2" charset="-122"/>
                <a:cs typeface="Times New Roman" pitchFamily="18" charset="0"/>
              </a:rPr>
              <a:t>电平不</a:t>
            </a:r>
            <a:r>
              <a:rPr lang="zh-CN" altLang="zh-CN" sz="2400" dirty="0" smtClean="0">
                <a:solidFill>
                  <a:srgbClr val="002060"/>
                </a:solidFill>
                <a:latin typeface="Times New Roman" pitchFamily="18" charset="0"/>
                <a:ea typeface="宋体" pitchFamily="2" charset="-122"/>
                <a:cs typeface="Times New Roman" pitchFamily="18" charset="0"/>
              </a:rPr>
              <a:t>兼容</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但</a:t>
            </a:r>
            <a:r>
              <a:rPr lang="en-US" altLang="zh-CN" sz="2400" dirty="0">
                <a:solidFill>
                  <a:srgbClr val="002060"/>
                </a:solidFill>
                <a:latin typeface="Times New Roman" pitchFamily="18" charset="0"/>
                <a:ea typeface="宋体" pitchFamily="2" charset="-122"/>
                <a:cs typeface="Times New Roman" pitchFamily="18" charset="0"/>
              </a:rPr>
              <a:t>EIA</a:t>
            </a:r>
            <a:r>
              <a:rPr lang="zh-CN" altLang="zh-CN" sz="2400" dirty="0">
                <a:solidFill>
                  <a:srgbClr val="002060"/>
                </a:solidFill>
                <a:latin typeface="Times New Roman" pitchFamily="18" charset="0"/>
                <a:ea typeface="宋体" pitchFamily="2" charset="-122"/>
                <a:cs typeface="Times New Roman" pitchFamily="18" charset="0"/>
              </a:rPr>
              <a:t>电平的抗干扰能力比</a:t>
            </a:r>
            <a:r>
              <a:rPr lang="en-US" altLang="zh-CN" sz="2400" dirty="0">
                <a:solidFill>
                  <a:srgbClr val="002060"/>
                </a:solidFill>
                <a:latin typeface="Times New Roman" pitchFamily="18" charset="0"/>
                <a:ea typeface="宋体" pitchFamily="2" charset="-122"/>
                <a:cs typeface="Times New Roman" pitchFamily="18" charset="0"/>
              </a:rPr>
              <a:t>TTL</a:t>
            </a:r>
            <a:r>
              <a:rPr lang="zh-CN" altLang="zh-CN" sz="2400" dirty="0">
                <a:solidFill>
                  <a:srgbClr val="002060"/>
                </a:solidFill>
                <a:latin typeface="Times New Roman" pitchFamily="18" charset="0"/>
                <a:ea typeface="宋体" pitchFamily="2" charset="-122"/>
                <a:cs typeface="Times New Roman" pitchFamily="18" charset="0"/>
              </a:rPr>
              <a:t>电平强很多</a:t>
            </a:r>
            <a:r>
              <a:rPr lang="zh-CN" altLang="en-US"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90000"/>
              </a:lnSpc>
              <a:spcBef>
                <a:spcPts val="300"/>
              </a:spcBef>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在</a:t>
            </a:r>
            <a:r>
              <a:rPr lang="en-US" altLang="zh-CN" sz="2400" dirty="0">
                <a:solidFill>
                  <a:srgbClr val="002060"/>
                </a:solidFill>
                <a:latin typeface="Times New Roman" pitchFamily="18" charset="0"/>
                <a:ea typeface="宋体" pitchFamily="2" charset="-122"/>
                <a:cs typeface="Times New Roman" pitchFamily="18" charset="0"/>
              </a:rPr>
              <a:t>RS-232C</a:t>
            </a:r>
            <a:r>
              <a:rPr lang="zh-CN" altLang="zh-CN" sz="2400" dirty="0">
                <a:solidFill>
                  <a:srgbClr val="002060"/>
                </a:solidFill>
                <a:latin typeface="Times New Roman" pitchFamily="18" charset="0"/>
                <a:ea typeface="宋体" pitchFamily="2" charset="-122"/>
                <a:cs typeface="Times New Roman" pitchFamily="18" charset="0"/>
              </a:rPr>
              <a:t>与计算机连接时，必须进行</a:t>
            </a:r>
            <a:r>
              <a:rPr lang="en-US" altLang="zh-CN" sz="2400" dirty="0">
                <a:solidFill>
                  <a:srgbClr val="002060"/>
                </a:solidFill>
                <a:latin typeface="Times New Roman" pitchFamily="18" charset="0"/>
                <a:ea typeface="宋体" pitchFamily="2" charset="-122"/>
                <a:cs typeface="Times New Roman" pitchFamily="18" charset="0"/>
              </a:rPr>
              <a:t>EIA</a:t>
            </a:r>
            <a:r>
              <a:rPr lang="zh-CN" altLang="zh-CN" sz="2400" dirty="0">
                <a:solidFill>
                  <a:srgbClr val="002060"/>
                </a:solidFill>
                <a:latin typeface="Times New Roman" pitchFamily="18" charset="0"/>
                <a:ea typeface="宋体" pitchFamily="2" charset="-122"/>
                <a:cs typeface="Times New Roman" pitchFamily="18" charset="0"/>
              </a:rPr>
              <a:t>电平与</a:t>
            </a:r>
            <a:r>
              <a:rPr lang="en-US" altLang="zh-CN" sz="2400" dirty="0">
                <a:solidFill>
                  <a:srgbClr val="002060"/>
                </a:solidFill>
                <a:latin typeface="Times New Roman" pitchFamily="18" charset="0"/>
                <a:ea typeface="宋体" pitchFamily="2" charset="-122"/>
                <a:cs typeface="Times New Roman" pitchFamily="18" charset="0"/>
              </a:rPr>
              <a:t>TTL</a:t>
            </a:r>
            <a:r>
              <a:rPr lang="zh-CN" altLang="zh-CN" sz="2400" dirty="0" smtClean="0">
                <a:solidFill>
                  <a:srgbClr val="002060"/>
                </a:solidFill>
                <a:latin typeface="Times New Roman" pitchFamily="18" charset="0"/>
                <a:ea typeface="宋体" pitchFamily="2" charset="-122"/>
                <a:cs typeface="Times New Roman" pitchFamily="18" charset="0"/>
              </a:rPr>
              <a:t>电平的</a:t>
            </a:r>
            <a:r>
              <a:rPr lang="zh-CN" altLang="zh-CN" sz="2400" dirty="0">
                <a:solidFill>
                  <a:srgbClr val="002060"/>
                </a:solidFill>
                <a:latin typeface="Times New Roman" pitchFamily="18" charset="0"/>
                <a:ea typeface="宋体" pitchFamily="2" charset="-122"/>
                <a:cs typeface="Times New Roman" pitchFamily="18" charset="0"/>
              </a:rPr>
              <a:t>转换</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grpSp>
        <p:nvGrpSpPr>
          <p:cNvPr id="7" name="组合 6"/>
          <p:cNvGrpSpPr/>
          <p:nvPr/>
        </p:nvGrpSpPr>
        <p:grpSpPr>
          <a:xfrm>
            <a:off x="510524" y="3646915"/>
            <a:ext cx="8208912" cy="2690871"/>
            <a:chOff x="510524" y="3646915"/>
            <a:chExt cx="8208912" cy="2690871"/>
          </a:xfrm>
        </p:grpSpPr>
        <p:sp>
          <p:nvSpPr>
            <p:cNvPr id="6" name="矩形 5"/>
            <p:cNvSpPr/>
            <p:nvPr/>
          </p:nvSpPr>
          <p:spPr>
            <a:xfrm>
              <a:off x="510524" y="3646915"/>
              <a:ext cx="8208912" cy="2304000"/>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89351" y="5968454"/>
              <a:ext cx="4365298" cy="369332"/>
            </a:xfrm>
            <a:prstGeom prst="rect">
              <a:avLst/>
            </a:prstGeom>
          </p:spPr>
          <p:txBody>
            <a:bodyPr wrap="none">
              <a:spAutoFit/>
            </a:bodyPr>
            <a:lstStyle/>
            <a:p>
              <a:pPr algn="ctr"/>
              <a:r>
                <a:rPr lang="zh-CN" altLang="zh-CN" dirty="0">
                  <a:solidFill>
                    <a:srgbClr val="002060"/>
                  </a:solidFill>
                  <a:latin typeface="Times New Roman" pitchFamily="18" charset="0"/>
                  <a:ea typeface="黑体" pitchFamily="49" charset="-122"/>
                  <a:cs typeface="Times New Roman" pitchFamily="18" charset="0"/>
                </a:rPr>
                <a:t>使用</a:t>
              </a:r>
              <a:r>
                <a:rPr lang="en-US" altLang="zh-CN" dirty="0">
                  <a:solidFill>
                    <a:srgbClr val="002060"/>
                  </a:solidFill>
                  <a:latin typeface="Times New Roman" pitchFamily="18" charset="0"/>
                  <a:ea typeface="黑体" pitchFamily="49" charset="-122"/>
                  <a:cs typeface="Times New Roman" pitchFamily="18" charset="0"/>
                </a:rPr>
                <a:t>MC1488</a:t>
              </a:r>
              <a:r>
                <a:rPr lang="zh-CN" altLang="zh-CN" dirty="0">
                  <a:solidFill>
                    <a:srgbClr val="002060"/>
                  </a:solidFill>
                  <a:latin typeface="Times New Roman" pitchFamily="18" charset="0"/>
                  <a:ea typeface="黑体" pitchFamily="49" charset="-122"/>
                  <a:cs typeface="Times New Roman" pitchFamily="18" charset="0"/>
                </a:rPr>
                <a:t>和</a:t>
              </a:r>
              <a:r>
                <a:rPr lang="en-US" altLang="zh-CN" dirty="0">
                  <a:solidFill>
                    <a:srgbClr val="002060"/>
                  </a:solidFill>
                  <a:latin typeface="Times New Roman" pitchFamily="18" charset="0"/>
                  <a:ea typeface="黑体" pitchFamily="49" charset="-122"/>
                  <a:cs typeface="Times New Roman" pitchFamily="18" charset="0"/>
                </a:rPr>
                <a:t>MC1489</a:t>
              </a:r>
              <a:r>
                <a:rPr lang="zh-CN" altLang="zh-CN" dirty="0">
                  <a:solidFill>
                    <a:srgbClr val="002060"/>
                  </a:solidFill>
                  <a:latin typeface="Times New Roman" pitchFamily="18" charset="0"/>
                  <a:ea typeface="黑体" pitchFamily="49" charset="-122"/>
                  <a:cs typeface="Times New Roman" pitchFamily="18" charset="0"/>
                </a:rPr>
                <a:t>电平转换</a:t>
              </a:r>
              <a:r>
                <a:rPr lang="zh-CN" altLang="zh-CN" dirty="0" smtClean="0">
                  <a:solidFill>
                    <a:srgbClr val="002060"/>
                  </a:solidFill>
                  <a:latin typeface="Times New Roman" pitchFamily="18" charset="0"/>
                  <a:ea typeface="黑体" pitchFamily="49" charset="-122"/>
                  <a:cs typeface="Times New Roman" pitchFamily="18" charset="0"/>
                </a:rPr>
                <a:t>原理</a:t>
              </a:r>
              <a:r>
                <a:rPr lang="zh-CN" altLang="en-US" dirty="0" smtClean="0">
                  <a:solidFill>
                    <a:srgbClr val="002060"/>
                  </a:solidFill>
                  <a:latin typeface="Times New Roman" pitchFamily="18" charset="0"/>
                  <a:ea typeface="黑体" pitchFamily="49" charset="-122"/>
                  <a:cs typeface="Times New Roman" pitchFamily="18" charset="0"/>
                </a:rPr>
                <a:t>示例</a:t>
              </a:r>
              <a:endParaRPr lang="zh-CN" altLang="en-US" dirty="0">
                <a:solidFill>
                  <a:srgbClr val="002060"/>
                </a:solidFill>
                <a:latin typeface="Times New Roman" pitchFamily="18" charset="0"/>
                <a:ea typeface="黑体" pitchFamily="49" charset="-122"/>
                <a:cs typeface="Times New Roman" pitchFamily="18" charset="0"/>
              </a:endParaRPr>
            </a:p>
          </p:txBody>
        </p:sp>
        <p:pic>
          <p:nvPicPr>
            <p:cNvPr id="32770" name="Picture 2"/>
            <p:cNvPicPr>
              <a:picLocks noChangeAspect="1" noChangeArrowheads="1"/>
            </p:cNvPicPr>
            <p:nvPr/>
          </p:nvPicPr>
          <p:blipFill>
            <a:blip r:embed="rId2">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597608" y="3729259"/>
              <a:ext cx="8077364" cy="2220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306517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7.1.5  </a:t>
            </a:r>
            <a:r>
              <a:rPr lang="zh-CN" altLang="zh-CN" dirty="0"/>
              <a:t>串行接口的基本结构与功能</a:t>
            </a:r>
            <a:endParaRPr lang="zh-CN" altLang="en-US" dirty="0"/>
          </a:p>
        </p:txBody>
      </p:sp>
      <p:sp>
        <p:nvSpPr>
          <p:cNvPr id="3" name="标题 1"/>
          <p:cNvSpPr txBox="1">
            <a:spLocks/>
          </p:cNvSpPr>
          <p:nvPr/>
        </p:nvSpPr>
        <p:spPr>
          <a:xfrm>
            <a:off x="540000" y="1196752"/>
            <a:ext cx="4493538"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1</a:t>
            </a:r>
            <a:r>
              <a:rPr lang="zh-CN" altLang="zh-CN" dirty="0" smtClean="0"/>
              <a:t>．</a:t>
            </a:r>
            <a:r>
              <a:rPr lang="zh-CN" altLang="zh-CN" dirty="0"/>
              <a:t>串行接口的基本功能</a:t>
            </a:r>
            <a:endParaRPr lang="zh-CN" altLang="en-US" dirty="0"/>
          </a:p>
        </p:txBody>
      </p:sp>
      <p:sp>
        <p:nvSpPr>
          <p:cNvPr id="14" name="矩形 13"/>
          <p:cNvSpPr/>
          <p:nvPr/>
        </p:nvSpPr>
        <p:spPr>
          <a:xfrm>
            <a:off x="438516" y="1519736"/>
            <a:ext cx="5501636" cy="4573560"/>
          </a:xfrm>
          <a:prstGeom prst="rect">
            <a:avLst/>
          </a:prstGeom>
        </p:spPr>
        <p:txBody>
          <a:bodyPr wrap="square">
            <a:spAutoFit/>
          </a:bodyPr>
          <a:lstStyle/>
          <a:p>
            <a:pPr>
              <a:lnSpc>
                <a:spcPct val="280000"/>
              </a:lnSpc>
              <a:buClr>
                <a:srgbClr val="0070C0"/>
              </a:buClr>
            </a:pPr>
            <a:r>
              <a:rPr lang="zh-CN" altLang="en-US" sz="2600" dirty="0">
                <a:solidFill>
                  <a:srgbClr val="002060"/>
                </a:solidFill>
                <a:latin typeface="Times New Roman" pitchFamily="18" charset="0"/>
                <a:ea typeface="宋体" pitchFamily="2" charset="-122"/>
                <a:cs typeface="Times New Roman" pitchFamily="18" charset="0"/>
              </a:rPr>
              <a:t>（</a:t>
            </a:r>
            <a:r>
              <a:rPr lang="en-US" altLang="zh-CN" sz="2600" dirty="0">
                <a:solidFill>
                  <a:srgbClr val="002060"/>
                </a:solidFill>
                <a:latin typeface="Times New Roman" pitchFamily="18" charset="0"/>
                <a:ea typeface="宋体" pitchFamily="2" charset="-122"/>
                <a:cs typeface="Times New Roman" pitchFamily="18" charset="0"/>
              </a:rPr>
              <a:t>1</a:t>
            </a:r>
            <a:r>
              <a:rPr lang="zh-CN" altLang="en-US" sz="2600" dirty="0">
                <a:solidFill>
                  <a:srgbClr val="002060"/>
                </a:solidFill>
                <a:latin typeface="Times New Roman" pitchFamily="18" charset="0"/>
                <a:ea typeface="宋体" pitchFamily="2" charset="-122"/>
                <a:cs typeface="Times New Roman" pitchFamily="18" charset="0"/>
              </a:rPr>
              <a:t>）串、</a:t>
            </a:r>
            <a:r>
              <a:rPr lang="zh-CN" altLang="en-US" sz="2600" dirty="0" smtClean="0">
                <a:solidFill>
                  <a:srgbClr val="002060"/>
                </a:solidFill>
                <a:latin typeface="Times New Roman" pitchFamily="18" charset="0"/>
                <a:ea typeface="宋体" pitchFamily="2" charset="-122"/>
                <a:cs typeface="Times New Roman" pitchFamily="18" charset="0"/>
              </a:rPr>
              <a:t>并行转换</a:t>
            </a:r>
            <a:endParaRPr lang="zh-CN" altLang="zh-CN" sz="2600" dirty="0" smtClean="0">
              <a:solidFill>
                <a:srgbClr val="000066"/>
              </a:solidFill>
              <a:latin typeface="宋体" pitchFamily="2" charset="-122"/>
              <a:ea typeface="宋体" pitchFamily="2" charset="-122"/>
            </a:endParaRPr>
          </a:p>
          <a:p>
            <a:pPr>
              <a:lnSpc>
                <a:spcPct val="280000"/>
              </a:lnSpc>
              <a:buClr>
                <a:srgbClr val="0070C0"/>
              </a:buClr>
            </a:pPr>
            <a:r>
              <a:rPr lang="zh-CN" altLang="en-US" sz="2600" dirty="0">
                <a:solidFill>
                  <a:srgbClr val="002060"/>
                </a:solidFill>
                <a:latin typeface="Times New Roman" pitchFamily="18" charset="0"/>
                <a:ea typeface="宋体" pitchFamily="2" charset="-122"/>
                <a:cs typeface="Times New Roman" pitchFamily="18" charset="0"/>
              </a:rPr>
              <a:t>（</a:t>
            </a:r>
            <a:r>
              <a:rPr lang="en-US" altLang="zh-CN" sz="2600" dirty="0">
                <a:solidFill>
                  <a:srgbClr val="002060"/>
                </a:solidFill>
                <a:latin typeface="Times New Roman" pitchFamily="18" charset="0"/>
                <a:ea typeface="宋体" pitchFamily="2" charset="-122"/>
                <a:cs typeface="Times New Roman" pitchFamily="18" charset="0"/>
              </a:rPr>
              <a:t>2</a:t>
            </a:r>
            <a:r>
              <a:rPr lang="zh-CN" altLang="en-US" sz="2600" dirty="0">
                <a:solidFill>
                  <a:srgbClr val="002060"/>
                </a:solidFill>
                <a:latin typeface="Times New Roman" pitchFamily="18" charset="0"/>
                <a:ea typeface="宋体" pitchFamily="2" charset="-122"/>
                <a:cs typeface="Times New Roman" pitchFamily="18" charset="0"/>
              </a:rPr>
              <a:t>）串行数据格式</a:t>
            </a:r>
            <a:r>
              <a:rPr lang="zh-CN" altLang="en-US" sz="2600" dirty="0" smtClean="0">
                <a:solidFill>
                  <a:srgbClr val="002060"/>
                </a:solidFill>
                <a:latin typeface="Times New Roman" pitchFamily="18" charset="0"/>
                <a:ea typeface="宋体" pitchFamily="2" charset="-122"/>
                <a:cs typeface="Times New Roman" pitchFamily="18" charset="0"/>
              </a:rPr>
              <a:t>化</a:t>
            </a:r>
            <a:endParaRPr lang="zh-CN" altLang="zh-CN" sz="2600" dirty="0">
              <a:solidFill>
                <a:srgbClr val="000066"/>
              </a:solidFill>
              <a:latin typeface="宋体" pitchFamily="2" charset="-122"/>
              <a:ea typeface="宋体" pitchFamily="2" charset="-122"/>
            </a:endParaRPr>
          </a:p>
          <a:p>
            <a:pPr>
              <a:lnSpc>
                <a:spcPct val="280000"/>
              </a:lnSpc>
              <a:buClr>
                <a:srgbClr val="0070C0"/>
              </a:buClr>
            </a:pPr>
            <a:r>
              <a:rPr lang="zh-CN" altLang="en-US" sz="2600" dirty="0">
                <a:solidFill>
                  <a:srgbClr val="002060"/>
                </a:solidFill>
                <a:latin typeface="Times New Roman" pitchFamily="18" charset="0"/>
                <a:ea typeface="宋体" pitchFamily="2" charset="-122"/>
                <a:cs typeface="Times New Roman" pitchFamily="18" charset="0"/>
              </a:rPr>
              <a:t>（</a:t>
            </a:r>
            <a:r>
              <a:rPr lang="en-US" altLang="zh-CN" sz="2600" dirty="0">
                <a:solidFill>
                  <a:srgbClr val="002060"/>
                </a:solidFill>
                <a:latin typeface="Times New Roman" pitchFamily="18" charset="0"/>
                <a:ea typeface="宋体" pitchFamily="2" charset="-122"/>
                <a:cs typeface="Times New Roman" pitchFamily="18" charset="0"/>
              </a:rPr>
              <a:t>3</a:t>
            </a:r>
            <a:r>
              <a:rPr lang="zh-CN" altLang="en-US" sz="2600" dirty="0">
                <a:solidFill>
                  <a:srgbClr val="002060"/>
                </a:solidFill>
                <a:latin typeface="Times New Roman" pitchFamily="18" charset="0"/>
                <a:ea typeface="宋体" pitchFamily="2" charset="-122"/>
                <a:cs typeface="Times New Roman" pitchFamily="18" charset="0"/>
              </a:rPr>
              <a:t>）可靠性</a:t>
            </a:r>
            <a:r>
              <a:rPr lang="zh-CN" altLang="en-US" sz="2600" dirty="0" smtClean="0">
                <a:solidFill>
                  <a:srgbClr val="002060"/>
                </a:solidFill>
                <a:latin typeface="Times New Roman" pitchFamily="18" charset="0"/>
                <a:ea typeface="宋体" pitchFamily="2" charset="-122"/>
                <a:cs typeface="Times New Roman" pitchFamily="18" charset="0"/>
              </a:rPr>
              <a:t>检验</a:t>
            </a:r>
            <a:endParaRPr lang="zh-CN" altLang="zh-CN" sz="2600" dirty="0">
              <a:solidFill>
                <a:srgbClr val="000066"/>
              </a:solidFill>
              <a:latin typeface="宋体" pitchFamily="2" charset="-122"/>
              <a:ea typeface="宋体" pitchFamily="2" charset="-122"/>
            </a:endParaRPr>
          </a:p>
          <a:p>
            <a:pPr>
              <a:lnSpc>
                <a:spcPct val="280000"/>
              </a:lnSpc>
              <a:buClr>
                <a:srgbClr val="0070C0"/>
              </a:buClr>
            </a:pPr>
            <a:r>
              <a:rPr lang="zh-CN" altLang="en-US" sz="2600" dirty="0">
                <a:solidFill>
                  <a:srgbClr val="002060"/>
                </a:solidFill>
                <a:latin typeface="Times New Roman" pitchFamily="18" charset="0"/>
                <a:ea typeface="宋体" pitchFamily="2" charset="-122"/>
                <a:cs typeface="Times New Roman" pitchFamily="18" charset="0"/>
              </a:rPr>
              <a:t>（</a:t>
            </a:r>
            <a:r>
              <a:rPr lang="en-US" altLang="zh-CN" sz="2600" dirty="0">
                <a:solidFill>
                  <a:srgbClr val="002060"/>
                </a:solidFill>
                <a:latin typeface="Times New Roman" pitchFamily="18" charset="0"/>
                <a:ea typeface="宋体" pitchFamily="2" charset="-122"/>
                <a:cs typeface="Times New Roman" pitchFamily="18" charset="0"/>
              </a:rPr>
              <a:t>4</a:t>
            </a:r>
            <a:r>
              <a:rPr lang="zh-CN" altLang="en-US" sz="2600" dirty="0">
                <a:solidFill>
                  <a:srgbClr val="002060"/>
                </a:solidFill>
                <a:latin typeface="Times New Roman" pitchFamily="18" charset="0"/>
                <a:ea typeface="宋体" pitchFamily="2" charset="-122"/>
                <a:cs typeface="Times New Roman" pitchFamily="18" charset="0"/>
              </a:rPr>
              <a:t>）</a:t>
            </a:r>
            <a:r>
              <a:rPr lang="zh-CN" altLang="en-US" sz="2600" spc="-100" dirty="0">
                <a:solidFill>
                  <a:srgbClr val="002060"/>
                </a:solidFill>
                <a:latin typeface="Times New Roman" pitchFamily="18" charset="0"/>
                <a:ea typeface="宋体" pitchFamily="2" charset="-122"/>
                <a:cs typeface="Times New Roman" pitchFamily="18" charset="0"/>
              </a:rPr>
              <a:t>串行接口与</a:t>
            </a:r>
            <a:r>
              <a:rPr lang="en-US" altLang="zh-CN" sz="2600" spc="-100" dirty="0">
                <a:solidFill>
                  <a:srgbClr val="002060"/>
                </a:solidFill>
                <a:latin typeface="Times New Roman" pitchFamily="18" charset="0"/>
                <a:ea typeface="宋体" pitchFamily="2" charset="-122"/>
                <a:cs typeface="Times New Roman" pitchFamily="18" charset="0"/>
              </a:rPr>
              <a:t>DCE</a:t>
            </a:r>
            <a:r>
              <a:rPr lang="zh-CN" altLang="en-US" sz="2600" spc="-100" dirty="0">
                <a:solidFill>
                  <a:srgbClr val="002060"/>
                </a:solidFill>
                <a:latin typeface="Times New Roman" pitchFamily="18" charset="0"/>
                <a:ea typeface="宋体" pitchFamily="2" charset="-122"/>
                <a:cs typeface="Times New Roman" pitchFamily="18" charset="0"/>
              </a:rPr>
              <a:t>间的控制 </a:t>
            </a:r>
            <a:endParaRPr lang="zh-CN" altLang="zh-CN" sz="2600" spc="-100" dirty="0">
              <a:solidFill>
                <a:srgbClr val="000066"/>
              </a:solidFill>
              <a:latin typeface="宋体" pitchFamily="2" charset="-122"/>
              <a:ea typeface="宋体" pitchFamily="2" charset="-122"/>
            </a:endParaRPr>
          </a:p>
        </p:txBody>
      </p:sp>
      <p:sp>
        <p:nvSpPr>
          <p:cNvPr id="15" name="Text Box 1053"/>
          <p:cNvSpPr txBox="1">
            <a:spLocks noChangeArrowheads="1"/>
          </p:cNvSpPr>
          <p:nvPr/>
        </p:nvSpPr>
        <p:spPr bwMode="auto">
          <a:xfrm>
            <a:off x="4701966" y="1796450"/>
            <a:ext cx="3636000" cy="3222829"/>
          </a:xfrm>
          <a:prstGeom prst="rect">
            <a:avLst/>
          </a:prstGeom>
          <a:solidFill>
            <a:srgbClr val="CCECFF"/>
          </a:solidFill>
          <a:ln>
            <a:solidFill>
              <a:srgbClr val="00B050"/>
            </a:solidFill>
            <a:prstDash val="dash"/>
          </a:ln>
          <a:effectLst/>
          <a:extLst/>
        </p:spPr>
        <p:txBody>
          <a:bodyPr wrap="square" lIns="180000" tIns="180000" rIns="144000" bIns="144000">
            <a:spAutoFit/>
          </a:bodyPr>
          <a:lstStyle>
            <a:defPPr>
              <a:defRPr lang="zh-CN"/>
            </a:defPPr>
            <a:lvl1pPr>
              <a:lnSpc>
                <a:spcPct val="110000"/>
              </a:lnSpc>
              <a:defRPr sz="2400">
                <a:solidFill>
                  <a:srgbClr val="002060"/>
                </a:solidFill>
                <a:latin typeface="Times New Roman" pitchFamily="18" charset="0"/>
                <a:ea typeface="宋体" pitchFamily="2" charset="-122"/>
                <a:cs typeface="Times New Roman" pitchFamily="18" charset="0"/>
              </a:defRPr>
            </a:lvl1pPr>
          </a:lstStyle>
          <a:p>
            <a:pPr algn="just">
              <a:lnSpc>
                <a:spcPct val="99000"/>
              </a:lnSpc>
            </a:pPr>
            <a:r>
              <a:rPr lang="en-US" altLang="zh-CN" dirty="0" smtClean="0"/>
              <a:t>　　</a:t>
            </a:r>
            <a:r>
              <a:rPr lang="zh-CN" altLang="zh-CN" dirty="0" smtClean="0"/>
              <a:t>当</a:t>
            </a:r>
            <a:r>
              <a:rPr lang="zh-CN" altLang="zh-CN" dirty="0"/>
              <a:t>并行数据由主机送至数据终端后，需要串行接口将其转换为串行数据再传送；当数据终端接收到串行数据时，需要串行接口先把串行数据转换为并行数据，然后才能送入主机</a:t>
            </a:r>
            <a:r>
              <a:rPr lang="zh-CN" altLang="zh-CN" dirty="0" smtClean="0"/>
              <a:t>内部 。</a:t>
            </a:r>
            <a:endParaRPr lang="zh-CN" altLang="zh-CN" dirty="0"/>
          </a:p>
        </p:txBody>
      </p:sp>
      <p:sp>
        <p:nvSpPr>
          <p:cNvPr id="16" name="Text Box 1053"/>
          <p:cNvSpPr txBox="1">
            <a:spLocks noChangeArrowheads="1"/>
          </p:cNvSpPr>
          <p:nvPr/>
        </p:nvSpPr>
        <p:spPr bwMode="auto">
          <a:xfrm>
            <a:off x="4889524" y="2009583"/>
            <a:ext cx="3636000" cy="3385117"/>
          </a:xfrm>
          <a:prstGeom prst="rect">
            <a:avLst/>
          </a:prstGeom>
          <a:solidFill>
            <a:srgbClr val="CCECFF"/>
          </a:solidFill>
          <a:ln>
            <a:solidFill>
              <a:srgbClr val="00B050"/>
            </a:solidFill>
            <a:prstDash val="dash"/>
          </a:ln>
          <a:effectLst/>
          <a:extLst/>
        </p:spPr>
        <p:txBody>
          <a:bodyPr wrap="square" lIns="180000" tIns="180000" rIns="144000" bIns="144000">
            <a:spAutoFit/>
          </a:bodyPr>
          <a:lstStyle>
            <a:defPPr>
              <a:defRPr lang="zh-CN"/>
            </a:defPPr>
            <a:lvl1pPr algn="just">
              <a:lnSpc>
                <a:spcPct val="100000"/>
              </a:lnSpc>
              <a:defRPr sz="2400">
                <a:solidFill>
                  <a:srgbClr val="002060"/>
                </a:solidFill>
                <a:latin typeface="Times New Roman" pitchFamily="18" charset="0"/>
                <a:ea typeface="宋体" pitchFamily="2" charset="-122"/>
                <a:cs typeface="Times New Roman" pitchFamily="18" charset="0"/>
              </a:defRPr>
            </a:lvl1pPr>
          </a:lstStyle>
          <a:p>
            <a:pPr>
              <a:lnSpc>
                <a:spcPct val="92000"/>
              </a:lnSpc>
            </a:pPr>
            <a:r>
              <a:rPr lang="zh-CN" altLang="en-US" dirty="0"/>
              <a:t>　　</a:t>
            </a:r>
            <a:r>
              <a:rPr lang="en-US" altLang="zh-CN" dirty="0"/>
              <a:t> CPU</a:t>
            </a:r>
            <a:r>
              <a:rPr lang="zh-CN" altLang="zh-CN" dirty="0"/>
              <a:t>送出的并行数据转换成串行数据后，接口</a:t>
            </a:r>
            <a:r>
              <a:rPr lang="zh-CN" altLang="zh-CN" dirty="0" smtClean="0"/>
              <a:t>电路</a:t>
            </a:r>
            <a:r>
              <a:rPr lang="zh-CN" altLang="en-US" dirty="0" smtClean="0"/>
              <a:t>应</a:t>
            </a:r>
            <a:r>
              <a:rPr lang="zh-CN" altLang="zh-CN" dirty="0" smtClean="0"/>
              <a:t>能实现数据格式化</a:t>
            </a:r>
            <a:r>
              <a:rPr lang="zh-CN" altLang="en-US" dirty="0" smtClean="0"/>
              <a:t>：</a:t>
            </a:r>
            <a:r>
              <a:rPr lang="zh-CN" altLang="zh-CN" dirty="0" smtClean="0"/>
              <a:t>在</a:t>
            </a:r>
            <a:r>
              <a:rPr lang="zh-CN" altLang="zh-CN" dirty="0"/>
              <a:t>异步方式</a:t>
            </a:r>
            <a:r>
              <a:rPr lang="zh-CN" altLang="zh-CN" dirty="0" smtClean="0"/>
              <a:t>下发送器</a:t>
            </a:r>
            <a:r>
              <a:rPr lang="zh-CN" altLang="zh-CN" dirty="0"/>
              <a:t>发送数据</a:t>
            </a:r>
            <a:r>
              <a:rPr lang="zh-CN" altLang="zh-CN" dirty="0" smtClean="0"/>
              <a:t>时自动</a:t>
            </a:r>
            <a:r>
              <a:rPr lang="zh-CN" altLang="zh-CN" dirty="0"/>
              <a:t>生成起始位、停止位；在同步方式</a:t>
            </a:r>
            <a:r>
              <a:rPr lang="zh-CN" altLang="zh-CN" dirty="0" smtClean="0"/>
              <a:t>下接口</a:t>
            </a:r>
            <a:r>
              <a:rPr lang="zh-CN" altLang="zh-CN" dirty="0"/>
              <a:t>所做的数据格式</a:t>
            </a:r>
            <a:r>
              <a:rPr lang="zh-CN" altLang="zh-CN" dirty="0" smtClean="0"/>
              <a:t>化主要</a:t>
            </a:r>
            <a:r>
              <a:rPr lang="zh-CN" altLang="zh-CN" dirty="0"/>
              <a:t>是在数据块</a:t>
            </a:r>
            <a:r>
              <a:rPr lang="zh-CN" altLang="zh-CN" dirty="0" smtClean="0"/>
              <a:t>前加上</a:t>
            </a:r>
            <a:r>
              <a:rPr lang="zh-CN" altLang="zh-CN" dirty="0"/>
              <a:t>同步字符</a:t>
            </a:r>
            <a:r>
              <a:rPr lang="zh-CN" altLang="en-US" dirty="0"/>
              <a:t>。</a:t>
            </a:r>
            <a:endParaRPr lang="zh-CN" altLang="zh-CN" dirty="0"/>
          </a:p>
        </p:txBody>
      </p:sp>
      <p:sp>
        <p:nvSpPr>
          <p:cNvPr id="17" name="Text Box 1053"/>
          <p:cNvSpPr txBox="1">
            <a:spLocks noChangeArrowheads="1"/>
          </p:cNvSpPr>
          <p:nvPr/>
        </p:nvSpPr>
        <p:spPr bwMode="auto">
          <a:xfrm>
            <a:off x="5076520" y="2199470"/>
            <a:ext cx="3636000" cy="3600000"/>
          </a:xfrm>
          <a:prstGeom prst="rect">
            <a:avLst/>
          </a:prstGeom>
          <a:solidFill>
            <a:srgbClr val="CCECFF"/>
          </a:solidFill>
          <a:ln>
            <a:solidFill>
              <a:srgbClr val="00B050"/>
            </a:solidFill>
            <a:prstDash val="dash"/>
          </a:ln>
          <a:effectLst/>
          <a:extLst/>
        </p:spPr>
        <p:txBody>
          <a:bodyPr wrap="square" lIns="180000" tIns="180000" rIns="144000" bIns="144000">
            <a:spAutoFit/>
          </a:bodyPr>
          <a:lstStyle>
            <a:defPPr>
              <a:defRPr lang="zh-CN"/>
            </a:defPPr>
            <a:lvl1pPr algn="just">
              <a:lnSpc>
                <a:spcPct val="100000"/>
              </a:lnSpc>
              <a:defRPr sz="2400">
                <a:solidFill>
                  <a:srgbClr val="002060"/>
                </a:solidFill>
                <a:latin typeface="Times New Roman" pitchFamily="18" charset="0"/>
                <a:ea typeface="宋体" pitchFamily="2" charset="-122"/>
                <a:cs typeface="Times New Roman" pitchFamily="18" charset="0"/>
              </a:defRPr>
            </a:lvl1pPr>
          </a:lstStyle>
          <a:p>
            <a:pPr>
              <a:lnSpc>
                <a:spcPct val="91000"/>
              </a:lnSpc>
            </a:pPr>
            <a:r>
              <a:rPr lang="zh-CN" altLang="en-US" dirty="0"/>
              <a:t>　　</a:t>
            </a:r>
            <a:r>
              <a:rPr lang="zh-CN" altLang="zh-CN" dirty="0"/>
              <a:t>为</a:t>
            </a:r>
            <a:r>
              <a:rPr lang="zh-CN" altLang="zh-CN" dirty="0" smtClean="0"/>
              <a:t>确保收</a:t>
            </a:r>
            <a:r>
              <a:rPr lang="en-US" altLang="zh-CN" dirty="0"/>
              <a:t>/</a:t>
            </a:r>
            <a:r>
              <a:rPr lang="zh-CN" altLang="zh-CN" dirty="0" smtClean="0"/>
              <a:t>发数据</a:t>
            </a:r>
            <a:r>
              <a:rPr lang="zh-CN" altLang="zh-CN" dirty="0"/>
              <a:t>的可靠性，发送时，异步方式工作的接口电路要自动生成奇</a:t>
            </a:r>
            <a:r>
              <a:rPr lang="en-US" altLang="zh-CN" dirty="0"/>
              <a:t>/</a:t>
            </a:r>
            <a:r>
              <a:rPr lang="zh-CN" altLang="zh-CN" dirty="0"/>
              <a:t>偶校验位，同步方式工作的接口电路要生成</a:t>
            </a:r>
            <a:r>
              <a:rPr lang="en-US" altLang="zh-CN" dirty="0"/>
              <a:t>CRC</a:t>
            </a:r>
            <a:r>
              <a:rPr lang="zh-CN" altLang="zh-CN" dirty="0"/>
              <a:t>校验码；接收时，串行接口电路要检查字符的奇</a:t>
            </a:r>
            <a:r>
              <a:rPr lang="en-US" altLang="zh-CN" dirty="0"/>
              <a:t>/</a:t>
            </a:r>
            <a:r>
              <a:rPr lang="zh-CN" altLang="zh-CN" dirty="0"/>
              <a:t>偶校验位或其他校验码，以检测数据传输的正确性。</a:t>
            </a:r>
          </a:p>
        </p:txBody>
      </p:sp>
      <p:sp>
        <p:nvSpPr>
          <p:cNvPr id="18" name="Text Box 1053"/>
          <p:cNvSpPr txBox="1">
            <a:spLocks noChangeArrowheads="1"/>
          </p:cNvSpPr>
          <p:nvPr/>
        </p:nvSpPr>
        <p:spPr bwMode="auto">
          <a:xfrm>
            <a:off x="5263516" y="2385304"/>
            <a:ext cx="3636000" cy="3780000"/>
          </a:xfrm>
          <a:prstGeom prst="rect">
            <a:avLst/>
          </a:prstGeom>
          <a:solidFill>
            <a:srgbClr val="CCECFF"/>
          </a:solidFill>
          <a:ln>
            <a:solidFill>
              <a:srgbClr val="00B050"/>
            </a:solidFill>
            <a:prstDash val="dash"/>
          </a:ln>
          <a:effectLst/>
          <a:extLst/>
        </p:spPr>
        <p:txBody>
          <a:bodyPr wrap="square" lIns="180000" tIns="180000" rIns="144000" bIns="144000">
            <a:spAutoFit/>
          </a:bodyPr>
          <a:lstStyle>
            <a:defPPr>
              <a:defRPr lang="zh-CN"/>
            </a:defPPr>
            <a:lvl1pPr algn="just">
              <a:lnSpc>
                <a:spcPct val="100000"/>
              </a:lnSpc>
              <a:defRPr sz="2400">
                <a:solidFill>
                  <a:srgbClr val="002060"/>
                </a:solidFill>
                <a:latin typeface="Times New Roman" pitchFamily="18" charset="0"/>
                <a:ea typeface="宋体" pitchFamily="2" charset="-122"/>
                <a:cs typeface="Times New Roman" pitchFamily="18" charset="0"/>
              </a:defRPr>
            </a:lvl1pPr>
          </a:lstStyle>
          <a:p>
            <a:pPr>
              <a:lnSpc>
                <a:spcPct val="120000"/>
              </a:lnSpc>
            </a:pPr>
            <a:r>
              <a:rPr lang="zh-CN" altLang="en-US" dirty="0"/>
              <a:t>　　</a:t>
            </a:r>
            <a:r>
              <a:rPr lang="zh-CN" altLang="zh-CN" dirty="0"/>
              <a:t>计算机与外部设备之间的串行通信，是通过串行接口控制实现的，所以串行接口电路要提供符合串行通信标准（如</a:t>
            </a:r>
            <a:r>
              <a:rPr lang="en-US" altLang="zh-CN" dirty="0"/>
              <a:t>RS-232C</a:t>
            </a:r>
            <a:r>
              <a:rPr lang="zh-CN" altLang="zh-CN" dirty="0"/>
              <a:t>标准）的联络与控制信号线，以联络和控制外设的通信</a:t>
            </a:r>
            <a:r>
              <a:rPr lang="zh-CN" altLang="en-US" dirty="0"/>
              <a:t>。</a:t>
            </a:r>
            <a:endParaRPr lang="zh-CN" altLang="zh-CN" dirty="0"/>
          </a:p>
        </p:txBody>
      </p:sp>
    </p:spTree>
    <p:extLst>
      <p:ext uri="{BB962C8B-B14F-4D97-AF65-F5344CB8AC3E}">
        <p14:creationId xmlns:p14="http://schemas.microsoft.com/office/powerpoint/2010/main" val="1500092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4">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4">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9" presetClass="emph" presetSubtype="0" fill="hold" nodeType="clickEffect">
                                  <p:stCondLst>
                                    <p:cond delay="0"/>
                                  </p:stCondLst>
                                  <p:childTnLst>
                                    <p:animClr clrSpc="rgb" dir="cw">
                                      <p:cBhvr override="childStyle">
                                        <p:cTn id="19" dur="500" fill="hold"/>
                                        <p:tgtEl>
                                          <p:spTgt spid="14">
                                            <p:txEl>
                                              <p:pRg st="0" end="0"/>
                                            </p:txEl>
                                          </p:spTgt>
                                        </p:tgtEl>
                                        <p:attrNameLst>
                                          <p:attrName>style.color</p:attrName>
                                        </p:attrNameLst>
                                      </p:cBhvr>
                                      <p:to>
                                        <a:srgbClr val="FF0000"/>
                                      </p:to>
                                    </p:animClr>
                                    <p:animClr clrSpc="rgb" dir="cw">
                                      <p:cBhvr>
                                        <p:cTn id="20" dur="500" fill="hold"/>
                                        <p:tgtEl>
                                          <p:spTgt spid="14">
                                            <p:txEl>
                                              <p:pRg st="0" end="0"/>
                                            </p:txEl>
                                          </p:spTgt>
                                        </p:tgtEl>
                                        <p:attrNameLst>
                                          <p:attrName>fillcolor</p:attrName>
                                        </p:attrNameLst>
                                      </p:cBhvr>
                                      <p:to>
                                        <a:srgbClr val="FF0000"/>
                                      </p:to>
                                    </p:animClr>
                                    <p:set>
                                      <p:cBhvr>
                                        <p:cTn id="21" dur="500" fill="hold"/>
                                        <p:tgtEl>
                                          <p:spTgt spid="14">
                                            <p:txEl>
                                              <p:pRg st="0" end="0"/>
                                            </p:txEl>
                                          </p:spTgt>
                                        </p:tgtEl>
                                        <p:attrNameLst>
                                          <p:attrName>fill.type</p:attrName>
                                        </p:attrNameLst>
                                      </p:cBhvr>
                                      <p:to>
                                        <p:strVal val="solid"/>
                                      </p:to>
                                    </p:set>
                                    <p:set>
                                      <p:cBhvr>
                                        <p:cTn id="22" dur="500" fill="hold"/>
                                        <p:tgtEl>
                                          <p:spTgt spid="14">
                                            <p:txEl>
                                              <p:pRg st="0" end="0"/>
                                            </p:txEl>
                                          </p:spTgt>
                                        </p:tgtEl>
                                        <p:attrNameLst>
                                          <p:attrName>fill.on</p:attrName>
                                        </p:attrNameLst>
                                      </p:cBhvr>
                                      <p:to>
                                        <p:strVal val="true"/>
                                      </p:to>
                                    </p:se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1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9" presetClass="emph" presetSubtype="0" fill="hold" nodeType="clickEffect">
                                  <p:stCondLst>
                                    <p:cond delay="0"/>
                                  </p:stCondLst>
                                  <p:childTnLst>
                                    <p:animClr clrSpc="rgb" dir="cw">
                                      <p:cBhvr override="childStyle">
                                        <p:cTn id="30" dur="500" fill="hold"/>
                                        <p:tgtEl>
                                          <p:spTgt spid="14">
                                            <p:txEl>
                                              <p:pRg st="1" end="1"/>
                                            </p:txEl>
                                          </p:spTgt>
                                        </p:tgtEl>
                                        <p:attrNameLst>
                                          <p:attrName>style.color</p:attrName>
                                        </p:attrNameLst>
                                      </p:cBhvr>
                                      <p:to>
                                        <a:srgbClr val="FF0000"/>
                                      </p:to>
                                    </p:animClr>
                                    <p:animClr clrSpc="rgb" dir="cw">
                                      <p:cBhvr>
                                        <p:cTn id="31" dur="500" fill="hold"/>
                                        <p:tgtEl>
                                          <p:spTgt spid="14">
                                            <p:txEl>
                                              <p:pRg st="1" end="1"/>
                                            </p:txEl>
                                          </p:spTgt>
                                        </p:tgtEl>
                                        <p:attrNameLst>
                                          <p:attrName>fillcolor</p:attrName>
                                        </p:attrNameLst>
                                      </p:cBhvr>
                                      <p:to>
                                        <a:srgbClr val="FF0000"/>
                                      </p:to>
                                    </p:animClr>
                                    <p:set>
                                      <p:cBhvr>
                                        <p:cTn id="32" dur="500" fill="hold"/>
                                        <p:tgtEl>
                                          <p:spTgt spid="14">
                                            <p:txEl>
                                              <p:pRg st="1" end="1"/>
                                            </p:txEl>
                                          </p:spTgt>
                                        </p:tgtEl>
                                        <p:attrNameLst>
                                          <p:attrName>fill.type</p:attrName>
                                        </p:attrNameLst>
                                      </p:cBhvr>
                                      <p:to>
                                        <p:strVal val="solid"/>
                                      </p:to>
                                    </p:set>
                                    <p:set>
                                      <p:cBhvr>
                                        <p:cTn id="33" dur="500" fill="hold"/>
                                        <p:tgtEl>
                                          <p:spTgt spid="14">
                                            <p:txEl>
                                              <p:pRg st="1" end="1"/>
                                            </p:txEl>
                                          </p:spTgt>
                                        </p:tgtEl>
                                        <p:attrNameLst>
                                          <p:attrName>fill.on</p:attrName>
                                        </p:attrNameLst>
                                      </p:cBhvr>
                                      <p:to>
                                        <p:strVal val="true"/>
                                      </p:to>
                                    </p:se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1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9" presetClass="emph" presetSubtype="0" fill="hold" nodeType="clickEffect">
                                  <p:stCondLst>
                                    <p:cond delay="0"/>
                                  </p:stCondLst>
                                  <p:childTnLst>
                                    <p:animClr clrSpc="rgb" dir="cw">
                                      <p:cBhvr override="childStyle">
                                        <p:cTn id="41" dur="500" fill="hold"/>
                                        <p:tgtEl>
                                          <p:spTgt spid="14">
                                            <p:txEl>
                                              <p:pRg st="2" end="2"/>
                                            </p:txEl>
                                          </p:spTgt>
                                        </p:tgtEl>
                                        <p:attrNameLst>
                                          <p:attrName>style.color</p:attrName>
                                        </p:attrNameLst>
                                      </p:cBhvr>
                                      <p:to>
                                        <a:srgbClr val="FF0000"/>
                                      </p:to>
                                    </p:animClr>
                                    <p:animClr clrSpc="rgb" dir="cw">
                                      <p:cBhvr>
                                        <p:cTn id="42" dur="500" fill="hold"/>
                                        <p:tgtEl>
                                          <p:spTgt spid="14">
                                            <p:txEl>
                                              <p:pRg st="2" end="2"/>
                                            </p:txEl>
                                          </p:spTgt>
                                        </p:tgtEl>
                                        <p:attrNameLst>
                                          <p:attrName>fillcolor</p:attrName>
                                        </p:attrNameLst>
                                      </p:cBhvr>
                                      <p:to>
                                        <a:srgbClr val="FF0000"/>
                                      </p:to>
                                    </p:animClr>
                                    <p:set>
                                      <p:cBhvr>
                                        <p:cTn id="43" dur="500" fill="hold"/>
                                        <p:tgtEl>
                                          <p:spTgt spid="14">
                                            <p:txEl>
                                              <p:pRg st="2" end="2"/>
                                            </p:txEl>
                                          </p:spTgt>
                                        </p:tgtEl>
                                        <p:attrNameLst>
                                          <p:attrName>fill.type</p:attrName>
                                        </p:attrNameLst>
                                      </p:cBhvr>
                                      <p:to>
                                        <p:strVal val="solid"/>
                                      </p:to>
                                    </p:set>
                                    <p:set>
                                      <p:cBhvr>
                                        <p:cTn id="44" dur="500" fill="hold"/>
                                        <p:tgtEl>
                                          <p:spTgt spid="14">
                                            <p:txEl>
                                              <p:pRg st="2" end="2"/>
                                            </p:txEl>
                                          </p:spTgt>
                                        </p:tgtEl>
                                        <p:attrNameLst>
                                          <p:attrName>fill.on</p:attrName>
                                        </p:attrNameLst>
                                      </p:cBhvr>
                                      <p:to>
                                        <p:strVal val="true"/>
                                      </p:to>
                                    </p:se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10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9" presetClass="emph" presetSubtype="0" fill="hold" nodeType="clickEffect">
                                  <p:stCondLst>
                                    <p:cond delay="0"/>
                                  </p:stCondLst>
                                  <p:childTnLst>
                                    <p:animClr clrSpc="rgb" dir="cw">
                                      <p:cBhvr override="childStyle">
                                        <p:cTn id="52" dur="500" fill="hold"/>
                                        <p:tgtEl>
                                          <p:spTgt spid="14">
                                            <p:txEl>
                                              <p:pRg st="3" end="3"/>
                                            </p:txEl>
                                          </p:spTgt>
                                        </p:tgtEl>
                                        <p:attrNameLst>
                                          <p:attrName>style.color</p:attrName>
                                        </p:attrNameLst>
                                      </p:cBhvr>
                                      <p:to>
                                        <a:srgbClr val="FF0000"/>
                                      </p:to>
                                    </p:animClr>
                                    <p:animClr clrSpc="rgb" dir="cw">
                                      <p:cBhvr>
                                        <p:cTn id="53" dur="500" fill="hold"/>
                                        <p:tgtEl>
                                          <p:spTgt spid="14">
                                            <p:txEl>
                                              <p:pRg st="3" end="3"/>
                                            </p:txEl>
                                          </p:spTgt>
                                        </p:tgtEl>
                                        <p:attrNameLst>
                                          <p:attrName>fillcolor</p:attrName>
                                        </p:attrNameLst>
                                      </p:cBhvr>
                                      <p:to>
                                        <a:srgbClr val="FF0000"/>
                                      </p:to>
                                    </p:animClr>
                                    <p:set>
                                      <p:cBhvr>
                                        <p:cTn id="54" dur="500" fill="hold"/>
                                        <p:tgtEl>
                                          <p:spTgt spid="14">
                                            <p:txEl>
                                              <p:pRg st="3" end="3"/>
                                            </p:txEl>
                                          </p:spTgt>
                                        </p:tgtEl>
                                        <p:attrNameLst>
                                          <p:attrName>fill.type</p:attrName>
                                        </p:attrNameLst>
                                      </p:cBhvr>
                                      <p:to>
                                        <p:strVal val="solid"/>
                                      </p:to>
                                    </p:set>
                                    <p:set>
                                      <p:cBhvr>
                                        <p:cTn id="55" dur="500" fill="hold"/>
                                        <p:tgtEl>
                                          <p:spTgt spid="14">
                                            <p:txEl>
                                              <p:pRg st="3" end="3"/>
                                            </p:txEl>
                                          </p:spTgt>
                                        </p:tgtEl>
                                        <p:attrNameLst>
                                          <p:attrName>fill.on</p:attrName>
                                        </p:attrNameLst>
                                      </p:cBhvr>
                                      <p:to>
                                        <p:strVal val="true"/>
                                      </p:to>
                                    </p:se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P spid="15" grpId="0" animBg="1"/>
      <p:bldP spid="16" grpId="0" animBg="1"/>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7366119"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2</a:t>
            </a:r>
            <a:r>
              <a:rPr lang="zh-CN" altLang="zh-CN" sz="3200" b="0" spc="0" dirty="0">
                <a:solidFill>
                  <a:schemeClr val="tx1"/>
                </a:solidFill>
                <a:latin typeface="黑体" pitchFamily="49" charset="-122"/>
                <a:ea typeface="黑体" pitchFamily="49" charset="-122"/>
                <a:cs typeface="+mn-cs"/>
              </a:rPr>
              <a:t>．串行</a:t>
            </a:r>
            <a:r>
              <a:rPr lang="zh-CN" altLang="zh-CN" sz="3200" b="0" spc="0" dirty="0">
                <a:solidFill>
                  <a:srgbClr val="FF00FF"/>
                </a:solidFill>
                <a:latin typeface="黑体" pitchFamily="49" charset="-122"/>
                <a:ea typeface="黑体" pitchFamily="49" charset="-122"/>
                <a:cs typeface="+mn-cs"/>
              </a:rPr>
              <a:t>异</a:t>
            </a:r>
            <a:r>
              <a:rPr lang="zh-CN" altLang="zh-CN" sz="3200" b="0" spc="0" dirty="0">
                <a:solidFill>
                  <a:schemeClr val="tx1"/>
                </a:solidFill>
                <a:latin typeface="黑体" pitchFamily="49" charset="-122"/>
                <a:ea typeface="黑体" pitchFamily="49" charset="-122"/>
                <a:cs typeface="+mn-cs"/>
              </a:rPr>
              <a:t>步接口的一般结构及</a:t>
            </a:r>
            <a:r>
              <a:rPr lang="zh-CN" altLang="zh-CN" sz="3200" b="0" spc="0" dirty="0" smtClean="0">
                <a:solidFill>
                  <a:schemeClr val="tx1"/>
                </a:solidFill>
                <a:latin typeface="黑体" pitchFamily="49" charset="-122"/>
                <a:ea typeface="黑体" pitchFamily="49" charset="-122"/>
                <a:cs typeface="+mn-cs"/>
              </a:rPr>
              <a:t>工作过程</a:t>
            </a:r>
            <a:endParaRPr lang="zh-CN" altLang="en-US" sz="3200" b="0" spc="0" dirty="0">
              <a:solidFill>
                <a:schemeClr val="tx1"/>
              </a:solidFill>
              <a:latin typeface="黑体" pitchFamily="49" charset="-122"/>
              <a:ea typeface="黑体" pitchFamily="49" charset="-122"/>
              <a:cs typeface="+mn-cs"/>
            </a:endParaRPr>
          </a:p>
        </p:txBody>
      </p:sp>
      <p:sp>
        <p:nvSpPr>
          <p:cNvPr id="28"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7.1.5  </a:t>
            </a:r>
            <a:r>
              <a:rPr lang="zh-CN" altLang="zh-CN" smtClean="0"/>
              <a:t>串行接口的基本结构与功能</a:t>
            </a:r>
            <a:endParaRPr lang="zh-CN" altLang="en-US" dirty="0"/>
          </a:p>
        </p:txBody>
      </p:sp>
      <p:grpSp>
        <p:nvGrpSpPr>
          <p:cNvPr id="4" name="组合 3"/>
          <p:cNvGrpSpPr/>
          <p:nvPr/>
        </p:nvGrpSpPr>
        <p:grpSpPr>
          <a:xfrm>
            <a:off x="352556" y="2132856"/>
            <a:ext cx="8626446" cy="3744416"/>
            <a:chOff x="352556" y="1945299"/>
            <a:chExt cx="8626446" cy="3744416"/>
          </a:xfrm>
        </p:grpSpPr>
        <p:sp>
          <p:nvSpPr>
            <p:cNvPr id="6" name="Rectangle 11"/>
            <p:cNvSpPr>
              <a:spLocks noChangeArrowheads="1"/>
            </p:cNvSpPr>
            <p:nvPr/>
          </p:nvSpPr>
          <p:spPr bwMode="auto">
            <a:xfrm>
              <a:off x="1547664" y="1945299"/>
              <a:ext cx="5580000" cy="3744416"/>
            </a:xfrm>
            <a:prstGeom prst="rect">
              <a:avLst/>
            </a:prstGeom>
            <a:solidFill>
              <a:schemeClr val="bg2">
                <a:lumMod val="20000"/>
                <a:lumOff val="80000"/>
              </a:schemeClr>
            </a:solidFill>
            <a:ln w="19050">
              <a:solidFill>
                <a:srgbClr val="00660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7" name="Rectangle 13"/>
            <p:cNvSpPr>
              <a:spLocks noChangeArrowheads="1"/>
            </p:cNvSpPr>
            <p:nvPr/>
          </p:nvSpPr>
          <p:spPr bwMode="auto">
            <a:xfrm>
              <a:off x="1971353" y="2410668"/>
              <a:ext cx="757238" cy="2105025"/>
            </a:xfrm>
            <a:prstGeom prst="rect">
              <a:avLst/>
            </a:prstGeom>
            <a:solidFill>
              <a:schemeClr val="bg1">
                <a:lumMod val="8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8" name="Rectangle 17"/>
            <p:cNvSpPr>
              <a:spLocks noChangeArrowheads="1"/>
            </p:cNvSpPr>
            <p:nvPr/>
          </p:nvSpPr>
          <p:spPr bwMode="auto">
            <a:xfrm>
              <a:off x="3157538" y="2601167"/>
              <a:ext cx="1516063" cy="720000"/>
            </a:xfrm>
            <a:prstGeom prst="rect">
              <a:avLst/>
            </a:prstGeom>
            <a:solidFill>
              <a:schemeClr val="bg1">
                <a:lumMod val="8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9" name="Rectangle 21"/>
            <p:cNvSpPr>
              <a:spLocks noChangeArrowheads="1"/>
            </p:cNvSpPr>
            <p:nvPr/>
          </p:nvSpPr>
          <p:spPr bwMode="auto">
            <a:xfrm>
              <a:off x="5115026" y="2457152"/>
              <a:ext cx="1516063" cy="1008000"/>
            </a:xfrm>
            <a:prstGeom prst="rect">
              <a:avLst/>
            </a:prstGeom>
            <a:solidFill>
              <a:schemeClr val="bg1">
                <a:lumMod val="8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0" name="Rectangle 25"/>
            <p:cNvSpPr>
              <a:spLocks noChangeArrowheads="1"/>
            </p:cNvSpPr>
            <p:nvPr/>
          </p:nvSpPr>
          <p:spPr bwMode="auto">
            <a:xfrm>
              <a:off x="3157538" y="3680711"/>
              <a:ext cx="1516063" cy="684000"/>
            </a:xfrm>
            <a:prstGeom prst="rect">
              <a:avLst/>
            </a:prstGeom>
            <a:solidFill>
              <a:schemeClr val="bg1">
                <a:lumMod val="8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1" name="Rectangle 26"/>
            <p:cNvSpPr>
              <a:spLocks noChangeArrowheads="1"/>
            </p:cNvSpPr>
            <p:nvPr/>
          </p:nvSpPr>
          <p:spPr bwMode="auto">
            <a:xfrm>
              <a:off x="5115026" y="3645024"/>
              <a:ext cx="1516063" cy="1008000"/>
            </a:xfrm>
            <a:prstGeom prst="rect">
              <a:avLst/>
            </a:prstGeom>
            <a:solidFill>
              <a:schemeClr val="bg1">
                <a:lumMod val="8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2" name="Rectangle 52"/>
            <p:cNvSpPr>
              <a:spLocks noChangeArrowheads="1"/>
            </p:cNvSpPr>
            <p:nvPr/>
          </p:nvSpPr>
          <p:spPr bwMode="auto">
            <a:xfrm>
              <a:off x="1987228" y="4723655"/>
              <a:ext cx="1214438" cy="720000"/>
            </a:xfrm>
            <a:prstGeom prst="rect">
              <a:avLst/>
            </a:prstGeom>
            <a:solidFill>
              <a:schemeClr val="bg1">
                <a:lumMod val="8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3" name="Rectangle 54"/>
            <p:cNvSpPr>
              <a:spLocks noChangeArrowheads="1"/>
            </p:cNvSpPr>
            <p:nvPr/>
          </p:nvSpPr>
          <p:spPr bwMode="auto">
            <a:xfrm>
              <a:off x="3489325" y="4723655"/>
              <a:ext cx="1216025" cy="720000"/>
            </a:xfrm>
            <a:prstGeom prst="rect">
              <a:avLst/>
            </a:prstGeom>
            <a:solidFill>
              <a:schemeClr val="bg1">
                <a:lumMod val="8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4" name="Text Box 12"/>
            <p:cNvSpPr txBox="1">
              <a:spLocks noChangeArrowheads="1"/>
            </p:cNvSpPr>
            <p:nvPr/>
          </p:nvSpPr>
          <p:spPr bwMode="auto">
            <a:xfrm>
              <a:off x="1844353" y="2801193"/>
              <a:ext cx="1009650" cy="132343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数据</a:t>
              </a:r>
            </a:p>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总线</a:t>
              </a:r>
            </a:p>
            <a:p>
              <a:pPr algn="ctr" eaLnBrk="0" hangingPunct="0">
                <a:buFontTx/>
                <a:buNone/>
              </a:pPr>
              <a:r>
                <a:rPr kumimoji="0" lang="zh-CN" altLang="en-US" sz="2000" dirty="0" smtClean="0">
                  <a:solidFill>
                    <a:srgbClr val="002060"/>
                  </a:solidFill>
                  <a:latin typeface="Times New Roman" pitchFamily="18" charset="0"/>
                  <a:ea typeface="宋体" pitchFamily="2" charset="-122"/>
                  <a:cs typeface="Times New Roman" pitchFamily="18" charset="0"/>
                </a:rPr>
                <a:t>缓</a:t>
              </a:r>
              <a:endParaRPr kumimoji="0" lang="en-US" altLang="zh-CN" sz="2000" dirty="0" smtClean="0">
                <a:solidFill>
                  <a:srgbClr val="002060"/>
                </a:solidFill>
                <a:latin typeface="Times New Roman" pitchFamily="18" charset="0"/>
                <a:ea typeface="宋体" pitchFamily="2" charset="-122"/>
                <a:cs typeface="Times New Roman" pitchFamily="18" charset="0"/>
              </a:endParaRPr>
            </a:p>
            <a:p>
              <a:pPr algn="ctr" eaLnBrk="0" hangingPunct="0">
                <a:buFontTx/>
                <a:buNone/>
              </a:pPr>
              <a:r>
                <a:rPr kumimoji="0" lang="zh-CN" altLang="en-US" sz="2000" dirty="0" smtClean="0">
                  <a:solidFill>
                    <a:srgbClr val="002060"/>
                  </a:solidFill>
                  <a:latin typeface="Times New Roman" pitchFamily="18" charset="0"/>
                  <a:ea typeface="宋体" pitchFamily="2" charset="-122"/>
                  <a:cs typeface="Times New Roman" pitchFamily="18" charset="0"/>
                </a:rPr>
                <a:t>冲器</a:t>
              </a:r>
              <a:endParaRPr kumimoji="0" lang="en-US" altLang="zh-CN" sz="2000" dirty="0">
                <a:solidFill>
                  <a:srgbClr val="002060"/>
                </a:solidFill>
                <a:latin typeface="Times New Roman" pitchFamily="18" charset="0"/>
                <a:ea typeface="宋体" pitchFamily="2" charset="-122"/>
                <a:cs typeface="Times New Roman" pitchFamily="18" charset="0"/>
              </a:endParaRPr>
            </a:p>
          </p:txBody>
        </p:sp>
        <p:sp>
          <p:nvSpPr>
            <p:cNvPr id="15" name="Text Box 14"/>
            <p:cNvSpPr txBox="1">
              <a:spLocks noChangeArrowheads="1"/>
            </p:cNvSpPr>
            <p:nvPr/>
          </p:nvSpPr>
          <p:spPr bwMode="auto">
            <a:xfrm>
              <a:off x="7212114" y="2734285"/>
              <a:ext cx="1766888"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008000"/>
                  </a:solidFill>
                  <a:latin typeface="Times New Roman" pitchFamily="18" charset="0"/>
                  <a:ea typeface="宋体" pitchFamily="2" charset="-122"/>
                  <a:cs typeface="Times New Roman" pitchFamily="18" charset="0"/>
                </a:rPr>
                <a:t>串行数据输出</a:t>
              </a:r>
            </a:p>
          </p:txBody>
        </p:sp>
        <p:sp>
          <p:nvSpPr>
            <p:cNvPr id="16" name="Text Box 16"/>
            <p:cNvSpPr txBox="1">
              <a:spLocks noChangeArrowheads="1"/>
            </p:cNvSpPr>
            <p:nvPr/>
          </p:nvSpPr>
          <p:spPr bwMode="auto">
            <a:xfrm>
              <a:off x="3050949" y="2627929"/>
              <a:ext cx="1733550" cy="7080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发送缓冲</a:t>
              </a:r>
            </a:p>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寄存器</a:t>
              </a:r>
            </a:p>
          </p:txBody>
        </p:sp>
        <p:sp>
          <p:nvSpPr>
            <p:cNvPr id="17" name="Line 20"/>
            <p:cNvSpPr>
              <a:spLocks noChangeShapeType="1"/>
            </p:cNvSpPr>
            <p:nvPr/>
          </p:nvSpPr>
          <p:spPr bwMode="auto">
            <a:xfrm>
              <a:off x="6631089" y="2936577"/>
              <a:ext cx="630238" cy="0"/>
            </a:xfrm>
            <a:prstGeom prst="line">
              <a:avLst/>
            </a:prstGeom>
            <a:noFill/>
            <a:ln w="190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8" name="Text Box 23"/>
            <p:cNvSpPr txBox="1">
              <a:spLocks noChangeArrowheads="1"/>
            </p:cNvSpPr>
            <p:nvPr/>
          </p:nvSpPr>
          <p:spPr bwMode="auto">
            <a:xfrm>
              <a:off x="5005263" y="2500752"/>
              <a:ext cx="1736724" cy="96949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95000"/>
                </a:lnSpc>
                <a:buFontTx/>
                <a:buNone/>
              </a:pPr>
              <a:r>
                <a:rPr kumimoji="0" lang="zh-CN" altLang="en-US" sz="2000" dirty="0">
                  <a:solidFill>
                    <a:srgbClr val="002060"/>
                  </a:solidFill>
                  <a:latin typeface="Times New Roman" pitchFamily="18" charset="0"/>
                  <a:ea typeface="宋体" pitchFamily="2" charset="-122"/>
                  <a:cs typeface="Times New Roman" pitchFamily="18" charset="0"/>
                </a:rPr>
                <a:t>发送移位</a:t>
              </a:r>
            </a:p>
            <a:p>
              <a:pPr algn="ctr" eaLnBrk="0" hangingPunct="0">
                <a:lnSpc>
                  <a:spcPct val="95000"/>
                </a:lnSpc>
                <a:buFontTx/>
                <a:buNone/>
              </a:pPr>
              <a:r>
                <a:rPr kumimoji="0" lang="zh-CN" altLang="en-US" sz="2000" dirty="0">
                  <a:solidFill>
                    <a:srgbClr val="002060"/>
                  </a:solidFill>
                  <a:latin typeface="Times New Roman" pitchFamily="18" charset="0"/>
                  <a:ea typeface="宋体" pitchFamily="2" charset="-122"/>
                  <a:cs typeface="Times New Roman" pitchFamily="18" charset="0"/>
                </a:rPr>
                <a:t>寄存器</a:t>
              </a:r>
            </a:p>
            <a:p>
              <a:pPr algn="ctr" eaLnBrk="0" hangingPunct="0">
                <a:lnSpc>
                  <a:spcPct val="95000"/>
                </a:lnSpc>
                <a:buFontTx/>
                <a:buNone/>
              </a:pPr>
              <a:r>
                <a:rPr kumimoji="0" lang="zh-CN" altLang="en-US" sz="2000" dirty="0">
                  <a:solidFill>
                    <a:srgbClr val="002060"/>
                  </a:solidFill>
                  <a:latin typeface="Times New Roman" pitchFamily="18" charset="0"/>
                  <a:ea typeface="宋体" pitchFamily="2" charset="-122"/>
                  <a:cs typeface="Times New Roman" pitchFamily="18" charset="0"/>
                </a:rPr>
                <a:t>及</a:t>
              </a:r>
              <a:r>
                <a:rPr kumimoji="0" lang="zh-CN" altLang="en-US" sz="2000" dirty="0" smtClean="0">
                  <a:solidFill>
                    <a:srgbClr val="002060"/>
                  </a:solidFill>
                  <a:latin typeface="Times New Roman" pitchFamily="18" charset="0"/>
                  <a:ea typeface="宋体" pitchFamily="2" charset="-122"/>
                  <a:cs typeface="Times New Roman" pitchFamily="18" charset="0"/>
                </a:rPr>
                <a:t>控制</a:t>
              </a:r>
              <a:endParaRPr kumimoji="0" lang="en-US" altLang="zh-CN" sz="2000" dirty="0">
                <a:solidFill>
                  <a:srgbClr val="002060"/>
                </a:solidFill>
                <a:latin typeface="Times New Roman" pitchFamily="18" charset="0"/>
                <a:ea typeface="宋体" pitchFamily="2" charset="-122"/>
                <a:cs typeface="Times New Roman" pitchFamily="18" charset="0"/>
              </a:endParaRPr>
            </a:p>
          </p:txBody>
        </p:sp>
        <p:sp>
          <p:nvSpPr>
            <p:cNvPr id="19" name="Text Box 24"/>
            <p:cNvSpPr txBox="1">
              <a:spLocks noChangeArrowheads="1"/>
            </p:cNvSpPr>
            <p:nvPr/>
          </p:nvSpPr>
          <p:spPr bwMode="auto">
            <a:xfrm>
              <a:off x="3159126" y="3680711"/>
              <a:ext cx="1546224" cy="7080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接收缓冲</a:t>
              </a:r>
            </a:p>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寄存器</a:t>
              </a:r>
            </a:p>
          </p:txBody>
        </p:sp>
        <p:sp>
          <p:nvSpPr>
            <p:cNvPr id="20" name="Text Box 28"/>
            <p:cNvSpPr txBox="1">
              <a:spLocks noChangeArrowheads="1"/>
            </p:cNvSpPr>
            <p:nvPr/>
          </p:nvSpPr>
          <p:spPr bwMode="auto">
            <a:xfrm>
              <a:off x="5130675" y="3690767"/>
              <a:ext cx="1485900" cy="96949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95000"/>
                </a:lnSpc>
                <a:buFontTx/>
                <a:buNone/>
              </a:pPr>
              <a:r>
                <a:rPr kumimoji="0" lang="zh-CN" altLang="en-US" sz="2000" dirty="0">
                  <a:solidFill>
                    <a:srgbClr val="002060"/>
                  </a:solidFill>
                  <a:latin typeface="Times New Roman" pitchFamily="18" charset="0"/>
                  <a:ea typeface="宋体" pitchFamily="2" charset="-122"/>
                  <a:cs typeface="Times New Roman" pitchFamily="18" charset="0"/>
                </a:rPr>
                <a:t>接收移位</a:t>
              </a:r>
            </a:p>
            <a:p>
              <a:pPr algn="ctr" eaLnBrk="0" hangingPunct="0">
                <a:lnSpc>
                  <a:spcPct val="95000"/>
                </a:lnSpc>
                <a:buFontTx/>
                <a:buNone/>
              </a:pPr>
              <a:r>
                <a:rPr kumimoji="0" lang="zh-CN" altLang="en-US" sz="2000" dirty="0">
                  <a:solidFill>
                    <a:srgbClr val="002060"/>
                  </a:solidFill>
                  <a:latin typeface="Times New Roman" pitchFamily="18" charset="0"/>
                  <a:ea typeface="宋体" pitchFamily="2" charset="-122"/>
                  <a:cs typeface="Times New Roman" pitchFamily="18" charset="0"/>
                </a:rPr>
                <a:t>寄存器</a:t>
              </a:r>
            </a:p>
            <a:p>
              <a:pPr algn="ctr" eaLnBrk="0" hangingPunct="0">
                <a:lnSpc>
                  <a:spcPct val="95000"/>
                </a:lnSpc>
                <a:buFontTx/>
                <a:buNone/>
              </a:pPr>
              <a:r>
                <a:rPr kumimoji="0" lang="zh-CN" altLang="en-US" sz="2000" dirty="0">
                  <a:solidFill>
                    <a:srgbClr val="002060"/>
                  </a:solidFill>
                  <a:latin typeface="Times New Roman" pitchFamily="18" charset="0"/>
                  <a:ea typeface="宋体" pitchFamily="2" charset="-122"/>
                  <a:cs typeface="Times New Roman" pitchFamily="18" charset="0"/>
                </a:rPr>
                <a:t>及</a:t>
              </a:r>
              <a:r>
                <a:rPr kumimoji="0" lang="zh-CN" altLang="en-US" sz="2000" dirty="0" smtClean="0">
                  <a:solidFill>
                    <a:srgbClr val="002060"/>
                  </a:solidFill>
                  <a:latin typeface="Times New Roman" pitchFamily="18" charset="0"/>
                  <a:ea typeface="宋体" pitchFamily="2" charset="-122"/>
                  <a:cs typeface="Times New Roman" pitchFamily="18" charset="0"/>
                </a:rPr>
                <a:t>控制</a:t>
              </a:r>
              <a:endParaRPr kumimoji="0" lang="en-US" altLang="zh-CN" sz="2000" dirty="0">
                <a:solidFill>
                  <a:srgbClr val="002060"/>
                </a:solidFill>
                <a:latin typeface="Times New Roman" pitchFamily="18" charset="0"/>
                <a:ea typeface="宋体" pitchFamily="2" charset="-122"/>
                <a:cs typeface="Times New Roman" pitchFamily="18" charset="0"/>
              </a:endParaRPr>
            </a:p>
          </p:txBody>
        </p:sp>
        <p:sp>
          <p:nvSpPr>
            <p:cNvPr id="21" name="Line 29"/>
            <p:cNvSpPr>
              <a:spLocks noChangeShapeType="1"/>
            </p:cNvSpPr>
            <p:nvPr/>
          </p:nvSpPr>
          <p:spPr bwMode="auto">
            <a:xfrm flipH="1">
              <a:off x="6631089" y="4122862"/>
              <a:ext cx="630238" cy="0"/>
            </a:xfrm>
            <a:prstGeom prst="line">
              <a:avLst/>
            </a:prstGeom>
            <a:noFill/>
            <a:ln w="19050">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2" name="Line 15"/>
            <p:cNvSpPr>
              <a:spLocks noChangeShapeType="1"/>
            </p:cNvSpPr>
            <p:nvPr/>
          </p:nvSpPr>
          <p:spPr bwMode="auto">
            <a:xfrm rot="5400000">
              <a:off x="6107214" y="2312690"/>
              <a:ext cx="288925"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3" name="Line 30"/>
            <p:cNvSpPr>
              <a:spLocks noChangeShapeType="1"/>
            </p:cNvSpPr>
            <p:nvPr/>
          </p:nvSpPr>
          <p:spPr bwMode="auto">
            <a:xfrm>
              <a:off x="6251676" y="2168227"/>
              <a:ext cx="100965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4" name="Line 31"/>
            <p:cNvSpPr>
              <a:spLocks noChangeShapeType="1"/>
            </p:cNvSpPr>
            <p:nvPr/>
          </p:nvSpPr>
          <p:spPr bwMode="auto">
            <a:xfrm rot="16200000" flipV="1">
              <a:off x="6115151" y="4782354"/>
              <a:ext cx="271462"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5" name="Line 32"/>
            <p:cNvSpPr>
              <a:spLocks noChangeShapeType="1"/>
            </p:cNvSpPr>
            <p:nvPr/>
          </p:nvSpPr>
          <p:spPr bwMode="auto">
            <a:xfrm flipV="1">
              <a:off x="6251676" y="4917291"/>
              <a:ext cx="100965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6" name="Text Box 33"/>
            <p:cNvSpPr txBox="1">
              <a:spLocks noChangeArrowheads="1"/>
            </p:cNvSpPr>
            <p:nvPr/>
          </p:nvSpPr>
          <p:spPr bwMode="auto">
            <a:xfrm>
              <a:off x="7212114" y="3943021"/>
              <a:ext cx="1766888"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008000"/>
                  </a:solidFill>
                  <a:latin typeface="Times New Roman" pitchFamily="18" charset="0"/>
                  <a:ea typeface="宋体" pitchFamily="2" charset="-122"/>
                  <a:cs typeface="Times New Roman" pitchFamily="18" charset="0"/>
                </a:rPr>
                <a:t>串行数据输入</a:t>
              </a:r>
            </a:p>
          </p:txBody>
        </p:sp>
        <p:sp>
          <p:nvSpPr>
            <p:cNvPr id="27" name="Text Box 34"/>
            <p:cNvSpPr txBox="1">
              <a:spLocks noChangeArrowheads="1"/>
            </p:cNvSpPr>
            <p:nvPr/>
          </p:nvSpPr>
          <p:spPr bwMode="auto">
            <a:xfrm>
              <a:off x="7212114" y="1988840"/>
              <a:ext cx="1262063"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C00000"/>
                  </a:solidFill>
                  <a:latin typeface="Times New Roman" pitchFamily="18" charset="0"/>
                  <a:ea typeface="宋体" pitchFamily="2" charset="-122"/>
                  <a:cs typeface="Times New Roman" pitchFamily="18" charset="0"/>
                </a:rPr>
                <a:t>发送时钟</a:t>
              </a:r>
            </a:p>
          </p:txBody>
        </p:sp>
        <p:sp>
          <p:nvSpPr>
            <p:cNvPr id="29" name="Text Box 35"/>
            <p:cNvSpPr txBox="1">
              <a:spLocks noChangeArrowheads="1"/>
            </p:cNvSpPr>
            <p:nvPr/>
          </p:nvSpPr>
          <p:spPr bwMode="auto">
            <a:xfrm>
              <a:off x="7212114" y="4717266"/>
              <a:ext cx="1262063"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C00000"/>
                  </a:solidFill>
                  <a:latin typeface="Times New Roman" pitchFamily="18" charset="0"/>
                  <a:ea typeface="宋体" pitchFamily="2" charset="-122"/>
                  <a:cs typeface="Times New Roman" pitchFamily="18" charset="0"/>
                </a:rPr>
                <a:t>接收时钟</a:t>
              </a:r>
            </a:p>
          </p:txBody>
        </p:sp>
        <p:sp>
          <p:nvSpPr>
            <p:cNvPr id="30" name="Text Box 36"/>
            <p:cNvSpPr txBox="1">
              <a:spLocks noChangeArrowheads="1"/>
            </p:cNvSpPr>
            <p:nvPr/>
          </p:nvSpPr>
          <p:spPr bwMode="auto">
            <a:xfrm>
              <a:off x="2558955" y="3004618"/>
              <a:ext cx="784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en-US" altLang="zh-CN" sz="2000" dirty="0">
                  <a:solidFill>
                    <a:srgbClr val="008000"/>
                  </a:solidFill>
                  <a:latin typeface="Times New Roman" pitchFamily="18" charset="0"/>
                  <a:ea typeface="宋体" pitchFamily="2" charset="-122"/>
                  <a:cs typeface="Times New Roman" pitchFamily="18" charset="0"/>
                </a:rPr>
                <a:t>8</a:t>
              </a:r>
              <a:r>
                <a:rPr kumimoji="0" lang="zh-CN" altLang="en-US" sz="2000" dirty="0">
                  <a:solidFill>
                    <a:srgbClr val="008000"/>
                  </a:solidFill>
                  <a:latin typeface="Times New Roman" pitchFamily="18" charset="0"/>
                  <a:ea typeface="宋体" pitchFamily="2" charset="-122"/>
                  <a:cs typeface="Times New Roman" pitchFamily="18" charset="0"/>
                </a:rPr>
                <a:t>位</a:t>
              </a:r>
            </a:p>
          </p:txBody>
        </p:sp>
        <p:sp>
          <p:nvSpPr>
            <p:cNvPr id="31" name="Text Box 37"/>
            <p:cNvSpPr txBox="1">
              <a:spLocks noChangeArrowheads="1"/>
            </p:cNvSpPr>
            <p:nvPr/>
          </p:nvSpPr>
          <p:spPr bwMode="auto">
            <a:xfrm>
              <a:off x="2558955" y="4014043"/>
              <a:ext cx="784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en-US" altLang="zh-CN" sz="2000">
                  <a:solidFill>
                    <a:srgbClr val="008000"/>
                  </a:solidFill>
                  <a:latin typeface="Times New Roman" pitchFamily="18" charset="0"/>
                  <a:ea typeface="宋体" pitchFamily="2" charset="-122"/>
                  <a:cs typeface="Times New Roman" pitchFamily="18" charset="0"/>
                </a:rPr>
                <a:t>8</a:t>
              </a:r>
              <a:r>
                <a:rPr kumimoji="0" lang="zh-CN" altLang="en-US" sz="2000">
                  <a:solidFill>
                    <a:srgbClr val="008000"/>
                  </a:solidFill>
                  <a:latin typeface="Times New Roman" pitchFamily="18" charset="0"/>
                  <a:ea typeface="宋体" pitchFamily="2" charset="-122"/>
                  <a:cs typeface="Times New Roman" pitchFamily="18" charset="0"/>
                </a:rPr>
                <a:t>位</a:t>
              </a:r>
            </a:p>
          </p:txBody>
        </p:sp>
        <p:sp>
          <p:nvSpPr>
            <p:cNvPr id="32" name="Text Box 38"/>
            <p:cNvSpPr txBox="1">
              <a:spLocks noChangeArrowheads="1"/>
            </p:cNvSpPr>
            <p:nvPr/>
          </p:nvSpPr>
          <p:spPr bwMode="auto">
            <a:xfrm>
              <a:off x="4507922" y="4037856"/>
              <a:ext cx="78263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en-US" altLang="zh-CN" sz="2000">
                  <a:solidFill>
                    <a:srgbClr val="008000"/>
                  </a:solidFill>
                  <a:latin typeface="Times New Roman" pitchFamily="18" charset="0"/>
                  <a:ea typeface="宋体" pitchFamily="2" charset="-122"/>
                  <a:cs typeface="Times New Roman" pitchFamily="18" charset="0"/>
                </a:rPr>
                <a:t>8</a:t>
              </a:r>
              <a:r>
                <a:rPr kumimoji="0" lang="zh-CN" altLang="en-US" sz="2000">
                  <a:solidFill>
                    <a:srgbClr val="008000"/>
                  </a:solidFill>
                  <a:latin typeface="Times New Roman" pitchFamily="18" charset="0"/>
                  <a:ea typeface="宋体" pitchFamily="2" charset="-122"/>
                  <a:cs typeface="Times New Roman" pitchFamily="18" charset="0"/>
                </a:rPr>
                <a:t>位</a:t>
              </a:r>
            </a:p>
          </p:txBody>
        </p:sp>
        <p:sp>
          <p:nvSpPr>
            <p:cNvPr id="33" name="Text Box 39"/>
            <p:cNvSpPr txBox="1">
              <a:spLocks noChangeArrowheads="1"/>
            </p:cNvSpPr>
            <p:nvPr/>
          </p:nvSpPr>
          <p:spPr bwMode="auto">
            <a:xfrm>
              <a:off x="4509509" y="3004618"/>
              <a:ext cx="78263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en-US" altLang="zh-CN" sz="2000" dirty="0">
                  <a:solidFill>
                    <a:srgbClr val="008000"/>
                  </a:solidFill>
                  <a:latin typeface="Times New Roman" pitchFamily="18" charset="0"/>
                  <a:ea typeface="宋体" pitchFamily="2" charset="-122"/>
                  <a:cs typeface="Times New Roman" pitchFamily="18" charset="0"/>
                </a:rPr>
                <a:t>8</a:t>
              </a:r>
              <a:r>
                <a:rPr kumimoji="0" lang="zh-CN" altLang="en-US" sz="2000" dirty="0">
                  <a:solidFill>
                    <a:srgbClr val="008000"/>
                  </a:solidFill>
                  <a:latin typeface="Times New Roman" pitchFamily="18" charset="0"/>
                  <a:ea typeface="宋体" pitchFamily="2" charset="-122"/>
                  <a:cs typeface="Times New Roman" pitchFamily="18" charset="0"/>
                </a:rPr>
                <a:t>位</a:t>
              </a:r>
            </a:p>
          </p:txBody>
        </p:sp>
        <p:sp>
          <p:nvSpPr>
            <p:cNvPr id="34" name="Text Box 40"/>
            <p:cNvSpPr txBox="1">
              <a:spLocks noChangeArrowheads="1"/>
            </p:cNvSpPr>
            <p:nvPr/>
          </p:nvSpPr>
          <p:spPr bwMode="auto">
            <a:xfrm>
              <a:off x="6478689" y="4091112"/>
              <a:ext cx="78263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en-US" altLang="zh-CN" sz="2000">
                  <a:solidFill>
                    <a:srgbClr val="008000"/>
                  </a:solidFill>
                  <a:latin typeface="Times New Roman" pitchFamily="18" charset="0"/>
                  <a:ea typeface="宋体" pitchFamily="2" charset="-122"/>
                  <a:cs typeface="Times New Roman" pitchFamily="18" charset="0"/>
                </a:rPr>
                <a:t>1</a:t>
              </a:r>
              <a:r>
                <a:rPr kumimoji="0" lang="zh-CN" altLang="en-US" sz="2000">
                  <a:solidFill>
                    <a:srgbClr val="008000"/>
                  </a:solidFill>
                  <a:latin typeface="Times New Roman" pitchFamily="18" charset="0"/>
                  <a:ea typeface="宋体" pitchFamily="2" charset="-122"/>
                  <a:cs typeface="Times New Roman" pitchFamily="18" charset="0"/>
                </a:rPr>
                <a:t>位</a:t>
              </a:r>
            </a:p>
          </p:txBody>
        </p:sp>
        <p:sp>
          <p:nvSpPr>
            <p:cNvPr id="35" name="Text Box 41"/>
            <p:cNvSpPr txBox="1">
              <a:spLocks noChangeArrowheads="1"/>
            </p:cNvSpPr>
            <p:nvPr/>
          </p:nvSpPr>
          <p:spPr bwMode="auto">
            <a:xfrm>
              <a:off x="6478689" y="2892127"/>
              <a:ext cx="78263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en-US" altLang="zh-CN" sz="2000">
                  <a:solidFill>
                    <a:srgbClr val="008000"/>
                  </a:solidFill>
                  <a:latin typeface="Times New Roman" pitchFamily="18" charset="0"/>
                  <a:ea typeface="宋体" pitchFamily="2" charset="-122"/>
                  <a:cs typeface="Times New Roman" pitchFamily="18" charset="0"/>
                </a:rPr>
                <a:t>1</a:t>
              </a:r>
              <a:r>
                <a:rPr kumimoji="0" lang="zh-CN" altLang="en-US" sz="2000">
                  <a:solidFill>
                    <a:srgbClr val="008000"/>
                  </a:solidFill>
                  <a:latin typeface="Times New Roman" pitchFamily="18" charset="0"/>
                  <a:ea typeface="宋体" pitchFamily="2" charset="-122"/>
                  <a:cs typeface="Times New Roman" pitchFamily="18" charset="0"/>
                </a:rPr>
                <a:t>位</a:t>
              </a:r>
            </a:p>
          </p:txBody>
        </p:sp>
        <p:sp>
          <p:nvSpPr>
            <p:cNvPr id="36" name="Text Box 42"/>
            <p:cNvSpPr txBox="1">
              <a:spLocks noChangeArrowheads="1"/>
            </p:cNvSpPr>
            <p:nvPr/>
          </p:nvSpPr>
          <p:spPr bwMode="auto">
            <a:xfrm>
              <a:off x="1393277" y="3004618"/>
              <a:ext cx="7842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en-US" altLang="zh-CN" sz="2000" dirty="0">
                  <a:solidFill>
                    <a:srgbClr val="008000"/>
                  </a:solidFill>
                  <a:latin typeface="Times New Roman" pitchFamily="18" charset="0"/>
                  <a:ea typeface="宋体" pitchFamily="2" charset="-122"/>
                  <a:cs typeface="Times New Roman" pitchFamily="18" charset="0"/>
                </a:rPr>
                <a:t>8</a:t>
              </a:r>
              <a:r>
                <a:rPr kumimoji="0" lang="zh-CN" altLang="en-US" sz="2000" dirty="0">
                  <a:solidFill>
                    <a:srgbClr val="008000"/>
                  </a:solidFill>
                  <a:latin typeface="Times New Roman" pitchFamily="18" charset="0"/>
                  <a:ea typeface="宋体" pitchFamily="2" charset="-122"/>
                  <a:cs typeface="Times New Roman" pitchFamily="18" charset="0"/>
                </a:rPr>
                <a:t>位</a:t>
              </a:r>
            </a:p>
          </p:txBody>
        </p:sp>
        <p:sp>
          <p:nvSpPr>
            <p:cNvPr id="48" name="AutoShape 18"/>
            <p:cNvSpPr>
              <a:spLocks noChangeArrowheads="1"/>
            </p:cNvSpPr>
            <p:nvPr/>
          </p:nvSpPr>
          <p:spPr bwMode="auto">
            <a:xfrm rot="10800000" flipV="1">
              <a:off x="2732472" y="2909368"/>
              <a:ext cx="432000" cy="155575"/>
            </a:xfrm>
            <a:prstGeom prst="leftArrow">
              <a:avLst>
                <a:gd name="adj1" fmla="val 50602"/>
                <a:gd name="adj2" fmla="val 75146"/>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49" name="AutoShape 22"/>
            <p:cNvSpPr>
              <a:spLocks noChangeArrowheads="1"/>
            </p:cNvSpPr>
            <p:nvPr/>
          </p:nvSpPr>
          <p:spPr bwMode="auto">
            <a:xfrm rot="10800000" flipV="1">
              <a:off x="4683027" y="2909368"/>
              <a:ext cx="432000" cy="155575"/>
            </a:xfrm>
            <a:prstGeom prst="leftArrow">
              <a:avLst>
                <a:gd name="adj1" fmla="val 50602"/>
                <a:gd name="adj2" fmla="val 75146"/>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50" name="AutoShape 43"/>
            <p:cNvSpPr>
              <a:spLocks noChangeArrowheads="1"/>
            </p:cNvSpPr>
            <p:nvPr/>
          </p:nvSpPr>
          <p:spPr bwMode="auto">
            <a:xfrm flipV="1">
              <a:off x="424002" y="2909368"/>
              <a:ext cx="1548000" cy="155575"/>
            </a:xfrm>
            <a:prstGeom prst="leftRightArrow">
              <a:avLst>
                <a:gd name="adj1" fmla="val 50000"/>
                <a:gd name="adj2" fmla="val 71188"/>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38" name="AutoShape 19"/>
            <p:cNvSpPr>
              <a:spLocks noChangeArrowheads="1"/>
            </p:cNvSpPr>
            <p:nvPr/>
          </p:nvSpPr>
          <p:spPr bwMode="auto">
            <a:xfrm rot="10800000" flipH="1" flipV="1">
              <a:off x="2732472" y="3941018"/>
              <a:ext cx="432000" cy="139700"/>
            </a:xfrm>
            <a:prstGeom prst="leftArrow">
              <a:avLst>
                <a:gd name="adj1" fmla="val 50602"/>
                <a:gd name="adj2" fmla="val 102472"/>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39" name="AutoShape 27"/>
            <p:cNvSpPr>
              <a:spLocks noChangeArrowheads="1"/>
            </p:cNvSpPr>
            <p:nvPr/>
          </p:nvSpPr>
          <p:spPr bwMode="auto">
            <a:xfrm rot="10800000" flipH="1" flipV="1">
              <a:off x="4683026" y="3941018"/>
              <a:ext cx="432000" cy="139700"/>
            </a:xfrm>
            <a:prstGeom prst="leftArrow">
              <a:avLst>
                <a:gd name="adj1" fmla="val 50602"/>
                <a:gd name="adj2" fmla="val 102472"/>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40" name="AutoShape 44"/>
            <p:cNvSpPr>
              <a:spLocks noChangeArrowheads="1"/>
            </p:cNvSpPr>
            <p:nvPr/>
          </p:nvSpPr>
          <p:spPr bwMode="auto">
            <a:xfrm flipH="1">
              <a:off x="453030" y="3997771"/>
              <a:ext cx="1080000" cy="138112"/>
            </a:xfrm>
            <a:prstGeom prst="leftArrow">
              <a:avLst>
                <a:gd name="adj1" fmla="val 51398"/>
                <a:gd name="adj2" fmla="val 88761"/>
              </a:avLst>
            </a:prstGeom>
            <a:solidFill>
              <a:srgbClr val="0070C0"/>
            </a:solidFill>
            <a:ln w="9525">
              <a:solidFill>
                <a:srgbClr val="0070C0"/>
              </a:solidFill>
              <a:miter lim="800000"/>
              <a:headEnd/>
              <a:tailEnd/>
            </a:ln>
          </p:spPr>
          <p:txBody>
            <a:bodyPr wrap="none" anchor="ct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41" name="Text Box 45"/>
            <p:cNvSpPr txBox="1">
              <a:spLocks noChangeArrowheads="1"/>
            </p:cNvSpPr>
            <p:nvPr/>
          </p:nvSpPr>
          <p:spPr bwMode="auto">
            <a:xfrm>
              <a:off x="352556" y="3037955"/>
              <a:ext cx="1262063"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008000"/>
                  </a:solidFill>
                  <a:latin typeface="Times New Roman" pitchFamily="18" charset="0"/>
                  <a:ea typeface="宋体" pitchFamily="2" charset="-122"/>
                  <a:cs typeface="Times New Roman" pitchFamily="18" charset="0"/>
                </a:rPr>
                <a:t>数据总线</a:t>
              </a:r>
            </a:p>
          </p:txBody>
        </p:sp>
        <p:sp>
          <p:nvSpPr>
            <p:cNvPr id="42" name="Text Box 46"/>
            <p:cNvSpPr txBox="1">
              <a:spLocks noChangeArrowheads="1"/>
            </p:cNvSpPr>
            <p:nvPr/>
          </p:nvSpPr>
          <p:spPr bwMode="auto">
            <a:xfrm>
              <a:off x="352556" y="4109293"/>
              <a:ext cx="1262063"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0070C0"/>
                  </a:solidFill>
                  <a:latin typeface="Times New Roman" pitchFamily="18" charset="0"/>
                  <a:ea typeface="宋体" pitchFamily="2" charset="-122"/>
                  <a:cs typeface="Times New Roman" pitchFamily="18" charset="0"/>
                </a:rPr>
                <a:t>地址总线</a:t>
              </a:r>
            </a:p>
          </p:txBody>
        </p:sp>
        <p:sp>
          <p:nvSpPr>
            <p:cNvPr id="43" name="Text Box 47"/>
            <p:cNvSpPr txBox="1">
              <a:spLocks noChangeArrowheads="1"/>
            </p:cNvSpPr>
            <p:nvPr/>
          </p:nvSpPr>
          <p:spPr bwMode="auto">
            <a:xfrm>
              <a:off x="352556" y="4893865"/>
              <a:ext cx="1262063"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C00000"/>
                  </a:solidFill>
                  <a:latin typeface="Times New Roman" pitchFamily="18" charset="0"/>
                  <a:ea typeface="宋体" pitchFamily="2" charset="-122"/>
                  <a:cs typeface="Times New Roman" pitchFamily="18" charset="0"/>
                </a:rPr>
                <a:t>控制总线</a:t>
              </a:r>
            </a:p>
          </p:txBody>
        </p:sp>
        <p:grpSp>
          <p:nvGrpSpPr>
            <p:cNvPr id="3" name="组合 2"/>
            <p:cNvGrpSpPr/>
            <p:nvPr/>
          </p:nvGrpSpPr>
          <p:grpSpPr>
            <a:xfrm>
              <a:off x="453030" y="4789859"/>
              <a:ext cx="1080855" cy="190500"/>
              <a:chOff x="511086" y="5715000"/>
              <a:chExt cx="1080855" cy="190500"/>
            </a:xfrm>
          </p:grpSpPr>
          <p:sp>
            <p:nvSpPr>
              <p:cNvPr id="44" name="Line 49"/>
              <p:cNvSpPr>
                <a:spLocks noChangeShapeType="1"/>
              </p:cNvSpPr>
              <p:nvPr/>
            </p:nvSpPr>
            <p:spPr bwMode="auto">
              <a:xfrm>
                <a:off x="511086" y="5810250"/>
                <a:ext cx="1080855" cy="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45" name="Line 50"/>
              <p:cNvSpPr>
                <a:spLocks noChangeShapeType="1"/>
              </p:cNvSpPr>
              <p:nvPr/>
            </p:nvSpPr>
            <p:spPr bwMode="auto">
              <a:xfrm flipH="1">
                <a:off x="1214116" y="5715000"/>
                <a:ext cx="125413" cy="1905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grpSp>
        <p:sp>
          <p:nvSpPr>
            <p:cNvPr id="46" name="Text Box 51"/>
            <p:cNvSpPr txBox="1">
              <a:spLocks noChangeArrowheads="1"/>
            </p:cNvSpPr>
            <p:nvPr/>
          </p:nvSpPr>
          <p:spPr bwMode="auto">
            <a:xfrm>
              <a:off x="1907853" y="4729344"/>
              <a:ext cx="1389063" cy="7080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控制</a:t>
              </a:r>
            </a:p>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寄存器</a:t>
              </a:r>
            </a:p>
          </p:txBody>
        </p:sp>
        <p:sp>
          <p:nvSpPr>
            <p:cNvPr id="47" name="Text Box 53"/>
            <p:cNvSpPr txBox="1">
              <a:spLocks noChangeArrowheads="1"/>
            </p:cNvSpPr>
            <p:nvPr/>
          </p:nvSpPr>
          <p:spPr bwMode="auto">
            <a:xfrm>
              <a:off x="3411538" y="4729344"/>
              <a:ext cx="1387475" cy="7080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状态</a:t>
              </a:r>
            </a:p>
            <a:p>
              <a:pPr algn="ctr" eaLnBrk="0" hangingPunct="0">
                <a:buFontTx/>
                <a:buNone/>
              </a:pPr>
              <a:r>
                <a:rPr kumimoji="0" lang="zh-CN" altLang="en-US" sz="2000" dirty="0">
                  <a:solidFill>
                    <a:srgbClr val="002060"/>
                  </a:solidFill>
                  <a:latin typeface="Times New Roman" pitchFamily="18" charset="0"/>
                  <a:ea typeface="宋体" pitchFamily="2" charset="-122"/>
                  <a:cs typeface="Times New Roman" pitchFamily="18" charset="0"/>
                </a:rPr>
                <a:t>寄存器</a:t>
              </a:r>
            </a:p>
          </p:txBody>
        </p:sp>
      </p:grpSp>
    </p:spTree>
    <p:extLst>
      <p:ext uri="{BB962C8B-B14F-4D97-AF65-F5344CB8AC3E}">
        <p14:creationId xmlns:p14="http://schemas.microsoft.com/office/powerpoint/2010/main" val="1826655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85800"/>
            <a:ext cx="9144000" cy="1143000"/>
          </a:xfrm>
        </p:spPr>
        <p:txBody>
          <a:bodyPr>
            <a:noAutofit/>
          </a:bodyPr>
          <a:lstStyle/>
          <a:p>
            <a:r>
              <a:rPr lang="zh-CN" altLang="zh-CN" sz="4800" dirty="0"/>
              <a:t>第</a:t>
            </a:r>
            <a:r>
              <a:rPr lang="en-US" altLang="zh-CN" sz="4800" dirty="0"/>
              <a:t>7</a:t>
            </a:r>
            <a:r>
              <a:rPr lang="zh-CN" altLang="zh-CN" sz="4800" dirty="0"/>
              <a:t>章</a:t>
            </a:r>
            <a:r>
              <a:rPr lang="en-US" altLang="zh-CN" sz="4800" dirty="0"/>
              <a:t>  </a:t>
            </a:r>
            <a:r>
              <a:rPr lang="zh-CN" altLang="zh-CN" sz="4800" dirty="0"/>
              <a:t>串行</a:t>
            </a:r>
            <a:r>
              <a:rPr lang="zh-CN" altLang="zh-CN" sz="4800" dirty="0" smtClean="0"/>
              <a:t>通信及串行</a:t>
            </a:r>
            <a:r>
              <a:rPr lang="zh-CN" altLang="zh-CN" sz="4800" dirty="0"/>
              <a:t>接口技术</a:t>
            </a:r>
            <a:endParaRPr lang="zh-CN" altLang="en-US" sz="4800" dirty="0"/>
          </a:p>
        </p:txBody>
      </p:sp>
      <p:sp>
        <p:nvSpPr>
          <p:cNvPr id="3" name="内容占位符 2"/>
          <p:cNvSpPr>
            <a:spLocks noGrp="1"/>
          </p:cNvSpPr>
          <p:nvPr>
            <p:ph idx="1"/>
          </p:nvPr>
        </p:nvSpPr>
        <p:spPr>
          <a:xfrm>
            <a:off x="1331640" y="2060847"/>
            <a:ext cx="6624736" cy="3816425"/>
          </a:xfrm>
        </p:spPr>
        <p:txBody>
          <a:bodyPr>
            <a:noAutofit/>
          </a:bodyPr>
          <a:lstStyle/>
          <a:p>
            <a:pPr>
              <a:lnSpc>
                <a:spcPct val="200000"/>
              </a:lnSpc>
              <a:spcAft>
                <a:spcPts val="0"/>
              </a:spcAft>
            </a:pPr>
            <a:r>
              <a:rPr lang="en-US" altLang="zh-CN" sz="3200" dirty="0"/>
              <a:t>7.1  </a:t>
            </a:r>
            <a:r>
              <a:rPr lang="zh-CN" altLang="zh-CN" sz="3200" dirty="0"/>
              <a:t>串行通信</a:t>
            </a:r>
            <a:r>
              <a:rPr lang="zh-CN" altLang="zh-CN" sz="3200" dirty="0" smtClean="0"/>
              <a:t>概述</a:t>
            </a:r>
            <a:endParaRPr lang="en-US" altLang="zh-CN" sz="3200" dirty="0" smtClean="0"/>
          </a:p>
          <a:p>
            <a:pPr>
              <a:lnSpc>
                <a:spcPct val="150000"/>
              </a:lnSpc>
            </a:pPr>
            <a:r>
              <a:rPr lang="en-US" altLang="zh-CN" sz="3200" dirty="0"/>
              <a:t>7.2  </a:t>
            </a:r>
            <a:r>
              <a:rPr lang="zh-CN" altLang="zh-CN" sz="3200" dirty="0"/>
              <a:t>可编程串行接口</a:t>
            </a:r>
            <a:r>
              <a:rPr lang="en-US" altLang="zh-CN" sz="3200" dirty="0"/>
              <a:t>8251A</a:t>
            </a:r>
          </a:p>
          <a:p>
            <a:pPr>
              <a:lnSpc>
                <a:spcPct val="150000"/>
              </a:lnSpc>
            </a:pPr>
            <a:r>
              <a:rPr lang="en-US" altLang="zh-CN" sz="3200" dirty="0"/>
              <a:t>7.3  8251A</a:t>
            </a:r>
            <a:r>
              <a:rPr lang="zh-CN" altLang="zh-CN" sz="3200" dirty="0"/>
              <a:t>的</a:t>
            </a:r>
            <a:r>
              <a:rPr lang="zh-CN" altLang="zh-CN" sz="3200" dirty="0" smtClean="0"/>
              <a:t>应用</a:t>
            </a:r>
            <a:endParaRPr lang="en-US" altLang="zh-CN" sz="3200" dirty="0" smtClean="0"/>
          </a:p>
          <a:p>
            <a:pPr>
              <a:lnSpc>
                <a:spcPct val="150000"/>
              </a:lnSpc>
            </a:pPr>
            <a:r>
              <a:rPr lang="zh-CN" altLang="en-US" sz="3200" dirty="0" smtClean="0"/>
              <a:t>习题与</a:t>
            </a:r>
            <a:r>
              <a:rPr lang="zh-CN" altLang="en-US" sz="3200" dirty="0"/>
              <a:t>思考</a:t>
            </a:r>
          </a:p>
        </p:txBody>
      </p:sp>
      <p:grpSp>
        <p:nvGrpSpPr>
          <p:cNvPr id="9" name="组合 8"/>
          <p:cNvGrpSpPr/>
          <p:nvPr/>
        </p:nvGrpSpPr>
        <p:grpSpPr>
          <a:xfrm>
            <a:off x="1403648" y="2420888"/>
            <a:ext cx="5256584" cy="3197848"/>
            <a:chOff x="1403648" y="2420888"/>
            <a:chExt cx="5256584" cy="3197848"/>
          </a:xfrm>
        </p:grpSpPr>
        <p:sp>
          <p:nvSpPr>
            <p:cNvPr id="5" name="矩形 4">
              <a:hlinkClick r:id="rId3" action="ppaction://hlinksldjump"/>
            </p:cNvPr>
            <p:cNvSpPr/>
            <p:nvPr/>
          </p:nvSpPr>
          <p:spPr>
            <a:xfrm>
              <a:off x="1403648" y="2420888"/>
              <a:ext cx="381642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403648" y="4168744"/>
              <a:ext cx="360040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1403648" y="5042672"/>
              <a:ext cx="259228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6" action="ppaction://hlinksldjump"/>
            </p:cNvPr>
            <p:cNvSpPr/>
            <p:nvPr/>
          </p:nvSpPr>
          <p:spPr>
            <a:xfrm>
              <a:off x="1403648" y="3265320"/>
              <a:ext cx="525658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hlinkClick r:id="rId7" action="ppaction://hlinksldjump" highlightClick="1"/>
            <a:hlinkHover r:id="" action="ppaction://noaction" highlightClick="1"/>
          </p:cNvPr>
          <p:cNvSpPr/>
          <p:nvPr/>
        </p:nvSpPr>
        <p:spPr>
          <a:xfrm>
            <a:off x="7524328" y="6213562"/>
            <a:ext cx="1530168" cy="46166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400" b="1" spc="-3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rPr>
              <a:t>学习目标</a:t>
            </a:r>
            <a:endParaRPr lang="zh-CN" altLang="en-US" sz="2400" b="1" spc="-3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endParaRPr>
          </a:p>
        </p:txBody>
      </p:sp>
    </p:spTree>
    <p:extLst>
      <p:ext uri="{BB962C8B-B14F-4D97-AF65-F5344CB8AC3E}">
        <p14:creationId xmlns:p14="http://schemas.microsoft.com/office/powerpoint/2010/main" val="343170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7366119" cy="584775"/>
          </a:xfrm>
          <a:noFill/>
        </p:spPr>
        <p:txBody>
          <a:bodyPr vert="horz" wrap="none" lIns="91440" tIns="45720" rIns="91440" bIns="45720" rtlCol="0" anchor="ctr" anchorCtr="0">
            <a:spAutoFit/>
          </a:bodyPr>
          <a:lstStyle/>
          <a:p>
            <a:pPr algn="l"/>
            <a:r>
              <a:rPr lang="en-US" altLang="zh-CN" sz="3200" b="0" spc="0" dirty="0" smtClean="0">
                <a:solidFill>
                  <a:schemeClr val="tx1"/>
                </a:solidFill>
                <a:latin typeface="黑体" pitchFamily="49" charset="-122"/>
                <a:ea typeface="黑体" pitchFamily="49" charset="-122"/>
                <a:cs typeface="+mn-cs"/>
              </a:rPr>
              <a:t>3</a:t>
            </a:r>
            <a:r>
              <a:rPr lang="zh-CN" altLang="zh-CN" sz="3200" b="0" spc="0" dirty="0" smtClean="0">
                <a:solidFill>
                  <a:schemeClr val="tx1"/>
                </a:solidFill>
                <a:latin typeface="黑体" pitchFamily="49" charset="-122"/>
                <a:ea typeface="黑体" pitchFamily="49" charset="-122"/>
                <a:cs typeface="+mn-cs"/>
              </a:rPr>
              <a:t>．串行</a:t>
            </a:r>
            <a:r>
              <a:rPr lang="zh-CN" altLang="en-US" sz="3200" b="0" spc="0" dirty="0" smtClean="0">
                <a:solidFill>
                  <a:srgbClr val="FF0000"/>
                </a:solidFill>
                <a:latin typeface="黑体" pitchFamily="49" charset="-122"/>
                <a:ea typeface="黑体" pitchFamily="49" charset="-122"/>
                <a:cs typeface="+mn-cs"/>
              </a:rPr>
              <a:t>同</a:t>
            </a:r>
            <a:r>
              <a:rPr lang="zh-CN" altLang="zh-CN" sz="3200" b="0" spc="0" dirty="0" smtClean="0">
                <a:solidFill>
                  <a:schemeClr val="tx1"/>
                </a:solidFill>
                <a:latin typeface="黑体" pitchFamily="49" charset="-122"/>
                <a:ea typeface="黑体" pitchFamily="49" charset="-122"/>
                <a:cs typeface="+mn-cs"/>
              </a:rPr>
              <a:t>步</a:t>
            </a:r>
            <a:r>
              <a:rPr lang="zh-CN" altLang="zh-CN" sz="3200" b="0" spc="0" dirty="0">
                <a:solidFill>
                  <a:schemeClr val="tx1"/>
                </a:solidFill>
                <a:latin typeface="黑体" pitchFamily="49" charset="-122"/>
                <a:ea typeface="黑体" pitchFamily="49" charset="-122"/>
                <a:cs typeface="+mn-cs"/>
              </a:rPr>
              <a:t>接口的一般结构及</a:t>
            </a:r>
            <a:r>
              <a:rPr lang="zh-CN" altLang="zh-CN" sz="3200" b="0" spc="0" dirty="0" smtClean="0">
                <a:solidFill>
                  <a:schemeClr val="tx1"/>
                </a:solidFill>
                <a:latin typeface="黑体" pitchFamily="49" charset="-122"/>
                <a:ea typeface="黑体" pitchFamily="49" charset="-122"/>
                <a:cs typeface="+mn-cs"/>
              </a:rPr>
              <a:t>工作过程</a:t>
            </a:r>
            <a:endParaRPr lang="zh-CN" altLang="en-US" sz="3200" b="0" spc="0" dirty="0">
              <a:solidFill>
                <a:schemeClr val="tx1"/>
              </a:solidFill>
              <a:latin typeface="黑体" pitchFamily="49" charset="-122"/>
              <a:ea typeface="黑体" pitchFamily="49" charset="-122"/>
              <a:cs typeface="+mn-cs"/>
            </a:endParaRPr>
          </a:p>
        </p:txBody>
      </p:sp>
      <p:sp>
        <p:nvSpPr>
          <p:cNvPr id="28"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7.1.5  </a:t>
            </a:r>
            <a:r>
              <a:rPr lang="zh-CN" altLang="zh-CN" smtClean="0"/>
              <a:t>串行接口的基本结构与功能</a:t>
            </a:r>
            <a:endParaRPr lang="zh-CN" altLang="en-US" dirty="0"/>
          </a:p>
        </p:txBody>
      </p:sp>
      <p:grpSp>
        <p:nvGrpSpPr>
          <p:cNvPr id="3" name="组合 2"/>
          <p:cNvGrpSpPr/>
          <p:nvPr/>
        </p:nvGrpSpPr>
        <p:grpSpPr>
          <a:xfrm>
            <a:off x="352556" y="2053746"/>
            <a:ext cx="8467916" cy="3967542"/>
            <a:chOff x="352556" y="1844824"/>
            <a:chExt cx="8467916" cy="3967542"/>
          </a:xfrm>
        </p:grpSpPr>
        <p:sp>
          <p:nvSpPr>
            <p:cNvPr id="62" name="Rectangle 26"/>
            <p:cNvSpPr>
              <a:spLocks noChangeArrowheads="1"/>
            </p:cNvSpPr>
            <p:nvPr/>
          </p:nvSpPr>
          <p:spPr bwMode="auto">
            <a:xfrm>
              <a:off x="7049396" y="3239140"/>
              <a:ext cx="864000" cy="90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6" name="Rectangle 11"/>
            <p:cNvSpPr>
              <a:spLocks noChangeArrowheads="1"/>
            </p:cNvSpPr>
            <p:nvPr/>
          </p:nvSpPr>
          <p:spPr bwMode="auto">
            <a:xfrm>
              <a:off x="1547664" y="1888366"/>
              <a:ext cx="5184000" cy="3924000"/>
            </a:xfrm>
            <a:prstGeom prst="rect">
              <a:avLst/>
            </a:prstGeom>
            <a:solidFill>
              <a:srgbClr val="CCECFF">
                <a:alpha val="49804"/>
              </a:srgbClr>
            </a:solidFill>
            <a:ln w="19050">
              <a:solidFill>
                <a:srgbClr val="0066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8" name="Rectangle 17"/>
            <p:cNvSpPr>
              <a:spLocks noChangeArrowheads="1"/>
            </p:cNvSpPr>
            <p:nvPr/>
          </p:nvSpPr>
          <p:spPr bwMode="auto">
            <a:xfrm>
              <a:off x="3923928" y="2601167"/>
              <a:ext cx="1286282" cy="72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9" name="Rectangle 21"/>
            <p:cNvSpPr>
              <a:spLocks noChangeArrowheads="1"/>
            </p:cNvSpPr>
            <p:nvPr/>
          </p:nvSpPr>
          <p:spPr bwMode="auto">
            <a:xfrm>
              <a:off x="5504210" y="2601167"/>
              <a:ext cx="1012006" cy="72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0" name="Rectangle 25"/>
            <p:cNvSpPr>
              <a:spLocks noChangeArrowheads="1"/>
            </p:cNvSpPr>
            <p:nvPr/>
          </p:nvSpPr>
          <p:spPr bwMode="auto">
            <a:xfrm>
              <a:off x="3923928" y="3680711"/>
              <a:ext cx="1286282" cy="72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1" name="Rectangle 26"/>
            <p:cNvSpPr>
              <a:spLocks noChangeArrowheads="1"/>
            </p:cNvSpPr>
            <p:nvPr/>
          </p:nvSpPr>
          <p:spPr bwMode="auto">
            <a:xfrm>
              <a:off x="5504209" y="3676251"/>
              <a:ext cx="1012007" cy="72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2" name="Rectangle 52"/>
            <p:cNvSpPr>
              <a:spLocks noChangeArrowheads="1"/>
            </p:cNvSpPr>
            <p:nvPr/>
          </p:nvSpPr>
          <p:spPr bwMode="auto">
            <a:xfrm>
              <a:off x="2686248" y="4869240"/>
              <a:ext cx="1214438" cy="72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 name="Rectangle 54"/>
            <p:cNvSpPr>
              <a:spLocks noChangeArrowheads="1"/>
            </p:cNvSpPr>
            <p:nvPr/>
          </p:nvSpPr>
          <p:spPr bwMode="auto">
            <a:xfrm>
              <a:off x="5263460" y="4869240"/>
              <a:ext cx="1216025" cy="72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51" name="Rectangle 102"/>
            <p:cNvSpPr>
              <a:spLocks noChangeArrowheads="1"/>
            </p:cNvSpPr>
            <p:nvPr/>
          </p:nvSpPr>
          <p:spPr bwMode="auto">
            <a:xfrm>
              <a:off x="4139952" y="4869240"/>
              <a:ext cx="900000" cy="72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latin typeface="宋体" pitchFamily="2" charset="-122"/>
                <a:ea typeface="宋体" pitchFamily="2" charset="-122"/>
                <a:cs typeface="Times New Roman" pitchFamily="18" charset="0"/>
              </a:endParaRPr>
            </a:p>
          </p:txBody>
        </p:sp>
        <p:sp>
          <p:nvSpPr>
            <p:cNvPr id="47" name="Text Box 51"/>
            <p:cNvSpPr txBox="1">
              <a:spLocks noChangeArrowheads="1"/>
            </p:cNvSpPr>
            <p:nvPr/>
          </p:nvSpPr>
          <p:spPr bwMode="auto">
            <a:xfrm>
              <a:off x="2606873" y="4874929"/>
              <a:ext cx="1389063" cy="7080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buFontTx/>
                <a:buNone/>
              </a:pPr>
              <a:r>
                <a:rPr kumimoji="0" lang="zh-CN" altLang="en-US" sz="2000" dirty="0">
                  <a:solidFill>
                    <a:srgbClr val="002060"/>
                  </a:solidFill>
                  <a:latin typeface="宋体" pitchFamily="2" charset="-122"/>
                  <a:ea typeface="宋体" pitchFamily="2" charset="-122"/>
                  <a:cs typeface="Times New Roman" pitchFamily="18" charset="0"/>
                </a:rPr>
                <a:t>控制</a:t>
              </a:r>
            </a:p>
            <a:p>
              <a:pPr algn="ctr" eaLnBrk="0" hangingPunct="0">
                <a:buFontTx/>
                <a:buNone/>
              </a:pPr>
              <a:r>
                <a:rPr kumimoji="0" lang="zh-CN" altLang="en-US" sz="2000" dirty="0">
                  <a:solidFill>
                    <a:srgbClr val="002060"/>
                  </a:solidFill>
                  <a:latin typeface="宋体" pitchFamily="2" charset="-122"/>
                  <a:ea typeface="宋体" pitchFamily="2" charset="-122"/>
                  <a:cs typeface="Times New Roman" pitchFamily="18" charset="0"/>
                </a:rPr>
                <a:t>寄存器</a:t>
              </a:r>
            </a:p>
          </p:txBody>
        </p:sp>
        <p:sp>
          <p:nvSpPr>
            <p:cNvPr id="48" name="Text Box 53"/>
            <p:cNvSpPr txBox="1">
              <a:spLocks noChangeArrowheads="1"/>
            </p:cNvSpPr>
            <p:nvPr/>
          </p:nvSpPr>
          <p:spPr bwMode="auto">
            <a:xfrm>
              <a:off x="5185673" y="4874929"/>
              <a:ext cx="1387475" cy="7080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buFontTx/>
                <a:buNone/>
              </a:pPr>
              <a:r>
                <a:rPr kumimoji="0" lang="zh-CN" altLang="en-US" sz="2000" dirty="0">
                  <a:solidFill>
                    <a:srgbClr val="002060"/>
                  </a:solidFill>
                  <a:latin typeface="宋体" pitchFamily="2" charset="-122"/>
                  <a:ea typeface="宋体" pitchFamily="2" charset="-122"/>
                  <a:cs typeface="Times New Roman" pitchFamily="18" charset="0"/>
                </a:rPr>
                <a:t>状态</a:t>
              </a:r>
            </a:p>
            <a:p>
              <a:pPr algn="ctr" eaLnBrk="0" hangingPunct="0">
                <a:buFontTx/>
                <a:buNone/>
              </a:pPr>
              <a:r>
                <a:rPr kumimoji="0" lang="zh-CN" altLang="en-US" sz="2000" dirty="0">
                  <a:solidFill>
                    <a:srgbClr val="002060"/>
                  </a:solidFill>
                  <a:latin typeface="宋体" pitchFamily="2" charset="-122"/>
                  <a:ea typeface="宋体" pitchFamily="2" charset="-122"/>
                  <a:cs typeface="Times New Roman" pitchFamily="18" charset="0"/>
                </a:rPr>
                <a:t>寄存器</a:t>
              </a:r>
            </a:p>
          </p:txBody>
        </p:sp>
        <p:sp>
          <p:nvSpPr>
            <p:cNvPr id="52" name="Text Box 101"/>
            <p:cNvSpPr txBox="1">
              <a:spLocks noChangeArrowheads="1"/>
            </p:cNvSpPr>
            <p:nvPr/>
          </p:nvSpPr>
          <p:spPr bwMode="auto">
            <a:xfrm>
              <a:off x="4067944" y="4870729"/>
              <a:ext cx="1114425" cy="70788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buFontTx/>
                <a:buNone/>
              </a:pPr>
              <a:r>
                <a:rPr kumimoji="0" lang="zh-CN" altLang="en-US" sz="2000" dirty="0">
                  <a:solidFill>
                    <a:srgbClr val="002060"/>
                  </a:solidFill>
                  <a:latin typeface="宋体" pitchFamily="2" charset="-122"/>
                  <a:ea typeface="宋体" pitchFamily="2" charset="-122"/>
                  <a:cs typeface="Times New Roman" pitchFamily="18" charset="0"/>
                </a:rPr>
                <a:t>同步</a:t>
              </a:r>
            </a:p>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检测器</a:t>
              </a:r>
              <a:endParaRPr kumimoji="0" lang="en-US" altLang="zh-CN" sz="2000" dirty="0">
                <a:solidFill>
                  <a:srgbClr val="002060"/>
                </a:solidFill>
                <a:latin typeface="宋体" pitchFamily="2" charset="-122"/>
                <a:ea typeface="宋体" pitchFamily="2" charset="-122"/>
                <a:cs typeface="Times New Roman" pitchFamily="18" charset="0"/>
              </a:endParaRPr>
            </a:p>
          </p:txBody>
        </p:sp>
        <p:sp>
          <p:nvSpPr>
            <p:cNvPr id="16" name="Text Box 16"/>
            <p:cNvSpPr txBox="1">
              <a:spLocks noChangeArrowheads="1"/>
            </p:cNvSpPr>
            <p:nvPr/>
          </p:nvSpPr>
          <p:spPr bwMode="auto">
            <a:xfrm>
              <a:off x="3816088" y="2613415"/>
              <a:ext cx="1548000" cy="7080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FontTx/>
                <a:buNone/>
              </a:pPr>
              <a:r>
                <a:rPr lang="zh-CN" altLang="en-US" sz="2000" dirty="0" smtClean="0">
                  <a:solidFill>
                    <a:srgbClr val="002060"/>
                  </a:solidFill>
                  <a:latin typeface="宋体" pitchFamily="2" charset="-122"/>
                  <a:ea typeface="宋体" pitchFamily="2" charset="-122"/>
                  <a:cs typeface="Times New Roman" pitchFamily="18" charset="0"/>
                </a:rPr>
                <a:t>输出移</a:t>
              </a:r>
              <a:r>
                <a:rPr lang="zh-CN" altLang="en-US" sz="2000" dirty="0">
                  <a:solidFill>
                    <a:srgbClr val="002060"/>
                  </a:solidFill>
                  <a:latin typeface="宋体" pitchFamily="2" charset="-122"/>
                  <a:ea typeface="宋体" pitchFamily="2" charset="-122"/>
                  <a:cs typeface="Times New Roman" pitchFamily="18" charset="0"/>
                </a:rPr>
                <a:t>位</a:t>
              </a:r>
              <a:endParaRPr kumimoji="0" lang="zh-CN" altLang="en-US" sz="2000" dirty="0">
                <a:solidFill>
                  <a:srgbClr val="002060"/>
                </a:solidFill>
                <a:latin typeface="宋体" pitchFamily="2" charset="-122"/>
                <a:ea typeface="宋体" pitchFamily="2" charset="-122"/>
                <a:cs typeface="Times New Roman" pitchFamily="18" charset="0"/>
              </a:endParaRPr>
            </a:p>
            <a:p>
              <a:pPr algn="ctr" eaLnBrk="0" hangingPunct="0">
                <a:buFontTx/>
                <a:buNone/>
              </a:pPr>
              <a:r>
                <a:rPr kumimoji="0" lang="zh-CN" altLang="en-US" sz="2000" dirty="0">
                  <a:solidFill>
                    <a:srgbClr val="002060"/>
                  </a:solidFill>
                  <a:latin typeface="宋体" pitchFamily="2" charset="-122"/>
                  <a:ea typeface="宋体" pitchFamily="2" charset="-122"/>
                  <a:cs typeface="Times New Roman" pitchFamily="18" charset="0"/>
                </a:rPr>
                <a:t>寄存器</a:t>
              </a:r>
            </a:p>
          </p:txBody>
        </p:sp>
        <p:sp>
          <p:nvSpPr>
            <p:cNvPr id="19" name="Text Box 24"/>
            <p:cNvSpPr txBox="1">
              <a:spLocks noChangeArrowheads="1"/>
            </p:cNvSpPr>
            <p:nvPr/>
          </p:nvSpPr>
          <p:spPr bwMode="auto">
            <a:xfrm>
              <a:off x="3816088" y="3680711"/>
              <a:ext cx="1546224" cy="70788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输入移位</a:t>
              </a:r>
              <a:endParaRPr kumimoji="0" lang="en-US" altLang="zh-CN" sz="2000" dirty="0" smtClean="0">
                <a:solidFill>
                  <a:srgbClr val="002060"/>
                </a:solidFill>
                <a:latin typeface="宋体" pitchFamily="2" charset="-122"/>
                <a:ea typeface="宋体" pitchFamily="2" charset="-122"/>
                <a:cs typeface="Times New Roman" pitchFamily="18" charset="0"/>
              </a:endParaRPr>
            </a:p>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寄存器</a:t>
              </a:r>
              <a:endParaRPr kumimoji="0" lang="zh-CN" altLang="en-US" sz="2000" dirty="0">
                <a:solidFill>
                  <a:srgbClr val="002060"/>
                </a:solidFill>
                <a:latin typeface="宋体" pitchFamily="2" charset="-122"/>
                <a:ea typeface="宋体" pitchFamily="2" charset="-122"/>
                <a:cs typeface="Times New Roman" pitchFamily="18" charset="0"/>
              </a:endParaRPr>
            </a:p>
          </p:txBody>
        </p:sp>
        <p:sp>
          <p:nvSpPr>
            <p:cNvPr id="18" name="Text Box 23"/>
            <p:cNvSpPr txBox="1">
              <a:spLocks noChangeArrowheads="1"/>
            </p:cNvSpPr>
            <p:nvPr/>
          </p:nvSpPr>
          <p:spPr bwMode="auto">
            <a:xfrm>
              <a:off x="5465244" y="2636904"/>
              <a:ext cx="1080000" cy="67710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95000"/>
                </a:lnSpc>
                <a:buFontTx/>
                <a:buNone/>
              </a:pPr>
              <a:r>
                <a:rPr kumimoji="0" lang="en-US" altLang="zh-CN" sz="2000" dirty="0" smtClean="0">
                  <a:solidFill>
                    <a:srgbClr val="002060"/>
                  </a:solidFill>
                  <a:latin typeface="Times New Roman" pitchFamily="18" charset="0"/>
                  <a:ea typeface="宋体" pitchFamily="2" charset="-122"/>
                  <a:cs typeface="Times New Roman" pitchFamily="18" charset="0"/>
                </a:rPr>
                <a:t>CRC</a:t>
              </a:r>
            </a:p>
            <a:p>
              <a:pPr algn="ctr" eaLnBrk="0" hangingPunct="0">
                <a:lnSpc>
                  <a:spcPct val="95000"/>
                </a:lnSpc>
                <a:buFontTx/>
                <a:buNone/>
              </a:pPr>
              <a:r>
                <a:rPr kumimoji="0" lang="zh-CN" altLang="en-US" sz="2000" dirty="0" smtClean="0">
                  <a:solidFill>
                    <a:srgbClr val="002060"/>
                  </a:solidFill>
                  <a:latin typeface="Times New Roman" pitchFamily="18" charset="0"/>
                  <a:ea typeface="宋体" pitchFamily="2" charset="-122"/>
                  <a:cs typeface="Times New Roman" pitchFamily="18" charset="0"/>
                </a:rPr>
                <a:t>发生器</a:t>
              </a:r>
              <a:endParaRPr kumimoji="0" lang="en-US" altLang="zh-CN" sz="2000" dirty="0">
                <a:solidFill>
                  <a:srgbClr val="002060"/>
                </a:solidFill>
                <a:latin typeface="Times New Roman" pitchFamily="18" charset="0"/>
                <a:ea typeface="宋体" pitchFamily="2" charset="-122"/>
                <a:cs typeface="Times New Roman" pitchFamily="18" charset="0"/>
              </a:endParaRPr>
            </a:p>
          </p:txBody>
        </p:sp>
        <p:sp>
          <p:nvSpPr>
            <p:cNvPr id="20" name="Text Box 28"/>
            <p:cNvSpPr txBox="1">
              <a:spLocks noChangeArrowheads="1"/>
            </p:cNvSpPr>
            <p:nvPr/>
          </p:nvSpPr>
          <p:spPr bwMode="auto">
            <a:xfrm>
              <a:off x="5465244" y="3690767"/>
              <a:ext cx="1080000" cy="67710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95000"/>
                </a:lnSpc>
                <a:buFontTx/>
                <a:buNone/>
              </a:pPr>
              <a:r>
                <a:rPr kumimoji="0" lang="en-US" altLang="zh-CN" sz="2000" dirty="0" smtClean="0">
                  <a:solidFill>
                    <a:srgbClr val="002060"/>
                  </a:solidFill>
                  <a:latin typeface="Times New Roman" pitchFamily="18" charset="0"/>
                  <a:ea typeface="宋体" pitchFamily="2" charset="-122"/>
                  <a:cs typeface="Times New Roman" pitchFamily="18" charset="0"/>
                </a:rPr>
                <a:t>CRC</a:t>
              </a:r>
            </a:p>
            <a:p>
              <a:pPr algn="ctr" eaLnBrk="0" hangingPunct="0">
                <a:lnSpc>
                  <a:spcPct val="95000"/>
                </a:lnSpc>
                <a:buFontTx/>
                <a:buNone/>
              </a:pPr>
              <a:r>
                <a:rPr kumimoji="0" lang="zh-CN" altLang="en-US" sz="2000" dirty="0" smtClean="0">
                  <a:solidFill>
                    <a:srgbClr val="002060"/>
                  </a:solidFill>
                  <a:latin typeface="Times New Roman" pitchFamily="18" charset="0"/>
                  <a:ea typeface="宋体" pitchFamily="2" charset="-122"/>
                  <a:cs typeface="Times New Roman" pitchFamily="18" charset="0"/>
                </a:rPr>
                <a:t>检验器</a:t>
              </a:r>
              <a:endParaRPr kumimoji="0" lang="en-US" altLang="zh-CN" sz="2000" dirty="0">
                <a:solidFill>
                  <a:srgbClr val="002060"/>
                </a:solidFill>
                <a:latin typeface="Times New Roman" pitchFamily="18" charset="0"/>
                <a:ea typeface="宋体" pitchFamily="2" charset="-122"/>
                <a:cs typeface="Times New Roman" pitchFamily="18" charset="0"/>
              </a:endParaRPr>
            </a:p>
          </p:txBody>
        </p:sp>
        <p:sp>
          <p:nvSpPr>
            <p:cNvPr id="7" name="Rectangle 13"/>
            <p:cNvSpPr>
              <a:spLocks noChangeArrowheads="1"/>
            </p:cNvSpPr>
            <p:nvPr/>
          </p:nvSpPr>
          <p:spPr bwMode="auto">
            <a:xfrm>
              <a:off x="1792716" y="2126283"/>
              <a:ext cx="757238" cy="2526853"/>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4" name="Text Box 12"/>
            <p:cNvSpPr txBox="1">
              <a:spLocks noChangeArrowheads="1"/>
            </p:cNvSpPr>
            <p:nvPr/>
          </p:nvSpPr>
          <p:spPr bwMode="auto">
            <a:xfrm>
              <a:off x="1954300" y="2270299"/>
              <a:ext cx="490538" cy="224676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数</a:t>
              </a:r>
              <a:endParaRPr kumimoji="0" lang="en-US" altLang="zh-CN" sz="2000" dirty="0" smtClean="0">
                <a:solidFill>
                  <a:srgbClr val="002060"/>
                </a:solidFill>
                <a:latin typeface="宋体" pitchFamily="2" charset="-122"/>
                <a:ea typeface="宋体" pitchFamily="2" charset="-122"/>
                <a:cs typeface="Times New Roman" pitchFamily="18" charset="0"/>
              </a:endParaRPr>
            </a:p>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据</a:t>
              </a:r>
              <a:endParaRPr kumimoji="0" lang="zh-CN" altLang="en-US" sz="2000" dirty="0">
                <a:solidFill>
                  <a:srgbClr val="002060"/>
                </a:solidFill>
                <a:latin typeface="宋体" pitchFamily="2" charset="-122"/>
                <a:ea typeface="宋体" pitchFamily="2" charset="-122"/>
                <a:cs typeface="Times New Roman" pitchFamily="18" charset="0"/>
              </a:endParaRPr>
            </a:p>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总</a:t>
              </a:r>
              <a:endParaRPr kumimoji="0" lang="en-US" altLang="zh-CN" sz="2000" dirty="0" smtClean="0">
                <a:solidFill>
                  <a:srgbClr val="002060"/>
                </a:solidFill>
                <a:latin typeface="宋体" pitchFamily="2" charset="-122"/>
                <a:ea typeface="宋体" pitchFamily="2" charset="-122"/>
                <a:cs typeface="Times New Roman" pitchFamily="18" charset="0"/>
              </a:endParaRPr>
            </a:p>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线</a:t>
              </a:r>
              <a:endParaRPr kumimoji="0" lang="zh-CN" altLang="en-US" sz="2000" dirty="0">
                <a:solidFill>
                  <a:srgbClr val="002060"/>
                </a:solidFill>
                <a:latin typeface="宋体" pitchFamily="2" charset="-122"/>
                <a:ea typeface="宋体" pitchFamily="2" charset="-122"/>
                <a:cs typeface="Times New Roman" pitchFamily="18" charset="0"/>
              </a:endParaRPr>
            </a:p>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缓</a:t>
              </a:r>
              <a:endParaRPr kumimoji="0" lang="en-US" altLang="zh-CN" sz="2000" dirty="0" smtClean="0">
                <a:solidFill>
                  <a:srgbClr val="002060"/>
                </a:solidFill>
                <a:latin typeface="宋体" pitchFamily="2" charset="-122"/>
                <a:ea typeface="宋体" pitchFamily="2" charset="-122"/>
                <a:cs typeface="Times New Roman" pitchFamily="18" charset="0"/>
              </a:endParaRPr>
            </a:p>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冲</a:t>
              </a:r>
              <a:endParaRPr kumimoji="0" lang="en-US" altLang="zh-CN" sz="2000" dirty="0" smtClean="0">
                <a:solidFill>
                  <a:srgbClr val="002060"/>
                </a:solidFill>
                <a:latin typeface="宋体" pitchFamily="2" charset="-122"/>
                <a:ea typeface="宋体" pitchFamily="2" charset="-122"/>
                <a:cs typeface="Times New Roman" pitchFamily="18" charset="0"/>
              </a:endParaRPr>
            </a:p>
            <a:p>
              <a:pPr algn="ctr" eaLnBrk="0" hangingPunct="0">
                <a:buFontTx/>
                <a:buNone/>
              </a:pPr>
              <a:r>
                <a:rPr kumimoji="0" lang="zh-CN" altLang="en-US" sz="2000" dirty="0" smtClean="0">
                  <a:solidFill>
                    <a:srgbClr val="002060"/>
                  </a:solidFill>
                  <a:latin typeface="宋体" pitchFamily="2" charset="-122"/>
                  <a:ea typeface="宋体" pitchFamily="2" charset="-122"/>
                  <a:cs typeface="Times New Roman" pitchFamily="18" charset="0"/>
                </a:rPr>
                <a:t>器</a:t>
              </a:r>
              <a:endParaRPr kumimoji="0" lang="en-US" altLang="zh-CN" sz="2000" dirty="0">
                <a:solidFill>
                  <a:srgbClr val="002060"/>
                </a:solidFill>
                <a:latin typeface="宋体" pitchFamily="2" charset="-122"/>
                <a:ea typeface="宋体" pitchFamily="2" charset="-122"/>
                <a:cs typeface="Times New Roman" pitchFamily="18" charset="0"/>
              </a:endParaRPr>
            </a:p>
          </p:txBody>
        </p:sp>
        <p:sp>
          <p:nvSpPr>
            <p:cNvPr id="15" name="Text Box 14"/>
            <p:cNvSpPr txBox="1">
              <a:spLocks noChangeArrowheads="1"/>
            </p:cNvSpPr>
            <p:nvPr/>
          </p:nvSpPr>
          <p:spPr bwMode="auto">
            <a:xfrm>
              <a:off x="7053584" y="2146808"/>
              <a:ext cx="1766888"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008000"/>
                  </a:solidFill>
                  <a:latin typeface="宋体" pitchFamily="2" charset="-122"/>
                  <a:ea typeface="宋体" pitchFamily="2" charset="-122"/>
                  <a:cs typeface="Times New Roman" pitchFamily="18" charset="0"/>
                </a:rPr>
                <a:t>串行数据输出</a:t>
              </a:r>
            </a:p>
          </p:txBody>
        </p:sp>
        <p:sp>
          <p:nvSpPr>
            <p:cNvPr id="17" name="Line 20"/>
            <p:cNvSpPr>
              <a:spLocks noChangeShapeType="1"/>
            </p:cNvSpPr>
            <p:nvPr/>
          </p:nvSpPr>
          <p:spPr bwMode="auto">
            <a:xfrm flipV="1">
              <a:off x="4812286" y="2331234"/>
              <a:ext cx="2232000" cy="3132"/>
            </a:xfrm>
            <a:prstGeom prst="line">
              <a:avLst/>
            </a:prstGeom>
            <a:noFill/>
            <a:ln w="9525">
              <a:solidFill>
                <a:srgbClr val="008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21" name="Line 29"/>
            <p:cNvSpPr>
              <a:spLocks noChangeShapeType="1"/>
            </p:cNvSpPr>
            <p:nvPr/>
          </p:nvSpPr>
          <p:spPr bwMode="auto">
            <a:xfrm flipH="1">
              <a:off x="4817052" y="4653136"/>
              <a:ext cx="3816000" cy="0"/>
            </a:xfrm>
            <a:prstGeom prst="line">
              <a:avLst/>
            </a:prstGeom>
            <a:noFill/>
            <a:ln w="9525">
              <a:solidFill>
                <a:srgbClr val="008000"/>
              </a:solidFill>
              <a:round/>
              <a:headEnd type="none" w="med" len="med"/>
              <a:tailEnd type="non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22" name="Line 15"/>
            <p:cNvSpPr>
              <a:spLocks noChangeShapeType="1"/>
            </p:cNvSpPr>
            <p:nvPr/>
          </p:nvSpPr>
          <p:spPr bwMode="auto">
            <a:xfrm rot="5400000" flipV="1">
              <a:off x="4294934" y="2331234"/>
              <a:ext cx="540767"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23" name="Line 30"/>
            <p:cNvSpPr>
              <a:spLocks noChangeShapeType="1"/>
            </p:cNvSpPr>
            <p:nvPr/>
          </p:nvSpPr>
          <p:spPr bwMode="auto">
            <a:xfrm>
              <a:off x="4574686" y="2060848"/>
              <a:ext cx="2469600" cy="2"/>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24" name="Line 31"/>
            <p:cNvSpPr>
              <a:spLocks noChangeShapeType="1"/>
            </p:cNvSpPr>
            <p:nvPr/>
          </p:nvSpPr>
          <p:spPr bwMode="auto">
            <a:xfrm rot="5400000">
              <a:off x="5764206" y="4634401"/>
              <a:ext cx="468000"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26" name="Text Box 33"/>
            <p:cNvSpPr txBox="1">
              <a:spLocks noChangeArrowheads="1"/>
            </p:cNvSpPr>
            <p:nvPr/>
          </p:nvSpPr>
          <p:spPr bwMode="auto">
            <a:xfrm>
              <a:off x="7053584" y="4641592"/>
              <a:ext cx="1766888"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008000"/>
                  </a:solidFill>
                  <a:latin typeface="宋体" pitchFamily="2" charset="-122"/>
                  <a:ea typeface="宋体" pitchFamily="2" charset="-122"/>
                  <a:cs typeface="Times New Roman" pitchFamily="18" charset="0"/>
                </a:rPr>
                <a:t>串行数据输入</a:t>
              </a:r>
            </a:p>
          </p:txBody>
        </p:sp>
        <p:sp>
          <p:nvSpPr>
            <p:cNvPr id="27" name="Text Box 34"/>
            <p:cNvSpPr txBox="1">
              <a:spLocks noChangeArrowheads="1"/>
            </p:cNvSpPr>
            <p:nvPr/>
          </p:nvSpPr>
          <p:spPr bwMode="auto">
            <a:xfrm>
              <a:off x="7053584" y="1844824"/>
              <a:ext cx="1262063"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C00000"/>
                  </a:solidFill>
                  <a:latin typeface="宋体" pitchFamily="2" charset="-122"/>
                  <a:ea typeface="宋体" pitchFamily="2" charset="-122"/>
                  <a:cs typeface="Times New Roman" pitchFamily="18" charset="0"/>
                </a:rPr>
                <a:t>发送时钟</a:t>
              </a:r>
            </a:p>
          </p:txBody>
        </p:sp>
        <p:sp>
          <p:nvSpPr>
            <p:cNvPr id="37" name="AutoShape 18"/>
            <p:cNvSpPr>
              <a:spLocks noChangeArrowheads="1"/>
            </p:cNvSpPr>
            <p:nvPr/>
          </p:nvSpPr>
          <p:spPr bwMode="auto">
            <a:xfrm rot="10800000" flipV="1">
              <a:off x="3636490" y="2909368"/>
              <a:ext cx="288000" cy="155575"/>
            </a:xfrm>
            <a:prstGeom prst="leftArrow">
              <a:avLst>
                <a:gd name="adj1" fmla="val 50602"/>
                <a:gd name="adj2" fmla="val 75146"/>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38" name="AutoShape 22"/>
            <p:cNvSpPr>
              <a:spLocks noChangeArrowheads="1"/>
            </p:cNvSpPr>
            <p:nvPr/>
          </p:nvSpPr>
          <p:spPr bwMode="auto">
            <a:xfrm rot="10800000" flipV="1">
              <a:off x="5216210" y="2909368"/>
              <a:ext cx="288000" cy="155575"/>
            </a:xfrm>
            <a:prstGeom prst="leftArrow">
              <a:avLst>
                <a:gd name="adj1" fmla="val 50602"/>
                <a:gd name="adj2" fmla="val 75146"/>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39" name="AutoShape 43"/>
            <p:cNvSpPr>
              <a:spLocks noChangeArrowheads="1"/>
            </p:cNvSpPr>
            <p:nvPr/>
          </p:nvSpPr>
          <p:spPr bwMode="auto">
            <a:xfrm flipH="1" flipV="1">
              <a:off x="424002" y="2909368"/>
              <a:ext cx="1368000" cy="155575"/>
            </a:xfrm>
            <a:prstGeom prst="leftRightArrow">
              <a:avLst>
                <a:gd name="adj1" fmla="val 50000"/>
                <a:gd name="adj2" fmla="val 71188"/>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40" name="AutoShape 19"/>
            <p:cNvSpPr>
              <a:spLocks noChangeArrowheads="1"/>
            </p:cNvSpPr>
            <p:nvPr/>
          </p:nvSpPr>
          <p:spPr bwMode="auto">
            <a:xfrm rot="10800000" flipH="1" flipV="1">
              <a:off x="3636490" y="3941018"/>
              <a:ext cx="288000" cy="139700"/>
            </a:xfrm>
            <a:prstGeom prst="leftArrow">
              <a:avLst>
                <a:gd name="adj1" fmla="val 50602"/>
                <a:gd name="adj2" fmla="val 102472"/>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41" name="AutoShape 27"/>
            <p:cNvSpPr>
              <a:spLocks noChangeArrowheads="1"/>
            </p:cNvSpPr>
            <p:nvPr/>
          </p:nvSpPr>
          <p:spPr bwMode="auto">
            <a:xfrm rot="10800000" flipH="1" flipV="1">
              <a:off x="5216209" y="3941018"/>
              <a:ext cx="288000" cy="139700"/>
            </a:xfrm>
            <a:prstGeom prst="leftArrow">
              <a:avLst>
                <a:gd name="adj1" fmla="val 50602"/>
                <a:gd name="adj2" fmla="val 102472"/>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42" name="AutoShape 44"/>
            <p:cNvSpPr>
              <a:spLocks noChangeArrowheads="1"/>
            </p:cNvSpPr>
            <p:nvPr/>
          </p:nvSpPr>
          <p:spPr bwMode="auto">
            <a:xfrm flipH="1">
              <a:off x="453030" y="3997771"/>
              <a:ext cx="1080000" cy="138112"/>
            </a:xfrm>
            <a:prstGeom prst="leftArrow">
              <a:avLst>
                <a:gd name="adj1" fmla="val 51398"/>
                <a:gd name="adj2" fmla="val 88761"/>
              </a:avLst>
            </a:prstGeom>
            <a:solidFill>
              <a:srgbClr val="0070C0"/>
            </a:solidFill>
            <a:ln w="9525">
              <a:solidFill>
                <a:srgbClr val="0070C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43" name="Text Box 45"/>
            <p:cNvSpPr txBox="1">
              <a:spLocks noChangeArrowheads="1"/>
            </p:cNvSpPr>
            <p:nvPr/>
          </p:nvSpPr>
          <p:spPr bwMode="auto">
            <a:xfrm>
              <a:off x="352556" y="3037955"/>
              <a:ext cx="1262063"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008000"/>
                  </a:solidFill>
                  <a:latin typeface="宋体" pitchFamily="2" charset="-122"/>
                  <a:ea typeface="宋体" pitchFamily="2" charset="-122"/>
                  <a:cs typeface="Times New Roman" pitchFamily="18" charset="0"/>
                </a:rPr>
                <a:t>数据总线</a:t>
              </a:r>
            </a:p>
          </p:txBody>
        </p:sp>
        <p:sp>
          <p:nvSpPr>
            <p:cNvPr id="44" name="Text Box 46"/>
            <p:cNvSpPr txBox="1">
              <a:spLocks noChangeArrowheads="1"/>
            </p:cNvSpPr>
            <p:nvPr/>
          </p:nvSpPr>
          <p:spPr bwMode="auto">
            <a:xfrm>
              <a:off x="352556" y="4109293"/>
              <a:ext cx="1262063"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0070C0"/>
                  </a:solidFill>
                  <a:latin typeface="宋体" pitchFamily="2" charset="-122"/>
                  <a:ea typeface="宋体" pitchFamily="2" charset="-122"/>
                  <a:cs typeface="Times New Roman" pitchFamily="18" charset="0"/>
                </a:rPr>
                <a:t>地址总线</a:t>
              </a:r>
            </a:p>
          </p:txBody>
        </p:sp>
        <p:sp>
          <p:nvSpPr>
            <p:cNvPr id="45" name="Text Box 47"/>
            <p:cNvSpPr txBox="1">
              <a:spLocks noChangeArrowheads="1"/>
            </p:cNvSpPr>
            <p:nvPr/>
          </p:nvSpPr>
          <p:spPr bwMode="auto">
            <a:xfrm>
              <a:off x="352556" y="4893865"/>
              <a:ext cx="1262063" cy="4000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buFontTx/>
                <a:buNone/>
              </a:pPr>
              <a:r>
                <a:rPr kumimoji="0" lang="zh-CN" altLang="en-US" sz="2000" dirty="0">
                  <a:solidFill>
                    <a:srgbClr val="C00000"/>
                  </a:solidFill>
                  <a:latin typeface="宋体" pitchFamily="2" charset="-122"/>
                  <a:ea typeface="宋体" pitchFamily="2" charset="-122"/>
                  <a:cs typeface="Times New Roman" pitchFamily="18" charset="0"/>
                </a:rPr>
                <a:t>控制总线</a:t>
              </a:r>
            </a:p>
          </p:txBody>
        </p:sp>
        <p:grpSp>
          <p:nvGrpSpPr>
            <p:cNvPr id="46" name="组合 45"/>
            <p:cNvGrpSpPr/>
            <p:nvPr/>
          </p:nvGrpSpPr>
          <p:grpSpPr>
            <a:xfrm>
              <a:off x="453030" y="4789859"/>
              <a:ext cx="1080855" cy="190500"/>
              <a:chOff x="511086" y="5715000"/>
              <a:chExt cx="1080855" cy="190500"/>
            </a:xfrm>
          </p:grpSpPr>
          <p:sp>
            <p:nvSpPr>
              <p:cNvPr id="49" name="Line 49"/>
              <p:cNvSpPr>
                <a:spLocks noChangeShapeType="1"/>
              </p:cNvSpPr>
              <p:nvPr/>
            </p:nvSpPr>
            <p:spPr bwMode="auto">
              <a:xfrm>
                <a:off x="511086" y="5810250"/>
                <a:ext cx="1080855" cy="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50" name="Line 50"/>
              <p:cNvSpPr>
                <a:spLocks noChangeShapeType="1"/>
              </p:cNvSpPr>
              <p:nvPr/>
            </p:nvSpPr>
            <p:spPr bwMode="auto">
              <a:xfrm flipH="1">
                <a:off x="1214116" y="5715000"/>
                <a:ext cx="125413" cy="1905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grpSp>
        <p:sp>
          <p:nvSpPr>
            <p:cNvPr id="53" name="Rectangle 17"/>
            <p:cNvSpPr>
              <a:spLocks noChangeArrowheads="1"/>
            </p:cNvSpPr>
            <p:nvPr/>
          </p:nvSpPr>
          <p:spPr bwMode="auto">
            <a:xfrm>
              <a:off x="2843807" y="2593932"/>
              <a:ext cx="782195" cy="72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54" name="Rectangle 25"/>
            <p:cNvSpPr>
              <a:spLocks noChangeArrowheads="1"/>
            </p:cNvSpPr>
            <p:nvPr/>
          </p:nvSpPr>
          <p:spPr bwMode="auto">
            <a:xfrm>
              <a:off x="2843807" y="3673476"/>
              <a:ext cx="782195" cy="720000"/>
            </a:xfrm>
            <a:prstGeom prst="rect">
              <a:avLst/>
            </a:prstGeom>
            <a:solidFill>
              <a:schemeClr val="bg1">
                <a:lumMod val="95000"/>
              </a:schemeClr>
            </a:solidFill>
            <a:ln w="9525">
              <a:solidFill>
                <a:srgbClr val="00000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55" name="Text Box 16"/>
            <p:cNvSpPr txBox="1">
              <a:spLocks noChangeArrowheads="1"/>
            </p:cNvSpPr>
            <p:nvPr/>
          </p:nvSpPr>
          <p:spPr bwMode="auto">
            <a:xfrm>
              <a:off x="2483768" y="2635208"/>
              <a:ext cx="1548000" cy="70788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FontTx/>
                <a:buNone/>
              </a:pPr>
              <a:r>
                <a:rPr kumimoji="0" lang="zh-CN" altLang="en-US" sz="2000" dirty="0" smtClean="0">
                  <a:solidFill>
                    <a:srgbClr val="002060"/>
                  </a:solidFill>
                  <a:latin typeface="Times New Roman" pitchFamily="18" charset="0"/>
                  <a:ea typeface="宋体" pitchFamily="2" charset="-122"/>
                  <a:cs typeface="Times New Roman" pitchFamily="18" charset="0"/>
                </a:rPr>
                <a:t>发送</a:t>
              </a:r>
              <a:endParaRPr kumimoji="0" lang="en-US" altLang="zh-CN" sz="2000" dirty="0" smtClean="0">
                <a:solidFill>
                  <a:srgbClr val="002060"/>
                </a:solidFill>
                <a:latin typeface="Times New Roman" pitchFamily="18" charset="0"/>
                <a:ea typeface="宋体" pitchFamily="2" charset="-122"/>
                <a:cs typeface="Times New Roman" pitchFamily="18" charset="0"/>
              </a:endParaRPr>
            </a:p>
            <a:p>
              <a:pPr algn="ctr" eaLnBrk="0" hangingPunct="0">
                <a:buFontTx/>
                <a:buNone/>
              </a:pPr>
              <a:r>
                <a:rPr lang="en-US" altLang="zh-CN" sz="2000" dirty="0" smtClean="0">
                  <a:solidFill>
                    <a:srgbClr val="002060"/>
                  </a:solidFill>
                  <a:latin typeface="Times New Roman" pitchFamily="18" charset="0"/>
                  <a:ea typeface="宋体" pitchFamily="2" charset="-122"/>
                  <a:cs typeface="Times New Roman" pitchFamily="18" charset="0"/>
                </a:rPr>
                <a:t>FIFO</a:t>
              </a:r>
              <a:endParaRPr kumimoji="0" lang="zh-CN" altLang="en-US" sz="2000" dirty="0">
                <a:solidFill>
                  <a:srgbClr val="002060"/>
                </a:solidFill>
                <a:latin typeface="Times New Roman" pitchFamily="18" charset="0"/>
                <a:ea typeface="宋体" pitchFamily="2" charset="-122"/>
                <a:cs typeface="Times New Roman" pitchFamily="18" charset="0"/>
              </a:endParaRPr>
            </a:p>
          </p:txBody>
        </p:sp>
        <p:sp>
          <p:nvSpPr>
            <p:cNvPr id="56" name="Text Box 24"/>
            <p:cNvSpPr txBox="1">
              <a:spLocks noChangeArrowheads="1"/>
            </p:cNvSpPr>
            <p:nvPr/>
          </p:nvSpPr>
          <p:spPr bwMode="auto">
            <a:xfrm>
              <a:off x="2483768" y="3687990"/>
              <a:ext cx="1546224" cy="70788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buFontTx/>
                <a:buNone/>
              </a:pPr>
              <a:r>
                <a:rPr lang="zh-CN" altLang="en-US" sz="2000" dirty="0" smtClean="0">
                  <a:solidFill>
                    <a:srgbClr val="002060"/>
                  </a:solidFill>
                  <a:latin typeface="Times New Roman" pitchFamily="18" charset="0"/>
                  <a:ea typeface="宋体" pitchFamily="2" charset="-122"/>
                  <a:cs typeface="Times New Roman" pitchFamily="18" charset="0"/>
                </a:rPr>
                <a:t>接收</a:t>
              </a:r>
              <a:endParaRPr lang="en-US" altLang="zh-CN" sz="2000" dirty="0" smtClean="0">
                <a:solidFill>
                  <a:srgbClr val="002060"/>
                </a:solidFill>
                <a:latin typeface="Times New Roman" pitchFamily="18" charset="0"/>
                <a:ea typeface="宋体" pitchFamily="2" charset="-122"/>
                <a:cs typeface="Times New Roman" pitchFamily="18" charset="0"/>
              </a:endParaRPr>
            </a:p>
            <a:p>
              <a:pPr algn="ctr" eaLnBrk="0" hangingPunct="0">
                <a:buFontTx/>
                <a:buNone/>
              </a:pPr>
              <a:r>
                <a:rPr kumimoji="0" lang="en-US" altLang="zh-CN" sz="2000" dirty="0" smtClean="0">
                  <a:solidFill>
                    <a:srgbClr val="002060"/>
                  </a:solidFill>
                  <a:latin typeface="Times New Roman" pitchFamily="18" charset="0"/>
                  <a:ea typeface="宋体" pitchFamily="2" charset="-122"/>
                  <a:cs typeface="Times New Roman" pitchFamily="18" charset="0"/>
                </a:rPr>
                <a:t>FIFO</a:t>
              </a:r>
              <a:endParaRPr kumimoji="0" lang="zh-CN" altLang="en-US" sz="2000" dirty="0">
                <a:solidFill>
                  <a:srgbClr val="002060"/>
                </a:solidFill>
                <a:latin typeface="Times New Roman" pitchFamily="18" charset="0"/>
                <a:ea typeface="宋体" pitchFamily="2" charset="-122"/>
                <a:cs typeface="Times New Roman" pitchFamily="18" charset="0"/>
              </a:endParaRPr>
            </a:p>
          </p:txBody>
        </p:sp>
        <p:sp>
          <p:nvSpPr>
            <p:cNvPr id="57" name="AutoShape 18"/>
            <p:cNvSpPr>
              <a:spLocks noChangeArrowheads="1"/>
            </p:cNvSpPr>
            <p:nvPr/>
          </p:nvSpPr>
          <p:spPr bwMode="auto">
            <a:xfrm rot="10800000" flipV="1">
              <a:off x="2556370" y="2902133"/>
              <a:ext cx="288000" cy="155575"/>
            </a:xfrm>
            <a:prstGeom prst="leftArrow">
              <a:avLst>
                <a:gd name="adj1" fmla="val 50602"/>
                <a:gd name="adj2" fmla="val 75146"/>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58" name="AutoShape 19"/>
            <p:cNvSpPr>
              <a:spLocks noChangeArrowheads="1"/>
            </p:cNvSpPr>
            <p:nvPr/>
          </p:nvSpPr>
          <p:spPr bwMode="auto">
            <a:xfrm rot="10800000" flipH="1" flipV="1">
              <a:off x="2556370" y="3933783"/>
              <a:ext cx="288000" cy="139700"/>
            </a:xfrm>
            <a:prstGeom prst="leftArrow">
              <a:avLst>
                <a:gd name="adj1" fmla="val 50602"/>
                <a:gd name="adj2" fmla="val 102472"/>
              </a:avLst>
            </a:prstGeom>
            <a:solidFill>
              <a:srgbClr val="00B050"/>
            </a:solidFill>
            <a:ln w="9525">
              <a:solidFill>
                <a:srgbClr val="00B050"/>
              </a:solidFill>
              <a:miter lim="800000"/>
              <a:headEnd/>
              <a:tailEnd/>
            </a:ln>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59" name="Line 15"/>
            <p:cNvSpPr>
              <a:spLocks noChangeShapeType="1"/>
            </p:cNvSpPr>
            <p:nvPr/>
          </p:nvSpPr>
          <p:spPr bwMode="auto">
            <a:xfrm rot="16200000">
              <a:off x="5872207" y="2460366"/>
              <a:ext cx="252000" cy="1"/>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60" name="Line 15"/>
            <p:cNvSpPr>
              <a:spLocks noChangeShapeType="1"/>
            </p:cNvSpPr>
            <p:nvPr/>
          </p:nvSpPr>
          <p:spPr bwMode="auto">
            <a:xfrm rot="5400000" flipV="1">
              <a:off x="4691051" y="2468752"/>
              <a:ext cx="252000" cy="1"/>
            </a:xfrm>
            <a:prstGeom prst="line">
              <a:avLst/>
            </a:prstGeom>
            <a:noFill/>
            <a:ln w="9525">
              <a:solidFill>
                <a:srgbClr val="008000"/>
              </a:solidFill>
              <a:round/>
              <a:headEnd type="none" w="med" len="med"/>
              <a:tailEnd type="non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61" name="Text Box 87"/>
            <p:cNvSpPr txBox="1">
              <a:spLocks noChangeArrowheads="1"/>
            </p:cNvSpPr>
            <p:nvPr/>
          </p:nvSpPr>
          <p:spPr bwMode="auto">
            <a:xfrm>
              <a:off x="6862304" y="3225750"/>
              <a:ext cx="1254125" cy="9233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lnSpc>
                  <a:spcPct val="90000"/>
                </a:lnSpc>
                <a:buFontTx/>
                <a:buNone/>
              </a:pPr>
              <a:r>
                <a:rPr kumimoji="0" lang="zh-CN" altLang="en-US" sz="2000" dirty="0">
                  <a:solidFill>
                    <a:srgbClr val="002060"/>
                  </a:solidFill>
                  <a:latin typeface="宋体" pitchFamily="2" charset="-122"/>
                  <a:ea typeface="宋体" pitchFamily="2" charset="-122"/>
                  <a:cs typeface="Times New Roman" pitchFamily="18" charset="0"/>
                </a:rPr>
                <a:t>时钟</a:t>
              </a:r>
            </a:p>
            <a:p>
              <a:pPr algn="ctr" eaLnBrk="0" hangingPunct="0">
                <a:lnSpc>
                  <a:spcPct val="90000"/>
                </a:lnSpc>
                <a:buFontTx/>
                <a:buNone/>
              </a:pPr>
              <a:r>
                <a:rPr kumimoji="0" lang="zh-CN" altLang="en-US" sz="2000" dirty="0">
                  <a:solidFill>
                    <a:srgbClr val="002060"/>
                  </a:solidFill>
                  <a:latin typeface="宋体" pitchFamily="2" charset="-122"/>
                  <a:ea typeface="宋体" pitchFamily="2" charset="-122"/>
                  <a:cs typeface="Times New Roman" pitchFamily="18" charset="0"/>
                </a:rPr>
                <a:t>分离器</a:t>
              </a:r>
            </a:p>
            <a:p>
              <a:pPr algn="ctr" eaLnBrk="0" hangingPunct="0">
                <a:lnSpc>
                  <a:spcPct val="90000"/>
                </a:lnSpc>
                <a:buFontTx/>
                <a:buNone/>
              </a:pPr>
              <a:r>
                <a:rPr kumimoji="0" lang="zh-CN" altLang="en-US" sz="2000" dirty="0" smtClean="0">
                  <a:solidFill>
                    <a:srgbClr val="002060"/>
                  </a:solidFill>
                  <a:latin typeface="宋体" pitchFamily="2" charset="-122"/>
                  <a:ea typeface="宋体" pitchFamily="2" charset="-122"/>
                  <a:cs typeface="Times New Roman" pitchFamily="18" charset="0"/>
                </a:rPr>
                <a:t>锁相环</a:t>
              </a:r>
              <a:endParaRPr kumimoji="0" lang="en-US" altLang="zh-CN" sz="2000" dirty="0">
                <a:solidFill>
                  <a:srgbClr val="002060"/>
                </a:solidFill>
                <a:latin typeface="宋体" pitchFamily="2" charset="-122"/>
                <a:ea typeface="宋体" pitchFamily="2" charset="-122"/>
                <a:cs typeface="Times New Roman" pitchFamily="18" charset="0"/>
              </a:endParaRPr>
            </a:p>
          </p:txBody>
        </p:sp>
        <p:sp>
          <p:nvSpPr>
            <p:cNvPr id="63" name="Line 15"/>
            <p:cNvSpPr>
              <a:spLocks noChangeShapeType="1"/>
            </p:cNvSpPr>
            <p:nvPr/>
          </p:nvSpPr>
          <p:spPr bwMode="auto">
            <a:xfrm rot="5400000" flipV="1">
              <a:off x="4482000" y="3584052"/>
              <a:ext cx="180000"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64" name="Line 30"/>
            <p:cNvSpPr>
              <a:spLocks noChangeShapeType="1"/>
            </p:cNvSpPr>
            <p:nvPr/>
          </p:nvSpPr>
          <p:spPr bwMode="auto">
            <a:xfrm>
              <a:off x="4581369" y="3494048"/>
              <a:ext cx="2462917" cy="4"/>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65" name="Line 15"/>
            <p:cNvSpPr>
              <a:spLocks noChangeShapeType="1"/>
            </p:cNvSpPr>
            <p:nvPr/>
          </p:nvSpPr>
          <p:spPr bwMode="auto">
            <a:xfrm rot="5400000" flipV="1">
              <a:off x="4338000" y="4634401"/>
              <a:ext cx="468000"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66" name="Line 15"/>
            <p:cNvSpPr>
              <a:spLocks noChangeShapeType="1"/>
            </p:cNvSpPr>
            <p:nvPr/>
          </p:nvSpPr>
          <p:spPr bwMode="auto">
            <a:xfrm rot="16200000">
              <a:off x="4690489" y="4527135"/>
              <a:ext cx="252000" cy="1"/>
            </a:xfrm>
            <a:prstGeom prst="line">
              <a:avLst/>
            </a:prstGeom>
            <a:noFill/>
            <a:ln w="9525">
              <a:solidFill>
                <a:srgbClr val="008000"/>
              </a:solidFill>
              <a:round/>
              <a:headEnd type="none" w="med" len="med"/>
              <a:tailEnd type="triangl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67" name="Line 15"/>
            <p:cNvSpPr>
              <a:spLocks noChangeShapeType="1"/>
            </p:cNvSpPr>
            <p:nvPr/>
          </p:nvSpPr>
          <p:spPr bwMode="auto">
            <a:xfrm rot="16200000">
              <a:off x="7233584" y="4397353"/>
              <a:ext cx="511568" cy="0"/>
            </a:xfrm>
            <a:prstGeom prst="line">
              <a:avLst/>
            </a:prstGeom>
            <a:noFill/>
            <a:ln w="9525">
              <a:solidFill>
                <a:srgbClr val="008000"/>
              </a:solidFill>
              <a:round/>
              <a:headEnd type="oval" w="med" len="med"/>
              <a:tailEnd type="none" w="med" len="med"/>
            </a:ln>
            <a:extLst>
              <a:ext uri="{909E8E84-426E-40DD-AFC4-6F175D3DCCD1}">
                <a14:hiddenFill xmlns:a14="http://schemas.microsoft.com/office/drawing/2010/main">
                  <a:noFill/>
                </a14:hiddenFill>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grpSp>
    </p:spTree>
    <p:extLst>
      <p:ext uri="{BB962C8B-B14F-4D97-AF65-F5344CB8AC3E}">
        <p14:creationId xmlns:p14="http://schemas.microsoft.com/office/powerpoint/2010/main" val="3740695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  </a:t>
            </a:r>
            <a:r>
              <a:rPr lang="zh-CN" altLang="zh-CN" dirty="0"/>
              <a:t>可编程串行接口</a:t>
            </a:r>
            <a:r>
              <a:rPr lang="en-US" altLang="zh-CN" dirty="0"/>
              <a:t>8251A</a:t>
            </a:r>
            <a:endParaRPr lang="zh-CN" altLang="en-US" dirty="0"/>
          </a:p>
        </p:txBody>
      </p:sp>
      <p:sp>
        <p:nvSpPr>
          <p:cNvPr id="3" name="内容占位符 2"/>
          <p:cNvSpPr>
            <a:spLocks noGrp="1"/>
          </p:cNvSpPr>
          <p:nvPr>
            <p:ph idx="1"/>
          </p:nvPr>
        </p:nvSpPr>
        <p:spPr>
          <a:xfrm>
            <a:off x="1764448" y="1988840"/>
            <a:ext cx="6335944" cy="4176464"/>
          </a:xfrm>
          <a:noFill/>
          <a:ln w="127000" cmpd="tri">
            <a:noFill/>
            <a:miter lim="800000"/>
            <a:headEnd/>
            <a:tailEnd/>
          </a:ln>
        </p:spPr>
        <p:txBody>
          <a:bodyPr vert="horz" lIns="90000" tIns="46800" rIns="90000" bIns="46800" rtlCol="0">
            <a:noAutofit/>
          </a:bodyPr>
          <a:lstStyle/>
          <a:p>
            <a:pPr>
              <a:lnSpc>
                <a:spcPct val="140000"/>
              </a:lnSpc>
            </a:pPr>
            <a:r>
              <a:rPr lang="en-US" altLang="zh-CN" sz="3200" dirty="0"/>
              <a:t>7.2.1  8251A</a:t>
            </a:r>
            <a:r>
              <a:rPr lang="zh-CN" altLang="zh-CN" sz="3200" dirty="0"/>
              <a:t>的主要特性</a:t>
            </a:r>
            <a:endParaRPr lang="en-US" altLang="zh-CN" sz="3200" dirty="0"/>
          </a:p>
          <a:p>
            <a:pPr>
              <a:lnSpc>
                <a:spcPct val="140000"/>
              </a:lnSpc>
            </a:pPr>
            <a:r>
              <a:rPr lang="en-US" altLang="zh-CN" sz="3200" dirty="0"/>
              <a:t>7.2.2  8251A</a:t>
            </a:r>
            <a:r>
              <a:rPr lang="zh-CN" altLang="zh-CN" sz="3200" dirty="0"/>
              <a:t>的内部结构</a:t>
            </a:r>
            <a:endParaRPr lang="en-US" altLang="zh-CN" sz="3200" dirty="0"/>
          </a:p>
          <a:p>
            <a:pPr>
              <a:lnSpc>
                <a:spcPct val="140000"/>
              </a:lnSpc>
            </a:pPr>
            <a:r>
              <a:rPr lang="en-US" altLang="zh-CN" sz="3200" dirty="0"/>
              <a:t>7.2.3  8251A</a:t>
            </a:r>
            <a:r>
              <a:rPr lang="zh-CN" altLang="zh-CN" sz="3200" dirty="0"/>
              <a:t>的引脚功能</a:t>
            </a:r>
            <a:endParaRPr lang="en-US" altLang="zh-CN" sz="3200" dirty="0"/>
          </a:p>
          <a:p>
            <a:pPr>
              <a:lnSpc>
                <a:spcPct val="140000"/>
              </a:lnSpc>
            </a:pPr>
            <a:r>
              <a:rPr lang="en-US" altLang="zh-CN" sz="3200" dirty="0"/>
              <a:t>7.2.4  8251A</a:t>
            </a:r>
            <a:r>
              <a:rPr lang="zh-CN" altLang="zh-CN" sz="3200" dirty="0"/>
              <a:t>的控制字及状态字</a:t>
            </a:r>
            <a:endParaRPr lang="en-US" altLang="zh-CN" sz="3200" dirty="0"/>
          </a:p>
          <a:p>
            <a:pPr>
              <a:lnSpc>
                <a:spcPct val="140000"/>
              </a:lnSpc>
            </a:pPr>
            <a:r>
              <a:rPr lang="en-US" altLang="zh-CN" sz="3200" dirty="0"/>
              <a:t>7.2.5  8251A</a:t>
            </a:r>
            <a:r>
              <a:rPr lang="zh-CN" altLang="zh-CN" sz="3200" dirty="0"/>
              <a:t>的编程</a:t>
            </a:r>
            <a:endParaRPr lang="zh-CN" altLang="en-US" sz="3200" dirty="0"/>
          </a:p>
        </p:txBody>
      </p:sp>
      <p:sp>
        <p:nvSpPr>
          <p:cNvPr id="4" name="对角圆角矩形 3"/>
          <p:cNvSpPr/>
          <p:nvPr/>
        </p:nvSpPr>
        <p:spPr>
          <a:xfrm flipH="1">
            <a:off x="1115616" y="1916832"/>
            <a:ext cx="6984776" cy="410445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1619671" y="2103360"/>
            <a:ext cx="5832649" cy="3701904"/>
            <a:chOff x="1619671" y="2103360"/>
            <a:chExt cx="5832649" cy="3701904"/>
          </a:xfrm>
        </p:grpSpPr>
        <p:sp>
          <p:nvSpPr>
            <p:cNvPr id="6" name="矩形 5">
              <a:hlinkClick r:id="rId3" action="ppaction://hlinksldjump"/>
            </p:cNvPr>
            <p:cNvSpPr/>
            <p:nvPr/>
          </p:nvSpPr>
          <p:spPr>
            <a:xfrm>
              <a:off x="1619671" y="2103360"/>
              <a:ext cx="4680521"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1619672" y="3666280"/>
              <a:ext cx="468052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1619672" y="4447740"/>
              <a:ext cx="583264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6" action="ppaction://hlinksldjump"/>
            </p:cNvPr>
            <p:cNvSpPr/>
            <p:nvPr/>
          </p:nvSpPr>
          <p:spPr>
            <a:xfrm>
              <a:off x="1619672" y="2884820"/>
              <a:ext cx="468052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7" action="ppaction://hlinksldjump"/>
            </p:cNvPr>
            <p:cNvSpPr/>
            <p:nvPr/>
          </p:nvSpPr>
          <p:spPr>
            <a:xfrm>
              <a:off x="1619672" y="5229200"/>
              <a:ext cx="388843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7941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323078"/>
            <a:ext cx="9144000" cy="1008112"/>
          </a:xfrm>
        </p:spPr>
        <p:txBody>
          <a:bodyPr/>
          <a:lstStyle/>
          <a:p>
            <a:r>
              <a:rPr lang="en-US" altLang="zh-CN" dirty="0"/>
              <a:t>7.2.1  8251A</a:t>
            </a:r>
            <a:r>
              <a:rPr lang="zh-CN" altLang="zh-CN" dirty="0"/>
              <a:t>的主要特性</a:t>
            </a:r>
            <a:endParaRPr lang="zh-CN" altLang="en-US" dirty="0"/>
          </a:p>
        </p:txBody>
      </p:sp>
      <p:sp>
        <p:nvSpPr>
          <p:cNvPr id="3" name="Text Box 122"/>
          <p:cNvSpPr txBox="1">
            <a:spLocks noChangeArrowheads="1"/>
          </p:cNvSpPr>
          <p:nvPr/>
        </p:nvSpPr>
        <p:spPr bwMode="auto">
          <a:xfrm>
            <a:off x="791580" y="1844824"/>
            <a:ext cx="7560840" cy="4044111"/>
          </a:xfrm>
          <a:prstGeom prst="rect">
            <a:avLst/>
          </a:prstGeom>
          <a:solidFill>
            <a:schemeClr val="bg1">
              <a:lumMod val="95000"/>
            </a:schemeClr>
          </a:solidFill>
          <a:ln w="12700">
            <a:solidFill>
              <a:srgbClr val="C00000"/>
            </a:solidFill>
            <a:prstDash val="dash"/>
            <a:miter lim="800000"/>
            <a:headEnd/>
            <a:tailEnd/>
          </a:ln>
          <a:effectLst/>
          <a:extLst/>
        </p:spPr>
        <p:txBody>
          <a:bodyPr wrap="square" lIns="288000" tIns="288000" rIns="288000" bIns="288000">
            <a:spAutoFit/>
          </a:bodyPr>
          <a:lstStyle>
            <a:defPPr>
              <a:defRPr lang="zh-CN"/>
            </a:defPPr>
            <a:lvl1pPr algn="just">
              <a:lnSpc>
                <a:spcPct val="130000"/>
              </a:lnSpc>
              <a:spcBef>
                <a:spcPct val="50000"/>
              </a:spcBef>
              <a:buFontTx/>
              <a:buNone/>
              <a:defRPr sz="2400">
                <a:latin typeface="Times New Roman" pitchFamily="18" charset="0"/>
                <a:ea typeface="宋体" pitchFamily="2" charset="-122"/>
              </a:defRPr>
            </a:lvl1pPr>
          </a:lstStyle>
          <a:p>
            <a:pPr>
              <a:lnSpc>
                <a:spcPct val="150000"/>
              </a:lnSpc>
              <a:spcBef>
                <a:spcPts val="1200"/>
              </a:spcBef>
              <a:spcAft>
                <a:spcPts val="600"/>
              </a:spcAft>
            </a:pPr>
            <a:r>
              <a:rPr lang="zh-CN" altLang="en-US" dirty="0">
                <a:solidFill>
                  <a:srgbClr val="002060"/>
                </a:solidFill>
              </a:rPr>
              <a:t>（</a:t>
            </a:r>
            <a:r>
              <a:rPr lang="en-US" altLang="zh-CN" dirty="0">
                <a:solidFill>
                  <a:srgbClr val="002060"/>
                </a:solidFill>
              </a:rPr>
              <a:t>1</a:t>
            </a:r>
            <a:r>
              <a:rPr lang="zh-CN" altLang="en-US" dirty="0">
                <a:solidFill>
                  <a:srgbClr val="002060"/>
                </a:solidFill>
              </a:rPr>
              <a:t>）全部输入</a:t>
            </a:r>
            <a:r>
              <a:rPr lang="en-US" altLang="zh-CN" dirty="0">
                <a:solidFill>
                  <a:srgbClr val="002060"/>
                </a:solidFill>
              </a:rPr>
              <a:t>/</a:t>
            </a:r>
            <a:r>
              <a:rPr lang="zh-CN" altLang="en-US" dirty="0">
                <a:solidFill>
                  <a:srgbClr val="002060"/>
                </a:solidFill>
              </a:rPr>
              <a:t>输出与</a:t>
            </a:r>
            <a:r>
              <a:rPr lang="en-US" altLang="zh-CN" dirty="0">
                <a:solidFill>
                  <a:srgbClr val="002060"/>
                </a:solidFill>
              </a:rPr>
              <a:t>TTL</a:t>
            </a:r>
            <a:r>
              <a:rPr lang="zh-CN" altLang="en-US" dirty="0">
                <a:solidFill>
                  <a:srgbClr val="002060"/>
                </a:solidFill>
              </a:rPr>
              <a:t>电平兼</a:t>
            </a:r>
            <a:r>
              <a:rPr lang="zh-CN" altLang="en-US" dirty="0" smtClean="0">
                <a:solidFill>
                  <a:srgbClr val="002060"/>
                </a:solidFill>
              </a:rPr>
              <a:t>容。</a:t>
            </a:r>
            <a:endParaRPr lang="zh-CN" altLang="en-US" dirty="0">
              <a:solidFill>
                <a:srgbClr val="002060"/>
              </a:solidFill>
            </a:endParaRPr>
          </a:p>
          <a:p>
            <a:pPr>
              <a:lnSpc>
                <a:spcPct val="150000"/>
              </a:lnSpc>
              <a:spcBef>
                <a:spcPts val="1200"/>
              </a:spcBef>
              <a:spcAft>
                <a:spcPts val="600"/>
              </a:spcAft>
            </a:pPr>
            <a:r>
              <a:rPr lang="zh-CN" altLang="en-US" dirty="0">
                <a:solidFill>
                  <a:srgbClr val="002060"/>
                </a:solidFill>
              </a:rPr>
              <a:t>（</a:t>
            </a:r>
            <a:r>
              <a:rPr lang="en-US" altLang="zh-CN" dirty="0">
                <a:solidFill>
                  <a:srgbClr val="002060"/>
                </a:solidFill>
              </a:rPr>
              <a:t>2</a:t>
            </a:r>
            <a:r>
              <a:rPr lang="zh-CN" altLang="en-US" dirty="0">
                <a:solidFill>
                  <a:srgbClr val="002060"/>
                </a:solidFill>
              </a:rPr>
              <a:t>）能够以全双工方式通</a:t>
            </a:r>
            <a:r>
              <a:rPr lang="zh-CN" altLang="en-US" dirty="0" smtClean="0">
                <a:solidFill>
                  <a:srgbClr val="002060"/>
                </a:solidFill>
              </a:rPr>
              <a:t>信。</a:t>
            </a:r>
            <a:endParaRPr lang="zh-CN" altLang="en-US" dirty="0">
              <a:solidFill>
                <a:srgbClr val="002060"/>
              </a:solidFill>
            </a:endParaRPr>
          </a:p>
          <a:p>
            <a:pPr>
              <a:lnSpc>
                <a:spcPct val="150000"/>
              </a:lnSpc>
              <a:spcBef>
                <a:spcPts val="1200"/>
              </a:spcBef>
              <a:spcAft>
                <a:spcPts val="600"/>
              </a:spcAft>
            </a:pPr>
            <a:r>
              <a:rPr lang="zh-CN" altLang="en-US" dirty="0">
                <a:solidFill>
                  <a:srgbClr val="002060"/>
                </a:solidFill>
              </a:rPr>
              <a:t>（</a:t>
            </a:r>
            <a:r>
              <a:rPr lang="en-US" altLang="zh-CN" dirty="0">
                <a:solidFill>
                  <a:srgbClr val="002060"/>
                </a:solidFill>
              </a:rPr>
              <a:t>3</a:t>
            </a:r>
            <a:r>
              <a:rPr lang="zh-CN" altLang="en-US" dirty="0">
                <a:solidFill>
                  <a:srgbClr val="002060"/>
                </a:solidFill>
              </a:rPr>
              <a:t>）可工作于串行同步或串行异步通信方</a:t>
            </a:r>
            <a:r>
              <a:rPr lang="zh-CN" altLang="en-US" dirty="0" smtClean="0">
                <a:solidFill>
                  <a:srgbClr val="002060"/>
                </a:solidFill>
              </a:rPr>
              <a:t>式。</a:t>
            </a:r>
            <a:endParaRPr lang="zh-CN" altLang="en-US" dirty="0">
              <a:solidFill>
                <a:srgbClr val="002060"/>
              </a:solidFill>
            </a:endParaRPr>
          </a:p>
          <a:p>
            <a:pPr>
              <a:lnSpc>
                <a:spcPct val="150000"/>
              </a:lnSpc>
              <a:spcBef>
                <a:spcPts val="1200"/>
              </a:spcBef>
              <a:spcAft>
                <a:spcPts val="600"/>
              </a:spcAft>
            </a:pPr>
            <a:r>
              <a:rPr lang="zh-CN" altLang="zh-CN" dirty="0" smtClean="0">
                <a:solidFill>
                  <a:srgbClr val="002060"/>
                </a:solidFill>
              </a:rPr>
              <a:t>（</a:t>
            </a:r>
            <a:r>
              <a:rPr lang="en-US" altLang="zh-CN" dirty="0">
                <a:solidFill>
                  <a:srgbClr val="002060"/>
                </a:solidFill>
              </a:rPr>
              <a:t>4</a:t>
            </a:r>
            <a:r>
              <a:rPr lang="zh-CN" altLang="zh-CN" dirty="0">
                <a:solidFill>
                  <a:srgbClr val="002060"/>
                </a:solidFill>
              </a:rPr>
              <a:t>）具有出错检测电路，能够检测出奇偶校验错、溢出错和帧错</a:t>
            </a:r>
            <a:r>
              <a:rPr lang="zh-CN" altLang="zh-CN" dirty="0" smtClean="0">
                <a:solidFill>
                  <a:srgbClr val="002060"/>
                </a:solidFill>
              </a:rPr>
              <a:t>。</a:t>
            </a:r>
            <a:endParaRPr lang="zh-CN" altLang="en-US" dirty="0">
              <a:solidFill>
                <a:srgbClr val="002060"/>
              </a:solidFill>
            </a:endParaRPr>
          </a:p>
        </p:txBody>
      </p:sp>
    </p:spTree>
    <p:extLst>
      <p:ext uri="{BB962C8B-B14F-4D97-AF65-F5344CB8AC3E}">
        <p14:creationId xmlns:p14="http://schemas.microsoft.com/office/powerpoint/2010/main" val="3296368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7.2.2  8251A</a:t>
            </a:r>
            <a:r>
              <a:rPr lang="zh-CN" altLang="zh-CN" dirty="0"/>
              <a:t>的内部结构</a:t>
            </a:r>
            <a:endParaRPr lang="zh-CN" altLang="en-US" dirty="0"/>
          </a:p>
        </p:txBody>
      </p:sp>
      <p:grpSp>
        <p:nvGrpSpPr>
          <p:cNvPr id="3" name="组合 2"/>
          <p:cNvGrpSpPr/>
          <p:nvPr/>
        </p:nvGrpSpPr>
        <p:grpSpPr>
          <a:xfrm>
            <a:off x="605978" y="1412776"/>
            <a:ext cx="7932044" cy="4680000"/>
            <a:chOff x="605978" y="1412776"/>
            <a:chExt cx="7932044" cy="4680000"/>
          </a:xfrm>
        </p:grpSpPr>
        <p:sp>
          <p:nvSpPr>
            <p:cNvPr id="210" name="Rectangle 7"/>
            <p:cNvSpPr>
              <a:spLocks noChangeArrowheads="1"/>
            </p:cNvSpPr>
            <p:nvPr/>
          </p:nvSpPr>
          <p:spPr bwMode="auto">
            <a:xfrm>
              <a:off x="605978" y="1412776"/>
              <a:ext cx="7924800" cy="4680000"/>
            </a:xfrm>
            <a:prstGeom prst="rect">
              <a:avLst/>
            </a:prstGeom>
            <a:solidFill>
              <a:srgbClr val="F4FCE4">
                <a:alpha val="50196"/>
              </a:srgbClr>
            </a:solidFill>
            <a:ln w="1905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endParaRPr lang="zh-CN" altLang="zh-CN" sz="2000">
                <a:solidFill>
                  <a:srgbClr val="002060"/>
                </a:solidFill>
                <a:latin typeface="宋体" pitchFamily="2" charset="-122"/>
                <a:ea typeface="宋体" pitchFamily="2" charset="-122"/>
              </a:endParaRPr>
            </a:p>
          </p:txBody>
        </p:sp>
        <p:sp>
          <p:nvSpPr>
            <p:cNvPr id="212" name="Text Box 9"/>
            <p:cNvSpPr txBox="1">
              <a:spLocks noChangeArrowheads="1"/>
            </p:cNvSpPr>
            <p:nvPr/>
          </p:nvSpPr>
          <p:spPr bwMode="auto">
            <a:xfrm>
              <a:off x="2314092" y="1571485"/>
              <a:ext cx="954107" cy="1161571"/>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72000" bIns="72000">
              <a:spAutoFit/>
            </a:bodyPr>
            <a:lstStyle/>
            <a:p>
              <a:pPr algn="ctr">
                <a:buFontTx/>
                <a:buNone/>
              </a:pPr>
              <a:r>
                <a:rPr lang="zh-CN" altLang="en-US" sz="2000" dirty="0">
                  <a:solidFill>
                    <a:srgbClr val="002060"/>
                  </a:solidFill>
                  <a:latin typeface="宋体" pitchFamily="2" charset="-122"/>
                  <a:ea typeface="宋体" pitchFamily="2" charset="-122"/>
                </a:rPr>
                <a:t>数据</a:t>
              </a:r>
            </a:p>
            <a:p>
              <a:pPr algn="ctr">
                <a:buFontTx/>
                <a:buNone/>
              </a:pPr>
              <a:r>
                <a:rPr lang="zh-CN" altLang="en-US" sz="2000" dirty="0">
                  <a:solidFill>
                    <a:srgbClr val="002060"/>
                  </a:solidFill>
                  <a:latin typeface="宋体" pitchFamily="2" charset="-122"/>
                  <a:ea typeface="宋体" pitchFamily="2" charset="-122"/>
                </a:rPr>
                <a:t>总线</a:t>
              </a:r>
            </a:p>
            <a:p>
              <a:pPr algn="ctr">
                <a:buFontTx/>
                <a:buNone/>
              </a:pPr>
              <a:r>
                <a:rPr lang="zh-CN" altLang="en-US" sz="2000" dirty="0">
                  <a:solidFill>
                    <a:srgbClr val="002060"/>
                  </a:solidFill>
                  <a:latin typeface="宋体" pitchFamily="2" charset="-122"/>
                  <a:ea typeface="宋体" pitchFamily="2" charset="-122"/>
                </a:rPr>
                <a:t>缓冲器</a:t>
              </a:r>
            </a:p>
          </p:txBody>
        </p:sp>
        <p:grpSp>
          <p:nvGrpSpPr>
            <p:cNvPr id="8" name="组合 7"/>
            <p:cNvGrpSpPr/>
            <p:nvPr/>
          </p:nvGrpSpPr>
          <p:grpSpPr>
            <a:xfrm>
              <a:off x="736327" y="1963891"/>
              <a:ext cx="1585721" cy="434800"/>
              <a:chOff x="927075" y="2135869"/>
              <a:chExt cx="1585721" cy="400050"/>
            </a:xfrm>
          </p:grpSpPr>
          <p:sp>
            <p:nvSpPr>
              <p:cNvPr id="297" name="Line 11"/>
              <p:cNvSpPr>
                <a:spLocks noChangeShapeType="1"/>
              </p:cNvSpPr>
              <p:nvPr/>
            </p:nvSpPr>
            <p:spPr bwMode="auto">
              <a:xfrm>
                <a:off x="1756796" y="2320414"/>
                <a:ext cx="756000" cy="0"/>
              </a:xfrm>
              <a:prstGeom prst="line">
                <a:avLst/>
              </a:prstGeom>
              <a:noFill/>
              <a:ln w="5715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98" name="Text Box 12"/>
              <p:cNvSpPr txBox="1">
                <a:spLocks noChangeArrowheads="1"/>
              </p:cNvSpPr>
              <p:nvPr/>
            </p:nvSpPr>
            <p:spPr bwMode="auto">
              <a:xfrm>
                <a:off x="927075" y="2135869"/>
                <a:ext cx="83661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solidFill>
                      <a:srgbClr val="002060"/>
                    </a:solidFill>
                    <a:latin typeface="宋体" pitchFamily="2" charset="-122"/>
                    <a:ea typeface="宋体" pitchFamily="2" charset="-122"/>
                  </a:rPr>
                  <a:t>D7</a:t>
                </a:r>
                <a:r>
                  <a:rPr lang="en-US" altLang="zh-CN" sz="2000" dirty="0">
                    <a:solidFill>
                      <a:srgbClr val="002060"/>
                    </a:solidFill>
                    <a:latin typeface="Times New Roman" pitchFamily="18" charset="0"/>
                    <a:ea typeface="宋体" pitchFamily="2" charset="-122"/>
                    <a:cs typeface="Times New Roman" pitchFamily="18" charset="0"/>
                  </a:rPr>
                  <a:t>~</a:t>
                </a:r>
                <a:r>
                  <a:rPr lang="en-US" altLang="zh-CN" sz="2000" dirty="0">
                    <a:solidFill>
                      <a:srgbClr val="002060"/>
                    </a:solidFill>
                    <a:latin typeface="宋体" pitchFamily="2" charset="-122"/>
                    <a:ea typeface="宋体" pitchFamily="2" charset="-122"/>
                  </a:rPr>
                  <a:t>D0</a:t>
                </a:r>
              </a:p>
            </p:txBody>
          </p:sp>
        </p:grpSp>
        <p:sp>
          <p:nvSpPr>
            <p:cNvPr id="214" name="Text Box 13"/>
            <p:cNvSpPr txBox="1">
              <a:spLocks noChangeArrowheads="1"/>
            </p:cNvSpPr>
            <p:nvPr/>
          </p:nvSpPr>
          <p:spPr bwMode="auto">
            <a:xfrm>
              <a:off x="2378212" y="3072581"/>
              <a:ext cx="825867" cy="1507863"/>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216000" bIns="180000">
              <a:spAutoFit/>
            </a:bodyPr>
            <a:lstStyle/>
            <a:p>
              <a:pPr algn="ctr">
                <a:lnSpc>
                  <a:spcPct val="120000"/>
                </a:lnSpc>
                <a:buFontTx/>
                <a:buNone/>
              </a:pPr>
              <a:r>
                <a:rPr lang="zh-CN" altLang="en-US" sz="2000" dirty="0">
                  <a:solidFill>
                    <a:srgbClr val="002060"/>
                  </a:solidFill>
                  <a:latin typeface="宋体" pitchFamily="2" charset="-122"/>
                  <a:ea typeface="宋体" pitchFamily="2" charset="-122"/>
                </a:rPr>
                <a:t>读</a:t>
              </a:r>
              <a:r>
                <a:rPr lang="en-US" altLang="zh-CN" sz="2000" dirty="0">
                  <a:solidFill>
                    <a:srgbClr val="002060"/>
                  </a:solidFill>
                  <a:latin typeface="宋体" pitchFamily="2" charset="-122"/>
                  <a:ea typeface="宋体" pitchFamily="2" charset="-122"/>
                </a:rPr>
                <a:t>/</a:t>
              </a:r>
              <a:r>
                <a:rPr lang="zh-CN" altLang="en-US" sz="2000" dirty="0">
                  <a:solidFill>
                    <a:srgbClr val="002060"/>
                  </a:solidFill>
                  <a:latin typeface="宋体" pitchFamily="2" charset="-122"/>
                  <a:ea typeface="宋体" pitchFamily="2" charset="-122"/>
                </a:rPr>
                <a:t>写</a:t>
              </a:r>
            </a:p>
            <a:p>
              <a:pPr algn="ctr">
                <a:lnSpc>
                  <a:spcPct val="120000"/>
                </a:lnSpc>
                <a:buFontTx/>
                <a:buNone/>
              </a:pPr>
              <a:r>
                <a:rPr lang="zh-CN" altLang="en-US" sz="2000" dirty="0">
                  <a:solidFill>
                    <a:srgbClr val="002060"/>
                  </a:solidFill>
                  <a:latin typeface="宋体" pitchFamily="2" charset="-122"/>
                  <a:ea typeface="宋体" pitchFamily="2" charset="-122"/>
                </a:rPr>
                <a:t>控制</a:t>
              </a:r>
            </a:p>
            <a:p>
              <a:pPr algn="ctr">
                <a:lnSpc>
                  <a:spcPct val="120000"/>
                </a:lnSpc>
                <a:buFontTx/>
                <a:buNone/>
              </a:pPr>
              <a:r>
                <a:rPr lang="zh-CN" altLang="en-US" sz="2000" dirty="0">
                  <a:solidFill>
                    <a:srgbClr val="002060"/>
                  </a:solidFill>
                  <a:latin typeface="宋体" pitchFamily="2" charset="-122"/>
                  <a:ea typeface="宋体" pitchFamily="2" charset="-122"/>
                </a:rPr>
                <a:t>逻辑</a:t>
              </a:r>
            </a:p>
          </p:txBody>
        </p:sp>
        <p:sp>
          <p:nvSpPr>
            <p:cNvPr id="215" name="Line 14"/>
            <p:cNvSpPr>
              <a:spLocks noChangeShapeType="1"/>
            </p:cNvSpPr>
            <p:nvPr/>
          </p:nvSpPr>
          <p:spPr bwMode="auto">
            <a:xfrm>
              <a:off x="3263240" y="2163245"/>
              <a:ext cx="936000" cy="0"/>
            </a:xfrm>
            <a:prstGeom prst="line">
              <a:avLst/>
            </a:prstGeom>
            <a:noFill/>
            <a:ln w="5715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16" name="Line 15"/>
            <p:cNvSpPr>
              <a:spLocks noChangeShapeType="1"/>
            </p:cNvSpPr>
            <p:nvPr/>
          </p:nvSpPr>
          <p:spPr bwMode="auto">
            <a:xfrm flipH="1">
              <a:off x="4210298" y="1558059"/>
              <a:ext cx="0" cy="4421363"/>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17" name="Line 16"/>
            <p:cNvSpPr>
              <a:spLocks noChangeShapeType="1"/>
            </p:cNvSpPr>
            <p:nvPr/>
          </p:nvSpPr>
          <p:spPr bwMode="auto">
            <a:xfrm>
              <a:off x="4239326" y="2430194"/>
              <a:ext cx="720000" cy="0"/>
            </a:xfrm>
            <a:prstGeom prst="line">
              <a:avLst/>
            </a:prstGeom>
            <a:noFill/>
            <a:ln w="57150">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18" name="Line 17"/>
            <p:cNvSpPr>
              <a:spLocks noChangeShapeType="1"/>
            </p:cNvSpPr>
            <p:nvPr/>
          </p:nvSpPr>
          <p:spPr bwMode="auto">
            <a:xfrm>
              <a:off x="4239326" y="5043809"/>
              <a:ext cx="720000" cy="0"/>
            </a:xfrm>
            <a:prstGeom prst="line">
              <a:avLst/>
            </a:prstGeom>
            <a:noFill/>
            <a:ln w="57150">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19" name="Line 18"/>
            <p:cNvSpPr>
              <a:spLocks noChangeShapeType="1"/>
            </p:cNvSpPr>
            <p:nvPr/>
          </p:nvSpPr>
          <p:spPr bwMode="auto">
            <a:xfrm>
              <a:off x="3418210" y="5522933"/>
              <a:ext cx="756000" cy="0"/>
            </a:xfrm>
            <a:prstGeom prst="line">
              <a:avLst/>
            </a:prstGeom>
            <a:noFill/>
            <a:ln w="5715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20" name="Line 19"/>
            <p:cNvSpPr>
              <a:spLocks noChangeShapeType="1"/>
            </p:cNvSpPr>
            <p:nvPr/>
          </p:nvSpPr>
          <p:spPr bwMode="auto">
            <a:xfrm>
              <a:off x="3205184" y="3534987"/>
              <a:ext cx="990600" cy="0"/>
            </a:xfrm>
            <a:prstGeom prst="line">
              <a:avLst/>
            </a:prstGeom>
            <a:noFill/>
            <a:ln w="5715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95" name="Text Box 27"/>
            <p:cNvSpPr txBox="1">
              <a:spLocks noChangeArrowheads="1"/>
            </p:cNvSpPr>
            <p:nvPr/>
          </p:nvSpPr>
          <p:spPr bwMode="auto">
            <a:xfrm>
              <a:off x="1117280" y="3768455"/>
              <a:ext cx="4411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宋体" pitchFamily="2" charset="-122"/>
                  <a:ea typeface="宋体" pitchFamily="2" charset="-122"/>
                </a:rPr>
                <a:t>RD</a:t>
              </a:r>
            </a:p>
          </p:txBody>
        </p:sp>
        <p:sp>
          <p:nvSpPr>
            <p:cNvPr id="296" name="Line 28"/>
            <p:cNvSpPr>
              <a:spLocks noChangeShapeType="1"/>
            </p:cNvSpPr>
            <p:nvPr/>
          </p:nvSpPr>
          <p:spPr bwMode="auto">
            <a:xfrm>
              <a:off x="1206454" y="3867049"/>
              <a:ext cx="252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C00000"/>
                </a:solidFill>
                <a:latin typeface="宋体" pitchFamily="2" charset="-122"/>
                <a:ea typeface="宋体" pitchFamily="2" charset="-122"/>
              </a:endParaRPr>
            </a:p>
          </p:txBody>
        </p:sp>
        <p:sp>
          <p:nvSpPr>
            <p:cNvPr id="293" name="Text Box 30"/>
            <p:cNvSpPr txBox="1">
              <a:spLocks noChangeArrowheads="1"/>
            </p:cNvSpPr>
            <p:nvPr/>
          </p:nvSpPr>
          <p:spPr bwMode="auto">
            <a:xfrm>
              <a:off x="1117280" y="4082477"/>
              <a:ext cx="4411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宋体" pitchFamily="2" charset="-122"/>
                  <a:ea typeface="宋体" pitchFamily="2" charset="-122"/>
                </a:rPr>
                <a:t>WR</a:t>
              </a:r>
            </a:p>
          </p:txBody>
        </p:sp>
        <p:sp>
          <p:nvSpPr>
            <p:cNvPr id="294" name="Line 31"/>
            <p:cNvSpPr>
              <a:spLocks noChangeShapeType="1"/>
            </p:cNvSpPr>
            <p:nvPr/>
          </p:nvSpPr>
          <p:spPr bwMode="auto">
            <a:xfrm>
              <a:off x="1206454" y="4166557"/>
              <a:ext cx="252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C00000"/>
                </a:solidFill>
                <a:latin typeface="宋体" pitchFamily="2" charset="-122"/>
                <a:ea typeface="宋体" pitchFamily="2" charset="-122"/>
              </a:endParaRPr>
            </a:p>
          </p:txBody>
        </p:sp>
        <p:sp>
          <p:nvSpPr>
            <p:cNvPr id="284" name="Text Box 32"/>
            <p:cNvSpPr txBox="1">
              <a:spLocks noChangeArrowheads="1"/>
            </p:cNvSpPr>
            <p:nvPr/>
          </p:nvSpPr>
          <p:spPr bwMode="auto">
            <a:xfrm>
              <a:off x="732559" y="3022837"/>
              <a:ext cx="8258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RESET</a:t>
              </a:r>
            </a:p>
          </p:txBody>
        </p:sp>
        <p:sp>
          <p:nvSpPr>
            <p:cNvPr id="291" name="Text Box 34"/>
            <p:cNvSpPr txBox="1">
              <a:spLocks noChangeArrowheads="1"/>
            </p:cNvSpPr>
            <p:nvPr/>
          </p:nvSpPr>
          <p:spPr bwMode="auto">
            <a:xfrm>
              <a:off x="1117280" y="4345448"/>
              <a:ext cx="4411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CS</a:t>
              </a:r>
            </a:p>
          </p:txBody>
        </p:sp>
        <p:sp>
          <p:nvSpPr>
            <p:cNvPr id="292" name="Line 35"/>
            <p:cNvSpPr>
              <a:spLocks noChangeShapeType="1"/>
            </p:cNvSpPr>
            <p:nvPr/>
          </p:nvSpPr>
          <p:spPr bwMode="auto">
            <a:xfrm>
              <a:off x="1206454" y="4445521"/>
              <a:ext cx="252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C00000"/>
                </a:solidFill>
                <a:latin typeface="宋体" pitchFamily="2" charset="-122"/>
                <a:ea typeface="宋体" pitchFamily="2" charset="-122"/>
              </a:endParaRPr>
            </a:p>
          </p:txBody>
        </p:sp>
        <p:sp>
          <p:nvSpPr>
            <p:cNvPr id="286" name="Text Box 36"/>
            <p:cNvSpPr txBox="1">
              <a:spLocks noChangeArrowheads="1"/>
            </p:cNvSpPr>
            <p:nvPr/>
          </p:nvSpPr>
          <p:spPr bwMode="auto">
            <a:xfrm>
              <a:off x="989039" y="3254287"/>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宋体" pitchFamily="2" charset="-122"/>
                  <a:ea typeface="宋体" pitchFamily="2" charset="-122"/>
                </a:rPr>
                <a:t>CLK</a:t>
              </a:r>
            </a:p>
          </p:txBody>
        </p:sp>
        <p:sp>
          <p:nvSpPr>
            <p:cNvPr id="289" name="Text Box 38"/>
            <p:cNvSpPr txBox="1">
              <a:spLocks noChangeArrowheads="1"/>
            </p:cNvSpPr>
            <p:nvPr/>
          </p:nvSpPr>
          <p:spPr bwMode="auto">
            <a:xfrm>
              <a:off x="989039" y="3502744"/>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宋体" pitchFamily="2" charset="-122"/>
                  <a:ea typeface="宋体" pitchFamily="2" charset="-122"/>
                </a:rPr>
                <a:t>C/D</a:t>
              </a:r>
            </a:p>
          </p:txBody>
        </p:sp>
        <p:sp>
          <p:nvSpPr>
            <p:cNvPr id="290" name="Line 39"/>
            <p:cNvSpPr>
              <a:spLocks noChangeShapeType="1"/>
            </p:cNvSpPr>
            <p:nvPr/>
          </p:nvSpPr>
          <p:spPr bwMode="auto">
            <a:xfrm>
              <a:off x="1342402" y="3604078"/>
              <a:ext cx="108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C00000"/>
                </a:solidFill>
                <a:latin typeface="宋体" pitchFamily="2" charset="-122"/>
                <a:ea typeface="宋体" pitchFamily="2" charset="-122"/>
              </a:endParaRPr>
            </a:p>
          </p:txBody>
        </p:sp>
        <p:grpSp>
          <p:nvGrpSpPr>
            <p:cNvPr id="6" name="组合 5"/>
            <p:cNvGrpSpPr/>
            <p:nvPr/>
          </p:nvGrpSpPr>
          <p:grpSpPr>
            <a:xfrm>
              <a:off x="1615920" y="3286531"/>
              <a:ext cx="756000" cy="1242285"/>
              <a:chOff x="1821182" y="3352801"/>
              <a:chExt cx="756000" cy="1143000"/>
            </a:xfrm>
          </p:grpSpPr>
          <p:sp>
            <p:nvSpPr>
              <p:cNvPr id="277" name="Line 21"/>
              <p:cNvSpPr>
                <a:spLocks noChangeShapeType="1"/>
              </p:cNvSpPr>
              <p:nvPr/>
            </p:nvSpPr>
            <p:spPr bwMode="auto">
              <a:xfrm>
                <a:off x="1821182" y="33528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78" name="Line 22"/>
              <p:cNvSpPr>
                <a:spLocks noChangeShapeType="1"/>
              </p:cNvSpPr>
              <p:nvPr/>
            </p:nvSpPr>
            <p:spPr bwMode="auto">
              <a:xfrm>
                <a:off x="1821182" y="35814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79" name="Line 23"/>
              <p:cNvSpPr>
                <a:spLocks noChangeShapeType="1"/>
              </p:cNvSpPr>
              <p:nvPr/>
            </p:nvSpPr>
            <p:spPr bwMode="auto">
              <a:xfrm>
                <a:off x="1821182" y="38100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80" name="Line 24"/>
              <p:cNvSpPr>
                <a:spLocks noChangeShapeType="1"/>
              </p:cNvSpPr>
              <p:nvPr/>
            </p:nvSpPr>
            <p:spPr bwMode="auto">
              <a:xfrm>
                <a:off x="1821182" y="40386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81" name="Line 25"/>
              <p:cNvSpPr>
                <a:spLocks noChangeShapeType="1"/>
              </p:cNvSpPr>
              <p:nvPr/>
            </p:nvSpPr>
            <p:spPr bwMode="auto">
              <a:xfrm>
                <a:off x="1821182" y="44958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88" name="Line 40"/>
              <p:cNvSpPr>
                <a:spLocks noChangeShapeType="1"/>
              </p:cNvSpPr>
              <p:nvPr/>
            </p:nvSpPr>
            <p:spPr bwMode="auto">
              <a:xfrm>
                <a:off x="1821182" y="42672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grpSp>
        <p:sp>
          <p:nvSpPr>
            <p:cNvPr id="222" name="Text Box 41"/>
            <p:cNvSpPr txBox="1">
              <a:spLocks noChangeArrowheads="1"/>
            </p:cNvSpPr>
            <p:nvPr/>
          </p:nvSpPr>
          <p:spPr bwMode="auto">
            <a:xfrm>
              <a:off x="2207622" y="4992643"/>
              <a:ext cx="1210588" cy="960864"/>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72000" bIns="72000">
              <a:spAutoFit/>
            </a:bodyPr>
            <a:lstStyle/>
            <a:p>
              <a:pPr algn="ctr">
                <a:lnSpc>
                  <a:spcPct val="120000"/>
                </a:lnSpc>
                <a:buFontTx/>
                <a:buNone/>
              </a:pPr>
              <a:r>
                <a:rPr lang="zh-CN" altLang="en-US" sz="2000" dirty="0">
                  <a:solidFill>
                    <a:srgbClr val="002060"/>
                  </a:solidFill>
                  <a:latin typeface="宋体" pitchFamily="2" charset="-122"/>
                  <a:ea typeface="宋体" pitchFamily="2" charset="-122"/>
                </a:rPr>
                <a:t>调制解调</a:t>
              </a:r>
            </a:p>
            <a:p>
              <a:pPr algn="ctr">
                <a:lnSpc>
                  <a:spcPct val="120000"/>
                </a:lnSpc>
                <a:buFontTx/>
                <a:buNone/>
              </a:pPr>
              <a:r>
                <a:rPr lang="zh-CN" altLang="en-US" sz="2000" dirty="0">
                  <a:solidFill>
                    <a:srgbClr val="002060"/>
                  </a:solidFill>
                  <a:latin typeface="宋体" pitchFamily="2" charset="-122"/>
                  <a:ea typeface="宋体" pitchFamily="2" charset="-122"/>
                </a:rPr>
                <a:t>控制逻辑</a:t>
              </a:r>
            </a:p>
          </p:txBody>
        </p:sp>
        <p:sp>
          <p:nvSpPr>
            <p:cNvPr id="260" name="Line 43"/>
            <p:cNvSpPr>
              <a:spLocks noChangeShapeType="1"/>
            </p:cNvSpPr>
            <p:nvPr/>
          </p:nvSpPr>
          <p:spPr bwMode="auto">
            <a:xfrm>
              <a:off x="1589066" y="5111450"/>
              <a:ext cx="609600" cy="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61" name="Line 44"/>
            <p:cNvSpPr>
              <a:spLocks noChangeShapeType="1"/>
            </p:cNvSpPr>
            <p:nvPr/>
          </p:nvSpPr>
          <p:spPr bwMode="auto">
            <a:xfrm>
              <a:off x="1576366" y="5359907"/>
              <a:ext cx="6223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62" name="Line 45"/>
            <p:cNvSpPr>
              <a:spLocks noChangeShapeType="1"/>
            </p:cNvSpPr>
            <p:nvPr/>
          </p:nvSpPr>
          <p:spPr bwMode="auto">
            <a:xfrm>
              <a:off x="1576366" y="5608364"/>
              <a:ext cx="622300" cy="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63" name="Line 46"/>
            <p:cNvSpPr>
              <a:spLocks noChangeShapeType="1"/>
            </p:cNvSpPr>
            <p:nvPr/>
          </p:nvSpPr>
          <p:spPr bwMode="auto">
            <a:xfrm>
              <a:off x="1576366" y="5856821"/>
              <a:ext cx="6223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75" name="Text Box 49"/>
            <p:cNvSpPr txBox="1">
              <a:spLocks noChangeArrowheads="1"/>
            </p:cNvSpPr>
            <p:nvPr/>
          </p:nvSpPr>
          <p:spPr bwMode="auto">
            <a:xfrm>
              <a:off x="989039" y="4881055"/>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DTR</a:t>
              </a:r>
            </a:p>
          </p:txBody>
        </p:sp>
        <p:sp>
          <p:nvSpPr>
            <p:cNvPr id="276" name="Line 50"/>
            <p:cNvSpPr>
              <a:spLocks noChangeShapeType="1"/>
            </p:cNvSpPr>
            <p:nvPr/>
          </p:nvSpPr>
          <p:spPr bwMode="auto">
            <a:xfrm>
              <a:off x="1088526" y="4966614"/>
              <a:ext cx="360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C00000"/>
                </a:solidFill>
                <a:latin typeface="宋体" pitchFamily="2" charset="-122"/>
                <a:ea typeface="宋体" pitchFamily="2" charset="-122"/>
              </a:endParaRPr>
            </a:p>
          </p:txBody>
        </p:sp>
        <p:sp>
          <p:nvSpPr>
            <p:cNvPr id="273" name="Text Box 52"/>
            <p:cNvSpPr txBox="1">
              <a:spLocks noChangeArrowheads="1"/>
            </p:cNvSpPr>
            <p:nvPr/>
          </p:nvSpPr>
          <p:spPr bwMode="auto">
            <a:xfrm>
              <a:off x="989039" y="5146766"/>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宋体" pitchFamily="2" charset="-122"/>
                  <a:ea typeface="宋体" pitchFamily="2" charset="-122"/>
                </a:rPr>
                <a:t>DSR</a:t>
              </a:r>
            </a:p>
          </p:txBody>
        </p:sp>
        <p:sp>
          <p:nvSpPr>
            <p:cNvPr id="274" name="Line 53"/>
            <p:cNvSpPr>
              <a:spLocks noChangeShapeType="1"/>
            </p:cNvSpPr>
            <p:nvPr/>
          </p:nvSpPr>
          <p:spPr bwMode="auto">
            <a:xfrm>
              <a:off x="1088526" y="5246839"/>
              <a:ext cx="360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C00000"/>
                </a:solidFill>
                <a:latin typeface="宋体" pitchFamily="2" charset="-122"/>
                <a:ea typeface="宋体" pitchFamily="2" charset="-122"/>
              </a:endParaRPr>
            </a:p>
          </p:txBody>
        </p:sp>
        <p:sp>
          <p:nvSpPr>
            <p:cNvPr id="271" name="Text Box 55"/>
            <p:cNvSpPr txBox="1">
              <a:spLocks noChangeArrowheads="1"/>
            </p:cNvSpPr>
            <p:nvPr/>
          </p:nvSpPr>
          <p:spPr bwMode="auto">
            <a:xfrm>
              <a:off x="989039" y="5409519"/>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a:solidFill>
                    <a:srgbClr val="C00000"/>
                  </a:solidFill>
                  <a:latin typeface="宋体" pitchFamily="2" charset="-122"/>
                  <a:ea typeface="宋体" pitchFamily="2" charset="-122"/>
                </a:rPr>
                <a:t>RTS</a:t>
              </a:r>
            </a:p>
          </p:txBody>
        </p:sp>
        <p:sp>
          <p:nvSpPr>
            <p:cNvPr id="272" name="Line 56"/>
            <p:cNvSpPr>
              <a:spLocks noChangeShapeType="1"/>
            </p:cNvSpPr>
            <p:nvPr/>
          </p:nvSpPr>
          <p:spPr bwMode="auto">
            <a:xfrm>
              <a:off x="1088526" y="5495078"/>
              <a:ext cx="360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C00000"/>
                </a:solidFill>
                <a:latin typeface="宋体" pitchFamily="2" charset="-122"/>
                <a:ea typeface="宋体" pitchFamily="2" charset="-122"/>
              </a:endParaRPr>
            </a:p>
          </p:txBody>
        </p:sp>
        <p:sp>
          <p:nvSpPr>
            <p:cNvPr id="269" name="Text Box 58"/>
            <p:cNvSpPr txBox="1">
              <a:spLocks noChangeArrowheads="1"/>
            </p:cNvSpPr>
            <p:nvPr/>
          </p:nvSpPr>
          <p:spPr bwMode="auto">
            <a:xfrm>
              <a:off x="989039" y="5672490"/>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CTS</a:t>
              </a:r>
            </a:p>
          </p:txBody>
        </p:sp>
        <p:sp>
          <p:nvSpPr>
            <p:cNvPr id="270" name="Line 59"/>
            <p:cNvSpPr>
              <a:spLocks noChangeShapeType="1"/>
            </p:cNvSpPr>
            <p:nvPr/>
          </p:nvSpPr>
          <p:spPr bwMode="auto">
            <a:xfrm>
              <a:off x="1088526" y="5758049"/>
              <a:ext cx="360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C00000"/>
                </a:solidFill>
                <a:latin typeface="宋体" pitchFamily="2" charset="-122"/>
                <a:ea typeface="宋体" pitchFamily="2" charset="-122"/>
              </a:endParaRPr>
            </a:p>
          </p:txBody>
        </p:sp>
        <p:sp>
          <p:nvSpPr>
            <p:cNvPr id="254" name="Line 61"/>
            <p:cNvSpPr>
              <a:spLocks noChangeShapeType="1"/>
            </p:cNvSpPr>
            <p:nvPr/>
          </p:nvSpPr>
          <p:spPr bwMode="auto">
            <a:xfrm>
              <a:off x="3205184" y="3866263"/>
              <a:ext cx="14478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5" name="Line 62"/>
            <p:cNvSpPr>
              <a:spLocks noChangeShapeType="1"/>
            </p:cNvSpPr>
            <p:nvPr/>
          </p:nvSpPr>
          <p:spPr bwMode="auto">
            <a:xfrm flipH="1">
              <a:off x="4652984" y="3225258"/>
              <a:ext cx="0" cy="1055674"/>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6" name="Line 63"/>
            <p:cNvSpPr>
              <a:spLocks noChangeShapeType="1"/>
            </p:cNvSpPr>
            <p:nvPr/>
          </p:nvSpPr>
          <p:spPr bwMode="auto">
            <a:xfrm>
              <a:off x="4652984" y="4280933"/>
              <a:ext cx="33655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7" name="Line 64"/>
            <p:cNvSpPr>
              <a:spLocks noChangeShapeType="1"/>
            </p:cNvSpPr>
            <p:nvPr/>
          </p:nvSpPr>
          <p:spPr bwMode="auto">
            <a:xfrm>
              <a:off x="4652984" y="3212823"/>
              <a:ext cx="3048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9" name="Line 66"/>
            <p:cNvSpPr>
              <a:spLocks noChangeShapeType="1"/>
            </p:cNvSpPr>
            <p:nvPr/>
          </p:nvSpPr>
          <p:spPr bwMode="auto">
            <a:xfrm rot="16200000" flipH="1" flipV="1">
              <a:off x="2656408" y="4840552"/>
              <a:ext cx="313017"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solidFill>
                  <a:srgbClr val="002060"/>
                </a:solidFill>
                <a:latin typeface="宋体" pitchFamily="2" charset="-122"/>
                <a:ea typeface="宋体" pitchFamily="2" charset="-122"/>
              </a:endParaRPr>
            </a:p>
          </p:txBody>
        </p:sp>
        <p:sp>
          <p:nvSpPr>
            <p:cNvPr id="243" name="Text Box 68"/>
            <p:cNvSpPr txBox="1">
              <a:spLocks noChangeArrowheads="1"/>
            </p:cNvSpPr>
            <p:nvPr/>
          </p:nvSpPr>
          <p:spPr bwMode="auto">
            <a:xfrm>
              <a:off x="7350022" y="2187779"/>
              <a:ext cx="569913"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solidFill>
                    <a:srgbClr val="002060"/>
                  </a:solidFill>
                  <a:latin typeface="宋体" pitchFamily="2" charset="-122"/>
                  <a:ea typeface="宋体" pitchFamily="2" charset="-122"/>
                </a:rPr>
                <a:t>TxD</a:t>
              </a:r>
            </a:p>
          </p:txBody>
        </p:sp>
        <p:sp>
          <p:nvSpPr>
            <p:cNvPr id="244" name="Line 69"/>
            <p:cNvSpPr>
              <a:spLocks noChangeShapeType="1"/>
            </p:cNvSpPr>
            <p:nvPr/>
          </p:nvSpPr>
          <p:spPr bwMode="auto">
            <a:xfrm>
              <a:off x="6759472" y="2419474"/>
              <a:ext cx="609600" cy="0"/>
            </a:xfrm>
            <a:prstGeom prst="line">
              <a:avLst/>
            </a:prstGeom>
            <a:noFill/>
            <a:ln w="952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45" name="Text Box 70"/>
            <p:cNvSpPr txBox="1">
              <a:spLocks noChangeArrowheads="1"/>
            </p:cNvSpPr>
            <p:nvPr/>
          </p:nvSpPr>
          <p:spPr bwMode="auto">
            <a:xfrm>
              <a:off x="7350022" y="2661704"/>
              <a:ext cx="1143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TxRDY</a:t>
              </a:r>
            </a:p>
          </p:txBody>
        </p:sp>
        <p:sp>
          <p:nvSpPr>
            <p:cNvPr id="246" name="Line 71"/>
            <p:cNvSpPr>
              <a:spLocks noChangeShapeType="1"/>
            </p:cNvSpPr>
            <p:nvPr/>
          </p:nvSpPr>
          <p:spPr bwMode="auto">
            <a:xfrm>
              <a:off x="6759472" y="2906215"/>
              <a:ext cx="609600" cy="0"/>
            </a:xfrm>
            <a:prstGeom prst="line">
              <a:avLst/>
            </a:prstGeom>
            <a:noFill/>
            <a:ln w="952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47" name="Text Box 72"/>
            <p:cNvSpPr txBox="1">
              <a:spLocks noChangeArrowheads="1"/>
            </p:cNvSpPr>
            <p:nvPr/>
          </p:nvSpPr>
          <p:spPr bwMode="auto">
            <a:xfrm>
              <a:off x="7350022" y="2944669"/>
              <a:ext cx="1188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TxEMPTY</a:t>
              </a:r>
            </a:p>
          </p:txBody>
        </p:sp>
        <p:sp>
          <p:nvSpPr>
            <p:cNvPr id="248" name="Line 73"/>
            <p:cNvSpPr>
              <a:spLocks noChangeShapeType="1"/>
            </p:cNvSpPr>
            <p:nvPr/>
          </p:nvSpPr>
          <p:spPr bwMode="auto">
            <a:xfrm>
              <a:off x="6759472" y="3204955"/>
              <a:ext cx="609600" cy="0"/>
            </a:xfrm>
            <a:prstGeom prst="line">
              <a:avLst/>
            </a:prstGeom>
            <a:noFill/>
            <a:ln w="952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2" name="Text Box 76"/>
            <p:cNvSpPr txBox="1">
              <a:spLocks noChangeArrowheads="1"/>
            </p:cNvSpPr>
            <p:nvPr/>
          </p:nvSpPr>
          <p:spPr bwMode="auto">
            <a:xfrm>
              <a:off x="7350022" y="3291720"/>
              <a:ext cx="762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TxC</a:t>
              </a:r>
            </a:p>
          </p:txBody>
        </p:sp>
        <p:sp>
          <p:nvSpPr>
            <p:cNvPr id="253" name="Line 77"/>
            <p:cNvSpPr>
              <a:spLocks noChangeShapeType="1"/>
            </p:cNvSpPr>
            <p:nvPr/>
          </p:nvSpPr>
          <p:spPr bwMode="auto">
            <a:xfrm>
              <a:off x="7440020" y="3374539"/>
              <a:ext cx="396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solidFill>
                  <a:srgbClr val="002060"/>
                </a:solidFill>
                <a:latin typeface="宋体" pitchFamily="2" charset="-122"/>
                <a:ea typeface="宋体" pitchFamily="2" charset="-122"/>
              </a:endParaRPr>
            </a:p>
          </p:txBody>
        </p:sp>
        <p:sp>
          <p:nvSpPr>
            <p:cNvPr id="251" name="Line 78"/>
            <p:cNvSpPr>
              <a:spLocks noChangeShapeType="1"/>
            </p:cNvSpPr>
            <p:nvPr/>
          </p:nvSpPr>
          <p:spPr bwMode="auto">
            <a:xfrm>
              <a:off x="6759472" y="3487920"/>
              <a:ext cx="609600" cy="0"/>
            </a:xfrm>
            <a:prstGeom prst="line">
              <a:avLst/>
            </a:prstGeom>
            <a:noFill/>
            <a:ln w="9525">
              <a:solidFill>
                <a:srgbClr val="4D4D4D"/>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33" name="Text Box 80"/>
            <p:cNvSpPr txBox="1">
              <a:spLocks noChangeArrowheads="1"/>
            </p:cNvSpPr>
            <p:nvPr/>
          </p:nvSpPr>
          <p:spPr bwMode="auto">
            <a:xfrm>
              <a:off x="7350022" y="4809631"/>
              <a:ext cx="569913"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a:solidFill>
                    <a:srgbClr val="002060"/>
                  </a:solidFill>
                  <a:latin typeface="宋体" pitchFamily="2" charset="-122"/>
                  <a:ea typeface="宋体" pitchFamily="2" charset="-122"/>
                </a:rPr>
                <a:t>RxD</a:t>
              </a:r>
            </a:p>
          </p:txBody>
        </p:sp>
        <p:sp>
          <p:nvSpPr>
            <p:cNvPr id="234" name="Line 81"/>
            <p:cNvSpPr>
              <a:spLocks noChangeShapeType="1"/>
            </p:cNvSpPr>
            <p:nvPr/>
          </p:nvSpPr>
          <p:spPr bwMode="auto">
            <a:xfrm>
              <a:off x="6759472" y="5044419"/>
              <a:ext cx="6096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35" name="Text Box 82"/>
            <p:cNvSpPr txBox="1">
              <a:spLocks noChangeArrowheads="1"/>
            </p:cNvSpPr>
            <p:nvPr/>
          </p:nvSpPr>
          <p:spPr bwMode="auto">
            <a:xfrm>
              <a:off x="7350022" y="3760053"/>
              <a:ext cx="1143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a:solidFill>
                    <a:srgbClr val="002060"/>
                  </a:solidFill>
                  <a:latin typeface="宋体" pitchFamily="2" charset="-122"/>
                  <a:ea typeface="宋体" pitchFamily="2" charset="-122"/>
                </a:rPr>
                <a:t>RxRDY</a:t>
              </a:r>
            </a:p>
          </p:txBody>
        </p:sp>
        <p:sp>
          <p:nvSpPr>
            <p:cNvPr id="236" name="Text Box 83"/>
            <p:cNvSpPr txBox="1">
              <a:spLocks noChangeArrowheads="1"/>
            </p:cNvSpPr>
            <p:nvPr/>
          </p:nvSpPr>
          <p:spPr bwMode="auto">
            <a:xfrm>
              <a:off x="7350022" y="4043018"/>
              <a:ext cx="1188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SYNDET</a:t>
              </a:r>
            </a:p>
          </p:txBody>
        </p:sp>
        <p:sp>
          <p:nvSpPr>
            <p:cNvPr id="241" name="Text Box 85"/>
            <p:cNvSpPr txBox="1">
              <a:spLocks noChangeArrowheads="1"/>
            </p:cNvSpPr>
            <p:nvPr/>
          </p:nvSpPr>
          <p:spPr bwMode="auto">
            <a:xfrm>
              <a:off x="7350022" y="4370075"/>
              <a:ext cx="762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RxC</a:t>
              </a:r>
            </a:p>
          </p:txBody>
        </p:sp>
        <p:sp>
          <p:nvSpPr>
            <p:cNvPr id="242" name="Line 86"/>
            <p:cNvSpPr>
              <a:spLocks noChangeShapeType="1"/>
            </p:cNvSpPr>
            <p:nvPr/>
          </p:nvSpPr>
          <p:spPr bwMode="auto">
            <a:xfrm>
              <a:off x="7440020" y="4454154"/>
              <a:ext cx="396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solidFill>
                  <a:srgbClr val="002060"/>
                </a:solidFill>
                <a:latin typeface="宋体" pitchFamily="2" charset="-122"/>
                <a:ea typeface="宋体" pitchFamily="2" charset="-122"/>
              </a:endParaRPr>
            </a:p>
          </p:txBody>
        </p:sp>
        <p:sp>
          <p:nvSpPr>
            <p:cNvPr id="238" name="Line 87"/>
            <p:cNvSpPr>
              <a:spLocks noChangeShapeType="1"/>
            </p:cNvSpPr>
            <p:nvPr/>
          </p:nvSpPr>
          <p:spPr bwMode="auto">
            <a:xfrm>
              <a:off x="6759472" y="3995452"/>
              <a:ext cx="609600" cy="0"/>
            </a:xfrm>
            <a:prstGeom prst="line">
              <a:avLst/>
            </a:prstGeom>
            <a:noFill/>
            <a:ln w="952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39" name="Line 88"/>
            <p:cNvSpPr>
              <a:spLocks noChangeShapeType="1"/>
            </p:cNvSpPr>
            <p:nvPr/>
          </p:nvSpPr>
          <p:spPr bwMode="auto">
            <a:xfrm>
              <a:off x="6759472" y="4259684"/>
              <a:ext cx="609600" cy="0"/>
            </a:xfrm>
            <a:prstGeom prst="line">
              <a:avLst/>
            </a:prstGeom>
            <a:noFill/>
            <a:ln w="9525">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40" name="Line 89"/>
            <p:cNvSpPr>
              <a:spLocks noChangeShapeType="1"/>
            </p:cNvSpPr>
            <p:nvPr/>
          </p:nvSpPr>
          <p:spPr bwMode="auto">
            <a:xfrm>
              <a:off x="6759472" y="4549797"/>
              <a:ext cx="609600" cy="0"/>
            </a:xfrm>
            <a:prstGeom prst="line">
              <a:avLst/>
            </a:prstGeom>
            <a:noFill/>
            <a:ln w="9525">
              <a:solidFill>
                <a:srgbClr val="4D4D4D"/>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grpSp>
          <p:nvGrpSpPr>
            <p:cNvPr id="9" name="组合 8"/>
            <p:cNvGrpSpPr/>
            <p:nvPr/>
          </p:nvGrpSpPr>
          <p:grpSpPr>
            <a:xfrm>
              <a:off x="4964586" y="2069818"/>
              <a:ext cx="1782000" cy="3316717"/>
              <a:chOff x="5326288" y="2233330"/>
              <a:chExt cx="1782000" cy="3051639"/>
            </a:xfrm>
          </p:grpSpPr>
          <p:sp>
            <p:nvSpPr>
              <p:cNvPr id="228" name="Text Box 91"/>
              <p:cNvSpPr txBox="1">
                <a:spLocks noChangeArrowheads="1"/>
              </p:cNvSpPr>
              <p:nvPr/>
            </p:nvSpPr>
            <p:spPr bwMode="auto">
              <a:xfrm>
                <a:off x="5326288" y="2865163"/>
                <a:ext cx="1782000" cy="816698"/>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252000" rIns="36000" bIns="252000">
                <a:spAutoFit/>
              </a:bodyPr>
              <a:lstStyle/>
              <a:p>
                <a:pPr algn="ctr">
                  <a:buFontTx/>
                  <a:buNone/>
                </a:pPr>
                <a:r>
                  <a:rPr lang="zh-CN" altLang="en-US" sz="2000" dirty="0" smtClean="0">
                    <a:solidFill>
                      <a:srgbClr val="002060"/>
                    </a:solidFill>
                    <a:latin typeface="宋体" pitchFamily="2" charset="-122"/>
                    <a:ea typeface="宋体" pitchFamily="2" charset="-122"/>
                  </a:rPr>
                  <a:t>发</a:t>
                </a:r>
                <a:r>
                  <a:rPr lang="zh-CN" altLang="en-US" sz="2000" dirty="0">
                    <a:solidFill>
                      <a:srgbClr val="002060"/>
                    </a:solidFill>
                    <a:latin typeface="宋体" pitchFamily="2" charset="-122"/>
                    <a:ea typeface="宋体" pitchFamily="2" charset="-122"/>
                  </a:rPr>
                  <a:t>送控</a:t>
                </a:r>
                <a:r>
                  <a:rPr lang="zh-CN" altLang="en-US" sz="2000" dirty="0" smtClean="0">
                    <a:solidFill>
                      <a:srgbClr val="002060"/>
                    </a:solidFill>
                    <a:latin typeface="宋体" pitchFamily="2" charset="-122"/>
                    <a:ea typeface="宋体" pitchFamily="2" charset="-122"/>
                  </a:rPr>
                  <a:t>制电</a:t>
                </a:r>
                <a:r>
                  <a:rPr lang="zh-CN" altLang="en-US" sz="2000" dirty="0">
                    <a:solidFill>
                      <a:srgbClr val="002060"/>
                    </a:solidFill>
                    <a:latin typeface="宋体" pitchFamily="2" charset="-122"/>
                    <a:ea typeface="宋体" pitchFamily="2" charset="-122"/>
                  </a:rPr>
                  <a:t>路</a:t>
                </a:r>
              </a:p>
            </p:txBody>
          </p:sp>
          <p:sp>
            <p:nvSpPr>
              <p:cNvPr id="227" name="Text Box 90"/>
              <p:cNvSpPr txBox="1">
                <a:spLocks noChangeArrowheads="1"/>
              </p:cNvSpPr>
              <p:nvPr/>
            </p:nvSpPr>
            <p:spPr bwMode="auto">
              <a:xfrm>
                <a:off x="5326289" y="2233330"/>
                <a:ext cx="900000" cy="626701"/>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p>
                <a:pPr algn="ctr">
                  <a:buFontTx/>
                  <a:buNone/>
                </a:pPr>
                <a:r>
                  <a:rPr lang="zh-CN" altLang="en-US" dirty="0">
                    <a:solidFill>
                      <a:srgbClr val="002060"/>
                    </a:solidFill>
                    <a:latin typeface="宋体" pitchFamily="2" charset="-122"/>
                    <a:ea typeface="宋体" pitchFamily="2" charset="-122"/>
                  </a:rPr>
                  <a:t>发</a:t>
                </a:r>
                <a:r>
                  <a:rPr lang="zh-CN" altLang="en-US" dirty="0" smtClean="0">
                    <a:solidFill>
                      <a:srgbClr val="002060"/>
                    </a:solidFill>
                    <a:latin typeface="宋体" pitchFamily="2" charset="-122"/>
                    <a:ea typeface="宋体" pitchFamily="2" charset="-122"/>
                  </a:rPr>
                  <a:t>送</a:t>
                </a:r>
                <a:endParaRPr lang="en-US" altLang="zh-CN" dirty="0" smtClean="0">
                  <a:solidFill>
                    <a:srgbClr val="002060"/>
                  </a:solidFill>
                  <a:latin typeface="宋体" pitchFamily="2" charset="-122"/>
                  <a:ea typeface="宋体" pitchFamily="2" charset="-122"/>
                </a:endParaRPr>
              </a:p>
              <a:p>
                <a:pPr algn="ctr">
                  <a:buFontTx/>
                  <a:buNone/>
                </a:pPr>
                <a:r>
                  <a:rPr lang="zh-CN" altLang="en-US" spc="-100" dirty="0" smtClean="0">
                    <a:solidFill>
                      <a:srgbClr val="002060"/>
                    </a:solidFill>
                    <a:latin typeface="宋体" pitchFamily="2" charset="-122"/>
                    <a:ea typeface="宋体" pitchFamily="2" charset="-122"/>
                  </a:rPr>
                  <a:t>缓</a:t>
                </a:r>
                <a:r>
                  <a:rPr lang="zh-CN" altLang="en-US" spc="-100" dirty="0">
                    <a:solidFill>
                      <a:srgbClr val="002060"/>
                    </a:solidFill>
                    <a:latin typeface="宋体" pitchFamily="2" charset="-122"/>
                    <a:ea typeface="宋体" pitchFamily="2" charset="-122"/>
                  </a:rPr>
                  <a:t>冲器</a:t>
                </a:r>
              </a:p>
            </p:txBody>
          </p:sp>
          <p:sp>
            <p:nvSpPr>
              <p:cNvPr id="229" name="Text Box 92"/>
              <p:cNvSpPr txBox="1">
                <a:spLocks noChangeArrowheads="1"/>
              </p:cNvSpPr>
              <p:nvPr/>
            </p:nvSpPr>
            <p:spPr bwMode="auto">
              <a:xfrm>
                <a:off x="6208288" y="2233330"/>
                <a:ext cx="900000" cy="626701"/>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p>
                <a:pPr algn="ctr">
                  <a:buFontTx/>
                  <a:buNone/>
                </a:pPr>
                <a:r>
                  <a:rPr lang="zh-CN" altLang="en-US" dirty="0">
                    <a:solidFill>
                      <a:srgbClr val="002060"/>
                    </a:solidFill>
                    <a:latin typeface="宋体" pitchFamily="2" charset="-122"/>
                    <a:ea typeface="宋体" pitchFamily="2" charset="-122"/>
                  </a:rPr>
                  <a:t>并</a:t>
                </a:r>
                <a:r>
                  <a:rPr lang="zh-CN" altLang="en-US" dirty="0" smtClean="0">
                    <a:solidFill>
                      <a:srgbClr val="002060"/>
                    </a:solidFill>
                    <a:latin typeface="宋体" pitchFamily="2" charset="-122"/>
                    <a:ea typeface="宋体" pitchFamily="2" charset="-122"/>
                  </a:rPr>
                  <a:t>串</a:t>
                </a:r>
                <a:endParaRPr lang="en-US" altLang="zh-CN" dirty="0" smtClean="0">
                  <a:solidFill>
                    <a:srgbClr val="002060"/>
                  </a:solidFill>
                  <a:latin typeface="宋体" pitchFamily="2" charset="-122"/>
                  <a:ea typeface="宋体" pitchFamily="2" charset="-122"/>
                </a:endParaRPr>
              </a:p>
              <a:p>
                <a:pPr algn="ctr">
                  <a:buFontTx/>
                  <a:buNone/>
                </a:pPr>
                <a:r>
                  <a:rPr lang="zh-CN" altLang="en-US" spc="-100" dirty="0" smtClean="0">
                    <a:solidFill>
                      <a:srgbClr val="002060"/>
                    </a:solidFill>
                    <a:latin typeface="宋体" pitchFamily="2" charset="-122"/>
                    <a:ea typeface="宋体" pitchFamily="2" charset="-122"/>
                  </a:rPr>
                  <a:t>转换器</a:t>
                </a:r>
                <a:endParaRPr lang="zh-CN" altLang="en-US" spc="-100" dirty="0">
                  <a:solidFill>
                    <a:srgbClr val="002060"/>
                  </a:solidFill>
                  <a:latin typeface="宋体" pitchFamily="2" charset="-122"/>
                  <a:ea typeface="宋体" pitchFamily="2" charset="-122"/>
                </a:endParaRPr>
              </a:p>
            </p:txBody>
          </p:sp>
          <p:sp>
            <p:nvSpPr>
              <p:cNvPr id="79" name="Text Box 91"/>
              <p:cNvSpPr txBox="1">
                <a:spLocks noChangeArrowheads="1"/>
              </p:cNvSpPr>
              <p:nvPr/>
            </p:nvSpPr>
            <p:spPr bwMode="auto">
              <a:xfrm>
                <a:off x="5326288" y="3845523"/>
                <a:ext cx="1782000" cy="816698"/>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252000" rIns="36000" bIns="252000">
                <a:spAutoFit/>
              </a:bodyPr>
              <a:lstStyle/>
              <a:p>
                <a:pPr algn="ctr">
                  <a:buFontTx/>
                  <a:buNone/>
                </a:pPr>
                <a:r>
                  <a:rPr lang="zh-CN" altLang="en-US" sz="2000" dirty="0" smtClean="0">
                    <a:solidFill>
                      <a:srgbClr val="002060"/>
                    </a:solidFill>
                    <a:latin typeface="宋体" pitchFamily="2" charset="-122"/>
                    <a:ea typeface="宋体" pitchFamily="2" charset="-122"/>
                  </a:rPr>
                  <a:t>接收控制电路</a:t>
                </a:r>
                <a:endParaRPr lang="zh-CN" altLang="en-US" sz="2000" dirty="0">
                  <a:solidFill>
                    <a:srgbClr val="002060"/>
                  </a:solidFill>
                  <a:latin typeface="宋体" pitchFamily="2" charset="-122"/>
                  <a:ea typeface="宋体" pitchFamily="2" charset="-122"/>
                </a:endParaRPr>
              </a:p>
            </p:txBody>
          </p:sp>
          <p:sp>
            <p:nvSpPr>
              <p:cNvPr id="80" name="Text Box 90"/>
              <p:cNvSpPr txBox="1">
                <a:spLocks noChangeArrowheads="1"/>
              </p:cNvSpPr>
              <p:nvPr/>
            </p:nvSpPr>
            <p:spPr bwMode="auto">
              <a:xfrm>
                <a:off x="5326289" y="4658268"/>
                <a:ext cx="900000" cy="626701"/>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p>
                <a:pPr algn="ctr">
                  <a:buFontTx/>
                  <a:buNone/>
                </a:pPr>
                <a:r>
                  <a:rPr lang="zh-CN" altLang="en-US" dirty="0" smtClean="0">
                    <a:solidFill>
                      <a:srgbClr val="002060"/>
                    </a:solidFill>
                    <a:latin typeface="宋体" pitchFamily="2" charset="-122"/>
                    <a:ea typeface="宋体" pitchFamily="2" charset="-122"/>
                  </a:rPr>
                  <a:t>接收</a:t>
                </a:r>
                <a:endParaRPr lang="en-US" altLang="zh-CN" dirty="0" smtClean="0">
                  <a:solidFill>
                    <a:srgbClr val="002060"/>
                  </a:solidFill>
                  <a:latin typeface="宋体" pitchFamily="2" charset="-122"/>
                  <a:ea typeface="宋体" pitchFamily="2" charset="-122"/>
                </a:endParaRPr>
              </a:p>
              <a:p>
                <a:pPr algn="ctr">
                  <a:buFontTx/>
                  <a:buNone/>
                </a:pPr>
                <a:r>
                  <a:rPr lang="zh-CN" altLang="en-US" spc="-100" dirty="0" smtClean="0">
                    <a:solidFill>
                      <a:srgbClr val="002060"/>
                    </a:solidFill>
                    <a:latin typeface="宋体" pitchFamily="2" charset="-122"/>
                    <a:ea typeface="宋体" pitchFamily="2" charset="-122"/>
                  </a:rPr>
                  <a:t>缓</a:t>
                </a:r>
                <a:r>
                  <a:rPr lang="zh-CN" altLang="en-US" spc="-100" dirty="0">
                    <a:solidFill>
                      <a:srgbClr val="002060"/>
                    </a:solidFill>
                    <a:latin typeface="宋体" pitchFamily="2" charset="-122"/>
                    <a:ea typeface="宋体" pitchFamily="2" charset="-122"/>
                  </a:rPr>
                  <a:t>冲器</a:t>
                </a:r>
              </a:p>
            </p:txBody>
          </p:sp>
          <p:sp>
            <p:nvSpPr>
              <p:cNvPr id="81" name="Text Box 92"/>
              <p:cNvSpPr txBox="1">
                <a:spLocks noChangeArrowheads="1"/>
              </p:cNvSpPr>
              <p:nvPr/>
            </p:nvSpPr>
            <p:spPr bwMode="auto">
              <a:xfrm>
                <a:off x="6208288" y="4658268"/>
                <a:ext cx="900000" cy="626701"/>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p>
                <a:pPr algn="ctr">
                  <a:buFontTx/>
                  <a:buNone/>
                </a:pPr>
                <a:r>
                  <a:rPr lang="zh-CN" altLang="en-US" dirty="0" smtClean="0">
                    <a:solidFill>
                      <a:srgbClr val="002060"/>
                    </a:solidFill>
                    <a:latin typeface="宋体" pitchFamily="2" charset="-122"/>
                    <a:ea typeface="宋体" pitchFamily="2" charset="-122"/>
                  </a:rPr>
                  <a:t>串并</a:t>
                </a:r>
                <a:endParaRPr lang="en-US" altLang="zh-CN" dirty="0" smtClean="0">
                  <a:solidFill>
                    <a:srgbClr val="002060"/>
                  </a:solidFill>
                  <a:latin typeface="宋体" pitchFamily="2" charset="-122"/>
                  <a:ea typeface="宋体" pitchFamily="2" charset="-122"/>
                </a:endParaRPr>
              </a:p>
              <a:p>
                <a:pPr algn="ctr">
                  <a:buFontTx/>
                  <a:buNone/>
                </a:pPr>
                <a:r>
                  <a:rPr lang="zh-CN" altLang="en-US" spc="-100" dirty="0" smtClean="0">
                    <a:solidFill>
                      <a:srgbClr val="002060"/>
                    </a:solidFill>
                    <a:latin typeface="宋体" pitchFamily="2" charset="-122"/>
                    <a:ea typeface="宋体" pitchFamily="2" charset="-122"/>
                  </a:rPr>
                  <a:t>转换器</a:t>
                </a:r>
                <a:endParaRPr lang="zh-CN" altLang="en-US" spc="-100" dirty="0">
                  <a:solidFill>
                    <a:srgbClr val="002060"/>
                  </a:solidFill>
                  <a:latin typeface="宋体" pitchFamily="2" charset="-122"/>
                  <a:ea typeface="宋体" pitchFamily="2" charset="-122"/>
                </a:endParaRPr>
              </a:p>
            </p:txBody>
          </p:sp>
        </p:grpSp>
        <p:sp>
          <p:nvSpPr>
            <p:cNvPr id="83" name="Line 66"/>
            <p:cNvSpPr>
              <a:spLocks noChangeShapeType="1"/>
            </p:cNvSpPr>
            <p:nvPr/>
          </p:nvSpPr>
          <p:spPr bwMode="auto">
            <a:xfrm rot="5400000" flipH="1">
              <a:off x="2656610" y="2899754"/>
              <a:ext cx="313017"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dirty="0">
                <a:solidFill>
                  <a:srgbClr val="002060"/>
                </a:solidFill>
                <a:latin typeface="宋体" pitchFamily="2" charset="-122"/>
                <a:ea typeface="宋体" pitchFamily="2" charset="-122"/>
              </a:endParaRPr>
            </a:p>
          </p:txBody>
        </p:sp>
      </p:grpSp>
    </p:spTree>
    <p:extLst>
      <p:ext uri="{BB962C8B-B14F-4D97-AF65-F5344CB8AC3E}">
        <p14:creationId xmlns:p14="http://schemas.microsoft.com/office/powerpoint/2010/main" val="3056301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05978" y="1412776"/>
            <a:ext cx="7932044" cy="4680000"/>
            <a:chOff x="605978" y="1412776"/>
            <a:chExt cx="7932044" cy="4680000"/>
          </a:xfrm>
        </p:grpSpPr>
        <p:sp>
          <p:nvSpPr>
            <p:cNvPr id="210" name="Rectangle 7"/>
            <p:cNvSpPr>
              <a:spLocks noChangeArrowheads="1"/>
            </p:cNvSpPr>
            <p:nvPr/>
          </p:nvSpPr>
          <p:spPr bwMode="auto">
            <a:xfrm>
              <a:off x="605978" y="1412776"/>
              <a:ext cx="7924800" cy="4680000"/>
            </a:xfrm>
            <a:prstGeom prst="rect">
              <a:avLst/>
            </a:prstGeom>
            <a:solidFill>
              <a:srgbClr val="F4FCE4">
                <a:alpha val="50196"/>
              </a:srgbClr>
            </a:solidFill>
            <a:ln w="19050">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endParaRPr lang="zh-CN" altLang="zh-CN" sz="2000">
                <a:solidFill>
                  <a:srgbClr val="002060"/>
                </a:solidFill>
                <a:latin typeface="宋体" pitchFamily="2" charset="-122"/>
                <a:ea typeface="宋体" pitchFamily="2" charset="-122"/>
              </a:endParaRPr>
            </a:p>
          </p:txBody>
        </p:sp>
        <p:grpSp>
          <p:nvGrpSpPr>
            <p:cNvPr id="11" name="组合 10"/>
            <p:cNvGrpSpPr/>
            <p:nvPr/>
          </p:nvGrpSpPr>
          <p:grpSpPr>
            <a:xfrm>
              <a:off x="732559" y="1558059"/>
              <a:ext cx="7805463" cy="4514541"/>
              <a:chOff x="732559" y="1558059"/>
              <a:chExt cx="7805463" cy="4514541"/>
            </a:xfrm>
          </p:grpSpPr>
          <p:sp>
            <p:nvSpPr>
              <p:cNvPr id="289" name="Text Box 38"/>
              <p:cNvSpPr txBox="1">
                <a:spLocks noChangeArrowheads="1"/>
              </p:cNvSpPr>
              <p:nvPr/>
            </p:nvSpPr>
            <p:spPr bwMode="auto">
              <a:xfrm>
                <a:off x="989039" y="3502744"/>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C/D</a:t>
                </a:r>
              </a:p>
            </p:txBody>
          </p:sp>
          <p:sp>
            <p:nvSpPr>
              <p:cNvPr id="212" name="Text Box 9"/>
              <p:cNvSpPr txBox="1">
                <a:spLocks noChangeArrowheads="1"/>
              </p:cNvSpPr>
              <p:nvPr/>
            </p:nvSpPr>
            <p:spPr bwMode="auto">
              <a:xfrm>
                <a:off x="2314092" y="1571485"/>
                <a:ext cx="954107" cy="1161571"/>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72000" bIns="72000">
                <a:spAutoFit/>
              </a:bodyPr>
              <a:lstStyle/>
              <a:p>
                <a:pPr algn="ctr">
                  <a:buFontTx/>
                  <a:buNone/>
                </a:pPr>
                <a:r>
                  <a:rPr lang="zh-CN" altLang="en-US" sz="2000" dirty="0">
                    <a:solidFill>
                      <a:srgbClr val="002060"/>
                    </a:solidFill>
                    <a:latin typeface="宋体" pitchFamily="2" charset="-122"/>
                    <a:ea typeface="宋体" pitchFamily="2" charset="-122"/>
                  </a:rPr>
                  <a:t>数据</a:t>
                </a:r>
              </a:p>
              <a:p>
                <a:pPr algn="ctr">
                  <a:buFontTx/>
                  <a:buNone/>
                </a:pPr>
                <a:r>
                  <a:rPr lang="zh-CN" altLang="en-US" sz="2000" dirty="0">
                    <a:solidFill>
                      <a:srgbClr val="002060"/>
                    </a:solidFill>
                    <a:latin typeface="宋体" pitchFamily="2" charset="-122"/>
                    <a:ea typeface="宋体" pitchFamily="2" charset="-122"/>
                  </a:rPr>
                  <a:t>总线</a:t>
                </a:r>
              </a:p>
              <a:p>
                <a:pPr algn="ctr">
                  <a:buFontTx/>
                  <a:buNone/>
                </a:pPr>
                <a:r>
                  <a:rPr lang="zh-CN" altLang="en-US" sz="2000" dirty="0">
                    <a:solidFill>
                      <a:srgbClr val="002060"/>
                    </a:solidFill>
                    <a:latin typeface="宋体" pitchFamily="2" charset="-122"/>
                    <a:ea typeface="宋体" pitchFamily="2" charset="-122"/>
                  </a:rPr>
                  <a:t>缓冲器</a:t>
                </a:r>
              </a:p>
            </p:txBody>
          </p:sp>
          <p:grpSp>
            <p:nvGrpSpPr>
              <p:cNvPr id="8" name="组合 7"/>
              <p:cNvGrpSpPr/>
              <p:nvPr/>
            </p:nvGrpSpPr>
            <p:grpSpPr>
              <a:xfrm>
                <a:off x="736327" y="1963891"/>
                <a:ext cx="1585721" cy="434800"/>
                <a:chOff x="927075" y="2135869"/>
                <a:chExt cx="1585721" cy="400050"/>
              </a:xfrm>
            </p:grpSpPr>
            <p:sp>
              <p:nvSpPr>
                <p:cNvPr id="297" name="Line 11"/>
                <p:cNvSpPr>
                  <a:spLocks noChangeShapeType="1"/>
                </p:cNvSpPr>
                <p:nvPr/>
              </p:nvSpPr>
              <p:spPr bwMode="auto">
                <a:xfrm>
                  <a:off x="1756796" y="2320414"/>
                  <a:ext cx="756000" cy="0"/>
                </a:xfrm>
                <a:prstGeom prst="line">
                  <a:avLst/>
                </a:prstGeom>
                <a:noFill/>
                <a:ln w="5715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98" name="Text Box 12"/>
                <p:cNvSpPr txBox="1">
                  <a:spLocks noChangeArrowheads="1"/>
                </p:cNvSpPr>
                <p:nvPr/>
              </p:nvSpPr>
              <p:spPr bwMode="auto">
                <a:xfrm>
                  <a:off x="927075" y="2135869"/>
                  <a:ext cx="83661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solidFill>
                        <a:srgbClr val="002060"/>
                      </a:solidFill>
                      <a:latin typeface="宋体" pitchFamily="2" charset="-122"/>
                      <a:ea typeface="宋体" pitchFamily="2" charset="-122"/>
                    </a:rPr>
                    <a:t>D7</a:t>
                  </a:r>
                  <a:r>
                    <a:rPr lang="en-US" altLang="zh-CN" sz="2000" dirty="0">
                      <a:solidFill>
                        <a:srgbClr val="002060"/>
                      </a:solidFill>
                      <a:latin typeface="Times New Roman" pitchFamily="18" charset="0"/>
                      <a:ea typeface="宋体" pitchFamily="2" charset="-122"/>
                      <a:cs typeface="Times New Roman" pitchFamily="18" charset="0"/>
                    </a:rPr>
                    <a:t>~</a:t>
                  </a:r>
                  <a:r>
                    <a:rPr lang="en-US" altLang="zh-CN" sz="2000" dirty="0">
                      <a:solidFill>
                        <a:srgbClr val="002060"/>
                      </a:solidFill>
                      <a:latin typeface="宋体" pitchFamily="2" charset="-122"/>
                      <a:ea typeface="宋体" pitchFamily="2" charset="-122"/>
                    </a:rPr>
                    <a:t>D0</a:t>
                  </a:r>
                </a:p>
              </p:txBody>
            </p:sp>
          </p:grpSp>
          <p:sp>
            <p:nvSpPr>
              <p:cNvPr id="214" name="Text Box 13"/>
              <p:cNvSpPr txBox="1">
                <a:spLocks noChangeArrowheads="1"/>
              </p:cNvSpPr>
              <p:nvPr/>
            </p:nvSpPr>
            <p:spPr bwMode="auto">
              <a:xfrm>
                <a:off x="2378212" y="3072581"/>
                <a:ext cx="825867" cy="1507863"/>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216000" bIns="180000">
                <a:spAutoFit/>
              </a:bodyPr>
              <a:lstStyle/>
              <a:p>
                <a:pPr algn="ctr">
                  <a:lnSpc>
                    <a:spcPct val="120000"/>
                  </a:lnSpc>
                  <a:buFontTx/>
                  <a:buNone/>
                </a:pPr>
                <a:r>
                  <a:rPr lang="zh-CN" altLang="en-US" sz="2000" dirty="0">
                    <a:solidFill>
                      <a:srgbClr val="002060"/>
                    </a:solidFill>
                    <a:latin typeface="宋体" pitchFamily="2" charset="-122"/>
                    <a:ea typeface="宋体" pitchFamily="2" charset="-122"/>
                  </a:rPr>
                  <a:t>读</a:t>
                </a:r>
                <a:r>
                  <a:rPr lang="en-US" altLang="zh-CN" sz="2000" dirty="0">
                    <a:solidFill>
                      <a:srgbClr val="002060"/>
                    </a:solidFill>
                    <a:latin typeface="宋体" pitchFamily="2" charset="-122"/>
                    <a:ea typeface="宋体" pitchFamily="2" charset="-122"/>
                  </a:rPr>
                  <a:t>/</a:t>
                </a:r>
                <a:r>
                  <a:rPr lang="zh-CN" altLang="en-US" sz="2000" dirty="0">
                    <a:solidFill>
                      <a:srgbClr val="002060"/>
                    </a:solidFill>
                    <a:latin typeface="宋体" pitchFamily="2" charset="-122"/>
                    <a:ea typeface="宋体" pitchFamily="2" charset="-122"/>
                  </a:rPr>
                  <a:t>写</a:t>
                </a:r>
              </a:p>
              <a:p>
                <a:pPr algn="ctr">
                  <a:lnSpc>
                    <a:spcPct val="120000"/>
                  </a:lnSpc>
                  <a:buFontTx/>
                  <a:buNone/>
                </a:pPr>
                <a:r>
                  <a:rPr lang="zh-CN" altLang="en-US" sz="2000" dirty="0">
                    <a:solidFill>
                      <a:srgbClr val="002060"/>
                    </a:solidFill>
                    <a:latin typeface="宋体" pitchFamily="2" charset="-122"/>
                    <a:ea typeface="宋体" pitchFamily="2" charset="-122"/>
                  </a:rPr>
                  <a:t>控制</a:t>
                </a:r>
              </a:p>
              <a:p>
                <a:pPr algn="ctr">
                  <a:lnSpc>
                    <a:spcPct val="120000"/>
                  </a:lnSpc>
                  <a:buFontTx/>
                  <a:buNone/>
                </a:pPr>
                <a:r>
                  <a:rPr lang="zh-CN" altLang="en-US" sz="2000" dirty="0">
                    <a:solidFill>
                      <a:srgbClr val="002060"/>
                    </a:solidFill>
                    <a:latin typeface="宋体" pitchFamily="2" charset="-122"/>
                    <a:ea typeface="宋体" pitchFamily="2" charset="-122"/>
                  </a:rPr>
                  <a:t>逻辑</a:t>
                </a:r>
              </a:p>
            </p:txBody>
          </p:sp>
          <p:sp>
            <p:nvSpPr>
              <p:cNvPr id="215" name="Line 14"/>
              <p:cNvSpPr>
                <a:spLocks noChangeShapeType="1"/>
              </p:cNvSpPr>
              <p:nvPr/>
            </p:nvSpPr>
            <p:spPr bwMode="auto">
              <a:xfrm>
                <a:off x="3263240" y="2163245"/>
                <a:ext cx="936000" cy="0"/>
              </a:xfrm>
              <a:prstGeom prst="line">
                <a:avLst/>
              </a:prstGeom>
              <a:noFill/>
              <a:ln w="5715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16" name="Line 15"/>
              <p:cNvSpPr>
                <a:spLocks noChangeShapeType="1"/>
              </p:cNvSpPr>
              <p:nvPr/>
            </p:nvSpPr>
            <p:spPr bwMode="auto">
              <a:xfrm flipH="1">
                <a:off x="4210298" y="1558059"/>
                <a:ext cx="0" cy="4421363"/>
              </a:xfrm>
              <a:prstGeom prst="line">
                <a:avLst/>
              </a:prstGeom>
              <a:noFill/>
              <a:ln w="76200">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17" name="Line 16"/>
              <p:cNvSpPr>
                <a:spLocks noChangeShapeType="1"/>
              </p:cNvSpPr>
              <p:nvPr/>
            </p:nvSpPr>
            <p:spPr bwMode="auto">
              <a:xfrm>
                <a:off x="4239326" y="2430194"/>
                <a:ext cx="720000" cy="0"/>
              </a:xfrm>
              <a:prstGeom prst="line">
                <a:avLst/>
              </a:prstGeom>
              <a:noFill/>
              <a:ln w="57150">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18" name="Line 17"/>
              <p:cNvSpPr>
                <a:spLocks noChangeShapeType="1"/>
              </p:cNvSpPr>
              <p:nvPr/>
            </p:nvSpPr>
            <p:spPr bwMode="auto">
              <a:xfrm>
                <a:off x="4239326" y="5043809"/>
                <a:ext cx="720000" cy="0"/>
              </a:xfrm>
              <a:prstGeom prst="line">
                <a:avLst/>
              </a:prstGeom>
              <a:noFill/>
              <a:ln w="57150">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19" name="Line 18"/>
              <p:cNvSpPr>
                <a:spLocks noChangeShapeType="1"/>
              </p:cNvSpPr>
              <p:nvPr/>
            </p:nvSpPr>
            <p:spPr bwMode="auto">
              <a:xfrm>
                <a:off x="3418210" y="5522933"/>
                <a:ext cx="756000" cy="0"/>
              </a:xfrm>
              <a:prstGeom prst="line">
                <a:avLst/>
              </a:prstGeom>
              <a:noFill/>
              <a:ln w="5715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20" name="Line 19"/>
              <p:cNvSpPr>
                <a:spLocks noChangeShapeType="1"/>
              </p:cNvSpPr>
              <p:nvPr/>
            </p:nvSpPr>
            <p:spPr bwMode="auto">
              <a:xfrm>
                <a:off x="3205184" y="3534987"/>
                <a:ext cx="990600" cy="0"/>
              </a:xfrm>
              <a:prstGeom prst="line">
                <a:avLst/>
              </a:prstGeom>
              <a:noFill/>
              <a:ln w="57150">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95" name="Text Box 27"/>
              <p:cNvSpPr txBox="1">
                <a:spLocks noChangeArrowheads="1"/>
              </p:cNvSpPr>
              <p:nvPr/>
            </p:nvSpPr>
            <p:spPr bwMode="auto">
              <a:xfrm>
                <a:off x="1117280" y="3768455"/>
                <a:ext cx="4411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RD</a:t>
                </a:r>
              </a:p>
            </p:txBody>
          </p:sp>
          <p:sp>
            <p:nvSpPr>
              <p:cNvPr id="296" name="Line 28"/>
              <p:cNvSpPr>
                <a:spLocks noChangeShapeType="1"/>
              </p:cNvSpPr>
              <p:nvPr/>
            </p:nvSpPr>
            <p:spPr bwMode="auto">
              <a:xfrm>
                <a:off x="1206454" y="3867049"/>
                <a:ext cx="252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002060"/>
                  </a:solidFill>
                  <a:latin typeface="宋体" pitchFamily="2" charset="-122"/>
                  <a:ea typeface="宋体" pitchFamily="2" charset="-122"/>
                </a:endParaRPr>
              </a:p>
            </p:txBody>
          </p:sp>
          <p:sp>
            <p:nvSpPr>
              <p:cNvPr id="293" name="Text Box 30"/>
              <p:cNvSpPr txBox="1">
                <a:spLocks noChangeArrowheads="1"/>
              </p:cNvSpPr>
              <p:nvPr/>
            </p:nvSpPr>
            <p:spPr bwMode="auto">
              <a:xfrm>
                <a:off x="1117280" y="4082477"/>
                <a:ext cx="4411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WR</a:t>
                </a:r>
              </a:p>
            </p:txBody>
          </p:sp>
          <p:sp>
            <p:nvSpPr>
              <p:cNvPr id="294" name="Line 31"/>
              <p:cNvSpPr>
                <a:spLocks noChangeShapeType="1"/>
              </p:cNvSpPr>
              <p:nvPr/>
            </p:nvSpPr>
            <p:spPr bwMode="auto">
              <a:xfrm>
                <a:off x="1206454" y="4166557"/>
                <a:ext cx="252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002060"/>
                  </a:solidFill>
                  <a:latin typeface="宋体" pitchFamily="2" charset="-122"/>
                  <a:ea typeface="宋体" pitchFamily="2" charset="-122"/>
                </a:endParaRPr>
              </a:p>
            </p:txBody>
          </p:sp>
          <p:sp>
            <p:nvSpPr>
              <p:cNvPr id="284" name="Text Box 32"/>
              <p:cNvSpPr txBox="1">
                <a:spLocks noChangeArrowheads="1"/>
              </p:cNvSpPr>
              <p:nvPr/>
            </p:nvSpPr>
            <p:spPr bwMode="auto">
              <a:xfrm>
                <a:off x="732559" y="3022837"/>
                <a:ext cx="8258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RESET</a:t>
                </a:r>
              </a:p>
            </p:txBody>
          </p:sp>
          <p:sp>
            <p:nvSpPr>
              <p:cNvPr id="291" name="Text Box 34"/>
              <p:cNvSpPr txBox="1">
                <a:spLocks noChangeArrowheads="1"/>
              </p:cNvSpPr>
              <p:nvPr/>
            </p:nvSpPr>
            <p:spPr bwMode="auto">
              <a:xfrm>
                <a:off x="1117280" y="4345448"/>
                <a:ext cx="4411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CS</a:t>
                </a:r>
              </a:p>
            </p:txBody>
          </p:sp>
          <p:sp>
            <p:nvSpPr>
              <p:cNvPr id="292" name="Line 35"/>
              <p:cNvSpPr>
                <a:spLocks noChangeShapeType="1"/>
              </p:cNvSpPr>
              <p:nvPr/>
            </p:nvSpPr>
            <p:spPr bwMode="auto">
              <a:xfrm>
                <a:off x="1206454" y="4445521"/>
                <a:ext cx="252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sz="2000">
                  <a:solidFill>
                    <a:srgbClr val="002060"/>
                  </a:solidFill>
                  <a:latin typeface="宋体" pitchFamily="2" charset="-122"/>
                  <a:ea typeface="宋体" pitchFamily="2" charset="-122"/>
                </a:endParaRPr>
              </a:p>
            </p:txBody>
          </p:sp>
          <p:sp>
            <p:nvSpPr>
              <p:cNvPr id="286" name="Text Box 36"/>
              <p:cNvSpPr txBox="1">
                <a:spLocks noChangeArrowheads="1"/>
              </p:cNvSpPr>
              <p:nvPr/>
            </p:nvSpPr>
            <p:spPr bwMode="auto">
              <a:xfrm>
                <a:off x="989039" y="3254287"/>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CLK</a:t>
                </a:r>
              </a:p>
            </p:txBody>
          </p:sp>
          <p:sp>
            <p:nvSpPr>
              <p:cNvPr id="290" name="Line 39"/>
              <p:cNvSpPr>
                <a:spLocks noChangeShapeType="1"/>
              </p:cNvSpPr>
              <p:nvPr/>
            </p:nvSpPr>
            <p:spPr bwMode="auto">
              <a:xfrm>
                <a:off x="1342402" y="3604078"/>
                <a:ext cx="108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002060"/>
                  </a:solidFill>
                  <a:latin typeface="宋体" pitchFamily="2" charset="-122"/>
                  <a:ea typeface="宋体" pitchFamily="2" charset="-122"/>
                </a:endParaRPr>
              </a:p>
            </p:txBody>
          </p:sp>
          <p:grpSp>
            <p:nvGrpSpPr>
              <p:cNvPr id="6" name="组合 5"/>
              <p:cNvGrpSpPr/>
              <p:nvPr/>
            </p:nvGrpSpPr>
            <p:grpSpPr>
              <a:xfrm>
                <a:off x="1615920" y="3286531"/>
                <a:ext cx="756000" cy="1242285"/>
                <a:chOff x="1821182" y="3352801"/>
                <a:chExt cx="756000" cy="1143000"/>
              </a:xfrm>
            </p:grpSpPr>
            <p:sp>
              <p:nvSpPr>
                <p:cNvPr id="277" name="Line 21"/>
                <p:cNvSpPr>
                  <a:spLocks noChangeShapeType="1"/>
                </p:cNvSpPr>
                <p:nvPr/>
              </p:nvSpPr>
              <p:spPr bwMode="auto">
                <a:xfrm>
                  <a:off x="1821182" y="33528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78" name="Line 22"/>
                <p:cNvSpPr>
                  <a:spLocks noChangeShapeType="1"/>
                </p:cNvSpPr>
                <p:nvPr/>
              </p:nvSpPr>
              <p:spPr bwMode="auto">
                <a:xfrm>
                  <a:off x="1821182" y="35814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79" name="Line 23"/>
                <p:cNvSpPr>
                  <a:spLocks noChangeShapeType="1"/>
                </p:cNvSpPr>
                <p:nvPr/>
              </p:nvSpPr>
              <p:spPr bwMode="auto">
                <a:xfrm>
                  <a:off x="1821182" y="38100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80" name="Line 24"/>
                <p:cNvSpPr>
                  <a:spLocks noChangeShapeType="1"/>
                </p:cNvSpPr>
                <p:nvPr/>
              </p:nvSpPr>
              <p:spPr bwMode="auto">
                <a:xfrm>
                  <a:off x="1821182" y="40386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81" name="Line 25"/>
                <p:cNvSpPr>
                  <a:spLocks noChangeShapeType="1"/>
                </p:cNvSpPr>
                <p:nvPr/>
              </p:nvSpPr>
              <p:spPr bwMode="auto">
                <a:xfrm>
                  <a:off x="1821182" y="44958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88" name="Line 40"/>
                <p:cNvSpPr>
                  <a:spLocks noChangeShapeType="1"/>
                </p:cNvSpPr>
                <p:nvPr/>
              </p:nvSpPr>
              <p:spPr bwMode="auto">
                <a:xfrm>
                  <a:off x="1821182" y="4267201"/>
                  <a:ext cx="756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grpSp>
          <p:sp>
            <p:nvSpPr>
              <p:cNvPr id="222" name="Text Box 41"/>
              <p:cNvSpPr txBox="1">
                <a:spLocks noChangeArrowheads="1"/>
              </p:cNvSpPr>
              <p:nvPr/>
            </p:nvSpPr>
            <p:spPr bwMode="auto">
              <a:xfrm>
                <a:off x="2207622" y="4992643"/>
                <a:ext cx="1210588" cy="960864"/>
              </a:xfrm>
              <a:prstGeom prst="rect">
                <a:avLst/>
              </a:prstGeom>
              <a:solidFill>
                <a:srgbClr val="CCCCFF"/>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72000" bIns="72000">
                <a:spAutoFit/>
              </a:bodyPr>
              <a:lstStyle/>
              <a:p>
                <a:pPr algn="ctr">
                  <a:lnSpc>
                    <a:spcPct val="120000"/>
                  </a:lnSpc>
                  <a:buFontTx/>
                  <a:buNone/>
                </a:pPr>
                <a:r>
                  <a:rPr lang="zh-CN" altLang="en-US" sz="2000" dirty="0">
                    <a:solidFill>
                      <a:srgbClr val="002060"/>
                    </a:solidFill>
                    <a:latin typeface="宋体" pitchFamily="2" charset="-122"/>
                    <a:ea typeface="宋体" pitchFamily="2" charset="-122"/>
                  </a:rPr>
                  <a:t>调制解调</a:t>
                </a:r>
              </a:p>
              <a:p>
                <a:pPr algn="ctr">
                  <a:lnSpc>
                    <a:spcPct val="120000"/>
                  </a:lnSpc>
                  <a:buFontTx/>
                  <a:buNone/>
                </a:pPr>
                <a:r>
                  <a:rPr lang="zh-CN" altLang="en-US" sz="2000" dirty="0">
                    <a:solidFill>
                      <a:srgbClr val="002060"/>
                    </a:solidFill>
                    <a:latin typeface="宋体" pitchFamily="2" charset="-122"/>
                    <a:ea typeface="宋体" pitchFamily="2" charset="-122"/>
                  </a:rPr>
                  <a:t>控制逻辑</a:t>
                </a:r>
              </a:p>
            </p:txBody>
          </p:sp>
          <p:sp>
            <p:nvSpPr>
              <p:cNvPr id="260" name="Line 43"/>
              <p:cNvSpPr>
                <a:spLocks noChangeShapeType="1"/>
              </p:cNvSpPr>
              <p:nvPr/>
            </p:nvSpPr>
            <p:spPr bwMode="auto">
              <a:xfrm>
                <a:off x="1589066" y="5111450"/>
                <a:ext cx="609600" cy="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61" name="Line 44"/>
              <p:cNvSpPr>
                <a:spLocks noChangeShapeType="1"/>
              </p:cNvSpPr>
              <p:nvPr/>
            </p:nvSpPr>
            <p:spPr bwMode="auto">
              <a:xfrm>
                <a:off x="1576366" y="5359907"/>
                <a:ext cx="6223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62" name="Line 45"/>
              <p:cNvSpPr>
                <a:spLocks noChangeShapeType="1"/>
              </p:cNvSpPr>
              <p:nvPr/>
            </p:nvSpPr>
            <p:spPr bwMode="auto">
              <a:xfrm>
                <a:off x="1576366" y="5608364"/>
                <a:ext cx="622300" cy="0"/>
              </a:xfrm>
              <a:prstGeom prst="line">
                <a:avLst/>
              </a:prstGeom>
              <a:noFill/>
              <a:ln w="9525">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63" name="Line 46"/>
              <p:cNvSpPr>
                <a:spLocks noChangeShapeType="1"/>
              </p:cNvSpPr>
              <p:nvPr/>
            </p:nvSpPr>
            <p:spPr bwMode="auto">
              <a:xfrm>
                <a:off x="1576366" y="5856821"/>
                <a:ext cx="6223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75" name="Text Box 49"/>
              <p:cNvSpPr txBox="1">
                <a:spLocks noChangeArrowheads="1"/>
              </p:cNvSpPr>
              <p:nvPr/>
            </p:nvSpPr>
            <p:spPr bwMode="auto">
              <a:xfrm>
                <a:off x="989039" y="4881055"/>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DTR</a:t>
                </a:r>
              </a:p>
            </p:txBody>
          </p:sp>
          <p:sp>
            <p:nvSpPr>
              <p:cNvPr id="276" name="Line 50"/>
              <p:cNvSpPr>
                <a:spLocks noChangeShapeType="1"/>
              </p:cNvSpPr>
              <p:nvPr/>
            </p:nvSpPr>
            <p:spPr bwMode="auto">
              <a:xfrm>
                <a:off x="1088526" y="4966614"/>
                <a:ext cx="360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002060"/>
                  </a:solidFill>
                  <a:latin typeface="宋体" pitchFamily="2" charset="-122"/>
                  <a:ea typeface="宋体" pitchFamily="2" charset="-122"/>
                </a:endParaRPr>
              </a:p>
            </p:txBody>
          </p:sp>
          <p:sp>
            <p:nvSpPr>
              <p:cNvPr id="273" name="Text Box 52"/>
              <p:cNvSpPr txBox="1">
                <a:spLocks noChangeArrowheads="1"/>
              </p:cNvSpPr>
              <p:nvPr/>
            </p:nvSpPr>
            <p:spPr bwMode="auto">
              <a:xfrm>
                <a:off x="989039" y="5146766"/>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DSR</a:t>
                </a:r>
              </a:p>
            </p:txBody>
          </p:sp>
          <p:sp>
            <p:nvSpPr>
              <p:cNvPr id="274" name="Line 53"/>
              <p:cNvSpPr>
                <a:spLocks noChangeShapeType="1"/>
              </p:cNvSpPr>
              <p:nvPr/>
            </p:nvSpPr>
            <p:spPr bwMode="auto">
              <a:xfrm>
                <a:off x="1088526" y="5246839"/>
                <a:ext cx="360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002060"/>
                  </a:solidFill>
                  <a:latin typeface="宋体" pitchFamily="2" charset="-122"/>
                  <a:ea typeface="宋体" pitchFamily="2" charset="-122"/>
                </a:endParaRPr>
              </a:p>
            </p:txBody>
          </p:sp>
          <p:sp>
            <p:nvSpPr>
              <p:cNvPr id="271" name="Text Box 55"/>
              <p:cNvSpPr txBox="1">
                <a:spLocks noChangeArrowheads="1"/>
              </p:cNvSpPr>
              <p:nvPr/>
            </p:nvSpPr>
            <p:spPr bwMode="auto">
              <a:xfrm>
                <a:off x="989039" y="5409519"/>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RTS</a:t>
                </a:r>
              </a:p>
            </p:txBody>
          </p:sp>
          <p:sp>
            <p:nvSpPr>
              <p:cNvPr id="272" name="Line 56"/>
              <p:cNvSpPr>
                <a:spLocks noChangeShapeType="1"/>
              </p:cNvSpPr>
              <p:nvPr/>
            </p:nvSpPr>
            <p:spPr bwMode="auto">
              <a:xfrm>
                <a:off x="1088526" y="5495078"/>
                <a:ext cx="360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002060"/>
                  </a:solidFill>
                  <a:latin typeface="宋体" pitchFamily="2" charset="-122"/>
                  <a:ea typeface="宋体" pitchFamily="2" charset="-122"/>
                </a:endParaRPr>
              </a:p>
            </p:txBody>
          </p:sp>
          <p:sp>
            <p:nvSpPr>
              <p:cNvPr id="269" name="Text Box 58"/>
              <p:cNvSpPr txBox="1">
                <a:spLocks noChangeArrowheads="1"/>
              </p:cNvSpPr>
              <p:nvPr/>
            </p:nvSpPr>
            <p:spPr bwMode="auto">
              <a:xfrm>
                <a:off x="989039" y="5672490"/>
                <a:ext cx="5693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rgbClr val="C00000"/>
                    </a:solidFill>
                    <a:latin typeface="宋体" pitchFamily="2" charset="-122"/>
                    <a:ea typeface="宋体" pitchFamily="2" charset="-122"/>
                  </a:rPr>
                  <a:t>CTS</a:t>
                </a:r>
              </a:p>
            </p:txBody>
          </p:sp>
          <p:sp>
            <p:nvSpPr>
              <p:cNvPr id="270" name="Line 59"/>
              <p:cNvSpPr>
                <a:spLocks noChangeShapeType="1"/>
              </p:cNvSpPr>
              <p:nvPr/>
            </p:nvSpPr>
            <p:spPr bwMode="auto">
              <a:xfrm>
                <a:off x="1088526" y="5758049"/>
                <a:ext cx="360000" cy="0"/>
              </a:xfrm>
              <a:prstGeom prst="line">
                <a:avLst/>
              </a:prstGeom>
              <a:noFill/>
              <a:ln w="9525">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pPr algn="r"/>
                <a:endParaRPr lang="zh-CN" altLang="en-US" sz="2000">
                  <a:solidFill>
                    <a:srgbClr val="002060"/>
                  </a:solidFill>
                  <a:latin typeface="宋体" pitchFamily="2" charset="-122"/>
                  <a:ea typeface="宋体" pitchFamily="2" charset="-122"/>
                </a:endParaRPr>
              </a:p>
            </p:txBody>
          </p:sp>
          <p:sp>
            <p:nvSpPr>
              <p:cNvPr id="254" name="Line 61"/>
              <p:cNvSpPr>
                <a:spLocks noChangeShapeType="1"/>
              </p:cNvSpPr>
              <p:nvPr/>
            </p:nvSpPr>
            <p:spPr bwMode="auto">
              <a:xfrm>
                <a:off x="3205184" y="3866263"/>
                <a:ext cx="1447800" cy="0"/>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5" name="Line 62"/>
              <p:cNvSpPr>
                <a:spLocks noChangeShapeType="1"/>
              </p:cNvSpPr>
              <p:nvPr/>
            </p:nvSpPr>
            <p:spPr bwMode="auto">
              <a:xfrm flipH="1">
                <a:off x="4652984" y="3225258"/>
                <a:ext cx="0" cy="1055674"/>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6" name="Line 63"/>
              <p:cNvSpPr>
                <a:spLocks noChangeShapeType="1"/>
              </p:cNvSpPr>
              <p:nvPr/>
            </p:nvSpPr>
            <p:spPr bwMode="auto">
              <a:xfrm>
                <a:off x="4652984" y="4280933"/>
                <a:ext cx="33655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7" name="Line 64"/>
              <p:cNvSpPr>
                <a:spLocks noChangeShapeType="1"/>
              </p:cNvSpPr>
              <p:nvPr/>
            </p:nvSpPr>
            <p:spPr bwMode="auto">
              <a:xfrm>
                <a:off x="4652984" y="3212823"/>
                <a:ext cx="3048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9" name="Line 66"/>
              <p:cNvSpPr>
                <a:spLocks noChangeShapeType="1"/>
              </p:cNvSpPr>
              <p:nvPr/>
            </p:nvSpPr>
            <p:spPr bwMode="auto">
              <a:xfrm rot="16200000" flipH="1" flipV="1">
                <a:off x="2656408" y="4840552"/>
                <a:ext cx="313017"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solidFill>
                    <a:srgbClr val="002060"/>
                  </a:solidFill>
                  <a:latin typeface="宋体" pitchFamily="2" charset="-122"/>
                  <a:ea typeface="宋体" pitchFamily="2" charset="-122"/>
                </a:endParaRPr>
              </a:p>
            </p:txBody>
          </p:sp>
          <p:sp>
            <p:nvSpPr>
              <p:cNvPr id="243" name="Text Box 68"/>
              <p:cNvSpPr txBox="1">
                <a:spLocks noChangeArrowheads="1"/>
              </p:cNvSpPr>
              <p:nvPr/>
            </p:nvSpPr>
            <p:spPr bwMode="auto">
              <a:xfrm>
                <a:off x="7350022" y="2187779"/>
                <a:ext cx="569913"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solidFill>
                      <a:srgbClr val="002060"/>
                    </a:solidFill>
                    <a:latin typeface="宋体" pitchFamily="2" charset="-122"/>
                    <a:ea typeface="宋体" pitchFamily="2" charset="-122"/>
                  </a:rPr>
                  <a:t>TxD</a:t>
                </a:r>
              </a:p>
            </p:txBody>
          </p:sp>
          <p:sp>
            <p:nvSpPr>
              <p:cNvPr id="244" name="Line 69"/>
              <p:cNvSpPr>
                <a:spLocks noChangeShapeType="1"/>
              </p:cNvSpPr>
              <p:nvPr/>
            </p:nvSpPr>
            <p:spPr bwMode="auto">
              <a:xfrm>
                <a:off x="6759472" y="2419474"/>
                <a:ext cx="609600" cy="0"/>
              </a:xfrm>
              <a:prstGeom prst="line">
                <a:avLst/>
              </a:prstGeom>
              <a:noFill/>
              <a:ln w="952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45" name="Text Box 70"/>
              <p:cNvSpPr txBox="1">
                <a:spLocks noChangeArrowheads="1"/>
              </p:cNvSpPr>
              <p:nvPr/>
            </p:nvSpPr>
            <p:spPr bwMode="auto">
              <a:xfrm>
                <a:off x="7350022" y="2661704"/>
                <a:ext cx="1143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TxRDY</a:t>
                </a:r>
              </a:p>
            </p:txBody>
          </p:sp>
          <p:sp>
            <p:nvSpPr>
              <p:cNvPr id="246" name="Line 71"/>
              <p:cNvSpPr>
                <a:spLocks noChangeShapeType="1"/>
              </p:cNvSpPr>
              <p:nvPr/>
            </p:nvSpPr>
            <p:spPr bwMode="auto">
              <a:xfrm>
                <a:off x="6759472" y="2906215"/>
                <a:ext cx="609600" cy="0"/>
              </a:xfrm>
              <a:prstGeom prst="line">
                <a:avLst/>
              </a:prstGeom>
              <a:noFill/>
              <a:ln w="952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47" name="Text Box 72"/>
              <p:cNvSpPr txBox="1">
                <a:spLocks noChangeArrowheads="1"/>
              </p:cNvSpPr>
              <p:nvPr/>
            </p:nvSpPr>
            <p:spPr bwMode="auto">
              <a:xfrm>
                <a:off x="7350022" y="2944669"/>
                <a:ext cx="1188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TxEMPTY</a:t>
                </a:r>
              </a:p>
            </p:txBody>
          </p:sp>
          <p:sp>
            <p:nvSpPr>
              <p:cNvPr id="248" name="Line 73"/>
              <p:cNvSpPr>
                <a:spLocks noChangeShapeType="1"/>
              </p:cNvSpPr>
              <p:nvPr/>
            </p:nvSpPr>
            <p:spPr bwMode="auto">
              <a:xfrm>
                <a:off x="6759472" y="3204955"/>
                <a:ext cx="609600" cy="0"/>
              </a:xfrm>
              <a:prstGeom prst="line">
                <a:avLst/>
              </a:prstGeom>
              <a:noFill/>
              <a:ln w="952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52" name="Text Box 76"/>
              <p:cNvSpPr txBox="1">
                <a:spLocks noChangeArrowheads="1"/>
              </p:cNvSpPr>
              <p:nvPr/>
            </p:nvSpPr>
            <p:spPr bwMode="auto">
              <a:xfrm>
                <a:off x="7350022" y="3291720"/>
                <a:ext cx="762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TxC</a:t>
                </a:r>
              </a:p>
            </p:txBody>
          </p:sp>
          <p:sp>
            <p:nvSpPr>
              <p:cNvPr id="253" name="Line 77"/>
              <p:cNvSpPr>
                <a:spLocks noChangeShapeType="1"/>
              </p:cNvSpPr>
              <p:nvPr/>
            </p:nvSpPr>
            <p:spPr bwMode="auto">
              <a:xfrm>
                <a:off x="7440020" y="3374539"/>
                <a:ext cx="396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solidFill>
                    <a:srgbClr val="002060"/>
                  </a:solidFill>
                  <a:latin typeface="宋体" pitchFamily="2" charset="-122"/>
                  <a:ea typeface="宋体" pitchFamily="2" charset="-122"/>
                </a:endParaRPr>
              </a:p>
            </p:txBody>
          </p:sp>
          <p:sp>
            <p:nvSpPr>
              <p:cNvPr id="251" name="Line 78"/>
              <p:cNvSpPr>
                <a:spLocks noChangeShapeType="1"/>
              </p:cNvSpPr>
              <p:nvPr/>
            </p:nvSpPr>
            <p:spPr bwMode="auto">
              <a:xfrm>
                <a:off x="6759472" y="3487920"/>
                <a:ext cx="609600" cy="0"/>
              </a:xfrm>
              <a:prstGeom prst="line">
                <a:avLst/>
              </a:prstGeom>
              <a:noFill/>
              <a:ln w="9525">
                <a:solidFill>
                  <a:srgbClr val="4D4D4D"/>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33" name="Text Box 80"/>
              <p:cNvSpPr txBox="1">
                <a:spLocks noChangeArrowheads="1"/>
              </p:cNvSpPr>
              <p:nvPr/>
            </p:nvSpPr>
            <p:spPr bwMode="auto">
              <a:xfrm>
                <a:off x="7350022" y="4809631"/>
                <a:ext cx="569913"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a:solidFill>
                      <a:srgbClr val="002060"/>
                    </a:solidFill>
                    <a:latin typeface="宋体" pitchFamily="2" charset="-122"/>
                    <a:ea typeface="宋体" pitchFamily="2" charset="-122"/>
                  </a:rPr>
                  <a:t>RxD</a:t>
                </a:r>
              </a:p>
            </p:txBody>
          </p:sp>
          <p:sp>
            <p:nvSpPr>
              <p:cNvPr id="234" name="Line 81"/>
              <p:cNvSpPr>
                <a:spLocks noChangeShapeType="1"/>
              </p:cNvSpPr>
              <p:nvPr/>
            </p:nvSpPr>
            <p:spPr bwMode="auto">
              <a:xfrm>
                <a:off x="6759472" y="5044419"/>
                <a:ext cx="609600" cy="0"/>
              </a:xfrm>
              <a:prstGeom prst="line">
                <a:avLst/>
              </a:prstGeom>
              <a:noFill/>
              <a:ln w="9525">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35" name="Text Box 82"/>
              <p:cNvSpPr txBox="1">
                <a:spLocks noChangeArrowheads="1"/>
              </p:cNvSpPr>
              <p:nvPr/>
            </p:nvSpPr>
            <p:spPr bwMode="auto">
              <a:xfrm>
                <a:off x="7350022" y="3760053"/>
                <a:ext cx="1143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a:solidFill>
                      <a:srgbClr val="002060"/>
                    </a:solidFill>
                    <a:latin typeface="宋体" pitchFamily="2" charset="-122"/>
                    <a:ea typeface="宋体" pitchFamily="2" charset="-122"/>
                  </a:rPr>
                  <a:t>RxRDY</a:t>
                </a:r>
              </a:p>
            </p:txBody>
          </p:sp>
          <p:sp>
            <p:nvSpPr>
              <p:cNvPr id="236" name="Text Box 83"/>
              <p:cNvSpPr txBox="1">
                <a:spLocks noChangeArrowheads="1"/>
              </p:cNvSpPr>
              <p:nvPr/>
            </p:nvSpPr>
            <p:spPr bwMode="auto">
              <a:xfrm>
                <a:off x="7350022" y="4043018"/>
                <a:ext cx="1188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SYNDET</a:t>
                </a:r>
              </a:p>
            </p:txBody>
          </p:sp>
          <p:sp>
            <p:nvSpPr>
              <p:cNvPr id="241" name="Text Box 85"/>
              <p:cNvSpPr txBox="1">
                <a:spLocks noChangeArrowheads="1"/>
              </p:cNvSpPr>
              <p:nvPr/>
            </p:nvSpPr>
            <p:spPr bwMode="auto">
              <a:xfrm>
                <a:off x="7350022" y="4370075"/>
                <a:ext cx="762000" cy="43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dirty="0">
                    <a:solidFill>
                      <a:srgbClr val="002060"/>
                    </a:solidFill>
                    <a:latin typeface="宋体" pitchFamily="2" charset="-122"/>
                    <a:ea typeface="宋体" pitchFamily="2" charset="-122"/>
                  </a:rPr>
                  <a:t>RxC</a:t>
                </a:r>
              </a:p>
            </p:txBody>
          </p:sp>
          <p:sp>
            <p:nvSpPr>
              <p:cNvPr id="242" name="Line 86"/>
              <p:cNvSpPr>
                <a:spLocks noChangeShapeType="1"/>
              </p:cNvSpPr>
              <p:nvPr/>
            </p:nvSpPr>
            <p:spPr bwMode="auto">
              <a:xfrm>
                <a:off x="7440020" y="4454154"/>
                <a:ext cx="396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solidFill>
                    <a:srgbClr val="002060"/>
                  </a:solidFill>
                  <a:latin typeface="宋体" pitchFamily="2" charset="-122"/>
                  <a:ea typeface="宋体" pitchFamily="2" charset="-122"/>
                </a:endParaRPr>
              </a:p>
            </p:txBody>
          </p:sp>
          <p:sp>
            <p:nvSpPr>
              <p:cNvPr id="238" name="Line 87"/>
              <p:cNvSpPr>
                <a:spLocks noChangeShapeType="1"/>
              </p:cNvSpPr>
              <p:nvPr/>
            </p:nvSpPr>
            <p:spPr bwMode="auto">
              <a:xfrm>
                <a:off x="6759472" y="3995452"/>
                <a:ext cx="609600" cy="0"/>
              </a:xfrm>
              <a:prstGeom prst="line">
                <a:avLst/>
              </a:prstGeom>
              <a:noFill/>
              <a:ln w="9525">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39" name="Line 88"/>
              <p:cNvSpPr>
                <a:spLocks noChangeShapeType="1"/>
              </p:cNvSpPr>
              <p:nvPr/>
            </p:nvSpPr>
            <p:spPr bwMode="auto">
              <a:xfrm>
                <a:off x="6759472" y="4259684"/>
                <a:ext cx="609600" cy="0"/>
              </a:xfrm>
              <a:prstGeom prst="line">
                <a:avLst/>
              </a:prstGeom>
              <a:noFill/>
              <a:ln w="9525">
                <a:solidFill>
                  <a:srgbClr val="0066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sp>
            <p:nvSpPr>
              <p:cNvPr id="240" name="Line 89"/>
              <p:cNvSpPr>
                <a:spLocks noChangeShapeType="1"/>
              </p:cNvSpPr>
              <p:nvPr/>
            </p:nvSpPr>
            <p:spPr bwMode="auto">
              <a:xfrm>
                <a:off x="6759472" y="4549797"/>
                <a:ext cx="609600" cy="0"/>
              </a:xfrm>
              <a:prstGeom prst="line">
                <a:avLst/>
              </a:prstGeom>
              <a:noFill/>
              <a:ln w="9525">
                <a:solidFill>
                  <a:srgbClr val="4D4D4D"/>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solidFill>
                    <a:srgbClr val="002060"/>
                  </a:solidFill>
                  <a:latin typeface="宋体" pitchFamily="2" charset="-122"/>
                  <a:ea typeface="宋体" pitchFamily="2" charset="-122"/>
                </a:endParaRPr>
              </a:p>
            </p:txBody>
          </p:sp>
          <p:grpSp>
            <p:nvGrpSpPr>
              <p:cNvPr id="9" name="组合 8"/>
              <p:cNvGrpSpPr/>
              <p:nvPr/>
            </p:nvGrpSpPr>
            <p:grpSpPr>
              <a:xfrm>
                <a:off x="4964586" y="2069818"/>
                <a:ext cx="1782000" cy="3316717"/>
                <a:chOff x="5326288" y="2233330"/>
                <a:chExt cx="1782000" cy="3051639"/>
              </a:xfrm>
            </p:grpSpPr>
            <p:sp>
              <p:nvSpPr>
                <p:cNvPr id="228" name="Text Box 91"/>
                <p:cNvSpPr txBox="1">
                  <a:spLocks noChangeArrowheads="1"/>
                </p:cNvSpPr>
                <p:nvPr/>
              </p:nvSpPr>
              <p:spPr bwMode="auto">
                <a:xfrm>
                  <a:off x="5326288" y="2865163"/>
                  <a:ext cx="1782000" cy="816698"/>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252000" rIns="36000" bIns="252000">
                  <a:spAutoFit/>
                </a:bodyPr>
                <a:lstStyle/>
                <a:p>
                  <a:pPr algn="ctr">
                    <a:buFontTx/>
                    <a:buNone/>
                  </a:pPr>
                  <a:r>
                    <a:rPr lang="zh-CN" altLang="en-US" sz="2000" dirty="0" smtClean="0">
                      <a:solidFill>
                        <a:srgbClr val="002060"/>
                      </a:solidFill>
                      <a:latin typeface="宋体" pitchFamily="2" charset="-122"/>
                      <a:ea typeface="宋体" pitchFamily="2" charset="-122"/>
                    </a:rPr>
                    <a:t>发</a:t>
                  </a:r>
                  <a:r>
                    <a:rPr lang="zh-CN" altLang="en-US" sz="2000" dirty="0">
                      <a:solidFill>
                        <a:srgbClr val="002060"/>
                      </a:solidFill>
                      <a:latin typeface="宋体" pitchFamily="2" charset="-122"/>
                      <a:ea typeface="宋体" pitchFamily="2" charset="-122"/>
                    </a:rPr>
                    <a:t>送控</a:t>
                  </a:r>
                  <a:r>
                    <a:rPr lang="zh-CN" altLang="en-US" sz="2000" dirty="0" smtClean="0">
                      <a:solidFill>
                        <a:srgbClr val="002060"/>
                      </a:solidFill>
                      <a:latin typeface="宋体" pitchFamily="2" charset="-122"/>
                      <a:ea typeface="宋体" pitchFamily="2" charset="-122"/>
                    </a:rPr>
                    <a:t>制电</a:t>
                  </a:r>
                  <a:r>
                    <a:rPr lang="zh-CN" altLang="en-US" sz="2000" dirty="0">
                      <a:solidFill>
                        <a:srgbClr val="002060"/>
                      </a:solidFill>
                      <a:latin typeface="宋体" pitchFamily="2" charset="-122"/>
                      <a:ea typeface="宋体" pitchFamily="2" charset="-122"/>
                    </a:rPr>
                    <a:t>路</a:t>
                  </a:r>
                </a:p>
              </p:txBody>
            </p:sp>
            <p:sp>
              <p:nvSpPr>
                <p:cNvPr id="227" name="Text Box 90"/>
                <p:cNvSpPr txBox="1">
                  <a:spLocks noChangeArrowheads="1"/>
                </p:cNvSpPr>
                <p:nvPr/>
              </p:nvSpPr>
              <p:spPr bwMode="auto">
                <a:xfrm>
                  <a:off x="5326289" y="2233330"/>
                  <a:ext cx="900000" cy="626701"/>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p>
                  <a:pPr algn="ctr">
                    <a:buFontTx/>
                    <a:buNone/>
                  </a:pPr>
                  <a:r>
                    <a:rPr lang="zh-CN" altLang="en-US" dirty="0">
                      <a:solidFill>
                        <a:srgbClr val="002060"/>
                      </a:solidFill>
                      <a:latin typeface="宋体" pitchFamily="2" charset="-122"/>
                      <a:ea typeface="宋体" pitchFamily="2" charset="-122"/>
                    </a:rPr>
                    <a:t>发</a:t>
                  </a:r>
                  <a:r>
                    <a:rPr lang="zh-CN" altLang="en-US" dirty="0" smtClean="0">
                      <a:solidFill>
                        <a:srgbClr val="002060"/>
                      </a:solidFill>
                      <a:latin typeface="宋体" pitchFamily="2" charset="-122"/>
                      <a:ea typeface="宋体" pitchFamily="2" charset="-122"/>
                    </a:rPr>
                    <a:t>送</a:t>
                  </a:r>
                  <a:endParaRPr lang="en-US" altLang="zh-CN" dirty="0" smtClean="0">
                    <a:solidFill>
                      <a:srgbClr val="002060"/>
                    </a:solidFill>
                    <a:latin typeface="宋体" pitchFamily="2" charset="-122"/>
                    <a:ea typeface="宋体" pitchFamily="2" charset="-122"/>
                  </a:endParaRPr>
                </a:p>
                <a:p>
                  <a:pPr algn="ctr">
                    <a:buFontTx/>
                    <a:buNone/>
                  </a:pPr>
                  <a:r>
                    <a:rPr lang="zh-CN" altLang="en-US" spc="-100" dirty="0" smtClean="0">
                      <a:solidFill>
                        <a:srgbClr val="002060"/>
                      </a:solidFill>
                      <a:latin typeface="宋体" pitchFamily="2" charset="-122"/>
                      <a:ea typeface="宋体" pitchFamily="2" charset="-122"/>
                    </a:rPr>
                    <a:t>缓</a:t>
                  </a:r>
                  <a:r>
                    <a:rPr lang="zh-CN" altLang="en-US" spc="-100" dirty="0">
                      <a:solidFill>
                        <a:srgbClr val="002060"/>
                      </a:solidFill>
                      <a:latin typeface="宋体" pitchFamily="2" charset="-122"/>
                      <a:ea typeface="宋体" pitchFamily="2" charset="-122"/>
                    </a:rPr>
                    <a:t>冲器</a:t>
                  </a:r>
                </a:p>
              </p:txBody>
            </p:sp>
            <p:sp>
              <p:nvSpPr>
                <p:cNvPr id="229" name="Text Box 92"/>
                <p:cNvSpPr txBox="1">
                  <a:spLocks noChangeArrowheads="1"/>
                </p:cNvSpPr>
                <p:nvPr/>
              </p:nvSpPr>
              <p:spPr bwMode="auto">
                <a:xfrm>
                  <a:off x="6208288" y="2233330"/>
                  <a:ext cx="900000" cy="626701"/>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p>
                  <a:pPr algn="ctr">
                    <a:buFontTx/>
                    <a:buNone/>
                  </a:pPr>
                  <a:r>
                    <a:rPr lang="zh-CN" altLang="en-US" dirty="0">
                      <a:solidFill>
                        <a:srgbClr val="002060"/>
                      </a:solidFill>
                      <a:latin typeface="宋体" pitchFamily="2" charset="-122"/>
                      <a:ea typeface="宋体" pitchFamily="2" charset="-122"/>
                    </a:rPr>
                    <a:t>并</a:t>
                  </a:r>
                  <a:r>
                    <a:rPr lang="zh-CN" altLang="en-US" dirty="0" smtClean="0">
                      <a:solidFill>
                        <a:srgbClr val="002060"/>
                      </a:solidFill>
                      <a:latin typeface="宋体" pitchFamily="2" charset="-122"/>
                      <a:ea typeface="宋体" pitchFamily="2" charset="-122"/>
                    </a:rPr>
                    <a:t>串</a:t>
                  </a:r>
                  <a:endParaRPr lang="en-US" altLang="zh-CN" dirty="0" smtClean="0">
                    <a:solidFill>
                      <a:srgbClr val="002060"/>
                    </a:solidFill>
                    <a:latin typeface="宋体" pitchFamily="2" charset="-122"/>
                    <a:ea typeface="宋体" pitchFamily="2" charset="-122"/>
                  </a:endParaRPr>
                </a:p>
                <a:p>
                  <a:pPr algn="ctr">
                    <a:buFontTx/>
                    <a:buNone/>
                  </a:pPr>
                  <a:r>
                    <a:rPr lang="zh-CN" altLang="en-US" spc="-100" dirty="0" smtClean="0">
                      <a:solidFill>
                        <a:srgbClr val="002060"/>
                      </a:solidFill>
                      <a:latin typeface="宋体" pitchFamily="2" charset="-122"/>
                      <a:ea typeface="宋体" pitchFamily="2" charset="-122"/>
                    </a:rPr>
                    <a:t>转换器</a:t>
                  </a:r>
                  <a:endParaRPr lang="zh-CN" altLang="en-US" spc="-100" dirty="0">
                    <a:solidFill>
                      <a:srgbClr val="002060"/>
                    </a:solidFill>
                    <a:latin typeface="宋体" pitchFamily="2" charset="-122"/>
                    <a:ea typeface="宋体" pitchFamily="2" charset="-122"/>
                  </a:endParaRPr>
                </a:p>
              </p:txBody>
            </p:sp>
            <p:sp>
              <p:nvSpPr>
                <p:cNvPr id="79" name="Text Box 91"/>
                <p:cNvSpPr txBox="1">
                  <a:spLocks noChangeArrowheads="1"/>
                </p:cNvSpPr>
                <p:nvPr/>
              </p:nvSpPr>
              <p:spPr bwMode="auto">
                <a:xfrm>
                  <a:off x="5326288" y="3845523"/>
                  <a:ext cx="1782000" cy="816698"/>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252000" rIns="36000" bIns="252000">
                  <a:spAutoFit/>
                </a:bodyPr>
                <a:lstStyle/>
                <a:p>
                  <a:pPr algn="ctr">
                    <a:buFontTx/>
                    <a:buNone/>
                  </a:pPr>
                  <a:r>
                    <a:rPr lang="zh-CN" altLang="en-US" sz="2000" dirty="0" smtClean="0">
                      <a:solidFill>
                        <a:srgbClr val="002060"/>
                      </a:solidFill>
                      <a:latin typeface="宋体" pitchFamily="2" charset="-122"/>
                      <a:ea typeface="宋体" pitchFamily="2" charset="-122"/>
                    </a:rPr>
                    <a:t>接收控制电路</a:t>
                  </a:r>
                  <a:endParaRPr lang="zh-CN" altLang="en-US" sz="2000" dirty="0">
                    <a:solidFill>
                      <a:srgbClr val="002060"/>
                    </a:solidFill>
                    <a:latin typeface="宋体" pitchFamily="2" charset="-122"/>
                    <a:ea typeface="宋体" pitchFamily="2" charset="-122"/>
                  </a:endParaRPr>
                </a:p>
              </p:txBody>
            </p:sp>
            <p:sp>
              <p:nvSpPr>
                <p:cNvPr id="80" name="Text Box 90"/>
                <p:cNvSpPr txBox="1">
                  <a:spLocks noChangeArrowheads="1"/>
                </p:cNvSpPr>
                <p:nvPr/>
              </p:nvSpPr>
              <p:spPr bwMode="auto">
                <a:xfrm>
                  <a:off x="5326289" y="4658268"/>
                  <a:ext cx="900000" cy="626701"/>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p>
                  <a:pPr algn="ctr">
                    <a:buFontTx/>
                    <a:buNone/>
                  </a:pPr>
                  <a:r>
                    <a:rPr lang="zh-CN" altLang="en-US" dirty="0" smtClean="0">
                      <a:solidFill>
                        <a:srgbClr val="002060"/>
                      </a:solidFill>
                      <a:latin typeface="宋体" pitchFamily="2" charset="-122"/>
                      <a:ea typeface="宋体" pitchFamily="2" charset="-122"/>
                    </a:rPr>
                    <a:t>接收</a:t>
                  </a:r>
                  <a:endParaRPr lang="en-US" altLang="zh-CN" dirty="0" smtClean="0">
                    <a:solidFill>
                      <a:srgbClr val="002060"/>
                    </a:solidFill>
                    <a:latin typeface="宋体" pitchFamily="2" charset="-122"/>
                    <a:ea typeface="宋体" pitchFamily="2" charset="-122"/>
                  </a:endParaRPr>
                </a:p>
                <a:p>
                  <a:pPr algn="ctr">
                    <a:buFontTx/>
                    <a:buNone/>
                  </a:pPr>
                  <a:r>
                    <a:rPr lang="zh-CN" altLang="en-US" spc="-100" dirty="0" smtClean="0">
                      <a:solidFill>
                        <a:srgbClr val="002060"/>
                      </a:solidFill>
                      <a:latin typeface="宋体" pitchFamily="2" charset="-122"/>
                      <a:ea typeface="宋体" pitchFamily="2" charset="-122"/>
                    </a:rPr>
                    <a:t>缓</a:t>
                  </a:r>
                  <a:r>
                    <a:rPr lang="zh-CN" altLang="en-US" spc="-100" dirty="0">
                      <a:solidFill>
                        <a:srgbClr val="002060"/>
                      </a:solidFill>
                      <a:latin typeface="宋体" pitchFamily="2" charset="-122"/>
                      <a:ea typeface="宋体" pitchFamily="2" charset="-122"/>
                    </a:rPr>
                    <a:t>冲器</a:t>
                  </a:r>
                </a:p>
              </p:txBody>
            </p:sp>
            <p:sp>
              <p:nvSpPr>
                <p:cNvPr id="81" name="Text Box 92"/>
                <p:cNvSpPr txBox="1">
                  <a:spLocks noChangeArrowheads="1"/>
                </p:cNvSpPr>
                <p:nvPr/>
              </p:nvSpPr>
              <p:spPr bwMode="auto">
                <a:xfrm>
                  <a:off x="6208288" y="4658268"/>
                  <a:ext cx="900000" cy="626701"/>
                </a:xfrm>
                <a:prstGeom prst="rect">
                  <a:avLst/>
                </a:prstGeom>
                <a:solidFill>
                  <a:srgbClr val="DDDDDD"/>
                </a:solidFill>
                <a:ln w="9525">
                  <a:solidFill>
                    <a:srgbClr val="00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p>
                  <a:pPr algn="ctr">
                    <a:buFontTx/>
                    <a:buNone/>
                  </a:pPr>
                  <a:r>
                    <a:rPr lang="zh-CN" altLang="en-US" dirty="0" smtClean="0">
                      <a:solidFill>
                        <a:srgbClr val="002060"/>
                      </a:solidFill>
                      <a:latin typeface="宋体" pitchFamily="2" charset="-122"/>
                      <a:ea typeface="宋体" pitchFamily="2" charset="-122"/>
                    </a:rPr>
                    <a:t>串并</a:t>
                  </a:r>
                  <a:endParaRPr lang="en-US" altLang="zh-CN" dirty="0" smtClean="0">
                    <a:solidFill>
                      <a:srgbClr val="002060"/>
                    </a:solidFill>
                    <a:latin typeface="宋体" pitchFamily="2" charset="-122"/>
                    <a:ea typeface="宋体" pitchFamily="2" charset="-122"/>
                  </a:endParaRPr>
                </a:p>
                <a:p>
                  <a:pPr algn="ctr">
                    <a:buFontTx/>
                    <a:buNone/>
                  </a:pPr>
                  <a:r>
                    <a:rPr lang="zh-CN" altLang="en-US" spc="-100" dirty="0" smtClean="0">
                      <a:solidFill>
                        <a:srgbClr val="002060"/>
                      </a:solidFill>
                      <a:latin typeface="宋体" pitchFamily="2" charset="-122"/>
                      <a:ea typeface="宋体" pitchFamily="2" charset="-122"/>
                    </a:rPr>
                    <a:t>转换器</a:t>
                  </a:r>
                  <a:endParaRPr lang="zh-CN" altLang="en-US" spc="-100" dirty="0">
                    <a:solidFill>
                      <a:srgbClr val="002060"/>
                    </a:solidFill>
                    <a:latin typeface="宋体" pitchFamily="2" charset="-122"/>
                    <a:ea typeface="宋体" pitchFamily="2" charset="-122"/>
                  </a:endParaRPr>
                </a:p>
              </p:txBody>
            </p:sp>
          </p:grpSp>
          <p:sp>
            <p:nvSpPr>
              <p:cNvPr id="83" name="Line 66"/>
              <p:cNvSpPr>
                <a:spLocks noChangeShapeType="1"/>
              </p:cNvSpPr>
              <p:nvPr/>
            </p:nvSpPr>
            <p:spPr bwMode="auto">
              <a:xfrm rot="5400000" flipH="1">
                <a:off x="2656610" y="2899754"/>
                <a:ext cx="313017"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dirty="0">
                  <a:solidFill>
                    <a:srgbClr val="002060"/>
                  </a:solidFill>
                  <a:latin typeface="宋体" pitchFamily="2" charset="-122"/>
                  <a:ea typeface="宋体" pitchFamily="2" charset="-122"/>
                </a:endParaRPr>
              </a:p>
            </p:txBody>
          </p:sp>
        </p:grpSp>
      </p:grpSp>
      <p:sp>
        <p:nvSpPr>
          <p:cNvPr id="2" name="标题 1"/>
          <p:cNvSpPr>
            <a:spLocks noGrp="1"/>
          </p:cNvSpPr>
          <p:nvPr>
            <p:ph type="title"/>
          </p:nvPr>
        </p:nvSpPr>
        <p:spPr/>
        <p:txBody>
          <a:bodyPr/>
          <a:lstStyle/>
          <a:p>
            <a:r>
              <a:rPr lang="en-US" altLang="zh-CN" dirty="0"/>
              <a:t>7.2.2  8251A</a:t>
            </a:r>
            <a:r>
              <a:rPr lang="zh-CN" altLang="zh-CN" dirty="0"/>
              <a:t>的内部结构</a:t>
            </a:r>
            <a:endParaRPr lang="zh-CN" altLang="en-US" dirty="0"/>
          </a:p>
        </p:txBody>
      </p:sp>
      <p:sp>
        <p:nvSpPr>
          <p:cNvPr id="78" name="矩形 77"/>
          <p:cNvSpPr/>
          <p:nvPr/>
        </p:nvSpPr>
        <p:spPr>
          <a:xfrm>
            <a:off x="431540" y="3573016"/>
            <a:ext cx="8280920" cy="2736304"/>
          </a:xfrm>
          <a:prstGeom prst="rect">
            <a:avLst/>
          </a:prstGeom>
          <a:solidFill>
            <a:schemeClr val="bg1">
              <a:lumMod val="85000"/>
              <a:alpha val="50196"/>
            </a:scheme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82" name="Rectangle 24"/>
          <p:cNvSpPr>
            <a:spLocks noChangeArrowheads="1"/>
          </p:cNvSpPr>
          <p:nvPr/>
        </p:nvSpPr>
        <p:spPr bwMode="auto">
          <a:xfrm>
            <a:off x="431540" y="3641232"/>
            <a:ext cx="8280920" cy="2628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lnSpc>
                <a:spcPct val="140000"/>
              </a:lnSpc>
            </a:pPr>
            <a:r>
              <a:rPr lang="en-US" altLang="zh-CN" sz="2400" dirty="0">
                <a:solidFill>
                  <a:srgbClr val="002060"/>
                </a:solidFill>
                <a:latin typeface="Times New Roman" pitchFamily="18" charset="0"/>
                <a:ea typeface="宋体" pitchFamily="2" charset="-122"/>
              </a:rPr>
              <a:t>1</a:t>
            </a:r>
            <a:r>
              <a:rPr lang="zh-CN" altLang="zh-CN" sz="2400" dirty="0">
                <a:solidFill>
                  <a:srgbClr val="002060"/>
                </a:solidFill>
                <a:latin typeface="Times New Roman" pitchFamily="18" charset="0"/>
                <a:ea typeface="宋体" pitchFamily="2" charset="-122"/>
              </a:rPr>
              <a:t>．数据总线缓冲器</a:t>
            </a:r>
          </a:p>
          <a:p>
            <a:pPr algn="just">
              <a:lnSpc>
                <a:spcPct val="140000"/>
              </a:lnSpc>
            </a:pPr>
            <a:r>
              <a:rPr lang="en-US" altLang="zh-CN" sz="2400" dirty="0">
                <a:solidFill>
                  <a:srgbClr val="002060"/>
                </a:solidFill>
                <a:latin typeface="Times New Roman" pitchFamily="18" charset="0"/>
                <a:ea typeface="宋体" pitchFamily="2" charset="-122"/>
              </a:rPr>
              <a:t>2</a:t>
            </a:r>
            <a:r>
              <a:rPr lang="zh-CN" altLang="zh-CN" sz="2400" dirty="0">
                <a:solidFill>
                  <a:srgbClr val="002060"/>
                </a:solidFill>
                <a:latin typeface="Times New Roman" pitchFamily="18" charset="0"/>
                <a:ea typeface="宋体" pitchFamily="2" charset="-122"/>
              </a:rPr>
              <a:t>．读</a:t>
            </a:r>
            <a:r>
              <a:rPr lang="en-US" altLang="zh-CN" sz="2400" dirty="0">
                <a:solidFill>
                  <a:srgbClr val="002060"/>
                </a:solidFill>
                <a:latin typeface="Times New Roman" pitchFamily="18" charset="0"/>
                <a:ea typeface="宋体" pitchFamily="2" charset="-122"/>
              </a:rPr>
              <a:t>/</a:t>
            </a:r>
            <a:r>
              <a:rPr lang="zh-CN" altLang="zh-CN" sz="2400" dirty="0">
                <a:solidFill>
                  <a:srgbClr val="002060"/>
                </a:solidFill>
                <a:latin typeface="Times New Roman" pitchFamily="18" charset="0"/>
                <a:ea typeface="宋体" pitchFamily="2" charset="-122"/>
              </a:rPr>
              <a:t>写控制逻辑</a:t>
            </a:r>
          </a:p>
          <a:p>
            <a:pPr algn="just">
              <a:lnSpc>
                <a:spcPct val="140000"/>
              </a:lnSpc>
            </a:pPr>
            <a:r>
              <a:rPr lang="en-US" altLang="zh-CN" sz="2400" dirty="0">
                <a:solidFill>
                  <a:srgbClr val="002060"/>
                </a:solidFill>
                <a:latin typeface="Times New Roman" pitchFamily="18" charset="0"/>
                <a:ea typeface="宋体" pitchFamily="2" charset="-122"/>
              </a:rPr>
              <a:t>3</a:t>
            </a:r>
            <a:r>
              <a:rPr lang="zh-CN" altLang="zh-CN" sz="2400" dirty="0">
                <a:solidFill>
                  <a:srgbClr val="002060"/>
                </a:solidFill>
                <a:latin typeface="Times New Roman" pitchFamily="18" charset="0"/>
                <a:ea typeface="宋体" pitchFamily="2" charset="-122"/>
              </a:rPr>
              <a:t>．</a:t>
            </a:r>
            <a:r>
              <a:rPr lang="zh-CN" altLang="en-US" sz="2400" dirty="0">
                <a:solidFill>
                  <a:srgbClr val="002060"/>
                </a:solidFill>
                <a:latin typeface="Times New Roman" pitchFamily="18" charset="0"/>
                <a:ea typeface="宋体" pitchFamily="2" charset="-122"/>
              </a:rPr>
              <a:t>发送器</a:t>
            </a:r>
            <a:endParaRPr lang="zh-CN" altLang="zh-CN" sz="2400" dirty="0">
              <a:solidFill>
                <a:srgbClr val="002060"/>
              </a:solidFill>
              <a:latin typeface="Times New Roman" pitchFamily="18" charset="0"/>
              <a:ea typeface="宋体" pitchFamily="2" charset="-122"/>
            </a:endParaRPr>
          </a:p>
          <a:p>
            <a:pPr algn="just">
              <a:lnSpc>
                <a:spcPct val="140000"/>
              </a:lnSpc>
            </a:pPr>
            <a:r>
              <a:rPr lang="en-US" altLang="zh-CN" sz="2400" dirty="0">
                <a:solidFill>
                  <a:srgbClr val="002060"/>
                </a:solidFill>
                <a:latin typeface="Times New Roman" pitchFamily="18" charset="0"/>
                <a:ea typeface="宋体" pitchFamily="2" charset="-122"/>
              </a:rPr>
              <a:t>4</a:t>
            </a:r>
            <a:r>
              <a:rPr lang="zh-CN" altLang="zh-CN" sz="2400" dirty="0">
                <a:solidFill>
                  <a:srgbClr val="002060"/>
                </a:solidFill>
                <a:latin typeface="Times New Roman" pitchFamily="18" charset="0"/>
                <a:ea typeface="宋体" pitchFamily="2" charset="-122"/>
              </a:rPr>
              <a:t>．</a:t>
            </a:r>
            <a:r>
              <a:rPr lang="zh-CN" altLang="en-US" sz="2400" dirty="0">
                <a:solidFill>
                  <a:srgbClr val="002060"/>
                </a:solidFill>
                <a:latin typeface="Times New Roman" pitchFamily="18" charset="0"/>
                <a:ea typeface="宋体" pitchFamily="2" charset="-122"/>
              </a:rPr>
              <a:t>接收器</a:t>
            </a:r>
            <a:endParaRPr lang="en-US" altLang="zh-CN" sz="2400" dirty="0">
              <a:solidFill>
                <a:srgbClr val="002060"/>
              </a:solidFill>
              <a:latin typeface="Times New Roman" pitchFamily="18" charset="0"/>
              <a:ea typeface="宋体" pitchFamily="2" charset="-122"/>
            </a:endParaRPr>
          </a:p>
          <a:p>
            <a:pPr algn="just">
              <a:lnSpc>
                <a:spcPct val="140000"/>
              </a:lnSpc>
            </a:pPr>
            <a:r>
              <a:rPr lang="en-US" altLang="zh-CN" sz="2400" dirty="0">
                <a:solidFill>
                  <a:srgbClr val="002060"/>
                </a:solidFill>
                <a:latin typeface="Times New Roman" pitchFamily="18" charset="0"/>
                <a:ea typeface="宋体" pitchFamily="2" charset="-122"/>
              </a:rPr>
              <a:t>5．</a:t>
            </a:r>
            <a:r>
              <a:rPr lang="zh-CN" altLang="zh-CN" sz="2400" dirty="0">
                <a:solidFill>
                  <a:srgbClr val="002060"/>
                </a:solidFill>
                <a:latin typeface="Times New Roman" pitchFamily="18" charset="0"/>
                <a:ea typeface="宋体" pitchFamily="2" charset="-122"/>
              </a:rPr>
              <a:t>调制解调控制</a:t>
            </a:r>
            <a:endParaRPr lang="zh-CN" altLang="en-US" sz="2400" dirty="0">
              <a:solidFill>
                <a:srgbClr val="002060"/>
              </a:solidFill>
              <a:latin typeface="Times New Roman" pitchFamily="18" charset="0"/>
              <a:ea typeface="宋体" pitchFamily="2" charset="-122"/>
            </a:endParaRPr>
          </a:p>
        </p:txBody>
      </p:sp>
      <p:sp>
        <p:nvSpPr>
          <p:cNvPr id="84" name="Rectangle 24"/>
          <p:cNvSpPr>
            <a:spLocks noChangeArrowheads="1"/>
          </p:cNvSpPr>
          <p:nvPr/>
        </p:nvSpPr>
        <p:spPr bwMode="auto">
          <a:xfrm>
            <a:off x="3308576" y="3595833"/>
            <a:ext cx="5076000" cy="2448000"/>
          </a:xfrm>
          <a:prstGeom prst="rect">
            <a:avLst/>
          </a:prstGeom>
          <a:solidFill>
            <a:schemeClr val="bg1">
              <a:lumMod val="95000"/>
            </a:schemeClr>
          </a:solidFill>
          <a:ln w="6350">
            <a:solidFill>
              <a:srgbClr val="0070C0"/>
            </a:solidFill>
            <a:prstDash val="sysDash"/>
            <a:miter lim="800000"/>
            <a:headEnd/>
            <a:tailEnd/>
          </a:ln>
          <a:effectLst/>
          <a:extLst/>
        </p:spPr>
        <p:txBody>
          <a:bodyPr/>
          <a:lstStyle/>
          <a:p>
            <a:pPr algn="just">
              <a:lnSpc>
                <a:spcPct val="118000"/>
              </a:lnSpc>
            </a:pPr>
            <a:r>
              <a:rPr lang="zh-CN" altLang="en-US" sz="2200" dirty="0">
                <a:solidFill>
                  <a:srgbClr val="002060"/>
                </a:solidFill>
                <a:latin typeface="Times New Roman" pitchFamily="18" charset="0"/>
                <a:ea typeface="宋体" pitchFamily="2" charset="-122"/>
              </a:rPr>
              <a:t>　　</a:t>
            </a:r>
            <a:r>
              <a:rPr lang="en-US" altLang="zh-CN" sz="2200" dirty="0" smtClean="0">
                <a:solidFill>
                  <a:srgbClr val="002060"/>
                </a:solidFill>
                <a:latin typeface="Times New Roman" pitchFamily="18" charset="0"/>
                <a:ea typeface="宋体" pitchFamily="2" charset="-122"/>
              </a:rPr>
              <a:t>8</a:t>
            </a:r>
            <a:r>
              <a:rPr lang="zh-CN" altLang="zh-CN" sz="2200" dirty="0" smtClean="0">
                <a:solidFill>
                  <a:srgbClr val="002060"/>
                </a:solidFill>
                <a:latin typeface="Times New Roman" pitchFamily="18" charset="0"/>
                <a:ea typeface="宋体" pitchFamily="2" charset="-122"/>
              </a:rPr>
              <a:t>位</a:t>
            </a:r>
            <a:r>
              <a:rPr lang="zh-CN" altLang="zh-CN" sz="2200" dirty="0">
                <a:solidFill>
                  <a:srgbClr val="002060"/>
                </a:solidFill>
                <a:latin typeface="Times New Roman" pitchFamily="18" charset="0"/>
                <a:ea typeface="宋体" pitchFamily="2" charset="-122"/>
              </a:rPr>
              <a:t>双向三态缓冲器</a:t>
            </a:r>
            <a:r>
              <a:rPr lang="zh-CN" altLang="en-US" sz="2200" dirty="0">
                <a:solidFill>
                  <a:srgbClr val="002060"/>
                </a:solidFill>
                <a:latin typeface="Times New Roman" pitchFamily="18" charset="0"/>
                <a:ea typeface="宋体" pitchFamily="2" charset="-122"/>
              </a:rPr>
              <a:t>，</a:t>
            </a:r>
            <a:r>
              <a:rPr lang="zh-CN" altLang="zh-CN" sz="2200" dirty="0">
                <a:solidFill>
                  <a:srgbClr val="002060"/>
                </a:solidFill>
                <a:latin typeface="Times New Roman" pitchFamily="18" charset="0"/>
                <a:ea typeface="宋体" pitchFamily="2" charset="-122"/>
              </a:rPr>
              <a:t>是825</a:t>
            </a:r>
            <a:r>
              <a:rPr lang="en-US" altLang="zh-CN" sz="2200" dirty="0">
                <a:solidFill>
                  <a:srgbClr val="002060"/>
                </a:solidFill>
                <a:latin typeface="Times New Roman" pitchFamily="18" charset="0"/>
                <a:ea typeface="宋体" pitchFamily="2" charset="-122"/>
              </a:rPr>
              <a:t>1</a:t>
            </a:r>
            <a:r>
              <a:rPr lang="zh-CN" altLang="en-US" sz="2200" dirty="0">
                <a:solidFill>
                  <a:srgbClr val="002060"/>
                </a:solidFill>
                <a:latin typeface="Times New Roman" pitchFamily="18" charset="0"/>
                <a:ea typeface="宋体" pitchFamily="2" charset="-122"/>
              </a:rPr>
              <a:t>与系统</a:t>
            </a:r>
            <a:r>
              <a:rPr lang="zh-CN" altLang="zh-CN" sz="2200" dirty="0">
                <a:solidFill>
                  <a:srgbClr val="002060"/>
                </a:solidFill>
                <a:latin typeface="Times New Roman" pitchFamily="18" charset="0"/>
                <a:ea typeface="宋体" pitchFamily="2" charset="-122"/>
              </a:rPr>
              <a:t>数据总线的接口</a:t>
            </a:r>
            <a:r>
              <a:rPr lang="zh-CN" altLang="en-US" sz="2200" dirty="0">
                <a:solidFill>
                  <a:srgbClr val="002060"/>
                </a:solidFill>
                <a:latin typeface="Times New Roman" pitchFamily="18" charset="0"/>
                <a:ea typeface="宋体" pitchFamily="2" charset="-122"/>
              </a:rPr>
              <a:t>。</a:t>
            </a:r>
            <a:r>
              <a:rPr lang="zh-CN" altLang="zh-CN" sz="2200" dirty="0">
                <a:solidFill>
                  <a:srgbClr val="002060"/>
                </a:solidFill>
                <a:latin typeface="Times New Roman" pitchFamily="18" charset="0"/>
                <a:ea typeface="宋体" pitchFamily="2" charset="-122"/>
              </a:rPr>
              <a:t>由</a:t>
            </a:r>
            <a:r>
              <a:rPr lang="en-US" altLang="zh-CN" sz="2200" dirty="0">
                <a:solidFill>
                  <a:srgbClr val="002060"/>
                </a:solidFill>
                <a:latin typeface="Times New Roman" pitchFamily="18" charset="0"/>
                <a:ea typeface="宋体" pitchFamily="2" charset="-122"/>
              </a:rPr>
              <a:t>CPU</a:t>
            </a:r>
            <a:r>
              <a:rPr lang="zh-CN" altLang="zh-CN" sz="2200" dirty="0">
                <a:solidFill>
                  <a:srgbClr val="002060"/>
                </a:solidFill>
                <a:latin typeface="Times New Roman" pitchFamily="18" charset="0"/>
                <a:ea typeface="宋体" pitchFamily="2" charset="-122"/>
              </a:rPr>
              <a:t>发给</a:t>
            </a:r>
            <a:r>
              <a:rPr lang="en-US" altLang="zh-CN" sz="2200" dirty="0">
                <a:solidFill>
                  <a:srgbClr val="002060"/>
                </a:solidFill>
                <a:latin typeface="Times New Roman" pitchFamily="18" charset="0"/>
                <a:ea typeface="宋体" pitchFamily="2" charset="-122"/>
              </a:rPr>
              <a:t>8251</a:t>
            </a:r>
            <a:r>
              <a:rPr lang="zh-CN" altLang="zh-CN" sz="2200" dirty="0">
                <a:solidFill>
                  <a:srgbClr val="002060"/>
                </a:solidFill>
                <a:latin typeface="Times New Roman" pitchFamily="18" charset="0"/>
                <a:ea typeface="宋体" pitchFamily="2" charset="-122"/>
              </a:rPr>
              <a:t>的控制字、</a:t>
            </a:r>
            <a:r>
              <a:rPr lang="en-US" altLang="zh-CN" sz="2200" dirty="0">
                <a:solidFill>
                  <a:srgbClr val="002060"/>
                </a:solidFill>
                <a:latin typeface="Times New Roman" pitchFamily="18" charset="0"/>
                <a:ea typeface="宋体" pitchFamily="2" charset="-122"/>
              </a:rPr>
              <a:t>8251A</a:t>
            </a:r>
            <a:r>
              <a:rPr lang="zh-CN" altLang="zh-CN" sz="2200" dirty="0">
                <a:solidFill>
                  <a:srgbClr val="002060"/>
                </a:solidFill>
                <a:latin typeface="Times New Roman" pitchFamily="18" charset="0"/>
                <a:ea typeface="宋体" pitchFamily="2" charset="-122"/>
              </a:rPr>
              <a:t>送给</a:t>
            </a:r>
            <a:r>
              <a:rPr lang="en-US" altLang="zh-CN" sz="2200" dirty="0">
                <a:solidFill>
                  <a:srgbClr val="002060"/>
                </a:solidFill>
                <a:latin typeface="Times New Roman" pitchFamily="18" charset="0"/>
                <a:ea typeface="宋体" pitchFamily="2" charset="-122"/>
              </a:rPr>
              <a:t>CPU</a:t>
            </a:r>
            <a:r>
              <a:rPr lang="zh-CN" altLang="zh-CN" sz="2200" dirty="0">
                <a:solidFill>
                  <a:srgbClr val="002060"/>
                </a:solidFill>
                <a:latin typeface="Times New Roman" pitchFamily="18" charset="0"/>
                <a:ea typeface="宋体" pitchFamily="2" charset="-122"/>
              </a:rPr>
              <a:t>的状态字都通过</a:t>
            </a:r>
            <a:r>
              <a:rPr lang="zh-CN" altLang="en-US" sz="2200" dirty="0">
                <a:solidFill>
                  <a:srgbClr val="002060"/>
                </a:solidFill>
                <a:latin typeface="Times New Roman" pitchFamily="18" charset="0"/>
                <a:ea typeface="宋体" pitchFamily="2" charset="-122"/>
              </a:rPr>
              <a:t>该</a:t>
            </a:r>
            <a:r>
              <a:rPr lang="zh-CN" altLang="zh-CN" sz="2200" dirty="0">
                <a:solidFill>
                  <a:srgbClr val="002060"/>
                </a:solidFill>
                <a:latin typeface="Times New Roman" pitchFamily="18" charset="0"/>
                <a:ea typeface="宋体" pitchFamily="2" charset="-122"/>
              </a:rPr>
              <a:t>数据总线缓冲器传送</a:t>
            </a:r>
            <a:r>
              <a:rPr lang="zh-CN" altLang="en-US" sz="2200" dirty="0" smtClean="0">
                <a:solidFill>
                  <a:srgbClr val="002060"/>
                </a:solidFill>
                <a:latin typeface="Times New Roman" pitchFamily="18" charset="0"/>
                <a:ea typeface="宋体" pitchFamily="2" charset="-122"/>
              </a:rPr>
              <a:t>。</a:t>
            </a:r>
            <a:r>
              <a:rPr lang="en-US" altLang="zh-CN" sz="2200" dirty="0" smtClean="0">
                <a:solidFill>
                  <a:srgbClr val="002060"/>
                </a:solidFill>
                <a:latin typeface="Times New Roman" pitchFamily="18" charset="0"/>
                <a:ea typeface="宋体" pitchFamily="2" charset="-122"/>
              </a:rPr>
              <a:t>8251A</a:t>
            </a:r>
            <a:r>
              <a:rPr lang="zh-CN" altLang="zh-CN" sz="2200" dirty="0">
                <a:solidFill>
                  <a:srgbClr val="002060"/>
                </a:solidFill>
                <a:latin typeface="Times New Roman" pitchFamily="18" charset="0"/>
                <a:ea typeface="宋体" pitchFamily="2" charset="-122"/>
              </a:rPr>
              <a:t>与外界交换的串行数据最</a:t>
            </a:r>
            <a:r>
              <a:rPr lang="zh-CN" altLang="zh-CN" sz="2200" dirty="0" smtClean="0">
                <a:solidFill>
                  <a:srgbClr val="002060"/>
                </a:solidFill>
                <a:latin typeface="Times New Roman" pitchFamily="18" charset="0"/>
                <a:ea typeface="宋体" pitchFamily="2" charset="-122"/>
              </a:rPr>
              <a:t>终</a:t>
            </a:r>
            <a:r>
              <a:rPr lang="zh-CN" altLang="en-US" sz="2200" dirty="0" smtClean="0">
                <a:solidFill>
                  <a:srgbClr val="002060"/>
                </a:solidFill>
                <a:latin typeface="Times New Roman" pitchFamily="18" charset="0"/>
                <a:ea typeface="宋体" pitchFamily="2" charset="-122"/>
              </a:rPr>
              <a:t>也</a:t>
            </a:r>
            <a:r>
              <a:rPr lang="zh-CN" altLang="zh-CN" sz="2200" dirty="0" smtClean="0">
                <a:solidFill>
                  <a:srgbClr val="002060"/>
                </a:solidFill>
                <a:latin typeface="Times New Roman" pitchFamily="18" charset="0"/>
                <a:ea typeface="宋体" pitchFamily="2" charset="-122"/>
              </a:rPr>
              <a:t>都</a:t>
            </a:r>
            <a:r>
              <a:rPr lang="zh-CN" altLang="zh-CN" sz="2200" dirty="0">
                <a:solidFill>
                  <a:srgbClr val="002060"/>
                </a:solidFill>
                <a:latin typeface="Times New Roman" pitchFamily="18" charset="0"/>
                <a:ea typeface="宋体" pitchFamily="2" charset="-122"/>
              </a:rPr>
              <a:t>以并行数据形式经过数据总线缓冲器与</a:t>
            </a:r>
            <a:r>
              <a:rPr lang="en-US" altLang="zh-CN" sz="2200" dirty="0">
                <a:solidFill>
                  <a:srgbClr val="002060"/>
                </a:solidFill>
                <a:latin typeface="Times New Roman" pitchFamily="18" charset="0"/>
                <a:ea typeface="宋体" pitchFamily="2" charset="-122"/>
              </a:rPr>
              <a:t>CPU</a:t>
            </a:r>
            <a:r>
              <a:rPr lang="zh-CN" altLang="zh-CN" sz="2200" dirty="0">
                <a:solidFill>
                  <a:srgbClr val="002060"/>
                </a:solidFill>
                <a:latin typeface="Times New Roman" pitchFamily="18" charset="0"/>
                <a:ea typeface="宋体" pitchFamily="2" charset="-122"/>
              </a:rPr>
              <a:t>交换。</a:t>
            </a:r>
            <a:endParaRPr lang="en-US" altLang="zh-CN" sz="2200" dirty="0">
              <a:solidFill>
                <a:srgbClr val="002060"/>
              </a:solidFill>
              <a:latin typeface="Times New Roman" pitchFamily="18" charset="0"/>
              <a:ea typeface="宋体" pitchFamily="2" charset="-122"/>
            </a:endParaRPr>
          </a:p>
        </p:txBody>
      </p:sp>
      <p:sp>
        <p:nvSpPr>
          <p:cNvPr id="85" name="Rectangle 24"/>
          <p:cNvSpPr>
            <a:spLocks noChangeArrowheads="1"/>
          </p:cNvSpPr>
          <p:nvPr/>
        </p:nvSpPr>
        <p:spPr bwMode="auto">
          <a:xfrm>
            <a:off x="3387688" y="3658160"/>
            <a:ext cx="5076000" cy="2448000"/>
          </a:xfrm>
          <a:prstGeom prst="rect">
            <a:avLst/>
          </a:prstGeom>
          <a:solidFill>
            <a:schemeClr val="bg1">
              <a:lumMod val="95000"/>
            </a:schemeClr>
          </a:solidFill>
          <a:ln w="6350">
            <a:solidFill>
              <a:srgbClr val="0070C0"/>
            </a:solidFill>
            <a:prstDash val="sysDash"/>
            <a:miter lim="800000"/>
            <a:headEnd/>
            <a:tailEnd/>
          </a:ln>
          <a:effectLst/>
          <a:extLst/>
        </p:spPr>
        <p:txBody>
          <a:bodyPr/>
          <a:lstStyle/>
          <a:p>
            <a:pPr algn="just">
              <a:lnSpc>
                <a:spcPct val="118000"/>
              </a:lnSpc>
            </a:pPr>
            <a:r>
              <a:rPr lang="zh-CN" altLang="en-US" sz="2200" dirty="0">
                <a:solidFill>
                  <a:srgbClr val="002060"/>
                </a:solidFill>
                <a:latin typeface="Times New Roman" pitchFamily="18" charset="0"/>
                <a:ea typeface="宋体" pitchFamily="2" charset="-122"/>
              </a:rPr>
              <a:t>　　</a:t>
            </a:r>
            <a:r>
              <a:rPr lang="zh-CN" altLang="zh-CN" sz="2200" dirty="0">
                <a:solidFill>
                  <a:srgbClr val="002060"/>
                </a:solidFill>
                <a:latin typeface="Times New Roman" pitchFamily="18" charset="0"/>
                <a:ea typeface="宋体" pitchFamily="2" charset="-122"/>
              </a:rPr>
              <a:t>接收</a:t>
            </a:r>
            <a:r>
              <a:rPr lang="en-US" altLang="zh-CN" sz="2200" dirty="0">
                <a:solidFill>
                  <a:srgbClr val="002060"/>
                </a:solidFill>
                <a:latin typeface="Times New Roman" pitchFamily="18" charset="0"/>
                <a:ea typeface="宋体" pitchFamily="2" charset="-122"/>
              </a:rPr>
              <a:t>CPU</a:t>
            </a:r>
            <a:r>
              <a:rPr lang="zh-CN" altLang="en-US" sz="2200" dirty="0">
                <a:solidFill>
                  <a:srgbClr val="002060"/>
                </a:solidFill>
                <a:latin typeface="Times New Roman" pitchFamily="18" charset="0"/>
                <a:ea typeface="宋体" pitchFamily="2" charset="-122"/>
              </a:rPr>
              <a:t>送来的各种</a:t>
            </a:r>
            <a:r>
              <a:rPr lang="zh-CN" altLang="zh-CN" sz="2200" dirty="0">
                <a:solidFill>
                  <a:srgbClr val="002060"/>
                </a:solidFill>
                <a:latin typeface="Times New Roman" pitchFamily="18" charset="0"/>
                <a:ea typeface="宋体" pitchFamily="2" charset="-122"/>
              </a:rPr>
              <a:t>控制信号</a:t>
            </a:r>
            <a:r>
              <a:rPr lang="zh-CN" altLang="en-US" sz="2200" dirty="0">
                <a:solidFill>
                  <a:srgbClr val="002060"/>
                </a:solidFill>
                <a:latin typeface="Times New Roman" pitchFamily="18" charset="0"/>
                <a:ea typeface="宋体" pitchFamily="2" charset="-122"/>
              </a:rPr>
              <a:t>，</a:t>
            </a:r>
            <a:r>
              <a:rPr lang="zh-CN" altLang="zh-CN" sz="2200" dirty="0">
                <a:solidFill>
                  <a:srgbClr val="002060"/>
                </a:solidFill>
                <a:latin typeface="Times New Roman" pitchFamily="18" charset="0"/>
                <a:ea typeface="宋体" pitchFamily="2" charset="-122"/>
              </a:rPr>
              <a:t>对</a:t>
            </a:r>
            <a:r>
              <a:rPr lang="en-US" altLang="zh-CN" sz="2200" dirty="0">
                <a:solidFill>
                  <a:srgbClr val="002060"/>
                </a:solidFill>
                <a:latin typeface="Times New Roman" pitchFamily="18" charset="0"/>
                <a:ea typeface="宋体" pitchFamily="2" charset="-122"/>
              </a:rPr>
              <a:t>8251A</a:t>
            </a:r>
            <a:r>
              <a:rPr lang="zh-CN" altLang="zh-CN" sz="2200" dirty="0">
                <a:solidFill>
                  <a:srgbClr val="002060"/>
                </a:solidFill>
                <a:latin typeface="Times New Roman" pitchFamily="18" charset="0"/>
                <a:ea typeface="宋体" pitchFamily="2" charset="-122"/>
              </a:rPr>
              <a:t>内部数据总线上的数据传送方向进行控制。</a:t>
            </a:r>
            <a:r>
              <a:rPr lang="en-US" altLang="zh-CN" sz="2200" dirty="0">
                <a:solidFill>
                  <a:srgbClr val="002060"/>
                </a:solidFill>
                <a:latin typeface="Times New Roman" pitchFamily="18" charset="0"/>
                <a:ea typeface="宋体" pitchFamily="2" charset="-122"/>
              </a:rPr>
              <a:t>CPU</a:t>
            </a:r>
            <a:r>
              <a:rPr lang="zh-CN" altLang="zh-CN" sz="2200" dirty="0">
                <a:solidFill>
                  <a:srgbClr val="002060"/>
                </a:solidFill>
                <a:latin typeface="Times New Roman" pitchFamily="18" charset="0"/>
                <a:ea typeface="宋体" pitchFamily="2" charset="-122"/>
              </a:rPr>
              <a:t>对</a:t>
            </a:r>
            <a:r>
              <a:rPr lang="en-US" altLang="zh-CN" sz="2200" dirty="0">
                <a:solidFill>
                  <a:srgbClr val="002060"/>
                </a:solidFill>
                <a:latin typeface="Times New Roman" pitchFamily="18" charset="0"/>
                <a:ea typeface="宋体" pitchFamily="2" charset="-122"/>
              </a:rPr>
              <a:t>8251A</a:t>
            </a:r>
            <a:r>
              <a:rPr lang="zh-CN" altLang="zh-CN" sz="2200" dirty="0">
                <a:solidFill>
                  <a:srgbClr val="002060"/>
                </a:solidFill>
                <a:latin typeface="Times New Roman" pitchFamily="18" charset="0"/>
                <a:ea typeface="宋体" pitchFamily="2" charset="-122"/>
              </a:rPr>
              <a:t>的整个控制过程都是通过读写控制逻辑实现的，包括读取</a:t>
            </a:r>
            <a:r>
              <a:rPr lang="en-US" altLang="zh-CN" sz="2200" dirty="0">
                <a:solidFill>
                  <a:srgbClr val="002060"/>
                </a:solidFill>
                <a:latin typeface="Times New Roman" pitchFamily="18" charset="0"/>
                <a:ea typeface="宋体" pitchFamily="2" charset="-122"/>
              </a:rPr>
              <a:t>8251A</a:t>
            </a:r>
            <a:r>
              <a:rPr lang="zh-CN" altLang="zh-CN" sz="2200" dirty="0">
                <a:solidFill>
                  <a:srgbClr val="002060"/>
                </a:solidFill>
                <a:latin typeface="Times New Roman" pitchFamily="18" charset="0"/>
                <a:ea typeface="宋体" pitchFamily="2" charset="-122"/>
              </a:rPr>
              <a:t>的状态信息，向</a:t>
            </a:r>
            <a:r>
              <a:rPr lang="en-US" altLang="zh-CN" sz="2200" dirty="0">
                <a:solidFill>
                  <a:srgbClr val="002060"/>
                </a:solidFill>
                <a:latin typeface="Times New Roman" pitchFamily="18" charset="0"/>
                <a:ea typeface="宋体" pitchFamily="2" charset="-122"/>
              </a:rPr>
              <a:t>8251A</a:t>
            </a:r>
            <a:r>
              <a:rPr lang="zh-CN" altLang="zh-CN" sz="2200" dirty="0">
                <a:solidFill>
                  <a:srgbClr val="002060"/>
                </a:solidFill>
                <a:latin typeface="Times New Roman" pitchFamily="18" charset="0"/>
                <a:ea typeface="宋体" pitchFamily="2" charset="-122"/>
              </a:rPr>
              <a:t>写入控制信息，发送和接收数据</a:t>
            </a:r>
            <a:r>
              <a:rPr lang="zh-CN" altLang="en-US" sz="2200" dirty="0">
                <a:solidFill>
                  <a:srgbClr val="002060"/>
                </a:solidFill>
                <a:latin typeface="Times New Roman" pitchFamily="18" charset="0"/>
                <a:ea typeface="宋体" pitchFamily="2" charset="-122"/>
              </a:rPr>
              <a:t>。</a:t>
            </a:r>
          </a:p>
        </p:txBody>
      </p:sp>
      <p:sp>
        <p:nvSpPr>
          <p:cNvPr id="86" name="Rectangle 24"/>
          <p:cNvSpPr>
            <a:spLocks noChangeArrowheads="1"/>
          </p:cNvSpPr>
          <p:nvPr/>
        </p:nvSpPr>
        <p:spPr bwMode="auto">
          <a:xfrm>
            <a:off x="3466800" y="3720487"/>
            <a:ext cx="5076000" cy="2448000"/>
          </a:xfrm>
          <a:prstGeom prst="rect">
            <a:avLst/>
          </a:prstGeom>
          <a:solidFill>
            <a:schemeClr val="bg1">
              <a:lumMod val="95000"/>
            </a:schemeClr>
          </a:solidFill>
          <a:ln w="6350">
            <a:solidFill>
              <a:srgbClr val="0070C0"/>
            </a:solidFill>
            <a:prstDash val="sysDash"/>
            <a:miter lim="800000"/>
            <a:headEnd/>
            <a:tailEnd/>
          </a:ln>
          <a:effectLst/>
          <a:extLst/>
        </p:spPr>
        <p:txBody>
          <a:bodyPr lIns="90000" tIns="72000" bIns="36000"/>
          <a:lstStyle/>
          <a:p>
            <a:pPr algn="just">
              <a:lnSpc>
                <a:spcPct val="89000"/>
              </a:lnSpc>
            </a:pPr>
            <a:r>
              <a:rPr lang="zh-CN" altLang="en-US" sz="2200" dirty="0">
                <a:solidFill>
                  <a:srgbClr val="002060"/>
                </a:solidFill>
                <a:latin typeface="Times New Roman" pitchFamily="18" charset="0"/>
                <a:ea typeface="宋体" pitchFamily="2" charset="-122"/>
              </a:rPr>
              <a:t>　　</a:t>
            </a:r>
            <a:r>
              <a:rPr lang="zh-CN" altLang="zh-CN" sz="2200" dirty="0">
                <a:solidFill>
                  <a:srgbClr val="002060"/>
                </a:solidFill>
                <a:latin typeface="Times New Roman" pitchFamily="18" charset="0"/>
                <a:ea typeface="宋体" pitchFamily="2" charset="-122"/>
              </a:rPr>
              <a:t>接收CPU输出的并行数据，</a:t>
            </a:r>
            <a:r>
              <a:rPr lang="zh-CN" altLang="zh-CN" sz="2200" dirty="0" smtClean="0">
                <a:solidFill>
                  <a:srgbClr val="002060"/>
                </a:solidFill>
                <a:latin typeface="Times New Roman" pitchFamily="18" charset="0"/>
                <a:ea typeface="宋体" pitchFamily="2" charset="-122"/>
              </a:rPr>
              <a:t>经格</a:t>
            </a:r>
            <a:r>
              <a:rPr lang="zh-CN" altLang="zh-CN" sz="2200" dirty="0">
                <a:solidFill>
                  <a:srgbClr val="002060"/>
                </a:solidFill>
                <a:latin typeface="Times New Roman" pitchFamily="18" charset="0"/>
                <a:ea typeface="宋体" pitchFamily="2" charset="-122"/>
              </a:rPr>
              <a:t>式化后，再将其转换成串行数据从移位寄存器移出，由</a:t>
            </a:r>
            <a:r>
              <a:rPr lang="en-US" altLang="zh-CN" sz="2200" dirty="0">
                <a:solidFill>
                  <a:srgbClr val="002060"/>
                </a:solidFill>
                <a:latin typeface="Times New Roman" pitchFamily="18" charset="0"/>
                <a:ea typeface="宋体" pitchFamily="2" charset="-122"/>
              </a:rPr>
              <a:t>TxD</a:t>
            </a:r>
            <a:r>
              <a:rPr lang="zh-CN" altLang="zh-CN" sz="2200" dirty="0">
                <a:solidFill>
                  <a:srgbClr val="002060"/>
                </a:solidFill>
                <a:latin typeface="Times New Roman" pitchFamily="18" charset="0"/>
                <a:ea typeface="宋体" pitchFamily="2" charset="-122"/>
              </a:rPr>
              <a:t>引脚串行输出。</a:t>
            </a:r>
            <a:endParaRPr lang="en-US" altLang="zh-CN" sz="2200" dirty="0">
              <a:solidFill>
                <a:srgbClr val="002060"/>
              </a:solidFill>
              <a:latin typeface="Times New Roman" pitchFamily="18" charset="0"/>
              <a:ea typeface="宋体" pitchFamily="2" charset="-122"/>
            </a:endParaRPr>
          </a:p>
          <a:p>
            <a:pPr algn="just">
              <a:lnSpc>
                <a:spcPct val="89000"/>
              </a:lnSpc>
            </a:pPr>
            <a:r>
              <a:rPr lang="zh-CN" altLang="en-US" sz="2200" dirty="0">
                <a:solidFill>
                  <a:srgbClr val="002060"/>
                </a:solidFill>
                <a:latin typeface="Times New Roman" pitchFamily="18" charset="0"/>
                <a:ea typeface="宋体" pitchFamily="2" charset="-122"/>
              </a:rPr>
              <a:t>　　</a:t>
            </a:r>
            <a:r>
              <a:rPr lang="zh-CN" altLang="zh-CN" sz="2200" dirty="0">
                <a:solidFill>
                  <a:srgbClr val="002060"/>
                </a:solidFill>
                <a:latin typeface="Times New Roman" pitchFamily="18" charset="0"/>
                <a:ea typeface="宋体" pitchFamily="2" charset="-122"/>
              </a:rPr>
              <a:t>在异步发送方式时，发送器为每一个字符自动格式</a:t>
            </a:r>
            <a:r>
              <a:rPr lang="zh-CN" altLang="zh-CN" sz="2200" dirty="0" smtClean="0">
                <a:solidFill>
                  <a:srgbClr val="002060"/>
                </a:solidFill>
                <a:latin typeface="Times New Roman" pitchFamily="18" charset="0"/>
                <a:ea typeface="宋体" pitchFamily="2" charset="-122"/>
              </a:rPr>
              <a:t>化</a:t>
            </a:r>
            <a:r>
              <a:rPr lang="zh-CN" altLang="en-US" sz="2200" dirty="0" smtClean="0">
                <a:solidFill>
                  <a:srgbClr val="002060"/>
                </a:solidFill>
                <a:latin typeface="Times New Roman" pitchFamily="18" charset="0"/>
                <a:ea typeface="宋体" pitchFamily="2" charset="-122"/>
              </a:rPr>
              <a:t>成一帧，</a:t>
            </a:r>
            <a:r>
              <a:rPr lang="zh-CN" altLang="zh-CN" sz="2200" dirty="0" smtClean="0">
                <a:solidFill>
                  <a:srgbClr val="002060"/>
                </a:solidFill>
                <a:latin typeface="Times New Roman" pitchFamily="18" charset="0"/>
                <a:ea typeface="宋体" pitchFamily="2" charset="-122"/>
              </a:rPr>
              <a:t>在</a:t>
            </a:r>
            <a:r>
              <a:rPr lang="zh-CN" altLang="zh-CN" sz="2200" dirty="0">
                <a:solidFill>
                  <a:srgbClr val="002060"/>
                </a:solidFill>
                <a:latin typeface="Times New Roman" pitchFamily="18" charset="0"/>
                <a:ea typeface="宋体" pitchFamily="2" charset="-122"/>
              </a:rPr>
              <a:t>同步发送方式下，发送器在待发送的数据前面插</a:t>
            </a:r>
            <a:r>
              <a:rPr lang="zh-CN" altLang="zh-CN" sz="2200" dirty="0" smtClean="0">
                <a:solidFill>
                  <a:srgbClr val="002060"/>
                </a:solidFill>
                <a:latin typeface="Times New Roman" pitchFamily="18" charset="0"/>
                <a:ea typeface="宋体" pitchFamily="2" charset="-122"/>
              </a:rPr>
              <a:t>入同</a:t>
            </a:r>
            <a:r>
              <a:rPr lang="zh-CN" altLang="zh-CN" sz="2200" dirty="0">
                <a:solidFill>
                  <a:srgbClr val="002060"/>
                </a:solidFill>
                <a:latin typeface="Times New Roman" pitchFamily="18" charset="0"/>
                <a:ea typeface="宋体" pitchFamily="2" charset="-122"/>
              </a:rPr>
              <a:t>步字符，然后在发送时钟的作用下</a:t>
            </a:r>
            <a:r>
              <a:rPr lang="zh-CN" altLang="zh-CN" sz="2200" dirty="0" smtClean="0">
                <a:solidFill>
                  <a:srgbClr val="002060"/>
                </a:solidFill>
                <a:latin typeface="Times New Roman" pitchFamily="18" charset="0"/>
                <a:ea typeface="宋体" pitchFamily="2" charset="-122"/>
              </a:rPr>
              <a:t>，将</a:t>
            </a:r>
            <a:r>
              <a:rPr lang="zh-CN" altLang="zh-CN" sz="2200" dirty="0">
                <a:solidFill>
                  <a:srgbClr val="002060"/>
                </a:solidFill>
                <a:latin typeface="Times New Roman" pitchFamily="18" charset="0"/>
                <a:ea typeface="宋体" pitchFamily="2" charset="-122"/>
              </a:rPr>
              <a:t>数据逐位地由</a:t>
            </a:r>
            <a:r>
              <a:rPr lang="en-US" altLang="zh-CN" sz="2200" dirty="0">
                <a:solidFill>
                  <a:srgbClr val="002060"/>
                </a:solidFill>
                <a:latin typeface="Times New Roman" pitchFamily="18" charset="0"/>
                <a:ea typeface="宋体" pitchFamily="2" charset="-122"/>
              </a:rPr>
              <a:t>TxD</a:t>
            </a:r>
            <a:r>
              <a:rPr lang="zh-CN" altLang="zh-CN" sz="2200" dirty="0">
                <a:solidFill>
                  <a:srgbClr val="002060"/>
                </a:solidFill>
                <a:latin typeface="Times New Roman" pitchFamily="18" charset="0"/>
                <a:ea typeface="宋体" pitchFamily="2" charset="-122"/>
              </a:rPr>
              <a:t>引脚发送出去</a:t>
            </a:r>
            <a:r>
              <a:rPr lang="zh-CN" altLang="zh-CN" sz="2200" dirty="0" smtClean="0">
                <a:solidFill>
                  <a:srgbClr val="002060"/>
                </a:solidFill>
                <a:latin typeface="Times New Roman" pitchFamily="18" charset="0"/>
                <a:ea typeface="宋体" pitchFamily="2" charset="-122"/>
              </a:rPr>
              <a:t>。</a:t>
            </a:r>
            <a:endParaRPr lang="zh-CN" altLang="zh-CN" sz="2200" dirty="0">
              <a:solidFill>
                <a:srgbClr val="002060"/>
              </a:solidFill>
              <a:latin typeface="Times New Roman" pitchFamily="18" charset="0"/>
              <a:ea typeface="宋体" pitchFamily="2" charset="-122"/>
            </a:endParaRPr>
          </a:p>
        </p:txBody>
      </p:sp>
      <p:sp>
        <p:nvSpPr>
          <p:cNvPr id="87" name="Rectangle 24"/>
          <p:cNvSpPr>
            <a:spLocks noChangeArrowheads="1"/>
          </p:cNvSpPr>
          <p:nvPr/>
        </p:nvSpPr>
        <p:spPr bwMode="auto">
          <a:xfrm>
            <a:off x="3545912" y="3782814"/>
            <a:ext cx="5076000" cy="2448000"/>
          </a:xfrm>
          <a:prstGeom prst="rect">
            <a:avLst/>
          </a:prstGeom>
          <a:solidFill>
            <a:schemeClr val="bg1">
              <a:lumMod val="95000"/>
            </a:schemeClr>
          </a:solidFill>
          <a:ln w="6350">
            <a:solidFill>
              <a:srgbClr val="0070C0"/>
            </a:solidFill>
            <a:prstDash val="sysDash"/>
            <a:miter lim="800000"/>
            <a:headEnd/>
            <a:tailEnd/>
          </a:ln>
          <a:effectLst/>
          <a:extLst/>
        </p:spPr>
        <p:txBody>
          <a:bodyPr/>
          <a:lstStyle/>
          <a:p>
            <a:pPr algn="just"/>
            <a:r>
              <a:rPr lang="zh-CN" altLang="en-US" sz="2200" dirty="0">
                <a:solidFill>
                  <a:srgbClr val="002060"/>
                </a:solidFill>
                <a:latin typeface="Times New Roman" pitchFamily="18" charset="0"/>
                <a:ea typeface="宋体" pitchFamily="2" charset="-122"/>
              </a:rPr>
              <a:t>　　</a:t>
            </a:r>
            <a:r>
              <a:rPr lang="zh-CN" altLang="en-US" sz="2200" dirty="0" smtClean="0">
                <a:solidFill>
                  <a:srgbClr val="002060"/>
                </a:solidFill>
                <a:latin typeface="Times New Roman" pitchFamily="18" charset="0"/>
                <a:ea typeface="宋体" pitchFamily="2" charset="-122"/>
              </a:rPr>
              <a:t>检测</a:t>
            </a:r>
            <a:r>
              <a:rPr lang="en-US" altLang="zh-CN" sz="2200" dirty="0">
                <a:solidFill>
                  <a:srgbClr val="002060"/>
                </a:solidFill>
                <a:latin typeface="Times New Roman" pitchFamily="18" charset="0"/>
                <a:ea typeface="宋体" pitchFamily="2" charset="-122"/>
              </a:rPr>
              <a:t>RxD</a:t>
            </a:r>
            <a:r>
              <a:rPr lang="zh-CN" altLang="zh-CN" sz="2200" dirty="0" smtClean="0">
                <a:solidFill>
                  <a:srgbClr val="002060"/>
                </a:solidFill>
                <a:latin typeface="Times New Roman" pitchFamily="18" charset="0"/>
                <a:ea typeface="宋体" pitchFamily="2" charset="-122"/>
              </a:rPr>
              <a:t>端</a:t>
            </a:r>
            <a:r>
              <a:rPr lang="zh-CN" altLang="en-US" sz="2200" dirty="0" smtClean="0">
                <a:solidFill>
                  <a:srgbClr val="002060"/>
                </a:solidFill>
                <a:latin typeface="Times New Roman" pitchFamily="18" charset="0"/>
                <a:ea typeface="宋体" pitchFamily="2" charset="-122"/>
              </a:rPr>
              <a:t>输入的信号，发现起始位（异步方式）</a:t>
            </a:r>
            <a:r>
              <a:rPr lang="en-US" altLang="zh-CN" sz="2200" dirty="0" smtClean="0">
                <a:solidFill>
                  <a:srgbClr val="002060"/>
                </a:solidFill>
                <a:latin typeface="Times New Roman" pitchFamily="18" charset="0"/>
                <a:ea typeface="宋体" pitchFamily="2" charset="-122"/>
              </a:rPr>
              <a:t>/</a:t>
            </a:r>
            <a:r>
              <a:rPr lang="zh-CN" altLang="en-US" sz="2200" dirty="0" smtClean="0">
                <a:solidFill>
                  <a:srgbClr val="002060"/>
                </a:solidFill>
                <a:latin typeface="Times New Roman" pitchFamily="18" charset="0"/>
                <a:ea typeface="宋体" pitchFamily="2" charset="-122"/>
              </a:rPr>
              <a:t>同步字符（同步方式）后，开始</a:t>
            </a:r>
            <a:r>
              <a:rPr lang="zh-CN" altLang="zh-CN" sz="2200" dirty="0" smtClean="0">
                <a:solidFill>
                  <a:srgbClr val="002060"/>
                </a:solidFill>
                <a:latin typeface="Times New Roman" pitchFamily="18" charset="0"/>
                <a:ea typeface="宋体" pitchFamily="2" charset="-122"/>
              </a:rPr>
              <a:t>接收</a:t>
            </a:r>
            <a:r>
              <a:rPr lang="en-US" altLang="zh-CN" sz="2200" dirty="0" smtClean="0">
                <a:solidFill>
                  <a:srgbClr val="002060"/>
                </a:solidFill>
                <a:latin typeface="Times New Roman" pitchFamily="18" charset="0"/>
                <a:ea typeface="宋体" pitchFamily="2" charset="-122"/>
              </a:rPr>
              <a:t>RxD</a:t>
            </a:r>
            <a:r>
              <a:rPr lang="zh-CN" altLang="zh-CN" sz="2200" dirty="0">
                <a:solidFill>
                  <a:srgbClr val="002060"/>
                </a:solidFill>
                <a:latin typeface="Times New Roman" pitchFamily="18" charset="0"/>
                <a:ea typeface="宋体" pitchFamily="2" charset="-122"/>
              </a:rPr>
              <a:t>端的串行数</a:t>
            </a:r>
            <a:r>
              <a:rPr lang="zh-CN" altLang="zh-CN" sz="2200" dirty="0" smtClean="0">
                <a:solidFill>
                  <a:srgbClr val="002060"/>
                </a:solidFill>
                <a:latin typeface="Times New Roman" pitchFamily="18" charset="0"/>
                <a:ea typeface="宋体" pitchFamily="2" charset="-122"/>
              </a:rPr>
              <a:t>据</a:t>
            </a:r>
            <a:r>
              <a:rPr lang="zh-CN" altLang="en-US" sz="2200" dirty="0" smtClean="0">
                <a:solidFill>
                  <a:srgbClr val="002060"/>
                </a:solidFill>
                <a:latin typeface="Times New Roman" pitchFamily="18" charset="0"/>
                <a:ea typeface="宋体" pitchFamily="2" charset="-122"/>
              </a:rPr>
              <a:t>并检验</a:t>
            </a:r>
            <a:r>
              <a:rPr lang="zh-CN" altLang="zh-CN" sz="2200" dirty="0" smtClean="0">
                <a:solidFill>
                  <a:srgbClr val="002060"/>
                </a:solidFill>
                <a:latin typeface="Times New Roman" pitchFamily="18" charset="0"/>
                <a:ea typeface="宋体" pitchFamily="2" charset="-122"/>
              </a:rPr>
              <a:t>，将</a:t>
            </a:r>
            <a:r>
              <a:rPr lang="zh-CN" altLang="zh-CN" sz="2200" dirty="0">
                <a:solidFill>
                  <a:srgbClr val="002060"/>
                </a:solidFill>
                <a:latin typeface="Times New Roman" pitchFamily="18" charset="0"/>
                <a:ea typeface="宋体" pitchFamily="2" charset="-122"/>
              </a:rPr>
              <a:t>其逐位送入接收移位寄存器，然后按规定的格式转换为并行数据，存入数据总线缓冲器</a:t>
            </a:r>
            <a:r>
              <a:rPr lang="zh-CN" altLang="zh-CN" sz="2200" dirty="0" smtClean="0">
                <a:solidFill>
                  <a:srgbClr val="002060"/>
                </a:solidFill>
                <a:latin typeface="Times New Roman" pitchFamily="18" charset="0"/>
                <a:ea typeface="宋体" pitchFamily="2" charset="-122"/>
              </a:rPr>
              <a:t>。同</a:t>
            </a:r>
            <a:r>
              <a:rPr lang="zh-CN" altLang="zh-CN" sz="2200" dirty="0">
                <a:solidFill>
                  <a:srgbClr val="002060"/>
                </a:solidFill>
                <a:latin typeface="Times New Roman" pitchFamily="18" charset="0"/>
                <a:ea typeface="宋体" pitchFamily="2" charset="-122"/>
              </a:rPr>
              <a:t>时发出</a:t>
            </a:r>
            <a:r>
              <a:rPr lang="en-US" altLang="zh-CN" sz="2200" dirty="0">
                <a:solidFill>
                  <a:srgbClr val="002060"/>
                </a:solidFill>
                <a:latin typeface="Times New Roman" pitchFamily="18" charset="0"/>
                <a:ea typeface="宋体" pitchFamily="2" charset="-122"/>
              </a:rPr>
              <a:t>RxRDY</a:t>
            </a:r>
            <a:r>
              <a:rPr lang="zh-CN" altLang="zh-CN" sz="2200" dirty="0">
                <a:solidFill>
                  <a:srgbClr val="002060"/>
                </a:solidFill>
                <a:latin typeface="Times New Roman" pitchFamily="18" charset="0"/>
                <a:ea typeface="宋体" pitchFamily="2" charset="-122"/>
              </a:rPr>
              <a:t>信号通知</a:t>
            </a:r>
            <a:r>
              <a:rPr lang="en-US" altLang="zh-CN" sz="2200" dirty="0">
                <a:solidFill>
                  <a:srgbClr val="002060"/>
                </a:solidFill>
                <a:latin typeface="Times New Roman" pitchFamily="18" charset="0"/>
                <a:ea typeface="宋体" pitchFamily="2" charset="-122"/>
              </a:rPr>
              <a:t>CPU</a:t>
            </a:r>
            <a:r>
              <a:rPr lang="zh-CN" altLang="zh-CN" sz="2200" dirty="0">
                <a:solidFill>
                  <a:srgbClr val="002060"/>
                </a:solidFill>
                <a:latin typeface="Times New Roman" pitchFamily="18" charset="0"/>
                <a:ea typeface="宋体" pitchFamily="2" charset="-122"/>
              </a:rPr>
              <a:t>读走字符。</a:t>
            </a:r>
          </a:p>
        </p:txBody>
      </p:sp>
      <p:sp>
        <p:nvSpPr>
          <p:cNvPr id="88" name="Rectangle 24"/>
          <p:cNvSpPr>
            <a:spLocks noChangeArrowheads="1"/>
          </p:cNvSpPr>
          <p:nvPr/>
        </p:nvSpPr>
        <p:spPr bwMode="auto">
          <a:xfrm>
            <a:off x="3625026" y="3845141"/>
            <a:ext cx="5076000" cy="2448000"/>
          </a:xfrm>
          <a:prstGeom prst="rect">
            <a:avLst/>
          </a:prstGeom>
          <a:solidFill>
            <a:schemeClr val="bg1">
              <a:lumMod val="95000"/>
            </a:schemeClr>
          </a:solidFill>
          <a:ln w="6350">
            <a:solidFill>
              <a:srgbClr val="0070C0"/>
            </a:solidFill>
            <a:prstDash val="sysDash"/>
            <a:miter lim="800000"/>
            <a:headEnd/>
            <a:tailEnd/>
          </a:ln>
          <a:effectLst/>
          <a:extLst/>
        </p:spPr>
        <p:txBody>
          <a:bodyPr/>
          <a:lstStyle/>
          <a:p>
            <a:pPr algn="just">
              <a:lnSpc>
                <a:spcPct val="140000"/>
              </a:lnSpc>
            </a:pPr>
            <a:r>
              <a:rPr lang="zh-CN" altLang="en-US" sz="2200" dirty="0">
                <a:solidFill>
                  <a:srgbClr val="002060"/>
                </a:solidFill>
                <a:latin typeface="Times New Roman" pitchFamily="18" charset="0"/>
                <a:ea typeface="宋体" pitchFamily="2" charset="-122"/>
              </a:rPr>
              <a:t>　　</a:t>
            </a:r>
            <a:r>
              <a:rPr lang="zh-CN" altLang="zh-CN" sz="2200" dirty="0">
                <a:solidFill>
                  <a:srgbClr val="002060"/>
                </a:solidFill>
                <a:latin typeface="Times New Roman" pitchFamily="18" charset="0"/>
                <a:ea typeface="宋体" pitchFamily="2" charset="-122"/>
              </a:rPr>
              <a:t>远程通信时，</a:t>
            </a:r>
            <a:r>
              <a:rPr lang="en-US" altLang="zh-CN" sz="2200" dirty="0">
                <a:solidFill>
                  <a:srgbClr val="002060"/>
                </a:solidFill>
                <a:latin typeface="Times New Roman" pitchFamily="18" charset="0"/>
                <a:ea typeface="宋体" pitchFamily="2" charset="-122"/>
              </a:rPr>
              <a:t>8251A</a:t>
            </a:r>
            <a:r>
              <a:rPr lang="zh-CN" altLang="zh-CN" sz="2200" dirty="0">
                <a:solidFill>
                  <a:srgbClr val="002060"/>
                </a:solidFill>
                <a:latin typeface="Times New Roman" pitchFamily="18" charset="0"/>
                <a:ea typeface="宋体" pitchFamily="2" charset="-122"/>
              </a:rPr>
              <a:t>与</a:t>
            </a:r>
            <a:r>
              <a:rPr lang="en-US" altLang="zh-CN" sz="2200" dirty="0">
                <a:solidFill>
                  <a:srgbClr val="002060"/>
                </a:solidFill>
                <a:latin typeface="Times New Roman" pitchFamily="18" charset="0"/>
                <a:ea typeface="宋体" pitchFamily="2" charset="-122"/>
              </a:rPr>
              <a:t>Modem</a:t>
            </a:r>
            <a:r>
              <a:rPr lang="zh-CN" altLang="zh-CN" sz="2200" dirty="0">
                <a:solidFill>
                  <a:srgbClr val="002060"/>
                </a:solidFill>
                <a:latin typeface="Times New Roman" pitchFamily="18" charset="0"/>
                <a:ea typeface="宋体" pitchFamily="2" charset="-122"/>
              </a:rPr>
              <a:t>相连，</a:t>
            </a:r>
            <a:r>
              <a:rPr lang="en-US" altLang="zh-CN" sz="2200" dirty="0">
                <a:solidFill>
                  <a:srgbClr val="002060"/>
                </a:solidFill>
                <a:latin typeface="Times New Roman" pitchFamily="18" charset="0"/>
                <a:ea typeface="宋体" pitchFamily="2" charset="-122"/>
              </a:rPr>
              <a:t>TxD</a:t>
            </a:r>
            <a:r>
              <a:rPr lang="zh-CN" altLang="zh-CN" sz="2200" dirty="0">
                <a:solidFill>
                  <a:srgbClr val="002060"/>
                </a:solidFill>
                <a:latin typeface="Times New Roman" pitchFamily="18" charset="0"/>
                <a:ea typeface="宋体" pitchFamily="2" charset="-122"/>
              </a:rPr>
              <a:t>端数据经调制器调制后被送上传输线，从传输线送来的信号经解调器解调后送往</a:t>
            </a:r>
            <a:r>
              <a:rPr lang="en-US" altLang="zh-CN" sz="2200" dirty="0">
                <a:solidFill>
                  <a:srgbClr val="002060"/>
                </a:solidFill>
                <a:latin typeface="Times New Roman" pitchFamily="18" charset="0"/>
                <a:ea typeface="宋体" pitchFamily="2" charset="-122"/>
              </a:rPr>
              <a:t>RxD</a:t>
            </a:r>
            <a:r>
              <a:rPr lang="zh-CN" altLang="zh-CN" sz="2200" dirty="0">
                <a:solidFill>
                  <a:srgbClr val="002060"/>
                </a:solidFill>
                <a:latin typeface="Times New Roman" pitchFamily="18" charset="0"/>
                <a:ea typeface="宋体" pitchFamily="2" charset="-122"/>
              </a:rPr>
              <a:t>端。调制解调控制逻辑实现对</a:t>
            </a:r>
            <a:r>
              <a:rPr lang="en-US" altLang="zh-CN" sz="2200" dirty="0">
                <a:solidFill>
                  <a:srgbClr val="002060"/>
                </a:solidFill>
                <a:latin typeface="Times New Roman" pitchFamily="18" charset="0"/>
                <a:ea typeface="宋体" pitchFamily="2" charset="-122"/>
              </a:rPr>
              <a:t>Modem</a:t>
            </a:r>
            <a:r>
              <a:rPr lang="zh-CN" altLang="zh-CN" sz="2200" dirty="0">
                <a:solidFill>
                  <a:srgbClr val="002060"/>
                </a:solidFill>
                <a:latin typeface="Times New Roman" pitchFamily="18" charset="0"/>
                <a:ea typeface="宋体" pitchFamily="2" charset="-122"/>
              </a:rPr>
              <a:t>的控制。</a:t>
            </a:r>
          </a:p>
        </p:txBody>
      </p:sp>
    </p:spTree>
    <p:extLst>
      <p:ext uri="{BB962C8B-B14F-4D97-AF65-F5344CB8AC3E}">
        <p14:creationId xmlns:p14="http://schemas.microsoft.com/office/powerpoint/2010/main" val="1251684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12"/>
                                        </p:tgtEl>
                                      </p:cBhvr>
                                      <p:by x="100000" y="50000"/>
                                    </p:animScale>
                                  </p:childTnLst>
                                </p:cTn>
                              </p:par>
                              <p:par>
                                <p:cTn id="7" presetID="64" presetClass="path" presetSubtype="0" accel="50000" decel="50000" fill="hold" nodeType="withEffect">
                                  <p:stCondLst>
                                    <p:cond delay="0"/>
                                  </p:stCondLst>
                                  <p:childTnLst>
                                    <p:animMotion origin="layout" path="M 0 0.02546 L 0 -0.21597 " pathEditMode="relative" rAng="0" ptsTypes="AA">
                                      <p:cBhvr>
                                        <p:cTn id="8" dur="2000" fill="hold"/>
                                        <p:tgtEl>
                                          <p:spTgt spid="12"/>
                                        </p:tgtEl>
                                        <p:attrNameLst>
                                          <p:attrName>ppt_x</p:attrName>
                                          <p:attrName>ppt_y</p:attrName>
                                        </p:attrNameLst>
                                      </p:cBhvr>
                                      <p:rCtr x="0" y="-12083"/>
                                    </p:animMotion>
                                  </p:childTnLst>
                                </p:cTn>
                              </p:par>
                            </p:childTnLst>
                          </p:cTn>
                        </p:par>
                        <p:par>
                          <p:cTn id="9" fill="hold">
                            <p:stCondLst>
                              <p:cond delay="2000"/>
                            </p:stCondLst>
                            <p:childTnLst>
                              <p:par>
                                <p:cTn id="10" presetID="1" presetClass="entr" presetSubtype="0" fill="hold" grpId="0" nodeType="afterEffect">
                                  <p:stCondLst>
                                    <p:cond delay="0"/>
                                  </p:stCondLst>
                                  <p:childTnLst>
                                    <p:set>
                                      <p:cBhvr>
                                        <p:cTn id="11" dur="1" fill="hold">
                                          <p:stCondLst>
                                            <p:cond delay="0"/>
                                          </p:stCondLst>
                                        </p:cTn>
                                        <p:tgtEl>
                                          <p:spTgt spid="78"/>
                                        </p:tgtEl>
                                        <p:attrNameLst>
                                          <p:attrName>style.visibility</p:attrName>
                                        </p:attrNameLst>
                                      </p:cBhvr>
                                      <p:to>
                                        <p:strVal val="visible"/>
                                      </p:to>
                                    </p:set>
                                  </p:childTnLst>
                                </p:cTn>
                              </p:par>
                              <p:par>
                                <p:cTn id="12" presetID="1" presetClass="entr" presetSubtype="0" fill="hold" grpId="0" nodeType="withEffect">
                                  <p:stCondLst>
                                    <p:cond delay="500"/>
                                  </p:stCondLst>
                                  <p:childTnLst>
                                    <p:set>
                                      <p:cBhvr>
                                        <p:cTn id="13" dur="1" fill="hold">
                                          <p:stCondLst>
                                            <p:cond delay="0"/>
                                          </p:stCondLst>
                                        </p:cTn>
                                        <p:tgtEl>
                                          <p:spTgt spid="82">
                                            <p:txEl>
                                              <p:pRg st="0" end="0"/>
                                            </p:txEl>
                                          </p:spTgt>
                                        </p:tgtEl>
                                        <p:attrNameLst>
                                          <p:attrName>style.visibility</p:attrName>
                                        </p:attrNameLst>
                                      </p:cBhvr>
                                      <p:to>
                                        <p:strVal val="visible"/>
                                      </p:to>
                                    </p:set>
                                  </p:childTnLst>
                                </p:cTn>
                              </p:par>
                              <p:par>
                                <p:cTn id="14" presetID="1" presetClass="entr" presetSubtype="0" fill="hold" grpId="0" nodeType="withEffect">
                                  <p:stCondLst>
                                    <p:cond delay="500"/>
                                  </p:stCondLst>
                                  <p:childTnLst>
                                    <p:set>
                                      <p:cBhvr>
                                        <p:cTn id="15" dur="1" fill="hold">
                                          <p:stCondLst>
                                            <p:cond delay="0"/>
                                          </p:stCondLst>
                                        </p:cTn>
                                        <p:tgtEl>
                                          <p:spTgt spid="82">
                                            <p:txEl>
                                              <p:pRg st="1" end="1"/>
                                            </p:txEl>
                                          </p:spTgt>
                                        </p:tgtEl>
                                        <p:attrNameLst>
                                          <p:attrName>style.visibility</p:attrName>
                                        </p:attrNameLst>
                                      </p:cBhvr>
                                      <p:to>
                                        <p:strVal val="visible"/>
                                      </p:to>
                                    </p:set>
                                  </p:childTnLst>
                                </p:cTn>
                              </p:par>
                              <p:par>
                                <p:cTn id="16" presetID="1" presetClass="entr" presetSubtype="0" fill="hold" grpId="0" nodeType="withEffect">
                                  <p:stCondLst>
                                    <p:cond delay="500"/>
                                  </p:stCondLst>
                                  <p:childTnLst>
                                    <p:set>
                                      <p:cBhvr>
                                        <p:cTn id="17" dur="1" fill="hold">
                                          <p:stCondLst>
                                            <p:cond delay="0"/>
                                          </p:stCondLst>
                                        </p:cTn>
                                        <p:tgtEl>
                                          <p:spTgt spid="82">
                                            <p:txEl>
                                              <p:pRg st="2" end="2"/>
                                            </p:txEl>
                                          </p:spTgt>
                                        </p:tgtEl>
                                        <p:attrNameLst>
                                          <p:attrName>style.visibility</p:attrName>
                                        </p:attrNameLst>
                                      </p:cBhvr>
                                      <p:to>
                                        <p:strVal val="visible"/>
                                      </p:to>
                                    </p:set>
                                  </p:childTnLst>
                                </p:cTn>
                              </p:par>
                              <p:par>
                                <p:cTn id="18" presetID="1" presetClass="entr" presetSubtype="0" fill="hold" grpId="0" nodeType="withEffect">
                                  <p:stCondLst>
                                    <p:cond delay="500"/>
                                  </p:stCondLst>
                                  <p:childTnLst>
                                    <p:set>
                                      <p:cBhvr>
                                        <p:cTn id="19" dur="1" fill="hold">
                                          <p:stCondLst>
                                            <p:cond delay="0"/>
                                          </p:stCondLst>
                                        </p:cTn>
                                        <p:tgtEl>
                                          <p:spTgt spid="82">
                                            <p:txEl>
                                              <p:pRg st="3" end="3"/>
                                            </p:txEl>
                                          </p:spTgt>
                                        </p:tgtEl>
                                        <p:attrNameLst>
                                          <p:attrName>style.visibility</p:attrName>
                                        </p:attrNameLst>
                                      </p:cBhvr>
                                      <p:to>
                                        <p:strVal val="visible"/>
                                      </p:to>
                                    </p:set>
                                  </p:childTnLst>
                                </p:cTn>
                              </p:par>
                              <p:par>
                                <p:cTn id="20" presetID="1" presetClass="entr" presetSubtype="0" fill="hold" grpId="0" nodeType="withEffect">
                                  <p:stCondLst>
                                    <p:cond delay="500"/>
                                  </p:stCondLst>
                                  <p:childTnLst>
                                    <p:set>
                                      <p:cBhvr>
                                        <p:cTn id="21" dur="1" fill="hold">
                                          <p:stCondLst>
                                            <p:cond delay="0"/>
                                          </p:stCondLst>
                                        </p:cTn>
                                        <p:tgtEl>
                                          <p:spTgt spid="82">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 presetClass="emph" presetSubtype="2" fill="hold" nodeType="clickEffect">
                                  <p:stCondLst>
                                    <p:cond delay="0"/>
                                  </p:stCondLst>
                                  <p:childTnLst>
                                    <p:animClr clrSpc="rgb" dir="cw">
                                      <p:cBhvr override="childStyle">
                                        <p:cTn id="25" dur="10" fill="hold"/>
                                        <p:tgtEl>
                                          <p:spTgt spid="82">
                                            <p:txEl>
                                              <p:pRg st="0" end="0"/>
                                            </p:txEl>
                                          </p:spTgt>
                                        </p:tgtEl>
                                        <p:attrNameLst>
                                          <p:attrName>style.color</p:attrName>
                                        </p:attrNameLst>
                                      </p:cBhvr>
                                      <p:to>
                                        <a:srgbClr val="FF0000"/>
                                      </p:to>
                                    </p:animClr>
                                  </p:childTnLst>
                                </p:cTn>
                              </p:par>
                            </p:childTnLst>
                          </p:cTn>
                        </p:par>
                        <p:par>
                          <p:cTn id="26" fill="hold">
                            <p:stCondLst>
                              <p:cond delay="10"/>
                            </p:stCondLst>
                            <p:childTnLst>
                              <p:par>
                                <p:cTn id="27" presetID="18" presetClass="entr" presetSubtype="6"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strips(downRight)">
                                      <p:cBhvr>
                                        <p:cTn id="29" dur="750"/>
                                        <p:tgtEl>
                                          <p:spTgt spid="8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mph" presetSubtype="2" fill="hold" nodeType="clickEffect">
                                  <p:stCondLst>
                                    <p:cond delay="0"/>
                                  </p:stCondLst>
                                  <p:childTnLst>
                                    <p:animClr clrSpc="rgb" dir="cw">
                                      <p:cBhvr override="childStyle">
                                        <p:cTn id="33" dur="10" fill="hold"/>
                                        <p:tgtEl>
                                          <p:spTgt spid="82">
                                            <p:txEl>
                                              <p:pRg st="1" end="1"/>
                                            </p:txEl>
                                          </p:spTgt>
                                        </p:tgtEl>
                                        <p:attrNameLst>
                                          <p:attrName>style.color</p:attrName>
                                        </p:attrNameLst>
                                      </p:cBhvr>
                                      <p:to>
                                        <a:srgbClr val="FF0000"/>
                                      </p:to>
                                    </p:animClr>
                                  </p:childTnLst>
                                </p:cTn>
                              </p:par>
                              <p:par>
                                <p:cTn id="34" presetID="18" presetClass="entr" presetSubtype="6" fill="hold" grpId="0" nodeType="withEffect">
                                  <p:stCondLst>
                                    <p:cond delay="250"/>
                                  </p:stCondLst>
                                  <p:childTnLst>
                                    <p:set>
                                      <p:cBhvr>
                                        <p:cTn id="35" dur="1" fill="hold">
                                          <p:stCondLst>
                                            <p:cond delay="0"/>
                                          </p:stCondLst>
                                        </p:cTn>
                                        <p:tgtEl>
                                          <p:spTgt spid="85"/>
                                        </p:tgtEl>
                                        <p:attrNameLst>
                                          <p:attrName>style.visibility</p:attrName>
                                        </p:attrNameLst>
                                      </p:cBhvr>
                                      <p:to>
                                        <p:strVal val="visible"/>
                                      </p:to>
                                    </p:set>
                                    <p:animEffect transition="in" filter="strips(downRight)">
                                      <p:cBhvr>
                                        <p:cTn id="36" dur="750"/>
                                        <p:tgtEl>
                                          <p:spTgt spid="85"/>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mph" presetSubtype="2" fill="hold" nodeType="clickEffect">
                                  <p:stCondLst>
                                    <p:cond delay="0"/>
                                  </p:stCondLst>
                                  <p:childTnLst>
                                    <p:animClr clrSpc="rgb" dir="cw">
                                      <p:cBhvr override="childStyle">
                                        <p:cTn id="40" dur="10" fill="hold"/>
                                        <p:tgtEl>
                                          <p:spTgt spid="82">
                                            <p:txEl>
                                              <p:pRg st="2" end="2"/>
                                            </p:txEl>
                                          </p:spTgt>
                                        </p:tgtEl>
                                        <p:attrNameLst>
                                          <p:attrName>style.color</p:attrName>
                                        </p:attrNameLst>
                                      </p:cBhvr>
                                      <p:to>
                                        <a:srgbClr val="FF0000"/>
                                      </p:to>
                                    </p:animClr>
                                  </p:childTnLst>
                                </p:cTn>
                              </p:par>
                              <p:par>
                                <p:cTn id="41" presetID="18" presetClass="entr" presetSubtype="6" fill="hold" grpId="0" nodeType="withEffect">
                                  <p:stCondLst>
                                    <p:cond delay="250"/>
                                  </p:stCondLst>
                                  <p:childTnLst>
                                    <p:set>
                                      <p:cBhvr>
                                        <p:cTn id="42" dur="1" fill="hold">
                                          <p:stCondLst>
                                            <p:cond delay="0"/>
                                          </p:stCondLst>
                                        </p:cTn>
                                        <p:tgtEl>
                                          <p:spTgt spid="86"/>
                                        </p:tgtEl>
                                        <p:attrNameLst>
                                          <p:attrName>style.visibility</p:attrName>
                                        </p:attrNameLst>
                                      </p:cBhvr>
                                      <p:to>
                                        <p:strVal val="visible"/>
                                      </p:to>
                                    </p:set>
                                    <p:animEffect transition="in" filter="strips(downRight)">
                                      <p:cBhvr>
                                        <p:cTn id="43" dur="750"/>
                                        <p:tgtEl>
                                          <p:spTgt spid="86"/>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mph" presetSubtype="2" accel="100000" fill="hold" nodeType="clickEffect">
                                  <p:stCondLst>
                                    <p:cond delay="0"/>
                                  </p:stCondLst>
                                  <p:childTnLst>
                                    <p:animClr clrSpc="rgb" dir="cw">
                                      <p:cBhvr override="childStyle">
                                        <p:cTn id="47" dur="10" fill="hold"/>
                                        <p:tgtEl>
                                          <p:spTgt spid="82">
                                            <p:txEl>
                                              <p:pRg st="3" end="3"/>
                                            </p:txEl>
                                          </p:spTgt>
                                        </p:tgtEl>
                                        <p:attrNameLst>
                                          <p:attrName>style.color</p:attrName>
                                        </p:attrNameLst>
                                      </p:cBhvr>
                                      <p:to>
                                        <a:srgbClr val="FF0000"/>
                                      </p:to>
                                    </p:animClr>
                                  </p:childTnLst>
                                </p:cTn>
                              </p:par>
                              <p:par>
                                <p:cTn id="48" presetID="18" presetClass="entr" presetSubtype="6" fill="hold" grpId="0" nodeType="withEffect">
                                  <p:stCondLst>
                                    <p:cond delay="250"/>
                                  </p:stCondLst>
                                  <p:childTnLst>
                                    <p:set>
                                      <p:cBhvr>
                                        <p:cTn id="49" dur="1" fill="hold">
                                          <p:stCondLst>
                                            <p:cond delay="0"/>
                                          </p:stCondLst>
                                        </p:cTn>
                                        <p:tgtEl>
                                          <p:spTgt spid="87"/>
                                        </p:tgtEl>
                                        <p:attrNameLst>
                                          <p:attrName>style.visibility</p:attrName>
                                        </p:attrNameLst>
                                      </p:cBhvr>
                                      <p:to>
                                        <p:strVal val="visible"/>
                                      </p:to>
                                    </p:set>
                                    <p:animEffect transition="in" filter="strips(downRight)">
                                      <p:cBhvr>
                                        <p:cTn id="50" dur="750"/>
                                        <p:tgtEl>
                                          <p:spTgt spid="87"/>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mph" presetSubtype="2" accel="100000" fill="hold" nodeType="clickEffect">
                                  <p:stCondLst>
                                    <p:cond delay="0"/>
                                  </p:stCondLst>
                                  <p:childTnLst>
                                    <p:animClr clrSpc="rgb" dir="cw">
                                      <p:cBhvr override="childStyle">
                                        <p:cTn id="54" dur="10" fill="hold"/>
                                        <p:tgtEl>
                                          <p:spTgt spid="82">
                                            <p:txEl>
                                              <p:pRg st="4" end="4"/>
                                            </p:txEl>
                                          </p:spTgt>
                                        </p:tgtEl>
                                        <p:attrNameLst>
                                          <p:attrName>style.color</p:attrName>
                                        </p:attrNameLst>
                                      </p:cBhvr>
                                      <p:to>
                                        <a:srgbClr val="FF0000"/>
                                      </p:to>
                                    </p:animClr>
                                  </p:childTnLst>
                                </p:cTn>
                              </p:par>
                              <p:par>
                                <p:cTn id="55" presetID="18" presetClass="entr" presetSubtype="6" fill="hold" grpId="0" nodeType="withEffect">
                                  <p:stCondLst>
                                    <p:cond delay="250"/>
                                  </p:stCondLst>
                                  <p:childTnLst>
                                    <p:set>
                                      <p:cBhvr>
                                        <p:cTn id="56" dur="1" fill="hold">
                                          <p:stCondLst>
                                            <p:cond delay="0"/>
                                          </p:stCondLst>
                                        </p:cTn>
                                        <p:tgtEl>
                                          <p:spTgt spid="88"/>
                                        </p:tgtEl>
                                        <p:attrNameLst>
                                          <p:attrName>style.visibility</p:attrName>
                                        </p:attrNameLst>
                                      </p:cBhvr>
                                      <p:to>
                                        <p:strVal val="visible"/>
                                      </p:to>
                                    </p:set>
                                    <p:animEffect transition="in" filter="strips(downRight)">
                                      <p:cBhvr>
                                        <p:cTn id="57" dur="7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82" grpId="0" build="allAtOnce"/>
      <p:bldP spid="84" grpId="0" animBg="1"/>
      <p:bldP spid="85" grpId="0" animBg="1"/>
      <p:bldP spid="86" grpId="0" animBg="1"/>
      <p:bldP spid="87" grpId="0" animBg="1"/>
      <p:bldP spid="8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7.2.3  8251A</a:t>
            </a:r>
            <a:r>
              <a:rPr lang="zh-CN" altLang="zh-CN" dirty="0"/>
              <a:t>的引脚功能</a:t>
            </a:r>
            <a:endParaRPr lang="zh-CN" altLang="en-US" dirty="0"/>
          </a:p>
        </p:txBody>
      </p:sp>
      <p:grpSp>
        <p:nvGrpSpPr>
          <p:cNvPr id="95" name="组合 94"/>
          <p:cNvGrpSpPr/>
          <p:nvPr/>
        </p:nvGrpSpPr>
        <p:grpSpPr>
          <a:xfrm>
            <a:off x="251520" y="1540937"/>
            <a:ext cx="4248472" cy="3775127"/>
            <a:chOff x="251520" y="1900408"/>
            <a:chExt cx="4248472" cy="3775127"/>
          </a:xfrm>
        </p:grpSpPr>
        <p:sp>
          <p:nvSpPr>
            <p:cNvPr id="94" name="矩形 93"/>
            <p:cNvSpPr/>
            <p:nvPr/>
          </p:nvSpPr>
          <p:spPr>
            <a:xfrm>
              <a:off x="468106" y="1900408"/>
              <a:ext cx="3636000" cy="3775127"/>
            </a:xfrm>
            <a:prstGeom prst="rect">
              <a:avLst/>
            </a:prstGeom>
            <a:solidFill>
              <a:schemeClr val="bg1">
                <a:lumMod val="95000"/>
                <a:alpha val="89804"/>
              </a:schemeClr>
            </a:solidFill>
            <a:ln w="31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grpSp>
          <p:nvGrpSpPr>
            <p:cNvPr id="93" name="组合 92"/>
            <p:cNvGrpSpPr/>
            <p:nvPr/>
          </p:nvGrpSpPr>
          <p:grpSpPr>
            <a:xfrm>
              <a:off x="251520" y="2007951"/>
              <a:ext cx="4248472" cy="3549233"/>
              <a:chOff x="251520" y="2007951"/>
              <a:chExt cx="4248472" cy="3549233"/>
            </a:xfrm>
          </p:grpSpPr>
          <p:sp>
            <p:nvSpPr>
              <p:cNvPr id="92" name="矩形 91"/>
              <p:cNvSpPr/>
              <p:nvPr/>
            </p:nvSpPr>
            <p:spPr>
              <a:xfrm>
                <a:off x="1701305" y="2007951"/>
                <a:ext cx="1044000" cy="3549233"/>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49" name="Text Box 16"/>
              <p:cNvSpPr txBox="1">
                <a:spLocks noChangeArrowheads="1"/>
              </p:cNvSpPr>
              <p:nvPr/>
            </p:nvSpPr>
            <p:spPr bwMode="auto">
              <a:xfrm>
                <a:off x="1994000" y="3048805"/>
                <a:ext cx="414461"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ltLang="zh-CN">
                    <a:solidFill>
                      <a:srgbClr val="FF0000"/>
                    </a:solidFill>
                    <a:latin typeface="Times New Roman" pitchFamily="18" charset="0"/>
                  </a:rPr>
                  <a:t>8</a:t>
                </a:r>
              </a:p>
              <a:p>
                <a:pPr algn="ctr">
                  <a:buFontTx/>
                  <a:buNone/>
                </a:pPr>
                <a:r>
                  <a:rPr lang="en-US" altLang="zh-CN">
                    <a:solidFill>
                      <a:srgbClr val="FF0000"/>
                    </a:solidFill>
                    <a:latin typeface="Times New Roman" pitchFamily="18" charset="0"/>
                  </a:rPr>
                  <a:t>2</a:t>
                </a:r>
              </a:p>
              <a:p>
                <a:pPr algn="ctr">
                  <a:buFontTx/>
                  <a:buNone/>
                </a:pPr>
                <a:r>
                  <a:rPr lang="en-US" altLang="zh-CN">
                    <a:solidFill>
                      <a:srgbClr val="FF0000"/>
                    </a:solidFill>
                    <a:latin typeface="Times New Roman" pitchFamily="18" charset="0"/>
                  </a:rPr>
                  <a:t>5</a:t>
                </a:r>
              </a:p>
              <a:p>
                <a:pPr algn="ctr">
                  <a:buFontTx/>
                  <a:buNone/>
                </a:pPr>
                <a:r>
                  <a:rPr lang="en-US" altLang="zh-CN">
                    <a:solidFill>
                      <a:srgbClr val="FF0000"/>
                    </a:solidFill>
                    <a:latin typeface="Times New Roman" pitchFamily="18" charset="0"/>
                  </a:rPr>
                  <a:t>1</a:t>
                </a:r>
              </a:p>
              <a:p>
                <a:pPr algn="ctr">
                  <a:buFontTx/>
                  <a:buNone/>
                </a:pPr>
                <a:r>
                  <a:rPr lang="en-US" altLang="zh-CN">
                    <a:solidFill>
                      <a:srgbClr val="FF0000"/>
                    </a:solidFill>
                    <a:latin typeface="Times New Roman" pitchFamily="18" charset="0"/>
                  </a:rPr>
                  <a:t>A</a:t>
                </a:r>
              </a:p>
            </p:txBody>
          </p:sp>
          <p:sp>
            <p:nvSpPr>
              <p:cNvPr id="48" name="Text Box 15"/>
              <p:cNvSpPr txBox="1">
                <a:spLocks noChangeArrowheads="1"/>
              </p:cNvSpPr>
              <p:nvPr/>
            </p:nvSpPr>
            <p:spPr bwMode="auto">
              <a:xfrm>
                <a:off x="1721156" y="2017754"/>
                <a:ext cx="514504"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1600" dirty="0" smtClean="0">
                    <a:solidFill>
                      <a:srgbClr val="002060"/>
                    </a:solidFill>
                    <a:latin typeface="Times New Roman" pitchFamily="18" charset="0"/>
                  </a:rPr>
                  <a:t>1</a:t>
                </a:r>
                <a:endParaRPr lang="en-US" altLang="zh-CN" sz="1600" dirty="0">
                  <a:solidFill>
                    <a:srgbClr val="002060"/>
                  </a:solidFill>
                  <a:latin typeface="Times New Roman" pitchFamily="18" charset="0"/>
                </a:endParaRPr>
              </a:p>
              <a:p>
                <a:pPr>
                  <a:buFontTx/>
                  <a:buNone/>
                </a:pPr>
                <a:r>
                  <a:rPr lang="en-US" altLang="zh-CN" sz="1600" dirty="0">
                    <a:solidFill>
                      <a:srgbClr val="002060"/>
                    </a:solidFill>
                    <a:latin typeface="Times New Roman" pitchFamily="18" charset="0"/>
                  </a:rPr>
                  <a:t>2</a:t>
                </a:r>
              </a:p>
              <a:p>
                <a:pPr>
                  <a:buFontTx/>
                  <a:buNone/>
                </a:pPr>
                <a:r>
                  <a:rPr lang="en-US" altLang="zh-CN" sz="1600" dirty="0">
                    <a:solidFill>
                      <a:srgbClr val="002060"/>
                    </a:solidFill>
                    <a:latin typeface="Times New Roman" pitchFamily="18" charset="0"/>
                  </a:rPr>
                  <a:t>3</a:t>
                </a:r>
              </a:p>
              <a:p>
                <a:pPr>
                  <a:buFontTx/>
                  <a:buNone/>
                </a:pPr>
                <a:r>
                  <a:rPr lang="en-US" altLang="zh-CN" sz="1600" dirty="0">
                    <a:solidFill>
                      <a:srgbClr val="002060"/>
                    </a:solidFill>
                    <a:latin typeface="Times New Roman" pitchFamily="18" charset="0"/>
                  </a:rPr>
                  <a:t>4</a:t>
                </a:r>
              </a:p>
              <a:p>
                <a:pPr>
                  <a:buFontTx/>
                  <a:buNone/>
                </a:pPr>
                <a:r>
                  <a:rPr lang="en-US" altLang="zh-CN" sz="1600" dirty="0">
                    <a:solidFill>
                      <a:srgbClr val="002060"/>
                    </a:solidFill>
                    <a:latin typeface="Times New Roman" pitchFamily="18" charset="0"/>
                  </a:rPr>
                  <a:t>5</a:t>
                </a:r>
              </a:p>
              <a:p>
                <a:pPr>
                  <a:buFontTx/>
                  <a:buNone/>
                </a:pPr>
                <a:r>
                  <a:rPr lang="en-US" altLang="zh-CN" sz="1600" dirty="0">
                    <a:solidFill>
                      <a:srgbClr val="002060"/>
                    </a:solidFill>
                    <a:latin typeface="Times New Roman" pitchFamily="18" charset="0"/>
                  </a:rPr>
                  <a:t>6</a:t>
                </a:r>
              </a:p>
              <a:p>
                <a:pPr>
                  <a:buFontTx/>
                  <a:buNone/>
                </a:pPr>
                <a:r>
                  <a:rPr lang="en-US" altLang="zh-CN" sz="1600" dirty="0">
                    <a:solidFill>
                      <a:srgbClr val="002060"/>
                    </a:solidFill>
                    <a:latin typeface="Times New Roman" pitchFamily="18" charset="0"/>
                  </a:rPr>
                  <a:t>7</a:t>
                </a:r>
              </a:p>
              <a:p>
                <a:pPr>
                  <a:buFontTx/>
                  <a:buNone/>
                </a:pPr>
                <a:r>
                  <a:rPr lang="en-US" altLang="zh-CN" sz="1600" dirty="0">
                    <a:solidFill>
                      <a:srgbClr val="002060"/>
                    </a:solidFill>
                    <a:latin typeface="Times New Roman" pitchFamily="18" charset="0"/>
                  </a:rPr>
                  <a:t>8</a:t>
                </a:r>
              </a:p>
              <a:p>
                <a:pPr>
                  <a:buFontTx/>
                  <a:buNone/>
                </a:pPr>
                <a:r>
                  <a:rPr lang="en-US" altLang="zh-CN" sz="1600" dirty="0">
                    <a:solidFill>
                      <a:srgbClr val="002060"/>
                    </a:solidFill>
                    <a:latin typeface="Times New Roman" pitchFamily="18" charset="0"/>
                  </a:rPr>
                  <a:t>9</a:t>
                </a:r>
              </a:p>
              <a:p>
                <a:pPr>
                  <a:buFontTx/>
                  <a:buNone/>
                </a:pPr>
                <a:r>
                  <a:rPr lang="en-US" altLang="zh-CN" sz="1600" dirty="0">
                    <a:solidFill>
                      <a:srgbClr val="002060"/>
                    </a:solidFill>
                    <a:latin typeface="Times New Roman" pitchFamily="18" charset="0"/>
                  </a:rPr>
                  <a:t>10</a:t>
                </a:r>
              </a:p>
              <a:p>
                <a:pPr>
                  <a:buFontTx/>
                  <a:buNone/>
                </a:pPr>
                <a:r>
                  <a:rPr lang="en-US" altLang="zh-CN" sz="1600" dirty="0">
                    <a:solidFill>
                      <a:srgbClr val="002060"/>
                    </a:solidFill>
                    <a:latin typeface="Times New Roman" pitchFamily="18" charset="0"/>
                  </a:rPr>
                  <a:t>11</a:t>
                </a:r>
              </a:p>
              <a:p>
                <a:pPr>
                  <a:buFontTx/>
                  <a:buNone/>
                </a:pPr>
                <a:r>
                  <a:rPr lang="en-US" altLang="zh-CN" sz="1600" dirty="0">
                    <a:solidFill>
                      <a:srgbClr val="002060"/>
                    </a:solidFill>
                    <a:latin typeface="Times New Roman" pitchFamily="18" charset="0"/>
                  </a:rPr>
                  <a:t>12</a:t>
                </a:r>
              </a:p>
              <a:p>
                <a:pPr>
                  <a:buFontTx/>
                  <a:buNone/>
                </a:pPr>
                <a:r>
                  <a:rPr lang="en-US" altLang="zh-CN" sz="1600" dirty="0">
                    <a:solidFill>
                      <a:srgbClr val="002060"/>
                    </a:solidFill>
                    <a:latin typeface="Times New Roman" pitchFamily="18" charset="0"/>
                  </a:rPr>
                  <a:t>13</a:t>
                </a:r>
              </a:p>
              <a:p>
                <a:pPr>
                  <a:buFontTx/>
                  <a:buNone/>
                </a:pPr>
                <a:r>
                  <a:rPr lang="en-US" altLang="zh-CN" sz="1600" dirty="0">
                    <a:solidFill>
                      <a:srgbClr val="002060"/>
                    </a:solidFill>
                    <a:latin typeface="Times New Roman" pitchFamily="18" charset="0"/>
                  </a:rPr>
                  <a:t>14</a:t>
                </a:r>
              </a:p>
            </p:txBody>
          </p:sp>
          <p:sp>
            <p:nvSpPr>
              <p:cNvPr id="50" name="Line 17"/>
              <p:cNvSpPr>
                <a:spLocks noChangeShapeType="1"/>
              </p:cNvSpPr>
              <p:nvPr/>
            </p:nvSpPr>
            <p:spPr bwMode="auto">
              <a:xfrm>
                <a:off x="2739901" y="2677021"/>
                <a:ext cx="42875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51" name="Line 18"/>
              <p:cNvSpPr>
                <a:spLocks noChangeShapeType="1"/>
              </p:cNvSpPr>
              <p:nvPr/>
            </p:nvSpPr>
            <p:spPr bwMode="auto">
              <a:xfrm>
                <a:off x="2739901" y="2924944"/>
                <a:ext cx="428753"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52" name="Line 19"/>
              <p:cNvSpPr>
                <a:spLocks noChangeShapeType="1"/>
              </p:cNvSpPr>
              <p:nvPr/>
            </p:nvSpPr>
            <p:spPr bwMode="auto">
              <a:xfrm>
                <a:off x="2739901" y="3170444"/>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53" name="Line 20"/>
              <p:cNvSpPr>
                <a:spLocks noChangeShapeType="1"/>
              </p:cNvSpPr>
              <p:nvPr/>
            </p:nvSpPr>
            <p:spPr bwMode="auto">
              <a:xfrm>
                <a:off x="2739901" y="3407734"/>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54" name="Line 21"/>
              <p:cNvSpPr>
                <a:spLocks noChangeShapeType="1"/>
              </p:cNvSpPr>
              <p:nvPr/>
            </p:nvSpPr>
            <p:spPr bwMode="auto">
              <a:xfrm flipH="1">
                <a:off x="2739901" y="3890524"/>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55" name="Line 22"/>
              <p:cNvSpPr>
                <a:spLocks noChangeShapeType="1"/>
              </p:cNvSpPr>
              <p:nvPr/>
            </p:nvSpPr>
            <p:spPr bwMode="auto">
              <a:xfrm flipH="1">
                <a:off x="2739901" y="4149080"/>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56" name="Line 23"/>
              <p:cNvSpPr>
                <a:spLocks noChangeShapeType="1"/>
              </p:cNvSpPr>
              <p:nvPr/>
            </p:nvSpPr>
            <p:spPr bwMode="auto">
              <a:xfrm flipH="1">
                <a:off x="2739901" y="2187103"/>
                <a:ext cx="42875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57" name="Line 24"/>
              <p:cNvSpPr>
                <a:spLocks noChangeShapeType="1"/>
              </p:cNvSpPr>
              <p:nvPr/>
            </p:nvSpPr>
            <p:spPr bwMode="auto">
              <a:xfrm>
                <a:off x="2739901" y="3666290"/>
                <a:ext cx="428753"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58" name="Line 25"/>
              <p:cNvSpPr>
                <a:spLocks noChangeShapeType="1"/>
              </p:cNvSpPr>
              <p:nvPr/>
            </p:nvSpPr>
            <p:spPr bwMode="auto">
              <a:xfrm>
                <a:off x="2739901" y="2420888"/>
                <a:ext cx="42875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59" name="Line 26"/>
              <p:cNvSpPr>
                <a:spLocks noChangeShapeType="1"/>
              </p:cNvSpPr>
              <p:nvPr/>
            </p:nvSpPr>
            <p:spPr bwMode="auto">
              <a:xfrm flipH="1">
                <a:off x="2739901" y="4386370"/>
                <a:ext cx="428753"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60" name="Text Box 27"/>
              <p:cNvSpPr txBox="1">
                <a:spLocks noChangeArrowheads="1"/>
              </p:cNvSpPr>
              <p:nvPr/>
            </p:nvSpPr>
            <p:spPr bwMode="auto">
              <a:xfrm>
                <a:off x="3148314" y="2017754"/>
                <a:ext cx="1351678"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buFontTx/>
                  <a:buNone/>
                </a:pPr>
                <a:r>
                  <a:rPr lang="en-US" altLang="zh-CN" sz="1600" dirty="0">
                    <a:solidFill>
                      <a:srgbClr val="002060"/>
                    </a:solidFill>
                    <a:latin typeface="Times New Roman" pitchFamily="18" charset="0"/>
                  </a:rPr>
                  <a:t>D1</a:t>
                </a:r>
              </a:p>
              <a:p>
                <a:pPr algn="l">
                  <a:buFontTx/>
                  <a:buNone/>
                </a:pPr>
                <a:r>
                  <a:rPr lang="en-US" altLang="zh-CN" sz="1600" dirty="0">
                    <a:solidFill>
                      <a:srgbClr val="002060"/>
                    </a:solidFill>
                    <a:latin typeface="Times New Roman" pitchFamily="18" charset="0"/>
                  </a:rPr>
                  <a:t>D0</a:t>
                </a:r>
              </a:p>
              <a:p>
                <a:pPr algn="l">
                  <a:buFontTx/>
                  <a:buNone/>
                </a:pPr>
                <a:r>
                  <a:rPr lang="en-US" altLang="zh-CN" sz="1600" dirty="0">
                    <a:solidFill>
                      <a:srgbClr val="002060"/>
                    </a:solidFill>
                    <a:latin typeface="Times New Roman" pitchFamily="18" charset="0"/>
                  </a:rPr>
                  <a:t>Vcc</a:t>
                </a:r>
              </a:p>
              <a:p>
                <a:pPr algn="l">
                  <a:buFontTx/>
                  <a:buNone/>
                </a:pPr>
                <a:r>
                  <a:rPr lang="en-US" altLang="zh-CN" sz="1600" dirty="0">
                    <a:solidFill>
                      <a:srgbClr val="002060"/>
                    </a:solidFill>
                    <a:latin typeface="Times New Roman" pitchFamily="18" charset="0"/>
                  </a:rPr>
                  <a:t>RxC</a:t>
                </a:r>
              </a:p>
              <a:p>
                <a:pPr algn="l">
                  <a:buFontTx/>
                  <a:buNone/>
                </a:pPr>
                <a:r>
                  <a:rPr lang="en-US" altLang="zh-CN" sz="1600" dirty="0">
                    <a:solidFill>
                      <a:srgbClr val="002060"/>
                    </a:solidFill>
                    <a:latin typeface="Times New Roman" pitchFamily="18" charset="0"/>
                  </a:rPr>
                  <a:t>DTR</a:t>
                </a:r>
              </a:p>
              <a:p>
                <a:pPr algn="l">
                  <a:buFontTx/>
                  <a:buNone/>
                </a:pPr>
                <a:r>
                  <a:rPr lang="en-US" altLang="zh-CN" sz="1600" dirty="0">
                    <a:solidFill>
                      <a:srgbClr val="002060"/>
                    </a:solidFill>
                    <a:latin typeface="Times New Roman" pitchFamily="18" charset="0"/>
                  </a:rPr>
                  <a:t>RTS</a:t>
                </a:r>
              </a:p>
              <a:p>
                <a:pPr algn="l">
                  <a:buFontTx/>
                  <a:buNone/>
                </a:pPr>
                <a:r>
                  <a:rPr lang="en-US" altLang="zh-CN" sz="1600" dirty="0">
                    <a:solidFill>
                      <a:srgbClr val="002060"/>
                    </a:solidFill>
                    <a:latin typeface="Times New Roman" pitchFamily="18" charset="0"/>
                  </a:rPr>
                  <a:t>DSR</a:t>
                </a:r>
              </a:p>
              <a:p>
                <a:pPr algn="l">
                  <a:buFontTx/>
                  <a:buNone/>
                </a:pPr>
                <a:r>
                  <a:rPr lang="en-US" altLang="zh-CN" sz="1600" dirty="0">
                    <a:solidFill>
                      <a:srgbClr val="002060"/>
                    </a:solidFill>
                    <a:latin typeface="Times New Roman" pitchFamily="18" charset="0"/>
                  </a:rPr>
                  <a:t>RESET</a:t>
                </a:r>
              </a:p>
              <a:p>
                <a:pPr algn="l">
                  <a:buFontTx/>
                  <a:buNone/>
                </a:pPr>
                <a:r>
                  <a:rPr lang="en-US" altLang="zh-CN" sz="1600" dirty="0">
                    <a:solidFill>
                      <a:srgbClr val="002060"/>
                    </a:solidFill>
                    <a:latin typeface="Times New Roman" pitchFamily="18" charset="0"/>
                  </a:rPr>
                  <a:t>CLK</a:t>
                </a:r>
              </a:p>
              <a:p>
                <a:pPr algn="l">
                  <a:buFontTx/>
                  <a:buNone/>
                </a:pPr>
                <a:r>
                  <a:rPr lang="en-US" altLang="zh-CN" sz="1600" dirty="0">
                    <a:solidFill>
                      <a:srgbClr val="002060"/>
                    </a:solidFill>
                    <a:latin typeface="Times New Roman" pitchFamily="18" charset="0"/>
                  </a:rPr>
                  <a:t>TxD</a:t>
                </a:r>
              </a:p>
              <a:p>
                <a:pPr algn="l">
                  <a:buFontTx/>
                  <a:buNone/>
                </a:pPr>
                <a:r>
                  <a:rPr lang="en-US" altLang="zh-CN" sz="1600" dirty="0">
                    <a:solidFill>
                      <a:srgbClr val="002060"/>
                    </a:solidFill>
                    <a:latin typeface="Times New Roman" pitchFamily="18" charset="0"/>
                  </a:rPr>
                  <a:t>TxEMPT</a:t>
                </a:r>
              </a:p>
              <a:p>
                <a:pPr algn="l">
                  <a:buFontTx/>
                  <a:buNone/>
                </a:pPr>
                <a:r>
                  <a:rPr lang="en-US" altLang="zh-CN" sz="1600" dirty="0">
                    <a:solidFill>
                      <a:srgbClr val="002060"/>
                    </a:solidFill>
                    <a:latin typeface="Times New Roman" pitchFamily="18" charset="0"/>
                  </a:rPr>
                  <a:t>CTS</a:t>
                </a:r>
              </a:p>
              <a:p>
                <a:pPr algn="l">
                  <a:buFontTx/>
                  <a:buNone/>
                </a:pPr>
                <a:r>
                  <a:rPr lang="en-US" altLang="zh-CN" sz="1600" dirty="0">
                    <a:solidFill>
                      <a:srgbClr val="002060"/>
                    </a:solidFill>
                    <a:latin typeface="Times New Roman" pitchFamily="18" charset="0"/>
                  </a:rPr>
                  <a:t>SYNDET</a:t>
                </a:r>
              </a:p>
              <a:p>
                <a:pPr algn="l">
                  <a:buFontTx/>
                  <a:buNone/>
                </a:pPr>
                <a:r>
                  <a:rPr lang="en-US" altLang="zh-CN" sz="1600" dirty="0">
                    <a:solidFill>
                      <a:srgbClr val="002060"/>
                    </a:solidFill>
                    <a:latin typeface="Times New Roman" pitchFamily="18" charset="0"/>
                  </a:rPr>
                  <a:t>TxRDY</a:t>
                </a:r>
              </a:p>
            </p:txBody>
          </p:sp>
          <p:sp>
            <p:nvSpPr>
              <p:cNvPr id="61" name="Line 28"/>
              <p:cNvSpPr>
                <a:spLocks noChangeShapeType="1"/>
              </p:cNvSpPr>
              <p:nvPr/>
            </p:nvSpPr>
            <p:spPr bwMode="auto">
              <a:xfrm>
                <a:off x="3234065" y="3052556"/>
                <a:ext cx="36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1600">
                  <a:solidFill>
                    <a:srgbClr val="002060"/>
                  </a:solidFill>
                </a:endParaRPr>
              </a:p>
            </p:txBody>
          </p:sp>
          <p:sp>
            <p:nvSpPr>
              <p:cNvPr id="62" name="Line 29"/>
              <p:cNvSpPr>
                <a:spLocks noChangeShapeType="1"/>
              </p:cNvSpPr>
              <p:nvPr/>
            </p:nvSpPr>
            <p:spPr bwMode="auto">
              <a:xfrm>
                <a:off x="2739901" y="4631870"/>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63" name="Line 30"/>
              <p:cNvSpPr>
                <a:spLocks noChangeShapeType="1"/>
              </p:cNvSpPr>
              <p:nvPr/>
            </p:nvSpPr>
            <p:spPr bwMode="auto">
              <a:xfrm>
                <a:off x="2739901" y="4879793"/>
                <a:ext cx="428753"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64" name="Line 31"/>
              <p:cNvSpPr>
                <a:spLocks noChangeShapeType="1"/>
              </p:cNvSpPr>
              <p:nvPr/>
            </p:nvSpPr>
            <p:spPr bwMode="auto">
              <a:xfrm>
                <a:off x="2739901" y="5125293"/>
                <a:ext cx="42875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65" name="Line 32"/>
              <p:cNvSpPr>
                <a:spLocks noChangeShapeType="1"/>
              </p:cNvSpPr>
              <p:nvPr/>
            </p:nvSpPr>
            <p:spPr bwMode="auto">
              <a:xfrm>
                <a:off x="2739901" y="5362583"/>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66" name="Line 33"/>
              <p:cNvSpPr>
                <a:spLocks noChangeShapeType="1"/>
              </p:cNvSpPr>
              <p:nvPr/>
            </p:nvSpPr>
            <p:spPr bwMode="auto">
              <a:xfrm>
                <a:off x="1258690" y="2187103"/>
                <a:ext cx="42875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67" name="Line 34"/>
              <p:cNvSpPr>
                <a:spLocks noChangeShapeType="1"/>
              </p:cNvSpPr>
              <p:nvPr/>
            </p:nvSpPr>
            <p:spPr bwMode="auto">
              <a:xfrm>
                <a:off x="1258690" y="2420888"/>
                <a:ext cx="42875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68" name="Line 35"/>
              <p:cNvSpPr>
                <a:spLocks noChangeShapeType="1"/>
              </p:cNvSpPr>
              <p:nvPr/>
            </p:nvSpPr>
            <p:spPr bwMode="auto">
              <a:xfrm>
                <a:off x="1258690" y="2677021"/>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69" name="Line 36"/>
              <p:cNvSpPr>
                <a:spLocks noChangeShapeType="1"/>
              </p:cNvSpPr>
              <p:nvPr/>
            </p:nvSpPr>
            <p:spPr bwMode="auto">
              <a:xfrm>
                <a:off x="1258690" y="2924944"/>
                <a:ext cx="42875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0" name="Line 37"/>
              <p:cNvSpPr>
                <a:spLocks noChangeShapeType="1"/>
              </p:cNvSpPr>
              <p:nvPr/>
            </p:nvSpPr>
            <p:spPr bwMode="auto">
              <a:xfrm>
                <a:off x="1258690" y="3170444"/>
                <a:ext cx="42875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1" name="Line 38"/>
              <p:cNvSpPr>
                <a:spLocks noChangeShapeType="1"/>
              </p:cNvSpPr>
              <p:nvPr/>
            </p:nvSpPr>
            <p:spPr bwMode="auto">
              <a:xfrm>
                <a:off x="1258690" y="3407734"/>
                <a:ext cx="42875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2" name="Line 39"/>
              <p:cNvSpPr>
                <a:spLocks noChangeShapeType="1"/>
              </p:cNvSpPr>
              <p:nvPr/>
            </p:nvSpPr>
            <p:spPr bwMode="auto">
              <a:xfrm>
                <a:off x="1258690" y="3666290"/>
                <a:ext cx="42875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3" name="Line 40"/>
              <p:cNvSpPr>
                <a:spLocks noChangeShapeType="1"/>
              </p:cNvSpPr>
              <p:nvPr/>
            </p:nvSpPr>
            <p:spPr bwMode="auto">
              <a:xfrm>
                <a:off x="1258690" y="3890524"/>
                <a:ext cx="428753"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4" name="Line 41"/>
              <p:cNvSpPr>
                <a:spLocks noChangeShapeType="1"/>
              </p:cNvSpPr>
              <p:nvPr/>
            </p:nvSpPr>
            <p:spPr bwMode="auto">
              <a:xfrm>
                <a:off x="1258690" y="4149080"/>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5" name="Line 42"/>
              <p:cNvSpPr>
                <a:spLocks noChangeShapeType="1"/>
              </p:cNvSpPr>
              <p:nvPr/>
            </p:nvSpPr>
            <p:spPr bwMode="auto">
              <a:xfrm>
                <a:off x="1258690" y="4386370"/>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6" name="Line 43"/>
              <p:cNvSpPr>
                <a:spLocks noChangeShapeType="1"/>
              </p:cNvSpPr>
              <p:nvPr/>
            </p:nvSpPr>
            <p:spPr bwMode="auto">
              <a:xfrm>
                <a:off x="1258690" y="4631870"/>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7" name="Line 44"/>
              <p:cNvSpPr>
                <a:spLocks noChangeShapeType="1"/>
              </p:cNvSpPr>
              <p:nvPr/>
            </p:nvSpPr>
            <p:spPr bwMode="auto">
              <a:xfrm>
                <a:off x="1258690" y="4879793"/>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8" name="Line 45"/>
              <p:cNvSpPr>
                <a:spLocks noChangeShapeType="1"/>
              </p:cNvSpPr>
              <p:nvPr/>
            </p:nvSpPr>
            <p:spPr bwMode="auto">
              <a:xfrm>
                <a:off x="1258690" y="5125293"/>
                <a:ext cx="42875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79" name="Line 46"/>
              <p:cNvSpPr>
                <a:spLocks noChangeShapeType="1"/>
              </p:cNvSpPr>
              <p:nvPr/>
            </p:nvSpPr>
            <p:spPr bwMode="auto">
              <a:xfrm>
                <a:off x="1258690" y="5362583"/>
                <a:ext cx="428753"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1600">
                  <a:solidFill>
                    <a:srgbClr val="002060"/>
                  </a:solidFill>
                </a:endParaRPr>
              </a:p>
            </p:txBody>
          </p:sp>
          <p:sp>
            <p:nvSpPr>
              <p:cNvPr id="80" name="Line 48"/>
              <p:cNvSpPr>
                <a:spLocks noChangeShapeType="1"/>
              </p:cNvSpPr>
              <p:nvPr/>
            </p:nvSpPr>
            <p:spPr bwMode="auto">
              <a:xfrm>
                <a:off x="936954" y="4520771"/>
                <a:ext cx="216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endParaRPr lang="zh-CN" altLang="en-US" sz="1600">
                  <a:solidFill>
                    <a:srgbClr val="002060"/>
                  </a:solidFill>
                </a:endParaRPr>
              </a:p>
            </p:txBody>
          </p:sp>
          <p:sp>
            <p:nvSpPr>
              <p:cNvPr id="81" name="Text Box 50"/>
              <p:cNvSpPr txBox="1">
                <a:spLocks noChangeArrowheads="1"/>
              </p:cNvSpPr>
              <p:nvPr/>
            </p:nvSpPr>
            <p:spPr bwMode="auto">
              <a:xfrm>
                <a:off x="251520" y="2017754"/>
                <a:ext cx="1029008"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buFontTx/>
                  <a:buNone/>
                </a:pPr>
                <a:r>
                  <a:rPr lang="en-US" altLang="zh-CN" sz="1600" dirty="0">
                    <a:solidFill>
                      <a:srgbClr val="002060"/>
                    </a:solidFill>
                    <a:latin typeface="Times New Roman" pitchFamily="18" charset="0"/>
                  </a:rPr>
                  <a:t>D2</a:t>
                </a:r>
              </a:p>
              <a:p>
                <a:pPr algn="r">
                  <a:buFontTx/>
                  <a:buNone/>
                </a:pPr>
                <a:r>
                  <a:rPr lang="en-US" altLang="zh-CN" sz="1600" dirty="0">
                    <a:solidFill>
                      <a:srgbClr val="002060"/>
                    </a:solidFill>
                    <a:latin typeface="Times New Roman" pitchFamily="18" charset="0"/>
                  </a:rPr>
                  <a:t>D1</a:t>
                </a:r>
              </a:p>
              <a:p>
                <a:pPr algn="r">
                  <a:buFontTx/>
                  <a:buNone/>
                </a:pPr>
                <a:r>
                  <a:rPr lang="en-US" altLang="zh-CN" sz="1600" dirty="0">
                    <a:solidFill>
                      <a:srgbClr val="002060"/>
                    </a:solidFill>
                    <a:latin typeface="Times New Roman" pitchFamily="18" charset="0"/>
                  </a:rPr>
                  <a:t>RxD</a:t>
                </a:r>
              </a:p>
              <a:p>
                <a:pPr algn="r">
                  <a:buFontTx/>
                  <a:buNone/>
                </a:pPr>
                <a:r>
                  <a:rPr lang="en-US" altLang="zh-CN" sz="1600" dirty="0">
                    <a:solidFill>
                      <a:srgbClr val="002060"/>
                    </a:solidFill>
                    <a:latin typeface="Times New Roman" pitchFamily="18" charset="0"/>
                  </a:rPr>
                  <a:t>GND</a:t>
                </a:r>
              </a:p>
              <a:p>
                <a:pPr algn="r">
                  <a:buFontTx/>
                  <a:buNone/>
                </a:pPr>
                <a:r>
                  <a:rPr lang="en-US" altLang="zh-CN" sz="1600" dirty="0">
                    <a:solidFill>
                      <a:srgbClr val="002060"/>
                    </a:solidFill>
                    <a:latin typeface="Times New Roman" pitchFamily="18" charset="0"/>
                  </a:rPr>
                  <a:t>D4</a:t>
                </a:r>
              </a:p>
              <a:p>
                <a:pPr algn="r">
                  <a:buFontTx/>
                  <a:buNone/>
                </a:pPr>
                <a:r>
                  <a:rPr lang="en-US" altLang="zh-CN" sz="1600" dirty="0">
                    <a:solidFill>
                      <a:srgbClr val="002060"/>
                    </a:solidFill>
                    <a:latin typeface="Times New Roman" pitchFamily="18" charset="0"/>
                  </a:rPr>
                  <a:t>D5</a:t>
                </a:r>
              </a:p>
              <a:p>
                <a:pPr algn="r">
                  <a:buFontTx/>
                  <a:buNone/>
                </a:pPr>
                <a:r>
                  <a:rPr lang="en-US" altLang="zh-CN" sz="1600" dirty="0">
                    <a:solidFill>
                      <a:srgbClr val="002060"/>
                    </a:solidFill>
                    <a:latin typeface="Times New Roman" pitchFamily="18" charset="0"/>
                  </a:rPr>
                  <a:t>D6</a:t>
                </a:r>
              </a:p>
              <a:p>
                <a:pPr algn="r">
                  <a:buFontTx/>
                  <a:buNone/>
                </a:pPr>
                <a:r>
                  <a:rPr lang="en-US" altLang="zh-CN" sz="1600" dirty="0">
                    <a:solidFill>
                      <a:srgbClr val="002060"/>
                    </a:solidFill>
                    <a:latin typeface="Times New Roman" pitchFamily="18" charset="0"/>
                  </a:rPr>
                  <a:t>D7</a:t>
                </a:r>
              </a:p>
              <a:p>
                <a:pPr algn="r">
                  <a:buFontTx/>
                  <a:buNone/>
                </a:pPr>
                <a:r>
                  <a:rPr lang="en-US" altLang="zh-CN" sz="1600" dirty="0">
                    <a:solidFill>
                      <a:srgbClr val="002060"/>
                    </a:solidFill>
                    <a:latin typeface="Times New Roman" pitchFamily="18" charset="0"/>
                  </a:rPr>
                  <a:t>TxC</a:t>
                </a:r>
              </a:p>
              <a:p>
                <a:pPr algn="r">
                  <a:buFontTx/>
                  <a:buNone/>
                </a:pPr>
                <a:r>
                  <a:rPr lang="en-US" altLang="zh-CN" sz="1600" dirty="0">
                    <a:solidFill>
                      <a:srgbClr val="002060"/>
                    </a:solidFill>
                    <a:latin typeface="Times New Roman" pitchFamily="18" charset="0"/>
                  </a:rPr>
                  <a:t>WR</a:t>
                </a:r>
              </a:p>
              <a:p>
                <a:pPr algn="r">
                  <a:buFontTx/>
                  <a:buNone/>
                </a:pPr>
                <a:r>
                  <a:rPr lang="en-US" altLang="zh-CN" sz="1600" dirty="0">
                    <a:solidFill>
                      <a:srgbClr val="002060"/>
                    </a:solidFill>
                    <a:latin typeface="Times New Roman" pitchFamily="18" charset="0"/>
                  </a:rPr>
                  <a:t>CS</a:t>
                </a:r>
              </a:p>
              <a:p>
                <a:pPr algn="r">
                  <a:buFontTx/>
                  <a:buNone/>
                </a:pPr>
                <a:r>
                  <a:rPr lang="en-US" altLang="zh-CN" sz="1600" dirty="0">
                    <a:solidFill>
                      <a:srgbClr val="002060"/>
                    </a:solidFill>
                    <a:latin typeface="Times New Roman" pitchFamily="18" charset="0"/>
                  </a:rPr>
                  <a:t>C/D</a:t>
                </a:r>
              </a:p>
              <a:p>
                <a:pPr algn="r">
                  <a:buFontTx/>
                  <a:buNone/>
                </a:pPr>
                <a:r>
                  <a:rPr lang="en-US" altLang="zh-CN" sz="1600" dirty="0">
                    <a:solidFill>
                      <a:srgbClr val="002060"/>
                    </a:solidFill>
                    <a:latin typeface="Times New Roman" pitchFamily="18" charset="0"/>
                  </a:rPr>
                  <a:t>RD</a:t>
                </a:r>
              </a:p>
              <a:p>
                <a:pPr algn="r">
                  <a:buFontTx/>
                  <a:buNone/>
                </a:pPr>
                <a:r>
                  <a:rPr lang="en-US" altLang="zh-CN" sz="1600" dirty="0">
                    <a:solidFill>
                      <a:srgbClr val="002060"/>
                    </a:solidFill>
                    <a:latin typeface="Times New Roman" pitchFamily="18" charset="0"/>
                  </a:rPr>
                  <a:t>RxRDY</a:t>
                </a:r>
              </a:p>
            </p:txBody>
          </p:sp>
          <p:sp>
            <p:nvSpPr>
              <p:cNvPr id="82" name="Line 51"/>
              <p:cNvSpPr>
                <a:spLocks noChangeShapeType="1"/>
              </p:cNvSpPr>
              <p:nvPr/>
            </p:nvSpPr>
            <p:spPr bwMode="auto">
              <a:xfrm>
                <a:off x="813773" y="4030885"/>
                <a:ext cx="36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endParaRPr lang="zh-CN" altLang="en-US" sz="1600">
                  <a:solidFill>
                    <a:srgbClr val="002060"/>
                  </a:solidFill>
                </a:endParaRPr>
              </a:p>
            </p:txBody>
          </p:sp>
          <p:sp>
            <p:nvSpPr>
              <p:cNvPr id="83" name="Line 52"/>
              <p:cNvSpPr>
                <a:spLocks noChangeShapeType="1"/>
              </p:cNvSpPr>
              <p:nvPr/>
            </p:nvSpPr>
            <p:spPr bwMode="auto">
              <a:xfrm>
                <a:off x="838956" y="4269656"/>
                <a:ext cx="34300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endParaRPr lang="zh-CN" altLang="en-US" sz="1600">
                  <a:solidFill>
                    <a:srgbClr val="002060"/>
                  </a:solidFill>
                </a:endParaRPr>
              </a:p>
            </p:txBody>
          </p:sp>
          <p:sp>
            <p:nvSpPr>
              <p:cNvPr id="84" name="Line 53"/>
              <p:cNvSpPr>
                <a:spLocks noChangeShapeType="1"/>
              </p:cNvSpPr>
              <p:nvPr/>
            </p:nvSpPr>
            <p:spPr bwMode="auto">
              <a:xfrm>
                <a:off x="1030108" y="4753944"/>
                <a:ext cx="14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endParaRPr lang="zh-CN" altLang="en-US" sz="1600">
                  <a:solidFill>
                    <a:srgbClr val="002060"/>
                  </a:solidFill>
                </a:endParaRPr>
              </a:p>
            </p:txBody>
          </p:sp>
          <p:sp>
            <p:nvSpPr>
              <p:cNvPr id="85" name="Line 54"/>
              <p:cNvSpPr>
                <a:spLocks noChangeShapeType="1"/>
              </p:cNvSpPr>
              <p:nvPr/>
            </p:nvSpPr>
            <p:spPr bwMode="auto">
              <a:xfrm>
                <a:off x="897651" y="5015693"/>
                <a:ext cx="252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endParaRPr lang="zh-CN" altLang="en-US" sz="1600">
                  <a:solidFill>
                    <a:srgbClr val="002060"/>
                  </a:solidFill>
                </a:endParaRPr>
              </a:p>
            </p:txBody>
          </p:sp>
          <p:sp>
            <p:nvSpPr>
              <p:cNvPr id="86" name="Line 55"/>
              <p:cNvSpPr>
                <a:spLocks noChangeShapeType="1"/>
              </p:cNvSpPr>
              <p:nvPr/>
            </p:nvSpPr>
            <p:spPr bwMode="auto">
              <a:xfrm>
                <a:off x="3253716" y="2815728"/>
                <a:ext cx="360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1600">
                  <a:solidFill>
                    <a:srgbClr val="002060"/>
                  </a:solidFill>
                </a:endParaRPr>
              </a:p>
            </p:txBody>
          </p:sp>
          <p:sp>
            <p:nvSpPr>
              <p:cNvPr id="87" name="Line 56"/>
              <p:cNvSpPr>
                <a:spLocks noChangeShapeType="1"/>
              </p:cNvSpPr>
              <p:nvPr/>
            </p:nvSpPr>
            <p:spPr bwMode="auto">
              <a:xfrm>
                <a:off x="3234065" y="3536845"/>
                <a:ext cx="360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1600">
                  <a:solidFill>
                    <a:srgbClr val="002060"/>
                  </a:solidFill>
                </a:endParaRPr>
              </a:p>
            </p:txBody>
          </p:sp>
          <p:sp>
            <p:nvSpPr>
              <p:cNvPr id="88" name="Line 57"/>
              <p:cNvSpPr>
                <a:spLocks noChangeShapeType="1"/>
              </p:cNvSpPr>
              <p:nvPr/>
            </p:nvSpPr>
            <p:spPr bwMode="auto">
              <a:xfrm>
                <a:off x="3234065" y="3289384"/>
                <a:ext cx="360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1600">
                  <a:solidFill>
                    <a:srgbClr val="002060"/>
                  </a:solidFill>
                </a:endParaRPr>
              </a:p>
            </p:txBody>
          </p:sp>
          <p:sp>
            <p:nvSpPr>
              <p:cNvPr id="89" name="Line 58"/>
              <p:cNvSpPr>
                <a:spLocks noChangeShapeType="1"/>
              </p:cNvSpPr>
              <p:nvPr/>
            </p:nvSpPr>
            <p:spPr bwMode="auto">
              <a:xfrm flipV="1">
                <a:off x="3253716" y="4761598"/>
                <a:ext cx="324000" cy="0"/>
              </a:xfrm>
              <a:prstGeom prst="line">
                <a:avLst/>
              </a:prstGeom>
              <a:noFill/>
              <a:ln w="9525">
                <a:solidFill>
                  <a:srgbClr val="0033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1600">
                  <a:solidFill>
                    <a:srgbClr val="002060"/>
                  </a:solidFill>
                </a:endParaRPr>
              </a:p>
            </p:txBody>
          </p:sp>
          <p:sp>
            <p:nvSpPr>
              <p:cNvPr id="90" name="Text Box 91"/>
              <p:cNvSpPr txBox="1">
                <a:spLocks noChangeArrowheads="1"/>
              </p:cNvSpPr>
              <p:nvPr/>
            </p:nvSpPr>
            <p:spPr bwMode="auto">
              <a:xfrm>
                <a:off x="2339752" y="2017754"/>
                <a:ext cx="514504"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1600" dirty="0" smtClean="0">
                    <a:solidFill>
                      <a:srgbClr val="002060"/>
                    </a:solidFill>
                    <a:latin typeface="Times New Roman" pitchFamily="18" charset="0"/>
                  </a:rPr>
                  <a:t>28</a:t>
                </a:r>
                <a:endParaRPr lang="en-US" altLang="zh-CN" sz="1600" dirty="0">
                  <a:solidFill>
                    <a:srgbClr val="002060"/>
                  </a:solidFill>
                  <a:latin typeface="Times New Roman" pitchFamily="18" charset="0"/>
                </a:endParaRPr>
              </a:p>
              <a:p>
                <a:pPr>
                  <a:buFontTx/>
                  <a:buNone/>
                </a:pPr>
                <a:r>
                  <a:rPr lang="en-US" altLang="zh-CN" sz="1600" dirty="0">
                    <a:solidFill>
                      <a:srgbClr val="002060"/>
                    </a:solidFill>
                    <a:latin typeface="Times New Roman" pitchFamily="18" charset="0"/>
                  </a:rPr>
                  <a:t>27</a:t>
                </a:r>
              </a:p>
              <a:p>
                <a:pPr>
                  <a:buFontTx/>
                  <a:buNone/>
                </a:pPr>
                <a:r>
                  <a:rPr lang="en-US" altLang="zh-CN" sz="1600" dirty="0">
                    <a:solidFill>
                      <a:srgbClr val="002060"/>
                    </a:solidFill>
                    <a:latin typeface="Times New Roman" pitchFamily="18" charset="0"/>
                  </a:rPr>
                  <a:t>26</a:t>
                </a:r>
              </a:p>
              <a:p>
                <a:pPr>
                  <a:buFontTx/>
                  <a:buNone/>
                </a:pPr>
                <a:r>
                  <a:rPr lang="en-US" altLang="zh-CN" sz="1600" dirty="0">
                    <a:solidFill>
                      <a:srgbClr val="002060"/>
                    </a:solidFill>
                    <a:latin typeface="Times New Roman" pitchFamily="18" charset="0"/>
                  </a:rPr>
                  <a:t>25</a:t>
                </a:r>
              </a:p>
              <a:p>
                <a:pPr>
                  <a:buFontTx/>
                  <a:buNone/>
                </a:pPr>
                <a:r>
                  <a:rPr lang="en-US" altLang="zh-CN" sz="1600" dirty="0">
                    <a:solidFill>
                      <a:srgbClr val="002060"/>
                    </a:solidFill>
                    <a:latin typeface="Times New Roman" pitchFamily="18" charset="0"/>
                  </a:rPr>
                  <a:t>24</a:t>
                </a:r>
              </a:p>
              <a:p>
                <a:pPr>
                  <a:buFontTx/>
                  <a:buNone/>
                </a:pPr>
                <a:r>
                  <a:rPr lang="en-US" altLang="zh-CN" sz="1600" dirty="0">
                    <a:solidFill>
                      <a:srgbClr val="002060"/>
                    </a:solidFill>
                    <a:latin typeface="Times New Roman" pitchFamily="18" charset="0"/>
                  </a:rPr>
                  <a:t>23</a:t>
                </a:r>
              </a:p>
              <a:p>
                <a:pPr>
                  <a:buFontTx/>
                  <a:buNone/>
                </a:pPr>
                <a:r>
                  <a:rPr lang="en-US" altLang="zh-CN" sz="1600" dirty="0">
                    <a:solidFill>
                      <a:srgbClr val="002060"/>
                    </a:solidFill>
                    <a:latin typeface="Times New Roman" pitchFamily="18" charset="0"/>
                  </a:rPr>
                  <a:t>22</a:t>
                </a:r>
              </a:p>
              <a:p>
                <a:pPr>
                  <a:buFontTx/>
                  <a:buNone/>
                </a:pPr>
                <a:r>
                  <a:rPr lang="en-US" altLang="zh-CN" sz="1600" dirty="0">
                    <a:solidFill>
                      <a:srgbClr val="002060"/>
                    </a:solidFill>
                    <a:latin typeface="Times New Roman" pitchFamily="18" charset="0"/>
                  </a:rPr>
                  <a:t>21</a:t>
                </a:r>
              </a:p>
              <a:p>
                <a:pPr>
                  <a:buFontTx/>
                  <a:buNone/>
                </a:pPr>
                <a:r>
                  <a:rPr lang="en-US" altLang="zh-CN" sz="1600" dirty="0">
                    <a:solidFill>
                      <a:srgbClr val="002060"/>
                    </a:solidFill>
                    <a:latin typeface="Times New Roman" pitchFamily="18" charset="0"/>
                  </a:rPr>
                  <a:t>20</a:t>
                </a:r>
              </a:p>
              <a:p>
                <a:pPr>
                  <a:buFontTx/>
                  <a:buNone/>
                </a:pPr>
                <a:r>
                  <a:rPr lang="en-US" altLang="zh-CN" sz="1600" dirty="0">
                    <a:solidFill>
                      <a:srgbClr val="002060"/>
                    </a:solidFill>
                    <a:latin typeface="Times New Roman" pitchFamily="18" charset="0"/>
                  </a:rPr>
                  <a:t>19</a:t>
                </a:r>
              </a:p>
              <a:p>
                <a:pPr>
                  <a:buFontTx/>
                  <a:buNone/>
                </a:pPr>
                <a:r>
                  <a:rPr lang="en-US" altLang="zh-CN" sz="1600" dirty="0">
                    <a:solidFill>
                      <a:srgbClr val="002060"/>
                    </a:solidFill>
                    <a:latin typeface="Times New Roman" pitchFamily="18" charset="0"/>
                  </a:rPr>
                  <a:t>18</a:t>
                </a:r>
              </a:p>
              <a:p>
                <a:pPr>
                  <a:buFontTx/>
                  <a:buNone/>
                </a:pPr>
                <a:r>
                  <a:rPr lang="en-US" altLang="zh-CN" sz="1600" dirty="0">
                    <a:solidFill>
                      <a:srgbClr val="002060"/>
                    </a:solidFill>
                    <a:latin typeface="Times New Roman" pitchFamily="18" charset="0"/>
                  </a:rPr>
                  <a:t>17</a:t>
                </a:r>
              </a:p>
              <a:p>
                <a:pPr>
                  <a:buFontTx/>
                  <a:buNone/>
                </a:pPr>
                <a:r>
                  <a:rPr lang="en-US" altLang="zh-CN" sz="1600" dirty="0">
                    <a:solidFill>
                      <a:srgbClr val="002060"/>
                    </a:solidFill>
                    <a:latin typeface="Times New Roman" pitchFamily="18" charset="0"/>
                  </a:rPr>
                  <a:t>16</a:t>
                </a:r>
              </a:p>
              <a:p>
                <a:pPr>
                  <a:buFontTx/>
                  <a:buNone/>
                </a:pPr>
                <a:r>
                  <a:rPr lang="en-US" altLang="zh-CN" sz="1600" dirty="0">
                    <a:solidFill>
                      <a:srgbClr val="002060"/>
                    </a:solidFill>
                    <a:latin typeface="Times New Roman" pitchFamily="18" charset="0"/>
                  </a:rPr>
                  <a:t>15</a:t>
                </a:r>
              </a:p>
            </p:txBody>
          </p:sp>
        </p:grpSp>
      </p:grpSp>
      <p:sp>
        <p:nvSpPr>
          <p:cNvPr id="96" name="Text Box 100"/>
          <p:cNvSpPr txBox="1">
            <a:spLocks noChangeArrowheads="1"/>
          </p:cNvSpPr>
          <p:nvPr/>
        </p:nvSpPr>
        <p:spPr bwMode="auto">
          <a:xfrm>
            <a:off x="4608308" y="5330352"/>
            <a:ext cx="3733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en-US" altLang="zh-CN" sz="2000" dirty="0" smtClean="0">
                <a:solidFill>
                  <a:srgbClr val="002060"/>
                </a:solidFill>
                <a:latin typeface="黑体" pitchFamily="49" charset="-122"/>
                <a:ea typeface="黑体" pitchFamily="49" charset="-122"/>
              </a:rPr>
              <a:t>8251</a:t>
            </a:r>
            <a:r>
              <a:rPr lang="zh-CN" altLang="en-US" sz="2000" dirty="0" smtClean="0">
                <a:solidFill>
                  <a:srgbClr val="002060"/>
                </a:solidFill>
                <a:latin typeface="黑体" pitchFamily="49" charset="-122"/>
                <a:ea typeface="黑体" pitchFamily="49" charset="-122"/>
              </a:rPr>
              <a:t>读</a:t>
            </a:r>
            <a:r>
              <a:rPr lang="en-US" altLang="zh-CN" sz="2000" dirty="0">
                <a:solidFill>
                  <a:srgbClr val="002060"/>
                </a:solidFill>
                <a:latin typeface="黑体" pitchFamily="49" charset="-122"/>
                <a:ea typeface="黑体" pitchFamily="49" charset="-122"/>
              </a:rPr>
              <a:t>/</a:t>
            </a:r>
            <a:r>
              <a:rPr lang="zh-CN" altLang="en-US" sz="2000" dirty="0">
                <a:solidFill>
                  <a:srgbClr val="002060"/>
                </a:solidFill>
                <a:latin typeface="黑体" pitchFamily="49" charset="-122"/>
                <a:ea typeface="黑体" pitchFamily="49" charset="-122"/>
              </a:rPr>
              <a:t>写功能表</a:t>
            </a:r>
          </a:p>
        </p:txBody>
      </p:sp>
      <mc:AlternateContent xmlns:mc="http://schemas.openxmlformats.org/markup-compatibility/2006" xmlns:a14="http://schemas.microsoft.com/office/drawing/2010/main">
        <mc:Choice Requires="a14">
          <p:graphicFrame>
            <p:nvGraphicFramePr>
              <p:cNvPr id="97" name="表格 96"/>
              <p:cNvGraphicFramePr>
                <a:graphicFrameLocks noGrp="1"/>
              </p:cNvGraphicFramePr>
              <p:nvPr>
                <p:extLst>
                  <p:ext uri="{D42A27DB-BD31-4B8C-83A1-F6EECF244321}">
                    <p14:modId xmlns:p14="http://schemas.microsoft.com/office/powerpoint/2010/main" val="742223792"/>
                  </p:ext>
                </p:extLst>
              </p:nvPr>
            </p:nvGraphicFramePr>
            <p:xfrm>
              <a:off x="4243208" y="1617230"/>
              <a:ext cx="4464000" cy="3626258"/>
            </p:xfrm>
            <a:graphic>
              <a:graphicData uri="http://schemas.openxmlformats.org/drawingml/2006/table">
                <a:tbl>
                  <a:tblPr>
                    <a:tableStyleId>{5C22544A-7EE6-4342-B048-85BDC9FD1C3A}</a:tableStyleId>
                  </a:tblPr>
                  <a:tblGrid>
                    <a:gridCol w="504000"/>
                    <a:gridCol w="576000"/>
                    <a:gridCol w="504000"/>
                    <a:gridCol w="504000"/>
                    <a:gridCol w="2376000"/>
                  </a:tblGrid>
                  <a:tr h="504056">
                    <a:tc>
                      <a:txBody>
                        <a:bodyPr/>
                        <a:lstStyle/>
                        <a:p>
                          <a:pPr algn="ctr">
                            <a:lnSpc>
                              <a:spcPts val="1200"/>
                            </a:lnSpc>
                            <a:spcBef>
                              <a:spcPts val="250"/>
                            </a:spcBef>
                            <a:spcAft>
                              <a:spcPts val="250"/>
                            </a:spcAft>
                          </a:pPr>
                          <a14:m>
                            <m:oMathPara xmlns:m="http://schemas.openxmlformats.org/officeDocument/2006/math">
                              <m:oMathParaPr>
                                <m:jc m:val="centerGroup"/>
                              </m:oMathParaPr>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zh-CN" altLang="en-US" sz="1800" b="0" i="0" kern="100" smtClean="0">
                                        <a:solidFill>
                                          <a:srgbClr val="002060"/>
                                        </a:solidFill>
                                        <a:effectLst/>
                                        <a:latin typeface="Cambria Math"/>
                                        <a:ea typeface="宋体" pitchFamily="2" charset="-122"/>
                                        <a:cs typeface="Times New Roman" pitchFamily="18" charset="0"/>
                                      </a:rPr>
                                      <m:t>CS</m:t>
                                    </m:r>
                                  </m:e>
                                </m:acc>
                              </m:oMath>
                            </m:oMathPara>
                          </a14:m>
                          <a:endParaRPr lang="en-US" sz="1800" kern="100" dirty="0">
                            <a:solidFill>
                              <a:srgbClr val="002060"/>
                            </a:solidFill>
                            <a:effectLst/>
                            <a:latin typeface="Times New Roman" pitchFamily="18" charset="0"/>
                            <a:ea typeface="宋体" pitchFamily="2" charset="-122"/>
                            <a:cs typeface="Times New Roman" pitchFamily="18" charset="0"/>
                          </a:endParaRPr>
                        </a:p>
                      </a:txBody>
                      <a:tcPr marL="68580" marR="68580" marT="72000" marB="0" anchor="ctr">
                        <a:lnL w="127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alpha val="50196"/>
                          </a:srgbClr>
                        </a:solidFill>
                      </a:tcPr>
                    </a:tc>
                    <a:tc>
                      <a:txBody>
                        <a:bodyPr/>
                        <a:lstStyle/>
                        <a:p>
                          <a:r>
                            <a:rPr lang="en-US" altLang="zh-CN" sz="1600" dirty="0" smtClean="0">
                              <a:solidFill>
                                <a:srgbClr val="002060"/>
                              </a:solidFill>
                            </a:rPr>
                            <a:t>C</a:t>
                          </a:r>
                          <a:r>
                            <a:rPr lang="en-US" altLang="zh-CN" sz="1800" dirty="0" smtClean="0">
                              <a:solidFill>
                                <a:srgbClr val="002060"/>
                              </a:solidFill>
                            </a:rPr>
                            <a:t>/</a:t>
                          </a:r>
                          <a14:m>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en-US" altLang="zh-CN" sz="1800" b="0" i="0" kern="100" smtClean="0">
                                      <a:solidFill>
                                        <a:srgbClr val="002060"/>
                                      </a:solidFill>
                                      <a:effectLst/>
                                      <a:latin typeface="Cambria Math"/>
                                      <a:ea typeface="宋体" pitchFamily="2" charset="-122"/>
                                      <a:cs typeface="Times New Roman" pitchFamily="18" charset="0"/>
                                    </a:rPr>
                                    <m:t>D</m:t>
                                  </m:r>
                                </m:e>
                              </m:acc>
                            </m:oMath>
                          </a14:m>
                          <a:endParaRPr lang="zh-CN" altLang="en-US" sz="1800" dirty="0">
                            <a:solidFill>
                              <a:srgbClr val="002060"/>
                            </a:solidFill>
                          </a:endParaRPr>
                        </a:p>
                      </a:txBody>
                      <a:tcPr marL="68580" marR="68580" marT="72000" marB="144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alpha val="50196"/>
                          </a:srgbClr>
                        </a:solidFill>
                      </a:tcPr>
                    </a:tc>
                    <a:tc>
                      <a:txBody>
                        <a:bodyPr/>
                        <a:lstStyle/>
                        <a:p>
                          <a:pPr algn="ctr">
                            <a:lnSpc>
                              <a:spcPts val="1200"/>
                            </a:lnSpc>
                            <a:spcBef>
                              <a:spcPts val="250"/>
                            </a:spcBef>
                            <a:spcAft>
                              <a:spcPts val="250"/>
                            </a:spcAft>
                          </a:pPr>
                          <a14:m>
                            <m:oMathPara xmlns:m="http://schemas.openxmlformats.org/officeDocument/2006/math">
                              <m:oMathParaPr>
                                <m:jc m:val="centerGroup"/>
                              </m:oMathParaPr>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en-US" altLang="zh-CN" sz="1800" b="0" i="0" kern="100" smtClean="0">
                                        <a:solidFill>
                                          <a:srgbClr val="002060"/>
                                        </a:solidFill>
                                        <a:effectLst/>
                                        <a:latin typeface="Cambria Math"/>
                                        <a:ea typeface="宋体" pitchFamily="2" charset="-122"/>
                                        <a:cs typeface="Times New Roman" pitchFamily="18" charset="0"/>
                                      </a:rPr>
                                      <m:t>RD</m:t>
                                    </m:r>
                                  </m:e>
                                </m:acc>
                              </m:oMath>
                            </m:oMathPara>
                          </a14:m>
                          <a:endParaRPr lang="en-US" sz="1800" kern="100" dirty="0">
                            <a:solidFill>
                              <a:srgbClr val="002060"/>
                            </a:solidFill>
                            <a:effectLst/>
                            <a:latin typeface="Times New Roman" pitchFamily="18" charset="0"/>
                            <a:ea typeface="宋体" pitchFamily="2" charset="-122"/>
                            <a:cs typeface="Times New Roman" pitchFamily="18" charset="0"/>
                          </a:endParaRPr>
                        </a:p>
                      </a:txBody>
                      <a:tcPr marL="68580" marR="68580" marT="72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alpha val="50196"/>
                          </a:srgbClr>
                        </a:solidFill>
                      </a:tcPr>
                    </a:tc>
                    <a:tc>
                      <a:txBody>
                        <a:bodyPr/>
                        <a:lstStyle/>
                        <a:p>
                          <a:pPr algn="ctr">
                            <a:lnSpc>
                              <a:spcPts val="1200"/>
                            </a:lnSpc>
                            <a:spcBef>
                              <a:spcPts val="250"/>
                            </a:spcBef>
                            <a:spcAft>
                              <a:spcPts val="250"/>
                            </a:spcAft>
                          </a:pPr>
                          <a14:m>
                            <m:oMathPara xmlns:m="http://schemas.openxmlformats.org/officeDocument/2006/math">
                              <m:oMathParaPr>
                                <m:jc m:val="centerGroup"/>
                              </m:oMathParaPr>
                              <m:oMath xmlns:m="http://schemas.openxmlformats.org/officeDocument/2006/math">
                                <m:acc>
                                  <m:accPr>
                                    <m:chr m:val="̅"/>
                                    <m:ctrlPr>
                                      <a:rPr lang="en-US" altLang="zh-CN" sz="1800" i="1" kern="100" smtClean="0">
                                        <a:solidFill>
                                          <a:srgbClr val="002060"/>
                                        </a:solidFill>
                                        <a:effectLst/>
                                        <a:latin typeface="Cambria Math"/>
                                        <a:ea typeface="宋体" pitchFamily="2" charset="-122"/>
                                        <a:cs typeface="Times New Roman" pitchFamily="18" charset="0"/>
                                      </a:rPr>
                                    </m:ctrlPr>
                                  </m:accPr>
                                  <m:e>
                                    <m:r>
                                      <m:rPr>
                                        <m:sty m:val="p"/>
                                      </m:rPr>
                                      <a:rPr lang="en-US" altLang="zh-CN" sz="1800" b="0" i="0" kern="100" smtClean="0">
                                        <a:solidFill>
                                          <a:srgbClr val="002060"/>
                                        </a:solidFill>
                                        <a:effectLst/>
                                        <a:latin typeface="Cambria Math"/>
                                        <a:ea typeface="宋体" pitchFamily="2" charset="-122"/>
                                        <a:cs typeface="Times New Roman" pitchFamily="18" charset="0"/>
                                      </a:rPr>
                                      <m:t>WR</m:t>
                                    </m:r>
                                  </m:e>
                                </m:acc>
                              </m:oMath>
                            </m:oMathPara>
                          </a14:m>
                          <a:endParaRPr lang="en-US" sz="1800" kern="100" dirty="0">
                            <a:solidFill>
                              <a:srgbClr val="002060"/>
                            </a:solidFill>
                            <a:effectLst/>
                            <a:latin typeface="Times New Roman" pitchFamily="18" charset="0"/>
                            <a:ea typeface="宋体" pitchFamily="2" charset="-122"/>
                            <a:cs typeface="Times New Roman" pitchFamily="18" charset="0"/>
                          </a:endParaRPr>
                        </a:p>
                      </a:txBody>
                      <a:tcPr marL="68580" marR="68580" marT="72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alpha val="50196"/>
                          </a:srgbClr>
                        </a:solidFill>
                      </a:tcPr>
                    </a:tc>
                    <a:tc>
                      <a:txBody>
                        <a:bodyPr/>
                        <a:lstStyle/>
                        <a:p>
                          <a:pPr algn="ctr">
                            <a:lnSpc>
                              <a:spcPts val="1200"/>
                            </a:lnSpc>
                            <a:spcBef>
                              <a:spcPts val="250"/>
                            </a:spcBef>
                            <a:spcAft>
                              <a:spcPts val="250"/>
                            </a:spcAft>
                          </a:pPr>
                          <a:r>
                            <a:rPr lang="zh-CN" sz="1800" kern="100" dirty="0">
                              <a:solidFill>
                                <a:srgbClr val="002060"/>
                              </a:solidFill>
                              <a:effectLst/>
                              <a:latin typeface="Times New Roman" pitchFamily="18" charset="0"/>
                              <a:ea typeface="宋体" pitchFamily="2" charset="-122"/>
                              <a:cs typeface="Times New Roman" pitchFamily="18" charset="0"/>
                            </a:rPr>
                            <a:t>操作</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alpha val="50196"/>
                          </a:srgbClr>
                        </a:solidFill>
                      </a:tcPr>
                    </a:tc>
                  </a:tr>
                  <a:tr h="614278">
                    <a:tc rowSpan="4">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CPU</a:t>
                          </a:r>
                          <a:r>
                            <a:rPr lang="zh-CN" sz="1800">
                              <a:solidFill>
                                <a:srgbClr val="002060"/>
                              </a:solidFill>
                              <a:effectLst/>
                              <a:latin typeface="Times New Roman" pitchFamily="18" charset="0"/>
                              <a:ea typeface="宋体" pitchFamily="2" charset="-122"/>
                              <a:cs typeface="Times New Roman" pitchFamily="18" charset="0"/>
                            </a:rPr>
                            <a:t>向</a:t>
                          </a:r>
                          <a:r>
                            <a:rPr lang="en-US" sz="1800">
                              <a:solidFill>
                                <a:srgbClr val="002060"/>
                              </a:solidFill>
                              <a:effectLst/>
                              <a:latin typeface="Times New Roman" pitchFamily="18" charset="0"/>
                              <a:ea typeface="宋体" pitchFamily="2" charset="-122"/>
                              <a:cs typeface="Times New Roman" pitchFamily="18" charset="0"/>
                            </a:rPr>
                            <a:t>8251A</a:t>
                          </a:r>
                          <a:r>
                            <a:rPr lang="zh-CN" sz="1800">
                              <a:solidFill>
                                <a:srgbClr val="002060"/>
                              </a:solidFill>
                              <a:effectLst/>
                              <a:latin typeface="Times New Roman" pitchFamily="18" charset="0"/>
                              <a:ea typeface="宋体" pitchFamily="2" charset="-122"/>
                              <a:cs typeface="Times New Roman" pitchFamily="18" charset="0"/>
                            </a:rPr>
                            <a:t>输出数据</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614278">
                    <a:tc vMerge="1">
                      <a:txBody>
                        <a:bodyPr/>
                        <a:lstStyle/>
                        <a:p>
                          <a:endParaRPr lang="zh-CN" altLang="en-US"/>
                        </a:p>
                      </a:txBody>
                      <a:tcPr/>
                    </a:tc>
                    <a:tc vMerge="1">
                      <a:txBody>
                        <a:bodyPr/>
                        <a:lstStyle/>
                        <a:p>
                          <a:endParaRPr lang="zh-CN" altLang="en-US"/>
                        </a:p>
                      </a:txBody>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CPU</a:t>
                          </a:r>
                          <a:r>
                            <a:rPr lang="zh-CN" sz="1800">
                              <a:solidFill>
                                <a:srgbClr val="002060"/>
                              </a:solidFill>
                              <a:effectLst/>
                              <a:latin typeface="Times New Roman" pitchFamily="18" charset="0"/>
                              <a:ea typeface="宋体" pitchFamily="2" charset="-122"/>
                              <a:cs typeface="Times New Roman" pitchFamily="18" charset="0"/>
                            </a:rPr>
                            <a:t>从</a:t>
                          </a:r>
                          <a:r>
                            <a:rPr lang="en-US" sz="1800">
                              <a:solidFill>
                                <a:srgbClr val="002060"/>
                              </a:solidFill>
                              <a:effectLst/>
                              <a:latin typeface="Times New Roman" pitchFamily="18" charset="0"/>
                              <a:ea typeface="宋体" pitchFamily="2" charset="-122"/>
                              <a:cs typeface="Times New Roman" pitchFamily="18" charset="0"/>
                            </a:rPr>
                            <a:t>8251A</a:t>
                          </a:r>
                          <a:r>
                            <a:rPr lang="zh-CN" sz="1800">
                              <a:solidFill>
                                <a:srgbClr val="002060"/>
                              </a:solidFill>
                              <a:effectLst/>
                              <a:latin typeface="Times New Roman" pitchFamily="18" charset="0"/>
                              <a:ea typeface="宋体" pitchFamily="2" charset="-122"/>
                              <a:cs typeface="Times New Roman" pitchFamily="18" charset="0"/>
                            </a:rPr>
                            <a:t>输入数据</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614278">
                    <a:tc vMerge="1">
                      <a:txBody>
                        <a:bodyPr/>
                        <a:lstStyle/>
                        <a:p>
                          <a:endParaRPr lang="zh-CN" altLang="en-US"/>
                        </a:p>
                      </a:txBody>
                      <a:tcPr/>
                    </a:tc>
                    <a:tc rowSpan="2">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CPU</a:t>
                          </a:r>
                          <a:r>
                            <a:rPr lang="zh-CN" sz="1800">
                              <a:solidFill>
                                <a:srgbClr val="002060"/>
                              </a:solidFill>
                              <a:effectLst/>
                              <a:latin typeface="Times New Roman" pitchFamily="18" charset="0"/>
                              <a:ea typeface="宋体" pitchFamily="2" charset="-122"/>
                              <a:cs typeface="Times New Roman" pitchFamily="18" charset="0"/>
                            </a:rPr>
                            <a:t>向</a:t>
                          </a:r>
                          <a:r>
                            <a:rPr lang="en-US" sz="1800">
                              <a:solidFill>
                                <a:srgbClr val="002060"/>
                              </a:solidFill>
                              <a:effectLst/>
                              <a:latin typeface="Times New Roman" pitchFamily="18" charset="0"/>
                              <a:ea typeface="宋体" pitchFamily="2" charset="-122"/>
                              <a:cs typeface="Times New Roman" pitchFamily="18" charset="0"/>
                            </a:rPr>
                            <a:t>8251A</a:t>
                          </a:r>
                          <a:r>
                            <a:rPr lang="zh-CN" sz="1800">
                              <a:solidFill>
                                <a:srgbClr val="002060"/>
                              </a:solidFill>
                              <a:effectLst/>
                              <a:latin typeface="Times New Roman" pitchFamily="18" charset="0"/>
                              <a:ea typeface="宋体" pitchFamily="2" charset="-122"/>
                              <a:cs typeface="Times New Roman" pitchFamily="18" charset="0"/>
                            </a:rPr>
                            <a:t>写控制字</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614278">
                    <a:tc vMerge="1">
                      <a:txBody>
                        <a:bodyPr/>
                        <a:lstStyle/>
                        <a:p>
                          <a:endParaRPr lang="zh-CN" altLang="en-US"/>
                        </a:p>
                      </a:txBody>
                      <a:tcPr/>
                    </a:tc>
                    <a:tc vMerge="1">
                      <a:txBody>
                        <a:bodyPr/>
                        <a:lstStyle/>
                        <a:p>
                          <a:endParaRPr lang="zh-CN" altLang="en-US"/>
                        </a:p>
                      </a:txBody>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CPU</a:t>
                          </a:r>
                          <a:r>
                            <a:rPr lang="zh-CN" sz="1800">
                              <a:solidFill>
                                <a:srgbClr val="002060"/>
                              </a:solidFill>
                              <a:effectLst/>
                              <a:latin typeface="Times New Roman" pitchFamily="18" charset="0"/>
                              <a:ea typeface="宋体" pitchFamily="2" charset="-122"/>
                              <a:cs typeface="Times New Roman" pitchFamily="18" charset="0"/>
                            </a:rPr>
                            <a:t>从</a:t>
                          </a:r>
                          <a:r>
                            <a:rPr lang="en-US" sz="1800">
                              <a:solidFill>
                                <a:srgbClr val="002060"/>
                              </a:solidFill>
                              <a:effectLst/>
                              <a:latin typeface="Times New Roman" pitchFamily="18" charset="0"/>
                              <a:ea typeface="宋体" pitchFamily="2" charset="-122"/>
                              <a:cs typeface="Times New Roman" pitchFamily="18" charset="0"/>
                            </a:rPr>
                            <a:t>8251A</a:t>
                          </a:r>
                          <a:r>
                            <a:rPr lang="zh-CN" sz="1800">
                              <a:solidFill>
                                <a:srgbClr val="002060"/>
                              </a:solidFill>
                              <a:effectLst/>
                              <a:latin typeface="Times New Roman" pitchFamily="18" charset="0"/>
                              <a:ea typeface="宋体" pitchFamily="2" charset="-122"/>
                              <a:cs typeface="Times New Roman" pitchFamily="18" charset="0"/>
                            </a:rPr>
                            <a:t>读状态字</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295033">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无操作</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370057">
                    <a:tc>
                      <a:txBody>
                        <a:bodyPr/>
                        <a:lstStyle/>
                        <a:p>
                          <a:pPr algn="ctr">
                            <a:lnSpc>
                              <a:spcPts val="12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禁止</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mc:Choice>
        <mc:Fallback xmlns="">
          <p:graphicFrame>
            <p:nvGraphicFramePr>
              <p:cNvPr id="97" name="表格 96"/>
              <p:cNvGraphicFramePr>
                <a:graphicFrameLocks noGrp="1"/>
              </p:cNvGraphicFramePr>
              <p:nvPr>
                <p:extLst>
                  <p:ext uri="{D42A27DB-BD31-4B8C-83A1-F6EECF244321}">
                    <p14:modId xmlns:p14="http://schemas.microsoft.com/office/powerpoint/2010/main" val="742223792"/>
                  </p:ext>
                </p:extLst>
              </p:nvPr>
            </p:nvGraphicFramePr>
            <p:xfrm>
              <a:off x="4243208" y="1617230"/>
              <a:ext cx="4464000" cy="3626258"/>
            </p:xfrm>
            <a:graphic>
              <a:graphicData uri="http://schemas.openxmlformats.org/drawingml/2006/table">
                <a:tbl>
                  <a:tblPr>
                    <a:tableStyleId>{5C22544A-7EE6-4342-B048-85BDC9FD1C3A}</a:tableStyleId>
                  </a:tblPr>
                  <a:tblGrid>
                    <a:gridCol w="504000"/>
                    <a:gridCol w="576000"/>
                    <a:gridCol w="504000"/>
                    <a:gridCol w="504000"/>
                    <a:gridCol w="2376000"/>
                  </a:tblGrid>
                  <a:tr h="504056">
                    <a:tc>
                      <a:txBody>
                        <a:bodyPr/>
                        <a:lstStyle/>
                        <a:p>
                          <a:endParaRPr lang="zh-CN"/>
                        </a:p>
                      </a:txBody>
                      <a:tcPr marL="68580" marR="68580" marT="72000" marB="0" anchor="ctr">
                        <a:lnL w="127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t="-4819" r="-783133" b="-626506"/>
                          </a:stretch>
                        </a:blipFill>
                      </a:tcPr>
                    </a:tc>
                    <a:tc>
                      <a:txBody>
                        <a:bodyPr/>
                        <a:lstStyle/>
                        <a:p>
                          <a:endParaRPr lang="zh-CN"/>
                        </a:p>
                      </a:txBody>
                      <a:tcPr marL="68580" marR="68580" marT="72000" marB="144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88298" t="-4819" r="-591489" b="-626506"/>
                          </a:stretch>
                        </a:blipFill>
                      </a:tcPr>
                    </a:tc>
                    <a:tc>
                      <a:txBody>
                        <a:bodyPr/>
                        <a:lstStyle/>
                        <a:p>
                          <a:endParaRPr lang="zh-CN"/>
                        </a:p>
                      </a:txBody>
                      <a:tcPr marL="68580" marR="68580" marT="72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213253" t="-4819" r="-569880" b="-626506"/>
                          </a:stretch>
                        </a:blipFill>
                      </a:tcPr>
                    </a:tc>
                    <a:tc>
                      <a:txBody>
                        <a:bodyPr/>
                        <a:lstStyle/>
                        <a:p>
                          <a:endParaRPr lang="zh-CN"/>
                        </a:p>
                      </a:txBody>
                      <a:tcPr marL="68580" marR="68580" marT="72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blipFill rotWithShape="1">
                          <a:blip r:embed="rId2"/>
                          <a:stretch>
                            <a:fillRect l="-317073" t="-4819" r="-476829" b="-626506"/>
                          </a:stretch>
                        </a:blipFill>
                      </a:tcPr>
                    </a:tc>
                    <a:tc>
                      <a:txBody>
                        <a:bodyPr/>
                        <a:lstStyle/>
                        <a:p>
                          <a:pPr algn="ctr">
                            <a:lnSpc>
                              <a:spcPts val="1200"/>
                            </a:lnSpc>
                            <a:spcBef>
                              <a:spcPts val="250"/>
                            </a:spcBef>
                            <a:spcAft>
                              <a:spcPts val="250"/>
                            </a:spcAft>
                          </a:pPr>
                          <a:r>
                            <a:rPr lang="zh-CN" sz="1800" kern="100" dirty="0">
                              <a:solidFill>
                                <a:srgbClr val="002060"/>
                              </a:solidFill>
                              <a:effectLst/>
                              <a:latin typeface="Times New Roman" pitchFamily="18" charset="0"/>
                              <a:ea typeface="宋体" pitchFamily="2" charset="-122"/>
                              <a:cs typeface="Times New Roman" pitchFamily="18" charset="0"/>
                            </a:rPr>
                            <a:t>操作</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alpha val="50196"/>
                          </a:srgbClr>
                        </a:solidFill>
                      </a:tcPr>
                    </a:tc>
                  </a:tr>
                  <a:tr h="614278">
                    <a:tc rowSpan="4">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CPU</a:t>
                          </a:r>
                          <a:r>
                            <a:rPr lang="zh-CN" sz="1800">
                              <a:solidFill>
                                <a:srgbClr val="002060"/>
                              </a:solidFill>
                              <a:effectLst/>
                              <a:latin typeface="Times New Roman" pitchFamily="18" charset="0"/>
                              <a:ea typeface="宋体" pitchFamily="2" charset="-122"/>
                              <a:cs typeface="Times New Roman" pitchFamily="18" charset="0"/>
                            </a:rPr>
                            <a:t>向</a:t>
                          </a:r>
                          <a:r>
                            <a:rPr lang="en-US" sz="1800">
                              <a:solidFill>
                                <a:srgbClr val="002060"/>
                              </a:solidFill>
                              <a:effectLst/>
                              <a:latin typeface="Times New Roman" pitchFamily="18" charset="0"/>
                              <a:ea typeface="宋体" pitchFamily="2" charset="-122"/>
                              <a:cs typeface="Times New Roman" pitchFamily="18" charset="0"/>
                            </a:rPr>
                            <a:t>8251A</a:t>
                          </a:r>
                          <a:r>
                            <a:rPr lang="zh-CN" sz="1800">
                              <a:solidFill>
                                <a:srgbClr val="002060"/>
                              </a:solidFill>
                              <a:effectLst/>
                              <a:latin typeface="Times New Roman" pitchFamily="18" charset="0"/>
                              <a:ea typeface="宋体" pitchFamily="2" charset="-122"/>
                              <a:cs typeface="Times New Roman" pitchFamily="18" charset="0"/>
                            </a:rPr>
                            <a:t>输出数据</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614278">
                    <a:tc vMerge="1">
                      <a:txBody>
                        <a:bodyPr/>
                        <a:lstStyle/>
                        <a:p>
                          <a:endParaRPr lang="zh-CN" altLang="en-US"/>
                        </a:p>
                      </a:txBody>
                      <a:tcPr/>
                    </a:tc>
                    <a:tc vMerge="1">
                      <a:txBody>
                        <a:bodyPr/>
                        <a:lstStyle/>
                        <a:p>
                          <a:endParaRPr lang="zh-CN" altLang="en-US"/>
                        </a:p>
                      </a:txBody>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CPU</a:t>
                          </a:r>
                          <a:r>
                            <a:rPr lang="zh-CN" sz="1800">
                              <a:solidFill>
                                <a:srgbClr val="002060"/>
                              </a:solidFill>
                              <a:effectLst/>
                              <a:latin typeface="Times New Roman" pitchFamily="18" charset="0"/>
                              <a:ea typeface="宋体" pitchFamily="2" charset="-122"/>
                              <a:cs typeface="Times New Roman" pitchFamily="18" charset="0"/>
                            </a:rPr>
                            <a:t>从</a:t>
                          </a:r>
                          <a:r>
                            <a:rPr lang="en-US" sz="1800">
                              <a:solidFill>
                                <a:srgbClr val="002060"/>
                              </a:solidFill>
                              <a:effectLst/>
                              <a:latin typeface="Times New Roman" pitchFamily="18" charset="0"/>
                              <a:ea typeface="宋体" pitchFamily="2" charset="-122"/>
                              <a:cs typeface="Times New Roman" pitchFamily="18" charset="0"/>
                            </a:rPr>
                            <a:t>8251A</a:t>
                          </a:r>
                          <a:r>
                            <a:rPr lang="zh-CN" sz="1800">
                              <a:solidFill>
                                <a:srgbClr val="002060"/>
                              </a:solidFill>
                              <a:effectLst/>
                              <a:latin typeface="Times New Roman" pitchFamily="18" charset="0"/>
                              <a:ea typeface="宋体" pitchFamily="2" charset="-122"/>
                              <a:cs typeface="Times New Roman" pitchFamily="18" charset="0"/>
                            </a:rPr>
                            <a:t>输入数据</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614278">
                    <a:tc vMerge="1">
                      <a:txBody>
                        <a:bodyPr/>
                        <a:lstStyle/>
                        <a:p>
                          <a:endParaRPr lang="zh-CN" altLang="en-US"/>
                        </a:p>
                      </a:txBody>
                      <a:tcPr/>
                    </a:tc>
                    <a:tc rowSpan="2">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CPU</a:t>
                          </a:r>
                          <a:r>
                            <a:rPr lang="zh-CN" sz="1800">
                              <a:solidFill>
                                <a:srgbClr val="002060"/>
                              </a:solidFill>
                              <a:effectLst/>
                              <a:latin typeface="Times New Roman" pitchFamily="18" charset="0"/>
                              <a:ea typeface="宋体" pitchFamily="2" charset="-122"/>
                              <a:cs typeface="Times New Roman" pitchFamily="18" charset="0"/>
                            </a:rPr>
                            <a:t>向</a:t>
                          </a:r>
                          <a:r>
                            <a:rPr lang="en-US" sz="1800">
                              <a:solidFill>
                                <a:srgbClr val="002060"/>
                              </a:solidFill>
                              <a:effectLst/>
                              <a:latin typeface="Times New Roman" pitchFamily="18" charset="0"/>
                              <a:ea typeface="宋体" pitchFamily="2" charset="-122"/>
                              <a:cs typeface="Times New Roman" pitchFamily="18" charset="0"/>
                            </a:rPr>
                            <a:t>8251A</a:t>
                          </a:r>
                          <a:r>
                            <a:rPr lang="zh-CN" sz="1800">
                              <a:solidFill>
                                <a:srgbClr val="002060"/>
                              </a:solidFill>
                              <a:effectLst/>
                              <a:latin typeface="Times New Roman" pitchFamily="18" charset="0"/>
                              <a:ea typeface="宋体" pitchFamily="2" charset="-122"/>
                              <a:cs typeface="Times New Roman" pitchFamily="18" charset="0"/>
                            </a:rPr>
                            <a:t>写控制字</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614278">
                    <a:tc vMerge="1">
                      <a:txBody>
                        <a:bodyPr/>
                        <a:lstStyle/>
                        <a:p>
                          <a:endParaRPr lang="zh-CN" altLang="en-US"/>
                        </a:p>
                      </a:txBody>
                      <a:tcPr/>
                    </a:tc>
                    <a:tc vMerge="1">
                      <a:txBody>
                        <a:bodyPr/>
                        <a:lstStyle/>
                        <a:p>
                          <a:endParaRPr lang="zh-CN" altLang="en-US"/>
                        </a:p>
                      </a:txBody>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CPU</a:t>
                          </a:r>
                          <a:r>
                            <a:rPr lang="zh-CN" sz="1800">
                              <a:solidFill>
                                <a:srgbClr val="002060"/>
                              </a:solidFill>
                              <a:effectLst/>
                              <a:latin typeface="Times New Roman" pitchFamily="18" charset="0"/>
                              <a:ea typeface="宋体" pitchFamily="2" charset="-122"/>
                              <a:cs typeface="Times New Roman" pitchFamily="18" charset="0"/>
                            </a:rPr>
                            <a:t>从</a:t>
                          </a:r>
                          <a:r>
                            <a:rPr lang="en-US" sz="1800">
                              <a:solidFill>
                                <a:srgbClr val="002060"/>
                              </a:solidFill>
                              <a:effectLst/>
                              <a:latin typeface="Times New Roman" pitchFamily="18" charset="0"/>
                              <a:ea typeface="宋体" pitchFamily="2" charset="-122"/>
                              <a:cs typeface="Times New Roman" pitchFamily="18" charset="0"/>
                            </a:rPr>
                            <a:t>8251A</a:t>
                          </a:r>
                          <a:r>
                            <a:rPr lang="zh-CN" sz="1800">
                              <a:solidFill>
                                <a:srgbClr val="002060"/>
                              </a:solidFill>
                              <a:effectLst/>
                              <a:latin typeface="Times New Roman" pitchFamily="18" charset="0"/>
                              <a:ea typeface="宋体" pitchFamily="2" charset="-122"/>
                              <a:cs typeface="Times New Roman" pitchFamily="18" charset="0"/>
                            </a:rPr>
                            <a:t>读状态字</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295033">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0</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en-US" sz="1800">
                              <a:solidFill>
                                <a:srgbClr val="002060"/>
                              </a:solidFill>
                              <a:effectLst/>
                              <a:latin typeface="Times New Roman" pitchFamily="18" charset="0"/>
                              <a:ea typeface="宋体" pitchFamily="2" charset="-122"/>
                              <a:cs typeface="Times New Roman" pitchFamily="18" charset="0"/>
                            </a:rPr>
                            <a:t>1</a:t>
                          </a:r>
                          <a:endParaRPr lang="zh-CN" sz="180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zh-CN" sz="1800">
                              <a:solidFill>
                                <a:srgbClr val="002060"/>
                              </a:solidFill>
                              <a:effectLst/>
                              <a:latin typeface="Times New Roman" pitchFamily="18" charset="0"/>
                              <a:ea typeface="宋体" pitchFamily="2" charset="-122"/>
                              <a:cs typeface="Times New Roman" pitchFamily="18" charset="0"/>
                            </a:rPr>
                            <a:t>无操作</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370057">
                    <a:tc>
                      <a:txBody>
                        <a:bodyPr/>
                        <a:lstStyle/>
                        <a:p>
                          <a:pPr algn="ctr">
                            <a:lnSpc>
                              <a:spcPts val="1200"/>
                            </a:lnSpc>
                            <a:spcBef>
                              <a:spcPts val="200"/>
                            </a:spcBef>
                            <a:spcAft>
                              <a:spcPts val="200"/>
                            </a:spcAft>
                          </a:pPr>
                          <a:r>
                            <a:rPr lang="en-US" sz="1800" dirty="0">
                              <a:solidFill>
                                <a:srgbClr val="002060"/>
                              </a:solidFill>
                              <a:effectLst/>
                              <a:latin typeface="Times New Roman" pitchFamily="18" charset="0"/>
                              <a:ea typeface="宋体" pitchFamily="2" charset="-122"/>
                              <a:cs typeface="Times New Roman" pitchFamily="18" charset="0"/>
                            </a:rPr>
                            <a:t>1</a:t>
                          </a:r>
                          <a:endParaRPr lang="zh-CN" sz="1800" dirty="0">
                            <a:solidFill>
                              <a:srgbClr val="002060"/>
                            </a:solidFill>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FF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2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200"/>
                            </a:lnSpc>
                            <a:spcBef>
                              <a:spcPts val="200"/>
                            </a:spcBef>
                            <a:spcAft>
                              <a:spcPts val="200"/>
                            </a:spcAft>
                          </a:pPr>
                          <a:r>
                            <a:rPr lang="zh-CN" sz="1800" dirty="0">
                              <a:solidFill>
                                <a:srgbClr val="002060"/>
                              </a:solidFill>
                              <a:effectLst/>
                              <a:latin typeface="Times New Roman" pitchFamily="18" charset="0"/>
                              <a:ea typeface="宋体" pitchFamily="2" charset="-122"/>
                              <a:cs typeface="Times New Roman" pitchFamily="18" charset="0"/>
                            </a:rPr>
                            <a:t>禁止</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mc:Fallback>
      </mc:AlternateContent>
    </p:spTree>
    <p:extLst>
      <p:ext uri="{BB962C8B-B14F-4D97-AF65-F5344CB8AC3E}">
        <p14:creationId xmlns:p14="http://schemas.microsoft.com/office/powerpoint/2010/main" val="429411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7.2.4  8251A</a:t>
            </a:r>
            <a:r>
              <a:rPr lang="zh-CN" altLang="zh-CN" dirty="0"/>
              <a:t>的控制字及状态字</a:t>
            </a:r>
            <a:endParaRPr lang="zh-CN" altLang="en-US" dirty="0"/>
          </a:p>
        </p:txBody>
      </p:sp>
      <p:sp>
        <p:nvSpPr>
          <p:cNvPr id="3" name="TextBox 2"/>
          <p:cNvSpPr txBox="1"/>
          <p:nvPr/>
        </p:nvSpPr>
        <p:spPr>
          <a:xfrm>
            <a:off x="540000" y="1124744"/>
            <a:ext cx="3672800" cy="584775"/>
          </a:xfrm>
          <a:prstGeom prst="rect">
            <a:avLst/>
          </a:prstGeom>
          <a:noFill/>
        </p:spPr>
        <p:txBody>
          <a:bodyPr wrap="none" rtlCol="0" anchor="ctr" anchorCtr="0">
            <a:spAutoFit/>
          </a:bodyPr>
          <a:lstStyle/>
          <a:p>
            <a:r>
              <a:rPr lang="en-US" altLang="zh-CN" sz="3200" dirty="0" smtClean="0">
                <a:latin typeface="黑体" pitchFamily="49" charset="-122"/>
                <a:ea typeface="黑体" pitchFamily="49" charset="-122"/>
              </a:rPr>
              <a:t>1</a:t>
            </a:r>
            <a:r>
              <a:rPr lang="zh-CN" altLang="zh-CN" sz="3200" dirty="0" smtClean="0">
                <a:latin typeface="黑体" pitchFamily="49" charset="-122"/>
                <a:ea typeface="黑体" pitchFamily="49" charset="-122"/>
              </a:rPr>
              <a:t>．</a:t>
            </a:r>
            <a:r>
              <a:rPr lang="zh-CN" altLang="en-US" sz="3200" dirty="0">
                <a:latin typeface="黑体" pitchFamily="2" charset="-122"/>
                <a:ea typeface="黑体" pitchFamily="2" charset="-122"/>
              </a:rPr>
              <a:t>方式选择控制字</a:t>
            </a:r>
            <a:endParaRPr lang="zh-CN" altLang="en-US" sz="3200" dirty="0">
              <a:latin typeface="黑体" pitchFamily="49" charset="-122"/>
              <a:ea typeface="黑体" pitchFamily="49" charset="-122"/>
            </a:endParaRPr>
          </a:p>
        </p:txBody>
      </p:sp>
      <p:grpSp>
        <p:nvGrpSpPr>
          <p:cNvPr id="89" name="组合 88"/>
          <p:cNvGrpSpPr/>
          <p:nvPr/>
        </p:nvGrpSpPr>
        <p:grpSpPr>
          <a:xfrm>
            <a:off x="386100" y="1844824"/>
            <a:ext cx="8428953" cy="4248000"/>
            <a:chOff x="434951" y="1920760"/>
            <a:chExt cx="8428953" cy="4248000"/>
          </a:xfrm>
        </p:grpSpPr>
        <p:sp>
          <p:nvSpPr>
            <p:cNvPr id="88" name="矩形 87"/>
            <p:cNvSpPr/>
            <p:nvPr/>
          </p:nvSpPr>
          <p:spPr>
            <a:xfrm>
              <a:off x="434951" y="1920760"/>
              <a:ext cx="8352000" cy="4248000"/>
            </a:xfrm>
            <a:prstGeom prst="rect">
              <a:avLst/>
            </a:prstGeom>
            <a:solidFill>
              <a:schemeClr val="bg2">
                <a:lumMod val="20000"/>
                <a:lumOff val="80000"/>
                <a:alpha val="49804"/>
              </a:scheme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grpSp>
          <p:nvGrpSpPr>
            <p:cNvPr id="87" name="组合 86"/>
            <p:cNvGrpSpPr/>
            <p:nvPr/>
          </p:nvGrpSpPr>
          <p:grpSpPr>
            <a:xfrm>
              <a:off x="557575" y="2106462"/>
              <a:ext cx="8306329" cy="4058841"/>
              <a:chOff x="586151" y="2106462"/>
              <a:chExt cx="8306329" cy="4058841"/>
            </a:xfrm>
          </p:grpSpPr>
          <p:grpSp>
            <p:nvGrpSpPr>
              <p:cNvPr id="68" name="组合 67"/>
              <p:cNvGrpSpPr/>
              <p:nvPr/>
            </p:nvGrpSpPr>
            <p:grpSpPr>
              <a:xfrm>
                <a:off x="586151" y="2106462"/>
                <a:ext cx="8306329" cy="4058841"/>
                <a:chOff x="586149" y="1852552"/>
                <a:chExt cx="8825952" cy="4312752"/>
              </a:xfrm>
            </p:grpSpPr>
            <p:sp>
              <p:nvSpPr>
                <p:cNvPr id="5" name="Text Box 27"/>
                <p:cNvSpPr txBox="1">
                  <a:spLocks noChangeArrowheads="1"/>
                </p:cNvSpPr>
                <p:nvPr/>
              </p:nvSpPr>
              <p:spPr bwMode="auto">
                <a:xfrm>
                  <a:off x="586149" y="1943040"/>
                  <a:ext cx="1760172"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格式选择</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6" name="Text Box 30"/>
                <p:cNvSpPr txBox="1">
                  <a:spLocks noChangeArrowheads="1"/>
                </p:cNvSpPr>
                <p:nvPr/>
              </p:nvSpPr>
              <p:spPr bwMode="auto">
                <a:xfrm>
                  <a:off x="2145998" y="1852552"/>
                  <a:ext cx="1319461"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奇偶</a:t>
                  </a:r>
                  <a:endPar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a:p>
                  <a:pPr marL="0" marR="0" lvl="0" indent="0" algn="ctr" defTabSz="914400" rtl="0" eaLnBrk="1" fontAlgn="base" latinLnBrk="0" hangingPunct="1">
                    <a:lnSpc>
                      <a:spcPct val="8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校验</a:t>
                  </a:r>
                </a:p>
                <a:p>
                  <a:pPr marL="0" marR="0" lvl="0" indent="0" algn="l" defTabSz="914400" rtl="0" eaLnBrk="1" fontAlgn="base" latinLnBrk="0" hangingPunct="1">
                    <a:lnSpc>
                      <a:spcPct val="8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7" name="Text Box 45"/>
                <p:cNvSpPr txBox="1">
                  <a:spLocks noChangeArrowheads="1"/>
                </p:cNvSpPr>
                <p:nvPr/>
              </p:nvSpPr>
              <p:spPr bwMode="auto">
                <a:xfrm>
                  <a:off x="3000709" y="1858696"/>
                  <a:ext cx="1319461"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8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校验</a:t>
                  </a:r>
                  <a:endPar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a:p>
                  <a:pPr marL="0" marR="0" lvl="0" indent="0" algn="ctr" defTabSz="914400" rtl="0" eaLnBrk="1" fontAlgn="base" latinLnBrk="0" hangingPunct="1">
                    <a:lnSpc>
                      <a:spcPct val="8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允许</a:t>
                  </a:r>
                </a:p>
                <a:p>
                  <a:pPr marL="0" marR="0" lvl="0" indent="0" algn="l" defTabSz="914400" rtl="0" eaLnBrk="1" fontAlgn="base" latinLnBrk="0" hangingPunct="1">
                    <a:lnSpc>
                      <a:spcPct val="8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8" name="Text Box 28"/>
                <p:cNvSpPr txBox="1">
                  <a:spLocks noChangeArrowheads="1"/>
                </p:cNvSpPr>
                <p:nvPr/>
              </p:nvSpPr>
              <p:spPr bwMode="auto">
                <a:xfrm>
                  <a:off x="4093138" y="1943040"/>
                  <a:ext cx="1768184"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字符长度</a:t>
                  </a:r>
                  <a:endParaRPr kumimoji="0" 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endParaRPr>
                </a:p>
              </p:txBody>
            </p:sp>
            <p:sp>
              <p:nvSpPr>
                <p:cNvPr id="9" name="Text Box 29"/>
                <p:cNvSpPr txBox="1">
                  <a:spLocks noChangeArrowheads="1"/>
                </p:cNvSpPr>
                <p:nvPr/>
              </p:nvSpPr>
              <p:spPr bwMode="auto">
                <a:xfrm>
                  <a:off x="5861323" y="1943040"/>
                  <a:ext cx="1749487"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波特率因子</a:t>
                  </a:r>
                  <a:endParaRPr kumimoji="0" 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endParaRPr>
                </a:p>
              </p:txBody>
            </p:sp>
            <p:sp>
              <p:nvSpPr>
                <p:cNvPr id="10" name="Text Box 63"/>
                <p:cNvSpPr txBox="1">
                  <a:spLocks noChangeArrowheads="1"/>
                </p:cNvSpPr>
                <p:nvPr/>
              </p:nvSpPr>
              <p:spPr bwMode="auto">
                <a:xfrm>
                  <a:off x="1717581" y="4438846"/>
                  <a:ext cx="3629852"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同步方式时：	异步方式时：</a:t>
                  </a:r>
                  <a:endParaRPr kumimoji="0" 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endParaRPr>
                </a:p>
              </p:txBody>
            </p:sp>
            <p:sp>
              <p:nvSpPr>
                <p:cNvPr id="12" name="Text Box 38"/>
                <p:cNvSpPr txBox="1">
                  <a:spLocks noChangeArrowheads="1"/>
                </p:cNvSpPr>
                <p:nvPr/>
              </p:nvSpPr>
              <p:spPr bwMode="auto">
                <a:xfrm>
                  <a:off x="1722923" y="4761405"/>
                  <a:ext cx="3627182"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内同步	</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不用		  </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3" name="Text Box 41"/>
                <p:cNvSpPr txBox="1">
                  <a:spLocks noChangeArrowheads="1"/>
                </p:cNvSpPr>
                <p:nvPr/>
              </p:nvSpPr>
              <p:spPr bwMode="auto">
                <a:xfrm>
                  <a:off x="1722923" y="5065532"/>
                  <a:ext cx="3627182"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外同步	</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01 1</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个停止位	  </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4" name="Text Box 42"/>
                <p:cNvSpPr txBox="1">
                  <a:spLocks noChangeArrowheads="1"/>
                </p:cNvSpPr>
                <p:nvPr/>
              </p:nvSpPr>
              <p:spPr bwMode="auto">
                <a:xfrm>
                  <a:off x="1722922" y="5378874"/>
                  <a:ext cx="4459189"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双同步	</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10 1.5</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个停止位  </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5" name="Text Box 43"/>
                <p:cNvSpPr txBox="1">
                  <a:spLocks noChangeArrowheads="1"/>
                </p:cNvSpPr>
                <p:nvPr/>
              </p:nvSpPr>
              <p:spPr bwMode="auto">
                <a:xfrm>
                  <a:off x="1722923" y="5698362"/>
                  <a:ext cx="4073233"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单同步	</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11 2</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个停止位		</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6" name="Text Box 61"/>
                <p:cNvSpPr txBox="1">
                  <a:spLocks noChangeArrowheads="1"/>
                </p:cNvSpPr>
                <p:nvPr/>
              </p:nvSpPr>
              <p:spPr bwMode="auto">
                <a:xfrm>
                  <a:off x="3034370" y="3724267"/>
                  <a:ext cx="1883038"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奇校验</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7" name="Text Box 62"/>
                <p:cNvSpPr txBox="1">
                  <a:spLocks noChangeArrowheads="1"/>
                </p:cNvSpPr>
                <p:nvPr/>
              </p:nvSpPr>
              <p:spPr bwMode="auto">
                <a:xfrm>
                  <a:off x="3034370" y="4013034"/>
                  <a:ext cx="1883038"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偶校验</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8" name="Text Box 36"/>
                <p:cNvSpPr txBox="1">
                  <a:spLocks noChangeArrowheads="1"/>
                </p:cNvSpPr>
                <p:nvPr/>
              </p:nvSpPr>
              <p:spPr bwMode="auto">
                <a:xfrm>
                  <a:off x="3913121" y="3140968"/>
                  <a:ext cx="1883036"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禁止</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9" name="Text Box 37"/>
                <p:cNvSpPr txBox="1">
                  <a:spLocks noChangeArrowheads="1"/>
                </p:cNvSpPr>
                <p:nvPr/>
              </p:nvSpPr>
              <p:spPr bwMode="auto">
                <a:xfrm>
                  <a:off x="3913121" y="3426664"/>
                  <a:ext cx="1883036"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允许</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20" name="Text Box 47"/>
                <p:cNvSpPr txBox="1">
                  <a:spLocks noChangeArrowheads="1"/>
                </p:cNvSpPr>
                <p:nvPr/>
              </p:nvSpPr>
              <p:spPr bwMode="auto">
                <a:xfrm>
                  <a:off x="5240594" y="3248812"/>
                  <a:ext cx="1883038"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00 5</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位</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21" name="Text Box 50"/>
                <p:cNvSpPr txBox="1">
                  <a:spLocks noChangeArrowheads="1"/>
                </p:cNvSpPr>
                <p:nvPr/>
              </p:nvSpPr>
              <p:spPr bwMode="auto">
                <a:xfrm>
                  <a:off x="5240594" y="3543723"/>
                  <a:ext cx="1883038"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01 6</a:t>
                  </a:r>
                  <a:r>
                    <a:rPr kumimoji="0" lang="zh-CN" altLang="en-US"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位</a:t>
                  </a:r>
                  <a:endParaRPr kumimoji="0" 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endParaRPr>
                </a:p>
              </p:txBody>
            </p:sp>
            <p:sp>
              <p:nvSpPr>
                <p:cNvPr id="22" name="Text Box 51"/>
                <p:cNvSpPr txBox="1">
                  <a:spLocks noChangeArrowheads="1"/>
                </p:cNvSpPr>
                <p:nvPr/>
              </p:nvSpPr>
              <p:spPr bwMode="auto">
                <a:xfrm>
                  <a:off x="5240594" y="3844777"/>
                  <a:ext cx="1883038"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10 7</a:t>
                  </a:r>
                  <a:r>
                    <a:rPr kumimoji="0" lang="zh-CN" altLang="en-US"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位</a:t>
                  </a:r>
                  <a:endParaRPr kumimoji="0" 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endParaRPr>
                </a:p>
              </p:txBody>
            </p:sp>
            <p:sp>
              <p:nvSpPr>
                <p:cNvPr id="23" name="Text Box 52"/>
                <p:cNvSpPr txBox="1">
                  <a:spLocks noChangeArrowheads="1"/>
                </p:cNvSpPr>
                <p:nvPr/>
              </p:nvSpPr>
              <p:spPr bwMode="auto">
                <a:xfrm>
                  <a:off x="5240594" y="4142762"/>
                  <a:ext cx="1883038"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11 8</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位</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24" name="Text Box 53"/>
                <p:cNvSpPr txBox="1">
                  <a:spLocks noChangeArrowheads="1"/>
                </p:cNvSpPr>
                <p:nvPr/>
              </p:nvSpPr>
              <p:spPr bwMode="auto">
                <a:xfrm>
                  <a:off x="6749500" y="3232380"/>
                  <a:ext cx="1883038"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同步方式</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25" name="Text Box 56"/>
                <p:cNvSpPr txBox="1">
                  <a:spLocks noChangeArrowheads="1"/>
                </p:cNvSpPr>
                <p:nvPr/>
              </p:nvSpPr>
              <p:spPr bwMode="auto">
                <a:xfrm>
                  <a:off x="6749498" y="3536508"/>
                  <a:ext cx="2285307"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异步方式（</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26" name="Text Box 57"/>
                <p:cNvSpPr txBox="1">
                  <a:spLocks noChangeArrowheads="1"/>
                </p:cNvSpPr>
                <p:nvPr/>
              </p:nvSpPr>
              <p:spPr bwMode="auto">
                <a:xfrm>
                  <a:off x="6749498" y="3849850"/>
                  <a:ext cx="2662603"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异步方式（</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×16</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27" name="Text Box 58"/>
                <p:cNvSpPr txBox="1">
                  <a:spLocks noChangeArrowheads="1"/>
                </p:cNvSpPr>
                <p:nvPr/>
              </p:nvSpPr>
              <p:spPr bwMode="auto">
                <a:xfrm>
                  <a:off x="6749500" y="4157050"/>
                  <a:ext cx="2662601" cy="466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异步方式（</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×64</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29" name="AutoShape 22"/>
                <p:cNvCxnSpPr>
                  <a:cxnSpLocks noChangeShapeType="1"/>
                </p:cNvCxnSpPr>
                <p:nvPr/>
              </p:nvCxnSpPr>
              <p:spPr bwMode="auto">
                <a:xfrm>
                  <a:off x="2359139" y="1937512"/>
                  <a:ext cx="0" cy="46726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0" name="AutoShape 23"/>
                <p:cNvCxnSpPr>
                  <a:cxnSpLocks noChangeShapeType="1"/>
                </p:cNvCxnSpPr>
                <p:nvPr/>
              </p:nvCxnSpPr>
              <p:spPr bwMode="auto">
                <a:xfrm>
                  <a:off x="596833" y="1937512"/>
                  <a:ext cx="0" cy="46726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 name="AutoShape 24"/>
                <p:cNvCxnSpPr>
                  <a:cxnSpLocks noChangeShapeType="1"/>
                </p:cNvCxnSpPr>
                <p:nvPr/>
              </p:nvCxnSpPr>
              <p:spPr bwMode="auto">
                <a:xfrm>
                  <a:off x="4095810" y="1937512"/>
                  <a:ext cx="0" cy="46726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 name="AutoShape 25"/>
                <p:cNvCxnSpPr>
                  <a:cxnSpLocks noChangeShapeType="1"/>
                </p:cNvCxnSpPr>
                <p:nvPr/>
              </p:nvCxnSpPr>
              <p:spPr bwMode="auto">
                <a:xfrm>
                  <a:off x="7610809" y="1937512"/>
                  <a:ext cx="0" cy="46726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3" name="AutoShape 26"/>
                <p:cNvCxnSpPr>
                  <a:cxnSpLocks noChangeShapeType="1"/>
                </p:cNvCxnSpPr>
                <p:nvPr/>
              </p:nvCxnSpPr>
              <p:spPr bwMode="auto">
                <a:xfrm>
                  <a:off x="5859184" y="1933823"/>
                  <a:ext cx="0" cy="46726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34" name="AutoShape 31"/>
                <p:cNvSpPr>
                  <a:spLocks/>
                </p:cNvSpPr>
                <p:nvPr/>
              </p:nvSpPr>
              <p:spPr bwMode="auto">
                <a:xfrm rot="16200000">
                  <a:off x="1434930" y="2243188"/>
                  <a:ext cx="70090" cy="1635207"/>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35" name="AutoShape 32"/>
                <p:cNvSpPr>
                  <a:spLocks/>
                </p:cNvSpPr>
                <p:nvPr/>
              </p:nvSpPr>
              <p:spPr bwMode="auto">
                <a:xfrm rot="16200000">
                  <a:off x="4953133" y="2243188"/>
                  <a:ext cx="70090" cy="1635207"/>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38" name="AutoShape 39"/>
                <p:cNvCxnSpPr>
                  <a:cxnSpLocks noChangeShapeType="1"/>
                </p:cNvCxnSpPr>
                <p:nvPr/>
              </p:nvCxnSpPr>
              <p:spPr bwMode="auto">
                <a:xfrm>
                  <a:off x="1467304" y="3099526"/>
                  <a:ext cx="0" cy="150385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AutoShape 40"/>
                <p:cNvCxnSpPr>
                  <a:cxnSpLocks noChangeShapeType="1"/>
                </p:cNvCxnSpPr>
                <p:nvPr/>
              </p:nvCxnSpPr>
              <p:spPr bwMode="auto">
                <a:xfrm flipH="1">
                  <a:off x="1475850" y="4603382"/>
                  <a:ext cx="18000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3" name="AutoShape 44"/>
                <p:cNvCxnSpPr>
                  <a:cxnSpLocks noChangeShapeType="1"/>
                </p:cNvCxnSpPr>
                <p:nvPr/>
              </p:nvCxnSpPr>
              <p:spPr bwMode="auto">
                <a:xfrm>
                  <a:off x="3236019" y="1933823"/>
                  <a:ext cx="0" cy="467265"/>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36" name="AutoShape 46"/>
                <p:cNvSpPr>
                  <a:spLocks/>
                </p:cNvSpPr>
                <p:nvPr/>
              </p:nvSpPr>
              <p:spPr bwMode="auto">
                <a:xfrm rot="16200000">
                  <a:off x="6700486" y="2239501"/>
                  <a:ext cx="70090" cy="1635207"/>
                </a:xfrm>
                <a:prstGeom prst="leftBracket">
                  <a:avLst>
                    <a:gd name="adj" fmla="val 22383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47" name="AutoShape 48"/>
                <p:cNvCxnSpPr>
                  <a:cxnSpLocks noChangeShapeType="1"/>
                </p:cNvCxnSpPr>
                <p:nvPr/>
              </p:nvCxnSpPr>
              <p:spPr bwMode="auto">
                <a:xfrm>
                  <a:off x="4992985" y="3095838"/>
                  <a:ext cx="0" cy="2926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 name="AutoShape 49"/>
                <p:cNvCxnSpPr>
                  <a:cxnSpLocks noChangeShapeType="1"/>
                </p:cNvCxnSpPr>
                <p:nvPr/>
              </p:nvCxnSpPr>
              <p:spPr bwMode="auto">
                <a:xfrm flipH="1">
                  <a:off x="4992985" y="3402780"/>
                  <a:ext cx="18000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 name="AutoShape 54"/>
                <p:cNvCxnSpPr>
                  <a:cxnSpLocks noChangeShapeType="1"/>
                </p:cNvCxnSpPr>
                <p:nvPr/>
              </p:nvCxnSpPr>
              <p:spPr bwMode="auto">
                <a:xfrm>
                  <a:off x="6523096" y="3104368"/>
                  <a:ext cx="0" cy="2926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4" name="AutoShape 55"/>
                <p:cNvCxnSpPr>
                  <a:cxnSpLocks noChangeShapeType="1"/>
                </p:cNvCxnSpPr>
                <p:nvPr/>
              </p:nvCxnSpPr>
              <p:spPr bwMode="auto">
                <a:xfrm flipH="1">
                  <a:off x="6523096" y="3397024"/>
                  <a:ext cx="180000" cy="1229"/>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8" name="AutoShape 59"/>
                <p:cNvCxnSpPr>
                  <a:cxnSpLocks noChangeShapeType="1"/>
                </p:cNvCxnSpPr>
                <p:nvPr/>
              </p:nvCxnSpPr>
              <p:spPr bwMode="auto">
                <a:xfrm flipH="1">
                  <a:off x="2777820" y="2944591"/>
                  <a:ext cx="1069" cy="94928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9" name="AutoShape 60"/>
                <p:cNvCxnSpPr>
                  <a:cxnSpLocks noChangeShapeType="1"/>
                </p:cNvCxnSpPr>
                <p:nvPr/>
              </p:nvCxnSpPr>
              <p:spPr bwMode="auto">
                <a:xfrm flipH="1">
                  <a:off x="2777820" y="3893878"/>
                  <a:ext cx="18000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AutoShape 34"/>
                <p:cNvCxnSpPr>
                  <a:cxnSpLocks noChangeShapeType="1"/>
                </p:cNvCxnSpPr>
                <p:nvPr/>
              </p:nvCxnSpPr>
              <p:spPr bwMode="auto">
                <a:xfrm flipH="1">
                  <a:off x="3657905" y="2933525"/>
                  <a:ext cx="1069" cy="3960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AutoShape 35"/>
                <p:cNvCxnSpPr>
                  <a:cxnSpLocks noChangeShapeType="1"/>
                </p:cNvCxnSpPr>
                <p:nvPr/>
              </p:nvCxnSpPr>
              <p:spPr bwMode="auto">
                <a:xfrm flipH="1">
                  <a:off x="3663245" y="3328416"/>
                  <a:ext cx="18000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1" name="Rectangle 14"/>
                <p:cNvSpPr>
                  <a:spLocks noChangeArrowheads="1"/>
                </p:cNvSpPr>
                <p:nvPr/>
              </p:nvSpPr>
              <p:spPr bwMode="auto">
                <a:xfrm>
                  <a:off x="596833" y="2466258"/>
                  <a:ext cx="7013976" cy="471600"/>
                </a:xfrm>
                <a:prstGeom prst="rect">
                  <a:avLst/>
                </a:prstGeom>
                <a:solidFill>
                  <a:srgbClr val="F2F2F2"/>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42" name="AutoShape 15"/>
                <p:cNvCxnSpPr>
                  <a:cxnSpLocks noChangeShapeType="1"/>
                </p:cNvCxnSpPr>
                <p:nvPr/>
              </p:nvCxnSpPr>
              <p:spPr bwMode="auto">
                <a:xfrm>
                  <a:off x="1475850" y="2466259"/>
                  <a:ext cx="0" cy="46726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AutoShape 16"/>
                <p:cNvCxnSpPr>
                  <a:cxnSpLocks noChangeShapeType="1"/>
                </p:cNvCxnSpPr>
                <p:nvPr/>
              </p:nvCxnSpPr>
              <p:spPr bwMode="auto">
                <a:xfrm>
                  <a:off x="2354867" y="2466259"/>
                  <a:ext cx="0" cy="46726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5" name="AutoShape 17"/>
                <p:cNvCxnSpPr>
                  <a:cxnSpLocks noChangeShapeType="1"/>
                </p:cNvCxnSpPr>
                <p:nvPr/>
              </p:nvCxnSpPr>
              <p:spPr bwMode="auto">
                <a:xfrm>
                  <a:off x="3233884" y="2466259"/>
                  <a:ext cx="0" cy="46726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6" name="AutoShape 18"/>
                <p:cNvCxnSpPr>
                  <a:cxnSpLocks noChangeShapeType="1"/>
                </p:cNvCxnSpPr>
                <p:nvPr/>
              </p:nvCxnSpPr>
              <p:spPr bwMode="auto">
                <a:xfrm>
                  <a:off x="4095810" y="2466259"/>
                  <a:ext cx="0" cy="46726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 name="AutoShape 19"/>
                <p:cNvCxnSpPr>
                  <a:cxnSpLocks noChangeShapeType="1"/>
                </p:cNvCxnSpPr>
                <p:nvPr/>
              </p:nvCxnSpPr>
              <p:spPr bwMode="auto">
                <a:xfrm>
                  <a:off x="4990848" y="2466259"/>
                  <a:ext cx="0" cy="46726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 name="AutoShape 20"/>
                <p:cNvCxnSpPr>
                  <a:cxnSpLocks noChangeShapeType="1"/>
                </p:cNvCxnSpPr>
                <p:nvPr/>
              </p:nvCxnSpPr>
              <p:spPr bwMode="auto">
                <a:xfrm>
                  <a:off x="5861321" y="2466259"/>
                  <a:ext cx="0" cy="46726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1" name="AutoShape 21"/>
                <p:cNvCxnSpPr>
                  <a:cxnSpLocks noChangeShapeType="1"/>
                </p:cNvCxnSpPr>
                <p:nvPr/>
              </p:nvCxnSpPr>
              <p:spPr bwMode="auto">
                <a:xfrm>
                  <a:off x="6740338" y="2466259"/>
                  <a:ext cx="0" cy="46726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78" name="组合 77"/>
              <p:cNvGrpSpPr/>
              <p:nvPr/>
            </p:nvGrpSpPr>
            <p:grpSpPr>
              <a:xfrm>
                <a:off x="611558" y="2735886"/>
                <a:ext cx="6624000" cy="477090"/>
                <a:chOff x="743894" y="2519862"/>
                <a:chExt cx="6356592" cy="477090"/>
              </a:xfrm>
            </p:grpSpPr>
            <p:sp>
              <p:nvSpPr>
                <p:cNvPr id="79" name="Text Box 20"/>
                <p:cNvSpPr txBox="1">
                  <a:spLocks noChangeArrowheads="1"/>
                </p:cNvSpPr>
                <p:nvPr/>
              </p:nvSpPr>
              <p:spPr bwMode="auto">
                <a:xfrm>
                  <a:off x="743894" y="2519862"/>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80" name="Text Box 21"/>
                <p:cNvSpPr txBox="1">
                  <a:spLocks noChangeArrowheads="1"/>
                </p:cNvSpPr>
                <p:nvPr/>
              </p:nvSpPr>
              <p:spPr bwMode="auto">
                <a:xfrm>
                  <a:off x="1547240" y="2519862"/>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81" name="Text Box 22"/>
                <p:cNvSpPr txBox="1">
                  <a:spLocks noChangeArrowheads="1"/>
                </p:cNvSpPr>
                <p:nvPr/>
              </p:nvSpPr>
              <p:spPr bwMode="auto">
                <a:xfrm>
                  <a:off x="2336066" y="2519862"/>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82" name="Text Box 23"/>
                <p:cNvSpPr txBox="1">
                  <a:spLocks noChangeArrowheads="1"/>
                </p:cNvSpPr>
                <p:nvPr/>
              </p:nvSpPr>
              <p:spPr bwMode="auto">
                <a:xfrm>
                  <a:off x="3132152" y="2519862"/>
                  <a:ext cx="79608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D4</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83" name="Text Box 24"/>
                <p:cNvSpPr txBox="1">
                  <a:spLocks noChangeArrowheads="1"/>
                </p:cNvSpPr>
                <p:nvPr/>
              </p:nvSpPr>
              <p:spPr bwMode="auto">
                <a:xfrm>
                  <a:off x="3920979" y="2519862"/>
                  <a:ext cx="79608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D3</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84" name="Text Box 25"/>
                <p:cNvSpPr txBox="1">
                  <a:spLocks noChangeArrowheads="1"/>
                </p:cNvSpPr>
                <p:nvPr/>
              </p:nvSpPr>
              <p:spPr bwMode="auto">
                <a:xfrm>
                  <a:off x="4726746" y="2519862"/>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85" name="Text Box 26"/>
                <p:cNvSpPr txBox="1">
                  <a:spLocks noChangeArrowheads="1"/>
                </p:cNvSpPr>
                <p:nvPr/>
              </p:nvSpPr>
              <p:spPr bwMode="auto">
                <a:xfrm>
                  <a:off x="5515572" y="2519862"/>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86" name="Text Box 27"/>
                <p:cNvSpPr txBox="1">
                  <a:spLocks noChangeArrowheads="1"/>
                </p:cNvSpPr>
                <p:nvPr/>
              </p:nvSpPr>
              <p:spPr bwMode="auto">
                <a:xfrm>
                  <a:off x="6304400" y="2519862"/>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grpSp>
        </p:grpSp>
      </p:grpSp>
    </p:spTree>
    <p:extLst>
      <p:ext uri="{BB962C8B-B14F-4D97-AF65-F5344CB8AC3E}">
        <p14:creationId xmlns:p14="http://schemas.microsoft.com/office/powerpoint/2010/main" val="1457529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7.2.4  8251A</a:t>
            </a:r>
            <a:r>
              <a:rPr lang="zh-CN" altLang="zh-CN" dirty="0"/>
              <a:t>的控制字及状态字</a:t>
            </a:r>
            <a:endParaRPr lang="zh-CN" altLang="en-US" dirty="0"/>
          </a:p>
        </p:txBody>
      </p:sp>
      <p:sp>
        <p:nvSpPr>
          <p:cNvPr id="3" name="TextBox 2"/>
          <p:cNvSpPr txBox="1"/>
          <p:nvPr/>
        </p:nvSpPr>
        <p:spPr>
          <a:xfrm>
            <a:off x="540000" y="1124744"/>
            <a:ext cx="3672800" cy="584775"/>
          </a:xfrm>
          <a:prstGeom prst="rect">
            <a:avLst/>
          </a:prstGeom>
          <a:noFill/>
        </p:spPr>
        <p:txBody>
          <a:bodyPr wrap="none" rtlCol="0" anchor="ctr" anchorCtr="0">
            <a:spAutoFit/>
          </a:bodyPr>
          <a:lstStyle>
            <a:defPPr>
              <a:defRPr lang="zh-CN"/>
            </a:defPPr>
            <a:lvl1pPr>
              <a:defRPr sz="3200">
                <a:latin typeface="黑体" pitchFamily="49" charset="-122"/>
                <a:ea typeface="黑体" pitchFamily="49" charset="-122"/>
              </a:defRPr>
            </a:lvl1pPr>
          </a:lstStyle>
          <a:p>
            <a:r>
              <a:rPr lang="en-US" altLang="zh-CN" dirty="0"/>
              <a:t>2</a:t>
            </a:r>
            <a:r>
              <a:rPr lang="zh-CN" altLang="zh-CN" dirty="0"/>
              <a:t>．操作命令控制字</a:t>
            </a:r>
            <a:endParaRPr lang="zh-CN" altLang="en-US" dirty="0"/>
          </a:p>
        </p:txBody>
      </p:sp>
      <p:grpSp>
        <p:nvGrpSpPr>
          <p:cNvPr id="91" name="组合 90"/>
          <p:cNvGrpSpPr/>
          <p:nvPr/>
        </p:nvGrpSpPr>
        <p:grpSpPr>
          <a:xfrm>
            <a:off x="323528" y="1751600"/>
            <a:ext cx="8496944" cy="4500000"/>
            <a:chOff x="323528" y="1737312"/>
            <a:chExt cx="8496944" cy="4500000"/>
          </a:xfrm>
        </p:grpSpPr>
        <p:sp>
          <p:nvSpPr>
            <p:cNvPr id="129" name="矩形 128"/>
            <p:cNvSpPr/>
            <p:nvPr/>
          </p:nvSpPr>
          <p:spPr>
            <a:xfrm>
              <a:off x="323528" y="1737312"/>
              <a:ext cx="8496944" cy="4500000"/>
            </a:xfrm>
            <a:prstGeom prst="rect">
              <a:avLst/>
            </a:prstGeom>
            <a:solidFill>
              <a:srgbClr val="CCECFF">
                <a:alpha val="49804"/>
              </a:srgb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6" name="Text Box 2"/>
            <p:cNvSpPr txBox="1">
              <a:spLocks noChangeArrowheads="1"/>
            </p:cNvSpPr>
            <p:nvPr/>
          </p:nvSpPr>
          <p:spPr bwMode="auto">
            <a:xfrm>
              <a:off x="520246" y="2014213"/>
              <a:ext cx="800540"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EH</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7" name="Text Box 3"/>
            <p:cNvSpPr txBox="1">
              <a:spLocks noChangeArrowheads="1"/>
            </p:cNvSpPr>
            <p:nvPr/>
          </p:nvSpPr>
          <p:spPr bwMode="auto">
            <a:xfrm>
              <a:off x="1323211" y="2006008"/>
              <a:ext cx="800540"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IR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8" name="Text Box 4"/>
            <p:cNvSpPr txBox="1">
              <a:spLocks noChangeArrowheads="1"/>
            </p:cNvSpPr>
            <p:nvPr/>
          </p:nvSpPr>
          <p:spPr bwMode="auto">
            <a:xfrm>
              <a:off x="2063105" y="2014213"/>
              <a:ext cx="924259"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RTS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9" name="Text Box 5"/>
            <p:cNvSpPr txBox="1">
              <a:spLocks noChangeArrowheads="1"/>
            </p:cNvSpPr>
            <p:nvPr/>
          </p:nvSpPr>
          <p:spPr bwMode="auto">
            <a:xfrm>
              <a:off x="2914587" y="2019682"/>
              <a:ext cx="798115"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ER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70" name="Text Box 6"/>
            <p:cNvSpPr txBox="1">
              <a:spLocks noChangeArrowheads="1"/>
            </p:cNvSpPr>
            <p:nvPr/>
          </p:nvSpPr>
          <p:spPr bwMode="auto">
            <a:xfrm>
              <a:off x="3705424" y="2014213"/>
              <a:ext cx="815095"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SBRK</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71" name="Text Box 7"/>
            <p:cNvSpPr txBox="1">
              <a:spLocks noChangeArrowheads="1"/>
            </p:cNvSpPr>
            <p:nvPr/>
          </p:nvSpPr>
          <p:spPr bwMode="auto">
            <a:xfrm>
              <a:off x="4486557" y="2006008"/>
              <a:ext cx="817522"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RxE</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72" name="Text Box 8"/>
            <p:cNvSpPr txBox="1">
              <a:spLocks noChangeArrowheads="1"/>
            </p:cNvSpPr>
            <p:nvPr/>
          </p:nvSpPr>
          <p:spPr bwMode="auto">
            <a:xfrm>
              <a:off x="5304079" y="2019682"/>
              <a:ext cx="817520"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DTR</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73" name="Text Box 9"/>
            <p:cNvSpPr txBox="1">
              <a:spLocks noChangeArrowheads="1"/>
            </p:cNvSpPr>
            <p:nvPr/>
          </p:nvSpPr>
          <p:spPr bwMode="auto">
            <a:xfrm>
              <a:off x="6094915" y="2014213"/>
              <a:ext cx="805392"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TxE</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74" name="Text Box 10"/>
            <p:cNvSpPr txBox="1">
              <a:spLocks noChangeArrowheads="1"/>
            </p:cNvSpPr>
            <p:nvPr/>
          </p:nvSpPr>
          <p:spPr bwMode="auto">
            <a:xfrm>
              <a:off x="6771735" y="2854843"/>
              <a:ext cx="1712670"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禁止发送</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75" name="Text Box 11"/>
            <p:cNvSpPr txBox="1">
              <a:spLocks noChangeArrowheads="1"/>
            </p:cNvSpPr>
            <p:nvPr/>
          </p:nvSpPr>
          <p:spPr bwMode="auto">
            <a:xfrm>
              <a:off x="6771735" y="3125572"/>
              <a:ext cx="1712670"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允许发送</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76" name="Text Box 12"/>
            <p:cNvSpPr txBox="1">
              <a:spLocks noChangeArrowheads="1"/>
            </p:cNvSpPr>
            <p:nvPr/>
          </p:nvSpPr>
          <p:spPr bwMode="auto">
            <a:xfrm>
              <a:off x="5971195" y="3446138"/>
              <a:ext cx="2849277"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使</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DTR</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引脚输出低电平</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77" name="Text Box 13"/>
            <p:cNvSpPr txBox="1">
              <a:spLocks noChangeArrowheads="1"/>
            </p:cNvSpPr>
            <p:nvPr/>
          </p:nvSpPr>
          <p:spPr bwMode="auto">
            <a:xfrm>
              <a:off x="5180358" y="3754104"/>
              <a:ext cx="1712670"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禁止接收</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78" name="Text Box 14"/>
            <p:cNvSpPr txBox="1">
              <a:spLocks noChangeArrowheads="1"/>
            </p:cNvSpPr>
            <p:nvPr/>
          </p:nvSpPr>
          <p:spPr bwMode="auto">
            <a:xfrm>
              <a:off x="5180358" y="4024833"/>
              <a:ext cx="1712670"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允许接收</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79" name="Text Box 15"/>
            <p:cNvSpPr txBox="1">
              <a:spLocks noChangeArrowheads="1"/>
            </p:cNvSpPr>
            <p:nvPr/>
          </p:nvSpPr>
          <p:spPr bwMode="auto">
            <a:xfrm>
              <a:off x="4406504" y="4316448"/>
              <a:ext cx="2365231"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0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正常工作</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80" name="Text Box 16"/>
            <p:cNvSpPr txBox="1">
              <a:spLocks noChangeArrowheads="1"/>
            </p:cNvSpPr>
            <p:nvPr/>
          </p:nvSpPr>
          <p:spPr bwMode="auto">
            <a:xfrm>
              <a:off x="4404075" y="4568034"/>
              <a:ext cx="2976235"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使</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TxD</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引脚输出低电平</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81" name="Text Box 17"/>
            <p:cNvSpPr txBox="1">
              <a:spLocks noChangeArrowheads="1"/>
            </p:cNvSpPr>
            <p:nvPr/>
          </p:nvSpPr>
          <p:spPr bwMode="auto">
            <a:xfrm>
              <a:off x="3579278" y="4895360"/>
              <a:ext cx="3801033"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清除错误标志位</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PE</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OE</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FE</a:t>
              </a:r>
              <a:endParaRPr kumimoji="0" lang="zh-CN"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82" name="Text Box 18"/>
            <p:cNvSpPr txBox="1">
              <a:spLocks noChangeArrowheads="1"/>
            </p:cNvSpPr>
            <p:nvPr/>
          </p:nvSpPr>
          <p:spPr bwMode="auto">
            <a:xfrm>
              <a:off x="2810275" y="5202013"/>
              <a:ext cx="2778844"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使</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RTS</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引脚输出低电平</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83" name="Text Box 19"/>
            <p:cNvSpPr txBox="1">
              <a:spLocks noChangeArrowheads="1"/>
            </p:cNvSpPr>
            <p:nvPr/>
          </p:nvSpPr>
          <p:spPr bwMode="auto">
            <a:xfrm>
              <a:off x="1970921" y="5475686"/>
              <a:ext cx="2935313"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使</a:t>
              </a: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8251A</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复位</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84" name="Text Box 20"/>
            <p:cNvSpPr txBox="1">
              <a:spLocks noChangeArrowheads="1"/>
            </p:cNvSpPr>
            <p:nvPr/>
          </p:nvSpPr>
          <p:spPr bwMode="auto">
            <a:xfrm>
              <a:off x="1197065" y="5801569"/>
              <a:ext cx="2932888" cy="4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允许搜索同步字符</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31766" name="AutoShape 22"/>
            <p:cNvCxnSpPr>
              <a:cxnSpLocks noChangeShapeType="1"/>
            </p:cNvCxnSpPr>
            <p:nvPr/>
          </p:nvCxnSpPr>
          <p:spPr bwMode="auto">
            <a:xfrm>
              <a:off x="2128725" y="1884610"/>
              <a:ext cx="0" cy="41566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767" name="AutoShape 23"/>
            <p:cNvCxnSpPr>
              <a:cxnSpLocks noChangeShapeType="1"/>
            </p:cNvCxnSpPr>
            <p:nvPr/>
          </p:nvCxnSpPr>
          <p:spPr bwMode="auto">
            <a:xfrm>
              <a:off x="527523" y="1884610"/>
              <a:ext cx="0" cy="41566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768" name="AutoShape 24"/>
            <p:cNvCxnSpPr>
              <a:cxnSpLocks noChangeShapeType="1"/>
            </p:cNvCxnSpPr>
            <p:nvPr/>
          </p:nvCxnSpPr>
          <p:spPr bwMode="auto">
            <a:xfrm>
              <a:off x="3706637" y="1884610"/>
              <a:ext cx="0" cy="41566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769" name="AutoShape 25"/>
            <p:cNvCxnSpPr>
              <a:cxnSpLocks noChangeShapeType="1"/>
            </p:cNvCxnSpPr>
            <p:nvPr/>
          </p:nvCxnSpPr>
          <p:spPr bwMode="auto">
            <a:xfrm>
              <a:off x="6900307" y="1884610"/>
              <a:ext cx="0" cy="41566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770" name="AutoShape 26"/>
            <p:cNvCxnSpPr>
              <a:cxnSpLocks noChangeShapeType="1"/>
            </p:cNvCxnSpPr>
            <p:nvPr/>
          </p:nvCxnSpPr>
          <p:spPr bwMode="auto">
            <a:xfrm>
              <a:off x="5308809" y="1881328"/>
              <a:ext cx="0" cy="41566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771" name="AutoShape 27"/>
            <p:cNvCxnSpPr>
              <a:cxnSpLocks noChangeShapeType="1"/>
            </p:cNvCxnSpPr>
            <p:nvPr/>
          </p:nvCxnSpPr>
          <p:spPr bwMode="auto">
            <a:xfrm>
              <a:off x="2925444" y="1881328"/>
              <a:ext cx="0" cy="41566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772" name="AutoShape 28"/>
            <p:cNvCxnSpPr>
              <a:cxnSpLocks noChangeShapeType="1"/>
            </p:cNvCxnSpPr>
            <p:nvPr/>
          </p:nvCxnSpPr>
          <p:spPr bwMode="auto">
            <a:xfrm>
              <a:off x="6496610" y="2656325"/>
              <a:ext cx="970" cy="39816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73" name="AutoShape 29"/>
            <p:cNvCxnSpPr>
              <a:cxnSpLocks noChangeShapeType="1"/>
            </p:cNvCxnSpPr>
            <p:nvPr/>
          </p:nvCxnSpPr>
          <p:spPr bwMode="auto">
            <a:xfrm flipH="1">
              <a:off x="6496610" y="3054486"/>
              <a:ext cx="23290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74" name="AutoShape 30"/>
            <p:cNvCxnSpPr>
              <a:cxnSpLocks noChangeShapeType="1"/>
            </p:cNvCxnSpPr>
            <p:nvPr/>
          </p:nvCxnSpPr>
          <p:spPr bwMode="auto">
            <a:xfrm>
              <a:off x="6109410" y="1883516"/>
              <a:ext cx="0" cy="41566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775" name="AutoShape 31"/>
            <p:cNvCxnSpPr>
              <a:cxnSpLocks noChangeShapeType="1"/>
            </p:cNvCxnSpPr>
            <p:nvPr/>
          </p:nvCxnSpPr>
          <p:spPr bwMode="auto">
            <a:xfrm>
              <a:off x="1320361" y="1881328"/>
              <a:ext cx="0" cy="41566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776" name="AutoShape 32"/>
            <p:cNvCxnSpPr>
              <a:cxnSpLocks noChangeShapeType="1"/>
            </p:cNvCxnSpPr>
            <p:nvPr/>
          </p:nvCxnSpPr>
          <p:spPr bwMode="auto">
            <a:xfrm>
              <a:off x="4514031" y="1885703"/>
              <a:ext cx="0" cy="415663"/>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777" name="AutoShape 33"/>
            <p:cNvCxnSpPr>
              <a:cxnSpLocks noChangeShapeType="1"/>
            </p:cNvCxnSpPr>
            <p:nvPr/>
          </p:nvCxnSpPr>
          <p:spPr bwMode="auto">
            <a:xfrm>
              <a:off x="5695039" y="2662888"/>
              <a:ext cx="970" cy="96915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78" name="AutoShape 34"/>
            <p:cNvCxnSpPr>
              <a:cxnSpLocks noChangeShapeType="1"/>
            </p:cNvCxnSpPr>
            <p:nvPr/>
          </p:nvCxnSpPr>
          <p:spPr bwMode="auto">
            <a:xfrm flipH="1">
              <a:off x="5695039" y="3632040"/>
              <a:ext cx="23290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79" name="AutoShape 35"/>
            <p:cNvCxnSpPr>
              <a:cxnSpLocks noChangeShapeType="1"/>
            </p:cNvCxnSpPr>
            <p:nvPr/>
          </p:nvCxnSpPr>
          <p:spPr bwMode="auto">
            <a:xfrm>
              <a:off x="4905112" y="2662888"/>
              <a:ext cx="970" cy="124480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0" name="AutoShape 36"/>
            <p:cNvCxnSpPr>
              <a:cxnSpLocks noChangeShapeType="1"/>
            </p:cNvCxnSpPr>
            <p:nvPr/>
          </p:nvCxnSpPr>
          <p:spPr bwMode="auto">
            <a:xfrm flipH="1">
              <a:off x="4905112" y="3907690"/>
              <a:ext cx="23290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1" name="AutoShape 37"/>
            <p:cNvCxnSpPr>
              <a:cxnSpLocks noChangeShapeType="1"/>
            </p:cNvCxnSpPr>
            <p:nvPr/>
          </p:nvCxnSpPr>
          <p:spPr bwMode="auto">
            <a:xfrm>
              <a:off x="4129742" y="2662888"/>
              <a:ext cx="970" cy="183548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2" name="AutoShape 38"/>
            <p:cNvCxnSpPr>
              <a:cxnSpLocks noChangeShapeType="1"/>
            </p:cNvCxnSpPr>
            <p:nvPr/>
          </p:nvCxnSpPr>
          <p:spPr bwMode="auto">
            <a:xfrm flipH="1">
              <a:off x="4129742" y="4512589"/>
              <a:ext cx="23290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3" name="AutoShape 39"/>
            <p:cNvCxnSpPr>
              <a:cxnSpLocks noChangeShapeType="1"/>
            </p:cNvCxnSpPr>
            <p:nvPr/>
          </p:nvCxnSpPr>
          <p:spPr bwMode="auto">
            <a:xfrm>
              <a:off x="2535333" y="2662888"/>
              <a:ext cx="0" cy="269524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4" name="AutoShape 40"/>
            <p:cNvCxnSpPr>
              <a:cxnSpLocks noChangeShapeType="1"/>
            </p:cNvCxnSpPr>
            <p:nvPr/>
          </p:nvCxnSpPr>
          <p:spPr bwMode="auto">
            <a:xfrm flipH="1">
              <a:off x="2534363" y="5372356"/>
              <a:ext cx="23290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5" name="AutoShape 41"/>
            <p:cNvCxnSpPr>
              <a:cxnSpLocks noChangeShapeType="1"/>
            </p:cNvCxnSpPr>
            <p:nvPr/>
          </p:nvCxnSpPr>
          <p:spPr bwMode="auto">
            <a:xfrm>
              <a:off x="920545" y="2662888"/>
              <a:ext cx="0" cy="328264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6" name="AutoShape 42"/>
            <p:cNvCxnSpPr>
              <a:cxnSpLocks noChangeShapeType="1"/>
            </p:cNvCxnSpPr>
            <p:nvPr/>
          </p:nvCxnSpPr>
          <p:spPr bwMode="auto">
            <a:xfrm flipH="1">
              <a:off x="919575" y="5945534"/>
              <a:ext cx="23290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7" name="AutoShape 43"/>
            <p:cNvCxnSpPr>
              <a:cxnSpLocks noChangeShapeType="1"/>
            </p:cNvCxnSpPr>
            <p:nvPr/>
          </p:nvCxnSpPr>
          <p:spPr bwMode="auto">
            <a:xfrm>
              <a:off x="1695915" y="2656325"/>
              <a:ext cx="0" cy="298730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8" name="AutoShape 44"/>
            <p:cNvCxnSpPr>
              <a:cxnSpLocks noChangeShapeType="1"/>
            </p:cNvCxnSpPr>
            <p:nvPr/>
          </p:nvCxnSpPr>
          <p:spPr bwMode="auto">
            <a:xfrm flipH="1">
              <a:off x="1694945" y="5643631"/>
              <a:ext cx="23290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89" name="AutoShape 45"/>
            <p:cNvCxnSpPr>
              <a:cxnSpLocks noChangeShapeType="1"/>
            </p:cNvCxnSpPr>
            <p:nvPr/>
          </p:nvCxnSpPr>
          <p:spPr bwMode="auto">
            <a:xfrm>
              <a:off x="3302940" y="2662888"/>
              <a:ext cx="970" cy="239662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90" name="AutoShape 46"/>
            <p:cNvCxnSpPr>
              <a:cxnSpLocks noChangeShapeType="1"/>
            </p:cNvCxnSpPr>
            <p:nvPr/>
          </p:nvCxnSpPr>
          <p:spPr bwMode="auto">
            <a:xfrm flipH="1">
              <a:off x="3302940" y="5059515"/>
              <a:ext cx="232902"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6" name="Rectangle 47"/>
            <p:cNvSpPr>
              <a:spLocks noChangeArrowheads="1"/>
            </p:cNvSpPr>
            <p:nvPr/>
          </p:nvSpPr>
          <p:spPr bwMode="auto">
            <a:xfrm>
              <a:off x="527523" y="2354965"/>
              <a:ext cx="6372784" cy="415663"/>
            </a:xfrm>
            <a:prstGeom prst="rect">
              <a:avLst/>
            </a:prstGeom>
            <a:solidFill>
              <a:schemeClr val="bg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31792" name="AutoShape 48"/>
            <p:cNvCxnSpPr>
              <a:cxnSpLocks noChangeShapeType="1"/>
            </p:cNvCxnSpPr>
            <p:nvPr/>
          </p:nvCxnSpPr>
          <p:spPr bwMode="auto">
            <a:xfrm>
              <a:off x="1326183" y="2354965"/>
              <a:ext cx="0" cy="4156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93" name="AutoShape 49"/>
            <p:cNvCxnSpPr>
              <a:cxnSpLocks noChangeShapeType="1"/>
            </p:cNvCxnSpPr>
            <p:nvPr/>
          </p:nvCxnSpPr>
          <p:spPr bwMode="auto">
            <a:xfrm>
              <a:off x="2124843" y="2354965"/>
              <a:ext cx="0" cy="4156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94" name="AutoShape 50"/>
            <p:cNvCxnSpPr>
              <a:cxnSpLocks noChangeShapeType="1"/>
            </p:cNvCxnSpPr>
            <p:nvPr/>
          </p:nvCxnSpPr>
          <p:spPr bwMode="auto">
            <a:xfrm>
              <a:off x="2923503" y="2354965"/>
              <a:ext cx="0" cy="4156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95" name="AutoShape 51"/>
            <p:cNvCxnSpPr>
              <a:cxnSpLocks noChangeShapeType="1"/>
            </p:cNvCxnSpPr>
            <p:nvPr/>
          </p:nvCxnSpPr>
          <p:spPr bwMode="auto">
            <a:xfrm>
              <a:off x="3706637" y="2354965"/>
              <a:ext cx="0" cy="4156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96" name="AutoShape 52"/>
            <p:cNvCxnSpPr>
              <a:cxnSpLocks noChangeShapeType="1"/>
            </p:cNvCxnSpPr>
            <p:nvPr/>
          </p:nvCxnSpPr>
          <p:spPr bwMode="auto">
            <a:xfrm>
              <a:off x="4519853" y="2354965"/>
              <a:ext cx="0" cy="4156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97" name="AutoShape 53"/>
            <p:cNvCxnSpPr>
              <a:cxnSpLocks noChangeShapeType="1"/>
            </p:cNvCxnSpPr>
            <p:nvPr/>
          </p:nvCxnSpPr>
          <p:spPr bwMode="auto">
            <a:xfrm>
              <a:off x="5310750" y="2354965"/>
              <a:ext cx="0" cy="4156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798" name="AutoShape 54"/>
            <p:cNvCxnSpPr>
              <a:cxnSpLocks noChangeShapeType="1"/>
            </p:cNvCxnSpPr>
            <p:nvPr/>
          </p:nvCxnSpPr>
          <p:spPr bwMode="auto">
            <a:xfrm>
              <a:off x="6109410" y="2354965"/>
              <a:ext cx="0" cy="4156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30" name="组合 129"/>
            <p:cNvGrpSpPr/>
            <p:nvPr/>
          </p:nvGrpSpPr>
          <p:grpSpPr>
            <a:xfrm>
              <a:off x="539552" y="2411782"/>
              <a:ext cx="6372000" cy="477090"/>
              <a:chOff x="539552" y="2375278"/>
              <a:chExt cx="6356592" cy="477090"/>
            </a:xfrm>
          </p:grpSpPr>
          <p:sp>
            <p:nvSpPr>
              <p:cNvPr id="131" name="Text Box 20"/>
              <p:cNvSpPr txBox="1">
                <a:spLocks noChangeArrowheads="1"/>
              </p:cNvSpPr>
              <p:nvPr/>
            </p:nvSpPr>
            <p:spPr bwMode="auto">
              <a:xfrm>
                <a:off x="539552" y="2375278"/>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32" name="Text Box 21"/>
              <p:cNvSpPr txBox="1">
                <a:spLocks noChangeArrowheads="1"/>
              </p:cNvSpPr>
              <p:nvPr/>
            </p:nvSpPr>
            <p:spPr bwMode="auto">
              <a:xfrm>
                <a:off x="1342898" y="2375278"/>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33" name="Text Box 22"/>
              <p:cNvSpPr txBox="1">
                <a:spLocks noChangeArrowheads="1"/>
              </p:cNvSpPr>
              <p:nvPr/>
            </p:nvSpPr>
            <p:spPr bwMode="auto">
              <a:xfrm>
                <a:off x="2131724" y="2375278"/>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34" name="Text Box 23"/>
              <p:cNvSpPr txBox="1">
                <a:spLocks noChangeArrowheads="1"/>
              </p:cNvSpPr>
              <p:nvPr/>
            </p:nvSpPr>
            <p:spPr bwMode="auto">
              <a:xfrm>
                <a:off x="2927810" y="2375278"/>
                <a:ext cx="79608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D4</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35" name="Text Box 24"/>
              <p:cNvSpPr txBox="1">
                <a:spLocks noChangeArrowheads="1"/>
              </p:cNvSpPr>
              <p:nvPr/>
            </p:nvSpPr>
            <p:spPr bwMode="auto">
              <a:xfrm>
                <a:off x="3716637" y="2375278"/>
                <a:ext cx="79608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D3</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36" name="Text Box 25"/>
              <p:cNvSpPr txBox="1">
                <a:spLocks noChangeArrowheads="1"/>
              </p:cNvSpPr>
              <p:nvPr/>
            </p:nvSpPr>
            <p:spPr bwMode="auto">
              <a:xfrm>
                <a:off x="4522403" y="2375278"/>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37" name="Text Box 26"/>
              <p:cNvSpPr txBox="1">
                <a:spLocks noChangeArrowheads="1"/>
              </p:cNvSpPr>
              <p:nvPr/>
            </p:nvSpPr>
            <p:spPr bwMode="auto">
              <a:xfrm>
                <a:off x="5311227" y="2375278"/>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38" name="Text Box 27"/>
              <p:cNvSpPr txBox="1">
                <a:spLocks noChangeArrowheads="1"/>
              </p:cNvSpPr>
              <p:nvPr/>
            </p:nvSpPr>
            <p:spPr bwMode="auto">
              <a:xfrm>
                <a:off x="6100058" y="2375278"/>
                <a:ext cx="79608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grpSp>
        <p:sp>
          <p:nvSpPr>
            <p:cNvPr id="140" name="Line 51"/>
            <p:cNvSpPr>
              <a:spLocks noChangeShapeType="1"/>
            </p:cNvSpPr>
            <p:nvPr/>
          </p:nvSpPr>
          <p:spPr bwMode="auto">
            <a:xfrm>
              <a:off x="6482322" y="3489002"/>
              <a:ext cx="36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endParaRPr lang="zh-CN" altLang="en-US" sz="1600">
                <a:solidFill>
                  <a:srgbClr val="002060"/>
                </a:solidFill>
              </a:endParaRPr>
            </a:p>
          </p:txBody>
        </p:sp>
        <p:sp>
          <p:nvSpPr>
            <p:cNvPr id="141" name="Line 51"/>
            <p:cNvSpPr>
              <a:spLocks noChangeShapeType="1"/>
            </p:cNvSpPr>
            <p:nvPr/>
          </p:nvSpPr>
          <p:spPr bwMode="auto">
            <a:xfrm>
              <a:off x="3196527" y="5244877"/>
              <a:ext cx="36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endParaRPr lang="zh-CN" altLang="en-US" sz="1600">
                <a:solidFill>
                  <a:srgbClr val="002060"/>
                </a:solidFill>
              </a:endParaRPr>
            </a:p>
          </p:txBody>
        </p:sp>
      </p:grpSp>
    </p:spTree>
    <p:extLst>
      <p:ext uri="{BB962C8B-B14F-4D97-AF65-F5344CB8AC3E}">
        <p14:creationId xmlns:p14="http://schemas.microsoft.com/office/powerpoint/2010/main" val="465945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7.2.4  8251A</a:t>
            </a:r>
            <a:r>
              <a:rPr lang="zh-CN" altLang="zh-CN" dirty="0"/>
              <a:t>的控制字及状态字</a:t>
            </a:r>
            <a:endParaRPr lang="zh-CN" altLang="en-US" dirty="0"/>
          </a:p>
        </p:txBody>
      </p:sp>
      <p:sp>
        <p:nvSpPr>
          <p:cNvPr id="3" name="TextBox 2"/>
          <p:cNvSpPr txBox="1"/>
          <p:nvPr/>
        </p:nvSpPr>
        <p:spPr>
          <a:xfrm>
            <a:off x="540000" y="1124744"/>
            <a:ext cx="2031325" cy="584775"/>
          </a:xfrm>
          <a:prstGeom prst="rect">
            <a:avLst/>
          </a:prstGeom>
          <a:noFill/>
        </p:spPr>
        <p:txBody>
          <a:bodyPr wrap="none" rtlCol="0" anchor="ctr" anchorCtr="0">
            <a:spAutoFit/>
          </a:bodyPr>
          <a:lstStyle/>
          <a:p>
            <a:r>
              <a:rPr lang="en-US" altLang="zh-CN" sz="3200" dirty="0" smtClean="0">
                <a:latin typeface="黑体" pitchFamily="49" charset="-122"/>
                <a:ea typeface="黑体" pitchFamily="49" charset="-122"/>
              </a:rPr>
              <a:t>3</a:t>
            </a:r>
            <a:r>
              <a:rPr lang="zh-CN" altLang="zh-CN" sz="3200" dirty="0" smtClean="0">
                <a:latin typeface="黑体" pitchFamily="49" charset="-122"/>
                <a:ea typeface="黑体" pitchFamily="49" charset="-122"/>
              </a:rPr>
              <a:t>．</a:t>
            </a:r>
            <a:r>
              <a:rPr lang="zh-CN" altLang="en-US" sz="3200" dirty="0">
                <a:latin typeface="黑体" pitchFamily="2" charset="-122"/>
                <a:ea typeface="黑体" pitchFamily="2" charset="-122"/>
              </a:rPr>
              <a:t>状态</a:t>
            </a:r>
            <a:r>
              <a:rPr lang="zh-CN" altLang="en-US" sz="3200" dirty="0" smtClean="0">
                <a:latin typeface="黑体" pitchFamily="2" charset="-122"/>
                <a:ea typeface="黑体" pitchFamily="2" charset="-122"/>
              </a:rPr>
              <a:t>字</a:t>
            </a:r>
            <a:endParaRPr lang="zh-CN" altLang="en-US" sz="3200" dirty="0">
              <a:latin typeface="黑体" pitchFamily="49" charset="-122"/>
              <a:ea typeface="黑体" pitchFamily="49" charset="-122"/>
            </a:endParaRPr>
          </a:p>
        </p:txBody>
      </p:sp>
      <p:grpSp>
        <p:nvGrpSpPr>
          <p:cNvPr id="26" name="组合 25"/>
          <p:cNvGrpSpPr/>
          <p:nvPr/>
        </p:nvGrpSpPr>
        <p:grpSpPr>
          <a:xfrm>
            <a:off x="179512" y="1801392"/>
            <a:ext cx="9145016" cy="4392488"/>
            <a:chOff x="179512" y="1700808"/>
            <a:chExt cx="9145016" cy="4392488"/>
          </a:xfrm>
        </p:grpSpPr>
        <p:sp>
          <p:nvSpPr>
            <p:cNvPr id="65" name="矩形 64"/>
            <p:cNvSpPr/>
            <p:nvPr/>
          </p:nvSpPr>
          <p:spPr>
            <a:xfrm>
              <a:off x="179512" y="1700808"/>
              <a:ext cx="8783992" cy="4356000"/>
            </a:xfrm>
            <a:prstGeom prst="rect">
              <a:avLst/>
            </a:prstGeom>
            <a:solidFill>
              <a:srgbClr val="EDE1D6">
                <a:alpha val="50196"/>
              </a:srgb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grpSp>
          <p:nvGrpSpPr>
            <p:cNvPr id="25" name="组合 24"/>
            <p:cNvGrpSpPr/>
            <p:nvPr/>
          </p:nvGrpSpPr>
          <p:grpSpPr>
            <a:xfrm>
              <a:off x="324528" y="1916832"/>
              <a:ext cx="9000000" cy="4176464"/>
              <a:chOff x="251520" y="1916832"/>
              <a:chExt cx="9157088" cy="4176464"/>
            </a:xfrm>
          </p:grpSpPr>
          <p:sp>
            <p:nvSpPr>
              <p:cNvPr id="4" name="Text Box 2"/>
              <p:cNvSpPr txBox="1">
                <a:spLocks noChangeArrowheads="1"/>
              </p:cNvSpPr>
              <p:nvPr/>
            </p:nvSpPr>
            <p:spPr bwMode="auto">
              <a:xfrm>
                <a:off x="251520" y="2026176"/>
                <a:ext cx="817903"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DSR</a:t>
                </a:r>
                <a:endParaRPr kumimoji="0" lang="zh-CN"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5" name="Text Box 3"/>
              <p:cNvSpPr txBox="1">
                <a:spLocks noChangeArrowheads="1"/>
              </p:cNvSpPr>
              <p:nvPr/>
            </p:nvSpPr>
            <p:spPr bwMode="auto">
              <a:xfrm>
                <a:off x="986951" y="2016848"/>
                <a:ext cx="992762"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SYNDET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6" name="Text Box 4"/>
              <p:cNvSpPr txBox="1">
                <a:spLocks noChangeArrowheads="1"/>
              </p:cNvSpPr>
              <p:nvPr/>
            </p:nvSpPr>
            <p:spPr bwMode="auto">
              <a:xfrm>
                <a:off x="1825863" y="2026176"/>
                <a:ext cx="944306"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FE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endParaRPr>
              </a:p>
            </p:txBody>
          </p:sp>
          <p:sp>
            <p:nvSpPr>
              <p:cNvPr id="7" name="Text Box 5"/>
              <p:cNvSpPr txBox="1">
                <a:spLocks noChangeArrowheads="1"/>
              </p:cNvSpPr>
              <p:nvPr/>
            </p:nvSpPr>
            <p:spPr bwMode="auto">
              <a:xfrm>
                <a:off x="2695814" y="2029287"/>
                <a:ext cx="815426"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OE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endParaRPr>
              </a:p>
            </p:txBody>
          </p:sp>
          <p:sp>
            <p:nvSpPr>
              <p:cNvPr id="8" name="Text Box 6"/>
              <p:cNvSpPr txBox="1">
                <a:spLocks noChangeArrowheads="1"/>
              </p:cNvSpPr>
              <p:nvPr/>
            </p:nvSpPr>
            <p:spPr bwMode="auto">
              <a:xfrm>
                <a:off x="3501325" y="2026176"/>
                <a:ext cx="835252"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PE</a:t>
                </a:r>
                <a:endParaRPr kumimoji="0" lang="zh-CN" alt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endParaRPr>
              </a:p>
            </p:txBody>
          </p:sp>
          <p:sp>
            <p:nvSpPr>
              <p:cNvPr id="9" name="Text Box 7"/>
              <p:cNvSpPr txBox="1">
                <a:spLocks noChangeArrowheads="1"/>
              </p:cNvSpPr>
              <p:nvPr/>
            </p:nvSpPr>
            <p:spPr bwMode="auto">
              <a:xfrm>
                <a:off x="4216458" y="2016848"/>
                <a:ext cx="1003614"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spc="-100" normalizeH="0" dirty="0" smtClean="0">
                    <a:ln>
                      <a:noFill/>
                    </a:ln>
                    <a:solidFill>
                      <a:srgbClr val="002060"/>
                    </a:solidFill>
                    <a:effectLst/>
                    <a:latin typeface="宋体" pitchFamily="2" charset="-122"/>
                    <a:ea typeface="宋体" pitchFamily="2" charset="-122"/>
                    <a:cs typeface="宋体" pitchFamily="2" charset="-122"/>
                  </a:rPr>
                  <a:t>TxEMPTY</a:t>
                </a:r>
                <a:endParaRPr kumimoji="0" lang="zh-CN" altLang="zh-CN" sz="2000" b="0" i="0" u="none" strike="noStrike" cap="none" spc="-100" normalizeH="0" dirty="0" smtClean="0">
                  <a:ln>
                    <a:noFill/>
                  </a:ln>
                  <a:solidFill>
                    <a:srgbClr val="002060"/>
                  </a:solidFill>
                  <a:effectLst/>
                  <a:latin typeface="宋体" pitchFamily="2" charset="-122"/>
                  <a:ea typeface="宋体" pitchFamily="2" charset="-122"/>
                  <a:cs typeface="宋体" pitchFamily="2" charset="-122"/>
                </a:endParaRPr>
              </a:p>
            </p:txBody>
          </p:sp>
          <p:sp>
            <p:nvSpPr>
              <p:cNvPr id="10" name="Text Box 8"/>
              <p:cNvSpPr txBox="1">
                <a:spLocks noChangeArrowheads="1"/>
              </p:cNvSpPr>
              <p:nvPr/>
            </p:nvSpPr>
            <p:spPr bwMode="auto">
              <a:xfrm>
                <a:off x="5134653" y="2029287"/>
                <a:ext cx="835254"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RxRDY</a:t>
                </a:r>
                <a:endParaRPr kumimoji="0" lang="zh-CN"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1" name="Text Box 9"/>
              <p:cNvSpPr txBox="1">
                <a:spLocks noChangeArrowheads="1"/>
              </p:cNvSpPr>
              <p:nvPr/>
            </p:nvSpPr>
            <p:spPr bwMode="auto">
              <a:xfrm>
                <a:off x="5942642" y="2026176"/>
                <a:ext cx="822860"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TxRDY</a:t>
                </a:r>
                <a:endParaRPr kumimoji="0" lang="zh-CN"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2" name="Text Box 10"/>
              <p:cNvSpPr txBox="1">
                <a:spLocks noChangeArrowheads="1"/>
              </p:cNvSpPr>
              <p:nvPr/>
            </p:nvSpPr>
            <p:spPr bwMode="auto">
              <a:xfrm>
                <a:off x="6636608" y="3138983"/>
                <a:ext cx="2772000"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表</a:t>
                </a:r>
                <a:r>
                  <a:rPr kumimoji="0" lang="zh-CN" altLang="en-US" sz="2000" b="0" i="0" u="none" strike="noStrike" cap="none" spc="-80" normalizeH="0" dirty="0" smtClean="0">
                    <a:ln>
                      <a:noFill/>
                    </a:ln>
                    <a:solidFill>
                      <a:srgbClr val="002060"/>
                    </a:solidFill>
                    <a:effectLst/>
                    <a:latin typeface="宋体" pitchFamily="2" charset="-122"/>
                    <a:ea typeface="宋体" pitchFamily="2" charset="-122"/>
                    <a:cs typeface="宋体" pitchFamily="2" charset="-122"/>
                  </a:rPr>
                  <a:t>示发送器已就绪</a:t>
                </a:r>
                <a:endParaRPr kumimoji="0" lang="zh-CN" sz="2000" b="0" i="0" u="none" strike="noStrike" cap="none" spc="-80" normalizeH="0" dirty="0" smtClean="0">
                  <a:ln>
                    <a:noFill/>
                  </a:ln>
                  <a:solidFill>
                    <a:srgbClr val="002060"/>
                  </a:solidFill>
                  <a:effectLst/>
                  <a:latin typeface="宋体" pitchFamily="2" charset="-122"/>
                  <a:ea typeface="宋体" pitchFamily="2" charset="-122"/>
                  <a:cs typeface="宋体" pitchFamily="2" charset="-122"/>
                </a:endParaRPr>
              </a:p>
            </p:txBody>
          </p:sp>
          <p:sp>
            <p:nvSpPr>
              <p:cNvPr id="13" name="Text Box 11"/>
              <p:cNvSpPr txBox="1">
                <a:spLocks noChangeArrowheads="1"/>
              </p:cNvSpPr>
              <p:nvPr/>
            </p:nvSpPr>
            <p:spPr bwMode="auto">
              <a:xfrm>
                <a:off x="5818716" y="3493501"/>
                <a:ext cx="2807998"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表示接收器已就绪</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4" name="Text Box 12"/>
              <p:cNvSpPr txBox="1">
                <a:spLocks noChangeArrowheads="1"/>
              </p:cNvSpPr>
              <p:nvPr/>
            </p:nvSpPr>
            <p:spPr bwMode="auto">
              <a:xfrm>
                <a:off x="5010725" y="3841799"/>
                <a:ext cx="2735999"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表示发送器已空</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5" name="Text Box 13"/>
              <p:cNvSpPr txBox="1">
                <a:spLocks noChangeArrowheads="1"/>
              </p:cNvSpPr>
              <p:nvPr/>
            </p:nvSpPr>
            <p:spPr bwMode="auto">
              <a:xfrm>
                <a:off x="4217603" y="4186988"/>
                <a:ext cx="3059999"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表示发现奇偶校验错</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6" name="Text Box 14"/>
              <p:cNvSpPr txBox="1">
                <a:spLocks noChangeArrowheads="1"/>
              </p:cNvSpPr>
              <p:nvPr/>
            </p:nvSpPr>
            <p:spPr bwMode="auto">
              <a:xfrm>
                <a:off x="3374921" y="4535286"/>
                <a:ext cx="2996501"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表示发现溢出错</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7" name="Text Box 15"/>
              <p:cNvSpPr txBox="1">
                <a:spLocks noChangeArrowheads="1"/>
              </p:cNvSpPr>
              <p:nvPr/>
            </p:nvSpPr>
            <p:spPr bwMode="auto">
              <a:xfrm>
                <a:off x="2589239" y="4886693"/>
                <a:ext cx="2376876"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表示发现帧错</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8" name="Text Box 16"/>
              <p:cNvSpPr txBox="1">
                <a:spLocks noChangeArrowheads="1"/>
              </p:cNvSpPr>
              <p:nvPr/>
            </p:nvSpPr>
            <p:spPr bwMode="auto">
              <a:xfrm>
                <a:off x="1731680" y="5253649"/>
                <a:ext cx="2996499"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表示已达到同步</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sp>
            <p:nvSpPr>
              <p:cNvPr id="19" name="Text Box 17"/>
              <p:cNvSpPr txBox="1">
                <a:spLocks noChangeArrowheads="1"/>
              </p:cNvSpPr>
              <p:nvPr/>
            </p:nvSpPr>
            <p:spPr bwMode="auto">
              <a:xfrm>
                <a:off x="938560" y="5620606"/>
                <a:ext cx="3491998" cy="4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1 </a:t>
                </a:r>
                <a:r>
                  <a:rPr kumimoji="0" lang="zh-CN" altLang="en-US"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表示数据通信设备已就绪</a:t>
                </a:r>
                <a:endPar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endParaRPr>
              </a:p>
            </p:txBody>
          </p:sp>
          <p:cxnSp>
            <p:nvCxnSpPr>
              <p:cNvPr id="32787" name="AutoShape 19"/>
              <p:cNvCxnSpPr>
                <a:cxnSpLocks noChangeShapeType="1"/>
              </p:cNvCxnSpPr>
              <p:nvPr/>
            </p:nvCxnSpPr>
            <p:spPr bwMode="auto">
              <a:xfrm>
                <a:off x="1892283" y="1920564"/>
                <a:ext cx="0" cy="472764"/>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788" name="AutoShape 20"/>
              <p:cNvCxnSpPr>
                <a:cxnSpLocks noChangeShapeType="1"/>
              </p:cNvCxnSpPr>
              <p:nvPr/>
            </p:nvCxnSpPr>
            <p:spPr bwMode="auto">
              <a:xfrm>
                <a:off x="256975" y="1920564"/>
                <a:ext cx="0" cy="472764"/>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789" name="AutoShape 21"/>
              <p:cNvCxnSpPr>
                <a:cxnSpLocks noChangeShapeType="1"/>
              </p:cNvCxnSpPr>
              <p:nvPr/>
            </p:nvCxnSpPr>
            <p:spPr bwMode="auto">
              <a:xfrm>
                <a:off x="3503805" y="1920564"/>
                <a:ext cx="0" cy="472764"/>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790" name="AutoShape 22"/>
              <p:cNvCxnSpPr>
                <a:cxnSpLocks noChangeShapeType="1"/>
              </p:cNvCxnSpPr>
              <p:nvPr/>
            </p:nvCxnSpPr>
            <p:spPr bwMode="auto">
              <a:xfrm>
                <a:off x="6765502" y="1920564"/>
                <a:ext cx="0" cy="472764"/>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791" name="AutoShape 23"/>
              <p:cNvCxnSpPr>
                <a:cxnSpLocks noChangeShapeType="1"/>
              </p:cNvCxnSpPr>
              <p:nvPr/>
            </p:nvCxnSpPr>
            <p:spPr bwMode="auto">
              <a:xfrm>
                <a:off x="5140105" y="1916832"/>
                <a:ext cx="0" cy="472764"/>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792" name="AutoShape 24"/>
              <p:cNvCxnSpPr>
                <a:cxnSpLocks noChangeShapeType="1"/>
              </p:cNvCxnSpPr>
              <p:nvPr/>
            </p:nvCxnSpPr>
            <p:spPr bwMode="auto">
              <a:xfrm>
                <a:off x="2705973" y="1916832"/>
                <a:ext cx="0" cy="472764"/>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793" name="AutoShape 25"/>
              <p:cNvCxnSpPr>
                <a:cxnSpLocks noChangeShapeType="1"/>
              </p:cNvCxnSpPr>
              <p:nvPr/>
            </p:nvCxnSpPr>
            <p:spPr bwMode="auto">
              <a:xfrm>
                <a:off x="6353206" y="2928299"/>
                <a:ext cx="991" cy="45285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794" name="AutoShape 26"/>
              <p:cNvCxnSpPr>
                <a:cxnSpLocks noChangeShapeType="1"/>
              </p:cNvCxnSpPr>
              <p:nvPr/>
            </p:nvCxnSpPr>
            <p:spPr bwMode="auto">
              <a:xfrm flipH="1">
                <a:off x="6353206" y="3381158"/>
                <a:ext cx="23786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795" name="AutoShape 27"/>
              <p:cNvCxnSpPr>
                <a:cxnSpLocks noChangeShapeType="1"/>
              </p:cNvCxnSpPr>
              <p:nvPr/>
            </p:nvCxnSpPr>
            <p:spPr bwMode="auto">
              <a:xfrm>
                <a:off x="5957760" y="1919320"/>
                <a:ext cx="0" cy="472764"/>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796" name="AutoShape 28"/>
              <p:cNvCxnSpPr>
                <a:cxnSpLocks noChangeShapeType="1"/>
              </p:cNvCxnSpPr>
              <p:nvPr/>
            </p:nvCxnSpPr>
            <p:spPr bwMode="auto">
              <a:xfrm>
                <a:off x="1066700" y="1916832"/>
                <a:ext cx="0" cy="472764"/>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797" name="AutoShape 29"/>
              <p:cNvCxnSpPr>
                <a:cxnSpLocks noChangeShapeType="1"/>
              </p:cNvCxnSpPr>
              <p:nvPr/>
            </p:nvCxnSpPr>
            <p:spPr bwMode="auto">
              <a:xfrm>
                <a:off x="4328398" y="1921808"/>
                <a:ext cx="0" cy="472764"/>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2798" name="AutoShape 30"/>
              <p:cNvCxnSpPr>
                <a:cxnSpLocks noChangeShapeType="1"/>
              </p:cNvCxnSpPr>
              <p:nvPr/>
            </p:nvCxnSpPr>
            <p:spPr bwMode="auto">
              <a:xfrm>
                <a:off x="5535552" y="2928299"/>
                <a:ext cx="0" cy="80743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799" name="AutoShape 31"/>
              <p:cNvCxnSpPr>
                <a:cxnSpLocks noChangeShapeType="1"/>
              </p:cNvCxnSpPr>
              <p:nvPr/>
            </p:nvCxnSpPr>
            <p:spPr bwMode="auto">
              <a:xfrm flipH="1">
                <a:off x="5534561" y="3735731"/>
                <a:ext cx="23786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0" name="AutoShape 32"/>
              <p:cNvCxnSpPr>
                <a:cxnSpLocks noChangeShapeType="1"/>
              </p:cNvCxnSpPr>
              <p:nvPr/>
            </p:nvCxnSpPr>
            <p:spPr bwMode="auto">
              <a:xfrm>
                <a:off x="4728799" y="2928299"/>
                <a:ext cx="0" cy="115454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1" name="AutoShape 33"/>
              <p:cNvCxnSpPr>
                <a:cxnSpLocks noChangeShapeType="1"/>
              </p:cNvCxnSpPr>
              <p:nvPr/>
            </p:nvCxnSpPr>
            <p:spPr bwMode="auto">
              <a:xfrm flipH="1">
                <a:off x="4727809" y="4082839"/>
                <a:ext cx="23786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2" name="AutoShape 34"/>
              <p:cNvCxnSpPr>
                <a:cxnSpLocks noChangeShapeType="1"/>
              </p:cNvCxnSpPr>
              <p:nvPr/>
            </p:nvCxnSpPr>
            <p:spPr bwMode="auto">
              <a:xfrm>
                <a:off x="3935923" y="2928299"/>
                <a:ext cx="991" cy="150165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3" name="AutoShape 35"/>
              <p:cNvCxnSpPr>
                <a:cxnSpLocks noChangeShapeType="1"/>
              </p:cNvCxnSpPr>
              <p:nvPr/>
            </p:nvCxnSpPr>
            <p:spPr bwMode="auto">
              <a:xfrm flipH="1">
                <a:off x="3935923" y="4429948"/>
                <a:ext cx="23786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4" name="AutoShape 36"/>
              <p:cNvCxnSpPr>
                <a:cxnSpLocks noChangeShapeType="1"/>
              </p:cNvCxnSpPr>
              <p:nvPr/>
            </p:nvCxnSpPr>
            <p:spPr bwMode="auto">
              <a:xfrm>
                <a:off x="2307553" y="2935764"/>
                <a:ext cx="991" cy="219213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5" name="AutoShape 37"/>
              <p:cNvCxnSpPr>
                <a:cxnSpLocks noChangeShapeType="1"/>
              </p:cNvCxnSpPr>
              <p:nvPr/>
            </p:nvCxnSpPr>
            <p:spPr bwMode="auto">
              <a:xfrm flipH="1">
                <a:off x="2306561" y="5127898"/>
                <a:ext cx="23786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6" name="AutoShape 38"/>
              <p:cNvCxnSpPr>
                <a:cxnSpLocks noChangeShapeType="1"/>
              </p:cNvCxnSpPr>
              <p:nvPr/>
            </p:nvCxnSpPr>
            <p:spPr bwMode="auto">
              <a:xfrm flipH="1">
                <a:off x="657378" y="2935764"/>
                <a:ext cx="991" cy="292740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7" name="AutoShape 39"/>
              <p:cNvCxnSpPr>
                <a:cxnSpLocks noChangeShapeType="1"/>
              </p:cNvCxnSpPr>
              <p:nvPr/>
            </p:nvCxnSpPr>
            <p:spPr bwMode="auto">
              <a:xfrm flipH="1">
                <a:off x="657378" y="5863171"/>
                <a:ext cx="23786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8" name="AutoShape 40"/>
              <p:cNvCxnSpPr>
                <a:cxnSpLocks noChangeShapeType="1"/>
              </p:cNvCxnSpPr>
              <p:nvPr/>
            </p:nvCxnSpPr>
            <p:spPr bwMode="auto">
              <a:xfrm>
                <a:off x="1450254" y="2928299"/>
                <a:ext cx="0" cy="256910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09" name="AutoShape 41"/>
              <p:cNvCxnSpPr>
                <a:cxnSpLocks noChangeShapeType="1"/>
              </p:cNvCxnSpPr>
              <p:nvPr/>
            </p:nvCxnSpPr>
            <p:spPr bwMode="auto">
              <a:xfrm flipH="1">
                <a:off x="1449263" y="5497401"/>
                <a:ext cx="23786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10" name="AutoShape 42"/>
              <p:cNvCxnSpPr>
                <a:cxnSpLocks noChangeShapeType="1"/>
              </p:cNvCxnSpPr>
              <p:nvPr/>
            </p:nvCxnSpPr>
            <p:spPr bwMode="auto">
              <a:xfrm>
                <a:off x="3092501" y="2935764"/>
                <a:ext cx="0" cy="184129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11" name="AutoShape 43"/>
              <p:cNvCxnSpPr>
                <a:cxnSpLocks noChangeShapeType="1"/>
              </p:cNvCxnSpPr>
              <p:nvPr/>
            </p:nvCxnSpPr>
            <p:spPr bwMode="auto">
              <a:xfrm flipH="1">
                <a:off x="3091510" y="4777057"/>
                <a:ext cx="23786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1" name="Rectangle 44"/>
              <p:cNvSpPr>
                <a:spLocks noChangeArrowheads="1"/>
              </p:cNvSpPr>
              <p:nvPr/>
            </p:nvSpPr>
            <p:spPr bwMode="auto">
              <a:xfrm>
                <a:off x="256975" y="2455534"/>
                <a:ext cx="6508527" cy="472764"/>
              </a:xfrm>
              <a:prstGeom prst="rect">
                <a:avLst/>
              </a:prstGeom>
              <a:solidFill>
                <a:srgbClr val="DDF2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32813" name="AutoShape 45"/>
              <p:cNvCxnSpPr>
                <a:cxnSpLocks noChangeShapeType="1"/>
              </p:cNvCxnSpPr>
              <p:nvPr/>
            </p:nvCxnSpPr>
            <p:spPr bwMode="auto">
              <a:xfrm>
                <a:off x="1072647" y="2455534"/>
                <a:ext cx="0" cy="47276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14" name="AutoShape 46"/>
              <p:cNvCxnSpPr>
                <a:cxnSpLocks noChangeShapeType="1"/>
              </p:cNvCxnSpPr>
              <p:nvPr/>
            </p:nvCxnSpPr>
            <p:spPr bwMode="auto">
              <a:xfrm>
                <a:off x="1888319" y="2455534"/>
                <a:ext cx="0" cy="47276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15" name="AutoShape 47"/>
              <p:cNvCxnSpPr>
                <a:cxnSpLocks noChangeShapeType="1"/>
              </p:cNvCxnSpPr>
              <p:nvPr/>
            </p:nvCxnSpPr>
            <p:spPr bwMode="auto">
              <a:xfrm>
                <a:off x="2703992" y="2455534"/>
                <a:ext cx="0" cy="47276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16" name="AutoShape 48"/>
              <p:cNvCxnSpPr>
                <a:cxnSpLocks noChangeShapeType="1"/>
              </p:cNvCxnSpPr>
              <p:nvPr/>
            </p:nvCxnSpPr>
            <p:spPr bwMode="auto">
              <a:xfrm>
                <a:off x="3503805" y="2455534"/>
                <a:ext cx="0" cy="47276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17" name="AutoShape 49"/>
              <p:cNvCxnSpPr>
                <a:cxnSpLocks noChangeShapeType="1"/>
              </p:cNvCxnSpPr>
              <p:nvPr/>
            </p:nvCxnSpPr>
            <p:spPr bwMode="auto">
              <a:xfrm>
                <a:off x="4334343" y="2455534"/>
                <a:ext cx="0" cy="47276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18" name="AutoShape 50"/>
              <p:cNvCxnSpPr>
                <a:cxnSpLocks noChangeShapeType="1"/>
              </p:cNvCxnSpPr>
              <p:nvPr/>
            </p:nvCxnSpPr>
            <p:spPr bwMode="auto">
              <a:xfrm>
                <a:off x="5142087" y="2455534"/>
                <a:ext cx="0" cy="47276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819" name="AutoShape 51"/>
              <p:cNvCxnSpPr>
                <a:cxnSpLocks noChangeShapeType="1"/>
              </p:cNvCxnSpPr>
              <p:nvPr/>
            </p:nvCxnSpPr>
            <p:spPr bwMode="auto">
              <a:xfrm>
                <a:off x="5957760" y="2455534"/>
                <a:ext cx="0" cy="47276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24" name="组合 23"/>
              <p:cNvGrpSpPr/>
              <p:nvPr/>
            </p:nvGrpSpPr>
            <p:grpSpPr>
              <a:xfrm>
                <a:off x="266544" y="2535760"/>
                <a:ext cx="6516000" cy="477090"/>
                <a:chOff x="179512" y="2535760"/>
                <a:chExt cx="6624000" cy="477090"/>
              </a:xfrm>
            </p:grpSpPr>
            <p:sp>
              <p:nvSpPr>
                <p:cNvPr id="56" name="Text Box 20"/>
                <p:cNvSpPr txBox="1">
                  <a:spLocks noChangeArrowheads="1"/>
                </p:cNvSpPr>
                <p:nvPr/>
              </p:nvSpPr>
              <p:spPr bwMode="auto">
                <a:xfrm>
                  <a:off x="179512" y="2535760"/>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D7</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57" name="Text Box 21"/>
                <p:cNvSpPr txBox="1">
                  <a:spLocks noChangeArrowheads="1"/>
                </p:cNvSpPr>
                <p:nvPr/>
              </p:nvSpPr>
              <p:spPr bwMode="auto">
                <a:xfrm>
                  <a:off x="1016653" y="2535760"/>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D6</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58" name="Text Box 22"/>
                <p:cNvSpPr txBox="1">
                  <a:spLocks noChangeArrowheads="1"/>
                </p:cNvSpPr>
                <p:nvPr/>
              </p:nvSpPr>
              <p:spPr bwMode="auto">
                <a:xfrm>
                  <a:off x="1838663" y="2535760"/>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D5</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59" name="Text Box 23"/>
                <p:cNvSpPr txBox="1">
                  <a:spLocks noChangeArrowheads="1"/>
                </p:cNvSpPr>
                <p:nvPr/>
              </p:nvSpPr>
              <p:spPr bwMode="auto">
                <a:xfrm>
                  <a:off x="2668239" y="2535760"/>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D4</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0" name="Text Box 24"/>
                <p:cNvSpPr txBox="1">
                  <a:spLocks noChangeArrowheads="1"/>
                </p:cNvSpPr>
                <p:nvPr/>
              </p:nvSpPr>
              <p:spPr bwMode="auto">
                <a:xfrm>
                  <a:off x="3490250" y="2535760"/>
                  <a:ext cx="829577"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D3</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1" name="Text Box 25"/>
                <p:cNvSpPr txBox="1">
                  <a:spLocks noChangeArrowheads="1"/>
                </p:cNvSpPr>
                <p:nvPr/>
              </p:nvSpPr>
              <p:spPr bwMode="auto">
                <a:xfrm>
                  <a:off x="4329914" y="2535760"/>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D2</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2" name="Text Box 26"/>
                <p:cNvSpPr txBox="1">
                  <a:spLocks noChangeArrowheads="1"/>
                </p:cNvSpPr>
                <p:nvPr/>
              </p:nvSpPr>
              <p:spPr bwMode="auto">
                <a:xfrm>
                  <a:off x="5151924" y="2535760"/>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D1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63" name="Text Box 27"/>
                <p:cNvSpPr txBox="1">
                  <a:spLocks noChangeArrowheads="1"/>
                </p:cNvSpPr>
                <p:nvPr/>
              </p:nvSpPr>
              <p:spPr bwMode="auto">
                <a:xfrm>
                  <a:off x="5973936" y="2535760"/>
                  <a:ext cx="829576" cy="47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D0</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grpSp>
        </p:grpSp>
      </p:grpSp>
    </p:spTree>
    <p:extLst>
      <p:ext uri="{BB962C8B-B14F-4D97-AF65-F5344CB8AC3E}">
        <p14:creationId xmlns:p14="http://schemas.microsoft.com/office/powerpoint/2010/main" val="465945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7.2.5  8251A</a:t>
            </a:r>
            <a:r>
              <a:rPr lang="zh-CN" altLang="zh-CN" dirty="0"/>
              <a:t>的编程</a:t>
            </a:r>
            <a:endParaRPr lang="zh-CN" altLang="en-US" dirty="0"/>
          </a:p>
        </p:txBody>
      </p:sp>
      <p:grpSp>
        <p:nvGrpSpPr>
          <p:cNvPr id="49" name="组合 48"/>
          <p:cNvGrpSpPr/>
          <p:nvPr/>
        </p:nvGrpSpPr>
        <p:grpSpPr>
          <a:xfrm>
            <a:off x="323864" y="1110792"/>
            <a:ext cx="3132000" cy="5400600"/>
            <a:chOff x="179512" y="1110792"/>
            <a:chExt cx="3024000" cy="5400600"/>
          </a:xfrm>
        </p:grpSpPr>
        <p:sp>
          <p:nvSpPr>
            <p:cNvPr id="48" name="圆角矩形 47"/>
            <p:cNvSpPr/>
            <p:nvPr/>
          </p:nvSpPr>
          <p:spPr>
            <a:xfrm>
              <a:off x="179512" y="1110792"/>
              <a:ext cx="3024000" cy="5400600"/>
            </a:xfrm>
            <a:prstGeom prst="roundRect">
              <a:avLst>
                <a:gd name="adj" fmla="val 11942"/>
              </a:avLst>
            </a:prstGeom>
            <a:solidFill>
              <a:schemeClr val="bg1">
                <a:lumMod val="95000"/>
                <a:alpha val="60000"/>
              </a:schemeClr>
            </a:solidFill>
            <a:ln w="3175">
              <a:solidFill>
                <a:srgbClr val="FFFF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bIns="18000" rtlCol="0" anchor="ctr"/>
            <a:lstStyle/>
            <a:p>
              <a:pPr algn="ctr"/>
              <a:endParaRPr lang="zh-CN" altLang="en-US" sz="2000">
                <a:latin typeface="Times New Roman" pitchFamily="18" charset="0"/>
                <a:ea typeface="隶书" pitchFamily="49" charset="-122"/>
                <a:cs typeface="Times New Roman" pitchFamily="18" charset="0"/>
              </a:endParaRPr>
            </a:p>
          </p:txBody>
        </p:sp>
        <p:grpSp>
          <p:nvGrpSpPr>
            <p:cNvPr id="47" name="组合 46"/>
            <p:cNvGrpSpPr/>
            <p:nvPr/>
          </p:nvGrpSpPr>
          <p:grpSpPr>
            <a:xfrm>
              <a:off x="317178" y="1193366"/>
              <a:ext cx="2753639" cy="5308923"/>
              <a:chOff x="179512" y="835667"/>
              <a:chExt cx="2753639" cy="5308923"/>
            </a:xfrm>
          </p:grpSpPr>
          <p:sp>
            <p:nvSpPr>
              <p:cNvPr id="5" name="AutoShape 168"/>
              <p:cNvSpPr>
                <a:spLocks noChangeArrowheads="1"/>
              </p:cNvSpPr>
              <p:nvPr/>
            </p:nvSpPr>
            <p:spPr bwMode="auto">
              <a:xfrm>
                <a:off x="522750" y="1961671"/>
                <a:ext cx="1801073" cy="288000"/>
              </a:xfrm>
              <a:prstGeom prst="flowChartDecision">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a:solidFill>
                      <a:srgbClr val="002060"/>
                    </a:solidFill>
                    <a:latin typeface="Times New Roman" pitchFamily="18" charset="0"/>
                    <a:ea typeface="隶书" pitchFamily="49" charset="-122"/>
                    <a:cs typeface="Times New Roman" pitchFamily="18" charset="0"/>
                  </a:rPr>
                  <a:t>异步？</a:t>
                </a:r>
              </a:p>
            </p:txBody>
          </p:sp>
          <p:sp>
            <p:nvSpPr>
              <p:cNvPr id="6" name="Line 169"/>
              <p:cNvSpPr>
                <a:spLocks noChangeShapeType="1"/>
              </p:cNvSpPr>
              <p:nvPr/>
            </p:nvSpPr>
            <p:spPr bwMode="auto">
              <a:xfrm>
                <a:off x="1423286" y="1741345"/>
                <a:ext cx="0" cy="223643"/>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7" name="AutoShape 170"/>
              <p:cNvSpPr>
                <a:spLocks noChangeArrowheads="1"/>
              </p:cNvSpPr>
              <p:nvPr/>
            </p:nvSpPr>
            <p:spPr bwMode="auto">
              <a:xfrm>
                <a:off x="228422" y="4037450"/>
                <a:ext cx="2389729"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smtClean="0">
                    <a:solidFill>
                      <a:srgbClr val="002060"/>
                    </a:solidFill>
                    <a:latin typeface="Times New Roman" pitchFamily="18" charset="0"/>
                    <a:ea typeface="隶书" pitchFamily="49" charset="-122"/>
                    <a:cs typeface="Times New Roman" pitchFamily="18" charset="0"/>
                  </a:rPr>
                  <a:t>输出操</a:t>
                </a:r>
                <a:r>
                  <a:rPr lang="zh-CN" altLang="en-US" sz="2000" dirty="0">
                    <a:solidFill>
                      <a:srgbClr val="002060"/>
                    </a:solidFill>
                    <a:latin typeface="Times New Roman" pitchFamily="18" charset="0"/>
                    <a:ea typeface="隶书" pitchFamily="49" charset="-122"/>
                    <a:cs typeface="Times New Roman" pitchFamily="18" charset="0"/>
                  </a:rPr>
                  <a:t>作命</a:t>
                </a:r>
                <a:r>
                  <a:rPr lang="zh-CN" altLang="en-US" sz="2000" dirty="0" smtClean="0">
                    <a:solidFill>
                      <a:srgbClr val="002060"/>
                    </a:solidFill>
                    <a:latin typeface="Times New Roman" pitchFamily="18" charset="0"/>
                    <a:ea typeface="隶书" pitchFamily="49" charset="-122"/>
                    <a:cs typeface="Times New Roman" pitchFamily="18" charset="0"/>
                  </a:rPr>
                  <a:t>令控制字</a:t>
                </a:r>
                <a:endParaRPr lang="zh-CN" altLang="en-US" sz="2000" dirty="0">
                  <a:solidFill>
                    <a:srgbClr val="002060"/>
                  </a:solidFill>
                  <a:latin typeface="Times New Roman" pitchFamily="18" charset="0"/>
                  <a:ea typeface="隶书" pitchFamily="49" charset="-122"/>
                  <a:cs typeface="Times New Roman" pitchFamily="18" charset="0"/>
                </a:endParaRPr>
              </a:p>
            </p:txBody>
          </p:sp>
          <p:sp>
            <p:nvSpPr>
              <p:cNvPr id="8" name="Line 171"/>
              <p:cNvSpPr>
                <a:spLocks noChangeShapeType="1"/>
              </p:cNvSpPr>
              <p:nvPr/>
            </p:nvSpPr>
            <p:spPr bwMode="auto">
              <a:xfrm>
                <a:off x="1423286" y="3805517"/>
                <a:ext cx="0" cy="234000"/>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9" name="AutoShape 172"/>
              <p:cNvSpPr>
                <a:spLocks noChangeArrowheads="1"/>
              </p:cNvSpPr>
              <p:nvPr/>
            </p:nvSpPr>
            <p:spPr bwMode="auto">
              <a:xfrm>
                <a:off x="228420" y="2507484"/>
                <a:ext cx="2389731"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smtClean="0">
                    <a:solidFill>
                      <a:srgbClr val="002060"/>
                    </a:solidFill>
                    <a:latin typeface="Times New Roman" pitchFamily="18" charset="0"/>
                    <a:ea typeface="隶书" pitchFamily="49" charset="-122"/>
                    <a:cs typeface="Times New Roman" pitchFamily="18" charset="0"/>
                  </a:rPr>
                  <a:t>输出第</a:t>
                </a:r>
                <a:r>
                  <a:rPr lang="en-US" altLang="zh-CN" sz="2000" dirty="0" smtClean="0">
                    <a:solidFill>
                      <a:srgbClr val="002060"/>
                    </a:solidFill>
                    <a:latin typeface="隶书" pitchFamily="49" charset="-122"/>
                    <a:ea typeface="隶书" pitchFamily="49" charset="-122"/>
                    <a:cs typeface="Times New Roman" pitchFamily="18" charset="0"/>
                  </a:rPr>
                  <a:t>1</a:t>
                </a:r>
                <a:r>
                  <a:rPr lang="zh-CN" altLang="en-US" sz="2000" dirty="0" smtClean="0">
                    <a:solidFill>
                      <a:srgbClr val="002060"/>
                    </a:solidFill>
                    <a:latin typeface="Times New Roman" pitchFamily="18" charset="0"/>
                    <a:ea typeface="隶书" pitchFamily="49" charset="-122"/>
                    <a:cs typeface="Times New Roman" pitchFamily="18" charset="0"/>
                  </a:rPr>
                  <a:t>个</a:t>
                </a:r>
                <a:r>
                  <a:rPr lang="zh-CN" altLang="en-US" sz="2000" dirty="0">
                    <a:solidFill>
                      <a:srgbClr val="002060"/>
                    </a:solidFill>
                    <a:latin typeface="Times New Roman" pitchFamily="18" charset="0"/>
                    <a:ea typeface="隶书" pitchFamily="49" charset="-122"/>
                    <a:cs typeface="Times New Roman" pitchFamily="18" charset="0"/>
                  </a:rPr>
                  <a:t>同步字符</a:t>
                </a:r>
              </a:p>
            </p:txBody>
          </p:sp>
          <p:sp>
            <p:nvSpPr>
              <p:cNvPr id="10" name="Line 173"/>
              <p:cNvSpPr>
                <a:spLocks noChangeShapeType="1"/>
              </p:cNvSpPr>
              <p:nvPr/>
            </p:nvSpPr>
            <p:spPr bwMode="auto">
              <a:xfrm flipH="1">
                <a:off x="1423286" y="2247871"/>
                <a:ext cx="0" cy="259613"/>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11" name="Text Box 174"/>
              <p:cNvSpPr txBox="1">
                <a:spLocks noChangeArrowheads="1"/>
              </p:cNvSpPr>
              <p:nvPr/>
            </p:nvSpPr>
            <p:spPr bwMode="auto">
              <a:xfrm>
                <a:off x="1428517" y="2224588"/>
                <a:ext cx="303953"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N</a:t>
                </a:r>
              </a:p>
            </p:txBody>
          </p:sp>
          <p:sp>
            <p:nvSpPr>
              <p:cNvPr id="12" name="Line 175"/>
              <p:cNvSpPr>
                <a:spLocks noChangeShapeType="1"/>
              </p:cNvSpPr>
              <p:nvPr/>
            </p:nvSpPr>
            <p:spPr bwMode="auto">
              <a:xfrm>
                <a:off x="1423286" y="5330948"/>
                <a:ext cx="0" cy="159521"/>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13" name="AutoShape 176"/>
              <p:cNvSpPr>
                <a:spLocks noChangeArrowheads="1"/>
              </p:cNvSpPr>
              <p:nvPr/>
            </p:nvSpPr>
            <p:spPr bwMode="auto">
              <a:xfrm>
                <a:off x="608515" y="5490469"/>
                <a:ext cx="1629542" cy="389420"/>
              </a:xfrm>
              <a:prstGeom prst="flowChartDecision">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a:solidFill>
                      <a:srgbClr val="002060"/>
                    </a:solidFill>
                    <a:latin typeface="Times New Roman" pitchFamily="18" charset="0"/>
                    <a:ea typeface="隶书" pitchFamily="49" charset="-122"/>
                    <a:cs typeface="Times New Roman" pitchFamily="18" charset="0"/>
                  </a:rPr>
                  <a:t>完成？</a:t>
                </a:r>
              </a:p>
            </p:txBody>
          </p:sp>
          <p:sp>
            <p:nvSpPr>
              <p:cNvPr id="14" name="Line 177"/>
              <p:cNvSpPr>
                <a:spLocks noChangeShapeType="1"/>
              </p:cNvSpPr>
              <p:nvPr/>
            </p:nvSpPr>
            <p:spPr bwMode="auto">
              <a:xfrm>
                <a:off x="1423286" y="4299446"/>
                <a:ext cx="0" cy="193928"/>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15" name="AutoShape 178"/>
              <p:cNvSpPr>
                <a:spLocks noChangeArrowheads="1"/>
              </p:cNvSpPr>
              <p:nvPr/>
            </p:nvSpPr>
            <p:spPr bwMode="auto">
              <a:xfrm>
                <a:off x="522750" y="4493374"/>
                <a:ext cx="1801073" cy="389420"/>
              </a:xfrm>
              <a:prstGeom prst="flowChartDecision">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a:solidFill>
                      <a:srgbClr val="002060"/>
                    </a:solidFill>
                    <a:latin typeface="Times New Roman" pitchFamily="18" charset="0"/>
                    <a:ea typeface="隶书" pitchFamily="49" charset="-122"/>
                    <a:cs typeface="Times New Roman" pitchFamily="18" charset="0"/>
                  </a:rPr>
                  <a:t>复</a:t>
                </a:r>
                <a:r>
                  <a:rPr lang="zh-CN" altLang="en-US" sz="2000" dirty="0" smtClean="0">
                    <a:solidFill>
                      <a:srgbClr val="002060"/>
                    </a:solidFill>
                    <a:latin typeface="Times New Roman" pitchFamily="18" charset="0"/>
                    <a:ea typeface="隶书" pitchFamily="49" charset="-122"/>
                    <a:cs typeface="Times New Roman" pitchFamily="18" charset="0"/>
                  </a:rPr>
                  <a:t>位？</a:t>
                </a:r>
                <a:endParaRPr lang="zh-CN" altLang="en-US" sz="2000" dirty="0">
                  <a:solidFill>
                    <a:srgbClr val="002060"/>
                  </a:solidFill>
                  <a:latin typeface="Times New Roman" pitchFamily="18" charset="0"/>
                  <a:ea typeface="隶书" pitchFamily="49" charset="-122"/>
                  <a:cs typeface="Times New Roman" pitchFamily="18" charset="0"/>
                </a:endParaRPr>
              </a:p>
            </p:txBody>
          </p:sp>
          <p:sp>
            <p:nvSpPr>
              <p:cNvPr id="16" name="AutoShape 179"/>
              <p:cNvSpPr>
                <a:spLocks noChangeArrowheads="1"/>
              </p:cNvSpPr>
              <p:nvPr/>
            </p:nvSpPr>
            <p:spPr bwMode="auto">
              <a:xfrm>
                <a:off x="539050" y="5092649"/>
                <a:ext cx="1768470" cy="223272"/>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smtClean="0">
                    <a:solidFill>
                      <a:srgbClr val="002060"/>
                    </a:solidFill>
                    <a:latin typeface="Times New Roman" pitchFamily="18" charset="0"/>
                    <a:ea typeface="隶书" pitchFamily="49" charset="-122"/>
                    <a:cs typeface="Times New Roman" pitchFamily="18" charset="0"/>
                  </a:rPr>
                  <a:t>串行传</a:t>
                </a:r>
                <a:r>
                  <a:rPr lang="zh-CN" altLang="en-US" sz="2000" dirty="0">
                    <a:solidFill>
                      <a:srgbClr val="002060"/>
                    </a:solidFill>
                    <a:latin typeface="Times New Roman" pitchFamily="18" charset="0"/>
                    <a:ea typeface="隶书" pitchFamily="49" charset="-122"/>
                    <a:cs typeface="Times New Roman" pitchFamily="18" charset="0"/>
                  </a:rPr>
                  <a:t>送数据</a:t>
                </a:r>
              </a:p>
            </p:txBody>
          </p:sp>
          <p:sp>
            <p:nvSpPr>
              <p:cNvPr id="17" name="Line 180"/>
              <p:cNvSpPr>
                <a:spLocks noChangeShapeType="1"/>
              </p:cNvSpPr>
              <p:nvPr/>
            </p:nvSpPr>
            <p:spPr bwMode="auto">
              <a:xfrm flipH="1">
                <a:off x="1423286" y="4882793"/>
                <a:ext cx="0" cy="195492"/>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18" name="Text Box 181"/>
              <p:cNvSpPr txBox="1">
                <a:spLocks noChangeArrowheads="1"/>
              </p:cNvSpPr>
              <p:nvPr/>
            </p:nvSpPr>
            <p:spPr bwMode="auto">
              <a:xfrm>
                <a:off x="1479348" y="4827807"/>
                <a:ext cx="202289" cy="325952"/>
              </a:xfrm>
              <a:prstGeom prst="rect">
                <a:avLst/>
              </a:prstGeom>
              <a:noFill/>
              <a:ln>
                <a:noFill/>
              </a:ln>
              <a:effectLs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N</a:t>
                </a:r>
              </a:p>
            </p:txBody>
          </p:sp>
          <p:sp>
            <p:nvSpPr>
              <p:cNvPr id="19" name="AutoShape 182"/>
              <p:cNvSpPr>
                <a:spLocks noChangeArrowheads="1"/>
              </p:cNvSpPr>
              <p:nvPr/>
            </p:nvSpPr>
            <p:spPr bwMode="auto">
              <a:xfrm>
                <a:off x="228420" y="3548122"/>
                <a:ext cx="2389731"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smtClean="0">
                    <a:solidFill>
                      <a:srgbClr val="002060"/>
                    </a:solidFill>
                    <a:latin typeface="Times New Roman" pitchFamily="18" charset="0"/>
                    <a:ea typeface="隶书" pitchFamily="49" charset="-122"/>
                    <a:cs typeface="Times New Roman" pitchFamily="18" charset="0"/>
                  </a:rPr>
                  <a:t>输出第</a:t>
                </a:r>
                <a:r>
                  <a:rPr lang="en-US" altLang="zh-CN" sz="2000" dirty="0" smtClean="0">
                    <a:solidFill>
                      <a:srgbClr val="002060"/>
                    </a:solidFill>
                    <a:latin typeface="隶书" pitchFamily="49" charset="-122"/>
                    <a:ea typeface="隶书" pitchFamily="49" charset="-122"/>
                    <a:cs typeface="Times New Roman" pitchFamily="18" charset="0"/>
                  </a:rPr>
                  <a:t>2</a:t>
                </a:r>
                <a:r>
                  <a:rPr lang="zh-CN" altLang="en-US" sz="2000" dirty="0" smtClean="0">
                    <a:solidFill>
                      <a:srgbClr val="002060"/>
                    </a:solidFill>
                    <a:latin typeface="Times New Roman" pitchFamily="18" charset="0"/>
                    <a:ea typeface="隶书" pitchFamily="49" charset="-122"/>
                    <a:cs typeface="Times New Roman" pitchFamily="18" charset="0"/>
                  </a:rPr>
                  <a:t>个</a:t>
                </a:r>
                <a:r>
                  <a:rPr lang="zh-CN" altLang="en-US" sz="2000" dirty="0">
                    <a:solidFill>
                      <a:srgbClr val="002060"/>
                    </a:solidFill>
                    <a:latin typeface="Times New Roman" pitchFamily="18" charset="0"/>
                    <a:ea typeface="隶书" pitchFamily="49" charset="-122"/>
                    <a:cs typeface="Times New Roman" pitchFamily="18" charset="0"/>
                  </a:rPr>
                  <a:t>同步字符</a:t>
                </a:r>
              </a:p>
            </p:txBody>
          </p:sp>
          <p:sp>
            <p:nvSpPr>
              <p:cNvPr id="20" name="Line 183"/>
              <p:cNvSpPr>
                <a:spLocks noChangeShapeType="1"/>
              </p:cNvSpPr>
              <p:nvPr/>
            </p:nvSpPr>
            <p:spPr bwMode="auto">
              <a:xfrm>
                <a:off x="1423286" y="3288508"/>
                <a:ext cx="0" cy="259613"/>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1" name="Text Box 184"/>
              <p:cNvSpPr txBox="1">
                <a:spLocks noChangeArrowheads="1"/>
              </p:cNvSpPr>
              <p:nvPr/>
            </p:nvSpPr>
            <p:spPr bwMode="auto">
              <a:xfrm>
                <a:off x="1457642" y="3262299"/>
                <a:ext cx="245703"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N</a:t>
                </a:r>
              </a:p>
            </p:txBody>
          </p:sp>
          <p:sp>
            <p:nvSpPr>
              <p:cNvPr id="22" name="Line 185"/>
              <p:cNvSpPr>
                <a:spLocks noChangeShapeType="1"/>
              </p:cNvSpPr>
              <p:nvPr/>
            </p:nvSpPr>
            <p:spPr bwMode="auto">
              <a:xfrm>
                <a:off x="304478" y="5692311"/>
                <a:ext cx="307995" cy="0"/>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3" name="Line 186"/>
              <p:cNvSpPr>
                <a:spLocks noChangeShapeType="1"/>
              </p:cNvSpPr>
              <p:nvPr/>
            </p:nvSpPr>
            <p:spPr bwMode="auto">
              <a:xfrm flipV="1">
                <a:off x="304478" y="4940314"/>
                <a:ext cx="0" cy="751215"/>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4" name="Line 187"/>
              <p:cNvSpPr>
                <a:spLocks noChangeShapeType="1"/>
              </p:cNvSpPr>
              <p:nvPr/>
            </p:nvSpPr>
            <p:spPr bwMode="auto">
              <a:xfrm>
                <a:off x="295417" y="4941168"/>
                <a:ext cx="1114950" cy="0"/>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5" name="Text Box 188"/>
              <p:cNvSpPr txBox="1">
                <a:spLocks noChangeArrowheads="1"/>
              </p:cNvSpPr>
              <p:nvPr/>
            </p:nvSpPr>
            <p:spPr bwMode="auto">
              <a:xfrm>
                <a:off x="371337" y="5401763"/>
                <a:ext cx="179536"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N</a:t>
                </a:r>
              </a:p>
            </p:txBody>
          </p:sp>
          <p:sp>
            <p:nvSpPr>
              <p:cNvPr id="26" name="Line 189"/>
              <p:cNvSpPr>
                <a:spLocks noChangeShapeType="1"/>
              </p:cNvSpPr>
              <p:nvPr/>
            </p:nvSpPr>
            <p:spPr bwMode="auto">
              <a:xfrm flipV="1">
                <a:off x="179512" y="3875906"/>
                <a:ext cx="0" cy="2144643"/>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7" name="Line 190"/>
              <p:cNvSpPr>
                <a:spLocks noChangeShapeType="1"/>
              </p:cNvSpPr>
              <p:nvPr/>
            </p:nvSpPr>
            <p:spPr bwMode="auto">
              <a:xfrm flipH="1">
                <a:off x="179512" y="6020549"/>
                <a:ext cx="1245946" cy="0"/>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8" name="Line 191"/>
              <p:cNvSpPr>
                <a:spLocks noChangeShapeType="1"/>
              </p:cNvSpPr>
              <p:nvPr/>
            </p:nvSpPr>
            <p:spPr bwMode="auto">
              <a:xfrm>
                <a:off x="1423286" y="5884391"/>
                <a:ext cx="0" cy="144000"/>
              </a:xfrm>
              <a:prstGeom prst="line">
                <a:avLst/>
              </a:prstGeom>
              <a:solidFill>
                <a:schemeClr val="bg1">
                  <a:lumMod val="85000"/>
                </a:schemeClr>
              </a:solidFill>
              <a:ln w="9525">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9" name="Text Box 192"/>
              <p:cNvSpPr txBox="1">
                <a:spLocks noChangeArrowheads="1"/>
              </p:cNvSpPr>
              <p:nvPr/>
            </p:nvSpPr>
            <p:spPr bwMode="auto">
              <a:xfrm>
                <a:off x="1465682" y="5818638"/>
                <a:ext cx="229622"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Y</a:t>
                </a:r>
              </a:p>
            </p:txBody>
          </p:sp>
          <p:sp>
            <p:nvSpPr>
              <p:cNvPr id="30" name="Line 193"/>
              <p:cNvSpPr>
                <a:spLocks noChangeShapeType="1"/>
              </p:cNvSpPr>
              <p:nvPr/>
            </p:nvSpPr>
            <p:spPr bwMode="auto">
              <a:xfrm>
                <a:off x="179512" y="3879116"/>
                <a:ext cx="1229287" cy="0"/>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1" name="AutoShape 194"/>
              <p:cNvSpPr>
                <a:spLocks noChangeArrowheads="1"/>
              </p:cNvSpPr>
              <p:nvPr/>
            </p:nvSpPr>
            <p:spPr bwMode="auto">
              <a:xfrm>
                <a:off x="479867" y="2992925"/>
                <a:ext cx="1886838" cy="295584"/>
              </a:xfrm>
              <a:prstGeom prst="flowChartDecision">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a:solidFill>
                      <a:srgbClr val="002060"/>
                    </a:solidFill>
                    <a:latin typeface="Times New Roman" pitchFamily="18" charset="0"/>
                    <a:ea typeface="隶书" pitchFamily="49" charset="-122"/>
                    <a:cs typeface="Times New Roman" pitchFamily="18" charset="0"/>
                  </a:rPr>
                  <a:t>单同步？</a:t>
                </a:r>
              </a:p>
            </p:txBody>
          </p:sp>
          <p:sp>
            <p:nvSpPr>
              <p:cNvPr id="32" name="Line 195"/>
              <p:cNvSpPr>
                <a:spLocks noChangeShapeType="1"/>
              </p:cNvSpPr>
              <p:nvPr/>
            </p:nvSpPr>
            <p:spPr bwMode="auto">
              <a:xfrm>
                <a:off x="1423286" y="2769282"/>
                <a:ext cx="0" cy="223643"/>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3" name="AutoShape 197"/>
              <p:cNvSpPr>
                <a:spLocks noChangeArrowheads="1"/>
              </p:cNvSpPr>
              <p:nvPr/>
            </p:nvSpPr>
            <p:spPr bwMode="auto">
              <a:xfrm>
                <a:off x="228422" y="1480558"/>
                <a:ext cx="2389729"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a:solidFill>
                      <a:srgbClr val="002060"/>
                    </a:solidFill>
                    <a:latin typeface="Times New Roman" pitchFamily="18" charset="0"/>
                    <a:ea typeface="隶书" pitchFamily="49" charset="-122"/>
                    <a:cs typeface="Times New Roman" pitchFamily="18" charset="0"/>
                  </a:rPr>
                  <a:t>输出</a:t>
                </a:r>
                <a:r>
                  <a:rPr lang="zh-CN" altLang="en-US" sz="2000" dirty="0" smtClean="0">
                    <a:solidFill>
                      <a:srgbClr val="002060"/>
                    </a:solidFill>
                    <a:latin typeface="Times New Roman" pitchFamily="18" charset="0"/>
                    <a:ea typeface="隶书" pitchFamily="49" charset="-122"/>
                    <a:cs typeface="Times New Roman" pitchFamily="18" charset="0"/>
                  </a:rPr>
                  <a:t>方</a:t>
                </a:r>
                <a:r>
                  <a:rPr lang="zh-CN" altLang="en-US" sz="2000" dirty="0">
                    <a:solidFill>
                      <a:srgbClr val="002060"/>
                    </a:solidFill>
                    <a:latin typeface="Times New Roman" pitchFamily="18" charset="0"/>
                    <a:ea typeface="隶书" pitchFamily="49" charset="-122"/>
                    <a:cs typeface="Times New Roman" pitchFamily="18" charset="0"/>
                  </a:rPr>
                  <a:t>式选</a:t>
                </a:r>
                <a:r>
                  <a:rPr lang="zh-CN" altLang="en-US" sz="2000" dirty="0" smtClean="0">
                    <a:solidFill>
                      <a:srgbClr val="002060"/>
                    </a:solidFill>
                    <a:latin typeface="Times New Roman" pitchFamily="18" charset="0"/>
                    <a:ea typeface="隶书" pitchFamily="49" charset="-122"/>
                    <a:cs typeface="Times New Roman" pitchFamily="18" charset="0"/>
                  </a:rPr>
                  <a:t>择控制字</a:t>
                </a:r>
                <a:endParaRPr lang="zh-CN" altLang="en-US" sz="2000" dirty="0">
                  <a:solidFill>
                    <a:srgbClr val="002060"/>
                  </a:solidFill>
                  <a:latin typeface="Times New Roman" pitchFamily="18" charset="0"/>
                  <a:ea typeface="隶书" pitchFamily="49" charset="-122"/>
                  <a:cs typeface="Times New Roman" pitchFamily="18" charset="0"/>
                </a:endParaRPr>
              </a:p>
            </p:txBody>
          </p:sp>
          <p:sp>
            <p:nvSpPr>
              <p:cNvPr id="34" name="Text Box 198"/>
              <p:cNvSpPr txBox="1">
                <a:spLocks noChangeArrowheads="1"/>
              </p:cNvSpPr>
              <p:nvPr/>
            </p:nvSpPr>
            <p:spPr bwMode="auto">
              <a:xfrm>
                <a:off x="2340548" y="1830640"/>
                <a:ext cx="166170"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Y</a:t>
                </a:r>
              </a:p>
            </p:txBody>
          </p:sp>
          <p:sp>
            <p:nvSpPr>
              <p:cNvPr id="35" name="Line 199"/>
              <p:cNvSpPr>
                <a:spLocks noChangeShapeType="1"/>
              </p:cNvSpPr>
              <p:nvPr/>
            </p:nvSpPr>
            <p:spPr bwMode="auto">
              <a:xfrm flipH="1" flipV="1">
                <a:off x="2797318" y="2111949"/>
                <a:ext cx="0" cy="1771200"/>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6" name="Line 200"/>
              <p:cNvSpPr>
                <a:spLocks noChangeShapeType="1"/>
              </p:cNvSpPr>
              <p:nvPr/>
            </p:nvSpPr>
            <p:spPr bwMode="auto">
              <a:xfrm>
                <a:off x="2347050" y="3141499"/>
                <a:ext cx="450268" cy="0"/>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7" name="Line 201"/>
              <p:cNvSpPr>
                <a:spLocks noChangeShapeType="1"/>
              </p:cNvSpPr>
              <p:nvPr/>
            </p:nvSpPr>
            <p:spPr bwMode="auto">
              <a:xfrm flipV="1">
                <a:off x="2307521" y="2108775"/>
                <a:ext cx="486000" cy="0"/>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8" name="Text Box 202"/>
              <p:cNvSpPr txBox="1">
                <a:spLocks noChangeArrowheads="1"/>
              </p:cNvSpPr>
              <p:nvPr/>
            </p:nvSpPr>
            <p:spPr bwMode="auto">
              <a:xfrm>
                <a:off x="2333402" y="2860273"/>
                <a:ext cx="180464"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Y</a:t>
                </a:r>
              </a:p>
            </p:txBody>
          </p:sp>
          <p:sp>
            <p:nvSpPr>
              <p:cNvPr id="39" name="Line 203"/>
              <p:cNvSpPr>
                <a:spLocks noChangeShapeType="1"/>
              </p:cNvSpPr>
              <p:nvPr/>
            </p:nvSpPr>
            <p:spPr bwMode="auto">
              <a:xfrm>
                <a:off x="1434108" y="3879116"/>
                <a:ext cx="1364400" cy="0"/>
              </a:xfrm>
              <a:prstGeom prst="line">
                <a:avLst/>
              </a:prstGeom>
              <a:solidFill>
                <a:schemeClr val="bg1">
                  <a:lumMod val="85000"/>
                </a:schemeClr>
              </a:solidFill>
              <a:ln w="12700">
                <a:solidFill>
                  <a:srgbClr val="002060"/>
                </a:solidFill>
                <a:round/>
                <a:headEnd type="stealth" w="med" len="me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0" name="Text Box 204"/>
              <p:cNvSpPr txBox="1">
                <a:spLocks noChangeArrowheads="1"/>
              </p:cNvSpPr>
              <p:nvPr/>
            </p:nvSpPr>
            <p:spPr bwMode="auto">
              <a:xfrm>
                <a:off x="2346480" y="4402665"/>
                <a:ext cx="154308"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Y</a:t>
                </a:r>
              </a:p>
            </p:txBody>
          </p:sp>
          <p:sp>
            <p:nvSpPr>
              <p:cNvPr id="41" name="Line 205"/>
              <p:cNvSpPr>
                <a:spLocks noChangeShapeType="1"/>
              </p:cNvSpPr>
              <p:nvPr/>
            </p:nvSpPr>
            <p:spPr bwMode="auto">
              <a:xfrm flipV="1">
                <a:off x="2303151" y="4688084"/>
                <a:ext cx="630000" cy="687"/>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2" name="Line 206"/>
              <p:cNvSpPr>
                <a:spLocks noChangeShapeType="1"/>
              </p:cNvSpPr>
              <p:nvPr/>
            </p:nvSpPr>
            <p:spPr bwMode="auto">
              <a:xfrm flipH="1" flipV="1">
                <a:off x="2929768" y="1344408"/>
                <a:ext cx="0" cy="3335073"/>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3" name="Line 207"/>
              <p:cNvSpPr>
                <a:spLocks noChangeShapeType="1"/>
              </p:cNvSpPr>
              <p:nvPr/>
            </p:nvSpPr>
            <p:spPr bwMode="auto">
              <a:xfrm>
                <a:off x="1431642" y="1350758"/>
                <a:ext cx="1494000" cy="0"/>
              </a:xfrm>
              <a:prstGeom prst="line">
                <a:avLst/>
              </a:prstGeom>
              <a:solidFill>
                <a:schemeClr val="bg1">
                  <a:lumMod val="85000"/>
                </a:schemeClr>
              </a:solidFill>
              <a:ln w="12700">
                <a:solidFill>
                  <a:srgbClr val="002060"/>
                </a:solidFill>
                <a:round/>
                <a:headEnd type="stealth" w="med" len="me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4" name="Line 196"/>
              <p:cNvSpPr>
                <a:spLocks noChangeShapeType="1"/>
              </p:cNvSpPr>
              <p:nvPr/>
            </p:nvSpPr>
            <p:spPr bwMode="auto">
              <a:xfrm>
                <a:off x="1423286" y="1259700"/>
                <a:ext cx="0" cy="214466"/>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5" name="Line 214"/>
              <p:cNvSpPr>
                <a:spLocks noChangeShapeType="1"/>
              </p:cNvSpPr>
              <p:nvPr/>
            </p:nvSpPr>
            <p:spPr bwMode="auto">
              <a:xfrm>
                <a:off x="1423286" y="835667"/>
                <a:ext cx="0" cy="167341"/>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6" name="AutoShape 215"/>
              <p:cNvSpPr>
                <a:spLocks noChangeArrowheads="1"/>
              </p:cNvSpPr>
              <p:nvPr/>
            </p:nvSpPr>
            <p:spPr bwMode="auto">
              <a:xfrm>
                <a:off x="543422" y="1007700"/>
                <a:ext cx="1759729"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a:solidFill>
                      <a:srgbClr val="002060"/>
                    </a:solidFill>
                    <a:latin typeface="Times New Roman" pitchFamily="18" charset="0"/>
                    <a:ea typeface="隶书" pitchFamily="49" charset="-122"/>
                    <a:cs typeface="Times New Roman" pitchFamily="18" charset="0"/>
                  </a:rPr>
                  <a:t>复位</a:t>
                </a:r>
              </a:p>
            </p:txBody>
          </p:sp>
        </p:grpSp>
      </p:grpSp>
      <p:sp>
        <p:nvSpPr>
          <p:cNvPr id="50" name="TextBox 49"/>
          <p:cNvSpPr txBox="1"/>
          <p:nvPr/>
        </p:nvSpPr>
        <p:spPr>
          <a:xfrm>
            <a:off x="3535422" y="1249596"/>
            <a:ext cx="4673074" cy="523220"/>
          </a:xfrm>
          <a:prstGeom prst="rect">
            <a:avLst/>
          </a:prstGeom>
          <a:noFill/>
        </p:spPr>
        <p:txBody>
          <a:bodyPr wrap="none" rtlCol="0" anchor="ctr" anchorCtr="0">
            <a:spAutoFit/>
          </a:bodyPr>
          <a:lstStyle>
            <a:defPPr>
              <a:defRPr lang="zh-CN"/>
            </a:defPPr>
            <a:lvl1pPr>
              <a:defRPr sz="3200">
                <a:latin typeface="黑体" pitchFamily="49" charset="-122"/>
                <a:ea typeface="黑体" pitchFamily="49" charset="-122"/>
              </a:defRPr>
            </a:lvl1pPr>
          </a:lstStyle>
          <a:p>
            <a:r>
              <a:rPr lang="en-US" altLang="zh-CN" sz="2800" dirty="0"/>
              <a:t>1</a:t>
            </a:r>
            <a:r>
              <a:rPr lang="zh-CN" altLang="zh-CN" sz="2800" dirty="0"/>
              <a:t>．异步方式下的初始化编程</a:t>
            </a:r>
            <a:endParaRPr lang="zh-CN" altLang="en-US" sz="2800" dirty="0"/>
          </a:p>
        </p:txBody>
      </p:sp>
      <p:sp>
        <p:nvSpPr>
          <p:cNvPr id="51" name="Text Box 209"/>
          <p:cNvSpPr txBox="1">
            <a:spLocks noChangeArrowheads="1"/>
          </p:cNvSpPr>
          <p:nvPr/>
        </p:nvSpPr>
        <p:spPr bwMode="auto">
          <a:xfrm>
            <a:off x="3707904" y="1867592"/>
            <a:ext cx="5141596" cy="2137472"/>
          </a:xfrm>
          <a:prstGeom prst="rect">
            <a:avLst/>
          </a:prstGeom>
          <a:solidFill>
            <a:schemeClr val="bg1">
              <a:lumMod val="95000"/>
            </a:schemeClr>
          </a:solidFill>
          <a:ln w="12700">
            <a:solidFill>
              <a:srgbClr val="FF0000"/>
            </a:solidFill>
            <a:prstDash val="dash"/>
            <a:miter lim="800000"/>
            <a:headEnd/>
            <a:tailEnd/>
          </a:ln>
          <a:effectLst/>
          <a:extLst/>
        </p:spPr>
        <p:txBody>
          <a:bodyPr wrap="square" lIns="144000" tIns="144000" rIns="144000" bIns="144000">
            <a:spAutoFit/>
          </a:bodyPr>
          <a:lstStyle>
            <a:defPPr>
              <a:defRPr lang="zh-CN"/>
            </a:defPPr>
            <a:lvl1pPr algn="just">
              <a:lnSpc>
                <a:spcPct val="90000"/>
              </a:lnSpc>
              <a:spcBef>
                <a:spcPts val="300"/>
              </a:spcBef>
              <a:defRPr sz="2400">
                <a:solidFill>
                  <a:srgbClr val="002060"/>
                </a:solidFill>
                <a:latin typeface="Times New Roman" pitchFamily="18" charset="0"/>
                <a:ea typeface="宋体" pitchFamily="2" charset="-122"/>
                <a:cs typeface="Times New Roman" pitchFamily="18" charset="0"/>
              </a:defRPr>
            </a:lvl1pPr>
          </a:lstStyle>
          <a:p>
            <a:pPr>
              <a:lnSpc>
                <a:spcPct val="100000"/>
              </a:lnSpc>
            </a:pPr>
            <a:r>
              <a:rPr lang="zh-CN" altLang="zh-CN" dirty="0"/>
              <a:t>【例</a:t>
            </a:r>
            <a:r>
              <a:rPr lang="en-US" altLang="zh-CN" dirty="0"/>
              <a:t>7.2</a:t>
            </a:r>
            <a:r>
              <a:rPr lang="zh-CN" altLang="zh-CN" dirty="0"/>
              <a:t>】设定</a:t>
            </a:r>
            <a:r>
              <a:rPr lang="en-US" altLang="zh-CN" dirty="0"/>
              <a:t>8251A</a:t>
            </a:r>
            <a:r>
              <a:rPr lang="zh-CN" altLang="zh-CN" dirty="0"/>
              <a:t>工作于异步方式，波特率因子为</a:t>
            </a:r>
            <a:r>
              <a:rPr lang="en-US" altLang="zh-CN" dirty="0"/>
              <a:t>64</a:t>
            </a:r>
            <a:r>
              <a:rPr lang="zh-CN" altLang="zh-CN" dirty="0"/>
              <a:t>，每字符</a:t>
            </a:r>
            <a:r>
              <a:rPr lang="en-US" altLang="zh-CN" dirty="0"/>
              <a:t>7</a:t>
            </a:r>
            <a:r>
              <a:rPr lang="zh-CN" altLang="zh-CN" dirty="0"/>
              <a:t>个数据位，奇校验，</a:t>
            </a:r>
            <a:r>
              <a:rPr lang="en-US" altLang="zh-CN" dirty="0"/>
              <a:t>1</a:t>
            </a:r>
            <a:r>
              <a:rPr lang="zh-CN" altLang="zh-CN" dirty="0"/>
              <a:t>个停止位，</a:t>
            </a:r>
            <a:r>
              <a:rPr lang="en-US" altLang="zh-CN" dirty="0"/>
              <a:t>8251A</a:t>
            </a:r>
            <a:r>
              <a:rPr lang="zh-CN" altLang="zh-CN" dirty="0"/>
              <a:t>的两个端口地址为</a:t>
            </a:r>
            <a:r>
              <a:rPr lang="en-US" altLang="zh-CN" dirty="0"/>
              <a:t>50H</a:t>
            </a:r>
            <a:r>
              <a:rPr lang="zh-CN" altLang="zh-CN" dirty="0"/>
              <a:t>、</a:t>
            </a:r>
            <a:r>
              <a:rPr lang="en-US" altLang="zh-CN" dirty="0"/>
              <a:t>51H</a:t>
            </a:r>
            <a:r>
              <a:rPr lang="zh-CN" altLang="zh-CN" dirty="0"/>
              <a:t>，试对其初始化编</a:t>
            </a:r>
            <a:r>
              <a:rPr lang="zh-CN" altLang="zh-CN" dirty="0" smtClean="0"/>
              <a:t>程</a:t>
            </a:r>
            <a:r>
              <a:rPr lang="zh-CN" altLang="en-US" dirty="0" smtClean="0"/>
              <a:t>。</a:t>
            </a:r>
            <a:endParaRPr lang="en-US" altLang="zh-CN" dirty="0"/>
          </a:p>
        </p:txBody>
      </p:sp>
      <p:sp>
        <p:nvSpPr>
          <p:cNvPr id="52" name="Text Box 211"/>
          <p:cNvSpPr txBox="1">
            <a:spLocks noChangeArrowheads="1"/>
          </p:cNvSpPr>
          <p:nvPr/>
        </p:nvSpPr>
        <p:spPr bwMode="auto">
          <a:xfrm>
            <a:off x="3707904" y="4077072"/>
            <a:ext cx="5141596" cy="2086725"/>
          </a:xfrm>
          <a:prstGeom prst="rect">
            <a:avLst/>
          </a:prstGeom>
          <a:solidFill>
            <a:schemeClr val="bg1">
              <a:lumMod val="85000"/>
              <a:alpha val="49804"/>
            </a:schemeClr>
          </a:solidFill>
          <a:ln>
            <a:solidFill>
              <a:srgbClr val="FF0000"/>
            </a:solidFill>
            <a:prstDash val="dash"/>
          </a:ln>
          <a:effectLst/>
          <a:extLst/>
        </p:spPr>
        <p:txBody>
          <a:bodyPr wrap="square">
            <a:spAutoFit/>
          </a:bodyPr>
          <a:lstStyle>
            <a:defPPr>
              <a:defRPr lang="zh-CN"/>
            </a:defPPr>
            <a:lvl1pPr>
              <a:lnSpc>
                <a:spcPct val="135000"/>
              </a:lnSpc>
              <a:buFontTx/>
              <a:buNone/>
              <a:defRPr sz="2400">
                <a:solidFill>
                  <a:srgbClr val="002060"/>
                </a:solidFill>
                <a:latin typeface="宋体" pitchFamily="2" charset="-122"/>
                <a:ea typeface="宋体" pitchFamily="2" charset="-122"/>
                <a:cs typeface="Times New Roman" pitchFamily="18" charset="0"/>
              </a:defRPr>
            </a:lvl1pPr>
          </a:lstStyle>
          <a:p>
            <a:r>
              <a:rPr lang="zh-CN" altLang="en-US" dirty="0"/>
              <a:t>　</a:t>
            </a:r>
            <a:r>
              <a:rPr lang="en-US" altLang="zh-CN" dirty="0" smtClean="0"/>
              <a:t>MOV AL, 5BH </a:t>
            </a:r>
            <a:r>
              <a:rPr lang="en-US" altLang="zh-CN" spc="-100" dirty="0" smtClean="0"/>
              <a:t>;</a:t>
            </a:r>
            <a:r>
              <a:rPr lang="zh-CN" altLang="zh-CN" spc="-100" dirty="0" smtClean="0"/>
              <a:t>方</a:t>
            </a:r>
            <a:r>
              <a:rPr lang="zh-CN" altLang="zh-CN" spc="-100" dirty="0"/>
              <a:t>式选择控制字</a:t>
            </a:r>
            <a:r>
              <a:rPr lang="en-US" altLang="zh-CN" spc="-100" dirty="0"/>
              <a:t>5BH</a:t>
            </a:r>
          </a:p>
          <a:p>
            <a:r>
              <a:rPr lang="zh-CN" altLang="en-US" dirty="0"/>
              <a:t>　</a:t>
            </a:r>
            <a:r>
              <a:rPr lang="en-US" altLang="zh-CN" dirty="0" smtClean="0"/>
              <a:t>OUT 51H,AL</a:t>
            </a:r>
            <a:endParaRPr lang="en-US" altLang="zh-CN" dirty="0"/>
          </a:p>
          <a:p>
            <a:pPr algn="just"/>
            <a:r>
              <a:rPr lang="zh-CN" altLang="en-US" dirty="0"/>
              <a:t>　</a:t>
            </a:r>
            <a:r>
              <a:rPr lang="en-US" altLang="zh-CN" dirty="0" smtClean="0"/>
              <a:t>MOV AL, 37H </a:t>
            </a:r>
            <a:r>
              <a:rPr lang="en-US" altLang="zh-CN" spc="-100" dirty="0" smtClean="0"/>
              <a:t>;</a:t>
            </a:r>
            <a:r>
              <a:rPr lang="zh-CN" altLang="zh-CN" spc="-100" dirty="0"/>
              <a:t>操作命令控制字</a:t>
            </a:r>
            <a:r>
              <a:rPr lang="en-US" altLang="zh-CN" spc="-100" dirty="0"/>
              <a:t>37H</a:t>
            </a:r>
          </a:p>
          <a:p>
            <a:r>
              <a:rPr lang="zh-CN" altLang="en-US" dirty="0"/>
              <a:t>　</a:t>
            </a:r>
            <a:r>
              <a:rPr lang="en-US" altLang="zh-CN" dirty="0" smtClean="0"/>
              <a:t>OUT 51H,AL</a:t>
            </a:r>
            <a:endParaRPr lang="en-US" altLang="zh-CN" dirty="0"/>
          </a:p>
        </p:txBody>
      </p:sp>
    </p:spTree>
    <p:extLst>
      <p:ext uri="{BB962C8B-B14F-4D97-AF65-F5344CB8AC3E}">
        <p14:creationId xmlns:p14="http://schemas.microsoft.com/office/powerpoint/2010/main" val="196902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1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left)">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up)">
                                      <p:cBhvr>
                                        <p:cTn id="21"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  </a:t>
            </a:r>
            <a:r>
              <a:rPr lang="zh-CN" altLang="zh-CN" dirty="0"/>
              <a:t>串行通信概述</a:t>
            </a:r>
            <a:endParaRPr lang="zh-CN" altLang="en-US" dirty="0"/>
          </a:p>
        </p:txBody>
      </p:sp>
      <p:sp>
        <p:nvSpPr>
          <p:cNvPr id="3" name="内容占位符 2"/>
          <p:cNvSpPr>
            <a:spLocks noGrp="1"/>
          </p:cNvSpPr>
          <p:nvPr>
            <p:ph idx="1"/>
          </p:nvPr>
        </p:nvSpPr>
        <p:spPr>
          <a:xfrm>
            <a:off x="1476416" y="1988840"/>
            <a:ext cx="6840000" cy="3907463"/>
          </a:xfrm>
        </p:spPr>
        <p:txBody>
          <a:bodyPr>
            <a:noAutofit/>
          </a:bodyPr>
          <a:lstStyle/>
          <a:p>
            <a:pPr>
              <a:lnSpc>
                <a:spcPct val="140000"/>
              </a:lnSpc>
            </a:pPr>
            <a:r>
              <a:rPr lang="en-US" altLang="zh-CN" sz="3200" dirty="0"/>
              <a:t>7.1.1  </a:t>
            </a:r>
            <a:r>
              <a:rPr lang="zh-CN" altLang="zh-CN" sz="3200" dirty="0"/>
              <a:t>串行通信与并行</a:t>
            </a:r>
            <a:r>
              <a:rPr lang="zh-CN" altLang="zh-CN" sz="3200" dirty="0" smtClean="0"/>
              <a:t>通信</a:t>
            </a:r>
            <a:endParaRPr lang="en-US" altLang="zh-CN" sz="3200" dirty="0" smtClean="0"/>
          </a:p>
          <a:p>
            <a:pPr>
              <a:lnSpc>
                <a:spcPct val="140000"/>
              </a:lnSpc>
            </a:pPr>
            <a:r>
              <a:rPr lang="en-US" altLang="zh-CN" sz="3200" dirty="0"/>
              <a:t>7.1.2  </a:t>
            </a:r>
            <a:r>
              <a:rPr lang="zh-CN" altLang="zh-CN" sz="3200" dirty="0"/>
              <a:t>串行通信中的基本</a:t>
            </a:r>
            <a:r>
              <a:rPr lang="zh-CN" altLang="zh-CN" sz="3200" dirty="0" smtClean="0"/>
              <a:t>技术</a:t>
            </a:r>
            <a:endParaRPr lang="en-US" altLang="zh-CN" sz="3200" dirty="0" smtClean="0"/>
          </a:p>
          <a:p>
            <a:pPr>
              <a:lnSpc>
                <a:spcPct val="140000"/>
              </a:lnSpc>
            </a:pPr>
            <a:r>
              <a:rPr lang="en-US" altLang="zh-CN" sz="3200" dirty="0"/>
              <a:t>7.1.3  </a:t>
            </a:r>
            <a:r>
              <a:rPr lang="zh-CN" altLang="zh-CN" sz="3200" dirty="0"/>
              <a:t>串行通信的</a:t>
            </a:r>
            <a:r>
              <a:rPr lang="zh-CN" altLang="zh-CN" sz="3200" dirty="0" smtClean="0"/>
              <a:t>分类</a:t>
            </a:r>
            <a:endParaRPr lang="en-US" altLang="zh-CN" sz="3200" dirty="0" smtClean="0"/>
          </a:p>
          <a:p>
            <a:pPr>
              <a:lnSpc>
                <a:spcPct val="140000"/>
              </a:lnSpc>
            </a:pPr>
            <a:r>
              <a:rPr lang="en-US" altLang="zh-CN" sz="3200" dirty="0"/>
              <a:t>7.1.4  RS-232C</a:t>
            </a:r>
            <a:r>
              <a:rPr lang="zh-CN" altLang="zh-CN" sz="3200" dirty="0"/>
              <a:t>串行接口</a:t>
            </a:r>
            <a:r>
              <a:rPr lang="zh-CN" altLang="zh-CN" sz="3200" dirty="0" smtClean="0"/>
              <a:t>标准</a:t>
            </a:r>
            <a:endParaRPr lang="en-US" altLang="zh-CN" sz="3200" dirty="0" smtClean="0"/>
          </a:p>
          <a:p>
            <a:pPr>
              <a:lnSpc>
                <a:spcPct val="140000"/>
              </a:lnSpc>
            </a:pPr>
            <a:r>
              <a:rPr lang="en-US" altLang="zh-CN" sz="3200" dirty="0"/>
              <a:t>7.1.5  </a:t>
            </a:r>
            <a:r>
              <a:rPr lang="zh-CN" altLang="zh-CN" sz="3200" dirty="0"/>
              <a:t>串行接口的基本结构与功能</a:t>
            </a:r>
            <a:endParaRPr lang="zh-CN" altLang="en-US" sz="3200" dirty="0"/>
          </a:p>
        </p:txBody>
      </p:sp>
      <p:sp>
        <p:nvSpPr>
          <p:cNvPr id="4" name="对角圆角矩形 3"/>
          <p:cNvSpPr/>
          <p:nvPr/>
        </p:nvSpPr>
        <p:spPr>
          <a:xfrm flipH="1">
            <a:off x="1115616" y="1916832"/>
            <a:ext cx="6984776" cy="410445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1403647" y="2103360"/>
            <a:ext cx="6408713" cy="3701904"/>
            <a:chOff x="1403647" y="2103360"/>
            <a:chExt cx="6408713" cy="3701904"/>
          </a:xfrm>
        </p:grpSpPr>
        <p:sp>
          <p:nvSpPr>
            <p:cNvPr id="6" name="矩形 5">
              <a:hlinkClick r:id="rId3" action="ppaction://hlinksldjump"/>
            </p:cNvPr>
            <p:cNvSpPr/>
            <p:nvPr/>
          </p:nvSpPr>
          <p:spPr>
            <a:xfrm>
              <a:off x="1403647" y="2103360"/>
              <a:ext cx="5040561"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1403648" y="3666280"/>
              <a:ext cx="424847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1403648" y="4447740"/>
              <a:ext cx="540060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6" action="ppaction://hlinksldjump"/>
            </p:cNvPr>
            <p:cNvSpPr/>
            <p:nvPr/>
          </p:nvSpPr>
          <p:spPr>
            <a:xfrm>
              <a:off x="1403648" y="2884820"/>
              <a:ext cx="547260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7" action="ppaction://hlinksldjump"/>
            </p:cNvPr>
            <p:cNvSpPr/>
            <p:nvPr/>
          </p:nvSpPr>
          <p:spPr>
            <a:xfrm>
              <a:off x="1403648" y="5229200"/>
              <a:ext cx="64087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29374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7.2.5  8251A</a:t>
            </a:r>
            <a:r>
              <a:rPr lang="zh-CN" altLang="zh-CN" dirty="0"/>
              <a:t>的编程</a:t>
            </a:r>
            <a:endParaRPr lang="zh-CN" altLang="en-US" dirty="0"/>
          </a:p>
        </p:txBody>
      </p:sp>
      <p:grpSp>
        <p:nvGrpSpPr>
          <p:cNvPr id="49" name="组合 48"/>
          <p:cNvGrpSpPr/>
          <p:nvPr/>
        </p:nvGrpSpPr>
        <p:grpSpPr>
          <a:xfrm>
            <a:off x="323864" y="1110792"/>
            <a:ext cx="3132000" cy="5400600"/>
            <a:chOff x="179512" y="1110792"/>
            <a:chExt cx="3024000" cy="5400600"/>
          </a:xfrm>
        </p:grpSpPr>
        <p:sp>
          <p:nvSpPr>
            <p:cNvPr id="48" name="圆角矩形 47"/>
            <p:cNvSpPr/>
            <p:nvPr/>
          </p:nvSpPr>
          <p:spPr>
            <a:xfrm>
              <a:off x="179512" y="1110792"/>
              <a:ext cx="3024000" cy="5400600"/>
            </a:xfrm>
            <a:prstGeom prst="roundRect">
              <a:avLst>
                <a:gd name="adj" fmla="val 11942"/>
              </a:avLst>
            </a:prstGeom>
            <a:solidFill>
              <a:schemeClr val="bg1">
                <a:lumMod val="95000"/>
                <a:alpha val="60000"/>
              </a:schemeClr>
            </a:solidFill>
            <a:ln w="3175">
              <a:solidFill>
                <a:srgbClr val="FFFF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bIns="18000" rtlCol="0" anchor="ctr"/>
            <a:lstStyle/>
            <a:p>
              <a:pPr algn="ctr"/>
              <a:endParaRPr lang="zh-CN" altLang="en-US" sz="2000">
                <a:latin typeface="Times New Roman" pitchFamily="18" charset="0"/>
                <a:ea typeface="隶书" pitchFamily="49" charset="-122"/>
                <a:cs typeface="Times New Roman" pitchFamily="18" charset="0"/>
              </a:endParaRPr>
            </a:p>
          </p:txBody>
        </p:sp>
        <p:grpSp>
          <p:nvGrpSpPr>
            <p:cNvPr id="47" name="组合 46"/>
            <p:cNvGrpSpPr/>
            <p:nvPr/>
          </p:nvGrpSpPr>
          <p:grpSpPr>
            <a:xfrm>
              <a:off x="317178" y="1193366"/>
              <a:ext cx="2753639" cy="5308923"/>
              <a:chOff x="179512" y="835667"/>
              <a:chExt cx="2753639" cy="5308923"/>
            </a:xfrm>
          </p:grpSpPr>
          <p:sp>
            <p:nvSpPr>
              <p:cNvPr id="5" name="AutoShape 168"/>
              <p:cNvSpPr>
                <a:spLocks noChangeArrowheads="1"/>
              </p:cNvSpPr>
              <p:nvPr/>
            </p:nvSpPr>
            <p:spPr bwMode="auto">
              <a:xfrm>
                <a:off x="522750" y="1961671"/>
                <a:ext cx="1801073" cy="288000"/>
              </a:xfrm>
              <a:prstGeom prst="flowChartDecision">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a:solidFill>
                      <a:srgbClr val="002060"/>
                    </a:solidFill>
                    <a:latin typeface="Times New Roman" pitchFamily="18" charset="0"/>
                    <a:ea typeface="隶书" pitchFamily="49" charset="-122"/>
                    <a:cs typeface="Times New Roman" pitchFamily="18" charset="0"/>
                  </a:rPr>
                  <a:t>异步？</a:t>
                </a:r>
              </a:p>
            </p:txBody>
          </p:sp>
          <p:sp>
            <p:nvSpPr>
              <p:cNvPr id="6" name="Line 169"/>
              <p:cNvSpPr>
                <a:spLocks noChangeShapeType="1"/>
              </p:cNvSpPr>
              <p:nvPr/>
            </p:nvSpPr>
            <p:spPr bwMode="auto">
              <a:xfrm>
                <a:off x="1423286" y="1741345"/>
                <a:ext cx="0" cy="223643"/>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7" name="AutoShape 170"/>
              <p:cNvSpPr>
                <a:spLocks noChangeArrowheads="1"/>
              </p:cNvSpPr>
              <p:nvPr/>
            </p:nvSpPr>
            <p:spPr bwMode="auto">
              <a:xfrm>
                <a:off x="228422" y="4037450"/>
                <a:ext cx="2389729"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smtClean="0">
                    <a:solidFill>
                      <a:srgbClr val="002060"/>
                    </a:solidFill>
                    <a:latin typeface="Times New Roman" pitchFamily="18" charset="0"/>
                    <a:ea typeface="隶书" pitchFamily="49" charset="-122"/>
                    <a:cs typeface="Times New Roman" pitchFamily="18" charset="0"/>
                  </a:rPr>
                  <a:t>输出操</a:t>
                </a:r>
                <a:r>
                  <a:rPr lang="zh-CN" altLang="en-US" sz="2000" dirty="0">
                    <a:solidFill>
                      <a:srgbClr val="002060"/>
                    </a:solidFill>
                    <a:latin typeface="Times New Roman" pitchFamily="18" charset="0"/>
                    <a:ea typeface="隶书" pitchFamily="49" charset="-122"/>
                    <a:cs typeface="Times New Roman" pitchFamily="18" charset="0"/>
                  </a:rPr>
                  <a:t>作命</a:t>
                </a:r>
                <a:r>
                  <a:rPr lang="zh-CN" altLang="en-US" sz="2000" dirty="0" smtClean="0">
                    <a:solidFill>
                      <a:srgbClr val="002060"/>
                    </a:solidFill>
                    <a:latin typeface="Times New Roman" pitchFamily="18" charset="0"/>
                    <a:ea typeface="隶书" pitchFamily="49" charset="-122"/>
                    <a:cs typeface="Times New Roman" pitchFamily="18" charset="0"/>
                  </a:rPr>
                  <a:t>令控制字</a:t>
                </a:r>
                <a:endParaRPr lang="zh-CN" altLang="en-US" sz="2000" dirty="0">
                  <a:solidFill>
                    <a:srgbClr val="002060"/>
                  </a:solidFill>
                  <a:latin typeface="Times New Roman" pitchFamily="18" charset="0"/>
                  <a:ea typeface="隶书" pitchFamily="49" charset="-122"/>
                  <a:cs typeface="Times New Roman" pitchFamily="18" charset="0"/>
                </a:endParaRPr>
              </a:p>
            </p:txBody>
          </p:sp>
          <p:sp>
            <p:nvSpPr>
              <p:cNvPr id="8" name="Line 171"/>
              <p:cNvSpPr>
                <a:spLocks noChangeShapeType="1"/>
              </p:cNvSpPr>
              <p:nvPr/>
            </p:nvSpPr>
            <p:spPr bwMode="auto">
              <a:xfrm>
                <a:off x="1423286" y="3805517"/>
                <a:ext cx="0" cy="234000"/>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9" name="AutoShape 172"/>
              <p:cNvSpPr>
                <a:spLocks noChangeArrowheads="1"/>
              </p:cNvSpPr>
              <p:nvPr/>
            </p:nvSpPr>
            <p:spPr bwMode="auto">
              <a:xfrm>
                <a:off x="228420" y="2507484"/>
                <a:ext cx="2389731"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smtClean="0">
                    <a:solidFill>
                      <a:srgbClr val="002060"/>
                    </a:solidFill>
                    <a:latin typeface="Times New Roman" pitchFamily="18" charset="0"/>
                    <a:ea typeface="隶书" pitchFamily="49" charset="-122"/>
                    <a:cs typeface="Times New Roman" pitchFamily="18" charset="0"/>
                  </a:rPr>
                  <a:t>输出第</a:t>
                </a:r>
                <a:r>
                  <a:rPr lang="en-US" altLang="zh-CN" sz="2000" dirty="0" smtClean="0">
                    <a:solidFill>
                      <a:srgbClr val="002060"/>
                    </a:solidFill>
                    <a:latin typeface="隶书" pitchFamily="49" charset="-122"/>
                    <a:ea typeface="隶书" pitchFamily="49" charset="-122"/>
                    <a:cs typeface="Times New Roman" pitchFamily="18" charset="0"/>
                  </a:rPr>
                  <a:t>1</a:t>
                </a:r>
                <a:r>
                  <a:rPr lang="zh-CN" altLang="en-US" sz="2000" dirty="0" smtClean="0">
                    <a:solidFill>
                      <a:srgbClr val="002060"/>
                    </a:solidFill>
                    <a:latin typeface="Times New Roman" pitchFamily="18" charset="0"/>
                    <a:ea typeface="隶书" pitchFamily="49" charset="-122"/>
                    <a:cs typeface="Times New Roman" pitchFamily="18" charset="0"/>
                  </a:rPr>
                  <a:t>个</a:t>
                </a:r>
                <a:r>
                  <a:rPr lang="zh-CN" altLang="en-US" sz="2000" dirty="0">
                    <a:solidFill>
                      <a:srgbClr val="002060"/>
                    </a:solidFill>
                    <a:latin typeface="Times New Roman" pitchFamily="18" charset="0"/>
                    <a:ea typeface="隶书" pitchFamily="49" charset="-122"/>
                    <a:cs typeface="Times New Roman" pitchFamily="18" charset="0"/>
                  </a:rPr>
                  <a:t>同步字符</a:t>
                </a:r>
              </a:p>
            </p:txBody>
          </p:sp>
          <p:sp>
            <p:nvSpPr>
              <p:cNvPr id="10" name="Line 173"/>
              <p:cNvSpPr>
                <a:spLocks noChangeShapeType="1"/>
              </p:cNvSpPr>
              <p:nvPr/>
            </p:nvSpPr>
            <p:spPr bwMode="auto">
              <a:xfrm flipH="1">
                <a:off x="1423286" y="2247871"/>
                <a:ext cx="0" cy="259613"/>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11" name="Text Box 174"/>
              <p:cNvSpPr txBox="1">
                <a:spLocks noChangeArrowheads="1"/>
              </p:cNvSpPr>
              <p:nvPr/>
            </p:nvSpPr>
            <p:spPr bwMode="auto">
              <a:xfrm>
                <a:off x="1428517" y="2224588"/>
                <a:ext cx="303953"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N</a:t>
                </a:r>
              </a:p>
            </p:txBody>
          </p:sp>
          <p:sp>
            <p:nvSpPr>
              <p:cNvPr id="12" name="Line 175"/>
              <p:cNvSpPr>
                <a:spLocks noChangeShapeType="1"/>
              </p:cNvSpPr>
              <p:nvPr/>
            </p:nvSpPr>
            <p:spPr bwMode="auto">
              <a:xfrm>
                <a:off x="1423286" y="5330948"/>
                <a:ext cx="0" cy="159521"/>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13" name="AutoShape 176"/>
              <p:cNvSpPr>
                <a:spLocks noChangeArrowheads="1"/>
              </p:cNvSpPr>
              <p:nvPr/>
            </p:nvSpPr>
            <p:spPr bwMode="auto">
              <a:xfrm>
                <a:off x="608515" y="5490469"/>
                <a:ext cx="1629542" cy="389420"/>
              </a:xfrm>
              <a:prstGeom prst="flowChartDecision">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a:solidFill>
                      <a:srgbClr val="002060"/>
                    </a:solidFill>
                    <a:latin typeface="Times New Roman" pitchFamily="18" charset="0"/>
                    <a:ea typeface="隶书" pitchFamily="49" charset="-122"/>
                    <a:cs typeface="Times New Roman" pitchFamily="18" charset="0"/>
                  </a:rPr>
                  <a:t>完成？</a:t>
                </a:r>
              </a:p>
            </p:txBody>
          </p:sp>
          <p:sp>
            <p:nvSpPr>
              <p:cNvPr id="14" name="Line 177"/>
              <p:cNvSpPr>
                <a:spLocks noChangeShapeType="1"/>
              </p:cNvSpPr>
              <p:nvPr/>
            </p:nvSpPr>
            <p:spPr bwMode="auto">
              <a:xfrm>
                <a:off x="1423286" y="4299446"/>
                <a:ext cx="0" cy="193928"/>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15" name="AutoShape 178"/>
              <p:cNvSpPr>
                <a:spLocks noChangeArrowheads="1"/>
              </p:cNvSpPr>
              <p:nvPr/>
            </p:nvSpPr>
            <p:spPr bwMode="auto">
              <a:xfrm>
                <a:off x="522750" y="4493374"/>
                <a:ext cx="1801073" cy="389420"/>
              </a:xfrm>
              <a:prstGeom prst="flowChartDecision">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a:solidFill>
                      <a:srgbClr val="002060"/>
                    </a:solidFill>
                    <a:latin typeface="Times New Roman" pitchFamily="18" charset="0"/>
                    <a:ea typeface="隶书" pitchFamily="49" charset="-122"/>
                    <a:cs typeface="Times New Roman" pitchFamily="18" charset="0"/>
                  </a:rPr>
                  <a:t>复</a:t>
                </a:r>
                <a:r>
                  <a:rPr lang="zh-CN" altLang="en-US" sz="2000" dirty="0" smtClean="0">
                    <a:solidFill>
                      <a:srgbClr val="002060"/>
                    </a:solidFill>
                    <a:latin typeface="Times New Roman" pitchFamily="18" charset="0"/>
                    <a:ea typeface="隶书" pitchFamily="49" charset="-122"/>
                    <a:cs typeface="Times New Roman" pitchFamily="18" charset="0"/>
                  </a:rPr>
                  <a:t>位？</a:t>
                </a:r>
                <a:endParaRPr lang="zh-CN" altLang="en-US" sz="2000" dirty="0">
                  <a:solidFill>
                    <a:srgbClr val="002060"/>
                  </a:solidFill>
                  <a:latin typeface="Times New Roman" pitchFamily="18" charset="0"/>
                  <a:ea typeface="隶书" pitchFamily="49" charset="-122"/>
                  <a:cs typeface="Times New Roman" pitchFamily="18" charset="0"/>
                </a:endParaRPr>
              </a:p>
            </p:txBody>
          </p:sp>
          <p:sp>
            <p:nvSpPr>
              <p:cNvPr id="16" name="AutoShape 179"/>
              <p:cNvSpPr>
                <a:spLocks noChangeArrowheads="1"/>
              </p:cNvSpPr>
              <p:nvPr/>
            </p:nvSpPr>
            <p:spPr bwMode="auto">
              <a:xfrm>
                <a:off x="539050" y="5092649"/>
                <a:ext cx="1768470" cy="223272"/>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smtClean="0">
                    <a:solidFill>
                      <a:srgbClr val="002060"/>
                    </a:solidFill>
                    <a:latin typeface="Times New Roman" pitchFamily="18" charset="0"/>
                    <a:ea typeface="隶书" pitchFamily="49" charset="-122"/>
                    <a:cs typeface="Times New Roman" pitchFamily="18" charset="0"/>
                  </a:rPr>
                  <a:t>串行传</a:t>
                </a:r>
                <a:r>
                  <a:rPr lang="zh-CN" altLang="en-US" sz="2000" dirty="0">
                    <a:solidFill>
                      <a:srgbClr val="002060"/>
                    </a:solidFill>
                    <a:latin typeface="Times New Roman" pitchFamily="18" charset="0"/>
                    <a:ea typeface="隶书" pitchFamily="49" charset="-122"/>
                    <a:cs typeface="Times New Roman" pitchFamily="18" charset="0"/>
                  </a:rPr>
                  <a:t>送数据</a:t>
                </a:r>
              </a:p>
            </p:txBody>
          </p:sp>
          <p:sp>
            <p:nvSpPr>
              <p:cNvPr id="17" name="Line 180"/>
              <p:cNvSpPr>
                <a:spLocks noChangeShapeType="1"/>
              </p:cNvSpPr>
              <p:nvPr/>
            </p:nvSpPr>
            <p:spPr bwMode="auto">
              <a:xfrm flipH="1">
                <a:off x="1423286" y="4882793"/>
                <a:ext cx="0" cy="195492"/>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18" name="Text Box 181"/>
              <p:cNvSpPr txBox="1">
                <a:spLocks noChangeArrowheads="1"/>
              </p:cNvSpPr>
              <p:nvPr/>
            </p:nvSpPr>
            <p:spPr bwMode="auto">
              <a:xfrm>
                <a:off x="1479348" y="4827807"/>
                <a:ext cx="202289" cy="325952"/>
              </a:xfrm>
              <a:prstGeom prst="rect">
                <a:avLst/>
              </a:prstGeom>
              <a:noFill/>
              <a:ln>
                <a:noFill/>
              </a:ln>
              <a:effectLs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N</a:t>
                </a:r>
              </a:p>
            </p:txBody>
          </p:sp>
          <p:sp>
            <p:nvSpPr>
              <p:cNvPr id="19" name="AutoShape 182"/>
              <p:cNvSpPr>
                <a:spLocks noChangeArrowheads="1"/>
              </p:cNvSpPr>
              <p:nvPr/>
            </p:nvSpPr>
            <p:spPr bwMode="auto">
              <a:xfrm>
                <a:off x="228420" y="3548122"/>
                <a:ext cx="2389731"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smtClean="0">
                    <a:solidFill>
                      <a:srgbClr val="002060"/>
                    </a:solidFill>
                    <a:latin typeface="Times New Roman" pitchFamily="18" charset="0"/>
                    <a:ea typeface="隶书" pitchFamily="49" charset="-122"/>
                    <a:cs typeface="Times New Roman" pitchFamily="18" charset="0"/>
                  </a:rPr>
                  <a:t>输出第</a:t>
                </a:r>
                <a:r>
                  <a:rPr lang="en-US" altLang="zh-CN" sz="2000" dirty="0" smtClean="0">
                    <a:solidFill>
                      <a:srgbClr val="002060"/>
                    </a:solidFill>
                    <a:latin typeface="隶书" pitchFamily="49" charset="-122"/>
                    <a:ea typeface="隶书" pitchFamily="49" charset="-122"/>
                    <a:cs typeface="Times New Roman" pitchFamily="18" charset="0"/>
                  </a:rPr>
                  <a:t>2</a:t>
                </a:r>
                <a:r>
                  <a:rPr lang="zh-CN" altLang="en-US" sz="2000" dirty="0" smtClean="0">
                    <a:solidFill>
                      <a:srgbClr val="002060"/>
                    </a:solidFill>
                    <a:latin typeface="Times New Roman" pitchFamily="18" charset="0"/>
                    <a:ea typeface="隶书" pitchFamily="49" charset="-122"/>
                    <a:cs typeface="Times New Roman" pitchFamily="18" charset="0"/>
                  </a:rPr>
                  <a:t>个</a:t>
                </a:r>
                <a:r>
                  <a:rPr lang="zh-CN" altLang="en-US" sz="2000" dirty="0">
                    <a:solidFill>
                      <a:srgbClr val="002060"/>
                    </a:solidFill>
                    <a:latin typeface="Times New Roman" pitchFamily="18" charset="0"/>
                    <a:ea typeface="隶书" pitchFamily="49" charset="-122"/>
                    <a:cs typeface="Times New Roman" pitchFamily="18" charset="0"/>
                  </a:rPr>
                  <a:t>同步字符</a:t>
                </a:r>
              </a:p>
            </p:txBody>
          </p:sp>
          <p:sp>
            <p:nvSpPr>
              <p:cNvPr id="20" name="Line 183"/>
              <p:cNvSpPr>
                <a:spLocks noChangeShapeType="1"/>
              </p:cNvSpPr>
              <p:nvPr/>
            </p:nvSpPr>
            <p:spPr bwMode="auto">
              <a:xfrm>
                <a:off x="1423286" y="3288508"/>
                <a:ext cx="0" cy="259613"/>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1" name="Text Box 184"/>
              <p:cNvSpPr txBox="1">
                <a:spLocks noChangeArrowheads="1"/>
              </p:cNvSpPr>
              <p:nvPr/>
            </p:nvSpPr>
            <p:spPr bwMode="auto">
              <a:xfrm>
                <a:off x="1457642" y="3262299"/>
                <a:ext cx="245703"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N</a:t>
                </a:r>
              </a:p>
            </p:txBody>
          </p:sp>
          <p:sp>
            <p:nvSpPr>
              <p:cNvPr id="22" name="Line 185"/>
              <p:cNvSpPr>
                <a:spLocks noChangeShapeType="1"/>
              </p:cNvSpPr>
              <p:nvPr/>
            </p:nvSpPr>
            <p:spPr bwMode="auto">
              <a:xfrm>
                <a:off x="304478" y="5692311"/>
                <a:ext cx="307995" cy="0"/>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3" name="Line 186"/>
              <p:cNvSpPr>
                <a:spLocks noChangeShapeType="1"/>
              </p:cNvSpPr>
              <p:nvPr/>
            </p:nvSpPr>
            <p:spPr bwMode="auto">
              <a:xfrm flipV="1">
                <a:off x="304478" y="4940314"/>
                <a:ext cx="0" cy="751215"/>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4" name="Line 187"/>
              <p:cNvSpPr>
                <a:spLocks noChangeShapeType="1"/>
              </p:cNvSpPr>
              <p:nvPr/>
            </p:nvSpPr>
            <p:spPr bwMode="auto">
              <a:xfrm>
                <a:off x="295417" y="4941168"/>
                <a:ext cx="1114950" cy="0"/>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5" name="Text Box 188"/>
              <p:cNvSpPr txBox="1">
                <a:spLocks noChangeArrowheads="1"/>
              </p:cNvSpPr>
              <p:nvPr/>
            </p:nvSpPr>
            <p:spPr bwMode="auto">
              <a:xfrm>
                <a:off x="371337" y="5401763"/>
                <a:ext cx="179536"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N</a:t>
                </a:r>
              </a:p>
            </p:txBody>
          </p:sp>
          <p:sp>
            <p:nvSpPr>
              <p:cNvPr id="26" name="Line 189"/>
              <p:cNvSpPr>
                <a:spLocks noChangeShapeType="1"/>
              </p:cNvSpPr>
              <p:nvPr/>
            </p:nvSpPr>
            <p:spPr bwMode="auto">
              <a:xfrm flipV="1">
                <a:off x="179512" y="3875906"/>
                <a:ext cx="0" cy="2144643"/>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7" name="Line 190"/>
              <p:cNvSpPr>
                <a:spLocks noChangeShapeType="1"/>
              </p:cNvSpPr>
              <p:nvPr/>
            </p:nvSpPr>
            <p:spPr bwMode="auto">
              <a:xfrm flipH="1">
                <a:off x="179512" y="6020549"/>
                <a:ext cx="1245946" cy="0"/>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8" name="Line 191"/>
              <p:cNvSpPr>
                <a:spLocks noChangeShapeType="1"/>
              </p:cNvSpPr>
              <p:nvPr/>
            </p:nvSpPr>
            <p:spPr bwMode="auto">
              <a:xfrm>
                <a:off x="1423286" y="5884391"/>
                <a:ext cx="0" cy="144000"/>
              </a:xfrm>
              <a:prstGeom prst="line">
                <a:avLst/>
              </a:prstGeom>
              <a:solidFill>
                <a:schemeClr val="bg1">
                  <a:lumMod val="85000"/>
                </a:schemeClr>
              </a:solidFill>
              <a:ln w="9525">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29" name="Text Box 192"/>
              <p:cNvSpPr txBox="1">
                <a:spLocks noChangeArrowheads="1"/>
              </p:cNvSpPr>
              <p:nvPr/>
            </p:nvSpPr>
            <p:spPr bwMode="auto">
              <a:xfrm>
                <a:off x="1465682" y="5818638"/>
                <a:ext cx="229622"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Y</a:t>
                </a:r>
              </a:p>
            </p:txBody>
          </p:sp>
          <p:sp>
            <p:nvSpPr>
              <p:cNvPr id="30" name="Line 193"/>
              <p:cNvSpPr>
                <a:spLocks noChangeShapeType="1"/>
              </p:cNvSpPr>
              <p:nvPr/>
            </p:nvSpPr>
            <p:spPr bwMode="auto">
              <a:xfrm>
                <a:off x="179512" y="3879116"/>
                <a:ext cx="1229287" cy="0"/>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1" name="AutoShape 194"/>
              <p:cNvSpPr>
                <a:spLocks noChangeArrowheads="1"/>
              </p:cNvSpPr>
              <p:nvPr/>
            </p:nvSpPr>
            <p:spPr bwMode="auto">
              <a:xfrm>
                <a:off x="479867" y="2992925"/>
                <a:ext cx="1886838" cy="295584"/>
              </a:xfrm>
              <a:prstGeom prst="flowChartDecision">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a:solidFill>
                      <a:srgbClr val="002060"/>
                    </a:solidFill>
                    <a:latin typeface="Times New Roman" pitchFamily="18" charset="0"/>
                    <a:ea typeface="隶书" pitchFamily="49" charset="-122"/>
                    <a:cs typeface="Times New Roman" pitchFamily="18" charset="0"/>
                  </a:rPr>
                  <a:t>单同步？</a:t>
                </a:r>
              </a:p>
            </p:txBody>
          </p:sp>
          <p:sp>
            <p:nvSpPr>
              <p:cNvPr id="32" name="Line 195"/>
              <p:cNvSpPr>
                <a:spLocks noChangeShapeType="1"/>
              </p:cNvSpPr>
              <p:nvPr/>
            </p:nvSpPr>
            <p:spPr bwMode="auto">
              <a:xfrm>
                <a:off x="1423286" y="2769282"/>
                <a:ext cx="0" cy="223643"/>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3" name="AutoShape 197"/>
              <p:cNvSpPr>
                <a:spLocks noChangeArrowheads="1"/>
              </p:cNvSpPr>
              <p:nvPr/>
            </p:nvSpPr>
            <p:spPr bwMode="auto">
              <a:xfrm>
                <a:off x="228422" y="1480558"/>
                <a:ext cx="2389729"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dirty="0">
                    <a:solidFill>
                      <a:srgbClr val="002060"/>
                    </a:solidFill>
                    <a:latin typeface="Times New Roman" pitchFamily="18" charset="0"/>
                    <a:ea typeface="隶书" pitchFamily="49" charset="-122"/>
                    <a:cs typeface="Times New Roman" pitchFamily="18" charset="0"/>
                  </a:rPr>
                  <a:t>输出</a:t>
                </a:r>
                <a:r>
                  <a:rPr lang="zh-CN" altLang="en-US" sz="2000" dirty="0" smtClean="0">
                    <a:solidFill>
                      <a:srgbClr val="002060"/>
                    </a:solidFill>
                    <a:latin typeface="Times New Roman" pitchFamily="18" charset="0"/>
                    <a:ea typeface="隶书" pitchFamily="49" charset="-122"/>
                    <a:cs typeface="Times New Roman" pitchFamily="18" charset="0"/>
                  </a:rPr>
                  <a:t>方</a:t>
                </a:r>
                <a:r>
                  <a:rPr lang="zh-CN" altLang="en-US" sz="2000" dirty="0">
                    <a:solidFill>
                      <a:srgbClr val="002060"/>
                    </a:solidFill>
                    <a:latin typeface="Times New Roman" pitchFamily="18" charset="0"/>
                    <a:ea typeface="隶书" pitchFamily="49" charset="-122"/>
                    <a:cs typeface="Times New Roman" pitchFamily="18" charset="0"/>
                  </a:rPr>
                  <a:t>式选</a:t>
                </a:r>
                <a:r>
                  <a:rPr lang="zh-CN" altLang="en-US" sz="2000" dirty="0" smtClean="0">
                    <a:solidFill>
                      <a:srgbClr val="002060"/>
                    </a:solidFill>
                    <a:latin typeface="Times New Roman" pitchFamily="18" charset="0"/>
                    <a:ea typeface="隶书" pitchFamily="49" charset="-122"/>
                    <a:cs typeface="Times New Roman" pitchFamily="18" charset="0"/>
                  </a:rPr>
                  <a:t>择控制字</a:t>
                </a:r>
                <a:endParaRPr lang="zh-CN" altLang="en-US" sz="2000" dirty="0">
                  <a:solidFill>
                    <a:srgbClr val="002060"/>
                  </a:solidFill>
                  <a:latin typeface="Times New Roman" pitchFamily="18" charset="0"/>
                  <a:ea typeface="隶书" pitchFamily="49" charset="-122"/>
                  <a:cs typeface="Times New Roman" pitchFamily="18" charset="0"/>
                </a:endParaRPr>
              </a:p>
            </p:txBody>
          </p:sp>
          <p:sp>
            <p:nvSpPr>
              <p:cNvPr id="34" name="Text Box 198"/>
              <p:cNvSpPr txBox="1">
                <a:spLocks noChangeArrowheads="1"/>
              </p:cNvSpPr>
              <p:nvPr/>
            </p:nvSpPr>
            <p:spPr bwMode="auto">
              <a:xfrm>
                <a:off x="2340548" y="1830640"/>
                <a:ext cx="166170"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Y</a:t>
                </a:r>
              </a:p>
            </p:txBody>
          </p:sp>
          <p:sp>
            <p:nvSpPr>
              <p:cNvPr id="35" name="Line 199"/>
              <p:cNvSpPr>
                <a:spLocks noChangeShapeType="1"/>
              </p:cNvSpPr>
              <p:nvPr/>
            </p:nvSpPr>
            <p:spPr bwMode="auto">
              <a:xfrm flipH="1" flipV="1">
                <a:off x="2797318" y="2111949"/>
                <a:ext cx="0" cy="1771200"/>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6" name="Line 200"/>
              <p:cNvSpPr>
                <a:spLocks noChangeShapeType="1"/>
              </p:cNvSpPr>
              <p:nvPr/>
            </p:nvSpPr>
            <p:spPr bwMode="auto">
              <a:xfrm>
                <a:off x="2347050" y="3141499"/>
                <a:ext cx="450268" cy="0"/>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7" name="Line 201"/>
              <p:cNvSpPr>
                <a:spLocks noChangeShapeType="1"/>
              </p:cNvSpPr>
              <p:nvPr/>
            </p:nvSpPr>
            <p:spPr bwMode="auto">
              <a:xfrm flipV="1">
                <a:off x="2307521" y="2108775"/>
                <a:ext cx="486000" cy="0"/>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38" name="Text Box 202"/>
              <p:cNvSpPr txBox="1">
                <a:spLocks noChangeArrowheads="1"/>
              </p:cNvSpPr>
              <p:nvPr/>
            </p:nvSpPr>
            <p:spPr bwMode="auto">
              <a:xfrm>
                <a:off x="2333402" y="2860273"/>
                <a:ext cx="180464"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Y</a:t>
                </a:r>
              </a:p>
            </p:txBody>
          </p:sp>
          <p:sp>
            <p:nvSpPr>
              <p:cNvPr id="39" name="Line 203"/>
              <p:cNvSpPr>
                <a:spLocks noChangeShapeType="1"/>
              </p:cNvSpPr>
              <p:nvPr/>
            </p:nvSpPr>
            <p:spPr bwMode="auto">
              <a:xfrm>
                <a:off x="1434108" y="3879116"/>
                <a:ext cx="1364400" cy="0"/>
              </a:xfrm>
              <a:prstGeom prst="line">
                <a:avLst/>
              </a:prstGeom>
              <a:solidFill>
                <a:schemeClr val="bg1">
                  <a:lumMod val="85000"/>
                </a:schemeClr>
              </a:solidFill>
              <a:ln w="12700">
                <a:solidFill>
                  <a:srgbClr val="002060"/>
                </a:solidFill>
                <a:round/>
                <a:headEnd type="stealth" w="med" len="me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0" name="Text Box 204"/>
              <p:cNvSpPr txBox="1">
                <a:spLocks noChangeArrowheads="1"/>
              </p:cNvSpPr>
              <p:nvPr/>
            </p:nvSpPr>
            <p:spPr bwMode="auto">
              <a:xfrm>
                <a:off x="2346480" y="4402665"/>
                <a:ext cx="154308" cy="325952"/>
              </a:xfrm>
              <a:prstGeom prst="rect">
                <a:avLst/>
              </a:prstGeom>
              <a:no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18000">
                <a:spAutoFit/>
              </a:bodyPr>
              <a:lstStyle/>
              <a:p>
                <a:pPr algn="ctr">
                  <a:spcBef>
                    <a:spcPct val="50000"/>
                  </a:spcBef>
                  <a:buFontTx/>
                  <a:buNone/>
                </a:pPr>
                <a:r>
                  <a:rPr lang="en-US" altLang="zh-CN" sz="2000" dirty="0">
                    <a:solidFill>
                      <a:srgbClr val="002060"/>
                    </a:solidFill>
                    <a:latin typeface="Times New Roman" pitchFamily="18" charset="0"/>
                    <a:ea typeface="隶书" pitchFamily="49" charset="-122"/>
                    <a:cs typeface="Times New Roman" pitchFamily="18" charset="0"/>
                  </a:rPr>
                  <a:t>Y</a:t>
                </a:r>
              </a:p>
            </p:txBody>
          </p:sp>
          <p:sp>
            <p:nvSpPr>
              <p:cNvPr id="41" name="Line 205"/>
              <p:cNvSpPr>
                <a:spLocks noChangeShapeType="1"/>
              </p:cNvSpPr>
              <p:nvPr/>
            </p:nvSpPr>
            <p:spPr bwMode="auto">
              <a:xfrm flipV="1">
                <a:off x="2303151" y="4688084"/>
                <a:ext cx="630000" cy="687"/>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2" name="Line 206"/>
              <p:cNvSpPr>
                <a:spLocks noChangeShapeType="1"/>
              </p:cNvSpPr>
              <p:nvPr/>
            </p:nvSpPr>
            <p:spPr bwMode="auto">
              <a:xfrm flipH="1" flipV="1">
                <a:off x="2929768" y="1344408"/>
                <a:ext cx="0" cy="3335073"/>
              </a:xfrm>
              <a:prstGeom prst="line">
                <a:avLst/>
              </a:prstGeom>
              <a:solidFill>
                <a:schemeClr val="bg1">
                  <a:lumMod val="85000"/>
                </a:schemeClr>
              </a:solidFill>
              <a:ln w="12700">
                <a:solidFill>
                  <a:srgbClr val="00206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3" name="Line 207"/>
              <p:cNvSpPr>
                <a:spLocks noChangeShapeType="1"/>
              </p:cNvSpPr>
              <p:nvPr/>
            </p:nvSpPr>
            <p:spPr bwMode="auto">
              <a:xfrm>
                <a:off x="1431642" y="1350758"/>
                <a:ext cx="1494000" cy="0"/>
              </a:xfrm>
              <a:prstGeom prst="line">
                <a:avLst/>
              </a:prstGeom>
              <a:solidFill>
                <a:schemeClr val="bg1">
                  <a:lumMod val="85000"/>
                </a:schemeClr>
              </a:solidFill>
              <a:ln w="12700">
                <a:solidFill>
                  <a:srgbClr val="002060"/>
                </a:solidFill>
                <a:round/>
                <a:headEnd type="stealth" w="med" len="me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4" name="Line 196"/>
              <p:cNvSpPr>
                <a:spLocks noChangeShapeType="1"/>
              </p:cNvSpPr>
              <p:nvPr/>
            </p:nvSpPr>
            <p:spPr bwMode="auto">
              <a:xfrm>
                <a:off x="1423286" y="1259700"/>
                <a:ext cx="0" cy="214466"/>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5" name="Line 214"/>
              <p:cNvSpPr>
                <a:spLocks noChangeShapeType="1"/>
              </p:cNvSpPr>
              <p:nvPr/>
            </p:nvSpPr>
            <p:spPr bwMode="auto">
              <a:xfrm>
                <a:off x="1423286" y="835667"/>
                <a:ext cx="0" cy="167341"/>
              </a:xfrm>
              <a:prstGeom prst="line">
                <a:avLst/>
              </a:prstGeom>
              <a:solidFill>
                <a:schemeClr val="bg1">
                  <a:lumMod val="85000"/>
                </a:schemeClr>
              </a:solidFill>
              <a:ln w="12700">
                <a:solidFill>
                  <a:srgbClr val="002060"/>
                </a:solidFill>
                <a:round/>
                <a:headEn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endParaRPr lang="zh-CN" altLang="en-US" sz="2000">
                  <a:solidFill>
                    <a:srgbClr val="002060"/>
                  </a:solidFill>
                  <a:latin typeface="Times New Roman" pitchFamily="18" charset="0"/>
                  <a:ea typeface="隶书" pitchFamily="49" charset="-122"/>
                  <a:cs typeface="Times New Roman" pitchFamily="18" charset="0"/>
                </a:endParaRPr>
              </a:p>
            </p:txBody>
          </p:sp>
          <p:sp>
            <p:nvSpPr>
              <p:cNvPr id="46" name="AutoShape 215"/>
              <p:cNvSpPr>
                <a:spLocks noChangeArrowheads="1"/>
              </p:cNvSpPr>
              <p:nvPr/>
            </p:nvSpPr>
            <p:spPr bwMode="auto">
              <a:xfrm>
                <a:off x="543422" y="1007700"/>
                <a:ext cx="1759729" cy="252000"/>
              </a:xfrm>
              <a:prstGeom prst="flowChartProcess">
                <a:avLst/>
              </a:prstGeom>
              <a:solidFill>
                <a:schemeClr val="bg1">
                  <a:lumMod val="85000"/>
                </a:schemeClr>
              </a:solidFill>
              <a:ln w="12700">
                <a:solidFill>
                  <a:srgbClr val="00206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18000" anchor="ctr"/>
              <a:lstStyle/>
              <a:p>
                <a:pPr algn="ctr">
                  <a:spcBef>
                    <a:spcPct val="50000"/>
                  </a:spcBef>
                  <a:buFontTx/>
                  <a:buNone/>
                </a:pPr>
                <a:r>
                  <a:rPr lang="zh-CN" altLang="en-US" sz="2000">
                    <a:solidFill>
                      <a:srgbClr val="002060"/>
                    </a:solidFill>
                    <a:latin typeface="Times New Roman" pitchFamily="18" charset="0"/>
                    <a:ea typeface="隶书" pitchFamily="49" charset="-122"/>
                    <a:cs typeface="Times New Roman" pitchFamily="18" charset="0"/>
                  </a:rPr>
                  <a:t>复位</a:t>
                </a:r>
              </a:p>
            </p:txBody>
          </p:sp>
        </p:grpSp>
      </p:grpSp>
      <p:sp>
        <p:nvSpPr>
          <p:cNvPr id="50" name="TextBox 49"/>
          <p:cNvSpPr txBox="1"/>
          <p:nvPr/>
        </p:nvSpPr>
        <p:spPr>
          <a:xfrm>
            <a:off x="3535422" y="1249596"/>
            <a:ext cx="4673074" cy="523220"/>
          </a:xfrm>
          <a:prstGeom prst="rect">
            <a:avLst/>
          </a:prstGeom>
          <a:noFill/>
        </p:spPr>
        <p:txBody>
          <a:bodyPr wrap="none" rtlCol="0" anchor="ctr" anchorCtr="0">
            <a:spAutoFit/>
          </a:bodyPr>
          <a:lstStyle>
            <a:defPPr>
              <a:defRPr lang="zh-CN"/>
            </a:defPPr>
            <a:lvl1pPr>
              <a:defRPr sz="3200">
                <a:latin typeface="黑体" pitchFamily="49" charset="-122"/>
                <a:ea typeface="黑体" pitchFamily="49" charset="-122"/>
              </a:defRPr>
            </a:lvl1pPr>
          </a:lstStyle>
          <a:p>
            <a:r>
              <a:rPr lang="en-US" altLang="zh-CN" sz="2800" dirty="0" smtClean="0"/>
              <a:t>2</a:t>
            </a:r>
            <a:r>
              <a:rPr lang="zh-CN" altLang="zh-CN" sz="2800" dirty="0" smtClean="0"/>
              <a:t>．</a:t>
            </a:r>
            <a:r>
              <a:rPr lang="zh-CN" altLang="en-US" sz="2800" dirty="0" smtClean="0"/>
              <a:t>同</a:t>
            </a:r>
            <a:r>
              <a:rPr lang="zh-CN" altLang="zh-CN" sz="2800" dirty="0" smtClean="0"/>
              <a:t>步</a:t>
            </a:r>
            <a:r>
              <a:rPr lang="zh-CN" altLang="zh-CN" sz="2800" dirty="0"/>
              <a:t>方式下的初始化编程</a:t>
            </a:r>
            <a:endParaRPr lang="zh-CN" altLang="en-US" sz="2800" dirty="0"/>
          </a:p>
        </p:txBody>
      </p:sp>
      <p:sp>
        <p:nvSpPr>
          <p:cNvPr id="51" name="Text Box 209"/>
          <p:cNvSpPr txBox="1">
            <a:spLocks noChangeArrowheads="1"/>
          </p:cNvSpPr>
          <p:nvPr/>
        </p:nvSpPr>
        <p:spPr bwMode="auto">
          <a:xfrm>
            <a:off x="3707904" y="1780508"/>
            <a:ext cx="5141596" cy="1872000"/>
          </a:xfrm>
          <a:prstGeom prst="rect">
            <a:avLst/>
          </a:prstGeom>
          <a:solidFill>
            <a:schemeClr val="bg1">
              <a:lumMod val="95000"/>
            </a:schemeClr>
          </a:solidFill>
          <a:ln w="12700">
            <a:solidFill>
              <a:srgbClr val="FF0000"/>
            </a:solidFill>
            <a:prstDash val="dash"/>
            <a:miter lim="800000"/>
            <a:headEnd/>
            <a:tailEnd/>
          </a:ln>
          <a:effectLst/>
          <a:extLst/>
        </p:spPr>
        <p:txBody>
          <a:bodyPr wrap="square" lIns="144000" tIns="36000" rIns="144000" bIns="36000">
            <a:spAutoFit/>
          </a:bodyPr>
          <a:lstStyle>
            <a:defPPr>
              <a:defRPr lang="zh-CN"/>
            </a:defPPr>
            <a:lvl1pPr algn="just">
              <a:lnSpc>
                <a:spcPct val="90000"/>
              </a:lnSpc>
              <a:spcBef>
                <a:spcPts val="300"/>
              </a:spcBef>
              <a:defRPr sz="2400">
                <a:solidFill>
                  <a:srgbClr val="002060"/>
                </a:solidFill>
                <a:latin typeface="Times New Roman" pitchFamily="18" charset="0"/>
                <a:ea typeface="宋体" pitchFamily="2" charset="-122"/>
                <a:cs typeface="Times New Roman" pitchFamily="18" charset="0"/>
              </a:defRPr>
            </a:lvl1pPr>
          </a:lstStyle>
          <a:p>
            <a:pPr>
              <a:lnSpc>
                <a:spcPct val="100000"/>
              </a:lnSpc>
            </a:pPr>
            <a:r>
              <a:rPr lang="zh-CN" altLang="zh-CN" dirty="0"/>
              <a:t>【例</a:t>
            </a:r>
            <a:r>
              <a:rPr lang="en-US" altLang="zh-CN" dirty="0" smtClean="0"/>
              <a:t>7.3</a:t>
            </a:r>
            <a:r>
              <a:rPr lang="zh-CN" altLang="zh-CN" dirty="0" smtClean="0"/>
              <a:t>】</a:t>
            </a:r>
            <a:r>
              <a:rPr lang="zh-CN" altLang="zh-CN" dirty="0"/>
              <a:t>假设</a:t>
            </a:r>
            <a:r>
              <a:rPr lang="en-US" altLang="zh-CN" dirty="0"/>
              <a:t>8251A</a:t>
            </a:r>
            <a:r>
              <a:rPr lang="zh-CN" altLang="zh-CN" dirty="0"/>
              <a:t>工作于同步方式，内同步、双同步字符、偶校验、每个字符</a:t>
            </a:r>
            <a:r>
              <a:rPr lang="en-US" altLang="zh-CN" dirty="0"/>
              <a:t>8</a:t>
            </a:r>
            <a:r>
              <a:rPr lang="zh-CN" altLang="zh-CN" dirty="0"/>
              <a:t>位，两个同步字符都为</a:t>
            </a:r>
            <a:r>
              <a:rPr lang="en-US" altLang="zh-CN" dirty="0"/>
              <a:t>AAH</a:t>
            </a:r>
            <a:r>
              <a:rPr lang="zh-CN" altLang="zh-CN" dirty="0"/>
              <a:t>，</a:t>
            </a:r>
            <a:r>
              <a:rPr lang="en-US" altLang="zh-CN" dirty="0"/>
              <a:t>8251A</a:t>
            </a:r>
            <a:r>
              <a:rPr lang="zh-CN" altLang="zh-CN" dirty="0"/>
              <a:t>的两个端口地址分别为</a:t>
            </a:r>
            <a:r>
              <a:rPr lang="en-US" altLang="zh-CN" dirty="0"/>
              <a:t>50H</a:t>
            </a:r>
            <a:r>
              <a:rPr lang="zh-CN" altLang="zh-CN" dirty="0"/>
              <a:t>、</a:t>
            </a:r>
            <a:r>
              <a:rPr lang="en-US" altLang="zh-CN" dirty="0"/>
              <a:t>51H</a:t>
            </a:r>
            <a:r>
              <a:rPr lang="zh-CN" altLang="zh-CN" dirty="0"/>
              <a:t>，试对其初始化编程</a:t>
            </a:r>
            <a:r>
              <a:rPr lang="zh-CN" altLang="en-US" dirty="0" smtClean="0"/>
              <a:t>。</a:t>
            </a:r>
            <a:endParaRPr lang="en-US" altLang="zh-CN" dirty="0"/>
          </a:p>
        </p:txBody>
      </p:sp>
      <p:sp>
        <p:nvSpPr>
          <p:cNvPr id="52" name="Text Box 211"/>
          <p:cNvSpPr txBox="1">
            <a:spLocks noChangeArrowheads="1"/>
          </p:cNvSpPr>
          <p:nvPr/>
        </p:nvSpPr>
        <p:spPr bwMode="auto">
          <a:xfrm>
            <a:off x="3707904" y="3715908"/>
            <a:ext cx="5141596" cy="2628000"/>
          </a:xfrm>
          <a:prstGeom prst="rect">
            <a:avLst/>
          </a:prstGeom>
          <a:solidFill>
            <a:schemeClr val="bg1">
              <a:lumMod val="85000"/>
              <a:alpha val="49804"/>
            </a:schemeClr>
          </a:solidFill>
          <a:ln>
            <a:solidFill>
              <a:srgbClr val="FF0000"/>
            </a:solidFill>
            <a:prstDash val="dash"/>
          </a:ln>
          <a:effectLst/>
          <a:extLst/>
        </p:spPr>
        <p:txBody>
          <a:bodyPr wrap="square" lIns="0" tIns="0" rIns="0" bIns="0">
            <a:spAutoFit/>
          </a:bodyPr>
          <a:lstStyle>
            <a:defPPr>
              <a:defRPr lang="zh-CN"/>
            </a:defPPr>
            <a:lvl1pPr>
              <a:lnSpc>
                <a:spcPct val="135000"/>
              </a:lnSpc>
              <a:buFontTx/>
              <a:buNone/>
              <a:defRPr sz="2400">
                <a:solidFill>
                  <a:srgbClr val="002060"/>
                </a:solidFill>
                <a:latin typeface="宋体" pitchFamily="2" charset="-122"/>
                <a:ea typeface="宋体" pitchFamily="2" charset="-122"/>
                <a:cs typeface="Times New Roman" pitchFamily="18" charset="0"/>
              </a:defRPr>
            </a:lvl1pPr>
          </a:lstStyle>
          <a:p>
            <a:pPr>
              <a:lnSpc>
                <a:spcPct val="88000"/>
              </a:lnSpc>
            </a:pPr>
            <a:r>
              <a:rPr lang="zh-CN" altLang="en-US" dirty="0"/>
              <a:t>　</a:t>
            </a:r>
            <a:r>
              <a:rPr lang="en-US" altLang="zh-CN" dirty="0"/>
              <a:t>MOV </a:t>
            </a:r>
            <a:r>
              <a:rPr lang="en-US" altLang="zh-CN" dirty="0" smtClean="0"/>
              <a:t>AL, 3CH  </a:t>
            </a:r>
            <a:r>
              <a:rPr lang="en-US" altLang="zh-CN" spc="-100" dirty="0" smtClean="0"/>
              <a:t>;</a:t>
            </a:r>
            <a:r>
              <a:rPr lang="zh-CN" altLang="zh-CN" spc="-100" dirty="0"/>
              <a:t>方式选择控制字</a:t>
            </a:r>
            <a:r>
              <a:rPr lang="en-US" altLang="zh-CN" spc="-100" dirty="0"/>
              <a:t>3CH</a:t>
            </a:r>
            <a:endParaRPr lang="zh-CN" altLang="zh-CN" spc="-100" dirty="0"/>
          </a:p>
          <a:p>
            <a:pPr>
              <a:lnSpc>
                <a:spcPct val="88000"/>
              </a:lnSpc>
            </a:pPr>
            <a:r>
              <a:rPr lang="zh-CN" altLang="en-US" dirty="0" smtClean="0"/>
              <a:t>　</a:t>
            </a:r>
            <a:r>
              <a:rPr lang="en-US" altLang="zh-CN" dirty="0" smtClean="0"/>
              <a:t>OUT</a:t>
            </a:r>
            <a:r>
              <a:rPr lang="zh-CN" altLang="en-US" dirty="0" smtClean="0"/>
              <a:t> </a:t>
            </a:r>
            <a:r>
              <a:rPr lang="en-US" altLang="zh-CN" dirty="0" smtClean="0"/>
              <a:t>51H,AL</a:t>
            </a:r>
            <a:r>
              <a:rPr lang="en-US" altLang="zh-CN" dirty="0"/>
              <a:t>	</a:t>
            </a:r>
            <a:endParaRPr lang="zh-CN" altLang="zh-CN" dirty="0"/>
          </a:p>
          <a:p>
            <a:pPr>
              <a:lnSpc>
                <a:spcPct val="88000"/>
              </a:lnSpc>
            </a:pPr>
            <a:r>
              <a:rPr lang="en-US" altLang="zh-CN" dirty="0" smtClean="0"/>
              <a:t>　MOV AL, 0AAH</a:t>
            </a:r>
            <a:endParaRPr lang="zh-CN" altLang="zh-CN" dirty="0"/>
          </a:p>
          <a:p>
            <a:pPr>
              <a:lnSpc>
                <a:spcPct val="88000"/>
              </a:lnSpc>
            </a:pPr>
            <a:r>
              <a:rPr lang="en-US" altLang="zh-CN" dirty="0" smtClean="0"/>
              <a:t>　OUT 51H,AL   </a:t>
            </a:r>
            <a:r>
              <a:rPr lang="en-US" altLang="zh-CN" spc="-100" dirty="0" smtClean="0"/>
              <a:t>;</a:t>
            </a:r>
            <a:r>
              <a:rPr lang="zh-CN" altLang="zh-CN" spc="-100" dirty="0"/>
              <a:t>输出第</a:t>
            </a:r>
            <a:r>
              <a:rPr lang="en-US" altLang="zh-CN" spc="-100" dirty="0"/>
              <a:t>1</a:t>
            </a:r>
            <a:r>
              <a:rPr lang="zh-CN" altLang="zh-CN" spc="-100" dirty="0"/>
              <a:t>个同步</a:t>
            </a:r>
            <a:r>
              <a:rPr lang="zh-CN" altLang="zh-CN" spc="-100" dirty="0" smtClean="0"/>
              <a:t>字</a:t>
            </a:r>
            <a:r>
              <a:rPr lang="zh-CN" altLang="en-US" spc="-100" dirty="0" smtClean="0"/>
              <a:t>符</a:t>
            </a:r>
            <a:endParaRPr lang="zh-CN" altLang="zh-CN" spc="-100" dirty="0" smtClean="0"/>
          </a:p>
          <a:p>
            <a:pPr>
              <a:lnSpc>
                <a:spcPct val="88000"/>
              </a:lnSpc>
            </a:pPr>
            <a:r>
              <a:rPr lang="en-US" altLang="zh-CN" dirty="0" smtClean="0"/>
              <a:t>　MOV AL, 0AAH</a:t>
            </a:r>
            <a:endParaRPr lang="zh-CN" altLang="zh-CN" dirty="0" smtClean="0"/>
          </a:p>
          <a:p>
            <a:pPr>
              <a:lnSpc>
                <a:spcPct val="88000"/>
              </a:lnSpc>
            </a:pPr>
            <a:r>
              <a:rPr lang="en-US" altLang="zh-CN" dirty="0" smtClean="0"/>
              <a:t>　OUT 51H,AL</a:t>
            </a:r>
            <a:r>
              <a:rPr lang="en-US" altLang="zh-CN" dirty="0"/>
              <a:t> </a:t>
            </a:r>
            <a:r>
              <a:rPr lang="en-US" altLang="zh-CN" dirty="0" smtClean="0"/>
              <a:t>  </a:t>
            </a:r>
            <a:r>
              <a:rPr lang="en-US" altLang="zh-CN" spc="-100" dirty="0" smtClean="0"/>
              <a:t>;</a:t>
            </a:r>
            <a:r>
              <a:rPr lang="zh-CN" altLang="zh-CN" spc="-100" dirty="0"/>
              <a:t>输出</a:t>
            </a:r>
            <a:r>
              <a:rPr lang="zh-CN" altLang="zh-CN" spc="-100" dirty="0" smtClean="0"/>
              <a:t>第</a:t>
            </a:r>
            <a:r>
              <a:rPr lang="en-US" altLang="zh-CN" spc="-100" dirty="0" smtClean="0"/>
              <a:t>2</a:t>
            </a:r>
            <a:r>
              <a:rPr lang="zh-CN" altLang="zh-CN" spc="-100" dirty="0" smtClean="0"/>
              <a:t>个</a:t>
            </a:r>
            <a:r>
              <a:rPr lang="zh-CN" altLang="zh-CN" spc="-100" dirty="0"/>
              <a:t>同步字</a:t>
            </a:r>
            <a:r>
              <a:rPr lang="zh-CN" altLang="en-US" spc="-100" dirty="0"/>
              <a:t>符</a:t>
            </a:r>
            <a:endParaRPr lang="zh-CN" altLang="zh-CN" spc="-100" dirty="0"/>
          </a:p>
          <a:p>
            <a:pPr>
              <a:lnSpc>
                <a:spcPct val="88000"/>
              </a:lnSpc>
            </a:pPr>
            <a:r>
              <a:rPr lang="en-US" altLang="zh-CN" dirty="0" smtClean="0"/>
              <a:t>　MOV AL, 0B7H </a:t>
            </a:r>
            <a:r>
              <a:rPr lang="en-US" altLang="zh-CN" spc="-100" dirty="0" smtClean="0"/>
              <a:t>;</a:t>
            </a:r>
            <a:r>
              <a:rPr lang="zh-CN" altLang="zh-CN" spc="-100" dirty="0" smtClean="0"/>
              <a:t>操</a:t>
            </a:r>
            <a:r>
              <a:rPr lang="zh-CN" altLang="zh-CN" spc="-100" dirty="0"/>
              <a:t>作命令控制字</a:t>
            </a:r>
            <a:r>
              <a:rPr lang="en-US" altLang="zh-CN" spc="-100" dirty="0"/>
              <a:t>0B7H</a:t>
            </a:r>
            <a:endParaRPr lang="zh-CN" altLang="zh-CN" spc="-100" dirty="0"/>
          </a:p>
          <a:p>
            <a:pPr>
              <a:lnSpc>
                <a:spcPct val="88000"/>
              </a:lnSpc>
            </a:pPr>
            <a:r>
              <a:rPr lang="en-US" altLang="zh-CN" dirty="0" smtClean="0"/>
              <a:t>　OUT 51H,AL</a:t>
            </a:r>
            <a:r>
              <a:rPr lang="en-US" altLang="zh-CN" dirty="0"/>
              <a:t>	</a:t>
            </a:r>
            <a:r>
              <a:rPr lang="en-US" altLang="zh-CN" dirty="0" smtClean="0"/>
              <a:t>　</a:t>
            </a:r>
            <a:endParaRPr lang="en-US" altLang="zh-CN" dirty="0"/>
          </a:p>
        </p:txBody>
      </p:sp>
    </p:spTree>
    <p:extLst>
      <p:ext uri="{BB962C8B-B14F-4D97-AF65-F5344CB8AC3E}">
        <p14:creationId xmlns:p14="http://schemas.microsoft.com/office/powerpoint/2010/main" val="3411769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up)">
                                      <p:cBhvr>
                                        <p:cTn id="16"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745673"/>
            <a:ext cx="9144000" cy="1143000"/>
          </a:xfrm>
        </p:spPr>
        <p:txBody>
          <a:bodyPr/>
          <a:lstStyle/>
          <a:p>
            <a:r>
              <a:rPr lang="en-US" altLang="zh-CN" dirty="0"/>
              <a:t>7.3  8251A</a:t>
            </a:r>
            <a:r>
              <a:rPr lang="zh-CN" altLang="zh-CN" dirty="0"/>
              <a:t>的应用</a:t>
            </a:r>
            <a:endParaRPr lang="zh-CN" altLang="en-US" dirty="0"/>
          </a:p>
        </p:txBody>
      </p:sp>
      <p:sp>
        <p:nvSpPr>
          <p:cNvPr id="3" name="内容占位符 2"/>
          <p:cNvSpPr>
            <a:spLocks noGrp="1"/>
          </p:cNvSpPr>
          <p:nvPr>
            <p:ph idx="1"/>
          </p:nvPr>
        </p:nvSpPr>
        <p:spPr>
          <a:xfrm>
            <a:off x="899592" y="2689889"/>
            <a:ext cx="7632848" cy="2755335"/>
          </a:xfrm>
        </p:spPr>
        <p:txBody>
          <a:bodyPr/>
          <a:lstStyle/>
          <a:p>
            <a:pPr>
              <a:lnSpc>
                <a:spcPct val="200000"/>
              </a:lnSpc>
            </a:pPr>
            <a:r>
              <a:rPr lang="en-US" altLang="zh-CN" dirty="0"/>
              <a:t>7.3.1  </a:t>
            </a:r>
            <a:r>
              <a:rPr lang="zh-CN" altLang="zh-CN" dirty="0"/>
              <a:t>利用</a:t>
            </a:r>
            <a:r>
              <a:rPr lang="en-US" altLang="zh-CN" dirty="0"/>
              <a:t>8251A</a:t>
            </a:r>
            <a:r>
              <a:rPr lang="zh-CN" altLang="zh-CN" dirty="0"/>
              <a:t>实现与终端</a:t>
            </a:r>
            <a:r>
              <a:rPr lang="zh-CN" altLang="zh-CN" dirty="0" smtClean="0"/>
              <a:t>的串行通信</a:t>
            </a:r>
            <a:endParaRPr lang="en-US" altLang="zh-CN" dirty="0" smtClean="0"/>
          </a:p>
          <a:p>
            <a:pPr>
              <a:lnSpc>
                <a:spcPct val="200000"/>
              </a:lnSpc>
            </a:pPr>
            <a:r>
              <a:rPr lang="en-US" altLang="zh-CN" dirty="0" smtClean="0"/>
              <a:t>7.3.2  </a:t>
            </a:r>
            <a:r>
              <a:rPr lang="zh-CN" altLang="zh-CN" dirty="0"/>
              <a:t>利用</a:t>
            </a:r>
            <a:r>
              <a:rPr lang="en-US" altLang="zh-CN" dirty="0"/>
              <a:t>8251A</a:t>
            </a:r>
            <a:r>
              <a:rPr lang="zh-CN" altLang="zh-CN" dirty="0"/>
              <a:t>实现双机串行通信</a:t>
            </a:r>
            <a:endParaRPr lang="zh-CN" altLang="en-US" dirty="0"/>
          </a:p>
        </p:txBody>
      </p:sp>
      <p:sp>
        <p:nvSpPr>
          <p:cNvPr id="4" name="对角圆角矩形 3"/>
          <p:cNvSpPr/>
          <p:nvPr/>
        </p:nvSpPr>
        <p:spPr>
          <a:xfrm flipH="1">
            <a:off x="755576" y="2473865"/>
            <a:ext cx="7704856" cy="3115375"/>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899592" y="3054212"/>
            <a:ext cx="7560840" cy="1689800"/>
            <a:chOff x="899592" y="3054212"/>
            <a:chExt cx="7560840" cy="1689800"/>
          </a:xfrm>
        </p:grpSpPr>
        <p:sp>
          <p:nvSpPr>
            <p:cNvPr id="8" name="矩形 7">
              <a:hlinkClick r:id="rId3" action="ppaction://hlinksldjump"/>
            </p:cNvPr>
            <p:cNvSpPr/>
            <p:nvPr/>
          </p:nvSpPr>
          <p:spPr>
            <a:xfrm>
              <a:off x="899592" y="3054212"/>
              <a:ext cx="75608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4" action="ppaction://hlinksldjump"/>
            </p:cNvPr>
            <p:cNvSpPr/>
            <p:nvPr/>
          </p:nvSpPr>
          <p:spPr>
            <a:xfrm>
              <a:off x="899592" y="4167948"/>
              <a:ext cx="669674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696258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en-US" altLang="zh-CN" dirty="0"/>
              <a:t>7.3.1  </a:t>
            </a:r>
            <a:r>
              <a:rPr lang="zh-CN" altLang="zh-CN" dirty="0"/>
              <a:t>利用</a:t>
            </a:r>
            <a:r>
              <a:rPr lang="en-US" altLang="zh-CN" dirty="0"/>
              <a:t>8251A</a:t>
            </a:r>
            <a:r>
              <a:rPr lang="zh-CN" altLang="zh-CN" dirty="0"/>
              <a:t>实现与终端的串行通信</a:t>
            </a:r>
            <a:endParaRPr lang="zh-CN" altLang="en-US" dirty="0"/>
          </a:p>
        </p:txBody>
      </p:sp>
      <p:grpSp>
        <p:nvGrpSpPr>
          <p:cNvPr id="6" name="组合 5"/>
          <p:cNvGrpSpPr/>
          <p:nvPr/>
        </p:nvGrpSpPr>
        <p:grpSpPr>
          <a:xfrm>
            <a:off x="467825" y="1355282"/>
            <a:ext cx="8208350" cy="4792036"/>
            <a:chOff x="467825" y="1340768"/>
            <a:chExt cx="8208350" cy="4792036"/>
          </a:xfrm>
        </p:grpSpPr>
        <p:grpSp>
          <p:nvGrpSpPr>
            <p:cNvPr id="2" name="组合 1"/>
            <p:cNvGrpSpPr/>
            <p:nvPr/>
          </p:nvGrpSpPr>
          <p:grpSpPr>
            <a:xfrm>
              <a:off x="467825" y="1340768"/>
              <a:ext cx="8208350" cy="4320480"/>
              <a:chOff x="467825" y="1196190"/>
              <a:chExt cx="8208350" cy="4320480"/>
            </a:xfrm>
          </p:grpSpPr>
          <p:sp>
            <p:nvSpPr>
              <p:cNvPr id="5" name="矩形 4"/>
              <p:cNvSpPr/>
              <p:nvPr/>
            </p:nvSpPr>
            <p:spPr>
              <a:xfrm>
                <a:off x="467825" y="1196190"/>
                <a:ext cx="8208350" cy="4320480"/>
              </a:xfrm>
              <a:prstGeom prst="rect">
                <a:avLst/>
              </a:prstGeom>
              <a:solidFill>
                <a:schemeClr val="bg1">
                  <a:lumMod val="95000"/>
                  <a:alpha val="89804"/>
                </a:schemeClr>
              </a:solidFill>
              <a:ln w="31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pic>
            <p:nvPicPr>
              <p:cNvPr id="28673" name="Picture 1" descr="C:\Users\Administrator\AppData\Roaming\Tencent\Users\44194298\QQ\WinTemp\RichOle\_65]HIA42)UEHPO3PC1U5`I.png"/>
              <p:cNvPicPr>
                <a:picLocks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2463" y="1413338"/>
                <a:ext cx="7839075" cy="388800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矩形 2"/>
            <p:cNvSpPr/>
            <p:nvPr/>
          </p:nvSpPr>
          <p:spPr>
            <a:xfrm>
              <a:off x="2406183" y="5732694"/>
              <a:ext cx="4791696" cy="400110"/>
            </a:xfrm>
            <a:prstGeom prst="rect">
              <a:avLst/>
            </a:prstGeom>
          </p:spPr>
          <p:txBody>
            <a:bodyPr wrap="none">
              <a:spAutoFit/>
            </a:bodyPr>
            <a:lstStyle/>
            <a:p>
              <a:r>
                <a:rPr lang="en-US" altLang="zh-CN" sz="2000" dirty="0">
                  <a:solidFill>
                    <a:srgbClr val="002060"/>
                  </a:solidFill>
                  <a:latin typeface="Times New Roman" pitchFamily="18" charset="0"/>
                  <a:ea typeface="黑体" pitchFamily="49" charset="-122"/>
                  <a:cs typeface="Times New Roman" pitchFamily="18" charset="0"/>
                </a:rPr>
                <a:t>8251A</a:t>
              </a:r>
              <a:r>
                <a:rPr lang="zh-CN" altLang="zh-CN" sz="2000" dirty="0">
                  <a:solidFill>
                    <a:srgbClr val="002060"/>
                  </a:solidFill>
                  <a:latin typeface="Times New Roman" pitchFamily="18" charset="0"/>
                  <a:ea typeface="黑体" pitchFamily="49" charset="-122"/>
                  <a:cs typeface="Times New Roman" pitchFamily="18" charset="0"/>
                </a:rPr>
                <a:t>实现微机与终端的串行通信连接图</a:t>
              </a:r>
              <a:endParaRPr lang="zh-CN" altLang="en-US" sz="2000" dirty="0">
                <a:solidFill>
                  <a:srgbClr val="002060"/>
                </a:solidFill>
                <a:latin typeface="Times New Roman" pitchFamily="18" charset="0"/>
                <a:ea typeface="黑体" pitchFamily="49" charset="-122"/>
                <a:cs typeface="Times New Roman" pitchFamily="18" charset="0"/>
              </a:endParaRPr>
            </a:p>
          </p:txBody>
        </p:sp>
      </p:grpSp>
    </p:spTree>
    <p:extLst>
      <p:ext uri="{BB962C8B-B14F-4D97-AF65-F5344CB8AC3E}">
        <p14:creationId xmlns:p14="http://schemas.microsoft.com/office/powerpoint/2010/main" val="3296368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7.3.2  </a:t>
            </a:r>
            <a:r>
              <a:rPr lang="zh-CN" altLang="zh-CN" dirty="0"/>
              <a:t>利用</a:t>
            </a:r>
            <a:r>
              <a:rPr lang="en-US" altLang="zh-CN" dirty="0"/>
              <a:t>8251A</a:t>
            </a:r>
            <a:r>
              <a:rPr lang="zh-CN" altLang="zh-CN" dirty="0"/>
              <a:t>实现双机串行通信</a:t>
            </a:r>
            <a:endParaRPr lang="zh-CN" altLang="en-US" dirty="0"/>
          </a:p>
        </p:txBody>
      </p:sp>
      <p:grpSp>
        <p:nvGrpSpPr>
          <p:cNvPr id="6" name="组合 5"/>
          <p:cNvGrpSpPr/>
          <p:nvPr/>
        </p:nvGrpSpPr>
        <p:grpSpPr>
          <a:xfrm>
            <a:off x="467825" y="1384310"/>
            <a:ext cx="8208350" cy="4821064"/>
            <a:chOff x="467825" y="1384310"/>
            <a:chExt cx="8208350" cy="4821064"/>
          </a:xfrm>
        </p:grpSpPr>
        <p:grpSp>
          <p:nvGrpSpPr>
            <p:cNvPr id="3" name="组合 2"/>
            <p:cNvGrpSpPr/>
            <p:nvPr/>
          </p:nvGrpSpPr>
          <p:grpSpPr>
            <a:xfrm>
              <a:off x="467825" y="1384310"/>
              <a:ext cx="8208350" cy="4320480"/>
              <a:chOff x="467825" y="1355282"/>
              <a:chExt cx="8208350" cy="4320480"/>
            </a:xfrm>
          </p:grpSpPr>
          <p:sp>
            <p:nvSpPr>
              <p:cNvPr id="4" name="矩形 3"/>
              <p:cNvSpPr/>
              <p:nvPr/>
            </p:nvSpPr>
            <p:spPr>
              <a:xfrm>
                <a:off x="467825" y="1355282"/>
                <a:ext cx="8208350" cy="4320480"/>
              </a:xfrm>
              <a:prstGeom prst="rect">
                <a:avLst/>
              </a:prstGeom>
              <a:solidFill>
                <a:schemeClr val="bg1">
                  <a:lumMod val="95000"/>
                  <a:alpha val="89804"/>
                </a:schemeClr>
              </a:solidFill>
              <a:ln w="3175">
                <a:solidFill>
                  <a:srgbClr val="CC66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pic>
            <p:nvPicPr>
              <p:cNvPr id="29697" name="Picture 1" descr="C:\Users\Administrator\AppData\Roaming\Tencent\Users\44194298\QQ\WinTemp\RichOle\4X]KLQG%$106ICUX22UHWJQ.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8163" y="1772816"/>
                <a:ext cx="8067675" cy="36004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矩形 4"/>
            <p:cNvSpPr/>
            <p:nvPr/>
          </p:nvSpPr>
          <p:spPr>
            <a:xfrm>
              <a:off x="2591330" y="5805264"/>
              <a:ext cx="3961341" cy="400110"/>
            </a:xfrm>
            <a:prstGeom prst="rect">
              <a:avLst/>
            </a:prstGeom>
          </p:spPr>
          <p:txBody>
            <a:bodyPr wrap="none">
              <a:spAutoFit/>
            </a:bodyPr>
            <a:lstStyle/>
            <a:p>
              <a:r>
                <a:rPr lang="en-US" altLang="zh-CN" sz="2000" dirty="0">
                  <a:latin typeface="Times New Roman" pitchFamily="18" charset="0"/>
                  <a:ea typeface="黑体" pitchFamily="49" charset="-122"/>
                  <a:cs typeface="Times New Roman" pitchFamily="18" charset="0"/>
                </a:rPr>
                <a:t>8251A</a:t>
              </a:r>
              <a:r>
                <a:rPr lang="zh-CN" altLang="zh-CN" sz="2000" dirty="0">
                  <a:latin typeface="Times New Roman" pitchFamily="18" charset="0"/>
                  <a:ea typeface="黑体" pitchFamily="49" charset="-122"/>
                  <a:cs typeface="Times New Roman" pitchFamily="18" charset="0"/>
                </a:rPr>
                <a:t>实现双机通信的硬件连接图</a:t>
              </a:r>
              <a:endParaRPr lang="zh-CN" altLang="en-US" sz="2000" dirty="0">
                <a:latin typeface="Times New Roman" pitchFamily="18" charset="0"/>
                <a:ea typeface="黑体" pitchFamily="49" charset="-122"/>
                <a:cs typeface="Times New Roman" pitchFamily="18" charset="0"/>
              </a:endParaRPr>
            </a:p>
          </p:txBody>
        </p:sp>
      </p:grpSp>
    </p:spTree>
    <p:extLst>
      <p:ext uri="{BB962C8B-B14F-4D97-AF65-F5344CB8AC3E}">
        <p14:creationId xmlns:p14="http://schemas.microsoft.com/office/powerpoint/2010/main" val="3638540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习题与思考</a:t>
            </a:r>
            <a:endParaRPr lang="zh-CN" altLang="en-US" dirty="0"/>
          </a:p>
        </p:txBody>
      </p:sp>
      <p:sp>
        <p:nvSpPr>
          <p:cNvPr id="3" name="Text Box 8"/>
          <p:cNvSpPr txBox="1">
            <a:spLocks noChangeArrowheads="1"/>
          </p:cNvSpPr>
          <p:nvPr/>
        </p:nvSpPr>
        <p:spPr bwMode="auto">
          <a:xfrm>
            <a:off x="540000" y="4000414"/>
            <a:ext cx="828047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Blip>
                <a:blip r:embed="rId3"/>
              </a:buBlip>
              <a:defRPr sz="2800">
                <a:solidFill>
                  <a:srgbClr val="004284"/>
                </a:solidFill>
                <a:latin typeface="Times New Roman" pitchFamily="18" charset="0"/>
                <a:ea typeface="隶书" pitchFamily="49" charset="-122"/>
                <a:cs typeface="Times New Roman" pitchFamily="18" charset="0"/>
              </a:defRPr>
            </a:lvl1pPr>
          </a:lstStyle>
          <a:p>
            <a:pPr algn="just"/>
            <a:r>
              <a:rPr lang="zh-CN" altLang="en-US" dirty="0" smtClean="0"/>
              <a:t>  对</a:t>
            </a:r>
            <a:r>
              <a:rPr lang="zh-CN" altLang="en-US" dirty="0"/>
              <a:t>比并行通信与串行通信的特点及适用场</a:t>
            </a:r>
            <a:r>
              <a:rPr lang="zh-CN" altLang="en-US" dirty="0" smtClean="0"/>
              <a:t>合</a:t>
            </a:r>
            <a:endParaRPr lang="zh-CN" altLang="en-US" dirty="0"/>
          </a:p>
        </p:txBody>
      </p:sp>
      <p:sp>
        <p:nvSpPr>
          <p:cNvPr id="13" name="Text Box 31"/>
          <p:cNvSpPr txBox="1">
            <a:spLocks noChangeArrowheads="1"/>
          </p:cNvSpPr>
          <p:nvPr/>
        </p:nvSpPr>
        <p:spPr bwMode="auto">
          <a:xfrm>
            <a:off x="827584" y="1504604"/>
            <a:ext cx="8244000" cy="1969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None/>
              <a:defRPr sz="2800">
                <a:solidFill>
                  <a:srgbClr val="004284"/>
                </a:solidFill>
                <a:latin typeface="Times New Roman" pitchFamily="18" charset="0"/>
                <a:ea typeface="隶书" pitchFamily="49" charset="-122"/>
                <a:cs typeface="Times New Roman" pitchFamily="18" charset="0"/>
              </a:defRPr>
            </a:lvl1pPr>
          </a:lstStyle>
          <a:p>
            <a:pPr>
              <a:spcBef>
                <a:spcPts val="600"/>
              </a:spcBef>
            </a:pPr>
            <a:r>
              <a:rPr lang="en-US" altLang="zh-CN" dirty="0"/>
              <a:t>(　) </a:t>
            </a:r>
            <a:r>
              <a:rPr lang="zh-CN" altLang="en-US" dirty="0" smtClean="0"/>
              <a:t>串</a:t>
            </a:r>
            <a:r>
              <a:rPr lang="zh-CN" altLang="en-US" dirty="0"/>
              <a:t>行通信分为同步和异步两种方式 </a:t>
            </a:r>
          </a:p>
          <a:p>
            <a:pPr>
              <a:spcBef>
                <a:spcPts val="600"/>
              </a:spcBef>
            </a:pPr>
            <a:r>
              <a:rPr lang="en-US" altLang="zh-CN" dirty="0" smtClean="0"/>
              <a:t>(</a:t>
            </a:r>
            <a:r>
              <a:rPr lang="zh-CN" altLang="en-US" dirty="0"/>
              <a:t>　</a:t>
            </a:r>
            <a:r>
              <a:rPr lang="en-US" altLang="zh-CN" dirty="0"/>
              <a:t>) 8251A</a:t>
            </a:r>
            <a:r>
              <a:rPr lang="zh-CN" altLang="en-US" dirty="0"/>
              <a:t>既能传送并行数据又能传送串行数据</a:t>
            </a:r>
          </a:p>
          <a:p>
            <a:pPr>
              <a:spcBef>
                <a:spcPts val="600"/>
              </a:spcBef>
            </a:pPr>
            <a:r>
              <a:rPr lang="en-US" altLang="zh-CN" dirty="0"/>
              <a:t>(</a:t>
            </a:r>
            <a:r>
              <a:rPr lang="zh-CN" altLang="en-US" dirty="0"/>
              <a:t>　</a:t>
            </a:r>
            <a:r>
              <a:rPr lang="en-US" altLang="zh-CN" dirty="0" smtClean="0"/>
              <a:t>)</a:t>
            </a:r>
            <a:r>
              <a:rPr lang="zh-CN" altLang="en-US" dirty="0"/>
              <a:t>异步串行发送</a:t>
            </a:r>
            <a:r>
              <a:rPr lang="en-US" altLang="zh-CN" dirty="0"/>
              <a:t>8</a:t>
            </a:r>
            <a:r>
              <a:rPr lang="zh-CN" altLang="en-US" dirty="0"/>
              <a:t>位字符，使用</a:t>
            </a:r>
            <a:r>
              <a:rPr lang="en-US" altLang="zh-CN" dirty="0"/>
              <a:t>1</a:t>
            </a:r>
            <a:r>
              <a:rPr lang="zh-CN" altLang="en-US" dirty="0"/>
              <a:t>个奇校验位和</a:t>
            </a:r>
            <a:r>
              <a:rPr lang="en-US" altLang="zh-CN" dirty="0"/>
              <a:t>1</a:t>
            </a:r>
            <a:r>
              <a:rPr lang="zh-CN" altLang="en-US" dirty="0"/>
              <a:t>个停止位，若每秒发送</a:t>
            </a:r>
            <a:r>
              <a:rPr lang="en-US" altLang="zh-CN" dirty="0"/>
              <a:t>100</a:t>
            </a:r>
            <a:r>
              <a:rPr lang="zh-CN" altLang="en-US" dirty="0"/>
              <a:t>个字符，则波特率为</a:t>
            </a:r>
            <a:r>
              <a:rPr lang="en-US" altLang="zh-CN" dirty="0" smtClean="0"/>
              <a:t>1100</a:t>
            </a:r>
            <a:endParaRPr lang="en-US" altLang="zh-CN" dirty="0"/>
          </a:p>
        </p:txBody>
      </p:sp>
      <p:sp>
        <p:nvSpPr>
          <p:cNvPr id="14" name="Text Box 32"/>
          <p:cNvSpPr txBox="1">
            <a:spLocks noChangeArrowheads="1"/>
          </p:cNvSpPr>
          <p:nvPr/>
        </p:nvSpPr>
        <p:spPr bwMode="auto">
          <a:xfrm>
            <a:off x="1011884" y="2579436"/>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pPr>
            <a:r>
              <a:rPr lang="en-US" altLang="zh-CN" sz="2800" dirty="0" smtClean="0">
                <a:solidFill>
                  <a:srgbClr val="FF0000"/>
                </a:solidFill>
                <a:latin typeface="Times New Roman" pitchFamily="18" charset="0"/>
                <a:ea typeface="宋体" pitchFamily="2" charset="-122"/>
                <a:cs typeface="Times New Roman" pitchFamily="18" charset="0"/>
              </a:rPr>
              <a:t>√</a:t>
            </a:r>
            <a:endParaRPr lang="en-US" altLang="zh-CN" sz="2800" dirty="0">
              <a:solidFill>
                <a:srgbClr val="FF0000"/>
              </a:solidFill>
              <a:latin typeface="Times New Roman" pitchFamily="18" charset="0"/>
              <a:ea typeface="宋体" pitchFamily="2" charset="-122"/>
              <a:cs typeface="Times New Roman" pitchFamily="18" charset="0"/>
            </a:endParaRPr>
          </a:p>
        </p:txBody>
      </p:sp>
      <p:sp>
        <p:nvSpPr>
          <p:cNvPr id="15" name="Text Box 33"/>
          <p:cNvSpPr txBox="1">
            <a:spLocks noChangeArrowheads="1"/>
          </p:cNvSpPr>
          <p:nvPr/>
        </p:nvSpPr>
        <p:spPr bwMode="auto">
          <a:xfrm>
            <a:off x="1011884" y="1572426"/>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16" name="Text Box 35"/>
          <p:cNvSpPr txBox="1">
            <a:spLocks noChangeArrowheads="1"/>
          </p:cNvSpPr>
          <p:nvPr/>
        </p:nvSpPr>
        <p:spPr bwMode="auto">
          <a:xfrm>
            <a:off x="946430" y="2045882"/>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17" name="Text Box 37"/>
          <p:cNvSpPr txBox="1">
            <a:spLocks noChangeArrowheads="1"/>
          </p:cNvSpPr>
          <p:nvPr/>
        </p:nvSpPr>
        <p:spPr bwMode="auto">
          <a:xfrm>
            <a:off x="540000" y="980728"/>
            <a:ext cx="2514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3"/>
              </a:buBlip>
            </a:pPr>
            <a:r>
              <a:rPr lang="en-US" altLang="zh-CN" sz="2800" dirty="0">
                <a:solidFill>
                  <a:srgbClr val="004284"/>
                </a:solidFill>
                <a:latin typeface="Times New Roman" pitchFamily="18" charset="0"/>
                <a:ea typeface="隶书" pitchFamily="49" charset="-122"/>
                <a:cs typeface="Times New Roman" pitchFamily="18" charset="0"/>
              </a:rPr>
              <a:t>  </a:t>
            </a:r>
            <a:r>
              <a:rPr lang="zh-CN" altLang="en-US" sz="2800" dirty="0">
                <a:solidFill>
                  <a:srgbClr val="004284"/>
                </a:solidFill>
                <a:latin typeface="Times New Roman" pitchFamily="18" charset="0"/>
                <a:ea typeface="隶书" pitchFamily="49" charset="-122"/>
                <a:cs typeface="Times New Roman" pitchFamily="18" charset="0"/>
              </a:rPr>
              <a:t>判断对错</a:t>
            </a:r>
          </a:p>
        </p:txBody>
      </p:sp>
      <p:sp>
        <p:nvSpPr>
          <p:cNvPr id="34" name="矩形 33"/>
          <p:cNvSpPr/>
          <p:nvPr/>
        </p:nvSpPr>
        <p:spPr>
          <a:xfrm>
            <a:off x="1045005" y="1622062"/>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5" name="矩形 34"/>
          <p:cNvSpPr/>
          <p:nvPr/>
        </p:nvSpPr>
        <p:spPr>
          <a:xfrm>
            <a:off x="1045005" y="2136198"/>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矩形 35"/>
          <p:cNvSpPr/>
          <p:nvPr/>
        </p:nvSpPr>
        <p:spPr>
          <a:xfrm>
            <a:off x="1045005" y="2624616"/>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7" name="椭圆 36">
            <a:hlinkClick r:id="" action="ppaction://noaction" highlightClick="1"/>
            <a:hlinkHover r:id="" action="ppaction://noaction" highlightClick="1"/>
          </p:cNvPr>
          <p:cNvSpPr/>
          <p:nvPr/>
        </p:nvSpPr>
        <p:spPr>
          <a:xfrm>
            <a:off x="252877" y="1628792"/>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18" name="Text Box 15"/>
          <p:cNvSpPr txBox="1">
            <a:spLocks noChangeArrowheads="1"/>
          </p:cNvSpPr>
          <p:nvPr/>
        </p:nvSpPr>
        <p:spPr bwMode="auto">
          <a:xfrm>
            <a:off x="540000" y="3472090"/>
            <a:ext cx="213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buFontTx/>
              <a:buBlip>
                <a:blip r:embed="rId3"/>
              </a:buBlip>
              <a:defRPr sz="2800">
                <a:solidFill>
                  <a:srgbClr val="004284"/>
                </a:solidFill>
                <a:latin typeface="Times New Roman" pitchFamily="18" charset="0"/>
                <a:ea typeface="隶书" pitchFamily="49" charset="-122"/>
                <a:cs typeface="Times New Roman" pitchFamily="18" charset="0"/>
              </a:defRPr>
            </a:lvl1pPr>
          </a:lstStyle>
          <a:p>
            <a:r>
              <a:rPr lang="en-US" altLang="zh-CN" dirty="0"/>
              <a:t> </a:t>
            </a:r>
            <a:r>
              <a:rPr lang="zh-CN" altLang="en-US" dirty="0"/>
              <a:t>名词解释</a:t>
            </a:r>
          </a:p>
        </p:txBody>
      </p:sp>
      <p:sp>
        <p:nvSpPr>
          <p:cNvPr id="20" name="Text Box 22"/>
          <p:cNvSpPr txBox="1">
            <a:spLocks noChangeArrowheads="1"/>
          </p:cNvSpPr>
          <p:nvPr/>
        </p:nvSpPr>
        <p:spPr bwMode="auto">
          <a:xfrm>
            <a:off x="2716262" y="3493671"/>
            <a:ext cx="454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buFontTx/>
              <a:buNone/>
              <a:defRPr sz="2400" b="1">
                <a:solidFill>
                  <a:srgbClr val="3333CC"/>
                </a:solidFill>
                <a:latin typeface="宋体" pitchFamily="2" charset="-122"/>
                <a:ea typeface="宋体" pitchFamily="2" charset="-122"/>
              </a:defRPr>
            </a:lvl1pPr>
          </a:lstStyle>
          <a:p>
            <a:r>
              <a:rPr lang="zh-CN" altLang="en-US" dirty="0"/>
              <a:t>调制、波特率、比特率</a:t>
            </a:r>
          </a:p>
        </p:txBody>
      </p:sp>
      <mc:AlternateContent xmlns:mc="http://schemas.openxmlformats.org/markup-compatibility/2006" xmlns:a14="http://schemas.microsoft.com/office/drawing/2010/main">
        <mc:Choice Requires="a14">
          <p:sp>
            <p:nvSpPr>
              <p:cNvPr id="22" name="Text Box 31"/>
              <p:cNvSpPr txBox="1">
                <a:spLocks noChangeArrowheads="1"/>
              </p:cNvSpPr>
              <p:nvPr/>
            </p:nvSpPr>
            <p:spPr bwMode="auto">
              <a:xfrm>
                <a:off x="540000" y="4579616"/>
                <a:ext cx="8280472" cy="172970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accent2"/>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algn="just">
                  <a:lnSpc>
                    <a:spcPct val="95000"/>
                  </a:lnSpc>
                  <a:buFontTx/>
                  <a:buBlip>
                    <a:blip r:embed="rId3"/>
                  </a:buBlip>
                </a:pPr>
                <a:r>
                  <a:rPr lang="en-US" altLang="zh-CN" sz="2800" dirty="0" smtClean="0">
                    <a:solidFill>
                      <a:srgbClr val="004284"/>
                    </a:solidFill>
                    <a:latin typeface="隶书" pitchFamily="49" charset="-122"/>
                    <a:ea typeface="隶书" pitchFamily="49" charset="-122"/>
                  </a:rPr>
                  <a:t> </a:t>
                </a:r>
                <a:r>
                  <a:rPr lang="en-US" altLang="zh-CN" sz="2800" dirty="0">
                    <a:solidFill>
                      <a:srgbClr val="004284"/>
                    </a:solidFill>
                    <a:latin typeface="Times New Roman" pitchFamily="18" charset="0"/>
                    <a:ea typeface="隶书" pitchFamily="49" charset="-122"/>
                  </a:rPr>
                  <a:t>8251A</a:t>
                </a:r>
                <a:r>
                  <a:rPr lang="zh-CN" altLang="en-US" sz="2800" dirty="0">
                    <a:solidFill>
                      <a:srgbClr val="004284"/>
                    </a:solidFill>
                    <a:latin typeface="Times New Roman" pitchFamily="18" charset="0"/>
                    <a:ea typeface="隶书" pitchFamily="49" charset="-122"/>
                  </a:rPr>
                  <a:t>异步方式通信，偶校验、</a:t>
                </a:r>
                <a:r>
                  <a:rPr lang="en-US" altLang="zh-CN" sz="2800" dirty="0">
                    <a:solidFill>
                      <a:srgbClr val="004284"/>
                    </a:solidFill>
                    <a:latin typeface="Times New Roman" pitchFamily="18" charset="0"/>
                    <a:ea typeface="隶书" pitchFamily="49" charset="-122"/>
                  </a:rPr>
                  <a:t>7</a:t>
                </a:r>
                <a:r>
                  <a:rPr lang="zh-CN" altLang="en-US" sz="2800" dirty="0">
                    <a:solidFill>
                      <a:srgbClr val="004284"/>
                    </a:solidFill>
                    <a:latin typeface="Times New Roman" pitchFamily="18" charset="0"/>
                    <a:ea typeface="隶书" pitchFamily="49" charset="-122"/>
                  </a:rPr>
                  <a:t>个数据位、</a:t>
                </a:r>
                <a:r>
                  <a:rPr lang="en-US" altLang="zh-CN" sz="2800" dirty="0">
                    <a:solidFill>
                      <a:srgbClr val="004284"/>
                    </a:solidFill>
                    <a:latin typeface="Times New Roman" pitchFamily="18" charset="0"/>
                    <a:ea typeface="隶书" pitchFamily="49" charset="-122"/>
                  </a:rPr>
                  <a:t>1</a:t>
                </a:r>
                <a:r>
                  <a:rPr lang="zh-CN" altLang="en-US" sz="2800" dirty="0">
                    <a:solidFill>
                      <a:srgbClr val="004284"/>
                    </a:solidFill>
                    <a:latin typeface="Times New Roman" pitchFamily="18" charset="0"/>
                    <a:ea typeface="隶书" pitchFamily="49" charset="-122"/>
                  </a:rPr>
                  <a:t>个</a:t>
                </a:r>
              </a:p>
              <a:p>
                <a:pPr algn="just">
                  <a:lnSpc>
                    <a:spcPct val="95000"/>
                  </a:lnSpc>
                  <a:buFontTx/>
                  <a:buNone/>
                </a:pPr>
                <a:r>
                  <a:rPr lang="zh-CN" altLang="en-US" sz="2800" dirty="0">
                    <a:solidFill>
                      <a:srgbClr val="004284"/>
                    </a:solidFill>
                    <a:latin typeface="Times New Roman" pitchFamily="18" charset="0"/>
                    <a:ea typeface="隶书" pitchFamily="49" charset="-122"/>
                  </a:rPr>
                  <a:t>停止位、波特</a:t>
                </a:r>
                <a:r>
                  <a:rPr lang="zh-CN" altLang="en-US" sz="2800" dirty="0" smtClean="0">
                    <a:solidFill>
                      <a:srgbClr val="004284"/>
                    </a:solidFill>
                    <a:latin typeface="Times New Roman" pitchFamily="18" charset="0"/>
                    <a:ea typeface="隶书" pitchFamily="49" charset="-122"/>
                  </a:rPr>
                  <a:t>率因</a:t>
                </a:r>
                <a:r>
                  <a:rPr lang="zh-CN" altLang="en-US" sz="2800" dirty="0">
                    <a:solidFill>
                      <a:srgbClr val="004284"/>
                    </a:solidFill>
                    <a:latin typeface="Times New Roman" pitchFamily="18" charset="0"/>
                    <a:ea typeface="隶书" pitchFamily="49" charset="-122"/>
                  </a:rPr>
                  <a:t>子</a:t>
                </a:r>
                <a:r>
                  <a:rPr lang="zh-CN" altLang="en-US" sz="2800" dirty="0" smtClean="0">
                    <a:solidFill>
                      <a:srgbClr val="004284"/>
                    </a:solidFill>
                    <a:latin typeface="Times New Roman" pitchFamily="18" charset="0"/>
                    <a:ea typeface="隶书" pitchFamily="49" charset="-122"/>
                  </a:rPr>
                  <a:t>为</a:t>
                </a:r>
                <a:r>
                  <a:rPr lang="en-US" altLang="zh-CN" sz="2800" dirty="0">
                    <a:solidFill>
                      <a:srgbClr val="004284"/>
                    </a:solidFill>
                    <a:latin typeface="Times New Roman" pitchFamily="18" charset="0"/>
                    <a:ea typeface="隶书" pitchFamily="49" charset="-122"/>
                  </a:rPr>
                  <a:t>64</a:t>
                </a:r>
                <a:r>
                  <a:rPr lang="zh-CN" altLang="en-US" sz="2800" dirty="0">
                    <a:solidFill>
                      <a:srgbClr val="004284"/>
                    </a:solidFill>
                    <a:latin typeface="Times New Roman" pitchFamily="18" charset="0"/>
                    <a:ea typeface="隶书" pitchFamily="49" charset="-122"/>
                  </a:rPr>
                  <a:t>，复位出错标志位，允许</a:t>
                </a:r>
              </a:p>
              <a:p>
                <a:pPr algn="just">
                  <a:lnSpc>
                    <a:spcPct val="95000"/>
                  </a:lnSpc>
                  <a:buFontTx/>
                  <a:buNone/>
                </a:pPr>
                <a:r>
                  <a:rPr lang="zh-CN" altLang="en-US" sz="2800" dirty="0">
                    <a:solidFill>
                      <a:srgbClr val="004284"/>
                    </a:solidFill>
                    <a:latin typeface="Times New Roman" pitchFamily="18" charset="0"/>
                    <a:ea typeface="隶书" pitchFamily="49" charset="-122"/>
                  </a:rPr>
                  <a:t>发送和接收，并</a:t>
                </a:r>
                <a:r>
                  <a:rPr lang="zh-CN" altLang="en-US" sz="2800" dirty="0" smtClean="0">
                    <a:solidFill>
                      <a:srgbClr val="004284"/>
                    </a:solidFill>
                    <a:latin typeface="Times New Roman" pitchFamily="18" charset="0"/>
                    <a:ea typeface="隶书" pitchFamily="49" charset="-122"/>
                  </a:rPr>
                  <a:t>发出</a:t>
                </a:r>
                <a14:m>
                  <m:oMath xmlns:m="http://schemas.openxmlformats.org/officeDocument/2006/math">
                    <m:acc>
                      <m:accPr>
                        <m:chr m:val="̅"/>
                        <m:ctrlPr>
                          <a:rPr lang="zh-CN" altLang="en-US" sz="2800" i="1" smtClean="0">
                            <a:solidFill>
                              <a:srgbClr val="004284"/>
                            </a:solidFill>
                            <a:latin typeface="Cambria Math"/>
                            <a:ea typeface="隶书" pitchFamily="49" charset="-122"/>
                          </a:rPr>
                        </m:ctrlPr>
                      </m:accPr>
                      <m:e>
                        <m:r>
                          <m:rPr>
                            <m:sty m:val="p"/>
                          </m:rPr>
                          <a:rPr lang="en-US" altLang="zh-CN" sz="2800" b="0" i="0" smtClean="0">
                            <a:solidFill>
                              <a:srgbClr val="004284"/>
                            </a:solidFill>
                            <a:latin typeface="Cambria Math"/>
                            <a:ea typeface="隶书" pitchFamily="49" charset="-122"/>
                          </a:rPr>
                          <m:t>DTR</m:t>
                        </m:r>
                      </m:e>
                    </m:acc>
                  </m:oMath>
                </a14:m>
                <a:r>
                  <a:rPr lang="zh-CN" altLang="en-US" sz="2800" dirty="0" smtClean="0">
                    <a:solidFill>
                      <a:srgbClr val="004284"/>
                    </a:solidFill>
                    <a:latin typeface="Times New Roman" pitchFamily="18" charset="0"/>
                    <a:ea typeface="隶书" pitchFamily="49" charset="-122"/>
                  </a:rPr>
                  <a:t>有</a:t>
                </a:r>
                <a:r>
                  <a:rPr lang="zh-CN" altLang="en-US" sz="2800" dirty="0">
                    <a:solidFill>
                      <a:srgbClr val="004284"/>
                    </a:solidFill>
                    <a:latin typeface="Times New Roman" pitchFamily="18" charset="0"/>
                    <a:ea typeface="隶书" pitchFamily="49" charset="-122"/>
                  </a:rPr>
                  <a:t>效信号，该</a:t>
                </a:r>
                <a:r>
                  <a:rPr lang="en-US" altLang="zh-CN" sz="2800" dirty="0">
                    <a:solidFill>
                      <a:srgbClr val="004284"/>
                    </a:solidFill>
                    <a:latin typeface="Times New Roman" pitchFamily="18" charset="0"/>
                    <a:ea typeface="隶书" pitchFamily="49" charset="-122"/>
                  </a:rPr>
                  <a:t>8251A</a:t>
                </a:r>
                <a:r>
                  <a:rPr lang="zh-CN" altLang="en-US" sz="2800" dirty="0">
                    <a:solidFill>
                      <a:srgbClr val="004284"/>
                    </a:solidFill>
                    <a:latin typeface="Times New Roman" pitchFamily="18" charset="0"/>
                    <a:ea typeface="隶书" pitchFamily="49" charset="-122"/>
                  </a:rPr>
                  <a:t>的端</a:t>
                </a:r>
              </a:p>
              <a:p>
                <a:pPr algn="just">
                  <a:lnSpc>
                    <a:spcPct val="95000"/>
                  </a:lnSpc>
                  <a:buFontTx/>
                  <a:buNone/>
                </a:pPr>
                <a:r>
                  <a:rPr lang="zh-CN" altLang="en-US" sz="2800" dirty="0">
                    <a:solidFill>
                      <a:srgbClr val="004284"/>
                    </a:solidFill>
                    <a:latin typeface="Times New Roman" pitchFamily="18" charset="0"/>
                    <a:ea typeface="隶书" pitchFamily="49" charset="-122"/>
                  </a:rPr>
                  <a:t>口地址为</a:t>
                </a:r>
                <a:r>
                  <a:rPr lang="en-US" altLang="zh-CN" sz="2800" dirty="0">
                    <a:solidFill>
                      <a:srgbClr val="004284"/>
                    </a:solidFill>
                    <a:latin typeface="Times New Roman" pitchFamily="18" charset="0"/>
                    <a:ea typeface="隶书" pitchFamily="49" charset="-122"/>
                  </a:rPr>
                  <a:t>3CH</a:t>
                </a:r>
                <a:r>
                  <a:rPr lang="zh-CN" altLang="en-US" sz="2800" dirty="0">
                    <a:solidFill>
                      <a:srgbClr val="004284"/>
                    </a:solidFill>
                    <a:latin typeface="Times New Roman" pitchFamily="18" charset="0"/>
                    <a:ea typeface="隶书" pitchFamily="49" charset="-122"/>
                  </a:rPr>
                  <a:t>、</a:t>
                </a:r>
                <a:r>
                  <a:rPr lang="en-US" altLang="zh-CN" sz="2800" dirty="0">
                    <a:solidFill>
                      <a:srgbClr val="004284"/>
                    </a:solidFill>
                    <a:latin typeface="Times New Roman" pitchFamily="18" charset="0"/>
                    <a:ea typeface="隶书" pitchFamily="49" charset="-122"/>
                  </a:rPr>
                  <a:t>3DH</a:t>
                </a:r>
                <a:r>
                  <a:rPr lang="zh-CN" altLang="en-US" sz="2800" dirty="0">
                    <a:solidFill>
                      <a:srgbClr val="004284"/>
                    </a:solidFill>
                    <a:latin typeface="Times New Roman" pitchFamily="18" charset="0"/>
                    <a:ea typeface="隶书" pitchFamily="49" charset="-122"/>
                  </a:rPr>
                  <a:t>，试初始化编</a:t>
                </a:r>
                <a:r>
                  <a:rPr lang="zh-CN" altLang="en-US" sz="2800" dirty="0" smtClean="0">
                    <a:solidFill>
                      <a:srgbClr val="004284"/>
                    </a:solidFill>
                    <a:latin typeface="Times New Roman" pitchFamily="18" charset="0"/>
                    <a:ea typeface="隶书" pitchFamily="49" charset="-122"/>
                  </a:rPr>
                  <a:t>程</a:t>
                </a:r>
                <a:endParaRPr lang="zh-CN" altLang="en-US" sz="2800" dirty="0">
                  <a:solidFill>
                    <a:srgbClr val="004284"/>
                  </a:solidFill>
                  <a:latin typeface="隶书" pitchFamily="49" charset="-122"/>
                  <a:ea typeface="隶书" pitchFamily="49" charset="-122"/>
                </a:endParaRPr>
              </a:p>
            </p:txBody>
          </p:sp>
        </mc:Choice>
        <mc:Fallback xmlns="">
          <p:sp>
            <p:nvSpPr>
              <p:cNvPr id="22" name="Text Box 31"/>
              <p:cNvSpPr txBox="1">
                <a:spLocks noRot="1" noChangeAspect="1" noMove="1" noResize="1" noEditPoints="1" noAdjustHandles="1" noChangeArrowheads="1" noChangeShapeType="1" noTextEdit="1"/>
              </p:cNvSpPr>
              <p:nvPr/>
            </p:nvSpPr>
            <p:spPr bwMode="auto">
              <a:xfrm>
                <a:off x="540000" y="4579616"/>
                <a:ext cx="8280472" cy="1729704"/>
              </a:xfrm>
              <a:prstGeom prst="rect">
                <a:avLst/>
              </a:prstGeom>
              <a:blipFill rotWithShape="1">
                <a:blip r:embed="rId4"/>
                <a:stretch>
                  <a:fillRect l="-1546" t="-5634" b="-915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extLst>
      <p:ext uri="{BB962C8B-B14F-4D97-AF65-F5344CB8AC3E}">
        <p14:creationId xmlns:p14="http://schemas.microsoft.com/office/powerpoint/2010/main" val="2130282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9" presetClass="emph" presetSubtype="0" grpId="0" nodeType="clickEffect">
                                  <p:stCondLst>
                                    <p:cond delay="0"/>
                                  </p:stCondLst>
                                  <p:childTnLst>
                                    <p:set>
                                      <p:cBhvr rctx="PPT">
                                        <p:cTn id="6" dur="3000"/>
                                        <p:tgtEl>
                                          <p:spTgt spid="34"/>
                                        </p:tgtEl>
                                        <p:attrNameLst>
                                          <p:attrName>style.opacity</p:attrName>
                                        </p:attrNameLst>
                                      </p:cBhvr>
                                      <p:to>
                                        <p:strVal val="0"/>
                                      </p:to>
                                    </p:set>
                                    <p:animEffect filter="image" prLst="opacity: 0">
                                      <p:cBhvr rctx="IE">
                                        <p:cTn id="7" dur="3000"/>
                                        <p:tgtEl>
                                          <p:spTgt spid="34"/>
                                        </p:tgtEl>
                                      </p:cBhvr>
                                    </p:animEffect>
                                  </p:childTnLst>
                                </p:cTn>
                              </p:par>
                            </p:childTnLst>
                          </p:cTn>
                        </p:par>
                      </p:childTnLst>
                    </p:cTn>
                  </p:par>
                </p:childTnLst>
              </p:cTn>
              <p:nextCondLst>
                <p:cond evt="onClick" delay="0">
                  <p:tgtEl>
                    <p:spTgt spid="34"/>
                  </p:tgtEl>
                </p:cond>
              </p:nextCondLst>
            </p:seq>
            <p:seq concurrent="1" nextAc="seek">
              <p:cTn id="8" restart="whenNotActive" fill="hold" evtFilter="cancelBubble" nodeType="interactiveSeq">
                <p:stCondLst>
                  <p:cond evt="onClick" delay="0">
                    <p:tgtEl>
                      <p:spTgt spid="35"/>
                    </p:tgtEl>
                  </p:cond>
                </p:stCondLst>
                <p:endSync evt="end" delay="0">
                  <p:rtn val="all"/>
                </p:endSync>
                <p:childTnLst>
                  <p:par>
                    <p:cTn id="9" fill="hold">
                      <p:stCondLst>
                        <p:cond delay="0"/>
                      </p:stCondLst>
                      <p:childTnLst>
                        <p:par>
                          <p:cTn id="10" fill="hold">
                            <p:stCondLst>
                              <p:cond delay="0"/>
                            </p:stCondLst>
                            <p:childTnLst>
                              <p:par>
                                <p:cTn id="11" presetID="9" presetClass="emph" presetSubtype="0" grpId="0" nodeType="clickEffect">
                                  <p:stCondLst>
                                    <p:cond delay="0"/>
                                  </p:stCondLst>
                                  <p:childTnLst>
                                    <p:set>
                                      <p:cBhvr rctx="PPT">
                                        <p:cTn id="12" dur="3000"/>
                                        <p:tgtEl>
                                          <p:spTgt spid="35"/>
                                        </p:tgtEl>
                                        <p:attrNameLst>
                                          <p:attrName>style.opacity</p:attrName>
                                        </p:attrNameLst>
                                      </p:cBhvr>
                                      <p:to>
                                        <p:strVal val="0"/>
                                      </p:to>
                                    </p:set>
                                    <p:animEffect filter="image" prLst="opacity: 0">
                                      <p:cBhvr rctx="IE">
                                        <p:cTn id="13" dur="3000"/>
                                        <p:tgtEl>
                                          <p:spTgt spid="35"/>
                                        </p:tgtEl>
                                      </p:cBhvr>
                                    </p:animEffect>
                                  </p:childTnLst>
                                </p:cTn>
                              </p:par>
                            </p:childTnLst>
                          </p:cTn>
                        </p:par>
                      </p:childTnLst>
                    </p:cTn>
                  </p:par>
                </p:childTnLst>
              </p:cTn>
              <p:nextCondLst>
                <p:cond evt="onClick" delay="0">
                  <p:tgtEl>
                    <p:spTgt spid="35"/>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9" presetClass="emph" presetSubtype="0" grpId="0" nodeType="clickEffect">
                                  <p:stCondLst>
                                    <p:cond delay="0"/>
                                  </p:stCondLst>
                                  <p:childTnLst>
                                    <p:set>
                                      <p:cBhvr rctx="PPT">
                                        <p:cTn id="18" dur="3000"/>
                                        <p:tgtEl>
                                          <p:spTgt spid="36"/>
                                        </p:tgtEl>
                                        <p:attrNameLst>
                                          <p:attrName>style.opacity</p:attrName>
                                        </p:attrNameLst>
                                      </p:cBhvr>
                                      <p:to>
                                        <p:strVal val="0"/>
                                      </p:to>
                                    </p:set>
                                    <p:animEffect filter="image" prLst="opacity: 0">
                                      <p:cBhvr rctx="IE">
                                        <p:cTn id="19" dur="3000"/>
                                        <p:tgtEl>
                                          <p:spTgt spid="36"/>
                                        </p:tgtEl>
                                      </p:cBhvr>
                                    </p:animEffect>
                                  </p:child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37"/>
                    </p:tgtEl>
                  </p:cond>
                </p:stCondLst>
                <p:endSync evt="end" delay="0">
                  <p:rtn val="all"/>
                </p:endSync>
                <p:childTnLst>
                  <p:par>
                    <p:cTn id="21" fill="hold">
                      <p:stCondLst>
                        <p:cond delay="0"/>
                      </p:stCondLst>
                      <p:childTnLst>
                        <p:par>
                          <p:cTn id="22" fill="hold">
                            <p:stCondLst>
                              <p:cond delay="0"/>
                            </p:stCondLst>
                            <p:childTnLst>
                              <p:par>
                                <p:cTn id="23" presetID="9" presetClass="emph" presetSubtype="0" grpId="1" nodeType="clickEffect">
                                  <p:stCondLst>
                                    <p:cond delay="0"/>
                                  </p:stCondLst>
                                  <p:childTnLst>
                                    <p:set>
                                      <p:cBhvr rctx="PPT">
                                        <p:cTn id="24" dur="indefinite"/>
                                        <p:tgtEl>
                                          <p:spTgt spid="34"/>
                                        </p:tgtEl>
                                        <p:attrNameLst>
                                          <p:attrName>style.opacity</p:attrName>
                                        </p:attrNameLst>
                                      </p:cBhvr>
                                      <p:to>
                                        <p:strVal val="0"/>
                                      </p:to>
                                    </p:set>
                                    <p:animEffect filter="image" prLst="opacity: 0">
                                      <p:cBhvr rctx="IE">
                                        <p:cTn id="25" dur="indefinite"/>
                                        <p:tgtEl>
                                          <p:spTgt spid="34"/>
                                        </p:tgtEl>
                                      </p:cBhvr>
                                    </p:animEffect>
                                  </p:childTnLst>
                                </p:cTn>
                              </p:par>
                              <p:par>
                                <p:cTn id="26" presetID="9" presetClass="emph" presetSubtype="0" grpId="1" nodeType="withEffect">
                                  <p:stCondLst>
                                    <p:cond delay="0"/>
                                  </p:stCondLst>
                                  <p:childTnLst>
                                    <p:set>
                                      <p:cBhvr rctx="PPT">
                                        <p:cTn id="27" dur="indefinite"/>
                                        <p:tgtEl>
                                          <p:spTgt spid="35"/>
                                        </p:tgtEl>
                                        <p:attrNameLst>
                                          <p:attrName>style.opacity</p:attrName>
                                        </p:attrNameLst>
                                      </p:cBhvr>
                                      <p:to>
                                        <p:strVal val="0"/>
                                      </p:to>
                                    </p:set>
                                    <p:animEffect filter="image" prLst="opacity: 0">
                                      <p:cBhvr rctx="IE">
                                        <p:cTn id="28" dur="indefinite"/>
                                        <p:tgtEl>
                                          <p:spTgt spid="35"/>
                                        </p:tgtEl>
                                      </p:cBhvr>
                                    </p:animEffect>
                                  </p:childTnLst>
                                </p:cTn>
                              </p:par>
                              <p:par>
                                <p:cTn id="29" presetID="9" presetClass="emph" presetSubtype="0" grpId="1" nodeType="withEffect">
                                  <p:stCondLst>
                                    <p:cond delay="0"/>
                                  </p:stCondLst>
                                  <p:childTnLst>
                                    <p:set>
                                      <p:cBhvr rctx="PPT">
                                        <p:cTn id="30" dur="indefinite"/>
                                        <p:tgtEl>
                                          <p:spTgt spid="36"/>
                                        </p:tgtEl>
                                        <p:attrNameLst>
                                          <p:attrName>style.opacity</p:attrName>
                                        </p:attrNameLst>
                                      </p:cBhvr>
                                      <p:to>
                                        <p:strVal val="0"/>
                                      </p:to>
                                    </p:set>
                                    <p:animEffect filter="image" prLst="opacity: 0">
                                      <p:cBhvr rctx="IE">
                                        <p:cTn id="31" dur="indefinite"/>
                                        <p:tgtEl>
                                          <p:spTgt spid="36"/>
                                        </p:tgtEl>
                                      </p:cBhvr>
                                    </p:animEffect>
                                  </p:childTnLst>
                                </p:cTn>
                              </p:par>
                            </p:childTnLst>
                          </p:cTn>
                        </p:par>
                      </p:childTnLst>
                    </p:cTn>
                  </p:par>
                </p:childTnLst>
              </p:cTn>
              <p:nextCondLst>
                <p:cond evt="onClick" delay="0">
                  <p:tgtEl>
                    <p:spTgt spid="37"/>
                  </p:tgtEl>
                </p:cond>
              </p:nextCondLst>
            </p:seq>
          </p:childTnLst>
        </p:cTn>
      </p:par>
    </p:tnLst>
    <p:bldLst>
      <p:bldP spid="34" grpId="0" animBg="1"/>
      <p:bldP spid="34" grpId="1" animBg="1"/>
      <p:bldP spid="35" grpId="0" animBg="1"/>
      <p:bldP spid="35" grpId="1" animBg="1"/>
      <p:bldP spid="36" grpId="0" animBg="1"/>
      <p:bldP spid="36"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第</a:t>
            </a:r>
            <a:r>
              <a:rPr lang="en-US" altLang="zh-CN" dirty="0" smtClean="0"/>
              <a:t>7</a:t>
            </a:r>
            <a:r>
              <a:rPr lang="zh-CN" altLang="en-US" dirty="0" smtClean="0"/>
              <a:t>章  学习目标</a:t>
            </a:r>
            <a:endParaRPr lang="zh-CN" altLang="en-US" dirty="0"/>
          </a:p>
        </p:txBody>
      </p:sp>
      <p:sp>
        <p:nvSpPr>
          <p:cNvPr id="20" name="Text Box 17"/>
          <p:cNvSpPr txBox="1">
            <a:spLocks noChangeArrowheads="1"/>
          </p:cNvSpPr>
          <p:nvPr/>
        </p:nvSpPr>
        <p:spPr bwMode="auto">
          <a:xfrm>
            <a:off x="1187624" y="1775491"/>
            <a:ext cx="6762702" cy="4173789"/>
          </a:xfrm>
          <a:prstGeom prst="rect">
            <a:avLst/>
          </a:prstGeom>
          <a:solidFill>
            <a:srgbClr val="CCFFCC">
              <a:alpha val="50195"/>
            </a:srgbClr>
          </a:solidFill>
          <a:ln w="19050">
            <a:solidFill>
              <a:srgbClr val="66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0" tIns="180000" rIns="180000" bIns="180000">
            <a:spAutoFit/>
          </a:bodyPr>
          <a:lstStyle>
            <a:defPPr>
              <a:defRPr lang="zh-CN"/>
            </a:defPPr>
            <a:lvl1pPr indent="648000" algn="just"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r>
              <a:rPr lang="zh-CN" altLang="zh-CN" dirty="0"/>
              <a:t>本章主要介绍串行通信中的基本技术，重点介绍典型的串行接口芯片</a:t>
            </a:r>
            <a:r>
              <a:rPr lang="en-US" altLang="zh-CN" dirty="0"/>
              <a:t>Intel 8251</a:t>
            </a:r>
            <a:r>
              <a:rPr lang="zh-CN" altLang="zh-CN" dirty="0"/>
              <a:t>的结构、功能、编程</a:t>
            </a:r>
            <a:r>
              <a:rPr lang="zh-CN" altLang="zh-CN"/>
              <a:t>及</a:t>
            </a:r>
            <a:r>
              <a:rPr lang="zh-CN" altLang="zh-CN" smtClean="0"/>
              <a:t>应用。</a:t>
            </a:r>
            <a:endParaRPr lang="zh-CN" altLang="zh-CN" dirty="0"/>
          </a:p>
          <a:p>
            <a:r>
              <a:rPr lang="zh-CN" altLang="zh-CN" dirty="0"/>
              <a:t>通过本章的学习，读者应了解串行通信的基本概念，领会调制与解调、奇偶校验与</a:t>
            </a:r>
            <a:r>
              <a:rPr lang="en-US" altLang="zh-CN" dirty="0"/>
              <a:t>CRC</a:t>
            </a:r>
            <a:r>
              <a:rPr lang="zh-CN" altLang="zh-CN" dirty="0"/>
              <a:t>校验在串行通信中的作用、了解</a:t>
            </a:r>
            <a:r>
              <a:rPr lang="en-US" altLang="zh-CN" dirty="0"/>
              <a:t>RS-232C</a:t>
            </a:r>
            <a:r>
              <a:rPr lang="zh-CN" altLang="zh-CN" dirty="0"/>
              <a:t>串行通信接口标准，掌握串行通信的两种方式—异步方式与同步方式，掌握可编程串行通信接口芯片</a:t>
            </a:r>
            <a:r>
              <a:rPr lang="en-US" altLang="zh-CN" dirty="0"/>
              <a:t>Intel 8251</a:t>
            </a:r>
            <a:r>
              <a:rPr lang="zh-CN" altLang="zh-CN" dirty="0"/>
              <a:t>的结构、功能及</a:t>
            </a:r>
            <a:r>
              <a:rPr lang="zh-CN" altLang="zh-CN"/>
              <a:t>编程</a:t>
            </a:r>
            <a:r>
              <a:rPr lang="zh-CN" altLang="zh-CN" smtClean="0"/>
              <a:t>应用。</a:t>
            </a:r>
            <a:endParaRPr lang="zh-CN" altLang="en-US" dirty="0"/>
          </a:p>
        </p:txBody>
      </p:sp>
    </p:spTree>
    <p:extLst>
      <p:ext uri="{BB962C8B-B14F-4D97-AF65-F5344CB8AC3E}">
        <p14:creationId xmlns:p14="http://schemas.microsoft.com/office/powerpoint/2010/main" val="2975961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帮助</a:t>
            </a:r>
            <a:endParaRPr lang="zh-CN" altLang="en-US" dirty="0"/>
          </a:p>
        </p:txBody>
      </p:sp>
    </p:spTree>
    <p:extLst>
      <p:ext uri="{BB962C8B-B14F-4D97-AF65-F5344CB8AC3E}">
        <p14:creationId xmlns:p14="http://schemas.microsoft.com/office/powerpoint/2010/main" val="3827445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16416" y="502961"/>
            <a:ext cx="288150" cy="45719"/>
          </a:xfrm>
        </p:spPr>
        <p:txBody>
          <a:bodyPr>
            <a:normAutofit fontScale="90000"/>
          </a:bodyPr>
          <a:lstStyle/>
          <a:p>
            <a:r>
              <a:rPr lang="zh-CN" altLang="en-US" sz="200" dirty="0" smtClean="0"/>
              <a:t>再见</a:t>
            </a:r>
            <a:endParaRPr lang="zh-CN" altLang="en-US" sz="200" dirty="0"/>
          </a:p>
        </p:txBody>
      </p:sp>
    </p:spTree>
    <p:extLst>
      <p:ext uri="{BB962C8B-B14F-4D97-AF65-F5344CB8AC3E}">
        <p14:creationId xmlns:p14="http://schemas.microsoft.com/office/powerpoint/2010/main" val="1746147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21318" y="1340768"/>
            <a:ext cx="7501364" cy="2652343"/>
            <a:chOff x="821318" y="1340768"/>
            <a:chExt cx="7501364" cy="2652343"/>
          </a:xfrm>
        </p:grpSpPr>
        <p:sp>
          <p:nvSpPr>
            <p:cNvPr id="100" name="矩形 99"/>
            <p:cNvSpPr/>
            <p:nvPr/>
          </p:nvSpPr>
          <p:spPr>
            <a:xfrm>
              <a:off x="998721" y="1352543"/>
              <a:ext cx="3456000" cy="2376000"/>
            </a:xfrm>
            <a:prstGeom prst="rect">
              <a:avLst/>
            </a:prstGeom>
            <a:solidFill>
              <a:srgbClr val="F8F8F8">
                <a:alpha val="50196"/>
              </a:srgbClr>
            </a:solidFill>
            <a:ln w="95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Rectangle 313"/>
            <p:cNvSpPr>
              <a:spLocks noChangeArrowheads="1"/>
            </p:cNvSpPr>
            <p:nvPr/>
          </p:nvSpPr>
          <p:spPr bwMode="auto">
            <a:xfrm>
              <a:off x="3427775" y="1492938"/>
              <a:ext cx="864000" cy="1657350"/>
            </a:xfrm>
            <a:prstGeom prst="rect">
              <a:avLst/>
            </a:prstGeom>
            <a:solidFill>
              <a:srgbClr val="CCCCFF"/>
            </a:solidFill>
            <a:ln w="9525">
              <a:solidFill>
                <a:schemeClr val="tx1"/>
              </a:solidFill>
              <a:miter lim="800000"/>
              <a:headEnd/>
              <a:tailEnd/>
            </a:ln>
            <a:effectLst/>
            <a:extLst/>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02" name="Rectangle 314"/>
            <p:cNvSpPr>
              <a:spLocks noChangeArrowheads="1"/>
            </p:cNvSpPr>
            <p:nvPr/>
          </p:nvSpPr>
          <p:spPr bwMode="auto">
            <a:xfrm>
              <a:off x="1158503" y="1492938"/>
              <a:ext cx="864000" cy="1657350"/>
            </a:xfrm>
            <a:prstGeom prst="rect">
              <a:avLst/>
            </a:prstGeom>
            <a:solidFill>
              <a:srgbClr val="CCCCFF"/>
            </a:solidFill>
            <a:ln w="9525">
              <a:solidFill>
                <a:schemeClr val="tx1"/>
              </a:solidFill>
              <a:miter lim="800000"/>
              <a:headEnd/>
              <a:tailEnd/>
            </a:ln>
            <a:effectLst/>
            <a:extLst/>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03" name="Text Box 309"/>
            <p:cNvSpPr txBox="1">
              <a:spLocks noChangeArrowheads="1"/>
            </p:cNvSpPr>
            <p:nvPr/>
          </p:nvSpPr>
          <p:spPr bwMode="auto">
            <a:xfrm>
              <a:off x="1457515" y="3285225"/>
              <a:ext cx="253841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latin typeface="黑体" pitchFamily="49" charset="-122"/>
                  <a:ea typeface="黑体" pitchFamily="49" charset="-122"/>
                  <a:cs typeface="Times New Roman" pitchFamily="18" charset="0"/>
                </a:rPr>
                <a:t>并行通信</a:t>
              </a:r>
            </a:p>
            <a:p>
              <a:pPr algn="ctr">
                <a:buFontTx/>
                <a:buNone/>
              </a:pPr>
              <a:endParaRPr lang="en-US" altLang="zh-CN" sz="2000" dirty="0">
                <a:solidFill>
                  <a:srgbClr val="002060"/>
                </a:solidFill>
                <a:latin typeface="黑体" pitchFamily="49" charset="-122"/>
                <a:ea typeface="黑体" pitchFamily="49" charset="-122"/>
                <a:cs typeface="Times New Roman" pitchFamily="18" charset="0"/>
              </a:endParaRPr>
            </a:p>
          </p:txBody>
        </p:sp>
        <p:sp>
          <p:nvSpPr>
            <p:cNvPr id="105" name="Text Box 311"/>
            <p:cNvSpPr txBox="1">
              <a:spLocks noChangeArrowheads="1"/>
            </p:cNvSpPr>
            <p:nvPr/>
          </p:nvSpPr>
          <p:spPr bwMode="auto">
            <a:xfrm>
              <a:off x="821318" y="2156825"/>
              <a:ext cx="160178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rgbClr val="002060"/>
                  </a:solidFill>
                  <a:latin typeface="宋体" pitchFamily="2" charset="-122"/>
                  <a:ea typeface="宋体" pitchFamily="2" charset="-122"/>
                  <a:cs typeface="Times New Roman" pitchFamily="18" charset="0"/>
                </a:rPr>
                <a:t>计算机</a:t>
              </a:r>
            </a:p>
            <a:p>
              <a:pPr algn="ctr">
                <a:buFontTx/>
                <a:buNone/>
              </a:pPr>
              <a:endParaRPr lang="en-US" altLang="zh-CN" sz="2000" dirty="0">
                <a:solidFill>
                  <a:srgbClr val="002060"/>
                </a:solidFill>
                <a:latin typeface="宋体" pitchFamily="2" charset="-122"/>
                <a:ea typeface="宋体" pitchFamily="2" charset="-122"/>
                <a:cs typeface="Times New Roman" pitchFamily="18" charset="0"/>
              </a:endParaRPr>
            </a:p>
          </p:txBody>
        </p:sp>
        <p:sp>
          <p:nvSpPr>
            <p:cNvPr id="106" name="Text Box 312"/>
            <p:cNvSpPr txBox="1">
              <a:spLocks noChangeArrowheads="1"/>
            </p:cNvSpPr>
            <p:nvPr/>
          </p:nvSpPr>
          <p:spPr bwMode="auto">
            <a:xfrm>
              <a:off x="3084439" y="2156825"/>
              <a:ext cx="16033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rgbClr val="002060"/>
                  </a:solidFill>
                  <a:latin typeface="宋体" pitchFamily="2" charset="-122"/>
                  <a:ea typeface="宋体" pitchFamily="2" charset="-122"/>
                  <a:cs typeface="Times New Roman" pitchFamily="18" charset="0"/>
                </a:rPr>
                <a:t>计算机</a:t>
              </a:r>
            </a:p>
            <a:p>
              <a:pPr algn="ctr">
                <a:buFontTx/>
                <a:buNone/>
              </a:pPr>
              <a:endParaRPr lang="en-US" altLang="zh-CN" sz="2000" dirty="0">
                <a:solidFill>
                  <a:srgbClr val="002060"/>
                </a:solidFill>
                <a:latin typeface="宋体" pitchFamily="2" charset="-122"/>
                <a:ea typeface="宋体" pitchFamily="2" charset="-122"/>
                <a:cs typeface="Times New Roman" pitchFamily="18" charset="0"/>
              </a:endParaRPr>
            </a:p>
          </p:txBody>
        </p:sp>
        <p:sp>
          <p:nvSpPr>
            <p:cNvPr id="114" name="矩形 113"/>
            <p:cNvSpPr/>
            <p:nvPr/>
          </p:nvSpPr>
          <p:spPr>
            <a:xfrm>
              <a:off x="4722558" y="1340768"/>
              <a:ext cx="3456000" cy="2376000"/>
            </a:xfrm>
            <a:prstGeom prst="rect">
              <a:avLst/>
            </a:prstGeom>
            <a:solidFill>
              <a:srgbClr val="F8F8F8">
                <a:alpha val="50196"/>
              </a:srgbClr>
            </a:solidFill>
            <a:ln w="95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Rectangle 307"/>
            <p:cNvSpPr>
              <a:spLocks noChangeArrowheads="1"/>
            </p:cNvSpPr>
            <p:nvPr/>
          </p:nvSpPr>
          <p:spPr bwMode="auto">
            <a:xfrm>
              <a:off x="7137038" y="1492938"/>
              <a:ext cx="864000" cy="1657350"/>
            </a:xfrm>
            <a:prstGeom prst="rect">
              <a:avLst/>
            </a:prstGeom>
            <a:solidFill>
              <a:srgbClr val="CCCCFF"/>
            </a:solidFill>
            <a:ln w="9525">
              <a:solidFill>
                <a:schemeClr val="tx1"/>
              </a:solidFill>
              <a:miter lim="800000"/>
              <a:headEnd/>
              <a:tailEnd/>
            </a:ln>
            <a:effectLst/>
            <a:extLst/>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16" name="Rectangle 308"/>
            <p:cNvSpPr>
              <a:spLocks noChangeArrowheads="1"/>
            </p:cNvSpPr>
            <p:nvPr/>
          </p:nvSpPr>
          <p:spPr bwMode="auto">
            <a:xfrm>
              <a:off x="4876354" y="1492938"/>
              <a:ext cx="864000" cy="1657350"/>
            </a:xfrm>
            <a:prstGeom prst="rect">
              <a:avLst/>
            </a:prstGeom>
            <a:solidFill>
              <a:srgbClr val="CCCCFF"/>
            </a:solidFill>
            <a:ln w="9525">
              <a:solidFill>
                <a:schemeClr val="tx1"/>
              </a:solidFill>
              <a:miter lim="800000"/>
              <a:headEnd/>
              <a:tailEnd/>
            </a:ln>
            <a:effectLst/>
            <a:extLst/>
          </p:spPr>
          <p:txBody>
            <a:bodyPr wrap="none" anchor="ct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17" name="Text Box 286"/>
            <p:cNvSpPr txBox="1">
              <a:spLocks noChangeArrowheads="1"/>
            </p:cNvSpPr>
            <p:nvPr/>
          </p:nvSpPr>
          <p:spPr bwMode="auto">
            <a:xfrm>
              <a:off x="5288508" y="3285225"/>
              <a:ext cx="23241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latin typeface="黑体" pitchFamily="49" charset="-122"/>
                  <a:ea typeface="黑体" pitchFamily="49" charset="-122"/>
                  <a:cs typeface="Times New Roman" pitchFamily="18" charset="0"/>
                </a:rPr>
                <a:t>串行通信</a:t>
              </a:r>
            </a:p>
            <a:p>
              <a:pPr algn="ctr">
                <a:buFontTx/>
                <a:buNone/>
              </a:pPr>
              <a:endParaRPr lang="en-US" altLang="zh-CN" sz="2000" dirty="0">
                <a:solidFill>
                  <a:srgbClr val="002060"/>
                </a:solidFill>
                <a:latin typeface="黑体" pitchFamily="49" charset="-122"/>
                <a:ea typeface="黑体" pitchFamily="49" charset="-122"/>
                <a:cs typeface="Times New Roman" pitchFamily="18" charset="0"/>
              </a:endParaRPr>
            </a:p>
          </p:txBody>
        </p:sp>
        <p:sp>
          <p:nvSpPr>
            <p:cNvPr id="120" name="Text Box 306"/>
            <p:cNvSpPr txBox="1">
              <a:spLocks noChangeArrowheads="1"/>
            </p:cNvSpPr>
            <p:nvPr/>
          </p:nvSpPr>
          <p:spPr bwMode="auto">
            <a:xfrm>
              <a:off x="4521056" y="2156825"/>
              <a:ext cx="160178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rgbClr val="002060"/>
                  </a:solidFill>
                  <a:latin typeface="宋体" pitchFamily="2" charset="-122"/>
                  <a:ea typeface="宋体" pitchFamily="2" charset="-122"/>
                  <a:cs typeface="Times New Roman" pitchFamily="18" charset="0"/>
                </a:rPr>
                <a:t>计算机</a:t>
              </a:r>
            </a:p>
            <a:p>
              <a:pPr algn="ctr">
                <a:buFontTx/>
                <a:buNone/>
              </a:pPr>
              <a:endParaRPr lang="en-US" altLang="zh-CN" sz="2000" dirty="0">
                <a:solidFill>
                  <a:srgbClr val="002060"/>
                </a:solidFill>
                <a:latin typeface="宋体" pitchFamily="2" charset="-122"/>
                <a:ea typeface="宋体" pitchFamily="2" charset="-122"/>
                <a:cs typeface="Times New Roman" pitchFamily="18" charset="0"/>
              </a:endParaRPr>
            </a:p>
          </p:txBody>
        </p:sp>
        <p:sp>
          <p:nvSpPr>
            <p:cNvPr id="121" name="Text Box 321"/>
            <p:cNvSpPr txBox="1">
              <a:spLocks noChangeArrowheads="1"/>
            </p:cNvSpPr>
            <p:nvPr/>
          </p:nvSpPr>
          <p:spPr bwMode="auto">
            <a:xfrm>
              <a:off x="6719307" y="2156825"/>
              <a:ext cx="16033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ltLang="zh-CN" sz="2000" dirty="0">
                  <a:solidFill>
                    <a:srgbClr val="002060"/>
                  </a:solidFill>
                  <a:latin typeface="宋体" pitchFamily="2" charset="-122"/>
                  <a:ea typeface="宋体" pitchFamily="2" charset="-122"/>
                  <a:cs typeface="Times New Roman" pitchFamily="18" charset="0"/>
                </a:rPr>
                <a:t> </a:t>
              </a:r>
              <a:r>
                <a:rPr lang="zh-CN" altLang="en-US" sz="2000" dirty="0">
                  <a:solidFill>
                    <a:srgbClr val="002060"/>
                  </a:solidFill>
                  <a:latin typeface="宋体" pitchFamily="2" charset="-122"/>
                  <a:ea typeface="宋体" pitchFamily="2" charset="-122"/>
                  <a:cs typeface="Times New Roman" pitchFamily="18" charset="0"/>
                </a:rPr>
                <a:t>计算机</a:t>
              </a:r>
            </a:p>
            <a:p>
              <a:pPr algn="ctr">
                <a:buFontTx/>
                <a:buNone/>
              </a:pPr>
              <a:endParaRPr lang="en-US" altLang="zh-CN" sz="2000" dirty="0">
                <a:solidFill>
                  <a:srgbClr val="002060"/>
                </a:solidFill>
                <a:latin typeface="宋体" pitchFamily="2" charset="-122"/>
                <a:ea typeface="宋体" pitchFamily="2" charset="-122"/>
                <a:cs typeface="Times New Roman" pitchFamily="18" charset="0"/>
              </a:endParaRPr>
            </a:p>
          </p:txBody>
        </p:sp>
      </p:grpSp>
      <p:sp>
        <p:nvSpPr>
          <p:cNvPr id="3" name="Rectangle 5"/>
          <p:cNvSpPr>
            <a:spLocks noChangeArrowheads="1"/>
          </p:cNvSpPr>
          <p:nvPr/>
        </p:nvSpPr>
        <p:spPr bwMode="auto">
          <a:xfrm>
            <a:off x="684000" y="3845282"/>
            <a:ext cx="7776000" cy="1188000"/>
          </a:xfrm>
          <a:prstGeom prst="rect">
            <a:avLst/>
          </a:prstGeom>
          <a:noFill/>
          <a:ln w="952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a:lstStyle/>
          <a:p>
            <a:pPr algn="just">
              <a:lnSpc>
                <a:spcPct val="90000"/>
              </a:lnSpc>
            </a:pPr>
            <a:r>
              <a:rPr lang="zh-CN" altLang="en-US" sz="2400" dirty="0">
                <a:solidFill>
                  <a:srgbClr val="002060"/>
                </a:solidFill>
                <a:latin typeface="Times New Roman" pitchFamily="18" charset="0"/>
                <a:ea typeface="宋体" pitchFamily="2" charset="-122"/>
              </a:rPr>
              <a:t>　　</a:t>
            </a:r>
            <a:r>
              <a:rPr lang="zh-CN" altLang="zh-CN" sz="2400" dirty="0">
                <a:solidFill>
                  <a:srgbClr val="002060"/>
                </a:solidFill>
                <a:latin typeface="Times New Roman" pitchFamily="18" charset="0"/>
                <a:ea typeface="宋体" pitchFamily="2" charset="-122"/>
              </a:rPr>
              <a:t>并行通信的传输速度快，但是成本高，适于短距离的高速传输。</a:t>
            </a:r>
            <a:r>
              <a:rPr lang="zh-CN" altLang="en-US" sz="2400" dirty="0">
                <a:solidFill>
                  <a:srgbClr val="002060"/>
                </a:solidFill>
                <a:latin typeface="Times New Roman" pitchFamily="18" charset="0"/>
                <a:ea typeface="宋体" pitchFamily="2" charset="-122"/>
              </a:rPr>
              <a:t>串行通信的</a:t>
            </a:r>
            <a:r>
              <a:rPr lang="zh-CN" altLang="zh-CN" sz="2400" dirty="0">
                <a:solidFill>
                  <a:srgbClr val="002060"/>
                </a:solidFill>
                <a:latin typeface="Times New Roman" pitchFamily="18" charset="0"/>
                <a:ea typeface="宋体" pitchFamily="2" charset="-122"/>
              </a:rPr>
              <a:t>成本低，但是传输速度</a:t>
            </a:r>
            <a:r>
              <a:rPr lang="zh-CN" altLang="en-US" sz="2400" dirty="0">
                <a:solidFill>
                  <a:srgbClr val="002060"/>
                </a:solidFill>
                <a:latin typeface="Times New Roman" pitchFamily="18" charset="0"/>
                <a:ea typeface="宋体" pitchFamily="2" charset="-122"/>
              </a:rPr>
              <a:t>相对</a:t>
            </a:r>
            <a:r>
              <a:rPr lang="zh-CN" altLang="zh-CN" sz="2400" dirty="0">
                <a:solidFill>
                  <a:srgbClr val="002060"/>
                </a:solidFill>
                <a:latin typeface="Times New Roman" pitchFamily="18" charset="0"/>
                <a:ea typeface="宋体" pitchFamily="2" charset="-122"/>
              </a:rPr>
              <a:t>较慢，适于远距离的中低速通信场合。</a:t>
            </a:r>
            <a:endParaRPr lang="en-US" altLang="zh-CN" sz="2400" dirty="0">
              <a:solidFill>
                <a:srgbClr val="002060"/>
              </a:solidFill>
              <a:latin typeface="Times New Roman" pitchFamily="18" charset="0"/>
              <a:ea typeface="宋体" pitchFamily="2" charset="-122"/>
            </a:endParaRPr>
          </a:p>
        </p:txBody>
      </p:sp>
      <p:sp>
        <p:nvSpPr>
          <p:cNvPr id="5" name="Rectangle 24"/>
          <p:cNvSpPr>
            <a:spLocks noChangeArrowheads="1"/>
          </p:cNvSpPr>
          <p:nvPr/>
        </p:nvSpPr>
        <p:spPr bwMode="auto">
          <a:xfrm>
            <a:off x="684000" y="5133779"/>
            <a:ext cx="7776000" cy="1188000"/>
          </a:xfrm>
          <a:prstGeom prst="rect">
            <a:avLst/>
          </a:prstGeom>
          <a:noFill/>
          <a:ln w="952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a:lstStyle/>
          <a:p>
            <a:pPr algn="just">
              <a:lnSpc>
                <a:spcPct val="90000"/>
              </a:lnSpc>
            </a:pPr>
            <a:r>
              <a:rPr lang="zh-CN" altLang="en-US" sz="2400" dirty="0">
                <a:solidFill>
                  <a:srgbClr val="002060"/>
                </a:solidFill>
                <a:latin typeface="Times New Roman" pitchFamily="18" charset="0"/>
                <a:ea typeface="宋体" pitchFamily="2" charset="-122"/>
              </a:rPr>
              <a:t>　　</a:t>
            </a:r>
            <a:r>
              <a:rPr lang="zh-CN" altLang="zh-CN" sz="2400" dirty="0" smtClean="0">
                <a:solidFill>
                  <a:srgbClr val="002060"/>
                </a:solidFill>
                <a:latin typeface="Times New Roman" pitchFamily="18" charset="0"/>
                <a:ea typeface="宋体" pitchFamily="2" charset="-122"/>
              </a:rPr>
              <a:t>在</a:t>
            </a:r>
            <a:r>
              <a:rPr lang="zh-CN" altLang="zh-CN" sz="2400" dirty="0">
                <a:solidFill>
                  <a:srgbClr val="002060"/>
                </a:solidFill>
                <a:latin typeface="Times New Roman" pitchFamily="18" charset="0"/>
                <a:ea typeface="宋体" pitchFamily="2" charset="-122"/>
              </a:rPr>
              <a:t>微型计算机中，</a:t>
            </a:r>
            <a:r>
              <a:rPr lang="en-US" altLang="zh-CN" sz="2400" dirty="0">
                <a:solidFill>
                  <a:srgbClr val="002060"/>
                </a:solidFill>
                <a:latin typeface="Times New Roman" pitchFamily="18" charset="0"/>
                <a:ea typeface="宋体" pitchFamily="2" charset="-122"/>
              </a:rPr>
              <a:t>CPU</a:t>
            </a:r>
            <a:r>
              <a:rPr lang="zh-CN" altLang="zh-CN" sz="2400" dirty="0" smtClean="0">
                <a:solidFill>
                  <a:srgbClr val="002060"/>
                </a:solidFill>
                <a:latin typeface="Times New Roman" pitchFamily="18" charset="0"/>
                <a:ea typeface="宋体" pitchFamily="2" charset="-122"/>
              </a:rPr>
              <a:t>内部</a:t>
            </a:r>
            <a:r>
              <a:rPr lang="zh-CN" altLang="en-US" sz="2400" dirty="0" smtClean="0">
                <a:solidFill>
                  <a:srgbClr val="002060"/>
                </a:solidFill>
                <a:latin typeface="Times New Roman" pitchFamily="18" charset="0"/>
                <a:ea typeface="宋体" pitchFamily="2" charset="-122"/>
              </a:rPr>
              <a:t>、</a:t>
            </a:r>
            <a:r>
              <a:rPr lang="en-US" altLang="zh-CN" sz="2400" dirty="0" smtClean="0">
                <a:solidFill>
                  <a:srgbClr val="002060"/>
                </a:solidFill>
                <a:latin typeface="Times New Roman" pitchFamily="18" charset="0"/>
                <a:ea typeface="宋体" pitchFamily="2" charset="-122"/>
              </a:rPr>
              <a:t>CPU</a:t>
            </a:r>
            <a:r>
              <a:rPr lang="zh-CN" altLang="zh-CN" sz="2400" dirty="0">
                <a:solidFill>
                  <a:srgbClr val="002060"/>
                </a:solidFill>
                <a:latin typeface="Times New Roman" pitchFamily="18" charset="0"/>
                <a:ea typeface="宋体" pitchFamily="2" charset="-122"/>
              </a:rPr>
              <a:t>与</a:t>
            </a:r>
            <a:r>
              <a:rPr lang="zh-CN" altLang="zh-CN" sz="2400" dirty="0" smtClean="0">
                <a:solidFill>
                  <a:srgbClr val="002060"/>
                </a:solidFill>
                <a:latin typeface="Times New Roman" pitchFamily="18" charset="0"/>
                <a:ea typeface="宋体" pitchFamily="2" charset="-122"/>
              </a:rPr>
              <a:t>主存之间</a:t>
            </a:r>
            <a:r>
              <a:rPr lang="zh-CN" altLang="en-US" sz="2400" dirty="0" smtClean="0">
                <a:solidFill>
                  <a:srgbClr val="002060"/>
                </a:solidFill>
                <a:latin typeface="Times New Roman" pitchFamily="18" charset="0"/>
                <a:ea typeface="宋体" pitchFamily="2" charset="-122"/>
              </a:rPr>
              <a:t>都</a:t>
            </a:r>
            <a:r>
              <a:rPr lang="zh-CN" altLang="zh-CN" sz="2400" dirty="0" smtClean="0">
                <a:solidFill>
                  <a:srgbClr val="002060"/>
                </a:solidFill>
                <a:latin typeface="Times New Roman" pitchFamily="18" charset="0"/>
                <a:ea typeface="宋体" pitchFamily="2" charset="-122"/>
              </a:rPr>
              <a:t>采用</a:t>
            </a:r>
            <a:r>
              <a:rPr lang="zh-CN" altLang="zh-CN" sz="2400" dirty="0">
                <a:solidFill>
                  <a:srgbClr val="002060"/>
                </a:solidFill>
                <a:latin typeface="Times New Roman" pitchFamily="18" charset="0"/>
                <a:ea typeface="宋体" pitchFamily="2" charset="-122"/>
              </a:rPr>
              <a:t>并行数据传输方式，</a:t>
            </a:r>
            <a:r>
              <a:rPr lang="en-US" altLang="zh-CN" sz="2400" dirty="0">
                <a:solidFill>
                  <a:srgbClr val="002060"/>
                </a:solidFill>
                <a:latin typeface="Times New Roman" pitchFamily="18" charset="0"/>
                <a:ea typeface="宋体" pitchFamily="2" charset="-122"/>
              </a:rPr>
              <a:t>CPU</a:t>
            </a:r>
            <a:r>
              <a:rPr lang="zh-CN" altLang="zh-CN" sz="2400" dirty="0">
                <a:solidFill>
                  <a:srgbClr val="002060"/>
                </a:solidFill>
                <a:latin typeface="Times New Roman" pitchFamily="18" charset="0"/>
                <a:ea typeface="宋体" pitchFamily="2" charset="-122"/>
              </a:rPr>
              <a:t>与</a:t>
            </a:r>
            <a:r>
              <a:rPr lang="en-US" altLang="zh-CN" sz="2400" dirty="0">
                <a:solidFill>
                  <a:srgbClr val="002060"/>
                </a:solidFill>
                <a:latin typeface="Times New Roman" pitchFamily="18" charset="0"/>
                <a:ea typeface="宋体" pitchFamily="2" charset="-122"/>
              </a:rPr>
              <a:t>I/O</a:t>
            </a:r>
            <a:r>
              <a:rPr lang="zh-CN" altLang="zh-CN" sz="2400" dirty="0">
                <a:solidFill>
                  <a:srgbClr val="002060"/>
                </a:solidFill>
                <a:latin typeface="Times New Roman" pitchFamily="18" charset="0"/>
                <a:ea typeface="宋体" pitchFamily="2" charset="-122"/>
              </a:rPr>
              <a:t>接口之间的数据传输大多采用</a:t>
            </a:r>
            <a:r>
              <a:rPr lang="zh-CN" altLang="zh-CN" sz="2400" dirty="0" smtClean="0">
                <a:solidFill>
                  <a:srgbClr val="002060"/>
                </a:solidFill>
                <a:latin typeface="Times New Roman" pitchFamily="18" charset="0"/>
                <a:ea typeface="宋体" pitchFamily="2" charset="-122"/>
              </a:rPr>
              <a:t>并行方式</a:t>
            </a:r>
            <a:r>
              <a:rPr lang="zh-CN" altLang="zh-CN" sz="2400" dirty="0">
                <a:solidFill>
                  <a:srgbClr val="002060"/>
                </a:solidFill>
                <a:latin typeface="Times New Roman" pitchFamily="18" charset="0"/>
                <a:ea typeface="宋体" pitchFamily="2" charset="-122"/>
              </a:rPr>
              <a:t>，</a:t>
            </a:r>
            <a:r>
              <a:rPr lang="en-US" altLang="zh-CN" sz="2400" dirty="0">
                <a:solidFill>
                  <a:srgbClr val="002060"/>
                </a:solidFill>
                <a:latin typeface="Times New Roman" pitchFamily="18" charset="0"/>
                <a:ea typeface="宋体" pitchFamily="2" charset="-122"/>
              </a:rPr>
              <a:t>I/O</a:t>
            </a:r>
            <a:r>
              <a:rPr lang="zh-CN" altLang="zh-CN" sz="2400" dirty="0">
                <a:solidFill>
                  <a:srgbClr val="002060"/>
                </a:solidFill>
                <a:latin typeface="Times New Roman" pitchFamily="18" charset="0"/>
                <a:ea typeface="宋体" pitchFamily="2" charset="-122"/>
              </a:rPr>
              <a:t>接口与外设</a:t>
            </a:r>
            <a:r>
              <a:rPr lang="zh-CN" altLang="zh-CN" sz="2400" dirty="0" smtClean="0">
                <a:solidFill>
                  <a:srgbClr val="002060"/>
                </a:solidFill>
                <a:latin typeface="Times New Roman" pitchFamily="18" charset="0"/>
                <a:ea typeface="宋体" pitchFamily="2" charset="-122"/>
              </a:rPr>
              <a:t>之间多用</a:t>
            </a:r>
            <a:r>
              <a:rPr lang="zh-CN" altLang="zh-CN" sz="2400" dirty="0">
                <a:solidFill>
                  <a:srgbClr val="002060"/>
                </a:solidFill>
                <a:latin typeface="Times New Roman" pitchFamily="18" charset="0"/>
                <a:ea typeface="宋体" pitchFamily="2" charset="-122"/>
              </a:rPr>
              <a:t>串行通信方式。</a:t>
            </a:r>
          </a:p>
          <a:p>
            <a:pPr algn="just">
              <a:lnSpc>
                <a:spcPct val="90000"/>
              </a:lnSpc>
            </a:pPr>
            <a:r>
              <a:rPr lang="zh-CN" altLang="en-US" sz="2400" dirty="0">
                <a:solidFill>
                  <a:srgbClr val="002060"/>
                </a:solidFill>
                <a:latin typeface="Times New Roman" pitchFamily="18" charset="0"/>
                <a:ea typeface="宋体" pitchFamily="2" charset="-122"/>
              </a:rPr>
              <a:t>　</a:t>
            </a:r>
          </a:p>
        </p:txBody>
      </p:sp>
      <p:sp>
        <p:nvSpPr>
          <p:cNvPr id="4" name="标题 3"/>
          <p:cNvSpPr>
            <a:spLocks noGrp="1"/>
          </p:cNvSpPr>
          <p:nvPr>
            <p:ph type="title"/>
          </p:nvPr>
        </p:nvSpPr>
        <p:spPr/>
        <p:txBody>
          <a:bodyPr/>
          <a:lstStyle/>
          <a:p>
            <a:r>
              <a:rPr lang="en-US" altLang="zh-CN" dirty="0"/>
              <a:t>7.1.1  </a:t>
            </a:r>
            <a:r>
              <a:rPr lang="zh-CN" altLang="zh-CN" dirty="0"/>
              <a:t>串行通信与并行通信</a:t>
            </a:r>
            <a:endParaRPr lang="zh-CN" altLang="en-US" dirty="0"/>
          </a:p>
        </p:txBody>
      </p:sp>
      <p:grpSp>
        <p:nvGrpSpPr>
          <p:cNvPr id="6" name="组合 5"/>
          <p:cNvGrpSpPr/>
          <p:nvPr/>
        </p:nvGrpSpPr>
        <p:grpSpPr>
          <a:xfrm>
            <a:off x="1994501" y="1698627"/>
            <a:ext cx="1433274" cy="1766858"/>
            <a:chOff x="1994501" y="1698627"/>
            <a:chExt cx="1433274" cy="1766858"/>
          </a:xfrm>
        </p:grpSpPr>
        <p:sp>
          <p:nvSpPr>
            <p:cNvPr id="104" name="Line 310"/>
            <p:cNvSpPr>
              <a:spLocks noChangeShapeType="1"/>
            </p:cNvSpPr>
            <p:nvPr/>
          </p:nvSpPr>
          <p:spPr bwMode="auto">
            <a:xfrm>
              <a:off x="2033950" y="2548625"/>
              <a:ext cx="1393825"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07" name="Line 315"/>
            <p:cNvSpPr>
              <a:spLocks noChangeShapeType="1"/>
            </p:cNvSpPr>
            <p:nvPr/>
          </p:nvSpPr>
          <p:spPr bwMode="auto">
            <a:xfrm>
              <a:off x="2033950" y="2848663"/>
              <a:ext cx="1393825"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黑体" pitchFamily="49" charset="-122"/>
                <a:ea typeface="黑体" pitchFamily="49" charset="-122"/>
                <a:cs typeface="Times New Roman" pitchFamily="18" charset="0"/>
              </a:endParaRPr>
            </a:p>
          </p:txBody>
        </p:sp>
        <p:sp>
          <p:nvSpPr>
            <p:cNvPr id="108" name="Line 316"/>
            <p:cNvSpPr>
              <a:spLocks noChangeShapeType="1"/>
            </p:cNvSpPr>
            <p:nvPr/>
          </p:nvSpPr>
          <p:spPr bwMode="auto">
            <a:xfrm>
              <a:off x="2033950" y="1794563"/>
              <a:ext cx="1393825"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09" name="Text Box 317"/>
            <p:cNvSpPr txBox="1">
              <a:spLocks noChangeArrowheads="1"/>
            </p:cNvSpPr>
            <p:nvPr/>
          </p:nvSpPr>
          <p:spPr bwMode="auto">
            <a:xfrm>
              <a:off x="2033950" y="1698627"/>
              <a:ext cx="92868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dirty="0">
                  <a:solidFill>
                    <a:srgbClr val="002060"/>
                  </a:solidFill>
                  <a:latin typeface="宋体" pitchFamily="2" charset="-122"/>
                  <a:ea typeface="宋体" pitchFamily="2" charset="-122"/>
                  <a:cs typeface="Times New Roman" pitchFamily="18" charset="0"/>
                </a:rPr>
                <a:t>D0</a:t>
              </a:r>
            </a:p>
            <a:p>
              <a:pPr>
                <a:buFontTx/>
                <a:buNone/>
              </a:pPr>
              <a:endParaRPr lang="en-US" altLang="zh-CN" sz="2000" dirty="0">
                <a:solidFill>
                  <a:srgbClr val="002060"/>
                </a:solidFill>
                <a:latin typeface="宋体" pitchFamily="2" charset="-122"/>
                <a:ea typeface="宋体" pitchFamily="2" charset="-122"/>
                <a:cs typeface="Times New Roman" pitchFamily="18" charset="0"/>
              </a:endParaRPr>
            </a:p>
          </p:txBody>
        </p:sp>
        <p:sp>
          <p:nvSpPr>
            <p:cNvPr id="110" name="Text Box 318"/>
            <p:cNvSpPr txBox="1">
              <a:spLocks noChangeArrowheads="1"/>
            </p:cNvSpPr>
            <p:nvPr/>
          </p:nvSpPr>
          <p:spPr bwMode="auto">
            <a:xfrm>
              <a:off x="1994501" y="2142583"/>
              <a:ext cx="492443" cy="607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buFontTx/>
                <a:buNone/>
              </a:pPr>
              <a:r>
                <a:rPr lang="en-US" altLang="zh-CN" sz="2000" dirty="0" smtClean="0">
                  <a:solidFill>
                    <a:srgbClr val="002060"/>
                  </a:solidFill>
                  <a:latin typeface="宋体" pitchFamily="2" charset="-122"/>
                  <a:ea typeface="宋体" pitchFamily="2" charset="-122"/>
                  <a:cs typeface="Times New Roman" pitchFamily="18" charset="0"/>
                </a:rPr>
                <a:t>…</a:t>
              </a:r>
              <a:endParaRPr lang="en-US" altLang="zh-CN" sz="2000" dirty="0">
                <a:solidFill>
                  <a:srgbClr val="002060"/>
                </a:solidFill>
                <a:latin typeface="宋体" pitchFamily="2" charset="-122"/>
                <a:ea typeface="宋体" pitchFamily="2" charset="-122"/>
                <a:cs typeface="Times New Roman" pitchFamily="18" charset="0"/>
              </a:endParaRPr>
            </a:p>
          </p:txBody>
        </p:sp>
        <p:sp>
          <p:nvSpPr>
            <p:cNvPr id="111" name="Text Box 319"/>
            <p:cNvSpPr txBox="1">
              <a:spLocks noChangeArrowheads="1"/>
            </p:cNvSpPr>
            <p:nvPr/>
          </p:nvSpPr>
          <p:spPr bwMode="auto">
            <a:xfrm>
              <a:off x="2033950" y="2454386"/>
              <a:ext cx="92868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dirty="0">
                  <a:solidFill>
                    <a:srgbClr val="002060"/>
                  </a:solidFill>
                  <a:latin typeface="宋体" pitchFamily="2" charset="-122"/>
                  <a:ea typeface="宋体" pitchFamily="2" charset="-122"/>
                  <a:cs typeface="Times New Roman" pitchFamily="18" charset="0"/>
                </a:rPr>
                <a:t>D6</a:t>
              </a:r>
            </a:p>
            <a:p>
              <a:pPr>
                <a:buFontTx/>
                <a:buNone/>
              </a:pPr>
              <a:endParaRPr lang="en-US" altLang="zh-CN" sz="2000" dirty="0">
                <a:solidFill>
                  <a:srgbClr val="002060"/>
                </a:solidFill>
                <a:latin typeface="宋体" pitchFamily="2" charset="-122"/>
                <a:ea typeface="宋体" pitchFamily="2" charset="-122"/>
                <a:cs typeface="Times New Roman" pitchFamily="18" charset="0"/>
              </a:endParaRPr>
            </a:p>
          </p:txBody>
        </p:sp>
        <p:sp>
          <p:nvSpPr>
            <p:cNvPr id="112" name="Text Box 320"/>
            <p:cNvSpPr txBox="1">
              <a:spLocks noChangeArrowheads="1"/>
            </p:cNvSpPr>
            <p:nvPr/>
          </p:nvSpPr>
          <p:spPr bwMode="auto">
            <a:xfrm>
              <a:off x="2033950" y="2757599"/>
              <a:ext cx="92868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2000" dirty="0">
                  <a:solidFill>
                    <a:srgbClr val="002060"/>
                  </a:solidFill>
                  <a:latin typeface="宋体" pitchFamily="2" charset="-122"/>
                  <a:ea typeface="宋体" pitchFamily="2" charset="-122"/>
                  <a:cs typeface="Times New Roman" pitchFamily="18" charset="0"/>
                </a:rPr>
                <a:t>D7</a:t>
              </a:r>
            </a:p>
            <a:p>
              <a:pPr>
                <a:buFontTx/>
                <a:buNone/>
              </a:pPr>
              <a:endParaRPr lang="en-US" altLang="zh-CN" sz="2000" dirty="0">
                <a:solidFill>
                  <a:srgbClr val="002060"/>
                </a:solidFill>
                <a:latin typeface="宋体" pitchFamily="2" charset="-122"/>
                <a:ea typeface="宋体" pitchFamily="2" charset="-122"/>
                <a:cs typeface="Times New Roman" pitchFamily="18" charset="0"/>
              </a:endParaRPr>
            </a:p>
          </p:txBody>
        </p:sp>
      </p:grpSp>
      <p:grpSp>
        <p:nvGrpSpPr>
          <p:cNvPr id="7" name="组合 6"/>
          <p:cNvGrpSpPr/>
          <p:nvPr/>
        </p:nvGrpSpPr>
        <p:grpSpPr>
          <a:xfrm>
            <a:off x="5741625" y="2190784"/>
            <a:ext cx="1395412" cy="207029"/>
            <a:chOff x="5741625" y="2190784"/>
            <a:chExt cx="1395412" cy="207029"/>
          </a:xfrm>
        </p:grpSpPr>
        <p:grpSp>
          <p:nvGrpSpPr>
            <p:cNvPr id="118" name="Group 287"/>
            <p:cNvGrpSpPr>
              <a:grpSpLocks/>
            </p:cNvGrpSpPr>
            <p:nvPr/>
          </p:nvGrpSpPr>
          <p:grpSpPr bwMode="auto">
            <a:xfrm>
              <a:off x="5801841" y="2190784"/>
              <a:ext cx="1277937" cy="150813"/>
              <a:chOff x="2160" y="1104"/>
              <a:chExt cx="864" cy="96"/>
            </a:xfrm>
          </p:grpSpPr>
          <p:sp>
            <p:nvSpPr>
              <p:cNvPr id="122" name="Line 288"/>
              <p:cNvSpPr>
                <a:spLocks noChangeShapeType="1"/>
              </p:cNvSpPr>
              <p:nvPr/>
            </p:nvSpPr>
            <p:spPr bwMode="auto">
              <a:xfrm>
                <a:off x="2160"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23" name="Line 289"/>
              <p:cNvSpPr>
                <a:spLocks noChangeShapeType="1"/>
              </p:cNvSpPr>
              <p:nvPr/>
            </p:nvSpPr>
            <p:spPr bwMode="auto">
              <a:xfrm flipV="1">
                <a:off x="2256" y="110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24" name="Line 290"/>
              <p:cNvSpPr>
                <a:spLocks noChangeShapeType="1"/>
              </p:cNvSpPr>
              <p:nvPr/>
            </p:nvSpPr>
            <p:spPr bwMode="auto">
              <a:xfrm>
                <a:off x="2256" y="1104"/>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25" name="Line 291"/>
              <p:cNvSpPr>
                <a:spLocks noChangeShapeType="1"/>
              </p:cNvSpPr>
              <p:nvPr/>
            </p:nvSpPr>
            <p:spPr bwMode="auto">
              <a:xfrm>
                <a:off x="2352" y="110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26" name="Line 292"/>
              <p:cNvSpPr>
                <a:spLocks noChangeShapeType="1"/>
              </p:cNvSpPr>
              <p:nvPr/>
            </p:nvSpPr>
            <p:spPr bwMode="auto">
              <a:xfrm>
                <a:off x="2352"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27" name="Line 293"/>
              <p:cNvSpPr>
                <a:spLocks noChangeShapeType="1"/>
              </p:cNvSpPr>
              <p:nvPr/>
            </p:nvSpPr>
            <p:spPr bwMode="auto">
              <a:xfrm flipV="1">
                <a:off x="2448" y="110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28" name="Line 294"/>
              <p:cNvSpPr>
                <a:spLocks noChangeShapeType="1"/>
              </p:cNvSpPr>
              <p:nvPr/>
            </p:nvSpPr>
            <p:spPr bwMode="auto">
              <a:xfrm>
                <a:off x="2448" y="1104"/>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29" name="Line 295"/>
              <p:cNvSpPr>
                <a:spLocks noChangeShapeType="1"/>
              </p:cNvSpPr>
              <p:nvPr/>
            </p:nvSpPr>
            <p:spPr bwMode="auto">
              <a:xfrm>
                <a:off x="2544" y="110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0" name="Line 296"/>
              <p:cNvSpPr>
                <a:spLocks noChangeShapeType="1"/>
              </p:cNvSpPr>
              <p:nvPr/>
            </p:nvSpPr>
            <p:spPr bwMode="auto">
              <a:xfrm>
                <a:off x="2544"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1" name="Line 297"/>
              <p:cNvSpPr>
                <a:spLocks noChangeShapeType="1"/>
              </p:cNvSpPr>
              <p:nvPr/>
            </p:nvSpPr>
            <p:spPr bwMode="auto">
              <a:xfrm flipV="1">
                <a:off x="2640" y="110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2" name="Line 298"/>
              <p:cNvSpPr>
                <a:spLocks noChangeShapeType="1"/>
              </p:cNvSpPr>
              <p:nvPr/>
            </p:nvSpPr>
            <p:spPr bwMode="auto">
              <a:xfrm>
                <a:off x="2640" y="1104"/>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3" name="Line 299"/>
              <p:cNvSpPr>
                <a:spLocks noChangeShapeType="1"/>
              </p:cNvSpPr>
              <p:nvPr/>
            </p:nvSpPr>
            <p:spPr bwMode="auto">
              <a:xfrm>
                <a:off x="2736" y="110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4" name="Line 300"/>
              <p:cNvSpPr>
                <a:spLocks noChangeShapeType="1"/>
              </p:cNvSpPr>
              <p:nvPr/>
            </p:nvSpPr>
            <p:spPr bwMode="auto">
              <a:xfrm>
                <a:off x="2736"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5" name="Line 301"/>
              <p:cNvSpPr>
                <a:spLocks noChangeShapeType="1"/>
              </p:cNvSpPr>
              <p:nvPr/>
            </p:nvSpPr>
            <p:spPr bwMode="auto">
              <a:xfrm flipV="1">
                <a:off x="2832" y="110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6" name="Line 302"/>
              <p:cNvSpPr>
                <a:spLocks noChangeShapeType="1"/>
              </p:cNvSpPr>
              <p:nvPr/>
            </p:nvSpPr>
            <p:spPr bwMode="auto">
              <a:xfrm>
                <a:off x="2832" y="1104"/>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7" name="Line 303"/>
              <p:cNvSpPr>
                <a:spLocks noChangeShapeType="1"/>
              </p:cNvSpPr>
              <p:nvPr/>
            </p:nvSpPr>
            <p:spPr bwMode="auto">
              <a:xfrm>
                <a:off x="2928" y="110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sp>
            <p:nvSpPr>
              <p:cNvPr id="138" name="Line 304"/>
              <p:cNvSpPr>
                <a:spLocks noChangeShapeType="1"/>
              </p:cNvSpPr>
              <p:nvPr/>
            </p:nvSpPr>
            <p:spPr bwMode="auto">
              <a:xfrm>
                <a:off x="2928" y="1200"/>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grpSp>
        <p:sp>
          <p:nvSpPr>
            <p:cNvPr id="119" name="Line 305"/>
            <p:cNvSpPr>
              <a:spLocks noChangeShapeType="1"/>
            </p:cNvSpPr>
            <p:nvPr/>
          </p:nvSpPr>
          <p:spPr bwMode="auto">
            <a:xfrm>
              <a:off x="5741625" y="2397813"/>
              <a:ext cx="1395412"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sz="2000">
                <a:solidFill>
                  <a:srgbClr val="002060"/>
                </a:solidFill>
                <a:latin typeface="宋体" pitchFamily="2" charset="-122"/>
                <a:ea typeface="宋体" pitchFamily="2" charset="-122"/>
                <a:cs typeface="Times New Roman" pitchFamily="18" charset="0"/>
              </a:endParaRPr>
            </a:p>
          </p:txBody>
        </p:sp>
      </p:grpSp>
    </p:spTree>
    <p:extLst>
      <p:ext uri="{BB962C8B-B14F-4D97-AF65-F5344CB8AC3E}">
        <p14:creationId xmlns:p14="http://schemas.microsoft.com/office/powerpoint/2010/main" val="1882926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2819400" y="4637370"/>
            <a:ext cx="4495800" cy="1404000"/>
            <a:chOff x="2819400" y="4637370"/>
            <a:chExt cx="4495800" cy="1404000"/>
          </a:xfrm>
        </p:grpSpPr>
        <p:sp>
          <p:nvSpPr>
            <p:cNvPr id="30" name="Rectangle 23"/>
            <p:cNvSpPr>
              <a:spLocks noChangeArrowheads="1"/>
            </p:cNvSpPr>
            <p:nvPr/>
          </p:nvSpPr>
          <p:spPr bwMode="auto">
            <a:xfrm>
              <a:off x="2819400" y="4637370"/>
              <a:ext cx="4495800" cy="1404000"/>
            </a:xfrm>
            <a:prstGeom prst="rect">
              <a:avLst/>
            </a:prstGeom>
            <a:solidFill>
              <a:srgbClr val="CCCCFF"/>
            </a:solidFill>
            <a:ln w="9525">
              <a:solidFill>
                <a:srgbClr val="A3A3FF"/>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grpSp>
          <p:nvGrpSpPr>
            <p:cNvPr id="31" name="Group 52"/>
            <p:cNvGrpSpPr>
              <a:grpSpLocks/>
            </p:cNvGrpSpPr>
            <p:nvPr/>
          </p:nvGrpSpPr>
          <p:grpSpPr bwMode="auto">
            <a:xfrm>
              <a:off x="3200400" y="4908332"/>
              <a:ext cx="3810000" cy="838200"/>
              <a:chOff x="2016" y="3168"/>
              <a:chExt cx="2400" cy="528"/>
            </a:xfrm>
          </p:grpSpPr>
          <p:sp>
            <p:nvSpPr>
              <p:cNvPr id="32" name="Rectangle 53"/>
              <p:cNvSpPr>
                <a:spLocks noChangeArrowheads="1"/>
              </p:cNvSpPr>
              <p:nvPr/>
            </p:nvSpPr>
            <p:spPr bwMode="auto">
              <a:xfrm flipH="1">
                <a:off x="2064" y="3216"/>
                <a:ext cx="576" cy="192"/>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a:solidFill>
                      <a:schemeClr val="tx1"/>
                    </a:solidFill>
                    <a:latin typeface="Times New Roman" pitchFamily="18" charset="0"/>
                    <a:ea typeface="宋体" pitchFamily="2" charset="-122"/>
                    <a:cs typeface="Times New Roman" pitchFamily="18" charset="0"/>
                  </a:rPr>
                  <a:t>发送器</a:t>
                </a:r>
              </a:p>
            </p:txBody>
          </p:sp>
          <p:sp>
            <p:nvSpPr>
              <p:cNvPr id="33" name="Rectangle 54"/>
              <p:cNvSpPr>
                <a:spLocks noChangeArrowheads="1"/>
              </p:cNvSpPr>
              <p:nvPr/>
            </p:nvSpPr>
            <p:spPr bwMode="auto">
              <a:xfrm>
                <a:off x="2064" y="3456"/>
                <a:ext cx="576" cy="192"/>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dirty="0">
                    <a:solidFill>
                      <a:srgbClr val="0070C0"/>
                    </a:solidFill>
                    <a:latin typeface="Times New Roman" pitchFamily="18" charset="0"/>
                    <a:ea typeface="宋体" pitchFamily="2" charset="-122"/>
                    <a:cs typeface="Times New Roman" pitchFamily="18" charset="0"/>
                  </a:rPr>
                  <a:t>接收器</a:t>
                </a:r>
              </a:p>
            </p:txBody>
          </p:sp>
          <p:sp>
            <p:nvSpPr>
              <p:cNvPr id="34" name="Rectangle 55"/>
              <p:cNvSpPr>
                <a:spLocks noChangeArrowheads="1"/>
              </p:cNvSpPr>
              <p:nvPr/>
            </p:nvSpPr>
            <p:spPr bwMode="auto">
              <a:xfrm>
                <a:off x="2016" y="3168"/>
                <a:ext cx="672" cy="528"/>
              </a:xfrm>
              <a:prstGeom prst="rect">
                <a:avLst/>
              </a:prstGeom>
              <a:noFill/>
              <a:ln w="9525">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35" name="Rectangle 56"/>
              <p:cNvSpPr>
                <a:spLocks noChangeArrowheads="1"/>
              </p:cNvSpPr>
              <p:nvPr/>
            </p:nvSpPr>
            <p:spPr bwMode="auto">
              <a:xfrm flipH="1">
                <a:off x="3792" y="3216"/>
                <a:ext cx="576" cy="192"/>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dirty="0">
                    <a:solidFill>
                      <a:srgbClr val="0070C0"/>
                    </a:solidFill>
                    <a:latin typeface="Times New Roman" pitchFamily="18" charset="0"/>
                    <a:ea typeface="宋体" pitchFamily="2" charset="-122"/>
                    <a:cs typeface="Times New Roman" pitchFamily="18" charset="0"/>
                  </a:rPr>
                  <a:t>接收器</a:t>
                </a:r>
              </a:p>
            </p:txBody>
          </p:sp>
          <p:sp>
            <p:nvSpPr>
              <p:cNvPr id="36" name="Rectangle 57"/>
              <p:cNvSpPr>
                <a:spLocks noChangeArrowheads="1"/>
              </p:cNvSpPr>
              <p:nvPr/>
            </p:nvSpPr>
            <p:spPr bwMode="auto">
              <a:xfrm>
                <a:off x="3792" y="3456"/>
                <a:ext cx="576" cy="192"/>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a:solidFill>
                      <a:schemeClr val="tx1"/>
                    </a:solidFill>
                    <a:latin typeface="Times New Roman" pitchFamily="18" charset="0"/>
                    <a:ea typeface="宋体" pitchFamily="2" charset="-122"/>
                    <a:cs typeface="Times New Roman" pitchFamily="18" charset="0"/>
                  </a:rPr>
                  <a:t>发送器</a:t>
                </a:r>
              </a:p>
            </p:txBody>
          </p:sp>
          <p:sp>
            <p:nvSpPr>
              <p:cNvPr id="37" name="Rectangle 58"/>
              <p:cNvSpPr>
                <a:spLocks noChangeArrowheads="1"/>
              </p:cNvSpPr>
              <p:nvPr/>
            </p:nvSpPr>
            <p:spPr bwMode="auto">
              <a:xfrm>
                <a:off x="3744" y="3168"/>
                <a:ext cx="672" cy="528"/>
              </a:xfrm>
              <a:prstGeom prst="rect">
                <a:avLst/>
              </a:prstGeom>
              <a:noFill/>
              <a:ln w="9525">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grpSp>
        <p:sp>
          <p:nvSpPr>
            <p:cNvPr id="38" name="Line 47"/>
            <p:cNvSpPr>
              <a:spLocks noChangeShapeType="1"/>
            </p:cNvSpPr>
            <p:nvPr/>
          </p:nvSpPr>
          <p:spPr bwMode="auto">
            <a:xfrm>
              <a:off x="4191000" y="5136932"/>
              <a:ext cx="1828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latin typeface="Times New Roman" pitchFamily="18" charset="0"/>
                <a:ea typeface="宋体" pitchFamily="2" charset="-122"/>
                <a:cs typeface="Times New Roman" pitchFamily="18" charset="0"/>
              </a:endParaRPr>
            </a:p>
          </p:txBody>
        </p:sp>
        <p:sp>
          <p:nvSpPr>
            <p:cNvPr id="39" name="Line 50"/>
            <p:cNvSpPr>
              <a:spLocks noChangeShapeType="1"/>
            </p:cNvSpPr>
            <p:nvPr/>
          </p:nvSpPr>
          <p:spPr bwMode="auto">
            <a:xfrm flipH="1">
              <a:off x="4191000" y="5522695"/>
              <a:ext cx="1828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latin typeface="Times New Roman" pitchFamily="18" charset="0"/>
                <a:ea typeface="宋体" pitchFamily="2" charset="-122"/>
                <a:cs typeface="Times New Roman" pitchFamily="18" charset="0"/>
              </a:endParaRPr>
            </a:p>
          </p:txBody>
        </p:sp>
      </p:grpSp>
      <p:sp>
        <p:nvSpPr>
          <p:cNvPr id="2" name="标题 1"/>
          <p:cNvSpPr>
            <a:spLocks noGrp="1"/>
          </p:cNvSpPr>
          <p:nvPr>
            <p:ph type="title"/>
          </p:nvPr>
        </p:nvSpPr>
        <p:spPr/>
        <p:txBody>
          <a:bodyPr/>
          <a:lstStyle/>
          <a:p>
            <a:r>
              <a:rPr lang="en-US" altLang="zh-CN" dirty="0"/>
              <a:t>7.1.2  </a:t>
            </a:r>
            <a:r>
              <a:rPr lang="zh-CN" altLang="zh-CN" dirty="0"/>
              <a:t>串行通信中的基本技术</a:t>
            </a:r>
            <a:endParaRPr lang="zh-CN" altLang="en-US" dirty="0"/>
          </a:p>
        </p:txBody>
      </p:sp>
      <p:sp>
        <p:nvSpPr>
          <p:cNvPr id="3" name="TextBox 2"/>
          <p:cNvSpPr txBox="1"/>
          <p:nvPr/>
        </p:nvSpPr>
        <p:spPr>
          <a:xfrm>
            <a:off x="540000" y="1124744"/>
            <a:ext cx="5314275" cy="584775"/>
          </a:xfrm>
          <a:prstGeom prst="rect">
            <a:avLst/>
          </a:prstGeom>
          <a:noFill/>
        </p:spPr>
        <p:txBody>
          <a:bodyPr wrap="none" rtlCol="0" anchor="ctr" anchorCtr="0">
            <a:spAutoFit/>
          </a:bodyPr>
          <a:lstStyle>
            <a:defPPr>
              <a:defRPr lang="zh-CN"/>
            </a:defPPr>
            <a:lvl1pPr>
              <a:defRPr sz="3200">
                <a:latin typeface="黑体" pitchFamily="49" charset="-122"/>
                <a:ea typeface="黑体" pitchFamily="49" charset="-122"/>
              </a:defRPr>
            </a:lvl1pPr>
          </a:lstStyle>
          <a:p>
            <a:r>
              <a:rPr lang="en-US" altLang="zh-CN" dirty="0"/>
              <a:t>1</a:t>
            </a:r>
            <a:r>
              <a:rPr lang="zh-CN" altLang="zh-CN" dirty="0"/>
              <a:t>．串行通信的数据传输方式</a:t>
            </a:r>
            <a:endParaRPr lang="zh-CN" altLang="en-US" dirty="0"/>
          </a:p>
        </p:txBody>
      </p:sp>
      <p:sp>
        <p:nvSpPr>
          <p:cNvPr id="18" name="Text Box 31"/>
          <p:cNvSpPr txBox="1">
            <a:spLocks noChangeArrowheads="1"/>
          </p:cNvSpPr>
          <p:nvPr/>
        </p:nvSpPr>
        <p:spPr bwMode="auto">
          <a:xfrm>
            <a:off x="578068" y="3544888"/>
            <a:ext cx="2450232"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buFontTx/>
              <a:buNone/>
            </a:pPr>
            <a:r>
              <a:rPr lang="en-US" altLang="zh-CN" sz="2400" dirty="0" smtClean="0">
                <a:solidFill>
                  <a:srgbClr val="002060"/>
                </a:solidFill>
                <a:latin typeface="黑体" pitchFamily="49" charset="-122"/>
                <a:ea typeface="黑体" pitchFamily="49" charset="-122"/>
                <a:cs typeface="Times New Roman" pitchFamily="18" charset="0"/>
              </a:rPr>
              <a:t>2</a:t>
            </a:r>
            <a:r>
              <a:rPr lang="zh-CN" altLang="en-US" sz="2400" dirty="0" smtClean="0">
                <a:solidFill>
                  <a:srgbClr val="002060"/>
                </a:solidFill>
                <a:latin typeface="黑体" pitchFamily="49" charset="-122"/>
                <a:ea typeface="黑体" pitchFamily="49" charset="-122"/>
                <a:cs typeface="Times New Roman" pitchFamily="18" charset="0"/>
              </a:rPr>
              <a:t>）半双工方式：</a:t>
            </a:r>
            <a:endParaRPr lang="zh-CN" altLang="en-US" sz="2400" dirty="0">
              <a:solidFill>
                <a:srgbClr val="002060"/>
              </a:solidFill>
              <a:latin typeface="黑体" pitchFamily="49" charset="-122"/>
              <a:ea typeface="黑体" pitchFamily="49" charset="-122"/>
              <a:cs typeface="Times New Roman" pitchFamily="18" charset="0"/>
            </a:endParaRPr>
          </a:p>
        </p:txBody>
      </p:sp>
      <p:sp>
        <p:nvSpPr>
          <p:cNvPr id="19" name="Text Box 30"/>
          <p:cNvSpPr txBox="1">
            <a:spLocks noChangeArrowheads="1"/>
          </p:cNvSpPr>
          <p:nvPr/>
        </p:nvSpPr>
        <p:spPr bwMode="auto">
          <a:xfrm>
            <a:off x="578068" y="2265363"/>
            <a:ext cx="2450232"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buFontTx/>
              <a:buNone/>
            </a:pPr>
            <a:r>
              <a:rPr lang="en-US" altLang="zh-CN" sz="2400" dirty="0" smtClean="0">
                <a:solidFill>
                  <a:srgbClr val="002060"/>
                </a:solidFill>
                <a:latin typeface="黑体" pitchFamily="49" charset="-122"/>
                <a:ea typeface="黑体" pitchFamily="49" charset="-122"/>
                <a:cs typeface="Times New Roman" pitchFamily="18" charset="0"/>
              </a:rPr>
              <a:t>1）</a:t>
            </a:r>
            <a:r>
              <a:rPr lang="zh-CN" altLang="en-US" sz="2400" dirty="0" smtClean="0">
                <a:solidFill>
                  <a:srgbClr val="002060"/>
                </a:solidFill>
                <a:latin typeface="黑体" pitchFamily="49" charset="-122"/>
                <a:ea typeface="黑体" pitchFamily="49" charset="-122"/>
                <a:cs typeface="Times New Roman" pitchFamily="18" charset="0"/>
              </a:rPr>
              <a:t>单工方式：</a:t>
            </a:r>
            <a:endParaRPr lang="zh-CN" altLang="en-US" sz="2400" dirty="0">
              <a:solidFill>
                <a:srgbClr val="002060"/>
              </a:solidFill>
              <a:latin typeface="黑体" pitchFamily="49" charset="-122"/>
              <a:ea typeface="黑体" pitchFamily="49" charset="-122"/>
              <a:cs typeface="Times New Roman" pitchFamily="18" charset="0"/>
            </a:endParaRPr>
          </a:p>
        </p:txBody>
      </p:sp>
      <p:sp>
        <p:nvSpPr>
          <p:cNvPr id="20" name="Text Box 42"/>
          <p:cNvSpPr txBox="1">
            <a:spLocks noChangeArrowheads="1"/>
          </p:cNvSpPr>
          <p:nvPr/>
        </p:nvSpPr>
        <p:spPr bwMode="auto">
          <a:xfrm>
            <a:off x="7439243" y="2384053"/>
            <a:ext cx="1200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2000" dirty="0">
                <a:solidFill>
                  <a:srgbClr val="C00000"/>
                </a:solidFill>
                <a:latin typeface="Times New Roman" pitchFamily="18" charset="0"/>
                <a:ea typeface="宋体" pitchFamily="2" charset="-122"/>
                <a:cs typeface="Times New Roman" pitchFamily="18" charset="0"/>
              </a:rPr>
              <a:t>单向传送</a:t>
            </a:r>
          </a:p>
        </p:txBody>
      </p:sp>
      <p:grpSp>
        <p:nvGrpSpPr>
          <p:cNvPr id="21" name="Group 76"/>
          <p:cNvGrpSpPr>
            <a:grpSpLocks/>
          </p:cNvGrpSpPr>
          <p:nvPr/>
        </p:nvGrpSpPr>
        <p:grpSpPr bwMode="auto">
          <a:xfrm>
            <a:off x="2819400" y="2060848"/>
            <a:ext cx="4495800" cy="900114"/>
            <a:chOff x="1776" y="1362"/>
            <a:chExt cx="2832" cy="567"/>
          </a:xfrm>
        </p:grpSpPr>
        <p:grpSp>
          <p:nvGrpSpPr>
            <p:cNvPr id="22" name="Group 77"/>
            <p:cNvGrpSpPr>
              <a:grpSpLocks/>
            </p:cNvGrpSpPr>
            <p:nvPr/>
          </p:nvGrpSpPr>
          <p:grpSpPr bwMode="auto">
            <a:xfrm>
              <a:off x="1776" y="1362"/>
              <a:ext cx="2832" cy="567"/>
              <a:chOff x="1776" y="1362"/>
              <a:chExt cx="2832" cy="567"/>
            </a:xfrm>
          </p:grpSpPr>
          <p:sp>
            <p:nvSpPr>
              <p:cNvPr id="24" name="Rectangle 78"/>
              <p:cNvSpPr>
                <a:spLocks noChangeArrowheads="1"/>
              </p:cNvSpPr>
              <p:nvPr/>
            </p:nvSpPr>
            <p:spPr bwMode="auto">
              <a:xfrm>
                <a:off x="1776" y="1362"/>
                <a:ext cx="2832" cy="567"/>
              </a:xfrm>
              <a:prstGeom prst="rect">
                <a:avLst/>
              </a:prstGeom>
              <a:solidFill>
                <a:srgbClr val="CCCCFF"/>
              </a:solidFill>
              <a:ln w="9525">
                <a:solidFill>
                  <a:srgbClr val="A3A3FF"/>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25" name="Rectangle 79"/>
              <p:cNvSpPr>
                <a:spLocks noChangeArrowheads="1"/>
              </p:cNvSpPr>
              <p:nvPr/>
            </p:nvSpPr>
            <p:spPr bwMode="auto">
              <a:xfrm>
                <a:off x="2064" y="1488"/>
                <a:ext cx="576" cy="240"/>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dirty="0">
                    <a:solidFill>
                      <a:schemeClr val="tx1"/>
                    </a:solidFill>
                    <a:latin typeface="Times New Roman" pitchFamily="18" charset="0"/>
                    <a:ea typeface="宋体" pitchFamily="2" charset="-122"/>
                    <a:cs typeface="Times New Roman" pitchFamily="18" charset="0"/>
                  </a:rPr>
                  <a:t>发送器</a:t>
                </a:r>
              </a:p>
            </p:txBody>
          </p:sp>
          <p:sp>
            <p:nvSpPr>
              <p:cNvPr id="26" name="Rectangle 80"/>
              <p:cNvSpPr>
                <a:spLocks noChangeArrowheads="1"/>
              </p:cNvSpPr>
              <p:nvPr/>
            </p:nvSpPr>
            <p:spPr bwMode="auto">
              <a:xfrm>
                <a:off x="3744" y="1488"/>
                <a:ext cx="576" cy="240"/>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dirty="0">
                    <a:solidFill>
                      <a:srgbClr val="0070C0"/>
                    </a:solidFill>
                    <a:latin typeface="Times New Roman" pitchFamily="18" charset="0"/>
                    <a:ea typeface="宋体" pitchFamily="2" charset="-122"/>
                    <a:cs typeface="Times New Roman" pitchFamily="18" charset="0"/>
                  </a:rPr>
                  <a:t>接收器</a:t>
                </a:r>
              </a:p>
            </p:txBody>
          </p:sp>
        </p:grpSp>
        <p:sp>
          <p:nvSpPr>
            <p:cNvPr id="23" name="Line 81"/>
            <p:cNvSpPr>
              <a:spLocks noChangeShapeType="1"/>
            </p:cNvSpPr>
            <p:nvPr/>
          </p:nvSpPr>
          <p:spPr bwMode="auto">
            <a:xfrm>
              <a:off x="2640" y="1584"/>
              <a:ext cx="11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grpSp>
      <p:grpSp>
        <p:nvGrpSpPr>
          <p:cNvPr id="27" name="Group 82"/>
          <p:cNvGrpSpPr>
            <a:grpSpLocks/>
          </p:cNvGrpSpPr>
          <p:nvPr/>
        </p:nvGrpSpPr>
        <p:grpSpPr bwMode="auto">
          <a:xfrm>
            <a:off x="4860032" y="2491489"/>
            <a:ext cx="923925" cy="396875"/>
            <a:chOff x="3120" y="1534"/>
            <a:chExt cx="582" cy="250"/>
          </a:xfrm>
        </p:grpSpPr>
        <p:sp>
          <p:nvSpPr>
            <p:cNvPr id="28" name="Line 83"/>
            <p:cNvSpPr>
              <a:spLocks noChangeShapeType="1"/>
            </p:cNvSpPr>
            <p:nvPr/>
          </p:nvSpPr>
          <p:spPr bwMode="auto">
            <a:xfrm>
              <a:off x="3120" y="1536"/>
              <a:ext cx="576" cy="0"/>
            </a:xfrm>
            <a:prstGeom prst="line">
              <a:avLst/>
            </a:prstGeom>
            <a:noFill/>
            <a:ln w="19050">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latin typeface="Times New Roman" pitchFamily="18" charset="0"/>
                <a:ea typeface="宋体" pitchFamily="2" charset="-122"/>
                <a:cs typeface="Times New Roman" pitchFamily="18" charset="0"/>
              </a:endParaRPr>
            </a:p>
          </p:txBody>
        </p:sp>
        <p:sp>
          <p:nvSpPr>
            <p:cNvPr id="29" name="Text Box 84"/>
            <p:cNvSpPr txBox="1">
              <a:spLocks noChangeArrowheads="1"/>
            </p:cNvSpPr>
            <p:nvPr/>
          </p:nvSpPr>
          <p:spPr bwMode="auto">
            <a:xfrm>
              <a:off x="3120" y="1534"/>
              <a:ext cx="58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buFontTx/>
                <a:buNone/>
              </a:pPr>
              <a:r>
                <a:rPr lang="zh-CN" altLang="en-US" sz="2000" dirty="0">
                  <a:solidFill>
                    <a:srgbClr val="006600"/>
                  </a:solidFill>
                  <a:latin typeface="Times New Roman" pitchFamily="18" charset="0"/>
                  <a:ea typeface="宋体" pitchFamily="2" charset="-122"/>
                  <a:cs typeface="Times New Roman" pitchFamily="18" charset="0"/>
                </a:rPr>
                <a:t>数据</a:t>
              </a:r>
            </a:p>
          </p:txBody>
        </p:sp>
      </p:grpSp>
      <p:sp>
        <p:nvSpPr>
          <p:cNvPr id="40" name="Text Box 32"/>
          <p:cNvSpPr txBox="1">
            <a:spLocks noChangeArrowheads="1"/>
          </p:cNvSpPr>
          <p:nvPr/>
        </p:nvSpPr>
        <p:spPr bwMode="auto">
          <a:xfrm>
            <a:off x="578068" y="5079128"/>
            <a:ext cx="2450232"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buFontTx/>
              <a:buNone/>
            </a:pPr>
            <a:r>
              <a:rPr lang="en-US" altLang="zh-CN" sz="2400" dirty="0" smtClean="0">
                <a:solidFill>
                  <a:srgbClr val="002060"/>
                </a:solidFill>
                <a:latin typeface="黑体" pitchFamily="49" charset="-122"/>
                <a:ea typeface="黑体" pitchFamily="49" charset="-122"/>
                <a:cs typeface="Times New Roman" pitchFamily="18" charset="0"/>
              </a:rPr>
              <a:t>3</a:t>
            </a:r>
            <a:r>
              <a:rPr lang="zh-CN" altLang="en-US" sz="2400" dirty="0" smtClean="0">
                <a:solidFill>
                  <a:srgbClr val="002060"/>
                </a:solidFill>
                <a:latin typeface="黑体" pitchFamily="49" charset="-122"/>
                <a:ea typeface="黑体" pitchFamily="49" charset="-122"/>
                <a:cs typeface="Times New Roman" pitchFamily="18" charset="0"/>
              </a:rPr>
              <a:t>）全</a:t>
            </a:r>
            <a:r>
              <a:rPr lang="zh-CN" altLang="en-US" sz="2400" dirty="0">
                <a:solidFill>
                  <a:srgbClr val="002060"/>
                </a:solidFill>
                <a:latin typeface="黑体" pitchFamily="49" charset="-122"/>
                <a:ea typeface="黑体" pitchFamily="49" charset="-122"/>
                <a:cs typeface="Times New Roman" pitchFamily="18" charset="0"/>
              </a:rPr>
              <a:t>双工</a:t>
            </a:r>
            <a:r>
              <a:rPr lang="zh-CN" altLang="en-US" sz="2400" dirty="0" smtClean="0">
                <a:solidFill>
                  <a:srgbClr val="002060"/>
                </a:solidFill>
                <a:latin typeface="黑体" pitchFamily="49" charset="-122"/>
                <a:ea typeface="黑体" pitchFamily="49" charset="-122"/>
                <a:cs typeface="Times New Roman" pitchFamily="18" charset="0"/>
              </a:rPr>
              <a:t>方式：</a:t>
            </a:r>
            <a:endParaRPr lang="zh-CN" altLang="en-US" sz="2400" dirty="0">
              <a:solidFill>
                <a:srgbClr val="002060"/>
              </a:solidFill>
              <a:latin typeface="黑体" pitchFamily="49" charset="-122"/>
              <a:ea typeface="黑体" pitchFamily="49" charset="-122"/>
              <a:cs typeface="Times New Roman" pitchFamily="18" charset="0"/>
            </a:endParaRPr>
          </a:p>
        </p:txBody>
      </p:sp>
      <p:grpSp>
        <p:nvGrpSpPr>
          <p:cNvPr id="51" name="组合 50"/>
          <p:cNvGrpSpPr/>
          <p:nvPr/>
        </p:nvGrpSpPr>
        <p:grpSpPr>
          <a:xfrm>
            <a:off x="2819400" y="3108325"/>
            <a:ext cx="4495800" cy="1371600"/>
            <a:chOff x="2819400" y="3108325"/>
            <a:chExt cx="4495800" cy="1371600"/>
          </a:xfrm>
        </p:grpSpPr>
        <p:sp>
          <p:nvSpPr>
            <p:cNvPr id="4" name="Rectangle 3"/>
            <p:cNvSpPr>
              <a:spLocks noChangeArrowheads="1"/>
            </p:cNvSpPr>
            <p:nvPr/>
          </p:nvSpPr>
          <p:spPr bwMode="auto">
            <a:xfrm>
              <a:off x="2819400" y="3108325"/>
              <a:ext cx="4495800" cy="1371600"/>
            </a:xfrm>
            <a:prstGeom prst="rect">
              <a:avLst/>
            </a:prstGeom>
            <a:solidFill>
              <a:srgbClr val="CCCCFF"/>
            </a:solidFill>
            <a:ln w="9525">
              <a:solidFill>
                <a:srgbClr val="A3A3FF"/>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5" name="Rectangle 4"/>
            <p:cNvSpPr>
              <a:spLocks noChangeArrowheads="1"/>
            </p:cNvSpPr>
            <p:nvPr/>
          </p:nvSpPr>
          <p:spPr bwMode="auto">
            <a:xfrm flipH="1">
              <a:off x="3276600" y="3336925"/>
              <a:ext cx="914400" cy="304800"/>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a:solidFill>
                    <a:schemeClr val="tx1"/>
                  </a:solidFill>
                  <a:latin typeface="Times New Roman" pitchFamily="18" charset="0"/>
                  <a:ea typeface="宋体" pitchFamily="2" charset="-122"/>
                  <a:cs typeface="Times New Roman" pitchFamily="18" charset="0"/>
                </a:rPr>
                <a:t>发送器</a:t>
              </a:r>
            </a:p>
          </p:txBody>
        </p:sp>
        <p:sp>
          <p:nvSpPr>
            <p:cNvPr id="6" name="Rectangle 5"/>
            <p:cNvSpPr>
              <a:spLocks noChangeArrowheads="1"/>
            </p:cNvSpPr>
            <p:nvPr/>
          </p:nvSpPr>
          <p:spPr bwMode="auto">
            <a:xfrm>
              <a:off x="3276600" y="3946525"/>
              <a:ext cx="914400" cy="304800"/>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dirty="0">
                  <a:solidFill>
                    <a:srgbClr val="0070C0"/>
                  </a:solidFill>
                  <a:latin typeface="Times New Roman" pitchFamily="18" charset="0"/>
                  <a:ea typeface="宋体" pitchFamily="2" charset="-122"/>
                  <a:cs typeface="Times New Roman" pitchFamily="18" charset="0"/>
                </a:rPr>
                <a:t>接收器</a:t>
              </a:r>
            </a:p>
          </p:txBody>
        </p:sp>
        <p:sp>
          <p:nvSpPr>
            <p:cNvPr id="7" name="AutoShape 6"/>
            <p:cNvSpPr>
              <a:spLocks noChangeArrowheads="1"/>
            </p:cNvSpPr>
            <p:nvPr/>
          </p:nvSpPr>
          <p:spPr bwMode="auto">
            <a:xfrm>
              <a:off x="3657600" y="3870325"/>
              <a:ext cx="76200" cy="76200"/>
            </a:xfrm>
            <a:prstGeom prst="flowChartConnector">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8" name="AutoShape 7"/>
            <p:cNvSpPr>
              <a:spLocks noChangeArrowheads="1"/>
            </p:cNvSpPr>
            <p:nvPr/>
          </p:nvSpPr>
          <p:spPr bwMode="auto">
            <a:xfrm>
              <a:off x="3657600" y="3641725"/>
              <a:ext cx="76200" cy="76200"/>
            </a:xfrm>
            <a:prstGeom prst="flowChartConnector">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9" name="AutoShape 8"/>
            <p:cNvSpPr>
              <a:spLocks noChangeArrowheads="1"/>
            </p:cNvSpPr>
            <p:nvPr/>
          </p:nvSpPr>
          <p:spPr bwMode="auto">
            <a:xfrm>
              <a:off x="3962400" y="3778359"/>
              <a:ext cx="76200" cy="76200"/>
            </a:xfrm>
            <a:prstGeom prst="flowChartConnector">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0" name="Rectangle 9"/>
            <p:cNvSpPr>
              <a:spLocks noChangeArrowheads="1"/>
            </p:cNvSpPr>
            <p:nvPr/>
          </p:nvSpPr>
          <p:spPr bwMode="auto">
            <a:xfrm>
              <a:off x="3200400" y="3260725"/>
              <a:ext cx="1066800" cy="1066800"/>
            </a:xfrm>
            <a:prstGeom prst="rect">
              <a:avLst/>
            </a:prstGeom>
            <a:noFill/>
            <a:ln w="9525">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1" name="Rectangle 10"/>
            <p:cNvSpPr>
              <a:spLocks noChangeArrowheads="1"/>
            </p:cNvSpPr>
            <p:nvPr/>
          </p:nvSpPr>
          <p:spPr bwMode="auto">
            <a:xfrm flipH="1">
              <a:off x="6019800" y="3336925"/>
              <a:ext cx="914400" cy="304800"/>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dirty="0">
                  <a:solidFill>
                    <a:srgbClr val="0070C0"/>
                  </a:solidFill>
                  <a:latin typeface="Times New Roman" pitchFamily="18" charset="0"/>
                  <a:ea typeface="宋体" pitchFamily="2" charset="-122"/>
                  <a:cs typeface="Times New Roman" pitchFamily="18" charset="0"/>
                </a:rPr>
                <a:t>接收器</a:t>
              </a:r>
            </a:p>
          </p:txBody>
        </p:sp>
        <p:sp>
          <p:nvSpPr>
            <p:cNvPr id="12" name="Rectangle 11"/>
            <p:cNvSpPr>
              <a:spLocks noChangeArrowheads="1"/>
            </p:cNvSpPr>
            <p:nvPr/>
          </p:nvSpPr>
          <p:spPr bwMode="auto">
            <a:xfrm>
              <a:off x="6019800" y="3946525"/>
              <a:ext cx="914400" cy="304800"/>
            </a:xfrm>
            <a:prstGeom prst="rect">
              <a:avLst/>
            </a:prstGeom>
            <a:solidFill>
              <a:srgbClr val="DDDDD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50000"/>
                </a:spcBef>
                <a:buFontTx/>
                <a:buNone/>
              </a:pPr>
              <a:r>
                <a:rPr lang="zh-CN" altLang="en-US" sz="2000">
                  <a:solidFill>
                    <a:schemeClr val="tx1"/>
                  </a:solidFill>
                  <a:latin typeface="Times New Roman" pitchFamily="18" charset="0"/>
                  <a:ea typeface="宋体" pitchFamily="2" charset="-122"/>
                  <a:cs typeface="Times New Roman" pitchFamily="18" charset="0"/>
                </a:rPr>
                <a:t>发送器</a:t>
              </a:r>
            </a:p>
          </p:txBody>
        </p:sp>
        <p:sp>
          <p:nvSpPr>
            <p:cNvPr id="13" name="AutoShape 12"/>
            <p:cNvSpPr>
              <a:spLocks noChangeArrowheads="1"/>
            </p:cNvSpPr>
            <p:nvPr/>
          </p:nvSpPr>
          <p:spPr bwMode="auto">
            <a:xfrm>
              <a:off x="6400800" y="3870325"/>
              <a:ext cx="76200" cy="76200"/>
            </a:xfrm>
            <a:prstGeom prst="flowChartConnector">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4" name="AutoShape 13"/>
            <p:cNvSpPr>
              <a:spLocks noChangeArrowheads="1"/>
            </p:cNvSpPr>
            <p:nvPr/>
          </p:nvSpPr>
          <p:spPr bwMode="auto">
            <a:xfrm>
              <a:off x="6400800" y="3641725"/>
              <a:ext cx="76200" cy="76200"/>
            </a:xfrm>
            <a:prstGeom prst="flowChartConnector">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5" name="AutoShape 14"/>
            <p:cNvSpPr>
              <a:spLocks noChangeArrowheads="1"/>
            </p:cNvSpPr>
            <p:nvPr/>
          </p:nvSpPr>
          <p:spPr bwMode="auto">
            <a:xfrm>
              <a:off x="6096000" y="3778359"/>
              <a:ext cx="76200" cy="76200"/>
            </a:xfrm>
            <a:prstGeom prst="flowChartConnector">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6" name="Rectangle 15"/>
            <p:cNvSpPr>
              <a:spLocks noChangeArrowheads="1"/>
            </p:cNvSpPr>
            <p:nvPr/>
          </p:nvSpPr>
          <p:spPr bwMode="auto">
            <a:xfrm>
              <a:off x="5943600" y="3260725"/>
              <a:ext cx="1066800" cy="1066800"/>
            </a:xfrm>
            <a:prstGeom prst="rect">
              <a:avLst/>
            </a:prstGeom>
            <a:noFill/>
            <a:ln w="9525">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7" name="Line 16"/>
            <p:cNvSpPr>
              <a:spLocks noChangeShapeType="1"/>
            </p:cNvSpPr>
            <p:nvPr/>
          </p:nvSpPr>
          <p:spPr bwMode="auto">
            <a:xfrm>
              <a:off x="4038600" y="3794125"/>
              <a:ext cx="2057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grpSp>
      <p:sp>
        <p:nvSpPr>
          <p:cNvPr id="43" name="Text Box 43"/>
          <p:cNvSpPr txBox="1">
            <a:spLocks noChangeArrowheads="1"/>
          </p:cNvSpPr>
          <p:nvPr/>
        </p:nvSpPr>
        <p:spPr bwMode="auto">
          <a:xfrm>
            <a:off x="7439243" y="3626068"/>
            <a:ext cx="1200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2000" dirty="0">
                <a:solidFill>
                  <a:srgbClr val="C00000"/>
                </a:solidFill>
                <a:latin typeface="Times New Roman" pitchFamily="18" charset="0"/>
                <a:ea typeface="宋体" pitchFamily="2" charset="-122"/>
                <a:cs typeface="Times New Roman" pitchFamily="18" charset="0"/>
              </a:rPr>
              <a:t>分时双向</a:t>
            </a:r>
          </a:p>
        </p:txBody>
      </p:sp>
      <p:sp>
        <p:nvSpPr>
          <p:cNvPr id="44" name="Text Box 44"/>
          <p:cNvSpPr txBox="1">
            <a:spLocks noChangeArrowheads="1"/>
          </p:cNvSpPr>
          <p:nvPr/>
        </p:nvSpPr>
        <p:spPr bwMode="auto">
          <a:xfrm>
            <a:off x="7439243" y="5121166"/>
            <a:ext cx="1200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2000" dirty="0">
                <a:solidFill>
                  <a:srgbClr val="C00000"/>
                </a:solidFill>
                <a:latin typeface="Times New Roman" pitchFamily="18" charset="0"/>
                <a:ea typeface="宋体" pitchFamily="2" charset="-122"/>
                <a:cs typeface="Times New Roman" pitchFamily="18" charset="0"/>
              </a:rPr>
              <a:t>同时双向</a:t>
            </a:r>
          </a:p>
        </p:txBody>
      </p:sp>
      <p:grpSp>
        <p:nvGrpSpPr>
          <p:cNvPr id="66" name="组合 65"/>
          <p:cNvGrpSpPr/>
          <p:nvPr/>
        </p:nvGrpSpPr>
        <p:grpSpPr>
          <a:xfrm>
            <a:off x="4050585" y="4659958"/>
            <a:ext cx="1723549" cy="400110"/>
            <a:chOff x="4082117" y="4788208"/>
            <a:chExt cx="1723549" cy="400110"/>
          </a:xfrm>
        </p:grpSpPr>
        <p:sp>
          <p:nvSpPr>
            <p:cNvPr id="47" name="Text Box 48"/>
            <p:cNvSpPr txBox="1">
              <a:spLocks noChangeArrowheads="1"/>
            </p:cNvSpPr>
            <p:nvPr/>
          </p:nvSpPr>
          <p:spPr bwMode="auto">
            <a:xfrm>
              <a:off x="4082117" y="4788208"/>
              <a:ext cx="172354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en-US" altLang="zh-CN" sz="2000" dirty="0">
                  <a:solidFill>
                    <a:schemeClr val="tx1"/>
                  </a:solidFill>
                  <a:latin typeface="Times New Roman" pitchFamily="18" charset="0"/>
                  <a:ea typeface="宋体" pitchFamily="2" charset="-122"/>
                  <a:cs typeface="Times New Roman" pitchFamily="18" charset="0"/>
                </a:rPr>
                <a:t>                </a:t>
              </a:r>
              <a:r>
                <a:rPr lang="zh-CN" altLang="en-US" sz="2000" dirty="0">
                  <a:solidFill>
                    <a:srgbClr val="006600"/>
                  </a:solidFill>
                  <a:latin typeface="Times New Roman" pitchFamily="18" charset="0"/>
                  <a:ea typeface="宋体" pitchFamily="2" charset="-122"/>
                  <a:cs typeface="Times New Roman" pitchFamily="18" charset="0"/>
                </a:rPr>
                <a:t>数据</a:t>
              </a:r>
            </a:p>
          </p:txBody>
        </p:sp>
        <p:sp>
          <p:nvSpPr>
            <p:cNvPr id="49" name="Line 68"/>
            <p:cNvSpPr>
              <a:spLocks noChangeShapeType="1"/>
            </p:cNvSpPr>
            <p:nvPr/>
          </p:nvSpPr>
          <p:spPr bwMode="auto">
            <a:xfrm>
              <a:off x="4953001" y="5181600"/>
              <a:ext cx="838200" cy="0"/>
            </a:xfrm>
            <a:prstGeom prst="line">
              <a:avLst/>
            </a:prstGeom>
            <a:noFill/>
            <a:ln w="19050">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grpSp>
      <p:grpSp>
        <p:nvGrpSpPr>
          <p:cNvPr id="65" name="组合 64"/>
          <p:cNvGrpSpPr/>
          <p:nvPr/>
        </p:nvGrpSpPr>
        <p:grpSpPr>
          <a:xfrm>
            <a:off x="4406465" y="5580702"/>
            <a:ext cx="1039746" cy="400110"/>
            <a:chOff x="4343401" y="5396458"/>
            <a:chExt cx="1039746" cy="400110"/>
          </a:xfrm>
        </p:grpSpPr>
        <p:sp>
          <p:nvSpPr>
            <p:cNvPr id="48" name="Text Box 51"/>
            <p:cNvSpPr txBox="1">
              <a:spLocks noChangeArrowheads="1"/>
            </p:cNvSpPr>
            <p:nvPr/>
          </p:nvSpPr>
          <p:spPr bwMode="auto">
            <a:xfrm flipH="1">
              <a:off x="4364920" y="5396458"/>
              <a:ext cx="101822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2000" dirty="0">
                  <a:solidFill>
                    <a:srgbClr val="006600"/>
                  </a:solidFill>
                  <a:latin typeface="Times New Roman" pitchFamily="18" charset="0"/>
                  <a:ea typeface="宋体" pitchFamily="2" charset="-122"/>
                  <a:cs typeface="Times New Roman" pitchFamily="18" charset="0"/>
                </a:rPr>
                <a:t>数据     </a:t>
              </a:r>
            </a:p>
          </p:txBody>
        </p:sp>
        <p:sp>
          <p:nvSpPr>
            <p:cNvPr id="50" name="Line 69"/>
            <p:cNvSpPr>
              <a:spLocks noChangeShapeType="1"/>
            </p:cNvSpPr>
            <p:nvPr/>
          </p:nvSpPr>
          <p:spPr bwMode="auto">
            <a:xfrm>
              <a:off x="4343401" y="5410200"/>
              <a:ext cx="838200" cy="0"/>
            </a:xfrm>
            <a:prstGeom prst="line">
              <a:avLst/>
            </a:prstGeom>
            <a:noFill/>
            <a:ln w="19050">
              <a:solidFill>
                <a:srgbClr val="0066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grpSp>
      <p:grpSp>
        <p:nvGrpSpPr>
          <p:cNvPr id="54" name="组合 53"/>
          <p:cNvGrpSpPr/>
          <p:nvPr/>
        </p:nvGrpSpPr>
        <p:grpSpPr>
          <a:xfrm>
            <a:off x="3673366" y="3794234"/>
            <a:ext cx="2803634" cy="76200"/>
            <a:chOff x="3673366" y="3794234"/>
            <a:chExt cx="2803634" cy="76200"/>
          </a:xfrm>
        </p:grpSpPr>
        <p:sp>
          <p:nvSpPr>
            <p:cNvPr id="52" name="Line 60"/>
            <p:cNvSpPr>
              <a:spLocks noChangeShapeType="1"/>
            </p:cNvSpPr>
            <p:nvPr/>
          </p:nvSpPr>
          <p:spPr bwMode="auto">
            <a:xfrm flipV="1">
              <a:off x="3673366" y="3794234"/>
              <a:ext cx="304800" cy="76200"/>
            </a:xfrm>
            <a:prstGeom prst="line">
              <a:avLst/>
            </a:prstGeom>
            <a:noFill/>
            <a:ln w="19050">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53" name="Line 61"/>
            <p:cNvSpPr>
              <a:spLocks noChangeShapeType="1"/>
            </p:cNvSpPr>
            <p:nvPr/>
          </p:nvSpPr>
          <p:spPr bwMode="auto">
            <a:xfrm flipH="1" flipV="1">
              <a:off x="6172200" y="3794234"/>
              <a:ext cx="304800" cy="76200"/>
            </a:xfrm>
            <a:prstGeom prst="line">
              <a:avLst/>
            </a:prstGeom>
            <a:noFill/>
            <a:ln w="19050">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grpSp>
      <p:grpSp>
        <p:nvGrpSpPr>
          <p:cNvPr id="57" name="组合 56"/>
          <p:cNvGrpSpPr/>
          <p:nvPr/>
        </p:nvGrpSpPr>
        <p:grpSpPr>
          <a:xfrm>
            <a:off x="4419393" y="3870325"/>
            <a:ext cx="1025500" cy="400110"/>
            <a:chOff x="4356329" y="3870325"/>
            <a:chExt cx="1025500" cy="400110"/>
          </a:xfrm>
        </p:grpSpPr>
        <p:sp>
          <p:nvSpPr>
            <p:cNvPr id="55" name="Line 40"/>
            <p:cNvSpPr>
              <a:spLocks noChangeShapeType="1"/>
            </p:cNvSpPr>
            <p:nvPr/>
          </p:nvSpPr>
          <p:spPr bwMode="auto">
            <a:xfrm flipH="1">
              <a:off x="4356329" y="3881896"/>
              <a:ext cx="977671" cy="0"/>
            </a:xfrm>
            <a:prstGeom prst="line">
              <a:avLst/>
            </a:prstGeom>
            <a:noFill/>
            <a:ln w="19050">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latin typeface="Times New Roman" pitchFamily="18" charset="0"/>
                <a:ea typeface="宋体" pitchFamily="2" charset="-122"/>
                <a:cs typeface="Times New Roman" pitchFamily="18" charset="0"/>
              </a:endParaRPr>
            </a:p>
          </p:txBody>
        </p:sp>
        <p:sp>
          <p:nvSpPr>
            <p:cNvPr id="56" name="Text Box 41"/>
            <p:cNvSpPr txBox="1">
              <a:spLocks noChangeArrowheads="1"/>
            </p:cNvSpPr>
            <p:nvPr/>
          </p:nvSpPr>
          <p:spPr bwMode="auto">
            <a:xfrm flipH="1">
              <a:off x="4363602" y="3870325"/>
              <a:ext cx="101822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2000" dirty="0">
                  <a:solidFill>
                    <a:srgbClr val="006600"/>
                  </a:solidFill>
                  <a:latin typeface="Times New Roman" pitchFamily="18" charset="0"/>
                  <a:ea typeface="宋体" pitchFamily="2" charset="-122"/>
                  <a:cs typeface="Times New Roman" pitchFamily="18" charset="0"/>
                </a:rPr>
                <a:t>数据     </a:t>
              </a:r>
            </a:p>
          </p:txBody>
        </p:sp>
      </p:grpSp>
      <p:grpSp>
        <p:nvGrpSpPr>
          <p:cNvPr id="58" name="组合 57"/>
          <p:cNvGrpSpPr/>
          <p:nvPr/>
        </p:nvGrpSpPr>
        <p:grpSpPr>
          <a:xfrm flipV="1">
            <a:off x="3673366" y="3717032"/>
            <a:ext cx="2803634" cy="76200"/>
            <a:chOff x="3673366" y="3810000"/>
            <a:chExt cx="2803634" cy="76200"/>
          </a:xfrm>
        </p:grpSpPr>
        <p:sp>
          <p:nvSpPr>
            <p:cNvPr id="59" name="Line 60"/>
            <p:cNvSpPr>
              <a:spLocks noChangeShapeType="1"/>
            </p:cNvSpPr>
            <p:nvPr/>
          </p:nvSpPr>
          <p:spPr bwMode="auto">
            <a:xfrm flipV="1">
              <a:off x="3673366" y="3810000"/>
              <a:ext cx="304800" cy="76200"/>
            </a:xfrm>
            <a:prstGeom prst="line">
              <a:avLst/>
            </a:prstGeom>
            <a:noFill/>
            <a:ln w="19050">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60" name="Line 61"/>
            <p:cNvSpPr>
              <a:spLocks noChangeShapeType="1"/>
            </p:cNvSpPr>
            <p:nvPr/>
          </p:nvSpPr>
          <p:spPr bwMode="auto">
            <a:xfrm flipH="1" flipV="1">
              <a:off x="6172200" y="3810000"/>
              <a:ext cx="304800" cy="76200"/>
            </a:xfrm>
            <a:prstGeom prst="line">
              <a:avLst/>
            </a:prstGeom>
            <a:noFill/>
            <a:ln w="19050">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grpSp>
      <p:grpSp>
        <p:nvGrpSpPr>
          <p:cNvPr id="61" name="组合 60"/>
          <p:cNvGrpSpPr/>
          <p:nvPr/>
        </p:nvGrpSpPr>
        <p:grpSpPr>
          <a:xfrm>
            <a:off x="4788024" y="3332688"/>
            <a:ext cx="1312117" cy="400110"/>
            <a:chOff x="4356329" y="3487697"/>
            <a:chExt cx="1312117" cy="400110"/>
          </a:xfrm>
        </p:grpSpPr>
        <p:sp>
          <p:nvSpPr>
            <p:cNvPr id="63" name="Text Box 41"/>
            <p:cNvSpPr txBox="1">
              <a:spLocks noChangeArrowheads="1"/>
            </p:cNvSpPr>
            <p:nvPr/>
          </p:nvSpPr>
          <p:spPr bwMode="auto">
            <a:xfrm flipH="1">
              <a:off x="4650219" y="3487697"/>
              <a:ext cx="101822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spcBef>
                  <a:spcPct val="50000"/>
                </a:spcBef>
                <a:buFontTx/>
                <a:buNone/>
              </a:pPr>
              <a:r>
                <a:rPr lang="zh-CN" altLang="en-US" sz="2000" dirty="0">
                  <a:solidFill>
                    <a:srgbClr val="006600"/>
                  </a:solidFill>
                  <a:latin typeface="Times New Roman" pitchFamily="18" charset="0"/>
                  <a:ea typeface="宋体" pitchFamily="2" charset="-122"/>
                  <a:cs typeface="Times New Roman" pitchFamily="18" charset="0"/>
                </a:rPr>
                <a:t>数据     </a:t>
              </a:r>
            </a:p>
          </p:txBody>
        </p:sp>
        <p:sp>
          <p:nvSpPr>
            <p:cNvPr id="62" name="Line 40"/>
            <p:cNvSpPr>
              <a:spLocks noChangeShapeType="1"/>
            </p:cNvSpPr>
            <p:nvPr/>
          </p:nvSpPr>
          <p:spPr bwMode="auto">
            <a:xfrm>
              <a:off x="4356329" y="3881896"/>
              <a:ext cx="977671" cy="0"/>
            </a:xfrm>
            <a:prstGeom prst="line">
              <a:avLst/>
            </a:prstGeom>
            <a:noFill/>
            <a:ln w="19050">
              <a:solidFill>
                <a:srgbClr val="00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sz="2000">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2807700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75" fill="hold"/>
                                        <p:tgtEl>
                                          <p:spTgt spid="3"/>
                                        </p:tgtEl>
                                        <p:attrNameLst>
                                          <p:attrName>ppt_w</p:attrName>
                                        </p:attrNameLst>
                                      </p:cBhvr>
                                      <p:tavLst>
                                        <p:tav tm="0">
                                          <p:val>
                                            <p:fltVal val="0"/>
                                          </p:val>
                                        </p:tav>
                                        <p:tav tm="100000">
                                          <p:val>
                                            <p:strVal val="#ppt_w"/>
                                          </p:val>
                                        </p:tav>
                                      </p:tavLst>
                                    </p:anim>
                                    <p:anim calcmode="lin" valueType="num">
                                      <p:cBhvr>
                                        <p:cTn id="8" dur="75"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975"/>
                            </p:stCondLst>
                            <p:childTnLst>
                              <p:par>
                                <p:cTn id="10" presetID="22" presetClass="entr" presetSubtype="8" fill="hold" grpId="0" nodeType="afterEffect">
                                  <p:stCondLst>
                                    <p:cond delay="25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750"/>
                                        <p:tgtEl>
                                          <p:spTgt spid="19"/>
                                        </p:tgtEl>
                                      </p:cBhvr>
                                    </p:animEffect>
                                  </p:childTnLst>
                                </p:cTn>
                              </p:par>
                              <p:par>
                                <p:cTn id="13" presetID="22" presetClass="entr" presetSubtype="8" fill="hold" grpId="0" nodeType="withEffect">
                                  <p:stCondLst>
                                    <p:cond delay="25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750"/>
                                        <p:tgtEl>
                                          <p:spTgt spid="18"/>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40"/>
                                        </p:tgtEl>
                                        <p:attrNameLst>
                                          <p:attrName>style.visibility</p:attrName>
                                        </p:attrNameLst>
                                      </p:cBhvr>
                                      <p:to>
                                        <p:strVal val="visible"/>
                                      </p:to>
                                    </p:set>
                                    <p:animEffect transition="in" filter="wipe(left)">
                                      <p:cBhvr>
                                        <p:cTn id="18" dur="75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mph" presetSubtype="2" fill="hold" grpId="1" nodeType="clickEffect">
                                  <p:stCondLst>
                                    <p:cond delay="0"/>
                                  </p:stCondLst>
                                  <p:childTnLst>
                                    <p:animClr clrSpc="rgb" dir="cw">
                                      <p:cBhvr override="childStyle">
                                        <p:cTn id="22" dur="10" fill="hold"/>
                                        <p:tgtEl>
                                          <p:spTgt spid="19"/>
                                        </p:tgtEl>
                                        <p:attrNameLst>
                                          <p:attrName>style.color</p:attrName>
                                        </p:attrNameLst>
                                      </p:cBhvr>
                                      <p:to>
                                        <a:schemeClr val="accent2"/>
                                      </p:to>
                                    </p:animClr>
                                  </p:childTnLst>
                                  <p:subTnLst>
                                    <p:animClr clrSpc="rgb" dir="cw">
                                      <p:cBhvr override="childStyle">
                                        <p:cTn dur="1" fill="hold" display="0" masterRel="nextClick" afterEffect="1"/>
                                        <p:tgtEl>
                                          <p:spTgt spid="19"/>
                                        </p:tgtEl>
                                        <p:attrNameLst>
                                          <p:attrName>ppt_c</p:attrName>
                                        </p:attrNameLst>
                                      </p:cBhvr>
                                      <p:to>
                                        <a:srgbClr val="FF0000"/>
                                      </p:to>
                                    </p:animClr>
                                  </p:subTnLst>
                                </p:cTn>
                              </p:par>
                            </p:childTnLst>
                          </p:cTn>
                        </p:par>
                        <p:par>
                          <p:cTn id="23" fill="hold">
                            <p:stCondLst>
                              <p:cond delay="10"/>
                            </p:stCondLst>
                            <p:childTnLst>
                              <p:par>
                                <p:cTn id="24" presetID="9" presetClass="entr" presetSubtype="0" fill="hold" nodeType="afterEffect">
                                  <p:stCondLst>
                                    <p:cond delay="500"/>
                                  </p:stCondLst>
                                  <p:childTnLst>
                                    <p:set>
                                      <p:cBhvr>
                                        <p:cTn id="25" dur="1" fill="hold">
                                          <p:stCondLst>
                                            <p:cond delay="0"/>
                                          </p:stCondLst>
                                        </p:cTn>
                                        <p:tgtEl>
                                          <p:spTgt spid="21"/>
                                        </p:tgtEl>
                                        <p:attrNameLst>
                                          <p:attrName>style.visibility</p:attrName>
                                        </p:attrNameLst>
                                      </p:cBhvr>
                                      <p:to>
                                        <p:strVal val="visible"/>
                                      </p:to>
                                    </p:set>
                                    <p:animEffect transition="in" filter="dissolve">
                                      <p:cBhvr>
                                        <p:cTn id="26" dur="500"/>
                                        <p:tgtEl>
                                          <p:spTgt spid="21"/>
                                        </p:tgtEl>
                                      </p:cBhvr>
                                    </p:animEffect>
                                  </p:childTnLst>
                                </p:cTn>
                              </p:par>
                            </p:childTnLst>
                          </p:cTn>
                        </p:par>
                        <p:par>
                          <p:cTn id="27" fill="hold">
                            <p:stCondLst>
                              <p:cond delay="1010"/>
                            </p:stCondLst>
                            <p:childTnLst>
                              <p:par>
                                <p:cTn id="28" presetID="22" presetClass="entr" presetSubtype="8" fill="hold" nodeType="afterEffect">
                                  <p:stCondLst>
                                    <p:cond delay="100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childTnLst>
                          </p:cTn>
                        </p:par>
                        <p:par>
                          <p:cTn id="31" fill="hold">
                            <p:stCondLst>
                              <p:cond delay="2510"/>
                            </p:stCondLst>
                            <p:childTnLst>
                              <p:par>
                                <p:cTn id="32" presetID="2" presetClass="entr" presetSubtype="2" fill="hold" grpId="0" nodeType="afterEffect">
                                  <p:stCondLst>
                                    <p:cond delay="500"/>
                                  </p:stCondLst>
                                  <p:iterate type="lt">
                                    <p:tmPct val="100000"/>
                                  </p:iterate>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75" fill="hold"/>
                                        <p:tgtEl>
                                          <p:spTgt spid="20"/>
                                        </p:tgtEl>
                                        <p:attrNameLst>
                                          <p:attrName>ppt_x</p:attrName>
                                        </p:attrNameLst>
                                      </p:cBhvr>
                                      <p:tavLst>
                                        <p:tav tm="0">
                                          <p:val>
                                            <p:strVal val="1+#ppt_w/2"/>
                                          </p:val>
                                        </p:tav>
                                        <p:tav tm="100000">
                                          <p:val>
                                            <p:strVal val="#ppt_x"/>
                                          </p:val>
                                        </p:tav>
                                      </p:tavLst>
                                    </p:anim>
                                    <p:anim calcmode="lin" valueType="num">
                                      <p:cBhvr additive="base">
                                        <p:cTn id="35" dur="75"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 presetClass="emph" presetSubtype="2" fill="hold" grpId="1" nodeType="clickEffect">
                                  <p:stCondLst>
                                    <p:cond delay="0"/>
                                  </p:stCondLst>
                                  <p:childTnLst>
                                    <p:animClr clrSpc="rgb" dir="cw">
                                      <p:cBhvr override="childStyle">
                                        <p:cTn id="39" dur="10" fill="hold"/>
                                        <p:tgtEl>
                                          <p:spTgt spid="18"/>
                                        </p:tgtEl>
                                        <p:attrNameLst>
                                          <p:attrName>style.color</p:attrName>
                                        </p:attrNameLst>
                                      </p:cBhvr>
                                      <p:to>
                                        <a:schemeClr val="accent2"/>
                                      </p:to>
                                    </p:animClr>
                                  </p:childTnLst>
                                  <p:subTnLst>
                                    <p:animClr clrSpc="rgb" dir="cw">
                                      <p:cBhvr override="childStyle">
                                        <p:cTn dur="1" fill="hold" display="0" masterRel="nextClick" afterEffect="1"/>
                                        <p:tgtEl>
                                          <p:spTgt spid="18"/>
                                        </p:tgtEl>
                                        <p:attrNameLst>
                                          <p:attrName>ppt_c</p:attrName>
                                        </p:attrNameLst>
                                      </p:cBhvr>
                                      <p:to>
                                        <a:srgbClr val="FF0000"/>
                                      </p:to>
                                    </p:animClr>
                                  </p:subTnLst>
                                </p:cTn>
                              </p:par>
                            </p:childTnLst>
                          </p:cTn>
                        </p:par>
                        <p:par>
                          <p:cTn id="40" fill="hold">
                            <p:stCondLst>
                              <p:cond delay="10"/>
                            </p:stCondLst>
                            <p:childTnLst>
                              <p:par>
                                <p:cTn id="41" presetID="9" presetClass="entr" presetSubtype="0" fill="hold" nodeType="afterEffect">
                                  <p:stCondLst>
                                    <p:cond delay="500"/>
                                  </p:stCondLst>
                                  <p:childTnLst>
                                    <p:set>
                                      <p:cBhvr>
                                        <p:cTn id="42" dur="1" fill="hold">
                                          <p:stCondLst>
                                            <p:cond delay="0"/>
                                          </p:stCondLst>
                                        </p:cTn>
                                        <p:tgtEl>
                                          <p:spTgt spid="51"/>
                                        </p:tgtEl>
                                        <p:attrNameLst>
                                          <p:attrName>style.visibility</p:attrName>
                                        </p:attrNameLst>
                                      </p:cBhvr>
                                      <p:to>
                                        <p:strVal val="visible"/>
                                      </p:to>
                                    </p:set>
                                    <p:animEffect transition="in" filter="dissolve">
                                      <p:cBhvr>
                                        <p:cTn id="43" dur="500"/>
                                        <p:tgtEl>
                                          <p:spTgt spid="51"/>
                                        </p:tgtEl>
                                      </p:cBhvr>
                                    </p:animEffect>
                                  </p:childTnLst>
                                </p:cTn>
                              </p:par>
                            </p:childTnLst>
                          </p:cTn>
                        </p:par>
                        <p:par>
                          <p:cTn id="44" fill="hold">
                            <p:stCondLst>
                              <p:cond delay="1010"/>
                            </p:stCondLst>
                            <p:childTnLst>
                              <p:par>
                                <p:cTn id="45" presetID="17" presetClass="entr" presetSubtype="1" fill="hold" nodeType="afterEffect">
                                  <p:stCondLst>
                                    <p:cond delay="1000"/>
                                  </p:stCondLst>
                                  <p:childTnLst>
                                    <p:set>
                                      <p:cBhvr>
                                        <p:cTn id="46" dur="1" fill="hold">
                                          <p:stCondLst>
                                            <p:cond delay="0"/>
                                          </p:stCondLst>
                                        </p:cTn>
                                        <p:tgtEl>
                                          <p:spTgt spid="54"/>
                                        </p:tgtEl>
                                        <p:attrNameLst>
                                          <p:attrName>style.visibility</p:attrName>
                                        </p:attrNameLst>
                                      </p:cBhvr>
                                      <p:to>
                                        <p:strVal val="visible"/>
                                      </p:to>
                                    </p:set>
                                    <p:anim calcmode="lin" valueType="num">
                                      <p:cBhvr>
                                        <p:cTn id="47" dur="500" fill="hold"/>
                                        <p:tgtEl>
                                          <p:spTgt spid="54"/>
                                        </p:tgtEl>
                                        <p:attrNameLst>
                                          <p:attrName>ppt_x</p:attrName>
                                        </p:attrNameLst>
                                      </p:cBhvr>
                                      <p:tavLst>
                                        <p:tav tm="0">
                                          <p:val>
                                            <p:strVal val="#ppt_x"/>
                                          </p:val>
                                        </p:tav>
                                        <p:tav tm="100000">
                                          <p:val>
                                            <p:strVal val="#ppt_x"/>
                                          </p:val>
                                        </p:tav>
                                      </p:tavLst>
                                    </p:anim>
                                    <p:anim calcmode="lin" valueType="num">
                                      <p:cBhvr>
                                        <p:cTn id="48" dur="500" fill="hold"/>
                                        <p:tgtEl>
                                          <p:spTgt spid="54"/>
                                        </p:tgtEl>
                                        <p:attrNameLst>
                                          <p:attrName>ppt_y</p:attrName>
                                        </p:attrNameLst>
                                      </p:cBhvr>
                                      <p:tavLst>
                                        <p:tav tm="0">
                                          <p:val>
                                            <p:strVal val="#ppt_y-#ppt_h/2"/>
                                          </p:val>
                                        </p:tav>
                                        <p:tav tm="100000">
                                          <p:val>
                                            <p:strVal val="#ppt_y"/>
                                          </p:val>
                                        </p:tav>
                                      </p:tavLst>
                                    </p:anim>
                                    <p:anim calcmode="lin" valueType="num">
                                      <p:cBhvr>
                                        <p:cTn id="49" dur="500" fill="hold"/>
                                        <p:tgtEl>
                                          <p:spTgt spid="54"/>
                                        </p:tgtEl>
                                        <p:attrNameLst>
                                          <p:attrName>ppt_w</p:attrName>
                                        </p:attrNameLst>
                                      </p:cBhvr>
                                      <p:tavLst>
                                        <p:tav tm="0">
                                          <p:val>
                                            <p:strVal val="#ppt_w"/>
                                          </p:val>
                                        </p:tav>
                                        <p:tav tm="100000">
                                          <p:val>
                                            <p:strVal val="#ppt_w"/>
                                          </p:val>
                                        </p:tav>
                                      </p:tavLst>
                                    </p:anim>
                                    <p:anim calcmode="lin" valueType="num">
                                      <p:cBhvr>
                                        <p:cTn id="50" dur="500" fill="hold"/>
                                        <p:tgtEl>
                                          <p:spTgt spid="54"/>
                                        </p:tgtEl>
                                        <p:attrNameLst>
                                          <p:attrName>ppt_h</p:attrName>
                                        </p:attrNameLst>
                                      </p:cBhvr>
                                      <p:tavLst>
                                        <p:tav tm="0">
                                          <p:val>
                                            <p:fltVal val="0"/>
                                          </p:val>
                                        </p:tav>
                                        <p:tav tm="100000">
                                          <p:val>
                                            <p:strVal val="#ppt_h"/>
                                          </p:val>
                                        </p:tav>
                                      </p:tavLst>
                                    </p:anim>
                                  </p:childTnLst>
                                </p:cTn>
                              </p:par>
                            </p:childTnLst>
                          </p:cTn>
                        </p:par>
                        <p:par>
                          <p:cTn id="51" fill="hold">
                            <p:stCondLst>
                              <p:cond delay="2510"/>
                            </p:stCondLst>
                            <p:childTnLst>
                              <p:par>
                                <p:cTn id="52" presetID="22" presetClass="entr" presetSubtype="2" fill="hold" nodeType="afterEffect">
                                  <p:stCondLst>
                                    <p:cond delay="500"/>
                                  </p:stCondLst>
                                  <p:childTnLst>
                                    <p:set>
                                      <p:cBhvr>
                                        <p:cTn id="53" dur="1" fill="hold">
                                          <p:stCondLst>
                                            <p:cond delay="0"/>
                                          </p:stCondLst>
                                        </p:cTn>
                                        <p:tgtEl>
                                          <p:spTgt spid="57"/>
                                        </p:tgtEl>
                                        <p:attrNameLst>
                                          <p:attrName>style.visibility</p:attrName>
                                        </p:attrNameLst>
                                      </p:cBhvr>
                                      <p:to>
                                        <p:strVal val="visible"/>
                                      </p:to>
                                    </p:set>
                                    <p:animEffect transition="in" filter="wipe(right)">
                                      <p:cBhvr>
                                        <p:cTn id="54" dur="500"/>
                                        <p:tgtEl>
                                          <p:spTgt spid="57"/>
                                        </p:tgtEl>
                                      </p:cBhvr>
                                    </p:animEffect>
                                  </p:childTnLst>
                                </p:cTn>
                              </p:par>
                            </p:childTnLst>
                          </p:cTn>
                        </p:par>
                        <p:par>
                          <p:cTn id="55" fill="hold">
                            <p:stCondLst>
                              <p:cond delay="3510"/>
                            </p:stCondLst>
                            <p:childTnLst>
                              <p:par>
                                <p:cTn id="56" presetID="9" presetClass="emph" presetSubtype="0" nodeType="afterEffect">
                                  <p:stCondLst>
                                    <p:cond delay="2000"/>
                                  </p:stCondLst>
                                  <p:endCondLst>
                                    <p:cond evt="onNext" delay="0">
                                      <p:tgtEl>
                                        <p:sldTgt/>
                                      </p:tgtEl>
                                    </p:cond>
                                  </p:endCondLst>
                                  <p:childTnLst>
                                    <p:set>
                                      <p:cBhvr rctx="PPT">
                                        <p:cTn id="57" dur="indefinite"/>
                                        <p:tgtEl>
                                          <p:spTgt spid="57"/>
                                        </p:tgtEl>
                                        <p:attrNameLst>
                                          <p:attrName>style.opacity</p:attrName>
                                        </p:attrNameLst>
                                      </p:cBhvr>
                                      <p:to>
                                        <p:strVal val="0"/>
                                      </p:to>
                                    </p:set>
                                    <p:animEffect filter="image" prLst="opacity: 0">
                                      <p:cBhvr rctx="IE">
                                        <p:cTn id="58" dur="indefinite"/>
                                        <p:tgtEl>
                                          <p:spTgt spid="57"/>
                                        </p:tgtEl>
                                      </p:cBhvr>
                                    </p:animEffect>
                                  </p:childTnLst>
                                </p:cTn>
                              </p:par>
                              <p:par>
                                <p:cTn id="59" presetID="9" presetClass="emph" presetSubtype="0" nodeType="withEffect">
                                  <p:stCondLst>
                                    <p:cond delay="2000"/>
                                  </p:stCondLst>
                                  <p:endCondLst>
                                    <p:cond evt="onNext" delay="0">
                                      <p:tgtEl>
                                        <p:sldTgt/>
                                      </p:tgtEl>
                                    </p:cond>
                                  </p:endCondLst>
                                  <p:childTnLst>
                                    <p:set>
                                      <p:cBhvr rctx="PPT">
                                        <p:cTn id="60" dur="indefinite"/>
                                        <p:tgtEl>
                                          <p:spTgt spid="54"/>
                                        </p:tgtEl>
                                        <p:attrNameLst>
                                          <p:attrName>style.opacity</p:attrName>
                                        </p:attrNameLst>
                                      </p:cBhvr>
                                      <p:to>
                                        <p:strVal val="0"/>
                                      </p:to>
                                    </p:set>
                                    <p:animEffect filter="image" prLst="opacity: 0">
                                      <p:cBhvr rctx="IE">
                                        <p:cTn id="61" dur="indefinite"/>
                                        <p:tgtEl>
                                          <p:spTgt spid="54"/>
                                        </p:tgtEl>
                                      </p:cBhvr>
                                    </p:animEffect>
                                  </p:childTnLst>
                                </p:cTn>
                              </p:par>
                            </p:childTnLst>
                          </p:cTn>
                        </p:par>
                        <p:par>
                          <p:cTn id="62" fill="hold">
                            <p:stCondLst>
                              <p:cond delay="5510"/>
                            </p:stCondLst>
                            <p:childTnLst>
                              <p:par>
                                <p:cTn id="63" presetID="17" presetClass="entr" presetSubtype="4" fill="hold" nodeType="afterEffect">
                                  <p:stCondLst>
                                    <p:cond delay="50"/>
                                  </p:stCondLst>
                                  <p:childTnLst>
                                    <p:set>
                                      <p:cBhvr>
                                        <p:cTn id="64" dur="1" fill="hold">
                                          <p:stCondLst>
                                            <p:cond delay="0"/>
                                          </p:stCondLst>
                                        </p:cTn>
                                        <p:tgtEl>
                                          <p:spTgt spid="58"/>
                                        </p:tgtEl>
                                        <p:attrNameLst>
                                          <p:attrName>style.visibility</p:attrName>
                                        </p:attrNameLst>
                                      </p:cBhvr>
                                      <p:to>
                                        <p:strVal val="visible"/>
                                      </p:to>
                                    </p:set>
                                    <p:anim calcmode="lin" valueType="num">
                                      <p:cBhvr>
                                        <p:cTn id="65" dur="500" fill="hold"/>
                                        <p:tgtEl>
                                          <p:spTgt spid="58"/>
                                        </p:tgtEl>
                                        <p:attrNameLst>
                                          <p:attrName>ppt_x</p:attrName>
                                        </p:attrNameLst>
                                      </p:cBhvr>
                                      <p:tavLst>
                                        <p:tav tm="0">
                                          <p:val>
                                            <p:strVal val="#ppt_x"/>
                                          </p:val>
                                        </p:tav>
                                        <p:tav tm="100000">
                                          <p:val>
                                            <p:strVal val="#ppt_x"/>
                                          </p:val>
                                        </p:tav>
                                      </p:tavLst>
                                    </p:anim>
                                    <p:anim calcmode="lin" valueType="num">
                                      <p:cBhvr>
                                        <p:cTn id="66" dur="500" fill="hold"/>
                                        <p:tgtEl>
                                          <p:spTgt spid="58"/>
                                        </p:tgtEl>
                                        <p:attrNameLst>
                                          <p:attrName>ppt_y</p:attrName>
                                        </p:attrNameLst>
                                      </p:cBhvr>
                                      <p:tavLst>
                                        <p:tav tm="0">
                                          <p:val>
                                            <p:strVal val="#ppt_y+#ppt_h/2"/>
                                          </p:val>
                                        </p:tav>
                                        <p:tav tm="100000">
                                          <p:val>
                                            <p:strVal val="#ppt_y"/>
                                          </p:val>
                                        </p:tav>
                                      </p:tavLst>
                                    </p:anim>
                                    <p:anim calcmode="lin" valueType="num">
                                      <p:cBhvr>
                                        <p:cTn id="67" dur="500" fill="hold"/>
                                        <p:tgtEl>
                                          <p:spTgt spid="58"/>
                                        </p:tgtEl>
                                        <p:attrNameLst>
                                          <p:attrName>ppt_w</p:attrName>
                                        </p:attrNameLst>
                                      </p:cBhvr>
                                      <p:tavLst>
                                        <p:tav tm="0">
                                          <p:val>
                                            <p:strVal val="#ppt_w"/>
                                          </p:val>
                                        </p:tav>
                                        <p:tav tm="100000">
                                          <p:val>
                                            <p:strVal val="#ppt_w"/>
                                          </p:val>
                                        </p:tav>
                                      </p:tavLst>
                                    </p:anim>
                                    <p:anim calcmode="lin" valueType="num">
                                      <p:cBhvr>
                                        <p:cTn id="68" dur="500" fill="hold"/>
                                        <p:tgtEl>
                                          <p:spTgt spid="58"/>
                                        </p:tgtEl>
                                        <p:attrNameLst>
                                          <p:attrName>ppt_h</p:attrName>
                                        </p:attrNameLst>
                                      </p:cBhvr>
                                      <p:tavLst>
                                        <p:tav tm="0">
                                          <p:val>
                                            <p:fltVal val="0"/>
                                          </p:val>
                                        </p:tav>
                                        <p:tav tm="100000">
                                          <p:val>
                                            <p:strVal val="#ppt_h"/>
                                          </p:val>
                                        </p:tav>
                                      </p:tavLst>
                                    </p:anim>
                                  </p:childTnLst>
                                </p:cTn>
                              </p:par>
                            </p:childTnLst>
                          </p:cTn>
                        </p:par>
                        <p:par>
                          <p:cTn id="69" fill="hold">
                            <p:stCondLst>
                              <p:cond delay="6060"/>
                            </p:stCondLst>
                            <p:childTnLst>
                              <p:par>
                                <p:cTn id="70" presetID="22" presetClass="entr" presetSubtype="8" fill="hold" nodeType="afterEffect">
                                  <p:stCondLst>
                                    <p:cond delay="50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500"/>
                                        <p:tgtEl>
                                          <p:spTgt spid="61"/>
                                        </p:tgtEl>
                                      </p:cBhvr>
                                    </p:animEffect>
                                  </p:childTnLst>
                                </p:cTn>
                              </p:par>
                            </p:childTnLst>
                          </p:cTn>
                        </p:par>
                        <p:par>
                          <p:cTn id="73" fill="hold">
                            <p:stCondLst>
                              <p:cond delay="7060"/>
                            </p:stCondLst>
                            <p:childTnLst>
                              <p:par>
                                <p:cTn id="74" presetID="2" presetClass="entr" presetSubtype="2" fill="hold" grpId="0" nodeType="afterEffect">
                                  <p:stCondLst>
                                    <p:cond delay="0"/>
                                  </p:stCondLst>
                                  <p:iterate type="lt">
                                    <p:tmPct val="100000"/>
                                  </p:iterate>
                                  <p:childTnLst>
                                    <p:set>
                                      <p:cBhvr>
                                        <p:cTn id="75" dur="1" fill="hold">
                                          <p:stCondLst>
                                            <p:cond delay="0"/>
                                          </p:stCondLst>
                                        </p:cTn>
                                        <p:tgtEl>
                                          <p:spTgt spid="43"/>
                                        </p:tgtEl>
                                        <p:attrNameLst>
                                          <p:attrName>style.visibility</p:attrName>
                                        </p:attrNameLst>
                                      </p:cBhvr>
                                      <p:to>
                                        <p:strVal val="visible"/>
                                      </p:to>
                                    </p:set>
                                    <p:anim calcmode="lin" valueType="num">
                                      <p:cBhvr additive="base">
                                        <p:cTn id="76" dur="75" fill="hold"/>
                                        <p:tgtEl>
                                          <p:spTgt spid="43"/>
                                        </p:tgtEl>
                                        <p:attrNameLst>
                                          <p:attrName>ppt_x</p:attrName>
                                        </p:attrNameLst>
                                      </p:cBhvr>
                                      <p:tavLst>
                                        <p:tav tm="0">
                                          <p:val>
                                            <p:strVal val="1+#ppt_w/2"/>
                                          </p:val>
                                        </p:tav>
                                        <p:tav tm="100000">
                                          <p:val>
                                            <p:strVal val="#ppt_x"/>
                                          </p:val>
                                        </p:tav>
                                      </p:tavLst>
                                    </p:anim>
                                    <p:anim calcmode="lin" valueType="num">
                                      <p:cBhvr additive="base">
                                        <p:cTn id="77" dur="75"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 presetClass="emph" presetSubtype="2" fill="hold" grpId="1" nodeType="clickEffect">
                                  <p:stCondLst>
                                    <p:cond delay="0"/>
                                  </p:stCondLst>
                                  <p:childTnLst>
                                    <p:animClr clrSpc="rgb" dir="cw">
                                      <p:cBhvr override="childStyle">
                                        <p:cTn id="81" dur="10" fill="hold"/>
                                        <p:tgtEl>
                                          <p:spTgt spid="40"/>
                                        </p:tgtEl>
                                        <p:attrNameLst>
                                          <p:attrName>style.color</p:attrName>
                                        </p:attrNameLst>
                                      </p:cBhvr>
                                      <p:to>
                                        <a:srgbClr val="FF0000"/>
                                      </p:to>
                                    </p:animClr>
                                  </p:childTnLst>
                                </p:cTn>
                              </p:par>
                            </p:childTnLst>
                          </p:cTn>
                        </p:par>
                        <p:par>
                          <p:cTn id="82" fill="hold">
                            <p:stCondLst>
                              <p:cond delay="10"/>
                            </p:stCondLst>
                            <p:childTnLst>
                              <p:par>
                                <p:cTn id="83" presetID="9" presetClass="entr" presetSubtype="0" fill="hold"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dissolve">
                                      <p:cBhvr>
                                        <p:cTn id="85" dur="500"/>
                                        <p:tgtEl>
                                          <p:spTgt spid="67"/>
                                        </p:tgtEl>
                                      </p:cBhvr>
                                    </p:animEffect>
                                  </p:childTnLst>
                                </p:cTn>
                              </p:par>
                            </p:childTnLst>
                          </p:cTn>
                        </p:par>
                        <p:par>
                          <p:cTn id="86" fill="hold">
                            <p:stCondLst>
                              <p:cond delay="510"/>
                            </p:stCondLst>
                            <p:childTnLst>
                              <p:par>
                                <p:cTn id="87" presetID="22" presetClass="entr" presetSubtype="8" fill="hold" nodeType="afterEffect">
                                  <p:stCondLst>
                                    <p:cond delay="500"/>
                                  </p:stCondLst>
                                  <p:childTnLst>
                                    <p:set>
                                      <p:cBhvr>
                                        <p:cTn id="88" dur="1" fill="hold">
                                          <p:stCondLst>
                                            <p:cond delay="0"/>
                                          </p:stCondLst>
                                        </p:cTn>
                                        <p:tgtEl>
                                          <p:spTgt spid="66"/>
                                        </p:tgtEl>
                                        <p:attrNameLst>
                                          <p:attrName>style.visibility</p:attrName>
                                        </p:attrNameLst>
                                      </p:cBhvr>
                                      <p:to>
                                        <p:strVal val="visible"/>
                                      </p:to>
                                    </p:set>
                                    <p:animEffect transition="in" filter="wipe(left)">
                                      <p:cBhvr>
                                        <p:cTn id="89" dur="750"/>
                                        <p:tgtEl>
                                          <p:spTgt spid="66"/>
                                        </p:tgtEl>
                                      </p:cBhvr>
                                    </p:animEffect>
                                  </p:childTnLst>
                                </p:cTn>
                              </p:par>
                              <p:par>
                                <p:cTn id="90" presetID="22" presetClass="entr" presetSubtype="2" fill="hold" nodeType="withEffect">
                                  <p:stCondLst>
                                    <p:cond delay="500"/>
                                  </p:stCondLst>
                                  <p:childTnLst>
                                    <p:set>
                                      <p:cBhvr>
                                        <p:cTn id="91" dur="1" fill="hold">
                                          <p:stCondLst>
                                            <p:cond delay="0"/>
                                          </p:stCondLst>
                                        </p:cTn>
                                        <p:tgtEl>
                                          <p:spTgt spid="65"/>
                                        </p:tgtEl>
                                        <p:attrNameLst>
                                          <p:attrName>style.visibility</p:attrName>
                                        </p:attrNameLst>
                                      </p:cBhvr>
                                      <p:to>
                                        <p:strVal val="visible"/>
                                      </p:to>
                                    </p:set>
                                    <p:animEffect transition="in" filter="wipe(right)">
                                      <p:cBhvr>
                                        <p:cTn id="92" dur="750"/>
                                        <p:tgtEl>
                                          <p:spTgt spid="65"/>
                                        </p:tgtEl>
                                      </p:cBhvr>
                                    </p:animEffect>
                                  </p:childTnLst>
                                </p:cTn>
                              </p:par>
                            </p:childTnLst>
                          </p:cTn>
                        </p:par>
                        <p:par>
                          <p:cTn id="93" fill="hold">
                            <p:stCondLst>
                              <p:cond delay="1760"/>
                            </p:stCondLst>
                            <p:childTnLst>
                              <p:par>
                                <p:cTn id="94" presetID="2" presetClass="entr" presetSubtype="2" fill="hold" grpId="0" nodeType="afterEffect">
                                  <p:stCondLst>
                                    <p:cond delay="0"/>
                                  </p:stCondLst>
                                  <p:iterate type="lt">
                                    <p:tmPct val="100000"/>
                                  </p:iterate>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75" fill="hold"/>
                                        <p:tgtEl>
                                          <p:spTgt spid="44"/>
                                        </p:tgtEl>
                                        <p:attrNameLst>
                                          <p:attrName>ppt_x</p:attrName>
                                        </p:attrNameLst>
                                      </p:cBhvr>
                                      <p:tavLst>
                                        <p:tav tm="0">
                                          <p:val>
                                            <p:strVal val="1+#ppt_w/2"/>
                                          </p:val>
                                        </p:tav>
                                        <p:tav tm="100000">
                                          <p:val>
                                            <p:strVal val="#ppt_x"/>
                                          </p:val>
                                        </p:tav>
                                      </p:tavLst>
                                    </p:anim>
                                    <p:anim calcmode="lin" valueType="num">
                                      <p:cBhvr additive="base">
                                        <p:cTn id="97" dur="75"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p:bldP spid="18" grpId="1"/>
      <p:bldP spid="19" grpId="0"/>
      <p:bldP spid="19" grpId="1"/>
      <p:bldP spid="20" grpId="0"/>
      <p:bldP spid="40" grpId="0"/>
      <p:bldP spid="40" grpId="1"/>
      <p:bldP spid="43" grpId="0"/>
      <p:bldP spid="4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083169" cy="584775"/>
          </a:xfrm>
          <a:noFill/>
        </p:spPr>
        <p:txBody>
          <a:bodyPr wrap="none" rtlCol="0" anchor="ctr" anchorCtr="0">
            <a:spAutoFit/>
          </a:bodyPr>
          <a:lstStyle/>
          <a:p>
            <a:pPr algn="l"/>
            <a:r>
              <a:rPr lang="en-US" altLang="zh-CN" sz="3200" b="0" spc="0" dirty="0">
                <a:solidFill>
                  <a:schemeClr val="tx1"/>
                </a:solidFill>
                <a:latin typeface="黑体" pitchFamily="49" charset="-122"/>
                <a:ea typeface="黑体" pitchFamily="49" charset="-122"/>
                <a:cs typeface="+mn-cs"/>
              </a:rPr>
              <a:t>2</a:t>
            </a:r>
            <a:r>
              <a:rPr lang="zh-CN" altLang="zh-CN" sz="3200" b="0" spc="0" dirty="0">
                <a:solidFill>
                  <a:schemeClr val="tx1"/>
                </a:solidFill>
                <a:latin typeface="黑体" pitchFamily="49" charset="-122"/>
                <a:ea typeface="黑体" pitchFamily="49" charset="-122"/>
                <a:cs typeface="+mn-cs"/>
              </a:rPr>
              <a:t>．信号的调制与解调</a:t>
            </a:r>
            <a:endParaRPr lang="zh-CN" altLang="en-US" sz="3200" b="0" spc="0" dirty="0">
              <a:solidFill>
                <a:schemeClr val="tx1"/>
              </a:solidFill>
              <a:latin typeface="黑体" pitchFamily="49" charset="-122"/>
              <a:ea typeface="黑体" pitchFamily="49" charset="-122"/>
              <a:cs typeface="+mn-cs"/>
            </a:endParaRPr>
          </a:p>
        </p:txBody>
      </p:sp>
      <p:sp>
        <p:nvSpPr>
          <p:cNvPr id="4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7.1.2  </a:t>
            </a:r>
            <a:r>
              <a:rPr lang="zh-CN" altLang="zh-CN" smtClean="0"/>
              <a:t>串行通信中的基本技术</a:t>
            </a:r>
            <a:endParaRPr lang="zh-CN" altLang="en-US" dirty="0"/>
          </a:p>
        </p:txBody>
      </p:sp>
      <p:sp>
        <p:nvSpPr>
          <p:cNvPr id="46" name="Text Box 68"/>
          <p:cNvSpPr txBox="1">
            <a:spLocks noChangeArrowheads="1"/>
          </p:cNvSpPr>
          <p:nvPr/>
        </p:nvSpPr>
        <p:spPr bwMode="auto">
          <a:xfrm>
            <a:off x="1203390" y="1862029"/>
            <a:ext cx="6858000"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0000"/>
              </a:lnSpc>
              <a:buFontTx/>
              <a:buNone/>
            </a:pPr>
            <a:r>
              <a:rPr lang="zh-CN" altLang="en-US" sz="2400" dirty="0">
                <a:latin typeface="黑体" pitchFamily="49" charset="-122"/>
                <a:ea typeface="黑体" pitchFamily="49" charset="-122"/>
                <a:cs typeface="Times New Roman" pitchFamily="18" charset="0"/>
              </a:rPr>
              <a:t>调制</a:t>
            </a:r>
            <a:r>
              <a:rPr lang="zh-CN" altLang="en-US" sz="2400" dirty="0">
                <a:solidFill>
                  <a:srgbClr val="002060"/>
                </a:solidFill>
                <a:latin typeface="Times New Roman" pitchFamily="18" charset="0"/>
                <a:ea typeface="宋体" pitchFamily="2" charset="-122"/>
                <a:cs typeface="Times New Roman" pitchFamily="18" charset="0"/>
              </a:rPr>
              <a:t>：把数字信号转换为模拟信号的</a:t>
            </a:r>
            <a:r>
              <a:rPr lang="zh-CN" altLang="en-US" sz="2400" dirty="0" smtClean="0">
                <a:solidFill>
                  <a:srgbClr val="002060"/>
                </a:solidFill>
                <a:latin typeface="Times New Roman" pitchFamily="18" charset="0"/>
                <a:ea typeface="宋体" pitchFamily="2" charset="-122"/>
                <a:cs typeface="Times New Roman" pitchFamily="18" charset="0"/>
              </a:rPr>
              <a:t>过程。</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47" name="Text Box 69"/>
          <p:cNvSpPr txBox="1">
            <a:spLocks noChangeArrowheads="1"/>
          </p:cNvSpPr>
          <p:nvPr/>
        </p:nvSpPr>
        <p:spPr bwMode="auto">
          <a:xfrm>
            <a:off x="1203390" y="2428875"/>
            <a:ext cx="6858000"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10000"/>
              </a:lnSpc>
              <a:buFontTx/>
              <a:buNone/>
            </a:pPr>
            <a:r>
              <a:rPr lang="zh-CN" altLang="en-US" sz="2400" dirty="0">
                <a:latin typeface="黑体" pitchFamily="49" charset="-122"/>
                <a:ea typeface="黑体" pitchFamily="49" charset="-122"/>
                <a:cs typeface="Times New Roman" pitchFamily="18" charset="0"/>
              </a:rPr>
              <a:t>解调</a:t>
            </a:r>
            <a:r>
              <a:rPr lang="zh-CN" altLang="en-US" sz="2400" dirty="0">
                <a:solidFill>
                  <a:srgbClr val="002060"/>
                </a:solidFill>
                <a:latin typeface="Times New Roman" pitchFamily="18" charset="0"/>
                <a:ea typeface="宋体" pitchFamily="2" charset="-122"/>
                <a:cs typeface="Times New Roman" pitchFamily="18" charset="0"/>
              </a:rPr>
              <a:t>：把模拟信号转换为数字信号的</a:t>
            </a:r>
            <a:r>
              <a:rPr lang="zh-CN" altLang="en-US" sz="2400" dirty="0" smtClean="0">
                <a:solidFill>
                  <a:srgbClr val="002060"/>
                </a:solidFill>
                <a:latin typeface="Times New Roman" pitchFamily="18" charset="0"/>
                <a:ea typeface="宋体" pitchFamily="2" charset="-122"/>
                <a:cs typeface="Times New Roman" pitchFamily="18" charset="0"/>
              </a:rPr>
              <a:t>过程。</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48" name="Text Box 70"/>
          <p:cNvSpPr txBox="1">
            <a:spLocks noChangeArrowheads="1"/>
          </p:cNvSpPr>
          <p:nvPr/>
        </p:nvSpPr>
        <p:spPr bwMode="auto">
          <a:xfrm>
            <a:off x="1203390" y="2998788"/>
            <a:ext cx="7529448"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10000"/>
              </a:lnSpc>
              <a:buFontTx/>
              <a:buNone/>
            </a:pPr>
            <a:r>
              <a:rPr lang="zh-CN" altLang="en-US" sz="2400" dirty="0">
                <a:latin typeface="黑体" pitchFamily="49" charset="-122"/>
                <a:ea typeface="黑体" pitchFamily="49" charset="-122"/>
                <a:cs typeface="Times New Roman" pitchFamily="18" charset="0"/>
              </a:rPr>
              <a:t>调制解调器</a:t>
            </a:r>
            <a:r>
              <a:rPr lang="zh-CN" altLang="en-US" sz="2400" dirty="0">
                <a:solidFill>
                  <a:srgbClr val="002060"/>
                </a:solidFill>
                <a:latin typeface="Times New Roman" pitchFamily="18" charset="0"/>
                <a:ea typeface="宋体" pitchFamily="2" charset="-122"/>
                <a:cs typeface="Times New Roman" pitchFamily="18" charset="0"/>
              </a:rPr>
              <a:t>（</a:t>
            </a:r>
            <a:r>
              <a:rPr lang="en-US" altLang="zh-CN" sz="2400" dirty="0">
                <a:latin typeface="Times New Roman" pitchFamily="18" charset="0"/>
                <a:ea typeface="黑体" pitchFamily="49" charset="-122"/>
                <a:cs typeface="Times New Roman" pitchFamily="18" charset="0"/>
              </a:rPr>
              <a:t>MODEM</a:t>
            </a:r>
            <a:r>
              <a:rPr lang="zh-CN" altLang="en-US" sz="2400" dirty="0">
                <a:solidFill>
                  <a:srgbClr val="002060"/>
                </a:solidFill>
                <a:latin typeface="Times New Roman" pitchFamily="18" charset="0"/>
                <a:ea typeface="宋体" pitchFamily="2" charset="-122"/>
                <a:cs typeface="Times New Roman" pitchFamily="18" charset="0"/>
              </a:rPr>
              <a:t>）：把完成调制和</a:t>
            </a:r>
            <a:r>
              <a:rPr lang="zh-CN" altLang="en-US" sz="2400" dirty="0" smtClean="0">
                <a:solidFill>
                  <a:srgbClr val="002060"/>
                </a:solidFill>
                <a:latin typeface="Times New Roman" pitchFamily="18" charset="0"/>
                <a:ea typeface="宋体" pitchFamily="2" charset="-122"/>
                <a:cs typeface="Times New Roman" pitchFamily="18" charset="0"/>
              </a:rPr>
              <a:t>解调功能</a:t>
            </a:r>
            <a:r>
              <a:rPr lang="zh-CN" altLang="en-US" sz="2400" dirty="0">
                <a:solidFill>
                  <a:srgbClr val="002060"/>
                </a:solidFill>
                <a:latin typeface="Times New Roman" pitchFamily="18" charset="0"/>
                <a:ea typeface="宋体" pitchFamily="2" charset="-122"/>
                <a:cs typeface="Times New Roman" pitchFamily="18" charset="0"/>
              </a:rPr>
              <a:t>的调制器和解调器合在一起的</a:t>
            </a:r>
            <a:r>
              <a:rPr lang="zh-CN" altLang="en-US" sz="2400" dirty="0" smtClean="0">
                <a:solidFill>
                  <a:srgbClr val="002060"/>
                </a:solidFill>
                <a:latin typeface="Times New Roman" pitchFamily="18" charset="0"/>
                <a:ea typeface="宋体" pitchFamily="2" charset="-122"/>
                <a:cs typeface="Times New Roman" pitchFamily="18" charset="0"/>
              </a:rPr>
              <a:t>装置。</a:t>
            </a:r>
            <a:endParaRPr lang="zh-CN" altLang="en-US" sz="2400" dirty="0">
              <a:solidFill>
                <a:srgbClr val="002060"/>
              </a:solidFill>
              <a:latin typeface="Times New Roman" pitchFamily="18" charset="0"/>
              <a:ea typeface="宋体" pitchFamily="2" charset="-122"/>
              <a:cs typeface="Times New Roman" pitchFamily="18" charset="0"/>
            </a:endParaRPr>
          </a:p>
        </p:txBody>
      </p:sp>
      <p:grpSp>
        <p:nvGrpSpPr>
          <p:cNvPr id="126" name="组合 125"/>
          <p:cNvGrpSpPr/>
          <p:nvPr/>
        </p:nvGrpSpPr>
        <p:grpSpPr>
          <a:xfrm>
            <a:off x="266700" y="3957766"/>
            <a:ext cx="8610600" cy="2304000"/>
            <a:chOff x="228600" y="4060920"/>
            <a:chExt cx="8610600" cy="2304000"/>
          </a:xfrm>
        </p:grpSpPr>
        <p:sp>
          <p:nvSpPr>
            <p:cNvPr id="50" name="Rectangle 72"/>
            <p:cNvSpPr>
              <a:spLocks noChangeArrowheads="1"/>
            </p:cNvSpPr>
            <p:nvPr/>
          </p:nvSpPr>
          <p:spPr bwMode="auto">
            <a:xfrm>
              <a:off x="228600" y="4060920"/>
              <a:ext cx="8610600" cy="2304000"/>
            </a:xfrm>
            <a:prstGeom prst="rect">
              <a:avLst/>
            </a:prstGeom>
            <a:solidFill>
              <a:schemeClr val="bg1">
                <a:lumMod val="85000"/>
              </a:schemeClr>
            </a:solidFill>
            <a:ln w="9525">
              <a:solidFill>
                <a:srgbClr val="FFCC99"/>
              </a:solidFill>
              <a:miter lim="800000"/>
              <a:headEnd/>
              <a:tailEnd/>
            </a:ln>
            <a:effectLst/>
            <a:extLst/>
          </p:spPr>
          <p:txBody>
            <a:bodyPr rot="10800000" wrap="none" anchor="ctr"/>
            <a:lstStyle/>
            <a:p>
              <a:endParaRPr lang="zh-CN" altLang="en-US">
                <a:solidFill>
                  <a:srgbClr val="002060"/>
                </a:solidFill>
              </a:endParaRPr>
            </a:p>
          </p:txBody>
        </p:sp>
        <p:sp>
          <p:nvSpPr>
            <p:cNvPr id="55" name="Text Box 77"/>
            <p:cNvSpPr txBox="1">
              <a:spLocks noChangeArrowheads="1"/>
            </p:cNvSpPr>
            <p:nvPr/>
          </p:nvSpPr>
          <p:spPr bwMode="auto">
            <a:xfrm>
              <a:off x="1335851" y="5697532"/>
              <a:ext cx="1268413" cy="539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zh-CN" altLang="en-US" sz="2000" dirty="0">
                  <a:solidFill>
                    <a:srgbClr val="002060"/>
                  </a:solidFill>
                  <a:latin typeface="Times New Roman" pitchFamily="18" charset="0"/>
                  <a:ea typeface="楷体_GB2312" pitchFamily="49" charset="-122"/>
                </a:rPr>
                <a:t>数字信号</a:t>
              </a:r>
            </a:p>
          </p:txBody>
        </p:sp>
        <p:sp>
          <p:nvSpPr>
            <p:cNvPr id="59" name="Line 137"/>
            <p:cNvSpPr>
              <a:spLocks noChangeShapeType="1"/>
            </p:cNvSpPr>
            <p:nvPr/>
          </p:nvSpPr>
          <p:spPr bwMode="auto">
            <a:xfrm>
              <a:off x="3082063" y="5466085"/>
              <a:ext cx="0" cy="725464"/>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60" name="Line 138"/>
            <p:cNvSpPr>
              <a:spLocks noChangeShapeType="1"/>
            </p:cNvSpPr>
            <p:nvPr/>
          </p:nvSpPr>
          <p:spPr bwMode="auto">
            <a:xfrm>
              <a:off x="6009195" y="5466085"/>
              <a:ext cx="0" cy="725464"/>
            </a:xfrm>
            <a:prstGeom prst="line">
              <a:avLst/>
            </a:prstGeom>
            <a:noFill/>
            <a:ln w="952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61" name="Line 139"/>
            <p:cNvSpPr>
              <a:spLocks noChangeShapeType="1"/>
            </p:cNvSpPr>
            <p:nvPr/>
          </p:nvSpPr>
          <p:spPr bwMode="auto">
            <a:xfrm>
              <a:off x="2531066" y="5900497"/>
              <a:ext cx="5334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62" name="Line 140"/>
            <p:cNvSpPr>
              <a:spLocks noChangeShapeType="1"/>
            </p:cNvSpPr>
            <p:nvPr/>
          </p:nvSpPr>
          <p:spPr bwMode="auto">
            <a:xfrm>
              <a:off x="5168791" y="5900497"/>
              <a:ext cx="8382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63" name="Line 141"/>
            <p:cNvSpPr>
              <a:spLocks noChangeShapeType="1"/>
            </p:cNvSpPr>
            <p:nvPr/>
          </p:nvSpPr>
          <p:spPr bwMode="auto">
            <a:xfrm flipH="1">
              <a:off x="3079859" y="5900497"/>
              <a:ext cx="7620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64" name="Line 142"/>
            <p:cNvSpPr>
              <a:spLocks noChangeShapeType="1"/>
            </p:cNvSpPr>
            <p:nvPr/>
          </p:nvSpPr>
          <p:spPr bwMode="auto">
            <a:xfrm flipH="1">
              <a:off x="6022757" y="5900497"/>
              <a:ext cx="533400" cy="0"/>
            </a:xfrm>
            <a:prstGeom prst="line">
              <a:avLst/>
            </a:prstGeom>
            <a:noFill/>
            <a:ln w="952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65" name="Text Box 143"/>
            <p:cNvSpPr txBox="1">
              <a:spLocks noChangeArrowheads="1"/>
            </p:cNvSpPr>
            <p:nvPr/>
          </p:nvSpPr>
          <p:spPr bwMode="auto">
            <a:xfrm>
              <a:off x="3935893" y="5697532"/>
              <a:ext cx="1268413" cy="539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zh-CN" altLang="en-US" sz="2000" dirty="0">
                  <a:solidFill>
                    <a:srgbClr val="002060"/>
                  </a:solidFill>
                  <a:latin typeface="Times New Roman" pitchFamily="18" charset="0"/>
                  <a:ea typeface="楷体_GB2312" pitchFamily="49" charset="-122"/>
                </a:rPr>
                <a:t>模拟信号</a:t>
              </a:r>
            </a:p>
          </p:txBody>
        </p:sp>
        <p:sp>
          <p:nvSpPr>
            <p:cNvPr id="66" name="Text Box 144"/>
            <p:cNvSpPr txBox="1">
              <a:spLocks noChangeArrowheads="1"/>
            </p:cNvSpPr>
            <p:nvPr/>
          </p:nvSpPr>
          <p:spPr bwMode="auto">
            <a:xfrm>
              <a:off x="6506229" y="5697532"/>
              <a:ext cx="1268413" cy="539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zh-CN" altLang="en-US" sz="2000" dirty="0">
                  <a:solidFill>
                    <a:srgbClr val="002060"/>
                  </a:solidFill>
                  <a:latin typeface="Times New Roman" pitchFamily="18" charset="0"/>
                  <a:ea typeface="楷体_GB2312" pitchFamily="49" charset="-122"/>
                </a:rPr>
                <a:t>数字信号</a:t>
              </a:r>
            </a:p>
          </p:txBody>
        </p:sp>
        <p:sp>
          <p:nvSpPr>
            <p:cNvPr id="67" name="Text Box 145"/>
            <p:cNvSpPr txBox="1">
              <a:spLocks noChangeArrowheads="1"/>
            </p:cNvSpPr>
            <p:nvPr/>
          </p:nvSpPr>
          <p:spPr bwMode="auto">
            <a:xfrm>
              <a:off x="3917732" y="5058404"/>
              <a:ext cx="1268413" cy="539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zh-CN" altLang="en-US" sz="2000" dirty="0">
                  <a:solidFill>
                    <a:srgbClr val="DA8200"/>
                  </a:solidFill>
                  <a:latin typeface="Times New Roman" pitchFamily="18" charset="0"/>
                  <a:ea typeface="隶书" pitchFamily="49" charset="-122"/>
                </a:rPr>
                <a:t>电话线</a:t>
              </a:r>
            </a:p>
          </p:txBody>
        </p:sp>
        <p:grpSp>
          <p:nvGrpSpPr>
            <p:cNvPr id="3" name="组合 2"/>
            <p:cNvGrpSpPr/>
            <p:nvPr/>
          </p:nvGrpSpPr>
          <p:grpSpPr>
            <a:xfrm>
              <a:off x="1371600" y="4777227"/>
              <a:ext cx="1143000" cy="216162"/>
              <a:chOff x="1371600" y="4678919"/>
              <a:chExt cx="1143000" cy="216162"/>
            </a:xfrm>
          </p:grpSpPr>
          <p:sp>
            <p:nvSpPr>
              <p:cNvPr id="112" name="Line 81"/>
              <p:cNvSpPr>
                <a:spLocks noChangeShapeType="1"/>
              </p:cNvSpPr>
              <p:nvPr/>
            </p:nvSpPr>
            <p:spPr bwMode="auto">
              <a:xfrm>
                <a:off x="2088777" y="4893597"/>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13" name="Line 82"/>
              <p:cNvSpPr>
                <a:spLocks noChangeShapeType="1"/>
              </p:cNvSpPr>
              <p:nvPr/>
            </p:nvSpPr>
            <p:spPr bwMode="auto">
              <a:xfrm>
                <a:off x="2268072" y="4893597"/>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14" name="Line 83"/>
              <p:cNvSpPr>
                <a:spLocks noChangeShapeType="1"/>
              </p:cNvSpPr>
              <p:nvPr/>
            </p:nvSpPr>
            <p:spPr bwMode="auto">
              <a:xfrm>
                <a:off x="2178424" y="4679841"/>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15" name="Line 84"/>
              <p:cNvSpPr>
                <a:spLocks noChangeShapeType="1"/>
              </p:cNvSpPr>
              <p:nvPr/>
            </p:nvSpPr>
            <p:spPr bwMode="auto">
              <a:xfrm>
                <a:off x="2357719" y="4679841"/>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16" name="Line 85"/>
              <p:cNvSpPr>
                <a:spLocks noChangeShapeType="1"/>
              </p:cNvSpPr>
              <p:nvPr/>
            </p:nvSpPr>
            <p:spPr bwMode="auto">
              <a:xfrm>
                <a:off x="1909483" y="4893597"/>
                <a:ext cx="89647"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17" name="Line 86"/>
              <p:cNvSpPr>
                <a:spLocks noChangeShapeType="1"/>
              </p:cNvSpPr>
              <p:nvPr/>
            </p:nvSpPr>
            <p:spPr bwMode="auto">
              <a:xfrm>
                <a:off x="1999130" y="4679841"/>
                <a:ext cx="95997"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18" name="Line 87"/>
              <p:cNvSpPr>
                <a:spLocks noChangeShapeType="1"/>
              </p:cNvSpPr>
              <p:nvPr/>
            </p:nvSpPr>
            <p:spPr bwMode="auto">
              <a:xfrm>
                <a:off x="1999130"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19" name="Line 88"/>
              <p:cNvSpPr>
                <a:spLocks noChangeShapeType="1"/>
              </p:cNvSpPr>
              <p:nvPr/>
            </p:nvSpPr>
            <p:spPr bwMode="auto">
              <a:xfrm>
                <a:off x="2088777"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20" name="Line 89"/>
              <p:cNvSpPr>
                <a:spLocks noChangeShapeType="1"/>
              </p:cNvSpPr>
              <p:nvPr/>
            </p:nvSpPr>
            <p:spPr bwMode="auto">
              <a:xfrm>
                <a:off x="2178425"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21" name="Line 90"/>
              <p:cNvSpPr>
                <a:spLocks noChangeShapeType="1"/>
              </p:cNvSpPr>
              <p:nvPr/>
            </p:nvSpPr>
            <p:spPr bwMode="auto">
              <a:xfrm>
                <a:off x="2268072"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22" name="Line 91"/>
              <p:cNvSpPr>
                <a:spLocks noChangeShapeType="1"/>
              </p:cNvSpPr>
              <p:nvPr/>
            </p:nvSpPr>
            <p:spPr bwMode="auto">
              <a:xfrm>
                <a:off x="2357719"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23" name="Line 92"/>
              <p:cNvSpPr>
                <a:spLocks noChangeShapeType="1"/>
              </p:cNvSpPr>
              <p:nvPr/>
            </p:nvSpPr>
            <p:spPr bwMode="auto">
              <a:xfrm>
                <a:off x="2447366"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00" name="Line 94"/>
              <p:cNvSpPr>
                <a:spLocks noChangeShapeType="1"/>
              </p:cNvSpPr>
              <p:nvPr/>
            </p:nvSpPr>
            <p:spPr bwMode="auto">
              <a:xfrm>
                <a:off x="1550894" y="4893597"/>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01" name="Line 95"/>
              <p:cNvSpPr>
                <a:spLocks noChangeShapeType="1"/>
              </p:cNvSpPr>
              <p:nvPr/>
            </p:nvSpPr>
            <p:spPr bwMode="auto">
              <a:xfrm>
                <a:off x="1730189" y="4893597"/>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02" name="Line 96"/>
              <p:cNvSpPr>
                <a:spLocks noChangeShapeType="1"/>
              </p:cNvSpPr>
              <p:nvPr/>
            </p:nvSpPr>
            <p:spPr bwMode="auto">
              <a:xfrm>
                <a:off x="1640542" y="4679841"/>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03" name="Line 97"/>
              <p:cNvSpPr>
                <a:spLocks noChangeShapeType="1"/>
              </p:cNvSpPr>
              <p:nvPr/>
            </p:nvSpPr>
            <p:spPr bwMode="auto">
              <a:xfrm>
                <a:off x="1819836" y="4679841"/>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04" name="Line 98"/>
              <p:cNvSpPr>
                <a:spLocks noChangeShapeType="1"/>
              </p:cNvSpPr>
              <p:nvPr/>
            </p:nvSpPr>
            <p:spPr bwMode="auto">
              <a:xfrm>
                <a:off x="1371600" y="4893597"/>
                <a:ext cx="89647"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05" name="Line 99"/>
              <p:cNvSpPr>
                <a:spLocks noChangeShapeType="1"/>
              </p:cNvSpPr>
              <p:nvPr/>
            </p:nvSpPr>
            <p:spPr bwMode="auto">
              <a:xfrm>
                <a:off x="1461247" y="4679841"/>
                <a:ext cx="95997"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106" name="Line 100"/>
              <p:cNvSpPr>
                <a:spLocks noChangeShapeType="1"/>
              </p:cNvSpPr>
              <p:nvPr/>
            </p:nvSpPr>
            <p:spPr bwMode="auto">
              <a:xfrm>
                <a:off x="1461247"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07" name="Line 101"/>
              <p:cNvSpPr>
                <a:spLocks noChangeShapeType="1"/>
              </p:cNvSpPr>
              <p:nvPr/>
            </p:nvSpPr>
            <p:spPr bwMode="auto">
              <a:xfrm>
                <a:off x="1550894"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08" name="Line 102"/>
              <p:cNvSpPr>
                <a:spLocks noChangeShapeType="1"/>
              </p:cNvSpPr>
              <p:nvPr/>
            </p:nvSpPr>
            <p:spPr bwMode="auto">
              <a:xfrm>
                <a:off x="1640542"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09" name="Line 103"/>
              <p:cNvSpPr>
                <a:spLocks noChangeShapeType="1"/>
              </p:cNvSpPr>
              <p:nvPr/>
            </p:nvSpPr>
            <p:spPr bwMode="auto">
              <a:xfrm>
                <a:off x="1730189"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10" name="Line 104"/>
              <p:cNvSpPr>
                <a:spLocks noChangeShapeType="1"/>
              </p:cNvSpPr>
              <p:nvPr/>
            </p:nvSpPr>
            <p:spPr bwMode="auto">
              <a:xfrm>
                <a:off x="1819836"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111" name="Line 105"/>
              <p:cNvSpPr>
                <a:spLocks noChangeShapeType="1"/>
              </p:cNvSpPr>
              <p:nvPr/>
            </p:nvSpPr>
            <p:spPr bwMode="auto">
              <a:xfrm>
                <a:off x="1909483"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97" name="Line 106"/>
              <p:cNvSpPr>
                <a:spLocks noChangeShapeType="1"/>
              </p:cNvSpPr>
              <p:nvPr/>
            </p:nvSpPr>
            <p:spPr bwMode="auto">
              <a:xfrm>
                <a:off x="2447365" y="4892675"/>
                <a:ext cx="67235"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grpSp>
        <p:grpSp>
          <p:nvGrpSpPr>
            <p:cNvPr id="124" name="组合 123"/>
            <p:cNvGrpSpPr/>
            <p:nvPr/>
          </p:nvGrpSpPr>
          <p:grpSpPr>
            <a:xfrm>
              <a:off x="6553200" y="4777227"/>
              <a:ext cx="1143000" cy="216162"/>
              <a:chOff x="6553200" y="4678919"/>
              <a:chExt cx="1143000" cy="216162"/>
            </a:xfrm>
          </p:grpSpPr>
          <p:sp>
            <p:nvSpPr>
              <p:cNvPr id="84" name="Line 110"/>
              <p:cNvSpPr>
                <a:spLocks noChangeShapeType="1"/>
              </p:cNvSpPr>
              <p:nvPr/>
            </p:nvSpPr>
            <p:spPr bwMode="auto">
              <a:xfrm>
                <a:off x="7270377" y="4893597"/>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85" name="Line 111"/>
              <p:cNvSpPr>
                <a:spLocks noChangeShapeType="1"/>
              </p:cNvSpPr>
              <p:nvPr/>
            </p:nvSpPr>
            <p:spPr bwMode="auto">
              <a:xfrm>
                <a:off x="7449672" y="4893597"/>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86" name="Line 112"/>
              <p:cNvSpPr>
                <a:spLocks noChangeShapeType="1"/>
              </p:cNvSpPr>
              <p:nvPr/>
            </p:nvSpPr>
            <p:spPr bwMode="auto">
              <a:xfrm>
                <a:off x="7360025" y="4679841"/>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87" name="Line 113"/>
              <p:cNvSpPr>
                <a:spLocks noChangeShapeType="1"/>
              </p:cNvSpPr>
              <p:nvPr/>
            </p:nvSpPr>
            <p:spPr bwMode="auto">
              <a:xfrm>
                <a:off x="7539319" y="4679841"/>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88" name="Line 114"/>
              <p:cNvSpPr>
                <a:spLocks noChangeShapeType="1"/>
              </p:cNvSpPr>
              <p:nvPr/>
            </p:nvSpPr>
            <p:spPr bwMode="auto">
              <a:xfrm>
                <a:off x="7091083" y="4893597"/>
                <a:ext cx="89647"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89" name="Line 115"/>
              <p:cNvSpPr>
                <a:spLocks noChangeShapeType="1"/>
              </p:cNvSpPr>
              <p:nvPr/>
            </p:nvSpPr>
            <p:spPr bwMode="auto">
              <a:xfrm>
                <a:off x="7180730" y="4679841"/>
                <a:ext cx="95997"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90" name="Line 116"/>
              <p:cNvSpPr>
                <a:spLocks noChangeShapeType="1"/>
              </p:cNvSpPr>
              <p:nvPr/>
            </p:nvSpPr>
            <p:spPr bwMode="auto">
              <a:xfrm>
                <a:off x="7180730"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91" name="Line 117"/>
              <p:cNvSpPr>
                <a:spLocks noChangeShapeType="1"/>
              </p:cNvSpPr>
              <p:nvPr/>
            </p:nvSpPr>
            <p:spPr bwMode="auto">
              <a:xfrm>
                <a:off x="7270377"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92" name="Line 118"/>
              <p:cNvSpPr>
                <a:spLocks noChangeShapeType="1"/>
              </p:cNvSpPr>
              <p:nvPr/>
            </p:nvSpPr>
            <p:spPr bwMode="auto">
              <a:xfrm>
                <a:off x="7360025"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93" name="Line 119"/>
              <p:cNvSpPr>
                <a:spLocks noChangeShapeType="1"/>
              </p:cNvSpPr>
              <p:nvPr/>
            </p:nvSpPr>
            <p:spPr bwMode="auto">
              <a:xfrm>
                <a:off x="7449672"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94" name="Line 120"/>
              <p:cNvSpPr>
                <a:spLocks noChangeShapeType="1"/>
              </p:cNvSpPr>
              <p:nvPr/>
            </p:nvSpPr>
            <p:spPr bwMode="auto">
              <a:xfrm>
                <a:off x="7539319"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95" name="Line 121"/>
              <p:cNvSpPr>
                <a:spLocks noChangeShapeType="1"/>
              </p:cNvSpPr>
              <p:nvPr/>
            </p:nvSpPr>
            <p:spPr bwMode="auto">
              <a:xfrm>
                <a:off x="7628966"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72" name="Line 123"/>
              <p:cNvSpPr>
                <a:spLocks noChangeShapeType="1"/>
              </p:cNvSpPr>
              <p:nvPr/>
            </p:nvSpPr>
            <p:spPr bwMode="auto">
              <a:xfrm>
                <a:off x="6732494" y="4893597"/>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73" name="Line 124"/>
              <p:cNvSpPr>
                <a:spLocks noChangeShapeType="1"/>
              </p:cNvSpPr>
              <p:nvPr/>
            </p:nvSpPr>
            <p:spPr bwMode="auto">
              <a:xfrm>
                <a:off x="6911789" y="4893597"/>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74" name="Line 125"/>
              <p:cNvSpPr>
                <a:spLocks noChangeShapeType="1"/>
              </p:cNvSpPr>
              <p:nvPr/>
            </p:nvSpPr>
            <p:spPr bwMode="auto">
              <a:xfrm>
                <a:off x="6822142" y="4679841"/>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75" name="Line 126"/>
              <p:cNvSpPr>
                <a:spLocks noChangeShapeType="1"/>
              </p:cNvSpPr>
              <p:nvPr/>
            </p:nvSpPr>
            <p:spPr bwMode="auto">
              <a:xfrm>
                <a:off x="7001436" y="4679841"/>
                <a:ext cx="89647" cy="1484"/>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76" name="Line 127"/>
              <p:cNvSpPr>
                <a:spLocks noChangeShapeType="1"/>
              </p:cNvSpPr>
              <p:nvPr/>
            </p:nvSpPr>
            <p:spPr bwMode="auto">
              <a:xfrm>
                <a:off x="6553200" y="4893597"/>
                <a:ext cx="89647"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77" name="Line 128"/>
              <p:cNvSpPr>
                <a:spLocks noChangeShapeType="1"/>
              </p:cNvSpPr>
              <p:nvPr/>
            </p:nvSpPr>
            <p:spPr bwMode="auto">
              <a:xfrm>
                <a:off x="6642847" y="4679841"/>
                <a:ext cx="95997"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2060"/>
                  </a:solidFill>
                </a:endParaRPr>
              </a:p>
            </p:txBody>
          </p:sp>
          <p:sp>
            <p:nvSpPr>
              <p:cNvPr id="78" name="Line 129"/>
              <p:cNvSpPr>
                <a:spLocks noChangeShapeType="1"/>
              </p:cNvSpPr>
              <p:nvPr/>
            </p:nvSpPr>
            <p:spPr bwMode="auto">
              <a:xfrm>
                <a:off x="6642847"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79" name="Line 130"/>
              <p:cNvSpPr>
                <a:spLocks noChangeShapeType="1"/>
              </p:cNvSpPr>
              <p:nvPr/>
            </p:nvSpPr>
            <p:spPr bwMode="auto">
              <a:xfrm>
                <a:off x="6732494"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80" name="Line 131"/>
              <p:cNvSpPr>
                <a:spLocks noChangeShapeType="1"/>
              </p:cNvSpPr>
              <p:nvPr/>
            </p:nvSpPr>
            <p:spPr bwMode="auto">
              <a:xfrm>
                <a:off x="6822142"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81" name="Line 132"/>
              <p:cNvSpPr>
                <a:spLocks noChangeShapeType="1"/>
              </p:cNvSpPr>
              <p:nvPr/>
            </p:nvSpPr>
            <p:spPr bwMode="auto">
              <a:xfrm>
                <a:off x="6911789"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82" name="Line 133"/>
              <p:cNvSpPr>
                <a:spLocks noChangeShapeType="1"/>
              </p:cNvSpPr>
              <p:nvPr/>
            </p:nvSpPr>
            <p:spPr bwMode="auto">
              <a:xfrm>
                <a:off x="7001436"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83" name="Line 134"/>
              <p:cNvSpPr>
                <a:spLocks noChangeShapeType="1"/>
              </p:cNvSpPr>
              <p:nvPr/>
            </p:nvSpPr>
            <p:spPr bwMode="auto">
              <a:xfrm>
                <a:off x="7091083" y="4678919"/>
                <a:ext cx="0" cy="213756"/>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69" name="Line 135"/>
              <p:cNvSpPr>
                <a:spLocks noChangeShapeType="1"/>
              </p:cNvSpPr>
              <p:nvPr/>
            </p:nvSpPr>
            <p:spPr bwMode="auto">
              <a:xfrm>
                <a:off x="7628965" y="4892675"/>
                <a:ext cx="67235" cy="0"/>
              </a:xfrm>
              <a:prstGeom prst="line">
                <a:avLst/>
              </a:prstGeom>
              <a:noFill/>
              <a:ln w="9525">
                <a:solidFill>
                  <a:srgbClr val="A5002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grpSp>
        <p:sp>
          <p:nvSpPr>
            <p:cNvPr id="58" name="Freeform 136"/>
            <p:cNvSpPr>
              <a:spLocks/>
            </p:cNvSpPr>
            <p:nvPr/>
          </p:nvSpPr>
          <p:spPr bwMode="auto">
            <a:xfrm>
              <a:off x="3657600" y="4644008"/>
              <a:ext cx="1800000" cy="482600"/>
            </a:xfrm>
            <a:custGeom>
              <a:avLst/>
              <a:gdLst>
                <a:gd name="T0" fmla="*/ 0 w 1104"/>
                <a:gd name="T1" fmla="*/ 208 h 304"/>
                <a:gd name="T2" fmla="*/ 48 w 1104"/>
                <a:gd name="T3" fmla="*/ 16 h 304"/>
                <a:gd name="T4" fmla="*/ 96 w 1104"/>
                <a:gd name="T5" fmla="*/ 304 h 304"/>
                <a:gd name="T6" fmla="*/ 192 w 1104"/>
                <a:gd name="T7" fmla="*/ 16 h 304"/>
                <a:gd name="T8" fmla="*/ 240 w 1104"/>
                <a:gd name="T9" fmla="*/ 304 h 304"/>
                <a:gd name="T10" fmla="*/ 336 w 1104"/>
                <a:gd name="T11" fmla="*/ 16 h 304"/>
                <a:gd name="T12" fmla="*/ 384 w 1104"/>
                <a:gd name="T13" fmla="*/ 304 h 304"/>
                <a:gd name="T14" fmla="*/ 480 w 1104"/>
                <a:gd name="T15" fmla="*/ 16 h 304"/>
                <a:gd name="T16" fmla="*/ 528 w 1104"/>
                <a:gd name="T17" fmla="*/ 304 h 304"/>
                <a:gd name="T18" fmla="*/ 624 w 1104"/>
                <a:gd name="T19" fmla="*/ 16 h 304"/>
                <a:gd name="T20" fmla="*/ 672 w 1104"/>
                <a:gd name="T21" fmla="*/ 256 h 304"/>
                <a:gd name="T22" fmla="*/ 720 w 1104"/>
                <a:gd name="T23" fmla="*/ 16 h 304"/>
                <a:gd name="T24" fmla="*/ 768 w 1104"/>
                <a:gd name="T25" fmla="*/ 256 h 304"/>
                <a:gd name="T26" fmla="*/ 816 w 1104"/>
                <a:gd name="T27" fmla="*/ 64 h 304"/>
                <a:gd name="T28" fmla="*/ 864 w 1104"/>
                <a:gd name="T29" fmla="*/ 256 h 304"/>
                <a:gd name="T30" fmla="*/ 912 w 1104"/>
                <a:gd name="T31" fmla="*/ 16 h 304"/>
                <a:gd name="T32" fmla="*/ 960 w 1104"/>
                <a:gd name="T33" fmla="*/ 304 h 304"/>
                <a:gd name="T34" fmla="*/ 1056 w 1104"/>
                <a:gd name="T35" fmla="*/ 16 h 304"/>
                <a:gd name="T36" fmla="*/ 1104 w 1104"/>
                <a:gd name="T37" fmla="*/ 25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4" h="304">
                  <a:moveTo>
                    <a:pt x="0" y="208"/>
                  </a:moveTo>
                  <a:cubicBezTo>
                    <a:pt x="16" y="104"/>
                    <a:pt x="32" y="0"/>
                    <a:pt x="48" y="16"/>
                  </a:cubicBezTo>
                  <a:cubicBezTo>
                    <a:pt x="64" y="32"/>
                    <a:pt x="72" y="304"/>
                    <a:pt x="96" y="304"/>
                  </a:cubicBezTo>
                  <a:cubicBezTo>
                    <a:pt x="120" y="304"/>
                    <a:pt x="168" y="16"/>
                    <a:pt x="192" y="16"/>
                  </a:cubicBezTo>
                  <a:cubicBezTo>
                    <a:pt x="216" y="16"/>
                    <a:pt x="216" y="304"/>
                    <a:pt x="240" y="304"/>
                  </a:cubicBezTo>
                  <a:cubicBezTo>
                    <a:pt x="264" y="304"/>
                    <a:pt x="312" y="16"/>
                    <a:pt x="336" y="16"/>
                  </a:cubicBezTo>
                  <a:cubicBezTo>
                    <a:pt x="360" y="16"/>
                    <a:pt x="360" y="304"/>
                    <a:pt x="384" y="304"/>
                  </a:cubicBezTo>
                  <a:cubicBezTo>
                    <a:pt x="408" y="304"/>
                    <a:pt x="456" y="16"/>
                    <a:pt x="480" y="16"/>
                  </a:cubicBezTo>
                  <a:cubicBezTo>
                    <a:pt x="504" y="16"/>
                    <a:pt x="504" y="304"/>
                    <a:pt x="528" y="304"/>
                  </a:cubicBezTo>
                  <a:cubicBezTo>
                    <a:pt x="552" y="304"/>
                    <a:pt x="600" y="24"/>
                    <a:pt x="624" y="16"/>
                  </a:cubicBezTo>
                  <a:cubicBezTo>
                    <a:pt x="648" y="8"/>
                    <a:pt x="656" y="256"/>
                    <a:pt x="672" y="256"/>
                  </a:cubicBezTo>
                  <a:cubicBezTo>
                    <a:pt x="688" y="256"/>
                    <a:pt x="704" y="16"/>
                    <a:pt x="720" y="16"/>
                  </a:cubicBezTo>
                  <a:cubicBezTo>
                    <a:pt x="736" y="16"/>
                    <a:pt x="752" y="248"/>
                    <a:pt x="768" y="256"/>
                  </a:cubicBezTo>
                  <a:cubicBezTo>
                    <a:pt x="784" y="264"/>
                    <a:pt x="800" y="64"/>
                    <a:pt x="816" y="64"/>
                  </a:cubicBezTo>
                  <a:cubicBezTo>
                    <a:pt x="832" y="64"/>
                    <a:pt x="848" y="264"/>
                    <a:pt x="864" y="256"/>
                  </a:cubicBezTo>
                  <a:cubicBezTo>
                    <a:pt x="880" y="248"/>
                    <a:pt x="896" y="8"/>
                    <a:pt x="912" y="16"/>
                  </a:cubicBezTo>
                  <a:cubicBezTo>
                    <a:pt x="928" y="24"/>
                    <a:pt x="936" y="304"/>
                    <a:pt x="960" y="304"/>
                  </a:cubicBezTo>
                  <a:cubicBezTo>
                    <a:pt x="984" y="304"/>
                    <a:pt x="1032" y="24"/>
                    <a:pt x="1056" y="16"/>
                  </a:cubicBezTo>
                  <a:cubicBezTo>
                    <a:pt x="1080" y="8"/>
                    <a:pt x="1092" y="132"/>
                    <a:pt x="1104" y="256"/>
                  </a:cubicBezTo>
                </a:path>
              </a:pathLst>
            </a:custGeom>
            <a:noFill/>
            <a:ln w="9525" cap="flat" cmpd="sng">
              <a:solidFill>
                <a:srgbClr val="FF9900"/>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nchor="ctr"/>
            <a:lstStyle/>
            <a:p>
              <a:endParaRPr lang="zh-CN" altLang="en-US">
                <a:solidFill>
                  <a:srgbClr val="002060"/>
                </a:solidFill>
              </a:endParaRPr>
            </a:p>
          </p:txBody>
        </p:sp>
        <p:sp>
          <p:nvSpPr>
            <p:cNvPr id="51" name="Text Box 73"/>
            <p:cNvSpPr txBox="1">
              <a:spLocks noChangeArrowheads="1"/>
            </p:cNvSpPr>
            <p:nvPr/>
          </p:nvSpPr>
          <p:spPr bwMode="auto">
            <a:xfrm>
              <a:off x="307096" y="4219937"/>
              <a:ext cx="1080000" cy="1369606"/>
            </a:xfrm>
            <a:prstGeom prst="rect">
              <a:avLst/>
            </a:prstGeom>
            <a:solidFill>
              <a:schemeClr val="bg1">
                <a:lumMod val="95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endParaRPr lang="en-US" altLang="zh-CN" sz="1800" dirty="0" smtClean="0">
                <a:solidFill>
                  <a:srgbClr val="002060"/>
                </a:solidFill>
                <a:latin typeface="Times New Roman" pitchFamily="18" charset="0"/>
                <a:ea typeface="宋体" pitchFamily="2" charset="-122"/>
              </a:endParaRPr>
            </a:p>
            <a:p>
              <a:pPr algn="ctr">
                <a:spcBef>
                  <a:spcPts val="1800"/>
                </a:spcBef>
                <a:spcAft>
                  <a:spcPts val="600"/>
                </a:spcAft>
                <a:buFontTx/>
                <a:buNone/>
              </a:pPr>
              <a:r>
                <a:rPr lang="zh-CN" altLang="en-US" sz="1800" dirty="0" smtClean="0">
                  <a:solidFill>
                    <a:srgbClr val="002060"/>
                  </a:solidFill>
                  <a:latin typeface="Times New Roman" pitchFamily="18" charset="0"/>
                  <a:ea typeface="宋体" pitchFamily="2" charset="-122"/>
                </a:rPr>
                <a:t>计算机</a:t>
              </a:r>
              <a:r>
                <a:rPr lang="en-US" altLang="zh-CN" sz="1800" dirty="0" smtClean="0">
                  <a:solidFill>
                    <a:srgbClr val="002060"/>
                  </a:solidFill>
                  <a:latin typeface="Times New Roman" pitchFamily="18" charset="0"/>
                  <a:ea typeface="宋体" pitchFamily="2" charset="-122"/>
                </a:rPr>
                <a:t>A</a:t>
              </a:r>
            </a:p>
            <a:p>
              <a:pPr algn="ctr">
                <a:spcBef>
                  <a:spcPct val="50000"/>
                </a:spcBef>
                <a:buFontTx/>
                <a:buNone/>
              </a:pPr>
              <a:endParaRPr lang="en-US" altLang="zh-CN" sz="1800" dirty="0" smtClean="0">
                <a:solidFill>
                  <a:srgbClr val="002060"/>
                </a:solidFill>
                <a:latin typeface="Times New Roman" pitchFamily="18" charset="0"/>
                <a:ea typeface="宋体" pitchFamily="2" charset="-122"/>
              </a:endParaRPr>
            </a:p>
          </p:txBody>
        </p:sp>
        <p:sp>
          <p:nvSpPr>
            <p:cNvPr id="52" name="Text Box 74"/>
            <p:cNvSpPr txBox="1">
              <a:spLocks noChangeArrowheads="1"/>
            </p:cNvSpPr>
            <p:nvPr/>
          </p:nvSpPr>
          <p:spPr bwMode="auto">
            <a:xfrm>
              <a:off x="2542063" y="4219937"/>
              <a:ext cx="1080000" cy="1369606"/>
            </a:xfrm>
            <a:prstGeom prst="rect">
              <a:avLst/>
            </a:prstGeom>
            <a:solidFill>
              <a:schemeClr val="bg1">
                <a:lumMod val="95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endParaRPr lang="en-US" altLang="zh-CN" sz="1800" dirty="0" smtClean="0">
                <a:solidFill>
                  <a:srgbClr val="002060"/>
                </a:solidFill>
                <a:latin typeface="Times New Roman" pitchFamily="18" charset="0"/>
                <a:ea typeface="宋体" pitchFamily="2" charset="-122"/>
              </a:endParaRPr>
            </a:p>
            <a:p>
              <a:pPr algn="ctr">
                <a:spcBef>
                  <a:spcPts val="1800"/>
                </a:spcBef>
                <a:spcAft>
                  <a:spcPts val="600"/>
                </a:spcAft>
                <a:buFontTx/>
                <a:buNone/>
              </a:pPr>
              <a:r>
                <a:rPr lang="en-US" altLang="zh-CN" sz="1800" dirty="0" smtClean="0">
                  <a:solidFill>
                    <a:srgbClr val="002060"/>
                  </a:solidFill>
                  <a:latin typeface="Times New Roman" pitchFamily="18" charset="0"/>
                  <a:ea typeface="宋体" pitchFamily="2" charset="-122"/>
                </a:rPr>
                <a:t>MODEM</a:t>
              </a:r>
              <a:endParaRPr lang="en-US" altLang="zh-CN" sz="800" dirty="0">
                <a:solidFill>
                  <a:srgbClr val="002060"/>
                </a:solidFill>
                <a:latin typeface="Times New Roman" pitchFamily="18" charset="0"/>
                <a:ea typeface="宋体" pitchFamily="2" charset="-122"/>
              </a:endParaRPr>
            </a:p>
            <a:p>
              <a:pPr algn="ctr">
                <a:spcBef>
                  <a:spcPct val="50000"/>
                </a:spcBef>
                <a:buFontTx/>
                <a:buNone/>
              </a:pPr>
              <a:endParaRPr lang="en-US" altLang="zh-CN" sz="1800" dirty="0" smtClean="0">
                <a:solidFill>
                  <a:srgbClr val="002060"/>
                </a:solidFill>
                <a:latin typeface="Times New Roman" pitchFamily="18" charset="0"/>
                <a:ea typeface="宋体" pitchFamily="2" charset="-122"/>
              </a:endParaRPr>
            </a:p>
          </p:txBody>
        </p:sp>
        <p:sp>
          <p:nvSpPr>
            <p:cNvPr id="53" name="Text Box 75"/>
            <p:cNvSpPr txBox="1">
              <a:spLocks noChangeArrowheads="1"/>
            </p:cNvSpPr>
            <p:nvPr/>
          </p:nvSpPr>
          <p:spPr bwMode="auto">
            <a:xfrm>
              <a:off x="5474433" y="4200505"/>
              <a:ext cx="1069524" cy="1369606"/>
            </a:xfrm>
            <a:prstGeom prst="rect">
              <a:avLst/>
            </a:prstGeom>
            <a:solidFill>
              <a:schemeClr val="bg1">
                <a:lumMod val="95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a:spcBef>
                  <a:spcPct val="50000"/>
                </a:spcBef>
                <a:buFontTx/>
                <a:buNone/>
                <a:defRPr>
                  <a:solidFill>
                    <a:srgbClr val="002060"/>
                  </a:solidFill>
                  <a:latin typeface="Times New Roman" pitchFamily="18" charset="0"/>
                  <a:ea typeface="宋体" pitchFamily="2" charset="-122"/>
                </a:defRPr>
              </a:lvl1pPr>
            </a:lstStyle>
            <a:p>
              <a:pPr algn="ctr"/>
              <a:endParaRPr lang="en-US" altLang="zh-CN" dirty="0"/>
            </a:p>
            <a:p>
              <a:pPr algn="ctr">
                <a:spcBef>
                  <a:spcPts val="1800"/>
                </a:spcBef>
                <a:spcAft>
                  <a:spcPts val="600"/>
                </a:spcAft>
              </a:pPr>
              <a:r>
                <a:rPr lang="en-US" altLang="zh-CN" dirty="0"/>
                <a:t>MODEM</a:t>
              </a:r>
            </a:p>
            <a:p>
              <a:pPr algn="ctr"/>
              <a:endParaRPr lang="en-US" altLang="zh-CN" dirty="0"/>
            </a:p>
          </p:txBody>
        </p:sp>
        <p:sp>
          <p:nvSpPr>
            <p:cNvPr id="54" name="Text Box 76"/>
            <p:cNvSpPr txBox="1">
              <a:spLocks noChangeArrowheads="1"/>
            </p:cNvSpPr>
            <p:nvPr/>
          </p:nvSpPr>
          <p:spPr bwMode="auto">
            <a:xfrm>
              <a:off x="7713615" y="4200505"/>
              <a:ext cx="1031051" cy="1369606"/>
            </a:xfrm>
            <a:prstGeom prst="rect">
              <a:avLst/>
            </a:prstGeom>
            <a:solidFill>
              <a:schemeClr val="bg1">
                <a:lumMod val="95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a:spcBef>
                  <a:spcPct val="50000"/>
                </a:spcBef>
                <a:buFontTx/>
                <a:buNone/>
                <a:defRPr>
                  <a:solidFill>
                    <a:srgbClr val="002060"/>
                  </a:solidFill>
                  <a:latin typeface="Times New Roman" pitchFamily="18" charset="0"/>
                  <a:ea typeface="宋体" pitchFamily="2" charset="-122"/>
                </a:defRPr>
              </a:lvl1pPr>
            </a:lstStyle>
            <a:p>
              <a:pPr algn="ctr"/>
              <a:endParaRPr lang="en-US" altLang="zh-CN" dirty="0"/>
            </a:p>
            <a:p>
              <a:pPr algn="ctr">
                <a:spcBef>
                  <a:spcPts val="1800"/>
                </a:spcBef>
                <a:spcAft>
                  <a:spcPts val="600"/>
                </a:spcAft>
              </a:pPr>
              <a:r>
                <a:rPr lang="zh-CN" altLang="en-US" dirty="0"/>
                <a:t>计算机</a:t>
              </a:r>
              <a:r>
                <a:rPr lang="en-US" altLang="zh-CN" dirty="0"/>
                <a:t>B</a:t>
              </a:r>
            </a:p>
            <a:p>
              <a:pPr algn="ctr"/>
              <a:endParaRPr lang="en-US" altLang="zh-CN" dirty="0"/>
            </a:p>
          </p:txBody>
        </p:sp>
      </p:grpSp>
    </p:spTree>
    <p:extLst>
      <p:ext uri="{BB962C8B-B14F-4D97-AF65-F5344CB8AC3E}">
        <p14:creationId xmlns:p14="http://schemas.microsoft.com/office/powerpoint/2010/main" val="1178002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4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48"/>
                                        </p:tgtEl>
                                        <p:attrNameLst>
                                          <p:attrName>style.visibility</p:attrName>
                                        </p:attrNameLst>
                                      </p:cBhvr>
                                      <p:to>
                                        <p:strVal val="visible"/>
                                      </p:to>
                                    </p:se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26"/>
                                        </p:tgtEl>
                                        <p:attrNameLst>
                                          <p:attrName>style.visibility</p:attrName>
                                        </p:attrNameLst>
                                      </p:cBhvr>
                                      <p:to>
                                        <p:strVal val="visible"/>
                                      </p:to>
                                    </p:set>
                                    <p:animEffect transition="in" filter="fade">
                                      <p:cBhvr>
                                        <p:cTn id="1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utoUpdateAnimBg="0"/>
      <p:bldP spid="47" grpId="0" autoUpdateAnimBg="0"/>
      <p:bldP spid="4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083169" cy="584775"/>
          </a:xfrm>
          <a:noFill/>
        </p:spPr>
        <p:txBody>
          <a:bodyPr wrap="none" rtlCol="0" anchor="ctr" anchorCtr="0">
            <a:spAutoFit/>
          </a:bodyPr>
          <a:lstStyle/>
          <a:p>
            <a:pPr algn="l"/>
            <a:r>
              <a:rPr lang="en-US" altLang="zh-CN" sz="3200" b="0" spc="0" dirty="0">
                <a:solidFill>
                  <a:schemeClr val="tx1"/>
                </a:solidFill>
                <a:latin typeface="黑体" pitchFamily="49" charset="-122"/>
                <a:ea typeface="黑体" pitchFamily="49" charset="-122"/>
                <a:cs typeface="+mn-cs"/>
              </a:rPr>
              <a:t>2</a:t>
            </a:r>
            <a:r>
              <a:rPr lang="zh-CN" altLang="zh-CN" sz="3200" b="0" spc="0" dirty="0">
                <a:solidFill>
                  <a:schemeClr val="tx1"/>
                </a:solidFill>
                <a:latin typeface="黑体" pitchFamily="49" charset="-122"/>
                <a:ea typeface="黑体" pitchFamily="49" charset="-122"/>
                <a:cs typeface="+mn-cs"/>
              </a:rPr>
              <a:t>．信号的调制与解调</a:t>
            </a:r>
            <a:endParaRPr lang="zh-CN" altLang="en-US" sz="3200" b="0" spc="0" dirty="0">
              <a:solidFill>
                <a:schemeClr val="tx1"/>
              </a:solidFill>
              <a:latin typeface="黑体" pitchFamily="49" charset="-122"/>
              <a:ea typeface="黑体" pitchFamily="49" charset="-122"/>
              <a:cs typeface="+mn-cs"/>
            </a:endParaRPr>
          </a:p>
        </p:txBody>
      </p:sp>
      <p:sp>
        <p:nvSpPr>
          <p:cNvPr id="4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7.1.2  </a:t>
            </a:r>
            <a:r>
              <a:rPr lang="zh-CN" altLang="zh-CN" smtClean="0"/>
              <a:t>串行通信中的基本技术</a:t>
            </a:r>
            <a:endParaRPr lang="zh-CN" altLang="en-US" dirty="0"/>
          </a:p>
        </p:txBody>
      </p:sp>
      <p:sp>
        <p:nvSpPr>
          <p:cNvPr id="46" name="Text Box 68"/>
          <p:cNvSpPr txBox="1">
            <a:spLocks noChangeArrowheads="1"/>
          </p:cNvSpPr>
          <p:nvPr/>
        </p:nvSpPr>
        <p:spPr bwMode="auto">
          <a:xfrm>
            <a:off x="1203390" y="1862029"/>
            <a:ext cx="6858000"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dash"/>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nSpc>
                <a:spcPct val="110000"/>
              </a:lnSpc>
              <a:defRPr sz="2400">
                <a:latin typeface="黑体" pitchFamily="49" charset="-122"/>
                <a:ea typeface="黑体" pitchFamily="49" charset="-122"/>
                <a:cs typeface="Times New Roman" pitchFamily="18" charset="0"/>
              </a:defRPr>
            </a:lvl1pPr>
          </a:lstStyle>
          <a:p>
            <a:r>
              <a:rPr lang="zh-CN" altLang="en-US" dirty="0" smtClean="0">
                <a:latin typeface="宋体" pitchFamily="2" charset="-122"/>
                <a:ea typeface="宋体" pitchFamily="2" charset="-122"/>
              </a:rPr>
              <a:t>三</a:t>
            </a:r>
            <a:r>
              <a:rPr lang="zh-CN" altLang="en-US" dirty="0">
                <a:latin typeface="宋体" pitchFamily="2" charset="-122"/>
                <a:ea typeface="宋体" pitchFamily="2" charset="-122"/>
              </a:rPr>
              <a:t>种调制方式</a:t>
            </a:r>
            <a:r>
              <a:rPr lang="zh-CN" altLang="en-US" dirty="0" smtClean="0"/>
              <a:t>：</a:t>
            </a:r>
            <a:r>
              <a:rPr lang="zh-CN" altLang="en-US" dirty="0">
                <a:solidFill>
                  <a:srgbClr val="0070C0"/>
                </a:solidFill>
                <a:latin typeface="宋体" pitchFamily="2" charset="-122"/>
                <a:ea typeface="宋体" pitchFamily="2" charset="-122"/>
              </a:rPr>
              <a:t>调幅、调频、</a:t>
            </a:r>
            <a:r>
              <a:rPr lang="zh-CN" altLang="en-US" dirty="0" smtClean="0">
                <a:solidFill>
                  <a:srgbClr val="0070C0"/>
                </a:solidFill>
                <a:latin typeface="宋体" pitchFamily="2" charset="-122"/>
                <a:ea typeface="宋体" pitchFamily="2" charset="-122"/>
              </a:rPr>
              <a:t>调相</a:t>
            </a:r>
            <a:endParaRPr lang="zh-CN" altLang="en-US" dirty="0">
              <a:solidFill>
                <a:srgbClr val="0070C0"/>
              </a:solidFill>
              <a:latin typeface="宋体" pitchFamily="2" charset="-122"/>
              <a:ea typeface="宋体" pitchFamily="2" charset="-122"/>
            </a:endParaRPr>
          </a:p>
        </p:txBody>
      </p:sp>
      <p:grpSp>
        <p:nvGrpSpPr>
          <p:cNvPr id="5" name="组合 4"/>
          <p:cNvGrpSpPr/>
          <p:nvPr/>
        </p:nvGrpSpPr>
        <p:grpSpPr>
          <a:xfrm>
            <a:off x="601650" y="2564904"/>
            <a:ext cx="7940700" cy="3528392"/>
            <a:chOff x="431540" y="2636912"/>
            <a:chExt cx="8280920" cy="3528392"/>
          </a:xfrm>
        </p:grpSpPr>
        <p:sp>
          <p:nvSpPr>
            <p:cNvPr id="4" name="矩形 3"/>
            <p:cNvSpPr/>
            <p:nvPr/>
          </p:nvSpPr>
          <p:spPr>
            <a:xfrm>
              <a:off x="431540" y="2636912"/>
              <a:ext cx="8280920" cy="3528392"/>
            </a:xfrm>
            <a:prstGeom prst="rect">
              <a:avLst/>
            </a:prstGeom>
            <a:solidFill>
              <a:schemeClr val="bg1">
                <a:lumMod val="8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674" name="Picture 2" descr="C:\Users\Administrator\AppData\Roaming\Tencent\Users\44194298\QQ\WinTemp\RichOle\UHW~%QXRTANF}L7EX@{N2)P.png"/>
            <p:cNvPicPr>
              <a:picLocks noChangeAspect="1" noChangeArrowheads="1"/>
            </p:cNvPicPr>
            <p:nvPr/>
          </p:nvPicPr>
          <p:blipFill>
            <a:blip r:embed="rId2">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601650" y="2924943"/>
              <a:ext cx="7940701" cy="302433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53533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5368777"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3</a:t>
            </a:r>
            <a:r>
              <a:rPr lang="zh-CN" altLang="zh-CN" sz="3200" b="0" spc="0" dirty="0">
                <a:solidFill>
                  <a:schemeClr val="tx1"/>
                </a:solidFill>
                <a:latin typeface="黑体" pitchFamily="49" charset="-122"/>
                <a:ea typeface="黑体" pitchFamily="49" charset="-122"/>
                <a:cs typeface="+mn-cs"/>
              </a:rPr>
              <a:t>．串行通信的数据传输</a:t>
            </a:r>
            <a:r>
              <a:rPr lang="zh-CN" altLang="en-US" sz="3200" b="0" spc="0" dirty="0">
                <a:solidFill>
                  <a:schemeClr val="tx1"/>
                </a:solidFill>
                <a:latin typeface="黑体" pitchFamily="49" charset="-122"/>
                <a:ea typeface="黑体" pitchFamily="49" charset="-122"/>
                <a:cs typeface="+mn-cs"/>
              </a:rPr>
              <a:t>速率</a:t>
            </a:r>
          </a:p>
        </p:txBody>
      </p:sp>
      <p:sp>
        <p:nvSpPr>
          <p:cNvPr id="4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7.1.2  </a:t>
            </a:r>
            <a:r>
              <a:rPr lang="zh-CN" altLang="zh-CN" smtClean="0"/>
              <a:t>串行通信中的基本技术</a:t>
            </a:r>
            <a:endParaRPr lang="zh-CN" altLang="en-US" dirty="0"/>
          </a:p>
        </p:txBody>
      </p:sp>
      <p:sp>
        <p:nvSpPr>
          <p:cNvPr id="46" name="Text Box 68"/>
          <p:cNvSpPr txBox="1">
            <a:spLocks noChangeArrowheads="1"/>
          </p:cNvSpPr>
          <p:nvPr/>
        </p:nvSpPr>
        <p:spPr bwMode="auto">
          <a:xfrm>
            <a:off x="571084" y="1878478"/>
            <a:ext cx="8033364" cy="830997"/>
          </a:xfrm>
          <a:prstGeom prst="rect">
            <a:avLst/>
          </a:prstGeom>
          <a:solidFill>
            <a:schemeClr val="bg1">
              <a:lumMod val="95000"/>
            </a:schemeClr>
          </a:solidFill>
          <a:ln w="12700">
            <a:solidFill>
              <a:srgbClr val="00B050"/>
            </a:solidFill>
            <a:prstDash val="dash"/>
            <a:miter lim="800000"/>
            <a:headEnd/>
            <a:tailEnd/>
          </a:ln>
          <a:effectLst/>
          <a:extLst/>
        </p:spPr>
        <p:txBody>
          <a:bodyPr wrap="square">
            <a:spAutoFit/>
          </a:bodyPr>
          <a:lstStyle/>
          <a:p>
            <a:pPr algn="just">
              <a:spcBef>
                <a:spcPts val="600"/>
              </a:spcBef>
            </a:pPr>
            <a:r>
              <a:rPr lang="zh-CN" altLang="en-US" sz="2400" dirty="0" smtClean="0">
                <a:solidFill>
                  <a:srgbClr val="002060"/>
                </a:solidFill>
                <a:latin typeface="黑体" pitchFamily="49" charset="-122"/>
                <a:ea typeface="黑体" pitchFamily="49" charset="-122"/>
                <a:cs typeface="Times New Roman" pitchFamily="18" charset="0"/>
              </a:rPr>
              <a:t>　　</a:t>
            </a:r>
            <a:r>
              <a:rPr lang="zh-CN" altLang="zh-CN" sz="2400" dirty="0" smtClean="0">
                <a:solidFill>
                  <a:srgbClr val="0070C0"/>
                </a:solidFill>
                <a:latin typeface="黑体" pitchFamily="49" charset="-122"/>
                <a:ea typeface="黑体" pitchFamily="49" charset="-122"/>
                <a:cs typeface="Times New Roman" pitchFamily="18" charset="0"/>
              </a:rPr>
              <a:t>数据传输速率</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指</a:t>
            </a:r>
            <a:r>
              <a:rPr lang="zh-CN" altLang="zh-CN" sz="2400" dirty="0">
                <a:solidFill>
                  <a:srgbClr val="002060"/>
                </a:solidFill>
                <a:latin typeface="Times New Roman" pitchFamily="18" charset="0"/>
                <a:ea typeface="宋体" pitchFamily="2" charset="-122"/>
                <a:cs typeface="Times New Roman" pitchFamily="18" charset="0"/>
              </a:rPr>
              <a:t>单位时间内传输的信息量，可用比特率或波特率表示。</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98" name="Text Box 86"/>
          <p:cNvSpPr txBox="1">
            <a:spLocks noChangeArrowheads="1"/>
          </p:cNvSpPr>
          <p:nvPr/>
        </p:nvSpPr>
        <p:spPr bwMode="auto">
          <a:xfrm>
            <a:off x="571084" y="2846114"/>
            <a:ext cx="8033364" cy="830997"/>
          </a:xfrm>
          <a:prstGeom prst="rect">
            <a:avLst/>
          </a:prstGeom>
          <a:solidFill>
            <a:schemeClr val="bg1">
              <a:lumMod val="95000"/>
            </a:schemeClr>
          </a:solidFill>
          <a:ln w="12700">
            <a:solidFill>
              <a:srgbClr val="00B050"/>
            </a:solidFill>
            <a:prstDash val="dash"/>
            <a:miter lim="800000"/>
            <a:headEnd/>
            <a:tailEnd/>
          </a:ln>
          <a:effectLst/>
          <a:extLst/>
        </p:spPr>
        <p:txBody>
          <a:bodyPr wrap="square">
            <a:spAutoFit/>
          </a:bodyPr>
          <a:lstStyle/>
          <a:p>
            <a:pPr algn="just">
              <a:spcBef>
                <a:spcPts val="600"/>
              </a:spcBef>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en-US" sz="2400" dirty="0">
                <a:solidFill>
                  <a:srgbClr val="0070C0"/>
                </a:solidFill>
                <a:latin typeface="黑体" pitchFamily="49" charset="-122"/>
                <a:ea typeface="黑体" pitchFamily="49" charset="-122"/>
                <a:cs typeface="Times New Roman" pitchFamily="18" charset="0"/>
              </a:rPr>
              <a:t>比特率</a:t>
            </a:r>
            <a:r>
              <a:rPr lang="zh-CN" altLang="en-US" sz="2400" dirty="0">
                <a:solidFill>
                  <a:srgbClr val="002060"/>
                </a:solidFill>
                <a:latin typeface="Times New Roman" pitchFamily="18" charset="0"/>
                <a:ea typeface="宋体" pitchFamily="2" charset="-122"/>
                <a:cs typeface="Times New Roman" pitchFamily="18" charset="0"/>
              </a:rPr>
              <a:t>：每秒钟传输的二进制数据的位数</a:t>
            </a:r>
            <a:r>
              <a:rPr lang="en-US" altLang="zh-CN" sz="2400" dirty="0">
                <a:solidFill>
                  <a:srgbClr val="002060"/>
                </a:solidFill>
                <a:latin typeface="Times New Roman" pitchFamily="18" charset="0"/>
                <a:ea typeface="宋体" pitchFamily="2" charset="-122"/>
                <a:cs typeface="Times New Roman" pitchFamily="18" charset="0"/>
              </a:rPr>
              <a:t>,</a:t>
            </a:r>
            <a:r>
              <a:rPr lang="zh-CN" altLang="en-US" sz="2400" dirty="0">
                <a:solidFill>
                  <a:srgbClr val="002060"/>
                </a:solidFill>
                <a:latin typeface="Times New Roman" pitchFamily="18" charset="0"/>
                <a:ea typeface="宋体" pitchFamily="2" charset="-122"/>
                <a:cs typeface="Times New Roman" pitchFamily="18" charset="0"/>
              </a:rPr>
              <a:t>单位为</a:t>
            </a:r>
            <a:r>
              <a:rPr lang="en-US" altLang="zh-CN" sz="2400" dirty="0">
                <a:solidFill>
                  <a:srgbClr val="002060"/>
                </a:solidFill>
                <a:latin typeface="Times New Roman" pitchFamily="18" charset="0"/>
                <a:ea typeface="宋体" pitchFamily="2" charset="-122"/>
                <a:cs typeface="Times New Roman" pitchFamily="18" charset="0"/>
              </a:rPr>
              <a:t>bps</a:t>
            </a:r>
            <a:r>
              <a:rPr lang="zh-CN" altLang="zh-CN" sz="2400" dirty="0">
                <a:solidFill>
                  <a:srgbClr val="002060"/>
                </a:solidFill>
                <a:latin typeface="Times New Roman" pitchFamily="18" charset="0"/>
                <a:ea typeface="宋体" pitchFamily="2" charset="-122"/>
                <a:cs typeface="Times New Roman" pitchFamily="18" charset="0"/>
              </a:rPr>
              <a:t>（位</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秒）</a:t>
            </a:r>
            <a:r>
              <a:rPr lang="zh-CN" altLang="en-US" sz="2400" dirty="0">
                <a:solidFill>
                  <a:srgbClr val="002060"/>
                </a:solidFill>
                <a:latin typeface="Times New Roman" pitchFamily="18" charset="0"/>
                <a:ea typeface="宋体" pitchFamily="2" charset="-122"/>
                <a:cs typeface="Times New Roman" pitchFamily="18" charset="0"/>
              </a:rPr>
              <a:t>。</a:t>
            </a:r>
            <a:endParaRPr lang="en-US" altLang="zh-CN" sz="2400" dirty="0">
              <a:solidFill>
                <a:srgbClr val="002060"/>
              </a:solidFill>
              <a:latin typeface="Times New Roman" pitchFamily="18" charset="0"/>
              <a:ea typeface="宋体" pitchFamily="2" charset="-122"/>
              <a:cs typeface="Times New Roman" pitchFamily="18" charset="0"/>
            </a:endParaRPr>
          </a:p>
        </p:txBody>
      </p:sp>
      <p:sp>
        <p:nvSpPr>
          <p:cNvPr id="99" name="Text Box 87"/>
          <p:cNvSpPr txBox="1">
            <a:spLocks noChangeArrowheads="1"/>
          </p:cNvSpPr>
          <p:nvPr/>
        </p:nvSpPr>
        <p:spPr bwMode="auto">
          <a:xfrm>
            <a:off x="571084" y="3820512"/>
            <a:ext cx="8033364" cy="2385268"/>
          </a:xfrm>
          <a:prstGeom prst="rect">
            <a:avLst/>
          </a:prstGeom>
          <a:solidFill>
            <a:schemeClr val="bg1">
              <a:lumMod val="95000"/>
            </a:schemeClr>
          </a:solidFill>
          <a:ln w="12700">
            <a:solidFill>
              <a:srgbClr val="00B050"/>
            </a:solidFill>
            <a:prstDash val="dash"/>
            <a:miter lim="800000"/>
            <a:headEnd/>
            <a:tailEnd/>
          </a:ln>
          <a:effectLst/>
          <a:extLst/>
        </p:spPr>
        <p:txBody>
          <a:bodyPr wrap="square">
            <a:spAutoFit/>
          </a:bodyPr>
          <a:lstStyle>
            <a:defPPr>
              <a:defRPr lang="zh-CN"/>
            </a:defPPr>
            <a:lvl1pPr>
              <a:lnSpc>
                <a:spcPct val="110000"/>
              </a:lnSpc>
              <a:defRPr sz="2400">
                <a:solidFill>
                  <a:srgbClr val="002060"/>
                </a:solidFill>
                <a:latin typeface="Times New Roman" pitchFamily="18" charset="0"/>
                <a:ea typeface="宋体" pitchFamily="2" charset="-122"/>
                <a:cs typeface="Times New Roman" pitchFamily="18" charset="0"/>
              </a:defRPr>
            </a:lvl1pPr>
          </a:lstStyle>
          <a:p>
            <a:pPr algn="just">
              <a:lnSpc>
                <a:spcPct val="100000"/>
              </a:lnSpc>
              <a:spcBef>
                <a:spcPts val="600"/>
              </a:spcBef>
            </a:pPr>
            <a:r>
              <a:rPr lang="zh-CN" altLang="en-US" dirty="0"/>
              <a:t>　　</a:t>
            </a:r>
            <a:r>
              <a:rPr lang="zh-CN" altLang="en-US" dirty="0">
                <a:solidFill>
                  <a:srgbClr val="0070C0"/>
                </a:solidFill>
                <a:latin typeface="黑体" pitchFamily="49" charset="-122"/>
                <a:ea typeface="黑体" pitchFamily="49" charset="-122"/>
              </a:rPr>
              <a:t>波特率</a:t>
            </a:r>
            <a:r>
              <a:rPr lang="zh-CN" altLang="en-US" dirty="0" smtClean="0"/>
              <a:t>：</a:t>
            </a:r>
            <a:r>
              <a:rPr lang="zh-CN" altLang="zh-CN" dirty="0" smtClean="0"/>
              <a:t>指</a:t>
            </a:r>
            <a:r>
              <a:rPr lang="zh-CN" altLang="zh-CN" dirty="0"/>
              <a:t>每秒传输的波特</a:t>
            </a:r>
            <a:r>
              <a:rPr lang="zh-CN" altLang="zh-CN" dirty="0" smtClean="0"/>
              <a:t>数</a:t>
            </a:r>
            <a:r>
              <a:rPr lang="zh-CN" altLang="en-US" dirty="0" smtClean="0"/>
              <a:t>。</a:t>
            </a:r>
            <a:r>
              <a:rPr lang="zh-CN" altLang="zh-CN" dirty="0"/>
              <a:t>波特是通信中的符号（也称离散状态）传输速率单位，每秒传输</a:t>
            </a:r>
            <a:r>
              <a:rPr lang="en-US" altLang="zh-CN" dirty="0"/>
              <a:t>1</a:t>
            </a:r>
            <a:r>
              <a:rPr lang="zh-CN" altLang="zh-CN" dirty="0"/>
              <a:t>个符号称传输率为</a:t>
            </a:r>
            <a:r>
              <a:rPr lang="en-US" altLang="zh-CN" dirty="0"/>
              <a:t>1</a:t>
            </a:r>
            <a:r>
              <a:rPr lang="zh-CN" altLang="zh-CN" dirty="0" smtClean="0"/>
              <a:t>波特</a:t>
            </a:r>
            <a:r>
              <a:rPr lang="zh-CN" altLang="en-US" dirty="0" smtClean="0"/>
              <a:t>。</a:t>
            </a:r>
            <a:endParaRPr lang="en-US" altLang="zh-CN" dirty="0" smtClean="0"/>
          </a:p>
          <a:p>
            <a:pPr algn="just">
              <a:lnSpc>
                <a:spcPct val="100000"/>
              </a:lnSpc>
              <a:spcBef>
                <a:spcPts val="600"/>
              </a:spcBef>
            </a:pPr>
            <a:r>
              <a:rPr lang="zh-CN" altLang="en-US" dirty="0"/>
              <a:t>　　</a:t>
            </a:r>
            <a:r>
              <a:rPr lang="zh-CN" altLang="en-US" dirty="0" smtClean="0"/>
              <a:t>波特率</a:t>
            </a:r>
            <a:r>
              <a:rPr lang="zh-CN" altLang="en-US" dirty="0"/>
              <a:t>反映单位时间内真正传输的数据量，是衡量串行数据传输速度快慢的重要指标（波特率≤比特率）。</a:t>
            </a:r>
            <a:r>
              <a:rPr lang="zh-CN" altLang="zh-CN" dirty="0"/>
              <a:t>在通信领域常用波特率表示串行数据传输的速率。</a:t>
            </a:r>
            <a:endParaRPr lang="zh-CN" altLang="en-US" dirty="0"/>
          </a:p>
        </p:txBody>
      </p:sp>
    </p:spTree>
    <p:extLst>
      <p:ext uri="{BB962C8B-B14F-4D97-AF65-F5344CB8AC3E}">
        <p14:creationId xmlns:p14="http://schemas.microsoft.com/office/powerpoint/2010/main" val="2912124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autoUpdateAnimBg="0"/>
      <p:bldP spid="98" grpId="0" animBg="1" autoUpdateAnimBg="0"/>
      <p:bldP spid="99"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4493538"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4</a:t>
            </a:r>
            <a:r>
              <a:rPr lang="zh-CN" altLang="zh-CN" sz="3200" b="0" spc="0" dirty="0">
                <a:solidFill>
                  <a:schemeClr val="tx1"/>
                </a:solidFill>
                <a:latin typeface="黑体" pitchFamily="49" charset="-122"/>
                <a:ea typeface="黑体" pitchFamily="49" charset="-122"/>
                <a:cs typeface="+mn-cs"/>
              </a:rPr>
              <a:t>．发送时钟与接收时钟</a:t>
            </a:r>
            <a:endParaRPr lang="zh-CN" altLang="en-US" sz="3200" b="0" spc="0" dirty="0">
              <a:solidFill>
                <a:schemeClr val="tx1"/>
              </a:solidFill>
              <a:latin typeface="黑体" pitchFamily="49" charset="-122"/>
              <a:ea typeface="黑体" pitchFamily="49" charset="-122"/>
              <a:cs typeface="+mn-cs"/>
            </a:endParaRPr>
          </a:p>
        </p:txBody>
      </p:sp>
      <p:sp>
        <p:nvSpPr>
          <p:cNvPr id="4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7.1.2  </a:t>
            </a:r>
            <a:r>
              <a:rPr lang="zh-CN" altLang="zh-CN" smtClean="0"/>
              <a:t>串行通信中的基本技术</a:t>
            </a:r>
            <a:endParaRPr lang="zh-CN" altLang="en-US" dirty="0"/>
          </a:p>
        </p:txBody>
      </p:sp>
      <p:sp>
        <p:nvSpPr>
          <p:cNvPr id="7" name="Text Box 24"/>
          <p:cNvSpPr txBox="1">
            <a:spLocks noChangeArrowheads="1"/>
          </p:cNvSpPr>
          <p:nvPr/>
        </p:nvSpPr>
        <p:spPr bwMode="auto">
          <a:xfrm>
            <a:off x="557211" y="1840756"/>
            <a:ext cx="8100000" cy="2308324"/>
          </a:xfrm>
          <a:prstGeom prst="rect">
            <a:avLst/>
          </a:prstGeom>
          <a:solidFill>
            <a:srgbClr val="E9EAE0">
              <a:alpha val="50196"/>
            </a:srgbClr>
          </a:solidFill>
          <a:ln>
            <a:solidFill>
              <a:srgbClr val="0070C0"/>
            </a:solidFill>
          </a:ln>
          <a:effectLst/>
          <a:extLst/>
        </p:spPr>
        <p:txBody>
          <a:bodyPr wrap="square">
            <a:spAutoFit/>
          </a:bodyPr>
          <a:lstStyle/>
          <a:p>
            <a:pPr algn="just">
              <a:spcBef>
                <a:spcPts val="0"/>
              </a:spcBef>
              <a:buFontTx/>
              <a:buNone/>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a:solidFill>
                  <a:srgbClr val="0070C0"/>
                </a:solidFill>
                <a:latin typeface="黑体" pitchFamily="49" charset="-122"/>
                <a:ea typeface="黑体" pitchFamily="49" charset="-122"/>
                <a:cs typeface="Times New Roman" pitchFamily="18" charset="0"/>
              </a:rPr>
              <a:t>发送时钟</a:t>
            </a:r>
            <a:r>
              <a:rPr lang="zh-CN" altLang="en-US" sz="2400" dirty="0">
                <a:solidFill>
                  <a:srgbClr val="002060"/>
                </a:solidFill>
                <a:latin typeface="Times New Roman" pitchFamily="18" charset="0"/>
                <a:ea typeface="宋体" pitchFamily="2" charset="-122"/>
                <a:cs typeface="Times New Roman" pitchFamily="18" charset="0"/>
              </a:rPr>
              <a:t>：发送器使用的</a:t>
            </a:r>
            <a:r>
              <a:rPr lang="zh-CN" altLang="en-US" sz="2400" dirty="0" smtClean="0">
                <a:solidFill>
                  <a:srgbClr val="002060"/>
                </a:solidFill>
                <a:latin typeface="Times New Roman" pitchFamily="18" charset="0"/>
                <a:ea typeface="宋体" pitchFamily="2" charset="-122"/>
                <a:cs typeface="Times New Roman" pitchFamily="18" charset="0"/>
              </a:rPr>
              <a:t>时钟。</a:t>
            </a:r>
            <a:r>
              <a:rPr lang="zh-CN" altLang="zh-CN" sz="2400" dirty="0">
                <a:solidFill>
                  <a:srgbClr val="002060"/>
                </a:solidFill>
                <a:latin typeface="Times New Roman" pitchFamily="18" charset="0"/>
                <a:ea typeface="宋体" pitchFamily="2" charset="-122"/>
                <a:cs typeface="Times New Roman" pitchFamily="18" charset="0"/>
              </a:rPr>
              <a:t>二进制串行数据序列的发送由发送时钟控制。</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spcBef>
                <a:spcPts val="0"/>
              </a:spcBef>
              <a:buNone/>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数据</a:t>
            </a:r>
            <a:r>
              <a:rPr lang="zh-CN" altLang="zh-CN" sz="2400" dirty="0">
                <a:solidFill>
                  <a:srgbClr val="002060"/>
                </a:solidFill>
                <a:latin typeface="Times New Roman" pitchFamily="18" charset="0"/>
                <a:ea typeface="宋体" pitchFamily="2" charset="-122"/>
                <a:cs typeface="Times New Roman" pitchFamily="18" charset="0"/>
              </a:rPr>
              <a:t>的发送</a:t>
            </a:r>
            <a:r>
              <a:rPr lang="zh-CN" altLang="zh-CN" sz="2400" dirty="0" smtClean="0">
                <a:solidFill>
                  <a:srgbClr val="002060"/>
                </a:solidFill>
                <a:latin typeface="Times New Roman" pitchFamily="18" charset="0"/>
                <a:ea typeface="宋体" pitchFamily="2" charset="-122"/>
                <a:cs typeface="Times New Roman" pitchFamily="18" charset="0"/>
              </a:rPr>
              <a:t>过程：先把</a:t>
            </a:r>
            <a:r>
              <a:rPr lang="zh-CN" altLang="en-US" sz="2400" dirty="0" smtClean="0">
                <a:solidFill>
                  <a:srgbClr val="002060"/>
                </a:solidFill>
                <a:latin typeface="Times New Roman" pitchFamily="18" charset="0"/>
                <a:ea typeface="宋体" pitchFamily="2" charset="-122"/>
                <a:cs typeface="Times New Roman" pitchFamily="18" charset="0"/>
              </a:rPr>
              <a:t>待</a:t>
            </a:r>
            <a:r>
              <a:rPr lang="zh-CN" altLang="zh-CN" sz="2400" dirty="0" smtClean="0">
                <a:solidFill>
                  <a:srgbClr val="002060"/>
                </a:solidFill>
                <a:latin typeface="Times New Roman" pitchFamily="18" charset="0"/>
                <a:ea typeface="宋体" pitchFamily="2" charset="-122"/>
                <a:cs typeface="Times New Roman" pitchFamily="18" charset="0"/>
              </a:rPr>
              <a:t>发送</a:t>
            </a:r>
            <a:r>
              <a:rPr lang="zh-CN" altLang="zh-CN" sz="2400" dirty="0">
                <a:solidFill>
                  <a:srgbClr val="002060"/>
                </a:solidFill>
                <a:latin typeface="Times New Roman" pitchFamily="18" charset="0"/>
                <a:ea typeface="宋体" pitchFamily="2" charset="-122"/>
                <a:cs typeface="Times New Roman" pitchFamily="18" charset="0"/>
              </a:rPr>
              <a:t>的并行数据</a:t>
            </a:r>
            <a:r>
              <a:rPr lang="zh-CN" altLang="zh-CN" sz="2400" dirty="0" smtClean="0">
                <a:solidFill>
                  <a:srgbClr val="002060"/>
                </a:solidFill>
                <a:latin typeface="Times New Roman" pitchFamily="18" charset="0"/>
                <a:ea typeface="宋体" pitchFamily="2" charset="-122"/>
                <a:cs typeface="Times New Roman" pitchFamily="18" charset="0"/>
              </a:rPr>
              <a:t>序列送入</a:t>
            </a:r>
            <a:r>
              <a:rPr lang="zh-CN" altLang="zh-CN" sz="2400" dirty="0">
                <a:solidFill>
                  <a:srgbClr val="002060"/>
                </a:solidFill>
                <a:latin typeface="Times New Roman" pitchFamily="18" charset="0"/>
                <a:ea typeface="宋体" pitchFamily="2" charset="-122"/>
                <a:cs typeface="Times New Roman" pitchFamily="18" charset="0"/>
              </a:rPr>
              <a:t>发送器中的移位寄存器，然后在发送时钟（下降沿</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的</a:t>
            </a:r>
            <a:r>
              <a:rPr lang="zh-CN" altLang="zh-CN" sz="2400" dirty="0" smtClean="0">
                <a:solidFill>
                  <a:srgbClr val="002060"/>
                </a:solidFill>
                <a:latin typeface="Times New Roman" pitchFamily="18" charset="0"/>
                <a:ea typeface="宋体" pitchFamily="2" charset="-122"/>
                <a:cs typeface="Times New Roman" pitchFamily="18" charset="0"/>
              </a:rPr>
              <a:t>控制下，</a:t>
            </a:r>
            <a:r>
              <a:rPr lang="zh-CN" altLang="zh-CN" sz="2400" dirty="0">
                <a:solidFill>
                  <a:srgbClr val="002060"/>
                </a:solidFill>
                <a:latin typeface="Times New Roman" pitchFamily="18" charset="0"/>
                <a:ea typeface="宋体" pitchFamily="2" charset="-122"/>
                <a:cs typeface="Times New Roman" pitchFamily="18" charset="0"/>
              </a:rPr>
              <a:t>把移位寄存器中的数据逐位串行移出到串行输出线上</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spcBef>
                <a:spcPts val="0"/>
              </a:spcBef>
              <a:buNone/>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每个</a:t>
            </a:r>
            <a:r>
              <a:rPr lang="zh-CN" altLang="zh-CN" sz="2400" dirty="0">
                <a:solidFill>
                  <a:srgbClr val="002060"/>
                </a:solidFill>
                <a:latin typeface="Times New Roman" pitchFamily="18" charset="0"/>
                <a:ea typeface="宋体" pitchFamily="2" charset="-122"/>
                <a:cs typeface="Times New Roman" pitchFamily="18" charset="0"/>
              </a:rPr>
              <a:t>数据位的时间间隔由发送时钟周期来划分</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8" name="Text Box 24"/>
          <p:cNvSpPr txBox="1">
            <a:spLocks noChangeArrowheads="1"/>
          </p:cNvSpPr>
          <p:nvPr/>
        </p:nvSpPr>
        <p:spPr bwMode="auto">
          <a:xfrm>
            <a:off x="557211" y="4298320"/>
            <a:ext cx="8100000" cy="1938992"/>
          </a:xfrm>
          <a:prstGeom prst="rect">
            <a:avLst/>
          </a:prstGeom>
          <a:solidFill>
            <a:srgbClr val="FFECD3">
              <a:alpha val="50196"/>
            </a:srgbClr>
          </a:solidFill>
          <a:ln>
            <a:solidFill>
              <a:srgbClr val="00B050"/>
            </a:solidFill>
          </a:ln>
          <a:effectLst/>
          <a:extLst/>
        </p:spPr>
        <p:txBody>
          <a:bodyPr wrap="square">
            <a:spAutoFit/>
          </a:bodyPr>
          <a:lstStyle/>
          <a:p>
            <a:pPr algn="just">
              <a:spcBef>
                <a:spcPts val="0"/>
              </a:spcBef>
              <a:buFontTx/>
              <a:buNone/>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a:solidFill>
                  <a:srgbClr val="0070C0"/>
                </a:solidFill>
                <a:latin typeface="黑体" pitchFamily="49" charset="-122"/>
                <a:ea typeface="黑体" pitchFamily="49" charset="-122"/>
                <a:cs typeface="Times New Roman" pitchFamily="18" charset="0"/>
              </a:rPr>
              <a:t>接收时钟</a:t>
            </a:r>
            <a:r>
              <a:rPr lang="zh-CN" altLang="en-US" sz="2400" dirty="0">
                <a:solidFill>
                  <a:srgbClr val="002060"/>
                </a:solidFill>
                <a:latin typeface="Times New Roman" pitchFamily="18" charset="0"/>
                <a:ea typeface="宋体" pitchFamily="2" charset="-122"/>
                <a:cs typeface="Times New Roman" pitchFamily="18" charset="0"/>
              </a:rPr>
              <a:t>：接收器使用的</a:t>
            </a:r>
            <a:r>
              <a:rPr lang="zh-CN" altLang="en-US" sz="2400" dirty="0" smtClean="0">
                <a:solidFill>
                  <a:srgbClr val="002060"/>
                </a:solidFill>
                <a:latin typeface="Times New Roman" pitchFamily="18" charset="0"/>
                <a:ea typeface="宋体" pitchFamily="2" charset="-122"/>
                <a:cs typeface="Times New Roman" pitchFamily="18" charset="0"/>
              </a:rPr>
              <a:t>时钟。</a:t>
            </a:r>
            <a:r>
              <a:rPr lang="zh-CN" altLang="zh-CN" sz="2400" dirty="0">
                <a:solidFill>
                  <a:srgbClr val="002060"/>
                </a:solidFill>
                <a:latin typeface="Times New Roman" pitchFamily="18" charset="0"/>
                <a:ea typeface="宋体" pitchFamily="2" charset="-122"/>
                <a:cs typeface="Times New Roman" pitchFamily="18" charset="0"/>
              </a:rPr>
              <a:t>二进制串行数据序列的接收由接收时钟对串行数据输入线进行采样定时。</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spcBef>
                <a:spcPts val="0"/>
              </a:spcBef>
              <a:buFontTx/>
              <a:buNone/>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数据</a:t>
            </a:r>
            <a:r>
              <a:rPr lang="zh-CN" altLang="zh-CN" sz="2400" dirty="0">
                <a:solidFill>
                  <a:srgbClr val="002060"/>
                </a:solidFill>
                <a:latin typeface="Times New Roman" pitchFamily="18" charset="0"/>
                <a:ea typeface="宋体" pitchFamily="2" charset="-122"/>
                <a:cs typeface="Times New Roman" pitchFamily="18" charset="0"/>
              </a:rPr>
              <a:t>的接收</a:t>
            </a:r>
            <a:r>
              <a:rPr lang="zh-CN" altLang="zh-CN" sz="2400" dirty="0" smtClean="0">
                <a:solidFill>
                  <a:srgbClr val="002060"/>
                </a:solidFill>
                <a:latin typeface="Times New Roman" pitchFamily="18" charset="0"/>
                <a:ea typeface="宋体" pitchFamily="2" charset="-122"/>
                <a:cs typeface="Times New Roman" pitchFamily="18" charset="0"/>
              </a:rPr>
              <a:t>过程：</a:t>
            </a:r>
            <a:r>
              <a:rPr lang="zh-CN" altLang="zh-CN" sz="2400" dirty="0">
                <a:solidFill>
                  <a:srgbClr val="002060"/>
                </a:solidFill>
                <a:latin typeface="Times New Roman" pitchFamily="18" charset="0"/>
                <a:ea typeface="宋体" pitchFamily="2" charset="-122"/>
                <a:cs typeface="Times New Roman" pitchFamily="18" charset="0"/>
              </a:rPr>
              <a:t>在接收时钟的每个</a:t>
            </a:r>
            <a:r>
              <a:rPr lang="zh-CN" altLang="zh-CN" sz="2400" dirty="0" smtClean="0">
                <a:solidFill>
                  <a:srgbClr val="002060"/>
                </a:solidFill>
                <a:latin typeface="Times New Roman" pitchFamily="18" charset="0"/>
                <a:ea typeface="宋体" pitchFamily="2" charset="-122"/>
                <a:cs typeface="Times New Roman" pitchFamily="18" charset="0"/>
              </a:rPr>
              <a:t>时钟</a:t>
            </a:r>
            <a:r>
              <a:rPr lang="zh-CN" altLang="zh-CN" sz="2400" dirty="0">
                <a:solidFill>
                  <a:srgbClr val="002060"/>
                </a:solidFill>
                <a:latin typeface="Times New Roman" pitchFamily="18" charset="0"/>
                <a:ea typeface="宋体" pitchFamily="2" charset="-122"/>
                <a:cs typeface="Times New Roman" pitchFamily="18" charset="0"/>
              </a:rPr>
              <a:t>周期</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上升沿</a:t>
            </a:r>
            <a:r>
              <a:rPr lang="zh-CN" altLang="zh-CN" sz="2400" dirty="0" smtClean="0">
                <a:solidFill>
                  <a:srgbClr val="002060"/>
                </a:solidFill>
                <a:latin typeface="Times New Roman" pitchFamily="18" charset="0"/>
                <a:ea typeface="宋体" pitchFamily="2" charset="-122"/>
                <a:cs typeface="Times New Roman" pitchFamily="18" charset="0"/>
              </a:rPr>
              <a:t>）采样</a:t>
            </a:r>
            <a:r>
              <a:rPr lang="zh-CN" altLang="zh-CN" sz="2400" dirty="0">
                <a:solidFill>
                  <a:srgbClr val="002060"/>
                </a:solidFill>
                <a:latin typeface="Times New Roman" pitchFamily="18" charset="0"/>
                <a:ea typeface="宋体" pitchFamily="2" charset="-122"/>
                <a:cs typeface="Times New Roman" pitchFamily="18" charset="0"/>
              </a:rPr>
              <a:t>一</a:t>
            </a:r>
            <a:r>
              <a:rPr lang="zh-CN" altLang="zh-CN" sz="2400" dirty="0" smtClean="0">
                <a:solidFill>
                  <a:srgbClr val="002060"/>
                </a:solidFill>
                <a:latin typeface="Times New Roman" pitchFamily="18" charset="0"/>
                <a:ea typeface="宋体" pitchFamily="2" charset="-122"/>
                <a:cs typeface="Times New Roman" pitchFamily="18" charset="0"/>
              </a:rPr>
              <a:t>个数据</a:t>
            </a:r>
            <a:r>
              <a:rPr lang="zh-CN" altLang="zh-CN" sz="2400" dirty="0">
                <a:solidFill>
                  <a:srgbClr val="002060"/>
                </a:solidFill>
                <a:latin typeface="Times New Roman" pitchFamily="18" charset="0"/>
                <a:ea typeface="宋体" pitchFamily="2" charset="-122"/>
                <a:cs typeface="Times New Roman" pitchFamily="18" charset="0"/>
              </a:rPr>
              <a:t>，并将其移入接收器中的移位寄存器</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然</a:t>
            </a:r>
            <a:r>
              <a:rPr lang="zh-CN" altLang="zh-CN" sz="2400" dirty="0" smtClean="0">
                <a:solidFill>
                  <a:srgbClr val="002060"/>
                </a:solidFill>
                <a:latin typeface="Times New Roman" pitchFamily="18" charset="0"/>
                <a:ea typeface="宋体" pitchFamily="2" charset="-122"/>
                <a:cs typeface="Times New Roman" pitchFamily="18" charset="0"/>
              </a:rPr>
              <a:t>后</a:t>
            </a:r>
            <a:r>
              <a:rPr lang="zh-CN" altLang="zh-CN" sz="2400" dirty="0">
                <a:solidFill>
                  <a:srgbClr val="002060"/>
                </a:solidFill>
                <a:latin typeface="Times New Roman" pitchFamily="18" charset="0"/>
                <a:ea typeface="宋体" pitchFamily="2" charset="-122"/>
                <a:cs typeface="Times New Roman" pitchFamily="18" charset="0"/>
              </a:rPr>
              <a:t>组合成并行数据序列，存入系统存储器中</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en-US"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337995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微机原理">
  <a:themeElements>
    <a:clrScheme name="奥斯汀">
      <a:dk1>
        <a:sysClr val="windowText" lastClr="000000"/>
      </a:dk1>
      <a:lt1>
        <a:sysClr val="window" lastClr="C7EDCC"/>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微机原理</Template>
  <TotalTime>18461</TotalTime>
  <Words>2650</Words>
  <Application>Microsoft Office PowerPoint</Application>
  <PresentationFormat>全屏显示(4:3)</PresentationFormat>
  <Paragraphs>685</Paragraphs>
  <Slides>37</Slides>
  <Notes>9</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微机原理</vt:lpstr>
      <vt:lpstr>微型计算机原理与接口技术（第二版）</vt:lpstr>
      <vt:lpstr>第7章  串行通信及串行接口技术</vt:lpstr>
      <vt:lpstr>7.1  串行通信概述</vt:lpstr>
      <vt:lpstr>7.1.1  串行通信与并行通信</vt:lpstr>
      <vt:lpstr>7.1.2  串行通信中的基本技术</vt:lpstr>
      <vt:lpstr>2．信号的调制与解调</vt:lpstr>
      <vt:lpstr>2．信号的调制与解调</vt:lpstr>
      <vt:lpstr>3．串行通信的数据传输速率</vt:lpstr>
      <vt:lpstr>4．发送时钟与接收时钟</vt:lpstr>
      <vt:lpstr>5．波特率因子</vt:lpstr>
      <vt:lpstr>6．串行通信的检错与纠错</vt:lpstr>
      <vt:lpstr>7.1.3  串行通信的分类</vt:lpstr>
      <vt:lpstr>1．异步通信方式</vt:lpstr>
      <vt:lpstr>2．同步通信方式</vt:lpstr>
      <vt:lpstr>7.1.4  RS-232C串行接口标准</vt:lpstr>
      <vt:lpstr>7.1.4  RS-232C串行接口标准</vt:lpstr>
      <vt:lpstr>7.1.4  RS-232C串行接口标准</vt:lpstr>
      <vt:lpstr>7.1.5  串行接口的基本结构与功能</vt:lpstr>
      <vt:lpstr>2．串行异步接口的一般结构及工作过程</vt:lpstr>
      <vt:lpstr>3．串行同步接口的一般结构及工作过程</vt:lpstr>
      <vt:lpstr>7.2  可编程串行接口8251A</vt:lpstr>
      <vt:lpstr>7.2.1  8251A的主要特性</vt:lpstr>
      <vt:lpstr>7.2.2  8251A的内部结构</vt:lpstr>
      <vt:lpstr>7.2.2  8251A的内部结构</vt:lpstr>
      <vt:lpstr>7.2.3  8251A的引脚功能</vt:lpstr>
      <vt:lpstr>7.2.4  8251A的控制字及状态字</vt:lpstr>
      <vt:lpstr>7.2.4  8251A的控制字及状态字</vt:lpstr>
      <vt:lpstr>7.2.4  8251A的控制字及状态字</vt:lpstr>
      <vt:lpstr>7.2.5  8251A的编程</vt:lpstr>
      <vt:lpstr>7.2.5  8251A的编程</vt:lpstr>
      <vt:lpstr>7.3  8251A的应用</vt:lpstr>
      <vt:lpstr>7.3.1  利用8251A实现与终端的串行通信</vt:lpstr>
      <vt:lpstr>7.3.2  利用8251A实现双机串行通信</vt:lpstr>
      <vt:lpstr>习题与思考</vt:lpstr>
      <vt:lpstr>第7章  学习目标</vt:lpstr>
      <vt:lpstr>帮助</vt:lpstr>
      <vt:lpstr>再见</vt:lpstr>
    </vt:vector>
  </TitlesOfParts>
  <Company>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微型计算机原理与接口技术（第二版）</dc:title>
  <dc:creator>王向慧</dc:creator>
  <cp:lastModifiedBy>ww</cp:lastModifiedBy>
  <cp:revision>1460</cp:revision>
  <dcterms:created xsi:type="dcterms:W3CDTF">2015-12-01T07:23:04Z</dcterms:created>
  <dcterms:modified xsi:type="dcterms:W3CDTF">2016-02-24T02:15:43Z</dcterms:modified>
</cp:coreProperties>
</file>