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72" r:id="rId7"/>
    <p:sldId id="265" r:id="rId8"/>
    <p:sldId id="266" r:id="rId9"/>
    <p:sldId id="267" r:id="rId10"/>
    <p:sldId id="274" r:id="rId11"/>
    <p:sldId id="273" r:id="rId12"/>
    <p:sldId id="268" r:id="rId13"/>
    <p:sldId id="269" r:id="rId14"/>
    <p:sldId id="270" r:id="rId15"/>
    <p:sldId id="271" r:id="rId16"/>
    <p:sldId id="275" r:id="rId17"/>
    <p:sldId id="261" r:id="rId18"/>
    <p:sldId id="262" r:id="rId19"/>
    <p:sldId id="263"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9"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76" autoAdjust="0"/>
  </p:normalViewPr>
  <p:slideViewPr>
    <p:cSldViewPr>
      <p:cViewPr varScale="1">
        <p:scale>
          <a:sx n="71" d="100"/>
          <a:sy n="71"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2"/>
      </p:bgRef>
    </p:bg>
    <p:spTree>
      <p:nvGrpSpPr>
        <p:cNvPr id="1" name=""/>
        <p:cNvGrpSpPr/>
        <p:nvPr/>
      </p:nvGrpSpPr>
      <p:grpSpPr>
        <a:xfrm>
          <a:off x="0" y="0"/>
          <a:ext cx="0" cy="0"/>
          <a:chOff x="0" y="0"/>
          <a:chExt cx="0" cy="0"/>
        </a:xfrm>
      </p:grpSpPr>
      <p:sp>
        <p:nvSpPr>
          <p:cNvPr id="9" name="矩形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BEDFB1-B048-4419-9515-F98147C9C87A}" type="slidenum">
              <a:rPr lang="zh-CN" altLang="en-US" smtClean="0"/>
              <a:pPr/>
              <a:t>‹#›</a:t>
            </a:fld>
            <a:endParaRPr lang="zh-CN" altLang="en-US"/>
          </a:p>
        </p:txBody>
      </p:sp>
      <p:sp>
        <p:nvSpPr>
          <p:cNvPr id="10" name="矩形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9" name="矩形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矩形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竖排标题 1"/>
          <p:cNvSpPr>
            <a:spLocks noGrp="1"/>
          </p:cNvSpPr>
          <p:nvPr>
            <p:ph type="title" orient="vert"/>
          </p:nvPr>
        </p:nvSpPr>
        <p:spPr>
          <a:xfrm>
            <a:off x="6781800" y="274640"/>
            <a:ext cx="19050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304800"/>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5" name="页脚占位符 4"/>
          <p:cNvSpPr>
            <a:spLocks noGrp="1"/>
          </p:cNvSpPr>
          <p:nvPr>
            <p:ph type="ftr" sz="quarter" idx="11"/>
          </p:nvPr>
        </p:nvSpPr>
        <p:spPr>
          <a:xfrm>
            <a:off x="2640597" y="6377459"/>
            <a:ext cx="3836404" cy="365125"/>
          </a:xfrm>
        </p:spPr>
        <p:txBody>
          <a:bodyPr/>
          <a:lstStyle/>
          <a:p>
            <a:endParaRPr lang="zh-CN" altLang="en-US"/>
          </a:p>
        </p:txBody>
      </p:sp>
      <p:sp>
        <p:nvSpPr>
          <p:cNvPr id="6" name="灯片编号占位符 5"/>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55448"/>
            <a:ext cx="8229600" cy="1252728"/>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2">
        <a:schemeClr val="bg2"/>
      </p:bgRef>
    </p:bg>
    <p:spTree>
      <p:nvGrpSpPr>
        <p:cNvPr id="1" name=""/>
        <p:cNvGrpSpPr/>
        <p:nvPr/>
      </p:nvGrpSpPr>
      <p:grpSpPr>
        <a:xfrm>
          <a:off x="0" y="0"/>
          <a:ext cx="0" cy="0"/>
          <a:chOff x="0" y="0"/>
          <a:chExt cx="0" cy="0"/>
        </a:xfrm>
      </p:grpSpPr>
      <p:sp>
        <p:nvSpPr>
          <p:cNvPr id="9" name="矩形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矩形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BEDFB1-B048-4419-9515-F98147C9C87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F73AA3A8-E3DF-4F92-90D4-043390892589}" type="datetimeFigureOut">
              <a:rPr lang="zh-CN" altLang="en-US" smtClean="0"/>
              <a:pPr/>
              <a:t>2012/10/2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BEDFB1-B048-4419-9515-F98147C9C87A}" type="slidenum">
              <a:rPr lang="zh-CN" altLang="en-US" smtClean="0"/>
              <a:pPr/>
              <a:t>‹#›</a:t>
            </a:fld>
            <a:endParaRPr lang="zh-CN" altLang="en-US"/>
          </a:p>
        </p:txBody>
      </p:sp>
      <p:sp>
        <p:nvSpPr>
          <p:cNvPr id="12" name="矩形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164592" y="1170432"/>
            <a:ext cx="2523744" cy="201168"/>
          </a:xfrm>
        </p:spPr>
        <p:txBody>
          <a:bodyPr/>
          <a:lstStyle/>
          <a:p>
            <a:fld id="{F73AA3A8-E3DF-4F92-90D4-043390892589}" type="datetimeFigureOut">
              <a:rPr lang="zh-CN" altLang="en-US" smtClean="0"/>
              <a:pPr/>
              <a:t>2012/10/2</a:t>
            </a:fld>
            <a:endParaRPr lang="zh-CN" altLang="en-US"/>
          </a:p>
        </p:txBody>
      </p:sp>
      <p:sp>
        <p:nvSpPr>
          <p:cNvPr id="11" name="矩形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页脚占位符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zh-CN" altLang="en-US"/>
          </a:p>
        </p:txBody>
      </p:sp>
      <p:sp>
        <p:nvSpPr>
          <p:cNvPr id="7" name="灯片编号占位符 6"/>
          <p:cNvSpPr>
            <a:spLocks noGrp="1"/>
          </p:cNvSpPr>
          <p:nvPr>
            <p:ph type="sldNum" sz="quarter" idx="12"/>
          </p:nvPr>
        </p:nvSpPr>
        <p:spPr>
          <a:xfrm>
            <a:off x="8339328" y="1170432"/>
            <a:ext cx="733864" cy="201168"/>
          </a:xfrm>
        </p:spPr>
        <p:txBody>
          <a:bodyPr/>
          <a:lstStyle/>
          <a:p>
            <a:fld id="{A7BEDFB1-B048-4419-9515-F98147C9C87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矩形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占位符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73AA3A8-E3DF-4F92-90D4-043390892589}" type="datetimeFigureOut">
              <a:rPr lang="zh-CN" altLang="en-US" smtClean="0"/>
              <a:pPr/>
              <a:t>2012/10/2</a:t>
            </a:fld>
            <a:endParaRPr lang="zh-CN" altLang="en-US"/>
          </a:p>
        </p:txBody>
      </p:sp>
      <p:sp>
        <p:nvSpPr>
          <p:cNvPr id="5" name="页脚占位符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zh-CN" altLang="en-US"/>
          </a:p>
        </p:txBody>
      </p:sp>
      <p:sp>
        <p:nvSpPr>
          <p:cNvPr id="6" name="灯片编号占位符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A7BEDFB1-B048-4419-9515-F98147C9C87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zh-CN" sz="3600" dirty="0" smtClean="0"/>
              <a:t>第四章</a:t>
            </a:r>
            <a:r>
              <a:rPr lang="en-US" altLang="zh-CN" sz="3600" dirty="0" smtClean="0"/>
              <a:t>  </a:t>
            </a:r>
            <a:r>
              <a:rPr lang="zh-CN" altLang="zh-CN" sz="3600" dirty="0" smtClean="0"/>
              <a:t>产品断面扫描法对产品的改良</a:t>
            </a:r>
            <a:r>
              <a:rPr lang="en-US" altLang="zh-CN" sz="3600" dirty="0" smtClean="0"/>
              <a:t>(1)</a:t>
            </a:r>
            <a:r>
              <a:rPr lang="zh-CN" altLang="zh-CN" sz="3800" dirty="0" smtClean="0"/>
              <a:t/>
            </a:r>
            <a:br>
              <a:rPr lang="zh-CN" altLang="zh-CN" sz="3800" dirty="0" smtClean="0"/>
            </a:br>
            <a:endParaRPr lang="zh-CN" altLang="en-US" sz="3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dirty="0" smtClean="0"/>
              <a:t>4.2 </a:t>
            </a:r>
            <a:r>
              <a:rPr lang="zh-CN" altLang="en-US" sz="3600" dirty="0" smtClean="0"/>
              <a:t>产品断面扫描的基本流程</a:t>
            </a:r>
            <a:br>
              <a:rPr lang="zh-CN" altLang="en-US" sz="3600" dirty="0" smtClean="0"/>
            </a:br>
            <a:endParaRPr lang="zh-CN" altLang="en-US" sz="3600" dirty="0"/>
          </a:p>
        </p:txBody>
      </p:sp>
      <p:sp>
        <p:nvSpPr>
          <p:cNvPr id="3" name="内容占位符 2"/>
          <p:cNvSpPr>
            <a:spLocks noGrp="1"/>
          </p:cNvSpPr>
          <p:nvPr>
            <p:ph idx="1"/>
          </p:nvPr>
        </p:nvSpPr>
        <p:spPr/>
        <p:txBody>
          <a:bodyPr>
            <a:normAutofit/>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4</a:t>
            </a:r>
            <a:r>
              <a:rPr lang="zh-CN" altLang="en-US" sz="2400" b="1" dirty="0" smtClean="0">
                <a:latin typeface="微软雅黑" pitchFamily="34" charset="-122"/>
                <a:ea typeface="微软雅黑" pitchFamily="34" charset="-122"/>
              </a:rPr>
              <a:t>）确定等高线分析基准面</a:t>
            </a:r>
          </a:p>
          <a:p>
            <a:pPr>
              <a:buNone/>
            </a:pPr>
            <a:r>
              <a:rPr lang="en-US" dirty="0" smtClean="0"/>
              <a:t>         </a:t>
            </a:r>
          </a:p>
          <a:p>
            <a:pPr>
              <a:buNone/>
            </a:pPr>
            <a:r>
              <a:rPr lang="en-US" dirty="0" smtClean="0"/>
              <a:t>          </a:t>
            </a:r>
            <a:r>
              <a:rPr lang="en-US" altLang="en-US" sz="2200" dirty="0" smtClean="0">
                <a:latin typeface="微软雅黑" pitchFamily="34" charset="-122"/>
                <a:ea typeface="微软雅黑" pitchFamily="34" charset="-122"/>
              </a:rPr>
              <a:t>n </a:t>
            </a:r>
            <a:r>
              <a:rPr lang="zh-CN" altLang="en-US" sz="2200" dirty="0" smtClean="0">
                <a:latin typeface="微软雅黑" pitchFamily="34" charset="-122"/>
                <a:ea typeface="微软雅黑" pitchFamily="34" charset="-122"/>
              </a:rPr>
              <a:t>的选取满足：一，将要进行等高线分析比对的两个对象的</a:t>
            </a:r>
            <a:r>
              <a:rPr lang="en-US" altLang="en-US" sz="2200" dirty="0" smtClean="0">
                <a:latin typeface="微软雅黑" pitchFamily="34" charset="-122"/>
                <a:ea typeface="微软雅黑" pitchFamily="34" charset="-122"/>
              </a:rPr>
              <a:t>n</a:t>
            </a:r>
            <a:r>
              <a:rPr lang="zh-CN" altLang="en-US" sz="2200" dirty="0" smtClean="0">
                <a:latin typeface="微软雅黑" pitchFamily="34" charset="-122"/>
                <a:ea typeface="微软雅黑" pitchFamily="34" charset="-122"/>
              </a:rPr>
              <a:t>取值一致，这两个对象可以是产品和产品，也可以是产品与手；二，满足比对双方都能够在基本功能面的垂直方向上取到小于、等于该方向上的产品最大截面积或最低塌陷面，为保证特征不缺失一般取该方向上的最大截面积或最低塌陷面以下一个高程为等高线分析基准面。如图</a:t>
            </a:r>
            <a:r>
              <a:rPr lang="en-US" altLang="en-US" sz="2200" dirty="0" smtClean="0">
                <a:latin typeface="微软雅黑" pitchFamily="34" charset="-122"/>
                <a:ea typeface="微软雅黑" pitchFamily="34" charset="-122"/>
              </a:rPr>
              <a:t>4-8</a:t>
            </a:r>
            <a:r>
              <a:rPr lang="zh-CN" altLang="en-US" sz="2200" dirty="0" smtClean="0">
                <a:latin typeface="微软雅黑" pitchFamily="34" charset="-122"/>
                <a:ea typeface="微软雅黑" pitchFamily="34" charset="-122"/>
              </a:rPr>
              <a:t>为尼康</a:t>
            </a:r>
            <a:r>
              <a:rPr lang="en-US" altLang="en-US" sz="2200" dirty="0" smtClean="0">
                <a:latin typeface="微软雅黑" pitchFamily="34" charset="-122"/>
                <a:ea typeface="微软雅黑" pitchFamily="34" charset="-122"/>
              </a:rPr>
              <a:t>D90</a:t>
            </a:r>
            <a:r>
              <a:rPr lang="zh-CN" altLang="en-US" sz="2200" dirty="0" smtClean="0">
                <a:latin typeface="微软雅黑" pitchFamily="34" charset="-122"/>
                <a:ea typeface="微软雅黑" pitchFamily="34" charset="-122"/>
              </a:rPr>
              <a:t>相机的分析基准面的确定。</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dirty="0" smtClean="0"/>
              <a:t>4.2 </a:t>
            </a:r>
            <a:r>
              <a:rPr lang="zh-CN" altLang="en-US" sz="3600" dirty="0" smtClean="0"/>
              <a:t>产品断面扫描的基本流程</a:t>
            </a:r>
            <a:br>
              <a:rPr lang="zh-CN" altLang="en-US" sz="3600" dirty="0" smtClean="0"/>
            </a:br>
            <a:endParaRPr lang="zh-CN" altLang="en-US" sz="3600" dirty="0"/>
          </a:p>
        </p:txBody>
      </p:sp>
      <p:sp>
        <p:nvSpPr>
          <p:cNvPr id="3" name="内容占位符 2"/>
          <p:cNvSpPr>
            <a:spLocks noGrp="1"/>
          </p:cNvSpPr>
          <p:nvPr>
            <p:ph idx="1"/>
          </p:nvPr>
        </p:nvSpPr>
        <p:spPr/>
        <p:txBody>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4</a:t>
            </a:r>
            <a:r>
              <a:rPr lang="zh-CN" altLang="en-US" sz="2400" b="1" dirty="0" smtClean="0">
                <a:latin typeface="微软雅黑" pitchFamily="34" charset="-122"/>
                <a:ea typeface="微软雅黑" pitchFamily="34" charset="-122"/>
              </a:rPr>
              <a:t>）确定等高线分析基准面</a:t>
            </a:r>
          </a:p>
          <a:p>
            <a:endParaRPr lang="zh-CN" altLang="en-US" dirty="0"/>
          </a:p>
        </p:txBody>
      </p:sp>
      <p:pic>
        <p:nvPicPr>
          <p:cNvPr id="3074" name="图片 9"/>
          <p:cNvPicPr>
            <a:picLocks noChangeAspect="1" noChangeArrowheads="1"/>
          </p:cNvPicPr>
          <p:nvPr/>
        </p:nvPicPr>
        <p:blipFill>
          <a:blip r:embed="rId2" cstate="print"/>
          <a:srcRect/>
          <a:stretch>
            <a:fillRect/>
          </a:stretch>
        </p:blipFill>
        <p:spPr bwMode="auto">
          <a:xfrm>
            <a:off x="0" y="3311816"/>
            <a:ext cx="4643438" cy="2394129"/>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161950" y="3429000"/>
            <a:ext cx="5124958" cy="2401896"/>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a:xfrm>
            <a:off x="457200" y="1775191"/>
            <a:ext cx="4400552" cy="4625609"/>
          </a:xfrm>
        </p:spPr>
        <p:txBody>
          <a:bodyPr>
            <a:normAutofit/>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5</a:t>
            </a:r>
            <a:r>
              <a:rPr lang="zh-CN" altLang="en-US" sz="2400" b="1" dirty="0" smtClean="0">
                <a:latin typeface="微软雅黑" pitchFamily="34" charset="-122"/>
                <a:ea typeface="微软雅黑" pitchFamily="34" charset="-122"/>
              </a:rPr>
              <a:t>）断面分层扫描</a:t>
            </a:r>
            <a:endParaRPr lang="en-US" altLang="zh-CN" sz="2400" b="1" dirty="0" smtClean="0">
              <a:latin typeface="微软雅黑" pitchFamily="34" charset="-122"/>
              <a:ea typeface="微软雅黑" pitchFamily="34" charset="-122"/>
            </a:endParaRPr>
          </a:p>
          <a:p>
            <a:pPr>
              <a:buNone/>
            </a:pPr>
            <a:r>
              <a:rPr lang="zh-CN" altLang="en-US" sz="1800" dirty="0" smtClean="0">
                <a:latin typeface="微软雅黑" pitchFamily="34" charset="-122"/>
                <a:ea typeface="微软雅黑" pitchFamily="34" charset="-122"/>
              </a:rPr>
              <a:t>           </a:t>
            </a:r>
            <a:endParaRPr lang="en-US" altLang="zh-CN" sz="1800" dirty="0" smtClean="0">
              <a:latin typeface="微软雅黑" pitchFamily="34" charset="-122"/>
              <a:ea typeface="微软雅黑" pitchFamily="34" charset="-122"/>
            </a:endParaRPr>
          </a:p>
          <a:p>
            <a:pPr>
              <a:buNone/>
            </a:pPr>
            <a:r>
              <a:rPr lang="en-US" altLang="zh-CN" sz="18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产品实体的两个等高线分析基准，即高程和分深度由此确定之后，接下来沿着产品基本功能使用面的垂直径向进行断面扫描。首先将该产品实体</a:t>
            </a:r>
            <a:r>
              <a:rPr lang="en-US" altLang="en-US" sz="2000" dirty="0" smtClean="0">
                <a:latin typeface="微软雅黑" pitchFamily="34" charset="-122"/>
                <a:ea typeface="微软雅黑" pitchFamily="34" charset="-122"/>
              </a:rPr>
              <a:t>1:1</a:t>
            </a:r>
            <a:r>
              <a:rPr lang="zh-CN" altLang="en-US" sz="2000" dirty="0" smtClean="0">
                <a:latin typeface="微软雅黑" pitchFamily="34" charset="-122"/>
                <a:ea typeface="微软雅黑" pitchFamily="34" charset="-122"/>
              </a:rPr>
              <a:t>的数字化建模的模型导入软件，设定分析间隔为等高线高程，分析深度为</a:t>
            </a:r>
            <a:r>
              <a:rPr lang="en-US" altLang="en-US" sz="2000" dirty="0" smtClean="0">
                <a:latin typeface="微软雅黑" pitchFamily="34" charset="-122"/>
                <a:ea typeface="微软雅黑" pitchFamily="34" charset="-122"/>
              </a:rPr>
              <a:t>n</a:t>
            </a:r>
            <a:r>
              <a:rPr lang="zh-CN" altLang="en-US" sz="2000" dirty="0" smtClean="0">
                <a:latin typeface="微软雅黑" pitchFamily="34" charset="-122"/>
                <a:ea typeface="微软雅黑" pitchFamily="34" charset="-122"/>
              </a:rPr>
              <a:t>个等高线长度，然后从分析基准面开始每隔一个高程对产品进行断面切割，依次保存产品的截面图，得到基于分析基准面的各个分析高度上的</a:t>
            </a:r>
            <a:r>
              <a:rPr lang="en-US" altLang="en-US" sz="2000" dirty="0" smtClean="0">
                <a:latin typeface="微软雅黑" pitchFamily="34" charset="-122"/>
                <a:ea typeface="微软雅黑" pitchFamily="34" charset="-122"/>
              </a:rPr>
              <a:t>n+1</a:t>
            </a:r>
            <a:r>
              <a:rPr lang="zh-CN" altLang="en-US" sz="2000" dirty="0" smtClean="0">
                <a:latin typeface="微软雅黑" pitchFamily="34" charset="-122"/>
                <a:ea typeface="微软雅黑" pitchFamily="34" charset="-122"/>
              </a:rPr>
              <a:t>个产品截面图。</a:t>
            </a:r>
          </a:p>
          <a:p>
            <a:endParaRPr lang="zh-CN" altLang="en-US" dirty="0"/>
          </a:p>
        </p:txBody>
      </p:sp>
      <p:pic>
        <p:nvPicPr>
          <p:cNvPr id="6146" name="图片 8"/>
          <p:cNvPicPr>
            <a:picLocks noChangeAspect="1" noChangeArrowheads="1"/>
          </p:cNvPicPr>
          <p:nvPr/>
        </p:nvPicPr>
        <p:blipFill>
          <a:blip r:embed="rId2" cstate="print"/>
          <a:srcRect/>
          <a:stretch>
            <a:fillRect/>
          </a:stretch>
        </p:blipFill>
        <p:spPr bwMode="auto">
          <a:xfrm>
            <a:off x="5072065" y="1857364"/>
            <a:ext cx="4006511" cy="5000636"/>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6</a:t>
            </a:r>
            <a:r>
              <a:rPr lang="zh-CN" altLang="en-US" sz="2400" b="1" dirty="0" smtClean="0">
                <a:latin typeface="微软雅黑" pitchFamily="34" charset="-122"/>
                <a:ea typeface="微软雅黑" pitchFamily="34" charset="-122"/>
              </a:rPr>
              <a:t>）信息分析</a:t>
            </a:r>
            <a:endParaRPr lang="zh-CN" altLang="en-US" sz="2400" b="1" dirty="0">
              <a:latin typeface="微软雅黑" pitchFamily="34" charset="-122"/>
              <a:ea typeface="微软雅黑" pitchFamily="34" charset="-122"/>
            </a:endParaRPr>
          </a:p>
        </p:txBody>
      </p:sp>
      <p:pic>
        <p:nvPicPr>
          <p:cNvPr id="1026" name="图片 13" descr="8"/>
          <p:cNvPicPr>
            <a:picLocks noChangeAspect="1" noChangeArrowheads="1"/>
          </p:cNvPicPr>
          <p:nvPr/>
        </p:nvPicPr>
        <p:blipFill>
          <a:blip r:embed="rId2" cstate="print"/>
          <a:srcRect/>
          <a:stretch>
            <a:fillRect/>
          </a:stretch>
        </p:blipFill>
        <p:spPr bwMode="auto">
          <a:xfrm>
            <a:off x="4000496" y="2071678"/>
            <a:ext cx="4635500" cy="1116013"/>
          </a:xfrm>
          <a:prstGeom prst="rect">
            <a:avLst/>
          </a:prstGeom>
          <a:noFill/>
          <a:ln w="9525">
            <a:noFill/>
            <a:miter lim="800000"/>
            <a:headEnd/>
            <a:tailEnd/>
          </a:ln>
        </p:spPr>
      </p:pic>
      <p:pic>
        <p:nvPicPr>
          <p:cNvPr id="1027" name="图片 14" descr="9"/>
          <p:cNvPicPr>
            <a:picLocks noChangeAspect="1" noChangeArrowheads="1"/>
          </p:cNvPicPr>
          <p:nvPr/>
        </p:nvPicPr>
        <p:blipFill>
          <a:blip r:embed="rId3" cstate="print"/>
          <a:srcRect/>
          <a:stretch>
            <a:fillRect/>
          </a:stretch>
        </p:blipFill>
        <p:spPr bwMode="auto">
          <a:xfrm>
            <a:off x="428596" y="3571876"/>
            <a:ext cx="3179763" cy="2625725"/>
          </a:xfrm>
          <a:prstGeom prst="rect">
            <a:avLst/>
          </a:prstGeom>
          <a:noFill/>
          <a:ln w="9525">
            <a:noFill/>
            <a:miter lim="800000"/>
            <a:headEnd/>
            <a:tailEnd/>
          </a:ln>
        </p:spPr>
      </p:pic>
      <p:pic>
        <p:nvPicPr>
          <p:cNvPr id="1028" name="图片 15" descr="PS等高线2"/>
          <p:cNvPicPr>
            <a:picLocks noChangeAspect="1" noChangeArrowheads="1"/>
          </p:cNvPicPr>
          <p:nvPr/>
        </p:nvPicPr>
        <p:blipFill>
          <a:blip r:embed="rId4" cstate="print"/>
          <a:srcRect/>
          <a:stretch>
            <a:fillRect/>
          </a:stretch>
        </p:blipFill>
        <p:spPr bwMode="auto">
          <a:xfrm>
            <a:off x="4500562" y="3571876"/>
            <a:ext cx="2711450" cy="2732088"/>
          </a:xfrm>
          <a:prstGeom prst="rect">
            <a:avLst/>
          </a:prstGeom>
          <a:noFill/>
          <a:ln w="9525">
            <a:noFill/>
            <a:miter lim="800000"/>
            <a:headEnd/>
            <a:tailEnd/>
          </a:ln>
        </p:spPr>
      </p:pic>
      <p:sp>
        <p:nvSpPr>
          <p:cNvPr id="7" name="矩形 6"/>
          <p:cNvSpPr/>
          <p:nvPr/>
        </p:nvSpPr>
        <p:spPr>
          <a:xfrm>
            <a:off x="571472" y="2857496"/>
            <a:ext cx="2492990" cy="369332"/>
          </a:xfrm>
          <a:prstGeom prst="rect">
            <a:avLst/>
          </a:prstGeom>
        </p:spPr>
        <p:txBody>
          <a:bodyPr wrap="none">
            <a:spAutoFit/>
          </a:bodyPr>
          <a:lstStyle/>
          <a:p>
            <a:r>
              <a:rPr lang="zh-CN" altLang="en-US" b="1" dirty="0" smtClean="0"/>
              <a:t>手持电钻的分层设色图</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7</a:t>
            </a:r>
            <a:r>
              <a:rPr lang="zh-CN" altLang="en-US" sz="2400" b="1" dirty="0" smtClean="0">
                <a:latin typeface="微软雅黑" pitchFamily="34" charset="-122"/>
                <a:ea typeface="微软雅黑" pitchFamily="34" charset="-122"/>
              </a:rPr>
              <a:t>）可视化数据输出</a:t>
            </a:r>
          </a:p>
          <a:p>
            <a:pPr>
              <a:buNone/>
            </a:pPr>
            <a:endParaRPr lang="en-US" altLang="zh-CN" sz="2000" dirty="0" smtClean="0">
              <a:latin typeface="微软雅黑" pitchFamily="34" charset="-122"/>
              <a:ea typeface="微软雅黑" pitchFamily="34" charset="-122"/>
            </a:endParaRPr>
          </a:p>
          <a:p>
            <a:pPr>
              <a:buNone/>
            </a:pPr>
            <a:endParaRPr lang="en-US" altLang="zh-CN" sz="2000" dirty="0" smtClean="0">
              <a:latin typeface="微软雅黑" pitchFamily="34" charset="-122"/>
              <a:ea typeface="微软雅黑" pitchFamily="34" charset="-122"/>
            </a:endParaRPr>
          </a:p>
          <a:p>
            <a:pPr>
              <a:buNone/>
            </a:pP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将产品形态分析数据导入软件并计算出每个设色分层的面积值，并得出连续断层面上的面积变化率，这在假定产品是密实实体的条件下得到可视化的总体形态变化趋势。同时，同过对相邻面上对应曲线的关系和变化趋势数值上也可得到局部的产品形态变化趋势。在这一阶段，产品的形态特征变化可以以可视化的形式表达。</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en-US" altLang="en-US" sz="2400" b="1" dirty="0" smtClean="0">
                <a:latin typeface="微软雅黑" pitchFamily="34" charset="-122"/>
                <a:ea typeface="微软雅黑" pitchFamily="34" charset="-122"/>
              </a:rPr>
              <a:t>(8) </a:t>
            </a:r>
            <a:r>
              <a:rPr lang="zh-CN" altLang="en-US" sz="2400" b="1" dirty="0" smtClean="0">
                <a:latin typeface="微软雅黑" pitchFamily="34" charset="-122"/>
                <a:ea typeface="微软雅黑" pitchFamily="34" charset="-122"/>
              </a:rPr>
              <a:t>断面质心构建的产品趋势线</a:t>
            </a:r>
            <a:endParaRPr lang="en-US" altLang="zh-CN" sz="2400" b="1" dirty="0" smtClean="0">
              <a:latin typeface="微软雅黑" pitchFamily="34" charset="-122"/>
              <a:ea typeface="微软雅黑" pitchFamily="34" charset="-122"/>
            </a:endParaRPr>
          </a:p>
          <a:p>
            <a:pPr>
              <a:buNone/>
            </a:pPr>
            <a:endParaRPr lang="zh-CN" altLang="en-US" sz="2400" b="1" dirty="0" smtClean="0">
              <a:latin typeface="微软雅黑" pitchFamily="34" charset="-122"/>
              <a:ea typeface="微软雅黑" pitchFamily="34" charset="-122"/>
            </a:endParaRPr>
          </a:p>
          <a:p>
            <a:r>
              <a:rPr lang="zh-CN" altLang="en-US" sz="1800" dirty="0" smtClean="0">
                <a:latin typeface="微软雅黑" pitchFamily="34" charset="-122"/>
                <a:ea typeface="微软雅黑" pitchFamily="34" charset="-122"/>
              </a:rPr>
              <a:t>通过断面扫描的方法还可求得产品在某一径向上的断面质心，依次记录下它们的三维坐标，然后把数据导入软件，将各点连接起来，便可得到一条三维可视的产品质心线，该线代表产品在某一径向上的趋势线，可作为人机交互研究的重要依据。</a:t>
            </a:r>
            <a:endParaRPr lang="en-US" altLang="zh-CN" sz="1800" dirty="0" smtClean="0">
              <a:latin typeface="微软雅黑" pitchFamily="34" charset="-122"/>
              <a:ea typeface="微软雅黑" pitchFamily="34" charset="-122"/>
            </a:endParaRPr>
          </a:p>
          <a:p>
            <a:endParaRPr lang="zh-CN" altLang="en-US" sz="1800" dirty="0" smtClean="0">
              <a:latin typeface="微软雅黑" pitchFamily="34" charset="-122"/>
              <a:ea typeface="微软雅黑" pitchFamily="34" charset="-122"/>
            </a:endParaRPr>
          </a:p>
          <a:p>
            <a:r>
              <a:rPr lang="zh-CN" altLang="en-US" sz="1800" dirty="0" smtClean="0">
                <a:latin typeface="微软雅黑" pitchFamily="34" charset="-122"/>
                <a:ea typeface="微软雅黑" pitchFamily="34" charset="-122"/>
              </a:rPr>
              <a:t>若将断面截面质心</a:t>
            </a:r>
            <a:r>
              <a:rPr lang="en-US" altLang="zh-CN" sz="1800" dirty="0" smtClean="0">
                <a:latin typeface="微软雅黑" pitchFamily="34" charset="-122"/>
                <a:ea typeface="微软雅黑" pitchFamily="34" charset="-122"/>
              </a:rPr>
              <a:t>M</a:t>
            </a:r>
            <a:r>
              <a:rPr lang="zh-CN" altLang="en-US" sz="1800" dirty="0" smtClean="0">
                <a:latin typeface="微软雅黑" pitchFamily="34" charset="-122"/>
                <a:ea typeface="微软雅黑" pitchFamily="34" charset="-122"/>
              </a:rPr>
              <a:t>沿横向纵向再等分成若干小的分截面，分别求分截面的质心，可连成若干条质心线，断面分割的个数越多，质心线条数就越多，能从多角度体现更精确的表现产品趋势。</a:t>
            </a:r>
            <a:endParaRPr lang="zh-CN" altLang="en-US" sz="1800" dirty="0">
              <a:latin typeface="微软雅黑" pitchFamily="34" charset="-122"/>
              <a:ea typeface="微软雅黑" pitchFamily="34" charset="-122"/>
            </a:endParaRPr>
          </a:p>
        </p:txBody>
      </p:sp>
      <p:pic>
        <p:nvPicPr>
          <p:cNvPr id="4" name="图片 16"/>
          <p:cNvPicPr>
            <a:picLocks noChangeAspect="1" noChangeArrowheads="1"/>
          </p:cNvPicPr>
          <p:nvPr/>
        </p:nvPicPr>
        <p:blipFill>
          <a:blip r:embed="rId2" cstate="print"/>
          <a:srcRect t="56630"/>
          <a:stretch>
            <a:fillRect/>
          </a:stretch>
        </p:blipFill>
        <p:spPr bwMode="auto">
          <a:xfrm>
            <a:off x="3643306" y="5214950"/>
            <a:ext cx="5156200" cy="1382713"/>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图片 17"/>
          <p:cNvPicPr>
            <a:picLocks noChangeAspect="1" noChangeArrowheads="1"/>
          </p:cNvPicPr>
          <p:nvPr/>
        </p:nvPicPr>
        <p:blipFill>
          <a:blip r:embed="rId2" cstate="print"/>
          <a:srcRect l="9848" t="13834" r="12898" b="11075"/>
          <a:stretch>
            <a:fillRect/>
          </a:stretch>
        </p:blipFill>
        <p:spPr bwMode="auto">
          <a:xfrm>
            <a:off x="0" y="2285992"/>
            <a:ext cx="3000396" cy="1533222"/>
          </a:xfrm>
          <a:prstGeom prst="rect">
            <a:avLst/>
          </a:prstGeom>
          <a:noFill/>
          <a:ln w="9525">
            <a:noFill/>
            <a:miter lim="800000"/>
            <a:headEnd/>
            <a:tailEnd/>
          </a:ln>
        </p:spPr>
      </p:pic>
      <p:pic>
        <p:nvPicPr>
          <p:cNvPr id="2052" name="图片 18"/>
          <p:cNvPicPr>
            <a:picLocks noChangeAspect="1" noChangeArrowheads="1"/>
          </p:cNvPicPr>
          <p:nvPr/>
        </p:nvPicPr>
        <p:blipFill>
          <a:blip r:embed="rId3" cstate="print"/>
          <a:srcRect l="15533" t="27937" r="14186" b="15063"/>
          <a:stretch>
            <a:fillRect/>
          </a:stretch>
        </p:blipFill>
        <p:spPr bwMode="auto">
          <a:xfrm>
            <a:off x="3214678" y="2214554"/>
            <a:ext cx="2863281" cy="1500198"/>
          </a:xfrm>
          <a:prstGeom prst="rect">
            <a:avLst/>
          </a:prstGeom>
          <a:noFill/>
          <a:ln w="9525">
            <a:noFill/>
            <a:miter lim="800000"/>
            <a:headEnd/>
            <a:tailEnd/>
          </a:ln>
        </p:spPr>
      </p:pic>
      <p:pic>
        <p:nvPicPr>
          <p:cNvPr id="2053" name="图片 19"/>
          <p:cNvPicPr>
            <a:picLocks noChangeAspect="1" noChangeArrowheads="1"/>
          </p:cNvPicPr>
          <p:nvPr/>
        </p:nvPicPr>
        <p:blipFill>
          <a:blip r:embed="rId4" cstate="print"/>
          <a:srcRect l="6326" t="4198" r="11606" b="3537"/>
          <a:stretch>
            <a:fillRect/>
          </a:stretch>
        </p:blipFill>
        <p:spPr bwMode="auto">
          <a:xfrm>
            <a:off x="6286512" y="2046287"/>
            <a:ext cx="2848458" cy="1668465"/>
          </a:xfrm>
          <a:prstGeom prst="rect">
            <a:avLst/>
          </a:prstGeom>
          <a:noFill/>
          <a:ln w="9525">
            <a:noFill/>
            <a:miter lim="800000"/>
            <a:headEnd/>
            <a:tailEnd/>
          </a:ln>
        </p:spPr>
      </p:pic>
      <p:pic>
        <p:nvPicPr>
          <p:cNvPr id="2054" name="图片 20"/>
          <p:cNvPicPr>
            <a:picLocks noChangeAspect="1" noChangeArrowheads="1"/>
          </p:cNvPicPr>
          <p:nvPr/>
        </p:nvPicPr>
        <p:blipFill>
          <a:blip r:embed="rId5" cstate="print"/>
          <a:srcRect/>
          <a:stretch>
            <a:fillRect/>
          </a:stretch>
        </p:blipFill>
        <p:spPr bwMode="auto">
          <a:xfrm>
            <a:off x="571472" y="4500570"/>
            <a:ext cx="3731406" cy="1785950"/>
          </a:xfrm>
          <a:prstGeom prst="rect">
            <a:avLst/>
          </a:prstGeom>
          <a:noFill/>
          <a:ln w="9525">
            <a:noFill/>
            <a:miter lim="800000"/>
            <a:headEnd/>
            <a:tailEnd/>
          </a:ln>
        </p:spPr>
      </p:pic>
      <p:pic>
        <p:nvPicPr>
          <p:cNvPr id="2055" name="图片 21"/>
          <p:cNvPicPr>
            <a:picLocks noChangeAspect="1" noChangeArrowheads="1"/>
          </p:cNvPicPr>
          <p:nvPr/>
        </p:nvPicPr>
        <p:blipFill>
          <a:blip r:embed="rId6" cstate="print"/>
          <a:srcRect/>
          <a:stretch>
            <a:fillRect/>
          </a:stretch>
        </p:blipFill>
        <p:spPr bwMode="auto">
          <a:xfrm>
            <a:off x="4786314" y="4429132"/>
            <a:ext cx="4083050" cy="1808163"/>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18434" name="Picture 2"/>
          <p:cNvPicPr>
            <a:picLocks noChangeAspect="1" noChangeArrowheads="1"/>
          </p:cNvPicPr>
          <p:nvPr/>
        </p:nvPicPr>
        <p:blipFill>
          <a:blip r:embed="rId2" cstate="print">
            <a:clrChange>
              <a:clrFrom>
                <a:srgbClr val="E3E3E3"/>
              </a:clrFrom>
              <a:clrTo>
                <a:srgbClr val="E3E3E3">
                  <a:alpha val="0"/>
                </a:srgbClr>
              </a:clrTo>
            </a:clrChange>
          </a:blip>
          <a:srcRect/>
          <a:stretch>
            <a:fillRect/>
          </a:stretch>
        </p:blipFill>
        <p:spPr bwMode="auto">
          <a:xfrm>
            <a:off x="-214345" y="1785926"/>
            <a:ext cx="9403612" cy="4572032"/>
          </a:xfrm>
          <a:prstGeom prst="rect">
            <a:avLst/>
          </a:prstGeom>
          <a:noFill/>
          <a:ln w="9525">
            <a:noFill/>
            <a:miter lim="800000"/>
            <a:headEnd/>
            <a:tailEnd/>
          </a:ln>
          <a:effectLst/>
        </p:spPr>
      </p:pic>
      <p:sp>
        <p:nvSpPr>
          <p:cNvPr id="4" name="TextBox 3"/>
          <p:cNvSpPr txBox="1"/>
          <p:nvPr/>
        </p:nvSpPr>
        <p:spPr>
          <a:xfrm>
            <a:off x="285720" y="1714489"/>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实验主要流程</a:t>
            </a:r>
            <a:endParaRPr lang="zh-CN" altLang="en-US" b="1" dirty="0">
              <a:latin typeface="黑体" pitchFamily="49" charset="-122"/>
              <a:ea typeface="黑体"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000" dirty="0" smtClean="0"/>
              <a:t>4.3</a:t>
            </a:r>
            <a:r>
              <a:rPr lang="zh-CN" altLang="en-US" sz="4000" dirty="0" smtClean="0"/>
              <a:t>产品断面分析实现的实验手段和方法</a:t>
            </a:r>
            <a:r>
              <a:rPr lang="zh-CN" altLang="en-US" sz="4800" dirty="0" smtClean="0"/>
              <a:t/>
            </a:r>
            <a:br>
              <a:rPr lang="zh-CN" altLang="en-US" sz="4800" dirty="0" smtClean="0"/>
            </a:br>
            <a:endParaRPr lang="zh-CN" altLang="en-US" dirty="0"/>
          </a:p>
        </p:txBody>
      </p:sp>
      <p:pic>
        <p:nvPicPr>
          <p:cNvPr id="1026" name="Picture 2"/>
          <p:cNvPicPr>
            <a:picLocks noChangeAspect="1" noChangeArrowheads="1"/>
          </p:cNvPicPr>
          <p:nvPr/>
        </p:nvPicPr>
        <p:blipFill>
          <a:blip r:embed="rId2" cstate="print">
            <a:clrChange>
              <a:clrFrom>
                <a:srgbClr val="E3E3E3"/>
              </a:clrFrom>
              <a:clrTo>
                <a:srgbClr val="E3E3E3">
                  <a:alpha val="0"/>
                </a:srgbClr>
              </a:clrTo>
            </a:clrChange>
          </a:blip>
          <a:srcRect/>
          <a:stretch>
            <a:fillRect/>
          </a:stretch>
        </p:blipFill>
        <p:spPr bwMode="auto">
          <a:xfrm>
            <a:off x="0" y="1714488"/>
            <a:ext cx="9110852" cy="4429156"/>
          </a:xfrm>
          <a:prstGeom prst="rect">
            <a:avLst/>
          </a:prstGeom>
          <a:noFill/>
          <a:ln w="9525">
            <a:noFill/>
            <a:miter lim="800000"/>
            <a:headEnd/>
            <a:tailEnd/>
          </a:ln>
          <a:effectLst/>
        </p:spPr>
      </p:pic>
      <p:sp>
        <p:nvSpPr>
          <p:cNvPr id="4" name="TextBox 3"/>
          <p:cNvSpPr txBox="1"/>
          <p:nvPr/>
        </p:nvSpPr>
        <p:spPr>
          <a:xfrm>
            <a:off x="285720" y="1571612"/>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实验主要流程</a:t>
            </a:r>
            <a:endParaRPr lang="zh-CN" altLang="en-US" b="1" dirty="0">
              <a:latin typeface="黑体" pitchFamily="49" charset="-122"/>
              <a:ea typeface="黑体"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2050" name="Picture 2"/>
          <p:cNvPicPr>
            <a:picLocks noChangeAspect="1" noChangeArrowheads="1"/>
          </p:cNvPicPr>
          <p:nvPr/>
        </p:nvPicPr>
        <p:blipFill>
          <a:blip r:embed="rId2" cstate="print">
            <a:clrChange>
              <a:clrFrom>
                <a:srgbClr val="E3E3E3"/>
              </a:clrFrom>
              <a:clrTo>
                <a:srgbClr val="E3E3E3">
                  <a:alpha val="0"/>
                </a:srgbClr>
              </a:clrTo>
            </a:clrChange>
          </a:blip>
          <a:srcRect/>
          <a:stretch>
            <a:fillRect/>
          </a:stretch>
        </p:blipFill>
        <p:spPr bwMode="auto">
          <a:xfrm>
            <a:off x="-214346" y="1857364"/>
            <a:ext cx="9348524" cy="4714908"/>
          </a:xfrm>
          <a:prstGeom prst="rect">
            <a:avLst/>
          </a:prstGeom>
          <a:noFill/>
          <a:ln w="9525">
            <a:noFill/>
            <a:miter lim="800000"/>
            <a:headEnd/>
            <a:tailEnd/>
          </a:ln>
          <a:effectLst/>
        </p:spPr>
      </p:pic>
      <p:sp>
        <p:nvSpPr>
          <p:cNvPr id="4" name="TextBox 3"/>
          <p:cNvSpPr txBox="1"/>
          <p:nvPr/>
        </p:nvSpPr>
        <p:spPr>
          <a:xfrm>
            <a:off x="285720" y="1714489"/>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实验主要流程</a:t>
            </a:r>
            <a:endParaRPr lang="zh-CN" altLang="en-US" b="1" dirty="0">
              <a:latin typeface="黑体" pitchFamily="49" charset="-122"/>
              <a:ea typeface="黑体"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3200" dirty="0" smtClean="0"/>
              <a:t>4.1 </a:t>
            </a:r>
            <a:r>
              <a:rPr lang="zh-CN" altLang="en-US" sz="3200" dirty="0" smtClean="0"/>
              <a:t>产品的视觉动态分析</a:t>
            </a:r>
            <a:endParaRPr lang="zh-CN" altLang="en-US" sz="3200" dirty="0"/>
          </a:p>
        </p:txBody>
      </p:sp>
      <p:pic>
        <p:nvPicPr>
          <p:cNvPr id="1026" name="Picture 2"/>
          <p:cNvPicPr>
            <a:picLocks noChangeAspect="1" noChangeArrowheads="1"/>
          </p:cNvPicPr>
          <p:nvPr/>
        </p:nvPicPr>
        <p:blipFill>
          <a:blip r:embed="rId2" cstate="print"/>
          <a:srcRect/>
          <a:stretch>
            <a:fillRect/>
          </a:stretch>
        </p:blipFill>
        <p:spPr bwMode="auto">
          <a:xfrm>
            <a:off x="571472" y="2571744"/>
            <a:ext cx="5163267" cy="3422658"/>
          </a:xfrm>
          <a:prstGeom prst="rect">
            <a:avLst/>
          </a:prstGeom>
          <a:noFill/>
          <a:ln w="9525">
            <a:noFill/>
            <a:miter lim="800000"/>
            <a:headEnd/>
            <a:tailEnd/>
          </a:ln>
        </p:spPr>
      </p:pic>
      <p:sp>
        <p:nvSpPr>
          <p:cNvPr id="5" name="矩形 4"/>
          <p:cNvSpPr/>
          <p:nvPr/>
        </p:nvSpPr>
        <p:spPr>
          <a:xfrm>
            <a:off x="6572264" y="2714620"/>
            <a:ext cx="2071702" cy="2585323"/>
          </a:xfrm>
          <a:prstGeom prst="rect">
            <a:avLst/>
          </a:prstGeom>
        </p:spPr>
        <p:txBody>
          <a:bodyPr wrap="square">
            <a:spAutoFit/>
          </a:bodyPr>
          <a:lstStyle/>
          <a:p>
            <a:r>
              <a:rPr lang="zh-CN" altLang="en-US" dirty="0" smtClean="0"/>
              <a:t>遥控器、手机等有按键的产品（图</a:t>
            </a:r>
            <a:r>
              <a:rPr lang="en-US" dirty="0" smtClean="0"/>
              <a:t>4-1</a:t>
            </a:r>
            <a:r>
              <a:rPr lang="zh-CN" altLang="en-US" dirty="0" smtClean="0"/>
              <a:t>），我们经常观察的是有键盘的面，因为它是人机交互界面，所有产品功能和设计特征都集中于此。而很少去观察手机的轴测图</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720" y="1714489"/>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具体实验步骤</a:t>
            </a:r>
            <a:endParaRPr lang="zh-CN" altLang="en-US" b="1" dirty="0">
              <a:latin typeface="黑体" pitchFamily="49" charset="-122"/>
              <a:ea typeface="黑体" pitchFamily="49" charset="-122"/>
            </a:endParaRPr>
          </a:p>
        </p:txBody>
      </p:sp>
      <p:sp>
        <p:nvSpPr>
          <p:cNvPr id="7"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sp>
        <p:nvSpPr>
          <p:cNvPr id="1025" name="Rectangle 1"/>
          <p:cNvSpPr>
            <a:spLocks noChangeArrowheads="1"/>
          </p:cNvSpPr>
          <p:nvPr/>
        </p:nvSpPr>
        <p:spPr bwMode="auto">
          <a:xfrm>
            <a:off x="1115616" y="2574776"/>
            <a:ext cx="7128792"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断面分层扫描实验方式有两种，对于简单初步的断面分析可以采用手绘的方式，对于复杂形态产品的断面分析可借助计算机软件，下面以水果刀产品为例，详细阐述基于</a:t>
            </a:r>
            <a:r>
              <a:rPr kumimoji="0" lang="en-US" altLang="zh-CN" sz="2000" b="0" i="0" u="none" strike="noStrike" cap="none" normalizeH="0" baseline="0" dirty="0" err="1" smtClean="0">
                <a:ln>
                  <a:noFill/>
                </a:ln>
                <a:solidFill>
                  <a:schemeClr val="tx1"/>
                </a:solidFill>
                <a:effectLst/>
                <a:latin typeface="微软雅黑" pitchFamily="34" charset="-122"/>
                <a:ea typeface="微软雅黑" pitchFamily="34" charset="-122"/>
                <a:cs typeface="Times New Roman" pitchFamily="18" charset="0"/>
              </a:rPr>
              <a:t>solidworks</a:t>
            </a:r>
            <a:r>
              <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和</a:t>
            </a:r>
            <a:r>
              <a:rPr kumimoji="0" lang="en-US" altLang="zh-CN" sz="2000" b="0" i="0" u="none" strike="noStrike" cap="none" normalizeH="0" baseline="0" dirty="0" err="1" smtClean="0">
                <a:ln>
                  <a:noFill/>
                </a:ln>
                <a:solidFill>
                  <a:schemeClr val="tx1"/>
                </a:solidFill>
                <a:effectLst/>
                <a:latin typeface="微软雅黑" pitchFamily="34" charset="-122"/>
                <a:ea typeface="微软雅黑" pitchFamily="34" charset="-122"/>
                <a:cs typeface="Times New Roman" pitchFamily="18" charset="0"/>
              </a:rPr>
              <a:t>photoshop</a:t>
            </a:r>
            <a:r>
              <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软件的产品断面分析实现的实验手段和方法。</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720" y="1714489"/>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具体实验步骤</a:t>
            </a:r>
            <a:endParaRPr lang="zh-CN" altLang="en-US" b="1" dirty="0">
              <a:latin typeface="黑体" pitchFamily="49" charset="-122"/>
              <a:ea typeface="黑体" pitchFamily="49" charset="-122"/>
            </a:endParaRPr>
          </a:p>
        </p:txBody>
      </p:sp>
      <p:sp>
        <p:nvSpPr>
          <p:cNvPr id="7"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sp>
        <p:nvSpPr>
          <p:cNvPr id="33793" name="Rectangle 1"/>
          <p:cNvSpPr>
            <a:spLocks noChangeArrowheads="1"/>
          </p:cNvSpPr>
          <p:nvPr/>
        </p:nvSpPr>
        <p:spPr bwMode="auto">
          <a:xfrm>
            <a:off x="467544" y="2703403"/>
            <a:ext cx="4104456"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66675"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1</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）步骤一：产品数字对象的模型重建。</a:t>
            </a:r>
            <a:endPar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466725"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寻找市面上四种不同形态类型的水果刀产品实例，对产品各尺寸进行测量，用</a:t>
            </a:r>
            <a:r>
              <a:rPr kumimoji="0" lang="en-US" altLang="zh-CN" b="0" i="0" u="none" strike="noStrike" cap="none" normalizeH="0" baseline="0" dirty="0" err="1" smtClean="0">
                <a:ln>
                  <a:noFill/>
                </a:ln>
                <a:solidFill>
                  <a:schemeClr val="tx1"/>
                </a:solidFill>
                <a:effectLst/>
                <a:latin typeface="微软雅黑" pitchFamily="34" charset="-122"/>
                <a:ea typeface="微软雅黑" pitchFamily="34" charset="-122"/>
                <a:cs typeface="Times New Roman" pitchFamily="18" charset="0"/>
              </a:rPr>
              <a:t>solidworks</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软件将各产品按</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1</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1</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尺存建模。为了所有产品共有相同的参照起点，将所有刀的刀尖和原点重合；所建模型必须转为实体，便于获取截面信息。</a:t>
            </a:r>
            <a:endPar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33794" name="图片 22"/>
          <p:cNvPicPr>
            <a:picLocks noChangeAspect="1" noChangeArrowheads="1"/>
          </p:cNvPicPr>
          <p:nvPr/>
        </p:nvPicPr>
        <p:blipFill>
          <a:blip r:embed="rId2" cstate="print"/>
          <a:srcRect/>
          <a:stretch>
            <a:fillRect/>
          </a:stretch>
        </p:blipFill>
        <p:spPr bwMode="auto">
          <a:xfrm>
            <a:off x="5220072" y="1916832"/>
            <a:ext cx="3672408" cy="1029016"/>
          </a:xfrm>
          <a:prstGeom prst="rect">
            <a:avLst/>
          </a:prstGeom>
          <a:noFill/>
          <a:ln w="9525">
            <a:noFill/>
            <a:miter lim="800000"/>
            <a:headEnd/>
            <a:tailEnd/>
          </a:ln>
        </p:spPr>
      </p:pic>
      <p:pic>
        <p:nvPicPr>
          <p:cNvPr id="33795" name="图片 10"/>
          <p:cNvPicPr>
            <a:picLocks noChangeAspect="1" noChangeArrowheads="1"/>
          </p:cNvPicPr>
          <p:nvPr/>
        </p:nvPicPr>
        <p:blipFill>
          <a:blip r:embed="rId3" cstate="print"/>
          <a:srcRect/>
          <a:stretch>
            <a:fillRect/>
          </a:stretch>
        </p:blipFill>
        <p:spPr bwMode="auto">
          <a:xfrm>
            <a:off x="5231250" y="3212976"/>
            <a:ext cx="3733238" cy="936104"/>
          </a:xfrm>
          <a:prstGeom prst="rect">
            <a:avLst/>
          </a:prstGeom>
          <a:noFill/>
          <a:ln w="9525">
            <a:noFill/>
            <a:miter lim="800000"/>
            <a:headEnd/>
            <a:tailEnd/>
          </a:ln>
        </p:spPr>
      </p:pic>
      <p:pic>
        <p:nvPicPr>
          <p:cNvPr id="33796" name="Picture 4"/>
          <p:cNvPicPr>
            <a:picLocks noChangeAspect="1" noChangeArrowheads="1"/>
          </p:cNvPicPr>
          <p:nvPr/>
        </p:nvPicPr>
        <p:blipFill>
          <a:blip r:embed="rId4" cstate="print"/>
          <a:srcRect/>
          <a:stretch>
            <a:fillRect/>
          </a:stretch>
        </p:blipFill>
        <p:spPr bwMode="auto">
          <a:xfrm>
            <a:off x="5220072" y="4410128"/>
            <a:ext cx="3744416" cy="891080"/>
          </a:xfrm>
          <a:prstGeom prst="rect">
            <a:avLst/>
          </a:prstGeom>
          <a:noFill/>
          <a:ln w="9525">
            <a:noFill/>
            <a:miter lim="800000"/>
            <a:headEnd/>
            <a:tailEnd/>
          </a:ln>
        </p:spPr>
      </p:pic>
      <p:pic>
        <p:nvPicPr>
          <p:cNvPr id="33797" name="Picture 5"/>
          <p:cNvPicPr>
            <a:picLocks noChangeAspect="1" noChangeArrowheads="1"/>
          </p:cNvPicPr>
          <p:nvPr/>
        </p:nvPicPr>
        <p:blipFill>
          <a:blip r:embed="rId5" cstate="print"/>
          <a:srcRect b="22267"/>
          <a:stretch>
            <a:fillRect/>
          </a:stretch>
        </p:blipFill>
        <p:spPr bwMode="auto">
          <a:xfrm>
            <a:off x="5220072" y="5517232"/>
            <a:ext cx="3715079" cy="108012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720" y="1714489"/>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具体实验步骤</a:t>
            </a:r>
            <a:endParaRPr lang="zh-CN" altLang="en-US" b="1" dirty="0">
              <a:latin typeface="黑体" pitchFamily="49" charset="-122"/>
              <a:ea typeface="黑体" pitchFamily="49" charset="-122"/>
            </a:endParaRPr>
          </a:p>
        </p:txBody>
      </p:sp>
      <p:sp>
        <p:nvSpPr>
          <p:cNvPr id="7"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sp>
        <p:nvSpPr>
          <p:cNvPr id="1025" name="Rectangle 1"/>
          <p:cNvSpPr>
            <a:spLocks noChangeArrowheads="1"/>
          </p:cNvSpPr>
          <p:nvPr/>
        </p:nvSpPr>
        <p:spPr bwMode="auto">
          <a:xfrm>
            <a:off x="755576" y="2335814"/>
            <a:ext cx="777686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dirty="0" smtClean="0">
                <a:latin typeface="微软雅黑" pitchFamily="34" charset="-122"/>
                <a:ea typeface="微软雅黑" pitchFamily="34" charset="-122"/>
                <a:cs typeface="Times New Roman" pitchFamily="18" charset="0"/>
              </a:rPr>
              <a:t>(2)</a:t>
            </a:r>
            <a:r>
              <a:rPr lang="zh-CN" altLang="zh-CN" dirty="0" smtClean="0">
                <a:latin typeface="微软雅黑" pitchFamily="34" charset="-122"/>
                <a:ea typeface="微软雅黑" pitchFamily="34" charset="-122"/>
                <a:cs typeface="Times New Roman" pitchFamily="18" charset="0"/>
              </a:rPr>
              <a:t>步骤二：确定产品基本功能使用面</a:t>
            </a:r>
          </a:p>
          <a:p>
            <a:r>
              <a:rPr lang="en-US" altLang="zh-CN" dirty="0" smtClean="0">
                <a:latin typeface="微软雅黑" pitchFamily="34" charset="-122"/>
                <a:ea typeface="微软雅黑" pitchFamily="34" charset="-122"/>
                <a:cs typeface="Times New Roman" pitchFamily="18" charset="0"/>
              </a:rPr>
              <a:t>       </a:t>
            </a:r>
            <a:r>
              <a:rPr lang="zh-CN" altLang="zh-CN" dirty="0" smtClean="0">
                <a:latin typeface="微软雅黑" pitchFamily="34" charset="-122"/>
                <a:ea typeface="微软雅黑" pitchFamily="34" charset="-122"/>
                <a:cs typeface="Times New Roman" pitchFamily="18" charset="0"/>
              </a:rPr>
              <a:t>基于</a:t>
            </a:r>
            <a:r>
              <a:rPr lang="zh-CN" altLang="zh-CN" dirty="0" smtClean="0">
                <a:latin typeface="微软雅黑" pitchFamily="34" charset="-122"/>
                <a:ea typeface="微软雅黑" pitchFamily="34" charset="-122"/>
                <a:cs typeface="Times New Roman" pitchFamily="18" charset="0"/>
              </a:rPr>
              <a:t>产品具有动态视觉的属性，基本功能使用面应根据不同的分析需求进行确定。本项目研究刀的人机工程学，刀柄是产品与手进行人机交互的区域，手腕施力于刀柄，带动刀刃切削水果。刀的用户满意度取决于切削力度大小和首刀柄握持的舒适性。选择产品和手部接触且影响手掌舒适度的相切于手柄上半部分弧线的平面作为产品基本功能使用</a:t>
            </a:r>
            <a:r>
              <a:rPr lang="zh-CN" altLang="zh-CN" dirty="0" smtClean="0">
                <a:latin typeface="微软雅黑" pitchFamily="34" charset="-122"/>
                <a:ea typeface="微软雅黑" pitchFamily="34" charset="-122"/>
                <a:cs typeface="Times New Roman" pitchFamily="18" charset="0"/>
              </a:rPr>
              <a:t>面。</a:t>
            </a:r>
            <a:endParaRPr lang="zh-CN" altLang="zh-CN" dirty="0" smtClean="0">
              <a:latin typeface="微软雅黑" pitchFamily="34" charset="-122"/>
              <a:ea typeface="微软雅黑" pitchFamily="34" charset="-122"/>
              <a:cs typeface="Times New Roman" pitchFamily="18" charset="0"/>
            </a:endParaRPr>
          </a:p>
        </p:txBody>
      </p:sp>
      <p:pic>
        <p:nvPicPr>
          <p:cNvPr id="34818" name="Picture 2"/>
          <p:cNvPicPr>
            <a:picLocks noChangeAspect="1" noChangeArrowheads="1"/>
          </p:cNvPicPr>
          <p:nvPr/>
        </p:nvPicPr>
        <p:blipFill>
          <a:blip r:embed="rId2" cstate="print"/>
          <a:srcRect/>
          <a:stretch>
            <a:fillRect/>
          </a:stretch>
        </p:blipFill>
        <p:spPr bwMode="auto">
          <a:xfrm>
            <a:off x="1259632" y="4149079"/>
            <a:ext cx="6912768" cy="231839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sp>
        <p:nvSpPr>
          <p:cNvPr id="5" name="TextBox 4"/>
          <p:cNvSpPr txBox="1"/>
          <p:nvPr/>
        </p:nvSpPr>
        <p:spPr>
          <a:xfrm>
            <a:off x="285720" y="1714489"/>
            <a:ext cx="1785950" cy="369332"/>
          </a:xfrm>
          <a:prstGeom prst="rect">
            <a:avLst/>
          </a:prstGeom>
          <a:noFill/>
        </p:spPr>
        <p:txBody>
          <a:bodyPr wrap="square" rtlCol="0">
            <a:spAutoFit/>
          </a:bodyPr>
          <a:lstStyle/>
          <a:p>
            <a:r>
              <a:rPr lang="zh-CN" altLang="en-US" b="1" dirty="0" smtClean="0">
                <a:latin typeface="黑体" pitchFamily="49" charset="-122"/>
                <a:ea typeface="黑体" pitchFamily="49" charset="-122"/>
              </a:rPr>
              <a:t>具体实验步骤</a:t>
            </a:r>
            <a:endParaRPr lang="zh-CN" altLang="en-US" b="1" dirty="0">
              <a:latin typeface="黑体" pitchFamily="49" charset="-122"/>
              <a:ea typeface="黑体" pitchFamily="49" charset="-122"/>
            </a:endParaRPr>
          </a:p>
        </p:txBody>
      </p:sp>
      <p:sp>
        <p:nvSpPr>
          <p:cNvPr id="6" name="矩形 5"/>
          <p:cNvSpPr/>
          <p:nvPr/>
        </p:nvSpPr>
        <p:spPr>
          <a:xfrm>
            <a:off x="971600" y="2348880"/>
            <a:ext cx="7272808" cy="1477328"/>
          </a:xfrm>
          <a:prstGeom prst="rect">
            <a:avLst/>
          </a:prstGeom>
        </p:spPr>
        <p:txBody>
          <a:bodyPr wrap="square">
            <a:spAutoFit/>
          </a:bodyPr>
          <a:lstStyle/>
          <a:p>
            <a:r>
              <a:rPr lang="zh-CN" altLang="zh-CN" dirty="0" smtClean="0">
                <a:latin typeface="微软雅黑" pitchFamily="34" charset="-122"/>
                <a:ea typeface="微软雅黑" pitchFamily="34" charset="-122"/>
                <a:cs typeface="Times New Roman" pitchFamily="18" charset="0"/>
              </a:rPr>
              <a:t>（</a:t>
            </a:r>
            <a:r>
              <a:rPr lang="en-US" altLang="zh-CN" dirty="0" smtClean="0">
                <a:latin typeface="微软雅黑" pitchFamily="34" charset="-122"/>
                <a:ea typeface="微软雅黑" pitchFamily="34" charset="-122"/>
                <a:cs typeface="Times New Roman" pitchFamily="18" charset="0"/>
              </a:rPr>
              <a:t>3</a:t>
            </a:r>
            <a:r>
              <a:rPr lang="zh-CN" altLang="zh-CN" dirty="0" smtClean="0">
                <a:latin typeface="微软雅黑" pitchFamily="34" charset="-122"/>
                <a:ea typeface="微软雅黑" pitchFamily="34" charset="-122"/>
                <a:cs typeface="Times New Roman" pitchFamily="18" charset="0"/>
              </a:rPr>
              <a:t>）步骤三：确定等高线</a:t>
            </a:r>
            <a:r>
              <a:rPr lang="zh-CN" altLang="zh-CN" dirty="0" smtClean="0">
                <a:latin typeface="微软雅黑" pitchFamily="34" charset="-122"/>
                <a:ea typeface="微软雅黑" pitchFamily="34" charset="-122"/>
                <a:cs typeface="Times New Roman" pitchFamily="18" charset="0"/>
              </a:rPr>
              <a:t>高程</a:t>
            </a:r>
            <a:endParaRPr lang="en-US" altLang="zh-CN" dirty="0" smtClean="0">
              <a:latin typeface="微软雅黑" pitchFamily="34" charset="-122"/>
              <a:ea typeface="微软雅黑" pitchFamily="34" charset="-122"/>
              <a:cs typeface="Times New Roman" pitchFamily="18" charset="0"/>
            </a:endParaRPr>
          </a:p>
          <a:p>
            <a:endParaRPr lang="en-US" altLang="zh-CN" dirty="0" smtClean="0">
              <a:latin typeface="微软雅黑" pitchFamily="34" charset="-122"/>
              <a:ea typeface="微软雅黑" pitchFamily="34" charset="-122"/>
              <a:cs typeface="Times New Roman" pitchFamily="18" charset="0"/>
            </a:endParaRPr>
          </a:p>
          <a:p>
            <a:r>
              <a:rPr lang="zh-CN" altLang="zh-CN" dirty="0" smtClean="0">
                <a:latin typeface="微软雅黑" pitchFamily="34" charset="-122"/>
                <a:ea typeface="微软雅黑" pitchFamily="34" charset="-122"/>
                <a:cs typeface="Times New Roman" pitchFamily="18" charset="0"/>
              </a:rPr>
              <a:t>用</a:t>
            </a:r>
            <a:r>
              <a:rPr lang="en-US" altLang="zh-CN" dirty="0" err="1" smtClean="0">
                <a:latin typeface="微软雅黑" pitchFamily="34" charset="-122"/>
                <a:ea typeface="微软雅黑" pitchFamily="34" charset="-122"/>
                <a:cs typeface="Times New Roman" pitchFamily="18" charset="0"/>
              </a:rPr>
              <a:t>solidworks</a:t>
            </a:r>
            <a:r>
              <a:rPr lang="zh-CN" altLang="zh-CN" dirty="0" smtClean="0">
                <a:latin typeface="微软雅黑" pitchFamily="34" charset="-122"/>
                <a:ea typeface="微软雅黑" pitchFamily="34" charset="-122"/>
                <a:cs typeface="Times New Roman" pitchFamily="18" charset="0"/>
              </a:rPr>
              <a:t>的测量命令分别量取四把刀的最小塌陷面或最小抬起波峰的</a:t>
            </a:r>
            <a:r>
              <a:rPr lang="zh-CN" altLang="zh-CN" dirty="0" smtClean="0">
                <a:latin typeface="微软雅黑" pitchFamily="34" charset="-122"/>
                <a:ea typeface="微软雅黑" pitchFamily="34" charset="-122"/>
                <a:cs typeface="Times New Roman" pitchFamily="18" charset="0"/>
              </a:rPr>
              <a:t>值，</a:t>
            </a:r>
            <a:r>
              <a:rPr lang="zh-CN" altLang="zh-CN" dirty="0" smtClean="0">
                <a:latin typeface="微软雅黑" pitchFamily="34" charset="-122"/>
                <a:ea typeface="微软雅黑" pitchFamily="34" charset="-122"/>
                <a:cs typeface="Times New Roman" pitchFamily="18" charset="0"/>
              </a:rPr>
              <a:t>最后分别比对大小，取最小值</a:t>
            </a:r>
            <a:r>
              <a:rPr lang="en-US" altLang="zh-CN" dirty="0" smtClean="0">
                <a:latin typeface="微软雅黑" pitchFamily="34" charset="-122"/>
                <a:ea typeface="微软雅黑" pitchFamily="34" charset="-122"/>
                <a:cs typeface="Times New Roman" pitchFamily="18" charset="0"/>
              </a:rPr>
              <a:t>1.30/2=0.65mm </a:t>
            </a:r>
            <a:r>
              <a:rPr lang="zh-CN" altLang="zh-CN" dirty="0" smtClean="0">
                <a:latin typeface="微软雅黑" pitchFamily="34" charset="-122"/>
                <a:ea typeface="微软雅黑" pitchFamily="34" charset="-122"/>
                <a:cs typeface="Times New Roman" pitchFamily="18" charset="0"/>
              </a:rPr>
              <a:t>作为等高线高程。</a:t>
            </a:r>
            <a:endParaRPr lang="zh-CN" altLang="en-US" dirty="0" smtClean="0">
              <a:latin typeface="微软雅黑" pitchFamily="34" charset="-122"/>
              <a:ea typeface="微软雅黑" pitchFamily="34" charset="-122"/>
              <a:cs typeface="Times New Roman" pitchFamily="18" charset="0"/>
            </a:endParaRPr>
          </a:p>
        </p:txBody>
      </p:sp>
      <p:pic>
        <p:nvPicPr>
          <p:cNvPr id="35842" name="Picture 2"/>
          <p:cNvPicPr>
            <a:picLocks noChangeAspect="1" noChangeArrowheads="1"/>
          </p:cNvPicPr>
          <p:nvPr/>
        </p:nvPicPr>
        <p:blipFill>
          <a:blip r:embed="rId2" cstate="print"/>
          <a:srcRect/>
          <a:stretch>
            <a:fillRect/>
          </a:stretch>
        </p:blipFill>
        <p:spPr bwMode="auto">
          <a:xfrm>
            <a:off x="2051720" y="3789040"/>
            <a:ext cx="5380038" cy="2392363"/>
          </a:xfrm>
          <a:prstGeom prst="rect">
            <a:avLst/>
          </a:prstGeom>
          <a:noFill/>
          <a:ln w="9525">
            <a:noFill/>
            <a:miter lim="800000"/>
            <a:headEnd/>
            <a:tailEnd/>
          </a:ln>
        </p:spPr>
      </p:pic>
      <p:sp>
        <p:nvSpPr>
          <p:cNvPr id="8" name="矩形 7"/>
          <p:cNvSpPr/>
          <p:nvPr/>
        </p:nvSpPr>
        <p:spPr>
          <a:xfrm>
            <a:off x="4139952" y="6309320"/>
            <a:ext cx="1620957" cy="307777"/>
          </a:xfrm>
          <a:prstGeom prst="rect">
            <a:avLst/>
          </a:prstGeom>
        </p:spPr>
        <p:txBody>
          <a:bodyPr wrap="none">
            <a:spAutoFit/>
          </a:bodyPr>
          <a:lstStyle/>
          <a:p>
            <a:r>
              <a:rPr lang="zh-CN" altLang="zh-CN" sz="1400" b="1" dirty="0" smtClean="0">
                <a:latin typeface="微软雅黑" pitchFamily="34" charset="-122"/>
                <a:ea typeface="微软雅黑" pitchFamily="34" charset="-122"/>
              </a:rPr>
              <a:t>测量命令量取高程</a:t>
            </a:r>
            <a:endParaRPr lang="zh-CN" altLang="en-US" sz="1400" b="1" dirty="0">
              <a:latin typeface="微软雅黑" pitchFamily="34" charset="-122"/>
              <a:ea typeface="微软雅黑"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36866" name="Picture 2"/>
          <p:cNvPicPr>
            <a:picLocks noChangeAspect="1" noChangeArrowheads="1"/>
          </p:cNvPicPr>
          <p:nvPr/>
        </p:nvPicPr>
        <p:blipFill>
          <a:blip r:embed="rId2" cstate="print"/>
          <a:srcRect/>
          <a:stretch>
            <a:fillRect/>
          </a:stretch>
        </p:blipFill>
        <p:spPr bwMode="auto">
          <a:xfrm>
            <a:off x="1403648" y="3933056"/>
            <a:ext cx="6552728" cy="2505455"/>
          </a:xfrm>
          <a:prstGeom prst="rect">
            <a:avLst/>
          </a:prstGeom>
          <a:noFill/>
          <a:ln w="9525">
            <a:noFill/>
            <a:miter lim="800000"/>
            <a:headEnd/>
            <a:tailEnd/>
          </a:ln>
        </p:spPr>
      </p:pic>
      <p:sp>
        <p:nvSpPr>
          <p:cNvPr id="36867" name="Rectangle 3"/>
          <p:cNvSpPr>
            <a:spLocks noChangeArrowheads="1"/>
          </p:cNvSpPr>
          <p:nvPr/>
        </p:nvSpPr>
        <p:spPr bwMode="auto">
          <a:xfrm>
            <a:off x="755576" y="1700808"/>
            <a:ext cx="7740352"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4</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）步骤四：确定等高线分析基准面</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     使用水果刀产品时手部的标准姿态，可得出手部和产品基本功能面接触的最佳比对深度为指腹第二指节弯曲时的长度。</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16</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到</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65</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岁女性手指自然弯曲时第二节指腹的平均值为</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12.5mm</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12.5/0.65=19.23 mm</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，因此取</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n=20</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，即共切割</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20</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个断面，以产品基本功能面上外形轮廓的最高点为起点，沿着基本功能面的垂直方向向产品形态内部取到</a:t>
            </a: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20*0.65=13mm</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的深度，是手指等高线与产品等高线的比对深度。</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75191"/>
            <a:ext cx="7715200" cy="4625609"/>
          </a:xfrm>
        </p:spPr>
        <p:txBody>
          <a:bodyPr/>
          <a:lstStyle/>
          <a:p>
            <a:r>
              <a:rPr lang="zh-CN" altLang="zh-CN" sz="1800" dirty="0" smtClean="0">
                <a:latin typeface="微软雅黑" pitchFamily="34" charset="-122"/>
                <a:ea typeface="微软雅黑" pitchFamily="34" charset="-122"/>
                <a:cs typeface="Times New Roman" pitchFamily="18" charset="0"/>
              </a:rPr>
              <a:t>（</a:t>
            </a:r>
            <a:r>
              <a:rPr lang="en-US" altLang="zh-CN" sz="1800" dirty="0" smtClean="0">
                <a:latin typeface="微软雅黑" pitchFamily="34" charset="-122"/>
                <a:ea typeface="微软雅黑" pitchFamily="34" charset="-122"/>
                <a:cs typeface="Times New Roman" pitchFamily="18" charset="0"/>
              </a:rPr>
              <a:t>5</a:t>
            </a:r>
            <a:r>
              <a:rPr lang="zh-CN" altLang="zh-CN" sz="1800" dirty="0" smtClean="0">
                <a:latin typeface="微软雅黑" pitchFamily="34" charset="-122"/>
                <a:ea typeface="微软雅黑" pitchFamily="34" charset="-122"/>
                <a:cs typeface="Times New Roman" pitchFamily="18" charset="0"/>
              </a:rPr>
              <a:t>）步骤五：绘制基于等高线高程的产品分层截面图</a:t>
            </a:r>
          </a:p>
          <a:p>
            <a:r>
              <a:rPr lang="en-US" altLang="zh-CN" sz="1800" dirty="0" smtClean="0">
                <a:latin typeface="微软雅黑" pitchFamily="34" charset="-122"/>
                <a:ea typeface="微软雅黑" pitchFamily="34" charset="-122"/>
                <a:cs typeface="Times New Roman" pitchFamily="18" charset="0"/>
              </a:rPr>
              <a:t>     </a:t>
            </a:r>
            <a:r>
              <a:rPr lang="zh-CN" altLang="zh-CN" sz="1800" dirty="0" smtClean="0">
                <a:latin typeface="微软雅黑" pitchFamily="34" charset="-122"/>
                <a:ea typeface="微软雅黑" pitchFamily="34" charset="-122"/>
                <a:cs typeface="Times New Roman" pitchFamily="18" charset="0"/>
              </a:rPr>
              <a:t>第一，基于</a:t>
            </a:r>
            <a:r>
              <a:rPr lang="en-US" altLang="zh-CN" sz="1800" dirty="0" err="1" smtClean="0">
                <a:latin typeface="微软雅黑" pitchFamily="34" charset="-122"/>
                <a:ea typeface="微软雅黑" pitchFamily="34" charset="-122"/>
                <a:cs typeface="Times New Roman" pitchFamily="18" charset="0"/>
              </a:rPr>
              <a:t>solidworks</a:t>
            </a:r>
            <a:r>
              <a:rPr lang="zh-CN" altLang="zh-CN" sz="1800" dirty="0" smtClean="0">
                <a:latin typeface="微软雅黑" pitchFamily="34" charset="-122"/>
                <a:ea typeface="微软雅黑" pitchFamily="34" charset="-122"/>
                <a:cs typeface="Times New Roman" pitchFamily="18" charset="0"/>
              </a:rPr>
              <a:t>软件平台，用添加基准面命令，基于产品基本功能面向产品内侧依次绘制分析所需的剖视截面视图，设定截面间距为产品高程，截面个数为</a:t>
            </a:r>
            <a:r>
              <a:rPr lang="en-US" altLang="zh-CN" sz="1800" dirty="0" smtClean="0">
                <a:latin typeface="微软雅黑" pitchFamily="34" charset="-122"/>
                <a:ea typeface="微软雅黑" pitchFamily="34" charset="-122"/>
                <a:cs typeface="Times New Roman" pitchFamily="18" charset="0"/>
              </a:rPr>
              <a:t>20</a:t>
            </a:r>
            <a:r>
              <a:rPr lang="zh-CN" altLang="zh-CN" sz="1800" dirty="0" smtClean="0">
                <a:latin typeface="微软雅黑" pitchFamily="34" charset="-122"/>
                <a:ea typeface="微软雅黑" pitchFamily="34" charset="-122"/>
                <a:cs typeface="Times New Roman" pitchFamily="18" charset="0"/>
              </a:rPr>
              <a:t>。</a:t>
            </a:r>
            <a:endParaRPr lang="zh-CN" altLang="zh-CN" sz="1800" dirty="0" smtClean="0">
              <a:latin typeface="微软雅黑" pitchFamily="34" charset="-122"/>
              <a:ea typeface="微软雅黑" pitchFamily="34" charset="-122"/>
              <a:cs typeface="Times New Roman" pitchFamily="18" charset="0"/>
            </a:endParaRPr>
          </a:p>
          <a:p>
            <a:endParaRPr lang="zh-CN" altLang="zh-CN" dirty="0" smtClean="0"/>
          </a:p>
          <a:p>
            <a:endParaRPr lang="zh-CN" altLang="en-US" dirty="0"/>
          </a:p>
        </p:txBody>
      </p:sp>
      <p:pic>
        <p:nvPicPr>
          <p:cNvPr id="37890" name="图片 25"/>
          <p:cNvPicPr>
            <a:picLocks noChangeAspect="1" noChangeArrowheads="1"/>
          </p:cNvPicPr>
          <p:nvPr/>
        </p:nvPicPr>
        <p:blipFill>
          <a:blip r:embed="rId2" cstate="print"/>
          <a:srcRect t="17403"/>
          <a:stretch>
            <a:fillRect/>
          </a:stretch>
        </p:blipFill>
        <p:spPr bwMode="auto">
          <a:xfrm>
            <a:off x="1187624" y="3140968"/>
            <a:ext cx="5229069" cy="1872208"/>
          </a:xfrm>
          <a:prstGeom prst="rect">
            <a:avLst/>
          </a:prstGeom>
          <a:noFill/>
          <a:ln w="9525">
            <a:noFill/>
            <a:miter lim="800000"/>
            <a:headEnd/>
            <a:tailEnd/>
          </a:ln>
        </p:spPr>
      </p:pic>
      <p:sp>
        <p:nvSpPr>
          <p:cNvPr id="5"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37891" name="图片 31"/>
          <p:cNvPicPr>
            <a:picLocks noChangeAspect="1" noChangeArrowheads="1"/>
          </p:cNvPicPr>
          <p:nvPr/>
        </p:nvPicPr>
        <p:blipFill>
          <a:blip r:embed="rId3" cstate="print">
            <a:clrChange>
              <a:clrFrom>
                <a:srgbClr val="FFFFFF"/>
              </a:clrFrom>
              <a:clrTo>
                <a:srgbClr val="FFFFFF">
                  <a:alpha val="0"/>
                </a:srgbClr>
              </a:clrTo>
            </a:clrChange>
          </a:blip>
          <a:srcRect t="15619" b="10381"/>
          <a:stretch>
            <a:fillRect/>
          </a:stretch>
        </p:blipFill>
        <p:spPr bwMode="auto">
          <a:xfrm>
            <a:off x="3779912" y="4752528"/>
            <a:ext cx="5016462" cy="2132856"/>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57200" y="1775191"/>
            <a:ext cx="3610744" cy="4625609"/>
          </a:xfrm>
        </p:spPr>
        <p:txBody>
          <a:bodyPr>
            <a:normAutofit/>
          </a:bodyPr>
          <a:lstStyle/>
          <a:p>
            <a:r>
              <a:rPr lang="zh-CN" altLang="zh-CN" sz="2000" dirty="0" smtClean="0">
                <a:latin typeface="微软雅黑" pitchFamily="34" charset="-122"/>
                <a:ea typeface="微软雅黑" pitchFamily="34" charset="-122"/>
                <a:cs typeface="Times New Roman" pitchFamily="18" charset="0"/>
              </a:rPr>
              <a:t>（</a:t>
            </a:r>
            <a:r>
              <a:rPr lang="en-US" altLang="zh-CN" sz="2000" dirty="0" smtClean="0">
                <a:latin typeface="微软雅黑" pitchFamily="34" charset="-122"/>
                <a:ea typeface="微软雅黑" pitchFamily="34" charset="-122"/>
                <a:cs typeface="Times New Roman" pitchFamily="18" charset="0"/>
              </a:rPr>
              <a:t>5</a:t>
            </a:r>
            <a:r>
              <a:rPr lang="zh-CN" altLang="zh-CN" sz="2000" dirty="0" smtClean="0">
                <a:latin typeface="微软雅黑" pitchFamily="34" charset="-122"/>
                <a:ea typeface="微软雅黑" pitchFamily="34" charset="-122"/>
                <a:cs typeface="Times New Roman" pitchFamily="18" charset="0"/>
              </a:rPr>
              <a:t>）步骤五：绘制基于等高线高程的产品分层截面图</a:t>
            </a:r>
          </a:p>
          <a:p>
            <a:r>
              <a:rPr lang="en-US" altLang="zh-CN" sz="2000" dirty="0" smtClean="0">
                <a:latin typeface="微软雅黑" pitchFamily="34" charset="-122"/>
                <a:ea typeface="微软雅黑" pitchFamily="34" charset="-122"/>
                <a:cs typeface="Times New Roman" pitchFamily="18" charset="0"/>
              </a:rPr>
              <a:t>       </a:t>
            </a:r>
            <a:r>
              <a:rPr lang="zh-CN" altLang="zh-CN" sz="2000" dirty="0" smtClean="0">
                <a:latin typeface="微软雅黑" pitchFamily="34" charset="-122"/>
                <a:ea typeface="微软雅黑" pitchFamily="34" charset="-122"/>
                <a:cs typeface="Times New Roman" pitchFamily="18" charset="0"/>
              </a:rPr>
              <a:t>第二</a:t>
            </a:r>
            <a:r>
              <a:rPr lang="zh-CN" altLang="zh-CN" sz="2000" dirty="0" smtClean="0">
                <a:latin typeface="微软雅黑" pitchFamily="34" charset="-122"/>
                <a:ea typeface="微软雅黑" pitchFamily="34" charset="-122"/>
                <a:cs typeface="Times New Roman" pitchFamily="18" charset="0"/>
              </a:rPr>
              <a:t>，选择上视基准面，使用“剖面视图”命令，依次选择已绘制好的断面分析基准面对将产品断面提取，并将文件另存为</a:t>
            </a:r>
            <a:r>
              <a:rPr lang="en-US" altLang="zh-CN" sz="2000" dirty="0" smtClean="0">
                <a:latin typeface="微软雅黑" pitchFamily="34" charset="-122"/>
                <a:ea typeface="微软雅黑" pitchFamily="34" charset="-122"/>
                <a:cs typeface="Times New Roman" pitchFamily="18" charset="0"/>
              </a:rPr>
              <a:t>JPG</a:t>
            </a:r>
            <a:r>
              <a:rPr lang="zh-CN" altLang="zh-CN" sz="2000" dirty="0" smtClean="0">
                <a:latin typeface="微软雅黑" pitchFamily="34" charset="-122"/>
                <a:ea typeface="微软雅黑" pitchFamily="34" charset="-122"/>
                <a:cs typeface="Times New Roman" pitchFamily="18" charset="0"/>
              </a:rPr>
              <a:t>格式，如图</a:t>
            </a:r>
            <a:r>
              <a:rPr lang="en-US" altLang="zh-CN" sz="2000" dirty="0" smtClean="0">
                <a:latin typeface="微软雅黑" pitchFamily="34" charset="-122"/>
                <a:ea typeface="微软雅黑" pitchFamily="34" charset="-122"/>
                <a:cs typeface="Times New Roman" pitchFamily="18" charset="0"/>
              </a:rPr>
              <a:t>4-18</a:t>
            </a:r>
            <a:r>
              <a:rPr lang="zh-CN" altLang="zh-CN" sz="2000" dirty="0" smtClean="0">
                <a:latin typeface="微软雅黑" pitchFamily="34" charset="-122"/>
                <a:ea typeface="微软雅黑" pitchFamily="34" charset="-122"/>
                <a:cs typeface="Times New Roman" pitchFamily="18" charset="0"/>
              </a:rPr>
              <a:t>。此时，应锁定右边模型显示界面，确保其大小和位置不变，方便下一步进行断面叠加。</a:t>
            </a:r>
          </a:p>
          <a:p>
            <a:endParaRPr lang="zh-CN" altLang="en-US" sz="2000" dirty="0"/>
          </a:p>
        </p:txBody>
      </p:sp>
      <p:pic>
        <p:nvPicPr>
          <p:cNvPr id="38914" name="图片 49"/>
          <p:cNvPicPr>
            <a:picLocks noChangeAspect="1" noChangeArrowheads="1"/>
          </p:cNvPicPr>
          <p:nvPr/>
        </p:nvPicPr>
        <p:blipFill>
          <a:blip r:embed="rId2" cstate="print"/>
          <a:srcRect b="14452"/>
          <a:stretch>
            <a:fillRect/>
          </a:stretch>
        </p:blipFill>
        <p:spPr bwMode="auto">
          <a:xfrm>
            <a:off x="4229520" y="1772816"/>
            <a:ext cx="4685717" cy="2088232"/>
          </a:xfrm>
          <a:prstGeom prst="rect">
            <a:avLst/>
          </a:prstGeom>
          <a:noFill/>
          <a:ln w="9525">
            <a:noFill/>
            <a:miter lim="800000"/>
            <a:headEnd/>
            <a:tailEnd/>
          </a:ln>
        </p:spPr>
      </p:pic>
      <p:pic>
        <p:nvPicPr>
          <p:cNvPr id="38915" name="图片 52"/>
          <p:cNvPicPr>
            <a:picLocks noChangeAspect="1" noChangeArrowheads="1"/>
          </p:cNvPicPr>
          <p:nvPr/>
        </p:nvPicPr>
        <p:blipFill>
          <a:blip r:embed="rId3" cstate="print"/>
          <a:srcRect/>
          <a:stretch>
            <a:fillRect/>
          </a:stretch>
        </p:blipFill>
        <p:spPr bwMode="auto">
          <a:xfrm>
            <a:off x="4060825" y="4365104"/>
            <a:ext cx="5083175" cy="2254250"/>
          </a:xfrm>
          <a:prstGeom prst="rect">
            <a:avLst/>
          </a:prstGeom>
          <a:noFill/>
          <a:ln w="9525">
            <a:noFill/>
            <a:miter lim="800000"/>
            <a:headEnd/>
            <a:tailEnd/>
          </a:ln>
        </p:spPr>
      </p:pic>
      <p:sp>
        <p:nvSpPr>
          <p:cNvPr id="7" name="标题 1"/>
          <p:cNvSpPr>
            <a:spLocks noGrp="1"/>
          </p:cNvSpPr>
          <p:nvPr>
            <p:ph type="title"/>
          </p:nvPr>
        </p:nvSpPr>
        <p:spPr>
          <a:xfrm>
            <a:off x="395536" y="155448"/>
            <a:ext cx="8291264" cy="1113312"/>
          </a:xfrm>
        </p:spPr>
        <p:txBody>
          <a:bodyPr>
            <a:normAutofit fontScale="90000"/>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000" dirty="0" smtClean="0">
                <a:latin typeface="微软雅黑" pitchFamily="34" charset="-122"/>
                <a:ea typeface="微软雅黑" pitchFamily="34" charset="-122"/>
                <a:cs typeface="Times New Roman" pitchFamily="18" charset="0"/>
              </a:rPr>
              <a:t>(6) </a:t>
            </a:r>
            <a:r>
              <a:rPr lang="zh-CN" altLang="zh-CN" sz="2000" dirty="0" smtClean="0">
                <a:latin typeface="微软雅黑" pitchFamily="34" charset="-122"/>
                <a:ea typeface="微软雅黑" pitchFamily="34" charset="-122"/>
                <a:cs typeface="Times New Roman" pitchFamily="18" charset="0"/>
              </a:rPr>
              <a:t>步骤六：计算各断面轮廓的面积</a:t>
            </a:r>
          </a:p>
          <a:p>
            <a:r>
              <a:rPr lang="zh-CN" altLang="zh-CN" sz="2000" dirty="0" smtClean="0">
                <a:latin typeface="微软雅黑" pitchFamily="34" charset="-122"/>
                <a:ea typeface="微软雅黑" pitchFamily="34" charset="-122"/>
                <a:cs typeface="Times New Roman" pitchFamily="18" charset="0"/>
              </a:rPr>
              <a:t>打开</a:t>
            </a:r>
            <a:r>
              <a:rPr lang="en-US" altLang="zh-CN" sz="2000" dirty="0" err="1" smtClean="0">
                <a:latin typeface="微软雅黑" pitchFamily="34" charset="-122"/>
                <a:ea typeface="微软雅黑" pitchFamily="34" charset="-122"/>
                <a:cs typeface="Times New Roman" pitchFamily="18" charset="0"/>
              </a:rPr>
              <a:t>solidworks</a:t>
            </a:r>
            <a:r>
              <a:rPr lang="zh-CN" altLang="zh-CN" sz="2000" dirty="0" smtClean="0">
                <a:latin typeface="微软雅黑" pitchFamily="34" charset="-122"/>
                <a:ea typeface="微软雅黑" pitchFamily="34" charset="-122"/>
                <a:cs typeface="Times New Roman" pitchFamily="18" charset="0"/>
              </a:rPr>
              <a:t>的评估－剖面属性命令，选择断面，按“重算”命令，得到每个等高线断面图层的</a:t>
            </a:r>
            <a:r>
              <a:rPr lang="zh-CN" altLang="zh-CN" sz="2000" dirty="0" smtClean="0">
                <a:latin typeface="微软雅黑" pitchFamily="34" charset="-122"/>
                <a:ea typeface="微软雅黑" pitchFamily="34" charset="-122"/>
                <a:cs typeface="Times New Roman" pitchFamily="18" charset="0"/>
              </a:rPr>
              <a:t>面积，</a:t>
            </a:r>
            <a:r>
              <a:rPr lang="zh-CN" altLang="zh-CN" sz="2000" dirty="0" smtClean="0">
                <a:latin typeface="微软雅黑" pitchFamily="34" charset="-122"/>
                <a:ea typeface="微软雅黑" pitchFamily="34" charset="-122"/>
                <a:cs typeface="Times New Roman" pitchFamily="18" charset="0"/>
              </a:rPr>
              <a:t>并按顺序</a:t>
            </a:r>
            <a:r>
              <a:rPr lang="zh-CN" altLang="zh-CN" sz="2000" dirty="0" smtClean="0">
                <a:latin typeface="微软雅黑" pitchFamily="34" charset="-122"/>
                <a:ea typeface="微软雅黑" pitchFamily="34" charset="-122"/>
                <a:cs typeface="Times New Roman" pitchFamily="18" charset="0"/>
              </a:rPr>
              <a:t>记录</a:t>
            </a:r>
            <a:endParaRPr lang="zh-CN" altLang="en-US" sz="2000" dirty="0" smtClean="0">
              <a:latin typeface="微软雅黑" pitchFamily="34" charset="-122"/>
              <a:ea typeface="微软雅黑" pitchFamily="34" charset="-122"/>
              <a:cs typeface="Times New Roman" pitchFamily="18" charset="0"/>
            </a:endParaRPr>
          </a:p>
        </p:txBody>
      </p:sp>
      <p:sp>
        <p:nvSpPr>
          <p:cNvPr id="4" name="标题 1"/>
          <p:cNvSpPr>
            <a:spLocks noGrp="1"/>
          </p:cNvSpPr>
          <p:nvPr>
            <p:ph type="title"/>
          </p:nvPr>
        </p:nvSpPr>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39938" name="图片 58"/>
          <p:cNvPicPr>
            <a:picLocks noChangeAspect="1" noChangeArrowheads="1"/>
          </p:cNvPicPr>
          <p:nvPr/>
        </p:nvPicPr>
        <p:blipFill>
          <a:blip r:embed="rId2" cstate="print"/>
          <a:srcRect/>
          <a:stretch>
            <a:fillRect/>
          </a:stretch>
        </p:blipFill>
        <p:spPr bwMode="auto">
          <a:xfrm>
            <a:off x="1835696" y="3140968"/>
            <a:ext cx="5256584" cy="3238153"/>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sz="2000" dirty="0" smtClean="0">
                <a:latin typeface="微软雅黑" pitchFamily="34" charset="-122"/>
                <a:ea typeface="微软雅黑" pitchFamily="34" charset="-122"/>
                <a:cs typeface="Times New Roman" pitchFamily="18" charset="0"/>
              </a:rPr>
              <a:t>(7) </a:t>
            </a:r>
            <a:r>
              <a:rPr lang="zh-CN" altLang="zh-CN" sz="2000" dirty="0" smtClean="0">
                <a:latin typeface="微软雅黑" pitchFamily="34" charset="-122"/>
                <a:ea typeface="微软雅黑" pitchFamily="34" charset="-122"/>
                <a:cs typeface="Times New Roman" pitchFamily="18" charset="0"/>
              </a:rPr>
              <a:t>步骤七：在</a:t>
            </a:r>
            <a:r>
              <a:rPr lang="en-US" altLang="zh-CN" sz="2000" dirty="0" smtClean="0">
                <a:latin typeface="微软雅黑" pitchFamily="34" charset="-122"/>
                <a:ea typeface="微软雅黑" pitchFamily="34" charset="-122"/>
                <a:cs typeface="Times New Roman" pitchFamily="18" charset="0"/>
              </a:rPr>
              <a:t>Adobe Photoshop</a:t>
            </a:r>
            <a:r>
              <a:rPr lang="zh-CN" altLang="zh-CN" sz="2000" dirty="0" smtClean="0">
                <a:latin typeface="微软雅黑" pitchFamily="34" charset="-122"/>
                <a:ea typeface="微软雅黑" pitchFamily="34" charset="-122"/>
                <a:cs typeface="Times New Roman" pitchFamily="18" charset="0"/>
              </a:rPr>
              <a:t>中提取各剖视面特征，绘制分层设色图</a:t>
            </a:r>
          </a:p>
          <a:p>
            <a:r>
              <a:rPr lang="zh-CN" altLang="zh-CN" sz="2000" dirty="0" smtClean="0">
                <a:latin typeface="微软雅黑" pitchFamily="34" charset="-122"/>
                <a:ea typeface="微软雅黑" pitchFamily="34" charset="-122"/>
                <a:cs typeface="Times New Roman" pitchFamily="18" charset="0"/>
              </a:rPr>
              <a:t>第一，打开已保存的产品断面信息图，调整每个断面的色阶，将断面</a:t>
            </a:r>
            <a:r>
              <a:rPr lang="zh-CN" altLang="zh-CN" sz="2000" dirty="0" smtClean="0">
                <a:latin typeface="微软雅黑" pitchFamily="34" charset="-122"/>
                <a:ea typeface="微软雅黑" pitchFamily="34" charset="-122"/>
                <a:cs typeface="Times New Roman" pitchFamily="18" charset="0"/>
              </a:rPr>
              <a:t>部分设置</a:t>
            </a:r>
            <a:r>
              <a:rPr lang="zh-CN" altLang="zh-CN" sz="2000" dirty="0" smtClean="0">
                <a:latin typeface="微软雅黑" pitchFamily="34" charset="-122"/>
                <a:ea typeface="微软雅黑" pitchFamily="34" charset="-122"/>
                <a:cs typeface="Times New Roman" pitchFamily="18" charset="0"/>
              </a:rPr>
              <a:t>为黑场</a:t>
            </a:r>
            <a:endParaRPr lang="zh-CN" altLang="en-US" sz="2000" dirty="0" smtClean="0">
              <a:latin typeface="微软雅黑" pitchFamily="34" charset="-122"/>
              <a:ea typeface="微软雅黑" pitchFamily="34" charset="-122"/>
              <a:cs typeface="Times New Roman" pitchFamily="18" charset="0"/>
            </a:endParaRPr>
          </a:p>
        </p:txBody>
      </p:sp>
      <p:sp>
        <p:nvSpPr>
          <p:cNvPr id="4"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40962" name="图片 67"/>
          <p:cNvPicPr>
            <a:picLocks noChangeAspect="1" noChangeArrowheads="1"/>
          </p:cNvPicPr>
          <p:nvPr/>
        </p:nvPicPr>
        <p:blipFill>
          <a:blip r:embed="rId2" cstate="print"/>
          <a:srcRect/>
          <a:stretch>
            <a:fillRect/>
          </a:stretch>
        </p:blipFill>
        <p:spPr bwMode="auto">
          <a:xfrm>
            <a:off x="1547664" y="3140968"/>
            <a:ext cx="3003118" cy="3501008"/>
          </a:xfrm>
          <a:prstGeom prst="rect">
            <a:avLst/>
          </a:prstGeom>
          <a:noFill/>
          <a:ln w="9525">
            <a:noFill/>
            <a:miter lim="800000"/>
            <a:headEnd/>
            <a:tailEnd/>
          </a:ln>
        </p:spPr>
      </p:pic>
      <p:pic>
        <p:nvPicPr>
          <p:cNvPr id="40963" name="图片 70"/>
          <p:cNvPicPr>
            <a:picLocks noChangeAspect="1" noChangeArrowheads="1"/>
          </p:cNvPicPr>
          <p:nvPr/>
        </p:nvPicPr>
        <p:blipFill>
          <a:blip r:embed="rId3" cstate="print"/>
          <a:srcRect r="24887"/>
          <a:stretch>
            <a:fillRect/>
          </a:stretch>
        </p:blipFill>
        <p:spPr bwMode="auto">
          <a:xfrm>
            <a:off x="4860032" y="3789040"/>
            <a:ext cx="3329817" cy="244827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sz="2000" dirty="0" smtClean="0">
                <a:latin typeface="微软雅黑" pitchFamily="34" charset="-122"/>
                <a:ea typeface="微软雅黑" pitchFamily="34" charset="-122"/>
                <a:cs typeface="Times New Roman" pitchFamily="18" charset="0"/>
              </a:rPr>
              <a:t>(7) </a:t>
            </a:r>
            <a:r>
              <a:rPr lang="zh-CN" altLang="zh-CN" sz="2000" dirty="0" smtClean="0">
                <a:latin typeface="微软雅黑" pitchFamily="34" charset="-122"/>
                <a:ea typeface="微软雅黑" pitchFamily="34" charset="-122"/>
                <a:cs typeface="Times New Roman" pitchFamily="18" charset="0"/>
              </a:rPr>
              <a:t>步骤七：在</a:t>
            </a:r>
            <a:r>
              <a:rPr lang="en-US" altLang="zh-CN" sz="2000" dirty="0" smtClean="0">
                <a:latin typeface="微软雅黑" pitchFamily="34" charset="-122"/>
                <a:ea typeface="微软雅黑" pitchFamily="34" charset="-122"/>
                <a:cs typeface="Times New Roman" pitchFamily="18" charset="0"/>
              </a:rPr>
              <a:t>Adobe Photoshop</a:t>
            </a:r>
            <a:r>
              <a:rPr lang="zh-CN" altLang="zh-CN" sz="2000" dirty="0" smtClean="0">
                <a:latin typeface="微软雅黑" pitchFamily="34" charset="-122"/>
                <a:ea typeface="微软雅黑" pitchFamily="34" charset="-122"/>
                <a:cs typeface="Times New Roman" pitchFamily="18" charset="0"/>
              </a:rPr>
              <a:t>中提取各剖视面特征，绘制分层设色图</a:t>
            </a:r>
          </a:p>
          <a:p>
            <a:endParaRPr lang="en-US" altLang="zh-CN" sz="2000" dirty="0" smtClean="0">
              <a:latin typeface="微软雅黑" pitchFamily="34" charset="-122"/>
              <a:ea typeface="微软雅黑" pitchFamily="34" charset="-122"/>
              <a:cs typeface="Times New Roman" pitchFamily="18" charset="0"/>
            </a:endParaRPr>
          </a:p>
          <a:p>
            <a:pPr>
              <a:buNone/>
            </a:pPr>
            <a:r>
              <a:rPr lang="en-US" altLang="zh-CN" sz="2000" dirty="0" smtClean="0">
                <a:latin typeface="微软雅黑" pitchFamily="34" charset="-122"/>
                <a:ea typeface="微软雅黑" pitchFamily="34" charset="-122"/>
                <a:cs typeface="Times New Roman" pitchFamily="18" charset="0"/>
              </a:rPr>
              <a:t>           </a:t>
            </a:r>
            <a:r>
              <a:rPr lang="zh-CN" altLang="zh-CN" sz="2000" dirty="0" smtClean="0">
                <a:latin typeface="微软雅黑" pitchFamily="34" charset="-122"/>
                <a:ea typeface="微软雅黑" pitchFamily="34" charset="-122"/>
                <a:cs typeface="Times New Roman" pitchFamily="18" charset="0"/>
              </a:rPr>
              <a:t>第二</a:t>
            </a:r>
            <a:r>
              <a:rPr lang="zh-CN" altLang="zh-CN" sz="2000" dirty="0" smtClean="0">
                <a:latin typeface="微软雅黑" pitchFamily="34" charset="-122"/>
                <a:ea typeface="微软雅黑" pitchFamily="34" charset="-122"/>
                <a:cs typeface="Times New Roman" pitchFamily="18" charset="0"/>
              </a:rPr>
              <a:t>，新建一个画布大小和保存截图一致的文件，将每个断面按顺序拖移进入新文件，生成新的图层，将每个图层的透明度设置为</a:t>
            </a:r>
            <a:r>
              <a:rPr lang="en-US" altLang="zh-CN" sz="2000" dirty="0" smtClean="0">
                <a:latin typeface="微软雅黑" pitchFamily="34" charset="-122"/>
                <a:ea typeface="微软雅黑" pitchFamily="34" charset="-122"/>
                <a:cs typeface="Times New Roman" pitchFamily="18" charset="0"/>
              </a:rPr>
              <a:t>10%</a:t>
            </a:r>
            <a:r>
              <a:rPr lang="zh-CN" altLang="zh-CN" sz="2000" dirty="0" smtClean="0">
                <a:latin typeface="微软雅黑" pitchFamily="34" charset="-122"/>
                <a:ea typeface="微软雅黑" pitchFamily="34" charset="-122"/>
                <a:cs typeface="Times New Roman" pitchFamily="18" charset="0"/>
              </a:rPr>
              <a:t>（此参数可根据图层个数和效果自行调整），叠加后获得四个产品的分层设色图</a:t>
            </a:r>
            <a:endParaRPr lang="zh-CN" altLang="en-US" sz="2000" dirty="0" smtClean="0">
              <a:latin typeface="微软雅黑" pitchFamily="34" charset="-122"/>
              <a:ea typeface="微软雅黑" pitchFamily="34" charset="-122"/>
              <a:cs typeface="Times New Roman" pitchFamily="18" charset="0"/>
            </a:endParaRPr>
          </a:p>
        </p:txBody>
      </p:sp>
      <p:sp>
        <p:nvSpPr>
          <p:cNvPr id="4"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8" descr="QQ截图20120409142704.jpg"/>
          <p:cNvPicPr>
            <a:picLocks noChangeAspect="1" noChangeArrowheads="1"/>
          </p:cNvPicPr>
          <p:nvPr/>
        </p:nvPicPr>
        <p:blipFill>
          <a:blip r:embed="rId2" cstate="print"/>
          <a:srcRect/>
          <a:stretch>
            <a:fillRect/>
          </a:stretch>
        </p:blipFill>
        <p:spPr bwMode="auto">
          <a:xfrm>
            <a:off x="1785918" y="1500174"/>
            <a:ext cx="5492196" cy="4286256"/>
          </a:xfrm>
          <a:prstGeom prst="rect">
            <a:avLst/>
          </a:prstGeom>
          <a:noFill/>
        </p:spPr>
      </p:pic>
      <p:sp>
        <p:nvSpPr>
          <p:cNvPr id="2051" name="Rectangle 3"/>
          <p:cNvSpPr>
            <a:spLocks noChangeArrowheads="1"/>
          </p:cNvSpPr>
          <p:nvPr/>
        </p:nvSpPr>
        <p:spPr bwMode="auto">
          <a:xfrm>
            <a:off x="3571868" y="5929330"/>
            <a:ext cx="2637260"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dirty="0" smtClean="0">
                <a:ln>
                  <a:noFill/>
                </a:ln>
                <a:solidFill>
                  <a:schemeClr val="tx1"/>
                </a:solidFill>
                <a:effectLst/>
                <a:latin typeface="宋体" pitchFamily="2" charset="-122"/>
                <a:ea typeface="宋体" pitchFamily="2" charset="-122"/>
                <a:cs typeface="Calibri" pitchFamily="34" charset="0"/>
              </a:rPr>
              <a:t>视觉形态特征变化示意图 </a:t>
            </a: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73025" algn="l" defTabSz="914400" rtl="0" eaLnBrk="0" fontAlgn="base" latinLnBrk="0" hangingPunct="0">
              <a:lnSpc>
                <a:spcPct val="100000"/>
              </a:lnSpc>
              <a:spcBef>
                <a:spcPct val="0"/>
              </a:spcBef>
              <a:spcAft>
                <a:spcPct val="0"/>
              </a:spcAft>
              <a:buClrTx/>
              <a:buSzTx/>
              <a:buFontTx/>
              <a:buNone/>
              <a:tabLst/>
            </a:pPr>
            <a:endParaRPr kumimoji="0" 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标题 1"/>
          <p:cNvSpPr txBox="1">
            <a:spLocks/>
          </p:cNvSpPr>
          <p:nvPr/>
        </p:nvSpPr>
        <p:spPr>
          <a:xfrm>
            <a:off x="609600" y="307848"/>
            <a:ext cx="8229600" cy="1252728"/>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accent1">
                    <a:satMod val="150000"/>
                  </a:schemeClr>
                </a:solidFill>
                <a:effectLst/>
                <a:uLnTx/>
                <a:uFillTx/>
                <a:latin typeface="+mj-lt"/>
                <a:ea typeface="+mj-ea"/>
                <a:cs typeface="+mj-cs"/>
              </a:rPr>
              <a:t>4.1 </a:t>
            </a:r>
            <a:r>
              <a:rPr kumimoji="0" lang="zh-CN" altLang="en-US" sz="3200" b="1" i="0" u="none" strike="noStrike" kern="1200" cap="none" spc="0" normalizeH="0" baseline="0" noProof="0" smtClean="0">
                <a:ln>
                  <a:noFill/>
                </a:ln>
                <a:solidFill>
                  <a:schemeClr val="accent1">
                    <a:satMod val="150000"/>
                  </a:schemeClr>
                </a:solidFill>
                <a:effectLst/>
                <a:uLnTx/>
                <a:uFillTx/>
                <a:latin typeface="+mj-lt"/>
                <a:ea typeface="+mj-ea"/>
                <a:cs typeface="+mj-cs"/>
              </a:rPr>
              <a:t>产品的视觉动态分析</a:t>
            </a:r>
            <a:endParaRPr kumimoji="0" lang="zh-CN" altLang="en-US" sz="3200" b="1" i="0" u="none" strike="noStrike" kern="1200" cap="none" spc="0" normalizeH="0" baseline="0" noProof="0" dirty="0">
              <a:ln>
                <a:noFill/>
              </a:ln>
              <a:solidFill>
                <a:schemeClr val="accent1">
                  <a:satMod val="150000"/>
                </a:schemeClr>
              </a:solidFill>
              <a:effectLst/>
              <a:uLnTx/>
              <a:uFillTx/>
              <a:latin typeface="+mj-lt"/>
              <a:ea typeface="+mj-ea"/>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155448"/>
            <a:ext cx="8229600" cy="1252728"/>
          </a:xfrm>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43010" name="图片 103"/>
          <p:cNvPicPr>
            <a:picLocks noChangeAspect="1" noChangeArrowheads="1"/>
          </p:cNvPicPr>
          <p:nvPr/>
        </p:nvPicPr>
        <p:blipFill>
          <a:blip r:embed="rId2" cstate="print"/>
          <a:srcRect/>
          <a:stretch>
            <a:fillRect/>
          </a:stretch>
        </p:blipFill>
        <p:spPr bwMode="auto">
          <a:xfrm>
            <a:off x="1835696" y="1700808"/>
            <a:ext cx="5852287" cy="1008112"/>
          </a:xfrm>
          <a:prstGeom prst="rect">
            <a:avLst/>
          </a:prstGeom>
          <a:noFill/>
          <a:ln w="9525">
            <a:noFill/>
            <a:miter lim="800000"/>
            <a:headEnd/>
            <a:tailEnd/>
          </a:ln>
        </p:spPr>
      </p:pic>
      <p:pic>
        <p:nvPicPr>
          <p:cNvPr id="43011" name="图片 73"/>
          <p:cNvPicPr>
            <a:picLocks noChangeAspect="1" noChangeArrowheads="1"/>
          </p:cNvPicPr>
          <p:nvPr/>
        </p:nvPicPr>
        <p:blipFill>
          <a:blip r:embed="rId3" cstate="print"/>
          <a:srcRect/>
          <a:stretch>
            <a:fillRect/>
          </a:stretch>
        </p:blipFill>
        <p:spPr bwMode="auto">
          <a:xfrm>
            <a:off x="2123728" y="2492896"/>
            <a:ext cx="5330887" cy="1368152"/>
          </a:xfrm>
          <a:prstGeom prst="rect">
            <a:avLst/>
          </a:prstGeom>
          <a:noFill/>
          <a:ln w="9525">
            <a:noFill/>
            <a:miter lim="800000"/>
            <a:headEnd/>
            <a:tailEnd/>
          </a:ln>
        </p:spPr>
      </p:pic>
      <p:pic>
        <p:nvPicPr>
          <p:cNvPr id="43012" name="图片 88"/>
          <p:cNvPicPr>
            <a:picLocks noChangeAspect="1" noChangeArrowheads="1"/>
          </p:cNvPicPr>
          <p:nvPr/>
        </p:nvPicPr>
        <p:blipFill>
          <a:blip r:embed="rId4" cstate="print"/>
          <a:srcRect/>
          <a:stretch>
            <a:fillRect/>
          </a:stretch>
        </p:blipFill>
        <p:spPr bwMode="auto">
          <a:xfrm>
            <a:off x="2123728" y="3717032"/>
            <a:ext cx="6048672" cy="1088894"/>
          </a:xfrm>
          <a:prstGeom prst="rect">
            <a:avLst/>
          </a:prstGeom>
          <a:noFill/>
          <a:ln w="9525">
            <a:noFill/>
            <a:miter lim="800000"/>
            <a:headEnd/>
            <a:tailEnd/>
          </a:ln>
        </p:spPr>
      </p:pic>
      <p:pic>
        <p:nvPicPr>
          <p:cNvPr id="43013" name="图片 91"/>
          <p:cNvPicPr>
            <a:picLocks noChangeAspect="1" noChangeArrowheads="1"/>
          </p:cNvPicPr>
          <p:nvPr/>
        </p:nvPicPr>
        <p:blipFill>
          <a:blip r:embed="rId5" cstate="print"/>
          <a:srcRect b="42026"/>
          <a:stretch>
            <a:fillRect/>
          </a:stretch>
        </p:blipFill>
        <p:spPr bwMode="auto">
          <a:xfrm>
            <a:off x="1907704" y="4365104"/>
            <a:ext cx="6149263" cy="1152128"/>
          </a:xfrm>
          <a:prstGeom prst="rect">
            <a:avLst/>
          </a:prstGeom>
          <a:noFill/>
          <a:ln w="9525">
            <a:noFill/>
            <a:miter lim="800000"/>
            <a:headEnd/>
            <a:tailEnd/>
          </a:ln>
        </p:spPr>
      </p:pic>
      <p:sp>
        <p:nvSpPr>
          <p:cNvPr id="9" name="矩形 8"/>
          <p:cNvSpPr/>
          <p:nvPr/>
        </p:nvSpPr>
        <p:spPr>
          <a:xfrm>
            <a:off x="3995936" y="6021288"/>
            <a:ext cx="1848583" cy="369332"/>
          </a:xfrm>
          <a:prstGeom prst="rect">
            <a:avLst/>
          </a:prstGeom>
        </p:spPr>
        <p:txBody>
          <a:bodyPr wrap="none">
            <a:spAutoFit/>
          </a:bodyPr>
          <a:lstStyle/>
          <a:p>
            <a:r>
              <a:rPr lang="zh-CN" altLang="zh-CN" b="1" dirty="0" smtClean="0"/>
              <a:t> 断面分层设色图</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sz="2200" dirty="0" smtClean="0">
                <a:latin typeface="微软雅黑" pitchFamily="34" charset="-122"/>
                <a:ea typeface="微软雅黑" pitchFamily="34" charset="-122"/>
                <a:cs typeface="Times New Roman" pitchFamily="18" charset="0"/>
              </a:rPr>
              <a:t>(8)</a:t>
            </a:r>
            <a:r>
              <a:rPr lang="zh-CN" altLang="zh-CN" sz="2200" dirty="0" smtClean="0">
                <a:latin typeface="微软雅黑" pitchFamily="34" charset="-122"/>
                <a:ea typeface="微软雅黑" pitchFamily="34" charset="-122"/>
                <a:cs typeface="Times New Roman" pitchFamily="18" charset="0"/>
              </a:rPr>
              <a:t>步骤八：产品形态变化规律的可视化数学量化输出</a:t>
            </a:r>
          </a:p>
          <a:p>
            <a:r>
              <a:rPr lang="en-US" altLang="zh-CN" sz="2200" dirty="0" smtClean="0">
                <a:latin typeface="微软雅黑" pitchFamily="34" charset="-122"/>
                <a:ea typeface="微软雅黑" pitchFamily="34" charset="-122"/>
                <a:cs typeface="Times New Roman" pitchFamily="18" charset="0"/>
              </a:rPr>
              <a:t>   </a:t>
            </a:r>
            <a:r>
              <a:rPr lang="zh-CN" altLang="zh-CN" sz="2200" dirty="0" smtClean="0">
                <a:latin typeface="微软雅黑" pitchFamily="34" charset="-122"/>
                <a:ea typeface="微软雅黑" pitchFamily="34" charset="-122"/>
                <a:cs typeface="Times New Roman" pitchFamily="18" charset="0"/>
              </a:rPr>
              <a:t>基于</a:t>
            </a:r>
            <a:r>
              <a:rPr lang="en-US" altLang="zh-CN" sz="2200" dirty="0" smtClean="0">
                <a:latin typeface="微软雅黑" pitchFamily="34" charset="-122"/>
                <a:ea typeface="微软雅黑" pitchFamily="34" charset="-122"/>
                <a:cs typeface="Times New Roman" pitchFamily="18" charset="0"/>
              </a:rPr>
              <a:t>SPSS</a:t>
            </a:r>
            <a:r>
              <a:rPr lang="zh-CN" altLang="zh-CN" sz="2200" dirty="0" smtClean="0">
                <a:latin typeface="微软雅黑" pitchFamily="34" charset="-122"/>
                <a:ea typeface="微软雅黑" pitchFamily="34" charset="-122"/>
                <a:cs typeface="Times New Roman" pitchFamily="18" charset="0"/>
              </a:rPr>
              <a:t>软件平台，以面积为纵坐标，以等高线分析的层数为横坐标，分别绘制四个产品断面面积变化的坐标折线图。</a:t>
            </a:r>
          </a:p>
          <a:p>
            <a:endParaRPr lang="zh-CN" altLang="en-US" dirty="0"/>
          </a:p>
        </p:txBody>
      </p:sp>
      <p:sp>
        <p:nvSpPr>
          <p:cNvPr id="4" name="标题 1"/>
          <p:cNvSpPr>
            <a:spLocks noGrp="1"/>
          </p:cNvSpPr>
          <p:nvPr>
            <p:ph type="title"/>
          </p:nvPr>
        </p:nvSpPr>
        <p:spPr/>
        <p:txBody>
          <a:bodyPr>
            <a:normAutofit/>
          </a:bodyPr>
          <a:lstStyle/>
          <a:p>
            <a:r>
              <a:rPr lang="en-US" sz="3600" dirty="0" smtClean="0"/>
              <a:t>4.3</a:t>
            </a:r>
            <a:r>
              <a:rPr lang="zh-CN" altLang="en-US" sz="3600" dirty="0" smtClean="0"/>
              <a:t>产品断面分析实现的实验手段和方法</a:t>
            </a:r>
            <a:br>
              <a:rPr lang="zh-CN" altLang="en-US" sz="3600" dirty="0" smtClean="0"/>
            </a:br>
            <a:endParaRPr lang="zh-CN" altLang="en-US" sz="3600" dirty="0"/>
          </a:p>
        </p:txBody>
      </p:sp>
      <p:pic>
        <p:nvPicPr>
          <p:cNvPr id="44034" name="图片 0" descr="QQ截图20120324200443.jpg"/>
          <p:cNvPicPr>
            <a:picLocks noChangeAspect="1" noChangeArrowheads="1"/>
          </p:cNvPicPr>
          <p:nvPr/>
        </p:nvPicPr>
        <p:blipFill>
          <a:blip r:embed="rId2" cstate="print"/>
          <a:srcRect r="10695"/>
          <a:stretch>
            <a:fillRect/>
          </a:stretch>
        </p:blipFill>
        <p:spPr bwMode="auto">
          <a:xfrm>
            <a:off x="1763688" y="3068960"/>
            <a:ext cx="6102350" cy="34671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87824" y="3645024"/>
            <a:ext cx="8013192" cy="1636776"/>
          </a:xfrm>
        </p:spPr>
        <p:txBody>
          <a:bodyPr/>
          <a:lstStyle/>
          <a:p>
            <a:r>
              <a:rPr lang="en-US" altLang="zh-CN" dirty="0" smtClean="0"/>
              <a:t>THE END,THANKS!</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5"/>
          <p:cNvPicPr>
            <a:picLocks noChangeAspect="1" noChangeArrowheads="1"/>
          </p:cNvPicPr>
          <p:nvPr/>
        </p:nvPicPr>
        <p:blipFill>
          <a:blip r:embed="rId2" cstate="print"/>
          <a:srcRect l="2222"/>
          <a:stretch>
            <a:fillRect/>
          </a:stretch>
        </p:blipFill>
        <p:spPr bwMode="auto">
          <a:xfrm>
            <a:off x="214282" y="1785926"/>
            <a:ext cx="5750617" cy="4643470"/>
          </a:xfrm>
          <a:prstGeom prst="rect">
            <a:avLst/>
          </a:prstGeom>
          <a:noFill/>
          <a:ln w="9525">
            <a:noFill/>
            <a:miter lim="800000"/>
            <a:headEnd/>
            <a:tailEnd/>
          </a:ln>
        </p:spPr>
      </p:pic>
      <p:pic>
        <p:nvPicPr>
          <p:cNvPr id="16387" name="图片 2" descr="DSC_0048"/>
          <p:cNvPicPr>
            <a:picLocks noChangeAspect="1" noChangeArrowheads="1"/>
          </p:cNvPicPr>
          <p:nvPr/>
        </p:nvPicPr>
        <p:blipFill>
          <a:blip r:embed="rId3" cstate="print"/>
          <a:srcRect/>
          <a:stretch>
            <a:fillRect/>
          </a:stretch>
        </p:blipFill>
        <p:spPr bwMode="auto">
          <a:xfrm>
            <a:off x="6500826" y="1857364"/>
            <a:ext cx="1886517" cy="1428760"/>
          </a:xfrm>
          <a:prstGeom prst="rect">
            <a:avLst/>
          </a:prstGeom>
          <a:noFill/>
          <a:ln w="9525">
            <a:noFill/>
            <a:miter lim="800000"/>
            <a:headEnd/>
            <a:tailEnd/>
          </a:ln>
        </p:spPr>
      </p:pic>
      <p:pic>
        <p:nvPicPr>
          <p:cNvPr id="16388" name="图片 3" descr="DSC_0057"/>
          <p:cNvPicPr>
            <a:picLocks noChangeAspect="1" noChangeArrowheads="1"/>
          </p:cNvPicPr>
          <p:nvPr/>
        </p:nvPicPr>
        <p:blipFill>
          <a:blip r:embed="rId4" cstate="print"/>
          <a:srcRect/>
          <a:stretch>
            <a:fillRect/>
          </a:stretch>
        </p:blipFill>
        <p:spPr bwMode="auto">
          <a:xfrm>
            <a:off x="6500826" y="3357562"/>
            <a:ext cx="1867494" cy="1357322"/>
          </a:xfrm>
          <a:prstGeom prst="rect">
            <a:avLst/>
          </a:prstGeom>
          <a:noFill/>
          <a:ln w="9525">
            <a:noFill/>
            <a:miter lim="800000"/>
            <a:headEnd/>
            <a:tailEnd/>
          </a:ln>
        </p:spPr>
      </p:pic>
      <p:pic>
        <p:nvPicPr>
          <p:cNvPr id="16389" name="图片 4" descr="DSC_0059"/>
          <p:cNvPicPr>
            <a:picLocks noChangeAspect="1" noChangeArrowheads="1"/>
          </p:cNvPicPr>
          <p:nvPr/>
        </p:nvPicPr>
        <p:blipFill>
          <a:blip r:embed="rId5" cstate="print"/>
          <a:srcRect/>
          <a:stretch>
            <a:fillRect/>
          </a:stretch>
        </p:blipFill>
        <p:spPr bwMode="auto">
          <a:xfrm>
            <a:off x="6500826" y="4786322"/>
            <a:ext cx="1926150" cy="1428760"/>
          </a:xfrm>
          <a:prstGeom prst="rect">
            <a:avLst/>
          </a:prstGeom>
          <a:noFill/>
          <a:ln w="9525">
            <a:noFill/>
            <a:miter lim="800000"/>
            <a:headEnd/>
            <a:tailEnd/>
          </a:ln>
        </p:spPr>
      </p:pic>
      <p:sp>
        <p:nvSpPr>
          <p:cNvPr id="8" name="标题 1"/>
          <p:cNvSpPr>
            <a:spLocks noGrp="1"/>
          </p:cNvSpPr>
          <p:nvPr>
            <p:ph type="title"/>
          </p:nvPr>
        </p:nvSpPr>
        <p:spPr>
          <a:xfrm>
            <a:off x="457200" y="155448"/>
            <a:ext cx="8229600" cy="1252728"/>
          </a:xfrm>
        </p:spPr>
        <p:txBody>
          <a:bodyPr>
            <a:normAutofit/>
          </a:bodyPr>
          <a:lstStyle/>
          <a:p>
            <a:r>
              <a:rPr lang="en-US" sz="3200" dirty="0" smtClean="0"/>
              <a:t>4.1 </a:t>
            </a:r>
            <a:r>
              <a:rPr lang="zh-CN" altLang="en-US" sz="3200" dirty="0" smtClean="0"/>
              <a:t>产品的视觉动态分析</a:t>
            </a:r>
            <a:endParaRPr lang="zh-CN" alt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174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圆角矩形 8"/>
          <p:cNvSpPr/>
          <p:nvPr/>
        </p:nvSpPr>
        <p:spPr>
          <a:xfrm>
            <a:off x="357158" y="2214554"/>
            <a:ext cx="2786082"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产品对象的数字模型重建</a:t>
            </a:r>
            <a:endParaRPr lang="zh-CN" altLang="en-US" dirty="0"/>
          </a:p>
        </p:txBody>
      </p:sp>
      <p:sp>
        <p:nvSpPr>
          <p:cNvPr id="1741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5"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7" name="Rectangle 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8"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1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420" name="Rectangle 1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1" i="0" u="none" strike="noStrike" cap="none" normalizeH="0" baseline="0" smtClean="0">
                <a:ln>
                  <a:noFill/>
                </a:ln>
                <a:solidFill>
                  <a:schemeClr val="tx1"/>
                </a:solidFill>
                <a:effectLst/>
                <a:latin typeface="宋体" pitchFamily="2" charset="-122"/>
                <a:ea typeface="宋体" pitchFamily="2" charset="-122"/>
                <a:cs typeface="Calibri" pitchFamily="34" charset="0"/>
              </a:rPr>
              <a:t>）产品对象的数字模型重建</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cxnSp>
        <p:nvCxnSpPr>
          <p:cNvPr id="19" name="直接箭头连接符 18"/>
          <p:cNvCxnSpPr>
            <a:stCxn id="9" idx="3"/>
            <a:endCxn id="21" idx="1"/>
          </p:cNvCxnSpPr>
          <p:nvPr/>
        </p:nvCxnSpPr>
        <p:spPr>
          <a:xfrm>
            <a:off x="3143240" y="2428868"/>
            <a:ext cx="121444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4357686" y="2214554"/>
            <a:ext cx="2857520"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确定产品基本功能使用面</a:t>
            </a:r>
            <a:endParaRPr lang="zh-CN" altLang="en-US" dirty="0"/>
          </a:p>
        </p:txBody>
      </p:sp>
      <p:sp>
        <p:nvSpPr>
          <p:cNvPr id="22" name="圆角矩形 21"/>
          <p:cNvSpPr/>
          <p:nvPr/>
        </p:nvSpPr>
        <p:spPr>
          <a:xfrm>
            <a:off x="5000628" y="3786190"/>
            <a:ext cx="2286016"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确定等高线高程</a:t>
            </a:r>
            <a:endParaRPr lang="zh-CN" altLang="en-US" dirty="0"/>
          </a:p>
        </p:txBody>
      </p:sp>
      <p:grpSp>
        <p:nvGrpSpPr>
          <p:cNvPr id="31" name="组合 30"/>
          <p:cNvGrpSpPr/>
          <p:nvPr/>
        </p:nvGrpSpPr>
        <p:grpSpPr>
          <a:xfrm>
            <a:off x="7215206" y="2428868"/>
            <a:ext cx="723904" cy="1571636"/>
            <a:chOff x="6929454" y="2428868"/>
            <a:chExt cx="1009656" cy="930282"/>
          </a:xfrm>
        </p:grpSpPr>
        <p:cxnSp>
          <p:nvCxnSpPr>
            <p:cNvPr id="25" name="直接连接符 24"/>
            <p:cNvCxnSpPr>
              <a:stCxn id="21" idx="3"/>
            </p:cNvCxnSpPr>
            <p:nvPr/>
          </p:nvCxnSpPr>
          <p:spPr>
            <a:xfrm>
              <a:off x="6929454" y="2428868"/>
              <a:ext cx="1000131"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7474763" y="2883691"/>
              <a:ext cx="919170" cy="952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rot="10800000">
              <a:off x="7000892" y="3357562"/>
              <a:ext cx="9286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33" name="直接箭头连接符 32"/>
          <p:cNvCxnSpPr/>
          <p:nvPr/>
        </p:nvCxnSpPr>
        <p:spPr>
          <a:xfrm rot="10800000">
            <a:off x="4071934" y="4000504"/>
            <a:ext cx="128588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1357290" y="3714752"/>
            <a:ext cx="2714644"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确定等高线分析基准面</a:t>
            </a:r>
            <a:endParaRPr lang="zh-CN" altLang="en-US" dirty="0"/>
          </a:p>
        </p:txBody>
      </p:sp>
      <p:grpSp>
        <p:nvGrpSpPr>
          <p:cNvPr id="54" name="组合 53"/>
          <p:cNvGrpSpPr/>
          <p:nvPr/>
        </p:nvGrpSpPr>
        <p:grpSpPr>
          <a:xfrm>
            <a:off x="428596" y="4071942"/>
            <a:ext cx="929488" cy="1571636"/>
            <a:chOff x="927868" y="5286387"/>
            <a:chExt cx="1000926" cy="787407"/>
          </a:xfrm>
        </p:grpSpPr>
        <p:cxnSp>
          <p:nvCxnSpPr>
            <p:cNvPr id="44" name="直接连接符 43"/>
            <p:cNvCxnSpPr/>
            <p:nvPr/>
          </p:nvCxnSpPr>
          <p:spPr>
            <a:xfrm rot="10800000" flipV="1">
              <a:off x="928662" y="5286387"/>
              <a:ext cx="1000132"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535753" y="5679297"/>
              <a:ext cx="78581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928662" y="6072206"/>
              <a:ext cx="10001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55" name="圆角矩形 54"/>
          <p:cNvSpPr/>
          <p:nvPr/>
        </p:nvSpPr>
        <p:spPr>
          <a:xfrm>
            <a:off x="1357290" y="5429264"/>
            <a:ext cx="1643074"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断面分层扫描</a:t>
            </a:r>
            <a:endParaRPr lang="zh-CN" altLang="en-US" dirty="0"/>
          </a:p>
        </p:txBody>
      </p:sp>
      <p:cxnSp>
        <p:nvCxnSpPr>
          <p:cNvPr id="57" name="直接箭头连接符 56"/>
          <p:cNvCxnSpPr>
            <a:stCxn id="55" idx="3"/>
          </p:cNvCxnSpPr>
          <p:nvPr/>
        </p:nvCxnSpPr>
        <p:spPr>
          <a:xfrm>
            <a:off x="3000364" y="5643578"/>
            <a:ext cx="7143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8" name="圆角矩形 57"/>
          <p:cNvSpPr/>
          <p:nvPr/>
        </p:nvSpPr>
        <p:spPr>
          <a:xfrm>
            <a:off x="3714744" y="5429264"/>
            <a:ext cx="1214446"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信息分析</a:t>
            </a:r>
            <a:endParaRPr lang="zh-CN" altLang="en-US" dirty="0"/>
          </a:p>
        </p:txBody>
      </p:sp>
      <p:cxnSp>
        <p:nvCxnSpPr>
          <p:cNvPr id="60" name="直接箭头连接符 59"/>
          <p:cNvCxnSpPr>
            <a:stCxn id="58" idx="3"/>
          </p:cNvCxnSpPr>
          <p:nvPr/>
        </p:nvCxnSpPr>
        <p:spPr>
          <a:xfrm>
            <a:off x="4929190" y="5643578"/>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a:xfrm>
            <a:off x="5786446" y="5429264"/>
            <a:ext cx="2071702"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可视化数据输出</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b="1" dirty="0" smtClean="0"/>
              <a:t>（</a:t>
            </a:r>
            <a:r>
              <a:rPr lang="en-US" b="1" dirty="0" smtClean="0"/>
              <a:t>1</a:t>
            </a:r>
            <a:r>
              <a:rPr lang="zh-CN" altLang="en-US" b="1" dirty="0" smtClean="0"/>
              <a:t>）产品对象的数字模型重建</a:t>
            </a:r>
            <a:endParaRPr lang="en-US" altLang="zh-CN" b="1" dirty="0" smtClean="0"/>
          </a:p>
          <a:p>
            <a:endParaRPr lang="en-US" altLang="zh-CN" b="1" dirty="0" smtClean="0"/>
          </a:p>
        </p:txBody>
      </p:sp>
      <p:sp>
        <p:nvSpPr>
          <p:cNvPr id="4" name="圆角矩形 3"/>
          <p:cNvSpPr/>
          <p:nvPr/>
        </p:nvSpPr>
        <p:spPr>
          <a:xfrm>
            <a:off x="2928926" y="3857628"/>
            <a:ext cx="292895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三维软件建模</a:t>
            </a:r>
            <a:endParaRPr lang="zh-CN" altLang="en-US" dirty="0"/>
          </a:p>
        </p:txBody>
      </p:sp>
      <p:sp>
        <p:nvSpPr>
          <p:cNvPr id="5" name="下箭头 4"/>
          <p:cNvSpPr/>
          <p:nvPr/>
        </p:nvSpPr>
        <p:spPr>
          <a:xfrm>
            <a:off x="4000496" y="2571744"/>
            <a:ext cx="571504" cy="928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928926" y="4786322"/>
            <a:ext cx="292895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三维扫描方法</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a:xfrm>
            <a:off x="457200" y="1775191"/>
            <a:ext cx="8115328" cy="4625609"/>
          </a:xfrm>
        </p:spPr>
        <p:txBody>
          <a:bodyPr>
            <a:normAutofit/>
          </a:bodyPr>
          <a:lstStyle/>
          <a:p>
            <a:r>
              <a:rPr lang="zh-CN" altLang="en-US" sz="2400" b="1" dirty="0" smtClean="0">
                <a:latin typeface="微软雅黑" pitchFamily="34" charset="-122"/>
                <a:ea typeface="微软雅黑" pitchFamily="34" charset="-122"/>
              </a:rPr>
              <a:t>（</a:t>
            </a:r>
            <a:r>
              <a:rPr lang="en-US" sz="2400" b="1" dirty="0" smtClean="0">
                <a:latin typeface="微软雅黑" pitchFamily="34" charset="-122"/>
                <a:ea typeface="微软雅黑" pitchFamily="34" charset="-122"/>
              </a:rPr>
              <a:t>2</a:t>
            </a:r>
            <a:r>
              <a:rPr lang="zh-CN" altLang="en-US" sz="2400" b="1" dirty="0" smtClean="0">
                <a:latin typeface="微软雅黑" pitchFamily="34" charset="-122"/>
                <a:ea typeface="微软雅黑" pitchFamily="34" charset="-122"/>
              </a:rPr>
              <a:t>）确定产品基本功能使用面</a:t>
            </a:r>
            <a:endParaRPr lang="zh-CN" altLang="en-US" sz="2400" dirty="0" smtClean="0">
              <a:latin typeface="微软雅黑" pitchFamily="34" charset="-122"/>
              <a:ea typeface="微软雅黑" pitchFamily="34" charset="-122"/>
            </a:endParaRPr>
          </a:p>
          <a:p>
            <a:pPr>
              <a:buNone/>
            </a:pPr>
            <a:r>
              <a:rPr lang="zh-CN" altLang="en-US" sz="2400" dirty="0" smtClean="0">
                <a:latin typeface="微软雅黑" pitchFamily="34" charset="-122"/>
                <a:ea typeface="微软雅黑" pitchFamily="34" charset="-122"/>
              </a:rPr>
              <a:t>         </a:t>
            </a:r>
            <a:endParaRPr lang="en-US" altLang="zh-CN" sz="2400" dirty="0" smtClean="0">
              <a:latin typeface="微软雅黑" pitchFamily="34" charset="-122"/>
              <a:ea typeface="微软雅黑" pitchFamily="34" charset="-122"/>
            </a:endParaRPr>
          </a:p>
          <a:p>
            <a:pPr>
              <a:buNone/>
            </a:pPr>
            <a:r>
              <a:rPr lang="en-US" altLang="zh-CN" sz="24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针对产品基本功能面的确定没有唯一的界定标准，基于产品具有动态视觉的属性，因此基本功能使用面应根据不同的分析需求进行确定。一般可按产品的操作和外观这两个层面进行确定，从而得到产品在某个竞相角度的连续断面信息。</a:t>
            </a:r>
            <a:endParaRPr lang="zh-CN" altLang="en-US" sz="2000" dirty="0">
              <a:latin typeface="微软雅黑" pitchFamily="34" charset="-122"/>
              <a:ea typeface="微软雅黑" pitchFamily="34" charset="-122"/>
            </a:endParaRPr>
          </a:p>
        </p:txBody>
      </p:sp>
      <p:pic>
        <p:nvPicPr>
          <p:cNvPr id="1026" name="图片 1"/>
          <p:cNvPicPr>
            <a:picLocks noChangeAspect="1" noChangeArrowheads="1"/>
          </p:cNvPicPr>
          <p:nvPr/>
        </p:nvPicPr>
        <p:blipFill>
          <a:blip r:embed="rId2" cstate="print"/>
          <a:srcRect/>
          <a:stretch>
            <a:fillRect/>
          </a:stretch>
        </p:blipFill>
        <p:spPr bwMode="auto">
          <a:xfrm>
            <a:off x="214282" y="4214818"/>
            <a:ext cx="2934207" cy="2286016"/>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b="11882"/>
          <a:stretch>
            <a:fillRect/>
          </a:stretch>
        </p:blipFill>
        <p:spPr bwMode="auto">
          <a:xfrm>
            <a:off x="3000364" y="4714884"/>
            <a:ext cx="5816600" cy="12446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3600" dirty="0" smtClean="0"/>
              <a:t>4.2 </a:t>
            </a:r>
            <a:r>
              <a:rPr lang="zh-CN" altLang="en-US" sz="3600" dirty="0" smtClean="0"/>
              <a:t>产品断面扫描的基本流程</a:t>
            </a:r>
            <a:br>
              <a:rPr lang="zh-CN" altLang="en-US" sz="3600" dirty="0" smtClean="0"/>
            </a:br>
            <a:endParaRPr lang="zh-CN" altLang="en-US" sz="3600" dirty="0"/>
          </a:p>
        </p:txBody>
      </p:sp>
      <p:sp>
        <p:nvSpPr>
          <p:cNvPr id="3" name="内容占位符 2"/>
          <p:cNvSpPr>
            <a:spLocks noGrp="1"/>
          </p:cNvSpPr>
          <p:nvPr>
            <p:ph idx="1"/>
          </p:nvPr>
        </p:nvSpPr>
        <p:spPr/>
        <p:txBody>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）确定等高线高程</a:t>
            </a:r>
            <a:endParaRPr lang="en-US" altLang="zh-CN" sz="2400" b="1" dirty="0" smtClean="0">
              <a:latin typeface="微软雅黑" pitchFamily="34" charset="-122"/>
              <a:ea typeface="微软雅黑" pitchFamily="34" charset="-122"/>
            </a:endParaRPr>
          </a:p>
          <a:p>
            <a:pPr>
              <a:buNone/>
            </a:pPr>
            <a:r>
              <a:rPr lang="en-US" altLang="zh-CN" sz="2400" b="1"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为避免产品分析时细小形态变化的特征信息遗失，我们定义产品形态上的最小塌陷的波谷或最小抬起的波峰的</a:t>
            </a:r>
            <a:r>
              <a:rPr lang="en-US" altLang="en-US"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为产品等高线高程。但是，等高线高程的定义并不是唯一的，在保证不遗失研究所需的截面特征的前提下，可根据产品动态视角和产品尺寸比例，结合研究目的进行合理化调整。</a:t>
            </a:r>
            <a:endParaRPr lang="en-US" altLang="zh-CN" sz="2000" dirty="0" smtClean="0">
              <a:latin typeface="微软雅黑" pitchFamily="34" charset="-122"/>
              <a:ea typeface="微软雅黑" pitchFamily="34" charset="-122"/>
            </a:endParaRPr>
          </a:p>
          <a:p>
            <a:pPr>
              <a:buNone/>
            </a:pPr>
            <a:endParaRPr lang="zh-CN" altLang="en-US" sz="2000" dirty="0" smtClean="0">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print"/>
          <a:srcRect/>
          <a:stretch>
            <a:fillRect/>
          </a:stretch>
        </p:blipFill>
        <p:spPr bwMode="auto">
          <a:xfrm>
            <a:off x="285720" y="4429108"/>
            <a:ext cx="8596345" cy="242889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4.2 </a:t>
            </a:r>
            <a:r>
              <a:rPr lang="zh-CN" altLang="en-US" dirty="0" smtClean="0"/>
              <a:t>产品断面扫描的基本流程</a:t>
            </a:r>
            <a:br>
              <a:rPr lang="zh-CN" altLang="en-US" dirty="0" smtClean="0"/>
            </a:br>
            <a:endParaRPr lang="zh-CN" altLang="en-US" dirty="0"/>
          </a:p>
        </p:txBody>
      </p:sp>
      <p:sp>
        <p:nvSpPr>
          <p:cNvPr id="3" name="内容占位符 2"/>
          <p:cNvSpPr>
            <a:spLocks noGrp="1"/>
          </p:cNvSpPr>
          <p:nvPr>
            <p:ph idx="1"/>
          </p:nvPr>
        </p:nvSpPr>
        <p:spPr>
          <a:xfrm>
            <a:off x="285720" y="1928802"/>
            <a:ext cx="5214974" cy="4625609"/>
          </a:xfrm>
        </p:spPr>
        <p:txBody>
          <a:bodyPr/>
          <a:lstStyle/>
          <a:p>
            <a:r>
              <a:rPr lang="zh-CN" altLang="en-US" sz="2400" b="1" dirty="0" smtClean="0">
                <a:latin typeface="微软雅黑" pitchFamily="34" charset="-122"/>
                <a:ea typeface="微软雅黑" pitchFamily="34" charset="-122"/>
              </a:rPr>
              <a:t>（</a:t>
            </a:r>
            <a:r>
              <a:rPr lang="en-US" altLang="en-US" sz="2400" b="1" dirty="0" smtClean="0">
                <a:latin typeface="微软雅黑" pitchFamily="34" charset="-122"/>
                <a:ea typeface="微软雅黑" pitchFamily="34" charset="-122"/>
              </a:rPr>
              <a:t>4</a:t>
            </a:r>
            <a:r>
              <a:rPr lang="zh-CN" altLang="en-US" sz="2400" b="1" dirty="0" smtClean="0">
                <a:latin typeface="微软雅黑" pitchFamily="34" charset="-122"/>
                <a:ea typeface="微软雅黑" pitchFamily="34" charset="-122"/>
              </a:rPr>
              <a:t>）确定等高线分析基准面</a:t>
            </a:r>
          </a:p>
          <a:p>
            <a:pPr>
              <a:buNone/>
            </a:pP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a:p>
            <a:pPr>
              <a:buNone/>
            </a:pP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分析基准面的概念类似于地理学的等高线定义中海平面的概念，是在平行于产品基本功能面的前提下，以产品基本功能面上外形轮廓的最高点为起点，沿着基本功能面的垂直方向，向产品形态内部取到</a:t>
            </a:r>
            <a:r>
              <a:rPr lang="en-US" altLang="en-US" sz="2000" dirty="0" smtClean="0">
                <a:latin typeface="微软雅黑" pitchFamily="34" charset="-122"/>
                <a:ea typeface="微软雅黑" pitchFamily="34" charset="-122"/>
              </a:rPr>
              <a:t>n</a:t>
            </a:r>
            <a:r>
              <a:rPr lang="zh-CN" altLang="en-US" sz="2000" dirty="0" smtClean="0">
                <a:latin typeface="微软雅黑" pitchFamily="34" charset="-122"/>
                <a:ea typeface="微软雅黑" pitchFamily="34" charset="-122"/>
              </a:rPr>
              <a:t>个等高线高程的深度，而最终得到的平面位置。确定分析基准面即是确定了产品从外层轮廓最高表面起进行断面扫描的扫描深度。</a:t>
            </a:r>
          </a:p>
          <a:p>
            <a:endParaRPr lang="zh-CN" altLang="en-US" sz="2000" dirty="0" smtClean="0">
              <a:latin typeface="微软雅黑" pitchFamily="34" charset="-122"/>
              <a:ea typeface="微软雅黑" pitchFamily="34" charset="-122"/>
            </a:endParaRPr>
          </a:p>
        </p:txBody>
      </p:sp>
      <p:pic>
        <p:nvPicPr>
          <p:cNvPr id="5122" name="图片 7"/>
          <p:cNvPicPr>
            <a:picLocks noChangeAspect="1" noChangeArrowheads="1"/>
          </p:cNvPicPr>
          <p:nvPr/>
        </p:nvPicPr>
        <p:blipFill>
          <a:blip r:embed="rId2" cstate="print"/>
          <a:srcRect/>
          <a:stretch>
            <a:fillRect/>
          </a:stretch>
        </p:blipFill>
        <p:spPr bwMode="auto">
          <a:xfrm>
            <a:off x="5500694" y="2571744"/>
            <a:ext cx="3370263" cy="260508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模块">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模块">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模块">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679</TotalTime>
  <Words>1938</Words>
  <Application>Microsoft Office PowerPoint</Application>
  <PresentationFormat>全屏显示(4:3)</PresentationFormat>
  <Paragraphs>113</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模块</vt:lpstr>
      <vt:lpstr>第四章  产品断面扫描法对产品的改良(1) </vt:lpstr>
      <vt:lpstr>4.1 产品的视觉动态分析</vt:lpstr>
      <vt:lpstr>幻灯片 3</vt:lpstr>
      <vt:lpstr>4.1 产品的视觉动态分析</vt:lpstr>
      <vt:lpstr>4.2 产品断面扫描的基本流程 </vt:lpstr>
      <vt:lpstr>4.2 产品断面扫描的基本流程 </vt:lpstr>
      <vt:lpstr>4.2 产品断面扫描的基本流程 </vt:lpstr>
      <vt:lpstr>4.2 产品断面扫描的基本流程 </vt:lpstr>
      <vt:lpstr>4.2 产品断面扫描的基本流程 </vt:lpstr>
      <vt:lpstr>4.2 产品断面扫描的基本流程 </vt:lpstr>
      <vt:lpstr>4.2 产品断面扫描的基本流程 </vt:lpstr>
      <vt:lpstr>4.2 产品断面扫描的基本流程 </vt:lpstr>
      <vt:lpstr>4.2 产品断面扫描的基本流程 </vt:lpstr>
      <vt:lpstr>4.2 产品断面扫描的基本流程 </vt:lpstr>
      <vt:lpstr>4.2 产品断面扫描的基本流程 </vt:lpstr>
      <vt:lpstr>幻灯片 16</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4.3产品断面分析实现的实验手段和方法 </vt:lpstr>
      <vt:lpstr>THE END,THANKS!</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产品断面扫描法对产品的改良 </dc:title>
  <dc:creator>chen wen</dc:creator>
  <cp:lastModifiedBy>cnjt</cp:lastModifiedBy>
  <cp:revision>68</cp:revision>
  <dcterms:created xsi:type="dcterms:W3CDTF">2012-09-17T11:40:08Z</dcterms:created>
  <dcterms:modified xsi:type="dcterms:W3CDTF">2012-10-02T11:47:50Z</dcterms:modified>
</cp:coreProperties>
</file>