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wav" ContentType="audio/x-wav"/>
  <Default Extension="ppt" ContentType="application/vnd.ms-powerpoint"/>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66.jpg" ContentType="image/png"/>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7"/>
  </p:notesMasterIdLst>
  <p:sldIdLst>
    <p:sldId id="257" r:id="rId2"/>
    <p:sldId id="289" r:id="rId3"/>
    <p:sldId id="288"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42" r:id="rId33"/>
    <p:sldId id="322" r:id="rId34"/>
    <p:sldId id="323" r:id="rId35"/>
    <p:sldId id="324"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 id="337" r:id="rId49"/>
    <p:sldId id="338" r:id="rId50"/>
    <p:sldId id="339" r:id="rId51"/>
    <p:sldId id="340" r:id="rId52"/>
    <p:sldId id="341" r:id="rId53"/>
    <p:sldId id="343" r:id="rId54"/>
    <p:sldId id="344" r:id="rId55"/>
    <p:sldId id="345" r:id="rId56"/>
    <p:sldId id="346" r:id="rId57"/>
    <p:sldId id="347" r:id="rId58"/>
    <p:sldId id="348" r:id="rId59"/>
    <p:sldId id="349" r:id="rId60"/>
    <p:sldId id="350" r:id="rId61"/>
    <p:sldId id="351" r:id="rId62"/>
    <p:sldId id="353" r:id="rId63"/>
    <p:sldId id="354" r:id="rId64"/>
    <p:sldId id="355" r:id="rId65"/>
    <p:sldId id="356" r:id="rId66"/>
    <p:sldId id="357" r:id="rId67"/>
    <p:sldId id="358" r:id="rId68"/>
    <p:sldId id="359" r:id="rId69"/>
    <p:sldId id="360" r:id="rId70"/>
    <p:sldId id="361" r:id="rId71"/>
    <p:sldId id="364" r:id="rId72"/>
    <p:sldId id="365" r:id="rId73"/>
    <p:sldId id="363" r:id="rId74"/>
    <p:sldId id="366" r:id="rId75"/>
    <p:sldId id="293" r:id="rId76"/>
  </p:sldIdLst>
  <p:sldSz cx="9144000" cy="5143500" type="screen16x9"/>
  <p:notesSz cx="6858000" cy="9144000"/>
  <p:embeddedFontLst>
    <p:embeddedFont>
      <p:font typeface="黑体" panose="02010609060101010101" pitchFamily="49" charset="-122"/>
      <p:regular r:id="rId78"/>
    </p:embeddedFont>
    <p:embeddedFont>
      <p:font typeface="Century Gothic" panose="020B0502020202020204" pitchFamily="34" charset="0"/>
      <p:regular r:id="rId79"/>
      <p:bold r:id="rId80"/>
      <p:italic r:id="rId81"/>
      <p:boldItalic r:id="rId82"/>
    </p:embeddedFont>
    <p:embeddedFont>
      <p:font typeface="方正兰亭超细黑简体" panose="02000000000000000000" pitchFamily="2" charset="-122"/>
      <p:regular r:id="rId83"/>
    </p:embeddedFont>
    <p:embeddedFont>
      <p:font typeface="方正幼线简体" panose="02010600030101010101" charset="-122"/>
      <p:regular r:id="rId84"/>
    </p:embeddedFont>
    <p:embeddedFont>
      <p:font typeface="华康娃娃体W5(P)" panose="040B0500000000000000" pitchFamily="82" charset="-122"/>
      <p:regular r:id="rId85"/>
    </p:embeddedFont>
    <p:embeddedFont>
      <p:font typeface="汉仪菱心体简" panose="02010609000101010101" pitchFamily="49" charset="-122"/>
      <p:regular r:id="rId86"/>
    </p:embeddedFont>
    <p:embeddedFont>
      <p:font typeface="Calibri" panose="020F0502020204030204" pitchFamily="34" charset="0"/>
      <p:regular r:id="rId87"/>
      <p:bold r:id="rId88"/>
      <p:italic r:id="rId89"/>
      <p:boldItalic r:id="rId90"/>
    </p:embeddedFont>
    <p:embeddedFont>
      <p:font typeface="MStiffHei HKS UltraBold" panose="00000900000000000000" pitchFamily="2" charset="-120"/>
      <p:regular r:id="rId9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17" userDrawn="1">
          <p15:clr>
            <a:srgbClr val="A4A3A4"/>
          </p15:clr>
        </p15:guide>
        <p15:guide id="3" pos="5440" userDrawn="1">
          <p15:clr>
            <a:srgbClr val="A4A3A4"/>
          </p15:clr>
        </p15:guide>
        <p15:guide id="4" orient="horz" pos="32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AFCA"/>
    <a:srgbClr val="1F9E23"/>
    <a:srgbClr val="1C2D37"/>
    <a:srgbClr val="F44F56"/>
    <a:srgbClr val="00A7AA"/>
    <a:srgbClr val="0563B8"/>
    <a:srgbClr val="008B8E"/>
    <a:srgbClr val="394A57"/>
    <a:srgbClr val="28333C"/>
    <a:srgbClr val="697E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1" autoAdjust="0"/>
    <p:restoredTop sz="91657" autoAdjust="0"/>
  </p:normalViewPr>
  <p:slideViewPr>
    <p:cSldViewPr>
      <p:cViewPr varScale="1">
        <p:scale>
          <a:sx n="62" d="100"/>
          <a:sy n="62" d="100"/>
        </p:scale>
        <p:origin x="102" y="1380"/>
      </p:cViewPr>
      <p:guideLst>
        <p:guide pos="317"/>
        <p:guide pos="5440"/>
        <p:guide orient="horz" pos="3239"/>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7.fntdata"/><Relationship Id="rId89"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font" Target="fonts/font2.fntdata"/><Relationship Id="rId87"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5.fntdata"/><Relationship Id="rId90" Type="http://schemas.openxmlformats.org/officeDocument/2006/relationships/font" Target="fonts/font13.fntdata"/><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3.fntdata"/><Relationship Id="rId85" Type="http://schemas.openxmlformats.org/officeDocument/2006/relationships/font" Target="fonts/font8.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6.fntdata"/><Relationship Id="rId88" Type="http://schemas.openxmlformats.org/officeDocument/2006/relationships/font" Target="fonts/font11.fntdata"/><Relationship Id="rId9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16AB21-1876-453D-9C30-E1D559B88E33}" type="datetimeFigureOut">
              <a:rPr lang="zh-CN" altLang="en-US" smtClean="0"/>
              <a:t>2015/7/29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72AF4-4FB8-4C78-9702-0DD4ED197B15}" type="slidenum">
              <a:rPr lang="zh-CN" altLang="en-US" smtClean="0"/>
              <a:t>‹#›</a:t>
            </a:fld>
            <a:endParaRPr lang="zh-CN" altLang="en-US"/>
          </a:p>
        </p:txBody>
      </p:sp>
    </p:spTree>
    <p:extLst>
      <p:ext uri="{BB962C8B-B14F-4D97-AF65-F5344CB8AC3E}">
        <p14:creationId xmlns:p14="http://schemas.microsoft.com/office/powerpoint/2010/main" val="90729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2</a:t>
            </a:fld>
            <a:endParaRPr lang="zh-CN" altLang="en-US"/>
          </a:p>
        </p:txBody>
      </p:sp>
    </p:spTree>
    <p:extLst>
      <p:ext uri="{BB962C8B-B14F-4D97-AF65-F5344CB8AC3E}">
        <p14:creationId xmlns:p14="http://schemas.microsoft.com/office/powerpoint/2010/main" val="2308774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65</a:t>
            </a:fld>
            <a:endParaRPr lang="zh-CN" altLang="en-US"/>
          </a:p>
        </p:txBody>
      </p:sp>
    </p:spTree>
    <p:extLst>
      <p:ext uri="{BB962C8B-B14F-4D97-AF65-F5344CB8AC3E}">
        <p14:creationId xmlns:p14="http://schemas.microsoft.com/office/powerpoint/2010/main" val="542896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66</a:t>
            </a:fld>
            <a:endParaRPr lang="zh-CN" altLang="en-US"/>
          </a:p>
        </p:txBody>
      </p:sp>
    </p:spTree>
    <p:extLst>
      <p:ext uri="{BB962C8B-B14F-4D97-AF65-F5344CB8AC3E}">
        <p14:creationId xmlns:p14="http://schemas.microsoft.com/office/powerpoint/2010/main" val="358167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67</a:t>
            </a:fld>
            <a:endParaRPr lang="zh-CN" altLang="en-US"/>
          </a:p>
        </p:txBody>
      </p:sp>
    </p:spTree>
    <p:extLst>
      <p:ext uri="{BB962C8B-B14F-4D97-AF65-F5344CB8AC3E}">
        <p14:creationId xmlns:p14="http://schemas.microsoft.com/office/powerpoint/2010/main" val="2107611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68</a:t>
            </a:fld>
            <a:endParaRPr lang="zh-CN" altLang="en-US"/>
          </a:p>
        </p:txBody>
      </p:sp>
    </p:spTree>
    <p:extLst>
      <p:ext uri="{BB962C8B-B14F-4D97-AF65-F5344CB8AC3E}">
        <p14:creationId xmlns:p14="http://schemas.microsoft.com/office/powerpoint/2010/main" val="501971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70</a:t>
            </a:fld>
            <a:endParaRPr lang="zh-CN" altLang="en-US"/>
          </a:p>
        </p:txBody>
      </p:sp>
    </p:spTree>
    <p:extLst>
      <p:ext uri="{BB962C8B-B14F-4D97-AF65-F5344CB8AC3E}">
        <p14:creationId xmlns:p14="http://schemas.microsoft.com/office/powerpoint/2010/main" val="3050180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74</a:t>
            </a:fld>
            <a:endParaRPr lang="zh-CN" altLang="en-US"/>
          </a:p>
        </p:txBody>
      </p:sp>
    </p:spTree>
    <p:extLst>
      <p:ext uri="{BB962C8B-B14F-4D97-AF65-F5344CB8AC3E}">
        <p14:creationId xmlns:p14="http://schemas.microsoft.com/office/powerpoint/2010/main" val="2028194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13</a:t>
            </a:fld>
            <a:endParaRPr lang="zh-CN" altLang="en-US"/>
          </a:p>
        </p:txBody>
      </p:sp>
    </p:spTree>
    <p:extLst>
      <p:ext uri="{BB962C8B-B14F-4D97-AF65-F5344CB8AC3E}">
        <p14:creationId xmlns:p14="http://schemas.microsoft.com/office/powerpoint/2010/main" val="3013943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20</a:t>
            </a:fld>
            <a:endParaRPr lang="zh-CN" altLang="en-US"/>
          </a:p>
        </p:txBody>
      </p:sp>
    </p:spTree>
    <p:extLst>
      <p:ext uri="{BB962C8B-B14F-4D97-AF65-F5344CB8AC3E}">
        <p14:creationId xmlns:p14="http://schemas.microsoft.com/office/powerpoint/2010/main" val="725651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24</a:t>
            </a:fld>
            <a:endParaRPr lang="zh-CN" altLang="en-US"/>
          </a:p>
        </p:txBody>
      </p:sp>
    </p:spTree>
    <p:extLst>
      <p:ext uri="{BB962C8B-B14F-4D97-AF65-F5344CB8AC3E}">
        <p14:creationId xmlns:p14="http://schemas.microsoft.com/office/powerpoint/2010/main" val="313872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25</a:t>
            </a:fld>
            <a:endParaRPr lang="zh-CN" altLang="en-US"/>
          </a:p>
        </p:txBody>
      </p:sp>
    </p:spTree>
    <p:extLst>
      <p:ext uri="{BB962C8B-B14F-4D97-AF65-F5344CB8AC3E}">
        <p14:creationId xmlns:p14="http://schemas.microsoft.com/office/powerpoint/2010/main" val="2857102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31</a:t>
            </a:fld>
            <a:endParaRPr lang="zh-CN" altLang="en-US"/>
          </a:p>
        </p:txBody>
      </p:sp>
    </p:spTree>
    <p:extLst>
      <p:ext uri="{BB962C8B-B14F-4D97-AF65-F5344CB8AC3E}">
        <p14:creationId xmlns:p14="http://schemas.microsoft.com/office/powerpoint/2010/main" val="1515401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51</a:t>
            </a:fld>
            <a:endParaRPr lang="zh-CN" altLang="en-US"/>
          </a:p>
        </p:txBody>
      </p:sp>
    </p:spTree>
    <p:extLst>
      <p:ext uri="{BB962C8B-B14F-4D97-AF65-F5344CB8AC3E}">
        <p14:creationId xmlns:p14="http://schemas.microsoft.com/office/powerpoint/2010/main" val="1078746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63</a:t>
            </a:fld>
            <a:endParaRPr lang="zh-CN" altLang="en-US"/>
          </a:p>
        </p:txBody>
      </p:sp>
    </p:spTree>
    <p:extLst>
      <p:ext uri="{BB962C8B-B14F-4D97-AF65-F5344CB8AC3E}">
        <p14:creationId xmlns:p14="http://schemas.microsoft.com/office/powerpoint/2010/main" val="4212023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672AF4-4FB8-4C78-9702-0DD4ED197B15}" type="slidenum">
              <a:rPr lang="zh-CN" altLang="en-US" smtClean="0"/>
              <a:t>64</a:t>
            </a:fld>
            <a:endParaRPr lang="zh-CN" altLang="en-US"/>
          </a:p>
        </p:txBody>
      </p:sp>
    </p:spTree>
    <p:extLst>
      <p:ext uri="{BB962C8B-B14F-4D97-AF65-F5344CB8AC3E}">
        <p14:creationId xmlns:p14="http://schemas.microsoft.com/office/powerpoint/2010/main" val="1547853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503547" y="492037"/>
            <a:ext cx="325753" cy="4572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637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241828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631442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926318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2272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8640199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C2D37"/>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4423955" y="527205"/>
            <a:ext cx="2184927" cy="2639027"/>
            <a:chOff x="5181710" y="1214962"/>
            <a:chExt cx="2184927" cy="2639027"/>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710" y="1703610"/>
              <a:ext cx="2184927"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9" name="矩形 8"/>
            <p:cNvSpPr/>
            <p:nvPr/>
          </p:nvSpPr>
          <p:spPr>
            <a:xfrm>
              <a:off x="5951008"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微博</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grpSp>
      <p:grpSp>
        <p:nvGrpSpPr>
          <p:cNvPr id="10" name="组合 9"/>
          <p:cNvGrpSpPr/>
          <p:nvPr userDrawn="1"/>
        </p:nvGrpSpPr>
        <p:grpSpPr>
          <a:xfrm>
            <a:off x="1824876" y="527205"/>
            <a:ext cx="2150381" cy="2639027"/>
            <a:chOff x="2182176" y="1214962"/>
            <a:chExt cx="2150381" cy="2639027"/>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786" t="3786" r="3786" b="3786"/>
            <a:stretch/>
          </p:blipFill>
          <p:spPr>
            <a:xfrm>
              <a:off x="2182176" y="1703610"/>
              <a:ext cx="2150381"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12" name="矩形 11"/>
            <p:cNvSpPr/>
            <p:nvPr/>
          </p:nvSpPr>
          <p:spPr>
            <a:xfrm>
              <a:off x="2934201"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微信</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sp>
          <p:nvSpPr>
            <p:cNvPr id="13" name="椭圆 12"/>
            <p:cNvSpPr/>
            <p:nvPr/>
          </p:nvSpPr>
          <p:spPr>
            <a:xfrm>
              <a:off x="2754393" y="3578430"/>
              <a:ext cx="1005947" cy="133548"/>
            </a:xfrm>
            <a:prstGeom prst="ellipse">
              <a:avLst/>
            </a:prstGeom>
            <a:gradFill flip="none" rotWithShape="1">
              <a:gsLst>
                <a:gs pos="0">
                  <a:schemeClr val="tx1">
                    <a:alpha val="28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grpSp>
      <p:grpSp>
        <p:nvGrpSpPr>
          <p:cNvPr id="14" name="组合 13"/>
          <p:cNvGrpSpPr/>
          <p:nvPr userDrawn="1"/>
        </p:nvGrpSpPr>
        <p:grpSpPr>
          <a:xfrm>
            <a:off x="2402175" y="3516504"/>
            <a:ext cx="4339650" cy="1234432"/>
            <a:chOff x="3059831" y="3516504"/>
            <a:chExt cx="4339650" cy="1234432"/>
          </a:xfrm>
        </p:grpSpPr>
        <p:sp>
          <p:nvSpPr>
            <p:cNvPr id="15" name="矩形 14"/>
            <p:cNvSpPr/>
            <p:nvPr/>
          </p:nvSpPr>
          <p:spPr>
            <a:xfrm>
              <a:off x="3059831" y="4104605"/>
              <a:ext cx="4339650" cy="646331"/>
            </a:xfrm>
            <a:prstGeom prst="rect">
              <a:avLst/>
            </a:prstGeom>
          </p:spPr>
          <p:txBody>
            <a:bodyPr wrap="none">
              <a:spAutoFit/>
            </a:bodyPr>
            <a:lstStyle/>
            <a:p>
              <a:pPr algn="ctr"/>
              <a:r>
                <a:rPr lang="zh-CN" altLang="en-US"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更多教程敬请期待</a:t>
              </a:r>
              <a:r>
                <a:rPr lang="en-US" altLang="zh-CN"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a:t>
              </a:r>
              <a:endParaRPr lang="zh-CN" altLang="en-US" sz="36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sp>
          <p:nvSpPr>
            <p:cNvPr id="16" name="矩形 15"/>
            <p:cNvSpPr/>
            <p:nvPr/>
          </p:nvSpPr>
          <p:spPr>
            <a:xfrm>
              <a:off x="3983162" y="3516504"/>
              <a:ext cx="2031325"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小陆老师制作</a:t>
              </a:r>
              <a:endParaRPr lang="zh-CN" altLang="en-US" sz="24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grpSp>
    </p:spTree>
    <p:extLst>
      <p:ext uri="{BB962C8B-B14F-4D97-AF65-F5344CB8AC3E}">
        <p14:creationId xmlns:p14="http://schemas.microsoft.com/office/powerpoint/2010/main" val="41726878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571821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4809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9020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547231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2015/7/29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926482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8470A5-F3AE-4070-B14D-EE2BD75D7466}" type="datetimeFigureOut">
              <a:rPr lang="zh-CN" altLang="en-US" smtClean="0"/>
              <a:t>2015/7/29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23626833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2.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1.bin"/><Relationship Id="rId7" Type="http://schemas.openxmlformats.org/officeDocument/2006/relationships/oleObject" Target="../embeddings/Microsoft_PowerPoint_97-2003_____2.ppt"/><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6.wmf"/><Relationship Id="rId4" Type="http://schemas.openxmlformats.org/officeDocument/2006/relationships/oleObject" Target="../embeddings/Microsoft_PowerPoint_97-2003_____1.ppt"/></Relationships>
</file>

<file path=ppt/slides/_rels/slide55.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oleObject" Target="../embeddings/oleObject3.bin"/><Relationship Id="rId7" Type="http://schemas.openxmlformats.org/officeDocument/2006/relationships/oleObject" Target="../embeddings/Microsoft_PowerPoint_97-2003_____4.ppt"/><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50.wmf"/><Relationship Id="rId5" Type="http://schemas.openxmlformats.org/officeDocument/2006/relationships/image" Target="../media/image48.wmf"/><Relationship Id="rId10" Type="http://schemas.openxmlformats.org/officeDocument/2006/relationships/oleObject" Target="../embeddings/Microsoft_PowerPoint_97-2003_____5.ppt"/><Relationship Id="rId4" Type="http://schemas.openxmlformats.org/officeDocument/2006/relationships/oleObject" Target="../embeddings/Microsoft_PowerPoint_97-2003_____3.ppt"/><Relationship Id="rId9" Type="http://schemas.openxmlformats.org/officeDocument/2006/relationships/oleObject" Target="../embeddings/oleObject5.bin"/></Relationships>
</file>

<file path=ppt/slides/_rels/slide56.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oleObject" Target="../embeddings/oleObject6.bin"/><Relationship Id="rId7" Type="http://schemas.openxmlformats.org/officeDocument/2006/relationships/oleObject" Target="../embeddings/Microsoft_PowerPoint_97-2003_____7.ppt"/><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51.wmf"/><Relationship Id="rId4" Type="http://schemas.openxmlformats.org/officeDocument/2006/relationships/oleObject" Target="../embeddings/Microsoft_PowerPoint_97-2003_____6.ppt"/></Relationships>
</file>

<file path=ppt/slides/_rels/slide57.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8.bin"/><Relationship Id="rId7" Type="http://schemas.openxmlformats.org/officeDocument/2006/relationships/oleObject" Target="../embeddings/Microsoft_PowerPoint_97-2003_____9.ppt"/><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53.wmf"/><Relationship Id="rId4" Type="http://schemas.openxmlformats.org/officeDocument/2006/relationships/oleObject" Target="../embeddings/Microsoft_PowerPoint_97-2003_____8.ppt"/></Relationships>
</file>

<file path=ppt/slides/_rels/slide5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6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4.jpg"/></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6.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grayscl/>
            <a:extLst>
              <a:ext uri="{28A0092B-C50C-407E-A947-70E740481C1C}">
                <a14:useLocalDpi xmlns:a14="http://schemas.microsoft.com/office/drawing/2010/main" val="0"/>
              </a:ext>
            </a:extLst>
          </a:blip>
          <a:srcRect l="3571" t="938" r="11093" b="13726"/>
          <a:stretch/>
        </p:blipFill>
        <p:spPr>
          <a:xfrm flipH="1">
            <a:off x="-108520" y="-25400"/>
            <a:ext cx="9252520" cy="5169553"/>
          </a:xfrm>
          <a:prstGeom prst="rect">
            <a:avLst/>
          </a:prstGeom>
          <a:ln>
            <a:noFill/>
          </a:ln>
        </p:spPr>
      </p:pic>
      <p:sp>
        <p:nvSpPr>
          <p:cNvPr id="19" name="矩形 18"/>
          <p:cNvSpPr/>
          <p:nvPr/>
        </p:nvSpPr>
        <p:spPr>
          <a:xfrm>
            <a:off x="417352" y="1695453"/>
            <a:ext cx="4567276" cy="1261884"/>
          </a:xfrm>
          <a:prstGeom prst="rect">
            <a:avLst/>
          </a:prstGeom>
        </p:spPr>
        <p:txBody>
          <a:bodyPr wrap="none">
            <a:spAutoFit/>
          </a:bodyPr>
          <a:lstStyle/>
          <a:p>
            <a:r>
              <a:rPr lang="zh-CN" altLang="en-US" sz="4800" dirty="0" smtClean="0">
                <a:solidFill>
                  <a:srgbClr val="1F9E23"/>
                </a:solidFill>
                <a:latin typeface="汉仪菱心体简" pitchFamily="49" charset="-122"/>
                <a:ea typeface="汉仪菱心体简" pitchFamily="49" charset="-122"/>
                <a:cs typeface="Arial" panose="020B0604020202020204" pitchFamily="34" charset="0"/>
              </a:rPr>
              <a:t>计算机网络基础</a:t>
            </a:r>
            <a:endParaRPr lang="en-US" altLang="zh-CN" sz="4800" dirty="0" smtClean="0">
              <a:solidFill>
                <a:srgbClr val="1F9E23"/>
              </a:solidFill>
              <a:latin typeface="汉仪菱心体简" pitchFamily="49" charset="-122"/>
              <a:ea typeface="汉仪菱心体简" pitchFamily="49" charset="-122"/>
              <a:cs typeface="Arial" panose="020B0604020202020204" pitchFamily="34" charset="0"/>
            </a:endParaRPr>
          </a:p>
          <a:p>
            <a:r>
              <a:rPr lang="zh-CN" altLang="en-US" sz="28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项目一</a:t>
            </a:r>
            <a:r>
              <a:rPr lang="en-US" altLang="zh-CN" sz="28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认识</a:t>
            </a: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612942" cy="461665"/>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Introduction of </a:t>
              </a:r>
            </a:p>
            <a:p>
              <a:r>
                <a:rPr lang="en-US" altLang="zh-CN" sz="1200" dirty="0" smtClean="0">
                  <a:solidFill>
                    <a:schemeClr val="bg1"/>
                  </a:solidFill>
                  <a:latin typeface="Century Gothic" panose="020B0502020202020204" pitchFamily="34" charset="0"/>
                  <a:cs typeface="Arial" panose="020B0604020202020204" pitchFamily="34" charset="0"/>
                </a:rPr>
                <a:t>Computer Network</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95639" y="-1480673"/>
            <a:ext cx="609600" cy="609600"/>
          </a:xfrm>
          <a:prstGeom prst="rect">
            <a:avLst/>
          </a:prstGeom>
        </p:spPr>
      </p:pic>
      <p:sp>
        <p:nvSpPr>
          <p:cNvPr id="7" name="TextBox 6"/>
          <p:cNvSpPr txBox="1"/>
          <p:nvPr/>
        </p:nvSpPr>
        <p:spPr>
          <a:xfrm>
            <a:off x="323528" y="4335946"/>
            <a:ext cx="2574014" cy="369332"/>
          </a:xfrm>
          <a:prstGeom prst="rect">
            <a:avLst/>
          </a:prstGeom>
          <a:noFill/>
        </p:spPr>
        <p:txBody>
          <a:bodyPr wrap="square" rtlCol="0">
            <a:spAutoFit/>
          </a:bodyPr>
          <a:lstStyle/>
          <a:p>
            <a:r>
              <a:rPr lang="zh-CN" altLang="en-US" i="1" dirty="0" smtClean="0">
                <a:solidFill>
                  <a:schemeClr val="bg1"/>
                </a:solidFill>
                <a:latin typeface="汉仪菱心体简" pitchFamily="49" charset="-122"/>
                <a:ea typeface="汉仪菱心体简" pitchFamily="49" charset="-122"/>
              </a:rPr>
              <a:t>重庆电子工程职业学院</a:t>
            </a:r>
            <a:endParaRPr lang="zh-CN" altLang="en-US"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4186317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2" presetClass="entr" presetSubtype="4" decel="100000" fill="hold" grpId="0" nodeType="withEffect">
                                  <p:stCondLst>
                                    <p:cond delay="20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 fill="hold" display="0">
                  <p:stCondLst>
                    <p:cond delay="indefinite"/>
                  </p:stCondLst>
                  <p:endCondLst>
                    <p:cond evt="onStopAudio" delay="0">
                      <p:tgtEl>
                        <p:sldTgt/>
                      </p:tgtEl>
                    </p:cond>
                  </p:endCondLst>
                </p:cTn>
                <p:tgtEl>
                  <p:spTgt spid="3"/>
                </p:tgtEl>
              </p:cMediaNode>
            </p:audio>
          </p:childTnLst>
        </p:cTn>
      </p:par>
    </p:tnLst>
    <p:bldLst>
      <p:bldP spid="19"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057247" cy="584775"/>
          </a:xfrm>
          <a:prstGeom prst="rect">
            <a:avLst/>
          </a:prstGeom>
        </p:spPr>
        <p:txBody>
          <a:bodyPr wrap="none">
            <a:spAutoFit/>
          </a:bodyPr>
          <a:lstStyle/>
          <a:p>
            <a:r>
              <a:rPr lang="zh-CN" altLang="en-US"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高速综合型网络</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13996"/>
            <a:ext cx="2694969" cy="369332"/>
          </a:xfrm>
          <a:prstGeom prst="rect">
            <a:avLst/>
          </a:prstGeom>
        </p:spPr>
        <p:txBody>
          <a:bodyPr wrap="none">
            <a:spAutoFit/>
          </a:bodyPr>
          <a:lstStyle/>
          <a:p>
            <a:pPr lvl="0"/>
            <a:r>
              <a:rPr lang="en-US" altLang="zh-CN"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Internet</a:t>
            </a:r>
            <a:r>
              <a:rPr lang="zh-CN" altLang="en-US"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基础结构的演进</a:t>
            </a:r>
            <a:endParaRPr lang="en-US" altLang="zh-CN"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503238" y="1765168"/>
            <a:ext cx="1872518" cy="1325711"/>
            <a:chOff x="503238" y="1765168"/>
            <a:chExt cx="1872518" cy="962577"/>
          </a:xfrm>
        </p:grpSpPr>
        <p:sp>
          <p:nvSpPr>
            <p:cNvPr id="7" name="矩形 6"/>
            <p:cNvSpPr/>
            <p:nvPr/>
          </p:nvSpPr>
          <p:spPr>
            <a:xfrm>
              <a:off x="503238" y="2038404"/>
              <a:ext cx="1872518"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1220206" cy="584775"/>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1957-1980 </a:t>
              </a:r>
            </a:p>
            <a:p>
              <a:r>
                <a:rPr lang="en-US" altLang="zh-CN" sz="1600" dirty="0" smtClean="0">
                  <a:solidFill>
                    <a:schemeClr val="bg1"/>
                  </a:solidFill>
                  <a:latin typeface="Century Gothic" panose="020B0502020202020204" pitchFamily="34" charset="0"/>
                  <a:cs typeface="Arial" panose="020B0604020202020204" pitchFamily="34" charset="0"/>
                </a:rPr>
                <a:t>ARPANET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748923" cy="189951"/>
            </a:xfrm>
            <a:prstGeom prst="rect">
              <a:avLst/>
            </a:prstGeom>
          </p:spPr>
          <p:txBody>
            <a:bodyPr wrap="none">
              <a:spAutoFit/>
            </a:bodyPr>
            <a:lstStyle/>
            <a:p>
              <a:r>
                <a:rPr lang="zh-CN" altLang="en-US" sz="11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军事目的</a:t>
              </a:r>
              <a:endParaRPr lang="en-US" altLang="zh-CN" sz="11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3" name="组合 2"/>
          <p:cNvGrpSpPr/>
          <p:nvPr/>
        </p:nvGrpSpPr>
        <p:grpSpPr>
          <a:xfrm>
            <a:off x="2375756" y="1765168"/>
            <a:ext cx="3384376" cy="1130618"/>
            <a:chOff x="2375756" y="1765168"/>
            <a:chExt cx="3384376" cy="820923"/>
          </a:xfrm>
        </p:grpSpPr>
        <p:sp>
          <p:nvSpPr>
            <p:cNvPr id="8" name="矩形 7"/>
            <p:cNvSpPr/>
            <p:nvPr/>
          </p:nvSpPr>
          <p:spPr>
            <a:xfrm>
              <a:off x="2375756" y="2038404"/>
              <a:ext cx="3384376"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83909" y="2142970"/>
              <a:ext cx="1164101" cy="424595"/>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1980-1991</a:t>
              </a:r>
            </a:p>
            <a:p>
              <a:r>
                <a:rPr lang="en-US" altLang="zh-CN" sz="1600" dirty="0">
                  <a:solidFill>
                    <a:schemeClr val="bg1"/>
                  </a:solidFill>
                  <a:latin typeface="Century Gothic" panose="020B0502020202020204" pitchFamily="34" charset="0"/>
                  <a:cs typeface="Arial" panose="020B0604020202020204" pitchFamily="34" charset="0"/>
                </a:rPr>
                <a:t>NSFNET</a:t>
              </a:r>
            </a:p>
          </p:txBody>
        </p:sp>
        <p:sp>
          <p:nvSpPr>
            <p:cNvPr id="17" name="矩形 16"/>
            <p:cNvSpPr/>
            <p:nvPr/>
          </p:nvSpPr>
          <p:spPr>
            <a:xfrm>
              <a:off x="2375756" y="1765168"/>
              <a:ext cx="748923" cy="189951"/>
            </a:xfrm>
            <a:prstGeom prst="rect">
              <a:avLst/>
            </a:prstGeom>
          </p:spPr>
          <p:txBody>
            <a:bodyPr wrap="none">
              <a:spAutoFit/>
            </a:bodyPr>
            <a:lstStyle/>
            <a:p>
              <a:r>
                <a:rPr lang="zh-CN" altLang="en-US" sz="11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研究目的</a:t>
              </a:r>
              <a:endParaRPr lang="en-US" altLang="zh-CN" sz="11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5760132" y="1765168"/>
            <a:ext cx="2875868" cy="1130618"/>
            <a:chOff x="5760132" y="1765168"/>
            <a:chExt cx="2875868" cy="820923"/>
          </a:xfrm>
        </p:grpSpPr>
        <p:sp>
          <p:nvSpPr>
            <p:cNvPr id="9" name="矩形 8"/>
            <p:cNvSpPr/>
            <p:nvPr/>
          </p:nvSpPr>
          <p:spPr>
            <a:xfrm>
              <a:off x="5760132" y="2038404"/>
              <a:ext cx="2875868"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1119217" cy="424595"/>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1991-</a:t>
              </a:r>
              <a:r>
                <a:rPr lang="zh-CN" altLang="en-US" sz="1600" dirty="0" smtClean="0">
                  <a:solidFill>
                    <a:schemeClr val="bg1"/>
                  </a:solidFill>
                  <a:latin typeface="Century Gothic" panose="020B0502020202020204" pitchFamily="34" charset="0"/>
                  <a:cs typeface="Arial" panose="020B0604020202020204" pitchFamily="34" charset="0"/>
                </a:rPr>
                <a:t>至今</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en-US" altLang="zh-CN" sz="1600" dirty="0">
                  <a:solidFill>
                    <a:schemeClr val="bg1"/>
                  </a:solidFill>
                  <a:latin typeface="Century Gothic" panose="020B0502020202020204" pitchFamily="34" charset="0"/>
                  <a:cs typeface="Arial" panose="020B0604020202020204" pitchFamily="34" charset="0"/>
                </a:rPr>
                <a:t>Internet</a:t>
              </a:r>
            </a:p>
          </p:txBody>
        </p:sp>
        <p:sp>
          <p:nvSpPr>
            <p:cNvPr id="18" name="矩形 17"/>
            <p:cNvSpPr/>
            <p:nvPr/>
          </p:nvSpPr>
          <p:spPr>
            <a:xfrm>
              <a:off x="5760132" y="1765168"/>
              <a:ext cx="748923" cy="189951"/>
            </a:xfrm>
            <a:prstGeom prst="rect">
              <a:avLst/>
            </a:prstGeom>
          </p:spPr>
          <p:txBody>
            <a:bodyPr wrap="none">
              <a:spAutoFit/>
            </a:bodyPr>
            <a:lstStyle/>
            <a:p>
              <a:r>
                <a:rPr lang="zh-CN" altLang="en-US" sz="11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商业目的</a:t>
              </a:r>
              <a:endParaRPr lang="en-US" altLang="zh-CN" sz="11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23" name="组合 22"/>
          <p:cNvGrpSpPr/>
          <p:nvPr/>
        </p:nvGrpSpPr>
        <p:grpSpPr>
          <a:xfrm>
            <a:off x="503238" y="3099016"/>
            <a:ext cx="2592598" cy="1472364"/>
            <a:chOff x="503238" y="2836720"/>
            <a:chExt cx="2592598" cy="1472364"/>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1983</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年，</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协议成为</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ARPAET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的标准协议。</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2507418" cy="261610"/>
            </a:xfrm>
            <a:prstGeom prst="rect">
              <a:avLst/>
            </a:prstGeom>
          </p:spPr>
          <p:txBody>
            <a:bodyPr wrap="none">
              <a:spAutoFit/>
            </a:bodyPr>
            <a:lstStyle/>
            <a:p>
              <a:r>
                <a:rPr lang="zh-CN" altLang="en-US" sz="1100" dirty="0" smtClean="0">
                  <a:solidFill>
                    <a:srgbClr val="1F9E23"/>
                  </a:solidFill>
                  <a:latin typeface="方正兰亭超细黑简体" pitchFamily="2" charset="-122"/>
                  <a:ea typeface="方正兰亭超细黑简体" pitchFamily="2" charset="-122"/>
                  <a:cs typeface="Arial" panose="020B0604020202020204" pitchFamily="34" charset="0"/>
                </a:rPr>
                <a:t>从单个网络</a:t>
              </a:r>
              <a:r>
                <a:rPr lang="en-US" altLang="zh-CN" sz="1100" dirty="0" smtClean="0">
                  <a:solidFill>
                    <a:srgbClr val="1F9E23"/>
                  </a:solidFill>
                  <a:latin typeface="方正兰亭超细黑简体" pitchFamily="2" charset="-122"/>
                  <a:ea typeface="方正兰亭超细黑简体" pitchFamily="2" charset="-122"/>
                  <a:cs typeface="Arial" panose="020B0604020202020204" pitchFamily="34" charset="0"/>
                </a:rPr>
                <a:t>ARPANET</a:t>
              </a:r>
              <a:r>
                <a:rPr lang="zh-CN" altLang="en-US" sz="1100" dirty="0" smtClean="0">
                  <a:solidFill>
                    <a:srgbClr val="1F9E23"/>
                  </a:solidFill>
                  <a:latin typeface="方正兰亭超细黑简体" pitchFamily="2" charset="-122"/>
                  <a:ea typeface="方正兰亭超细黑简体" pitchFamily="2" charset="-122"/>
                  <a:cs typeface="Arial" panose="020B0604020202020204" pitchFamily="34" charset="0"/>
                </a:rPr>
                <a:t>向互联网发展</a:t>
              </a:r>
              <a:endParaRPr lang="en-US" altLang="zh-CN" sz="11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22" name="矩形 21"/>
            <p:cNvSpPr/>
            <p:nvPr/>
          </p:nvSpPr>
          <p:spPr>
            <a:xfrm>
              <a:off x="503238" y="3690453"/>
              <a:ext cx="2592598" cy="618631"/>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同年，</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ARPANET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分解成两个网络：一个是进行试验研究用的科研网</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ARPAET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；另一个是军用的计算机网络</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MILNET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455693"/>
            <a:chOff x="503238" y="2836720"/>
            <a:chExt cx="2592598" cy="1455693"/>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1986</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年，</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NSF</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围绕六个大型计算机中心建设计算机网络</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NSFNET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758815" cy="261610"/>
            </a:xfrm>
            <a:prstGeom prst="rect">
              <a:avLst/>
            </a:prstGeom>
          </p:spPr>
          <p:txBody>
            <a:bodyPr wrap="none">
              <a:spAutoFit/>
            </a:bodyPr>
            <a:lstStyle/>
            <a:p>
              <a:r>
                <a:rPr lang="zh-CN" altLang="en-US" sz="1100" dirty="0" smtClean="0">
                  <a:solidFill>
                    <a:srgbClr val="1F9E23"/>
                  </a:solidFill>
                  <a:latin typeface="方正兰亭超细黑简体" pitchFamily="2" charset="-122"/>
                  <a:ea typeface="方正兰亭超细黑简体" pitchFamily="2" charset="-122"/>
                  <a:cs typeface="Arial" panose="020B0604020202020204" pitchFamily="34" charset="0"/>
                </a:rPr>
                <a:t>建立三级结构的 </a:t>
              </a:r>
              <a:r>
                <a:rPr lang="en-US" altLang="zh-CN" sz="1100" dirty="0" smtClean="0">
                  <a:solidFill>
                    <a:srgbClr val="1F9E23"/>
                  </a:solidFill>
                  <a:latin typeface="方正兰亭超细黑简体" pitchFamily="2" charset="-122"/>
                  <a:ea typeface="方正兰亭超细黑简体" pitchFamily="2" charset="-122"/>
                  <a:cs typeface="Arial" panose="020B0604020202020204" pitchFamily="34" charset="0"/>
                </a:rPr>
                <a:t>Internet</a:t>
              </a:r>
              <a:endParaRPr lang="en-US" altLang="zh-CN" sz="11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27" name="矩形 26"/>
            <p:cNvSpPr/>
            <p:nvPr/>
          </p:nvSpPr>
          <p:spPr>
            <a:xfrm>
              <a:off x="503238" y="3690453"/>
              <a:ext cx="2592598" cy="601960"/>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NSFNET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是个三级网络，分主干网、地区网和校园网。它代替</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ARPAET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成为</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的主要部分。</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647797"/>
            <a:chOff x="503238" y="2836720"/>
            <a:chExt cx="2592598" cy="1647797"/>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商用化</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后出现很多</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服务商</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Internet Service Provider</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797287" cy="261610"/>
            </a:xfrm>
            <a:prstGeom prst="rect">
              <a:avLst/>
            </a:prstGeom>
          </p:spPr>
          <p:txBody>
            <a:bodyPr wrap="none">
              <a:spAutoFit/>
            </a:bodyPr>
            <a:lstStyle/>
            <a:p>
              <a:r>
                <a:rPr lang="zh-CN" altLang="en-US" sz="1100" dirty="0" smtClean="0">
                  <a:solidFill>
                    <a:srgbClr val="1F9E23"/>
                  </a:solidFill>
                  <a:latin typeface="方正兰亭超细黑简体" pitchFamily="2" charset="-122"/>
                  <a:ea typeface="方正兰亭超细黑简体" pitchFamily="2" charset="-122"/>
                  <a:cs typeface="Arial" panose="020B0604020202020204" pitchFamily="34" charset="0"/>
                </a:rPr>
                <a:t>多级结构 </a:t>
              </a:r>
              <a:r>
                <a:rPr lang="en-US" altLang="zh-CN" sz="1100" dirty="0" smtClean="0">
                  <a:solidFill>
                    <a:srgbClr val="1F9E23"/>
                  </a:solidFill>
                  <a:latin typeface="方正兰亭超细黑简体" pitchFamily="2" charset="-122"/>
                  <a:ea typeface="方正兰亭超细黑简体" pitchFamily="2" charset="-122"/>
                  <a:cs typeface="Arial" panose="020B0604020202020204" pitchFamily="34" charset="0"/>
                </a:rPr>
                <a:t>Internet </a:t>
              </a:r>
              <a:r>
                <a:rPr lang="zh-CN" altLang="en-US" sz="1100" dirty="0" smtClean="0">
                  <a:solidFill>
                    <a:srgbClr val="1F9E23"/>
                  </a:solidFill>
                  <a:latin typeface="方正兰亭超细黑简体" pitchFamily="2" charset="-122"/>
                  <a:ea typeface="方正兰亭超细黑简体" pitchFamily="2" charset="-122"/>
                  <a:cs typeface="Arial" panose="020B0604020202020204" pitchFamily="34" charset="0"/>
                </a:rPr>
                <a:t>的形成</a:t>
              </a:r>
              <a:endParaRPr lang="en-US" altLang="zh-CN" sz="11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1" name="矩形 30"/>
            <p:cNvSpPr/>
            <p:nvPr/>
          </p:nvSpPr>
          <p:spPr>
            <a:xfrm>
              <a:off x="503238" y="3690453"/>
              <a:ext cx="2592598" cy="794064"/>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最高级接入点</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NAP</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创建，可分为</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个接入级：网络接入点</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NAP</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，多个公司经营的国家主干网，地区</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，本地</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，校园网、企业和家庭计算机上网用户。</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10</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8664"/>
              <a:ext cx="108000" cy="8629"/>
              <a:chOff x="8953171" y="847239"/>
              <a:chExt cx="130138" cy="8629"/>
            </a:xfrm>
          </p:grpSpPr>
          <p:cxnSp>
            <p:nvCxnSpPr>
              <p:cNvPr id="36" name="直接连接符 35"/>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05420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95612"/>
            <a:chOff x="412490" y="524010"/>
            <a:chExt cx="3467616" cy="895612"/>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计算机网络的定义</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两个实例</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3979489" cy="1144865"/>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某文印室，有计算机一台，打印机一台，复印机一台。打印机与计算机相连，复印机独立工作，</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如下图所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示。这种模式常见于小型单位或个人。计算机处理的文档通过打印机打印出来一份，再根据所需份数，在复印机上复印。</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026" name="Picture 2" descr="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809" y="3185145"/>
            <a:ext cx="424815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391731"/>
            <a:ext cx="3963819" cy="252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4658959" y="1455626"/>
            <a:ext cx="4251558" cy="914481"/>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某小型公司，有计算机若干台，打印机一台，复印机一台。打印机安装在某台计算机上，这台计算机与其它所有计算机通过集线器相连，复印机独立工作</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，这种</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模式常见于一个办公室或一个小型单位</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53690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26"/>
                                        </p:tgtEl>
                                        <p:attrNameLst>
                                          <p:attrName>style.visibility</p:attrName>
                                        </p:attrNameLst>
                                      </p:cBhvr>
                                      <p:to>
                                        <p:strVal val="visible"/>
                                      </p:to>
                                    </p:set>
                                    <p:animEffect transition="in" filter="strips(upLeft)">
                                      <p:cBhvr>
                                        <p:cTn id="16" dur="1000"/>
                                        <p:tgtEl>
                                          <p:spTgt spid="1026"/>
                                        </p:tgtEl>
                                      </p:cBhvr>
                                    </p:animEffect>
                                  </p:childTnLst>
                                </p:cTn>
                              </p:par>
                              <p:par>
                                <p:cTn id="17" presetID="18" presetClass="entr" presetSubtype="9" fill="hold" nodeType="withEffect">
                                  <p:stCondLst>
                                    <p:cond delay="1000"/>
                                  </p:stCondLst>
                                  <p:childTnLst>
                                    <p:set>
                                      <p:cBhvr>
                                        <p:cTn id="18" dur="1" fill="hold">
                                          <p:stCondLst>
                                            <p:cond delay="0"/>
                                          </p:stCondLst>
                                        </p:cTn>
                                        <p:tgtEl>
                                          <p:spTgt spid="1027"/>
                                        </p:tgtEl>
                                        <p:attrNameLst>
                                          <p:attrName>style.visibility</p:attrName>
                                        </p:attrNameLst>
                                      </p:cBhvr>
                                      <p:to>
                                        <p:strVal val="visible"/>
                                      </p:to>
                                    </p:set>
                                    <p:animEffect transition="in" filter="strips(upLeft)">
                                      <p:cBhvr>
                                        <p:cTn id="19" dur="1000"/>
                                        <p:tgtEl>
                                          <p:spTgt spid="1027"/>
                                        </p:tgtEl>
                                      </p:cBhvr>
                                    </p:animEffect>
                                  </p:childTnLst>
                                </p:cTn>
                              </p:par>
                              <p:par>
                                <p:cTn id="20" presetID="2" presetClass="entr" presetSubtype="2"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3467616" cy="895612"/>
            <a:chOff x="412490" y="524010"/>
            <a:chExt cx="3467616" cy="895612"/>
          </a:xfrm>
        </p:grpSpPr>
        <p:sp>
          <p:nvSpPr>
            <p:cNvPr id="5" name="矩形 4"/>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计算机网络的定义</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6" name="矩形 5"/>
            <p:cNvSpPr/>
            <p:nvPr/>
          </p:nvSpPr>
          <p:spPr>
            <a:xfrm>
              <a:off x="412490" y="1050290"/>
              <a:ext cx="2031325"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计算机网络的</a:t>
              </a:r>
              <a:r>
                <a:rPr lang="zh-CN" altLang="en-US" dirty="0">
                  <a:solidFill>
                    <a:schemeClr val="bg1">
                      <a:lumMod val="50000"/>
                    </a:schemeClr>
                  </a:solidFill>
                  <a:latin typeface="方正兰亭超细黑简体" pitchFamily="2" charset="-122"/>
                  <a:ea typeface="方正兰亭超细黑简体" pitchFamily="2" charset="-122"/>
                  <a:cs typeface="Arial" panose="020B0604020202020204" pitchFamily="34" charset="0"/>
                </a:rPr>
                <a:t>特征</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16</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1535500" y="1724824"/>
            <a:ext cx="2116156" cy="2900098"/>
            <a:chOff x="543501" y="1724824"/>
            <a:chExt cx="2116156" cy="2900098"/>
          </a:xfrm>
        </p:grpSpPr>
        <p:grpSp>
          <p:nvGrpSpPr>
            <p:cNvPr id="4102" name="组合 4101"/>
            <p:cNvGrpSpPr/>
            <p:nvPr/>
          </p:nvGrpSpPr>
          <p:grpSpPr>
            <a:xfrm>
              <a:off x="543501" y="3625738"/>
              <a:ext cx="2116156" cy="999184"/>
              <a:chOff x="543501" y="3471850"/>
              <a:chExt cx="2116156" cy="999184"/>
            </a:xfrm>
          </p:grpSpPr>
          <p:sp>
            <p:nvSpPr>
              <p:cNvPr id="180" name="矩形 179"/>
              <p:cNvSpPr/>
              <p:nvPr/>
            </p:nvSpPr>
            <p:spPr>
              <a:xfrm>
                <a:off x="659654" y="3471850"/>
                <a:ext cx="1883850" cy="369332"/>
              </a:xfrm>
              <a:prstGeom prst="rect">
                <a:avLst/>
              </a:prstGeom>
            </p:spPr>
            <p:txBody>
              <a:bodyPr wrap="none">
                <a:spAutoFit/>
              </a:bodyPr>
              <a:lstStyle/>
              <a:p>
                <a:pPr algn="ctr"/>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对象</a:t>
                </a:r>
                <a:r>
                  <a:rPr lang="zh-CN" altLang="en-US" b="1" dirty="0">
                    <a:solidFill>
                      <a:srgbClr val="1F9E23"/>
                    </a:solidFill>
                    <a:latin typeface="Century Gothic" panose="020B0502020202020204" pitchFamily="34" charset="0"/>
                    <a:cs typeface="Arial" panose="020B0604020202020204" pitchFamily="34" charset="0"/>
                  </a:rPr>
                  <a:t>（</a:t>
                </a:r>
                <a:r>
                  <a:rPr lang="en-US" altLang="zh-CN" b="1" dirty="0">
                    <a:solidFill>
                      <a:srgbClr val="1F9E23"/>
                    </a:solidFill>
                    <a:latin typeface="Century Gothic" panose="020B0502020202020204" pitchFamily="34" charset="0"/>
                    <a:cs typeface="Arial" panose="020B0604020202020204" pitchFamily="34" charset="0"/>
                  </a:rPr>
                  <a:t>Object</a:t>
                </a:r>
                <a:r>
                  <a:rPr lang="zh-CN" altLang="en-US" b="1" dirty="0">
                    <a:solidFill>
                      <a:srgbClr val="1F9E23"/>
                    </a:solidFill>
                    <a:latin typeface="Century Gothic" panose="020B0502020202020204" pitchFamily="34" charset="0"/>
                    <a:cs typeface="Arial" panose="020B0604020202020204" pitchFamily="34" charset="0"/>
                  </a:rPr>
                  <a:t>）</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82" name="矩形 181"/>
              <p:cNvSpPr/>
              <p:nvPr/>
            </p:nvSpPr>
            <p:spPr>
              <a:xfrm>
                <a:off x="543501" y="3799696"/>
                <a:ext cx="2116156" cy="671338"/>
              </a:xfrm>
              <a:prstGeom prst="rect">
                <a:avLst/>
              </a:prstGeom>
            </p:spPr>
            <p:txBody>
              <a:bodyPr wrap="square">
                <a:spAutoFit/>
              </a:bodyPr>
              <a:lstStyle/>
              <a:p>
                <a:pPr algn="ctr">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地理位置分散、功能独立（不是主从关系）的多个计算机系统。</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3651856" y="1724824"/>
            <a:ext cx="2116156" cy="3286101"/>
            <a:chOff x="2368924" y="1724824"/>
            <a:chExt cx="2116156" cy="328610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1385187"/>
              <a:chOff x="543501" y="3471850"/>
              <a:chExt cx="2116156" cy="1385187"/>
            </a:xfrm>
          </p:grpSpPr>
          <p:sp>
            <p:nvSpPr>
              <p:cNvPr id="188" name="矩形 187"/>
              <p:cNvSpPr/>
              <p:nvPr/>
            </p:nvSpPr>
            <p:spPr>
              <a:xfrm>
                <a:off x="613168" y="3471850"/>
                <a:ext cx="1976823" cy="369332"/>
              </a:xfrm>
              <a:prstGeom prst="rect">
                <a:avLst/>
              </a:prstGeom>
            </p:spPr>
            <p:txBody>
              <a:bodyPr wrap="none">
                <a:spAutoFit/>
              </a:bodyPr>
              <a:lstStyle/>
              <a:p>
                <a:pPr algn="ctr"/>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方法</a:t>
                </a:r>
                <a:r>
                  <a:rPr lang="zh-CN" altLang="en-US" b="1" dirty="0" smtClean="0">
                    <a:solidFill>
                      <a:srgbClr val="1F9E23"/>
                    </a:solidFill>
                    <a:latin typeface="Century Gothic" panose="020B0502020202020204" pitchFamily="34" charset="0"/>
                    <a:cs typeface="Arial" panose="020B0604020202020204" pitchFamily="34" charset="0"/>
                  </a:rPr>
                  <a:t>（</a:t>
                </a:r>
                <a:r>
                  <a:rPr lang="en-US" altLang="zh-CN" b="1" dirty="0" smtClean="0">
                    <a:solidFill>
                      <a:srgbClr val="1F9E23"/>
                    </a:solidFill>
                    <a:latin typeface="Century Gothic" panose="020B0502020202020204" pitchFamily="34" charset="0"/>
                    <a:cs typeface="Arial" panose="020B0604020202020204" pitchFamily="34" charset="0"/>
                  </a:rPr>
                  <a:t>Method</a:t>
                </a:r>
                <a:r>
                  <a:rPr lang="zh-CN" altLang="en-US" b="1" dirty="0" smtClean="0">
                    <a:solidFill>
                      <a:srgbClr val="1F9E23"/>
                    </a:solidFill>
                    <a:latin typeface="Century Gothic" panose="020B0502020202020204" pitchFamily="34" charset="0"/>
                    <a:cs typeface="Arial" panose="020B0604020202020204" pitchFamily="34" charset="0"/>
                  </a:rPr>
                  <a:t>）</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89" name="矩形 188"/>
              <p:cNvSpPr/>
              <p:nvPr/>
            </p:nvSpPr>
            <p:spPr>
              <a:xfrm>
                <a:off x="543501" y="3799696"/>
                <a:ext cx="2116156" cy="1057341"/>
              </a:xfrm>
              <a:prstGeom prst="rect">
                <a:avLst/>
              </a:prstGeom>
            </p:spPr>
            <p:txBody>
              <a:bodyPr wrap="square">
                <a:spAutoFit/>
              </a:bodyPr>
              <a:lstStyle/>
              <a:p>
                <a:pPr algn="ctr">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通过通信线路（设备与介质）连接起来，由功能完善的网络软件（网络协议、网络操作系统等）将其有机地联系到一起并进行管理。</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5651129" y="1724824"/>
            <a:ext cx="2350323" cy="2900098"/>
            <a:chOff x="4444587" y="1724824"/>
            <a:chExt cx="2350323" cy="2900098"/>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444587" y="3625738"/>
              <a:ext cx="2350323" cy="999184"/>
              <a:chOff x="426418" y="3471850"/>
              <a:chExt cx="2350323" cy="999184"/>
            </a:xfrm>
          </p:grpSpPr>
          <p:sp>
            <p:nvSpPr>
              <p:cNvPr id="191" name="矩形 190"/>
              <p:cNvSpPr/>
              <p:nvPr/>
            </p:nvSpPr>
            <p:spPr>
              <a:xfrm>
                <a:off x="426418" y="3471850"/>
                <a:ext cx="2350323" cy="369332"/>
              </a:xfrm>
              <a:prstGeom prst="rect">
                <a:avLst/>
              </a:prstGeom>
            </p:spPr>
            <p:txBody>
              <a:bodyPr wrap="none">
                <a:spAutoFit/>
              </a:bodyPr>
              <a:lstStyle/>
              <a:p>
                <a:pPr algn="ctr"/>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目的</a:t>
                </a:r>
                <a:r>
                  <a:rPr lang="zh-CN" altLang="en-US" b="1" dirty="0" smtClean="0">
                    <a:solidFill>
                      <a:srgbClr val="1F9E23"/>
                    </a:solidFill>
                    <a:latin typeface="Century Gothic" panose="020B0502020202020204" pitchFamily="34" charset="0"/>
                    <a:cs typeface="Arial" panose="020B0604020202020204" pitchFamily="34" charset="0"/>
                  </a:rPr>
                  <a:t>（</a:t>
                </a:r>
                <a:r>
                  <a:rPr lang="en-US" altLang="zh-CN" b="1" dirty="0" smtClean="0">
                    <a:solidFill>
                      <a:srgbClr val="1F9E23"/>
                    </a:solidFill>
                    <a:latin typeface="Century Gothic" panose="020B0502020202020204" pitchFamily="34" charset="0"/>
                    <a:cs typeface="Arial" panose="020B0604020202020204" pitchFamily="34" charset="0"/>
                  </a:rPr>
                  <a:t>Destination</a:t>
                </a:r>
                <a:r>
                  <a:rPr lang="zh-CN" altLang="en-US" b="1" dirty="0" smtClean="0">
                    <a:solidFill>
                      <a:srgbClr val="1F9E23"/>
                    </a:solidFill>
                    <a:latin typeface="Century Gothic" panose="020B0502020202020204" pitchFamily="34" charset="0"/>
                    <a:cs typeface="Arial" panose="020B0604020202020204" pitchFamily="34" charset="0"/>
                  </a:rPr>
                  <a:t>）</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92" name="矩形 191"/>
              <p:cNvSpPr/>
              <p:nvPr/>
            </p:nvSpPr>
            <p:spPr>
              <a:xfrm>
                <a:off x="543501" y="3799696"/>
                <a:ext cx="2116156" cy="671338"/>
              </a:xfrm>
              <a:prstGeom prst="rect">
                <a:avLst/>
              </a:prstGeom>
            </p:spPr>
            <p:txBody>
              <a:bodyPr wrap="square">
                <a:spAutoFit/>
              </a:bodyPr>
              <a:lstStyle/>
              <a:p>
                <a:pPr algn="ctr">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实现信息（数据）传送与资源（软件、硬件资源）共享的系统。</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169697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698722" cy="584775"/>
          </a:xfrm>
          <a:prstGeom prst="rect">
            <a:avLst/>
          </a:prstGeom>
        </p:spPr>
        <p:txBody>
          <a:bodyPr wrap="none">
            <a:spAutoFit/>
          </a:bodyPr>
          <a:lstStyle/>
          <a:p>
            <a:r>
              <a:rPr lang="zh-CN" altLang="en-US" sz="3200" dirty="0">
                <a:solidFill>
                  <a:srgbClr val="1F9E23"/>
                </a:solidFill>
                <a:latin typeface="方正兰亭超细黑简体" pitchFamily="2" charset="-122"/>
                <a:ea typeface="方正兰亭超细黑简体" pitchFamily="2" charset="-122"/>
                <a:cs typeface="Arial" panose="020B0604020202020204" pitchFamily="34" charset="0"/>
              </a:rPr>
              <a:t>计算机网络的功能与应用</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412490" y="1524491"/>
            <a:ext cx="2031325" cy="369332"/>
          </a:xfrm>
          <a:prstGeom prst="rect">
            <a:avLst/>
          </a:prstGeom>
        </p:spPr>
        <p:txBody>
          <a:bodyPr wrap="none">
            <a:spAutoFit/>
          </a:bodyPr>
          <a:lstStyle/>
          <a:p>
            <a:r>
              <a:rPr lang="zh-CN" altLang="en-US"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计算机网络的功能</a:t>
            </a:r>
            <a:endParaRPr lang="en-US" altLang="zh-CN"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84" name="组合 83"/>
          <p:cNvGrpSpPr/>
          <p:nvPr/>
        </p:nvGrpSpPr>
        <p:grpSpPr>
          <a:xfrm>
            <a:off x="498644" y="3970332"/>
            <a:ext cx="3965344" cy="618631"/>
            <a:chOff x="498644" y="4212060"/>
            <a:chExt cx="3965344" cy="618631"/>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960877" y="4212060"/>
              <a:ext cx="3503111" cy="618631"/>
            </a:xfrm>
            <a:prstGeom prst="rect">
              <a:avLst/>
            </a:prstGeom>
          </p:spPr>
          <p:txBody>
            <a:bodyPr wrap="square">
              <a:spAutoFit/>
            </a:bodyPr>
            <a:lstStyle/>
            <a:p>
              <a:pPr>
                <a:lnSpc>
                  <a:spcPct val="114000"/>
                </a:lnSpc>
              </a:pPr>
              <a:r>
                <a:rPr lang="zh-CN" altLang="en-US" sz="1000" b="1" dirty="0">
                  <a:solidFill>
                    <a:schemeClr val="tx1">
                      <a:lumMod val="65000"/>
                      <a:lumOff val="35000"/>
                    </a:schemeClr>
                  </a:solidFill>
                  <a:latin typeface="Century Gothic" panose="020B0502020202020204" pitchFamily="34" charset="0"/>
                  <a:cs typeface="Arial" panose="020B0604020202020204" pitchFamily="34" charset="0"/>
                </a:rPr>
                <a:t>均衡负荷（</a:t>
              </a:r>
              <a:r>
                <a:rPr lang="en-US" altLang="zh-CN" sz="1000" b="1" dirty="0" smtClean="0">
                  <a:solidFill>
                    <a:schemeClr val="tx1">
                      <a:lumMod val="65000"/>
                      <a:lumOff val="35000"/>
                    </a:schemeClr>
                  </a:solidFill>
                  <a:latin typeface="Century Gothic" panose="020B0502020202020204" pitchFamily="34" charset="0"/>
                  <a:cs typeface="Arial" panose="020B0604020202020204" pitchFamily="34" charset="0"/>
                </a:rPr>
                <a:t>Balancing  </a:t>
              </a:r>
              <a:r>
                <a:rPr lang="en-US" altLang="zh-CN" sz="1000" b="1" dirty="0">
                  <a:solidFill>
                    <a:schemeClr val="tx1">
                      <a:lumMod val="65000"/>
                      <a:lumOff val="35000"/>
                    </a:schemeClr>
                  </a:solidFill>
                  <a:latin typeface="Century Gothic" panose="020B0502020202020204" pitchFamily="34" charset="0"/>
                  <a:cs typeface="Arial" panose="020B0604020202020204" pitchFamily="34" charset="0"/>
                </a:rPr>
                <a:t>Load</a:t>
              </a:r>
              <a:r>
                <a:rPr lang="zh-CN" altLang="en-US" sz="10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当网络中某台计算机的任务负荷太重时，通过网络和应用程序的控制和管理，将作业分散到网络中的其它计算机中，由多台计算机共同完成。</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0" name="组合 99"/>
          <p:cNvGrpSpPr/>
          <p:nvPr/>
        </p:nvGrpSpPr>
        <p:grpSpPr>
          <a:xfrm>
            <a:off x="511271" y="3293060"/>
            <a:ext cx="3952717" cy="618631"/>
            <a:chOff x="511271" y="3599839"/>
            <a:chExt cx="3952717" cy="618631"/>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矩形 109"/>
            <p:cNvSpPr/>
            <p:nvPr/>
          </p:nvSpPr>
          <p:spPr>
            <a:xfrm>
              <a:off x="960877" y="3599839"/>
              <a:ext cx="3503111" cy="618631"/>
            </a:xfrm>
            <a:prstGeom prst="rect">
              <a:avLst/>
            </a:prstGeom>
          </p:spPr>
          <p:txBody>
            <a:bodyPr wrap="square">
              <a:spAutoFit/>
            </a:bodyPr>
            <a:lstStyle/>
            <a:p>
              <a:pPr>
                <a:lnSpc>
                  <a:spcPct val="114000"/>
                </a:lnSpc>
              </a:pPr>
              <a:r>
                <a:rPr lang="zh-CN" altLang="en-US" sz="1000" b="1" dirty="0">
                  <a:solidFill>
                    <a:schemeClr val="tx1">
                      <a:lumMod val="65000"/>
                      <a:lumOff val="35000"/>
                    </a:schemeClr>
                  </a:solidFill>
                  <a:latin typeface="Century Gothic" panose="020B0502020202020204" pitchFamily="34" charset="0"/>
                  <a:cs typeface="Arial" panose="020B0604020202020204" pitchFamily="34" charset="0"/>
                </a:rPr>
                <a:t>分布处理（</a:t>
              </a:r>
              <a:r>
                <a:rPr lang="en-US" altLang="zh-CN" sz="1000" b="1" dirty="0">
                  <a:solidFill>
                    <a:schemeClr val="tx1">
                      <a:lumMod val="65000"/>
                      <a:lumOff val="35000"/>
                    </a:schemeClr>
                  </a:solidFill>
                  <a:latin typeface="Century Gothic" panose="020B0502020202020204" pitchFamily="34" charset="0"/>
                  <a:cs typeface="Arial" panose="020B0604020202020204" pitchFamily="34" charset="0"/>
                </a:rPr>
                <a:t>Distributed Disposal</a:t>
              </a:r>
              <a:r>
                <a:rPr lang="zh-CN" altLang="en-US" sz="10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把要处理的任务分散到各个计算机上运行，降低软件设计的复杂性</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，大大</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提高工作效率和降低成本。</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510124" y="2615789"/>
            <a:ext cx="3953864" cy="618631"/>
            <a:chOff x="510124" y="2978703"/>
            <a:chExt cx="3953864" cy="618631"/>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960877" y="2978703"/>
              <a:ext cx="3503111" cy="618631"/>
            </a:xfrm>
            <a:prstGeom prst="rect">
              <a:avLst/>
            </a:prstGeom>
          </p:spPr>
          <p:txBody>
            <a:bodyPr wrap="square">
              <a:spAutoFit/>
            </a:bodyPr>
            <a:lstStyle/>
            <a:p>
              <a:pPr>
                <a:lnSpc>
                  <a:spcPct val="114000"/>
                </a:lnSpc>
              </a:pPr>
              <a:r>
                <a:rPr lang="zh-CN" altLang="en-US" sz="1000" b="1" dirty="0">
                  <a:solidFill>
                    <a:schemeClr val="tx1">
                      <a:lumMod val="65000"/>
                      <a:lumOff val="35000"/>
                    </a:schemeClr>
                  </a:solidFill>
                  <a:latin typeface="Century Gothic" panose="020B0502020202020204" pitchFamily="34" charset="0"/>
                  <a:cs typeface="Arial" panose="020B0604020202020204" pitchFamily="34" charset="0"/>
                </a:rPr>
                <a:t>资源共享（</a:t>
              </a:r>
              <a:r>
                <a:rPr lang="en-US" altLang="zh-CN" sz="1000" b="1" dirty="0">
                  <a:solidFill>
                    <a:schemeClr val="tx1">
                      <a:lumMod val="65000"/>
                      <a:lumOff val="35000"/>
                    </a:schemeClr>
                  </a:solidFill>
                  <a:latin typeface="Century Gothic" panose="020B0502020202020204" pitchFamily="34" charset="0"/>
                  <a:cs typeface="Arial" panose="020B0604020202020204" pitchFamily="34" charset="0"/>
                </a:rPr>
                <a:t>Resource-sharing</a:t>
              </a:r>
              <a:r>
                <a:rPr lang="zh-CN" altLang="en-US" sz="10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计算机网络的核心功能，使网络资源得到充分利用，这些资源包括硬件资源、软件资源、数据资源和信道资源等。</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503238" y="1938518"/>
            <a:ext cx="3960750" cy="618631"/>
            <a:chOff x="503238" y="2072770"/>
            <a:chExt cx="3960750" cy="618631"/>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矩形 143"/>
            <p:cNvSpPr/>
            <p:nvPr/>
          </p:nvSpPr>
          <p:spPr>
            <a:xfrm>
              <a:off x="960877" y="2072770"/>
              <a:ext cx="3503111" cy="618631"/>
            </a:xfrm>
            <a:prstGeom prst="rect">
              <a:avLst/>
            </a:prstGeom>
          </p:spPr>
          <p:txBody>
            <a:bodyPr wrap="square">
              <a:spAutoFit/>
            </a:bodyPr>
            <a:lstStyle/>
            <a:p>
              <a:pPr>
                <a:lnSpc>
                  <a:spcPct val="114000"/>
                </a:lnSpc>
              </a:pPr>
              <a:r>
                <a:rPr lang="zh-CN" altLang="en-US" sz="1000" b="1" dirty="0">
                  <a:solidFill>
                    <a:schemeClr val="tx1">
                      <a:lumMod val="65000"/>
                      <a:lumOff val="35000"/>
                    </a:schemeClr>
                  </a:solidFill>
                  <a:latin typeface="Century Gothic" panose="020B0502020202020204" pitchFamily="34" charset="0"/>
                  <a:cs typeface="Arial" panose="020B0604020202020204" pitchFamily="34" charset="0"/>
                </a:rPr>
                <a:t>数据通信（</a:t>
              </a:r>
              <a:r>
                <a:rPr lang="en-US" altLang="zh-CN" sz="1000" b="1" dirty="0">
                  <a:solidFill>
                    <a:schemeClr val="tx1">
                      <a:lumMod val="65000"/>
                      <a:lumOff val="35000"/>
                    </a:schemeClr>
                  </a:solidFill>
                  <a:latin typeface="Century Gothic" panose="020B0502020202020204" pitchFamily="34" charset="0"/>
                  <a:cs typeface="Arial" panose="020B0604020202020204" pitchFamily="34" charset="0"/>
                </a:rPr>
                <a:t>Data Communication</a:t>
              </a:r>
              <a:r>
                <a:rPr lang="zh-CN" altLang="en-US" sz="10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计算机网络最基本的功能之一，通过网络发送电子邮件、发短消息、聊天、远程登录及视频会议等。</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2050" name="Picture 2" descr="01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0012" y="1894077"/>
            <a:ext cx="4212468" cy="2519453"/>
          </a:xfrm>
          <a:prstGeom prst="rect">
            <a:avLst/>
          </a:prstGeom>
          <a:noFill/>
          <a:ln>
            <a:noFill/>
          </a:ln>
        </p:spPr>
      </p:pic>
    </p:spTree>
    <p:extLst>
      <p:ext uri="{BB962C8B-B14F-4D97-AF65-F5344CB8AC3E}">
        <p14:creationId xmlns:p14="http://schemas.microsoft.com/office/powerpoint/2010/main" val="219242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2000">
                                      <p:stCondLst>
                                        <p:cond delay="500"/>
                                      </p:stCondLst>
                                      <p:childTnLst>
                                        <p:set>
                                          <p:cBhvr>
                                            <p:cTn id="6" dur="1" fill="hold">
                                              <p:stCondLst>
                                                <p:cond delay="0"/>
                                              </p:stCondLst>
                                            </p:cTn>
                                            <p:tgtEl>
                                              <p:spTgt spid="80"/>
                                            </p:tgtEl>
                                            <p:attrNameLst>
                                              <p:attrName>style.visibility</p:attrName>
                                            </p:attrNameLst>
                                          </p:cBhvr>
                                          <p:to>
                                            <p:strVal val="visible"/>
                                          </p:to>
                                        </p:set>
                                        <p:anim calcmode="lin" valueType="num" p14:bounceEnd="22000">
                                          <p:cBhvr additive="base">
                                            <p:cTn id="7"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5" presetClass="entr" presetSubtype="0" fill="hold" nodeType="withEffect">
                                      <p:stCondLst>
                                        <p:cond delay="100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4" dur="1000" fill="hold"/>
                                            <p:tgtEl>
                                              <p:spTgt spid="134"/>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34"/>
                                            </p:tgtEl>
                                          </p:cBhvr>
                                        </p:animEffect>
                                      </p:childTnLst>
                                    </p:cTn>
                                  </p:par>
                                  <p:par>
                                    <p:cTn id="19" presetID="25" presetClass="entr" presetSubtype="0" fill="hold" nodeType="withEffect">
                                      <p:stCondLst>
                                        <p:cond delay="125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4" dur="1000" fill="hold"/>
                                            <p:tgtEl>
                                              <p:spTgt spid="1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7"/>
                                            </p:tgtEl>
                                          </p:cBhvr>
                                        </p:animEffect>
                                      </p:childTnLst>
                                    </p:cTn>
                                  </p:par>
                                  <p:par>
                                    <p:cTn id="29" presetID="25" presetClass="entr" presetSubtype="0" fill="hold" nodeType="withEffect">
                                      <p:stCondLst>
                                        <p:cond delay="15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4" dur="1000" fill="hold"/>
                                            <p:tgtEl>
                                              <p:spTgt spid="10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0"/>
                                            </p:tgtEl>
                                          </p:cBhvr>
                                        </p:animEffect>
                                      </p:childTnLst>
                                    </p:cTn>
                                  </p:par>
                                  <p:par>
                                    <p:cTn id="39" presetID="25" presetClass="entr" presetSubtype="0" fill="hold" nodeType="withEffect">
                                      <p:stCondLst>
                                        <p:cond delay="175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4" dur="1000" fill="hold"/>
                                            <p:tgtEl>
                                              <p:spTgt spid="8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84"/>
                                            </p:tgtEl>
                                          </p:cBhvr>
                                        </p:animEffect>
                                      </p:childTnLst>
                                    </p:cTn>
                                  </p:par>
                                  <p:par>
                                    <p:cTn id="49" presetID="42" presetClass="entr" presetSubtype="0" fill="hold" nodeType="withEffect">
                                      <p:stCondLst>
                                        <p:cond delay="2500"/>
                                      </p:stCondLst>
                                      <p:childTnLst>
                                        <p:set>
                                          <p:cBhvr>
                                            <p:cTn id="50" dur="1" fill="hold">
                                              <p:stCondLst>
                                                <p:cond delay="0"/>
                                              </p:stCondLst>
                                            </p:cTn>
                                            <p:tgtEl>
                                              <p:spTgt spid="2050"/>
                                            </p:tgtEl>
                                            <p:attrNameLst>
                                              <p:attrName>style.visibility</p:attrName>
                                            </p:attrNameLst>
                                          </p:cBhvr>
                                          <p:to>
                                            <p:strVal val="visible"/>
                                          </p:to>
                                        </p:set>
                                        <p:animEffect transition="in" filter="fade">
                                          <p:cBhvr>
                                            <p:cTn id="51" dur="1000"/>
                                            <p:tgtEl>
                                              <p:spTgt spid="2050"/>
                                            </p:tgtEl>
                                          </p:cBhvr>
                                        </p:animEffect>
                                        <p:anim calcmode="lin" valueType="num">
                                          <p:cBhvr>
                                            <p:cTn id="52" dur="1000" fill="hold"/>
                                            <p:tgtEl>
                                              <p:spTgt spid="2050"/>
                                            </p:tgtEl>
                                            <p:attrNameLst>
                                              <p:attrName>ppt_x</p:attrName>
                                            </p:attrNameLst>
                                          </p:cBhvr>
                                          <p:tavLst>
                                            <p:tav tm="0">
                                              <p:val>
                                                <p:strVal val="#ppt_x"/>
                                              </p:val>
                                            </p:tav>
                                            <p:tav tm="100000">
                                              <p:val>
                                                <p:strVal val="#ppt_x"/>
                                              </p:val>
                                            </p:tav>
                                          </p:tavLst>
                                        </p:anim>
                                        <p:anim calcmode="lin" valueType="num">
                                          <p:cBhvr>
                                            <p:cTn id="5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5" presetClass="entr" presetSubtype="0" fill="hold" nodeType="withEffect">
                                      <p:stCondLst>
                                        <p:cond delay="100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4" dur="1000" fill="hold"/>
                                            <p:tgtEl>
                                              <p:spTgt spid="134"/>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34"/>
                                            </p:tgtEl>
                                          </p:cBhvr>
                                        </p:animEffect>
                                      </p:childTnLst>
                                    </p:cTn>
                                  </p:par>
                                  <p:par>
                                    <p:cTn id="19" presetID="25" presetClass="entr" presetSubtype="0" fill="hold" nodeType="withEffect">
                                      <p:stCondLst>
                                        <p:cond delay="125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4" dur="1000" fill="hold"/>
                                            <p:tgtEl>
                                              <p:spTgt spid="1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7"/>
                                            </p:tgtEl>
                                          </p:cBhvr>
                                        </p:animEffect>
                                      </p:childTnLst>
                                    </p:cTn>
                                  </p:par>
                                  <p:par>
                                    <p:cTn id="29" presetID="25" presetClass="entr" presetSubtype="0" fill="hold" nodeType="withEffect">
                                      <p:stCondLst>
                                        <p:cond delay="15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4" dur="1000" fill="hold"/>
                                            <p:tgtEl>
                                              <p:spTgt spid="10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0"/>
                                            </p:tgtEl>
                                          </p:cBhvr>
                                        </p:animEffect>
                                      </p:childTnLst>
                                    </p:cTn>
                                  </p:par>
                                  <p:par>
                                    <p:cTn id="39" presetID="25" presetClass="entr" presetSubtype="0" fill="hold" nodeType="withEffect">
                                      <p:stCondLst>
                                        <p:cond delay="175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4" dur="1000" fill="hold"/>
                                            <p:tgtEl>
                                              <p:spTgt spid="8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84"/>
                                            </p:tgtEl>
                                          </p:cBhvr>
                                        </p:animEffect>
                                      </p:childTnLst>
                                    </p:cTn>
                                  </p:par>
                                  <p:par>
                                    <p:cTn id="49" presetID="42" presetClass="entr" presetSubtype="0" fill="hold" nodeType="withEffect">
                                      <p:stCondLst>
                                        <p:cond delay="2500"/>
                                      </p:stCondLst>
                                      <p:childTnLst>
                                        <p:set>
                                          <p:cBhvr>
                                            <p:cTn id="50" dur="1" fill="hold">
                                              <p:stCondLst>
                                                <p:cond delay="0"/>
                                              </p:stCondLst>
                                            </p:cTn>
                                            <p:tgtEl>
                                              <p:spTgt spid="2050"/>
                                            </p:tgtEl>
                                            <p:attrNameLst>
                                              <p:attrName>style.visibility</p:attrName>
                                            </p:attrNameLst>
                                          </p:cBhvr>
                                          <p:to>
                                            <p:strVal val="visible"/>
                                          </p:to>
                                        </p:set>
                                        <p:animEffect transition="in" filter="fade">
                                          <p:cBhvr>
                                            <p:cTn id="51" dur="1000"/>
                                            <p:tgtEl>
                                              <p:spTgt spid="2050"/>
                                            </p:tgtEl>
                                          </p:cBhvr>
                                        </p:animEffect>
                                        <p:anim calcmode="lin" valueType="num">
                                          <p:cBhvr>
                                            <p:cTn id="52" dur="1000" fill="hold"/>
                                            <p:tgtEl>
                                              <p:spTgt spid="2050"/>
                                            </p:tgtEl>
                                            <p:attrNameLst>
                                              <p:attrName>ppt_x</p:attrName>
                                            </p:attrNameLst>
                                          </p:cBhvr>
                                          <p:tavLst>
                                            <p:tav tm="0">
                                              <p:val>
                                                <p:strVal val="#ppt_x"/>
                                              </p:val>
                                            </p:tav>
                                            <p:tav tm="100000">
                                              <p:val>
                                                <p:strVal val="#ppt_x"/>
                                              </p:val>
                                            </p:tav>
                                          </p:tavLst>
                                        </p:anim>
                                        <p:anim calcmode="lin" valueType="num">
                                          <p:cBhvr>
                                            <p:cTn id="5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计算机网络的组成</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50000"/>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计算机网络的几何构成</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3390332" y="1963874"/>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973654"/>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2801715"/>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9962110"/>
                <a:gd name="adj2" fmla="val 12812210"/>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072744"/>
                <a:gd name="adj2" fmla="val 996612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84253" y="2177509"/>
            <a:ext cx="3390155" cy="352430"/>
            <a:chOff x="684253" y="2443592"/>
            <a:chExt cx="3390155" cy="352430"/>
          </a:xfrm>
        </p:grpSpPr>
        <p:sp>
          <p:nvSpPr>
            <p:cNvPr id="174" name="矩形 173"/>
            <p:cNvSpPr/>
            <p:nvPr/>
          </p:nvSpPr>
          <p:spPr>
            <a:xfrm>
              <a:off x="1475656" y="2549801"/>
              <a:ext cx="1964843" cy="246221"/>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信息交换的源点和目标点。</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cxnSp>
          <p:nvCxnSpPr>
            <p:cNvPr id="38" name="直接连接符 37"/>
            <p:cNvCxnSpPr/>
            <p:nvPr/>
          </p:nvCxnSpPr>
          <p:spPr>
            <a:xfrm>
              <a:off x="684253" y="2443592"/>
              <a:ext cx="3390155" cy="4192"/>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847720"/>
            <a:ext cx="3337560" cy="471645"/>
            <a:chOff x="684253" y="3847720"/>
            <a:chExt cx="3337560" cy="471645"/>
          </a:xfrm>
        </p:grpSpPr>
        <p:sp>
          <p:nvSpPr>
            <p:cNvPr id="157" name="矩形 156"/>
            <p:cNvSpPr/>
            <p:nvPr/>
          </p:nvSpPr>
          <p:spPr>
            <a:xfrm>
              <a:off x="1476850" y="3847720"/>
              <a:ext cx="1964843" cy="400110"/>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既可以作为访问节点，也可以作为交换节点。</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2841049" cy="472212"/>
            <a:chOff x="5628940" y="2443592"/>
            <a:chExt cx="2841049" cy="472212"/>
          </a:xfrm>
        </p:grpSpPr>
        <p:sp>
          <p:nvSpPr>
            <p:cNvPr id="140" name="矩形 139"/>
            <p:cNvSpPr/>
            <p:nvPr/>
          </p:nvSpPr>
          <p:spPr>
            <a:xfrm>
              <a:off x="6876257" y="2515694"/>
              <a:ext cx="1593732" cy="400110"/>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也称物理连接，是相邻两节点间的一条物理线路。</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076056" y="3711227"/>
            <a:ext cx="3393933" cy="768735"/>
            <a:chOff x="5076056" y="3711227"/>
            <a:chExt cx="3393933" cy="768735"/>
          </a:xfrm>
        </p:grpSpPr>
        <p:sp>
          <p:nvSpPr>
            <p:cNvPr id="128" name="矩形 127"/>
            <p:cNvSpPr/>
            <p:nvPr/>
          </p:nvSpPr>
          <p:spPr>
            <a:xfrm>
              <a:off x="6909799" y="3711227"/>
              <a:ext cx="1560190" cy="707886"/>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也称逻辑连接，时在物理链路基础上加上数据链路控制协议，构成逻辑链路。</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cxnSp>
          <p:nvCxnSpPr>
            <p:cNvPr id="182" name="直接连接符 181"/>
            <p:cNvCxnSpPr/>
            <p:nvPr/>
          </p:nvCxnSpPr>
          <p:spPr>
            <a:xfrm flipH="1">
              <a:off x="5076056" y="4479962"/>
              <a:ext cx="3393932"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440818"/>
            <a:ext cx="8223510" cy="302840"/>
          </a:xfrm>
          <a:prstGeom prst="rect">
            <a:avLst/>
          </a:prstGeom>
        </p:spPr>
        <p:txBody>
          <a:bodyPr wrap="square">
            <a:spAutoFit/>
          </a:bodyPr>
          <a:lstStyle/>
          <a:p>
            <a:pPr algn="just">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计算机网络是由节点和连接这些节点的链路构成</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的。</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49" name="组合 48"/>
          <p:cNvGrpSpPr/>
          <p:nvPr/>
        </p:nvGrpSpPr>
        <p:grpSpPr>
          <a:xfrm>
            <a:off x="8892480" y="411510"/>
            <a:ext cx="251520" cy="6618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68" name="矩形 67"/>
          <p:cNvSpPr/>
          <p:nvPr/>
        </p:nvSpPr>
        <p:spPr>
          <a:xfrm>
            <a:off x="489477" y="2260150"/>
            <a:ext cx="902811" cy="307777"/>
          </a:xfrm>
          <a:prstGeom prst="rect">
            <a:avLst/>
          </a:prstGeom>
        </p:spPr>
        <p:txBody>
          <a:bodyPr wrap="none">
            <a:spAutoFit/>
          </a:bodyPr>
          <a:lstStyle/>
          <a:p>
            <a:r>
              <a:rPr lang="zh-CN" altLang="en-US" sz="1400" dirty="0" smtClean="0">
                <a:solidFill>
                  <a:srgbClr val="1F9E23"/>
                </a:solidFill>
                <a:latin typeface="方正兰亭超细黑简体" pitchFamily="2" charset="-122"/>
                <a:ea typeface="方正兰亭超细黑简体" pitchFamily="2" charset="-122"/>
                <a:cs typeface="Arial" panose="020B0604020202020204" pitchFamily="34" charset="0"/>
              </a:rPr>
              <a:t>访问节点</a:t>
            </a:r>
            <a:endParaRPr lang="en-US" altLang="zh-CN" sz="1400"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72" name="组合 71"/>
          <p:cNvGrpSpPr/>
          <p:nvPr/>
        </p:nvGrpSpPr>
        <p:grpSpPr>
          <a:xfrm>
            <a:off x="678854" y="2850124"/>
            <a:ext cx="2955741" cy="506319"/>
            <a:chOff x="684253" y="2443592"/>
            <a:chExt cx="2955741" cy="506319"/>
          </a:xfrm>
        </p:grpSpPr>
        <p:sp>
          <p:nvSpPr>
            <p:cNvPr id="73" name="矩形 72"/>
            <p:cNvSpPr/>
            <p:nvPr/>
          </p:nvSpPr>
          <p:spPr>
            <a:xfrm>
              <a:off x="1475656" y="2549801"/>
              <a:ext cx="1964843" cy="400110"/>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支持网络连通，起数据交换和</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转接作用。</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84253" y="2443592"/>
              <a:ext cx="2955741" cy="10345"/>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489477" y="3003824"/>
            <a:ext cx="902811" cy="307777"/>
          </a:xfrm>
          <a:prstGeom prst="rect">
            <a:avLst/>
          </a:prstGeom>
        </p:spPr>
        <p:txBody>
          <a:bodyPr wrap="none">
            <a:spAutoFit/>
          </a:bodyPr>
          <a:lstStyle/>
          <a:p>
            <a:r>
              <a:rPr lang="zh-CN" altLang="en-US" sz="1400" dirty="0">
                <a:solidFill>
                  <a:srgbClr val="1F9E23"/>
                </a:solidFill>
                <a:latin typeface="方正兰亭超细黑简体" pitchFamily="2" charset="-122"/>
                <a:ea typeface="方正兰亭超细黑简体" pitchFamily="2" charset="-122"/>
                <a:cs typeface="Arial" panose="020B0604020202020204" pitchFamily="34" charset="0"/>
              </a:rPr>
              <a:t>交换</a:t>
            </a:r>
            <a:r>
              <a:rPr lang="zh-CN" altLang="en-US" sz="1400" dirty="0" smtClean="0">
                <a:solidFill>
                  <a:srgbClr val="1F9E23"/>
                </a:solidFill>
                <a:latin typeface="方正兰亭超细黑简体" pitchFamily="2" charset="-122"/>
                <a:ea typeface="方正兰亭超细黑简体" pitchFamily="2" charset="-122"/>
                <a:cs typeface="Arial" panose="020B0604020202020204" pitchFamily="34" charset="0"/>
              </a:rPr>
              <a:t>节点</a:t>
            </a:r>
            <a:endParaRPr lang="en-US" altLang="zh-CN" sz="14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80" name="矩形 79"/>
          <p:cNvSpPr/>
          <p:nvPr/>
        </p:nvSpPr>
        <p:spPr>
          <a:xfrm>
            <a:off x="490673" y="3899336"/>
            <a:ext cx="902811" cy="307777"/>
          </a:xfrm>
          <a:prstGeom prst="rect">
            <a:avLst/>
          </a:prstGeom>
        </p:spPr>
        <p:txBody>
          <a:bodyPr wrap="none">
            <a:spAutoFit/>
          </a:bodyPr>
          <a:lstStyle/>
          <a:p>
            <a:r>
              <a:rPr lang="zh-CN" altLang="en-US" sz="1400" dirty="0">
                <a:solidFill>
                  <a:srgbClr val="1F9E23"/>
                </a:solidFill>
                <a:latin typeface="方正兰亭超细黑简体" pitchFamily="2" charset="-122"/>
                <a:ea typeface="方正兰亭超细黑简体" pitchFamily="2" charset="-122"/>
                <a:cs typeface="Arial" panose="020B0604020202020204" pitchFamily="34" charset="0"/>
              </a:rPr>
              <a:t>交换</a:t>
            </a:r>
            <a:r>
              <a:rPr lang="zh-CN" altLang="en-US" sz="1400" dirty="0" smtClean="0">
                <a:solidFill>
                  <a:srgbClr val="1F9E23"/>
                </a:solidFill>
                <a:latin typeface="方正兰亭超细黑简体" pitchFamily="2" charset="-122"/>
                <a:ea typeface="方正兰亭超细黑简体" pitchFamily="2" charset="-122"/>
                <a:cs typeface="Arial" panose="020B0604020202020204" pitchFamily="34" charset="0"/>
              </a:rPr>
              <a:t>节点</a:t>
            </a:r>
            <a:endParaRPr lang="en-US" altLang="zh-CN" sz="14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81" name="矩形 80"/>
          <p:cNvSpPr/>
          <p:nvPr/>
        </p:nvSpPr>
        <p:spPr>
          <a:xfrm>
            <a:off x="6011964" y="2561112"/>
            <a:ext cx="902811" cy="307777"/>
          </a:xfrm>
          <a:prstGeom prst="rect">
            <a:avLst/>
          </a:prstGeom>
        </p:spPr>
        <p:txBody>
          <a:bodyPr wrap="none">
            <a:spAutoFit/>
          </a:bodyPr>
          <a:lstStyle/>
          <a:p>
            <a:r>
              <a:rPr lang="zh-CN" altLang="en-US" sz="1400" dirty="0" smtClean="0">
                <a:solidFill>
                  <a:srgbClr val="1F9E23"/>
                </a:solidFill>
                <a:latin typeface="方正兰亭超细黑简体" pitchFamily="2" charset="-122"/>
                <a:ea typeface="方正兰亭超细黑简体" pitchFamily="2" charset="-122"/>
                <a:cs typeface="Arial" panose="020B0604020202020204" pitchFamily="34" charset="0"/>
              </a:rPr>
              <a:t>物理链路</a:t>
            </a:r>
            <a:endParaRPr lang="en-US" altLang="zh-CN" sz="14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82" name="矩形 81"/>
          <p:cNvSpPr/>
          <p:nvPr/>
        </p:nvSpPr>
        <p:spPr>
          <a:xfrm>
            <a:off x="6013235" y="3830630"/>
            <a:ext cx="902811" cy="307777"/>
          </a:xfrm>
          <a:prstGeom prst="rect">
            <a:avLst/>
          </a:prstGeom>
        </p:spPr>
        <p:txBody>
          <a:bodyPr wrap="none">
            <a:spAutoFit/>
          </a:bodyPr>
          <a:lstStyle/>
          <a:p>
            <a:r>
              <a:rPr lang="zh-CN" altLang="en-US" sz="1400" dirty="0" smtClean="0">
                <a:solidFill>
                  <a:srgbClr val="1F9E23"/>
                </a:solidFill>
                <a:latin typeface="方正兰亭超细黑简体" pitchFamily="2" charset="-122"/>
                <a:ea typeface="方正兰亭超细黑简体" pitchFamily="2" charset="-122"/>
                <a:cs typeface="Arial" panose="020B0604020202020204" pitchFamily="34" charset="0"/>
              </a:rPr>
              <a:t>逻辑链路</a:t>
            </a:r>
            <a:endParaRPr lang="en-US" altLang="zh-CN" sz="14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83" name="饼形 82"/>
          <p:cNvSpPr/>
          <p:nvPr/>
        </p:nvSpPr>
        <p:spPr>
          <a:xfrm>
            <a:off x="3390528" y="1964960"/>
            <a:ext cx="2621632" cy="2621632"/>
          </a:xfrm>
          <a:prstGeom prst="pie">
            <a:avLst>
              <a:gd name="adj1" fmla="val 958018"/>
              <a:gd name="adj2" fmla="val 6097083"/>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14950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2" presetClass="entr" presetSubtype="4" fill="hold" grpId="0" nodeType="withEffect" p14:presetBounceEnd="22000">
                                      <p:stCondLst>
                                        <p:cond delay="500"/>
                                      </p:stCondLst>
                                      <p:childTnLst>
                                        <p:set>
                                          <p:cBhvr>
                                            <p:cTn id="19" dur="1" fill="hold">
                                              <p:stCondLst>
                                                <p:cond delay="0"/>
                                              </p:stCondLst>
                                            </p:cTn>
                                            <p:tgtEl>
                                              <p:spTgt spid="68"/>
                                            </p:tgtEl>
                                            <p:attrNameLst>
                                              <p:attrName>style.visibility</p:attrName>
                                            </p:attrNameLst>
                                          </p:cBhvr>
                                          <p:to>
                                            <p:strVal val="visible"/>
                                          </p:to>
                                        </p:set>
                                        <p:anim calcmode="lin" valueType="num" p14:bounceEnd="22000">
                                          <p:cBhvr additive="base">
                                            <p:cTn id="20" dur="500" fill="hold"/>
                                            <p:tgtEl>
                                              <p:spTgt spid="68"/>
                                            </p:tgtEl>
                                            <p:attrNameLst>
                                              <p:attrName>ppt_x</p:attrName>
                                            </p:attrNameLst>
                                          </p:cBhvr>
                                          <p:tavLst>
                                            <p:tav tm="0">
                                              <p:val>
                                                <p:strVal val="#ppt_x"/>
                                              </p:val>
                                            </p:tav>
                                            <p:tav tm="100000">
                                              <p:val>
                                                <p:strVal val="#ppt_x"/>
                                              </p:val>
                                            </p:tav>
                                          </p:tavLst>
                                        </p:anim>
                                        <p:anim calcmode="lin" valueType="num" p14:bounceEnd="22000">
                                          <p:cBhvr additive="base">
                                            <p:cTn id="21" dur="500" fill="hold"/>
                                            <p:tgtEl>
                                              <p:spTgt spid="6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22000">
                                      <p:stCondLst>
                                        <p:cond delay="800"/>
                                      </p:stCondLst>
                                      <p:childTnLst>
                                        <p:set>
                                          <p:cBhvr>
                                            <p:cTn id="23" dur="1" fill="hold">
                                              <p:stCondLst>
                                                <p:cond delay="0"/>
                                              </p:stCondLst>
                                            </p:cTn>
                                            <p:tgtEl>
                                              <p:spTgt spid="79"/>
                                            </p:tgtEl>
                                            <p:attrNameLst>
                                              <p:attrName>style.visibility</p:attrName>
                                            </p:attrNameLst>
                                          </p:cBhvr>
                                          <p:to>
                                            <p:strVal val="visible"/>
                                          </p:to>
                                        </p:set>
                                        <p:anim calcmode="lin" valueType="num" p14:bounceEnd="22000">
                                          <p:cBhvr additive="base">
                                            <p:cTn id="24" dur="500" fill="hold"/>
                                            <p:tgtEl>
                                              <p:spTgt spid="79"/>
                                            </p:tgtEl>
                                            <p:attrNameLst>
                                              <p:attrName>ppt_x</p:attrName>
                                            </p:attrNameLst>
                                          </p:cBhvr>
                                          <p:tavLst>
                                            <p:tav tm="0">
                                              <p:val>
                                                <p:strVal val="#ppt_x"/>
                                              </p:val>
                                            </p:tav>
                                            <p:tav tm="100000">
                                              <p:val>
                                                <p:strVal val="#ppt_x"/>
                                              </p:val>
                                            </p:tav>
                                          </p:tavLst>
                                        </p:anim>
                                        <p:anim calcmode="lin" valueType="num" p14:bounceEnd="22000">
                                          <p:cBhvr additive="base">
                                            <p:cTn id="25" dur="500" fill="hold"/>
                                            <p:tgtEl>
                                              <p:spTgt spid="7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22000">
                                      <p:stCondLst>
                                        <p:cond delay="1100"/>
                                      </p:stCondLst>
                                      <p:childTnLst>
                                        <p:set>
                                          <p:cBhvr>
                                            <p:cTn id="27" dur="1" fill="hold">
                                              <p:stCondLst>
                                                <p:cond delay="0"/>
                                              </p:stCondLst>
                                            </p:cTn>
                                            <p:tgtEl>
                                              <p:spTgt spid="80"/>
                                            </p:tgtEl>
                                            <p:attrNameLst>
                                              <p:attrName>style.visibility</p:attrName>
                                            </p:attrNameLst>
                                          </p:cBhvr>
                                          <p:to>
                                            <p:strVal val="visible"/>
                                          </p:to>
                                        </p:set>
                                        <p:anim calcmode="lin" valueType="num" p14:bounceEnd="22000">
                                          <p:cBhvr additive="base">
                                            <p:cTn id="28"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29" dur="500" fill="hold"/>
                                            <p:tgtEl>
                                              <p:spTgt spid="8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22000">
                                      <p:stCondLst>
                                        <p:cond delay="1400"/>
                                      </p:stCondLst>
                                      <p:childTnLst>
                                        <p:set>
                                          <p:cBhvr>
                                            <p:cTn id="31" dur="1" fill="hold">
                                              <p:stCondLst>
                                                <p:cond delay="0"/>
                                              </p:stCondLst>
                                            </p:cTn>
                                            <p:tgtEl>
                                              <p:spTgt spid="81"/>
                                            </p:tgtEl>
                                            <p:attrNameLst>
                                              <p:attrName>style.visibility</p:attrName>
                                            </p:attrNameLst>
                                          </p:cBhvr>
                                          <p:to>
                                            <p:strVal val="visible"/>
                                          </p:to>
                                        </p:set>
                                        <p:anim calcmode="lin" valueType="num" p14:bounceEnd="22000">
                                          <p:cBhvr additive="base">
                                            <p:cTn id="32" dur="500" fill="hold"/>
                                            <p:tgtEl>
                                              <p:spTgt spid="81"/>
                                            </p:tgtEl>
                                            <p:attrNameLst>
                                              <p:attrName>ppt_x</p:attrName>
                                            </p:attrNameLst>
                                          </p:cBhvr>
                                          <p:tavLst>
                                            <p:tav tm="0">
                                              <p:val>
                                                <p:strVal val="#ppt_x"/>
                                              </p:val>
                                            </p:tav>
                                            <p:tav tm="100000">
                                              <p:val>
                                                <p:strVal val="#ppt_x"/>
                                              </p:val>
                                            </p:tav>
                                          </p:tavLst>
                                        </p:anim>
                                        <p:anim calcmode="lin" valueType="num" p14:bounceEnd="22000">
                                          <p:cBhvr additive="base">
                                            <p:cTn id="33" dur="500" fill="hold"/>
                                            <p:tgtEl>
                                              <p:spTgt spid="8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22000">
                                      <p:stCondLst>
                                        <p:cond delay="1700"/>
                                      </p:stCondLst>
                                      <p:childTnLst>
                                        <p:set>
                                          <p:cBhvr>
                                            <p:cTn id="35" dur="1" fill="hold">
                                              <p:stCondLst>
                                                <p:cond delay="0"/>
                                              </p:stCondLst>
                                            </p:cTn>
                                            <p:tgtEl>
                                              <p:spTgt spid="82"/>
                                            </p:tgtEl>
                                            <p:attrNameLst>
                                              <p:attrName>style.visibility</p:attrName>
                                            </p:attrNameLst>
                                          </p:cBhvr>
                                          <p:to>
                                            <p:strVal val="visible"/>
                                          </p:to>
                                        </p:set>
                                        <p:anim calcmode="lin" valueType="num" p14:bounceEnd="22000">
                                          <p:cBhvr additive="base">
                                            <p:cTn id="36" dur="500" fill="hold"/>
                                            <p:tgtEl>
                                              <p:spTgt spid="82"/>
                                            </p:tgtEl>
                                            <p:attrNameLst>
                                              <p:attrName>ppt_x</p:attrName>
                                            </p:attrNameLst>
                                          </p:cBhvr>
                                          <p:tavLst>
                                            <p:tav tm="0">
                                              <p:val>
                                                <p:strVal val="#ppt_x"/>
                                              </p:val>
                                            </p:tav>
                                            <p:tav tm="100000">
                                              <p:val>
                                                <p:strVal val="#ppt_x"/>
                                              </p:val>
                                            </p:tav>
                                          </p:tavLst>
                                        </p:anim>
                                        <p:anim calcmode="lin" valueType="num" p14:bounceEnd="22000">
                                          <p:cBhvr additive="base">
                                            <p:cTn id="37" dur="500" fill="hold"/>
                                            <p:tgtEl>
                                              <p:spTgt spid="82"/>
                                            </p:tgtEl>
                                            <p:attrNameLst>
                                              <p:attrName>ppt_y</p:attrName>
                                            </p:attrNameLst>
                                          </p:cBhvr>
                                          <p:tavLst>
                                            <p:tav tm="0">
                                              <p:val>
                                                <p:strVal val="1+#ppt_h/2"/>
                                              </p:val>
                                            </p:tav>
                                            <p:tav tm="100000">
                                              <p:val>
                                                <p:strVal val="#ppt_y"/>
                                              </p:val>
                                            </p:tav>
                                          </p:tavLst>
                                        </p:anim>
                                      </p:childTnLst>
                                    </p:cTn>
                                  </p:par>
                                </p:childTnLst>
                              </p:cTn>
                            </p:par>
                            <p:par>
                              <p:cTn id="38" fill="hold">
                                <p:stCondLst>
                                  <p:cond delay="2200"/>
                                </p:stCondLst>
                                <p:childTnLst>
                                  <p:par>
                                    <p:cTn id="39" presetID="2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childTnLst>
                              </p:cTn>
                            </p:par>
                            <p:par>
                              <p:cTn id="42" fill="hold">
                                <p:stCondLst>
                                  <p:cond delay="2700"/>
                                </p:stCondLst>
                                <p:childTnLst>
                                  <p:par>
                                    <p:cTn id="43" presetID="22" presetClass="entr" presetSubtype="2"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right)">
                                          <p:cBhvr>
                                            <p:cTn id="45" dur="500"/>
                                            <p:tgtEl>
                                              <p:spTgt spid="72"/>
                                            </p:tgtEl>
                                          </p:cBhvr>
                                        </p:animEffect>
                                      </p:childTnLst>
                                    </p:cTn>
                                  </p:par>
                                </p:childTnLst>
                              </p:cTn>
                            </p:par>
                            <p:par>
                              <p:cTn id="46" fill="hold">
                                <p:stCondLst>
                                  <p:cond delay="3200"/>
                                </p:stCondLst>
                                <p:childTnLst>
                                  <p:par>
                                    <p:cTn id="47" presetID="22" presetClass="entr" presetSubtype="2"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par>
                              <p:cTn id="50" fill="hold">
                                <p:stCondLst>
                                  <p:cond delay="37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par>
                              <p:cTn id="54" fill="hold">
                                <p:stCondLst>
                                  <p:cond delay="42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P spid="68" grpId="0"/>
          <p:bldP spid="79" grpId="0"/>
          <p:bldP spid="80" grpId="0"/>
          <p:bldP spid="81" grpId="0"/>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2" presetClass="entr" presetSubtype="4" fill="hold" grpId="0" nodeType="withEffect">
                                      <p:stCondLst>
                                        <p:cond delay="50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500" fill="hold"/>
                                            <p:tgtEl>
                                              <p:spTgt spid="68"/>
                                            </p:tgtEl>
                                            <p:attrNameLst>
                                              <p:attrName>ppt_x</p:attrName>
                                            </p:attrNameLst>
                                          </p:cBhvr>
                                          <p:tavLst>
                                            <p:tav tm="0">
                                              <p:val>
                                                <p:strVal val="#ppt_x"/>
                                              </p:val>
                                            </p:tav>
                                            <p:tav tm="100000">
                                              <p:val>
                                                <p:strVal val="#ppt_x"/>
                                              </p:val>
                                            </p:tav>
                                          </p:tavLst>
                                        </p:anim>
                                        <p:anim calcmode="lin" valueType="num">
                                          <p:cBhvr additive="base">
                                            <p:cTn id="21" dur="500" fill="hold"/>
                                            <p:tgtEl>
                                              <p:spTgt spid="6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800"/>
                                      </p:stCondLst>
                                      <p:childTnLst>
                                        <p:set>
                                          <p:cBhvr>
                                            <p:cTn id="23" dur="1" fill="hold">
                                              <p:stCondLst>
                                                <p:cond delay="0"/>
                                              </p:stCondLst>
                                            </p:cTn>
                                            <p:tgtEl>
                                              <p:spTgt spid="79"/>
                                            </p:tgtEl>
                                            <p:attrNameLst>
                                              <p:attrName>style.visibility</p:attrName>
                                            </p:attrNameLst>
                                          </p:cBhvr>
                                          <p:to>
                                            <p:strVal val="visible"/>
                                          </p:to>
                                        </p:set>
                                        <p:anim calcmode="lin" valueType="num">
                                          <p:cBhvr additive="base">
                                            <p:cTn id="24" dur="500" fill="hold"/>
                                            <p:tgtEl>
                                              <p:spTgt spid="79"/>
                                            </p:tgtEl>
                                            <p:attrNameLst>
                                              <p:attrName>ppt_x</p:attrName>
                                            </p:attrNameLst>
                                          </p:cBhvr>
                                          <p:tavLst>
                                            <p:tav tm="0">
                                              <p:val>
                                                <p:strVal val="#ppt_x"/>
                                              </p:val>
                                            </p:tav>
                                            <p:tav tm="100000">
                                              <p:val>
                                                <p:strVal val="#ppt_x"/>
                                              </p:val>
                                            </p:tav>
                                          </p:tavLst>
                                        </p:anim>
                                        <p:anim calcmode="lin" valueType="num">
                                          <p:cBhvr additive="base">
                                            <p:cTn id="25" dur="500" fill="hold"/>
                                            <p:tgtEl>
                                              <p:spTgt spid="7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100"/>
                                      </p:stCondLst>
                                      <p:childTnLst>
                                        <p:set>
                                          <p:cBhvr>
                                            <p:cTn id="27" dur="1" fill="hold">
                                              <p:stCondLst>
                                                <p:cond delay="0"/>
                                              </p:stCondLst>
                                            </p:cTn>
                                            <p:tgtEl>
                                              <p:spTgt spid="80"/>
                                            </p:tgtEl>
                                            <p:attrNameLst>
                                              <p:attrName>style.visibility</p:attrName>
                                            </p:attrNameLst>
                                          </p:cBhvr>
                                          <p:to>
                                            <p:strVal val="visible"/>
                                          </p:to>
                                        </p:set>
                                        <p:anim calcmode="lin" valueType="num">
                                          <p:cBhvr additive="base">
                                            <p:cTn id="28" dur="500" fill="hold"/>
                                            <p:tgtEl>
                                              <p:spTgt spid="80"/>
                                            </p:tgtEl>
                                            <p:attrNameLst>
                                              <p:attrName>ppt_x</p:attrName>
                                            </p:attrNameLst>
                                          </p:cBhvr>
                                          <p:tavLst>
                                            <p:tav tm="0">
                                              <p:val>
                                                <p:strVal val="#ppt_x"/>
                                              </p:val>
                                            </p:tav>
                                            <p:tav tm="100000">
                                              <p:val>
                                                <p:strVal val="#ppt_x"/>
                                              </p:val>
                                            </p:tav>
                                          </p:tavLst>
                                        </p:anim>
                                        <p:anim calcmode="lin" valueType="num">
                                          <p:cBhvr additive="base">
                                            <p:cTn id="29" dur="500" fill="hold"/>
                                            <p:tgtEl>
                                              <p:spTgt spid="8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ppt_x"/>
                                              </p:val>
                                            </p:tav>
                                            <p:tav tm="100000">
                                              <p:val>
                                                <p:strVal val="#ppt_x"/>
                                              </p:val>
                                            </p:tav>
                                          </p:tavLst>
                                        </p:anim>
                                        <p:anim calcmode="lin" valueType="num">
                                          <p:cBhvr additive="base">
                                            <p:cTn id="33" dur="500" fill="hold"/>
                                            <p:tgtEl>
                                              <p:spTgt spid="8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700"/>
                                      </p:stCondLst>
                                      <p:childTnLst>
                                        <p:set>
                                          <p:cBhvr>
                                            <p:cTn id="35" dur="1" fill="hold">
                                              <p:stCondLst>
                                                <p:cond delay="0"/>
                                              </p:stCondLst>
                                            </p:cTn>
                                            <p:tgtEl>
                                              <p:spTgt spid="82"/>
                                            </p:tgtEl>
                                            <p:attrNameLst>
                                              <p:attrName>style.visibility</p:attrName>
                                            </p:attrNameLst>
                                          </p:cBhvr>
                                          <p:to>
                                            <p:strVal val="visible"/>
                                          </p:to>
                                        </p:set>
                                        <p:anim calcmode="lin" valueType="num">
                                          <p:cBhvr additive="base">
                                            <p:cTn id="36" dur="500" fill="hold"/>
                                            <p:tgtEl>
                                              <p:spTgt spid="82"/>
                                            </p:tgtEl>
                                            <p:attrNameLst>
                                              <p:attrName>ppt_x</p:attrName>
                                            </p:attrNameLst>
                                          </p:cBhvr>
                                          <p:tavLst>
                                            <p:tav tm="0">
                                              <p:val>
                                                <p:strVal val="#ppt_x"/>
                                              </p:val>
                                            </p:tav>
                                            <p:tav tm="100000">
                                              <p:val>
                                                <p:strVal val="#ppt_x"/>
                                              </p:val>
                                            </p:tav>
                                          </p:tavLst>
                                        </p:anim>
                                        <p:anim calcmode="lin" valueType="num">
                                          <p:cBhvr additive="base">
                                            <p:cTn id="37" dur="500" fill="hold"/>
                                            <p:tgtEl>
                                              <p:spTgt spid="82"/>
                                            </p:tgtEl>
                                            <p:attrNameLst>
                                              <p:attrName>ppt_y</p:attrName>
                                            </p:attrNameLst>
                                          </p:cBhvr>
                                          <p:tavLst>
                                            <p:tav tm="0">
                                              <p:val>
                                                <p:strVal val="1+#ppt_h/2"/>
                                              </p:val>
                                            </p:tav>
                                            <p:tav tm="100000">
                                              <p:val>
                                                <p:strVal val="#ppt_y"/>
                                              </p:val>
                                            </p:tav>
                                          </p:tavLst>
                                        </p:anim>
                                      </p:childTnLst>
                                    </p:cTn>
                                  </p:par>
                                </p:childTnLst>
                              </p:cTn>
                            </p:par>
                            <p:par>
                              <p:cTn id="38" fill="hold">
                                <p:stCondLst>
                                  <p:cond delay="2200"/>
                                </p:stCondLst>
                                <p:childTnLst>
                                  <p:par>
                                    <p:cTn id="39" presetID="2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childTnLst>
                              </p:cTn>
                            </p:par>
                            <p:par>
                              <p:cTn id="42" fill="hold">
                                <p:stCondLst>
                                  <p:cond delay="2700"/>
                                </p:stCondLst>
                                <p:childTnLst>
                                  <p:par>
                                    <p:cTn id="43" presetID="22" presetClass="entr" presetSubtype="2"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right)">
                                          <p:cBhvr>
                                            <p:cTn id="45" dur="500"/>
                                            <p:tgtEl>
                                              <p:spTgt spid="72"/>
                                            </p:tgtEl>
                                          </p:cBhvr>
                                        </p:animEffect>
                                      </p:childTnLst>
                                    </p:cTn>
                                  </p:par>
                                </p:childTnLst>
                              </p:cTn>
                            </p:par>
                            <p:par>
                              <p:cTn id="46" fill="hold">
                                <p:stCondLst>
                                  <p:cond delay="3200"/>
                                </p:stCondLst>
                                <p:childTnLst>
                                  <p:par>
                                    <p:cTn id="47" presetID="22" presetClass="entr" presetSubtype="2"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par>
                              <p:cTn id="50" fill="hold">
                                <p:stCondLst>
                                  <p:cond delay="37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par>
                              <p:cTn id="54" fill="hold">
                                <p:stCondLst>
                                  <p:cond delay="42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P spid="68" grpId="0"/>
          <p:bldP spid="79" grpId="0"/>
          <p:bldP spid="80" grpId="0"/>
          <p:bldP spid="81" grpId="0"/>
          <p:bldP spid="8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59318"/>
            <a:chOff x="412490" y="524010"/>
            <a:chExt cx="3467616" cy="859318"/>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计算机网络的组成</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计算机网络的物理构成</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513346"/>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一个完整的计算机网络系统是由网络硬件和网络软件所组成的。网络硬件是计算机网络系统的物理实现，网络软件是网络系统中的技术支持。两者相互作用，共同完成网络</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功能。</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79"/>
            <a:ext cx="4021008" cy="1613195"/>
            <a:chOff x="503238" y="2074679"/>
            <a:chExt cx="4021008" cy="1613195"/>
          </a:xfrm>
        </p:grpSpPr>
        <p:sp>
          <p:nvSpPr>
            <p:cNvPr id="21" name="矩形 20"/>
            <p:cNvSpPr/>
            <p:nvPr/>
          </p:nvSpPr>
          <p:spPr>
            <a:xfrm>
              <a:off x="503238" y="2074679"/>
              <a:ext cx="4021008" cy="16131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1057341"/>
            </a:xfrm>
            <a:prstGeom prst="rect">
              <a:avLst/>
            </a:prstGeom>
          </p:spPr>
          <p:txBody>
            <a:bodyPr wrap="square">
              <a:spAutoFit/>
            </a:bodyPr>
            <a:lstStyle/>
            <a:p>
              <a:pPr>
                <a:lnSpc>
                  <a:spcPct val="114000"/>
                </a:lnSpc>
              </a:pPr>
              <a:r>
                <a:rPr lang="zh-CN" altLang="zh-CN" sz="1100" dirty="0"/>
                <a:t>计算机网络硬件系统是由计算机（主机、客户机、终端）、通信处理机（集线器、交换机、路由器）、通信线路（同轴电缆、双绞线、光纤</a:t>
              </a:r>
              <a:r>
                <a:rPr lang="en-US" altLang="zh-CN" sz="1100" dirty="0"/>
                <a:t>)</a:t>
              </a:r>
              <a:r>
                <a:rPr lang="zh-CN" altLang="zh-CN" sz="1100" dirty="0"/>
                <a:t>、信息变换设备（</a:t>
              </a:r>
              <a:r>
                <a:rPr lang="en-US" altLang="zh-CN" sz="1100" dirty="0"/>
                <a:t>Modem</a:t>
              </a:r>
              <a:r>
                <a:rPr lang="zh-CN" altLang="zh-CN" sz="1100" dirty="0"/>
                <a:t>，编码解码器）等构成</a:t>
              </a:r>
              <a:r>
                <a:rPr lang="zh-CN" altLang="en-US" sz="1100" dirty="0" smtClean="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硬件系统</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10" name="Picture 2" descr="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8036" y="2421370"/>
            <a:ext cx="4371752" cy="17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826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strips(upLeft)">
                                      <p:cBhvr>
                                        <p:cTn id="16" dur="1000"/>
                                        <p:tgtEl>
                                          <p:spTgt spid="10"/>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计算机网络的组成</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12938"/>
            <a:ext cx="2262158"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a:t>
            </a:r>
            <a:r>
              <a:rPr lang="zh-CN" altLang="en-US"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软件</a:t>
            </a:r>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构成</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1117318" y="1526619"/>
            <a:ext cx="1336965" cy="1336965"/>
            <a:chOff x="1835696" y="1738840"/>
            <a:chExt cx="1336965" cy="1336965"/>
          </a:xfrm>
        </p:grpSpPr>
        <p:sp>
          <p:nvSpPr>
            <p:cNvPr id="3" name="矩形 2"/>
            <p:cNvSpPr/>
            <p:nvPr/>
          </p:nvSpPr>
          <p:spPr>
            <a:xfrm>
              <a:off x="1835696"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060789" y="2276517"/>
              <a:ext cx="902811" cy="307777"/>
            </a:xfrm>
            <a:prstGeom prst="rect">
              <a:avLst/>
            </a:prstGeom>
          </p:spPr>
          <p:txBody>
            <a:bodyPr wrap="none">
              <a:spAutoFit/>
            </a:bodyPr>
            <a:lstStyle/>
            <a:p>
              <a:pPr algn="ctr"/>
              <a:r>
                <a:rPr lang="zh-CN" altLang="en-US" sz="1400" dirty="0" smtClean="0">
                  <a:solidFill>
                    <a:schemeClr val="bg1"/>
                  </a:solidFill>
                  <a:latin typeface="Century Gothic" panose="020B0502020202020204" pitchFamily="34" charset="0"/>
                  <a:cs typeface="Arial" panose="020B0604020202020204" pitchFamily="34" charset="0"/>
                </a:rPr>
                <a:t>网络协议</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406655" y="1526618"/>
            <a:ext cx="1336965" cy="1336965"/>
            <a:chOff x="3388686" y="1738840"/>
            <a:chExt cx="1336965" cy="1336965"/>
          </a:xfrm>
        </p:grpSpPr>
        <p:sp>
          <p:nvSpPr>
            <p:cNvPr id="36" name="矩形 35"/>
            <p:cNvSpPr/>
            <p:nvPr/>
          </p:nvSpPr>
          <p:spPr>
            <a:xfrm>
              <a:off x="3388686"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435043" y="2276517"/>
              <a:ext cx="1261885" cy="307777"/>
            </a:xfrm>
            <a:prstGeom prst="rect">
              <a:avLst/>
            </a:prstGeom>
          </p:spPr>
          <p:txBody>
            <a:bodyPr wrap="none">
              <a:spAutoFit/>
            </a:bodyPr>
            <a:lstStyle/>
            <a:p>
              <a:pPr algn="ctr"/>
              <a:r>
                <a:rPr lang="zh-CN" altLang="en-US" sz="1400" dirty="0">
                  <a:solidFill>
                    <a:schemeClr val="bg1"/>
                  </a:solidFill>
                  <a:latin typeface="Century Gothic" panose="020B0502020202020204" pitchFamily="34" charset="0"/>
                  <a:cs typeface="Arial" panose="020B0604020202020204" pitchFamily="34" charset="0"/>
                </a:rPr>
                <a:t>网络</a:t>
              </a:r>
              <a:r>
                <a:rPr lang="zh-CN" altLang="en-US" sz="1400" dirty="0" smtClean="0">
                  <a:solidFill>
                    <a:schemeClr val="bg1"/>
                  </a:solidFill>
                  <a:latin typeface="Century Gothic" panose="020B0502020202020204" pitchFamily="34" charset="0"/>
                  <a:cs typeface="Arial" panose="020B0604020202020204" pitchFamily="34" charset="0"/>
                </a:rPr>
                <a:t>管理软件</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125332" y="3518585"/>
            <a:ext cx="1336965" cy="1336965"/>
            <a:chOff x="1835696" y="3183818"/>
            <a:chExt cx="1336965" cy="1336965"/>
          </a:xfrm>
        </p:grpSpPr>
        <p:sp>
          <p:nvSpPr>
            <p:cNvPr id="39" name="矩形 38"/>
            <p:cNvSpPr/>
            <p:nvPr/>
          </p:nvSpPr>
          <p:spPr>
            <a:xfrm>
              <a:off x="1835696" y="3183818"/>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873237" y="3721495"/>
              <a:ext cx="1261885" cy="307777"/>
            </a:xfrm>
            <a:prstGeom prst="rect">
              <a:avLst/>
            </a:prstGeom>
          </p:spPr>
          <p:txBody>
            <a:bodyPr wrap="none">
              <a:spAutoFit/>
            </a:bodyPr>
            <a:lstStyle/>
            <a:p>
              <a:pPr algn="ctr"/>
              <a:r>
                <a:rPr lang="zh-CN" altLang="en-US" sz="1400" dirty="0" smtClean="0">
                  <a:solidFill>
                    <a:schemeClr val="bg1"/>
                  </a:solidFill>
                  <a:latin typeface="Century Gothic" panose="020B0502020202020204" pitchFamily="34" charset="0"/>
                  <a:cs typeface="Arial" panose="020B0604020202020204" pitchFamily="34" charset="0"/>
                </a:rPr>
                <a:t>网络通信软件</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406654" y="3518584"/>
            <a:ext cx="1336965" cy="1336965"/>
            <a:chOff x="3388686" y="3183818"/>
            <a:chExt cx="1336965" cy="1336965"/>
          </a:xfrm>
        </p:grpSpPr>
        <p:sp>
          <p:nvSpPr>
            <p:cNvPr id="42" name="矩形 41"/>
            <p:cNvSpPr/>
            <p:nvPr/>
          </p:nvSpPr>
          <p:spPr>
            <a:xfrm>
              <a:off x="3388686" y="3183818"/>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3426227" y="3721495"/>
              <a:ext cx="1261885" cy="307777"/>
            </a:xfrm>
            <a:prstGeom prst="rect">
              <a:avLst/>
            </a:prstGeom>
          </p:spPr>
          <p:txBody>
            <a:bodyPr wrap="none">
              <a:spAutoFit/>
            </a:bodyPr>
            <a:lstStyle/>
            <a:p>
              <a:pPr algn="ctr"/>
              <a:r>
                <a:rPr lang="zh-CN" altLang="en-US" sz="1400" dirty="0" smtClean="0">
                  <a:solidFill>
                    <a:schemeClr val="bg1"/>
                  </a:solidFill>
                  <a:latin typeface="Century Gothic" panose="020B0502020202020204" pitchFamily="34" charset="0"/>
                  <a:cs typeface="Arial" panose="020B0604020202020204" pitchFamily="34" charset="0"/>
                </a:rPr>
                <a:t>网络应用软件</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5292080" y="1329150"/>
            <a:ext cx="3204356" cy="816741"/>
            <a:chOff x="503238" y="2836720"/>
            <a:chExt cx="3204356" cy="816741"/>
          </a:xfrm>
        </p:grpSpPr>
        <p:sp>
          <p:nvSpPr>
            <p:cNvPr id="55" name="矩形 54"/>
            <p:cNvSpPr/>
            <p:nvPr/>
          </p:nvSpPr>
          <p:spPr>
            <a:xfrm>
              <a:off x="503238" y="3034830"/>
              <a:ext cx="3204356" cy="618631"/>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实现人不同主机之间的用户通信，以及全网硬件和软件资源的共享，并提供统一的网络接口。如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UNIX</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NetWare</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6" name="矩形 55"/>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mn-ea"/>
                  <a:cs typeface="Arial" panose="020B0604020202020204" pitchFamily="34" charset="0"/>
                </a:rPr>
                <a:t>网络操作系统</a:t>
              </a:r>
              <a:endParaRPr lang="en-US" altLang="zh-CN" sz="1100" dirty="0">
                <a:solidFill>
                  <a:srgbClr val="1F9E23"/>
                </a:solidFill>
                <a:latin typeface="+mn-ea"/>
                <a:cs typeface="Arial" panose="020B0604020202020204" pitchFamily="34" charset="0"/>
              </a:endParaRPr>
            </a:p>
          </p:txBody>
        </p:sp>
      </p:grpSp>
      <p:grpSp>
        <p:nvGrpSpPr>
          <p:cNvPr id="58" name="组合 57"/>
          <p:cNvGrpSpPr/>
          <p:nvPr/>
        </p:nvGrpSpPr>
        <p:grpSpPr>
          <a:xfrm>
            <a:off x="5292080" y="2213886"/>
            <a:ext cx="3204356" cy="465876"/>
            <a:chOff x="503238" y="2836720"/>
            <a:chExt cx="3204356" cy="465876"/>
          </a:xfrm>
        </p:grpSpPr>
        <p:sp>
          <p:nvSpPr>
            <p:cNvPr id="59" name="矩形 58"/>
            <p:cNvSpPr/>
            <p:nvPr/>
          </p:nvSpPr>
          <p:spPr>
            <a:xfrm>
              <a:off x="503238" y="3034830"/>
              <a:ext cx="3204356" cy="267766"/>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网络通信的数据传输规范，如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协议。</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0" name="矩形 59"/>
            <p:cNvSpPr/>
            <p:nvPr/>
          </p:nvSpPr>
          <p:spPr>
            <a:xfrm>
              <a:off x="503238" y="2836720"/>
              <a:ext cx="748923"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网络协议</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2751770"/>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对网络资源进行管理以及对网络进行维护，如性能管理、配置管理、故障管理、计费管理、安全管理等。</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网络管理软件</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524312"/>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用于实现网络中各种设备之间进行通信，具有完善的传真、传输文件等功能。</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矩形 65"/>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网络通信软件</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 name="组合 10"/>
          <p:cNvGrpSpPr/>
          <p:nvPr/>
        </p:nvGrpSpPr>
        <p:grpSpPr>
          <a:xfrm>
            <a:off x="2239603" y="2502296"/>
            <a:ext cx="1410182" cy="1377575"/>
            <a:chOff x="2239603" y="2502296"/>
            <a:chExt cx="1410182" cy="1377575"/>
          </a:xfrm>
        </p:grpSpPr>
        <p:sp>
          <p:nvSpPr>
            <p:cNvPr id="10" name="椭圆 9"/>
            <p:cNvSpPr/>
            <p:nvPr/>
          </p:nvSpPr>
          <p:spPr>
            <a:xfrm>
              <a:off x="2239603" y="2502296"/>
              <a:ext cx="1410182" cy="137757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313752" y="3060278"/>
              <a:ext cx="1261885" cy="307777"/>
            </a:xfrm>
            <a:prstGeom prst="rect">
              <a:avLst/>
            </a:prstGeom>
          </p:spPr>
          <p:txBody>
            <a:bodyPr wrap="none">
              <a:spAutoFit/>
            </a:bodyPr>
            <a:lstStyle/>
            <a:p>
              <a:pPr algn="ctr"/>
              <a:r>
                <a:rPr lang="zh-CN" altLang="en-US" sz="1400" dirty="0" smtClean="0">
                  <a:solidFill>
                    <a:schemeClr val="bg1"/>
                  </a:solidFill>
                  <a:latin typeface="方正幼线简体" panose="02010600030101010101" charset="-122"/>
                  <a:ea typeface="方正幼线简体" panose="02010600030101010101" charset="-122"/>
                  <a:cs typeface="Arial" panose="020B0604020202020204" pitchFamily="34" charset="0"/>
                </a:rPr>
                <a:t>网络操作系统</a:t>
              </a:r>
              <a:endParaRPr lang="en-US" altLang="zh-CN" sz="1400" dirty="0">
                <a:solidFill>
                  <a:schemeClr val="bg1"/>
                </a:solidFill>
                <a:latin typeface="方正幼线简体" panose="02010600030101010101" charset="-122"/>
                <a:ea typeface="方正幼线简体" panose="02010600030101010101" charset="-122"/>
                <a:cs typeface="Arial" panose="020B0604020202020204" pitchFamily="34" charset="0"/>
              </a:endParaRPr>
            </a:p>
          </p:txBody>
        </p:sp>
      </p:grpSp>
      <p:grpSp>
        <p:nvGrpSpPr>
          <p:cNvPr id="71" name="组合 70"/>
          <p:cNvGrpSpPr/>
          <p:nvPr/>
        </p:nvGrpSpPr>
        <p:grpSpPr>
          <a:xfrm>
            <a:off x="5292080" y="4292256"/>
            <a:ext cx="3204356" cy="641308"/>
            <a:chOff x="503238" y="2836720"/>
            <a:chExt cx="3204356" cy="641308"/>
          </a:xfrm>
        </p:grpSpPr>
        <p:sp>
          <p:nvSpPr>
            <p:cNvPr id="72" name="矩形 71"/>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为网络用户提供服务，可以是应用工具如</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浏览器的搜索工具，也可以是服务于用户的业务管理软件。</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73" name="矩形 72"/>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网络应用软件</a:t>
              </a:r>
              <a:endParaRPr lang="en-US" altLang="zh-CN" sz="1100" dirty="0">
                <a:solidFill>
                  <a:srgbClr val="1F9E23"/>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85253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23" presetClass="entr" presetSubtype="16" fill="hold" nodeType="withEffect">
                                  <p:stCondLst>
                                    <p:cond delay="175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ppt_w</p:attrName>
                                        </p:attrNameLst>
                                      </p:cBhvr>
                                      <p:tavLst>
                                        <p:tav tm="0">
                                          <p:val>
                                            <p:fltVal val="0"/>
                                          </p:val>
                                        </p:tav>
                                        <p:tav tm="100000">
                                          <p:val>
                                            <p:strVal val="#ppt_w"/>
                                          </p:val>
                                        </p:tav>
                                      </p:tavLst>
                                    </p:anim>
                                    <p:anim calcmode="lin" valueType="num">
                                      <p:cBhvr>
                                        <p:cTn id="38" dur="300" fill="hold"/>
                                        <p:tgtEl>
                                          <p:spTgt spid="11"/>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2000"/>
                                  </p:stCondLst>
                                  <p:childTnLst>
                                    <p:animScale>
                                      <p:cBhvr>
                                        <p:cTn id="40" dur="200" fill="hold"/>
                                        <p:tgtEl>
                                          <p:spTgt spid="11"/>
                                        </p:tgtEl>
                                      </p:cBhvr>
                                      <p:by x="150000" y="150000"/>
                                    </p:animScale>
                                  </p:childTnLst>
                                </p:cTn>
                              </p:par>
                              <p:par>
                                <p:cTn id="41" presetID="2" presetClass="entr" presetSubtype="2" decel="100000" fill="hold" nodeType="withEffect">
                                  <p:stCondLst>
                                    <p:cond delay="27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1+#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300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1+#ppt_w/2"/>
                                          </p:val>
                                        </p:tav>
                                        <p:tav tm="100000">
                                          <p:val>
                                            <p:strVal val="#ppt_x"/>
                                          </p:val>
                                        </p:tav>
                                      </p:tavLst>
                                    </p:anim>
                                    <p:anim calcmode="lin" valueType="num">
                                      <p:cBhvr additive="base">
                                        <p:cTn id="48" dur="500" fill="hold"/>
                                        <p:tgtEl>
                                          <p:spTgt spid="58"/>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325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1+#ppt_w/2"/>
                                          </p:val>
                                        </p:tav>
                                        <p:tav tm="100000">
                                          <p:val>
                                            <p:strVal val="#ppt_x"/>
                                          </p:val>
                                        </p:tav>
                                      </p:tavLst>
                                    </p:anim>
                                    <p:anim calcmode="lin" valueType="num">
                                      <p:cBhvr additive="base">
                                        <p:cTn id="52" dur="500" fill="hold"/>
                                        <p:tgtEl>
                                          <p:spTgt spid="61"/>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350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fill="hold"/>
                                        <p:tgtEl>
                                          <p:spTgt spid="64"/>
                                        </p:tgtEl>
                                        <p:attrNameLst>
                                          <p:attrName>ppt_x</p:attrName>
                                        </p:attrNameLst>
                                      </p:cBhvr>
                                      <p:tavLst>
                                        <p:tav tm="0">
                                          <p:val>
                                            <p:strVal val="1+#ppt_w/2"/>
                                          </p:val>
                                        </p:tav>
                                        <p:tav tm="100000">
                                          <p:val>
                                            <p:strVal val="#ppt_x"/>
                                          </p:val>
                                        </p:tav>
                                      </p:tavLst>
                                    </p:anim>
                                    <p:anim calcmode="lin" valueType="num">
                                      <p:cBhvr additive="base">
                                        <p:cTn id="56" dur="500" fill="hold"/>
                                        <p:tgtEl>
                                          <p:spTgt spid="64"/>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375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59318"/>
            <a:chOff x="412490" y="524010"/>
            <a:chExt cx="3467616" cy="859318"/>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计算机网络的组成</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计算机网络的逻辑构成</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76822"/>
            <a:ext cx="8223510" cy="302840"/>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计算机网络按逻辑功能可划分为资源子网和通信子网两部分，如</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657616"/>
            </a:xfrm>
            <a:prstGeom prst="rect">
              <a:avLst/>
            </a:prstGeom>
          </p:spPr>
          <p:txBody>
            <a:bodyPr wrap="square">
              <a:spAutoFit/>
            </a:bodyPr>
            <a:lstStyle/>
            <a:p>
              <a:pPr>
                <a:lnSpc>
                  <a:spcPct val="114000"/>
                </a:lnSpc>
              </a:pPr>
              <a:r>
                <a:rPr lang="zh-CN" altLang="en-US" sz="1100" dirty="0"/>
                <a:t>计算机网络中面向用户的部分，负责数据的处理工作</a:t>
              </a:r>
              <a:r>
                <a:rPr lang="zh-CN" altLang="en-US" sz="1100" dirty="0" smtClean="0"/>
                <a:t>，包括</a:t>
              </a:r>
              <a:r>
                <a:rPr lang="zh-CN" altLang="en-US" sz="1100" dirty="0"/>
                <a:t>网络中独立的计算机及其外围设备、软件资源和整个网络共享数据。</a:t>
              </a:r>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资源子网</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7"/>
            <a:ext cx="4021008" cy="1316115"/>
            <a:chOff x="503238" y="3363837"/>
            <a:chExt cx="4021008" cy="1316115"/>
          </a:xfrm>
        </p:grpSpPr>
        <p:sp>
          <p:nvSpPr>
            <p:cNvPr id="31" name="矩形 30"/>
            <p:cNvSpPr/>
            <p:nvPr/>
          </p:nvSpPr>
          <p:spPr>
            <a:xfrm>
              <a:off x="503238" y="3363837"/>
              <a:ext cx="4021008" cy="1316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671338"/>
            </a:xfrm>
            <a:prstGeom prst="rect">
              <a:avLst/>
            </a:prstGeom>
          </p:spPr>
          <p:txBody>
            <a:bodyPr wrap="square">
              <a:spAutoFit/>
            </a:bodyPr>
            <a:lstStyle/>
            <a:p>
              <a:pPr>
                <a:lnSpc>
                  <a:spcPct val="114000"/>
                </a:lnSpc>
              </a:pPr>
              <a:r>
                <a:rPr lang="zh-CN" altLang="en-US" sz="1100" dirty="0"/>
                <a:t>网络中的数据通信系统</a:t>
              </a:r>
              <a:r>
                <a:rPr lang="zh-CN" altLang="en-US" sz="1100" dirty="0" smtClean="0"/>
                <a:t>，由</a:t>
              </a:r>
              <a:r>
                <a:rPr lang="zh-CN" altLang="en-US" sz="1100" dirty="0"/>
                <a:t>用于信息交换的网络节点处理器和通信链路组成，主要负责通信处理工作</a:t>
              </a:r>
              <a:r>
                <a:rPr lang="zh-CN" altLang="zh-CN" sz="1100" dirty="0" smtClean="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5" y="3549940"/>
              <a:ext cx="1994081" cy="307777"/>
            </a:xfrm>
            <a:prstGeom prst="rect">
              <a:avLst/>
            </a:prstGeom>
          </p:spPr>
          <p:txBody>
            <a:bodyPr wrap="square">
              <a:spAutoFit/>
            </a:bodyPr>
            <a:lstStyle/>
            <a:p>
              <a:r>
                <a:rPr lang="zh-CN" altLang="en-US" sz="1400" dirty="0" smtClean="0">
                  <a:solidFill>
                    <a:srgbClr val="28333C"/>
                  </a:solidFill>
                  <a:latin typeface="方正兰亭超细黑简体" pitchFamily="2" charset="-122"/>
                  <a:ea typeface="方正兰亭超细黑简体" pitchFamily="2" charset="-122"/>
                  <a:cs typeface="Arial" panose="020B0604020202020204" pitchFamily="34" charset="0"/>
                </a:rPr>
                <a:t>通信子网</a:t>
              </a:r>
              <a:endParaRPr lang="en-US" altLang="zh-CN" sz="1400" dirty="0">
                <a:solidFill>
                  <a:srgbClr val="28333C"/>
                </a:solidFill>
                <a:latin typeface="方正兰亭超细黑简体" pitchFamily="2" charset="-122"/>
                <a:ea typeface="方正兰亭超细黑简体" pitchFamily="2" charset="-122"/>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2nd</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10" name="Picture 2" descr="0103"/>
          <p:cNvPicPr>
            <a:picLocks noChangeAspect="1" noChangeArrowheads="1"/>
          </p:cNvPicPr>
          <p:nvPr/>
        </p:nvPicPr>
        <p:blipFill>
          <a:blip r:embed="rId2" cstate="print">
            <a:extLst>
              <a:ext uri="{28A0092B-C50C-407E-A947-70E740481C1C}">
                <a14:useLocalDpi xmlns:a14="http://schemas.microsoft.com/office/drawing/2010/main" val="0"/>
              </a:ext>
            </a:extLst>
          </a:blip>
          <a:srcRect t="3375" b="3105"/>
          <a:stretch>
            <a:fillRect/>
          </a:stretch>
        </p:blipFill>
        <p:spPr bwMode="auto">
          <a:xfrm>
            <a:off x="4765552" y="2074680"/>
            <a:ext cx="4114039" cy="233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4815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strips(upLeft)">
                                      <p:cBhvr>
                                        <p:cTn id="16" dur="1000"/>
                                        <p:tgtEl>
                                          <p:spTgt spid="10"/>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计算机网络的分类</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2262158"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按网络连接方式分类</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网络</a:t>
              </a:r>
              <a:r>
                <a:rPr lang="zh-CN" altLang="en-US" sz="1000" dirty="0">
                  <a:solidFill>
                    <a:schemeClr val="tx1">
                      <a:lumMod val="85000"/>
                      <a:lumOff val="15000"/>
                    </a:schemeClr>
                  </a:solidFill>
                  <a:latin typeface="Century Gothic" panose="020B0502020202020204" pitchFamily="34" charset="0"/>
                  <a:cs typeface="Arial" panose="020B0604020202020204" pitchFamily="34" charset="0"/>
                </a:rPr>
                <a:t>中的计算机或设备共享一条通信信道，如</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图所</a:t>
              </a:r>
              <a:r>
                <a:rPr lang="zh-CN" altLang="en-US" sz="1000" dirty="0">
                  <a:solidFill>
                    <a:schemeClr val="tx1">
                      <a:lumMod val="85000"/>
                      <a:lumOff val="15000"/>
                    </a:schemeClr>
                  </a:solidFill>
                  <a:latin typeface="Century Gothic" panose="020B0502020202020204" pitchFamily="34" charset="0"/>
                  <a:cs typeface="Arial" panose="020B0604020202020204" pitchFamily="34" charset="0"/>
                </a:rPr>
                <a:t>示</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广播</a:t>
              </a:r>
              <a:r>
                <a:rPr lang="zh-CN" altLang="en-US" sz="1000" dirty="0">
                  <a:solidFill>
                    <a:schemeClr val="tx1">
                      <a:lumMod val="85000"/>
                      <a:lumOff val="15000"/>
                    </a:schemeClr>
                  </a:solidFill>
                  <a:latin typeface="Century Gothic" panose="020B0502020202020204" pitchFamily="34" charset="0"/>
                  <a:cs typeface="Arial" panose="020B0604020202020204" pitchFamily="34" charset="0"/>
                </a:rPr>
                <a:t>型网络要实现正确有效的通信，需要解决寻址和访问冲突的</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问题。</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广播型网络</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Broadcast </a:t>
              </a:r>
              <a:r>
                <a:rPr lang="en-US" altLang="zh-CN" sz="1200" dirty="0">
                  <a:solidFill>
                    <a:schemeClr val="tx1">
                      <a:lumMod val="95000"/>
                      <a:lumOff val="5000"/>
                    </a:schemeClr>
                  </a:solidFill>
                  <a:latin typeface="Century Gothic" panose="020B0502020202020204" pitchFamily="34" charset="0"/>
                  <a:cs typeface="Arial" panose="020B0604020202020204" pitchFamily="34" charset="0"/>
                </a:rPr>
                <a:t>Network</a:t>
              </a: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2050" name="Picture 2" descr="1-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23678"/>
            <a:ext cx="4413966" cy="221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898311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计算机网络的分类</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2262158" cy="369332"/>
          </a:xfrm>
          <a:prstGeom prst="rect">
            <a:avLst/>
          </a:prstGeom>
        </p:spPr>
        <p:txBody>
          <a:bodyPr wrap="none">
            <a:spAutoFit/>
          </a:bodyPr>
          <a:lstStyle/>
          <a:p>
            <a:r>
              <a:rPr lang="zh-CN" altLang="en-US" dirty="0">
                <a:solidFill>
                  <a:schemeClr val="bg1">
                    <a:lumMod val="50000"/>
                  </a:schemeClr>
                </a:solidFill>
                <a:latin typeface="方正兰亭超细黑简体" pitchFamily="2" charset="-122"/>
                <a:ea typeface="方正兰亭超细黑简体" pitchFamily="2" charset="-122"/>
                <a:cs typeface="Arial" panose="020B0604020202020204" pitchFamily="34" charset="0"/>
              </a:rPr>
              <a:t>按网络</a:t>
            </a:r>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连接方式分类</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en-US" sz="1000" dirty="0">
                  <a:solidFill>
                    <a:schemeClr val="tx1">
                      <a:lumMod val="85000"/>
                      <a:lumOff val="15000"/>
                    </a:schemeClr>
                  </a:solidFill>
                  <a:latin typeface="Century Gothic" panose="020B0502020202020204" pitchFamily="34" charset="0"/>
                  <a:cs typeface="Arial" panose="020B0604020202020204" pitchFamily="34" charset="0"/>
                </a:rPr>
                <a:t>计算机或设备以点对点的方式进行数据传输，由于连接这两个节点之间的网络结构可能很复杂，任何两个节点间都可能有多条单独的链路，所以从源节点到目的节点可能存在多条可达的路径，因此需要提供关于最佳路径的选择机制。</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a:solidFill>
                    <a:srgbClr val="1F9E23"/>
                  </a:solidFill>
                  <a:latin typeface="方正兰亭超细黑简体" pitchFamily="2" charset="-122"/>
                  <a:ea typeface="方正兰亭超细黑简体" pitchFamily="2" charset="-122"/>
                  <a:cs typeface="Arial" panose="020B0604020202020204" pitchFamily="34" charset="0"/>
                </a:rPr>
                <a:t>点到点</a:t>
              </a:r>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型网络</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89129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Point-to-Point </a:t>
              </a:r>
              <a:r>
                <a:rPr lang="en-US" altLang="zh-CN" sz="1200" dirty="0">
                  <a:solidFill>
                    <a:schemeClr val="tx1">
                      <a:lumMod val="95000"/>
                      <a:lumOff val="5000"/>
                    </a:schemeClr>
                  </a:solidFill>
                  <a:latin typeface="Century Gothic" panose="020B0502020202020204" pitchFamily="34" charset="0"/>
                  <a:cs typeface="Arial" panose="020B0604020202020204" pitchFamily="34" charset="0"/>
                </a:rPr>
                <a:t>Network</a:t>
              </a: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01145" y="2018675"/>
                <a:ext cx="75759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45909" y="2018675"/>
                <a:ext cx="668071"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How</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3074" name="Picture 2" descr="1-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012950"/>
            <a:ext cx="4455892" cy="217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631798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1+#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3775393" cy="1039628"/>
            <a:chOff x="412490" y="524010"/>
            <a:chExt cx="3775393" cy="1039628"/>
          </a:xfrm>
        </p:grpSpPr>
        <p:sp>
          <p:nvSpPr>
            <p:cNvPr id="5" name="矩形 4"/>
            <p:cNvSpPr/>
            <p:nvPr/>
          </p:nvSpPr>
          <p:spPr>
            <a:xfrm>
              <a:off x="412490" y="524010"/>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101973"/>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认识计算机网络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9" y="1917392"/>
            <a:ext cx="1108306" cy="510342"/>
            <a:chOff x="844182" y="1917392"/>
            <a:chExt cx="1108306" cy="510342"/>
          </a:xfrm>
        </p:grpSpPr>
        <p:sp>
          <p:nvSpPr>
            <p:cNvPr id="70" name="矩形 69"/>
            <p:cNvSpPr/>
            <p:nvPr/>
          </p:nvSpPr>
          <p:spPr>
            <a:xfrm>
              <a:off x="844182" y="1917392"/>
              <a:ext cx="1108306"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844491" y="2003286"/>
              <a:ext cx="1107996" cy="369332"/>
            </a:xfrm>
            <a:prstGeom prst="rect">
              <a:avLst/>
            </a:prstGeom>
          </p:spPr>
          <p:txBody>
            <a:bodyPr wrap="none">
              <a:spAutoFit/>
            </a:bodyPr>
            <a:lstStyle/>
            <a:p>
              <a:r>
                <a:rPr lang="zh-CN" altLang="en-US"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412491" y="2607754"/>
            <a:ext cx="8223510" cy="1495922"/>
          </a:xfrm>
          <a:prstGeom prst="rect">
            <a:avLst/>
          </a:prstGeom>
        </p:spPr>
        <p:txBody>
          <a:bodyPr wrap="square">
            <a:spAutoFit/>
          </a:bodyPr>
          <a:lstStyle/>
          <a:p>
            <a:pPr marL="285750" indent="-285750">
              <a:lnSpc>
                <a:spcPct val="114000"/>
              </a:lnSpc>
              <a:buFont typeface="Wingdings" panose="05000000000000000000" pitchFamily="2" charset="2"/>
              <a:buChar char="ü"/>
            </a:pPr>
            <a:r>
              <a:rPr lang="zh-CN" altLang="en-US" sz="1600" dirty="0" smtClean="0">
                <a:latin typeface="+mn-ea"/>
                <a:cs typeface="Arial" panose="020B0604020202020204" pitchFamily="34" charset="0"/>
              </a:rPr>
              <a:t>了解计算机网络的形成与发展、应用及其发展趋势</a:t>
            </a:r>
            <a:endParaRPr lang="en-US" altLang="zh-CN" sz="1600" dirty="0" smtClean="0">
              <a:latin typeface="+mn-ea"/>
              <a:cs typeface="Arial" panose="020B0604020202020204" pitchFamily="34" charset="0"/>
            </a:endParaRPr>
          </a:p>
          <a:p>
            <a:pPr marL="285750" indent="-285750">
              <a:lnSpc>
                <a:spcPct val="114000"/>
              </a:lnSpc>
              <a:buFont typeface="Wingdings" panose="05000000000000000000" pitchFamily="2" charset="2"/>
              <a:buChar char="ü"/>
            </a:pPr>
            <a:r>
              <a:rPr lang="zh-CN" altLang="en-US" sz="1600" dirty="0" smtClean="0">
                <a:latin typeface="+mn-ea"/>
                <a:cs typeface="Arial" panose="020B0604020202020204" pitchFamily="34" charset="0"/>
              </a:rPr>
              <a:t>掌握计算机网络的定义、组成、功能、分类、分组交换和拓扑结构等基本概念</a:t>
            </a:r>
            <a:endParaRPr lang="en-US" altLang="zh-CN" sz="1600" dirty="0" smtClean="0">
              <a:latin typeface="+mn-ea"/>
              <a:cs typeface="Arial" panose="020B0604020202020204" pitchFamily="34" charset="0"/>
            </a:endParaRPr>
          </a:p>
          <a:p>
            <a:pPr marL="285750" indent="-285750">
              <a:lnSpc>
                <a:spcPct val="114000"/>
              </a:lnSpc>
              <a:buFont typeface="Wingdings" panose="05000000000000000000" pitchFamily="2" charset="2"/>
              <a:buChar char="ü"/>
            </a:pPr>
            <a:r>
              <a:rPr lang="zh-CN" altLang="en-US" sz="1600" dirty="0" smtClean="0">
                <a:latin typeface="+mn-ea"/>
                <a:cs typeface="Arial" panose="020B0604020202020204" pitchFamily="34" charset="0"/>
              </a:rPr>
              <a:t>掌握计算机网络常见传输介质的特性，能独立制作网线并连接网络设备</a:t>
            </a:r>
            <a:endParaRPr lang="en-US" altLang="zh-CN" sz="1600" dirty="0" smtClean="0">
              <a:latin typeface="+mn-ea"/>
              <a:cs typeface="Arial" panose="020B0604020202020204" pitchFamily="34" charset="0"/>
            </a:endParaRPr>
          </a:p>
          <a:p>
            <a:pPr marL="285750" indent="-285750">
              <a:lnSpc>
                <a:spcPct val="114000"/>
              </a:lnSpc>
              <a:buFont typeface="Wingdings" panose="05000000000000000000" pitchFamily="2" charset="2"/>
              <a:buChar char="ü"/>
            </a:pPr>
            <a:r>
              <a:rPr lang="zh-CN" altLang="en-US" sz="1600" dirty="0" smtClean="0">
                <a:latin typeface="+mn-ea"/>
                <a:cs typeface="Arial" panose="020B0604020202020204" pitchFamily="34" charset="0"/>
              </a:rPr>
              <a:t>能够使用专业绘图软件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Visio</a:t>
            </a:r>
            <a:r>
              <a:rPr lang="en-US" altLang="zh-CN" sz="1600" dirty="0" smtClean="0">
                <a:latin typeface="+mn-ea"/>
                <a:cs typeface="Arial" panose="020B0604020202020204" pitchFamily="34" charset="0"/>
              </a:rPr>
              <a:t> </a:t>
            </a:r>
            <a:r>
              <a:rPr lang="zh-CN" altLang="en-US" sz="1600" dirty="0" smtClean="0">
                <a:latin typeface="+mn-ea"/>
                <a:cs typeface="Arial" panose="020B0604020202020204" pitchFamily="34" charset="0"/>
              </a:rPr>
              <a:t>绘制常见拓扑结构图</a:t>
            </a:r>
            <a:endParaRPr lang="en-US" altLang="zh-CN" sz="1600" dirty="0" smtClean="0">
              <a:latin typeface="+mn-ea"/>
              <a:cs typeface="Arial" panose="020B0604020202020204" pitchFamily="34" charset="0"/>
            </a:endParaRPr>
          </a:p>
          <a:p>
            <a:pPr marL="285750" indent="-285750">
              <a:lnSpc>
                <a:spcPct val="114000"/>
              </a:lnSpc>
              <a:buFont typeface="Wingdings" panose="05000000000000000000" pitchFamily="2" charset="2"/>
              <a:buChar char="ü"/>
            </a:pPr>
            <a:r>
              <a:rPr lang="zh-CN" altLang="en-US" sz="1600" dirty="0" smtClean="0">
                <a:latin typeface="+mn-ea"/>
                <a:cs typeface="Arial" panose="020B0604020202020204" pitchFamily="34" charset="0"/>
              </a:rPr>
              <a:t>初步形成按操作规范进行操作的习惯</a:t>
            </a:r>
            <a:endParaRPr lang="en-US" altLang="zh-CN" sz="1600" dirty="0" smtClean="0">
              <a:latin typeface="+mn-ea"/>
              <a:cs typeface="Arial" panose="020B0604020202020204" pitchFamily="34" charset="0"/>
            </a:endParaRP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8372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467616" cy="584775"/>
          </a:xfrm>
          <a:prstGeom prst="rect">
            <a:avLst/>
          </a:prstGeom>
        </p:spPr>
        <p:txBody>
          <a:bodyPr wrap="none">
            <a:spAutoFit/>
          </a:bodyPr>
          <a:lstStyle/>
          <a:p>
            <a:r>
              <a:rPr lang="zh-CN" altLang="en-US" sz="3200" dirty="0">
                <a:solidFill>
                  <a:srgbClr val="1F9E23"/>
                </a:solidFill>
                <a:latin typeface="方正兰亭超细黑简体" pitchFamily="2" charset="-122"/>
                <a:ea typeface="方正兰亭超细黑简体" pitchFamily="2" charset="-122"/>
                <a:cs typeface="Arial" panose="020B0604020202020204" pitchFamily="34" charset="0"/>
              </a:rPr>
              <a:t>计算机网络的分类</a:t>
            </a:r>
            <a:endParaRPr lang="en-US" altLang="zh-CN" sz="3200" dirty="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4" name="矩形 3"/>
          <p:cNvSpPr/>
          <p:nvPr/>
        </p:nvSpPr>
        <p:spPr>
          <a:xfrm>
            <a:off x="412490" y="1014286"/>
            <a:ext cx="2954655"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按网络覆盖的地理范围分类</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29" name="组合 28"/>
          <p:cNvGrpSpPr/>
          <p:nvPr/>
        </p:nvGrpSpPr>
        <p:grpSpPr>
          <a:xfrm>
            <a:off x="8892480" y="411510"/>
            <a:ext cx="251520" cy="6618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12491" y="1463616"/>
            <a:ext cx="8223510" cy="460062"/>
          </a:xfrm>
          <a:prstGeom prst="rect">
            <a:avLst/>
          </a:prstGeom>
        </p:spPr>
        <p:txBody>
          <a:bodyPr wrap="square">
            <a:spAutoFit/>
          </a:bodyPr>
          <a:lstStyle/>
          <a:p>
            <a:pPr algn="just">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按地理覆盖范围对网络进行划分，是目前最为常用的一种计算机网络分类方法</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，因为</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地理覆盖范围的不同，直接影响网络技术的实现与</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选择。</a:t>
            </a:r>
            <a:endParaRPr lang="zh-CN" altLang="en-US"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96891" y="2384754"/>
                <a:ext cx="646331" cy="461665"/>
              </a:xfrm>
              <a:prstGeom prst="rect">
                <a:avLst/>
              </a:prstGeom>
            </p:spPr>
            <p:txBody>
              <a:bodyPr wrap="none">
                <a:spAutoFit/>
              </a:bodyPr>
              <a:lstStyle/>
              <a:p>
                <a:r>
                  <a:rPr lang="zh-CN" altLang="en-US" sz="1200" dirty="0" smtClean="0">
                    <a:solidFill>
                      <a:srgbClr val="1F9E23"/>
                    </a:solidFill>
                    <a:latin typeface="Century Gothic" panose="020B0502020202020204" pitchFamily="34" charset="0"/>
                    <a:cs typeface="Arial" panose="020B0604020202020204" pitchFamily="34" charset="0"/>
                  </a:rPr>
                  <a:t>局域网</a:t>
                </a:r>
                <a:endParaRPr lang="en-US" altLang="zh-CN" sz="1200" dirty="0" smtClean="0">
                  <a:solidFill>
                    <a:srgbClr val="1F9E23"/>
                  </a:solidFill>
                  <a:latin typeface="Century Gothic" panose="020B0502020202020204" pitchFamily="34" charset="0"/>
                  <a:cs typeface="Arial" panose="020B0604020202020204" pitchFamily="34" charset="0"/>
                </a:endParaRPr>
              </a:p>
              <a:p>
                <a:r>
                  <a:rPr lang="en-US" altLang="zh-CN" sz="1200" dirty="0" smtClean="0">
                    <a:solidFill>
                      <a:srgbClr val="1F9E23"/>
                    </a:solidFill>
                    <a:latin typeface="Century Gothic" panose="020B0502020202020204" pitchFamily="34" charset="0"/>
                    <a:cs typeface="Arial" panose="020B0604020202020204" pitchFamily="34" charset="0"/>
                  </a:rPr>
                  <a:t>LAN</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902811" cy="307777"/>
              </a:xfrm>
              <a:prstGeom prst="rect">
                <a:avLst/>
              </a:prstGeom>
            </p:spPr>
            <p:txBody>
              <a:bodyPr wrap="none">
                <a:spAutoFit/>
              </a:bodyPr>
              <a:lstStyle/>
              <a:p>
                <a:r>
                  <a:rPr lang="zh-CN" altLang="en-US" sz="1400" dirty="0">
                    <a:solidFill>
                      <a:schemeClr val="bg1"/>
                    </a:solidFill>
                    <a:latin typeface="方正兰亭超细黑简体" pitchFamily="2" charset="-122"/>
                    <a:ea typeface="方正兰亭超细黑简体" pitchFamily="2" charset="-122"/>
                    <a:cs typeface="Arial" panose="020B0604020202020204" pitchFamily="34" charset="0"/>
                  </a:rPr>
                  <a:t>覆盖范围</a:t>
                </a:r>
                <a:endParaRPr lang="en-US" altLang="zh-CN" sz="1400" dirty="0">
                  <a:solidFill>
                    <a:schemeClr val="bg1"/>
                  </a:solidFill>
                  <a:latin typeface="方正兰亭超细黑简体" pitchFamily="2" charset="-122"/>
                  <a:ea typeface="方正兰亭超细黑简体" pitchFamily="2" charset="-122"/>
                  <a:cs typeface="Arial" panose="020B0604020202020204" pitchFamily="34" charset="0"/>
                </a:endParaRPr>
              </a:p>
            </p:txBody>
          </p:sp>
          <p:sp>
            <p:nvSpPr>
              <p:cNvPr id="74" name="矩形 73"/>
              <p:cNvSpPr/>
              <p:nvPr/>
            </p:nvSpPr>
            <p:spPr>
              <a:xfrm>
                <a:off x="596891" y="2987590"/>
                <a:ext cx="838691"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10km</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384754"/>
                <a:ext cx="646331" cy="461665"/>
              </a:xfrm>
              <a:prstGeom prst="rect">
                <a:avLst/>
              </a:prstGeom>
            </p:spPr>
            <p:txBody>
              <a:bodyPr wrap="none">
                <a:spAutoFit/>
              </a:bodyPr>
              <a:lstStyle/>
              <a:p>
                <a:r>
                  <a:rPr lang="zh-CN" altLang="en-US" sz="1200" dirty="0" smtClean="0">
                    <a:solidFill>
                      <a:srgbClr val="1F9E23"/>
                    </a:solidFill>
                    <a:latin typeface="Century Gothic" panose="020B0502020202020204" pitchFamily="34" charset="0"/>
                    <a:cs typeface="Arial" panose="020B0604020202020204" pitchFamily="34" charset="0"/>
                  </a:rPr>
                  <a:t>城域网</a:t>
                </a:r>
                <a:endParaRPr lang="en-US" altLang="zh-CN" sz="1200" dirty="0" smtClean="0">
                  <a:solidFill>
                    <a:srgbClr val="1F9E23"/>
                  </a:solidFill>
                  <a:latin typeface="Century Gothic" panose="020B0502020202020204" pitchFamily="34" charset="0"/>
                  <a:cs typeface="Arial" panose="020B0604020202020204" pitchFamily="34" charset="0"/>
                </a:endParaRPr>
              </a:p>
              <a:p>
                <a:r>
                  <a:rPr lang="en-US" altLang="zh-CN" sz="1200" dirty="0" smtClean="0">
                    <a:solidFill>
                      <a:srgbClr val="1F9E23"/>
                    </a:solidFill>
                    <a:latin typeface="Century Gothic" panose="020B0502020202020204" pitchFamily="34" charset="0"/>
                    <a:cs typeface="Arial" panose="020B0604020202020204" pitchFamily="34" charset="0"/>
                  </a:rPr>
                  <a:t>MAN</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902811" cy="307777"/>
              </a:xfrm>
              <a:prstGeom prst="rect">
                <a:avLst/>
              </a:prstGeom>
            </p:spPr>
            <p:txBody>
              <a:bodyPr wrap="none">
                <a:spAutoFit/>
              </a:bodyPr>
              <a:lstStyle/>
              <a:p>
                <a:r>
                  <a:rPr lang="zh-CN" altLang="en-US" sz="1400" dirty="0">
                    <a:solidFill>
                      <a:schemeClr val="bg1"/>
                    </a:solidFill>
                    <a:latin typeface="方正兰亭超细黑简体" pitchFamily="2" charset="-122"/>
                    <a:ea typeface="方正兰亭超细黑简体" pitchFamily="2" charset="-122"/>
                    <a:cs typeface="Arial" panose="020B0604020202020204" pitchFamily="34" charset="0"/>
                  </a:rPr>
                  <a:t>覆盖范围</a:t>
                </a:r>
                <a:endParaRPr lang="en-US" altLang="zh-CN" sz="1400" dirty="0">
                  <a:solidFill>
                    <a:schemeClr val="bg1"/>
                  </a:solidFill>
                  <a:latin typeface="方正兰亭超细黑简体" pitchFamily="2" charset="-122"/>
                  <a:ea typeface="方正兰亭超细黑简体" pitchFamily="2" charset="-122"/>
                  <a:cs typeface="Arial" panose="020B0604020202020204" pitchFamily="34" charset="0"/>
                </a:endParaRPr>
              </a:p>
            </p:txBody>
          </p:sp>
          <p:sp>
            <p:nvSpPr>
              <p:cNvPr id="80" name="矩形 79"/>
              <p:cNvSpPr/>
              <p:nvPr/>
            </p:nvSpPr>
            <p:spPr>
              <a:xfrm>
                <a:off x="596891" y="2987590"/>
                <a:ext cx="981359"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100km</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355726"/>
              <a:ext cx="646331" cy="461665"/>
            </a:xfrm>
            <a:prstGeom prst="rect">
              <a:avLst/>
            </a:prstGeom>
          </p:spPr>
          <p:txBody>
            <a:bodyPr wrap="none">
              <a:spAutoFit/>
            </a:bodyPr>
            <a:lstStyle/>
            <a:p>
              <a:r>
                <a:rPr lang="zh-CN" altLang="en-US" sz="1200" dirty="0" smtClean="0">
                  <a:solidFill>
                    <a:srgbClr val="1F9E23"/>
                  </a:solidFill>
                  <a:latin typeface="Century Gothic" panose="020B0502020202020204" pitchFamily="34" charset="0"/>
                  <a:cs typeface="Arial" panose="020B0604020202020204" pitchFamily="34" charset="0"/>
                </a:rPr>
                <a:t>广域网</a:t>
              </a:r>
              <a:endParaRPr lang="en-US" altLang="zh-CN" sz="1200" dirty="0" smtClean="0">
                <a:solidFill>
                  <a:srgbClr val="1F9E23"/>
                </a:solidFill>
                <a:latin typeface="Century Gothic" panose="020B0502020202020204" pitchFamily="34" charset="0"/>
                <a:cs typeface="Arial" panose="020B0604020202020204" pitchFamily="34" charset="0"/>
              </a:endParaRPr>
            </a:p>
            <a:p>
              <a:r>
                <a:rPr lang="en-US" altLang="zh-CN" sz="1200" dirty="0" smtClean="0">
                  <a:solidFill>
                    <a:srgbClr val="1F9E23"/>
                  </a:solidFill>
                  <a:latin typeface="Century Gothic" panose="020B0502020202020204" pitchFamily="34" charset="0"/>
                  <a:cs typeface="Arial" panose="020B0604020202020204" pitchFamily="34" charset="0"/>
                </a:rPr>
                <a:t>WAN</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902811" cy="307777"/>
            </a:xfrm>
            <a:prstGeom prst="rect">
              <a:avLst/>
            </a:prstGeom>
          </p:spPr>
          <p:txBody>
            <a:bodyPr wrap="none">
              <a:spAutoFit/>
            </a:bodyPr>
            <a:lstStyle/>
            <a:p>
              <a:r>
                <a:rPr lang="zh-CN" altLang="en-US" sz="1400" dirty="0">
                  <a:solidFill>
                    <a:schemeClr val="bg1"/>
                  </a:solidFill>
                  <a:latin typeface="方正兰亭超细黑简体" pitchFamily="2" charset="-122"/>
                  <a:ea typeface="方正兰亭超细黑简体" pitchFamily="2" charset="-122"/>
                  <a:cs typeface="Arial" panose="020B0604020202020204" pitchFamily="34" charset="0"/>
                </a:rPr>
                <a:t>覆盖范围</a:t>
              </a:r>
              <a:endParaRPr lang="en-US" altLang="zh-CN" sz="1400" dirty="0">
                <a:solidFill>
                  <a:schemeClr val="bg1"/>
                </a:solidFill>
                <a:latin typeface="方正兰亭超细黑简体" pitchFamily="2" charset="-122"/>
                <a:ea typeface="方正兰亭超细黑简体" pitchFamily="2" charset="-122"/>
                <a:cs typeface="Arial" panose="020B0604020202020204" pitchFamily="34" charset="0"/>
              </a:endParaRPr>
            </a:p>
          </p:txBody>
        </p:sp>
        <p:sp>
          <p:nvSpPr>
            <p:cNvPr id="86" name="矩形 85"/>
            <p:cNvSpPr/>
            <p:nvPr/>
          </p:nvSpPr>
          <p:spPr>
            <a:xfrm>
              <a:off x="6785127" y="2950942"/>
              <a:ext cx="1124026"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1000km</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355726"/>
              <a:ext cx="954107" cy="461665"/>
            </a:xfrm>
            <a:prstGeom prst="rect">
              <a:avLst/>
            </a:prstGeom>
          </p:spPr>
          <p:txBody>
            <a:bodyPr wrap="none">
              <a:spAutoFit/>
            </a:bodyPr>
            <a:lstStyle/>
            <a:p>
              <a:r>
                <a:rPr lang="zh-CN" altLang="en-US" sz="1200" dirty="0" smtClean="0">
                  <a:solidFill>
                    <a:srgbClr val="1F9E23"/>
                  </a:solidFill>
                  <a:latin typeface="Century Gothic" panose="020B0502020202020204" pitchFamily="34" charset="0"/>
                  <a:cs typeface="Arial" panose="020B0604020202020204" pitchFamily="34" charset="0"/>
                </a:rPr>
                <a:t>个人局域网</a:t>
              </a:r>
              <a:endParaRPr lang="en-US" altLang="zh-CN" sz="1200" dirty="0" smtClean="0">
                <a:solidFill>
                  <a:srgbClr val="1F9E23"/>
                </a:solidFill>
                <a:latin typeface="Century Gothic" panose="020B0502020202020204" pitchFamily="34" charset="0"/>
                <a:cs typeface="Arial" panose="020B0604020202020204" pitchFamily="34" charset="0"/>
              </a:endParaRPr>
            </a:p>
            <a:p>
              <a:r>
                <a:rPr lang="en-US" altLang="zh-CN" sz="1200" dirty="0" smtClean="0">
                  <a:solidFill>
                    <a:srgbClr val="1F9E23"/>
                  </a:solidFill>
                  <a:latin typeface="Century Gothic" panose="020B0502020202020204" pitchFamily="34" charset="0"/>
                  <a:cs typeface="Arial" panose="020B0604020202020204" pitchFamily="34" charset="0"/>
                </a:rPr>
                <a:t>PAN</a:t>
              </a:r>
            </a:p>
          </p:txBody>
        </p:sp>
        <p:sp>
          <p:nvSpPr>
            <p:cNvPr id="35" name="矩形 34"/>
            <p:cNvSpPr/>
            <p:nvPr/>
          </p:nvSpPr>
          <p:spPr>
            <a:xfrm>
              <a:off x="503238"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902811" cy="307777"/>
            </a:xfrm>
            <a:prstGeom prst="rect">
              <a:avLst/>
            </a:prstGeom>
          </p:spPr>
          <p:txBody>
            <a:bodyPr wrap="none">
              <a:spAutoFit/>
            </a:bodyPr>
            <a:lstStyle/>
            <a:p>
              <a:r>
                <a:rPr lang="zh-CN" altLang="en-US" sz="1400" dirty="0" smtClean="0">
                  <a:solidFill>
                    <a:schemeClr val="bg1"/>
                  </a:solidFill>
                  <a:latin typeface="方正兰亭超细黑简体" pitchFamily="2" charset="-122"/>
                  <a:ea typeface="方正兰亭超细黑简体" pitchFamily="2" charset="-122"/>
                  <a:cs typeface="Arial" panose="020B0604020202020204" pitchFamily="34" charset="0"/>
                </a:rPr>
                <a:t>覆盖范围</a:t>
              </a:r>
              <a:endParaRPr lang="en-US" altLang="zh-CN" sz="1400" dirty="0">
                <a:solidFill>
                  <a:schemeClr val="bg1"/>
                </a:solidFill>
                <a:latin typeface="方正兰亭超细黑简体" pitchFamily="2" charset="-122"/>
                <a:ea typeface="方正兰亭超细黑简体" pitchFamily="2" charset="-122"/>
                <a:cs typeface="Arial" panose="020B0604020202020204" pitchFamily="34" charset="0"/>
              </a:endParaRPr>
            </a:p>
          </p:txBody>
        </p:sp>
        <p:sp>
          <p:nvSpPr>
            <p:cNvPr id="68" name="矩形 67"/>
            <p:cNvSpPr/>
            <p:nvPr/>
          </p:nvSpPr>
          <p:spPr>
            <a:xfrm>
              <a:off x="596891" y="2958562"/>
              <a:ext cx="710451"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10m</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48642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95612"/>
            <a:chOff x="412490" y="524010"/>
            <a:chExt cx="3467616" cy="895612"/>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计算机网络的分类</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2262158"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按数据交换方式分类</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302840"/>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交换又称转接，是现代网络的基本特征，按数据交换的分类方式</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如左图所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示。这四种交换方式的比较</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如右图所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1" name="Picture 3" descr="1-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490" y="2787778"/>
            <a:ext cx="3924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484" y="2391733"/>
            <a:ext cx="4383756" cy="2116063"/>
          </a:xfrm>
          <a:prstGeom prst="rect">
            <a:avLst/>
          </a:prstGeom>
          <a:noFill/>
          <a:ln>
            <a:noFill/>
          </a:ln>
          <a:effectLst/>
          <a:extLst>
            <a:ext uri="{909E8E84-426E-40DD-AFC4-6F175D3DCCD1}">
              <a14:hiddenFill xmlns:a14="http://schemas.microsoft.com/office/drawing/2010/main">
                <a:solidFill>
                  <a:srgbClr val="0099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514"/>
                  </a:outerShdw>
                </a:effectLst>
              </a14:hiddenEffects>
            </a:ext>
          </a:extLst>
        </p:spPr>
      </p:pic>
    </p:spTree>
    <p:extLst>
      <p:ext uri="{BB962C8B-B14F-4D97-AF65-F5344CB8AC3E}">
        <p14:creationId xmlns:p14="http://schemas.microsoft.com/office/powerpoint/2010/main" val="171777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strips(upLeft)">
                                      <p:cBhvr>
                                        <p:cTn id="16" dur="1000"/>
                                        <p:tgtEl>
                                          <p:spTgt spid="11"/>
                                        </p:tgtEl>
                                      </p:cBhvr>
                                    </p:animEffect>
                                  </p:childTnLst>
                                </p:cTn>
                              </p:par>
                              <p:par>
                                <p:cTn id="17" presetID="18" presetClass="entr" presetSubtype="9" fill="hold" nodeType="withEffect">
                                  <p:stCondLst>
                                    <p:cond delay="1000"/>
                                  </p:stCondLst>
                                  <p:childTnLst>
                                    <p:set>
                                      <p:cBhvr>
                                        <p:cTn id="18" dur="1" fill="hold">
                                          <p:stCondLst>
                                            <p:cond delay="0"/>
                                          </p:stCondLst>
                                        </p:cTn>
                                        <p:tgtEl>
                                          <p:spTgt spid="1028"/>
                                        </p:tgtEl>
                                        <p:attrNameLst>
                                          <p:attrName>style.visibility</p:attrName>
                                        </p:attrNameLst>
                                      </p:cBhvr>
                                      <p:to>
                                        <p:strVal val="visible"/>
                                      </p:to>
                                    </p:set>
                                    <p:animEffect transition="in" filter="strips(upLeft)">
                                      <p:cBhvr>
                                        <p:cTn id="19"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95612"/>
            <a:chOff x="412490" y="524010"/>
            <a:chExt cx="3467616" cy="895612"/>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电路交换</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1323876" y="3394207"/>
            <a:ext cx="2358517" cy="1183895"/>
            <a:chOff x="4051643" y="1578011"/>
            <a:chExt cx="2358517" cy="1183895"/>
          </a:xfrm>
        </p:grpSpPr>
        <p:sp>
          <p:nvSpPr>
            <p:cNvPr id="128" name="矩形 127"/>
            <p:cNvSpPr/>
            <p:nvPr/>
          </p:nvSpPr>
          <p:spPr>
            <a:xfrm>
              <a:off x="4051643" y="2054020"/>
              <a:ext cx="2358517" cy="707886"/>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Circuit Switching</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，也称线路交换，在源节点和目的节点之间建立一条专用通路用于数据传输。可分为电路建立、数据传输、电路拆除三个过程。</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电路交换</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7" name="组合 16"/>
          <p:cNvGrpSpPr/>
          <p:nvPr/>
        </p:nvGrpSpPr>
        <p:grpSpPr>
          <a:xfrm>
            <a:off x="3871150" y="3389408"/>
            <a:ext cx="2358517" cy="1030007"/>
            <a:chOff x="6605722" y="1578011"/>
            <a:chExt cx="2358517" cy="1030007"/>
          </a:xfrm>
        </p:grpSpPr>
        <p:sp>
          <p:nvSpPr>
            <p:cNvPr id="131" name="矩形 130"/>
            <p:cNvSpPr/>
            <p:nvPr/>
          </p:nvSpPr>
          <p:spPr>
            <a:xfrm>
              <a:off x="6605722" y="2054020"/>
              <a:ext cx="2358517" cy="553998"/>
            </a:xfrm>
            <a:prstGeom prst="rect">
              <a:avLst/>
            </a:prstGeom>
          </p:spPr>
          <p:txBody>
            <a:bodyPr wrap="square">
              <a:spAutoFit/>
            </a:bodyPr>
            <a:lstStyle/>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数据传输迅速可靠</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数据不会丢失，并保持原有序列</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传输过程保证服务质量</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051" name="Picture 3" descr="0309"/>
          <p:cNvPicPr>
            <a:picLocks noChangeAspect="1" noChangeArrowheads="1"/>
          </p:cNvPicPr>
          <p:nvPr/>
        </p:nvPicPr>
        <p:blipFill>
          <a:blip r:embed="rId2" cstate="print">
            <a:extLst>
              <a:ext uri="{28A0092B-C50C-407E-A947-70E740481C1C}">
                <a14:useLocalDpi xmlns:a14="http://schemas.microsoft.com/office/drawing/2010/main" val="0"/>
              </a:ext>
            </a:extLst>
          </a:blip>
          <a:srcRect b="65155"/>
          <a:stretch>
            <a:fillRect/>
          </a:stretch>
        </p:blipFill>
        <p:spPr bwMode="auto">
          <a:xfrm>
            <a:off x="2082735" y="1530564"/>
            <a:ext cx="4933411" cy="154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组合 63"/>
          <p:cNvGrpSpPr/>
          <p:nvPr/>
        </p:nvGrpSpPr>
        <p:grpSpPr>
          <a:xfrm>
            <a:off x="6425951" y="3388730"/>
            <a:ext cx="2358517" cy="876119"/>
            <a:chOff x="4051643" y="2893539"/>
            <a:chExt cx="2358517" cy="876119"/>
          </a:xfrm>
        </p:grpSpPr>
        <p:sp>
          <p:nvSpPr>
            <p:cNvPr id="65" name="矩形 64"/>
            <p:cNvSpPr/>
            <p:nvPr/>
          </p:nvSpPr>
          <p:spPr>
            <a:xfrm>
              <a:off x="4051643" y="3369548"/>
              <a:ext cx="2358517" cy="400110"/>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线路利用率低</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资源浪费严重</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805942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1000"/>
                                        <p:tgtEl>
                                          <p:spTgt spid="2051"/>
                                        </p:tgtEl>
                                      </p:cBhvr>
                                    </p:animEffect>
                                    <p:anim calcmode="lin" valueType="num">
                                      <p:cBhvr>
                                        <p:cTn id="12" dur="1000" fill="hold"/>
                                        <p:tgtEl>
                                          <p:spTgt spid="2051"/>
                                        </p:tgtEl>
                                        <p:attrNameLst>
                                          <p:attrName>ppt_x</p:attrName>
                                        </p:attrNameLst>
                                      </p:cBhvr>
                                      <p:tavLst>
                                        <p:tav tm="0">
                                          <p:val>
                                            <p:strVal val="#ppt_x"/>
                                          </p:val>
                                        </p:tav>
                                        <p:tav tm="100000">
                                          <p:val>
                                            <p:strVal val="#ppt_x"/>
                                          </p:val>
                                        </p:tav>
                                      </p:tavLst>
                                    </p:anim>
                                    <p:anim calcmode="lin" valueType="num">
                                      <p:cBhvr>
                                        <p:cTn id="13" dur="1000" fill="hold"/>
                                        <p:tgtEl>
                                          <p:spTgt spid="2051"/>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64"/>
                                        </p:tgtEl>
                                        <p:attrNameLst>
                                          <p:attrName>style.visibility</p:attrName>
                                        </p:attrNameLst>
                                      </p:cBhvr>
                                      <p:to>
                                        <p:strVal val="visible"/>
                                      </p:to>
                                    </p:set>
                                    <p:anim calcmode="lin" valueType="num">
                                      <p:cBhvr>
                                        <p:cTn id="3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9" dur="1000" fill="hold"/>
                                        <p:tgtEl>
                                          <p:spTgt spid="64"/>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95612"/>
            <a:chOff x="412490" y="524010"/>
            <a:chExt cx="3467616" cy="895612"/>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报文交换</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1323876" y="3394207"/>
            <a:ext cx="2358517" cy="1645560"/>
            <a:chOff x="4051643" y="1578011"/>
            <a:chExt cx="2358517" cy="1645560"/>
          </a:xfrm>
        </p:grpSpPr>
        <p:sp>
          <p:nvSpPr>
            <p:cNvPr id="128" name="矩形 127"/>
            <p:cNvSpPr/>
            <p:nvPr/>
          </p:nvSpPr>
          <p:spPr>
            <a:xfrm>
              <a:off x="4051643" y="2054020"/>
              <a:ext cx="2358517" cy="1169551"/>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Message Switching</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，也称消息交换，将用户数据、源地址、目的地址、校验码等信息封装，</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在报文中附加</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目的地址</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根据</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报文的目的地址，利用路由信息找出下一个节点的地址，再把整个报文传送给下一个节点，直到最后送达目的站点。</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报文交换</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7" name="组合 16"/>
          <p:cNvGrpSpPr/>
          <p:nvPr/>
        </p:nvGrpSpPr>
        <p:grpSpPr>
          <a:xfrm>
            <a:off x="3871150" y="3389408"/>
            <a:ext cx="2358517" cy="1183895"/>
            <a:chOff x="6605722" y="1578011"/>
            <a:chExt cx="2358517" cy="1183895"/>
          </a:xfrm>
        </p:grpSpPr>
        <p:sp>
          <p:nvSpPr>
            <p:cNvPr id="131" name="矩形 130"/>
            <p:cNvSpPr/>
            <p:nvPr/>
          </p:nvSpPr>
          <p:spPr>
            <a:xfrm>
              <a:off x="6605722" y="2054020"/>
              <a:ext cx="2358517" cy="707886"/>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报文交换过程不独占信道，可以采用多路复用技术，利用率高</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可以将一个报文发送到多个目的地</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不</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需要建立连接</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645560"/>
            <a:chOff x="4051643" y="2893539"/>
            <a:chExt cx="2358517" cy="1645560"/>
          </a:xfrm>
        </p:grpSpPr>
        <p:sp>
          <p:nvSpPr>
            <p:cNvPr id="65" name="矩形 64"/>
            <p:cNvSpPr/>
            <p:nvPr/>
          </p:nvSpPr>
          <p:spPr>
            <a:xfrm>
              <a:off x="4051643" y="3369548"/>
              <a:ext cx="2358517" cy="1169551"/>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报文经过网络的延迟时间长且不确定，不能满足实时要求</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要求交换机具有较高的处理能力和较大的存储控件</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节点报文过多不能及时转发时，会丢弃报文</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报文未必按原有序列到达目的地</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3074" name="Picture 2" descr="1-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429276"/>
            <a:ext cx="4963136" cy="1646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164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1000"/>
                                        <p:tgtEl>
                                          <p:spTgt spid="3074"/>
                                        </p:tgtEl>
                                      </p:cBhvr>
                                    </p:animEffect>
                                    <p:anim calcmode="lin" valueType="num">
                                      <p:cBhvr>
                                        <p:cTn id="12" dur="1000" fill="hold"/>
                                        <p:tgtEl>
                                          <p:spTgt spid="3074"/>
                                        </p:tgtEl>
                                        <p:attrNameLst>
                                          <p:attrName>ppt_x</p:attrName>
                                        </p:attrNameLst>
                                      </p:cBhvr>
                                      <p:tavLst>
                                        <p:tav tm="0">
                                          <p:val>
                                            <p:strVal val="#ppt_x"/>
                                          </p:val>
                                        </p:tav>
                                        <p:tav tm="100000">
                                          <p:val>
                                            <p:strVal val="#ppt_x"/>
                                          </p:val>
                                        </p:tav>
                                      </p:tavLst>
                                    </p:anim>
                                    <p:anim calcmode="lin" valueType="num">
                                      <p:cBhvr>
                                        <p:cTn id="13" dur="1000" fill="hold"/>
                                        <p:tgtEl>
                                          <p:spTgt spid="3074"/>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64"/>
                                        </p:tgtEl>
                                        <p:attrNameLst>
                                          <p:attrName>style.visibility</p:attrName>
                                        </p:attrNameLst>
                                      </p:cBhvr>
                                      <p:to>
                                        <p:strVal val="visible"/>
                                      </p:to>
                                    </p:set>
                                    <p:anim calcmode="lin" valueType="num">
                                      <p:cBhvr>
                                        <p:cTn id="3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9" dur="1000" fill="hold"/>
                                        <p:tgtEl>
                                          <p:spTgt spid="64"/>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467616" cy="895612"/>
            <a:chOff x="412490" y="524010"/>
            <a:chExt cx="3467616" cy="895612"/>
          </a:xfrm>
        </p:grpSpPr>
        <p:sp>
          <p:nvSpPr>
            <p:cNvPr id="2" name="矩形 1"/>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分组交换</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3871150" y="3389408"/>
            <a:ext cx="2358517" cy="1491672"/>
            <a:chOff x="6605722" y="1578011"/>
            <a:chExt cx="2358517" cy="1491672"/>
          </a:xfrm>
        </p:grpSpPr>
        <p:sp>
          <p:nvSpPr>
            <p:cNvPr id="131" name="矩形 130"/>
            <p:cNvSpPr/>
            <p:nvPr/>
          </p:nvSpPr>
          <p:spPr>
            <a:xfrm>
              <a:off x="6605722" y="2054020"/>
              <a:ext cx="2358517" cy="1015663"/>
            </a:xfrm>
            <a:prstGeom prst="rect">
              <a:avLst/>
            </a:prstGeom>
          </p:spPr>
          <p:txBody>
            <a:bodyPr wrap="square">
              <a:spAutoFit/>
            </a:bodyPr>
            <a:lstStyle/>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虚电路</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交换（</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Virtual Circuit Switching</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类似于电路交换，如左图</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数据包</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交互（</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Datagram Switching</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类似于报文交换，如右图</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两种方式</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337783"/>
            <a:chOff x="4051643" y="2893539"/>
            <a:chExt cx="2358517" cy="1337783"/>
          </a:xfrm>
        </p:grpSpPr>
        <p:sp>
          <p:nvSpPr>
            <p:cNvPr id="65" name="矩形 64"/>
            <p:cNvSpPr/>
            <p:nvPr/>
          </p:nvSpPr>
          <p:spPr>
            <a:xfrm>
              <a:off x="4051643" y="3369548"/>
              <a:ext cx="2358517" cy="861774"/>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不独占信道</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分组连续发送，传输延时较小</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每个节点所需的存储空间减少</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传输有差错时，只需重发相应分组，提高传输效率</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4098" name="Picture 2" descr="0314"/>
          <p:cNvPicPr>
            <a:picLocks noChangeAspect="1" noChangeArrowheads="1"/>
          </p:cNvPicPr>
          <p:nvPr/>
        </p:nvPicPr>
        <p:blipFill>
          <a:blip r:embed="rId3" cstate="print">
            <a:extLst>
              <a:ext uri="{28A0092B-C50C-407E-A947-70E740481C1C}">
                <a14:useLocalDpi xmlns:a14="http://schemas.microsoft.com/office/drawing/2010/main" val="0"/>
              </a:ext>
            </a:extLst>
          </a:blip>
          <a:srcRect b="71542"/>
          <a:stretch>
            <a:fillRect/>
          </a:stretch>
        </p:blipFill>
        <p:spPr bwMode="auto">
          <a:xfrm>
            <a:off x="412490" y="1577353"/>
            <a:ext cx="4046110" cy="1282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2294" y="1495557"/>
            <a:ext cx="4248150" cy="1485900"/>
          </a:xfrm>
          <a:prstGeom prst="rect">
            <a:avLst/>
          </a:prstGeom>
          <a:solidFill>
            <a:schemeClr val="bg1"/>
          </a:solidFill>
          <a:ln>
            <a:noFill/>
          </a:ln>
        </p:spPr>
      </p:pic>
      <p:grpSp>
        <p:nvGrpSpPr>
          <p:cNvPr id="55" name="组合 54"/>
          <p:cNvGrpSpPr/>
          <p:nvPr/>
        </p:nvGrpSpPr>
        <p:grpSpPr>
          <a:xfrm>
            <a:off x="1323876" y="3394207"/>
            <a:ext cx="2358517" cy="1030007"/>
            <a:chOff x="4051643" y="1578011"/>
            <a:chExt cx="2358517" cy="1030007"/>
          </a:xfrm>
        </p:grpSpPr>
        <p:sp>
          <p:nvSpPr>
            <p:cNvPr id="56" name="矩形 55"/>
            <p:cNvSpPr/>
            <p:nvPr/>
          </p:nvSpPr>
          <p:spPr>
            <a:xfrm>
              <a:off x="4051643" y="2054020"/>
              <a:ext cx="2358517"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Packet Switching</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，将报文分解为若干个小的、按一定格式组成的分组（</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Packet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）进行交换和传输。</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分组交换</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spTree>
    <p:extLst>
      <p:ext uri="{BB962C8B-B14F-4D97-AF65-F5344CB8AC3E}">
        <p14:creationId xmlns:p14="http://schemas.microsoft.com/office/powerpoint/2010/main" val="396501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1000"/>
                                        <p:tgtEl>
                                          <p:spTgt spid="4098"/>
                                        </p:tgtEl>
                                      </p:cBhvr>
                                    </p:animEffect>
                                    <p:anim calcmode="lin" valueType="num">
                                      <p:cBhvr>
                                        <p:cTn id="12" dur="1000" fill="hold"/>
                                        <p:tgtEl>
                                          <p:spTgt spid="4098"/>
                                        </p:tgtEl>
                                        <p:attrNameLst>
                                          <p:attrName>ppt_x</p:attrName>
                                        </p:attrNameLst>
                                      </p:cBhvr>
                                      <p:tavLst>
                                        <p:tav tm="0">
                                          <p:val>
                                            <p:strVal val="#ppt_x"/>
                                          </p:val>
                                        </p:tav>
                                        <p:tav tm="100000">
                                          <p:val>
                                            <p:strVal val="#ppt_x"/>
                                          </p:val>
                                        </p:tav>
                                      </p:tavLst>
                                    </p:anim>
                                    <p:anim calcmode="lin" valueType="num">
                                      <p:cBhvr>
                                        <p:cTn id="13" dur="1000" fill="hold"/>
                                        <p:tgtEl>
                                          <p:spTgt spid="409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4099"/>
                                        </p:tgtEl>
                                        <p:attrNameLst>
                                          <p:attrName>style.visibility</p:attrName>
                                        </p:attrNameLst>
                                      </p:cBhvr>
                                      <p:to>
                                        <p:strVal val="visible"/>
                                      </p:to>
                                    </p:set>
                                    <p:animEffect transition="in" filter="fade">
                                      <p:cBhvr>
                                        <p:cTn id="16" dur="1000"/>
                                        <p:tgtEl>
                                          <p:spTgt spid="4099"/>
                                        </p:tgtEl>
                                      </p:cBhvr>
                                    </p:animEffect>
                                    <p:anim calcmode="lin" valueType="num">
                                      <p:cBhvr>
                                        <p:cTn id="17" dur="1000" fill="hold"/>
                                        <p:tgtEl>
                                          <p:spTgt spid="4099"/>
                                        </p:tgtEl>
                                        <p:attrNameLst>
                                          <p:attrName>ppt_x</p:attrName>
                                        </p:attrNameLst>
                                      </p:cBhvr>
                                      <p:tavLst>
                                        <p:tav tm="0">
                                          <p:val>
                                            <p:strVal val="#ppt_x"/>
                                          </p:val>
                                        </p:tav>
                                        <p:tav tm="100000">
                                          <p:val>
                                            <p:strVal val="#ppt_x"/>
                                          </p:val>
                                        </p:tav>
                                      </p:tavLst>
                                    </p:anim>
                                    <p:anim calcmode="lin" valueType="num">
                                      <p:cBhvr>
                                        <p:cTn id="18" dur="1000" fill="hold"/>
                                        <p:tgtEl>
                                          <p:spTgt spid="4099"/>
                                        </p:tgtEl>
                                        <p:attrNameLst>
                                          <p:attrName>ppt_y</p:attrName>
                                        </p:attrNameLst>
                                      </p:cBhvr>
                                      <p:tavLst>
                                        <p:tav tm="0">
                                          <p:val>
                                            <p:strVal val="#ppt_y+.1"/>
                                          </p:val>
                                        </p:tav>
                                        <p:tav tm="100000">
                                          <p:val>
                                            <p:strVal val="#ppt_y"/>
                                          </p:val>
                                        </p:tav>
                                      </p:tavLst>
                                    </p:anim>
                                  </p:childTnLst>
                                </p:cTn>
                              </p:par>
                              <p:par>
                                <p:cTn id="19" presetID="25" presetClass="entr" presetSubtype="0" fill="hold" nodeType="withEffect">
                                  <p:stCondLst>
                                    <p:cond delay="175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4" dur="1000" fill="hold"/>
                                        <p:tgtEl>
                                          <p:spTgt spid="1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7"/>
                                        </p:tgtEl>
                                      </p:cBhvr>
                                    </p:animEffect>
                                  </p:childTnLst>
                                </p:cTn>
                              </p:par>
                              <p:par>
                                <p:cTn id="29" presetID="25" presetClass="entr" presetSubtype="0" fill="hold" nodeType="withEffect">
                                  <p:stCondLst>
                                    <p:cond delay="200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4" dur="1000" fill="hold"/>
                                        <p:tgtEl>
                                          <p:spTgt spid="6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4"/>
                                        </p:tgtEl>
                                      </p:cBhvr>
                                    </p:animEffect>
                                  </p:childTnLst>
                                </p:cTn>
                              </p:par>
                              <p:par>
                                <p:cTn id="39" presetID="25" presetClass="entr" presetSubtype="0" fill="hold" nodeType="withEffect">
                                  <p:stCondLst>
                                    <p:cond delay="15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44" dur="1000" fill="hold"/>
                                        <p:tgtEl>
                                          <p:spTgt spid="55"/>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467616" cy="895612"/>
            <a:chOff x="412490" y="524010"/>
            <a:chExt cx="3467616" cy="895612"/>
          </a:xfrm>
        </p:grpSpPr>
        <p:sp>
          <p:nvSpPr>
            <p:cNvPr id="5" name="矩形 4"/>
            <p:cNvSpPr/>
            <p:nvPr/>
          </p:nvSpPr>
          <p:spPr>
            <a:xfrm>
              <a:off x="412490" y="524010"/>
              <a:ext cx="3467616" cy="584775"/>
            </a:xfrm>
            <a:prstGeom prst="rect">
              <a:avLst/>
            </a:prstGeom>
          </p:spPr>
          <p:txBody>
            <a:bodyPr wrap="none">
              <a:spAutoFit/>
            </a:bodyPr>
            <a:lstStyle/>
            <a:p>
              <a:pPr lvl="0"/>
              <a:r>
                <a:rPr lang="zh-CN" altLang="en-US"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计算机网络的分类</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50290"/>
              <a:ext cx="2031325" cy="369332"/>
            </a:xfrm>
            <a:prstGeom prst="rect">
              <a:avLst/>
            </a:prstGeom>
          </p:spPr>
          <p:txBody>
            <a:bodyPr wrap="none">
              <a:spAutoFit/>
            </a:bodyPr>
            <a:lstStyle/>
            <a:p>
              <a:pPr lvl="0"/>
              <a:r>
                <a:rPr lang="zh-CN" altLang="en-US" dirty="0">
                  <a:solidFill>
                    <a:prstClr val="white">
                      <a:lumMod val="50000"/>
                    </a:prstClr>
                  </a:solidFill>
                  <a:latin typeface="方正兰亭超细黑简体" pitchFamily="2" charset="-122"/>
                  <a:ea typeface="方正兰亭超细黑简体" pitchFamily="2" charset="-122"/>
                  <a:cs typeface="Arial" panose="020B0604020202020204" pitchFamily="34" charset="0"/>
                </a:rPr>
                <a:t>四</a:t>
              </a:r>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种交换技术对比</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490709" y="1417708"/>
            <a:ext cx="8171985" cy="3595122"/>
            <a:chOff x="490709" y="1417708"/>
            <a:chExt cx="8171985" cy="3595122"/>
          </a:xfrm>
        </p:grpSpPr>
        <p:sp>
          <p:nvSpPr>
            <p:cNvPr id="70" name="矩形 69"/>
            <p:cNvSpPr/>
            <p:nvPr/>
          </p:nvSpPr>
          <p:spPr>
            <a:xfrm>
              <a:off x="505976" y="1417708"/>
              <a:ext cx="8130024" cy="372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490709" y="1465217"/>
              <a:ext cx="1200971"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项目</a:t>
              </a:r>
              <a:r>
                <a:rPr lang="en-US" altLang="zh-CN" sz="1200" dirty="0" smtClean="0">
                  <a:solidFill>
                    <a:schemeClr val="bg1"/>
                  </a:solidFill>
                  <a:latin typeface="Century Gothic" panose="020B0502020202020204" pitchFamily="34" charset="0"/>
                  <a:cs typeface="Arial" panose="020B0604020202020204" pitchFamily="34" charset="0"/>
                </a:rPr>
                <a:t>\</a:t>
              </a:r>
              <a:r>
                <a:rPr lang="zh-CN" altLang="en-US" sz="1200" dirty="0" smtClean="0">
                  <a:solidFill>
                    <a:schemeClr val="bg1"/>
                  </a:solidFill>
                  <a:latin typeface="Century Gothic" panose="020B0502020202020204" pitchFamily="34" charset="0"/>
                  <a:cs typeface="Arial" panose="020B0604020202020204" pitchFamily="34" charset="0"/>
                </a:rPr>
                <a:t>交换方式</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222730" y="1465217"/>
              <a:ext cx="800219"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电路交换</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383868" y="1465217"/>
              <a:ext cx="800219"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报文交换</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4499992" y="1465217"/>
              <a:ext cx="1877438"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分组交换（数据包方式）</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6624228" y="1465217"/>
              <a:ext cx="1877438" cy="276999"/>
            </a:xfrm>
            <a:prstGeom prst="rect">
              <a:avLst/>
            </a:prstGeom>
          </p:spPr>
          <p:txBody>
            <a:bodyPr wrap="none">
              <a:spAutoFit/>
            </a:bodyPr>
            <a:lstStyle/>
            <a:p>
              <a:pPr algn="ctr"/>
              <a:r>
                <a:rPr lang="zh-CN" altLang="en-US" sz="1200" dirty="0">
                  <a:solidFill>
                    <a:schemeClr val="bg1"/>
                  </a:solidFill>
                  <a:latin typeface="Century Gothic" panose="020B0502020202020204" pitchFamily="34" charset="0"/>
                  <a:cs typeface="Arial" panose="020B0604020202020204" pitchFamily="34" charset="0"/>
                </a:rPr>
                <a:t>分组交换</a:t>
              </a:r>
              <a:r>
                <a:rPr lang="zh-CN" altLang="en-US" sz="1200" dirty="0" smtClean="0">
                  <a:solidFill>
                    <a:schemeClr val="bg1"/>
                  </a:solidFill>
                  <a:latin typeface="Century Gothic" panose="020B0502020202020204" pitchFamily="34" charset="0"/>
                  <a:cs typeface="Arial" panose="020B0604020202020204" pitchFamily="34" charset="0"/>
                </a:rPr>
                <a:t>（虚电路方式）</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528881" y="1889984"/>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交换单位</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528881" y="2347973"/>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持续时间</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528881" y="2778969"/>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传输延时</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528881" y="3245827"/>
              <a:ext cx="954107"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传输可靠性</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528881" y="3713878"/>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传输带宽</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24771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28881" y="2679762"/>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8881" y="314781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28881" y="3615866"/>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28881" y="4083918"/>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531099" y="4178334"/>
              <a:ext cx="954107"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线路利用率</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108" name="直接连接符 107"/>
            <p:cNvCxnSpPr/>
            <p:nvPr/>
          </p:nvCxnSpPr>
          <p:spPr>
            <a:xfrm>
              <a:off x="531099" y="45483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528881" y="4642790"/>
              <a:ext cx="646331"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实时性</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137" name="直接连接符 136"/>
            <p:cNvCxnSpPr/>
            <p:nvPr/>
          </p:nvCxnSpPr>
          <p:spPr>
            <a:xfrm>
              <a:off x="528881" y="5012830"/>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2229131" y="1894161"/>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数据</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39" name="矩形 138"/>
            <p:cNvSpPr/>
            <p:nvPr/>
          </p:nvSpPr>
          <p:spPr>
            <a:xfrm>
              <a:off x="2231171" y="4647579"/>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0" name="矩形 139"/>
            <p:cNvSpPr/>
            <p:nvPr/>
          </p:nvSpPr>
          <p:spPr>
            <a:xfrm>
              <a:off x="2229131" y="2778968"/>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1" name="矩形 140"/>
            <p:cNvSpPr/>
            <p:nvPr/>
          </p:nvSpPr>
          <p:spPr>
            <a:xfrm>
              <a:off x="2222729" y="3239661"/>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2" name="矩形 141"/>
            <p:cNvSpPr/>
            <p:nvPr/>
          </p:nvSpPr>
          <p:spPr>
            <a:xfrm>
              <a:off x="2222728" y="3706687"/>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固定带宽</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3" name="矩形 142"/>
            <p:cNvSpPr/>
            <p:nvPr/>
          </p:nvSpPr>
          <p:spPr>
            <a:xfrm>
              <a:off x="2229131" y="4169175"/>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低</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4" name="矩形 143"/>
            <p:cNvSpPr/>
            <p:nvPr/>
          </p:nvSpPr>
          <p:spPr>
            <a:xfrm>
              <a:off x="2229131" y="2324269"/>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较长</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3383868" y="1894161"/>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报文</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6" name="矩形 145"/>
            <p:cNvSpPr/>
            <p:nvPr/>
          </p:nvSpPr>
          <p:spPr>
            <a:xfrm>
              <a:off x="3385908" y="4647579"/>
              <a:ext cx="338554" cy="276999"/>
            </a:xfrm>
            <a:prstGeom prst="rect">
              <a:avLst/>
            </a:prstGeom>
          </p:spPr>
          <p:txBody>
            <a:bodyPr wrap="none">
              <a:spAutoFit/>
            </a:bodyPr>
            <a:lstStyle/>
            <a:p>
              <a:r>
                <a:rPr lang="zh-CN" altLang="en-US" sz="1200" dirty="0">
                  <a:solidFill>
                    <a:srgbClr val="394A57"/>
                  </a:solidFill>
                  <a:latin typeface="Century Gothic" panose="020B0502020202020204" pitchFamily="34" charset="0"/>
                  <a:cs typeface="Arial" panose="020B0604020202020204" pitchFamily="34" charset="0"/>
                </a:rPr>
                <a:t>低</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3383868" y="2778968"/>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长</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3377466" y="3239661"/>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3377465" y="3706687"/>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动态</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0" name="矩形 149"/>
            <p:cNvSpPr/>
            <p:nvPr/>
          </p:nvSpPr>
          <p:spPr>
            <a:xfrm>
              <a:off x="3383868" y="4169175"/>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3383868" y="2324269"/>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4930000" y="1889372"/>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分组</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3" name="矩形 152"/>
            <p:cNvSpPr/>
            <p:nvPr/>
          </p:nvSpPr>
          <p:spPr>
            <a:xfrm>
              <a:off x="4932040" y="4642790"/>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4930000" y="2774179"/>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5" name="矩形 154"/>
            <p:cNvSpPr/>
            <p:nvPr/>
          </p:nvSpPr>
          <p:spPr>
            <a:xfrm>
              <a:off x="4923598" y="3234872"/>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6" name="矩形 155"/>
            <p:cNvSpPr/>
            <p:nvPr/>
          </p:nvSpPr>
          <p:spPr>
            <a:xfrm>
              <a:off x="4923597" y="3701898"/>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动态</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7" name="矩形 156"/>
            <p:cNvSpPr/>
            <p:nvPr/>
          </p:nvSpPr>
          <p:spPr>
            <a:xfrm>
              <a:off x="4930000" y="4164386"/>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8" name="矩形 157"/>
            <p:cNvSpPr/>
            <p:nvPr/>
          </p:nvSpPr>
          <p:spPr>
            <a:xfrm>
              <a:off x="4930000" y="2319480"/>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9" name="矩形 158"/>
            <p:cNvSpPr/>
            <p:nvPr/>
          </p:nvSpPr>
          <p:spPr>
            <a:xfrm>
              <a:off x="7090240" y="1889372"/>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分组</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0" name="矩形 159"/>
            <p:cNvSpPr/>
            <p:nvPr/>
          </p:nvSpPr>
          <p:spPr>
            <a:xfrm>
              <a:off x="7092280" y="4642790"/>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1" name="矩形 160"/>
            <p:cNvSpPr/>
            <p:nvPr/>
          </p:nvSpPr>
          <p:spPr>
            <a:xfrm>
              <a:off x="7090240" y="2774179"/>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2" name="矩形 161"/>
            <p:cNvSpPr/>
            <p:nvPr/>
          </p:nvSpPr>
          <p:spPr>
            <a:xfrm>
              <a:off x="7083838" y="3234872"/>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3" name="矩形 162"/>
            <p:cNvSpPr/>
            <p:nvPr/>
          </p:nvSpPr>
          <p:spPr>
            <a:xfrm>
              <a:off x="7083837" y="3701898"/>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动态</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4" name="矩形 163"/>
            <p:cNvSpPr/>
            <p:nvPr/>
          </p:nvSpPr>
          <p:spPr>
            <a:xfrm>
              <a:off x="7090240" y="4164386"/>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5" name="矩形 164"/>
            <p:cNvSpPr/>
            <p:nvPr/>
          </p:nvSpPr>
          <p:spPr>
            <a:xfrm>
              <a:off x="7090240" y="2319480"/>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较短</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00764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5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28835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计算机网络的热点问题</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30</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493468"/>
          </a:xfrm>
          <a:prstGeom prst="rect">
            <a:avLst/>
          </a:prstGeom>
        </p:spPr>
        <p:txBody>
          <a:bodyPr wrap="square">
            <a:spAutoFit/>
          </a:bodyPr>
          <a:lstStyle/>
          <a:p>
            <a:pPr>
              <a:lnSpc>
                <a:spcPct val="114000"/>
              </a:lnSpc>
            </a:pP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随着网络的发展，近年来计算机网络有许多热点，如物联网、云计算、三网融合、</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3G</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4G</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移动通信与移动互联网等，它们都是在计算机网络技术高度发展与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广泛应用的基础上产生的，它们之间的关系如图所示。</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735" y="2105307"/>
            <a:ext cx="6951467" cy="248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08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2054"/>
                                        </p:tgtEl>
                                        <p:attrNameLst>
                                          <p:attrName>style.visibility</p:attrName>
                                        </p:attrNameLst>
                                      </p:cBhvr>
                                      <p:to>
                                        <p:strVal val="visible"/>
                                      </p:to>
                                    </p:set>
                                    <p:animEffect transition="in" filter="strips(upLeft)">
                                      <p:cBhvr>
                                        <p:cTn id="11"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28835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计算机网络的热点问题</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877163"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物联网</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核心和基础仍然是互联网，是在互联网的基础上延伸和扩展的网络。</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用户端延伸和扩展到了任何物品与物品之间进行信息交换和通信。</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646331"/>
            </a:xfrm>
            <a:prstGeom prst="rect">
              <a:avLst/>
            </a:prstGeom>
          </p:spPr>
          <p:txBody>
            <a:bodyPr wrap="square">
              <a:spAutoFit/>
            </a:bodyPr>
            <a:lstStyle/>
            <a:p>
              <a:r>
                <a:rPr lang="en-US" altLang="zh-CN" b="1" dirty="0" smtClean="0">
                  <a:solidFill>
                    <a:srgbClr val="1F9E23"/>
                  </a:solidFill>
                  <a:latin typeface="方正兰亭超细黑简体" pitchFamily="2" charset="-122"/>
                  <a:ea typeface="方正兰亭超细黑简体" pitchFamily="2" charset="-122"/>
                  <a:cs typeface="Arial" panose="020B0604020202020204" pitchFamily="34" charset="0"/>
                </a:rPr>
                <a:t>Internet of Things</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17" y="1267075"/>
              <a:ext cx="444156" cy="445677"/>
              <a:chOff x="13416445" y="3094038"/>
              <a:chExt cx="463551" cy="465138"/>
            </a:xfrm>
            <a:solidFill>
              <a:srgbClr val="394A57"/>
            </a:solidFill>
          </p:grpSpPr>
          <p:sp>
            <p:nvSpPr>
              <p:cNvPr id="69" name="Freeform 23"/>
              <p:cNvSpPr>
                <a:spLocks noEditPoints="1"/>
              </p:cNvSpPr>
              <p:nvPr/>
            </p:nvSpPr>
            <p:spPr bwMode="auto">
              <a:xfrm>
                <a:off x="13464072" y="3094038"/>
                <a:ext cx="415924"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zh-CN" altLang="en-US" sz="1200" dirty="0">
                  <a:solidFill>
                    <a:schemeClr val="tx1">
                      <a:lumMod val="95000"/>
                      <a:lumOff val="5000"/>
                    </a:schemeClr>
                  </a:solidFill>
                  <a:latin typeface="Century Gothic" panose="020B0502020202020204" pitchFamily="34" charset="0"/>
                  <a:cs typeface="Arial" panose="020B0604020202020204" pitchFamily="34" charset="0"/>
                </a:rPr>
                <a:t>物</a:t>
              </a:r>
              <a:r>
                <a:rPr lang="zh-CN" altLang="en-US" sz="1200" dirty="0" smtClean="0">
                  <a:solidFill>
                    <a:schemeClr val="tx1">
                      <a:lumMod val="95000"/>
                      <a:lumOff val="5000"/>
                    </a:schemeClr>
                  </a:solidFill>
                  <a:latin typeface="Century Gothic" panose="020B0502020202020204" pitchFamily="34" charset="0"/>
                  <a:cs typeface="Arial" panose="020B0604020202020204" pitchFamily="34" charset="0"/>
                </a:rPr>
                <a:t>物相连的互联网</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134" y="1657508"/>
            <a:ext cx="4747566" cy="2786450"/>
          </a:xfrm>
          <a:prstGeom prst="rect">
            <a:avLst/>
          </a:prstGeom>
        </p:spPr>
      </p:pic>
    </p:spTree>
    <p:extLst>
      <p:ext uri="{BB962C8B-B14F-4D97-AF65-F5344CB8AC3E}">
        <p14:creationId xmlns:p14="http://schemas.microsoft.com/office/powerpoint/2010/main" val="321341268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28835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计算机网络的热点问题</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877163"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云计算</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狭义云计算是指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IT </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基础设施的交付和使用模式，通过网络以按需、易扩展的方式获取资源。</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广义云计算是指服务的交付和使用模式，通过网络以按需、易扩展的方式获得所需服务。</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646331"/>
            </a:xfrm>
            <a:prstGeom prst="rect">
              <a:avLst/>
            </a:prstGeom>
          </p:spPr>
          <p:txBody>
            <a:bodyPr wrap="square">
              <a:spAutoFit/>
            </a:bodyPr>
            <a:lstStyle/>
            <a:p>
              <a:r>
                <a:rPr lang="en-US" altLang="zh-CN" b="1" dirty="0" smtClean="0">
                  <a:solidFill>
                    <a:srgbClr val="1F9E23"/>
                  </a:solidFill>
                  <a:latin typeface="方正兰亭超细黑简体" pitchFamily="2" charset="-122"/>
                  <a:ea typeface="方正兰亭超细黑简体" pitchFamily="2" charset="-122"/>
                  <a:cs typeface="Arial" panose="020B0604020202020204" pitchFamily="34" charset="0"/>
                </a:rPr>
                <a:t>Cloud Computing</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17" y="1267075"/>
              <a:ext cx="444156" cy="445677"/>
              <a:chOff x="13416445" y="3094038"/>
              <a:chExt cx="463551" cy="465138"/>
            </a:xfrm>
            <a:solidFill>
              <a:srgbClr val="394A57"/>
            </a:solidFill>
          </p:grpSpPr>
          <p:sp>
            <p:nvSpPr>
              <p:cNvPr id="69" name="Freeform 23"/>
              <p:cNvSpPr>
                <a:spLocks noEditPoints="1"/>
              </p:cNvSpPr>
              <p:nvPr/>
            </p:nvSpPr>
            <p:spPr bwMode="auto">
              <a:xfrm>
                <a:off x="13464072" y="3094038"/>
                <a:ext cx="415924"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2" y="2268523"/>
              <a:ext cx="1757771" cy="276999"/>
            </a:xfrm>
            <a:prstGeom prst="rect">
              <a:avLst/>
            </a:prstGeom>
          </p:spPr>
          <p:txBody>
            <a:bodyPr wrap="square">
              <a:spAutoFit/>
            </a:bodyPr>
            <a:lstStyle/>
            <a:p>
              <a:r>
                <a:rPr lang="zh-CN" altLang="en-US" sz="1200" dirty="0" smtClean="0">
                  <a:solidFill>
                    <a:schemeClr val="tx1">
                      <a:lumMod val="95000"/>
                      <a:lumOff val="5000"/>
                    </a:schemeClr>
                  </a:solidFill>
                  <a:latin typeface="Century Gothic" panose="020B0502020202020204" pitchFamily="34" charset="0"/>
                  <a:cs typeface="Arial" panose="020B0604020202020204" pitchFamily="34" charset="0"/>
                </a:rPr>
                <a:t>增加、使用与交付模式</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411" y="1525659"/>
            <a:ext cx="4626103" cy="3131871"/>
          </a:xfrm>
          <a:prstGeom prst="rect">
            <a:avLst/>
          </a:prstGeom>
        </p:spPr>
      </p:pic>
    </p:spTree>
    <p:extLst>
      <p:ext uri="{BB962C8B-B14F-4D97-AF65-F5344CB8AC3E}">
        <p14:creationId xmlns:p14="http://schemas.microsoft.com/office/powerpoint/2010/main" val="71211908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28835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计算机网络的热点问题</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1107996" cy="369332"/>
          </a:xfrm>
          <a:prstGeom prst="rect">
            <a:avLst/>
          </a:prstGeom>
        </p:spPr>
        <p:txBody>
          <a:bodyPr wrap="none">
            <a:spAutoFit/>
          </a:bodyPr>
          <a:lstStyle/>
          <a:p>
            <a:r>
              <a:rPr lang="zh-CN" altLang="en-US" dirty="0">
                <a:solidFill>
                  <a:schemeClr val="bg1">
                    <a:lumMod val="50000"/>
                  </a:schemeClr>
                </a:solidFill>
                <a:latin typeface="方正兰亭超细黑简体" pitchFamily="2" charset="-122"/>
                <a:ea typeface="方正兰亭超细黑简体" pitchFamily="2" charset="-122"/>
                <a:cs typeface="Arial" panose="020B0604020202020204" pitchFamily="34" charset="0"/>
              </a:rPr>
              <a:t>三</a:t>
            </a:r>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网融合</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1015663"/>
            </a:xfrm>
            <a:prstGeom prst="rect">
              <a:avLst/>
            </a:prstGeom>
          </p:spPr>
          <p:txBody>
            <a:bodyPr wrap="square">
              <a:spAutoFit/>
            </a:bodyPr>
            <a:lstStyle/>
            <a:p>
              <a:r>
                <a:rPr lang="zh-CN" altLang="zh-CN" sz="1000" dirty="0"/>
                <a:t>将原来独立运营的三大</a:t>
              </a:r>
              <a:r>
                <a:rPr lang="zh-CN" altLang="zh-CN" sz="1000" dirty="0" smtClean="0"/>
                <a:t>网络</a:t>
              </a:r>
              <a:r>
                <a:rPr lang="zh-CN" altLang="en-US" sz="1000" dirty="0" smtClean="0"/>
                <a:t>（互联网，电信网络和有线电视网络）</a:t>
              </a:r>
              <a:r>
                <a:rPr lang="zh-CN" altLang="zh-CN" sz="1000" dirty="0" smtClean="0"/>
                <a:t>相互</a:t>
              </a:r>
              <a:r>
                <a:rPr lang="zh-CN" altLang="zh-CN" sz="1000" dirty="0"/>
                <a:t>渗透和相互融合</a:t>
              </a:r>
              <a:r>
                <a:rPr lang="zh-CN" altLang="zh-CN" sz="1000" dirty="0" smtClean="0"/>
                <a:t>，</a:t>
              </a:r>
              <a:r>
                <a:rPr lang="zh-CN" altLang="zh-CN" sz="1000" dirty="0"/>
                <a:t>形成一个统一的信息服务网络系统</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a:t>
              </a:r>
              <a:r>
                <a:rPr lang="zh-CN" altLang="zh-CN" sz="1000" dirty="0"/>
                <a:t>三类不同的业务、市场和产业将相互渗透和融合，并以全数字化的网络设施来支持包括数据、语音和视频在内的所有业务的通信。</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646331"/>
            </a:xfrm>
            <a:prstGeom prst="rect">
              <a:avLst/>
            </a:prstGeom>
          </p:spPr>
          <p:txBody>
            <a:bodyPr wrap="square">
              <a:spAutoFit/>
            </a:bodyPr>
            <a:lstStyle/>
            <a:p>
              <a:r>
                <a:rPr lang="en-US" altLang="zh-CN" b="1" dirty="0" smtClean="0">
                  <a:solidFill>
                    <a:srgbClr val="1F9E23"/>
                  </a:solidFill>
                  <a:latin typeface="方正兰亭超细黑简体" pitchFamily="2" charset="-122"/>
                  <a:ea typeface="方正兰亭超细黑简体" pitchFamily="2" charset="-122"/>
                  <a:cs typeface="Arial" panose="020B0604020202020204" pitchFamily="34" charset="0"/>
                </a:rPr>
                <a:t>Internet &amp; </a:t>
              </a:r>
            </a:p>
            <a:p>
              <a:r>
                <a:rPr lang="en-US" altLang="zh-CN" b="1" dirty="0" smtClean="0">
                  <a:solidFill>
                    <a:srgbClr val="1F9E23"/>
                  </a:solidFill>
                  <a:latin typeface="方正兰亭超细黑简体" pitchFamily="2" charset="-122"/>
                  <a:ea typeface="方正兰亭超细黑简体" pitchFamily="2" charset="-122"/>
                  <a:cs typeface="Arial" panose="020B0604020202020204" pitchFamily="34" charset="0"/>
                </a:rPr>
                <a:t>Telnet &amp; CATV </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17" y="1267075"/>
              <a:ext cx="444156" cy="445677"/>
              <a:chOff x="13416445" y="3094038"/>
              <a:chExt cx="463551" cy="465138"/>
            </a:xfrm>
            <a:solidFill>
              <a:srgbClr val="394A57"/>
            </a:solidFill>
          </p:grpSpPr>
          <p:sp>
            <p:nvSpPr>
              <p:cNvPr id="69" name="Freeform 23"/>
              <p:cNvSpPr>
                <a:spLocks noEditPoints="1"/>
              </p:cNvSpPr>
              <p:nvPr/>
            </p:nvSpPr>
            <p:spPr bwMode="auto">
              <a:xfrm>
                <a:off x="13464072" y="3094038"/>
                <a:ext cx="415924"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zh-CN" altLang="en-US" sz="1200" dirty="0" smtClean="0">
                  <a:solidFill>
                    <a:schemeClr val="tx1">
                      <a:lumMod val="95000"/>
                      <a:lumOff val="5000"/>
                    </a:schemeClr>
                  </a:solidFill>
                  <a:latin typeface="Century Gothic" panose="020B0502020202020204" pitchFamily="34" charset="0"/>
                  <a:cs typeface="Arial" panose="020B0604020202020204" pitchFamily="34" charset="0"/>
                </a:rPr>
                <a:t>统一的信息服务网络</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490" y="1657350"/>
            <a:ext cx="4752210" cy="243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649672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382010" y="2674118"/>
            <a:ext cx="3057247" cy="871108"/>
            <a:chOff x="382010" y="2731268"/>
            <a:chExt cx="3057247" cy="871108"/>
          </a:xfrm>
        </p:grpSpPr>
        <p:sp>
          <p:nvSpPr>
            <p:cNvPr id="34" name="矩形 33"/>
            <p:cNvSpPr/>
            <p:nvPr/>
          </p:nvSpPr>
          <p:spPr>
            <a:xfrm>
              <a:off x="382010" y="2731268"/>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参观计算机网络</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107996" cy="369332"/>
            </a:xfrm>
            <a:prstGeom prst="rect">
              <a:avLst/>
            </a:prstGeom>
          </p:spPr>
          <p:txBody>
            <a:bodyPr wrap="none">
              <a:spAutoFit/>
            </a:bodyPr>
            <a:lstStyle/>
            <a:p>
              <a:r>
                <a:rPr lang="zh-CN" altLang="en-US"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1101584" cy="261610"/>
          </a:xfrm>
          <a:prstGeom prst="rect">
            <a:avLst/>
          </a:prstGeom>
        </p:spPr>
        <p:txBody>
          <a:bodyPr wrap="none">
            <a:spAutoFit/>
          </a:bodyPr>
          <a:lstStyle/>
          <a:p>
            <a:r>
              <a:rPr lang="en-US" altLang="zh-CN" sz="1100"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744896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28835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计算机网络的热点问题</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14286"/>
            <a:ext cx="1462260" cy="369332"/>
          </a:xfrm>
          <a:prstGeom prst="rect">
            <a:avLst/>
          </a:prstGeom>
        </p:spPr>
        <p:txBody>
          <a:bodyPr wrap="none">
            <a:spAutoFit/>
          </a:bodyPr>
          <a:lstStyle/>
          <a:p>
            <a:r>
              <a:rPr lang="en-US" altLang="zh-CN"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4G</a:t>
            </a:r>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移动通信</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707886"/>
            </a:xfrm>
            <a:prstGeom prst="rect">
              <a:avLst/>
            </a:prstGeom>
          </p:spPr>
          <p:txBody>
            <a:bodyPr wrap="square">
              <a:spAutoFit/>
            </a:bodyPr>
            <a:lstStyle/>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集</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3G</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和无线局域网于一体并能够传输高质量视频图像的技术产品。</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传输速度快，计费方式灵活，覆盖区域广。</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646331"/>
            </a:xfrm>
            <a:prstGeom prst="rect">
              <a:avLst/>
            </a:prstGeom>
          </p:spPr>
          <p:txBody>
            <a:bodyPr wrap="square">
              <a:spAutoFit/>
            </a:bodyPr>
            <a:lstStyle/>
            <a:p>
              <a:r>
                <a:rPr lang="en-US" altLang="zh-CN" b="1" dirty="0" smtClean="0">
                  <a:solidFill>
                    <a:srgbClr val="1F9E23"/>
                  </a:solidFill>
                  <a:latin typeface="方正兰亭超细黑简体" pitchFamily="2" charset="-122"/>
                  <a:ea typeface="方正兰亭超细黑简体" pitchFamily="2" charset="-122"/>
                  <a:cs typeface="Arial" panose="020B0604020202020204" pitchFamily="34" charset="0"/>
                </a:rPr>
                <a:t>4G Mobile</a:t>
              </a:r>
            </a:p>
            <a:p>
              <a:r>
                <a:rPr lang="en-US" altLang="zh-CN" b="1" dirty="0">
                  <a:solidFill>
                    <a:srgbClr val="1F9E23"/>
                  </a:solidFill>
                  <a:latin typeface="方正兰亭超细黑简体" pitchFamily="2" charset="-122"/>
                  <a:ea typeface="方正兰亭超细黑简体" pitchFamily="2" charset="-122"/>
                  <a:cs typeface="Arial" panose="020B0604020202020204" pitchFamily="34" charset="0"/>
                </a:rPr>
                <a:t>Communication</a:t>
              </a:r>
            </a:p>
          </p:txBody>
        </p:sp>
        <p:grpSp>
          <p:nvGrpSpPr>
            <p:cNvPr id="68" name="组合 67"/>
            <p:cNvGrpSpPr/>
            <p:nvPr/>
          </p:nvGrpSpPr>
          <p:grpSpPr>
            <a:xfrm>
              <a:off x="7039317" y="1267075"/>
              <a:ext cx="444156" cy="445677"/>
              <a:chOff x="13416445" y="3094038"/>
              <a:chExt cx="463551" cy="465138"/>
            </a:xfrm>
            <a:solidFill>
              <a:srgbClr val="394A57"/>
            </a:solidFill>
          </p:grpSpPr>
          <p:sp>
            <p:nvSpPr>
              <p:cNvPr id="69" name="Freeform 23"/>
              <p:cNvSpPr>
                <a:spLocks noEditPoints="1"/>
              </p:cNvSpPr>
              <p:nvPr/>
            </p:nvSpPr>
            <p:spPr bwMode="auto">
              <a:xfrm>
                <a:off x="13464072" y="3094038"/>
                <a:ext cx="415924"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zh-CN" altLang="en-US" sz="1200" dirty="0">
                  <a:solidFill>
                    <a:schemeClr val="tx1">
                      <a:lumMod val="95000"/>
                      <a:lumOff val="5000"/>
                    </a:schemeClr>
                  </a:solidFill>
                  <a:latin typeface="Century Gothic" panose="020B0502020202020204" pitchFamily="34" charset="0"/>
                  <a:cs typeface="Arial" panose="020B0604020202020204" pitchFamily="34" charset="0"/>
                </a:rPr>
                <a:t>物</a:t>
              </a:r>
              <a:r>
                <a:rPr lang="zh-CN" altLang="en-US" sz="1200" dirty="0" smtClean="0">
                  <a:solidFill>
                    <a:schemeClr val="tx1">
                      <a:lumMod val="95000"/>
                      <a:lumOff val="5000"/>
                    </a:schemeClr>
                  </a:solidFill>
                  <a:latin typeface="Century Gothic" panose="020B0502020202020204" pitchFamily="34" charset="0"/>
                  <a:cs typeface="Arial" panose="020B0604020202020204" pitchFamily="34" charset="0"/>
                </a:rPr>
                <a:t>物相连的互联网</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342" y="1779662"/>
            <a:ext cx="4741358" cy="2146542"/>
          </a:xfrm>
          <a:prstGeom prst="rect">
            <a:avLst/>
          </a:prstGeom>
        </p:spPr>
      </p:pic>
    </p:spTree>
    <p:extLst>
      <p:ext uri="{BB962C8B-B14F-4D97-AF65-F5344CB8AC3E}">
        <p14:creationId xmlns:p14="http://schemas.microsoft.com/office/powerpoint/2010/main" val="215316490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877985"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网络通信标准化组织</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35</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19622"/>
            <a:ext cx="2089633" cy="2762241"/>
            <a:chOff x="499840" y="1419622"/>
            <a:chExt cx="2089633" cy="2762241"/>
          </a:xfrm>
        </p:grpSpPr>
        <p:grpSp>
          <p:nvGrpSpPr>
            <p:cNvPr id="14" name="组合 13"/>
            <p:cNvGrpSpPr/>
            <p:nvPr/>
          </p:nvGrpSpPr>
          <p:grpSpPr>
            <a:xfrm>
              <a:off x="499840" y="1419622"/>
              <a:ext cx="2089633" cy="523220"/>
              <a:chOff x="826183" y="1847010"/>
              <a:chExt cx="2089633" cy="523220"/>
            </a:xfrm>
          </p:grpSpPr>
          <p:sp>
            <p:nvSpPr>
              <p:cNvPr id="49" name="矩形 48"/>
              <p:cNvSpPr/>
              <p:nvPr/>
            </p:nvSpPr>
            <p:spPr>
              <a:xfrm>
                <a:off x="1282271" y="1847010"/>
                <a:ext cx="1633545" cy="523220"/>
              </a:xfrm>
              <a:prstGeom prst="rect">
                <a:avLst/>
              </a:prstGeom>
            </p:spPr>
            <p:txBody>
              <a:bodyPr wrap="square">
                <a:spAutoFit/>
              </a:bodyPr>
              <a:lstStyle/>
              <a:p>
                <a:r>
                  <a:rPr lang="zh-CN" altLang="en-US" sz="1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国际标准化组织和国际电信联盟</a:t>
                </a:r>
                <a:endParaRPr lang="en-US" altLang="zh-CN" sz="1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123658"/>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ISO</a:t>
              </a:r>
            </a:p>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全球性的非政府组织，目标是制定国际技术标准，以促进全球信息交换和无障碍贸易。</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ITU</a:t>
              </a:r>
            </a:p>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联合国特有的管理国际电信的机构，负责管理无线电和电视频率、卫星和电话的规范与标准。</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3566685" y="1419622"/>
            <a:ext cx="2089633" cy="2577575"/>
            <a:chOff x="3633472" y="1419622"/>
            <a:chExt cx="2089633" cy="2577575"/>
          </a:xfrm>
        </p:grpSpPr>
        <p:grpSp>
          <p:nvGrpSpPr>
            <p:cNvPr id="59" name="组合 58"/>
            <p:cNvGrpSpPr/>
            <p:nvPr/>
          </p:nvGrpSpPr>
          <p:grpSpPr>
            <a:xfrm>
              <a:off x="3633472" y="1419622"/>
              <a:ext cx="2089633" cy="523220"/>
              <a:chOff x="826183" y="1847010"/>
              <a:chExt cx="2089633" cy="523220"/>
            </a:xfrm>
          </p:grpSpPr>
          <p:sp>
            <p:nvSpPr>
              <p:cNvPr id="60" name="矩形 59"/>
              <p:cNvSpPr/>
              <p:nvPr/>
            </p:nvSpPr>
            <p:spPr>
              <a:xfrm>
                <a:off x="1282271" y="1847010"/>
                <a:ext cx="1633545" cy="523220"/>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因特网有关的标准化组织</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1938992"/>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IETF</a:t>
              </a:r>
            </a:p>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工程任务组，是制定互联网技术标准的世界性组织。</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IAB</a:t>
              </a:r>
            </a:p>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架构委员会，由讨论关于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结构问题的研究人员组成的委员会，为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IETF </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提供指导。</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6633530" y="1427752"/>
            <a:ext cx="2089633" cy="2015448"/>
            <a:chOff x="6767103" y="1427752"/>
            <a:chExt cx="2089633" cy="2015448"/>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307777"/>
              </a:xfrm>
              <a:prstGeom prst="rect">
                <a:avLst/>
              </a:prstGeom>
            </p:spPr>
            <p:txBody>
              <a:bodyPr wrap="square">
                <a:spAutoFit/>
              </a:bodyPr>
              <a:lstStyle/>
              <a:p>
                <a:r>
                  <a:rPr lang="zh-CN" altLang="en-US" sz="1400" dirty="0" smtClean="0">
                    <a:solidFill>
                      <a:srgbClr val="697E92"/>
                    </a:solidFill>
                    <a:latin typeface="方正兰亭超细黑简体" panose="02000000000000000000" pitchFamily="2" charset="-122"/>
                    <a:ea typeface="方正兰亭超细黑简体" panose="02000000000000000000" pitchFamily="2" charset="-122"/>
                    <a:cs typeface="Arial" panose="020B0604020202020204" pitchFamily="34" charset="0"/>
                  </a:rPr>
                  <a:t>其他组织</a:t>
                </a:r>
                <a:endParaRPr lang="en-US" altLang="zh-CN" sz="1400" dirty="0">
                  <a:solidFill>
                    <a:srgbClr val="697E92"/>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1384995"/>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IEEE</a:t>
              </a:r>
            </a:p>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电气与电子工程师协会，目的在于促进电气工程和计算机科学领域的发展和教育，定义了局域网和城域网的标准。</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323767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99246" y="1698171"/>
            <a:ext cx="3428738" cy="252976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5124613"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65" name="组合 64"/>
          <p:cNvGrpSpPr/>
          <p:nvPr/>
        </p:nvGrpSpPr>
        <p:grpSpPr>
          <a:xfrm>
            <a:off x="1219661" y="3183818"/>
            <a:ext cx="3233784" cy="829073"/>
            <a:chOff x="5907606" y="1788538"/>
            <a:chExt cx="3233784" cy="829073"/>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矩形 66"/>
            <p:cNvSpPr/>
            <p:nvPr/>
          </p:nvSpPr>
          <p:spPr>
            <a:xfrm>
              <a:off x="6358359" y="1788538"/>
              <a:ext cx="2783031" cy="829073"/>
            </a:xfrm>
            <a:prstGeom prst="rect">
              <a:avLst/>
            </a:prstGeom>
          </p:spPr>
          <p:txBody>
            <a:bodyPr wrap="square">
              <a:spAutoFit/>
            </a:bodyPr>
            <a:lstStyle/>
            <a:p>
              <a:pPr>
                <a:lnSpc>
                  <a:spcPct val="114000"/>
                </a:lnSpc>
              </a:pPr>
              <a:r>
                <a:rPr lang="zh-CN" altLang="en-US" sz="1400" dirty="0" smtClean="0">
                  <a:solidFill>
                    <a:schemeClr val="bg1"/>
                  </a:solidFill>
                  <a:latin typeface="Century Gothic" panose="020B0502020202020204" pitchFamily="34" charset="0"/>
                  <a:cs typeface="Arial" panose="020B0604020202020204" pitchFamily="34" charset="0"/>
                </a:rPr>
                <a:t>认真填写计算机网络使用情况调查表，体会计算机网络的主要作用时什么。</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73" name="组合 72"/>
          <p:cNvGrpSpPr/>
          <p:nvPr/>
        </p:nvGrpSpPr>
        <p:grpSpPr>
          <a:xfrm>
            <a:off x="1212775" y="1815666"/>
            <a:ext cx="3240670" cy="934358"/>
            <a:chOff x="5900720" y="1014083"/>
            <a:chExt cx="3240670" cy="93435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934358"/>
            </a:xfrm>
            <a:prstGeom prst="rect">
              <a:avLst/>
            </a:prstGeom>
          </p:spPr>
          <p:txBody>
            <a:bodyPr wrap="square">
              <a:spAutoFit/>
            </a:bodyPr>
            <a:lstStyle/>
            <a:p>
              <a:pPr>
                <a:lnSpc>
                  <a:spcPct val="114000"/>
                </a:lnSpc>
              </a:pPr>
              <a:r>
                <a:rPr lang="zh-CN" altLang="en-US" sz="2000" dirty="0" smtClean="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000" dirty="0" smtClean="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a:lnSpc>
                  <a:spcPct val="114000"/>
                </a:lnSpc>
              </a:pPr>
              <a:r>
                <a:rPr lang="zh-CN" altLang="en-US" sz="1400" dirty="0" smtClean="0">
                  <a:solidFill>
                    <a:schemeClr val="bg1"/>
                  </a:solidFill>
                  <a:latin typeface="Century Gothic" panose="020B0502020202020204" pitchFamily="34" charset="0"/>
                  <a:cs typeface="Arial" panose="020B0604020202020204" pitchFamily="34" charset="0"/>
                </a:rPr>
                <a:t>相对大型的计算机网络，如校园网或办公网等。</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219225" y="2895786"/>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sp>
        <p:nvSpPr>
          <p:cNvPr id="80" name="矩形 79"/>
          <p:cNvSpPr/>
          <p:nvPr/>
        </p:nvSpPr>
        <p:spPr>
          <a:xfrm>
            <a:off x="412490" y="1014286"/>
            <a:ext cx="1800493"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认识计算机网络</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17821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25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300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382010" y="2674118"/>
            <a:ext cx="2646878" cy="871108"/>
            <a:chOff x="382010" y="2731268"/>
            <a:chExt cx="2646878" cy="871108"/>
          </a:xfrm>
        </p:grpSpPr>
        <p:sp>
          <p:nvSpPr>
            <p:cNvPr id="34" name="矩形 33"/>
            <p:cNvSpPr/>
            <p:nvPr/>
          </p:nvSpPr>
          <p:spPr>
            <a:xfrm>
              <a:off x="382010" y="2731268"/>
              <a:ext cx="2646878"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2492990" cy="369332"/>
            </a:xfrm>
            <a:prstGeom prst="rect">
              <a:avLst/>
            </a:prstGeom>
          </p:spPr>
          <p:txBody>
            <a:bodyPr wrap="none">
              <a:spAutoFit/>
            </a:bodyPr>
            <a:lstStyle/>
            <a:p>
              <a:r>
                <a:rPr lang="zh-CN" altLang="en-US"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连接计算机和网络设备</a:t>
              </a:r>
              <a:endParaRPr lang="en-US" altLang="zh-CN"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1101584" cy="261610"/>
          </a:xfrm>
          <a:prstGeom prst="rect">
            <a:avLst/>
          </a:prstGeom>
        </p:spPr>
        <p:txBody>
          <a:bodyPr wrap="none">
            <a:spAutoFit/>
          </a:bodyPr>
          <a:lstStyle/>
          <a:p>
            <a:r>
              <a:rPr lang="en-US" altLang="zh-CN" sz="1100" i="1" dirty="0" err="1">
                <a:solidFill>
                  <a:schemeClr val="bg1">
                    <a:alpha val="49000"/>
                  </a:schemeClr>
                </a:solidFill>
                <a:latin typeface="Century Gothic" panose="020B0502020202020204" pitchFamily="34" charset="0"/>
                <a:cs typeface="Arial" panose="020B0604020202020204" pitchFamily="34" charset="0"/>
              </a:rPr>
              <a:t>RohanKishibe</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417974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1415772" cy="616748"/>
            <a:chOff x="412490" y="492037"/>
            <a:chExt cx="1415772" cy="616748"/>
          </a:xfrm>
        </p:grpSpPr>
        <p:sp>
          <p:nvSpPr>
            <p:cNvPr id="5" name="矩形 4"/>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38</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399553"/>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348429"/>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传输介质的选择</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38922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348429"/>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介质连接组件</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09885"/>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348429"/>
            </a:xfrm>
            <a:prstGeom prst="rect">
              <a:avLst/>
            </a:prstGeom>
          </p:spPr>
          <p:txBody>
            <a:bodyPr wrap="square">
              <a:spAutoFit/>
            </a:bodyPr>
            <a:lstStyle/>
            <a:p>
              <a:pPr>
                <a:lnSpc>
                  <a:spcPct val="114000"/>
                </a:lnSpc>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类传输介质的特性</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07589"/>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348429"/>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传输介质的分类</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32513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传输介质的分类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39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513346"/>
          </a:xfrm>
          <a:prstGeom prst="rect">
            <a:avLst/>
          </a:prstGeom>
        </p:spPr>
        <p:txBody>
          <a:bodyPr wrap="square">
            <a:spAutoFit/>
          </a:bodyPr>
          <a:lstStyle/>
          <a:p>
            <a:pPr>
              <a:lnSpc>
                <a:spcPct val="114000"/>
              </a:lnSpc>
            </a:pP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数据的传输离不开传输介质（</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Transmission Media</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），常用的网络传输介质分为两类：一类是有线传输介质，另一类是无线传输介质。</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285335"/>
            </a:xfrm>
            <a:prstGeom prst="rect">
              <a:avLst/>
            </a:prstGeom>
          </p:spPr>
          <p:txBody>
            <a:bodyPr wrap="square">
              <a:spAutoFit/>
            </a:bodyPr>
            <a:lstStyle/>
            <a:p>
              <a:pP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主要有同轴电缆、双绞线以及光纤。</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有线传输介质</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7"/>
            <a:ext cx="4021008" cy="1316115"/>
            <a:chOff x="503238" y="3363837"/>
            <a:chExt cx="4021008" cy="1316115"/>
          </a:xfrm>
        </p:grpSpPr>
        <p:sp>
          <p:nvSpPr>
            <p:cNvPr id="31" name="矩形 30"/>
            <p:cNvSpPr/>
            <p:nvPr/>
          </p:nvSpPr>
          <p:spPr>
            <a:xfrm>
              <a:off x="503238" y="3363837"/>
              <a:ext cx="4021008" cy="1316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285335"/>
            </a:xfrm>
            <a:prstGeom prst="rect">
              <a:avLst/>
            </a:prstGeom>
          </p:spPr>
          <p:txBody>
            <a:bodyPr wrap="square">
              <a:spAutoFit/>
            </a:bodyPr>
            <a:lstStyle/>
            <a:p>
              <a:pP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主要有无线电、微波、激光和通信卫星等。</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5" y="3549940"/>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无线传输介质</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2nd</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10" name="Picture 2" descr="0109"/>
          <p:cNvPicPr>
            <a:picLocks noChangeAspect="1" noChangeArrowheads="1"/>
          </p:cNvPicPr>
          <p:nvPr/>
        </p:nvPicPr>
        <p:blipFill>
          <a:blip r:embed="rId2" cstate="print">
            <a:extLst>
              <a:ext uri="{28A0092B-C50C-407E-A947-70E740481C1C}">
                <a14:useLocalDpi xmlns:a14="http://schemas.microsoft.com/office/drawing/2010/main" val="0"/>
              </a:ext>
            </a:extLst>
          </a:blip>
          <a:srcRect b="1857"/>
          <a:stretch>
            <a:fillRect/>
          </a:stretch>
        </p:blipFill>
        <p:spPr bwMode="auto">
          <a:xfrm>
            <a:off x="4837979" y="2074680"/>
            <a:ext cx="4054501" cy="2605272"/>
          </a:xfrm>
          <a:prstGeom prst="rect">
            <a:avLst/>
          </a:prstGeom>
          <a:noFill/>
          <a:ln>
            <a:noFill/>
          </a:ln>
          <a:effectLst>
            <a:outerShdw blurRad="50800" dist="50800" dir="5400000" algn="ctr" rotWithShape="0">
              <a:schemeClr val="bg1"/>
            </a:outerShdw>
          </a:effectLst>
        </p:spPr>
      </p:pic>
    </p:spTree>
    <p:extLst>
      <p:ext uri="{BB962C8B-B14F-4D97-AF65-F5344CB8AC3E}">
        <p14:creationId xmlns:p14="http://schemas.microsoft.com/office/powerpoint/2010/main" val="3849581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strips(upLeft)">
                                      <p:cBhvr>
                                        <p:cTn id="11" dur="1000"/>
                                        <p:tgtEl>
                                          <p:spTgt spid="10"/>
                                        </p:tgtEl>
                                      </p:cBhvr>
                                    </p:animEffect>
                                  </p:childTnLst>
                                </p:cTn>
                              </p:par>
                              <p:par>
                                <p:cTn id="12" presetID="12" presetClass="entr" presetSubtype="2" fill="hold" nodeType="withEffect">
                                  <p:stCondLst>
                                    <p:cond delay="20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p:tgtEl>
                                          <p:spTgt spid="2048"/>
                                        </p:tgtEl>
                                        <p:attrNameLst>
                                          <p:attrName>ppt_x</p:attrName>
                                        </p:attrNameLst>
                                      </p:cBhvr>
                                      <p:tavLst>
                                        <p:tav tm="0">
                                          <p:val>
                                            <p:strVal val="#ppt_x+#ppt_w*1.125000"/>
                                          </p:val>
                                        </p:tav>
                                        <p:tav tm="100000">
                                          <p:val>
                                            <p:strVal val="#ppt_x"/>
                                          </p:val>
                                        </p:tav>
                                      </p:tavLst>
                                    </p:anim>
                                    <p:animEffect transition="in" filter="wipe(left)">
                                      <p:cBhvr>
                                        <p:cTn id="15" dur="500"/>
                                        <p:tgtEl>
                                          <p:spTgt spid="2048"/>
                                        </p:tgtEl>
                                      </p:cBhvr>
                                    </p:animEffect>
                                  </p:childTnLst>
                                </p:cTn>
                              </p:par>
                              <p:par>
                                <p:cTn id="16" presetID="12" presetClass="entr" presetSubtype="2" fill="hold" nodeType="withEffect">
                                  <p:stCondLst>
                                    <p:cond delay="2500"/>
                                  </p:stCondLst>
                                  <p:childTnLst>
                                    <p:set>
                                      <p:cBhvr>
                                        <p:cTn id="17" dur="1" fill="hold">
                                          <p:stCondLst>
                                            <p:cond delay="0"/>
                                          </p:stCondLst>
                                        </p:cTn>
                                        <p:tgtEl>
                                          <p:spTgt spid="2049"/>
                                        </p:tgtEl>
                                        <p:attrNameLst>
                                          <p:attrName>style.visibility</p:attrName>
                                        </p:attrNameLst>
                                      </p:cBhvr>
                                      <p:to>
                                        <p:strVal val="visible"/>
                                      </p:to>
                                    </p:set>
                                    <p:anim calcmode="lin" valueType="num">
                                      <p:cBhvr additive="base">
                                        <p:cTn id="18" dur="500"/>
                                        <p:tgtEl>
                                          <p:spTgt spid="2049"/>
                                        </p:tgtEl>
                                        <p:attrNameLst>
                                          <p:attrName>ppt_x</p:attrName>
                                        </p:attrNameLst>
                                      </p:cBhvr>
                                      <p:tavLst>
                                        <p:tav tm="0">
                                          <p:val>
                                            <p:strVal val="#ppt_x+#ppt_w*1.125000"/>
                                          </p:val>
                                        </p:tav>
                                        <p:tav tm="100000">
                                          <p:val>
                                            <p:strVal val="#ppt_x"/>
                                          </p:val>
                                        </p:tav>
                                      </p:tavLst>
                                    </p:anim>
                                    <p:animEffect transition="in" filter="wipe(left)">
                                      <p:cBhvr>
                                        <p:cTn id="19"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计算机网络的组成</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12938"/>
            <a:ext cx="2262158"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a:t>
            </a:r>
            <a:r>
              <a:rPr lang="zh-CN" altLang="en-US"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软件</a:t>
            </a:r>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构成</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54" name="组合 53"/>
          <p:cNvGrpSpPr/>
          <p:nvPr/>
        </p:nvGrpSpPr>
        <p:grpSpPr>
          <a:xfrm>
            <a:off x="5292080" y="1329150"/>
            <a:ext cx="3204356" cy="774548"/>
            <a:chOff x="503238" y="2836720"/>
            <a:chExt cx="3204356" cy="774548"/>
          </a:xfrm>
        </p:grpSpPr>
        <p:sp>
          <p:nvSpPr>
            <p:cNvPr id="55" name="矩形 54"/>
            <p:cNvSpPr/>
            <p:nvPr/>
          </p:nvSpPr>
          <p:spPr>
            <a:xfrm>
              <a:off x="503238" y="3168070"/>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包括介质的物质构成、几何尺寸、机械特性、温度特性和物理性质等。</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6" name="矩形 55"/>
            <p:cNvSpPr/>
            <p:nvPr/>
          </p:nvSpPr>
          <p:spPr>
            <a:xfrm>
              <a:off x="503238" y="2836720"/>
              <a:ext cx="1107996"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物理特性</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58" name="组合 57"/>
          <p:cNvGrpSpPr/>
          <p:nvPr/>
        </p:nvGrpSpPr>
        <p:grpSpPr>
          <a:xfrm>
            <a:off x="5292080" y="2103698"/>
            <a:ext cx="3204356" cy="591802"/>
            <a:chOff x="503238" y="2726532"/>
            <a:chExt cx="3204356" cy="591802"/>
          </a:xfrm>
        </p:grpSpPr>
        <p:sp>
          <p:nvSpPr>
            <p:cNvPr id="59" name="矩形 58"/>
            <p:cNvSpPr/>
            <p:nvPr/>
          </p:nvSpPr>
          <p:spPr>
            <a:xfrm>
              <a:off x="503238" y="3050568"/>
              <a:ext cx="3204356" cy="267766"/>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包括衰减特性、频率特性和适用范围等。</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0" name="矩形 59"/>
            <p:cNvSpPr/>
            <p:nvPr/>
          </p:nvSpPr>
          <p:spPr>
            <a:xfrm>
              <a:off x="503238" y="2726532"/>
              <a:ext cx="1107996"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传输特性</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1" name="组合 60"/>
          <p:cNvGrpSpPr/>
          <p:nvPr/>
        </p:nvGrpSpPr>
        <p:grpSpPr>
          <a:xfrm>
            <a:off x="5292080" y="2715766"/>
            <a:ext cx="3204356" cy="756084"/>
            <a:chOff x="503238" y="2800716"/>
            <a:chExt cx="3204356" cy="756084"/>
          </a:xfrm>
        </p:grpSpPr>
        <p:sp>
          <p:nvSpPr>
            <p:cNvPr id="62" name="矩形 61"/>
            <p:cNvSpPr/>
            <p:nvPr/>
          </p:nvSpPr>
          <p:spPr>
            <a:xfrm>
              <a:off x="503238" y="3113602"/>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是指在介质内传输的信号对外界噪声干扰的承受能力，常见的外界干扰源如左图所示。</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503238" y="2800716"/>
              <a:ext cx="1338828"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抗干扰特性</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4" name="组合 63"/>
          <p:cNvGrpSpPr/>
          <p:nvPr/>
        </p:nvGrpSpPr>
        <p:grpSpPr>
          <a:xfrm>
            <a:off x="5292080" y="3471850"/>
            <a:ext cx="3204356" cy="756084"/>
            <a:chOff x="503238" y="2784258"/>
            <a:chExt cx="3204356" cy="756084"/>
          </a:xfrm>
        </p:grpSpPr>
        <p:sp>
          <p:nvSpPr>
            <p:cNvPr id="65" name="矩形 64"/>
            <p:cNvSpPr/>
            <p:nvPr/>
          </p:nvSpPr>
          <p:spPr>
            <a:xfrm>
              <a:off x="503238" y="3097144"/>
              <a:ext cx="3204356" cy="443198"/>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根据前面的</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种特性，保证信号在失真允许范围内所能达到的最大距离。</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矩形 65"/>
            <p:cNvSpPr/>
            <p:nvPr/>
          </p:nvSpPr>
          <p:spPr>
            <a:xfrm>
              <a:off x="503238" y="2784258"/>
              <a:ext cx="1107996"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地理范围</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40</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 name="组合 70"/>
          <p:cNvGrpSpPr/>
          <p:nvPr/>
        </p:nvGrpSpPr>
        <p:grpSpPr>
          <a:xfrm>
            <a:off x="5292080" y="4227934"/>
            <a:ext cx="3204356" cy="612068"/>
            <a:chOff x="503238" y="2772398"/>
            <a:chExt cx="3204356" cy="612068"/>
          </a:xfrm>
        </p:grpSpPr>
        <p:sp>
          <p:nvSpPr>
            <p:cNvPr id="72" name="矩形 71"/>
            <p:cNvSpPr/>
            <p:nvPr/>
          </p:nvSpPr>
          <p:spPr>
            <a:xfrm>
              <a:off x="503238" y="3116700"/>
              <a:ext cx="3204356" cy="267766"/>
            </a:xfrm>
            <a:prstGeom prst="rect">
              <a:avLst/>
            </a:prstGeom>
          </p:spPr>
          <p:txBody>
            <a:bodyPr wrap="square">
              <a:spAutoFit/>
            </a:bodyPr>
            <a:lstStyle/>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取决于传输介质的性能和制造成本。</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73" name="矩形 72"/>
            <p:cNvSpPr/>
            <p:nvPr/>
          </p:nvSpPr>
          <p:spPr>
            <a:xfrm>
              <a:off x="503238" y="2772398"/>
              <a:ext cx="1107996"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相对价格</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4" name="Rectangle 2"/>
          <p:cNvSpPr>
            <a:spLocks noChangeArrowheads="1"/>
          </p:cNvSpPr>
          <p:nvPr/>
        </p:nvSpPr>
        <p:spPr bwMode="auto">
          <a:xfrm>
            <a:off x="399366" y="1788869"/>
            <a:ext cx="1093659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2049" name="Picture 1"/>
          <p:cNvPicPr>
            <a:picLocks noChangeAspect="1" noChangeArrowheads="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4283"/>
          <a:stretch>
            <a:fillRect/>
          </a:stretch>
        </p:blipFill>
        <p:spPr bwMode="auto">
          <a:xfrm>
            <a:off x="399367" y="1788870"/>
            <a:ext cx="4237193" cy="2701496"/>
          </a:xfrm>
          <a:prstGeom prst="rect">
            <a:avLst/>
          </a:prstGeom>
          <a:noFill/>
        </p:spPr>
      </p:pic>
    </p:spTree>
    <p:extLst>
      <p:ext uri="{BB962C8B-B14F-4D97-AF65-F5344CB8AC3E}">
        <p14:creationId xmlns:p14="http://schemas.microsoft.com/office/powerpoint/2010/main" val="281766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2" decel="100000" fill="hold" nodeType="withEffect">
                                  <p:stCondLst>
                                    <p:cond delay="1000"/>
                                  </p:stCondLst>
                                  <p:childTnLst>
                                    <p:set>
                                      <p:cBhvr>
                                        <p:cTn id="12" dur="1" fill="hold">
                                          <p:stCondLst>
                                            <p:cond delay="0"/>
                                          </p:stCondLst>
                                        </p:cTn>
                                        <p:tgtEl>
                                          <p:spTgt spid="2049"/>
                                        </p:tgtEl>
                                        <p:attrNameLst>
                                          <p:attrName>style.visibility</p:attrName>
                                        </p:attrNameLst>
                                      </p:cBhvr>
                                      <p:to>
                                        <p:strVal val="visible"/>
                                      </p:to>
                                    </p:set>
                                    <p:anim calcmode="lin" valueType="num">
                                      <p:cBhvr additive="base">
                                        <p:cTn id="13" dur="500" fill="hold"/>
                                        <p:tgtEl>
                                          <p:spTgt spid="2049"/>
                                        </p:tgtEl>
                                        <p:attrNameLst>
                                          <p:attrName>ppt_x</p:attrName>
                                        </p:attrNameLst>
                                      </p:cBhvr>
                                      <p:tavLst>
                                        <p:tav tm="0">
                                          <p:val>
                                            <p:strVal val="1+#ppt_w/2"/>
                                          </p:val>
                                        </p:tav>
                                        <p:tav tm="100000">
                                          <p:val>
                                            <p:strVal val="#ppt_x"/>
                                          </p:val>
                                        </p:tav>
                                      </p:tavLst>
                                    </p:anim>
                                    <p:anim calcmode="lin" valueType="num">
                                      <p:cBhvr additive="base">
                                        <p:cTn id="14" dur="500" fill="hold"/>
                                        <p:tgtEl>
                                          <p:spTgt spid="2049"/>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275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1+#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300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1+#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325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1+#ppt_w/2"/>
                                          </p:val>
                                        </p:tav>
                                        <p:tav tm="100000">
                                          <p:val>
                                            <p:strVal val="#ppt_x"/>
                                          </p:val>
                                        </p:tav>
                                      </p:tavLst>
                                    </p:anim>
                                    <p:anim calcmode="lin" valueType="num">
                                      <p:cBhvr additive="base">
                                        <p:cTn id="26" dur="500" fill="hold"/>
                                        <p:tgtEl>
                                          <p:spTgt spid="61"/>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350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1+#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375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1338828"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双绞线概述</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1015663"/>
            </a:xfrm>
            <a:prstGeom prst="rect">
              <a:avLst/>
            </a:prstGeom>
          </p:spPr>
          <p:txBody>
            <a:bodyPr wrap="square">
              <a:spAutoFit/>
            </a:bodyPr>
            <a:lstStyle/>
            <a:p>
              <a:r>
                <a:rPr lang="zh-CN" altLang="zh-CN" sz="1000" dirty="0"/>
                <a:t>双绞线既可以传输模拟信号，也可以传输</a:t>
              </a:r>
              <a:r>
                <a:rPr lang="zh-CN" altLang="zh-CN" sz="1000" dirty="0" smtClean="0"/>
                <a:t>数字信号</a:t>
              </a:r>
              <a:r>
                <a:rPr lang="zh-CN" altLang="en-US" sz="1000" dirty="0" smtClean="0"/>
                <a:t>，</a:t>
              </a:r>
              <a:r>
                <a:rPr lang="zh-CN" altLang="zh-CN" sz="1000" dirty="0" smtClean="0"/>
                <a:t>是</a:t>
              </a:r>
              <a:r>
                <a:rPr lang="zh-CN" altLang="zh-CN" sz="1000" dirty="0"/>
                <a:t>目前使用最广泛、价格最低廉的一种有线传输介质</a:t>
              </a:r>
              <a:r>
                <a:rPr lang="zh-CN" altLang="zh-CN" sz="1000" dirty="0" smtClean="0"/>
                <a:t>。</a:t>
              </a:r>
              <a:endParaRPr lang="en-US" altLang="zh-CN" sz="1000" dirty="0" smtClean="0"/>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zh-CN" sz="1000" dirty="0"/>
                <a:t>双绞线在内部由若干对</a:t>
              </a:r>
              <a:r>
                <a:rPr lang="zh-CN" altLang="zh-CN" sz="1000" dirty="0" smtClean="0"/>
                <a:t>（</a:t>
              </a:r>
              <a:r>
                <a:rPr lang="en-US" altLang="zh-CN" sz="1000" dirty="0" smtClean="0"/>
                <a:t>1</a:t>
              </a:r>
              <a:r>
                <a:rPr lang="zh-CN" altLang="zh-CN" sz="1000" dirty="0"/>
                <a:t>对、</a:t>
              </a:r>
              <a:r>
                <a:rPr lang="en-US" altLang="zh-CN" sz="1000" dirty="0"/>
                <a:t>2</a:t>
              </a:r>
              <a:r>
                <a:rPr lang="zh-CN" altLang="zh-CN" sz="1000" dirty="0"/>
                <a:t>对或</a:t>
              </a:r>
              <a:r>
                <a:rPr lang="en-US" altLang="zh-CN" sz="1000" dirty="0"/>
                <a:t>4</a:t>
              </a:r>
              <a:r>
                <a:rPr lang="zh-CN" altLang="zh-CN" sz="1000" dirty="0"/>
                <a:t>对）两两绞在一起的相互绝缘的铜导线组成，如</a:t>
              </a:r>
              <a:r>
                <a:rPr lang="zh-CN" altLang="zh-CN" sz="1000" dirty="0" smtClean="0"/>
                <a:t>图所</a:t>
              </a:r>
              <a:r>
                <a:rPr lang="zh-CN" altLang="zh-CN" sz="1000" dirty="0"/>
                <a:t>示。</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Twisted Pair</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2544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884" y="1659514"/>
            <a:ext cx="4362922" cy="2407051"/>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4304022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additive="base">
                                        <p:cTn id="7" dur="500" fill="hold"/>
                                        <p:tgtEl>
                                          <p:spTgt spid="3073"/>
                                        </p:tgtEl>
                                        <p:attrNameLst>
                                          <p:attrName>ppt_x</p:attrName>
                                        </p:attrNameLst>
                                      </p:cBhvr>
                                      <p:tavLst>
                                        <p:tav tm="0">
                                          <p:val>
                                            <p:strVal val="1+#ppt_w/2"/>
                                          </p:val>
                                        </p:tav>
                                        <p:tav tm="100000">
                                          <p:val>
                                            <p:strVal val="#ppt_x"/>
                                          </p:val>
                                        </p:tav>
                                      </p:tavLst>
                                    </p:anim>
                                    <p:anim calcmode="lin" valueType="num">
                                      <p:cBhvr additive="base">
                                        <p:cTn id="8" dur="500" fill="hold"/>
                                        <p:tgtEl>
                                          <p:spTgt spid="307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1569660" cy="895612"/>
            <a:chOff x="412490" y="524010"/>
            <a:chExt cx="1569660" cy="895612"/>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双绞线</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569660"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双绞线的分类</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1323876" y="3394207"/>
            <a:ext cx="2358517" cy="1030007"/>
            <a:chOff x="4051643" y="1578011"/>
            <a:chExt cx="2358517" cy="1030007"/>
          </a:xfrm>
        </p:grpSpPr>
        <p:sp>
          <p:nvSpPr>
            <p:cNvPr id="128" name="矩形 127"/>
            <p:cNvSpPr/>
            <p:nvPr/>
          </p:nvSpPr>
          <p:spPr>
            <a:xfrm>
              <a:off x="4051643" y="2054020"/>
              <a:ext cx="2358517" cy="553998"/>
            </a:xfrm>
            <a:prstGeom prst="rect">
              <a:avLst/>
            </a:prstGeom>
          </p:spPr>
          <p:txBody>
            <a:bodyPr wrap="square">
              <a:spAutoFit/>
            </a:bodyPr>
            <a:lstStyle/>
            <a:p>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可以分为屏蔽双绞线（</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Shielded Twisted Pair, STP</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）和非屏蔽双绞线（</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Unshielded Twisted Pair, UTP</a:t>
              </a:r>
              <a:r>
                <a:rPr lang="zh-CN" altLang="en-US" sz="1000" dirty="0" smtClean="0">
                  <a:solidFill>
                    <a:schemeClr val="tx1">
                      <a:lumMod val="85000"/>
                      <a:lumOff val="15000"/>
                    </a:schemeClr>
                  </a:solidFill>
                  <a:latin typeface="Century Gothic" panose="020B0502020202020204" pitchFamily="34" charset="0"/>
                  <a:cs typeface="Arial" panose="020B0604020202020204" pitchFamily="34" charset="0"/>
                </a:rPr>
                <a:t>）</a:t>
              </a:r>
              <a:r>
                <a:rPr lang="zh-CN" altLang="en-US" sz="1000" dirty="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有无屏蔽层</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7" name="组合 16"/>
          <p:cNvGrpSpPr/>
          <p:nvPr/>
        </p:nvGrpSpPr>
        <p:grpSpPr>
          <a:xfrm>
            <a:off x="3871150" y="3389408"/>
            <a:ext cx="2358517" cy="1491672"/>
            <a:chOff x="6605722" y="1578011"/>
            <a:chExt cx="2358517" cy="1491672"/>
          </a:xfrm>
        </p:grpSpPr>
        <p:sp>
          <p:nvSpPr>
            <p:cNvPr id="131" name="矩形 130"/>
            <p:cNvSpPr/>
            <p:nvPr/>
          </p:nvSpPr>
          <p:spPr>
            <a:xfrm>
              <a:off x="6605722" y="2054020"/>
              <a:ext cx="2358517" cy="1015663"/>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按照电子工业协会（</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Electronic Industry Association, EIA</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）或电信工业协会（</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Telecommunication Industry Association, TIA</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）规定，可以分为：</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16MHz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100MHz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250MHz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500MHz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600MHz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1000MHz</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最高传输频率</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030007"/>
            <a:chOff x="4051643" y="2893539"/>
            <a:chExt cx="2358517" cy="1030007"/>
          </a:xfrm>
        </p:grpSpPr>
        <p:sp>
          <p:nvSpPr>
            <p:cNvPr id="65" name="矩形 64"/>
            <p:cNvSpPr/>
            <p:nvPr/>
          </p:nvSpPr>
          <p:spPr>
            <a:xfrm>
              <a:off x="4051643" y="3369548"/>
              <a:ext cx="2358517" cy="553998"/>
            </a:xfrm>
            <a:prstGeom prst="rect">
              <a:avLst/>
            </a:prstGeom>
          </p:spPr>
          <p:txBody>
            <a:bodyPr wrap="square">
              <a:spAutoFit/>
            </a:bodyPr>
            <a:lstStyle/>
            <a:p>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一般分为</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25</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对、</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50</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对、</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100</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对等，可为用户提供更多的可用对数，常用于高速数据或者语音通信。</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大对数电缆</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8448" y="1421951"/>
            <a:ext cx="5711331" cy="1639463"/>
          </a:xfrm>
          <a:prstGeom prst="rect">
            <a:avLst/>
          </a:prstGeom>
        </p:spPr>
      </p:pic>
    </p:spTree>
    <p:extLst>
      <p:ext uri="{BB962C8B-B14F-4D97-AF65-F5344CB8AC3E}">
        <p14:creationId xmlns:p14="http://schemas.microsoft.com/office/powerpoint/2010/main" val="6640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64"/>
                                        </p:tgtEl>
                                        <p:attrNameLst>
                                          <p:attrName>style.visibility</p:attrName>
                                        </p:attrNameLst>
                                      </p:cBhvr>
                                      <p:to>
                                        <p:strVal val="visible"/>
                                      </p:to>
                                    </p:set>
                                    <p:anim calcmode="lin" valueType="num">
                                      <p:cBhvr>
                                        <p:cTn id="3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9" dur="1000" fill="hold"/>
                                        <p:tgtEl>
                                          <p:spTgt spid="64"/>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1569660" cy="895612"/>
            <a:chOff x="412490" y="524010"/>
            <a:chExt cx="1569660" cy="895612"/>
          </a:xfrm>
        </p:grpSpPr>
        <p:sp>
          <p:nvSpPr>
            <p:cNvPr id="5" name="矩形 4"/>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6" name="矩形 5"/>
            <p:cNvSpPr/>
            <p:nvPr/>
          </p:nvSpPr>
          <p:spPr>
            <a:xfrm>
              <a:off x="412490" y="1050290"/>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双绞线的特性</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43</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1535500" y="1724824"/>
            <a:ext cx="2116156" cy="3093099"/>
            <a:chOff x="543501" y="1724824"/>
            <a:chExt cx="2116156" cy="3093099"/>
          </a:xfrm>
        </p:grpSpPr>
        <p:grpSp>
          <p:nvGrpSpPr>
            <p:cNvPr id="4102" name="组合 4101"/>
            <p:cNvGrpSpPr/>
            <p:nvPr/>
          </p:nvGrpSpPr>
          <p:grpSpPr>
            <a:xfrm>
              <a:off x="543501" y="3625738"/>
              <a:ext cx="2116156" cy="1192185"/>
              <a:chOff x="543501" y="3471850"/>
              <a:chExt cx="2116156" cy="1192185"/>
            </a:xfrm>
          </p:grpSpPr>
          <p:sp>
            <p:nvSpPr>
              <p:cNvPr id="180" name="矩形 179"/>
              <p:cNvSpPr/>
              <p:nvPr/>
            </p:nvSpPr>
            <p:spPr>
              <a:xfrm>
                <a:off x="811941" y="3471850"/>
                <a:ext cx="1579278" cy="369332"/>
              </a:xfrm>
              <a:prstGeom prst="rect">
                <a:avLst/>
              </a:prstGeom>
            </p:spPr>
            <p:txBody>
              <a:bodyPr wrap="none">
                <a:spAutoFit/>
              </a:bodyPr>
              <a:lstStyle/>
              <a:p>
                <a:pPr algn="ctr"/>
                <a:r>
                  <a:rPr lang="zh-CN" altLang="en-US" b="1" dirty="0" smtClean="0">
                    <a:solidFill>
                      <a:srgbClr val="1F9E23"/>
                    </a:solidFill>
                    <a:latin typeface="Century Gothic" panose="020B0502020202020204" pitchFamily="34" charset="0"/>
                    <a:cs typeface="Arial" panose="020B0604020202020204" pitchFamily="34" charset="0"/>
                  </a:rPr>
                  <a:t>数据传输速率</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82" name="矩形 181"/>
              <p:cNvSpPr/>
              <p:nvPr/>
            </p:nvSpPr>
            <p:spPr>
              <a:xfrm>
                <a:off x="543501" y="3799696"/>
                <a:ext cx="2116156" cy="864339"/>
              </a:xfrm>
              <a:prstGeom prst="rect">
                <a:avLst/>
              </a:prstGeom>
            </p:spPr>
            <p:txBody>
              <a:bodyPr wrap="square">
                <a:spAutoFit/>
              </a:bodyPr>
              <a:lstStyle/>
              <a:p>
                <a:pP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与电缆的长度有关，最大长度为</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100m</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。典型的数据传输率为</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10Mb/s</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100Mb/s </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1000Mb/s</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a:t>
                </a: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3651856" y="1724824"/>
            <a:ext cx="2116156" cy="2900098"/>
            <a:chOff x="2368924" y="1724824"/>
            <a:chExt cx="2116156" cy="2900098"/>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999184"/>
              <a:chOff x="543501" y="3471850"/>
              <a:chExt cx="2116156" cy="999184"/>
            </a:xfrm>
          </p:grpSpPr>
          <p:sp>
            <p:nvSpPr>
              <p:cNvPr id="188" name="矩形 187"/>
              <p:cNvSpPr/>
              <p:nvPr/>
            </p:nvSpPr>
            <p:spPr>
              <a:xfrm>
                <a:off x="1044375" y="3471850"/>
                <a:ext cx="1114409" cy="369332"/>
              </a:xfrm>
              <a:prstGeom prst="rect">
                <a:avLst/>
              </a:prstGeom>
            </p:spPr>
            <p:txBody>
              <a:bodyPr wrap="none">
                <a:spAutoFit/>
              </a:bodyPr>
              <a:lstStyle/>
              <a:p>
                <a:pPr algn="ctr"/>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主要品牌</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89" name="矩形 188"/>
              <p:cNvSpPr/>
              <p:nvPr/>
            </p:nvSpPr>
            <p:spPr>
              <a:xfrm>
                <a:off x="543501" y="3799696"/>
                <a:ext cx="2116156" cy="671338"/>
              </a:xfrm>
              <a:prstGeom prst="rect">
                <a:avLst/>
              </a:prstGeom>
            </p:spPr>
            <p:txBody>
              <a:bodyPr wrap="square">
                <a:spAutoFit/>
              </a:bodyPr>
              <a:lstStyle/>
              <a:p>
                <a:pPr algn="ct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主要有：安普（</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AMP</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），西蒙（</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Simon</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），朗讯（</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Lucent</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），丽特（</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NORDX/CDT</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IBM</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5768212" y="1724824"/>
            <a:ext cx="2116156" cy="3093099"/>
            <a:chOff x="4561670" y="1724824"/>
            <a:chExt cx="2116156" cy="3093099"/>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1192185"/>
              <a:chOff x="543501" y="3471850"/>
              <a:chExt cx="2116156" cy="1192185"/>
            </a:xfrm>
          </p:grpSpPr>
          <p:sp>
            <p:nvSpPr>
              <p:cNvPr id="191" name="矩形 190"/>
              <p:cNvSpPr/>
              <p:nvPr/>
            </p:nvSpPr>
            <p:spPr>
              <a:xfrm>
                <a:off x="928158" y="3471850"/>
                <a:ext cx="1346844" cy="369332"/>
              </a:xfrm>
              <a:prstGeom prst="rect">
                <a:avLst/>
              </a:prstGeom>
            </p:spPr>
            <p:txBody>
              <a:bodyPr wrap="none">
                <a:spAutoFit/>
              </a:bodyPr>
              <a:lstStyle/>
              <a:p>
                <a:pPr algn="ctr"/>
                <a:r>
                  <a:rPr lang="zh-CN" altLang="en-US" b="1" dirty="0" smtClean="0">
                    <a:solidFill>
                      <a:srgbClr val="1F9E23"/>
                    </a:solidFill>
                    <a:latin typeface="Century Gothic" panose="020B0502020202020204" pitchFamily="34" charset="0"/>
                    <a:cs typeface="Arial" panose="020B0604020202020204" pitchFamily="34" charset="0"/>
                  </a:rPr>
                  <a:t>优点与缺点</a:t>
                </a:r>
                <a:endParaRPr lang="en-US" altLang="zh-CN" b="1" dirty="0">
                  <a:solidFill>
                    <a:srgbClr val="1F9E23"/>
                  </a:solidFill>
                  <a:latin typeface="Century Gothic" panose="020B0502020202020204" pitchFamily="34" charset="0"/>
                  <a:cs typeface="Arial" panose="020B0604020202020204" pitchFamily="34" charset="0"/>
                </a:endParaRPr>
              </a:p>
            </p:txBody>
          </p:sp>
          <p:sp>
            <p:nvSpPr>
              <p:cNvPr id="192" name="矩形 191"/>
              <p:cNvSpPr/>
              <p:nvPr/>
            </p:nvSpPr>
            <p:spPr>
              <a:xfrm>
                <a:off x="543501" y="3799696"/>
                <a:ext cx="2116156" cy="864339"/>
              </a:xfrm>
              <a:prstGeom prst="rect">
                <a:avLst/>
              </a:prstGeom>
            </p:spPr>
            <p:txBody>
              <a:bodyPr wrap="square">
                <a:spAutoFit/>
              </a:bodyPr>
              <a:lstStyle/>
              <a:p>
                <a:pP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优点在于技术与标准非常成熟，价格低廉，安装简单。</a:t>
                </a:r>
                <a:endPar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缺点是对电磁干扰比较敏感，容易被窃听。</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689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1415772" cy="616748"/>
            <a:chOff x="412490" y="492037"/>
            <a:chExt cx="1415772" cy="616748"/>
          </a:xfrm>
        </p:grpSpPr>
        <p:sp>
          <p:nvSpPr>
            <p:cNvPr id="5" name="矩形 4"/>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399553"/>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37305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计算机网络相关组织</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38922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37305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计算机网络的组成与分类</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09885"/>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37305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计算机网络的功能与应用</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07589"/>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37305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计算机网络的形成与发展</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05445"/>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373051"/>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计算机网络发展趋势</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366883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网络连接组件</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1015663"/>
            </a:xfrm>
            <a:prstGeom prst="rect">
              <a:avLst/>
            </a:prstGeom>
          </p:spPr>
          <p:txBody>
            <a:bodyPr wrap="square">
              <a:spAutoFit/>
            </a:bodyPr>
            <a:lstStyle/>
            <a:p>
              <a:r>
                <a:rPr lang="zh-CN" altLang="en-US" sz="1000" dirty="0" smtClean="0"/>
                <a:t>双绞线的两端必须安装</a:t>
              </a:r>
              <a:r>
                <a:rPr lang="en-US" altLang="zh-CN" sz="1000" dirty="0" smtClean="0"/>
                <a:t>RJ-45</a:t>
              </a:r>
              <a:r>
                <a:rPr lang="zh-CN" altLang="en-US" sz="1000" dirty="0" smtClean="0"/>
                <a:t>插头，以便插在以太网卡、集线器（</a:t>
              </a:r>
              <a:r>
                <a:rPr lang="en-US" altLang="zh-CN" sz="1000" dirty="0" smtClean="0"/>
                <a:t>Hub</a:t>
              </a:r>
              <a:r>
                <a:rPr lang="zh-CN" altLang="en-US" sz="1000" dirty="0" smtClean="0"/>
                <a:t>）或交换机（</a:t>
              </a:r>
              <a:r>
                <a:rPr lang="en-US" altLang="zh-CN" sz="1000" dirty="0" smtClean="0"/>
                <a:t>Switch</a:t>
              </a:r>
              <a:r>
                <a:rPr lang="zh-CN" altLang="en-US" sz="1000" dirty="0" smtClean="0"/>
                <a:t>）的</a:t>
              </a:r>
              <a:r>
                <a:rPr lang="en-US" altLang="zh-CN" sz="1000" dirty="0" smtClean="0"/>
                <a:t>RJ-45</a:t>
              </a:r>
              <a:r>
                <a:rPr lang="zh-CN" altLang="en-US" sz="1000" dirty="0" smtClean="0"/>
                <a:t>接口上</a:t>
              </a:r>
              <a:r>
                <a:rPr lang="zh-CN" altLang="zh-CN" sz="1000" dirty="0" smtClean="0"/>
                <a:t>。</a:t>
              </a:r>
              <a:endParaRPr lang="en-US" altLang="zh-CN" sz="1000" dirty="0" smtClean="0"/>
            </a:p>
            <a:p>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a:p>
              <a:r>
                <a:rPr lang="zh-CN" altLang="en-US" sz="1000" dirty="0" smtClean="0"/>
                <a:t>需要注意引脚序号，当金属片面对我们的时候从左至右引脚序号依次是 </a:t>
              </a:r>
              <a:r>
                <a:rPr lang="en-US" altLang="zh-CN" sz="1000" dirty="0" smtClean="0"/>
                <a:t>1 </a:t>
              </a:r>
              <a:r>
                <a:rPr lang="zh-CN" altLang="en-US" sz="1000" dirty="0" smtClean="0"/>
                <a:t>到 </a:t>
              </a:r>
              <a:r>
                <a:rPr lang="en-US" altLang="zh-CN" sz="1000" dirty="0" smtClean="0"/>
                <a:t>8</a:t>
              </a:r>
              <a:r>
                <a:rPr lang="zh-CN" altLang="zh-CN" sz="1000" dirty="0" smtClean="0"/>
                <a:t>。</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水晶头</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706414"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RJ-45</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2544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490" y="1532661"/>
            <a:ext cx="4362922" cy="3161659"/>
          </a:xfrm>
          <a:prstGeom prst="rect">
            <a:avLst/>
          </a:prstGeom>
        </p:spPr>
      </p:pic>
    </p:spTree>
    <p:extLst>
      <p:ext uri="{BB962C8B-B14F-4D97-AF65-F5344CB8AC3E}">
        <p14:creationId xmlns:p14="http://schemas.microsoft.com/office/powerpoint/2010/main" val="49525534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三种网线类型及其作用</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zh-CN" sz="1000" dirty="0"/>
                <a:t>直连</a:t>
              </a:r>
              <a:r>
                <a:rPr lang="zh-CN" altLang="zh-CN" sz="1000" dirty="0" smtClean="0"/>
                <a:t>线将</a:t>
              </a:r>
              <a:r>
                <a:rPr lang="zh-CN" altLang="zh-CN" sz="1000" dirty="0"/>
                <a:t>计算机连接到</a:t>
              </a:r>
              <a:r>
                <a:rPr lang="en-US" altLang="zh-CN" sz="1000" dirty="0"/>
                <a:t>Hub</a:t>
              </a:r>
              <a:r>
                <a:rPr lang="zh-CN" altLang="zh-CN" sz="1000" dirty="0"/>
                <a:t>或交换机的以太网口，或者用于连接交换机与交换机（电缆两端连接的端口必须只有一个端口被标记上</a:t>
              </a:r>
              <a:r>
                <a:rPr lang="en-US" altLang="zh-CN" sz="1000" dirty="0"/>
                <a:t>X</a:t>
              </a:r>
              <a:r>
                <a:rPr lang="zh-CN" altLang="zh-CN" sz="1000" dirty="0"/>
                <a:t>时）。</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smtClean="0"/>
            </a:p>
            <a:p>
              <a:r>
                <a:rPr lang="en-US" altLang="zh-CN" sz="1000" dirty="0"/>
                <a:t>EIA/TIA 568B</a:t>
              </a:r>
              <a:r>
                <a:rPr lang="zh-CN" altLang="zh-CN" sz="1000" dirty="0"/>
                <a:t>标准的直通线线序排列</a:t>
              </a:r>
              <a:r>
                <a:rPr lang="zh-CN" altLang="zh-CN" sz="1000" dirty="0" smtClean="0"/>
                <a:t>如</a:t>
              </a:r>
              <a:r>
                <a:rPr lang="zh-CN" altLang="en-US" sz="1000" dirty="0"/>
                <a:t>左</a:t>
              </a:r>
              <a:r>
                <a:rPr lang="zh-CN" altLang="zh-CN" sz="1000" dirty="0" smtClean="0"/>
                <a:t>图所</a:t>
              </a:r>
              <a:r>
                <a:rPr lang="zh-CN" altLang="zh-CN" sz="1000" dirty="0"/>
                <a:t>示。</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直连线</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2" y="2268523"/>
              <a:ext cx="189129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Straight-through Cable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flipH="1">
              <a:off x="5777052" y="2349500"/>
              <a:ext cx="2" cy="1050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descr="01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583" y="1586097"/>
            <a:ext cx="432435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209823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三种网线类型及其作用</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zh-CN" altLang="en-US" sz="1000" dirty="0" smtClean="0"/>
                <a:t>交叉线</a:t>
              </a:r>
              <a:r>
                <a:rPr lang="zh-CN" altLang="zh-CN" sz="1000" dirty="0" smtClean="0"/>
                <a:t>用于</a:t>
              </a:r>
              <a:r>
                <a:rPr lang="zh-CN" altLang="zh-CN" sz="1000" dirty="0"/>
                <a:t>将计算机与计算机直接相连、交换机与交换机直接相连（电缆两端连接的端口必须同时被标记上</a:t>
              </a:r>
              <a:r>
                <a:rPr lang="en-US" altLang="zh-CN" sz="1000" dirty="0"/>
                <a:t>X</a:t>
              </a:r>
              <a:r>
                <a:rPr lang="zh-CN" altLang="zh-CN" sz="1000" dirty="0"/>
                <a:t>，或者都未标明</a:t>
              </a:r>
              <a:r>
                <a:rPr lang="en-US" altLang="zh-CN" sz="1000" dirty="0"/>
                <a:t>X</a:t>
              </a:r>
              <a:r>
                <a:rPr lang="zh-CN" altLang="zh-CN" sz="1000" dirty="0"/>
                <a:t>时）</a:t>
              </a:r>
              <a:r>
                <a:rPr lang="zh-CN" altLang="zh-CN" sz="1000" dirty="0" smtClean="0"/>
                <a:t>。</a:t>
              </a:r>
              <a:endPar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endParaRPr>
            </a:p>
            <a:p>
              <a:endParaRPr lang="en-US" altLang="zh-CN" sz="1000" dirty="0" smtClean="0"/>
            </a:p>
            <a:p>
              <a:r>
                <a:rPr lang="en-US" altLang="zh-CN" sz="1000" dirty="0"/>
                <a:t>EIA/TIA 568B</a:t>
              </a:r>
              <a:r>
                <a:rPr lang="zh-CN" altLang="zh-CN" sz="1000" dirty="0"/>
                <a:t>标准的交叉线线序排列</a:t>
              </a:r>
              <a:r>
                <a:rPr lang="zh-CN" altLang="zh-CN" sz="1000" dirty="0" smtClean="0"/>
                <a:t>如</a:t>
              </a:r>
              <a:r>
                <a:rPr lang="zh-CN" altLang="en-US" sz="1000" dirty="0" smtClean="0"/>
                <a:t>图</a:t>
              </a:r>
              <a:r>
                <a:rPr lang="zh-CN" altLang="zh-CN" sz="1000" dirty="0" smtClean="0"/>
                <a:t>所</a:t>
              </a:r>
              <a:r>
                <a:rPr lang="zh-CN" altLang="zh-CN" sz="1000" dirty="0"/>
                <a:t>示</a:t>
              </a:r>
              <a:r>
                <a:rPr lang="zh-CN" altLang="zh-CN" sz="1000" dirty="0" smtClean="0"/>
                <a:t>。</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smtClean="0">
                  <a:solidFill>
                    <a:srgbClr val="1F9E23"/>
                  </a:solidFill>
                  <a:latin typeface="方正兰亭超细黑简体" pitchFamily="2" charset="-122"/>
                  <a:ea typeface="方正兰亭超细黑简体" pitchFamily="2" charset="-122"/>
                  <a:cs typeface="Arial" panose="020B0604020202020204" pitchFamily="34" charset="0"/>
                </a:rPr>
                <a:t>交叉线</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2" y="2268523"/>
              <a:ext cx="189129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Crossover Cable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flipH="1">
              <a:off x="5777052" y="2349500"/>
              <a:ext cx="2" cy="1050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descr="01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583" y="1586097"/>
            <a:ext cx="432435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649477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双绞线</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sp>
        <p:nvSpPr>
          <p:cNvPr id="3" name="矩形 2"/>
          <p:cNvSpPr/>
          <p:nvPr/>
        </p:nvSpPr>
        <p:spPr>
          <a:xfrm>
            <a:off x="412490" y="1050290"/>
            <a:ext cx="249299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三种网线类型及其作用</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1169551"/>
            </a:xfrm>
            <a:prstGeom prst="rect">
              <a:avLst/>
            </a:prstGeom>
          </p:spPr>
          <p:txBody>
            <a:bodyPr wrap="square">
              <a:spAutoFit/>
            </a:bodyPr>
            <a:lstStyle/>
            <a:p>
              <a:r>
                <a:rPr lang="zh-CN" altLang="zh-CN" sz="1000" dirty="0"/>
                <a:t>又称为配置线（</a:t>
              </a:r>
              <a:r>
                <a:rPr lang="en-US" altLang="zh-CN" sz="1000" dirty="0"/>
                <a:t>Console cable</a:t>
              </a:r>
              <a:r>
                <a:rPr lang="zh-CN" altLang="zh-CN" sz="1000" dirty="0"/>
                <a:t>），或称反接线。用于连接一台工作站到交换机或路由器的控制端口（</a:t>
              </a:r>
              <a:r>
                <a:rPr lang="en-US" altLang="zh-CN" sz="1000" dirty="0" smtClean="0"/>
                <a:t>Console</a:t>
              </a:r>
              <a:r>
                <a:rPr lang="en-US" altLang="zh-CN" sz="1000" dirty="0"/>
                <a:t> </a:t>
              </a:r>
              <a:r>
                <a:rPr lang="zh-CN" altLang="zh-CN" sz="1000" dirty="0"/>
                <a:t>），以访问这台交换机或路由器。 </a:t>
              </a:r>
              <a:r>
                <a:rPr lang="en-US" altLang="zh-CN" sz="1000" dirty="0"/>
                <a:t> </a:t>
              </a:r>
              <a:endParaRPr lang="en-US" altLang="zh-CN" sz="1000" dirty="0" smtClean="0"/>
            </a:p>
            <a:p>
              <a:endParaRPr lang="en-US" altLang="zh-CN" sz="1000" dirty="0" smtClean="0"/>
            </a:p>
            <a:p>
              <a:r>
                <a:rPr lang="zh-CN" altLang="zh-CN" sz="1000" dirty="0"/>
                <a:t>直通电缆两端的</a:t>
              </a:r>
              <a:r>
                <a:rPr lang="en-US" altLang="zh-CN" sz="1000" dirty="0"/>
                <a:t>RJ-45</a:t>
              </a:r>
              <a:r>
                <a:rPr lang="zh-CN" altLang="zh-CN" sz="1000" dirty="0"/>
                <a:t>连接器的电缆都具有完全相反的次序，</a:t>
              </a:r>
              <a:r>
                <a:rPr lang="en-US" altLang="zh-CN" sz="1000" dirty="0"/>
                <a:t>EIA/TIA 568B</a:t>
              </a:r>
              <a:r>
                <a:rPr lang="zh-CN" altLang="zh-CN" sz="1000" dirty="0"/>
                <a:t>标准的反接线线序排列如</a:t>
              </a:r>
              <a:r>
                <a:rPr lang="zh-CN" altLang="zh-CN" sz="1000" dirty="0" smtClean="0"/>
                <a:t>图所</a:t>
              </a:r>
              <a:r>
                <a:rPr lang="zh-CN" altLang="zh-CN" sz="1000" dirty="0"/>
                <a:t>示。</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69332"/>
            </a:xfrm>
            <a:prstGeom prst="rect">
              <a:avLst/>
            </a:prstGeom>
          </p:spPr>
          <p:txBody>
            <a:bodyPr wrap="square">
              <a:spAutoFit/>
            </a:bodyPr>
            <a:lstStyle/>
            <a:p>
              <a:r>
                <a:rPr lang="zh-CN" altLang="en-US" b="1" dirty="0">
                  <a:solidFill>
                    <a:srgbClr val="1F9E23"/>
                  </a:solidFill>
                  <a:latin typeface="方正兰亭超细黑简体" pitchFamily="2" charset="-122"/>
                  <a:ea typeface="方正兰亭超细黑简体" pitchFamily="2" charset="-122"/>
                  <a:cs typeface="Arial" panose="020B0604020202020204" pitchFamily="34" charset="0"/>
                </a:rPr>
                <a:t>全反电缆</a:t>
              </a:r>
              <a:endParaRPr lang="en-US" altLang="zh-CN" b="1" dirty="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68" name="组合 67"/>
            <p:cNvGrpSpPr/>
            <p:nvPr/>
          </p:nvGrpSpPr>
          <p:grpSpPr>
            <a:xfrm>
              <a:off x="7039301" y="1267075"/>
              <a:ext cx="444166" cy="445677"/>
              <a:chOff x="13416445" y="3094038"/>
              <a:chExt cx="463562" cy="465138"/>
            </a:xfrm>
            <a:solidFill>
              <a:srgbClr val="394A57"/>
            </a:solidFill>
          </p:grpSpPr>
          <p:sp>
            <p:nvSpPr>
              <p:cNvPr id="69" name="Freeform 23"/>
              <p:cNvSpPr>
                <a:spLocks noEditPoints="1"/>
              </p:cNvSpPr>
              <p:nvPr/>
            </p:nvSpPr>
            <p:spPr bwMode="auto">
              <a:xfrm>
                <a:off x="13464082"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89"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85"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2" y="2268523"/>
              <a:ext cx="189129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Rollover Cable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flipH="1">
              <a:off x="5777052" y="2349500"/>
              <a:ext cx="2" cy="13383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56136" y="3789157"/>
              <a:ext cx="750526" cy="307777"/>
              <a:chOff x="943329" y="2018675"/>
              <a:chExt cx="873229"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943329" y="2018675"/>
                <a:ext cx="873229"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What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988091" y="2018675"/>
                <a:ext cx="783705"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 How </a:t>
                </a: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376" y="1671735"/>
            <a:ext cx="3148448" cy="239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346636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同轴电缆</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934358"/>
          </a:xfrm>
          <a:prstGeom prst="rect">
            <a:avLst/>
          </a:prstGeom>
        </p:spPr>
        <p:txBody>
          <a:bodyPr wrap="square">
            <a:spAutoFit/>
          </a:bodyPr>
          <a:lstStyle/>
          <a:p>
            <a:pPr>
              <a:lnSpc>
                <a:spcPct val="114000"/>
              </a:lnSpc>
            </a:pPr>
            <a:r>
              <a:rPr lang="zh-CN" altLang="zh-CN" sz="1200" dirty="0" smtClean="0">
                <a:solidFill>
                  <a:schemeClr val="tx1">
                    <a:lumMod val="65000"/>
                    <a:lumOff val="35000"/>
                  </a:schemeClr>
                </a:solidFill>
                <a:latin typeface="Century Gothic" panose="020B0502020202020204" pitchFamily="34" charset="0"/>
                <a:cs typeface="Arial" panose="020B0604020202020204" pitchFamily="34" charset="0"/>
              </a:rPr>
              <a:t>由</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一对导体组成，按“同轴”形式构成线对，最里层是内铜芯，向外依次是绝缘层、屏蔽层，最外层则是起保护作用的塑料外套（具有防火作用），如</a:t>
            </a:r>
            <a:r>
              <a:rPr lang="zh-CN" altLang="zh-CN" sz="12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示。内芯和屏蔽层（可以屏蔽电磁噪声和作为地线）构成一对导体，金属屏蔽层能将磁场发射回中心导体，同时也使中心导体免受外界的干扰，故同轴电缆比双绞线具有更高的带宽和更好的噪声抑制性能。</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同轴电缆概述</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pic>
        <p:nvPicPr>
          <p:cNvPr id="2050" name="Picture 2" descr="01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0990" y="2540147"/>
            <a:ext cx="5494957" cy="201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72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2050"/>
                                        </p:tgtEl>
                                        <p:attrNameLst>
                                          <p:attrName>style.visibility</p:attrName>
                                        </p:attrNameLst>
                                      </p:cBhvr>
                                      <p:to>
                                        <p:strVal val="visible"/>
                                      </p:to>
                                    </p:set>
                                    <p:animEffect transition="in" filter="strips(upLeft)">
                                      <p:cBhvr>
                                        <p:cTn id="11"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同轴电缆</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49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513346"/>
          </a:xfrm>
          <a:prstGeom prst="rect">
            <a:avLst/>
          </a:prstGeom>
        </p:spPr>
        <p:txBody>
          <a:bodyPr wrap="square">
            <a:spAutoFit/>
          </a:bodyPr>
          <a:lstStyle/>
          <a:p>
            <a:pPr>
              <a:lnSpc>
                <a:spcPct val="114000"/>
              </a:lnSpc>
            </a:pP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总体</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上可按</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种方法对其分类，按特性阻抗分为</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50W</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75W</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同轴电缆；按芯线直径分为粗缆、细缆；按传输特性分为基带传输和宽带</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传输。</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同轴电缆分类</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14" name="组合 13"/>
          <p:cNvGrpSpPr/>
          <p:nvPr/>
        </p:nvGrpSpPr>
        <p:grpSpPr>
          <a:xfrm>
            <a:off x="505976" y="2229385"/>
            <a:ext cx="8145826" cy="2610617"/>
            <a:chOff x="505976" y="1417708"/>
            <a:chExt cx="8145826" cy="2610617"/>
          </a:xfrm>
        </p:grpSpPr>
        <p:sp>
          <p:nvSpPr>
            <p:cNvPr id="15" name="矩形 14"/>
            <p:cNvSpPr/>
            <p:nvPr/>
          </p:nvSpPr>
          <p:spPr>
            <a:xfrm>
              <a:off x="505976" y="1417708"/>
              <a:ext cx="8130024" cy="372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75732"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规格</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2376617"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类型</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4108947"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阻抗</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19" name="矩形 18"/>
            <p:cNvSpPr/>
            <p:nvPr/>
          </p:nvSpPr>
          <p:spPr>
            <a:xfrm>
              <a:off x="5858912"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信号</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21" name="矩形 20"/>
            <p:cNvSpPr/>
            <p:nvPr/>
          </p:nvSpPr>
          <p:spPr>
            <a:xfrm>
              <a:off x="7657769"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描述</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22" name="矩形 21"/>
            <p:cNvSpPr/>
            <p:nvPr/>
          </p:nvSpPr>
          <p:spPr>
            <a:xfrm>
              <a:off x="528881" y="1931050"/>
              <a:ext cx="801823"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RG-58/U</a:t>
              </a:r>
            </a:p>
          </p:txBody>
        </p:sp>
        <p:sp>
          <p:nvSpPr>
            <p:cNvPr id="23" name="矩形 22"/>
            <p:cNvSpPr/>
            <p:nvPr/>
          </p:nvSpPr>
          <p:spPr>
            <a:xfrm>
              <a:off x="528881" y="2490700"/>
              <a:ext cx="915635"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RG-58/AU</a:t>
              </a:r>
            </a:p>
          </p:txBody>
        </p:sp>
        <p:sp>
          <p:nvSpPr>
            <p:cNvPr id="24" name="矩形 23"/>
            <p:cNvSpPr/>
            <p:nvPr/>
          </p:nvSpPr>
          <p:spPr>
            <a:xfrm>
              <a:off x="528881" y="3050350"/>
              <a:ext cx="63350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RG-59</a:t>
              </a:r>
              <a:endParaRPr lang="en-US" altLang="zh-CN" sz="1200" dirty="0">
                <a:solidFill>
                  <a:srgbClr val="394A57"/>
                </a:solidFill>
                <a:latin typeface="Century Gothic" panose="020B0502020202020204" pitchFamily="34" charset="0"/>
                <a:cs typeface="Arial" panose="020B0604020202020204" pitchFamily="34" charset="0"/>
              </a:endParaRPr>
            </a:p>
          </p:txBody>
        </p:sp>
        <p:sp>
          <p:nvSpPr>
            <p:cNvPr id="25" name="矩形 24"/>
            <p:cNvSpPr/>
            <p:nvPr/>
          </p:nvSpPr>
          <p:spPr>
            <a:xfrm>
              <a:off x="528881" y="3610001"/>
              <a:ext cx="63350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RG-11</a:t>
              </a:r>
              <a:endParaRPr lang="en-US" altLang="zh-CN" sz="1200" dirty="0">
                <a:solidFill>
                  <a:srgbClr val="394A57"/>
                </a:solidFill>
                <a:latin typeface="Century Gothic" panose="020B0502020202020204" pitchFamily="34" charset="0"/>
                <a:cs typeface="Arial" panose="020B0604020202020204" pitchFamily="34" charset="0"/>
              </a:endParaRPr>
            </a:p>
          </p:txBody>
        </p:sp>
        <p:cxnSp>
          <p:nvCxnSpPr>
            <p:cNvPr id="27" name="直接连接符 26"/>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2344671" y="1931048"/>
              <a:ext cx="492443" cy="276999"/>
            </a:xfrm>
            <a:prstGeom prst="rect">
              <a:avLst/>
            </a:prstGeom>
          </p:spPr>
          <p:txBody>
            <a:bodyPr wrap="none">
              <a:spAutoFit/>
            </a:bodyPr>
            <a:lstStyle/>
            <a:p>
              <a:r>
                <a:rPr lang="zh-CN" altLang="en-US" sz="1200" dirty="0">
                  <a:solidFill>
                    <a:srgbClr val="394A57"/>
                  </a:solidFill>
                  <a:latin typeface="Century Gothic" panose="020B0502020202020204" pitchFamily="34" charset="0"/>
                  <a:cs typeface="Arial" panose="020B0604020202020204" pitchFamily="34" charset="0"/>
                </a:rPr>
                <a:t>细缆</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4103948" y="1931047"/>
              <a:ext cx="48282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50</a:t>
              </a:r>
              <a:r>
                <a:rPr lang="el-GR" altLang="zh-CN" sz="1200" dirty="0" smtClean="0">
                  <a:solidFill>
                    <a:srgbClr val="394A57"/>
                  </a:solidFill>
                  <a:latin typeface="Century Gothic" panose="020B0502020202020204" pitchFamily="34" charset="0"/>
                  <a:cs typeface="Arial" panose="020B0604020202020204" pitchFamily="34" charset="0"/>
                </a:rPr>
                <a:t>Ω</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5870024" y="192649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基带</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7407140" y="1935606"/>
              <a:ext cx="1107996"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固体实芯铜线</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1" name="矩形 80"/>
            <p:cNvSpPr/>
            <p:nvPr/>
          </p:nvSpPr>
          <p:spPr>
            <a:xfrm>
              <a:off x="2344670" y="2490698"/>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细缆</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2" name="矩形 81"/>
            <p:cNvSpPr/>
            <p:nvPr/>
          </p:nvSpPr>
          <p:spPr>
            <a:xfrm>
              <a:off x="4103948" y="2490697"/>
              <a:ext cx="482824" cy="276999"/>
            </a:xfrm>
            <a:prstGeom prst="rect">
              <a:avLst/>
            </a:prstGeom>
          </p:spPr>
          <p:txBody>
            <a:bodyPr wrap="none">
              <a:spAutoFit/>
            </a:bodyPr>
            <a:lstStyle/>
            <a:p>
              <a:r>
                <a:rPr lang="en-US" altLang="zh-CN" sz="1200" dirty="0">
                  <a:solidFill>
                    <a:srgbClr val="394A57"/>
                  </a:solidFill>
                  <a:latin typeface="Century Gothic" panose="020B0502020202020204" pitchFamily="34" charset="0"/>
                  <a:cs typeface="Arial" panose="020B0604020202020204" pitchFamily="34" charset="0"/>
                </a:rPr>
                <a:t>50</a:t>
              </a:r>
              <a:r>
                <a:rPr lang="el-GR" altLang="zh-CN" sz="1200" dirty="0" smtClean="0">
                  <a:solidFill>
                    <a:srgbClr val="394A57"/>
                  </a:solidFill>
                  <a:latin typeface="Century Gothic" panose="020B0502020202020204" pitchFamily="34" charset="0"/>
                  <a:cs typeface="Arial" panose="020B0604020202020204" pitchFamily="34" charset="0"/>
                </a:rPr>
                <a:t>Ω</a:t>
              </a:r>
              <a:endParaRPr lang="en-US" altLang="zh-CN" sz="1200" dirty="0">
                <a:solidFill>
                  <a:srgbClr val="394A57"/>
                </a:solidFill>
                <a:latin typeface="Century Gothic" panose="020B0502020202020204" pitchFamily="34" charset="0"/>
                <a:cs typeface="Arial" panose="020B0604020202020204" pitchFamily="34" charset="0"/>
              </a:endParaRPr>
            </a:p>
          </p:txBody>
        </p:sp>
        <p:sp>
          <p:nvSpPr>
            <p:cNvPr id="83" name="矩形 82"/>
            <p:cNvSpPr/>
            <p:nvPr/>
          </p:nvSpPr>
          <p:spPr>
            <a:xfrm>
              <a:off x="5870024" y="2490696"/>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基带</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4" name="矩形 83"/>
            <p:cNvSpPr/>
            <p:nvPr/>
          </p:nvSpPr>
          <p:spPr>
            <a:xfrm>
              <a:off x="7427630" y="2490699"/>
              <a:ext cx="646331"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绞合线</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5" name="矩形 84"/>
            <p:cNvSpPr/>
            <p:nvPr/>
          </p:nvSpPr>
          <p:spPr>
            <a:xfrm>
              <a:off x="2292572" y="3050347"/>
              <a:ext cx="596638"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CATV</a:t>
              </a:r>
            </a:p>
          </p:txBody>
        </p:sp>
        <p:sp>
          <p:nvSpPr>
            <p:cNvPr id="119" name="矩形 118"/>
            <p:cNvSpPr/>
            <p:nvPr/>
          </p:nvSpPr>
          <p:spPr>
            <a:xfrm>
              <a:off x="4113757" y="3050346"/>
              <a:ext cx="48282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75</a:t>
              </a:r>
              <a:r>
                <a:rPr lang="el-GR" altLang="zh-CN" sz="1200" dirty="0" smtClean="0">
                  <a:solidFill>
                    <a:srgbClr val="394A57"/>
                  </a:solidFill>
                  <a:latin typeface="Century Gothic" panose="020B0502020202020204" pitchFamily="34" charset="0"/>
                  <a:cs typeface="Arial" panose="020B0604020202020204" pitchFamily="34" charset="0"/>
                </a:rPr>
                <a:t>Ω</a:t>
              </a:r>
              <a:endParaRPr lang="en-US" altLang="zh-CN" sz="1200" dirty="0">
                <a:solidFill>
                  <a:srgbClr val="394A57"/>
                </a:solidFill>
                <a:latin typeface="Century Gothic" panose="020B0502020202020204" pitchFamily="34" charset="0"/>
                <a:cs typeface="Arial" panose="020B0604020202020204" pitchFamily="34" charset="0"/>
              </a:endParaRPr>
            </a:p>
          </p:txBody>
        </p:sp>
        <p:sp>
          <p:nvSpPr>
            <p:cNvPr id="120" name="矩形 119"/>
            <p:cNvSpPr/>
            <p:nvPr/>
          </p:nvSpPr>
          <p:spPr>
            <a:xfrm>
              <a:off x="5870757" y="305034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宽带</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21" name="矩形 120"/>
            <p:cNvSpPr/>
            <p:nvPr/>
          </p:nvSpPr>
          <p:spPr>
            <a:xfrm>
              <a:off x="7389918" y="3050348"/>
              <a:ext cx="126188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用于有线电视网</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22" name="矩形 121"/>
            <p:cNvSpPr/>
            <p:nvPr/>
          </p:nvSpPr>
          <p:spPr>
            <a:xfrm>
              <a:off x="2341085" y="3609996"/>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粗缆</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23" name="矩形 122"/>
            <p:cNvSpPr/>
            <p:nvPr/>
          </p:nvSpPr>
          <p:spPr>
            <a:xfrm>
              <a:off x="4113757" y="3609995"/>
              <a:ext cx="482824" cy="276999"/>
            </a:xfrm>
            <a:prstGeom prst="rect">
              <a:avLst/>
            </a:prstGeom>
          </p:spPr>
          <p:txBody>
            <a:bodyPr wrap="none">
              <a:spAutoFit/>
            </a:bodyPr>
            <a:lstStyle/>
            <a:p>
              <a:r>
                <a:rPr lang="en-US" altLang="zh-CN" sz="1200" dirty="0">
                  <a:solidFill>
                    <a:srgbClr val="394A57"/>
                  </a:solidFill>
                  <a:latin typeface="Century Gothic" panose="020B0502020202020204" pitchFamily="34" charset="0"/>
                  <a:cs typeface="Arial" panose="020B0604020202020204" pitchFamily="34" charset="0"/>
                </a:rPr>
                <a:t>50</a:t>
              </a:r>
              <a:r>
                <a:rPr lang="el-GR" altLang="zh-CN" sz="1200" dirty="0">
                  <a:solidFill>
                    <a:srgbClr val="394A57"/>
                  </a:solidFill>
                  <a:latin typeface="Century Gothic" panose="020B0502020202020204" pitchFamily="34" charset="0"/>
                  <a:cs typeface="Arial" panose="020B0604020202020204" pitchFamily="34" charset="0"/>
                </a:rPr>
                <a:t>Ω</a:t>
              </a:r>
              <a:endParaRPr lang="en-US" altLang="zh-CN" sz="1200" dirty="0">
                <a:solidFill>
                  <a:srgbClr val="394A57"/>
                </a:solidFill>
                <a:latin typeface="Century Gothic" panose="020B0502020202020204" pitchFamily="34" charset="0"/>
                <a:cs typeface="Arial" panose="020B0604020202020204" pitchFamily="34" charset="0"/>
              </a:endParaRPr>
            </a:p>
          </p:txBody>
        </p:sp>
        <p:sp>
          <p:nvSpPr>
            <p:cNvPr id="124" name="矩形 123"/>
            <p:cNvSpPr/>
            <p:nvPr/>
          </p:nvSpPr>
          <p:spPr>
            <a:xfrm>
              <a:off x="5858913" y="360999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基带</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25" name="矩形 124"/>
            <p:cNvSpPr/>
            <p:nvPr/>
          </p:nvSpPr>
          <p:spPr>
            <a:xfrm>
              <a:off x="7402742" y="3609997"/>
              <a:ext cx="1107996"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用于网络主干</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31533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3" presetClass="entr" presetSubtype="3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strVal val="(6*min(max(#ppt_w*#ppt_h,.3),1)-7.4)/-.7*#ppt_w"/>
                                          </p:val>
                                        </p:tav>
                                        <p:tav tm="100000">
                                          <p:val>
                                            <p:strVal val="#ppt_w"/>
                                          </p:val>
                                        </p:tav>
                                      </p:tavLst>
                                    </p:anim>
                                    <p:anim calcmode="lin" valueType="num">
                                      <p:cBhvr>
                                        <p:cTn id="12" dur="500" fill="hold"/>
                                        <p:tgtEl>
                                          <p:spTgt spid="14"/>
                                        </p:tgtEl>
                                        <p:attrNameLst>
                                          <p:attrName>ppt_h</p:attrName>
                                        </p:attrNameLst>
                                      </p:cBhvr>
                                      <p:tavLst>
                                        <p:tav tm="0">
                                          <p:val>
                                            <p:strVal val="(6*min(max(#ppt_w*#ppt_h,.3),1)-7.4)/-.7*#ppt_h"/>
                                          </p:val>
                                        </p:tav>
                                        <p:tav tm="100000">
                                          <p:val>
                                            <p:strVal val="#ppt_h"/>
                                          </p:val>
                                        </p:tav>
                                      </p:tavLst>
                                    </p:anim>
                                    <p:anim calcmode="lin" valueType="num">
                                      <p:cBhvr>
                                        <p:cTn id="13" dur="500" fill="hold"/>
                                        <p:tgtEl>
                                          <p:spTgt spid="14"/>
                                        </p:tgtEl>
                                        <p:attrNameLst>
                                          <p:attrName>ppt_x</p:attrName>
                                        </p:attrNameLst>
                                      </p:cBhvr>
                                      <p:tavLst>
                                        <p:tav tm="0">
                                          <p:val>
                                            <p:fltVal val="0.5"/>
                                          </p:val>
                                        </p:tav>
                                        <p:tav tm="100000">
                                          <p:val>
                                            <p:strVal val="#ppt_x"/>
                                          </p:val>
                                        </p:tav>
                                      </p:tavLst>
                                    </p:anim>
                                    <p:anim calcmode="lin" valueType="num">
                                      <p:cBhvr>
                                        <p:cTn id="14"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同轴电缆</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50</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723853"/>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粗缆要有专用的连接器在线上穿孔连接到收发器，通过收发器电缆连入网络，一般使用标准</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的连接单元接口（</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Attachment Unit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Interface, AUI</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接口，</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如左图所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。同时，细</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缆采用</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型头</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与卡扣配合型连接器（</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Bayonet Nut Connector, BNC</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）作为</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连接器，</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如右图所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2031325"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同轴电缆连接组件</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pic>
        <p:nvPicPr>
          <p:cNvPr id="3074" name="Picture 2" descr="1-3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2451187"/>
            <a:ext cx="5363649" cy="183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2313702"/>
            <a:ext cx="2016224" cy="196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166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3074"/>
                                        </p:tgtEl>
                                        <p:attrNameLst>
                                          <p:attrName>style.visibility</p:attrName>
                                        </p:attrNameLst>
                                      </p:cBhvr>
                                      <p:to>
                                        <p:strVal val="visible"/>
                                      </p:to>
                                    </p:set>
                                    <p:animEffect transition="in" filter="strips(upLeft)">
                                      <p:cBhvr>
                                        <p:cTn id="11" dur="1000"/>
                                        <p:tgtEl>
                                          <p:spTgt spid="3074"/>
                                        </p:tgtEl>
                                      </p:cBhvr>
                                    </p:animEffect>
                                  </p:childTnLst>
                                </p:cTn>
                              </p:par>
                              <p:par>
                                <p:cTn id="12" presetID="18" presetClass="entr" presetSubtype="9" fill="hold" nodeType="withEffect">
                                  <p:stCondLst>
                                    <p:cond delay="1000"/>
                                  </p:stCondLst>
                                  <p:childTnLst>
                                    <p:set>
                                      <p:cBhvr>
                                        <p:cTn id="13" dur="1" fill="hold">
                                          <p:stCondLst>
                                            <p:cond delay="0"/>
                                          </p:stCondLst>
                                        </p:cTn>
                                        <p:tgtEl>
                                          <p:spTgt spid="3075"/>
                                        </p:tgtEl>
                                        <p:attrNameLst>
                                          <p:attrName>style.visibility</p:attrName>
                                        </p:attrNameLst>
                                      </p:cBhvr>
                                      <p:to>
                                        <p:strVal val="visible"/>
                                      </p:to>
                                    </p:set>
                                    <p:animEffect transition="in" filter="strips(upLeft)">
                                      <p:cBhvr>
                                        <p:cTn id="14" dur="1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00540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光纤</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723853"/>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光纤是光导纤维的简称，是一种由石英玻璃纤维或塑料纤维制成的、直径很细、能传导光信号的媒体</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从横截面看，每根光纤都由纤芯和反射包层构成，纤芯的折射率较反射包层略高。因此，基于光的全反射原理，光波在光纤与包层界面形成全反射，从而光信号被限制在光纤中向前传输。</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光纤概述</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
        <p:nvSpPr>
          <p:cNvPr id="3" name="Rectangle 2"/>
          <p:cNvSpPr>
            <a:spLocks noChangeArrowheads="1"/>
          </p:cNvSpPr>
          <p:nvPr/>
        </p:nvSpPr>
        <p:spPr bwMode="auto">
          <a:xfrm>
            <a:off x="2555776" y="513327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463" y="2463738"/>
            <a:ext cx="7166011" cy="1524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139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1025"/>
                                        </p:tgtEl>
                                        <p:attrNameLst>
                                          <p:attrName>style.visibility</p:attrName>
                                        </p:attrNameLst>
                                      </p:cBhvr>
                                      <p:to>
                                        <p:strVal val="visible"/>
                                      </p:to>
                                    </p:set>
                                    <p:animEffect transition="in" filter="strips(upLeft)">
                                      <p:cBhvr>
                                        <p:cTn id="11" dur="1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005403"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光纤</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723853"/>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由于计算机只能接收电信号，所以光纤连接计算机时需要用光电收发器进行光电转换</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光纤只能单向传输信号，若作为数据传输介质，应由两根光纤组成一对信号线，一根用于发送数据，另外一根用于接收数据。在实际应用中的光缆多为多芯光纤。</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光电转换</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
        <p:nvSpPr>
          <p:cNvPr id="3" name="Rectangle 2"/>
          <p:cNvSpPr>
            <a:spLocks noChangeArrowheads="1"/>
          </p:cNvSpPr>
          <p:nvPr/>
        </p:nvSpPr>
        <p:spPr bwMode="auto">
          <a:xfrm>
            <a:off x="2555776" y="513327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2303748" y="518203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572" y="2694899"/>
            <a:ext cx="7581264" cy="1083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39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2049"/>
                                        </p:tgtEl>
                                        <p:attrNameLst>
                                          <p:attrName>style.visibility</p:attrName>
                                        </p:attrNameLst>
                                      </p:cBhvr>
                                      <p:to>
                                        <p:strVal val="visible"/>
                                      </p:to>
                                    </p:set>
                                    <p:animEffect transition="in" filter="strips(upLeft)">
                                      <p:cBhvr>
                                        <p:cTn id="11" dur="10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1107996" cy="895612"/>
            <a:chOff x="412490" y="524010"/>
            <a:chExt cx="1107996" cy="895612"/>
          </a:xfrm>
        </p:grpSpPr>
        <p:sp>
          <p:nvSpPr>
            <p:cNvPr id="5" name="矩形 4"/>
            <p:cNvSpPr/>
            <p:nvPr/>
          </p:nvSpPr>
          <p:spPr>
            <a:xfrm>
              <a:off x="412490" y="524010"/>
              <a:ext cx="1005403"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光纤</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50290"/>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光纤分类</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09" name="组合 108"/>
          <p:cNvGrpSpPr/>
          <p:nvPr/>
        </p:nvGrpSpPr>
        <p:grpSpPr>
          <a:xfrm flipH="1">
            <a:off x="467544" y="2105883"/>
            <a:ext cx="3204356" cy="816741"/>
            <a:chOff x="503238" y="2836720"/>
            <a:chExt cx="3204356" cy="816741"/>
          </a:xfrm>
        </p:grpSpPr>
        <p:sp>
          <p:nvSpPr>
            <p:cNvPr id="131" name="矩形 130"/>
            <p:cNvSpPr/>
            <p:nvPr/>
          </p:nvSpPr>
          <p:spPr>
            <a:xfrm>
              <a:off x="503238" y="3034830"/>
              <a:ext cx="3204356" cy="618631"/>
            </a:xfrm>
            <a:prstGeom prst="rect">
              <a:avLst/>
            </a:prstGeom>
          </p:spPr>
          <p:txBody>
            <a:bodyPr wrap="square">
              <a:spAutoFit/>
            </a:bodyPr>
            <a:lstStyle/>
            <a:p>
              <a:pPr algn="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采用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LED </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作为</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光源，其定向性较差</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纤芯的直径比光波波长大</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很多。</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光束</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是以多种模式在芯线内不断反射向前</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传播。</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2" name="矩形 131"/>
            <p:cNvSpPr/>
            <p:nvPr/>
          </p:nvSpPr>
          <p:spPr>
            <a:xfrm>
              <a:off x="503238" y="2836720"/>
              <a:ext cx="2579552" cy="261610"/>
            </a:xfrm>
            <a:prstGeom prst="rect">
              <a:avLst/>
            </a:prstGeom>
          </p:spPr>
          <p:txBody>
            <a:bodyPr wrap="none">
              <a:spAutoFit/>
            </a:bodyPr>
            <a:lstStyle/>
            <a:p>
              <a:pPr algn="r"/>
              <a:r>
                <a:rPr lang="zh-CN" altLang="en-US" sz="1100" dirty="0" smtClean="0">
                  <a:solidFill>
                    <a:srgbClr val="1F9E23"/>
                  </a:solidFill>
                  <a:latin typeface="Century Gothic" panose="020B0502020202020204" pitchFamily="34" charset="0"/>
                  <a:cs typeface="Arial" panose="020B0604020202020204" pitchFamily="34" charset="0"/>
                </a:rPr>
                <a:t>多模光纤（</a:t>
              </a:r>
              <a:r>
                <a:rPr lang="en-US" altLang="zh-CN" sz="1100" dirty="0" smtClean="0">
                  <a:solidFill>
                    <a:srgbClr val="1F9E23"/>
                  </a:solidFill>
                  <a:latin typeface="Century Gothic" panose="020B0502020202020204" pitchFamily="34" charset="0"/>
                  <a:cs typeface="Arial" panose="020B0604020202020204" pitchFamily="34" charset="0"/>
                </a:rPr>
                <a:t>Multi-Mode Fiber, MMF</a:t>
              </a:r>
              <a:r>
                <a:rPr lang="zh-CN" altLang="en-US" sz="1100" dirty="0" smtClean="0">
                  <a:solidFill>
                    <a:srgbClr val="1F9E23"/>
                  </a:solidFill>
                  <a:latin typeface="Century Gothic" panose="020B0502020202020204" pitchFamily="34" charset="0"/>
                  <a:cs typeface="Arial" panose="020B0604020202020204" pitchFamily="34" charset="0"/>
                </a:rPr>
                <a:t>）</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9" name="组合 68"/>
          <p:cNvGrpSpPr/>
          <p:nvPr/>
        </p:nvGrpSpPr>
        <p:grpSpPr>
          <a:xfrm>
            <a:off x="5419204" y="2105883"/>
            <a:ext cx="3204356" cy="816741"/>
            <a:chOff x="503238" y="2836720"/>
            <a:chExt cx="3204356" cy="816741"/>
          </a:xfrm>
        </p:grpSpPr>
        <p:sp>
          <p:nvSpPr>
            <p:cNvPr id="107" name="矩形 106"/>
            <p:cNvSpPr/>
            <p:nvPr/>
          </p:nvSpPr>
          <p:spPr>
            <a:xfrm>
              <a:off x="503238" y="3034830"/>
              <a:ext cx="3204356" cy="618631"/>
            </a:xfrm>
            <a:prstGeom prst="rect">
              <a:avLst/>
            </a:prstGeom>
          </p:spPr>
          <p:txBody>
            <a:bodyPr wrap="square">
              <a:spAutoFit/>
            </a:bodyPr>
            <a:lstStyle/>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采用</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ILD</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作为光源，其定向性较强</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纤芯直径一般为几个光波的</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波长。</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光束以</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单一的模式无反射地沿轴向</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传播。</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08" name="矩形 107"/>
            <p:cNvSpPr/>
            <p:nvPr/>
          </p:nvSpPr>
          <p:spPr>
            <a:xfrm>
              <a:off x="503238" y="2836720"/>
              <a:ext cx="2600392" cy="261610"/>
            </a:xfrm>
            <a:prstGeom prst="rect">
              <a:avLst/>
            </a:prstGeom>
          </p:spPr>
          <p:txBody>
            <a:bodyPr wrap="none">
              <a:spAutoFit/>
            </a:bodyPr>
            <a:lstStyle/>
            <a:p>
              <a:r>
                <a:rPr lang="zh-CN" altLang="en-US" sz="1100" dirty="0">
                  <a:solidFill>
                    <a:srgbClr val="1F9E23"/>
                  </a:solidFill>
                  <a:latin typeface="Century Gothic" panose="020B0502020202020204" pitchFamily="34" charset="0"/>
                  <a:cs typeface="Arial" panose="020B0604020202020204" pitchFamily="34" charset="0"/>
                </a:rPr>
                <a:t>单模光纤（</a:t>
              </a:r>
              <a:r>
                <a:rPr lang="en-US" altLang="zh-CN" sz="1100" dirty="0">
                  <a:solidFill>
                    <a:srgbClr val="1F9E23"/>
                  </a:solidFill>
                  <a:latin typeface="Century Gothic" panose="020B0502020202020204" pitchFamily="34" charset="0"/>
                  <a:cs typeface="Arial" panose="020B0604020202020204" pitchFamily="34" charset="0"/>
                </a:rPr>
                <a:t>Single-Mode </a:t>
              </a:r>
              <a:r>
                <a:rPr lang="en-US" altLang="zh-CN" sz="1100" dirty="0" smtClean="0">
                  <a:solidFill>
                    <a:srgbClr val="1F9E23"/>
                  </a:solidFill>
                  <a:latin typeface="Century Gothic" panose="020B0502020202020204" pitchFamily="34" charset="0"/>
                  <a:cs typeface="Arial" panose="020B0604020202020204" pitchFamily="34" charset="0"/>
                </a:rPr>
                <a:t>Fiber, SMF</a:t>
              </a:r>
              <a:r>
                <a:rPr lang="zh-CN" altLang="en-US" sz="1100" dirty="0">
                  <a:solidFill>
                    <a:srgbClr val="1F9E23"/>
                  </a:solidFill>
                  <a:latin typeface="Century Gothic" panose="020B0502020202020204" pitchFamily="34" charset="0"/>
                  <a:cs typeface="Arial" panose="020B0604020202020204" pitchFamily="34" charset="0"/>
                </a:rPr>
                <a:t>）</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481346"/>
            <a:ext cx="8223510" cy="478336"/>
          </a:xfrm>
          <a:prstGeom prst="rect">
            <a:avLst/>
          </a:prstGeom>
        </p:spPr>
        <p:txBody>
          <a:bodyPr wrap="square">
            <a:spAutoFit/>
          </a:bodyPr>
          <a:lstStyle/>
          <a:p>
            <a:pPr algn="just">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光纤常用的</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个频段的中心波长分别</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为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0.85 </a:t>
            </a:r>
            <a:r>
              <a:rPr lang="el-GR" altLang="zh-CN" sz="1100" dirty="0" smtClean="0">
                <a:solidFill>
                  <a:schemeClr val="tx1">
                    <a:lumMod val="65000"/>
                    <a:lumOff val="35000"/>
                  </a:schemeClr>
                </a:solidFill>
                <a:latin typeface="Century Gothic" panose="020B0502020202020204" pitchFamily="34" charset="0"/>
                <a:cs typeface="Arial" panose="020B0604020202020204" pitchFamily="34" charset="0"/>
              </a:rPr>
              <a:t>μ</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m</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1.3</a:t>
            </a:r>
            <a:r>
              <a:rPr lang="el-GR" altLang="zh-CN" sz="1100" dirty="0">
                <a:solidFill>
                  <a:schemeClr val="tx1">
                    <a:lumMod val="65000"/>
                    <a:lumOff val="35000"/>
                  </a:schemeClr>
                </a:solidFill>
                <a:latin typeface="Century Gothic" panose="020B0502020202020204" pitchFamily="34" charset="0"/>
                <a:cs typeface="Arial" panose="020B0604020202020204" pitchFamily="34" charset="0"/>
              </a:rPr>
              <a:t> μ</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m</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1.55</a:t>
            </a:r>
            <a:r>
              <a:rPr lang="el-GR" altLang="zh-CN" sz="1100" dirty="0">
                <a:solidFill>
                  <a:schemeClr val="tx1">
                    <a:lumMod val="65000"/>
                    <a:lumOff val="35000"/>
                  </a:schemeClr>
                </a:solidFill>
                <a:latin typeface="Century Gothic" panose="020B0502020202020204" pitchFamily="34" charset="0"/>
                <a:cs typeface="Arial" panose="020B0604020202020204" pitchFamily="34" charset="0"/>
              </a:rPr>
              <a:t> μ</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m</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，所有三个频段的带宽都在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25000GHz ~ 30000GHz</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根据</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使用的光源和传输模式，光纤可分为多模光纤和单模光纤两种。</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4" name="组合 153"/>
          <p:cNvGrpSpPr/>
          <p:nvPr/>
        </p:nvGrpSpPr>
        <p:grpSpPr>
          <a:xfrm>
            <a:off x="8892480" y="411510"/>
            <a:ext cx="251520" cy="661800"/>
            <a:chOff x="8892480" y="411510"/>
            <a:chExt cx="251520" cy="661800"/>
          </a:xfrm>
        </p:grpSpPr>
        <p:sp>
          <p:nvSpPr>
            <p:cNvPr id="155" name="矩形 15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53</a:t>
              </a:r>
              <a:endParaRPr lang="zh-CN" altLang="en-US" sz="800" dirty="0">
                <a:solidFill>
                  <a:schemeClr val="bg1"/>
                </a:solidFill>
                <a:latin typeface="Century Gothic" panose="020B0502020202020204" pitchFamily="34" charset="0"/>
              </a:endParaRPr>
            </a:p>
          </p:txBody>
        </p:sp>
        <p:grpSp>
          <p:nvGrpSpPr>
            <p:cNvPr id="157" name="组合 156"/>
            <p:cNvGrpSpPr/>
            <p:nvPr/>
          </p:nvGrpSpPr>
          <p:grpSpPr>
            <a:xfrm>
              <a:off x="8964240" y="818664"/>
              <a:ext cx="108000" cy="8629"/>
              <a:chOff x="8953171" y="847239"/>
              <a:chExt cx="130138" cy="8629"/>
            </a:xfrm>
          </p:grpSpPr>
          <p:cxnSp>
            <p:nvCxnSpPr>
              <p:cNvPr id="158" name="直接连接符 15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0116"/>
          <p:cNvPicPr>
            <a:picLocks noChangeAspect="1" noChangeArrowheads="1"/>
          </p:cNvPicPr>
          <p:nvPr/>
        </p:nvPicPr>
        <p:blipFill>
          <a:blip r:embed="rId2" cstate="print">
            <a:extLst>
              <a:ext uri="{28A0092B-C50C-407E-A947-70E740481C1C}">
                <a14:useLocalDpi xmlns:a14="http://schemas.microsoft.com/office/drawing/2010/main" val="0"/>
              </a:ext>
            </a:extLst>
          </a:blip>
          <a:srcRect b="48419"/>
          <a:stretch>
            <a:fillRect/>
          </a:stretch>
        </p:blipFill>
        <p:spPr bwMode="auto">
          <a:xfrm>
            <a:off x="521407" y="3043446"/>
            <a:ext cx="3438525" cy="828675"/>
          </a:xfrm>
          <a:prstGeom prst="rect">
            <a:avLst/>
          </a:prstGeom>
          <a:noFill/>
          <a:ln>
            <a:noFill/>
          </a:ln>
        </p:spPr>
      </p:pic>
      <p:pic>
        <p:nvPicPr>
          <p:cNvPr id="3075" name="Picture 3" descr="0116"/>
          <p:cNvPicPr>
            <a:picLocks noChangeAspect="1" noChangeArrowheads="1"/>
          </p:cNvPicPr>
          <p:nvPr/>
        </p:nvPicPr>
        <p:blipFill>
          <a:blip r:embed="rId2" cstate="print">
            <a:extLst>
              <a:ext uri="{28A0092B-C50C-407E-A947-70E740481C1C}">
                <a14:useLocalDpi xmlns:a14="http://schemas.microsoft.com/office/drawing/2010/main" val="0"/>
              </a:ext>
            </a:extLst>
          </a:blip>
          <a:srcRect t="65443"/>
          <a:stretch>
            <a:fillRect/>
          </a:stretch>
        </p:blipFill>
        <p:spPr bwMode="auto">
          <a:xfrm>
            <a:off x="5245530" y="3084142"/>
            <a:ext cx="3438525" cy="74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880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3075"/>
                                        </p:tgtEl>
                                        <p:attrNameLst>
                                          <p:attrName>style.visibility</p:attrName>
                                        </p:attrNameLst>
                                      </p:cBhvr>
                                      <p:to>
                                        <p:strVal val="visible"/>
                                      </p:to>
                                    </p:set>
                                    <p:anim calcmode="lin" valueType="num">
                                      <p:cBhvr additive="base">
                                        <p:cTn id="27" dur="500" fill="hold"/>
                                        <p:tgtEl>
                                          <p:spTgt spid="3075"/>
                                        </p:tgtEl>
                                        <p:attrNameLst>
                                          <p:attrName>ppt_x</p:attrName>
                                        </p:attrNameLst>
                                      </p:cBhvr>
                                      <p:tavLst>
                                        <p:tav tm="0">
                                          <p:val>
                                            <p:strVal val="#ppt_x"/>
                                          </p:val>
                                        </p:tav>
                                        <p:tav tm="100000">
                                          <p:val>
                                            <p:strVal val="#ppt_x"/>
                                          </p:val>
                                        </p:tav>
                                      </p:tavLst>
                                    </p:anim>
                                    <p:anim calcmode="lin" valueType="num">
                                      <p:cBhvr additive="base">
                                        <p:cTn id="28" dur="500" fill="hold"/>
                                        <p:tgtEl>
                                          <p:spTgt spid="3075"/>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467616"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计算机网络的发展</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2333" y="1724824"/>
            <a:ext cx="8123378" cy="2869797"/>
            <a:chOff x="502333" y="1724824"/>
            <a:chExt cx="8123378" cy="2869797"/>
          </a:xfrm>
        </p:grpSpPr>
        <p:cxnSp>
          <p:nvCxnSpPr>
            <p:cNvPr id="4103" name="直接连接符 4102"/>
            <p:cNvCxnSpPr/>
            <p:nvPr/>
          </p:nvCxnSpPr>
          <p:spPr>
            <a:xfrm>
              <a:off x="843273" y="2669649"/>
              <a:ext cx="0" cy="389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p>
            </p:txBody>
          </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3953"/>
              <a:chOff x="2339752" y="2133801"/>
              <a:chExt cx="1166682" cy="473953"/>
            </a:xfrm>
          </p:grpSpPr>
          <p:sp>
            <p:nvSpPr>
              <p:cNvPr id="130" name="矩形 129"/>
              <p:cNvSpPr/>
              <p:nvPr/>
            </p:nvSpPr>
            <p:spPr>
              <a:xfrm>
                <a:off x="2339752" y="2135739"/>
                <a:ext cx="1166682" cy="471788"/>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902811" cy="473953"/>
                <a:chOff x="2362474" y="2127368"/>
                <a:chExt cx="902811" cy="473953"/>
              </a:xfrm>
            </p:grpSpPr>
            <p:sp>
              <p:nvSpPr>
                <p:cNvPr id="133" name="矩形 132"/>
                <p:cNvSpPr/>
                <p:nvPr/>
              </p:nvSpPr>
              <p:spPr>
                <a:xfrm>
                  <a:off x="2362474" y="2127368"/>
                  <a:ext cx="800219" cy="276999"/>
                </a:xfrm>
                <a:prstGeom prst="rect">
                  <a:avLst/>
                </a:prstGeom>
              </p:spPr>
              <p:txBody>
                <a:bodyPr wrap="none">
                  <a:spAutoFit/>
                </a:bodyPr>
                <a:lstStyle/>
                <a:p>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第一阶段</a:t>
                  </a:r>
                  <a:endParaRPr lang="en-US" altLang="zh-CN" sz="1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34" name="矩形 133"/>
                <p:cNvSpPr/>
                <p:nvPr/>
              </p:nvSpPr>
              <p:spPr>
                <a:xfrm>
                  <a:off x="2362474" y="2293544"/>
                  <a:ext cx="902811" cy="307777"/>
                </a:xfrm>
                <a:prstGeom prst="rect">
                  <a:avLst/>
                </a:prstGeom>
              </p:spPr>
              <p:txBody>
                <a:bodyPr wrap="none">
                  <a:spAutoFit/>
                </a:bodyPr>
                <a:lstStyle/>
                <a:p>
                  <a:r>
                    <a:rPr lang="zh-CN" altLang="en-US" sz="1400" dirty="0" smtClean="0">
                      <a:solidFill>
                        <a:schemeClr val="bg1"/>
                      </a:solidFill>
                      <a:latin typeface="+mn-ea"/>
                      <a:cs typeface="Arial" panose="020B0604020202020204" pitchFamily="34" charset="0"/>
                    </a:rPr>
                    <a:t>军事目的</a:t>
                  </a:r>
                  <a:endParaRPr lang="en-US" altLang="zh-CN" sz="1400" dirty="0">
                    <a:solidFill>
                      <a:schemeClr val="bg1"/>
                    </a:solidFill>
                    <a:latin typeface="+mn-ea"/>
                    <a:cs typeface="Arial" panose="020B0604020202020204" pitchFamily="34" charset="0"/>
                  </a:endParaRPr>
                </a:p>
              </p:txBody>
            </p:sp>
          </p:grpSp>
        </p:grpSp>
        <p:grpSp>
          <p:nvGrpSpPr>
            <p:cNvPr id="4114" name="组合 4113"/>
            <p:cNvGrpSpPr/>
            <p:nvPr/>
          </p:nvGrpSpPr>
          <p:grpSpPr>
            <a:xfrm>
              <a:off x="2131051" y="2630050"/>
              <a:ext cx="1584088" cy="537421"/>
              <a:chOff x="2131051" y="2797239"/>
              <a:chExt cx="1584088" cy="537421"/>
            </a:xfrm>
          </p:grpSpPr>
          <p:sp>
            <p:nvSpPr>
              <p:cNvPr id="137" name="矩形 136"/>
              <p:cNvSpPr/>
              <p:nvPr/>
            </p:nvSpPr>
            <p:spPr>
              <a:xfrm>
                <a:off x="2195972" y="2797239"/>
                <a:ext cx="1454244" cy="261610"/>
              </a:xfrm>
              <a:prstGeom prst="rect">
                <a:avLst/>
              </a:prstGeom>
            </p:spPr>
            <p:txBody>
              <a:bodyPr wrap="none">
                <a:spAutoFit/>
              </a:bodyPr>
              <a:lstStyle/>
              <a:p>
                <a:pPr algn="ctr"/>
                <a:r>
                  <a:rPr lang="zh-CN" altLang="en-US" sz="1100" b="1" dirty="0" smtClean="0">
                    <a:solidFill>
                      <a:schemeClr val="tx1">
                        <a:lumMod val="65000"/>
                        <a:lumOff val="35000"/>
                      </a:schemeClr>
                    </a:solidFill>
                    <a:latin typeface="Century Gothic" panose="020B0502020202020204" pitchFamily="34" charset="0"/>
                    <a:cs typeface="Arial" panose="020B0604020202020204" pitchFamily="34" charset="0"/>
                  </a:rPr>
                  <a:t>面向终端的通信网络</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131051" y="2996106"/>
                <a:ext cx="1584088" cy="33855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60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年代初</a:t>
                </a:r>
                <a:endPar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ct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美国自动话地面防空系统</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SAGE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6" name="组合 145"/>
            <p:cNvGrpSpPr/>
            <p:nvPr/>
          </p:nvGrpSpPr>
          <p:grpSpPr>
            <a:xfrm>
              <a:off x="6732240" y="2133801"/>
              <a:ext cx="1166682" cy="473953"/>
              <a:chOff x="2339752" y="2133801"/>
              <a:chExt cx="1166682" cy="473953"/>
            </a:xfrm>
          </p:grpSpPr>
          <p:sp>
            <p:nvSpPr>
              <p:cNvPr id="147" name="矩形 146"/>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902811" cy="473953"/>
                <a:chOff x="2362474" y="2127368"/>
                <a:chExt cx="902811" cy="473953"/>
              </a:xfrm>
            </p:grpSpPr>
            <p:sp>
              <p:nvSpPr>
                <p:cNvPr id="149" name="矩形 148"/>
                <p:cNvSpPr/>
                <p:nvPr/>
              </p:nvSpPr>
              <p:spPr>
                <a:xfrm>
                  <a:off x="2362474" y="2127368"/>
                  <a:ext cx="800219" cy="276999"/>
                </a:xfrm>
                <a:prstGeom prst="rect">
                  <a:avLst/>
                </a:prstGeom>
              </p:spPr>
              <p:txBody>
                <a:bodyPr wrap="none">
                  <a:spAutoFit/>
                </a:bodyPr>
                <a:lstStyle/>
                <a:p>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第二阶段</a:t>
                  </a:r>
                  <a:endParaRPr lang="en-US" altLang="zh-CN" sz="1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50" name="矩形 149"/>
                <p:cNvSpPr/>
                <p:nvPr/>
              </p:nvSpPr>
              <p:spPr>
                <a:xfrm>
                  <a:off x="2362474" y="2293544"/>
                  <a:ext cx="902811" cy="307777"/>
                </a:xfrm>
                <a:prstGeom prst="rect">
                  <a:avLst/>
                </a:prstGeom>
              </p:spPr>
              <p:txBody>
                <a:bodyPr wrap="none">
                  <a:spAutoFit/>
                </a:bodyPr>
                <a:lstStyle/>
                <a:p>
                  <a:pPr lvl="0"/>
                  <a:r>
                    <a:rPr lang="zh-CN" altLang="en-US" sz="1400" dirty="0">
                      <a:solidFill>
                        <a:prstClr val="white"/>
                      </a:solidFill>
                      <a:latin typeface="宋体" panose="02010600030101010101" pitchFamily="2" charset="-122"/>
                      <a:cs typeface="Arial" panose="020B0604020202020204" pitchFamily="34" charset="0"/>
                    </a:rPr>
                    <a:t>军事目的</a:t>
                  </a:r>
                  <a:endParaRPr lang="en-US" altLang="zh-CN" sz="1400" dirty="0">
                    <a:solidFill>
                      <a:prstClr val="white"/>
                    </a:solidFill>
                    <a:latin typeface="宋体" panose="02010600030101010101" pitchFamily="2" charset="-122"/>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合 151"/>
            <p:cNvGrpSpPr/>
            <p:nvPr/>
          </p:nvGrpSpPr>
          <p:grpSpPr>
            <a:xfrm>
              <a:off x="6640557" y="2630050"/>
              <a:ext cx="1350050" cy="537421"/>
              <a:chOff x="2248069" y="2797239"/>
              <a:chExt cx="1350050" cy="537421"/>
            </a:xfrm>
          </p:grpSpPr>
          <p:sp>
            <p:nvSpPr>
              <p:cNvPr id="153" name="矩形 152"/>
              <p:cNvSpPr/>
              <p:nvPr/>
            </p:nvSpPr>
            <p:spPr>
              <a:xfrm>
                <a:off x="2407568" y="2797239"/>
                <a:ext cx="1031051" cy="261610"/>
              </a:xfrm>
              <a:prstGeom prst="rect">
                <a:avLst/>
              </a:prstGeom>
            </p:spPr>
            <p:txBody>
              <a:bodyPr wrap="none">
                <a:spAutoFit/>
              </a:bodyPr>
              <a:lstStyle/>
              <a:p>
                <a:pPr algn="ctr"/>
                <a:r>
                  <a:rPr lang="zh-CN" altLang="en-US" sz="1100" b="1" dirty="0" smtClean="0">
                    <a:solidFill>
                      <a:schemeClr val="tx1">
                        <a:lumMod val="65000"/>
                        <a:lumOff val="35000"/>
                      </a:schemeClr>
                    </a:solidFill>
                    <a:latin typeface="Century Gothic" panose="020B0502020202020204" pitchFamily="34" charset="0"/>
                    <a:cs typeface="Arial" panose="020B0604020202020204" pitchFamily="34" charset="0"/>
                  </a:rPr>
                  <a:t>分组交换网络</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4" name="矩形 153"/>
              <p:cNvSpPr/>
              <p:nvPr/>
            </p:nvSpPr>
            <p:spPr>
              <a:xfrm>
                <a:off x="2248069" y="2996106"/>
                <a:ext cx="1350050" cy="338554"/>
              </a:xfrm>
              <a:prstGeom prst="rect">
                <a:avLst/>
              </a:prstGeom>
            </p:spPr>
            <p:txBody>
              <a:bodyPr wrap="none">
                <a:spAutoFit/>
              </a:bodyPr>
              <a:lstStyle/>
              <a:p>
                <a:pPr algn="ct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800" dirty="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60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年代后期</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a:p>
                <a:pPr algn="ct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美国分组交换网</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ARPANET</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86963"/>
              <a:chOff x="2339752" y="2133801"/>
              <a:chExt cx="1166682" cy="486963"/>
            </a:xfrm>
          </p:grpSpPr>
          <p:sp>
            <p:nvSpPr>
              <p:cNvPr id="157" name="矩形 156"/>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902811" cy="486963"/>
                <a:chOff x="2362474" y="2127368"/>
                <a:chExt cx="902811" cy="486963"/>
              </a:xfrm>
            </p:grpSpPr>
            <p:sp>
              <p:nvSpPr>
                <p:cNvPr id="159" name="矩形 158"/>
                <p:cNvSpPr/>
                <p:nvPr/>
              </p:nvSpPr>
              <p:spPr>
                <a:xfrm>
                  <a:off x="2362474" y="2127368"/>
                  <a:ext cx="800219" cy="276999"/>
                </a:xfrm>
                <a:prstGeom prst="rect">
                  <a:avLst/>
                </a:prstGeom>
              </p:spPr>
              <p:txBody>
                <a:bodyPr wrap="none">
                  <a:spAutoFit/>
                </a:bodyPr>
                <a:lstStyle/>
                <a:p>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第三阶段</a:t>
                  </a:r>
                  <a:endParaRPr lang="en-US" altLang="zh-CN" sz="1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60" name="矩形 159"/>
                <p:cNvSpPr/>
                <p:nvPr/>
              </p:nvSpPr>
              <p:spPr>
                <a:xfrm>
                  <a:off x="2362474" y="2306554"/>
                  <a:ext cx="902811" cy="307777"/>
                </a:xfrm>
                <a:prstGeom prst="rect">
                  <a:avLst/>
                </a:prstGeom>
              </p:spPr>
              <p:txBody>
                <a:bodyPr wrap="none">
                  <a:spAutoFit/>
                </a:bodyPr>
                <a:lstStyle/>
                <a:p>
                  <a:r>
                    <a:rPr lang="zh-CN" altLang="en-US" sz="1400" dirty="0" smtClean="0">
                      <a:solidFill>
                        <a:schemeClr val="bg1"/>
                      </a:solidFill>
                      <a:latin typeface="+mn-ea"/>
                      <a:cs typeface="Arial" panose="020B0604020202020204" pitchFamily="34" charset="0"/>
                    </a:rPr>
                    <a:t>研究目的</a:t>
                  </a:r>
                  <a:endParaRPr lang="en-US" altLang="zh-CN" sz="1400" dirty="0">
                    <a:solidFill>
                      <a:schemeClr val="bg1"/>
                    </a:solidFill>
                    <a:latin typeface="+mn-ea"/>
                    <a:cs typeface="Arial" panose="020B0604020202020204" pitchFamily="34" charset="0"/>
                  </a:endParaRPr>
                </a:p>
              </p:txBody>
            </p:sp>
          </p:grpSp>
        </p:grpSp>
        <p:grpSp>
          <p:nvGrpSpPr>
            <p:cNvPr id="161" name="组合 160"/>
            <p:cNvGrpSpPr/>
            <p:nvPr/>
          </p:nvGrpSpPr>
          <p:grpSpPr>
            <a:xfrm>
              <a:off x="2195972" y="4057200"/>
              <a:ext cx="1454244" cy="537421"/>
              <a:chOff x="2195972" y="2797239"/>
              <a:chExt cx="1454244" cy="537421"/>
            </a:xfrm>
          </p:grpSpPr>
          <p:sp>
            <p:nvSpPr>
              <p:cNvPr id="162" name="矩形 161"/>
              <p:cNvSpPr/>
              <p:nvPr/>
            </p:nvSpPr>
            <p:spPr>
              <a:xfrm>
                <a:off x="2195972" y="2797239"/>
                <a:ext cx="1454244" cy="261610"/>
              </a:xfrm>
              <a:prstGeom prst="rect">
                <a:avLst/>
              </a:prstGeom>
            </p:spPr>
            <p:txBody>
              <a:bodyPr wrap="none">
                <a:spAutoFit/>
              </a:bodyPr>
              <a:lstStyle/>
              <a:p>
                <a:pPr algn="ctr"/>
                <a:r>
                  <a:rPr lang="zh-CN" altLang="en-US" sz="1100" b="1" dirty="0" smtClean="0">
                    <a:solidFill>
                      <a:schemeClr val="tx1">
                        <a:lumMod val="65000"/>
                        <a:lumOff val="35000"/>
                      </a:schemeClr>
                    </a:solidFill>
                    <a:latin typeface="Century Gothic" panose="020B0502020202020204" pitchFamily="34" charset="0"/>
                    <a:cs typeface="Arial" panose="020B0604020202020204" pitchFamily="34" charset="0"/>
                  </a:rPr>
                  <a:t>体系结构标准化网络</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63" name="矩形 162"/>
              <p:cNvSpPr/>
              <p:nvPr/>
            </p:nvSpPr>
            <p:spPr>
              <a:xfrm>
                <a:off x="2204789" y="2996106"/>
                <a:ext cx="1436612" cy="33855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70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年代中期</a:t>
                </a:r>
                <a:endPar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ct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总线网</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3COM</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网</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9" name="组合 168"/>
            <p:cNvGrpSpPr/>
            <p:nvPr/>
          </p:nvGrpSpPr>
          <p:grpSpPr>
            <a:xfrm>
              <a:off x="6732240" y="3560951"/>
              <a:ext cx="1166682" cy="486963"/>
              <a:chOff x="2339752" y="2133801"/>
              <a:chExt cx="1166682" cy="486963"/>
            </a:xfrm>
          </p:grpSpPr>
          <p:sp>
            <p:nvSpPr>
              <p:cNvPr id="170" name="矩形 169"/>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902811" cy="486963"/>
                <a:chOff x="2362474" y="2127368"/>
                <a:chExt cx="902811" cy="486963"/>
              </a:xfrm>
            </p:grpSpPr>
            <p:sp>
              <p:nvSpPr>
                <p:cNvPr id="172" name="矩形 171"/>
                <p:cNvSpPr/>
                <p:nvPr/>
              </p:nvSpPr>
              <p:spPr>
                <a:xfrm>
                  <a:off x="2362474" y="2127368"/>
                  <a:ext cx="800219" cy="276999"/>
                </a:xfrm>
                <a:prstGeom prst="rect">
                  <a:avLst/>
                </a:prstGeom>
              </p:spPr>
              <p:txBody>
                <a:bodyPr wrap="none">
                  <a:spAutoFit/>
                </a:bodyPr>
                <a:lstStyle/>
                <a:p>
                  <a:r>
                    <a:rPr lang="zh-CN" altLang="en-US" sz="1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第三阶段</a:t>
                  </a:r>
                  <a:endParaRPr lang="en-US" altLang="zh-CN" sz="1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73" name="矩形 172"/>
                <p:cNvSpPr/>
                <p:nvPr/>
              </p:nvSpPr>
              <p:spPr>
                <a:xfrm>
                  <a:off x="2362474" y="2306554"/>
                  <a:ext cx="902811" cy="307777"/>
                </a:xfrm>
                <a:prstGeom prst="rect">
                  <a:avLst/>
                </a:prstGeom>
              </p:spPr>
              <p:txBody>
                <a:bodyPr wrap="none">
                  <a:spAutoFit/>
                </a:bodyPr>
                <a:lstStyle/>
                <a:p>
                  <a:pPr lvl="0"/>
                  <a:r>
                    <a:rPr lang="zh-CN" altLang="en-US" sz="1400" dirty="0" smtClean="0">
                      <a:solidFill>
                        <a:prstClr val="white"/>
                      </a:solidFill>
                      <a:latin typeface="宋体" panose="02010600030101010101" pitchFamily="2" charset="-122"/>
                      <a:cs typeface="Arial" panose="020B0604020202020204" pitchFamily="34" charset="0"/>
                    </a:rPr>
                    <a:t>商业目的</a:t>
                  </a:r>
                  <a:endParaRPr lang="en-US" altLang="zh-CN" sz="1400" dirty="0">
                    <a:solidFill>
                      <a:prstClr val="white"/>
                    </a:solidFill>
                    <a:latin typeface="宋体" panose="02010600030101010101" pitchFamily="2" charset="-122"/>
                    <a:cs typeface="Arial" panose="020B0604020202020204" pitchFamily="34" charset="0"/>
                  </a:endParaRPr>
                </a:p>
              </p:txBody>
            </p:sp>
          </p:grpSp>
        </p:grpSp>
        <p:grpSp>
          <p:nvGrpSpPr>
            <p:cNvPr id="174" name="组合 173"/>
            <p:cNvGrpSpPr/>
            <p:nvPr/>
          </p:nvGrpSpPr>
          <p:grpSpPr>
            <a:xfrm>
              <a:off x="6588460" y="4057200"/>
              <a:ext cx="1454244" cy="537421"/>
              <a:chOff x="2195972" y="2797239"/>
              <a:chExt cx="1454244" cy="537421"/>
            </a:xfrm>
          </p:grpSpPr>
          <p:sp>
            <p:nvSpPr>
              <p:cNvPr id="175" name="矩形 174"/>
              <p:cNvSpPr/>
              <p:nvPr/>
            </p:nvSpPr>
            <p:spPr>
              <a:xfrm>
                <a:off x="2195972" y="2797239"/>
                <a:ext cx="1454244" cy="261610"/>
              </a:xfrm>
              <a:prstGeom prst="rect">
                <a:avLst/>
              </a:prstGeom>
            </p:spPr>
            <p:txBody>
              <a:bodyPr wrap="none">
                <a:spAutoFit/>
              </a:bodyPr>
              <a:lstStyle/>
              <a:p>
                <a:pPr algn="ctr"/>
                <a:r>
                  <a:rPr lang="zh-CN" altLang="en-US" sz="1100" b="1" dirty="0" smtClean="0">
                    <a:solidFill>
                      <a:schemeClr val="tx1">
                        <a:lumMod val="65000"/>
                        <a:lumOff val="35000"/>
                      </a:schemeClr>
                    </a:solidFill>
                    <a:latin typeface="Century Gothic" panose="020B0502020202020204" pitchFamily="34" charset="0"/>
                    <a:cs typeface="Arial" panose="020B0604020202020204" pitchFamily="34" charset="0"/>
                  </a:rPr>
                  <a:t>高速化、综合化网络</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76" name="矩形 175"/>
              <p:cNvSpPr/>
              <p:nvPr/>
            </p:nvSpPr>
            <p:spPr>
              <a:xfrm>
                <a:off x="2410774" y="2996106"/>
                <a:ext cx="1024639" cy="33855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80</a:t>
                </a:r>
                <a:r>
                  <a:rPr lang="zh-CN" altLang="en-US" sz="800" dirty="0" smtClean="0">
                    <a:solidFill>
                      <a:schemeClr val="tx1">
                        <a:lumMod val="65000"/>
                        <a:lumOff val="35000"/>
                      </a:schemeClr>
                    </a:solidFill>
                    <a:latin typeface="Century Gothic" panose="020B0502020202020204" pitchFamily="34" charset="0"/>
                    <a:cs typeface="Arial" panose="020B0604020202020204" pitchFamily="34" charset="0"/>
                  </a:rPr>
                  <a:t>年代至今</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Internet</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18690572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1005403"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光纤</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 name="矩形 7"/>
          <p:cNvSpPr/>
          <p:nvPr/>
        </p:nvSpPr>
        <p:spPr>
          <a:xfrm>
            <a:off x="412491" y="1491630"/>
            <a:ext cx="8223510" cy="864339"/>
          </a:xfrm>
          <a:prstGeom prst="rect">
            <a:avLst/>
          </a:prstGeom>
        </p:spPr>
        <p:txBody>
          <a:bodyPr wrap="square">
            <a:spAutoFit/>
          </a:bodyPr>
          <a:lstStyle/>
          <a:p>
            <a:pPr algn="just">
              <a:lnSpc>
                <a:spcPct val="114000"/>
              </a:lnSpc>
            </a:pP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在光纤施工中，将光纤的两端安装在配线架上，配线架的光纤端口与网络设备（交换机等）之间再用光纤跳线连接。光纤跳线两端的插件被称为光纤插头，常用的光纤插头主要有两种规格：</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即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SC </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插头和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ST </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插头。</a:t>
            </a:r>
            <a:endPar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一般</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网络设备端配的是</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SC</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插头，而配线架端配的是</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ST</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插头。</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最直观的区别是</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SC</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是方型，而</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ST</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是圆型。</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54</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76" name="矩形 75"/>
          <p:cNvSpPr/>
          <p:nvPr/>
        </p:nvSpPr>
        <p:spPr>
          <a:xfrm>
            <a:off x="412490" y="1050290"/>
            <a:ext cx="1800493"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光纤的连接组件</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1583668" y="2601859"/>
            <a:ext cx="2680685" cy="1843623"/>
            <a:chOff x="1694425" y="2601859"/>
            <a:chExt cx="2680685" cy="1843623"/>
          </a:xfrm>
        </p:grpSpPr>
        <p:sp>
          <p:nvSpPr>
            <p:cNvPr id="13" name="矩形 12"/>
            <p:cNvSpPr/>
            <p:nvPr/>
          </p:nvSpPr>
          <p:spPr>
            <a:xfrm>
              <a:off x="2217077" y="2601859"/>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75463" y="2696602"/>
              <a:ext cx="1800493" cy="523220"/>
            </a:xfrm>
            <a:prstGeom prst="rect">
              <a:avLst/>
            </a:prstGeom>
          </p:spPr>
          <p:txBody>
            <a:bodyPr wrap="none">
              <a:spAutoFit/>
            </a:bodyPr>
            <a:lstStyle/>
            <a:p>
              <a:r>
                <a:rPr lang="zh-CN" altLang="en-US" sz="1400" dirty="0" smtClean="0">
                  <a:solidFill>
                    <a:schemeClr val="bg1"/>
                  </a:solidFill>
                  <a:latin typeface="Century Gothic" panose="020B0502020202020204" pitchFamily="34" charset="0"/>
                  <a:cs typeface="Arial" panose="020B0604020202020204" pitchFamily="34" charset="0"/>
                </a:rPr>
                <a:t>一般网络</a:t>
              </a:r>
              <a:r>
                <a:rPr lang="zh-CN" altLang="en-US" sz="1400" dirty="0">
                  <a:solidFill>
                    <a:schemeClr val="bg1"/>
                  </a:solidFill>
                  <a:latin typeface="Century Gothic" panose="020B0502020202020204" pitchFamily="34" charset="0"/>
                  <a:cs typeface="Arial" panose="020B0604020202020204" pitchFamily="34" charset="0"/>
                </a:rPr>
                <a:t>设备端配</a:t>
              </a:r>
              <a:r>
                <a:rPr lang="zh-CN" altLang="en-US" sz="1400" dirty="0" smtClean="0">
                  <a:solidFill>
                    <a:schemeClr val="bg1"/>
                  </a:solidFill>
                  <a:latin typeface="Century Gothic" panose="020B0502020202020204" pitchFamily="34" charset="0"/>
                  <a:cs typeface="Arial" panose="020B0604020202020204" pitchFamily="34" charset="0"/>
                </a:rPr>
                <a:t>的</a:t>
              </a:r>
              <a:endParaRPr lang="en-US" altLang="zh-CN" sz="1400" dirty="0" smtClean="0">
                <a:solidFill>
                  <a:schemeClr val="bg1"/>
                </a:solidFill>
                <a:latin typeface="Century Gothic" panose="020B0502020202020204" pitchFamily="34" charset="0"/>
                <a:cs typeface="Arial" panose="020B0604020202020204" pitchFamily="34" charset="0"/>
              </a:endParaRPr>
            </a:p>
            <a:p>
              <a:r>
                <a:rPr lang="zh-CN" altLang="en-US" sz="1400" dirty="0" smtClean="0">
                  <a:solidFill>
                    <a:schemeClr val="bg1"/>
                  </a:solidFill>
                  <a:latin typeface="Century Gothic" panose="020B0502020202020204" pitchFamily="34" charset="0"/>
                  <a:cs typeface="Arial" panose="020B0604020202020204" pitchFamily="34" charset="0"/>
                </a:rPr>
                <a:t>是</a:t>
              </a:r>
              <a:r>
                <a:rPr lang="en-US" altLang="zh-CN" sz="1400" dirty="0">
                  <a:solidFill>
                    <a:schemeClr val="bg1"/>
                  </a:solidFill>
                  <a:latin typeface="Century Gothic" panose="020B0502020202020204" pitchFamily="34" charset="0"/>
                  <a:cs typeface="Arial" panose="020B0604020202020204" pitchFamily="34" charset="0"/>
                </a:rPr>
                <a:t>SC</a:t>
              </a:r>
              <a:r>
                <a:rPr lang="zh-CN" altLang="en-US" sz="1400" dirty="0">
                  <a:solidFill>
                    <a:schemeClr val="bg1"/>
                  </a:solidFill>
                  <a:latin typeface="Century Gothic" panose="020B0502020202020204" pitchFamily="34" charset="0"/>
                  <a:cs typeface="Arial" panose="020B0604020202020204" pitchFamily="34" charset="0"/>
                </a:rPr>
                <a:t>插头</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28" name="组合 27"/>
            <p:cNvGrpSpPr/>
            <p:nvPr/>
          </p:nvGrpSpPr>
          <p:grpSpPr>
            <a:xfrm>
              <a:off x="1959773" y="2729054"/>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055765" y="3900190"/>
              <a:ext cx="691215" cy="475866"/>
              <a:chOff x="1682869" y="3604463"/>
              <a:chExt cx="691215" cy="475866"/>
            </a:xfrm>
          </p:grpSpPr>
          <p:sp>
            <p:nvSpPr>
              <p:cNvPr id="34" name="矩形 33"/>
              <p:cNvSpPr/>
              <p:nvPr/>
            </p:nvSpPr>
            <p:spPr>
              <a:xfrm>
                <a:off x="1682869" y="3604463"/>
                <a:ext cx="691215"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SC </a:t>
                </a:r>
                <a:r>
                  <a:rPr lang="zh-CN" altLang="en-US" sz="1100" b="1" dirty="0" smtClean="0">
                    <a:solidFill>
                      <a:srgbClr val="1F9E23"/>
                    </a:solidFill>
                    <a:latin typeface="Century Gothic" panose="020B0502020202020204" pitchFamily="34" charset="0"/>
                    <a:cs typeface="Arial" panose="020B0604020202020204" pitchFamily="34" charset="0"/>
                  </a:rPr>
                  <a:t>插头</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492443" cy="276999"/>
              </a:xfrm>
              <a:prstGeom prst="rect">
                <a:avLst/>
              </a:prstGeom>
            </p:spPr>
            <p:txBody>
              <a:bodyPr wrap="none">
                <a:spAutoFit/>
              </a:bodyPr>
              <a:lstStyle/>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方型</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4098" name="Picture 2" descr="0117"/>
            <p:cNvPicPr>
              <a:picLocks noChangeAspect="1" noChangeArrowheads="1"/>
            </p:cNvPicPr>
            <p:nvPr/>
          </p:nvPicPr>
          <p:blipFill>
            <a:blip r:embed="rId2" cstate="print">
              <a:extLst>
                <a:ext uri="{28A0092B-C50C-407E-A947-70E740481C1C}">
                  <a14:useLocalDpi xmlns:a14="http://schemas.microsoft.com/office/drawing/2010/main" val="0"/>
                </a:ext>
              </a:extLst>
            </a:blip>
            <a:srcRect r="52451"/>
            <a:stretch>
              <a:fillRect/>
            </a:stretch>
          </p:blipFill>
          <p:spPr bwMode="auto">
            <a:xfrm>
              <a:off x="1694425" y="3769207"/>
              <a:ext cx="1362075" cy="676275"/>
            </a:xfrm>
            <a:prstGeom prst="rect">
              <a:avLst/>
            </a:prstGeom>
            <a:noFill/>
            <a:ln>
              <a:noFill/>
            </a:ln>
          </p:spPr>
        </p:pic>
      </p:grpSp>
      <p:grpSp>
        <p:nvGrpSpPr>
          <p:cNvPr id="3" name="组合 2"/>
          <p:cNvGrpSpPr/>
          <p:nvPr/>
        </p:nvGrpSpPr>
        <p:grpSpPr>
          <a:xfrm>
            <a:off x="4524205" y="2601859"/>
            <a:ext cx="2748095" cy="1843623"/>
            <a:chOff x="4435828" y="2601859"/>
            <a:chExt cx="2748095" cy="1843623"/>
          </a:xfrm>
        </p:grpSpPr>
        <p:sp>
          <p:nvSpPr>
            <p:cNvPr id="39" name="矩形 38"/>
            <p:cNvSpPr/>
            <p:nvPr/>
          </p:nvSpPr>
          <p:spPr>
            <a:xfrm>
              <a:off x="5025890" y="2601859"/>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311283" y="2696602"/>
              <a:ext cx="1620957" cy="523220"/>
            </a:xfrm>
            <a:prstGeom prst="rect">
              <a:avLst/>
            </a:prstGeom>
          </p:spPr>
          <p:txBody>
            <a:bodyPr wrap="none">
              <a:spAutoFit/>
            </a:bodyPr>
            <a:lstStyle/>
            <a:p>
              <a:r>
                <a:rPr lang="zh-CN" altLang="en-US" sz="1400" dirty="0" smtClean="0">
                  <a:solidFill>
                    <a:schemeClr val="bg1"/>
                  </a:solidFill>
                  <a:latin typeface="Century Gothic" panose="020B0502020202020204" pitchFamily="34" charset="0"/>
                  <a:cs typeface="Arial" panose="020B0604020202020204" pitchFamily="34" charset="0"/>
                </a:rPr>
                <a:t>在配线架</a:t>
              </a:r>
              <a:r>
                <a:rPr lang="zh-CN" altLang="en-US" sz="1400" dirty="0">
                  <a:solidFill>
                    <a:schemeClr val="bg1"/>
                  </a:solidFill>
                  <a:latin typeface="Century Gothic" panose="020B0502020202020204" pitchFamily="34" charset="0"/>
                  <a:cs typeface="Arial" panose="020B0604020202020204" pitchFamily="34" charset="0"/>
                </a:rPr>
                <a:t>端</a:t>
              </a:r>
              <a:r>
                <a:rPr lang="zh-CN" altLang="en-US" sz="1400" dirty="0" smtClean="0">
                  <a:solidFill>
                    <a:schemeClr val="bg1"/>
                  </a:solidFill>
                  <a:latin typeface="Century Gothic" panose="020B0502020202020204" pitchFamily="34" charset="0"/>
                  <a:cs typeface="Arial" panose="020B0604020202020204" pitchFamily="34" charset="0"/>
                </a:rPr>
                <a:t>配备的</a:t>
              </a:r>
              <a:endParaRPr lang="en-US" altLang="zh-CN" sz="1400" dirty="0" smtClean="0">
                <a:solidFill>
                  <a:schemeClr val="bg1"/>
                </a:solidFill>
                <a:latin typeface="Century Gothic" panose="020B0502020202020204" pitchFamily="34" charset="0"/>
                <a:cs typeface="Arial" panose="020B0604020202020204" pitchFamily="34" charset="0"/>
              </a:endParaRPr>
            </a:p>
            <a:p>
              <a:r>
                <a:rPr lang="zh-CN" altLang="en-US" sz="1400" dirty="0" smtClean="0">
                  <a:solidFill>
                    <a:schemeClr val="bg1"/>
                  </a:solidFill>
                  <a:latin typeface="Century Gothic" panose="020B0502020202020204" pitchFamily="34" charset="0"/>
                  <a:cs typeface="Arial" panose="020B0604020202020204" pitchFamily="34" charset="0"/>
                </a:rPr>
                <a:t>是</a:t>
              </a:r>
              <a:r>
                <a:rPr lang="en-US" altLang="zh-CN" sz="1400" dirty="0">
                  <a:solidFill>
                    <a:schemeClr val="bg1"/>
                  </a:solidFill>
                  <a:latin typeface="Century Gothic" panose="020B0502020202020204" pitchFamily="34" charset="0"/>
                  <a:cs typeface="Arial" panose="020B0604020202020204" pitchFamily="34" charset="0"/>
                </a:rPr>
                <a:t>ST</a:t>
              </a:r>
              <a:r>
                <a:rPr lang="zh-CN" altLang="en-US" sz="1400" dirty="0">
                  <a:solidFill>
                    <a:schemeClr val="bg1"/>
                  </a:solidFill>
                  <a:latin typeface="Century Gothic" panose="020B0502020202020204" pitchFamily="34" charset="0"/>
                  <a:cs typeface="Arial" panose="020B0604020202020204" pitchFamily="34" charset="0"/>
                </a:rPr>
                <a:t>插头</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4768586" y="2729054"/>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64578" y="3900190"/>
              <a:ext cx="639919" cy="475866"/>
              <a:chOff x="1682869" y="3604463"/>
              <a:chExt cx="639919" cy="475866"/>
            </a:xfrm>
          </p:grpSpPr>
          <p:sp>
            <p:nvSpPr>
              <p:cNvPr id="45" name="矩形 44"/>
              <p:cNvSpPr/>
              <p:nvPr/>
            </p:nvSpPr>
            <p:spPr>
              <a:xfrm>
                <a:off x="1682869" y="3604463"/>
                <a:ext cx="639919"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ST </a:t>
                </a:r>
                <a:r>
                  <a:rPr lang="zh-CN" altLang="en-US" sz="1100" b="1" dirty="0" smtClean="0">
                    <a:solidFill>
                      <a:srgbClr val="1F9E23"/>
                    </a:solidFill>
                    <a:latin typeface="Century Gothic" panose="020B0502020202020204" pitchFamily="34" charset="0"/>
                    <a:cs typeface="Arial" panose="020B0604020202020204" pitchFamily="34" charset="0"/>
                  </a:rPr>
                  <a:t>插头</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492443" cy="276999"/>
              </a:xfrm>
              <a:prstGeom prst="rect">
                <a:avLst/>
              </a:prstGeom>
            </p:spPr>
            <p:txBody>
              <a:bodyPr wrap="none">
                <a:spAutoFit/>
              </a:bodyPr>
              <a:lstStyle/>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圆型</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4099" name="Picture 3" descr="0117"/>
            <p:cNvPicPr>
              <a:picLocks noChangeAspect="1" noChangeArrowheads="1"/>
            </p:cNvPicPr>
            <p:nvPr/>
          </p:nvPicPr>
          <p:blipFill>
            <a:blip r:embed="rId2" cstate="print">
              <a:extLst>
                <a:ext uri="{28A0092B-C50C-407E-A947-70E740481C1C}">
                  <a14:useLocalDpi xmlns:a14="http://schemas.microsoft.com/office/drawing/2010/main" val="0"/>
                </a:ext>
              </a:extLst>
            </a:blip>
            <a:srcRect l="50420"/>
            <a:stretch>
              <a:fillRect/>
            </a:stretch>
          </p:blipFill>
          <p:spPr bwMode="auto">
            <a:xfrm>
              <a:off x="4435828" y="3769207"/>
              <a:ext cx="14287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441090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2" presetClass="entr" presetSubtype="2" decel="100000" fill="hold" nodeType="withEffect">
                                  <p:stCondLst>
                                    <p:cond delay="15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1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467616" cy="895612"/>
            <a:chOff x="412490" y="524010"/>
            <a:chExt cx="3467616" cy="895612"/>
          </a:xfrm>
        </p:grpSpPr>
        <p:sp>
          <p:nvSpPr>
            <p:cNvPr id="5" name="矩形 4"/>
            <p:cNvSpPr/>
            <p:nvPr/>
          </p:nvSpPr>
          <p:spPr>
            <a:xfrm>
              <a:off x="412490" y="524010"/>
              <a:ext cx="3467616" cy="584775"/>
            </a:xfrm>
            <a:prstGeom prst="rect">
              <a:avLst/>
            </a:prstGeom>
          </p:spPr>
          <p:txBody>
            <a:bodyPr wrap="none">
              <a:spAutoFit/>
            </a:bodyPr>
            <a:lstStyle/>
            <a:p>
              <a:pPr lvl="0"/>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有线传输介质比较</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50290"/>
              <a:ext cx="1800493"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有线介质的特性</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55</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505976" y="1705740"/>
            <a:ext cx="8154500" cy="3134262"/>
            <a:chOff x="505976" y="1417708"/>
            <a:chExt cx="8154500" cy="3134262"/>
          </a:xfrm>
        </p:grpSpPr>
        <p:sp>
          <p:nvSpPr>
            <p:cNvPr id="70" name="矩形 69"/>
            <p:cNvSpPr/>
            <p:nvPr/>
          </p:nvSpPr>
          <p:spPr>
            <a:xfrm>
              <a:off x="505976" y="1417708"/>
              <a:ext cx="8130024" cy="372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91086" y="1465217"/>
              <a:ext cx="800219"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传输介质</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1979712"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价格</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383868" y="1465217"/>
              <a:ext cx="492444"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带宽</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4932040" y="1465217"/>
              <a:ext cx="800219"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安装难度</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7085894" y="1465217"/>
              <a:ext cx="954107" cy="276999"/>
            </a:xfrm>
            <a:prstGeom prst="rect">
              <a:avLst/>
            </a:prstGeom>
          </p:spPr>
          <p:txBody>
            <a:bodyPr wrap="none">
              <a:spAutoFit/>
            </a:bodyPr>
            <a:lstStyle/>
            <a:p>
              <a:pPr algn="ctr"/>
              <a:r>
                <a:rPr lang="zh-CN" altLang="en-US" sz="1200" dirty="0" smtClean="0">
                  <a:solidFill>
                    <a:schemeClr val="bg1"/>
                  </a:solidFill>
                  <a:latin typeface="Century Gothic" panose="020B0502020202020204" pitchFamily="34" charset="0"/>
                  <a:cs typeface="Arial" panose="020B0604020202020204" pitchFamily="34" charset="0"/>
                </a:rPr>
                <a:t>抗干扰能力</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691086" y="1889984"/>
              <a:ext cx="442750"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UTP</a:t>
              </a:r>
            </a:p>
          </p:txBody>
        </p:sp>
        <p:sp>
          <p:nvSpPr>
            <p:cNvPr id="77" name="矩形 76"/>
            <p:cNvSpPr/>
            <p:nvPr/>
          </p:nvSpPr>
          <p:spPr>
            <a:xfrm>
              <a:off x="691086" y="2347973"/>
              <a:ext cx="41870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STP</a:t>
              </a:r>
            </a:p>
          </p:txBody>
        </p:sp>
        <p:sp>
          <p:nvSpPr>
            <p:cNvPr id="78" name="矩形 77"/>
            <p:cNvSpPr/>
            <p:nvPr/>
          </p:nvSpPr>
          <p:spPr>
            <a:xfrm>
              <a:off x="691086" y="2778969"/>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细缆</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691086" y="3245827"/>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粗缆</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691086" y="3713878"/>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多模光纤</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247714"/>
              <a:ext cx="384977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28881" y="2679762"/>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8881" y="3147814"/>
              <a:ext cx="3827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28881" y="3615866"/>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28881" y="4083918"/>
              <a:ext cx="3827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91086" y="4178334"/>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单模光纤</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137" name="直接连接符 136"/>
            <p:cNvCxnSpPr/>
            <p:nvPr/>
          </p:nvCxnSpPr>
          <p:spPr>
            <a:xfrm>
              <a:off x="528881" y="4551970"/>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1979712" y="1894161"/>
              <a:ext cx="646331" cy="276999"/>
            </a:xfrm>
            <a:prstGeom prst="rect">
              <a:avLst/>
            </a:prstGeom>
          </p:spPr>
          <p:txBody>
            <a:bodyPr wrap="none">
              <a:spAutoFit/>
            </a:bodyPr>
            <a:lstStyle/>
            <a:p>
              <a:r>
                <a:rPr lang="zh-CN" altLang="en-US" sz="1200" dirty="0">
                  <a:solidFill>
                    <a:srgbClr val="394A57"/>
                  </a:solidFill>
                  <a:latin typeface="Century Gothic" panose="020B0502020202020204" pitchFamily="34" charset="0"/>
                  <a:cs typeface="Arial" panose="020B0604020202020204" pitchFamily="34" charset="0"/>
                </a:rPr>
                <a:t>最便宜</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0" name="矩形 139"/>
            <p:cNvSpPr/>
            <p:nvPr/>
          </p:nvSpPr>
          <p:spPr>
            <a:xfrm>
              <a:off x="1979712" y="2778968"/>
              <a:ext cx="954107"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比双绞线贵</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1" name="矩形 140"/>
            <p:cNvSpPr/>
            <p:nvPr/>
          </p:nvSpPr>
          <p:spPr>
            <a:xfrm>
              <a:off x="1979712" y="3239661"/>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比细缆贵</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2" name="矩形 141"/>
            <p:cNvSpPr/>
            <p:nvPr/>
          </p:nvSpPr>
          <p:spPr>
            <a:xfrm>
              <a:off x="1979712" y="3706687"/>
              <a:ext cx="1107996"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比同轴电缆贵</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3" name="矩形 142"/>
            <p:cNvSpPr/>
            <p:nvPr/>
          </p:nvSpPr>
          <p:spPr>
            <a:xfrm>
              <a:off x="1979712" y="416917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最贵</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4" name="矩形 143"/>
            <p:cNvSpPr/>
            <p:nvPr/>
          </p:nvSpPr>
          <p:spPr>
            <a:xfrm>
              <a:off x="1979712" y="2324269"/>
              <a:ext cx="750526"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比</a:t>
              </a:r>
              <a:r>
                <a:rPr lang="en-US" altLang="zh-CN" sz="1200" dirty="0" smtClean="0">
                  <a:solidFill>
                    <a:srgbClr val="394A57"/>
                  </a:solidFill>
                  <a:latin typeface="Century Gothic" panose="020B0502020202020204" pitchFamily="34" charset="0"/>
                  <a:cs typeface="Arial" panose="020B0604020202020204" pitchFamily="34" charset="0"/>
                </a:rPr>
                <a:t>UTP</a:t>
              </a:r>
              <a:r>
                <a:rPr lang="zh-CN" altLang="en-US" sz="1200" dirty="0" smtClean="0">
                  <a:solidFill>
                    <a:srgbClr val="394A57"/>
                  </a:solidFill>
                  <a:latin typeface="Century Gothic" panose="020B0502020202020204" pitchFamily="34" charset="0"/>
                  <a:cs typeface="Arial" panose="020B0604020202020204" pitchFamily="34" charset="0"/>
                </a:rPr>
                <a:t>贵</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3383868" y="1894161"/>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低</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3383868" y="2778968"/>
              <a:ext cx="338554"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3377466" y="3239661"/>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较高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3377465" y="3706687"/>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极高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0" name="矩形 149"/>
            <p:cNvSpPr/>
            <p:nvPr/>
          </p:nvSpPr>
          <p:spPr>
            <a:xfrm>
              <a:off x="3383868" y="416917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最高</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3383868" y="2324269"/>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中等</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4930000" y="2127217"/>
              <a:ext cx="800219"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非常容易</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4930000" y="300931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一般</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6" name="矩形 155"/>
            <p:cNvSpPr/>
            <p:nvPr/>
          </p:nvSpPr>
          <p:spPr>
            <a:xfrm>
              <a:off x="4923597" y="3950935"/>
              <a:ext cx="338554" cy="276999"/>
            </a:xfrm>
            <a:prstGeom prst="rect">
              <a:avLst/>
            </a:prstGeom>
          </p:spPr>
          <p:txBody>
            <a:bodyPr wrap="none">
              <a:spAutoFit/>
            </a:bodyPr>
            <a:lstStyle/>
            <a:p>
              <a:r>
                <a:rPr lang="zh-CN" altLang="en-US" sz="1200" dirty="0">
                  <a:solidFill>
                    <a:srgbClr val="394A57"/>
                  </a:solidFill>
                  <a:latin typeface="Century Gothic" panose="020B0502020202020204" pitchFamily="34" charset="0"/>
                  <a:cs typeface="Arial" panose="020B0604020202020204" pitchFamily="34" charset="0"/>
                </a:rPr>
                <a:t>难</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59" name="矩形 158"/>
            <p:cNvSpPr/>
            <p:nvPr/>
          </p:nvSpPr>
          <p:spPr>
            <a:xfrm>
              <a:off x="7090240" y="2127217"/>
              <a:ext cx="646331" cy="276999"/>
            </a:xfrm>
            <a:prstGeom prst="rect">
              <a:avLst/>
            </a:prstGeom>
          </p:spPr>
          <p:txBody>
            <a:bodyPr wrap="none">
              <a:spAutoFit/>
            </a:bodyPr>
            <a:lstStyle/>
            <a:p>
              <a:r>
                <a:rPr lang="zh-CN" altLang="en-US" sz="1200" dirty="0">
                  <a:solidFill>
                    <a:srgbClr val="394A57"/>
                  </a:solidFill>
                  <a:latin typeface="Century Gothic" panose="020B0502020202020204" pitchFamily="34" charset="0"/>
                  <a:cs typeface="Arial" panose="020B0604020202020204" pitchFamily="34" charset="0"/>
                </a:rPr>
                <a:t>较敏感</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1" name="矩形 160"/>
            <p:cNvSpPr/>
            <p:nvPr/>
          </p:nvSpPr>
          <p:spPr>
            <a:xfrm>
              <a:off x="7090240" y="3009315"/>
              <a:ext cx="492443"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一般</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163" name="矩形 162"/>
            <p:cNvSpPr/>
            <p:nvPr/>
          </p:nvSpPr>
          <p:spPr>
            <a:xfrm>
              <a:off x="7083837" y="3950935"/>
              <a:ext cx="646331" cy="276999"/>
            </a:xfrm>
            <a:prstGeom prst="rect">
              <a:avLst/>
            </a:prstGeom>
          </p:spPr>
          <p:txBody>
            <a:bodyPr wrap="none">
              <a:spAutoFit/>
            </a:bodyPr>
            <a:lstStyle/>
            <a:p>
              <a:r>
                <a:rPr lang="zh-CN" altLang="en-US" sz="1200" dirty="0" smtClean="0">
                  <a:solidFill>
                    <a:srgbClr val="394A57"/>
                  </a:solidFill>
                  <a:latin typeface="Century Gothic" panose="020B0502020202020204" pitchFamily="34" charset="0"/>
                  <a:cs typeface="Arial" panose="020B0604020202020204" pitchFamily="34" charset="0"/>
                </a:rPr>
                <a:t>不敏感</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10897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5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2646878" cy="584775"/>
          </a:xfrm>
          <a:prstGeom prst="rect">
            <a:avLst/>
          </a:prstGeom>
        </p:spPr>
        <p:txBody>
          <a:bodyPr wrap="none">
            <a:spAutoFit/>
          </a:bodyPr>
          <a:lstStyle/>
          <a:p>
            <a:r>
              <a:rPr lang="zh-CN" altLang="en-US" sz="3200" dirty="0" smtClean="0">
                <a:solidFill>
                  <a:srgbClr val="1F9E23"/>
                </a:solidFill>
                <a:latin typeface="方正兰亭超细黑简体" pitchFamily="2" charset="-122"/>
                <a:ea typeface="方正兰亭超细黑简体" pitchFamily="2" charset="-122"/>
                <a:cs typeface="Arial" panose="020B0604020202020204" pitchFamily="34" charset="0"/>
              </a:rPr>
              <a:t>无线传输介质</a:t>
            </a:r>
            <a:endParaRPr lang="en-US" altLang="zh-CN" sz="3200" dirty="0" smtClean="0">
              <a:solidFill>
                <a:srgbClr val="1F9E23"/>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455626"/>
            <a:ext cx="8191957" cy="493468"/>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无线传输不需要使用有线的传输介质，它是以宇宙空间为传输介质的信道。目前，用于通信的主要有无线电波、微波、红外与可见光</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。下图描述</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了电磁波谱与通信类型的关系。</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2" name="Rectangle 5"/>
          <p:cNvSpPr>
            <a:spLocks noChangeArrowheads="1"/>
          </p:cNvSpPr>
          <p:nvPr/>
        </p:nvSpPr>
        <p:spPr bwMode="auto">
          <a:xfrm>
            <a:off x="4003675" y="246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12490" y="1050290"/>
            <a:ext cx="1338828"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电磁波频谱</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
        <p:nvSpPr>
          <p:cNvPr id="3" name="Rectangle 2"/>
          <p:cNvSpPr>
            <a:spLocks noChangeArrowheads="1"/>
          </p:cNvSpPr>
          <p:nvPr/>
        </p:nvSpPr>
        <p:spPr bwMode="auto">
          <a:xfrm>
            <a:off x="2555776" y="513327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2303748" y="518203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
          <p:cNvSpPr>
            <a:spLocks noChangeArrowheads="1"/>
          </p:cNvSpPr>
          <p:nvPr/>
        </p:nvSpPr>
        <p:spPr bwMode="auto">
          <a:xfrm>
            <a:off x="2600827" y="346843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b="7664"/>
          <a:stretch>
            <a:fillRect/>
          </a:stretch>
        </p:blipFill>
        <p:spPr bwMode="auto">
          <a:xfrm>
            <a:off x="1891592" y="2067694"/>
            <a:ext cx="5233754" cy="2802292"/>
          </a:xfrm>
          <a:prstGeom prst="rect">
            <a:avLst/>
          </a:prstGeom>
          <a:noFill/>
          <a:ln>
            <a:noFill/>
          </a:ln>
          <a:effectLst/>
          <a:extLst>
            <a:ext uri="{909E8E84-426E-40DD-AFC4-6F175D3DCCD1}">
              <a14:hiddenFill xmlns:a14="http://schemas.microsoft.com/office/drawing/2010/main">
                <a:solidFill>
                  <a:srgbClr val="0099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514"/>
                  </a:outerShdw>
                </a:effectLst>
              </a14:hiddenEffects>
            </a:ext>
          </a:extLst>
        </p:spPr>
      </p:pic>
    </p:spTree>
    <p:extLst>
      <p:ext uri="{BB962C8B-B14F-4D97-AF65-F5344CB8AC3E}">
        <p14:creationId xmlns:p14="http://schemas.microsoft.com/office/powerpoint/2010/main" val="12715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1025"/>
                                        </p:tgtEl>
                                        <p:attrNameLst>
                                          <p:attrName>style.visibility</p:attrName>
                                        </p:attrNameLst>
                                      </p:cBhvr>
                                      <p:to>
                                        <p:strVal val="visible"/>
                                      </p:to>
                                    </p:set>
                                    <p:animEffect transition="in" filter="strips(upLeft)">
                                      <p:cBhvr>
                                        <p:cTn id="11" dur="1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99246" y="1698171"/>
            <a:ext cx="3428738" cy="166566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212775" y="1815666"/>
            <a:ext cx="3240670" cy="1425518"/>
            <a:chOff x="5900720" y="1014083"/>
            <a:chExt cx="3240670" cy="142551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1425518"/>
            </a:xfrm>
            <a:prstGeom prst="rect">
              <a:avLst/>
            </a:prstGeom>
          </p:spPr>
          <p:txBody>
            <a:bodyPr wrap="square">
              <a:spAutoFit/>
            </a:bodyPr>
            <a:lstStyle/>
            <a:p>
              <a:pPr>
                <a:lnSpc>
                  <a:spcPct val="114000"/>
                </a:lnSpc>
              </a:pPr>
              <a:r>
                <a:rPr lang="zh-CN" altLang="en-US" sz="2000" dirty="0" smtClean="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smtClean="0">
                  <a:solidFill>
                    <a:schemeClr val="bg1"/>
                  </a:solidFill>
                  <a:latin typeface="Century Gothic" panose="020B0502020202020204" pitchFamily="34" charset="0"/>
                  <a:cs typeface="Arial" panose="020B0604020202020204" pitchFamily="34" charset="0"/>
                </a:rPr>
                <a:t>水晶头若干只</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smtClean="0">
                  <a:solidFill>
                    <a:schemeClr val="bg1"/>
                  </a:solidFill>
                  <a:latin typeface="Century Gothic" panose="020B0502020202020204" pitchFamily="34" charset="0"/>
                  <a:cs typeface="Arial" panose="020B0604020202020204" pitchFamily="34" charset="0"/>
                </a:rPr>
                <a:t>超</a:t>
              </a:r>
              <a:r>
                <a:rPr lang="en-US" altLang="zh-CN" sz="1400" dirty="0" smtClean="0">
                  <a:solidFill>
                    <a:schemeClr val="bg1"/>
                  </a:solidFill>
                  <a:latin typeface="Century Gothic" panose="020B0502020202020204" pitchFamily="34" charset="0"/>
                  <a:cs typeface="Arial" panose="020B0604020202020204" pitchFamily="34" charset="0"/>
                </a:rPr>
                <a:t>5</a:t>
              </a:r>
              <a:r>
                <a:rPr lang="zh-CN" altLang="en-US" sz="1400" dirty="0" smtClean="0">
                  <a:solidFill>
                    <a:schemeClr val="bg1"/>
                  </a:solidFill>
                  <a:latin typeface="Century Gothic" panose="020B0502020202020204" pitchFamily="34" charset="0"/>
                  <a:cs typeface="Arial" panose="020B0604020202020204" pitchFamily="34" charset="0"/>
                </a:rPr>
                <a:t>类 </a:t>
              </a:r>
              <a:r>
                <a:rPr lang="en-US" altLang="zh-CN" sz="1400" dirty="0" smtClean="0">
                  <a:solidFill>
                    <a:schemeClr val="bg1"/>
                  </a:solidFill>
                  <a:latin typeface="Century Gothic" panose="020B0502020202020204" pitchFamily="34" charset="0"/>
                  <a:cs typeface="Arial" panose="020B0604020202020204" pitchFamily="34" charset="0"/>
                </a:rPr>
                <a:t>UTP </a:t>
              </a:r>
              <a:r>
                <a:rPr lang="zh-CN" altLang="en-US" sz="1400" dirty="0" smtClean="0">
                  <a:solidFill>
                    <a:schemeClr val="bg1"/>
                  </a:solidFill>
                  <a:latin typeface="Century Gothic" panose="020B0502020202020204" pitchFamily="34" charset="0"/>
                  <a:cs typeface="Arial" panose="020B0604020202020204" pitchFamily="34" charset="0"/>
                </a:rPr>
                <a:t>双绞线若干米</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a:solidFill>
                    <a:schemeClr val="bg1"/>
                  </a:solidFill>
                  <a:latin typeface="Century Gothic" panose="020B0502020202020204" pitchFamily="34" charset="0"/>
                  <a:cs typeface="Arial" panose="020B0604020202020204" pitchFamily="34" charset="0"/>
                </a:rPr>
                <a:t>剥线</a:t>
              </a:r>
              <a:r>
                <a:rPr lang="zh-CN" altLang="en-US" sz="1400" dirty="0" smtClean="0">
                  <a:solidFill>
                    <a:schemeClr val="bg1"/>
                  </a:solidFill>
                  <a:latin typeface="Century Gothic" panose="020B0502020202020204" pitchFamily="34" charset="0"/>
                  <a:cs typeface="Arial" panose="020B0604020202020204" pitchFamily="34" charset="0"/>
                </a:rPr>
                <a:t>钳、压线钳各一把</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smtClean="0">
                  <a:solidFill>
                    <a:schemeClr val="bg1"/>
                  </a:solidFill>
                  <a:latin typeface="Century Gothic" panose="020B0502020202020204" pitchFamily="34" charset="0"/>
                  <a:cs typeface="Arial" panose="020B0604020202020204" pitchFamily="34" charset="0"/>
                </a:rPr>
                <a:t>电缆测试工具一台</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sp>
        <p:nvSpPr>
          <p:cNvPr id="29" name="矩形 28"/>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制作标准网线</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3" name="组合 2"/>
          <p:cNvGrpSpPr/>
          <p:nvPr/>
        </p:nvGrpSpPr>
        <p:grpSpPr>
          <a:xfrm>
            <a:off x="5126518" y="681658"/>
            <a:ext cx="3221549" cy="4212232"/>
            <a:chOff x="5127244" y="1625512"/>
            <a:chExt cx="3221549" cy="4212232"/>
          </a:xfrm>
        </p:grpSpPr>
        <p:pic>
          <p:nvPicPr>
            <p:cNvPr id="205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244" y="1625512"/>
              <a:ext cx="3221549" cy="200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7" descr="2-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9709" y="3875644"/>
              <a:ext cx="1836617" cy="19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2194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042607"/>
            <a:chOff x="5523363" y="1314920"/>
            <a:chExt cx="3086944" cy="1042607"/>
          </a:xfrm>
        </p:grpSpPr>
        <p:sp>
          <p:nvSpPr>
            <p:cNvPr id="83" name="矩形 82"/>
            <p:cNvSpPr/>
            <p:nvPr/>
          </p:nvSpPr>
          <p:spPr>
            <a:xfrm>
              <a:off x="5523363" y="1588086"/>
              <a:ext cx="3086944" cy="769441"/>
            </a:xfrm>
            <a:prstGeom prst="rect">
              <a:avLst/>
            </a:prstGeom>
          </p:spPr>
          <p:txBody>
            <a:bodyPr wrap="square">
              <a:spAutoFit/>
            </a:bodyPr>
            <a:lstStyle/>
            <a:p>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用双绞线压线钳把双绞线的一端剪齐，然后把剪齐的一端插入到压线钳用于剥线的缺口中，注意网线不能弯，直插进去，直到顶住网线钳后面的挡位，稍微握紧压线钳慢慢旋转一</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圈。</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646331"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剥线</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zh-CN" altLang="en-US" sz="1050" dirty="0" smtClean="0">
                  <a:solidFill>
                    <a:schemeClr val="tx1">
                      <a:lumMod val="85000"/>
                      <a:lumOff val="15000"/>
                    </a:schemeClr>
                  </a:solidFill>
                  <a:latin typeface="Century Gothic" panose="020B0502020202020204" pitchFamily="34" charset="0"/>
                  <a:cs typeface="Arial" panose="020B0604020202020204" pitchFamily="34" charset="0"/>
                </a:rPr>
                <a:t>最好先剪一段符合布线长度要求的网线，</a:t>
              </a:r>
              <a:endPar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endParaRPr>
            </a:p>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3cm </a:t>
              </a:r>
              <a:r>
                <a:rPr lang="zh-CN" altLang="en-US" sz="1050" dirty="0" smtClean="0">
                  <a:solidFill>
                    <a:schemeClr val="tx1">
                      <a:lumMod val="85000"/>
                      <a:lumOff val="15000"/>
                    </a:schemeClr>
                  </a:solidFill>
                  <a:latin typeface="Century Gothic" panose="020B0502020202020204" pitchFamily="34" charset="0"/>
                  <a:cs typeface="Arial" panose="020B0604020202020204" pitchFamily="34" charset="0"/>
                </a:rPr>
                <a:t>左右。</a:t>
              </a:r>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263537" cy="618320"/>
            <a:chOff x="5607549" y="3099264"/>
            <a:chExt cx="3263537" cy="618320"/>
          </a:xfrm>
        </p:grpSpPr>
        <p:sp>
          <p:nvSpPr>
            <p:cNvPr id="100" name="矩形 99"/>
            <p:cNvSpPr/>
            <p:nvPr/>
          </p:nvSpPr>
          <p:spPr>
            <a:xfrm>
              <a:off x="6228719" y="3140503"/>
              <a:ext cx="2642367" cy="577081"/>
            </a:xfrm>
            <a:prstGeom prst="rect">
              <a:avLst/>
            </a:prstGeom>
          </p:spPr>
          <p:txBody>
            <a:bodyPr wrap="square">
              <a:spAutoFit/>
            </a:bodyPr>
            <a:lstStyle/>
            <a:p>
              <a:r>
                <a:rPr lang="zh-CN" altLang="zh-CN" sz="1050" dirty="0"/>
                <a:t>无需担心会损坏网线里面芯线的包皮，因为剥线的两刀片之间留有一定距离，这距离通常就是里面</a:t>
              </a:r>
              <a:r>
                <a:rPr lang="en-US" altLang="zh-CN" sz="1050" dirty="0"/>
                <a:t>4</a:t>
              </a:r>
              <a:r>
                <a:rPr lang="zh-CN" altLang="zh-CN" sz="1050" dirty="0"/>
                <a:t>对芯线的</a:t>
              </a:r>
              <a:r>
                <a:rPr lang="zh-CN" altLang="zh-CN" sz="1050" dirty="0" smtClean="0"/>
                <a:t>直径</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873925"/>
              <a:ext cx="2942523" cy="253916"/>
            </a:xfrm>
            <a:prstGeom prst="rect">
              <a:avLst/>
            </a:prstGeom>
          </p:spPr>
          <p:txBody>
            <a:bodyPr wrap="square">
              <a:spAutoFit/>
            </a:bodyPr>
            <a:lstStyle/>
            <a:p>
              <a:r>
                <a:rPr lang="zh-CN" altLang="zh-CN" sz="1050" dirty="0"/>
                <a:t>让刀口划开双绞线的保护胶皮，拨下</a:t>
              </a:r>
              <a:r>
                <a:rPr lang="zh-CN" altLang="zh-CN" sz="1050" dirty="0" smtClean="0"/>
                <a:t>胶皮</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39592205"/>
              </p:ext>
            </p:extLst>
          </p:nvPr>
        </p:nvGraphicFramePr>
        <p:xfrm>
          <a:off x="503238" y="1426702"/>
          <a:ext cx="2630918" cy="1483390"/>
        </p:xfrm>
        <a:graphic>
          <a:graphicData uri="http://schemas.openxmlformats.org/presentationml/2006/ole">
            <mc:AlternateContent xmlns:mc="http://schemas.openxmlformats.org/markup-compatibility/2006">
              <mc:Choice xmlns:v="urn:schemas-microsoft-com:vml" Requires="v">
                <p:oleObj spid="_x0000_s1125" name="演示文稿" r:id="rId4" imgW="4295775" imgH="3219450" progId="PowerPoint.Show.8">
                  <p:embed/>
                </p:oleObj>
              </mc:Choice>
              <mc:Fallback>
                <p:oleObj name="演示文稿" r:id="rId4" imgW="4295775" imgH="3219450" progId="PowerPoint.Show.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19368" t="34912" r="14653" b="7072"/>
                      <a:stretch>
                        <a:fillRect/>
                      </a:stretch>
                    </p:blipFill>
                    <p:spPr bwMode="auto">
                      <a:xfrm>
                        <a:off x="503238" y="1426702"/>
                        <a:ext cx="2630918" cy="1483390"/>
                      </a:xfrm>
                      <a:prstGeom prst="rect">
                        <a:avLst/>
                      </a:prstGeom>
                      <a:noFill/>
                    </p:spPr>
                  </p:pic>
                </p:oleObj>
              </mc:Fallback>
            </mc:AlternateContent>
          </a:graphicData>
        </a:graphic>
      </p:graphicFrame>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169334312"/>
              </p:ext>
            </p:extLst>
          </p:nvPr>
        </p:nvGraphicFramePr>
        <p:xfrm>
          <a:off x="2627784" y="2967525"/>
          <a:ext cx="2664297" cy="1458352"/>
        </p:xfrm>
        <a:graphic>
          <a:graphicData uri="http://schemas.openxmlformats.org/presentationml/2006/ole">
            <mc:AlternateContent xmlns:mc="http://schemas.openxmlformats.org/markup-compatibility/2006">
              <mc:Choice xmlns:v="urn:schemas-microsoft-com:vml" Requires="v">
                <p:oleObj spid="_x0000_s1126" name="演示文稿" r:id="rId7" imgW="4362450" imgH="3267075" progId="PowerPoint.Show.8">
                  <p:embed/>
                </p:oleObj>
              </mc:Choice>
              <mc:Fallback>
                <p:oleObj name="演示文稿" r:id="rId7" imgW="4362450" imgH="3267075" progId="PowerPoint.Show.8">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l="22884" t="42790" r="15919" b="14987"/>
                      <a:stretch>
                        <a:fillRect/>
                      </a:stretch>
                    </p:blipFill>
                    <p:spPr bwMode="auto">
                      <a:xfrm>
                        <a:off x="2627784" y="2967525"/>
                        <a:ext cx="2664297" cy="1458352"/>
                      </a:xfrm>
                      <a:prstGeom prst="rect">
                        <a:avLst/>
                      </a:prstGeom>
                      <a:noFill/>
                    </p:spPr>
                  </p:pic>
                </p:oleObj>
              </mc:Fallback>
            </mc:AlternateContent>
          </a:graphicData>
        </a:graphic>
      </p:graphicFrame>
    </p:spTree>
    <p:extLst>
      <p:ext uri="{BB962C8B-B14F-4D97-AF65-F5344CB8AC3E}">
        <p14:creationId xmlns:p14="http://schemas.microsoft.com/office/powerpoint/2010/main" val="395451961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 presetClass="entr" presetSubtype="2" fill="hold" nodeType="withEffect" p14:presetBounceEnd="38000">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14:bounceEnd="38000">
                                          <p:cBhvr additive="base">
                                            <p:cTn id="1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 presetClass="entr" presetSubtype="2" fill="hold" nodeType="withEffect">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59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042607"/>
            <a:chOff x="5523363" y="1314920"/>
            <a:chExt cx="3086944" cy="1042607"/>
          </a:xfrm>
        </p:grpSpPr>
        <p:sp>
          <p:nvSpPr>
            <p:cNvPr id="83" name="矩形 82"/>
            <p:cNvSpPr/>
            <p:nvPr/>
          </p:nvSpPr>
          <p:spPr>
            <a:xfrm>
              <a:off x="5523363" y="1588086"/>
              <a:ext cx="3086944" cy="769441"/>
            </a:xfrm>
            <a:prstGeom prst="rect">
              <a:avLst/>
            </a:prstGeom>
          </p:spPr>
          <p:txBody>
            <a:bodyPr wrap="square">
              <a:spAutoFit/>
            </a:bodyPr>
            <a:lstStyle/>
            <a:p>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剥除外胶皮后即可见到双绞线网线的</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对</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芯线，并且可以看到每对的颜色都不同。每对缠绕的两根芯线是由一条染有相应颜色的芯线加上一条只染有少许相应颜色的白色相间芯线组成</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646331" cy="369332"/>
            </a:xfrm>
            <a:prstGeom prst="rect">
              <a:avLst/>
            </a:prstGeom>
          </p:spPr>
          <p:txBody>
            <a:bodyPr wrap="none">
              <a:spAutoFit/>
            </a:bodyPr>
            <a:lstStyle/>
            <a:p>
              <a:r>
                <a:rPr lang="zh-CN" altLang="en-US"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理</a:t>
              </a:r>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线</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2476056"/>
            <a:ext cx="2981365" cy="618320"/>
            <a:chOff x="5607549" y="2476056"/>
            <a:chExt cx="2981365" cy="618320"/>
          </a:xfrm>
        </p:grpSpPr>
        <p:sp>
          <p:nvSpPr>
            <p:cNvPr id="87" name="矩形 86"/>
            <p:cNvSpPr/>
            <p:nvPr/>
          </p:nvSpPr>
          <p:spPr>
            <a:xfrm>
              <a:off x="6228720" y="2517295"/>
              <a:ext cx="2360194" cy="577081"/>
            </a:xfrm>
            <a:prstGeom prst="rect">
              <a:avLst/>
            </a:prstGeom>
          </p:spPr>
          <p:txBody>
            <a:bodyPr wrap="square">
              <a:spAutoFit/>
            </a:bodyPr>
            <a:lstStyle/>
            <a:p>
              <a:r>
                <a:rPr lang="zh-CN" altLang="en-US" sz="1050" dirty="0"/>
                <a:t>四条全色芯线的颜色为：橙色、绿色、蓝色、棕色，其绞在上面的分别为白橙、白绿、白蓝、白</a:t>
              </a:r>
              <a:r>
                <a:rPr lang="zh-CN" altLang="en-US" sz="1050" dirty="0" smtClean="0"/>
                <a:t>棕色。</a:t>
              </a:r>
              <a:endParaRPr lang="en-US" altLang="zh-CN" sz="1050" dirty="0"/>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2981365" cy="755169"/>
            <a:chOff x="5607549" y="3099264"/>
            <a:chExt cx="2981365" cy="755169"/>
          </a:xfrm>
        </p:grpSpPr>
        <p:sp>
          <p:nvSpPr>
            <p:cNvPr id="100" name="矩形 99"/>
            <p:cNvSpPr/>
            <p:nvPr/>
          </p:nvSpPr>
          <p:spPr>
            <a:xfrm>
              <a:off x="6228720" y="3115769"/>
              <a:ext cx="2360194" cy="738664"/>
            </a:xfrm>
            <a:prstGeom prst="rect">
              <a:avLst/>
            </a:prstGeom>
          </p:spPr>
          <p:txBody>
            <a:bodyPr wrap="square">
              <a:spAutoFit/>
            </a:bodyPr>
            <a:lstStyle/>
            <a:p>
              <a:r>
                <a:rPr lang="zh-CN" altLang="zh-CN" sz="1050" dirty="0"/>
                <a:t>把</a:t>
              </a:r>
              <a:r>
                <a:rPr lang="en-US" altLang="zh-CN" sz="1050" dirty="0"/>
                <a:t>4</a:t>
              </a:r>
              <a:r>
                <a:rPr lang="zh-CN" altLang="zh-CN" sz="1050" dirty="0"/>
                <a:t>对芯线一字并排排列，然后再把每对芯线分开（此时注意不跨线排列，也就是说每对芯线都相邻排列），并按</a:t>
              </a:r>
              <a:r>
                <a:rPr lang="en-US" altLang="zh-CN" sz="1050" dirty="0"/>
                <a:t>568B</a:t>
              </a:r>
              <a:r>
                <a:rPr lang="zh-CN" altLang="zh-CN" sz="1050" dirty="0"/>
                <a:t>标准的顺序排列。</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2981365" cy="657397"/>
            <a:chOff x="5607549" y="3722472"/>
            <a:chExt cx="2981365" cy="657397"/>
          </a:xfrm>
        </p:grpSpPr>
        <p:sp>
          <p:nvSpPr>
            <p:cNvPr id="109" name="矩形 108"/>
            <p:cNvSpPr/>
            <p:nvPr/>
          </p:nvSpPr>
          <p:spPr>
            <a:xfrm>
              <a:off x="6228720" y="3802788"/>
              <a:ext cx="2360194" cy="577081"/>
            </a:xfrm>
            <a:prstGeom prst="rect">
              <a:avLst/>
            </a:prstGeom>
          </p:spPr>
          <p:txBody>
            <a:bodyPr wrap="square">
              <a:spAutoFit/>
            </a:bodyPr>
            <a:lstStyle/>
            <a:p>
              <a:r>
                <a:rPr lang="zh-CN" altLang="zh-CN" sz="1050" dirty="0"/>
                <a:t>注意每条芯线都要拉直，并且要相互分开并列排列，不能重叠，然后用压线钳垂直于芯线排列方向剪</a:t>
              </a:r>
              <a:r>
                <a:rPr lang="zh-CN" altLang="zh-CN" sz="1050" dirty="0" smtClean="0"/>
                <a:t>齐</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7"/>
          <p:cNvSpPr>
            <a:spLocks noChangeArrowheads="1"/>
          </p:cNvSpPr>
          <p:nvPr/>
        </p:nvSpPr>
        <p:spPr bwMode="auto">
          <a:xfrm>
            <a:off x="503237" y="1426700"/>
            <a:ext cx="1043937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3912964473"/>
              </p:ext>
            </p:extLst>
          </p:nvPr>
        </p:nvGraphicFramePr>
        <p:xfrm>
          <a:off x="878468" y="1426700"/>
          <a:ext cx="1785320" cy="1483391"/>
        </p:xfrm>
        <a:graphic>
          <a:graphicData uri="http://schemas.openxmlformats.org/presentationml/2006/ole">
            <mc:AlternateContent xmlns:mc="http://schemas.openxmlformats.org/markup-compatibility/2006">
              <mc:Choice xmlns:v="urn:schemas-microsoft-com:vml" Requires="v">
                <p:oleObj spid="_x0000_s2180" name="演示文稿" r:id="rId4" imgW="4572000" imgH="3429000" progId="PowerPoint.Show.8">
                  <p:embed/>
                </p:oleObj>
              </mc:Choice>
              <mc:Fallback>
                <p:oleObj name="演示文稿" r:id="rId4" imgW="4572000" imgH="3429000" progId="PowerPoint.Show.8">
                  <p:embed/>
                  <p:pic>
                    <p:nvPicPr>
                      <p:cNvPr id="0" name="Object 6"/>
                      <p:cNvPicPr>
                        <a:picLocks noChangeAspect="1" noChangeArrowheads="1"/>
                      </p:cNvPicPr>
                      <p:nvPr/>
                    </p:nvPicPr>
                    <p:blipFill>
                      <a:blip r:embed="rId5">
                        <a:lum bright="18000"/>
                        <a:extLst>
                          <a:ext uri="{28A0092B-C50C-407E-A947-70E740481C1C}">
                            <a14:useLocalDpi xmlns:a14="http://schemas.microsoft.com/office/drawing/2010/main" val="0"/>
                          </a:ext>
                        </a:extLst>
                      </a:blip>
                      <a:srcRect l="15196" t="42099" r="24724" b="7874"/>
                      <a:stretch>
                        <a:fillRect/>
                      </a:stretch>
                    </p:blipFill>
                    <p:spPr bwMode="auto">
                      <a:xfrm>
                        <a:off x="878468" y="1426700"/>
                        <a:ext cx="1785320" cy="1483391"/>
                      </a:xfrm>
                      <a:prstGeom prst="rect">
                        <a:avLst/>
                      </a:prstGeom>
                      <a:noFill/>
                    </p:spPr>
                  </p:pic>
                </p:oleObj>
              </mc:Fallback>
            </mc:AlternateContent>
          </a:graphicData>
        </a:graphic>
      </p:graphicFrame>
      <p:sp>
        <p:nvSpPr>
          <p:cNvPr id="23" name="Rectangle 9"/>
          <p:cNvSpPr>
            <a:spLocks noChangeArrowheads="1"/>
          </p:cNvSpPr>
          <p:nvPr/>
        </p:nvSpPr>
        <p:spPr bwMode="auto">
          <a:xfrm>
            <a:off x="2064628" y="2100042"/>
            <a:ext cx="111655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3247171804"/>
              </p:ext>
            </p:extLst>
          </p:nvPr>
        </p:nvGraphicFramePr>
        <p:xfrm>
          <a:off x="3167844" y="1431866"/>
          <a:ext cx="1711150" cy="1464848"/>
        </p:xfrm>
        <a:graphic>
          <a:graphicData uri="http://schemas.openxmlformats.org/presentationml/2006/ole">
            <mc:AlternateContent xmlns:mc="http://schemas.openxmlformats.org/markup-compatibility/2006">
              <mc:Choice xmlns:v="urn:schemas-microsoft-com:vml" Requires="v">
                <p:oleObj spid="_x0000_s2181" name="演示文稿" r:id="rId7" imgW="4572000" imgH="3429000" progId="PowerPoint.Show.8">
                  <p:embed/>
                </p:oleObj>
              </mc:Choice>
              <mc:Fallback>
                <p:oleObj name="演示文稿" r:id="rId7" imgW="4572000" imgH="3429000" progId="PowerPoint.Show.8">
                  <p:embed/>
                  <p:pic>
                    <p:nvPicPr>
                      <p:cNvPr id="0" name="Object 8"/>
                      <p:cNvPicPr>
                        <a:picLocks noChangeAspect="1" noChangeArrowheads="1"/>
                      </p:cNvPicPr>
                      <p:nvPr/>
                    </p:nvPicPr>
                    <p:blipFill>
                      <a:blip r:embed="rId8">
                        <a:lum bright="18000"/>
                        <a:extLst>
                          <a:ext uri="{28A0092B-C50C-407E-A947-70E740481C1C}">
                            <a14:useLocalDpi xmlns:a14="http://schemas.microsoft.com/office/drawing/2010/main" val="0"/>
                          </a:ext>
                        </a:extLst>
                      </a:blip>
                      <a:srcRect l="29449" t="39580" r="14568" b="12808"/>
                      <a:stretch>
                        <a:fillRect/>
                      </a:stretch>
                    </p:blipFill>
                    <p:spPr bwMode="auto">
                      <a:xfrm>
                        <a:off x="3167844" y="1431866"/>
                        <a:ext cx="1711150" cy="1464848"/>
                      </a:xfrm>
                      <a:prstGeom prst="rect">
                        <a:avLst/>
                      </a:prstGeom>
                      <a:noFill/>
                    </p:spPr>
                  </p:pic>
                </p:oleObj>
              </mc:Fallback>
            </mc:AlternateContent>
          </a:graphicData>
        </a:graphic>
      </p:graphicFrame>
      <p:sp>
        <p:nvSpPr>
          <p:cNvPr id="25"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887347772"/>
              </p:ext>
            </p:extLst>
          </p:nvPr>
        </p:nvGraphicFramePr>
        <p:xfrm>
          <a:off x="2006971" y="2963524"/>
          <a:ext cx="1772941" cy="1462353"/>
        </p:xfrm>
        <a:graphic>
          <a:graphicData uri="http://schemas.openxmlformats.org/presentationml/2006/ole">
            <mc:AlternateContent xmlns:mc="http://schemas.openxmlformats.org/markup-compatibility/2006">
              <mc:Choice xmlns:v="urn:schemas-microsoft-com:vml" Requires="v">
                <p:oleObj spid="_x0000_s2182" name="演示文稿" r:id="rId10" imgW="4119372" imgH="3090672" progId="PowerPoint.Show.8">
                  <p:embed/>
                </p:oleObj>
              </mc:Choice>
              <mc:Fallback>
                <p:oleObj name="演示文稿" r:id="rId10" imgW="4119372" imgH="3090672" progId="PowerPoint.Show.8">
                  <p:embed/>
                  <p:pic>
                    <p:nvPicPr>
                      <p:cNvPr id="0" name="Object 10"/>
                      <p:cNvPicPr>
                        <a:picLocks noChangeAspect="1" noChangeArrowheads="1"/>
                      </p:cNvPicPr>
                      <p:nvPr/>
                    </p:nvPicPr>
                    <p:blipFill>
                      <a:blip r:embed="rId11">
                        <a:lum bright="18000"/>
                        <a:extLst>
                          <a:ext uri="{28A0092B-C50C-407E-A947-70E740481C1C}">
                            <a14:useLocalDpi xmlns:a14="http://schemas.microsoft.com/office/drawing/2010/main" val="0"/>
                          </a:ext>
                        </a:extLst>
                      </a:blip>
                      <a:srcRect l="43623" t="46614" r="26051"/>
                      <a:stretch>
                        <a:fillRect/>
                      </a:stretch>
                    </p:blipFill>
                    <p:spPr bwMode="auto">
                      <a:xfrm>
                        <a:off x="2006971" y="2963524"/>
                        <a:ext cx="1772941" cy="1462353"/>
                      </a:xfrm>
                      <a:prstGeom prst="rect">
                        <a:avLst/>
                      </a:prstGeom>
                      <a:noFill/>
                    </p:spPr>
                  </p:pic>
                </p:oleObj>
              </mc:Fallback>
            </mc:AlternateContent>
          </a:graphicData>
        </a:graphic>
      </p:graphicFrame>
    </p:spTree>
    <p:extLst>
      <p:ext uri="{BB962C8B-B14F-4D97-AF65-F5344CB8AC3E}">
        <p14:creationId xmlns:p14="http://schemas.microsoft.com/office/powerpoint/2010/main" val="318410107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2" presetClass="entr" presetSubtype="2" fill="hold" nodeType="withEffect" p14:presetBounceEnd="38000">
                                      <p:stCondLst>
                                        <p:cond delay="1250"/>
                                      </p:stCondLst>
                                      <p:childTnLst>
                                        <p:set>
                                          <p:cBhvr>
                                            <p:cTn id="21" dur="1" fill="hold">
                                              <p:stCondLst>
                                                <p:cond delay="0"/>
                                              </p:stCondLst>
                                            </p:cTn>
                                            <p:tgtEl>
                                              <p:spTgt spid="21"/>
                                            </p:tgtEl>
                                            <p:attrNameLst>
                                              <p:attrName>style.visibility</p:attrName>
                                            </p:attrNameLst>
                                          </p:cBhvr>
                                          <p:to>
                                            <p:strVal val="visible"/>
                                          </p:to>
                                        </p:set>
                                        <p:anim calcmode="lin" valueType="num" p14:bounceEnd="38000">
                                          <p:cBhvr additive="base">
                                            <p:cTn id="2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12" presetClass="entr" presetSubtype="1" fill="hold" nodeType="withEffect">
                                      <p:stCondLst>
                                        <p:cond delay="175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ppt_y</p:attrName>
                                            </p:attrNameLst>
                                          </p:cBhvr>
                                          <p:tavLst>
                                            <p:tav tm="0">
                                              <p:val>
                                                <p:strVal val="#ppt_y-#ppt_h*1.125000"/>
                                              </p:val>
                                            </p:tav>
                                            <p:tav tm="100000">
                                              <p:val>
                                                <p:strVal val="#ppt_y"/>
                                              </p:val>
                                            </p:tav>
                                          </p:tavLst>
                                        </p:anim>
                                        <p:animEffect transition="in" filter="wipe(down)">
                                          <p:cBhvr>
                                            <p:cTn id="27" dur="500"/>
                                            <p:tgtEl>
                                              <p:spTgt spid="19"/>
                                            </p:tgtEl>
                                          </p:cBhvr>
                                        </p:animEffect>
                                      </p:childTnLst>
                                    </p:cTn>
                                  </p:par>
                                  <p:par>
                                    <p:cTn id="28" presetID="12" presetClass="entr" presetSubtype="1" fill="hold" nodeType="withEffect">
                                      <p:stCondLst>
                                        <p:cond delay="200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ppt_y</p:attrName>
                                            </p:attrNameLst>
                                          </p:cBhvr>
                                          <p:tavLst>
                                            <p:tav tm="0">
                                              <p:val>
                                                <p:strVal val="#ppt_y-#ppt_h*1.125000"/>
                                              </p:val>
                                            </p:tav>
                                            <p:tav tm="100000">
                                              <p:val>
                                                <p:strVal val="#ppt_y"/>
                                              </p:val>
                                            </p:tav>
                                          </p:tavLst>
                                        </p:anim>
                                        <p:animEffect transition="in" filter="wipe(down)">
                                          <p:cBhvr>
                                            <p:cTn id="31" dur="500"/>
                                            <p:tgtEl>
                                              <p:spTgt spid="20"/>
                                            </p:tgtEl>
                                          </p:cBhvr>
                                        </p:animEffect>
                                      </p:childTnLst>
                                    </p:cTn>
                                  </p:par>
                                  <p:par>
                                    <p:cTn id="32" presetID="12" presetClass="entr" presetSubtype="1" fill="hold" nodeType="withEffect">
                                      <p:stCondLst>
                                        <p:cond delay="2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ppt_y</p:attrName>
                                            </p:attrNameLst>
                                          </p:cBhvr>
                                          <p:tavLst>
                                            <p:tav tm="0">
                                              <p:val>
                                                <p:strVal val="#ppt_y-#ppt_h*1.125000"/>
                                              </p:val>
                                            </p:tav>
                                            <p:tav tm="100000">
                                              <p:val>
                                                <p:strVal val="#ppt_y"/>
                                              </p:val>
                                            </p:tav>
                                          </p:tavLst>
                                        </p:anim>
                                        <p:animEffect transition="in" filter="wipe(dow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2" presetClass="entr" presetSubtype="2" fill="hold" nodeType="withEffect">
                                      <p:stCondLst>
                                        <p:cond delay="12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12" presetClass="entr" presetSubtype="1" fill="hold" nodeType="withEffect">
                                      <p:stCondLst>
                                        <p:cond delay="175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ppt_y</p:attrName>
                                            </p:attrNameLst>
                                          </p:cBhvr>
                                          <p:tavLst>
                                            <p:tav tm="0">
                                              <p:val>
                                                <p:strVal val="#ppt_y-#ppt_h*1.125000"/>
                                              </p:val>
                                            </p:tav>
                                            <p:tav tm="100000">
                                              <p:val>
                                                <p:strVal val="#ppt_y"/>
                                              </p:val>
                                            </p:tav>
                                          </p:tavLst>
                                        </p:anim>
                                        <p:animEffect transition="in" filter="wipe(down)">
                                          <p:cBhvr>
                                            <p:cTn id="27" dur="500"/>
                                            <p:tgtEl>
                                              <p:spTgt spid="19"/>
                                            </p:tgtEl>
                                          </p:cBhvr>
                                        </p:animEffect>
                                      </p:childTnLst>
                                    </p:cTn>
                                  </p:par>
                                  <p:par>
                                    <p:cTn id="28" presetID="12" presetClass="entr" presetSubtype="1" fill="hold" nodeType="withEffect">
                                      <p:stCondLst>
                                        <p:cond delay="200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ppt_y</p:attrName>
                                            </p:attrNameLst>
                                          </p:cBhvr>
                                          <p:tavLst>
                                            <p:tav tm="0">
                                              <p:val>
                                                <p:strVal val="#ppt_y-#ppt_h*1.125000"/>
                                              </p:val>
                                            </p:tav>
                                            <p:tav tm="100000">
                                              <p:val>
                                                <p:strVal val="#ppt_y"/>
                                              </p:val>
                                            </p:tav>
                                          </p:tavLst>
                                        </p:anim>
                                        <p:animEffect transition="in" filter="wipe(down)">
                                          <p:cBhvr>
                                            <p:cTn id="31" dur="500"/>
                                            <p:tgtEl>
                                              <p:spTgt spid="20"/>
                                            </p:tgtEl>
                                          </p:cBhvr>
                                        </p:animEffect>
                                      </p:childTnLst>
                                    </p:cTn>
                                  </p:par>
                                  <p:par>
                                    <p:cTn id="32" presetID="12" presetClass="entr" presetSubtype="1" fill="hold" nodeType="withEffect">
                                      <p:stCondLst>
                                        <p:cond delay="2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ppt_y</p:attrName>
                                            </p:attrNameLst>
                                          </p:cBhvr>
                                          <p:tavLst>
                                            <p:tav tm="0">
                                              <p:val>
                                                <p:strVal val="#ppt_y-#ppt_h*1.125000"/>
                                              </p:val>
                                            </p:tav>
                                            <p:tav tm="100000">
                                              <p:val>
                                                <p:strVal val="#ppt_y"/>
                                              </p:val>
                                            </p:tav>
                                          </p:tavLst>
                                        </p:anim>
                                        <p:animEffect transition="in" filter="wipe(dow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60</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左手水平握住水晶头（塑料扣的一面朝下，开口朝右），然后把剪齐、并列排列的</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条芯线对准水晶头开口并排插入水晶头中。</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646331" cy="369332"/>
            </a:xfrm>
            <a:prstGeom prst="rect">
              <a:avLst/>
            </a:prstGeom>
          </p:spPr>
          <p:txBody>
            <a:bodyPr wrap="none">
              <a:spAutoFit/>
            </a:bodyPr>
            <a:lstStyle/>
            <a:p>
              <a:r>
                <a:rPr lang="zh-CN" altLang="en-US"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插</a:t>
              </a:r>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线</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2476056"/>
            <a:ext cx="3263537" cy="497976"/>
            <a:chOff x="5607549" y="2476056"/>
            <a:chExt cx="3263537" cy="497976"/>
          </a:xfrm>
        </p:grpSpPr>
        <p:sp>
          <p:nvSpPr>
            <p:cNvPr id="87" name="矩形 86"/>
            <p:cNvSpPr/>
            <p:nvPr/>
          </p:nvSpPr>
          <p:spPr>
            <a:xfrm>
              <a:off x="6228719" y="2517295"/>
              <a:ext cx="2642367" cy="415498"/>
            </a:xfrm>
            <a:prstGeom prst="rect">
              <a:avLst/>
            </a:prstGeom>
          </p:spPr>
          <p:txBody>
            <a:bodyPr wrap="square">
              <a:spAutoFit/>
            </a:bodyPr>
            <a:lstStyle/>
            <a:p>
              <a:r>
                <a:rPr lang="zh-CN" altLang="zh-CN" sz="1050" dirty="0"/>
                <a:t>注意一定要使各条芯线都插到水晶头的底部，不能弯曲</a:t>
              </a:r>
              <a:r>
                <a:rPr lang="zh-CN" altLang="en-US" sz="1050" dirty="0" smtClean="0">
                  <a:solidFill>
                    <a:schemeClr val="tx1">
                      <a:lumMod val="85000"/>
                      <a:lumOff val="15000"/>
                    </a:schemeClr>
                  </a:solidFill>
                  <a:latin typeface="Century Gothic" panose="020B0502020202020204" pitchFamily="34" charset="0"/>
                  <a:cs typeface="Arial" panose="020B0604020202020204" pitchFamily="34" charset="0"/>
                </a:rPr>
                <a:t>。</a:t>
              </a:r>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183818"/>
            <a:ext cx="3263537" cy="577081"/>
            <a:chOff x="5607549" y="3079765"/>
            <a:chExt cx="3263537" cy="577081"/>
          </a:xfrm>
        </p:grpSpPr>
        <p:sp>
          <p:nvSpPr>
            <p:cNvPr id="100" name="矩形 99"/>
            <p:cNvSpPr/>
            <p:nvPr/>
          </p:nvSpPr>
          <p:spPr>
            <a:xfrm>
              <a:off x="6228719" y="3079765"/>
              <a:ext cx="2642367" cy="577081"/>
            </a:xfrm>
            <a:prstGeom prst="rect">
              <a:avLst/>
            </a:prstGeom>
          </p:spPr>
          <p:txBody>
            <a:bodyPr wrap="square">
              <a:spAutoFit/>
            </a:bodyPr>
            <a:lstStyle/>
            <a:p>
              <a:r>
                <a:rPr lang="zh-CN" altLang="zh-CN" sz="1050" dirty="0"/>
                <a:t>因为水晶头是透明的，所以可以从水晶头有卡位的一面清楚地看到每条芯线所插入的位置</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263537" cy="586406"/>
            <a:chOff x="5607549" y="3722472"/>
            <a:chExt cx="3263537" cy="586406"/>
          </a:xfrm>
        </p:grpSpPr>
        <p:sp>
          <p:nvSpPr>
            <p:cNvPr id="109" name="矩形 108"/>
            <p:cNvSpPr/>
            <p:nvPr/>
          </p:nvSpPr>
          <p:spPr>
            <a:xfrm>
              <a:off x="6228719" y="3731797"/>
              <a:ext cx="2642367" cy="577081"/>
            </a:xfrm>
            <a:prstGeom prst="rect">
              <a:avLst/>
            </a:prstGeom>
          </p:spPr>
          <p:txBody>
            <a:bodyPr wrap="square">
              <a:spAutoFit/>
            </a:bodyPr>
            <a:lstStyle/>
            <a:p>
              <a:r>
                <a:rPr lang="zh-CN" altLang="zh-CN" sz="1050" dirty="0"/>
                <a:t>确认所有芯线都插到水晶头底部后，即可将插入双绞线的水晶头直接放入压线钳压线</a:t>
              </a:r>
              <a:r>
                <a:rPr lang="zh-CN" altLang="zh-CN" sz="1050" dirty="0" smtClean="0"/>
                <a:t>缺口</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503237" y="1426700"/>
            <a:ext cx="1320135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406111861"/>
              </p:ext>
            </p:extLst>
          </p:nvPr>
        </p:nvGraphicFramePr>
        <p:xfrm>
          <a:off x="912107" y="1426700"/>
          <a:ext cx="1899967" cy="1593049"/>
        </p:xfrm>
        <a:graphic>
          <a:graphicData uri="http://schemas.openxmlformats.org/presentationml/2006/ole">
            <mc:AlternateContent xmlns:mc="http://schemas.openxmlformats.org/markup-compatibility/2006">
              <mc:Choice xmlns:v="urn:schemas-microsoft-com:vml" Requires="v">
                <p:oleObj spid="_x0000_s3155" name="演示文稿" r:id="rId4" imgW="4562475" imgH="3419475" progId="PowerPoint.Show.8">
                  <p:embed/>
                </p:oleObj>
              </mc:Choice>
              <mc:Fallback>
                <p:oleObj name="演示文稿" r:id="rId4" imgW="4562475" imgH="3419475" progId="PowerPoint.Show.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53145" t="46622" r="15865" b="7188"/>
                      <a:stretch>
                        <a:fillRect/>
                      </a:stretch>
                    </p:blipFill>
                    <p:spPr bwMode="auto">
                      <a:xfrm>
                        <a:off x="912107" y="1426700"/>
                        <a:ext cx="1899967" cy="1593049"/>
                      </a:xfrm>
                      <a:prstGeom prst="rect">
                        <a:avLst/>
                      </a:prstGeom>
                      <a:noFill/>
                    </p:spPr>
                  </p:pic>
                </p:oleObj>
              </mc:Fallback>
            </mc:AlternateContent>
          </a:graphicData>
        </a:graphic>
      </p:graphicFrame>
      <p:sp>
        <p:nvSpPr>
          <p:cNvPr id="23" name="Rectangle 4"/>
          <p:cNvSpPr>
            <a:spLocks noChangeArrowheads="1"/>
          </p:cNvSpPr>
          <p:nvPr/>
        </p:nvSpPr>
        <p:spPr bwMode="auto">
          <a:xfrm>
            <a:off x="3134155" y="2974031"/>
            <a:ext cx="1188080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1535841038"/>
              </p:ext>
            </p:extLst>
          </p:nvPr>
        </p:nvGraphicFramePr>
        <p:xfrm>
          <a:off x="2941997" y="2800773"/>
          <a:ext cx="1802387" cy="1625103"/>
        </p:xfrm>
        <a:graphic>
          <a:graphicData uri="http://schemas.openxmlformats.org/presentationml/2006/ole">
            <mc:AlternateContent xmlns:mc="http://schemas.openxmlformats.org/markup-compatibility/2006">
              <mc:Choice xmlns:v="urn:schemas-microsoft-com:vml" Requires="v">
                <p:oleObj spid="_x0000_s3156" name="演示文稿" r:id="rId7" imgW="4392891" imgH="3299381" progId="PowerPoint.Show.8">
                  <p:embed/>
                </p:oleObj>
              </mc:Choice>
              <mc:Fallback>
                <p:oleObj name="演示文稿" r:id="rId7" imgW="4392891" imgH="3299381" progId="PowerPoint.Show.8">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l="45226" t="35423" r="26971" b="16734"/>
                      <a:stretch>
                        <a:fillRect/>
                      </a:stretch>
                    </p:blipFill>
                    <p:spPr bwMode="auto">
                      <a:xfrm>
                        <a:off x="2941997" y="2800773"/>
                        <a:ext cx="1802387" cy="1625103"/>
                      </a:xfrm>
                      <a:prstGeom prst="rect">
                        <a:avLst/>
                      </a:prstGeom>
                      <a:noFill/>
                    </p:spPr>
                  </p:pic>
                </p:oleObj>
              </mc:Fallback>
            </mc:AlternateContent>
          </a:graphicData>
        </a:graphic>
      </p:graphicFrame>
    </p:spTree>
    <p:extLst>
      <p:ext uri="{BB962C8B-B14F-4D97-AF65-F5344CB8AC3E}">
        <p14:creationId xmlns:p14="http://schemas.microsoft.com/office/powerpoint/2010/main" val="219523392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2" presetClass="entr" presetSubtype="2" fill="hold" nodeType="withEffect" p14:presetBounceEnd="38000">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14:bounceEnd="38000">
                                          <p:cBhvr additive="base">
                                            <p:cTn id="1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2" presetClass="entr" presetSubtype="2" fill="hold" nodeType="withEffect">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042607"/>
            <a:chOff x="5523363" y="1314920"/>
            <a:chExt cx="3086944" cy="1042607"/>
          </a:xfrm>
        </p:grpSpPr>
        <p:sp>
          <p:nvSpPr>
            <p:cNvPr id="83" name="矩形 82"/>
            <p:cNvSpPr/>
            <p:nvPr/>
          </p:nvSpPr>
          <p:spPr>
            <a:xfrm>
              <a:off x="5523363" y="1588086"/>
              <a:ext cx="3086944" cy="769441"/>
            </a:xfrm>
            <a:prstGeom prst="rect">
              <a:avLst/>
            </a:prstGeom>
          </p:spPr>
          <p:txBody>
            <a:bodyPr wrap="square">
              <a:spAutoFit/>
            </a:bodyPr>
            <a:lstStyle/>
            <a:p>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确认所有芯线都插到水晶头底部后，即可将插入双绞线的水晶头直接放入压线钳压线缺口</a:t>
              </a:r>
              <a:r>
                <a:rPr lang="zh-CN" altLang="en-US" sz="1100" dirty="0" smtClean="0">
                  <a:solidFill>
                    <a:schemeClr val="tx1">
                      <a:lumMod val="65000"/>
                      <a:lumOff val="35000"/>
                    </a:schemeClr>
                  </a:solidFill>
                  <a:latin typeface="Century Gothic" panose="020B0502020202020204" pitchFamily="34" charset="0"/>
                  <a:cs typeface="Arial" panose="020B0604020202020204" pitchFamily="34" charset="0"/>
                </a:rPr>
                <a:t>中。</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因缺口结构与水晶头结构一样，一定要正确放入才能使所压位置正确。</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646331" cy="369332"/>
            </a:xfrm>
            <a:prstGeom prst="rect">
              <a:avLst/>
            </a:prstGeom>
          </p:spPr>
          <p:txBody>
            <a:bodyPr wrap="none">
              <a:spAutoFit/>
            </a:bodyPr>
            <a:lstStyle/>
            <a:p>
              <a:r>
                <a:rPr lang="zh-CN" altLang="en-US"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压</a:t>
              </a:r>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线</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2476056"/>
            <a:ext cx="3263537" cy="618320"/>
            <a:chOff x="5607549" y="2476056"/>
            <a:chExt cx="3263537" cy="618320"/>
          </a:xfrm>
        </p:grpSpPr>
        <p:sp>
          <p:nvSpPr>
            <p:cNvPr id="87" name="矩形 86"/>
            <p:cNvSpPr/>
            <p:nvPr/>
          </p:nvSpPr>
          <p:spPr>
            <a:xfrm>
              <a:off x="6228719" y="2517295"/>
              <a:ext cx="2642367" cy="577081"/>
            </a:xfrm>
            <a:prstGeom prst="rect">
              <a:avLst/>
            </a:prstGeom>
          </p:spPr>
          <p:txBody>
            <a:bodyPr wrap="square">
              <a:spAutoFit/>
            </a:bodyPr>
            <a:lstStyle/>
            <a:p>
              <a:r>
                <a:rPr lang="zh-CN" altLang="zh-CN" sz="1050" dirty="0"/>
                <a:t>压的时候一定要使劲，使水晶头的插针都能插入到双绞线芯线之中，与之接触良好。</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263537" cy="497976"/>
            <a:chOff x="5607549" y="3099264"/>
            <a:chExt cx="3263537" cy="497976"/>
          </a:xfrm>
        </p:grpSpPr>
        <p:sp>
          <p:nvSpPr>
            <p:cNvPr id="100" name="矩形 99"/>
            <p:cNvSpPr/>
            <p:nvPr/>
          </p:nvSpPr>
          <p:spPr>
            <a:xfrm>
              <a:off x="6228719" y="3140503"/>
              <a:ext cx="2642367" cy="415498"/>
            </a:xfrm>
            <a:prstGeom prst="rect">
              <a:avLst/>
            </a:prstGeom>
          </p:spPr>
          <p:txBody>
            <a:bodyPr wrap="square">
              <a:spAutoFit/>
            </a:bodyPr>
            <a:lstStyle/>
            <a:p>
              <a:r>
                <a:rPr lang="zh-CN" altLang="zh-CN" sz="1050" dirty="0"/>
                <a:t>用手轻轻拉一下双绞线与水晶头，看是否压紧，最好多压一次</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873925"/>
              <a:ext cx="2942523" cy="253916"/>
            </a:xfrm>
            <a:prstGeom prst="rect">
              <a:avLst/>
            </a:prstGeom>
          </p:spPr>
          <p:txBody>
            <a:bodyPr wrap="square">
              <a:spAutoFit/>
            </a:bodyPr>
            <a:lstStyle/>
            <a:p>
              <a:r>
                <a:rPr lang="zh-CN" altLang="zh-CN" sz="1050" dirty="0"/>
                <a:t>最重要的是要注意所压位置一定要正确</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503237" y="1432125"/>
            <a:ext cx="110432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494807526"/>
              </p:ext>
            </p:extLst>
          </p:nvPr>
        </p:nvGraphicFramePr>
        <p:xfrm>
          <a:off x="575556" y="1432126"/>
          <a:ext cx="2469433" cy="1477966"/>
        </p:xfrm>
        <a:graphic>
          <a:graphicData uri="http://schemas.openxmlformats.org/presentationml/2006/ole">
            <mc:AlternateContent xmlns:mc="http://schemas.openxmlformats.org/markup-compatibility/2006">
              <mc:Choice xmlns:v="urn:schemas-microsoft-com:vml" Requires="v">
                <p:oleObj spid="_x0000_s4177" name="演示文稿" r:id="rId4" imgW="3374796" imgH="2526384" progId="PowerPoint.Show.8">
                  <p:embed/>
                </p:oleObj>
              </mc:Choice>
              <mc:Fallback>
                <p:oleObj name="演示文稿" r:id="rId4" imgW="3374796" imgH="2526384" progId="PowerPoint.Show.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28279" t="54988" r="21689" b="1418"/>
                      <a:stretch>
                        <a:fillRect/>
                      </a:stretch>
                    </p:blipFill>
                    <p:spPr bwMode="auto">
                      <a:xfrm>
                        <a:off x="575556" y="1432126"/>
                        <a:ext cx="2469433" cy="1477966"/>
                      </a:xfrm>
                      <a:prstGeom prst="rect">
                        <a:avLst/>
                      </a:prstGeom>
                      <a:noFill/>
                    </p:spPr>
                  </p:pic>
                </p:oleObj>
              </mc:Fallback>
            </mc:AlternateContent>
          </a:graphicData>
        </a:graphic>
      </p:graphicFrame>
      <p:sp>
        <p:nvSpPr>
          <p:cNvPr id="23" name="Rectangle 4"/>
          <p:cNvSpPr>
            <a:spLocks noChangeArrowheads="1"/>
          </p:cNvSpPr>
          <p:nvPr/>
        </p:nvSpPr>
        <p:spPr bwMode="auto">
          <a:xfrm>
            <a:off x="2627784" y="2958598"/>
            <a:ext cx="1171171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2658434287"/>
              </p:ext>
            </p:extLst>
          </p:nvPr>
        </p:nvGraphicFramePr>
        <p:xfrm>
          <a:off x="2340465" y="2958599"/>
          <a:ext cx="2303543" cy="1476164"/>
        </p:xfrm>
        <a:graphic>
          <a:graphicData uri="http://schemas.openxmlformats.org/presentationml/2006/ole">
            <mc:AlternateContent xmlns:mc="http://schemas.openxmlformats.org/markup-compatibility/2006">
              <mc:Choice xmlns:v="urn:schemas-microsoft-com:vml" Requires="v">
                <p:oleObj spid="_x0000_s4178" name="演示文稿" r:id="rId7" imgW="2425214" imgH="1819671" progId="PowerPoint.Show.8">
                  <p:embed/>
                </p:oleObj>
              </mc:Choice>
              <mc:Fallback>
                <p:oleObj name="演示文稿" r:id="rId7" imgW="2425214" imgH="1819671" progId="PowerPoint.Show.8">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l="5489" t="47054" r="41975" b="10281"/>
                      <a:stretch>
                        <a:fillRect/>
                      </a:stretch>
                    </p:blipFill>
                    <p:spPr bwMode="auto">
                      <a:xfrm>
                        <a:off x="2340465" y="2958599"/>
                        <a:ext cx="2303543" cy="1476164"/>
                      </a:xfrm>
                      <a:prstGeom prst="rect">
                        <a:avLst/>
                      </a:prstGeom>
                      <a:noFill/>
                    </p:spPr>
                  </p:pic>
                </p:oleObj>
              </mc:Fallback>
            </mc:AlternateContent>
          </a:graphicData>
        </a:graphic>
      </p:graphicFrame>
    </p:spTree>
    <p:extLst>
      <p:ext uri="{BB962C8B-B14F-4D97-AF65-F5344CB8AC3E}">
        <p14:creationId xmlns:p14="http://schemas.microsoft.com/office/powerpoint/2010/main" val="329570597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2" presetClass="entr" presetSubtype="2" fill="hold" nodeType="withEffect" p14:presetBounceEnd="38000">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14:bounceEnd="38000">
                                          <p:cBhvr additive="base">
                                            <p:cTn id="1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2" presetClass="entr" presetSubtype="2" fill="hold" nodeType="withEffect">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par>
                                    <p:cTn id="23" presetID="12" presetClass="entr" presetSubtype="1" fill="hold" nodeType="withEffect">
                                      <p:stCondLst>
                                        <p:cond delay="2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down)">
                                          <p:cBhvr>
                                            <p:cTn id="26" dur="500"/>
                                            <p:tgtEl>
                                              <p:spTgt spid="20"/>
                                            </p:tgtEl>
                                          </p:cBhvr>
                                        </p:animEffect>
                                      </p:childTnLst>
                                    </p:cTn>
                                  </p:par>
                                  <p:par>
                                    <p:cTn id="27" presetID="12" presetClass="entr" presetSubtype="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442717"/>
            <a:chOff x="5523363" y="1314920"/>
            <a:chExt cx="3086944" cy="1442717"/>
          </a:xfrm>
        </p:grpSpPr>
        <p:sp>
          <p:nvSpPr>
            <p:cNvPr id="83" name="矩形 82"/>
            <p:cNvSpPr/>
            <p:nvPr/>
          </p:nvSpPr>
          <p:spPr>
            <a:xfrm>
              <a:off x="5523363" y="1588086"/>
              <a:ext cx="3086944" cy="1169551"/>
            </a:xfrm>
            <a:prstGeom prst="rect">
              <a:avLst/>
            </a:prstGeom>
          </p:spPr>
          <p:txBody>
            <a:bodyPr wrap="square">
              <a:spAutoFit/>
            </a:bodyPr>
            <a:lstStyle/>
            <a:p>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至此，这个</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RJ-45</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头就压接好了。按照相同的方法制作双绞线的另一端水晶头，需要注意的是芯线排列顺序一定要与另一端的顺序完全一样，这样整条网线的制作就算完成了。</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646331" cy="369332"/>
            </a:xfrm>
            <a:prstGeom prst="rect">
              <a:avLst/>
            </a:prstGeom>
          </p:spPr>
          <p:txBody>
            <a:bodyPr wrap="none">
              <a:spAutoFit/>
            </a:bodyPr>
            <a:lstStyle/>
            <a:p>
              <a:r>
                <a:rPr lang="zh-CN" altLang="en-US"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压</a:t>
              </a:r>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线</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3219822"/>
            <a:ext cx="3263537" cy="618320"/>
            <a:chOff x="5607549" y="2476056"/>
            <a:chExt cx="3263537" cy="618320"/>
          </a:xfrm>
        </p:grpSpPr>
        <p:sp>
          <p:nvSpPr>
            <p:cNvPr id="87" name="矩形 86"/>
            <p:cNvSpPr/>
            <p:nvPr/>
          </p:nvSpPr>
          <p:spPr>
            <a:xfrm>
              <a:off x="6228719" y="2517295"/>
              <a:ext cx="2642367" cy="577081"/>
            </a:xfrm>
            <a:prstGeom prst="rect">
              <a:avLst/>
            </a:prstGeom>
          </p:spPr>
          <p:txBody>
            <a:bodyPr wrap="square">
              <a:spAutoFit/>
            </a:bodyPr>
            <a:lstStyle/>
            <a:p>
              <a:r>
                <a:rPr lang="zh-CN" altLang="zh-CN" sz="1050" dirty="0"/>
                <a:t>经过压线后，水晶头将会和双绞线紧紧结合在一起。另外，水晶头经过压制后将不能重复</a:t>
              </a:r>
              <a:r>
                <a:rPr lang="zh-CN" altLang="zh-CN" sz="1050" dirty="0" smtClean="0"/>
                <a:t>使用</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503237" y="1432125"/>
            <a:ext cx="110432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2627784" y="2958598"/>
            <a:ext cx="1171171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5122" name="图片 8"/>
          <p:cNvPicPr>
            <a:picLocks noChangeAspect="1" noChangeArrowheads="1"/>
          </p:cNvPicPr>
          <p:nvPr/>
        </p:nvPicPr>
        <p:blipFill>
          <a:blip r:embed="rId2" cstate="print">
            <a:lum bright="12000"/>
            <a:extLst>
              <a:ext uri="{28A0092B-C50C-407E-A947-70E740481C1C}">
                <a14:useLocalDpi xmlns:a14="http://schemas.microsoft.com/office/drawing/2010/main" val="0"/>
              </a:ext>
            </a:extLst>
          </a:blip>
          <a:srcRect l="29398" t="50156" r="33969" b="31425"/>
          <a:stretch>
            <a:fillRect/>
          </a:stretch>
        </p:blipFill>
        <p:spPr bwMode="auto">
          <a:xfrm>
            <a:off x="1482358" y="1450807"/>
            <a:ext cx="3017634" cy="1324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9"/>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l="24826" t="14600" r="34836" b="64519"/>
          <a:stretch>
            <a:fillRect/>
          </a:stretch>
        </p:blipFill>
        <p:spPr bwMode="auto">
          <a:xfrm>
            <a:off x="1612182" y="2958596"/>
            <a:ext cx="2743794" cy="148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1383357"/>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5123"/>
                                            </p:tgtEl>
                                            <p:attrNameLst>
                                              <p:attrName>style.visibility</p:attrName>
                                            </p:attrNameLst>
                                          </p:cBhvr>
                                          <p:to>
                                            <p:strVal val="visible"/>
                                          </p:to>
                                        </p:set>
                                        <p:anim calcmode="lin" valueType="num">
                                          <p:cBhvr>
                                            <p:cTn id="12" dur="500" fill="hold"/>
                                            <p:tgtEl>
                                              <p:spTgt spid="5123"/>
                                            </p:tgtEl>
                                            <p:attrNameLst>
                                              <p:attrName>ppt_w</p:attrName>
                                            </p:attrNameLst>
                                          </p:cBhvr>
                                          <p:tavLst>
                                            <p:tav tm="0">
                                              <p:val>
                                                <p:fltVal val="0"/>
                                              </p:val>
                                            </p:tav>
                                            <p:tav tm="100000">
                                              <p:val>
                                                <p:strVal val="#ppt_w"/>
                                              </p:val>
                                            </p:tav>
                                          </p:tavLst>
                                        </p:anim>
                                        <p:anim calcmode="lin" valueType="num">
                                          <p:cBhvr>
                                            <p:cTn id="13" dur="500" fill="hold"/>
                                            <p:tgtEl>
                                              <p:spTgt spid="5123"/>
                                            </p:tgtEl>
                                            <p:attrNameLst>
                                              <p:attrName>ppt_h</p:attrName>
                                            </p:attrNameLst>
                                          </p:cBhvr>
                                          <p:tavLst>
                                            <p:tav tm="0">
                                              <p:val>
                                                <p:fltVal val="0"/>
                                              </p:val>
                                            </p:tav>
                                            <p:tav tm="100000">
                                              <p:val>
                                                <p:strVal val="#ppt_h"/>
                                              </p:val>
                                            </p:tav>
                                          </p:tavLst>
                                        </p:anim>
                                        <p:animEffect transition="in" filter="fade">
                                          <p:cBhvr>
                                            <p:cTn id="14" dur="500"/>
                                            <p:tgtEl>
                                              <p:spTgt spid="5123"/>
                                            </p:tgtEl>
                                          </p:cBhvr>
                                        </p:animEffect>
                                      </p:childTnLst>
                                    </p:cTn>
                                  </p:par>
                                  <p:par>
                                    <p:cTn id="15" presetID="2" presetClass="entr" presetSubtype="2" fill="hold" nodeType="withEffect" p14:presetBounceEnd="38000">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14:bounceEnd="38000">
                                          <p:cBhvr additive="base">
                                            <p:cTn id="1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par>
                                    <p:cTn id="10" presetID="53" presetClass="entr" presetSubtype="16" fill="hold" nodeType="withEffect">
                                      <p:stCondLst>
                                        <p:cond delay="500"/>
                                      </p:stCondLst>
                                      <p:childTnLst>
                                        <p:set>
                                          <p:cBhvr>
                                            <p:cTn id="11" dur="1" fill="hold">
                                              <p:stCondLst>
                                                <p:cond delay="0"/>
                                              </p:stCondLst>
                                            </p:cTn>
                                            <p:tgtEl>
                                              <p:spTgt spid="5123"/>
                                            </p:tgtEl>
                                            <p:attrNameLst>
                                              <p:attrName>style.visibility</p:attrName>
                                            </p:attrNameLst>
                                          </p:cBhvr>
                                          <p:to>
                                            <p:strVal val="visible"/>
                                          </p:to>
                                        </p:set>
                                        <p:anim calcmode="lin" valueType="num">
                                          <p:cBhvr>
                                            <p:cTn id="12" dur="500" fill="hold"/>
                                            <p:tgtEl>
                                              <p:spTgt spid="5123"/>
                                            </p:tgtEl>
                                            <p:attrNameLst>
                                              <p:attrName>ppt_w</p:attrName>
                                            </p:attrNameLst>
                                          </p:cBhvr>
                                          <p:tavLst>
                                            <p:tav tm="0">
                                              <p:val>
                                                <p:fltVal val="0"/>
                                              </p:val>
                                            </p:tav>
                                            <p:tav tm="100000">
                                              <p:val>
                                                <p:strVal val="#ppt_w"/>
                                              </p:val>
                                            </p:tav>
                                          </p:tavLst>
                                        </p:anim>
                                        <p:anim calcmode="lin" valueType="num">
                                          <p:cBhvr>
                                            <p:cTn id="13" dur="500" fill="hold"/>
                                            <p:tgtEl>
                                              <p:spTgt spid="5123"/>
                                            </p:tgtEl>
                                            <p:attrNameLst>
                                              <p:attrName>ppt_h</p:attrName>
                                            </p:attrNameLst>
                                          </p:cBhvr>
                                          <p:tavLst>
                                            <p:tav tm="0">
                                              <p:val>
                                                <p:fltVal val="0"/>
                                              </p:val>
                                            </p:tav>
                                            <p:tav tm="100000">
                                              <p:val>
                                                <p:strVal val="#ppt_h"/>
                                              </p:val>
                                            </p:tav>
                                          </p:tavLst>
                                        </p:anim>
                                        <p:animEffect transition="in" filter="fade">
                                          <p:cBhvr>
                                            <p:cTn id="14" dur="500"/>
                                            <p:tgtEl>
                                              <p:spTgt spid="5123"/>
                                            </p:tgtEl>
                                          </p:cBhvr>
                                        </p:animEffect>
                                      </p:childTnLst>
                                    </p:cTn>
                                  </p:par>
                                  <p:par>
                                    <p:cTn id="15" presetID="2" presetClass="entr" presetSubtype="2" fill="hold" nodeType="withEffect">
                                      <p:stCondLst>
                                        <p:cond delay="125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12" presetClass="entr" presetSubtype="1" fill="hold" nodeType="withEffect">
                                      <p:stCondLst>
                                        <p:cond delay="175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down)">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211885"/>
            <a:chOff x="5523363" y="1314920"/>
            <a:chExt cx="3086944" cy="1211885"/>
          </a:xfrm>
        </p:grpSpPr>
        <p:sp>
          <p:nvSpPr>
            <p:cNvPr id="83" name="矩形 82"/>
            <p:cNvSpPr/>
            <p:nvPr/>
          </p:nvSpPr>
          <p:spPr>
            <a:xfrm>
              <a:off x="5523363" y="1588086"/>
              <a:ext cx="3086944" cy="938719"/>
            </a:xfrm>
            <a:prstGeom prst="rect">
              <a:avLst/>
            </a:prstGeom>
          </p:spPr>
          <p:txBody>
            <a:bodyPr wrap="square">
              <a:spAutoFit/>
            </a:bodyPr>
            <a:lstStyle/>
            <a:p>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为了保证双绞线的连通，在完成双绞线的制作后，最好使用电缆测试仪测试网线的两端，保证双绞线能正常使用。将做好的网线两端分别插入电缆测试仪中的</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RJ-45</a:t>
              </a:r>
              <a:r>
                <a:rPr lang="zh-CN" altLang="en-US" sz="1100" dirty="0">
                  <a:solidFill>
                    <a:schemeClr val="tx1">
                      <a:lumMod val="65000"/>
                      <a:lumOff val="35000"/>
                    </a:schemeClr>
                  </a:solidFill>
                  <a:latin typeface="Century Gothic" panose="020B0502020202020204" pitchFamily="34" charset="0"/>
                  <a:cs typeface="Arial" panose="020B0604020202020204" pitchFamily="34" charset="0"/>
                </a:rPr>
                <a:t>插座内，打开主模块的电源开关，测试仪开始进行测试。</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569660"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双绞线的测试</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2679762"/>
            <a:ext cx="3263537" cy="1223412"/>
            <a:chOff x="5607549" y="2440052"/>
            <a:chExt cx="3263537" cy="1223412"/>
          </a:xfrm>
        </p:grpSpPr>
        <p:sp>
          <p:nvSpPr>
            <p:cNvPr id="87" name="矩形 86"/>
            <p:cNvSpPr/>
            <p:nvPr/>
          </p:nvSpPr>
          <p:spPr>
            <a:xfrm>
              <a:off x="6228719" y="2440052"/>
              <a:ext cx="2642367" cy="1223412"/>
            </a:xfrm>
            <a:prstGeom prst="rect">
              <a:avLst/>
            </a:prstGeom>
          </p:spPr>
          <p:txBody>
            <a:bodyPr wrap="square">
              <a:spAutoFit/>
            </a:bodyPr>
            <a:lstStyle/>
            <a:p>
              <a:r>
                <a:rPr lang="zh-CN" altLang="zh-CN" sz="1050" dirty="0"/>
                <a:t>若制作的是直通线，两边的指示灯按同样的顺序一起亮，表示该网线制作成功，</a:t>
              </a:r>
              <a:r>
                <a:rPr lang="zh-CN" altLang="zh-CN" sz="1050" dirty="0" smtClean="0"/>
                <a:t>如</a:t>
              </a:r>
              <a:r>
                <a:rPr lang="zh-CN" altLang="en-US" sz="1050" dirty="0"/>
                <a:t>左图</a:t>
              </a:r>
              <a:r>
                <a:rPr lang="zh-CN" altLang="zh-CN" sz="1050" dirty="0" smtClean="0"/>
                <a:t>所</a:t>
              </a:r>
              <a:r>
                <a:rPr lang="zh-CN" altLang="zh-CN" sz="1050" dirty="0"/>
                <a:t>示。亮灯的顺序一样，但有的灯亮有的灯不亮，表示该网线还不合格，可能是还没有压紧，需再次使用压线钳压紧。若多次压紧后还是如此，则这根双绞线不合格。</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939902"/>
            <a:ext cx="3263537" cy="900246"/>
            <a:chOff x="5607549" y="3093184"/>
            <a:chExt cx="3263537" cy="900246"/>
          </a:xfrm>
        </p:grpSpPr>
        <p:sp>
          <p:nvSpPr>
            <p:cNvPr id="100" name="矩形 99"/>
            <p:cNvSpPr/>
            <p:nvPr/>
          </p:nvSpPr>
          <p:spPr>
            <a:xfrm>
              <a:off x="6228719" y="3093184"/>
              <a:ext cx="2642367" cy="900246"/>
            </a:xfrm>
            <a:prstGeom prst="rect">
              <a:avLst/>
            </a:prstGeom>
          </p:spPr>
          <p:txBody>
            <a:bodyPr wrap="square">
              <a:spAutoFit/>
            </a:bodyPr>
            <a:lstStyle/>
            <a:p>
              <a:r>
                <a:rPr lang="zh-CN" altLang="zh-CN" sz="1050" dirty="0"/>
                <a:t>若制作的是交叉线，两边的指示灯发光顺序为</a:t>
              </a:r>
              <a:r>
                <a:rPr lang="en-US" altLang="zh-CN" sz="1050" dirty="0"/>
                <a:t>1&amp;3</a:t>
              </a:r>
              <a:r>
                <a:rPr lang="zh-CN" altLang="zh-CN" sz="1050" dirty="0"/>
                <a:t>、</a:t>
              </a:r>
              <a:r>
                <a:rPr lang="en-US" altLang="zh-CN" sz="1050" dirty="0"/>
                <a:t>2&amp;6</a:t>
              </a:r>
              <a:r>
                <a:rPr lang="zh-CN" altLang="zh-CN" sz="1050" dirty="0"/>
                <a:t>、</a:t>
              </a:r>
              <a:r>
                <a:rPr lang="en-US" altLang="zh-CN" sz="1050" dirty="0"/>
                <a:t>3&amp;1</a:t>
              </a:r>
              <a:r>
                <a:rPr lang="zh-CN" altLang="zh-CN" sz="1050" dirty="0"/>
                <a:t>、</a:t>
              </a:r>
              <a:r>
                <a:rPr lang="en-US" altLang="zh-CN" sz="1050" dirty="0"/>
                <a:t>4&amp;4</a:t>
              </a:r>
              <a:r>
                <a:rPr lang="zh-CN" altLang="zh-CN" sz="1050" dirty="0"/>
                <a:t>、</a:t>
              </a:r>
              <a:r>
                <a:rPr lang="en-US" altLang="zh-CN" sz="1050" dirty="0"/>
                <a:t>5&amp;5</a:t>
              </a:r>
              <a:r>
                <a:rPr lang="zh-CN" altLang="zh-CN" sz="1050" dirty="0"/>
                <a:t>、</a:t>
              </a:r>
              <a:r>
                <a:rPr lang="en-US" altLang="zh-CN" sz="1050" dirty="0"/>
                <a:t>6&amp;2</a:t>
              </a:r>
              <a:r>
                <a:rPr lang="zh-CN" altLang="zh-CN" sz="1050" dirty="0"/>
                <a:t>、</a:t>
              </a:r>
              <a:r>
                <a:rPr lang="en-US" altLang="zh-CN" sz="1050" dirty="0"/>
                <a:t>7&amp;7</a:t>
              </a:r>
              <a:r>
                <a:rPr lang="zh-CN" altLang="zh-CN" sz="1050" dirty="0"/>
                <a:t>、</a:t>
              </a:r>
              <a:r>
                <a:rPr lang="en-US" altLang="zh-CN" sz="1050" dirty="0"/>
                <a:t>8&amp;8</a:t>
              </a:r>
              <a:r>
                <a:rPr lang="zh-CN" altLang="zh-CN" sz="1050" dirty="0"/>
                <a:t>，表示该网线制作成功，</a:t>
              </a:r>
              <a:r>
                <a:rPr lang="zh-CN" altLang="zh-CN" sz="1050" dirty="0" smtClean="0"/>
                <a:t>如</a:t>
              </a:r>
              <a:r>
                <a:rPr lang="zh-CN" altLang="en-US" sz="1050" dirty="0" smtClean="0"/>
                <a:t>右图</a:t>
              </a:r>
              <a:r>
                <a:rPr lang="zh-CN" altLang="zh-CN" sz="1050" dirty="0" smtClean="0"/>
                <a:t>所</a:t>
              </a:r>
              <a:r>
                <a:rPr lang="zh-CN" altLang="zh-CN" sz="1050" dirty="0"/>
                <a:t>示。若亮灯的顺序不是如此，则说明该交叉双绞线</a:t>
              </a:r>
              <a:r>
                <a:rPr lang="zh-CN" altLang="zh-CN" sz="1050" dirty="0" smtClean="0"/>
                <a:t>不合格</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503237" y="1432125"/>
            <a:ext cx="110432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2627784" y="2958598"/>
            <a:ext cx="1171171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6148" name="Picture 4" descr="0126"/>
          <p:cNvPicPr>
            <a:picLocks noChangeAspect="1" noChangeArrowheads="1"/>
          </p:cNvPicPr>
          <p:nvPr/>
        </p:nvPicPr>
        <p:blipFill>
          <a:blip r:embed="rId2" cstate="print">
            <a:extLst>
              <a:ext uri="{28A0092B-C50C-407E-A947-70E740481C1C}">
                <a14:useLocalDpi xmlns:a14="http://schemas.microsoft.com/office/drawing/2010/main" val="0"/>
              </a:ext>
            </a:extLst>
          </a:blip>
          <a:srcRect t="2542" b="2118"/>
          <a:stretch>
            <a:fillRect/>
          </a:stretch>
        </p:blipFill>
        <p:spPr bwMode="auto">
          <a:xfrm>
            <a:off x="575556" y="2106110"/>
            <a:ext cx="438150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69456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fltVal val="0"/>
                                              </p:val>
                                            </p:tav>
                                            <p:tav tm="100000">
                                              <p:val>
                                                <p:strVal val="#ppt_w"/>
                                              </p:val>
                                            </p:tav>
                                          </p:tavLst>
                                        </p:anim>
                                        <p:anim calcmode="lin" valueType="num">
                                          <p:cBhvr>
                                            <p:cTn id="8" dur="500" fill="hold"/>
                                            <p:tgtEl>
                                              <p:spTgt spid="6148"/>
                                            </p:tgtEl>
                                            <p:attrNameLst>
                                              <p:attrName>ppt_h</p:attrName>
                                            </p:attrNameLst>
                                          </p:cBhvr>
                                          <p:tavLst>
                                            <p:tav tm="0">
                                              <p:val>
                                                <p:fltVal val="0"/>
                                              </p:val>
                                            </p:tav>
                                            <p:tav tm="100000">
                                              <p:val>
                                                <p:strVal val="#ppt_h"/>
                                              </p:val>
                                            </p:tav>
                                          </p:tavLst>
                                        </p:anim>
                                        <p:animEffect transition="in" filter="fade">
                                          <p:cBhvr>
                                            <p:cTn id="9" dur="500"/>
                                            <p:tgtEl>
                                              <p:spTgt spid="6148"/>
                                            </p:tgtEl>
                                          </p:cBhvr>
                                        </p:animEffect>
                                      </p:childTnLst>
                                    </p:cTn>
                                  </p:par>
                                  <p:par>
                                    <p:cTn id="10" presetID="2" presetClass="entr" presetSubtype="2" fill="hold" nodeType="withEffect" p14:presetBounceEnd="38000">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14:bounceEnd="38000">
                                          <p:cBhvr additive="base">
                                            <p:cTn id="1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fltVal val="0"/>
                                              </p:val>
                                            </p:tav>
                                            <p:tav tm="100000">
                                              <p:val>
                                                <p:strVal val="#ppt_w"/>
                                              </p:val>
                                            </p:tav>
                                          </p:tavLst>
                                        </p:anim>
                                        <p:anim calcmode="lin" valueType="num">
                                          <p:cBhvr>
                                            <p:cTn id="8" dur="500" fill="hold"/>
                                            <p:tgtEl>
                                              <p:spTgt spid="6148"/>
                                            </p:tgtEl>
                                            <p:attrNameLst>
                                              <p:attrName>ppt_h</p:attrName>
                                            </p:attrNameLst>
                                          </p:cBhvr>
                                          <p:tavLst>
                                            <p:tav tm="0">
                                              <p:val>
                                                <p:fltVal val="0"/>
                                              </p:val>
                                            </p:tav>
                                            <p:tav tm="100000">
                                              <p:val>
                                                <p:strVal val="#ppt_h"/>
                                              </p:val>
                                            </p:tav>
                                          </p:tavLst>
                                        </p:anim>
                                        <p:animEffect transition="in" filter="fade">
                                          <p:cBhvr>
                                            <p:cTn id="9" dur="500"/>
                                            <p:tgtEl>
                                              <p:spTgt spid="6148"/>
                                            </p:tgtEl>
                                          </p:cBhvr>
                                        </p:animEffect>
                                      </p:childTnLst>
                                    </p:cTn>
                                  </p:par>
                                  <p:par>
                                    <p:cTn id="10" presetID="2" presetClass="entr" presetSubtype="2" fill="hold" nodeType="withEffect">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59318"/>
            <a:chOff x="412490" y="524010"/>
            <a:chExt cx="3057247" cy="859318"/>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数据通信型网络</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第一阶段</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494944"/>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第一阶段可以追溯到</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50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年代，其主要特征是：数据通信技术的研究（提出分组交换</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—Packet Switching</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的概念）和应用，为计算机网络的产生做好了技术准备。</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23114"/>
            <a:chOff x="503238" y="2074680"/>
            <a:chExt cx="4021008" cy="112311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671338"/>
            </a:xfrm>
            <a:prstGeom prst="rect">
              <a:avLst/>
            </a:prstGeom>
          </p:spPr>
          <p:txBody>
            <a:bodyPr wrap="square">
              <a:spAutoFit/>
            </a:bodyPr>
            <a:lstStyle/>
            <a:p>
              <a:pPr>
                <a:lnSpc>
                  <a:spcPct val="114000"/>
                </a:lnSpc>
              </a:pPr>
              <a:r>
                <a:rPr lang="zh-CN" altLang="zh-CN" sz="1100" dirty="0"/>
                <a:t>多</a:t>
              </a:r>
              <a:r>
                <a:rPr lang="zh-CN" altLang="zh-CN" sz="1100" dirty="0" smtClean="0"/>
                <a:t>机；数据处理</a:t>
              </a:r>
              <a:r>
                <a:rPr lang="zh-CN" altLang="zh-CN" sz="1100" dirty="0"/>
                <a:t>和通信有了</a:t>
              </a:r>
              <a:r>
                <a:rPr lang="zh-CN" altLang="zh-CN" sz="1100" dirty="0" smtClean="0"/>
                <a:t>分工；</a:t>
              </a:r>
              <a:r>
                <a:rPr lang="zh-CN" altLang="zh-CN" sz="1100" dirty="0"/>
                <a:t>集线器的使用降低了系统中线路的总连接长度，提高了线路的</a:t>
              </a:r>
              <a:r>
                <a:rPr lang="zh-CN" altLang="zh-CN" sz="1100" dirty="0" smtClean="0"/>
                <a:t>利用率</a:t>
              </a:r>
              <a:r>
                <a:rPr lang="zh-CN" altLang="en-US" sz="1100" dirty="0" smtClean="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技术特点</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7"/>
            <a:ext cx="4021008" cy="1316116"/>
            <a:chOff x="503238" y="3363837"/>
            <a:chExt cx="4021008" cy="1316116"/>
          </a:xfrm>
        </p:grpSpPr>
        <p:sp>
          <p:nvSpPr>
            <p:cNvPr id="31" name="矩形 30"/>
            <p:cNvSpPr/>
            <p:nvPr/>
          </p:nvSpPr>
          <p:spPr>
            <a:xfrm>
              <a:off x="503238" y="3363837"/>
              <a:ext cx="4021008" cy="1316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864339"/>
            </a:xfrm>
            <a:prstGeom prst="rect">
              <a:avLst/>
            </a:prstGeom>
          </p:spPr>
          <p:txBody>
            <a:bodyPr wrap="square">
              <a:spAutoFit/>
            </a:bodyPr>
            <a:lstStyle/>
            <a:p>
              <a:pPr>
                <a:lnSpc>
                  <a:spcPct val="114000"/>
                </a:lnSpc>
              </a:pPr>
              <a:r>
                <a:rPr lang="zh-CN" altLang="zh-CN" sz="1100" dirty="0"/>
                <a:t>美国麻省理工学院林肯实验室为美国空军设计的半自动化地面防空系统（</a:t>
              </a:r>
              <a:r>
                <a:rPr lang="en-US" altLang="zh-CN" sz="1100" dirty="0"/>
                <a:t>Semi-Automatic Ground Environment</a:t>
              </a:r>
              <a:r>
                <a:rPr lang="zh-CN" altLang="zh-CN" sz="1100" dirty="0"/>
                <a:t>，</a:t>
              </a:r>
              <a:r>
                <a:rPr lang="en-US" altLang="zh-CN" sz="1100" dirty="0"/>
                <a:t>SAGE</a:t>
              </a:r>
              <a:r>
                <a:rPr lang="zh-CN" altLang="zh-CN" sz="1100" dirty="0"/>
                <a:t>），可以看做是计算机技术和通信技术的首次结合。</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5" y="3549940"/>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系统实例</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1026" name="Picture 2" descr="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0369" y="2522209"/>
            <a:ext cx="4076114" cy="173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394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26"/>
                                        </p:tgtEl>
                                        <p:attrNameLst>
                                          <p:attrName>style.visibility</p:attrName>
                                        </p:attrNameLst>
                                      </p:cBhvr>
                                      <p:to>
                                        <p:strVal val="visible"/>
                                      </p:to>
                                    </p:set>
                                    <p:animEffect transition="in" filter="strips(upLeft)">
                                      <p:cBhvr>
                                        <p:cTn id="16" dur="1000"/>
                                        <p:tgtEl>
                                          <p:spTgt spid="1026"/>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4286"/>
            <a:ext cx="1569660"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制作标准网线</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5523363" y="1314920"/>
            <a:ext cx="3086944" cy="1658161"/>
            <a:chOff x="5523363" y="1314920"/>
            <a:chExt cx="3086944" cy="1658161"/>
          </a:xfrm>
        </p:grpSpPr>
        <p:sp>
          <p:nvSpPr>
            <p:cNvPr id="83" name="矩形 82"/>
            <p:cNvSpPr/>
            <p:nvPr/>
          </p:nvSpPr>
          <p:spPr>
            <a:xfrm>
              <a:off x="5523363" y="1588086"/>
              <a:ext cx="3086944" cy="1384995"/>
            </a:xfrm>
            <a:prstGeom prst="rect">
              <a:avLst/>
            </a:prstGeom>
          </p:spPr>
          <p:txBody>
            <a:bodyPr wrap="square">
              <a:spAutoFit/>
            </a:bodyPr>
            <a:lstStyle/>
            <a:p>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完成双绞线的制作和测试后，就可将其两端的水晶头分别连接到网络主机网卡上的</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RJ-45</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插槽中及相关网络</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设备</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（如</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Hub</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上。</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在插入过程中，应听到非常清脆的“叭”的一声，这也提示双绞线已经顺利的插入</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连接。</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338828"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网线的拔取</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9" name="组合 18"/>
          <p:cNvGrpSpPr/>
          <p:nvPr/>
        </p:nvGrpSpPr>
        <p:grpSpPr>
          <a:xfrm>
            <a:off x="5628943" y="3219822"/>
            <a:ext cx="3263537" cy="779903"/>
            <a:chOff x="5607549" y="2476056"/>
            <a:chExt cx="3263537" cy="779903"/>
          </a:xfrm>
        </p:grpSpPr>
        <p:sp>
          <p:nvSpPr>
            <p:cNvPr id="87" name="矩形 86"/>
            <p:cNvSpPr/>
            <p:nvPr/>
          </p:nvSpPr>
          <p:spPr>
            <a:xfrm>
              <a:off x="6228719" y="2517295"/>
              <a:ext cx="2642367" cy="738664"/>
            </a:xfrm>
            <a:prstGeom prst="rect">
              <a:avLst/>
            </a:prstGeom>
          </p:spPr>
          <p:txBody>
            <a:bodyPr wrap="square">
              <a:spAutoFit/>
            </a:bodyPr>
            <a:lstStyle/>
            <a:p>
              <a:r>
                <a:rPr lang="zh-CN" altLang="zh-CN" sz="1050" dirty="0"/>
                <a:t>在从网络设备或主机网卡上拔取</a:t>
              </a:r>
              <a:r>
                <a:rPr lang="en-US" altLang="zh-CN" sz="1050" dirty="0"/>
                <a:t>RJ-45</a:t>
              </a:r>
              <a:r>
                <a:rPr lang="zh-CN" altLang="zh-CN" sz="1050" dirty="0"/>
                <a:t>插头时，千万不能硬拔，必须捏紧</a:t>
              </a:r>
              <a:r>
                <a:rPr lang="en-US" altLang="zh-CN" sz="1050" dirty="0"/>
                <a:t>RJ-45</a:t>
              </a:r>
              <a:r>
                <a:rPr lang="zh-CN" altLang="zh-CN" sz="1050" dirty="0"/>
                <a:t>插头上的捏柄，就可以非常轻松地将</a:t>
              </a:r>
              <a:r>
                <a:rPr lang="en-US" altLang="zh-CN" sz="1050" dirty="0"/>
                <a:t>RJ-45</a:t>
              </a:r>
              <a:r>
                <a:rPr lang="zh-CN" altLang="zh-CN" sz="1050" dirty="0"/>
                <a:t>头从插槽中脱离</a:t>
              </a:r>
              <a:r>
                <a:rPr lang="zh-CN" altLang="zh-CN" sz="1050" dirty="0" smtClean="0"/>
                <a:t>出来</a:t>
              </a:r>
              <a:r>
                <a:rPr lang="zh-CN" altLang="en-US" sz="1050" dirty="0" smtClean="0"/>
                <a:t>。</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0" name="Rectangle 2"/>
          <p:cNvSpPr>
            <a:spLocks noChangeArrowheads="1"/>
          </p:cNvSpPr>
          <p:nvPr/>
        </p:nvSpPr>
        <p:spPr bwMode="auto">
          <a:xfrm>
            <a:off x="503238" y="1426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3482331" y="343527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503237" y="1432125"/>
            <a:ext cx="110432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2627784" y="2958598"/>
            <a:ext cx="1171171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588086"/>
            <a:ext cx="4463848" cy="2694443"/>
          </a:xfrm>
          <a:prstGeom prst="rect">
            <a:avLst/>
          </a:prstGeom>
        </p:spPr>
      </p:pic>
    </p:spTree>
    <p:extLst>
      <p:ext uri="{BB962C8B-B14F-4D97-AF65-F5344CB8AC3E}">
        <p14:creationId xmlns:p14="http://schemas.microsoft.com/office/powerpoint/2010/main" val="156396904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 presetClass="entr" presetSubtype="2" fill="hold" nodeType="withEffect" p14:presetBounceEnd="38000">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14:bounceEnd="38000">
                                          <p:cBhvr additive="base">
                                            <p:cTn id="1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 presetClass="entr" presetSubtype="2" fill="hold" nodeType="withEffect">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a:t>
            </a:r>
            <a:r>
              <a:rPr lang="en-US" altLang="zh-CN" sz="5400" dirty="0">
                <a:solidFill>
                  <a:schemeClr val="bg1"/>
                </a:solidFill>
                <a:latin typeface="Century Gothic" panose="020B0502020202020204" pitchFamily="34" charset="0"/>
                <a:cs typeface="Arial" panose="020B0604020202020204" pitchFamily="34" charset="0"/>
              </a:rPr>
              <a:t>Three</a:t>
            </a:r>
          </a:p>
        </p:txBody>
      </p:sp>
      <p:grpSp>
        <p:nvGrpSpPr>
          <p:cNvPr id="41" name="组合 40"/>
          <p:cNvGrpSpPr/>
          <p:nvPr/>
        </p:nvGrpSpPr>
        <p:grpSpPr>
          <a:xfrm>
            <a:off x="382010" y="2674118"/>
            <a:ext cx="3877985" cy="871108"/>
            <a:chOff x="382010" y="2731268"/>
            <a:chExt cx="3877985" cy="871108"/>
          </a:xfrm>
        </p:grpSpPr>
        <p:sp>
          <p:nvSpPr>
            <p:cNvPr id="34" name="矩形 33"/>
            <p:cNvSpPr/>
            <p:nvPr/>
          </p:nvSpPr>
          <p:spPr>
            <a:xfrm>
              <a:off x="382010" y="2731268"/>
              <a:ext cx="3877985"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绘制计算机网络拓扑</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2492990" cy="369332"/>
            </a:xfrm>
            <a:prstGeom prst="rect">
              <a:avLst/>
            </a:prstGeom>
          </p:spPr>
          <p:txBody>
            <a:bodyPr wrap="none">
              <a:spAutoFit/>
            </a:bodyPr>
            <a:lstStyle/>
            <a:p>
              <a:r>
                <a:rPr lang="zh-CN" altLang="en-US"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计算机网络的逻辑结构</a:t>
              </a:r>
              <a:endParaRPr lang="en-US" altLang="zh-CN"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1101584" cy="261610"/>
          </a:xfrm>
          <a:prstGeom prst="rect">
            <a:avLst/>
          </a:prstGeom>
        </p:spPr>
        <p:txBody>
          <a:bodyPr wrap="none">
            <a:spAutoFit/>
          </a:bodyPr>
          <a:lstStyle/>
          <a:p>
            <a:r>
              <a:rPr lang="en-US" altLang="zh-CN" sz="1100" i="1" dirty="0" err="1">
                <a:solidFill>
                  <a:schemeClr val="bg1">
                    <a:alpha val="49000"/>
                  </a:schemeClr>
                </a:solidFill>
                <a:latin typeface="Century Gothic" panose="020B0502020202020204" pitchFamily="34" charset="0"/>
                <a:cs typeface="Arial" panose="020B0604020202020204" pitchFamily="34" charset="0"/>
              </a:rPr>
              <a:t>RohanKishibe</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1777450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1415772" cy="616748"/>
            <a:chOff x="412490" y="492037"/>
            <a:chExt cx="1415772" cy="616748"/>
          </a:xfrm>
        </p:grpSpPr>
        <p:sp>
          <p:nvSpPr>
            <p:cNvPr id="5" name="矩形 4"/>
            <p:cNvSpPr/>
            <p:nvPr/>
          </p:nvSpPr>
          <p:spPr>
            <a:xfrm>
              <a:off x="412490" y="524010"/>
              <a:ext cx="1415772"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66</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627223"/>
            <a:chOff x="5688125" y="3444350"/>
            <a:chExt cx="2944322" cy="62722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627223"/>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计算机网络拓扑结构实例分析</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38922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346505"/>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计算机网络拓扑结构的选择</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653769"/>
            <a:chOff x="5688125" y="2269654"/>
            <a:chExt cx="2932842" cy="653769"/>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653769"/>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计算机网络拓扑结构的分类及其特点</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627223"/>
            <a:chOff x="5688125" y="1662502"/>
            <a:chExt cx="2942028" cy="627223"/>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627223"/>
            </a:xfrm>
            <a:prstGeom prst="rect">
              <a:avLst/>
            </a:prstGeom>
          </p:spPr>
          <p:txBody>
            <a:bodyPr wrap="square">
              <a:spAutoFit/>
            </a:bodyPr>
            <a:lstStyle/>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拓扑结构与计算机网络拓扑结构之间的关系</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05445"/>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348429"/>
            </a:xfrm>
            <a:prstGeom prst="rect">
              <a:avLst/>
            </a:prstGeom>
          </p:spPr>
          <p:txBody>
            <a:bodyPr wrap="square">
              <a:spAutoFit/>
            </a:bodyPr>
            <a:lstStyle/>
            <a:p>
              <a:pPr>
                <a:lnSpc>
                  <a:spcPct val="114000"/>
                </a:lnSpc>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Visio</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在计算机网络中的应用</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96399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67</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27752"/>
            <a:ext cx="2089633" cy="1461450"/>
            <a:chOff x="499840" y="1427752"/>
            <a:chExt cx="2089633" cy="1461450"/>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883014"/>
                <a:ext cx="1633545" cy="400110"/>
              </a:xfrm>
              <a:prstGeom prst="rect">
                <a:avLst/>
              </a:prstGeom>
            </p:spPr>
            <p:txBody>
              <a:bodyPr wrap="square">
                <a:spAutoFit/>
              </a:bodyPr>
              <a:lstStyle/>
              <a:p>
                <a:r>
                  <a:rPr lang="zh-CN" altLang="en-US" sz="2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概念</a:t>
                </a:r>
                <a:endParaRPr lang="en-US" altLang="zh-CN" sz="2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830997"/>
            </a:xfrm>
            <a:prstGeom prst="rect">
              <a:avLst/>
            </a:prstGeom>
          </p:spPr>
          <p:txBody>
            <a:bodyPr wrap="square">
              <a:spAutoFit/>
            </a:bodyPr>
            <a:lstStyle/>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用</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传输介质连接各种设备的物理布局，即用什么方式把网络中的计算机等设备连接起来</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3566685" y="1427752"/>
            <a:ext cx="2089633" cy="1461450"/>
            <a:chOff x="3633472" y="1427752"/>
            <a:chExt cx="2089633" cy="1461450"/>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883014"/>
                <a:ext cx="1633545" cy="400110"/>
              </a:xfrm>
              <a:prstGeom prst="rect">
                <a:avLst/>
              </a:prstGeom>
            </p:spPr>
            <p:txBody>
              <a:bodyPr wrap="square">
                <a:spAutoFit/>
              </a:bodyPr>
              <a:lstStyle/>
              <a:p>
                <a:r>
                  <a:rPr lang="zh-CN" altLang="en-US" sz="20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组成</a:t>
                </a:r>
                <a:endParaRPr lang="en-US" altLang="zh-CN" sz="20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830997"/>
            </a:xfrm>
            <a:prstGeom prst="rect">
              <a:avLst/>
            </a:prstGeom>
          </p:spPr>
          <p:txBody>
            <a:bodyPr wrap="square">
              <a:spAutoFit/>
            </a:bodyPr>
            <a:lstStyle/>
            <a:p>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电缆</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的物理布局，以及在电缆上传送信号所遵循的逻辑路径，描绘这些路径的图形就是“拓扑图”</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6633530" y="1427752"/>
            <a:ext cx="2089633" cy="2384779"/>
            <a:chOff x="6767103" y="1427752"/>
            <a:chExt cx="2089633" cy="2384779"/>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883014"/>
                <a:ext cx="1633545" cy="400110"/>
              </a:xfrm>
              <a:prstGeom prst="rect">
                <a:avLst/>
              </a:prstGeom>
            </p:spPr>
            <p:txBody>
              <a:bodyPr wrap="square">
                <a:spAutoFit/>
              </a:bodyPr>
              <a:lstStyle/>
              <a:p>
                <a:r>
                  <a:rPr lang="zh-CN" altLang="en-US" sz="2000" dirty="0" smtClean="0">
                    <a:solidFill>
                      <a:srgbClr val="697E92"/>
                    </a:solidFill>
                    <a:latin typeface="方正兰亭超细黑简体" panose="02000000000000000000" pitchFamily="2" charset="-122"/>
                    <a:ea typeface="方正兰亭超细黑简体" panose="02000000000000000000" pitchFamily="2" charset="-122"/>
                    <a:cs typeface="Arial" panose="020B0604020202020204" pitchFamily="34" charset="0"/>
                  </a:rPr>
                  <a:t>分类</a:t>
                </a:r>
                <a:endParaRPr lang="en-US" altLang="zh-CN" sz="2000" dirty="0">
                  <a:solidFill>
                    <a:srgbClr val="697E92"/>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1754326"/>
            </a:xfrm>
            <a:prstGeom prst="rect">
              <a:avLst/>
            </a:prstGeom>
          </p:spPr>
          <p:txBody>
            <a:bodyPr wrap="square">
              <a:spAutoFit/>
            </a:bodyPr>
            <a:lstStyle/>
            <a:p>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根据各自的连接方式的不同，可以分为以下几种：</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总线型</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星型</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环型</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树型</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网状</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等。这些拓扑各有利弊，在不同的时期，不同环境下的企业网络组建，它们都有自身的价值。</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63629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95612"/>
            <a:chOff x="412490" y="524010"/>
            <a:chExt cx="3057247" cy="895612"/>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338828"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总线型拓扑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3871150" y="3389408"/>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所</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需要的电缆数量少</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结构简单，又是无源工作，有较高的</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可靠性</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易于</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扩充，增加或减少用户比较方便</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491672"/>
            <a:chOff x="4051643" y="2893539"/>
            <a:chExt cx="2358517" cy="1491672"/>
          </a:xfrm>
        </p:grpSpPr>
        <p:sp>
          <p:nvSpPr>
            <p:cNvPr id="65" name="矩形 64"/>
            <p:cNvSpPr/>
            <p:nvPr/>
          </p:nvSpPr>
          <p:spPr>
            <a:xfrm>
              <a:off x="4051643" y="3369548"/>
              <a:ext cx="2358517" cy="1015663"/>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总线</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的传输距离有限，通信范围受到限制</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故障诊断</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和隔离较困难每个节点所需的存储空间减少</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分布式</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协议不能保证信息的及时传输，不具有实时</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功能</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1323876" y="3394207"/>
            <a:ext cx="2358517" cy="1645560"/>
            <a:chOff x="4051643" y="1578011"/>
            <a:chExt cx="2358517" cy="1645560"/>
          </a:xfrm>
        </p:grpSpPr>
        <p:sp>
          <p:nvSpPr>
            <p:cNvPr id="56" name="矩形 55"/>
            <p:cNvSpPr/>
            <p:nvPr/>
          </p:nvSpPr>
          <p:spPr>
            <a:xfrm>
              <a:off x="4051643" y="2054020"/>
              <a:ext cx="2358517" cy="1169551"/>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Bus Topology</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采用单根传输线路作为传输介质，所有工作站和其它共享设备（如服务器、打印机）等通过相应的硬件接口连接到这个公共信道上，这个公共的信道称为总线。任何一个站点发送的信号都沿着传输媒体传播，而且能被所有其它站点所接收。</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总线型拓扑</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1" name="组合 10"/>
          <p:cNvGrpSpPr/>
          <p:nvPr/>
        </p:nvGrpSpPr>
        <p:grpSpPr>
          <a:xfrm>
            <a:off x="2498459" y="1577353"/>
            <a:ext cx="4610595" cy="1634975"/>
            <a:chOff x="2498459" y="1577353"/>
            <a:chExt cx="4610595" cy="1634975"/>
          </a:xfrm>
        </p:grpSpPr>
        <p:pic>
          <p:nvPicPr>
            <p:cNvPr id="7170" name="图片 1"/>
            <p:cNvPicPr>
              <a:picLocks noChangeArrowheads="1"/>
            </p:cNvPicPr>
            <p:nvPr/>
          </p:nvPicPr>
          <p:blipFill>
            <a:blip r:embed="rId3">
              <a:extLst>
                <a:ext uri="{28A0092B-C50C-407E-A947-70E740481C1C}">
                  <a14:useLocalDpi xmlns:a14="http://schemas.microsoft.com/office/drawing/2010/main" val="0"/>
                </a:ext>
              </a:extLst>
            </a:blip>
            <a:srcRect b="13272"/>
            <a:stretch>
              <a:fillRect/>
            </a:stretch>
          </p:blipFill>
          <p:spPr bwMode="auto">
            <a:xfrm>
              <a:off x="2498459" y="1577353"/>
              <a:ext cx="4478674" cy="1390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2555776" y="2955598"/>
              <a:ext cx="1960990"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总线型局域网的计算机连接</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0" name="文本框 79"/>
            <p:cNvSpPr txBox="1"/>
            <p:nvPr/>
          </p:nvSpPr>
          <p:spPr>
            <a:xfrm>
              <a:off x="5148064" y="2966107"/>
              <a:ext cx="1960990"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(b)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总线型局域网的拓扑结构</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Tree>
    <p:extLst>
      <p:ext uri="{BB962C8B-B14F-4D97-AF65-F5344CB8AC3E}">
        <p14:creationId xmlns:p14="http://schemas.microsoft.com/office/powerpoint/2010/main" val="382667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75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7"/>
                                        </p:tgtEl>
                                      </p:cBhvr>
                                    </p:animEffect>
                                  </p:childTnLst>
                                </p:cTn>
                              </p:par>
                              <p:par>
                                <p:cTn id="24" presetID="25" presetClass="entr" presetSubtype="0" fill="hold" nodeType="withEffect">
                                  <p:stCondLst>
                                    <p:cond delay="200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9" dur="1000" fill="hold"/>
                                        <p:tgtEl>
                                          <p:spTgt spid="64"/>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64"/>
                                        </p:tgtEl>
                                      </p:cBhvr>
                                    </p:animEffect>
                                  </p:childTnLst>
                                </p:cTn>
                              </p:par>
                              <p:par>
                                <p:cTn id="34" presetID="25" presetClass="entr" presetSubtype="0" fill="hold" nodeType="withEffect">
                                  <p:stCondLst>
                                    <p:cond delay="15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39" dur="1000" fill="hold"/>
                                        <p:tgtEl>
                                          <p:spTgt spid="5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95612"/>
            <a:chOff x="412490" y="524010"/>
            <a:chExt cx="3057247" cy="895612"/>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星型拓扑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69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3871150" y="3389408"/>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控制简单</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故障诊断</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和隔离</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容易</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服务</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方便：在星型网络中，中央结点可方便地对各个站点提供服务和网络重新配置</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876119"/>
            <a:chOff x="4051643" y="2893539"/>
            <a:chExt cx="2358517" cy="876119"/>
          </a:xfrm>
        </p:grpSpPr>
        <p:sp>
          <p:nvSpPr>
            <p:cNvPr id="65" name="矩形 64"/>
            <p:cNvSpPr/>
            <p:nvPr/>
          </p:nvSpPr>
          <p:spPr>
            <a:xfrm>
              <a:off x="4051643" y="3369548"/>
              <a:ext cx="2358517" cy="400110"/>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电缆</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长度和安装工作量</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大</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中央</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结点的负担较重，形成瓶颈</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1323876" y="3394207"/>
            <a:ext cx="2358517" cy="1337783"/>
            <a:chOff x="4051643" y="1578011"/>
            <a:chExt cx="2358517" cy="1337783"/>
          </a:xfrm>
        </p:grpSpPr>
        <p:sp>
          <p:nvSpPr>
            <p:cNvPr id="56" name="矩形 55"/>
            <p:cNvSpPr/>
            <p:nvPr/>
          </p:nvSpPr>
          <p:spPr>
            <a:xfrm>
              <a:off x="4051643" y="2054020"/>
              <a:ext cx="2358517" cy="861774"/>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Star Topology</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，星型拓扑是指各工作站以星型方式连接成网，网络有中央节点，其它节点都与中央节点服务器直接相连，这种结构以中央节点为中心，因此又称为集中式网络。</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星型拓扑</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2" name="组合 11"/>
          <p:cNvGrpSpPr/>
          <p:nvPr/>
        </p:nvGrpSpPr>
        <p:grpSpPr>
          <a:xfrm>
            <a:off x="2555776" y="1443106"/>
            <a:ext cx="4553278" cy="1769222"/>
            <a:chOff x="2555776" y="1443106"/>
            <a:chExt cx="4553278" cy="1769222"/>
          </a:xfrm>
        </p:grpSpPr>
        <p:sp>
          <p:nvSpPr>
            <p:cNvPr id="10" name="文本框 9"/>
            <p:cNvSpPr txBox="1"/>
            <p:nvPr/>
          </p:nvSpPr>
          <p:spPr>
            <a:xfrm>
              <a:off x="2555776" y="2955598"/>
              <a:ext cx="1960990"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星型局域网的计算机连接</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0" name="文本框 79"/>
            <p:cNvSpPr txBox="1"/>
            <p:nvPr/>
          </p:nvSpPr>
          <p:spPr>
            <a:xfrm>
              <a:off x="5148064" y="2966107"/>
              <a:ext cx="1960990"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(b)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星型局域网的拓扑结构</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8194" name="图片 2" descr="未标题-1 拷贝"/>
            <p:cNvPicPr>
              <a:picLocks noChangeAspect="1" noChangeArrowheads="1"/>
            </p:cNvPicPr>
            <p:nvPr/>
          </p:nvPicPr>
          <p:blipFill>
            <a:blip r:embed="rId3">
              <a:extLst>
                <a:ext uri="{28A0092B-C50C-407E-A947-70E740481C1C}">
                  <a14:useLocalDpi xmlns:a14="http://schemas.microsoft.com/office/drawing/2010/main" val="0"/>
                </a:ext>
              </a:extLst>
            </a:blip>
            <a:srcRect b="14253"/>
            <a:stretch>
              <a:fillRect/>
            </a:stretch>
          </p:blipFill>
          <p:spPr bwMode="auto">
            <a:xfrm>
              <a:off x="2710933" y="1443106"/>
              <a:ext cx="3924008" cy="152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08182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75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7"/>
                                        </p:tgtEl>
                                      </p:cBhvr>
                                    </p:animEffect>
                                  </p:childTnLst>
                                </p:cTn>
                              </p:par>
                              <p:par>
                                <p:cTn id="24" presetID="25" presetClass="entr" presetSubtype="0" fill="hold" nodeType="withEffect">
                                  <p:stCondLst>
                                    <p:cond delay="200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9" dur="1000" fill="hold"/>
                                        <p:tgtEl>
                                          <p:spTgt spid="64"/>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64"/>
                                        </p:tgtEl>
                                      </p:cBhvr>
                                    </p:animEffect>
                                  </p:childTnLst>
                                </p:cTn>
                              </p:par>
                              <p:par>
                                <p:cTn id="34" presetID="25" presetClass="entr" presetSubtype="0" fill="hold" nodeType="withEffect">
                                  <p:stCondLst>
                                    <p:cond delay="15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39" dur="1000" fill="hold"/>
                                        <p:tgtEl>
                                          <p:spTgt spid="5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95612"/>
            <a:chOff x="412490" y="524010"/>
            <a:chExt cx="3057247" cy="895612"/>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a:solidFill>
                    <a:prstClr val="white">
                      <a:lumMod val="50000"/>
                    </a:prstClr>
                  </a:solidFill>
                  <a:latin typeface="方正兰亭超细黑简体" pitchFamily="2" charset="-122"/>
                  <a:ea typeface="方正兰亭超细黑简体" pitchFamily="2" charset="-122"/>
                  <a:cs typeface="Arial" panose="020B0604020202020204" pitchFamily="34" charset="0"/>
                </a:rPr>
                <a:t>环</a:t>
              </a:r>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型拓扑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70</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3871150" y="3389408"/>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电缆</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长度短：环型拓扑所需的电缆长度和总线型拓扑网络相似，比星型拓扑结构</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短</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可</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使用光纤：光纤的传输速率很高，十分适合于环型拓扑的单方向传输</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645560"/>
            <a:chOff x="4051643" y="2893539"/>
            <a:chExt cx="2358517" cy="1645560"/>
          </a:xfrm>
        </p:grpSpPr>
        <p:sp>
          <p:nvSpPr>
            <p:cNvPr id="65" name="矩形 64"/>
            <p:cNvSpPr/>
            <p:nvPr/>
          </p:nvSpPr>
          <p:spPr>
            <a:xfrm>
              <a:off x="4051643" y="3369548"/>
              <a:ext cx="2358517" cy="1169551"/>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结点</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的故障会引起全网故障：因为环上的数据传输要通过接在环上的每一个结点，一旦环中某一结点发生故障将会引起全网的</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故障</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故障检测困难：与总线型拓扑相似，因为不是集中控制，故障检测需在网上各个结点</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进行</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1323876" y="3394207"/>
            <a:ext cx="2358517" cy="1491672"/>
            <a:chOff x="4051643" y="1578011"/>
            <a:chExt cx="2358517" cy="1491672"/>
          </a:xfrm>
        </p:grpSpPr>
        <p:sp>
          <p:nvSpPr>
            <p:cNvPr id="56" name="矩形 55"/>
            <p:cNvSpPr/>
            <p:nvPr/>
          </p:nvSpPr>
          <p:spPr>
            <a:xfrm>
              <a:off x="4051643" y="2054020"/>
              <a:ext cx="2358517" cy="1015663"/>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Ring Topology</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，环型拓扑结构的网络由站点和连接站点的链路组成一个闭合环，环型结构在局域网中使用较多。这种结构中的传输媒体从一个端用户到另一个端用户，直到将所有的端用户连成环型。</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环型拓扑</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1" name="组合 10"/>
          <p:cNvGrpSpPr/>
          <p:nvPr/>
        </p:nvGrpSpPr>
        <p:grpSpPr>
          <a:xfrm>
            <a:off x="1744579" y="1395663"/>
            <a:ext cx="5639427" cy="1802120"/>
            <a:chOff x="1870708" y="1496994"/>
            <a:chExt cx="5513298" cy="1701600"/>
          </a:xfrm>
        </p:grpSpPr>
        <p:sp>
          <p:nvSpPr>
            <p:cNvPr id="10" name="文本框 9"/>
            <p:cNvSpPr txBox="1"/>
            <p:nvPr/>
          </p:nvSpPr>
          <p:spPr>
            <a:xfrm>
              <a:off x="2555776" y="2955598"/>
              <a:ext cx="1960990" cy="232487"/>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 </a:t>
              </a:r>
              <a:r>
                <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环</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型局域网的计算机连接</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0" name="文本框 79"/>
            <p:cNvSpPr txBox="1"/>
            <p:nvPr/>
          </p:nvSpPr>
          <p:spPr>
            <a:xfrm>
              <a:off x="5148064" y="2966107"/>
              <a:ext cx="1960990" cy="232487"/>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(b) </a:t>
              </a:r>
              <a:r>
                <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环</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型局域网的拓扑结构</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9218" name="Picture 2" descr="图片2"/>
            <p:cNvPicPr>
              <a:picLocks noChangeAspect="1" noChangeArrowheads="1"/>
            </p:cNvPicPr>
            <p:nvPr/>
          </p:nvPicPr>
          <p:blipFill>
            <a:blip r:embed="rId3" cstate="print">
              <a:extLst>
                <a:ext uri="{28A0092B-C50C-407E-A947-70E740481C1C}">
                  <a14:useLocalDpi xmlns:a14="http://schemas.microsoft.com/office/drawing/2010/main" val="0"/>
                </a:ext>
              </a:extLst>
            </a:blip>
            <a:srcRect b="6003"/>
            <a:stretch>
              <a:fillRect/>
            </a:stretch>
          </p:blipFill>
          <p:spPr bwMode="auto">
            <a:xfrm>
              <a:off x="1870708" y="1496995"/>
              <a:ext cx="3601392" cy="1452765"/>
            </a:xfrm>
            <a:prstGeom prst="rect">
              <a:avLst/>
            </a:prstGeom>
            <a:solidFill>
              <a:schemeClr val="bg1"/>
            </a:solidFill>
            <a:ln>
              <a:noFill/>
            </a:ln>
          </p:spPr>
        </p:pic>
        <p:pic>
          <p:nvPicPr>
            <p:cNvPr id="9219" name="图片 3"/>
            <p:cNvPicPr>
              <a:picLocks noChangeAspect="1" noChangeArrowheads="1"/>
            </p:cNvPicPr>
            <p:nvPr/>
          </p:nvPicPr>
          <p:blipFill>
            <a:blip r:embed="rId4">
              <a:extLst>
                <a:ext uri="{28A0092B-C50C-407E-A947-70E740481C1C}">
                  <a14:useLocalDpi xmlns:a14="http://schemas.microsoft.com/office/drawing/2010/main" val="0"/>
                </a:ext>
              </a:extLst>
            </a:blip>
            <a:srcRect l="71454" b="16771"/>
            <a:stretch>
              <a:fillRect/>
            </a:stretch>
          </p:blipFill>
          <p:spPr bwMode="auto">
            <a:xfrm>
              <a:off x="5456168" y="1496994"/>
              <a:ext cx="1927838" cy="142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6878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75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7"/>
                                        </p:tgtEl>
                                      </p:cBhvr>
                                    </p:animEffect>
                                  </p:childTnLst>
                                </p:cTn>
                              </p:par>
                              <p:par>
                                <p:cTn id="24" presetID="25" presetClass="entr" presetSubtype="0" fill="hold" nodeType="withEffect">
                                  <p:stCondLst>
                                    <p:cond delay="200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9" dur="1000" fill="hold"/>
                                        <p:tgtEl>
                                          <p:spTgt spid="64"/>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64"/>
                                        </p:tgtEl>
                                      </p:cBhvr>
                                    </p:animEffect>
                                  </p:childTnLst>
                                </p:cTn>
                              </p:par>
                              <p:par>
                                <p:cTn id="34" presetID="25" presetClass="entr" presetSubtype="0" fill="hold" nodeType="withEffect">
                                  <p:stCondLst>
                                    <p:cond delay="15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39" dur="1000" fill="hold"/>
                                        <p:tgtEl>
                                          <p:spTgt spid="5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95612"/>
            <a:chOff x="412490" y="524010"/>
            <a:chExt cx="3057247" cy="895612"/>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树型拓扑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71</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3871150" y="3389408"/>
            <a:ext cx="2358517" cy="1491672"/>
            <a:chOff x="6605722" y="1578011"/>
            <a:chExt cx="2358517" cy="1491672"/>
          </a:xfrm>
        </p:grpSpPr>
        <p:sp>
          <p:nvSpPr>
            <p:cNvPr id="131" name="矩形 130"/>
            <p:cNvSpPr/>
            <p:nvPr/>
          </p:nvSpPr>
          <p:spPr>
            <a:xfrm>
              <a:off x="6605722" y="2054020"/>
              <a:ext cx="2358517" cy="1015663"/>
            </a:xfrm>
            <a:prstGeom prst="rect">
              <a:avLst/>
            </a:prstGeom>
          </p:spPr>
          <p:txBody>
            <a:bodyPr wrap="square">
              <a:spAutoFit/>
            </a:bodyPr>
            <a:lstStyle/>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易于</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扩展：这种结构可以延伸出很多分支和子分支，这些新结点和新分支都能容易地加入</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网络</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171450" indent="-171450">
                <a:buFont typeface="Wingdings" panose="05000000000000000000" pitchFamily="2" charset="2"/>
                <a:buChar char="l"/>
              </a:pP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故障隔离</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较容易：如果某一分支的结点或线路发生故障，很容易将故障分支与整个系统隔离开来</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78" y="1645467"/>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主要优点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6425951" y="3388730"/>
            <a:ext cx="2358517" cy="1337783"/>
            <a:chOff x="4051643" y="2893539"/>
            <a:chExt cx="2358517" cy="1337783"/>
          </a:xfrm>
        </p:grpSpPr>
        <p:sp>
          <p:nvSpPr>
            <p:cNvPr id="65" name="矩形 64"/>
            <p:cNvSpPr/>
            <p:nvPr/>
          </p:nvSpPr>
          <p:spPr>
            <a:xfrm>
              <a:off x="4051643" y="3369548"/>
              <a:ext cx="2358517" cy="861774"/>
            </a:xfrm>
            <a:prstGeom prst="rect">
              <a:avLst/>
            </a:prstGeom>
          </p:spPr>
          <p:txBody>
            <a:bodyPr wrap="square">
              <a:spAutoFit/>
            </a:bodyPr>
            <a:lstStyle/>
            <a:p>
              <a:pPr marL="171450" indent="-171450">
                <a:buFont typeface="Wingdings" panose="05000000000000000000" pitchFamily="2" charset="2"/>
                <a:buChar char="l"/>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各个结点对根的依赖性太大，如果根结点发生故障，则整个网络都不能正常工作。从这一点来看，树型拓扑结构的可靠性类似于星型拓扑结构</a:t>
              </a:r>
              <a:endPar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椭圆 65"/>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514161" y="2961673"/>
              <a:ext cx="1427851" cy="338554"/>
            </a:xfrm>
            <a:prstGeom prst="rect">
              <a:avLst/>
            </a:prstGeom>
          </p:spPr>
          <p:txBody>
            <a:bodyPr wrap="square">
              <a:spAutoFit/>
            </a:bodyPr>
            <a:lstStyle/>
            <a:p>
              <a:pPr lvl="0"/>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主要缺点</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68" name="组合 67"/>
            <p:cNvGrpSpPr/>
            <p:nvPr/>
          </p:nvGrpSpPr>
          <p:grpSpPr>
            <a:xfrm>
              <a:off x="4187321" y="2997240"/>
              <a:ext cx="218514" cy="214955"/>
              <a:chOff x="14627708" y="5551488"/>
              <a:chExt cx="487362" cy="479425"/>
            </a:xfrm>
            <a:solidFill>
              <a:schemeClr val="bg1"/>
            </a:solidFill>
          </p:grpSpPr>
          <p:sp>
            <p:nvSpPr>
              <p:cNvPr id="69"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1323876" y="3394207"/>
            <a:ext cx="2358517" cy="1645560"/>
            <a:chOff x="4051643" y="1578011"/>
            <a:chExt cx="2358517" cy="1645560"/>
          </a:xfrm>
        </p:grpSpPr>
        <p:sp>
          <p:nvSpPr>
            <p:cNvPr id="56" name="矩形 55"/>
            <p:cNvSpPr/>
            <p:nvPr/>
          </p:nvSpPr>
          <p:spPr>
            <a:xfrm>
              <a:off x="4051643" y="2054020"/>
              <a:ext cx="2358517" cy="1169551"/>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Tree Topology</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，树型拓扑结构像一棵倒置的树，顶端是树根，树根以下是分支，每个分支还可有</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分支</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000" dirty="0" smtClean="0">
                  <a:solidFill>
                    <a:schemeClr val="tx1">
                      <a:lumMod val="65000"/>
                      <a:lumOff val="35000"/>
                    </a:schemeClr>
                  </a:solidFill>
                  <a:latin typeface="Century Gothic" panose="020B0502020202020204" pitchFamily="34" charset="0"/>
                  <a:cs typeface="Arial" panose="020B0604020202020204" pitchFamily="34" charset="0"/>
                </a:rPr>
                <a:t>树根</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接收到各站点发送的数据，然后广播发送到整个网络。树型拓扑结构的特点大多与总线型拓扑结构相同，但也有一些特殊之处。</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树型拓扑</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4" name="组合 13"/>
          <p:cNvGrpSpPr/>
          <p:nvPr/>
        </p:nvGrpSpPr>
        <p:grpSpPr>
          <a:xfrm>
            <a:off x="2231740" y="1417884"/>
            <a:ext cx="4928250" cy="1779899"/>
            <a:chOff x="2231740" y="1417884"/>
            <a:chExt cx="4928250" cy="1779899"/>
          </a:xfrm>
        </p:grpSpPr>
        <p:sp>
          <p:nvSpPr>
            <p:cNvPr id="10" name="文本框 9"/>
            <p:cNvSpPr txBox="1"/>
            <p:nvPr/>
          </p:nvSpPr>
          <p:spPr>
            <a:xfrm>
              <a:off x="2445319" y="2940432"/>
              <a:ext cx="2005852"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树型局域网的计算机连接</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0" name="文本框 79"/>
            <p:cNvSpPr txBox="1"/>
            <p:nvPr/>
          </p:nvSpPr>
          <p:spPr>
            <a:xfrm>
              <a:off x="5096912" y="2951562"/>
              <a:ext cx="2005852"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(b) </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树型局域网的拓扑结构</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1740" y="1417884"/>
              <a:ext cx="2415987" cy="1530125"/>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7727" y="1419621"/>
              <a:ext cx="2512263" cy="1530981"/>
            </a:xfrm>
            <a:prstGeom prst="rect">
              <a:avLst/>
            </a:prstGeom>
          </p:spPr>
        </p:pic>
      </p:grpSp>
    </p:spTree>
    <p:extLst>
      <p:ext uri="{BB962C8B-B14F-4D97-AF65-F5344CB8AC3E}">
        <p14:creationId xmlns:p14="http://schemas.microsoft.com/office/powerpoint/2010/main" val="145519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75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7"/>
                                        </p:tgtEl>
                                      </p:cBhvr>
                                    </p:animEffect>
                                  </p:childTnLst>
                                </p:cTn>
                              </p:par>
                              <p:par>
                                <p:cTn id="24" presetID="25" presetClass="entr" presetSubtype="0" fill="hold" nodeType="withEffect">
                                  <p:stCondLst>
                                    <p:cond delay="200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9" dur="1000" fill="hold"/>
                                        <p:tgtEl>
                                          <p:spTgt spid="64"/>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64"/>
                                        </p:tgtEl>
                                      </p:cBhvr>
                                    </p:animEffect>
                                  </p:childTnLst>
                                </p:cTn>
                              </p:par>
                              <p:par>
                                <p:cTn id="34" presetID="25" presetClass="entr" presetSubtype="0" fill="hold" nodeType="withEffect">
                                  <p:stCondLst>
                                    <p:cond delay="15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39" dur="1000" fill="hold"/>
                                        <p:tgtEl>
                                          <p:spTgt spid="5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95612"/>
            <a:chOff x="412490" y="524010"/>
            <a:chExt cx="3057247" cy="895612"/>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拓扑结构的分类</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50290"/>
              <a:ext cx="1107996" cy="369332"/>
            </a:xfrm>
            <a:prstGeom prst="rect">
              <a:avLst/>
            </a:prstGeom>
          </p:spPr>
          <p:txBody>
            <a:bodyPr wrap="none">
              <a:spAutoFit/>
            </a:bodyPr>
            <a:lstStyle/>
            <a:p>
              <a:pPr lvl="0"/>
              <a:r>
                <a:rPr lang="zh-CN" altLang="en-US" dirty="0">
                  <a:solidFill>
                    <a:prstClr val="white">
                      <a:lumMod val="50000"/>
                    </a:prstClr>
                  </a:solidFill>
                  <a:latin typeface="方正兰亭超细黑简体" pitchFamily="2" charset="-122"/>
                  <a:ea typeface="方正兰亭超细黑简体" pitchFamily="2" charset="-122"/>
                  <a:cs typeface="Arial" panose="020B0604020202020204" pitchFamily="34" charset="0"/>
                </a:rPr>
                <a:t>网状</a:t>
              </a:r>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72</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5" name="组合 54"/>
          <p:cNvGrpSpPr/>
          <p:nvPr/>
        </p:nvGrpSpPr>
        <p:grpSpPr>
          <a:xfrm>
            <a:off x="2331988" y="3394207"/>
            <a:ext cx="4652280" cy="1183895"/>
            <a:chOff x="4051643" y="1578011"/>
            <a:chExt cx="4652280" cy="1183895"/>
          </a:xfrm>
        </p:grpSpPr>
        <p:sp>
          <p:nvSpPr>
            <p:cNvPr id="56" name="矩形 55"/>
            <p:cNvSpPr/>
            <p:nvPr/>
          </p:nvSpPr>
          <p:spPr>
            <a:xfrm>
              <a:off x="4051643" y="2054020"/>
              <a:ext cx="4652280" cy="707886"/>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Mesh Topology</a:t>
              </a: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这种结构在广域网中得到了广泛的应用，其优点是不受瓶颈问题和失效问题的影响。由于结点之间有许多条路径相连，可以为数据流的传输选择适当的路由，从而绕过失效的部件或过忙的节点。由于此结构可靠性高，因此受到很多用户的欢迎。</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4085400" y="1578011"/>
              <a:ext cx="1854752" cy="422357"/>
              <a:chOff x="5435732" y="1578011"/>
              <a:chExt cx="1854752" cy="422357"/>
            </a:xfrm>
          </p:grpSpPr>
          <p:grpSp>
            <p:nvGrpSpPr>
              <p:cNvPr id="58" name="组合 57"/>
              <p:cNvGrpSpPr/>
              <p:nvPr/>
            </p:nvGrpSpPr>
            <p:grpSpPr>
              <a:xfrm>
                <a:off x="5435732" y="1578011"/>
                <a:ext cx="422357" cy="422357"/>
                <a:chOff x="503238" y="1734936"/>
                <a:chExt cx="612620" cy="612620"/>
              </a:xfrm>
            </p:grpSpPr>
            <p:sp>
              <p:nvSpPr>
                <p:cNvPr id="60" name="椭圆 59"/>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50052" y="1881750"/>
                  <a:ext cx="318993" cy="318993"/>
                  <a:chOff x="13405333" y="-598488"/>
                  <a:chExt cx="479425" cy="479425"/>
                </a:xfrm>
                <a:solidFill>
                  <a:schemeClr val="bg1"/>
                </a:solidFill>
              </p:grpSpPr>
              <p:sp>
                <p:nvSpPr>
                  <p:cNvPr id="62"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矩形 58"/>
              <p:cNvSpPr/>
              <p:nvPr/>
            </p:nvSpPr>
            <p:spPr>
              <a:xfrm>
                <a:off x="5862633" y="1619650"/>
                <a:ext cx="1427851" cy="338554"/>
              </a:xfrm>
              <a:prstGeom prst="rect">
                <a:avLst/>
              </a:prstGeom>
            </p:spPr>
            <p:txBody>
              <a:bodyPr wrap="square">
                <a:spAutoFit/>
              </a:bodyPr>
              <a:lstStyle/>
              <a:p>
                <a:r>
                  <a:rPr lang="zh-CN" altLang="en-US"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网状</a:t>
                </a:r>
                <a:r>
                  <a:rPr lang="zh-CN" altLang="en-US" sz="1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拓扑</a:t>
                </a:r>
                <a:endParaRPr lang="en-US" altLang="zh-CN" sz="16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grpSp>
        <p:nvGrpSpPr>
          <p:cNvPr id="18" name="组合 17"/>
          <p:cNvGrpSpPr/>
          <p:nvPr/>
        </p:nvGrpSpPr>
        <p:grpSpPr>
          <a:xfrm>
            <a:off x="2430898" y="1402683"/>
            <a:ext cx="4671866" cy="1795100"/>
            <a:chOff x="2430898" y="1402683"/>
            <a:chExt cx="4671866" cy="1795100"/>
          </a:xfrm>
        </p:grpSpPr>
        <p:sp>
          <p:nvSpPr>
            <p:cNvPr id="10" name="文本框 9"/>
            <p:cNvSpPr txBox="1"/>
            <p:nvPr/>
          </p:nvSpPr>
          <p:spPr>
            <a:xfrm>
              <a:off x="2445319" y="2940432"/>
              <a:ext cx="2005852"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 </a:t>
              </a:r>
              <a:r>
                <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网状</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局域网的计算机连接</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0" name="文本框 79"/>
            <p:cNvSpPr txBox="1"/>
            <p:nvPr/>
          </p:nvSpPr>
          <p:spPr>
            <a:xfrm>
              <a:off x="5096912" y="2951562"/>
              <a:ext cx="2005852" cy="246221"/>
            </a:xfrm>
            <a:prstGeom prst="rect">
              <a:avLst/>
            </a:prstGeom>
            <a:noFill/>
          </p:spPr>
          <p:txBody>
            <a:bodyPr wrap="square" rtlCol="0">
              <a:spAutoFit/>
            </a:bodyPr>
            <a:lstStyle/>
            <a:p>
              <a:r>
                <a:rPr lang="en-US" altLang="zh-CN"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(b) </a:t>
              </a:r>
              <a:r>
                <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网状</a:t>
              </a:r>
              <a:r>
                <a:rPr lang="zh-CN" altLang="en-US" sz="10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局域网的拓扑结构</a:t>
              </a:r>
              <a:endParaRPr lang="zh-CN" altLang="en-US" sz="10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975" y="1413559"/>
              <a:ext cx="3056285" cy="1538002"/>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0898" y="1402683"/>
              <a:ext cx="1461081" cy="1545374"/>
            </a:xfrm>
            <a:prstGeom prst="rect">
              <a:avLst/>
            </a:prstGeom>
            <a:solidFill>
              <a:schemeClr val="bg1"/>
            </a:solidFill>
          </p:spPr>
        </p:pic>
      </p:grpSp>
    </p:spTree>
    <p:extLst>
      <p:ext uri="{BB962C8B-B14F-4D97-AF65-F5344CB8AC3E}">
        <p14:creationId xmlns:p14="http://schemas.microsoft.com/office/powerpoint/2010/main" val="281460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19" dur="1000" fill="hold"/>
                                        <p:tgtEl>
                                          <p:spTgt spid="55"/>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5109091" cy="584775"/>
          </a:xfrm>
          <a:prstGeom prst="rect">
            <a:avLst/>
          </a:prstGeom>
        </p:spPr>
        <p:txBody>
          <a:bodyPr wrap="none">
            <a:spAutoFit/>
          </a:bodyPr>
          <a:lstStyle/>
          <a:p>
            <a:pPr lvl="0"/>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计算机网络拓扑结构的选择</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1367644"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R</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1957394" y="2103698"/>
              <a:ext cx="1109599" cy="584775"/>
            </a:xfrm>
            <a:prstGeom prst="rect">
              <a:avLst/>
            </a:prstGeom>
          </p:spPr>
          <p:txBody>
            <a:bodyPr wrap="none">
              <a:spAutoFit/>
            </a:bodyPr>
            <a:lstStyle/>
            <a:p>
              <a:pPr algn="ctr"/>
              <a:r>
                <a:rPr lang="zh-CN" altLang="en-US" sz="1600" dirty="0" smtClean="0">
                  <a:solidFill>
                    <a:schemeClr val="bg1"/>
                  </a:solidFill>
                  <a:latin typeface="黑体" panose="02010609060101010101" pitchFamily="49" charset="-122"/>
                  <a:ea typeface="黑体" panose="02010609060101010101" pitchFamily="49" charset="-122"/>
                  <a:cs typeface="Arial" panose="020B0604020202020204" pitchFamily="34" charset="0"/>
                </a:rPr>
                <a:t>可靠性</a:t>
              </a:r>
              <a:endParaRPr lang="en-US" altLang="zh-CN" sz="1600" dirty="0" smtClean="0">
                <a:solidFill>
                  <a:schemeClr val="bg1"/>
                </a:solidFill>
                <a:latin typeface="黑体" panose="02010609060101010101" pitchFamily="49" charset="-122"/>
                <a:ea typeface="黑体" panose="02010609060101010101" pitchFamily="49" charset="-122"/>
                <a:cs typeface="Arial" panose="020B0604020202020204" pitchFamily="34" charset="0"/>
              </a:endParaRPr>
            </a:p>
            <a:p>
              <a:pPr algn="ctr"/>
              <a:r>
                <a:rPr lang="en-US" altLang="zh-CN" sz="1600" dirty="0" smtClean="0">
                  <a:solidFill>
                    <a:schemeClr val="bg1"/>
                  </a:solidFill>
                  <a:latin typeface="Century Gothic" panose="020B0502020202020204" pitchFamily="34" charset="0"/>
                  <a:cs typeface="Arial" panose="020B0604020202020204" pitchFamily="34" charset="0"/>
                </a:rPr>
                <a:t>Reliability</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2920634"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C</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748431" y="2103698"/>
              <a:ext cx="635109" cy="584775"/>
            </a:xfrm>
            <a:prstGeom prst="rect">
              <a:avLst/>
            </a:prstGeom>
          </p:spPr>
          <p:txBody>
            <a:bodyPr wrap="none">
              <a:spAutoFit/>
            </a:bodyPr>
            <a:lstStyle/>
            <a:p>
              <a:pPr algn="ctr"/>
              <a:r>
                <a:rPr lang="zh-CN" altLang="en-US" sz="1600" dirty="0" smtClean="0">
                  <a:solidFill>
                    <a:schemeClr val="bg1"/>
                  </a:solidFill>
                  <a:latin typeface="黑体" panose="02010609060101010101" pitchFamily="49" charset="-122"/>
                  <a:ea typeface="黑体" panose="02010609060101010101" pitchFamily="49" charset="-122"/>
                  <a:cs typeface="Arial" panose="020B0604020202020204" pitchFamily="34" charset="0"/>
                </a:rPr>
                <a:t>费用</a:t>
              </a:r>
              <a:endParaRPr lang="en-US" altLang="zh-CN" sz="1600" dirty="0" smtClean="0">
                <a:solidFill>
                  <a:schemeClr val="bg1"/>
                </a:solidFill>
                <a:latin typeface="黑体" panose="02010609060101010101" pitchFamily="49" charset="-122"/>
                <a:ea typeface="黑体" panose="02010609060101010101" pitchFamily="49" charset="-122"/>
                <a:cs typeface="Arial" panose="020B0604020202020204" pitchFamily="34" charset="0"/>
              </a:endParaRPr>
            </a:p>
            <a:p>
              <a:pPr algn="ctr"/>
              <a:r>
                <a:rPr lang="en-US" altLang="zh-CN" sz="1600" dirty="0" smtClean="0">
                  <a:solidFill>
                    <a:schemeClr val="bg1"/>
                  </a:solidFill>
                  <a:latin typeface="Century Gothic" panose="020B0502020202020204" pitchFamily="34" charset="0"/>
                  <a:cs typeface="Arial" panose="020B0604020202020204" pitchFamily="34" charset="0"/>
                </a:rPr>
                <a:t>Cost</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367644"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F</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83041" y="3571151"/>
              <a:ext cx="1042273" cy="584775"/>
            </a:xfrm>
            <a:prstGeom prst="rect">
              <a:avLst/>
            </a:prstGeom>
          </p:spPr>
          <p:txBody>
            <a:bodyPr wrap="none">
              <a:spAutoFit/>
            </a:bodyPr>
            <a:lstStyle/>
            <a:p>
              <a:pPr algn="ctr"/>
              <a:r>
                <a:rPr lang="zh-CN" altLang="en-US" sz="1600" dirty="0" smtClean="0">
                  <a:solidFill>
                    <a:schemeClr val="bg1"/>
                  </a:solidFill>
                  <a:latin typeface="黑体" panose="02010609060101010101" pitchFamily="49" charset="-122"/>
                  <a:ea typeface="黑体" panose="02010609060101010101" pitchFamily="49" charset="-122"/>
                  <a:cs typeface="Arial" panose="020B0604020202020204" pitchFamily="34" charset="0"/>
                </a:rPr>
                <a:t>灵活性</a:t>
              </a:r>
              <a:endParaRPr lang="en-US" altLang="zh-CN" sz="1600" dirty="0" smtClean="0">
                <a:solidFill>
                  <a:schemeClr val="bg1"/>
                </a:solidFill>
                <a:latin typeface="黑体" panose="02010609060101010101" pitchFamily="49" charset="-122"/>
                <a:ea typeface="黑体" panose="02010609060101010101" pitchFamily="49" charset="-122"/>
                <a:cs typeface="Arial" panose="020B0604020202020204" pitchFamily="34" charset="0"/>
              </a:endParaRPr>
            </a:p>
            <a:p>
              <a:pPr algn="ctr"/>
              <a:r>
                <a:rPr lang="en-US" altLang="zh-CN" sz="1600" dirty="0" smtClean="0">
                  <a:solidFill>
                    <a:schemeClr val="bg1"/>
                  </a:solidFill>
                  <a:latin typeface="Century Gothic" panose="020B0502020202020204" pitchFamily="34" charset="0"/>
                  <a:cs typeface="Arial" panose="020B0604020202020204" pitchFamily="34" charset="0"/>
                </a:rPr>
                <a:t>Flexibility</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2920634"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398975" y="3571151"/>
              <a:ext cx="1316386" cy="584775"/>
            </a:xfrm>
            <a:prstGeom prst="rect">
              <a:avLst/>
            </a:prstGeom>
          </p:spPr>
          <p:txBody>
            <a:bodyPr wrap="none">
              <a:spAutoFit/>
            </a:bodyPr>
            <a:lstStyle/>
            <a:p>
              <a:pPr algn="ctr"/>
              <a:r>
                <a:rPr lang="zh-CN" altLang="en-US" sz="1600" dirty="0" smtClean="0">
                  <a:solidFill>
                    <a:schemeClr val="bg1"/>
                  </a:solidFill>
                  <a:latin typeface="黑体" panose="02010609060101010101" pitchFamily="49" charset="-122"/>
                  <a:ea typeface="黑体" panose="02010609060101010101" pitchFamily="49" charset="-122"/>
                  <a:cs typeface="Arial" panose="020B0604020202020204" pitchFamily="34" charset="0"/>
                </a:rPr>
                <a:t>吞吐量</a:t>
              </a:r>
              <a:endParaRPr lang="en-US" altLang="zh-CN" sz="1600" dirty="0" smtClean="0">
                <a:solidFill>
                  <a:schemeClr val="bg1"/>
                </a:solidFill>
                <a:latin typeface="黑体" panose="02010609060101010101" pitchFamily="49" charset="-122"/>
                <a:ea typeface="黑体" panose="02010609060101010101" pitchFamily="49" charset="-122"/>
                <a:cs typeface="Arial" panose="020B0604020202020204" pitchFamily="34" charset="0"/>
              </a:endParaRPr>
            </a:p>
            <a:p>
              <a:pPr algn="ctr"/>
              <a:r>
                <a:rPr lang="en-US" altLang="zh-CN" sz="1600" dirty="0" smtClean="0">
                  <a:solidFill>
                    <a:schemeClr val="bg1"/>
                  </a:solidFill>
                  <a:latin typeface="Century Gothic" panose="020B0502020202020204" pitchFamily="34" charset="0"/>
                  <a:cs typeface="Arial" panose="020B0604020202020204" pitchFamily="34" charset="0"/>
                </a:rPr>
                <a:t>Throughput</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5292080" y="1563638"/>
            <a:ext cx="3204356" cy="907766"/>
            <a:chOff x="503238" y="2729024"/>
            <a:chExt cx="3204356" cy="907766"/>
          </a:xfrm>
        </p:grpSpPr>
        <p:sp>
          <p:nvSpPr>
            <p:cNvPr id="55" name="矩形 54"/>
            <p:cNvSpPr/>
            <p:nvPr/>
          </p:nvSpPr>
          <p:spPr>
            <a:xfrm>
              <a:off x="503238" y="3034830"/>
              <a:ext cx="3204356" cy="601960"/>
            </a:xfrm>
            <a:prstGeom prst="rect">
              <a:avLst/>
            </a:prstGeom>
          </p:spPr>
          <p:txBody>
            <a:bodyPr wrap="square">
              <a:spAutoFit/>
            </a:bodyPr>
            <a:lstStyle/>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尽可能提高可靠性，以保证所有数据流能准确接收；还要考虑系统的可维护性，使故障检测和故障隔离较方便。</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6" name="矩形 55"/>
            <p:cNvSpPr/>
            <p:nvPr/>
          </p:nvSpPr>
          <p:spPr>
            <a:xfrm>
              <a:off x="503238" y="2729024"/>
              <a:ext cx="877163" cy="369332"/>
            </a:xfrm>
            <a:prstGeom prst="rect">
              <a:avLst/>
            </a:prstGeom>
          </p:spPr>
          <p:txBody>
            <a:bodyPr wrap="none">
              <a:spAutoFit/>
            </a:bodyPr>
            <a:lstStyle/>
            <a:p>
              <a:r>
                <a:rPr lang="zh-CN" altLang="en-US"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可靠性</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58" name="组合 57"/>
          <p:cNvGrpSpPr/>
          <p:nvPr/>
        </p:nvGrpSpPr>
        <p:grpSpPr>
          <a:xfrm>
            <a:off x="5292080" y="2463738"/>
            <a:ext cx="3204356" cy="738749"/>
            <a:chOff x="503238" y="2739279"/>
            <a:chExt cx="3204356" cy="738749"/>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在组建网络时，需要考虑适合特定应用的信道费用和安装费用。</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0" name="矩形 59"/>
            <p:cNvSpPr/>
            <p:nvPr/>
          </p:nvSpPr>
          <p:spPr>
            <a:xfrm>
              <a:off x="503238" y="2739279"/>
              <a:ext cx="646331"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费用</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1" name="组合 60"/>
          <p:cNvGrpSpPr/>
          <p:nvPr/>
        </p:nvGrpSpPr>
        <p:grpSpPr>
          <a:xfrm>
            <a:off x="5292080" y="3183818"/>
            <a:ext cx="3204356" cy="877964"/>
            <a:chOff x="503238" y="2758826"/>
            <a:chExt cx="3204356" cy="877964"/>
          </a:xfrm>
        </p:grpSpPr>
        <p:sp>
          <p:nvSpPr>
            <p:cNvPr id="62" name="矩形 61"/>
            <p:cNvSpPr/>
            <p:nvPr/>
          </p:nvSpPr>
          <p:spPr>
            <a:xfrm>
              <a:off x="503238" y="3034830"/>
              <a:ext cx="3204356" cy="601960"/>
            </a:xfrm>
            <a:prstGeom prst="rect">
              <a:avLst/>
            </a:prstGeom>
          </p:spPr>
          <p:txBody>
            <a:bodyPr wrap="square">
              <a:spAutoFit/>
            </a:bodyPr>
            <a:lstStyle/>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需要考虑系统在今后扩展或改动时能容易地重新配置网络拓扑结构，能方便地处理原有站点的删除和新站点的加入。</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503238" y="2758826"/>
              <a:ext cx="877163"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灵活性</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4" name="组合 63"/>
          <p:cNvGrpSpPr/>
          <p:nvPr/>
        </p:nvGrpSpPr>
        <p:grpSpPr>
          <a:xfrm>
            <a:off x="5292080" y="4053710"/>
            <a:ext cx="3204356" cy="534264"/>
            <a:chOff x="503238" y="2751660"/>
            <a:chExt cx="3204356" cy="534264"/>
          </a:xfrm>
        </p:grpSpPr>
        <p:sp>
          <p:nvSpPr>
            <p:cNvPr id="65" name="矩形 64"/>
            <p:cNvSpPr/>
            <p:nvPr/>
          </p:nvSpPr>
          <p:spPr>
            <a:xfrm>
              <a:off x="503238" y="3034830"/>
              <a:ext cx="3204356" cy="251094"/>
            </a:xfrm>
            <a:prstGeom prst="rect">
              <a:avLst/>
            </a:prstGeom>
          </p:spPr>
          <p:txBody>
            <a:bodyPr wrap="square">
              <a:spAutoFit/>
            </a:bodyPr>
            <a:lstStyle/>
            <a:p>
              <a:pPr>
                <a:lnSpc>
                  <a:spcPct val="114000"/>
                </a:lnSpc>
              </a:pPr>
              <a:r>
                <a:rPr lang="zh-CN" altLang="en-US" sz="1000" dirty="0">
                  <a:solidFill>
                    <a:schemeClr val="tx1">
                      <a:lumMod val="65000"/>
                      <a:lumOff val="35000"/>
                    </a:schemeClr>
                  </a:solidFill>
                  <a:latin typeface="Century Gothic" panose="020B0502020202020204" pitchFamily="34" charset="0"/>
                  <a:cs typeface="Arial" panose="020B0604020202020204" pitchFamily="34" charset="0"/>
                </a:rPr>
                <a:t>要为用户提供尽可能短的响应时间和最大的吞吐量。</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矩形 65"/>
            <p:cNvSpPr/>
            <p:nvPr/>
          </p:nvSpPr>
          <p:spPr>
            <a:xfrm>
              <a:off x="503238" y="2751660"/>
              <a:ext cx="877163" cy="369332"/>
            </a:xfrm>
            <a:prstGeom prst="rect">
              <a:avLst/>
            </a:prstGeom>
          </p:spPr>
          <p:txBody>
            <a:bodyPr wrap="none">
              <a:spAutoFit/>
            </a:bodyPr>
            <a:lstStyle/>
            <a:p>
              <a:r>
                <a:rPr lang="zh-CN" altLang="en-US"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吞吐量</a:t>
              </a:r>
              <a:endParaRPr lang="en-US" altLang="zh-CN"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73</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6925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3" presetClass="entr" presetSubtype="16"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 calcmode="lin" valueType="num">
                                      <p:cBhvr>
                                        <p:cTn id="10" dur="300" fill="hold"/>
                                        <p:tgtEl>
                                          <p:spTgt spid="2"/>
                                        </p:tgtEl>
                                        <p:attrNameLst>
                                          <p:attrName>ppt_w</p:attrName>
                                        </p:attrNameLst>
                                      </p:cBhvr>
                                      <p:tavLst>
                                        <p:tav tm="0">
                                          <p:val>
                                            <p:fltVal val="0"/>
                                          </p:val>
                                        </p:tav>
                                        <p:tav tm="100000">
                                          <p:val>
                                            <p:strVal val="#ppt_w"/>
                                          </p:val>
                                        </p:tav>
                                      </p:tavLst>
                                    </p:anim>
                                    <p:anim calcmode="lin" valueType="num">
                                      <p:cBhvr>
                                        <p:cTn id="11" dur="300" fill="hold"/>
                                        <p:tgtEl>
                                          <p:spTgt spid="2"/>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000"/>
                                  </p:stCondLst>
                                  <p:childTnLst>
                                    <p:animScale>
                                      <p:cBhvr>
                                        <p:cTn id="13" dur="200" fill="hold"/>
                                        <p:tgtEl>
                                          <p:spTgt spid="2"/>
                                        </p:tgtEl>
                                      </p:cBhvr>
                                      <p:by x="110000" y="110000"/>
                                    </p:animScale>
                                  </p:childTnLst>
                                </p:cTn>
                              </p:par>
                              <p:par>
                                <p:cTn id="14" presetID="23" presetClass="entr" presetSubtype="16" fill="hold" nodeType="withEffect">
                                  <p:stCondLst>
                                    <p:cond delay="10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250"/>
                                  </p:stCondLst>
                                  <p:childTnLst>
                                    <p:animScale>
                                      <p:cBhvr>
                                        <p:cTn id="19" dur="200" fill="hold"/>
                                        <p:tgtEl>
                                          <p:spTgt spid="7"/>
                                        </p:tgtEl>
                                      </p:cBhvr>
                                      <p:by x="110000" y="110000"/>
                                    </p:animScale>
                                  </p:childTnLst>
                                </p:cTn>
                              </p:par>
                              <p:par>
                                <p:cTn id="20" presetID="23" presetClass="entr" presetSubtype="16" fill="hold" nodeType="withEffect">
                                  <p:stCondLst>
                                    <p:cond delay="125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500"/>
                                  </p:stCondLst>
                                  <p:childTnLst>
                                    <p:animScale>
                                      <p:cBhvr>
                                        <p:cTn id="25" dur="200" fill="hold"/>
                                        <p:tgtEl>
                                          <p:spTgt spid="8"/>
                                        </p:tgtEl>
                                      </p:cBhvr>
                                      <p:by x="110000" y="110000"/>
                                    </p:animScale>
                                  </p:childTnLst>
                                </p:cTn>
                              </p:par>
                              <p:par>
                                <p:cTn id="26" presetID="23" presetClass="entr" presetSubtype="16" fill="hold" nodeType="withEffect">
                                  <p:stCondLst>
                                    <p:cond delay="1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ppt_w</p:attrName>
                                        </p:attrNameLst>
                                      </p:cBhvr>
                                      <p:tavLst>
                                        <p:tav tm="0">
                                          <p:val>
                                            <p:fltVal val="0"/>
                                          </p:val>
                                        </p:tav>
                                        <p:tav tm="100000">
                                          <p:val>
                                            <p:strVal val="#ppt_w"/>
                                          </p:val>
                                        </p:tav>
                                      </p:tavLst>
                                    </p:anim>
                                    <p:anim calcmode="lin" valueType="num">
                                      <p:cBhvr>
                                        <p:cTn id="29" dur="300" fill="hold"/>
                                        <p:tgtEl>
                                          <p:spTgt spid="9"/>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1750"/>
                                  </p:stCondLst>
                                  <p:childTnLst>
                                    <p:animScale>
                                      <p:cBhvr>
                                        <p:cTn id="31" dur="200" fill="hold"/>
                                        <p:tgtEl>
                                          <p:spTgt spid="9"/>
                                        </p:tgtEl>
                                      </p:cBhvr>
                                      <p:by x="110000" y="110000"/>
                                    </p:animScale>
                                  </p:childTnLst>
                                </p:cTn>
                              </p:par>
                              <p:par>
                                <p:cTn id="32" presetID="2" presetClass="entr" presetSubtype="2" decel="100000" fill="hold" nodeType="withEffect">
                                  <p:stCondLst>
                                    <p:cond delay="275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1+#ppt_w/2"/>
                                          </p:val>
                                        </p:tav>
                                        <p:tav tm="100000">
                                          <p:val>
                                            <p:strVal val="#ppt_x"/>
                                          </p:val>
                                        </p:tav>
                                      </p:tavLst>
                                    </p:anim>
                                    <p:anim calcmode="lin" valueType="num">
                                      <p:cBhvr additive="base">
                                        <p:cTn id="35" dur="500" fill="hold"/>
                                        <p:tgtEl>
                                          <p:spTgt spid="54"/>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0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325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350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500" fill="hold"/>
                                        <p:tgtEl>
                                          <p:spTgt spid="64"/>
                                        </p:tgtEl>
                                        <p:attrNameLst>
                                          <p:attrName>ppt_x</p:attrName>
                                        </p:attrNameLst>
                                      </p:cBhvr>
                                      <p:tavLst>
                                        <p:tav tm="0">
                                          <p:val>
                                            <p:strVal val="1+#ppt_w/2"/>
                                          </p:val>
                                        </p:tav>
                                        <p:tav tm="100000">
                                          <p:val>
                                            <p:strVal val="#ppt_x"/>
                                          </p:val>
                                        </p:tav>
                                      </p:tavLst>
                                    </p:anim>
                                    <p:anim calcmode="lin" valueType="num">
                                      <p:cBhvr additive="base">
                                        <p:cTn id="4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59318"/>
            <a:chOff x="412490" y="524010"/>
            <a:chExt cx="3057247" cy="859318"/>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资源共享型网络</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第二阶段</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723853"/>
          </a:xfrm>
          <a:prstGeom prst="rect">
            <a:avLst/>
          </a:prstGeom>
        </p:spPr>
        <p:txBody>
          <a:bodyPr wrap="square">
            <a:spAutoFit/>
          </a:bodyPr>
          <a:lstStyle/>
          <a:p>
            <a:pPr>
              <a:lnSpc>
                <a:spcPct val="114000"/>
              </a:lnSpc>
            </a:pP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第二阶段从</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60</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年代开始，美国国防部高级研究计划局（</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Defense Advanced Research Project Agency</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DARPA</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）推出了分组交换技术。基于分组交换的</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ARPANET</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成功运行，从此计算机网络进入了一个新纪元，它的研究成果对促进计算机网络技术发展和理论体系的形成产生重要作用，并为</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zh-CN" sz="1200" dirty="0">
                <a:solidFill>
                  <a:schemeClr val="tx1">
                    <a:lumMod val="65000"/>
                    <a:lumOff val="35000"/>
                  </a:schemeClr>
                </a:solidFill>
                <a:latin typeface="Century Gothic" panose="020B0502020202020204" pitchFamily="34" charset="0"/>
                <a:cs typeface="Arial" panose="020B0604020202020204" pitchFamily="34" charset="0"/>
              </a:rPr>
              <a:t>的形成奠定了基础</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657616"/>
            </a:xfrm>
            <a:prstGeom prst="rect">
              <a:avLst/>
            </a:prstGeom>
          </p:spPr>
          <p:txBody>
            <a:bodyPr wrap="square">
              <a:spAutoFit/>
            </a:bodyPr>
            <a:lstStyle/>
            <a:p>
              <a:pPr>
                <a:lnSpc>
                  <a:spcPct val="114000"/>
                </a:lnSpc>
              </a:pPr>
              <a:r>
                <a:rPr lang="zh-CN" altLang="zh-CN" sz="1100" dirty="0"/>
                <a:t>证明了分组交换的理论正确性；提出了资源子网和</a:t>
              </a:r>
              <a:r>
                <a:rPr lang="en-US" altLang="zh-CN" sz="1100" dirty="0"/>
                <a:t> </a:t>
              </a:r>
              <a:r>
                <a:rPr lang="zh-CN" altLang="zh-CN" sz="1100" dirty="0" smtClean="0"/>
                <a:t>通信子网两</a:t>
              </a:r>
              <a:r>
                <a:rPr lang="zh-CN" altLang="zh-CN" sz="1100" dirty="0"/>
                <a:t>级网络结构的概念；采用了层次结构的网络体系结构模型与协议</a:t>
              </a:r>
              <a:r>
                <a:rPr lang="zh-CN" altLang="zh-CN" sz="1100" dirty="0" smtClean="0"/>
                <a:t>体系。 </a:t>
              </a:r>
              <a:r>
                <a:rPr lang="en-US" altLang="zh-CN" sz="1100" dirty="0"/>
                <a:t> </a:t>
              </a:r>
              <a:endParaRPr lang="zh-CN" altLang="zh-CN" sz="1100" dirty="0"/>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突出贡献</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2nd</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7"/>
            <a:ext cx="4021008" cy="1316116"/>
            <a:chOff x="503238" y="3363837"/>
            <a:chExt cx="4021008" cy="1316116"/>
          </a:xfrm>
        </p:grpSpPr>
        <p:sp>
          <p:nvSpPr>
            <p:cNvPr id="31" name="矩形 30"/>
            <p:cNvSpPr/>
            <p:nvPr/>
          </p:nvSpPr>
          <p:spPr>
            <a:xfrm>
              <a:off x="503238" y="3363837"/>
              <a:ext cx="4021008" cy="1316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864339"/>
            </a:xfrm>
            <a:prstGeom prst="rect">
              <a:avLst/>
            </a:prstGeom>
          </p:spPr>
          <p:txBody>
            <a:bodyPr wrap="square">
              <a:spAutoFit/>
            </a:bodyPr>
            <a:lstStyle/>
            <a:p>
              <a:pPr>
                <a:lnSpc>
                  <a:spcPct val="114000"/>
                </a:lnSpc>
              </a:pPr>
              <a:r>
                <a:rPr lang="zh-CN" altLang="zh-CN" sz="1100" dirty="0"/>
                <a:t>资源的多向共享、分散控制、分组交换、采用专门</a:t>
              </a:r>
              <a:r>
                <a:rPr lang="zh-CN" altLang="zh-CN" sz="1100" dirty="0" smtClean="0"/>
                <a:t>的</a:t>
              </a:r>
              <a:r>
                <a:rPr lang="zh-CN" altLang="zh-CN" sz="1100" dirty="0"/>
                <a:t>通信控制器（</a:t>
              </a:r>
              <a:r>
                <a:rPr lang="en-US" altLang="zh-CN" sz="1100" dirty="0"/>
                <a:t>Communication Control Processor</a:t>
              </a:r>
              <a:r>
                <a:rPr lang="zh-CN" altLang="zh-CN" sz="1100" dirty="0"/>
                <a:t>，</a:t>
              </a:r>
              <a:r>
                <a:rPr lang="en-US" altLang="zh-CN" sz="1100" dirty="0"/>
                <a:t>CCP</a:t>
              </a:r>
              <a:r>
                <a:rPr lang="zh-CN" altLang="zh-CN" sz="1100" dirty="0"/>
                <a:t>）</a:t>
              </a:r>
              <a:r>
                <a:rPr lang="zh-CN" altLang="zh-CN" sz="1100" dirty="0" smtClean="0"/>
                <a:t>、</a:t>
              </a:r>
              <a:r>
                <a:rPr lang="zh-CN" altLang="zh-CN" sz="1100" dirty="0"/>
                <a:t>分层的</a:t>
              </a:r>
              <a:r>
                <a:rPr lang="zh-CN" altLang="zh-CN" sz="1100" dirty="0" smtClean="0"/>
                <a:t>网络协议</a:t>
              </a:r>
              <a:r>
                <a:rPr lang="zh-CN" altLang="zh-CN" sz="1100" dirty="0"/>
                <a:t>，这些特点</a:t>
              </a:r>
              <a:r>
                <a:rPr lang="zh-CN" altLang="zh-CN" sz="1100" dirty="0" smtClean="0"/>
                <a:t>往往被</a:t>
              </a:r>
              <a:r>
                <a:rPr lang="zh-CN" altLang="zh-CN" sz="1100" dirty="0"/>
                <a:t>认为是现代计算机网络的典型特征。</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5" y="3549940"/>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技术特点</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2nd</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0" name="Picture 2" descr="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052" y="2074680"/>
            <a:ext cx="3613584" cy="2513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361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0"/>
                                        </p:tgtEl>
                                        <p:attrNameLst>
                                          <p:attrName>style.visibility</p:attrName>
                                        </p:attrNameLst>
                                      </p:cBhvr>
                                      <p:to>
                                        <p:strVal val="visible"/>
                                      </p:to>
                                    </p:set>
                                    <p:animEffect transition="in" filter="strips(upLeft)">
                                      <p:cBhvr>
                                        <p:cTn id="16" dur="1000"/>
                                        <p:tgtEl>
                                          <p:spTgt spid="2050"/>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467616" cy="584775"/>
          </a:xfrm>
          <a:prstGeom prst="rect">
            <a:avLst/>
          </a:prstGeom>
        </p:spPr>
        <p:txBody>
          <a:bodyPr wrap="none">
            <a:spAutoFit/>
          </a:bodyPr>
          <a:lstStyle/>
          <a:p>
            <a:pPr lvl="0"/>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典型拓扑结构分析</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20" name="矩形 119"/>
          <p:cNvSpPr/>
          <p:nvPr/>
        </p:nvSpPr>
        <p:spPr>
          <a:xfrm>
            <a:off x="5544108" y="0"/>
            <a:ext cx="3599892" cy="514191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303329"/>
            <a:chOff x="5825866" y="620878"/>
            <a:chExt cx="3315524" cy="4303329"/>
          </a:xfrm>
        </p:grpSpPr>
        <p:grpSp>
          <p:nvGrpSpPr>
            <p:cNvPr id="227" name="组合 226"/>
            <p:cNvGrpSpPr/>
            <p:nvPr/>
          </p:nvGrpSpPr>
          <p:grpSpPr>
            <a:xfrm>
              <a:off x="5896126" y="2941843"/>
              <a:ext cx="3245264" cy="443198"/>
              <a:chOff x="5896126" y="3337447"/>
              <a:chExt cx="3245264" cy="443198"/>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zh-CN" altLang="en-US" sz="1000" dirty="0">
                    <a:solidFill>
                      <a:schemeClr val="bg1"/>
                    </a:solidFill>
                    <a:latin typeface="Century Gothic" panose="020B0502020202020204" pitchFamily="34" charset="0"/>
                    <a:cs typeface="Arial" panose="020B0604020202020204" pitchFamily="34" charset="0"/>
                  </a:rPr>
                  <a:t>校园网软件系统包括：系统软件，如</a:t>
                </a:r>
                <a:r>
                  <a:rPr lang="en-US" altLang="zh-CN" sz="1000" dirty="0">
                    <a:solidFill>
                      <a:schemeClr val="bg1"/>
                    </a:solidFill>
                    <a:latin typeface="Century Gothic" panose="020B0502020202020204" pitchFamily="34" charset="0"/>
                    <a:cs typeface="Arial" panose="020B0604020202020204" pitchFamily="34" charset="0"/>
                  </a:rPr>
                  <a:t>Windows Server 2003</a:t>
                </a:r>
                <a:r>
                  <a:rPr lang="zh-CN" altLang="en-US" sz="1000" dirty="0">
                    <a:solidFill>
                      <a:schemeClr val="bg1"/>
                    </a:solidFill>
                    <a:latin typeface="Century Gothic" panose="020B0502020202020204" pitchFamily="34" charset="0"/>
                    <a:cs typeface="Arial" panose="020B0604020202020204" pitchFamily="34" charset="0"/>
                  </a:rPr>
                  <a:t>等；应用软件，如办公自动化系统。</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5908753" y="2168188"/>
              <a:ext cx="3232637" cy="426527"/>
              <a:chOff x="5908753" y="2562993"/>
              <a:chExt cx="3232637" cy="426527"/>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562993"/>
                <a:ext cx="2783031" cy="426527"/>
              </a:xfrm>
              <a:prstGeom prst="rect">
                <a:avLst/>
              </a:prstGeom>
            </p:spPr>
            <p:txBody>
              <a:bodyPr wrap="square">
                <a:spAutoFit/>
              </a:bodyPr>
              <a:lstStyle/>
              <a:p>
                <a:pPr>
                  <a:lnSpc>
                    <a:spcPct val="114000"/>
                  </a:lnSpc>
                </a:pPr>
                <a:r>
                  <a:rPr lang="zh-CN" altLang="en-US" sz="1000" dirty="0" smtClean="0">
                    <a:solidFill>
                      <a:schemeClr val="bg1"/>
                    </a:solidFill>
                    <a:latin typeface="Century Gothic" panose="020B0502020202020204" pitchFamily="34" charset="0"/>
                    <a:cs typeface="Arial" panose="020B0604020202020204" pitchFamily="34" charset="0"/>
                  </a:rPr>
                  <a:t>校园网硬件</a:t>
                </a:r>
                <a:r>
                  <a:rPr lang="zh-CN" altLang="en-US" sz="1000" dirty="0">
                    <a:solidFill>
                      <a:schemeClr val="bg1"/>
                    </a:solidFill>
                    <a:latin typeface="Century Gothic" panose="020B0502020202020204" pitchFamily="34" charset="0"/>
                    <a:cs typeface="Arial" panose="020B0604020202020204" pitchFamily="34" charset="0"/>
                  </a:rPr>
                  <a:t>系统包括：服务器、交换机、路由器、防火墙、机柜、终端设备</a:t>
                </a:r>
                <a:r>
                  <a:rPr lang="zh-CN" altLang="en-US" sz="1000" dirty="0" smtClean="0">
                    <a:solidFill>
                      <a:schemeClr val="bg1"/>
                    </a:solidFill>
                    <a:latin typeface="Century Gothic" panose="020B0502020202020204" pitchFamily="34" charset="0"/>
                    <a:cs typeface="Arial" panose="020B0604020202020204" pitchFamily="34" charset="0"/>
                  </a:rPr>
                  <a:t>等。</a:t>
                </a:r>
                <a:endParaRPr lang="en-US" altLang="zh-CN" sz="1000" dirty="0" smtClean="0">
                  <a:solidFill>
                    <a:schemeClr val="bg1"/>
                  </a:solidFill>
                  <a:latin typeface="Century Gothic" panose="020B0502020202020204" pitchFamily="34" charset="0"/>
                  <a:cs typeface="Arial" panose="020B0604020202020204" pitchFamily="34" charset="0"/>
                </a:endParaRPr>
              </a:p>
            </p:txBody>
          </p:sp>
        </p:grpSp>
        <p:grpSp>
          <p:nvGrpSpPr>
            <p:cNvPr id="17" name="组合 16"/>
            <p:cNvGrpSpPr/>
            <p:nvPr/>
          </p:nvGrpSpPr>
          <p:grpSpPr>
            <a:xfrm>
              <a:off x="5907606" y="1347614"/>
              <a:ext cx="3233784" cy="601960"/>
              <a:chOff x="5907606" y="1741619"/>
              <a:chExt cx="3233784" cy="601960"/>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741619"/>
                <a:ext cx="2783031" cy="601960"/>
              </a:xfrm>
              <a:prstGeom prst="rect">
                <a:avLst/>
              </a:prstGeom>
            </p:spPr>
            <p:txBody>
              <a:bodyPr wrap="square">
                <a:spAutoFit/>
              </a:bodyPr>
              <a:lstStyle/>
              <a:p>
                <a:pPr>
                  <a:lnSpc>
                    <a:spcPct val="114000"/>
                  </a:lnSpc>
                </a:pPr>
                <a:r>
                  <a:rPr lang="zh-CN" altLang="en-US" sz="1000" dirty="0" smtClean="0">
                    <a:solidFill>
                      <a:schemeClr val="bg1"/>
                    </a:solidFill>
                    <a:latin typeface="Century Gothic" panose="020B0502020202020204" pitchFamily="34" charset="0"/>
                    <a:cs typeface="Arial" panose="020B0604020202020204" pitchFamily="34" charset="0"/>
                  </a:rPr>
                  <a:t>校园网遵循</a:t>
                </a:r>
                <a:r>
                  <a:rPr lang="zh-CN" altLang="en-US" sz="1000" dirty="0">
                    <a:solidFill>
                      <a:schemeClr val="bg1"/>
                    </a:solidFill>
                    <a:latin typeface="Century Gothic" panose="020B0502020202020204" pitchFamily="34" charset="0"/>
                    <a:cs typeface="Arial" panose="020B0604020202020204" pitchFamily="34" charset="0"/>
                  </a:rPr>
                  <a:t>分层网络的设计思想，采用三层设计模型，主干网采用星型拓扑结构，</a:t>
                </a:r>
                <a:r>
                  <a:rPr lang="zh-CN" altLang="en-US" sz="1000" dirty="0" smtClean="0">
                    <a:solidFill>
                      <a:schemeClr val="bg1"/>
                    </a:solidFill>
                    <a:latin typeface="Century Gothic" panose="020B0502020202020204" pitchFamily="34" charset="0"/>
                    <a:cs typeface="Arial" panose="020B0604020202020204" pitchFamily="34" charset="0"/>
                  </a:rPr>
                  <a:t>该结构</a:t>
                </a:r>
                <a:r>
                  <a:rPr lang="zh-CN" altLang="en-US" sz="1000" dirty="0">
                    <a:solidFill>
                      <a:schemeClr val="bg1"/>
                    </a:solidFill>
                    <a:latin typeface="Century Gothic" panose="020B0502020202020204" pitchFamily="34" charset="0"/>
                    <a:cs typeface="Arial" panose="020B0604020202020204" pitchFamily="34" charset="0"/>
                  </a:rPr>
                  <a:t>实施与扩充方便灵活，便于维护，技术成熟。</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zh-CN" altLang="en-US" sz="1000" dirty="0">
                    <a:solidFill>
                      <a:schemeClr val="bg1"/>
                    </a:solidFill>
                    <a:latin typeface="Century Gothic" panose="020B0502020202020204" pitchFamily="34" charset="0"/>
                    <a:cs typeface="Arial" panose="020B0604020202020204" pitchFamily="34" charset="0"/>
                  </a:rPr>
                  <a:t>校园网主要用于办公、科研、教学管理、图书管理和校园一卡通管理等。</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39" name="组合 238"/>
            <p:cNvGrpSpPr/>
            <p:nvPr/>
          </p:nvGrpSpPr>
          <p:grpSpPr>
            <a:xfrm>
              <a:off x="5907170" y="1225733"/>
              <a:ext cx="3021313" cy="2328107"/>
              <a:chOff x="5907171" y="1225733"/>
              <a:chExt cx="2714384" cy="2328107"/>
            </a:xfrm>
          </p:grpSpPr>
          <p:grpSp>
            <p:nvGrpSpPr>
              <p:cNvPr id="14" name="组合 13"/>
              <p:cNvGrpSpPr/>
              <p:nvPr/>
            </p:nvGrpSpPr>
            <p:grpSpPr>
              <a:xfrm>
                <a:off x="5907171" y="1225733"/>
                <a:ext cx="2714384" cy="7143"/>
                <a:chOff x="5934316" y="1592499"/>
                <a:chExt cx="2714384" cy="7143"/>
              </a:xfrm>
            </p:grpSpPr>
            <p:cxnSp>
              <p:nvCxnSpPr>
                <p:cNvPr id="226" name="直接连接符 225"/>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28" name="组合 227"/>
              <p:cNvGrpSpPr/>
              <p:nvPr/>
            </p:nvGrpSpPr>
            <p:grpSpPr>
              <a:xfrm>
                <a:off x="5907171" y="1999388"/>
                <a:ext cx="2714384" cy="7143"/>
                <a:chOff x="5934316" y="1592499"/>
                <a:chExt cx="2714384" cy="7143"/>
              </a:xfrm>
            </p:grpSpPr>
            <p:cxnSp>
              <p:nvCxnSpPr>
                <p:cNvPr id="229" name="直接连接符 22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1" name="组合 230"/>
              <p:cNvGrpSpPr/>
              <p:nvPr/>
            </p:nvGrpSpPr>
            <p:grpSpPr>
              <a:xfrm>
                <a:off x="5907171" y="2773043"/>
                <a:ext cx="2714384" cy="7143"/>
                <a:chOff x="5934316" y="1592499"/>
                <a:chExt cx="2714384" cy="7143"/>
              </a:xfrm>
            </p:grpSpPr>
            <p:cxnSp>
              <p:nvCxnSpPr>
                <p:cNvPr id="232" name="直接连接符 231"/>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4" name="组合 233"/>
              <p:cNvGrpSpPr/>
              <p:nvPr/>
            </p:nvGrpSpPr>
            <p:grpSpPr>
              <a:xfrm>
                <a:off x="5907171" y="3546697"/>
                <a:ext cx="2714384" cy="7143"/>
                <a:chOff x="5934316" y="1592499"/>
                <a:chExt cx="2714384" cy="7143"/>
              </a:xfrm>
            </p:grpSpPr>
            <p:cxnSp>
              <p:nvCxnSpPr>
                <p:cNvPr id="235" name="直接连接符 234"/>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sp>
          <p:nvSpPr>
            <p:cNvPr id="237" name="矩形 236"/>
            <p:cNvSpPr/>
            <p:nvPr/>
          </p:nvSpPr>
          <p:spPr>
            <a:xfrm>
              <a:off x="5825866" y="3723878"/>
              <a:ext cx="3102617" cy="1200329"/>
            </a:xfrm>
            <a:prstGeom prst="rect">
              <a:avLst/>
            </a:prstGeom>
          </p:spPr>
          <p:txBody>
            <a:bodyPr wrap="square">
              <a:spAutoFit/>
            </a:bodyPr>
            <a:lstStyle/>
            <a:p>
              <a:r>
                <a:rPr lang="zh-CN" altLang="en-US" sz="1200" dirty="0" smtClean="0">
                  <a:solidFill>
                    <a:schemeClr val="bg1"/>
                  </a:solidFill>
                  <a:latin typeface="Century Gothic" panose="020B0502020202020204" pitchFamily="34" charset="0"/>
                  <a:cs typeface="Arial" panose="020B0604020202020204" pitchFamily="34" charset="0"/>
                </a:rPr>
                <a:t>整个网络采用树型结构，核心交换机是中心节点，校园网中核心和各个节点以光纤连接，充分满足了应用发展对主干带宽的需求；校园网络有两个出口：路由器的 </a:t>
              </a:r>
              <a:r>
                <a:rPr lang="en-US" altLang="zh-CN" sz="1200" dirty="0" smtClean="0">
                  <a:solidFill>
                    <a:schemeClr val="bg1"/>
                  </a:solidFill>
                  <a:latin typeface="Century Gothic" panose="020B0502020202020204" pitchFamily="34" charset="0"/>
                  <a:cs typeface="Arial" panose="020B0604020202020204" pitchFamily="34" charset="0"/>
                </a:rPr>
                <a:t>100Mb/s </a:t>
              </a:r>
              <a:r>
                <a:rPr lang="zh-CN" altLang="en-US" sz="1200" dirty="0" smtClean="0">
                  <a:solidFill>
                    <a:schemeClr val="bg1"/>
                  </a:solidFill>
                  <a:latin typeface="Century Gothic" panose="020B0502020202020204" pitchFamily="34" charset="0"/>
                  <a:cs typeface="Arial" panose="020B0604020202020204" pitchFamily="34" charset="0"/>
                </a:rPr>
                <a:t>端口接 </a:t>
              </a:r>
              <a:r>
                <a:rPr lang="en-US" altLang="zh-CN" sz="1200" dirty="0" smtClean="0">
                  <a:solidFill>
                    <a:schemeClr val="bg1"/>
                  </a:solidFill>
                  <a:latin typeface="Century Gothic" panose="020B0502020202020204" pitchFamily="34" charset="0"/>
                  <a:cs typeface="Arial" panose="020B0604020202020204" pitchFamily="34" charset="0"/>
                </a:rPr>
                <a:t>Internet </a:t>
              </a:r>
              <a:r>
                <a:rPr lang="zh-CN" altLang="en-US" sz="1200" dirty="0" smtClean="0">
                  <a:solidFill>
                    <a:schemeClr val="bg1"/>
                  </a:solidFill>
                  <a:latin typeface="Century Gothic" panose="020B0502020202020204" pitchFamily="34" charset="0"/>
                  <a:cs typeface="Arial" panose="020B0604020202020204" pitchFamily="34" charset="0"/>
                </a:rPr>
                <a:t>和 </a:t>
              </a:r>
              <a:r>
                <a:rPr lang="en-US" altLang="zh-CN" sz="1200" dirty="0" smtClean="0">
                  <a:solidFill>
                    <a:schemeClr val="bg1"/>
                  </a:solidFill>
                  <a:latin typeface="Century Gothic" panose="020B0502020202020204" pitchFamily="34" charset="0"/>
                  <a:cs typeface="Arial" panose="020B0604020202020204" pitchFamily="34" charset="0"/>
                </a:rPr>
                <a:t>100Mb/s </a:t>
              </a:r>
              <a:r>
                <a:rPr lang="zh-CN" altLang="en-US" sz="1200" dirty="0" smtClean="0">
                  <a:solidFill>
                    <a:schemeClr val="bg1"/>
                  </a:solidFill>
                  <a:latin typeface="Century Gothic" panose="020B0502020202020204" pitchFamily="34" charset="0"/>
                  <a:cs typeface="Arial" panose="020B0604020202020204" pitchFamily="34" charset="0"/>
                </a:rPr>
                <a:t>端口接 </a:t>
              </a:r>
              <a:r>
                <a:rPr lang="en-US" altLang="zh-CN" sz="1200" dirty="0" smtClean="0">
                  <a:solidFill>
                    <a:schemeClr val="bg1"/>
                  </a:solidFill>
                  <a:latin typeface="Century Gothic" panose="020B0502020202020204" pitchFamily="34" charset="0"/>
                  <a:cs typeface="Arial" panose="020B0604020202020204" pitchFamily="34" charset="0"/>
                </a:rPr>
                <a:t>CERNET</a:t>
              </a:r>
              <a:r>
                <a:rPr lang="zh-CN" altLang="en-US" sz="1200" dirty="0" smtClean="0">
                  <a:solidFill>
                    <a:schemeClr val="bg1"/>
                  </a:solidFill>
                  <a:latin typeface="Century Gothic" panose="020B0502020202020204" pitchFamily="34" charset="0"/>
                  <a:cs typeface="Arial" panose="020B0604020202020204" pitchFamily="34" charset="0"/>
                </a:rPr>
                <a:t>（中国教育科研网）。</a:t>
              </a:r>
              <a:endParaRPr lang="en-US" altLang="zh-CN" sz="1200" dirty="0">
                <a:solidFill>
                  <a:schemeClr val="bg1"/>
                </a:solidFill>
                <a:latin typeface="Century Gothic" panose="020B0502020202020204" pitchFamily="34" charset="0"/>
                <a:cs typeface="Arial" panose="020B0604020202020204" pitchFamily="34" charset="0"/>
              </a:endParaRPr>
            </a:p>
          </p:txBody>
        </p:sp>
      </p:grpSp>
      <p:pic>
        <p:nvPicPr>
          <p:cNvPr id="5122" name="Picture 2" descr="01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427846"/>
            <a:ext cx="5038725"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矩形 50"/>
          <p:cNvSpPr/>
          <p:nvPr/>
        </p:nvSpPr>
        <p:spPr>
          <a:xfrm>
            <a:off x="412490" y="1050290"/>
            <a:ext cx="1338828" cy="369332"/>
          </a:xfrm>
          <a:prstGeom prst="rect">
            <a:avLst/>
          </a:prstGeom>
        </p:spPr>
        <p:txBody>
          <a:bodyPr wrap="none">
            <a:spAutoFit/>
          </a:bodyPr>
          <a:lstStyle/>
          <a:p>
            <a:pPr lvl="0"/>
            <a:r>
              <a:rPr lang="zh-CN" altLang="en-US" dirty="0" smtClean="0">
                <a:solidFill>
                  <a:prstClr val="white">
                    <a:lumMod val="50000"/>
                  </a:prstClr>
                </a:solidFill>
                <a:latin typeface="方正兰亭超细黑简体" pitchFamily="2" charset="-122"/>
                <a:ea typeface="方正兰亭超细黑简体" pitchFamily="2" charset="-122"/>
                <a:cs typeface="Arial" panose="020B0604020202020204" pitchFamily="34" charset="0"/>
              </a:rPr>
              <a:t>校园网拓扑</a:t>
            </a:r>
            <a:endParaRPr lang="en-US" altLang="zh-CN" dirty="0">
              <a:solidFill>
                <a:prstClr val="white">
                  <a:lumMod val="50000"/>
                </a:prst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338105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1" fill="hold" nodeType="withEffect">
                                  <p:stCondLst>
                                    <p:cond delay="2500"/>
                                  </p:stCondLst>
                                  <p:childTnLst>
                                    <p:set>
                                      <p:cBhvr>
                                        <p:cTn id="14" dur="1" fill="hold">
                                          <p:stCondLst>
                                            <p:cond delay="0"/>
                                          </p:stCondLst>
                                        </p:cTn>
                                        <p:tgtEl>
                                          <p:spTgt spid="5122"/>
                                        </p:tgtEl>
                                        <p:attrNameLst>
                                          <p:attrName>style.visibility</p:attrName>
                                        </p:attrNameLst>
                                      </p:cBhvr>
                                      <p:to>
                                        <p:strVal val="visible"/>
                                      </p:to>
                                    </p:set>
                                    <p:anim calcmode="lin" valueType="num">
                                      <p:cBhvr additive="base">
                                        <p:cTn id="15" dur="500"/>
                                        <p:tgtEl>
                                          <p:spTgt spid="5122"/>
                                        </p:tgtEl>
                                        <p:attrNameLst>
                                          <p:attrName>ppt_y</p:attrName>
                                        </p:attrNameLst>
                                      </p:cBhvr>
                                      <p:tavLst>
                                        <p:tav tm="0">
                                          <p:val>
                                            <p:strVal val="#ppt_y-#ppt_h*1.125000"/>
                                          </p:val>
                                        </p:tav>
                                        <p:tav tm="100000">
                                          <p:val>
                                            <p:strVal val="#ppt_y"/>
                                          </p:val>
                                        </p:tav>
                                      </p:tavLst>
                                    </p:anim>
                                    <p:animEffect transition="in" filter="wipe(down)">
                                      <p:cBhvr>
                                        <p:cTn id="1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2893741" cy="584775"/>
          </a:xfrm>
          <a:prstGeom prst="rect">
            <a:avLst/>
          </a:prstGeom>
        </p:spPr>
        <p:txBody>
          <a:bodyPr wrap="none">
            <a:spAutoFit/>
          </a:bodyPr>
          <a:lstStyle/>
          <a:p>
            <a:pPr lvl="0"/>
            <a:r>
              <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Visio </a:t>
            </a:r>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软件介绍</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 name="矩形 7"/>
          <p:cNvSpPr/>
          <p:nvPr/>
        </p:nvSpPr>
        <p:spPr>
          <a:xfrm>
            <a:off x="412491" y="1305546"/>
            <a:ext cx="8223510" cy="934358"/>
          </a:xfrm>
          <a:prstGeom prst="rect">
            <a:avLst/>
          </a:prstGeom>
        </p:spPr>
        <p:txBody>
          <a:bodyPr wrap="square">
            <a:spAutoFit/>
          </a:bodyPr>
          <a:lstStyle/>
          <a:p>
            <a:pPr algn="just">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对于小型、简单的网络拓扑结构可能比较容易绘制，因为其中涉及的网络设备不是很多，图元外观也不会要求完全符合相应产品型号，通过简单的画图软件（</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系统</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中的“画图”软件等）即可轻松实现。而对于一些大型、复杂网络拓扑结构图的绘制则通常需要采用一些非常专业的绘图软件，如</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Microsoft Visio</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LAN Map Shot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等。</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下面是一些</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Microsoft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Visio 2003</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软件的常用功能。</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102760" y="2391754"/>
            <a:ext cx="2899454" cy="1986115"/>
            <a:chOff x="102760" y="2252887"/>
            <a:chExt cx="2899454" cy="1986115"/>
          </a:xfrm>
        </p:grpSpPr>
        <p:sp>
          <p:nvSpPr>
            <p:cNvPr id="13" name="矩形 12"/>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7584" y="2260949"/>
              <a:ext cx="1810111" cy="609782"/>
            </a:xfrm>
            <a:prstGeom prst="rect">
              <a:avLst/>
            </a:prstGeom>
          </p:spPr>
          <p:txBody>
            <a:bodyPr wrap="none">
              <a:spAutoFit/>
            </a:bodyPr>
            <a:lstStyle/>
            <a:p>
              <a:pPr>
                <a:lnSpc>
                  <a:spcPct val="150000"/>
                </a:lnSpc>
              </a:pPr>
              <a:r>
                <a:rPr lang="zh-CN" altLang="en-US" sz="1200" dirty="0" smtClean="0">
                  <a:solidFill>
                    <a:schemeClr val="bg1"/>
                  </a:solidFill>
                  <a:latin typeface="Century Gothic" panose="020B0502020202020204" pitchFamily="34" charset="0"/>
                  <a:cs typeface="Arial" panose="020B0604020202020204" pitchFamily="34" charset="0"/>
                </a:rPr>
                <a:t>视图 → 大小</a:t>
              </a:r>
              <a:r>
                <a:rPr lang="zh-CN" altLang="en-US" sz="1200" dirty="0">
                  <a:solidFill>
                    <a:schemeClr val="bg1"/>
                  </a:solidFill>
                  <a:latin typeface="Century Gothic" panose="020B0502020202020204" pitchFamily="34" charset="0"/>
                  <a:cs typeface="Arial" panose="020B0604020202020204" pitchFamily="34" charset="0"/>
                </a:rPr>
                <a:t>和位置</a:t>
              </a:r>
              <a:r>
                <a:rPr lang="zh-CN" altLang="en-US" sz="1200" dirty="0" smtClean="0">
                  <a:solidFill>
                    <a:schemeClr val="bg1"/>
                  </a:solidFill>
                  <a:latin typeface="Century Gothic" panose="020B0502020202020204" pitchFamily="34" charset="0"/>
                  <a:cs typeface="Arial" panose="020B0604020202020204" pitchFamily="34" charset="0"/>
                </a:rPr>
                <a:t>窗口</a:t>
              </a:r>
              <a:endParaRPr lang="en-US" altLang="zh-CN" sz="1200" dirty="0" smtClean="0">
                <a:solidFill>
                  <a:schemeClr val="bg1"/>
                </a:solidFill>
                <a:latin typeface="Century Gothic" panose="020B0502020202020204" pitchFamily="34" charset="0"/>
                <a:cs typeface="Arial" panose="020B0604020202020204" pitchFamily="34" charset="0"/>
              </a:endParaRPr>
            </a:p>
            <a:p>
              <a:pPr>
                <a:lnSpc>
                  <a:spcPct val="150000"/>
                </a:lnSpc>
              </a:pPr>
              <a:r>
                <a:rPr lang="zh-CN" altLang="en-US" sz="1200" dirty="0" smtClean="0">
                  <a:solidFill>
                    <a:schemeClr val="bg1"/>
                  </a:solidFill>
                  <a:latin typeface="Century Gothic" panose="020B0502020202020204" pitchFamily="34" charset="0"/>
                  <a:cs typeface="Arial" panose="020B0604020202020204" pitchFamily="34" charset="0"/>
                </a:rPr>
                <a:t> → 大小和位置</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sp>
          <p:nvSpPr>
            <p:cNvPr id="34" name="矩形 33"/>
            <p:cNvSpPr/>
            <p:nvPr/>
          </p:nvSpPr>
          <p:spPr>
            <a:xfrm>
              <a:off x="1682869" y="3551218"/>
              <a:ext cx="1313180" cy="566181"/>
            </a:xfrm>
            <a:prstGeom prst="rect">
              <a:avLst/>
            </a:prstGeom>
          </p:spPr>
          <p:txBody>
            <a:bodyPr wrap="none">
              <a:spAutoFit/>
            </a:bodyPr>
            <a:lstStyle/>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准确调整图形的大</a:t>
              </a:r>
              <a:endParaRPr lang="en-US" altLang="zh-CN" sz="1100" b="1" dirty="0" smtClean="0">
                <a:solidFill>
                  <a:srgbClr val="1F9E23"/>
                </a:solidFill>
                <a:latin typeface="Century Gothic" panose="020B0502020202020204" pitchFamily="34" charset="0"/>
                <a:cs typeface="Arial" panose="020B0604020202020204" pitchFamily="34" charset="0"/>
              </a:endParaRPr>
            </a:p>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小和位置</a:t>
              </a:r>
              <a:endParaRPr lang="en-US" altLang="zh-CN" sz="1100" b="1" dirty="0" smtClean="0">
                <a:solidFill>
                  <a:srgbClr val="1F9E23"/>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2911573" y="2391754"/>
            <a:ext cx="2899454" cy="1986115"/>
            <a:chOff x="102760" y="2252887"/>
            <a:chExt cx="2899454" cy="1986115"/>
          </a:xfrm>
        </p:grpSpPr>
        <p:sp>
          <p:nvSpPr>
            <p:cNvPr id="39" name="矩形 38"/>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85743" y="2260949"/>
              <a:ext cx="2018501" cy="600164"/>
            </a:xfrm>
            <a:prstGeom prst="rect">
              <a:avLst/>
            </a:prstGeom>
          </p:spPr>
          <p:txBody>
            <a:bodyPr wrap="none">
              <a:spAutoFit/>
            </a:bodyPr>
            <a:lstStyle/>
            <a:p>
              <a:pPr>
                <a:lnSpc>
                  <a:spcPct val="150000"/>
                </a:lnSpc>
              </a:pPr>
              <a:r>
                <a:rPr lang="zh-CN" altLang="en-US" sz="1100" dirty="0">
                  <a:solidFill>
                    <a:schemeClr val="bg1"/>
                  </a:solidFill>
                  <a:latin typeface="Century Gothic" panose="020B0502020202020204" pitchFamily="34" charset="0"/>
                  <a:cs typeface="Arial" panose="020B0604020202020204" pitchFamily="34" charset="0"/>
                </a:rPr>
                <a:t>视图 → </a:t>
              </a:r>
              <a:r>
                <a:rPr lang="zh-CN" altLang="en-US" sz="1100" dirty="0" smtClean="0">
                  <a:solidFill>
                    <a:schemeClr val="bg1"/>
                  </a:solidFill>
                  <a:latin typeface="Century Gothic" panose="020B0502020202020204" pitchFamily="34" charset="0"/>
                  <a:cs typeface="Arial" panose="020B0604020202020204" pitchFamily="34" charset="0"/>
                </a:rPr>
                <a:t>工具栏 </a:t>
              </a:r>
              <a:r>
                <a:rPr lang="zh-CN" altLang="en-US" sz="1100" dirty="0">
                  <a:solidFill>
                    <a:schemeClr val="bg1"/>
                  </a:solidFill>
                  <a:latin typeface="Century Gothic" panose="020B0502020202020204" pitchFamily="34" charset="0"/>
                  <a:cs typeface="Arial" panose="020B0604020202020204" pitchFamily="34" charset="0"/>
                </a:rPr>
                <a:t>→ </a:t>
              </a:r>
              <a:r>
                <a:rPr lang="zh-CN" altLang="en-US" sz="1100" dirty="0" smtClean="0">
                  <a:solidFill>
                    <a:schemeClr val="bg1"/>
                  </a:solidFill>
                  <a:latin typeface="Century Gothic" panose="020B0502020202020204" pitchFamily="34" charset="0"/>
                  <a:cs typeface="Arial" panose="020B0604020202020204" pitchFamily="34" charset="0"/>
                </a:rPr>
                <a:t>绘图</a:t>
              </a:r>
              <a:endParaRPr lang="en-US" altLang="zh-CN" sz="1100" dirty="0" smtClean="0">
                <a:solidFill>
                  <a:schemeClr val="bg1"/>
                </a:solidFill>
                <a:latin typeface="Century Gothic" panose="020B0502020202020204" pitchFamily="34" charset="0"/>
                <a:cs typeface="Arial" panose="020B0604020202020204" pitchFamily="34" charset="0"/>
              </a:endParaRPr>
            </a:p>
            <a:p>
              <a:pPr>
                <a:lnSpc>
                  <a:spcPct val="150000"/>
                </a:lnSpc>
              </a:pPr>
              <a:r>
                <a:rPr lang="zh-CN" altLang="en-US" sz="1100" dirty="0">
                  <a:solidFill>
                    <a:schemeClr val="bg1"/>
                  </a:solidFill>
                  <a:latin typeface="Century Gothic" panose="020B0502020202020204" pitchFamily="34" charset="0"/>
                  <a:cs typeface="Arial" panose="020B0604020202020204" pitchFamily="34" charset="0"/>
                </a:rPr>
                <a:t>提供</a:t>
              </a:r>
              <a:r>
                <a:rPr lang="zh-CN" altLang="en-US" sz="1100" dirty="0" smtClean="0">
                  <a:solidFill>
                    <a:schemeClr val="bg1"/>
                  </a:solidFill>
                  <a:latin typeface="Century Gothic" panose="020B0502020202020204" pitchFamily="34" charset="0"/>
                  <a:cs typeface="Arial" panose="020B0604020202020204" pitchFamily="34" charset="0"/>
                </a:rPr>
                <a:t>了矩形、椭圆形、线条等</a:t>
              </a:r>
              <a:endParaRPr lang="en-US" altLang="zh-CN" sz="11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sp>
          <p:nvSpPr>
            <p:cNvPr id="45" name="矩形 44"/>
            <p:cNvSpPr/>
            <p:nvPr/>
          </p:nvSpPr>
          <p:spPr>
            <a:xfrm>
              <a:off x="1682869" y="3551218"/>
              <a:ext cx="1172116" cy="566181"/>
            </a:xfrm>
            <a:prstGeom prst="rect">
              <a:avLst/>
            </a:prstGeom>
          </p:spPr>
          <p:txBody>
            <a:bodyPr wrap="none">
              <a:spAutoFit/>
            </a:bodyPr>
            <a:lstStyle/>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显示“绘图”工</a:t>
              </a:r>
              <a:endParaRPr lang="en-US" altLang="zh-CN" sz="1100" b="1" dirty="0" smtClean="0">
                <a:solidFill>
                  <a:srgbClr val="1F9E23"/>
                </a:solidFill>
                <a:latin typeface="Century Gothic" panose="020B0502020202020204" pitchFamily="34" charset="0"/>
                <a:cs typeface="Arial" panose="020B0604020202020204" pitchFamily="34" charset="0"/>
              </a:endParaRPr>
            </a:p>
            <a:p>
              <a:pPr>
                <a:lnSpc>
                  <a:spcPct val="150000"/>
                </a:lnSpc>
              </a:pPr>
              <a:r>
                <a:rPr lang="zh-CN" altLang="en-US" sz="1100" b="1" dirty="0">
                  <a:solidFill>
                    <a:srgbClr val="1F9E23"/>
                  </a:solidFill>
                  <a:latin typeface="Century Gothic" panose="020B0502020202020204" pitchFamily="34" charset="0"/>
                  <a:cs typeface="Arial" panose="020B0604020202020204" pitchFamily="34" charset="0"/>
                </a:rPr>
                <a:t>具栏</a:t>
              </a:r>
              <a:endParaRPr lang="en-US" altLang="zh-CN" sz="1100" b="1" dirty="0">
                <a:solidFill>
                  <a:srgbClr val="1F9E23"/>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5720385" y="2391754"/>
            <a:ext cx="2899454" cy="1986115"/>
            <a:chOff x="102760" y="2252887"/>
            <a:chExt cx="2899454" cy="1986115"/>
          </a:xfrm>
        </p:grpSpPr>
        <p:sp>
          <p:nvSpPr>
            <p:cNvPr id="55" name="矩形 54"/>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885743" y="2260949"/>
              <a:ext cx="1967205" cy="600164"/>
            </a:xfrm>
            <a:prstGeom prst="rect">
              <a:avLst/>
            </a:prstGeom>
          </p:spPr>
          <p:txBody>
            <a:bodyPr wrap="none">
              <a:spAutoFit/>
            </a:bodyPr>
            <a:lstStyle/>
            <a:p>
              <a:pPr>
                <a:lnSpc>
                  <a:spcPct val="150000"/>
                </a:lnSpc>
              </a:pPr>
              <a:r>
                <a:rPr lang="zh-CN" altLang="en-US" sz="1100" dirty="0" smtClean="0">
                  <a:solidFill>
                    <a:schemeClr val="bg1"/>
                  </a:solidFill>
                  <a:latin typeface="Century Gothic" panose="020B0502020202020204" pitchFamily="34" charset="0"/>
                  <a:cs typeface="Arial" panose="020B0604020202020204" pitchFamily="34" charset="0"/>
                </a:rPr>
                <a:t>文件 → 形状</a:t>
              </a:r>
              <a:r>
                <a:rPr lang="en-US" altLang="zh-CN" sz="1100" dirty="0">
                  <a:solidFill>
                    <a:schemeClr val="bg1"/>
                  </a:solidFill>
                  <a:latin typeface="Century Gothic" panose="020B0502020202020204" pitchFamily="34" charset="0"/>
                  <a:cs typeface="Arial" panose="020B0604020202020204" pitchFamily="34" charset="0"/>
                </a:rPr>
                <a:t> </a:t>
              </a:r>
              <a:r>
                <a:rPr lang="zh-CN" altLang="en-US" sz="1100" dirty="0" smtClean="0">
                  <a:solidFill>
                    <a:schemeClr val="bg1"/>
                  </a:solidFill>
                  <a:latin typeface="Century Gothic" panose="020B0502020202020204" pitchFamily="34" charset="0"/>
                  <a:cs typeface="Arial" panose="020B0604020202020204" pitchFamily="34" charset="0"/>
                </a:rPr>
                <a:t>→ 选择形状 → </a:t>
              </a:r>
              <a:endParaRPr lang="en-US" altLang="zh-CN" sz="1100" dirty="0" smtClean="0">
                <a:solidFill>
                  <a:schemeClr val="bg1"/>
                </a:solidFill>
                <a:latin typeface="Century Gothic" panose="020B0502020202020204" pitchFamily="34" charset="0"/>
                <a:cs typeface="Arial" panose="020B0604020202020204" pitchFamily="34" charset="0"/>
              </a:endParaRPr>
            </a:p>
            <a:p>
              <a:pPr>
                <a:lnSpc>
                  <a:spcPct val="150000"/>
                </a:lnSpc>
              </a:pPr>
              <a:r>
                <a:rPr lang="zh-CN" altLang="en-US" sz="1100" dirty="0">
                  <a:solidFill>
                    <a:schemeClr val="bg1"/>
                  </a:solidFill>
                  <a:latin typeface="Century Gothic" panose="020B0502020202020204" pitchFamily="34" charset="0"/>
                  <a:cs typeface="Arial" panose="020B0604020202020204" pitchFamily="34" charset="0"/>
                </a:rPr>
                <a:t>查找</a:t>
              </a:r>
              <a:r>
                <a:rPr lang="zh-CN" altLang="en-US" sz="1100" dirty="0" smtClean="0">
                  <a:solidFill>
                    <a:schemeClr val="bg1"/>
                  </a:solidFill>
                  <a:latin typeface="Century Gothic" panose="020B0502020202020204" pitchFamily="34" charset="0"/>
                  <a:cs typeface="Arial" panose="020B0604020202020204" pitchFamily="34" charset="0"/>
                </a:rPr>
                <a:t>形状 → 拖曳使用</a:t>
              </a:r>
              <a:endParaRPr lang="en-US" altLang="zh-CN" sz="1100" dirty="0">
                <a:solidFill>
                  <a:schemeClr val="bg1"/>
                </a:solidFill>
                <a:latin typeface="Century Gothic" panose="020B0502020202020204" pitchFamily="34" charset="0"/>
                <a:cs typeface="Arial" panose="020B0604020202020204" pitchFamily="34" charset="0"/>
              </a:endParaRPr>
            </a:p>
          </p:txBody>
        </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sp>
          <p:nvSpPr>
            <p:cNvPr id="61" name="矩形 60"/>
            <p:cNvSpPr/>
            <p:nvPr/>
          </p:nvSpPr>
          <p:spPr>
            <a:xfrm>
              <a:off x="1682869" y="3551218"/>
              <a:ext cx="1313180" cy="566181"/>
            </a:xfrm>
            <a:prstGeom prst="rect">
              <a:avLst/>
            </a:prstGeom>
          </p:spPr>
          <p:txBody>
            <a:bodyPr wrap="none">
              <a:spAutoFit/>
            </a:bodyPr>
            <a:lstStyle/>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图形元素的添加和</a:t>
              </a:r>
              <a:endParaRPr lang="en-US" altLang="zh-CN" sz="1100" b="1" dirty="0" smtClean="0">
                <a:solidFill>
                  <a:srgbClr val="1F9E23"/>
                </a:solidFill>
                <a:latin typeface="Century Gothic" panose="020B0502020202020204" pitchFamily="34" charset="0"/>
                <a:cs typeface="Arial" panose="020B0604020202020204" pitchFamily="34" charset="0"/>
              </a:endParaRPr>
            </a:p>
            <a:p>
              <a:pPr>
                <a:lnSpc>
                  <a:spcPct val="150000"/>
                </a:lnSpc>
              </a:pPr>
              <a:r>
                <a:rPr lang="zh-CN" altLang="en-US" sz="1100" b="1" dirty="0">
                  <a:solidFill>
                    <a:srgbClr val="1F9E23"/>
                  </a:solidFill>
                  <a:latin typeface="Century Gothic" panose="020B0502020202020204" pitchFamily="34" charset="0"/>
                  <a:cs typeface="Arial" panose="020B0604020202020204" pitchFamily="34" charset="0"/>
                </a:rPr>
                <a:t>查找</a:t>
              </a:r>
              <a:endParaRPr lang="en-US" altLang="zh-CN" sz="1100" b="1" dirty="0">
                <a:solidFill>
                  <a:srgbClr val="1F9E23"/>
                </a:solidFill>
                <a:latin typeface="Century Gothic" panose="020B0502020202020204" pitchFamily="34" charset="0"/>
                <a:cs typeface="Arial" panose="020B0604020202020204" pitchFamily="34" charset="0"/>
              </a:endParaRPr>
            </a:p>
          </p:txBody>
        </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75</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69368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2" presetClass="entr" presetSubtype="2" decel="100000" fill="hold" nodeType="withEffect">
                                  <p:stCondLst>
                                    <p:cond delay="15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fill="hold"/>
                                        <p:tgtEl>
                                          <p:spTgt spid="2048"/>
                                        </p:tgtEl>
                                        <p:attrNameLst>
                                          <p:attrName>ppt_x</p:attrName>
                                        </p:attrNameLst>
                                      </p:cBhvr>
                                      <p:tavLst>
                                        <p:tav tm="0">
                                          <p:val>
                                            <p:strVal val="1+#ppt_w/2"/>
                                          </p:val>
                                        </p:tav>
                                        <p:tav tm="100000">
                                          <p:val>
                                            <p:strVal val="#ppt_x"/>
                                          </p:val>
                                        </p:tav>
                                      </p:tavLst>
                                    </p:anim>
                                    <p:anim calcmode="lin" valueType="num">
                                      <p:cBhvr additive="base">
                                        <p:cTn id="15" dur="500" fill="hold"/>
                                        <p:tgtEl>
                                          <p:spTgt spid="2048"/>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175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00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1+#ppt_w/2"/>
                                          </p:val>
                                        </p:tav>
                                        <p:tav tm="100000">
                                          <p:val>
                                            <p:strVal val="#ppt_x"/>
                                          </p:val>
                                        </p:tav>
                                      </p:tavLst>
                                    </p:anim>
                                    <p:anim calcmode="lin" valueType="num">
                                      <p:cBhvr additive="base">
                                        <p:cTn id="2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2893741" cy="584775"/>
          </a:xfrm>
          <a:prstGeom prst="rect">
            <a:avLst/>
          </a:prstGeom>
        </p:spPr>
        <p:txBody>
          <a:bodyPr wrap="none">
            <a:spAutoFit/>
          </a:bodyPr>
          <a:lstStyle/>
          <a:p>
            <a:pPr lvl="0"/>
            <a:r>
              <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Visio </a:t>
            </a:r>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软件介绍</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 name="矩形 7"/>
          <p:cNvSpPr/>
          <p:nvPr/>
        </p:nvSpPr>
        <p:spPr>
          <a:xfrm>
            <a:off x="412491" y="1305546"/>
            <a:ext cx="8223510" cy="934358"/>
          </a:xfrm>
          <a:prstGeom prst="rect">
            <a:avLst/>
          </a:prstGeom>
        </p:spPr>
        <p:txBody>
          <a:bodyPr wrap="square">
            <a:spAutoFit/>
          </a:bodyPr>
          <a:lstStyle/>
          <a:p>
            <a:pPr algn="just">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对于小型、简单的网络拓扑结构可能比较容易绘制，因为其中涉及的网络设备不是很多，图元外观也不会要求完全符合相应产品型号，通过简单的画图软件（</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如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系统</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中的“画图”软件等）即可轻松实现。而对于一些大型、复杂网络拓扑结构图的绘制则通常需要采用一些非常专业的绘图软件，如</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Microsoft Visio</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LAN Map Shot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等。</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下面是一些</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Microsoft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Visio 2003</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软件的常用功能。</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1079612" y="2391754"/>
            <a:ext cx="3034353" cy="1986115"/>
            <a:chOff x="102760" y="2252887"/>
            <a:chExt cx="3034353" cy="1986115"/>
          </a:xfrm>
        </p:grpSpPr>
        <p:sp>
          <p:nvSpPr>
            <p:cNvPr id="13" name="矩形 12"/>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7584" y="2260949"/>
              <a:ext cx="2165978" cy="646331"/>
            </a:xfrm>
            <a:prstGeom prst="rect">
              <a:avLst/>
            </a:prstGeom>
          </p:spPr>
          <p:txBody>
            <a:bodyPr wrap="none">
              <a:spAutoFit/>
            </a:bodyPr>
            <a:lstStyle/>
            <a:p>
              <a:pPr>
                <a:lnSpc>
                  <a:spcPct val="150000"/>
                </a:lnSpc>
              </a:pPr>
              <a:r>
                <a:rPr lang="zh-CN" altLang="en-US" sz="1200" dirty="0" smtClean="0">
                  <a:solidFill>
                    <a:schemeClr val="bg1"/>
                  </a:solidFill>
                  <a:latin typeface="Century Gothic" panose="020B0502020202020204" pitchFamily="34" charset="0"/>
                  <a:cs typeface="Arial" panose="020B0604020202020204" pitchFamily="34" charset="0"/>
                </a:rPr>
                <a:t>选中图形元素 → 形状 → </a:t>
              </a:r>
              <a:endParaRPr lang="en-US" altLang="zh-CN" sz="1200" dirty="0" smtClean="0">
                <a:solidFill>
                  <a:schemeClr val="bg1"/>
                </a:solidFill>
                <a:latin typeface="Century Gothic" panose="020B0502020202020204" pitchFamily="34" charset="0"/>
                <a:cs typeface="Arial" panose="020B0604020202020204" pitchFamily="34" charset="0"/>
              </a:endParaRPr>
            </a:p>
            <a:p>
              <a:pPr>
                <a:lnSpc>
                  <a:spcPct val="150000"/>
                </a:lnSpc>
              </a:pPr>
              <a:r>
                <a:rPr lang="zh-CN" altLang="en-US" sz="1200" dirty="0" smtClean="0">
                  <a:solidFill>
                    <a:schemeClr val="bg1"/>
                  </a:solidFill>
                  <a:latin typeface="Century Gothic" panose="020B0502020202020204" pitchFamily="34" charset="0"/>
                  <a:cs typeface="Arial" panose="020B0604020202020204" pitchFamily="34" charset="0"/>
                </a:rPr>
                <a:t>对齐形状</a:t>
              </a:r>
              <a:r>
                <a:rPr lang="en-US" altLang="zh-CN" sz="1200" dirty="0" smtClean="0">
                  <a:solidFill>
                    <a:schemeClr val="bg1"/>
                  </a:solidFill>
                  <a:latin typeface="Century Gothic" panose="020B0502020202020204" pitchFamily="34" charset="0"/>
                  <a:cs typeface="Arial" panose="020B0604020202020204" pitchFamily="34" charset="0"/>
                </a:rPr>
                <a:t>/</a:t>
              </a:r>
              <a:r>
                <a:rPr lang="zh-CN" altLang="en-US" sz="1200" dirty="0" smtClean="0">
                  <a:solidFill>
                    <a:schemeClr val="bg1"/>
                  </a:solidFill>
                  <a:latin typeface="Century Gothic" panose="020B0502020202020204" pitchFamily="34" charset="0"/>
                  <a:cs typeface="Arial" panose="020B0604020202020204" pitchFamily="34" charset="0"/>
                </a:rPr>
                <a:t>分配形状</a:t>
              </a:r>
              <a:r>
                <a:rPr lang="en-US" altLang="zh-CN" sz="1200" dirty="0" smtClean="0">
                  <a:solidFill>
                    <a:schemeClr val="bg1"/>
                  </a:solidFill>
                  <a:latin typeface="Century Gothic" panose="020B0502020202020204" pitchFamily="34" charset="0"/>
                  <a:cs typeface="Arial" panose="020B0604020202020204" pitchFamily="34" charset="0"/>
                </a:rPr>
                <a:t>/</a:t>
              </a:r>
              <a:r>
                <a:rPr lang="zh-CN" altLang="en-US" sz="1200" dirty="0" smtClean="0">
                  <a:solidFill>
                    <a:schemeClr val="bg1"/>
                  </a:solidFill>
                  <a:latin typeface="Century Gothic" panose="020B0502020202020204" pitchFamily="34" charset="0"/>
                  <a:cs typeface="Arial" panose="020B0604020202020204" pitchFamily="34" charset="0"/>
                </a:rPr>
                <a:t>连接形状</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sp>
          <p:nvSpPr>
            <p:cNvPr id="34" name="矩形 33"/>
            <p:cNvSpPr/>
            <p:nvPr/>
          </p:nvSpPr>
          <p:spPr>
            <a:xfrm>
              <a:off x="1682869" y="3476999"/>
              <a:ext cx="1454244" cy="600164"/>
            </a:xfrm>
            <a:prstGeom prst="rect">
              <a:avLst/>
            </a:prstGeom>
          </p:spPr>
          <p:txBody>
            <a:bodyPr wrap="none">
              <a:spAutoFit/>
            </a:bodyPr>
            <a:lstStyle/>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对齐、分配、连接、</a:t>
              </a:r>
              <a:endParaRPr lang="en-US" altLang="zh-CN" sz="1100" b="1" dirty="0" smtClean="0">
                <a:solidFill>
                  <a:srgbClr val="1F9E23"/>
                </a:solidFill>
                <a:latin typeface="Century Gothic" panose="020B0502020202020204" pitchFamily="34" charset="0"/>
                <a:cs typeface="Arial" panose="020B0604020202020204" pitchFamily="34" charset="0"/>
              </a:endParaRPr>
            </a:p>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排放图形元素</a:t>
              </a:r>
              <a:endParaRPr lang="en-US" altLang="zh-CN" sz="1100" b="1" dirty="0" smtClean="0">
                <a:solidFill>
                  <a:srgbClr val="1F9E23"/>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4660878" y="2391754"/>
            <a:ext cx="2899454" cy="1986115"/>
            <a:chOff x="102760" y="2252887"/>
            <a:chExt cx="2899454" cy="1986115"/>
          </a:xfrm>
        </p:grpSpPr>
        <p:sp>
          <p:nvSpPr>
            <p:cNvPr id="39" name="矩形 38"/>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85743" y="2260949"/>
              <a:ext cx="1907895" cy="600164"/>
            </a:xfrm>
            <a:prstGeom prst="rect">
              <a:avLst/>
            </a:prstGeom>
          </p:spPr>
          <p:txBody>
            <a:bodyPr wrap="none">
              <a:spAutoFit/>
            </a:bodyPr>
            <a:lstStyle/>
            <a:p>
              <a:pPr>
                <a:lnSpc>
                  <a:spcPct val="150000"/>
                </a:lnSpc>
              </a:pPr>
              <a:r>
                <a:rPr lang="zh-CN" altLang="en-US" sz="1100" dirty="0" smtClean="0">
                  <a:solidFill>
                    <a:schemeClr val="bg1"/>
                  </a:solidFill>
                  <a:latin typeface="Century Gothic" panose="020B0502020202020204" pitchFamily="34" charset="0"/>
                  <a:cs typeface="Arial" panose="020B0604020202020204" pitchFamily="34" charset="0"/>
                </a:rPr>
                <a:t>文件 </a:t>
              </a:r>
              <a:r>
                <a:rPr lang="zh-CN" altLang="en-US" sz="1100" dirty="0">
                  <a:solidFill>
                    <a:schemeClr val="bg1"/>
                  </a:solidFill>
                  <a:latin typeface="Century Gothic" panose="020B0502020202020204" pitchFamily="34" charset="0"/>
                  <a:cs typeface="Arial" panose="020B0604020202020204" pitchFamily="34" charset="0"/>
                </a:rPr>
                <a:t>→ </a:t>
              </a:r>
              <a:r>
                <a:rPr lang="zh-CN" altLang="en-US" sz="1100" dirty="0" smtClean="0">
                  <a:solidFill>
                    <a:schemeClr val="bg1"/>
                  </a:solidFill>
                  <a:latin typeface="Century Gothic" panose="020B0502020202020204" pitchFamily="34" charset="0"/>
                  <a:cs typeface="Arial" panose="020B0604020202020204" pitchFamily="34" charset="0"/>
                </a:rPr>
                <a:t>另存为 </a:t>
              </a:r>
              <a:r>
                <a:rPr lang="zh-CN" altLang="en-US" sz="1100" dirty="0">
                  <a:solidFill>
                    <a:schemeClr val="bg1"/>
                  </a:solidFill>
                  <a:latin typeface="Century Gothic" panose="020B0502020202020204" pitchFamily="34" charset="0"/>
                  <a:cs typeface="Arial" panose="020B0604020202020204" pitchFamily="34" charset="0"/>
                </a:rPr>
                <a:t>→ </a:t>
              </a:r>
              <a:r>
                <a:rPr lang="zh-CN" altLang="en-US" sz="1100" dirty="0" smtClean="0">
                  <a:solidFill>
                    <a:schemeClr val="bg1"/>
                  </a:solidFill>
                  <a:latin typeface="Century Gothic" panose="020B0502020202020204" pitchFamily="34" charset="0"/>
                  <a:cs typeface="Arial" panose="020B0604020202020204" pitchFamily="34" charset="0"/>
                </a:rPr>
                <a:t>选择保存</a:t>
              </a:r>
              <a:endParaRPr lang="en-US" altLang="zh-CN" sz="1100" dirty="0" smtClean="0">
                <a:solidFill>
                  <a:schemeClr val="bg1"/>
                </a:solidFill>
                <a:latin typeface="Century Gothic" panose="020B0502020202020204" pitchFamily="34" charset="0"/>
                <a:cs typeface="Arial" panose="020B0604020202020204" pitchFamily="34" charset="0"/>
              </a:endParaRPr>
            </a:p>
            <a:p>
              <a:pPr>
                <a:lnSpc>
                  <a:spcPct val="150000"/>
                </a:lnSpc>
              </a:pPr>
              <a:r>
                <a:rPr lang="zh-CN" altLang="en-US" sz="1100" dirty="0" smtClean="0">
                  <a:solidFill>
                    <a:schemeClr val="bg1"/>
                  </a:solidFill>
                  <a:latin typeface="Century Gothic" panose="020B0502020202020204" pitchFamily="34" charset="0"/>
                  <a:cs typeface="Arial" panose="020B0604020202020204" pitchFamily="34" charset="0"/>
                </a:rPr>
                <a:t>类型 → </a:t>
              </a:r>
              <a:r>
                <a:rPr lang="en-US" altLang="zh-CN" sz="1100" dirty="0" smtClean="0">
                  <a:solidFill>
                    <a:schemeClr val="bg1"/>
                  </a:solidFill>
                  <a:latin typeface="Century Gothic" panose="020B0502020202020204" pitchFamily="34" charset="0"/>
                  <a:cs typeface="Arial" panose="020B0604020202020204" pitchFamily="34" charset="0"/>
                </a:rPr>
                <a:t>.</a:t>
              </a:r>
              <a:r>
                <a:rPr lang="en-US" altLang="zh-CN" sz="1100" dirty="0" err="1" smtClean="0">
                  <a:solidFill>
                    <a:schemeClr val="bg1"/>
                  </a:solidFill>
                  <a:latin typeface="Century Gothic" panose="020B0502020202020204" pitchFamily="34" charset="0"/>
                  <a:cs typeface="Arial" panose="020B0604020202020204" pitchFamily="34" charset="0"/>
                </a:rPr>
                <a:t>dwg</a:t>
              </a:r>
              <a:r>
                <a:rPr lang="en-US" altLang="zh-CN" sz="1100" dirty="0" smtClean="0">
                  <a:solidFill>
                    <a:schemeClr val="bg1"/>
                  </a:solidFill>
                  <a:latin typeface="Century Gothic" panose="020B0502020202020204" pitchFamily="34" charset="0"/>
                  <a:cs typeface="Arial" panose="020B0604020202020204" pitchFamily="34" charset="0"/>
                </a:rPr>
                <a:t>, .</a:t>
              </a:r>
              <a:r>
                <a:rPr lang="en-US" altLang="zh-CN" sz="1100" dirty="0" err="1" smtClean="0">
                  <a:solidFill>
                    <a:schemeClr val="bg1"/>
                  </a:solidFill>
                  <a:latin typeface="Century Gothic" panose="020B0502020202020204" pitchFamily="34" charset="0"/>
                  <a:cs typeface="Arial" panose="020B0604020202020204" pitchFamily="34" charset="0"/>
                </a:rPr>
                <a:t>dxf</a:t>
              </a:r>
              <a:r>
                <a:rPr lang="en-US" altLang="zh-CN" sz="1100" dirty="0" smtClean="0">
                  <a:solidFill>
                    <a:schemeClr val="bg1"/>
                  </a:solidFill>
                  <a:latin typeface="Century Gothic" panose="020B0502020202020204" pitchFamily="34" charset="0"/>
                  <a:cs typeface="Arial" panose="020B0604020202020204" pitchFamily="34" charset="0"/>
                </a:rPr>
                <a:t>, .jpg</a:t>
              </a:r>
              <a:r>
                <a:rPr lang="zh-CN" altLang="en-US" sz="1100" dirty="0" smtClean="0">
                  <a:solidFill>
                    <a:schemeClr val="bg1"/>
                  </a:solidFill>
                  <a:latin typeface="Century Gothic" panose="020B0502020202020204" pitchFamily="34" charset="0"/>
                  <a:cs typeface="Arial" panose="020B0604020202020204" pitchFamily="34" charset="0"/>
                </a:rPr>
                <a:t>等</a:t>
              </a:r>
              <a:endParaRPr lang="en-US" altLang="zh-CN" sz="11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sp>
          <p:nvSpPr>
            <p:cNvPr id="45" name="矩形 44"/>
            <p:cNvSpPr/>
            <p:nvPr/>
          </p:nvSpPr>
          <p:spPr>
            <a:xfrm>
              <a:off x="1682869" y="3551218"/>
              <a:ext cx="748923" cy="567399"/>
            </a:xfrm>
            <a:prstGeom prst="rect">
              <a:avLst/>
            </a:prstGeom>
          </p:spPr>
          <p:txBody>
            <a:bodyPr wrap="none">
              <a:spAutoFit/>
            </a:bodyPr>
            <a:lstStyle/>
            <a:p>
              <a:pPr>
                <a:lnSpc>
                  <a:spcPct val="150000"/>
                </a:lnSpc>
              </a:pPr>
              <a:r>
                <a:rPr lang="zh-CN" altLang="en-US" sz="1100" b="1" dirty="0" smtClean="0">
                  <a:solidFill>
                    <a:srgbClr val="1F9E23"/>
                  </a:solidFill>
                  <a:latin typeface="Century Gothic" panose="020B0502020202020204" pitchFamily="34" charset="0"/>
                  <a:cs typeface="Arial" panose="020B0604020202020204" pitchFamily="34" charset="0"/>
                </a:rPr>
                <a:t>文件输出</a:t>
              </a:r>
              <a:endParaRPr lang="en-US" altLang="zh-CN" sz="1100" b="1" dirty="0" smtClean="0">
                <a:solidFill>
                  <a:srgbClr val="1F9E23"/>
                </a:solidFill>
                <a:latin typeface="Century Gothic" panose="020B0502020202020204" pitchFamily="34" charset="0"/>
                <a:cs typeface="Arial" panose="020B0604020202020204" pitchFamily="34" charset="0"/>
              </a:endParaRPr>
            </a:p>
            <a:p>
              <a:pPr>
                <a:lnSpc>
                  <a:spcPct val="150000"/>
                </a:lnSpc>
              </a:pPr>
              <a:endParaRPr lang="en-US" altLang="zh-CN" sz="1100" b="1" dirty="0">
                <a:solidFill>
                  <a:srgbClr val="1F9E23"/>
                </a:solidFill>
                <a:latin typeface="Century Gothic" panose="020B0502020202020204" pitchFamily="34" charset="0"/>
                <a:cs typeface="Arial" panose="020B0604020202020204" pitchFamily="34" charset="0"/>
              </a:endParaRPr>
            </a:p>
          </p:txBody>
        </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76</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1442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2048"/>
                                        </p:tgtEl>
                                        <p:attrNameLst>
                                          <p:attrName>style.visibility</p:attrName>
                                        </p:attrNameLst>
                                      </p:cBhvr>
                                      <p:to>
                                        <p:strVal val="visible"/>
                                      </p:to>
                                    </p:set>
                                    <p:anim calcmode="lin" valueType="num">
                                      <p:cBhvr additive="base">
                                        <p:cTn id="7" dur="500" fill="hold"/>
                                        <p:tgtEl>
                                          <p:spTgt spid="2048"/>
                                        </p:tgtEl>
                                        <p:attrNameLst>
                                          <p:attrName>ppt_x</p:attrName>
                                        </p:attrNameLst>
                                      </p:cBhvr>
                                      <p:tavLst>
                                        <p:tav tm="0">
                                          <p:val>
                                            <p:strVal val="1+#ppt_w/2"/>
                                          </p:val>
                                        </p:tav>
                                        <p:tav tm="100000">
                                          <p:val>
                                            <p:strVal val="#ppt_x"/>
                                          </p:val>
                                        </p:tav>
                                      </p:tavLst>
                                    </p:anim>
                                    <p:anim calcmode="lin" valueType="num">
                                      <p:cBhvr additive="base">
                                        <p:cTn id="8" dur="500" fill="hold"/>
                                        <p:tgtEl>
                                          <p:spTgt spid="204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7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99246" y="1698171"/>
            <a:ext cx="3428738" cy="166566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12490" y="524010"/>
            <a:ext cx="1826141"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77</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212775" y="1815666"/>
            <a:ext cx="3240670" cy="1425518"/>
            <a:chOff x="5900720" y="1014083"/>
            <a:chExt cx="3240670" cy="142551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1425518"/>
            </a:xfrm>
            <a:prstGeom prst="rect">
              <a:avLst/>
            </a:prstGeom>
          </p:spPr>
          <p:txBody>
            <a:bodyPr wrap="square">
              <a:spAutoFit/>
            </a:bodyPr>
            <a:lstStyle/>
            <a:p>
              <a:pPr>
                <a:lnSpc>
                  <a:spcPct val="114000"/>
                </a:lnSpc>
              </a:pPr>
              <a:r>
                <a:rPr lang="zh-CN" altLang="en-US" sz="2000" dirty="0" smtClean="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smtClean="0">
                  <a:solidFill>
                    <a:schemeClr val="bg1"/>
                  </a:solidFill>
                  <a:latin typeface="Century Gothic" panose="020B0502020202020204" pitchFamily="34" charset="0"/>
                  <a:cs typeface="Arial" panose="020B0604020202020204" pitchFamily="34" charset="0"/>
                </a:rPr>
                <a:t>安装有 </a:t>
              </a:r>
              <a:r>
                <a:rPr lang="en-US" altLang="zh-CN" sz="1400" dirty="0" smtClean="0">
                  <a:solidFill>
                    <a:schemeClr val="bg1"/>
                  </a:solidFill>
                  <a:latin typeface="Century Gothic" panose="020B0502020202020204" pitchFamily="34" charset="0"/>
                  <a:cs typeface="Arial" panose="020B0604020202020204" pitchFamily="34" charset="0"/>
                </a:rPr>
                <a:t>Windows XP </a:t>
              </a:r>
              <a:r>
                <a:rPr lang="zh-CN" altLang="en-US" sz="1400" dirty="0" smtClean="0">
                  <a:solidFill>
                    <a:schemeClr val="bg1"/>
                  </a:solidFill>
                  <a:latin typeface="Century Gothic" panose="020B0502020202020204" pitchFamily="34" charset="0"/>
                  <a:cs typeface="Arial" panose="020B0604020202020204" pitchFamily="34" charset="0"/>
                </a:rPr>
                <a:t>操作系统的计算机</a:t>
              </a:r>
              <a:endParaRPr lang="en-US" altLang="zh-CN" sz="1400" dirty="0" smtClean="0">
                <a:solidFill>
                  <a:schemeClr val="bg1"/>
                </a:solidFill>
                <a:latin typeface="Century Gothic" panose="020B0502020202020204" pitchFamily="34" charset="0"/>
                <a:cs typeface="Arial" panose="020B0604020202020204" pitchFamily="34" charset="0"/>
              </a:endParaRPr>
            </a:p>
            <a:p>
              <a:pPr marL="285750" indent="-285750">
                <a:lnSpc>
                  <a:spcPct val="114000"/>
                </a:lnSpc>
                <a:buSzPct val="70000"/>
                <a:buFont typeface="Wingdings" panose="05000000000000000000" pitchFamily="2" charset="2"/>
                <a:buChar char="l"/>
              </a:pPr>
              <a:r>
                <a:rPr lang="zh-CN" altLang="en-US" sz="1400" dirty="0" smtClean="0">
                  <a:solidFill>
                    <a:schemeClr val="bg1"/>
                  </a:solidFill>
                  <a:latin typeface="Century Gothic" panose="020B0502020202020204" pitchFamily="34" charset="0"/>
                  <a:cs typeface="Arial" panose="020B0604020202020204" pitchFamily="34" charset="0"/>
                </a:rPr>
                <a:t>安装有 </a:t>
              </a:r>
              <a:r>
                <a:rPr lang="en-US" altLang="zh-CN" sz="1400" dirty="0" smtClean="0">
                  <a:solidFill>
                    <a:schemeClr val="bg1"/>
                  </a:solidFill>
                  <a:latin typeface="Century Gothic" panose="020B0502020202020204" pitchFamily="34" charset="0"/>
                  <a:cs typeface="Arial" panose="020B0604020202020204" pitchFamily="34" charset="0"/>
                </a:rPr>
                <a:t>Microsoft Visio 2003</a:t>
              </a:r>
              <a:r>
                <a:rPr lang="zh-CN" altLang="en-US" sz="1400" dirty="0" smtClean="0">
                  <a:solidFill>
                    <a:schemeClr val="bg1"/>
                  </a:solidFill>
                  <a:latin typeface="Century Gothic" panose="020B0502020202020204" pitchFamily="34" charset="0"/>
                  <a:cs typeface="Arial" panose="020B0604020202020204" pitchFamily="34" charset="0"/>
                </a:rPr>
                <a:t>或 </a:t>
              </a:r>
              <a:r>
                <a:rPr lang="en-US" altLang="zh-CN" sz="1400" dirty="0" smtClean="0">
                  <a:solidFill>
                    <a:schemeClr val="bg1"/>
                  </a:solidFill>
                  <a:latin typeface="Century Gothic" panose="020B0502020202020204" pitchFamily="34" charset="0"/>
                  <a:cs typeface="Arial" panose="020B0604020202020204" pitchFamily="34" charset="0"/>
                </a:rPr>
                <a:t>2007 </a:t>
              </a:r>
              <a:r>
                <a:rPr lang="zh-CN" altLang="en-US" sz="1400" dirty="0" smtClean="0">
                  <a:solidFill>
                    <a:schemeClr val="bg1"/>
                  </a:solidFill>
                  <a:latin typeface="Century Gothic" panose="020B0502020202020204" pitchFamily="34" charset="0"/>
                  <a:cs typeface="Arial" panose="020B0604020202020204" pitchFamily="34" charset="0"/>
                </a:rPr>
                <a:t>绘图软件</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sp>
        <p:nvSpPr>
          <p:cNvPr id="29" name="矩形 28"/>
          <p:cNvSpPr/>
          <p:nvPr/>
        </p:nvSpPr>
        <p:spPr>
          <a:xfrm>
            <a:off x="412490" y="1014286"/>
            <a:ext cx="2262158" cy="369332"/>
          </a:xfrm>
          <a:prstGeom prst="rect">
            <a:avLst/>
          </a:prstGeom>
        </p:spPr>
        <p:txBody>
          <a:bodyPr wrap="none">
            <a:spAutoFit/>
          </a:bodyPr>
          <a:lstStyle/>
          <a:p>
            <a:r>
              <a:rPr lang="zh-CN" altLang="en-US"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绘制计算机网络拓扑</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grpSp>
        <p:nvGrpSpPr>
          <p:cNvPr id="13" name="组合 12"/>
          <p:cNvGrpSpPr/>
          <p:nvPr/>
        </p:nvGrpSpPr>
        <p:grpSpPr>
          <a:xfrm>
            <a:off x="5696210" y="591530"/>
            <a:ext cx="2082162" cy="4130972"/>
            <a:chOff x="5703662" y="785081"/>
            <a:chExt cx="2082162" cy="4130972"/>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7531" y="2896534"/>
              <a:ext cx="2019519" cy="2019519"/>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662" y="785081"/>
              <a:ext cx="2082162" cy="2082162"/>
            </a:xfrm>
            <a:prstGeom prst="rect">
              <a:avLst/>
            </a:prstGeom>
          </p:spPr>
        </p:pic>
      </p:grpSp>
    </p:spTree>
    <p:extLst>
      <p:ext uri="{BB962C8B-B14F-4D97-AF65-F5344CB8AC3E}">
        <p14:creationId xmlns:p14="http://schemas.microsoft.com/office/powerpoint/2010/main" val="90427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1826141" cy="584775"/>
          </a:xfrm>
          <a:prstGeom prst="rect">
            <a:avLst/>
          </a:prstGeom>
        </p:spPr>
        <p:txBody>
          <a:bodyPr wrap="none">
            <a:spAutoFit/>
          </a:bodyPr>
          <a:lstStyle/>
          <a:p>
            <a:pPr lvl="0"/>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32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120" name="矩形 119"/>
          <p:cNvSpPr/>
          <p:nvPr/>
        </p:nvSpPr>
        <p:spPr>
          <a:xfrm>
            <a:off x="5544108" y="0"/>
            <a:ext cx="3599892" cy="514191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303329"/>
            <a:chOff x="5825866" y="620878"/>
            <a:chExt cx="3315524" cy="4303329"/>
          </a:xfrm>
        </p:grpSpPr>
        <p:grpSp>
          <p:nvGrpSpPr>
            <p:cNvPr id="227" name="组合 226"/>
            <p:cNvGrpSpPr/>
            <p:nvPr/>
          </p:nvGrpSpPr>
          <p:grpSpPr>
            <a:xfrm>
              <a:off x="5896126" y="2985489"/>
              <a:ext cx="3245264" cy="355907"/>
              <a:chOff x="5896126" y="3381093"/>
              <a:chExt cx="3245264" cy="355907"/>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435121"/>
                <a:ext cx="2783031" cy="267766"/>
              </a:xfrm>
              <a:prstGeom prst="rect">
                <a:avLst/>
              </a:prstGeom>
            </p:spPr>
            <p:txBody>
              <a:bodyPr wrap="square">
                <a:spAutoFit/>
              </a:bodyPr>
              <a:lstStyle/>
              <a:p>
                <a:pPr>
                  <a:lnSpc>
                    <a:spcPct val="114000"/>
                  </a:lnSpc>
                </a:pPr>
                <a:r>
                  <a:rPr lang="zh-CN" altLang="en-US" sz="1000" dirty="0" smtClean="0">
                    <a:solidFill>
                      <a:schemeClr val="bg1"/>
                    </a:solidFill>
                    <a:latin typeface="Century Gothic" panose="020B0502020202020204" pitchFamily="34" charset="0"/>
                    <a:cs typeface="Arial" panose="020B0604020202020204" pitchFamily="34" charset="0"/>
                  </a:rPr>
                  <a:t>相关注意事项</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5908753" y="2222166"/>
              <a:ext cx="3232637" cy="335242"/>
              <a:chOff x="5908753" y="2616971"/>
              <a:chExt cx="3232637" cy="335242"/>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679457"/>
                <a:ext cx="2783031" cy="251094"/>
              </a:xfrm>
              <a:prstGeom prst="rect">
                <a:avLst/>
              </a:prstGeom>
            </p:spPr>
            <p:txBody>
              <a:bodyPr wrap="square">
                <a:spAutoFit/>
              </a:bodyPr>
              <a:lstStyle/>
              <a:p>
                <a:pPr>
                  <a:lnSpc>
                    <a:spcPct val="114000"/>
                  </a:lnSpc>
                </a:pPr>
                <a:r>
                  <a:rPr lang="zh-CN" altLang="en-US" sz="1000" dirty="0">
                    <a:solidFill>
                      <a:schemeClr val="bg1"/>
                    </a:solidFill>
                    <a:latin typeface="Century Gothic" panose="020B0502020202020204" pitchFamily="34" charset="0"/>
                    <a:cs typeface="Arial" panose="020B0604020202020204" pitchFamily="34" charset="0"/>
                  </a:rPr>
                  <a:t>添加虚线框和说明文字</a:t>
                </a:r>
                <a:endParaRPr lang="en-US" altLang="zh-CN" sz="1000" dirty="0" smtClean="0">
                  <a:solidFill>
                    <a:schemeClr val="bg1"/>
                  </a:solidFill>
                  <a:latin typeface="Century Gothic" panose="020B0502020202020204" pitchFamily="34" charset="0"/>
                  <a:cs typeface="Arial" panose="020B0604020202020204" pitchFamily="34" charset="0"/>
                </a:endParaRPr>
              </a:p>
            </p:txBody>
          </p:sp>
        </p:grpSp>
        <p:grpSp>
          <p:nvGrpSpPr>
            <p:cNvPr id="17" name="组合 16"/>
            <p:cNvGrpSpPr/>
            <p:nvPr/>
          </p:nvGrpSpPr>
          <p:grpSpPr>
            <a:xfrm>
              <a:off x="5907606" y="1427846"/>
              <a:ext cx="3233784" cy="376572"/>
              <a:chOff x="5907606" y="1821851"/>
              <a:chExt cx="3233784" cy="376572"/>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886569"/>
                <a:ext cx="2783031" cy="251094"/>
              </a:xfrm>
              <a:prstGeom prst="rect">
                <a:avLst/>
              </a:prstGeom>
            </p:spPr>
            <p:txBody>
              <a:bodyPr wrap="square">
                <a:spAutoFit/>
              </a:bodyPr>
              <a:lstStyle/>
              <a:p>
                <a:pPr>
                  <a:lnSpc>
                    <a:spcPct val="114000"/>
                  </a:lnSpc>
                </a:pPr>
                <a:r>
                  <a:rPr lang="zh-CN" altLang="en-US" sz="1000" dirty="0">
                    <a:solidFill>
                      <a:schemeClr val="bg1"/>
                    </a:solidFill>
                    <a:latin typeface="Century Gothic" panose="020B0502020202020204" pitchFamily="34" charset="0"/>
                    <a:cs typeface="Arial" panose="020B0604020202020204" pitchFamily="34" charset="0"/>
                  </a:rPr>
                  <a:t>添加打印</a:t>
                </a:r>
                <a:r>
                  <a:rPr lang="zh-CN" altLang="en-US" sz="1000" dirty="0" smtClean="0">
                    <a:solidFill>
                      <a:schemeClr val="bg1"/>
                    </a:solidFill>
                    <a:latin typeface="Century Gothic" panose="020B0502020202020204" pitchFamily="34" charset="0"/>
                    <a:cs typeface="Arial" panose="020B0604020202020204" pitchFamily="34" charset="0"/>
                  </a:rPr>
                  <a:t>服务器</a:t>
                </a:r>
                <a:endParaRPr lang="zh-CN" altLang="en-US" sz="1000" dirty="0">
                  <a:solidFill>
                    <a:schemeClr val="bg1"/>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5900720" y="620878"/>
              <a:ext cx="3240670" cy="618631"/>
              <a:chOff x="5900720" y="1014083"/>
              <a:chExt cx="3240670" cy="618631"/>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618631"/>
              </a:xfrm>
              <a:prstGeom prst="rect">
                <a:avLst/>
              </a:prstGeom>
            </p:spPr>
            <p:txBody>
              <a:bodyPr wrap="square">
                <a:spAutoFit/>
              </a:bodyPr>
              <a:lstStyle/>
              <a:p>
                <a:pPr>
                  <a:lnSpc>
                    <a:spcPct val="114000"/>
                  </a:lnSpc>
                </a:pPr>
                <a:r>
                  <a:rPr lang="zh-CN" altLang="en-US" sz="1000" dirty="0">
                    <a:solidFill>
                      <a:schemeClr val="bg1"/>
                    </a:solidFill>
                    <a:latin typeface="Century Gothic" panose="020B0502020202020204" pitchFamily="34" charset="0"/>
                    <a:cs typeface="Arial" panose="020B0604020202020204" pitchFamily="34" charset="0"/>
                  </a:rPr>
                  <a:t>绘制如</a:t>
                </a:r>
                <a:r>
                  <a:rPr lang="zh-CN" altLang="en-US" sz="1000" dirty="0" smtClean="0">
                    <a:solidFill>
                      <a:schemeClr val="bg1"/>
                    </a:solidFill>
                    <a:latin typeface="Century Gothic" panose="020B0502020202020204" pitchFamily="34" charset="0"/>
                    <a:cs typeface="Arial" panose="020B0604020202020204" pitchFamily="34" charset="0"/>
                  </a:rPr>
                  <a:t>图所</a:t>
                </a:r>
                <a:r>
                  <a:rPr lang="zh-CN" altLang="en-US" sz="1000" dirty="0">
                    <a:solidFill>
                      <a:schemeClr val="bg1"/>
                    </a:solidFill>
                    <a:latin typeface="Century Gothic" panose="020B0502020202020204" pitchFamily="34" charset="0"/>
                    <a:cs typeface="Arial" panose="020B0604020202020204" pitchFamily="34" charset="0"/>
                  </a:rPr>
                  <a:t>示的网络拓扑图，要求绘制页面大小为</a:t>
                </a:r>
                <a:r>
                  <a:rPr lang="en-US" altLang="zh-CN" sz="1000" dirty="0">
                    <a:solidFill>
                      <a:schemeClr val="bg1"/>
                    </a:solidFill>
                    <a:latin typeface="Century Gothic" panose="020B0502020202020204" pitchFamily="34" charset="0"/>
                    <a:cs typeface="Arial" panose="020B0604020202020204" pitchFamily="34" charset="0"/>
                  </a:rPr>
                  <a:t>A4</a:t>
                </a:r>
                <a:r>
                  <a:rPr lang="zh-CN" altLang="en-US" sz="1000" dirty="0">
                    <a:solidFill>
                      <a:schemeClr val="bg1"/>
                    </a:solidFill>
                    <a:latin typeface="Century Gothic" panose="020B0502020202020204" pitchFamily="34" charset="0"/>
                    <a:cs typeface="Arial" panose="020B0604020202020204" pitchFamily="34" charset="0"/>
                  </a:rPr>
                  <a:t>，每个元素都有标注，尽量不出现连接线交叉、图形重叠现象，输出格式为</a:t>
                </a:r>
                <a:r>
                  <a:rPr lang="en-US" altLang="zh-CN" sz="1000" dirty="0">
                    <a:solidFill>
                      <a:schemeClr val="bg1"/>
                    </a:solidFill>
                    <a:latin typeface="Century Gothic" panose="020B0502020202020204" pitchFamily="34" charset="0"/>
                    <a:cs typeface="Arial" panose="020B0604020202020204" pitchFamily="34" charset="0"/>
                  </a:rPr>
                  <a:t>.</a:t>
                </a:r>
                <a:r>
                  <a:rPr lang="en-US" altLang="zh-CN" sz="1000" dirty="0" err="1">
                    <a:solidFill>
                      <a:schemeClr val="bg1"/>
                    </a:solidFill>
                    <a:latin typeface="Century Gothic" panose="020B0502020202020204" pitchFamily="34" charset="0"/>
                    <a:cs typeface="Arial" panose="020B0604020202020204" pitchFamily="34" charset="0"/>
                  </a:rPr>
                  <a:t>vsd</a:t>
                </a:r>
                <a:r>
                  <a:rPr lang="zh-CN" altLang="en-US" sz="1000" dirty="0">
                    <a:solidFill>
                      <a:schemeClr val="bg1"/>
                    </a:solidFill>
                    <a:latin typeface="Century Gothic" panose="020B0502020202020204" pitchFamily="34" charset="0"/>
                    <a:cs typeface="Arial" panose="020B0604020202020204" pitchFamily="34" charset="0"/>
                  </a:rPr>
                  <a:t>。</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39" name="组合 238"/>
            <p:cNvGrpSpPr/>
            <p:nvPr/>
          </p:nvGrpSpPr>
          <p:grpSpPr>
            <a:xfrm>
              <a:off x="5907170" y="1225733"/>
              <a:ext cx="3021313" cy="2328107"/>
              <a:chOff x="5907171" y="1225733"/>
              <a:chExt cx="2714384" cy="2328107"/>
            </a:xfrm>
          </p:grpSpPr>
          <p:grpSp>
            <p:nvGrpSpPr>
              <p:cNvPr id="14" name="组合 13"/>
              <p:cNvGrpSpPr/>
              <p:nvPr/>
            </p:nvGrpSpPr>
            <p:grpSpPr>
              <a:xfrm>
                <a:off x="5907171" y="1225733"/>
                <a:ext cx="2714384" cy="7143"/>
                <a:chOff x="5934316" y="1592499"/>
                <a:chExt cx="2714384" cy="7143"/>
              </a:xfrm>
            </p:grpSpPr>
            <p:cxnSp>
              <p:nvCxnSpPr>
                <p:cNvPr id="226" name="直接连接符 225"/>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28" name="组合 227"/>
              <p:cNvGrpSpPr/>
              <p:nvPr/>
            </p:nvGrpSpPr>
            <p:grpSpPr>
              <a:xfrm>
                <a:off x="5907171" y="1999388"/>
                <a:ext cx="2714384" cy="7143"/>
                <a:chOff x="5934316" y="1592499"/>
                <a:chExt cx="2714384" cy="7143"/>
              </a:xfrm>
            </p:grpSpPr>
            <p:cxnSp>
              <p:nvCxnSpPr>
                <p:cNvPr id="229" name="直接连接符 22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1" name="组合 230"/>
              <p:cNvGrpSpPr/>
              <p:nvPr/>
            </p:nvGrpSpPr>
            <p:grpSpPr>
              <a:xfrm>
                <a:off x="5907171" y="2773043"/>
                <a:ext cx="2714384" cy="7143"/>
                <a:chOff x="5934316" y="1592499"/>
                <a:chExt cx="2714384" cy="7143"/>
              </a:xfrm>
            </p:grpSpPr>
            <p:cxnSp>
              <p:nvCxnSpPr>
                <p:cNvPr id="232" name="直接连接符 231"/>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4" name="组合 233"/>
              <p:cNvGrpSpPr/>
              <p:nvPr/>
            </p:nvGrpSpPr>
            <p:grpSpPr>
              <a:xfrm>
                <a:off x="5907171" y="3546697"/>
                <a:ext cx="2714384" cy="7143"/>
                <a:chOff x="5934316" y="1592499"/>
                <a:chExt cx="2714384" cy="7143"/>
              </a:xfrm>
            </p:grpSpPr>
            <p:cxnSp>
              <p:nvCxnSpPr>
                <p:cNvPr id="235" name="直接连接符 234"/>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sp>
          <p:nvSpPr>
            <p:cNvPr id="237" name="矩形 236"/>
            <p:cNvSpPr/>
            <p:nvPr/>
          </p:nvSpPr>
          <p:spPr>
            <a:xfrm>
              <a:off x="5825866" y="3723878"/>
              <a:ext cx="3102617" cy="1200329"/>
            </a:xfrm>
            <a:prstGeom prst="rect">
              <a:avLst/>
            </a:prstGeom>
          </p:spPr>
          <p:txBody>
            <a:bodyPr wrap="square">
              <a:spAutoFit/>
            </a:bodyPr>
            <a:lstStyle/>
            <a:p>
              <a:r>
                <a:rPr lang="zh-CN" altLang="en-US" sz="1200" dirty="0" smtClean="0">
                  <a:solidFill>
                    <a:schemeClr val="bg1"/>
                  </a:solidFill>
                  <a:latin typeface="Century Gothic" panose="020B0502020202020204" pitchFamily="34" charset="0"/>
                  <a:cs typeface="Arial" panose="020B0604020202020204" pitchFamily="34" charset="0"/>
                </a:rPr>
                <a:t>思考：</a:t>
              </a:r>
              <a:endParaRPr lang="en-US" altLang="zh-CN" sz="1200" dirty="0" smtClean="0">
                <a:solidFill>
                  <a:schemeClr val="bg1"/>
                </a:solidFill>
                <a:latin typeface="Century Gothic" panose="020B0502020202020204" pitchFamily="34" charset="0"/>
                <a:cs typeface="Arial" panose="020B0604020202020204" pitchFamily="34" charset="0"/>
              </a:endParaRPr>
            </a:p>
            <a:p>
              <a:pPr marL="171450" indent="-171450">
                <a:buFont typeface="Arial" panose="020B0604020202020204" pitchFamily="34" charset="0"/>
                <a:buChar char="•"/>
              </a:pPr>
              <a:r>
                <a:rPr lang="zh-CN" altLang="en-US" sz="1200" dirty="0">
                  <a:solidFill>
                    <a:schemeClr val="bg1"/>
                  </a:solidFill>
                  <a:latin typeface="Century Gothic" panose="020B0502020202020204" pitchFamily="34" charset="0"/>
                  <a:cs typeface="Arial" panose="020B0604020202020204" pitchFamily="34" charset="0"/>
                </a:rPr>
                <a:t>整个网络拓扑图中没有无线通信的部分，是否能布置无线通信部分？如何布置</a:t>
              </a:r>
              <a:r>
                <a:rPr lang="zh-CN" altLang="en-US" sz="1200" dirty="0" smtClean="0">
                  <a:solidFill>
                    <a:schemeClr val="bg1"/>
                  </a:solidFill>
                  <a:latin typeface="Century Gothic" panose="020B0502020202020204" pitchFamily="34" charset="0"/>
                  <a:cs typeface="Arial" panose="020B0604020202020204" pitchFamily="34" charset="0"/>
                </a:rPr>
                <a:t>？</a:t>
              </a:r>
              <a:endParaRPr lang="en-US" altLang="zh-CN" sz="1200" dirty="0" smtClean="0">
                <a:solidFill>
                  <a:schemeClr val="bg1"/>
                </a:solidFill>
                <a:latin typeface="Century Gothic" panose="020B0502020202020204" pitchFamily="34" charset="0"/>
                <a:cs typeface="Arial" panose="020B0604020202020204" pitchFamily="34" charset="0"/>
              </a:endParaRPr>
            </a:p>
            <a:p>
              <a:pPr marL="171450" indent="-171450">
                <a:buFont typeface="Arial" panose="020B0604020202020204" pitchFamily="34" charset="0"/>
                <a:buChar char="•"/>
              </a:pPr>
              <a:r>
                <a:rPr lang="zh-CN" altLang="en-US" sz="1200" dirty="0">
                  <a:solidFill>
                    <a:schemeClr val="bg1"/>
                  </a:solidFill>
                  <a:latin typeface="Century Gothic" panose="020B0502020202020204" pitchFamily="34" charset="0"/>
                  <a:cs typeface="Arial" panose="020B0604020202020204" pitchFamily="34" charset="0"/>
                </a:rPr>
                <a:t>你认为整个网络拓扑结构中哪部分是网络安全的中心？在哪一部分实施网络监控最好？为什么？</a:t>
              </a:r>
              <a:endParaRPr lang="en-US" altLang="zh-CN" sz="1200" dirty="0">
                <a:solidFill>
                  <a:schemeClr val="bg1"/>
                </a:solidFill>
                <a:latin typeface="Century Gothic" panose="020B0502020202020204" pitchFamily="34" charset="0"/>
                <a:cs typeface="Arial" panose="020B0604020202020204" pitchFamily="34" charset="0"/>
              </a:endParaRPr>
            </a:p>
          </p:txBody>
        </p:sp>
      </p:grpSp>
      <p:sp>
        <p:nvSpPr>
          <p:cNvPr id="51" name="矩形 50"/>
          <p:cNvSpPr/>
          <p:nvPr/>
        </p:nvSpPr>
        <p:spPr>
          <a:xfrm>
            <a:off x="412490" y="1050290"/>
            <a:ext cx="2262158" cy="369332"/>
          </a:xfrm>
          <a:prstGeom prst="rect">
            <a:avLst/>
          </a:prstGeom>
        </p:spPr>
        <p:txBody>
          <a:bodyPr wrap="none">
            <a:spAutoFit/>
          </a:bodyPr>
          <a:lstStyle/>
          <a:p>
            <a:r>
              <a:rPr lang="zh-CN" altLang="en-US" dirty="0">
                <a:solidFill>
                  <a:schemeClr val="bg1">
                    <a:lumMod val="50000"/>
                  </a:schemeClr>
                </a:solidFill>
                <a:latin typeface="方正兰亭超细黑简体" pitchFamily="2" charset="-122"/>
                <a:ea typeface="方正兰亭超细黑简体" pitchFamily="2" charset="-122"/>
                <a:cs typeface="Arial" panose="020B0604020202020204" pitchFamily="34" charset="0"/>
              </a:rPr>
              <a:t>绘制计算机网络拓扑</a:t>
            </a:r>
            <a:endParaRPr lang="en-US" altLang="zh-CN"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 name="Picture 1" descr="1-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918" y="1780798"/>
            <a:ext cx="5076012" cy="2699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34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1" fill="hold" nodeType="withEffect">
                                  <p:stCondLst>
                                    <p:cond delay="2500"/>
                                  </p:stCondLst>
                                  <p:childTnLst>
                                    <p:set>
                                      <p:cBhvr>
                                        <p:cTn id="14" dur="1" fill="hold">
                                          <p:stCondLst>
                                            <p:cond delay="0"/>
                                          </p:stCondLst>
                                        </p:cTn>
                                        <p:tgtEl>
                                          <p:spTgt spid="5121"/>
                                        </p:tgtEl>
                                        <p:attrNameLst>
                                          <p:attrName>style.visibility</p:attrName>
                                        </p:attrNameLst>
                                      </p:cBhvr>
                                      <p:to>
                                        <p:strVal val="visible"/>
                                      </p:to>
                                    </p:set>
                                    <p:anim calcmode="lin" valueType="num">
                                      <p:cBhvr additive="base">
                                        <p:cTn id="15" dur="500"/>
                                        <p:tgtEl>
                                          <p:spTgt spid="5121"/>
                                        </p:tgtEl>
                                        <p:attrNameLst>
                                          <p:attrName>ppt_y</p:attrName>
                                        </p:attrNameLst>
                                      </p:cBhvr>
                                      <p:tavLst>
                                        <p:tav tm="0">
                                          <p:val>
                                            <p:strVal val="#ppt_y-#ppt_h*1.125000"/>
                                          </p:val>
                                        </p:tav>
                                        <p:tav tm="100000">
                                          <p:val>
                                            <p:strVal val="#ppt_y"/>
                                          </p:val>
                                        </p:tav>
                                      </p:tavLst>
                                    </p:anim>
                                    <p:animEffect transition="in" filter="wipe(down)">
                                      <p:cBhvr>
                                        <p:cTn id="16" dur="5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grayscl/>
            <a:extLst>
              <a:ext uri="{28A0092B-C50C-407E-A947-70E740481C1C}">
                <a14:useLocalDpi xmlns:a14="http://schemas.microsoft.com/office/drawing/2010/main" val="0"/>
              </a:ext>
            </a:extLst>
          </a:blip>
          <a:srcRect l="3571" t="938" r="11093" b="13726"/>
          <a:stretch/>
        </p:blipFill>
        <p:spPr>
          <a:xfrm flipH="1">
            <a:off x="-108520" y="-25400"/>
            <a:ext cx="9252520" cy="5169553"/>
          </a:xfrm>
          <a:prstGeom prst="rect">
            <a:avLst/>
          </a:prstGeom>
          <a:ln>
            <a:noFill/>
          </a:ln>
        </p:spPr>
      </p:pic>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612942" cy="461665"/>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Introduction of </a:t>
              </a:r>
            </a:p>
            <a:p>
              <a:r>
                <a:rPr lang="en-US" altLang="zh-CN" sz="12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 name="矩形 45"/>
          <p:cNvSpPr/>
          <p:nvPr/>
        </p:nvSpPr>
        <p:spPr>
          <a:xfrm>
            <a:off x="417352" y="1695453"/>
            <a:ext cx="4471096" cy="1015663"/>
          </a:xfrm>
          <a:prstGeom prst="rect">
            <a:avLst/>
          </a:prstGeom>
        </p:spPr>
        <p:txBody>
          <a:bodyPr wrap="none">
            <a:spAutoFit/>
          </a:bodyPr>
          <a:lstStyle/>
          <a:p>
            <a:r>
              <a:rPr lang="en-US" altLang="zh-CN" sz="6000" dirty="0" smtClean="0">
                <a:solidFill>
                  <a:srgbClr val="1F9E23"/>
                </a:solidFill>
                <a:latin typeface="Century Gothic" panose="020B0502020202020204" pitchFamily="34" charset="0"/>
                <a:cs typeface="Arial" panose="020B0604020202020204" pitchFamily="34" charset="0"/>
              </a:rPr>
              <a:t>THANK</a:t>
            </a:r>
            <a:r>
              <a:rPr lang="en-US" altLang="zh-CN" sz="6000" dirty="0" smtClean="0">
                <a:solidFill>
                  <a:schemeClr val="bg1"/>
                </a:solidFill>
                <a:latin typeface="Century Gothic" panose="020B0502020202020204" pitchFamily="34" charset="0"/>
                <a:cs typeface="Arial" panose="020B0604020202020204" pitchFamily="34" charset="0"/>
              </a:rPr>
              <a:t> YOU</a:t>
            </a:r>
            <a:endParaRPr lang="en-US" altLang="zh-CN" sz="6000" dirty="0">
              <a:solidFill>
                <a:schemeClr val="bg1"/>
              </a:solidFill>
              <a:latin typeface="Century Gothic" panose="020B0502020202020204" pitchFamily="34" charset="0"/>
              <a:cs typeface="Arial" panose="020B0604020202020204" pitchFamily="34" charset="0"/>
            </a:endParaRPr>
          </a:p>
        </p:txBody>
      </p:sp>
      <p:sp>
        <p:nvSpPr>
          <p:cNvPr id="25" name="TextBox 6"/>
          <p:cNvSpPr txBox="1"/>
          <p:nvPr/>
        </p:nvSpPr>
        <p:spPr>
          <a:xfrm>
            <a:off x="323528" y="4335946"/>
            <a:ext cx="2574014" cy="369332"/>
          </a:xfrm>
          <a:prstGeom prst="rect">
            <a:avLst/>
          </a:prstGeom>
          <a:noFill/>
        </p:spPr>
        <p:txBody>
          <a:bodyPr wrap="square" rtlCol="0">
            <a:spAutoFit/>
          </a:bodyPr>
          <a:lstStyle/>
          <a:p>
            <a:r>
              <a:rPr lang="zh-CN" altLang="en-US" i="1" dirty="0" smtClean="0">
                <a:solidFill>
                  <a:schemeClr val="bg1"/>
                </a:solidFill>
                <a:latin typeface="汉仪菱心体简" pitchFamily="49" charset="-122"/>
                <a:ea typeface="汉仪菱心体简" pitchFamily="49" charset="-122"/>
              </a:rPr>
              <a:t>重庆电子工程职业学院</a:t>
            </a:r>
            <a:endParaRPr lang="zh-CN" altLang="en-US"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6965290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59318"/>
            <a:chOff x="412490" y="524010"/>
            <a:chExt cx="3057247" cy="859318"/>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标准系统型网络</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第</a:t>
              </a:r>
              <a:r>
                <a:rPr lang="zh-CN" altLang="en-US"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三</a:t>
              </a:r>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阶段</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723853"/>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第三阶段大致从</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70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年代中期开始，国际标准化组织（</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International Standards Organization</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ISO</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）于</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1984</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年提出了开放系统互联参考模型（</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Open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System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Interconnection/Reference Model</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OSI/RM</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），但是同时也面临已经广泛使用的传输控制协议</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网际协议</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Transmission Control Protocol/Internet Protocol</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）的严峻挑战。。</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23114"/>
            <a:chOff x="503238" y="2074680"/>
            <a:chExt cx="4021008" cy="112311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671338"/>
            </a:xfrm>
            <a:prstGeom prst="rect">
              <a:avLst/>
            </a:prstGeom>
          </p:spPr>
          <p:txBody>
            <a:bodyPr wrap="square">
              <a:spAutoFit/>
            </a:bodyPr>
            <a:lstStyle/>
            <a:p>
              <a:pPr>
                <a:lnSpc>
                  <a:spcPct val="114000"/>
                </a:lnSpc>
              </a:pPr>
              <a:r>
                <a:rPr lang="en-US" altLang="zh-CN" sz="1100" dirty="0"/>
                <a:t>OSI/RM</a:t>
              </a:r>
              <a:r>
                <a:rPr lang="zh-CN" altLang="zh-CN" sz="1100" dirty="0"/>
                <a:t>的研究对网络体系结构的形成与协议标准化起到了重要作用；</a:t>
              </a:r>
              <a:r>
                <a:rPr lang="en-US" altLang="zh-CN" sz="1100" dirty="0"/>
                <a:t>TCP/IP</a:t>
              </a:r>
              <a:r>
                <a:rPr lang="zh-CN" altLang="zh-CN" sz="1100" dirty="0"/>
                <a:t>完善了它的体系结构研究，推动了互联网产业的</a:t>
              </a:r>
              <a:r>
                <a:rPr lang="zh-CN" altLang="zh-CN" sz="1100" dirty="0" smtClean="0"/>
                <a:t>发展</a:t>
              </a:r>
              <a:r>
                <a:rPr lang="zh-CN" altLang="en-US" sz="1100" dirty="0" smtClean="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260782"/>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主要成果</a:t>
              </a:r>
              <a:endParaRPr lang="en-US" altLang="zh-CN" sz="14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3rd</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7"/>
            <a:ext cx="4021008" cy="1440161"/>
            <a:chOff x="503238" y="3363837"/>
            <a:chExt cx="4021008" cy="1440161"/>
          </a:xfrm>
        </p:grpSpPr>
        <p:sp>
          <p:nvSpPr>
            <p:cNvPr id="31" name="矩形 30"/>
            <p:cNvSpPr/>
            <p:nvPr/>
          </p:nvSpPr>
          <p:spPr>
            <a:xfrm>
              <a:off x="503238" y="3363837"/>
              <a:ext cx="4021008" cy="14401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864339"/>
            </a:xfrm>
            <a:prstGeom prst="rect">
              <a:avLst/>
            </a:prstGeom>
          </p:spPr>
          <p:txBody>
            <a:bodyPr wrap="square">
              <a:spAutoFit/>
            </a:bodyPr>
            <a:lstStyle/>
            <a:p>
              <a:pPr>
                <a:lnSpc>
                  <a:spcPct val="114000"/>
                </a:lnSpc>
              </a:pPr>
              <a:r>
                <a:rPr lang="zh-CN" altLang="zh-CN" sz="1100" dirty="0"/>
                <a:t>以学术网络为主，主要体现在标准化计算机网络体系结构、局域网技术的空前发展上</a:t>
              </a:r>
              <a:r>
                <a:rPr lang="zh-CN" altLang="zh-CN" sz="1100" dirty="0" smtClean="0"/>
                <a:t>。通信子网</a:t>
              </a:r>
              <a:r>
                <a:rPr lang="zh-CN" altLang="zh-CN" sz="1100" dirty="0"/>
                <a:t>的交换设备是路由器（</a:t>
              </a:r>
              <a:r>
                <a:rPr lang="en-US" altLang="zh-CN" sz="1100" dirty="0"/>
                <a:t>Router</a:t>
              </a:r>
              <a:r>
                <a:rPr lang="zh-CN" altLang="zh-CN" sz="1100" dirty="0"/>
                <a:t>）和交换机（</a:t>
              </a:r>
              <a:r>
                <a:rPr lang="en-US" altLang="zh-CN" sz="1100" dirty="0"/>
                <a:t>Switch</a:t>
              </a:r>
              <a:r>
                <a:rPr lang="zh-CN" altLang="zh-CN" sz="1100" dirty="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5" y="3549940"/>
              <a:ext cx="1994081" cy="307777"/>
            </a:xfrm>
            <a:prstGeom prst="rect">
              <a:avLst/>
            </a:prstGeom>
          </p:spPr>
          <p:txBody>
            <a:bodyPr wrap="square">
              <a:spAutoFit/>
            </a:bodyPr>
            <a:lstStyle/>
            <a:p>
              <a:r>
                <a:rPr lang="zh-CN" altLang="en-US" sz="14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技术特点</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3rd</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10" name="Picture 2" descr="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6036" y="2528103"/>
            <a:ext cx="4058892" cy="168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98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strips(upLeft)">
                                      <p:cBhvr>
                                        <p:cTn id="16" dur="1000"/>
                                        <p:tgtEl>
                                          <p:spTgt spid="10"/>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057247" cy="859318"/>
            <a:chOff x="412490" y="524010"/>
            <a:chExt cx="3057247" cy="859318"/>
          </a:xfrm>
        </p:grpSpPr>
        <p:sp>
          <p:nvSpPr>
            <p:cNvPr id="2" name="矩形 1"/>
            <p:cNvSpPr/>
            <p:nvPr/>
          </p:nvSpPr>
          <p:spPr>
            <a:xfrm>
              <a:off x="412490" y="524010"/>
              <a:ext cx="3057247" cy="584775"/>
            </a:xfrm>
            <a:prstGeom prst="rect">
              <a:avLst/>
            </a:prstGeom>
          </p:spPr>
          <p:txBody>
            <a:bodyPr wrap="none">
              <a:spAutoFit/>
            </a:bodyPr>
            <a:lstStyle/>
            <a:p>
              <a:r>
                <a:rPr lang="zh-CN" altLang="en-US"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高速综合型网络</a:t>
              </a:r>
              <a:endParaRPr lang="en-US" altLang="zh-CN" sz="32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13996"/>
              <a:ext cx="1107996" cy="369332"/>
            </a:xfrm>
            <a:prstGeom prst="rect">
              <a:avLst/>
            </a:prstGeom>
          </p:spPr>
          <p:txBody>
            <a:bodyPr wrap="none">
              <a:spAutoFit/>
            </a:bodyPr>
            <a:lstStyle/>
            <a:p>
              <a:r>
                <a:rPr lang="zh-CN" altLang="en-US"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第四阶段</a:t>
              </a:r>
              <a:endParaRPr lang="en-US" altLang="zh-CN"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356726"/>
            <a:ext cx="8223510" cy="513346"/>
          </a:xfrm>
          <a:prstGeom prst="rect">
            <a:avLst/>
          </a:prstGeom>
        </p:spPr>
        <p:txBody>
          <a:bodyPr wrap="square">
            <a:spAutoFit/>
          </a:bodyPr>
          <a:lstStyle/>
          <a:p>
            <a:pPr>
              <a:lnSpc>
                <a:spcPct val="114000"/>
              </a:lnSpc>
            </a:pP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第四阶段从</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世纪</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90</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年代开始。局域网技术已经逐步发展成熟，光纤、高速网络技术、多媒体和智能网络相继出现，整个网络发展为以</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200" dirty="0">
                <a:solidFill>
                  <a:schemeClr val="tx1">
                    <a:lumMod val="65000"/>
                    <a:lumOff val="35000"/>
                  </a:schemeClr>
                </a:solidFill>
                <a:latin typeface="Century Gothic" panose="020B0502020202020204" pitchFamily="34" charset="0"/>
                <a:cs typeface="Arial" panose="020B0604020202020204" pitchFamily="34" charset="0"/>
              </a:rPr>
              <a:t>为代表的互联网，并且很快进入商业化阶段。这一时期发生了两件标志性的</a:t>
            </a:r>
            <a:r>
              <a:rPr lang="zh-CN" altLang="en-US" sz="1200" dirty="0" smtClean="0">
                <a:solidFill>
                  <a:schemeClr val="tx1">
                    <a:lumMod val="65000"/>
                    <a:lumOff val="35000"/>
                  </a:schemeClr>
                </a:solidFill>
                <a:latin typeface="Century Gothic" panose="020B0502020202020204" pitchFamily="34" charset="0"/>
                <a:cs typeface="Arial" panose="020B0604020202020204" pitchFamily="34" charset="0"/>
              </a:rPr>
              <a:t>事件：</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247714"/>
              <a:ext cx="2988332" cy="671338"/>
            </a:xfrm>
            <a:prstGeom prst="rect">
              <a:avLst/>
            </a:prstGeom>
          </p:spPr>
          <p:txBody>
            <a:bodyPr wrap="square">
              <a:spAutoFit/>
            </a:bodyPr>
            <a:lstStyle/>
            <a:p>
              <a:pPr>
                <a:lnSpc>
                  <a:spcPct val="114000"/>
                </a:lnSpc>
              </a:pPr>
              <a:r>
                <a:rPr lang="en-US" altLang="zh-CN" sz="1100" dirty="0"/>
                <a:t>Internet</a:t>
              </a:r>
              <a:r>
                <a:rPr lang="zh-CN" altLang="zh-CN" sz="1100" dirty="0"/>
                <a:t>的始祖</a:t>
              </a:r>
              <a:r>
                <a:rPr lang="en-US" altLang="zh-CN" sz="1100" dirty="0"/>
                <a:t>ARPANET</a:t>
              </a:r>
              <a:r>
                <a:rPr lang="zh-CN" altLang="zh-CN" sz="1100" dirty="0"/>
                <a:t>正式停止运行，计算机网络逐渐从最初的</a:t>
              </a:r>
              <a:r>
                <a:rPr lang="en-US" altLang="zh-CN" sz="1100" dirty="0"/>
                <a:t>ARPANET</a:t>
              </a:r>
              <a:r>
                <a:rPr lang="zh-CN" altLang="zh-CN" sz="1100" dirty="0"/>
                <a:t>过渡到</a:t>
              </a:r>
              <a:r>
                <a:rPr lang="en-US" altLang="zh-CN" sz="1100" dirty="0"/>
                <a:t>Internet</a:t>
              </a:r>
              <a:r>
                <a:rPr lang="zh-CN" altLang="zh-CN" sz="1100" dirty="0" smtClean="0"/>
                <a:t>时代</a:t>
              </a:r>
              <a:r>
                <a:rPr lang="zh-CN" altLang="en-US" sz="1100" dirty="0" smtClean="0"/>
                <a:t>。</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01</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1st</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4790614" y="2074680"/>
            <a:ext cx="4021008" cy="1116124"/>
            <a:chOff x="503238" y="3363837"/>
            <a:chExt cx="4021008" cy="1080121"/>
          </a:xfrm>
        </p:grpSpPr>
        <p:sp>
          <p:nvSpPr>
            <p:cNvPr id="31" name="矩形 30"/>
            <p:cNvSpPr/>
            <p:nvPr/>
          </p:nvSpPr>
          <p:spPr>
            <a:xfrm>
              <a:off x="503238" y="3363837"/>
              <a:ext cx="4021008" cy="1080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507854"/>
              <a:ext cx="2988332" cy="653064"/>
            </a:xfrm>
            <a:prstGeom prst="rect">
              <a:avLst/>
            </a:prstGeom>
          </p:spPr>
          <p:txBody>
            <a:bodyPr wrap="square">
              <a:spAutoFit/>
            </a:bodyPr>
            <a:lstStyle/>
            <a:p>
              <a:pPr>
                <a:lnSpc>
                  <a:spcPct val="114000"/>
                </a:lnSpc>
              </a:pPr>
              <a:r>
                <a:rPr lang="zh-CN" altLang="zh-CN" sz="1100" dirty="0"/>
                <a:t>万维网（</a:t>
              </a:r>
              <a:r>
                <a:rPr lang="en-US" altLang="zh-CN" sz="1100" dirty="0"/>
                <a:t>World Wide Web</a:t>
              </a:r>
              <a:r>
                <a:rPr lang="zh-CN" altLang="zh-CN" sz="1100" dirty="0"/>
                <a:t>，</a:t>
              </a:r>
              <a:r>
                <a:rPr lang="en-US" altLang="zh-CN" sz="1100" dirty="0"/>
                <a:t>WWW</a:t>
              </a:r>
              <a:r>
                <a:rPr lang="zh-CN" altLang="zh-CN" sz="1100" dirty="0"/>
                <a:t>）的出现，把</a:t>
              </a:r>
              <a:r>
                <a:rPr lang="en-US" altLang="zh-CN" sz="1100" dirty="0"/>
                <a:t>Internet</a:t>
              </a:r>
              <a:r>
                <a:rPr lang="zh-CN" altLang="zh-CN" sz="1100" dirty="0"/>
                <a:t>带进全球千百万个家庭和企业，还为成百上千种新的网络服务提供了平台。</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02</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pPr algn="ctr"/>
              <a:r>
                <a:rPr lang="en-US" altLang="zh-CN" sz="1000" dirty="0" smtClean="0">
                  <a:solidFill>
                    <a:schemeClr val="bg1"/>
                  </a:solidFill>
                  <a:latin typeface="Century Gothic" panose="020B0502020202020204" pitchFamily="34" charset="0"/>
                  <a:cs typeface="Arial" panose="020B0604020202020204" pitchFamily="34" charset="0"/>
                </a:rPr>
                <a:t>2nd</a:t>
              </a:r>
              <a:endParaRPr lang="en-US" altLang="zh-CN" sz="1000" dirty="0">
                <a:solidFill>
                  <a:schemeClr val="bg1"/>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61126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2" presetClass="entr" presetSubtype="2" fill="hold" nodeType="withEffect">
                                  <p:stCondLst>
                                    <p:cond delay="1000"/>
                                  </p:stCondLst>
                                  <p:childTnLst>
                                    <p:set>
                                      <p:cBhvr>
                                        <p:cTn id="15" dur="1" fill="hold">
                                          <p:stCondLst>
                                            <p:cond delay="0"/>
                                          </p:stCondLst>
                                        </p:cTn>
                                        <p:tgtEl>
                                          <p:spTgt spid="2048"/>
                                        </p:tgtEl>
                                        <p:attrNameLst>
                                          <p:attrName>style.visibility</p:attrName>
                                        </p:attrNameLst>
                                      </p:cBhvr>
                                      <p:to>
                                        <p:strVal val="visible"/>
                                      </p:to>
                                    </p:set>
                                    <p:anim calcmode="lin" valueType="num">
                                      <p:cBhvr additive="base">
                                        <p:cTn id="16" dur="500"/>
                                        <p:tgtEl>
                                          <p:spTgt spid="2048"/>
                                        </p:tgtEl>
                                        <p:attrNameLst>
                                          <p:attrName>ppt_x</p:attrName>
                                        </p:attrNameLst>
                                      </p:cBhvr>
                                      <p:tavLst>
                                        <p:tav tm="0">
                                          <p:val>
                                            <p:strVal val="#ppt_x+#ppt_w*1.125000"/>
                                          </p:val>
                                        </p:tav>
                                        <p:tav tm="100000">
                                          <p:val>
                                            <p:strVal val="#ppt_x"/>
                                          </p:val>
                                        </p:tav>
                                      </p:tavLst>
                                    </p:anim>
                                    <p:animEffect transition="in" filter="wipe(left)">
                                      <p:cBhvr>
                                        <p:cTn id="17" dur="500"/>
                                        <p:tgtEl>
                                          <p:spTgt spid="2048"/>
                                        </p:tgtEl>
                                      </p:cBhvr>
                                    </p:animEffect>
                                  </p:childTnLst>
                                </p:cTn>
                              </p:par>
                              <p:par>
                                <p:cTn id="18" presetID="12" presetClass="entr" presetSubtype="2" fill="hold" nodeType="withEffect">
                                  <p:stCondLst>
                                    <p:cond delay="1500"/>
                                  </p:stCondLst>
                                  <p:childTnLst>
                                    <p:set>
                                      <p:cBhvr>
                                        <p:cTn id="19" dur="1" fill="hold">
                                          <p:stCondLst>
                                            <p:cond delay="0"/>
                                          </p:stCondLst>
                                        </p:cTn>
                                        <p:tgtEl>
                                          <p:spTgt spid="2049"/>
                                        </p:tgtEl>
                                        <p:attrNameLst>
                                          <p:attrName>style.visibility</p:attrName>
                                        </p:attrNameLst>
                                      </p:cBhvr>
                                      <p:to>
                                        <p:strVal val="visible"/>
                                      </p:to>
                                    </p:set>
                                    <p:anim calcmode="lin" valueType="num">
                                      <p:cBhvr additive="base">
                                        <p:cTn id="20" dur="500"/>
                                        <p:tgtEl>
                                          <p:spTgt spid="2049"/>
                                        </p:tgtEl>
                                        <p:attrNameLst>
                                          <p:attrName>ppt_x</p:attrName>
                                        </p:attrNameLst>
                                      </p:cBhvr>
                                      <p:tavLst>
                                        <p:tav tm="0">
                                          <p:val>
                                            <p:strVal val="#ppt_x+#ppt_w*1.125000"/>
                                          </p:val>
                                        </p:tav>
                                        <p:tav tm="100000">
                                          <p:val>
                                            <p:strVal val="#ppt_x"/>
                                          </p:val>
                                        </p:tav>
                                      </p:tavLst>
                                    </p:anim>
                                    <p:animEffect transition="in" filter="wipe(left)">
                                      <p:cBhvr>
                                        <p:cTn id="21"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5439</TotalTime>
  <Words>6869</Words>
  <Application>Microsoft Office PowerPoint</Application>
  <PresentationFormat>全屏显示(16:9)</PresentationFormat>
  <Paragraphs>844</Paragraphs>
  <Slides>75</Slides>
  <Notes>15</Notes>
  <HiddenSlides>0</HiddenSlides>
  <MMClips>1</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75</vt:i4>
      </vt:variant>
    </vt:vector>
  </HeadingPairs>
  <TitlesOfParts>
    <vt:vector size="88" baseType="lpstr">
      <vt:lpstr>黑体</vt:lpstr>
      <vt:lpstr>宋体</vt:lpstr>
      <vt:lpstr>Century Gothic</vt:lpstr>
      <vt:lpstr>方正兰亭超细黑简体</vt:lpstr>
      <vt:lpstr>方正幼线简体</vt:lpstr>
      <vt:lpstr>华康娃娃体W5(P)</vt:lpstr>
      <vt:lpstr>Wingdings</vt:lpstr>
      <vt:lpstr>Arial</vt:lpstr>
      <vt:lpstr>汉仪菱心体简</vt:lpstr>
      <vt:lpstr>Calibri</vt:lpstr>
      <vt:lpstr>MStiffHei HKS UltraBold</vt:lpstr>
      <vt:lpstr>Office 主题​​</vt:lpstr>
      <vt:lpstr>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dc:creator>
  <cp:lastModifiedBy>Administrator</cp:lastModifiedBy>
  <cp:revision>285</cp:revision>
  <dcterms:created xsi:type="dcterms:W3CDTF">2014-08-01T07:00:40Z</dcterms:created>
  <dcterms:modified xsi:type="dcterms:W3CDTF">2015-07-29T07:04:17Z</dcterms:modified>
</cp:coreProperties>
</file>