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61" r:id="rId4"/>
    <p:sldId id="324" r:id="rId5"/>
    <p:sldId id="262" r:id="rId6"/>
    <p:sldId id="282" r:id="rId7"/>
    <p:sldId id="283" r:id="rId8"/>
    <p:sldId id="366" r:id="rId9"/>
    <p:sldId id="329" r:id="rId10"/>
    <p:sldId id="340" r:id="rId11"/>
    <p:sldId id="263" r:id="rId12"/>
    <p:sldId id="327" r:id="rId13"/>
    <p:sldId id="367" r:id="rId14"/>
    <p:sldId id="369" r:id="rId15"/>
    <p:sldId id="368" r:id="rId16"/>
    <p:sldId id="325" r:id="rId17"/>
    <p:sldId id="370" r:id="rId18"/>
    <p:sldId id="278" r:id="rId1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B2B2B2"/>
    <a:srgbClr val="2B166E"/>
    <a:srgbClr val="692AA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449" autoAdjust="0"/>
    <p:restoredTop sz="94660"/>
  </p:normalViewPr>
  <p:slideViewPr>
    <p:cSldViewPr>
      <p:cViewPr varScale="1">
        <p:scale>
          <a:sx n="67" d="100"/>
          <a:sy n="67" d="100"/>
        </p:scale>
        <p:origin x="-1440" y="-14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44" descr="e_12"/>
          <p:cNvPicPr>
            <a:picLocks noChangeAspect="1" noChangeArrowheads="1"/>
          </p:cNvPicPr>
          <p:nvPr/>
        </p:nvPicPr>
        <p:blipFill>
          <a:blip r:embed="rId2" cstate="print">
            <a:extLst>
              <a:ext uri="{28A0092B-C50C-407E-A947-70E740481C1C}">
                <a14:useLocalDpi xmlns:a14="http://schemas.microsoft.com/office/drawing/2010/main" xmlns="" val="0"/>
              </a:ext>
            </a:extLst>
          </a:blip>
          <a:srcRect r="14461"/>
          <a:stretch>
            <a:fillRect/>
          </a:stretch>
        </p:blipFill>
        <p:spPr bwMode="auto">
          <a:xfrm>
            <a:off x="0" y="0"/>
            <a:ext cx="9144000" cy="51577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5"/>
          <p:cNvSpPr>
            <a:spLocks noChangeArrowheads="1"/>
          </p:cNvSpPr>
          <p:nvPr/>
        </p:nvSpPr>
        <p:spPr bwMode="ltGray">
          <a:xfrm>
            <a:off x="0" y="6611938"/>
            <a:ext cx="9144000" cy="260350"/>
          </a:xfrm>
          <a:prstGeom prst="rect">
            <a:avLst/>
          </a:prstGeom>
          <a:gradFill rotWithShape="1">
            <a:gsLst>
              <a:gs pos="0">
                <a:schemeClr val="hlink">
                  <a:gamma/>
                  <a:shade val="46275"/>
                  <a:invGamma/>
                </a:schemeClr>
              </a:gs>
              <a:gs pos="50000">
                <a:schemeClr val="hlink"/>
              </a:gs>
              <a:gs pos="100000">
                <a:schemeClr val="hlink">
                  <a:gamma/>
                  <a:shade val="46275"/>
                  <a:invGamma/>
                </a:schemeClr>
              </a:gs>
            </a:gsLst>
            <a:lin ang="5400000" scaled="1"/>
          </a:gradFill>
          <a:ln w="9525">
            <a:noFill/>
            <a:miter lim="800000"/>
            <a:headEnd/>
            <a:tailEnd/>
          </a:ln>
          <a:effectLst/>
        </p:spPr>
        <p:txBody>
          <a:bodyPr wrap="none" anchor="ctr"/>
          <a:lstStyle/>
          <a:p>
            <a:pPr>
              <a:defRPr/>
            </a:pPr>
            <a:endParaRPr lang="zh-CN" altLang="en-US">
              <a:ea typeface="宋体" pitchFamily="2" charset="-122"/>
            </a:endParaRPr>
          </a:p>
        </p:txBody>
      </p:sp>
      <p:sp>
        <p:nvSpPr>
          <p:cNvPr id="3074" name="Rectangle 2"/>
          <p:cNvSpPr>
            <a:spLocks noGrp="1" noChangeArrowheads="1"/>
          </p:cNvSpPr>
          <p:nvPr>
            <p:ph type="ctrTitle"/>
          </p:nvPr>
        </p:nvSpPr>
        <p:spPr>
          <a:xfrm>
            <a:off x="3886200" y="1371600"/>
            <a:ext cx="4876800" cy="3276600"/>
          </a:xfrm>
          <a:effectLst>
            <a:outerShdw dist="53882" dir="2700000" algn="ctr" rotWithShape="0">
              <a:schemeClr val="tx2">
                <a:alpha val="50000"/>
              </a:schemeClr>
            </a:outerShdw>
          </a:effectLst>
        </p:spPr>
        <p:txBody>
          <a:bodyPr/>
          <a:lstStyle>
            <a:lvl1pPr algn="r">
              <a:defRPr sz="4000">
                <a:solidFill>
                  <a:srgbClr val="FFFFCC"/>
                </a:solidFill>
              </a:defRPr>
            </a:lvl1pPr>
          </a:lstStyle>
          <a:p>
            <a:r>
              <a:rPr lang="zh-CN" altLang="en-US" smtClean="0"/>
              <a:t>单击此处编辑母版标题样式</a:t>
            </a:r>
            <a:endParaRPr lang="en-US" altLang="zh-CN"/>
          </a:p>
        </p:txBody>
      </p:sp>
      <p:sp>
        <p:nvSpPr>
          <p:cNvPr id="3075" name="Rectangle 3"/>
          <p:cNvSpPr>
            <a:spLocks noGrp="1" noChangeArrowheads="1"/>
          </p:cNvSpPr>
          <p:nvPr>
            <p:ph type="subTitle" idx="1"/>
          </p:nvPr>
        </p:nvSpPr>
        <p:spPr bwMode="white">
          <a:xfrm>
            <a:off x="1752600" y="5638800"/>
            <a:ext cx="6172200" cy="457200"/>
          </a:xfrm>
        </p:spPr>
        <p:txBody>
          <a:bodyPr/>
          <a:lstStyle>
            <a:lvl1pPr marL="0" indent="0" algn="ctr">
              <a:buFont typeface="Wingdings" pitchFamily="2" charset="2"/>
              <a:buNone/>
              <a:defRPr sz="1800">
                <a:solidFill>
                  <a:schemeClr val="tx2"/>
                </a:solidFill>
              </a:defRPr>
            </a:lvl1pPr>
          </a:lstStyle>
          <a:p>
            <a:r>
              <a:rPr lang="zh-CN" altLang="en-US" smtClean="0"/>
              <a:t>单击此处编辑母版副标题样式</a:t>
            </a:r>
            <a:endParaRPr lang="en-US" altLang="zh-CN"/>
          </a:p>
        </p:txBody>
      </p:sp>
    </p:spTree>
    <p:extLst>
      <p:ext uri="{BB962C8B-B14F-4D97-AF65-F5344CB8AC3E}">
        <p14:creationId xmlns:p14="http://schemas.microsoft.com/office/powerpoint/2010/main" xmlns="" val="6161896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5" name="Rectangle 6"/>
          <p:cNvSpPr>
            <a:spLocks noGrp="1" noChangeArrowheads="1"/>
          </p:cNvSpPr>
          <p:nvPr>
            <p:ph type="sldNum" sz="quarter" idx="11"/>
          </p:nvPr>
        </p:nvSpPr>
        <p:spPr>
          <a:ln/>
        </p:spPr>
        <p:txBody>
          <a:bodyPr/>
          <a:lstStyle>
            <a:lvl1pPr>
              <a:defRPr/>
            </a:lvl1pPr>
          </a:lstStyle>
          <a:p>
            <a:pPr>
              <a:defRPr/>
            </a:pPr>
            <a:fld id="{E855FF72-B20A-44D7-B976-989ECD94C15D}" type="slidenum">
              <a:rPr lang="en-US" altLang="zh-CN"/>
              <a:pPr>
                <a:defRPr/>
              </a:pPr>
              <a:t>‹#›</a:t>
            </a:fld>
            <a:endParaRPr lang="en-US" altLang="zh-CN"/>
          </a:p>
        </p:txBody>
      </p:sp>
    </p:spTree>
    <p:extLst>
      <p:ext uri="{BB962C8B-B14F-4D97-AF65-F5344CB8AC3E}">
        <p14:creationId xmlns:p14="http://schemas.microsoft.com/office/powerpoint/2010/main" xmlns="" val="42872381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152400"/>
            <a:ext cx="2076450" cy="6172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2400"/>
            <a:ext cx="6076950" cy="61722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5" name="Rectangle 6"/>
          <p:cNvSpPr>
            <a:spLocks noGrp="1" noChangeArrowheads="1"/>
          </p:cNvSpPr>
          <p:nvPr>
            <p:ph type="sldNum" sz="quarter" idx="11"/>
          </p:nvPr>
        </p:nvSpPr>
        <p:spPr>
          <a:ln/>
        </p:spPr>
        <p:txBody>
          <a:bodyPr/>
          <a:lstStyle>
            <a:lvl1pPr>
              <a:defRPr/>
            </a:lvl1pPr>
          </a:lstStyle>
          <a:p>
            <a:pPr>
              <a:defRPr/>
            </a:pPr>
            <a:fld id="{8A2CE270-0C3C-47FC-AF09-1ED7951EC28D}" type="slidenum">
              <a:rPr lang="en-US" altLang="zh-CN"/>
              <a:pPr>
                <a:defRPr/>
              </a:pPr>
              <a:t>‹#›</a:t>
            </a:fld>
            <a:endParaRPr lang="en-US" altLang="zh-CN"/>
          </a:p>
        </p:txBody>
      </p:sp>
    </p:spTree>
    <p:extLst>
      <p:ext uri="{BB962C8B-B14F-4D97-AF65-F5344CB8AC3E}">
        <p14:creationId xmlns:p14="http://schemas.microsoft.com/office/powerpoint/2010/main" xmlns="" val="15551914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152400"/>
            <a:ext cx="8305800" cy="563563"/>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295400"/>
            <a:ext cx="8153400" cy="5029200"/>
          </a:xfrm>
        </p:spPr>
        <p:txBody>
          <a:bodyPr/>
          <a:lstStyle/>
          <a:p>
            <a:pPr lvl="0"/>
            <a:r>
              <a:rPr lang="zh-CN" altLang="en-US" noProof="0" smtClean="0"/>
              <a:t>单击图标添加表格</a:t>
            </a:r>
          </a:p>
        </p:txBody>
      </p:sp>
      <p:sp>
        <p:nvSpPr>
          <p:cNvPr id="4"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5" name="Rectangle 6"/>
          <p:cNvSpPr>
            <a:spLocks noGrp="1" noChangeArrowheads="1"/>
          </p:cNvSpPr>
          <p:nvPr>
            <p:ph type="sldNum" sz="quarter" idx="11"/>
          </p:nvPr>
        </p:nvSpPr>
        <p:spPr>
          <a:ln/>
        </p:spPr>
        <p:txBody>
          <a:bodyPr/>
          <a:lstStyle>
            <a:lvl1pPr>
              <a:defRPr/>
            </a:lvl1pPr>
          </a:lstStyle>
          <a:p>
            <a:pPr>
              <a:defRPr/>
            </a:pPr>
            <a:fld id="{E9C5F7F0-9B43-4B19-A443-E5EEE5C788F4}" type="slidenum">
              <a:rPr lang="en-US" altLang="zh-CN"/>
              <a:pPr>
                <a:defRPr/>
              </a:pPr>
              <a:t>‹#›</a:t>
            </a:fld>
            <a:endParaRPr lang="en-US" altLang="zh-CN"/>
          </a:p>
        </p:txBody>
      </p:sp>
    </p:spTree>
    <p:extLst>
      <p:ext uri="{BB962C8B-B14F-4D97-AF65-F5344CB8AC3E}">
        <p14:creationId xmlns:p14="http://schemas.microsoft.com/office/powerpoint/2010/main" xmlns="" val="9980922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5" name="Rectangle 6"/>
          <p:cNvSpPr>
            <a:spLocks noGrp="1" noChangeArrowheads="1"/>
          </p:cNvSpPr>
          <p:nvPr>
            <p:ph type="sldNum" sz="quarter" idx="11"/>
          </p:nvPr>
        </p:nvSpPr>
        <p:spPr>
          <a:ln/>
        </p:spPr>
        <p:txBody>
          <a:bodyPr/>
          <a:lstStyle>
            <a:lvl1pPr>
              <a:defRPr/>
            </a:lvl1pPr>
          </a:lstStyle>
          <a:p>
            <a:pPr>
              <a:defRPr/>
            </a:pPr>
            <a:fld id="{E1E32D09-DBF6-4F6F-B3F8-FA126A85D7A5}" type="slidenum">
              <a:rPr lang="en-US" altLang="zh-CN"/>
              <a:pPr>
                <a:defRPr/>
              </a:pPr>
              <a:t>‹#›</a:t>
            </a:fld>
            <a:endParaRPr lang="en-US" altLang="zh-CN"/>
          </a:p>
        </p:txBody>
      </p:sp>
    </p:spTree>
    <p:extLst>
      <p:ext uri="{BB962C8B-B14F-4D97-AF65-F5344CB8AC3E}">
        <p14:creationId xmlns:p14="http://schemas.microsoft.com/office/powerpoint/2010/main" xmlns="" val="20033411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5" name="Rectangle 6"/>
          <p:cNvSpPr>
            <a:spLocks noGrp="1" noChangeArrowheads="1"/>
          </p:cNvSpPr>
          <p:nvPr>
            <p:ph type="sldNum" sz="quarter" idx="11"/>
          </p:nvPr>
        </p:nvSpPr>
        <p:spPr>
          <a:ln/>
        </p:spPr>
        <p:txBody>
          <a:bodyPr/>
          <a:lstStyle>
            <a:lvl1pPr>
              <a:defRPr/>
            </a:lvl1pPr>
          </a:lstStyle>
          <a:p>
            <a:pPr>
              <a:defRPr/>
            </a:pPr>
            <a:fld id="{9AE6CB21-B66A-41DF-ADBA-72E9D5CF8157}" type="slidenum">
              <a:rPr lang="en-US" altLang="zh-CN"/>
              <a:pPr>
                <a:defRPr/>
              </a:pPr>
              <a:t>‹#›</a:t>
            </a:fld>
            <a:endParaRPr lang="en-US" altLang="zh-CN"/>
          </a:p>
        </p:txBody>
      </p:sp>
    </p:spTree>
    <p:extLst>
      <p:ext uri="{BB962C8B-B14F-4D97-AF65-F5344CB8AC3E}">
        <p14:creationId xmlns:p14="http://schemas.microsoft.com/office/powerpoint/2010/main" xmlns="" val="5709418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95400"/>
            <a:ext cx="40005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10100" y="1295400"/>
            <a:ext cx="40005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6" name="Rectangle 6"/>
          <p:cNvSpPr>
            <a:spLocks noGrp="1" noChangeArrowheads="1"/>
          </p:cNvSpPr>
          <p:nvPr>
            <p:ph type="sldNum" sz="quarter" idx="11"/>
          </p:nvPr>
        </p:nvSpPr>
        <p:spPr>
          <a:ln/>
        </p:spPr>
        <p:txBody>
          <a:bodyPr/>
          <a:lstStyle>
            <a:lvl1pPr>
              <a:defRPr/>
            </a:lvl1pPr>
          </a:lstStyle>
          <a:p>
            <a:pPr>
              <a:defRPr/>
            </a:pPr>
            <a:fld id="{450E5721-5310-4926-8DC6-AAA5DE6F8807}" type="slidenum">
              <a:rPr lang="en-US" altLang="zh-CN"/>
              <a:pPr>
                <a:defRPr/>
              </a:pPr>
              <a:t>‹#›</a:t>
            </a:fld>
            <a:endParaRPr lang="en-US" altLang="zh-CN"/>
          </a:p>
        </p:txBody>
      </p:sp>
    </p:spTree>
    <p:extLst>
      <p:ext uri="{BB962C8B-B14F-4D97-AF65-F5344CB8AC3E}">
        <p14:creationId xmlns:p14="http://schemas.microsoft.com/office/powerpoint/2010/main" xmlns="" val="1608813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8" name="Rectangle 6"/>
          <p:cNvSpPr>
            <a:spLocks noGrp="1" noChangeArrowheads="1"/>
          </p:cNvSpPr>
          <p:nvPr>
            <p:ph type="sldNum" sz="quarter" idx="11"/>
          </p:nvPr>
        </p:nvSpPr>
        <p:spPr>
          <a:ln/>
        </p:spPr>
        <p:txBody>
          <a:bodyPr/>
          <a:lstStyle>
            <a:lvl1pPr>
              <a:defRPr/>
            </a:lvl1pPr>
          </a:lstStyle>
          <a:p>
            <a:pPr>
              <a:defRPr/>
            </a:pPr>
            <a:fld id="{C2905AA6-B85C-4814-BE45-76CC5E794909}" type="slidenum">
              <a:rPr lang="en-US" altLang="zh-CN"/>
              <a:pPr>
                <a:defRPr/>
              </a:pPr>
              <a:t>‹#›</a:t>
            </a:fld>
            <a:endParaRPr lang="en-US" altLang="zh-CN"/>
          </a:p>
        </p:txBody>
      </p:sp>
    </p:spTree>
    <p:extLst>
      <p:ext uri="{BB962C8B-B14F-4D97-AF65-F5344CB8AC3E}">
        <p14:creationId xmlns:p14="http://schemas.microsoft.com/office/powerpoint/2010/main" xmlns="" val="39889333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4" name="Rectangle 6"/>
          <p:cNvSpPr>
            <a:spLocks noGrp="1" noChangeArrowheads="1"/>
          </p:cNvSpPr>
          <p:nvPr>
            <p:ph type="sldNum" sz="quarter" idx="11"/>
          </p:nvPr>
        </p:nvSpPr>
        <p:spPr>
          <a:ln/>
        </p:spPr>
        <p:txBody>
          <a:bodyPr/>
          <a:lstStyle>
            <a:lvl1pPr>
              <a:defRPr/>
            </a:lvl1pPr>
          </a:lstStyle>
          <a:p>
            <a:pPr>
              <a:defRPr/>
            </a:pPr>
            <a:fld id="{25544E29-E318-44DF-90B6-E89F92409EB2}" type="slidenum">
              <a:rPr lang="en-US" altLang="zh-CN"/>
              <a:pPr>
                <a:defRPr/>
              </a:pPr>
              <a:t>‹#›</a:t>
            </a:fld>
            <a:endParaRPr lang="en-US" altLang="zh-CN"/>
          </a:p>
        </p:txBody>
      </p:sp>
    </p:spTree>
    <p:extLst>
      <p:ext uri="{BB962C8B-B14F-4D97-AF65-F5344CB8AC3E}">
        <p14:creationId xmlns:p14="http://schemas.microsoft.com/office/powerpoint/2010/main" xmlns="" val="5811072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3" name="Rectangle 6"/>
          <p:cNvSpPr>
            <a:spLocks noGrp="1" noChangeArrowheads="1"/>
          </p:cNvSpPr>
          <p:nvPr>
            <p:ph type="sldNum" sz="quarter" idx="11"/>
          </p:nvPr>
        </p:nvSpPr>
        <p:spPr>
          <a:ln/>
        </p:spPr>
        <p:txBody>
          <a:bodyPr/>
          <a:lstStyle>
            <a:lvl1pPr>
              <a:defRPr/>
            </a:lvl1pPr>
          </a:lstStyle>
          <a:p>
            <a:pPr>
              <a:defRPr/>
            </a:pPr>
            <a:fld id="{3915BFDC-E418-4ACD-A233-35173974D076}" type="slidenum">
              <a:rPr lang="en-US" altLang="zh-CN"/>
              <a:pPr>
                <a:defRPr/>
              </a:pPr>
              <a:t>‹#›</a:t>
            </a:fld>
            <a:endParaRPr lang="en-US" altLang="zh-CN"/>
          </a:p>
        </p:txBody>
      </p:sp>
    </p:spTree>
    <p:extLst>
      <p:ext uri="{BB962C8B-B14F-4D97-AF65-F5344CB8AC3E}">
        <p14:creationId xmlns:p14="http://schemas.microsoft.com/office/powerpoint/2010/main" xmlns="" val="27249689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6" name="Rectangle 6"/>
          <p:cNvSpPr>
            <a:spLocks noGrp="1" noChangeArrowheads="1"/>
          </p:cNvSpPr>
          <p:nvPr>
            <p:ph type="sldNum" sz="quarter" idx="11"/>
          </p:nvPr>
        </p:nvSpPr>
        <p:spPr>
          <a:ln/>
        </p:spPr>
        <p:txBody>
          <a:bodyPr/>
          <a:lstStyle>
            <a:lvl1pPr>
              <a:defRPr/>
            </a:lvl1pPr>
          </a:lstStyle>
          <a:p>
            <a:pPr>
              <a:defRPr/>
            </a:pPr>
            <a:fld id="{2D381FA4-4896-4FA3-B852-7AB82DE2F5F2}" type="slidenum">
              <a:rPr lang="en-US" altLang="zh-CN"/>
              <a:pPr>
                <a:defRPr/>
              </a:pPr>
              <a:t>‹#›</a:t>
            </a:fld>
            <a:endParaRPr lang="en-US" altLang="zh-CN"/>
          </a:p>
        </p:txBody>
      </p:sp>
    </p:spTree>
    <p:extLst>
      <p:ext uri="{BB962C8B-B14F-4D97-AF65-F5344CB8AC3E}">
        <p14:creationId xmlns:p14="http://schemas.microsoft.com/office/powerpoint/2010/main" xmlns="" val="10319422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6" name="Rectangle 6"/>
          <p:cNvSpPr>
            <a:spLocks noGrp="1" noChangeArrowheads="1"/>
          </p:cNvSpPr>
          <p:nvPr>
            <p:ph type="sldNum" sz="quarter" idx="11"/>
          </p:nvPr>
        </p:nvSpPr>
        <p:spPr>
          <a:ln/>
        </p:spPr>
        <p:txBody>
          <a:bodyPr/>
          <a:lstStyle>
            <a:lvl1pPr>
              <a:defRPr/>
            </a:lvl1pPr>
          </a:lstStyle>
          <a:p>
            <a:pPr>
              <a:defRPr/>
            </a:pPr>
            <a:fld id="{B2EA03EF-65A1-4468-83C0-C9154EDE90E3}" type="slidenum">
              <a:rPr lang="en-US" altLang="zh-CN"/>
              <a:pPr>
                <a:defRPr/>
              </a:pPr>
              <a:t>‹#›</a:t>
            </a:fld>
            <a:endParaRPr lang="en-US" altLang="zh-CN"/>
          </a:p>
        </p:txBody>
      </p:sp>
    </p:spTree>
    <p:extLst>
      <p:ext uri="{BB962C8B-B14F-4D97-AF65-F5344CB8AC3E}">
        <p14:creationId xmlns:p14="http://schemas.microsoft.com/office/powerpoint/2010/main" xmlns="" val="20079956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43" descr="e_11p"/>
          <p:cNvPicPr>
            <a:picLocks noChangeAspect="1" noChangeArrowheads="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0" y="0"/>
            <a:ext cx="9144000" cy="8366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7" name="Rectangle 3"/>
          <p:cNvSpPr>
            <a:spLocks noGrp="1" noChangeArrowheads="1"/>
          </p:cNvSpPr>
          <p:nvPr>
            <p:ph type="body" idx="1"/>
          </p:nvPr>
        </p:nvSpPr>
        <p:spPr bwMode="auto">
          <a:xfrm>
            <a:off x="457200" y="1295400"/>
            <a:ext cx="8153400" cy="502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1029" name="Rectangle 5"/>
          <p:cNvSpPr>
            <a:spLocks noGrp="1" noChangeArrowheads="1"/>
          </p:cNvSpPr>
          <p:nvPr>
            <p:ph type="ftr" sz="quarter" idx="3"/>
          </p:nvPr>
        </p:nvSpPr>
        <p:spPr bwMode="auto">
          <a:xfrm>
            <a:off x="5943600" y="6486525"/>
            <a:ext cx="2895600" cy="2984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1">
                <a:latin typeface="+mn-lt"/>
                <a:ea typeface="宋体" charset="-122"/>
              </a:defRPr>
            </a:lvl1pPr>
          </a:lstStyle>
          <a:p>
            <a:pPr>
              <a:defRPr/>
            </a:pPr>
            <a:r>
              <a:rPr lang="en-US" altLang="zh-CN"/>
              <a:t>Company Logo</a:t>
            </a:r>
          </a:p>
        </p:txBody>
      </p:sp>
      <p:sp>
        <p:nvSpPr>
          <p:cNvPr id="1030" name="Rectangle 6"/>
          <p:cNvSpPr>
            <a:spLocks noGrp="1" noChangeArrowheads="1"/>
          </p:cNvSpPr>
          <p:nvPr>
            <p:ph type="sldNum" sz="quarter" idx="4"/>
          </p:nvPr>
        </p:nvSpPr>
        <p:spPr bwMode="auto">
          <a:xfrm>
            <a:off x="3276600" y="6480175"/>
            <a:ext cx="2133600" cy="2921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1">
                <a:latin typeface="+mn-lt"/>
                <a:ea typeface="宋体" charset="-122"/>
              </a:defRPr>
            </a:lvl1pPr>
          </a:lstStyle>
          <a:p>
            <a:pPr>
              <a:defRPr/>
            </a:pPr>
            <a:fld id="{35159CCA-7189-4AD7-8F2F-D895C413313D}" type="slidenum">
              <a:rPr lang="en-US" altLang="zh-CN"/>
              <a:pPr>
                <a:defRPr/>
              </a:pPr>
              <a:t>‹#›</a:t>
            </a:fld>
            <a:endParaRPr lang="en-US" altLang="zh-CN"/>
          </a:p>
        </p:txBody>
      </p:sp>
      <p:sp>
        <p:nvSpPr>
          <p:cNvPr id="2" name="Rectangle 2"/>
          <p:cNvSpPr>
            <a:spLocks noGrp="1" noChangeArrowheads="1"/>
          </p:cNvSpPr>
          <p:nvPr>
            <p:ph type="title"/>
          </p:nvPr>
        </p:nvSpPr>
        <p:spPr bwMode="white">
          <a:xfrm>
            <a:off x="457200" y="152400"/>
            <a:ext cx="8305800" cy="563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sp>
        <p:nvSpPr>
          <p:cNvPr id="1070" name="Text Box 46"/>
          <p:cNvSpPr txBox="1">
            <a:spLocks noChangeArrowheads="1"/>
          </p:cNvSpPr>
          <p:nvPr/>
        </p:nvSpPr>
        <p:spPr bwMode="auto">
          <a:xfrm>
            <a:off x="0" y="819150"/>
            <a:ext cx="9144000" cy="244475"/>
          </a:xfrm>
          <a:prstGeom prst="rect">
            <a:avLst/>
          </a:prstGeom>
          <a:gradFill rotWithShape="1">
            <a:gsLst>
              <a:gs pos="0">
                <a:schemeClr val="hlink">
                  <a:gamma/>
                  <a:shade val="46275"/>
                  <a:invGamma/>
                </a:schemeClr>
              </a:gs>
              <a:gs pos="50000">
                <a:schemeClr val="hlink"/>
              </a:gs>
              <a:gs pos="100000">
                <a:schemeClr val="hlink">
                  <a:gamma/>
                  <a:shade val="46275"/>
                  <a:invGamma/>
                </a:schemeClr>
              </a:gs>
            </a:gsLst>
            <a:lin ang="5400000" scaled="1"/>
          </a:gradFill>
          <a:ln w="9525">
            <a:noFill/>
            <a:miter lim="800000"/>
            <a:headEnd/>
            <a:tailEnd/>
          </a:ln>
          <a:effectLst/>
        </p:spPr>
        <p:txBody>
          <a:bodyPr>
            <a:spAutoFit/>
          </a:bodyPr>
          <a:lstStyle/>
          <a:p>
            <a:pPr>
              <a:defRPr/>
            </a:pPr>
            <a:endParaRPr lang="en-US" altLang="zh-CN" sz="1000" b="1" dirty="0">
              <a:solidFill>
                <a:schemeClr val="bg1"/>
              </a:solidFill>
              <a:latin typeface="Verdana" pitchFamily="34" charset="0"/>
              <a:ea typeface="宋体" charset="-122"/>
            </a:endParaRPr>
          </a:p>
        </p:txBody>
      </p:sp>
    </p:spTree>
  </p:cSld>
  <p:clrMap bg1="lt1" tx1="dk1" bg2="lt2" tx2="dk2" accent1="accent1" accent2="accent2" accent3="accent3" accent4="accent4" accent5="accent5" accent6="accent6" hlink="hlink" folHlink="folHlink"/>
  <p:sldLayoutIdLst>
    <p:sldLayoutId id="2147483712"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Lst>
  <p:hf sldNum="0" hdr="0" dt="0"/>
  <p:txStyles>
    <p:titleStyle>
      <a:lvl1pPr algn="ctr" rtl="0" eaLnBrk="1" fontAlgn="base" hangingPunct="1">
        <a:spcBef>
          <a:spcPct val="0"/>
        </a:spcBef>
        <a:spcAft>
          <a:spcPct val="0"/>
        </a:spcAft>
        <a:defRPr sz="3200" b="1">
          <a:solidFill>
            <a:schemeClr val="bg1"/>
          </a:solidFill>
          <a:latin typeface="+mj-lt"/>
          <a:ea typeface="+mj-ea"/>
          <a:cs typeface="+mj-cs"/>
        </a:defRPr>
      </a:lvl1pPr>
      <a:lvl2pPr algn="ctr" rtl="0" eaLnBrk="1" fontAlgn="base" hangingPunct="1">
        <a:spcBef>
          <a:spcPct val="0"/>
        </a:spcBef>
        <a:spcAft>
          <a:spcPct val="0"/>
        </a:spcAft>
        <a:defRPr sz="3200" b="1">
          <a:solidFill>
            <a:schemeClr val="bg1"/>
          </a:solidFill>
          <a:latin typeface="Verdana" pitchFamily="34" charset="0"/>
        </a:defRPr>
      </a:lvl2pPr>
      <a:lvl3pPr algn="ctr" rtl="0" eaLnBrk="1" fontAlgn="base" hangingPunct="1">
        <a:spcBef>
          <a:spcPct val="0"/>
        </a:spcBef>
        <a:spcAft>
          <a:spcPct val="0"/>
        </a:spcAft>
        <a:defRPr sz="3200" b="1">
          <a:solidFill>
            <a:schemeClr val="bg1"/>
          </a:solidFill>
          <a:latin typeface="Verdana" pitchFamily="34" charset="0"/>
        </a:defRPr>
      </a:lvl3pPr>
      <a:lvl4pPr algn="ctr" rtl="0" eaLnBrk="1" fontAlgn="base" hangingPunct="1">
        <a:spcBef>
          <a:spcPct val="0"/>
        </a:spcBef>
        <a:spcAft>
          <a:spcPct val="0"/>
        </a:spcAft>
        <a:defRPr sz="3200" b="1">
          <a:solidFill>
            <a:schemeClr val="bg1"/>
          </a:solidFill>
          <a:latin typeface="Verdana" pitchFamily="34" charset="0"/>
        </a:defRPr>
      </a:lvl4pPr>
      <a:lvl5pPr algn="ctr" rtl="0" eaLnBrk="1" fontAlgn="base" hangingPunct="1">
        <a:spcBef>
          <a:spcPct val="0"/>
        </a:spcBef>
        <a:spcAft>
          <a:spcPct val="0"/>
        </a:spcAft>
        <a:defRPr sz="3200" b="1">
          <a:solidFill>
            <a:schemeClr val="bg1"/>
          </a:solidFill>
          <a:latin typeface="Verdana" pitchFamily="34" charset="0"/>
        </a:defRPr>
      </a:lvl5pPr>
      <a:lvl6pPr marL="457200" algn="ctr" rtl="0" eaLnBrk="1" fontAlgn="base" hangingPunct="1">
        <a:spcBef>
          <a:spcPct val="0"/>
        </a:spcBef>
        <a:spcAft>
          <a:spcPct val="0"/>
        </a:spcAft>
        <a:defRPr sz="3200" b="1">
          <a:solidFill>
            <a:schemeClr val="bg1"/>
          </a:solidFill>
          <a:latin typeface="Verdana" pitchFamily="34" charset="0"/>
        </a:defRPr>
      </a:lvl6pPr>
      <a:lvl7pPr marL="914400" algn="ctr" rtl="0" eaLnBrk="1" fontAlgn="base" hangingPunct="1">
        <a:spcBef>
          <a:spcPct val="0"/>
        </a:spcBef>
        <a:spcAft>
          <a:spcPct val="0"/>
        </a:spcAft>
        <a:defRPr sz="3200" b="1">
          <a:solidFill>
            <a:schemeClr val="bg1"/>
          </a:solidFill>
          <a:latin typeface="Verdana" pitchFamily="34" charset="0"/>
        </a:defRPr>
      </a:lvl7pPr>
      <a:lvl8pPr marL="1371600" algn="ctr" rtl="0" eaLnBrk="1" fontAlgn="base" hangingPunct="1">
        <a:spcBef>
          <a:spcPct val="0"/>
        </a:spcBef>
        <a:spcAft>
          <a:spcPct val="0"/>
        </a:spcAft>
        <a:defRPr sz="3200" b="1">
          <a:solidFill>
            <a:schemeClr val="bg1"/>
          </a:solidFill>
          <a:latin typeface="Verdana" pitchFamily="34" charset="0"/>
        </a:defRPr>
      </a:lvl8pPr>
      <a:lvl9pPr marL="1828800" algn="ctr" rtl="0" eaLnBrk="1" fontAlgn="base" hangingPunct="1">
        <a:spcBef>
          <a:spcPct val="0"/>
        </a:spcBef>
        <a:spcAft>
          <a:spcPct val="0"/>
        </a:spcAft>
        <a:defRPr sz="3200" b="1">
          <a:solidFill>
            <a:schemeClr val="bg1"/>
          </a:solidFill>
          <a:latin typeface="Verdana" pitchFamily="34" charset="0"/>
        </a:defRPr>
      </a:lvl9pPr>
    </p:titleStyle>
    <p:bodyStyle>
      <a:lvl1pPr marL="342900" indent="-342900" algn="l" rtl="0" eaLnBrk="1" fontAlgn="base" hangingPunct="1">
        <a:spcBef>
          <a:spcPct val="20000"/>
        </a:spcBef>
        <a:spcAft>
          <a:spcPct val="0"/>
        </a:spcAft>
        <a:buClr>
          <a:schemeClr val="hlink"/>
        </a:buClr>
        <a:buFont typeface="Wingdings" pitchFamily="2" charset="2"/>
        <a:buChar char="v"/>
        <a:defRPr sz="2800" b="1">
          <a:solidFill>
            <a:schemeClr val="accent1"/>
          </a:solidFill>
          <a:latin typeface="+mn-lt"/>
          <a:ea typeface="+mn-ea"/>
          <a:cs typeface="+mn-cs"/>
        </a:defRPr>
      </a:lvl1pPr>
      <a:lvl2pPr marL="742950" indent="-285750" algn="l" rtl="0" eaLnBrk="1" fontAlgn="base" hangingPunct="1">
        <a:spcBef>
          <a:spcPct val="20000"/>
        </a:spcBef>
        <a:spcAft>
          <a:spcPct val="0"/>
        </a:spcAft>
        <a:buClr>
          <a:schemeClr val="accent1"/>
        </a:buClr>
        <a:buFont typeface="Wingdings" pitchFamily="2" charset="2"/>
        <a:buChar char="§"/>
        <a:defRPr sz="2400">
          <a:solidFill>
            <a:schemeClr val="tx1"/>
          </a:solidFill>
          <a:latin typeface="Arial" charset="0"/>
        </a:defRPr>
      </a:lvl2pPr>
      <a:lvl3pPr marL="1143000" indent="-228600" algn="l" rtl="0" eaLnBrk="1" fontAlgn="base" hangingPunct="1">
        <a:spcBef>
          <a:spcPct val="20000"/>
        </a:spcBef>
        <a:spcAft>
          <a:spcPct val="0"/>
        </a:spcAft>
        <a:buClr>
          <a:schemeClr val="tx1"/>
        </a:buClr>
        <a:buChar char="•"/>
        <a:defRPr sz="2200">
          <a:solidFill>
            <a:schemeClr val="tx1"/>
          </a:solidFill>
          <a:latin typeface="Arial" charset="0"/>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304800" y="1524000"/>
            <a:ext cx="8534400" cy="3048000"/>
          </a:xfrm>
        </p:spPr>
        <p:txBody>
          <a:bodyPr/>
          <a:lstStyle/>
          <a:p>
            <a:pPr algn="ctr">
              <a:lnSpc>
                <a:spcPct val="150000"/>
              </a:lnSpc>
              <a:defRPr/>
            </a:pPr>
            <a:r>
              <a:rPr lang="zh-CN" altLang="en-US" sz="6000" dirty="0" smtClean="0">
                <a:ea typeface="宋体" charset="-122"/>
              </a:rPr>
              <a:t>任务八</a:t>
            </a:r>
            <a:r>
              <a:rPr lang="en-US" altLang="zh-CN" sz="6000" dirty="0" smtClean="0">
                <a:ea typeface="宋体" charset="-122"/>
              </a:rPr>
              <a:t/>
            </a:r>
            <a:br>
              <a:rPr lang="en-US" altLang="zh-CN" sz="6000" dirty="0" smtClean="0">
                <a:ea typeface="宋体" charset="-122"/>
              </a:rPr>
            </a:br>
            <a:r>
              <a:rPr lang="zh-CN" altLang="en-US" sz="6000" dirty="0">
                <a:ea typeface="宋体" charset="-122"/>
              </a:rPr>
              <a:t>病毒性营销</a:t>
            </a:r>
            <a:endParaRPr lang="en-US" altLang="zh-CN" sz="6000" dirty="0" smtClean="0">
              <a:ea typeface="宋体" charset="-122"/>
            </a:endParaRPr>
          </a:p>
        </p:txBody>
      </p:sp>
      <p:sp>
        <p:nvSpPr>
          <p:cNvPr id="3075" name="Rectangle 3"/>
          <p:cNvSpPr>
            <a:spLocks noGrp="1" noChangeArrowheads="1"/>
          </p:cNvSpPr>
          <p:nvPr>
            <p:ph type="subTitle" idx="1"/>
          </p:nvPr>
        </p:nvSpPr>
        <p:spPr bwMode="auto">
          <a:xfrm>
            <a:off x="1676400" y="5486400"/>
            <a:ext cx="5334000" cy="685800"/>
          </a:xfrm>
        </p:spPr>
        <p:txBody>
          <a:bodyPr/>
          <a:lstStyle/>
          <a:p>
            <a:pPr eaLnBrk="1" hangingPunct="1"/>
            <a:r>
              <a:rPr lang="zh-CN" altLang="en-US" sz="5400" dirty="0" smtClean="0">
                <a:ea typeface="宋体" pitchFamily="2" charset="-122"/>
              </a:rPr>
              <a:t>网络营销实务</a:t>
            </a:r>
            <a:endParaRPr lang="en-US" altLang="zh-CN" sz="5400" dirty="0" smtClean="0">
              <a:ea typeface="宋体"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0" y="228600"/>
            <a:ext cx="8305800" cy="563563"/>
          </a:xfrm>
        </p:spPr>
        <p:txBody>
          <a:bodyPr/>
          <a:lstStyle/>
          <a:p>
            <a:pPr algn="l"/>
            <a:r>
              <a:rPr lang="en-US" altLang="zh-CN" sz="4400" dirty="0" smtClean="0">
                <a:latin typeface="黑体" pitchFamily="49" charset="-122"/>
                <a:ea typeface="黑体" pitchFamily="49" charset="-122"/>
              </a:rPr>
              <a:t>8.1 </a:t>
            </a:r>
            <a:r>
              <a:rPr lang="zh-CN" altLang="en-US" sz="4400" dirty="0" smtClean="0">
                <a:latin typeface="黑体" pitchFamily="49" charset="-122"/>
                <a:ea typeface="黑体" pitchFamily="49" charset="-122"/>
              </a:rPr>
              <a:t>病毒性营销概述</a:t>
            </a:r>
          </a:p>
        </p:txBody>
      </p:sp>
      <p:sp>
        <p:nvSpPr>
          <p:cNvPr id="27651" name="AutoShape 7"/>
          <p:cNvSpPr>
            <a:spLocks noChangeAspect="1" noChangeArrowheads="1" noTextEdit="1"/>
          </p:cNvSpPr>
          <p:nvPr/>
        </p:nvSpPr>
        <p:spPr bwMode="gray">
          <a:xfrm flipH="1">
            <a:off x="4868863" y="3529013"/>
            <a:ext cx="909637" cy="1244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p>
        </p:txBody>
      </p:sp>
      <p:sp>
        <p:nvSpPr>
          <p:cNvPr id="27652" name="矩形 22"/>
          <p:cNvSpPr>
            <a:spLocks noChangeArrowheads="1"/>
          </p:cNvSpPr>
          <p:nvPr/>
        </p:nvSpPr>
        <p:spPr bwMode="auto">
          <a:xfrm>
            <a:off x="0" y="1143000"/>
            <a:ext cx="5109091"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3200" dirty="0" smtClean="0">
                <a:solidFill>
                  <a:schemeClr val="tx2"/>
                </a:solidFill>
                <a:latin typeface="黑体" pitchFamily="49" charset="-122"/>
                <a:ea typeface="黑体" pitchFamily="49" charset="-122"/>
              </a:rPr>
              <a:t>8.1.1 </a:t>
            </a:r>
            <a:r>
              <a:rPr lang="zh-CN" altLang="en-US" sz="3200" dirty="0" smtClean="0">
                <a:solidFill>
                  <a:schemeClr val="tx2"/>
                </a:solidFill>
                <a:latin typeface="黑体" pitchFamily="49" charset="-122"/>
                <a:ea typeface="黑体" pitchFamily="49" charset="-122"/>
              </a:rPr>
              <a:t>病毒性营销工作原理</a:t>
            </a:r>
            <a:endParaRPr lang="zh-CN" altLang="en-US" sz="3200" dirty="0">
              <a:solidFill>
                <a:schemeClr val="tx2"/>
              </a:solidFill>
              <a:latin typeface="黑体" pitchFamily="49" charset="-122"/>
              <a:ea typeface="黑体" pitchFamily="49" charset="-122"/>
            </a:endParaRPr>
          </a:p>
        </p:txBody>
      </p:sp>
      <p:sp>
        <p:nvSpPr>
          <p:cNvPr id="27653" name="TextBox 25"/>
          <p:cNvSpPr txBox="1">
            <a:spLocks noChangeArrowheads="1"/>
          </p:cNvSpPr>
          <p:nvPr/>
        </p:nvSpPr>
        <p:spPr bwMode="auto">
          <a:xfrm>
            <a:off x="304800" y="1828800"/>
            <a:ext cx="8534400"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2800" dirty="0" smtClean="0">
                <a:ea typeface="宋体" pitchFamily="2" charset="-122"/>
              </a:rPr>
              <a:t>       </a:t>
            </a:r>
            <a:endParaRPr lang="zh-CN" altLang="en-US" dirty="0">
              <a:ea typeface="宋体" pitchFamily="2" charset="-122"/>
            </a:endParaRPr>
          </a:p>
        </p:txBody>
      </p:sp>
      <p:sp>
        <p:nvSpPr>
          <p:cNvPr id="27654" name="Rectangle 1"/>
          <p:cNvSpPr>
            <a:spLocks noChangeArrowheads="1"/>
          </p:cNvSpPr>
          <p:nvPr/>
        </p:nvSpPr>
        <p:spPr bwMode="auto">
          <a:xfrm>
            <a:off x="533400" y="2276872"/>
            <a:ext cx="7696200" cy="3939540"/>
          </a:xfrm>
          <a:prstGeom prst="rect">
            <a:avLst/>
          </a:prstGeom>
          <a:noFill/>
          <a:ln>
            <a:noFill/>
          </a:ln>
          <a:effectLst>
            <a:prstShdw prst="shdw12">
              <a:schemeClr val="bg2">
                <a:alpha val="50000"/>
              </a:schemeClr>
            </a:prst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indent="266700" eaLnBrk="0" hangingPunct="0"/>
            <a:r>
              <a:rPr lang="en-US" altLang="zh-CN" sz="2800" dirty="0" smtClean="0">
                <a:solidFill>
                  <a:schemeClr val="tx2"/>
                </a:solidFill>
                <a:latin typeface="Calibri" pitchFamily="34" charset="0"/>
                <a:ea typeface="宋体" pitchFamily="2" charset="-122"/>
                <a:cs typeface="Times New Roman" pitchFamily="18" charset="0"/>
              </a:rPr>
              <a:t>【</a:t>
            </a:r>
            <a:r>
              <a:rPr lang="zh-CN" altLang="en-US" sz="2800" b="1" dirty="0" smtClean="0">
                <a:solidFill>
                  <a:schemeClr val="tx2"/>
                </a:solidFill>
                <a:ea typeface="宋体" pitchFamily="2" charset="-122"/>
                <a:cs typeface="Times New Roman" pitchFamily="18" charset="0"/>
              </a:rPr>
              <a:t>教学互动</a:t>
            </a:r>
            <a:r>
              <a:rPr lang="en-US" altLang="zh-CN" sz="2800" b="1" dirty="0" smtClean="0">
                <a:solidFill>
                  <a:schemeClr val="tx2"/>
                </a:solidFill>
                <a:ea typeface="宋体" pitchFamily="2" charset="-122"/>
                <a:cs typeface="Arial" pitchFamily="34" charset="0"/>
              </a:rPr>
              <a:t>8-1</a:t>
            </a:r>
            <a:r>
              <a:rPr lang="en-US" altLang="zh-CN" sz="2800" dirty="0">
                <a:solidFill>
                  <a:schemeClr val="tx2"/>
                </a:solidFill>
                <a:latin typeface="Calibri" pitchFamily="34" charset="0"/>
                <a:ea typeface="宋体" pitchFamily="2" charset="-122"/>
                <a:cs typeface="Times New Roman" pitchFamily="18" charset="0"/>
              </a:rPr>
              <a:t>】</a:t>
            </a:r>
            <a:endParaRPr lang="en-US" altLang="zh-CN" sz="2800" dirty="0">
              <a:solidFill>
                <a:schemeClr val="tx2"/>
              </a:solidFill>
              <a:ea typeface="宋体" pitchFamily="2" charset="-122"/>
            </a:endParaRPr>
          </a:p>
          <a:p>
            <a:pPr indent="266700" algn="ctr" eaLnBrk="0" hangingPunct="0">
              <a:lnSpc>
                <a:spcPct val="150000"/>
              </a:lnSpc>
            </a:pPr>
            <a:r>
              <a:rPr lang="zh-CN" altLang="en-US" sz="2800" dirty="0" smtClean="0">
                <a:solidFill>
                  <a:schemeClr val="tx2"/>
                </a:solidFill>
                <a:ea typeface="宋体" pitchFamily="2" charset="-122"/>
              </a:rPr>
              <a:t>互动问题</a:t>
            </a:r>
            <a:endParaRPr lang="en-US" altLang="zh-CN" sz="2800" dirty="0">
              <a:solidFill>
                <a:schemeClr val="tx2"/>
              </a:solidFill>
              <a:ea typeface="宋体" pitchFamily="2" charset="-122"/>
            </a:endParaRPr>
          </a:p>
          <a:p>
            <a:pPr indent="266700" eaLnBrk="0" hangingPunct="0">
              <a:lnSpc>
                <a:spcPct val="150000"/>
              </a:lnSpc>
            </a:pPr>
            <a:r>
              <a:rPr lang="zh-CN" altLang="en-US" sz="2400" dirty="0" smtClean="0">
                <a:ea typeface="宋体" pitchFamily="2" charset="-122"/>
              </a:rPr>
              <a:t>    近年来，借助社交网络营销造热点话题助推电影票房的营销模式已为许多电影采用，并取得成功。恰值我国传统的节日春节来临，电影市场也进入了一年中最火爆的档期</a:t>
            </a:r>
            <a:r>
              <a:rPr lang="en-US" altLang="zh-CN" sz="2400" dirty="0" smtClean="0">
                <a:ea typeface="宋体" pitchFamily="2" charset="-122"/>
              </a:rPr>
              <a:t>——</a:t>
            </a:r>
            <a:r>
              <a:rPr lang="zh-CN" altLang="en-US" sz="2400" dirty="0" smtClean="0">
                <a:ea typeface="宋体" pitchFamily="2" charset="-122"/>
              </a:rPr>
              <a:t>贺岁档，贺岁档电影应如何造势做宣传。</a:t>
            </a:r>
            <a:endParaRPr lang="zh-CN" altLang="en-US" sz="2800" dirty="0">
              <a:ea typeface="宋体" pitchFamily="2" charset="-122"/>
            </a:endParaRPr>
          </a:p>
          <a:p>
            <a:pPr indent="266700" eaLnBrk="0" hangingPunct="0">
              <a:lnSpc>
                <a:spcPct val="150000"/>
              </a:lnSpc>
            </a:pPr>
            <a:endParaRPr lang="zh-CN" altLang="en-US" sz="2400" dirty="0">
              <a:ea typeface="宋体" pitchFamily="2"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页脚占位符 2"/>
          <p:cNvSpPr>
            <a:spLocks noGrp="1"/>
          </p:cNvSpPr>
          <p:nvPr>
            <p:ph type="ftr" sz="quarter" idx="10"/>
          </p:nvPr>
        </p:nvSpPr>
        <p:spPr/>
        <p:txBody>
          <a:bodyPr/>
          <a:lstStyle/>
          <a:p>
            <a:pPr>
              <a:defRPr/>
            </a:pPr>
            <a:r>
              <a:rPr lang="en-US" altLang="zh-CN"/>
              <a:t>Company Logo</a:t>
            </a:r>
          </a:p>
        </p:txBody>
      </p:sp>
      <p:grpSp>
        <p:nvGrpSpPr>
          <p:cNvPr id="8195" name="Group 3"/>
          <p:cNvGrpSpPr>
            <a:grpSpLocks/>
          </p:cNvGrpSpPr>
          <p:nvPr/>
        </p:nvGrpSpPr>
        <p:grpSpPr bwMode="auto">
          <a:xfrm>
            <a:off x="1066800" y="1844676"/>
            <a:ext cx="6542088" cy="4556126"/>
            <a:chOff x="672" y="1066"/>
            <a:chExt cx="4121" cy="2870"/>
          </a:xfrm>
        </p:grpSpPr>
        <p:sp>
          <p:nvSpPr>
            <p:cNvPr id="67588" name="Freeform 4"/>
            <p:cNvSpPr>
              <a:spLocks noEditPoints="1"/>
            </p:cNvSpPr>
            <p:nvPr/>
          </p:nvSpPr>
          <p:spPr bwMode="gray">
            <a:xfrm rot="-1358056">
              <a:off x="877" y="1765"/>
              <a:ext cx="3839" cy="1527"/>
            </a:xfrm>
            <a:custGeom>
              <a:avLst/>
              <a:gdLst/>
              <a:ahLst/>
              <a:cxnLst>
                <a:cxn ang="0">
                  <a:pos x="1692" y="12"/>
                </a:cxn>
                <a:cxn ang="0">
                  <a:pos x="1234" y="74"/>
                </a:cxn>
                <a:cxn ang="0">
                  <a:pos x="828" y="182"/>
                </a:cxn>
                <a:cxn ang="0">
                  <a:pos x="486" y="330"/>
                </a:cxn>
                <a:cxn ang="0">
                  <a:pos x="226" y="510"/>
                </a:cxn>
                <a:cxn ang="0">
                  <a:pos x="58" y="718"/>
                </a:cxn>
                <a:cxn ang="0">
                  <a:pos x="0" y="944"/>
                </a:cxn>
                <a:cxn ang="0">
                  <a:pos x="58" y="1170"/>
                </a:cxn>
                <a:cxn ang="0">
                  <a:pos x="226" y="1378"/>
                </a:cxn>
                <a:cxn ang="0">
                  <a:pos x="486" y="1558"/>
                </a:cxn>
                <a:cxn ang="0">
                  <a:pos x="828" y="1706"/>
                </a:cxn>
                <a:cxn ang="0">
                  <a:pos x="1234" y="1814"/>
                </a:cxn>
                <a:cxn ang="0">
                  <a:pos x="1692" y="1876"/>
                </a:cxn>
                <a:cxn ang="0">
                  <a:pos x="2186" y="1884"/>
                </a:cxn>
                <a:cxn ang="0">
                  <a:pos x="2658" y="1840"/>
                </a:cxn>
                <a:cxn ang="0">
                  <a:pos x="3084" y="1746"/>
                </a:cxn>
                <a:cxn ang="0">
                  <a:pos x="3448" y="1612"/>
                </a:cxn>
                <a:cxn ang="0">
                  <a:pos x="3738" y="1442"/>
                </a:cxn>
                <a:cxn ang="0">
                  <a:pos x="3938" y="1242"/>
                </a:cxn>
                <a:cxn ang="0">
                  <a:pos x="4034" y="1022"/>
                </a:cxn>
                <a:cxn ang="0">
                  <a:pos x="4014" y="790"/>
                </a:cxn>
                <a:cxn ang="0">
                  <a:pos x="3882" y="576"/>
                </a:cxn>
                <a:cxn ang="0">
                  <a:pos x="3650" y="386"/>
                </a:cxn>
                <a:cxn ang="0">
                  <a:pos x="3334" y="228"/>
                </a:cxn>
                <a:cxn ang="0">
                  <a:pos x="2948" y="106"/>
                </a:cxn>
                <a:cxn ang="0">
                  <a:pos x="2506" y="28"/>
                </a:cxn>
                <a:cxn ang="0">
                  <a:pos x="2020" y="0"/>
                </a:cxn>
                <a:cxn ang="0">
                  <a:pos x="1606" y="1736"/>
                </a:cxn>
                <a:cxn ang="0">
                  <a:pos x="1164" y="1678"/>
                </a:cxn>
                <a:cxn ang="0">
                  <a:pos x="776" y="1576"/>
                </a:cxn>
                <a:cxn ang="0">
                  <a:pos x="458" y="1436"/>
                </a:cxn>
                <a:cxn ang="0">
                  <a:pos x="224" y="1266"/>
                </a:cxn>
                <a:cxn ang="0">
                  <a:pos x="88" y="1074"/>
                </a:cxn>
                <a:cxn ang="0">
                  <a:pos x="68" y="864"/>
                </a:cxn>
                <a:cxn ang="0">
                  <a:pos x="166" y="664"/>
                </a:cxn>
                <a:cxn ang="0">
                  <a:pos x="370" y="486"/>
                </a:cxn>
                <a:cxn ang="0">
                  <a:pos x="662" y="336"/>
                </a:cxn>
                <a:cxn ang="0">
                  <a:pos x="1028" y="222"/>
                </a:cxn>
                <a:cxn ang="0">
                  <a:pos x="1454" y="148"/>
                </a:cxn>
                <a:cxn ang="0">
                  <a:pos x="1922" y="120"/>
                </a:cxn>
                <a:cxn ang="0">
                  <a:pos x="2392" y="148"/>
                </a:cxn>
                <a:cxn ang="0">
                  <a:pos x="2818" y="222"/>
                </a:cxn>
                <a:cxn ang="0">
                  <a:pos x="3184" y="336"/>
                </a:cxn>
                <a:cxn ang="0">
                  <a:pos x="3476" y="486"/>
                </a:cxn>
                <a:cxn ang="0">
                  <a:pos x="3680" y="664"/>
                </a:cxn>
                <a:cxn ang="0">
                  <a:pos x="3778" y="864"/>
                </a:cxn>
                <a:cxn ang="0">
                  <a:pos x="3758" y="1074"/>
                </a:cxn>
                <a:cxn ang="0">
                  <a:pos x="3622" y="1266"/>
                </a:cxn>
                <a:cxn ang="0">
                  <a:pos x="3388" y="1436"/>
                </a:cxn>
                <a:cxn ang="0">
                  <a:pos x="3070" y="1576"/>
                </a:cxn>
                <a:cxn ang="0">
                  <a:pos x="2682" y="1678"/>
                </a:cxn>
                <a:cxn ang="0">
                  <a:pos x="2240" y="1736"/>
                </a:cxn>
              </a:cxnLst>
              <a:rect l="0" t="0" r="r" b="b"/>
              <a:pathLst>
                <a:path w="4040" h="1888">
                  <a:moveTo>
                    <a:pt x="2020" y="0"/>
                  </a:moveTo>
                  <a:lnTo>
                    <a:pt x="1854" y="4"/>
                  </a:lnTo>
                  <a:lnTo>
                    <a:pt x="1692" y="12"/>
                  </a:lnTo>
                  <a:lnTo>
                    <a:pt x="1534" y="28"/>
                  </a:lnTo>
                  <a:lnTo>
                    <a:pt x="1382" y="48"/>
                  </a:lnTo>
                  <a:lnTo>
                    <a:pt x="1234" y="74"/>
                  </a:lnTo>
                  <a:lnTo>
                    <a:pt x="1092" y="106"/>
                  </a:lnTo>
                  <a:lnTo>
                    <a:pt x="956" y="142"/>
                  </a:lnTo>
                  <a:lnTo>
                    <a:pt x="828" y="182"/>
                  </a:lnTo>
                  <a:lnTo>
                    <a:pt x="706" y="228"/>
                  </a:lnTo>
                  <a:lnTo>
                    <a:pt x="592" y="276"/>
                  </a:lnTo>
                  <a:lnTo>
                    <a:pt x="486" y="330"/>
                  </a:lnTo>
                  <a:lnTo>
                    <a:pt x="390" y="386"/>
                  </a:lnTo>
                  <a:lnTo>
                    <a:pt x="302" y="446"/>
                  </a:lnTo>
                  <a:lnTo>
                    <a:pt x="226" y="510"/>
                  </a:lnTo>
                  <a:lnTo>
                    <a:pt x="158" y="576"/>
                  </a:lnTo>
                  <a:lnTo>
                    <a:pt x="102" y="646"/>
                  </a:lnTo>
                  <a:lnTo>
                    <a:pt x="58" y="718"/>
                  </a:lnTo>
                  <a:lnTo>
                    <a:pt x="26" y="790"/>
                  </a:lnTo>
                  <a:lnTo>
                    <a:pt x="6" y="866"/>
                  </a:lnTo>
                  <a:lnTo>
                    <a:pt x="0" y="944"/>
                  </a:lnTo>
                  <a:lnTo>
                    <a:pt x="6" y="1022"/>
                  </a:lnTo>
                  <a:lnTo>
                    <a:pt x="26" y="1098"/>
                  </a:lnTo>
                  <a:lnTo>
                    <a:pt x="58" y="1170"/>
                  </a:lnTo>
                  <a:lnTo>
                    <a:pt x="102" y="1242"/>
                  </a:lnTo>
                  <a:lnTo>
                    <a:pt x="158" y="1312"/>
                  </a:lnTo>
                  <a:lnTo>
                    <a:pt x="226" y="1378"/>
                  </a:lnTo>
                  <a:lnTo>
                    <a:pt x="302" y="1442"/>
                  </a:lnTo>
                  <a:lnTo>
                    <a:pt x="390" y="1502"/>
                  </a:lnTo>
                  <a:lnTo>
                    <a:pt x="486" y="1558"/>
                  </a:lnTo>
                  <a:lnTo>
                    <a:pt x="592" y="1612"/>
                  </a:lnTo>
                  <a:lnTo>
                    <a:pt x="706" y="1660"/>
                  </a:lnTo>
                  <a:lnTo>
                    <a:pt x="828" y="1706"/>
                  </a:lnTo>
                  <a:lnTo>
                    <a:pt x="956" y="1746"/>
                  </a:lnTo>
                  <a:lnTo>
                    <a:pt x="1092" y="1782"/>
                  </a:lnTo>
                  <a:lnTo>
                    <a:pt x="1234" y="1814"/>
                  </a:lnTo>
                  <a:lnTo>
                    <a:pt x="1382" y="1840"/>
                  </a:lnTo>
                  <a:lnTo>
                    <a:pt x="1534" y="1860"/>
                  </a:lnTo>
                  <a:lnTo>
                    <a:pt x="1692" y="1876"/>
                  </a:lnTo>
                  <a:lnTo>
                    <a:pt x="1854" y="1884"/>
                  </a:lnTo>
                  <a:lnTo>
                    <a:pt x="2020" y="1888"/>
                  </a:lnTo>
                  <a:lnTo>
                    <a:pt x="2186" y="1884"/>
                  </a:lnTo>
                  <a:lnTo>
                    <a:pt x="2348" y="1876"/>
                  </a:lnTo>
                  <a:lnTo>
                    <a:pt x="2506" y="1860"/>
                  </a:lnTo>
                  <a:lnTo>
                    <a:pt x="2658" y="1840"/>
                  </a:lnTo>
                  <a:lnTo>
                    <a:pt x="2806" y="1814"/>
                  </a:lnTo>
                  <a:lnTo>
                    <a:pt x="2948" y="1782"/>
                  </a:lnTo>
                  <a:lnTo>
                    <a:pt x="3084" y="1746"/>
                  </a:lnTo>
                  <a:lnTo>
                    <a:pt x="3212" y="1706"/>
                  </a:lnTo>
                  <a:lnTo>
                    <a:pt x="3334" y="1660"/>
                  </a:lnTo>
                  <a:lnTo>
                    <a:pt x="3448" y="1612"/>
                  </a:lnTo>
                  <a:lnTo>
                    <a:pt x="3554" y="1558"/>
                  </a:lnTo>
                  <a:lnTo>
                    <a:pt x="3650" y="1502"/>
                  </a:lnTo>
                  <a:lnTo>
                    <a:pt x="3738" y="1442"/>
                  </a:lnTo>
                  <a:lnTo>
                    <a:pt x="3814" y="1378"/>
                  </a:lnTo>
                  <a:lnTo>
                    <a:pt x="3882" y="1312"/>
                  </a:lnTo>
                  <a:lnTo>
                    <a:pt x="3938" y="1242"/>
                  </a:lnTo>
                  <a:lnTo>
                    <a:pt x="3982" y="1170"/>
                  </a:lnTo>
                  <a:lnTo>
                    <a:pt x="4014" y="1098"/>
                  </a:lnTo>
                  <a:lnTo>
                    <a:pt x="4034" y="1022"/>
                  </a:lnTo>
                  <a:lnTo>
                    <a:pt x="4040" y="944"/>
                  </a:lnTo>
                  <a:lnTo>
                    <a:pt x="4034" y="866"/>
                  </a:lnTo>
                  <a:lnTo>
                    <a:pt x="4014" y="790"/>
                  </a:lnTo>
                  <a:lnTo>
                    <a:pt x="3982" y="718"/>
                  </a:lnTo>
                  <a:lnTo>
                    <a:pt x="3938" y="646"/>
                  </a:lnTo>
                  <a:lnTo>
                    <a:pt x="3882" y="576"/>
                  </a:lnTo>
                  <a:lnTo>
                    <a:pt x="3814" y="510"/>
                  </a:lnTo>
                  <a:lnTo>
                    <a:pt x="3738" y="446"/>
                  </a:lnTo>
                  <a:lnTo>
                    <a:pt x="3650" y="386"/>
                  </a:lnTo>
                  <a:lnTo>
                    <a:pt x="3554" y="330"/>
                  </a:lnTo>
                  <a:lnTo>
                    <a:pt x="3448" y="276"/>
                  </a:lnTo>
                  <a:lnTo>
                    <a:pt x="3334" y="228"/>
                  </a:lnTo>
                  <a:lnTo>
                    <a:pt x="3212" y="182"/>
                  </a:lnTo>
                  <a:lnTo>
                    <a:pt x="3084" y="142"/>
                  </a:lnTo>
                  <a:lnTo>
                    <a:pt x="2948" y="106"/>
                  </a:lnTo>
                  <a:lnTo>
                    <a:pt x="2806" y="74"/>
                  </a:lnTo>
                  <a:lnTo>
                    <a:pt x="2658" y="48"/>
                  </a:lnTo>
                  <a:lnTo>
                    <a:pt x="2506" y="28"/>
                  </a:lnTo>
                  <a:lnTo>
                    <a:pt x="2348" y="12"/>
                  </a:lnTo>
                  <a:lnTo>
                    <a:pt x="2186" y="4"/>
                  </a:lnTo>
                  <a:lnTo>
                    <a:pt x="2020" y="0"/>
                  </a:lnTo>
                  <a:close/>
                  <a:moveTo>
                    <a:pt x="1922" y="1748"/>
                  </a:moveTo>
                  <a:lnTo>
                    <a:pt x="1762" y="1746"/>
                  </a:lnTo>
                  <a:lnTo>
                    <a:pt x="1606" y="1736"/>
                  </a:lnTo>
                  <a:lnTo>
                    <a:pt x="1454" y="1722"/>
                  </a:lnTo>
                  <a:lnTo>
                    <a:pt x="1306" y="1702"/>
                  </a:lnTo>
                  <a:lnTo>
                    <a:pt x="1164" y="1678"/>
                  </a:lnTo>
                  <a:lnTo>
                    <a:pt x="1028" y="1648"/>
                  </a:lnTo>
                  <a:lnTo>
                    <a:pt x="898" y="1614"/>
                  </a:lnTo>
                  <a:lnTo>
                    <a:pt x="776" y="1576"/>
                  </a:lnTo>
                  <a:lnTo>
                    <a:pt x="662" y="1532"/>
                  </a:lnTo>
                  <a:lnTo>
                    <a:pt x="554" y="1486"/>
                  </a:lnTo>
                  <a:lnTo>
                    <a:pt x="458" y="1436"/>
                  </a:lnTo>
                  <a:lnTo>
                    <a:pt x="370" y="1382"/>
                  </a:lnTo>
                  <a:lnTo>
                    <a:pt x="292" y="1326"/>
                  </a:lnTo>
                  <a:lnTo>
                    <a:pt x="224" y="1266"/>
                  </a:lnTo>
                  <a:lnTo>
                    <a:pt x="166" y="1204"/>
                  </a:lnTo>
                  <a:lnTo>
                    <a:pt x="122" y="1140"/>
                  </a:lnTo>
                  <a:lnTo>
                    <a:pt x="88" y="1074"/>
                  </a:lnTo>
                  <a:lnTo>
                    <a:pt x="68" y="1004"/>
                  </a:lnTo>
                  <a:lnTo>
                    <a:pt x="62" y="934"/>
                  </a:lnTo>
                  <a:lnTo>
                    <a:pt x="68" y="864"/>
                  </a:lnTo>
                  <a:lnTo>
                    <a:pt x="88" y="796"/>
                  </a:lnTo>
                  <a:lnTo>
                    <a:pt x="122" y="730"/>
                  </a:lnTo>
                  <a:lnTo>
                    <a:pt x="166" y="664"/>
                  </a:lnTo>
                  <a:lnTo>
                    <a:pt x="224" y="602"/>
                  </a:lnTo>
                  <a:lnTo>
                    <a:pt x="292" y="544"/>
                  </a:lnTo>
                  <a:lnTo>
                    <a:pt x="370" y="486"/>
                  </a:lnTo>
                  <a:lnTo>
                    <a:pt x="458" y="434"/>
                  </a:lnTo>
                  <a:lnTo>
                    <a:pt x="554" y="382"/>
                  </a:lnTo>
                  <a:lnTo>
                    <a:pt x="662" y="336"/>
                  </a:lnTo>
                  <a:lnTo>
                    <a:pt x="776" y="294"/>
                  </a:lnTo>
                  <a:lnTo>
                    <a:pt x="898" y="256"/>
                  </a:lnTo>
                  <a:lnTo>
                    <a:pt x="1028" y="222"/>
                  </a:lnTo>
                  <a:lnTo>
                    <a:pt x="1164" y="192"/>
                  </a:lnTo>
                  <a:lnTo>
                    <a:pt x="1306" y="166"/>
                  </a:lnTo>
                  <a:lnTo>
                    <a:pt x="1454" y="148"/>
                  </a:lnTo>
                  <a:lnTo>
                    <a:pt x="1606" y="132"/>
                  </a:lnTo>
                  <a:lnTo>
                    <a:pt x="1762" y="124"/>
                  </a:lnTo>
                  <a:lnTo>
                    <a:pt x="1922" y="120"/>
                  </a:lnTo>
                  <a:lnTo>
                    <a:pt x="2084" y="124"/>
                  </a:lnTo>
                  <a:lnTo>
                    <a:pt x="2240" y="132"/>
                  </a:lnTo>
                  <a:lnTo>
                    <a:pt x="2392" y="148"/>
                  </a:lnTo>
                  <a:lnTo>
                    <a:pt x="2540" y="166"/>
                  </a:lnTo>
                  <a:lnTo>
                    <a:pt x="2682" y="192"/>
                  </a:lnTo>
                  <a:lnTo>
                    <a:pt x="2818" y="222"/>
                  </a:lnTo>
                  <a:lnTo>
                    <a:pt x="2948" y="256"/>
                  </a:lnTo>
                  <a:lnTo>
                    <a:pt x="3070" y="294"/>
                  </a:lnTo>
                  <a:lnTo>
                    <a:pt x="3184" y="336"/>
                  </a:lnTo>
                  <a:lnTo>
                    <a:pt x="3292" y="382"/>
                  </a:lnTo>
                  <a:lnTo>
                    <a:pt x="3388" y="434"/>
                  </a:lnTo>
                  <a:lnTo>
                    <a:pt x="3476" y="486"/>
                  </a:lnTo>
                  <a:lnTo>
                    <a:pt x="3554" y="544"/>
                  </a:lnTo>
                  <a:lnTo>
                    <a:pt x="3622" y="602"/>
                  </a:lnTo>
                  <a:lnTo>
                    <a:pt x="3680" y="664"/>
                  </a:lnTo>
                  <a:lnTo>
                    <a:pt x="3724" y="730"/>
                  </a:lnTo>
                  <a:lnTo>
                    <a:pt x="3758" y="796"/>
                  </a:lnTo>
                  <a:lnTo>
                    <a:pt x="3778" y="864"/>
                  </a:lnTo>
                  <a:lnTo>
                    <a:pt x="3784" y="934"/>
                  </a:lnTo>
                  <a:lnTo>
                    <a:pt x="3778" y="1004"/>
                  </a:lnTo>
                  <a:lnTo>
                    <a:pt x="3758" y="1074"/>
                  </a:lnTo>
                  <a:lnTo>
                    <a:pt x="3724" y="1140"/>
                  </a:lnTo>
                  <a:lnTo>
                    <a:pt x="3680" y="1204"/>
                  </a:lnTo>
                  <a:lnTo>
                    <a:pt x="3622" y="1266"/>
                  </a:lnTo>
                  <a:lnTo>
                    <a:pt x="3554" y="1326"/>
                  </a:lnTo>
                  <a:lnTo>
                    <a:pt x="3476" y="1382"/>
                  </a:lnTo>
                  <a:lnTo>
                    <a:pt x="3388" y="1436"/>
                  </a:lnTo>
                  <a:lnTo>
                    <a:pt x="3292" y="1486"/>
                  </a:lnTo>
                  <a:lnTo>
                    <a:pt x="3184" y="1532"/>
                  </a:lnTo>
                  <a:lnTo>
                    <a:pt x="3070" y="1576"/>
                  </a:lnTo>
                  <a:lnTo>
                    <a:pt x="2948" y="1614"/>
                  </a:lnTo>
                  <a:lnTo>
                    <a:pt x="2818" y="1648"/>
                  </a:lnTo>
                  <a:lnTo>
                    <a:pt x="2682" y="1678"/>
                  </a:lnTo>
                  <a:lnTo>
                    <a:pt x="2540" y="1702"/>
                  </a:lnTo>
                  <a:lnTo>
                    <a:pt x="2392" y="1722"/>
                  </a:lnTo>
                  <a:lnTo>
                    <a:pt x="2240" y="1736"/>
                  </a:lnTo>
                  <a:lnTo>
                    <a:pt x="2084" y="1746"/>
                  </a:lnTo>
                  <a:lnTo>
                    <a:pt x="1922" y="1748"/>
                  </a:lnTo>
                  <a:close/>
                </a:path>
              </a:pathLst>
            </a:custGeom>
            <a:gradFill rotWithShape="1">
              <a:gsLst>
                <a:gs pos="0">
                  <a:schemeClr val="bg2">
                    <a:gamma/>
                    <a:tint val="30196"/>
                    <a:invGamma/>
                    <a:alpha val="36000"/>
                  </a:schemeClr>
                </a:gs>
                <a:gs pos="100000">
                  <a:schemeClr val="bg2"/>
                </a:gs>
              </a:gsLst>
              <a:lin ang="0" scaled="1"/>
            </a:gradFill>
            <a:ln w="0">
              <a:noFill/>
              <a:prstDash val="solid"/>
              <a:round/>
              <a:headEnd/>
              <a:tailEnd/>
            </a:ln>
          </p:spPr>
          <p:txBody>
            <a:bodyPr/>
            <a:lstStyle/>
            <a:p>
              <a:pPr>
                <a:defRPr/>
              </a:pPr>
              <a:endParaRPr lang="zh-CN" altLang="en-US">
                <a:ea typeface="宋体" pitchFamily="2" charset="-122"/>
              </a:endParaRPr>
            </a:p>
          </p:txBody>
        </p:sp>
        <p:sp>
          <p:nvSpPr>
            <p:cNvPr id="67589" name="Oval 5"/>
            <p:cNvSpPr>
              <a:spLocks noChangeArrowheads="1"/>
            </p:cNvSpPr>
            <p:nvPr/>
          </p:nvSpPr>
          <p:spPr bwMode="gray">
            <a:xfrm>
              <a:off x="2016" y="1066"/>
              <a:ext cx="1008" cy="982"/>
            </a:xfrm>
            <a:prstGeom prst="ellipse">
              <a:avLst/>
            </a:prstGeom>
            <a:gradFill rotWithShape="1">
              <a:gsLst>
                <a:gs pos="0">
                  <a:schemeClr val="hlink"/>
                </a:gs>
                <a:gs pos="100000">
                  <a:schemeClr val="hlink">
                    <a:gamma/>
                    <a:shade val="34510"/>
                    <a:invGamma/>
                  </a:schemeClr>
                </a:gs>
              </a:gsLst>
              <a:path path="shape">
                <a:fillToRect l="50000" t="50000" r="50000" b="50000"/>
              </a:path>
            </a:gradFill>
            <a:ln w="9525">
              <a:noFill/>
              <a:round/>
              <a:headEnd/>
              <a:tailEnd/>
            </a:ln>
            <a:effectLst>
              <a:prstShdw prst="shdw12" dist="76200" dir="10800000">
                <a:srgbClr val="001D3A">
                  <a:alpha val="50000"/>
                </a:srgbClr>
              </a:prstShdw>
            </a:effectLst>
          </p:spPr>
          <p:txBody>
            <a:bodyPr wrap="none" anchor="ctr"/>
            <a:lstStyle/>
            <a:p>
              <a:pPr algn="ctr">
                <a:defRPr/>
              </a:pPr>
              <a:endParaRPr lang="zh-CN" altLang="zh-CN">
                <a:ea typeface="宋体" pitchFamily="2" charset="-122"/>
              </a:endParaRPr>
            </a:p>
          </p:txBody>
        </p:sp>
        <p:sp>
          <p:nvSpPr>
            <p:cNvPr id="67590" name="Oval 6"/>
            <p:cNvSpPr>
              <a:spLocks noChangeArrowheads="1"/>
            </p:cNvSpPr>
            <p:nvPr/>
          </p:nvSpPr>
          <p:spPr bwMode="gray">
            <a:xfrm>
              <a:off x="672" y="2837"/>
              <a:ext cx="998" cy="996"/>
            </a:xfrm>
            <a:prstGeom prst="ellipse">
              <a:avLst/>
            </a:prstGeom>
            <a:gradFill rotWithShape="1">
              <a:gsLst>
                <a:gs pos="0">
                  <a:schemeClr val="accent1"/>
                </a:gs>
                <a:gs pos="100000">
                  <a:schemeClr val="accent1">
                    <a:gamma/>
                    <a:shade val="31373"/>
                    <a:invGamma/>
                  </a:schemeClr>
                </a:gs>
              </a:gsLst>
              <a:path path="shape">
                <a:fillToRect l="50000" t="50000" r="50000" b="50000"/>
              </a:path>
            </a:gradFill>
            <a:ln w="9525">
              <a:noFill/>
              <a:round/>
              <a:headEnd/>
              <a:tailEnd/>
            </a:ln>
            <a:effectLst>
              <a:prstShdw prst="shdw12" dist="76200" dir="10800000">
                <a:srgbClr val="001D3A">
                  <a:alpha val="50000"/>
                </a:srgbClr>
              </a:prstShdw>
            </a:effectLst>
          </p:spPr>
          <p:txBody>
            <a:bodyPr wrap="none" anchor="ctr"/>
            <a:lstStyle/>
            <a:p>
              <a:pPr algn="ctr">
                <a:defRPr/>
              </a:pPr>
              <a:endParaRPr lang="zh-CN" altLang="zh-CN">
                <a:ea typeface="宋体" pitchFamily="2" charset="-122"/>
              </a:endParaRPr>
            </a:p>
          </p:txBody>
        </p:sp>
        <p:sp>
          <p:nvSpPr>
            <p:cNvPr id="67591" name="Oval 7"/>
            <p:cNvSpPr>
              <a:spLocks noChangeArrowheads="1"/>
            </p:cNvSpPr>
            <p:nvPr/>
          </p:nvSpPr>
          <p:spPr bwMode="gray">
            <a:xfrm>
              <a:off x="2190" y="2928"/>
              <a:ext cx="1008" cy="1008"/>
            </a:xfrm>
            <a:prstGeom prst="ellipse">
              <a:avLst/>
            </a:prstGeom>
            <a:gradFill rotWithShape="1">
              <a:gsLst>
                <a:gs pos="0">
                  <a:schemeClr val="accent2"/>
                </a:gs>
                <a:gs pos="100000">
                  <a:schemeClr val="accent2">
                    <a:gamma/>
                    <a:shade val="35686"/>
                    <a:invGamma/>
                  </a:schemeClr>
                </a:gs>
              </a:gsLst>
              <a:path path="shape">
                <a:fillToRect l="50000" t="50000" r="50000" b="50000"/>
              </a:path>
            </a:gradFill>
            <a:ln w="9525">
              <a:noFill/>
              <a:round/>
              <a:headEnd/>
              <a:tailEnd/>
            </a:ln>
            <a:effectLst>
              <a:prstShdw prst="shdw12" dist="76200" dir="10800000">
                <a:srgbClr val="001D3A">
                  <a:alpha val="50000"/>
                </a:srgbClr>
              </a:prstShdw>
            </a:effectLst>
          </p:spPr>
          <p:txBody>
            <a:bodyPr wrap="none" anchor="ctr"/>
            <a:lstStyle/>
            <a:p>
              <a:pPr algn="ctr">
                <a:defRPr/>
              </a:pPr>
              <a:endParaRPr lang="zh-CN" altLang="zh-CN">
                <a:ea typeface="宋体" pitchFamily="2" charset="-122"/>
              </a:endParaRPr>
            </a:p>
          </p:txBody>
        </p:sp>
        <p:sp>
          <p:nvSpPr>
            <p:cNvPr id="67592" name="Oval 8"/>
            <p:cNvSpPr>
              <a:spLocks noChangeArrowheads="1"/>
            </p:cNvSpPr>
            <p:nvPr/>
          </p:nvSpPr>
          <p:spPr bwMode="gray">
            <a:xfrm>
              <a:off x="3574" y="2352"/>
              <a:ext cx="984" cy="953"/>
            </a:xfrm>
            <a:prstGeom prst="ellipse">
              <a:avLst/>
            </a:prstGeom>
            <a:gradFill rotWithShape="1">
              <a:gsLst>
                <a:gs pos="0">
                  <a:schemeClr val="bg2"/>
                </a:gs>
                <a:gs pos="100000">
                  <a:schemeClr val="bg2">
                    <a:gamma/>
                    <a:shade val="35686"/>
                    <a:invGamma/>
                  </a:schemeClr>
                </a:gs>
              </a:gsLst>
              <a:path path="shape">
                <a:fillToRect l="50000" t="50000" r="50000" b="50000"/>
              </a:path>
            </a:gradFill>
            <a:ln w="9525">
              <a:noFill/>
              <a:round/>
              <a:headEnd/>
              <a:tailEnd/>
            </a:ln>
            <a:effectLst>
              <a:prstShdw prst="shdw12" dist="76200" dir="10800000">
                <a:srgbClr val="001D3A">
                  <a:alpha val="50000"/>
                </a:srgbClr>
              </a:prstShdw>
            </a:effectLst>
          </p:spPr>
          <p:txBody>
            <a:bodyPr wrap="none" anchor="ctr"/>
            <a:lstStyle/>
            <a:p>
              <a:pPr algn="ctr">
                <a:defRPr/>
              </a:pPr>
              <a:endParaRPr lang="zh-CN" altLang="zh-CN">
                <a:ea typeface="宋体" pitchFamily="2" charset="-122"/>
              </a:endParaRPr>
            </a:p>
          </p:txBody>
        </p:sp>
        <p:sp>
          <p:nvSpPr>
            <p:cNvPr id="67593" name="Oval 9"/>
            <p:cNvSpPr>
              <a:spLocks noChangeArrowheads="1"/>
            </p:cNvSpPr>
            <p:nvPr/>
          </p:nvSpPr>
          <p:spPr bwMode="gray">
            <a:xfrm>
              <a:off x="3833" y="1152"/>
              <a:ext cx="960" cy="963"/>
            </a:xfrm>
            <a:prstGeom prst="ellipse">
              <a:avLst/>
            </a:prstGeom>
            <a:gradFill rotWithShape="1">
              <a:gsLst>
                <a:gs pos="0">
                  <a:schemeClr val="folHlink"/>
                </a:gs>
                <a:gs pos="100000">
                  <a:schemeClr val="folHlink">
                    <a:gamma/>
                    <a:shade val="34510"/>
                    <a:invGamma/>
                  </a:schemeClr>
                </a:gs>
              </a:gsLst>
              <a:path path="shape">
                <a:fillToRect l="50000" t="50000" r="50000" b="50000"/>
              </a:path>
            </a:gradFill>
            <a:ln w="9525">
              <a:noFill/>
              <a:round/>
              <a:headEnd/>
              <a:tailEnd/>
            </a:ln>
            <a:effectLst>
              <a:prstShdw prst="shdw12" dist="76200" dir="10800000">
                <a:srgbClr val="001D3A">
                  <a:alpha val="50000"/>
                </a:srgbClr>
              </a:prstShdw>
            </a:effectLst>
          </p:spPr>
          <p:txBody>
            <a:bodyPr wrap="none" anchor="ctr"/>
            <a:lstStyle/>
            <a:p>
              <a:pPr algn="ctr">
                <a:defRPr/>
              </a:pPr>
              <a:endParaRPr lang="zh-CN" altLang="zh-CN">
                <a:ea typeface="宋体" pitchFamily="2" charset="-122"/>
              </a:endParaRPr>
            </a:p>
          </p:txBody>
        </p:sp>
        <p:sp>
          <p:nvSpPr>
            <p:cNvPr id="8204" name="Text Box 10"/>
            <p:cNvSpPr txBox="1">
              <a:spLocks noChangeArrowheads="1"/>
            </p:cNvSpPr>
            <p:nvPr/>
          </p:nvSpPr>
          <p:spPr bwMode="white">
            <a:xfrm>
              <a:off x="703" y="3038"/>
              <a:ext cx="896" cy="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2400" b="1" dirty="0" smtClean="0">
                  <a:solidFill>
                    <a:srgbClr val="FFFFFF"/>
                  </a:solidFill>
                  <a:ea typeface="宋体" pitchFamily="2" charset="-122"/>
                </a:rPr>
                <a:t>利用现有</a:t>
              </a:r>
              <a:endParaRPr lang="en-US" altLang="zh-CN" sz="2400" b="1" dirty="0" smtClean="0">
                <a:solidFill>
                  <a:srgbClr val="FFFFFF"/>
                </a:solidFill>
                <a:ea typeface="宋体" pitchFamily="2" charset="-122"/>
              </a:endParaRPr>
            </a:p>
            <a:p>
              <a:r>
                <a:rPr lang="zh-CN" altLang="en-US" sz="2400" b="1" dirty="0" smtClean="0">
                  <a:solidFill>
                    <a:srgbClr val="FFFFFF"/>
                  </a:solidFill>
                  <a:ea typeface="宋体" pitchFamily="2" charset="-122"/>
                </a:rPr>
                <a:t>沟通网络</a:t>
              </a:r>
              <a:endParaRPr lang="en-US" altLang="zh-CN" sz="2400" b="1" dirty="0">
                <a:solidFill>
                  <a:srgbClr val="FFFFFF"/>
                </a:solidFill>
                <a:ea typeface="宋体" pitchFamily="2" charset="-122"/>
              </a:endParaRPr>
            </a:p>
          </p:txBody>
        </p:sp>
        <p:sp>
          <p:nvSpPr>
            <p:cNvPr id="8205" name="Text Box 11"/>
            <p:cNvSpPr txBox="1">
              <a:spLocks noChangeArrowheads="1"/>
            </p:cNvSpPr>
            <p:nvPr/>
          </p:nvSpPr>
          <p:spPr bwMode="white">
            <a:xfrm>
              <a:off x="2112" y="1344"/>
              <a:ext cx="924" cy="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2400" b="1" dirty="0" smtClean="0">
                  <a:solidFill>
                    <a:srgbClr val="FFFFFF"/>
                  </a:solidFill>
                  <a:ea typeface="宋体" pitchFamily="2" charset="-122"/>
                </a:rPr>
                <a:t>赠送产品或服务</a:t>
              </a:r>
              <a:endParaRPr lang="en-US" altLang="zh-CN" sz="2400" b="1" dirty="0">
                <a:solidFill>
                  <a:srgbClr val="FFFFFF"/>
                </a:solidFill>
                <a:ea typeface="宋体" pitchFamily="2" charset="-122"/>
              </a:endParaRPr>
            </a:p>
          </p:txBody>
        </p:sp>
        <p:sp>
          <p:nvSpPr>
            <p:cNvPr id="8206" name="Text Box 12"/>
            <p:cNvSpPr txBox="1">
              <a:spLocks noChangeArrowheads="1"/>
            </p:cNvSpPr>
            <p:nvPr/>
          </p:nvSpPr>
          <p:spPr bwMode="white">
            <a:xfrm>
              <a:off x="3923" y="1344"/>
              <a:ext cx="701" cy="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2400" b="1" dirty="0" smtClean="0">
                  <a:solidFill>
                    <a:srgbClr val="FFFFFF"/>
                  </a:solidFill>
                  <a:ea typeface="宋体" pitchFamily="2" charset="-122"/>
                </a:rPr>
                <a:t>通过别</a:t>
              </a:r>
              <a:endParaRPr lang="en-US" altLang="zh-CN" sz="2400" b="1" dirty="0" smtClean="0">
                <a:solidFill>
                  <a:srgbClr val="FFFFFF"/>
                </a:solidFill>
                <a:ea typeface="宋体" pitchFamily="2" charset="-122"/>
              </a:endParaRPr>
            </a:p>
            <a:p>
              <a:r>
                <a:rPr lang="zh-CN" altLang="en-US" sz="2400" b="1" dirty="0" smtClean="0">
                  <a:solidFill>
                    <a:srgbClr val="FFFFFF"/>
                  </a:solidFill>
                  <a:ea typeface="宋体" pitchFamily="2" charset="-122"/>
                </a:rPr>
                <a:t>人传播</a:t>
              </a:r>
              <a:endParaRPr lang="en-US" altLang="zh-CN" sz="2400" b="1" dirty="0">
                <a:solidFill>
                  <a:srgbClr val="FFFFFF"/>
                </a:solidFill>
                <a:ea typeface="宋体" pitchFamily="2" charset="-122"/>
              </a:endParaRPr>
            </a:p>
          </p:txBody>
        </p:sp>
        <p:sp>
          <p:nvSpPr>
            <p:cNvPr id="8207" name="Text Box 13"/>
            <p:cNvSpPr txBox="1">
              <a:spLocks noChangeArrowheads="1"/>
            </p:cNvSpPr>
            <p:nvPr/>
          </p:nvSpPr>
          <p:spPr bwMode="white">
            <a:xfrm>
              <a:off x="3617" y="2654"/>
              <a:ext cx="896" cy="2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2400" b="1" dirty="0" smtClean="0">
                  <a:solidFill>
                    <a:srgbClr val="FFFFFF"/>
                  </a:solidFill>
                  <a:ea typeface="宋体" pitchFamily="2" charset="-122"/>
                </a:rPr>
                <a:t>由小做大</a:t>
              </a:r>
              <a:endParaRPr lang="en-US" altLang="zh-CN" sz="2400" b="1" dirty="0">
                <a:solidFill>
                  <a:srgbClr val="FFFFFF"/>
                </a:solidFill>
                <a:ea typeface="宋体" pitchFamily="2" charset="-122"/>
              </a:endParaRPr>
            </a:p>
          </p:txBody>
        </p:sp>
        <p:sp>
          <p:nvSpPr>
            <p:cNvPr id="8208" name="Text Box 14"/>
            <p:cNvSpPr txBox="1">
              <a:spLocks noChangeArrowheads="1"/>
            </p:cNvSpPr>
            <p:nvPr/>
          </p:nvSpPr>
          <p:spPr bwMode="white">
            <a:xfrm>
              <a:off x="2256" y="3168"/>
              <a:ext cx="896" cy="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2400" b="1" dirty="0" smtClean="0">
                  <a:solidFill>
                    <a:srgbClr val="FFFFFF"/>
                  </a:solidFill>
                  <a:ea typeface="宋体" pitchFamily="2" charset="-122"/>
                </a:rPr>
                <a:t>利用共同</a:t>
              </a:r>
              <a:endParaRPr lang="en-US" altLang="zh-CN" sz="2400" b="1" dirty="0" smtClean="0">
                <a:solidFill>
                  <a:srgbClr val="FFFFFF"/>
                </a:solidFill>
                <a:ea typeface="宋体" pitchFamily="2" charset="-122"/>
              </a:endParaRPr>
            </a:p>
            <a:p>
              <a:r>
                <a:rPr lang="zh-CN" altLang="en-US" sz="2400" b="1" dirty="0" smtClean="0">
                  <a:solidFill>
                    <a:srgbClr val="FFFFFF"/>
                  </a:solidFill>
                  <a:ea typeface="宋体" pitchFamily="2" charset="-122"/>
                </a:rPr>
                <a:t>动机行为</a:t>
              </a:r>
              <a:endParaRPr lang="en-US" altLang="zh-CN" sz="2400" b="1" dirty="0">
                <a:solidFill>
                  <a:srgbClr val="FFFFFF"/>
                </a:solidFill>
                <a:ea typeface="宋体" pitchFamily="2" charset="-122"/>
              </a:endParaRPr>
            </a:p>
          </p:txBody>
        </p:sp>
        <p:sp>
          <p:nvSpPr>
            <p:cNvPr id="8209" name="Text Box 15"/>
            <p:cNvSpPr txBox="1">
              <a:spLocks noChangeArrowheads="1"/>
            </p:cNvSpPr>
            <p:nvPr/>
          </p:nvSpPr>
          <p:spPr bwMode="auto">
            <a:xfrm>
              <a:off x="2064" y="2256"/>
              <a:ext cx="1452" cy="4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3600" b="1" dirty="0" smtClean="0">
                  <a:solidFill>
                    <a:schemeClr val="tx2"/>
                  </a:solidFill>
                  <a:ea typeface="宋体" pitchFamily="2" charset="-122"/>
                </a:rPr>
                <a:t>要素</a:t>
              </a:r>
              <a:endParaRPr lang="en-US" altLang="zh-CN" sz="3600" b="1" dirty="0">
                <a:solidFill>
                  <a:schemeClr val="tx2"/>
                </a:solidFill>
                <a:ea typeface="宋体" pitchFamily="2" charset="-122"/>
              </a:endParaRPr>
            </a:p>
          </p:txBody>
        </p:sp>
      </p:grpSp>
      <p:sp>
        <p:nvSpPr>
          <p:cNvPr id="8196" name="矩形 19"/>
          <p:cNvSpPr>
            <a:spLocks noChangeArrowheads="1"/>
          </p:cNvSpPr>
          <p:nvPr/>
        </p:nvSpPr>
        <p:spPr bwMode="auto">
          <a:xfrm>
            <a:off x="0" y="1143000"/>
            <a:ext cx="4698722"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3200" dirty="0" smtClean="0">
                <a:solidFill>
                  <a:schemeClr val="tx2"/>
                </a:solidFill>
                <a:latin typeface="黑体" pitchFamily="49" charset="-122"/>
                <a:ea typeface="黑体" pitchFamily="49" charset="-122"/>
              </a:rPr>
              <a:t>8.1.2 </a:t>
            </a:r>
            <a:r>
              <a:rPr lang="zh-CN" altLang="en-US" sz="3200" dirty="0" smtClean="0">
                <a:solidFill>
                  <a:schemeClr val="tx2"/>
                </a:solidFill>
                <a:latin typeface="黑体" pitchFamily="49" charset="-122"/>
                <a:ea typeface="黑体" pitchFamily="49" charset="-122"/>
              </a:rPr>
              <a:t>病毒性营销的要素</a:t>
            </a:r>
            <a:endParaRPr lang="zh-CN" altLang="en-US" sz="3200" dirty="0">
              <a:solidFill>
                <a:schemeClr val="tx2"/>
              </a:solidFill>
              <a:latin typeface="黑体" pitchFamily="49" charset="-122"/>
              <a:ea typeface="黑体" pitchFamily="49" charset="-122"/>
            </a:endParaRPr>
          </a:p>
        </p:txBody>
      </p:sp>
      <p:sp>
        <p:nvSpPr>
          <p:cNvPr id="8197" name="Rectangle 2"/>
          <p:cNvSpPr>
            <a:spLocks noGrp="1" noChangeArrowheads="1"/>
          </p:cNvSpPr>
          <p:nvPr>
            <p:ph type="title"/>
          </p:nvPr>
        </p:nvSpPr>
        <p:spPr>
          <a:xfrm>
            <a:off x="0" y="228600"/>
            <a:ext cx="8305800" cy="563563"/>
          </a:xfrm>
        </p:spPr>
        <p:txBody>
          <a:bodyPr/>
          <a:lstStyle/>
          <a:p>
            <a:pPr algn="l"/>
            <a:r>
              <a:rPr lang="en-US" altLang="zh-CN" sz="4400" dirty="0">
                <a:latin typeface="黑体" pitchFamily="49" charset="-122"/>
                <a:ea typeface="黑体" pitchFamily="49" charset="-122"/>
              </a:rPr>
              <a:t>8</a:t>
            </a:r>
            <a:r>
              <a:rPr lang="en-US" altLang="zh-CN" sz="4400" dirty="0" smtClean="0">
                <a:latin typeface="黑体" pitchFamily="49" charset="-122"/>
                <a:ea typeface="黑体" pitchFamily="49" charset="-122"/>
              </a:rPr>
              <a:t>.1 </a:t>
            </a:r>
            <a:r>
              <a:rPr lang="zh-CN" altLang="en-US" sz="4400" dirty="0" smtClean="0">
                <a:latin typeface="黑体" pitchFamily="49" charset="-122"/>
                <a:ea typeface="黑体" pitchFamily="49" charset="-122"/>
              </a:rPr>
              <a:t>病毒性营销概述</a:t>
            </a:r>
          </a:p>
        </p:txBody>
      </p:sp>
      <p:sp>
        <p:nvSpPr>
          <p:cNvPr id="18" name="Oval 9"/>
          <p:cNvSpPr>
            <a:spLocks noChangeArrowheads="1"/>
          </p:cNvSpPr>
          <p:nvPr/>
        </p:nvSpPr>
        <p:spPr bwMode="gray">
          <a:xfrm>
            <a:off x="683568" y="2764333"/>
            <a:ext cx="1524000" cy="1528763"/>
          </a:xfrm>
          <a:prstGeom prst="ellipse">
            <a:avLst/>
          </a:prstGeom>
          <a:gradFill rotWithShape="1">
            <a:gsLst>
              <a:gs pos="0">
                <a:schemeClr val="folHlink"/>
              </a:gs>
              <a:gs pos="100000">
                <a:schemeClr val="folHlink">
                  <a:gamma/>
                  <a:shade val="34510"/>
                  <a:invGamma/>
                </a:schemeClr>
              </a:gs>
            </a:gsLst>
            <a:path path="shape">
              <a:fillToRect l="50000" t="50000" r="50000" b="50000"/>
            </a:path>
          </a:gradFill>
          <a:ln w="9525">
            <a:noFill/>
            <a:round/>
            <a:headEnd/>
            <a:tailEnd/>
          </a:ln>
          <a:effectLst>
            <a:prstShdw prst="shdw12" dist="76200" dir="10800000">
              <a:srgbClr val="001D3A">
                <a:alpha val="50000"/>
              </a:srgbClr>
            </a:prstShdw>
          </a:effectLst>
        </p:spPr>
        <p:txBody>
          <a:bodyPr wrap="none" anchor="ctr"/>
          <a:lstStyle/>
          <a:p>
            <a:pPr algn="ctr">
              <a:defRPr/>
            </a:pPr>
            <a:endParaRPr lang="zh-CN" altLang="zh-CN">
              <a:ea typeface="宋体" pitchFamily="2" charset="-122"/>
            </a:endParaRPr>
          </a:p>
        </p:txBody>
      </p:sp>
      <p:sp>
        <p:nvSpPr>
          <p:cNvPr id="20" name="Text Box 12"/>
          <p:cNvSpPr txBox="1">
            <a:spLocks noChangeArrowheads="1"/>
          </p:cNvSpPr>
          <p:nvPr/>
        </p:nvSpPr>
        <p:spPr bwMode="white">
          <a:xfrm>
            <a:off x="755576" y="3094831"/>
            <a:ext cx="1422184"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2400" b="1" dirty="0" smtClean="0">
                <a:solidFill>
                  <a:srgbClr val="FFFFFF"/>
                </a:solidFill>
                <a:ea typeface="宋体" pitchFamily="2" charset="-122"/>
              </a:rPr>
              <a:t>利用别人</a:t>
            </a:r>
            <a:endParaRPr lang="en-US" altLang="zh-CN" sz="2400" b="1" dirty="0" smtClean="0">
              <a:solidFill>
                <a:srgbClr val="FFFFFF"/>
              </a:solidFill>
              <a:ea typeface="宋体" pitchFamily="2" charset="-122"/>
            </a:endParaRPr>
          </a:p>
          <a:p>
            <a:r>
              <a:rPr lang="zh-CN" altLang="en-US" sz="2400" b="1" dirty="0" smtClean="0">
                <a:solidFill>
                  <a:srgbClr val="FFFFFF"/>
                </a:solidFill>
                <a:ea typeface="宋体" pitchFamily="2" charset="-122"/>
              </a:rPr>
              <a:t>的资源</a:t>
            </a:r>
            <a:endParaRPr lang="en-US" altLang="zh-CN" sz="2400" b="1" dirty="0">
              <a:solidFill>
                <a:srgbClr val="FFFFFF"/>
              </a:solidFill>
              <a:ea typeface="宋体" pitchFamily="2"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0" y="228600"/>
            <a:ext cx="8305800" cy="563563"/>
          </a:xfrm>
        </p:spPr>
        <p:txBody>
          <a:bodyPr/>
          <a:lstStyle/>
          <a:p>
            <a:pPr algn="l"/>
            <a:r>
              <a:rPr lang="en-US" altLang="zh-CN" sz="4400" dirty="0">
                <a:latin typeface="黑体" pitchFamily="49" charset="-122"/>
                <a:ea typeface="黑体" pitchFamily="49" charset="-122"/>
              </a:rPr>
              <a:t>8</a:t>
            </a:r>
            <a:r>
              <a:rPr lang="en-US" altLang="zh-CN" sz="4400" dirty="0" smtClean="0">
                <a:latin typeface="黑体" pitchFamily="49" charset="-122"/>
                <a:ea typeface="黑体" pitchFamily="49" charset="-122"/>
              </a:rPr>
              <a:t>.1 </a:t>
            </a:r>
            <a:r>
              <a:rPr lang="zh-CN" altLang="en-US" sz="4400" dirty="0" smtClean="0">
                <a:latin typeface="黑体" pitchFamily="49" charset="-122"/>
                <a:ea typeface="黑体" pitchFamily="49" charset="-122"/>
              </a:rPr>
              <a:t>病毒性营销概述</a:t>
            </a:r>
          </a:p>
        </p:txBody>
      </p:sp>
      <p:sp>
        <p:nvSpPr>
          <p:cNvPr id="12291" name="AutoShape 7"/>
          <p:cNvSpPr>
            <a:spLocks noChangeAspect="1" noChangeArrowheads="1" noTextEdit="1"/>
          </p:cNvSpPr>
          <p:nvPr/>
        </p:nvSpPr>
        <p:spPr bwMode="gray">
          <a:xfrm flipH="1">
            <a:off x="4868863" y="3529013"/>
            <a:ext cx="909637" cy="1244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p>
        </p:txBody>
      </p:sp>
      <p:sp>
        <p:nvSpPr>
          <p:cNvPr id="12292" name="矩形 22"/>
          <p:cNvSpPr>
            <a:spLocks noChangeArrowheads="1"/>
          </p:cNvSpPr>
          <p:nvPr/>
        </p:nvSpPr>
        <p:spPr bwMode="auto">
          <a:xfrm>
            <a:off x="0" y="1143000"/>
            <a:ext cx="5109091"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3200" dirty="0" smtClean="0">
                <a:solidFill>
                  <a:schemeClr val="tx2"/>
                </a:solidFill>
                <a:latin typeface="黑体" pitchFamily="49" charset="-122"/>
                <a:ea typeface="黑体" pitchFamily="49" charset="-122"/>
              </a:rPr>
              <a:t>8.1.1 </a:t>
            </a:r>
            <a:r>
              <a:rPr lang="zh-CN" altLang="en-US" sz="3200" dirty="0" smtClean="0">
                <a:solidFill>
                  <a:schemeClr val="tx2"/>
                </a:solidFill>
                <a:latin typeface="黑体" pitchFamily="49" charset="-122"/>
                <a:ea typeface="黑体" pitchFamily="49" charset="-122"/>
              </a:rPr>
              <a:t>病毒性营销工作原理</a:t>
            </a:r>
            <a:endParaRPr lang="zh-CN" altLang="en-US" sz="3200" dirty="0">
              <a:solidFill>
                <a:schemeClr val="tx2"/>
              </a:solidFill>
              <a:latin typeface="黑体" pitchFamily="49" charset="-122"/>
              <a:ea typeface="黑体" pitchFamily="49" charset="-122"/>
            </a:endParaRPr>
          </a:p>
        </p:txBody>
      </p:sp>
      <p:sp>
        <p:nvSpPr>
          <p:cNvPr id="81921" name="Rectangle 1"/>
          <p:cNvSpPr>
            <a:spLocks noChangeArrowheads="1"/>
          </p:cNvSpPr>
          <p:nvPr/>
        </p:nvSpPr>
        <p:spPr bwMode="auto">
          <a:xfrm>
            <a:off x="609600" y="1692091"/>
            <a:ext cx="7772400" cy="4401205"/>
          </a:xfrm>
          <a:prstGeom prst="rect">
            <a:avLst/>
          </a:prstGeom>
          <a:noFill/>
          <a:ln w="9525">
            <a:noFill/>
            <a:miter lim="800000"/>
            <a:headEnd/>
            <a:tailEnd/>
          </a:ln>
          <a:effectLst>
            <a:prstShdw prst="shdw12">
              <a:schemeClr val="bg2">
                <a:alpha val="50000"/>
              </a:schemeClr>
            </a:prstShdw>
          </a:effectLst>
        </p:spPr>
        <p:txBody>
          <a:bodyPr anchor="ctr">
            <a:spAutoFit/>
          </a:bodyPr>
          <a:lstStyle/>
          <a:p>
            <a:pPr indent="266700" eaLnBrk="0" hangingPunct="0">
              <a:lnSpc>
                <a:spcPct val="150000"/>
              </a:lnSpc>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Lst>
              <a:defRPr/>
            </a:pPr>
            <a:r>
              <a:rPr lang="en-US" altLang="zh-CN" sz="2800" b="1" dirty="0" smtClean="0">
                <a:solidFill>
                  <a:schemeClr val="tx2"/>
                </a:solidFill>
                <a:ea typeface="宋体" pitchFamily="2" charset="-122"/>
              </a:rPr>
              <a:t>【</a:t>
            </a:r>
            <a:r>
              <a:rPr lang="zh-CN" altLang="en-US" sz="2800" b="1" dirty="0">
                <a:solidFill>
                  <a:schemeClr val="tx2"/>
                </a:solidFill>
                <a:ea typeface="宋体" pitchFamily="2" charset="-122"/>
              </a:rPr>
              <a:t>同步案例</a:t>
            </a:r>
            <a:r>
              <a:rPr lang="en-US" altLang="zh-CN" sz="2800" b="1" dirty="0" smtClean="0">
                <a:solidFill>
                  <a:schemeClr val="tx2"/>
                </a:solidFill>
                <a:ea typeface="宋体" pitchFamily="2" charset="-122"/>
              </a:rPr>
              <a:t>8-2】</a:t>
            </a:r>
            <a:endParaRPr lang="en-US" altLang="zh-CN" sz="2800" b="1" dirty="0">
              <a:solidFill>
                <a:schemeClr val="tx2"/>
              </a:solidFill>
              <a:ea typeface="宋体" pitchFamily="2" charset="-122"/>
            </a:endParaRPr>
          </a:p>
          <a:p>
            <a:pPr indent="266700" algn="ctr" eaLnBrk="0" hangingPunct="0">
              <a:lnSpc>
                <a:spcPct val="150000"/>
              </a:lnSpc>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Lst>
              <a:defRPr/>
            </a:pPr>
            <a:r>
              <a:rPr lang="en-US" altLang="zh-CN" sz="2800" b="1" dirty="0" smtClean="0">
                <a:solidFill>
                  <a:schemeClr val="tx2"/>
                </a:solidFill>
                <a:ea typeface="宋体" pitchFamily="2" charset="-122"/>
              </a:rPr>
              <a:t>Hotmail.com</a:t>
            </a:r>
            <a:r>
              <a:rPr lang="zh-CN" altLang="en-US" sz="2800" b="1" dirty="0">
                <a:solidFill>
                  <a:schemeClr val="tx2"/>
                </a:solidFill>
                <a:ea typeface="宋体" pitchFamily="2" charset="-122"/>
              </a:rPr>
              <a:t>经典案例</a:t>
            </a:r>
          </a:p>
          <a:p>
            <a:pPr indent="304800" eaLnBrk="0" hangingPunct="0">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Lst>
              <a:defRPr/>
            </a:pPr>
            <a:r>
              <a:rPr lang="zh-CN" altLang="en-US" sz="2800" dirty="0" smtClean="0">
                <a:ea typeface="宋体" pitchFamily="2" charset="-122"/>
              </a:rPr>
              <a:t>    病毒</a:t>
            </a:r>
            <a:r>
              <a:rPr lang="zh-CN" altLang="en-US" sz="2800" dirty="0">
                <a:ea typeface="宋体" pitchFamily="2" charset="-122"/>
              </a:rPr>
              <a:t>式营销经典的案例是免费电子邮件提供商之一</a:t>
            </a:r>
            <a:r>
              <a:rPr lang="en-US" altLang="zh-CN" sz="2800" dirty="0">
                <a:ea typeface="宋体" pitchFamily="2" charset="-122"/>
              </a:rPr>
              <a:t>hotmail.com</a:t>
            </a:r>
            <a:r>
              <a:rPr lang="zh-CN" altLang="en-US" sz="2800" dirty="0">
                <a:ea typeface="宋体" pitchFamily="2" charset="-122"/>
              </a:rPr>
              <a:t>创造的，其实施的策略分六步，最关键的一步</a:t>
            </a:r>
            <a:r>
              <a:rPr lang="zh-CN" altLang="en-US" sz="2800" dirty="0" smtClean="0">
                <a:ea typeface="宋体" pitchFamily="2" charset="-122"/>
              </a:rPr>
              <a:t>是在</a:t>
            </a:r>
            <a:r>
              <a:rPr lang="zh-CN" altLang="en-US" sz="2800" dirty="0">
                <a:ea typeface="宋体" pitchFamily="2" charset="-122"/>
              </a:rPr>
              <a:t>每封电子邮件下面加个标签</a:t>
            </a:r>
            <a:r>
              <a:rPr lang="zh-CN" altLang="en-US" sz="2800" dirty="0" smtClean="0">
                <a:ea typeface="宋体" pitchFamily="2" charset="-122"/>
              </a:rPr>
              <a:t>：</a:t>
            </a:r>
            <a:endParaRPr lang="en-US" altLang="zh-CN" sz="2800" dirty="0" smtClean="0">
              <a:ea typeface="宋体" pitchFamily="2" charset="-122"/>
            </a:endParaRPr>
          </a:p>
          <a:p>
            <a:pPr indent="304800" eaLnBrk="0" hangingPunct="0">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Lst>
              <a:defRPr/>
            </a:pPr>
            <a:r>
              <a:rPr lang="en-US" altLang="zh-CN" sz="2800" dirty="0">
                <a:ea typeface="宋体" pitchFamily="2" charset="-122"/>
              </a:rPr>
              <a:t> </a:t>
            </a:r>
            <a:r>
              <a:rPr lang="en-US" altLang="zh-CN" sz="2800" dirty="0" smtClean="0">
                <a:ea typeface="宋体" pitchFamily="2" charset="-122"/>
              </a:rPr>
              <a:t>   </a:t>
            </a:r>
            <a:r>
              <a:rPr lang="zh-CN" altLang="en-US" sz="2800" dirty="0" smtClean="0">
                <a:ea typeface="宋体" pitchFamily="2" charset="-122"/>
              </a:rPr>
              <a:t>“</a:t>
            </a:r>
            <a:r>
              <a:rPr lang="zh-CN" altLang="en-US" sz="2800" dirty="0">
                <a:ea typeface="宋体" pitchFamily="2" charset="-122"/>
              </a:rPr>
              <a:t>从</a:t>
            </a:r>
            <a:r>
              <a:rPr lang="en-US" altLang="zh-CN" sz="2800" dirty="0">
                <a:ea typeface="宋体" pitchFamily="2" charset="-122"/>
              </a:rPr>
              <a:t>http://www.hotmail.com/</a:t>
            </a:r>
            <a:r>
              <a:rPr lang="zh-CN" altLang="en-US" sz="2800" dirty="0">
                <a:ea typeface="宋体" pitchFamily="2" charset="-122"/>
              </a:rPr>
              <a:t>得到你的个人免费邮箱。</a:t>
            </a:r>
            <a:r>
              <a:rPr lang="zh-CN" altLang="en-US" sz="2800" dirty="0" smtClean="0">
                <a:ea typeface="宋体" pitchFamily="2" charset="-122"/>
              </a:rPr>
              <a:t>”</a:t>
            </a:r>
            <a:endParaRPr lang="en-US" altLang="zh-CN" sz="2800" dirty="0" smtClean="0">
              <a:ea typeface="宋体" pitchFamily="2" charset="-122"/>
            </a:endParaRPr>
          </a:p>
          <a:p>
            <a:pPr indent="304800" eaLnBrk="0" hangingPunct="0">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Lst>
              <a:defRPr/>
            </a:pPr>
            <a:endParaRPr lang="zh-CN" altLang="en-US" sz="2800" dirty="0">
              <a:ea typeface="宋体" pitchFamily="2"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0" y="228600"/>
            <a:ext cx="8305800" cy="563563"/>
          </a:xfrm>
        </p:spPr>
        <p:txBody>
          <a:bodyPr/>
          <a:lstStyle/>
          <a:p>
            <a:pPr algn="l"/>
            <a:r>
              <a:rPr lang="en-US" altLang="zh-CN" sz="4400" dirty="0" smtClean="0">
                <a:latin typeface="黑体" pitchFamily="49" charset="-122"/>
                <a:ea typeface="黑体" pitchFamily="49" charset="-122"/>
              </a:rPr>
              <a:t>8.2 </a:t>
            </a:r>
            <a:r>
              <a:rPr lang="zh-CN" altLang="en-US" sz="4400" dirty="0" smtClean="0">
                <a:latin typeface="黑体" pitchFamily="49" charset="-122"/>
                <a:ea typeface="黑体" pitchFamily="49" charset="-122"/>
              </a:rPr>
              <a:t>病毒性营销推广</a:t>
            </a:r>
          </a:p>
        </p:txBody>
      </p:sp>
      <p:sp>
        <p:nvSpPr>
          <p:cNvPr id="7171" name="AutoShape 7"/>
          <p:cNvSpPr>
            <a:spLocks noChangeAspect="1" noChangeArrowheads="1" noTextEdit="1"/>
          </p:cNvSpPr>
          <p:nvPr/>
        </p:nvSpPr>
        <p:spPr bwMode="gray">
          <a:xfrm flipH="1">
            <a:off x="4868863" y="3529013"/>
            <a:ext cx="909637" cy="1244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solidFill>
                <a:srgbClr val="29698D"/>
              </a:solidFill>
            </a:endParaRPr>
          </a:p>
        </p:txBody>
      </p:sp>
      <p:grpSp>
        <p:nvGrpSpPr>
          <p:cNvPr id="6" name="Group 92"/>
          <p:cNvGrpSpPr>
            <a:grpSpLocks/>
          </p:cNvGrpSpPr>
          <p:nvPr/>
        </p:nvGrpSpPr>
        <p:grpSpPr bwMode="auto">
          <a:xfrm>
            <a:off x="1609799" y="1831975"/>
            <a:ext cx="2170113" cy="4035425"/>
            <a:chOff x="720" y="1296"/>
            <a:chExt cx="1367" cy="2542"/>
          </a:xfrm>
        </p:grpSpPr>
        <p:sp>
          <p:nvSpPr>
            <p:cNvPr id="7" name="AutoShape 93"/>
            <p:cNvSpPr>
              <a:spLocks noChangeArrowheads="1"/>
            </p:cNvSpPr>
            <p:nvPr/>
          </p:nvSpPr>
          <p:spPr bwMode="gray">
            <a:xfrm>
              <a:off x="720" y="1490"/>
              <a:ext cx="1363" cy="1800"/>
            </a:xfrm>
            <a:prstGeom prst="roundRect">
              <a:avLst>
                <a:gd name="adj" fmla="val 17509"/>
              </a:avLst>
            </a:prstGeom>
            <a:gradFill rotWithShape="1">
              <a:gsLst>
                <a:gs pos="0">
                  <a:srgbClr val="4E91D4"/>
                </a:gs>
                <a:gs pos="100000">
                  <a:srgbClr val="3477A4"/>
                </a:gs>
              </a:gsLst>
              <a:lin ang="27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solidFill>
                  <a:srgbClr val="29698D"/>
                </a:solidFill>
                <a:ea typeface="宋体" pitchFamily="2" charset="-122"/>
              </a:endParaRPr>
            </a:p>
          </p:txBody>
        </p:sp>
        <p:sp>
          <p:nvSpPr>
            <p:cNvPr id="8" name="AutoShape 94"/>
            <p:cNvSpPr>
              <a:spLocks noChangeArrowheads="1"/>
            </p:cNvSpPr>
            <p:nvPr/>
          </p:nvSpPr>
          <p:spPr bwMode="gray">
            <a:xfrm>
              <a:off x="741" y="1495"/>
              <a:ext cx="1322" cy="1766"/>
            </a:xfrm>
            <a:prstGeom prst="roundRect">
              <a:avLst>
                <a:gd name="adj" fmla="val 16667"/>
              </a:avLst>
            </a:prstGeom>
            <a:solidFill>
              <a:srgbClr val="3CA1E6"/>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solidFill>
                  <a:srgbClr val="29698D"/>
                </a:solidFill>
                <a:ea typeface="宋体" pitchFamily="2" charset="-122"/>
              </a:endParaRPr>
            </a:p>
          </p:txBody>
        </p:sp>
        <p:sp>
          <p:nvSpPr>
            <p:cNvPr id="9" name="AutoShape 95"/>
            <p:cNvSpPr>
              <a:spLocks noChangeArrowheads="1"/>
            </p:cNvSpPr>
            <p:nvPr/>
          </p:nvSpPr>
          <p:spPr bwMode="gray">
            <a:xfrm>
              <a:off x="752" y="2795"/>
              <a:ext cx="1304" cy="447"/>
            </a:xfrm>
            <a:prstGeom prst="roundRect">
              <a:avLst>
                <a:gd name="adj" fmla="val 50000"/>
              </a:avLst>
            </a:prstGeom>
            <a:gradFill rotWithShape="1">
              <a:gsLst>
                <a:gs pos="0">
                  <a:srgbClr val="3CA1E6">
                    <a:alpha val="0"/>
                  </a:srgbClr>
                </a:gs>
                <a:gs pos="100000">
                  <a:srgbClr val="9BCFF2"/>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solidFill>
                  <a:srgbClr val="29698D"/>
                </a:solidFill>
                <a:ea typeface="宋体" pitchFamily="2" charset="-122"/>
              </a:endParaRPr>
            </a:p>
          </p:txBody>
        </p:sp>
        <p:sp>
          <p:nvSpPr>
            <p:cNvPr id="10" name="AutoShape 96"/>
            <p:cNvSpPr>
              <a:spLocks noChangeArrowheads="1"/>
            </p:cNvSpPr>
            <p:nvPr/>
          </p:nvSpPr>
          <p:spPr bwMode="gray">
            <a:xfrm>
              <a:off x="752" y="1509"/>
              <a:ext cx="1304" cy="446"/>
            </a:xfrm>
            <a:prstGeom prst="roundRect">
              <a:avLst>
                <a:gd name="adj" fmla="val 50000"/>
              </a:avLst>
            </a:prstGeom>
            <a:gradFill rotWithShape="1">
              <a:gsLst>
                <a:gs pos="0">
                  <a:srgbClr val="BEE0F7"/>
                </a:gs>
                <a:gs pos="100000">
                  <a:srgbClr val="3CA1E6">
                    <a:alpha val="0"/>
                  </a:srgbClr>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solidFill>
                  <a:srgbClr val="29698D"/>
                </a:solidFill>
                <a:ea typeface="宋体" pitchFamily="2" charset="-122"/>
              </a:endParaRPr>
            </a:p>
          </p:txBody>
        </p:sp>
        <p:sp>
          <p:nvSpPr>
            <p:cNvPr id="11" name="AutoShape 97"/>
            <p:cNvSpPr>
              <a:spLocks noChangeArrowheads="1"/>
            </p:cNvSpPr>
            <p:nvPr/>
          </p:nvSpPr>
          <p:spPr bwMode="gray">
            <a:xfrm>
              <a:off x="724" y="3290"/>
              <a:ext cx="1363" cy="548"/>
            </a:xfrm>
            <a:prstGeom prst="roundRect">
              <a:avLst>
                <a:gd name="adj" fmla="val 40389"/>
              </a:avLst>
            </a:prstGeom>
            <a:gradFill rotWithShape="1">
              <a:gsLst>
                <a:gs pos="0">
                  <a:srgbClr val="729EB4"/>
                </a:gs>
                <a:gs pos="100000">
                  <a:schemeClr val="bg1"/>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solidFill>
                  <a:srgbClr val="29698D"/>
                </a:solidFill>
                <a:ea typeface="宋体" pitchFamily="2" charset="-122"/>
              </a:endParaRPr>
            </a:p>
          </p:txBody>
        </p:sp>
        <p:sp>
          <p:nvSpPr>
            <p:cNvPr id="12" name="AutoShape 98"/>
            <p:cNvSpPr>
              <a:spLocks noChangeArrowheads="1"/>
            </p:cNvSpPr>
            <p:nvPr/>
          </p:nvSpPr>
          <p:spPr bwMode="gray">
            <a:xfrm>
              <a:off x="752" y="3305"/>
              <a:ext cx="1304" cy="487"/>
            </a:xfrm>
            <a:prstGeom prst="roundRect">
              <a:avLst>
                <a:gd name="adj" fmla="val 50000"/>
              </a:avLst>
            </a:prstGeom>
            <a:gradFill rotWithShape="1">
              <a:gsLst>
                <a:gs pos="0">
                  <a:srgbClr val="7DAFD4"/>
                </a:gs>
                <a:gs pos="100000">
                  <a:schemeClr val="bg1"/>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solidFill>
                  <a:srgbClr val="29698D"/>
                </a:solidFill>
                <a:ea typeface="宋体" pitchFamily="2" charset="-122"/>
              </a:endParaRPr>
            </a:p>
          </p:txBody>
        </p:sp>
        <p:grpSp>
          <p:nvGrpSpPr>
            <p:cNvPr id="13" name="Group 99"/>
            <p:cNvGrpSpPr>
              <a:grpSpLocks/>
            </p:cNvGrpSpPr>
            <p:nvPr/>
          </p:nvGrpSpPr>
          <p:grpSpPr bwMode="auto">
            <a:xfrm>
              <a:off x="1189" y="1296"/>
              <a:ext cx="405" cy="405"/>
              <a:chOff x="1289" y="582"/>
              <a:chExt cx="668" cy="668"/>
            </a:xfrm>
          </p:grpSpPr>
          <p:sp>
            <p:nvSpPr>
              <p:cNvPr id="16" name="Oval 100"/>
              <p:cNvSpPr>
                <a:spLocks noChangeArrowheads="1"/>
              </p:cNvSpPr>
              <p:nvPr/>
            </p:nvSpPr>
            <p:spPr bwMode="gray">
              <a:xfrm>
                <a:off x="1289" y="582"/>
                <a:ext cx="668" cy="668"/>
              </a:xfrm>
              <a:prstGeom prst="ellipse">
                <a:avLst/>
              </a:prstGeom>
              <a:solidFill>
                <a:srgbClr val="333333"/>
              </a:solidFill>
              <a:ln>
                <a:noFill/>
              </a:ln>
              <a:extLst>
                <a:ext uri="{91240B29-F687-4F45-9708-019B960494DF}">
                  <a14:hiddenLine xmlns:a14="http://schemas.microsoft.com/office/drawing/2010/main" xmlns="" w="38100" algn="ctr">
                    <a:solidFill>
                      <a:srgbClr val="000000"/>
                    </a:solidFill>
                    <a:round/>
                    <a:headEnd/>
                    <a:tailEnd/>
                  </a14:hiddenLine>
                </a:ext>
              </a:extLst>
            </p:spPr>
            <p:txBody>
              <a:bodyPr anchor="ctr">
                <a:spAutoFit/>
              </a:bodyPr>
              <a:lstStyle/>
              <a:p>
                <a:endParaRPr lang="zh-CN" altLang="en-US">
                  <a:solidFill>
                    <a:srgbClr val="29698D"/>
                  </a:solidFill>
                  <a:ea typeface="宋体" pitchFamily="2" charset="-122"/>
                </a:endParaRPr>
              </a:p>
            </p:txBody>
          </p:sp>
          <p:sp>
            <p:nvSpPr>
              <p:cNvPr id="17" name="Oval 101"/>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a:solidFill>
                    <a:srgbClr val="29698D"/>
                  </a:solidFill>
                  <a:ea typeface="宋体" pitchFamily="2" charset="-122"/>
                </a:endParaRPr>
              </a:p>
            </p:txBody>
          </p:sp>
          <p:sp>
            <p:nvSpPr>
              <p:cNvPr id="18" name="Oval 102"/>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a:solidFill>
                    <a:srgbClr val="29698D"/>
                  </a:solidFill>
                  <a:ea typeface="宋体" pitchFamily="2" charset="-122"/>
                </a:endParaRPr>
              </a:p>
            </p:txBody>
          </p:sp>
          <p:sp>
            <p:nvSpPr>
              <p:cNvPr id="19" name="Oval 103"/>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a:solidFill>
                    <a:srgbClr val="29698D"/>
                  </a:solidFill>
                  <a:ea typeface="宋体" pitchFamily="2" charset="-122"/>
                </a:endParaRPr>
              </a:p>
            </p:txBody>
          </p:sp>
          <p:sp>
            <p:nvSpPr>
              <p:cNvPr id="20" name="Oval 104"/>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a:solidFill>
                    <a:srgbClr val="29698D"/>
                  </a:solidFill>
                  <a:ea typeface="宋体" pitchFamily="2" charset="-122"/>
                </a:endParaRPr>
              </a:p>
            </p:txBody>
          </p:sp>
        </p:grpSp>
        <p:sp>
          <p:nvSpPr>
            <p:cNvPr id="14" name="Text Box 105"/>
            <p:cNvSpPr txBox="1">
              <a:spLocks noChangeArrowheads="1"/>
            </p:cNvSpPr>
            <p:nvPr/>
          </p:nvSpPr>
          <p:spPr bwMode="gray">
            <a:xfrm>
              <a:off x="1276" y="1354"/>
              <a:ext cx="223" cy="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ltLang="zh-CN" sz="2400" dirty="0">
                  <a:solidFill>
                    <a:srgbClr val="000000"/>
                  </a:solidFill>
                  <a:ea typeface="宋体" pitchFamily="2" charset="-122"/>
                </a:rPr>
                <a:t>1</a:t>
              </a:r>
              <a:endParaRPr lang="en-US" altLang="zh-CN" dirty="0">
                <a:solidFill>
                  <a:srgbClr val="29698D"/>
                </a:solidFill>
                <a:ea typeface="宋体" pitchFamily="2" charset="-122"/>
              </a:endParaRPr>
            </a:p>
          </p:txBody>
        </p:sp>
        <p:sp>
          <p:nvSpPr>
            <p:cNvPr id="15" name="Text Box 106"/>
            <p:cNvSpPr txBox="1">
              <a:spLocks noChangeArrowheads="1"/>
            </p:cNvSpPr>
            <p:nvPr/>
          </p:nvSpPr>
          <p:spPr bwMode="gray">
            <a:xfrm>
              <a:off x="768" y="1776"/>
              <a:ext cx="1296" cy="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2400" dirty="0" smtClean="0">
                  <a:solidFill>
                    <a:srgbClr val="000000"/>
                  </a:solidFill>
                  <a:ea typeface="宋体" pitchFamily="2" charset="-122"/>
                </a:rPr>
                <a:t>企业开展病毒性营销的流程</a:t>
              </a:r>
              <a:endParaRPr lang="en-US" altLang="zh-CN" sz="2400" dirty="0">
                <a:solidFill>
                  <a:srgbClr val="000000"/>
                </a:solidFill>
                <a:ea typeface="宋体" pitchFamily="2" charset="-122"/>
              </a:endParaRPr>
            </a:p>
          </p:txBody>
        </p:sp>
      </p:grpSp>
      <p:grpSp>
        <p:nvGrpSpPr>
          <p:cNvPr id="21" name="Group 107"/>
          <p:cNvGrpSpPr>
            <a:grpSpLocks/>
          </p:cNvGrpSpPr>
          <p:nvPr/>
        </p:nvGrpSpPr>
        <p:grpSpPr bwMode="auto">
          <a:xfrm>
            <a:off x="4709318" y="1831975"/>
            <a:ext cx="2166938" cy="4035425"/>
            <a:chOff x="2208" y="1296"/>
            <a:chExt cx="1365" cy="2542"/>
          </a:xfrm>
        </p:grpSpPr>
        <p:sp>
          <p:nvSpPr>
            <p:cNvPr id="22" name="AutoShape 108"/>
            <p:cNvSpPr>
              <a:spLocks noChangeArrowheads="1"/>
            </p:cNvSpPr>
            <p:nvPr/>
          </p:nvSpPr>
          <p:spPr bwMode="gray">
            <a:xfrm>
              <a:off x="2208" y="1490"/>
              <a:ext cx="1363" cy="1800"/>
            </a:xfrm>
            <a:prstGeom prst="roundRect">
              <a:avLst>
                <a:gd name="adj" fmla="val 17509"/>
              </a:avLst>
            </a:prstGeom>
            <a:gradFill rotWithShape="1">
              <a:gsLst>
                <a:gs pos="0">
                  <a:srgbClr val="34B034"/>
                </a:gs>
                <a:gs pos="100000">
                  <a:srgbClr val="3F8B4A"/>
                </a:gs>
              </a:gsLst>
              <a:lin ang="27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solidFill>
                  <a:srgbClr val="29698D"/>
                </a:solidFill>
                <a:ea typeface="宋体" pitchFamily="2" charset="-122"/>
              </a:endParaRPr>
            </a:p>
          </p:txBody>
        </p:sp>
        <p:sp>
          <p:nvSpPr>
            <p:cNvPr id="23" name="AutoShape 109"/>
            <p:cNvSpPr>
              <a:spLocks noChangeArrowheads="1"/>
            </p:cNvSpPr>
            <p:nvPr/>
          </p:nvSpPr>
          <p:spPr bwMode="gray">
            <a:xfrm>
              <a:off x="2229" y="1495"/>
              <a:ext cx="1322" cy="1766"/>
            </a:xfrm>
            <a:prstGeom prst="roundRect">
              <a:avLst>
                <a:gd name="adj" fmla="val 16667"/>
              </a:avLst>
            </a:prstGeom>
            <a:solidFill>
              <a:srgbClr val="73E77E"/>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solidFill>
                  <a:srgbClr val="29698D"/>
                </a:solidFill>
                <a:ea typeface="宋体" pitchFamily="2" charset="-122"/>
              </a:endParaRPr>
            </a:p>
          </p:txBody>
        </p:sp>
        <p:sp>
          <p:nvSpPr>
            <p:cNvPr id="24" name="AutoShape 110"/>
            <p:cNvSpPr>
              <a:spLocks noChangeArrowheads="1"/>
            </p:cNvSpPr>
            <p:nvPr/>
          </p:nvSpPr>
          <p:spPr bwMode="gray">
            <a:xfrm>
              <a:off x="2240" y="2795"/>
              <a:ext cx="1304" cy="447"/>
            </a:xfrm>
            <a:prstGeom prst="roundRect">
              <a:avLst>
                <a:gd name="adj" fmla="val 50000"/>
              </a:avLst>
            </a:prstGeom>
            <a:gradFill rotWithShape="1">
              <a:gsLst>
                <a:gs pos="0">
                  <a:srgbClr val="73E77E"/>
                </a:gs>
                <a:gs pos="100000">
                  <a:srgbClr val="B3F2B9"/>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solidFill>
                  <a:srgbClr val="29698D"/>
                </a:solidFill>
                <a:ea typeface="宋体" pitchFamily="2" charset="-122"/>
              </a:endParaRPr>
            </a:p>
          </p:txBody>
        </p:sp>
        <p:sp>
          <p:nvSpPr>
            <p:cNvPr id="25" name="AutoShape 111"/>
            <p:cNvSpPr>
              <a:spLocks noChangeArrowheads="1"/>
            </p:cNvSpPr>
            <p:nvPr/>
          </p:nvSpPr>
          <p:spPr bwMode="gray">
            <a:xfrm>
              <a:off x="2240" y="1509"/>
              <a:ext cx="1304" cy="446"/>
            </a:xfrm>
            <a:prstGeom prst="roundRect">
              <a:avLst>
                <a:gd name="adj" fmla="val 50000"/>
              </a:avLst>
            </a:prstGeom>
            <a:gradFill rotWithShape="1">
              <a:gsLst>
                <a:gs pos="0">
                  <a:srgbClr val="D0F7D4"/>
                </a:gs>
                <a:gs pos="100000">
                  <a:srgbClr val="73E77E"/>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solidFill>
                  <a:srgbClr val="29698D"/>
                </a:solidFill>
                <a:ea typeface="宋体" pitchFamily="2" charset="-122"/>
              </a:endParaRPr>
            </a:p>
          </p:txBody>
        </p:sp>
        <p:sp>
          <p:nvSpPr>
            <p:cNvPr id="26" name="Oval 112"/>
            <p:cNvSpPr>
              <a:spLocks noChangeArrowheads="1"/>
            </p:cNvSpPr>
            <p:nvPr/>
          </p:nvSpPr>
          <p:spPr bwMode="gray">
            <a:xfrm>
              <a:off x="2677" y="1296"/>
              <a:ext cx="405" cy="405"/>
            </a:xfrm>
            <a:prstGeom prst="ellipse">
              <a:avLst/>
            </a:prstGeom>
            <a:solidFill>
              <a:srgbClr val="333333"/>
            </a:solidFill>
            <a:ln>
              <a:noFill/>
            </a:ln>
            <a:extLst>
              <a:ext uri="{91240B29-F687-4F45-9708-019B960494DF}">
                <a14:hiddenLine xmlns:a14="http://schemas.microsoft.com/office/drawing/2010/main" xmlns="" w="38100" algn="ctr">
                  <a:solidFill>
                    <a:srgbClr val="000000"/>
                  </a:solidFill>
                  <a:round/>
                  <a:headEnd/>
                  <a:tailEnd/>
                </a14:hiddenLine>
              </a:ext>
            </a:extLst>
          </p:spPr>
          <p:txBody>
            <a:bodyPr anchor="ctr">
              <a:spAutoFit/>
            </a:bodyPr>
            <a:lstStyle/>
            <a:p>
              <a:endParaRPr lang="zh-CN" altLang="en-US">
                <a:solidFill>
                  <a:srgbClr val="29698D"/>
                </a:solidFill>
                <a:ea typeface="宋体" pitchFamily="2" charset="-122"/>
              </a:endParaRPr>
            </a:p>
          </p:txBody>
        </p:sp>
        <p:sp>
          <p:nvSpPr>
            <p:cNvPr id="27" name="Oval 113"/>
            <p:cNvSpPr>
              <a:spLocks noChangeArrowheads="1"/>
            </p:cNvSpPr>
            <p:nvPr/>
          </p:nvSpPr>
          <p:spPr bwMode="gray">
            <a:xfrm>
              <a:off x="2681" y="1299"/>
              <a:ext cx="392" cy="392"/>
            </a:xfrm>
            <a:prstGeom prst="ellipse">
              <a:avLst/>
            </a:prstGeom>
            <a:gradFill rotWithShape="1">
              <a:gsLst>
                <a:gs pos="0">
                  <a:srgbClr val="636869"/>
                </a:gs>
                <a:gs pos="100000">
                  <a:srgbClr val="D6E1E2"/>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a:solidFill>
                  <a:srgbClr val="29698D"/>
                </a:solidFill>
                <a:ea typeface="宋体" pitchFamily="2" charset="-122"/>
              </a:endParaRPr>
            </a:p>
          </p:txBody>
        </p:sp>
        <p:sp>
          <p:nvSpPr>
            <p:cNvPr id="28" name="Oval 114"/>
            <p:cNvSpPr>
              <a:spLocks noChangeArrowheads="1"/>
            </p:cNvSpPr>
            <p:nvPr/>
          </p:nvSpPr>
          <p:spPr bwMode="gray">
            <a:xfrm>
              <a:off x="2686" y="1301"/>
              <a:ext cx="383" cy="383"/>
            </a:xfrm>
            <a:prstGeom prst="ellipse">
              <a:avLst/>
            </a:prstGeom>
            <a:gradFill rotWithShape="1">
              <a:gsLst>
                <a:gs pos="0">
                  <a:srgbClr val="D6E1E2">
                    <a:alpha val="0"/>
                  </a:srgbClr>
                </a:gs>
                <a:gs pos="100000">
                  <a:srgbClr val="F1F5F5"/>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a:solidFill>
                  <a:srgbClr val="29698D"/>
                </a:solidFill>
                <a:ea typeface="宋体" pitchFamily="2" charset="-122"/>
              </a:endParaRPr>
            </a:p>
          </p:txBody>
        </p:sp>
        <p:sp>
          <p:nvSpPr>
            <p:cNvPr id="29" name="Oval 115"/>
            <p:cNvSpPr>
              <a:spLocks noChangeArrowheads="1"/>
            </p:cNvSpPr>
            <p:nvPr/>
          </p:nvSpPr>
          <p:spPr bwMode="gray">
            <a:xfrm>
              <a:off x="2690" y="1305"/>
              <a:ext cx="364" cy="357"/>
            </a:xfrm>
            <a:prstGeom prst="ellipse">
              <a:avLst/>
            </a:prstGeom>
            <a:gradFill rotWithShape="1">
              <a:gsLst>
                <a:gs pos="0">
                  <a:srgbClr val="AAB2B3"/>
                </a:gs>
                <a:gs pos="100000">
                  <a:srgbClr val="D6E1E2">
                    <a:alpha val="48000"/>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a:solidFill>
                  <a:srgbClr val="29698D"/>
                </a:solidFill>
                <a:ea typeface="宋体" pitchFamily="2" charset="-122"/>
              </a:endParaRPr>
            </a:p>
          </p:txBody>
        </p:sp>
        <p:sp>
          <p:nvSpPr>
            <p:cNvPr id="30" name="Oval 116"/>
            <p:cNvSpPr>
              <a:spLocks noChangeArrowheads="1"/>
            </p:cNvSpPr>
            <p:nvPr/>
          </p:nvSpPr>
          <p:spPr bwMode="gray">
            <a:xfrm>
              <a:off x="2712" y="1315"/>
              <a:ext cx="323" cy="290"/>
            </a:xfrm>
            <a:prstGeom prst="ellipse">
              <a:avLst/>
            </a:prstGeom>
            <a:gradFill rotWithShape="1">
              <a:gsLst>
                <a:gs pos="0">
                  <a:srgbClr val="FFFFFF"/>
                </a:gs>
                <a:gs pos="100000">
                  <a:srgbClr val="D6E1E2">
                    <a:alpha val="37999"/>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a:solidFill>
                  <a:srgbClr val="29698D"/>
                </a:solidFill>
                <a:ea typeface="宋体" pitchFamily="2" charset="-122"/>
              </a:endParaRPr>
            </a:p>
          </p:txBody>
        </p:sp>
        <p:sp>
          <p:nvSpPr>
            <p:cNvPr id="31" name="Text Box 117"/>
            <p:cNvSpPr txBox="1">
              <a:spLocks noChangeArrowheads="1"/>
            </p:cNvSpPr>
            <p:nvPr/>
          </p:nvSpPr>
          <p:spPr bwMode="gray">
            <a:xfrm>
              <a:off x="2764" y="1354"/>
              <a:ext cx="223" cy="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ltLang="zh-CN" sz="2400">
                  <a:solidFill>
                    <a:srgbClr val="000000"/>
                  </a:solidFill>
                  <a:ea typeface="宋体" pitchFamily="2" charset="-122"/>
                </a:rPr>
                <a:t>2</a:t>
              </a:r>
              <a:endParaRPr lang="en-US" altLang="zh-CN">
                <a:solidFill>
                  <a:srgbClr val="29698D"/>
                </a:solidFill>
                <a:ea typeface="宋体" pitchFamily="2" charset="-122"/>
              </a:endParaRPr>
            </a:p>
          </p:txBody>
        </p:sp>
        <p:sp>
          <p:nvSpPr>
            <p:cNvPr id="32" name="Text Box 118"/>
            <p:cNvSpPr txBox="1">
              <a:spLocks noChangeArrowheads="1"/>
            </p:cNvSpPr>
            <p:nvPr/>
          </p:nvSpPr>
          <p:spPr bwMode="gray">
            <a:xfrm>
              <a:off x="2256" y="1776"/>
              <a:ext cx="1296" cy="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2400" dirty="0" smtClean="0">
                  <a:solidFill>
                    <a:srgbClr val="000000"/>
                  </a:solidFill>
                  <a:ea typeface="宋体" pitchFamily="2" charset="-122"/>
                </a:rPr>
                <a:t>制定病毒性营销推广方案</a:t>
              </a:r>
              <a:endParaRPr lang="en-US" altLang="zh-CN" sz="2400" dirty="0">
                <a:solidFill>
                  <a:srgbClr val="000000"/>
                </a:solidFill>
                <a:ea typeface="宋体" pitchFamily="2" charset="-122"/>
              </a:endParaRPr>
            </a:p>
          </p:txBody>
        </p:sp>
        <p:sp>
          <p:nvSpPr>
            <p:cNvPr id="33" name="AutoShape 119"/>
            <p:cNvSpPr>
              <a:spLocks noChangeArrowheads="1"/>
            </p:cNvSpPr>
            <p:nvPr/>
          </p:nvSpPr>
          <p:spPr bwMode="gray">
            <a:xfrm>
              <a:off x="2210" y="3290"/>
              <a:ext cx="1363" cy="548"/>
            </a:xfrm>
            <a:prstGeom prst="roundRect">
              <a:avLst>
                <a:gd name="adj" fmla="val 40389"/>
              </a:avLst>
            </a:prstGeom>
            <a:gradFill rotWithShape="1">
              <a:gsLst>
                <a:gs pos="0">
                  <a:srgbClr val="58A4AE"/>
                </a:gs>
                <a:gs pos="100000">
                  <a:schemeClr val="bg1"/>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solidFill>
                  <a:srgbClr val="29698D"/>
                </a:solidFill>
                <a:ea typeface="宋体" pitchFamily="2" charset="-122"/>
              </a:endParaRPr>
            </a:p>
          </p:txBody>
        </p:sp>
        <p:sp>
          <p:nvSpPr>
            <p:cNvPr id="34" name="AutoShape 120"/>
            <p:cNvSpPr>
              <a:spLocks noChangeArrowheads="1"/>
            </p:cNvSpPr>
            <p:nvPr/>
          </p:nvSpPr>
          <p:spPr bwMode="gray">
            <a:xfrm>
              <a:off x="2238" y="3305"/>
              <a:ext cx="1304" cy="487"/>
            </a:xfrm>
            <a:prstGeom prst="roundRect">
              <a:avLst>
                <a:gd name="adj" fmla="val 50000"/>
              </a:avLst>
            </a:prstGeom>
            <a:gradFill rotWithShape="1">
              <a:gsLst>
                <a:gs pos="0">
                  <a:srgbClr val="72B2BB"/>
                </a:gs>
                <a:gs pos="100000">
                  <a:schemeClr val="bg1"/>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solidFill>
                  <a:srgbClr val="29698D"/>
                </a:solidFill>
                <a:ea typeface="宋体" pitchFamily="2" charset="-122"/>
              </a:endParaRPr>
            </a:p>
          </p:txBody>
        </p:sp>
      </p:grpSp>
    </p:spTree>
    <p:extLst>
      <p:ext uri="{BB962C8B-B14F-4D97-AF65-F5344CB8AC3E}">
        <p14:creationId xmlns:p14="http://schemas.microsoft.com/office/powerpoint/2010/main" xmlns="" val="28092503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en-US" altLang="zh-CN" sz="4400" dirty="0">
                <a:solidFill>
                  <a:srgbClr val="FFFFFF"/>
                </a:solidFill>
                <a:latin typeface="黑体" pitchFamily="49" charset="-122"/>
                <a:ea typeface="黑体" pitchFamily="49" charset="-122"/>
              </a:rPr>
              <a:t>8.2 </a:t>
            </a:r>
            <a:r>
              <a:rPr lang="zh-CN" altLang="en-US" sz="4400" dirty="0">
                <a:solidFill>
                  <a:srgbClr val="FFFFFF"/>
                </a:solidFill>
                <a:latin typeface="黑体" pitchFamily="49" charset="-122"/>
                <a:ea typeface="黑体" pitchFamily="49" charset="-122"/>
              </a:rPr>
              <a:t>病毒性营销推广</a:t>
            </a:r>
            <a:endParaRPr lang="zh-CN" altLang="en-US" dirty="0"/>
          </a:p>
        </p:txBody>
      </p:sp>
      <p:sp>
        <p:nvSpPr>
          <p:cNvPr id="3" name="内容占位符 2"/>
          <p:cNvSpPr>
            <a:spLocks noGrp="1"/>
          </p:cNvSpPr>
          <p:nvPr>
            <p:ph idx="1"/>
          </p:nvPr>
        </p:nvSpPr>
        <p:spPr>
          <a:xfrm>
            <a:off x="457200" y="1268760"/>
            <a:ext cx="8153400" cy="5029200"/>
          </a:xfrm>
        </p:spPr>
        <p:txBody>
          <a:bodyPr/>
          <a:lstStyle/>
          <a:p>
            <a:pPr marL="0" lvl="0" indent="0">
              <a:spcBef>
                <a:spcPct val="0"/>
              </a:spcBef>
              <a:buClr>
                <a:srgbClr val="669900"/>
              </a:buClr>
              <a:buNone/>
            </a:pPr>
            <a:r>
              <a:rPr lang="en-US" altLang="zh-CN" sz="3200" kern="1200" dirty="0">
                <a:solidFill>
                  <a:srgbClr val="000000"/>
                </a:solidFill>
                <a:latin typeface="黑体" pitchFamily="49" charset="-122"/>
                <a:ea typeface="黑体" pitchFamily="49" charset="-122"/>
              </a:rPr>
              <a:t>8.2.1</a:t>
            </a:r>
            <a:r>
              <a:rPr lang="zh-CN" altLang="en-US" sz="3200" kern="1200" dirty="0">
                <a:solidFill>
                  <a:srgbClr val="000000"/>
                </a:solidFill>
                <a:latin typeface="黑体" pitchFamily="49" charset="-122"/>
                <a:ea typeface="黑体" pitchFamily="49" charset="-122"/>
              </a:rPr>
              <a:t>企业开展病毒性营销的流程</a:t>
            </a:r>
          </a:p>
          <a:p>
            <a:endParaRPr lang="zh-CN" altLang="en-US" dirty="0"/>
          </a:p>
        </p:txBody>
      </p:sp>
      <p:grpSp>
        <p:nvGrpSpPr>
          <p:cNvPr id="5" name="Group 3"/>
          <p:cNvGrpSpPr>
            <a:grpSpLocks/>
          </p:cNvGrpSpPr>
          <p:nvPr/>
        </p:nvGrpSpPr>
        <p:grpSpPr bwMode="auto">
          <a:xfrm>
            <a:off x="1371600" y="2237705"/>
            <a:ext cx="6332538" cy="3711575"/>
            <a:chOff x="1003" y="1344"/>
            <a:chExt cx="3989" cy="2338"/>
          </a:xfrm>
        </p:grpSpPr>
        <p:sp>
          <p:nvSpPr>
            <p:cNvPr id="6" name="Oval 4"/>
            <p:cNvSpPr>
              <a:spLocks noChangeArrowheads="1"/>
            </p:cNvSpPr>
            <p:nvPr/>
          </p:nvSpPr>
          <p:spPr bwMode="gray">
            <a:xfrm>
              <a:off x="1488" y="2847"/>
              <a:ext cx="3504" cy="835"/>
            </a:xfrm>
            <a:prstGeom prst="ellipse">
              <a:avLst/>
            </a:prstGeom>
            <a:gradFill rotWithShape="1">
              <a:gsLst>
                <a:gs pos="0">
                  <a:schemeClr val="bg2"/>
                </a:gs>
                <a:gs pos="100000">
                  <a:schemeClr val="bg2">
                    <a:gamma/>
                    <a:tint val="3137"/>
                    <a:invGamma/>
                  </a:schemeClr>
                </a:gs>
              </a:gsLst>
              <a:lin ang="2700000" scaled="1"/>
            </a:gradFill>
            <a:ln w="3175">
              <a:noFill/>
              <a:round/>
              <a:headEnd/>
              <a:tailEnd type="none" w="sm" len="sm"/>
            </a:ln>
            <a:effectLst/>
          </p:spPr>
          <p:txBody>
            <a:bodyPr vert="eaVert" wrap="none" lIns="92075" tIns="46038" rIns="92075" bIns="46038" anchor="ctr"/>
            <a:lstStyle/>
            <a:p>
              <a:endParaRPr lang="zh-CN" altLang="en-US">
                <a:ea typeface="宋体" pitchFamily="2" charset="-122"/>
              </a:endParaRPr>
            </a:p>
          </p:txBody>
        </p:sp>
        <p:sp>
          <p:nvSpPr>
            <p:cNvPr id="7" name="Oval 5"/>
            <p:cNvSpPr>
              <a:spLocks noChangeArrowheads="1"/>
            </p:cNvSpPr>
            <p:nvPr/>
          </p:nvSpPr>
          <p:spPr bwMode="gray">
            <a:xfrm rot="-998297">
              <a:off x="1054" y="1517"/>
              <a:ext cx="3582" cy="1900"/>
            </a:xfrm>
            <a:prstGeom prst="ellipse">
              <a:avLst/>
            </a:prstGeom>
            <a:gradFill rotWithShape="0">
              <a:gsLst>
                <a:gs pos="0">
                  <a:schemeClr val="bg2">
                    <a:gamma/>
                    <a:shade val="39216"/>
                    <a:invGamma/>
                  </a:schemeClr>
                </a:gs>
                <a:gs pos="50000">
                  <a:schemeClr val="bg2"/>
                </a:gs>
                <a:gs pos="100000">
                  <a:schemeClr val="bg2">
                    <a:gamma/>
                    <a:shade val="39216"/>
                    <a:invGamma/>
                  </a:schemeClr>
                </a:gs>
              </a:gsLst>
              <a:lin ang="0" scaled="1"/>
            </a:gradFill>
            <a:ln w="12700">
              <a:noFill/>
              <a:round/>
              <a:headEnd type="none" w="sm" len="sm"/>
              <a:tailEnd type="none" w="sm" len="sm"/>
            </a:ln>
            <a:effectLst/>
          </p:spPr>
          <p:txBody>
            <a:bodyPr wrap="none" anchor="ctr"/>
            <a:lstStyle/>
            <a:p>
              <a:endParaRPr lang="zh-CN" altLang="en-US">
                <a:ea typeface="宋体" pitchFamily="2" charset="-122"/>
              </a:endParaRPr>
            </a:p>
          </p:txBody>
        </p:sp>
        <p:sp>
          <p:nvSpPr>
            <p:cNvPr id="8" name="Oval 6"/>
            <p:cNvSpPr>
              <a:spLocks noChangeArrowheads="1"/>
            </p:cNvSpPr>
            <p:nvPr/>
          </p:nvSpPr>
          <p:spPr bwMode="gray">
            <a:xfrm rot="-998297">
              <a:off x="1066" y="1414"/>
              <a:ext cx="3505" cy="1841"/>
            </a:xfrm>
            <a:prstGeom prst="ellipse">
              <a:avLst/>
            </a:prstGeom>
            <a:gradFill rotWithShape="1">
              <a:gsLst>
                <a:gs pos="0">
                  <a:srgbClr val="2791BB"/>
                </a:gs>
                <a:gs pos="100000">
                  <a:srgbClr val="000000"/>
                </a:gs>
              </a:gsLst>
              <a:lin ang="2700000" scaled="1"/>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endParaRPr lang="zh-CN" altLang="en-US">
                <a:ea typeface="宋体" pitchFamily="2" charset="-122"/>
              </a:endParaRPr>
            </a:p>
          </p:txBody>
        </p:sp>
        <p:sp>
          <p:nvSpPr>
            <p:cNvPr id="9" name="Arc 7"/>
            <p:cNvSpPr>
              <a:spLocks/>
            </p:cNvSpPr>
            <p:nvPr/>
          </p:nvSpPr>
          <p:spPr bwMode="gray">
            <a:xfrm rot="-998297">
              <a:off x="2740" y="1344"/>
              <a:ext cx="1795" cy="1239"/>
            </a:xfrm>
            <a:custGeom>
              <a:avLst/>
              <a:gdLst>
                <a:gd name="G0" fmla="+- 0 0 0"/>
                <a:gd name="G1" fmla="+- 17105 0 0"/>
                <a:gd name="G2" fmla="+- 21600 0 0"/>
                <a:gd name="T0" fmla="*/ 13190 w 21600"/>
                <a:gd name="T1" fmla="*/ 0 h 29046"/>
                <a:gd name="T2" fmla="*/ 17999 w 21600"/>
                <a:gd name="T3" fmla="*/ 29046 h 29046"/>
                <a:gd name="T4" fmla="*/ 0 w 21600"/>
                <a:gd name="T5" fmla="*/ 17105 h 29046"/>
              </a:gdLst>
              <a:ahLst/>
              <a:cxnLst>
                <a:cxn ang="0">
                  <a:pos x="T0" y="T1"/>
                </a:cxn>
                <a:cxn ang="0">
                  <a:pos x="T2" y="T3"/>
                </a:cxn>
                <a:cxn ang="0">
                  <a:pos x="T4" y="T5"/>
                </a:cxn>
              </a:cxnLst>
              <a:rect l="0" t="0" r="r" b="b"/>
              <a:pathLst>
                <a:path w="21600" h="29046" fill="none" extrusionOk="0">
                  <a:moveTo>
                    <a:pt x="13190" y="-1"/>
                  </a:moveTo>
                  <a:cubicBezTo>
                    <a:pt x="18493" y="4089"/>
                    <a:pt x="21600" y="10407"/>
                    <a:pt x="21600" y="17105"/>
                  </a:cubicBezTo>
                  <a:cubicBezTo>
                    <a:pt x="21600" y="21352"/>
                    <a:pt x="20347" y="25506"/>
                    <a:pt x="17999" y="29046"/>
                  </a:cubicBezTo>
                </a:path>
                <a:path w="21600" h="29046" stroke="0" extrusionOk="0">
                  <a:moveTo>
                    <a:pt x="13190" y="-1"/>
                  </a:moveTo>
                  <a:cubicBezTo>
                    <a:pt x="18493" y="4089"/>
                    <a:pt x="21600" y="10407"/>
                    <a:pt x="21600" y="17105"/>
                  </a:cubicBezTo>
                  <a:cubicBezTo>
                    <a:pt x="21600" y="21352"/>
                    <a:pt x="20347" y="25506"/>
                    <a:pt x="17999" y="29046"/>
                  </a:cubicBezTo>
                  <a:lnTo>
                    <a:pt x="0" y="17105"/>
                  </a:lnTo>
                  <a:close/>
                </a:path>
              </a:pathLst>
            </a:custGeom>
            <a:gradFill rotWithShape="1">
              <a:gsLst>
                <a:gs pos="0">
                  <a:schemeClr val="hlink"/>
                </a:gs>
                <a:gs pos="100000">
                  <a:schemeClr val="hlink">
                    <a:gamma/>
                    <a:tint val="66667"/>
                    <a:invGamma/>
                  </a:schemeClr>
                </a:gs>
              </a:gsLst>
              <a:lin ang="2700000" scaled="1"/>
            </a:gradFill>
            <a:ln w="12700">
              <a:noFill/>
              <a:round/>
              <a:headEnd type="none" w="sm" len="sm"/>
              <a:tailEnd type="none" w="sm" len="sm"/>
            </a:ln>
            <a:effectLst/>
          </p:spPr>
          <p:txBody>
            <a:bodyPr wrap="none" anchor="ctr"/>
            <a:lstStyle/>
            <a:p>
              <a:endParaRPr lang="zh-CN" altLang="en-US">
                <a:ea typeface="宋体" pitchFamily="2" charset="-122"/>
              </a:endParaRPr>
            </a:p>
          </p:txBody>
        </p:sp>
        <p:sp>
          <p:nvSpPr>
            <p:cNvPr id="10" name="Arc 8"/>
            <p:cNvSpPr>
              <a:spLocks/>
            </p:cNvSpPr>
            <p:nvPr/>
          </p:nvSpPr>
          <p:spPr bwMode="gray">
            <a:xfrm rot="20601703" flipH="1">
              <a:off x="1221" y="2525"/>
              <a:ext cx="2067" cy="930"/>
            </a:xfrm>
            <a:custGeom>
              <a:avLst/>
              <a:gdLst>
                <a:gd name="G0" fmla="+- 3659 0 0"/>
                <a:gd name="G1" fmla="+- 0 0 0"/>
                <a:gd name="G2" fmla="+- 21600 0 0"/>
                <a:gd name="T0" fmla="*/ 25114 w 25114"/>
                <a:gd name="T1" fmla="*/ 2497 h 21600"/>
                <a:gd name="T2" fmla="*/ 0 w 25114"/>
                <a:gd name="T3" fmla="*/ 21288 h 21600"/>
                <a:gd name="T4" fmla="*/ 3659 w 25114"/>
                <a:gd name="T5" fmla="*/ 0 h 21600"/>
              </a:gdLst>
              <a:ahLst/>
              <a:cxnLst>
                <a:cxn ang="0">
                  <a:pos x="T0" y="T1"/>
                </a:cxn>
                <a:cxn ang="0">
                  <a:pos x="T2" y="T3"/>
                </a:cxn>
                <a:cxn ang="0">
                  <a:pos x="T4" y="T5"/>
                </a:cxn>
              </a:cxnLst>
              <a:rect l="0" t="0" r="r" b="b"/>
              <a:pathLst>
                <a:path w="25114" h="21600" fill="none" extrusionOk="0">
                  <a:moveTo>
                    <a:pt x="25114" y="2497"/>
                  </a:moveTo>
                  <a:cubicBezTo>
                    <a:pt x="23846" y="13386"/>
                    <a:pt x="14622" y="21599"/>
                    <a:pt x="3659" y="21600"/>
                  </a:cubicBezTo>
                  <a:cubicBezTo>
                    <a:pt x="2432" y="21600"/>
                    <a:pt x="1208" y="21495"/>
                    <a:pt x="0" y="21287"/>
                  </a:cubicBezTo>
                </a:path>
                <a:path w="25114" h="21600" stroke="0" extrusionOk="0">
                  <a:moveTo>
                    <a:pt x="25114" y="2497"/>
                  </a:moveTo>
                  <a:cubicBezTo>
                    <a:pt x="23846" y="13386"/>
                    <a:pt x="14622" y="21599"/>
                    <a:pt x="3659" y="21600"/>
                  </a:cubicBezTo>
                  <a:cubicBezTo>
                    <a:pt x="2432" y="21600"/>
                    <a:pt x="1208" y="21495"/>
                    <a:pt x="0" y="21287"/>
                  </a:cubicBezTo>
                  <a:lnTo>
                    <a:pt x="3659" y="0"/>
                  </a:lnTo>
                  <a:close/>
                </a:path>
              </a:pathLst>
            </a:custGeom>
            <a:gradFill rotWithShape="1">
              <a:gsLst>
                <a:gs pos="0">
                  <a:schemeClr val="accent1"/>
                </a:gs>
                <a:gs pos="100000">
                  <a:schemeClr val="accent1">
                    <a:gamma/>
                    <a:shade val="60784"/>
                    <a:invGamma/>
                  </a:schemeClr>
                </a:gs>
              </a:gsLst>
              <a:lin ang="2700000" scaled="1"/>
            </a:gradFill>
            <a:ln w="12700">
              <a:noFill/>
              <a:round/>
              <a:headEnd type="none" w="sm" len="sm"/>
              <a:tailEnd type="none" w="sm" len="sm"/>
            </a:ln>
            <a:effectLst/>
          </p:spPr>
          <p:txBody>
            <a:bodyPr wrap="none" anchor="ctr"/>
            <a:lstStyle/>
            <a:p>
              <a:endParaRPr lang="zh-CN" altLang="en-US">
                <a:ea typeface="宋体" pitchFamily="2" charset="-122"/>
              </a:endParaRPr>
            </a:p>
          </p:txBody>
        </p:sp>
        <p:sp>
          <p:nvSpPr>
            <p:cNvPr id="11" name="Arc 9"/>
            <p:cNvSpPr>
              <a:spLocks/>
            </p:cNvSpPr>
            <p:nvPr/>
          </p:nvSpPr>
          <p:spPr bwMode="gray">
            <a:xfrm rot="-998297">
              <a:off x="1811" y="1396"/>
              <a:ext cx="1974" cy="893"/>
            </a:xfrm>
            <a:custGeom>
              <a:avLst/>
              <a:gdLst>
                <a:gd name="T0" fmla="*/ 0 w 23826"/>
                <a:gd name="T1" fmla="*/ 111 h 21600"/>
                <a:gd name="T2" fmla="*/ 1974 w 23826"/>
                <a:gd name="T3" fmla="*/ 193 h 21600"/>
                <a:gd name="T4" fmla="*/ 864 w 23826"/>
                <a:gd name="T5" fmla="*/ 893 h 21600"/>
                <a:gd name="T6" fmla="*/ 0 60000 65536"/>
                <a:gd name="T7" fmla="*/ 0 60000 65536"/>
                <a:gd name="T8" fmla="*/ 0 60000 65536"/>
                <a:gd name="T9" fmla="*/ 0 w 23826"/>
                <a:gd name="T10" fmla="*/ 0 h 21600"/>
                <a:gd name="T11" fmla="*/ 23826 w 23826"/>
                <a:gd name="T12" fmla="*/ 21600 h 21600"/>
              </a:gdLst>
              <a:ahLst/>
              <a:cxnLst>
                <a:cxn ang="T6">
                  <a:pos x="T0" y="T1"/>
                </a:cxn>
                <a:cxn ang="T7">
                  <a:pos x="T2" y="T3"/>
                </a:cxn>
                <a:cxn ang="T8">
                  <a:pos x="T4" y="T5"/>
                </a:cxn>
              </a:cxnLst>
              <a:rect l="T9" t="T10" r="T11" b="T12"/>
              <a:pathLst>
                <a:path w="23826" h="21600" fill="none" extrusionOk="0">
                  <a:moveTo>
                    <a:pt x="0" y="2683"/>
                  </a:moveTo>
                  <a:cubicBezTo>
                    <a:pt x="3193" y="923"/>
                    <a:pt x="6780" y="-1"/>
                    <a:pt x="10427" y="0"/>
                  </a:cubicBezTo>
                  <a:cubicBezTo>
                    <a:pt x="15290" y="0"/>
                    <a:pt x="20011" y="1641"/>
                    <a:pt x="23825" y="4658"/>
                  </a:cubicBezTo>
                </a:path>
                <a:path w="23826" h="21600" stroke="0" extrusionOk="0">
                  <a:moveTo>
                    <a:pt x="0" y="2683"/>
                  </a:moveTo>
                  <a:cubicBezTo>
                    <a:pt x="3193" y="923"/>
                    <a:pt x="6780" y="-1"/>
                    <a:pt x="10427" y="0"/>
                  </a:cubicBezTo>
                  <a:cubicBezTo>
                    <a:pt x="15290" y="0"/>
                    <a:pt x="20011" y="1641"/>
                    <a:pt x="23825" y="4658"/>
                  </a:cubicBezTo>
                  <a:lnTo>
                    <a:pt x="10427" y="21600"/>
                  </a:lnTo>
                  <a:close/>
                </a:path>
              </a:pathLst>
            </a:custGeom>
            <a:gradFill rotWithShape="1">
              <a:gsLst>
                <a:gs pos="0">
                  <a:srgbClr val="5CB8CA"/>
                </a:gs>
                <a:gs pos="100000">
                  <a:srgbClr val="30616A"/>
                </a:gs>
              </a:gsLst>
              <a:lin ang="2700000" scaled="1"/>
            </a:gra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endParaRPr lang="zh-CN" altLang="en-US">
                <a:ea typeface="宋体" pitchFamily="2" charset="-122"/>
              </a:endParaRPr>
            </a:p>
          </p:txBody>
        </p:sp>
        <p:sp>
          <p:nvSpPr>
            <p:cNvPr id="12" name="Arc 10"/>
            <p:cNvSpPr>
              <a:spLocks/>
            </p:cNvSpPr>
            <p:nvPr/>
          </p:nvSpPr>
          <p:spPr bwMode="gray">
            <a:xfrm rot="20601703" flipH="1">
              <a:off x="1003" y="1728"/>
              <a:ext cx="1795" cy="1330"/>
            </a:xfrm>
            <a:custGeom>
              <a:avLst/>
              <a:gdLst>
                <a:gd name="G0" fmla="+- 0 0 0"/>
                <a:gd name="G1" fmla="+- 20162 0 0"/>
                <a:gd name="G2" fmla="+- 21600 0 0"/>
                <a:gd name="T0" fmla="*/ 7749 w 21600"/>
                <a:gd name="T1" fmla="*/ 0 h 30685"/>
                <a:gd name="T2" fmla="*/ 18863 w 21600"/>
                <a:gd name="T3" fmla="*/ 30685 h 30685"/>
                <a:gd name="T4" fmla="*/ 0 w 21600"/>
                <a:gd name="T5" fmla="*/ 20162 h 30685"/>
              </a:gdLst>
              <a:ahLst/>
              <a:cxnLst>
                <a:cxn ang="0">
                  <a:pos x="T0" y="T1"/>
                </a:cxn>
                <a:cxn ang="0">
                  <a:pos x="T2" y="T3"/>
                </a:cxn>
                <a:cxn ang="0">
                  <a:pos x="T4" y="T5"/>
                </a:cxn>
              </a:cxnLst>
              <a:rect l="0" t="0" r="r" b="b"/>
              <a:pathLst>
                <a:path w="21600" h="30685" fill="none" extrusionOk="0">
                  <a:moveTo>
                    <a:pt x="7749" y="-1"/>
                  </a:moveTo>
                  <a:cubicBezTo>
                    <a:pt x="16093" y="3206"/>
                    <a:pt x="21600" y="11222"/>
                    <a:pt x="21600" y="20162"/>
                  </a:cubicBezTo>
                  <a:cubicBezTo>
                    <a:pt x="21600" y="23845"/>
                    <a:pt x="20657" y="27468"/>
                    <a:pt x="18863" y="30685"/>
                  </a:cubicBezTo>
                </a:path>
                <a:path w="21600" h="30685" stroke="0" extrusionOk="0">
                  <a:moveTo>
                    <a:pt x="7749" y="-1"/>
                  </a:moveTo>
                  <a:cubicBezTo>
                    <a:pt x="16093" y="3206"/>
                    <a:pt x="21600" y="11222"/>
                    <a:pt x="21600" y="20162"/>
                  </a:cubicBezTo>
                  <a:cubicBezTo>
                    <a:pt x="21600" y="23845"/>
                    <a:pt x="20657" y="27468"/>
                    <a:pt x="18863" y="30685"/>
                  </a:cubicBezTo>
                  <a:lnTo>
                    <a:pt x="0" y="20162"/>
                  </a:lnTo>
                  <a:close/>
                </a:path>
              </a:pathLst>
            </a:custGeom>
            <a:gradFill rotWithShape="1">
              <a:gsLst>
                <a:gs pos="0">
                  <a:schemeClr val="accent2"/>
                </a:gs>
                <a:gs pos="100000">
                  <a:schemeClr val="accent2">
                    <a:gamma/>
                    <a:shade val="54510"/>
                    <a:invGamma/>
                  </a:schemeClr>
                </a:gs>
              </a:gsLst>
              <a:lin ang="2700000" scaled="1"/>
            </a:gradFill>
            <a:ln w="12700">
              <a:noFill/>
              <a:round/>
              <a:headEnd type="none" w="sm" len="sm"/>
              <a:tailEnd type="none" w="sm" len="sm"/>
            </a:ln>
            <a:effectLst/>
          </p:spPr>
          <p:txBody>
            <a:bodyPr wrap="none" anchor="ctr"/>
            <a:lstStyle/>
            <a:p>
              <a:endParaRPr lang="zh-CN" altLang="en-US">
                <a:ea typeface="宋体" pitchFamily="2" charset="-122"/>
              </a:endParaRPr>
            </a:p>
          </p:txBody>
        </p:sp>
        <p:sp>
          <p:nvSpPr>
            <p:cNvPr id="13" name="Oval 11"/>
            <p:cNvSpPr>
              <a:spLocks noChangeArrowheads="1"/>
            </p:cNvSpPr>
            <p:nvPr/>
          </p:nvSpPr>
          <p:spPr bwMode="gray">
            <a:xfrm rot="-998297">
              <a:off x="1987" y="1864"/>
              <a:ext cx="1698" cy="844"/>
            </a:xfrm>
            <a:prstGeom prst="ellipse">
              <a:avLst/>
            </a:prstGeom>
            <a:gradFill rotWithShape="0">
              <a:gsLst>
                <a:gs pos="0">
                  <a:schemeClr val="bg2"/>
                </a:gs>
                <a:gs pos="50000">
                  <a:schemeClr val="bg2">
                    <a:gamma/>
                    <a:tint val="24314"/>
                    <a:invGamma/>
                  </a:schemeClr>
                </a:gs>
                <a:gs pos="100000">
                  <a:schemeClr val="bg2"/>
                </a:gs>
              </a:gsLst>
              <a:lin ang="0" scaled="1"/>
            </a:gradFill>
            <a:ln w="12700">
              <a:noFill/>
              <a:round/>
              <a:headEnd type="none" w="sm" len="sm"/>
              <a:tailEnd type="none" w="sm" len="sm"/>
            </a:ln>
            <a:effectLst/>
          </p:spPr>
          <p:txBody>
            <a:bodyPr wrap="none" anchor="ctr"/>
            <a:lstStyle/>
            <a:p>
              <a:endParaRPr lang="zh-CN" altLang="en-US">
                <a:ea typeface="宋体" pitchFamily="2" charset="-122"/>
              </a:endParaRPr>
            </a:p>
          </p:txBody>
        </p:sp>
        <p:sp>
          <p:nvSpPr>
            <p:cNvPr id="14" name="Text Box 12"/>
            <p:cNvSpPr txBox="1">
              <a:spLocks noChangeArrowheads="1"/>
            </p:cNvSpPr>
            <p:nvPr/>
          </p:nvSpPr>
          <p:spPr bwMode="gray">
            <a:xfrm>
              <a:off x="1225" y="2140"/>
              <a:ext cx="767" cy="4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en-US" altLang="zh-CN" sz="2000" b="1" dirty="0" smtClean="0">
                  <a:solidFill>
                    <a:srgbClr val="FFFFFF"/>
                  </a:solidFill>
                  <a:latin typeface="Verdana" pitchFamily="34" charset="0"/>
                  <a:ea typeface="宋体" pitchFamily="2" charset="-122"/>
                </a:rPr>
                <a:t>1.</a:t>
              </a:r>
              <a:r>
                <a:rPr lang="zh-CN" altLang="en-US" sz="2000" b="1" dirty="0" smtClean="0">
                  <a:solidFill>
                    <a:srgbClr val="FFFFFF"/>
                  </a:solidFill>
                  <a:latin typeface="Verdana" pitchFamily="34" charset="0"/>
                  <a:ea typeface="宋体" pitchFamily="2" charset="-122"/>
                </a:rPr>
                <a:t>设计</a:t>
              </a:r>
              <a:endParaRPr lang="en-US" altLang="zh-CN" sz="2000" b="1" dirty="0" smtClean="0">
                <a:solidFill>
                  <a:srgbClr val="FFFFFF"/>
                </a:solidFill>
                <a:latin typeface="Verdana" pitchFamily="34" charset="0"/>
                <a:ea typeface="宋体" pitchFamily="2" charset="-122"/>
              </a:endParaRPr>
            </a:p>
            <a:p>
              <a:pPr algn="ctr"/>
              <a:r>
                <a:rPr lang="zh-CN" altLang="en-US" sz="2000" b="1" dirty="0" smtClean="0">
                  <a:solidFill>
                    <a:srgbClr val="FFFFFF"/>
                  </a:solidFill>
                  <a:latin typeface="Verdana" pitchFamily="34" charset="0"/>
                  <a:ea typeface="宋体" pitchFamily="2" charset="-122"/>
                </a:rPr>
                <a:t>整体规划</a:t>
              </a:r>
              <a:endParaRPr lang="en-US" altLang="zh-CN" sz="2000" b="1" dirty="0">
                <a:solidFill>
                  <a:srgbClr val="FFFFFF"/>
                </a:solidFill>
                <a:latin typeface="Verdana" pitchFamily="34" charset="0"/>
                <a:ea typeface="宋体" pitchFamily="2" charset="-122"/>
              </a:endParaRPr>
            </a:p>
          </p:txBody>
        </p:sp>
        <p:sp>
          <p:nvSpPr>
            <p:cNvPr id="15" name="Text Box 13"/>
            <p:cNvSpPr txBox="1">
              <a:spLocks noChangeArrowheads="1"/>
            </p:cNvSpPr>
            <p:nvPr/>
          </p:nvSpPr>
          <p:spPr bwMode="gray">
            <a:xfrm>
              <a:off x="2397" y="1414"/>
              <a:ext cx="767" cy="4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en-US" altLang="zh-CN" sz="2000" b="1" dirty="0" smtClean="0">
                  <a:solidFill>
                    <a:srgbClr val="FFFFFF"/>
                  </a:solidFill>
                  <a:latin typeface="Verdana" pitchFamily="34" charset="0"/>
                  <a:ea typeface="宋体" pitchFamily="2" charset="-122"/>
                </a:rPr>
                <a:t>2.</a:t>
              </a:r>
              <a:r>
                <a:rPr lang="zh-CN" altLang="en-US" sz="2000" b="1" dirty="0" smtClean="0">
                  <a:solidFill>
                    <a:srgbClr val="FFFFFF"/>
                  </a:solidFill>
                  <a:latin typeface="Verdana" pitchFamily="34" charset="0"/>
                  <a:ea typeface="宋体" pitchFamily="2" charset="-122"/>
                </a:rPr>
                <a:t>具有</a:t>
              </a:r>
              <a:endParaRPr lang="en-US" altLang="zh-CN" sz="2000" b="1" dirty="0" smtClean="0">
                <a:solidFill>
                  <a:srgbClr val="FFFFFF"/>
                </a:solidFill>
                <a:latin typeface="Verdana" pitchFamily="34" charset="0"/>
                <a:ea typeface="宋体" pitchFamily="2" charset="-122"/>
              </a:endParaRPr>
            </a:p>
            <a:p>
              <a:pPr algn="ctr"/>
              <a:r>
                <a:rPr lang="zh-CN" altLang="en-US" sz="2000" b="1" dirty="0" smtClean="0">
                  <a:solidFill>
                    <a:srgbClr val="FFFFFF"/>
                  </a:solidFill>
                  <a:latin typeface="Verdana" pitchFamily="34" charset="0"/>
                  <a:ea typeface="宋体" pitchFamily="2" charset="-122"/>
                </a:rPr>
                <a:t>独特创意</a:t>
              </a:r>
              <a:endParaRPr lang="en-US" altLang="zh-CN" sz="2000" b="1" dirty="0">
                <a:solidFill>
                  <a:srgbClr val="FFFFFF"/>
                </a:solidFill>
                <a:latin typeface="Verdana" pitchFamily="34" charset="0"/>
                <a:ea typeface="宋体" pitchFamily="2" charset="-122"/>
              </a:endParaRPr>
            </a:p>
          </p:txBody>
        </p:sp>
        <p:sp>
          <p:nvSpPr>
            <p:cNvPr id="16" name="Text Box 14"/>
            <p:cNvSpPr txBox="1">
              <a:spLocks noChangeArrowheads="1"/>
            </p:cNvSpPr>
            <p:nvPr/>
          </p:nvSpPr>
          <p:spPr bwMode="gray">
            <a:xfrm>
              <a:off x="3427" y="1648"/>
              <a:ext cx="1103" cy="4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en-US" altLang="zh-CN" sz="2000" b="1" dirty="0" smtClean="0">
                  <a:solidFill>
                    <a:srgbClr val="FFFFFF"/>
                  </a:solidFill>
                  <a:latin typeface="Verdana" pitchFamily="34" charset="0"/>
                  <a:ea typeface="宋体" pitchFamily="2" charset="-122"/>
                </a:rPr>
                <a:t>3.</a:t>
              </a:r>
              <a:r>
                <a:rPr lang="zh-CN" altLang="en-US" sz="2000" b="1" dirty="0" smtClean="0">
                  <a:solidFill>
                    <a:srgbClr val="FFFFFF"/>
                  </a:solidFill>
                  <a:latin typeface="Verdana" pitchFamily="34" charset="0"/>
                  <a:ea typeface="宋体" pitchFamily="2" charset="-122"/>
                </a:rPr>
                <a:t>设计信息源</a:t>
              </a:r>
              <a:endParaRPr lang="en-US" altLang="zh-CN" sz="2000" b="1" dirty="0" smtClean="0">
                <a:solidFill>
                  <a:srgbClr val="FFFFFF"/>
                </a:solidFill>
                <a:latin typeface="Verdana" pitchFamily="34" charset="0"/>
                <a:ea typeface="宋体" pitchFamily="2" charset="-122"/>
              </a:endParaRPr>
            </a:p>
            <a:p>
              <a:pPr algn="ctr"/>
              <a:r>
                <a:rPr lang="zh-CN" altLang="en-US" sz="2000" b="1" dirty="0" smtClean="0">
                  <a:solidFill>
                    <a:srgbClr val="FFFFFF"/>
                  </a:solidFill>
                  <a:latin typeface="Verdana" pitchFamily="34" charset="0"/>
                  <a:ea typeface="宋体" pitchFamily="2" charset="-122"/>
                </a:rPr>
                <a:t>信息传播渠道</a:t>
              </a:r>
              <a:endParaRPr lang="en-US" altLang="zh-CN" sz="2000" b="1" dirty="0">
                <a:solidFill>
                  <a:srgbClr val="FFFFFF"/>
                </a:solidFill>
                <a:latin typeface="Verdana" pitchFamily="34" charset="0"/>
                <a:ea typeface="宋体" pitchFamily="2" charset="-122"/>
              </a:endParaRPr>
            </a:p>
          </p:txBody>
        </p:sp>
        <p:grpSp>
          <p:nvGrpSpPr>
            <p:cNvPr id="17" name="Group 15"/>
            <p:cNvGrpSpPr>
              <a:grpSpLocks/>
            </p:cNvGrpSpPr>
            <p:nvPr/>
          </p:nvGrpSpPr>
          <p:grpSpPr bwMode="auto">
            <a:xfrm>
              <a:off x="2981" y="1931"/>
              <a:ext cx="1719" cy="1511"/>
              <a:chOff x="2981" y="1931"/>
              <a:chExt cx="1719" cy="1511"/>
            </a:xfrm>
          </p:grpSpPr>
          <p:sp>
            <p:nvSpPr>
              <p:cNvPr id="21" name="Freeform 16"/>
              <p:cNvSpPr>
                <a:spLocks/>
              </p:cNvSpPr>
              <p:nvPr/>
            </p:nvSpPr>
            <p:spPr bwMode="gray">
              <a:xfrm>
                <a:off x="3571" y="2316"/>
                <a:ext cx="1117" cy="1119"/>
              </a:xfrm>
              <a:custGeom>
                <a:avLst/>
                <a:gdLst/>
                <a:ahLst/>
                <a:cxnLst>
                  <a:cxn ang="0">
                    <a:pos x="21" y="888"/>
                  </a:cxn>
                  <a:cxn ang="0">
                    <a:pos x="1117" y="0"/>
                  </a:cxn>
                  <a:cxn ang="0">
                    <a:pos x="1093" y="256"/>
                  </a:cxn>
                  <a:cxn ang="0">
                    <a:pos x="717" y="704"/>
                  </a:cxn>
                  <a:cxn ang="0">
                    <a:pos x="17" y="1119"/>
                  </a:cxn>
                  <a:cxn ang="0">
                    <a:pos x="21" y="888"/>
                  </a:cxn>
                </a:cxnLst>
                <a:rect l="0" t="0" r="r" b="b"/>
                <a:pathLst>
                  <a:path w="1117" h="1119">
                    <a:moveTo>
                      <a:pt x="21" y="888"/>
                    </a:moveTo>
                    <a:lnTo>
                      <a:pt x="1117" y="0"/>
                    </a:lnTo>
                    <a:lnTo>
                      <a:pt x="1093" y="256"/>
                    </a:lnTo>
                    <a:cubicBezTo>
                      <a:pt x="1026" y="373"/>
                      <a:pt x="896" y="560"/>
                      <a:pt x="717" y="704"/>
                    </a:cubicBezTo>
                    <a:cubicBezTo>
                      <a:pt x="538" y="848"/>
                      <a:pt x="133" y="1088"/>
                      <a:pt x="17" y="1119"/>
                    </a:cubicBezTo>
                    <a:cubicBezTo>
                      <a:pt x="0" y="1037"/>
                      <a:pt x="21" y="888"/>
                      <a:pt x="21" y="888"/>
                    </a:cubicBezTo>
                    <a:close/>
                  </a:path>
                </a:pathLst>
              </a:custGeom>
              <a:gradFill rotWithShape="0">
                <a:gsLst>
                  <a:gs pos="0">
                    <a:schemeClr val="folHlink">
                      <a:gamma/>
                      <a:shade val="60784"/>
                      <a:invGamma/>
                    </a:schemeClr>
                  </a:gs>
                  <a:gs pos="100000">
                    <a:schemeClr val="folHlink"/>
                  </a:gs>
                </a:gsLst>
                <a:lin ang="0" scaled="1"/>
              </a:gradFill>
              <a:ln w="9525" cap="flat" cmpd="sng">
                <a:noFill/>
                <a:prstDash val="solid"/>
                <a:round/>
                <a:headEnd/>
                <a:tailEnd/>
              </a:ln>
              <a:effectLst/>
            </p:spPr>
            <p:txBody>
              <a:bodyPr>
                <a:spAutoFit/>
              </a:bodyPr>
              <a:lstStyle/>
              <a:p>
                <a:endParaRPr lang="zh-CN" altLang="en-US">
                  <a:ea typeface="宋体" pitchFamily="2" charset="-122"/>
                </a:endParaRPr>
              </a:p>
            </p:txBody>
          </p:sp>
          <p:sp>
            <p:nvSpPr>
              <p:cNvPr id="22" name="Arc 17"/>
              <p:cNvSpPr>
                <a:spLocks/>
              </p:cNvSpPr>
              <p:nvPr/>
            </p:nvSpPr>
            <p:spPr bwMode="gray">
              <a:xfrm rot="-1060795">
                <a:off x="2981" y="1931"/>
                <a:ext cx="1719" cy="1171"/>
              </a:xfrm>
              <a:custGeom>
                <a:avLst/>
                <a:gdLst>
                  <a:gd name="G0" fmla="+- 0 0 0"/>
                  <a:gd name="G1" fmla="+- 0 0 0"/>
                  <a:gd name="G2" fmla="+- 21600 0 0"/>
                  <a:gd name="T0" fmla="*/ 18016 w 18016"/>
                  <a:gd name="T1" fmla="*/ 11915 h 21282"/>
                  <a:gd name="T2" fmla="*/ 3695 w 18016"/>
                  <a:gd name="T3" fmla="*/ 21282 h 21282"/>
                  <a:gd name="T4" fmla="*/ 0 w 18016"/>
                  <a:gd name="T5" fmla="*/ 0 h 21282"/>
                </a:gdLst>
                <a:ahLst/>
                <a:cxnLst>
                  <a:cxn ang="0">
                    <a:pos x="T0" y="T1"/>
                  </a:cxn>
                  <a:cxn ang="0">
                    <a:pos x="T2" y="T3"/>
                  </a:cxn>
                  <a:cxn ang="0">
                    <a:pos x="T4" y="T5"/>
                  </a:cxn>
                </a:cxnLst>
                <a:rect l="0" t="0" r="r" b="b"/>
                <a:pathLst>
                  <a:path w="18016" h="21282" fill="none" extrusionOk="0">
                    <a:moveTo>
                      <a:pt x="18016" y="11915"/>
                    </a:moveTo>
                    <a:cubicBezTo>
                      <a:pt x="14735" y="16875"/>
                      <a:pt x="9554" y="20264"/>
                      <a:pt x="3694" y="21281"/>
                    </a:cubicBezTo>
                  </a:path>
                  <a:path w="18016" h="21282" stroke="0" extrusionOk="0">
                    <a:moveTo>
                      <a:pt x="18016" y="11915"/>
                    </a:moveTo>
                    <a:cubicBezTo>
                      <a:pt x="14735" y="16875"/>
                      <a:pt x="9554" y="20264"/>
                      <a:pt x="3694" y="21281"/>
                    </a:cubicBezTo>
                    <a:lnTo>
                      <a:pt x="0" y="0"/>
                    </a:lnTo>
                    <a:close/>
                  </a:path>
                </a:pathLst>
              </a:custGeom>
              <a:gradFill rotWithShape="1">
                <a:gsLst>
                  <a:gs pos="0">
                    <a:schemeClr val="folHlink"/>
                  </a:gs>
                  <a:gs pos="100000">
                    <a:schemeClr val="folHlink">
                      <a:gamma/>
                      <a:shade val="46275"/>
                      <a:invGamma/>
                    </a:schemeClr>
                  </a:gs>
                </a:gsLst>
                <a:lin ang="0" scaled="1"/>
              </a:gradFill>
              <a:ln w="12700">
                <a:noFill/>
                <a:round/>
                <a:headEnd type="none" w="sm" len="sm"/>
                <a:tailEnd type="none" w="sm" len="sm"/>
              </a:ln>
              <a:effectLst/>
            </p:spPr>
            <p:txBody>
              <a:bodyPr wrap="none" anchor="ctr"/>
              <a:lstStyle/>
              <a:p>
                <a:endParaRPr lang="zh-CN" altLang="en-US">
                  <a:ea typeface="宋体" pitchFamily="2" charset="-122"/>
                </a:endParaRPr>
              </a:p>
            </p:txBody>
          </p:sp>
          <p:sp>
            <p:nvSpPr>
              <p:cNvPr id="23" name="Freeform 18"/>
              <p:cNvSpPr>
                <a:spLocks/>
              </p:cNvSpPr>
              <p:nvPr/>
            </p:nvSpPr>
            <p:spPr bwMode="gray">
              <a:xfrm>
                <a:off x="3026" y="2616"/>
                <a:ext cx="582" cy="826"/>
              </a:xfrm>
              <a:custGeom>
                <a:avLst/>
                <a:gdLst/>
                <a:ahLst/>
                <a:cxnLst>
                  <a:cxn ang="0">
                    <a:pos x="582" y="572"/>
                  </a:cxn>
                  <a:cxn ang="0">
                    <a:pos x="562" y="826"/>
                  </a:cxn>
                  <a:cxn ang="0">
                    <a:pos x="0" y="42"/>
                  </a:cxn>
                  <a:cxn ang="0">
                    <a:pos x="90" y="0"/>
                  </a:cxn>
                  <a:cxn ang="0">
                    <a:pos x="582" y="572"/>
                  </a:cxn>
                </a:cxnLst>
                <a:rect l="0" t="0" r="r" b="b"/>
                <a:pathLst>
                  <a:path w="582" h="826">
                    <a:moveTo>
                      <a:pt x="582" y="572"/>
                    </a:moveTo>
                    <a:lnTo>
                      <a:pt x="562" y="826"/>
                    </a:lnTo>
                    <a:lnTo>
                      <a:pt x="0" y="42"/>
                    </a:lnTo>
                    <a:lnTo>
                      <a:pt x="90" y="0"/>
                    </a:lnTo>
                    <a:lnTo>
                      <a:pt x="582" y="572"/>
                    </a:lnTo>
                    <a:close/>
                  </a:path>
                </a:pathLst>
              </a:custGeom>
              <a:gradFill rotWithShape="1">
                <a:gsLst>
                  <a:gs pos="0">
                    <a:schemeClr val="folHlink"/>
                  </a:gs>
                  <a:gs pos="100000">
                    <a:schemeClr val="folHlink">
                      <a:gamma/>
                      <a:shade val="46275"/>
                      <a:invGamma/>
                    </a:schemeClr>
                  </a:gs>
                </a:gsLst>
                <a:lin ang="0" scaled="1"/>
              </a:gradFill>
              <a:ln w="9525" cap="flat" cmpd="sng">
                <a:noFill/>
                <a:prstDash val="solid"/>
                <a:round/>
                <a:headEnd/>
                <a:tailEnd/>
              </a:ln>
              <a:effectLst/>
            </p:spPr>
            <p:txBody>
              <a:bodyPr>
                <a:spAutoFit/>
              </a:bodyPr>
              <a:lstStyle/>
              <a:p>
                <a:endParaRPr lang="zh-CN" altLang="en-US">
                  <a:ea typeface="宋体" pitchFamily="2" charset="-122"/>
                </a:endParaRPr>
              </a:p>
            </p:txBody>
          </p:sp>
          <p:sp>
            <p:nvSpPr>
              <p:cNvPr id="24" name="Text Box 19"/>
              <p:cNvSpPr txBox="1">
                <a:spLocks noChangeArrowheads="1"/>
              </p:cNvSpPr>
              <p:nvPr/>
            </p:nvSpPr>
            <p:spPr bwMode="gray">
              <a:xfrm>
                <a:off x="3367" y="2412"/>
                <a:ext cx="1103" cy="4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en-US" altLang="zh-CN" sz="2000" b="1" dirty="0" smtClean="0">
                    <a:solidFill>
                      <a:srgbClr val="FFFFFF"/>
                    </a:solidFill>
                    <a:latin typeface="Verdana" pitchFamily="34" charset="0"/>
                    <a:ea typeface="宋体" pitchFamily="2" charset="-122"/>
                  </a:rPr>
                  <a:t>4.</a:t>
                </a:r>
                <a:r>
                  <a:rPr lang="zh-CN" altLang="en-US" sz="2000" b="1" dirty="0" smtClean="0">
                    <a:solidFill>
                      <a:srgbClr val="FFFFFF"/>
                    </a:solidFill>
                    <a:latin typeface="Verdana" pitchFamily="34" charset="0"/>
                    <a:ea typeface="宋体" pitchFamily="2" charset="-122"/>
                  </a:rPr>
                  <a:t>发布和推广</a:t>
                </a:r>
                <a:endParaRPr lang="en-US" altLang="zh-CN" sz="2000" b="1" dirty="0" smtClean="0">
                  <a:solidFill>
                    <a:srgbClr val="FFFFFF"/>
                  </a:solidFill>
                  <a:latin typeface="Verdana" pitchFamily="34" charset="0"/>
                  <a:ea typeface="宋体" pitchFamily="2" charset="-122"/>
                </a:endParaRPr>
              </a:p>
              <a:p>
                <a:pPr algn="ctr"/>
                <a:r>
                  <a:rPr lang="zh-CN" altLang="en-US" sz="2000" b="1" dirty="0" smtClean="0">
                    <a:solidFill>
                      <a:srgbClr val="FFFFFF"/>
                    </a:solidFill>
                    <a:latin typeface="Verdana" pitchFamily="34" charset="0"/>
                    <a:ea typeface="宋体" pitchFamily="2" charset="-122"/>
                  </a:rPr>
                  <a:t>原始信息</a:t>
                </a:r>
                <a:endParaRPr lang="en-US" altLang="zh-CN" sz="2000" b="1" dirty="0">
                  <a:solidFill>
                    <a:srgbClr val="FFFFFF"/>
                  </a:solidFill>
                  <a:latin typeface="Verdana" pitchFamily="34" charset="0"/>
                  <a:ea typeface="宋体" pitchFamily="2" charset="-122"/>
                </a:endParaRPr>
              </a:p>
            </p:txBody>
          </p:sp>
        </p:grpSp>
        <p:sp>
          <p:nvSpPr>
            <p:cNvPr id="18" name="Text Box 20"/>
            <p:cNvSpPr txBox="1">
              <a:spLocks noChangeArrowheads="1"/>
            </p:cNvSpPr>
            <p:nvPr/>
          </p:nvSpPr>
          <p:spPr bwMode="gray">
            <a:xfrm>
              <a:off x="1867" y="2866"/>
              <a:ext cx="1103" cy="4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en-US" altLang="zh-CN" sz="2000" b="1" dirty="0" smtClean="0">
                  <a:solidFill>
                    <a:srgbClr val="FFFFFF"/>
                  </a:solidFill>
                  <a:latin typeface="Verdana" pitchFamily="34" charset="0"/>
                  <a:ea typeface="宋体" pitchFamily="2" charset="-122"/>
                </a:rPr>
                <a:t>5.</a:t>
              </a:r>
              <a:r>
                <a:rPr lang="zh-CN" altLang="en-US" sz="2000" b="1" dirty="0" smtClean="0">
                  <a:solidFill>
                    <a:srgbClr val="FFFFFF"/>
                  </a:solidFill>
                  <a:latin typeface="Verdana" pitchFamily="34" charset="0"/>
                  <a:ea typeface="宋体" pitchFamily="2" charset="-122"/>
                </a:rPr>
                <a:t>跟踪和管理</a:t>
              </a:r>
              <a:endParaRPr lang="en-US" altLang="zh-CN" sz="2000" b="1" dirty="0" smtClean="0">
                <a:solidFill>
                  <a:srgbClr val="FFFFFF"/>
                </a:solidFill>
                <a:latin typeface="Verdana" pitchFamily="34" charset="0"/>
                <a:ea typeface="宋体" pitchFamily="2" charset="-122"/>
              </a:endParaRPr>
            </a:p>
            <a:p>
              <a:pPr algn="ctr"/>
              <a:r>
                <a:rPr lang="zh-CN" altLang="en-US" sz="2000" b="1" dirty="0" smtClean="0">
                  <a:solidFill>
                    <a:srgbClr val="FFFFFF"/>
                  </a:solidFill>
                  <a:latin typeface="Verdana" pitchFamily="34" charset="0"/>
                  <a:ea typeface="宋体" pitchFamily="2" charset="-122"/>
                </a:rPr>
                <a:t>营销效果</a:t>
              </a:r>
              <a:endParaRPr lang="en-US" altLang="zh-CN" sz="2000" b="1" dirty="0">
                <a:solidFill>
                  <a:srgbClr val="FFFFFF"/>
                </a:solidFill>
                <a:latin typeface="Verdana" pitchFamily="34" charset="0"/>
                <a:ea typeface="宋体" pitchFamily="2" charset="-122"/>
              </a:endParaRPr>
            </a:p>
          </p:txBody>
        </p:sp>
        <p:sp>
          <p:nvSpPr>
            <p:cNvPr id="19" name="Freeform 21"/>
            <p:cNvSpPr>
              <a:spLocks/>
            </p:cNvSpPr>
            <p:nvPr/>
          </p:nvSpPr>
          <p:spPr bwMode="gray">
            <a:xfrm>
              <a:off x="2928" y="2658"/>
              <a:ext cx="528" cy="698"/>
            </a:xfrm>
            <a:custGeom>
              <a:avLst/>
              <a:gdLst>
                <a:gd name="T0" fmla="*/ 0 w 528"/>
                <a:gd name="T1" fmla="*/ 34 h 698"/>
                <a:gd name="T2" fmla="*/ 248 w 528"/>
                <a:gd name="T3" fmla="*/ 546 h 698"/>
                <a:gd name="T4" fmla="*/ 256 w 528"/>
                <a:gd name="T5" fmla="*/ 698 h 698"/>
                <a:gd name="T6" fmla="*/ 435 w 528"/>
                <a:gd name="T7" fmla="*/ 642 h 698"/>
                <a:gd name="T8" fmla="*/ 528 w 528"/>
                <a:gd name="T9" fmla="*/ 594 h 698"/>
                <a:gd name="T10" fmla="*/ 119 w 528"/>
                <a:gd name="T11" fmla="*/ 0 h 698"/>
                <a:gd name="T12" fmla="*/ 0 w 528"/>
                <a:gd name="T13" fmla="*/ 34 h 698"/>
                <a:gd name="T14" fmla="*/ 0 60000 65536"/>
                <a:gd name="T15" fmla="*/ 0 60000 65536"/>
                <a:gd name="T16" fmla="*/ 0 60000 65536"/>
                <a:gd name="T17" fmla="*/ 0 60000 65536"/>
                <a:gd name="T18" fmla="*/ 0 60000 65536"/>
                <a:gd name="T19" fmla="*/ 0 60000 65536"/>
                <a:gd name="T20" fmla="*/ 0 60000 65536"/>
                <a:gd name="T21" fmla="*/ 0 w 528"/>
                <a:gd name="T22" fmla="*/ 0 h 698"/>
                <a:gd name="T23" fmla="*/ 528 w 528"/>
                <a:gd name="T24" fmla="*/ 698 h 69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28" h="698">
                  <a:moveTo>
                    <a:pt x="0" y="34"/>
                  </a:moveTo>
                  <a:lnTo>
                    <a:pt x="248" y="546"/>
                  </a:lnTo>
                  <a:lnTo>
                    <a:pt x="256" y="698"/>
                  </a:lnTo>
                  <a:lnTo>
                    <a:pt x="435" y="642"/>
                  </a:lnTo>
                  <a:lnTo>
                    <a:pt x="528" y="594"/>
                  </a:lnTo>
                  <a:lnTo>
                    <a:pt x="119" y="0"/>
                  </a:lnTo>
                  <a:lnTo>
                    <a:pt x="0" y="34"/>
                  </a:lnTo>
                  <a:close/>
                </a:path>
              </a:pathLst>
            </a:custGeom>
            <a:solidFill>
              <a:schemeClr val="tx1">
                <a:alpha val="49019"/>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ea typeface="宋体" pitchFamily="2" charset="-122"/>
              </a:endParaRPr>
            </a:p>
          </p:txBody>
        </p:sp>
        <p:sp>
          <p:nvSpPr>
            <p:cNvPr id="20" name="Oval 22"/>
            <p:cNvSpPr>
              <a:spLocks noChangeArrowheads="1"/>
            </p:cNvSpPr>
            <p:nvPr/>
          </p:nvSpPr>
          <p:spPr bwMode="gray">
            <a:xfrm rot="-998297">
              <a:off x="2052" y="2022"/>
              <a:ext cx="1630" cy="701"/>
            </a:xfrm>
            <a:prstGeom prst="ellipse">
              <a:avLst/>
            </a:prstGeom>
            <a:solidFill>
              <a:srgbClr val="FFFFFF"/>
            </a:solidFill>
            <a:ln>
              <a:noFill/>
            </a:ln>
            <a:extLst>
              <a:ext uri="{91240B29-F687-4F45-9708-019B960494DF}">
                <a14:hiddenLine xmlns:a14="http://schemas.microsoft.com/office/drawing/2010/main" xmlns="" w="12700">
                  <a:solidFill>
                    <a:srgbClr val="000000"/>
                  </a:solidFill>
                  <a:round/>
                  <a:headEnd type="none" w="sm" len="sm"/>
                  <a:tailEnd type="none" w="sm" len="sm"/>
                </a14:hiddenLine>
              </a:ext>
            </a:extLst>
          </p:spPr>
          <p:txBody>
            <a:bodyPr wrap="none" anchor="ctr"/>
            <a:lstStyle/>
            <a:p>
              <a:endParaRPr lang="zh-CN" altLang="en-US">
                <a:ea typeface="宋体" pitchFamily="2" charset="-122"/>
              </a:endParaRPr>
            </a:p>
          </p:txBody>
        </p:sp>
      </p:grpSp>
    </p:spTree>
    <p:extLst>
      <p:ext uri="{BB962C8B-B14F-4D97-AF65-F5344CB8AC3E}">
        <p14:creationId xmlns:p14="http://schemas.microsoft.com/office/powerpoint/2010/main" xmlns="" val="16298308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en-US" altLang="zh-CN" sz="4400" dirty="0" smtClean="0">
                <a:latin typeface="黑体" pitchFamily="49" charset="-122"/>
                <a:ea typeface="黑体" pitchFamily="49" charset="-122"/>
              </a:rPr>
              <a:t>8.2 </a:t>
            </a:r>
            <a:r>
              <a:rPr lang="zh-CN" altLang="en-US" sz="4400" dirty="0" smtClean="0">
                <a:latin typeface="黑体" pitchFamily="49" charset="-122"/>
                <a:ea typeface="黑体" pitchFamily="49" charset="-122"/>
              </a:rPr>
              <a:t>病毒性</a:t>
            </a:r>
            <a:r>
              <a:rPr lang="zh-CN" altLang="en-US" sz="4400" dirty="0">
                <a:latin typeface="黑体" pitchFamily="49" charset="-122"/>
                <a:ea typeface="黑体" pitchFamily="49" charset="-122"/>
              </a:rPr>
              <a:t>营销推广</a:t>
            </a:r>
          </a:p>
        </p:txBody>
      </p:sp>
      <p:sp>
        <p:nvSpPr>
          <p:cNvPr id="3" name="内容占位符 2"/>
          <p:cNvSpPr>
            <a:spLocks noGrp="1"/>
          </p:cNvSpPr>
          <p:nvPr>
            <p:ph idx="1"/>
          </p:nvPr>
        </p:nvSpPr>
        <p:spPr>
          <a:xfrm>
            <a:off x="395536" y="1149017"/>
            <a:ext cx="8153400" cy="5029200"/>
          </a:xfrm>
        </p:spPr>
        <p:txBody>
          <a:bodyPr/>
          <a:lstStyle/>
          <a:p>
            <a:pPr marL="0" indent="0">
              <a:spcBef>
                <a:spcPct val="0"/>
              </a:spcBef>
              <a:buNone/>
            </a:pPr>
            <a:r>
              <a:rPr lang="en-US" altLang="zh-CN" sz="3200" kern="1200" dirty="0" smtClean="0">
                <a:solidFill>
                  <a:schemeClr val="tx2"/>
                </a:solidFill>
                <a:latin typeface="黑体" pitchFamily="49" charset="-122"/>
                <a:ea typeface="黑体" pitchFamily="49" charset="-122"/>
              </a:rPr>
              <a:t>8.2.2</a:t>
            </a:r>
            <a:r>
              <a:rPr lang="zh-CN" altLang="en-US" sz="3200" kern="1200" dirty="0" smtClean="0">
                <a:solidFill>
                  <a:schemeClr val="tx2"/>
                </a:solidFill>
                <a:latin typeface="黑体" pitchFamily="49" charset="-122"/>
                <a:ea typeface="黑体" pitchFamily="49" charset="-122"/>
              </a:rPr>
              <a:t>制定病毒性营销推广方案</a:t>
            </a:r>
            <a:endParaRPr lang="zh-CN" altLang="en-US" sz="3200" kern="1200" dirty="0">
              <a:solidFill>
                <a:schemeClr val="tx2"/>
              </a:solidFill>
              <a:latin typeface="黑体" pitchFamily="49" charset="-122"/>
              <a:ea typeface="黑体" pitchFamily="49" charset="-122"/>
            </a:endParaRPr>
          </a:p>
          <a:p>
            <a:endParaRPr lang="zh-CN" altLang="en-US" dirty="0"/>
          </a:p>
        </p:txBody>
      </p:sp>
      <p:grpSp>
        <p:nvGrpSpPr>
          <p:cNvPr id="5" name="Group 33"/>
          <p:cNvGrpSpPr>
            <a:grpSpLocks/>
          </p:cNvGrpSpPr>
          <p:nvPr/>
        </p:nvGrpSpPr>
        <p:grpSpPr bwMode="auto">
          <a:xfrm>
            <a:off x="914400" y="1728937"/>
            <a:ext cx="7391400" cy="4724401"/>
            <a:chOff x="576" y="912"/>
            <a:chExt cx="4656" cy="2976"/>
          </a:xfrm>
        </p:grpSpPr>
        <p:sp>
          <p:nvSpPr>
            <p:cNvPr id="6" name="AutoShape 3"/>
            <p:cNvSpPr>
              <a:spLocks noChangeArrowheads="1"/>
            </p:cNvSpPr>
            <p:nvPr/>
          </p:nvSpPr>
          <p:spPr bwMode="gray">
            <a:xfrm>
              <a:off x="1200" y="1392"/>
              <a:ext cx="3484" cy="1728"/>
            </a:xfrm>
            <a:prstGeom prst="upArrow">
              <a:avLst>
                <a:gd name="adj1" fmla="val 57824"/>
                <a:gd name="adj2" fmla="val 54398"/>
              </a:avLst>
            </a:prstGeom>
            <a:gradFill rotWithShape="1">
              <a:gsLst>
                <a:gs pos="0">
                  <a:schemeClr val="hlink"/>
                </a:gs>
                <a:gs pos="100000">
                  <a:schemeClr val="hlink">
                    <a:gamma/>
                    <a:tint val="0"/>
                    <a:invGamma/>
                  </a:schemeClr>
                </a:gs>
              </a:gsLst>
              <a:lin ang="5400000" scaled="1"/>
            </a:gradFill>
            <a:ln w="9525" algn="ctr">
              <a:noFill/>
              <a:miter lim="800000"/>
              <a:headEnd/>
              <a:tailEnd/>
            </a:ln>
            <a:effectLst/>
          </p:spPr>
          <p:txBody>
            <a:bodyPr wrap="none" anchor="ctr"/>
            <a:lstStyle/>
            <a:p>
              <a:endParaRPr lang="zh-CN" altLang="en-US">
                <a:ea typeface="宋体" pitchFamily="2" charset="-122"/>
              </a:endParaRPr>
            </a:p>
          </p:txBody>
        </p:sp>
        <p:sp>
          <p:nvSpPr>
            <p:cNvPr id="7" name="AutoShape 4"/>
            <p:cNvSpPr>
              <a:spLocks noChangeArrowheads="1"/>
            </p:cNvSpPr>
            <p:nvPr/>
          </p:nvSpPr>
          <p:spPr bwMode="gray">
            <a:xfrm>
              <a:off x="1536" y="912"/>
              <a:ext cx="2784" cy="362"/>
            </a:xfrm>
            <a:prstGeom prst="roundRect">
              <a:avLst>
                <a:gd name="adj" fmla="val 50000"/>
              </a:avLst>
            </a:prstGeom>
            <a:gradFill rotWithShape="1">
              <a:gsLst>
                <a:gs pos="0">
                  <a:schemeClr val="accent1"/>
                </a:gs>
                <a:gs pos="50000">
                  <a:schemeClr val="accent1">
                    <a:gamma/>
                    <a:tint val="24314"/>
                    <a:invGamma/>
                  </a:schemeClr>
                </a:gs>
                <a:gs pos="100000">
                  <a:schemeClr val="accent1"/>
                </a:gs>
              </a:gsLst>
              <a:lin ang="0" scaled="1"/>
            </a:gradFill>
            <a:ln w="38100" algn="ctr">
              <a:solidFill>
                <a:srgbClr val="FFFFFF"/>
              </a:solidFill>
              <a:round/>
              <a:headEnd/>
              <a:tailEnd/>
            </a:ln>
            <a:effectLst>
              <a:outerShdw dist="63500" dir="3187806" algn="ctr" rotWithShape="0">
                <a:srgbClr val="001D3A"/>
              </a:outerShdw>
            </a:effectLst>
          </p:spPr>
          <p:txBody>
            <a:bodyPr wrap="none" anchor="ctr"/>
            <a:lstStyle/>
            <a:p>
              <a:pPr algn="ctr" eaLnBrk="0" hangingPunct="0">
                <a:defRPr/>
              </a:pPr>
              <a:r>
                <a:rPr lang="zh-CN" altLang="en-US" sz="2000" dirty="0">
                  <a:effectLst>
                    <a:outerShdw blurRad="38100" dist="38100" dir="2700000" algn="tl">
                      <a:srgbClr val="000000"/>
                    </a:outerShdw>
                  </a:effectLst>
                  <a:latin typeface="Verdana" pitchFamily="34" charset="0"/>
                  <a:ea typeface="宋体" charset="-122"/>
                </a:rPr>
                <a:t>制定病毒性营销推广方案</a:t>
              </a:r>
            </a:p>
          </p:txBody>
        </p:sp>
        <p:sp>
          <p:nvSpPr>
            <p:cNvPr id="8" name="Text Box 5"/>
            <p:cNvSpPr txBox="1">
              <a:spLocks noChangeArrowheads="1"/>
            </p:cNvSpPr>
            <p:nvPr/>
          </p:nvSpPr>
          <p:spPr bwMode="gray">
            <a:xfrm>
              <a:off x="2814" y="1776"/>
              <a:ext cx="116" cy="2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endParaRPr lang="en-US" altLang="zh-CN" sz="2000" dirty="0">
                <a:solidFill>
                  <a:schemeClr val="bg1"/>
                </a:solidFill>
                <a:ea typeface="宋体" pitchFamily="2" charset="-122"/>
              </a:endParaRPr>
            </a:p>
          </p:txBody>
        </p:sp>
        <p:grpSp>
          <p:nvGrpSpPr>
            <p:cNvPr id="9" name="Group 29"/>
            <p:cNvGrpSpPr>
              <a:grpSpLocks/>
            </p:cNvGrpSpPr>
            <p:nvPr/>
          </p:nvGrpSpPr>
          <p:grpSpPr bwMode="auto">
            <a:xfrm>
              <a:off x="576" y="2572"/>
              <a:ext cx="935" cy="1253"/>
              <a:chOff x="576" y="2572"/>
              <a:chExt cx="935" cy="1253"/>
            </a:xfrm>
          </p:grpSpPr>
          <p:grpSp>
            <p:nvGrpSpPr>
              <p:cNvPr id="30" name="Group 6"/>
              <p:cNvGrpSpPr>
                <a:grpSpLocks/>
              </p:cNvGrpSpPr>
              <p:nvPr/>
            </p:nvGrpSpPr>
            <p:grpSpPr bwMode="auto">
              <a:xfrm>
                <a:off x="576" y="2572"/>
                <a:ext cx="935" cy="954"/>
                <a:chOff x="624" y="1584"/>
                <a:chExt cx="1248" cy="1296"/>
              </a:xfrm>
            </p:grpSpPr>
            <p:grpSp>
              <p:nvGrpSpPr>
                <p:cNvPr id="32" name="Group 7"/>
                <p:cNvGrpSpPr>
                  <a:grpSpLocks/>
                </p:cNvGrpSpPr>
                <p:nvPr/>
              </p:nvGrpSpPr>
              <p:grpSpPr bwMode="auto">
                <a:xfrm>
                  <a:off x="624" y="1584"/>
                  <a:ext cx="1248" cy="1296"/>
                  <a:chOff x="2016" y="1920"/>
                  <a:chExt cx="1680" cy="1680"/>
                </a:xfrm>
              </p:grpSpPr>
              <p:sp>
                <p:nvSpPr>
                  <p:cNvPr id="34" name="Oval 8"/>
                  <p:cNvSpPr>
                    <a:spLocks noChangeArrowheads="1"/>
                  </p:cNvSpPr>
                  <p:nvPr/>
                </p:nvSpPr>
                <p:spPr bwMode="gray">
                  <a:xfrm>
                    <a:off x="2016" y="1920"/>
                    <a:ext cx="1680" cy="1680"/>
                  </a:xfrm>
                  <a:prstGeom prst="ellipse">
                    <a:avLst/>
                  </a:prstGeom>
                  <a:gradFill rotWithShape="1">
                    <a:gsLst>
                      <a:gs pos="0">
                        <a:schemeClr val="accent2"/>
                      </a:gs>
                      <a:gs pos="100000">
                        <a:schemeClr val="accent2">
                          <a:gamma/>
                          <a:shade val="63529"/>
                          <a:invGamma/>
                        </a:schemeClr>
                      </a:gs>
                    </a:gsLst>
                    <a:lin ang="5400000" scaled="1"/>
                  </a:gradFill>
                  <a:ln w="9525">
                    <a:noFill/>
                    <a:round/>
                    <a:headEnd/>
                    <a:tailEnd/>
                  </a:ln>
                  <a:effectLst/>
                </p:spPr>
                <p:txBody>
                  <a:bodyPr wrap="none" anchor="ctr"/>
                  <a:lstStyle/>
                  <a:p>
                    <a:endParaRPr lang="zh-CN" altLang="en-US">
                      <a:ea typeface="宋体" pitchFamily="2" charset="-122"/>
                    </a:endParaRPr>
                  </a:p>
                </p:txBody>
              </p:sp>
              <p:sp>
                <p:nvSpPr>
                  <p:cNvPr id="35" name="Freeform 9"/>
                  <p:cNvSpPr>
                    <a:spLocks/>
                  </p:cNvSpPr>
                  <p:nvPr/>
                </p:nvSpPr>
                <p:spPr bwMode="gray">
                  <a:xfrm>
                    <a:off x="2208" y="1948"/>
                    <a:ext cx="1296" cy="634"/>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chemeClr val="accent2"/>
                      </a:gs>
                    </a:gsLst>
                    <a:lin ang="5400000" scaled="1"/>
                  </a:gradFill>
                  <a:ln>
                    <a:noFill/>
                  </a:ln>
                  <a:extLst>
                    <a:ext uri="{91240B29-F687-4F45-9708-019B960494DF}">
                      <a14:hiddenLine xmlns:a14="http://schemas.microsoft.com/office/drawing/2010/main" xmlns="" w="0">
                        <a:solidFill>
                          <a:srgbClr val="000000"/>
                        </a:solidFill>
                        <a:round/>
                        <a:headEnd/>
                        <a:tailEnd/>
                      </a14:hiddenLine>
                    </a:ext>
                  </a:extLst>
                </p:spPr>
                <p:txBody>
                  <a:bodyPr/>
                  <a:lstStyle/>
                  <a:p>
                    <a:endParaRPr lang="zh-CN" altLang="en-US">
                      <a:ea typeface="宋体" pitchFamily="2" charset="-122"/>
                    </a:endParaRPr>
                  </a:p>
                </p:txBody>
              </p:sp>
            </p:grpSp>
            <p:sp>
              <p:nvSpPr>
                <p:cNvPr id="33" name="Text Box 10"/>
                <p:cNvSpPr txBox="1">
                  <a:spLocks noChangeArrowheads="1"/>
                </p:cNvSpPr>
                <p:nvPr/>
              </p:nvSpPr>
              <p:spPr bwMode="gray">
                <a:xfrm>
                  <a:off x="730" y="2078"/>
                  <a:ext cx="1023" cy="606"/>
                </a:xfrm>
                <a:prstGeom prst="rect">
                  <a:avLst/>
                </a:prstGeom>
                <a:noFill/>
                <a:ln w="9525">
                  <a:noFill/>
                  <a:miter lim="800000"/>
                  <a:headEnd/>
                  <a:tailEnd/>
                </a:ln>
                <a:effectLst/>
              </p:spPr>
              <p:txBody>
                <a:bodyPr wrap="none">
                  <a:spAutoFit/>
                </a:bodyPr>
                <a:lstStyle/>
                <a:p>
                  <a:pPr algn="ctr" eaLnBrk="0" hangingPunct="0">
                    <a:defRPr/>
                  </a:pPr>
                  <a:r>
                    <a:rPr lang="zh-CN" altLang="en-US" sz="2000" b="1" dirty="0" smtClean="0">
                      <a:solidFill>
                        <a:srgbClr val="FFFFFF"/>
                      </a:solidFill>
                      <a:effectLst>
                        <a:outerShdw blurRad="38100" dist="38100" dir="2700000" algn="tl">
                          <a:srgbClr val="C0C0C0"/>
                        </a:outerShdw>
                      </a:effectLst>
                      <a:latin typeface="Arial" charset="0"/>
                      <a:ea typeface="宋体" charset="-122"/>
                    </a:rPr>
                    <a:t>权衡</a:t>
                  </a:r>
                  <a:endParaRPr lang="en-US" altLang="zh-CN" sz="2000" b="1" dirty="0" smtClean="0">
                    <a:solidFill>
                      <a:srgbClr val="FFFFFF"/>
                    </a:solidFill>
                    <a:effectLst>
                      <a:outerShdw blurRad="38100" dist="38100" dir="2700000" algn="tl">
                        <a:srgbClr val="C0C0C0"/>
                      </a:outerShdw>
                    </a:effectLst>
                    <a:latin typeface="Arial" charset="0"/>
                    <a:ea typeface="宋体" charset="-122"/>
                  </a:endParaRPr>
                </a:p>
                <a:p>
                  <a:pPr algn="ctr" eaLnBrk="0" hangingPunct="0">
                    <a:defRPr/>
                  </a:pPr>
                  <a:r>
                    <a:rPr lang="zh-CN" altLang="en-US" sz="2000" b="1" dirty="0" smtClean="0">
                      <a:solidFill>
                        <a:srgbClr val="FFFFFF"/>
                      </a:solidFill>
                      <a:effectLst>
                        <a:outerShdw blurRad="38100" dist="38100" dir="2700000" algn="tl">
                          <a:srgbClr val="C0C0C0"/>
                        </a:outerShdw>
                      </a:effectLst>
                      <a:latin typeface="Arial" charset="0"/>
                      <a:ea typeface="宋体" charset="-122"/>
                    </a:rPr>
                    <a:t>适用</a:t>
                  </a:r>
                  <a:r>
                    <a:rPr lang="zh-CN" altLang="en-US" sz="2000" b="1" dirty="0">
                      <a:solidFill>
                        <a:srgbClr val="FFFFFF"/>
                      </a:solidFill>
                      <a:effectLst>
                        <a:outerShdw blurRad="38100" dist="38100" dir="2700000" algn="tl">
                          <a:srgbClr val="C0C0C0"/>
                        </a:outerShdw>
                      </a:effectLst>
                      <a:latin typeface="Arial" charset="0"/>
                      <a:ea typeface="宋体" charset="-122"/>
                    </a:rPr>
                    <a:t>条件</a:t>
                  </a:r>
                  <a:endParaRPr lang="en-US" altLang="zh-CN" sz="2000" b="1" dirty="0">
                    <a:solidFill>
                      <a:srgbClr val="FFFFFF"/>
                    </a:solidFill>
                    <a:effectLst>
                      <a:outerShdw blurRad="38100" dist="38100" dir="2700000" algn="tl">
                        <a:srgbClr val="C0C0C0"/>
                      </a:outerShdw>
                    </a:effectLst>
                    <a:latin typeface="Arial" charset="0"/>
                    <a:ea typeface="宋体" charset="-122"/>
                  </a:endParaRPr>
                </a:p>
              </p:txBody>
            </p:sp>
          </p:grpSp>
          <p:sp>
            <p:nvSpPr>
              <p:cNvPr id="31" name="Oval 11"/>
              <p:cNvSpPr>
                <a:spLocks noChangeArrowheads="1"/>
              </p:cNvSpPr>
              <p:nvPr/>
            </p:nvSpPr>
            <p:spPr bwMode="gray">
              <a:xfrm>
                <a:off x="672" y="3580"/>
                <a:ext cx="760" cy="245"/>
              </a:xfrm>
              <a:prstGeom prst="ellipse">
                <a:avLst/>
              </a:prstGeom>
              <a:gradFill rotWithShape="1">
                <a:gsLst>
                  <a:gs pos="0">
                    <a:srgbClr val="CECECE"/>
                  </a:gs>
                  <a:gs pos="100000">
                    <a:srgbClr val="FFFFFF"/>
                  </a:gs>
                </a:gsLst>
                <a:path path="shape">
                  <a:fillToRect l="50000" t="50000" r="50000" b="50000"/>
                </a:path>
              </a:gradFill>
              <a:ln>
                <a:noFill/>
              </a:ln>
              <a:extLst>
                <a:ext uri="{91240B29-F687-4F45-9708-019B960494DF}">
                  <a14:hiddenLine xmlns:a14="http://schemas.microsoft.com/office/drawing/2010/main" xmlns="" w="9525" algn="ctr">
                    <a:solidFill>
                      <a:srgbClr val="000000"/>
                    </a:solidFill>
                    <a:round/>
                    <a:headEnd/>
                    <a:tailEnd/>
                  </a14:hiddenLine>
                </a:ext>
              </a:extLst>
            </p:spPr>
            <p:txBody>
              <a:bodyPr wrap="none" anchor="ctr"/>
              <a:lstStyle/>
              <a:p>
                <a:endParaRPr lang="zh-CN" altLang="en-US">
                  <a:ea typeface="宋体" pitchFamily="2" charset="-122"/>
                </a:endParaRPr>
              </a:p>
            </p:txBody>
          </p:sp>
        </p:grpSp>
        <p:grpSp>
          <p:nvGrpSpPr>
            <p:cNvPr id="10" name="Group 32"/>
            <p:cNvGrpSpPr>
              <a:grpSpLocks/>
            </p:cNvGrpSpPr>
            <p:nvPr/>
          </p:nvGrpSpPr>
          <p:grpSpPr bwMode="auto">
            <a:xfrm>
              <a:off x="4272" y="2544"/>
              <a:ext cx="960" cy="1302"/>
              <a:chOff x="4272" y="2544"/>
              <a:chExt cx="960" cy="1302"/>
            </a:xfrm>
          </p:grpSpPr>
          <p:grpSp>
            <p:nvGrpSpPr>
              <p:cNvPr id="24" name="Group 12"/>
              <p:cNvGrpSpPr>
                <a:grpSpLocks/>
              </p:cNvGrpSpPr>
              <p:nvPr/>
            </p:nvGrpSpPr>
            <p:grpSpPr bwMode="auto">
              <a:xfrm>
                <a:off x="4272" y="2544"/>
                <a:ext cx="960" cy="965"/>
                <a:chOff x="2400" y="1488"/>
                <a:chExt cx="1152" cy="1152"/>
              </a:xfrm>
            </p:grpSpPr>
            <p:grpSp>
              <p:nvGrpSpPr>
                <p:cNvPr id="26" name="Group 13"/>
                <p:cNvGrpSpPr>
                  <a:grpSpLocks/>
                </p:cNvGrpSpPr>
                <p:nvPr/>
              </p:nvGrpSpPr>
              <p:grpSpPr bwMode="auto">
                <a:xfrm>
                  <a:off x="2400" y="1488"/>
                  <a:ext cx="1152" cy="1152"/>
                  <a:chOff x="2016" y="1920"/>
                  <a:chExt cx="1680" cy="1680"/>
                </a:xfrm>
              </p:grpSpPr>
              <p:sp>
                <p:nvSpPr>
                  <p:cNvPr id="28" name="Oval 14"/>
                  <p:cNvSpPr>
                    <a:spLocks noChangeArrowheads="1"/>
                  </p:cNvSpPr>
                  <p:nvPr/>
                </p:nvSpPr>
                <p:spPr bwMode="gray">
                  <a:xfrm>
                    <a:off x="2016" y="1920"/>
                    <a:ext cx="1680" cy="1680"/>
                  </a:xfrm>
                  <a:prstGeom prst="ellipse">
                    <a:avLst/>
                  </a:prstGeom>
                  <a:gradFill rotWithShape="1">
                    <a:gsLst>
                      <a:gs pos="0">
                        <a:schemeClr val="folHlink"/>
                      </a:gs>
                      <a:gs pos="100000">
                        <a:schemeClr val="folHlink">
                          <a:gamma/>
                          <a:shade val="24314"/>
                          <a:invGamma/>
                        </a:schemeClr>
                      </a:gs>
                    </a:gsLst>
                    <a:lin ang="5400000" scaled="1"/>
                  </a:gradFill>
                  <a:ln w="9525">
                    <a:noFill/>
                    <a:round/>
                    <a:headEnd/>
                    <a:tailEnd/>
                  </a:ln>
                  <a:effectLst/>
                </p:spPr>
                <p:txBody>
                  <a:bodyPr wrap="none" anchor="ctr"/>
                  <a:lstStyle/>
                  <a:p>
                    <a:endParaRPr lang="zh-CN" altLang="en-US">
                      <a:ea typeface="宋体" pitchFamily="2" charset="-122"/>
                    </a:endParaRPr>
                  </a:p>
                </p:txBody>
              </p:sp>
              <p:sp>
                <p:nvSpPr>
                  <p:cNvPr id="29" name="Freeform 15"/>
                  <p:cNvSpPr>
                    <a:spLocks/>
                  </p:cNvSpPr>
                  <p:nvPr/>
                </p:nvSpPr>
                <p:spPr bwMode="gray">
                  <a:xfrm>
                    <a:off x="2208" y="1948"/>
                    <a:ext cx="1296" cy="634"/>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chemeClr val="folHlink"/>
                      </a:gs>
                    </a:gsLst>
                    <a:lin ang="5400000" scaled="1"/>
                  </a:gradFill>
                  <a:ln>
                    <a:noFill/>
                  </a:ln>
                  <a:extLst>
                    <a:ext uri="{91240B29-F687-4F45-9708-019B960494DF}">
                      <a14:hiddenLine xmlns:a14="http://schemas.microsoft.com/office/drawing/2010/main" xmlns="" w="0">
                        <a:solidFill>
                          <a:srgbClr val="000000"/>
                        </a:solidFill>
                        <a:round/>
                        <a:headEnd/>
                        <a:tailEnd/>
                      </a14:hiddenLine>
                    </a:ext>
                  </a:extLst>
                </p:spPr>
                <p:txBody>
                  <a:bodyPr/>
                  <a:lstStyle/>
                  <a:p>
                    <a:endParaRPr lang="zh-CN" altLang="en-US">
                      <a:ea typeface="宋体" pitchFamily="2" charset="-122"/>
                    </a:endParaRPr>
                  </a:p>
                </p:txBody>
              </p:sp>
            </p:grpSp>
            <p:sp>
              <p:nvSpPr>
                <p:cNvPr id="27" name="Text Box 16"/>
                <p:cNvSpPr txBox="1">
                  <a:spLocks noChangeArrowheads="1"/>
                </p:cNvSpPr>
                <p:nvPr/>
              </p:nvSpPr>
              <p:spPr bwMode="gray">
                <a:xfrm>
                  <a:off x="2501" y="1901"/>
                  <a:ext cx="920" cy="532"/>
                </a:xfrm>
                <a:prstGeom prst="rect">
                  <a:avLst/>
                </a:prstGeom>
                <a:noFill/>
                <a:ln w="9525">
                  <a:noFill/>
                  <a:miter lim="800000"/>
                  <a:headEnd/>
                  <a:tailEnd/>
                </a:ln>
                <a:effectLst/>
              </p:spPr>
              <p:txBody>
                <a:bodyPr wrap="none">
                  <a:spAutoFit/>
                </a:bodyPr>
                <a:lstStyle/>
                <a:p>
                  <a:pPr algn="ctr" eaLnBrk="0" hangingPunct="0">
                    <a:defRPr/>
                  </a:pPr>
                  <a:r>
                    <a:rPr lang="zh-CN" altLang="en-US" sz="2000" b="1" dirty="0" smtClean="0">
                      <a:solidFill>
                        <a:srgbClr val="FFFFFF"/>
                      </a:solidFill>
                      <a:effectLst>
                        <a:outerShdw blurRad="38100" dist="38100" dir="2700000" algn="tl">
                          <a:srgbClr val="C0C0C0"/>
                        </a:outerShdw>
                      </a:effectLst>
                      <a:latin typeface="Arial" charset="0"/>
                      <a:ea typeface="宋体" charset="-122"/>
                    </a:rPr>
                    <a:t>需要</a:t>
                  </a:r>
                  <a:endParaRPr lang="en-US" altLang="zh-CN" sz="2000" b="1" dirty="0" smtClean="0">
                    <a:solidFill>
                      <a:srgbClr val="FFFFFF"/>
                    </a:solidFill>
                    <a:effectLst>
                      <a:outerShdw blurRad="38100" dist="38100" dir="2700000" algn="tl">
                        <a:srgbClr val="C0C0C0"/>
                      </a:outerShdw>
                    </a:effectLst>
                    <a:latin typeface="Arial" charset="0"/>
                    <a:ea typeface="宋体" charset="-122"/>
                  </a:endParaRPr>
                </a:p>
                <a:p>
                  <a:pPr algn="ctr" eaLnBrk="0" hangingPunct="0">
                    <a:defRPr/>
                  </a:pPr>
                  <a:r>
                    <a:rPr lang="zh-CN" altLang="en-US" sz="2000" b="1" dirty="0" smtClean="0">
                      <a:solidFill>
                        <a:srgbClr val="FFFFFF"/>
                      </a:solidFill>
                      <a:effectLst>
                        <a:outerShdw blurRad="38100" dist="38100" dir="2700000" algn="tl">
                          <a:srgbClr val="C0C0C0"/>
                        </a:outerShdw>
                      </a:effectLst>
                      <a:latin typeface="Arial" charset="0"/>
                      <a:ea typeface="宋体" charset="-122"/>
                    </a:rPr>
                    <a:t>进行推广</a:t>
                  </a:r>
                  <a:endParaRPr lang="en-US" altLang="zh-CN" sz="2000" b="1" dirty="0">
                    <a:solidFill>
                      <a:srgbClr val="FFFFFF"/>
                    </a:solidFill>
                    <a:effectLst>
                      <a:outerShdw blurRad="38100" dist="38100" dir="2700000" algn="tl">
                        <a:srgbClr val="C0C0C0"/>
                      </a:outerShdw>
                    </a:effectLst>
                    <a:latin typeface="Arial" charset="0"/>
                    <a:ea typeface="宋体" charset="-122"/>
                  </a:endParaRPr>
                </a:p>
              </p:txBody>
            </p:sp>
          </p:grpSp>
          <p:sp>
            <p:nvSpPr>
              <p:cNvPr id="25" name="Oval 17"/>
              <p:cNvSpPr>
                <a:spLocks noChangeArrowheads="1"/>
              </p:cNvSpPr>
              <p:nvPr/>
            </p:nvSpPr>
            <p:spPr bwMode="gray">
              <a:xfrm>
                <a:off x="4299" y="3539"/>
                <a:ext cx="917" cy="307"/>
              </a:xfrm>
              <a:prstGeom prst="ellipse">
                <a:avLst/>
              </a:prstGeom>
              <a:gradFill rotWithShape="1">
                <a:gsLst>
                  <a:gs pos="0">
                    <a:srgbClr val="CECECE"/>
                  </a:gs>
                  <a:gs pos="100000">
                    <a:srgbClr val="FFFFFF"/>
                  </a:gs>
                </a:gsLst>
                <a:path path="shape">
                  <a:fillToRect l="50000" t="50000" r="50000" b="50000"/>
                </a:path>
              </a:gradFill>
              <a:ln>
                <a:noFill/>
              </a:ln>
              <a:extLst>
                <a:ext uri="{91240B29-F687-4F45-9708-019B960494DF}">
                  <a14:hiddenLine xmlns:a14="http://schemas.microsoft.com/office/drawing/2010/main" xmlns="" w="9525" algn="ctr">
                    <a:solidFill>
                      <a:srgbClr val="000000"/>
                    </a:solidFill>
                    <a:round/>
                    <a:headEnd/>
                    <a:tailEnd/>
                  </a14:hiddenLine>
                </a:ext>
              </a:extLst>
            </p:spPr>
            <p:txBody>
              <a:bodyPr wrap="none" anchor="ctr"/>
              <a:lstStyle/>
              <a:p>
                <a:endParaRPr lang="zh-CN" altLang="en-US">
                  <a:ea typeface="宋体" pitchFamily="2" charset="-122"/>
                </a:endParaRPr>
              </a:p>
            </p:txBody>
          </p:sp>
        </p:grpSp>
        <p:grpSp>
          <p:nvGrpSpPr>
            <p:cNvPr id="11" name="Group 30"/>
            <p:cNvGrpSpPr>
              <a:grpSpLocks/>
            </p:cNvGrpSpPr>
            <p:nvPr/>
          </p:nvGrpSpPr>
          <p:grpSpPr bwMode="auto">
            <a:xfrm>
              <a:off x="1776" y="2572"/>
              <a:ext cx="960" cy="1316"/>
              <a:chOff x="1776" y="2572"/>
              <a:chExt cx="960" cy="1316"/>
            </a:xfrm>
          </p:grpSpPr>
          <p:grpSp>
            <p:nvGrpSpPr>
              <p:cNvPr id="19" name="Group 18"/>
              <p:cNvGrpSpPr>
                <a:grpSpLocks/>
              </p:cNvGrpSpPr>
              <p:nvPr/>
            </p:nvGrpSpPr>
            <p:grpSpPr bwMode="auto">
              <a:xfrm>
                <a:off x="1776" y="2572"/>
                <a:ext cx="960" cy="958"/>
                <a:chOff x="2016" y="1920"/>
                <a:chExt cx="1680" cy="1680"/>
              </a:xfrm>
            </p:grpSpPr>
            <p:sp>
              <p:nvSpPr>
                <p:cNvPr id="22" name="Oval 19"/>
                <p:cNvSpPr>
                  <a:spLocks noChangeArrowheads="1"/>
                </p:cNvSpPr>
                <p:nvPr/>
              </p:nvSpPr>
              <p:spPr bwMode="gray">
                <a:xfrm>
                  <a:off x="2016" y="1920"/>
                  <a:ext cx="1680" cy="1680"/>
                </a:xfrm>
                <a:prstGeom prst="ellipse">
                  <a:avLst/>
                </a:prstGeom>
                <a:gradFill rotWithShape="1">
                  <a:gsLst>
                    <a:gs pos="0">
                      <a:schemeClr val="hlink"/>
                    </a:gs>
                    <a:gs pos="100000">
                      <a:schemeClr val="hlink">
                        <a:gamma/>
                        <a:shade val="51373"/>
                        <a:invGamma/>
                      </a:schemeClr>
                    </a:gs>
                  </a:gsLst>
                  <a:lin ang="5400000" scaled="1"/>
                </a:gradFill>
                <a:ln w="9525">
                  <a:noFill/>
                  <a:round/>
                  <a:headEnd/>
                  <a:tailEnd/>
                </a:ln>
                <a:effectLst/>
              </p:spPr>
              <p:txBody>
                <a:bodyPr wrap="none" anchor="ctr"/>
                <a:lstStyle/>
                <a:p>
                  <a:endParaRPr lang="zh-CN" altLang="en-US">
                    <a:ea typeface="宋体" pitchFamily="2" charset="-122"/>
                  </a:endParaRPr>
                </a:p>
              </p:txBody>
            </p:sp>
            <p:sp>
              <p:nvSpPr>
                <p:cNvPr id="23" name="Freeform 20"/>
                <p:cNvSpPr>
                  <a:spLocks/>
                </p:cNvSpPr>
                <p:nvPr/>
              </p:nvSpPr>
              <p:spPr bwMode="gray">
                <a:xfrm>
                  <a:off x="2209" y="1948"/>
                  <a:ext cx="1295" cy="633"/>
                </a:xfrm>
                <a:custGeom>
                  <a:avLst/>
                  <a:gdLst/>
                  <a:ahLst/>
                  <a:cxnLst>
                    <a:cxn ang="0">
                      <a:pos x="1301" y="401"/>
                    </a:cxn>
                    <a:cxn ang="0">
                      <a:pos x="1317" y="442"/>
                    </a:cxn>
                    <a:cxn ang="0">
                      <a:pos x="1321" y="481"/>
                    </a:cxn>
                    <a:cxn ang="0">
                      <a:pos x="1315" y="516"/>
                    </a:cxn>
                    <a:cxn ang="0">
                      <a:pos x="1298" y="550"/>
                    </a:cxn>
                    <a:cxn ang="0">
                      <a:pos x="1272" y="579"/>
                    </a:cxn>
                    <a:cxn ang="0">
                      <a:pos x="1239" y="604"/>
                    </a:cxn>
                    <a:cxn ang="0">
                      <a:pos x="1196" y="628"/>
                    </a:cxn>
                    <a:cxn ang="0">
                      <a:pos x="1147" y="649"/>
                    </a:cxn>
                    <a:cxn ang="0">
                      <a:pos x="1092" y="667"/>
                    </a:cxn>
                    <a:cxn ang="0">
                      <a:pos x="1031" y="683"/>
                    </a:cxn>
                    <a:cxn ang="0">
                      <a:pos x="967" y="694"/>
                    </a:cxn>
                    <a:cxn ang="0">
                      <a:pos x="896" y="704"/>
                    </a:cxn>
                    <a:cxn ang="0">
                      <a:pos x="824" y="710"/>
                    </a:cxn>
                    <a:cxn ang="0">
                      <a:pos x="795" y="712"/>
                    </a:cxn>
                    <a:cxn ang="0">
                      <a:pos x="476" y="712"/>
                    </a:cxn>
                    <a:cxn ang="0">
                      <a:pos x="472" y="712"/>
                    </a:cxn>
                    <a:cxn ang="0">
                      <a:pos x="409" y="708"/>
                    </a:cxn>
                    <a:cxn ang="0">
                      <a:pos x="348" y="704"/>
                    </a:cxn>
                    <a:cxn ang="0">
                      <a:pos x="290" y="696"/>
                    </a:cxn>
                    <a:cxn ang="0">
                      <a:pos x="235" y="689"/>
                    </a:cxn>
                    <a:cxn ang="0">
                      <a:pos x="186" y="677"/>
                    </a:cxn>
                    <a:cxn ang="0">
                      <a:pos x="141" y="663"/>
                    </a:cxn>
                    <a:cxn ang="0">
                      <a:pos x="102" y="648"/>
                    </a:cxn>
                    <a:cxn ang="0">
                      <a:pos x="67" y="630"/>
                    </a:cxn>
                    <a:cxn ang="0">
                      <a:pos x="39" y="608"/>
                    </a:cxn>
                    <a:cxn ang="0">
                      <a:pos x="18" y="583"/>
                    </a:cxn>
                    <a:cxn ang="0">
                      <a:pos x="6" y="554"/>
                    </a:cxn>
                    <a:cxn ang="0">
                      <a:pos x="0" y="524"/>
                    </a:cxn>
                    <a:cxn ang="0">
                      <a:pos x="0" y="520"/>
                    </a:cxn>
                    <a:cxn ang="0">
                      <a:pos x="4" y="487"/>
                    </a:cxn>
                    <a:cxn ang="0">
                      <a:pos x="16" y="446"/>
                    </a:cxn>
                    <a:cxn ang="0">
                      <a:pos x="51" y="370"/>
                    </a:cxn>
                    <a:cxn ang="0">
                      <a:pos x="94" y="299"/>
                    </a:cxn>
                    <a:cxn ang="0">
                      <a:pos x="147" y="235"/>
                    </a:cxn>
                    <a:cxn ang="0">
                      <a:pos x="204" y="176"/>
                    </a:cxn>
                    <a:cxn ang="0">
                      <a:pos x="270" y="125"/>
                    </a:cxn>
                    <a:cxn ang="0">
                      <a:pos x="341" y="82"/>
                    </a:cxn>
                    <a:cxn ang="0">
                      <a:pos x="415" y="47"/>
                    </a:cxn>
                    <a:cxn ang="0">
                      <a:pos x="497" y="21"/>
                    </a:cxn>
                    <a:cxn ang="0">
                      <a:pos x="581" y="6"/>
                    </a:cxn>
                    <a:cxn ang="0">
                      <a:pos x="667" y="0"/>
                    </a:cxn>
                    <a:cxn ang="0">
                      <a:pos x="667" y="0"/>
                    </a:cxn>
                    <a:cxn ang="0">
                      <a:pos x="759" y="6"/>
                    </a:cxn>
                    <a:cxn ang="0">
                      <a:pos x="847" y="23"/>
                    </a:cxn>
                    <a:cxn ang="0">
                      <a:pos x="932" y="53"/>
                    </a:cxn>
                    <a:cxn ang="0">
                      <a:pos x="1010" y="90"/>
                    </a:cxn>
                    <a:cxn ang="0">
                      <a:pos x="1082" y="137"/>
                    </a:cxn>
                    <a:cxn ang="0">
                      <a:pos x="1149" y="194"/>
                    </a:cxn>
                    <a:cxn ang="0">
                      <a:pos x="1208" y="256"/>
                    </a:cxn>
                    <a:cxn ang="0">
                      <a:pos x="1258" y="325"/>
                    </a:cxn>
                    <a:cxn ang="0">
                      <a:pos x="1301" y="401"/>
                    </a:cxn>
                    <a:cxn ang="0">
                      <a:pos x="1301" y="401"/>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chemeClr val="hlink">
                        <a:gamma/>
                        <a:tint val="0"/>
                        <a:invGamma/>
                      </a:schemeClr>
                    </a:gs>
                    <a:gs pos="100000">
                      <a:schemeClr val="hlink"/>
                    </a:gs>
                  </a:gsLst>
                  <a:lin ang="5400000" scaled="1"/>
                </a:gradFill>
                <a:ln w="0">
                  <a:noFill/>
                  <a:prstDash val="solid"/>
                  <a:round/>
                  <a:headEnd/>
                  <a:tailEnd/>
                </a:ln>
                <a:effectLst/>
              </p:spPr>
              <p:txBody>
                <a:bodyPr/>
                <a:lstStyle/>
                <a:p>
                  <a:endParaRPr lang="zh-CN" altLang="en-US">
                    <a:ea typeface="宋体" pitchFamily="2" charset="-122"/>
                  </a:endParaRPr>
                </a:p>
              </p:txBody>
            </p:sp>
          </p:grpSp>
          <p:sp>
            <p:nvSpPr>
              <p:cNvPr id="20" name="Text Box 21"/>
              <p:cNvSpPr txBox="1">
                <a:spLocks noChangeArrowheads="1"/>
              </p:cNvSpPr>
              <p:nvPr/>
            </p:nvSpPr>
            <p:spPr bwMode="gray">
              <a:xfrm>
                <a:off x="1824" y="2935"/>
                <a:ext cx="864" cy="446"/>
              </a:xfrm>
              <a:prstGeom prst="rect">
                <a:avLst/>
              </a:prstGeom>
              <a:noFill/>
              <a:ln w="9525">
                <a:noFill/>
                <a:miter lim="800000"/>
                <a:headEnd/>
                <a:tailEnd/>
              </a:ln>
              <a:effectLst/>
            </p:spPr>
            <p:txBody>
              <a:bodyPr>
                <a:spAutoFit/>
              </a:bodyPr>
              <a:lstStyle/>
              <a:p>
                <a:pPr algn="ctr" eaLnBrk="0" hangingPunct="0">
                  <a:defRPr/>
                </a:pPr>
                <a:r>
                  <a:rPr lang="zh-CN" altLang="en-US" sz="2000" b="1" dirty="0" smtClean="0">
                    <a:solidFill>
                      <a:srgbClr val="FFFFFF"/>
                    </a:solidFill>
                    <a:effectLst>
                      <a:outerShdw blurRad="38100" dist="38100" dir="2700000" algn="tl">
                        <a:srgbClr val="C0C0C0"/>
                      </a:outerShdw>
                    </a:effectLst>
                    <a:latin typeface="Arial" charset="0"/>
                    <a:ea typeface="宋体" charset="-122"/>
                  </a:rPr>
                  <a:t>遵照步骤</a:t>
                </a:r>
                <a:r>
                  <a:rPr lang="zh-CN" altLang="en-US" sz="2000" b="1" dirty="0">
                    <a:solidFill>
                      <a:srgbClr val="FFFFFF"/>
                    </a:solidFill>
                    <a:effectLst>
                      <a:outerShdw blurRad="38100" dist="38100" dir="2700000" algn="tl">
                        <a:srgbClr val="C0C0C0"/>
                      </a:outerShdw>
                    </a:effectLst>
                    <a:latin typeface="Arial" charset="0"/>
                    <a:ea typeface="宋体" charset="-122"/>
                  </a:rPr>
                  <a:t>和流程</a:t>
                </a:r>
                <a:endParaRPr lang="en-US" altLang="zh-CN" sz="2000" b="1" dirty="0">
                  <a:solidFill>
                    <a:srgbClr val="FFFFFF"/>
                  </a:solidFill>
                  <a:effectLst>
                    <a:outerShdw blurRad="38100" dist="38100" dir="2700000" algn="tl">
                      <a:srgbClr val="C0C0C0"/>
                    </a:outerShdw>
                  </a:effectLst>
                  <a:latin typeface="Arial" charset="0"/>
                  <a:ea typeface="宋体" charset="-122"/>
                </a:endParaRPr>
              </a:p>
            </p:txBody>
          </p:sp>
          <p:sp>
            <p:nvSpPr>
              <p:cNvPr id="21" name="Oval 22"/>
              <p:cNvSpPr>
                <a:spLocks noChangeArrowheads="1"/>
              </p:cNvSpPr>
              <p:nvPr/>
            </p:nvSpPr>
            <p:spPr bwMode="gray">
              <a:xfrm>
                <a:off x="1776" y="3580"/>
                <a:ext cx="916" cy="308"/>
              </a:xfrm>
              <a:prstGeom prst="ellipse">
                <a:avLst/>
              </a:prstGeom>
              <a:gradFill rotWithShape="1">
                <a:gsLst>
                  <a:gs pos="0">
                    <a:srgbClr val="CECECE"/>
                  </a:gs>
                  <a:gs pos="100000">
                    <a:srgbClr val="FFFFFF"/>
                  </a:gs>
                </a:gsLst>
                <a:path path="shape">
                  <a:fillToRect l="50000" t="50000" r="50000" b="50000"/>
                </a:path>
              </a:gradFill>
              <a:ln>
                <a:noFill/>
              </a:ln>
              <a:extLst>
                <a:ext uri="{91240B29-F687-4F45-9708-019B960494DF}">
                  <a14:hiddenLine xmlns:a14="http://schemas.microsoft.com/office/drawing/2010/main" xmlns="" w="9525" algn="ctr">
                    <a:solidFill>
                      <a:srgbClr val="000000"/>
                    </a:solidFill>
                    <a:round/>
                    <a:headEnd/>
                    <a:tailEnd/>
                  </a14:hiddenLine>
                </a:ext>
              </a:extLst>
            </p:spPr>
            <p:txBody>
              <a:bodyPr wrap="none" anchor="ctr"/>
              <a:lstStyle/>
              <a:p>
                <a:endParaRPr lang="zh-CN" altLang="en-US">
                  <a:ea typeface="宋体" pitchFamily="2" charset="-122"/>
                </a:endParaRPr>
              </a:p>
            </p:txBody>
          </p:sp>
        </p:grpSp>
        <p:grpSp>
          <p:nvGrpSpPr>
            <p:cNvPr id="12" name="Group 31"/>
            <p:cNvGrpSpPr>
              <a:grpSpLocks/>
            </p:cNvGrpSpPr>
            <p:nvPr/>
          </p:nvGrpSpPr>
          <p:grpSpPr bwMode="auto">
            <a:xfrm>
              <a:off x="3072" y="2544"/>
              <a:ext cx="960" cy="1316"/>
              <a:chOff x="3072" y="2544"/>
              <a:chExt cx="960" cy="1316"/>
            </a:xfrm>
          </p:grpSpPr>
          <p:grpSp>
            <p:nvGrpSpPr>
              <p:cNvPr id="13" name="Group 23"/>
              <p:cNvGrpSpPr>
                <a:grpSpLocks/>
              </p:cNvGrpSpPr>
              <p:nvPr/>
            </p:nvGrpSpPr>
            <p:grpSpPr bwMode="auto">
              <a:xfrm>
                <a:off x="3072" y="2544"/>
                <a:ext cx="960" cy="958"/>
                <a:chOff x="3072" y="2544"/>
                <a:chExt cx="960" cy="958"/>
              </a:xfrm>
            </p:grpSpPr>
            <p:grpSp>
              <p:nvGrpSpPr>
                <p:cNvPr id="15" name="Group 24"/>
                <p:cNvGrpSpPr>
                  <a:grpSpLocks/>
                </p:cNvGrpSpPr>
                <p:nvPr/>
              </p:nvGrpSpPr>
              <p:grpSpPr bwMode="auto">
                <a:xfrm>
                  <a:off x="3072" y="2544"/>
                  <a:ext cx="960" cy="958"/>
                  <a:chOff x="2016" y="1920"/>
                  <a:chExt cx="1680" cy="1680"/>
                </a:xfrm>
              </p:grpSpPr>
              <p:sp>
                <p:nvSpPr>
                  <p:cNvPr id="17" name="Oval 25"/>
                  <p:cNvSpPr>
                    <a:spLocks noChangeArrowheads="1"/>
                  </p:cNvSpPr>
                  <p:nvPr/>
                </p:nvSpPr>
                <p:spPr bwMode="gray">
                  <a:xfrm>
                    <a:off x="2016" y="1920"/>
                    <a:ext cx="1680" cy="1680"/>
                  </a:xfrm>
                  <a:prstGeom prst="ellipse">
                    <a:avLst/>
                  </a:prstGeom>
                  <a:gradFill rotWithShape="1">
                    <a:gsLst>
                      <a:gs pos="0">
                        <a:schemeClr val="accent1"/>
                      </a:gs>
                      <a:gs pos="100000">
                        <a:schemeClr val="accent1">
                          <a:gamma/>
                          <a:shade val="51373"/>
                          <a:invGamma/>
                        </a:schemeClr>
                      </a:gs>
                    </a:gsLst>
                    <a:lin ang="5400000" scaled="1"/>
                  </a:gradFill>
                  <a:ln w="9525">
                    <a:noFill/>
                    <a:round/>
                    <a:headEnd/>
                    <a:tailEnd/>
                  </a:ln>
                  <a:effectLst/>
                </p:spPr>
                <p:txBody>
                  <a:bodyPr wrap="none" anchor="ctr"/>
                  <a:lstStyle/>
                  <a:p>
                    <a:endParaRPr lang="zh-CN" altLang="en-US">
                      <a:ea typeface="宋体" pitchFamily="2" charset="-122"/>
                    </a:endParaRPr>
                  </a:p>
                </p:txBody>
              </p:sp>
              <p:sp>
                <p:nvSpPr>
                  <p:cNvPr id="18" name="Freeform 26"/>
                  <p:cNvSpPr>
                    <a:spLocks/>
                  </p:cNvSpPr>
                  <p:nvPr/>
                </p:nvSpPr>
                <p:spPr bwMode="gray">
                  <a:xfrm>
                    <a:off x="2209" y="1948"/>
                    <a:ext cx="1295" cy="633"/>
                  </a:xfrm>
                  <a:custGeom>
                    <a:avLst/>
                    <a:gdLst/>
                    <a:ahLst/>
                    <a:cxnLst>
                      <a:cxn ang="0">
                        <a:pos x="1301" y="401"/>
                      </a:cxn>
                      <a:cxn ang="0">
                        <a:pos x="1317" y="442"/>
                      </a:cxn>
                      <a:cxn ang="0">
                        <a:pos x="1321" y="481"/>
                      </a:cxn>
                      <a:cxn ang="0">
                        <a:pos x="1315" y="516"/>
                      </a:cxn>
                      <a:cxn ang="0">
                        <a:pos x="1298" y="550"/>
                      </a:cxn>
                      <a:cxn ang="0">
                        <a:pos x="1272" y="579"/>
                      </a:cxn>
                      <a:cxn ang="0">
                        <a:pos x="1239" y="604"/>
                      </a:cxn>
                      <a:cxn ang="0">
                        <a:pos x="1196" y="628"/>
                      </a:cxn>
                      <a:cxn ang="0">
                        <a:pos x="1147" y="649"/>
                      </a:cxn>
                      <a:cxn ang="0">
                        <a:pos x="1092" y="667"/>
                      </a:cxn>
                      <a:cxn ang="0">
                        <a:pos x="1031" y="683"/>
                      </a:cxn>
                      <a:cxn ang="0">
                        <a:pos x="967" y="694"/>
                      </a:cxn>
                      <a:cxn ang="0">
                        <a:pos x="896" y="704"/>
                      </a:cxn>
                      <a:cxn ang="0">
                        <a:pos x="824" y="710"/>
                      </a:cxn>
                      <a:cxn ang="0">
                        <a:pos x="795" y="712"/>
                      </a:cxn>
                      <a:cxn ang="0">
                        <a:pos x="476" y="712"/>
                      </a:cxn>
                      <a:cxn ang="0">
                        <a:pos x="472" y="712"/>
                      </a:cxn>
                      <a:cxn ang="0">
                        <a:pos x="409" y="708"/>
                      </a:cxn>
                      <a:cxn ang="0">
                        <a:pos x="348" y="704"/>
                      </a:cxn>
                      <a:cxn ang="0">
                        <a:pos x="290" y="696"/>
                      </a:cxn>
                      <a:cxn ang="0">
                        <a:pos x="235" y="689"/>
                      </a:cxn>
                      <a:cxn ang="0">
                        <a:pos x="186" y="677"/>
                      </a:cxn>
                      <a:cxn ang="0">
                        <a:pos x="141" y="663"/>
                      </a:cxn>
                      <a:cxn ang="0">
                        <a:pos x="102" y="648"/>
                      </a:cxn>
                      <a:cxn ang="0">
                        <a:pos x="67" y="630"/>
                      </a:cxn>
                      <a:cxn ang="0">
                        <a:pos x="39" y="608"/>
                      </a:cxn>
                      <a:cxn ang="0">
                        <a:pos x="18" y="583"/>
                      </a:cxn>
                      <a:cxn ang="0">
                        <a:pos x="6" y="554"/>
                      </a:cxn>
                      <a:cxn ang="0">
                        <a:pos x="0" y="524"/>
                      </a:cxn>
                      <a:cxn ang="0">
                        <a:pos x="0" y="520"/>
                      </a:cxn>
                      <a:cxn ang="0">
                        <a:pos x="4" y="487"/>
                      </a:cxn>
                      <a:cxn ang="0">
                        <a:pos x="16" y="446"/>
                      </a:cxn>
                      <a:cxn ang="0">
                        <a:pos x="51" y="370"/>
                      </a:cxn>
                      <a:cxn ang="0">
                        <a:pos x="94" y="299"/>
                      </a:cxn>
                      <a:cxn ang="0">
                        <a:pos x="147" y="235"/>
                      </a:cxn>
                      <a:cxn ang="0">
                        <a:pos x="204" y="176"/>
                      </a:cxn>
                      <a:cxn ang="0">
                        <a:pos x="270" y="125"/>
                      </a:cxn>
                      <a:cxn ang="0">
                        <a:pos x="341" y="82"/>
                      </a:cxn>
                      <a:cxn ang="0">
                        <a:pos x="415" y="47"/>
                      </a:cxn>
                      <a:cxn ang="0">
                        <a:pos x="497" y="21"/>
                      </a:cxn>
                      <a:cxn ang="0">
                        <a:pos x="581" y="6"/>
                      </a:cxn>
                      <a:cxn ang="0">
                        <a:pos x="667" y="0"/>
                      </a:cxn>
                      <a:cxn ang="0">
                        <a:pos x="667" y="0"/>
                      </a:cxn>
                      <a:cxn ang="0">
                        <a:pos x="759" y="6"/>
                      </a:cxn>
                      <a:cxn ang="0">
                        <a:pos x="847" y="23"/>
                      </a:cxn>
                      <a:cxn ang="0">
                        <a:pos x="932" y="53"/>
                      </a:cxn>
                      <a:cxn ang="0">
                        <a:pos x="1010" y="90"/>
                      </a:cxn>
                      <a:cxn ang="0">
                        <a:pos x="1082" y="137"/>
                      </a:cxn>
                      <a:cxn ang="0">
                        <a:pos x="1149" y="194"/>
                      </a:cxn>
                      <a:cxn ang="0">
                        <a:pos x="1208" y="256"/>
                      </a:cxn>
                      <a:cxn ang="0">
                        <a:pos x="1258" y="325"/>
                      </a:cxn>
                      <a:cxn ang="0">
                        <a:pos x="1301" y="401"/>
                      </a:cxn>
                      <a:cxn ang="0">
                        <a:pos x="1301" y="401"/>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chemeClr val="accent1">
                          <a:gamma/>
                          <a:tint val="0"/>
                          <a:invGamma/>
                        </a:schemeClr>
                      </a:gs>
                      <a:gs pos="100000">
                        <a:schemeClr val="accent1"/>
                      </a:gs>
                    </a:gsLst>
                    <a:lin ang="5400000" scaled="1"/>
                  </a:gradFill>
                  <a:ln w="0">
                    <a:noFill/>
                    <a:prstDash val="solid"/>
                    <a:round/>
                    <a:headEnd/>
                    <a:tailEnd/>
                  </a:ln>
                  <a:effectLst/>
                </p:spPr>
                <p:txBody>
                  <a:bodyPr/>
                  <a:lstStyle/>
                  <a:p>
                    <a:endParaRPr lang="zh-CN" altLang="en-US">
                      <a:ea typeface="宋体" pitchFamily="2" charset="-122"/>
                    </a:endParaRPr>
                  </a:p>
                </p:txBody>
              </p:sp>
            </p:grpSp>
            <p:sp>
              <p:nvSpPr>
                <p:cNvPr id="16" name="Text Box 27"/>
                <p:cNvSpPr txBox="1">
                  <a:spLocks noChangeArrowheads="1"/>
                </p:cNvSpPr>
                <p:nvPr/>
              </p:nvSpPr>
              <p:spPr bwMode="gray">
                <a:xfrm>
                  <a:off x="3120" y="2935"/>
                  <a:ext cx="864" cy="446"/>
                </a:xfrm>
                <a:prstGeom prst="rect">
                  <a:avLst/>
                </a:prstGeom>
                <a:noFill/>
                <a:ln w="9525">
                  <a:noFill/>
                  <a:miter lim="800000"/>
                  <a:headEnd/>
                  <a:tailEnd/>
                </a:ln>
                <a:effectLst/>
              </p:spPr>
              <p:txBody>
                <a:bodyPr>
                  <a:spAutoFit/>
                </a:bodyPr>
                <a:lstStyle/>
                <a:p>
                  <a:pPr algn="ctr" eaLnBrk="0" hangingPunct="0">
                    <a:defRPr/>
                  </a:pPr>
                  <a:r>
                    <a:rPr lang="zh-CN" altLang="en-US" sz="2000" b="1" dirty="0" smtClean="0">
                      <a:solidFill>
                        <a:srgbClr val="FFFFFF"/>
                      </a:solidFill>
                      <a:effectLst>
                        <a:outerShdw blurRad="38100" dist="38100" dir="2700000" algn="tl">
                          <a:srgbClr val="C0C0C0"/>
                        </a:outerShdw>
                      </a:effectLst>
                      <a:latin typeface="Arial" charset="0"/>
                      <a:ea typeface="宋体" charset="-122"/>
                    </a:rPr>
                    <a:t>方案设计有</a:t>
                  </a:r>
                  <a:r>
                    <a:rPr lang="zh-CN" altLang="en-US" sz="2000" b="1" dirty="0">
                      <a:solidFill>
                        <a:srgbClr val="FFFFFF"/>
                      </a:solidFill>
                      <a:effectLst>
                        <a:outerShdw blurRad="38100" dist="38100" dir="2700000" algn="tl">
                          <a:srgbClr val="C0C0C0"/>
                        </a:outerShdw>
                      </a:effectLst>
                      <a:latin typeface="Arial" charset="0"/>
                      <a:ea typeface="宋体" charset="-122"/>
                    </a:rPr>
                    <a:t>成本</a:t>
                  </a:r>
                  <a:endParaRPr lang="en-US" altLang="zh-CN" sz="2000" b="1" dirty="0">
                    <a:solidFill>
                      <a:srgbClr val="FFFFFF"/>
                    </a:solidFill>
                    <a:effectLst>
                      <a:outerShdw blurRad="38100" dist="38100" dir="2700000" algn="tl">
                        <a:srgbClr val="C0C0C0"/>
                      </a:outerShdw>
                    </a:effectLst>
                    <a:latin typeface="Arial" charset="0"/>
                    <a:ea typeface="宋体" charset="-122"/>
                  </a:endParaRPr>
                </a:p>
              </p:txBody>
            </p:sp>
          </p:grpSp>
          <p:sp>
            <p:nvSpPr>
              <p:cNvPr id="14" name="Oval 28"/>
              <p:cNvSpPr>
                <a:spLocks noChangeArrowheads="1"/>
              </p:cNvSpPr>
              <p:nvPr/>
            </p:nvSpPr>
            <p:spPr bwMode="gray">
              <a:xfrm>
                <a:off x="3072" y="3552"/>
                <a:ext cx="916" cy="308"/>
              </a:xfrm>
              <a:prstGeom prst="ellipse">
                <a:avLst/>
              </a:prstGeom>
              <a:gradFill rotWithShape="1">
                <a:gsLst>
                  <a:gs pos="0">
                    <a:srgbClr val="CECECE"/>
                  </a:gs>
                  <a:gs pos="100000">
                    <a:srgbClr val="FFFFFF"/>
                  </a:gs>
                </a:gsLst>
                <a:path path="shape">
                  <a:fillToRect l="50000" t="50000" r="50000" b="50000"/>
                </a:path>
              </a:gradFill>
              <a:ln>
                <a:noFill/>
              </a:ln>
              <a:extLst>
                <a:ext uri="{91240B29-F687-4F45-9708-019B960494DF}">
                  <a14:hiddenLine xmlns:a14="http://schemas.microsoft.com/office/drawing/2010/main" xmlns="" w="9525" algn="ctr">
                    <a:solidFill>
                      <a:srgbClr val="000000"/>
                    </a:solidFill>
                    <a:round/>
                    <a:headEnd/>
                    <a:tailEnd/>
                  </a14:hiddenLine>
                </a:ext>
              </a:extLst>
            </p:spPr>
            <p:txBody>
              <a:bodyPr wrap="none" anchor="ctr"/>
              <a:lstStyle/>
              <a:p>
                <a:endParaRPr lang="zh-CN" altLang="en-US">
                  <a:ea typeface="宋体" pitchFamily="2" charset="-122"/>
                </a:endParaRPr>
              </a:p>
            </p:txBody>
          </p:sp>
        </p:grpSp>
      </p:grpSp>
    </p:spTree>
    <p:extLst>
      <p:ext uri="{BB962C8B-B14F-4D97-AF65-F5344CB8AC3E}">
        <p14:creationId xmlns:p14="http://schemas.microsoft.com/office/powerpoint/2010/main" xmlns="" val="39701262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0" y="228600"/>
            <a:ext cx="8305800" cy="563563"/>
          </a:xfrm>
        </p:spPr>
        <p:txBody>
          <a:bodyPr/>
          <a:lstStyle/>
          <a:p>
            <a:pPr algn="l"/>
            <a:r>
              <a:rPr lang="en-US" altLang="zh-CN" sz="4400" dirty="0" smtClean="0">
                <a:latin typeface="黑体" pitchFamily="49" charset="-122"/>
                <a:ea typeface="黑体" pitchFamily="49" charset="-122"/>
              </a:rPr>
              <a:t>8.2 </a:t>
            </a:r>
            <a:r>
              <a:rPr lang="zh-CN" altLang="en-US" sz="4400" dirty="0" smtClean="0">
                <a:latin typeface="黑体" pitchFamily="49" charset="-122"/>
                <a:ea typeface="黑体" pitchFamily="49" charset="-122"/>
              </a:rPr>
              <a:t>病毒性营销推广</a:t>
            </a:r>
          </a:p>
        </p:txBody>
      </p:sp>
      <p:sp>
        <p:nvSpPr>
          <p:cNvPr id="11267" name="AutoShape 7"/>
          <p:cNvSpPr>
            <a:spLocks noChangeAspect="1" noChangeArrowheads="1" noTextEdit="1"/>
          </p:cNvSpPr>
          <p:nvPr/>
        </p:nvSpPr>
        <p:spPr bwMode="gray">
          <a:xfrm flipH="1">
            <a:off x="4868863" y="3501008"/>
            <a:ext cx="909637" cy="1244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p>
        </p:txBody>
      </p:sp>
      <p:sp>
        <p:nvSpPr>
          <p:cNvPr id="11269" name="Rectangle 11"/>
          <p:cNvSpPr>
            <a:spLocks noChangeArrowheads="1"/>
          </p:cNvSpPr>
          <p:nvPr/>
        </p:nvSpPr>
        <p:spPr bwMode="auto">
          <a:xfrm>
            <a:off x="838200" y="1124744"/>
            <a:ext cx="7391400" cy="954107"/>
          </a:xfrm>
          <a:prstGeom prst="rect">
            <a:avLst/>
          </a:prstGeom>
          <a:noFill/>
          <a:ln>
            <a:noFill/>
          </a:ln>
          <a:effectLst>
            <a:prstShdw prst="shdw12">
              <a:schemeClr val="bg2">
                <a:alpha val="50000"/>
              </a:schemeClr>
            </a:prst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lvl="0" indent="266700" eaLnBrk="0" hangingPunct="0"/>
            <a:r>
              <a:rPr lang="en-US" altLang="zh-CN" sz="2800" dirty="0" smtClean="0">
                <a:solidFill>
                  <a:srgbClr val="000000"/>
                </a:solidFill>
                <a:latin typeface="Calibri" pitchFamily="34" charset="0"/>
                <a:ea typeface="宋体" pitchFamily="2" charset="-122"/>
                <a:cs typeface="Times New Roman" pitchFamily="18" charset="0"/>
              </a:rPr>
              <a:t>【</a:t>
            </a:r>
            <a:r>
              <a:rPr lang="zh-CN" altLang="en-US" sz="2800" dirty="0" smtClean="0">
                <a:solidFill>
                  <a:srgbClr val="000000"/>
                </a:solidFill>
                <a:latin typeface="Calibri" pitchFamily="34" charset="0"/>
                <a:ea typeface="宋体" pitchFamily="2" charset="-122"/>
                <a:cs typeface="Times New Roman" pitchFamily="18" charset="0"/>
              </a:rPr>
              <a:t>小知识</a:t>
            </a:r>
            <a:r>
              <a:rPr lang="en-US" altLang="zh-CN" sz="2800" b="1" dirty="0" smtClean="0">
                <a:solidFill>
                  <a:srgbClr val="000000"/>
                </a:solidFill>
                <a:ea typeface="宋体" pitchFamily="2" charset="-122"/>
                <a:cs typeface="Arial" pitchFamily="34" charset="0"/>
              </a:rPr>
              <a:t>8-1</a:t>
            </a:r>
            <a:r>
              <a:rPr lang="en-US" altLang="zh-CN" sz="2800" dirty="0">
                <a:solidFill>
                  <a:srgbClr val="000000"/>
                </a:solidFill>
                <a:latin typeface="Calibri" pitchFamily="34" charset="0"/>
                <a:ea typeface="宋体" pitchFamily="2" charset="-122"/>
                <a:cs typeface="Times New Roman" pitchFamily="18" charset="0"/>
              </a:rPr>
              <a:t>】</a:t>
            </a:r>
            <a:endParaRPr lang="en-US" altLang="zh-CN" sz="2800" dirty="0">
              <a:solidFill>
                <a:srgbClr val="000000"/>
              </a:solidFill>
              <a:ea typeface="宋体" pitchFamily="2" charset="-122"/>
            </a:endParaRPr>
          </a:p>
          <a:p>
            <a:pPr indent="266700" algn="ctr" eaLnBrk="0" hangingPunct="0"/>
            <a:r>
              <a:rPr lang="zh-CN" altLang="en-US" sz="2800" b="1" dirty="0" smtClean="0">
                <a:solidFill>
                  <a:schemeClr val="tx2"/>
                </a:solidFill>
                <a:ea typeface="宋体" pitchFamily="2" charset="-122"/>
              </a:rPr>
              <a:t>病毒性营销的特点</a:t>
            </a:r>
            <a:endParaRPr lang="en-US" altLang="zh-CN" sz="2800" b="1" dirty="0" smtClean="0">
              <a:solidFill>
                <a:schemeClr val="tx2"/>
              </a:solidFill>
              <a:ea typeface="宋体" pitchFamily="2" charset="-122"/>
            </a:endParaRPr>
          </a:p>
        </p:txBody>
      </p:sp>
      <p:sp>
        <p:nvSpPr>
          <p:cNvPr id="38" name="AutoShape 3"/>
          <p:cNvSpPr>
            <a:spLocks noChangeArrowheads="1"/>
          </p:cNvSpPr>
          <p:nvPr/>
        </p:nvSpPr>
        <p:spPr bwMode="auto">
          <a:xfrm>
            <a:off x="6151563" y="3789040"/>
            <a:ext cx="1620837" cy="2738437"/>
          </a:xfrm>
          <a:prstGeom prst="roundRect">
            <a:avLst>
              <a:gd name="adj" fmla="val 13745"/>
            </a:avLst>
          </a:prstGeom>
          <a:noFill/>
          <a:ln w="38100">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zh-CN" altLang="en-US">
              <a:ea typeface="宋体" pitchFamily="2" charset="-122"/>
            </a:endParaRPr>
          </a:p>
        </p:txBody>
      </p:sp>
      <p:sp>
        <p:nvSpPr>
          <p:cNvPr id="39" name="AutoShape 4"/>
          <p:cNvSpPr>
            <a:spLocks noChangeArrowheads="1"/>
          </p:cNvSpPr>
          <p:nvPr/>
        </p:nvSpPr>
        <p:spPr bwMode="auto">
          <a:xfrm>
            <a:off x="4456113" y="3789040"/>
            <a:ext cx="1611312" cy="2738437"/>
          </a:xfrm>
          <a:prstGeom prst="roundRect">
            <a:avLst>
              <a:gd name="adj" fmla="val 13745"/>
            </a:avLst>
          </a:prstGeom>
          <a:noFill/>
          <a:ln w="38100">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zh-CN" altLang="en-US">
              <a:ea typeface="宋体" pitchFamily="2" charset="-122"/>
            </a:endParaRPr>
          </a:p>
        </p:txBody>
      </p:sp>
      <p:sp>
        <p:nvSpPr>
          <p:cNvPr id="40" name="AutoShape 5"/>
          <p:cNvSpPr>
            <a:spLocks noChangeArrowheads="1"/>
          </p:cNvSpPr>
          <p:nvPr/>
        </p:nvSpPr>
        <p:spPr bwMode="auto">
          <a:xfrm>
            <a:off x="2773363" y="3789040"/>
            <a:ext cx="1563687" cy="2738437"/>
          </a:xfrm>
          <a:prstGeom prst="roundRect">
            <a:avLst>
              <a:gd name="adj" fmla="val 13745"/>
            </a:avLst>
          </a:prstGeom>
          <a:noFill/>
          <a:ln w="38100">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zh-CN" altLang="en-US">
              <a:ea typeface="宋体" pitchFamily="2" charset="-122"/>
            </a:endParaRPr>
          </a:p>
        </p:txBody>
      </p:sp>
      <p:sp>
        <p:nvSpPr>
          <p:cNvPr id="41" name="AutoShape 6"/>
          <p:cNvSpPr>
            <a:spLocks noChangeArrowheads="1"/>
          </p:cNvSpPr>
          <p:nvPr/>
        </p:nvSpPr>
        <p:spPr bwMode="auto">
          <a:xfrm>
            <a:off x="1066800" y="3789040"/>
            <a:ext cx="1620838" cy="2738437"/>
          </a:xfrm>
          <a:prstGeom prst="roundRect">
            <a:avLst>
              <a:gd name="adj" fmla="val 13745"/>
            </a:avLst>
          </a:prstGeom>
          <a:noFill/>
          <a:ln w="38100">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zh-CN" altLang="en-US">
              <a:ea typeface="宋体" pitchFamily="2" charset="-122"/>
            </a:endParaRPr>
          </a:p>
        </p:txBody>
      </p:sp>
      <p:grpSp>
        <p:nvGrpSpPr>
          <p:cNvPr id="42" name="Group 7"/>
          <p:cNvGrpSpPr>
            <a:grpSpLocks/>
          </p:cNvGrpSpPr>
          <p:nvPr/>
        </p:nvGrpSpPr>
        <p:grpSpPr bwMode="auto">
          <a:xfrm>
            <a:off x="1287463" y="2420888"/>
            <a:ext cx="5895975" cy="936625"/>
            <a:chOff x="624" y="1152"/>
            <a:chExt cx="4080" cy="720"/>
          </a:xfrm>
        </p:grpSpPr>
        <p:sp>
          <p:nvSpPr>
            <p:cNvPr id="43" name="Rectangle 8"/>
            <p:cNvSpPr>
              <a:spLocks noChangeArrowheads="1"/>
            </p:cNvSpPr>
            <p:nvPr/>
          </p:nvSpPr>
          <p:spPr bwMode="gray">
            <a:xfrm rot="3419336">
              <a:off x="624" y="1200"/>
              <a:ext cx="672" cy="672"/>
            </a:xfrm>
            <a:prstGeom prst="rect">
              <a:avLst/>
            </a:prstGeom>
            <a:gradFill rotWithShape="1">
              <a:gsLst>
                <a:gs pos="0">
                  <a:schemeClr val="hlink"/>
                </a:gs>
                <a:gs pos="100000">
                  <a:schemeClr val="hlink">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887400" prstMaterial="legacyMatte">
              <a:bevelT w="13500" h="13500" prst="angle"/>
              <a:bevelB w="13500" h="13500" prst="angle"/>
              <a:extrusionClr>
                <a:schemeClr val="hlink"/>
              </a:extrusionClr>
            </a:sp3d>
          </p:spPr>
          <p:txBody>
            <a:bodyPr wrap="none" anchor="ctr">
              <a:flatTx/>
            </a:bodyPr>
            <a:lstStyle/>
            <a:p>
              <a:endParaRPr lang="zh-CN" altLang="en-US">
                <a:ea typeface="宋体" pitchFamily="2" charset="-122"/>
              </a:endParaRPr>
            </a:p>
          </p:txBody>
        </p:sp>
        <p:grpSp>
          <p:nvGrpSpPr>
            <p:cNvPr id="44" name="Group 9"/>
            <p:cNvGrpSpPr>
              <a:grpSpLocks/>
            </p:cNvGrpSpPr>
            <p:nvPr/>
          </p:nvGrpSpPr>
          <p:grpSpPr bwMode="auto">
            <a:xfrm>
              <a:off x="1296" y="1296"/>
              <a:ext cx="624" cy="96"/>
              <a:chOff x="2003" y="3439"/>
              <a:chExt cx="468" cy="244"/>
            </a:xfrm>
          </p:grpSpPr>
          <p:sp>
            <p:nvSpPr>
              <p:cNvPr id="58" name="Oval 10"/>
              <p:cNvSpPr>
                <a:spLocks noChangeArrowheads="1"/>
              </p:cNvSpPr>
              <p:nvPr/>
            </p:nvSpPr>
            <p:spPr bwMode="gray">
              <a:xfrm>
                <a:off x="2003" y="3439"/>
                <a:ext cx="79" cy="242"/>
              </a:xfrm>
              <a:prstGeom prst="ellipse">
                <a:avLst/>
              </a:prstGeom>
              <a:gradFill rotWithShape="0">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ea typeface="宋体" pitchFamily="2" charset="-122"/>
                </a:endParaRPr>
              </a:p>
            </p:txBody>
          </p:sp>
          <p:sp>
            <p:nvSpPr>
              <p:cNvPr id="59" name="Rectangle 11"/>
              <p:cNvSpPr>
                <a:spLocks noChangeArrowheads="1"/>
              </p:cNvSpPr>
              <p:nvPr/>
            </p:nvSpPr>
            <p:spPr bwMode="gray">
              <a:xfrm>
                <a:off x="2048" y="3441"/>
                <a:ext cx="388" cy="242"/>
              </a:xfrm>
              <a:prstGeom prst="rect">
                <a:avLst/>
              </a:prstGeom>
              <a:gradFill rotWithShape="0">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ea typeface="宋体" pitchFamily="2" charset="-122"/>
                </a:endParaRPr>
              </a:p>
            </p:txBody>
          </p:sp>
          <p:sp>
            <p:nvSpPr>
              <p:cNvPr id="60" name="Oval 12"/>
              <p:cNvSpPr>
                <a:spLocks noChangeArrowheads="1"/>
              </p:cNvSpPr>
              <p:nvPr/>
            </p:nvSpPr>
            <p:spPr bwMode="gray">
              <a:xfrm>
                <a:off x="2400" y="3442"/>
                <a:ext cx="71" cy="236"/>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12700">
                <a:solidFill>
                  <a:schemeClr val="bg1"/>
                </a:solidFill>
                <a:round/>
                <a:headEnd/>
                <a:tailEnd/>
              </a:ln>
              <a:effectLst/>
            </p:spPr>
            <p:txBody>
              <a:bodyPr wrap="none" anchor="ctr"/>
              <a:lstStyle/>
              <a:p>
                <a:endParaRPr lang="zh-CN" altLang="en-US">
                  <a:ea typeface="宋体" pitchFamily="2" charset="-122"/>
                </a:endParaRPr>
              </a:p>
            </p:txBody>
          </p:sp>
          <p:sp>
            <p:nvSpPr>
              <p:cNvPr id="61" name="Oval 13"/>
              <p:cNvSpPr>
                <a:spLocks noChangeArrowheads="1"/>
              </p:cNvSpPr>
              <p:nvPr/>
            </p:nvSpPr>
            <p:spPr bwMode="gray">
              <a:xfrm>
                <a:off x="2438" y="3520"/>
                <a:ext cx="20" cy="68"/>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9525">
                <a:noFill/>
                <a:round/>
                <a:headEnd/>
                <a:tailEnd/>
              </a:ln>
              <a:effectLst/>
            </p:spPr>
            <p:txBody>
              <a:bodyPr wrap="none" anchor="ctr"/>
              <a:lstStyle/>
              <a:p>
                <a:endParaRPr lang="zh-CN" altLang="en-US">
                  <a:ea typeface="宋体" pitchFamily="2" charset="-122"/>
                </a:endParaRPr>
              </a:p>
            </p:txBody>
          </p:sp>
        </p:grpSp>
        <p:sp>
          <p:nvSpPr>
            <p:cNvPr id="45" name="Rectangle 14"/>
            <p:cNvSpPr>
              <a:spLocks noChangeArrowheads="1"/>
            </p:cNvSpPr>
            <p:nvPr/>
          </p:nvSpPr>
          <p:spPr bwMode="gray">
            <a:xfrm rot="3419336">
              <a:off x="1776" y="1152"/>
              <a:ext cx="672" cy="672"/>
            </a:xfrm>
            <a:prstGeom prst="rect">
              <a:avLst/>
            </a:prstGeom>
            <a:solidFill>
              <a:schemeClr val="accent1"/>
            </a:solidFill>
            <a:ln w="9525">
              <a:miter lim="800000"/>
              <a:headEnd/>
              <a:tailEnd/>
            </a:ln>
            <a:scene3d>
              <a:camera prst="legacyPerspectiveFront">
                <a:rot lat="0" lon="1500000" rev="0"/>
              </a:camera>
              <a:lightRig rig="legacyFlat4" dir="b"/>
            </a:scene3d>
            <a:sp3d extrusionH="887400" prstMaterial="legacyMatte">
              <a:bevelT w="13500" h="13500" prst="angle"/>
              <a:bevelB w="13500" h="13500" prst="angle"/>
              <a:extrusionClr>
                <a:schemeClr val="accent1"/>
              </a:extrusionClr>
            </a:sp3d>
          </p:spPr>
          <p:txBody>
            <a:bodyPr wrap="none" anchor="ctr">
              <a:flatTx/>
            </a:bodyPr>
            <a:lstStyle/>
            <a:p>
              <a:endParaRPr lang="zh-CN" altLang="en-US">
                <a:ea typeface="宋体" pitchFamily="2" charset="-122"/>
              </a:endParaRPr>
            </a:p>
          </p:txBody>
        </p:sp>
        <p:grpSp>
          <p:nvGrpSpPr>
            <p:cNvPr id="46" name="Group 15"/>
            <p:cNvGrpSpPr>
              <a:grpSpLocks/>
            </p:cNvGrpSpPr>
            <p:nvPr/>
          </p:nvGrpSpPr>
          <p:grpSpPr bwMode="auto">
            <a:xfrm>
              <a:off x="2448" y="1296"/>
              <a:ext cx="624" cy="96"/>
              <a:chOff x="2003" y="3439"/>
              <a:chExt cx="468" cy="244"/>
            </a:xfrm>
          </p:grpSpPr>
          <p:sp>
            <p:nvSpPr>
              <p:cNvPr id="54" name="Oval 16"/>
              <p:cNvSpPr>
                <a:spLocks noChangeArrowheads="1"/>
              </p:cNvSpPr>
              <p:nvPr/>
            </p:nvSpPr>
            <p:spPr bwMode="gray">
              <a:xfrm>
                <a:off x="2003" y="3439"/>
                <a:ext cx="79" cy="242"/>
              </a:xfrm>
              <a:prstGeom prst="ellipse">
                <a:avLst/>
              </a:prstGeom>
              <a:gradFill rotWithShape="0">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ea typeface="宋体" pitchFamily="2" charset="-122"/>
                </a:endParaRPr>
              </a:p>
            </p:txBody>
          </p:sp>
          <p:sp>
            <p:nvSpPr>
              <p:cNvPr id="55" name="Rectangle 17"/>
              <p:cNvSpPr>
                <a:spLocks noChangeArrowheads="1"/>
              </p:cNvSpPr>
              <p:nvPr/>
            </p:nvSpPr>
            <p:spPr bwMode="gray">
              <a:xfrm>
                <a:off x="2048" y="3441"/>
                <a:ext cx="388" cy="242"/>
              </a:xfrm>
              <a:prstGeom prst="rect">
                <a:avLst/>
              </a:prstGeom>
              <a:gradFill rotWithShape="0">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ea typeface="宋体" pitchFamily="2" charset="-122"/>
                </a:endParaRPr>
              </a:p>
            </p:txBody>
          </p:sp>
          <p:sp>
            <p:nvSpPr>
              <p:cNvPr id="56" name="Oval 18"/>
              <p:cNvSpPr>
                <a:spLocks noChangeArrowheads="1"/>
              </p:cNvSpPr>
              <p:nvPr/>
            </p:nvSpPr>
            <p:spPr bwMode="gray">
              <a:xfrm>
                <a:off x="2400" y="3442"/>
                <a:ext cx="71" cy="236"/>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12700">
                <a:solidFill>
                  <a:schemeClr val="bg1"/>
                </a:solidFill>
                <a:round/>
                <a:headEnd/>
                <a:tailEnd/>
              </a:ln>
              <a:effectLst/>
            </p:spPr>
            <p:txBody>
              <a:bodyPr wrap="none" anchor="ctr"/>
              <a:lstStyle/>
              <a:p>
                <a:endParaRPr lang="zh-CN" altLang="en-US">
                  <a:ea typeface="宋体" pitchFamily="2" charset="-122"/>
                </a:endParaRPr>
              </a:p>
            </p:txBody>
          </p:sp>
          <p:sp>
            <p:nvSpPr>
              <p:cNvPr id="57" name="Oval 19"/>
              <p:cNvSpPr>
                <a:spLocks noChangeArrowheads="1"/>
              </p:cNvSpPr>
              <p:nvPr/>
            </p:nvSpPr>
            <p:spPr bwMode="gray">
              <a:xfrm>
                <a:off x="2438" y="3520"/>
                <a:ext cx="20" cy="68"/>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9525">
                <a:noFill/>
                <a:round/>
                <a:headEnd/>
                <a:tailEnd/>
              </a:ln>
              <a:effectLst/>
            </p:spPr>
            <p:txBody>
              <a:bodyPr wrap="none" anchor="ctr"/>
              <a:lstStyle/>
              <a:p>
                <a:endParaRPr lang="zh-CN" altLang="en-US">
                  <a:ea typeface="宋体" pitchFamily="2" charset="-122"/>
                </a:endParaRPr>
              </a:p>
            </p:txBody>
          </p:sp>
        </p:grpSp>
        <p:sp>
          <p:nvSpPr>
            <p:cNvPr id="47" name="Rectangle 20"/>
            <p:cNvSpPr>
              <a:spLocks noChangeArrowheads="1"/>
            </p:cNvSpPr>
            <p:nvPr/>
          </p:nvSpPr>
          <p:spPr bwMode="gray">
            <a:xfrm rot="3419336">
              <a:off x="2880" y="1153"/>
              <a:ext cx="672" cy="671"/>
            </a:xfrm>
            <a:prstGeom prst="rect">
              <a:avLst/>
            </a:prstGeom>
            <a:gradFill rotWithShape="1">
              <a:gsLst>
                <a:gs pos="0">
                  <a:schemeClr val="hlink"/>
                </a:gs>
                <a:gs pos="100000">
                  <a:schemeClr val="hlink">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887400" prstMaterial="legacyMatte">
              <a:bevelT w="13500" h="13500" prst="angle"/>
              <a:bevelB w="13500" h="13500" prst="angle"/>
              <a:extrusionClr>
                <a:schemeClr val="hlink"/>
              </a:extrusionClr>
            </a:sp3d>
          </p:spPr>
          <p:txBody>
            <a:bodyPr wrap="none" anchor="ctr">
              <a:flatTx/>
            </a:bodyPr>
            <a:lstStyle/>
            <a:p>
              <a:endParaRPr lang="zh-CN" altLang="en-US">
                <a:ea typeface="宋体" pitchFamily="2" charset="-122"/>
              </a:endParaRPr>
            </a:p>
          </p:txBody>
        </p:sp>
        <p:grpSp>
          <p:nvGrpSpPr>
            <p:cNvPr id="48" name="Group 21"/>
            <p:cNvGrpSpPr>
              <a:grpSpLocks/>
            </p:cNvGrpSpPr>
            <p:nvPr/>
          </p:nvGrpSpPr>
          <p:grpSpPr bwMode="auto">
            <a:xfrm>
              <a:off x="3600" y="1296"/>
              <a:ext cx="816" cy="96"/>
              <a:chOff x="2003" y="3439"/>
              <a:chExt cx="468" cy="244"/>
            </a:xfrm>
          </p:grpSpPr>
          <p:sp>
            <p:nvSpPr>
              <p:cNvPr id="50" name="Oval 22"/>
              <p:cNvSpPr>
                <a:spLocks noChangeArrowheads="1"/>
              </p:cNvSpPr>
              <p:nvPr/>
            </p:nvSpPr>
            <p:spPr bwMode="gray">
              <a:xfrm>
                <a:off x="2003" y="3439"/>
                <a:ext cx="79" cy="242"/>
              </a:xfrm>
              <a:prstGeom prst="ellipse">
                <a:avLst/>
              </a:prstGeom>
              <a:gradFill rotWithShape="0">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ea typeface="宋体" pitchFamily="2" charset="-122"/>
                </a:endParaRPr>
              </a:p>
            </p:txBody>
          </p:sp>
          <p:sp>
            <p:nvSpPr>
              <p:cNvPr id="51" name="Rectangle 23"/>
              <p:cNvSpPr>
                <a:spLocks noChangeArrowheads="1"/>
              </p:cNvSpPr>
              <p:nvPr/>
            </p:nvSpPr>
            <p:spPr bwMode="gray">
              <a:xfrm>
                <a:off x="2048" y="3441"/>
                <a:ext cx="388" cy="242"/>
              </a:xfrm>
              <a:prstGeom prst="rect">
                <a:avLst/>
              </a:prstGeom>
              <a:gradFill rotWithShape="0">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a:ea typeface="宋体" pitchFamily="2" charset="-122"/>
                </a:endParaRPr>
              </a:p>
            </p:txBody>
          </p:sp>
          <p:sp>
            <p:nvSpPr>
              <p:cNvPr id="52" name="Oval 24"/>
              <p:cNvSpPr>
                <a:spLocks noChangeArrowheads="1"/>
              </p:cNvSpPr>
              <p:nvPr/>
            </p:nvSpPr>
            <p:spPr bwMode="gray">
              <a:xfrm>
                <a:off x="2400" y="3442"/>
                <a:ext cx="71" cy="236"/>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12700">
                <a:solidFill>
                  <a:schemeClr val="bg1"/>
                </a:solidFill>
                <a:round/>
                <a:headEnd/>
                <a:tailEnd/>
              </a:ln>
              <a:effectLst/>
            </p:spPr>
            <p:txBody>
              <a:bodyPr wrap="none" anchor="ctr"/>
              <a:lstStyle/>
              <a:p>
                <a:endParaRPr lang="zh-CN" altLang="en-US">
                  <a:ea typeface="宋体" pitchFamily="2" charset="-122"/>
                </a:endParaRPr>
              </a:p>
            </p:txBody>
          </p:sp>
          <p:sp>
            <p:nvSpPr>
              <p:cNvPr id="53" name="Oval 25"/>
              <p:cNvSpPr>
                <a:spLocks noChangeArrowheads="1"/>
              </p:cNvSpPr>
              <p:nvPr/>
            </p:nvSpPr>
            <p:spPr bwMode="gray">
              <a:xfrm>
                <a:off x="2438" y="3520"/>
                <a:ext cx="20" cy="68"/>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9525">
                <a:noFill/>
                <a:round/>
                <a:headEnd/>
                <a:tailEnd/>
              </a:ln>
              <a:effectLst/>
            </p:spPr>
            <p:txBody>
              <a:bodyPr wrap="none" anchor="ctr"/>
              <a:lstStyle/>
              <a:p>
                <a:endParaRPr lang="zh-CN" altLang="en-US">
                  <a:ea typeface="宋体" pitchFamily="2" charset="-122"/>
                </a:endParaRPr>
              </a:p>
            </p:txBody>
          </p:sp>
        </p:grpSp>
        <p:sp>
          <p:nvSpPr>
            <p:cNvPr id="49" name="Rectangle 26"/>
            <p:cNvSpPr>
              <a:spLocks noChangeArrowheads="1"/>
            </p:cNvSpPr>
            <p:nvPr/>
          </p:nvSpPr>
          <p:spPr bwMode="gray">
            <a:xfrm rot="3419336">
              <a:off x="4032" y="1152"/>
              <a:ext cx="672" cy="672"/>
            </a:xfrm>
            <a:prstGeom prst="rect">
              <a:avLst/>
            </a:prstGeom>
            <a:solidFill>
              <a:schemeClr val="accent1"/>
            </a:solidFill>
            <a:ln w="9525">
              <a:miter lim="800000"/>
              <a:headEnd/>
              <a:tailEnd/>
            </a:ln>
            <a:scene3d>
              <a:camera prst="legacyPerspectiveFront">
                <a:rot lat="0" lon="1500000" rev="0"/>
              </a:camera>
              <a:lightRig rig="legacyFlat4" dir="b"/>
            </a:scene3d>
            <a:sp3d extrusionH="887400" prstMaterial="legacyMatte">
              <a:bevelT w="13500" h="13500" prst="angle"/>
              <a:bevelB w="13500" h="13500" prst="angle"/>
              <a:extrusionClr>
                <a:schemeClr val="accent1"/>
              </a:extrusionClr>
            </a:sp3d>
          </p:spPr>
          <p:txBody>
            <a:bodyPr wrap="none" anchor="ctr">
              <a:flatTx/>
            </a:bodyPr>
            <a:lstStyle/>
            <a:p>
              <a:endParaRPr lang="zh-CN" altLang="en-US">
                <a:ea typeface="宋体" pitchFamily="2" charset="-122"/>
              </a:endParaRPr>
            </a:p>
          </p:txBody>
        </p:sp>
      </p:grpSp>
      <p:sp>
        <p:nvSpPr>
          <p:cNvPr id="62" name="Rectangle 27"/>
          <p:cNvSpPr>
            <a:spLocks noChangeArrowheads="1"/>
          </p:cNvSpPr>
          <p:nvPr/>
        </p:nvSpPr>
        <p:spPr bwMode="gray">
          <a:xfrm>
            <a:off x="1666806" y="2708920"/>
            <a:ext cx="31290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r>
              <a:rPr lang="en-US" altLang="zh-CN" b="1" dirty="0" smtClean="0">
                <a:solidFill>
                  <a:schemeClr val="bg1"/>
                </a:solidFill>
                <a:ea typeface="宋体" pitchFamily="2" charset="-122"/>
              </a:rPr>
              <a:t>1</a:t>
            </a:r>
            <a:endParaRPr lang="en-US" altLang="zh-CN" b="1" dirty="0">
              <a:solidFill>
                <a:schemeClr val="bg1"/>
              </a:solidFill>
              <a:ea typeface="宋体" pitchFamily="2" charset="-122"/>
            </a:endParaRPr>
          </a:p>
        </p:txBody>
      </p:sp>
      <p:sp>
        <p:nvSpPr>
          <p:cNvPr id="63" name="Rectangle 28"/>
          <p:cNvSpPr>
            <a:spLocks noChangeArrowheads="1"/>
          </p:cNvSpPr>
          <p:nvPr/>
        </p:nvSpPr>
        <p:spPr bwMode="gray">
          <a:xfrm>
            <a:off x="3322990" y="2708920"/>
            <a:ext cx="31290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b="1" dirty="0" smtClean="0">
                <a:solidFill>
                  <a:schemeClr val="bg1"/>
                </a:solidFill>
                <a:ea typeface="宋体" pitchFamily="2" charset="-122"/>
              </a:rPr>
              <a:t>2</a:t>
            </a:r>
            <a:endParaRPr lang="en-US" altLang="zh-CN" b="1" dirty="0">
              <a:solidFill>
                <a:schemeClr val="bg1"/>
              </a:solidFill>
              <a:ea typeface="宋体" pitchFamily="2" charset="-122"/>
            </a:endParaRPr>
          </a:p>
        </p:txBody>
      </p:sp>
      <p:sp>
        <p:nvSpPr>
          <p:cNvPr id="64" name="Rectangle 29"/>
          <p:cNvSpPr>
            <a:spLocks noChangeArrowheads="1"/>
          </p:cNvSpPr>
          <p:nvPr/>
        </p:nvSpPr>
        <p:spPr bwMode="gray">
          <a:xfrm>
            <a:off x="4979174" y="2708920"/>
            <a:ext cx="31290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b="1" dirty="0" smtClean="0">
                <a:solidFill>
                  <a:schemeClr val="bg1"/>
                </a:solidFill>
                <a:ea typeface="宋体" pitchFamily="2" charset="-122"/>
              </a:rPr>
              <a:t>3</a:t>
            </a:r>
            <a:endParaRPr lang="en-US" altLang="zh-CN" b="1" dirty="0">
              <a:solidFill>
                <a:schemeClr val="bg1"/>
              </a:solidFill>
              <a:ea typeface="宋体" pitchFamily="2" charset="-122"/>
            </a:endParaRPr>
          </a:p>
        </p:txBody>
      </p:sp>
      <p:sp>
        <p:nvSpPr>
          <p:cNvPr id="65" name="Rectangle 30"/>
          <p:cNvSpPr>
            <a:spLocks noChangeArrowheads="1"/>
          </p:cNvSpPr>
          <p:nvPr/>
        </p:nvSpPr>
        <p:spPr bwMode="gray">
          <a:xfrm>
            <a:off x="6635358" y="2708920"/>
            <a:ext cx="31290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b="1" dirty="0" smtClean="0">
                <a:solidFill>
                  <a:schemeClr val="bg1"/>
                </a:solidFill>
                <a:ea typeface="宋体" pitchFamily="2" charset="-122"/>
              </a:rPr>
              <a:t>4</a:t>
            </a:r>
            <a:endParaRPr lang="en-US" altLang="zh-CN" b="1" dirty="0">
              <a:solidFill>
                <a:schemeClr val="bg1"/>
              </a:solidFill>
              <a:ea typeface="宋体" pitchFamily="2" charset="-122"/>
            </a:endParaRPr>
          </a:p>
        </p:txBody>
      </p:sp>
      <p:sp>
        <p:nvSpPr>
          <p:cNvPr id="66" name="Rectangle 31"/>
          <p:cNvSpPr>
            <a:spLocks noChangeArrowheads="1"/>
          </p:cNvSpPr>
          <p:nvPr/>
        </p:nvSpPr>
        <p:spPr bwMode="auto">
          <a:xfrm>
            <a:off x="1259632" y="4292426"/>
            <a:ext cx="1217000"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000" b="1" dirty="0" smtClean="0">
                <a:ea typeface="宋体" pitchFamily="2" charset="-122"/>
              </a:rPr>
              <a:t>有吸引力</a:t>
            </a:r>
            <a:endParaRPr lang="en-US" altLang="zh-CN" sz="2000" b="1" dirty="0" smtClean="0">
              <a:ea typeface="宋体" pitchFamily="2" charset="-122"/>
            </a:endParaRPr>
          </a:p>
          <a:p>
            <a:r>
              <a:rPr lang="zh-CN" altLang="en-US" sz="2000" b="1" dirty="0" smtClean="0">
                <a:ea typeface="宋体" pitchFamily="2" charset="-122"/>
              </a:rPr>
              <a:t>的病原体</a:t>
            </a:r>
            <a:endParaRPr lang="en-US" altLang="zh-CN" sz="2000" b="1" dirty="0">
              <a:ea typeface="宋体" pitchFamily="2" charset="-122"/>
            </a:endParaRPr>
          </a:p>
        </p:txBody>
      </p:sp>
      <p:sp>
        <p:nvSpPr>
          <p:cNvPr id="67" name="Rectangle 32"/>
          <p:cNvSpPr>
            <a:spLocks noChangeArrowheads="1"/>
          </p:cNvSpPr>
          <p:nvPr/>
        </p:nvSpPr>
        <p:spPr bwMode="auto">
          <a:xfrm>
            <a:off x="2915816" y="4292426"/>
            <a:ext cx="1217000"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000" b="1" dirty="0" smtClean="0">
                <a:ea typeface="宋体" pitchFamily="2" charset="-122"/>
              </a:rPr>
              <a:t>几何倍数</a:t>
            </a:r>
            <a:endParaRPr lang="en-US" altLang="zh-CN" sz="2000" b="1" dirty="0" smtClean="0">
              <a:ea typeface="宋体" pitchFamily="2" charset="-122"/>
            </a:endParaRPr>
          </a:p>
          <a:p>
            <a:r>
              <a:rPr lang="zh-CN" altLang="en-US" sz="2000" b="1" dirty="0" smtClean="0">
                <a:ea typeface="宋体" pitchFamily="2" charset="-122"/>
              </a:rPr>
              <a:t>的传播速</a:t>
            </a:r>
            <a:endParaRPr lang="en-US" altLang="zh-CN" sz="2000" b="1" dirty="0" smtClean="0">
              <a:ea typeface="宋体" pitchFamily="2" charset="-122"/>
            </a:endParaRPr>
          </a:p>
          <a:p>
            <a:r>
              <a:rPr lang="zh-CN" altLang="en-US" sz="2000" b="1" dirty="0" smtClean="0">
                <a:ea typeface="宋体" pitchFamily="2" charset="-122"/>
              </a:rPr>
              <a:t>度</a:t>
            </a:r>
            <a:endParaRPr lang="en-US" altLang="zh-CN" sz="2000" b="1" dirty="0">
              <a:ea typeface="宋体" pitchFamily="2" charset="-122"/>
            </a:endParaRPr>
          </a:p>
        </p:txBody>
      </p:sp>
      <p:sp>
        <p:nvSpPr>
          <p:cNvPr id="68" name="Rectangle 33"/>
          <p:cNvSpPr>
            <a:spLocks noChangeArrowheads="1"/>
          </p:cNvSpPr>
          <p:nvPr/>
        </p:nvSpPr>
        <p:spPr bwMode="auto">
          <a:xfrm>
            <a:off x="4651144" y="4292426"/>
            <a:ext cx="1217000"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000" b="1" dirty="0" smtClean="0">
                <a:ea typeface="宋体" pitchFamily="2" charset="-122"/>
              </a:rPr>
              <a:t>高效率的</a:t>
            </a:r>
            <a:endParaRPr lang="en-US" altLang="zh-CN" sz="2000" b="1" dirty="0" smtClean="0">
              <a:ea typeface="宋体" pitchFamily="2" charset="-122"/>
            </a:endParaRPr>
          </a:p>
          <a:p>
            <a:r>
              <a:rPr lang="zh-CN" altLang="en-US" sz="2000" b="1" dirty="0" smtClean="0">
                <a:ea typeface="宋体" pitchFamily="2" charset="-122"/>
              </a:rPr>
              <a:t>接受</a:t>
            </a:r>
            <a:endParaRPr lang="en-US" altLang="zh-CN" sz="2000" b="1" dirty="0">
              <a:ea typeface="宋体" pitchFamily="2" charset="-122"/>
            </a:endParaRPr>
          </a:p>
        </p:txBody>
      </p:sp>
      <p:sp>
        <p:nvSpPr>
          <p:cNvPr id="69" name="Rectangle 34"/>
          <p:cNvSpPr>
            <a:spLocks noChangeArrowheads="1"/>
          </p:cNvSpPr>
          <p:nvPr/>
        </p:nvSpPr>
        <p:spPr bwMode="auto">
          <a:xfrm>
            <a:off x="6300192" y="4292426"/>
            <a:ext cx="1217000"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000" b="1" dirty="0" smtClean="0">
                <a:ea typeface="宋体" pitchFamily="2" charset="-122"/>
              </a:rPr>
              <a:t>更新速度</a:t>
            </a:r>
            <a:endParaRPr lang="en-US" altLang="zh-CN" sz="2000" b="1" dirty="0" smtClean="0">
              <a:ea typeface="宋体" pitchFamily="2" charset="-122"/>
            </a:endParaRPr>
          </a:p>
          <a:p>
            <a:r>
              <a:rPr lang="zh-CN" altLang="en-US" sz="2000" b="1" dirty="0" smtClean="0">
                <a:ea typeface="宋体" pitchFamily="2" charset="-122"/>
              </a:rPr>
              <a:t>快</a:t>
            </a:r>
            <a:endParaRPr lang="en-US" altLang="zh-CN" sz="2000" b="1" dirty="0">
              <a:ea typeface="宋体" pitchFamily="2"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sz="4400" dirty="0" smtClean="0">
                <a:latin typeface="黑体" pitchFamily="49" charset="-122"/>
                <a:ea typeface="黑体" pitchFamily="49" charset="-122"/>
              </a:rPr>
              <a:t>本任务</a:t>
            </a:r>
            <a:r>
              <a:rPr lang="zh-CN" altLang="en-US" sz="4400" dirty="0" smtClean="0">
                <a:latin typeface="黑体" pitchFamily="49" charset="-122"/>
                <a:ea typeface="黑体" pitchFamily="49" charset="-122"/>
              </a:rPr>
              <a:t>小结</a:t>
            </a:r>
            <a:endParaRPr lang="zh-CN" altLang="en-US" sz="4400" dirty="0">
              <a:latin typeface="黑体" pitchFamily="49" charset="-122"/>
              <a:ea typeface="黑体" pitchFamily="49" charset="-122"/>
            </a:endParaRPr>
          </a:p>
        </p:txBody>
      </p:sp>
      <p:sp>
        <p:nvSpPr>
          <p:cNvPr id="3" name="内容占位符 2"/>
          <p:cNvSpPr>
            <a:spLocks noGrp="1"/>
          </p:cNvSpPr>
          <p:nvPr>
            <p:ph idx="1"/>
          </p:nvPr>
        </p:nvSpPr>
        <p:spPr/>
        <p:txBody>
          <a:bodyPr/>
          <a:lstStyle/>
          <a:p>
            <a:r>
              <a:rPr lang="zh-CN" altLang="en-US" sz="2400" dirty="0" smtClean="0"/>
              <a:t>病毒性营销就是利用网络用户的口碑来宣传网络，运用快速复制的方式，短时间内向数以千计、万计的人传播和扩散的一种网络营销方法。病毒性营销方法实质上是在为用户提供有价值的免费服务的同时，附加上一定的推广信息。</a:t>
            </a:r>
            <a:endParaRPr lang="en-US" altLang="zh-CN" sz="2400" dirty="0" smtClean="0"/>
          </a:p>
          <a:p>
            <a:r>
              <a:rPr lang="zh-CN" altLang="en-US" sz="2400" dirty="0" smtClean="0"/>
              <a:t>病毒性营销的操作原理是通过提供免费的产品和服务，然后在每一封免费发出的信息底部附加一个信息或网址，使得提供免费产品和服务的信息在更大的范围扩散</a:t>
            </a:r>
            <a:r>
              <a:rPr lang="zh-CN" altLang="en-US" dirty="0" smtClean="0"/>
              <a:t>。</a:t>
            </a:r>
            <a:endParaRPr lang="en-US" altLang="zh-CN" dirty="0" smtClean="0"/>
          </a:p>
          <a:p>
            <a:r>
              <a:rPr lang="zh-CN" altLang="en-US" sz="2400" dirty="0" smtClean="0"/>
              <a:t>病毒性营销有六个要素、五个环节。</a:t>
            </a:r>
            <a:endParaRPr lang="en-US" altLang="zh-CN" sz="2400" dirty="0" smtClean="0"/>
          </a:p>
          <a:p>
            <a:r>
              <a:rPr lang="zh-CN" altLang="en-US" sz="2400" dirty="0" smtClean="0"/>
              <a:t>制定企业的病毒性营销推广方案，一要权衡病毒性营销的适用条件，二要遵照一定的步骤和流程，三是病毒性营销方案设计是有成本的，四是网络营销信息不会自动传播，需要进行一定的推广。</a:t>
            </a:r>
          </a:p>
          <a:p>
            <a:endParaRPr lang="zh-CN" altLang="en-US" sz="2400" dirty="0"/>
          </a:p>
        </p:txBody>
      </p:sp>
    </p:spTree>
    <p:extLst>
      <p:ext uri="{BB962C8B-B14F-4D97-AF65-F5344CB8AC3E}">
        <p14:creationId xmlns:p14="http://schemas.microsoft.com/office/powerpoint/2010/main" xmlns="" val="24914145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WordArt 2"/>
          <p:cNvSpPr>
            <a:spLocks noChangeArrowheads="1" noChangeShapeType="1" noTextEdit="1"/>
          </p:cNvSpPr>
          <p:nvPr/>
        </p:nvSpPr>
        <p:spPr bwMode="gray">
          <a:xfrm>
            <a:off x="1890713" y="2514600"/>
            <a:ext cx="5881687" cy="722313"/>
          </a:xfrm>
          <a:prstGeom prst="rect">
            <a:avLst/>
          </a:prstGeom>
        </p:spPr>
        <p:txBody>
          <a:bodyPr wrap="none" fromWordArt="1">
            <a:prstTxWarp prst="textDeflate">
              <a:avLst>
                <a:gd name="adj" fmla="val 0"/>
              </a:avLst>
            </a:prstTxWarp>
          </a:bodyPr>
          <a:lstStyle/>
          <a:p>
            <a:pPr algn="ctr"/>
            <a:r>
              <a:rPr lang="en-US" altLang="zh-CN" sz="3600" b="1" kern="10">
                <a:ln w="19050">
                  <a:solidFill>
                    <a:srgbClr val="FFFFFF"/>
                  </a:solidFill>
                  <a:round/>
                  <a:headEnd/>
                  <a:tailEnd/>
                </a:ln>
                <a:gradFill rotWithShape="1">
                  <a:gsLst>
                    <a:gs pos="0">
                      <a:schemeClr val="accent1"/>
                    </a:gs>
                    <a:gs pos="100000">
                      <a:schemeClr val="hlink"/>
                    </a:gs>
                  </a:gsLst>
                  <a:lin ang="0" scaled="1"/>
                </a:gradFill>
                <a:effectLst>
                  <a:outerShdw dist="53882" dir="2700000" algn="ctr" rotWithShape="0">
                    <a:schemeClr val="bg2">
                      <a:alpha val="50000"/>
                    </a:schemeClr>
                  </a:outerShdw>
                </a:effectLst>
                <a:latin typeface="Arial"/>
                <a:cs typeface="Arial"/>
              </a:rPr>
              <a:t>Thank You !</a:t>
            </a:r>
            <a:endParaRPr lang="zh-CN" altLang="en-US" sz="3600" b="1" kern="10">
              <a:ln w="19050">
                <a:solidFill>
                  <a:srgbClr val="FFFFFF"/>
                </a:solidFill>
                <a:round/>
                <a:headEnd/>
                <a:tailEnd/>
              </a:ln>
              <a:gradFill rotWithShape="1">
                <a:gsLst>
                  <a:gs pos="0">
                    <a:schemeClr val="accent1"/>
                  </a:gs>
                  <a:gs pos="100000">
                    <a:schemeClr val="hlink"/>
                  </a:gs>
                </a:gsLst>
                <a:lin ang="0" scaled="1"/>
              </a:gradFill>
              <a:effectLst>
                <a:outerShdw dist="53882" dir="2700000" algn="ctr" rotWithShape="0">
                  <a:schemeClr val="bg2">
                    <a:alpha val="50000"/>
                  </a:schemeClr>
                </a:outerShdw>
              </a:effectLst>
              <a:latin typeface="Arial"/>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82946"/>
                                        </p:tgtEl>
                                        <p:attrNameLst>
                                          <p:attrName>style.visibility</p:attrName>
                                        </p:attrNameLst>
                                      </p:cBhvr>
                                      <p:to>
                                        <p:strVal val="visible"/>
                                      </p:to>
                                    </p:set>
                                    <p:anim calcmode="lin" valueType="num">
                                      <p:cBhvr>
                                        <p:cTn id="7" dur="500" fill="hold"/>
                                        <p:tgtEl>
                                          <p:spTgt spid="82946"/>
                                        </p:tgtEl>
                                        <p:attrNameLst>
                                          <p:attrName>ppt_w</p:attrName>
                                        </p:attrNameLst>
                                      </p:cBhvr>
                                      <p:tavLst>
                                        <p:tav tm="0">
                                          <p:val>
                                            <p:fltVal val="0"/>
                                          </p:val>
                                        </p:tav>
                                        <p:tav tm="100000">
                                          <p:val>
                                            <p:strVal val="#ppt_w"/>
                                          </p:val>
                                        </p:tav>
                                      </p:tavLst>
                                    </p:anim>
                                    <p:anim calcmode="lin" valueType="num">
                                      <p:cBhvr>
                                        <p:cTn id="8" dur="500" fill="hold"/>
                                        <p:tgtEl>
                                          <p:spTgt spid="82946"/>
                                        </p:tgtEl>
                                        <p:attrNameLst>
                                          <p:attrName>ppt_h</p:attrName>
                                        </p:attrNameLst>
                                      </p:cBhvr>
                                      <p:tavLst>
                                        <p:tav tm="0">
                                          <p:val>
                                            <p:fltVal val="0"/>
                                          </p:val>
                                        </p:tav>
                                        <p:tav tm="100000">
                                          <p:val>
                                            <p:strVal val="#ppt_h"/>
                                          </p:val>
                                        </p:tav>
                                      </p:tavLst>
                                    </p:anim>
                                    <p:animEffect transition="in" filter="fade">
                                      <p:cBhvr>
                                        <p:cTn id="9" dur="500"/>
                                        <p:tgtEl>
                                          <p:spTgt spid="829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584200" y="161925"/>
            <a:ext cx="8178800" cy="533400"/>
          </a:xfrm>
        </p:spPr>
        <p:txBody>
          <a:bodyPr/>
          <a:lstStyle/>
          <a:p>
            <a:pPr eaLnBrk="1" hangingPunct="1"/>
            <a:r>
              <a:rPr lang="zh-CN" altLang="en-US" sz="4800" smtClean="0">
                <a:solidFill>
                  <a:srgbClr val="FFFFCC"/>
                </a:solidFill>
                <a:ea typeface="宋体" pitchFamily="2" charset="-122"/>
              </a:rPr>
              <a:t>学习要点</a:t>
            </a:r>
            <a:endParaRPr lang="en-US" altLang="zh-CN" sz="4800" smtClean="0">
              <a:solidFill>
                <a:srgbClr val="FFFFCC"/>
              </a:solidFill>
              <a:ea typeface="宋体" pitchFamily="2" charset="-122"/>
            </a:endParaRPr>
          </a:p>
        </p:txBody>
      </p:sp>
      <p:grpSp>
        <p:nvGrpSpPr>
          <p:cNvPr id="4099" name="Group 4"/>
          <p:cNvGrpSpPr>
            <a:grpSpLocks/>
          </p:cNvGrpSpPr>
          <p:nvPr/>
        </p:nvGrpSpPr>
        <p:grpSpPr bwMode="auto">
          <a:xfrm>
            <a:off x="1600200" y="1828796"/>
            <a:ext cx="5715000" cy="888999"/>
            <a:chOff x="960" y="1783"/>
            <a:chExt cx="3312" cy="473"/>
          </a:xfrm>
        </p:grpSpPr>
        <p:sp>
          <p:nvSpPr>
            <p:cNvPr id="64517" name="AutoShape 5"/>
            <p:cNvSpPr>
              <a:spLocks noChangeArrowheads="1"/>
            </p:cNvSpPr>
            <p:nvPr/>
          </p:nvSpPr>
          <p:spPr bwMode="gray">
            <a:xfrm>
              <a:off x="1536" y="1865"/>
              <a:ext cx="2736" cy="322"/>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algn="ctr">
              <a:solidFill>
                <a:schemeClr val="bg1"/>
              </a:solidFill>
              <a:round/>
              <a:headEnd/>
              <a:tailEnd/>
            </a:ln>
            <a:effectLst/>
          </p:spPr>
          <p:txBody>
            <a:bodyPr wrap="none" anchor="ctr"/>
            <a:lstStyle/>
            <a:p>
              <a:pPr>
                <a:defRPr/>
              </a:pPr>
              <a:endParaRPr lang="zh-CN" altLang="en-US">
                <a:ea typeface="宋体" pitchFamily="2" charset="-122"/>
              </a:endParaRPr>
            </a:p>
          </p:txBody>
        </p:sp>
        <p:sp>
          <p:nvSpPr>
            <p:cNvPr id="4116" name="AutoShape 6"/>
            <p:cNvSpPr>
              <a:spLocks noChangeArrowheads="1"/>
            </p:cNvSpPr>
            <p:nvPr/>
          </p:nvSpPr>
          <p:spPr bwMode="gray">
            <a:xfrm>
              <a:off x="1008" y="1783"/>
              <a:ext cx="960" cy="473"/>
            </a:xfrm>
            <a:prstGeom prst="diamond">
              <a:avLst/>
            </a:prstGeom>
            <a:solidFill>
              <a:schemeClr val="accent2"/>
            </a:solidFill>
            <a:ln w="25400" algn="ctr">
              <a:solidFill>
                <a:schemeClr val="bg1"/>
              </a:solidFill>
              <a:miter lim="800000"/>
              <a:headEnd/>
              <a:tailEnd/>
            </a:ln>
          </p:spPr>
          <p:txBody>
            <a:bodyPr wrap="none" anchor="ctr"/>
            <a:lstStyle/>
            <a:p>
              <a:endParaRPr lang="zh-CN" altLang="en-US">
                <a:ea typeface="宋体" pitchFamily="2" charset="-122"/>
              </a:endParaRPr>
            </a:p>
          </p:txBody>
        </p:sp>
        <p:sp>
          <p:nvSpPr>
            <p:cNvPr id="4117" name="Text Box 7"/>
            <p:cNvSpPr txBox="1">
              <a:spLocks noChangeArrowheads="1"/>
            </p:cNvSpPr>
            <p:nvPr/>
          </p:nvSpPr>
          <p:spPr bwMode="gray">
            <a:xfrm>
              <a:off x="1887" y="1923"/>
              <a:ext cx="2241" cy="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2000" b="1" dirty="0" smtClean="0">
                  <a:solidFill>
                    <a:schemeClr val="tx2"/>
                  </a:solidFill>
                  <a:ea typeface="宋体" pitchFamily="2" charset="-122"/>
                </a:rPr>
                <a:t>神曲</a:t>
              </a:r>
              <a:r>
                <a:rPr lang="en-US" altLang="zh-CN" sz="2000" b="1" dirty="0" smtClean="0">
                  <a:solidFill>
                    <a:schemeClr val="tx2"/>
                  </a:solidFill>
                  <a:ea typeface="宋体" pitchFamily="2" charset="-122"/>
                </a:rPr>
                <a:t>《</a:t>
              </a:r>
              <a:r>
                <a:rPr lang="zh-CN" altLang="en-US" sz="2000" b="1" dirty="0" smtClean="0">
                  <a:solidFill>
                    <a:schemeClr val="tx2"/>
                  </a:solidFill>
                  <a:ea typeface="宋体" pitchFamily="2" charset="-122"/>
                </a:rPr>
                <a:t>小苹果</a:t>
              </a:r>
              <a:r>
                <a:rPr lang="en-US" altLang="zh-CN" sz="2000" b="1" dirty="0" smtClean="0">
                  <a:solidFill>
                    <a:schemeClr val="tx2"/>
                  </a:solidFill>
                  <a:ea typeface="宋体" pitchFamily="2" charset="-122"/>
                </a:rPr>
                <a:t>》</a:t>
              </a:r>
              <a:r>
                <a:rPr lang="zh-CN" altLang="en-US" sz="2000" b="1" dirty="0" smtClean="0">
                  <a:solidFill>
                    <a:schemeClr val="tx2"/>
                  </a:solidFill>
                  <a:ea typeface="宋体" pitchFamily="2" charset="-122"/>
                </a:rPr>
                <a:t>助力互联网电影</a:t>
              </a:r>
              <a:endParaRPr lang="en-US" altLang="zh-CN" sz="2000" b="1" dirty="0">
                <a:solidFill>
                  <a:schemeClr val="tx2"/>
                </a:solidFill>
                <a:ea typeface="宋体" pitchFamily="2" charset="-122"/>
              </a:endParaRPr>
            </a:p>
          </p:txBody>
        </p:sp>
        <p:sp>
          <p:nvSpPr>
            <p:cNvPr id="4118" name="Text Box 8"/>
            <p:cNvSpPr txBox="1">
              <a:spLocks noChangeArrowheads="1"/>
            </p:cNvSpPr>
            <p:nvPr/>
          </p:nvSpPr>
          <p:spPr bwMode="gray">
            <a:xfrm>
              <a:off x="960" y="1872"/>
              <a:ext cx="1033" cy="2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2800" b="1">
                  <a:solidFill>
                    <a:schemeClr val="tx2"/>
                  </a:solidFill>
                  <a:ea typeface="宋体" pitchFamily="2" charset="-122"/>
                </a:rPr>
                <a:t>引例</a:t>
              </a:r>
              <a:endParaRPr lang="en-US" altLang="zh-CN" sz="2800" b="1">
                <a:solidFill>
                  <a:schemeClr val="tx2"/>
                </a:solidFill>
                <a:ea typeface="宋体" pitchFamily="2" charset="-122"/>
              </a:endParaRPr>
            </a:p>
          </p:txBody>
        </p:sp>
      </p:grpSp>
      <p:grpSp>
        <p:nvGrpSpPr>
          <p:cNvPr id="4100" name="Group 9"/>
          <p:cNvGrpSpPr>
            <a:grpSpLocks/>
          </p:cNvGrpSpPr>
          <p:nvPr/>
        </p:nvGrpSpPr>
        <p:grpSpPr bwMode="auto">
          <a:xfrm>
            <a:off x="1752600" y="2743200"/>
            <a:ext cx="5562600" cy="914400"/>
            <a:chOff x="1056" y="1824"/>
            <a:chExt cx="3216" cy="432"/>
          </a:xfrm>
        </p:grpSpPr>
        <p:sp>
          <p:nvSpPr>
            <p:cNvPr id="64522" name="AutoShape 10"/>
            <p:cNvSpPr>
              <a:spLocks noChangeArrowheads="1"/>
            </p:cNvSpPr>
            <p:nvPr/>
          </p:nvSpPr>
          <p:spPr bwMode="gray">
            <a:xfrm>
              <a:off x="1536" y="1899"/>
              <a:ext cx="2736" cy="288"/>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algn="ctr">
              <a:solidFill>
                <a:schemeClr val="bg1"/>
              </a:solidFill>
              <a:round/>
              <a:headEnd/>
              <a:tailEnd/>
            </a:ln>
            <a:effectLst/>
          </p:spPr>
          <p:txBody>
            <a:bodyPr wrap="none" anchor="ctr"/>
            <a:lstStyle/>
            <a:p>
              <a:pPr>
                <a:defRPr/>
              </a:pPr>
              <a:endParaRPr lang="zh-CN" altLang="en-US">
                <a:ea typeface="宋体" pitchFamily="2" charset="-122"/>
              </a:endParaRPr>
            </a:p>
          </p:txBody>
        </p:sp>
        <p:sp>
          <p:nvSpPr>
            <p:cNvPr id="4112" name="AutoShape 11"/>
            <p:cNvSpPr>
              <a:spLocks noChangeArrowheads="1"/>
            </p:cNvSpPr>
            <p:nvPr/>
          </p:nvSpPr>
          <p:spPr bwMode="gray">
            <a:xfrm>
              <a:off x="1056" y="1824"/>
              <a:ext cx="864" cy="432"/>
            </a:xfrm>
            <a:prstGeom prst="diamond">
              <a:avLst/>
            </a:prstGeom>
            <a:solidFill>
              <a:schemeClr val="accent1"/>
            </a:solidFill>
            <a:ln w="25400" algn="ctr">
              <a:solidFill>
                <a:schemeClr val="bg1"/>
              </a:solidFill>
              <a:miter lim="800000"/>
              <a:headEnd/>
              <a:tailEnd/>
            </a:ln>
          </p:spPr>
          <p:txBody>
            <a:bodyPr wrap="none" anchor="ctr"/>
            <a:lstStyle/>
            <a:p>
              <a:endParaRPr lang="zh-CN" altLang="en-US">
                <a:ea typeface="宋体" pitchFamily="2" charset="-122"/>
              </a:endParaRPr>
            </a:p>
          </p:txBody>
        </p:sp>
        <p:sp>
          <p:nvSpPr>
            <p:cNvPr id="4113" name="Text Box 12"/>
            <p:cNvSpPr txBox="1">
              <a:spLocks noChangeArrowheads="1"/>
            </p:cNvSpPr>
            <p:nvPr/>
          </p:nvSpPr>
          <p:spPr bwMode="gray">
            <a:xfrm>
              <a:off x="1680" y="1920"/>
              <a:ext cx="2160" cy="2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2800" b="1" dirty="0" smtClean="0">
                  <a:solidFill>
                    <a:schemeClr val="tx2"/>
                  </a:solidFill>
                  <a:ea typeface="宋体" pitchFamily="2" charset="-122"/>
                </a:rPr>
                <a:t>病毒性营销概述</a:t>
              </a:r>
              <a:endParaRPr lang="en-US" altLang="zh-CN" sz="2800" b="1" dirty="0">
                <a:solidFill>
                  <a:schemeClr val="tx2"/>
                </a:solidFill>
                <a:ea typeface="宋体" pitchFamily="2" charset="-122"/>
              </a:endParaRPr>
            </a:p>
          </p:txBody>
        </p:sp>
        <p:sp>
          <p:nvSpPr>
            <p:cNvPr id="4114" name="Text Box 13"/>
            <p:cNvSpPr txBox="1">
              <a:spLocks noChangeArrowheads="1"/>
            </p:cNvSpPr>
            <p:nvPr/>
          </p:nvSpPr>
          <p:spPr bwMode="gray">
            <a:xfrm>
              <a:off x="1296" y="1920"/>
              <a:ext cx="396" cy="2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en-US" altLang="zh-CN" sz="2800" b="1" dirty="0">
                  <a:solidFill>
                    <a:schemeClr val="tx2"/>
                  </a:solidFill>
                  <a:ea typeface="宋体" pitchFamily="2" charset="-122"/>
                </a:rPr>
                <a:t>8</a:t>
              </a:r>
              <a:r>
                <a:rPr lang="en-US" altLang="zh-CN" sz="2800" b="1" dirty="0" smtClean="0">
                  <a:solidFill>
                    <a:schemeClr val="tx2"/>
                  </a:solidFill>
                  <a:ea typeface="宋体" pitchFamily="2" charset="-122"/>
                </a:rPr>
                <a:t>.1</a:t>
              </a:r>
              <a:endParaRPr lang="en-US" altLang="zh-CN" sz="2800" b="1" dirty="0">
                <a:solidFill>
                  <a:schemeClr val="tx2"/>
                </a:solidFill>
                <a:ea typeface="宋体" pitchFamily="2" charset="-122"/>
              </a:endParaRPr>
            </a:p>
          </p:txBody>
        </p:sp>
      </p:grpSp>
      <p:grpSp>
        <p:nvGrpSpPr>
          <p:cNvPr id="4101" name="Group 14"/>
          <p:cNvGrpSpPr>
            <a:grpSpLocks/>
          </p:cNvGrpSpPr>
          <p:nvPr/>
        </p:nvGrpSpPr>
        <p:grpSpPr bwMode="auto">
          <a:xfrm>
            <a:off x="1828800" y="3733800"/>
            <a:ext cx="5486400" cy="990600"/>
            <a:chOff x="1104" y="1824"/>
            <a:chExt cx="3168" cy="432"/>
          </a:xfrm>
        </p:grpSpPr>
        <p:sp>
          <p:nvSpPr>
            <p:cNvPr id="64527" name="AutoShape 15"/>
            <p:cNvSpPr>
              <a:spLocks noChangeArrowheads="1"/>
            </p:cNvSpPr>
            <p:nvPr/>
          </p:nvSpPr>
          <p:spPr bwMode="gray">
            <a:xfrm>
              <a:off x="1536" y="1899"/>
              <a:ext cx="2736" cy="288"/>
            </a:xfrm>
            <a:prstGeom prst="roundRect">
              <a:avLst>
                <a:gd name="adj" fmla="val 16667"/>
              </a:avLst>
            </a:prstGeom>
            <a:gradFill rotWithShape="1">
              <a:gsLst>
                <a:gs pos="0">
                  <a:schemeClr val="hlink"/>
                </a:gs>
                <a:gs pos="50000">
                  <a:schemeClr val="hlink">
                    <a:gamma/>
                    <a:tint val="21176"/>
                    <a:invGamma/>
                  </a:schemeClr>
                </a:gs>
                <a:gs pos="100000">
                  <a:schemeClr val="hlink"/>
                </a:gs>
              </a:gsLst>
              <a:lin ang="5400000" scaled="1"/>
            </a:gradFill>
            <a:ln w="12700" algn="ctr">
              <a:solidFill>
                <a:schemeClr val="bg1"/>
              </a:solidFill>
              <a:round/>
              <a:headEnd/>
              <a:tailEnd/>
            </a:ln>
            <a:effectLst/>
          </p:spPr>
          <p:txBody>
            <a:bodyPr wrap="none" anchor="ctr"/>
            <a:lstStyle/>
            <a:p>
              <a:pPr>
                <a:defRPr/>
              </a:pPr>
              <a:endParaRPr lang="zh-CN" altLang="en-US">
                <a:ea typeface="宋体" pitchFamily="2" charset="-122"/>
              </a:endParaRPr>
            </a:p>
          </p:txBody>
        </p:sp>
        <p:sp>
          <p:nvSpPr>
            <p:cNvPr id="4108" name="AutoShape 16"/>
            <p:cNvSpPr>
              <a:spLocks noChangeArrowheads="1"/>
            </p:cNvSpPr>
            <p:nvPr/>
          </p:nvSpPr>
          <p:spPr bwMode="gray">
            <a:xfrm>
              <a:off x="1104" y="1824"/>
              <a:ext cx="816" cy="432"/>
            </a:xfrm>
            <a:prstGeom prst="diamond">
              <a:avLst/>
            </a:prstGeom>
            <a:solidFill>
              <a:schemeClr val="hlink"/>
            </a:solidFill>
            <a:ln w="25400" algn="ctr">
              <a:solidFill>
                <a:schemeClr val="bg1"/>
              </a:solidFill>
              <a:miter lim="800000"/>
              <a:headEnd/>
              <a:tailEnd/>
            </a:ln>
          </p:spPr>
          <p:txBody>
            <a:bodyPr wrap="none" anchor="ctr"/>
            <a:lstStyle/>
            <a:p>
              <a:endParaRPr lang="zh-CN" altLang="en-US">
                <a:ea typeface="宋体" pitchFamily="2" charset="-122"/>
              </a:endParaRPr>
            </a:p>
          </p:txBody>
        </p:sp>
        <p:sp>
          <p:nvSpPr>
            <p:cNvPr id="4109" name="Text Box 17"/>
            <p:cNvSpPr txBox="1">
              <a:spLocks noChangeArrowheads="1"/>
            </p:cNvSpPr>
            <p:nvPr/>
          </p:nvSpPr>
          <p:spPr bwMode="gray">
            <a:xfrm>
              <a:off x="1676" y="1924"/>
              <a:ext cx="2160" cy="2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2800" b="1" dirty="0" smtClean="0">
                  <a:solidFill>
                    <a:schemeClr val="tx2"/>
                  </a:solidFill>
                  <a:ea typeface="宋体" pitchFamily="2" charset="-122"/>
                </a:rPr>
                <a:t>病毒性营销推广</a:t>
              </a:r>
              <a:endParaRPr lang="en-US" altLang="zh-CN" sz="2800" b="1" dirty="0">
                <a:solidFill>
                  <a:schemeClr val="tx2"/>
                </a:solidFill>
                <a:ea typeface="宋体" pitchFamily="2" charset="-122"/>
              </a:endParaRPr>
            </a:p>
          </p:txBody>
        </p:sp>
        <p:sp>
          <p:nvSpPr>
            <p:cNvPr id="4110" name="Text Box 18"/>
            <p:cNvSpPr txBox="1">
              <a:spLocks noChangeArrowheads="1"/>
            </p:cNvSpPr>
            <p:nvPr/>
          </p:nvSpPr>
          <p:spPr bwMode="gray">
            <a:xfrm>
              <a:off x="1324" y="1924"/>
              <a:ext cx="395" cy="2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en-US" altLang="zh-CN" sz="2800" b="1" dirty="0" smtClean="0">
                  <a:solidFill>
                    <a:schemeClr val="tx2"/>
                  </a:solidFill>
                  <a:ea typeface="宋体" pitchFamily="2" charset="-122"/>
                </a:rPr>
                <a:t>8.2</a:t>
              </a:r>
              <a:endParaRPr lang="en-US" altLang="zh-CN" sz="2800" b="1" dirty="0">
                <a:solidFill>
                  <a:schemeClr val="tx2"/>
                </a:solidFill>
                <a:ea typeface="宋体" pitchFamily="2" charset="-122"/>
              </a:endParaRPr>
            </a:p>
          </p:txBody>
        </p:sp>
      </p:grpSp>
      <p:grpSp>
        <p:nvGrpSpPr>
          <p:cNvPr id="4102" name="Group 19"/>
          <p:cNvGrpSpPr>
            <a:grpSpLocks/>
          </p:cNvGrpSpPr>
          <p:nvPr/>
        </p:nvGrpSpPr>
        <p:grpSpPr bwMode="auto">
          <a:xfrm>
            <a:off x="1905000" y="4800600"/>
            <a:ext cx="5410200" cy="972589"/>
            <a:chOff x="1210" y="1824"/>
            <a:chExt cx="3062" cy="432"/>
          </a:xfrm>
        </p:grpSpPr>
        <p:sp>
          <p:nvSpPr>
            <p:cNvPr id="64532" name="AutoShape 20"/>
            <p:cNvSpPr>
              <a:spLocks noChangeArrowheads="1"/>
            </p:cNvSpPr>
            <p:nvPr/>
          </p:nvSpPr>
          <p:spPr bwMode="gray">
            <a:xfrm>
              <a:off x="1536" y="1899"/>
              <a:ext cx="2736" cy="288"/>
            </a:xfrm>
            <a:prstGeom prst="roundRect">
              <a:avLst>
                <a:gd name="adj" fmla="val 16667"/>
              </a:avLst>
            </a:prstGeom>
            <a:gradFill rotWithShape="1">
              <a:gsLst>
                <a:gs pos="0">
                  <a:schemeClr val="folHlink"/>
                </a:gs>
                <a:gs pos="50000">
                  <a:schemeClr val="folHlink">
                    <a:gamma/>
                    <a:tint val="21176"/>
                    <a:invGamma/>
                  </a:schemeClr>
                </a:gs>
                <a:gs pos="100000">
                  <a:schemeClr val="folHlink"/>
                </a:gs>
              </a:gsLst>
              <a:lin ang="5400000" scaled="1"/>
            </a:gradFill>
            <a:ln w="12700" algn="ctr">
              <a:solidFill>
                <a:schemeClr val="bg1"/>
              </a:solidFill>
              <a:round/>
              <a:headEnd/>
              <a:tailEnd/>
            </a:ln>
            <a:effectLst/>
          </p:spPr>
          <p:txBody>
            <a:bodyPr wrap="none" anchor="ctr"/>
            <a:lstStyle/>
            <a:p>
              <a:pPr>
                <a:defRPr/>
              </a:pPr>
              <a:endParaRPr lang="zh-CN" altLang="en-US">
                <a:ea typeface="宋体" pitchFamily="2" charset="-122"/>
              </a:endParaRPr>
            </a:p>
          </p:txBody>
        </p:sp>
        <p:sp>
          <p:nvSpPr>
            <p:cNvPr id="4105" name="AutoShape 21"/>
            <p:cNvSpPr>
              <a:spLocks noChangeArrowheads="1"/>
            </p:cNvSpPr>
            <p:nvPr/>
          </p:nvSpPr>
          <p:spPr bwMode="gray">
            <a:xfrm>
              <a:off x="1210" y="1824"/>
              <a:ext cx="733" cy="432"/>
            </a:xfrm>
            <a:prstGeom prst="diamond">
              <a:avLst/>
            </a:prstGeom>
            <a:solidFill>
              <a:schemeClr val="folHlink"/>
            </a:solidFill>
            <a:ln w="25400" algn="ctr">
              <a:solidFill>
                <a:schemeClr val="bg1"/>
              </a:solidFill>
              <a:miter lim="800000"/>
              <a:headEnd/>
              <a:tailEnd/>
            </a:ln>
          </p:spPr>
          <p:txBody>
            <a:bodyPr wrap="none" anchor="ctr"/>
            <a:lstStyle/>
            <a:p>
              <a:endParaRPr lang="zh-CN" altLang="en-US">
                <a:ea typeface="宋体" pitchFamily="2" charset="-122"/>
              </a:endParaRPr>
            </a:p>
          </p:txBody>
        </p:sp>
        <p:sp>
          <p:nvSpPr>
            <p:cNvPr id="4106" name="Text Box 22"/>
            <p:cNvSpPr txBox="1">
              <a:spLocks noChangeArrowheads="1"/>
            </p:cNvSpPr>
            <p:nvPr/>
          </p:nvSpPr>
          <p:spPr bwMode="gray">
            <a:xfrm>
              <a:off x="1680" y="1934"/>
              <a:ext cx="2160" cy="2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2800" b="1" dirty="0" smtClean="0">
                  <a:solidFill>
                    <a:srgbClr val="000000"/>
                  </a:solidFill>
                  <a:ea typeface="宋体" pitchFamily="2" charset="-122"/>
                </a:rPr>
                <a:t>    本任务</a:t>
              </a:r>
              <a:r>
                <a:rPr lang="zh-CN" altLang="en-US" sz="2800" b="1" dirty="0" smtClean="0">
                  <a:solidFill>
                    <a:srgbClr val="000000"/>
                  </a:solidFill>
                  <a:ea typeface="宋体" pitchFamily="2" charset="-122"/>
                </a:rPr>
                <a:t>小结</a:t>
              </a:r>
              <a:endParaRPr lang="en-US" altLang="zh-CN" sz="2800" b="1" dirty="0">
                <a:solidFill>
                  <a:srgbClr val="000000"/>
                </a:solidFill>
                <a:ea typeface="宋体" pitchFamily="2" charset="-122"/>
              </a:endParaRPr>
            </a:p>
          </p:txBody>
        </p:sp>
      </p:grpSp>
      <p:sp>
        <p:nvSpPr>
          <p:cNvPr id="4103" name="Text Box 18"/>
          <p:cNvSpPr txBox="1">
            <a:spLocks noChangeArrowheads="1"/>
          </p:cNvSpPr>
          <p:nvPr/>
        </p:nvSpPr>
        <p:spPr bwMode="gray">
          <a:xfrm>
            <a:off x="2133600" y="5029200"/>
            <a:ext cx="906463"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2800" b="1">
                <a:solidFill>
                  <a:schemeClr val="tx2"/>
                </a:solidFill>
                <a:ea typeface="宋体" pitchFamily="2" charset="-122"/>
              </a:rPr>
              <a:t>总结</a:t>
            </a:r>
            <a:endParaRPr lang="en-US" altLang="zh-CN" sz="2800" b="1">
              <a:solidFill>
                <a:schemeClr val="tx2"/>
              </a:solidFill>
              <a:ea typeface="宋体"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zh-CN" altLang="en-US" sz="4800" smtClean="0">
                <a:ea typeface="宋体" pitchFamily="2" charset="-122"/>
              </a:rPr>
              <a:t>引 例</a:t>
            </a:r>
            <a:endParaRPr lang="en-US" altLang="zh-CN" sz="4800" smtClean="0">
              <a:ea typeface="宋体" pitchFamily="2" charset="-122"/>
            </a:endParaRPr>
          </a:p>
        </p:txBody>
      </p:sp>
      <p:sp>
        <p:nvSpPr>
          <p:cNvPr id="5123" name="Rectangle 3"/>
          <p:cNvSpPr>
            <a:spLocks noGrp="1" noChangeArrowheads="1"/>
          </p:cNvSpPr>
          <p:nvPr>
            <p:ph type="body" idx="1"/>
          </p:nvPr>
        </p:nvSpPr>
        <p:spPr>
          <a:xfrm>
            <a:off x="0" y="1066800"/>
            <a:ext cx="9144000" cy="4953000"/>
          </a:xfrm>
        </p:spPr>
        <p:txBody>
          <a:bodyPr/>
          <a:lstStyle/>
          <a:p>
            <a:pPr algn="ctr">
              <a:buNone/>
            </a:pPr>
            <a:r>
              <a:rPr lang="zh-CN" altLang="en-US" dirty="0" smtClean="0">
                <a:solidFill>
                  <a:schemeClr val="tx2"/>
                </a:solidFill>
                <a:ea typeface="宋体" pitchFamily="2" charset="-122"/>
              </a:rPr>
              <a:t>神曲</a:t>
            </a:r>
            <a:r>
              <a:rPr lang="en-US" altLang="zh-CN" dirty="0" smtClean="0">
                <a:solidFill>
                  <a:schemeClr val="tx2"/>
                </a:solidFill>
                <a:ea typeface="宋体" pitchFamily="2" charset="-122"/>
              </a:rPr>
              <a:t>《</a:t>
            </a:r>
            <a:r>
              <a:rPr lang="zh-CN" altLang="en-US" dirty="0" smtClean="0">
                <a:solidFill>
                  <a:schemeClr val="tx2"/>
                </a:solidFill>
                <a:ea typeface="宋体" pitchFamily="2" charset="-122"/>
              </a:rPr>
              <a:t>小苹果</a:t>
            </a:r>
            <a:r>
              <a:rPr lang="en-US" altLang="zh-CN" dirty="0" smtClean="0">
                <a:solidFill>
                  <a:schemeClr val="tx2"/>
                </a:solidFill>
                <a:ea typeface="宋体" pitchFamily="2" charset="-122"/>
              </a:rPr>
              <a:t>》</a:t>
            </a:r>
            <a:r>
              <a:rPr lang="zh-CN" altLang="en-US" dirty="0" smtClean="0">
                <a:solidFill>
                  <a:schemeClr val="tx2"/>
                </a:solidFill>
                <a:ea typeface="宋体" pitchFamily="2" charset="-122"/>
              </a:rPr>
              <a:t>助力互联网电影</a:t>
            </a:r>
            <a:endParaRPr lang="en-US" altLang="zh-CN" dirty="0" smtClean="0">
              <a:solidFill>
                <a:schemeClr val="tx2"/>
              </a:solidFill>
              <a:ea typeface="宋体" pitchFamily="2" charset="-122"/>
            </a:endParaRPr>
          </a:p>
          <a:p>
            <a:pPr>
              <a:lnSpc>
                <a:spcPct val="150000"/>
              </a:lnSpc>
              <a:buNone/>
            </a:pPr>
            <a:r>
              <a:rPr lang="en-US" altLang="zh-CN" sz="2000" dirty="0" smtClean="0">
                <a:ea typeface="宋体" pitchFamily="2" charset="-122"/>
              </a:rPr>
              <a:t>          2014</a:t>
            </a:r>
            <a:r>
              <a:rPr lang="zh-CN" altLang="en-US" sz="2000" dirty="0" smtClean="0">
                <a:ea typeface="宋体" pitchFamily="2" charset="-122"/>
              </a:rPr>
              <a:t>年，一曲节奏欢快的“小苹果”，让电影</a:t>
            </a:r>
            <a:r>
              <a:rPr lang="en-US" altLang="zh-CN" sz="2000" dirty="0" smtClean="0">
                <a:ea typeface="宋体" pitchFamily="2" charset="-122"/>
              </a:rPr>
              <a:t>《</a:t>
            </a:r>
            <a:r>
              <a:rPr lang="zh-CN" altLang="en-US" sz="2000" dirty="0" smtClean="0">
                <a:ea typeface="宋体" pitchFamily="2" charset="-122"/>
              </a:rPr>
              <a:t>老男孩之猛龙过江</a:t>
            </a:r>
            <a:r>
              <a:rPr lang="en-US" altLang="zh-CN" sz="2000" dirty="0" smtClean="0">
                <a:ea typeface="宋体" pitchFamily="2" charset="-122"/>
              </a:rPr>
              <a:t>》</a:t>
            </a:r>
            <a:r>
              <a:rPr lang="zh-CN" altLang="en-US" sz="2000" dirty="0" smtClean="0">
                <a:ea typeface="宋体" pitchFamily="2" charset="-122"/>
              </a:rPr>
              <a:t>未映先红。作为该电影的首支宣传曲，</a:t>
            </a:r>
            <a:r>
              <a:rPr lang="en-US" altLang="zh-CN" sz="2000" dirty="0" smtClean="0">
                <a:ea typeface="宋体" pitchFamily="2" charset="-122"/>
              </a:rPr>
              <a:t>《</a:t>
            </a:r>
            <a:r>
              <a:rPr lang="zh-CN" altLang="en-US" sz="2000" dirty="0" smtClean="0">
                <a:ea typeface="宋体" pitchFamily="2" charset="-122"/>
              </a:rPr>
              <a:t>小苹果</a:t>
            </a:r>
            <a:r>
              <a:rPr lang="en-US" altLang="zh-CN" sz="2000" dirty="0" smtClean="0">
                <a:ea typeface="宋体" pitchFamily="2" charset="-122"/>
              </a:rPr>
              <a:t>》MV</a:t>
            </a:r>
            <a:r>
              <a:rPr lang="zh-CN" altLang="en-US" sz="2000" dirty="0" smtClean="0">
                <a:ea typeface="宋体" pitchFamily="2" charset="-122"/>
              </a:rPr>
              <a:t>在优酷推出</a:t>
            </a:r>
            <a:r>
              <a:rPr lang="en-US" altLang="zh-CN" sz="2000" dirty="0" smtClean="0">
                <a:ea typeface="宋体" pitchFamily="2" charset="-122"/>
              </a:rPr>
              <a:t>24</a:t>
            </a:r>
            <a:r>
              <a:rPr lang="zh-CN" altLang="en-US" sz="2000" dirty="0" smtClean="0">
                <a:ea typeface="宋体" pitchFamily="2" charset="-122"/>
              </a:rPr>
              <a:t>小时播放量超过</a:t>
            </a:r>
            <a:r>
              <a:rPr lang="en-US" altLang="zh-CN" sz="2000" dirty="0" smtClean="0">
                <a:ea typeface="宋体" pitchFamily="2" charset="-122"/>
              </a:rPr>
              <a:t>500</a:t>
            </a:r>
            <a:r>
              <a:rPr lang="zh-CN" altLang="en-US" sz="2000" dirty="0" smtClean="0">
                <a:ea typeface="宋体" pitchFamily="2" charset="-122"/>
              </a:rPr>
              <a:t>万，创造了电影宣传视频播放量最高纪录。</a:t>
            </a:r>
          </a:p>
          <a:p>
            <a:pPr>
              <a:lnSpc>
                <a:spcPct val="150000"/>
              </a:lnSpc>
              <a:buNone/>
            </a:pPr>
            <a:r>
              <a:rPr lang="zh-CN" altLang="en-US" sz="2000" dirty="0" smtClean="0">
                <a:ea typeface="宋体" pitchFamily="2" charset="-122"/>
              </a:rPr>
              <a:t>          同时</a:t>
            </a:r>
            <a:r>
              <a:rPr lang="en-US" altLang="zh-CN" sz="2000" dirty="0" smtClean="0">
                <a:ea typeface="宋体" pitchFamily="2" charset="-122"/>
              </a:rPr>
              <a:t>《</a:t>
            </a:r>
            <a:r>
              <a:rPr lang="zh-CN" altLang="en-US" sz="2000" dirty="0" smtClean="0">
                <a:ea typeface="宋体" pitchFamily="2" charset="-122"/>
              </a:rPr>
              <a:t>小苹果</a:t>
            </a:r>
            <a:r>
              <a:rPr lang="en-US" altLang="zh-CN" sz="2000" dirty="0" smtClean="0">
                <a:ea typeface="宋体" pitchFamily="2" charset="-122"/>
              </a:rPr>
              <a:t>》</a:t>
            </a:r>
            <a:r>
              <a:rPr lang="zh-CN" altLang="en-US" sz="2000" dirty="0" smtClean="0">
                <a:ea typeface="宋体" pitchFamily="2" charset="-122"/>
              </a:rPr>
              <a:t>掀起了一股全民翻唱、模仿和自发传播的浪潮，优酷搜索“小苹果”有超过</a:t>
            </a:r>
            <a:r>
              <a:rPr lang="en-US" altLang="zh-CN" sz="2000" dirty="0" smtClean="0">
                <a:ea typeface="宋体" pitchFamily="2" charset="-122"/>
              </a:rPr>
              <a:t>3500</a:t>
            </a:r>
            <a:r>
              <a:rPr lang="zh-CN" altLang="en-US" sz="2000" dirty="0" smtClean="0">
                <a:ea typeface="宋体" pitchFamily="2" charset="-122"/>
              </a:rPr>
              <a:t>多个网友上传视频，所有“小苹果”相关视频累积播放量已经近</a:t>
            </a:r>
            <a:r>
              <a:rPr lang="en-US" altLang="zh-CN" sz="2000" dirty="0" smtClean="0">
                <a:ea typeface="宋体" pitchFamily="2" charset="-122"/>
              </a:rPr>
              <a:t>5</a:t>
            </a:r>
            <a:r>
              <a:rPr lang="zh-CN" altLang="en-US" sz="2000" dirty="0" smtClean="0">
                <a:ea typeface="宋体" pitchFamily="2" charset="-122"/>
              </a:rPr>
              <a:t>亿，成为新一代洗脑神曲。</a:t>
            </a:r>
          </a:p>
          <a:p>
            <a:pPr>
              <a:lnSpc>
                <a:spcPct val="150000"/>
              </a:lnSpc>
              <a:buNone/>
            </a:pPr>
            <a:r>
              <a:rPr lang="zh-CN" altLang="en-US" sz="2000" dirty="0" smtClean="0">
                <a:ea typeface="宋体" pitchFamily="2" charset="-122"/>
              </a:rPr>
              <a:t>          优酷在全站小苹果热门视频增加投票功能，与网友积极互动，在近</a:t>
            </a:r>
            <a:r>
              <a:rPr lang="en-US" altLang="zh-CN" sz="2000" dirty="0" smtClean="0">
                <a:ea typeface="宋体" pitchFamily="2" charset="-122"/>
              </a:rPr>
              <a:t>5</a:t>
            </a:r>
            <a:r>
              <a:rPr lang="zh-CN" altLang="en-US" sz="2000" dirty="0" smtClean="0">
                <a:ea typeface="宋体" pitchFamily="2" charset="-122"/>
              </a:rPr>
              <a:t>万网民的投票结果中，</a:t>
            </a:r>
            <a:r>
              <a:rPr lang="en-US" altLang="zh-CN" sz="2000" dirty="0" smtClean="0">
                <a:ea typeface="宋体" pitchFamily="2" charset="-122"/>
              </a:rPr>
              <a:t>85%</a:t>
            </a:r>
            <a:r>
              <a:rPr lang="zh-CN" altLang="en-US" sz="2000" dirty="0" smtClean="0">
                <a:ea typeface="宋体" pitchFamily="2" charset="-122"/>
              </a:rPr>
              <a:t>的人选择“一定购票支持电影”。</a:t>
            </a:r>
            <a:endParaRPr lang="en-US" altLang="zh-CN" sz="2000" dirty="0" smtClean="0">
              <a:ea typeface="宋体" pitchFamily="2" charset="-122"/>
            </a:endParaRPr>
          </a:p>
          <a:p>
            <a:pPr>
              <a:lnSpc>
                <a:spcPct val="150000"/>
              </a:lnSpc>
              <a:buNone/>
            </a:pPr>
            <a:r>
              <a:rPr lang="en-US" altLang="zh-CN" sz="2000" dirty="0">
                <a:ea typeface="宋体" pitchFamily="2" charset="-122"/>
              </a:rPr>
              <a:t> </a:t>
            </a:r>
            <a:r>
              <a:rPr lang="en-US" altLang="zh-CN" sz="2000" dirty="0" smtClean="0">
                <a:ea typeface="宋体" pitchFamily="2" charset="-122"/>
              </a:rPr>
              <a:t>         </a:t>
            </a:r>
            <a:r>
              <a:rPr lang="zh-CN" altLang="en-US" sz="2000" dirty="0" smtClean="0">
                <a:ea typeface="宋体" pitchFamily="2" charset="-122"/>
              </a:rPr>
              <a:t>作为首部互联网电影，</a:t>
            </a:r>
            <a:r>
              <a:rPr lang="en-US" altLang="zh-CN" sz="2000" dirty="0" smtClean="0">
                <a:ea typeface="宋体" pitchFamily="2" charset="-122"/>
              </a:rPr>
              <a:t>《</a:t>
            </a:r>
            <a:r>
              <a:rPr lang="zh-CN" altLang="en-US" sz="2000" dirty="0" smtClean="0">
                <a:ea typeface="宋体" pitchFamily="2" charset="-122"/>
              </a:rPr>
              <a:t>老男孩猛龙过江</a:t>
            </a:r>
            <a:r>
              <a:rPr lang="en-US" altLang="zh-CN" sz="2000" dirty="0" smtClean="0">
                <a:ea typeface="宋体" pitchFamily="2" charset="-122"/>
              </a:rPr>
              <a:t>》</a:t>
            </a:r>
            <a:r>
              <a:rPr lang="zh-CN" altLang="en-US" sz="2000" dirty="0" smtClean="0">
                <a:ea typeface="宋体" pitchFamily="2" charset="-122"/>
              </a:rPr>
              <a:t>上映一周，票房突破</a:t>
            </a:r>
            <a:r>
              <a:rPr lang="en-US" altLang="zh-CN" sz="2000" dirty="0" smtClean="0">
                <a:ea typeface="宋体" pitchFamily="2" charset="-122"/>
              </a:rPr>
              <a:t>1.5</a:t>
            </a:r>
            <a:r>
              <a:rPr lang="zh-CN" altLang="en-US" sz="2000" dirty="0" smtClean="0">
                <a:ea typeface="宋体" pitchFamily="2" charset="-122"/>
              </a:rPr>
              <a:t>亿。</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zh-CN" altLang="en-US" sz="4800" smtClean="0">
                <a:ea typeface="宋体" pitchFamily="2" charset="-122"/>
              </a:rPr>
              <a:t>引 例</a:t>
            </a:r>
            <a:endParaRPr lang="en-US" altLang="zh-CN" sz="4800" smtClean="0">
              <a:ea typeface="宋体" pitchFamily="2" charset="-122"/>
            </a:endParaRPr>
          </a:p>
        </p:txBody>
      </p:sp>
      <p:sp>
        <p:nvSpPr>
          <p:cNvPr id="6147" name="Rectangle 3"/>
          <p:cNvSpPr>
            <a:spLocks noGrp="1" noChangeArrowheads="1"/>
          </p:cNvSpPr>
          <p:nvPr>
            <p:ph type="body" idx="1"/>
          </p:nvPr>
        </p:nvSpPr>
        <p:spPr>
          <a:xfrm>
            <a:off x="0" y="1143000"/>
            <a:ext cx="9144000" cy="4953000"/>
          </a:xfrm>
        </p:spPr>
        <p:txBody>
          <a:bodyPr/>
          <a:lstStyle/>
          <a:p>
            <a:pPr algn="ctr">
              <a:buFont typeface="Wingdings" pitchFamily="2" charset="2"/>
              <a:buNone/>
            </a:pPr>
            <a:r>
              <a:rPr lang="zh-CN" altLang="en-US" dirty="0" smtClean="0">
                <a:solidFill>
                  <a:schemeClr val="tx2"/>
                </a:solidFill>
                <a:ea typeface="宋体" pitchFamily="2" charset="-122"/>
              </a:rPr>
              <a:t>分析</a:t>
            </a:r>
            <a:endParaRPr lang="zh-CN" altLang="en-US" sz="2000" dirty="0" smtClean="0">
              <a:ea typeface="宋体" pitchFamily="2" charset="-122"/>
            </a:endParaRPr>
          </a:p>
          <a:p>
            <a:pPr>
              <a:lnSpc>
                <a:spcPct val="150000"/>
              </a:lnSpc>
            </a:pPr>
            <a:r>
              <a:rPr lang="en-US" altLang="zh-CN" sz="2400" dirty="0" smtClean="0">
                <a:ea typeface="宋体" pitchFamily="2" charset="-122"/>
              </a:rPr>
              <a:t>《</a:t>
            </a:r>
            <a:r>
              <a:rPr lang="zh-CN" altLang="en-US" sz="2400" dirty="0" smtClean="0">
                <a:ea typeface="宋体" pitchFamily="2" charset="-122"/>
              </a:rPr>
              <a:t>老男孩之猛龙过江</a:t>
            </a:r>
            <a:r>
              <a:rPr lang="en-US" altLang="zh-CN" sz="2400" dirty="0" smtClean="0">
                <a:ea typeface="宋体" pitchFamily="2" charset="-122"/>
              </a:rPr>
              <a:t>》</a:t>
            </a:r>
            <a:r>
              <a:rPr lang="zh-CN" altLang="en-US" sz="2400" dirty="0" smtClean="0">
                <a:ea typeface="宋体" pitchFamily="2" charset="-122"/>
              </a:rPr>
              <a:t>作为首部互联网电影，当电影还未上映时，电影主题曲便已经流出，成为了经典。虽未砸钱大肆宣传，却很巧妙的以小博大，得到了网络很好的网络宣传。</a:t>
            </a:r>
          </a:p>
          <a:p>
            <a:pPr>
              <a:lnSpc>
                <a:spcPct val="150000"/>
              </a:lnSpc>
            </a:pPr>
            <a:r>
              <a:rPr lang="zh-CN" altLang="en-US" sz="2400" dirty="0" smtClean="0">
                <a:ea typeface="宋体" pitchFamily="2" charset="-122"/>
              </a:rPr>
              <a:t>利用视频点击量和消费者的参与热情，病毒性营销让</a:t>
            </a:r>
            <a:r>
              <a:rPr lang="en-US" altLang="zh-CN" sz="2400" dirty="0" smtClean="0">
                <a:ea typeface="宋体" pitchFamily="2" charset="-122"/>
              </a:rPr>
              <a:t>《</a:t>
            </a:r>
            <a:r>
              <a:rPr lang="zh-CN" altLang="en-US" sz="2400" dirty="0" smtClean="0">
                <a:ea typeface="宋体" pitchFamily="2" charset="-122"/>
              </a:rPr>
              <a:t>小苹果</a:t>
            </a:r>
            <a:r>
              <a:rPr lang="en-US" altLang="zh-CN" sz="2400" dirty="0" smtClean="0">
                <a:ea typeface="宋体" pitchFamily="2" charset="-122"/>
              </a:rPr>
              <a:t>》</a:t>
            </a:r>
            <a:r>
              <a:rPr lang="zh-CN" altLang="en-US" sz="2400" dirty="0" smtClean="0">
                <a:ea typeface="宋体" pitchFamily="2" charset="-122"/>
              </a:rPr>
              <a:t>火遍神州，远比广告轰炸效果要好许多。</a:t>
            </a:r>
          </a:p>
          <a:p>
            <a:endParaRPr lang="zh-CN" altLang="en-US" sz="2000" dirty="0" smtClean="0">
              <a:ea typeface="宋体" pitchFamily="2" charset="-122"/>
            </a:endParaRPr>
          </a:p>
          <a:p>
            <a:pPr>
              <a:lnSpc>
                <a:spcPct val="150000"/>
              </a:lnSpc>
              <a:buFont typeface="Wingdings" pitchFamily="2" charset="2"/>
              <a:buNone/>
            </a:pPr>
            <a:endParaRPr lang="zh-CN" altLang="en-US" sz="1800" dirty="0" smtClean="0">
              <a:ea typeface="宋体"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0" y="228600"/>
            <a:ext cx="8305800" cy="563563"/>
          </a:xfrm>
        </p:spPr>
        <p:txBody>
          <a:bodyPr/>
          <a:lstStyle/>
          <a:p>
            <a:pPr algn="l"/>
            <a:r>
              <a:rPr lang="en-US" altLang="zh-CN" sz="4400" dirty="0">
                <a:latin typeface="黑体" pitchFamily="49" charset="-122"/>
                <a:ea typeface="黑体" pitchFamily="49" charset="-122"/>
              </a:rPr>
              <a:t>8</a:t>
            </a:r>
            <a:r>
              <a:rPr lang="en-US" altLang="zh-CN" sz="4400" dirty="0" smtClean="0">
                <a:latin typeface="黑体" pitchFamily="49" charset="-122"/>
                <a:ea typeface="黑体" pitchFamily="49" charset="-122"/>
              </a:rPr>
              <a:t>.1</a:t>
            </a:r>
            <a:r>
              <a:rPr lang="zh-CN" altLang="en-US" sz="4400" dirty="0" smtClean="0">
                <a:latin typeface="黑体" pitchFamily="49" charset="-122"/>
                <a:ea typeface="黑体" pitchFamily="49" charset="-122"/>
              </a:rPr>
              <a:t>病毒性营销概述</a:t>
            </a:r>
          </a:p>
        </p:txBody>
      </p:sp>
      <p:sp>
        <p:nvSpPr>
          <p:cNvPr id="7171" name="AutoShape 7"/>
          <p:cNvSpPr>
            <a:spLocks noChangeAspect="1" noChangeArrowheads="1" noTextEdit="1"/>
          </p:cNvSpPr>
          <p:nvPr/>
        </p:nvSpPr>
        <p:spPr bwMode="gray">
          <a:xfrm flipH="1">
            <a:off x="4868863" y="3529013"/>
            <a:ext cx="909637" cy="1244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p>
        </p:txBody>
      </p:sp>
      <p:grpSp>
        <p:nvGrpSpPr>
          <p:cNvPr id="6" name="Group 92"/>
          <p:cNvGrpSpPr>
            <a:grpSpLocks/>
          </p:cNvGrpSpPr>
          <p:nvPr/>
        </p:nvGrpSpPr>
        <p:grpSpPr bwMode="auto">
          <a:xfrm>
            <a:off x="1609799" y="1831975"/>
            <a:ext cx="2170113" cy="4035425"/>
            <a:chOff x="720" y="1296"/>
            <a:chExt cx="1367" cy="2542"/>
          </a:xfrm>
        </p:grpSpPr>
        <p:sp>
          <p:nvSpPr>
            <p:cNvPr id="7" name="AutoShape 93"/>
            <p:cNvSpPr>
              <a:spLocks noChangeArrowheads="1"/>
            </p:cNvSpPr>
            <p:nvPr/>
          </p:nvSpPr>
          <p:spPr bwMode="gray">
            <a:xfrm>
              <a:off x="720" y="1490"/>
              <a:ext cx="1363" cy="1800"/>
            </a:xfrm>
            <a:prstGeom prst="roundRect">
              <a:avLst>
                <a:gd name="adj" fmla="val 17509"/>
              </a:avLst>
            </a:prstGeom>
            <a:gradFill rotWithShape="1">
              <a:gsLst>
                <a:gs pos="0">
                  <a:srgbClr val="4E91D4"/>
                </a:gs>
                <a:gs pos="100000">
                  <a:srgbClr val="3477A4"/>
                </a:gs>
              </a:gsLst>
              <a:lin ang="27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solidFill>
                  <a:srgbClr val="29698D"/>
                </a:solidFill>
                <a:ea typeface="宋体" pitchFamily="2" charset="-122"/>
              </a:endParaRPr>
            </a:p>
          </p:txBody>
        </p:sp>
        <p:sp>
          <p:nvSpPr>
            <p:cNvPr id="8" name="AutoShape 94"/>
            <p:cNvSpPr>
              <a:spLocks noChangeArrowheads="1"/>
            </p:cNvSpPr>
            <p:nvPr/>
          </p:nvSpPr>
          <p:spPr bwMode="gray">
            <a:xfrm>
              <a:off x="741" y="1495"/>
              <a:ext cx="1322" cy="1766"/>
            </a:xfrm>
            <a:prstGeom prst="roundRect">
              <a:avLst>
                <a:gd name="adj" fmla="val 16667"/>
              </a:avLst>
            </a:prstGeom>
            <a:solidFill>
              <a:srgbClr val="3CA1E6"/>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solidFill>
                  <a:srgbClr val="29698D"/>
                </a:solidFill>
                <a:ea typeface="宋体" pitchFamily="2" charset="-122"/>
              </a:endParaRPr>
            </a:p>
          </p:txBody>
        </p:sp>
        <p:sp>
          <p:nvSpPr>
            <p:cNvPr id="9" name="AutoShape 95"/>
            <p:cNvSpPr>
              <a:spLocks noChangeArrowheads="1"/>
            </p:cNvSpPr>
            <p:nvPr/>
          </p:nvSpPr>
          <p:spPr bwMode="gray">
            <a:xfrm>
              <a:off x="752" y="2795"/>
              <a:ext cx="1304" cy="447"/>
            </a:xfrm>
            <a:prstGeom prst="roundRect">
              <a:avLst>
                <a:gd name="adj" fmla="val 50000"/>
              </a:avLst>
            </a:prstGeom>
            <a:gradFill rotWithShape="1">
              <a:gsLst>
                <a:gs pos="0">
                  <a:srgbClr val="3CA1E6">
                    <a:alpha val="0"/>
                  </a:srgbClr>
                </a:gs>
                <a:gs pos="100000">
                  <a:srgbClr val="9BCFF2"/>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solidFill>
                  <a:srgbClr val="29698D"/>
                </a:solidFill>
                <a:ea typeface="宋体" pitchFamily="2" charset="-122"/>
              </a:endParaRPr>
            </a:p>
          </p:txBody>
        </p:sp>
        <p:sp>
          <p:nvSpPr>
            <p:cNvPr id="10" name="AutoShape 96"/>
            <p:cNvSpPr>
              <a:spLocks noChangeArrowheads="1"/>
            </p:cNvSpPr>
            <p:nvPr/>
          </p:nvSpPr>
          <p:spPr bwMode="gray">
            <a:xfrm>
              <a:off x="752" y="1509"/>
              <a:ext cx="1304" cy="446"/>
            </a:xfrm>
            <a:prstGeom prst="roundRect">
              <a:avLst>
                <a:gd name="adj" fmla="val 50000"/>
              </a:avLst>
            </a:prstGeom>
            <a:gradFill rotWithShape="1">
              <a:gsLst>
                <a:gs pos="0">
                  <a:srgbClr val="BEE0F7"/>
                </a:gs>
                <a:gs pos="100000">
                  <a:srgbClr val="3CA1E6">
                    <a:alpha val="0"/>
                  </a:srgbClr>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solidFill>
                  <a:srgbClr val="29698D"/>
                </a:solidFill>
                <a:ea typeface="宋体" pitchFamily="2" charset="-122"/>
              </a:endParaRPr>
            </a:p>
          </p:txBody>
        </p:sp>
        <p:sp>
          <p:nvSpPr>
            <p:cNvPr id="11" name="AutoShape 97"/>
            <p:cNvSpPr>
              <a:spLocks noChangeArrowheads="1"/>
            </p:cNvSpPr>
            <p:nvPr/>
          </p:nvSpPr>
          <p:spPr bwMode="gray">
            <a:xfrm>
              <a:off x="724" y="3290"/>
              <a:ext cx="1363" cy="548"/>
            </a:xfrm>
            <a:prstGeom prst="roundRect">
              <a:avLst>
                <a:gd name="adj" fmla="val 40389"/>
              </a:avLst>
            </a:prstGeom>
            <a:gradFill rotWithShape="1">
              <a:gsLst>
                <a:gs pos="0">
                  <a:srgbClr val="729EB4"/>
                </a:gs>
                <a:gs pos="100000">
                  <a:schemeClr val="bg1"/>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solidFill>
                  <a:srgbClr val="29698D"/>
                </a:solidFill>
                <a:ea typeface="宋体" pitchFamily="2" charset="-122"/>
              </a:endParaRPr>
            </a:p>
          </p:txBody>
        </p:sp>
        <p:sp>
          <p:nvSpPr>
            <p:cNvPr id="12" name="AutoShape 98"/>
            <p:cNvSpPr>
              <a:spLocks noChangeArrowheads="1"/>
            </p:cNvSpPr>
            <p:nvPr/>
          </p:nvSpPr>
          <p:spPr bwMode="gray">
            <a:xfrm>
              <a:off x="752" y="3305"/>
              <a:ext cx="1304" cy="487"/>
            </a:xfrm>
            <a:prstGeom prst="roundRect">
              <a:avLst>
                <a:gd name="adj" fmla="val 50000"/>
              </a:avLst>
            </a:prstGeom>
            <a:gradFill rotWithShape="1">
              <a:gsLst>
                <a:gs pos="0">
                  <a:srgbClr val="7DAFD4"/>
                </a:gs>
                <a:gs pos="100000">
                  <a:schemeClr val="bg1"/>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solidFill>
                  <a:srgbClr val="29698D"/>
                </a:solidFill>
                <a:ea typeface="宋体" pitchFamily="2" charset="-122"/>
              </a:endParaRPr>
            </a:p>
          </p:txBody>
        </p:sp>
        <p:grpSp>
          <p:nvGrpSpPr>
            <p:cNvPr id="13" name="Group 99"/>
            <p:cNvGrpSpPr>
              <a:grpSpLocks/>
            </p:cNvGrpSpPr>
            <p:nvPr/>
          </p:nvGrpSpPr>
          <p:grpSpPr bwMode="auto">
            <a:xfrm>
              <a:off x="1189" y="1296"/>
              <a:ext cx="405" cy="405"/>
              <a:chOff x="1289" y="582"/>
              <a:chExt cx="668" cy="668"/>
            </a:xfrm>
          </p:grpSpPr>
          <p:sp>
            <p:nvSpPr>
              <p:cNvPr id="16" name="Oval 100"/>
              <p:cNvSpPr>
                <a:spLocks noChangeArrowheads="1"/>
              </p:cNvSpPr>
              <p:nvPr/>
            </p:nvSpPr>
            <p:spPr bwMode="gray">
              <a:xfrm>
                <a:off x="1289" y="582"/>
                <a:ext cx="668" cy="668"/>
              </a:xfrm>
              <a:prstGeom prst="ellipse">
                <a:avLst/>
              </a:prstGeom>
              <a:solidFill>
                <a:srgbClr val="333333"/>
              </a:solidFill>
              <a:ln>
                <a:noFill/>
              </a:ln>
              <a:extLst>
                <a:ext uri="{91240B29-F687-4F45-9708-019B960494DF}">
                  <a14:hiddenLine xmlns:a14="http://schemas.microsoft.com/office/drawing/2010/main" xmlns="" w="38100" algn="ctr">
                    <a:solidFill>
                      <a:srgbClr val="000000"/>
                    </a:solidFill>
                    <a:round/>
                    <a:headEnd/>
                    <a:tailEnd/>
                  </a14:hiddenLine>
                </a:ext>
              </a:extLst>
            </p:spPr>
            <p:txBody>
              <a:bodyPr anchor="ctr">
                <a:spAutoFit/>
              </a:bodyPr>
              <a:lstStyle/>
              <a:p>
                <a:endParaRPr lang="zh-CN" altLang="en-US">
                  <a:solidFill>
                    <a:srgbClr val="29698D"/>
                  </a:solidFill>
                  <a:ea typeface="宋体" pitchFamily="2" charset="-122"/>
                </a:endParaRPr>
              </a:p>
            </p:txBody>
          </p:sp>
          <p:sp>
            <p:nvSpPr>
              <p:cNvPr id="17" name="Oval 101"/>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a:solidFill>
                    <a:srgbClr val="29698D"/>
                  </a:solidFill>
                  <a:ea typeface="宋体" pitchFamily="2" charset="-122"/>
                </a:endParaRPr>
              </a:p>
            </p:txBody>
          </p:sp>
          <p:sp>
            <p:nvSpPr>
              <p:cNvPr id="18" name="Oval 102"/>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a:solidFill>
                    <a:srgbClr val="29698D"/>
                  </a:solidFill>
                  <a:ea typeface="宋体" pitchFamily="2" charset="-122"/>
                </a:endParaRPr>
              </a:p>
            </p:txBody>
          </p:sp>
          <p:sp>
            <p:nvSpPr>
              <p:cNvPr id="19" name="Oval 103"/>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a:solidFill>
                    <a:srgbClr val="29698D"/>
                  </a:solidFill>
                  <a:ea typeface="宋体" pitchFamily="2" charset="-122"/>
                </a:endParaRPr>
              </a:p>
            </p:txBody>
          </p:sp>
          <p:sp>
            <p:nvSpPr>
              <p:cNvPr id="20" name="Oval 104"/>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a:solidFill>
                    <a:srgbClr val="29698D"/>
                  </a:solidFill>
                  <a:ea typeface="宋体" pitchFamily="2" charset="-122"/>
                </a:endParaRPr>
              </a:p>
            </p:txBody>
          </p:sp>
        </p:grpSp>
        <p:sp>
          <p:nvSpPr>
            <p:cNvPr id="14" name="Text Box 105"/>
            <p:cNvSpPr txBox="1">
              <a:spLocks noChangeArrowheads="1"/>
            </p:cNvSpPr>
            <p:nvPr/>
          </p:nvSpPr>
          <p:spPr bwMode="gray">
            <a:xfrm>
              <a:off x="1276" y="1354"/>
              <a:ext cx="223" cy="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ltLang="zh-CN" sz="2400" dirty="0">
                  <a:solidFill>
                    <a:srgbClr val="000000"/>
                  </a:solidFill>
                  <a:ea typeface="宋体" pitchFamily="2" charset="-122"/>
                </a:rPr>
                <a:t>1</a:t>
              </a:r>
              <a:endParaRPr lang="en-US" altLang="zh-CN" dirty="0">
                <a:solidFill>
                  <a:srgbClr val="29698D"/>
                </a:solidFill>
                <a:ea typeface="宋体" pitchFamily="2" charset="-122"/>
              </a:endParaRPr>
            </a:p>
          </p:txBody>
        </p:sp>
        <p:sp>
          <p:nvSpPr>
            <p:cNvPr id="15" name="Text Box 106"/>
            <p:cNvSpPr txBox="1">
              <a:spLocks noChangeArrowheads="1"/>
            </p:cNvSpPr>
            <p:nvPr/>
          </p:nvSpPr>
          <p:spPr bwMode="gray">
            <a:xfrm>
              <a:off x="768" y="1776"/>
              <a:ext cx="1296" cy="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2400" dirty="0" smtClean="0">
                  <a:solidFill>
                    <a:schemeClr val="tx2"/>
                  </a:solidFill>
                  <a:ea typeface="宋体" pitchFamily="2" charset="-122"/>
                </a:rPr>
                <a:t>病毒性营销工作原理</a:t>
              </a:r>
              <a:endParaRPr lang="en-US" altLang="zh-CN" sz="2400" dirty="0">
                <a:solidFill>
                  <a:schemeClr val="tx2"/>
                </a:solidFill>
                <a:ea typeface="宋体" pitchFamily="2" charset="-122"/>
              </a:endParaRPr>
            </a:p>
          </p:txBody>
        </p:sp>
      </p:grpSp>
      <p:grpSp>
        <p:nvGrpSpPr>
          <p:cNvPr id="21" name="Group 107"/>
          <p:cNvGrpSpPr>
            <a:grpSpLocks/>
          </p:cNvGrpSpPr>
          <p:nvPr/>
        </p:nvGrpSpPr>
        <p:grpSpPr bwMode="auto">
          <a:xfrm>
            <a:off x="4709318" y="1831975"/>
            <a:ext cx="2166938" cy="4035425"/>
            <a:chOff x="2208" y="1296"/>
            <a:chExt cx="1365" cy="2542"/>
          </a:xfrm>
        </p:grpSpPr>
        <p:sp>
          <p:nvSpPr>
            <p:cNvPr id="22" name="AutoShape 108"/>
            <p:cNvSpPr>
              <a:spLocks noChangeArrowheads="1"/>
            </p:cNvSpPr>
            <p:nvPr/>
          </p:nvSpPr>
          <p:spPr bwMode="gray">
            <a:xfrm>
              <a:off x="2208" y="1490"/>
              <a:ext cx="1363" cy="1800"/>
            </a:xfrm>
            <a:prstGeom prst="roundRect">
              <a:avLst>
                <a:gd name="adj" fmla="val 17509"/>
              </a:avLst>
            </a:prstGeom>
            <a:gradFill rotWithShape="1">
              <a:gsLst>
                <a:gs pos="0">
                  <a:srgbClr val="34B034"/>
                </a:gs>
                <a:gs pos="100000">
                  <a:srgbClr val="3F8B4A"/>
                </a:gs>
              </a:gsLst>
              <a:lin ang="27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solidFill>
                  <a:srgbClr val="29698D"/>
                </a:solidFill>
                <a:ea typeface="宋体" pitchFamily="2" charset="-122"/>
              </a:endParaRPr>
            </a:p>
          </p:txBody>
        </p:sp>
        <p:sp>
          <p:nvSpPr>
            <p:cNvPr id="23" name="AutoShape 109"/>
            <p:cNvSpPr>
              <a:spLocks noChangeArrowheads="1"/>
            </p:cNvSpPr>
            <p:nvPr/>
          </p:nvSpPr>
          <p:spPr bwMode="gray">
            <a:xfrm>
              <a:off x="2229" y="1495"/>
              <a:ext cx="1322" cy="1766"/>
            </a:xfrm>
            <a:prstGeom prst="roundRect">
              <a:avLst>
                <a:gd name="adj" fmla="val 16667"/>
              </a:avLst>
            </a:prstGeom>
            <a:solidFill>
              <a:srgbClr val="73E77E"/>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solidFill>
                  <a:srgbClr val="29698D"/>
                </a:solidFill>
                <a:ea typeface="宋体" pitchFamily="2" charset="-122"/>
              </a:endParaRPr>
            </a:p>
          </p:txBody>
        </p:sp>
        <p:sp>
          <p:nvSpPr>
            <p:cNvPr id="24" name="AutoShape 110"/>
            <p:cNvSpPr>
              <a:spLocks noChangeArrowheads="1"/>
            </p:cNvSpPr>
            <p:nvPr/>
          </p:nvSpPr>
          <p:spPr bwMode="gray">
            <a:xfrm>
              <a:off x="2240" y="2795"/>
              <a:ext cx="1304" cy="447"/>
            </a:xfrm>
            <a:prstGeom prst="roundRect">
              <a:avLst>
                <a:gd name="adj" fmla="val 50000"/>
              </a:avLst>
            </a:prstGeom>
            <a:gradFill rotWithShape="1">
              <a:gsLst>
                <a:gs pos="0">
                  <a:srgbClr val="73E77E"/>
                </a:gs>
                <a:gs pos="100000">
                  <a:srgbClr val="B3F2B9"/>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solidFill>
                  <a:srgbClr val="29698D"/>
                </a:solidFill>
                <a:ea typeface="宋体" pitchFamily="2" charset="-122"/>
              </a:endParaRPr>
            </a:p>
          </p:txBody>
        </p:sp>
        <p:sp>
          <p:nvSpPr>
            <p:cNvPr id="25" name="AutoShape 111"/>
            <p:cNvSpPr>
              <a:spLocks noChangeArrowheads="1"/>
            </p:cNvSpPr>
            <p:nvPr/>
          </p:nvSpPr>
          <p:spPr bwMode="gray">
            <a:xfrm>
              <a:off x="2240" y="1509"/>
              <a:ext cx="1304" cy="446"/>
            </a:xfrm>
            <a:prstGeom prst="roundRect">
              <a:avLst>
                <a:gd name="adj" fmla="val 50000"/>
              </a:avLst>
            </a:prstGeom>
            <a:gradFill rotWithShape="1">
              <a:gsLst>
                <a:gs pos="0">
                  <a:srgbClr val="D0F7D4"/>
                </a:gs>
                <a:gs pos="100000">
                  <a:srgbClr val="73E77E"/>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solidFill>
                  <a:srgbClr val="29698D"/>
                </a:solidFill>
                <a:ea typeface="宋体" pitchFamily="2" charset="-122"/>
              </a:endParaRPr>
            </a:p>
          </p:txBody>
        </p:sp>
        <p:sp>
          <p:nvSpPr>
            <p:cNvPr id="26" name="Oval 112"/>
            <p:cNvSpPr>
              <a:spLocks noChangeArrowheads="1"/>
            </p:cNvSpPr>
            <p:nvPr/>
          </p:nvSpPr>
          <p:spPr bwMode="gray">
            <a:xfrm>
              <a:off x="2677" y="1296"/>
              <a:ext cx="405" cy="405"/>
            </a:xfrm>
            <a:prstGeom prst="ellipse">
              <a:avLst/>
            </a:prstGeom>
            <a:solidFill>
              <a:srgbClr val="333333"/>
            </a:solidFill>
            <a:ln>
              <a:noFill/>
            </a:ln>
            <a:extLst>
              <a:ext uri="{91240B29-F687-4F45-9708-019B960494DF}">
                <a14:hiddenLine xmlns:a14="http://schemas.microsoft.com/office/drawing/2010/main" xmlns="" w="38100" algn="ctr">
                  <a:solidFill>
                    <a:srgbClr val="000000"/>
                  </a:solidFill>
                  <a:round/>
                  <a:headEnd/>
                  <a:tailEnd/>
                </a14:hiddenLine>
              </a:ext>
            </a:extLst>
          </p:spPr>
          <p:txBody>
            <a:bodyPr anchor="ctr">
              <a:spAutoFit/>
            </a:bodyPr>
            <a:lstStyle/>
            <a:p>
              <a:endParaRPr lang="zh-CN" altLang="en-US">
                <a:solidFill>
                  <a:srgbClr val="29698D"/>
                </a:solidFill>
                <a:ea typeface="宋体" pitchFamily="2" charset="-122"/>
              </a:endParaRPr>
            </a:p>
          </p:txBody>
        </p:sp>
        <p:sp>
          <p:nvSpPr>
            <p:cNvPr id="27" name="Oval 113"/>
            <p:cNvSpPr>
              <a:spLocks noChangeArrowheads="1"/>
            </p:cNvSpPr>
            <p:nvPr/>
          </p:nvSpPr>
          <p:spPr bwMode="gray">
            <a:xfrm>
              <a:off x="2681" y="1299"/>
              <a:ext cx="392" cy="392"/>
            </a:xfrm>
            <a:prstGeom prst="ellipse">
              <a:avLst/>
            </a:prstGeom>
            <a:gradFill rotWithShape="1">
              <a:gsLst>
                <a:gs pos="0">
                  <a:srgbClr val="636869"/>
                </a:gs>
                <a:gs pos="100000">
                  <a:srgbClr val="D6E1E2"/>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a:solidFill>
                  <a:srgbClr val="29698D"/>
                </a:solidFill>
                <a:ea typeface="宋体" pitchFamily="2" charset="-122"/>
              </a:endParaRPr>
            </a:p>
          </p:txBody>
        </p:sp>
        <p:sp>
          <p:nvSpPr>
            <p:cNvPr id="28" name="Oval 114"/>
            <p:cNvSpPr>
              <a:spLocks noChangeArrowheads="1"/>
            </p:cNvSpPr>
            <p:nvPr/>
          </p:nvSpPr>
          <p:spPr bwMode="gray">
            <a:xfrm>
              <a:off x="2686" y="1301"/>
              <a:ext cx="383" cy="383"/>
            </a:xfrm>
            <a:prstGeom prst="ellipse">
              <a:avLst/>
            </a:prstGeom>
            <a:gradFill rotWithShape="1">
              <a:gsLst>
                <a:gs pos="0">
                  <a:srgbClr val="D6E1E2">
                    <a:alpha val="0"/>
                  </a:srgbClr>
                </a:gs>
                <a:gs pos="100000">
                  <a:srgbClr val="F1F5F5"/>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a:solidFill>
                  <a:srgbClr val="29698D"/>
                </a:solidFill>
                <a:ea typeface="宋体" pitchFamily="2" charset="-122"/>
              </a:endParaRPr>
            </a:p>
          </p:txBody>
        </p:sp>
        <p:sp>
          <p:nvSpPr>
            <p:cNvPr id="29" name="Oval 115"/>
            <p:cNvSpPr>
              <a:spLocks noChangeArrowheads="1"/>
            </p:cNvSpPr>
            <p:nvPr/>
          </p:nvSpPr>
          <p:spPr bwMode="gray">
            <a:xfrm>
              <a:off x="2690" y="1305"/>
              <a:ext cx="364" cy="357"/>
            </a:xfrm>
            <a:prstGeom prst="ellipse">
              <a:avLst/>
            </a:prstGeom>
            <a:gradFill rotWithShape="1">
              <a:gsLst>
                <a:gs pos="0">
                  <a:srgbClr val="AAB2B3"/>
                </a:gs>
                <a:gs pos="100000">
                  <a:srgbClr val="D6E1E2">
                    <a:alpha val="48000"/>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a:solidFill>
                  <a:srgbClr val="29698D"/>
                </a:solidFill>
                <a:ea typeface="宋体" pitchFamily="2" charset="-122"/>
              </a:endParaRPr>
            </a:p>
          </p:txBody>
        </p:sp>
        <p:sp>
          <p:nvSpPr>
            <p:cNvPr id="30" name="Oval 116"/>
            <p:cNvSpPr>
              <a:spLocks noChangeArrowheads="1"/>
            </p:cNvSpPr>
            <p:nvPr/>
          </p:nvSpPr>
          <p:spPr bwMode="gray">
            <a:xfrm>
              <a:off x="2712" y="1315"/>
              <a:ext cx="323" cy="290"/>
            </a:xfrm>
            <a:prstGeom prst="ellipse">
              <a:avLst/>
            </a:prstGeom>
            <a:gradFill rotWithShape="1">
              <a:gsLst>
                <a:gs pos="0">
                  <a:srgbClr val="FFFFFF"/>
                </a:gs>
                <a:gs pos="100000">
                  <a:srgbClr val="D6E1E2">
                    <a:alpha val="37999"/>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p>
              <a:endParaRPr lang="zh-CN" altLang="en-US">
                <a:solidFill>
                  <a:srgbClr val="29698D"/>
                </a:solidFill>
                <a:ea typeface="宋体" pitchFamily="2" charset="-122"/>
              </a:endParaRPr>
            </a:p>
          </p:txBody>
        </p:sp>
        <p:sp>
          <p:nvSpPr>
            <p:cNvPr id="31" name="Text Box 117"/>
            <p:cNvSpPr txBox="1">
              <a:spLocks noChangeArrowheads="1"/>
            </p:cNvSpPr>
            <p:nvPr/>
          </p:nvSpPr>
          <p:spPr bwMode="gray">
            <a:xfrm>
              <a:off x="2764" y="1354"/>
              <a:ext cx="223" cy="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ltLang="zh-CN" sz="2400">
                  <a:solidFill>
                    <a:srgbClr val="000000"/>
                  </a:solidFill>
                  <a:ea typeface="宋体" pitchFamily="2" charset="-122"/>
                </a:rPr>
                <a:t>2</a:t>
              </a:r>
              <a:endParaRPr lang="en-US" altLang="zh-CN">
                <a:solidFill>
                  <a:srgbClr val="29698D"/>
                </a:solidFill>
                <a:ea typeface="宋体" pitchFamily="2" charset="-122"/>
              </a:endParaRPr>
            </a:p>
          </p:txBody>
        </p:sp>
        <p:sp>
          <p:nvSpPr>
            <p:cNvPr id="32" name="Text Box 118"/>
            <p:cNvSpPr txBox="1">
              <a:spLocks noChangeArrowheads="1"/>
            </p:cNvSpPr>
            <p:nvPr/>
          </p:nvSpPr>
          <p:spPr bwMode="gray">
            <a:xfrm>
              <a:off x="2256" y="1776"/>
              <a:ext cx="1296" cy="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2400" dirty="0" smtClean="0">
                  <a:solidFill>
                    <a:schemeClr val="tx2"/>
                  </a:solidFill>
                  <a:ea typeface="宋体" pitchFamily="2" charset="-122"/>
                </a:rPr>
                <a:t>病毒性营销的要素</a:t>
              </a:r>
              <a:endParaRPr lang="en-US" altLang="zh-CN" sz="2400" dirty="0">
                <a:solidFill>
                  <a:schemeClr val="tx2"/>
                </a:solidFill>
                <a:ea typeface="宋体" pitchFamily="2" charset="-122"/>
              </a:endParaRPr>
            </a:p>
          </p:txBody>
        </p:sp>
        <p:sp>
          <p:nvSpPr>
            <p:cNvPr id="33" name="AutoShape 119"/>
            <p:cNvSpPr>
              <a:spLocks noChangeArrowheads="1"/>
            </p:cNvSpPr>
            <p:nvPr/>
          </p:nvSpPr>
          <p:spPr bwMode="gray">
            <a:xfrm>
              <a:off x="2210" y="3290"/>
              <a:ext cx="1363" cy="548"/>
            </a:xfrm>
            <a:prstGeom prst="roundRect">
              <a:avLst>
                <a:gd name="adj" fmla="val 40389"/>
              </a:avLst>
            </a:prstGeom>
            <a:gradFill rotWithShape="1">
              <a:gsLst>
                <a:gs pos="0">
                  <a:srgbClr val="58A4AE"/>
                </a:gs>
                <a:gs pos="100000">
                  <a:schemeClr val="bg1"/>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solidFill>
                  <a:srgbClr val="29698D"/>
                </a:solidFill>
                <a:ea typeface="宋体" pitchFamily="2" charset="-122"/>
              </a:endParaRPr>
            </a:p>
          </p:txBody>
        </p:sp>
        <p:sp>
          <p:nvSpPr>
            <p:cNvPr id="34" name="AutoShape 120"/>
            <p:cNvSpPr>
              <a:spLocks noChangeArrowheads="1"/>
            </p:cNvSpPr>
            <p:nvPr/>
          </p:nvSpPr>
          <p:spPr bwMode="gray">
            <a:xfrm>
              <a:off x="2238" y="3305"/>
              <a:ext cx="1304" cy="487"/>
            </a:xfrm>
            <a:prstGeom prst="roundRect">
              <a:avLst>
                <a:gd name="adj" fmla="val 50000"/>
              </a:avLst>
            </a:prstGeom>
            <a:gradFill rotWithShape="1">
              <a:gsLst>
                <a:gs pos="0">
                  <a:srgbClr val="72B2BB"/>
                </a:gs>
                <a:gs pos="100000">
                  <a:schemeClr val="bg1"/>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zh-CN" altLang="en-US">
                <a:solidFill>
                  <a:srgbClr val="29698D"/>
                </a:solidFill>
                <a:ea typeface="宋体" pitchFamily="2" charset="-122"/>
              </a:endParaRP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0" y="228600"/>
            <a:ext cx="8305800" cy="563563"/>
          </a:xfrm>
        </p:spPr>
        <p:txBody>
          <a:bodyPr/>
          <a:lstStyle/>
          <a:p>
            <a:pPr algn="l"/>
            <a:r>
              <a:rPr lang="en-US" altLang="zh-CN" sz="4400" dirty="0">
                <a:latin typeface="黑体" pitchFamily="49" charset="-122"/>
                <a:ea typeface="黑体" pitchFamily="49" charset="-122"/>
              </a:rPr>
              <a:t>8</a:t>
            </a:r>
            <a:r>
              <a:rPr lang="en-US" altLang="zh-CN" sz="4400" dirty="0" smtClean="0">
                <a:latin typeface="黑体" pitchFamily="49" charset="-122"/>
                <a:ea typeface="黑体" pitchFamily="49" charset="-122"/>
              </a:rPr>
              <a:t>.1 </a:t>
            </a:r>
            <a:r>
              <a:rPr lang="zh-CN" altLang="en-US" sz="4400" dirty="0" smtClean="0">
                <a:latin typeface="黑体" pitchFamily="49" charset="-122"/>
                <a:ea typeface="黑体" pitchFamily="49" charset="-122"/>
              </a:rPr>
              <a:t>病毒性营销概述</a:t>
            </a:r>
          </a:p>
        </p:txBody>
      </p:sp>
      <p:sp>
        <p:nvSpPr>
          <p:cNvPr id="9219" name="AutoShape 7"/>
          <p:cNvSpPr>
            <a:spLocks noChangeAspect="1" noChangeArrowheads="1" noTextEdit="1"/>
          </p:cNvSpPr>
          <p:nvPr/>
        </p:nvSpPr>
        <p:spPr bwMode="gray">
          <a:xfrm flipH="1">
            <a:off x="4868863" y="3529013"/>
            <a:ext cx="909637" cy="1244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p>
        </p:txBody>
      </p:sp>
      <p:sp>
        <p:nvSpPr>
          <p:cNvPr id="9220" name="TextBox 25"/>
          <p:cNvSpPr txBox="1">
            <a:spLocks noChangeArrowheads="1"/>
          </p:cNvSpPr>
          <p:nvPr/>
        </p:nvSpPr>
        <p:spPr bwMode="auto">
          <a:xfrm>
            <a:off x="304800" y="1905000"/>
            <a:ext cx="8534400" cy="29546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50000"/>
              </a:lnSpc>
            </a:pPr>
            <a:r>
              <a:rPr lang="en-US" altLang="zh-CN" sz="2800" b="1" dirty="0" smtClean="0">
                <a:ea typeface="宋体" pitchFamily="2" charset="-122"/>
              </a:rPr>
              <a:t>1</a:t>
            </a:r>
            <a:r>
              <a:rPr lang="zh-CN" altLang="en-US" sz="2800" b="1" dirty="0" smtClean="0">
                <a:ea typeface="宋体" pitchFamily="2" charset="-122"/>
              </a:rPr>
              <a:t>）病毒性营销的含义</a:t>
            </a:r>
          </a:p>
          <a:p>
            <a:pPr eaLnBrk="1" hangingPunct="1">
              <a:lnSpc>
                <a:spcPct val="150000"/>
              </a:lnSpc>
            </a:pPr>
            <a:r>
              <a:rPr lang="zh-CN" altLang="en-US" sz="2800" b="1" dirty="0" smtClean="0">
                <a:ea typeface="宋体" pitchFamily="2" charset="-122"/>
              </a:rPr>
              <a:t>        </a:t>
            </a:r>
            <a:r>
              <a:rPr lang="zh-CN" altLang="en-US" sz="2800" dirty="0" smtClean="0">
                <a:ea typeface="宋体" pitchFamily="2" charset="-122"/>
              </a:rPr>
              <a:t>病毒性营销就是利用网络用户的口碑来宣传网络，运用快速复制的方式，短时间内向数以千计、万计的人传播和扩散的一种网络营销方法。</a:t>
            </a:r>
          </a:p>
          <a:p>
            <a:pPr eaLnBrk="1" hangingPunct="1"/>
            <a:endParaRPr lang="zh-CN" altLang="en-US" dirty="0">
              <a:ea typeface="宋体" pitchFamily="2" charset="-122"/>
            </a:endParaRPr>
          </a:p>
        </p:txBody>
      </p:sp>
      <p:sp>
        <p:nvSpPr>
          <p:cNvPr id="9221" name="矩形 19"/>
          <p:cNvSpPr>
            <a:spLocks noChangeArrowheads="1"/>
          </p:cNvSpPr>
          <p:nvPr/>
        </p:nvSpPr>
        <p:spPr bwMode="auto">
          <a:xfrm>
            <a:off x="0" y="1143000"/>
            <a:ext cx="4903907"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3200" dirty="0" smtClean="0">
                <a:solidFill>
                  <a:schemeClr val="tx2"/>
                </a:solidFill>
                <a:latin typeface="黑体" pitchFamily="49" charset="-122"/>
                <a:ea typeface="黑体" pitchFamily="49" charset="-122"/>
              </a:rPr>
              <a:t>8.1.1</a:t>
            </a:r>
            <a:r>
              <a:rPr lang="zh-CN" altLang="en-US" sz="3200" dirty="0" smtClean="0">
                <a:solidFill>
                  <a:schemeClr val="tx2"/>
                </a:solidFill>
                <a:latin typeface="黑体" pitchFamily="49" charset="-122"/>
                <a:ea typeface="黑体" pitchFamily="49" charset="-122"/>
              </a:rPr>
              <a:t>病毒性营销工作原理</a:t>
            </a:r>
            <a:endParaRPr lang="zh-CN" altLang="en-US" sz="3200" dirty="0">
              <a:solidFill>
                <a:schemeClr val="tx2"/>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0" y="228600"/>
            <a:ext cx="8305800" cy="563563"/>
          </a:xfrm>
        </p:spPr>
        <p:txBody>
          <a:bodyPr/>
          <a:lstStyle/>
          <a:p>
            <a:pPr algn="l"/>
            <a:r>
              <a:rPr lang="en-US" altLang="zh-CN" sz="4400" dirty="0">
                <a:latin typeface="黑体" pitchFamily="49" charset="-122"/>
                <a:ea typeface="黑体" pitchFamily="49" charset="-122"/>
              </a:rPr>
              <a:t>8</a:t>
            </a:r>
            <a:r>
              <a:rPr lang="en-US" altLang="zh-CN" sz="4400" dirty="0" smtClean="0">
                <a:latin typeface="黑体" pitchFamily="49" charset="-122"/>
                <a:ea typeface="黑体" pitchFamily="49" charset="-122"/>
              </a:rPr>
              <a:t>.1 </a:t>
            </a:r>
            <a:r>
              <a:rPr lang="zh-CN" altLang="en-US" sz="4400" dirty="0" smtClean="0">
                <a:latin typeface="黑体" pitchFamily="49" charset="-122"/>
                <a:ea typeface="黑体" pitchFamily="49" charset="-122"/>
              </a:rPr>
              <a:t>病毒性营销概述</a:t>
            </a:r>
          </a:p>
        </p:txBody>
      </p:sp>
      <p:sp>
        <p:nvSpPr>
          <p:cNvPr id="10243" name="AutoShape 7"/>
          <p:cNvSpPr>
            <a:spLocks noChangeAspect="1" noChangeArrowheads="1" noTextEdit="1"/>
          </p:cNvSpPr>
          <p:nvPr/>
        </p:nvSpPr>
        <p:spPr bwMode="gray">
          <a:xfrm flipH="1">
            <a:off x="4868863" y="3529013"/>
            <a:ext cx="909637" cy="1244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p>
        </p:txBody>
      </p:sp>
      <p:sp>
        <p:nvSpPr>
          <p:cNvPr id="10244" name="矩形 22"/>
          <p:cNvSpPr>
            <a:spLocks noChangeArrowheads="1"/>
          </p:cNvSpPr>
          <p:nvPr/>
        </p:nvSpPr>
        <p:spPr bwMode="auto">
          <a:xfrm>
            <a:off x="0" y="1143000"/>
            <a:ext cx="5519460"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3200" dirty="0" smtClean="0">
                <a:solidFill>
                  <a:schemeClr val="tx2"/>
                </a:solidFill>
                <a:latin typeface="黑体" pitchFamily="49" charset="-122"/>
                <a:ea typeface="黑体" pitchFamily="49" charset="-122"/>
              </a:rPr>
              <a:t>8.1.1 </a:t>
            </a:r>
            <a:r>
              <a:rPr lang="zh-CN" altLang="en-US" sz="3200" dirty="0" smtClean="0">
                <a:solidFill>
                  <a:schemeClr val="tx2"/>
                </a:solidFill>
                <a:latin typeface="黑体" pitchFamily="49" charset="-122"/>
                <a:ea typeface="黑体" pitchFamily="49" charset="-122"/>
              </a:rPr>
              <a:t>病毒性营销的工作原理</a:t>
            </a:r>
            <a:endParaRPr lang="zh-CN" altLang="en-US" sz="3200" dirty="0">
              <a:solidFill>
                <a:schemeClr val="tx2"/>
              </a:solidFill>
              <a:latin typeface="黑体" pitchFamily="49" charset="-122"/>
              <a:ea typeface="黑体" pitchFamily="49" charset="-122"/>
            </a:endParaRPr>
          </a:p>
        </p:txBody>
      </p:sp>
      <p:sp>
        <p:nvSpPr>
          <p:cNvPr id="10245" name="Rectangle 11"/>
          <p:cNvSpPr>
            <a:spLocks noChangeArrowheads="1"/>
          </p:cNvSpPr>
          <p:nvPr/>
        </p:nvSpPr>
        <p:spPr bwMode="auto">
          <a:xfrm>
            <a:off x="833388" y="1810271"/>
            <a:ext cx="7391400" cy="3754874"/>
          </a:xfrm>
          <a:prstGeom prst="rect">
            <a:avLst/>
          </a:prstGeom>
          <a:noFill/>
          <a:ln>
            <a:noFill/>
          </a:ln>
          <a:effectLst>
            <a:prstShdw prst="shdw12">
              <a:schemeClr val="bg2">
                <a:alpha val="50000"/>
              </a:schemeClr>
            </a:prst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indent="266700" eaLnBrk="0" hangingPunct="0">
              <a:lnSpc>
                <a:spcPct val="150000"/>
              </a:lnSpc>
            </a:pPr>
            <a:r>
              <a:rPr lang="en-US" altLang="zh-CN" sz="2800" b="1" dirty="0">
                <a:ea typeface="宋体" pitchFamily="2" charset="-122"/>
              </a:rPr>
              <a:t>2</a:t>
            </a:r>
            <a:r>
              <a:rPr lang="zh-CN" altLang="en-US" sz="2800" b="1" dirty="0">
                <a:ea typeface="宋体" pitchFamily="2" charset="-122"/>
              </a:rPr>
              <a:t>）病毒性营销的操作</a:t>
            </a:r>
            <a:r>
              <a:rPr lang="zh-CN" altLang="en-US" sz="2800" b="1" dirty="0" smtClean="0">
                <a:ea typeface="宋体" pitchFamily="2" charset="-122"/>
              </a:rPr>
              <a:t>原理</a:t>
            </a:r>
            <a:endParaRPr lang="en-US" altLang="zh-CN" sz="2800" b="1" dirty="0" smtClean="0">
              <a:ea typeface="宋体" pitchFamily="2" charset="-122"/>
            </a:endParaRPr>
          </a:p>
          <a:p>
            <a:pPr indent="266700" eaLnBrk="0" hangingPunct="0">
              <a:lnSpc>
                <a:spcPct val="150000"/>
              </a:lnSpc>
            </a:pPr>
            <a:r>
              <a:rPr lang="zh-CN" altLang="en-US" sz="2800" dirty="0" smtClean="0">
                <a:ea typeface="宋体" pitchFamily="2" charset="-122"/>
              </a:rPr>
              <a:t>     通过提供免费的产品和服务，然后在发出的信息底部附加一个信息或网址，使得提供免费产品和服务的信息在更大的范围扩散。</a:t>
            </a:r>
            <a:endParaRPr lang="en-US" altLang="zh-CN" sz="2800" dirty="0" smtClean="0">
              <a:ea typeface="宋体" pitchFamily="2" charset="-122"/>
            </a:endParaRPr>
          </a:p>
          <a:p>
            <a:pPr indent="266700" eaLnBrk="0" hangingPunct="0">
              <a:lnSpc>
                <a:spcPct val="150000"/>
              </a:lnSpc>
            </a:pPr>
            <a:endParaRPr lang="en-US" altLang="zh-CN" sz="2800" dirty="0">
              <a:ea typeface="宋体" pitchFamily="2" charset="-122"/>
            </a:endParaRPr>
          </a:p>
          <a:p>
            <a:pPr indent="266700" eaLnBrk="0" hangingPunct="0"/>
            <a:endParaRPr lang="en-US" altLang="zh-CN" sz="2800" dirty="0">
              <a:ea typeface="宋体" pitchFamily="2"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腾讯贺卡</a:t>
            </a:r>
            <a:endParaRPr lang="zh-CN" altLang="en-US" dirty="0"/>
          </a:p>
        </p:txBody>
      </p:sp>
      <p:sp>
        <p:nvSpPr>
          <p:cNvPr id="4" name="页脚占位符 3"/>
          <p:cNvSpPr>
            <a:spLocks noGrp="1"/>
          </p:cNvSpPr>
          <p:nvPr>
            <p:ph type="ftr" sz="quarter" idx="10"/>
          </p:nvPr>
        </p:nvSpPr>
        <p:spPr/>
        <p:txBody>
          <a:bodyPr/>
          <a:lstStyle/>
          <a:p>
            <a:pPr>
              <a:defRPr/>
            </a:pPr>
            <a:r>
              <a:rPr lang="en-US" altLang="zh-CN" smtClean="0"/>
              <a:t>Company Logo</a:t>
            </a:r>
            <a:endParaRPr lang="en-US" altLang="zh-CN"/>
          </a:p>
        </p:txBody>
      </p:sp>
      <p:pic>
        <p:nvPicPr>
          <p:cNvPr id="6758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53181" y="1844824"/>
            <a:ext cx="8051267" cy="39372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9966183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0" y="228600"/>
            <a:ext cx="8305800" cy="563563"/>
          </a:xfrm>
        </p:spPr>
        <p:txBody>
          <a:bodyPr/>
          <a:lstStyle/>
          <a:p>
            <a:pPr algn="l"/>
            <a:r>
              <a:rPr lang="en-US" altLang="zh-CN" sz="4400" dirty="0">
                <a:latin typeface="黑体" pitchFamily="49" charset="-122"/>
                <a:ea typeface="黑体" pitchFamily="49" charset="-122"/>
              </a:rPr>
              <a:t>8</a:t>
            </a:r>
            <a:r>
              <a:rPr lang="en-US" altLang="zh-CN" sz="4400" dirty="0" smtClean="0">
                <a:latin typeface="黑体" pitchFamily="49" charset="-122"/>
                <a:ea typeface="黑体" pitchFamily="49" charset="-122"/>
              </a:rPr>
              <a:t>.1 </a:t>
            </a:r>
            <a:r>
              <a:rPr lang="zh-CN" altLang="en-US" sz="4400" dirty="0" smtClean="0">
                <a:latin typeface="黑体" pitchFamily="49" charset="-122"/>
                <a:ea typeface="黑体" pitchFamily="49" charset="-122"/>
              </a:rPr>
              <a:t>病毒性营销概述</a:t>
            </a:r>
          </a:p>
        </p:txBody>
      </p:sp>
      <p:sp>
        <p:nvSpPr>
          <p:cNvPr id="15363" name="AutoShape 7"/>
          <p:cNvSpPr>
            <a:spLocks noChangeAspect="1" noChangeArrowheads="1" noTextEdit="1"/>
          </p:cNvSpPr>
          <p:nvPr/>
        </p:nvSpPr>
        <p:spPr bwMode="gray">
          <a:xfrm flipH="1">
            <a:off x="4868863" y="3529013"/>
            <a:ext cx="909637" cy="1244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p>
        </p:txBody>
      </p:sp>
      <p:sp>
        <p:nvSpPr>
          <p:cNvPr id="15364" name="矩形 22"/>
          <p:cNvSpPr>
            <a:spLocks noChangeArrowheads="1"/>
          </p:cNvSpPr>
          <p:nvPr/>
        </p:nvSpPr>
        <p:spPr bwMode="auto">
          <a:xfrm>
            <a:off x="0" y="990600"/>
            <a:ext cx="5519460"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3200" dirty="0" smtClean="0">
                <a:solidFill>
                  <a:schemeClr val="tx2"/>
                </a:solidFill>
                <a:latin typeface="黑体" pitchFamily="49" charset="-122"/>
                <a:ea typeface="黑体" pitchFamily="49" charset="-122"/>
              </a:rPr>
              <a:t>8.1.1 </a:t>
            </a:r>
            <a:r>
              <a:rPr lang="zh-CN" altLang="en-US" sz="3200" dirty="0" smtClean="0">
                <a:solidFill>
                  <a:schemeClr val="tx2"/>
                </a:solidFill>
                <a:latin typeface="黑体" pitchFamily="49" charset="-122"/>
                <a:ea typeface="黑体" pitchFamily="49" charset="-122"/>
              </a:rPr>
              <a:t>病毒性营销的工作原理</a:t>
            </a:r>
            <a:endParaRPr lang="zh-CN" altLang="en-US" sz="3200" dirty="0">
              <a:solidFill>
                <a:schemeClr val="tx2"/>
              </a:solidFill>
              <a:latin typeface="黑体" pitchFamily="49" charset="-122"/>
              <a:ea typeface="黑体" pitchFamily="49" charset="-122"/>
            </a:endParaRPr>
          </a:p>
        </p:txBody>
      </p:sp>
      <p:sp>
        <p:nvSpPr>
          <p:cNvPr id="52228" name="Rectangle 4"/>
          <p:cNvSpPr>
            <a:spLocks noChangeArrowheads="1"/>
          </p:cNvSpPr>
          <p:nvPr/>
        </p:nvSpPr>
        <p:spPr bwMode="auto">
          <a:xfrm>
            <a:off x="304800" y="1772816"/>
            <a:ext cx="8610600" cy="4739759"/>
          </a:xfrm>
          <a:prstGeom prst="rect">
            <a:avLst/>
          </a:prstGeom>
          <a:noFill/>
          <a:ln w="9525">
            <a:noFill/>
            <a:miter lim="800000"/>
            <a:headEnd/>
            <a:tailEnd/>
          </a:ln>
          <a:effectLst>
            <a:prstShdw prst="shdw12">
              <a:schemeClr val="bg2">
                <a:alpha val="50000"/>
              </a:schemeClr>
            </a:prstShdw>
          </a:effectLst>
        </p:spPr>
        <p:txBody>
          <a:bodyPr anchor="ctr">
            <a:spAutoFit/>
          </a:bodyPr>
          <a:lstStyle/>
          <a:p>
            <a:pPr indent="266700" eaLnBrk="0" hangingPunct="0"/>
            <a:r>
              <a:rPr lang="en-US" altLang="zh-CN" sz="2800" b="1" dirty="0" smtClean="0">
                <a:solidFill>
                  <a:schemeClr val="tx2"/>
                </a:solidFill>
                <a:ea typeface="宋体" pitchFamily="2" charset="-122"/>
                <a:cs typeface="Times New Roman" pitchFamily="18" charset="0"/>
              </a:rPr>
              <a:t>【</a:t>
            </a:r>
            <a:r>
              <a:rPr lang="zh-CN" altLang="en-US" sz="2800" b="1" dirty="0" smtClean="0">
                <a:solidFill>
                  <a:schemeClr val="tx2"/>
                </a:solidFill>
                <a:ea typeface="宋体" pitchFamily="2" charset="-122"/>
                <a:cs typeface="Times New Roman" pitchFamily="18" charset="0"/>
              </a:rPr>
              <a:t>同步案例</a:t>
            </a:r>
            <a:r>
              <a:rPr lang="en-US" altLang="zh-CN" sz="2800" b="1" dirty="0" smtClean="0">
                <a:solidFill>
                  <a:schemeClr val="tx2"/>
                </a:solidFill>
                <a:ea typeface="宋体" pitchFamily="2" charset="-122"/>
                <a:cs typeface="Times New Roman" pitchFamily="18" charset="0"/>
              </a:rPr>
              <a:t>8-1</a:t>
            </a:r>
            <a:r>
              <a:rPr lang="en-US" altLang="zh-CN" sz="2800" b="1" dirty="0">
                <a:solidFill>
                  <a:schemeClr val="tx2"/>
                </a:solidFill>
                <a:ea typeface="宋体" pitchFamily="2" charset="-122"/>
                <a:cs typeface="Times New Roman" pitchFamily="18" charset="0"/>
              </a:rPr>
              <a:t>】</a:t>
            </a:r>
          </a:p>
          <a:p>
            <a:pPr indent="266700" algn="ctr"/>
            <a:r>
              <a:rPr lang="zh-CN" altLang="en-US" sz="2800" b="1" dirty="0" smtClean="0">
                <a:solidFill>
                  <a:schemeClr val="tx2"/>
                </a:solidFill>
                <a:ea typeface="宋体" pitchFamily="2" charset="-122"/>
                <a:cs typeface="Times New Roman" pitchFamily="18" charset="0"/>
              </a:rPr>
              <a:t>利用电子书</a:t>
            </a:r>
            <a:r>
              <a:rPr lang="en-US" altLang="zh-CN" sz="2800" b="1" dirty="0" smtClean="0">
                <a:solidFill>
                  <a:schemeClr val="tx2"/>
                </a:solidFill>
                <a:ea typeface="宋体" pitchFamily="2" charset="-122"/>
                <a:cs typeface="Times New Roman" pitchFamily="18" charset="0"/>
              </a:rPr>
              <a:t>eBook</a:t>
            </a:r>
            <a:r>
              <a:rPr lang="zh-CN" altLang="en-US" sz="2800" b="1" dirty="0" smtClean="0">
                <a:solidFill>
                  <a:schemeClr val="tx2"/>
                </a:solidFill>
                <a:ea typeface="宋体" pitchFamily="2" charset="-122"/>
                <a:cs typeface="Times New Roman" pitchFamily="18" charset="0"/>
              </a:rPr>
              <a:t>推广网站</a:t>
            </a:r>
            <a:endParaRPr lang="en-US" altLang="zh-CN" sz="2800" b="1" dirty="0" smtClean="0">
              <a:solidFill>
                <a:schemeClr val="tx2"/>
              </a:solidFill>
              <a:ea typeface="宋体" pitchFamily="2" charset="-122"/>
              <a:cs typeface="Times New Roman" pitchFamily="18" charset="0"/>
            </a:endParaRPr>
          </a:p>
          <a:p>
            <a:pPr indent="266700">
              <a:lnSpc>
                <a:spcPct val="150000"/>
              </a:lnSpc>
            </a:pPr>
            <a:r>
              <a:rPr lang="zh-CN" altLang="en-US" sz="2000" b="1" dirty="0" smtClean="0">
                <a:ea typeface="楷体_GB2312" pitchFamily="49" charset="-122"/>
                <a:cs typeface="Times New Roman" pitchFamily="18" charset="0"/>
              </a:rPr>
              <a:t>    有一家出版公司在刚开始推广网站时感到很茫然，后来他们想到一种简单的方法，即为了推广已建成的网站，成立第二个网站，这个网站专门下载笑话和幽默电子书，通过编辑人员的精心设计，这些电子书看起来像一个独立的网站，两个网站之间建立超级链接，在电子书通过电子邮件流传的过程中，一些用户通过链接访问到这两个网站。网站推广的效果显著。</a:t>
            </a:r>
            <a:endParaRPr lang="en-US" altLang="zh-CN" sz="2000" b="1" dirty="0" smtClean="0">
              <a:ea typeface="楷体_GB2312" pitchFamily="49" charset="-122"/>
              <a:cs typeface="Times New Roman" pitchFamily="18" charset="0"/>
            </a:endParaRPr>
          </a:p>
          <a:p>
            <a:pPr indent="266700">
              <a:lnSpc>
                <a:spcPct val="150000"/>
              </a:lnSpc>
            </a:pPr>
            <a:r>
              <a:rPr lang="zh-CN" altLang="en-US" sz="2000" b="1" dirty="0" smtClean="0">
                <a:ea typeface="楷体_GB2312" pitchFamily="49" charset="-122"/>
                <a:cs typeface="Times New Roman" pitchFamily="18" charset="0"/>
              </a:rPr>
              <a:t>    电子书</a:t>
            </a:r>
            <a:r>
              <a:rPr lang="en-US" altLang="zh-CN" sz="2000" b="1" dirty="0" smtClean="0">
                <a:ea typeface="楷体_GB2312" pitchFamily="49" charset="-122"/>
                <a:cs typeface="Times New Roman" pitchFamily="18" charset="0"/>
              </a:rPr>
              <a:t>eBook</a:t>
            </a:r>
            <a:r>
              <a:rPr lang="zh-CN" altLang="en-US" sz="2000" b="1" dirty="0" smtClean="0">
                <a:ea typeface="楷体_GB2312" pitchFamily="49" charset="-122"/>
                <a:cs typeface="Times New Roman" pitchFamily="18" charset="0"/>
              </a:rPr>
              <a:t>出版方便，形式各异，传播发行快捷，免费的较多，受到网民亲徕的电子书可以在网民中广为流传，成为病毒性营销的理想媒介。</a:t>
            </a:r>
            <a:endParaRPr lang="zh-CN" altLang="en-US" sz="2400" dirty="0">
              <a:ea typeface="宋体" pitchFamily="2" charset="-122"/>
            </a:endParaRPr>
          </a:p>
          <a:p>
            <a:pPr indent="266700" eaLnBrk="0" hangingPunct="0">
              <a:lnSpc>
                <a:spcPct val="150000"/>
              </a:lnSpc>
            </a:pPr>
            <a:endParaRPr lang="zh-CN" altLang="en-US" sz="2400" b="1" dirty="0">
              <a:ea typeface="宋体" pitchFamily="2"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任务3 网店运营">
  <a:themeElements>
    <a:clrScheme name="Default Design 3">
      <a:dk1>
        <a:srgbClr val="29698D"/>
      </a:dk1>
      <a:lt1>
        <a:srgbClr val="FFFFFF"/>
      </a:lt1>
      <a:dk2>
        <a:srgbClr val="000000"/>
      </a:dk2>
      <a:lt2>
        <a:srgbClr val="D6E1E2"/>
      </a:lt2>
      <a:accent1>
        <a:srgbClr val="0099CC"/>
      </a:accent1>
      <a:accent2>
        <a:srgbClr val="FF9900"/>
      </a:accent2>
      <a:accent3>
        <a:srgbClr val="FFFFFF"/>
      </a:accent3>
      <a:accent4>
        <a:srgbClr val="215978"/>
      </a:accent4>
      <a:accent5>
        <a:srgbClr val="AACAE2"/>
      </a:accent5>
      <a:accent6>
        <a:srgbClr val="E78A00"/>
      </a:accent6>
      <a:hlink>
        <a:srgbClr val="669900"/>
      </a:hlink>
      <a:folHlink>
        <a:srgbClr val="83A6A7"/>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29698D"/>
        </a:dk1>
        <a:lt1>
          <a:srgbClr val="FFFFFF"/>
        </a:lt1>
        <a:dk2>
          <a:srgbClr val="000000"/>
        </a:dk2>
        <a:lt2>
          <a:srgbClr val="D6E1E2"/>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Default Design 2">
        <a:dk1>
          <a:srgbClr val="666699"/>
        </a:dk1>
        <a:lt1>
          <a:srgbClr val="FFFFFF"/>
        </a:lt1>
        <a:dk2>
          <a:srgbClr val="000000"/>
        </a:dk2>
        <a:lt2>
          <a:srgbClr val="F7F4D5"/>
        </a:lt2>
        <a:accent1>
          <a:srgbClr val="72B88E"/>
        </a:accent1>
        <a:accent2>
          <a:srgbClr val="917FC9"/>
        </a:accent2>
        <a:accent3>
          <a:srgbClr val="FFFFFF"/>
        </a:accent3>
        <a:accent4>
          <a:srgbClr val="565682"/>
        </a:accent4>
        <a:accent5>
          <a:srgbClr val="BCD8C6"/>
        </a:accent5>
        <a:accent6>
          <a:srgbClr val="8372B6"/>
        </a:accent6>
        <a:hlink>
          <a:srgbClr val="3197BB"/>
        </a:hlink>
        <a:folHlink>
          <a:srgbClr val="878FA5"/>
        </a:folHlink>
      </a:clrScheme>
      <a:clrMap bg1="lt1" tx1="dk1" bg2="lt2" tx2="dk2" accent1="accent1" accent2="accent2" accent3="accent3" accent4="accent4" accent5="accent5" accent6="accent6" hlink="hlink" folHlink="folHlink"/>
    </a:extraClrScheme>
    <a:extraClrScheme>
      <a:clrScheme name="Default Design 3">
        <a:dk1>
          <a:srgbClr val="29698D"/>
        </a:dk1>
        <a:lt1>
          <a:srgbClr val="FFFFFF"/>
        </a:lt1>
        <a:dk2>
          <a:srgbClr val="000000"/>
        </a:dk2>
        <a:lt2>
          <a:srgbClr val="D6E1E2"/>
        </a:lt2>
        <a:accent1>
          <a:srgbClr val="0099CC"/>
        </a:accent1>
        <a:accent2>
          <a:srgbClr val="FF9900"/>
        </a:accent2>
        <a:accent3>
          <a:srgbClr val="FFFFFF"/>
        </a:accent3>
        <a:accent4>
          <a:srgbClr val="215978"/>
        </a:accent4>
        <a:accent5>
          <a:srgbClr val="AACAE2"/>
        </a:accent5>
        <a:accent6>
          <a:srgbClr val="E78A00"/>
        </a:accent6>
        <a:hlink>
          <a:srgbClr val="669900"/>
        </a:hlink>
        <a:folHlink>
          <a:srgbClr val="83A6A7"/>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任务3 网店运营</Template>
  <TotalTime>539</TotalTime>
  <Words>1051</Words>
  <Application>Microsoft Office PowerPoint</Application>
  <PresentationFormat>全屏显示(4:3)</PresentationFormat>
  <Paragraphs>116</Paragraphs>
  <Slides>18</Slides>
  <Notes>0</Notes>
  <HiddenSlides>0</HiddenSlides>
  <MMClips>0</MMClips>
  <ScaleCrop>false</ScaleCrop>
  <HeadingPairs>
    <vt:vector size="4" baseType="variant">
      <vt:variant>
        <vt:lpstr>主题</vt:lpstr>
      </vt:variant>
      <vt:variant>
        <vt:i4>1</vt:i4>
      </vt:variant>
      <vt:variant>
        <vt:lpstr>幻灯片标题</vt:lpstr>
      </vt:variant>
      <vt:variant>
        <vt:i4>18</vt:i4>
      </vt:variant>
    </vt:vector>
  </HeadingPairs>
  <TitlesOfParts>
    <vt:vector size="19" baseType="lpstr">
      <vt:lpstr>任务3 网店运营</vt:lpstr>
      <vt:lpstr>任务八 病毒性营销</vt:lpstr>
      <vt:lpstr>学习要点</vt:lpstr>
      <vt:lpstr>引 例</vt:lpstr>
      <vt:lpstr>引 例</vt:lpstr>
      <vt:lpstr>8.1病毒性营销概述</vt:lpstr>
      <vt:lpstr>8.1 病毒性营销概述</vt:lpstr>
      <vt:lpstr>8.1 病毒性营销概述</vt:lpstr>
      <vt:lpstr>腾讯贺卡</vt:lpstr>
      <vt:lpstr>8.1 病毒性营销概述</vt:lpstr>
      <vt:lpstr>8.1 病毒性营销概述</vt:lpstr>
      <vt:lpstr>8.1 病毒性营销概述</vt:lpstr>
      <vt:lpstr>8.1 病毒性营销概述</vt:lpstr>
      <vt:lpstr>8.2 病毒性营销推广</vt:lpstr>
      <vt:lpstr>8.2 病毒性营销推广</vt:lpstr>
      <vt:lpstr>8.2 病毒性营销推广</vt:lpstr>
      <vt:lpstr>8.2 病毒性营销推广</vt:lpstr>
      <vt:lpstr>本任务小结</vt:lpstr>
      <vt:lpstr>幻灯片 18</vt:lpstr>
    </vt:vector>
  </TitlesOfParts>
  <Company>Lenovo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任务八 病毒性营销</dc:title>
  <dc:creator>cui</dc:creator>
  <cp:lastModifiedBy>微软用户</cp:lastModifiedBy>
  <cp:revision>15</cp:revision>
  <dcterms:created xsi:type="dcterms:W3CDTF">2015-09-03T00:13:55Z</dcterms:created>
  <dcterms:modified xsi:type="dcterms:W3CDTF">2015-09-09T10:45:43Z</dcterms:modified>
</cp:coreProperties>
</file>