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9" r:id="rId1"/>
  </p:sldMasterIdLst>
  <p:notesMasterIdLst>
    <p:notesMasterId r:id="rId67"/>
  </p:notesMasterIdLst>
  <p:handoutMasterIdLst>
    <p:handoutMasterId r:id="rId68"/>
  </p:handoutMasterIdLst>
  <p:sldIdLst>
    <p:sldId id="256" r:id="rId2"/>
    <p:sldId id="259" r:id="rId3"/>
    <p:sldId id="257" r:id="rId4"/>
    <p:sldId id="258" r:id="rId5"/>
    <p:sldId id="260"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Lst>
  <p:sldSz cx="9144000" cy="6858000" type="screen4x3"/>
  <p:notesSz cx="6858000" cy="9144000"/>
  <p:defaultTextStyle>
    <a:defPPr>
      <a:defRPr lang="zh-CN"/>
    </a:defPPr>
    <a:lvl1pPr algn="l" rtl="0" fontAlgn="base">
      <a:spcBef>
        <a:spcPct val="0"/>
      </a:spcBef>
      <a:spcAft>
        <a:spcPct val="0"/>
      </a:spcAft>
      <a:defRPr sz="1600" b="1" kern="1200">
        <a:solidFill>
          <a:schemeClr val="tx1"/>
        </a:solidFill>
        <a:latin typeface="Comic Sans MS" pitchFamily="66" charset="0"/>
        <a:ea typeface="宋体" pitchFamily="2" charset="-122"/>
        <a:cs typeface="+mn-cs"/>
      </a:defRPr>
    </a:lvl1pPr>
    <a:lvl2pPr marL="457200" algn="l" rtl="0" fontAlgn="base">
      <a:spcBef>
        <a:spcPct val="0"/>
      </a:spcBef>
      <a:spcAft>
        <a:spcPct val="0"/>
      </a:spcAft>
      <a:defRPr sz="1600" b="1" kern="1200">
        <a:solidFill>
          <a:schemeClr val="tx1"/>
        </a:solidFill>
        <a:latin typeface="Comic Sans MS" pitchFamily="66" charset="0"/>
        <a:ea typeface="宋体" pitchFamily="2" charset="-122"/>
        <a:cs typeface="+mn-cs"/>
      </a:defRPr>
    </a:lvl2pPr>
    <a:lvl3pPr marL="914400" algn="l" rtl="0" fontAlgn="base">
      <a:spcBef>
        <a:spcPct val="0"/>
      </a:spcBef>
      <a:spcAft>
        <a:spcPct val="0"/>
      </a:spcAft>
      <a:defRPr sz="1600" b="1" kern="1200">
        <a:solidFill>
          <a:schemeClr val="tx1"/>
        </a:solidFill>
        <a:latin typeface="Comic Sans MS" pitchFamily="66" charset="0"/>
        <a:ea typeface="宋体" pitchFamily="2" charset="-122"/>
        <a:cs typeface="+mn-cs"/>
      </a:defRPr>
    </a:lvl3pPr>
    <a:lvl4pPr marL="1371600" algn="l" rtl="0" fontAlgn="base">
      <a:spcBef>
        <a:spcPct val="0"/>
      </a:spcBef>
      <a:spcAft>
        <a:spcPct val="0"/>
      </a:spcAft>
      <a:defRPr sz="1600" b="1" kern="1200">
        <a:solidFill>
          <a:schemeClr val="tx1"/>
        </a:solidFill>
        <a:latin typeface="Comic Sans MS" pitchFamily="66" charset="0"/>
        <a:ea typeface="宋体" pitchFamily="2" charset="-122"/>
        <a:cs typeface="+mn-cs"/>
      </a:defRPr>
    </a:lvl4pPr>
    <a:lvl5pPr marL="1828800" algn="l" rtl="0" fontAlgn="base">
      <a:spcBef>
        <a:spcPct val="0"/>
      </a:spcBef>
      <a:spcAft>
        <a:spcPct val="0"/>
      </a:spcAft>
      <a:defRPr sz="1600" b="1" kern="1200">
        <a:solidFill>
          <a:schemeClr val="tx1"/>
        </a:solidFill>
        <a:latin typeface="Comic Sans MS" pitchFamily="66" charset="0"/>
        <a:ea typeface="宋体" pitchFamily="2" charset="-122"/>
        <a:cs typeface="+mn-cs"/>
      </a:defRPr>
    </a:lvl5pPr>
    <a:lvl6pPr marL="2286000" algn="l" defTabSz="914400" rtl="0" eaLnBrk="1" latinLnBrk="0" hangingPunct="1">
      <a:defRPr sz="1600" b="1" kern="1200">
        <a:solidFill>
          <a:schemeClr val="tx1"/>
        </a:solidFill>
        <a:latin typeface="Comic Sans MS" pitchFamily="66" charset="0"/>
        <a:ea typeface="宋体" pitchFamily="2" charset="-122"/>
        <a:cs typeface="+mn-cs"/>
      </a:defRPr>
    </a:lvl6pPr>
    <a:lvl7pPr marL="2743200" algn="l" defTabSz="914400" rtl="0" eaLnBrk="1" latinLnBrk="0" hangingPunct="1">
      <a:defRPr sz="1600" b="1" kern="1200">
        <a:solidFill>
          <a:schemeClr val="tx1"/>
        </a:solidFill>
        <a:latin typeface="Comic Sans MS" pitchFamily="66" charset="0"/>
        <a:ea typeface="宋体" pitchFamily="2" charset="-122"/>
        <a:cs typeface="+mn-cs"/>
      </a:defRPr>
    </a:lvl7pPr>
    <a:lvl8pPr marL="3200400" algn="l" defTabSz="914400" rtl="0" eaLnBrk="1" latinLnBrk="0" hangingPunct="1">
      <a:defRPr sz="1600" b="1" kern="1200">
        <a:solidFill>
          <a:schemeClr val="tx1"/>
        </a:solidFill>
        <a:latin typeface="Comic Sans MS" pitchFamily="66" charset="0"/>
        <a:ea typeface="宋体" pitchFamily="2" charset="-122"/>
        <a:cs typeface="+mn-cs"/>
      </a:defRPr>
    </a:lvl8pPr>
    <a:lvl9pPr marL="3657600" algn="l" defTabSz="914400" rtl="0" eaLnBrk="1" latinLnBrk="0" hangingPunct="1">
      <a:defRPr sz="1600" b="1" kern="1200">
        <a:solidFill>
          <a:schemeClr val="tx1"/>
        </a:solidFill>
        <a:latin typeface="Comic Sans MS" pitchFamily="66"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8F8FF9"/>
    <a:srgbClr val="3D00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94" autoAdjust="0"/>
  </p:normalViewPr>
  <p:slideViewPr>
    <p:cSldViewPr>
      <p:cViewPr>
        <p:scale>
          <a:sx n="80" d="100"/>
          <a:sy n="80" d="100"/>
        </p:scale>
        <p:origin x="-1002" y="79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882"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6DDAB32-EE37-4722-A8A9-972D95174302}" type="datetimeFigureOut">
              <a:rPr lang="zh-CN" altLang="en-US" smtClean="0"/>
              <a:pPr/>
              <a:t>2017/9/18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AD30FC3-CEB4-4ADD-9929-9C85B4D97728}" type="slidenum">
              <a:rPr lang="zh-CN" altLang="en-US" smtClean="0"/>
              <a:pPr/>
              <a:t>‹#›</a:t>
            </a:fld>
            <a:endParaRPr lang="zh-CN" altLang="en-US"/>
          </a:p>
        </p:txBody>
      </p:sp>
    </p:spTree>
    <p:extLst>
      <p:ext uri="{BB962C8B-B14F-4D97-AF65-F5344CB8AC3E}">
        <p14:creationId xmlns:p14="http://schemas.microsoft.com/office/powerpoint/2010/main" val="2921462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Arial" charset="0"/>
              </a:defRPr>
            </a:lvl1pPr>
          </a:lstStyle>
          <a:p>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Arial" charset="0"/>
              </a:defRPr>
            </a:lvl1pPr>
          </a:lstStyle>
          <a:p>
            <a:endParaRPr lang="en-US" altLang="zh-CN"/>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atin typeface="Arial" charset="0"/>
              </a:defRPr>
            </a:lvl1pPr>
          </a:lstStyle>
          <a:p>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Arial" charset="0"/>
              </a:defRPr>
            </a:lvl1pPr>
          </a:lstStyle>
          <a:p>
            <a:fld id="{F5B29DFF-28C6-434A-B1CC-DACC7ACC21CA}" type="slidenum">
              <a:rPr lang="en-US" altLang="zh-CN"/>
              <a:pPr/>
              <a:t>‹#›</a:t>
            </a:fld>
            <a:endParaRPr lang="en-US" altLang="zh-CN"/>
          </a:p>
        </p:txBody>
      </p:sp>
    </p:spTree>
    <p:extLst>
      <p:ext uri="{BB962C8B-B14F-4D97-AF65-F5344CB8AC3E}">
        <p14:creationId xmlns:p14="http://schemas.microsoft.com/office/powerpoint/2010/main" val="10865869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B29DFF-28C6-434A-B1CC-DACC7ACC21CA}" type="slidenum">
              <a:rPr lang="en-US" altLang="zh-CN" smtClean="0"/>
              <a:pPr/>
              <a:t>5</a:t>
            </a:fld>
            <a:endParaRPr lang="en-US" altLang="zh-CN"/>
          </a:p>
        </p:txBody>
      </p:sp>
    </p:spTree>
    <p:extLst>
      <p:ext uri="{BB962C8B-B14F-4D97-AF65-F5344CB8AC3E}">
        <p14:creationId xmlns:p14="http://schemas.microsoft.com/office/powerpoint/2010/main" val="3216697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B29DFF-28C6-434A-B1CC-DACC7ACC21CA}" type="slidenum">
              <a:rPr lang="en-US" altLang="zh-CN" smtClean="0"/>
              <a:pPr/>
              <a:t>8</a:t>
            </a:fld>
            <a:endParaRPr lang="en-US" altLang="zh-CN"/>
          </a:p>
        </p:txBody>
      </p:sp>
    </p:spTree>
    <p:extLst>
      <p:ext uri="{BB962C8B-B14F-4D97-AF65-F5344CB8AC3E}">
        <p14:creationId xmlns:p14="http://schemas.microsoft.com/office/powerpoint/2010/main" val="1142681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B29DFF-28C6-434A-B1CC-DACC7ACC21CA}" type="slidenum">
              <a:rPr lang="en-US" altLang="zh-CN" smtClean="0"/>
              <a:pPr/>
              <a:t>28</a:t>
            </a:fld>
            <a:endParaRPr lang="en-US" altLang="zh-CN"/>
          </a:p>
        </p:txBody>
      </p:sp>
    </p:spTree>
    <p:extLst>
      <p:ext uri="{BB962C8B-B14F-4D97-AF65-F5344CB8AC3E}">
        <p14:creationId xmlns:p14="http://schemas.microsoft.com/office/powerpoint/2010/main" val="2558293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7410" name="Freeform 2"/>
          <p:cNvSpPr>
            <a:spLocks/>
          </p:cNvSpPr>
          <p:nvPr/>
        </p:nvSpPr>
        <p:spPr bwMode="blackWhite">
          <a:xfrm>
            <a:off x="20638" y="12700"/>
            <a:ext cx="8896350" cy="6780213"/>
          </a:xfrm>
          <a:custGeom>
            <a:avLst/>
            <a:gdLst>
              <a:gd name="T0" fmla="*/ 2822 w 3985"/>
              <a:gd name="T1" fmla="*/ 0 h 3619"/>
              <a:gd name="T2" fmla="*/ 0 w 3985"/>
              <a:gd name="T3" fmla="*/ 975 h 3619"/>
              <a:gd name="T4" fmla="*/ 2169 w 3985"/>
              <a:gd name="T5" fmla="*/ 3619 h 3619"/>
              <a:gd name="T6" fmla="*/ 3985 w 3985"/>
              <a:gd name="T7" fmla="*/ 1125 h 3619"/>
              <a:gd name="T8" fmla="*/ 2822 w 3985"/>
              <a:gd name="T9" fmla="*/ 0 h 3619"/>
              <a:gd name="T10" fmla="*/ 2822 w 3985"/>
              <a:gd name="T11" fmla="*/ 0 h 3619"/>
            </a:gdLst>
            <a:ahLst/>
            <a:cxnLst>
              <a:cxn ang="0">
                <a:pos x="T0" y="T1"/>
              </a:cxn>
              <a:cxn ang="0">
                <a:pos x="T2" y="T3"/>
              </a:cxn>
              <a:cxn ang="0">
                <a:pos x="T4" y="T5"/>
              </a:cxn>
              <a:cxn ang="0">
                <a:pos x="T6" y="T7"/>
              </a:cxn>
              <a:cxn ang="0">
                <a:pos x="T8" y="T9"/>
              </a:cxn>
              <a:cxn ang="0">
                <a:pos x="T10" y="T11"/>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1" name="Rectangle 3"/>
          <p:cNvSpPr>
            <a:spLocks noGrp="1" noChangeArrowheads="1"/>
          </p:cNvSpPr>
          <p:nvPr>
            <p:ph type="ctrTitle"/>
          </p:nvPr>
        </p:nvSpPr>
        <p:spPr>
          <a:xfrm>
            <a:off x="1371600" y="1511300"/>
            <a:ext cx="6400800" cy="2273300"/>
          </a:xfrm>
          <a:effectLst>
            <a:outerShdw dist="45791" dir="2021404" algn="ctr" rotWithShape="0">
              <a:schemeClr val="bg2"/>
            </a:outerShdw>
          </a:effectLst>
          <a:extLst>
            <a:ext uri="{909E8E84-426E-40DD-AFC4-6F175D3DCCD1}">
              <a14:hiddenFill xmlns:a14="http://schemas.microsoft.com/office/drawing/2010/main">
                <a:solidFill>
                  <a:srgbClr val="FF3300"/>
                </a:solidFill>
              </a14:hiddenFill>
            </a:ext>
          </a:extLst>
        </p:spPr>
        <p:txBody>
          <a:bodyPr/>
          <a:lstStyle>
            <a:lvl1pPr>
              <a:defRPr sz="5400">
                <a:solidFill>
                  <a:schemeClr val="tx2"/>
                </a:solidFill>
              </a:defRPr>
            </a:lvl1pPr>
          </a:lstStyle>
          <a:p>
            <a:pPr lvl="0"/>
            <a:r>
              <a:rPr lang="zh-CN" altLang="en-US" noProof="0" dirty="0" smtClean="0"/>
              <a:t>单击此处编辑母版标题样式</a:t>
            </a:r>
          </a:p>
        </p:txBody>
      </p:sp>
      <p:sp>
        <p:nvSpPr>
          <p:cNvPr id="17412" name="Rectangle 4"/>
          <p:cNvSpPr>
            <a:spLocks noGrp="1" noChangeArrowheads="1"/>
          </p:cNvSpPr>
          <p:nvPr>
            <p:ph type="subTitle" idx="1"/>
          </p:nvPr>
        </p:nvSpPr>
        <p:spPr>
          <a:xfrm>
            <a:off x="1549400" y="4051300"/>
            <a:ext cx="6032500" cy="1003300"/>
          </a:xfrm>
        </p:spPr>
        <p:txBody>
          <a:bodyPr/>
          <a:lstStyle>
            <a:lvl1pPr marL="0" indent="0" algn="ctr">
              <a:buFontTx/>
              <a:buNone/>
              <a:defRPr sz="3600">
                <a:effectLst>
                  <a:outerShdw blurRad="38100" dist="38100" dir="2700000" algn="tl">
                    <a:srgbClr val="C0C0C0"/>
                  </a:outerShdw>
                </a:effectLst>
              </a:defRPr>
            </a:lvl1pPr>
          </a:lstStyle>
          <a:p>
            <a:pPr lvl="0"/>
            <a:r>
              <a:rPr lang="zh-CN" altLang="en-US" noProof="0" dirty="0" smtClean="0"/>
              <a:t>单击此处编辑母版副标题样式</a:t>
            </a:r>
          </a:p>
        </p:txBody>
      </p:sp>
      <p:sp>
        <p:nvSpPr>
          <p:cNvPr id="17413" name="Rectangle 5"/>
          <p:cNvSpPr>
            <a:spLocks noGrp="1" noChangeArrowheads="1"/>
          </p:cNvSpPr>
          <p:nvPr>
            <p:ph type="dt" sz="half" idx="2"/>
          </p:nvPr>
        </p:nvSpPr>
        <p:spPr>
          <a:xfrm>
            <a:off x="685800" y="6248400"/>
            <a:ext cx="1905000" cy="457200"/>
          </a:xfrm>
        </p:spPr>
        <p:txBody>
          <a:bodyPr/>
          <a:lstStyle>
            <a:lvl1pPr>
              <a:defRPr/>
            </a:lvl1pPr>
          </a:lstStyle>
          <a:p>
            <a:endParaRPr lang="en-US" altLang="zh-CN"/>
          </a:p>
        </p:txBody>
      </p:sp>
      <p:sp>
        <p:nvSpPr>
          <p:cNvPr id="17414" name="Rectangle 6"/>
          <p:cNvSpPr>
            <a:spLocks noGrp="1" noChangeArrowheads="1"/>
          </p:cNvSpPr>
          <p:nvPr>
            <p:ph type="ftr" sz="quarter" idx="3"/>
          </p:nvPr>
        </p:nvSpPr>
        <p:spPr>
          <a:xfrm>
            <a:off x="2133600" y="6248400"/>
            <a:ext cx="5257800" cy="457200"/>
          </a:xfrm>
        </p:spPr>
        <p:txBody>
          <a:bodyPr/>
          <a:lstStyle>
            <a:lvl1pPr>
              <a:defRPr b="0">
                <a:ea typeface="宋体" pitchFamily="2" charset="-122"/>
              </a:defRPr>
            </a:lvl1pPr>
          </a:lstStyle>
          <a:p>
            <a:endParaRPr lang="en-US" altLang="zh-CN" dirty="0"/>
          </a:p>
        </p:txBody>
      </p:sp>
      <p:sp>
        <p:nvSpPr>
          <p:cNvPr id="17415" name="Rectangle 7"/>
          <p:cNvSpPr>
            <a:spLocks noGrp="1" noChangeArrowheads="1"/>
          </p:cNvSpPr>
          <p:nvPr>
            <p:ph type="sldNum" sz="quarter" idx="4"/>
          </p:nvPr>
        </p:nvSpPr>
        <p:spPr>
          <a:xfrm>
            <a:off x="6553200" y="6248400"/>
            <a:ext cx="1905000" cy="457200"/>
          </a:xfrm>
        </p:spPr>
        <p:txBody>
          <a:bodyPr/>
          <a:lstStyle>
            <a:lvl1pPr>
              <a:defRPr/>
            </a:lvl1pPr>
          </a:lstStyle>
          <a:p>
            <a:fld id="{26AA86A1-E485-4C2F-B340-48A3FF1EFA93}" type="slidenum">
              <a:rPr lang="en-US" altLang="zh-CN"/>
              <a:pPr/>
              <a:t>‹#›</a:t>
            </a:fld>
            <a:endParaRPr lang="en-US" altLang="zh-CN"/>
          </a:p>
        </p:txBody>
      </p:sp>
      <p:grpSp>
        <p:nvGrpSpPr>
          <p:cNvPr id="17416" name="Group 8"/>
          <p:cNvGrpSpPr>
            <a:grpSpLocks/>
          </p:cNvGrpSpPr>
          <p:nvPr/>
        </p:nvGrpSpPr>
        <p:grpSpPr bwMode="auto">
          <a:xfrm>
            <a:off x="195263" y="234950"/>
            <a:ext cx="3787775" cy="1778000"/>
            <a:chOff x="123" y="148"/>
            <a:chExt cx="2386" cy="1120"/>
          </a:xfrm>
        </p:grpSpPr>
        <p:sp>
          <p:nvSpPr>
            <p:cNvPr id="17417" name="Freeform 9"/>
            <p:cNvSpPr>
              <a:spLocks/>
            </p:cNvSpPr>
            <p:nvPr userDrawn="1"/>
          </p:nvSpPr>
          <p:spPr bwMode="auto">
            <a:xfrm>
              <a:off x="177" y="177"/>
              <a:ext cx="2250" cy="1017"/>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8" name="Freeform 10"/>
            <p:cNvSpPr>
              <a:spLocks/>
            </p:cNvSpPr>
            <p:nvPr userDrawn="1"/>
          </p:nvSpPr>
          <p:spPr bwMode="auto">
            <a:xfrm>
              <a:off x="166" y="261"/>
              <a:ext cx="2244" cy="1007"/>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9" name="Freeform 11"/>
            <p:cNvSpPr>
              <a:spLocks/>
            </p:cNvSpPr>
            <p:nvPr userDrawn="1"/>
          </p:nvSpPr>
          <p:spPr bwMode="auto">
            <a:xfrm>
              <a:off x="474" y="344"/>
              <a:ext cx="1488" cy="919"/>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7420" name="Group 12"/>
            <p:cNvGrpSpPr>
              <a:grpSpLocks/>
            </p:cNvGrpSpPr>
            <p:nvPr userDrawn="1"/>
          </p:nvGrpSpPr>
          <p:grpSpPr bwMode="auto">
            <a:xfrm>
              <a:off x="123" y="148"/>
              <a:ext cx="2386" cy="1081"/>
              <a:chOff x="123" y="148"/>
              <a:chExt cx="2386" cy="1081"/>
            </a:xfrm>
          </p:grpSpPr>
          <p:sp>
            <p:nvSpPr>
              <p:cNvPr id="17421" name="Freeform 13"/>
              <p:cNvSpPr>
                <a:spLocks/>
              </p:cNvSpPr>
              <p:nvPr userDrawn="1"/>
            </p:nvSpPr>
            <p:spPr bwMode="auto">
              <a:xfrm>
                <a:off x="2005" y="934"/>
                <a:ext cx="212" cy="214"/>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2" name="Freeform 14"/>
              <p:cNvSpPr>
                <a:spLocks/>
              </p:cNvSpPr>
              <p:nvPr userDrawn="1"/>
            </p:nvSpPr>
            <p:spPr bwMode="auto">
              <a:xfrm>
                <a:off x="123" y="148"/>
                <a:ext cx="2386" cy="108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3" name="Freeform 15"/>
              <p:cNvSpPr>
                <a:spLocks/>
              </p:cNvSpPr>
              <p:nvPr userDrawn="1"/>
            </p:nvSpPr>
            <p:spPr bwMode="auto">
              <a:xfrm>
                <a:off x="324" y="158"/>
                <a:ext cx="1686" cy="614"/>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4" name="Freeform 16"/>
              <p:cNvSpPr>
                <a:spLocks/>
              </p:cNvSpPr>
              <p:nvPr userDrawn="1"/>
            </p:nvSpPr>
            <p:spPr bwMode="auto">
              <a:xfrm>
                <a:off x="409" y="251"/>
                <a:ext cx="227" cy="410"/>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5" name="Freeform 17"/>
              <p:cNvSpPr>
                <a:spLocks/>
              </p:cNvSpPr>
              <p:nvPr userDrawn="1"/>
            </p:nvSpPr>
            <p:spPr bwMode="auto">
              <a:xfrm>
                <a:off x="846" y="536"/>
                <a:ext cx="691" cy="36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7426" name="Group 18"/>
          <p:cNvGrpSpPr>
            <a:grpSpLocks/>
          </p:cNvGrpSpPr>
          <p:nvPr/>
        </p:nvGrpSpPr>
        <p:grpSpPr bwMode="auto">
          <a:xfrm>
            <a:off x="7915275" y="4368800"/>
            <a:ext cx="742950" cy="1058863"/>
            <a:chOff x="4986" y="2752"/>
            <a:chExt cx="468" cy="667"/>
          </a:xfrm>
        </p:grpSpPr>
        <p:sp>
          <p:nvSpPr>
            <p:cNvPr id="17427" name="Freeform 19"/>
            <p:cNvSpPr>
              <a:spLocks/>
            </p:cNvSpPr>
            <p:nvPr userDrawn="1"/>
          </p:nvSpPr>
          <p:spPr bwMode="auto">
            <a:xfrm rot="7320404">
              <a:off x="4909" y="2936"/>
              <a:ext cx="629" cy="293"/>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8" name="Freeform 20"/>
            <p:cNvSpPr>
              <a:spLocks/>
            </p:cNvSpPr>
            <p:nvPr userDrawn="1"/>
          </p:nvSpPr>
          <p:spPr bwMode="auto">
            <a:xfrm rot="7320404">
              <a:off x="4893" y="2923"/>
              <a:ext cx="627" cy="29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9" name="Freeform 21"/>
            <p:cNvSpPr>
              <a:spLocks/>
            </p:cNvSpPr>
            <p:nvPr userDrawn="1"/>
          </p:nvSpPr>
          <p:spPr bwMode="auto">
            <a:xfrm rot="7320404">
              <a:off x="5000" y="2912"/>
              <a:ext cx="416" cy="265"/>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7430" name="Group 22"/>
            <p:cNvGrpSpPr>
              <a:grpSpLocks/>
            </p:cNvGrpSpPr>
            <p:nvPr userDrawn="1"/>
          </p:nvGrpSpPr>
          <p:grpSpPr bwMode="auto">
            <a:xfrm>
              <a:off x="4986" y="2752"/>
              <a:ext cx="468" cy="667"/>
              <a:chOff x="4986" y="2752"/>
              <a:chExt cx="468" cy="667"/>
            </a:xfrm>
          </p:grpSpPr>
          <p:sp>
            <p:nvSpPr>
              <p:cNvPr id="17431" name="Freeform 23"/>
              <p:cNvSpPr>
                <a:spLocks/>
              </p:cNvSpPr>
              <p:nvPr userDrawn="1"/>
            </p:nvSpPr>
            <p:spPr bwMode="auto">
              <a:xfrm rot="7320404">
                <a:off x="4987" y="3190"/>
                <a:ext cx="59" cy="61"/>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2" name="Freeform 24"/>
              <p:cNvSpPr>
                <a:spLocks/>
              </p:cNvSpPr>
              <p:nvPr userDrawn="1"/>
            </p:nvSpPr>
            <p:spPr bwMode="auto">
              <a:xfrm rot="7320404">
                <a:off x="4887" y="2930"/>
                <a:ext cx="667" cy="31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3" name="Freeform 25"/>
              <p:cNvSpPr>
                <a:spLocks/>
              </p:cNvSpPr>
              <p:nvPr userDrawn="1"/>
            </p:nvSpPr>
            <p:spPr bwMode="auto">
              <a:xfrm rot="7320404">
                <a:off x="5062" y="2997"/>
                <a:ext cx="472" cy="176"/>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4" name="Freeform 26"/>
              <p:cNvSpPr>
                <a:spLocks/>
              </p:cNvSpPr>
              <p:nvPr userDrawn="1"/>
            </p:nvSpPr>
            <p:spPr bwMode="auto">
              <a:xfrm rot="7320404">
                <a:off x="5363" y="2874"/>
                <a:ext cx="63" cy="118"/>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5" name="Freeform 27"/>
              <p:cNvSpPr>
                <a:spLocks/>
              </p:cNvSpPr>
              <p:nvPr userDrawn="1"/>
            </p:nvSpPr>
            <p:spPr bwMode="auto">
              <a:xfrm rot="7320404">
                <a:off x="5136" y="3000"/>
                <a:ext cx="193" cy="10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436" name="Freeform 28"/>
          <p:cNvSpPr>
            <a:spLocks/>
          </p:cNvSpPr>
          <p:nvPr/>
        </p:nvSpPr>
        <p:spPr bwMode="auto">
          <a:xfrm>
            <a:off x="901700" y="5054600"/>
            <a:ext cx="6807200" cy="728663"/>
          </a:xfrm>
          <a:custGeom>
            <a:avLst/>
            <a:gdLst>
              <a:gd name="T0" fmla="*/ 0 w 4288"/>
              <a:gd name="T1" fmla="*/ 0 h 459"/>
              <a:gd name="T2" fmla="*/ 816 w 4288"/>
              <a:gd name="T3" fmla="*/ 256 h 459"/>
              <a:gd name="T4" fmla="*/ 1560 w 4288"/>
              <a:gd name="T5" fmla="*/ 144 h 459"/>
              <a:gd name="T6" fmla="*/ 1856 w 4288"/>
              <a:gd name="T7" fmla="*/ 376 h 459"/>
              <a:gd name="T8" fmla="*/ 2344 w 4288"/>
              <a:gd name="T9" fmla="*/ 152 h 459"/>
              <a:gd name="T10" fmla="*/ 3536 w 4288"/>
              <a:gd name="T11" fmla="*/ 456 h 459"/>
              <a:gd name="T12" fmla="*/ 4288 w 4288"/>
              <a:gd name="T13" fmla="*/ 136 h 459"/>
            </a:gdLst>
            <a:ahLst/>
            <a:cxnLst>
              <a:cxn ang="0">
                <a:pos x="T0" y="T1"/>
              </a:cxn>
              <a:cxn ang="0">
                <a:pos x="T2" y="T3"/>
              </a:cxn>
              <a:cxn ang="0">
                <a:pos x="T4" y="T5"/>
              </a:cxn>
              <a:cxn ang="0">
                <a:pos x="T6" y="T7"/>
              </a:cxn>
              <a:cxn ang="0">
                <a:pos x="T8" y="T9"/>
              </a:cxn>
              <a:cxn ang="0">
                <a:pos x="T10" y="T11"/>
              </a:cxn>
              <a:cxn ang="0">
                <a:pos x="T12" y="T13"/>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37" name="Freeform 29"/>
          <p:cNvSpPr>
            <a:spLocks/>
          </p:cNvSpPr>
          <p:nvPr/>
        </p:nvSpPr>
        <p:spPr bwMode="auto">
          <a:xfrm>
            <a:off x="4076700" y="1930400"/>
            <a:ext cx="889000" cy="381000"/>
          </a:xfrm>
          <a:custGeom>
            <a:avLst/>
            <a:gdLst>
              <a:gd name="T0" fmla="*/ 0 w 560"/>
              <a:gd name="T1" fmla="*/ 32 h 240"/>
              <a:gd name="T2" fmla="*/ 280 w 560"/>
              <a:gd name="T3" fmla="*/ 144 h 240"/>
              <a:gd name="T4" fmla="*/ 448 w 560"/>
              <a:gd name="T5" fmla="*/ 16 h 240"/>
              <a:gd name="T6" fmla="*/ 560 w 560"/>
              <a:gd name="T7" fmla="*/ 240 h 240"/>
            </a:gdLst>
            <a:ahLst/>
            <a:cxnLst>
              <a:cxn ang="0">
                <a:pos x="T0" y="T1"/>
              </a:cxn>
              <a:cxn ang="0">
                <a:pos x="T2" y="T3"/>
              </a:cxn>
              <a:cxn ang="0">
                <a:pos x="T4" y="T5"/>
              </a:cxn>
              <a:cxn ang="0">
                <a:pos x="T6" y="T7"/>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ssolve">
                                      <p:cBhvr>
                                        <p:cTn id="7" dur="500"/>
                                        <p:tgtEl>
                                          <p:spTgt spid="17411"/>
                                        </p:tgtEl>
                                      </p:cBhvr>
                                    </p:animEffect>
                                  </p:childTnLst>
                                </p:cTn>
                              </p:par>
                            </p:childTnLst>
                          </p:cTn>
                        </p:par>
                        <p:par>
                          <p:cTn id="8" fill="hold" nodeType="with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7412">
                                            <p:txEl>
                                              <p:pRg st="0" end="0"/>
                                            </p:txEl>
                                          </p:spTgt>
                                        </p:tgtEl>
                                        <p:attrNameLst>
                                          <p:attrName>style.visibility</p:attrName>
                                        </p:attrNameLst>
                                      </p:cBhvr>
                                      <p:to>
                                        <p:strVal val="visible"/>
                                      </p:to>
                                    </p:set>
                                    <p:animEffect transition="in" filter="dissolve">
                                      <p:cBhvr>
                                        <p:cTn id="11" dur="500"/>
                                        <p:tgtEl>
                                          <p:spTgt spid="174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build="p">
        <p:tmplLst>
          <p:tmpl lvl="1">
            <p:tnLst>
              <p:par>
                <p:cTn presetID="9" presetClass="entr" presetSubtype="0" fill="hold" nodeType="afterEffect">
                  <p:stCondLst>
                    <p:cond delay="0"/>
                  </p:stCondLst>
                  <p:childTnLst>
                    <p:set>
                      <p:cBhvr>
                        <p:cTn dur="1" fill="hold">
                          <p:stCondLst>
                            <p:cond delay="0"/>
                          </p:stCondLst>
                        </p:cTn>
                        <p:tgtEl>
                          <p:spTgt spid="17412"/>
                        </p:tgtEl>
                        <p:attrNameLst>
                          <p:attrName>style.visibility</p:attrName>
                        </p:attrNameLst>
                      </p:cBhvr>
                      <p:to>
                        <p:strVal val="visible"/>
                      </p:to>
                    </p:set>
                    <p:animEffect transition="in" filter="dissolve">
                      <p:cBhvr>
                        <p:cTn dur="500"/>
                        <p:tgtEl>
                          <p:spTgt spid="17412"/>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658392B-9136-4E72-A211-B83E80773017}"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4078319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152400"/>
            <a:ext cx="207645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81000" y="152400"/>
            <a:ext cx="607695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D6B2509-50BE-4B50-BB4D-27415042661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6318873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762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810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1371600" y="6248400"/>
            <a:ext cx="19050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718300" y="6248400"/>
            <a:ext cx="1905000" cy="457200"/>
          </a:xfrm>
        </p:spPr>
        <p:txBody>
          <a:bodyPr/>
          <a:lstStyle>
            <a:lvl1pPr>
              <a:defRPr/>
            </a:lvl1pPr>
          </a:lstStyle>
          <a:p>
            <a:fld id="{5F4E68B1-9955-41D4-A165-02A013EF1D5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2905451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71439B9-8B10-456B-BD84-24F0578A0B3A}"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508475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C95F039-FCA8-462E-AEC4-EBF47ABED2FF}"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46810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810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057895F-CAFA-42BB-9E16-9F9E644019F3}"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645771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B8365DD-C10E-47FB-8A31-C40FEAFC733E}" type="slidenum">
              <a:rPr lang="en-US" altLang="zh-CN"/>
              <a:pPr/>
              <a:t>‹#›</a:t>
            </a:fld>
            <a:endParaRPr lang="en-US" altLang="zh-CN"/>
          </a:p>
        </p:txBody>
      </p:sp>
      <p:sp>
        <p:nvSpPr>
          <p:cNvPr id="10" name="Rectangle 6"/>
          <p:cNvSpPr>
            <a:spLocks noGrp="1" noChangeArrowheads="1"/>
          </p:cNvSpPr>
          <p:nvPr>
            <p:ph type="ftr" sz="quarter" idx="1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702756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BFEFC38-9107-4559-A3C8-EB860ABC3DAB}" type="slidenum">
              <a:rPr lang="en-US" altLang="zh-CN"/>
              <a:pPr/>
              <a:t>‹#›</a:t>
            </a:fld>
            <a:endParaRPr lang="en-US" altLang="zh-CN"/>
          </a:p>
        </p:txBody>
      </p:sp>
      <p:sp>
        <p:nvSpPr>
          <p:cNvPr id="6"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6582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4A70E91-9D1A-4F47-8FB1-ED5EE263BAE1}" type="slidenum">
              <a:rPr lang="en-US" altLang="zh-CN"/>
              <a:pPr/>
              <a:t>‹#›</a:t>
            </a:fld>
            <a:endParaRPr lang="en-US" altLang="zh-CN"/>
          </a:p>
        </p:txBody>
      </p:sp>
      <p:sp>
        <p:nvSpPr>
          <p:cNvPr id="5"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937523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D8D4B9F-7378-4974-9C5D-534EECA4155D}"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350879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C319221-43D5-4144-BD8E-FC0F4C05F2B4}"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2706739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7" name="Rectangle 3"/>
          <p:cNvSpPr>
            <a:spLocks noGrp="1" noChangeArrowheads="1"/>
          </p:cNvSpPr>
          <p:nvPr>
            <p:ph type="title"/>
          </p:nvPr>
        </p:nvSpPr>
        <p:spPr bwMode="auto">
          <a:xfrm>
            <a:off x="457200" y="1524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6388" name="Rectangle 4"/>
          <p:cNvSpPr>
            <a:spLocks noGrp="1" noChangeArrowheads="1"/>
          </p:cNvSpPr>
          <p:nvPr>
            <p:ph type="body" idx="1"/>
          </p:nvPr>
        </p:nvSpPr>
        <p:spPr bwMode="auto">
          <a:xfrm>
            <a:off x="381000" y="1371600"/>
            <a:ext cx="79248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6389" name="Rectangle 5"/>
          <p:cNvSpPr>
            <a:spLocks noGrp="1" noChangeArrowheads="1"/>
          </p:cNvSpPr>
          <p:nvPr>
            <p:ph type="dt" sz="half" idx="2"/>
          </p:nvPr>
        </p:nvSpPr>
        <p:spPr bwMode="auto">
          <a:xfrm>
            <a:off x="13716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b="0"/>
            </a:lvl1pPr>
          </a:lstStyle>
          <a:p>
            <a:endParaRPr lang="en-US" altLang="zh-CN"/>
          </a:p>
        </p:txBody>
      </p:sp>
      <p:sp>
        <p:nvSpPr>
          <p:cNvPr id="16390"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
        <p:nvSpPr>
          <p:cNvPr id="16391" name="Rectangle 7"/>
          <p:cNvSpPr>
            <a:spLocks noGrp="1" noChangeArrowheads="1"/>
          </p:cNvSpPr>
          <p:nvPr>
            <p:ph type="sldNum" sz="quarter" idx="4"/>
          </p:nvPr>
        </p:nvSpPr>
        <p:spPr bwMode="auto">
          <a:xfrm>
            <a:off x="67183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b="0"/>
            </a:lvl1pPr>
          </a:lstStyle>
          <a:p>
            <a:fld id="{73CA4AEE-D66B-436F-8F0C-C5426FA2FF87}" type="slidenum">
              <a:rPr lang="en-US" altLang="zh-CN"/>
              <a:pPr/>
              <a:t>‹#›</a:t>
            </a:fld>
            <a:endParaRPr lang="en-US" altLang="zh-CN"/>
          </a:p>
        </p:txBody>
      </p:sp>
      <p:grpSp>
        <p:nvGrpSpPr>
          <p:cNvPr id="16394" name="Group 10"/>
          <p:cNvGrpSpPr>
            <a:grpSpLocks/>
          </p:cNvGrpSpPr>
          <p:nvPr/>
        </p:nvGrpSpPr>
        <p:grpSpPr bwMode="auto">
          <a:xfrm>
            <a:off x="7938" y="6019800"/>
            <a:ext cx="906462" cy="766763"/>
            <a:chOff x="5" y="3490"/>
            <a:chExt cx="1124" cy="785"/>
          </a:xfrm>
        </p:grpSpPr>
        <p:sp>
          <p:nvSpPr>
            <p:cNvPr id="16395" name="Freeform 11"/>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6" name="Freeform 12"/>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7" name="Freeform 13"/>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8" name="Freeform 14"/>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9" name="Freeform 15"/>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0" name="Freeform 16"/>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1" name="Freeform 17"/>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2" name="Freeform 18"/>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3" name="Freeform 19"/>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04" name="Group 20"/>
            <p:cNvGrpSpPr>
              <a:grpSpLocks/>
            </p:cNvGrpSpPr>
            <p:nvPr userDrawn="1"/>
          </p:nvGrpSpPr>
          <p:grpSpPr bwMode="auto">
            <a:xfrm>
              <a:off x="5" y="3490"/>
              <a:ext cx="1124" cy="780"/>
              <a:chOff x="5" y="3490"/>
              <a:chExt cx="1124" cy="780"/>
            </a:xfrm>
          </p:grpSpPr>
          <p:grpSp>
            <p:nvGrpSpPr>
              <p:cNvPr id="16405" name="Group 21"/>
              <p:cNvGrpSpPr>
                <a:grpSpLocks/>
              </p:cNvGrpSpPr>
              <p:nvPr userDrawn="1"/>
            </p:nvGrpSpPr>
            <p:grpSpPr bwMode="auto">
              <a:xfrm>
                <a:off x="499" y="3562"/>
                <a:ext cx="548" cy="708"/>
                <a:chOff x="499" y="3562"/>
                <a:chExt cx="548" cy="708"/>
              </a:xfrm>
            </p:grpSpPr>
            <p:sp>
              <p:nvSpPr>
                <p:cNvPr id="16406" name="Freeform 22"/>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7" name="Freeform 23"/>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8" name="Freeform 24"/>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409" name="Freeform 25"/>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0" name="Freeform 26"/>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1" name="Freeform 27"/>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12" name="Group 28"/>
              <p:cNvGrpSpPr>
                <a:grpSpLocks/>
              </p:cNvGrpSpPr>
              <p:nvPr userDrawn="1"/>
            </p:nvGrpSpPr>
            <p:grpSpPr bwMode="auto">
              <a:xfrm>
                <a:off x="5" y="3490"/>
                <a:ext cx="1124" cy="678"/>
                <a:chOff x="5" y="3490"/>
                <a:chExt cx="1124" cy="678"/>
              </a:xfrm>
            </p:grpSpPr>
            <p:sp>
              <p:nvSpPr>
                <p:cNvPr id="16413" name="Freeform 29"/>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4" name="Freeform 30"/>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5" name="Freeform 31"/>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6" name="Freeform 32"/>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7" name="Freeform 33"/>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8" name="Freeform 34"/>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9" name="Freeform 35"/>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0" name="Freeform 36"/>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16421" name="Group 37"/>
          <p:cNvGrpSpPr>
            <a:grpSpLocks/>
          </p:cNvGrpSpPr>
          <p:nvPr/>
        </p:nvGrpSpPr>
        <p:grpSpPr bwMode="auto">
          <a:xfrm>
            <a:off x="8680450" y="2116138"/>
            <a:ext cx="385763" cy="4308475"/>
            <a:chOff x="5468" y="1333"/>
            <a:chExt cx="243" cy="2714"/>
          </a:xfrm>
        </p:grpSpPr>
        <p:sp>
          <p:nvSpPr>
            <p:cNvPr id="16422" name="Freeform 38"/>
            <p:cNvSpPr>
              <a:spLocks/>
            </p:cNvSpPr>
            <p:nvPr userDrawn="1"/>
          </p:nvSpPr>
          <p:spPr bwMode="auto">
            <a:xfrm flipH="1">
              <a:off x="5468" y="2620"/>
              <a:ext cx="205" cy="1427"/>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3" name="Freeform 39"/>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437" name="Group 53"/>
          <p:cNvGrpSpPr>
            <a:grpSpLocks/>
          </p:cNvGrpSpPr>
          <p:nvPr userDrawn="1"/>
        </p:nvGrpSpPr>
        <p:grpSpPr bwMode="auto">
          <a:xfrm>
            <a:off x="8153400" y="90488"/>
            <a:ext cx="1343025" cy="1662112"/>
            <a:chOff x="4609" y="57"/>
            <a:chExt cx="1373" cy="1204"/>
          </a:xfrm>
        </p:grpSpPr>
        <p:sp>
          <p:nvSpPr>
            <p:cNvPr id="16386" name="Freeform 2"/>
            <p:cNvSpPr>
              <a:spLocks/>
            </p:cNvSpPr>
            <p:nvPr/>
          </p:nvSpPr>
          <p:spPr bwMode="auto">
            <a:xfrm rot="-3172564">
              <a:off x="4900" y="-10"/>
              <a:ext cx="732" cy="1313"/>
            </a:xfrm>
            <a:custGeom>
              <a:avLst/>
              <a:gdLst>
                <a:gd name="T0" fmla="*/ 2903 w 2903"/>
                <a:gd name="T1" fmla="*/ 433 h 3686"/>
                <a:gd name="T2" fmla="*/ 2565 w 2903"/>
                <a:gd name="T3" fmla="*/ 80 h 3686"/>
                <a:gd name="T4" fmla="*/ 2241 w 2903"/>
                <a:gd name="T5" fmla="*/ 0 h 3686"/>
                <a:gd name="T6" fmla="*/ 110 w 2903"/>
                <a:gd name="T7" fmla="*/ 2811 h 3686"/>
                <a:gd name="T8" fmla="*/ 110 w 2903"/>
                <a:gd name="T9" fmla="*/ 3228 h 3686"/>
                <a:gd name="T10" fmla="*/ 0 w 2903"/>
                <a:gd name="T11" fmla="*/ 3631 h 3686"/>
                <a:gd name="T12" fmla="*/ 72 w 2903"/>
                <a:gd name="T13" fmla="*/ 3686 h 3686"/>
                <a:gd name="T14" fmla="*/ 441 w 2903"/>
                <a:gd name="T15" fmla="*/ 3355 h 3686"/>
                <a:gd name="T16" fmla="*/ 740 w 2903"/>
                <a:gd name="T17" fmla="*/ 3228 h 3686"/>
                <a:gd name="T18" fmla="*/ 2903 w 2903"/>
                <a:gd name="T19" fmla="*/ 433 h 3686"/>
                <a:gd name="T20" fmla="*/ 2903 w 2903"/>
                <a:gd name="T21" fmla="*/ 433 h 3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2" name="Freeform 8"/>
            <p:cNvSpPr>
              <a:spLocks/>
            </p:cNvSpPr>
            <p:nvPr/>
          </p:nvSpPr>
          <p:spPr bwMode="auto">
            <a:xfrm rot="-3172564">
              <a:off x="4955" y="15"/>
              <a:ext cx="734" cy="1321"/>
            </a:xfrm>
            <a:custGeom>
              <a:avLst/>
              <a:gdLst>
                <a:gd name="T0" fmla="*/ 2293 w 2911"/>
                <a:gd name="T1" fmla="*/ 0 h 3703"/>
                <a:gd name="T2" fmla="*/ 130 w 2911"/>
                <a:gd name="T3" fmla="*/ 2835 h 3703"/>
                <a:gd name="T4" fmla="*/ 131 w 2911"/>
                <a:gd name="T5" fmla="*/ 3201 h 3703"/>
                <a:gd name="T6" fmla="*/ 0 w 2911"/>
                <a:gd name="T7" fmla="*/ 3633 h 3703"/>
                <a:gd name="T8" fmla="*/ 50 w 2911"/>
                <a:gd name="T9" fmla="*/ 3703 h 3703"/>
                <a:gd name="T10" fmla="*/ 422 w 2911"/>
                <a:gd name="T11" fmla="*/ 3352 h 3703"/>
                <a:gd name="T12" fmla="*/ 763 w 2911"/>
                <a:gd name="T13" fmla="*/ 3220 h 3703"/>
                <a:gd name="T14" fmla="*/ 2911 w 2911"/>
                <a:gd name="T15" fmla="*/ 428 h 3703"/>
                <a:gd name="T16" fmla="*/ 2589 w 2911"/>
                <a:gd name="T17" fmla="*/ 96 h 3703"/>
                <a:gd name="T18" fmla="*/ 2293 w 2911"/>
                <a:gd name="T19" fmla="*/ 0 h 3703"/>
                <a:gd name="T20" fmla="*/ 2293 w 2911"/>
                <a:gd name="T21" fmla="*/ 0 h 3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3" name="Freeform 9"/>
            <p:cNvSpPr>
              <a:spLocks/>
            </p:cNvSpPr>
            <p:nvPr/>
          </p:nvSpPr>
          <p:spPr bwMode="auto">
            <a:xfrm rot="-3172564">
              <a:off x="4933" y="121"/>
              <a:ext cx="646" cy="990"/>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24" name="Group 40"/>
            <p:cNvGrpSpPr>
              <a:grpSpLocks/>
            </p:cNvGrpSpPr>
            <p:nvPr/>
          </p:nvGrpSpPr>
          <p:grpSpPr bwMode="auto">
            <a:xfrm>
              <a:off x="4610" y="57"/>
              <a:ext cx="1344" cy="1204"/>
              <a:chOff x="4610" y="57"/>
              <a:chExt cx="1344" cy="1204"/>
            </a:xfrm>
          </p:grpSpPr>
          <p:grpSp>
            <p:nvGrpSpPr>
              <p:cNvPr id="16425" name="Group 41"/>
              <p:cNvGrpSpPr>
                <a:grpSpLocks/>
              </p:cNvGrpSpPr>
              <p:nvPr userDrawn="1"/>
            </p:nvGrpSpPr>
            <p:grpSpPr bwMode="auto">
              <a:xfrm>
                <a:off x="4610" y="57"/>
                <a:ext cx="1344" cy="1204"/>
                <a:chOff x="4610" y="57"/>
                <a:chExt cx="1344" cy="1204"/>
              </a:xfrm>
            </p:grpSpPr>
            <p:sp>
              <p:nvSpPr>
                <p:cNvPr id="16426" name="Freeform 42"/>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27" name="Group 43"/>
                <p:cNvGrpSpPr>
                  <a:grpSpLocks/>
                </p:cNvGrpSpPr>
                <p:nvPr userDrawn="1"/>
              </p:nvGrpSpPr>
              <p:grpSpPr bwMode="auto">
                <a:xfrm>
                  <a:off x="4610" y="57"/>
                  <a:ext cx="1344" cy="985"/>
                  <a:chOff x="4610" y="57"/>
                  <a:chExt cx="1344" cy="985"/>
                </a:xfrm>
              </p:grpSpPr>
              <p:sp>
                <p:nvSpPr>
                  <p:cNvPr id="16428" name="Freeform 44"/>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9" name="Freeform 45"/>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0" name="Freeform 46"/>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1" name="Freeform 47"/>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2" name="Freeform 48"/>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3" name="Freeform 49"/>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4" name="Freeform 50"/>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5" name="Freeform 51"/>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6436"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iming>
    <p:tnLst>
      <p:par>
        <p:cTn id="1" dur="indefinite" restart="never" nodeType="tmRoot"/>
      </p:par>
    </p:tnLst>
  </p:timing>
  <p:hf hdr="0" dt="0"/>
  <p:txStyles>
    <p:titleStyle>
      <a:lvl1pPr algn="ctr" rtl="0" fontAlgn="base">
        <a:spcBef>
          <a:spcPct val="0"/>
        </a:spcBef>
        <a:spcAft>
          <a:spcPct val="0"/>
        </a:spcAft>
        <a:defRPr sz="4000" b="1">
          <a:solidFill>
            <a:srgbClr val="3D00EA"/>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2pPr>
      <a:lvl3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3pPr>
      <a:lvl4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4pPr>
      <a:lvl5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5pPr>
      <a:lvl6pPr marL="4572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6pPr>
      <a:lvl7pPr marL="9144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7pPr>
      <a:lvl8pPr marL="13716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8pPr>
      <a:lvl9pPr marL="18288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9pPr>
    </p:titleStyle>
    <p:bodyStyle>
      <a:lvl1pPr marL="342900" indent="-342900" algn="l" rtl="0" fontAlgn="base">
        <a:spcBef>
          <a:spcPct val="20000"/>
        </a:spcBef>
        <a:spcAft>
          <a:spcPct val="0"/>
        </a:spcAft>
        <a:buChar char="•"/>
        <a:defRPr sz="3200" b="1">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黑体" pitchFamily="2" charset="-122"/>
        </a:defRPr>
      </a:lvl2pPr>
      <a:lvl3pPr marL="1143000" indent="-228600" algn="l" rtl="0" fontAlgn="base">
        <a:spcBef>
          <a:spcPct val="20000"/>
        </a:spcBef>
        <a:spcAft>
          <a:spcPct val="0"/>
        </a:spcAft>
        <a:buChar char="•"/>
        <a:defRPr sz="2400" b="1">
          <a:solidFill>
            <a:schemeClr val="tx1"/>
          </a:solidFill>
          <a:latin typeface="+mn-lt"/>
          <a:ea typeface="仿宋_GB2312" pitchFamily="49" charset="-122"/>
        </a:defRPr>
      </a:lvl3pPr>
      <a:lvl4pPr marL="1600200" indent="-228600" algn="l" rtl="0" fontAlgn="base">
        <a:spcBef>
          <a:spcPct val="20000"/>
        </a:spcBef>
        <a:spcAft>
          <a:spcPct val="0"/>
        </a:spcAft>
        <a:buChar char="–"/>
        <a:defRPr sz="2000">
          <a:solidFill>
            <a:schemeClr val="tx1"/>
          </a:solidFill>
          <a:latin typeface="+mn-lt"/>
          <a:ea typeface="宋体" pitchFamily="2" charset="-122"/>
        </a:defRPr>
      </a:lvl4pPr>
      <a:lvl5pPr marL="2057400" indent="-228600" algn="l" rtl="0" fontAlgn="base">
        <a:spcBef>
          <a:spcPct val="20000"/>
        </a:spcBef>
        <a:spcAft>
          <a:spcPct val="0"/>
        </a:spcAft>
        <a:buChar char="»"/>
        <a:defRPr sz="2000">
          <a:solidFill>
            <a:schemeClr val="tx1"/>
          </a:solidFill>
          <a:latin typeface="+mn-lt"/>
          <a:ea typeface="宋体" pitchFamily="2" charset="-122"/>
        </a:defRPr>
      </a:lvl5pPr>
      <a:lvl6pPr marL="2514600" indent="-228600" algn="l" rtl="0" fontAlgn="base">
        <a:spcBef>
          <a:spcPct val="20000"/>
        </a:spcBef>
        <a:spcAft>
          <a:spcPct val="0"/>
        </a:spcAft>
        <a:buChar char="»"/>
        <a:defRPr sz="2000">
          <a:solidFill>
            <a:schemeClr val="tx1"/>
          </a:solidFill>
          <a:latin typeface="+mn-lt"/>
          <a:ea typeface="宋体" pitchFamily="2" charset="-122"/>
        </a:defRPr>
      </a:lvl6pPr>
      <a:lvl7pPr marL="2971800" indent="-228600" algn="l" rtl="0" fontAlgn="base">
        <a:spcBef>
          <a:spcPct val="20000"/>
        </a:spcBef>
        <a:spcAft>
          <a:spcPct val="0"/>
        </a:spcAft>
        <a:buChar char="»"/>
        <a:defRPr sz="2000">
          <a:solidFill>
            <a:schemeClr val="tx1"/>
          </a:solidFill>
          <a:latin typeface="+mn-lt"/>
          <a:ea typeface="宋体" pitchFamily="2" charset="-122"/>
        </a:defRPr>
      </a:lvl7pPr>
      <a:lvl8pPr marL="3429000" indent="-228600" algn="l" rtl="0" fontAlgn="base">
        <a:spcBef>
          <a:spcPct val="20000"/>
        </a:spcBef>
        <a:spcAft>
          <a:spcPct val="0"/>
        </a:spcAft>
        <a:buChar char="»"/>
        <a:defRPr sz="2000">
          <a:solidFill>
            <a:schemeClr val="tx1"/>
          </a:solidFill>
          <a:latin typeface="+mn-lt"/>
          <a:ea typeface="宋体" pitchFamily="2" charset="-122"/>
        </a:defRPr>
      </a:lvl8pPr>
      <a:lvl9pPr marL="3886200" indent="-228600" algn="l" rtl="0" fontAlgn="base">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chengdu.edu.cn/"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网页设计与制作</a:t>
            </a:r>
            <a:endParaRPr lang="zh-CN" altLang="en-US" dirty="0"/>
          </a:p>
        </p:txBody>
      </p:sp>
      <p:sp>
        <p:nvSpPr>
          <p:cNvPr id="3" name="副标题 2"/>
          <p:cNvSpPr>
            <a:spLocks noGrp="1"/>
          </p:cNvSpPr>
          <p:nvPr>
            <p:ph type="subTitle" idx="1"/>
          </p:nvPr>
        </p:nvSpPr>
        <p:spPr/>
        <p:txBody>
          <a:bodyPr>
            <a:normAutofit fontScale="92500" lnSpcReduction="10000"/>
          </a:bodyPr>
          <a:lstStyle/>
          <a:p>
            <a:r>
              <a:rPr lang="zh-CN" altLang="en-US" dirty="0" smtClean="0"/>
              <a:t>第</a:t>
            </a:r>
            <a:r>
              <a:rPr lang="en-US" altLang="zh-CN" dirty="0" smtClean="0"/>
              <a:t>05</a:t>
            </a:r>
            <a:r>
              <a:rPr lang="zh-CN" altLang="en-US" dirty="0" smtClean="0"/>
              <a:t>章 </a:t>
            </a:r>
            <a:r>
              <a:rPr lang="en-US" altLang="zh-CN" dirty="0" smtClean="0"/>
              <a:t>Dreamweaver CS5</a:t>
            </a:r>
            <a:r>
              <a:rPr lang="zh-CN" altLang="en-US" dirty="0" smtClean="0"/>
              <a:t>高级应用</a:t>
            </a:r>
            <a:endParaRPr lang="zh-CN" altLang="zh-CN" dirty="0" smtClean="0"/>
          </a:p>
          <a:p>
            <a:endParaRPr lang="zh-CN" altLang="en-US" dirty="0"/>
          </a:p>
        </p:txBody>
      </p:sp>
    </p:spTree>
    <p:extLst>
      <p:ext uri="{BB962C8B-B14F-4D97-AF65-F5344CB8AC3E}">
        <p14:creationId xmlns:p14="http://schemas.microsoft.com/office/powerpoint/2010/main" val="1718374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914400"/>
            <a:ext cx="7924800" cy="4724400"/>
          </a:xfrm>
        </p:spPr>
        <p:txBody>
          <a:bodyPr>
            <a:normAutofit/>
          </a:bodyPr>
          <a:lstStyle/>
          <a:p>
            <a:r>
              <a:rPr lang="zh-CN" altLang="zh-CN" dirty="0"/>
              <a:t>9</a:t>
            </a:r>
            <a:r>
              <a:rPr lang="x-none" altLang="zh-CN" dirty="0"/>
              <a:t>．</a:t>
            </a:r>
            <a:r>
              <a:rPr lang="x-none" altLang="zh-CN" dirty="0" smtClean="0"/>
              <a:t>设置单元格属性</a:t>
            </a:r>
            <a:endParaRPr lang="en-US" altLang="zh-CN" dirty="0" smtClean="0"/>
          </a:p>
          <a:p>
            <a:pPr lvl="1"/>
            <a:r>
              <a:rPr lang="zh-CN" altLang="zh-CN" sz="2000" dirty="0"/>
              <a:t>把光标移动到某个单元格或选择若干单元格，可以利用单元格“属性”面板对这个单元格的属性进行设置。例如选中日期所在的所有单元格，属性面板如</a:t>
            </a:r>
            <a:r>
              <a:rPr lang="zh-CN" altLang="zh-CN" sz="2000" dirty="0" smtClean="0"/>
              <a:t>图所</a:t>
            </a:r>
            <a:r>
              <a:rPr lang="zh-CN" altLang="zh-CN" sz="2000" dirty="0"/>
              <a:t>示</a:t>
            </a:r>
            <a:r>
              <a:rPr lang="zh-CN" altLang="zh-CN" sz="2000" dirty="0" smtClean="0"/>
              <a:t>。</a:t>
            </a:r>
            <a:endParaRPr lang="en-US" altLang="zh-CN" sz="2000" dirty="0" smtClean="0"/>
          </a:p>
          <a:p>
            <a:pPr marL="457200" lvl="1" indent="0">
              <a:buNone/>
            </a:pPr>
            <a:endParaRPr lang="en-US" altLang="zh-CN" sz="2000" dirty="0"/>
          </a:p>
          <a:p>
            <a:pPr lvl="1"/>
            <a:endParaRPr lang="en-US" altLang="zh-CN" sz="2000" dirty="0" smtClean="0"/>
          </a:p>
          <a:p>
            <a:pPr lvl="1"/>
            <a:endParaRPr lang="en-US" altLang="zh-CN" sz="2000" dirty="0"/>
          </a:p>
          <a:p>
            <a:pPr lvl="1"/>
            <a:r>
              <a:rPr lang="x-none" altLang="zh-CN" sz="2000" dirty="0"/>
              <a:t>水平：用来设置单元格内元素的水平排版方式：居左、居右、居中。将日期信息居右显示。</a:t>
            </a:r>
            <a:r>
              <a:rPr lang="x-none" altLang="zh-CN" sz="2000" dirty="0" smtClean="0"/>
              <a:t>如图所示</a:t>
            </a:r>
            <a:r>
              <a:rPr lang="x-none" altLang="zh-CN" sz="2000" dirty="0"/>
              <a:t>。</a:t>
            </a:r>
            <a:endParaRPr lang="zh-CN" altLang="zh-CN" sz="2000" dirty="0"/>
          </a:p>
          <a:p>
            <a:pPr lvl="1"/>
            <a:endParaRPr lang="zh-CN" altLang="zh-CN" sz="2000" dirty="0"/>
          </a:p>
          <a:p>
            <a:endParaRPr lang="zh-CN" altLang="zh-CN" dirty="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7429" y="2514600"/>
            <a:ext cx="6273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4191000"/>
            <a:ext cx="30575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64145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23504" y="290945"/>
            <a:ext cx="7924800" cy="4724400"/>
          </a:xfrm>
        </p:spPr>
        <p:txBody>
          <a:bodyPr>
            <a:normAutofit/>
          </a:bodyPr>
          <a:lstStyle/>
          <a:p>
            <a:r>
              <a:rPr lang="zh-CN" altLang="zh-CN" dirty="0"/>
              <a:t>10</a:t>
            </a:r>
            <a:r>
              <a:rPr lang="x-none" altLang="zh-CN" dirty="0"/>
              <a:t>．</a:t>
            </a:r>
            <a:r>
              <a:rPr lang="zh-CN" altLang="zh-CN" dirty="0"/>
              <a:t>CSS</a:t>
            </a:r>
            <a:r>
              <a:rPr lang="x-none" altLang="zh-CN" dirty="0" smtClean="0"/>
              <a:t>风格设置</a:t>
            </a:r>
            <a:endParaRPr lang="en-US" altLang="zh-CN" dirty="0" smtClean="0"/>
          </a:p>
          <a:p>
            <a:pPr lvl="1"/>
            <a:r>
              <a:rPr lang="zh-CN" altLang="zh-CN" sz="2000" dirty="0"/>
              <a:t>步骤</a:t>
            </a:r>
            <a:r>
              <a:rPr lang="en-US" altLang="zh-CN" sz="2000" dirty="0"/>
              <a:t>1</a:t>
            </a:r>
            <a:r>
              <a:rPr lang="zh-CN" altLang="zh-CN" sz="2000" dirty="0"/>
              <a:t>：给“学院新闻”所在单元格设置文字大小、边框颜色等。使用类名选择器，名为</a:t>
            </a:r>
            <a:r>
              <a:rPr lang="en-US" altLang="zh-CN" sz="2000" dirty="0" err="1"/>
              <a:t>news_title</a:t>
            </a:r>
            <a:r>
              <a:rPr lang="zh-CN" altLang="zh-CN" sz="2000" dirty="0"/>
              <a:t>。在“</a:t>
            </a:r>
            <a:r>
              <a:rPr lang="en-US" altLang="zh-CN" sz="2000" dirty="0"/>
              <a:t>.</a:t>
            </a:r>
            <a:r>
              <a:rPr lang="en-US" altLang="zh-CN" sz="2000" dirty="0" err="1"/>
              <a:t>newstitle</a:t>
            </a:r>
            <a:r>
              <a:rPr lang="zh-CN" altLang="zh-CN" sz="2000" dirty="0"/>
              <a:t>的</a:t>
            </a:r>
            <a:r>
              <a:rPr lang="en-US" altLang="zh-CN" sz="2000" dirty="0"/>
              <a:t>CSS</a:t>
            </a:r>
            <a:r>
              <a:rPr lang="zh-CN" altLang="zh-CN" sz="2000" dirty="0"/>
              <a:t>规则定义”面板中，“</a:t>
            </a:r>
            <a:r>
              <a:rPr lang="en-US" altLang="zh-CN" sz="2000" dirty="0"/>
              <a:t>font-family</a:t>
            </a:r>
            <a:r>
              <a:rPr lang="zh-CN" altLang="zh-CN" sz="2000" dirty="0"/>
              <a:t>”值为“宋体”，“</a:t>
            </a:r>
            <a:r>
              <a:rPr lang="en-US" altLang="zh-CN" sz="2000" dirty="0"/>
              <a:t>font-size</a:t>
            </a:r>
            <a:r>
              <a:rPr lang="zh-CN" altLang="zh-CN" sz="2000" dirty="0"/>
              <a:t>”值为</a:t>
            </a:r>
            <a:r>
              <a:rPr lang="en-US" altLang="zh-CN" sz="2000" dirty="0"/>
              <a:t>24</a:t>
            </a:r>
            <a:r>
              <a:rPr lang="zh-CN" altLang="zh-CN" sz="2000" dirty="0"/>
              <a:t>像素，“</a:t>
            </a:r>
            <a:r>
              <a:rPr lang="en-US" altLang="zh-CN" sz="2000" dirty="0"/>
              <a:t>font-weight</a:t>
            </a:r>
            <a:r>
              <a:rPr lang="zh-CN" altLang="zh-CN" sz="2000" dirty="0"/>
              <a:t>”为</a:t>
            </a:r>
            <a:r>
              <a:rPr lang="en-US" altLang="zh-CN" sz="2000" dirty="0"/>
              <a:t>bold</a:t>
            </a:r>
            <a:r>
              <a:rPr lang="zh-CN" altLang="zh-CN" sz="2000" dirty="0"/>
              <a:t>，“</a:t>
            </a:r>
            <a:r>
              <a:rPr lang="en-US" altLang="zh-CN" sz="2000" dirty="0"/>
              <a:t>line-height</a:t>
            </a:r>
            <a:r>
              <a:rPr lang="zh-CN" altLang="zh-CN" sz="2000" dirty="0"/>
              <a:t>”值为</a:t>
            </a:r>
            <a:r>
              <a:rPr lang="en-US" altLang="zh-CN" sz="2000" dirty="0"/>
              <a:t>25</a:t>
            </a:r>
            <a:r>
              <a:rPr lang="zh-CN" altLang="zh-CN" sz="2000" dirty="0"/>
              <a:t>像素。“边框”分类对话框中，在“</a:t>
            </a:r>
            <a:r>
              <a:rPr lang="en-US" altLang="zh-CN" sz="2000" dirty="0"/>
              <a:t>style</a:t>
            </a:r>
            <a:r>
              <a:rPr lang="zh-CN" altLang="zh-CN" sz="2000" dirty="0"/>
              <a:t>”属性选择实线（</a:t>
            </a:r>
            <a:r>
              <a:rPr lang="en-US" altLang="zh-CN" sz="2000" dirty="0"/>
              <a:t>solid</a:t>
            </a:r>
            <a:r>
              <a:rPr lang="zh-CN" altLang="zh-CN" sz="2000" dirty="0"/>
              <a:t>），“</a:t>
            </a:r>
            <a:r>
              <a:rPr lang="en-US" altLang="zh-CN" sz="2000" dirty="0"/>
              <a:t>width</a:t>
            </a:r>
            <a:r>
              <a:rPr lang="zh-CN" altLang="zh-CN" sz="2000" dirty="0"/>
              <a:t>”属性除左边框为</a:t>
            </a:r>
            <a:r>
              <a:rPr lang="en-US" altLang="zh-CN" sz="2000" dirty="0"/>
              <a:t>6</a:t>
            </a:r>
            <a:r>
              <a:rPr lang="zh-CN" altLang="zh-CN" sz="2000" dirty="0"/>
              <a:t>像素外，其他均为</a:t>
            </a:r>
            <a:r>
              <a:rPr lang="en-US" altLang="zh-CN" sz="2000" dirty="0"/>
              <a:t>1</a:t>
            </a:r>
            <a:r>
              <a:rPr lang="zh-CN" altLang="zh-CN" sz="2000" dirty="0"/>
              <a:t>像素，“</a:t>
            </a:r>
            <a:r>
              <a:rPr lang="en-US" altLang="zh-CN" sz="2000" dirty="0"/>
              <a:t>color</a:t>
            </a:r>
            <a:r>
              <a:rPr lang="zh-CN" altLang="zh-CN" sz="2000" dirty="0"/>
              <a:t>”为</a:t>
            </a:r>
            <a:r>
              <a:rPr lang="en-US" altLang="zh-CN" sz="2000" dirty="0"/>
              <a:t>#</a:t>
            </a:r>
            <a:r>
              <a:rPr lang="en-US" altLang="zh-CN" sz="2000" dirty="0" smtClean="0"/>
              <a:t>90ABC6</a:t>
            </a:r>
            <a:r>
              <a:rPr lang="zh-CN" altLang="en-US" sz="2000" dirty="0" smtClean="0"/>
              <a:t>。</a:t>
            </a:r>
            <a:endParaRPr lang="en-US" altLang="zh-CN" sz="2000" dirty="0" smtClean="0"/>
          </a:p>
          <a:p>
            <a:pPr lvl="1"/>
            <a:r>
              <a:rPr lang="zh-CN" altLang="zh-CN" sz="2000" dirty="0"/>
              <a:t>步骤</a:t>
            </a:r>
            <a:r>
              <a:rPr lang="en-US" altLang="zh-CN" sz="2000" dirty="0"/>
              <a:t>2</a:t>
            </a:r>
            <a:r>
              <a:rPr lang="zh-CN" altLang="zh-CN" sz="2000" dirty="0"/>
              <a:t>：给所用新闻列表设置字体大小风格，设置类名选择器，类名为“</a:t>
            </a:r>
            <a:r>
              <a:rPr lang="en-US" altLang="zh-CN" sz="2000" dirty="0" err="1"/>
              <a:t>news_list</a:t>
            </a:r>
            <a:r>
              <a:rPr lang="zh-CN" altLang="zh-CN" sz="2000" dirty="0"/>
              <a:t>”，将“</a:t>
            </a:r>
            <a:r>
              <a:rPr lang="en-US" altLang="zh-CN" sz="2000" dirty="0"/>
              <a:t>font-size”</a:t>
            </a:r>
            <a:r>
              <a:rPr lang="zh-CN" altLang="zh-CN" sz="2000" dirty="0"/>
              <a:t>为</a:t>
            </a:r>
            <a:r>
              <a:rPr lang="en-US" altLang="zh-CN" sz="2000" dirty="0"/>
              <a:t>12</a:t>
            </a:r>
            <a:r>
              <a:rPr lang="zh-CN" altLang="zh-CN" sz="2000" dirty="0"/>
              <a:t>像素，行高设为</a:t>
            </a:r>
            <a:r>
              <a:rPr lang="en-US" altLang="zh-CN" sz="2000" dirty="0"/>
              <a:t>25</a:t>
            </a:r>
            <a:r>
              <a:rPr lang="zh-CN" altLang="zh-CN" sz="2000" dirty="0"/>
              <a:t>像素。选中所有的新闻列表信息，选择应用</a:t>
            </a:r>
            <a:r>
              <a:rPr lang="en-US" altLang="zh-CN" sz="2000" dirty="0" err="1"/>
              <a:t>newslist</a:t>
            </a:r>
            <a:r>
              <a:rPr lang="zh-CN" altLang="zh-CN" sz="2000" dirty="0" smtClean="0"/>
              <a:t>类</a:t>
            </a:r>
            <a:r>
              <a:rPr lang="zh-CN" altLang="en-US" sz="2000" dirty="0" smtClean="0"/>
              <a:t>。</a:t>
            </a:r>
            <a:endParaRPr lang="en-US" altLang="zh-CN" sz="2000" dirty="0" smtClean="0"/>
          </a:p>
          <a:p>
            <a:pPr lvl="1"/>
            <a:r>
              <a:rPr lang="zh-CN" altLang="zh-CN" sz="2000" dirty="0"/>
              <a:t>选中整个表格，在对应的属性面板中选择“类”选择值“</a:t>
            </a:r>
            <a:r>
              <a:rPr lang="en-US" altLang="zh-CN" sz="2000" dirty="0" err="1"/>
              <a:t>table_border</a:t>
            </a:r>
            <a:r>
              <a:rPr lang="zh-CN" altLang="zh-CN" sz="2000" dirty="0"/>
              <a:t>”，在“实时视图”中查看最终</a:t>
            </a:r>
            <a:r>
              <a:rPr lang="zh-CN" altLang="zh-CN" sz="2000" dirty="0" smtClean="0"/>
              <a:t>效果</a:t>
            </a:r>
            <a:r>
              <a:rPr lang="zh-CN" altLang="en-US" sz="2000" dirty="0"/>
              <a:t>。</a:t>
            </a:r>
            <a:endParaRPr lang="en-US" altLang="zh-CN" sz="2000" dirty="0" smtClean="0"/>
          </a:p>
          <a:p>
            <a:pPr lvl="1"/>
            <a:endParaRPr lang="en-US" altLang="zh-CN" sz="2000" dirty="0" smtClean="0"/>
          </a:p>
          <a:p>
            <a:pPr lvl="1"/>
            <a:endParaRPr lang="zh-CN" altLang="zh-CN" sz="2000" dirty="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7874487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5.1.2  </a:t>
            </a:r>
            <a:r>
              <a:rPr lang="x-none" altLang="zh-CN" dirty="0" smtClean="0">
                <a:effectLst/>
              </a:rPr>
              <a:t>表格布局</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zh-CN" dirty="0"/>
              <a:t>使用表格进行网页整体布局，将各种不同的网页元素进行准确定位和整齐规范地展现出来，创造出友好、精美的界面效果，并且确保在不同大小的窗口和屏幕分辨率下都能正常显示。</a:t>
            </a:r>
          </a:p>
          <a:p>
            <a:r>
              <a:rPr lang="zh-CN" altLang="zh-CN" dirty="0"/>
              <a:t>将复杂的页面结构设计出来，首先要掌握嵌套表格技术，可以实现化繁为简的，并能保证每个版块的相对独立</a:t>
            </a:r>
            <a:r>
              <a:rPr lang="zh-CN" altLang="zh-CN" dirty="0" smtClean="0"/>
              <a:t>。</a:t>
            </a:r>
            <a:endParaRPr lang="en-US" altLang="zh-CN" dirty="0" smtClean="0"/>
          </a:p>
          <a:p>
            <a:r>
              <a:rPr lang="zh-CN" altLang="zh-CN" dirty="0" smtClean="0"/>
              <a:t>表格</a:t>
            </a:r>
            <a:r>
              <a:rPr lang="zh-CN" altLang="zh-CN" dirty="0"/>
              <a:t>布局规则：</a:t>
            </a:r>
          </a:p>
          <a:p>
            <a:pPr lvl="1" fontAlgn="auto"/>
            <a:r>
              <a:rPr lang="x-none" altLang="zh-CN" dirty="0"/>
              <a:t>最外层布局表格结构尽量简单，灵活运用表格嵌套。</a:t>
            </a:r>
            <a:endParaRPr lang="zh-CN" altLang="zh-CN" dirty="0"/>
          </a:p>
          <a:p>
            <a:pPr lvl="1" fontAlgn="auto"/>
            <a:r>
              <a:rPr lang="x-none" altLang="zh-CN" dirty="0"/>
              <a:t>目前19英寸的显示器已成主流，考虑到页面在显示器中的显示比例，应确定页面的宽度，布局表格的宽度普通设置为1000像素左右，居中显示，并设置与页面的上边距为0。嵌套表格的宽度尽量用百分比作为单位，其垂直对方式设置为顶端对齐。</a:t>
            </a:r>
            <a:endParaRPr lang="zh-CN" altLang="zh-CN" dirty="0"/>
          </a:p>
          <a:p>
            <a:pPr lvl="1" fontAlgn="auto"/>
            <a:r>
              <a:rPr lang="x-none" altLang="zh-CN" dirty="0"/>
              <a:t>作为布局的表格，设置其边框、填充和间距为0像素。</a:t>
            </a:r>
            <a:endParaRPr lang="zh-CN" altLang="zh-CN" dirty="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41640757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5.1.3  </a:t>
            </a:r>
            <a:r>
              <a:rPr lang="x-none" altLang="zh-CN" dirty="0" smtClean="0">
                <a:effectLst/>
              </a:rPr>
              <a:t>表格布局应用实例</a:t>
            </a:r>
            <a:endParaRPr lang="zh-CN" altLang="en-US" dirty="0"/>
          </a:p>
        </p:txBody>
      </p:sp>
      <p:sp>
        <p:nvSpPr>
          <p:cNvPr id="3" name="内容占位符 2"/>
          <p:cNvSpPr>
            <a:spLocks noGrp="1"/>
          </p:cNvSpPr>
          <p:nvPr>
            <p:ph idx="1"/>
          </p:nvPr>
        </p:nvSpPr>
        <p:spPr/>
        <p:txBody>
          <a:bodyPr>
            <a:normAutofit fontScale="92500"/>
          </a:bodyPr>
          <a:lstStyle/>
          <a:p>
            <a:r>
              <a:rPr lang="en-US" altLang="zh-CN" dirty="0" smtClean="0"/>
              <a:t>1. </a:t>
            </a:r>
            <a:r>
              <a:rPr lang="zh-CN" altLang="zh-CN" dirty="0" smtClean="0"/>
              <a:t>新建</a:t>
            </a:r>
            <a:r>
              <a:rPr lang="zh-CN" altLang="zh-CN" dirty="0"/>
              <a:t>网页文件，保存新建文档为</a:t>
            </a:r>
            <a:r>
              <a:rPr lang="en-US" altLang="zh-CN" dirty="0"/>
              <a:t>index.html</a:t>
            </a:r>
            <a:r>
              <a:rPr lang="zh-CN" altLang="zh-CN" dirty="0"/>
              <a:t>。设置网页标题为“启梦教育”。</a:t>
            </a:r>
          </a:p>
          <a:p>
            <a:pPr lvl="0"/>
            <a:r>
              <a:rPr lang="en-US" altLang="zh-CN" dirty="0" smtClean="0"/>
              <a:t>2. </a:t>
            </a:r>
            <a:r>
              <a:rPr lang="x-none" altLang="zh-CN" dirty="0" smtClean="0"/>
              <a:t>设置网页整体风格</a:t>
            </a:r>
            <a:endParaRPr lang="zh-CN" altLang="zh-CN" dirty="0"/>
          </a:p>
          <a:p>
            <a:pPr lvl="1"/>
            <a:r>
              <a:rPr lang="zh-CN" altLang="zh-CN" dirty="0"/>
              <a:t>使用</a:t>
            </a:r>
            <a:r>
              <a:rPr lang="en-US" altLang="zh-CN" dirty="0"/>
              <a:t>body</a:t>
            </a:r>
            <a:r>
              <a:rPr lang="zh-CN" altLang="zh-CN" dirty="0"/>
              <a:t>作为选择器，设置页面的字体属性“</a:t>
            </a:r>
            <a:r>
              <a:rPr lang="en-US" altLang="zh-CN" dirty="0"/>
              <a:t>font-family</a:t>
            </a:r>
            <a:r>
              <a:rPr lang="zh-CN" altLang="zh-CN" dirty="0"/>
              <a:t>”为“宋体”，“</a:t>
            </a:r>
            <a:r>
              <a:rPr lang="en-US" altLang="zh-CN" dirty="0"/>
              <a:t>font-size</a:t>
            </a:r>
            <a:r>
              <a:rPr lang="zh-CN" altLang="zh-CN" dirty="0"/>
              <a:t>”为</a:t>
            </a:r>
            <a:r>
              <a:rPr lang="en-US" altLang="zh-CN" dirty="0"/>
              <a:t>12</a:t>
            </a:r>
            <a:r>
              <a:rPr lang="zh-CN" altLang="zh-CN" dirty="0"/>
              <a:t>像素，区块分别中的“</a:t>
            </a:r>
            <a:r>
              <a:rPr lang="en-US" altLang="zh-CN" dirty="0"/>
              <a:t>text-align</a:t>
            </a:r>
            <a:r>
              <a:rPr lang="zh-CN" altLang="zh-CN" dirty="0"/>
              <a:t>”设为居中，“方框”分类中的上边距“</a:t>
            </a:r>
            <a:r>
              <a:rPr lang="en-US" altLang="zh-CN" dirty="0"/>
              <a:t>margin-top</a:t>
            </a:r>
            <a:r>
              <a:rPr lang="zh-CN" altLang="zh-CN" dirty="0"/>
              <a:t>”值为</a:t>
            </a:r>
            <a:r>
              <a:rPr lang="en-US" altLang="zh-CN" dirty="0"/>
              <a:t>0</a:t>
            </a:r>
            <a:r>
              <a:rPr lang="zh-CN" altLang="zh-CN" dirty="0"/>
              <a:t>，使页面内容与上边界紧贴。</a:t>
            </a:r>
          </a:p>
          <a:p>
            <a:pPr lvl="1"/>
            <a:r>
              <a:rPr lang="zh-CN" altLang="zh-CN" dirty="0"/>
              <a:t>使用</a:t>
            </a:r>
            <a:r>
              <a:rPr lang="en-US" altLang="zh-CN" dirty="0"/>
              <a:t>body</a:t>
            </a:r>
            <a:r>
              <a:rPr lang="zh-CN" altLang="zh-CN" dirty="0"/>
              <a:t>选择器将页面的统一风格设置可以减少后面设计的工作量。</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66796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x-none" altLang="zh-CN" dirty="0"/>
              <a:t>3．制作首页页眉</a:t>
            </a:r>
            <a:endParaRPr lang="zh-CN" altLang="zh-CN" dirty="0"/>
          </a:p>
          <a:p>
            <a:r>
              <a:rPr lang="zh-CN" altLang="zh-CN" sz="2000" dirty="0"/>
              <a:t>（</a:t>
            </a:r>
            <a:r>
              <a:rPr lang="en-US" altLang="zh-CN" sz="2000" dirty="0"/>
              <a:t>1</a:t>
            </a:r>
            <a:r>
              <a:rPr lang="zh-CN" altLang="zh-CN" sz="2000" dirty="0"/>
              <a:t>）在网页中插入一个</a:t>
            </a:r>
            <a:r>
              <a:rPr lang="en-US" altLang="zh-CN" sz="2000" dirty="0"/>
              <a:t>2</a:t>
            </a:r>
            <a:r>
              <a:rPr lang="zh-CN" altLang="zh-CN" sz="2000" dirty="0"/>
              <a:t>行</a:t>
            </a:r>
            <a:r>
              <a:rPr lang="en-US" altLang="zh-CN" sz="2000" dirty="0"/>
              <a:t>1</a:t>
            </a:r>
            <a:r>
              <a:rPr lang="zh-CN" altLang="zh-CN" sz="2000" dirty="0"/>
              <a:t>列的表格，宽度为</a:t>
            </a:r>
            <a:r>
              <a:rPr lang="en-US" altLang="zh-CN" sz="2000" dirty="0"/>
              <a:t>1000</a:t>
            </a:r>
            <a:r>
              <a:rPr lang="zh-CN" altLang="zh-CN" sz="2000" dirty="0"/>
              <a:t>像素，在表格属性面板中设置表格“对齐”为“居中对齐”。在第</a:t>
            </a:r>
            <a:r>
              <a:rPr lang="en-US" altLang="zh-CN" sz="2000" dirty="0"/>
              <a:t>2</a:t>
            </a:r>
            <a:r>
              <a:rPr lang="zh-CN" altLang="zh-CN" sz="2000" dirty="0"/>
              <a:t>行中嵌入</a:t>
            </a:r>
            <a:r>
              <a:rPr lang="en-US" altLang="zh-CN" sz="2000" dirty="0"/>
              <a:t>1</a:t>
            </a:r>
            <a:r>
              <a:rPr lang="zh-CN" altLang="zh-CN" sz="2000" dirty="0"/>
              <a:t>行</a:t>
            </a:r>
            <a:r>
              <a:rPr lang="en-US" altLang="zh-CN" sz="2000" dirty="0"/>
              <a:t>7</a:t>
            </a:r>
            <a:r>
              <a:rPr lang="zh-CN" altLang="zh-CN" sz="2000" dirty="0"/>
              <a:t>列的表格，宽度设为</a:t>
            </a:r>
            <a:r>
              <a:rPr lang="en-US" altLang="zh-CN" sz="2000" dirty="0"/>
              <a:t>100</a:t>
            </a:r>
            <a:r>
              <a:rPr lang="en-US" altLang="zh-CN" sz="2000" dirty="0" smtClean="0"/>
              <a:t>%</a:t>
            </a:r>
            <a:r>
              <a:rPr lang="zh-CN" altLang="zh-CN" sz="2000" dirty="0" smtClean="0"/>
              <a:t>。</a:t>
            </a:r>
            <a:endParaRPr lang="zh-CN" altLang="zh-CN" sz="2000" dirty="0"/>
          </a:p>
          <a:p>
            <a:r>
              <a:rPr lang="zh-CN" altLang="zh-CN" sz="2000" dirty="0"/>
              <a:t>（</a:t>
            </a:r>
            <a:r>
              <a:rPr lang="en-US" altLang="zh-CN" sz="2000" dirty="0"/>
              <a:t>2</a:t>
            </a:r>
            <a:r>
              <a:rPr lang="zh-CN" altLang="zh-CN" sz="2000" dirty="0"/>
              <a:t>）在第一行插入网站</a:t>
            </a:r>
            <a:r>
              <a:rPr lang="en-US" altLang="zh-CN" sz="2000" dirty="0"/>
              <a:t>banner</a:t>
            </a:r>
            <a:r>
              <a:rPr lang="zh-CN" altLang="zh-CN" sz="2000" dirty="0"/>
              <a:t>（</a:t>
            </a:r>
            <a:r>
              <a:rPr lang="en-US" altLang="zh-CN" sz="2000" dirty="0"/>
              <a:t>banner.png</a:t>
            </a:r>
            <a:r>
              <a:rPr lang="zh-CN" altLang="zh-CN" sz="2000" dirty="0"/>
              <a:t>）。</a:t>
            </a:r>
          </a:p>
          <a:p>
            <a:r>
              <a:rPr lang="zh-CN" altLang="zh-CN" sz="2000" dirty="0"/>
              <a:t>（</a:t>
            </a:r>
            <a:r>
              <a:rPr lang="en-US" altLang="zh-CN" sz="2000" dirty="0"/>
              <a:t>3</a:t>
            </a:r>
            <a:r>
              <a:rPr lang="zh-CN" altLang="zh-CN" sz="2000" dirty="0"/>
              <a:t>）在嵌套的表格中输入分别输入导航信息：首页、聚集新闻、招生报名、学生中心、在线学习、走进启梦和学生服务。完成输入后，选中所有单元格，设置水平居中对齐</a:t>
            </a:r>
            <a:r>
              <a:rPr lang="zh-CN" altLang="zh-CN" sz="2000" dirty="0" smtClean="0"/>
              <a:t>。</a:t>
            </a:r>
            <a:endParaRPr lang="zh-CN" altLang="zh-CN" sz="2000" dirty="0"/>
          </a:p>
          <a:p>
            <a:r>
              <a:rPr lang="zh-CN" altLang="zh-CN" sz="2000" dirty="0"/>
              <a:t>（</a:t>
            </a:r>
            <a:r>
              <a:rPr lang="en-US" altLang="zh-CN" sz="2000" dirty="0"/>
              <a:t>4</a:t>
            </a:r>
            <a:r>
              <a:rPr lang="zh-CN" altLang="zh-CN" sz="2000" dirty="0"/>
              <a:t>）对嵌套表格进行风格处理。声明类名</a:t>
            </a:r>
            <a:r>
              <a:rPr lang="en-US" altLang="zh-CN" sz="2000" dirty="0" err="1"/>
              <a:t>navi</a:t>
            </a:r>
            <a:r>
              <a:rPr lang="zh-CN" altLang="zh-CN" sz="2000" dirty="0"/>
              <a:t>，设置字体大小为</a:t>
            </a:r>
            <a:r>
              <a:rPr lang="en-US" altLang="zh-CN" sz="2000" dirty="0"/>
              <a:t>14</a:t>
            </a:r>
            <a:r>
              <a:rPr lang="zh-CN" altLang="zh-CN" sz="2000" dirty="0"/>
              <a:t>像素，字体颜色为</a:t>
            </a:r>
            <a:r>
              <a:rPr lang="en-US" altLang="zh-CN" sz="2000" dirty="0"/>
              <a:t>#2d7090</a:t>
            </a:r>
            <a:r>
              <a:rPr lang="zh-CN" altLang="zh-CN" sz="2000" dirty="0"/>
              <a:t>，行高</a:t>
            </a:r>
            <a:r>
              <a:rPr lang="en-US" altLang="zh-CN" sz="2000" dirty="0"/>
              <a:t>48</a:t>
            </a:r>
            <a:r>
              <a:rPr lang="zh-CN" altLang="zh-CN" sz="2000" dirty="0"/>
              <a:t>像素，载入背景图片</a:t>
            </a:r>
            <a:r>
              <a:rPr lang="en-US" altLang="zh-CN" sz="2000" dirty="0"/>
              <a:t>navi.png</a:t>
            </a:r>
            <a:r>
              <a:rPr lang="zh-CN" altLang="zh-CN" sz="2000" dirty="0"/>
              <a:t>。将此类名选择器应用于导航表格，得到如</a:t>
            </a:r>
            <a:r>
              <a:rPr lang="zh-CN" altLang="zh-CN" sz="2000" dirty="0" smtClean="0"/>
              <a:t>图所</a:t>
            </a:r>
            <a:r>
              <a:rPr lang="zh-CN" altLang="zh-CN" sz="2000" dirty="0"/>
              <a:t>示效果。</a:t>
            </a: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3810000"/>
            <a:ext cx="6830541"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5252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x-none" altLang="zh-CN" dirty="0"/>
              <a:t>4．</a:t>
            </a:r>
            <a:r>
              <a:rPr lang="x-none" altLang="zh-CN" dirty="0" smtClean="0"/>
              <a:t>设置页面主体内容结构</a:t>
            </a:r>
            <a:endParaRPr lang="zh-CN" altLang="zh-CN" dirty="0"/>
          </a:p>
          <a:p>
            <a:pPr lvl="1"/>
            <a:r>
              <a:rPr lang="zh-CN" altLang="zh-CN" dirty="0"/>
              <a:t>插入一个</a:t>
            </a:r>
            <a:r>
              <a:rPr lang="en-US" altLang="zh-CN" dirty="0"/>
              <a:t>3</a:t>
            </a:r>
            <a:r>
              <a:rPr lang="zh-CN" altLang="zh-CN" dirty="0"/>
              <a:t>行</a:t>
            </a:r>
            <a:r>
              <a:rPr lang="en-US" altLang="zh-CN" dirty="0"/>
              <a:t>3</a:t>
            </a:r>
            <a:r>
              <a:rPr lang="zh-CN" altLang="zh-CN" dirty="0"/>
              <a:t>列的表格，宽度为</a:t>
            </a:r>
            <a:r>
              <a:rPr lang="en-US" altLang="zh-CN" dirty="0"/>
              <a:t>1000</a:t>
            </a:r>
            <a:r>
              <a:rPr lang="zh-CN" altLang="zh-CN" dirty="0"/>
              <a:t>像素，填充为</a:t>
            </a:r>
            <a:r>
              <a:rPr lang="en-US" altLang="zh-CN" dirty="0"/>
              <a:t>5</a:t>
            </a:r>
            <a:r>
              <a:rPr lang="zh-CN" altLang="zh-CN" dirty="0"/>
              <a:t>像素，居中对齐。第</a:t>
            </a:r>
            <a:r>
              <a:rPr lang="en-US" altLang="zh-CN" dirty="0"/>
              <a:t>2</a:t>
            </a:r>
            <a:r>
              <a:rPr lang="zh-CN" altLang="zh-CN" dirty="0"/>
              <a:t>列</a:t>
            </a:r>
            <a:r>
              <a:rPr lang="en-US" altLang="zh-CN" dirty="0"/>
              <a:t>2</a:t>
            </a:r>
            <a:r>
              <a:rPr lang="zh-CN" altLang="zh-CN" dirty="0"/>
              <a:t>宽度为</a:t>
            </a:r>
            <a:r>
              <a:rPr lang="en-US" altLang="zh-CN" dirty="0"/>
              <a:t>509</a:t>
            </a:r>
            <a:r>
              <a:rPr lang="zh-CN" altLang="zh-CN" dirty="0"/>
              <a:t>像素。</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3743" y="3733800"/>
            <a:ext cx="5486400" cy="1778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03762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a:t>
            </a:r>
            <a:r>
              <a:rPr lang="zh-CN" altLang="zh-CN" dirty="0"/>
              <a:t>．制作页面主体左列</a:t>
            </a:r>
            <a:r>
              <a:rPr lang="zh-CN" altLang="zh-CN" dirty="0" smtClean="0"/>
              <a:t>内容</a:t>
            </a:r>
            <a:endParaRPr lang="en-US" altLang="zh-CN" dirty="0" smtClean="0"/>
          </a:p>
          <a:p>
            <a:pPr lvl="1"/>
            <a:r>
              <a:rPr lang="zh-CN" altLang="zh-CN" dirty="0"/>
              <a:t>（</a:t>
            </a:r>
            <a:r>
              <a:rPr lang="en-US" altLang="zh-CN" dirty="0"/>
              <a:t>1</a:t>
            </a:r>
            <a:r>
              <a:rPr lang="zh-CN" altLang="zh-CN" dirty="0"/>
              <a:t>）完成“进入教室”功能块</a:t>
            </a:r>
            <a:r>
              <a:rPr lang="zh-CN" altLang="zh-CN" dirty="0" smtClean="0"/>
              <a:t>。</a:t>
            </a:r>
            <a:endParaRPr lang="en-US" altLang="zh-CN" dirty="0" smtClean="0"/>
          </a:p>
          <a:p>
            <a:pPr lvl="1"/>
            <a:r>
              <a:rPr lang="zh-CN" altLang="zh-CN" dirty="0"/>
              <a:t>（</a:t>
            </a:r>
            <a:r>
              <a:rPr lang="en-US" altLang="zh-CN" dirty="0"/>
              <a:t>2</a:t>
            </a:r>
            <a:r>
              <a:rPr lang="zh-CN" altLang="zh-CN" dirty="0"/>
              <a:t>）制作“我要报名”功能模块</a:t>
            </a:r>
            <a:r>
              <a:rPr lang="zh-CN" altLang="zh-CN" dirty="0" smtClean="0"/>
              <a:t>。</a:t>
            </a:r>
            <a:endParaRPr lang="en-US" altLang="zh-CN" dirty="0" smtClean="0"/>
          </a:p>
          <a:p>
            <a:pPr lvl="1"/>
            <a:r>
              <a:rPr lang="zh-CN" altLang="zh-CN" dirty="0"/>
              <a:t>（</a:t>
            </a:r>
            <a:r>
              <a:rPr lang="en-US" altLang="zh-CN" dirty="0"/>
              <a:t>3</a:t>
            </a:r>
            <a:r>
              <a:rPr lang="zh-CN" altLang="zh-CN" dirty="0"/>
              <a:t>）制作“教学活动安排”功能</a:t>
            </a:r>
            <a:r>
              <a:rPr lang="zh-CN" altLang="zh-CN" dirty="0" smtClean="0"/>
              <a:t>模块。</a:t>
            </a:r>
            <a:endParaRPr lang="en-US" altLang="zh-CN" dirty="0" smtClean="0"/>
          </a:p>
          <a:p>
            <a:r>
              <a:rPr lang="x-none" altLang="zh-CN" dirty="0"/>
              <a:t>6．制作主体内容中间列内容</a:t>
            </a:r>
            <a:endParaRPr lang="zh-CN" altLang="zh-CN" dirty="0"/>
          </a:p>
          <a:p>
            <a:pPr lvl="1"/>
            <a:r>
              <a:rPr lang="zh-CN" altLang="zh-CN" dirty="0"/>
              <a:t>（</a:t>
            </a:r>
            <a:r>
              <a:rPr lang="en-US" altLang="zh-CN" dirty="0"/>
              <a:t>1</a:t>
            </a:r>
            <a:r>
              <a:rPr lang="zh-CN" altLang="zh-CN" dirty="0"/>
              <a:t>）在中间列的第</a:t>
            </a:r>
            <a:r>
              <a:rPr lang="en-US" altLang="zh-CN" dirty="0"/>
              <a:t>1</a:t>
            </a:r>
            <a:r>
              <a:rPr lang="zh-CN" altLang="zh-CN" dirty="0"/>
              <a:t>行单元格中，插入</a:t>
            </a:r>
            <a:r>
              <a:rPr lang="en-US" altLang="zh-CN" dirty="0"/>
              <a:t>Flash</a:t>
            </a:r>
            <a:r>
              <a:rPr lang="zh-CN" altLang="zh-CN" dirty="0"/>
              <a:t>动画，文件名为</a:t>
            </a:r>
            <a:r>
              <a:rPr lang="en-US" altLang="zh-CN" dirty="0"/>
              <a:t>adv.swf</a:t>
            </a:r>
            <a:r>
              <a:rPr lang="zh-CN" altLang="zh-CN" dirty="0" smtClean="0"/>
              <a:t>。</a:t>
            </a:r>
            <a:endParaRPr lang="en-US" altLang="zh-CN" dirty="0" smtClean="0"/>
          </a:p>
          <a:p>
            <a:pPr lvl="1"/>
            <a:r>
              <a:rPr lang="zh-CN" altLang="zh-CN" dirty="0"/>
              <a:t>（</a:t>
            </a:r>
            <a:r>
              <a:rPr lang="en-US" altLang="zh-CN" dirty="0"/>
              <a:t>2</a:t>
            </a:r>
            <a:r>
              <a:rPr lang="zh-CN" altLang="zh-CN" dirty="0"/>
              <a:t>）制作完成“报读层次及专业”功能</a:t>
            </a:r>
            <a:r>
              <a:rPr lang="zh-CN" altLang="zh-CN" dirty="0" smtClean="0"/>
              <a:t>模块</a:t>
            </a:r>
            <a:endParaRPr lang="en-US" altLang="zh-CN" dirty="0" smtClean="0"/>
          </a:p>
          <a:p>
            <a:pPr lvl="1"/>
            <a:r>
              <a:rPr lang="zh-CN" altLang="zh-CN" dirty="0"/>
              <a:t>（</a:t>
            </a:r>
            <a:r>
              <a:rPr lang="en-US" altLang="zh-CN" dirty="0"/>
              <a:t>3</a:t>
            </a:r>
            <a:r>
              <a:rPr lang="zh-CN" altLang="zh-CN" dirty="0"/>
              <a:t>）完成“公开课程”和“学院活动”模块。</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0472846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x-none" altLang="zh-CN" dirty="0"/>
              <a:t>7．制作主体内容右列内容</a:t>
            </a:r>
            <a:endParaRPr lang="zh-CN" altLang="zh-CN" dirty="0"/>
          </a:p>
          <a:p>
            <a:pPr lvl="1"/>
            <a:r>
              <a:rPr lang="zh-CN" altLang="zh-CN" dirty="0"/>
              <a:t>（</a:t>
            </a:r>
            <a:r>
              <a:rPr lang="en-US" altLang="zh-CN" dirty="0"/>
              <a:t>1</a:t>
            </a:r>
            <a:r>
              <a:rPr lang="zh-CN" altLang="zh-CN" dirty="0"/>
              <a:t>）右列的“通知公告”、“招生资讯”和“常见问题”三个版块在结构和风格设置上具有相似之处</a:t>
            </a:r>
            <a:r>
              <a:rPr lang="zh-CN" altLang="zh-CN" dirty="0" smtClean="0"/>
              <a:t>。</a:t>
            </a:r>
            <a:endParaRPr lang="en-US" altLang="zh-CN" dirty="0" smtClean="0"/>
          </a:p>
          <a:p>
            <a:pPr lvl="1"/>
            <a:r>
              <a:rPr lang="zh-CN" altLang="zh-CN" dirty="0"/>
              <a:t>（</a:t>
            </a:r>
            <a:r>
              <a:rPr lang="en-US" altLang="zh-CN" dirty="0"/>
              <a:t>2</a:t>
            </a:r>
            <a:r>
              <a:rPr lang="zh-CN" altLang="zh-CN" dirty="0"/>
              <a:t>）“通知公告”内容还使用了</a:t>
            </a:r>
            <a:r>
              <a:rPr lang="en-US" altLang="zh-CN" dirty="0"/>
              <a:t>&lt;marquee&gt;</a:t>
            </a:r>
            <a:r>
              <a:rPr lang="zh-CN" altLang="zh-CN" dirty="0"/>
              <a:t>标记实现了内容自下而上的滚动显示</a:t>
            </a:r>
            <a:r>
              <a:rPr lang="zh-CN" altLang="zh-CN" dirty="0" smtClean="0"/>
              <a:t>。</a:t>
            </a:r>
            <a:endParaRPr lang="en-US" altLang="zh-CN" dirty="0" smtClean="0"/>
          </a:p>
          <a:p>
            <a:r>
              <a:rPr lang="x-none" altLang="zh-CN" dirty="0"/>
              <a:t>8．制作页脚信息</a:t>
            </a:r>
            <a:endParaRPr lang="zh-CN" altLang="zh-CN" dirty="0"/>
          </a:p>
          <a:p>
            <a:pPr lvl="1"/>
            <a:r>
              <a:rPr lang="zh-CN" altLang="zh-CN" dirty="0"/>
              <a:t>将光标置于表格以外的空白处，插入一个</a:t>
            </a:r>
            <a:r>
              <a:rPr lang="en-US" altLang="zh-CN" dirty="0"/>
              <a:t>1</a:t>
            </a:r>
            <a:r>
              <a:rPr lang="zh-CN" altLang="zh-CN" dirty="0"/>
              <a:t>行</a:t>
            </a:r>
            <a:r>
              <a:rPr lang="en-US" altLang="zh-CN" dirty="0"/>
              <a:t>1</a:t>
            </a:r>
            <a:r>
              <a:rPr lang="zh-CN" altLang="zh-CN" dirty="0"/>
              <a:t>列的表格，宽度为</a:t>
            </a:r>
            <a:r>
              <a:rPr lang="en-US" altLang="zh-CN" dirty="0"/>
              <a:t>1000</a:t>
            </a:r>
            <a:r>
              <a:rPr lang="zh-CN" altLang="zh-CN" dirty="0"/>
              <a:t>像素，高度为</a:t>
            </a:r>
            <a:r>
              <a:rPr lang="en-US" altLang="zh-CN" dirty="0"/>
              <a:t>90</a:t>
            </a:r>
            <a:r>
              <a:rPr lang="zh-CN" altLang="zh-CN" dirty="0"/>
              <a:t>像素，水平居中对齐。选择</a:t>
            </a:r>
            <a:r>
              <a:rPr lang="en-US" altLang="zh-CN" dirty="0"/>
              <a:t>ID</a:t>
            </a:r>
            <a:r>
              <a:rPr lang="zh-CN" altLang="zh-CN" dirty="0"/>
              <a:t>选择器，名为“</a:t>
            </a:r>
            <a:r>
              <a:rPr lang="en-US" altLang="zh-CN" dirty="0"/>
              <a:t>.footer</a:t>
            </a:r>
            <a:r>
              <a:rPr lang="zh-CN" altLang="zh-CN" dirty="0"/>
              <a:t>”，设置表格上边框，实线、</a:t>
            </a:r>
            <a:r>
              <a:rPr lang="en-US" altLang="zh-CN" dirty="0"/>
              <a:t>1</a:t>
            </a:r>
            <a:r>
              <a:rPr lang="zh-CN" altLang="zh-CN" dirty="0"/>
              <a:t>像素、</a:t>
            </a:r>
            <a:r>
              <a:rPr lang="en-US" altLang="zh-CN" dirty="0"/>
              <a:t>#C4DDE2</a:t>
            </a:r>
            <a:r>
              <a:rPr lang="zh-CN" altLang="zh-CN" dirty="0"/>
              <a:t>。然后输入两行文字信息，并水平居中显示。</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0762351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5.2  超链接</a:t>
            </a:r>
            <a:endParaRPr lang="zh-CN" altLang="zh-CN" dirty="0">
              <a:effectLst/>
            </a:endParaRPr>
          </a:p>
        </p:txBody>
      </p:sp>
      <p:sp>
        <p:nvSpPr>
          <p:cNvPr id="3" name="内容占位符 2"/>
          <p:cNvSpPr>
            <a:spLocks noGrp="1"/>
          </p:cNvSpPr>
          <p:nvPr>
            <p:ph idx="1"/>
          </p:nvPr>
        </p:nvSpPr>
        <p:spPr/>
        <p:txBody>
          <a:bodyPr>
            <a:normAutofit/>
          </a:bodyPr>
          <a:lstStyle/>
          <a:p>
            <a:r>
              <a:rPr lang="zh-CN" altLang="zh-CN" sz="2800" dirty="0"/>
              <a:t>超链接是网页中最重要的元素之一，也是应用最多的一项功能。一个网站是由多个页面组成的，而这些页面之间依据链接确定相互之间的导航关系。有了超链接的存在，浏览者可以通过点击网页中的某个元素轻松地实现网页之间的转换、下载文件、收发邮件等。</a:t>
            </a:r>
          </a:p>
          <a:p>
            <a:endParaRPr lang="zh-CN" altLang="en-US" sz="28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4850352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5.2.1  </a:t>
            </a:r>
            <a:r>
              <a:rPr lang="x-none" altLang="zh-CN" dirty="0" smtClean="0">
                <a:effectLst/>
              </a:rPr>
              <a:t>超链接基本概念</a:t>
            </a:r>
            <a:endParaRPr lang="zh-CN" altLang="en-US" dirty="0"/>
          </a:p>
        </p:txBody>
      </p:sp>
      <p:sp>
        <p:nvSpPr>
          <p:cNvPr id="3" name="内容占位符 2"/>
          <p:cNvSpPr>
            <a:spLocks noGrp="1"/>
          </p:cNvSpPr>
          <p:nvPr>
            <p:ph idx="1"/>
          </p:nvPr>
        </p:nvSpPr>
        <p:spPr/>
        <p:txBody>
          <a:bodyPr>
            <a:normAutofit/>
          </a:bodyPr>
          <a:lstStyle/>
          <a:p>
            <a:r>
              <a:rPr lang="x-none" altLang="zh-CN" dirty="0"/>
              <a:t>超链接的分类</a:t>
            </a:r>
            <a:endParaRPr lang="zh-CN" altLang="zh-CN" dirty="0"/>
          </a:p>
          <a:p>
            <a:pPr marL="0" lvl="0" indent="0">
              <a:buNone/>
            </a:pPr>
            <a:r>
              <a:rPr lang="zh-CN" altLang="zh-CN" dirty="0"/>
              <a:t>如果按链接目标分类，可以分为以下主要几种类型：</a:t>
            </a:r>
          </a:p>
          <a:p>
            <a:pPr lvl="1"/>
            <a:r>
              <a:rPr lang="zh-CN" altLang="zh-CN" dirty="0"/>
              <a:t>内部超链接：同一网站文档之间的链接。</a:t>
            </a:r>
          </a:p>
          <a:p>
            <a:pPr lvl="1"/>
            <a:r>
              <a:rPr lang="zh-CN" altLang="zh-CN" dirty="0"/>
              <a:t>外部超链接：不同网站文档之间的链接。</a:t>
            </a:r>
          </a:p>
          <a:p>
            <a:pPr lvl="1"/>
            <a:r>
              <a:rPr lang="zh-CN" altLang="zh-CN" dirty="0"/>
              <a:t>锚点超链接：同一网页或不同网页中指定位置的链接。</a:t>
            </a:r>
          </a:p>
          <a:p>
            <a:pPr lvl="1"/>
            <a:r>
              <a:rPr lang="zh-CN" altLang="zh-CN" dirty="0"/>
              <a:t>电子邮件超链接：启动邮件客户端程序，可以写邮件并发送到链接的邮箱中。</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2432029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内容占位符 2"/>
          <p:cNvSpPr>
            <a:spLocks noGrp="1"/>
          </p:cNvSpPr>
          <p:nvPr>
            <p:ph idx="1"/>
          </p:nvPr>
        </p:nvSpPr>
        <p:spPr/>
        <p:txBody>
          <a:bodyPr/>
          <a:lstStyle/>
          <a:p>
            <a:r>
              <a:rPr lang="zh-CN" altLang="en-US" dirty="0" smtClean="0"/>
              <a:t>表格</a:t>
            </a:r>
            <a:endParaRPr lang="en-US" altLang="zh-CN" dirty="0" smtClean="0"/>
          </a:p>
          <a:p>
            <a:r>
              <a:rPr lang="zh-CN" altLang="en-US" dirty="0" smtClean="0"/>
              <a:t>超链接</a:t>
            </a:r>
            <a:endParaRPr lang="en-US" altLang="zh-CN" dirty="0" smtClean="0"/>
          </a:p>
          <a:p>
            <a:r>
              <a:rPr lang="zh-CN" altLang="en-US" dirty="0" smtClean="0"/>
              <a:t>框架</a:t>
            </a:r>
            <a:endParaRPr lang="en-US" altLang="zh-CN" dirty="0" smtClean="0"/>
          </a:p>
          <a:p>
            <a:r>
              <a:rPr lang="zh-CN" altLang="en-US" dirty="0" smtClean="0"/>
              <a:t>使用</a:t>
            </a:r>
            <a:r>
              <a:rPr lang="en-US" altLang="zh-CN" dirty="0" err="1" smtClean="0"/>
              <a:t>Div+CSS</a:t>
            </a:r>
            <a:r>
              <a:rPr lang="zh-CN" altLang="en-US" dirty="0" smtClean="0"/>
              <a:t>布局页面</a:t>
            </a:r>
            <a:endParaRPr lang="en-US" altLang="zh-CN" dirty="0" smtClean="0"/>
          </a:p>
          <a:p>
            <a:r>
              <a:rPr lang="zh-CN" altLang="en-US" dirty="0" smtClean="0"/>
              <a:t>表单</a:t>
            </a:r>
            <a:endParaRPr lang="en-US" altLang="zh-CN" dirty="0" smtClean="0"/>
          </a:p>
          <a:p>
            <a:endParaRPr lang="zh-CN" altLang="en-US" dirty="0" smtClean="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469434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r>
              <a:rPr lang="x-none" altLang="zh-CN" dirty="0"/>
              <a:t>2．链接路径概念</a:t>
            </a:r>
            <a:endParaRPr lang="zh-CN" altLang="zh-CN" dirty="0"/>
          </a:p>
          <a:p>
            <a:r>
              <a:rPr lang="zh-CN" altLang="zh-CN" dirty="0"/>
              <a:t>在建立链接之前，需要弄清链接与被链接对象的路径，这样才能正确跳转到链接目标上。路径通常有三种表示方法。</a:t>
            </a:r>
          </a:p>
          <a:p>
            <a:r>
              <a:rPr lang="zh-CN" altLang="zh-CN" dirty="0"/>
              <a:t>（</a:t>
            </a:r>
            <a:r>
              <a:rPr lang="en-US" altLang="zh-CN" dirty="0"/>
              <a:t>1</a:t>
            </a:r>
            <a:r>
              <a:rPr lang="zh-CN" altLang="zh-CN" dirty="0"/>
              <a:t>）绝对路径：指某个文件在网络上的完整路径，包括适用的协议（如</a:t>
            </a:r>
            <a:r>
              <a:rPr lang="en-US" altLang="zh-CN" dirty="0"/>
              <a:t>http</a:t>
            </a:r>
            <a:r>
              <a:rPr lang="zh-CN" altLang="zh-CN" dirty="0"/>
              <a:t>、</a:t>
            </a:r>
            <a:r>
              <a:rPr lang="en-US" altLang="zh-CN" dirty="0"/>
              <a:t>ftp</a:t>
            </a:r>
            <a:r>
              <a:rPr lang="zh-CN" altLang="zh-CN" dirty="0"/>
              <a:t>、</a:t>
            </a:r>
            <a:r>
              <a:rPr lang="en-US" altLang="zh-CN" dirty="0" err="1"/>
              <a:t>rtsp</a:t>
            </a:r>
            <a:r>
              <a:rPr lang="zh-CN" altLang="zh-CN" dirty="0"/>
              <a:t>等）、</a:t>
            </a:r>
            <a:r>
              <a:rPr lang="en-US" altLang="zh-CN" dirty="0"/>
              <a:t>Web</a:t>
            </a:r>
            <a:r>
              <a:rPr lang="zh-CN" altLang="zh-CN" dirty="0"/>
              <a:t>服务器、路径和文件名等</a:t>
            </a:r>
            <a:r>
              <a:rPr lang="zh-CN" altLang="zh-CN" dirty="0" smtClean="0"/>
              <a:t>。</a:t>
            </a:r>
            <a:endParaRPr lang="en-US" altLang="zh-CN" dirty="0" smtClean="0"/>
          </a:p>
          <a:p>
            <a:r>
              <a:rPr lang="zh-CN" altLang="zh-CN" dirty="0" smtClean="0"/>
              <a:t>（</a:t>
            </a:r>
            <a:r>
              <a:rPr lang="en-US" altLang="zh-CN" dirty="0" smtClean="0"/>
              <a:t>2</a:t>
            </a:r>
            <a:r>
              <a:rPr lang="zh-CN" altLang="zh-CN" dirty="0"/>
              <a:t>）根目录相对路径：是指从站点根文件夹到被链接文档经由的路径，以前斜杠开头</a:t>
            </a:r>
            <a:r>
              <a:rPr lang="zh-CN" altLang="zh-CN" dirty="0" smtClean="0"/>
              <a:t>。</a:t>
            </a:r>
            <a:endParaRPr lang="en-US" altLang="zh-CN" dirty="0" smtClean="0"/>
          </a:p>
          <a:p>
            <a:r>
              <a:rPr lang="zh-CN" altLang="zh-CN" dirty="0" smtClean="0"/>
              <a:t>（</a:t>
            </a:r>
            <a:r>
              <a:rPr lang="en-US" altLang="zh-CN" dirty="0"/>
              <a:t>3</a:t>
            </a:r>
            <a:r>
              <a:rPr lang="zh-CN" altLang="zh-CN" dirty="0"/>
              <a:t>）文档目录相对路径：以当前文档所在的位置为起点到被链接文档经过的路径。相对路径最适合网站的内部链接</a:t>
            </a:r>
            <a:r>
              <a:rPr lang="zh-CN" altLang="zh-CN" dirty="0" smtClean="0"/>
              <a:t>。相对</a:t>
            </a:r>
            <a:r>
              <a:rPr lang="zh-CN" altLang="zh-CN" dirty="0"/>
              <a:t>路径的优点是移植性强，只要整个站点的结构和文件的位置不变，改变站点的路径不会影响链接路径的效果。但是当链接对象和链接载体的相对位置变化后，同样需要改变路径。</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40763569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5.2.2  </a:t>
            </a:r>
            <a:r>
              <a:rPr lang="x-none" altLang="zh-CN" dirty="0" smtClean="0">
                <a:effectLst/>
              </a:rPr>
              <a:t>创建内部超链接</a:t>
            </a:r>
            <a:endParaRPr lang="zh-CN" altLang="en-US" dirty="0"/>
          </a:p>
        </p:txBody>
      </p:sp>
      <p:sp>
        <p:nvSpPr>
          <p:cNvPr id="3" name="内容占位符 2"/>
          <p:cNvSpPr>
            <a:spLocks noGrp="1"/>
          </p:cNvSpPr>
          <p:nvPr>
            <p:ph idx="1"/>
          </p:nvPr>
        </p:nvSpPr>
        <p:spPr/>
        <p:txBody>
          <a:bodyPr>
            <a:normAutofit fontScale="85000" lnSpcReduction="20000"/>
          </a:bodyPr>
          <a:lstStyle/>
          <a:p>
            <a:pPr marL="0" lvl="0" indent="0">
              <a:buNone/>
            </a:pPr>
            <a:r>
              <a:rPr lang="en-US" altLang="zh-CN" dirty="0" smtClean="0"/>
              <a:t>1. </a:t>
            </a:r>
            <a:r>
              <a:rPr lang="x-none" altLang="zh-CN" dirty="0" smtClean="0"/>
              <a:t>内部超链接格式</a:t>
            </a:r>
            <a:endParaRPr lang="zh-CN" altLang="zh-CN" dirty="0"/>
          </a:p>
          <a:p>
            <a:r>
              <a:rPr lang="zh-CN" altLang="zh-CN" dirty="0"/>
              <a:t>（</a:t>
            </a:r>
            <a:r>
              <a:rPr lang="en-US" altLang="zh-CN" dirty="0"/>
              <a:t>1</a:t>
            </a:r>
            <a:r>
              <a:rPr lang="zh-CN" altLang="zh-CN" dirty="0"/>
              <a:t>）如果是同一目录内的网页文件</a:t>
            </a:r>
          </a:p>
          <a:p>
            <a:r>
              <a:rPr lang="en-US" altLang="zh-CN" dirty="0"/>
              <a:t>&lt;a  </a:t>
            </a:r>
            <a:r>
              <a:rPr lang="en-US" altLang="zh-CN" dirty="0" err="1"/>
              <a:t>href</a:t>
            </a:r>
            <a:r>
              <a:rPr lang="en-US" altLang="zh-CN" dirty="0"/>
              <a:t>="</a:t>
            </a:r>
            <a:r>
              <a:rPr lang="zh-CN" altLang="zh-CN" dirty="0"/>
              <a:t>目标文件名</a:t>
            </a:r>
            <a:r>
              <a:rPr lang="en-US" altLang="zh-CN" dirty="0"/>
              <a:t>.html"&gt;</a:t>
            </a:r>
            <a:r>
              <a:rPr lang="zh-CN" altLang="zh-CN" dirty="0"/>
              <a:t>链接载体</a:t>
            </a:r>
            <a:r>
              <a:rPr lang="en-US" altLang="zh-CN" dirty="0"/>
              <a:t>&lt;/a&gt;</a:t>
            </a:r>
            <a:endParaRPr lang="zh-CN" altLang="zh-CN" dirty="0"/>
          </a:p>
          <a:p>
            <a:r>
              <a:rPr lang="zh-CN" altLang="zh-CN" dirty="0"/>
              <a:t>（</a:t>
            </a:r>
            <a:r>
              <a:rPr lang="en-US" altLang="zh-CN" dirty="0"/>
              <a:t>2</a:t>
            </a:r>
            <a:r>
              <a:rPr lang="zh-CN" altLang="zh-CN" dirty="0"/>
              <a:t>）如果链接到下一级目录中的网页文件</a:t>
            </a:r>
          </a:p>
          <a:p>
            <a:r>
              <a:rPr lang="en-US" altLang="zh-CN" dirty="0"/>
              <a:t>&lt;a  </a:t>
            </a:r>
            <a:r>
              <a:rPr lang="en-US" altLang="zh-CN" dirty="0" err="1"/>
              <a:t>href</a:t>
            </a:r>
            <a:r>
              <a:rPr lang="en-US" altLang="zh-CN" dirty="0"/>
              <a:t>="</a:t>
            </a:r>
            <a:r>
              <a:rPr lang="zh-CN" altLang="zh-CN" dirty="0"/>
              <a:t>目录名</a:t>
            </a:r>
            <a:r>
              <a:rPr lang="en-US" altLang="zh-CN" dirty="0"/>
              <a:t>/</a:t>
            </a:r>
            <a:r>
              <a:rPr lang="zh-CN" altLang="zh-CN" dirty="0"/>
              <a:t>目标文件名</a:t>
            </a:r>
            <a:r>
              <a:rPr lang="en-US" altLang="zh-CN" dirty="0"/>
              <a:t>.html"&gt;</a:t>
            </a:r>
            <a:r>
              <a:rPr lang="zh-CN" altLang="zh-CN" dirty="0"/>
              <a:t>链接载体</a:t>
            </a:r>
            <a:r>
              <a:rPr lang="en-US" altLang="zh-CN" dirty="0"/>
              <a:t>&lt;/a&gt;</a:t>
            </a:r>
            <a:endParaRPr lang="zh-CN" altLang="zh-CN" dirty="0"/>
          </a:p>
          <a:p>
            <a:r>
              <a:rPr lang="zh-CN" altLang="zh-CN" dirty="0"/>
              <a:t>（</a:t>
            </a:r>
            <a:r>
              <a:rPr lang="en-US" altLang="zh-CN" dirty="0"/>
              <a:t>3</a:t>
            </a:r>
            <a:r>
              <a:rPr lang="zh-CN" altLang="zh-CN" dirty="0"/>
              <a:t>）如果链接到上一级目录中的网页文件</a:t>
            </a:r>
          </a:p>
          <a:p>
            <a:r>
              <a:rPr lang="en-US" altLang="zh-CN" dirty="0"/>
              <a:t>&lt;a  </a:t>
            </a:r>
            <a:r>
              <a:rPr lang="en-US" altLang="zh-CN" dirty="0" err="1"/>
              <a:t>href</a:t>
            </a:r>
            <a:r>
              <a:rPr lang="en-US" altLang="zh-CN" dirty="0"/>
              <a:t>="../</a:t>
            </a:r>
            <a:r>
              <a:rPr lang="zh-CN" altLang="zh-CN" dirty="0"/>
              <a:t>目标文件名</a:t>
            </a:r>
            <a:r>
              <a:rPr lang="en-US" altLang="zh-CN" dirty="0"/>
              <a:t>.html"&gt;</a:t>
            </a:r>
            <a:r>
              <a:rPr lang="zh-CN" altLang="zh-CN" dirty="0"/>
              <a:t>链接载体</a:t>
            </a:r>
            <a:r>
              <a:rPr lang="en-US" altLang="zh-CN" dirty="0"/>
              <a:t>&lt;/a&gt;</a:t>
            </a:r>
            <a:endParaRPr lang="zh-CN" altLang="zh-CN" dirty="0"/>
          </a:p>
          <a:p>
            <a:r>
              <a:rPr lang="zh-CN" altLang="zh-CN" dirty="0"/>
              <a:t>（</a:t>
            </a:r>
            <a:r>
              <a:rPr lang="en-US" altLang="zh-CN" dirty="0"/>
              <a:t>4</a:t>
            </a:r>
            <a:r>
              <a:rPr lang="zh-CN" altLang="zh-CN" dirty="0"/>
              <a:t>）如果链接到同级目录中的网页文件</a:t>
            </a:r>
          </a:p>
          <a:p>
            <a:r>
              <a:rPr lang="en-US" altLang="zh-CN" dirty="0"/>
              <a:t>&lt;a  </a:t>
            </a:r>
            <a:r>
              <a:rPr lang="en-US" altLang="zh-CN" dirty="0" err="1"/>
              <a:t>href</a:t>
            </a:r>
            <a:r>
              <a:rPr lang="en-US" altLang="zh-CN" dirty="0"/>
              <a:t>="../</a:t>
            </a:r>
            <a:r>
              <a:rPr lang="zh-CN" altLang="zh-CN" dirty="0"/>
              <a:t>目录名</a:t>
            </a:r>
            <a:r>
              <a:rPr lang="en-US" altLang="zh-CN" dirty="0"/>
              <a:t>/</a:t>
            </a:r>
            <a:r>
              <a:rPr lang="zh-CN" altLang="zh-CN" dirty="0"/>
              <a:t>目标文件名</a:t>
            </a:r>
            <a:r>
              <a:rPr lang="en-US" altLang="zh-CN" dirty="0"/>
              <a:t>.html"&gt;</a:t>
            </a:r>
            <a:r>
              <a:rPr lang="zh-CN" altLang="zh-CN" dirty="0"/>
              <a:t>链接载体</a:t>
            </a:r>
            <a:r>
              <a:rPr lang="en-US" altLang="zh-CN" dirty="0"/>
              <a:t>&lt;/a&gt;</a:t>
            </a:r>
            <a:endParaRPr lang="zh-CN" altLang="zh-CN" dirty="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0422091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52400"/>
            <a:ext cx="7924800" cy="4724400"/>
          </a:xfrm>
        </p:spPr>
        <p:txBody>
          <a:bodyPr>
            <a:normAutofit/>
          </a:bodyPr>
          <a:lstStyle/>
          <a:p>
            <a:pPr marL="0" lvl="0" indent="0">
              <a:buNone/>
            </a:pPr>
            <a:r>
              <a:rPr lang="en-US" altLang="zh-CN" sz="2000" dirty="0" smtClean="0"/>
              <a:t>2. </a:t>
            </a:r>
            <a:r>
              <a:rPr lang="x-none" altLang="zh-CN" sz="2000" dirty="0" smtClean="0"/>
              <a:t>文本超链接</a:t>
            </a:r>
            <a:endParaRPr lang="zh-CN" altLang="zh-CN" sz="2000" dirty="0"/>
          </a:p>
          <a:p>
            <a:r>
              <a:rPr lang="zh-CN" altLang="zh-CN" sz="2000" dirty="0"/>
              <a:t>所谓的文本超链接，是把文本作为链接载体的超链接形式。操作方法如下。</a:t>
            </a:r>
          </a:p>
          <a:p>
            <a:r>
              <a:rPr lang="zh-CN" altLang="zh-CN" sz="2000" dirty="0"/>
              <a:t>（</a:t>
            </a:r>
            <a:r>
              <a:rPr lang="en-US" altLang="zh-CN" sz="2000" dirty="0"/>
              <a:t>1</a:t>
            </a:r>
            <a:r>
              <a:rPr lang="zh-CN" altLang="zh-CN" sz="2000" dirty="0"/>
              <a:t>）在文档窗口“设计”视图中选择文字。如首页中的导航条信息“乐山概况”。</a:t>
            </a:r>
          </a:p>
          <a:p>
            <a:r>
              <a:rPr lang="zh-CN" altLang="zh-CN" sz="2000" dirty="0"/>
              <a:t>（</a:t>
            </a:r>
            <a:r>
              <a:rPr lang="en-US" altLang="zh-CN" sz="2000" dirty="0"/>
              <a:t>2</a:t>
            </a:r>
            <a:r>
              <a:rPr lang="zh-CN" altLang="zh-CN" sz="2000" dirty="0"/>
              <a:t>）在对应的属性面板中，执行下列操作之一：</a:t>
            </a:r>
          </a:p>
          <a:p>
            <a:pPr lvl="0"/>
            <a:r>
              <a:rPr lang="zh-CN" altLang="zh-CN" sz="2000" dirty="0"/>
              <a:t>单击“链接”文本框右侧的文件夹图标</a:t>
            </a:r>
            <a:r>
              <a:rPr lang="en-US" altLang="zh-CN" sz="2000" dirty="0"/>
              <a:t> </a:t>
            </a:r>
            <a:r>
              <a:rPr lang="zh-CN" altLang="zh-CN" sz="2000" dirty="0"/>
              <a:t>，浏览并选择一个目标文件。</a:t>
            </a:r>
          </a:p>
          <a:p>
            <a:pPr lvl="0"/>
            <a:r>
              <a:rPr lang="zh-CN" altLang="zh-CN" sz="2000" dirty="0"/>
              <a:t>使用“指向文件”图标</a:t>
            </a:r>
            <a:r>
              <a:rPr lang="en-US" altLang="zh-CN" sz="2000" dirty="0"/>
              <a:t> </a:t>
            </a:r>
            <a:r>
              <a:rPr lang="zh-CN" altLang="zh-CN" sz="2000" dirty="0"/>
              <a:t>，将链接目标指向“文件”面板中的网页文件，如</a:t>
            </a:r>
            <a:r>
              <a:rPr lang="zh-CN" altLang="zh-CN" sz="2000" dirty="0" smtClean="0"/>
              <a:t>图所</a:t>
            </a:r>
            <a:r>
              <a:rPr lang="zh-CN" altLang="zh-CN" sz="2000" dirty="0"/>
              <a:t>示。</a:t>
            </a:r>
          </a:p>
          <a:p>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810000"/>
            <a:ext cx="630269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4579" name="AutoShape 3"/>
          <p:cNvCxnSpPr>
            <a:cxnSpLocks noChangeShapeType="1"/>
          </p:cNvCxnSpPr>
          <p:nvPr/>
        </p:nvCxnSpPr>
        <p:spPr bwMode="auto">
          <a:xfrm flipH="1" flipV="1">
            <a:off x="4800600" y="4419600"/>
            <a:ext cx="1997075" cy="128587"/>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4196086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1000" y="304800"/>
            <a:ext cx="8763000" cy="4800600"/>
          </a:xfrm>
        </p:spPr>
        <p:txBody>
          <a:bodyPr>
            <a:normAutofit fontScale="85000" lnSpcReduction="10000"/>
          </a:bodyPr>
          <a:lstStyle/>
          <a:p>
            <a:pPr marL="0" lvl="0" indent="0">
              <a:buNone/>
            </a:pPr>
            <a:r>
              <a:rPr lang="en-US" altLang="zh-CN" dirty="0" smtClean="0"/>
              <a:t>3. </a:t>
            </a:r>
            <a:r>
              <a:rPr lang="x-none" altLang="zh-CN" dirty="0" smtClean="0"/>
              <a:t>图片超链接</a:t>
            </a:r>
            <a:endParaRPr lang="zh-CN" altLang="zh-CN" dirty="0"/>
          </a:p>
          <a:p>
            <a:pPr marL="0" indent="0">
              <a:buNone/>
            </a:pPr>
            <a:r>
              <a:rPr lang="zh-CN" altLang="zh-CN" dirty="0"/>
              <a:t>图片超链接有两种形式，整个图像作为链接载体的图像超链接和图像局部区域作为链接载体的热点超链接。</a:t>
            </a:r>
          </a:p>
          <a:p>
            <a:r>
              <a:rPr lang="zh-CN" altLang="zh-CN" dirty="0"/>
              <a:t>（</a:t>
            </a:r>
            <a:r>
              <a:rPr lang="en-US" altLang="zh-CN" dirty="0"/>
              <a:t>1</a:t>
            </a:r>
            <a:r>
              <a:rPr lang="zh-CN" altLang="zh-CN" dirty="0"/>
              <a:t>）图像超链接</a:t>
            </a:r>
          </a:p>
          <a:p>
            <a:pPr lvl="1"/>
            <a:r>
              <a:rPr lang="zh-CN" altLang="zh-CN" dirty="0"/>
              <a:t>如果将整个图像作为链接载体，其操作方法和创建文字超链接一致，只是选中的超链接热点是图像而不是文字。</a:t>
            </a:r>
          </a:p>
          <a:p>
            <a:r>
              <a:rPr lang="zh-CN" altLang="zh-CN" dirty="0"/>
              <a:t>（</a:t>
            </a:r>
            <a:r>
              <a:rPr lang="en-US" altLang="zh-CN" dirty="0"/>
              <a:t>2</a:t>
            </a:r>
            <a:r>
              <a:rPr lang="zh-CN" altLang="zh-CN" dirty="0"/>
              <a:t>）图像热点超链接</a:t>
            </a:r>
          </a:p>
          <a:p>
            <a:pPr lvl="1"/>
            <a:r>
              <a:rPr lang="zh-CN" altLang="zh-CN" dirty="0"/>
              <a:t>图像热点也叫做图像地图或图像映射，是指在同一幅图像中定义多个区域，每个区域指定一个不同的超链接，当单击不同区域时可以跳转到指定的目标网页。创建图像热点的方法如下。以</a:t>
            </a:r>
            <a:r>
              <a:rPr lang="zh-CN" altLang="zh-CN" dirty="0" smtClean="0"/>
              <a:t>“学习中心”</a:t>
            </a:r>
            <a:r>
              <a:rPr lang="en-US" altLang="zh-CN" dirty="0"/>
              <a:t>studycenter.html</a:t>
            </a:r>
            <a:r>
              <a:rPr lang="zh-CN" altLang="zh-CN" dirty="0"/>
              <a:t>为例。</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5224883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5.2.3  </a:t>
            </a:r>
            <a:r>
              <a:rPr lang="x-none" altLang="zh-CN" dirty="0" smtClean="0">
                <a:effectLst/>
              </a:rPr>
              <a:t>创建外部超链接</a:t>
            </a:r>
            <a:endParaRPr lang="zh-CN" altLang="en-US" dirty="0"/>
          </a:p>
        </p:txBody>
      </p:sp>
      <p:sp>
        <p:nvSpPr>
          <p:cNvPr id="3" name="内容占位符 2"/>
          <p:cNvSpPr>
            <a:spLocks noGrp="1"/>
          </p:cNvSpPr>
          <p:nvPr>
            <p:ph idx="1"/>
          </p:nvPr>
        </p:nvSpPr>
        <p:spPr/>
        <p:txBody>
          <a:bodyPr/>
          <a:lstStyle/>
          <a:p>
            <a:r>
              <a:rPr lang="zh-CN" altLang="zh-CN" dirty="0"/>
              <a:t>外部链接是指对网站以外的目标文件的链接。其格式如下。</a:t>
            </a:r>
          </a:p>
          <a:p>
            <a:pPr marL="457200" lvl="1" indent="0">
              <a:buNone/>
            </a:pPr>
            <a:r>
              <a:rPr lang="en-US" altLang="zh-CN" dirty="0"/>
              <a:t>&lt;a  </a:t>
            </a:r>
            <a:r>
              <a:rPr lang="en-US" altLang="zh-CN" dirty="0" err="1"/>
              <a:t>href</a:t>
            </a:r>
            <a:r>
              <a:rPr lang="en-US" altLang="zh-CN" dirty="0"/>
              <a:t>="</a:t>
            </a:r>
            <a:r>
              <a:rPr lang="zh-CN" altLang="zh-CN" dirty="0"/>
              <a:t>网站</a:t>
            </a:r>
            <a:r>
              <a:rPr lang="en-US" altLang="zh-CN" dirty="0"/>
              <a:t>URL</a:t>
            </a:r>
            <a:r>
              <a:rPr lang="zh-CN" altLang="zh-CN" dirty="0"/>
              <a:t>地址</a:t>
            </a:r>
            <a:r>
              <a:rPr lang="en-US" altLang="zh-CN" dirty="0"/>
              <a:t>"&gt;</a:t>
            </a:r>
            <a:r>
              <a:rPr lang="zh-CN" altLang="zh-CN" dirty="0"/>
              <a:t>链接载体</a:t>
            </a:r>
            <a:r>
              <a:rPr lang="en-US" altLang="zh-CN" dirty="0"/>
              <a:t>&lt;/a&gt;</a:t>
            </a:r>
            <a:endParaRPr lang="zh-CN" altLang="zh-CN" dirty="0"/>
          </a:p>
          <a:p>
            <a:pPr lvl="1" indent="-342900"/>
            <a:r>
              <a:rPr lang="zh-CN" altLang="zh-CN" dirty="0"/>
              <a:t>“启梦教育”网站的“学习中心”版块的校外学习中心，可以实现外部超链接。如选择“四川成都学习基地”文本信息，在属性面板的“链接”文本框内输入</a:t>
            </a:r>
            <a:r>
              <a:rPr lang="en-US" altLang="zh-CN" dirty="0"/>
              <a:t>URL</a:t>
            </a:r>
            <a:r>
              <a:rPr lang="zh-CN" altLang="zh-CN" dirty="0"/>
              <a:t>地址</a:t>
            </a:r>
            <a:r>
              <a:rPr lang="en-US" altLang="zh-CN" u="sng" dirty="0">
                <a:hlinkClick r:id="rId2"/>
              </a:rPr>
              <a:t>http://www.chengdu.edu.cn/</a:t>
            </a:r>
            <a:r>
              <a:rPr lang="zh-CN" altLang="zh-CN" dirty="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5049428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5.2.4  </a:t>
            </a:r>
            <a:r>
              <a:rPr lang="x-none" altLang="zh-CN" dirty="0" smtClean="0">
                <a:effectLst/>
              </a:rPr>
              <a:t>锚点超链接</a:t>
            </a:r>
            <a:endParaRPr lang="zh-CN" altLang="en-US" dirty="0"/>
          </a:p>
        </p:txBody>
      </p:sp>
      <p:sp>
        <p:nvSpPr>
          <p:cNvPr id="3" name="内容占位符 2"/>
          <p:cNvSpPr>
            <a:spLocks noGrp="1"/>
          </p:cNvSpPr>
          <p:nvPr>
            <p:ph idx="1"/>
          </p:nvPr>
        </p:nvSpPr>
        <p:spPr/>
        <p:txBody>
          <a:bodyPr>
            <a:normAutofit fontScale="77500" lnSpcReduction="20000"/>
          </a:bodyPr>
          <a:lstStyle/>
          <a:p>
            <a:pPr marL="857250" lvl="1" indent="-457200"/>
            <a:r>
              <a:rPr lang="zh-CN" altLang="zh-CN" dirty="0"/>
              <a:t>当网页内容很长时，为了浏览更快捷，可以使用锚点链接来实现在同一页的定位。所谓锚点链接，是指在文档中设置位置标记，并在该位置定义一个名称以方便引用。锚点链接可以链接到同一个页面中指定的不同位置，也可以链接到其他网页中指定的位置。</a:t>
            </a:r>
          </a:p>
          <a:p>
            <a:pPr lvl="1"/>
            <a:r>
              <a:rPr lang="zh-CN" altLang="zh-CN" dirty="0"/>
              <a:t>要在页面内实现锚点超链接，需要定义两个标记，一个是超链接标记，另一个是书签标记。超链接标记格式为：</a:t>
            </a:r>
          </a:p>
          <a:p>
            <a:pPr marL="0" indent="0">
              <a:buNone/>
            </a:pPr>
            <a:r>
              <a:rPr lang="en-US" altLang="zh-CN" dirty="0" smtClean="0"/>
              <a:t>        &lt;</a:t>
            </a:r>
            <a:r>
              <a:rPr lang="en-US" altLang="zh-CN" dirty="0"/>
              <a:t>a </a:t>
            </a:r>
            <a:r>
              <a:rPr lang="en-US" altLang="zh-CN" dirty="0" err="1"/>
              <a:t>href</a:t>
            </a:r>
            <a:r>
              <a:rPr lang="en-US" altLang="zh-CN" dirty="0"/>
              <a:t>="#</a:t>
            </a:r>
            <a:r>
              <a:rPr lang="zh-CN" altLang="zh-CN" dirty="0"/>
              <a:t>书签名</a:t>
            </a:r>
            <a:r>
              <a:rPr lang="en-US" altLang="zh-CN" dirty="0"/>
              <a:t>"&gt;</a:t>
            </a:r>
            <a:r>
              <a:rPr lang="zh-CN" altLang="zh-CN" dirty="0"/>
              <a:t>链接载体</a:t>
            </a:r>
            <a:r>
              <a:rPr lang="en-US" altLang="zh-CN" dirty="0"/>
              <a:t>&lt;/a&gt;</a:t>
            </a:r>
            <a:endParaRPr lang="zh-CN" altLang="zh-CN" dirty="0"/>
          </a:p>
          <a:p>
            <a:pPr lvl="1"/>
            <a:r>
              <a:rPr lang="zh-CN" altLang="zh-CN" dirty="0"/>
              <a:t>当单击链接载体后，将定位到“书签名”的位置。书签标记的格式为：</a:t>
            </a:r>
          </a:p>
          <a:p>
            <a:pPr marL="0" indent="0">
              <a:buNone/>
            </a:pPr>
            <a:r>
              <a:rPr lang="en-US" altLang="zh-CN" dirty="0" smtClean="0"/>
              <a:t>        &lt;</a:t>
            </a:r>
            <a:r>
              <a:rPr lang="en-US" altLang="zh-CN" dirty="0"/>
              <a:t>a name="</a:t>
            </a:r>
            <a:r>
              <a:rPr lang="zh-CN" altLang="zh-CN" dirty="0"/>
              <a:t>书签名</a:t>
            </a:r>
            <a:r>
              <a:rPr lang="en-US" altLang="zh-CN" dirty="0"/>
              <a:t>"&gt;</a:t>
            </a:r>
            <a:r>
              <a:rPr lang="zh-CN" altLang="zh-CN" dirty="0"/>
              <a:t>目标位置</a:t>
            </a:r>
            <a:r>
              <a:rPr lang="en-US" altLang="zh-CN" dirty="0"/>
              <a:t>&lt;/a&gt;</a:t>
            </a:r>
            <a:endParaRPr lang="zh-CN" altLang="zh-CN" dirty="0"/>
          </a:p>
          <a:p>
            <a:pPr lvl="1"/>
            <a:r>
              <a:rPr lang="zh-CN" altLang="zh-CN" dirty="0"/>
              <a:t>“目标位置”可以包含文本、图像等，也可以不包含任意内容，只是一个位置的命名而已。</a:t>
            </a:r>
          </a:p>
          <a:p>
            <a:pPr lvl="1"/>
            <a:r>
              <a:rPr lang="zh-CN" altLang="zh-CN" dirty="0"/>
              <a:t>本小节将以“招生报名”网页为大家介绍锚点超链接的实现</a:t>
            </a:r>
            <a:r>
              <a:rPr lang="zh-CN" altLang="zh-CN" dirty="0" smtClean="0"/>
              <a:t>。</a:t>
            </a:r>
            <a:r>
              <a:rPr lang="en-US" altLang="zh-CN" dirty="0" smtClean="0"/>
              <a:t>(</a:t>
            </a:r>
            <a:r>
              <a:rPr lang="zh-CN" altLang="en-US" dirty="0" smtClean="0"/>
              <a:t>步骤详见书</a:t>
            </a:r>
            <a:r>
              <a:rPr lang="en-US" altLang="zh-CN" dirty="0" smtClean="0"/>
              <a:t>P110)</a:t>
            </a:r>
            <a:endParaRPr lang="zh-CN" altLang="zh-CN" dirty="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5863661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5.2.5  </a:t>
            </a:r>
            <a:r>
              <a:rPr lang="x-none" altLang="zh-CN" dirty="0" smtClean="0">
                <a:effectLst/>
              </a:rPr>
              <a:t>其他类型超链接</a:t>
            </a:r>
            <a:endParaRPr lang="zh-CN" altLang="en-US" dirty="0"/>
          </a:p>
        </p:txBody>
      </p:sp>
      <p:sp>
        <p:nvSpPr>
          <p:cNvPr id="3" name="内容占位符 2"/>
          <p:cNvSpPr>
            <a:spLocks noGrp="1"/>
          </p:cNvSpPr>
          <p:nvPr>
            <p:ph idx="1"/>
          </p:nvPr>
        </p:nvSpPr>
        <p:spPr/>
        <p:txBody>
          <a:bodyPr>
            <a:normAutofit fontScale="77500" lnSpcReduction="20000"/>
          </a:bodyPr>
          <a:lstStyle/>
          <a:p>
            <a:pPr marL="0" indent="0">
              <a:buNone/>
            </a:pPr>
            <a:r>
              <a:rPr lang="x-none" altLang="zh-CN" dirty="0"/>
              <a:t>1．电子邮件超链接</a:t>
            </a:r>
            <a:endParaRPr lang="zh-CN" altLang="zh-CN" dirty="0"/>
          </a:p>
          <a:p>
            <a:pPr lvl="1"/>
            <a:r>
              <a:rPr lang="zh-CN" altLang="zh-CN" dirty="0"/>
              <a:t>电子邮件链接指向一个电子邮件（</a:t>
            </a:r>
            <a:r>
              <a:rPr lang="en-US" altLang="zh-CN" dirty="0"/>
              <a:t>E-mail</a:t>
            </a:r>
            <a:r>
              <a:rPr lang="zh-CN" altLang="zh-CN" dirty="0"/>
              <a:t>）邮箱，当单击邮件链接时会打开计算机上与浏览器相关的邮件软件，给链接目标发送邮件。其格式为：</a:t>
            </a:r>
          </a:p>
          <a:p>
            <a:pPr marL="0" indent="0">
              <a:buNone/>
            </a:pPr>
            <a:r>
              <a:rPr lang="en-US" altLang="zh-CN" dirty="0"/>
              <a:t>&lt;a </a:t>
            </a:r>
            <a:r>
              <a:rPr lang="en-US" altLang="zh-CN" dirty="0" err="1"/>
              <a:t>href</a:t>
            </a:r>
            <a:r>
              <a:rPr lang="en-US" altLang="zh-CN" dirty="0"/>
              <a:t>="mailto:</a:t>
            </a:r>
            <a:r>
              <a:rPr lang="zh-CN" altLang="zh-CN" dirty="0"/>
              <a:t>电子邮件地址</a:t>
            </a:r>
            <a:r>
              <a:rPr lang="en-US" altLang="zh-CN" dirty="0"/>
              <a:t>"&gt;</a:t>
            </a:r>
            <a:r>
              <a:rPr lang="zh-CN" altLang="zh-CN" dirty="0"/>
              <a:t>链接载体</a:t>
            </a:r>
            <a:r>
              <a:rPr lang="en-US" altLang="zh-CN" dirty="0"/>
              <a:t>&lt;/a</a:t>
            </a:r>
            <a:r>
              <a:rPr lang="en-US" altLang="zh-CN" dirty="0" smtClean="0"/>
              <a:t>&gt;</a:t>
            </a:r>
          </a:p>
          <a:p>
            <a:pPr marL="0" indent="0">
              <a:buNone/>
            </a:pPr>
            <a:r>
              <a:rPr lang="x-none" altLang="zh-CN" dirty="0"/>
              <a:t>2．下载链接</a:t>
            </a:r>
            <a:endParaRPr lang="zh-CN" altLang="zh-CN" dirty="0"/>
          </a:p>
          <a:p>
            <a:pPr lvl="1"/>
            <a:r>
              <a:rPr lang="zh-CN" altLang="zh-CN" dirty="0"/>
              <a:t>如果链接的目标文件不是</a:t>
            </a:r>
            <a:r>
              <a:rPr lang="en-US" altLang="zh-CN" dirty="0"/>
              <a:t>HTML</a:t>
            </a:r>
            <a:r>
              <a:rPr lang="zh-CN" altLang="zh-CN" dirty="0"/>
              <a:t>网页，该文件可以作为下载文件，其格式如下：</a:t>
            </a:r>
          </a:p>
          <a:p>
            <a:pPr marL="0" indent="0">
              <a:buNone/>
            </a:pPr>
            <a:r>
              <a:rPr lang="en-US" altLang="zh-CN" dirty="0"/>
              <a:t>&lt;a </a:t>
            </a:r>
            <a:r>
              <a:rPr lang="en-US" altLang="zh-CN" dirty="0" err="1"/>
              <a:t>href</a:t>
            </a:r>
            <a:r>
              <a:rPr lang="en-US" altLang="zh-CN" dirty="0"/>
              <a:t>="</a:t>
            </a:r>
            <a:r>
              <a:rPr lang="zh-CN" altLang="zh-CN" dirty="0"/>
              <a:t>下载文件名路径</a:t>
            </a:r>
            <a:r>
              <a:rPr lang="en-US" altLang="zh-CN" dirty="0"/>
              <a:t>"&gt;</a:t>
            </a:r>
            <a:r>
              <a:rPr lang="zh-CN" altLang="zh-CN" dirty="0"/>
              <a:t>链接载体</a:t>
            </a:r>
            <a:r>
              <a:rPr lang="en-US" altLang="zh-CN" dirty="0"/>
              <a:t>&lt;/a&gt;</a:t>
            </a:r>
            <a:endParaRPr lang="zh-CN" altLang="zh-CN" dirty="0"/>
          </a:p>
          <a:p>
            <a:pPr lvl="1"/>
            <a:r>
              <a:rPr lang="zh-CN" altLang="zh-CN" dirty="0"/>
              <a:t>也可以使用“属性”面板的“链接”文本框创建下载链接。其方法如下。</a:t>
            </a:r>
          </a:p>
          <a:p>
            <a:pPr lvl="2"/>
            <a:r>
              <a:rPr lang="zh-CN" altLang="zh-CN" dirty="0"/>
              <a:t>（</a:t>
            </a:r>
            <a:r>
              <a:rPr lang="en-US" altLang="zh-CN" dirty="0"/>
              <a:t>1</a:t>
            </a:r>
            <a:r>
              <a:rPr lang="zh-CN" altLang="zh-CN" dirty="0"/>
              <a:t>）在“设计视图”窗口中选中要创建链接的文字或图像。</a:t>
            </a:r>
          </a:p>
          <a:p>
            <a:pPr lvl="2"/>
            <a:r>
              <a:rPr lang="zh-CN" altLang="zh-CN" dirty="0"/>
              <a:t>（</a:t>
            </a:r>
            <a:r>
              <a:rPr lang="en-US" altLang="zh-CN" dirty="0"/>
              <a:t>2</a:t>
            </a:r>
            <a:r>
              <a:rPr lang="zh-CN" altLang="zh-CN" dirty="0"/>
              <a:t>）在对应的“属性”面板“链接”文本框中输入下载文件的名称，也可通过“指向文件”或“浏览”图标实现。</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4233947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5.2.6  超链接的CSS</a:t>
            </a:r>
            <a:r>
              <a:rPr lang="x-none" altLang="zh-CN" dirty="0" smtClean="0">
                <a:effectLst/>
              </a:rPr>
              <a:t>设置</a:t>
            </a:r>
            <a:endParaRPr lang="zh-CN" altLang="en-US" dirty="0"/>
          </a:p>
        </p:txBody>
      </p:sp>
      <p:sp>
        <p:nvSpPr>
          <p:cNvPr id="3" name="内容占位符 2"/>
          <p:cNvSpPr>
            <a:spLocks noGrp="1"/>
          </p:cNvSpPr>
          <p:nvPr>
            <p:ph idx="1"/>
          </p:nvPr>
        </p:nvSpPr>
        <p:spPr/>
        <p:txBody>
          <a:bodyPr/>
          <a:lstStyle/>
          <a:p>
            <a:r>
              <a:rPr lang="x-none" altLang="zh-CN" dirty="0"/>
              <a:t>1．标签选择器</a:t>
            </a:r>
            <a:endParaRPr lang="zh-CN" altLang="zh-CN" dirty="0"/>
          </a:p>
          <a:p>
            <a:pPr lvl="1"/>
            <a:r>
              <a:rPr lang="zh-CN" altLang="zh-CN" dirty="0"/>
              <a:t>使用超链接标签</a:t>
            </a:r>
            <a:r>
              <a:rPr lang="en-US" altLang="zh-CN" dirty="0"/>
              <a:t>A</a:t>
            </a:r>
            <a:r>
              <a:rPr lang="zh-CN" altLang="zh-CN" dirty="0"/>
              <a:t>作为选择器，可以对文本超链接进行风格控制，在“</a:t>
            </a:r>
            <a:r>
              <a:rPr lang="en-US" altLang="zh-CN" dirty="0"/>
              <a:t>a</a:t>
            </a:r>
            <a:r>
              <a:rPr lang="zh-CN" altLang="zh-CN" dirty="0"/>
              <a:t>的</a:t>
            </a:r>
            <a:r>
              <a:rPr lang="en-US" altLang="zh-CN" dirty="0"/>
              <a:t>CSS</a:t>
            </a:r>
            <a:r>
              <a:rPr lang="zh-CN" altLang="zh-CN" dirty="0"/>
              <a:t>规则定义”面板的“类型”分类中，设置“</a:t>
            </a:r>
            <a:r>
              <a:rPr lang="en-US" altLang="zh-CN" dirty="0"/>
              <a:t>text-decoration</a:t>
            </a:r>
            <a:r>
              <a:rPr lang="zh-CN" altLang="zh-CN" dirty="0"/>
              <a:t>”值为“</a:t>
            </a:r>
            <a:r>
              <a:rPr lang="en-US" altLang="zh-CN" dirty="0"/>
              <a:t>none</a:t>
            </a:r>
            <a:r>
              <a:rPr lang="zh-CN" altLang="zh-CN" dirty="0"/>
              <a:t>”，即表示没有下划线，“</a:t>
            </a:r>
            <a:r>
              <a:rPr lang="en-US" altLang="zh-CN" dirty="0"/>
              <a:t>color</a:t>
            </a:r>
            <a:r>
              <a:rPr lang="zh-CN" altLang="zh-CN" dirty="0"/>
              <a:t>”值设为“</a:t>
            </a:r>
            <a:r>
              <a:rPr lang="en-US" altLang="zh-CN" dirty="0"/>
              <a:t>#000</a:t>
            </a:r>
            <a:r>
              <a:rPr lang="zh-CN" altLang="zh-CN" dirty="0"/>
              <a:t>”黑色。应用后，超链接文本外观与普通文本效果一致。</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4774206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28600"/>
            <a:ext cx="7924800" cy="4724400"/>
          </a:xfrm>
        </p:spPr>
        <p:txBody>
          <a:bodyPr/>
          <a:lstStyle/>
          <a:p>
            <a:r>
              <a:rPr lang="x-none" altLang="zh-CN" dirty="0"/>
              <a:t>2．伪类选择器</a:t>
            </a:r>
            <a:endParaRPr lang="zh-CN" altLang="zh-CN" dirty="0"/>
          </a:p>
          <a:p>
            <a:pPr marL="457200" lvl="1" indent="0">
              <a:buNone/>
            </a:pPr>
            <a:r>
              <a:rPr lang="zh-CN" altLang="zh-CN" dirty="0"/>
              <a:t>使用伪类选择器设置风格，能增强用户操作网页的体验，感受超链接在不同状态下的风格变化。其操作方法如下。</a:t>
            </a:r>
          </a:p>
          <a:p>
            <a:pPr lvl="1"/>
            <a:r>
              <a:rPr lang="zh-CN" altLang="zh-CN" dirty="0"/>
              <a:t>（</a:t>
            </a:r>
            <a:r>
              <a:rPr lang="en-US" altLang="zh-CN" dirty="0"/>
              <a:t>1</a:t>
            </a:r>
            <a:r>
              <a:rPr lang="zh-CN" altLang="zh-CN" dirty="0"/>
              <a:t>）在“新建</a:t>
            </a:r>
            <a:r>
              <a:rPr lang="en-US" altLang="zh-CN" dirty="0"/>
              <a:t>CSS</a:t>
            </a:r>
            <a:r>
              <a:rPr lang="zh-CN" altLang="zh-CN" dirty="0"/>
              <a:t>规则”面板中，选择类型为“复合内容（基于选择的内容）”，在“选择器名称”下拉菜单中，选择“伪类”。</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0597" y="3657600"/>
            <a:ext cx="3733800" cy="277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17893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381000"/>
            <a:ext cx="7924800" cy="4724400"/>
          </a:xfrm>
        </p:spPr>
        <p:txBody>
          <a:bodyPr/>
          <a:lstStyle/>
          <a:p>
            <a:pPr lvl="1"/>
            <a:r>
              <a:rPr lang="zh-CN" altLang="zh-CN" dirty="0"/>
              <a:t>（</a:t>
            </a:r>
            <a:r>
              <a:rPr lang="en-US" altLang="zh-CN" dirty="0"/>
              <a:t>2</a:t>
            </a:r>
            <a:r>
              <a:rPr lang="zh-CN" altLang="zh-CN" dirty="0"/>
              <a:t>）确定选择“伪类”后，在“</a:t>
            </a:r>
            <a:r>
              <a:rPr lang="en-US" altLang="zh-CN" dirty="0"/>
              <a:t>CSS</a:t>
            </a:r>
            <a:r>
              <a:rPr lang="zh-CN" altLang="zh-CN" dirty="0"/>
              <a:t>规则定义”中进行风格设置。如选择“</a:t>
            </a:r>
            <a:r>
              <a:rPr lang="en-US" altLang="zh-CN" dirty="0"/>
              <a:t>a:hover</a:t>
            </a:r>
            <a:r>
              <a:rPr lang="zh-CN" altLang="zh-CN" dirty="0"/>
              <a:t>”伪类选择器，设置属性“</a:t>
            </a:r>
            <a:r>
              <a:rPr lang="en-US" altLang="zh-CN" dirty="0"/>
              <a:t>color</a:t>
            </a:r>
            <a:r>
              <a:rPr lang="zh-CN" altLang="zh-CN" dirty="0"/>
              <a:t>”为“</a:t>
            </a:r>
            <a:r>
              <a:rPr lang="en-US" altLang="zh-CN" dirty="0"/>
              <a:t>#F90</a:t>
            </a:r>
            <a:r>
              <a:rPr lang="zh-CN" altLang="zh-CN" dirty="0"/>
              <a:t>”。浏览网页时，当鼠标指向超链接文本时得到</a:t>
            </a:r>
            <a:r>
              <a:rPr lang="zh-CN" altLang="zh-CN" dirty="0" smtClean="0"/>
              <a:t>图所</a:t>
            </a:r>
            <a:r>
              <a:rPr lang="zh-CN" altLang="zh-CN" dirty="0"/>
              <a:t>示效果。</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2667000"/>
            <a:ext cx="3734322"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3128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5.1 </a:t>
            </a:r>
            <a:r>
              <a:rPr lang="zh-CN" altLang="en-US" dirty="0" smtClean="0"/>
              <a:t>表格</a:t>
            </a:r>
            <a:endParaRPr lang="zh-CN" altLang="en-US" dirty="0"/>
          </a:p>
        </p:txBody>
      </p:sp>
      <p:sp>
        <p:nvSpPr>
          <p:cNvPr id="3" name="内容占位符 2"/>
          <p:cNvSpPr>
            <a:spLocks noGrp="1"/>
          </p:cNvSpPr>
          <p:nvPr>
            <p:ph idx="1"/>
          </p:nvPr>
        </p:nvSpPr>
        <p:spPr/>
        <p:txBody>
          <a:bodyPr>
            <a:normAutofit/>
          </a:bodyPr>
          <a:lstStyle/>
          <a:p>
            <a:r>
              <a:rPr lang="en-US" altLang="zh-CN" sz="2400" dirty="0" smtClean="0"/>
              <a:t>5</a:t>
            </a:r>
            <a:r>
              <a:rPr lang="x-none" altLang="zh-CN" sz="2400" dirty="0" smtClean="0"/>
              <a:t>.1.1  </a:t>
            </a:r>
            <a:r>
              <a:rPr lang="zh-CN" altLang="en-US" sz="2400" dirty="0" smtClean="0"/>
              <a:t>表格基本操作</a:t>
            </a:r>
            <a:endParaRPr lang="en-US" altLang="zh-CN" sz="2400" dirty="0" smtClean="0"/>
          </a:p>
          <a:p>
            <a:pPr lvl="1"/>
            <a:r>
              <a:rPr lang="zh-CN" altLang="zh-CN" sz="2000" dirty="0"/>
              <a:t>本节将结合“学院新闻”的实现，为大家介绍表格基本操作过程，如</a:t>
            </a:r>
            <a:r>
              <a:rPr lang="zh-CN" altLang="zh-CN" sz="2000" dirty="0" smtClean="0"/>
              <a:t>图所</a:t>
            </a:r>
            <a:r>
              <a:rPr lang="zh-CN" altLang="zh-CN" sz="2000" dirty="0"/>
              <a:t>示。</a:t>
            </a:r>
          </a:p>
          <a:p>
            <a:pPr lvl="1"/>
            <a:endParaRPr lang="en-US" altLang="zh-CN" sz="2000" dirty="0" smtClean="0"/>
          </a:p>
          <a:p>
            <a:endParaRPr lang="zh-CN" altLang="zh-CN" sz="2400" dirty="0" smtClean="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2667000"/>
            <a:ext cx="5076497"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93428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5.3  </a:t>
            </a:r>
            <a:r>
              <a:rPr lang="zh-CN" altLang="zh-CN" dirty="0">
                <a:effectLst/>
              </a:rPr>
              <a:t>框架</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zh-CN" dirty="0"/>
              <a:t>框架是网页设计中使用的布局工具，框架的作用就是把同一个浏览器窗口划分成几个相互隔离的区域，每个区域加载一个网页文件（也可以是其他格式文件），利用框架结构实现在同一个浏览器窗口中显示多个</a:t>
            </a:r>
            <a:r>
              <a:rPr lang="en-US" altLang="zh-CN" dirty="0"/>
              <a:t>HTML</a:t>
            </a:r>
            <a:r>
              <a:rPr lang="zh-CN" altLang="zh-CN" dirty="0"/>
              <a:t>页面。</a:t>
            </a:r>
          </a:p>
          <a:p>
            <a:r>
              <a:rPr lang="zh-CN" altLang="zh-CN" dirty="0"/>
              <a:t>框架结构适用于目录（索引）信息较多的页面，当单击某个区域的超链接时，相关网页可显示在另一个区域，使得用户不仅能方便地进行信息浏览，还对网站的结构有清晰的认识。</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9441048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5.3.1  </a:t>
            </a:r>
            <a:r>
              <a:rPr lang="x-none" altLang="zh-CN" dirty="0" smtClean="0">
                <a:effectLst/>
              </a:rPr>
              <a:t>框架基础</a:t>
            </a:r>
            <a:endParaRPr lang="zh-CN" altLang="en-US" dirty="0"/>
          </a:p>
        </p:txBody>
      </p:sp>
      <p:sp>
        <p:nvSpPr>
          <p:cNvPr id="3" name="内容占位符 2"/>
          <p:cNvSpPr>
            <a:spLocks noGrp="1"/>
          </p:cNvSpPr>
          <p:nvPr>
            <p:ph idx="1"/>
          </p:nvPr>
        </p:nvSpPr>
        <p:spPr/>
        <p:txBody>
          <a:bodyPr>
            <a:normAutofit fontScale="70000" lnSpcReduction="20000"/>
          </a:bodyPr>
          <a:lstStyle/>
          <a:p>
            <a:r>
              <a:rPr lang="x-none" altLang="zh-CN" dirty="0"/>
              <a:t>1．框架定义</a:t>
            </a:r>
            <a:endParaRPr lang="zh-CN" altLang="zh-CN" dirty="0"/>
          </a:p>
          <a:p>
            <a:pPr lvl="1"/>
            <a:r>
              <a:rPr lang="zh-CN" altLang="zh-CN" dirty="0"/>
              <a:t>框架是由框架集（</a:t>
            </a:r>
            <a:r>
              <a:rPr lang="en-US" altLang="zh-CN" dirty="0"/>
              <a:t>Frameset</a:t>
            </a:r>
            <a:r>
              <a:rPr lang="zh-CN" altLang="zh-CN" dirty="0"/>
              <a:t>）和单个框架（</a:t>
            </a:r>
            <a:r>
              <a:rPr lang="en-US" altLang="zh-CN" dirty="0"/>
              <a:t>Frame</a:t>
            </a:r>
            <a:r>
              <a:rPr lang="zh-CN" altLang="zh-CN" dirty="0"/>
              <a:t>）组成。</a:t>
            </a:r>
          </a:p>
          <a:p>
            <a:r>
              <a:rPr lang="x-none" altLang="zh-CN" dirty="0"/>
              <a:t>2．框架标记及代码结构</a:t>
            </a:r>
            <a:endParaRPr lang="zh-CN" altLang="zh-CN" dirty="0"/>
          </a:p>
          <a:p>
            <a:pPr lvl="1"/>
            <a:r>
              <a:rPr lang="zh-CN" altLang="zh-CN" dirty="0"/>
              <a:t>框架结构是由</a:t>
            </a:r>
            <a:r>
              <a:rPr lang="en-US" altLang="zh-CN" dirty="0"/>
              <a:t>&lt;frameset&gt;</a:t>
            </a:r>
            <a:r>
              <a:rPr lang="zh-CN" altLang="zh-CN" dirty="0"/>
              <a:t>和</a:t>
            </a:r>
            <a:r>
              <a:rPr lang="en-US" altLang="zh-CN" dirty="0"/>
              <a:t>&lt;frame&gt;</a:t>
            </a:r>
            <a:r>
              <a:rPr lang="zh-CN" altLang="zh-CN" dirty="0"/>
              <a:t>标记构成，所有框架标记需要放在一个</a:t>
            </a:r>
            <a:r>
              <a:rPr lang="en-US" altLang="zh-CN" dirty="0"/>
              <a:t>HTML</a:t>
            </a:r>
            <a:r>
              <a:rPr lang="zh-CN" altLang="zh-CN" dirty="0"/>
              <a:t>文件中，用于窗口的划分，不会显示具体内容，且不能嵌套在</a:t>
            </a:r>
            <a:r>
              <a:rPr lang="en-US" altLang="zh-CN" dirty="0"/>
              <a:t>&lt;body&gt;</a:t>
            </a:r>
            <a:r>
              <a:rPr lang="zh-CN" altLang="zh-CN" dirty="0"/>
              <a:t>标记中，而是代替</a:t>
            </a:r>
            <a:r>
              <a:rPr lang="en-US" altLang="zh-CN" dirty="0"/>
              <a:t>&lt;body&gt;</a:t>
            </a:r>
            <a:r>
              <a:rPr lang="zh-CN" altLang="zh-CN" dirty="0"/>
              <a:t>标记。</a:t>
            </a:r>
            <a:r>
              <a:rPr lang="en-US" altLang="zh-CN" dirty="0"/>
              <a:t>&lt;frameset&gt;</a:t>
            </a:r>
            <a:r>
              <a:rPr lang="zh-CN" altLang="zh-CN" dirty="0"/>
              <a:t>用于划分窗口，</a:t>
            </a:r>
            <a:r>
              <a:rPr lang="en-US" altLang="zh-CN" dirty="0"/>
              <a:t>&lt;frame&gt;</a:t>
            </a:r>
            <a:r>
              <a:rPr lang="zh-CN" altLang="zh-CN" dirty="0"/>
              <a:t>用于定义每一个窗口，有多少个窗口，就有多少个</a:t>
            </a:r>
            <a:r>
              <a:rPr lang="en-US" altLang="zh-CN" dirty="0"/>
              <a:t>&lt;frame&gt;</a:t>
            </a:r>
            <a:r>
              <a:rPr lang="zh-CN" altLang="zh-CN" dirty="0"/>
              <a:t>标记。其基本结构如下：</a:t>
            </a:r>
          </a:p>
          <a:p>
            <a:pPr marL="800100" lvl="2" indent="0">
              <a:buNone/>
            </a:pPr>
            <a:r>
              <a:rPr lang="en-US" altLang="zh-CN" dirty="0"/>
              <a:t>&lt;html&gt;</a:t>
            </a:r>
            <a:endParaRPr lang="zh-CN" altLang="zh-CN" dirty="0"/>
          </a:p>
          <a:p>
            <a:pPr marL="800100" lvl="2" indent="0">
              <a:buNone/>
            </a:pPr>
            <a:r>
              <a:rPr lang="en-US" altLang="zh-CN" dirty="0"/>
              <a:t>&lt;head&gt;</a:t>
            </a:r>
            <a:r>
              <a:rPr lang="zh-CN" altLang="zh-CN" dirty="0"/>
              <a:t>……</a:t>
            </a:r>
            <a:r>
              <a:rPr lang="en-US" altLang="zh-CN" dirty="0"/>
              <a:t>&lt;/head&gt;</a:t>
            </a:r>
            <a:endParaRPr lang="zh-CN" altLang="zh-CN" dirty="0"/>
          </a:p>
          <a:p>
            <a:pPr marL="800100" lvl="2" indent="0">
              <a:buNone/>
            </a:pPr>
            <a:r>
              <a:rPr lang="en-US" altLang="zh-CN" dirty="0"/>
              <a:t>&lt;frameset&gt;</a:t>
            </a:r>
            <a:endParaRPr lang="zh-CN" altLang="zh-CN" dirty="0"/>
          </a:p>
          <a:p>
            <a:pPr marL="800100" lvl="2" indent="0">
              <a:buNone/>
            </a:pPr>
            <a:r>
              <a:rPr lang="en-US" altLang="zh-CN" dirty="0"/>
              <a:t>  &lt;frame /&gt;</a:t>
            </a:r>
            <a:endParaRPr lang="zh-CN" altLang="zh-CN" dirty="0"/>
          </a:p>
          <a:p>
            <a:pPr marL="800100" lvl="2" indent="0">
              <a:buNone/>
            </a:pPr>
            <a:r>
              <a:rPr lang="en-US" altLang="zh-CN" dirty="0"/>
              <a:t>  &lt;frame /&gt;</a:t>
            </a:r>
            <a:endParaRPr lang="zh-CN" altLang="zh-CN" dirty="0"/>
          </a:p>
          <a:p>
            <a:pPr marL="800100" lvl="2" indent="0">
              <a:buNone/>
            </a:pPr>
            <a:r>
              <a:rPr lang="en-US" altLang="zh-CN" dirty="0"/>
              <a:t>&lt;/frameset&gt;</a:t>
            </a:r>
            <a:endParaRPr lang="zh-CN" altLang="zh-CN" dirty="0"/>
          </a:p>
          <a:p>
            <a:pPr marL="800100" lvl="2" indent="0">
              <a:buNone/>
            </a:pPr>
            <a:r>
              <a:rPr lang="en-US" altLang="zh-CN" dirty="0" smtClean="0"/>
              <a:t>&lt;/</a:t>
            </a:r>
            <a:r>
              <a:rPr lang="en-US" altLang="zh-CN" dirty="0"/>
              <a:t>html&gt;</a:t>
            </a:r>
            <a:endParaRPr lang="zh-CN" altLang="zh-CN" dirty="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5329671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r>
              <a:rPr lang="zh-CN" altLang="zh-CN" sz="2000" dirty="0"/>
              <a:t>（</a:t>
            </a:r>
            <a:r>
              <a:rPr lang="en-US" altLang="zh-CN" sz="2000" dirty="0"/>
              <a:t>1</a:t>
            </a:r>
            <a:r>
              <a:rPr lang="zh-CN" altLang="zh-CN" sz="2000" dirty="0"/>
              <a:t>）</a:t>
            </a:r>
            <a:r>
              <a:rPr lang="en-US" altLang="zh-CN" sz="2000" dirty="0"/>
              <a:t>&lt;frameset&gt;</a:t>
            </a:r>
            <a:r>
              <a:rPr lang="zh-CN" altLang="zh-CN" sz="2000" dirty="0"/>
              <a:t>标记及属性</a:t>
            </a:r>
          </a:p>
          <a:p>
            <a:pPr lvl="1"/>
            <a:r>
              <a:rPr lang="en-US" altLang="zh-CN" sz="1600" dirty="0"/>
              <a:t>&lt;frameset&gt;</a:t>
            </a:r>
            <a:r>
              <a:rPr lang="zh-CN" altLang="zh-CN" sz="1600" dirty="0"/>
              <a:t>标记定义了一个框架集的属性，其格式为：</a:t>
            </a:r>
          </a:p>
          <a:p>
            <a:pPr marL="0" indent="0">
              <a:buNone/>
            </a:pPr>
            <a:r>
              <a:rPr lang="en-US" altLang="zh-CN" sz="2000" dirty="0"/>
              <a:t>&lt;frameset rows="</a:t>
            </a:r>
            <a:r>
              <a:rPr lang="zh-CN" altLang="zh-CN" sz="2000" dirty="0"/>
              <a:t>横向框架数</a:t>
            </a:r>
            <a:r>
              <a:rPr lang="en-US" altLang="zh-CN" sz="2000" dirty="0"/>
              <a:t>" cols="</a:t>
            </a:r>
            <a:r>
              <a:rPr lang="zh-CN" altLang="zh-CN" sz="2000" dirty="0"/>
              <a:t>纵向框架数</a:t>
            </a:r>
            <a:r>
              <a:rPr lang="en-US" altLang="zh-CN" sz="2000" dirty="0"/>
              <a:t>" </a:t>
            </a:r>
            <a:r>
              <a:rPr lang="en-US" altLang="zh-CN" sz="2000" dirty="0" err="1"/>
              <a:t>frameborder</a:t>
            </a:r>
            <a:r>
              <a:rPr lang="en-US" altLang="zh-CN" sz="2000" dirty="0"/>
              <a:t>="</a:t>
            </a:r>
            <a:r>
              <a:rPr lang="en-US" altLang="zh-CN" sz="2000" dirty="0" err="1"/>
              <a:t>yes|no</a:t>
            </a:r>
            <a:r>
              <a:rPr lang="en-US" altLang="zh-CN" sz="2000" dirty="0"/>
              <a:t>" border="</a:t>
            </a:r>
            <a:r>
              <a:rPr lang="zh-CN" altLang="zh-CN" sz="2000" dirty="0"/>
              <a:t>像素值</a:t>
            </a:r>
            <a:r>
              <a:rPr lang="en-US" altLang="zh-CN" sz="2000" dirty="0"/>
              <a:t>"  </a:t>
            </a:r>
            <a:r>
              <a:rPr lang="en-US" altLang="zh-CN" sz="2000" dirty="0" err="1"/>
              <a:t>framespacing</a:t>
            </a:r>
            <a:r>
              <a:rPr lang="en-US" altLang="zh-CN" sz="2000" dirty="0"/>
              <a:t>="</a:t>
            </a:r>
            <a:r>
              <a:rPr lang="zh-CN" altLang="zh-CN" sz="2000" dirty="0"/>
              <a:t>像素值</a:t>
            </a:r>
            <a:r>
              <a:rPr lang="en-US" altLang="zh-CN" sz="2000" dirty="0"/>
              <a:t>"  </a:t>
            </a:r>
            <a:r>
              <a:rPr lang="en-US" altLang="zh-CN" sz="2000" dirty="0" err="1"/>
              <a:t>bordercolor</a:t>
            </a:r>
            <a:r>
              <a:rPr lang="en-US" altLang="zh-CN" sz="2000" dirty="0"/>
              <a:t>="</a:t>
            </a:r>
            <a:r>
              <a:rPr lang="zh-CN" altLang="zh-CN" sz="2000" dirty="0"/>
              <a:t>颜色值</a:t>
            </a:r>
            <a:r>
              <a:rPr lang="en-US" altLang="zh-CN" sz="2000" dirty="0"/>
              <a:t>"&gt;</a:t>
            </a:r>
            <a:r>
              <a:rPr lang="zh-CN" altLang="zh-CN" sz="2000" dirty="0"/>
              <a:t>……</a:t>
            </a:r>
            <a:r>
              <a:rPr lang="en-US" altLang="zh-CN" sz="2000" dirty="0"/>
              <a:t>&lt;/frameset</a:t>
            </a:r>
            <a:r>
              <a:rPr lang="en-US" altLang="zh-CN" sz="2000" dirty="0" smtClean="0"/>
              <a:t>&gt;</a:t>
            </a:r>
          </a:p>
          <a:p>
            <a:pPr marL="0" indent="0">
              <a:buNone/>
            </a:pPr>
            <a:r>
              <a:rPr lang="zh-CN" altLang="zh-CN" sz="2000" dirty="0"/>
              <a:t>属性含义见表</a:t>
            </a:r>
            <a:r>
              <a:rPr lang="en-US" altLang="zh-CN" sz="2000" dirty="0"/>
              <a:t>5- 1</a:t>
            </a:r>
            <a:endParaRPr lang="zh-CN" altLang="zh-CN"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graphicFrame>
        <p:nvGraphicFramePr>
          <p:cNvPr id="6" name="表格 5"/>
          <p:cNvGraphicFramePr>
            <a:graphicFrameLocks noGrp="1"/>
          </p:cNvGraphicFramePr>
          <p:nvPr>
            <p:extLst>
              <p:ext uri="{D42A27DB-BD31-4B8C-83A1-F6EECF244321}">
                <p14:modId xmlns:p14="http://schemas.microsoft.com/office/powerpoint/2010/main" val="2695083469"/>
              </p:ext>
            </p:extLst>
          </p:nvPr>
        </p:nvGraphicFramePr>
        <p:xfrm>
          <a:off x="914400" y="3962400"/>
          <a:ext cx="6578600" cy="2095826"/>
        </p:xfrm>
        <a:graphic>
          <a:graphicData uri="http://schemas.openxmlformats.org/drawingml/2006/table">
            <a:tbl>
              <a:tblPr firstRow="1" firstCol="1" bandRow="1">
                <a:tableStyleId>{073A0DAA-6AF3-43AB-8588-CEC1D06C72B9}</a:tableStyleId>
              </a:tblPr>
              <a:tblGrid>
                <a:gridCol w="1579015"/>
                <a:gridCol w="4999585"/>
              </a:tblGrid>
              <a:tr h="304146">
                <a:tc>
                  <a:txBody>
                    <a:bodyPr/>
                    <a:lstStyle/>
                    <a:p>
                      <a:pPr indent="269875" algn="ctr">
                        <a:lnSpc>
                          <a:spcPts val="1560"/>
                        </a:lnSpc>
                        <a:spcAft>
                          <a:spcPts val="0"/>
                        </a:spcAft>
                      </a:pPr>
                      <a:r>
                        <a:rPr lang="zh-CN" sz="900" kern="100">
                          <a:effectLst/>
                        </a:rPr>
                        <a:t>属性</a:t>
                      </a:r>
                      <a:endParaRPr lang="zh-CN" sz="1050" kern="100">
                        <a:effectLst/>
                        <a:latin typeface="Times New Roman"/>
                        <a:ea typeface="宋体"/>
                      </a:endParaRPr>
                    </a:p>
                  </a:txBody>
                  <a:tcPr marL="68580" marR="68580" marT="0" marB="0"/>
                </a:tc>
                <a:tc>
                  <a:txBody>
                    <a:bodyPr/>
                    <a:lstStyle/>
                    <a:p>
                      <a:pPr indent="269875" algn="ctr">
                        <a:lnSpc>
                          <a:spcPts val="1560"/>
                        </a:lnSpc>
                        <a:spcAft>
                          <a:spcPts val="0"/>
                        </a:spcAft>
                      </a:pPr>
                      <a:r>
                        <a:rPr lang="zh-CN" sz="900" kern="100">
                          <a:effectLst/>
                        </a:rPr>
                        <a:t>含义</a:t>
                      </a:r>
                      <a:endParaRPr lang="zh-CN" sz="1050" kern="100">
                        <a:effectLst/>
                        <a:latin typeface="Times New Roman"/>
                        <a:ea typeface="宋体"/>
                      </a:endParaRPr>
                    </a:p>
                  </a:txBody>
                  <a:tcPr marL="68580" marR="68580" marT="0" marB="0"/>
                </a:tc>
              </a:tr>
              <a:tr h="309142">
                <a:tc>
                  <a:txBody>
                    <a:bodyPr/>
                    <a:lstStyle/>
                    <a:p>
                      <a:pPr indent="269875" algn="just">
                        <a:lnSpc>
                          <a:spcPts val="1560"/>
                        </a:lnSpc>
                        <a:spcAft>
                          <a:spcPts val="0"/>
                        </a:spcAft>
                      </a:pPr>
                      <a:r>
                        <a:rPr lang="en-US" sz="900" kern="100">
                          <a:effectLst/>
                        </a:rPr>
                        <a:t>rows</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设置横向分割的框架数，可以以像素或百分比为单位</a:t>
                      </a:r>
                      <a:endParaRPr lang="zh-CN" sz="1050" kern="100">
                        <a:effectLst/>
                        <a:latin typeface="Times New Roman"/>
                        <a:ea typeface="宋体"/>
                      </a:endParaRPr>
                    </a:p>
                  </a:txBody>
                  <a:tcPr marL="68580" marR="68580" marT="0" marB="0"/>
                </a:tc>
              </a:tr>
              <a:tr h="309142">
                <a:tc>
                  <a:txBody>
                    <a:bodyPr/>
                    <a:lstStyle/>
                    <a:p>
                      <a:pPr indent="269875" algn="just">
                        <a:lnSpc>
                          <a:spcPts val="1560"/>
                        </a:lnSpc>
                        <a:spcAft>
                          <a:spcPts val="0"/>
                        </a:spcAft>
                      </a:pPr>
                      <a:r>
                        <a:rPr lang="en-US" sz="900" kern="100">
                          <a:effectLst/>
                        </a:rPr>
                        <a:t>cols</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设置纵向分割的框架数，可以以像素或百分比为单位</a:t>
                      </a:r>
                      <a:endParaRPr lang="zh-CN" sz="1050" kern="100">
                        <a:effectLst/>
                        <a:latin typeface="Times New Roman"/>
                        <a:ea typeface="宋体"/>
                      </a:endParaRPr>
                    </a:p>
                  </a:txBody>
                  <a:tcPr marL="68580" marR="68580" marT="0" marB="0"/>
                </a:tc>
              </a:tr>
              <a:tr h="245970">
                <a:tc>
                  <a:txBody>
                    <a:bodyPr/>
                    <a:lstStyle/>
                    <a:p>
                      <a:pPr indent="269875" algn="just">
                        <a:lnSpc>
                          <a:spcPts val="1560"/>
                        </a:lnSpc>
                        <a:spcAft>
                          <a:spcPts val="0"/>
                        </a:spcAft>
                      </a:pPr>
                      <a:r>
                        <a:rPr lang="en-US" sz="900" kern="100">
                          <a:effectLst/>
                        </a:rPr>
                        <a:t>border</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设定边框的宽度（通常以像素为单位）</a:t>
                      </a:r>
                      <a:endParaRPr lang="zh-CN" sz="1050" kern="100">
                        <a:effectLst/>
                        <a:latin typeface="Times New Roman"/>
                        <a:ea typeface="宋体"/>
                      </a:endParaRPr>
                    </a:p>
                  </a:txBody>
                  <a:tcPr marL="68580" marR="68580" marT="0" marB="0"/>
                </a:tc>
              </a:tr>
              <a:tr h="309142">
                <a:tc>
                  <a:txBody>
                    <a:bodyPr/>
                    <a:lstStyle/>
                    <a:p>
                      <a:pPr indent="269875" algn="just">
                        <a:lnSpc>
                          <a:spcPts val="1560"/>
                        </a:lnSpc>
                        <a:spcAft>
                          <a:spcPts val="0"/>
                        </a:spcAft>
                      </a:pPr>
                      <a:r>
                        <a:rPr lang="en-US" sz="900" kern="100">
                          <a:effectLst/>
                        </a:rPr>
                        <a:t>bordercolor</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如果有边框，可设置边框的颜色</a:t>
                      </a:r>
                      <a:endParaRPr lang="zh-CN" sz="1050" kern="100">
                        <a:effectLst/>
                        <a:latin typeface="Times New Roman"/>
                        <a:ea typeface="宋体"/>
                      </a:endParaRPr>
                    </a:p>
                  </a:txBody>
                  <a:tcPr marL="68580" marR="68580" marT="0" marB="0"/>
                </a:tc>
              </a:tr>
              <a:tr h="309142">
                <a:tc>
                  <a:txBody>
                    <a:bodyPr/>
                    <a:lstStyle/>
                    <a:p>
                      <a:pPr indent="269875" algn="just">
                        <a:lnSpc>
                          <a:spcPts val="1560"/>
                        </a:lnSpc>
                        <a:spcAft>
                          <a:spcPts val="0"/>
                        </a:spcAft>
                      </a:pPr>
                      <a:r>
                        <a:rPr lang="en-US" sz="900" kern="100">
                          <a:effectLst/>
                        </a:rPr>
                        <a:t>frameborder</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设置有无边框</a:t>
                      </a:r>
                      <a:endParaRPr lang="zh-CN" sz="1050" kern="100">
                        <a:effectLst/>
                        <a:latin typeface="Times New Roman"/>
                        <a:ea typeface="宋体"/>
                      </a:endParaRPr>
                    </a:p>
                  </a:txBody>
                  <a:tcPr marL="68580" marR="68580" marT="0" marB="0"/>
                </a:tc>
              </a:tr>
              <a:tr h="309142">
                <a:tc>
                  <a:txBody>
                    <a:bodyPr/>
                    <a:lstStyle/>
                    <a:p>
                      <a:pPr indent="269875" algn="just">
                        <a:lnSpc>
                          <a:spcPts val="1560"/>
                        </a:lnSpc>
                        <a:spcAft>
                          <a:spcPts val="0"/>
                        </a:spcAft>
                      </a:pPr>
                      <a:r>
                        <a:rPr lang="en-US" sz="900" kern="100">
                          <a:effectLst/>
                        </a:rPr>
                        <a:t>framespacing</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dirty="0">
                          <a:effectLst/>
                        </a:rPr>
                        <a:t>设置各窗口间的空白</a:t>
                      </a:r>
                      <a:endParaRPr lang="zh-CN" sz="1050" kern="100" dirty="0">
                        <a:effectLst/>
                        <a:latin typeface="Times New Roman"/>
                        <a:ea typeface="宋体"/>
                      </a:endParaRPr>
                    </a:p>
                  </a:txBody>
                  <a:tcPr marL="68580" marR="68580" marT="0" marB="0"/>
                </a:tc>
              </a:tr>
            </a:tbl>
          </a:graphicData>
        </a:graphic>
      </p:graphicFrame>
      <p:sp>
        <p:nvSpPr>
          <p:cNvPr id="7" name="矩形 6"/>
          <p:cNvSpPr/>
          <p:nvPr/>
        </p:nvSpPr>
        <p:spPr>
          <a:xfrm>
            <a:off x="2650639" y="3616036"/>
            <a:ext cx="3842719" cy="338554"/>
          </a:xfrm>
          <a:prstGeom prst="rect">
            <a:avLst/>
          </a:prstGeom>
        </p:spPr>
        <p:txBody>
          <a:bodyPr wrap="none">
            <a:spAutoFit/>
          </a:bodyPr>
          <a:lstStyle/>
          <a:p>
            <a:r>
              <a:rPr lang="zh-CN" altLang="zh-CN" dirty="0"/>
              <a:t>表</a:t>
            </a:r>
            <a:r>
              <a:rPr lang="en-US" altLang="zh-CN" dirty="0"/>
              <a:t>5- 1  &lt;frameset&gt;</a:t>
            </a:r>
            <a:r>
              <a:rPr lang="zh-CN" altLang="zh-CN" dirty="0"/>
              <a:t>标记各属性的含义</a:t>
            </a:r>
          </a:p>
        </p:txBody>
      </p:sp>
    </p:spTree>
    <p:extLst>
      <p:ext uri="{BB962C8B-B14F-4D97-AF65-F5344CB8AC3E}">
        <p14:creationId xmlns:p14="http://schemas.microsoft.com/office/powerpoint/2010/main" val="999519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r>
              <a:rPr lang="zh-CN" altLang="zh-CN" sz="2000" dirty="0"/>
              <a:t>（</a:t>
            </a:r>
            <a:r>
              <a:rPr lang="en-US" altLang="zh-CN" sz="2000" dirty="0"/>
              <a:t>2</a:t>
            </a:r>
            <a:r>
              <a:rPr lang="zh-CN" altLang="zh-CN" sz="2000" dirty="0"/>
              <a:t>）</a:t>
            </a:r>
            <a:r>
              <a:rPr lang="en-US" altLang="zh-CN" sz="2000" dirty="0"/>
              <a:t>&lt;frame&gt;</a:t>
            </a:r>
            <a:r>
              <a:rPr lang="zh-CN" altLang="zh-CN" sz="2000" dirty="0"/>
              <a:t>标记及属性</a:t>
            </a:r>
          </a:p>
          <a:p>
            <a:pPr lvl="1"/>
            <a:r>
              <a:rPr lang="en-US" altLang="zh-CN" sz="1600" dirty="0"/>
              <a:t>&lt;frame&gt;</a:t>
            </a:r>
            <a:r>
              <a:rPr lang="zh-CN" altLang="zh-CN" sz="1600" dirty="0"/>
              <a:t>标记代表指定的各个框架，包括加载页面和框架其他属性等，其格式为：</a:t>
            </a:r>
          </a:p>
          <a:p>
            <a:pPr marL="0" indent="0">
              <a:buNone/>
            </a:pPr>
            <a:r>
              <a:rPr lang="en-US" altLang="zh-CN" sz="2000" dirty="0"/>
              <a:t>&lt;frame </a:t>
            </a:r>
            <a:r>
              <a:rPr lang="en-US" altLang="zh-CN" sz="2000" dirty="0" err="1"/>
              <a:t>src</a:t>
            </a:r>
            <a:r>
              <a:rPr lang="en-US" altLang="zh-CN" sz="2000" dirty="0"/>
              <a:t>="</a:t>
            </a:r>
            <a:r>
              <a:rPr lang="zh-CN" altLang="zh-CN" sz="2000" dirty="0"/>
              <a:t>源文件</a:t>
            </a:r>
            <a:r>
              <a:rPr lang="en-US" altLang="zh-CN" sz="2000" dirty="0"/>
              <a:t>" name="</a:t>
            </a:r>
            <a:r>
              <a:rPr lang="zh-CN" altLang="zh-CN" sz="2000" dirty="0"/>
              <a:t>框架名</a:t>
            </a:r>
            <a:r>
              <a:rPr lang="en-US" altLang="zh-CN" sz="2000" dirty="0"/>
              <a:t>" scrolling="</a:t>
            </a:r>
            <a:r>
              <a:rPr lang="en-US" altLang="zh-CN" sz="2000" dirty="0" err="1"/>
              <a:t>yes|no|auto</a:t>
            </a:r>
            <a:r>
              <a:rPr lang="en-US" altLang="zh-CN" sz="2000" dirty="0"/>
              <a:t>" </a:t>
            </a:r>
            <a:r>
              <a:rPr lang="en-US" altLang="zh-CN" sz="2000" dirty="0" err="1"/>
              <a:t>noresize</a:t>
            </a:r>
            <a:r>
              <a:rPr lang="en-US" altLang="zh-CN" sz="2000" dirty="0"/>
              <a:t>="</a:t>
            </a:r>
            <a:r>
              <a:rPr lang="en-US" altLang="zh-CN" sz="2000" dirty="0" err="1"/>
              <a:t>noresize</a:t>
            </a:r>
            <a:r>
              <a:rPr lang="en-US" altLang="zh-CN" sz="2000" dirty="0"/>
              <a:t>" id="</a:t>
            </a:r>
            <a:r>
              <a:rPr lang="zh-CN" altLang="zh-CN" sz="2000" dirty="0"/>
              <a:t>框架</a:t>
            </a:r>
            <a:r>
              <a:rPr lang="en-US" altLang="zh-CN" sz="2000" dirty="0"/>
              <a:t>ID</a:t>
            </a:r>
            <a:r>
              <a:rPr lang="zh-CN" altLang="zh-CN" sz="2000" dirty="0"/>
              <a:t>值</a:t>
            </a:r>
            <a:r>
              <a:rPr lang="en-US" altLang="zh-CN" sz="2000" dirty="0"/>
              <a:t>"  border="</a:t>
            </a:r>
            <a:r>
              <a:rPr lang="zh-CN" altLang="zh-CN" sz="2000" dirty="0"/>
              <a:t>像素值</a:t>
            </a:r>
            <a:r>
              <a:rPr lang="en-US" altLang="zh-CN" sz="2000" dirty="0"/>
              <a:t>"  </a:t>
            </a:r>
            <a:r>
              <a:rPr lang="en-US" altLang="zh-CN" sz="2000" dirty="0" err="1"/>
              <a:t>bordercolor</a:t>
            </a:r>
            <a:r>
              <a:rPr lang="en-US" altLang="zh-CN" sz="2000" dirty="0"/>
              <a:t>="</a:t>
            </a:r>
            <a:r>
              <a:rPr lang="zh-CN" altLang="zh-CN" sz="2000" dirty="0"/>
              <a:t>颜色值</a:t>
            </a:r>
            <a:r>
              <a:rPr lang="en-US" altLang="zh-CN" sz="2000" dirty="0"/>
              <a:t>"  </a:t>
            </a:r>
            <a:r>
              <a:rPr lang="en-US" altLang="zh-CN" sz="2000" dirty="0" err="1"/>
              <a:t>frameborder</a:t>
            </a:r>
            <a:r>
              <a:rPr lang="en-US" altLang="zh-CN" sz="2000" dirty="0"/>
              <a:t>="</a:t>
            </a:r>
            <a:r>
              <a:rPr lang="en-US" altLang="zh-CN" sz="2000" dirty="0" err="1"/>
              <a:t>yes|no</a:t>
            </a:r>
            <a:r>
              <a:rPr lang="en-US" altLang="zh-CN" sz="2000" dirty="0"/>
              <a:t>"  </a:t>
            </a:r>
            <a:r>
              <a:rPr lang="en-US" altLang="zh-CN" sz="2000" dirty="0" err="1"/>
              <a:t>marginwidth</a:t>
            </a:r>
            <a:r>
              <a:rPr lang="en-US" altLang="zh-CN" sz="2000" dirty="0"/>
              <a:t>="</a:t>
            </a:r>
            <a:r>
              <a:rPr lang="zh-CN" altLang="zh-CN" sz="2000" dirty="0"/>
              <a:t>像素值</a:t>
            </a:r>
            <a:r>
              <a:rPr lang="en-US" altLang="zh-CN" sz="2000" dirty="0"/>
              <a:t>"  </a:t>
            </a:r>
            <a:r>
              <a:rPr lang="en-US" altLang="zh-CN" sz="2000" dirty="0" err="1"/>
              <a:t>marginheight</a:t>
            </a:r>
            <a:r>
              <a:rPr lang="en-US" altLang="zh-CN" sz="2000" dirty="0"/>
              <a:t>="</a:t>
            </a:r>
            <a:r>
              <a:rPr lang="zh-CN" altLang="zh-CN" sz="2000" dirty="0"/>
              <a:t>像素值</a:t>
            </a:r>
            <a:r>
              <a:rPr lang="en-US" altLang="zh-CN" sz="2000" dirty="0"/>
              <a:t>" /&gt;</a:t>
            </a:r>
            <a:endParaRPr lang="zh-CN" altLang="zh-CN" sz="2000" dirty="0"/>
          </a:p>
          <a:p>
            <a:pPr marL="0" indent="0">
              <a:buNone/>
            </a:pPr>
            <a:r>
              <a:rPr lang="zh-CN" altLang="zh-CN" sz="2000" dirty="0"/>
              <a:t>属性含义见表</a:t>
            </a:r>
            <a:r>
              <a:rPr lang="en-US" altLang="zh-CN" sz="2000" dirty="0"/>
              <a:t>5- 2</a:t>
            </a:r>
            <a:r>
              <a:rPr lang="zh-CN" altLang="zh-CN" sz="2000" dirty="0"/>
              <a:t>。</a:t>
            </a: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graphicFrame>
        <p:nvGraphicFramePr>
          <p:cNvPr id="6" name="表格 5"/>
          <p:cNvGraphicFramePr>
            <a:graphicFrameLocks noGrp="1"/>
          </p:cNvGraphicFramePr>
          <p:nvPr>
            <p:extLst>
              <p:ext uri="{D42A27DB-BD31-4B8C-83A1-F6EECF244321}">
                <p14:modId xmlns:p14="http://schemas.microsoft.com/office/powerpoint/2010/main" val="1053910438"/>
              </p:ext>
            </p:extLst>
          </p:nvPr>
        </p:nvGraphicFramePr>
        <p:xfrm>
          <a:off x="1447800" y="4267200"/>
          <a:ext cx="5867400" cy="2235200"/>
        </p:xfrm>
        <a:graphic>
          <a:graphicData uri="http://schemas.openxmlformats.org/drawingml/2006/table">
            <a:tbl>
              <a:tblPr firstRow="1" firstCol="1" bandRow="1">
                <a:tableStyleId>{073A0DAA-6AF3-43AB-8588-CEC1D06C72B9}</a:tableStyleId>
              </a:tblPr>
              <a:tblGrid>
                <a:gridCol w="1185600"/>
                <a:gridCol w="4681800"/>
              </a:tblGrid>
              <a:tr h="191109">
                <a:tc>
                  <a:txBody>
                    <a:bodyPr/>
                    <a:lstStyle/>
                    <a:p>
                      <a:pPr indent="269875" algn="ctr">
                        <a:lnSpc>
                          <a:spcPts val="1560"/>
                        </a:lnSpc>
                        <a:spcAft>
                          <a:spcPts val="0"/>
                        </a:spcAft>
                        <a:tabLst>
                          <a:tab pos="533400" algn="l"/>
                        </a:tabLst>
                      </a:pPr>
                      <a:r>
                        <a:rPr lang="zh-CN" sz="900" kern="100">
                          <a:effectLst/>
                        </a:rPr>
                        <a:t>属性</a:t>
                      </a:r>
                      <a:endParaRPr lang="zh-CN" sz="1050" kern="100">
                        <a:effectLst/>
                        <a:latin typeface="Times New Roman"/>
                        <a:ea typeface="宋体"/>
                      </a:endParaRPr>
                    </a:p>
                  </a:txBody>
                  <a:tcPr marL="68580" marR="68580" marT="0" marB="0"/>
                </a:tc>
                <a:tc>
                  <a:txBody>
                    <a:bodyPr/>
                    <a:lstStyle/>
                    <a:p>
                      <a:pPr indent="269875" algn="ctr">
                        <a:lnSpc>
                          <a:spcPts val="1560"/>
                        </a:lnSpc>
                        <a:spcAft>
                          <a:spcPts val="0"/>
                        </a:spcAft>
                      </a:pPr>
                      <a:r>
                        <a:rPr lang="zh-CN" sz="900" kern="100">
                          <a:effectLst/>
                        </a:rPr>
                        <a:t>含义</a:t>
                      </a:r>
                      <a:endParaRPr lang="zh-CN" sz="1050" kern="100">
                        <a:effectLst/>
                        <a:latin typeface="Times New Roman"/>
                        <a:ea typeface="宋体"/>
                      </a:endParaRPr>
                    </a:p>
                  </a:txBody>
                  <a:tcPr marL="68580" marR="68580" marT="0" marB="0"/>
                </a:tc>
              </a:tr>
              <a:tr h="194249">
                <a:tc>
                  <a:txBody>
                    <a:bodyPr/>
                    <a:lstStyle/>
                    <a:p>
                      <a:pPr indent="269875" algn="just">
                        <a:lnSpc>
                          <a:spcPts val="1560"/>
                        </a:lnSpc>
                        <a:spcAft>
                          <a:spcPts val="0"/>
                        </a:spcAft>
                      </a:pPr>
                      <a:r>
                        <a:rPr lang="en-US" sz="900" kern="100">
                          <a:effectLst/>
                        </a:rPr>
                        <a:t>src</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指定该框架加载的源文件路径</a:t>
                      </a:r>
                      <a:endParaRPr lang="zh-CN" sz="1050" kern="100">
                        <a:effectLst/>
                        <a:latin typeface="Times New Roman"/>
                        <a:ea typeface="宋体"/>
                      </a:endParaRPr>
                    </a:p>
                  </a:txBody>
                  <a:tcPr marL="68580" marR="68580" marT="0" marB="0"/>
                </a:tc>
              </a:tr>
              <a:tr h="194249">
                <a:tc>
                  <a:txBody>
                    <a:bodyPr/>
                    <a:lstStyle/>
                    <a:p>
                      <a:pPr indent="269875" algn="just">
                        <a:lnSpc>
                          <a:spcPts val="1560"/>
                        </a:lnSpc>
                        <a:spcAft>
                          <a:spcPts val="0"/>
                        </a:spcAft>
                      </a:pPr>
                      <a:r>
                        <a:rPr lang="en-US" sz="900" kern="100">
                          <a:effectLst/>
                        </a:rPr>
                        <a:t>name</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指定框架名称，名称由字母开头。</a:t>
                      </a:r>
                      <a:endParaRPr lang="zh-CN" sz="1050" kern="100">
                        <a:effectLst/>
                        <a:latin typeface="Times New Roman"/>
                        <a:ea typeface="宋体"/>
                      </a:endParaRPr>
                    </a:p>
                  </a:txBody>
                  <a:tcPr marL="68580" marR="68580" marT="0" marB="0"/>
                </a:tc>
              </a:tr>
              <a:tr h="194249">
                <a:tc>
                  <a:txBody>
                    <a:bodyPr/>
                    <a:lstStyle/>
                    <a:p>
                      <a:pPr indent="269875" algn="just">
                        <a:lnSpc>
                          <a:spcPts val="1560"/>
                        </a:lnSpc>
                        <a:spcAft>
                          <a:spcPts val="0"/>
                        </a:spcAft>
                      </a:pPr>
                      <a:r>
                        <a:rPr lang="en-US" sz="900" kern="100">
                          <a:effectLst/>
                        </a:rPr>
                        <a:t>scrolling</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设置有无滚动条，是（</a:t>
                      </a:r>
                      <a:r>
                        <a:rPr lang="en-US" sz="900" kern="100">
                          <a:effectLst/>
                        </a:rPr>
                        <a:t>yes</a:t>
                      </a:r>
                      <a:r>
                        <a:rPr lang="zh-CN" sz="900" kern="100">
                          <a:effectLst/>
                        </a:rPr>
                        <a:t>）、否（</a:t>
                      </a:r>
                      <a:r>
                        <a:rPr lang="en-US" sz="900" kern="100">
                          <a:effectLst/>
                        </a:rPr>
                        <a:t>no</a:t>
                      </a:r>
                      <a:r>
                        <a:rPr lang="zh-CN" sz="900" kern="100">
                          <a:effectLst/>
                        </a:rPr>
                        <a:t>）或自动（</a:t>
                      </a:r>
                      <a:r>
                        <a:rPr lang="en-US" sz="900" kern="100">
                          <a:effectLst/>
                        </a:rPr>
                        <a:t>auto</a:t>
                      </a:r>
                      <a:r>
                        <a:rPr lang="zh-CN" sz="900" kern="100">
                          <a:effectLst/>
                        </a:rPr>
                        <a:t>）</a:t>
                      </a:r>
                      <a:endParaRPr lang="zh-CN" sz="1050" kern="100">
                        <a:effectLst/>
                        <a:latin typeface="Times New Roman"/>
                        <a:ea typeface="宋体"/>
                      </a:endParaRPr>
                    </a:p>
                  </a:txBody>
                  <a:tcPr marL="68580" marR="68580" marT="0" marB="0"/>
                </a:tc>
              </a:tr>
              <a:tr h="194249">
                <a:tc>
                  <a:txBody>
                    <a:bodyPr/>
                    <a:lstStyle/>
                    <a:p>
                      <a:pPr indent="269875" algn="just">
                        <a:lnSpc>
                          <a:spcPts val="1560"/>
                        </a:lnSpc>
                        <a:spcAft>
                          <a:spcPts val="0"/>
                        </a:spcAft>
                      </a:pPr>
                      <a:r>
                        <a:rPr lang="en-US" sz="900" kern="100">
                          <a:effectLst/>
                        </a:rPr>
                        <a:t>noresize</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不允许浏览者调整窗口的大小，默认值为允许调整大小。</a:t>
                      </a:r>
                      <a:endParaRPr lang="zh-CN" sz="1050" kern="100">
                        <a:effectLst/>
                        <a:latin typeface="Times New Roman"/>
                        <a:ea typeface="宋体"/>
                      </a:endParaRPr>
                    </a:p>
                  </a:txBody>
                  <a:tcPr marL="68580" marR="68580" marT="0" marB="0"/>
                </a:tc>
              </a:tr>
              <a:tr h="194249">
                <a:tc>
                  <a:txBody>
                    <a:bodyPr/>
                    <a:lstStyle/>
                    <a:p>
                      <a:pPr indent="269875" algn="just">
                        <a:lnSpc>
                          <a:spcPts val="1560"/>
                        </a:lnSpc>
                        <a:spcAft>
                          <a:spcPts val="0"/>
                        </a:spcAft>
                      </a:pPr>
                      <a:r>
                        <a:rPr lang="en-US" sz="900" kern="100">
                          <a:effectLst/>
                        </a:rPr>
                        <a:t>id</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指定框架的</a:t>
                      </a:r>
                      <a:r>
                        <a:rPr lang="en-US" sz="900" kern="100">
                          <a:effectLst/>
                        </a:rPr>
                        <a:t>ID</a:t>
                      </a:r>
                      <a:r>
                        <a:rPr lang="zh-CN" sz="900" kern="100">
                          <a:effectLst/>
                        </a:rPr>
                        <a:t>值</a:t>
                      </a:r>
                      <a:endParaRPr lang="zh-CN" sz="1050" kern="100">
                        <a:effectLst/>
                        <a:latin typeface="Times New Roman"/>
                        <a:ea typeface="宋体"/>
                      </a:endParaRPr>
                    </a:p>
                  </a:txBody>
                  <a:tcPr marL="68580" marR="68580" marT="0" marB="0"/>
                </a:tc>
              </a:tr>
              <a:tr h="194249">
                <a:tc>
                  <a:txBody>
                    <a:bodyPr/>
                    <a:lstStyle/>
                    <a:p>
                      <a:pPr indent="269875" algn="just">
                        <a:lnSpc>
                          <a:spcPts val="1560"/>
                        </a:lnSpc>
                        <a:spcAft>
                          <a:spcPts val="0"/>
                        </a:spcAft>
                      </a:pPr>
                      <a:r>
                        <a:rPr lang="en-US" sz="900" kern="100">
                          <a:effectLst/>
                        </a:rPr>
                        <a:t>border</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设置边框的宽度</a:t>
                      </a:r>
                      <a:endParaRPr lang="zh-CN" sz="1050" kern="100">
                        <a:effectLst/>
                        <a:latin typeface="Times New Roman"/>
                        <a:ea typeface="宋体"/>
                      </a:endParaRPr>
                    </a:p>
                  </a:txBody>
                  <a:tcPr marL="68580" marR="68580" marT="0" marB="0"/>
                </a:tc>
              </a:tr>
              <a:tr h="194249">
                <a:tc>
                  <a:txBody>
                    <a:bodyPr/>
                    <a:lstStyle/>
                    <a:p>
                      <a:pPr indent="269875" algn="just">
                        <a:lnSpc>
                          <a:spcPts val="1560"/>
                        </a:lnSpc>
                        <a:spcAft>
                          <a:spcPts val="0"/>
                        </a:spcAft>
                      </a:pPr>
                      <a:r>
                        <a:rPr lang="en-US" sz="900" kern="100">
                          <a:effectLst/>
                        </a:rPr>
                        <a:t>bordercolor</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设置边框的颜色</a:t>
                      </a:r>
                      <a:endParaRPr lang="zh-CN" sz="1050" kern="100">
                        <a:effectLst/>
                        <a:latin typeface="Times New Roman"/>
                        <a:ea typeface="宋体"/>
                      </a:endParaRPr>
                    </a:p>
                  </a:txBody>
                  <a:tcPr marL="68580" marR="68580" marT="0" marB="0"/>
                </a:tc>
              </a:tr>
              <a:tr h="194249">
                <a:tc>
                  <a:txBody>
                    <a:bodyPr/>
                    <a:lstStyle/>
                    <a:p>
                      <a:pPr indent="269875" algn="just">
                        <a:lnSpc>
                          <a:spcPts val="1560"/>
                        </a:lnSpc>
                        <a:spcAft>
                          <a:spcPts val="0"/>
                        </a:spcAft>
                      </a:pPr>
                      <a:r>
                        <a:rPr lang="en-US" sz="900" kern="100">
                          <a:effectLst/>
                        </a:rPr>
                        <a:t>frameborder</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设置有无边框，有（</a:t>
                      </a:r>
                      <a:r>
                        <a:rPr lang="en-US" sz="900" kern="100">
                          <a:effectLst/>
                        </a:rPr>
                        <a:t>yes</a:t>
                      </a:r>
                      <a:r>
                        <a:rPr lang="zh-CN" sz="900" kern="100">
                          <a:effectLst/>
                        </a:rPr>
                        <a:t>）或无（</a:t>
                      </a:r>
                      <a:r>
                        <a:rPr lang="en-US" sz="900" kern="100">
                          <a:effectLst/>
                        </a:rPr>
                        <a:t>no</a:t>
                      </a:r>
                      <a:r>
                        <a:rPr lang="zh-CN" sz="900" kern="100">
                          <a:effectLst/>
                        </a:rPr>
                        <a:t>）</a:t>
                      </a:r>
                      <a:endParaRPr lang="zh-CN" sz="1050" kern="100">
                        <a:effectLst/>
                        <a:latin typeface="Times New Roman"/>
                        <a:ea typeface="宋体"/>
                      </a:endParaRPr>
                    </a:p>
                  </a:txBody>
                  <a:tcPr marL="68580" marR="68580" marT="0" marB="0"/>
                </a:tc>
              </a:tr>
              <a:tr h="194249">
                <a:tc>
                  <a:txBody>
                    <a:bodyPr/>
                    <a:lstStyle/>
                    <a:p>
                      <a:pPr indent="269875" algn="just">
                        <a:lnSpc>
                          <a:spcPts val="1560"/>
                        </a:lnSpc>
                        <a:spcAft>
                          <a:spcPts val="0"/>
                        </a:spcAft>
                      </a:pPr>
                      <a:r>
                        <a:rPr lang="en-US" sz="900" kern="100">
                          <a:effectLst/>
                        </a:rPr>
                        <a:t>marginwidth</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a:effectLst/>
                        </a:rPr>
                        <a:t>设置框架加载内容与左右边框的空白</a:t>
                      </a:r>
                      <a:endParaRPr lang="zh-CN" sz="1050" kern="100">
                        <a:effectLst/>
                        <a:latin typeface="Times New Roman"/>
                        <a:ea typeface="宋体"/>
                      </a:endParaRPr>
                    </a:p>
                  </a:txBody>
                  <a:tcPr marL="68580" marR="68580" marT="0" marB="0"/>
                </a:tc>
              </a:tr>
              <a:tr h="194249">
                <a:tc>
                  <a:txBody>
                    <a:bodyPr/>
                    <a:lstStyle/>
                    <a:p>
                      <a:pPr indent="269875" algn="just">
                        <a:lnSpc>
                          <a:spcPts val="1560"/>
                        </a:lnSpc>
                        <a:spcAft>
                          <a:spcPts val="0"/>
                        </a:spcAft>
                      </a:pPr>
                      <a:r>
                        <a:rPr lang="en-US" sz="900" kern="100">
                          <a:effectLst/>
                        </a:rPr>
                        <a:t>marginheight</a:t>
                      </a:r>
                      <a:endParaRPr lang="zh-CN" sz="1050" kern="100">
                        <a:effectLst/>
                        <a:latin typeface="Times New Roman"/>
                        <a:ea typeface="宋体"/>
                      </a:endParaRPr>
                    </a:p>
                  </a:txBody>
                  <a:tcPr marL="68580" marR="68580" marT="0" marB="0"/>
                </a:tc>
                <a:tc>
                  <a:txBody>
                    <a:bodyPr/>
                    <a:lstStyle/>
                    <a:p>
                      <a:pPr indent="269875" algn="just">
                        <a:lnSpc>
                          <a:spcPts val="1560"/>
                        </a:lnSpc>
                        <a:spcAft>
                          <a:spcPts val="0"/>
                        </a:spcAft>
                      </a:pPr>
                      <a:r>
                        <a:rPr lang="zh-CN" sz="900" kern="100" dirty="0">
                          <a:effectLst/>
                        </a:rPr>
                        <a:t>设置框架加载内容与上下边框的空白</a:t>
                      </a:r>
                      <a:endParaRPr lang="zh-CN" sz="1050" kern="100" dirty="0">
                        <a:effectLst/>
                        <a:latin typeface="Times New Roman"/>
                        <a:ea typeface="宋体"/>
                      </a:endParaRPr>
                    </a:p>
                  </a:txBody>
                  <a:tcPr marL="68580" marR="68580" marT="0" marB="0"/>
                </a:tc>
              </a:tr>
            </a:tbl>
          </a:graphicData>
        </a:graphic>
      </p:graphicFrame>
      <p:sp>
        <p:nvSpPr>
          <p:cNvPr id="7" name="矩形 6"/>
          <p:cNvSpPr/>
          <p:nvPr/>
        </p:nvSpPr>
        <p:spPr>
          <a:xfrm>
            <a:off x="2805142" y="3962400"/>
            <a:ext cx="3531736" cy="338554"/>
          </a:xfrm>
          <a:prstGeom prst="rect">
            <a:avLst/>
          </a:prstGeom>
        </p:spPr>
        <p:txBody>
          <a:bodyPr wrap="none">
            <a:spAutoFit/>
          </a:bodyPr>
          <a:lstStyle/>
          <a:p>
            <a:r>
              <a:rPr lang="zh-CN" altLang="zh-CN" dirty="0"/>
              <a:t>表</a:t>
            </a:r>
            <a:r>
              <a:rPr lang="en-US" altLang="zh-CN" dirty="0"/>
              <a:t>5- 2  &lt;frame&gt;</a:t>
            </a:r>
            <a:r>
              <a:rPr lang="zh-CN" altLang="zh-CN" dirty="0"/>
              <a:t>标记各属性的含义</a:t>
            </a:r>
          </a:p>
        </p:txBody>
      </p:sp>
    </p:spTree>
    <p:extLst>
      <p:ext uri="{BB962C8B-B14F-4D97-AF65-F5344CB8AC3E}">
        <p14:creationId xmlns:p14="http://schemas.microsoft.com/office/powerpoint/2010/main" val="11585899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r>
              <a:rPr lang="zh-CN" altLang="zh-CN" sz="2000" dirty="0"/>
              <a:t>（</a:t>
            </a:r>
            <a:r>
              <a:rPr lang="en-US" altLang="zh-CN" sz="2000" dirty="0"/>
              <a:t>3</a:t>
            </a:r>
            <a:r>
              <a:rPr lang="zh-CN" altLang="zh-CN" sz="2000" dirty="0"/>
              <a:t>）</a:t>
            </a:r>
            <a:r>
              <a:rPr lang="en-US" altLang="zh-CN" sz="2000" dirty="0"/>
              <a:t>T</a:t>
            </a:r>
            <a:r>
              <a:rPr lang="zh-CN" altLang="zh-CN" sz="2000" dirty="0"/>
              <a:t>型框架代码</a:t>
            </a:r>
          </a:p>
          <a:p>
            <a:pPr lvl="1"/>
            <a:r>
              <a:rPr lang="en-US" altLang="zh-CN" sz="1600" dirty="0"/>
              <a:t>T</a:t>
            </a:r>
            <a:r>
              <a:rPr lang="zh-CN" altLang="zh-CN" sz="1600" dirty="0"/>
              <a:t>型结构是应用最广的框架结构，现在我们以代码的形式完成如</a:t>
            </a:r>
            <a:r>
              <a:rPr lang="zh-CN" altLang="zh-CN" sz="1600" dirty="0" smtClean="0"/>
              <a:t>图所</a:t>
            </a:r>
            <a:r>
              <a:rPr lang="zh-CN" altLang="zh-CN" sz="1600" dirty="0"/>
              <a:t>示的</a:t>
            </a:r>
            <a:r>
              <a:rPr lang="en-US" altLang="zh-CN" sz="1600" dirty="0"/>
              <a:t>T</a:t>
            </a:r>
            <a:r>
              <a:rPr lang="zh-CN" altLang="zh-CN" sz="1600" dirty="0"/>
              <a:t>型结构。</a:t>
            </a:r>
          </a:p>
          <a:p>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57425" y="2362200"/>
            <a:ext cx="3762375" cy="169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914400" y="4191000"/>
            <a:ext cx="8001000" cy="2246769"/>
          </a:xfrm>
          <a:prstGeom prst="rect">
            <a:avLst/>
          </a:prstGeom>
        </p:spPr>
        <p:txBody>
          <a:bodyPr wrap="square">
            <a:spAutoFit/>
          </a:bodyPr>
          <a:lstStyle/>
          <a:p>
            <a:r>
              <a:rPr lang="zh-CN" altLang="zh-CN" sz="1400" dirty="0"/>
              <a:t>代码如下：</a:t>
            </a:r>
          </a:p>
          <a:p>
            <a:r>
              <a:rPr lang="en-US" altLang="zh-CN" sz="1400" dirty="0"/>
              <a:t>&lt;frameset rows="90,*"  </a:t>
            </a:r>
            <a:r>
              <a:rPr lang="en-US" altLang="zh-CN" sz="1400" dirty="0" err="1"/>
              <a:t>frameborder</a:t>
            </a:r>
            <a:r>
              <a:rPr lang="en-US" altLang="zh-CN" sz="1400" dirty="0"/>
              <a:t>="no"  border="0"  </a:t>
            </a:r>
            <a:r>
              <a:rPr lang="en-US" altLang="zh-CN" sz="1400" dirty="0" err="1"/>
              <a:t>framespacing</a:t>
            </a:r>
            <a:r>
              <a:rPr lang="en-US" altLang="zh-CN" sz="1400" dirty="0"/>
              <a:t>="0"&gt;</a:t>
            </a:r>
            <a:endParaRPr lang="zh-CN" altLang="zh-CN" sz="1400" dirty="0"/>
          </a:p>
          <a:p>
            <a:r>
              <a:rPr lang="en-US" altLang="zh-CN" sz="1400" dirty="0"/>
              <a:t>  &lt;frame </a:t>
            </a:r>
            <a:r>
              <a:rPr lang="en-US" altLang="zh-CN" sz="1400" dirty="0" err="1"/>
              <a:t>src</a:t>
            </a:r>
            <a:r>
              <a:rPr lang="en-US" altLang="zh-CN" sz="1400" dirty="0"/>
              <a:t>="top.html" name="</a:t>
            </a:r>
            <a:r>
              <a:rPr lang="en-US" altLang="zh-CN" sz="1400" dirty="0" err="1"/>
              <a:t>topFrame</a:t>
            </a:r>
            <a:r>
              <a:rPr lang="en-US" altLang="zh-CN" sz="1400" dirty="0"/>
              <a:t>" scrolling="No" </a:t>
            </a:r>
            <a:r>
              <a:rPr lang="en-US" altLang="zh-CN" sz="1400" dirty="0" err="1"/>
              <a:t>noresize</a:t>
            </a:r>
            <a:r>
              <a:rPr lang="en-US" altLang="zh-CN" sz="1400" dirty="0"/>
              <a:t>="</a:t>
            </a:r>
            <a:r>
              <a:rPr lang="en-US" altLang="zh-CN" sz="1400" dirty="0" err="1"/>
              <a:t>noresize</a:t>
            </a:r>
            <a:r>
              <a:rPr lang="en-US" altLang="zh-CN" sz="1400" dirty="0"/>
              <a:t>" id="</a:t>
            </a:r>
            <a:r>
              <a:rPr lang="en-US" altLang="zh-CN" sz="1400" dirty="0" err="1"/>
              <a:t>topFrame</a:t>
            </a:r>
            <a:r>
              <a:rPr lang="en-US" altLang="zh-CN" sz="1400" dirty="0"/>
              <a:t>"  title="</a:t>
            </a:r>
            <a:r>
              <a:rPr lang="en-US" altLang="zh-CN" sz="1400" dirty="0" err="1"/>
              <a:t>topFrame</a:t>
            </a:r>
            <a:r>
              <a:rPr lang="en-US" altLang="zh-CN" sz="1400" dirty="0"/>
              <a:t>" /&gt;</a:t>
            </a:r>
            <a:endParaRPr lang="zh-CN" altLang="zh-CN" sz="1400" dirty="0"/>
          </a:p>
          <a:p>
            <a:r>
              <a:rPr lang="en-US" altLang="zh-CN" sz="1400" dirty="0"/>
              <a:t>  &lt;frameset   cols="270,*"  </a:t>
            </a:r>
            <a:r>
              <a:rPr lang="en-US" altLang="zh-CN" sz="1400" dirty="0" err="1"/>
              <a:t>framespacing</a:t>
            </a:r>
            <a:r>
              <a:rPr lang="en-US" altLang="zh-CN" sz="1400" dirty="0"/>
              <a:t>="0"  </a:t>
            </a:r>
            <a:r>
              <a:rPr lang="en-US" altLang="zh-CN" sz="1400" dirty="0" err="1"/>
              <a:t>frameborder</a:t>
            </a:r>
            <a:r>
              <a:rPr lang="en-US" altLang="zh-CN" sz="1400" dirty="0"/>
              <a:t>="no"  border="0"&gt;</a:t>
            </a:r>
            <a:endParaRPr lang="zh-CN" altLang="zh-CN" sz="1400" dirty="0"/>
          </a:p>
          <a:p>
            <a:r>
              <a:rPr lang="en-US" altLang="zh-CN" sz="1400" dirty="0"/>
              <a:t>    &lt;frame </a:t>
            </a:r>
            <a:r>
              <a:rPr lang="en-US" altLang="zh-CN" sz="1400" dirty="0" err="1"/>
              <a:t>src</a:t>
            </a:r>
            <a:r>
              <a:rPr lang="en-US" altLang="zh-CN" sz="1400" dirty="0"/>
              <a:t>="left.html" name="</a:t>
            </a:r>
            <a:r>
              <a:rPr lang="en-US" altLang="zh-CN" sz="1400" dirty="0" err="1"/>
              <a:t>leftFrame</a:t>
            </a:r>
            <a:r>
              <a:rPr lang="en-US" altLang="zh-CN" sz="1400" dirty="0"/>
              <a:t>" scrolling="No" </a:t>
            </a:r>
            <a:r>
              <a:rPr lang="en-US" altLang="zh-CN" sz="1400" dirty="0" err="1"/>
              <a:t>noresize</a:t>
            </a:r>
            <a:r>
              <a:rPr lang="en-US" altLang="zh-CN" sz="1400" dirty="0"/>
              <a:t>="</a:t>
            </a:r>
            <a:r>
              <a:rPr lang="en-US" altLang="zh-CN" sz="1400" dirty="0" err="1"/>
              <a:t>noresize</a:t>
            </a:r>
            <a:r>
              <a:rPr lang="en-US" altLang="zh-CN" sz="1400" dirty="0"/>
              <a:t>" id="</a:t>
            </a:r>
            <a:r>
              <a:rPr lang="en-US" altLang="zh-CN" sz="1400" dirty="0" err="1"/>
              <a:t>leftFrame</a:t>
            </a:r>
            <a:r>
              <a:rPr lang="en-US" altLang="zh-CN" sz="1400" dirty="0"/>
              <a:t>"  title="</a:t>
            </a:r>
            <a:r>
              <a:rPr lang="en-US" altLang="zh-CN" sz="1400" dirty="0" err="1"/>
              <a:t>leftFrame</a:t>
            </a:r>
            <a:r>
              <a:rPr lang="en-US" altLang="zh-CN" sz="1400" dirty="0"/>
              <a:t>" /&gt;</a:t>
            </a:r>
            <a:endParaRPr lang="zh-CN" altLang="zh-CN" sz="1400" dirty="0"/>
          </a:p>
          <a:p>
            <a:r>
              <a:rPr lang="en-US" altLang="zh-CN" sz="1400" dirty="0"/>
              <a:t>    &lt;frame </a:t>
            </a:r>
            <a:r>
              <a:rPr lang="en-US" altLang="zh-CN" sz="1400" dirty="0" err="1"/>
              <a:t>src</a:t>
            </a:r>
            <a:r>
              <a:rPr lang="en-US" altLang="zh-CN" sz="1400" dirty="0"/>
              <a:t>="main.html"  name="</a:t>
            </a:r>
            <a:r>
              <a:rPr lang="en-US" altLang="zh-CN" sz="1400" dirty="0" err="1"/>
              <a:t>mainFrame</a:t>
            </a:r>
            <a:r>
              <a:rPr lang="en-US" altLang="zh-CN" sz="1400" dirty="0"/>
              <a:t>"  id="</a:t>
            </a:r>
            <a:r>
              <a:rPr lang="en-US" altLang="zh-CN" sz="1400" dirty="0" err="1"/>
              <a:t>mainFrame</a:t>
            </a:r>
            <a:r>
              <a:rPr lang="en-US" altLang="zh-CN" sz="1400" dirty="0"/>
              <a:t>"  title="</a:t>
            </a:r>
            <a:r>
              <a:rPr lang="en-US" altLang="zh-CN" sz="1400" dirty="0" err="1"/>
              <a:t>mainFrame</a:t>
            </a:r>
            <a:r>
              <a:rPr lang="en-US" altLang="zh-CN" sz="1400" dirty="0"/>
              <a:t>" /&gt;</a:t>
            </a:r>
            <a:endParaRPr lang="zh-CN" altLang="zh-CN" sz="1400" dirty="0"/>
          </a:p>
          <a:p>
            <a:r>
              <a:rPr lang="en-US" altLang="zh-CN" sz="1400" dirty="0"/>
              <a:t>  &lt;/frameset&gt;</a:t>
            </a:r>
            <a:endParaRPr lang="zh-CN" altLang="zh-CN" sz="1400" dirty="0"/>
          </a:p>
          <a:p>
            <a:r>
              <a:rPr lang="en-US" altLang="zh-CN" sz="1400" dirty="0"/>
              <a:t>&lt;/frameset&gt;</a:t>
            </a:r>
            <a:endParaRPr lang="zh-CN" altLang="en-US" sz="1400" dirty="0"/>
          </a:p>
        </p:txBody>
      </p:sp>
    </p:spTree>
    <p:extLst>
      <p:ext uri="{BB962C8B-B14F-4D97-AF65-F5344CB8AC3E}">
        <p14:creationId xmlns:p14="http://schemas.microsoft.com/office/powerpoint/2010/main" val="23127608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5.3.2  </a:t>
            </a:r>
            <a:r>
              <a:rPr lang="zh-CN" altLang="zh-CN" dirty="0">
                <a:effectLst/>
              </a:rPr>
              <a:t>创建框架</a:t>
            </a:r>
            <a:endParaRPr lang="zh-CN" altLang="en-US" dirty="0"/>
          </a:p>
        </p:txBody>
      </p:sp>
      <p:sp>
        <p:nvSpPr>
          <p:cNvPr id="3" name="内容占位符 2"/>
          <p:cNvSpPr>
            <a:spLocks noGrp="1"/>
          </p:cNvSpPr>
          <p:nvPr>
            <p:ph idx="1"/>
          </p:nvPr>
        </p:nvSpPr>
        <p:spPr/>
        <p:txBody>
          <a:bodyPr>
            <a:normAutofit/>
          </a:bodyPr>
          <a:lstStyle/>
          <a:p>
            <a:pPr marL="0" indent="0">
              <a:buNone/>
            </a:pPr>
            <a:r>
              <a:rPr lang="x-none" altLang="zh-CN" sz="2000" dirty="0"/>
              <a:t>1．新建框架集文件</a:t>
            </a:r>
            <a:endParaRPr lang="zh-CN" altLang="zh-CN" sz="2000" dirty="0"/>
          </a:p>
          <a:p>
            <a:pPr marL="0" indent="0">
              <a:buNone/>
            </a:pPr>
            <a:r>
              <a:rPr lang="zh-CN" altLang="zh-CN" sz="2000" dirty="0"/>
              <a:t>（</a:t>
            </a:r>
            <a:r>
              <a:rPr lang="en-US" altLang="zh-CN" sz="2000" dirty="0"/>
              <a:t>1</a:t>
            </a:r>
            <a:r>
              <a:rPr lang="zh-CN" altLang="zh-CN" sz="2000" dirty="0"/>
              <a:t>）选择“文件”｜“新建”命令，在弹出的“新建文档”对话框中选择“示例中的页”选项中的“框架页”，在右边窗格中将出现</a:t>
            </a:r>
            <a:r>
              <a:rPr lang="en-US" altLang="zh-CN" sz="2000" dirty="0"/>
              <a:t>Dreamweaver</a:t>
            </a:r>
            <a:r>
              <a:rPr lang="zh-CN" altLang="zh-CN" sz="2000" dirty="0"/>
              <a:t>提供的各类示例页（即框架结构</a:t>
            </a:r>
            <a:r>
              <a:rPr lang="zh-CN" altLang="zh-CN" sz="2000" dirty="0" smtClean="0"/>
              <a:t>）。</a:t>
            </a:r>
            <a:endParaRPr lang="zh-CN" altLang="zh-CN" sz="2000" dirty="0"/>
          </a:p>
          <a:p>
            <a:pPr marL="0" indent="0">
              <a:buNone/>
            </a:pPr>
            <a:r>
              <a:rPr lang="zh-CN" altLang="zh-CN" sz="2000" dirty="0"/>
              <a:t>（</a:t>
            </a:r>
            <a:r>
              <a:rPr lang="en-US" altLang="zh-CN" sz="2000" dirty="0"/>
              <a:t>2</a:t>
            </a:r>
            <a:r>
              <a:rPr lang="zh-CN" altLang="zh-CN" sz="2000" dirty="0"/>
              <a:t>）在框架集下的选项中选择“上方固定，左侧嵌套”选项，单击“创建”按钮将会弹出“框架标签辅助功能属性”</a:t>
            </a:r>
            <a:r>
              <a:rPr lang="zh-CN" altLang="zh-CN" sz="2000" dirty="0" smtClean="0"/>
              <a:t>对话框。</a:t>
            </a:r>
            <a:endParaRPr lang="zh-CN" altLang="zh-CN" sz="2000" dirty="0"/>
          </a:p>
          <a:p>
            <a:pPr marL="0" indent="0">
              <a:buNone/>
            </a:pPr>
            <a:r>
              <a:rPr lang="en-US" altLang="zh-CN" sz="2000" dirty="0" smtClean="0"/>
              <a:t>   </a:t>
            </a:r>
            <a:r>
              <a:rPr lang="zh-CN" altLang="zh-CN" sz="2000" dirty="0" smtClean="0"/>
              <a:t>在此</a:t>
            </a:r>
            <a:r>
              <a:rPr lang="zh-CN" altLang="zh-CN" sz="2000" dirty="0"/>
              <a:t>对话框中，可以给每一个框架设定一个框架名称，或者用默认的框架名称。在创建好框架后可以在属性面板中修改名称。在此采用系统默认的框架名称</a:t>
            </a:r>
            <a:r>
              <a:rPr lang="en-US" altLang="zh-CN" sz="2000" dirty="0" err="1"/>
              <a:t>topFrame</a:t>
            </a:r>
            <a:r>
              <a:rPr lang="zh-CN" altLang="zh-CN" sz="2000" dirty="0"/>
              <a:t>（上方）、</a:t>
            </a:r>
            <a:r>
              <a:rPr lang="en-US" altLang="zh-CN" sz="2000" dirty="0" err="1"/>
              <a:t>leftFrame</a:t>
            </a:r>
            <a:r>
              <a:rPr lang="zh-CN" altLang="zh-CN" sz="2000" dirty="0"/>
              <a:t>（左侧）、</a:t>
            </a:r>
            <a:r>
              <a:rPr lang="en-US" altLang="zh-CN" sz="2000" dirty="0" err="1"/>
              <a:t>mainFrame</a:t>
            </a:r>
            <a:r>
              <a:rPr lang="zh-CN" altLang="zh-CN" sz="2000" dirty="0"/>
              <a:t>（右侧）。</a:t>
            </a:r>
          </a:p>
          <a:p>
            <a:pPr marL="0" indent="0">
              <a:buNone/>
            </a:pPr>
            <a:r>
              <a:rPr lang="zh-CN" altLang="zh-CN" sz="2000" dirty="0"/>
              <a:t>（</a:t>
            </a:r>
            <a:r>
              <a:rPr lang="en-US" altLang="zh-CN" sz="2000" dirty="0"/>
              <a:t>3</a:t>
            </a:r>
            <a:r>
              <a:rPr lang="zh-CN" altLang="zh-CN" sz="2000" dirty="0"/>
              <a:t>）修改好后单击“确定”按钮即可创建一个带框架的网页</a:t>
            </a:r>
            <a:r>
              <a:rPr lang="zh-CN" altLang="zh-CN" sz="2000" dirty="0" smtClean="0"/>
              <a:t>文档</a:t>
            </a:r>
            <a:r>
              <a:rPr lang="zh-CN" altLang="en-US" sz="2000" dirty="0" smtClean="0"/>
              <a:t>。</a:t>
            </a: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8447688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5.3.2  </a:t>
            </a:r>
            <a:r>
              <a:rPr lang="zh-CN" altLang="zh-CN" dirty="0">
                <a:effectLst/>
              </a:rPr>
              <a:t>创建框架</a:t>
            </a:r>
            <a:endParaRPr lang="zh-CN" altLang="en-US" dirty="0"/>
          </a:p>
        </p:txBody>
      </p:sp>
      <p:sp>
        <p:nvSpPr>
          <p:cNvPr id="3" name="内容占位符 2"/>
          <p:cNvSpPr>
            <a:spLocks noGrp="1"/>
          </p:cNvSpPr>
          <p:nvPr>
            <p:ph idx="1"/>
          </p:nvPr>
        </p:nvSpPr>
        <p:spPr/>
        <p:txBody>
          <a:bodyPr>
            <a:normAutofit/>
          </a:bodyPr>
          <a:lstStyle/>
          <a:p>
            <a:pPr marL="0" indent="0">
              <a:buNone/>
            </a:pPr>
            <a:r>
              <a:rPr lang="x-none" altLang="zh-CN" sz="2000" dirty="0"/>
              <a:t>2．保存框架文档</a:t>
            </a:r>
            <a:endParaRPr lang="zh-CN" altLang="zh-CN" sz="2000" dirty="0"/>
          </a:p>
          <a:p>
            <a:pPr marL="0" indent="0">
              <a:buNone/>
            </a:pPr>
            <a:r>
              <a:rPr lang="zh-CN" altLang="zh-CN" sz="2000" dirty="0"/>
              <a:t>在保存框架网页时，不能只单独地保存一个文件，而是要将所有的框架网页文档都保存下来。保存时可以分别保存框架集页面或框架页面，也可以同时保存所有的框架文件和框架集文件</a:t>
            </a:r>
            <a:r>
              <a:rPr lang="zh-CN" altLang="zh-CN" sz="2000" dirty="0" smtClean="0"/>
              <a:t>。</a:t>
            </a:r>
            <a:endParaRPr lang="en-US" altLang="zh-CN" sz="2000" dirty="0" smtClean="0"/>
          </a:p>
          <a:p>
            <a:pPr marL="0" indent="0">
              <a:buNone/>
            </a:pPr>
            <a:r>
              <a:rPr lang="zh-CN" altLang="zh-CN" sz="2000" dirty="0"/>
              <a:t>（</a:t>
            </a:r>
            <a:r>
              <a:rPr lang="en-US" altLang="zh-CN" sz="2000" dirty="0"/>
              <a:t>1</a:t>
            </a:r>
            <a:r>
              <a:rPr lang="zh-CN" altLang="zh-CN" sz="2000" dirty="0"/>
              <a:t>）保存框架页。</a:t>
            </a:r>
          </a:p>
          <a:p>
            <a:pPr marL="0" indent="0">
              <a:buNone/>
            </a:pPr>
            <a:r>
              <a:rPr lang="zh-CN" altLang="zh-CN" sz="2000" dirty="0"/>
              <a:t>选择“文件”｜“保存框架页”命令，在弹出的“另存为”对话框中将框架集保存为</a:t>
            </a:r>
            <a:r>
              <a:rPr lang="en-US" altLang="zh-CN" sz="2000" dirty="0"/>
              <a:t>frameset.html</a:t>
            </a:r>
            <a:r>
              <a:rPr lang="zh-CN" altLang="zh-CN" sz="2000" dirty="0"/>
              <a:t>。</a:t>
            </a:r>
          </a:p>
          <a:p>
            <a:pPr marL="0" indent="0">
              <a:buNone/>
            </a:pPr>
            <a:r>
              <a:rPr lang="zh-CN" altLang="zh-CN" sz="2000" dirty="0"/>
              <a:t>（</a:t>
            </a:r>
            <a:r>
              <a:rPr lang="en-US" altLang="zh-CN" sz="2000" dirty="0"/>
              <a:t>2</a:t>
            </a:r>
            <a:r>
              <a:rPr lang="zh-CN" altLang="zh-CN" sz="2000" dirty="0"/>
              <a:t>）保存单个框架页。</a:t>
            </a:r>
          </a:p>
          <a:p>
            <a:pPr marL="0" indent="0">
              <a:buNone/>
            </a:pPr>
            <a:r>
              <a:rPr lang="zh-CN" altLang="zh-CN" sz="2000" dirty="0"/>
              <a:t>在需要保存的框架内单击，选择“文件”｜“保存框架”命令，逐个保存框架。将上面的框架保存为</a:t>
            </a:r>
            <a:r>
              <a:rPr lang="en-US" altLang="zh-CN" sz="2000" dirty="0"/>
              <a:t>top.html</a:t>
            </a:r>
            <a:r>
              <a:rPr lang="zh-CN" altLang="zh-CN" sz="2000" dirty="0"/>
              <a:t>，左边的框架保存为</a:t>
            </a:r>
            <a:r>
              <a:rPr lang="en-US" altLang="zh-CN" sz="2000" dirty="0"/>
              <a:t>left.html</a:t>
            </a:r>
            <a:r>
              <a:rPr lang="zh-CN" altLang="zh-CN" sz="2000" dirty="0"/>
              <a:t>，右边的框架保存为</a:t>
            </a:r>
            <a:r>
              <a:rPr lang="en-US" altLang="zh-CN" sz="2000" dirty="0"/>
              <a:t>main.html</a:t>
            </a:r>
            <a:r>
              <a:rPr lang="zh-CN" altLang="zh-CN" sz="2000" dirty="0"/>
              <a:t>。</a:t>
            </a:r>
          </a:p>
          <a:p>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78733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5.3.3  </a:t>
            </a:r>
            <a:r>
              <a:rPr lang="zh-CN" altLang="zh-CN" dirty="0">
                <a:effectLst/>
              </a:rPr>
              <a:t>设置框架集与框架</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zh-CN" sz="2000" dirty="0"/>
              <a:t>1</a:t>
            </a:r>
            <a:r>
              <a:rPr lang="x-none" altLang="zh-CN" sz="2000" dirty="0"/>
              <a:t>．框架的基本操作</a:t>
            </a:r>
            <a:endParaRPr lang="zh-CN" altLang="zh-CN" sz="2000" dirty="0"/>
          </a:p>
          <a:p>
            <a:pPr marL="0" indent="0">
              <a:buNone/>
            </a:pPr>
            <a:r>
              <a:rPr lang="zh-CN" altLang="zh-CN" sz="2000" dirty="0"/>
              <a:t>（1）选定框架。</a:t>
            </a:r>
          </a:p>
          <a:p>
            <a:pPr lvl="1"/>
            <a:r>
              <a:rPr lang="zh-CN" altLang="zh-CN" sz="1600" dirty="0"/>
              <a:t>设置框架属性时，必须先选中框架。选择框架的方法如下：</a:t>
            </a:r>
          </a:p>
          <a:p>
            <a:pPr lvl="1"/>
            <a:r>
              <a:rPr lang="zh-CN" altLang="zh-CN" sz="1600" dirty="0"/>
              <a:t>选择“窗口”｜“框架”命令，在窗口右边的面板组中将会出现“框架”面板，单击某个框架即可选中该框架；单击框架集的边框可以选择该框架集，如</a:t>
            </a:r>
            <a:r>
              <a:rPr lang="zh-CN" altLang="zh-CN" sz="1600" dirty="0" smtClean="0"/>
              <a:t>图所</a:t>
            </a:r>
            <a:r>
              <a:rPr lang="zh-CN" altLang="zh-CN" sz="1600" dirty="0"/>
              <a:t>示。</a:t>
            </a:r>
          </a:p>
          <a:p>
            <a:pPr lvl="1"/>
            <a:r>
              <a:rPr lang="zh-CN" altLang="zh-CN" sz="1600" dirty="0"/>
              <a:t>按住Alt键在文档窗口中的某个框架内单击，即可选择该框架。在文档窗口中单击要选择框架集的边框即可选中该框架集。</a:t>
            </a:r>
            <a:endParaRPr lang="zh-CN" altLang="en-US" sz="16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3809999"/>
            <a:ext cx="2286000" cy="2469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87475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81000" y="796574"/>
            <a:ext cx="7924800" cy="4724400"/>
          </a:xfrm>
        </p:spPr>
        <p:txBody>
          <a:bodyPr>
            <a:normAutofit/>
          </a:bodyPr>
          <a:lstStyle/>
          <a:p>
            <a:r>
              <a:rPr lang="zh-CN" altLang="zh-CN" sz="2000" dirty="0"/>
              <a:t>（2）改变框架大小。</a:t>
            </a:r>
          </a:p>
          <a:p>
            <a:r>
              <a:rPr lang="zh-CN" altLang="zh-CN" sz="2000" dirty="0"/>
              <a:t>用鼠标拖拽框架边框可随意改变框架大小。</a:t>
            </a:r>
          </a:p>
          <a:p>
            <a:r>
              <a:rPr lang="zh-CN" altLang="zh-CN" sz="2000" dirty="0"/>
              <a:t>（3）删除框架。</a:t>
            </a:r>
          </a:p>
          <a:p>
            <a:r>
              <a:rPr lang="zh-CN" altLang="zh-CN" sz="2000" dirty="0"/>
              <a:t>用鼠标把框架边框拖拽到父框架的边框上，可删除框架</a:t>
            </a:r>
            <a:r>
              <a:rPr lang="zh-CN" altLang="zh-CN" sz="2000" dirty="0" smtClean="0"/>
              <a:t>。</a:t>
            </a:r>
            <a:endParaRPr lang="en-US" altLang="zh-CN" sz="2000" dirty="0" smtClean="0"/>
          </a:p>
          <a:p>
            <a:r>
              <a:rPr lang="x-none" altLang="zh-CN" sz="2000" dirty="0"/>
              <a:t>2．设置框架集属性</a:t>
            </a:r>
            <a:endParaRPr lang="zh-CN" altLang="zh-CN" sz="2000" dirty="0"/>
          </a:p>
          <a:p>
            <a:r>
              <a:rPr lang="zh-CN" altLang="zh-CN" sz="2000" dirty="0"/>
              <a:t>（</a:t>
            </a:r>
            <a:r>
              <a:rPr lang="en-US" altLang="zh-CN" sz="2000" dirty="0"/>
              <a:t>1</a:t>
            </a:r>
            <a:r>
              <a:rPr lang="zh-CN" altLang="zh-CN" sz="2000" dirty="0"/>
              <a:t>）选择“窗口”｜“框架”命令，打开“框架”面板，选中整个框架集，在属性面板中，可对上下型结构进行设置，包括边框、边框颜色和边框宽度，并可对最上面的框架设置行高，比如值为</a:t>
            </a:r>
            <a:r>
              <a:rPr lang="en-US" altLang="zh-CN" sz="2000" dirty="0"/>
              <a:t>80</a:t>
            </a:r>
            <a:r>
              <a:rPr lang="zh-CN" altLang="zh-CN" sz="2000" dirty="0"/>
              <a:t>像素。如</a:t>
            </a:r>
            <a:r>
              <a:rPr lang="zh-CN" altLang="zh-CN" sz="2000" dirty="0" smtClean="0"/>
              <a:t>图所示</a:t>
            </a:r>
            <a:r>
              <a:rPr lang="zh-CN" altLang="zh-CN" sz="2000" dirty="0"/>
              <a:t>。</a:t>
            </a:r>
          </a:p>
          <a:p>
            <a:r>
              <a:rPr lang="en-US" altLang="zh-CN" sz="2000" dirty="0"/>
              <a:t>   </a:t>
            </a:r>
            <a:endParaRPr lang="zh-CN" altLang="zh-CN" sz="2000" dirty="0"/>
          </a:p>
          <a:p>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962400"/>
            <a:ext cx="2133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4686300"/>
            <a:ext cx="5181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56793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sz="2000" dirty="0" smtClean="0"/>
              <a:t>（</a:t>
            </a:r>
            <a:r>
              <a:rPr lang="en-US" altLang="zh-CN" sz="2000" dirty="0"/>
              <a:t>2</a:t>
            </a:r>
            <a:r>
              <a:rPr lang="zh-CN" altLang="zh-CN" sz="2000" dirty="0"/>
              <a:t>）在“框架”面板中，选中嵌套的框架集。在属性面板中，可对左右型框架结构进行设置，设置左框架的列宽为</a:t>
            </a:r>
            <a:r>
              <a:rPr lang="en-US" altLang="zh-CN" sz="2000" dirty="0"/>
              <a:t>140</a:t>
            </a:r>
            <a:r>
              <a:rPr lang="zh-CN" altLang="zh-CN" sz="2000" dirty="0"/>
              <a:t>像素，其余属性不变，如</a:t>
            </a:r>
            <a:r>
              <a:rPr lang="zh-CN" altLang="zh-CN" sz="2000" dirty="0" smtClean="0"/>
              <a:t>图所</a:t>
            </a:r>
            <a:r>
              <a:rPr lang="zh-CN" altLang="zh-CN" sz="2000" dirty="0"/>
              <a:t>示。</a:t>
            </a:r>
          </a:p>
          <a:p>
            <a:r>
              <a:rPr lang="zh-CN" altLang="zh-CN" sz="2000" dirty="0"/>
              <a:t>   </a:t>
            </a:r>
          </a:p>
          <a:p>
            <a:endParaRPr lang="zh-CN" altLang="zh-CN" sz="2000" dirty="0"/>
          </a:p>
          <a:p>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743200"/>
            <a:ext cx="1981200" cy="2341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3418" y="3810000"/>
            <a:ext cx="5297731" cy="105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0468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a:t>
            </a:r>
            <a:r>
              <a:rPr lang="x-none" altLang="zh-CN" dirty="0"/>
              <a:t>.1.1  </a:t>
            </a:r>
            <a:r>
              <a:rPr lang="zh-CN" altLang="en-US" dirty="0"/>
              <a:t>表格基本操作</a:t>
            </a:r>
            <a:endParaRPr lang="en-US" altLang="zh-CN" dirty="0"/>
          </a:p>
        </p:txBody>
      </p:sp>
      <p:sp>
        <p:nvSpPr>
          <p:cNvPr id="3" name="内容占位符 2"/>
          <p:cNvSpPr>
            <a:spLocks noGrp="1"/>
          </p:cNvSpPr>
          <p:nvPr>
            <p:ph idx="1"/>
          </p:nvPr>
        </p:nvSpPr>
        <p:spPr>
          <a:xfrm>
            <a:off x="381000" y="1066800"/>
            <a:ext cx="7924800" cy="4724400"/>
          </a:xfrm>
        </p:spPr>
        <p:txBody>
          <a:bodyPr>
            <a:normAutofit/>
          </a:bodyPr>
          <a:lstStyle/>
          <a:p>
            <a:r>
              <a:rPr lang="x-none" altLang="zh-CN" dirty="0"/>
              <a:t>1．插入表格</a:t>
            </a:r>
            <a:endParaRPr lang="zh-CN" altLang="zh-CN" dirty="0"/>
          </a:p>
          <a:p>
            <a:pPr lvl="1"/>
            <a:r>
              <a:rPr lang="zh-CN" altLang="zh-CN" dirty="0"/>
              <a:t>在文档窗口中，将光标放在需要创建表格的位置，单击“插入”面板中“常用”分类的“表格”</a:t>
            </a:r>
            <a:r>
              <a:rPr lang="zh-CN" altLang="zh-CN" dirty="0" smtClean="0"/>
              <a:t>图标，</a:t>
            </a:r>
            <a:r>
              <a:rPr lang="zh-CN" altLang="zh-CN" dirty="0"/>
              <a:t>或者选择“插入”｜“表格”命令，弹出“表格”</a:t>
            </a:r>
            <a:r>
              <a:rPr lang="zh-CN" altLang="zh-CN" dirty="0" smtClean="0"/>
              <a:t>对话框</a:t>
            </a:r>
            <a:r>
              <a:rPr lang="zh-CN" altLang="en-US" dirty="0" smtClean="0"/>
              <a:t>。</a:t>
            </a:r>
            <a:endParaRPr lang="en-US" altLang="zh-CN" dirty="0" smtClean="0"/>
          </a:p>
          <a:p>
            <a:r>
              <a:rPr lang="x-none" altLang="zh-CN" dirty="0"/>
              <a:t>2．选择表格</a:t>
            </a:r>
            <a:endParaRPr lang="zh-CN" altLang="zh-CN" dirty="0"/>
          </a:p>
          <a:p>
            <a:pPr lvl="1"/>
            <a:r>
              <a:rPr lang="zh-CN" altLang="zh-CN" dirty="0"/>
              <a:t>在网页中插入表格后，可以对该表格进行编辑，编辑的对象包括表格、行、列、单元格，而编辑这些对象之前应该先选定对象。</a:t>
            </a:r>
          </a:p>
          <a:p>
            <a:endParaRPr lang="zh-CN" altLang="zh-CN" b="0" dirty="0" smtClean="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7879352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81000" y="990600"/>
            <a:ext cx="7924800" cy="4724400"/>
          </a:xfrm>
        </p:spPr>
        <p:txBody>
          <a:bodyPr>
            <a:normAutofit/>
          </a:bodyPr>
          <a:lstStyle/>
          <a:p>
            <a:pPr marL="0" indent="0">
              <a:buNone/>
            </a:pPr>
            <a:r>
              <a:rPr lang="en-US" altLang="zh-CN" sz="2000" dirty="0" smtClean="0"/>
              <a:t>3.</a:t>
            </a:r>
            <a:r>
              <a:rPr lang="x-none" altLang="zh-CN" sz="2000" dirty="0" smtClean="0"/>
              <a:t>设置框架属性</a:t>
            </a:r>
            <a:endParaRPr lang="zh-CN" altLang="zh-CN" sz="2000" dirty="0"/>
          </a:p>
          <a:p>
            <a:pPr lvl="1"/>
            <a:r>
              <a:rPr lang="zh-CN" altLang="zh-CN" sz="2000" dirty="0"/>
              <a:t>选中框架，如单击“框架”面板上的名为“topFrame”的框架，在属性面板上可以设置其框架属性：框架名称、源文件、空白边距、滚动条、重置大小和边框属性等，如</a:t>
            </a:r>
            <a:r>
              <a:rPr lang="zh-CN" altLang="zh-CN" sz="2000" dirty="0" smtClean="0"/>
              <a:t>图所</a:t>
            </a:r>
            <a:r>
              <a:rPr lang="zh-CN" altLang="zh-CN" sz="2000" dirty="0"/>
              <a:t>示。</a:t>
            </a:r>
          </a:p>
          <a:p>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590800"/>
            <a:ext cx="2590800" cy="302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2291" y="3867150"/>
            <a:ext cx="4826919"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50657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5.3.4  </a:t>
            </a:r>
            <a:r>
              <a:rPr lang="x-none" altLang="zh-CN" dirty="0" smtClean="0">
                <a:effectLst/>
              </a:rPr>
              <a:t>框架实例应用</a:t>
            </a:r>
            <a:endParaRPr lang="zh-CN" altLang="en-US" dirty="0"/>
          </a:p>
        </p:txBody>
      </p:sp>
      <p:sp>
        <p:nvSpPr>
          <p:cNvPr id="3" name="内容占位符 2"/>
          <p:cNvSpPr>
            <a:spLocks noGrp="1"/>
          </p:cNvSpPr>
          <p:nvPr>
            <p:ph idx="1"/>
          </p:nvPr>
        </p:nvSpPr>
        <p:spPr>
          <a:xfrm>
            <a:off x="381000" y="1066800"/>
            <a:ext cx="7924800" cy="4724400"/>
          </a:xfrm>
        </p:spPr>
        <p:txBody>
          <a:bodyPr>
            <a:normAutofit/>
          </a:bodyPr>
          <a:lstStyle/>
          <a:p>
            <a:r>
              <a:rPr lang="zh-CN" altLang="zh-CN" sz="2000" dirty="0"/>
              <a:t>使用框架布局工具，完成“新闻聚焦”页面</a:t>
            </a:r>
            <a:r>
              <a:rPr lang="zh-CN" altLang="zh-CN" sz="2000" dirty="0" smtClean="0"/>
              <a:t>制作</a:t>
            </a:r>
            <a:r>
              <a:rPr lang="zh-CN" altLang="en-US" sz="2000" dirty="0" smtClean="0"/>
              <a:t>。（步骤详见书</a:t>
            </a:r>
            <a:r>
              <a:rPr lang="en-US" altLang="zh-CN" sz="2000" smtClean="0"/>
              <a:t>P120</a:t>
            </a:r>
            <a:r>
              <a:rPr lang="zh-CN" altLang="en-US" sz="2000" smtClean="0"/>
              <a:t>）</a:t>
            </a:r>
            <a:endParaRPr lang="en-US" altLang="zh-CN" sz="2000" dirty="0" smtClean="0"/>
          </a:p>
          <a:p>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1752600"/>
            <a:ext cx="4343400" cy="2993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74235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5.4  </a:t>
            </a:r>
            <a:r>
              <a:rPr lang="zh-CN" altLang="zh-CN" dirty="0">
                <a:effectLst/>
              </a:rPr>
              <a:t>使用</a:t>
            </a:r>
            <a:r>
              <a:rPr lang="x-none" altLang="zh-CN" dirty="0">
                <a:effectLst/>
              </a:rPr>
              <a:t>Div+CSS</a:t>
            </a:r>
            <a:r>
              <a:rPr lang="zh-CN" altLang="zh-CN" dirty="0">
                <a:effectLst/>
              </a:rPr>
              <a:t>布局</a:t>
            </a:r>
            <a:r>
              <a:rPr lang="zh-CN" altLang="zh-CN" dirty="0" smtClean="0">
                <a:effectLst/>
              </a:rPr>
              <a:t>页面</a:t>
            </a:r>
            <a:endParaRPr lang="zh-CN" altLang="en-US" dirty="0"/>
          </a:p>
        </p:txBody>
      </p:sp>
      <p:sp>
        <p:nvSpPr>
          <p:cNvPr id="3" name="内容占位符 2"/>
          <p:cNvSpPr>
            <a:spLocks noGrp="1"/>
          </p:cNvSpPr>
          <p:nvPr>
            <p:ph idx="1"/>
          </p:nvPr>
        </p:nvSpPr>
        <p:spPr/>
        <p:txBody>
          <a:bodyPr/>
          <a:lstStyle/>
          <a:p>
            <a:r>
              <a:rPr lang="zh-CN" altLang="zh-CN" dirty="0"/>
              <a:t>随着</a:t>
            </a:r>
            <a:r>
              <a:rPr lang="en-US" altLang="zh-CN" dirty="0"/>
              <a:t>Web</a:t>
            </a:r>
            <a:r>
              <a:rPr lang="zh-CN" altLang="zh-CN" dirty="0"/>
              <a:t>标准在国内的普及，</a:t>
            </a:r>
            <a:r>
              <a:rPr lang="en-US" altLang="zh-CN" dirty="0"/>
              <a:t>DIV+CSS</a:t>
            </a:r>
            <a:r>
              <a:rPr lang="zh-CN" altLang="zh-CN" dirty="0"/>
              <a:t>布局模式成为了网页设计发展的流行趋势，目前很多大型网站，如门户网站网易、新浪和雅虎，商业类网站淘宝等均采用此布局方式。</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41113867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5.4.1  </a:t>
            </a:r>
            <a:r>
              <a:rPr lang="en-US" altLang="zh-CN" dirty="0" err="1">
                <a:effectLst/>
              </a:rPr>
              <a:t>Div</a:t>
            </a:r>
            <a:r>
              <a:rPr lang="zh-CN" altLang="zh-CN" dirty="0">
                <a:effectLst/>
              </a:rPr>
              <a:t>基础</a:t>
            </a:r>
            <a:endParaRPr lang="zh-CN" altLang="en-US" dirty="0"/>
          </a:p>
        </p:txBody>
      </p:sp>
      <p:sp>
        <p:nvSpPr>
          <p:cNvPr id="3" name="内容占位符 2"/>
          <p:cNvSpPr>
            <a:spLocks noGrp="1"/>
          </p:cNvSpPr>
          <p:nvPr>
            <p:ph idx="1"/>
          </p:nvPr>
        </p:nvSpPr>
        <p:spPr/>
        <p:txBody>
          <a:bodyPr>
            <a:normAutofit fontScale="62500" lnSpcReduction="20000"/>
          </a:bodyPr>
          <a:lstStyle/>
          <a:p>
            <a:pPr marL="0" indent="0">
              <a:buNone/>
            </a:pPr>
            <a:r>
              <a:rPr lang="x-none" altLang="zh-CN" dirty="0"/>
              <a:t>1．Div+CSS布局技术优点</a:t>
            </a:r>
            <a:endParaRPr lang="zh-CN" altLang="zh-CN" dirty="0"/>
          </a:p>
          <a:p>
            <a:pPr lvl="1"/>
            <a:r>
              <a:rPr lang="zh-CN" altLang="zh-CN" dirty="0" smtClean="0"/>
              <a:t>符合</a:t>
            </a:r>
            <a:r>
              <a:rPr lang="en-US" altLang="zh-CN" dirty="0"/>
              <a:t>W3C</a:t>
            </a:r>
            <a:r>
              <a:rPr lang="zh-CN" altLang="zh-CN" dirty="0"/>
              <a:t>标准。微软等公司均为</a:t>
            </a:r>
            <a:r>
              <a:rPr lang="en-US" altLang="zh-CN" dirty="0"/>
              <a:t>W3C</a:t>
            </a:r>
            <a:r>
              <a:rPr lang="zh-CN" altLang="zh-CN" dirty="0"/>
              <a:t>支持者。这一点是最重要的，因为这保证您的网站不会因为将来网络应用的升级而被淘汰。</a:t>
            </a:r>
          </a:p>
          <a:p>
            <a:pPr lvl="1"/>
            <a:r>
              <a:rPr lang="zh-CN" altLang="zh-CN" dirty="0"/>
              <a:t>精简代码，降低重构难度。网站使用</a:t>
            </a:r>
            <a:r>
              <a:rPr lang="en-US" altLang="zh-CN" dirty="0"/>
              <a:t>DIV+CSS</a:t>
            </a:r>
            <a:r>
              <a:rPr lang="zh-CN" altLang="zh-CN" dirty="0"/>
              <a:t>布局使代码很是精简，</a:t>
            </a:r>
            <a:r>
              <a:rPr lang="en-US" altLang="zh-CN" dirty="0"/>
              <a:t>CSS</a:t>
            </a:r>
            <a:r>
              <a:rPr lang="zh-CN" altLang="zh-CN" dirty="0"/>
              <a:t>文件可以在网站的任意一个页面进行调用，而若是使用</a:t>
            </a:r>
            <a:r>
              <a:rPr lang="en-US" altLang="zh-CN" dirty="0"/>
              <a:t>table</a:t>
            </a:r>
            <a:r>
              <a:rPr lang="zh-CN" altLang="zh-CN" dirty="0"/>
              <a:t>表格修改部分页面却是显得很麻烦。要是一个门户网站的话，需手动改很多页面，而且看着那些表格也会感觉很乱也很浪费时间，但是使用</a:t>
            </a:r>
            <a:r>
              <a:rPr lang="en-US" altLang="zh-CN" dirty="0" err="1"/>
              <a:t>Div+CSS</a:t>
            </a:r>
            <a:r>
              <a:rPr lang="zh-CN" altLang="zh-CN" dirty="0"/>
              <a:t>布局只需修改</a:t>
            </a:r>
            <a:r>
              <a:rPr lang="en-US" altLang="zh-CN" dirty="0"/>
              <a:t>CSS</a:t>
            </a:r>
            <a:r>
              <a:rPr lang="zh-CN" altLang="zh-CN" dirty="0"/>
              <a:t>文件中的一个代码即可。</a:t>
            </a:r>
          </a:p>
          <a:p>
            <a:pPr lvl="1"/>
            <a:r>
              <a:rPr lang="zh-CN" altLang="zh-CN" dirty="0"/>
              <a:t>支持浏览器的向后兼容，也就是无论未来的浏览器大战，胜利的是</a:t>
            </a:r>
            <a:r>
              <a:rPr lang="en-US" altLang="zh-CN" dirty="0"/>
              <a:t>IE7</a:t>
            </a:r>
            <a:r>
              <a:rPr lang="zh-CN" altLang="zh-CN" dirty="0"/>
              <a:t>或者是火狐，您的网站都能很好的兼容。</a:t>
            </a:r>
          </a:p>
          <a:p>
            <a:pPr lvl="1"/>
            <a:r>
              <a:rPr lang="zh-CN" altLang="zh-CN" dirty="0"/>
              <a:t>搜索引擎更加友好。相对与传统的</a:t>
            </a:r>
            <a:r>
              <a:rPr lang="en-US" altLang="zh-CN" dirty="0"/>
              <a:t>table, </a:t>
            </a:r>
            <a:r>
              <a:rPr lang="zh-CN" altLang="zh-CN" dirty="0"/>
              <a:t>采用</a:t>
            </a:r>
            <a:r>
              <a:rPr lang="en-US" altLang="zh-CN" dirty="0"/>
              <a:t>DIV+CSS</a:t>
            </a:r>
            <a:r>
              <a:rPr lang="zh-CN" altLang="zh-CN" dirty="0"/>
              <a:t>技术的网页，对于搜索引擎的收录更加友好。</a:t>
            </a:r>
            <a:r>
              <a:rPr lang="en-US" altLang="zh-CN" dirty="0"/>
              <a:t>  </a:t>
            </a:r>
            <a:endParaRPr lang="zh-CN" altLang="zh-CN" dirty="0"/>
          </a:p>
          <a:p>
            <a:pPr lvl="1"/>
            <a:r>
              <a:rPr lang="zh-CN" altLang="zh-CN" dirty="0"/>
              <a:t>样式的调整更加方便。内容和样式的分离，使页面和样式的调整变得更加方便。 </a:t>
            </a:r>
          </a:p>
          <a:p>
            <a:pPr lvl="1"/>
            <a:r>
              <a:rPr lang="en-US" altLang="zh-CN" dirty="0"/>
              <a:t>CSS</a:t>
            </a:r>
            <a:r>
              <a:rPr lang="zh-CN" altLang="zh-CN" dirty="0"/>
              <a:t>的极大优势表现在简洁的代码，对于一个大型网站来说，可以节省大量带宽，而且众所周知，搜索引擎喜欢清洁的代码。 </a:t>
            </a:r>
          </a:p>
          <a:p>
            <a:pPr lvl="1"/>
            <a:r>
              <a:rPr lang="zh-CN" altLang="zh-CN" dirty="0"/>
              <a:t>表现和结构分离，在团队开发中更容易分工合作而减少相互</a:t>
            </a:r>
            <a:r>
              <a:rPr lang="zh-CN" altLang="zh-CN" dirty="0" smtClean="0"/>
              <a:t>关联性</a:t>
            </a:r>
            <a:r>
              <a:rPr lang="zh-CN" altLang="en-US" dirty="0"/>
              <a:t>。</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9607149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5.4.1  </a:t>
            </a:r>
            <a:r>
              <a:rPr lang="en-US" altLang="zh-CN" dirty="0" err="1">
                <a:effectLst/>
              </a:rPr>
              <a:t>Div</a:t>
            </a:r>
            <a:r>
              <a:rPr lang="zh-CN" altLang="zh-CN" dirty="0">
                <a:effectLst/>
              </a:rPr>
              <a:t>基础</a:t>
            </a:r>
            <a:endParaRPr lang="zh-CN" altLang="en-US" dirty="0"/>
          </a:p>
        </p:txBody>
      </p:sp>
      <p:sp>
        <p:nvSpPr>
          <p:cNvPr id="3" name="内容占位符 2"/>
          <p:cNvSpPr>
            <a:spLocks noGrp="1"/>
          </p:cNvSpPr>
          <p:nvPr>
            <p:ph idx="1"/>
          </p:nvPr>
        </p:nvSpPr>
        <p:spPr/>
        <p:txBody>
          <a:bodyPr>
            <a:normAutofit/>
          </a:bodyPr>
          <a:lstStyle/>
          <a:p>
            <a:pPr marL="0" indent="0">
              <a:buNone/>
            </a:pPr>
            <a:r>
              <a:rPr lang="x-none" altLang="zh-CN" dirty="0"/>
              <a:t>2．Div标签</a:t>
            </a:r>
            <a:endParaRPr lang="zh-CN" altLang="zh-CN" dirty="0"/>
          </a:p>
          <a:p>
            <a:pPr marL="0" indent="0">
              <a:buNone/>
            </a:pPr>
            <a:r>
              <a:rPr lang="zh-CN" altLang="zh-CN" sz="2000" dirty="0"/>
              <a:t>标记</a:t>
            </a:r>
            <a:r>
              <a:rPr lang="en-US" altLang="zh-CN" sz="2000" dirty="0"/>
              <a:t>&lt;div&gt;</a:t>
            </a:r>
            <a:r>
              <a:rPr lang="zh-CN" altLang="zh-CN" sz="2000" dirty="0"/>
              <a:t>的英文全称是</a:t>
            </a:r>
            <a:r>
              <a:rPr lang="en-US" altLang="zh-CN" sz="2000" dirty="0"/>
              <a:t>Division</a:t>
            </a:r>
            <a:r>
              <a:rPr lang="zh-CN" altLang="zh-CN" sz="2000" dirty="0"/>
              <a:t>，中文意思为“区块”，也称为层，在层里面可以放置各种内容，比如文字、图像、</a:t>
            </a:r>
            <a:r>
              <a:rPr lang="en-US" altLang="zh-CN" sz="2000" dirty="0"/>
              <a:t>Flash</a:t>
            </a:r>
            <a:r>
              <a:rPr lang="zh-CN" altLang="zh-CN" sz="2000" dirty="0"/>
              <a:t>，甚至是一个表格，因为我们也称它是个透明的容器。其格式如下：</a:t>
            </a:r>
          </a:p>
          <a:p>
            <a:pPr marL="0" indent="0">
              <a:buNone/>
            </a:pPr>
            <a:r>
              <a:rPr lang="en-US" altLang="zh-CN" sz="2000" dirty="0"/>
              <a:t>&lt;div&gt;</a:t>
            </a:r>
            <a:r>
              <a:rPr lang="zh-CN" altLang="zh-CN" sz="2000" dirty="0"/>
              <a:t>一起学习</a:t>
            </a:r>
            <a:r>
              <a:rPr lang="en-US" altLang="zh-CN" sz="2000" dirty="0"/>
              <a:t>div +CSS</a:t>
            </a:r>
            <a:r>
              <a:rPr lang="zh-CN" altLang="zh-CN" sz="2000" dirty="0"/>
              <a:t>技术</a:t>
            </a:r>
            <a:r>
              <a:rPr lang="en-US" altLang="zh-CN" sz="2000" dirty="0"/>
              <a:t>&lt;/div&gt;</a:t>
            </a:r>
            <a:endParaRPr lang="zh-CN" altLang="zh-CN" sz="2000" dirty="0"/>
          </a:p>
          <a:p>
            <a:pPr marL="0" indent="0">
              <a:buNone/>
            </a:pPr>
            <a:r>
              <a:rPr lang="zh-CN" altLang="zh-CN" sz="2000" dirty="0"/>
              <a:t>如果</a:t>
            </a:r>
            <a:r>
              <a:rPr lang="en-US" altLang="zh-CN" sz="2000" dirty="0"/>
              <a:t>&lt;div&gt;</a:t>
            </a:r>
            <a:r>
              <a:rPr lang="zh-CN" altLang="zh-CN" sz="2000" dirty="0"/>
              <a:t>标记被单独使用，它在网页中的效果与使用段落标签是一样的。</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4523672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5.4.2  </a:t>
            </a:r>
            <a:r>
              <a:rPr lang="zh-CN" altLang="zh-CN" dirty="0">
                <a:effectLst/>
              </a:rPr>
              <a:t>插入</a:t>
            </a:r>
            <a:r>
              <a:rPr lang="en-US" altLang="zh-CN" dirty="0" err="1">
                <a:effectLst/>
              </a:rPr>
              <a:t>Div</a:t>
            </a:r>
            <a:r>
              <a:rPr lang="zh-CN" altLang="zh-CN" dirty="0">
                <a:effectLst/>
              </a:rPr>
              <a:t>的基本操作</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zh-CN" sz="2000" dirty="0"/>
              <a:t>在</a:t>
            </a:r>
            <a:r>
              <a:rPr lang="en-US" altLang="zh-CN" sz="2000" dirty="0"/>
              <a:t>Dreamweaver</a:t>
            </a:r>
            <a:r>
              <a:rPr lang="zh-CN" altLang="zh-CN" sz="2000" dirty="0"/>
              <a:t>中，设计者可以使用</a:t>
            </a:r>
            <a:r>
              <a:rPr lang="en-US" altLang="zh-CN" sz="2000" dirty="0" err="1"/>
              <a:t>Div</a:t>
            </a:r>
            <a:r>
              <a:rPr lang="zh-CN" altLang="zh-CN" sz="2000" dirty="0"/>
              <a:t>标签创建</a:t>
            </a:r>
            <a:r>
              <a:rPr lang="en-US" altLang="zh-CN" sz="2000" dirty="0"/>
              <a:t>CSS</a:t>
            </a:r>
            <a:r>
              <a:rPr lang="zh-CN" altLang="zh-CN" sz="2000" dirty="0"/>
              <a:t>布局版块，并对它们进行定位，其方法如下。</a:t>
            </a:r>
          </a:p>
          <a:p>
            <a:pPr marL="0" indent="0">
              <a:buNone/>
            </a:pPr>
            <a:r>
              <a:rPr lang="zh-CN" altLang="zh-CN" sz="2000" dirty="0"/>
              <a:t>（</a:t>
            </a:r>
            <a:r>
              <a:rPr lang="en-US" altLang="zh-CN" sz="2000" dirty="0"/>
              <a:t>1</a:t>
            </a:r>
            <a:r>
              <a:rPr lang="zh-CN" altLang="zh-CN" sz="2000" dirty="0"/>
              <a:t>）在“设计视图”窗口，将插入点放置在要显示层的位置。</a:t>
            </a:r>
          </a:p>
          <a:p>
            <a:pPr marL="0" indent="0">
              <a:buNone/>
            </a:pPr>
            <a:r>
              <a:rPr lang="zh-CN" altLang="zh-CN" sz="2000" dirty="0"/>
              <a:t>（</a:t>
            </a:r>
            <a:r>
              <a:rPr lang="en-US" altLang="zh-CN" sz="2000" dirty="0"/>
              <a:t>2</a:t>
            </a:r>
            <a:r>
              <a:rPr lang="zh-CN" altLang="zh-CN" sz="2000" dirty="0"/>
              <a:t>）执行下列操作插入层。</a:t>
            </a:r>
          </a:p>
          <a:p>
            <a:pPr lvl="1"/>
            <a:r>
              <a:rPr lang="zh-CN" altLang="zh-CN" sz="2000" dirty="0"/>
              <a:t>选择菜单“插入”｜“布局对象”｜“</a:t>
            </a:r>
            <a:r>
              <a:rPr lang="en-US" altLang="zh-CN" sz="2000" dirty="0" err="1"/>
              <a:t>Div</a:t>
            </a:r>
            <a:r>
              <a:rPr lang="zh-CN" altLang="zh-CN" sz="2000" dirty="0"/>
              <a:t>标签”。</a:t>
            </a:r>
          </a:p>
          <a:p>
            <a:pPr lvl="1"/>
            <a:r>
              <a:rPr lang="zh-CN" altLang="zh-CN" sz="2000" dirty="0"/>
              <a:t>选择“插入”面板｜“布局”类别｜“插入</a:t>
            </a:r>
            <a:r>
              <a:rPr lang="en-US" altLang="zh-CN" sz="2000" dirty="0" err="1"/>
              <a:t>Div</a:t>
            </a:r>
            <a:r>
              <a:rPr lang="zh-CN" altLang="zh-CN" sz="2000" dirty="0"/>
              <a:t>标签”图标</a:t>
            </a:r>
            <a:r>
              <a:rPr lang="en-US" altLang="zh-CN" sz="2000" dirty="0"/>
              <a:t> </a:t>
            </a:r>
            <a:r>
              <a:rPr lang="zh-CN" altLang="zh-CN" sz="2000" dirty="0"/>
              <a:t>。</a:t>
            </a:r>
          </a:p>
          <a:p>
            <a:pPr marL="0" indent="0">
              <a:buNone/>
            </a:pPr>
            <a:r>
              <a:rPr lang="zh-CN" altLang="zh-CN" sz="2000" dirty="0"/>
              <a:t>（</a:t>
            </a:r>
            <a:r>
              <a:rPr lang="en-US" altLang="zh-CN" sz="2000" dirty="0"/>
              <a:t>3</a:t>
            </a:r>
            <a:r>
              <a:rPr lang="zh-CN" altLang="zh-CN" sz="2000" dirty="0"/>
              <a:t>）在弹出的“插入</a:t>
            </a:r>
            <a:r>
              <a:rPr lang="en-US" altLang="zh-CN" sz="2000" dirty="0" err="1"/>
              <a:t>Div</a:t>
            </a:r>
            <a:r>
              <a:rPr lang="zh-CN" altLang="zh-CN" sz="2000" dirty="0"/>
              <a:t>标签”对话框中，如</a:t>
            </a:r>
            <a:r>
              <a:rPr lang="zh-CN" altLang="zh-CN" sz="2000" dirty="0" smtClean="0"/>
              <a:t>图所</a:t>
            </a:r>
            <a:r>
              <a:rPr lang="zh-CN" altLang="zh-CN" sz="2000" dirty="0"/>
              <a:t>示，填写相应的选项。</a:t>
            </a: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4191000"/>
            <a:ext cx="44604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16258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r>
              <a:rPr lang="zh-CN" altLang="zh-CN" sz="2000" dirty="0"/>
              <a:t>（</a:t>
            </a:r>
            <a:r>
              <a:rPr lang="en-US" altLang="zh-CN" sz="2000" dirty="0"/>
              <a:t>4</a:t>
            </a:r>
            <a:r>
              <a:rPr lang="zh-CN" altLang="zh-CN" sz="2000" dirty="0"/>
              <a:t>）单击“确定”按钮后，</a:t>
            </a:r>
            <a:r>
              <a:rPr lang="en-US" altLang="zh-CN" sz="2000" dirty="0" err="1"/>
              <a:t>Div</a:t>
            </a:r>
            <a:r>
              <a:rPr lang="zh-CN" altLang="zh-CN" sz="2000" dirty="0"/>
              <a:t>标签将以虚线框的形式显示在文档中，并带有默认的文本，如</a:t>
            </a:r>
            <a:r>
              <a:rPr lang="zh-CN" altLang="zh-CN" sz="2000" dirty="0" smtClean="0"/>
              <a:t>图所</a:t>
            </a:r>
            <a:r>
              <a:rPr lang="zh-CN" altLang="zh-CN" sz="2000" dirty="0"/>
              <a:t>示。将插入点放置在线框内，可输入任何内容。在后面的讲解中，我们需要用到大量的</a:t>
            </a:r>
            <a:r>
              <a:rPr lang="en-US" altLang="zh-CN" sz="2000" dirty="0" err="1"/>
              <a:t>Div</a:t>
            </a:r>
            <a:r>
              <a:rPr lang="zh-CN" altLang="zh-CN" sz="2000" dirty="0"/>
              <a:t>标签与</a:t>
            </a:r>
            <a:r>
              <a:rPr lang="en-US" altLang="zh-CN" sz="2000" dirty="0"/>
              <a:t>CSS</a:t>
            </a:r>
            <a:r>
              <a:rPr lang="zh-CN" altLang="zh-CN" sz="2000" dirty="0"/>
              <a:t>样式完成网页的制作。</a:t>
            </a:r>
          </a:p>
          <a:p>
            <a:pPr marL="0" indent="0">
              <a:buNone/>
            </a:pP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899558"/>
            <a:ext cx="809815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95121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5.4.3  Div+CSS</a:t>
            </a:r>
            <a:r>
              <a:rPr lang="x-none" altLang="zh-CN" dirty="0" smtClean="0">
                <a:effectLst/>
              </a:rPr>
              <a:t>应用实例</a:t>
            </a:r>
            <a:endParaRPr lang="zh-CN" altLang="en-US" dirty="0"/>
          </a:p>
        </p:txBody>
      </p:sp>
      <p:sp>
        <p:nvSpPr>
          <p:cNvPr id="3" name="内容占位符 2"/>
          <p:cNvSpPr>
            <a:spLocks noGrp="1"/>
          </p:cNvSpPr>
          <p:nvPr>
            <p:ph idx="1"/>
          </p:nvPr>
        </p:nvSpPr>
        <p:spPr>
          <a:xfrm>
            <a:off x="430893" y="1143000"/>
            <a:ext cx="7924800" cy="4724400"/>
          </a:xfrm>
        </p:spPr>
        <p:txBody>
          <a:bodyPr>
            <a:normAutofit/>
          </a:bodyPr>
          <a:lstStyle/>
          <a:p>
            <a:r>
              <a:rPr lang="zh-CN" altLang="zh-CN" sz="2000" dirty="0"/>
              <a:t>本节将介绍使用</a:t>
            </a:r>
            <a:r>
              <a:rPr lang="en-US" altLang="zh-CN" sz="2000" dirty="0" err="1"/>
              <a:t>Div+CSS</a:t>
            </a:r>
            <a:r>
              <a:rPr lang="zh-CN" altLang="zh-CN" sz="2000" dirty="0"/>
              <a:t>技术制作“学习中心”页面，如</a:t>
            </a:r>
            <a:r>
              <a:rPr lang="zh-CN" altLang="zh-CN" sz="2000" dirty="0" smtClean="0"/>
              <a:t>图所</a:t>
            </a:r>
            <a:r>
              <a:rPr lang="zh-CN" altLang="zh-CN" sz="2000" dirty="0"/>
              <a:t>示。此页面包含了</a:t>
            </a:r>
            <a:r>
              <a:rPr lang="en-US" altLang="zh-CN" sz="2000" dirty="0"/>
              <a:t>3</a:t>
            </a:r>
            <a:r>
              <a:rPr lang="zh-CN" altLang="zh-CN" sz="2000" dirty="0"/>
              <a:t>个部分：页眉部分，包括</a:t>
            </a:r>
            <a:r>
              <a:rPr lang="en-US" altLang="zh-CN" sz="2000" dirty="0"/>
              <a:t>banner</a:t>
            </a:r>
            <a:r>
              <a:rPr lang="zh-CN" altLang="zh-CN" sz="2000" dirty="0"/>
              <a:t>和导航条；主体部分，包括左右两列信息，左列为导航信息，右列为详细内容介绍；页脚部分，包含了版权相关信息。</a:t>
            </a: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4386" y="2590800"/>
            <a:ext cx="3557814" cy="4039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66303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lvl="0" indent="0">
              <a:buNone/>
            </a:pPr>
            <a:r>
              <a:rPr lang="en-US" altLang="zh-CN" sz="2000" dirty="0" smtClean="0"/>
              <a:t>1. </a:t>
            </a:r>
            <a:r>
              <a:rPr lang="zh-CN" altLang="zh-CN" sz="2000" dirty="0" smtClean="0"/>
              <a:t>设置</a:t>
            </a:r>
            <a:r>
              <a:rPr lang="zh-CN" altLang="zh-CN" sz="2000" dirty="0"/>
              <a:t>页面布局结构</a:t>
            </a:r>
          </a:p>
          <a:p>
            <a:pPr marL="400050" lvl="1" indent="0">
              <a:buNone/>
            </a:pPr>
            <a:r>
              <a:rPr lang="zh-CN" altLang="zh-CN" sz="1600" dirty="0"/>
              <a:t>设计者首先要对整个页面结构进行绘制，明确</a:t>
            </a:r>
            <a:r>
              <a:rPr lang="en-US" altLang="zh-CN" sz="1600" dirty="0" err="1"/>
              <a:t>Div</a:t>
            </a:r>
            <a:r>
              <a:rPr lang="zh-CN" altLang="zh-CN" sz="1600" dirty="0"/>
              <a:t>标签之间的嵌套关系。这是一个很好的习惯，达到事半功倍的效果，其结构图如</a:t>
            </a:r>
            <a:r>
              <a:rPr lang="zh-CN" altLang="zh-CN" sz="1600" dirty="0" smtClean="0"/>
              <a:t>图所</a:t>
            </a:r>
            <a:r>
              <a:rPr lang="zh-CN" altLang="zh-CN" sz="1600" dirty="0"/>
              <a:t>示。</a:t>
            </a:r>
          </a:p>
          <a:p>
            <a:pPr marL="400050" lvl="1" indent="0">
              <a:buNone/>
            </a:pPr>
            <a:r>
              <a:rPr lang="zh-CN" altLang="zh-CN" sz="1600" dirty="0"/>
              <a:t>插入的</a:t>
            </a:r>
            <a:r>
              <a:rPr lang="en-US" altLang="zh-CN" sz="1600" dirty="0" err="1"/>
              <a:t>Div</a:t>
            </a:r>
            <a:r>
              <a:rPr lang="zh-CN" altLang="zh-CN" sz="1600" dirty="0"/>
              <a:t>标签都需要声明</a:t>
            </a:r>
            <a:r>
              <a:rPr lang="en-US" altLang="zh-CN" sz="1600" dirty="0"/>
              <a:t>ID</a:t>
            </a:r>
            <a:r>
              <a:rPr lang="zh-CN" altLang="zh-CN" sz="1600" dirty="0"/>
              <a:t>值，以便通过</a:t>
            </a:r>
            <a:r>
              <a:rPr lang="en-US" altLang="zh-CN" sz="1600" dirty="0"/>
              <a:t>CSS</a:t>
            </a:r>
            <a:r>
              <a:rPr lang="zh-CN" altLang="zh-CN" sz="1600" dirty="0"/>
              <a:t>进行独立控制。有些</a:t>
            </a:r>
            <a:r>
              <a:rPr lang="en-US" altLang="zh-CN" sz="1600" dirty="0" err="1"/>
              <a:t>Div</a:t>
            </a:r>
            <a:r>
              <a:rPr lang="zh-CN" altLang="zh-CN" sz="1600" dirty="0"/>
              <a:t>层有共同风格时，为了减少代码反复编写，请灵活运用类名。</a:t>
            </a:r>
          </a:p>
          <a:p>
            <a:pPr marL="0" indent="0">
              <a:buNone/>
            </a:pPr>
            <a:r>
              <a:rPr lang="en-US" altLang="zh-CN" sz="2000" dirty="0"/>
              <a:t>2</a:t>
            </a:r>
            <a:r>
              <a:rPr lang="zh-CN" altLang="zh-CN" sz="2000" dirty="0"/>
              <a:t>．创建“学习中心”目录及网页文件</a:t>
            </a:r>
          </a:p>
          <a:p>
            <a:pPr marL="400050" lvl="1" indent="0">
              <a:buNone/>
            </a:pPr>
            <a:r>
              <a:rPr lang="zh-CN" altLang="zh-CN" sz="1600" dirty="0"/>
              <a:t>为了便于管理，在站点根目录下新建文件夹</a:t>
            </a:r>
            <a:r>
              <a:rPr lang="en-US" altLang="zh-CN" sz="1600" dirty="0" err="1"/>
              <a:t>studycenter</a:t>
            </a:r>
            <a:r>
              <a:rPr lang="zh-CN" altLang="zh-CN" sz="1600" dirty="0"/>
              <a:t>，并在此目录下新建</a:t>
            </a:r>
            <a:r>
              <a:rPr lang="en-US" altLang="zh-CN" sz="1600" dirty="0"/>
              <a:t>images</a:t>
            </a:r>
            <a:r>
              <a:rPr lang="zh-CN" altLang="zh-CN" sz="1600" dirty="0"/>
              <a:t>文件夹，将页面所需图片复制到</a:t>
            </a:r>
            <a:r>
              <a:rPr lang="en-US" altLang="zh-CN" sz="1600" dirty="0"/>
              <a:t>images</a:t>
            </a:r>
            <a:r>
              <a:rPr lang="zh-CN" altLang="zh-CN" sz="1600" dirty="0"/>
              <a:t>文件夹中。</a:t>
            </a:r>
          </a:p>
          <a:p>
            <a:pPr marL="400050" lvl="1" indent="0">
              <a:buNone/>
            </a:pPr>
            <a:r>
              <a:rPr lang="zh-CN" altLang="zh-CN" sz="1600" dirty="0"/>
              <a:t>新建“学习中心”网页文件</a:t>
            </a:r>
            <a:r>
              <a:rPr lang="en-US" altLang="zh-CN" sz="1600" dirty="0"/>
              <a:t>studycenter.html</a:t>
            </a:r>
            <a:r>
              <a:rPr lang="zh-CN" altLang="zh-CN" sz="1600" dirty="0"/>
              <a:t>。使用</a:t>
            </a:r>
            <a:r>
              <a:rPr lang="en-US" altLang="zh-CN" sz="1600" dirty="0"/>
              <a:t>body</a:t>
            </a:r>
            <a:r>
              <a:rPr lang="zh-CN" altLang="zh-CN" sz="1600" dirty="0"/>
              <a:t>作为标签选择器，设置页面间距为</a:t>
            </a:r>
            <a:r>
              <a:rPr lang="en-US" altLang="zh-CN" sz="1600" dirty="0"/>
              <a:t>0</a:t>
            </a:r>
            <a:r>
              <a:rPr lang="zh-CN" altLang="zh-CN" sz="1600" dirty="0"/>
              <a:t>像素。</a:t>
            </a:r>
          </a:p>
          <a:p>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4191000"/>
            <a:ext cx="2131992" cy="2167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12452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dirty="0"/>
              <a:t>3</a:t>
            </a:r>
            <a:r>
              <a:rPr lang="zh-CN" altLang="zh-CN" dirty="0"/>
              <a:t>．设置页面基本布局</a:t>
            </a:r>
            <a:r>
              <a:rPr lang="zh-CN" altLang="zh-CN" dirty="0" smtClean="0"/>
              <a:t>结构</a:t>
            </a:r>
            <a:r>
              <a:rPr lang="zh-CN" altLang="en-US" dirty="0" smtClean="0"/>
              <a:t>，详细步骤见书</a:t>
            </a:r>
            <a:r>
              <a:rPr lang="en-US" altLang="zh-CN" dirty="0" smtClean="0"/>
              <a:t>P127</a:t>
            </a:r>
            <a:r>
              <a:rPr lang="zh-CN" altLang="en-US" dirty="0" smtClean="0"/>
              <a:t>。</a:t>
            </a:r>
            <a:endParaRPr lang="en-US" altLang="zh-CN" dirty="0" smtClean="0"/>
          </a:p>
          <a:p>
            <a:pPr marL="0" indent="0">
              <a:buNone/>
            </a:pPr>
            <a:r>
              <a:rPr lang="en-US" altLang="zh-CN" dirty="0" smtClean="0"/>
              <a:t>4. </a:t>
            </a:r>
            <a:r>
              <a:rPr lang="zh-CN" altLang="zh-CN" dirty="0" smtClean="0"/>
              <a:t>制作</a:t>
            </a:r>
            <a:r>
              <a:rPr lang="zh-CN" altLang="zh-CN" dirty="0"/>
              <a:t>页眉部分</a:t>
            </a:r>
            <a:r>
              <a:rPr lang="zh-CN" altLang="zh-CN" dirty="0" smtClean="0"/>
              <a:t>内容</a:t>
            </a:r>
            <a:r>
              <a:rPr lang="zh-CN" altLang="en-US" dirty="0"/>
              <a:t>，详细步骤见书</a:t>
            </a:r>
            <a:r>
              <a:rPr lang="en-US" altLang="zh-CN" dirty="0" smtClean="0"/>
              <a:t>P129</a:t>
            </a:r>
            <a:r>
              <a:rPr lang="zh-CN" altLang="en-US" dirty="0"/>
              <a:t>。</a:t>
            </a:r>
            <a:endParaRPr lang="en-US" altLang="zh-CN" dirty="0" smtClean="0"/>
          </a:p>
          <a:p>
            <a:pPr marL="0" lvl="0" indent="0">
              <a:buNone/>
            </a:pPr>
            <a:r>
              <a:rPr lang="en-US" altLang="zh-CN" dirty="0" smtClean="0"/>
              <a:t>5. </a:t>
            </a:r>
            <a:r>
              <a:rPr lang="zh-CN" altLang="zh-CN" dirty="0" smtClean="0"/>
              <a:t>制作</a:t>
            </a:r>
            <a:r>
              <a:rPr lang="zh-CN" altLang="zh-CN" dirty="0"/>
              <a:t>主体部分</a:t>
            </a:r>
            <a:r>
              <a:rPr lang="zh-CN" altLang="zh-CN" dirty="0" smtClean="0"/>
              <a:t>内容</a:t>
            </a:r>
            <a:r>
              <a:rPr lang="zh-CN" altLang="en-US" dirty="0"/>
              <a:t>，详细步骤见书</a:t>
            </a:r>
            <a:r>
              <a:rPr lang="en-US" altLang="zh-CN" dirty="0" smtClean="0"/>
              <a:t>P131</a:t>
            </a:r>
            <a:r>
              <a:rPr lang="zh-CN" altLang="en-US" dirty="0" smtClean="0"/>
              <a:t>。</a:t>
            </a:r>
            <a:endParaRPr lang="en-US" altLang="zh-CN" dirty="0" smtClean="0"/>
          </a:p>
          <a:p>
            <a:pPr marL="0" indent="0">
              <a:buNone/>
            </a:pPr>
            <a:r>
              <a:rPr lang="en-US" altLang="zh-CN" dirty="0" smtClean="0"/>
              <a:t>6. </a:t>
            </a:r>
            <a:r>
              <a:rPr lang="zh-CN" altLang="zh-CN" dirty="0" smtClean="0"/>
              <a:t>制作</a:t>
            </a:r>
            <a:r>
              <a:rPr lang="zh-CN" altLang="zh-CN" dirty="0"/>
              <a:t>页脚部分</a:t>
            </a:r>
            <a:r>
              <a:rPr lang="zh-CN" altLang="zh-CN" dirty="0" smtClean="0"/>
              <a:t>内容</a:t>
            </a:r>
            <a:r>
              <a:rPr lang="zh-CN" altLang="en-US" dirty="0"/>
              <a:t>，详细步骤见书</a:t>
            </a:r>
            <a:r>
              <a:rPr lang="en-US" altLang="zh-CN" dirty="0" smtClean="0"/>
              <a:t>P136</a:t>
            </a:r>
            <a:r>
              <a:rPr lang="zh-CN" altLang="en-US" dirty="0" smtClean="0"/>
              <a:t>。</a:t>
            </a:r>
            <a:endParaRPr lang="zh-CN" altLang="zh-CN" dirty="0"/>
          </a:p>
          <a:p>
            <a:pPr marL="0" lvl="0" indent="0">
              <a:buNone/>
            </a:pPr>
            <a:endParaRPr lang="zh-CN" altLang="zh-CN" dirty="0"/>
          </a:p>
          <a:p>
            <a:pPr marL="0" indent="0">
              <a:buNone/>
            </a:pPr>
            <a:endParaRPr lang="zh-CN" altLang="zh-CN" dirty="0"/>
          </a:p>
          <a:p>
            <a:pPr marL="0" indent="0">
              <a:buNone/>
            </a:pP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577330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r>
              <a:rPr lang="x-none" altLang="zh-CN" dirty="0"/>
              <a:t>3．</a:t>
            </a:r>
            <a:r>
              <a:rPr lang="x-none" altLang="zh-CN" dirty="0" smtClean="0"/>
              <a:t>调整表格的大小</a:t>
            </a:r>
            <a:endParaRPr lang="en-US" altLang="zh-CN" dirty="0" smtClean="0"/>
          </a:p>
          <a:p>
            <a:r>
              <a:rPr lang="zh-CN" altLang="zh-CN" dirty="0"/>
              <a:t>（</a:t>
            </a:r>
            <a:r>
              <a:rPr lang="en-US" altLang="zh-CN" dirty="0"/>
              <a:t>1</a:t>
            </a:r>
            <a:r>
              <a:rPr lang="zh-CN" altLang="zh-CN" dirty="0"/>
              <a:t>）调整表格的大小。</a:t>
            </a:r>
          </a:p>
          <a:p>
            <a:pPr lvl="1"/>
            <a:r>
              <a:rPr lang="zh-CN" altLang="zh-CN" dirty="0"/>
              <a:t>选取整个表格后，将鼠标放在表格边框周围的黑色小方块上，鼠标变为双箭头后按住鼠标左键拖动即可改变表格大小。</a:t>
            </a:r>
          </a:p>
          <a:p>
            <a:pPr lvl="1"/>
            <a:r>
              <a:rPr lang="zh-CN" altLang="zh-CN" dirty="0"/>
              <a:t>当调整整个表格的大小时，表格中的所有单元格按比例更改大小。如果表格的单元格指定了明确的宽度或高度，则调整表格大小将更改“文档”窗口中单元格的可视大小，但不更改这些单元格的指定宽度和高度。</a:t>
            </a:r>
          </a:p>
          <a:p>
            <a:r>
              <a:rPr lang="zh-CN" altLang="zh-CN" dirty="0"/>
              <a:t>（</a:t>
            </a:r>
            <a:r>
              <a:rPr lang="en-US" altLang="zh-CN" dirty="0"/>
              <a:t>2</a:t>
            </a:r>
            <a:r>
              <a:rPr lang="zh-CN" altLang="zh-CN" dirty="0"/>
              <a:t>）调整行高和列宽。</a:t>
            </a:r>
          </a:p>
          <a:p>
            <a:pPr lvl="1"/>
            <a:r>
              <a:rPr lang="zh-CN" altLang="zh-CN" dirty="0"/>
              <a:t>把鼠标放在需要调整列的边框处，鼠标变为</a:t>
            </a:r>
            <a:r>
              <a:rPr lang="en-US" altLang="zh-CN" dirty="0"/>
              <a:t> </a:t>
            </a:r>
            <a:r>
              <a:rPr lang="zh-CN" altLang="zh-CN" dirty="0"/>
              <a:t>时按住鼠标左键拖动即可改变行或列的大小。当前列宽改变时相邻列的宽度也更改了，因此实际上调整了两列的大小，而表格的总宽度不改变。可视化反馈将显示如何对列进行调整。</a:t>
            </a:r>
          </a:p>
          <a:p>
            <a:endParaRPr lang="zh-CN" altLang="zh-CN" dirty="0"/>
          </a:p>
          <a:p>
            <a:r>
              <a:rPr lang="x-none" altLang="zh-CN" dirty="0"/>
              <a:t>4．</a:t>
            </a:r>
            <a:r>
              <a:rPr lang="x-none" altLang="zh-CN" dirty="0" smtClean="0"/>
              <a:t>向表格填加内容</a:t>
            </a:r>
            <a:endParaRPr lang="zh-CN" altLang="zh-CN" dirty="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5832886"/>
            <a:ext cx="623197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81061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5.5  </a:t>
            </a:r>
            <a:r>
              <a:rPr lang="zh-CN" altLang="zh-CN" dirty="0">
                <a:effectLst/>
              </a:rPr>
              <a:t>表单</a:t>
            </a:r>
            <a:endParaRPr lang="zh-CN" altLang="en-US" dirty="0"/>
          </a:p>
        </p:txBody>
      </p:sp>
      <p:sp>
        <p:nvSpPr>
          <p:cNvPr id="3" name="内容占位符 2"/>
          <p:cNvSpPr>
            <a:spLocks noGrp="1"/>
          </p:cNvSpPr>
          <p:nvPr>
            <p:ph idx="1"/>
          </p:nvPr>
        </p:nvSpPr>
        <p:spPr/>
        <p:txBody>
          <a:bodyPr>
            <a:normAutofit fontScale="70000" lnSpcReduction="20000"/>
          </a:bodyPr>
          <a:lstStyle/>
          <a:p>
            <a:pPr marL="0" indent="0">
              <a:buNone/>
            </a:pPr>
            <a:r>
              <a:rPr lang="x-none" altLang="zh-CN" dirty="0"/>
              <a:t>5.5.1  </a:t>
            </a:r>
            <a:r>
              <a:rPr lang="x-none" altLang="zh-CN" dirty="0" smtClean="0"/>
              <a:t>表单概述</a:t>
            </a:r>
            <a:endParaRPr lang="en-US" altLang="zh-CN" dirty="0" smtClean="0"/>
          </a:p>
          <a:p>
            <a:pPr marL="857250" lvl="1" indent="-457200"/>
            <a:r>
              <a:rPr lang="zh-CN" altLang="zh-CN" dirty="0"/>
              <a:t>表单是用于实现浏览者与网站之间信息交互的一种网页对象。在</a:t>
            </a:r>
            <a:r>
              <a:rPr lang="en-US" altLang="zh-CN" dirty="0"/>
              <a:t>Internet</a:t>
            </a:r>
            <a:r>
              <a:rPr lang="zh-CN" altLang="zh-CN" dirty="0"/>
              <a:t>中使用表单可以帮助服务器从用户那里收集信息与反馈，例如收集用户资料、获取用户订单等。</a:t>
            </a:r>
          </a:p>
          <a:p>
            <a:pPr marL="857250" lvl="1" indent="-457200"/>
            <a:r>
              <a:rPr lang="zh-CN" altLang="zh-CN" dirty="0"/>
              <a:t>通常一个表单中包含多个对象，例如用于输入文本的文本域、用于发送命令的按钮、用于选择项目的单选按钮和复选框，用于显示列表项的列表框。</a:t>
            </a:r>
          </a:p>
          <a:p>
            <a:pPr marL="857250" lvl="1" indent="-457200"/>
            <a:r>
              <a:rPr lang="zh-CN" altLang="zh-CN" dirty="0"/>
              <a:t>表单的工作原理是，访问者在浏览有表单的页面时，可以填写必要的信息，然后单击“提交”按钮；这些信息通过</a:t>
            </a:r>
            <a:r>
              <a:rPr lang="en-US" altLang="zh-CN" dirty="0"/>
              <a:t>Internet</a:t>
            </a:r>
            <a:r>
              <a:rPr lang="zh-CN" altLang="zh-CN" dirty="0"/>
              <a:t>传送到服务器上，服务器上专门的程序对这些数据进行处理，如果有错误会返回错误信息，并要求纠正错误；当数据完整无误后，服务器反馈一个输入完成信息。</a:t>
            </a:r>
          </a:p>
          <a:p>
            <a:pPr lvl="1"/>
            <a:r>
              <a:rPr lang="zh-CN" altLang="zh-CN" dirty="0"/>
              <a:t>一个完整的表单包含两个部分：一个是在网页中进行描述的表单对象；另一个是应用程序，它可以是服务器端的，也可以是客户端的，用于对客户信息进行分析处理。用于处理表单数据的服务器端技术包括：</a:t>
            </a:r>
            <a:r>
              <a:rPr lang="en-US" altLang="zh-CN" dirty="0"/>
              <a:t>JSP</a:t>
            </a:r>
            <a:r>
              <a:rPr lang="zh-CN" altLang="zh-CN" dirty="0"/>
              <a:t>、</a:t>
            </a:r>
            <a:r>
              <a:rPr lang="en-US" altLang="zh-CN" dirty="0"/>
              <a:t>ASP</a:t>
            </a:r>
            <a:r>
              <a:rPr lang="zh-CN" altLang="zh-CN" dirty="0"/>
              <a:t>、</a:t>
            </a:r>
            <a:r>
              <a:rPr lang="en-US" altLang="zh-CN" dirty="0"/>
              <a:t>PHP</a:t>
            </a:r>
            <a:r>
              <a:rPr lang="zh-CN" altLang="zh-CN" dirty="0"/>
              <a:t>等技术。</a:t>
            </a:r>
          </a:p>
          <a:p>
            <a:pPr marL="0" indent="0">
              <a:buNone/>
            </a:pP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619967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5.5.2  </a:t>
            </a:r>
            <a:r>
              <a:rPr lang="zh-CN" altLang="zh-CN" dirty="0">
                <a:effectLst/>
              </a:rPr>
              <a:t>表单对象</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000" dirty="0"/>
              <a:t>1</a:t>
            </a:r>
            <a:r>
              <a:rPr lang="zh-CN" altLang="zh-CN" sz="2000" dirty="0"/>
              <a:t>．插入表单对象的方法</a:t>
            </a:r>
          </a:p>
          <a:p>
            <a:pPr marL="0" indent="0">
              <a:buNone/>
            </a:pPr>
            <a:r>
              <a:rPr lang="zh-CN" altLang="zh-CN" sz="2000" dirty="0"/>
              <a:t>（</a:t>
            </a:r>
            <a:r>
              <a:rPr lang="en-US" altLang="zh-CN" sz="2000" dirty="0"/>
              <a:t>1</a:t>
            </a:r>
            <a:r>
              <a:rPr lang="zh-CN" altLang="zh-CN" sz="2000" dirty="0"/>
              <a:t>）选择“插入”｜“表单”中的相关命令来插入表单对象。</a:t>
            </a:r>
          </a:p>
          <a:p>
            <a:pPr marL="0" indent="0">
              <a:buNone/>
            </a:pPr>
            <a:r>
              <a:rPr lang="zh-CN" altLang="zh-CN" sz="2000" dirty="0"/>
              <a:t>（</a:t>
            </a:r>
            <a:r>
              <a:rPr lang="en-US" altLang="zh-CN" sz="2000" dirty="0"/>
              <a:t>2</a:t>
            </a:r>
            <a:r>
              <a:rPr lang="zh-CN" altLang="zh-CN" sz="2000" dirty="0"/>
              <a:t>）选择“插入”</a:t>
            </a:r>
            <a:r>
              <a:rPr lang="en-US" altLang="zh-CN" sz="2000" dirty="0"/>
              <a:t>|</a:t>
            </a:r>
            <a:r>
              <a:rPr lang="zh-CN" altLang="zh-CN" sz="2000" dirty="0"/>
              <a:t>“表单”子工具栏，在其中选择要插入对象的相应按钮，如</a:t>
            </a:r>
            <a:r>
              <a:rPr lang="zh-CN" altLang="zh-CN" sz="2000" dirty="0" smtClean="0"/>
              <a:t>图所</a:t>
            </a:r>
            <a:r>
              <a:rPr lang="zh-CN" altLang="zh-CN" sz="2000" dirty="0"/>
              <a:t>示。</a:t>
            </a:r>
          </a:p>
          <a:p>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2819400"/>
            <a:ext cx="2057400" cy="3338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84036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066800"/>
            <a:ext cx="7924800" cy="4724400"/>
          </a:xfrm>
        </p:spPr>
        <p:txBody>
          <a:bodyPr>
            <a:noAutofit/>
          </a:bodyPr>
          <a:lstStyle/>
          <a:p>
            <a:pPr marL="0" lvl="0" indent="0">
              <a:buNone/>
            </a:pPr>
            <a:r>
              <a:rPr lang="en-US" altLang="zh-CN" sz="2000" dirty="0" smtClean="0"/>
              <a:t>2. </a:t>
            </a:r>
            <a:r>
              <a:rPr lang="zh-CN" altLang="zh-CN" sz="2000" dirty="0" smtClean="0"/>
              <a:t>表</a:t>
            </a:r>
            <a:r>
              <a:rPr lang="zh-CN" altLang="zh-CN" sz="2000" dirty="0"/>
              <a:t>单对象介绍</a:t>
            </a:r>
          </a:p>
          <a:p>
            <a:pPr marL="0" indent="0">
              <a:buNone/>
            </a:pPr>
            <a:r>
              <a:rPr lang="zh-CN" altLang="zh-CN" sz="2000" dirty="0"/>
              <a:t>（</a:t>
            </a:r>
            <a:r>
              <a:rPr lang="en-US" altLang="zh-CN" sz="2000" dirty="0"/>
              <a:t>1</a:t>
            </a:r>
            <a:r>
              <a:rPr lang="zh-CN" altLang="zh-CN" sz="2000" dirty="0"/>
              <a:t>）表单</a:t>
            </a:r>
            <a:r>
              <a:rPr lang="en-US" altLang="zh-CN" sz="2000" dirty="0"/>
              <a:t> </a:t>
            </a:r>
            <a:r>
              <a:rPr lang="zh-CN" altLang="zh-CN" sz="2000" dirty="0"/>
              <a:t>：在网页中插入表单域。</a:t>
            </a:r>
          </a:p>
          <a:p>
            <a:pPr marL="0" indent="0">
              <a:buNone/>
            </a:pPr>
            <a:r>
              <a:rPr lang="zh-CN" altLang="zh-CN" sz="2000" dirty="0" smtClean="0"/>
              <a:t>（</a:t>
            </a:r>
            <a:r>
              <a:rPr lang="en-US" altLang="zh-CN" sz="2000" dirty="0"/>
              <a:t>2</a:t>
            </a:r>
            <a:r>
              <a:rPr lang="zh-CN" altLang="zh-CN" sz="2000" dirty="0"/>
              <a:t>）文本字段</a:t>
            </a:r>
            <a:r>
              <a:rPr lang="en-US" altLang="zh-CN" sz="2000" dirty="0"/>
              <a:t> </a:t>
            </a:r>
            <a:r>
              <a:rPr lang="zh-CN" altLang="zh-CN" sz="2000" dirty="0"/>
              <a:t>：在表单中插入文本域。文本域可接受任何类型的字母数字项。输入的文本可以显示为单行、多行或者显示为项目符号或星号（用于保护密码）。</a:t>
            </a:r>
            <a:r>
              <a:rPr lang="zh-CN" altLang="zh-CN" sz="2000" dirty="0"/>
              <a:t> </a:t>
            </a:r>
            <a:r>
              <a:rPr lang="zh-CN" altLang="zh-CN" sz="2000" dirty="0"/>
              <a:t>（</a:t>
            </a:r>
            <a:r>
              <a:rPr lang="en-US" altLang="zh-CN" sz="2000" dirty="0"/>
              <a:t>3</a:t>
            </a:r>
            <a:r>
              <a:rPr lang="zh-CN" altLang="zh-CN" sz="2000" dirty="0"/>
              <a:t>）隐藏域</a:t>
            </a:r>
            <a:r>
              <a:rPr lang="en-US" altLang="zh-CN" sz="2000" dirty="0"/>
              <a:t> </a:t>
            </a:r>
            <a:r>
              <a:rPr lang="zh-CN" altLang="zh-CN" sz="2000" dirty="0"/>
              <a:t>：存储用户输入的信息，如姓名、电子邮件地址或偏爱的查看方式，并在该用户下次访问此站点时使用这些数据。</a:t>
            </a:r>
          </a:p>
          <a:p>
            <a:pPr marL="0" indent="0">
              <a:buNone/>
            </a:pPr>
            <a:r>
              <a:rPr lang="zh-CN" altLang="zh-CN" sz="2000" dirty="0"/>
              <a:t>（</a:t>
            </a:r>
            <a:r>
              <a:rPr lang="en-US" altLang="zh-CN" sz="2000" dirty="0"/>
              <a:t>4</a:t>
            </a:r>
            <a:r>
              <a:rPr lang="zh-CN" altLang="zh-CN" sz="2000" dirty="0"/>
              <a:t>）文本区域</a:t>
            </a:r>
            <a:r>
              <a:rPr lang="en-US" altLang="zh-CN" sz="2000" dirty="0"/>
              <a:t> </a:t>
            </a:r>
            <a:r>
              <a:rPr lang="zh-CN" altLang="zh-CN" sz="2000" dirty="0"/>
              <a:t>：可以输入多行文本。在创建多行文本字段时，指定用户可以输入的文本行数。</a:t>
            </a:r>
          </a:p>
          <a:p>
            <a:pPr marL="0" indent="0">
              <a:buNone/>
            </a:pPr>
            <a:r>
              <a:rPr lang="zh-CN" altLang="zh-CN" sz="2000" dirty="0"/>
              <a:t>（</a:t>
            </a:r>
            <a:r>
              <a:rPr lang="en-US" altLang="zh-CN" sz="2000" dirty="0"/>
              <a:t>5</a:t>
            </a:r>
            <a:r>
              <a:rPr lang="zh-CN" altLang="zh-CN" sz="2000" dirty="0"/>
              <a:t>）复选框</a:t>
            </a:r>
            <a:r>
              <a:rPr lang="en-US" altLang="zh-CN" sz="2000" dirty="0"/>
              <a:t> </a:t>
            </a:r>
            <a:r>
              <a:rPr lang="zh-CN" altLang="zh-CN" sz="2000" dirty="0"/>
              <a:t>：在表单中插入复选框。复选框允许在一组选项中选择多项，有选中和未选中两种状态。</a:t>
            </a:r>
          </a:p>
          <a:p>
            <a:pPr marL="0" indent="0">
              <a:buNone/>
            </a:pPr>
            <a:r>
              <a:rPr lang="zh-CN" altLang="zh-CN" sz="2000" dirty="0"/>
              <a:t>（</a:t>
            </a:r>
            <a:r>
              <a:rPr lang="en-US" altLang="zh-CN" sz="2000" dirty="0"/>
              <a:t>6</a:t>
            </a:r>
            <a:r>
              <a:rPr lang="zh-CN" altLang="zh-CN" sz="2000" dirty="0"/>
              <a:t>）单选按钮</a:t>
            </a:r>
            <a:r>
              <a:rPr lang="en-US" altLang="zh-CN" sz="2000" dirty="0"/>
              <a:t> </a:t>
            </a:r>
            <a:r>
              <a:rPr lang="zh-CN" altLang="zh-CN" sz="2000" dirty="0"/>
              <a:t>：在表单中插入单选按钮。单选按钮代表互相排斥的选择。选择一组中的某个按钮，就会取消选择该组中的所有其他按钮。例如，用户可以选择“是”或“否”。</a:t>
            </a:r>
          </a:p>
          <a:p>
            <a:pPr marL="0" indent="0">
              <a:buNone/>
            </a:pPr>
            <a:r>
              <a:rPr lang="zh-CN" altLang="zh-CN" sz="2000" dirty="0" smtClean="0"/>
              <a:t>（</a:t>
            </a:r>
            <a:endParaRPr lang="zh-CN" altLang="zh-CN"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9792361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228600"/>
            <a:ext cx="7924800" cy="4724400"/>
          </a:xfrm>
        </p:spPr>
        <p:txBody>
          <a:bodyPr>
            <a:noAutofit/>
          </a:bodyPr>
          <a:lstStyle/>
          <a:p>
            <a:pPr marL="0" indent="0">
              <a:buNone/>
            </a:pPr>
            <a:r>
              <a:rPr lang="zh-CN" altLang="en-US" sz="2000" dirty="0" smtClean="0"/>
              <a:t>（</a:t>
            </a:r>
            <a:r>
              <a:rPr lang="en-US" altLang="zh-CN" sz="2000" dirty="0" smtClean="0"/>
              <a:t>7</a:t>
            </a:r>
            <a:r>
              <a:rPr lang="zh-CN" altLang="zh-CN" sz="2000" dirty="0"/>
              <a:t>）单选按钮组</a:t>
            </a:r>
            <a:r>
              <a:rPr lang="en-US" altLang="zh-CN" sz="2000" dirty="0"/>
              <a:t> </a:t>
            </a:r>
            <a:r>
              <a:rPr lang="zh-CN" altLang="zh-CN" sz="2000" dirty="0"/>
              <a:t>：插入共享同一名称的单选按钮的集合。在一组选项中只能选择其中一个。</a:t>
            </a:r>
          </a:p>
          <a:p>
            <a:pPr marL="0" indent="0">
              <a:buNone/>
            </a:pPr>
            <a:r>
              <a:rPr lang="zh-CN" altLang="zh-CN" sz="2000" dirty="0"/>
              <a:t>（</a:t>
            </a:r>
            <a:r>
              <a:rPr lang="en-US" altLang="zh-CN" sz="2000" dirty="0"/>
              <a:t>8</a:t>
            </a:r>
            <a:r>
              <a:rPr lang="zh-CN" altLang="zh-CN" sz="2000" dirty="0"/>
              <a:t>）列表</a:t>
            </a:r>
            <a:r>
              <a:rPr lang="en-US" altLang="zh-CN" sz="2000" dirty="0"/>
              <a:t>/</a:t>
            </a:r>
            <a:r>
              <a:rPr lang="zh-CN" altLang="zh-CN" sz="2000" dirty="0"/>
              <a:t>菜单</a:t>
            </a:r>
            <a:r>
              <a:rPr lang="en-US" altLang="zh-CN" sz="2000" dirty="0"/>
              <a:t> </a:t>
            </a:r>
            <a:r>
              <a:rPr lang="zh-CN" altLang="zh-CN" sz="2000" dirty="0"/>
              <a:t>：可以在列表中创建用户选项。“列表”选项在滚动列表中显示选项值，并允许用户在列表中选择多个选项。“菜单”选项在弹出式菜单中显示选项值，而且只允许用户选择一个选项。</a:t>
            </a:r>
          </a:p>
          <a:p>
            <a:pPr marL="0" indent="0">
              <a:buNone/>
            </a:pPr>
            <a:r>
              <a:rPr lang="zh-CN" altLang="zh-CN" sz="2000" dirty="0"/>
              <a:t>（</a:t>
            </a:r>
            <a:r>
              <a:rPr lang="en-US" altLang="zh-CN" sz="2000" dirty="0"/>
              <a:t>9</a:t>
            </a:r>
            <a:r>
              <a:rPr lang="zh-CN" altLang="zh-CN" sz="2000" dirty="0"/>
              <a:t>）跳转菜单</a:t>
            </a:r>
            <a:r>
              <a:rPr lang="en-US" altLang="zh-CN" sz="2000" dirty="0"/>
              <a:t> </a:t>
            </a:r>
            <a:r>
              <a:rPr lang="zh-CN" altLang="zh-CN" sz="2000" dirty="0"/>
              <a:t>：插入可导航的列表或弹出式菜单。跳转菜单允许插入一种菜单，在这种菜单中的每个选项都链接到文档或文件。</a:t>
            </a:r>
          </a:p>
          <a:p>
            <a:pPr marL="0" indent="0">
              <a:buNone/>
            </a:pPr>
            <a:r>
              <a:rPr lang="zh-CN" altLang="zh-CN" sz="2000" dirty="0"/>
              <a:t>（</a:t>
            </a:r>
            <a:r>
              <a:rPr lang="en-US" altLang="zh-CN" sz="2000" dirty="0"/>
              <a:t>10</a:t>
            </a:r>
            <a:r>
              <a:rPr lang="zh-CN" altLang="zh-CN" sz="2000" dirty="0"/>
              <a:t>）图像域</a:t>
            </a:r>
            <a:r>
              <a:rPr lang="en-US" altLang="zh-CN" sz="2000" dirty="0"/>
              <a:t> </a:t>
            </a:r>
            <a:r>
              <a:rPr lang="zh-CN" altLang="zh-CN" sz="2000" dirty="0"/>
              <a:t>：可以在表单中插入图像。可以使用图像域替换“提交”按钮，以生成图形化按钮。</a:t>
            </a:r>
          </a:p>
          <a:p>
            <a:pPr marL="0" indent="0">
              <a:buNone/>
            </a:pPr>
            <a:r>
              <a:rPr lang="zh-CN" altLang="zh-CN" sz="2000" dirty="0"/>
              <a:t>（</a:t>
            </a:r>
            <a:r>
              <a:rPr lang="en-US" altLang="zh-CN" sz="2000" dirty="0"/>
              <a:t>11</a:t>
            </a:r>
            <a:r>
              <a:rPr lang="zh-CN" altLang="zh-CN" sz="2000" dirty="0"/>
              <a:t>）文件域</a:t>
            </a:r>
            <a:r>
              <a:rPr lang="en-US" altLang="zh-CN" sz="2000" dirty="0"/>
              <a:t> </a:t>
            </a:r>
            <a:r>
              <a:rPr lang="zh-CN" altLang="zh-CN" sz="2000" dirty="0"/>
              <a:t>：在文档中插入空白文本域和“浏览”按钮。文件域使用户可以浏览到其硬盘上的文件，并将这些文件作为表单数据上传到服务器。</a:t>
            </a:r>
          </a:p>
          <a:p>
            <a:pPr marL="0" indent="0">
              <a:buNone/>
            </a:pPr>
            <a:r>
              <a:rPr lang="zh-CN" altLang="zh-CN" sz="2000" dirty="0"/>
              <a:t>（</a:t>
            </a:r>
            <a:r>
              <a:rPr lang="en-US" altLang="zh-CN" sz="2000" dirty="0"/>
              <a:t>12</a:t>
            </a:r>
            <a:r>
              <a:rPr lang="zh-CN" altLang="zh-CN" sz="2000" dirty="0"/>
              <a:t>）按钮</a:t>
            </a:r>
            <a:r>
              <a:rPr lang="en-US" altLang="zh-CN" sz="2000" dirty="0"/>
              <a:t> </a:t>
            </a:r>
            <a:r>
              <a:rPr lang="zh-CN" altLang="zh-CN" sz="2000" dirty="0"/>
              <a:t>：在表单中插入文本按钮。按钮在单击时执行任务，如提交、重置表单或调用某个函数。可以为按钮添加自定义名称或标签，或者使用预定义的“提交”或“重置”标签之一。</a:t>
            </a:r>
          </a:p>
          <a:p>
            <a:pPr marL="0" lvl="0" indent="0">
              <a:buNone/>
            </a:pPr>
            <a:r>
              <a:rPr lang="zh-CN" altLang="en-US" sz="2000" dirty="0" smtClean="0"/>
              <a:t>（</a:t>
            </a:r>
            <a:r>
              <a:rPr lang="en-US" altLang="zh-CN" sz="2000" dirty="0" smtClean="0"/>
              <a:t>13</a:t>
            </a:r>
            <a:r>
              <a:rPr lang="zh-CN" altLang="en-US" sz="2000" dirty="0" smtClean="0"/>
              <a:t>）</a:t>
            </a:r>
            <a:r>
              <a:rPr lang="zh-CN" altLang="zh-CN" sz="2000" dirty="0" smtClean="0"/>
              <a:t>标签</a:t>
            </a:r>
            <a:r>
              <a:rPr lang="en-US" altLang="zh-CN" sz="2000" dirty="0" smtClean="0"/>
              <a:t> </a:t>
            </a:r>
            <a:r>
              <a:rPr lang="zh-CN" altLang="zh-CN" sz="2000" dirty="0"/>
              <a:t>：在文档中给表单加上标签，以</a:t>
            </a:r>
            <a:r>
              <a:rPr lang="en-US" altLang="zh-CN" sz="2000" dirty="0"/>
              <a:t>&lt;label&gt;&lt;/label&gt;</a:t>
            </a:r>
            <a:r>
              <a:rPr lang="zh-CN" altLang="zh-CN" sz="2000" dirty="0"/>
              <a:t>形式开头和结尾。</a:t>
            </a:r>
          </a:p>
          <a:p>
            <a:pPr marL="0" indent="0">
              <a:buNone/>
            </a:pPr>
            <a:r>
              <a:rPr lang="zh-CN" altLang="zh-CN" sz="2000" dirty="0"/>
              <a:t>（</a:t>
            </a:r>
            <a:r>
              <a:rPr lang="en-US" altLang="zh-CN" sz="2000" dirty="0"/>
              <a:t>14</a:t>
            </a:r>
            <a:r>
              <a:rPr lang="zh-CN" altLang="zh-CN" sz="2000" dirty="0"/>
              <a:t>）字段集</a:t>
            </a:r>
            <a:r>
              <a:rPr lang="en-US" altLang="zh-CN" sz="2000" dirty="0"/>
              <a:t> </a:t>
            </a:r>
            <a:r>
              <a:rPr lang="zh-CN" altLang="zh-CN" sz="2000" dirty="0"/>
              <a:t>：在文本中设置文本标签。</a:t>
            </a: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7643417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81000" y="1371600"/>
            <a:ext cx="8382000" cy="4724400"/>
          </a:xfrm>
        </p:spPr>
        <p:txBody>
          <a:bodyPr>
            <a:normAutofit fontScale="85000" lnSpcReduction="10000"/>
          </a:bodyPr>
          <a:lstStyle/>
          <a:p>
            <a:pPr marL="0" indent="0">
              <a:buNone/>
            </a:pPr>
            <a:r>
              <a:rPr lang="en-US" altLang="zh-CN" dirty="0"/>
              <a:t>3</a:t>
            </a:r>
            <a:r>
              <a:rPr lang="zh-CN" altLang="zh-CN" dirty="0"/>
              <a:t>．设置表单</a:t>
            </a:r>
            <a:r>
              <a:rPr lang="zh-CN" altLang="zh-CN" dirty="0" smtClean="0"/>
              <a:t>对象</a:t>
            </a:r>
            <a:endParaRPr lang="en-US" altLang="zh-CN" dirty="0" smtClean="0"/>
          </a:p>
          <a:p>
            <a:pPr marL="400050" lvl="1" indent="0">
              <a:buNone/>
            </a:pPr>
            <a:r>
              <a:rPr lang="zh-CN" altLang="zh-CN" dirty="0" smtClean="0"/>
              <a:t>在</a:t>
            </a:r>
            <a:r>
              <a:rPr lang="zh-CN" altLang="zh-CN" dirty="0"/>
              <a:t>网页中添加表单对象，首先必须创建表单。表单在浏览网页中属于不可见元素。在</a:t>
            </a:r>
            <a:r>
              <a:rPr lang="en-US" altLang="zh-CN" dirty="0"/>
              <a:t>Dreamweaver CS5</a:t>
            </a:r>
            <a:r>
              <a:rPr lang="zh-CN" altLang="zh-CN" dirty="0"/>
              <a:t>中插入一个表单，当页面处于“设计”视图中时，用红色的虚轮廓线指示表单。如果没有看到此轮廓线，可以选择“查看”｜“可视化助理”｜“不可见元素”命令。</a:t>
            </a:r>
          </a:p>
          <a:p>
            <a:pPr marL="457200" lvl="1" indent="0">
              <a:buNone/>
            </a:pPr>
            <a:r>
              <a:rPr lang="zh-CN" altLang="zh-CN" dirty="0"/>
              <a:t>将插入点放在希望表单出现的位置，选择“插入”｜“表单”｜“表单”命令，或者选择“插入”工具栏中的“表单”类别，然后单击“表单”按钮。</a:t>
            </a:r>
          </a:p>
          <a:p>
            <a:pPr marL="457200" lvl="1" indent="0">
              <a:buNone/>
            </a:pPr>
            <a:r>
              <a:rPr lang="zh-CN" altLang="zh-CN" dirty="0"/>
              <a:t>其代码结构为：</a:t>
            </a:r>
          </a:p>
          <a:p>
            <a:pPr marL="0" indent="0">
              <a:buNone/>
            </a:pPr>
            <a:r>
              <a:rPr lang="en-US" altLang="zh-CN" sz="2400" dirty="0"/>
              <a:t>&lt;form  id="form1"  name="form1"  </a:t>
            </a:r>
            <a:r>
              <a:rPr lang="en-US" altLang="zh-CN" sz="2400" dirty="0" smtClean="0"/>
              <a:t>method</a:t>
            </a:r>
            <a:r>
              <a:rPr lang="en-US" altLang="zh-CN" sz="2400" dirty="0"/>
              <a:t>="post"  action=""&gt;</a:t>
            </a:r>
            <a:endParaRPr lang="zh-CN" altLang="zh-CN" sz="2400" dirty="0"/>
          </a:p>
          <a:p>
            <a:pPr marL="0" indent="0">
              <a:buNone/>
            </a:pPr>
            <a:r>
              <a:rPr lang="zh-CN" altLang="zh-CN" sz="2400" dirty="0"/>
              <a:t>表单控件</a:t>
            </a:r>
          </a:p>
          <a:p>
            <a:pPr marL="0" indent="0">
              <a:buNone/>
            </a:pPr>
            <a:r>
              <a:rPr lang="en-US" altLang="zh-CN" sz="2400" dirty="0"/>
              <a:t>&lt;/form&gt;</a:t>
            </a:r>
            <a:endParaRPr lang="zh-CN" altLang="zh-CN" sz="2400" dirty="0"/>
          </a:p>
          <a:p>
            <a:pPr marL="0" indent="0">
              <a:buNone/>
            </a:pP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6455260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5.5.3  </a:t>
            </a:r>
            <a:r>
              <a:rPr lang="x-none" altLang="zh-CN" dirty="0" smtClean="0">
                <a:effectLst/>
              </a:rPr>
              <a:t>表单应用实例</a:t>
            </a:r>
            <a:endParaRPr lang="zh-CN" altLang="en-US" dirty="0"/>
          </a:p>
        </p:txBody>
      </p:sp>
      <p:sp>
        <p:nvSpPr>
          <p:cNvPr id="3" name="内容占位符 2"/>
          <p:cNvSpPr>
            <a:spLocks noGrp="1"/>
          </p:cNvSpPr>
          <p:nvPr>
            <p:ph idx="1"/>
          </p:nvPr>
        </p:nvSpPr>
        <p:spPr>
          <a:xfrm>
            <a:off x="457200" y="990600"/>
            <a:ext cx="7924800" cy="4724400"/>
          </a:xfrm>
        </p:spPr>
        <p:txBody>
          <a:bodyPr>
            <a:normAutofit/>
          </a:bodyPr>
          <a:lstStyle/>
          <a:p>
            <a:pPr marL="0" indent="0">
              <a:buNone/>
            </a:pPr>
            <a:r>
              <a:rPr lang="zh-CN" altLang="zh-CN" sz="2000" dirty="0"/>
              <a:t>使用表单完成“用户注册”页面的制作，如</a:t>
            </a:r>
            <a:r>
              <a:rPr lang="zh-CN" altLang="zh-CN" sz="2000" dirty="0" smtClean="0"/>
              <a:t>图所</a:t>
            </a:r>
            <a:r>
              <a:rPr lang="zh-CN" altLang="zh-CN" sz="2000" dirty="0"/>
              <a:t>示。</a:t>
            </a: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0090" y="2057400"/>
            <a:ext cx="6283963"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68693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5.5.3  表单应用实例</a:t>
            </a:r>
            <a:endParaRPr lang="zh-CN" altLang="en-US" dirty="0"/>
          </a:p>
        </p:txBody>
      </p:sp>
      <p:sp>
        <p:nvSpPr>
          <p:cNvPr id="3" name="内容占位符 2"/>
          <p:cNvSpPr>
            <a:spLocks noGrp="1"/>
          </p:cNvSpPr>
          <p:nvPr>
            <p:ph idx="1"/>
          </p:nvPr>
        </p:nvSpPr>
        <p:spPr/>
        <p:txBody>
          <a:bodyPr>
            <a:normAutofit/>
          </a:bodyPr>
          <a:lstStyle/>
          <a:p>
            <a:pPr marL="0" indent="0">
              <a:buNone/>
            </a:pPr>
            <a:r>
              <a:rPr lang="x-none" altLang="zh-CN" sz="2000" dirty="0"/>
              <a:t>1．新建网页</a:t>
            </a:r>
            <a:endParaRPr lang="zh-CN" altLang="zh-CN" sz="2000" dirty="0"/>
          </a:p>
          <a:p>
            <a:pPr marL="400050" lvl="1" indent="0">
              <a:buNone/>
            </a:pPr>
            <a:r>
              <a:rPr lang="zh-CN" altLang="zh-CN" sz="2000" dirty="0"/>
              <a:t>新建一个网页文件，名为</a:t>
            </a:r>
            <a:r>
              <a:rPr lang="en-US" altLang="zh-CN" sz="2000" dirty="0"/>
              <a:t>register.html</a:t>
            </a:r>
            <a:r>
              <a:rPr lang="zh-CN" altLang="zh-CN" sz="2000" dirty="0"/>
              <a:t>，在“文档”工具栏中将网页的标题设置为“用户注册”。使用</a:t>
            </a:r>
            <a:r>
              <a:rPr lang="en-US" altLang="zh-CN" sz="2000" dirty="0"/>
              <a:t>body</a:t>
            </a:r>
            <a:r>
              <a:rPr lang="zh-CN" altLang="zh-CN" sz="2000" dirty="0"/>
              <a:t>标签选择器，设置网页背景图片</a:t>
            </a:r>
            <a:r>
              <a:rPr lang="en-US" altLang="zh-CN" sz="2000" dirty="0"/>
              <a:t>bg.png</a:t>
            </a:r>
            <a:r>
              <a:rPr lang="zh-CN" altLang="zh-CN" sz="2000" dirty="0"/>
              <a:t>，然后在左上角插入</a:t>
            </a:r>
            <a:r>
              <a:rPr lang="en-US" altLang="zh-CN" sz="2000" dirty="0"/>
              <a:t>logo</a:t>
            </a:r>
            <a:r>
              <a:rPr lang="zh-CN" altLang="zh-CN" sz="2000" dirty="0"/>
              <a:t>图片</a:t>
            </a:r>
            <a:r>
              <a:rPr lang="en-US" altLang="zh-CN" sz="2000" dirty="0"/>
              <a:t>logo.png</a:t>
            </a:r>
            <a:r>
              <a:rPr lang="zh-CN" altLang="zh-CN" sz="2000" dirty="0"/>
              <a:t>。</a:t>
            </a:r>
          </a:p>
          <a:p>
            <a:pPr marL="0" indent="0">
              <a:buNone/>
            </a:pPr>
            <a:r>
              <a:rPr lang="x-none" altLang="zh-CN" sz="2000" dirty="0"/>
              <a:t>2．插入表单</a:t>
            </a:r>
            <a:endParaRPr lang="zh-CN" altLang="zh-CN" sz="2000" dirty="0"/>
          </a:p>
          <a:p>
            <a:pPr marL="400050" lvl="1" indent="0">
              <a:buNone/>
            </a:pPr>
            <a:r>
              <a:rPr lang="zh-CN" altLang="zh-CN" sz="2000" dirty="0"/>
              <a:t>选择“插入”面板｜“表单”类别｜“表单”图标，在该页中插入一个表单域。如</a:t>
            </a:r>
            <a:r>
              <a:rPr lang="zh-CN" altLang="zh-CN" sz="2000" dirty="0" smtClean="0"/>
              <a:t>图所</a:t>
            </a:r>
            <a:r>
              <a:rPr lang="zh-CN" altLang="zh-CN" sz="2000" dirty="0"/>
              <a:t>示。</a:t>
            </a:r>
          </a:p>
          <a:p>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4191000"/>
            <a:ext cx="7063739"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84432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5.5.3  表单应用实例</a:t>
            </a:r>
            <a:endParaRPr lang="zh-CN" altLang="en-US" dirty="0"/>
          </a:p>
        </p:txBody>
      </p:sp>
      <p:sp>
        <p:nvSpPr>
          <p:cNvPr id="3" name="内容占位符 2"/>
          <p:cNvSpPr>
            <a:spLocks noGrp="1"/>
          </p:cNvSpPr>
          <p:nvPr>
            <p:ph idx="1"/>
          </p:nvPr>
        </p:nvSpPr>
        <p:spPr/>
        <p:txBody>
          <a:bodyPr>
            <a:normAutofit fontScale="92500" lnSpcReduction="10000"/>
          </a:bodyPr>
          <a:lstStyle/>
          <a:p>
            <a:pPr marL="0" indent="0">
              <a:buNone/>
            </a:pPr>
            <a:r>
              <a:rPr lang="x-none" altLang="zh-CN" sz="2000" dirty="0"/>
              <a:t>3．插入表格</a:t>
            </a:r>
            <a:endParaRPr lang="zh-CN" altLang="zh-CN" sz="2000" dirty="0"/>
          </a:p>
          <a:p>
            <a:pPr marL="0" indent="0">
              <a:buNone/>
            </a:pPr>
            <a:r>
              <a:rPr lang="zh-CN" altLang="zh-CN" sz="2000" dirty="0"/>
              <a:t>（</a:t>
            </a:r>
            <a:r>
              <a:rPr lang="en-US" altLang="zh-CN" sz="2000" dirty="0"/>
              <a:t>1</a:t>
            </a:r>
            <a:r>
              <a:rPr lang="zh-CN" altLang="zh-CN" sz="2000" dirty="0"/>
              <a:t>）在表单域中插入一个</a:t>
            </a:r>
            <a:r>
              <a:rPr lang="en-US" altLang="zh-CN" sz="2000" dirty="0"/>
              <a:t>10</a:t>
            </a:r>
            <a:r>
              <a:rPr lang="zh-CN" altLang="zh-CN" sz="2000" dirty="0"/>
              <a:t>行</a:t>
            </a:r>
            <a:r>
              <a:rPr lang="en-US" altLang="zh-CN" sz="2000" dirty="0"/>
              <a:t>2</a:t>
            </a:r>
            <a:r>
              <a:rPr lang="zh-CN" altLang="zh-CN" sz="2000" dirty="0"/>
              <a:t>列的表格。表格宽度为</a:t>
            </a:r>
            <a:r>
              <a:rPr lang="en-US" altLang="zh-CN" sz="2000" dirty="0"/>
              <a:t>720</a:t>
            </a:r>
            <a:r>
              <a:rPr lang="zh-CN" altLang="zh-CN" sz="2000" dirty="0"/>
              <a:t>像素，表格间距设置为</a:t>
            </a:r>
            <a:r>
              <a:rPr lang="en-US" altLang="zh-CN" sz="2000" dirty="0"/>
              <a:t>1</a:t>
            </a:r>
            <a:r>
              <a:rPr lang="zh-CN" altLang="zh-CN" sz="2000" dirty="0"/>
              <a:t>像素，填充为</a:t>
            </a:r>
            <a:r>
              <a:rPr lang="en-US" altLang="zh-CN" sz="2000" dirty="0"/>
              <a:t>5</a:t>
            </a:r>
            <a:r>
              <a:rPr lang="zh-CN" altLang="zh-CN" sz="2000" dirty="0"/>
              <a:t>像素。</a:t>
            </a:r>
          </a:p>
          <a:p>
            <a:pPr marL="0" indent="0">
              <a:buNone/>
            </a:pPr>
            <a:r>
              <a:rPr lang="zh-CN" altLang="zh-CN" sz="2000" dirty="0"/>
              <a:t>（</a:t>
            </a:r>
            <a:r>
              <a:rPr lang="en-US" altLang="zh-CN" sz="2000" dirty="0"/>
              <a:t>2</a:t>
            </a:r>
            <a:r>
              <a:rPr lang="zh-CN" altLang="zh-CN" sz="2000" dirty="0"/>
              <a:t>）将第一行合并，插入</a:t>
            </a:r>
            <a:r>
              <a:rPr lang="en-US" altLang="zh-CN" sz="2000" dirty="0"/>
              <a:t>register_title.png</a:t>
            </a:r>
            <a:r>
              <a:rPr lang="zh-CN" altLang="zh-CN" sz="2000" dirty="0"/>
              <a:t>，并输入“用户注册”文字信息，设置图片的对齐方式为“绝对居中”。</a:t>
            </a:r>
          </a:p>
          <a:p>
            <a:pPr marL="0" indent="0">
              <a:buNone/>
            </a:pPr>
            <a:r>
              <a:rPr lang="zh-CN" altLang="zh-CN" sz="2000" dirty="0"/>
              <a:t>（</a:t>
            </a:r>
            <a:r>
              <a:rPr lang="en-US" altLang="zh-CN" sz="2000" dirty="0"/>
              <a:t>3</a:t>
            </a:r>
            <a:r>
              <a:rPr lang="zh-CN" altLang="zh-CN" sz="2000" dirty="0"/>
              <a:t>）在第</a:t>
            </a:r>
            <a:r>
              <a:rPr lang="en-US" altLang="zh-CN" sz="2000" dirty="0"/>
              <a:t>2</a:t>
            </a:r>
            <a:r>
              <a:rPr lang="zh-CN" altLang="zh-CN" sz="2000" dirty="0"/>
              <a:t>～</a:t>
            </a:r>
            <a:r>
              <a:rPr lang="en-US" altLang="zh-CN" sz="2000" dirty="0"/>
              <a:t>7</a:t>
            </a:r>
            <a:r>
              <a:rPr lang="zh-CN" altLang="zh-CN" sz="2000" dirty="0"/>
              <a:t>行的第</a:t>
            </a:r>
            <a:r>
              <a:rPr lang="en-US" altLang="zh-CN" sz="2000" dirty="0"/>
              <a:t>1</a:t>
            </a:r>
            <a:r>
              <a:rPr lang="zh-CN" altLang="zh-CN" sz="2000" dirty="0"/>
              <a:t>列的单元格中分别输入文本信息：用户昵称、创建密码、确认密码、性别、爱好、电子邮箱、出生年月。水平居右对齐</a:t>
            </a:r>
            <a:r>
              <a:rPr lang="zh-CN" altLang="zh-CN" sz="2000" dirty="0" smtClean="0"/>
              <a:t>。</a:t>
            </a:r>
            <a:endParaRPr lang="en-US" altLang="zh-CN" sz="2000" dirty="0" smtClean="0"/>
          </a:p>
          <a:p>
            <a:pPr marL="0" indent="0">
              <a:buNone/>
            </a:pPr>
            <a:r>
              <a:rPr lang="x-none" altLang="zh-CN" sz="2000" dirty="0"/>
              <a:t>4．插入单行文本框</a:t>
            </a:r>
            <a:endParaRPr lang="zh-CN" altLang="zh-CN" sz="2000" dirty="0"/>
          </a:p>
          <a:p>
            <a:pPr marL="0" indent="0">
              <a:buNone/>
            </a:pPr>
            <a:r>
              <a:rPr lang="zh-CN" altLang="zh-CN" sz="2000" dirty="0"/>
              <a:t>（</a:t>
            </a:r>
            <a:r>
              <a:rPr lang="en-US" altLang="zh-CN" sz="2000" dirty="0"/>
              <a:t>1</a:t>
            </a:r>
            <a:r>
              <a:rPr lang="zh-CN" altLang="zh-CN" sz="2000" dirty="0"/>
              <a:t>）插入文本字段。</a:t>
            </a:r>
          </a:p>
          <a:p>
            <a:pPr marL="0" indent="0">
              <a:buNone/>
            </a:pPr>
            <a:r>
              <a:rPr lang="zh-CN" altLang="zh-CN" sz="2000" dirty="0"/>
              <a:t>文本框的标记为</a:t>
            </a:r>
            <a:r>
              <a:rPr lang="en-US" altLang="zh-CN" sz="2000" dirty="0"/>
              <a:t>&lt;input&gt;</a:t>
            </a:r>
            <a:r>
              <a:rPr lang="zh-CN" altLang="zh-CN" sz="2000" dirty="0"/>
              <a:t>，其基本格式如下：</a:t>
            </a:r>
          </a:p>
          <a:p>
            <a:pPr marL="0" indent="0">
              <a:buNone/>
            </a:pPr>
            <a:r>
              <a:rPr lang="en-US" altLang="zh-CN" sz="2000" dirty="0"/>
              <a:t>&lt;input  type="text"  name="</a:t>
            </a:r>
            <a:r>
              <a:rPr lang="zh-CN" altLang="zh-CN" sz="2000" dirty="0"/>
              <a:t>文本框名称</a:t>
            </a:r>
            <a:r>
              <a:rPr lang="en-US" altLang="zh-CN" sz="2000" dirty="0"/>
              <a:t>"  id="</a:t>
            </a:r>
            <a:r>
              <a:rPr lang="zh-CN" altLang="zh-CN" sz="2000" dirty="0"/>
              <a:t>文本框</a:t>
            </a:r>
            <a:r>
              <a:rPr lang="en-US" altLang="zh-CN" sz="2000" dirty="0"/>
              <a:t>ID</a:t>
            </a:r>
            <a:r>
              <a:rPr lang="zh-CN" altLang="zh-CN" sz="2000" dirty="0"/>
              <a:t>值</a:t>
            </a:r>
            <a:r>
              <a:rPr lang="en-US" altLang="zh-CN" sz="2000" dirty="0"/>
              <a:t>"  value="</a:t>
            </a:r>
            <a:r>
              <a:rPr lang="zh-CN" altLang="zh-CN" sz="2000" dirty="0"/>
              <a:t>默认值</a:t>
            </a:r>
            <a:r>
              <a:rPr lang="en-US" altLang="zh-CN" sz="2000" dirty="0"/>
              <a:t>" /&gt;</a:t>
            </a:r>
            <a:endParaRPr lang="zh-CN" altLang="zh-CN" sz="2000" dirty="0"/>
          </a:p>
          <a:p>
            <a:pPr marL="0" indent="0">
              <a:buNone/>
            </a:pPr>
            <a:r>
              <a:rPr lang="zh-CN" altLang="zh-CN" sz="2000" dirty="0"/>
              <a:t>将光标定位在第</a:t>
            </a:r>
            <a:r>
              <a:rPr lang="en-US" altLang="zh-CN" sz="2000" dirty="0"/>
              <a:t>2</a:t>
            </a:r>
            <a:r>
              <a:rPr lang="zh-CN" altLang="zh-CN" sz="2000" dirty="0"/>
              <a:t>行第</a:t>
            </a:r>
            <a:r>
              <a:rPr lang="en-US" altLang="zh-CN" sz="2000" dirty="0"/>
              <a:t>2</a:t>
            </a:r>
            <a:r>
              <a:rPr lang="zh-CN" altLang="zh-CN" sz="2000" dirty="0"/>
              <a:t>列，单击“插入”工具栏上的“表单”类别，然后单击“文本字段”按钮</a:t>
            </a:r>
            <a:r>
              <a:rPr lang="en-US" altLang="zh-CN" sz="2000" dirty="0"/>
              <a:t> </a:t>
            </a:r>
            <a:r>
              <a:rPr lang="zh-CN" altLang="zh-CN" sz="2000" dirty="0"/>
              <a:t>，在弹出的对话框中单击“确定”按钮，即在单元格中插入了一个单行文本框，如</a:t>
            </a:r>
            <a:r>
              <a:rPr lang="zh-CN" altLang="zh-CN" sz="2000" dirty="0" smtClean="0"/>
              <a:t>图所</a:t>
            </a:r>
            <a:r>
              <a:rPr lang="zh-CN" altLang="zh-CN" sz="2000" dirty="0"/>
              <a:t>示。</a:t>
            </a:r>
          </a:p>
          <a:p>
            <a:pPr marL="0" indent="0">
              <a:buNone/>
            </a:pP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57</a:t>
            </a:fld>
            <a:endParaRPr lang="en-US" altLang="zh-CN"/>
          </a:p>
        </p:txBody>
      </p:sp>
      <p:sp>
        <p:nvSpPr>
          <p:cNvPr id="5" name="页脚占位符 4"/>
          <p:cNvSpPr>
            <a:spLocks noGrp="1"/>
          </p:cNvSpPr>
          <p:nvPr>
            <p:ph type="ftr" sz="quarter" idx="3"/>
          </p:nvPr>
        </p:nvSpPr>
        <p:spPr/>
        <p:txBody>
          <a:bodyPr/>
          <a:lstStyle/>
          <a:p>
            <a:r>
              <a:rPr lang="zh-CN" altLang="en-US" dirty="0" smtClean="0"/>
              <a:t>网页设计与制作</a:t>
            </a:r>
            <a:endParaRPr lang="en-US" altLang="zh-CN"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5791200"/>
            <a:ext cx="288925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74972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5.5.3  表单应用实例</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zh-CN" sz="2000" dirty="0"/>
              <a:t>（</a:t>
            </a:r>
            <a:r>
              <a:rPr lang="en-US" altLang="zh-CN" sz="2000" dirty="0"/>
              <a:t>2</a:t>
            </a:r>
            <a:r>
              <a:rPr lang="zh-CN" altLang="zh-CN" sz="2000" dirty="0"/>
              <a:t>）选中文本框，在“属性”面板中修改文本框属性，将此文本框名为“</a:t>
            </a:r>
            <a:r>
              <a:rPr lang="en-US" altLang="zh-CN" sz="2000" dirty="0"/>
              <a:t>username</a:t>
            </a:r>
            <a:r>
              <a:rPr lang="zh-CN" altLang="zh-CN" sz="2000" dirty="0"/>
              <a:t>”。如</a:t>
            </a:r>
            <a:r>
              <a:rPr lang="zh-CN" altLang="zh-CN" sz="2000" dirty="0" smtClean="0"/>
              <a:t>图所</a:t>
            </a:r>
            <a:r>
              <a:rPr lang="zh-CN" altLang="zh-CN" sz="2000" dirty="0"/>
              <a:t>示</a:t>
            </a:r>
            <a:r>
              <a:rPr lang="zh-CN" altLang="zh-CN" sz="2000" dirty="0" smtClean="0"/>
              <a:t>。</a:t>
            </a:r>
            <a:endParaRPr lang="en-US" altLang="zh-CN" sz="2000" dirty="0" smtClean="0"/>
          </a:p>
          <a:p>
            <a:pPr marL="0" indent="0">
              <a:buNone/>
            </a:pPr>
            <a:endParaRPr lang="en-US" altLang="zh-CN" sz="2000" dirty="0"/>
          </a:p>
          <a:p>
            <a:pPr marL="0" indent="0">
              <a:buNone/>
            </a:pPr>
            <a:endParaRPr lang="en-US" altLang="zh-CN" sz="2000" dirty="0" smtClean="0"/>
          </a:p>
          <a:p>
            <a:pPr marL="0" lvl="0" indent="0">
              <a:buNone/>
            </a:pPr>
            <a:r>
              <a:rPr lang="en-US" altLang="zh-CN" sz="2000" dirty="0" smtClean="0"/>
              <a:t>5. </a:t>
            </a:r>
            <a:r>
              <a:rPr lang="x-none" altLang="zh-CN" sz="2000" dirty="0" smtClean="0"/>
              <a:t>插入密码文本框</a:t>
            </a:r>
            <a:endParaRPr lang="zh-CN" altLang="zh-CN" sz="2000" dirty="0"/>
          </a:p>
          <a:p>
            <a:pPr marL="0" indent="0">
              <a:buNone/>
            </a:pPr>
            <a:r>
              <a:rPr lang="zh-CN" altLang="zh-CN" sz="2000" dirty="0"/>
              <a:t>控件密码框也是使用</a:t>
            </a:r>
            <a:r>
              <a:rPr lang="en-US" altLang="zh-CN" sz="2000" dirty="0"/>
              <a:t>&lt;input&gt;</a:t>
            </a:r>
            <a:r>
              <a:rPr lang="zh-CN" altLang="zh-CN" sz="2000" dirty="0"/>
              <a:t>标记，只是“</a:t>
            </a:r>
            <a:r>
              <a:rPr lang="en-US" altLang="zh-CN" sz="2000" dirty="0"/>
              <a:t>type</a:t>
            </a:r>
            <a:r>
              <a:rPr lang="zh-CN" altLang="zh-CN" sz="2000" dirty="0"/>
              <a:t>”值为“</a:t>
            </a:r>
            <a:r>
              <a:rPr lang="en-US" altLang="zh-CN" sz="2000" dirty="0"/>
              <a:t>password</a:t>
            </a:r>
            <a:r>
              <a:rPr lang="zh-CN" altLang="zh-CN" sz="2000" dirty="0"/>
              <a:t>”。其格式如下：</a:t>
            </a:r>
          </a:p>
          <a:p>
            <a:pPr marL="0" indent="0">
              <a:buNone/>
            </a:pPr>
            <a:r>
              <a:rPr lang="en-US" altLang="zh-CN" sz="2000" dirty="0"/>
              <a:t>&lt;input  type="password"  name="</a:t>
            </a:r>
            <a:r>
              <a:rPr lang="zh-CN" altLang="zh-CN" sz="2000" dirty="0"/>
              <a:t>密码框名称</a:t>
            </a:r>
            <a:r>
              <a:rPr lang="en-US" altLang="zh-CN" sz="2000" dirty="0"/>
              <a:t>"  id="</a:t>
            </a:r>
            <a:r>
              <a:rPr lang="zh-CN" altLang="zh-CN" sz="2000" dirty="0"/>
              <a:t>密码框</a:t>
            </a:r>
            <a:r>
              <a:rPr lang="en-US" altLang="zh-CN" sz="2000" dirty="0"/>
              <a:t>ID</a:t>
            </a:r>
            <a:r>
              <a:rPr lang="zh-CN" altLang="zh-CN" sz="2000" dirty="0"/>
              <a:t>值</a:t>
            </a:r>
            <a:r>
              <a:rPr lang="en-US" altLang="zh-CN" sz="2000" dirty="0"/>
              <a:t>"  value="</a:t>
            </a:r>
            <a:r>
              <a:rPr lang="zh-CN" altLang="zh-CN" sz="2000" dirty="0"/>
              <a:t>初始值</a:t>
            </a:r>
            <a:r>
              <a:rPr lang="en-US" altLang="zh-CN" sz="2000" dirty="0"/>
              <a:t>" /&gt;</a:t>
            </a:r>
            <a:endParaRPr lang="zh-CN" altLang="zh-CN" sz="2000" dirty="0"/>
          </a:p>
          <a:p>
            <a:pPr marL="0" indent="0">
              <a:buNone/>
            </a:pPr>
            <a:r>
              <a:rPr lang="zh-CN" altLang="zh-CN" sz="2000" dirty="0"/>
              <a:t>在输入密码后插入文本框。选中该文本框，在“属性”面板中设置名称为</a:t>
            </a:r>
            <a:r>
              <a:rPr lang="en-US" altLang="zh-CN" sz="2000" dirty="0"/>
              <a:t>password</a:t>
            </a:r>
            <a:r>
              <a:rPr lang="zh-CN" altLang="zh-CN" sz="2000" dirty="0"/>
              <a:t>，类型设置为“密码”，如</a:t>
            </a:r>
            <a:r>
              <a:rPr lang="zh-CN" altLang="zh-CN" sz="2000" dirty="0" smtClean="0"/>
              <a:t>图所</a:t>
            </a:r>
            <a:r>
              <a:rPr lang="zh-CN" altLang="zh-CN" sz="2000" dirty="0"/>
              <a:t>示。</a:t>
            </a:r>
          </a:p>
          <a:p>
            <a:pPr marL="0" indent="0">
              <a:buNone/>
            </a:pPr>
            <a:endParaRPr lang="zh-CN" altLang="zh-CN" sz="2000" dirty="0"/>
          </a:p>
          <a:p>
            <a:pPr marL="0" indent="0">
              <a:buNone/>
            </a:pP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2057400"/>
            <a:ext cx="4660900"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5334000"/>
            <a:ext cx="466725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27073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5.5.3  表单应用实例</a:t>
            </a:r>
            <a:endParaRPr lang="zh-CN" altLang="en-US" dirty="0"/>
          </a:p>
        </p:txBody>
      </p:sp>
      <p:sp>
        <p:nvSpPr>
          <p:cNvPr id="3" name="内容占位符 2"/>
          <p:cNvSpPr>
            <a:spLocks noGrp="1"/>
          </p:cNvSpPr>
          <p:nvPr>
            <p:ph idx="1"/>
          </p:nvPr>
        </p:nvSpPr>
        <p:spPr/>
        <p:txBody>
          <a:bodyPr>
            <a:normAutofit/>
          </a:bodyPr>
          <a:lstStyle/>
          <a:p>
            <a:pPr marL="0" lvl="0" indent="0">
              <a:buNone/>
            </a:pPr>
            <a:r>
              <a:rPr lang="en-US" altLang="zh-CN" sz="2000" dirty="0" smtClean="0"/>
              <a:t>6. </a:t>
            </a:r>
            <a:r>
              <a:rPr lang="x-none" altLang="zh-CN" sz="2000" dirty="0" smtClean="0"/>
              <a:t>插入单选按钮</a:t>
            </a:r>
            <a:endParaRPr lang="zh-CN" altLang="zh-CN" sz="2000" dirty="0"/>
          </a:p>
          <a:p>
            <a:pPr marL="0" indent="0">
              <a:buNone/>
            </a:pPr>
            <a:r>
              <a:rPr lang="x-none" altLang="zh-CN" sz="2000" dirty="0"/>
              <a:t> </a:t>
            </a:r>
            <a:r>
              <a:rPr lang="zh-CN" altLang="zh-CN" sz="2000" dirty="0"/>
              <a:t>单选按钮的标记为</a:t>
            </a:r>
            <a:r>
              <a:rPr lang="en-US" altLang="zh-CN" sz="2000" dirty="0"/>
              <a:t>&lt;input&gt;</a:t>
            </a:r>
            <a:r>
              <a:rPr lang="zh-CN" altLang="zh-CN" sz="2000" dirty="0"/>
              <a:t>，“</a:t>
            </a:r>
            <a:r>
              <a:rPr lang="en-US" altLang="zh-CN" sz="2000" dirty="0"/>
              <a:t>type</a:t>
            </a:r>
            <a:r>
              <a:rPr lang="zh-CN" altLang="zh-CN" sz="2000" dirty="0"/>
              <a:t>”值为</a:t>
            </a:r>
            <a:r>
              <a:rPr lang="en-US" altLang="zh-CN" sz="2000" dirty="0"/>
              <a:t>radio</a:t>
            </a:r>
            <a:r>
              <a:rPr lang="zh-CN" altLang="zh-CN" sz="2000" dirty="0"/>
              <a:t>。其格式如下：</a:t>
            </a:r>
          </a:p>
          <a:p>
            <a:pPr marL="0" indent="0">
              <a:buNone/>
            </a:pPr>
            <a:r>
              <a:rPr lang="en-US" altLang="zh-CN" sz="2000" dirty="0"/>
              <a:t>&lt;input  type="radio"  name="radio</a:t>
            </a:r>
            <a:r>
              <a:rPr lang="zh-CN" altLang="zh-CN" sz="2000" dirty="0"/>
              <a:t>名称</a:t>
            </a:r>
            <a:r>
              <a:rPr lang="en-US" altLang="zh-CN" sz="2000" dirty="0"/>
              <a:t>"  id="radio</a:t>
            </a:r>
            <a:r>
              <a:rPr lang="zh-CN" altLang="zh-CN" sz="2000" dirty="0"/>
              <a:t>的</a:t>
            </a:r>
            <a:r>
              <a:rPr lang="en-US" altLang="zh-CN" sz="2000" dirty="0"/>
              <a:t>ID</a:t>
            </a:r>
            <a:r>
              <a:rPr lang="zh-CN" altLang="zh-CN" sz="2000" dirty="0"/>
              <a:t>值</a:t>
            </a:r>
            <a:r>
              <a:rPr lang="en-US" altLang="zh-CN" sz="2000" dirty="0"/>
              <a:t>"  value="radio"  value="</a:t>
            </a:r>
            <a:r>
              <a:rPr lang="zh-CN" altLang="zh-CN" sz="2000" dirty="0"/>
              <a:t>提交于服务器端的值</a:t>
            </a:r>
            <a:r>
              <a:rPr lang="en-US" altLang="zh-CN" sz="2000" dirty="0"/>
              <a:t>" /&gt;</a:t>
            </a:r>
            <a:endParaRPr lang="zh-CN" altLang="zh-CN" sz="2000" dirty="0"/>
          </a:p>
          <a:p>
            <a:pPr marL="0" indent="0">
              <a:buNone/>
            </a:pPr>
            <a:r>
              <a:rPr lang="zh-CN" altLang="zh-CN" sz="2000" dirty="0"/>
              <a:t>将光标定位在性别后的单元格中，单击“插入”工具栏上的“表单”类别，然后单击“单选按钮”按钮</a:t>
            </a:r>
            <a:r>
              <a:rPr lang="en-US" altLang="zh-CN" sz="2000" dirty="0"/>
              <a:t> </a:t>
            </a:r>
            <a:r>
              <a:rPr lang="zh-CN" altLang="zh-CN" sz="2000" dirty="0"/>
              <a:t>，则在单元格中插入了一个单选按钮。选中单选按钮，可以在“属性”面板中修改属性。如</a:t>
            </a:r>
            <a:r>
              <a:rPr lang="zh-CN" altLang="zh-CN" sz="2000" dirty="0" smtClean="0"/>
              <a:t>图所</a:t>
            </a:r>
            <a:r>
              <a:rPr lang="zh-CN" altLang="zh-CN" sz="2000" dirty="0"/>
              <a:t>示</a:t>
            </a:r>
            <a:r>
              <a:rPr lang="zh-CN" altLang="zh-CN" sz="2000" dirty="0" smtClean="0"/>
              <a:t>，</a:t>
            </a: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3886200"/>
            <a:ext cx="46561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565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x-none" altLang="zh-CN" dirty="0"/>
              <a:t>5．</a:t>
            </a:r>
            <a:r>
              <a:rPr lang="x-none" altLang="zh-CN" dirty="0" smtClean="0"/>
              <a:t>插入行或列</a:t>
            </a:r>
            <a:endParaRPr lang="en-US" altLang="zh-CN" dirty="0" smtClean="0"/>
          </a:p>
          <a:p>
            <a:r>
              <a:rPr lang="zh-CN" altLang="zh-CN" dirty="0"/>
              <a:t>（</a:t>
            </a:r>
            <a:r>
              <a:rPr lang="en-US" altLang="zh-CN" dirty="0"/>
              <a:t>1</a:t>
            </a:r>
            <a:r>
              <a:rPr lang="zh-CN" altLang="zh-CN" dirty="0"/>
              <a:t>）插入单行或单列。</a:t>
            </a:r>
          </a:p>
          <a:p>
            <a:pPr lvl="1"/>
            <a:r>
              <a:rPr lang="zh-CN" altLang="zh-CN" dirty="0"/>
              <a:t>单击一个单元格，选择“插入”｜“表格对象”，在子菜单中选择插入行或插入列。</a:t>
            </a:r>
          </a:p>
          <a:p>
            <a:pPr lvl="1"/>
            <a:r>
              <a:rPr lang="zh-CN" altLang="zh-CN" dirty="0"/>
              <a:t>单击一个单元格，选择“修改”｜“表格”｜“插入行”或“修改”｜“表格”｜“插入列”命令。</a:t>
            </a:r>
            <a:r>
              <a:rPr lang="en-US" altLang="zh-CN" dirty="0"/>
              <a:t> </a:t>
            </a:r>
            <a:endParaRPr lang="zh-CN" altLang="zh-CN" dirty="0"/>
          </a:p>
          <a:p>
            <a:pPr lvl="1"/>
            <a:r>
              <a:rPr lang="zh-CN" altLang="zh-CN" dirty="0"/>
              <a:t>右击要插入行或列的任一单元格，然后选择“表格”｜“插入行”或“表格”｜“插入列”命令。</a:t>
            </a:r>
          </a:p>
          <a:p>
            <a:pPr lvl="1"/>
            <a:r>
              <a:rPr lang="zh-CN" altLang="zh-CN" dirty="0"/>
              <a:t>单击列标题菜单，然后选择“左侧插入列”或“右侧插入列”。</a:t>
            </a:r>
          </a:p>
          <a:p>
            <a:r>
              <a:rPr lang="zh-CN" altLang="zh-CN" dirty="0"/>
              <a:t>（</a:t>
            </a:r>
            <a:r>
              <a:rPr lang="en-US" altLang="zh-CN" dirty="0"/>
              <a:t>2</a:t>
            </a:r>
            <a:r>
              <a:rPr lang="zh-CN" altLang="zh-CN" dirty="0"/>
              <a:t>）插入多行或多列。</a:t>
            </a:r>
          </a:p>
          <a:p>
            <a:pPr lvl="1"/>
            <a:r>
              <a:rPr lang="zh-CN" altLang="zh-CN" dirty="0"/>
              <a:t>单击一个单元格，选择“修改”｜“表格”｜“插入行或列”命令，弹出“插入行或列”对话框，在其中选择“行”或</a:t>
            </a:r>
            <a:r>
              <a:rPr lang="zh-CN" altLang="zh-CN" dirty="0" smtClean="0"/>
              <a:t>“列” ，</a:t>
            </a:r>
            <a:r>
              <a:rPr lang="zh-CN" altLang="zh-CN" dirty="0"/>
              <a:t>然后在“插入行或列”对话框内设置需要插入的行或列的</a:t>
            </a:r>
            <a:r>
              <a:rPr lang="zh-CN" altLang="zh-CN" dirty="0" smtClean="0"/>
              <a:t>数目。</a:t>
            </a:r>
            <a:r>
              <a:rPr lang="zh-CN" altLang="zh-CN" dirty="0"/>
              <a:t>最终效果如</a:t>
            </a:r>
            <a:r>
              <a:rPr lang="zh-CN" altLang="zh-CN" dirty="0" smtClean="0"/>
              <a:t>图所</a:t>
            </a:r>
            <a:r>
              <a:rPr lang="zh-CN" altLang="zh-CN" dirty="0"/>
              <a:t>示。</a:t>
            </a:r>
          </a:p>
          <a:p>
            <a:endParaRPr lang="zh-CN" altLang="zh-CN" dirty="0"/>
          </a:p>
          <a:p>
            <a:pPr marL="0" indent="0">
              <a:buNone/>
            </a:pP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a:t>
            </a:fld>
            <a:endParaRPr lang="en-US" altLang="zh-CN" dirty="0"/>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4419600"/>
            <a:ext cx="7161551"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8981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effectLst/>
              </a:rPr>
              <a:t>5.5.3  表单应用实例</a:t>
            </a:r>
            <a:endParaRPr lang="zh-CN" altLang="en-US" dirty="0"/>
          </a:p>
        </p:txBody>
      </p:sp>
      <p:sp>
        <p:nvSpPr>
          <p:cNvPr id="3" name="内容占位符 2"/>
          <p:cNvSpPr>
            <a:spLocks noGrp="1"/>
          </p:cNvSpPr>
          <p:nvPr>
            <p:ph idx="1"/>
          </p:nvPr>
        </p:nvSpPr>
        <p:spPr/>
        <p:txBody>
          <a:bodyPr>
            <a:normAutofit/>
          </a:bodyPr>
          <a:lstStyle/>
          <a:p>
            <a:pPr marL="0" indent="0">
              <a:buNone/>
            </a:pPr>
            <a:r>
              <a:rPr lang="x-none" altLang="zh-CN" sz="2000" dirty="0"/>
              <a:t>7．插入复选框</a:t>
            </a:r>
            <a:endParaRPr lang="zh-CN" altLang="zh-CN" sz="2000" dirty="0"/>
          </a:p>
          <a:p>
            <a:pPr marL="0" indent="0">
              <a:buNone/>
            </a:pPr>
            <a:r>
              <a:rPr lang="zh-CN" altLang="zh-CN" sz="2000" dirty="0"/>
              <a:t>复选框可以提供多个选择项，而单选按钮只能选择一个。如果需要选择多项时可以用复选框来制作。复选框标记为</a:t>
            </a:r>
            <a:r>
              <a:rPr lang="en-US" altLang="zh-CN" sz="2000" dirty="0"/>
              <a:t>&lt;input&gt;</a:t>
            </a:r>
            <a:r>
              <a:rPr lang="zh-CN" altLang="zh-CN" sz="2000" dirty="0"/>
              <a:t>，“</a:t>
            </a:r>
            <a:r>
              <a:rPr lang="en-US" altLang="zh-CN" sz="2000" dirty="0"/>
              <a:t>type</a:t>
            </a:r>
            <a:r>
              <a:rPr lang="zh-CN" altLang="zh-CN" sz="2000" dirty="0"/>
              <a:t>”值为</a:t>
            </a:r>
            <a:r>
              <a:rPr lang="en-US" altLang="zh-CN" sz="2000" dirty="0"/>
              <a:t>checkbox</a:t>
            </a:r>
            <a:r>
              <a:rPr lang="zh-CN" altLang="zh-CN" sz="2000" dirty="0"/>
              <a:t>，格式如下：</a:t>
            </a:r>
          </a:p>
          <a:p>
            <a:pPr marL="0" indent="0">
              <a:buNone/>
            </a:pPr>
            <a:r>
              <a:rPr lang="en-US" altLang="zh-CN" sz="2000" dirty="0"/>
              <a:t>&lt;input  name="checkbox</a:t>
            </a:r>
            <a:r>
              <a:rPr lang="zh-CN" altLang="zh-CN" sz="2000" dirty="0"/>
              <a:t>名称</a:t>
            </a:r>
            <a:r>
              <a:rPr lang="en-US" altLang="zh-CN" sz="2000" dirty="0"/>
              <a:t>"  type="checkbox"  id="checkbox</a:t>
            </a:r>
            <a:r>
              <a:rPr lang="zh-CN" altLang="zh-CN" sz="2000" dirty="0"/>
              <a:t>的</a:t>
            </a:r>
            <a:r>
              <a:rPr lang="en-US" altLang="zh-CN" sz="2000" dirty="0"/>
              <a:t>ID</a:t>
            </a:r>
            <a:r>
              <a:rPr lang="zh-CN" altLang="zh-CN" sz="2000" dirty="0"/>
              <a:t>值</a:t>
            </a:r>
            <a:r>
              <a:rPr lang="en-US" altLang="zh-CN" sz="2000" dirty="0"/>
              <a:t>"  value="</a:t>
            </a:r>
            <a:r>
              <a:rPr lang="zh-CN" altLang="zh-CN" sz="2000" dirty="0"/>
              <a:t>提交于服务器端的值</a:t>
            </a:r>
            <a:r>
              <a:rPr lang="en-US" altLang="zh-CN" sz="2000" dirty="0"/>
              <a:t>" /&gt;</a:t>
            </a:r>
            <a:endParaRPr lang="zh-CN" altLang="zh-CN" sz="2000" dirty="0"/>
          </a:p>
          <a:p>
            <a:pPr marL="0" indent="0">
              <a:buNone/>
            </a:pPr>
            <a:r>
              <a:rPr lang="zh-CN" altLang="zh-CN" sz="2000" dirty="0"/>
              <a:t>在“插入”工具栏中单击“复选框”按钮</a:t>
            </a:r>
            <a:r>
              <a:rPr lang="en-US" altLang="zh-CN" sz="2000" dirty="0"/>
              <a:t> </a:t>
            </a:r>
            <a:r>
              <a:rPr lang="zh-CN" altLang="zh-CN" sz="2000" dirty="0"/>
              <a:t>，则在插入点添加一个复选框，选中复选框可以在“属性”面板中修改相关属性，如</a:t>
            </a:r>
            <a:r>
              <a:rPr lang="zh-CN" altLang="zh-CN" sz="2000" dirty="0" smtClean="0"/>
              <a:t>图所</a:t>
            </a:r>
            <a:r>
              <a:rPr lang="zh-CN" altLang="zh-CN" sz="2000" dirty="0"/>
              <a:t>示。</a:t>
            </a:r>
          </a:p>
          <a:p>
            <a:pPr marL="0" indent="0">
              <a:buNone/>
            </a:pP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4465080"/>
            <a:ext cx="5783330" cy="945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6407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81000" y="1066800"/>
            <a:ext cx="7924800" cy="4724400"/>
          </a:xfrm>
        </p:spPr>
        <p:txBody>
          <a:bodyPr>
            <a:noAutofit/>
          </a:bodyPr>
          <a:lstStyle/>
          <a:p>
            <a:pPr marL="0" indent="0">
              <a:buNone/>
            </a:pPr>
            <a:r>
              <a:rPr lang="x-none" altLang="zh-CN" sz="2000" dirty="0"/>
              <a:t>8．插入下拉菜单和列表项</a:t>
            </a:r>
            <a:endParaRPr lang="zh-CN" altLang="zh-CN" sz="2000" dirty="0"/>
          </a:p>
          <a:p>
            <a:pPr marL="0" indent="0">
              <a:buNone/>
            </a:pPr>
            <a:r>
              <a:rPr lang="zh-CN" altLang="zh-CN" sz="2000" dirty="0" smtClean="0"/>
              <a:t>（</a:t>
            </a:r>
            <a:r>
              <a:rPr lang="en-US" altLang="zh-CN" sz="2000" dirty="0"/>
              <a:t>1</a:t>
            </a:r>
            <a:r>
              <a:rPr lang="zh-CN" altLang="zh-CN" sz="2000" dirty="0"/>
              <a:t>）插入下拉菜单。</a:t>
            </a:r>
          </a:p>
          <a:p>
            <a:pPr marL="0" indent="0">
              <a:buNone/>
            </a:pPr>
            <a:r>
              <a:rPr lang="zh-CN" altLang="zh-CN" sz="2000" dirty="0"/>
              <a:t>这里所说的菜单指下拉式菜单（可以理解为下拉式列表），默认只显示一行，而列表是显示多行。菜单中的选项只能选择其中一项，类似单选按钮组。</a:t>
            </a:r>
          </a:p>
          <a:p>
            <a:pPr marL="0" indent="0">
              <a:buNone/>
            </a:pPr>
            <a:r>
              <a:rPr lang="zh-CN" altLang="zh-CN" sz="2000" dirty="0"/>
              <a:t>下拉菜单是由两个标记定义的，</a:t>
            </a:r>
            <a:r>
              <a:rPr lang="en-US" altLang="zh-CN" sz="2000" dirty="0"/>
              <a:t>&lt;select&gt;</a:t>
            </a:r>
            <a:r>
              <a:rPr lang="zh-CN" altLang="zh-CN" sz="2000" dirty="0"/>
              <a:t>和</a:t>
            </a:r>
            <a:r>
              <a:rPr lang="en-US" altLang="zh-CN" sz="2000" dirty="0"/>
              <a:t>&lt;option&gt;</a:t>
            </a:r>
            <a:r>
              <a:rPr lang="zh-CN" altLang="zh-CN" sz="2000" dirty="0"/>
              <a:t>，其格式如下：</a:t>
            </a:r>
          </a:p>
          <a:p>
            <a:pPr marL="0" indent="0">
              <a:buNone/>
            </a:pPr>
            <a:r>
              <a:rPr lang="en-US" altLang="zh-CN" sz="2000" dirty="0"/>
              <a:t>&lt;select name="</a:t>
            </a:r>
            <a:r>
              <a:rPr lang="zh-CN" altLang="zh-CN" sz="2000" dirty="0"/>
              <a:t>下拉菜单名称</a:t>
            </a:r>
            <a:r>
              <a:rPr lang="en-US" altLang="zh-CN" sz="2000" dirty="0"/>
              <a:t>"  &gt;</a:t>
            </a:r>
            <a:endParaRPr lang="zh-CN" altLang="zh-CN" sz="2000" dirty="0"/>
          </a:p>
          <a:p>
            <a:pPr marL="0" indent="0">
              <a:buNone/>
            </a:pPr>
            <a:r>
              <a:rPr lang="en-US" altLang="zh-CN" sz="2000" dirty="0"/>
              <a:t>    &lt;option  value="</a:t>
            </a:r>
            <a:r>
              <a:rPr lang="zh-CN" altLang="zh-CN" sz="2000" dirty="0"/>
              <a:t>处理值</a:t>
            </a:r>
            <a:r>
              <a:rPr lang="en-US" altLang="zh-CN" sz="2000" dirty="0"/>
              <a:t>"  selected="selected"&gt;</a:t>
            </a:r>
            <a:r>
              <a:rPr lang="zh-CN" altLang="zh-CN" sz="2000" dirty="0"/>
              <a:t>选项值</a:t>
            </a:r>
            <a:r>
              <a:rPr lang="en-US" altLang="zh-CN" sz="2000" dirty="0"/>
              <a:t> &lt;/option&gt;</a:t>
            </a:r>
            <a:endParaRPr lang="zh-CN" altLang="zh-CN" sz="2000" dirty="0"/>
          </a:p>
          <a:p>
            <a:pPr marL="0" indent="0">
              <a:buNone/>
            </a:pPr>
            <a:r>
              <a:rPr lang="en-US" altLang="zh-CN" sz="2000" dirty="0"/>
              <a:t>    &lt;option  value="</a:t>
            </a:r>
            <a:r>
              <a:rPr lang="zh-CN" altLang="zh-CN" sz="2000" dirty="0"/>
              <a:t>处理值</a:t>
            </a:r>
            <a:r>
              <a:rPr lang="en-US" altLang="zh-CN" sz="2000" dirty="0"/>
              <a:t>" &gt; </a:t>
            </a:r>
            <a:r>
              <a:rPr lang="zh-CN" altLang="zh-CN" sz="2000" dirty="0"/>
              <a:t>选项值</a:t>
            </a:r>
            <a:r>
              <a:rPr lang="en-US" altLang="zh-CN" sz="2000" dirty="0"/>
              <a:t>&lt;/option&gt;</a:t>
            </a:r>
            <a:endParaRPr lang="zh-CN" altLang="zh-CN" sz="2000" dirty="0"/>
          </a:p>
          <a:p>
            <a:pPr marL="0" indent="0">
              <a:buNone/>
            </a:pPr>
            <a:r>
              <a:rPr lang="zh-CN" altLang="zh-CN" sz="2000" dirty="0"/>
              <a:t>……</a:t>
            </a:r>
          </a:p>
          <a:p>
            <a:pPr marL="0" indent="0">
              <a:buNone/>
            </a:pPr>
            <a:r>
              <a:rPr lang="en-US" altLang="zh-CN" sz="2000" dirty="0"/>
              <a:t> &lt;/select&gt;</a:t>
            </a:r>
            <a:endParaRPr lang="zh-CN" altLang="zh-CN" sz="2000" dirty="0"/>
          </a:p>
          <a:p>
            <a:pPr marL="0" indent="0">
              <a:buNone/>
            </a:pPr>
            <a:r>
              <a:rPr lang="zh-CN" altLang="zh-CN" sz="2000" dirty="0"/>
              <a:t>在出生年月对应的“月份”设置下拉菜单，其方法是在“表单”类别单击“列表</a:t>
            </a:r>
            <a:r>
              <a:rPr lang="en-US" altLang="zh-CN" sz="2000" dirty="0"/>
              <a:t>/</a:t>
            </a:r>
            <a:r>
              <a:rPr lang="zh-CN" altLang="zh-CN" sz="2000" dirty="0"/>
              <a:t>菜单”按钮</a:t>
            </a:r>
            <a:r>
              <a:rPr lang="en-US" altLang="zh-CN" sz="2000" dirty="0"/>
              <a:t> </a:t>
            </a:r>
            <a:r>
              <a:rPr lang="zh-CN" altLang="zh-CN" sz="2000" dirty="0"/>
              <a:t>，形成如</a:t>
            </a:r>
            <a:r>
              <a:rPr lang="zh-CN" altLang="zh-CN" sz="2000" dirty="0" smtClean="0"/>
              <a:t>图所</a:t>
            </a:r>
            <a:r>
              <a:rPr lang="zh-CN" altLang="zh-CN" sz="2000" dirty="0"/>
              <a:t>示。</a:t>
            </a:r>
          </a:p>
          <a:p>
            <a:pPr marL="0" indent="0">
              <a:buNone/>
            </a:pP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61</a:t>
            </a:fld>
            <a:endParaRPr lang="en-US" altLang="zh-CN" dirty="0"/>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6019800"/>
            <a:ext cx="569483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5231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r>
              <a:rPr lang="zh-CN" altLang="zh-CN" sz="2000" dirty="0"/>
              <a:t>（</a:t>
            </a:r>
            <a:r>
              <a:rPr lang="en-US" altLang="zh-CN" sz="2000" dirty="0"/>
              <a:t>2</a:t>
            </a:r>
            <a:r>
              <a:rPr lang="zh-CN" altLang="zh-CN" sz="2000" dirty="0"/>
              <a:t>）插入列表。</a:t>
            </a:r>
          </a:p>
          <a:p>
            <a:pPr marL="0" indent="0">
              <a:buNone/>
            </a:pPr>
            <a:r>
              <a:rPr lang="zh-CN" altLang="zh-CN" sz="2000" dirty="0"/>
              <a:t>列表插入方式同菜单一样。选择刚才插入的菜单，在“属性”面板中将类型设置为“列表”，这时“高度”和“选定范围”两项均可使用了，如</a:t>
            </a:r>
            <a:r>
              <a:rPr lang="zh-CN" altLang="zh-CN" sz="2000" dirty="0" smtClean="0"/>
              <a:t>图所</a:t>
            </a:r>
            <a:r>
              <a:rPr lang="zh-CN" altLang="zh-CN" sz="2000" dirty="0"/>
              <a:t>示。</a:t>
            </a:r>
          </a:p>
          <a:p>
            <a:pPr marL="0" indent="0">
              <a:buNone/>
            </a:pP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895600"/>
            <a:ext cx="681700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67341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81000" y="990600"/>
            <a:ext cx="7924800" cy="4724400"/>
          </a:xfrm>
        </p:spPr>
        <p:txBody>
          <a:bodyPr>
            <a:normAutofit fontScale="62500" lnSpcReduction="20000"/>
          </a:bodyPr>
          <a:lstStyle/>
          <a:p>
            <a:pPr marL="0" indent="0">
              <a:buNone/>
            </a:pPr>
            <a:r>
              <a:rPr lang="x-none" altLang="zh-CN" dirty="0"/>
              <a:t>9．插入按钮</a:t>
            </a:r>
            <a:endParaRPr lang="zh-CN" altLang="zh-CN" dirty="0"/>
          </a:p>
          <a:p>
            <a:pPr marL="0" indent="0">
              <a:buNone/>
            </a:pPr>
            <a:r>
              <a:rPr lang="zh-CN" altLang="zh-CN" dirty="0" smtClean="0"/>
              <a:t>按钮</a:t>
            </a:r>
            <a:r>
              <a:rPr lang="zh-CN" altLang="zh-CN" dirty="0"/>
              <a:t>分为提交、重写和普通三类。</a:t>
            </a:r>
          </a:p>
          <a:p>
            <a:pPr marL="457200" indent="-457200"/>
            <a:r>
              <a:rPr lang="zh-CN" altLang="zh-CN" dirty="0"/>
              <a:t>“提交“按钮：其功能是将用户填写内容发送至服务器。其格式如下：</a:t>
            </a:r>
          </a:p>
          <a:p>
            <a:pPr marL="0" indent="0">
              <a:buNone/>
            </a:pPr>
            <a:r>
              <a:rPr lang="en-US" altLang="zh-CN" sz="2600" b="0" dirty="0"/>
              <a:t>&lt;input  type="submit"  name=</a:t>
            </a:r>
            <a:r>
              <a:rPr lang="zh-CN" altLang="zh-CN" sz="2600" b="0" dirty="0"/>
              <a:t>按钮名称</a:t>
            </a:r>
            <a:r>
              <a:rPr lang="en-US" altLang="zh-CN" sz="2600" b="0" dirty="0"/>
              <a:t>"  id="</a:t>
            </a:r>
            <a:r>
              <a:rPr lang="zh-CN" altLang="zh-CN" sz="2600" b="0" dirty="0"/>
              <a:t>按钮</a:t>
            </a:r>
            <a:r>
              <a:rPr lang="en-US" altLang="zh-CN" sz="2600" b="0" dirty="0"/>
              <a:t>ID</a:t>
            </a:r>
            <a:r>
              <a:rPr lang="zh-CN" altLang="zh-CN" sz="2600" b="0" dirty="0"/>
              <a:t>值</a:t>
            </a:r>
            <a:r>
              <a:rPr lang="en-US" altLang="zh-CN" sz="2600" b="0" dirty="0"/>
              <a:t>"  value="</a:t>
            </a:r>
            <a:r>
              <a:rPr lang="zh-CN" altLang="zh-CN" sz="2600" b="0" dirty="0"/>
              <a:t>按钮上的信息</a:t>
            </a:r>
            <a:r>
              <a:rPr lang="en-US" altLang="zh-CN" sz="2600" b="0" dirty="0"/>
              <a:t>" /&gt;</a:t>
            </a:r>
            <a:endParaRPr lang="zh-CN" altLang="zh-CN" sz="2600" b="0" dirty="0"/>
          </a:p>
          <a:p>
            <a:pPr marL="457200" indent="-457200"/>
            <a:r>
              <a:rPr lang="zh-CN" altLang="zh-CN" dirty="0"/>
              <a:t>“重写”按钮：其功能是将用户填写内容恢复到初始值。其格式如下：</a:t>
            </a:r>
          </a:p>
          <a:p>
            <a:pPr marL="0" indent="0">
              <a:buNone/>
            </a:pPr>
            <a:r>
              <a:rPr lang="en-US" altLang="zh-CN" sz="2600" b="0" dirty="0"/>
              <a:t>&lt;input  type="reset"  name=</a:t>
            </a:r>
            <a:r>
              <a:rPr lang="zh-CN" altLang="zh-CN" sz="2600" b="0" dirty="0"/>
              <a:t>按钮名称</a:t>
            </a:r>
            <a:r>
              <a:rPr lang="en-US" altLang="zh-CN" sz="2600" b="0" dirty="0"/>
              <a:t>"  id="</a:t>
            </a:r>
            <a:r>
              <a:rPr lang="zh-CN" altLang="zh-CN" sz="2600" b="0" dirty="0"/>
              <a:t>按钮</a:t>
            </a:r>
            <a:r>
              <a:rPr lang="en-US" altLang="zh-CN" sz="2600" b="0" dirty="0"/>
              <a:t>ID</a:t>
            </a:r>
            <a:r>
              <a:rPr lang="zh-CN" altLang="zh-CN" sz="2600" b="0" dirty="0"/>
              <a:t>值</a:t>
            </a:r>
            <a:r>
              <a:rPr lang="en-US" altLang="zh-CN" sz="2600" b="0" dirty="0"/>
              <a:t>"  value="</a:t>
            </a:r>
            <a:r>
              <a:rPr lang="zh-CN" altLang="zh-CN" sz="2600" b="0" dirty="0"/>
              <a:t>按钮上的信息</a:t>
            </a:r>
            <a:r>
              <a:rPr lang="en-US" altLang="zh-CN" sz="2600" b="0" dirty="0"/>
              <a:t>" /&gt;</a:t>
            </a:r>
            <a:endParaRPr lang="zh-CN" altLang="zh-CN" sz="2600" b="0" dirty="0"/>
          </a:p>
          <a:p>
            <a:pPr marL="457200" indent="-457200"/>
            <a:r>
              <a:rPr lang="zh-CN" altLang="zh-CN" dirty="0"/>
              <a:t>“普通“按钮：本身不具备特殊功能，但能与其他语言配合使用，能发挥强大的作用。其格式如下：</a:t>
            </a:r>
          </a:p>
          <a:p>
            <a:pPr marL="0" indent="0">
              <a:buNone/>
            </a:pPr>
            <a:r>
              <a:rPr lang="en-US" altLang="zh-CN" sz="2600" b="0" dirty="0"/>
              <a:t>&lt;input  type="button"  name=</a:t>
            </a:r>
            <a:r>
              <a:rPr lang="zh-CN" altLang="zh-CN" sz="2600" b="0" dirty="0"/>
              <a:t>按钮名称</a:t>
            </a:r>
            <a:r>
              <a:rPr lang="en-US" altLang="zh-CN" sz="2600" b="0" dirty="0"/>
              <a:t>"  id="</a:t>
            </a:r>
            <a:r>
              <a:rPr lang="zh-CN" altLang="zh-CN" sz="2600" b="0" dirty="0"/>
              <a:t>按钮</a:t>
            </a:r>
            <a:r>
              <a:rPr lang="en-US" altLang="zh-CN" sz="2600" b="0" dirty="0"/>
              <a:t>ID</a:t>
            </a:r>
            <a:r>
              <a:rPr lang="zh-CN" altLang="zh-CN" sz="2600" b="0" dirty="0"/>
              <a:t>值</a:t>
            </a:r>
            <a:r>
              <a:rPr lang="en-US" altLang="zh-CN" sz="2600" b="0" dirty="0"/>
              <a:t>"  value="</a:t>
            </a:r>
            <a:r>
              <a:rPr lang="zh-CN" altLang="zh-CN" sz="2600" b="0" dirty="0"/>
              <a:t>按钮上的信息</a:t>
            </a:r>
            <a:r>
              <a:rPr lang="en-US" altLang="zh-CN" sz="2600" b="0" dirty="0"/>
              <a:t>" /&gt;</a:t>
            </a:r>
            <a:endParaRPr lang="zh-CN" altLang="zh-CN" sz="2600" b="0" dirty="0"/>
          </a:p>
          <a:p>
            <a:pPr marL="0" indent="0">
              <a:buNone/>
            </a:pPr>
            <a:r>
              <a:rPr lang="zh-CN" altLang="zh-CN" dirty="0"/>
              <a:t>选择“表单”类别面板上的“按钮”图标</a:t>
            </a:r>
            <a:r>
              <a:rPr lang="en-US" altLang="zh-CN" dirty="0"/>
              <a:t> </a:t>
            </a:r>
            <a:r>
              <a:rPr lang="zh-CN" altLang="zh-CN" dirty="0"/>
              <a:t>，在第</a:t>
            </a:r>
            <a:r>
              <a:rPr lang="en-US" altLang="zh-CN" dirty="0"/>
              <a:t>9</a:t>
            </a:r>
            <a:r>
              <a:rPr lang="zh-CN" altLang="zh-CN" dirty="0"/>
              <a:t>行分别插入“重写“按钮和“提交”按钮，选中按钮，其属性面板如</a:t>
            </a:r>
            <a:r>
              <a:rPr lang="zh-CN" altLang="zh-CN" dirty="0" smtClean="0"/>
              <a:t>图所</a:t>
            </a:r>
            <a:r>
              <a:rPr lang="zh-CN" altLang="zh-CN" dirty="0"/>
              <a:t>示。</a:t>
            </a:r>
          </a:p>
          <a:p>
            <a:pPr marL="0" indent="0">
              <a:buNone/>
            </a:pP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335" y="4876800"/>
            <a:ext cx="5410200" cy="933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70200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r>
              <a:rPr lang="x-none" altLang="zh-CN" sz="2000" dirty="0"/>
              <a:t>10．插入多行文本区域</a:t>
            </a:r>
            <a:endParaRPr lang="zh-CN" altLang="zh-CN" sz="2000" dirty="0"/>
          </a:p>
          <a:p>
            <a:pPr marL="0" indent="0">
              <a:buNone/>
            </a:pPr>
            <a:r>
              <a:rPr lang="zh-CN" altLang="zh-CN" sz="2000" dirty="0"/>
              <a:t>如果需要输入多行文本，可以使用多行文本区域来实现。其格式如下：</a:t>
            </a:r>
          </a:p>
          <a:p>
            <a:pPr marL="0" indent="0">
              <a:buNone/>
            </a:pPr>
            <a:r>
              <a:rPr lang="en-US" altLang="zh-CN" sz="2000" dirty="0"/>
              <a:t>&lt;</a:t>
            </a:r>
            <a:r>
              <a:rPr lang="en-US" altLang="zh-CN" sz="2000" dirty="0" err="1"/>
              <a:t>textarea</a:t>
            </a:r>
            <a:r>
              <a:rPr lang="en-US" altLang="zh-CN" sz="2000" dirty="0"/>
              <a:t>  name="</a:t>
            </a:r>
            <a:r>
              <a:rPr lang="zh-CN" altLang="zh-CN" sz="2000" dirty="0"/>
              <a:t>文本区名称</a:t>
            </a:r>
            <a:r>
              <a:rPr lang="en-US" altLang="zh-CN" sz="2000" dirty="0"/>
              <a:t>"  id="</a:t>
            </a:r>
            <a:r>
              <a:rPr lang="zh-CN" altLang="zh-CN" sz="2000" dirty="0"/>
              <a:t>文本区</a:t>
            </a:r>
            <a:r>
              <a:rPr lang="en-US" altLang="zh-CN" sz="2000" dirty="0"/>
              <a:t>ID</a:t>
            </a:r>
            <a:r>
              <a:rPr lang="zh-CN" altLang="zh-CN" sz="2000" dirty="0"/>
              <a:t>值</a:t>
            </a:r>
            <a:r>
              <a:rPr lang="en-US" altLang="zh-CN" sz="2000" dirty="0"/>
              <a:t>"  cols="</a:t>
            </a:r>
            <a:r>
              <a:rPr lang="zh-CN" altLang="zh-CN" sz="2000" dirty="0"/>
              <a:t>宽度</a:t>
            </a:r>
            <a:r>
              <a:rPr lang="en-US" altLang="zh-CN" sz="2000" dirty="0"/>
              <a:t>"  rows="</a:t>
            </a:r>
            <a:r>
              <a:rPr lang="zh-CN" altLang="zh-CN" sz="2000" dirty="0"/>
              <a:t>高度</a:t>
            </a:r>
            <a:r>
              <a:rPr lang="en-US" altLang="zh-CN" sz="2000" dirty="0"/>
              <a:t>"&gt;</a:t>
            </a:r>
            <a:endParaRPr lang="zh-CN" altLang="zh-CN" sz="2000" dirty="0"/>
          </a:p>
          <a:p>
            <a:pPr marL="0" indent="0">
              <a:buNone/>
            </a:pPr>
            <a:r>
              <a:rPr lang="zh-CN" altLang="zh-CN" sz="2000" dirty="0"/>
              <a:t>文本区信息</a:t>
            </a:r>
          </a:p>
          <a:p>
            <a:pPr marL="0" indent="0">
              <a:buNone/>
            </a:pPr>
            <a:r>
              <a:rPr lang="en-US" altLang="zh-CN" sz="2000" dirty="0"/>
              <a:t>&lt;/</a:t>
            </a:r>
            <a:r>
              <a:rPr lang="en-US" altLang="zh-CN" sz="2000" dirty="0" err="1"/>
              <a:t>textarea</a:t>
            </a:r>
            <a:r>
              <a:rPr lang="en-US" altLang="zh-CN" sz="2000" dirty="0"/>
              <a:t>&gt;</a:t>
            </a:r>
            <a:endParaRPr lang="zh-CN" altLang="zh-CN" sz="2000" dirty="0"/>
          </a:p>
          <a:p>
            <a:pPr marL="0" indent="0">
              <a:buNone/>
            </a:pPr>
            <a:r>
              <a:rPr lang="zh-CN" altLang="zh-CN" sz="2000" dirty="0"/>
              <a:t>在“表单”插入面板中单击“文本区域”按钮</a:t>
            </a:r>
            <a:r>
              <a:rPr lang="en-US" altLang="zh-CN" sz="2000" dirty="0"/>
              <a:t> </a:t>
            </a:r>
            <a:r>
              <a:rPr lang="zh-CN" altLang="zh-CN" sz="2000" dirty="0"/>
              <a:t>，在最后一行插入一个文本区域对象，并输入内容，如</a:t>
            </a:r>
            <a:r>
              <a:rPr lang="zh-CN" altLang="zh-CN" sz="2000" dirty="0" smtClean="0"/>
              <a:t>图</a:t>
            </a:r>
            <a:r>
              <a:rPr lang="en-US" altLang="zh-CN" sz="2000" dirty="0"/>
              <a:t>1</a:t>
            </a:r>
            <a:r>
              <a:rPr lang="zh-CN" altLang="zh-CN" sz="2000" dirty="0" smtClean="0"/>
              <a:t>所</a:t>
            </a:r>
            <a:r>
              <a:rPr lang="zh-CN" altLang="zh-CN" sz="2000" dirty="0"/>
              <a:t>示。选择该对象，在“属性”面板中可以修文本区域属性，如</a:t>
            </a:r>
            <a:r>
              <a:rPr lang="zh-CN" altLang="zh-CN" sz="2000" dirty="0" smtClean="0"/>
              <a:t>图</a:t>
            </a:r>
            <a:r>
              <a:rPr lang="en-US" altLang="zh-CN" sz="2000" dirty="0" smtClean="0"/>
              <a:t>2</a:t>
            </a:r>
            <a:r>
              <a:rPr lang="zh-CN" altLang="zh-CN" sz="2000" dirty="0" smtClean="0"/>
              <a:t>所</a:t>
            </a:r>
            <a:r>
              <a:rPr lang="zh-CN" altLang="zh-CN" sz="2000" dirty="0"/>
              <a:t>示。</a:t>
            </a:r>
          </a:p>
          <a:p>
            <a:pPr marL="0" indent="0">
              <a:buNone/>
            </a:pP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64</a:t>
            </a:fld>
            <a:endParaRPr lang="en-US" altLang="zh-CN" dirty="0"/>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080" y="4811199"/>
            <a:ext cx="3200400" cy="478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5210" y="4635627"/>
            <a:ext cx="4889190" cy="753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1687286" y="5254831"/>
            <a:ext cx="621989" cy="338554"/>
          </a:xfrm>
          <a:prstGeom prst="rect">
            <a:avLst/>
          </a:prstGeom>
          <a:noFill/>
        </p:spPr>
        <p:txBody>
          <a:bodyPr wrap="square" rtlCol="0">
            <a:spAutoFit/>
          </a:bodyPr>
          <a:lstStyle/>
          <a:p>
            <a:r>
              <a:rPr lang="zh-CN" altLang="en-US" dirty="0" smtClean="0"/>
              <a:t>图</a:t>
            </a:r>
            <a:r>
              <a:rPr lang="en-US" altLang="zh-CN" dirty="0" smtClean="0"/>
              <a:t>1</a:t>
            </a:r>
            <a:endParaRPr lang="zh-CN" altLang="en-US" dirty="0"/>
          </a:p>
        </p:txBody>
      </p:sp>
      <p:sp>
        <p:nvSpPr>
          <p:cNvPr id="9" name="TextBox 8"/>
          <p:cNvSpPr txBox="1"/>
          <p:nvPr/>
        </p:nvSpPr>
        <p:spPr>
          <a:xfrm>
            <a:off x="6089805" y="5424108"/>
            <a:ext cx="621989" cy="338554"/>
          </a:xfrm>
          <a:prstGeom prst="rect">
            <a:avLst/>
          </a:prstGeom>
          <a:noFill/>
        </p:spPr>
        <p:txBody>
          <a:bodyPr wrap="square" rtlCol="0">
            <a:spAutoFit/>
          </a:bodyPr>
          <a:lstStyle/>
          <a:p>
            <a:r>
              <a:rPr lang="zh-CN" altLang="en-US" dirty="0" smtClean="0"/>
              <a:t>图</a:t>
            </a:r>
            <a:r>
              <a:rPr lang="en-US" altLang="zh-CN" dirty="0" smtClean="0"/>
              <a:t>2</a:t>
            </a:r>
            <a:endParaRPr lang="zh-CN" altLang="en-US" dirty="0"/>
          </a:p>
        </p:txBody>
      </p:sp>
    </p:spTree>
    <p:extLst>
      <p:ext uri="{BB962C8B-B14F-4D97-AF65-F5344CB8AC3E}">
        <p14:creationId xmlns:p14="http://schemas.microsoft.com/office/powerpoint/2010/main" val="25098028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81000" y="990600"/>
            <a:ext cx="7924800" cy="3733800"/>
          </a:xfrm>
        </p:spPr>
        <p:txBody>
          <a:bodyPr>
            <a:normAutofit lnSpcReduction="10000"/>
          </a:bodyPr>
          <a:lstStyle/>
          <a:p>
            <a:pPr marL="0" indent="0">
              <a:buNone/>
            </a:pPr>
            <a:r>
              <a:rPr lang="x-none" altLang="zh-CN" sz="2000" dirty="0"/>
              <a:t>11．CSS规则定义</a:t>
            </a:r>
            <a:endParaRPr lang="zh-CN" altLang="zh-CN" sz="2000" dirty="0"/>
          </a:p>
          <a:p>
            <a:pPr marL="0" indent="0">
              <a:buNone/>
            </a:pPr>
            <a:r>
              <a:rPr lang="zh-CN" altLang="zh-CN" sz="2000" dirty="0" smtClean="0"/>
              <a:t>为了</a:t>
            </a:r>
            <a:r>
              <a:rPr lang="zh-CN" altLang="zh-CN" sz="2000" dirty="0"/>
              <a:t>达到美观效果，还需使用</a:t>
            </a:r>
            <a:r>
              <a:rPr lang="en-US" altLang="zh-CN" sz="2000" dirty="0"/>
              <a:t>CSS</a:t>
            </a:r>
            <a:r>
              <a:rPr lang="zh-CN" altLang="zh-CN" sz="2000" dirty="0"/>
              <a:t>进行风格设置。</a:t>
            </a:r>
          </a:p>
          <a:p>
            <a:pPr marL="0" indent="0">
              <a:buNone/>
            </a:pPr>
            <a:r>
              <a:rPr lang="zh-CN" altLang="zh-CN" sz="2000" dirty="0"/>
              <a:t>（</a:t>
            </a:r>
            <a:r>
              <a:rPr lang="en-US" altLang="zh-CN" sz="2000" dirty="0"/>
              <a:t>1</a:t>
            </a:r>
            <a:r>
              <a:rPr lang="zh-CN" altLang="zh-CN" sz="2000" dirty="0"/>
              <a:t>）标签选择器</a:t>
            </a:r>
            <a:r>
              <a:rPr lang="en-US" altLang="zh-CN" sz="2000" dirty="0"/>
              <a:t>table</a:t>
            </a:r>
            <a:r>
              <a:rPr lang="zh-CN" altLang="zh-CN" sz="2000" dirty="0"/>
              <a:t>。“背景”类别中“背景”颜色为“</a:t>
            </a:r>
            <a:r>
              <a:rPr lang="en-US" altLang="zh-CN" sz="2000" dirty="0"/>
              <a:t>#006699</a:t>
            </a:r>
            <a:r>
              <a:rPr lang="zh-CN" altLang="zh-CN" sz="2000" dirty="0"/>
              <a:t>”。</a:t>
            </a:r>
          </a:p>
          <a:p>
            <a:pPr marL="0" indent="0">
              <a:buNone/>
            </a:pPr>
            <a:r>
              <a:rPr lang="zh-CN" altLang="zh-CN" sz="2000" dirty="0"/>
              <a:t>（</a:t>
            </a:r>
            <a:r>
              <a:rPr lang="en-US" altLang="zh-CN" sz="2000" dirty="0"/>
              <a:t>2</a:t>
            </a:r>
            <a:r>
              <a:rPr lang="zh-CN" altLang="zh-CN" sz="2000" dirty="0"/>
              <a:t>）标签选择器</a:t>
            </a:r>
            <a:r>
              <a:rPr lang="en-US" altLang="zh-CN" sz="2000" dirty="0"/>
              <a:t>td</a:t>
            </a:r>
            <a:r>
              <a:rPr lang="zh-CN" altLang="zh-CN" sz="2000" dirty="0"/>
              <a:t>。文字大小为</a:t>
            </a:r>
            <a:r>
              <a:rPr lang="en-US" altLang="zh-CN" sz="2000" dirty="0"/>
              <a:t>14</a:t>
            </a:r>
            <a:r>
              <a:rPr lang="zh-CN" altLang="zh-CN" sz="2000" dirty="0"/>
              <a:t>像素，行高为</a:t>
            </a:r>
            <a:r>
              <a:rPr lang="en-US" altLang="zh-CN" sz="2000" dirty="0"/>
              <a:t>30</a:t>
            </a:r>
            <a:r>
              <a:rPr lang="zh-CN" altLang="zh-CN" sz="2000" dirty="0"/>
              <a:t>像素，背景色为白色，方框框高度为</a:t>
            </a:r>
            <a:r>
              <a:rPr lang="en-US" altLang="zh-CN" sz="2000" dirty="0"/>
              <a:t>30</a:t>
            </a:r>
            <a:r>
              <a:rPr lang="zh-CN" altLang="zh-CN" sz="2000" dirty="0"/>
              <a:t>像素。</a:t>
            </a:r>
          </a:p>
          <a:p>
            <a:pPr marL="0" indent="0">
              <a:buNone/>
            </a:pPr>
            <a:r>
              <a:rPr lang="zh-CN" altLang="zh-CN" sz="2000" dirty="0"/>
              <a:t>（</a:t>
            </a:r>
            <a:r>
              <a:rPr lang="en-US" altLang="zh-CN" sz="2000" dirty="0"/>
              <a:t>3</a:t>
            </a:r>
            <a:r>
              <a:rPr lang="zh-CN" altLang="zh-CN" sz="2000" dirty="0"/>
              <a:t>）类名选择器</a:t>
            </a:r>
            <a:r>
              <a:rPr lang="en-US" altLang="zh-CN" sz="2000" dirty="0" err="1"/>
              <a:t>title_style</a:t>
            </a:r>
            <a:r>
              <a:rPr lang="zh-CN" altLang="zh-CN" sz="2000" dirty="0"/>
              <a:t>。“用户注册”文字大小为</a:t>
            </a:r>
            <a:r>
              <a:rPr lang="en-US" altLang="zh-CN" sz="2000" dirty="0"/>
              <a:t>16</a:t>
            </a:r>
            <a:r>
              <a:rPr lang="zh-CN" altLang="zh-CN" sz="2000" dirty="0"/>
              <a:t>像素，加粗。</a:t>
            </a:r>
          </a:p>
          <a:p>
            <a:pPr marL="0" indent="0">
              <a:buNone/>
            </a:pPr>
            <a:r>
              <a:rPr lang="zh-CN" altLang="zh-CN" sz="2000" dirty="0"/>
              <a:t>（</a:t>
            </a:r>
            <a:r>
              <a:rPr lang="en-US" altLang="zh-CN" sz="2000" dirty="0"/>
              <a:t>4</a:t>
            </a:r>
            <a:r>
              <a:rPr lang="zh-CN" altLang="zh-CN" sz="2000" dirty="0"/>
              <a:t>）类名选择器</a:t>
            </a:r>
            <a:r>
              <a:rPr lang="en-US" altLang="zh-CN" sz="2000" dirty="0" err="1"/>
              <a:t>input_style</a:t>
            </a:r>
            <a:r>
              <a:rPr lang="zh-CN" altLang="zh-CN" sz="2000" dirty="0"/>
              <a:t>。对单行文本框、密码文本框进行边框设置，宽度为</a:t>
            </a:r>
            <a:r>
              <a:rPr lang="en-US" altLang="zh-CN" sz="2000" dirty="0"/>
              <a:t>200</a:t>
            </a:r>
            <a:r>
              <a:rPr lang="zh-CN" altLang="zh-CN" sz="2000" dirty="0"/>
              <a:t>像素，高度为</a:t>
            </a:r>
            <a:r>
              <a:rPr lang="en-US" altLang="zh-CN" sz="2000" dirty="0"/>
              <a:t>25</a:t>
            </a:r>
            <a:r>
              <a:rPr lang="zh-CN" altLang="zh-CN" sz="2000" dirty="0"/>
              <a:t>像素。边框风格为实线，宽度为</a:t>
            </a:r>
            <a:r>
              <a:rPr lang="en-US" altLang="zh-CN" sz="2000" dirty="0"/>
              <a:t>1</a:t>
            </a:r>
            <a:r>
              <a:rPr lang="zh-CN" altLang="zh-CN" sz="2000" dirty="0"/>
              <a:t>像素，边框颜色为“</a:t>
            </a:r>
            <a:r>
              <a:rPr lang="en-US" altLang="zh-CN" sz="2000" dirty="0"/>
              <a:t>#999</a:t>
            </a:r>
            <a:r>
              <a:rPr lang="zh-CN" altLang="zh-CN" sz="2000" dirty="0"/>
              <a:t>。</a:t>
            </a:r>
          </a:p>
          <a:p>
            <a:pPr marL="0" indent="0">
              <a:buNone/>
            </a:pP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4379119"/>
            <a:ext cx="3556000" cy="205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09026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r>
              <a:rPr lang="en-US" altLang="zh-CN" dirty="0" smtClean="0"/>
              <a:t>6.  </a:t>
            </a:r>
            <a:r>
              <a:rPr lang="x-none" altLang="zh-CN" dirty="0" smtClean="0"/>
              <a:t>删除行或列</a:t>
            </a:r>
            <a:endParaRPr lang="en-US" altLang="zh-CN" dirty="0" smtClean="0"/>
          </a:p>
          <a:p>
            <a:pPr lvl="1"/>
            <a:r>
              <a:rPr lang="zh-CN" altLang="zh-CN" dirty="0"/>
              <a:t>选择要删除的行或列，在行或列的范围内右击，在弹出的快捷菜单中选择“表格”｜“删除列”或“表格”｜“删除行”命令。</a:t>
            </a:r>
          </a:p>
          <a:p>
            <a:pPr lvl="1"/>
            <a:r>
              <a:rPr lang="zh-CN" altLang="zh-CN" dirty="0"/>
              <a:t>选择完整的一行或列，然后选择“编辑”｜“清除”命令或按</a:t>
            </a:r>
            <a:r>
              <a:rPr lang="en-US" altLang="zh-CN" dirty="0"/>
              <a:t>Delete</a:t>
            </a:r>
            <a:r>
              <a:rPr lang="zh-CN" altLang="zh-CN" dirty="0"/>
              <a:t>键。</a:t>
            </a:r>
          </a:p>
          <a:p>
            <a:endParaRPr lang="zh-CN" altLang="zh-CN" dirty="0"/>
          </a:p>
          <a:p>
            <a:r>
              <a:rPr lang="zh-CN" altLang="zh-CN" dirty="0"/>
              <a:t>7</a:t>
            </a:r>
            <a:r>
              <a:rPr lang="x-none" altLang="zh-CN" dirty="0"/>
              <a:t>．</a:t>
            </a:r>
            <a:r>
              <a:rPr lang="x-none" altLang="zh-CN" dirty="0" smtClean="0"/>
              <a:t>拆分和合并单元格</a:t>
            </a:r>
            <a:endParaRPr lang="en-US" altLang="zh-CN" dirty="0" smtClean="0"/>
          </a:p>
          <a:p>
            <a:r>
              <a:rPr lang="zh-CN" altLang="zh-CN" dirty="0"/>
              <a:t>（1）拆分单元格。</a:t>
            </a:r>
          </a:p>
          <a:p>
            <a:pPr lvl="1"/>
            <a:r>
              <a:rPr lang="zh-CN" altLang="zh-CN" dirty="0"/>
              <a:t>右击要拆分的单元格，在弹出的快捷菜单中选择“表格”｜“拆分单元格”命令，弹出“拆分单元格”对话框，在其中设置将单元格拆分成多行或多列。</a:t>
            </a:r>
          </a:p>
          <a:p>
            <a:r>
              <a:rPr lang="zh-CN" altLang="zh-CN" dirty="0"/>
              <a:t>（</a:t>
            </a:r>
            <a:r>
              <a:rPr lang="en-US" altLang="zh-CN" dirty="0"/>
              <a:t>2</a:t>
            </a:r>
            <a:r>
              <a:rPr lang="zh-CN" altLang="zh-CN" dirty="0"/>
              <a:t>）合并单元格。</a:t>
            </a:r>
          </a:p>
          <a:p>
            <a:pPr lvl="1"/>
            <a:r>
              <a:rPr lang="zh-CN" altLang="zh-CN" dirty="0"/>
              <a:t>选中要合并的多个单元格，右击并选择“表格”｜“合并单元格”命令，或者单击属性面板中的“合并”按钮</a:t>
            </a:r>
            <a:r>
              <a:rPr lang="en-US" altLang="zh-CN" dirty="0"/>
              <a:t> </a:t>
            </a:r>
            <a:r>
              <a:rPr lang="zh-CN" altLang="zh-CN" dirty="0"/>
              <a:t>。</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5715000"/>
            <a:ext cx="559661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06525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a:t>8</a:t>
            </a:r>
            <a:r>
              <a:rPr lang="x-none" altLang="zh-CN" dirty="0"/>
              <a:t>．</a:t>
            </a:r>
            <a:r>
              <a:rPr lang="x-none" altLang="zh-CN" dirty="0" smtClean="0"/>
              <a:t>设置表格属性</a:t>
            </a:r>
            <a:endParaRPr lang="en-US" altLang="zh-CN" dirty="0" smtClean="0"/>
          </a:p>
          <a:p>
            <a:r>
              <a:rPr lang="zh-CN" altLang="zh-CN" sz="2000" dirty="0"/>
              <a:t>（</a:t>
            </a:r>
            <a:r>
              <a:rPr lang="en-US" altLang="zh-CN" sz="2000" dirty="0"/>
              <a:t>1</a:t>
            </a:r>
            <a:r>
              <a:rPr lang="zh-CN" altLang="zh-CN" sz="2000" dirty="0"/>
              <a:t>）表格</a:t>
            </a:r>
            <a:r>
              <a:rPr lang="en-US" altLang="zh-CN" sz="2000" dirty="0"/>
              <a:t>ID</a:t>
            </a:r>
            <a:r>
              <a:rPr lang="zh-CN" altLang="zh-CN" sz="2000" dirty="0"/>
              <a:t>：设置表格的名称，该名称通常在编写代码时用到，一般不需要设定。</a:t>
            </a:r>
          </a:p>
          <a:p>
            <a:r>
              <a:rPr lang="zh-CN" altLang="zh-CN" sz="2000" dirty="0"/>
              <a:t>（</a:t>
            </a:r>
            <a:r>
              <a:rPr lang="en-US" altLang="zh-CN" sz="2000" dirty="0"/>
              <a:t>2</a:t>
            </a:r>
            <a:r>
              <a:rPr lang="zh-CN" altLang="zh-CN" sz="2000" dirty="0"/>
              <a:t>）行和列：表格中行和列的数目，可修改两个文本框的数值来改变表格的行数或列数。</a:t>
            </a:r>
          </a:p>
          <a:p>
            <a:r>
              <a:rPr lang="zh-CN" altLang="zh-CN" sz="2000" dirty="0"/>
              <a:t>（</a:t>
            </a:r>
            <a:r>
              <a:rPr lang="en-US" altLang="zh-CN" sz="2000" dirty="0"/>
              <a:t>3</a:t>
            </a:r>
            <a:r>
              <a:rPr lang="zh-CN" altLang="zh-CN" sz="2000" dirty="0"/>
              <a:t>）宽和高：是以像素为单位或按占浏览器窗口宽度的百分比计算的表格宽度和高度。通常不需要设置表格的高度。</a:t>
            </a:r>
          </a:p>
          <a:p>
            <a:r>
              <a:rPr lang="zh-CN" altLang="zh-CN" sz="2000" dirty="0"/>
              <a:t>（</a:t>
            </a:r>
            <a:r>
              <a:rPr lang="en-US" altLang="zh-CN" sz="2000" dirty="0"/>
              <a:t>4</a:t>
            </a:r>
            <a:r>
              <a:rPr lang="zh-CN" altLang="zh-CN" sz="2000" dirty="0"/>
              <a:t>）填充：填充即单元格边距是单元格内容和单元格边框之间的距离。如果将填充值设为</a:t>
            </a:r>
            <a:r>
              <a:rPr lang="en-US" altLang="zh-CN" sz="2000" dirty="0"/>
              <a:t>5</a:t>
            </a:r>
            <a:r>
              <a:rPr lang="zh-CN" altLang="zh-CN" sz="2000" dirty="0"/>
              <a:t>，得到如图</a:t>
            </a:r>
            <a:r>
              <a:rPr lang="en-US" altLang="zh-CN" sz="2000" dirty="0"/>
              <a:t>5- 15</a:t>
            </a:r>
            <a:r>
              <a:rPr lang="zh-CN" altLang="zh-CN" sz="2000" dirty="0"/>
              <a:t>所示的效果，看上去间距变大。</a:t>
            </a:r>
          </a:p>
          <a:p>
            <a:endParaRPr lang="zh-CN" altLang="zh-CN" sz="2000" dirty="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4572000"/>
            <a:ext cx="4648201" cy="1998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37720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1000" y="228600"/>
            <a:ext cx="7924800" cy="5562600"/>
          </a:xfrm>
        </p:spPr>
        <p:txBody>
          <a:bodyPr>
            <a:normAutofit fontScale="92500" lnSpcReduction="10000"/>
          </a:bodyPr>
          <a:lstStyle/>
          <a:p>
            <a:r>
              <a:rPr lang="zh-CN" altLang="zh-CN" sz="2000" dirty="0"/>
              <a:t>（</a:t>
            </a:r>
            <a:r>
              <a:rPr lang="en-US" altLang="zh-CN" sz="2000" dirty="0"/>
              <a:t>5</a:t>
            </a:r>
            <a:r>
              <a:rPr lang="zh-CN" altLang="zh-CN" sz="2000" dirty="0"/>
              <a:t>）间距：间距即单元格间距是相邻的单元格之间的距离。如果将间距设为</a:t>
            </a:r>
            <a:r>
              <a:rPr lang="en-US" altLang="zh-CN" sz="2000" dirty="0"/>
              <a:t>5</a:t>
            </a:r>
            <a:r>
              <a:rPr lang="zh-CN" altLang="zh-CN" sz="2000" dirty="0"/>
              <a:t>，得到如</a:t>
            </a:r>
            <a:r>
              <a:rPr lang="zh-CN" altLang="zh-CN" sz="2000" dirty="0" smtClean="0"/>
              <a:t>图所</a:t>
            </a:r>
            <a:r>
              <a:rPr lang="zh-CN" altLang="zh-CN" sz="2000" dirty="0"/>
              <a:t>示效果</a:t>
            </a:r>
            <a:r>
              <a:rPr lang="zh-CN" altLang="zh-CN" sz="2000" dirty="0" smtClean="0"/>
              <a:t>。</a:t>
            </a:r>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smtClean="0"/>
          </a:p>
          <a:p>
            <a:endParaRPr lang="en-US" altLang="zh-CN" sz="2000" dirty="0"/>
          </a:p>
          <a:p>
            <a:endParaRPr lang="en-US" altLang="zh-CN" sz="2000" dirty="0" smtClean="0"/>
          </a:p>
          <a:p>
            <a:r>
              <a:rPr lang="zh-CN" altLang="zh-CN" sz="2000" dirty="0" smtClean="0"/>
              <a:t>（</a:t>
            </a:r>
            <a:r>
              <a:rPr lang="en-US" altLang="zh-CN" sz="2000" dirty="0"/>
              <a:t>6</a:t>
            </a:r>
            <a:r>
              <a:rPr lang="zh-CN" altLang="zh-CN" sz="2000" dirty="0"/>
              <a:t>）对齐：确定表格相对于同一段落中其他元素（如文本或图像）的显示位置。</a:t>
            </a:r>
          </a:p>
          <a:p>
            <a:r>
              <a:rPr lang="zh-CN" altLang="zh-CN" sz="2000" dirty="0" smtClean="0"/>
              <a:t>（</a:t>
            </a:r>
            <a:r>
              <a:rPr lang="en-US" altLang="zh-CN" sz="2000" dirty="0"/>
              <a:t>7</a:t>
            </a:r>
            <a:r>
              <a:rPr lang="zh-CN" altLang="zh-CN" sz="2000" dirty="0"/>
              <a:t>）边框：指定表格边框的宽度，以像素为单位。</a:t>
            </a:r>
          </a:p>
          <a:p>
            <a:r>
              <a:rPr lang="zh-CN" altLang="zh-CN" sz="2000" dirty="0"/>
              <a:t>（</a:t>
            </a:r>
            <a:r>
              <a:rPr lang="en-US" altLang="zh-CN" sz="2000" dirty="0"/>
              <a:t>8</a:t>
            </a:r>
            <a:r>
              <a:rPr lang="zh-CN" altLang="zh-CN" sz="2000" dirty="0" smtClean="0"/>
              <a:t>）清除</a:t>
            </a:r>
            <a:r>
              <a:rPr lang="zh-CN" altLang="zh-CN" sz="2000" dirty="0"/>
              <a:t>列宽和</a:t>
            </a:r>
            <a:r>
              <a:rPr lang="en-US" altLang="zh-CN" sz="2000" dirty="0"/>
              <a:t> </a:t>
            </a:r>
            <a:r>
              <a:rPr lang="zh-CN" altLang="zh-CN" sz="2000" dirty="0"/>
              <a:t>清除行高按钮：从表格中删除所有明确指定的行高或列宽。</a:t>
            </a:r>
          </a:p>
          <a:p>
            <a:r>
              <a:rPr lang="zh-CN" altLang="zh-CN" sz="2000" dirty="0"/>
              <a:t>（</a:t>
            </a:r>
            <a:r>
              <a:rPr lang="en-US" altLang="zh-CN" sz="2000" dirty="0"/>
              <a:t>9</a:t>
            </a:r>
            <a:r>
              <a:rPr lang="zh-CN" altLang="zh-CN" sz="2000" dirty="0" smtClean="0"/>
              <a:t>）将</a:t>
            </a:r>
            <a:r>
              <a:rPr lang="zh-CN" altLang="zh-CN" sz="2000" dirty="0"/>
              <a:t>表格宽度在像素和百分比之间转换。</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9</a:t>
            </a:fld>
            <a:endParaRPr lang="en-US" altLang="zh-CN" dirty="0"/>
          </a:p>
        </p:txBody>
      </p:sp>
      <p:sp>
        <p:nvSpPr>
          <p:cNvPr id="5" name="页脚占位符 4"/>
          <p:cNvSpPr>
            <a:spLocks noGrp="1"/>
          </p:cNvSpPr>
          <p:nvPr>
            <p:ph type="ftr" sz="quarter" idx="3"/>
          </p:nvPr>
        </p:nvSpPr>
        <p:spPr/>
        <p:txBody>
          <a:bodyPr/>
          <a:lstStyle/>
          <a:p>
            <a:r>
              <a:rPr lang="zh-CN" altLang="en-US" dirty="0" smtClean="0"/>
              <a:t>网页设计与制作</a:t>
            </a:r>
            <a:endParaRPr lang="en-US" altLang="zh-CN"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028700"/>
            <a:ext cx="4017347"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2039889"/>
      </p:ext>
    </p:extLst>
  </p:cSld>
  <p:clrMapOvr>
    <a:masterClrMapping/>
  </p:clrMapOvr>
  <p:timing>
    <p:tnLst>
      <p:par>
        <p:cTn id="1" dur="indefinite" restart="never" nodeType="tmRoot"/>
      </p:par>
    </p:tn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楷体_GB2312"/>
        <a:cs typeface=""/>
      </a:majorFont>
      <a:minorFont>
        <a:latin typeface="Comic Sans MS"/>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7644</TotalTime>
  <Words>7768</Words>
  <Application>Microsoft Office PowerPoint</Application>
  <PresentationFormat>全屏显示(4:3)</PresentationFormat>
  <Paragraphs>542</Paragraphs>
  <Slides>65</Slides>
  <Notes>3</Notes>
  <HiddenSlides>0</HiddenSlides>
  <MMClips>0</MMClips>
  <ScaleCrop>false</ScaleCrop>
  <HeadingPairs>
    <vt:vector size="4" baseType="variant">
      <vt:variant>
        <vt:lpstr>主题</vt:lpstr>
      </vt:variant>
      <vt:variant>
        <vt:i4>1</vt:i4>
      </vt:variant>
      <vt:variant>
        <vt:lpstr>幻灯片标题</vt:lpstr>
      </vt:variant>
      <vt:variant>
        <vt:i4>65</vt:i4>
      </vt:variant>
    </vt:vector>
  </HeadingPairs>
  <TitlesOfParts>
    <vt:vector size="66" baseType="lpstr">
      <vt:lpstr>Crayons</vt:lpstr>
      <vt:lpstr>网页设计与制作</vt:lpstr>
      <vt:lpstr>本章内容</vt:lpstr>
      <vt:lpstr>5.1 表格</vt:lpstr>
      <vt:lpstr>5.1.1  表格基本操作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5.1.2  表格布局</vt:lpstr>
      <vt:lpstr>5.1.3  表格布局应用实例</vt:lpstr>
      <vt:lpstr>PowerPoint 演示文稿</vt:lpstr>
      <vt:lpstr>PowerPoint 演示文稿</vt:lpstr>
      <vt:lpstr>PowerPoint 演示文稿</vt:lpstr>
      <vt:lpstr>PowerPoint 演示文稿</vt:lpstr>
      <vt:lpstr>5.2  超链接</vt:lpstr>
      <vt:lpstr>5.2.1  超链接基本概念</vt:lpstr>
      <vt:lpstr>PowerPoint 演示文稿</vt:lpstr>
      <vt:lpstr>5.2.2  创建内部超链接</vt:lpstr>
      <vt:lpstr>PowerPoint 演示文稿</vt:lpstr>
      <vt:lpstr>PowerPoint 演示文稿</vt:lpstr>
      <vt:lpstr>5.2.3  创建外部超链接</vt:lpstr>
      <vt:lpstr>5.2.4  锚点超链接</vt:lpstr>
      <vt:lpstr>5.2.5  其他类型超链接</vt:lpstr>
      <vt:lpstr>5.2.6  超链接的CSS设置</vt:lpstr>
      <vt:lpstr>PowerPoint 演示文稿</vt:lpstr>
      <vt:lpstr>PowerPoint 演示文稿</vt:lpstr>
      <vt:lpstr>5.3  框架</vt:lpstr>
      <vt:lpstr>5.3.1  框架基础</vt:lpstr>
      <vt:lpstr>PowerPoint 演示文稿</vt:lpstr>
      <vt:lpstr>PowerPoint 演示文稿</vt:lpstr>
      <vt:lpstr>PowerPoint 演示文稿</vt:lpstr>
      <vt:lpstr>5.3.2  创建框架</vt:lpstr>
      <vt:lpstr>5.3.2  创建框架</vt:lpstr>
      <vt:lpstr>5.3.3  设置框架集与框架</vt:lpstr>
      <vt:lpstr>PowerPoint 演示文稿</vt:lpstr>
      <vt:lpstr>PowerPoint 演示文稿</vt:lpstr>
      <vt:lpstr>PowerPoint 演示文稿</vt:lpstr>
      <vt:lpstr>5.3.4  框架实例应用</vt:lpstr>
      <vt:lpstr>5.4  使用Div+CSS布局页面</vt:lpstr>
      <vt:lpstr>5.4.1  Div基础</vt:lpstr>
      <vt:lpstr>5.4.1  Div基础</vt:lpstr>
      <vt:lpstr>5.4.2  插入Div的基本操作</vt:lpstr>
      <vt:lpstr>PowerPoint 演示文稿</vt:lpstr>
      <vt:lpstr>5.4.3  Div+CSS应用实例</vt:lpstr>
      <vt:lpstr>PowerPoint 演示文稿</vt:lpstr>
      <vt:lpstr>PowerPoint 演示文稿</vt:lpstr>
      <vt:lpstr>5.5  表单</vt:lpstr>
      <vt:lpstr>5.5.2  表单对象</vt:lpstr>
      <vt:lpstr>PowerPoint 演示文稿</vt:lpstr>
      <vt:lpstr>PowerPoint 演示文稿</vt:lpstr>
      <vt:lpstr>PowerPoint 演示文稿</vt:lpstr>
      <vt:lpstr>5.5.3  表单应用实例</vt:lpstr>
      <vt:lpstr>5.5.3  表单应用实例</vt:lpstr>
      <vt:lpstr>5.5.3  表单应用实例</vt:lpstr>
      <vt:lpstr>5.5.3  表单应用实例</vt:lpstr>
      <vt:lpstr>5.5.3  表单应用实例</vt:lpstr>
      <vt:lpstr>5.5.3  表单应用实例</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Vwin7</cp:lastModifiedBy>
  <cp:revision>1565</cp:revision>
  <cp:lastPrinted>1601-01-01T00:00:00Z</cp:lastPrinted>
  <dcterms:created xsi:type="dcterms:W3CDTF">1601-01-01T00:00:00Z</dcterms:created>
  <dcterms:modified xsi:type="dcterms:W3CDTF">2017-09-18T15:34:42Z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