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19"/>
  </p:notesMasterIdLst>
  <p:sldIdLst>
    <p:sldId id="257" r:id="rId4"/>
    <p:sldId id="341" r:id="rId5"/>
    <p:sldId id="342" r:id="rId6"/>
    <p:sldId id="344" r:id="rId7"/>
    <p:sldId id="345" r:id="rId8"/>
    <p:sldId id="346" r:id="rId9"/>
    <p:sldId id="343" r:id="rId10"/>
    <p:sldId id="347" r:id="rId11"/>
    <p:sldId id="350" r:id="rId12"/>
    <p:sldId id="349" r:id="rId13"/>
    <p:sldId id="348" r:id="rId14"/>
    <p:sldId id="352" r:id="rId15"/>
    <p:sldId id="351" r:id="rId16"/>
    <p:sldId id="353" r:id="rId17"/>
    <p:sldId id="354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3216" autoAdjust="0"/>
  </p:normalViewPr>
  <p:slideViewPr>
    <p:cSldViewPr>
      <p:cViewPr varScale="1">
        <p:scale>
          <a:sx n="58" d="100"/>
          <a:sy n="58" d="100"/>
        </p:scale>
        <p:origin x="66" y="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2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CDA3A2-166C-447C-8852-B4A6ED6D2051}" type="datetimeFigureOut">
              <a:rPr lang="en-US" altLang="zh-CN"/>
              <a:pPr/>
              <a:t>7/5/2016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2317CB-3A9E-4DA9-8BEE-562FA4D357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451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184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/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2EA8FFDD-BBC3-4048-84B6-3BEDD8C21B03}" type="datetime8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7/5/2016 1:26 PM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3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© 2007 Microsoft Corporation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。 保留所有权利。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 Vista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和其他产品名称是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在美国和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或其他国家或地区的注册商标和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或商标。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本文中的信息仅供参考，并代表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截至此演示文稿发布之日的观点。 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必须对不断变化的市场条件做出响应，因此不应将本演示文稿视为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方面的承诺，并且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不能保证所提供的任何信息在此演示文稿发布日期之后的准确性。  </a:t>
            </a:r>
            <a:b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不对此演示文稿中的信息做任何明示、暗示或法定保证。</a:t>
            </a:r>
          </a:p>
        </p:txBody>
      </p:sp>
      <p:sp>
        <p:nvSpPr>
          <p:cNvPr id="1843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4AE16BFD-0FFB-4816-A204-C86D7AF61919}" type="slidenum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1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1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2226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7736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60571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965722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28367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9591881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25805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6536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578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182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0216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7420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364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9" r:id="rId10"/>
    <p:sldLayoutId id="2147483690" r:id="rId11"/>
    <p:sldLayoutId id="2147483687" r:id="rId12"/>
  </p:sldLayoutIdLst>
  <p:transition>
    <p:fade/>
  </p:transition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>
    <p:fade/>
  </p:transition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subview/444677/444677.htm" TargetMode="External"/><Relationship Id="rId2" Type="http://schemas.openxmlformats.org/officeDocument/2006/relationships/hyperlink" Target="http://baike.baidu.com/subview/444695/444695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1" y="2132856"/>
            <a:ext cx="4032448" cy="1523495"/>
          </a:xfrm>
        </p:spPr>
        <p:txBody>
          <a:bodyPr/>
          <a:lstStyle/>
          <a:p>
            <a:pPr defTabSz="914363" fontAlgn="auto">
              <a:spcAft>
                <a:spcPts val="0"/>
              </a:spcAft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汽车文化</a:t>
            </a:r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91680" y="3289377"/>
            <a:ext cx="5616624" cy="461665"/>
          </a:xfrm>
        </p:spPr>
        <p:txBody>
          <a:bodyPr/>
          <a:lstStyle/>
          <a:p>
            <a:r>
              <a:rPr lang="zh-CN" altLang="en-US" sz="3600" b="1" dirty="0" smtClean="0"/>
              <a:t>项目</a:t>
            </a:r>
            <a:r>
              <a:rPr lang="zh-CN" altLang="en-US" sz="3600" b="1" dirty="0" smtClean="0"/>
              <a:t>十一   汽车著名车展</a:t>
            </a:r>
            <a:endParaRPr lang="en-US" altLang="zh-CN" sz="3600" b="1" dirty="0"/>
          </a:p>
        </p:txBody>
      </p:sp>
      <p:sp>
        <p:nvSpPr>
          <p:cNvPr id="4" name="矩形 3"/>
          <p:cNvSpPr/>
          <p:nvPr/>
        </p:nvSpPr>
        <p:spPr>
          <a:xfrm>
            <a:off x="1475656" y="4221088"/>
            <a:ext cx="44614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任务一 </a:t>
            </a:r>
            <a:r>
              <a:rPr lang="zh-CN" altLang="en-US" sz="2800" dirty="0" smtClean="0"/>
              <a:t>   </a:t>
            </a:r>
            <a:r>
              <a:rPr lang="zh-CN" altLang="en-US" sz="2800" dirty="0" smtClean="0"/>
              <a:t>品味世界著名车展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1124744"/>
            <a:ext cx="2609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四、北美车展</a:t>
            </a:r>
          </a:p>
        </p:txBody>
      </p:sp>
      <p:sp>
        <p:nvSpPr>
          <p:cNvPr id="7" name="矩形 6"/>
          <p:cNvSpPr/>
          <p:nvPr/>
        </p:nvSpPr>
        <p:spPr>
          <a:xfrm>
            <a:off x="495716" y="198884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创办于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1907 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年，起先叫做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“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底特律车展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”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，是世界最早的汽车展览之一，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1989 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年更名为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“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北美国际汽车展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”</a:t>
            </a:r>
            <a:r>
              <a:rPr lang="zh-CN" altLang="zh-CN" sz="2800" kern="1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r>
              <a:rPr lang="zh-CN" altLang="zh-CN" sz="2800" dirty="0"/>
              <a:t>这个车展对底特律乃至整个美国的汽车工业来说是非常重要的，因为美国三大汽车制造商福特、通用与克莱斯勒的营运总部都位于底特律。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971" y="2420888"/>
            <a:ext cx="3657143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3440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539552" y="1484784"/>
            <a:ext cx="8064896" cy="4989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 北美</a:t>
            </a:r>
            <a:r>
              <a:rPr lang="zh-CN" altLang="en-US" sz="2800" dirty="0"/>
              <a:t>车展具有浓郁的“时装味”，近年来，每年都有</a:t>
            </a:r>
            <a:r>
              <a:rPr lang="en-US" altLang="zh-CN" sz="2800" dirty="0"/>
              <a:t>40</a:t>
            </a:r>
            <a:r>
              <a:rPr lang="zh-CN" altLang="en-US" sz="2800" dirty="0"/>
              <a:t>多家汽车厂商的</a:t>
            </a:r>
            <a:r>
              <a:rPr lang="en-US" altLang="zh-CN" sz="2800" dirty="0"/>
              <a:t>700</a:t>
            </a:r>
            <a:r>
              <a:rPr lang="zh-CN" altLang="en-US" sz="2800" dirty="0"/>
              <a:t>多辆新款车型参加北美车展，概念车在车展上所占的比例越来越高，因此北美车展是全球汽车工业的一个重要展示窗口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北美</a:t>
            </a:r>
            <a:r>
              <a:rPr lang="zh-CN" altLang="zh-CN" sz="2800" dirty="0"/>
              <a:t>车展含金量之高，不仅在于观众人气旺盛，更在于对汽车行业的可观辐射影响，车展每年为底特律带来了可观的经济收益。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07131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339508" y="1052736"/>
            <a:ext cx="2609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五、东京车展</a:t>
            </a:r>
          </a:p>
        </p:txBody>
      </p:sp>
      <p:sp>
        <p:nvSpPr>
          <p:cNvPr id="8" name="矩形 7"/>
          <p:cNvSpPr/>
          <p:nvPr/>
        </p:nvSpPr>
        <p:spPr>
          <a:xfrm>
            <a:off x="663196" y="1772816"/>
            <a:ext cx="815727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创办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于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1954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年的东京车展是五大车展中历史最短的车展，逢单数年秋季举办，是亚洲最大的国际车展，被誉为“亚洲汽车风向标”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CN" sz="2800" kern="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zh-CN" sz="2800" dirty="0" smtClean="0"/>
              <a:t>车展</a:t>
            </a:r>
            <a:r>
              <a:rPr lang="zh-CN" altLang="zh-CN" sz="2800" dirty="0"/>
              <a:t>自创办以来，一直到第</a:t>
            </a:r>
            <a:r>
              <a:rPr lang="en-US" altLang="zh-CN" sz="2800" dirty="0"/>
              <a:t>32</a:t>
            </a:r>
            <a:r>
              <a:rPr lang="zh-CN" altLang="zh-CN" sz="2800" dirty="0"/>
              <a:t>届（</a:t>
            </a:r>
            <a:r>
              <a:rPr lang="en-US" altLang="zh-CN" sz="2800" dirty="0"/>
              <a:t>1997</a:t>
            </a:r>
            <a:r>
              <a:rPr lang="zh-CN" altLang="zh-CN" sz="2800" dirty="0"/>
              <a:t>年）都采用含乘用车、摩托车、商用车在内的综合车展的形式。自第</a:t>
            </a:r>
            <a:r>
              <a:rPr lang="en-US" altLang="zh-CN" sz="2800" dirty="0"/>
              <a:t>33</a:t>
            </a:r>
            <a:r>
              <a:rPr lang="zh-CN" altLang="zh-CN" sz="2800" dirty="0"/>
              <a:t>届（</a:t>
            </a:r>
            <a:r>
              <a:rPr lang="en-US" altLang="zh-CN" sz="2800" dirty="0"/>
              <a:t>1999</a:t>
            </a:r>
            <a:r>
              <a:rPr lang="zh-CN" altLang="zh-CN" sz="2800" dirty="0"/>
              <a:t>年）开始，将乘用车、摩托车和商用车进行分离，奇数年举办乘用车和摩托车车展，偶数年举办商用车车展。</a:t>
            </a:r>
          </a:p>
          <a:p>
            <a:r>
              <a:rPr lang="en-US" altLang="zh-CN" sz="2800" dirty="0" smtClean="0"/>
              <a:t>       </a:t>
            </a:r>
            <a:r>
              <a:rPr lang="zh-CN" altLang="zh-CN" sz="2800" dirty="0" smtClean="0"/>
              <a:t>东京</a:t>
            </a:r>
            <a:r>
              <a:rPr lang="zh-CN" altLang="zh-CN" sz="2800" dirty="0"/>
              <a:t>车展举办地位于东京千叶县幕张国际展览中心，是目前世界最新、条件最好的展示中心。主办方为日本汽车工业协会。</a:t>
            </a:r>
          </a:p>
        </p:txBody>
      </p:sp>
    </p:spTree>
    <p:extLst>
      <p:ext uri="{BB962C8B-B14F-4D97-AF65-F5344CB8AC3E}">
        <p14:creationId xmlns:p14="http://schemas.microsoft.com/office/powerpoint/2010/main" val="2188987168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274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    </a:t>
            </a:r>
            <a:r>
              <a:rPr lang="zh-CN" altLang="zh-CN" sz="3200" b="1" dirty="0" smtClean="0"/>
              <a:t>洞悉</a:t>
            </a:r>
            <a:r>
              <a:rPr lang="zh-CN" altLang="zh-CN" sz="3200" b="1" dirty="0"/>
              <a:t>中国国内车展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95536" y="1268760"/>
            <a:ext cx="8136904" cy="4704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我国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从</a:t>
            </a:r>
            <a:r>
              <a:rPr lang="en-US" altLang="zh-CN" sz="2800" kern="100" dirty="0">
                <a:latin typeface="Arial" panose="020B0604020202020204" pitchFamily="34" charset="0"/>
              </a:rPr>
              <a:t>1980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年代开始举办国际汽车展览会，至今，北京车展、上海车展、广州车展、长春车展等都已办得如火如荼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en-US" altLang="zh-CN" sz="2800" kern="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与</a:t>
            </a:r>
            <a:r>
              <a:rPr lang="zh-CN" altLang="zh-CN" sz="2800" dirty="0"/>
              <a:t>世界著名汽车展会相比，我国的汽车展会虽然名目繁多，但是在服务水平和彰显个性等方面都还存在着不足。应该注意一要避免展品雷同、形式老套；二要充实内容 ，把汽车知识和科学的消费理念传达给购车人；三要充分吸收国际车展的长处，以创新与个性树立自己的形象。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8817669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274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    </a:t>
            </a:r>
            <a:r>
              <a:rPr lang="zh-CN" altLang="zh-CN" sz="3200" b="1" dirty="0" smtClean="0"/>
              <a:t>洞悉</a:t>
            </a:r>
            <a:r>
              <a:rPr lang="zh-CN" altLang="zh-CN" sz="3200" b="1" dirty="0"/>
              <a:t>中国国内车展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-68616" y="1268760"/>
            <a:ext cx="2656496" cy="353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ts val="18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一、北京车展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621998"/>
            <a:ext cx="81369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spcAft>
                <a:spcPts val="0"/>
              </a:spcAft>
            </a:pPr>
            <a:r>
              <a:rPr lang="en-US" altLang="zh-CN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于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1990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年创办的北京国际汽车展览会（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Auto China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），逢双数年举办，已连续举办了十二届，至今已走过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25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年的发展历程。</a:t>
            </a:r>
            <a:endParaRPr lang="zh-CN" altLang="zh-CN" sz="2800" kern="100" dirty="0">
              <a:cs typeface="Times New Roman" panose="02020603050405020304" pitchFamily="18" charset="0"/>
            </a:endParaRPr>
          </a:p>
          <a:p>
            <a:r>
              <a:rPr lang="en-US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北京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国际汽车展览会自创办以来，规模不断扩大，展会功能也由过去单纯的产品展示，发展到今天成为企业发展战略发布、全方位形象展示的窗口；全球最前沿技术创新信息交流的平台；最高效的品牌推广宣传舞台。展品品质逐届提高，影响也日趋广泛，众多跨国汽车企业将北京车展列为全球</a:t>
            </a:r>
            <a:r>
              <a:rPr lang="en-US" altLang="zh-CN" sz="2800" kern="100" dirty="0">
                <a:latin typeface="Arial" panose="020B0604020202020204" pitchFamily="34" charset="0"/>
              </a:rPr>
              <a:t>A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级车展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90029421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274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/>
              <a:t>任务二      </a:t>
            </a:r>
            <a:r>
              <a:rPr lang="zh-CN" altLang="zh-CN" sz="3200" b="1" dirty="0" smtClean="0"/>
              <a:t>洞悉</a:t>
            </a:r>
            <a:r>
              <a:rPr lang="zh-CN" altLang="zh-CN" sz="3200" b="1" dirty="0"/>
              <a:t>中国国内车展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0" y="1052736"/>
            <a:ext cx="2656496" cy="3532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algn="just">
              <a:lnSpc>
                <a:spcPts val="18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二、上海车展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1410986"/>
            <a:ext cx="844997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60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zh-CN" altLang="zh-CN" sz="2800" kern="1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上海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车展创办于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1985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年，是中国最早的专业国际汽车展览会；逢单数年举办，是亚洲最大规模的车展。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499" y="2722179"/>
            <a:ext cx="84499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333333"/>
                </a:solidFill>
                <a:latin typeface="Arial" panose="020B0604020202020204" pitchFamily="34" charset="0"/>
              </a:rPr>
              <a:t>        2004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6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月，上海国际汽车展顺利通过了国际博览联盟（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UFI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）的认证，成为中国第一个被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UFI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认可的汽车展。伴随着中国汽车工业与国际汽车工业的发展，经过</a:t>
            </a:r>
            <a:r>
              <a:rPr lang="en-US" altLang="zh-CN" sz="2800" kern="100" dirty="0">
                <a:solidFill>
                  <a:srgbClr val="333333"/>
                </a:solidFill>
                <a:latin typeface="Arial" panose="020B0604020202020204" pitchFamily="34" charset="0"/>
              </a:rPr>
              <a:t>20</a:t>
            </a:r>
            <a:r>
              <a:rPr lang="zh-CN" altLang="zh-CN" sz="2800" kern="1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多年的积累，上海国际汽车展已成长为中国最权威、国际上最具影响力的汽车大展之一。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1916791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539552" y="1268760"/>
            <a:ext cx="82089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cs typeface="Times New Roman" panose="02020603050405020304" pitchFamily="18" charset="0"/>
              </a:rPr>
              <a:t>国际车展有</a:t>
            </a:r>
            <a:r>
              <a:rPr lang="en-US" altLang="zh-CN" sz="2800" kern="100" dirty="0">
                <a:cs typeface="Times New Roman" panose="02020603050405020304" pitchFamily="18" charset="0"/>
              </a:rPr>
              <a:t>5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个，其中欧洲</a:t>
            </a:r>
            <a:r>
              <a:rPr lang="en-US" altLang="zh-CN" sz="2800" kern="100" dirty="0">
                <a:cs typeface="Times New Roman" panose="02020603050405020304" pitchFamily="18" charset="0"/>
              </a:rPr>
              <a:t>3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个，北美和亚洲各</a:t>
            </a:r>
            <a:r>
              <a:rPr lang="en-US" altLang="zh-CN" sz="2800" kern="100" dirty="0"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个，分别是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：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法国</a:t>
            </a:r>
            <a:r>
              <a:rPr lang="zh-CN" altLang="zh-CN" sz="2800" kern="100" dirty="0">
                <a:cs typeface="Times New Roman" panose="02020603050405020304" pitchFamily="18" charset="0"/>
              </a:rPr>
              <a:t>巴黎车展（逢双数年</a:t>
            </a:r>
            <a:r>
              <a:rPr lang="en-US" altLang="zh-CN" sz="2800" kern="100" dirty="0">
                <a:cs typeface="Times New Roman" panose="02020603050405020304" pitchFamily="18" charset="0"/>
              </a:rPr>
              <a:t>9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月下旬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）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德国</a:t>
            </a:r>
            <a:r>
              <a:rPr lang="zh-CN" altLang="zh-CN" sz="2800" kern="100" dirty="0">
                <a:cs typeface="Times New Roman" panose="02020603050405020304" pitchFamily="18" charset="0"/>
              </a:rPr>
              <a:t>法兰克福车展（逢单数年</a:t>
            </a:r>
            <a:r>
              <a:rPr lang="en-US" altLang="zh-CN" sz="2800" kern="100" dirty="0">
                <a:cs typeface="Times New Roman" panose="02020603050405020304" pitchFamily="18" charset="0"/>
              </a:rPr>
              <a:t>9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月中）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瑞士</a:t>
            </a:r>
            <a:r>
              <a:rPr lang="zh-CN" altLang="zh-CN" sz="2800" kern="100" dirty="0">
                <a:cs typeface="Times New Roman" panose="02020603050405020304" pitchFamily="18" charset="0"/>
              </a:rPr>
              <a:t>日内瓦车震（每年</a:t>
            </a:r>
            <a:r>
              <a:rPr lang="en-US" altLang="zh-CN" sz="2800" kern="100" dirty="0">
                <a:cs typeface="Times New Roman" panose="02020603050405020304" pitchFamily="18" charset="0"/>
              </a:rPr>
              <a:t>3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月初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）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北美</a:t>
            </a:r>
            <a:r>
              <a:rPr lang="zh-CN" altLang="zh-CN" sz="2800" kern="100" dirty="0">
                <a:cs typeface="Times New Roman" panose="02020603050405020304" pitchFamily="18" charset="0"/>
              </a:rPr>
              <a:t>车展（每年</a:t>
            </a:r>
            <a:r>
              <a:rPr lang="en-US" altLang="zh-CN" sz="2800" kern="100" dirty="0">
                <a:cs typeface="Times New Roman" panose="02020603050405020304" pitchFamily="18" charset="0"/>
              </a:rPr>
              <a:t>1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月初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）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kern="100" dirty="0" smtClean="0">
                <a:cs typeface="Times New Roman" panose="02020603050405020304" pitchFamily="18" charset="0"/>
              </a:rPr>
              <a:t>日本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东京车展（逢单数年</a:t>
            </a:r>
            <a:r>
              <a:rPr lang="en-US" altLang="zh-CN" sz="2800" kern="100" dirty="0">
                <a:cs typeface="Times New Roman" panose="02020603050405020304" pitchFamily="18" charset="0"/>
              </a:rPr>
              <a:t>10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8990609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-45853" y="1052736"/>
            <a:ext cx="2610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 algn="just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一、巴黎车展</a:t>
            </a:r>
          </a:p>
        </p:txBody>
      </p:sp>
      <p:sp>
        <p:nvSpPr>
          <p:cNvPr id="7" name="矩形 6"/>
          <p:cNvSpPr/>
          <p:nvPr/>
        </p:nvSpPr>
        <p:spPr>
          <a:xfrm>
            <a:off x="611560" y="1927285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 algn="just">
              <a:spcAft>
                <a:spcPts val="0"/>
              </a:spcAft>
            </a:pPr>
            <a:r>
              <a:rPr lang="en-US" altLang="zh-CN" sz="2800" kern="100" dirty="0" smtClean="0">
                <a:cs typeface="Times New Roman" panose="02020603050405020304" pitchFamily="18" charset="0"/>
              </a:rPr>
              <a:t>    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巴黎</a:t>
            </a:r>
            <a:r>
              <a:rPr lang="zh-CN" altLang="zh-CN" sz="2800" kern="100" dirty="0">
                <a:cs typeface="Times New Roman" panose="02020603050405020304" pitchFamily="18" charset="0"/>
              </a:rPr>
              <a:t>车展起源于</a:t>
            </a:r>
            <a:r>
              <a:rPr lang="en-US" altLang="zh-CN" sz="2800" kern="100" dirty="0">
                <a:cs typeface="Times New Roman" panose="02020603050405020304" pitchFamily="18" charset="0"/>
              </a:rPr>
              <a:t>1898</a:t>
            </a:r>
            <a:r>
              <a:rPr lang="zh-CN" altLang="zh-CN" sz="2800" kern="100" dirty="0">
                <a:cs typeface="Times New Roman" panose="02020603050405020304" pitchFamily="18" charset="0"/>
              </a:rPr>
              <a:t>年的国际汽车沙龙会。自</a:t>
            </a:r>
            <a:r>
              <a:rPr lang="en-US" altLang="zh-CN" sz="2800" kern="100" dirty="0">
                <a:cs typeface="Times New Roman" panose="02020603050405020304" pitchFamily="18" charset="0"/>
              </a:rPr>
              <a:t>1989</a:t>
            </a:r>
            <a:r>
              <a:rPr lang="zh-CN" altLang="zh-CN" sz="2800" kern="100" dirty="0">
                <a:cs typeface="Times New Roman" panose="02020603050405020304" pitchFamily="18" charset="0"/>
              </a:rPr>
              <a:t>年至</a:t>
            </a:r>
            <a:r>
              <a:rPr lang="en-US" altLang="zh-CN" sz="2800" kern="100" dirty="0">
                <a:cs typeface="Times New Roman" panose="02020603050405020304" pitchFamily="18" charset="0"/>
              </a:rPr>
              <a:t>1976</a:t>
            </a:r>
            <a:r>
              <a:rPr lang="zh-CN" altLang="zh-CN" sz="2800" kern="100" dirty="0">
                <a:cs typeface="Times New Roman" panose="02020603050405020304" pitchFamily="18" charset="0"/>
              </a:rPr>
              <a:t>年，每年一届，此后每两年一届。每年的</a:t>
            </a:r>
            <a:r>
              <a:rPr lang="en-US" altLang="zh-CN" sz="2800" kern="100" dirty="0">
                <a:cs typeface="Times New Roman" panose="02020603050405020304" pitchFamily="18" charset="0"/>
              </a:rPr>
              <a:t>9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月底至</a:t>
            </a:r>
            <a:r>
              <a:rPr lang="en-US" altLang="zh-CN" sz="2800" kern="100" dirty="0">
                <a:cs typeface="Times New Roman" panose="02020603050405020304" pitchFamily="18" charset="0"/>
              </a:rPr>
              <a:t>10</a:t>
            </a:r>
            <a:r>
              <a:rPr lang="zh-CN" altLang="zh-CN" sz="2800" kern="100" dirty="0">
                <a:cs typeface="Times New Roman" panose="02020603050405020304" pitchFamily="18" charset="0"/>
              </a:rPr>
              <a:t>月初在巴黎举行。巴黎车展与法兰克福车展的展览时间交替，成为欧洲汽车业共同的节日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。</a:t>
            </a:r>
            <a:endParaRPr lang="en-US" altLang="zh-CN" sz="2800" kern="100" dirty="0" smtClean="0">
              <a:cs typeface="Times New Roman" panose="02020603050405020304" pitchFamily="18" charset="0"/>
            </a:endParaRPr>
          </a:p>
          <a:p>
            <a:pPr indent="269240" algn="just">
              <a:spcAft>
                <a:spcPts val="0"/>
              </a:spcAft>
            </a:pPr>
            <a:r>
              <a:rPr lang="en-US" altLang="zh-CN" sz="2800" dirty="0" smtClean="0"/>
              <a:t>     </a:t>
            </a:r>
            <a:r>
              <a:rPr lang="zh-CN" altLang="zh-CN" sz="2800" dirty="0" smtClean="0"/>
              <a:t>巴黎</a:t>
            </a:r>
            <a:r>
              <a:rPr lang="zh-CN" altLang="zh-CN" sz="2800" dirty="0"/>
              <a:t>车展始终围绕着</a:t>
            </a:r>
            <a:r>
              <a:rPr lang="en-US" altLang="zh-CN" sz="2800" dirty="0"/>
              <a:t>“</a:t>
            </a:r>
            <a:r>
              <a:rPr lang="zh-CN" altLang="zh-CN" sz="2800" dirty="0"/>
              <a:t>新</a:t>
            </a:r>
            <a:r>
              <a:rPr lang="en-US" altLang="zh-CN" sz="2800" dirty="0"/>
              <a:t>”</a:t>
            </a:r>
            <a:r>
              <a:rPr lang="zh-CN" altLang="zh-CN" sz="2800" dirty="0"/>
              <a:t>字</a:t>
            </a:r>
            <a:r>
              <a:rPr lang="zh-CN" altLang="zh-CN" sz="2800" dirty="0" smtClean="0"/>
              <a:t>作文章</a:t>
            </a:r>
            <a:r>
              <a:rPr lang="zh-CN" altLang="en-US" sz="2800" dirty="0" smtClean="0"/>
              <a:t>。</a:t>
            </a:r>
            <a:r>
              <a:rPr lang="zh-CN" altLang="zh-CN" sz="2800" dirty="0"/>
              <a:t>各个汽车厂商将企业发展的历史和品牌崛起的历程展示给观众，新车、概念车、赛车、改装车、特型车不胜枚举。巴黎车展也是概念车云集的海洋，各款新奇古怪的概念车常常使观众眼前一亮。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19158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56" y="711497"/>
            <a:ext cx="5281755" cy="2862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57" y="3573016"/>
            <a:ext cx="5281754" cy="312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868144" y="1819602"/>
            <a:ext cx="2232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上世纪在巴黎大宫举办的巴黎车展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35029" y="4949530"/>
            <a:ext cx="2265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cs typeface="Times New Roman" panose="02020603050405020304" pitchFamily="18" charset="0"/>
              </a:rPr>
              <a:t>21</a:t>
            </a:r>
            <a:r>
              <a:rPr lang="zh-CN" altLang="zh-CN" kern="100" dirty="0">
                <a:cs typeface="Times New Roman" panose="02020603050405020304" pitchFamily="18" charset="0"/>
              </a:rPr>
              <a:t>世纪巴黎车展盛况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846115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251520" y="980728"/>
            <a:ext cx="3329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 algn="just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二、法兰克福车展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1508293"/>
            <a:ext cx="8352928" cy="5196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zh-CN" altLang="zh-CN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法兰克福</a:t>
            </a:r>
            <a:r>
              <a:rPr lang="zh-CN" altLang="zh-CN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车展前</a:t>
            </a:r>
            <a:r>
              <a:rPr lang="zh-CN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身为柏林</a:t>
            </a:r>
            <a:r>
              <a:rPr lang="zh-CN" altLang="zh-CN" sz="28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车展，创办于</a:t>
            </a:r>
            <a:r>
              <a:rPr lang="en-US" altLang="zh-CN" sz="2800" dirty="0">
                <a:solidFill>
                  <a:srgbClr val="333333"/>
                </a:solidFill>
                <a:latin typeface="Arial" panose="020B0604020202020204" pitchFamily="34" charset="0"/>
              </a:rPr>
              <a:t>1897</a:t>
            </a:r>
            <a:r>
              <a:rPr lang="zh-CN" altLang="zh-CN" sz="2800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</a:t>
            </a:r>
            <a:r>
              <a:rPr lang="zh-CN" altLang="zh-CN" sz="2800" kern="100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。</a:t>
            </a:r>
            <a:endParaRPr lang="en-US" altLang="zh-CN" sz="2800" kern="100" dirty="0" smtClean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1905</a:t>
            </a:r>
            <a:r>
              <a:rPr lang="zh-CN" altLang="zh-CN" sz="2800" dirty="0"/>
              <a:t>到</a:t>
            </a:r>
            <a:r>
              <a:rPr lang="en-US" altLang="zh-CN" sz="2800" dirty="0"/>
              <a:t>1907</a:t>
            </a:r>
            <a:r>
              <a:rPr lang="zh-CN" altLang="zh-CN" sz="2800" dirty="0"/>
              <a:t>年，甚至每年两次</a:t>
            </a:r>
            <a:r>
              <a:rPr lang="zh-CN" altLang="zh-CN" sz="2800" dirty="0" smtClean="0"/>
              <a:t>。第一次世界大战</a:t>
            </a:r>
            <a:r>
              <a:rPr lang="zh-CN" altLang="zh-CN" sz="2800" dirty="0"/>
              <a:t>的爆发，车展也随即中断，直到</a:t>
            </a:r>
            <a:r>
              <a:rPr lang="en-US" altLang="zh-CN" sz="2800" dirty="0"/>
              <a:t>1921</a:t>
            </a:r>
            <a:r>
              <a:rPr lang="zh-CN" altLang="zh-CN" sz="2800" dirty="0"/>
              <a:t>年</a:t>
            </a:r>
            <a:r>
              <a:rPr lang="zh-CN" altLang="zh-CN" sz="2800" dirty="0" smtClean="0"/>
              <a:t>恢复。</a:t>
            </a:r>
            <a:r>
              <a:rPr lang="en-US" altLang="zh-CN" sz="2800" dirty="0"/>
              <a:t>1951</a:t>
            </a:r>
            <a:r>
              <a:rPr lang="zh-CN" altLang="zh-CN" sz="2800" dirty="0"/>
              <a:t>年移到法兰克福举办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800" dirty="0" smtClean="0"/>
              <a:t>        </a:t>
            </a:r>
            <a:r>
              <a:rPr lang="zh-CN" altLang="zh-CN" sz="2800" dirty="0" smtClean="0"/>
              <a:t>法兰克福</a:t>
            </a:r>
            <a:r>
              <a:rPr lang="zh-CN" altLang="zh-CN" sz="2800" dirty="0"/>
              <a:t>车展是世界上历史最长、展出面积最大、参展商最多、参观人数最多的车展，其特点是展品数量庞大和全面，有</a:t>
            </a:r>
            <a:r>
              <a:rPr lang="en-US" altLang="zh-CN" sz="2800" dirty="0"/>
              <a:t>“</a:t>
            </a:r>
            <a:r>
              <a:rPr lang="zh-CN" altLang="zh-CN" sz="2800" dirty="0"/>
              <a:t>汽车奥运会</a:t>
            </a:r>
            <a:r>
              <a:rPr lang="en-US" altLang="zh-CN" sz="2800" dirty="0"/>
              <a:t>”</a:t>
            </a:r>
            <a:r>
              <a:rPr lang="zh-CN" altLang="zh-CN" sz="2800" dirty="0"/>
              <a:t>之称。</a:t>
            </a:r>
          </a:p>
          <a:p>
            <a:pPr>
              <a:lnSpc>
                <a:spcPct val="150000"/>
              </a:lnSpc>
            </a:pP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7092257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4336"/>
            <a:ext cx="3456384" cy="25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129" y="904336"/>
            <a:ext cx="5066050" cy="281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93"/>
          <a:stretch>
            <a:fillRect/>
          </a:stretch>
        </p:blipFill>
        <p:spPr bwMode="auto">
          <a:xfrm>
            <a:off x="971600" y="3717032"/>
            <a:ext cx="4075253" cy="27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45566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95536" y="1124744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zh-CN" altLang="zh-CN" sz="2800" kern="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参展的商家主要来自欧洲、美国和日本，尤其以欧洲汽车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商居多。</a:t>
            </a:r>
            <a:r>
              <a:rPr lang="en-US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法兰克福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地处德国，唱主角的自然是德国</a:t>
            </a:r>
            <a:r>
              <a:rPr lang="zh-CN" altLang="zh-CN" sz="2800" kern="0" dirty="0" smtClean="0">
                <a:latin typeface="Arial" panose="020B0604020202020204" pitchFamily="34" charset="0"/>
                <a:cs typeface="Arial" panose="020B0604020202020204" pitchFamily="34" charset="0"/>
              </a:rPr>
              <a:t>企业。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德国是</a:t>
            </a:r>
            <a:r>
              <a:rPr lang="en-US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现代汽车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的发源地，是奔驰公司、</a:t>
            </a:r>
            <a:r>
              <a:rPr lang="en-US" altLang="zh-CN" sz="2800" kern="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大众公司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sz="2800" kern="0" dirty="0" err="1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奥迪公司</a:t>
            </a:r>
            <a:r>
              <a:rPr lang="zh-CN" altLang="zh-CN" sz="2800" kern="0" dirty="0">
                <a:latin typeface="Arial" panose="020B0604020202020204" pitchFamily="34" charset="0"/>
                <a:cs typeface="Arial" panose="020B0604020202020204" pitchFamily="34" charset="0"/>
              </a:rPr>
              <a:t>老牌公司的老家，法兰克福车展正是他们一展身手的好机会。</a:t>
            </a:r>
            <a:endParaRPr lang="zh-CN" altLang="zh-CN" sz="2800" kern="100" dirty="0">
              <a:cs typeface="Times New Roman" panose="02020603050405020304" pitchFamily="18" charset="0"/>
            </a:endParaRPr>
          </a:p>
          <a:p>
            <a:pPr indent="267970">
              <a:spcAft>
                <a:spcPts val="0"/>
              </a:spcAft>
            </a:pPr>
            <a:r>
              <a:rPr lang="zh-CN" altLang="zh-CN" sz="2800" kern="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看法兰克福车展的欧洲老百姓人山人海，消费心理非常成熟，汽车知识了解的很全面。对他们来说，看车展不是为了看热闹，而是作为消费者去的，每个参观者都很仔细，他们挑选车型重视的事汽车零部件质量、维修问题等。</a:t>
            </a:r>
            <a:endParaRPr lang="zh-CN" altLang="zh-CN" sz="2800" kern="100" dirty="0">
              <a:cs typeface="Times New Roman" panose="02020603050405020304" pitchFamily="18" charset="0"/>
            </a:endParaRPr>
          </a:p>
          <a:p>
            <a:pPr indent="269240">
              <a:spcAft>
                <a:spcPts val="0"/>
              </a:spcAft>
            </a:pPr>
            <a:r>
              <a:rPr lang="en-US" altLang="zh-CN" sz="2800" kern="0" dirty="0">
                <a:solidFill>
                  <a:srgbClr val="33333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17275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12589" y="863134"/>
            <a:ext cx="2981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240">
              <a:spcAft>
                <a:spcPts val="0"/>
              </a:spcAft>
            </a:pPr>
            <a:r>
              <a:rPr lang="zh-CN" altLang="zh-CN" sz="2800" b="1" kern="100" dirty="0" smtClean="0">
                <a:cs typeface="Times New Roman" panose="02020603050405020304" pitchFamily="18" charset="0"/>
              </a:rPr>
              <a:t>三、日内瓦车展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2589" y="1386354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/>
              <a:t>        起源于</a:t>
            </a:r>
            <a:r>
              <a:rPr lang="en-US" altLang="zh-CN" sz="2800" dirty="0"/>
              <a:t>1905</a:t>
            </a:r>
            <a:r>
              <a:rPr lang="zh-CN" altLang="en-US" sz="2800" dirty="0"/>
              <a:t>年的“国家汽车和自行车”展，到</a:t>
            </a:r>
            <a:r>
              <a:rPr lang="en-US" altLang="zh-CN" sz="2800" dirty="0"/>
              <a:t>1924</a:t>
            </a:r>
            <a:r>
              <a:rPr lang="zh-CN" altLang="en-US" sz="2800" dirty="0"/>
              <a:t>年正式创办时，已发展成有</a:t>
            </a:r>
            <a:r>
              <a:rPr lang="en-US" altLang="zh-CN" sz="2800" dirty="0"/>
              <a:t>200</a:t>
            </a:r>
            <a:r>
              <a:rPr lang="zh-CN" altLang="en-US" sz="2800" dirty="0"/>
              <a:t>个展品的国际性汽车展览。</a:t>
            </a:r>
            <a:r>
              <a:rPr lang="en-US" altLang="zh-CN" sz="2800" dirty="0"/>
              <a:t>1931</a:t>
            </a:r>
            <a:r>
              <a:rPr lang="zh-CN" altLang="en-US" sz="2800" dirty="0"/>
              <a:t>年起，展会每年</a:t>
            </a:r>
            <a:r>
              <a:rPr lang="en-US" altLang="zh-CN" sz="2800" dirty="0"/>
              <a:t>3</a:t>
            </a:r>
            <a:r>
              <a:rPr lang="zh-CN" altLang="en-US" sz="2800" dirty="0"/>
              <a:t>月份在瑞士日内瓦的巴莱斯堡国际展览中心</a:t>
            </a:r>
            <a:r>
              <a:rPr lang="zh-CN" altLang="en-US" sz="2800" dirty="0" smtClean="0"/>
              <a:t>举行。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素有</a:t>
            </a:r>
            <a:r>
              <a:rPr lang="en-US" altLang="zh-CN" sz="2800" dirty="0"/>
              <a:t>“</a:t>
            </a:r>
            <a:r>
              <a:rPr lang="zh-CN" altLang="zh-CN" sz="2800" dirty="0"/>
              <a:t>国际汽车潮流风向标</a:t>
            </a:r>
            <a:r>
              <a:rPr lang="en-US" altLang="zh-CN" sz="2800" dirty="0"/>
              <a:t>”</a:t>
            </a:r>
            <a:r>
              <a:rPr lang="zh-CN" altLang="zh-CN" sz="2800" dirty="0"/>
              <a:t>之</a:t>
            </a:r>
            <a:r>
              <a:rPr lang="zh-CN" altLang="zh-CN" sz="2800" dirty="0" smtClean="0"/>
              <a:t>称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日内瓦车展却是最受传媒关注的汽车盛典，它是全球各大汽车制造商发布新品最多的车展，也是专业汽车人士的最佳聚会场所。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0657548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50882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品味世界著名车展</a:t>
            </a:r>
            <a:endParaRPr lang="zh-CN" altLang="en-US" sz="3200" b="1" dirty="0"/>
          </a:p>
        </p:txBody>
      </p:sp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6"/>
            <a:ext cx="6192688" cy="470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771800" y="610678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日内瓦车展盛况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883472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White Template with yellow-magenta Segoe_TP10286788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AB1D8-8B60-41DC-AE7A-89AB460F81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演示文稿幻灯片示例（白色红黄设计）</Template>
  <TotalTime>659</TotalTime>
  <Words>1374</Words>
  <Application>Microsoft Office PowerPoint</Application>
  <PresentationFormat>全屏显示(4:3)</PresentationFormat>
  <Paragraphs>60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宋体</vt:lpstr>
      <vt:lpstr>微软雅黑</vt:lpstr>
      <vt:lpstr>Angsana New</vt:lpstr>
      <vt:lpstr>Arial</vt:lpstr>
      <vt:lpstr>Calibri</vt:lpstr>
      <vt:lpstr>Courier New</vt:lpstr>
      <vt:lpstr>Times New Roman</vt:lpstr>
      <vt:lpstr>Wingdings</vt:lpstr>
      <vt:lpstr>1_White Template with yellow-magenta Segoe_TP10286788</vt:lpstr>
      <vt:lpstr>White with Courier font for code slides</vt:lpstr>
      <vt:lpstr>汽车文化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汽车文化</dc:title>
  <dc:creator>Windows 用户</dc:creator>
  <cp:keywords/>
  <cp:lastModifiedBy>Windows 用户</cp:lastModifiedBy>
  <cp:revision>74</cp:revision>
  <dcterms:created xsi:type="dcterms:W3CDTF">2016-05-09T06:42:58Z</dcterms:created>
  <dcterms:modified xsi:type="dcterms:W3CDTF">2016-07-05T07:15:31Z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TC102867889990</vt:lpwstr>
  </property>
</Properties>
</file>