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0" r:id="rId3"/>
    <p:sldId id="261" r:id="rId4"/>
    <p:sldId id="312" r:id="rId5"/>
    <p:sldId id="280" r:id="rId6"/>
    <p:sldId id="281" r:id="rId7"/>
    <p:sldId id="282" r:id="rId8"/>
    <p:sldId id="283" r:id="rId9"/>
    <p:sldId id="284" r:id="rId10"/>
    <p:sldId id="285" r:id="rId11"/>
    <p:sldId id="286" r:id="rId12"/>
    <p:sldId id="287" r:id="rId13"/>
    <p:sldId id="288" r:id="rId14"/>
    <p:sldId id="289" r:id="rId15"/>
    <p:sldId id="290" r:id="rId16"/>
    <p:sldId id="291" r:id="rId17"/>
    <p:sldId id="296" r:id="rId18"/>
    <p:sldId id="297" r:id="rId19"/>
    <p:sldId id="298" r:id="rId20"/>
    <p:sldId id="299" r:id="rId21"/>
    <p:sldId id="300" r:id="rId22"/>
    <p:sldId id="301" r:id="rId23"/>
    <p:sldId id="314" r:id="rId24"/>
    <p:sldId id="302" r:id="rId25"/>
    <p:sldId id="303" r:id="rId26"/>
    <p:sldId id="304" r:id="rId27"/>
    <p:sldId id="305" r:id="rId28"/>
    <p:sldId id="306" r:id="rId29"/>
    <p:sldId id="307" r:id="rId30"/>
    <p:sldId id="308" r:id="rId31"/>
    <p:sldId id="309" r:id="rId32"/>
    <p:sldId id="310" r:id="rId33"/>
    <p:sldId id="278" r:id="rId34"/>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2B2B2"/>
    <a:srgbClr val="2B166E"/>
    <a:srgbClr val="692AA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093" autoAdjust="0"/>
    <p:restoredTop sz="94660"/>
  </p:normalViewPr>
  <p:slideViewPr>
    <p:cSldViewPr>
      <p:cViewPr varScale="1">
        <p:scale>
          <a:sx n="67" d="100"/>
          <a:sy n="67" d="100"/>
        </p:scale>
        <p:origin x="-1782" y="-90"/>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44" descr="e_12"/>
          <p:cNvPicPr>
            <a:picLocks noChangeAspect="1" noChangeArrowheads="1"/>
          </p:cNvPicPr>
          <p:nvPr/>
        </p:nvPicPr>
        <p:blipFill>
          <a:blip r:embed="rId2" cstate="print">
            <a:extLst>
              <a:ext uri="{28A0092B-C50C-407E-A947-70E740481C1C}">
                <a14:useLocalDpi xmlns:a14="http://schemas.microsoft.com/office/drawing/2010/main" xmlns="" val="0"/>
              </a:ext>
            </a:extLst>
          </a:blip>
          <a:srcRect r="14461"/>
          <a:stretch>
            <a:fillRect/>
          </a:stretch>
        </p:blipFill>
        <p:spPr bwMode="auto">
          <a:xfrm>
            <a:off x="0" y="0"/>
            <a:ext cx="9144000" cy="51577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Rectangle 45"/>
          <p:cNvSpPr>
            <a:spLocks noChangeArrowheads="1"/>
          </p:cNvSpPr>
          <p:nvPr/>
        </p:nvSpPr>
        <p:spPr bwMode="ltGray">
          <a:xfrm>
            <a:off x="0" y="6611938"/>
            <a:ext cx="9144000" cy="260350"/>
          </a:xfrm>
          <a:prstGeom prst="rect">
            <a:avLst/>
          </a:prstGeom>
          <a:gradFill rotWithShape="1">
            <a:gsLst>
              <a:gs pos="0">
                <a:schemeClr val="hlink">
                  <a:gamma/>
                  <a:shade val="46275"/>
                  <a:invGamma/>
                </a:schemeClr>
              </a:gs>
              <a:gs pos="50000">
                <a:schemeClr val="hlink"/>
              </a:gs>
              <a:gs pos="100000">
                <a:schemeClr val="hlink">
                  <a:gamma/>
                  <a:shade val="46275"/>
                  <a:invGamma/>
                </a:schemeClr>
              </a:gs>
            </a:gsLst>
            <a:lin ang="5400000" scaled="1"/>
          </a:gradFill>
          <a:ln w="9525">
            <a:noFill/>
            <a:miter lim="800000"/>
            <a:headEnd/>
            <a:tailEnd/>
          </a:ln>
          <a:effec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3074" name="Rectangle 2"/>
          <p:cNvSpPr>
            <a:spLocks noGrp="1" noChangeArrowheads="1"/>
          </p:cNvSpPr>
          <p:nvPr>
            <p:ph type="ctrTitle"/>
          </p:nvPr>
        </p:nvSpPr>
        <p:spPr>
          <a:xfrm>
            <a:off x="3886200" y="1371600"/>
            <a:ext cx="4876800" cy="3276600"/>
          </a:xfrm>
          <a:effectLst>
            <a:outerShdw dist="53882" dir="2700000" algn="ctr" rotWithShape="0">
              <a:schemeClr val="tx2">
                <a:alpha val="50000"/>
              </a:schemeClr>
            </a:outerShdw>
          </a:effectLst>
        </p:spPr>
        <p:txBody>
          <a:bodyPr/>
          <a:lstStyle>
            <a:lvl1pPr algn="r">
              <a:defRPr sz="4000">
                <a:solidFill>
                  <a:srgbClr val="FFFFCC"/>
                </a:solidFill>
              </a:defRPr>
            </a:lvl1pPr>
          </a:lstStyle>
          <a:p>
            <a:r>
              <a:rPr lang="zh-CN" altLang="en-US" smtClean="0"/>
              <a:t>单击此处编辑母版标题样式</a:t>
            </a:r>
            <a:endParaRPr lang="en-US" altLang="zh-CN"/>
          </a:p>
        </p:txBody>
      </p:sp>
      <p:sp>
        <p:nvSpPr>
          <p:cNvPr id="3075" name="Rectangle 3"/>
          <p:cNvSpPr>
            <a:spLocks noGrp="1" noChangeArrowheads="1"/>
          </p:cNvSpPr>
          <p:nvPr>
            <p:ph type="subTitle" idx="1"/>
          </p:nvPr>
        </p:nvSpPr>
        <p:spPr bwMode="white">
          <a:xfrm>
            <a:off x="1752600" y="5638800"/>
            <a:ext cx="6172200" cy="457200"/>
          </a:xfrm>
        </p:spPr>
        <p:txBody>
          <a:bodyPr/>
          <a:lstStyle>
            <a:lvl1pPr marL="0" indent="0" algn="ctr">
              <a:buFont typeface="Wingdings" pitchFamily="2" charset="2"/>
              <a:buNone/>
              <a:defRPr sz="1800">
                <a:solidFill>
                  <a:schemeClr val="tx2"/>
                </a:solidFill>
              </a:defRPr>
            </a:lvl1pPr>
          </a:lstStyle>
          <a:p>
            <a:r>
              <a:rPr lang="zh-CN" altLang="en-US" smtClean="0"/>
              <a:t>单击此处编辑母版副标题样式</a:t>
            </a:r>
            <a:endParaRPr lang="en-US" altLang="zh-CN"/>
          </a:p>
        </p:txBody>
      </p:sp>
    </p:spTree>
    <p:extLst>
      <p:ext uri="{BB962C8B-B14F-4D97-AF65-F5344CB8AC3E}">
        <p14:creationId xmlns:p14="http://schemas.microsoft.com/office/powerpoint/2010/main" xmlns="" val="1619227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ftr" sz="quarter" idx="10"/>
          </p:nvPr>
        </p:nvSpPr>
        <p:spPr>
          <a:ln/>
        </p:spPr>
        <p:txBody>
          <a:bodyPr/>
          <a:lstStyle>
            <a:lvl1pPr>
              <a:defRPr/>
            </a:lvl1pPr>
          </a:lstStyle>
          <a:p>
            <a:pPr>
              <a:defRPr/>
            </a:pPr>
            <a:r>
              <a:rPr lang="en-US" altLang="zh-CN"/>
              <a:t>Company Logo</a:t>
            </a:r>
          </a:p>
        </p:txBody>
      </p:sp>
      <p:sp>
        <p:nvSpPr>
          <p:cNvPr id="5" name="Rectangle 6"/>
          <p:cNvSpPr>
            <a:spLocks noGrp="1" noChangeArrowheads="1"/>
          </p:cNvSpPr>
          <p:nvPr>
            <p:ph type="sldNum" sz="quarter" idx="11"/>
          </p:nvPr>
        </p:nvSpPr>
        <p:spPr>
          <a:ln/>
        </p:spPr>
        <p:txBody>
          <a:bodyPr/>
          <a:lstStyle>
            <a:lvl1pPr>
              <a:defRPr/>
            </a:lvl1pPr>
          </a:lstStyle>
          <a:p>
            <a:pPr>
              <a:defRPr/>
            </a:pPr>
            <a:fld id="{9CDDB0F5-3FC1-427B-8837-C23D5EA12BF2}" type="slidenum">
              <a:rPr lang="en-US" altLang="zh-CN"/>
              <a:pPr>
                <a:defRPr/>
              </a:pPr>
              <a:t>‹#›</a:t>
            </a:fld>
            <a:endParaRPr lang="en-US" altLang="zh-CN"/>
          </a:p>
        </p:txBody>
      </p:sp>
    </p:spTree>
    <p:extLst>
      <p:ext uri="{BB962C8B-B14F-4D97-AF65-F5344CB8AC3E}">
        <p14:creationId xmlns:p14="http://schemas.microsoft.com/office/powerpoint/2010/main" xmlns="" val="23831278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86550" y="152400"/>
            <a:ext cx="2076450" cy="61722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2400"/>
            <a:ext cx="6076950" cy="61722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ftr" sz="quarter" idx="10"/>
          </p:nvPr>
        </p:nvSpPr>
        <p:spPr>
          <a:ln/>
        </p:spPr>
        <p:txBody>
          <a:bodyPr/>
          <a:lstStyle>
            <a:lvl1pPr>
              <a:defRPr/>
            </a:lvl1pPr>
          </a:lstStyle>
          <a:p>
            <a:pPr>
              <a:defRPr/>
            </a:pPr>
            <a:r>
              <a:rPr lang="en-US" altLang="zh-CN"/>
              <a:t>Company Logo</a:t>
            </a:r>
          </a:p>
        </p:txBody>
      </p:sp>
      <p:sp>
        <p:nvSpPr>
          <p:cNvPr id="5" name="Rectangle 6"/>
          <p:cNvSpPr>
            <a:spLocks noGrp="1" noChangeArrowheads="1"/>
          </p:cNvSpPr>
          <p:nvPr>
            <p:ph type="sldNum" sz="quarter" idx="11"/>
          </p:nvPr>
        </p:nvSpPr>
        <p:spPr>
          <a:ln/>
        </p:spPr>
        <p:txBody>
          <a:bodyPr/>
          <a:lstStyle>
            <a:lvl1pPr>
              <a:defRPr/>
            </a:lvl1pPr>
          </a:lstStyle>
          <a:p>
            <a:pPr>
              <a:defRPr/>
            </a:pPr>
            <a:fld id="{B0DC099E-0DB0-4A9B-AF82-22428B2E9766}" type="slidenum">
              <a:rPr lang="en-US" altLang="zh-CN"/>
              <a:pPr>
                <a:defRPr/>
              </a:pPr>
              <a:t>‹#›</a:t>
            </a:fld>
            <a:endParaRPr lang="en-US" altLang="zh-CN"/>
          </a:p>
        </p:txBody>
      </p:sp>
    </p:spTree>
    <p:extLst>
      <p:ext uri="{BB962C8B-B14F-4D97-AF65-F5344CB8AC3E}">
        <p14:creationId xmlns:p14="http://schemas.microsoft.com/office/powerpoint/2010/main" xmlns="" val="39085674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457200" y="152400"/>
            <a:ext cx="8305800" cy="563563"/>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457200" y="1295400"/>
            <a:ext cx="8153400" cy="5029200"/>
          </a:xfrm>
        </p:spPr>
        <p:txBody>
          <a:bodyPr/>
          <a:lstStyle/>
          <a:p>
            <a:pPr lvl="0"/>
            <a:r>
              <a:rPr lang="zh-CN" altLang="en-US" noProof="0" smtClean="0"/>
              <a:t>单击图标添加表格</a:t>
            </a:r>
          </a:p>
        </p:txBody>
      </p:sp>
      <p:sp>
        <p:nvSpPr>
          <p:cNvPr id="4" name="Rectangle 5"/>
          <p:cNvSpPr>
            <a:spLocks noGrp="1" noChangeArrowheads="1"/>
          </p:cNvSpPr>
          <p:nvPr>
            <p:ph type="ftr" sz="quarter" idx="10"/>
          </p:nvPr>
        </p:nvSpPr>
        <p:spPr>
          <a:ln/>
        </p:spPr>
        <p:txBody>
          <a:bodyPr/>
          <a:lstStyle>
            <a:lvl1pPr>
              <a:defRPr/>
            </a:lvl1pPr>
          </a:lstStyle>
          <a:p>
            <a:pPr>
              <a:defRPr/>
            </a:pPr>
            <a:r>
              <a:rPr lang="en-US" altLang="zh-CN"/>
              <a:t>Company Logo</a:t>
            </a:r>
          </a:p>
        </p:txBody>
      </p:sp>
      <p:sp>
        <p:nvSpPr>
          <p:cNvPr id="5" name="Rectangle 6"/>
          <p:cNvSpPr>
            <a:spLocks noGrp="1" noChangeArrowheads="1"/>
          </p:cNvSpPr>
          <p:nvPr>
            <p:ph type="sldNum" sz="quarter" idx="11"/>
          </p:nvPr>
        </p:nvSpPr>
        <p:spPr>
          <a:ln/>
        </p:spPr>
        <p:txBody>
          <a:bodyPr/>
          <a:lstStyle>
            <a:lvl1pPr>
              <a:defRPr/>
            </a:lvl1pPr>
          </a:lstStyle>
          <a:p>
            <a:pPr>
              <a:defRPr/>
            </a:pPr>
            <a:fld id="{C6AE5B84-DE61-4AF1-9200-C336B1DB2A57}" type="slidenum">
              <a:rPr lang="en-US" altLang="zh-CN"/>
              <a:pPr>
                <a:defRPr/>
              </a:pPr>
              <a:t>‹#›</a:t>
            </a:fld>
            <a:endParaRPr lang="en-US" altLang="zh-CN"/>
          </a:p>
        </p:txBody>
      </p:sp>
    </p:spTree>
    <p:extLst>
      <p:ext uri="{BB962C8B-B14F-4D97-AF65-F5344CB8AC3E}">
        <p14:creationId xmlns:p14="http://schemas.microsoft.com/office/powerpoint/2010/main" xmlns="" val="24736202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ftr" sz="quarter" idx="10"/>
          </p:nvPr>
        </p:nvSpPr>
        <p:spPr>
          <a:ln/>
        </p:spPr>
        <p:txBody>
          <a:bodyPr/>
          <a:lstStyle>
            <a:lvl1pPr>
              <a:defRPr/>
            </a:lvl1pPr>
          </a:lstStyle>
          <a:p>
            <a:pPr>
              <a:defRPr/>
            </a:pPr>
            <a:r>
              <a:rPr lang="en-US" altLang="zh-CN"/>
              <a:t>Company Logo</a:t>
            </a:r>
          </a:p>
        </p:txBody>
      </p:sp>
      <p:sp>
        <p:nvSpPr>
          <p:cNvPr id="5" name="Rectangle 6"/>
          <p:cNvSpPr>
            <a:spLocks noGrp="1" noChangeArrowheads="1"/>
          </p:cNvSpPr>
          <p:nvPr>
            <p:ph type="sldNum" sz="quarter" idx="11"/>
          </p:nvPr>
        </p:nvSpPr>
        <p:spPr>
          <a:ln/>
        </p:spPr>
        <p:txBody>
          <a:bodyPr/>
          <a:lstStyle>
            <a:lvl1pPr>
              <a:defRPr/>
            </a:lvl1pPr>
          </a:lstStyle>
          <a:p>
            <a:pPr>
              <a:defRPr/>
            </a:pPr>
            <a:fld id="{6D1B6B33-5F4E-4E58-8A78-60D0A4430119}" type="slidenum">
              <a:rPr lang="en-US" altLang="zh-CN"/>
              <a:pPr>
                <a:defRPr/>
              </a:pPr>
              <a:t>‹#›</a:t>
            </a:fld>
            <a:endParaRPr lang="en-US" altLang="zh-CN"/>
          </a:p>
        </p:txBody>
      </p:sp>
    </p:spTree>
    <p:extLst>
      <p:ext uri="{BB962C8B-B14F-4D97-AF65-F5344CB8AC3E}">
        <p14:creationId xmlns:p14="http://schemas.microsoft.com/office/powerpoint/2010/main" xmlns="" val="23691043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5"/>
          <p:cNvSpPr>
            <a:spLocks noGrp="1" noChangeArrowheads="1"/>
          </p:cNvSpPr>
          <p:nvPr>
            <p:ph type="ftr" sz="quarter" idx="10"/>
          </p:nvPr>
        </p:nvSpPr>
        <p:spPr>
          <a:ln/>
        </p:spPr>
        <p:txBody>
          <a:bodyPr/>
          <a:lstStyle>
            <a:lvl1pPr>
              <a:defRPr/>
            </a:lvl1pPr>
          </a:lstStyle>
          <a:p>
            <a:pPr>
              <a:defRPr/>
            </a:pPr>
            <a:r>
              <a:rPr lang="en-US" altLang="zh-CN"/>
              <a:t>Company Logo</a:t>
            </a:r>
          </a:p>
        </p:txBody>
      </p:sp>
      <p:sp>
        <p:nvSpPr>
          <p:cNvPr id="5" name="Rectangle 6"/>
          <p:cNvSpPr>
            <a:spLocks noGrp="1" noChangeArrowheads="1"/>
          </p:cNvSpPr>
          <p:nvPr>
            <p:ph type="sldNum" sz="quarter" idx="11"/>
          </p:nvPr>
        </p:nvSpPr>
        <p:spPr>
          <a:ln/>
        </p:spPr>
        <p:txBody>
          <a:bodyPr/>
          <a:lstStyle>
            <a:lvl1pPr>
              <a:defRPr/>
            </a:lvl1pPr>
          </a:lstStyle>
          <a:p>
            <a:pPr>
              <a:defRPr/>
            </a:pPr>
            <a:fld id="{77A923DD-91E2-4AC0-95B8-F6D4A0882F34}" type="slidenum">
              <a:rPr lang="en-US" altLang="zh-CN"/>
              <a:pPr>
                <a:defRPr/>
              </a:pPr>
              <a:t>‹#›</a:t>
            </a:fld>
            <a:endParaRPr lang="en-US" altLang="zh-CN"/>
          </a:p>
        </p:txBody>
      </p:sp>
    </p:spTree>
    <p:extLst>
      <p:ext uri="{BB962C8B-B14F-4D97-AF65-F5344CB8AC3E}">
        <p14:creationId xmlns:p14="http://schemas.microsoft.com/office/powerpoint/2010/main" xmlns="" val="3491297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95400"/>
            <a:ext cx="40005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10100" y="1295400"/>
            <a:ext cx="40005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5"/>
          <p:cNvSpPr>
            <a:spLocks noGrp="1" noChangeArrowheads="1"/>
          </p:cNvSpPr>
          <p:nvPr>
            <p:ph type="ftr" sz="quarter" idx="10"/>
          </p:nvPr>
        </p:nvSpPr>
        <p:spPr>
          <a:ln/>
        </p:spPr>
        <p:txBody>
          <a:bodyPr/>
          <a:lstStyle>
            <a:lvl1pPr>
              <a:defRPr/>
            </a:lvl1pPr>
          </a:lstStyle>
          <a:p>
            <a:pPr>
              <a:defRPr/>
            </a:pPr>
            <a:r>
              <a:rPr lang="en-US" altLang="zh-CN"/>
              <a:t>Company Logo</a:t>
            </a:r>
          </a:p>
        </p:txBody>
      </p:sp>
      <p:sp>
        <p:nvSpPr>
          <p:cNvPr id="6" name="Rectangle 6"/>
          <p:cNvSpPr>
            <a:spLocks noGrp="1" noChangeArrowheads="1"/>
          </p:cNvSpPr>
          <p:nvPr>
            <p:ph type="sldNum" sz="quarter" idx="11"/>
          </p:nvPr>
        </p:nvSpPr>
        <p:spPr>
          <a:ln/>
        </p:spPr>
        <p:txBody>
          <a:bodyPr/>
          <a:lstStyle>
            <a:lvl1pPr>
              <a:defRPr/>
            </a:lvl1pPr>
          </a:lstStyle>
          <a:p>
            <a:pPr>
              <a:defRPr/>
            </a:pPr>
            <a:fld id="{CAF68905-E479-4BAF-A4C2-E21812D20AD1}" type="slidenum">
              <a:rPr lang="en-US" altLang="zh-CN"/>
              <a:pPr>
                <a:defRPr/>
              </a:pPr>
              <a:t>‹#›</a:t>
            </a:fld>
            <a:endParaRPr lang="en-US" altLang="zh-CN"/>
          </a:p>
        </p:txBody>
      </p:sp>
    </p:spTree>
    <p:extLst>
      <p:ext uri="{BB962C8B-B14F-4D97-AF65-F5344CB8AC3E}">
        <p14:creationId xmlns:p14="http://schemas.microsoft.com/office/powerpoint/2010/main" xmlns="" val="19353275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5"/>
          <p:cNvSpPr>
            <a:spLocks noGrp="1" noChangeArrowheads="1"/>
          </p:cNvSpPr>
          <p:nvPr>
            <p:ph type="ftr" sz="quarter" idx="10"/>
          </p:nvPr>
        </p:nvSpPr>
        <p:spPr>
          <a:ln/>
        </p:spPr>
        <p:txBody>
          <a:bodyPr/>
          <a:lstStyle>
            <a:lvl1pPr>
              <a:defRPr/>
            </a:lvl1pPr>
          </a:lstStyle>
          <a:p>
            <a:pPr>
              <a:defRPr/>
            </a:pPr>
            <a:r>
              <a:rPr lang="en-US" altLang="zh-CN"/>
              <a:t>Company Logo</a:t>
            </a:r>
          </a:p>
        </p:txBody>
      </p:sp>
      <p:sp>
        <p:nvSpPr>
          <p:cNvPr id="8" name="Rectangle 6"/>
          <p:cNvSpPr>
            <a:spLocks noGrp="1" noChangeArrowheads="1"/>
          </p:cNvSpPr>
          <p:nvPr>
            <p:ph type="sldNum" sz="quarter" idx="11"/>
          </p:nvPr>
        </p:nvSpPr>
        <p:spPr>
          <a:ln/>
        </p:spPr>
        <p:txBody>
          <a:bodyPr/>
          <a:lstStyle>
            <a:lvl1pPr>
              <a:defRPr/>
            </a:lvl1pPr>
          </a:lstStyle>
          <a:p>
            <a:pPr>
              <a:defRPr/>
            </a:pPr>
            <a:fld id="{1AA75F69-23A1-47B2-A590-5863A18DEDAB}" type="slidenum">
              <a:rPr lang="en-US" altLang="zh-CN"/>
              <a:pPr>
                <a:defRPr/>
              </a:pPr>
              <a:t>‹#›</a:t>
            </a:fld>
            <a:endParaRPr lang="en-US" altLang="zh-CN"/>
          </a:p>
        </p:txBody>
      </p:sp>
    </p:spTree>
    <p:extLst>
      <p:ext uri="{BB962C8B-B14F-4D97-AF65-F5344CB8AC3E}">
        <p14:creationId xmlns:p14="http://schemas.microsoft.com/office/powerpoint/2010/main" xmlns="" val="4700841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5"/>
          <p:cNvSpPr>
            <a:spLocks noGrp="1" noChangeArrowheads="1"/>
          </p:cNvSpPr>
          <p:nvPr>
            <p:ph type="ftr" sz="quarter" idx="10"/>
          </p:nvPr>
        </p:nvSpPr>
        <p:spPr>
          <a:ln/>
        </p:spPr>
        <p:txBody>
          <a:bodyPr/>
          <a:lstStyle>
            <a:lvl1pPr>
              <a:defRPr/>
            </a:lvl1pPr>
          </a:lstStyle>
          <a:p>
            <a:pPr>
              <a:defRPr/>
            </a:pPr>
            <a:r>
              <a:rPr lang="en-US" altLang="zh-CN"/>
              <a:t>Company Logo</a:t>
            </a:r>
          </a:p>
        </p:txBody>
      </p:sp>
      <p:sp>
        <p:nvSpPr>
          <p:cNvPr id="4" name="Rectangle 6"/>
          <p:cNvSpPr>
            <a:spLocks noGrp="1" noChangeArrowheads="1"/>
          </p:cNvSpPr>
          <p:nvPr>
            <p:ph type="sldNum" sz="quarter" idx="11"/>
          </p:nvPr>
        </p:nvSpPr>
        <p:spPr>
          <a:ln/>
        </p:spPr>
        <p:txBody>
          <a:bodyPr/>
          <a:lstStyle>
            <a:lvl1pPr>
              <a:defRPr/>
            </a:lvl1pPr>
          </a:lstStyle>
          <a:p>
            <a:pPr>
              <a:defRPr/>
            </a:pPr>
            <a:fld id="{5E84C520-A90C-4738-85DC-0C390739EC37}" type="slidenum">
              <a:rPr lang="en-US" altLang="zh-CN"/>
              <a:pPr>
                <a:defRPr/>
              </a:pPr>
              <a:t>‹#›</a:t>
            </a:fld>
            <a:endParaRPr lang="en-US" altLang="zh-CN"/>
          </a:p>
        </p:txBody>
      </p:sp>
    </p:spTree>
    <p:extLst>
      <p:ext uri="{BB962C8B-B14F-4D97-AF65-F5344CB8AC3E}">
        <p14:creationId xmlns:p14="http://schemas.microsoft.com/office/powerpoint/2010/main" xmlns="" val="33573256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5"/>
          <p:cNvSpPr>
            <a:spLocks noGrp="1" noChangeArrowheads="1"/>
          </p:cNvSpPr>
          <p:nvPr>
            <p:ph type="ftr" sz="quarter" idx="10"/>
          </p:nvPr>
        </p:nvSpPr>
        <p:spPr>
          <a:ln/>
        </p:spPr>
        <p:txBody>
          <a:bodyPr/>
          <a:lstStyle>
            <a:lvl1pPr>
              <a:defRPr/>
            </a:lvl1pPr>
          </a:lstStyle>
          <a:p>
            <a:pPr>
              <a:defRPr/>
            </a:pPr>
            <a:r>
              <a:rPr lang="en-US" altLang="zh-CN"/>
              <a:t>Company Logo</a:t>
            </a:r>
          </a:p>
        </p:txBody>
      </p:sp>
      <p:sp>
        <p:nvSpPr>
          <p:cNvPr id="3" name="Rectangle 6"/>
          <p:cNvSpPr>
            <a:spLocks noGrp="1" noChangeArrowheads="1"/>
          </p:cNvSpPr>
          <p:nvPr>
            <p:ph type="sldNum" sz="quarter" idx="11"/>
          </p:nvPr>
        </p:nvSpPr>
        <p:spPr>
          <a:ln/>
        </p:spPr>
        <p:txBody>
          <a:bodyPr/>
          <a:lstStyle>
            <a:lvl1pPr>
              <a:defRPr/>
            </a:lvl1pPr>
          </a:lstStyle>
          <a:p>
            <a:pPr>
              <a:defRPr/>
            </a:pPr>
            <a:fld id="{11BE26A2-22BD-4ACF-829D-EE5F7460290F}" type="slidenum">
              <a:rPr lang="en-US" altLang="zh-CN"/>
              <a:pPr>
                <a:defRPr/>
              </a:pPr>
              <a:t>‹#›</a:t>
            </a:fld>
            <a:endParaRPr lang="en-US" altLang="zh-CN"/>
          </a:p>
        </p:txBody>
      </p:sp>
    </p:spTree>
    <p:extLst>
      <p:ext uri="{BB962C8B-B14F-4D97-AF65-F5344CB8AC3E}">
        <p14:creationId xmlns:p14="http://schemas.microsoft.com/office/powerpoint/2010/main" xmlns="" val="24354611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5"/>
          <p:cNvSpPr>
            <a:spLocks noGrp="1" noChangeArrowheads="1"/>
          </p:cNvSpPr>
          <p:nvPr>
            <p:ph type="ftr" sz="quarter" idx="10"/>
          </p:nvPr>
        </p:nvSpPr>
        <p:spPr>
          <a:ln/>
        </p:spPr>
        <p:txBody>
          <a:bodyPr/>
          <a:lstStyle>
            <a:lvl1pPr>
              <a:defRPr/>
            </a:lvl1pPr>
          </a:lstStyle>
          <a:p>
            <a:pPr>
              <a:defRPr/>
            </a:pPr>
            <a:r>
              <a:rPr lang="en-US" altLang="zh-CN"/>
              <a:t>Company Logo</a:t>
            </a:r>
          </a:p>
        </p:txBody>
      </p:sp>
      <p:sp>
        <p:nvSpPr>
          <p:cNvPr id="6" name="Rectangle 6"/>
          <p:cNvSpPr>
            <a:spLocks noGrp="1" noChangeArrowheads="1"/>
          </p:cNvSpPr>
          <p:nvPr>
            <p:ph type="sldNum" sz="quarter" idx="11"/>
          </p:nvPr>
        </p:nvSpPr>
        <p:spPr>
          <a:ln/>
        </p:spPr>
        <p:txBody>
          <a:bodyPr/>
          <a:lstStyle>
            <a:lvl1pPr>
              <a:defRPr/>
            </a:lvl1pPr>
          </a:lstStyle>
          <a:p>
            <a:pPr>
              <a:defRPr/>
            </a:pPr>
            <a:fld id="{7CAFF7F2-6ED4-4F65-A69F-E2FE65E53B1A}" type="slidenum">
              <a:rPr lang="en-US" altLang="zh-CN"/>
              <a:pPr>
                <a:defRPr/>
              </a:pPr>
              <a:t>‹#›</a:t>
            </a:fld>
            <a:endParaRPr lang="en-US" altLang="zh-CN"/>
          </a:p>
        </p:txBody>
      </p:sp>
    </p:spTree>
    <p:extLst>
      <p:ext uri="{BB962C8B-B14F-4D97-AF65-F5344CB8AC3E}">
        <p14:creationId xmlns:p14="http://schemas.microsoft.com/office/powerpoint/2010/main" xmlns="" val="39745819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5"/>
          <p:cNvSpPr>
            <a:spLocks noGrp="1" noChangeArrowheads="1"/>
          </p:cNvSpPr>
          <p:nvPr>
            <p:ph type="ftr" sz="quarter" idx="10"/>
          </p:nvPr>
        </p:nvSpPr>
        <p:spPr>
          <a:ln/>
        </p:spPr>
        <p:txBody>
          <a:bodyPr/>
          <a:lstStyle>
            <a:lvl1pPr>
              <a:defRPr/>
            </a:lvl1pPr>
          </a:lstStyle>
          <a:p>
            <a:pPr>
              <a:defRPr/>
            </a:pPr>
            <a:r>
              <a:rPr lang="en-US" altLang="zh-CN"/>
              <a:t>Company Logo</a:t>
            </a:r>
          </a:p>
        </p:txBody>
      </p:sp>
      <p:sp>
        <p:nvSpPr>
          <p:cNvPr id="6" name="Rectangle 6"/>
          <p:cNvSpPr>
            <a:spLocks noGrp="1" noChangeArrowheads="1"/>
          </p:cNvSpPr>
          <p:nvPr>
            <p:ph type="sldNum" sz="quarter" idx="11"/>
          </p:nvPr>
        </p:nvSpPr>
        <p:spPr>
          <a:ln/>
        </p:spPr>
        <p:txBody>
          <a:bodyPr/>
          <a:lstStyle>
            <a:lvl1pPr>
              <a:defRPr/>
            </a:lvl1pPr>
          </a:lstStyle>
          <a:p>
            <a:pPr>
              <a:defRPr/>
            </a:pPr>
            <a:fld id="{D509CC38-7A1F-48F2-BFFB-C36647D14A81}" type="slidenum">
              <a:rPr lang="en-US" altLang="zh-CN"/>
              <a:pPr>
                <a:defRPr/>
              </a:pPr>
              <a:t>‹#›</a:t>
            </a:fld>
            <a:endParaRPr lang="en-US" altLang="zh-CN"/>
          </a:p>
        </p:txBody>
      </p:sp>
    </p:spTree>
    <p:extLst>
      <p:ext uri="{BB962C8B-B14F-4D97-AF65-F5344CB8AC3E}">
        <p14:creationId xmlns:p14="http://schemas.microsoft.com/office/powerpoint/2010/main" xmlns="" val="5594041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43" descr="e_11p"/>
          <p:cNvPicPr>
            <a:picLocks noChangeAspect="1" noChangeArrowheads="1"/>
          </p:cNvPicPr>
          <p:nvPr/>
        </p:nvPicPr>
        <p:blipFill>
          <a:blip r:embed="rId14" cstate="print">
            <a:extLst>
              <a:ext uri="{28A0092B-C50C-407E-A947-70E740481C1C}">
                <a14:useLocalDpi xmlns:a14="http://schemas.microsoft.com/office/drawing/2010/main" xmlns="" val="0"/>
              </a:ext>
            </a:extLst>
          </a:blip>
          <a:srcRect/>
          <a:stretch>
            <a:fillRect/>
          </a:stretch>
        </p:blipFill>
        <p:spPr bwMode="auto">
          <a:xfrm>
            <a:off x="0" y="0"/>
            <a:ext cx="9144000" cy="8366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27" name="Rectangle 3"/>
          <p:cNvSpPr>
            <a:spLocks noGrp="1" noChangeArrowheads="1"/>
          </p:cNvSpPr>
          <p:nvPr>
            <p:ph type="body" idx="1"/>
          </p:nvPr>
        </p:nvSpPr>
        <p:spPr bwMode="auto">
          <a:xfrm>
            <a:off x="457200" y="1295400"/>
            <a:ext cx="8153400" cy="5029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smtClean="0"/>
          </a:p>
        </p:txBody>
      </p:sp>
      <p:sp>
        <p:nvSpPr>
          <p:cNvPr id="1029" name="Rectangle 5"/>
          <p:cNvSpPr>
            <a:spLocks noGrp="1" noChangeArrowheads="1"/>
          </p:cNvSpPr>
          <p:nvPr>
            <p:ph type="ftr" sz="quarter" idx="3"/>
          </p:nvPr>
        </p:nvSpPr>
        <p:spPr bwMode="auto">
          <a:xfrm>
            <a:off x="5943600" y="6486525"/>
            <a:ext cx="2895600" cy="2984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b="1" smtClean="0">
                <a:latin typeface="+mn-lt"/>
                <a:ea typeface="宋体" charset="-122"/>
              </a:defRPr>
            </a:lvl1pPr>
          </a:lstStyle>
          <a:p>
            <a:pPr>
              <a:defRPr/>
            </a:pPr>
            <a:r>
              <a:rPr lang="en-US" altLang="zh-CN"/>
              <a:t>Company Logo</a:t>
            </a:r>
          </a:p>
        </p:txBody>
      </p:sp>
      <p:sp>
        <p:nvSpPr>
          <p:cNvPr id="1030" name="Rectangle 6"/>
          <p:cNvSpPr>
            <a:spLocks noGrp="1" noChangeArrowheads="1"/>
          </p:cNvSpPr>
          <p:nvPr>
            <p:ph type="sldNum" sz="quarter" idx="4"/>
          </p:nvPr>
        </p:nvSpPr>
        <p:spPr bwMode="auto">
          <a:xfrm>
            <a:off x="3276600" y="6480175"/>
            <a:ext cx="2133600" cy="2921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b="1" smtClean="0">
                <a:latin typeface="+mn-lt"/>
                <a:ea typeface="宋体" charset="-122"/>
              </a:defRPr>
            </a:lvl1pPr>
          </a:lstStyle>
          <a:p>
            <a:pPr>
              <a:defRPr/>
            </a:pPr>
            <a:fld id="{9CFC678B-FF4C-4B15-8F9A-29F55ECEABE2}" type="slidenum">
              <a:rPr lang="en-US" altLang="zh-CN"/>
              <a:pPr>
                <a:defRPr/>
              </a:pPr>
              <a:t>‹#›</a:t>
            </a:fld>
            <a:endParaRPr lang="en-US" altLang="zh-CN"/>
          </a:p>
        </p:txBody>
      </p:sp>
      <p:sp>
        <p:nvSpPr>
          <p:cNvPr id="2" name="Rectangle 2"/>
          <p:cNvSpPr>
            <a:spLocks noGrp="1" noChangeArrowheads="1"/>
          </p:cNvSpPr>
          <p:nvPr>
            <p:ph type="title"/>
          </p:nvPr>
        </p:nvSpPr>
        <p:spPr bwMode="white">
          <a:xfrm>
            <a:off x="457200" y="152400"/>
            <a:ext cx="8305800" cy="5635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US" altLang="zh-CN" smtClean="0"/>
          </a:p>
        </p:txBody>
      </p:sp>
      <p:sp>
        <p:nvSpPr>
          <p:cNvPr id="1070" name="Text Box 46"/>
          <p:cNvSpPr txBox="1">
            <a:spLocks noChangeArrowheads="1"/>
          </p:cNvSpPr>
          <p:nvPr/>
        </p:nvSpPr>
        <p:spPr bwMode="auto">
          <a:xfrm>
            <a:off x="0" y="819150"/>
            <a:ext cx="9144000" cy="244475"/>
          </a:xfrm>
          <a:prstGeom prst="rect">
            <a:avLst/>
          </a:prstGeom>
          <a:gradFill rotWithShape="1">
            <a:gsLst>
              <a:gs pos="0">
                <a:schemeClr val="hlink">
                  <a:gamma/>
                  <a:shade val="46275"/>
                  <a:invGamma/>
                </a:schemeClr>
              </a:gs>
              <a:gs pos="50000">
                <a:schemeClr val="hlink"/>
              </a:gs>
              <a:gs pos="100000">
                <a:schemeClr val="hlink">
                  <a:gamma/>
                  <a:shade val="46275"/>
                  <a:invGamma/>
                </a:schemeClr>
              </a:gs>
            </a:gsLst>
            <a:lin ang="5400000" scaled="1"/>
          </a:gradFill>
          <a:ln w="9525">
            <a:noFill/>
            <a:miter lim="800000"/>
            <a:headEnd/>
            <a:tailEnd/>
          </a:ln>
          <a:effectLst/>
        </p:spPr>
        <p:txBody>
          <a:bodyPr>
            <a:spAutoFit/>
          </a:bodyPr>
          <a:lstStyle/>
          <a:p>
            <a:pPr>
              <a:defRPr/>
            </a:pPr>
            <a:r>
              <a:rPr lang="en-US" altLang="zh-CN" sz="1000" b="1">
                <a:solidFill>
                  <a:schemeClr val="bg1"/>
                </a:solidFill>
                <a:latin typeface="Verdana" pitchFamily="34" charset="0"/>
                <a:ea typeface="宋体" charset="-122"/>
              </a:rPr>
              <a:t>www.themegallery.com</a:t>
            </a:r>
          </a:p>
        </p:txBody>
      </p:sp>
    </p:spTree>
  </p:cSld>
  <p:clrMap bg1="lt1" tx1="dk1" bg2="lt2" tx2="dk2" accent1="accent1" accent2="accent2" accent3="accent3" accent4="accent4" accent5="accent5" accent6="accent6" hlink="hlink" folHlink="folHlink"/>
  <p:sldLayoutIdLst>
    <p:sldLayoutId id="2147483673"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sldNum="0" hdr="0" dt="0"/>
  <p:txStyles>
    <p:titleStyle>
      <a:lvl1pPr algn="ctr" rtl="0" eaLnBrk="1" fontAlgn="base" hangingPunct="1">
        <a:spcBef>
          <a:spcPct val="0"/>
        </a:spcBef>
        <a:spcAft>
          <a:spcPct val="0"/>
        </a:spcAft>
        <a:defRPr sz="3200" b="1">
          <a:solidFill>
            <a:schemeClr val="bg1"/>
          </a:solidFill>
          <a:latin typeface="+mj-lt"/>
          <a:ea typeface="+mj-ea"/>
          <a:cs typeface="+mj-cs"/>
        </a:defRPr>
      </a:lvl1pPr>
      <a:lvl2pPr algn="ctr" rtl="0" eaLnBrk="1" fontAlgn="base" hangingPunct="1">
        <a:spcBef>
          <a:spcPct val="0"/>
        </a:spcBef>
        <a:spcAft>
          <a:spcPct val="0"/>
        </a:spcAft>
        <a:defRPr sz="3200" b="1">
          <a:solidFill>
            <a:schemeClr val="bg1"/>
          </a:solidFill>
          <a:latin typeface="Verdana" pitchFamily="34" charset="0"/>
        </a:defRPr>
      </a:lvl2pPr>
      <a:lvl3pPr algn="ctr" rtl="0" eaLnBrk="1" fontAlgn="base" hangingPunct="1">
        <a:spcBef>
          <a:spcPct val="0"/>
        </a:spcBef>
        <a:spcAft>
          <a:spcPct val="0"/>
        </a:spcAft>
        <a:defRPr sz="3200" b="1">
          <a:solidFill>
            <a:schemeClr val="bg1"/>
          </a:solidFill>
          <a:latin typeface="Verdana" pitchFamily="34" charset="0"/>
        </a:defRPr>
      </a:lvl3pPr>
      <a:lvl4pPr algn="ctr" rtl="0" eaLnBrk="1" fontAlgn="base" hangingPunct="1">
        <a:spcBef>
          <a:spcPct val="0"/>
        </a:spcBef>
        <a:spcAft>
          <a:spcPct val="0"/>
        </a:spcAft>
        <a:defRPr sz="3200" b="1">
          <a:solidFill>
            <a:schemeClr val="bg1"/>
          </a:solidFill>
          <a:latin typeface="Verdana" pitchFamily="34" charset="0"/>
        </a:defRPr>
      </a:lvl4pPr>
      <a:lvl5pPr algn="ctr" rtl="0" eaLnBrk="1" fontAlgn="base" hangingPunct="1">
        <a:spcBef>
          <a:spcPct val="0"/>
        </a:spcBef>
        <a:spcAft>
          <a:spcPct val="0"/>
        </a:spcAft>
        <a:defRPr sz="3200" b="1">
          <a:solidFill>
            <a:schemeClr val="bg1"/>
          </a:solidFill>
          <a:latin typeface="Verdana" pitchFamily="34" charset="0"/>
        </a:defRPr>
      </a:lvl5pPr>
      <a:lvl6pPr marL="457200" algn="ctr" rtl="0" eaLnBrk="1" fontAlgn="base" hangingPunct="1">
        <a:spcBef>
          <a:spcPct val="0"/>
        </a:spcBef>
        <a:spcAft>
          <a:spcPct val="0"/>
        </a:spcAft>
        <a:defRPr sz="3200" b="1">
          <a:solidFill>
            <a:schemeClr val="bg1"/>
          </a:solidFill>
          <a:latin typeface="Verdana" pitchFamily="34" charset="0"/>
        </a:defRPr>
      </a:lvl6pPr>
      <a:lvl7pPr marL="914400" algn="ctr" rtl="0" eaLnBrk="1" fontAlgn="base" hangingPunct="1">
        <a:spcBef>
          <a:spcPct val="0"/>
        </a:spcBef>
        <a:spcAft>
          <a:spcPct val="0"/>
        </a:spcAft>
        <a:defRPr sz="3200" b="1">
          <a:solidFill>
            <a:schemeClr val="bg1"/>
          </a:solidFill>
          <a:latin typeface="Verdana" pitchFamily="34" charset="0"/>
        </a:defRPr>
      </a:lvl7pPr>
      <a:lvl8pPr marL="1371600" algn="ctr" rtl="0" eaLnBrk="1" fontAlgn="base" hangingPunct="1">
        <a:spcBef>
          <a:spcPct val="0"/>
        </a:spcBef>
        <a:spcAft>
          <a:spcPct val="0"/>
        </a:spcAft>
        <a:defRPr sz="3200" b="1">
          <a:solidFill>
            <a:schemeClr val="bg1"/>
          </a:solidFill>
          <a:latin typeface="Verdana" pitchFamily="34" charset="0"/>
        </a:defRPr>
      </a:lvl8pPr>
      <a:lvl9pPr marL="1828800" algn="ctr" rtl="0" eaLnBrk="1" fontAlgn="base" hangingPunct="1">
        <a:spcBef>
          <a:spcPct val="0"/>
        </a:spcBef>
        <a:spcAft>
          <a:spcPct val="0"/>
        </a:spcAft>
        <a:defRPr sz="3200" b="1">
          <a:solidFill>
            <a:schemeClr val="bg1"/>
          </a:solidFill>
          <a:latin typeface="Verdana" pitchFamily="34" charset="0"/>
        </a:defRPr>
      </a:lvl9pPr>
    </p:titleStyle>
    <p:bodyStyle>
      <a:lvl1pPr marL="342900" indent="-342900" algn="l" rtl="0" eaLnBrk="1" fontAlgn="base" hangingPunct="1">
        <a:spcBef>
          <a:spcPct val="20000"/>
        </a:spcBef>
        <a:spcAft>
          <a:spcPct val="0"/>
        </a:spcAft>
        <a:buClr>
          <a:schemeClr val="hlink"/>
        </a:buClr>
        <a:buFont typeface="Wingdings" pitchFamily="2" charset="2"/>
        <a:buChar char="v"/>
        <a:defRPr sz="2800" b="1">
          <a:solidFill>
            <a:schemeClr val="accent1"/>
          </a:solidFill>
          <a:latin typeface="+mn-lt"/>
          <a:ea typeface="+mn-ea"/>
          <a:cs typeface="+mn-cs"/>
        </a:defRPr>
      </a:lvl1pPr>
      <a:lvl2pPr marL="742950" indent="-285750" algn="l" rtl="0" eaLnBrk="1" fontAlgn="base" hangingPunct="1">
        <a:spcBef>
          <a:spcPct val="20000"/>
        </a:spcBef>
        <a:spcAft>
          <a:spcPct val="0"/>
        </a:spcAft>
        <a:buClr>
          <a:schemeClr val="accent1"/>
        </a:buClr>
        <a:buFont typeface="Wingdings" pitchFamily="2" charset="2"/>
        <a:buChar char="§"/>
        <a:defRPr sz="2400">
          <a:solidFill>
            <a:schemeClr val="tx1"/>
          </a:solidFill>
          <a:latin typeface="Arial" charset="0"/>
        </a:defRPr>
      </a:lvl2pPr>
      <a:lvl3pPr marL="1143000" indent="-228600" algn="l" rtl="0" eaLnBrk="1" fontAlgn="base" hangingPunct="1">
        <a:spcBef>
          <a:spcPct val="20000"/>
        </a:spcBef>
        <a:spcAft>
          <a:spcPct val="0"/>
        </a:spcAft>
        <a:buClr>
          <a:schemeClr val="tx1"/>
        </a:buClr>
        <a:buChar char="•"/>
        <a:defRPr sz="2200">
          <a:solidFill>
            <a:schemeClr val="tx1"/>
          </a:solidFill>
          <a:latin typeface="Arial" charset="0"/>
        </a:defRPr>
      </a:lvl3pPr>
      <a:lvl4pPr marL="1600200" indent="-228600" algn="l" rtl="0" eaLnBrk="1" fontAlgn="base" hangingPunct="1">
        <a:spcBef>
          <a:spcPct val="20000"/>
        </a:spcBef>
        <a:spcAft>
          <a:spcPct val="0"/>
        </a:spcAft>
        <a:buChar char="–"/>
        <a:defRPr sz="2000">
          <a:solidFill>
            <a:schemeClr val="tx1"/>
          </a:solidFill>
          <a:latin typeface="Arial" charset="0"/>
        </a:defRPr>
      </a:lvl4pPr>
      <a:lvl5pPr marL="2057400" indent="-228600" algn="l" rtl="0" eaLnBrk="1" fontAlgn="base" hangingPunct="1">
        <a:spcBef>
          <a:spcPct val="20000"/>
        </a:spcBef>
        <a:spcAft>
          <a:spcPct val="0"/>
        </a:spcAft>
        <a:buChar char="»"/>
        <a:defRPr sz="2000">
          <a:solidFill>
            <a:schemeClr val="tx1"/>
          </a:solidFill>
          <a:latin typeface="Arial"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hyperlink" Target="http://baike.haosou.com/doc/5335419.html" TargetMode="Externa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baike.baidu.com/view/18165.htm"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http://baike.haosou.com/doc/5335419.html"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1331640" y="1749152"/>
            <a:ext cx="6995120" cy="3048000"/>
          </a:xfrm>
        </p:spPr>
        <p:txBody>
          <a:bodyPr/>
          <a:lstStyle/>
          <a:p>
            <a:pPr algn="ctr" eaLnBrk="1" hangingPunct="1">
              <a:lnSpc>
                <a:spcPct val="150000"/>
              </a:lnSpc>
              <a:defRPr/>
            </a:pPr>
            <a:r>
              <a:rPr lang="zh-CN" altLang="en-US" sz="4800" b="0" dirty="0" smtClean="0">
                <a:solidFill>
                  <a:schemeClr val="bg1"/>
                </a:solidFill>
                <a:ea typeface="宋体" charset="-122"/>
              </a:rPr>
              <a:t>任务七</a:t>
            </a:r>
            <a:r>
              <a:rPr lang="en-US" altLang="zh-CN" sz="4800" b="0" dirty="0" smtClean="0">
                <a:solidFill>
                  <a:schemeClr val="bg1"/>
                </a:solidFill>
                <a:ea typeface="宋体" charset="-122"/>
              </a:rPr>
              <a:t> </a:t>
            </a:r>
            <a:r>
              <a:rPr lang="en-US" altLang="zh-CN" sz="6000" dirty="0" smtClean="0">
                <a:ea typeface="宋体" charset="-122"/>
              </a:rPr>
              <a:t/>
            </a:r>
            <a:br>
              <a:rPr lang="en-US" altLang="zh-CN" sz="6000" dirty="0" smtClean="0">
                <a:ea typeface="宋体" charset="-122"/>
              </a:rPr>
            </a:br>
            <a:r>
              <a:rPr lang="zh-CN" altLang="en-US" sz="6000" dirty="0" smtClean="0">
                <a:ea typeface="宋体" charset="-122"/>
              </a:rPr>
              <a:t>开展微信营销</a:t>
            </a:r>
            <a:endParaRPr lang="en-US" altLang="zh-CN" sz="6000" dirty="0" smtClean="0">
              <a:ea typeface="宋体" charset="-122"/>
            </a:endParaRPr>
          </a:p>
        </p:txBody>
      </p:sp>
      <p:sp>
        <p:nvSpPr>
          <p:cNvPr id="3075" name="Rectangle 3"/>
          <p:cNvSpPr>
            <a:spLocks noGrp="1" noChangeArrowheads="1"/>
          </p:cNvSpPr>
          <p:nvPr>
            <p:ph type="subTitle" idx="1"/>
          </p:nvPr>
        </p:nvSpPr>
        <p:spPr bwMode="auto">
          <a:xfrm>
            <a:off x="1981200" y="5486400"/>
            <a:ext cx="5334000" cy="457200"/>
          </a:xfrm>
        </p:spPr>
        <p:txBody>
          <a:bodyPr/>
          <a:lstStyle/>
          <a:p>
            <a:pPr eaLnBrk="1" hangingPunct="1"/>
            <a:r>
              <a:rPr lang="zh-CN" altLang="en-US" sz="3200" dirty="0">
                <a:ea typeface="宋体" pitchFamily="2" charset="-122"/>
              </a:rPr>
              <a:t>网络</a:t>
            </a:r>
            <a:r>
              <a:rPr lang="zh-CN" altLang="en-US" sz="3200" dirty="0" smtClean="0">
                <a:ea typeface="宋体" pitchFamily="2" charset="-122"/>
              </a:rPr>
              <a:t>营销实务</a:t>
            </a:r>
            <a:endParaRPr lang="en-US" altLang="zh-CN" sz="3200" dirty="0" smtClean="0">
              <a:ea typeface="宋体" pitchFamily="2"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7.1 </a:t>
            </a:r>
            <a:r>
              <a:rPr lang="zh-CN" altLang="zh-CN" dirty="0" smtClean="0"/>
              <a:t>微信概述</a:t>
            </a:r>
            <a:endParaRPr lang="zh-CN" altLang="en-US" dirty="0"/>
          </a:p>
        </p:txBody>
      </p:sp>
      <p:sp>
        <p:nvSpPr>
          <p:cNvPr id="3" name="内容占位符 2"/>
          <p:cNvSpPr>
            <a:spLocks noGrp="1"/>
          </p:cNvSpPr>
          <p:nvPr>
            <p:ph idx="1"/>
          </p:nvPr>
        </p:nvSpPr>
        <p:spPr/>
        <p:txBody>
          <a:bodyPr/>
          <a:lstStyle/>
          <a:p>
            <a:r>
              <a:rPr lang="zh-CN" altLang="zh-CN" dirty="0"/>
              <a:t>企业</a:t>
            </a:r>
            <a:r>
              <a:rPr lang="zh-CN" altLang="zh-CN" dirty="0" smtClean="0"/>
              <a:t>号</a:t>
            </a:r>
            <a:r>
              <a:rPr lang="zh-CN" altLang="en-US" dirty="0" smtClean="0"/>
              <a:t>：</a:t>
            </a:r>
            <a:r>
              <a:rPr lang="zh-CN" altLang="zh-CN" dirty="0" smtClean="0"/>
              <a:t>为</a:t>
            </a:r>
            <a:r>
              <a:rPr lang="zh-CN" altLang="zh-CN" dirty="0"/>
              <a:t>企业或组织提供移动应用入口，帮助企业建立与员工、上下游供应链及企业应用间的连接</a:t>
            </a:r>
            <a:r>
              <a:rPr lang="zh-CN" altLang="zh-CN" dirty="0" smtClean="0"/>
              <a:t>。</a:t>
            </a:r>
            <a:endParaRPr lang="en-US" altLang="zh-CN" dirty="0" smtClean="0"/>
          </a:p>
          <a:p>
            <a:endParaRPr lang="zh-CN" altLang="en-US" dirty="0"/>
          </a:p>
        </p:txBody>
      </p:sp>
      <p:pic>
        <p:nvPicPr>
          <p:cNvPr id="5" name="图片 4" descr="C:\Users\chd\Desktop\企业号.jpg"/>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11560" y="2814320"/>
            <a:ext cx="6696744" cy="3855040"/>
          </a:xfrm>
          <a:prstGeom prst="rect">
            <a:avLst/>
          </a:prstGeom>
          <a:noFill/>
          <a:ln>
            <a:noFill/>
          </a:ln>
        </p:spPr>
      </p:pic>
    </p:spTree>
    <p:extLst>
      <p:ext uri="{BB962C8B-B14F-4D97-AF65-F5344CB8AC3E}">
        <p14:creationId xmlns:p14="http://schemas.microsoft.com/office/powerpoint/2010/main" xmlns="" val="35348781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7.1 </a:t>
            </a:r>
            <a:r>
              <a:rPr lang="zh-CN" altLang="zh-CN" dirty="0" smtClean="0"/>
              <a:t>微信概述</a:t>
            </a:r>
            <a:endParaRPr lang="zh-CN" altLang="en-US" dirty="0"/>
          </a:p>
        </p:txBody>
      </p:sp>
      <p:sp>
        <p:nvSpPr>
          <p:cNvPr id="3" name="内容占位符 2"/>
          <p:cNvSpPr>
            <a:spLocks noGrp="1"/>
          </p:cNvSpPr>
          <p:nvPr>
            <p:ph idx="1"/>
          </p:nvPr>
        </p:nvSpPr>
        <p:spPr/>
        <p:txBody>
          <a:bodyPr/>
          <a:lstStyle/>
          <a:p>
            <a:r>
              <a:rPr lang="en-US" altLang="zh-CN" dirty="0"/>
              <a:t>3</a:t>
            </a:r>
            <a:r>
              <a:rPr lang="zh-CN" altLang="zh-CN" dirty="0"/>
              <a:t>）微信公众账号注册</a:t>
            </a:r>
          </a:p>
          <a:p>
            <a:r>
              <a:rPr lang="zh-CN" altLang="zh-CN" dirty="0"/>
              <a:t>登陆微信网站</a:t>
            </a:r>
            <a:r>
              <a:rPr lang="en-US" altLang="zh-CN" dirty="0"/>
              <a:t>mp.weixin.qq.com </a:t>
            </a:r>
            <a:r>
              <a:rPr lang="zh-CN" altLang="zh-CN" dirty="0"/>
              <a:t>注册微信公众平台账号，注册流程如下图：</a:t>
            </a:r>
          </a:p>
          <a:p>
            <a:endParaRPr lang="zh-CN" altLang="en-US" dirty="0"/>
          </a:p>
        </p:txBody>
      </p:sp>
      <p:pic>
        <p:nvPicPr>
          <p:cNvPr id="5" name="图片 4" descr="C:\Users\chd\Desktop\公众平台账号注册.jpg"/>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27584" y="2852936"/>
            <a:ext cx="6624736" cy="3672408"/>
          </a:xfrm>
          <a:prstGeom prst="rect">
            <a:avLst/>
          </a:prstGeom>
          <a:noFill/>
          <a:ln>
            <a:noFill/>
          </a:ln>
        </p:spPr>
      </p:pic>
    </p:spTree>
    <p:extLst>
      <p:ext uri="{BB962C8B-B14F-4D97-AF65-F5344CB8AC3E}">
        <p14:creationId xmlns:p14="http://schemas.microsoft.com/office/powerpoint/2010/main" xmlns="" val="32012894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7.1 </a:t>
            </a:r>
            <a:r>
              <a:rPr lang="zh-CN" altLang="zh-CN" dirty="0" smtClean="0"/>
              <a:t>微信概述</a:t>
            </a:r>
            <a:endParaRPr lang="zh-CN" altLang="en-US" dirty="0"/>
          </a:p>
        </p:txBody>
      </p:sp>
      <p:sp>
        <p:nvSpPr>
          <p:cNvPr id="3" name="内容占位符 2"/>
          <p:cNvSpPr>
            <a:spLocks noGrp="1"/>
          </p:cNvSpPr>
          <p:nvPr>
            <p:ph idx="1"/>
          </p:nvPr>
        </p:nvSpPr>
        <p:spPr/>
        <p:txBody>
          <a:bodyPr/>
          <a:lstStyle/>
          <a:p>
            <a:r>
              <a:rPr lang="zh-CN" altLang="zh-CN" dirty="0"/>
              <a:t>企业设置微信号应遵循</a:t>
            </a:r>
            <a:r>
              <a:rPr lang="zh-CN" altLang="zh-CN" dirty="0" smtClean="0"/>
              <a:t>原则</a:t>
            </a:r>
            <a:r>
              <a:rPr lang="zh-CN" altLang="en-US" dirty="0" smtClean="0"/>
              <a:t>是什么？</a:t>
            </a:r>
            <a:endParaRPr lang="en-US" altLang="zh-CN" dirty="0" smtClean="0"/>
          </a:p>
          <a:p>
            <a:endParaRPr lang="en-US" altLang="zh-CN" dirty="0"/>
          </a:p>
          <a:p>
            <a:r>
              <a:rPr lang="zh-CN" altLang="zh-CN" dirty="0" smtClean="0"/>
              <a:t>便于</a:t>
            </a:r>
            <a:r>
              <a:rPr lang="zh-CN" altLang="zh-CN" dirty="0"/>
              <a:t>记忆</a:t>
            </a:r>
            <a:r>
              <a:rPr lang="zh-CN" altLang="zh-CN" dirty="0" smtClean="0"/>
              <a:t>；不用</a:t>
            </a:r>
            <a:r>
              <a:rPr lang="zh-CN" altLang="zh-CN" dirty="0"/>
              <a:t>各种符号</a:t>
            </a:r>
            <a:r>
              <a:rPr lang="zh-CN" altLang="zh-CN" dirty="0" smtClean="0"/>
              <a:t>；尽量</a:t>
            </a:r>
            <a:r>
              <a:rPr lang="zh-CN" altLang="zh-CN" dirty="0"/>
              <a:t>短。</a:t>
            </a:r>
          </a:p>
          <a:p>
            <a:endParaRPr lang="zh-CN" altLang="en-US" dirty="0"/>
          </a:p>
        </p:txBody>
      </p:sp>
    </p:spTree>
    <p:extLst>
      <p:ext uri="{BB962C8B-B14F-4D97-AF65-F5344CB8AC3E}">
        <p14:creationId xmlns:p14="http://schemas.microsoft.com/office/powerpoint/2010/main" xmlns="" val="28317092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7.1 </a:t>
            </a:r>
            <a:r>
              <a:rPr lang="zh-CN" altLang="zh-CN" dirty="0" smtClean="0"/>
              <a:t>微信概述</a:t>
            </a:r>
            <a:endParaRPr lang="zh-CN" altLang="en-US" dirty="0"/>
          </a:p>
        </p:txBody>
      </p:sp>
      <p:sp>
        <p:nvSpPr>
          <p:cNvPr id="3" name="内容占位符 2"/>
          <p:cNvSpPr>
            <a:spLocks noGrp="1"/>
          </p:cNvSpPr>
          <p:nvPr>
            <p:ph idx="1"/>
          </p:nvPr>
        </p:nvSpPr>
        <p:spPr/>
        <p:txBody>
          <a:bodyPr/>
          <a:lstStyle/>
          <a:p>
            <a:r>
              <a:rPr lang="en-US" altLang="zh-CN" dirty="0"/>
              <a:t>7.1.3 </a:t>
            </a:r>
            <a:r>
              <a:rPr lang="zh-CN" altLang="zh-CN" dirty="0"/>
              <a:t>微信朋友圈</a:t>
            </a:r>
          </a:p>
          <a:p>
            <a:r>
              <a:rPr lang="en-US" altLang="zh-CN" dirty="0"/>
              <a:t>1) </a:t>
            </a:r>
            <a:r>
              <a:rPr lang="zh-CN" altLang="zh-CN" dirty="0"/>
              <a:t>微信朋友圈的定义</a:t>
            </a:r>
          </a:p>
          <a:p>
            <a:r>
              <a:rPr lang="zh-CN" altLang="zh-CN" dirty="0"/>
              <a:t>微信朋友圈</a:t>
            </a:r>
            <a:r>
              <a:rPr lang="zh-CN" altLang="zh-CN" i="1" u="wavy" dirty="0"/>
              <a:t>指的是微信上的一个社交功能，用户可以通过朋友圈发表文字和图片，将文章或者音乐分享到朋友圈。用户可以对好友新发的照片进行</a:t>
            </a:r>
            <a:r>
              <a:rPr lang="en-US" altLang="zh-CN" i="1" u="wavy" dirty="0"/>
              <a:t>“</a:t>
            </a:r>
            <a:r>
              <a:rPr lang="zh-CN" altLang="zh-CN" i="1" u="wavy" dirty="0"/>
              <a:t>评论</a:t>
            </a:r>
            <a:r>
              <a:rPr lang="en-US" altLang="zh-CN" i="1" u="wavy" dirty="0"/>
              <a:t>”</a:t>
            </a:r>
            <a:r>
              <a:rPr lang="zh-CN" altLang="zh-CN" i="1" u="wavy" dirty="0"/>
              <a:t>或</a:t>
            </a:r>
            <a:r>
              <a:rPr lang="en-US" altLang="zh-CN" i="1" u="wavy" dirty="0"/>
              <a:t>“</a:t>
            </a:r>
            <a:r>
              <a:rPr lang="zh-CN" altLang="zh-CN" i="1" u="wavy" dirty="0"/>
              <a:t>赞</a:t>
            </a:r>
            <a:r>
              <a:rPr lang="en-US" altLang="zh-CN" i="1" u="wavy" dirty="0"/>
              <a:t>”</a:t>
            </a:r>
            <a:r>
              <a:rPr lang="zh-CN" altLang="zh-CN" i="1" u="wavy" dirty="0"/>
              <a:t>，用户只能看相同好友的评论或赞。</a:t>
            </a:r>
            <a:endParaRPr lang="zh-CN" altLang="zh-CN" dirty="0"/>
          </a:p>
          <a:p>
            <a:endParaRPr lang="zh-CN" altLang="en-US" dirty="0"/>
          </a:p>
        </p:txBody>
      </p:sp>
    </p:spTree>
    <p:extLst>
      <p:ext uri="{BB962C8B-B14F-4D97-AF65-F5344CB8AC3E}">
        <p14:creationId xmlns:p14="http://schemas.microsoft.com/office/powerpoint/2010/main" xmlns="" val="34744294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7.1 </a:t>
            </a:r>
            <a:r>
              <a:rPr lang="zh-CN" altLang="zh-CN" dirty="0" smtClean="0"/>
              <a:t>微信概述</a:t>
            </a:r>
            <a:endParaRPr lang="zh-CN" altLang="en-US" dirty="0"/>
          </a:p>
        </p:txBody>
      </p:sp>
      <p:sp>
        <p:nvSpPr>
          <p:cNvPr id="3" name="内容占位符 2"/>
          <p:cNvSpPr>
            <a:spLocks noGrp="1"/>
          </p:cNvSpPr>
          <p:nvPr>
            <p:ph idx="1"/>
          </p:nvPr>
        </p:nvSpPr>
        <p:spPr/>
        <p:txBody>
          <a:bodyPr/>
          <a:lstStyle/>
          <a:p>
            <a:r>
              <a:rPr lang="zh-CN" altLang="zh-CN" dirty="0"/>
              <a:t>【教学互动</a:t>
            </a:r>
            <a:r>
              <a:rPr lang="en-US" altLang="zh-CN" dirty="0"/>
              <a:t>7-1</a:t>
            </a:r>
            <a:r>
              <a:rPr lang="zh-CN" altLang="zh-CN" dirty="0"/>
              <a:t>】</a:t>
            </a:r>
          </a:p>
          <a:p>
            <a:r>
              <a:rPr lang="zh-CN" altLang="zh-CN" dirty="0"/>
              <a:t>互动问题：近来不少微信用户发现，自己的微信</a:t>
            </a:r>
            <a:r>
              <a:rPr lang="en-US" altLang="zh-CN" dirty="0"/>
              <a:t>“</a:t>
            </a:r>
            <a:r>
              <a:rPr lang="zh-CN" altLang="zh-CN" dirty="0"/>
              <a:t>朋友圈</a:t>
            </a:r>
            <a:r>
              <a:rPr lang="en-US" altLang="zh-CN" dirty="0"/>
              <a:t>”</a:t>
            </a:r>
            <a:r>
              <a:rPr lang="zh-CN" altLang="zh-CN" dirty="0"/>
              <a:t>里突然多了一些生意人：一些</a:t>
            </a:r>
            <a:r>
              <a:rPr lang="en-US" altLang="zh-CN" dirty="0"/>
              <a:t>“</a:t>
            </a:r>
            <a:r>
              <a:rPr lang="zh-CN" altLang="zh-CN" dirty="0"/>
              <a:t>好友</a:t>
            </a:r>
            <a:r>
              <a:rPr lang="en-US" altLang="zh-CN" dirty="0"/>
              <a:t>”</a:t>
            </a:r>
            <a:r>
              <a:rPr lang="zh-CN" altLang="zh-CN" dirty="0"/>
              <a:t>频频晒出高仿的国际大品牌包袋，或者是推送新款服装、美食、面膜、化妆品代购等信息。有用户反映，当他们通过微信</a:t>
            </a:r>
            <a:r>
              <a:rPr lang="en-US" altLang="zh-CN" dirty="0"/>
              <a:t>“</a:t>
            </a:r>
            <a:r>
              <a:rPr lang="zh-CN" altLang="zh-CN" dirty="0"/>
              <a:t>朋友圈</a:t>
            </a:r>
            <a:r>
              <a:rPr lang="en-US" altLang="zh-CN" dirty="0"/>
              <a:t>”</a:t>
            </a:r>
            <a:r>
              <a:rPr lang="zh-CN" altLang="zh-CN" dirty="0"/>
              <a:t>买了假货打算退货时，却发现已联系不上卖家。请谈谈你如何看待“朋友圈”“杀熟”现象？</a:t>
            </a:r>
          </a:p>
          <a:p>
            <a:endParaRPr lang="zh-CN" altLang="en-US" dirty="0"/>
          </a:p>
        </p:txBody>
      </p:sp>
    </p:spTree>
    <p:extLst>
      <p:ext uri="{BB962C8B-B14F-4D97-AF65-F5344CB8AC3E}">
        <p14:creationId xmlns:p14="http://schemas.microsoft.com/office/powerpoint/2010/main" xmlns="" val="12798214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7.1 </a:t>
            </a:r>
            <a:r>
              <a:rPr lang="zh-CN" altLang="zh-CN" dirty="0" smtClean="0"/>
              <a:t>微信概述</a:t>
            </a:r>
            <a:endParaRPr lang="zh-CN" altLang="en-US" dirty="0"/>
          </a:p>
        </p:txBody>
      </p:sp>
      <p:sp>
        <p:nvSpPr>
          <p:cNvPr id="3" name="内容占位符 2"/>
          <p:cNvSpPr>
            <a:spLocks noGrp="1"/>
          </p:cNvSpPr>
          <p:nvPr>
            <p:ph idx="1"/>
          </p:nvPr>
        </p:nvSpPr>
        <p:spPr/>
        <p:txBody>
          <a:bodyPr/>
          <a:lstStyle/>
          <a:p>
            <a:r>
              <a:rPr lang="en-US" altLang="zh-CN" dirty="0"/>
              <a:t>7.1.4 </a:t>
            </a:r>
            <a:r>
              <a:rPr lang="zh-CN" altLang="zh-CN" dirty="0"/>
              <a:t>微信支付</a:t>
            </a:r>
          </a:p>
          <a:p>
            <a:r>
              <a:rPr lang="en-US" altLang="zh-CN" dirty="0"/>
              <a:t>1</a:t>
            </a:r>
            <a:r>
              <a:rPr lang="zh-CN" altLang="zh-CN" dirty="0"/>
              <a:t>）微信支付定义</a:t>
            </a:r>
          </a:p>
          <a:p>
            <a:r>
              <a:rPr lang="zh-CN" altLang="zh-CN" dirty="0"/>
              <a:t>微信支付</a:t>
            </a:r>
            <a:r>
              <a:rPr lang="zh-CN" altLang="zh-CN" i="1" u="wavy" dirty="0"/>
              <a:t>是由微信</a:t>
            </a:r>
            <a:r>
              <a:rPr lang="en-US" altLang="zh-CN" i="1" u="wavy" dirty="0"/>
              <a:t>(</a:t>
            </a:r>
            <a:r>
              <a:rPr lang="en-US" altLang="zh-CN" i="1" u="wavy" dirty="0" err="1"/>
              <a:t>Wechat</a:t>
            </a:r>
            <a:r>
              <a:rPr lang="en-US" altLang="zh-CN" i="1" u="wavy" dirty="0"/>
              <a:t>)</a:t>
            </a:r>
            <a:r>
              <a:rPr lang="zh-CN" altLang="zh-CN" i="1" u="wavy" dirty="0"/>
              <a:t>及第三方支付平台财付通</a:t>
            </a:r>
            <a:r>
              <a:rPr lang="en-US" altLang="zh-CN" i="1" u="wavy" dirty="0"/>
              <a:t>(</a:t>
            </a:r>
            <a:r>
              <a:rPr lang="en-US" altLang="zh-CN" i="1" u="wavy" dirty="0" err="1"/>
              <a:t>Tenpay</a:t>
            </a:r>
            <a:r>
              <a:rPr lang="en-US" altLang="zh-CN" i="1" u="wavy" dirty="0"/>
              <a:t>)</a:t>
            </a:r>
            <a:r>
              <a:rPr lang="zh-CN" altLang="zh-CN" i="1" u="wavy" dirty="0"/>
              <a:t>联合推出的互联网支付产品。</a:t>
            </a:r>
            <a:endParaRPr lang="zh-CN" altLang="en-US" dirty="0"/>
          </a:p>
        </p:txBody>
      </p:sp>
    </p:spTree>
    <p:extLst>
      <p:ext uri="{BB962C8B-B14F-4D97-AF65-F5344CB8AC3E}">
        <p14:creationId xmlns:p14="http://schemas.microsoft.com/office/powerpoint/2010/main" xmlns="" val="40414285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7.1 </a:t>
            </a:r>
            <a:r>
              <a:rPr lang="zh-CN" altLang="zh-CN" dirty="0" smtClean="0"/>
              <a:t>微信概述</a:t>
            </a:r>
            <a:endParaRPr lang="zh-CN" altLang="en-US" dirty="0"/>
          </a:p>
        </p:txBody>
      </p:sp>
      <p:sp>
        <p:nvSpPr>
          <p:cNvPr id="3" name="内容占位符 2"/>
          <p:cNvSpPr>
            <a:spLocks noGrp="1"/>
          </p:cNvSpPr>
          <p:nvPr>
            <p:ph idx="1"/>
          </p:nvPr>
        </p:nvSpPr>
        <p:spPr/>
        <p:txBody>
          <a:bodyPr/>
          <a:lstStyle/>
          <a:p>
            <a:r>
              <a:rPr lang="en-US" altLang="zh-CN" dirty="0"/>
              <a:t>2</a:t>
            </a:r>
            <a:r>
              <a:rPr lang="zh-CN" altLang="zh-CN" dirty="0"/>
              <a:t>）微信支付</a:t>
            </a:r>
            <a:r>
              <a:rPr lang="zh-CN" altLang="zh-CN" dirty="0" smtClean="0"/>
              <a:t>流程</a:t>
            </a:r>
            <a:endParaRPr lang="en-US" altLang="zh-CN" dirty="0" smtClean="0"/>
          </a:p>
          <a:p>
            <a:r>
              <a:rPr lang="zh-CN" altLang="zh-CN" dirty="0"/>
              <a:t>首次使用，需用微信</a:t>
            </a:r>
            <a:r>
              <a:rPr lang="en-US" altLang="zh-CN" dirty="0"/>
              <a:t>“</a:t>
            </a:r>
            <a:r>
              <a:rPr lang="zh-CN" altLang="zh-CN" dirty="0"/>
              <a:t>扫一扫</a:t>
            </a:r>
            <a:r>
              <a:rPr lang="en-US" altLang="zh-CN" dirty="0"/>
              <a:t>”</a:t>
            </a:r>
            <a:r>
              <a:rPr lang="zh-CN" altLang="zh-CN" dirty="0"/>
              <a:t>扫描商品二维码或直接点击微信官方认证公众号的购买链接。</a:t>
            </a:r>
          </a:p>
          <a:p>
            <a:endParaRPr lang="zh-CN" altLang="en-US" dirty="0"/>
          </a:p>
        </p:txBody>
      </p:sp>
      <p:pic>
        <p:nvPicPr>
          <p:cNvPr id="5" name="图片 4" descr="C:\Users\chd\Desktop\image1.png"/>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55576" y="2852936"/>
            <a:ext cx="3168352" cy="3816424"/>
          </a:xfrm>
          <a:prstGeom prst="rect">
            <a:avLst/>
          </a:prstGeom>
          <a:noFill/>
          <a:ln>
            <a:noFill/>
          </a:ln>
        </p:spPr>
      </p:pic>
      <p:pic>
        <p:nvPicPr>
          <p:cNvPr id="6" name="图片 5" descr="c:\users\chd\appdata\roaming\360se6\User Data\temp\t0197d8b92f94d787b7.jpg"/>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644008" y="2852936"/>
            <a:ext cx="3384376" cy="3816424"/>
          </a:xfrm>
          <a:prstGeom prst="rect">
            <a:avLst/>
          </a:prstGeom>
          <a:noFill/>
          <a:ln>
            <a:noFill/>
          </a:ln>
        </p:spPr>
      </p:pic>
    </p:spTree>
    <p:extLst>
      <p:ext uri="{BB962C8B-B14F-4D97-AF65-F5344CB8AC3E}">
        <p14:creationId xmlns:p14="http://schemas.microsoft.com/office/powerpoint/2010/main" xmlns="" val="41366857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7.1 </a:t>
            </a:r>
            <a:r>
              <a:rPr lang="zh-CN" altLang="zh-CN" dirty="0" smtClean="0"/>
              <a:t>微信概述</a:t>
            </a:r>
            <a:endParaRPr lang="zh-CN" altLang="en-US" dirty="0"/>
          </a:p>
        </p:txBody>
      </p:sp>
      <p:sp>
        <p:nvSpPr>
          <p:cNvPr id="3" name="内容占位符 2"/>
          <p:cNvSpPr>
            <a:spLocks noGrp="1"/>
          </p:cNvSpPr>
          <p:nvPr>
            <p:ph idx="1"/>
          </p:nvPr>
        </p:nvSpPr>
        <p:spPr/>
        <p:txBody>
          <a:bodyPr/>
          <a:lstStyle/>
          <a:p>
            <a:r>
              <a:rPr lang="zh-CN" altLang="zh-CN" dirty="0"/>
              <a:t>点击立即购买，首次使用会有微信安全支付弹层弹出</a:t>
            </a:r>
          </a:p>
          <a:p>
            <a:endParaRPr lang="zh-CN" altLang="en-US" dirty="0"/>
          </a:p>
        </p:txBody>
      </p:sp>
      <p:pic>
        <p:nvPicPr>
          <p:cNvPr id="5" name="内容占位符 4" descr="c:\users\chd\appdata\roaming\360se6\User Data\temp\t01bba185d3b1d735a7.jpg"/>
          <p:cNvPicPr>
            <a:picLocks/>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11560" y="2276872"/>
            <a:ext cx="3672408" cy="43924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 name="图片 5" descr="c:\users\chd\appdata\roaming\360se6\User Data\temp\t01bda9fbffc1ba5281.jpg"/>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860032" y="2276871"/>
            <a:ext cx="3642315" cy="4426603"/>
          </a:xfrm>
          <a:prstGeom prst="rect">
            <a:avLst/>
          </a:prstGeom>
          <a:noFill/>
          <a:ln>
            <a:noFill/>
          </a:ln>
        </p:spPr>
      </p:pic>
    </p:spTree>
    <p:extLst>
      <p:ext uri="{BB962C8B-B14F-4D97-AF65-F5344CB8AC3E}">
        <p14:creationId xmlns:p14="http://schemas.microsoft.com/office/powerpoint/2010/main" xmlns="" val="331777954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7.1 </a:t>
            </a:r>
            <a:r>
              <a:rPr lang="zh-CN" altLang="zh-CN" dirty="0" smtClean="0"/>
              <a:t>微信概述</a:t>
            </a:r>
            <a:endParaRPr lang="zh-CN" altLang="en-US" dirty="0"/>
          </a:p>
        </p:txBody>
      </p:sp>
      <p:sp>
        <p:nvSpPr>
          <p:cNvPr id="3" name="内容占位符 2"/>
          <p:cNvSpPr>
            <a:spLocks noGrp="1"/>
          </p:cNvSpPr>
          <p:nvPr>
            <p:ph idx="1"/>
          </p:nvPr>
        </p:nvSpPr>
        <p:spPr/>
        <p:txBody>
          <a:bodyPr/>
          <a:lstStyle/>
          <a:p>
            <a:r>
              <a:rPr lang="zh-CN" altLang="zh-CN" dirty="0"/>
              <a:t>点击立即支付，提示添加银行卡</a:t>
            </a:r>
            <a:endParaRPr lang="zh-CN" altLang="en-US" dirty="0"/>
          </a:p>
        </p:txBody>
      </p:sp>
      <p:pic>
        <p:nvPicPr>
          <p:cNvPr id="5" name="内容占位符 4" descr="c:\users\chd\appdata\roaming\360se6\User Data\temp\t0126a539a32ad58f05.jpg"/>
          <p:cNvPicPr>
            <a:picLocks/>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67544" y="2132856"/>
            <a:ext cx="3168352" cy="40324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 name="图片 5" descr="c:\users\chd\appdata\roaming\360se6\User Data\temp\t01e2e65c803dbe912a.png"/>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214812" y="2132856"/>
            <a:ext cx="3093492" cy="4032447"/>
          </a:xfrm>
          <a:prstGeom prst="rect">
            <a:avLst/>
          </a:prstGeom>
          <a:noFill/>
          <a:ln>
            <a:noFill/>
          </a:ln>
        </p:spPr>
      </p:pic>
    </p:spTree>
    <p:extLst>
      <p:ext uri="{BB962C8B-B14F-4D97-AF65-F5344CB8AC3E}">
        <p14:creationId xmlns:p14="http://schemas.microsoft.com/office/powerpoint/2010/main" xmlns="" val="22630561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7.1 </a:t>
            </a:r>
            <a:r>
              <a:rPr lang="zh-CN" altLang="zh-CN" dirty="0" smtClean="0"/>
              <a:t>微信概述</a:t>
            </a:r>
            <a:endParaRPr lang="zh-CN" altLang="en-US" dirty="0"/>
          </a:p>
        </p:txBody>
      </p:sp>
      <p:sp>
        <p:nvSpPr>
          <p:cNvPr id="3" name="内容占位符 2"/>
          <p:cNvSpPr>
            <a:spLocks noGrp="1"/>
          </p:cNvSpPr>
          <p:nvPr>
            <p:ph idx="1"/>
          </p:nvPr>
        </p:nvSpPr>
        <p:spPr/>
        <p:txBody>
          <a:bodyPr/>
          <a:lstStyle/>
          <a:p>
            <a:r>
              <a:rPr lang="zh-CN" altLang="zh-CN" dirty="0"/>
              <a:t>填写相关信息，验证手机号</a:t>
            </a:r>
          </a:p>
          <a:p>
            <a:endParaRPr lang="zh-CN" altLang="en-US" dirty="0"/>
          </a:p>
        </p:txBody>
      </p:sp>
      <p:pic>
        <p:nvPicPr>
          <p:cNvPr id="5" name="内容占位符 4" descr="c:\users\chd\appdata\roaming\360se6\User Data\temp\t01dc1e361ddc756b3e.png"/>
          <p:cNvPicPr>
            <a:picLocks/>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67544" y="2132856"/>
            <a:ext cx="3168352" cy="4320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 name="图片 5" descr="c:\users\chd\appdata\roaming\360se6\User Data\temp\t013bfdee7261879d3f.png"/>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196397" y="2132856"/>
            <a:ext cx="3255923" cy="4320479"/>
          </a:xfrm>
          <a:prstGeom prst="rect">
            <a:avLst/>
          </a:prstGeom>
          <a:noFill/>
          <a:ln>
            <a:noFill/>
          </a:ln>
        </p:spPr>
      </p:pic>
    </p:spTree>
    <p:extLst>
      <p:ext uri="{BB962C8B-B14F-4D97-AF65-F5344CB8AC3E}">
        <p14:creationId xmlns:p14="http://schemas.microsoft.com/office/powerpoint/2010/main" xmlns="" val="642977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2"/>
          <p:cNvSpPr>
            <a:spLocks noGrp="1" noChangeArrowheads="1"/>
          </p:cNvSpPr>
          <p:nvPr>
            <p:ph type="title"/>
          </p:nvPr>
        </p:nvSpPr>
        <p:spPr>
          <a:xfrm>
            <a:off x="584200" y="161925"/>
            <a:ext cx="8178800" cy="533400"/>
          </a:xfrm>
        </p:spPr>
        <p:txBody>
          <a:bodyPr/>
          <a:lstStyle/>
          <a:p>
            <a:pPr eaLnBrk="1" hangingPunct="1"/>
            <a:r>
              <a:rPr lang="zh-CN" altLang="en-US" dirty="0">
                <a:ea typeface="宋体" pitchFamily="2" charset="-122"/>
              </a:rPr>
              <a:t>学习要点</a:t>
            </a:r>
            <a:endParaRPr lang="en-US" altLang="zh-CN" dirty="0" smtClean="0">
              <a:solidFill>
                <a:schemeClr val="accent1"/>
              </a:solidFill>
              <a:ea typeface="宋体" pitchFamily="2" charset="-122"/>
            </a:endParaRPr>
          </a:p>
        </p:txBody>
      </p:sp>
      <p:sp>
        <p:nvSpPr>
          <p:cNvPr id="4100" name="Text Box 3"/>
          <p:cNvSpPr txBox="1">
            <a:spLocks noChangeArrowheads="1"/>
          </p:cNvSpPr>
          <p:nvPr/>
        </p:nvSpPr>
        <p:spPr bwMode="auto">
          <a:xfrm>
            <a:off x="1660525" y="722313"/>
            <a:ext cx="184150" cy="3667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zh-CN">
              <a:ea typeface="宋体" pitchFamily="2" charset="-122"/>
            </a:endParaRPr>
          </a:p>
        </p:txBody>
      </p:sp>
      <p:grpSp>
        <p:nvGrpSpPr>
          <p:cNvPr id="4101" name="Group 4"/>
          <p:cNvGrpSpPr>
            <a:grpSpLocks/>
          </p:cNvGrpSpPr>
          <p:nvPr/>
        </p:nvGrpSpPr>
        <p:grpSpPr bwMode="auto">
          <a:xfrm>
            <a:off x="2133600" y="1905000"/>
            <a:ext cx="4724400" cy="685800"/>
            <a:chOff x="1296" y="1824"/>
            <a:chExt cx="2976" cy="432"/>
          </a:xfrm>
        </p:grpSpPr>
        <p:sp>
          <p:nvSpPr>
            <p:cNvPr id="64517" name="AutoShape 5"/>
            <p:cNvSpPr>
              <a:spLocks noChangeArrowheads="1"/>
            </p:cNvSpPr>
            <p:nvPr/>
          </p:nvSpPr>
          <p:spPr bwMode="gray">
            <a:xfrm>
              <a:off x="1536" y="1899"/>
              <a:ext cx="2736" cy="288"/>
            </a:xfrm>
            <a:prstGeom prst="roundRect">
              <a:avLst>
                <a:gd name="adj" fmla="val 16667"/>
              </a:avLst>
            </a:prstGeom>
            <a:gradFill rotWithShape="1">
              <a:gsLst>
                <a:gs pos="0">
                  <a:schemeClr val="accent2"/>
                </a:gs>
                <a:gs pos="50000">
                  <a:schemeClr val="accent2">
                    <a:gamma/>
                    <a:tint val="21176"/>
                    <a:invGamma/>
                  </a:schemeClr>
                </a:gs>
                <a:gs pos="100000">
                  <a:schemeClr val="accent2"/>
                </a:gs>
              </a:gsLst>
              <a:lin ang="5400000" scaled="1"/>
            </a:gradFill>
            <a:ln w="12700" algn="ctr">
              <a:solidFill>
                <a:schemeClr val="bg1"/>
              </a:solidFill>
              <a:round/>
              <a:headEnd/>
              <a:tailEnd/>
            </a:ln>
            <a:effec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4118" name="AutoShape 6"/>
            <p:cNvSpPr>
              <a:spLocks noChangeArrowheads="1"/>
            </p:cNvSpPr>
            <p:nvPr/>
          </p:nvSpPr>
          <p:spPr bwMode="gray">
            <a:xfrm>
              <a:off x="1296" y="1824"/>
              <a:ext cx="432" cy="432"/>
            </a:xfrm>
            <a:prstGeom prst="diamond">
              <a:avLst/>
            </a:prstGeom>
            <a:solidFill>
              <a:schemeClr val="accent2"/>
            </a:solidFill>
            <a:ln w="25400" algn="ctr">
              <a:solidFill>
                <a:schemeClr val="bg1"/>
              </a:solidFill>
              <a:miter lim="800000"/>
              <a:headEnd/>
              <a:tailEnd/>
            </a:ln>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4119" name="Text Box 7"/>
            <p:cNvSpPr txBox="1">
              <a:spLocks noChangeArrowheads="1"/>
            </p:cNvSpPr>
            <p:nvPr/>
          </p:nvSpPr>
          <p:spPr bwMode="gray">
            <a:xfrm>
              <a:off x="1680" y="1934"/>
              <a:ext cx="2160" cy="2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zh-CN" altLang="en-US" sz="2000" b="1" dirty="0">
                  <a:solidFill>
                    <a:srgbClr val="000000"/>
                  </a:solidFill>
                  <a:ea typeface="宋体" pitchFamily="2" charset="-122"/>
                </a:rPr>
                <a:t>微</a:t>
              </a:r>
              <a:r>
                <a:rPr lang="zh-CN" altLang="en-US" sz="2000" b="1" dirty="0" smtClean="0">
                  <a:solidFill>
                    <a:srgbClr val="000000"/>
                  </a:solidFill>
                  <a:ea typeface="宋体" pitchFamily="2" charset="-122"/>
                </a:rPr>
                <a:t>信概述</a:t>
              </a:r>
              <a:endParaRPr lang="en-US" altLang="zh-CN" sz="2000" b="1" dirty="0">
                <a:solidFill>
                  <a:srgbClr val="000000"/>
                </a:solidFill>
                <a:ea typeface="宋体" pitchFamily="2" charset="-122"/>
              </a:endParaRPr>
            </a:p>
          </p:txBody>
        </p:sp>
        <p:sp>
          <p:nvSpPr>
            <p:cNvPr id="4120" name="Text Box 8"/>
            <p:cNvSpPr txBox="1">
              <a:spLocks noChangeArrowheads="1"/>
            </p:cNvSpPr>
            <p:nvPr/>
          </p:nvSpPr>
          <p:spPr bwMode="gray">
            <a:xfrm>
              <a:off x="1311" y="1886"/>
              <a:ext cx="386" cy="2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en-US" altLang="zh-CN" sz="2400" dirty="0" smtClean="0">
                  <a:solidFill>
                    <a:schemeClr val="bg1"/>
                  </a:solidFill>
                  <a:ea typeface="宋体" pitchFamily="2" charset="-122"/>
                </a:rPr>
                <a:t>7.1</a:t>
              </a:r>
              <a:endParaRPr lang="en-US" altLang="zh-CN" sz="2400" dirty="0">
                <a:solidFill>
                  <a:schemeClr val="bg1"/>
                </a:solidFill>
                <a:ea typeface="宋体" pitchFamily="2" charset="-122"/>
              </a:endParaRPr>
            </a:p>
          </p:txBody>
        </p:sp>
      </p:grpSp>
      <p:grpSp>
        <p:nvGrpSpPr>
          <p:cNvPr id="4102" name="Group 9"/>
          <p:cNvGrpSpPr>
            <a:grpSpLocks/>
          </p:cNvGrpSpPr>
          <p:nvPr/>
        </p:nvGrpSpPr>
        <p:grpSpPr bwMode="auto">
          <a:xfrm>
            <a:off x="2133600" y="2743200"/>
            <a:ext cx="4724400" cy="685800"/>
            <a:chOff x="1296" y="1824"/>
            <a:chExt cx="2976" cy="432"/>
          </a:xfrm>
        </p:grpSpPr>
        <p:sp>
          <p:nvSpPr>
            <p:cNvPr id="64522" name="AutoShape 10"/>
            <p:cNvSpPr>
              <a:spLocks noChangeArrowheads="1"/>
            </p:cNvSpPr>
            <p:nvPr/>
          </p:nvSpPr>
          <p:spPr bwMode="gray">
            <a:xfrm>
              <a:off x="1536" y="1899"/>
              <a:ext cx="2736" cy="288"/>
            </a:xfrm>
            <a:prstGeom prst="roundRect">
              <a:avLst>
                <a:gd name="adj" fmla="val 16667"/>
              </a:avLst>
            </a:prstGeom>
            <a:gradFill rotWithShape="1">
              <a:gsLst>
                <a:gs pos="0">
                  <a:schemeClr val="accent1"/>
                </a:gs>
                <a:gs pos="50000">
                  <a:schemeClr val="accent1">
                    <a:gamma/>
                    <a:tint val="21176"/>
                    <a:invGamma/>
                  </a:schemeClr>
                </a:gs>
                <a:gs pos="100000">
                  <a:schemeClr val="accent1"/>
                </a:gs>
              </a:gsLst>
              <a:lin ang="5400000" scaled="1"/>
            </a:gradFill>
            <a:ln w="12700" algn="ctr">
              <a:solidFill>
                <a:schemeClr val="bg1"/>
              </a:solidFill>
              <a:round/>
              <a:headEnd/>
              <a:tailEnd/>
            </a:ln>
            <a:effec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4114" name="AutoShape 11"/>
            <p:cNvSpPr>
              <a:spLocks noChangeArrowheads="1"/>
            </p:cNvSpPr>
            <p:nvPr/>
          </p:nvSpPr>
          <p:spPr bwMode="gray">
            <a:xfrm>
              <a:off x="1296" y="1824"/>
              <a:ext cx="432" cy="432"/>
            </a:xfrm>
            <a:prstGeom prst="diamond">
              <a:avLst/>
            </a:prstGeom>
            <a:solidFill>
              <a:schemeClr val="accent1"/>
            </a:solidFill>
            <a:ln w="25400" algn="ctr">
              <a:solidFill>
                <a:schemeClr val="bg1"/>
              </a:solidFill>
              <a:miter lim="800000"/>
              <a:headEnd/>
              <a:tailEnd/>
            </a:ln>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4115" name="Text Box 12"/>
            <p:cNvSpPr txBox="1">
              <a:spLocks noChangeArrowheads="1"/>
            </p:cNvSpPr>
            <p:nvPr/>
          </p:nvSpPr>
          <p:spPr bwMode="gray">
            <a:xfrm>
              <a:off x="1680" y="1934"/>
              <a:ext cx="2160" cy="2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zh-CN" altLang="en-US" sz="2000" b="1" dirty="0">
                  <a:solidFill>
                    <a:srgbClr val="000000"/>
                  </a:solidFill>
                  <a:ea typeface="宋体" pitchFamily="2" charset="-122"/>
                </a:rPr>
                <a:t>微信</a:t>
              </a:r>
              <a:r>
                <a:rPr lang="zh-CN" altLang="en-US" sz="2000" b="1" dirty="0" smtClean="0">
                  <a:solidFill>
                    <a:srgbClr val="000000"/>
                  </a:solidFill>
                  <a:ea typeface="宋体" pitchFamily="2" charset="-122"/>
                </a:rPr>
                <a:t>营销实施</a:t>
              </a:r>
              <a:endParaRPr lang="en-US" altLang="zh-CN" sz="2000" b="1" dirty="0">
                <a:solidFill>
                  <a:srgbClr val="000000"/>
                </a:solidFill>
                <a:ea typeface="宋体" pitchFamily="2" charset="-122"/>
              </a:endParaRPr>
            </a:p>
          </p:txBody>
        </p:sp>
        <p:sp>
          <p:nvSpPr>
            <p:cNvPr id="4116" name="Text Box 13"/>
            <p:cNvSpPr txBox="1">
              <a:spLocks noChangeArrowheads="1"/>
            </p:cNvSpPr>
            <p:nvPr/>
          </p:nvSpPr>
          <p:spPr bwMode="gray">
            <a:xfrm>
              <a:off x="1311" y="1886"/>
              <a:ext cx="386" cy="2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en-US" altLang="zh-CN" sz="2400" dirty="0" smtClean="0">
                  <a:solidFill>
                    <a:schemeClr val="bg1"/>
                  </a:solidFill>
                  <a:ea typeface="宋体" pitchFamily="2" charset="-122"/>
                </a:rPr>
                <a:t>7.2</a:t>
              </a:r>
              <a:endParaRPr lang="en-US" altLang="zh-CN" sz="2400" dirty="0">
                <a:solidFill>
                  <a:schemeClr val="bg1"/>
                </a:solidFill>
                <a:ea typeface="宋体" pitchFamily="2" charset="-122"/>
              </a:endParaRPr>
            </a:p>
          </p:txBody>
        </p:sp>
      </p:grpSp>
      <p:grpSp>
        <p:nvGrpSpPr>
          <p:cNvPr id="4104" name="Group 19"/>
          <p:cNvGrpSpPr>
            <a:grpSpLocks/>
          </p:cNvGrpSpPr>
          <p:nvPr/>
        </p:nvGrpSpPr>
        <p:grpSpPr bwMode="auto">
          <a:xfrm>
            <a:off x="2063750" y="3622789"/>
            <a:ext cx="4794250" cy="685800"/>
            <a:chOff x="1252" y="1824"/>
            <a:chExt cx="3020" cy="432"/>
          </a:xfrm>
        </p:grpSpPr>
        <p:sp>
          <p:nvSpPr>
            <p:cNvPr id="64532" name="AutoShape 20"/>
            <p:cNvSpPr>
              <a:spLocks noChangeArrowheads="1"/>
            </p:cNvSpPr>
            <p:nvPr/>
          </p:nvSpPr>
          <p:spPr bwMode="gray">
            <a:xfrm>
              <a:off x="1536" y="1899"/>
              <a:ext cx="2736" cy="288"/>
            </a:xfrm>
            <a:prstGeom prst="roundRect">
              <a:avLst>
                <a:gd name="adj" fmla="val 16667"/>
              </a:avLst>
            </a:prstGeom>
            <a:gradFill rotWithShape="1">
              <a:gsLst>
                <a:gs pos="0">
                  <a:schemeClr val="folHlink"/>
                </a:gs>
                <a:gs pos="50000">
                  <a:schemeClr val="folHlink">
                    <a:gamma/>
                    <a:tint val="21176"/>
                    <a:invGamma/>
                  </a:schemeClr>
                </a:gs>
                <a:gs pos="100000">
                  <a:schemeClr val="folHlink"/>
                </a:gs>
              </a:gsLst>
              <a:lin ang="5400000" scaled="1"/>
            </a:gradFill>
            <a:ln w="12700" algn="ctr">
              <a:solidFill>
                <a:schemeClr val="bg1"/>
              </a:solidFill>
              <a:round/>
              <a:headEnd/>
              <a:tailEnd/>
            </a:ln>
            <a:effec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4106" name="AutoShape 21"/>
            <p:cNvSpPr>
              <a:spLocks noChangeArrowheads="1"/>
            </p:cNvSpPr>
            <p:nvPr/>
          </p:nvSpPr>
          <p:spPr bwMode="gray">
            <a:xfrm>
              <a:off x="1296" y="1824"/>
              <a:ext cx="432" cy="432"/>
            </a:xfrm>
            <a:prstGeom prst="diamond">
              <a:avLst/>
            </a:prstGeom>
            <a:solidFill>
              <a:schemeClr val="folHlink"/>
            </a:solidFill>
            <a:ln w="25400" algn="ctr">
              <a:solidFill>
                <a:schemeClr val="bg1"/>
              </a:solidFill>
              <a:miter lim="800000"/>
              <a:headEnd/>
              <a:tailEnd/>
            </a:ln>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4107" name="Text Box 22"/>
            <p:cNvSpPr txBox="1">
              <a:spLocks noChangeArrowheads="1"/>
            </p:cNvSpPr>
            <p:nvPr/>
          </p:nvSpPr>
          <p:spPr bwMode="gray">
            <a:xfrm>
              <a:off x="1680" y="1934"/>
              <a:ext cx="2160" cy="2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zh-CN" altLang="en-US" sz="2000" b="1" dirty="0" smtClean="0">
                  <a:solidFill>
                    <a:srgbClr val="000000"/>
                  </a:solidFill>
                  <a:ea typeface="宋体" pitchFamily="2" charset="-122"/>
                </a:rPr>
                <a:t>本任务小结</a:t>
              </a:r>
              <a:endParaRPr lang="en-US" altLang="zh-CN" sz="2000" b="1" dirty="0">
                <a:solidFill>
                  <a:srgbClr val="000000"/>
                </a:solidFill>
                <a:ea typeface="宋体" pitchFamily="2" charset="-122"/>
              </a:endParaRPr>
            </a:p>
          </p:txBody>
        </p:sp>
        <p:sp>
          <p:nvSpPr>
            <p:cNvPr id="4108" name="Text Box 23"/>
            <p:cNvSpPr txBox="1">
              <a:spLocks noChangeArrowheads="1"/>
            </p:cNvSpPr>
            <p:nvPr/>
          </p:nvSpPr>
          <p:spPr bwMode="gray">
            <a:xfrm>
              <a:off x="1252" y="1886"/>
              <a:ext cx="504" cy="2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zh-CN" altLang="en-US" sz="2400" b="1" dirty="0" smtClean="0">
                  <a:solidFill>
                    <a:schemeClr val="bg1"/>
                  </a:solidFill>
                  <a:ea typeface="宋体" pitchFamily="2" charset="-122"/>
                </a:rPr>
                <a:t>总结</a:t>
              </a:r>
              <a:endParaRPr lang="en-US" altLang="zh-CN" sz="2400" b="1" dirty="0">
                <a:solidFill>
                  <a:schemeClr val="bg1"/>
                </a:solidFill>
                <a:ea typeface="宋体" pitchFamily="2" charset="-122"/>
              </a:endParaRPr>
            </a:p>
          </p:txBody>
        </p:sp>
      </p:gr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7.1 </a:t>
            </a:r>
            <a:r>
              <a:rPr lang="zh-CN" altLang="zh-CN" dirty="0" smtClean="0"/>
              <a:t>微信概述</a:t>
            </a:r>
            <a:endParaRPr lang="zh-CN" altLang="en-US" dirty="0"/>
          </a:p>
        </p:txBody>
      </p:sp>
      <p:sp>
        <p:nvSpPr>
          <p:cNvPr id="3" name="内容占位符 2"/>
          <p:cNvSpPr>
            <a:spLocks noGrp="1"/>
          </p:cNvSpPr>
          <p:nvPr>
            <p:ph idx="1"/>
          </p:nvPr>
        </p:nvSpPr>
        <p:spPr/>
        <p:txBody>
          <a:bodyPr/>
          <a:lstStyle/>
          <a:p>
            <a:r>
              <a:rPr lang="zh-CN" altLang="zh-CN" dirty="0"/>
              <a:t>两次输入，完成设置支付密码，购买成功</a:t>
            </a:r>
            <a:endParaRPr lang="zh-CN" altLang="en-US" dirty="0"/>
          </a:p>
        </p:txBody>
      </p:sp>
      <p:pic>
        <p:nvPicPr>
          <p:cNvPr id="5" name="内容占位符 4" descr="c:\users\chd\appdata\roaming\360se6\User Data\temp\t013254538f2804ab4b.png"/>
          <p:cNvPicPr>
            <a:picLocks/>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55576" y="1916832"/>
            <a:ext cx="3168352" cy="46085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 name="图片 5" descr="c:\users\chd\appdata\roaming\360se6\User Data\temp\t01b5c984d003cd8333.png"/>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572000" y="1916832"/>
            <a:ext cx="3240360" cy="4608512"/>
          </a:xfrm>
          <a:prstGeom prst="rect">
            <a:avLst/>
          </a:prstGeom>
          <a:noFill/>
          <a:ln>
            <a:noFill/>
          </a:ln>
        </p:spPr>
      </p:pic>
    </p:spTree>
    <p:extLst>
      <p:ext uri="{BB962C8B-B14F-4D97-AF65-F5344CB8AC3E}">
        <p14:creationId xmlns:p14="http://schemas.microsoft.com/office/powerpoint/2010/main" xmlns="" val="186613366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7.1 </a:t>
            </a:r>
            <a:r>
              <a:rPr lang="zh-CN" altLang="zh-CN" dirty="0" smtClean="0"/>
              <a:t>微信概述</a:t>
            </a:r>
            <a:endParaRPr lang="zh-CN" altLang="en-US" dirty="0"/>
          </a:p>
        </p:txBody>
      </p:sp>
      <p:sp>
        <p:nvSpPr>
          <p:cNvPr id="3" name="内容占位符 2"/>
          <p:cNvSpPr>
            <a:spLocks noGrp="1"/>
          </p:cNvSpPr>
          <p:nvPr>
            <p:ph idx="1"/>
          </p:nvPr>
        </p:nvSpPr>
        <p:spPr/>
        <p:txBody>
          <a:bodyPr/>
          <a:lstStyle/>
          <a:p>
            <a:r>
              <a:rPr lang="en-US" altLang="zh-CN" dirty="0"/>
              <a:t>3</a:t>
            </a:r>
            <a:r>
              <a:rPr lang="zh-CN" altLang="zh-CN" dirty="0"/>
              <a:t>）微信支付安全五</a:t>
            </a:r>
            <a:r>
              <a:rPr lang="zh-CN" altLang="zh-CN" dirty="0" smtClean="0"/>
              <a:t>保障</a:t>
            </a:r>
            <a:endParaRPr lang="en-US" altLang="zh-CN" dirty="0" smtClean="0"/>
          </a:p>
          <a:p>
            <a:r>
              <a:rPr lang="zh-CN" altLang="zh-CN" dirty="0"/>
              <a:t>技术</a:t>
            </a:r>
            <a:r>
              <a:rPr lang="zh-CN" altLang="zh-CN" dirty="0" smtClean="0"/>
              <a:t>保障</a:t>
            </a:r>
            <a:endParaRPr lang="en-US" altLang="zh-CN" dirty="0" smtClean="0"/>
          </a:p>
          <a:p>
            <a:r>
              <a:rPr lang="zh-CN" altLang="zh-CN" dirty="0" smtClean="0"/>
              <a:t>客户服务</a:t>
            </a:r>
            <a:endParaRPr lang="en-US" altLang="zh-CN" dirty="0" smtClean="0"/>
          </a:p>
          <a:p>
            <a:r>
              <a:rPr lang="zh-CN" altLang="zh-CN" dirty="0"/>
              <a:t>业态</a:t>
            </a:r>
            <a:r>
              <a:rPr lang="zh-CN" altLang="zh-CN" dirty="0" smtClean="0"/>
              <a:t>联盟</a:t>
            </a:r>
            <a:endParaRPr lang="en-US" altLang="zh-CN" dirty="0" smtClean="0"/>
          </a:p>
          <a:p>
            <a:r>
              <a:rPr lang="zh-CN" altLang="zh-CN" dirty="0"/>
              <a:t>安全</a:t>
            </a:r>
            <a:r>
              <a:rPr lang="zh-CN" altLang="zh-CN" dirty="0" smtClean="0"/>
              <a:t>机制</a:t>
            </a:r>
            <a:endParaRPr lang="en-US" altLang="zh-CN" dirty="0" smtClean="0"/>
          </a:p>
          <a:p>
            <a:r>
              <a:rPr lang="zh-CN" altLang="zh-CN" dirty="0" smtClean="0"/>
              <a:t>赔</a:t>
            </a:r>
            <a:r>
              <a:rPr lang="zh-CN" altLang="zh-CN" dirty="0"/>
              <a:t>付支持</a:t>
            </a:r>
            <a:endParaRPr lang="zh-CN" altLang="en-US" dirty="0"/>
          </a:p>
        </p:txBody>
      </p:sp>
      <p:pic>
        <p:nvPicPr>
          <p:cNvPr id="5" name="图片 4" descr="c:\users\chd\appdata\roaming\360se6\User Data\temp\U11016P693DT20150220081427.jpg"/>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735387" y="2060848"/>
            <a:ext cx="4148981" cy="4392487"/>
          </a:xfrm>
          <a:prstGeom prst="rect">
            <a:avLst/>
          </a:prstGeom>
          <a:noFill/>
          <a:ln>
            <a:noFill/>
          </a:ln>
        </p:spPr>
      </p:pic>
    </p:spTree>
    <p:extLst>
      <p:ext uri="{BB962C8B-B14F-4D97-AF65-F5344CB8AC3E}">
        <p14:creationId xmlns:p14="http://schemas.microsoft.com/office/powerpoint/2010/main" xmlns="" val="135819479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7.1 </a:t>
            </a:r>
            <a:r>
              <a:rPr lang="zh-CN" altLang="zh-CN" dirty="0" smtClean="0"/>
              <a:t>微信概述</a:t>
            </a:r>
            <a:endParaRPr lang="zh-CN" altLang="en-US" dirty="0"/>
          </a:p>
        </p:txBody>
      </p:sp>
      <p:sp>
        <p:nvSpPr>
          <p:cNvPr id="3" name="内容占位符 2"/>
          <p:cNvSpPr>
            <a:spLocks noGrp="1"/>
          </p:cNvSpPr>
          <p:nvPr>
            <p:ph idx="1"/>
          </p:nvPr>
        </p:nvSpPr>
        <p:spPr/>
        <p:txBody>
          <a:bodyPr/>
          <a:lstStyle/>
          <a:p>
            <a:r>
              <a:rPr lang="zh-CN" altLang="zh-CN" dirty="0"/>
              <a:t>【小知识</a:t>
            </a:r>
            <a:r>
              <a:rPr lang="en-US" altLang="zh-CN" dirty="0"/>
              <a:t>7-1</a:t>
            </a:r>
            <a:r>
              <a:rPr lang="zh-CN" altLang="zh-CN" dirty="0"/>
              <a:t>】</a:t>
            </a:r>
          </a:p>
          <a:p>
            <a:r>
              <a:rPr lang="zh-CN" altLang="zh-CN" dirty="0"/>
              <a:t>移动支付：未来的支付方式</a:t>
            </a:r>
          </a:p>
          <a:p>
            <a:r>
              <a:rPr lang="zh-CN" altLang="zh-CN" dirty="0"/>
              <a:t>移动支付</a:t>
            </a:r>
            <a:r>
              <a:rPr lang="en-US" altLang="zh-CN" dirty="0"/>
              <a:t>(Mobile Payment)</a:t>
            </a:r>
            <a:r>
              <a:rPr lang="zh-CN" altLang="zh-CN" dirty="0"/>
              <a:t>，也称之为手机支付，是指交易双方为了某种货物或者服务，使用移动终端设备为载体，通过移动通信网络实现的商业交易</a:t>
            </a:r>
            <a:r>
              <a:rPr lang="zh-CN" altLang="zh-CN" dirty="0" smtClean="0"/>
              <a:t>。移动</a:t>
            </a:r>
            <a:r>
              <a:rPr lang="zh-CN" altLang="zh-CN" dirty="0"/>
              <a:t>支付方式有：短信支付、扫码支付、指纹支付、声波支付等。</a:t>
            </a:r>
          </a:p>
          <a:p>
            <a:r>
              <a:rPr lang="zh-CN" altLang="zh-CN" dirty="0"/>
              <a:t>微信摇一摇、支付宝戳一戳是羊年春节抢红包的流行动作。这是我国两大移动支付工具羊年春节营销大对决的结果，通过网络红包让人们产生对移动支付的依赖。</a:t>
            </a:r>
          </a:p>
          <a:p>
            <a:endParaRPr lang="zh-CN" altLang="en-US" dirty="0"/>
          </a:p>
        </p:txBody>
      </p:sp>
    </p:spTree>
    <p:extLst>
      <p:ext uri="{BB962C8B-B14F-4D97-AF65-F5344CB8AC3E}">
        <p14:creationId xmlns:p14="http://schemas.microsoft.com/office/powerpoint/2010/main" xmlns="" val="188061017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2"/>
          <p:cNvSpPr>
            <a:spLocks noGrp="1" noChangeArrowheads="1"/>
          </p:cNvSpPr>
          <p:nvPr>
            <p:ph type="title"/>
          </p:nvPr>
        </p:nvSpPr>
        <p:spPr/>
        <p:txBody>
          <a:bodyPr/>
          <a:lstStyle/>
          <a:p>
            <a:r>
              <a:rPr lang="en-US" altLang="zh-CN" sz="2000" dirty="0"/>
              <a:t>7.2 </a:t>
            </a:r>
            <a:r>
              <a:rPr lang="zh-CN" altLang="zh-CN" sz="2000" dirty="0"/>
              <a:t>微信营销实施</a:t>
            </a:r>
            <a:endParaRPr lang="en-US" altLang="zh-CN" sz="2000" dirty="0" smtClean="0">
              <a:ea typeface="宋体" pitchFamily="2" charset="-122"/>
            </a:endParaRPr>
          </a:p>
        </p:txBody>
      </p:sp>
      <p:grpSp>
        <p:nvGrpSpPr>
          <p:cNvPr id="15364" name="Group 92"/>
          <p:cNvGrpSpPr>
            <a:grpSpLocks/>
          </p:cNvGrpSpPr>
          <p:nvPr/>
        </p:nvGrpSpPr>
        <p:grpSpPr bwMode="auto">
          <a:xfrm>
            <a:off x="1219200" y="1831975"/>
            <a:ext cx="2170113" cy="4035425"/>
            <a:chOff x="720" y="1296"/>
            <a:chExt cx="1367" cy="2542"/>
          </a:xfrm>
        </p:grpSpPr>
        <p:sp>
          <p:nvSpPr>
            <p:cNvPr id="15394" name="AutoShape 93"/>
            <p:cNvSpPr>
              <a:spLocks noChangeArrowheads="1"/>
            </p:cNvSpPr>
            <p:nvPr/>
          </p:nvSpPr>
          <p:spPr bwMode="gray">
            <a:xfrm>
              <a:off x="720" y="1490"/>
              <a:ext cx="1363" cy="1800"/>
            </a:xfrm>
            <a:prstGeom prst="roundRect">
              <a:avLst>
                <a:gd name="adj" fmla="val 17509"/>
              </a:avLst>
            </a:prstGeom>
            <a:gradFill rotWithShape="1">
              <a:gsLst>
                <a:gs pos="0">
                  <a:srgbClr val="4E91D4"/>
                </a:gs>
                <a:gs pos="100000">
                  <a:srgbClr val="3477A4"/>
                </a:gs>
              </a:gsLst>
              <a:lin ang="27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95" name="AutoShape 94"/>
            <p:cNvSpPr>
              <a:spLocks noChangeArrowheads="1"/>
            </p:cNvSpPr>
            <p:nvPr/>
          </p:nvSpPr>
          <p:spPr bwMode="gray">
            <a:xfrm>
              <a:off x="741" y="1495"/>
              <a:ext cx="1322" cy="1766"/>
            </a:xfrm>
            <a:prstGeom prst="roundRect">
              <a:avLst>
                <a:gd name="adj" fmla="val 16667"/>
              </a:avLst>
            </a:prstGeom>
            <a:solidFill>
              <a:srgbClr val="3CA1E6"/>
            </a:soli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96" name="AutoShape 95"/>
            <p:cNvSpPr>
              <a:spLocks noChangeArrowheads="1"/>
            </p:cNvSpPr>
            <p:nvPr/>
          </p:nvSpPr>
          <p:spPr bwMode="gray">
            <a:xfrm>
              <a:off x="752" y="2795"/>
              <a:ext cx="1304" cy="447"/>
            </a:xfrm>
            <a:prstGeom prst="roundRect">
              <a:avLst>
                <a:gd name="adj" fmla="val 50000"/>
              </a:avLst>
            </a:prstGeom>
            <a:gradFill rotWithShape="1">
              <a:gsLst>
                <a:gs pos="0">
                  <a:srgbClr val="3CA1E6">
                    <a:alpha val="0"/>
                  </a:srgbClr>
                </a:gs>
                <a:gs pos="100000">
                  <a:srgbClr val="9BCFF2"/>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97" name="AutoShape 96"/>
            <p:cNvSpPr>
              <a:spLocks noChangeArrowheads="1"/>
            </p:cNvSpPr>
            <p:nvPr/>
          </p:nvSpPr>
          <p:spPr bwMode="gray">
            <a:xfrm>
              <a:off x="752" y="1509"/>
              <a:ext cx="1304" cy="446"/>
            </a:xfrm>
            <a:prstGeom prst="roundRect">
              <a:avLst>
                <a:gd name="adj" fmla="val 50000"/>
              </a:avLst>
            </a:prstGeom>
            <a:gradFill rotWithShape="1">
              <a:gsLst>
                <a:gs pos="0">
                  <a:srgbClr val="BEE0F7"/>
                </a:gs>
                <a:gs pos="100000">
                  <a:srgbClr val="3CA1E6">
                    <a:alpha val="0"/>
                  </a:srgbClr>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98" name="AutoShape 97"/>
            <p:cNvSpPr>
              <a:spLocks noChangeArrowheads="1"/>
            </p:cNvSpPr>
            <p:nvPr/>
          </p:nvSpPr>
          <p:spPr bwMode="gray">
            <a:xfrm>
              <a:off x="724" y="3290"/>
              <a:ext cx="1363" cy="548"/>
            </a:xfrm>
            <a:prstGeom prst="roundRect">
              <a:avLst>
                <a:gd name="adj" fmla="val 40389"/>
              </a:avLst>
            </a:prstGeom>
            <a:gradFill rotWithShape="1">
              <a:gsLst>
                <a:gs pos="0">
                  <a:srgbClr val="729EB4"/>
                </a:gs>
                <a:gs pos="100000">
                  <a:schemeClr val="bg1"/>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99" name="AutoShape 98"/>
            <p:cNvSpPr>
              <a:spLocks noChangeArrowheads="1"/>
            </p:cNvSpPr>
            <p:nvPr/>
          </p:nvSpPr>
          <p:spPr bwMode="gray">
            <a:xfrm>
              <a:off x="752" y="3305"/>
              <a:ext cx="1304" cy="487"/>
            </a:xfrm>
            <a:prstGeom prst="roundRect">
              <a:avLst>
                <a:gd name="adj" fmla="val 50000"/>
              </a:avLst>
            </a:prstGeom>
            <a:gradFill rotWithShape="1">
              <a:gsLst>
                <a:gs pos="0">
                  <a:srgbClr val="7DAFD4"/>
                </a:gs>
                <a:gs pos="100000">
                  <a:schemeClr val="bg1"/>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grpSp>
          <p:nvGrpSpPr>
            <p:cNvPr id="15400" name="Group 99"/>
            <p:cNvGrpSpPr>
              <a:grpSpLocks/>
            </p:cNvGrpSpPr>
            <p:nvPr/>
          </p:nvGrpSpPr>
          <p:grpSpPr bwMode="auto">
            <a:xfrm>
              <a:off x="1189" y="1296"/>
              <a:ext cx="405" cy="405"/>
              <a:chOff x="1289" y="582"/>
              <a:chExt cx="668" cy="668"/>
            </a:xfrm>
          </p:grpSpPr>
          <p:sp>
            <p:nvSpPr>
              <p:cNvPr id="15403" name="Oval 100"/>
              <p:cNvSpPr>
                <a:spLocks noChangeArrowheads="1"/>
              </p:cNvSpPr>
              <p:nvPr/>
            </p:nvSpPr>
            <p:spPr bwMode="gray">
              <a:xfrm>
                <a:off x="1289" y="582"/>
                <a:ext cx="668" cy="668"/>
              </a:xfrm>
              <a:prstGeom prst="ellipse">
                <a:avLst/>
              </a:prstGeom>
              <a:solidFill>
                <a:srgbClr val="333333"/>
              </a:solidFill>
              <a:ln>
                <a:noFill/>
              </a:ln>
              <a:extLst>
                <a:ext uri="{91240B29-F687-4F45-9708-019B960494DF}">
                  <a14:hiddenLine xmlns:a14="http://schemas.microsoft.com/office/drawing/2010/main" xmlns="" w="38100" algn="ctr">
                    <a:solidFill>
                      <a:srgbClr val="000000"/>
                    </a:solidFill>
                    <a:round/>
                    <a:headEnd/>
                    <a:tailEnd/>
                  </a14:hiddenLine>
                </a:ext>
              </a:extLst>
            </p:spPr>
            <p:txBody>
              <a:bodyPr anchor="ct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404" name="Oval 101"/>
              <p:cNvSpPr>
                <a:spLocks noChangeArrowheads="1"/>
              </p:cNvSpPr>
              <p:nvPr/>
            </p:nvSpPr>
            <p:spPr bwMode="gray">
              <a:xfrm>
                <a:off x="1296" y="587"/>
                <a:ext cx="646" cy="647"/>
              </a:xfrm>
              <a:prstGeom prst="ellipse">
                <a:avLst/>
              </a:prstGeom>
              <a:gradFill rotWithShape="1">
                <a:gsLst>
                  <a:gs pos="0">
                    <a:srgbClr val="636869"/>
                  </a:gs>
                  <a:gs pos="100000">
                    <a:srgbClr val="D6E1E2"/>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405" name="Oval 102"/>
              <p:cNvSpPr>
                <a:spLocks noChangeArrowheads="1"/>
              </p:cNvSpPr>
              <p:nvPr/>
            </p:nvSpPr>
            <p:spPr bwMode="gray">
              <a:xfrm>
                <a:off x="1304" y="591"/>
                <a:ext cx="631" cy="631"/>
              </a:xfrm>
              <a:prstGeom prst="ellipse">
                <a:avLst/>
              </a:prstGeom>
              <a:gradFill rotWithShape="1">
                <a:gsLst>
                  <a:gs pos="0">
                    <a:srgbClr val="D6E1E2">
                      <a:alpha val="0"/>
                    </a:srgbClr>
                  </a:gs>
                  <a:gs pos="100000">
                    <a:srgbClr val="F1F5F5"/>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406" name="Oval 103"/>
              <p:cNvSpPr>
                <a:spLocks noChangeArrowheads="1"/>
              </p:cNvSpPr>
              <p:nvPr/>
            </p:nvSpPr>
            <p:spPr bwMode="gray">
              <a:xfrm>
                <a:off x="1311" y="597"/>
                <a:ext cx="600" cy="589"/>
              </a:xfrm>
              <a:prstGeom prst="ellipse">
                <a:avLst/>
              </a:prstGeom>
              <a:gradFill rotWithShape="1">
                <a:gsLst>
                  <a:gs pos="0">
                    <a:srgbClr val="AAB2B3"/>
                  </a:gs>
                  <a:gs pos="100000">
                    <a:srgbClr val="D6E1E2">
                      <a:alpha val="48000"/>
                    </a:srgbClr>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407" name="Oval 104"/>
              <p:cNvSpPr>
                <a:spLocks noChangeArrowheads="1"/>
              </p:cNvSpPr>
              <p:nvPr/>
            </p:nvSpPr>
            <p:spPr bwMode="gray">
              <a:xfrm>
                <a:off x="1346" y="613"/>
                <a:ext cx="533" cy="479"/>
              </a:xfrm>
              <a:prstGeom prst="ellipse">
                <a:avLst/>
              </a:prstGeom>
              <a:gradFill rotWithShape="1">
                <a:gsLst>
                  <a:gs pos="0">
                    <a:srgbClr val="FFFFFF"/>
                  </a:gs>
                  <a:gs pos="100000">
                    <a:srgbClr val="D6E1E2">
                      <a:alpha val="37999"/>
                    </a:srgbClr>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grpSp>
        <p:sp>
          <p:nvSpPr>
            <p:cNvPr id="15401" name="Text Box 105"/>
            <p:cNvSpPr txBox="1">
              <a:spLocks noChangeArrowheads="1"/>
            </p:cNvSpPr>
            <p:nvPr/>
          </p:nvSpPr>
          <p:spPr bwMode="gray">
            <a:xfrm>
              <a:off x="1276" y="1354"/>
              <a:ext cx="223" cy="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n-US" altLang="zh-CN" sz="2400">
                  <a:solidFill>
                    <a:srgbClr val="000000"/>
                  </a:solidFill>
                  <a:ea typeface="宋体" pitchFamily="2" charset="-122"/>
                </a:rPr>
                <a:t>1</a:t>
              </a:r>
              <a:endParaRPr lang="en-US" altLang="zh-CN">
                <a:ea typeface="宋体" pitchFamily="2" charset="-122"/>
              </a:endParaRPr>
            </a:p>
          </p:txBody>
        </p:sp>
        <p:sp>
          <p:nvSpPr>
            <p:cNvPr id="15402" name="Text Box 106"/>
            <p:cNvSpPr txBox="1">
              <a:spLocks noChangeArrowheads="1"/>
            </p:cNvSpPr>
            <p:nvPr/>
          </p:nvSpPr>
          <p:spPr bwMode="gray">
            <a:xfrm>
              <a:off x="768" y="1776"/>
              <a:ext cx="1296" cy="6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altLang="zh-CN" sz="3200" b="1" dirty="0" smtClean="0"/>
                <a:t>     </a:t>
              </a:r>
              <a:r>
                <a:rPr lang="zh-CN" altLang="zh-CN" sz="3200" b="1" dirty="0" smtClean="0"/>
                <a:t>微信</a:t>
              </a:r>
              <a:endParaRPr lang="en-US" altLang="zh-CN" sz="3200" b="1" dirty="0" smtClean="0"/>
            </a:p>
            <a:p>
              <a:pPr eaLnBrk="1" hangingPunct="1"/>
              <a:r>
                <a:rPr lang="en-US" altLang="zh-CN" sz="3200" b="1" dirty="0"/>
                <a:t> </a:t>
              </a:r>
              <a:r>
                <a:rPr lang="zh-CN" altLang="zh-CN" sz="3200" b="1" dirty="0" smtClean="0"/>
                <a:t>营销</a:t>
              </a:r>
              <a:r>
                <a:rPr lang="zh-CN" altLang="zh-CN" sz="3200" b="1" dirty="0"/>
                <a:t>优势</a:t>
              </a:r>
              <a:endParaRPr lang="en-US" altLang="zh-CN" sz="3200" b="1" dirty="0">
                <a:ea typeface="宋体" pitchFamily="2" charset="-122"/>
              </a:endParaRPr>
            </a:p>
          </p:txBody>
        </p:sp>
      </p:grpSp>
      <p:grpSp>
        <p:nvGrpSpPr>
          <p:cNvPr id="15365" name="Group 107"/>
          <p:cNvGrpSpPr>
            <a:grpSpLocks/>
          </p:cNvGrpSpPr>
          <p:nvPr/>
        </p:nvGrpSpPr>
        <p:grpSpPr bwMode="auto">
          <a:xfrm>
            <a:off x="3581400" y="1831975"/>
            <a:ext cx="2166938" cy="4035425"/>
            <a:chOff x="2208" y="1296"/>
            <a:chExt cx="1365" cy="2542"/>
          </a:xfrm>
        </p:grpSpPr>
        <p:sp>
          <p:nvSpPr>
            <p:cNvPr id="15381" name="AutoShape 108"/>
            <p:cNvSpPr>
              <a:spLocks noChangeArrowheads="1"/>
            </p:cNvSpPr>
            <p:nvPr/>
          </p:nvSpPr>
          <p:spPr bwMode="gray">
            <a:xfrm>
              <a:off x="2208" y="1490"/>
              <a:ext cx="1363" cy="1800"/>
            </a:xfrm>
            <a:prstGeom prst="roundRect">
              <a:avLst>
                <a:gd name="adj" fmla="val 17509"/>
              </a:avLst>
            </a:prstGeom>
            <a:gradFill rotWithShape="1">
              <a:gsLst>
                <a:gs pos="0">
                  <a:srgbClr val="34B034"/>
                </a:gs>
                <a:gs pos="100000">
                  <a:srgbClr val="3F8B4A"/>
                </a:gs>
              </a:gsLst>
              <a:lin ang="27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82" name="AutoShape 109"/>
            <p:cNvSpPr>
              <a:spLocks noChangeArrowheads="1"/>
            </p:cNvSpPr>
            <p:nvPr/>
          </p:nvSpPr>
          <p:spPr bwMode="gray">
            <a:xfrm>
              <a:off x="2229" y="1495"/>
              <a:ext cx="1322" cy="1766"/>
            </a:xfrm>
            <a:prstGeom prst="roundRect">
              <a:avLst>
                <a:gd name="adj" fmla="val 16667"/>
              </a:avLst>
            </a:prstGeom>
            <a:solidFill>
              <a:srgbClr val="73E77E"/>
            </a:soli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83" name="AutoShape 110"/>
            <p:cNvSpPr>
              <a:spLocks noChangeArrowheads="1"/>
            </p:cNvSpPr>
            <p:nvPr/>
          </p:nvSpPr>
          <p:spPr bwMode="gray">
            <a:xfrm>
              <a:off x="2240" y="2795"/>
              <a:ext cx="1304" cy="447"/>
            </a:xfrm>
            <a:prstGeom prst="roundRect">
              <a:avLst>
                <a:gd name="adj" fmla="val 50000"/>
              </a:avLst>
            </a:prstGeom>
            <a:gradFill rotWithShape="1">
              <a:gsLst>
                <a:gs pos="0">
                  <a:srgbClr val="73E77E"/>
                </a:gs>
                <a:gs pos="100000">
                  <a:srgbClr val="B3F2B9"/>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84" name="AutoShape 111"/>
            <p:cNvSpPr>
              <a:spLocks noChangeArrowheads="1"/>
            </p:cNvSpPr>
            <p:nvPr/>
          </p:nvSpPr>
          <p:spPr bwMode="gray">
            <a:xfrm>
              <a:off x="2240" y="1509"/>
              <a:ext cx="1304" cy="446"/>
            </a:xfrm>
            <a:prstGeom prst="roundRect">
              <a:avLst>
                <a:gd name="adj" fmla="val 50000"/>
              </a:avLst>
            </a:prstGeom>
            <a:gradFill rotWithShape="1">
              <a:gsLst>
                <a:gs pos="0">
                  <a:srgbClr val="D0F7D4"/>
                </a:gs>
                <a:gs pos="100000">
                  <a:srgbClr val="73E77E"/>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85" name="Oval 112"/>
            <p:cNvSpPr>
              <a:spLocks noChangeArrowheads="1"/>
            </p:cNvSpPr>
            <p:nvPr/>
          </p:nvSpPr>
          <p:spPr bwMode="gray">
            <a:xfrm>
              <a:off x="2677" y="1296"/>
              <a:ext cx="405" cy="405"/>
            </a:xfrm>
            <a:prstGeom prst="ellipse">
              <a:avLst/>
            </a:prstGeom>
            <a:solidFill>
              <a:srgbClr val="333333"/>
            </a:solidFill>
            <a:ln>
              <a:noFill/>
            </a:ln>
            <a:extLst>
              <a:ext uri="{91240B29-F687-4F45-9708-019B960494DF}">
                <a14:hiddenLine xmlns:a14="http://schemas.microsoft.com/office/drawing/2010/main" xmlns="" w="38100" algn="ctr">
                  <a:solidFill>
                    <a:srgbClr val="000000"/>
                  </a:solidFill>
                  <a:round/>
                  <a:headEnd/>
                  <a:tailEnd/>
                </a14:hiddenLine>
              </a:ext>
            </a:extLst>
          </p:spPr>
          <p:txBody>
            <a:bodyPr anchor="ct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86" name="Oval 113"/>
            <p:cNvSpPr>
              <a:spLocks noChangeArrowheads="1"/>
            </p:cNvSpPr>
            <p:nvPr/>
          </p:nvSpPr>
          <p:spPr bwMode="gray">
            <a:xfrm>
              <a:off x="2681" y="1299"/>
              <a:ext cx="392" cy="392"/>
            </a:xfrm>
            <a:prstGeom prst="ellipse">
              <a:avLst/>
            </a:prstGeom>
            <a:gradFill rotWithShape="1">
              <a:gsLst>
                <a:gs pos="0">
                  <a:srgbClr val="636869"/>
                </a:gs>
                <a:gs pos="100000">
                  <a:srgbClr val="D6E1E2"/>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87" name="Oval 114"/>
            <p:cNvSpPr>
              <a:spLocks noChangeArrowheads="1"/>
            </p:cNvSpPr>
            <p:nvPr/>
          </p:nvSpPr>
          <p:spPr bwMode="gray">
            <a:xfrm>
              <a:off x="2686" y="1301"/>
              <a:ext cx="383" cy="383"/>
            </a:xfrm>
            <a:prstGeom prst="ellipse">
              <a:avLst/>
            </a:prstGeom>
            <a:gradFill rotWithShape="1">
              <a:gsLst>
                <a:gs pos="0">
                  <a:srgbClr val="D6E1E2">
                    <a:alpha val="0"/>
                  </a:srgbClr>
                </a:gs>
                <a:gs pos="100000">
                  <a:srgbClr val="F1F5F5"/>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88" name="Oval 115"/>
            <p:cNvSpPr>
              <a:spLocks noChangeArrowheads="1"/>
            </p:cNvSpPr>
            <p:nvPr/>
          </p:nvSpPr>
          <p:spPr bwMode="gray">
            <a:xfrm>
              <a:off x="2690" y="1305"/>
              <a:ext cx="364" cy="357"/>
            </a:xfrm>
            <a:prstGeom prst="ellipse">
              <a:avLst/>
            </a:prstGeom>
            <a:gradFill rotWithShape="1">
              <a:gsLst>
                <a:gs pos="0">
                  <a:srgbClr val="AAB2B3"/>
                </a:gs>
                <a:gs pos="100000">
                  <a:srgbClr val="D6E1E2">
                    <a:alpha val="48000"/>
                  </a:srgbClr>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89" name="Oval 116"/>
            <p:cNvSpPr>
              <a:spLocks noChangeArrowheads="1"/>
            </p:cNvSpPr>
            <p:nvPr/>
          </p:nvSpPr>
          <p:spPr bwMode="gray">
            <a:xfrm>
              <a:off x="2712" y="1315"/>
              <a:ext cx="323" cy="290"/>
            </a:xfrm>
            <a:prstGeom prst="ellipse">
              <a:avLst/>
            </a:prstGeom>
            <a:gradFill rotWithShape="1">
              <a:gsLst>
                <a:gs pos="0">
                  <a:srgbClr val="FFFFFF"/>
                </a:gs>
                <a:gs pos="100000">
                  <a:srgbClr val="D6E1E2">
                    <a:alpha val="37999"/>
                  </a:srgbClr>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90" name="Text Box 117"/>
            <p:cNvSpPr txBox="1">
              <a:spLocks noChangeArrowheads="1"/>
            </p:cNvSpPr>
            <p:nvPr/>
          </p:nvSpPr>
          <p:spPr bwMode="gray">
            <a:xfrm>
              <a:off x="2764" y="1354"/>
              <a:ext cx="223" cy="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n-US" altLang="zh-CN" sz="2400">
                  <a:solidFill>
                    <a:srgbClr val="000000"/>
                  </a:solidFill>
                  <a:ea typeface="宋体" pitchFamily="2" charset="-122"/>
                </a:rPr>
                <a:t>2</a:t>
              </a:r>
              <a:endParaRPr lang="en-US" altLang="zh-CN">
                <a:ea typeface="宋体" pitchFamily="2" charset="-122"/>
              </a:endParaRPr>
            </a:p>
          </p:txBody>
        </p:sp>
        <p:sp>
          <p:nvSpPr>
            <p:cNvPr id="15391" name="Text Box 118"/>
            <p:cNvSpPr txBox="1">
              <a:spLocks noChangeArrowheads="1"/>
            </p:cNvSpPr>
            <p:nvPr/>
          </p:nvSpPr>
          <p:spPr bwMode="gray">
            <a:xfrm>
              <a:off x="2256" y="1776"/>
              <a:ext cx="1296" cy="8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altLang="zh-CN" dirty="0" smtClean="0"/>
                <a:t>        </a:t>
              </a:r>
              <a:r>
                <a:rPr lang="zh-CN" altLang="zh-CN" sz="3200" b="1" dirty="0" smtClean="0"/>
                <a:t>微信</a:t>
              </a:r>
              <a:endParaRPr lang="en-US" altLang="zh-CN" sz="3200" b="1" dirty="0" smtClean="0"/>
            </a:p>
            <a:p>
              <a:pPr eaLnBrk="1" hangingPunct="1"/>
              <a:r>
                <a:rPr lang="en-US" altLang="zh-CN" sz="3200" b="1" dirty="0"/>
                <a:t> </a:t>
              </a:r>
              <a:r>
                <a:rPr lang="zh-CN" altLang="zh-CN" sz="3200" b="1" dirty="0" smtClean="0"/>
                <a:t>经营</a:t>
              </a:r>
              <a:r>
                <a:rPr lang="zh-CN" altLang="zh-CN" sz="3200" b="1" dirty="0"/>
                <a:t>诀窍</a:t>
              </a:r>
            </a:p>
            <a:p>
              <a:pPr eaLnBrk="1" hangingPunct="1"/>
              <a:endParaRPr lang="en-US" altLang="zh-CN" dirty="0">
                <a:ea typeface="宋体" pitchFamily="2" charset="-122"/>
              </a:endParaRPr>
            </a:p>
          </p:txBody>
        </p:sp>
        <p:sp>
          <p:nvSpPr>
            <p:cNvPr id="15392" name="AutoShape 119"/>
            <p:cNvSpPr>
              <a:spLocks noChangeArrowheads="1"/>
            </p:cNvSpPr>
            <p:nvPr/>
          </p:nvSpPr>
          <p:spPr bwMode="gray">
            <a:xfrm>
              <a:off x="2210" y="3290"/>
              <a:ext cx="1363" cy="548"/>
            </a:xfrm>
            <a:prstGeom prst="roundRect">
              <a:avLst>
                <a:gd name="adj" fmla="val 40389"/>
              </a:avLst>
            </a:prstGeom>
            <a:gradFill rotWithShape="1">
              <a:gsLst>
                <a:gs pos="0">
                  <a:srgbClr val="58A4AE"/>
                </a:gs>
                <a:gs pos="100000">
                  <a:schemeClr val="bg1"/>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93" name="AutoShape 120"/>
            <p:cNvSpPr>
              <a:spLocks noChangeArrowheads="1"/>
            </p:cNvSpPr>
            <p:nvPr/>
          </p:nvSpPr>
          <p:spPr bwMode="gray">
            <a:xfrm>
              <a:off x="2238" y="3305"/>
              <a:ext cx="1304" cy="487"/>
            </a:xfrm>
            <a:prstGeom prst="roundRect">
              <a:avLst>
                <a:gd name="adj" fmla="val 50000"/>
              </a:avLst>
            </a:prstGeom>
            <a:gradFill rotWithShape="1">
              <a:gsLst>
                <a:gs pos="0">
                  <a:srgbClr val="72B2BB"/>
                </a:gs>
                <a:gs pos="100000">
                  <a:schemeClr val="bg1"/>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grpSp>
      <p:grpSp>
        <p:nvGrpSpPr>
          <p:cNvPr id="15366" name="Group 121"/>
          <p:cNvGrpSpPr>
            <a:grpSpLocks/>
          </p:cNvGrpSpPr>
          <p:nvPr/>
        </p:nvGrpSpPr>
        <p:grpSpPr bwMode="auto">
          <a:xfrm>
            <a:off x="5937250" y="1831975"/>
            <a:ext cx="2170113" cy="4035425"/>
            <a:chOff x="3692" y="1296"/>
            <a:chExt cx="1367" cy="2542"/>
          </a:xfrm>
        </p:grpSpPr>
        <p:sp>
          <p:nvSpPr>
            <p:cNvPr id="15367" name="AutoShape 122"/>
            <p:cNvSpPr>
              <a:spLocks noChangeArrowheads="1"/>
            </p:cNvSpPr>
            <p:nvPr/>
          </p:nvSpPr>
          <p:spPr bwMode="gray">
            <a:xfrm>
              <a:off x="3696" y="1490"/>
              <a:ext cx="1363" cy="1800"/>
            </a:xfrm>
            <a:prstGeom prst="roundRect">
              <a:avLst>
                <a:gd name="adj" fmla="val 17509"/>
              </a:avLst>
            </a:prstGeom>
            <a:gradFill rotWithShape="1">
              <a:gsLst>
                <a:gs pos="0">
                  <a:srgbClr val="B59F43"/>
                </a:gs>
                <a:gs pos="100000">
                  <a:srgbClr val="8F8849"/>
                </a:gs>
              </a:gsLst>
              <a:lin ang="27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68" name="AutoShape 123"/>
            <p:cNvSpPr>
              <a:spLocks noChangeArrowheads="1"/>
            </p:cNvSpPr>
            <p:nvPr/>
          </p:nvSpPr>
          <p:spPr bwMode="gray">
            <a:xfrm>
              <a:off x="3717" y="1495"/>
              <a:ext cx="1322" cy="1766"/>
            </a:xfrm>
            <a:prstGeom prst="roundRect">
              <a:avLst>
                <a:gd name="adj" fmla="val 16667"/>
              </a:avLst>
            </a:prstGeom>
            <a:solidFill>
              <a:srgbClr val="E9E065"/>
            </a:soli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69" name="AutoShape 124"/>
            <p:cNvSpPr>
              <a:spLocks noChangeArrowheads="1"/>
            </p:cNvSpPr>
            <p:nvPr/>
          </p:nvSpPr>
          <p:spPr bwMode="gray">
            <a:xfrm>
              <a:off x="3728" y="2795"/>
              <a:ext cx="1304" cy="447"/>
            </a:xfrm>
            <a:prstGeom prst="roundRect">
              <a:avLst>
                <a:gd name="adj" fmla="val 50000"/>
              </a:avLst>
            </a:prstGeom>
            <a:gradFill rotWithShape="1">
              <a:gsLst>
                <a:gs pos="0">
                  <a:srgbClr val="E9E065"/>
                </a:gs>
                <a:gs pos="100000">
                  <a:srgbClr val="F2EDA6"/>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70" name="AutoShape 125"/>
            <p:cNvSpPr>
              <a:spLocks noChangeArrowheads="1"/>
            </p:cNvSpPr>
            <p:nvPr/>
          </p:nvSpPr>
          <p:spPr bwMode="gray">
            <a:xfrm>
              <a:off x="3728" y="1509"/>
              <a:ext cx="1304" cy="446"/>
            </a:xfrm>
            <a:prstGeom prst="roundRect">
              <a:avLst>
                <a:gd name="adj" fmla="val 50000"/>
              </a:avLst>
            </a:prstGeom>
            <a:gradFill rotWithShape="1">
              <a:gsLst>
                <a:gs pos="0">
                  <a:srgbClr val="F8F5CC"/>
                </a:gs>
                <a:gs pos="100000">
                  <a:srgbClr val="E9E065"/>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grpSp>
          <p:nvGrpSpPr>
            <p:cNvPr id="15371" name="Group 126"/>
            <p:cNvGrpSpPr>
              <a:grpSpLocks/>
            </p:cNvGrpSpPr>
            <p:nvPr/>
          </p:nvGrpSpPr>
          <p:grpSpPr bwMode="auto">
            <a:xfrm>
              <a:off x="4165" y="1296"/>
              <a:ext cx="405" cy="405"/>
              <a:chOff x="1289" y="582"/>
              <a:chExt cx="668" cy="668"/>
            </a:xfrm>
          </p:grpSpPr>
          <p:sp>
            <p:nvSpPr>
              <p:cNvPr id="15376" name="Oval 127"/>
              <p:cNvSpPr>
                <a:spLocks noChangeArrowheads="1"/>
              </p:cNvSpPr>
              <p:nvPr/>
            </p:nvSpPr>
            <p:spPr bwMode="gray">
              <a:xfrm>
                <a:off x="1289" y="582"/>
                <a:ext cx="668" cy="668"/>
              </a:xfrm>
              <a:prstGeom prst="ellipse">
                <a:avLst/>
              </a:prstGeom>
              <a:solidFill>
                <a:srgbClr val="333333"/>
              </a:solidFill>
              <a:ln>
                <a:noFill/>
              </a:ln>
              <a:extLst>
                <a:ext uri="{91240B29-F687-4F45-9708-019B960494DF}">
                  <a14:hiddenLine xmlns:a14="http://schemas.microsoft.com/office/drawing/2010/main" xmlns="" w="38100" algn="ctr">
                    <a:solidFill>
                      <a:srgbClr val="000000"/>
                    </a:solidFill>
                    <a:round/>
                    <a:headEnd/>
                    <a:tailEnd/>
                  </a14:hiddenLine>
                </a:ext>
              </a:extLst>
            </p:spPr>
            <p:txBody>
              <a:bodyPr anchor="ct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77" name="Oval 128"/>
              <p:cNvSpPr>
                <a:spLocks noChangeArrowheads="1"/>
              </p:cNvSpPr>
              <p:nvPr/>
            </p:nvSpPr>
            <p:spPr bwMode="gray">
              <a:xfrm>
                <a:off x="1296" y="587"/>
                <a:ext cx="646" cy="647"/>
              </a:xfrm>
              <a:prstGeom prst="ellipse">
                <a:avLst/>
              </a:prstGeom>
              <a:gradFill rotWithShape="1">
                <a:gsLst>
                  <a:gs pos="0">
                    <a:srgbClr val="636869"/>
                  </a:gs>
                  <a:gs pos="100000">
                    <a:srgbClr val="D6E1E2"/>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78" name="Oval 129"/>
              <p:cNvSpPr>
                <a:spLocks noChangeArrowheads="1"/>
              </p:cNvSpPr>
              <p:nvPr/>
            </p:nvSpPr>
            <p:spPr bwMode="gray">
              <a:xfrm>
                <a:off x="1304" y="591"/>
                <a:ext cx="631" cy="631"/>
              </a:xfrm>
              <a:prstGeom prst="ellipse">
                <a:avLst/>
              </a:prstGeom>
              <a:gradFill rotWithShape="1">
                <a:gsLst>
                  <a:gs pos="0">
                    <a:srgbClr val="D6E1E2">
                      <a:alpha val="0"/>
                    </a:srgbClr>
                  </a:gs>
                  <a:gs pos="100000">
                    <a:srgbClr val="F1F5F5"/>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79" name="Oval 130"/>
              <p:cNvSpPr>
                <a:spLocks noChangeArrowheads="1"/>
              </p:cNvSpPr>
              <p:nvPr/>
            </p:nvSpPr>
            <p:spPr bwMode="gray">
              <a:xfrm>
                <a:off x="1311" y="597"/>
                <a:ext cx="600" cy="589"/>
              </a:xfrm>
              <a:prstGeom prst="ellipse">
                <a:avLst/>
              </a:prstGeom>
              <a:gradFill rotWithShape="1">
                <a:gsLst>
                  <a:gs pos="0">
                    <a:srgbClr val="AAB2B3"/>
                  </a:gs>
                  <a:gs pos="100000">
                    <a:srgbClr val="D6E1E2">
                      <a:alpha val="48000"/>
                    </a:srgbClr>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80" name="Oval 131"/>
              <p:cNvSpPr>
                <a:spLocks noChangeArrowheads="1"/>
              </p:cNvSpPr>
              <p:nvPr/>
            </p:nvSpPr>
            <p:spPr bwMode="gray">
              <a:xfrm>
                <a:off x="1346" y="613"/>
                <a:ext cx="533" cy="479"/>
              </a:xfrm>
              <a:prstGeom prst="ellipse">
                <a:avLst/>
              </a:prstGeom>
              <a:gradFill rotWithShape="1">
                <a:gsLst>
                  <a:gs pos="0">
                    <a:srgbClr val="FFFFFF"/>
                  </a:gs>
                  <a:gs pos="100000">
                    <a:srgbClr val="D6E1E2">
                      <a:alpha val="37999"/>
                    </a:srgbClr>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grpSp>
        <p:sp>
          <p:nvSpPr>
            <p:cNvPr id="15372" name="Text Box 132"/>
            <p:cNvSpPr txBox="1">
              <a:spLocks noChangeArrowheads="1"/>
            </p:cNvSpPr>
            <p:nvPr/>
          </p:nvSpPr>
          <p:spPr bwMode="gray">
            <a:xfrm>
              <a:off x="4252" y="1354"/>
              <a:ext cx="223" cy="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n-US" altLang="zh-CN" sz="2400">
                  <a:solidFill>
                    <a:srgbClr val="000000"/>
                  </a:solidFill>
                  <a:ea typeface="宋体" pitchFamily="2" charset="-122"/>
                </a:rPr>
                <a:t>3</a:t>
              </a:r>
              <a:endParaRPr lang="en-US" altLang="zh-CN">
                <a:ea typeface="宋体" pitchFamily="2" charset="-122"/>
              </a:endParaRPr>
            </a:p>
          </p:txBody>
        </p:sp>
        <p:sp>
          <p:nvSpPr>
            <p:cNvPr id="15373" name="Text Box 133"/>
            <p:cNvSpPr txBox="1">
              <a:spLocks noChangeArrowheads="1"/>
            </p:cNvSpPr>
            <p:nvPr/>
          </p:nvSpPr>
          <p:spPr bwMode="gray">
            <a:xfrm>
              <a:off x="3744" y="1776"/>
              <a:ext cx="1296" cy="8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altLang="zh-CN" dirty="0" smtClean="0"/>
                <a:t>        </a:t>
              </a:r>
              <a:r>
                <a:rPr lang="zh-CN" altLang="zh-CN" sz="3200" b="1" dirty="0" smtClean="0"/>
                <a:t>微信</a:t>
              </a:r>
              <a:endParaRPr lang="en-US" altLang="zh-CN" sz="3200" b="1" dirty="0" smtClean="0"/>
            </a:p>
            <a:p>
              <a:pPr eaLnBrk="1" hangingPunct="1"/>
              <a:r>
                <a:rPr lang="en-US" altLang="zh-CN" sz="3200" b="1" dirty="0"/>
                <a:t> </a:t>
              </a:r>
              <a:r>
                <a:rPr lang="zh-CN" altLang="zh-CN" sz="3200" b="1" dirty="0" smtClean="0"/>
                <a:t>写作</a:t>
              </a:r>
              <a:r>
                <a:rPr lang="zh-CN" altLang="zh-CN" sz="3200" b="1" dirty="0"/>
                <a:t>技巧</a:t>
              </a:r>
            </a:p>
            <a:p>
              <a:pPr eaLnBrk="1" hangingPunct="1"/>
              <a:endParaRPr lang="en-US" altLang="zh-CN" dirty="0">
                <a:ea typeface="宋体" pitchFamily="2" charset="-122"/>
              </a:endParaRPr>
            </a:p>
          </p:txBody>
        </p:sp>
        <p:sp>
          <p:nvSpPr>
            <p:cNvPr id="15374" name="AutoShape 134"/>
            <p:cNvSpPr>
              <a:spLocks noChangeArrowheads="1"/>
            </p:cNvSpPr>
            <p:nvPr/>
          </p:nvSpPr>
          <p:spPr bwMode="gray">
            <a:xfrm>
              <a:off x="3692" y="3290"/>
              <a:ext cx="1363" cy="548"/>
            </a:xfrm>
            <a:prstGeom prst="roundRect">
              <a:avLst>
                <a:gd name="adj" fmla="val 40389"/>
              </a:avLst>
            </a:prstGeom>
            <a:gradFill rotWithShape="1">
              <a:gsLst>
                <a:gs pos="0">
                  <a:srgbClr val="6F9DB7"/>
                </a:gs>
                <a:gs pos="100000">
                  <a:schemeClr val="bg1"/>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75" name="AutoShape 135"/>
            <p:cNvSpPr>
              <a:spLocks noChangeArrowheads="1"/>
            </p:cNvSpPr>
            <p:nvPr/>
          </p:nvSpPr>
          <p:spPr bwMode="gray">
            <a:xfrm>
              <a:off x="3720" y="3305"/>
              <a:ext cx="1304" cy="487"/>
            </a:xfrm>
            <a:prstGeom prst="roundRect">
              <a:avLst>
                <a:gd name="adj" fmla="val 50000"/>
              </a:avLst>
            </a:prstGeom>
            <a:gradFill rotWithShape="1">
              <a:gsLst>
                <a:gs pos="0">
                  <a:srgbClr val="98BAAF"/>
                </a:gs>
                <a:gs pos="100000">
                  <a:schemeClr val="bg1"/>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grpSp>
    </p:spTree>
    <p:extLst>
      <p:ext uri="{BB962C8B-B14F-4D97-AF65-F5344CB8AC3E}">
        <p14:creationId xmlns:p14="http://schemas.microsoft.com/office/powerpoint/2010/main" xmlns="" val="202201039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7.2 </a:t>
            </a:r>
            <a:r>
              <a:rPr lang="zh-CN" altLang="zh-CN" dirty="0" smtClean="0"/>
              <a:t>微信营销实施</a:t>
            </a:r>
            <a:endParaRPr lang="zh-CN" altLang="en-US" dirty="0"/>
          </a:p>
        </p:txBody>
      </p:sp>
      <p:sp>
        <p:nvSpPr>
          <p:cNvPr id="3" name="内容占位符 2"/>
          <p:cNvSpPr>
            <a:spLocks noGrp="1"/>
          </p:cNvSpPr>
          <p:nvPr>
            <p:ph idx="1"/>
          </p:nvPr>
        </p:nvSpPr>
        <p:spPr/>
        <p:txBody>
          <a:bodyPr/>
          <a:lstStyle/>
          <a:p>
            <a:r>
              <a:rPr lang="en-US" altLang="zh-CN" dirty="0" smtClean="0"/>
              <a:t>7.2.1 </a:t>
            </a:r>
            <a:r>
              <a:rPr lang="zh-CN" altLang="zh-CN" dirty="0"/>
              <a:t>微信营销优势</a:t>
            </a:r>
          </a:p>
          <a:p>
            <a:r>
              <a:rPr lang="en-US" altLang="zh-CN" dirty="0"/>
              <a:t>1</a:t>
            </a:r>
            <a:r>
              <a:rPr lang="zh-CN" altLang="zh-CN" dirty="0"/>
              <a:t>）内容完整</a:t>
            </a:r>
            <a:r>
              <a:rPr lang="en-US" altLang="zh-CN" dirty="0"/>
              <a:t>	</a:t>
            </a:r>
            <a:endParaRPr lang="zh-CN" altLang="zh-CN" dirty="0"/>
          </a:p>
          <a:p>
            <a:r>
              <a:rPr lang="en-US" altLang="zh-CN" dirty="0"/>
              <a:t>2</a:t>
            </a:r>
            <a:r>
              <a:rPr lang="zh-CN" altLang="zh-CN" dirty="0"/>
              <a:t>）受众精准</a:t>
            </a:r>
          </a:p>
          <a:p>
            <a:r>
              <a:rPr lang="en-US" altLang="zh-CN" dirty="0"/>
              <a:t>3</a:t>
            </a:r>
            <a:r>
              <a:rPr lang="zh-CN" altLang="zh-CN" dirty="0"/>
              <a:t>）曝光率高</a:t>
            </a:r>
          </a:p>
          <a:p>
            <a:r>
              <a:rPr lang="en-US" altLang="zh-CN" dirty="0"/>
              <a:t>4</a:t>
            </a:r>
            <a:r>
              <a:rPr lang="zh-CN" altLang="zh-CN" dirty="0"/>
              <a:t>）良好客户</a:t>
            </a:r>
            <a:r>
              <a:rPr lang="zh-CN" altLang="zh-CN" dirty="0" smtClean="0"/>
              <a:t>管理</a:t>
            </a:r>
            <a:endParaRPr lang="zh-CN" altLang="zh-CN" dirty="0"/>
          </a:p>
        </p:txBody>
      </p:sp>
    </p:spTree>
    <p:extLst>
      <p:ext uri="{BB962C8B-B14F-4D97-AF65-F5344CB8AC3E}">
        <p14:creationId xmlns:p14="http://schemas.microsoft.com/office/powerpoint/2010/main" xmlns="" val="268557860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7.2 </a:t>
            </a:r>
            <a:r>
              <a:rPr lang="zh-CN" altLang="zh-CN" dirty="0" smtClean="0"/>
              <a:t>微信营销实施</a:t>
            </a:r>
            <a:endParaRPr lang="zh-CN" altLang="en-US" dirty="0"/>
          </a:p>
        </p:txBody>
      </p:sp>
      <p:sp>
        <p:nvSpPr>
          <p:cNvPr id="3" name="内容占位符 2"/>
          <p:cNvSpPr>
            <a:spLocks noGrp="1"/>
          </p:cNvSpPr>
          <p:nvPr>
            <p:ph idx="1"/>
          </p:nvPr>
        </p:nvSpPr>
        <p:spPr/>
        <p:txBody>
          <a:bodyPr/>
          <a:lstStyle/>
          <a:p>
            <a:r>
              <a:rPr lang="zh-CN" altLang="zh-CN" dirty="0"/>
              <a:t>【教学互动</a:t>
            </a:r>
            <a:r>
              <a:rPr lang="en-US" altLang="zh-CN" dirty="0"/>
              <a:t>7-2</a:t>
            </a:r>
            <a:r>
              <a:rPr lang="zh-CN" altLang="zh-CN" dirty="0"/>
              <a:t>】</a:t>
            </a:r>
          </a:p>
          <a:p>
            <a:r>
              <a:rPr lang="zh-CN" altLang="zh-CN" dirty="0"/>
              <a:t>互动问题：</a:t>
            </a:r>
          </a:p>
          <a:p>
            <a:r>
              <a:rPr lang="zh-CN" altLang="zh-CN" dirty="0"/>
              <a:t>移动端主要工具是手机，手机比电脑屏幕要小得多，用户长时间盯着手机看会很痛苦。用户通常是在走路、坐车、吃饭、同学聚会、上厕所等等碎片化时间看手机，使用的是浅层注意力，人们扫描网页的层次次序是大标题—中标题—小标题—图片—文字。因此，微信营销应避免什么？</a:t>
            </a:r>
          </a:p>
          <a:p>
            <a:endParaRPr lang="zh-CN" altLang="en-US" dirty="0"/>
          </a:p>
        </p:txBody>
      </p:sp>
    </p:spTree>
    <p:extLst>
      <p:ext uri="{BB962C8B-B14F-4D97-AF65-F5344CB8AC3E}">
        <p14:creationId xmlns:p14="http://schemas.microsoft.com/office/powerpoint/2010/main" xmlns="" val="323446251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7.2 </a:t>
            </a:r>
            <a:r>
              <a:rPr lang="zh-CN" altLang="zh-CN" dirty="0" smtClean="0"/>
              <a:t>微信营销实施</a:t>
            </a:r>
            <a:endParaRPr lang="zh-CN" altLang="en-US" dirty="0"/>
          </a:p>
        </p:txBody>
      </p:sp>
      <p:sp>
        <p:nvSpPr>
          <p:cNvPr id="3" name="内容占位符 2"/>
          <p:cNvSpPr>
            <a:spLocks noGrp="1"/>
          </p:cNvSpPr>
          <p:nvPr>
            <p:ph idx="1"/>
          </p:nvPr>
        </p:nvSpPr>
        <p:spPr/>
        <p:txBody>
          <a:bodyPr/>
          <a:lstStyle/>
          <a:p>
            <a:r>
              <a:rPr lang="en-US" altLang="zh-CN" dirty="0"/>
              <a:t>7.2.2 </a:t>
            </a:r>
            <a:r>
              <a:rPr lang="zh-CN" altLang="zh-CN" dirty="0"/>
              <a:t>微信经营诀窍</a:t>
            </a:r>
          </a:p>
          <a:p>
            <a:r>
              <a:rPr lang="en-US" altLang="zh-CN" dirty="0"/>
              <a:t>1</a:t>
            </a:r>
            <a:r>
              <a:rPr lang="zh-CN" altLang="zh-CN" dirty="0"/>
              <a:t>）微信营销专业团队</a:t>
            </a:r>
          </a:p>
          <a:p>
            <a:r>
              <a:rPr lang="en-US" altLang="zh-CN" dirty="0"/>
              <a:t>2</a:t>
            </a:r>
            <a:r>
              <a:rPr lang="zh-CN" altLang="zh-CN" dirty="0"/>
              <a:t>）微信营销内容</a:t>
            </a:r>
            <a:r>
              <a:rPr lang="zh-CN" altLang="zh-CN" dirty="0" smtClean="0"/>
              <a:t>独创</a:t>
            </a:r>
            <a:endParaRPr lang="en-US" altLang="zh-CN" dirty="0" smtClean="0"/>
          </a:p>
          <a:p>
            <a:r>
              <a:rPr lang="en-US" altLang="zh-CN" dirty="0"/>
              <a:t>3</a:t>
            </a:r>
            <a:r>
              <a:rPr lang="zh-CN" altLang="zh-CN" dirty="0"/>
              <a:t>）内容符合消费者的</a:t>
            </a:r>
            <a:r>
              <a:rPr lang="zh-CN" altLang="zh-CN" dirty="0" smtClean="0"/>
              <a:t>需求</a:t>
            </a:r>
            <a:endParaRPr lang="en-US" altLang="zh-CN" dirty="0" smtClean="0"/>
          </a:p>
          <a:p>
            <a:r>
              <a:rPr lang="en-US" altLang="zh-CN" dirty="0"/>
              <a:t>4</a:t>
            </a:r>
            <a:r>
              <a:rPr lang="zh-CN" altLang="zh-CN" dirty="0"/>
              <a:t>）微信营销的核心是</a:t>
            </a:r>
            <a:r>
              <a:rPr lang="zh-CN" altLang="zh-CN" dirty="0" smtClean="0"/>
              <a:t>互动</a:t>
            </a:r>
            <a:endParaRPr lang="en-US" altLang="zh-CN" dirty="0" smtClean="0"/>
          </a:p>
          <a:p>
            <a:r>
              <a:rPr lang="zh-CN" altLang="zh-CN" dirty="0"/>
              <a:t> </a:t>
            </a:r>
            <a:r>
              <a:rPr lang="en-US" altLang="zh-CN" dirty="0"/>
              <a:t>5</a:t>
            </a:r>
            <a:r>
              <a:rPr lang="zh-CN" altLang="zh-CN" dirty="0"/>
              <a:t>）做好用户</a:t>
            </a:r>
            <a:r>
              <a:rPr lang="zh-CN" altLang="zh-CN" dirty="0" smtClean="0"/>
              <a:t>分级</a:t>
            </a:r>
            <a:endParaRPr lang="en-US" altLang="zh-CN" dirty="0" smtClean="0"/>
          </a:p>
          <a:p>
            <a:r>
              <a:rPr lang="en-US" altLang="zh-CN" dirty="0"/>
              <a:t>6</a:t>
            </a:r>
            <a:r>
              <a:rPr lang="zh-CN" altLang="zh-CN" dirty="0"/>
              <a:t>）定向传播</a:t>
            </a:r>
          </a:p>
          <a:p>
            <a:r>
              <a:rPr lang="en-US" altLang="zh-CN" dirty="0"/>
              <a:t>7</a:t>
            </a:r>
            <a:r>
              <a:rPr lang="zh-CN" altLang="zh-CN" dirty="0"/>
              <a:t>）增强账号黏性</a:t>
            </a:r>
          </a:p>
          <a:p>
            <a:endParaRPr lang="zh-CN" altLang="en-US" dirty="0"/>
          </a:p>
        </p:txBody>
      </p:sp>
    </p:spTree>
    <p:extLst>
      <p:ext uri="{BB962C8B-B14F-4D97-AF65-F5344CB8AC3E}">
        <p14:creationId xmlns:p14="http://schemas.microsoft.com/office/powerpoint/2010/main" xmlns="" val="51447658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7.2 </a:t>
            </a:r>
            <a:r>
              <a:rPr lang="zh-CN" altLang="zh-CN" dirty="0" smtClean="0"/>
              <a:t>微信营销实施</a:t>
            </a:r>
            <a:endParaRPr lang="zh-CN" altLang="en-US" dirty="0"/>
          </a:p>
        </p:txBody>
      </p:sp>
      <p:sp>
        <p:nvSpPr>
          <p:cNvPr id="3" name="内容占位符 2"/>
          <p:cNvSpPr>
            <a:spLocks noGrp="1"/>
          </p:cNvSpPr>
          <p:nvPr>
            <p:ph idx="1"/>
          </p:nvPr>
        </p:nvSpPr>
        <p:spPr/>
        <p:txBody>
          <a:bodyPr/>
          <a:lstStyle/>
          <a:p>
            <a:r>
              <a:rPr lang="zh-CN" altLang="zh-CN" sz="2400" dirty="0"/>
              <a:t>【同步案例</a:t>
            </a:r>
            <a:r>
              <a:rPr lang="en-US" altLang="zh-CN" sz="2400" dirty="0"/>
              <a:t>7-2</a:t>
            </a:r>
            <a:r>
              <a:rPr lang="zh-CN" altLang="zh-CN" sz="2400" dirty="0" smtClean="0"/>
              <a:t>】微</a:t>
            </a:r>
            <a:r>
              <a:rPr lang="zh-CN" altLang="zh-CN" sz="2400" dirty="0"/>
              <a:t>信公众账号吸粉失败反思</a:t>
            </a:r>
          </a:p>
          <a:p>
            <a:r>
              <a:rPr lang="zh-CN" altLang="zh-CN" sz="2400" dirty="0"/>
              <a:t>一家传统的房地产公司利用一场中型的演唱会推广微信公众账号，这次金山城市沙滩番茄演唱会有台湾著名的动力火车、炎亚纶、还有韩国的一些团队主唱，在上海金山城市沙滩上开了三天，吸引了大量的歌迷观众。该房地产公司购买了大量的番茄，每个番茄贴上微信公众账号的二维码。参加演唱会的观众只要成功关注微信公众账号后，送一个包装精美的番茄。三天演唱会他们送出了大概</a:t>
            </a:r>
            <a:r>
              <a:rPr lang="en-US" altLang="zh-CN" sz="2400" dirty="0"/>
              <a:t>1</a:t>
            </a:r>
            <a:r>
              <a:rPr lang="zh-CN" altLang="zh-CN" sz="2400" dirty="0"/>
              <a:t>万多个番茄，微信公众账号粉丝涨了</a:t>
            </a:r>
            <a:r>
              <a:rPr lang="en-US" altLang="zh-CN" sz="2400" dirty="0"/>
              <a:t>8000</a:t>
            </a:r>
            <a:r>
              <a:rPr lang="zh-CN" altLang="zh-CN" sz="2400" dirty="0"/>
              <a:t>个，但是演唱会结束之后几天内，粉丝数慢慢掉完了，赞助这场演唱会的花费等于打了水漂了</a:t>
            </a:r>
            <a:r>
              <a:rPr lang="zh-CN" altLang="zh-CN" sz="2400" dirty="0" smtClean="0"/>
              <a:t>。</a:t>
            </a:r>
            <a:r>
              <a:rPr lang="zh-CN" altLang="zh-CN" sz="2400" dirty="0"/>
              <a:t>　</a:t>
            </a:r>
          </a:p>
          <a:p>
            <a:r>
              <a:rPr lang="zh-CN" altLang="zh-CN" sz="2400" dirty="0"/>
              <a:t>问题：演唱会现场适合推广什么公众账号呢？</a:t>
            </a:r>
          </a:p>
          <a:p>
            <a:endParaRPr lang="zh-CN" altLang="en-US" dirty="0"/>
          </a:p>
        </p:txBody>
      </p:sp>
    </p:spTree>
    <p:extLst>
      <p:ext uri="{BB962C8B-B14F-4D97-AF65-F5344CB8AC3E}">
        <p14:creationId xmlns:p14="http://schemas.microsoft.com/office/powerpoint/2010/main" xmlns="" val="419622980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7.2 </a:t>
            </a:r>
            <a:r>
              <a:rPr lang="zh-CN" altLang="zh-CN" dirty="0" smtClean="0"/>
              <a:t>微信营销实施</a:t>
            </a:r>
            <a:endParaRPr lang="zh-CN" altLang="en-US" dirty="0"/>
          </a:p>
        </p:txBody>
      </p:sp>
      <p:sp>
        <p:nvSpPr>
          <p:cNvPr id="3" name="内容占位符 2"/>
          <p:cNvSpPr>
            <a:spLocks noGrp="1"/>
          </p:cNvSpPr>
          <p:nvPr>
            <p:ph idx="1"/>
          </p:nvPr>
        </p:nvSpPr>
        <p:spPr/>
        <p:txBody>
          <a:bodyPr/>
          <a:lstStyle/>
          <a:p>
            <a:r>
              <a:rPr lang="en-US" altLang="zh-CN" dirty="0"/>
              <a:t>7.2.3 </a:t>
            </a:r>
            <a:r>
              <a:rPr lang="zh-CN" altLang="zh-CN" dirty="0"/>
              <a:t>微信写作技巧</a:t>
            </a:r>
          </a:p>
          <a:p>
            <a:r>
              <a:rPr lang="en-US" altLang="zh-CN" dirty="0"/>
              <a:t>1</a:t>
            </a:r>
            <a:r>
              <a:rPr lang="zh-CN" altLang="zh-CN" dirty="0"/>
              <a:t>）核心扩展法</a:t>
            </a:r>
          </a:p>
          <a:p>
            <a:r>
              <a:rPr lang="en-US" altLang="zh-CN" dirty="0"/>
              <a:t>2</a:t>
            </a:r>
            <a:r>
              <a:rPr lang="zh-CN" altLang="zh-CN" dirty="0"/>
              <a:t>）各个击破法</a:t>
            </a:r>
          </a:p>
          <a:p>
            <a:r>
              <a:rPr lang="en-US" altLang="zh-CN" dirty="0"/>
              <a:t>3</a:t>
            </a:r>
            <a:r>
              <a:rPr lang="zh-CN" altLang="zh-CN" dirty="0"/>
              <a:t>）倒三角写法</a:t>
            </a:r>
          </a:p>
          <a:p>
            <a:r>
              <a:rPr lang="en-US" altLang="zh-CN" dirty="0"/>
              <a:t>4</a:t>
            </a:r>
            <a:r>
              <a:rPr lang="zh-CN" altLang="zh-CN" dirty="0"/>
              <a:t>）需要吸引人的标题</a:t>
            </a:r>
          </a:p>
          <a:p>
            <a:r>
              <a:rPr lang="en-US" altLang="zh-CN" dirty="0"/>
              <a:t>5</a:t>
            </a:r>
            <a:r>
              <a:rPr lang="zh-CN" altLang="zh-CN" dirty="0"/>
              <a:t>）通过消费者案例来引导读者</a:t>
            </a:r>
          </a:p>
          <a:p>
            <a:r>
              <a:rPr lang="en-US" altLang="zh-CN" dirty="0"/>
              <a:t>6</a:t>
            </a:r>
            <a:r>
              <a:rPr lang="zh-CN" altLang="zh-CN" dirty="0"/>
              <a:t>）精美图片必不可少</a:t>
            </a:r>
          </a:p>
          <a:p>
            <a:endParaRPr lang="zh-CN" altLang="en-US" dirty="0"/>
          </a:p>
        </p:txBody>
      </p:sp>
    </p:spTree>
    <p:extLst>
      <p:ext uri="{BB962C8B-B14F-4D97-AF65-F5344CB8AC3E}">
        <p14:creationId xmlns:p14="http://schemas.microsoft.com/office/powerpoint/2010/main" xmlns="" val="31268156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7.2 </a:t>
            </a:r>
            <a:r>
              <a:rPr lang="zh-CN" altLang="zh-CN" dirty="0" smtClean="0"/>
              <a:t>微信营销实施</a:t>
            </a:r>
            <a:endParaRPr lang="zh-CN" altLang="en-US" dirty="0"/>
          </a:p>
        </p:txBody>
      </p:sp>
      <p:sp>
        <p:nvSpPr>
          <p:cNvPr id="3" name="内容占位符 2"/>
          <p:cNvSpPr>
            <a:spLocks noGrp="1"/>
          </p:cNvSpPr>
          <p:nvPr>
            <p:ph idx="1"/>
          </p:nvPr>
        </p:nvSpPr>
        <p:spPr/>
        <p:txBody>
          <a:bodyPr/>
          <a:lstStyle/>
          <a:p>
            <a:r>
              <a:rPr lang="zh-CN" altLang="zh-CN" sz="2400" dirty="0"/>
              <a:t>【同步案例</a:t>
            </a:r>
            <a:r>
              <a:rPr lang="en-US" altLang="zh-CN" sz="2400" dirty="0"/>
              <a:t>7-3</a:t>
            </a:r>
            <a:r>
              <a:rPr lang="zh-CN" altLang="zh-CN" sz="2400" dirty="0" smtClean="0"/>
              <a:t>】卡</a:t>
            </a:r>
            <a:r>
              <a:rPr lang="zh-CN" altLang="zh-CN" sz="2400" dirty="0"/>
              <a:t>卡的红酒用缸喝</a:t>
            </a:r>
          </a:p>
          <a:p>
            <a:r>
              <a:rPr lang="zh-CN" altLang="zh-CN" sz="2400" dirty="0"/>
              <a:t>一提及红酒，就联想到高大上、觥筹交错的高级社交场所中的必备高冷产品。作为河南首家进口葡萄酒类移动端电商平台</a:t>
            </a:r>
            <a:r>
              <a:rPr lang="en-US" altLang="zh-CN" sz="2400" dirty="0"/>
              <a:t>--</a:t>
            </a:r>
            <a:r>
              <a:rPr lang="zh-CN" altLang="zh-CN" sz="2400" dirty="0"/>
              <a:t>“卡卡酒急送”要打破这种传统观念，卖的是人人都能喝得起的酒，让红酒文化能够走进普通家庭，因此卡卡特别制作怀旧搪瓷缸，打出口号“卡卡的红酒用缸喝”，一经推出就引爆社交网络。</a:t>
            </a:r>
          </a:p>
          <a:p>
            <a:r>
              <a:rPr lang="zh-CN" altLang="zh-CN" sz="2400" dirty="0"/>
              <a:t>卡卡的微信文案从“吐槽”的角度传达出普通民众的心声，并能使得读者心中暗爽，不仅博得读者的莞尔一笑，更能带给读者往更深处思考，在文案界独树一帜，成为卡卡的品牌形象。</a:t>
            </a:r>
          </a:p>
          <a:p>
            <a:r>
              <a:rPr lang="zh-CN" altLang="zh-CN" sz="2400" dirty="0"/>
              <a:t>问题：卡卡酒急送的微信营销特色有哪些？</a:t>
            </a:r>
            <a:r>
              <a:rPr lang="en-US" altLang="zh-CN" sz="2400" dirty="0"/>
              <a:t>	</a:t>
            </a:r>
            <a:endParaRPr lang="zh-CN" altLang="zh-CN" sz="2400" dirty="0"/>
          </a:p>
          <a:p>
            <a:endParaRPr lang="zh-CN" altLang="en-US" dirty="0"/>
          </a:p>
        </p:txBody>
      </p:sp>
    </p:spTree>
    <p:extLst>
      <p:ext uri="{BB962C8B-B14F-4D97-AF65-F5344CB8AC3E}">
        <p14:creationId xmlns:p14="http://schemas.microsoft.com/office/powerpoint/2010/main" xmlns="" val="2231709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Grp="1" noChangeArrowheads="1"/>
          </p:cNvSpPr>
          <p:nvPr>
            <p:ph type="title"/>
          </p:nvPr>
        </p:nvSpPr>
        <p:spPr/>
        <p:txBody>
          <a:bodyPr/>
          <a:lstStyle/>
          <a:p>
            <a:pPr eaLnBrk="1" hangingPunct="1"/>
            <a:r>
              <a:rPr lang="zh-CN" altLang="en-US" dirty="0" smtClean="0">
                <a:ea typeface="宋体" pitchFamily="2" charset="-122"/>
              </a:rPr>
              <a:t>引例</a:t>
            </a:r>
            <a:endParaRPr lang="en-US" altLang="zh-CN" dirty="0" smtClean="0">
              <a:ea typeface="宋体" pitchFamily="2" charset="-122"/>
            </a:endParaRPr>
          </a:p>
        </p:txBody>
      </p:sp>
      <p:sp>
        <p:nvSpPr>
          <p:cNvPr id="5124" name="Rectangle 3"/>
          <p:cNvSpPr>
            <a:spLocks noGrp="1" noChangeArrowheads="1"/>
          </p:cNvSpPr>
          <p:nvPr>
            <p:ph type="body" idx="1"/>
          </p:nvPr>
        </p:nvSpPr>
        <p:spPr>
          <a:xfrm>
            <a:off x="755650" y="1524000"/>
            <a:ext cx="7629525" cy="4800600"/>
          </a:xfrm>
        </p:spPr>
        <p:txBody>
          <a:bodyPr/>
          <a:lstStyle/>
          <a:p>
            <a:r>
              <a:rPr lang="zh-CN" altLang="zh-CN" sz="3200" dirty="0"/>
              <a:t>羊年央视春晚：微信摇一摇抢红包，引全民狂欢</a:t>
            </a:r>
          </a:p>
          <a:p>
            <a:pPr eaLnBrk="1" hangingPunct="1"/>
            <a:endParaRPr lang="en-US" altLang="zh-CN" sz="3200" b="0" dirty="0" smtClean="0">
              <a:ea typeface="宋体" pitchFamily="2" charset="-122"/>
            </a:endParaRPr>
          </a:p>
        </p:txBody>
      </p:sp>
      <p:pic>
        <p:nvPicPr>
          <p:cNvPr id="5" name="图片 4" descr="c:\users\chd\appdata\roaming\360se6\User Data\temp\t0164ec2300ed8759ca.jpg"/>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627784" y="2636912"/>
            <a:ext cx="4608512" cy="3960440"/>
          </a:xfrm>
          <a:prstGeom prst="rect">
            <a:avLst/>
          </a:prstGeom>
          <a:noFill/>
          <a:ln>
            <a:noFill/>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7.2 </a:t>
            </a:r>
            <a:r>
              <a:rPr lang="zh-CN" altLang="zh-CN" dirty="0" smtClean="0"/>
              <a:t>微信营销实施</a:t>
            </a:r>
            <a:endParaRPr lang="zh-CN" altLang="en-US" dirty="0"/>
          </a:p>
        </p:txBody>
      </p:sp>
      <p:pic>
        <p:nvPicPr>
          <p:cNvPr id="5" name="内容占位符 4" descr="C:\Users\chd\Desktop\第三张配图卡卡酒用缸喝.jpg"/>
          <p:cNvPicPr>
            <a:picLocks noGrp="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539552" y="1340768"/>
            <a:ext cx="3960440" cy="5112568"/>
          </a:xfrm>
          <a:prstGeom prst="rect">
            <a:avLst/>
          </a:prstGeom>
          <a:noFill/>
          <a:ln>
            <a:noFill/>
          </a:ln>
        </p:spPr>
      </p:pic>
      <p:pic>
        <p:nvPicPr>
          <p:cNvPr id="6" name="图片 5" descr="C:\Users\chd\Desktop\第二张配图关于毕福剑不雅视频的吐槽.jpg"/>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860032" y="1340768"/>
            <a:ext cx="4104456" cy="5112568"/>
          </a:xfrm>
          <a:prstGeom prst="rect">
            <a:avLst/>
          </a:prstGeom>
          <a:noFill/>
          <a:ln>
            <a:noFill/>
          </a:ln>
        </p:spPr>
      </p:pic>
    </p:spTree>
    <p:extLst>
      <p:ext uri="{BB962C8B-B14F-4D97-AF65-F5344CB8AC3E}">
        <p14:creationId xmlns:p14="http://schemas.microsoft.com/office/powerpoint/2010/main" xmlns="" val="376635483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7.2 </a:t>
            </a:r>
            <a:r>
              <a:rPr lang="zh-CN" altLang="zh-CN" dirty="0" smtClean="0"/>
              <a:t>微信营销实施</a:t>
            </a:r>
            <a:endParaRPr lang="zh-CN" altLang="en-US" dirty="0"/>
          </a:p>
        </p:txBody>
      </p:sp>
      <p:sp>
        <p:nvSpPr>
          <p:cNvPr id="3" name="内容占位符 2"/>
          <p:cNvSpPr>
            <a:spLocks noGrp="1"/>
          </p:cNvSpPr>
          <p:nvPr>
            <p:ph idx="1"/>
          </p:nvPr>
        </p:nvSpPr>
        <p:spPr/>
        <p:txBody>
          <a:bodyPr/>
          <a:lstStyle/>
          <a:p>
            <a:r>
              <a:rPr lang="zh-CN" altLang="zh-CN" sz="2000" dirty="0"/>
              <a:t>【小知识</a:t>
            </a:r>
            <a:r>
              <a:rPr lang="en-US" altLang="zh-CN" sz="2000" dirty="0"/>
              <a:t>7-2</a:t>
            </a:r>
            <a:r>
              <a:rPr lang="zh-CN" altLang="zh-CN" sz="2000" dirty="0" smtClean="0"/>
              <a:t>】撰写</a:t>
            </a:r>
            <a:r>
              <a:rPr lang="zh-CN" altLang="zh-CN" sz="2000" dirty="0"/>
              <a:t>微信营销文案标题的原则</a:t>
            </a:r>
          </a:p>
          <a:p>
            <a:r>
              <a:rPr lang="zh-CN" altLang="zh-CN" sz="2000" dirty="0"/>
              <a:t>一个好的标题往往影响着你的微信营销文案是不是吸引人，是不是可以被人们记住，是不是可以流传的很广，标题在这里起到了非常大的作用。好的微信营销文案标题应具备的原则如下：</a:t>
            </a:r>
          </a:p>
          <a:p>
            <a:r>
              <a:rPr lang="en-US" altLang="zh-CN" sz="2000" dirty="0"/>
              <a:t>1</a:t>
            </a:r>
            <a:r>
              <a:rPr lang="zh-CN" altLang="zh-CN" sz="2000" dirty="0"/>
              <a:t>．主题鲜明。标题是文案内容的高度概括，仅有数十秒时间留住受众。</a:t>
            </a:r>
          </a:p>
          <a:p>
            <a:r>
              <a:rPr lang="en-US" altLang="zh-CN" sz="2000" dirty="0"/>
              <a:t>2</a:t>
            </a:r>
            <a:r>
              <a:rPr lang="zh-CN" altLang="zh-CN" sz="2000" dirty="0"/>
              <a:t>．简明扼要。文案标题以</a:t>
            </a:r>
            <a:r>
              <a:rPr lang="en-US" altLang="zh-CN" sz="2000" dirty="0"/>
              <a:t>7</a:t>
            </a:r>
            <a:r>
              <a:rPr lang="zh-CN" altLang="zh-CN" sz="2000" dirty="0"/>
              <a:t>—</a:t>
            </a:r>
            <a:r>
              <a:rPr lang="en-US" altLang="zh-CN" sz="2000" dirty="0"/>
              <a:t>15</a:t>
            </a:r>
            <a:r>
              <a:rPr lang="zh-CN" altLang="zh-CN" sz="2000" dirty="0"/>
              <a:t>字之间为宜，简洁明快。</a:t>
            </a:r>
          </a:p>
          <a:p>
            <a:r>
              <a:rPr lang="en-US" altLang="zh-CN" sz="2000" dirty="0"/>
              <a:t>3</a:t>
            </a:r>
            <a:r>
              <a:rPr lang="zh-CN" altLang="zh-CN" sz="2000" dirty="0"/>
              <a:t>．远离标题党。标题党是网民最痛恨的行为，客户体验不好。</a:t>
            </a:r>
          </a:p>
          <a:p>
            <a:r>
              <a:rPr lang="en-US" altLang="zh-CN" sz="2000" dirty="0"/>
              <a:t>4</a:t>
            </a:r>
            <a:r>
              <a:rPr lang="zh-CN" altLang="zh-CN" sz="2000" dirty="0"/>
              <a:t>．个性独特。标题具有个性，有独到之处，有创意，才有刺激性和吸引力。</a:t>
            </a:r>
          </a:p>
          <a:p>
            <a:r>
              <a:rPr lang="en-US" altLang="zh-CN" sz="2000" dirty="0"/>
              <a:t>5</a:t>
            </a:r>
            <a:r>
              <a:rPr lang="zh-CN" altLang="zh-CN" sz="2000" dirty="0"/>
              <a:t>．引人注目。标题在字体、字型等方面，都应考虑视觉化和艺术化，要能引起人的注意。</a:t>
            </a:r>
          </a:p>
          <a:p>
            <a:r>
              <a:rPr lang="en-US" altLang="zh-CN" sz="2000" dirty="0"/>
              <a:t>6</a:t>
            </a:r>
            <a:r>
              <a:rPr lang="zh-CN" altLang="zh-CN" sz="2000" dirty="0"/>
              <a:t>．契合网络文化。标题需要契合网络文化和网民心理特征。</a:t>
            </a:r>
          </a:p>
          <a:p>
            <a:r>
              <a:rPr lang="en-US" altLang="zh-CN" sz="2000" dirty="0"/>
              <a:t>7</a:t>
            </a:r>
            <a:r>
              <a:rPr lang="zh-CN" altLang="zh-CN" sz="2000" dirty="0"/>
              <a:t>．契合</a:t>
            </a:r>
            <a:r>
              <a:rPr lang="en-US" altLang="zh-CN" sz="2000" dirty="0"/>
              <a:t>SEO</a:t>
            </a:r>
            <a:r>
              <a:rPr lang="zh-CN" altLang="zh-CN" sz="2000" dirty="0"/>
              <a:t>。标题要含有优化的关键字，这样才能被搜索到。</a:t>
            </a:r>
          </a:p>
          <a:p>
            <a:endParaRPr lang="zh-CN" altLang="en-US" sz="2000" dirty="0"/>
          </a:p>
        </p:txBody>
      </p:sp>
    </p:spTree>
    <p:extLst>
      <p:ext uri="{BB962C8B-B14F-4D97-AF65-F5344CB8AC3E}">
        <p14:creationId xmlns:p14="http://schemas.microsoft.com/office/powerpoint/2010/main" xmlns="" val="25363330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zh-CN" altLang="en-US" dirty="0" smtClean="0">
                <a:latin typeface="黑体" pitchFamily="2" charset="-122"/>
                <a:ea typeface="黑体" pitchFamily="2" charset="-122"/>
              </a:rPr>
              <a:t>本</a:t>
            </a:r>
            <a:r>
              <a:rPr lang="zh-CN" altLang="en-US" dirty="0" smtClean="0">
                <a:latin typeface="黑体" pitchFamily="2" charset="-122"/>
                <a:ea typeface="黑体" pitchFamily="2" charset="-122"/>
              </a:rPr>
              <a:t>任务</a:t>
            </a:r>
            <a:r>
              <a:rPr lang="zh-CN" altLang="en-US" dirty="0" smtClean="0">
                <a:latin typeface="黑体" pitchFamily="2" charset="-122"/>
                <a:ea typeface="黑体" pitchFamily="2" charset="-122"/>
              </a:rPr>
              <a:t>小结</a:t>
            </a:r>
            <a:endParaRPr lang="zh-CN" altLang="en-US" dirty="0">
              <a:latin typeface="黑体" pitchFamily="2" charset="-122"/>
              <a:ea typeface="黑体" pitchFamily="2" charset="-122"/>
            </a:endParaRPr>
          </a:p>
        </p:txBody>
      </p:sp>
      <p:sp>
        <p:nvSpPr>
          <p:cNvPr id="3" name="内容占位符 2"/>
          <p:cNvSpPr>
            <a:spLocks noGrp="1"/>
          </p:cNvSpPr>
          <p:nvPr>
            <p:ph idx="1"/>
          </p:nvPr>
        </p:nvSpPr>
        <p:spPr/>
        <p:txBody>
          <a:bodyPr/>
          <a:lstStyle/>
          <a:p>
            <a:r>
              <a:rPr lang="zh-CN" altLang="zh-CN" sz="2000" dirty="0"/>
              <a:t>微信营销是一种利用手机端免费即时通讯工具开展的企业营销模式和移动互联网络营销方式，商家通过微信公众平台，展示商家微官网、微会员、微推送、微支付、微活动，形成了一种线上线下微信互动营销方式。</a:t>
            </a:r>
          </a:p>
          <a:p>
            <a:r>
              <a:rPr lang="zh-CN" altLang="zh-CN" sz="2000" dirty="0"/>
              <a:t>微信公众号是</a:t>
            </a:r>
            <a:r>
              <a:rPr lang="en-US" altLang="zh-CN" sz="2000" u="sng" dirty="0">
                <a:hlinkClick r:id="rId2"/>
              </a:rPr>
              <a:t>微</a:t>
            </a:r>
            <a:r>
              <a:rPr lang="zh-CN" altLang="zh-CN" sz="2000" dirty="0"/>
              <a:t>信的一个功能模块，个人和企业都可以打造一个微信的公众号，并实现和特定群体的文字、图片、语音的全方位沟通、互动。包括服务号、订阅号和企业号。</a:t>
            </a:r>
          </a:p>
          <a:p>
            <a:r>
              <a:rPr lang="zh-CN" altLang="zh-CN" sz="2000" dirty="0" smtClean="0"/>
              <a:t>微</a:t>
            </a:r>
            <a:r>
              <a:rPr lang="zh-CN" altLang="zh-CN" sz="2000" dirty="0"/>
              <a:t>信经营七诀窍包括，一是微信营销专业团队，二是微信营销内容独创，三是内容符合消费者的需求，四是微信营销的核心是互动，五是做好用户分级，六是定向传播，七是增强账号粘性。</a:t>
            </a:r>
          </a:p>
          <a:p>
            <a:r>
              <a:rPr lang="zh-CN" altLang="zh-CN" sz="2000" dirty="0"/>
              <a:t>微信写作技巧包括核心扩展法、各个击破法、倒三角写法、需要吸引人的标题、通过消费者案例来引导读者和精美图片必不可少。</a:t>
            </a:r>
          </a:p>
          <a:p>
            <a:endParaRPr lang="zh-CN" altLang="en-US" sz="2400" dirty="0"/>
          </a:p>
        </p:txBody>
      </p:sp>
    </p:spTree>
    <p:extLst>
      <p:ext uri="{BB962C8B-B14F-4D97-AF65-F5344CB8AC3E}">
        <p14:creationId xmlns:p14="http://schemas.microsoft.com/office/powerpoint/2010/main" xmlns="" val="204277886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WordArt 2"/>
          <p:cNvSpPr>
            <a:spLocks noChangeArrowheads="1" noChangeShapeType="1" noTextEdit="1"/>
          </p:cNvSpPr>
          <p:nvPr/>
        </p:nvSpPr>
        <p:spPr bwMode="gray">
          <a:xfrm>
            <a:off x="1890713" y="2514600"/>
            <a:ext cx="5881687" cy="722313"/>
          </a:xfrm>
          <a:prstGeom prst="rect">
            <a:avLst/>
          </a:prstGeom>
        </p:spPr>
        <p:txBody>
          <a:bodyPr wrap="none" fromWordArt="1">
            <a:prstTxWarp prst="textDeflate">
              <a:avLst>
                <a:gd name="adj" fmla="val 0"/>
              </a:avLst>
            </a:prstTxWarp>
          </a:bodyPr>
          <a:lstStyle/>
          <a:p>
            <a:pPr algn="ctr"/>
            <a:r>
              <a:rPr lang="en-US" altLang="zh-CN" sz="3600" b="1" kern="10">
                <a:ln w="19050">
                  <a:solidFill>
                    <a:srgbClr val="FFFFFF"/>
                  </a:solidFill>
                  <a:round/>
                  <a:headEnd/>
                  <a:tailEnd/>
                </a:ln>
                <a:gradFill rotWithShape="1">
                  <a:gsLst>
                    <a:gs pos="0">
                      <a:schemeClr val="accent1"/>
                    </a:gs>
                    <a:gs pos="100000">
                      <a:schemeClr val="hlink"/>
                    </a:gs>
                  </a:gsLst>
                  <a:lin ang="0" scaled="1"/>
                </a:gradFill>
                <a:effectLst>
                  <a:outerShdw dist="53882" dir="2700000" algn="ctr" rotWithShape="0">
                    <a:schemeClr val="bg2">
                      <a:alpha val="50000"/>
                    </a:schemeClr>
                  </a:outerShdw>
                </a:effectLst>
                <a:latin typeface="Arial"/>
                <a:cs typeface="Arial"/>
              </a:rPr>
              <a:t>Thank You !</a:t>
            </a:r>
            <a:endParaRPr lang="zh-CN" altLang="en-US" sz="3600" b="1" kern="10">
              <a:ln w="19050">
                <a:solidFill>
                  <a:srgbClr val="FFFFFF"/>
                </a:solidFill>
                <a:round/>
                <a:headEnd/>
                <a:tailEnd/>
              </a:ln>
              <a:gradFill rotWithShape="1">
                <a:gsLst>
                  <a:gs pos="0">
                    <a:schemeClr val="accent1"/>
                  </a:gs>
                  <a:gs pos="100000">
                    <a:schemeClr val="hlink"/>
                  </a:gs>
                </a:gsLst>
                <a:lin ang="0" scaled="1"/>
              </a:gradFill>
              <a:effectLst>
                <a:outerShdw dist="53882" dir="2700000" algn="ctr" rotWithShape="0">
                  <a:schemeClr val="bg2">
                    <a:alpha val="50000"/>
                  </a:schemeClr>
                </a:outerShdw>
              </a:effectLst>
              <a:latin typeface="Arial"/>
              <a:cs typeface="Arial"/>
            </a:endParaRPr>
          </a:p>
        </p:txBody>
      </p:sp>
      <p:sp>
        <p:nvSpPr>
          <p:cNvPr id="22531" name="Rectangle 3"/>
          <p:cNvSpPr>
            <a:spLocks noGrp="1" noChangeArrowheads="1"/>
          </p:cNvSpPr>
          <p:nvPr>
            <p:ph type="subTitle" idx="1"/>
          </p:nvPr>
        </p:nvSpPr>
        <p:spPr bwMode="gray">
          <a:xfrm>
            <a:off x="2514600" y="5334000"/>
            <a:ext cx="4071938" cy="381000"/>
          </a:xfrm>
          <a:noFill/>
        </p:spPr>
        <p:txBody>
          <a:bodyPr/>
          <a:lstStyle/>
          <a:p>
            <a:pPr eaLnBrk="1" hangingPunct="1"/>
            <a:r>
              <a:rPr lang="zh-CN" altLang="en-US" sz="3200" dirty="0">
                <a:ea typeface="宋体" pitchFamily="2" charset="-122"/>
              </a:rPr>
              <a:t>网络营销实务</a:t>
            </a:r>
            <a:endParaRPr lang="en-US" altLang="zh-CN" sz="3200" dirty="0" smtClean="0">
              <a:ea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82946"/>
                                        </p:tgtEl>
                                        <p:attrNameLst>
                                          <p:attrName>style.visibility</p:attrName>
                                        </p:attrNameLst>
                                      </p:cBhvr>
                                      <p:to>
                                        <p:strVal val="visible"/>
                                      </p:to>
                                    </p:set>
                                    <p:anim calcmode="lin" valueType="num">
                                      <p:cBhvr>
                                        <p:cTn id="7" dur="500" fill="hold"/>
                                        <p:tgtEl>
                                          <p:spTgt spid="82946"/>
                                        </p:tgtEl>
                                        <p:attrNameLst>
                                          <p:attrName>ppt_w</p:attrName>
                                        </p:attrNameLst>
                                      </p:cBhvr>
                                      <p:tavLst>
                                        <p:tav tm="0">
                                          <p:val>
                                            <p:fltVal val="0"/>
                                          </p:val>
                                        </p:tav>
                                        <p:tav tm="100000">
                                          <p:val>
                                            <p:strVal val="#ppt_w"/>
                                          </p:val>
                                        </p:tav>
                                      </p:tavLst>
                                    </p:anim>
                                    <p:anim calcmode="lin" valueType="num">
                                      <p:cBhvr>
                                        <p:cTn id="8" dur="500" fill="hold"/>
                                        <p:tgtEl>
                                          <p:spTgt spid="82946"/>
                                        </p:tgtEl>
                                        <p:attrNameLst>
                                          <p:attrName>ppt_h</p:attrName>
                                        </p:attrNameLst>
                                      </p:cBhvr>
                                      <p:tavLst>
                                        <p:tav tm="0">
                                          <p:val>
                                            <p:fltVal val="0"/>
                                          </p:val>
                                        </p:tav>
                                        <p:tav tm="100000">
                                          <p:val>
                                            <p:strVal val="#ppt_h"/>
                                          </p:val>
                                        </p:tav>
                                      </p:tavLst>
                                    </p:anim>
                                    <p:animEffect transition="in" filter="fade">
                                      <p:cBhvr>
                                        <p:cTn id="9" dur="500"/>
                                        <p:tgtEl>
                                          <p:spTgt spid="829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4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2"/>
          <p:cNvSpPr>
            <a:spLocks noGrp="1" noChangeArrowheads="1"/>
          </p:cNvSpPr>
          <p:nvPr>
            <p:ph type="title"/>
          </p:nvPr>
        </p:nvSpPr>
        <p:spPr/>
        <p:txBody>
          <a:bodyPr/>
          <a:lstStyle/>
          <a:p>
            <a:r>
              <a:rPr lang="en-US" altLang="zh-CN" sz="2000" dirty="0"/>
              <a:t>7.1 </a:t>
            </a:r>
            <a:r>
              <a:rPr lang="zh-CN" altLang="zh-CN" sz="2000" dirty="0"/>
              <a:t>微信概述</a:t>
            </a:r>
            <a:endParaRPr lang="en-US" altLang="zh-CN" sz="2000" dirty="0" smtClean="0">
              <a:ea typeface="宋体" pitchFamily="2" charset="-122"/>
            </a:endParaRPr>
          </a:p>
        </p:txBody>
      </p:sp>
      <p:grpSp>
        <p:nvGrpSpPr>
          <p:cNvPr id="15364" name="Group 92"/>
          <p:cNvGrpSpPr>
            <a:grpSpLocks/>
          </p:cNvGrpSpPr>
          <p:nvPr/>
        </p:nvGrpSpPr>
        <p:grpSpPr bwMode="auto">
          <a:xfrm>
            <a:off x="174971" y="1870800"/>
            <a:ext cx="2170113" cy="4035425"/>
            <a:chOff x="720" y="1296"/>
            <a:chExt cx="1367" cy="2542"/>
          </a:xfrm>
        </p:grpSpPr>
        <p:sp>
          <p:nvSpPr>
            <p:cNvPr id="15394" name="AutoShape 93"/>
            <p:cNvSpPr>
              <a:spLocks noChangeArrowheads="1"/>
            </p:cNvSpPr>
            <p:nvPr/>
          </p:nvSpPr>
          <p:spPr bwMode="gray">
            <a:xfrm>
              <a:off x="720" y="1490"/>
              <a:ext cx="1363" cy="1800"/>
            </a:xfrm>
            <a:prstGeom prst="roundRect">
              <a:avLst>
                <a:gd name="adj" fmla="val 17509"/>
              </a:avLst>
            </a:prstGeom>
            <a:gradFill rotWithShape="1">
              <a:gsLst>
                <a:gs pos="0">
                  <a:srgbClr val="4E91D4"/>
                </a:gs>
                <a:gs pos="100000">
                  <a:srgbClr val="3477A4"/>
                </a:gs>
              </a:gsLst>
              <a:lin ang="27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95" name="AutoShape 94"/>
            <p:cNvSpPr>
              <a:spLocks noChangeArrowheads="1"/>
            </p:cNvSpPr>
            <p:nvPr/>
          </p:nvSpPr>
          <p:spPr bwMode="gray">
            <a:xfrm>
              <a:off x="741" y="1495"/>
              <a:ext cx="1322" cy="1766"/>
            </a:xfrm>
            <a:prstGeom prst="roundRect">
              <a:avLst>
                <a:gd name="adj" fmla="val 16667"/>
              </a:avLst>
            </a:prstGeom>
            <a:solidFill>
              <a:srgbClr val="3CA1E6"/>
            </a:soli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96" name="AutoShape 95"/>
            <p:cNvSpPr>
              <a:spLocks noChangeArrowheads="1"/>
            </p:cNvSpPr>
            <p:nvPr/>
          </p:nvSpPr>
          <p:spPr bwMode="gray">
            <a:xfrm>
              <a:off x="752" y="2795"/>
              <a:ext cx="1304" cy="447"/>
            </a:xfrm>
            <a:prstGeom prst="roundRect">
              <a:avLst>
                <a:gd name="adj" fmla="val 50000"/>
              </a:avLst>
            </a:prstGeom>
            <a:gradFill rotWithShape="1">
              <a:gsLst>
                <a:gs pos="0">
                  <a:srgbClr val="3CA1E6">
                    <a:alpha val="0"/>
                  </a:srgbClr>
                </a:gs>
                <a:gs pos="100000">
                  <a:srgbClr val="9BCFF2"/>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97" name="AutoShape 96"/>
            <p:cNvSpPr>
              <a:spLocks noChangeArrowheads="1"/>
            </p:cNvSpPr>
            <p:nvPr/>
          </p:nvSpPr>
          <p:spPr bwMode="gray">
            <a:xfrm>
              <a:off x="752" y="1509"/>
              <a:ext cx="1304" cy="446"/>
            </a:xfrm>
            <a:prstGeom prst="roundRect">
              <a:avLst>
                <a:gd name="adj" fmla="val 50000"/>
              </a:avLst>
            </a:prstGeom>
            <a:gradFill rotWithShape="1">
              <a:gsLst>
                <a:gs pos="0">
                  <a:srgbClr val="BEE0F7"/>
                </a:gs>
                <a:gs pos="100000">
                  <a:srgbClr val="3CA1E6">
                    <a:alpha val="0"/>
                  </a:srgbClr>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98" name="AutoShape 97"/>
            <p:cNvSpPr>
              <a:spLocks noChangeArrowheads="1"/>
            </p:cNvSpPr>
            <p:nvPr/>
          </p:nvSpPr>
          <p:spPr bwMode="gray">
            <a:xfrm>
              <a:off x="724" y="3290"/>
              <a:ext cx="1363" cy="548"/>
            </a:xfrm>
            <a:prstGeom prst="roundRect">
              <a:avLst>
                <a:gd name="adj" fmla="val 40389"/>
              </a:avLst>
            </a:prstGeom>
            <a:gradFill rotWithShape="1">
              <a:gsLst>
                <a:gs pos="0">
                  <a:srgbClr val="729EB4"/>
                </a:gs>
                <a:gs pos="100000">
                  <a:schemeClr val="bg1"/>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99" name="AutoShape 98"/>
            <p:cNvSpPr>
              <a:spLocks noChangeArrowheads="1"/>
            </p:cNvSpPr>
            <p:nvPr/>
          </p:nvSpPr>
          <p:spPr bwMode="gray">
            <a:xfrm>
              <a:off x="752" y="3305"/>
              <a:ext cx="1304" cy="487"/>
            </a:xfrm>
            <a:prstGeom prst="roundRect">
              <a:avLst>
                <a:gd name="adj" fmla="val 50000"/>
              </a:avLst>
            </a:prstGeom>
            <a:gradFill rotWithShape="1">
              <a:gsLst>
                <a:gs pos="0">
                  <a:srgbClr val="7DAFD4"/>
                </a:gs>
                <a:gs pos="100000">
                  <a:schemeClr val="bg1"/>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grpSp>
          <p:nvGrpSpPr>
            <p:cNvPr id="15400" name="Group 99"/>
            <p:cNvGrpSpPr>
              <a:grpSpLocks/>
            </p:cNvGrpSpPr>
            <p:nvPr/>
          </p:nvGrpSpPr>
          <p:grpSpPr bwMode="auto">
            <a:xfrm>
              <a:off x="1189" y="1296"/>
              <a:ext cx="405" cy="405"/>
              <a:chOff x="1289" y="582"/>
              <a:chExt cx="668" cy="668"/>
            </a:xfrm>
          </p:grpSpPr>
          <p:sp>
            <p:nvSpPr>
              <p:cNvPr id="15403" name="Oval 100"/>
              <p:cNvSpPr>
                <a:spLocks noChangeArrowheads="1"/>
              </p:cNvSpPr>
              <p:nvPr/>
            </p:nvSpPr>
            <p:spPr bwMode="gray">
              <a:xfrm>
                <a:off x="1289" y="582"/>
                <a:ext cx="668" cy="668"/>
              </a:xfrm>
              <a:prstGeom prst="ellipse">
                <a:avLst/>
              </a:prstGeom>
              <a:solidFill>
                <a:srgbClr val="333333"/>
              </a:solidFill>
              <a:ln>
                <a:noFill/>
              </a:ln>
              <a:extLst>
                <a:ext uri="{91240B29-F687-4F45-9708-019B960494DF}">
                  <a14:hiddenLine xmlns:a14="http://schemas.microsoft.com/office/drawing/2010/main" xmlns="" w="38100" algn="ctr">
                    <a:solidFill>
                      <a:srgbClr val="000000"/>
                    </a:solidFill>
                    <a:round/>
                    <a:headEnd/>
                    <a:tailEnd/>
                  </a14:hiddenLine>
                </a:ext>
              </a:extLst>
            </p:spPr>
            <p:txBody>
              <a:bodyPr anchor="ct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404" name="Oval 101"/>
              <p:cNvSpPr>
                <a:spLocks noChangeArrowheads="1"/>
              </p:cNvSpPr>
              <p:nvPr/>
            </p:nvSpPr>
            <p:spPr bwMode="gray">
              <a:xfrm>
                <a:off x="1296" y="587"/>
                <a:ext cx="646" cy="647"/>
              </a:xfrm>
              <a:prstGeom prst="ellipse">
                <a:avLst/>
              </a:prstGeom>
              <a:gradFill rotWithShape="1">
                <a:gsLst>
                  <a:gs pos="0">
                    <a:srgbClr val="636869"/>
                  </a:gs>
                  <a:gs pos="100000">
                    <a:srgbClr val="D6E1E2"/>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405" name="Oval 102"/>
              <p:cNvSpPr>
                <a:spLocks noChangeArrowheads="1"/>
              </p:cNvSpPr>
              <p:nvPr/>
            </p:nvSpPr>
            <p:spPr bwMode="gray">
              <a:xfrm>
                <a:off x="1304" y="591"/>
                <a:ext cx="631" cy="631"/>
              </a:xfrm>
              <a:prstGeom prst="ellipse">
                <a:avLst/>
              </a:prstGeom>
              <a:gradFill rotWithShape="1">
                <a:gsLst>
                  <a:gs pos="0">
                    <a:srgbClr val="D6E1E2">
                      <a:alpha val="0"/>
                    </a:srgbClr>
                  </a:gs>
                  <a:gs pos="100000">
                    <a:srgbClr val="F1F5F5"/>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406" name="Oval 103"/>
              <p:cNvSpPr>
                <a:spLocks noChangeArrowheads="1"/>
              </p:cNvSpPr>
              <p:nvPr/>
            </p:nvSpPr>
            <p:spPr bwMode="gray">
              <a:xfrm>
                <a:off x="1311" y="597"/>
                <a:ext cx="600" cy="589"/>
              </a:xfrm>
              <a:prstGeom prst="ellipse">
                <a:avLst/>
              </a:prstGeom>
              <a:gradFill rotWithShape="1">
                <a:gsLst>
                  <a:gs pos="0">
                    <a:srgbClr val="AAB2B3"/>
                  </a:gs>
                  <a:gs pos="100000">
                    <a:srgbClr val="D6E1E2">
                      <a:alpha val="48000"/>
                    </a:srgbClr>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407" name="Oval 104"/>
              <p:cNvSpPr>
                <a:spLocks noChangeArrowheads="1"/>
              </p:cNvSpPr>
              <p:nvPr/>
            </p:nvSpPr>
            <p:spPr bwMode="gray">
              <a:xfrm>
                <a:off x="1346" y="613"/>
                <a:ext cx="533" cy="479"/>
              </a:xfrm>
              <a:prstGeom prst="ellipse">
                <a:avLst/>
              </a:prstGeom>
              <a:gradFill rotWithShape="1">
                <a:gsLst>
                  <a:gs pos="0">
                    <a:srgbClr val="FFFFFF"/>
                  </a:gs>
                  <a:gs pos="100000">
                    <a:srgbClr val="D6E1E2">
                      <a:alpha val="37999"/>
                    </a:srgbClr>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grpSp>
        <p:sp>
          <p:nvSpPr>
            <p:cNvPr id="15401" name="Text Box 105"/>
            <p:cNvSpPr txBox="1">
              <a:spLocks noChangeArrowheads="1"/>
            </p:cNvSpPr>
            <p:nvPr/>
          </p:nvSpPr>
          <p:spPr bwMode="gray">
            <a:xfrm>
              <a:off x="1276" y="1354"/>
              <a:ext cx="223" cy="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n-US" altLang="zh-CN" sz="2400">
                  <a:solidFill>
                    <a:srgbClr val="000000"/>
                  </a:solidFill>
                  <a:ea typeface="宋体" pitchFamily="2" charset="-122"/>
                </a:rPr>
                <a:t>1</a:t>
              </a:r>
              <a:endParaRPr lang="en-US" altLang="zh-CN">
                <a:ea typeface="宋体" pitchFamily="2" charset="-122"/>
              </a:endParaRPr>
            </a:p>
          </p:txBody>
        </p:sp>
        <p:sp>
          <p:nvSpPr>
            <p:cNvPr id="15402" name="Text Box 106"/>
            <p:cNvSpPr txBox="1">
              <a:spLocks noChangeArrowheads="1"/>
            </p:cNvSpPr>
            <p:nvPr/>
          </p:nvSpPr>
          <p:spPr bwMode="gray">
            <a:xfrm>
              <a:off x="768" y="1776"/>
              <a:ext cx="1296" cy="8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altLang="zh-CN" dirty="0" smtClean="0"/>
                <a:t>       </a:t>
              </a:r>
              <a:r>
                <a:rPr lang="zh-CN" altLang="zh-CN" sz="3200" b="1" dirty="0" smtClean="0"/>
                <a:t>微信</a:t>
              </a:r>
              <a:endParaRPr lang="en-US" altLang="zh-CN" sz="3200" b="1" dirty="0" smtClean="0"/>
            </a:p>
            <a:p>
              <a:pPr eaLnBrk="1" hangingPunct="1"/>
              <a:r>
                <a:rPr lang="en-US" altLang="zh-CN" sz="3200" b="1" dirty="0" smtClean="0"/>
                <a:t> </a:t>
              </a:r>
              <a:r>
                <a:rPr lang="zh-CN" altLang="zh-CN" sz="3200" b="1" dirty="0" smtClean="0"/>
                <a:t>基本</a:t>
              </a:r>
              <a:r>
                <a:rPr lang="zh-CN" altLang="zh-CN" sz="3200" b="1" dirty="0"/>
                <a:t>概念</a:t>
              </a:r>
            </a:p>
            <a:p>
              <a:pPr eaLnBrk="1" hangingPunct="1"/>
              <a:endParaRPr lang="en-US" altLang="zh-CN" dirty="0">
                <a:ea typeface="宋体" pitchFamily="2" charset="-122"/>
              </a:endParaRPr>
            </a:p>
          </p:txBody>
        </p:sp>
      </p:grpSp>
      <p:grpSp>
        <p:nvGrpSpPr>
          <p:cNvPr id="15365" name="Group 107"/>
          <p:cNvGrpSpPr>
            <a:grpSpLocks/>
          </p:cNvGrpSpPr>
          <p:nvPr/>
        </p:nvGrpSpPr>
        <p:grpSpPr bwMode="auto">
          <a:xfrm>
            <a:off x="2383650" y="1920151"/>
            <a:ext cx="2166938" cy="4035425"/>
            <a:chOff x="2208" y="1296"/>
            <a:chExt cx="1365" cy="2542"/>
          </a:xfrm>
        </p:grpSpPr>
        <p:sp>
          <p:nvSpPr>
            <p:cNvPr id="15381" name="AutoShape 108"/>
            <p:cNvSpPr>
              <a:spLocks noChangeArrowheads="1"/>
            </p:cNvSpPr>
            <p:nvPr/>
          </p:nvSpPr>
          <p:spPr bwMode="gray">
            <a:xfrm>
              <a:off x="2208" y="1490"/>
              <a:ext cx="1363" cy="1800"/>
            </a:xfrm>
            <a:prstGeom prst="roundRect">
              <a:avLst>
                <a:gd name="adj" fmla="val 17509"/>
              </a:avLst>
            </a:prstGeom>
            <a:gradFill rotWithShape="1">
              <a:gsLst>
                <a:gs pos="0">
                  <a:srgbClr val="34B034"/>
                </a:gs>
                <a:gs pos="100000">
                  <a:srgbClr val="3F8B4A"/>
                </a:gs>
              </a:gsLst>
              <a:lin ang="27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82" name="AutoShape 109"/>
            <p:cNvSpPr>
              <a:spLocks noChangeArrowheads="1"/>
            </p:cNvSpPr>
            <p:nvPr/>
          </p:nvSpPr>
          <p:spPr bwMode="gray">
            <a:xfrm>
              <a:off x="2229" y="1495"/>
              <a:ext cx="1322" cy="1766"/>
            </a:xfrm>
            <a:prstGeom prst="roundRect">
              <a:avLst>
                <a:gd name="adj" fmla="val 16667"/>
              </a:avLst>
            </a:prstGeom>
            <a:solidFill>
              <a:srgbClr val="73E77E"/>
            </a:soli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83" name="AutoShape 110"/>
            <p:cNvSpPr>
              <a:spLocks noChangeArrowheads="1"/>
            </p:cNvSpPr>
            <p:nvPr/>
          </p:nvSpPr>
          <p:spPr bwMode="gray">
            <a:xfrm>
              <a:off x="2240" y="2795"/>
              <a:ext cx="1304" cy="447"/>
            </a:xfrm>
            <a:prstGeom prst="roundRect">
              <a:avLst>
                <a:gd name="adj" fmla="val 50000"/>
              </a:avLst>
            </a:prstGeom>
            <a:gradFill rotWithShape="1">
              <a:gsLst>
                <a:gs pos="0">
                  <a:srgbClr val="73E77E"/>
                </a:gs>
                <a:gs pos="100000">
                  <a:srgbClr val="B3F2B9"/>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84" name="AutoShape 111"/>
            <p:cNvSpPr>
              <a:spLocks noChangeArrowheads="1"/>
            </p:cNvSpPr>
            <p:nvPr/>
          </p:nvSpPr>
          <p:spPr bwMode="gray">
            <a:xfrm>
              <a:off x="2240" y="1509"/>
              <a:ext cx="1304" cy="446"/>
            </a:xfrm>
            <a:prstGeom prst="roundRect">
              <a:avLst>
                <a:gd name="adj" fmla="val 50000"/>
              </a:avLst>
            </a:prstGeom>
            <a:gradFill rotWithShape="1">
              <a:gsLst>
                <a:gs pos="0">
                  <a:srgbClr val="D0F7D4"/>
                </a:gs>
                <a:gs pos="100000">
                  <a:srgbClr val="73E77E"/>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85" name="Oval 112"/>
            <p:cNvSpPr>
              <a:spLocks noChangeArrowheads="1"/>
            </p:cNvSpPr>
            <p:nvPr/>
          </p:nvSpPr>
          <p:spPr bwMode="gray">
            <a:xfrm>
              <a:off x="2677" y="1296"/>
              <a:ext cx="405" cy="405"/>
            </a:xfrm>
            <a:prstGeom prst="ellipse">
              <a:avLst/>
            </a:prstGeom>
            <a:solidFill>
              <a:srgbClr val="333333"/>
            </a:solidFill>
            <a:ln>
              <a:noFill/>
            </a:ln>
            <a:extLst>
              <a:ext uri="{91240B29-F687-4F45-9708-019B960494DF}">
                <a14:hiddenLine xmlns:a14="http://schemas.microsoft.com/office/drawing/2010/main" xmlns="" w="38100" algn="ctr">
                  <a:solidFill>
                    <a:srgbClr val="000000"/>
                  </a:solidFill>
                  <a:round/>
                  <a:headEnd/>
                  <a:tailEnd/>
                </a14:hiddenLine>
              </a:ext>
            </a:extLst>
          </p:spPr>
          <p:txBody>
            <a:bodyPr anchor="ct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86" name="Oval 113"/>
            <p:cNvSpPr>
              <a:spLocks noChangeArrowheads="1"/>
            </p:cNvSpPr>
            <p:nvPr/>
          </p:nvSpPr>
          <p:spPr bwMode="gray">
            <a:xfrm>
              <a:off x="2681" y="1299"/>
              <a:ext cx="392" cy="392"/>
            </a:xfrm>
            <a:prstGeom prst="ellipse">
              <a:avLst/>
            </a:prstGeom>
            <a:gradFill rotWithShape="1">
              <a:gsLst>
                <a:gs pos="0">
                  <a:srgbClr val="636869"/>
                </a:gs>
                <a:gs pos="100000">
                  <a:srgbClr val="D6E1E2"/>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87" name="Oval 114"/>
            <p:cNvSpPr>
              <a:spLocks noChangeArrowheads="1"/>
            </p:cNvSpPr>
            <p:nvPr/>
          </p:nvSpPr>
          <p:spPr bwMode="gray">
            <a:xfrm>
              <a:off x="2686" y="1301"/>
              <a:ext cx="383" cy="383"/>
            </a:xfrm>
            <a:prstGeom prst="ellipse">
              <a:avLst/>
            </a:prstGeom>
            <a:gradFill rotWithShape="1">
              <a:gsLst>
                <a:gs pos="0">
                  <a:srgbClr val="D6E1E2">
                    <a:alpha val="0"/>
                  </a:srgbClr>
                </a:gs>
                <a:gs pos="100000">
                  <a:srgbClr val="F1F5F5"/>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88" name="Oval 115"/>
            <p:cNvSpPr>
              <a:spLocks noChangeArrowheads="1"/>
            </p:cNvSpPr>
            <p:nvPr/>
          </p:nvSpPr>
          <p:spPr bwMode="gray">
            <a:xfrm>
              <a:off x="2690" y="1305"/>
              <a:ext cx="364" cy="357"/>
            </a:xfrm>
            <a:prstGeom prst="ellipse">
              <a:avLst/>
            </a:prstGeom>
            <a:gradFill rotWithShape="1">
              <a:gsLst>
                <a:gs pos="0">
                  <a:srgbClr val="AAB2B3"/>
                </a:gs>
                <a:gs pos="100000">
                  <a:srgbClr val="D6E1E2">
                    <a:alpha val="48000"/>
                  </a:srgbClr>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89" name="Oval 116"/>
            <p:cNvSpPr>
              <a:spLocks noChangeArrowheads="1"/>
            </p:cNvSpPr>
            <p:nvPr/>
          </p:nvSpPr>
          <p:spPr bwMode="gray">
            <a:xfrm>
              <a:off x="2712" y="1315"/>
              <a:ext cx="323" cy="290"/>
            </a:xfrm>
            <a:prstGeom prst="ellipse">
              <a:avLst/>
            </a:prstGeom>
            <a:gradFill rotWithShape="1">
              <a:gsLst>
                <a:gs pos="0">
                  <a:srgbClr val="FFFFFF"/>
                </a:gs>
                <a:gs pos="100000">
                  <a:srgbClr val="D6E1E2">
                    <a:alpha val="37999"/>
                  </a:srgbClr>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90" name="Text Box 117"/>
            <p:cNvSpPr txBox="1">
              <a:spLocks noChangeArrowheads="1"/>
            </p:cNvSpPr>
            <p:nvPr/>
          </p:nvSpPr>
          <p:spPr bwMode="gray">
            <a:xfrm>
              <a:off x="2764" y="1354"/>
              <a:ext cx="223" cy="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n-US" altLang="zh-CN" sz="2400">
                  <a:solidFill>
                    <a:srgbClr val="000000"/>
                  </a:solidFill>
                  <a:ea typeface="宋体" pitchFamily="2" charset="-122"/>
                </a:rPr>
                <a:t>2</a:t>
              </a:r>
              <a:endParaRPr lang="en-US" altLang="zh-CN">
                <a:ea typeface="宋体" pitchFamily="2" charset="-122"/>
              </a:endParaRPr>
            </a:p>
          </p:txBody>
        </p:sp>
        <p:sp>
          <p:nvSpPr>
            <p:cNvPr id="15391" name="Text Box 118"/>
            <p:cNvSpPr txBox="1">
              <a:spLocks noChangeArrowheads="1"/>
            </p:cNvSpPr>
            <p:nvPr/>
          </p:nvSpPr>
          <p:spPr bwMode="gray">
            <a:xfrm>
              <a:off x="2256" y="1776"/>
              <a:ext cx="1296" cy="6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altLang="zh-CN" dirty="0" smtClean="0"/>
                <a:t>      </a:t>
              </a:r>
              <a:r>
                <a:rPr lang="zh-CN" altLang="zh-CN" sz="3200" b="1" dirty="0" smtClean="0"/>
                <a:t>微信</a:t>
              </a:r>
              <a:endParaRPr lang="en-US" altLang="zh-CN" sz="3200" b="1" dirty="0" smtClean="0"/>
            </a:p>
            <a:p>
              <a:pPr eaLnBrk="1" hangingPunct="1"/>
              <a:r>
                <a:rPr lang="en-US" altLang="zh-CN" sz="3200" b="1" dirty="0"/>
                <a:t> </a:t>
              </a:r>
              <a:r>
                <a:rPr lang="en-US" altLang="zh-CN" sz="3200" b="1" dirty="0" smtClean="0"/>
                <a:t> </a:t>
              </a:r>
              <a:r>
                <a:rPr lang="zh-CN" altLang="zh-CN" sz="3200" b="1" dirty="0" smtClean="0"/>
                <a:t>公众</a:t>
              </a:r>
              <a:r>
                <a:rPr lang="zh-CN" altLang="zh-CN" sz="3200" b="1" dirty="0"/>
                <a:t>号</a:t>
              </a:r>
              <a:endParaRPr lang="en-US" altLang="zh-CN" sz="3200" b="1" dirty="0">
                <a:ea typeface="宋体" pitchFamily="2" charset="-122"/>
              </a:endParaRPr>
            </a:p>
          </p:txBody>
        </p:sp>
        <p:sp>
          <p:nvSpPr>
            <p:cNvPr id="15392" name="AutoShape 119"/>
            <p:cNvSpPr>
              <a:spLocks noChangeArrowheads="1"/>
            </p:cNvSpPr>
            <p:nvPr/>
          </p:nvSpPr>
          <p:spPr bwMode="gray">
            <a:xfrm>
              <a:off x="2210" y="3290"/>
              <a:ext cx="1363" cy="548"/>
            </a:xfrm>
            <a:prstGeom prst="roundRect">
              <a:avLst>
                <a:gd name="adj" fmla="val 40389"/>
              </a:avLst>
            </a:prstGeom>
            <a:gradFill rotWithShape="1">
              <a:gsLst>
                <a:gs pos="0">
                  <a:srgbClr val="58A4AE"/>
                </a:gs>
                <a:gs pos="100000">
                  <a:schemeClr val="bg1"/>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93" name="AutoShape 120"/>
            <p:cNvSpPr>
              <a:spLocks noChangeArrowheads="1"/>
            </p:cNvSpPr>
            <p:nvPr/>
          </p:nvSpPr>
          <p:spPr bwMode="gray">
            <a:xfrm>
              <a:off x="2238" y="3305"/>
              <a:ext cx="1304" cy="487"/>
            </a:xfrm>
            <a:prstGeom prst="roundRect">
              <a:avLst>
                <a:gd name="adj" fmla="val 50000"/>
              </a:avLst>
            </a:prstGeom>
            <a:gradFill rotWithShape="1">
              <a:gsLst>
                <a:gs pos="0">
                  <a:srgbClr val="72B2BB"/>
                </a:gs>
                <a:gs pos="100000">
                  <a:schemeClr val="bg1"/>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grpSp>
      <p:grpSp>
        <p:nvGrpSpPr>
          <p:cNvPr id="15366" name="Group 121"/>
          <p:cNvGrpSpPr>
            <a:grpSpLocks/>
          </p:cNvGrpSpPr>
          <p:nvPr/>
        </p:nvGrpSpPr>
        <p:grpSpPr bwMode="auto">
          <a:xfrm>
            <a:off x="4562566" y="1900637"/>
            <a:ext cx="2170113" cy="4035425"/>
            <a:chOff x="3692" y="1296"/>
            <a:chExt cx="1367" cy="2542"/>
          </a:xfrm>
        </p:grpSpPr>
        <p:sp>
          <p:nvSpPr>
            <p:cNvPr id="15367" name="AutoShape 122"/>
            <p:cNvSpPr>
              <a:spLocks noChangeArrowheads="1"/>
            </p:cNvSpPr>
            <p:nvPr/>
          </p:nvSpPr>
          <p:spPr bwMode="gray">
            <a:xfrm>
              <a:off x="3696" y="1490"/>
              <a:ext cx="1363" cy="1800"/>
            </a:xfrm>
            <a:prstGeom prst="roundRect">
              <a:avLst>
                <a:gd name="adj" fmla="val 17509"/>
              </a:avLst>
            </a:prstGeom>
            <a:gradFill rotWithShape="1">
              <a:gsLst>
                <a:gs pos="0">
                  <a:srgbClr val="B59F43"/>
                </a:gs>
                <a:gs pos="100000">
                  <a:srgbClr val="8F8849"/>
                </a:gs>
              </a:gsLst>
              <a:lin ang="27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68" name="AutoShape 123"/>
            <p:cNvSpPr>
              <a:spLocks noChangeArrowheads="1"/>
            </p:cNvSpPr>
            <p:nvPr/>
          </p:nvSpPr>
          <p:spPr bwMode="gray">
            <a:xfrm>
              <a:off x="3717" y="1495"/>
              <a:ext cx="1322" cy="1766"/>
            </a:xfrm>
            <a:prstGeom prst="roundRect">
              <a:avLst>
                <a:gd name="adj" fmla="val 16667"/>
              </a:avLst>
            </a:prstGeom>
            <a:solidFill>
              <a:srgbClr val="E9E065"/>
            </a:soli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69" name="AutoShape 124"/>
            <p:cNvSpPr>
              <a:spLocks noChangeArrowheads="1"/>
            </p:cNvSpPr>
            <p:nvPr/>
          </p:nvSpPr>
          <p:spPr bwMode="gray">
            <a:xfrm>
              <a:off x="3728" y="2795"/>
              <a:ext cx="1304" cy="447"/>
            </a:xfrm>
            <a:prstGeom prst="roundRect">
              <a:avLst>
                <a:gd name="adj" fmla="val 50000"/>
              </a:avLst>
            </a:prstGeom>
            <a:gradFill rotWithShape="1">
              <a:gsLst>
                <a:gs pos="0">
                  <a:srgbClr val="E9E065"/>
                </a:gs>
                <a:gs pos="100000">
                  <a:srgbClr val="F2EDA6"/>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70" name="AutoShape 125"/>
            <p:cNvSpPr>
              <a:spLocks noChangeArrowheads="1"/>
            </p:cNvSpPr>
            <p:nvPr/>
          </p:nvSpPr>
          <p:spPr bwMode="gray">
            <a:xfrm>
              <a:off x="3728" y="1509"/>
              <a:ext cx="1304" cy="446"/>
            </a:xfrm>
            <a:prstGeom prst="roundRect">
              <a:avLst>
                <a:gd name="adj" fmla="val 50000"/>
              </a:avLst>
            </a:prstGeom>
            <a:gradFill rotWithShape="1">
              <a:gsLst>
                <a:gs pos="0">
                  <a:srgbClr val="F8F5CC"/>
                </a:gs>
                <a:gs pos="100000">
                  <a:srgbClr val="E9E065"/>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grpSp>
          <p:nvGrpSpPr>
            <p:cNvPr id="15371" name="Group 126"/>
            <p:cNvGrpSpPr>
              <a:grpSpLocks/>
            </p:cNvGrpSpPr>
            <p:nvPr/>
          </p:nvGrpSpPr>
          <p:grpSpPr bwMode="auto">
            <a:xfrm>
              <a:off x="4165" y="1296"/>
              <a:ext cx="405" cy="405"/>
              <a:chOff x="1289" y="582"/>
              <a:chExt cx="668" cy="668"/>
            </a:xfrm>
          </p:grpSpPr>
          <p:sp>
            <p:nvSpPr>
              <p:cNvPr id="15376" name="Oval 127"/>
              <p:cNvSpPr>
                <a:spLocks noChangeArrowheads="1"/>
              </p:cNvSpPr>
              <p:nvPr/>
            </p:nvSpPr>
            <p:spPr bwMode="gray">
              <a:xfrm>
                <a:off x="1289" y="582"/>
                <a:ext cx="668" cy="668"/>
              </a:xfrm>
              <a:prstGeom prst="ellipse">
                <a:avLst/>
              </a:prstGeom>
              <a:solidFill>
                <a:srgbClr val="333333"/>
              </a:solidFill>
              <a:ln>
                <a:noFill/>
              </a:ln>
              <a:extLst>
                <a:ext uri="{91240B29-F687-4F45-9708-019B960494DF}">
                  <a14:hiddenLine xmlns:a14="http://schemas.microsoft.com/office/drawing/2010/main" xmlns="" w="38100" algn="ctr">
                    <a:solidFill>
                      <a:srgbClr val="000000"/>
                    </a:solidFill>
                    <a:round/>
                    <a:headEnd/>
                    <a:tailEnd/>
                  </a14:hiddenLine>
                </a:ext>
              </a:extLst>
            </p:spPr>
            <p:txBody>
              <a:bodyPr anchor="ct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77" name="Oval 128"/>
              <p:cNvSpPr>
                <a:spLocks noChangeArrowheads="1"/>
              </p:cNvSpPr>
              <p:nvPr/>
            </p:nvSpPr>
            <p:spPr bwMode="gray">
              <a:xfrm>
                <a:off x="1296" y="587"/>
                <a:ext cx="646" cy="647"/>
              </a:xfrm>
              <a:prstGeom prst="ellipse">
                <a:avLst/>
              </a:prstGeom>
              <a:gradFill rotWithShape="1">
                <a:gsLst>
                  <a:gs pos="0">
                    <a:srgbClr val="636869"/>
                  </a:gs>
                  <a:gs pos="100000">
                    <a:srgbClr val="D6E1E2"/>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78" name="Oval 129"/>
              <p:cNvSpPr>
                <a:spLocks noChangeArrowheads="1"/>
              </p:cNvSpPr>
              <p:nvPr/>
            </p:nvSpPr>
            <p:spPr bwMode="gray">
              <a:xfrm>
                <a:off x="1304" y="591"/>
                <a:ext cx="631" cy="631"/>
              </a:xfrm>
              <a:prstGeom prst="ellipse">
                <a:avLst/>
              </a:prstGeom>
              <a:gradFill rotWithShape="1">
                <a:gsLst>
                  <a:gs pos="0">
                    <a:srgbClr val="D6E1E2">
                      <a:alpha val="0"/>
                    </a:srgbClr>
                  </a:gs>
                  <a:gs pos="100000">
                    <a:srgbClr val="F1F5F5"/>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79" name="Oval 130"/>
              <p:cNvSpPr>
                <a:spLocks noChangeArrowheads="1"/>
              </p:cNvSpPr>
              <p:nvPr/>
            </p:nvSpPr>
            <p:spPr bwMode="gray">
              <a:xfrm>
                <a:off x="1311" y="597"/>
                <a:ext cx="600" cy="589"/>
              </a:xfrm>
              <a:prstGeom prst="ellipse">
                <a:avLst/>
              </a:prstGeom>
              <a:gradFill rotWithShape="1">
                <a:gsLst>
                  <a:gs pos="0">
                    <a:srgbClr val="AAB2B3"/>
                  </a:gs>
                  <a:gs pos="100000">
                    <a:srgbClr val="D6E1E2">
                      <a:alpha val="48000"/>
                    </a:srgbClr>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80" name="Oval 131"/>
              <p:cNvSpPr>
                <a:spLocks noChangeArrowheads="1"/>
              </p:cNvSpPr>
              <p:nvPr/>
            </p:nvSpPr>
            <p:spPr bwMode="gray">
              <a:xfrm>
                <a:off x="1346" y="613"/>
                <a:ext cx="533" cy="479"/>
              </a:xfrm>
              <a:prstGeom prst="ellipse">
                <a:avLst/>
              </a:prstGeom>
              <a:gradFill rotWithShape="1">
                <a:gsLst>
                  <a:gs pos="0">
                    <a:srgbClr val="FFFFFF"/>
                  </a:gs>
                  <a:gs pos="100000">
                    <a:srgbClr val="D6E1E2">
                      <a:alpha val="37999"/>
                    </a:srgbClr>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grpSp>
        <p:sp>
          <p:nvSpPr>
            <p:cNvPr id="15372" name="Text Box 132"/>
            <p:cNvSpPr txBox="1">
              <a:spLocks noChangeArrowheads="1"/>
            </p:cNvSpPr>
            <p:nvPr/>
          </p:nvSpPr>
          <p:spPr bwMode="gray">
            <a:xfrm>
              <a:off x="4252" y="1354"/>
              <a:ext cx="223" cy="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n-US" altLang="zh-CN" sz="2400">
                  <a:solidFill>
                    <a:srgbClr val="000000"/>
                  </a:solidFill>
                  <a:ea typeface="宋体" pitchFamily="2" charset="-122"/>
                </a:rPr>
                <a:t>3</a:t>
              </a:r>
              <a:endParaRPr lang="en-US" altLang="zh-CN">
                <a:ea typeface="宋体" pitchFamily="2" charset="-122"/>
              </a:endParaRPr>
            </a:p>
          </p:txBody>
        </p:sp>
        <p:sp>
          <p:nvSpPr>
            <p:cNvPr id="15373" name="Text Box 133"/>
            <p:cNvSpPr txBox="1">
              <a:spLocks noChangeArrowheads="1"/>
            </p:cNvSpPr>
            <p:nvPr/>
          </p:nvSpPr>
          <p:spPr bwMode="gray">
            <a:xfrm>
              <a:off x="3744" y="1776"/>
              <a:ext cx="1296" cy="120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altLang="zh-CN" dirty="0" smtClean="0"/>
                <a:t>       </a:t>
              </a:r>
              <a:r>
                <a:rPr lang="zh-CN" altLang="zh-CN" sz="3200" b="1" dirty="0" smtClean="0"/>
                <a:t>微信</a:t>
              </a:r>
              <a:endParaRPr lang="en-US" altLang="zh-CN" sz="3200" b="1" dirty="0" smtClean="0"/>
            </a:p>
            <a:p>
              <a:pPr eaLnBrk="1" hangingPunct="1"/>
              <a:r>
                <a:rPr lang="en-US" altLang="zh-CN" sz="3200" b="1" dirty="0"/>
                <a:t> </a:t>
              </a:r>
              <a:r>
                <a:rPr lang="en-US" altLang="zh-CN" sz="3200" b="1" dirty="0" smtClean="0"/>
                <a:t> </a:t>
              </a:r>
              <a:r>
                <a:rPr lang="zh-CN" altLang="zh-CN" sz="3200" b="1" dirty="0" smtClean="0"/>
                <a:t>朋友圈</a:t>
              </a:r>
              <a:endParaRPr lang="en-US" altLang="zh-CN" sz="3200" b="1" dirty="0" smtClean="0"/>
            </a:p>
            <a:p>
              <a:pPr eaLnBrk="1" hangingPunct="1"/>
              <a:endParaRPr lang="zh-CN" altLang="zh-CN" dirty="0"/>
            </a:p>
            <a:p>
              <a:pPr eaLnBrk="1" hangingPunct="1"/>
              <a:endParaRPr lang="zh-CN" altLang="zh-CN" dirty="0"/>
            </a:p>
            <a:p>
              <a:pPr eaLnBrk="1" hangingPunct="1"/>
              <a:endParaRPr lang="en-US" altLang="zh-CN" dirty="0">
                <a:ea typeface="宋体" pitchFamily="2" charset="-122"/>
              </a:endParaRPr>
            </a:p>
          </p:txBody>
        </p:sp>
        <p:sp>
          <p:nvSpPr>
            <p:cNvPr id="15374" name="AutoShape 134"/>
            <p:cNvSpPr>
              <a:spLocks noChangeArrowheads="1"/>
            </p:cNvSpPr>
            <p:nvPr/>
          </p:nvSpPr>
          <p:spPr bwMode="gray">
            <a:xfrm>
              <a:off x="3692" y="3290"/>
              <a:ext cx="1363" cy="548"/>
            </a:xfrm>
            <a:prstGeom prst="roundRect">
              <a:avLst>
                <a:gd name="adj" fmla="val 40389"/>
              </a:avLst>
            </a:prstGeom>
            <a:gradFill rotWithShape="1">
              <a:gsLst>
                <a:gs pos="0">
                  <a:srgbClr val="6F9DB7"/>
                </a:gs>
                <a:gs pos="100000">
                  <a:schemeClr val="bg1"/>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15375" name="AutoShape 135"/>
            <p:cNvSpPr>
              <a:spLocks noChangeArrowheads="1"/>
            </p:cNvSpPr>
            <p:nvPr/>
          </p:nvSpPr>
          <p:spPr bwMode="gray">
            <a:xfrm>
              <a:off x="3720" y="3305"/>
              <a:ext cx="1304" cy="487"/>
            </a:xfrm>
            <a:prstGeom prst="roundRect">
              <a:avLst>
                <a:gd name="adj" fmla="val 50000"/>
              </a:avLst>
            </a:prstGeom>
            <a:gradFill rotWithShape="1">
              <a:gsLst>
                <a:gs pos="0">
                  <a:srgbClr val="98BAAF"/>
                </a:gs>
                <a:gs pos="100000">
                  <a:schemeClr val="bg1"/>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grpSp>
      <p:grpSp>
        <p:nvGrpSpPr>
          <p:cNvPr id="48" name="Group 107"/>
          <p:cNvGrpSpPr>
            <a:grpSpLocks/>
          </p:cNvGrpSpPr>
          <p:nvPr/>
        </p:nvGrpSpPr>
        <p:grpSpPr bwMode="auto">
          <a:xfrm>
            <a:off x="6787937" y="1885237"/>
            <a:ext cx="2166938" cy="4035425"/>
            <a:chOff x="2208" y="1296"/>
            <a:chExt cx="1365" cy="2542"/>
          </a:xfrm>
        </p:grpSpPr>
        <p:sp>
          <p:nvSpPr>
            <p:cNvPr id="49" name="AutoShape 108"/>
            <p:cNvSpPr>
              <a:spLocks noChangeArrowheads="1"/>
            </p:cNvSpPr>
            <p:nvPr/>
          </p:nvSpPr>
          <p:spPr bwMode="gray">
            <a:xfrm>
              <a:off x="2208" y="1490"/>
              <a:ext cx="1363" cy="1800"/>
            </a:xfrm>
            <a:prstGeom prst="roundRect">
              <a:avLst>
                <a:gd name="adj" fmla="val 17509"/>
              </a:avLst>
            </a:prstGeom>
            <a:gradFill rotWithShape="1">
              <a:gsLst>
                <a:gs pos="0">
                  <a:srgbClr val="34B034"/>
                </a:gs>
                <a:gs pos="100000">
                  <a:srgbClr val="3F8B4A"/>
                </a:gs>
              </a:gsLst>
              <a:lin ang="27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50" name="AutoShape 109"/>
            <p:cNvSpPr>
              <a:spLocks noChangeArrowheads="1"/>
            </p:cNvSpPr>
            <p:nvPr/>
          </p:nvSpPr>
          <p:spPr bwMode="gray">
            <a:xfrm>
              <a:off x="2229" y="1495"/>
              <a:ext cx="1322" cy="1766"/>
            </a:xfrm>
            <a:prstGeom prst="roundRect">
              <a:avLst>
                <a:gd name="adj" fmla="val 16667"/>
              </a:avLst>
            </a:prstGeom>
            <a:solidFill>
              <a:srgbClr val="73E77E"/>
            </a:soli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51" name="AutoShape 110"/>
            <p:cNvSpPr>
              <a:spLocks noChangeArrowheads="1"/>
            </p:cNvSpPr>
            <p:nvPr/>
          </p:nvSpPr>
          <p:spPr bwMode="gray">
            <a:xfrm>
              <a:off x="2240" y="2795"/>
              <a:ext cx="1304" cy="447"/>
            </a:xfrm>
            <a:prstGeom prst="roundRect">
              <a:avLst>
                <a:gd name="adj" fmla="val 50000"/>
              </a:avLst>
            </a:prstGeom>
            <a:gradFill rotWithShape="1">
              <a:gsLst>
                <a:gs pos="0">
                  <a:srgbClr val="73E77E"/>
                </a:gs>
                <a:gs pos="100000">
                  <a:srgbClr val="B3F2B9"/>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52" name="AutoShape 111"/>
            <p:cNvSpPr>
              <a:spLocks noChangeArrowheads="1"/>
            </p:cNvSpPr>
            <p:nvPr/>
          </p:nvSpPr>
          <p:spPr bwMode="gray">
            <a:xfrm>
              <a:off x="2240" y="1509"/>
              <a:ext cx="1304" cy="446"/>
            </a:xfrm>
            <a:prstGeom prst="roundRect">
              <a:avLst>
                <a:gd name="adj" fmla="val 50000"/>
              </a:avLst>
            </a:prstGeom>
            <a:gradFill rotWithShape="1">
              <a:gsLst>
                <a:gs pos="0">
                  <a:srgbClr val="D0F7D4"/>
                </a:gs>
                <a:gs pos="100000">
                  <a:srgbClr val="73E77E"/>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53" name="Oval 112"/>
            <p:cNvSpPr>
              <a:spLocks noChangeArrowheads="1"/>
            </p:cNvSpPr>
            <p:nvPr/>
          </p:nvSpPr>
          <p:spPr bwMode="gray">
            <a:xfrm>
              <a:off x="2677" y="1296"/>
              <a:ext cx="405" cy="405"/>
            </a:xfrm>
            <a:prstGeom prst="ellipse">
              <a:avLst/>
            </a:prstGeom>
            <a:solidFill>
              <a:srgbClr val="333333"/>
            </a:solidFill>
            <a:ln>
              <a:noFill/>
            </a:ln>
            <a:extLst>
              <a:ext uri="{91240B29-F687-4F45-9708-019B960494DF}">
                <a14:hiddenLine xmlns:a14="http://schemas.microsoft.com/office/drawing/2010/main" xmlns="" w="38100" algn="ctr">
                  <a:solidFill>
                    <a:srgbClr val="000000"/>
                  </a:solidFill>
                  <a:round/>
                  <a:headEnd/>
                  <a:tailEnd/>
                </a14:hiddenLine>
              </a:ext>
            </a:extLst>
          </p:spPr>
          <p:txBody>
            <a:bodyPr anchor="ct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54" name="Oval 113"/>
            <p:cNvSpPr>
              <a:spLocks noChangeArrowheads="1"/>
            </p:cNvSpPr>
            <p:nvPr/>
          </p:nvSpPr>
          <p:spPr bwMode="gray">
            <a:xfrm>
              <a:off x="2681" y="1299"/>
              <a:ext cx="392" cy="392"/>
            </a:xfrm>
            <a:prstGeom prst="ellipse">
              <a:avLst/>
            </a:prstGeom>
            <a:gradFill rotWithShape="1">
              <a:gsLst>
                <a:gs pos="0">
                  <a:srgbClr val="636869"/>
                </a:gs>
                <a:gs pos="100000">
                  <a:srgbClr val="D6E1E2"/>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55" name="Oval 114"/>
            <p:cNvSpPr>
              <a:spLocks noChangeArrowheads="1"/>
            </p:cNvSpPr>
            <p:nvPr/>
          </p:nvSpPr>
          <p:spPr bwMode="gray">
            <a:xfrm>
              <a:off x="2686" y="1301"/>
              <a:ext cx="383" cy="383"/>
            </a:xfrm>
            <a:prstGeom prst="ellipse">
              <a:avLst/>
            </a:prstGeom>
            <a:gradFill rotWithShape="1">
              <a:gsLst>
                <a:gs pos="0">
                  <a:srgbClr val="D6E1E2">
                    <a:alpha val="0"/>
                  </a:srgbClr>
                </a:gs>
                <a:gs pos="100000">
                  <a:srgbClr val="F1F5F5"/>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56" name="Oval 115"/>
            <p:cNvSpPr>
              <a:spLocks noChangeArrowheads="1"/>
            </p:cNvSpPr>
            <p:nvPr/>
          </p:nvSpPr>
          <p:spPr bwMode="gray">
            <a:xfrm>
              <a:off x="2690" y="1305"/>
              <a:ext cx="364" cy="357"/>
            </a:xfrm>
            <a:prstGeom prst="ellipse">
              <a:avLst/>
            </a:prstGeom>
            <a:gradFill rotWithShape="1">
              <a:gsLst>
                <a:gs pos="0">
                  <a:srgbClr val="AAB2B3"/>
                </a:gs>
                <a:gs pos="100000">
                  <a:srgbClr val="D6E1E2">
                    <a:alpha val="48000"/>
                  </a:srgbClr>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57" name="Oval 116"/>
            <p:cNvSpPr>
              <a:spLocks noChangeArrowheads="1"/>
            </p:cNvSpPr>
            <p:nvPr/>
          </p:nvSpPr>
          <p:spPr bwMode="gray">
            <a:xfrm>
              <a:off x="2712" y="1315"/>
              <a:ext cx="323" cy="290"/>
            </a:xfrm>
            <a:prstGeom prst="ellipse">
              <a:avLst/>
            </a:prstGeom>
            <a:gradFill rotWithShape="1">
              <a:gsLst>
                <a:gs pos="0">
                  <a:srgbClr val="FFFFFF"/>
                </a:gs>
                <a:gs pos="100000">
                  <a:srgbClr val="D6E1E2">
                    <a:alpha val="37999"/>
                  </a:srgbClr>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58" name="Text Box 117"/>
            <p:cNvSpPr txBox="1">
              <a:spLocks noChangeArrowheads="1"/>
            </p:cNvSpPr>
            <p:nvPr/>
          </p:nvSpPr>
          <p:spPr bwMode="gray">
            <a:xfrm>
              <a:off x="2763" y="1354"/>
              <a:ext cx="224" cy="2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n-US" altLang="zh-CN" sz="2400" dirty="0" smtClean="0">
                  <a:solidFill>
                    <a:srgbClr val="000000"/>
                  </a:solidFill>
                  <a:ea typeface="宋体" pitchFamily="2" charset="-122"/>
                </a:rPr>
                <a:t>4</a:t>
              </a:r>
              <a:endParaRPr lang="en-US" altLang="zh-CN" dirty="0">
                <a:ea typeface="宋体" pitchFamily="2" charset="-122"/>
              </a:endParaRPr>
            </a:p>
          </p:txBody>
        </p:sp>
        <p:sp>
          <p:nvSpPr>
            <p:cNvPr id="59" name="Text Box 118"/>
            <p:cNvSpPr txBox="1">
              <a:spLocks noChangeArrowheads="1"/>
            </p:cNvSpPr>
            <p:nvPr/>
          </p:nvSpPr>
          <p:spPr bwMode="gray">
            <a:xfrm>
              <a:off x="2256" y="1776"/>
              <a:ext cx="1296" cy="8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altLang="zh-CN" dirty="0" smtClean="0"/>
                <a:t>       </a:t>
              </a:r>
              <a:r>
                <a:rPr lang="zh-CN" altLang="zh-CN" sz="3200" b="1" dirty="0" smtClean="0"/>
                <a:t>微信</a:t>
              </a:r>
              <a:endParaRPr lang="en-US" altLang="zh-CN" sz="3200" b="1" dirty="0" smtClean="0"/>
            </a:p>
            <a:p>
              <a:pPr eaLnBrk="1" hangingPunct="1"/>
              <a:r>
                <a:rPr lang="en-US" altLang="zh-CN" sz="3200" b="1" dirty="0"/>
                <a:t> </a:t>
              </a:r>
              <a:r>
                <a:rPr lang="en-US" altLang="zh-CN" sz="3200" b="1" dirty="0" smtClean="0"/>
                <a:t>   </a:t>
              </a:r>
              <a:r>
                <a:rPr lang="zh-CN" altLang="zh-CN" sz="3200" b="1" dirty="0" smtClean="0"/>
                <a:t>支付</a:t>
              </a:r>
              <a:endParaRPr lang="zh-CN" altLang="zh-CN" sz="3200" b="1" dirty="0"/>
            </a:p>
            <a:p>
              <a:pPr eaLnBrk="1" hangingPunct="1"/>
              <a:endParaRPr lang="en-US" altLang="zh-CN" dirty="0">
                <a:ea typeface="宋体" pitchFamily="2" charset="-122"/>
              </a:endParaRPr>
            </a:p>
          </p:txBody>
        </p:sp>
        <p:sp>
          <p:nvSpPr>
            <p:cNvPr id="60" name="AutoShape 119"/>
            <p:cNvSpPr>
              <a:spLocks noChangeArrowheads="1"/>
            </p:cNvSpPr>
            <p:nvPr/>
          </p:nvSpPr>
          <p:spPr bwMode="gray">
            <a:xfrm>
              <a:off x="2210" y="3290"/>
              <a:ext cx="1363" cy="548"/>
            </a:xfrm>
            <a:prstGeom prst="roundRect">
              <a:avLst>
                <a:gd name="adj" fmla="val 40389"/>
              </a:avLst>
            </a:prstGeom>
            <a:gradFill rotWithShape="1">
              <a:gsLst>
                <a:gs pos="0">
                  <a:srgbClr val="58A4AE"/>
                </a:gs>
                <a:gs pos="100000">
                  <a:schemeClr val="bg1"/>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sp>
          <p:nvSpPr>
            <p:cNvPr id="61" name="AutoShape 120"/>
            <p:cNvSpPr>
              <a:spLocks noChangeArrowheads="1"/>
            </p:cNvSpPr>
            <p:nvPr/>
          </p:nvSpPr>
          <p:spPr bwMode="gray">
            <a:xfrm>
              <a:off x="2238" y="3305"/>
              <a:ext cx="1304" cy="487"/>
            </a:xfrm>
            <a:prstGeom prst="roundRect">
              <a:avLst>
                <a:gd name="adj" fmla="val 50000"/>
              </a:avLst>
            </a:prstGeom>
            <a:gradFill rotWithShape="1">
              <a:gsLst>
                <a:gs pos="0">
                  <a:srgbClr val="72B2BB"/>
                </a:gs>
                <a:gs pos="100000">
                  <a:schemeClr val="bg1"/>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ea typeface="宋体" pitchFamily="2" charset="-122"/>
              </a:endParaRPr>
            </a:p>
          </p:txBody>
        </p:sp>
      </p:grpSp>
    </p:spTree>
    <p:extLst>
      <p:ext uri="{BB962C8B-B14F-4D97-AF65-F5344CB8AC3E}">
        <p14:creationId xmlns:p14="http://schemas.microsoft.com/office/powerpoint/2010/main" xmlns="" val="71869647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7.1 </a:t>
            </a:r>
            <a:r>
              <a:rPr lang="zh-CN" altLang="zh-CN" dirty="0" smtClean="0"/>
              <a:t>微信概述</a:t>
            </a:r>
            <a:endParaRPr lang="zh-CN" altLang="en-US" dirty="0"/>
          </a:p>
        </p:txBody>
      </p:sp>
      <p:sp>
        <p:nvSpPr>
          <p:cNvPr id="3" name="内容占位符 2"/>
          <p:cNvSpPr>
            <a:spLocks noGrp="1"/>
          </p:cNvSpPr>
          <p:nvPr>
            <p:ph idx="1"/>
          </p:nvPr>
        </p:nvSpPr>
        <p:spPr/>
        <p:txBody>
          <a:bodyPr/>
          <a:lstStyle/>
          <a:p>
            <a:r>
              <a:rPr lang="en-US" altLang="zh-CN" dirty="0" smtClean="0"/>
              <a:t>7.1.1</a:t>
            </a:r>
            <a:r>
              <a:rPr lang="zh-CN" altLang="zh-CN" dirty="0"/>
              <a:t>微信基本概念</a:t>
            </a:r>
          </a:p>
          <a:p>
            <a:endParaRPr lang="en-US" altLang="zh-CN" dirty="0" smtClean="0"/>
          </a:p>
          <a:p>
            <a:r>
              <a:rPr lang="en-US" altLang="zh-CN" dirty="0" smtClean="0"/>
              <a:t>1</a:t>
            </a:r>
            <a:r>
              <a:rPr lang="zh-CN" altLang="zh-CN" dirty="0"/>
              <a:t>）微信的</a:t>
            </a:r>
            <a:r>
              <a:rPr lang="zh-CN" altLang="zh-CN" dirty="0" smtClean="0"/>
              <a:t>含义</a:t>
            </a:r>
            <a:endParaRPr lang="zh-CN" altLang="zh-CN" dirty="0"/>
          </a:p>
          <a:p>
            <a:r>
              <a:rPr lang="zh-CN" altLang="zh-CN" dirty="0"/>
              <a:t>微信（英文名：</a:t>
            </a:r>
            <a:r>
              <a:rPr lang="en-US" altLang="zh-CN" dirty="0" err="1"/>
              <a:t>wechat</a:t>
            </a:r>
            <a:r>
              <a:rPr lang="zh-CN" altLang="zh-CN" dirty="0"/>
              <a:t>）</a:t>
            </a:r>
            <a:r>
              <a:rPr lang="zh-CN" altLang="zh-CN" i="1" u="wavy" dirty="0"/>
              <a:t>是一种即时通信工具，</a:t>
            </a:r>
            <a:r>
              <a:rPr lang="en-US" altLang="zh-CN" i="1" u="wavy" dirty="0" err="1">
                <a:hlinkClick r:id="rId2"/>
              </a:rPr>
              <a:t>腾讯公司</a:t>
            </a:r>
            <a:r>
              <a:rPr lang="zh-CN" altLang="zh-CN" i="1" u="wavy" dirty="0"/>
              <a:t>于</a:t>
            </a:r>
            <a:r>
              <a:rPr lang="en-US" altLang="zh-CN" i="1" u="wavy" dirty="0"/>
              <a:t>2011</a:t>
            </a:r>
            <a:r>
              <a:rPr lang="zh-CN" altLang="zh-CN" i="1" u="wavy" dirty="0"/>
              <a:t>年</a:t>
            </a:r>
            <a:r>
              <a:rPr lang="en-US" altLang="zh-CN" i="1" u="wavy" dirty="0"/>
              <a:t>1</a:t>
            </a:r>
            <a:r>
              <a:rPr lang="zh-CN" altLang="zh-CN" i="1" u="wavy" dirty="0"/>
              <a:t>月</a:t>
            </a:r>
            <a:r>
              <a:rPr lang="en-US" altLang="zh-CN" i="1" u="wavy" dirty="0"/>
              <a:t>21</a:t>
            </a:r>
            <a:r>
              <a:rPr lang="zh-CN" altLang="zh-CN" i="1" u="wavy" dirty="0"/>
              <a:t>日推出的手机端免费应用程序，通过网络发送免费文字、图片和语音短信。</a:t>
            </a:r>
            <a:endParaRPr lang="zh-CN" altLang="en-US" dirty="0"/>
          </a:p>
        </p:txBody>
      </p:sp>
    </p:spTree>
    <p:extLst>
      <p:ext uri="{BB962C8B-B14F-4D97-AF65-F5344CB8AC3E}">
        <p14:creationId xmlns:p14="http://schemas.microsoft.com/office/powerpoint/2010/main" xmlns="" val="40962912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7.1 </a:t>
            </a:r>
            <a:r>
              <a:rPr lang="zh-CN" altLang="zh-CN" dirty="0" smtClean="0"/>
              <a:t>微信概述</a:t>
            </a:r>
            <a:endParaRPr lang="zh-CN" altLang="en-US" dirty="0"/>
          </a:p>
        </p:txBody>
      </p:sp>
      <p:sp>
        <p:nvSpPr>
          <p:cNvPr id="3" name="内容占位符 2"/>
          <p:cNvSpPr>
            <a:spLocks noGrp="1"/>
          </p:cNvSpPr>
          <p:nvPr>
            <p:ph idx="1"/>
          </p:nvPr>
        </p:nvSpPr>
        <p:spPr/>
        <p:txBody>
          <a:bodyPr/>
          <a:lstStyle/>
          <a:p>
            <a:r>
              <a:rPr lang="en-US" altLang="zh-CN" dirty="0" smtClean="0"/>
              <a:t>7.1.1</a:t>
            </a:r>
            <a:r>
              <a:rPr lang="zh-CN" altLang="zh-CN" dirty="0" smtClean="0"/>
              <a:t>微信基本概念</a:t>
            </a:r>
          </a:p>
          <a:p>
            <a:endParaRPr lang="en-US" altLang="zh-CN" dirty="0" smtClean="0"/>
          </a:p>
          <a:p>
            <a:r>
              <a:rPr lang="en-US" altLang="zh-CN" dirty="0"/>
              <a:t>2</a:t>
            </a:r>
            <a:r>
              <a:rPr lang="zh-CN" altLang="zh-CN" dirty="0"/>
              <a:t>）微信营销的含义</a:t>
            </a:r>
          </a:p>
          <a:p>
            <a:r>
              <a:rPr lang="zh-CN" altLang="zh-CN" dirty="0"/>
              <a:t>微信营销</a:t>
            </a:r>
            <a:r>
              <a:rPr lang="zh-CN" altLang="zh-CN" i="1" u="wavy" dirty="0"/>
              <a:t>是网络经济时代一种利用手机端免费即时通讯工具的企业营销模式和移动互联网络营销方式</a:t>
            </a:r>
            <a:r>
              <a:rPr lang="zh-CN" altLang="zh-CN" i="1" u="wavy" dirty="0" smtClean="0"/>
              <a:t>。</a:t>
            </a:r>
            <a:endParaRPr lang="en-US" altLang="zh-CN" i="1" u="wavy" dirty="0" smtClean="0"/>
          </a:p>
          <a:p>
            <a:endParaRPr lang="en-US" altLang="zh-CN" dirty="0" smtClean="0"/>
          </a:p>
          <a:p>
            <a:r>
              <a:rPr lang="zh-CN" altLang="zh-CN" dirty="0" smtClean="0"/>
              <a:t>【</a:t>
            </a:r>
            <a:r>
              <a:rPr lang="zh-CN" altLang="zh-CN" dirty="0"/>
              <a:t>同步案例</a:t>
            </a:r>
            <a:r>
              <a:rPr lang="en-US" altLang="zh-CN" dirty="0"/>
              <a:t>7-1</a:t>
            </a:r>
            <a:r>
              <a:rPr lang="zh-CN" altLang="zh-CN" dirty="0"/>
              <a:t>】</a:t>
            </a:r>
          </a:p>
          <a:p>
            <a:r>
              <a:rPr lang="zh-CN" altLang="zh-CN" dirty="0"/>
              <a:t>桑拿中心的成功微信营销</a:t>
            </a:r>
          </a:p>
          <a:p>
            <a:r>
              <a:rPr lang="zh-CN" altLang="zh-CN" dirty="0"/>
              <a:t>问题：桑拿中心收益增加的原因是什么？</a:t>
            </a:r>
          </a:p>
          <a:p>
            <a:endParaRPr lang="zh-CN" altLang="en-US" dirty="0"/>
          </a:p>
        </p:txBody>
      </p:sp>
    </p:spTree>
    <p:extLst>
      <p:ext uri="{BB962C8B-B14F-4D97-AF65-F5344CB8AC3E}">
        <p14:creationId xmlns:p14="http://schemas.microsoft.com/office/powerpoint/2010/main" xmlns="" val="42428523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7.1 </a:t>
            </a:r>
            <a:r>
              <a:rPr lang="zh-CN" altLang="zh-CN" dirty="0" smtClean="0"/>
              <a:t>微信概述</a:t>
            </a:r>
            <a:endParaRPr lang="zh-CN" altLang="en-US" dirty="0"/>
          </a:p>
        </p:txBody>
      </p:sp>
      <p:sp>
        <p:nvSpPr>
          <p:cNvPr id="3" name="内容占位符 2"/>
          <p:cNvSpPr>
            <a:spLocks noGrp="1"/>
          </p:cNvSpPr>
          <p:nvPr>
            <p:ph idx="1"/>
          </p:nvPr>
        </p:nvSpPr>
        <p:spPr/>
        <p:txBody>
          <a:bodyPr/>
          <a:lstStyle/>
          <a:p>
            <a:r>
              <a:rPr lang="en-US" altLang="zh-CN" dirty="0"/>
              <a:t>7.1.2 </a:t>
            </a:r>
            <a:r>
              <a:rPr lang="zh-CN" altLang="zh-CN" dirty="0"/>
              <a:t>微信公众号</a:t>
            </a:r>
            <a:r>
              <a:rPr lang="en-US" altLang="zh-CN" dirty="0"/>
              <a:t>	</a:t>
            </a:r>
            <a:endParaRPr lang="zh-CN" altLang="zh-CN" dirty="0"/>
          </a:p>
          <a:p>
            <a:r>
              <a:rPr lang="en-US" altLang="zh-CN" dirty="0"/>
              <a:t>1) </a:t>
            </a:r>
            <a:r>
              <a:rPr lang="zh-CN" altLang="zh-CN" dirty="0"/>
              <a:t>微信公众号的定义</a:t>
            </a:r>
          </a:p>
          <a:p>
            <a:r>
              <a:rPr lang="zh-CN" altLang="zh-CN" dirty="0"/>
              <a:t>微信公众号</a:t>
            </a:r>
            <a:r>
              <a:rPr lang="zh-CN" altLang="zh-CN" i="1" u="wavy" dirty="0"/>
              <a:t>是</a:t>
            </a:r>
            <a:r>
              <a:rPr lang="en-US" altLang="zh-CN" i="1" u="wavy" dirty="0">
                <a:hlinkClick r:id="rId2"/>
              </a:rPr>
              <a:t>微</a:t>
            </a:r>
            <a:r>
              <a:rPr lang="zh-CN" altLang="zh-CN" i="1" u="wavy" dirty="0"/>
              <a:t>信的一个功能模块，个人和企业都可以打造一个微信的公众号，并实现和特定群体的文字、图片、语音的全方位沟通、互动。 </a:t>
            </a:r>
            <a:endParaRPr lang="zh-CN" altLang="en-US" dirty="0"/>
          </a:p>
        </p:txBody>
      </p:sp>
    </p:spTree>
    <p:extLst>
      <p:ext uri="{BB962C8B-B14F-4D97-AF65-F5344CB8AC3E}">
        <p14:creationId xmlns:p14="http://schemas.microsoft.com/office/powerpoint/2010/main" xmlns="" val="26465219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7.1 </a:t>
            </a:r>
            <a:r>
              <a:rPr lang="zh-CN" altLang="zh-CN" dirty="0" smtClean="0"/>
              <a:t>微信概述</a:t>
            </a:r>
            <a:endParaRPr lang="zh-CN" altLang="en-US" dirty="0"/>
          </a:p>
        </p:txBody>
      </p:sp>
      <p:sp>
        <p:nvSpPr>
          <p:cNvPr id="3" name="内容占位符 2"/>
          <p:cNvSpPr>
            <a:spLocks noGrp="1"/>
          </p:cNvSpPr>
          <p:nvPr>
            <p:ph idx="1"/>
          </p:nvPr>
        </p:nvSpPr>
        <p:spPr/>
        <p:txBody>
          <a:bodyPr/>
          <a:lstStyle/>
          <a:p>
            <a:r>
              <a:rPr lang="en-US" altLang="zh-CN" dirty="0"/>
              <a:t>2) </a:t>
            </a:r>
            <a:r>
              <a:rPr lang="zh-CN" altLang="zh-CN" dirty="0"/>
              <a:t>微信营销公众号的分类</a:t>
            </a:r>
          </a:p>
          <a:p>
            <a:r>
              <a:rPr lang="zh-CN" altLang="zh-CN" dirty="0" smtClean="0"/>
              <a:t>服务号</a:t>
            </a:r>
            <a:r>
              <a:rPr lang="zh-CN" altLang="en-US" dirty="0" smtClean="0"/>
              <a:t>：</a:t>
            </a:r>
            <a:r>
              <a:rPr lang="zh-CN" altLang="zh-CN" dirty="0" smtClean="0"/>
              <a:t>给</a:t>
            </a:r>
            <a:r>
              <a:rPr lang="zh-CN" altLang="zh-CN" dirty="0"/>
              <a:t>企业和组织提供的业务服务与用户管理能力，帮助企业实现及时、贴心服务的公众平台。在好友对话列表中显示信息内容，每月群发</a:t>
            </a:r>
            <a:r>
              <a:rPr lang="en-US" altLang="zh-CN" dirty="0"/>
              <a:t>4</a:t>
            </a:r>
            <a:r>
              <a:rPr lang="zh-CN" altLang="zh-CN" dirty="0"/>
              <a:t>次。</a:t>
            </a:r>
          </a:p>
          <a:p>
            <a:endParaRPr lang="zh-CN" altLang="en-US" dirty="0"/>
          </a:p>
        </p:txBody>
      </p:sp>
      <p:pic>
        <p:nvPicPr>
          <p:cNvPr id="5" name="图片 4" descr="C:\Users\chd\Desktop\广州公安.jpg"/>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907704" y="3356992"/>
            <a:ext cx="5256584" cy="3384376"/>
          </a:xfrm>
          <a:prstGeom prst="rect">
            <a:avLst/>
          </a:prstGeom>
          <a:noFill/>
          <a:ln>
            <a:noFill/>
          </a:ln>
        </p:spPr>
      </p:pic>
    </p:spTree>
    <p:extLst>
      <p:ext uri="{BB962C8B-B14F-4D97-AF65-F5344CB8AC3E}">
        <p14:creationId xmlns:p14="http://schemas.microsoft.com/office/powerpoint/2010/main" xmlns="" val="27142863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7.1 </a:t>
            </a:r>
            <a:r>
              <a:rPr lang="zh-CN" altLang="zh-CN" dirty="0" smtClean="0"/>
              <a:t>微信概述</a:t>
            </a:r>
            <a:endParaRPr lang="zh-CN" altLang="en-US" dirty="0"/>
          </a:p>
        </p:txBody>
      </p:sp>
      <p:sp>
        <p:nvSpPr>
          <p:cNvPr id="3" name="内容占位符 2"/>
          <p:cNvSpPr>
            <a:spLocks noGrp="1"/>
          </p:cNvSpPr>
          <p:nvPr>
            <p:ph idx="1"/>
          </p:nvPr>
        </p:nvSpPr>
        <p:spPr/>
        <p:txBody>
          <a:bodyPr/>
          <a:lstStyle/>
          <a:p>
            <a:r>
              <a:rPr lang="zh-CN" altLang="zh-CN" dirty="0" smtClean="0"/>
              <a:t>订阅号</a:t>
            </a:r>
            <a:r>
              <a:rPr lang="zh-CN" altLang="en-US" dirty="0" smtClean="0"/>
              <a:t>：</a:t>
            </a:r>
            <a:r>
              <a:rPr lang="zh-CN" altLang="zh-CN" dirty="0" smtClean="0"/>
              <a:t>为</a:t>
            </a:r>
            <a:r>
              <a:rPr lang="zh-CN" altLang="zh-CN" dirty="0"/>
              <a:t>媒体和个人提供一种信息传递方式，构建与读者之间的沟通与管理模式。在“订阅号”文件夹中显示信息，每天群发一次。</a:t>
            </a:r>
          </a:p>
          <a:p>
            <a:endParaRPr lang="zh-CN" altLang="en-US" dirty="0"/>
          </a:p>
        </p:txBody>
      </p:sp>
      <p:pic>
        <p:nvPicPr>
          <p:cNvPr id="5" name="图片 4" descr="C:\Users\chd\Desktop\央视新闻.jpg"/>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99592" y="2810827"/>
            <a:ext cx="5760640" cy="3858533"/>
          </a:xfrm>
          <a:prstGeom prst="rect">
            <a:avLst/>
          </a:prstGeom>
          <a:noFill/>
          <a:ln>
            <a:noFill/>
          </a:ln>
        </p:spPr>
      </p:pic>
    </p:spTree>
    <p:extLst>
      <p:ext uri="{BB962C8B-B14F-4D97-AF65-F5344CB8AC3E}">
        <p14:creationId xmlns:p14="http://schemas.microsoft.com/office/powerpoint/2010/main" xmlns="" val="2624691236"/>
      </p:ext>
    </p:extLst>
  </p:cSld>
  <p:clrMapOvr>
    <a:masterClrMapping/>
  </p:clrMapOvr>
</p:sld>
</file>

<file path=ppt/theme/theme1.xml><?xml version="1.0" encoding="utf-8"?>
<a:theme xmlns:a="http://schemas.openxmlformats.org/drawingml/2006/main" name="029TGp_edu_biz_red_v3">
  <a:themeElements>
    <a:clrScheme name="Default Design 3">
      <a:dk1>
        <a:srgbClr val="29698D"/>
      </a:dk1>
      <a:lt1>
        <a:srgbClr val="FFFFFF"/>
      </a:lt1>
      <a:dk2>
        <a:srgbClr val="000000"/>
      </a:dk2>
      <a:lt2>
        <a:srgbClr val="D6E1E2"/>
      </a:lt2>
      <a:accent1>
        <a:srgbClr val="0099CC"/>
      </a:accent1>
      <a:accent2>
        <a:srgbClr val="FF9900"/>
      </a:accent2>
      <a:accent3>
        <a:srgbClr val="FFFFFF"/>
      </a:accent3>
      <a:accent4>
        <a:srgbClr val="215978"/>
      </a:accent4>
      <a:accent5>
        <a:srgbClr val="AACAE2"/>
      </a:accent5>
      <a:accent6>
        <a:srgbClr val="E78A00"/>
      </a:accent6>
      <a:hlink>
        <a:srgbClr val="669900"/>
      </a:hlink>
      <a:folHlink>
        <a:srgbClr val="83A6A7"/>
      </a:folHlink>
    </a:clrScheme>
    <a:fontScheme name="Default Design">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29698D"/>
        </a:dk1>
        <a:lt1>
          <a:srgbClr val="FFFFFF"/>
        </a:lt1>
        <a:dk2>
          <a:srgbClr val="000000"/>
        </a:dk2>
        <a:lt2>
          <a:srgbClr val="D6E1E2"/>
        </a:lt2>
        <a:accent1>
          <a:srgbClr val="FF5050"/>
        </a:accent1>
        <a:accent2>
          <a:srgbClr val="FF9933"/>
        </a:accent2>
        <a:accent3>
          <a:srgbClr val="FFFFFF"/>
        </a:accent3>
        <a:accent4>
          <a:srgbClr val="215978"/>
        </a:accent4>
        <a:accent5>
          <a:srgbClr val="FFB3B3"/>
        </a:accent5>
        <a:accent6>
          <a:srgbClr val="E78A2D"/>
        </a:accent6>
        <a:hlink>
          <a:srgbClr val="00CC99"/>
        </a:hlink>
        <a:folHlink>
          <a:srgbClr val="83A6A7"/>
        </a:folHlink>
      </a:clrScheme>
      <a:clrMap bg1="lt1" tx1="dk1" bg2="lt2" tx2="dk2" accent1="accent1" accent2="accent2" accent3="accent3" accent4="accent4" accent5="accent5" accent6="accent6" hlink="hlink" folHlink="folHlink"/>
    </a:extraClrScheme>
    <a:extraClrScheme>
      <a:clrScheme name="Default Design 2">
        <a:dk1>
          <a:srgbClr val="666699"/>
        </a:dk1>
        <a:lt1>
          <a:srgbClr val="FFFFFF"/>
        </a:lt1>
        <a:dk2>
          <a:srgbClr val="000000"/>
        </a:dk2>
        <a:lt2>
          <a:srgbClr val="F7F4D5"/>
        </a:lt2>
        <a:accent1>
          <a:srgbClr val="72B88E"/>
        </a:accent1>
        <a:accent2>
          <a:srgbClr val="917FC9"/>
        </a:accent2>
        <a:accent3>
          <a:srgbClr val="FFFFFF"/>
        </a:accent3>
        <a:accent4>
          <a:srgbClr val="565682"/>
        </a:accent4>
        <a:accent5>
          <a:srgbClr val="BCD8C6"/>
        </a:accent5>
        <a:accent6>
          <a:srgbClr val="8372B6"/>
        </a:accent6>
        <a:hlink>
          <a:srgbClr val="3197BB"/>
        </a:hlink>
        <a:folHlink>
          <a:srgbClr val="878FA5"/>
        </a:folHlink>
      </a:clrScheme>
      <a:clrMap bg1="lt1" tx1="dk1" bg2="lt2" tx2="dk2" accent1="accent1" accent2="accent2" accent3="accent3" accent4="accent4" accent5="accent5" accent6="accent6" hlink="hlink" folHlink="folHlink"/>
    </a:extraClrScheme>
    <a:extraClrScheme>
      <a:clrScheme name="Default Design 3">
        <a:dk1>
          <a:srgbClr val="29698D"/>
        </a:dk1>
        <a:lt1>
          <a:srgbClr val="FFFFFF"/>
        </a:lt1>
        <a:dk2>
          <a:srgbClr val="000000"/>
        </a:dk2>
        <a:lt2>
          <a:srgbClr val="D6E1E2"/>
        </a:lt2>
        <a:accent1>
          <a:srgbClr val="0099CC"/>
        </a:accent1>
        <a:accent2>
          <a:srgbClr val="FF9900"/>
        </a:accent2>
        <a:accent3>
          <a:srgbClr val="FFFFFF"/>
        </a:accent3>
        <a:accent4>
          <a:srgbClr val="215978"/>
        </a:accent4>
        <a:accent5>
          <a:srgbClr val="AACAE2"/>
        </a:accent5>
        <a:accent6>
          <a:srgbClr val="E78A00"/>
        </a:accent6>
        <a:hlink>
          <a:srgbClr val="669900"/>
        </a:hlink>
        <a:folHlink>
          <a:srgbClr val="83A6A7"/>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029TGp_edu_biz_red_v3</Template>
  <TotalTime>68</TotalTime>
  <Words>1856</Words>
  <Application>Microsoft Office PowerPoint</Application>
  <PresentationFormat>全屏显示(4:3)</PresentationFormat>
  <Paragraphs>155</Paragraphs>
  <Slides>33</Slides>
  <Notes>0</Notes>
  <HiddenSlides>0</HiddenSlides>
  <MMClips>0</MMClips>
  <ScaleCrop>false</ScaleCrop>
  <HeadingPairs>
    <vt:vector size="4" baseType="variant">
      <vt:variant>
        <vt:lpstr>主题</vt:lpstr>
      </vt:variant>
      <vt:variant>
        <vt:i4>1</vt:i4>
      </vt:variant>
      <vt:variant>
        <vt:lpstr>幻灯片标题</vt:lpstr>
      </vt:variant>
      <vt:variant>
        <vt:i4>33</vt:i4>
      </vt:variant>
    </vt:vector>
  </HeadingPairs>
  <TitlesOfParts>
    <vt:vector size="34" baseType="lpstr">
      <vt:lpstr>029TGp_edu_biz_red_v3</vt:lpstr>
      <vt:lpstr>任务七  开展微信营销</vt:lpstr>
      <vt:lpstr>学习要点</vt:lpstr>
      <vt:lpstr>引例</vt:lpstr>
      <vt:lpstr>7.1 微信概述</vt:lpstr>
      <vt:lpstr>7.1 微信概述</vt:lpstr>
      <vt:lpstr>7.1 微信概述</vt:lpstr>
      <vt:lpstr>7.1 微信概述</vt:lpstr>
      <vt:lpstr>7.1 微信概述</vt:lpstr>
      <vt:lpstr>7.1 微信概述</vt:lpstr>
      <vt:lpstr>7.1 微信概述</vt:lpstr>
      <vt:lpstr>7.1 微信概述</vt:lpstr>
      <vt:lpstr>7.1 微信概述</vt:lpstr>
      <vt:lpstr>7.1 微信概述</vt:lpstr>
      <vt:lpstr>7.1 微信概述</vt:lpstr>
      <vt:lpstr>7.1 微信概述</vt:lpstr>
      <vt:lpstr>7.1 微信概述</vt:lpstr>
      <vt:lpstr>7.1 微信概述</vt:lpstr>
      <vt:lpstr>7.1 微信概述</vt:lpstr>
      <vt:lpstr>7.1 微信概述</vt:lpstr>
      <vt:lpstr>7.1 微信概述</vt:lpstr>
      <vt:lpstr>7.1 微信概述</vt:lpstr>
      <vt:lpstr>7.1 微信概述</vt:lpstr>
      <vt:lpstr>7.2 微信营销实施</vt:lpstr>
      <vt:lpstr>7.2 微信营销实施</vt:lpstr>
      <vt:lpstr>7.2 微信营销实施</vt:lpstr>
      <vt:lpstr>7.2 微信营销实施</vt:lpstr>
      <vt:lpstr>7.2 微信营销实施</vt:lpstr>
      <vt:lpstr>7.2 微信营销实施</vt:lpstr>
      <vt:lpstr>7.2 微信营销实施</vt:lpstr>
      <vt:lpstr>7.2 微信营销实施</vt:lpstr>
      <vt:lpstr>7.2 微信营销实施</vt:lpstr>
      <vt:lpstr>本任务小结</vt:lpstr>
      <vt:lpstr>幻灯片 33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任务七  开展微信营销</dc:title>
  <dc:creator>chd</dc:creator>
  <cp:lastModifiedBy>微软用户</cp:lastModifiedBy>
  <cp:revision>10</cp:revision>
  <dcterms:created xsi:type="dcterms:W3CDTF">2015-08-25T05:20:58Z</dcterms:created>
  <dcterms:modified xsi:type="dcterms:W3CDTF">2015-09-11T01:25:30Z</dcterms:modified>
</cp:coreProperties>
</file>