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65" r:id="rId5"/>
    <p:sldId id="266" r:id="rId6"/>
    <p:sldId id="267" r:id="rId7"/>
    <p:sldId id="280" r:id="rId8"/>
    <p:sldId id="268" r:id="rId9"/>
    <p:sldId id="269" r:id="rId10"/>
    <p:sldId id="270" r:id="rId11"/>
    <p:sldId id="271" r:id="rId12"/>
    <p:sldId id="272" r:id="rId13"/>
    <p:sldId id="273" r:id="rId14"/>
    <p:sldId id="274" r:id="rId15"/>
    <p:sldId id="279" r:id="rId16"/>
    <p:sldId id="275" r:id="rId17"/>
    <p:sldId id="276" r:id="rId18"/>
    <p:sldId id="277" r:id="rId19"/>
    <p:sldId id="278"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52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79" autoAdjust="0"/>
  </p:normalViewPr>
  <p:slideViewPr>
    <p:cSldViewPr>
      <p:cViewPr varScale="1">
        <p:scale>
          <a:sx n="67" d="100"/>
          <a:sy n="67" d="100"/>
        </p:scale>
        <p:origin x="-1476" y="-102"/>
      </p:cViewPr>
      <p:guideLst>
        <p:guide orient="horz" pos="2160"/>
        <p:guide pos="2880"/>
      </p:guideLst>
    </p:cSldViewPr>
  </p:slideViewPr>
  <p:outlineViewPr>
    <p:cViewPr>
      <p:scale>
        <a:sx n="33" d="100"/>
        <a:sy n="33" d="100"/>
      </p:scale>
      <p:origin x="102" y="1852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sz="1600">
                <a:solidFill>
                  <a:schemeClr val="tx1"/>
                </a:solidFill>
              </a:defRPr>
            </a:lvl1pPr>
          </a:lstStyle>
          <a:p>
            <a:fld id="{0F5D69F6-2AAC-417C-942F-E67A04DFAAF1}" type="slidenum">
              <a:rPr lang="zh-CN" altLang="en-US" smtClean="0"/>
              <a:pPr/>
              <a:t>‹#›</a:t>
            </a:fld>
            <a:endParaRPr lang="zh-CN" altLang="en-US" dirty="0"/>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5"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vert="horz" lIns="91440" tIns="45720" rIns="91440" bIns="45720" rtlCol="0"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mtClean="0"/>
              <a:t>乐山师范学院课件</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 name="日期占位符 4"/>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13"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a:solidFill>
                  <a:schemeClr val="bg1">
                    <a:lumMod val="50000"/>
                  </a:schemeClr>
                </a:solidFill>
                <a:latin typeface="华文彩云" pitchFamily="2" charset="-122"/>
                <a:ea typeface="华文彩云" pitchFamily="2" charset="-122"/>
              </a:defRPr>
            </a:lvl1pPr>
          </a:lstStyle>
          <a:p>
            <a:r>
              <a:rPr lang="zh-CN" altLang="en-US" dirty="0" smtClean="0"/>
              <a:t>乐山师范学院课件</a:t>
            </a:r>
            <a:endParaRPr lang="zh-CN" altLang="en-US" dirty="0"/>
          </a:p>
        </p:txBody>
      </p:sp>
      <p:sp>
        <p:nvSpPr>
          <p:cNvPr id="14" name="灯片编号占位符 1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530820CF-B880-4189-942D-D702A7CBA730}" type="datetimeFigureOut">
              <a:rPr lang="zh-CN" altLang="en-US" smtClean="0"/>
              <a:t>2014/1/22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530820CF-B880-4189-942D-D702A7CBA730}" type="datetimeFigureOut">
              <a:rPr lang="zh-CN" altLang="en-US" smtClean="0"/>
              <a:t>2014/1/22</a:t>
            </a:fld>
            <a:endParaRPr lang="zh-CN"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CN" alt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C913308-F349-4B6D-A68A-DD1791B4A57B}" type="slidenum">
              <a:rPr lang="zh-CN" altLang="en-US" smtClean="0"/>
              <a:t>‹#›</a:t>
            </a:fld>
            <a:endParaRPr lang="zh-CN"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usa.5944.net/" TargetMode="External"/><Relationship Id="rId2" Type="http://schemas.openxmlformats.org/officeDocument/2006/relationships/hyperlink" Target="http://www.baidu.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_Toc378150102"/><Relationship Id="rId3" Type="http://schemas.openxmlformats.org/officeDocument/2006/relationships/slide" Target="slide5.xml"/><Relationship Id="rId7"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3.xml"/><Relationship Id="rId5" Type="http://schemas.openxmlformats.org/officeDocument/2006/relationships/slide" Target="slide9.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844824"/>
            <a:ext cx="7772400" cy="1524000"/>
          </a:xfrm>
        </p:spPr>
        <p:txBody>
          <a:bodyPr>
            <a:normAutofit/>
          </a:bodyPr>
          <a:lstStyle/>
          <a:p>
            <a:r>
              <a:rPr lang="zh-CN" altLang="zh-CN" b="1" dirty="0"/>
              <a:t>第</a:t>
            </a:r>
            <a:r>
              <a:rPr lang="en-US" altLang="zh-CN" b="1" dirty="0"/>
              <a:t>9</a:t>
            </a:r>
            <a:r>
              <a:rPr lang="zh-CN" altLang="zh-CN" b="1" dirty="0"/>
              <a:t>章</a:t>
            </a:r>
            <a:r>
              <a:rPr lang="en-US" altLang="zh-CN" b="1" dirty="0"/>
              <a:t>  </a:t>
            </a:r>
            <a:r>
              <a:rPr lang="zh-CN" altLang="zh-CN" b="1" dirty="0"/>
              <a:t>综合与提高</a:t>
            </a:r>
          </a:p>
        </p:txBody>
      </p:sp>
      <p:sp>
        <p:nvSpPr>
          <p:cNvPr id="3" name="文本占位符 2"/>
          <p:cNvSpPr>
            <a:spLocks noGrp="1"/>
          </p:cNvSpPr>
          <p:nvPr>
            <p:ph type="body" idx="1"/>
          </p:nvPr>
        </p:nvSpPr>
        <p:spPr>
          <a:xfrm>
            <a:off x="1547664" y="2924944"/>
            <a:ext cx="6417734" cy="939801"/>
          </a:xfrm>
        </p:spPr>
        <p:txBody>
          <a:bodyPr>
            <a:normAutofit/>
          </a:bodyPr>
          <a:lstStyle/>
          <a:p>
            <a:r>
              <a:rPr lang="zh-CN" altLang="en-US" sz="2400" b="1" dirty="0" smtClean="0">
                <a:solidFill>
                  <a:schemeClr val="accent5">
                    <a:lumMod val="40000"/>
                    <a:lumOff val="60000"/>
                  </a:schemeClr>
                </a:solidFill>
              </a:rPr>
              <a:t>制作：张贵红</a:t>
            </a:r>
            <a:endParaRPr lang="zh-CN" altLang="en-US" sz="2400" b="1" dirty="0">
              <a:solidFill>
                <a:schemeClr val="accent5">
                  <a:lumMod val="40000"/>
                  <a:lumOff val="60000"/>
                </a:schemeClr>
              </a:solidFill>
            </a:endParaRPr>
          </a:p>
        </p:txBody>
      </p:sp>
    </p:spTree>
    <p:extLst>
      <p:ext uri="{BB962C8B-B14F-4D97-AF65-F5344CB8AC3E}">
        <p14:creationId xmlns:p14="http://schemas.microsoft.com/office/powerpoint/2010/main" val="29413770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2132856"/>
            <a:ext cx="7408862" cy="2460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131840" y="5085184"/>
            <a:ext cx="1569660" cy="369332"/>
          </a:xfrm>
          <a:prstGeom prst="rect">
            <a:avLst/>
          </a:prstGeom>
          <a:noFill/>
        </p:spPr>
        <p:txBody>
          <a:bodyPr wrap="none" rtlCol="0">
            <a:spAutoFit/>
          </a:bodyPr>
          <a:lstStyle/>
          <a:p>
            <a:r>
              <a:rPr lang="zh-CN" altLang="en-US" dirty="0" smtClean="0"/>
              <a:t>合并后的效果</a:t>
            </a:r>
            <a:endParaRPr lang="zh-CN" altLang="en-US" dirty="0"/>
          </a:p>
        </p:txBody>
      </p:sp>
    </p:spTree>
    <p:extLst>
      <p:ext uri="{BB962C8B-B14F-4D97-AF65-F5344CB8AC3E}">
        <p14:creationId xmlns:p14="http://schemas.microsoft.com/office/powerpoint/2010/main" val="7717408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340768"/>
            <a:ext cx="6840760" cy="4626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067944" y="6276131"/>
            <a:ext cx="1569660" cy="369332"/>
          </a:xfrm>
          <a:prstGeom prst="rect">
            <a:avLst/>
          </a:prstGeom>
          <a:noFill/>
        </p:spPr>
        <p:txBody>
          <a:bodyPr wrap="none" rtlCol="0">
            <a:spAutoFit/>
          </a:bodyPr>
          <a:lstStyle/>
          <a:p>
            <a:r>
              <a:rPr lang="zh-CN" altLang="en-US" dirty="0" smtClean="0"/>
              <a:t>绘制主分割线</a:t>
            </a:r>
            <a:endParaRPr lang="zh-CN" altLang="en-US" dirty="0"/>
          </a:p>
        </p:txBody>
      </p:sp>
    </p:spTree>
    <p:extLst>
      <p:ext uri="{BB962C8B-B14F-4D97-AF65-F5344CB8AC3E}">
        <p14:creationId xmlns:p14="http://schemas.microsoft.com/office/powerpoint/2010/main" val="20512231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423045"/>
            <a:ext cx="6552728" cy="46247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139952" y="6177190"/>
            <a:ext cx="1107996" cy="369332"/>
          </a:xfrm>
          <a:prstGeom prst="rect">
            <a:avLst/>
          </a:prstGeom>
          <a:noFill/>
        </p:spPr>
        <p:txBody>
          <a:bodyPr wrap="none" rtlCol="0">
            <a:spAutoFit/>
          </a:bodyPr>
          <a:lstStyle/>
          <a:p>
            <a:r>
              <a:rPr lang="zh-CN" altLang="en-US" dirty="0" smtClean="0"/>
              <a:t>切片效果</a:t>
            </a:r>
            <a:endParaRPr lang="zh-CN" altLang="en-US" dirty="0"/>
          </a:p>
        </p:txBody>
      </p:sp>
    </p:spTree>
    <p:extLst>
      <p:ext uri="{BB962C8B-B14F-4D97-AF65-F5344CB8AC3E}">
        <p14:creationId xmlns:p14="http://schemas.microsoft.com/office/powerpoint/2010/main" val="20565415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r>
              <a:rPr lang="zh-CN" altLang="zh-CN" dirty="0"/>
              <a:t>模板是网页编辑软件生成具有相似布局结构和外观的一种网页制作功能。如果希望站点中的网页享有某种特性，例如相同的布局结构、相似的导航栏等内容，模板是非常有用的。</a:t>
            </a:r>
          </a:p>
          <a:p>
            <a:r>
              <a:rPr lang="zh-CN" altLang="zh-CN" dirty="0"/>
              <a:t>对于模板而言，新的页面可以从一个模板中创建。一旦被创建，这个新的文档将保持和原来模板的联系，除非被明确地隔离分开。一旦把模板应用于一组网页，就可以通过编辑该模板来改变这一组网页中的共享信息。例如，将模板中的导航栏更改后，应用该模板页面中的导航栏将自动被更新。</a:t>
            </a:r>
          </a:p>
          <a:p>
            <a:r>
              <a:rPr lang="zh-CN" altLang="zh-CN" dirty="0"/>
              <a:t>模板是由两类区域组成的：锁定区域和可编辑区域。当创建模板时，所有的区域都是锁定的。定义模板过程的一部分就是指定和命名可编辑区域。然后当某个文档从某些模板中创建时，可编辑的区域则成为唯一可以被改变的地方。</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9.1.7 </a:t>
            </a:r>
            <a:r>
              <a:rPr lang="zh-CN" altLang="zh-CN" b="1" dirty="0"/>
              <a:t>模板的制作</a:t>
            </a:r>
            <a:br>
              <a:rPr lang="zh-CN" altLang="zh-CN" b="1" dirty="0"/>
            </a:br>
            <a:endParaRPr lang="zh-CN" altLang="en-US" dirty="0"/>
          </a:p>
        </p:txBody>
      </p:sp>
    </p:spTree>
    <p:extLst>
      <p:ext uri="{BB962C8B-B14F-4D97-AF65-F5344CB8AC3E}">
        <p14:creationId xmlns:p14="http://schemas.microsoft.com/office/powerpoint/2010/main" val="337424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若想让我们的网页有动感，更炫彩，我们可以在网页上面添加</a:t>
            </a:r>
            <a:r>
              <a:rPr lang="en-US" altLang="zh-CN" dirty="0"/>
              <a:t>FLASH</a:t>
            </a:r>
            <a:r>
              <a:rPr lang="zh-CN" altLang="zh-CN" dirty="0"/>
              <a:t>动画。当然，可以用我们前面七、八章的学到的知识自己做</a:t>
            </a:r>
            <a:r>
              <a:rPr lang="en-US" altLang="zh-CN" dirty="0"/>
              <a:t>FLASH</a:t>
            </a:r>
            <a:r>
              <a:rPr lang="zh-CN" altLang="zh-CN" dirty="0"/>
              <a:t>动画，也可以利用网络资源，在网络上面有很多</a:t>
            </a:r>
            <a:r>
              <a:rPr lang="en-US" altLang="zh-CN" dirty="0"/>
              <a:t>FLASH</a:t>
            </a:r>
            <a:r>
              <a:rPr lang="zh-CN" altLang="zh-CN" dirty="0"/>
              <a:t>高手做的漂亮</a:t>
            </a:r>
            <a:r>
              <a:rPr lang="en-US" altLang="zh-CN" dirty="0"/>
              <a:t>FLASH</a:t>
            </a:r>
            <a:r>
              <a:rPr lang="zh-CN" altLang="zh-CN" dirty="0"/>
              <a:t>动画。当然，我们只是借鉴学习，不能用于商业领域。</a:t>
            </a:r>
            <a:endParaRPr lang="zh-CN" altLang="en-US" dirty="0"/>
          </a:p>
        </p:txBody>
      </p:sp>
      <p:sp>
        <p:nvSpPr>
          <p:cNvPr id="3" name="标题 2"/>
          <p:cNvSpPr>
            <a:spLocks noGrp="1"/>
          </p:cNvSpPr>
          <p:nvPr>
            <p:ph type="title"/>
          </p:nvPr>
        </p:nvSpPr>
        <p:spPr/>
        <p:txBody>
          <a:bodyPr>
            <a:normAutofit fontScale="90000"/>
          </a:bodyPr>
          <a:lstStyle/>
          <a:p>
            <a:r>
              <a:rPr lang="en-US" altLang="zh-CN" b="1" dirty="0"/>
              <a:t>9.1.12 </a:t>
            </a:r>
            <a:r>
              <a:rPr lang="zh-CN" altLang="zh-CN" b="1" dirty="0"/>
              <a:t>在网页中添加</a:t>
            </a:r>
            <a:r>
              <a:rPr lang="en-US" altLang="zh-CN" b="1" dirty="0"/>
              <a:t>flash</a:t>
            </a:r>
            <a:r>
              <a:rPr lang="zh-CN" altLang="zh-CN" b="1" dirty="0"/>
              <a:t/>
            </a:r>
            <a:br>
              <a:rPr lang="zh-CN" altLang="zh-CN" b="1" dirty="0"/>
            </a:br>
            <a:endParaRPr lang="zh-CN" altLang="en-US" dirty="0"/>
          </a:p>
        </p:txBody>
      </p:sp>
    </p:spTree>
    <p:extLst>
      <p:ext uri="{BB962C8B-B14F-4D97-AF65-F5344CB8AC3E}">
        <p14:creationId xmlns:p14="http://schemas.microsoft.com/office/powerpoint/2010/main" val="12311330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9.2.1  </a:t>
            </a:r>
            <a:r>
              <a:rPr lang="zh-CN" altLang="zh-CN" b="1" dirty="0"/>
              <a:t>站点的本地</a:t>
            </a:r>
            <a:r>
              <a:rPr lang="zh-CN" altLang="zh-CN" b="1" dirty="0" smtClean="0"/>
              <a:t>测试</a:t>
            </a:r>
            <a:endParaRPr lang="en-US" altLang="zh-CN" b="1" dirty="0" smtClean="0"/>
          </a:p>
          <a:p>
            <a:r>
              <a:rPr lang="en-US" altLang="zh-CN" b="1" dirty="0"/>
              <a:t>9.2.2  </a:t>
            </a:r>
            <a:r>
              <a:rPr lang="zh-CN" altLang="zh-CN" b="1" dirty="0"/>
              <a:t>域名空间的申请</a:t>
            </a:r>
          </a:p>
          <a:p>
            <a:r>
              <a:rPr lang="en-US" altLang="zh-CN" b="1" dirty="0"/>
              <a:t>9.2.3  </a:t>
            </a:r>
            <a:r>
              <a:rPr lang="zh-CN" altLang="zh-CN" b="1" dirty="0"/>
              <a:t>发布</a:t>
            </a:r>
            <a:r>
              <a:rPr lang="zh-CN" altLang="zh-CN" b="1" dirty="0" smtClean="0"/>
              <a:t>站点</a:t>
            </a:r>
            <a:endParaRPr lang="en-US" altLang="zh-CN" b="1" dirty="0" smtClean="0"/>
          </a:p>
          <a:p>
            <a:r>
              <a:rPr lang="en-US" altLang="zh-CN" b="1" dirty="0"/>
              <a:t>9.2.4  </a:t>
            </a:r>
            <a:r>
              <a:rPr lang="zh-CN" altLang="zh-CN" b="1" dirty="0"/>
              <a:t>更新维护站点</a:t>
            </a:r>
          </a:p>
          <a:p>
            <a:endParaRPr lang="zh-CN" altLang="zh-CN" b="1" dirty="0"/>
          </a:p>
        </p:txBody>
      </p:sp>
      <p:sp>
        <p:nvSpPr>
          <p:cNvPr id="3" name="标题 2"/>
          <p:cNvSpPr>
            <a:spLocks noGrp="1"/>
          </p:cNvSpPr>
          <p:nvPr>
            <p:ph type="title"/>
          </p:nvPr>
        </p:nvSpPr>
        <p:spPr/>
        <p:txBody>
          <a:bodyPr>
            <a:normAutofit fontScale="90000"/>
          </a:bodyPr>
          <a:lstStyle/>
          <a:p>
            <a:r>
              <a:rPr lang="en-US" altLang="zh-CN" b="1" dirty="0"/>
              <a:t>9.2  </a:t>
            </a:r>
            <a:r>
              <a:rPr lang="zh-CN" altLang="zh-CN" b="1" dirty="0"/>
              <a:t>成果发布到互联网上</a:t>
            </a:r>
            <a:r>
              <a:rPr lang="zh-CN" altLang="en-US" b="1" dirty="0"/>
              <a:t/>
            </a:r>
            <a:br>
              <a:rPr lang="zh-CN" altLang="en-US" b="1" dirty="0"/>
            </a:br>
            <a:endParaRPr lang="zh-CN" altLang="en-US" dirty="0"/>
          </a:p>
        </p:txBody>
      </p:sp>
    </p:spTree>
    <p:extLst>
      <p:ext uri="{BB962C8B-B14F-4D97-AF65-F5344CB8AC3E}">
        <p14:creationId xmlns:p14="http://schemas.microsoft.com/office/powerpoint/2010/main" val="23933520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．检测浏览器的兼容性</a:t>
            </a:r>
          </a:p>
          <a:p>
            <a:r>
              <a:rPr lang="en-US" altLang="zh-CN" b="1" dirty="0"/>
              <a:t>2</a:t>
            </a:r>
            <a:r>
              <a:rPr lang="zh-CN" altLang="zh-CN" b="1" dirty="0"/>
              <a:t>．检查站点的链接错误</a:t>
            </a:r>
          </a:p>
          <a:p>
            <a:endParaRPr lang="zh-CN" altLang="en-US" dirty="0"/>
          </a:p>
        </p:txBody>
      </p:sp>
      <p:sp>
        <p:nvSpPr>
          <p:cNvPr id="3" name="标题 2"/>
          <p:cNvSpPr>
            <a:spLocks noGrp="1"/>
          </p:cNvSpPr>
          <p:nvPr>
            <p:ph type="title"/>
          </p:nvPr>
        </p:nvSpPr>
        <p:spPr/>
        <p:txBody>
          <a:bodyPr>
            <a:normAutofit/>
          </a:bodyPr>
          <a:lstStyle/>
          <a:p>
            <a:r>
              <a:rPr lang="en-US" altLang="zh-CN" b="1" dirty="0"/>
              <a:t>9.2.1  </a:t>
            </a:r>
            <a:r>
              <a:rPr lang="zh-CN" altLang="zh-CN" b="1" dirty="0"/>
              <a:t>站点的本地测试</a:t>
            </a:r>
          </a:p>
        </p:txBody>
      </p:sp>
    </p:spTree>
    <p:extLst>
      <p:ext uri="{BB962C8B-B14F-4D97-AF65-F5344CB8AC3E}">
        <p14:creationId xmlns:p14="http://schemas.microsoft.com/office/powerpoint/2010/main" val="3506117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在</a:t>
            </a:r>
            <a:r>
              <a:rPr lang="en-US" altLang="zh-CN" dirty="0">
                <a:hlinkClick r:id="rId2"/>
              </a:rPr>
              <a:t>http://www.baidu.com</a:t>
            </a:r>
            <a:r>
              <a:rPr lang="zh-CN" altLang="zh-CN" dirty="0"/>
              <a:t>上面搜索域名空间的申请，可以得到很多相关信息。若需要申请免费的域名和空间，就需要搜索免费域名空间。</a:t>
            </a:r>
            <a:r>
              <a:rPr lang="en-US" altLang="zh-CN" dirty="0">
                <a:hlinkClick r:id="rId3"/>
              </a:rPr>
              <a:t>http://usa.5944.net</a:t>
            </a:r>
            <a:r>
              <a:rPr lang="zh-CN" altLang="zh-CN" dirty="0"/>
              <a:t>（我就试试网），直接访问该网站就</a:t>
            </a:r>
            <a:r>
              <a:rPr lang="zh-CN" altLang="zh-CN" dirty="0" smtClean="0"/>
              <a:t>可以</a:t>
            </a:r>
            <a:r>
              <a:rPr lang="zh-CN" altLang="en-US" dirty="0" smtClean="0"/>
              <a:t>。</a:t>
            </a:r>
            <a:r>
              <a:rPr lang="zh-CN" altLang="zh-CN" dirty="0" smtClean="0"/>
              <a:t>特别</a:t>
            </a:r>
            <a:r>
              <a:rPr lang="zh-CN" altLang="zh-CN" dirty="0"/>
              <a:t>要注意记下自己的</a:t>
            </a:r>
            <a:r>
              <a:rPr lang="en-US" altLang="zh-CN" dirty="0"/>
              <a:t>FTP</a:t>
            </a:r>
            <a:r>
              <a:rPr lang="zh-CN" altLang="zh-CN" dirty="0"/>
              <a:t>上传地址、</a:t>
            </a:r>
            <a:r>
              <a:rPr lang="en-US" altLang="zh-CN" dirty="0"/>
              <a:t>FTP</a:t>
            </a:r>
            <a:r>
              <a:rPr lang="zh-CN" altLang="zh-CN" dirty="0"/>
              <a:t>上传账号和</a:t>
            </a:r>
            <a:r>
              <a:rPr lang="en-US" altLang="zh-CN" dirty="0"/>
              <a:t>FTP</a:t>
            </a:r>
            <a:r>
              <a:rPr lang="zh-CN" altLang="zh-CN" dirty="0"/>
              <a:t>上传密码，这用于把已经做好的网站上传到该地址空间。至于系统自动分配的域名也要记住，它是用于访问自己的网页的网络地址。</a:t>
            </a:r>
            <a:r>
              <a:rPr lang="zh-CN" altLang="zh-CN" dirty="0" smtClean="0"/>
              <a:t>申请</a:t>
            </a:r>
            <a:r>
              <a:rPr lang="zh-CN" altLang="zh-CN" dirty="0"/>
              <a:t>免费域名空间。</a:t>
            </a:r>
            <a:endParaRPr lang="zh-CN" altLang="en-US" dirty="0"/>
          </a:p>
        </p:txBody>
      </p:sp>
      <p:sp>
        <p:nvSpPr>
          <p:cNvPr id="3" name="标题 2"/>
          <p:cNvSpPr>
            <a:spLocks noGrp="1"/>
          </p:cNvSpPr>
          <p:nvPr>
            <p:ph type="title"/>
          </p:nvPr>
        </p:nvSpPr>
        <p:spPr/>
        <p:txBody>
          <a:bodyPr>
            <a:normAutofit fontScale="90000"/>
          </a:bodyPr>
          <a:lstStyle/>
          <a:p>
            <a:r>
              <a:rPr lang="en-US" altLang="zh-CN" b="1" dirty="0"/>
              <a:t>9.2.2  </a:t>
            </a:r>
            <a:r>
              <a:rPr lang="zh-CN" altLang="zh-CN" b="1" dirty="0"/>
              <a:t>域名空间的申请</a:t>
            </a:r>
            <a:br>
              <a:rPr lang="zh-CN" altLang="zh-CN" b="1" dirty="0"/>
            </a:br>
            <a:endParaRPr lang="zh-CN" altLang="en-US" dirty="0"/>
          </a:p>
        </p:txBody>
      </p:sp>
    </p:spTree>
    <p:extLst>
      <p:ext uri="{BB962C8B-B14F-4D97-AF65-F5344CB8AC3E}">
        <p14:creationId xmlns:p14="http://schemas.microsoft.com/office/powerpoint/2010/main" val="4319758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．直接使用软件登录前面申请到的</a:t>
            </a:r>
            <a:r>
              <a:rPr lang="en-US" altLang="zh-CN" b="1" dirty="0"/>
              <a:t>FTP</a:t>
            </a:r>
            <a:r>
              <a:rPr lang="zh-CN" altLang="zh-CN" b="1" dirty="0"/>
              <a:t>空间</a:t>
            </a:r>
          </a:p>
          <a:p>
            <a:r>
              <a:rPr lang="en-US" altLang="zh-CN" b="1" dirty="0"/>
              <a:t>2</a:t>
            </a:r>
            <a:r>
              <a:rPr lang="zh-CN" altLang="zh-CN" b="1" dirty="0"/>
              <a:t>．</a:t>
            </a:r>
            <a:r>
              <a:rPr lang="en-US" altLang="zh-CN" b="1" dirty="0"/>
              <a:t>Dreamweaver</a:t>
            </a:r>
            <a:r>
              <a:rPr lang="zh-CN" altLang="zh-CN" b="1" dirty="0"/>
              <a:t>内置</a:t>
            </a:r>
            <a:r>
              <a:rPr lang="en-US" altLang="zh-CN" b="1" dirty="0"/>
              <a:t>FTP</a:t>
            </a:r>
            <a:r>
              <a:rPr lang="zh-CN" altLang="zh-CN" b="1" dirty="0"/>
              <a:t>上传功能</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9.2.3  </a:t>
            </a:r>
            <a:r>
              <a:rPr lang="zh-CN" altLang="zh-CN" b="1" dirty="0"/>
              <a:t>发布站点</a:t>
            </a:r>
            <a:br>
              <a:rPr lang="zh-CN" altLang="zh-CN" b="1" dirty="0"/>
            </a:br>
            <a:endParaRPr lang="zh-CN" altLang="en-US" dirty="0"/>
          </a:p>
        </p:txBody>
      </p:sp>
    </p:spTree>
    <p:extLst>
      <p:ext uri="{BB962C8B-B14F-4D97-AF65-F5344CB8AC3E}">
        <p14:creationId xmlns:p14="http://schemas.microsoft.com/office/powerpoint/2010/main" val="3918983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a:t>网站上传完成后并不是就完事大吉了，还需要不断地后期维护站点。比如更新网站信息，链接出现问题要重新制作，有无效链接需要及时清理。只有不断地更新维护，网站才能吸引更多的人气。</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9.2.4  </a:t>
            </a:r>
            <a:r>
              <a:rPr lang="zh-CN" altLang="zh-CN" b="1" dirty="0"/>
              <a:t>更新维护站点</a:t>
            </a:r>
            <a:br>
              <a:rPr lang="zh-CN" altLang="zh-CN" b="1" dirty="0"/>
            </a:br>
            <a:endParaRPr lang="zh-CN" altLang="en-US" dirty="0"/>
          </a:p>
        </p:txBody>
      </p:sp>
    </p:spTree>
    <p:extLst>
      <p:ext uri="{BB962C8B-B14F-4D97-AF65-F5344CB8AC3E}">
        <p14:creationId xmlns:p14="http://schemas.microsoft.com/office/powerpoint/2010/main" val="907083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43808" y="1916832"/>
            <a:ext cx="4032448" cy="4032448"/>
          </a:xfrm>
        </p:spPr>
        <p:txBody>
          <a:bodyPr>
            <a:normAutofit/>
          </a:bodyPr>
          <a:lstStyle/>
          <a:p>
            <a:endParaRPr lang="en-US" altLang="zh-CN" b="1" dirty="0" smtClean="0"/>
          </a:p>
          <a:p>
            <a:r>
              <a:rPr lang="en-US" altLang="zh-CN" b="1" dirty="0">
                <a:hlinkClick r:id="rId2" action="ppaction://hlinksldjump"/>
              </a:rPr>
              <a:t>9.1  </a:t>
            </a:r>
            <a:r>
              <a:rPr lang="zh-CN" altLang="zh-CN" b="1" dirty="0">
                <a:hlinkClick r:id="rId2" action="ppaction://hlinksldjump"/>
              </a:rPr>
              <a:t>网站的设计</a:t>
            </a:r>
            <a:endParaRPr lang="zh-CN" altLang="zh-CN" b="1" dirty="0"/>
          </a:p>
          <a:p>
            <a:r>
              <a:rPr lang="en-US" altLang="zh-CN" b="1" dirty="0">
                <a:hlinkClick r:id="rId3" action="ppaction://hlinksldjump"/>
              </a:rPr>
              <a:t>9.2  </a:t>
            </a:r>
            <a:r>
              <a:rPr lang="zh-CN" altLang="zh-CN" b="1" dirty="0">
                <a:hlinkClick r:id="rId3" action="ppaction://hlinksldjump"/>
              </a:rPr>
              <a:t>成果发布到互联网上</a:t>
            </a:r>
            <a:endParaRPr lang="zh-CN" altLang="en-US" b="1" dirty="0"/>
          </a:p>
        </p:txBody>
      </p:sp>
      <p:sp>
        <p:nvSpPr>
          <p:cNvPr id="3" name="标题 2"/>
          <p:cNvSpPr>
            <a:spLocks noGrp="1"/>
          </p:cNvSpPr>
          <p:nvPr>
            <p:ph type="title"/>
          </p:nvPr>
        </p:nvSpPr>
        <p:spPr>
          <a:xfrm>
            <a:off x="457200" y="338328"/>
            <a:ext cx="7355160" cy="1252728"/>
          </a:xfrm>
        </p:spPr>
        <p:txBody>
          <a:bodyPr>
            <a:normAutofit/>
          </a:bodyPr>
          <a:lstStyle/>
          <a:p>
            <a:r>
              <a:rPr lang="zh-CN" altLang="en-US" sz="4800" dirty="0" smtClean="0"/>
              <a:t>主要内容</a:t>
            </a:r>
            <a:endParaRPr lang="zh-CN" altLang="en-US" sz="4800" dirty="0"/>
          </a:p>
        </p:txBody>
      </p:sp>
    </p:spTree>
    <p:extLst>
      <p:ext uri="{BB962C8B-B14F-4D97-AF65-F5344CB8AC3E}">
        <p14:creationId xmlns:p14="http://schemas.microsoft.com/office/powerpoint/2010/main" val="2307452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32500" lnSpcReduction="20000"/>
          </a:bodyPr>
          <a:lstStyle/>
          <a:p>
            <a:r>
              <a:rPr lang="en-US" altLang="zh-CN" sz="5100" b="1" dirty="0">
                <a:hlinkClick r:id="rId2" action="ppaction://hlinksldjump"/>
              </a:rPr>
              <a:t>9.1.1  </a:t>
            </a:r>
            <a:r>
              <a:rPr lang="en-US" altLang="zh-CN" sz="5100" b="1" dirty="0" err="1">
                <a:hlinkClick r:id="rId2" action="ppaction://hlinksldjump"/>
              </a:rPr>
              <a:t>站点规划</a:t>
            </a:r>
            <a:endParaRPr lang="zh-CN" altLang="zh-CN" sz="5100" b="1" dirty="0"/>
          </a:p>
          <a:p>
            <a:r>
              <a:rPr lang="en-US" altLang="zh-CN" sz="5100" b="1" dirty="0">
                <a:hlinkClick r:id="rId3" action="ppaction://hlinksldjump"/>
              </a:rPr>
              <a:t>9.1.2</a:t>
            </a:r>
            <a:r>
              <a:rPr lang="en-US" altLang="zh-CN" sz="5100" b="1" dirty="0" smtClean="0">
                <a:hlinkClick r:id="rId3" action="ppaction://hlinksldjump"/>
              </a:rPr>
              <a:t>网站的功能需求分析</a:t>
            </a:r>
            <a:endParaRPr lang="zh-CN" altLang="zh-CN" sz="5100" b="1" dirty="0"/>
          </a:p>
          <a:p>
            <a:r>
              <a:rPr lang="en-US" altLang="zh-CN" sz="5100" b="1" dirty="0"/>
              <a:t>9.1.3</a:t>
            </a:r>
            <a:r>
              <a:rPr lang="en-US" altLang="zh-CN" sz="5100" b="1" dirty="0" smtClean="0"/>
              <a:t>网站的非功能需求分析</a:t>
            </a:r>
            <a:endParaRPr lang="zh-CN" altLang="zh-CN" sz="5100" b="1" dirty="0"/>
          </a:p>
          <a:p>
            <a:r>
              <a:rPr lang="en-US" altLang="zh-CN" sz="5100" b="1" dirty="0">
                <a:hlinkClick r:id="rId4" action="ppaction://hlinksldjump"/>
              </a:rPr>
              <a:t>9.1.4网站策划</a:t>
            </a:r>
            <a:r>
              <a:rPr lang="en-US" altLang="zh-CN" sz="5100" b="1" dirty="0"/>
              <a:t>	</a:t>
            </a:r>
            <a:endParaRPr lang="zh-CN" altLang="zh-CN" sz="5100" b="1" dirty="0"/>
          </a:p>
          <a:p>
            <a:r>
              <a:rPr lang="en-US" altLang="zh-CN" sz="5100" b="1" dirty="0">
                <a:hlinkClick r:id="rId5" action="ppaction://hlinksldjump"/>
              </a:rPr>
              <a:t>9.1.5首页的版面设计</a:t>
            </a:r>
            <a:endParaRPr lang="zh-CN" altLang="zh-CN" sz="5100" b="1" dirty="0"/>
          </a:p>
          <a:p>
            <a:r>
              <a:rPr lang="en-US" altLang="zh-CN" sz="5100" b="1" dirty="0"/>
              <a:t>9.1.6 </a:t>
            </a:r>
            <a:r>
              <a:rPr lang="en-US" altLang="zh-CN" sz="5100" b="1" dirty="0" err="1"/>
              <a:t>网站的首页制作</a:t>
            </a:r>
            <a:endParaRPr lang="en-US" altLang="zh-CN" sz="5100" b="1" dirty="0"/>
          </a:p>
          <a:p>
            <a:r>
              <a:rPr lang="en-US" altLang="zh-CN" sz="5100" b="1" dirty="0">
                <a:hlinkClick r:id="rId6" action="ppaction://hlinksldjump"/>
              </a:rPr>
              <a:t>9.1.7 </a:t>
            </a:r>
            <a:r>
              <a:rPr lang="en-US" altLang="zh-CN" sz="5100" b="1" dirty="0" err="1">
                <a:hlinkClick r:id="rId6" action="ppaction://hlinksldjump"/>
              </a:rPr>
              <a:t>模板的制作</a:t>
            </a:r>
            <a:r>
              <a:rPr lang="en-US" altLang="zh-CN" sz="5100" b="1" dirty="0"/>
              <a:t>	</a:t>
            </a:r>
            <a:endParaRPr lang="zh-CN" altLang="zh-CN" sz="5100" b="1" dirty="0"/>
          </a:p>
          <a:p>
            <a:r>
              <a:rPr lang="en-US" altLang="zh-CN" sz="5100" b="1" dirty="0"/>
              <a:t>9.1.8 </a:t>
            </a:r>
            <a:r>
              <a:rPr lang="en-US" altLang="zh-CN" sz="5100" b="1" dirty="0" err="1"/>
              <a:t>日志页的制作</a:t>
            </a:r>
            <a:endParaRPr lang="en-US" altLang="zh-CN" sz="5100" b="1" dirty="0"/>
          </a:p>
          <a:p>
            <a:r>
              <a:rPr lang="en-US" altLang="zh-CN" sz="5100" b="1" dirty="0"/>
              <a:t>9.1.9 </a:t>
            </a:r>
            <a:r>
              <a:rPr lang="en-US" altLang="zh-CN" sz="5100" b="1" dirty="0" err="1"/>
              <a:t>照片页的制作</a:t>
            </a:r>
            <a:endParaRPr lang="en-US" altLang="zh-CN" sz="5100" b="1" dirty="0"/>
          </a:p>
          <a:p>
            <a:r>
              <a:rPr lang="en-US" altLang="zh-CN" sz="5100" b="1" dirty="0"/>
              <a:t>9.1.10 </a:t>
            </a:r>
            <a:r>
              <a:rPr lang="en-US" altLang="zh-CN" sz="5100" b="1" dirty="0" err="1"/>
              <a:t>个人档网页的制作</a:t>
            </a:r>
            <a:endParaRPr lang="en-US" altLang="zh-CN" sz="5100" b="1" dirty="0"/>
          </a:p>
          <a:p>
            <a:r>
              <a:rPr lang="en-US" altLang="zh-CN" sz="5100" b="1" dirty="0"/>
              <a:t>9.1.11 “</a:t>
            </a:r>
            <a:r>
              <a:rPr lang="en-US" altLang="zh-CN" sz="5100" b="1" dirty="0" err="1"/>
              <a:t>联系我”网页的制作</a:t>
            </a:r>
            <a:r>
              <a:rPr lang="en-US" altLang="zh-CN" sz="5100" b="1" dirty="0"/>
              <a:t>	</a:t>
            </a:r>
          </a:p>
          <a:p>
            <a:r>
              <a:rPr lang="en-US" altLang="zh-CN" sz="5100" b="1" dirty="0">
                <a:hlinkClick r:id="rId7" action="ppaction://hlinksldjump"/>
              </a:rPr>
              <a:t>9.1.12 </a:t>
            </a:r>
            <a:r>
              <a:rPr lang="en-US" altLang="zh-CN" sz="5100" b="1" dirty="0" err="1">
                <a:hlinkClick r:id="rId7" action="ppaction://hlinksldjump"/>
              </a:rPr>
              <a:t>在网页中添加flash</a:t>
            </a:r>
            <a:r>
              <a:rPr lang="en-US" altLang="zh-CN" sz="5100" b="1" dirty="0">
                <a:hlinkClick r:id="rId8" action="ppaction://hlinkfile"/>
              </a:rPr>
              <a:t>	</a:t>
            </a:r>
            <a:endParaRPr lang="en-US" altLang="zh-CN" sz="5100" b="1" dirty="0"/>
          </a:p>
          <a:p>
            <a:endParaRPr lang="zh-CN" altLang="en-US" dirty="0"/>
          </a:p>
        </p:txBody>
      </p:sp>
      <p:sp>
        <p:nvSpPr>
          <p:cNvPr id="3" name="标题 2"/>
          <p:cNvSpPr>
            <a:spLocks noGrp="1"/>
          </p:cNvSpPr>
          <p:nvPr>
            <p:ph type="title"/>
          </p:nvPr>
        </p:nvSpPr>
        <p:spPr/>
        <p:txBody>
          <a:bodyPr>
            <a:normAutofit fontScale="90000"/>
          </a:bodyPr>
          <a:lstStyle/>
          <a:p>
            <a:r>
              <a:rPr lang="en-US" altLang="zh-CN" b="1" dirty="0"/>
              <a:t>9.1  </a:t>
            </a:r>
            <a:r>
              <a:rPr lang="zh-CN" altLang="zh-CN" b="1" dirty="0"/>
              <a:t>网站的设计</a:t>
            </a:r>
            <a:br>
              <a:rPr lang="zh-CN" altLang="zh-CN" b="1" dirty="0"/>
            </a:br>
            <a:endParaRPr lang="zh-CN" altLang="en-US" dirty="0"/>
          </a:p>
        </p:txBody>
      </p:sp>
    </p:spTree>
    <p:extLst>
      <p:ext uri="{BB962C8B-B14F-4D97-AF65-F5344CB8AC3E}">
        <p14:creationId xmlns:p14="http://schemas.microsoft.com/office/powerpoint/2010/main" val="581155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a:t>1</a:t>
            </a:r>
            <a:r>
              <a:rPr lang="zh-CN" altLang="zh-CN" b="1" dirty="0"/>
              <a:t>．明确创建网站的目的和用户的需求</a:t>
            </a:r>
          </a:p>
          <a:p>
            <a:r>
              <a:rPr lang="en-US" altLang="zh-CN" b="1" dirty="0"/>
              <a:t>2</a:t>
            </a:r>
            <a:r>
              <a:rPr lang="zh-CN" altLang="zh-CN" b="1" dirty="0"/>
              <a:t>．出具网站策划书</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9.1.1  </a:t>
            </a:r>
            <a:r>
              <a:rPr lang="en-US" altLang="zh-CN" b="1" dirty="0" err="1"/>
              <a:t>站点规划</a:t>
            </a:r>
            <a:r>
              <a:rPr lang="zh-CN" altLang="zh-CN" b="1" dirty="0"/>
              <a:t/>
            </a:r>
            <a:br>
              <a:rPr lang="zh-CN" altLang="zh-CN" b="1" dirty="0"/>
            </a:br>
            <a:endParaRPr lang="zh-CN" altLang="en-US" dirty="0"/>
          </a:p>
        </p:txBody>
      </p:sp>
    </p:spTree>
    <p:extLst>
      <p:ext uri="{BB962C8B-B14F-4D97-AF65-F5344CB8AC3E}">
        <p14:creationId xmlns:p14="http://schemas.microsoft.com/office/powerpoint/2010/main" val="10217923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a:bodyPr>
          <a:lstStyle/>
          <a:p>
            <a:endParaRPr lang="zh-CN" altLang="en-US" dirty="0"/>
          </a:p>
          <a:p>
            <a:endParaRPr lang="zh-CN" altLang="zh-CN" dirty="0"/>
          </a:p>
        </p:txBody>
      </p:sp>
      <p:sp>
        <p:nvSpPr>
          <p:cNvPr id="3" name="标题 2"/>
          <p:cNvSpPr>
            <a:spLocks noGrp="1"/>
          </p:cNvSpPr>
          <p:nvPr>
            <p:ph type="title"/>
          </p:nvPr>
        </p:nvSpPr>
        <p:spPr/>
        <p:txBody>
          <a:bodyPr/>
          <a:lstStyle/>
          <a:p>
            <a:r>
              <a:rPr lang="en-US" altLang="zh-CN" dirty="0"/>
              <a:t>9.1.2</a:t>
            </a:r>
            <a:r>
              <a:rPr lang="zh-CN" altLang="zh-CN" dirty="0"/>
              <a:t>网站的功能需求分析：</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204864"/>
            <a:ext cx="5947264" cy="395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19288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227" y="188640"/>
            <a:ext cx="8973773" cy="6247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3419872" y="6400170"/>
            <a:ext cx="2016224" cy="369332"/>
          </a:xfrm>
          <a:prstGeom prst="rect">
            <a:avLst/>
          </a:prstGeom>
          <a:noFill/>
        </p:spPr>
        <p:txBody>
          <a:bodyPr wrap="square" rtlCol="0">
            <a:spAutoFit/>
          </a:bodyPr>
          <a:lstStyle/>
          <a:p>
            <a:r>
              <a:rPr lang="zh-CN" altLang="en-US" dirty="0" smtClean="0"/>
              <a:t>网站效果图</a:t>
            </a:r>
            <a:endParaRPr lang="zh-CN" altLang="en-US" dirty="0"/>
          </a:p>
        </p:txBody>
      </p:sp>
    </p:spTree>
    <p:extLst>
      <p:ext uri="{BB962C8B-B14F-4D97-AF65-F5344CB8AC3E}">
        <p14:creationId xmlns:p14="http://schemas.microsoft.com/office/powerpoint/2010/main" val="30511532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r>
              <a:rPr lang="zh-CN" altLang="zh-CN" dirty="0"/>
              <a:t>页面的风格：彰显个性，唯美自然。</a:t>
            </a:r>
            <a:r>
              <a:rPr lang="en-US" altLang="zh-CN" dirty="0"/>
              <a:t> </a:t>
            </a:r>
            <a:endParaRPr lang="zh-CN" altLang="zh-CN" dirty="0"/>
          </a:p>
          <a:p>
            <a:pPr lvl="0"/>
            <a:r>
              <a:rPr lang="zh-CN" altLang="zh-CN" dirty="0"/>
              <a:t>所需素材：自己选材</a:t>
            </a:r>
            <a:r>
              <a:rPr lang="en-US" altLang="zh-CN" dirty="0"/>
              <a:t> </a:t>
            </a:r>
            <a:r>
              <a:rPr lang="zh-CN" altLang="zh-CN" dirty="0"/>
              <a:t>，网上有很多相关素材可供选择。</a:t>
            </a:r>
          </a:p>
          <a:p>
            <a:r>
              <a:rPr lang="en-US" altLang="zh-CN" dirty="0"/>
              <a:t>Logo</a:t>
            </a:r>
            <a:r>
              <a:rPr lang="zh-CN" altLang="zh-CN" dirty="0"/>
              <a:t>：设计网站自己的</a:t>
            </a:r>
            <a:r>
              <a:rPr lang="en-US" altLang="zh-CN" dirty="0" smtClean="0"/>
              <a:t>logo</a:t>
            </a:r>
            <a:r>
              <a:rPr lang="zh-CN" altLang="en-US" dirty="0"/>
              <a:t>、</a:t>
            </a:r>
            <a:r>
              <a:rPr lang="en-US" altLang="zh-CN" dirty="0" smtClean="0"/>
              <a:t>banner</a:t>
            </a:r>
            <a:r>
              <a:rPr lang="zh-CN" altLang="zh-CN" dirty="0"/>
              <a:t>在主页显示</a:t>
            </a:r>
            <a:r>
              <a:rPr lang="zh-CN" altLang="zh-CN" dirty="0" smtClean="0"/>
              <a:t>。</a:t>
            </a:r>
            <a:endParaRPr lang="en-US" altLang="zh-CN" dirty="0" smtClean="0"/>
          </a:p>
          <a:p>
            <a:r>
              <a:rPr lang="zh-CN" altLang="zh-CN" dirty="0"/>
              <a:t>色调：采用柔色，色调柔和，体现女性的柔美。</a:t>
            </a:r>
            <a:endParaRPr lang="zh-CN" altLang="en-US" dirty="0"/>
          </a:p>
        </p:txBody>
      </p:sp>
      <p:sp>
        <p:nvSpPr>
          <p:cNvPr id="3" name="标题 2"/>
          <p:cNvSpPr>
            <a:spLocks noGrp="1"/>
          </p:cNvSpPr>
          <p:nvPr>
            <p:ph type="title"/>
          </p:nvPr>
        </p:nvSpPr>
        <p:spPr/>
        <p:txBody>
          <a:bodyPr/>
          <a:lstStyle/>
          <a:p>
            <a:r>
              <a:rPr lang="en-US" altLang="zh-CN" dirty="0"/>
              <a:t>9.1.3</a:t>
            </a:r>
            <a:r>
              <a:rPr lang="zh-CN" altLang="zh-CN" dirty="0"/>
              <a:t>网站的非功能需求分析：</a:t>
            </a:r>
            <a:endParaRPr lang="zh-CN" altLang="en-US" dirty="0"/>
          </a:p>
        </p:txBody>
      </p:sp>
    </p:spTree>
    <p:extLst>
      <p:ext uri="{BB962C8B-B14F-4D97-AF65-F5344CB8AC3E}">
        <p14:creationId xmlns:p14="http://schemas.microsoft.com/office/powerpoint/2010/main" val="2985363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lvl="0"/>
            <a:r>
              <a:rPr lang="zh-CN" altLang="zh-CN" dirty="0"/>
              <a:t>网站色彩布局。</a:t>
            </a:r>
          </a:p>
          <a:p>
            <a:pPr lvl="0"/>
            <a:r>
              <a:rPr lang="zh-CN" altLang="zh-CN" dirty="0"/>
              <a:t>网站结构布局。</a:t>
            </a:r>
          </a:p>
          <a:p>
            <a:endParaRPr lang="zh-CN" altLang="en-US" dirty="0"/>
          </a:p>
        </p:txBody>
      </p:sp>
      <p:sp>
        <p:nvSpPr>
          <p:cNvPr id="3" name="标题 2"/>
          <p:cNvSpPr>
            <a:spLocks noGrp="1"/>
          </p:cNvSpPr>
          <p:nvPr>
            <p:ph type="title"/>
          </p:nvPr>
        </p:nvSpPr>
        <p:spPr/>
        <p:txBody>
          <a:bodyPr>
            <a:normAutofit fontScale="90000"/>
          </a:bodyPr>
          <a:lstStyle/>
          <a:p>
            <a:r>
              <a:rPr lang="en-US" altLang="zh-CN" b="1" dirty="0"/>
              <a:t>9.1.4</a:t>
            </a:r>
            <a:r>
              <a:rPr lang="zh-CN" altLang="zh-CN" b="1" dirty="0"/>
              <a:t>网站策划</a:t>
            </a:r>
            <a:br>
              <a:rPr lang="zh-CN" altLang="zh-CN" b="1" dirty="0"/>
            </a:b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717032"/>
            <a:ext cx="5067300" cy="1943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27802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en-US" altLang="zh-CN" b="1" dirty="0"/>
              <a:t>9.1.5</a:t>
            </a:r>
            <a:r>
              <a:rPr lang="zh-CN" altLang="zh-CN" b="1" dirty="0"/>
              <a:t>首页的版面设计</a:t>
            </a:r>
            <a:br>
              <a:rPr lang="zh-CN" altLang="zh-CN" b="1" dirty="0"/>
            </a:br>
            <a:endParaRPr lang="zh-CN" alt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03648" y="1484784"/>
            <a:ext cx="7095943" cy="47434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5879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333</TotalTime>
  <Words>621</Words>
  <Application>Microsoft Office PowerPoint</Application>
  <PresentationFormat>全屏显示(4:3)</PresentationFormat>
  <Paragraphs>57</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波形</vt:lpstr>
      <vt:lpstr>第9章  综合与提高</vt:lpstr>
      <vt:lpstr>主要内容</vt:lpstr>
      <vt:lpstr>9.1  网站的设计 </vt:lpstr>
      <vt:lpstr>9.1.1  站点规划 </vt:lpstr>
      <vt:lpstr>9.1.2网站的功能需求分析：</vt:lpstr>
      <vt:lpstr>PowerPoint 演示文稿</vt:lpstr>
      <vt:lpstr>9.1.3网站的非功能需求分析：</vt:lpstr>
      <vt:lpstr>9.1.4网站策划 </vt:lpstr>
      <vt:lpstr>9.1.5首页的版面设计 </vt:lpstr>
      <vt:lpstr>PowerPoint 演示文稿</vt:lpstr>
      <vt:lpstr>PowerPoint 演示文稿</vt:lpstr>
      <vt:lpstr>PowerPoint 演示文稿</vt:lpstr>
      <vt:lpstr>9.1.7 模板的制作 </vt:lpstr>
      <vt:lpstr>9.1.12 在网页中添加flash </vt:lpstr>
      <vt:lpstr>9.2  成果发布到互联网上 </vt:lpstr>
      <vt:lpstr>9.2.1  站点的本地测试</vt:lpstr>
      <vt:lpstr>9.2.2  域名空间的申请 </vt:lpstr>
      <vt:lpstr>9.2.3  发布站点 </vt:lpstr>
      <vt:lpstr>9.2.4  更新维护站点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57</cp:revision>
  <dcterms:created xsi:type="dcterms:W3CDTF">2013-12-27T07:20:25Z</dcterms:created>
  <dcterms:modified xsi:type="dcterms:W3CDTF">2014-01-22T06:39:08Z</dcterms:modified>
</cp:coreProperties>
</file>