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9" r:id="rId4"/>
    <p:sldId id="260" r:id="rId5"/>
    <p:sldId id="263" r:id="rId6"/>
    <p:sldId id="264" r:id="rId7"/>
    <p:sldId id="262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4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9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组合 1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任意多边形 6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" name="任意多边形 7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11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4D6AD49B-017C-4207-8FDE-AB39B259F8FC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12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84D8A888-807E-4B8E-B245-67D3E2C888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8BE1A4-D2E6-4730-98D3-387E39F80899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454085-DB87-415B-BB0B-F0163645D0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F1427-D31D-4762-A92A-210B8EAA24C8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7B3AB3-FFDF-4204-B6DF-A1FF95930F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9D2F2-66E8-4D21-9967-D4CCB9305984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D166FC-3058-4053-AE17-3B5616E2BC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 6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燕尾形 7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C61B362-3A99-49F6-BD39-AF8F1E0E0E47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105B557-D2E8-4943-93EF-4C06D626AE8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FA0DE9E-D2DE-4382-88C3-938A6E69C84D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0282A0A-6E98-4EEF-8B67-BDC953F704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47439A2-C2FE-47CB-8F68-AE1F7C693F22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DF49A70-DED7-4D06-93F1-F06CD514D9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A239480-536A-4E11-9776-C99971A517D4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38DE576-1C96-44B5-9BDB-A9E38AEB96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79E882-70F1-4CBE-BC56-1B8E55222248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3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67401-2217-4FEB-A2DB-CC01717ED7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1F40F24-E1A3-4FC9-98DC-15B53F5A8392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407BFF5-F978-4AA3-91ED-E61930FDC8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7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6" name="任意多边形 8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7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燕尾形 11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燕尾形 12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13DAEAED-67FA-4AFE-A8D1-26FA86F031D6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1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4D241D28-3E99-43D0-BD6E-D340E60BA4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033" name="文本占位符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FF9391C8-38C4-4520-9CBD-FFFFC25B3259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A9CDB976-8726-4D21-9107-79A4A7D915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0" r:id="rId2"/>
    <p:sldLayoutId id="2147483685" r:id="rId3"/>
    <p:sldLayoutId id="2147483686" r:id="rId4"/>
    <p:sldLayoutId id="2147483687" r:id="rId5"/>
    <p:sldLayoutId id="2147483688" r:id="rId6"/>
    <p:sldLayoutId id="2147483681" r:id="rId7"/>
    <p:sldLayoutId id="2147483689" r:id="rId8"/>
    <p:sldLayoutId id="2147483690" r:id="rId9"/>
    <p:sldLayoutId id="2147483682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/>
          </p:cNvSpPr>
          <p:nvPr>
            <p:ph type="ctrTitle"/>
          </p:nvPr>
        </p:nvSpPr>
        <p:spPr bwMode="auto">
          <a:xfrm>
            <a:off x="395536" y="1988840"/>
            <a:ext cx="8358214" cy="1714512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zh-CN" sz="4400" dirty="0" smtClean="0"/>
              <a:t>实训九</a:t>
            </a:r>
            <a:r>
              <a:rPr lang="en-US" altLang="zh-CN" sz="4400" dirty="0" smtClean="0"/>
              <a:t> </a:t>
            </a:r>
            <a:r>
              <a:rPr lang="zh-CN" altLang="zh-CN" sz="4400" dirty="0" smtClean="0"/>
              <a:t>集成运算放大器</a:t>
            </a:r>
            <a:r>
              <a:rPr lang="en-US" altLang="zh-CN" sz="4900" dirty="0" smtClean="0"/>
              <a:t/>
            </a:r>
            <a:br>
              <a:rPr lang="en-US" altLang="zh-CN" sz="4900" dirty="0" smtClean="0"/>
            </a:br>
            <a:r>
              <a:rPr lang="zh-CN" altLang="zh-CN" sz="4000" dirty="0" smtClean="0"/>
              <a:t>（基本运算电路）</a:t>
            </a:r>
            <a:endParaRPr lang="zh-CN" altLang="zh-CN" sz="4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内容占位符 1"/>
          <p:cNvSpPr>
            <a:spLocks noGrp="1"/>
          </p:cNvSpPr>
          <p:nvPr>
            <p:ph idx="1"/>
          </p:nvPr>
        </p:nvSpPr>
        <p:spPr>
          <a:xfrm>
            <a:off x="457200" y="1481138"/>
            <a:ext cx="8435975" cy="4525962"/>
          </a:xfrm>
        </p:spPr>
        <p:txBody>
          <a:bodyPr/>
          <a:lstStyle/>
          <a:p>
            <a:r>
              <a:rPr lang="en-US" altLang="zh-CN" sz="2800" dirty="0" smtClean="0">
                <a:latin typeface="+mn-ea"/>
              </a:rPr>
              <a:t>1</a:t>
            </a:r>
            <a:r>
              <a:rPr lang="zh-CN" altLang="zh-CN" sz="2800" dirty="0" smtClean="0">
                <a:latin typeface="+mn-ea"/>
              </a:rPr>
              <a:t>．能够正确理解由集成运放组成的比例、加法、等基本运算电路的功能。</a:t>
            </a:r>
            <a:endParaRPr lang="en-US" altLang="zh-CN" sz="2800" dirty="0" smtClean="0">
              <a:latin typeface="+mn-ea"/>
            </a:endParaRPr>
          </a:p>
          <a:p>
            <a:endParaRPr lang="zh-CN" altLang="zh-CN" sz="2800" dirty="0" smtClean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2</a:t>
            </a:r>
            <a:r>
              <a:rPr lang="zh-CN" altLang="zh-CN" sz="2800" dirty="0" smtClean="0">
                <a:latin typeface="+mn-ea"/>
              </a:rPr>
              <a:t>．能够了解运算放大器在实际应用时应考虑的一些问题。</a:t>
            </a:r>
          </a:p>
          <a:p>
            <a:pPr eaLnBrk="1" hangingPunct="1">
              <a:lnSpc>
                <a:spcPct val="200000"/>
              </a:lnSpc>
            </a:pPr>
            <a:endParaRPr lang="zh-CN" altLang="zh-CN" dirty="0" smtClean="0"/>
          </a:p>
          <a:p>
            <a:pPr eaLnBrk="1" hangingPunct="1">
              <a:lnSpc>
                <a:spcPct val="200000"/>
              </a:lnSpc>
              <a:buFont typeface="Wingdings 3" pitchFamily="18" charset="2"/>
              <a:buNone/>
            </a:pPr>
            <a:endParaRPr lang="zh-CN" altLang="zh-CN" dirty="0" smtClean="0"/>
          </a:p>
          <a:p>
            <a:pPr eaLnBrk="1" hangingPunct="1">
              <a:lnSpc>
                <a:spcPct val="200000"/>
              </a:lnSpc>
            </a:pPr>
            <a:endParaRPr lang="zh-CN" altLang="en-US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zh-CN" sz="3600" dirty="0"/>
              <a:t>一、实训</a:t>
            </a:r>
            <a:r>
              <a:rPr lang="zh-CN" altLang="zh-CN" sz="3600" dirty="0" smtClean="0"/>
              <a:t>目的</a:t>
            </a:r>
            <a:endParaRPr lang="zh-CN" altLang="en-US" sz="36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1</a:t>
            </a:r>
            <a:r>
              <a:rPr lang="zh-CN" altLang="zh-CN" dirty="0" smtClean="0"/>
              <a:t>．</a:t>
            </a:r>
            <a:r>
              <a:rPr lang="zh-CN" altLang="zh-CN" dirty="0" smtClean="0">
                <a:latin typeface="+mn-ea"/>
              </a:rPr>
              <a:t>集成运算放大器</a:t>
            </a:r>
            <a:r>
              <a:rPr lang="en-US" altLang="zh-CN" dirty="0" smtClean="0">
                <a:latin typeface="+mn-ea"/>
                <a:sym typeface="Symbol"/>
              </a:rPr>
              <a:t></a:t>
            </a:r>
            <a:r>
              <a:rPr lang="en-US" altLang="zh-CN" dirty="0" smtClean="0">
                <a:latin typeface="+mn-ea"/>
              </a:rPr>
              <a:t>A741×1</a:t>
            </a:r>
            <a:r>
              <a:rPr lang="zh-CN" altLang="zh-CN" dirty="0" smtClean="0">
                <a:latin typeface="+mn-ea"/>
              </a:rPr>
              <a:t>；</a:t>
            </a:r>
            <a:r>
              <a:rPr lang="en-US" altLang="zh-CN" dirty="0" smtClean="0">
                <a:latin typeface="+mn-ea"/>
              </a:rPr>
              <a:t>     </a:t>
            </a:r>
            <a:endParaRPr lang="zh-CN" altLang="zh-CN" dirty="0" smtClean="0">
              <a:latin typeface="+mn-ea"/>
            </a:endParaRPr>
          </a:p>
          <a:p>
            <a:r>
              <a:rPr lang="en-US" altLang="zh-CN" dirty="0" smtClean="0">
                <a:latin typeface="+mn-ea"/>
              </a:rPr>
              <a:t> 2</a:t>
            </a:r>
            <a:r>
              <a:rPr lang="zh-CN" altLang="zh-CN" dirty="0" smtClean="0">
                <a:latin typeface="+mn-ea"/>
              </a:rPr>
              <a:t>．信号源；</a:t>
            </a:r>
            <a:r>
              <a:rPr lang="en-US" altLang="zh-CN" dirty="0" smtClean="0">
                <a:latin typeface="+mn-ea"/>
              </a:rPr>
              <a:t>    </a:t>
            </a:r>
            <a:endParaRPr lang="zh-CN" altLang="zh-CN" dirty="0" smtClean="0">
              <a:latin typeface="+mn-ea"/>
            </a:endParaRPr>
          </a:p>
          <a:p>
            <a:r>
              <a:rPr lang="en-US" altLang="zh-CN" dirty="0" smtClean="0">
                <a:latin typeface="+mn-ea"/>
              </a:rPr>
              <a:t> 3</a:t>
            </a:r>
            <a:r>
              <a:rPr lang="zh-CN" altLang="zh-CN" dirty="0" smtClean="0">
                <a:latin typeface="+mn-ea"/>
              </a:rPr>
              <a:t>．交流毫伏表；</a:t>
            </a:r>
            <a:r>
              <a:rPr lang="en-US" altLang="zh-CN" dirty="0" smtClean="0">
                <a:latin typeface="+mn-ea"/>
              </a:rPr>
              <a:t>           </a:t>
            </a:r>
            <a:endParaRPr lang="zh-CN" altLang="zh-CN" dirty="0" smtClean="0">
              <a:latin typeface="+mn-ea"/>
            </a:endParaRPr>
          </a:p>
          <a:p>
            <a:r>
              <a:rPr lang="en-US" altLang="zh-CN" dirty="0" smtClean="0">
                <a:latin typeface="+mn-ea"/>
              </a:rPr>
              <a:t> </a:t>
            </a:r>
            <a:r>
              <a:rPr lang="en-US" altLang="zh-CN" dirty="0" smtClean="0">
                <a:latin typeface="+mn-ea"/>
              </a:rPr>
              <a:t>4</a:t>
            </a:r>
            <a:r>
              <a:rPr lang="zh-CN" altLang="zh-CN" dirty="0" smtClean="0">
                <a:latin typeface="+mn-ea"/>
              </a:rPr>
              <a:t>．数字直流电压表；</a:t>
            </a:r>
            <a:r>
              <a:rPr lang="en-US" altLang="zh-CN" dirty="0" smtClean="0">
                <a:latin typeface="+mn-ea"/>
              </a:rPr>
              <a:t>   </a:t>
            </a:r>
            <a:endParaRPr lang="zh-CN" altLang="zh-CN" dirty="0" smtClean="0">
              <a:latin typeface="+mn-ea"/>
            </a:endParaRPr>
          </a:p>
          <a:p>
            <a:r>
              <a:rPr lang="en-US" altLang="zh-CN" dirty="0" smtClean="0">
                <a:latin typeface="+mn-ea"/>
              </a:rPr>
              <a:t> 5</a:t>
            </a:r>
            <a:r>
              <a:rPr lang="zh-CN" altLang="zh-CN" dirty="0" smtClean="0">
                <a:latin typeface="+mn-ea"/>
              </a:rPr>
              <a:t>．双踪示波器； </a:t>
            </a:r>
            <a:r>
              <a:rPr lang="en-US" altLang="zh-CN" dirty="0" smtClean="0">
                <a:latin typeface="+mn-ea"/>
              </a:rPr>
              <a:t>       </a:t>
            </a:r>
            <a:endParaRPr lang="zh-CN" altLang="zh-CN" dirty="0" smtClean="0">
              <a:latin typeface="+mn-ea"/>
            </a:endParaRPr>
          </a:p>
          <a:p>
            <a:r>
              <a:rPr lang="en-US" altLang="zh-CN" dirty="0" smtClean="0">
                <a:latin typeface="+mn-ea"/>
              </a:rPr>
              <a:t> 6</a:t>
            </a:r>
            <a:r>
              <a:rPr lang="zh-CN" altLang="zh-CN" dirty="0" smtClean="0">
                <a:latin typeface="+mn-ea"/>
              </a:rPr>
              <a:t>．电阻、电容。</a:t>
            </a:r>
          </a:p>
          <a:p>
            <a:pPr eaLnBrk="1" hangingPunct="1">
              <a:lnSpc>
                <a:spcPct val="200000"/>
              </a:lnSpc>
              <a:buFont typeface="Wingdings 3" pitchFamily="18" charset="2"/>
              <a:buNone/>
            </a:pPr>
            <a:endParaRPr lang="zh-CN" altLang="zh-CN" dirty="0" smtClean="0"/>
          </a:p>
          <a:p>
            <a:pPr eaLnBrk="1" hangingPunct="1">
              <a:lnSpc>
                <a:spcPct val="200000"/>
              </a:lnSpc>
            </a:pPr>
            <a:endParaRPr lang="zh-CN" altLang="en-US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23528" y="404664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zh-CN" sz="3600" dirty="0"/>
              <a:t>二、实训设备与器件</a:t>
            </a:r>
            <a:endParaRPr lang="zh-CN" altLang="en-US" sz="3600"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600" dirty="0"/>
              <a:t>三</a:t>
            </a:r>
            <a:r>
              <a:rPr lang="zh-CN" altLang="en-US" sz="3600" dirty="0" smtClean="0"/>
              <a:t>、</a:t>
            </a:r>
            <a:r>
              <a:rPr lang="zh-CN" altLang="zh-CN" sz="3600" dirty="0" smtClean="0"/>
              <a:t>实训内容与步骤</a:t>
            </a:r>
            <a:endParaRPr lang="zh-CN" altLang="en-US" sz="3600" dirty="0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0100" y="1214422"/>
            <a:ext cx="44291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 smtClean="0"/>
              <a:t> </a:t>
            </a:r>
            <a:r>
              <a:rPr lang="en-US" altLang="zh-CN" sz="2800" b="1" dirty="0" smtClean="0">
                <a:latin typeface="+mj-ea"/>
                <a:ea typeface="+mj-ea"/>
              </a:rPr>
              <a:t>1</a:t>
            </a:r>
            <a:r>
              <a:rPr lang="zh-CN" altLang="zh-CN" sz="2800" b="1" dirty="0" smtClean="0">
                <a:latin typeface="+mj-ea"/>
                <a:ea typeface="+mj-ea"/>
              </a:rPr>
              <a:t>．反相比例运算电路</a:t>
            </a:r>
            <a:endParaRPr lang="zh-CN" altLang="zh-CN" sz="2800" dirty="0">
              <a:latin typeface="+mj-ea"/>
              <a:ea typeface="+mj-ea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7" name="Picture 2"/>
          <p:cNvGraphicFramePr>
            <a:graphicFrameLocks noChangeAspect="1"/>
          </p:cNvGraphicFramePr>
          <p:nvPr/>
        </p:nvGraphicFramePr>
        <p:xfrm>
          <a:off x="1928794" y="2143116"/>
          <a:ext cx="5214974" cy="3500462"/>
        </p:xfrm>
        <a:graphic>
          <a:graphicData uri="http://schemas.openxmlformats.org/presentationml/2006/ole">
            <p:oleObj spid="_x0000_s4097" r:id="rId3" imgW="8943975" imgH="4991100" progId="">
              <p:embed/>
            </p:oleObj>
          </a:graphicData>
        </a:graphic>
      </p:graphicFrame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600" dirty="0"/>
              <a:t>三</a:t>
            </a:r>
            <a:r>
              <a:rPr lang="zh-CN" altLang="en-US" sz="3600" dirty="0" smtClean="0"/>
              <a:t>、</a:t>
            </a:r>
            <a:r>
              <a:rPr lang="zh-CN" altLang="zh-CN" sz="3600" dirty="0" smtClean="0"/>
              <a:t>实训内容与步骤</a:t>
            </a:r>
            <a:endParaRPr lang="zh-CN" altLang="en-US" sz="3600" dirty="0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0100" y="1214422"/>
            <a:ext cx="5929354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+mj-ea"/>
                <a:ea typeface="+mj-ea"/>
              </a:rPr>
              <a:t>2</a:t>
            </a:r>
            <a:r>
              <a:rPr lang="zh-CN" altLang="zh-CN" sz="2800" b="1" dirty="0" smtClean="0">
                <a:latin typeface="+mj-ea"/>
                <a:ea typeface="+mj-ea"/>
              </a:rPr>
              <a:t>．同相比例运算电路</a:t>
            </a:r>
            <a:endParaRPr lang="zh-CN" altLang="zh-CN" sz="2800" dirty="0" smtClean="0">
              <a:latin typeface="+mj-ea"/>
              <a:ea typeface="+mj-ea"/>
            </a:endParaRPr>
          </a:p>
          <a:p>
            <a:endParaRPr lang="zh-CN" altLang="en-US" dirty="0"/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3" name="Picture 7"/>
          <p:cNvGraphicFramePr>
            <a:graphicFrameLocks noChangeAspect="1"/>
          </p:cNvGraphicFramePr>
          <p:nvPr/>
        </p:nvGraphicFramePr>
        <p:xfrm>
          <a:off x="1000100" y="2143116"/>
          <a:ext cx="3071834" cy="3429024"/>
        </p:xfrm>
        <a:graphic>
          <a:graphicData uri="http://schemas.openxmlformats.org/presentationml/2006/ole">
            <p:oleObj spid="_x0000_s3073" r:id="rId3" imgW="8943975" imgH="4981575" progId="">
              <p:embed/>
            </p:oleObj>
          </a:graphicData>
        </a:graphic>
      </p:graphicFrame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" name="Picture 8"/>
          <p:cNvGraphicFramePr>
            <a:graphicFrameLocks noChangeAspect="1"/>
          </p:cNvGraphicFramePr>
          <p:nvPr/>
        </p:nvGraphicFramePr>
        <p:xfrm>
          <a:off x="5143504" y="2357430"/>
          <a:ext cx="3429024" cy="3071834"/>
        </p:xfrm>
        <a:graphic>
          <a:graphicData uri="http://schemas.openxmlformats.org/presentationml/2006/ole">
            <p:oleObj spid="_x0000_s3075" r:id="rId4" imgW="8943975" imgH="4981575" progId="">
              <p:embed/>
            </p:oleObj>
          </a:graphicData>
        </a:graphic>
      </p:graphicFrame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600" dirty="0"/>
              <a:t>三</a:t>
            </a:r>
            <a:r>
              <a:rPr lang="zh-CN" altLang="en-US" sz="3600" dirty="0" smtClean="0"/>
              <a:t>、</a:t>
            </a:r>
            <a:r>
              <a:rPr lang="zh-CN" altLang="zh-CN" sz="3600" dirty="0" smtClean="0"/>
              <a:t>实训内容与步骤</a:t>
            </a:r>
            <a:endParaRPr lang="zh-CN" altLang="en-US" sz="3600" dirty="0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0100" y="1214422"/>
            <a:ext cx="5286412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+mn-ea"/>
                <a:ea typeface="+mn-ea"/>
              </a:rPr>
              <a:t> 3</a:t>
            </a:r>
            <a:r>
              <a:rPr lang="zh-CN" altLang="zh-CN" sz="2800" b="1" dirty="0" smtClean="0">
                <a:latin typeface="+mn-ea"/>
                <a:ea typeface="+mn-ea"/>
              </a:rPr>
              <a:t>．反相加法运算电路</a:t>
            </a:r>
            <a:endParaRPr lang="zh-CN" altLang="zh-CN" sz="2800" dirty="0" smtClean="0">
              <a:latin typeface="+mn-ea"/>
              <a:ea typeface="+mn-ea"/>
            </a:endParaRPr>
          </a:p>
          <a:p>
            <a:endParaRPr lang="zh-CN" altLang="en-US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49" name="Picture 3"/>
          <p:cNvGraphicFramePr>
            <a:graphicFrameLocks noChangeAspect="1"/>
          </p:cNvGraphicFramePr>
          <p:nvPr/>
        </p:nvGraphicFramePr>
        <p:xfrm>
          <a:off x="1928794" y="2000240"/>
          <a:ext cx="4929222" cy="3714776"/>
        </p:xfrm>
        <a:graphic>
          <a:graphicData uri="http://schemas.openxmlformats.org/presentationml/2006/ole">
            <p:oleObj spid="_x0000_s2049" r:id="rId3" imgW="8943975" imgH="4991100" progId="">
              <p:embed/>
            </p:oleObj>
          </a:graphicData>
        </a:graphic>
      </p:graphicFrame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latin typeface="+mn-ea"/>
              </a:rPr>
              <a:t>1</a:t>
            </a:r>
            <a:r>
              <a:rPr lang="zh-CN" altLang="zh-CN" dirty="0" smtClean="0">
                <a:latin typeface="+mn-ea"/>
              </a:rPr>
              <a:t>．记录、整理实验结果，按格式填写实训报告。</a:t>
            </a:r>
          </a:p>
          <a:p>
            <a:pPr eaLnBrk="1" hangingPunct="1">
              <a:lnSpc>
                <a:spcPct val="200000"/>
              </a:lnSpc>
            </a:pPr>
            <a:r>
              <a:rPr lang="en-US" altLang="zh-CN" dirty="0" smtClean="0">
                <a:latin typeface="+mn-ea"/>
              </a:rPr>
              <a:t>2</a:t>
            </a:r>
            <a:r>
              <a:rPr lang="zh-CN" altLang="zh-CN" dirty="0" smtClean="0">
                <a:latin typeface="+mn-ea"/>
              </a:rPr>
              <a:t>．</a:t>
            </a:r>
            <a:r>
              <a:rPr lang="zh-CN" altLang="en-US" dirty="0" smtClean="0">
                <a:latin typeface="+mn-ea"/>
              </a:rPr>
              <a:t>分析实验数据。 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600" dirty="0"/>
              <a:t>四</a:t>
            </a:r>
            <a:r>
              <a:rPr lang="zh-CN" altLang="zh-CN" sz="3600" dirty="0"/>
              <a:t>、实训总结</a:t>
            </a:r>
            <a:endParaRPr lang="zh-CN" altLang="en-US" sz="3600" dirty="0"/>
          </a:p>
        </p:txBody>
      </p:sp>
    </p:spTree>
  </p:cSld>
  <p:clrMapOvr>
    <a:masterClrMapping/>
  </p:clrMapOvr>
  <p:transition spd="slow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73</TotalTime>
  <Words>161</Words>
  <Application>Microsoft Office PowerPoint</Application>
  <PresentationFormat>全屏显示(4:3)</PresentationFormat>
  <Paragraphs>22</Paragraphs>
  <Slides>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聚合</vt:lpstr>
      <vt:lpstr>实训九 集成运算放大器 （基本运算电路）</vt:lpstr>
      <vt:lpstr>一、实训目的</vt:lpstr>
      <vt:lpstr>二、实训设备与器件</vt:lpstr>
      <vt:lpstr>三、实训内容与步骤</vt:lpstr>
      <vt:lpstr>三、实训内容与步骤</vt:lpstr>
      <vt:lpstr>三、实训内容与步骤</vt:lpstr>
      <vt:lpstr>四、实训总结</vt:lpstr>
    </vt:vector>
  </TitlesOfParts>
  <Company>JL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肖杨</dc:creator>
  <cp:lastModifiedBy>gsc</cp:lastModifiedBy>
  <cp:revision>15</cp:revision>
  <dcterms:created xsi:type="dcterms:W3CDTF">2015-11-13T06:18:01Z</dcterms:created>
  <dcterms:modified xsi:type="dcterms:W3CDTF">2015-11-20T05:35:51Z</dcterms:modified>
</cp:coreProperties>
</file>