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9" r:id="rId3"/>
    <p:sldId id="257" r:id="rId4"/>
    <p:sldId id="258" r:id="rId5"/>
    <p:sldId id="273" r:id="rId6"/>
    <p:sldId id="268" r:id="rId7"/>
    <p:sldId id="270" r:id="rId8"/>
    <p:sldId id="274" r:id="rId9"/>
    <p:sldId id="271" r:id="rId10"/>
    <p:sldId id="272" r:id="rId11"/>
    <p:sldId id="259" r:id="rId12"/>
    <p:sldId id="260" r:id="rId13"/>
    <p:sldId id="261" r:id="rId14"/>
    <p:sldId id="275" r:id="rId15"/>
    <p:sldId id="276" r:id="rId16"/>
    <p:sldId id="277" r:id="rId17"/>
    <p:sldId id="278" r:id="rId18"/>
    <p:sldId id="262" r:id="rId19"/>
    <p:sldId id="280" r:id="rId20"/>
    <p:sldId id="279" r:id="rId21"/>
    <p:sldId id="281" r:id="rId22"/>
    <p:sldId id="284" r:id="rId23"/>
    <p:sldId id="282" r:id="rId24"/>
    <p:sldId id="285" r:id="rId25"/>
    <p:sldId id="283" r:id="rId26"/>
    <p:sldId id="286" r:id="rId27"/>
    <p:sldId id="263" r:id="rId28"/>
    <p:sldId id="264" r:id="rId29"/>
    <p:sldId id="265" r:id="rId30"/>
    <p:sldId id="287" r:id="rId31"/>
    <p:sldId id="288" r:id="rId32"/>
    <p:sldId id="266" r:id="rId33"/>
    <p:sldId id="292" r:id="rId34"/>
    <p:sldId id="293" r:id="rId35"/>
    <p:sldId id="267" r:id="rId36"/>
    <p:sldId id="290" r:id="rId37"/>
    <p:sldId id="291" r:id="rId38"/>
    <p:sldId id="289"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333"/>
    <p:restoredTop sz="90766"/>
  </p:normalViewPr>
  <p:slideViewPr>
    <p:cSldViewPr snapToGrid="0" snapToObjects="1">
      <p:cViewPr varScale="1">
        <p:scale>
          <a:sx n="50" d="100"/>
          <a:sy n="50" d="100"/>
        </p:scale>
        <p:origin x="-67" y="-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16</a:t>
            </a:r>
            <a:r>
              <a:rPr lang="zh-CN" altLang="en-US" b="1" dirty="0"/>
              <a:t>章 </a:t>
            </a:r>
            <a:r>
              <a:rPr lang="zh-CN" altLang="en-US" b="1" dirty="0" smtClean="0"/>
              <a:t/>
            </a:r>
            <a:br>
              <a:rPr lang="zh-CN" altLang="en-US" b="1" dirty="0" smtClean="0"/>
            </a:br>
            <a:r>
              <a:rPr lang="zh-CN" altLang="en-US" b="1" dirty="0" smtClean="0"/>
              <a:t>网络</a:t>
            </a:r>
            <a:r>
              <a:rPr lang="zh-CN" altLang="en-US" b="1" dirty="0"/>
              <a:t>安全评估</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750540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16.1.3 </a:t>
            </a:r>
            <a:r>
              <a:rPr lang="zh-CN" altLang="en-US" b="1" dirty="0"/>
              <a:t>网络安全评估常用</a:t>
            </a:r>
            <a:r>
              <a:rPr lang="zh-CN" altLang="en-US" b="1" dirty="0" smtClean="0"/>
              <a:t>工具</a:t>
            </a:r>
            <a:endParaRPr lang="en-US" dirty="0"/>
          </a:p>
        </p:txBody>
      </p:sp>
      <p:sp>
        <p:nvSpPr>
          <p:cNvPr id="3" name="Content Placeholder 2"/>
          <p:cNvSpPr>
            <a:spLocks noGrp="1"/>
          </p:cNvSpPr>
          <p:nvPr>
            <p:ph sz="quarter" idx="13"/>
          </p:nvPr>
        </p:nvSpPr>
        <p:spPr>
          <a:xfrm>
            <a:off x="914400" y="1935480"/>
            <a:ext cx="10363826" cy="4490908"/>
          </a:xfrm>
        </p:spPr>
        <p:txBody>
          <a:bodyPr>
            <a:normAutofit fontScale="77500" lnSpcReduction="20000"/>
          </a:bodyPr>
          <a:lstStyle/>
          <a:p>
            <a:pPr marL="0" indent="0">
              <a:buNone/>
            </a:pPr>
            <a:r>
              <a:rPr lang="en-US" dirty="0"/>
              <a:t>1</a:t>
            </a:r>
            <a:r>
              <a:rPr lang="zh-CN" altLang="en-US" dirty="0"/>
              <a:t>、</a:t>
            </a:r>
            <a:r>
              <a:rPr lang="en-US" dirty="0" smtClean="0"/>
              <a:t>N</a:t>
            </a:r>
            <a:r>
              <a:rPr lang="en-US" cap="none" dirty="0" smtClean="0"/>
              <a:t>essus</a:t>
            </a:r>
          </a:p>
          <a:p>
            <a:pPr lvl="1"/>
            <a:r>
              <a:rPr lang="en-US" dirty="0" smtClean="0"/>
              <a:t>N</a:t>
            </a:r>
            <a:r>
              <a:rPr lang="en-US" cap="none" dirty="0" smtClean="0"/>
              <a:t>essus</a:t>
            </a:r>
            <a:r>
              <a:rPr lang="en-US" dirty="0" smtClean="0"/>
              <a:t> </a:t>
            </a:r>
            <a:r>
              <a:rPr lang="zh-CN" altLang="en-US" dirty="0"/>
              <a:t>是目前全世界最多人使用的系统漏洞扫描与分析软件，它是一个功能强大而又易于使用的远程安全扫描器，能对指定的</a:t>
            </a:r>
            <a:r>
              <a:rPr lang="zh-CN" altLang="en-US" dirty="0" smtClean="0"/>
              <a:t>目标</a:t>
            </a:r>
            <a:r>
              <a:rPr lang="zh-CN" altLang="en-US" dirty="0"/>
              <a:t>网络进行安全检查，迅速找出该网络是否存在导致黑客攻击的安全漏洞。</a:t>
            </a:r>
            <a:r>
              <a:rPr lang="en-US" dirty="0"/>
              <a:t> </a:t>
            </a:r>
            <a:endParaRPr lang="zh-CN" altLang="en-US" dirty="0" smtClean="0"/>
          </a:p>
          <a:p>
            <a:pPr marL="0" indent="0">
              <a:buNone/>
            </a:pPr>
            <a:r>
              <a:rPr lang="en-US" dirty="0"/>
              <a:t>2</a:t>
            </a:r>
            <a:r>
              <a:rPr lang="zh-CN" altLang="en-US" dirty="0"/>
              <a:t>、</a:t>
            </a:r>
            <a:r>
              <a:rPr lang="en-US" dirty="0" err="1" smtClean="0"/>
              <a:t>N</a:t>
            </a:r>
            <a:r>
              <a:rPr lang="en-US" cap="none" dirty="0" err="1" smtClean="0"/>
              <a:t>map</a:t>
            </a:r>
            <a:endParaRPr lang="en-US" cap="none" dirty="0" smtClean="0"/>
          </a:p>
          <a:p>
            <a:pPr lvl="1"/>
            <a:r>
              <a:rPr lang="en-US" dirty="0" err="1" smtClean="0"/>
              <a:t>N</a:t>
            </a:r>
            <a:r>
              <a:rPr lang="en-US" cap="none" dirty="0" err="1" smtClean="0"/>
              <a:t>map</a:t>
            </a:r>
            <a:r>
              <a:rPr lang="zh-CN" altLang="en-US" dirty="0" smtClean="0"/>
              <a:t>安全</a:t>
            </a:r>
            <a:r>
              <a:rPr lang="zh-CN" altLang="en-US" dirty="0"/>
              <a:t>扫描器是目前使用最广泛的网络安全评估工具之一，其基本功能主要包括三个方面：探测主机是否在线；扫描主机端口并嗅探所提供的网络服务；推断主机所用的操作系统。</a:t>
            </a:r>
            <a:r>
              <a:rPr lang="en-US" dirty="0"/>
              <a:t> </a:t>
            </a:r>
            <a:endParaRPr lang="zh-CN" altLang="en-US" dirty="0" smtClean="0"/>
          </a:p>
          <a:p>
            <a:pPr marL="0" indent="0">
              <a:buNone/>
            </a:pPr>
            <a:r>
              <a:rPr lang="en-US" dirty="0"/>
              <a:t>3</a:t>
            </a:r>
            <a:r>
              <a:rPr lang="zh-CN" altLang="en-US" dirty="0"/>
              <a:t>、</a:t>
            </a:r>
            <a:r>
              <a:rPr lang="en-US" dirty="0" smtClean="0"/>
              <a:t>X-S</a:t>
            </a:r>
            <a:r>
              <a:rPr lang="en-US" cap="none" dirty="0" smtClean="0"/>
              <a:t>can</a:t>
            </a:r>
          </a:p>
          <a:p>
            <a:pPr lvl="1"/>
            <a:r>
              <a:rPr lang="en-US" dirty="0" smtClean="0"/>
              <a:t>X-S</a:t>
            </a:r>
            <a:r>
              <a:rPr lang="en-US" cap="none" dirty="0" smtClean="0"/>
              <a:t>can</a:t>
            </a:r>
            <a:r>
              <a:rPr lang="zh-CN" altLang="en-US" dirty="0" smtClean="0"/>
              <a:t>是</a:t>
            </a:r>
            <a:r>
              <a:rPr lang="zh-CN" altLang="en-US" dirty="0"/>
              <a:t>一款国内非常优秀的漏洞扫描工具，它采用多线程方式对指定</a:t>
            </a:r>
            <a:r>
              <a:rPr lang="en-US" dirty="0"/>
              <a:t>IP</a:t>
            </a:r>
            <a:r>
              <a:rPr lang="zh-CN" altLang="en-US" dirty="0"/>
              <a:t>地址段的存活主机进行扫描，支持插件功能，并提供了图形界面和命令行两种操作方式，能提供远程服务类型、操作系统类型及版本扫描，以及弱口令、应用服务、网络设备、拒绝服务等漏洞扫描功能。</a:t>
            </a:r>
            <a:r>
              <a:rPr lang="en-US" dirty="0"/>
              <a:t> </a:t>
            </a:r>
            <a:endParaRPr lang="zh-CN" altLang="en-US" dirty="0" smtClean="0"/>
          </a:p>
          <a:p>
            <a:pPr marL="0" indent="0">
              <a:buNone/>
            </a:pPr>
            <a:r>
              <a:rPr lang="en-US" dirty="0"/>
              <a:t>4</a:t>
            </a:r>
            <a:r>
              <a:rPr lang="zh-CN" altLang="en-US" dirty="0"/>
              <a:t>、</a:t>
            </a:r>
            <a:r>
              <a:rPr lang="en-US" dirty="0" err="1" smtClean="0"/>
              <a:t>F</a:t>
            </a:r>
            <a:r>
              <a:rPr lang="en-US" cap="none" dirty="0" err="1" smtClean="0"/>
              <a:t>luxay</a:t>
            </a:r>
            <a:endParaRPr lang="en-US" cap="none" dirty="0" smtClean="0"/>
          </a:p>
          <a:p>
            <a:pPr lvl="1"/>
            <a:r>
              <a:rPr lang="en-US" dirty="0" err="1" smtClean="0"/>
              <a:t>F</a:t>
            </a:r>
            <a:r>
              <a:rPr lang="en-US" cap="none" dirty="0" err="1" smtClean="0"/>
              <a:t>luxay</a:t>
            </a:r>
            <a:r>
              <a:rPr lang="zh-CN" altLang="en-US" dirty="0" smtClean="0"/>
              <a:t>是一款国产安全</a:t>
            </a:r>
            <a:r>
              <a:rPr lang="zh-CN" altLang="en-US" dirty="0"/>
              <a:t>扫描工具，又称为流光。它不仅是一款单纯的漏洞和弱点扫描工具，还是一个功能强大的渗透测试工具。</a:t>
            </a:r>
            <a:r>
              <a:rPr lang="en-US" dirty="0"/>
              <a:t> </a:t>
            </a:r>
            <a:endParaRPr lang="zh-CN" altLang="en-US" dirty="0" smtClean="0"/>
          </a:p>
          <a:p>
            <a:pPr marL="0" indent="0">
              <a:buNone/>
            </a:pPr>
            <a:r>
              <a:rPr lang="en-US" dirty="0"/>
              <a:t>5</a:t>
            </a:r>
            <a:r>
              <a:rPr lang="zh-CN" altLang="en-US" dirty="0"/>
              <a:t>、天镜网络漏洞扫描系统</a:t>
            </a:r>
            <a:endParaRPr lang="en-US" dirty="0"/>
          </a:p>
          <a:p>
            <a:pPr lvl="1"/>
            <a:r>
              <a:rPr lang="zh-CN" altLang="en-US" dirty="0"/>
              <a:t>天镜网络漏洞扫描系统是启明星辰信息技术有限公司针对</a:t>
            </a:r>
            <a:r>
              <a:rPr lang="en-US" dirty="0"/>
              <a:t>Windows</a:t>
            </a:r>
            <a:r>
              <a:rPr lang="zh-CN" altLang="en-US" dirty="0"/>
              <a:t>平台自行研发的一款漏洞扫描系统，是国内第一批在漏洞扫描方面获得国家公安部销售许可证的网络安全产品。</a:t>
            </a:r>
            <a:r>
              <a:rPr lang="en-US" dirty="0"/>
              <a:t> </a:t>
            </a:r>
          </a:p>
        </p:txBody>
      </p:sp>
    </p:spTree>
    <p:extLst>
      <p:ext uri="{BB962C8B-B14F-4D97-AF65-F5344CB8AC3E}">
        <p14:creationId xmlns:p14="http://schemas.microsoft.com/office/powerpoint/2010/main" xmlns="" val="15648586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 </a:t>
            </a:r>
            <a:r>
              <a:rPr lang="en-US" b="1" dirty="0" smtClean="0"/>
              <a:t>N</a:t>
            </a:r>
            <a:r>
              <a:rPr lang="en-US" b="1" cap="none" dirty="0" smtClean="0"/>
              <a:t>essus</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r>
              <a:rPr lang="en-US" b="1" dirty="0"/>
              <a:t>16.2.1 </a:t>
            </a:r>
            <a:r>
              <a:rPr lang="en-US" b="1" dirty="0" smtClean="0"/>
              <a:t>N</a:t>
            </a:r>
            <a:r>
              <a:rPr lang="en-US" b="1" cap="none" dirty="0" smtClean="0"/>
              <a:t>essus</a:t>
            </a:r>
            <a:r>
              <a:rPr lang="zh-CN" altLang="en-US" b="1" dirty="0" smtClean="0"/>
              <a:t>安装</a:t>
            </a:r>
          </a:p>
          <a:p>
            <a:r>
              <a:rPr lang="en-US" b="1" dirty="0"/>
              <a:t>16.2.2 N</a:t>
            </a:r>
            <a:r>
              <a:rPr lang="en-US" b="1" cap="none" dirty="0"/>
              <a:t>essus</a:t>
            </a:r>
            <a:r>
              <a:rPr lang="zh-CN" altLang="en-US" b="1" dirty="0"/>
              <a:t>使用</a:t>
            </a:r>
            <a:endParaRPr lang="en-US" dirty="0"/>
          </a:p>
          <a:p>
            <a:endParaRPr lang="en-US" dirty="0"/>
          </a:p>
        </p:txBody>
      </p:sp>
    </p:spTree>
    <p:extLst>
      <p:ext uri="{BB962C8B-B14F-4D97-AF65-F5344CB8AC3E}">
        <p14:creationId xmlns:p14="http://schemas.microsoft.com/office/powerpoint/2010/main" xmlns="" val="286513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16.2.1 </a:t>
            </a:r>
            <a:r>
              <a:rPr lang="en-US" b="1" dirty="0" smtClean="0"/>
              <a:t>N</a:t>
            </a:r>
            <a:r>
              <a:rPr lang="en-US" b="1" cap="none" dirty="0" smtClean="0"/>
              <a:t>essus</a:t>
            </a:r>
            <a:r>
              <a:rPr lang="zh-CN" altLang="en-US" b="1" dirty="0" smtClean="0"/>
              <a:t>安装</a:t>
            </a:r>
            <a:endParaRPr lang="en-US" dirty="0"/>
          </a:p>
        </p:txBody>
      </p:sp>
      <p:sp>
        <p:nvSpPr>
          <p:cNvPr id="3" name="Content Placeholder 2"/>
          <p:cNvSpPr>
            <a:spLocks noGrp="1"/>
          </p:cNvSpPr>
          <p:nvPr>
            <p:ph sz="quarter" idx="13"/>
          </p:nvPr>
        </p:nvSpPr>
        <p:spPr>
          <a:xfrm>
            <a:off x="913774" y="2367092"/>
            <a:ext cx="10363826" cy="4203829"/>
          </a:xfrm>
        </p:spPr>
        <p:txBody>
          <a:bodyPr>
            <a:normAutofit/>
          </a:bodyPr>
          <a:lstStyle/>
          <a:p>
            <a:pPr marL="0" indent="0">
              <a:buNone/>
            </a:pPr>
            <a:r>
              <a:rPr lang="en-US" dirty="0"/>
              <a:t>1</a:t>
            </a:r>
            <a:r>
              <a:rPr lang="zh-CN" altLang="en-US" dirty="0"/>
              <a:t>、在浏览器地址栏中输入</a:t>
            </a:r>
            <a:r>
              <a:rPr lang="en-US" dirty="0" smtClean="0"/>
              <a:t>N</a:t>
            </a:r>
            <a:r>
              <a:rPr lang="en-US" cap="none" dirty="0" smtClean="0"/>
              <a:t>essus</a:t>
            </a:r>
            <a:r>
              <a:rPr lang="zh-CN" altLang="en-US" dirty="0" smtClean="0"/>
              <a:t>官网</a:t>
            </a:r>
            <a:r>
              <a:rPr lang="zh-CN" altLang="en-US" dirty="0"/>
              <a:t>网址</a:t>
            </a:r>
            <a:r>
              <a:rPr lang="zh-CN" altLang="en-US" dirty="0" smtClean="0"/>
              <a:t>“</a:t>
            </a:r>
            <a:r>
              <a:rPr lang="en-US" cap="none" dirty="0" smtClean="0"/>
              <a:t>http://</a:t>
            </a:r>
            <a:r>
              <a:rPr lang="en-US" cap="none" dirty="0" err="1" smtClean="0"/>
              <a:t>www.nessus.org</a:t>
            </a:r>
            <a:r>
              <a:rPr lang="en-US" cap="none" dirty="0" smtClean="0"/>
              <a:t>/products/</a:t>
            </a:r>
            <a:r>
              <a:rPr lang="en-US" cap="none" dirty="0" err="1" smtClean="0"/>
              <a:t>nessus</a:t>
            </a:r>
            <a:r>
              <a:rPr lang="zh-CN" altLang="en-US" dirty="0" smtClean="0"/>
              <a:t>”</a:t>
            </a:r>
            <a:r>
              <a:rPr lang="zh-CN" altLang="en-US" dirty="0"/>
              <a:t>，点击右方的“</a:t>
            </a:r>
            <a:r>
              <a:rPr lang="en-US" dirty="0" smtClean="0"/>
              <a:t>N</a:t>
            </a:r>
            <a:r>
              <a:rPr lang="en-US" cap="none" dirty="0" smtClean="0"/>
              <a:t>essus</a:t>
            </a:r>
            <a:r>
              <a:rPr lang="en-US" dirty="0" smtClean="0"/>
              <a:t> E</a:t>
            </a:r>
            <a:r>
              <a:rPr lang="en-US" cap="none" dirty="0" smtClean="0"/>
              <a:t>valuation</a:t>
            </a:r>
            <a:r>
              <a:rPr lang="zh-CN" altLang="en-US" dirty="0" smtClean="0"/>
              <a:t>”，注册</a:t>
            </a:r>
            <a:r>
              <a:rPr lang="zh-CN" altLang="en-US" dirty="0"/>
              <a:t>时必须填写可使用的邮箱，注册完成后，登录邮箱取出注册码</a:t>
            </a:r>
            <a:r>
              <a:rPr lang="en-US" dirty="0"/>
              <a:t> </a:t>
            </a:r>
            <a:endParaRPr lang="zh-CN" altLang="en-US" dirty="0" smtClean="0"/>
          </a:p>
          <a:p>
            <a:pPr marL="0" indent="0">
              <a:buNone/>
            </a:pPr>
            <a:r>
              <a:rPr lang="en-US" dirty="0"/>
              <a:t>2</a:t>
            </a:r>
            <a:r>
              <a:rPr lang="zh-CN" altLang="en-US" dirty="0"/>
              <a:t>、在浏览器地址栏中输入地址</a:t>
            </a:r>
            <a:r>
              <a:rPr lang="zh-CN" altLang="en-US" dirty="0" smtClean="0"/>
              <a:t>“</a:t>
            </a:r>
            <a:r>
              <a:rPr lang="en-US" cap="none" dirty="0" smtClean="0"/>
              <a:t>http://</a:t>
            </a:r>
            <a:r>
              <a:rPr lang="en-US" cap="none" dirty="0" err="1" smtClean="0"/>
              <a:t>www.tenable.com</a:t>
            </a:r>
            <a:r>
              <a:rPr lang="en-US" cap="none" dirty="0" smtClean="0"/>
              <a:t>/products/</a:t>
            </a:r>
            <a:r>
              <a:rPr lang="en-US" cap="none" dirty="0" err="1" smtClean="0"/>
              <a:t>nessus</a:t>
            </a:r>
            <a:r>
              <a:rPr lang="en-US" cap="none" dirty="0" smtClean="0"/>
              <a:t>/select-your-operating-system</a:t>
            </a:r>
            <a:r>
              <a:rPr lang="zh-CN" altLang="en-US" dirty="0" smtClean="0"/>
              <a:t>”</a:t>
            </a:r>
            <a:r>
              <a:rPr lang="zh-CN" altLang="en-US" dirty="0"/>
              <a:t>，下载相应的版本并</a:t>
            </a:r>
            <a:r>
              <a:rPr lang="zh-CN" altLang="en-US" dirty="0" smtClean="0"/>
              <a:t>安装</a:t>
            </a:r>
          </a:p>
          <a:p>
            <a:pPr marL="0" indent="0">
              <a:buNone/>
            </a:pPr>
            <a:r>
              <a:rPr lang="en-US" dirty="0" smtClean="0"/>
              <a:t>3</a:t>
            </a:r>
            <a:r>
              <a:rPr lang="zh-CN" altLang="en-US" dirty="0"/>
              <a:t>、安装完成后，</a:t>
            </a:r>
            <a:r>
              <a:rPr lang="en-US" dirty="0" smtClean="0"/>
              <a:t>N</a:t>
            </a:r>
            <a:r>
              <a:rPr lang="en-US" cap="none" dirty="0" smtClean="0"/>
              <a:t>essus</a:t>
            </a:r>
            <a:r>
              <a:rPr lang="zh-CN" altLang="en-US" dirty="0" smtClean="0"/>
              <a:t>的</a:t>
            </a:r>
            <a:r>
              <a:rPr lang="zh-CN" altLang="en-US" dirty="0"/>
              <a:t>使用界面会在浏览器中打开，创建初始的登录帐号和</a:t>
            </a:r>
            <a:r>
              <a:rPr lang="zh-CN" altLang="en-US" dirty="0" smtClean="0"/>
              <a:t>密码</a:t>
            </a:r>
          </a:p>
          <a:p>
            <a:pPr marL="0" indent="0">
              <a:buNone/>
            </a:pPr>
            <a:r>
              <a:rPr lang="en-US" dirty="0"/>
              <a:t>4</a:t>
            </a:r>
            <a:r>
              <a:rPr lang="zh-CN" altLang="en-US" dirty="0"/>
              <a:t>、按照提示一直进行下去，并在激活码中输入邮箱中获得的激活码，激活成功后点击下载漏洞，下载并更新漏洞</a:t>
            </a:r>
            <a:r>
              <a:rPr lang="zh-CN" altLang="en-US" dirty="0" smtClean="0"/>
              <a:t>库</a:t>
            </a:r>
            <a:endParaRPr lang="en-US" dirty="0"/>
          </a:p>
        </p:txBody>
      </p:sp>
    </p:spTree>
    <p:extLst>
      <p:ext uri="{BB962C8B-B14F-4D97-AF65-F5344CB8AC3E}">
        <p14:creationId xmlns:p14="http://schemas.microsoft.com/office/powerpoint/2010/main" xmlns="" val="4409426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16.2.2 </a:t>
            </a:r>
            <a:r>
              <a:rPr lang="en-US" b="1" dirty="0" smtClean="0"/>
              <a:t>N</a:t>
            </a:r>
            <a:r>
              <a:rPr lang="en-US" b="1" cap="none" dirty="0" smtClean="0"/>
              <a:t>essus</a:t>
            </a:r>
            <a:r>
              <a:rPr lang="zh-CN" altLang="en-US" b="1" dirty="0" smtClean="0"/>
              <a:t>使用</a:t>
            </a:r>
            <a:endParaRPr lang="en-US" dirty="0"/>
          </a:p>
        </p:txBody>
      </p:sp>
      <p:sp>
        <p:nvSpPr>
          <p:cNvPr id="3" name="Content Placeholder 2"/>
          <p:cNvSpPr>
            <a:spLocks noGrp="1"/>
          </p:cNvSpPr>
          <p:nvPr>
            <p:ph sz="quarter" idx="13"/>
          </p:nvPr>
        </p:nvSpPr>
        <p:spPr>
          <a:xfrm>
            <a:off x="913774" y="2367092"/>
            <a:ext cx="10364452" cy="4490908"/>
          </a:xfrm>
        </p:spPr>
        <p:txBody>
          <a:bodyPr>
            <a:normAutofit/>
          </a:bodyPr>
          <a:lstStyle/>
          <a:p>
            <a:pPr marL="0" indent="0">
              <a:buNone/>
            </a:pPr>
            <a:r>
              <a:rPr lang="en-US" dirty="0"/>
              <a:t>1</a:t>
            </a:r>
            <a:r>
              <a:rPr lang="zh-CN" altLang="en-US" dirty="0"/>
              <a:t>、单击“</a:t>
            </a:r>
            <a:r>
              <a:rPr lang="en-US" dirty="0" smtClean="0"/>
              <a:t>P</a:t>
            </a:r>
            <a:r>
              <a:rPr lang="en-US" cap="none" dirty="0" smtClean="0"/>
              <a:t>olicies</a:t>
            </a:r>
            <a:r>
              <a:rPr lang="zh-CN" altLang="en-US" dirty="0" smtClean="0"/>
              <a:t>”</a:t>
            </a:r>
            <a:r>
              <a:rPr lang="zh-CN" altLang="en-US" dirty="0"/>
              <a:t>，选择“</a:t>
            </a:r>
            <a:r>
              <a:rPr lang="en-US" dirty="0" smtClean="0"/>
              <a:t>I</a:t>
            </a:r>
            <a:r>
              <a:rPr lang="en-US" cap="none" dirty="0" smtClean="0"/>
              <a:t>nternal</a:t>
            </a:r>
            <a:r>
              <a:rPr lang="en-US" dirty="0" smtClean="0"/>
              <a:t> N</a:t>
            </a:r>
            <a:r>
              <a:rPr lang="en-US" cap="none" dirty="0" smtClean="0"/>
              <a:t>etwork</a:t>
            </a:r>
            <a:r>
              <a:rPr lang="en-US" dirty="0" smtClean="0"/>
              <a:t> S</a:t>
            </a:r>
            <a:r>
              <a:rPr lang="en-US" cap="none" dirty="0" smtClean="0"/>
              <a:t>can</a:t>
            </a:r>
            <a:r>
              <a:rPr lang="zh-CN" altLang="en-US" dirty="0" smtClean="0"/>
              <a:t>”</a:t>
            </a:r>
            <a:r>
              <a:rPr lang="en-US" dirty="0"/>
              <a:t>,</a:t>
            </a:r>
            <a:r>
              <a:rPr lang="zh-CN" altLang="en-US" dirty="0"/>
              <a:t>单击“</a:t>
            </a:r>
            <a:r>
              <a:rPr lang="en-US" dirty="0" smtClean="0"/>
              <a:t>C</a:t>
            </a:r>
            <a:r>
              <a:rPr lang="en-US" cap="none" dirty="0" smtClean="0"/>
              <a:t>opy</a:t>
            </a:r>
            <a:r>
              <a:rPr lang="zh-CN" altLang="en-US" dirty="0" smtClean="0"/>
              <a:t>”</a:t>
            </a:r>
            <a:r>
              <a:rPr lang="zh-CN" altLang="en-US" dirty="0"/>
              <a:t>，对此策略进行复制，如图</a:t>
            </a:r>
            <a:r>
              <a:rPr lang="en-US" dirty="0"/>
              <a:t>16-5</a:t>
            </a:r>
            <a:r>
              <a:rPr lang="zh-CN" altLang="en-US" dirty="0"/>
              <a:t>所示</a:t>
            </a:r>
            <a:r>
              <a:rPr lang="en-US" dirty="0"/>
              <a:t> </a:t>
            </a:r>
            <a:endParaRPr lang="zh-CN" alt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descr="K44R55FO14US9Y@GO}FDJN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38796" y="3839701"/>
            <a:ext cx="3914407" cy="154568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138796" y="5385390"/>
            <a:ext cx="3914407" cy="369332"/>
          </a:xfrm>
          <a:prstGeom prst="rect">
            <a:avLst/>
          </a:prstGeom>
          <a:noFill/>
        </p:spPr>
        <p:txBody>
          <a:bodyPr wrap="square" rtlCol="0">
            <a:spAutoFit/>
          </a:bodyPr>
          <a:lstStyle/>
          <a:p>
            <a:pPr algn="ctr"/>
            <a:r>
              <a:rPr lang="zh-CN" altLang="en-US" b="1" dirty="0"/>
              <a:t>图</a:t>
            </a:r>
            <a:r>
              <a:rPr lang="en-US" b="1" dirty="0"/>
              <a:t>16-5 </a:t>
            </a:r>
            <a:r>
              <a:rPr lang="zh-CN" altLang="en-US" b="1" dirty="0"/>
              <a:t>选择内置扫描</a:t>
            </a:r>
            <a:r>
              <a:rPr lang="zh-CN" altLang="en-US" b="1" dirty="0" smtClean="0"/>
              <a:t>策略</a:t>
            </a:r>
            <a:endParaRPr lang="en-US" dirty="0"/>
          </a:p>
        </p:txBody>
      </p:sp>
    </p:spTree>
    <p:extLst>
      <p:ext uri="{BB962C8B-B14F-4D97-AF65-F5344CB8AC3E}">
        <p14:creationId xmlns:p14="http://schemas.microsoft.com/office/powerpoint/2010/main" xmlns="" val="19941301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16.2.2 </a:t>
            </a:r>
            <a:r>
              <a:rPr lang="en-US" b="1" dirty="0" smtClean="0"/>
              <a:t>N</a:t>
            </a:r>
            <a:r>
              <a:rPr lang="en-US" b="1" cap="none" dirty="0" smtClean="0"/>
              <a:t>essus</a:t>
            </a:r>
            <a:r>
              <a:rPr lang="zh-CN" altLang="en-US" b="1" dirty="0" smtClean="0"/>
              <a:t>使用</a:t>
            </a:r>
            <a:endParaRPr lang="en-US" dirty="0"/>
          </a:p>
        </p:txBody>
      </p:sp>
      <p:sp>
        <p:nvSpPr>
          <p:cNvPr id="3" name="Content Placeholder 2"/>
          <p:cNvSpPr>
            <a:spLocks noGrp="1"/>
          </p:cNvSpPr>
          <p:nvPr>
            <p:ph sz="quarter" idx="13"/>
          </p:nvPr>
        </p:nvSpPr>
        <p:spPr>
          <a:xfrm>
            <a:off x="913774" y="2367092"/>
            <a:ext cx="6039919" cy="4490908"/>
          </a:xfrm>
        </p:spPr>
        <p:txBody>
          <a:bodyPr>
            <a:normAutofit/>
          </a:bodyPr>
          <a:lstStyle/>
          <a:p>
            <a:pPr marL="0" indent="0">
              <a:buNone/>
            </a:pPr>
            <a:r>
              <a:rPr lang="en-US" dirty="0" smtClean="0"/>
              <a:t>2</a:t>
            </a:r>
            <a:r>
              <a:rPr lang="zh-CN" altLang="en-US" dirty="0"/>
              <a:t>、单击“</a:t>
            </a:r>
            <a:r>
              <a:rPr lang="en-US" dirty="0" smtClean="0"/>
              <a:t>S</a:t>
            </a:r>
            <a:r>
              <a:rPr lang="en-US" cap="none" dirty="0" smtClean="0"/>
              <a:t>cans</a:t>
            </a:r>
            <a:r>
              <a:rPr lang="zh-CN" altLang="en-US" dirty="0" smtClean="0"/>
              <a:t>”</a:t>
            </a:r>
            <a:r>
              <a:rPr lang="en-US" dirty="0"/>
              <a:t>-&gt;</a:t>
            </a:r>
            <a:r>
              <a:rPr lang="zh-CN" altLang="en-US" dirty="0"/>
              <a:t>“</a:t>
            </a:r>
            <a:r>
              <a:rPr lang="en-US" dirty="0" smtClean="0"/>
              <a:t>A</a:t>
            </a:r>
            <a:r>
              <a:rPr lang="en-US" cap="none" dirty="0" smtClean="0"/>
              <a:t>dd</a:t>
            </a:r>
            <a:r>
              <a:rPr lang="zh-CN" altLang="en-US" dirty="0" smtClean="0"/>
              <a:t>”</a:t>
            </a:r>
            <a:r>
              <a:rPr lang="zh-CN" altLang="en-US" dirty="0"/>
              <a:t>，在弹出的对话框中填写相关信息。</a:t>
            </a:r>
            <a:r>
              <a:rPr lang="en-US" dirty="0" smtClean="0"/>
              <a:t>N</a:t>
            </a:r>
            <a:r>
              <a:rPr lang="en-US" cap="none" dirty="0" smtClean="0"/>
              <a:t>ame</a:t>
            </a:r>
            <a:r>
              <a:rPr lang="zh-CN" altLang="en-US" dirty="0" smtClean="0"/>
              <a:t>是</a:t>
            </a:r>
            <a:r>
              <a:rPr lang="zh-CN" altLang="en-US" dirty="0"/>
              <a:t>指此次扫描的名字；</a:t>
            </a:r>
            <a:r>
              <a:rPr lang="en-US" dirty="0" smtClean="0"/>
              <a:t>T</a:t>
            </a:r>
            <a:r>
              <a:rPr lang="en-US" cap="none" dirty="0" smtClean="0"/>
              <a:t>ype</a:t>
            </a:r>
            <a:r>
              <a:rPr lang="zh-CN" altLang="en-US" dirty="0" smtClean="0"/>
              <a:t>是</a:t>
            </a:r>
            <a:r>
              <a:rPr lang="zh-CN" altLang="en-US" dirty="0"/>
              <a:t>指扫描的相应类型设置，默认为“</a:t>
            </a:r>
            <a:r>
              <a:rPr lang="en-US" dirty="0" smtClean="0"/>
              <a:t>R</a:t>
            </a:r>
            <a:r>
              <a:rPr lang="en-US" cap="none" dirty="0" smtClean="0"/>
              <a:t>un </a:t>
            </a:r>
            <a:r>
              <a:rPr lang="en-US" dirty="0" smtClean="0"/>
              <a:t>N</a:t>
            </a:r>
            <a:r>
              <a:rPr lang="en-US" cap="none" dirty="0" smtClean="0"/>
              <a:t>ow</a:t>
            </a:r>
            <a:r>
              <a:rPr lang="zh-CN" altLang="en-US" dirty="0" smtClean="0"/>
              <a:t>（</a:t>
            </a:r>
            <a:r>
              <a:rPr lang="zh-CN" altLang="en-US" dirty="0"/>
              <a:t>立即执行）”；</a:t>
            </a:r>
            <a:r>
              <a:rPr lang="en-US" dirty="0" smtClean="0"/>
              <a:t>P</a:t>
            </a:r>
            <a:r>
              <a:rPr lang="en-US" cap="none" dirty="0" smtClean="0"/>
              <a:t>olicy</a:t>
            </a:r>
            <a:r>
              <a:rPr lang="zh-CN" altLang="en-US" dirty="0" smtClean="0"/>
              <a:t>可以</a:t>
            </a:r>
            <a:r>
              <a:rPr lang="zh-CN" altLang="en-US" dirty="0"/>
              <a:t>选择为刚才复制的策略，即</a:t>
            </a:r>
            <a:r>
              <a:rPr lang="en-US" dirty="0" smtClean="0"/>
              <a:t>C</a:t>
            </a:r>
            <a:r>
              <a:rPr lang="en-US" cap="none" dirty="0" smtClean="0"/>
              <a:t>opy</a:t>
            </a:r>
            <a:r>
              <a:rPr lang="en-US" dirty="0" smtClean="0"/>
              <a:t> </a:t>
            </a:r>
            <a:r>
              <a:rPr lang="en-US" cap="none" dirty="0" smtClean="0"/>
              <a:t>of</a:t>
            </a:r>
            <a:r>
              <a:rPr lang="en-US" dirty="0" smtClean="0"/>
              <a:t> I</a:t>
            </a:r>
            <a:r>
              <a:rPr lang="en-US" cap="none" dirty="0" smtClean="0"/>
              <a:t>nternal</a:t>
            </a:r>
            <a:r>
              <a:rPr lang="en-US" dirty="0" smtClean="0"/>
              <a:t> N</a:t>
            </a:r>
            <a:r>
              <a:rPr lang="en-US" cap="none" dirty="0" smtClean="0"/>
              <a:t>etwork</a:t>
            </a:r>
            <a:r>
              <a:rPr lang="en-US" dirty="0" smtClean="0"/>
              <a:t> S</a:t>
            </a:r>
            <a:r>
              <a:rPr lang="en-US" cap="none" dirty="0" smtClean="0"/>
              <a:t>can</a:t>
            </a:r>
            <a:r>
              <a:rPr lang="zh-CN" altLang="en-US" dirty="0" smtClean="0"/>
              <a:t>；</a:t>
            </a:r>
            <a:r>
              <a:rPr lang="en-US" dirty="0" smtClean="0"/>
              <a:t>S</a:t>
            </a:r>
            <a:r>
              <a:rPr lang="en-US" cap="none" dirty="0" smtClean="0"/>
              <a:t>can</a:t>
            </a:r>
            <a:r>
              <a:rPr lang="en-US" dirty="0" smtClean="0"/>
              <a:t> T</a:t>
            </a:r>
            <a:r>
              <a:rPr lang="en-US" cap="none" dirty="0" smtClean="0"/>
              <a:t>argets</a:t>
            </a:r>
            <a:r>
              <a:rPr lang="zh-CN" altLang="en-US" dirty="0" smtClean="0"/>
              <a:t>为</a:t>
            </a:r>
            <a:r>
              <a:rPr lang="zh-CN" altLang="en-US" dirty="0"/>
              <a:t>想要扫描的目标，设为</a:t>
            </a:r>
            <a:r>
              <a:rPr lang="en-US" dirty="0"/>
              <a:t>IP</a:t>
            </a:r>
            <a:r>
              <a:rPr lang="zh-CN" altLang="en-US" dirty="0"/>
              <a:t>地址，可以是一个，也可以是多个，如果是多个，则要注意格式限制，每行一个</a:t>
            </a:r>
            <a:r>
              <a:rPr lang="en-US" dirty="0"/>
              <a:t>IP</a:t>
            </a:r>
            <a:r>
              <a:rPr lang="zh-CN" altLang="en-US" dirty="0"/>
              <a:t>地址，且不要含多余的空格。填写完成后，点击“</a:t>
            </a:r>
            <a:r>
              <a:rPr lang="en-US" dirty="0" smtClean="0"/>
              <a:t>L</a:t>
            </a:r>
            <a:r>
              <a:rPr lang="en-US" cap="none" dirty="0" smtClean="0"/>
              <a:t>aunch</a:t>
            </a:r>
            <a:r>
              <a:rPr lang="en-US" dirty="0" smtClean="0"/>
              <a:t> S</a:t>
            </a:r>
            <a:r>
              <a:rPr lang="en-US" cap="none" dirty="0" smtClean="0"/>
              <a:t>can</a:t>
            </a:r>
            <a:r>
              <a:rPr lang="zh-CN" altLang="en-US" dirty="0" smtClean="0"/>
              <a:t>”</a:t>
            </a:r>
            <a:r>
              <a:rPr lang="zh-CN" altLang="en-US" dirty="0"/>
              <a:t>进行扫描，如图</a:t>
            </a:r>
            <a:r>
              <a:rPr lang="en-US" dirty="0"/>
              <a:t>16-6</a:t>
            </a:r>
            <a:r>
              <a:rPr lang="zh-CN" altLang="en-US" dirty="0"/>
              <a:t>所示。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descr="5WB~35CKRASQZCA0$S2$Z8K"/>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39848" y="2367092"/>
            <a:ext cx="4038378" cy="282796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7239848" y="5195057"/>
            <a:ext cx="4038378" cy="369332"/>
          </a:xfrm>
          <a:prstGeom prst="rect">
            <a:avLst/>
          </a:prstGeom>
          <a:noFill/>
        </p:spPr>
        <p:txBody>
          <a:bodyPr wrap="square" rtlCol="0">
            <a:spAutoFit/>
          </a:bodyPr>
          <a:lstStyle/>
          <a:p>
            <a:pPr algn="ctr"/>
            <a:r>
              <a:rPr lang="zh-CN" altLang="en-US" b="1" dirty="0"/>
              <a:t>图</a:t>
            </a:r>
            <a:r>
              <a:rPr lang="en-US" b="1" dirty="0"/>
              <a:t>16-6 </a:t>
            </a:r>
            <a:r>
              <a:rPr lang="zh-CN" altLang="en-US" b="1" dirty="0"/>
              <a:t>填写扫描</a:t>
            </a:r>
            <a:r>
              <a:rPr lang="zh-CN" altLang="en-US" b="1" dirty="0" smtClean="0"/>
              <a:t>信息</a:t>
            </a:r>
            <a:endParaRPr lang="en-US" dirty="0"/>
          </a:p>
        </p:txBody>
      </p:sp>
    </p:spTree>
    <p:extLst>
      <p:ext uri="{BB962C8B-B14F-4D97-AF65-F5344CB8AC3E}">
        <p14:creationId xmlns:p14="http://schemas.microsoft.com/office/powerpoint/2010/main" xmlns="" val="5337368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16.2.2 </a:t>
            </a:r>
            <a:r>
              <a:rPr lang="en-US" b="1" dirty="0" smtClean="0"/>
              <a:t>N</a:t>
            </a:r>
            <a:r>
              <a:rPr lang="en-US" b="1" cap="none" dirty="0" smtClean="0"/>
              <a:t>essus</a:t>
            </a:r>
            <a:r>
              <a:rPr lang="zh-CN" altLang="en-US" b="1" dirty="0" smtClean="0"/>
              <a:t>使用</a:t>
            </a:r>
            <a:endParaRPr lang="en-US" dirty="0"/>
          </a:p>
        </p:txBody>
      </p:sp>
      <p:sp>
        <p:nvSpPr>
          <p:cNvPr id="3" name="Content Placeholder 2"/>
          <p:cNvSpPr>
            <a:spLocks noGrp="1"/>
          </p:cNvSpPr>
          <p:nvPr>
            <p:ph sz="quarter" idx="13"/>
          </p:nvPr>
        </p:nvSpPr>
        <p:spPr>
          <a:xfrm>
            <a:off x="913774" y="2367092"/>
            <a:ext cx="6039919" cy="4490908"/>
          </a:xfrm>
        </p:spPr>
        <p:txBody>
          <a:bodyPr>
            <a:normAutofit/>
          </a:bodyPr>
          <a:lstStyle/>
          <a:p>
            <a:pPr marL="0" indent="0">
              <a:buNone/>
            </a:pPr>
            <a:r>
              <a:rPr lang="en-US" dirty="0" smtClean="0"/>
              <a:t>3</a:t>
            </a:r>
            <a:r>
              <a:rPr lang="zh-CN" altLang="en-US" dirty="0"/>
              <a:t>、完成扫描后可以看到报告状态，如图</a:t>
            </a:r>
            <a:r>
              <a:rPr lang="en-US" dirty="0"/>
              <a:t>16-7</a:t>
            </a:r>
            <a:r>
              <a:rPr lang="zh-CN" altLang="en-US" dirty="0"/>
              <a:t>所示</a:t>
            </a:r>
            <a:r>
              <a:rPr lang="en-US" dirty="0"/>
              <a:t> </a:t>
            </a:r>
            <a:endParaRPr lang="zh-CN" altLang="en-US" dirty="0" smtClean="0"/>
          </a:p>
          <a:p>
            <a:pPr marL="0" indent="0">
              <a:buNone/>
            </a:pPr>
            <a:r>
              <a:rPr lang="en-US" dirty="0"/>
              <a:t>4</a:t>
            </a:r>
            <a:r>
              <a:rPr lang="zh-CN" altLang="en-US" dirty="0"/>
              <a:t>、选中报告后可以点击</a:t>
            </a:r>
            <a:r>
              <a:rPr lang="en-US" dirty="0" smtClean="0"/>
              <a:t>B</a:t>
            </a:r>
            <a:r>
              <a:rPr lang="en-US" cap="none" dirty="0" smtClean="0"/>
              <a:t>rowse</a:t>
            </a:r>
            <a:r>
              <a:rPr lang="zh-CN" altLang="en-US" dirty="0" smtClean="0"/>
              <a:t>进行</a:t>
            </a:r>
            <a:r>
              <a:rPr lang="zh-CN" altLang="en-US" dirty="0"/>
              <a:t>查看报告详细内容，如图</a:t>
            </a:r>
            <a:r>
              <a:rPr lang="en-US" dirty="0"/>
              <a:t>16-8</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7290354" y="6488668"/>
            <a:ext cx="4038378" cy="369332"/>
          </a:xfrm>
          <a:prstGeom prst="rect">
            <a:avLst/>
          </a:prstGeom>
          <a:noFill/>
        </p:spPr>
        <p:txBody>
          <a:bodyPr wrap="square" rtlCol="0">
            <a:spAutoFit/>
          </a:bodyPr>
          <a:lstStyle/>
          <a:p>
            <a:pPr algn="ctr"/>
            <a:r>
              <a:rPr lang="zh-CN" altLang="en-US" b="1" dirty="0"/>
              <a:t>图</a:t>
            </a:r>
            <a:r>
              <a:rPr lang="en-US" b="1" dirty="0"/>
              <a:t>16-8 </a:t>
            </a:r>
            <a:r>
              <a:rPr lang="zh-CN" altLang="en-US" b="1" dirty="0"/>
              <a:t>查看报告详细内容</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descr="{SPCEUANME]}@@AX2]8]55K"/>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953693" y="3975871"/>
            <a:ext cx="4762500" cy="25146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5" name="Picture 3" descr="ACE8X%II%UK{3E(QU]]$P5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53693" y="1930392"/>
            <a:ext cx="4711700" cy="17526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6953693" y="3606539"/>
            <a:ext cx="4711700" cy="369332"/>
          </a:xfrm>
          <a:prstGeom prst="rect">
            <a:avLst/>
          </a:prstGeom>
          <a:noFill/>
        </p:spPr>
        <p:txBody>
          <a:bodyPr wrap="square" rtlCol="0">
            <a:spAutoFit/>
          </a:bodyPr>
          <a:lstStyle/>
          <a:p>
            <a:pPr algn="ctr"/>
            <a:r>
              <a:rPr lang="zh-CN" altLang="en-US" b="1" dirty="0"/>
              <a:t>图</a:t>
            </a:r>
            <a:r>
              <a:rPr lang="en-US" b="1" dirty="0"/>
              <a:t>16-7 </a:t>
            </a:r>
            <a:r>
              <a:rPr lang="zh-CN" altLang="en-US" b="1" dirty="0"/>
              <a:t>生成扫描</a:t>
            </a:r>
            <a:r>
              <a:rPr lang="zh-CN" altLang="en-US" b="1" dirty="0" smtClean="0"/>
              <a:t>报告</a:t>
            </a:r>
            <a:endParaRPr lang="en-US" dirty="0"/>
          </a:p>
        </p:txBody>
      </p:sp>
    </p:spTree>
    <p:extLst>
      <p:ext uri="{BB962C8B-B14F-4D97-AF65-F5344CB8AC3E}">
        <p14:creationId xmlns:p14="http://schemas.microsoft.com/office/powerpoint/2010/main" xmlns="" val="6538003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16.2.2 N</a:t>
            </a:r>
            <a:r>
              <a:rPr lang="en-US" b="1" cap="none" dirty="0"/>
              <a:t>essus</a:t>
            </a:r>
            <a:r>
              <a:rPr lang="zh-CN" altLang="en-US" b="1" dirty="0"/>
              <a:t>使用</a:t>
            </a:r>
            <a:endParaRPr lang="en-US" dirty="0"/>
          </a:p>
        </p:txBody>
      </p:sp>
      <p:sp>
        <p:nvSpPr>
          <p:cNvPr id="3" name="Content Placeholder 2"/>
          <p:cNvSpPr>
            <a:spLocks noGrp="1"/>
          </p:cNvSpPr>
          <p:nvPr>
            <p:ph sz="quarter" idx="13"/>
          </p:nvPr>
        </p:nvSpPr>
        <p:spPr/>
        <p:txBody>
          <a:bodyPr/>
          <a:lstStyle/>
          <a:p>
            <a:pPr marL="0" indent="0">
              <a:buNone/>
            </a:pPr>
            <a:r>
              <a:rPr lang="en-US" dirty="0"/>
              <a:t>5</a:t>
            </a:r>
            <a:r>
              <a:rPr lang="zh-CN" altLang="en-US" dirty="0"/>
              <a:t>、屏幕左上方有两个链接“</a:t>
            </a:r>
            <a:r>
              <a:rPr lang="en-US" dirty="0" smtClean="0"/>
              <a:t>V</a:t>
            </a:r>
            <a:r>
              <a:rPr lang="en-US" cap="none" dirty="0" smtClean="0"/>
              <a:t>ulnerability</a:t>
            </a:r>
            <a:r>
              <a:rPr lang="en-US" dirty="0" smtClean="0"/>
              <a:t> S</a:t>
            </a:r>
            <a:r>
              <a:rPr lang="en-US" cap="none" dirty="0" smtClean="0"/>
              <a:t>ummary</a:t>
            </a:r>
            <a:r>
              <a:rPr lang="zh-CN" altLang="en-US" dirty="0" smtClean="0"/>
              <a:t>（</a:t>
            </a:r>
            <a:r>
              <a:rPr lang="zh-CN" altLang="en-US" dirty="0"/>
              <a:t>按漏洞编号）”和“</a:t>
            </a:r>
            <a:r>
              <a:rPr lang="en-US" dirty="0" smtClean="0"/>
              <a:t>H</a:t>
            </a:r>
            <a:r>
              <a:rPr lang="en-US" cap="none" dirty="0" smtClean="0"/>
              <a:t>ost</a:t>
            </a:r>
            <a:r>
              <a:rPr lang="en-US" dirty="0" smtClean="0"/>
              <a:t> S</a:t>
            </a:r>
            <a:r>
              <a:rPr lang="en-US" cap="none" dirty="0" smtClean="0"/>
              <a:t>ummary</a:t>
            </a:r>
            <a:r>
              <a:rPr lang="zh-CN" altLang="en-US" dirty="0" smtClean="0"/>
              <a:t>（</a:t>
            </a:r>
            <a:r>
              <a:rPr lang="zh-CN" altLang="en-US" dirty="0"/>
              <a:t>按主机编号）”，点击可以按不同的方式查看漏洞。屏幕的左上方还有“</a:t>
            </a:r>
            <a:r>
              <a:rPr lang="en-US" dirty="0" smtClean="0"/>
              <a:t>A</a:t>
            </a:r>
            <a:r>
              <a:rPr lang="en-US" cap="none" dirty="0" smtClean="0"/>
              <a:t>dd</a:t>
            </a:r>
            <a:r>
              <a:rPr lang="en-US" dirty="0" smtClean="0"/>
              <a:t> F</a:t>
            </a:r>
            <a:r>
              <a:rPr lang="en-US" cap="none" dirty="0" smtClean="0"/>
              <a:t>ilter</a:t>
            </a:r>
            <a:r>
              <a:rPr lang="zh-CN" altLang="en-US" dirty="0" smtClean="0"/>
              <a:t>”</a:t>
            </a:r>
            <a:r>
              <a:rPr lang="zh-CN" altLang="en-US" dirty="0"/>
              <a:t>链接，点击它可以实现通过条件筛选查看漏洞，如图</a:t>
            </a:r>
            <a:r>
              <a:rPr lang="en-US" dirty="0"/>
              <a:t>16-9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38SXU4ZAX$2@8]SY[Q_}2P"/>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51950" y="3596927"/>
            <a:ext cx="4087474" cy="274349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051951" y="6340422"/>
            <a:ext cx="4087473" cy="380812"/>
          </a:xfrm>
          <a:prstGeom prst="rect">
            <a:avLst/>
          </a:prstGeom>
          <a:noFill/>
        </p:spPr>
        <p:txBody>
          <a:bodyPr wrap="square" rtlCol="0">
            <a:spAutoFit/>
          </a:bodyPr>
          <a:lstStyle/>
          <a:p>
            <a:pPr algn="ctr"/>
            <a:r>
              <a:rPr lang="zh-CN" altLang="en-US" b="1" dirty="0"/>
              <a:t>图</a:t>
            </a:r>
            <a:r>
              <a:rPr lang="en-US" b="1" dirty="0"/>
              <a:t>16-9 </a:t>
            </a:r>
            <a:r>
              <a:rPr lang="zh-CN" altLang="en-US" b="1" dirty="0"/>
              <a:t>条件筛选查看</a:t>
            </a:r>
            <a:r>
              <a:rPr lang="zh-CN" altLang="en-US" b="1" dirty="0" smtClean="0"/>
              <a:t>漏洞</a:t>
            </a:r>
            <a:endParaRPr lang="en-US" dirty="0"/>
          </a:p>
        </p:txBody>
      </p:sp>
    </p:spTree>
    <p:extLst>
      <p:ext uri="{BB962C8B-B14F-4D97-AF65-F5344CB8AC3E}">
        <p14:creationId xmlns:p14="http://schemas.microsoft.com/office/powerpoint/2010/main" xmlns="" val="1584060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16.2.2 N</a:t>
            </a:r>
            <a:r>
              <a:rPr lang="en-US" b="1" cap="none" dirty="0"/>
              <a:t>essus</a:t>
            </a:r>
            <a:r>
              <a:rPr lang="zh-CN" altLang="en-US" b="1" dirty="0"/>
              <a:t>使用</a:t>
            </a:r>
            <a:endParaRPr lang="en-US" dirty="0"/>
          </a:p>
        </p:txBody>
      </p:sp>
      <p:sp>
        <p:nvSpPr>
          <p:cNvPr id="3" name="Content Placeholder 2"/>
          <p:cNvSpPr>
            <a:spLocks noGrp="1"/>
          </p:cNvSpPr>
          <p:nvPr>
            <p:ph sz="quarter" idx="13"/>
          </p:nvPr>
        </p:nvSpPr>
        <p:spPr/>
        <p:txBody>
          <a:bodyPr/>
          <a:lstStyle/>
          <a:p>
            <a:pPr marL="0" indent="0">
              <a:buNone/>
            </a:pPr>
            <a:r>
              <a:rPr lang="en-US" dirty="0"/>
              <a:t>6</a:t>
            </a:r>
            <a:r>
              <a:rPr lang="zh-CN" altLang="en-US" dirty="0"/>
              <a:t>、再次点击“</a:t>
            </a:r>
            <a:r>
              <a:rPr lang="en-US" dirty="0" smtClean="0"/>
              <a:t>R</a:t>
            </a:r>
            <a:r>
              <a:rPr lang="en-US" cap="none" dirty="0" smtClean="0"/>
              <a:t>eports</a:t>
            </a:r>
            <a:r>
              <a:rPr lang="zh-CN" altLang="en-US" dirty="0" smtClean="0"/>
              <a:t>”</a:t>
            </a:r>
            <a:r>
              <a:rPr lang="zh-CN" altLang="en-US" dirty="0"/>
              <a:t>，选中生成的报告后，点击右上角的“</a:t>
            </a:r>
            <a:r>
              <a:rPr lang="en-US" dirty="0" smtClean="0"/>
              <a:t>D</a:t>
            </a:r>
            <a:r>
              <a:rPr lang="en-US" cap="none" dirty="0" smtClean="0"/>
              <a:t>ownload</a:t>
            </a:r>
            <a:r>
              <a:rPr lang="zh-CN" altLang="en-US" dirty="0" smtClean="0"/>
              <a:t>”</a:t>
            </a:r>
            <a:r>
              <a:rPr lang="zh-CN" altLang="en-US" dirty="0"/>
              <a:t>进行下载，在弹出的对话框中选择</a:t>
            </a:r>
            <a:r>
              <a:rPr lang="zh-CN" altLang="en-US" dirty="0" smtClean="0"/>
              <a:t>“</a:t>
            </a:r>
            <a:r>
              <a:rPr lang="en-US" cap="none" dirty="0" smtClean="0"/>
              <a:t>.</a:t>
            </a:r>
            <a:r>
              <a:rPr lang="en-US" cap="none" dirty="0" err="1" smtClean="0"/>
              <a:t>nessus</a:t>
            </a:r>
            <a:r>
              <a:rPr lang="zh-CN" altLang="en-US" dirty="0" smtClean="0"/>
              <a:t>”</a:t>
            </a:r>
            <a:r>
              <a:rPr lang="zh-CN" altLang="en-US" dirty="0"/>
              <a:t>格式，点击“</a:t>
            </a:r>
            <a:r>
              <a:rPr lang="en-US" dirty="0" smtClean="0"/>
              <a:t>S</a:t>
            </a:r>
            <a:r>
              <a:rPr lang="en-US" cap="none" dirty="0" smtClean="0"/>
              <a:t>ubmit</a:t>
            </a:r>
            <a:r>
              <a:rPr lang="zh-CN" altLang="en-US" dirty="0" smtClean="0"/>
              <a:t>”</a:t>
            </a:r>
            <a:r>
              <a:rPr lang="zh-CN" altLang="en-US" dirty="0"/>
              <a:t>提交，下载检测报告，如图</a:t>
            </a:r>
            <a:r>
              <a:rPr lang="en-US" dirty="0"/>
              <a:t>16-10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51951" y="6340422"/>
            <a:ext cx="4087473" cy="369332"/>
          </a:xfrm>
          <a:prstGeom prst="rect">
            <a:avLst/>
          </a:prstGeom>
          <a:noFill/>
        </p:spPr>
        <p:txBody>
          <a:bodyPr wrap="square" rtlCol="0">
            <a:spAutoFit/>
          </a:bodyPr>
          <a:lstStyle/>
          <a:p>
            <a:pPr algn="ctr"/>
            <a:r>
              <a:rPr lang="zh-CN" altLang="en-US" b="1" dirty="0"/>
              <a:t>图</a:t>
            </a:r>
            <a:r>
              <a:rPr lang="en-US" b="1" dirty="0"/>
              <a:t>16-10 </a:t>
            </a:r>
            <a:r>
              <a:rPr lang="zh-CN" altLang="en-US" b="1" dirty="0"/>
              <a:t>下载检测报告</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8DT$G6{9UVUI$DUM{QFP@4K"/>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14576" y="3372189"/>
            <a:ext cx="4162221" cy="29682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447789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、双击</a:t>
            </a:r>
            <a:r>
              <a:rPr lang="zh-CN" altLang="en-US" dirty="0" smtClean="0"/>
              <a:t>“</a:t>
            </a:r>
            <a:r>
              <a:rPr lang="en-US" cap="none" dirty="0" err="1" smtClean="0"/>
              <a:t>xscan_gui.exe</a:t>
            </a:r>
            <a:r>
              <a:rPr lang="zh-CN" altLang="en-US" dirty="0" smtClean="0"/>
              <a:t>”</a:t>
            </a:r>
            <a:r>
              <a:rPr lang="zh-CN" altLang="en-US" dirty="0"/>
              <a:t>文件运行</a:t>
            </a:r>
            <a:r>
              <a:rPr lang="en-US" dirty="0"/>
              <a:t>X-Scan</a:t>
            </a:r>
            <a:r>
              <a:rPr lang="zh-CN" altLang="en-US" dirty="0"/>
              <a:t>软件，随即加载漏洞检测样本，如图</a:t>
            </a:r>
            <a:r>
              <a:rPr lang="en-US" dirty="0"/>
              <a:t>16-11</a:t>
            </a:r>
            <a:r>
              <a:rPr lang="zh-CN" altLang="en-US" dirty="0"/>
              <a:t>所示</a:t>
            </a:r>
            <a:r>
              <a:rPr lang="en-US" dirty="0"/>
              <a:t> </a:t>
            </a:r>
            <a:endParaRPr lang="zh-CN" altLang="en-US" dirty="0" smtClean="0"/>
          </a:p>
          <a:p>
            <a:pPr marL="0" indent="0">
              <a:buNone/>
            </a:pPr>
            <a:r>
              <a:rPr lang="en-US" dirty="0" smtClean="0"/>
              <a:t>2</a:t>
            </a:r>
            <a:r>
              <a:rPr lang="zh-CN" altLang="en-US" dirty="0"/>
              <a:t>、点击“设置</a:t>
            </a:r>
            <a:r>
              <a:rPr lang="zh-CN" altLang="en-US" dirty="0" smtClean="0"/>
              <a:t>”</a:t>
            </a:r>
            <a:r>
              <a:rPr lang="zh-CN" altLang="en-US" dirty="0"/>
              <a:t>－</a:t>
            </a:r>
            <a:r>
              <a:rPr lang="en-US" dirty="0" smtClean="0"/>
              <a:t>&gt;</a:t>
            </a:r>
            <a:r>
              <a:rPr lang="zh-CN" altLang="en-US" dirty="0"/>
              <a:t>“扫描参数”，扫描参数界面需要指定</a:t>
            </a:r>
            <a:r>
              <a:rPr lang="en-US" dirty="0"/>
              <a:t>IP</a:t>
            </a:r>
            <a:r>
              <a:rPr lang="zh-CN" altLang="en-US" dirty="0"/>
              <a:t>范围，这里可以是一个</a:t>
            </a:r>
            <a:r>
              <a:rPr lang="en-US" dirty="0"/>
              <a:t>IP</a:t>
            </a:r>
            <a:r>
              <a:rPr lang="zh-CN" altLang="en-US" dirty="0"/>
              <a:t>地址，可以是</a:t>
            </a:r>
            <a:r>
              <a:rPr lang="en-US" dirty="0"/>
              <a:t>IP</a:t>
            </a:r>
            <a:r>
              <a:rPr lang="zh-CN" altLang="en-US" dirty="0"/>
              <a:t>地址范围，可以是一个</a:t>
            </a:r>
            <a:r>
              <a:rPr lang="en-US" dirty="0"/>
              <a:t>URL</a:t>
            </a:r>
            <a:r>
              <a:rPr lang="zh-CN" altLang="en-US" dirty="0"/>
              <a:t>网址，如图</a:t>
            </a:r>
            <a:r>
              <a:rPr lang="en-US" dirty="0"/>
              <a:t>16-12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112038" y="6273209"/>
            <a:ext cx="2162772" cy="369332"/>
          </a:xfrm>
          <a:prstGeom prst="rect">
            <a:avLst/>
          </a:prstGeom>
          <a:noFill/>
        </p:spPr>
        <p:txBody>
          <a:bodyPr wrap="none" rtlCol="0">
            <a:spAutoFit/>
          </a:bodyPr>
          <a:lstStyle/>
          <a:p>
            <a:pPr algn="ctr"/>
            <a:r>
              <a:rPr lang="zh-CN" altLang="en-US" b="1" dirty="0"/>
              <a:t>图</a:t>
            </a:r>
            <a:r>
              <a:rPr lang="en-US" b="1" dirty="0"/>
              <a:t>16-11 </a:t>
            </a:r>
            <a:r>
              <a:rPr lang="zh-CN" altLang="en-US" b="1" dirty="0"/>
              <a:t>运行</a:t>
            </a:r>
            <a:r>
              <a:rPr lang="en-US" b="1" dirty="0" smtClean="0"/>
              <a:t>X-Scan</a:t>
            </a:r>
            <a:endParaRPr lang="en-US" dirty="0"/>
          </a:p>
        </p:txBody>
      </p:sp>
      <p:sp>
        <p:nvSpPr>
          <p:cNvPr id="7" name="TextBox 6"/>
          <p:cNvSpPr txBox="1"/>
          <p:nvPr/>
        </p:nvSpPr>
        <p:spPr>
          <a:xfrm>
            <a:off x="7892902" y="6273209"/>
            <a:ext cx="2420856" cy="369332"/>
          </a:xfrm>
          <a:prstGeom prst="rect">
            <a:avLst/>
          </a:prstGeom>
          <a:noFill/>
        </p:spPr>
        <p:txBody>
          <a:bodyPr wrap="none" rtlCol="0">
            <a:spAutoFit/>
          </a:bodyPr>
          <a:lstStyle/>
          <a:p>
            <a:pPr algn="ctr"/>
            <a:r>
              <a:rPr lang="zh-CN" altLang="en-US" b="1" dirty="0"/>
              <a:t>图</a:t>
            </a:r>
            <a:r>
              <a:rPr lang="en-US" b="1" dirty="0"/>
              <a:t>16-12 </a:t>
            </a:r>
            <a:r>
              <a:rPr lang="zh-CN" altLang="en-US" b="1" dirty="0"/>
              <a:t>设置扫描范围</a:t>
            </a:r>
            <a:endParaRPr lang="en-US" dirty="0"/>
          </a:p>
        </p:txBody>
      </p:sp>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7" name="图片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28062" y="3809409"/>
            <a:ext cx="4559300" cy="24638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9" name="图片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69359" y="3809409"/>
            <a:ext cx="3726244" cy="2463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28095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、点击“全局设置”前面的“</a:t>
            </a:r>
            <a:r>
              <a:rPr lang="en-US" dirty="0"/>
              <a:t>+</a:t>
            </a:r>
            <a:r>
              <a:rPr lang="zh-CN" altLang="en-US" dirty="0"/>
              <a:t>”号，展开后会有</a:t>
            </a:r>
            <a:r>
              <a:rPr lang="en-US" dirty="0"/>
              <a:t>4</a:t>
            </a:r>
            <a:r>
              <a:rPr lang="zh-CN" altLang="en-US" dirty="0"/>
              <a:t>个模块，分别为</a:t>
            </a:r>
            <a:r>
              <a:rPr lang="en-US" dirty="0"/>
              <a:t>“</a:t>
            </a:r>
            <a:r>
              <a:rPr lang="zh-CN" altLang="en-US" dirty="0"/>
              <a:t>扫描模块</a:t>
            </a:r>
            <a:r>
              <a:rPr lang="en-US" dirty="0"/>
              <a:t>”</a:t>
            </a:r>
            <a:r>
              <a:rPr lang="zh-CN" altLang="en-US" dirty="0"/>
              <a:t>、</a:t>
            </a:r>
            <a:r>
              <a:rPr lang="en-US" dirty="0"/>
              <a:t>“</a:t>
            </a:r>
            <a:r>
              <a:rPr lang="zh-CN" altLang="en-US" dirty="0"/>
              <a:t>并发扫描</a:t>
            </a:r>
            <a:r>
              <a:rPr lang="en-US" dirty="0"/>
              <a:t>”</a:t>
            </a:r>
            <a:r>
              <a:rPr lang="zh-CN" altLang="en-US" dirty="0"/>
              <a:t>、</a:t>
            </a:r>
            <a:r>
              <a:rPr lang="en-US" dirty="0"/>
              <a:t>“</a:t>
            </a:r>
            <a:r>
              <a:rPr lang="zh-CN" altLang="en-US" dirty="0"/>
              <a:t>扫描报告</a:t>
            </a:r>
            <a:r>
              <a:rPr lang="en-US" dirty="0"/>
              <a:t>”</a:t>
            </a:r>
            <a:r>
              <a:rPr lang="zh-CN" altLang="en-US" dirty="0"/>
              <a:t>、</a:t>
            </a:r>
            <a:r>
              <a:rPr lang="en-US" dirty="0"/>
              <a:t>“</a:t>
            </a:r>
            <a:r>
              <a:rPr lang="zh-CN" altLang="en-US" dirty="0"/>
              <a:t>其他设置</a:t>
            </a:r>
            <a:r>
              <a:rPr lang="en-US" dirty="0"/>
              <a:t>”</a:t>
            </a:r>
            <a:r>
              <a:rPr lang="zh-CN" altLang="en-US" dirty="0"/>
              <a:t>，如图</a:t>
            </a:r>
            <a:r>
              <a:rPr lang="en-US" dirty="0"/>
              <a:t>16-13</a:t>
            </a:r>
            <a:r>
              <a:rPr lang="zh-CN" altLang="en-US" dirty="0"/>
              <a:t>所</a:t>
            </a:r>
            <a:r>
              <a:rPr lang="zh-CN" altLang="en-US" dirty="0" smtClean="0"/>
              <a:t>示</a:t>
            </a:r>
          </a:p>
          <a:p>
            <a:pPr marL="0" indent="0">
              <a:buNone/>
            </a:pPr>
            <a:r>
              <a:rPr lang="en-US" dirty="0"/>
              <a:t>4</a:t>
            </a:r>
            <a:r>
              <a:rPr lang="zh-CN" altLang="en-US" dirty="0"/>
              <a:t>、点击</a:t>
            </a:r>
            <a:r>
              <a:rPr lang="en-US" dirty="0"/>
              <a:t>“</a:t>
            </a:r>
            <a:r>
              <a:rPr lang="zh-CN" altLang="en-US" dirty="0"/>
              <a:t>扫描模块</a:t>
            </a:r>
            <a:r>
              <a:rPr lang="en-US" dirty="0"/>
              <a:t>”</a:t>
            </a:r>
            <a:r>
              <a:rPr lang="zh-CN" altLang="en-US" dirty="0"/>
              <a:t>，在右边的边框中会显示相应的参数选项，可根据扫描的要求进行选择，选择的项目越多，扫描时间越长，如图</a:t>
            </a:r>
            <a:r>
              <a:rPr lang="en-US" dirty="0"/>
              <a:t>16-14</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004369" y="6436609"/>
            <a:ext cx="3411836" cy="369332"/>
          </a:xfrm>
          <a:prstGeom prst="rect">
            <a:avLst/>
          </a:prstGeom>
          <a:noFill/>
        </p:spPr>
        <p:txBody>
          <a:bodyPr wrap="square" rtlCol="0">
            <a:spAutoFit/>
          </a:bodyPr>
          <a:lstStyle/>
          <a:p>
            <a:pPr algn="ctr"/>
            <a:r>
              <a:rPr lang="zh-CN" altLang="en-US" b="1" dirty="0"/>
              <a:t>图</a:t>
            </a:r>
            <a:r>
              <a:rPr lang="en-US" b="1" dirty="0"/>
              <a:t>16-13 </a:t>
            </a:r>
            <a:r>
              <a:rPr lang="zh-CN" altLang="en-US" b="1" dirty="0"/>
              <a:t>全局设置</a:t>
            </a:r>
            <a:endParaRPr lang="en-US" dirty="0"/>
          </a:p>
        </p:txBody>
      </p:sp>
      <p:sp>
        <p:nvSpPr>
          <p:cNvPr id="7" name="TextBox 6"/>
          <p:cNvSpPr txBox="1"/>
          <p:nvPr/>
        </p:nvSpPr>
        <p:spPr>
          <a:xfrm>
            <a:off x="6506800" y="6457874"/>
            <a:ext cx="3806958" cy="369332"/>
          </a:xfrm>
          <a:prstGeom prst="rect">
            <a:avLst/>
          </a:prstGeom>
          <a:noFill/>
        </p:spPr>
        <p:txBody>
          <a:bodyPr wrap="square" rtlCol="0">
            <a:spAutoFit/>
          </a:bodyPr>
          <a:lstStyle/>
          <a:p>
            <a:pPr algn="ctr"/>
            <a:r>
              <a:rPr lang="zh-CN" altLang="en-US" b="1" dirty="0"/>
              <a:t>图</a:t>
            </a:r>
            <a:r>
              <a:rPr lang="en-US" b="1" dirty="0"/>
              <a:t>16-14 </a:t>
            </a:r>
            <a:r>
              <a:rPr lang="zh-CN" altLang="en-US" b="1" dirty="0"/>
              <a:t>扫描模块</a:t>
            </a:r>
            <a:r>
              <a:rPr lang="zh-CN" altLang="en-US" b="1" dirty="0" smtClean="0"/>
              <a:t>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图片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63422" y="3970767"/>
            <a:ext cx="3693731" cy="246584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5" name="图片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06800" y="3910419"/>
            <a:ext cx="3806958" cy="25632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13999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16.1 </a:t>
            </a:r>
            <a:r>
              <a:rPr lang="zh-CN" altLang="en-US" b="1" dirty="0"/>
              <a:t>网络安全评估</a:t>
            </a:r>
            <a:r>
              <a:rPr lang="zh-CN" altLang="en-US" b="1" dirty="0" smtClean="0"/>
              <a:t>概述</a:t>
            </a:r>
          </a:p>
          <a:p>
            <a:r>
              <a:rPr lang="en-US" b="1" dirty="0"/>
              <a:t>16.2 </a:t>
            </a:r>
            <a:r>
              <a:rPr lang="en-US" b="1" dirty="0" smtClean="0"/>
              <a:t>N</a:t>
            </a:r>
            <a:r>
              <a:rPr lang="en-US" b="1" cap="none" dirty="0" smtClean="0"/>
              <a:t>essus</a:t>
            </a:r>
            <a:r>
              <a:rPr lang="zh-CN" altLang="en-US" b="1" dirty="0" smtClean="0"/>
              <a:t>的</a:t>
            </a:r>
            <a:r>
              <a:rPr lang="zh-CN" altLang="en-US" b="1" dirty="0"/>
              <a:t>安装与</a:t>
            </a:r>
            <a:r>
              <a:rPr lang="zh-CN" altLang="en-US" b="1" dirty="0" smtClean="0"/>
              <a:t>使用</a:t>
            </a:r>
          </a:p>
          <a:p>
            <a:r>
              <a:rPr lang="en-US" b="1" dirty="0"/>
              <a:t>16.3 </a:t>
            </a:r>
            <a:r>
              <a:rPr lang="en-US" b="1" dirty="0" smtClean="0"/>
              <a:t>X-S</a:t>
            </a:r>
            <a:r>
              <a:rPr lang="en-US" b="1" cap="none" dirty="0" smtClean="0"/>
              <a:t>can</a:t>
            </a:r>
            <a:r>
              <a:rPr lang="zh-CN" altLang="en-US" b="1" dirty="0" smtClean="0"/>
              <a:t>的</a:t>
            </a:r>
            <a:r>
              <a:rPr lang="zh-CN" altLang="en-US" b="1" dirty="0"/>
              <a:t>安装与使用</a:t>
            </a:r>
            <a:r>
              <a:rPr lang="en-US" dirty="0"/>
              <a:t> </a:t>
            </a:r>
            <a:endParaRPr lang="zh-CN" altLang="en-US" dirty="0" smtClean="0"/>
          </a:p>
          <a:p>
            <a:r>
              <a:rPr lang="en-US" b="1" dirty="0"/>
              <a:t>16.4 </a:t>
            </a:r>
            <a:r>
              <a:rPr lang="zh-CN" altLang="en-US" b="1" dirty="0"/>
              <a:t>网络安全评估方案设计</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604806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5</a:t>
            </a:r>
            <a:r>
              <a:rPr lang="zh-CN" altLang="en-US" dirty="0"/>
              <a:t>、选择</a:t>
            </a:r>
            <a:r>
              <a:rPr lang="en-US" dirty="0"/>
              <a:t>“</a:t>
            </a:r>
            <a:r>
              <a:rPr lang="zh-CN" altLang="en-US" dirty="0"/>
              <a:t>并发扫描</a:t>
            </a:r>
            <a:r>
              <a:rPr lang="en-US" dirty="0"/>
              <a:t>”</a:t>
            </a:r>
            <a:r>
              <a:rPr lang="zh-CN" altLang="en-US" dirty="0"/>
              <a:t>，可以设置要扫描的最大并发主机数和最大的并发线程数，如图</a:t>
            </a:r>
            <a:r>
              <a:rPr lang="en-US" dirty="0"/>
              <a:t>16-15</a:t>
            </a:r>
            <a:r>
              <a:rPr lang="zh-CN" altLang="en-US" dirty="0"/>
              <a:t>所</a:t>
            </a:r>
            <a:r>
              <a:rPr lang="zh-CN" altLang="en-US" dirty="0" smtClean="0"/>
              <a:t>示</a:t>
            </a:r>
          </a:p>
          <a:p>
            <a:pPr marL="0" indent="0">
              <a:buNone/>
            </a:pPr>
            <a:r>
              <a:rPr lang="en-US" dirty="0"/>
              <a:t>6</a:t>
            </a:r>
            <a:r>
              <a:rPr lang="zh-CN" altLang="en-US" dirty="0"/>
              <a:t>、选择“扫描报告”，设置报告文件类型，包括</a:t>
            </a:r>
            <a:r>
              <a:rPr lang="en-US" dirty="0"/>
              <a:t>HTML</a:t>
            </a:r>
            <a:r>
              <a:rPr lang="zh-CN" altLang="en-US" dirty="0"/>
              <a:t>、</a:t>
            </a:r>
            <a:r>
              <a:rPr lang="en-US" dirty="0"/>
              <a:t>TXT</a:t>
            </a:r>
            <a:r>
              <a:rPr lang="zh-CN" altLang="en-US" dirty="0"/>
              <a:t>、</a:t>
            </a:r>
            <a:r>
              <a:rPr lang="en-US" dirty="0"/>
              <a:t>XML</a:t>
            </a:r>
            <a:r>
              <a:rPr lang="zh-CN" altLang="en-US" dirty="0"/>
              <a:t>三种类型，如图</a:t>
            </a:r>
            <a:r>
              <a:rPr lang="en-US" dirty="0"/>
              <a:t>16-16</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129544" y="6457874"/>
            <a:ext cx="4201060" cy="369332"/>
          </a:xfrm>
          <a:prstGeom prst="rect">
            <a:avLst/>
          </a:prstGeom>
          <a:noFill/>
        </p:spPr>
        <p:txBody>
          <a:bodyPr wrap="square" rtlCol="0">
            <a:spAutoFit/>
          </a:bodyPr>
          <a:lstStyle/>
          <a:p>
            <a:pPr algn="ctr"/>
            <a:r>
              <a:rPr lang="zh-CN" altLang="en-US" b="1" dirty="0"/>
              <a:t>图</a:t>
            </a:r>
            <a:r>
              <a:rPr lang="en-US" b="1" dirty="0"/>
              <a:t>16-15 </a:t>
            </a:r>
            <a:r>
              <a:rPr lang="zh-CN" altLang="en-US" b="1" dirty="0"/>
              <a:t>并发扫描设置</a:t>
            </a:r>
            <a:endParaRPr lang="en-US" dirty="0"/>
          </a:p>
        </p:txBody>
      </p:sp>
      <p:sp>
        <p:nvSpPr>
          <p:cNvPr id="7" name="TextBox 6"/>
          <p:cNvSpPr txBox="1"/>
          <p:nvPr/>
        </p:nvSpPr>
        <p:spPr>
          <a:xfrm>
            <a:off x="6795404" y="6457874"/>
            <a:ext cx="4329430" cy="369332"/>
          </a:xfrm>
          <a:prstGeom prst="rect">
            <a:avLst/>
          </a:prstGeom>
          <a:noFill/>
        </p:spPr>
        <p:txBody>
          <a:bodyPr wrap="square" rtlCol="0">
            <a:spAutoFit/>
          </a:bodyPr>
          <a:lstStyle/>
          <a:p>
            <a:pPr algn="ctr"/>
            <a:r>
              <a:rPr lang="zh-CN" altLang="en-US" b="1" dirty="0"/>
              <a:t>图</a:t>
            </a:r>
            <a:r>
              <a:rPr lang="en-US" b="1" dirty="0"/>
              <a:t>16-16 </a:t>
            </a:r>
            <a:r>
              <a:rPr lang="zh-CN" altLang="en-US" b="1" dirty="0"/>
              <a:t>扫描报告设置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图片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795404" y="3583249"/>
            <a:ext cx="4329430" cy="291715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71" name="图片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29544" y="3633633"/>
            <a:ext cx="4201060" cy="282424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90793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7</a:t>
            </a:r>
            <a:r>
              <a:rPr lang="zh-CN" altLang="en-US" dirty="0"/>
              <a:t>、选择“其他设置”，如果选择“跳过没有响应的主机”，当对方禁止了</a:t>
            </a:r>
            <a:r>
              <a:rPr lang="en-US" dirty="0"/>
              <a:t>PING</a:t>
            </a:r>
            <a:r>
              <a:rPr lang="zh-CN" altLang="en-US" dirty="0"/>
              <a:t>或防火墙设置使对方没有响应的话，</a:t>
            </a:r>
            <a:r>
              <a:rPr lang="en-US" dirty="0" smtClean="0"/>
              <a:t>X-S</a:t>
            </a:r>
            <a:r>
              <a:rPr lang="en-US" cap="none" dirty="0" smtClean="0"/>
              <a:t>can</a:t>
            </a:r>
            <a:r>
              <a:rPr lang="zh-CN" altLang="en-US" dirty="0" smtClean="0"/>
              <a:t>会</a:t>
            </a:r>
            <a:r>
              <a:rPr lang="zh-CN" altLang="en-US" dirty="0"/>
              <a:t>自动跳过，自动检测下一台主机；如果选择“无条件扫描”，</a:t>
            </a:r>
            <a:r>
              <a:rPr lang="en-US" dirty="0" smtClean="0"/>
              <a:t>X-S</a:t>
            </a:r>
            <a:r>
              <a:rPr lang="en-US" cap="none" dirty="0" smtClean="0"/>
              <a:t>can</a:t>
            </a:r>
            <a:r>
              <a:rPr lang="zh-CN" altLang="en-US" dirty="0" smtClean="0"/>
              <a:t>则</a:t>
            </a:r>
            <a:r>
              <a:rPr lang="zh-CN" altLang="en-US" dirty="0"/>
              <a:t>会对目标进行详细检测，这样结果会更详细也更准确，但扫描时间会更长，如图</a:t>
            </a:r>
            <a:r>
              <a:rPr lang="en-US" dirty="0"/>
              <a:t>16-17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5116091" y="6457875"/>
            <a:ext cx="1959191" cy="369332"/>
          </a:xfrm>
          <a:prstGeom prst="rect">
            <a:avLst/>
          </a:prstGeom>
          <a:noFill/>
        </p:spPr>
        <p:txBody>
          <a:bodyPr wrap="none" rtlCol="0">
            <a:spAutoFit/>
          </a:bodyPr>
          <a:lstStyle/>
          <a:p>
            <a:pPr algn="ctr"/>
            <a:r>
              <a:rPr lang="zh-CN" altLang="en-US" b="1" dirty="0"/>
              <a:t>图</a:t>
            </a:r>
            <a:r>
              <a:rPr lang="en-US" b="1" dirty="0"/>
              <a:t>16-17 </a:t>
            </a:r>
            <a:r>
              <a:rPr lang="zh-CN" altLang="en-US" b="1" dirty="0"/>
              <a:t>其他设置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图片 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67788" y="3475268"/>
            <a:ext cx="4455798" cy="298260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218951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8</a:t>
            </a:r>
            <a:r>
              <a:rPr lang="zh-CN" altLang="en-US" dirty="0"/>
              <a:t>、展开“插件设置”选项，在“端口相关设置”中可以自定义一些需要检测的端口，如图</a:t>
            </a:r>
            <a:r>
              <a:rPr lang="en-US" dirty="0"/>
              <a:t>16-18</a:t>
            </a:r>
            <a:r>
              <a:rPr lang="zh-CN" altLang="en-US" dirty="0"/>
              <a:t>所示。检测方式有</a:t>
            </a:r>
            <a:r>
              <a:rPr lang="en-US" dirty="0"/>
              <a:t>“TCP”</a:t>
            </a:r>
            <a:r>
              <a:rPr lang="zh-CN" altLang="en-US" dirty="0"/>
              <a:t>和</a:t>
            </a:r>
            <a:r>
              <a:rPr lang="en-US" dirty="0"/>
              <a:t>“SYN”</a:t>
            </a:r>
            <a:r>
              <a:rPr lang="zh-CN" altLang="en-US" dirty="0"/>
              <a:t>两种，</a:t>
            </a:r>
            <a:r>
              <a:rPr lang="en-US" dirty="0"/>
              <a:t>TCP</a:t>
            </a:r>
            <a:r>
              <a:rPr lang="zh-CN" altLang="en-US" dirty="0"/>
              <a:t>方式容易被对方发现，准确性要高一些，</a:t>
            </a:r>
            <a:r>
              <a:rPr lang="en-US" dirty="0"/>
              <a:t>SYN</a:t>
            </a:r>
            <a:r>
              <a:rPr lang="zh-CN" altLang="en-US" dirty="0"/>
              <a:t>则相反</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71586" y="6457874"/>
            <a:ext cx="4648200" cy="369332"/>
          </a:xfrm>
          <a:prstGeom prst="rect">
            <a:avLst/>
          </a:prstGeom>
          <a:noFill/>
        </p:spPr>
        <p:txBody>
          <a:bodyPr wrap="square" rtlCol="0">
            <a:spAutoFit/>
          </a:bodyPr>
          <a:lstStyle/>
          <a:p>
            <a:pPr algn="ctr"/>
            <a:r>
              <a:rPr lang="zh-CN" altLang="en-US" b="1" dirty="0"/>
              <a:t>图</a:t>
            </a:r>
            <a:r>
              <a:rPr lang="en-US" b="1" dirty="0"/>
              <a:t>16-18 </a:t>
            </a:r>
            <a:r>
              <a:rPr lang="zh-CN" altLang="en-US" b="1" dirty="0"/>
              <a:t>端口相关设置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图片 1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71586" y="3359075"/>
            <a:ext cx="4648200" cy="3098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608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9</a:t>
            </a:r>
            <a:r>
              <a:rPr lang="zh-CN" altLang="en-US" dirty="0"/>
              <a:t>、点击“</a:t>
            </a:r>
            <a:r>
              <a:rPr lang="en-US" dirty="0"/>
              <a:t>SNMP</a:t>
            </a:r>
            <a:r>
              <a:rPr lang="zh-CN" altLang="en-US" dirty="0"/>
              <a:t>相关设置”，针对</a:t>
            </a:r>
            <a:r>
              <a:rPr lang="en-US" dirty="0"/>
              <a:t>SNMP</a:t>
            </a:r>
            <a:r>
              <a:rPr lang="zh-CN" altLang="en-US" dirty="0"/>
              <a:t>信息的一些检测设置，在检测主机数量不多的时候可以全选，如图</a:t>
            </a:r>
            <a:r>
              <a:rPr lang="en-US" dirty="0"/>
              <a:t>16-19</a:t>
            </a:r>
            <a:r>
              <a:rPr lang="zh-CN" altLang="en-US" dirty="0"/>
              <a:t>所示</a:t>
            </a:r>
            <a:r>
              <a:rPr lang="en-US" dirty="0"/>
              <a:t> </a:t>
            </a:r>
            <a:endParaRPr lang="zh-CN" altLang="en-US" dirty="0" smtClean="0"/>
          </a:p>
          <a:p>
            <a:pPr marL="0" indent="0">
              <a:buNone/>
            </a:pPr>
            <a:r>
              <a:rPr lang="en-US" dirty="0"/>
              <a:t>10</a:t>
            </a:r>
            <a:r>
              <a:rPr lang="zh-CN" altLang="en-US" dirty="0"/>
              <a:t>、点击</a:t>
            </a:r>
            <a:r>
              <a:rPr lang="en-US" dirty="0"/>
              <a:t>“NETBIOS</a:t>
            </a:r>
            <a:r>
              <a:rPr lang="zh-CN" altLang="en-US" dirty="0"/>
              <a:t>相关设置</a:t>
            </a:r>
            <a:r>
              <a:rPr lang="en-US" dirty="0"/>
              <a:t>”</a:t>
            </a:r>
            <a:r>
              <a:rPr lang="zh-CN" altLang="en-US" dirty="0"/>
              <a:t>，针对</a:t>
            </a:r>
            <a:r>
              <a:rPr lang="en-US" dirty="0"/>
              <a:t>Windows</a:t>
            </a:r>
            <a:r>
              <a:rPr lang="zh-CN" altLang="en-US" dirty="0"/>
              <a:t>系统的</a:t>
            </a:r>
            <a:r>
              <a:rPr lang="en-US" dirty="0"/>
              <a:t>NETBIOS</a:t>
            </a:r>
            <a:r>
              <a:rPr lang="zh-CN" altLang="en-US" dirty="0"/>
              <a:t>信息的检测设置，包括的项目有很多，可根据实际需要进行选择，如图</a:t>
            </a:r>
            <a:r>
              <a:rPr lang="en-US" dirty="0"/>
              <a:t>16-20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366637" y="6457874"/>
            <a:ext cx="3729050" cy="369332"/>
          </a:xfrm>
          <a:prstGeom prst="rect">
            <a:avLst/>
          </a:prstGeom>
          <a:noFill/>
        </p:spPr>
        <p:txBody>
          <a:bodyPr wrap="square" rtlCol="0">
            <a:spAutoFit/>
          </a:bodyPr>
          <a:lstStyle/>
          <a:p>
            <a:pPr algn="ctr"/>
            <a:r>
              <a:rPr lang="zh-CN" altLang="en-US" b="1" dirty="0"/>
              <a:t>图</a:t>
            </a:r>
            <a:r>
              <a:rPr lang="en-US" b="1" dirty="0"/>
              <a:t>16-19 SNMP</a:t>
            </a:r>
            <a:r>
              <a:rPr lang="zh-CN" altLang="en-US" b="1" dirty="0"/>
              <a:t>相关设置</a:t>
            </a:r>
            <a:endParaRPr lang="en-US" dirty="0"/>
          </a:p>
        </p:txBody>
      </p:sp>
      <p:sp>
        <p:nvSpPr>
          <p:cNvPr id="7" name="TextBox 6"/>
          <p:cNvSpPr txBox="1"/>
          <p:nvPr/>
        </p:nvSpPr>
        <p:spPr>
          <a:xfrm>
            <a:off x="6963480" y="6446528"/>
            <a:ext cx="3731792" cy="369332"/>
          </a:xfrm>
          <a:prstGeom prst="rect">
            <a:avLst/>
          </a:prstGeom>
          <a:noFill/>
        </p:spPr>
        <p:txBody>
          <a:bodyPr wrap="square" rtlCol="0">
            <a:spAutoFit/>
          </a:bodyPr>
          <a:lstStyle/>
          <a:p>
            <a:pPr algn="ctr"/>
            <a:r>
              <a:rPr lang="zh-CN" altLang="en-US" b="1" dirty="0"/>
              <a:t>图</a:t>
            </a:r>
            <a:r>
              <a:rPr lang="en-US" b="1" dirty="0"/>
              <a:t>16-20 NETBIOS</a:t>
            </a:r>
            <a:r>
              <a:rPr lang="zh-CN" altLang="en-US" b="1" dirty="0"/>
              <a:t>相关设置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图片 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66637" y="3964882"/>
            <a:ext cx="3729050" cy="249257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3" name="图片 1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63480" y="3964882"/>
            <a:ext cx="3731792" cy="25142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046782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11</a:t>
            </a:r>
            <a:r>
              <a:rPr lang="zh-CN" altLang="en-US" dirty="0"/>
              <a:t>、如需同时检测很多主机的话，要根据实际情况选择特定的漏洞检测脚本，点击“漏洞检测脚本设置”如图</a:t>
            </a:r>
            <a:r>
              <a:rPr lang="en-US" dirty="0"/>
              <a:t>16-21</a:t>
            </a:r>
            <a:r>
              <a:rPr lang="zh-CN" altLang="en-US" dirty="0"/>
              <a:t>所示</a:t>
            </a:r>
            <a:r>
              <a:rPr lang="en-US" dirty="0"/>
              <a:t> </a:t>
            </a:r>
            <a:endParaRPr lang="zh-CN" altLang="en-US" dirty="0" smtClean="0"/>
          </a:p>
          <a:p>
            <a:pPr marL="0" indent="0">
              <a:buNone/>
            </a:pPr>
            <a:r>
              <a:rPr lang="en-US" dirty="0"/>
              <a:t>12</a:t>
            </a:r>
            <a:r>
              <a:rPr lang="zh-CN" altLang="en-US" dirty="0"/>
              <a:t>、点击“</a:t>
            </a:r>
            <a:r>
              <a:rPr lang="en-US" dirty="0"/>
              <a:t>CGI</a:t>
            </a:r>
            <a:r>
              <a:rPr lang="zh-CN" altLang="en-US" dirty="0"/>
              <a:t>相关设置”，主要在检测</a:t>
            </a:r>
            <a:r>
              <a:rPr lang="en-US" dirty="0"/>
              <a:t>Web</a:t>
            </a:r>
            <a:r>
              <a:rPr lang="zh-CN" altLang="en-US" dirty="0"/>
              <a:t>服务的时候使用，一般使用默认设置，如图</a:t>
            </a:r>
            <a:r>
              <a:rPr lang="en-US" dirty="0"/>
              <a:t>16-22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024987" y="6446135"/>
            <a:ext cx="3691987" cy="369333"/>
          </a:xfrm>
          <a:prstGeom prst="rect">
            <a:avLst/>
          </a:prstGeom>
          <a:noFill/>
        </p:spPr>
        <p:txBody>
          <a:bodyPr wrap="square" rtlCol="0">
            <a:spAutoFit/>
          </a:bodyPr>
          <a:lstStyle/>
          <a:p>
            <a:pPr algn="ctr"/>
            <a:r>
              <a:rPr lang="zh-CN" altLang="en-US" b="1" dirty="0"/>
              <a:t>图</a:t>
            </a:r>
            <a:r>
              <a:rPr lang="en-US" b="1" dirty="0"/>
              <a:t>16-21 </a:t>
            </a:r>
            <a:r>
              <a:rPr lang="zh-CN" altLang="en-US" b="1" dirty="0"/>
              <a:t>漏洞检测脚本设置</a:t>
            </a:r>
            <a:endParaRPr lang="en-US" dirty="0"/>
          </a:p>
        </p:txBody>
      </p:sp>
      <p:sp>
        <p:nvSpPr>
          <p:cNvPr id="7" name="TextBox 6"/>
          <p:cNvSpPr txBox="1"/>
          <p:nvPr/>
        </p:nvSpPr>
        <p:spPr>
          <a:xfrm>
            <a:off x="6627472" y="6446137"/>
            <a:ext cx="3739629" cy="369332"/>
          </a:xfrm>
          <a:prstGeom prst="rect">
            <a:avLst/>
          </a:prstGeom>
          <a:noFill/>
        </p:spPr>
        <p:txBody>
          <a:bodyPr wrap="square" rtlCol="0">
            <a:spAutoFit/>
          </a:bodyPr>
          <a:lstStyle/>
          <a:p>
            <a:pPr algn="ctr"/>
            <a:r>
              <a:rPr lang="zh-CN" altLang="en-US" b="1" dirty="0"/>
              <a:t>图</a:t>
            </a:r>
            <a:r>
              <a:rPr lang="en-US" b="1" dirty="0"/>
              <a:t>16-22 CGI</a:t>
            </a:r>
            <a:r>
              <a:rPr lang="zh-CN" altLang="en-US" b="1" dirty="0"/>
              <a:t>相关设置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图片 1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24988" y="3952341"/>
            <a:ext cx="3691987" cy="249379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5" name="图片 2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627472" y="3949708"/>
            <a:ext cx="3739630" cy="249642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433304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13</a:t>
            </a:r>
            <a:r>
              <a:rPr lang="zh-CN" altLang="en-US" dirty="0"/>
              <a:t>、“字典文件设置”是</a:t>
            </a:r>
            <a:r>
              <a:rPr lang="en-US" dirty="0" smtClean="0"/>
              <a:t>X-S</a:t>
            </a:r>
            <a:r>
              <a:rPr lang="en-US" cap="none" dirty="0" smtClean="0"/>
              <a:t>can</a:t>
            </a:r>
            <a:r>
              <a:rPr lang="zh-CN" altLang="en-US" dirty="0" smtClean="0"/>
              <a:t>自带</a:t>
            </a:r>
            <a:r>
              <a:rPr lang="zh-CN" altLang="en-US" dirty="0"/>
              <a:t>的一些用于破解远程账号所用的字典文件，这些字典都是简单或系统默认的账号等，可以选择自己的字典或手工对默认字典进行修改。默认字典存放在</a:t>
            </a:r>
            <a:r>
              <a:rPr lang="en-US" dirty="0"/>
              <a:t>“DAT”</a:t>
            </a:r>
            <a:r>
              <a:rPr lang="zh-CN" altLang="en-US" dirty="0"/>
              <a:t>文件夹中，字典文件越大，探测时间越长。点击“字典文件设置”，右边显示了所有字典文件存放的位置和路径，如图</a:t>
            </a:r>
            <a:r>
              <a:rPr lang="en-US" dirty="0"/>
              <a:t>16-23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885257" y="6564200"/>
            <a:ext cx="2420856" cy="369332"/>
          </a:xfrm>
          <a:prstGeom prst="rect">
            <a:avLst/>
          </a:prstGeom>
          <a:noFill/>
        </p:spPr>
        <p:txBody>
          <a:bodyPr wrap="none" rtlCol="0">
            <a:spAutoFit/>
          </a:bodyPr>
          <a:lstStyle/>
          <a:p>
            <a:r>
              <a:rPr lang="zh-CN" altLang="en-US" b="1" dirty="0" smtClean="0"/>
              <a:t>图</a:t>
            </a:r>
            <a:r>
              <a:rPr lang="en-US" b="1" dirty="0" smtClean="0"/>
              <a:t>16-23 </a:t>
            </a:r>
            <a:r>
              <a:rPr lang="zh-CN" altLang="en-US" b="1" dirty="0" smtClean="0"/>
              <a:t>字典文件设置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图片 2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86180" y="3866949"/>
            <a:ext cx="4019011" cy="26972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59508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16.3 </a:t>
            </a:r>
            <a:r>
              <a:rPr lang="en-US" b="1" dirty="0" smtClean="0"/>
              <a:t>X-S</a:t>
            </a:r>
            <a:r>
              <a:rPr lang="en-US" b="1" cap="none" dirty="0" smtClean="0"/>
              <a:t>can</a:t>
            </a:r>
            <a:r>
              <a:rPr lang="zh-CN" altLang="en-US" b="1" dirty="0" smtClean="0"/>
              <a:t>的</a:t>
            </a:r>
            <a:r>
              <a:rPr lang="zh-CN" altLang="en-US" b="1" dirty="0"/>
              <a:t>安装与</a:t>
            </a:r>
            <a:r>
              <a:rPr lang="zh-CN" altLang="en-US" b="1" dirty="0" smtClean="0"/>
              <a:t>使用</a:t>
            </a:r>
            <a:endParaRPr lang="en-US" dirty="0"/>
          </a:p>
        </p:txBody>
      </p:sp>
      <p:sp>
        <p:nvSpPr>
          <p:cNvPr id="3" name="Content Placeholder 2"/>
          <p:cNvSpPr>
            <a:spLocks noGrp="1"/>
          </p:cNvSpPr>
          <p:nvPr>
            <p:ph sz="quarter" idx="13"/>
          </p:nvPr>
        </p:nvSpPr>
        <p:spPr/>
        <p:txBody>
          <a:bodyPr/>
          <a:lstStyle/>
          <a:p>
            <a:pPr marL="0" indent="0">
              <a:buNone/>
            </a:pPr>
            <a:r>
              <a:rPr lang="en-US" dirty="0"/>
              <a:t>14</a:t>
            </a:r>
            <a:r>
              <a:rPr lang="zh-CN" altLang="en-US" dirty="0"/>
              <a:t>、在“全局设置”和“插件设置”完成后，点击“确定”保存设置。然后点击绿色“开始扫描”按钮，</a:t>
            </a:r>
            <a:r>
              <a:rPr lang="en-US" dirty="0" smtClean="0"/>
              <a:t>X-S</a:t>
            </a:r>
            <a:r>
              <a:rPr lang="en-US" cap="none" dirty="0" smtClean="0"/>
              <a:t>can</a:t>
            </a:r>
            <a:r>
              <a:rPr lang="zh-CN" altLang="en-US" dirty="0" smtClean="0"/>
              <a:t>将</a:t>
            </a:r>
            <a:r>
              <a:rPr lang="zh-CN" altLang="en-US" dirty="0"/>
              <a:t>对目标网络主机进行详细的检测，如图</a:t>
            </a:r>
            <a:r>
              <a:rPr lang="en-US" dirty="0"/>
              <a:t>16-24</a:t>
            </a:r>
            <a:r>
              <a:rPr lang="zh-CN" altLang="en-US" dirty="0"/>
              <a:t>所示</a:t>
            </a:r>
            <a:r>
              <a:rPr lang="en-US" dirty="0"/>
              <a:t> </a:t>
            </a:r>
            <a:endParaRPr lang="zh-CN" altLang="en-US" dirty="0" smtClean="0"/>
          </a:p>
          <a:p>
            <a:pPr marL="0" indent="0">
              <a:buNone/>
            </a:pPr>
            <a:r>
              <a:rPr lang="en-US" dirty="0"/>
              <a:t>15</a:t>
            </a:r>
            <a:r>
              <a:rPr lang="zh-CN" altLang="en-US" dirty="0"/>
              <a:t>、扫描结束以后会自动弹出检测报告，包括漏洞的风险级别和详细的信息，以便对目标网络及主机的安全情况进行分析，如图</a:t>
            </a:r>
            <a:r>
              <a:rPr lang="en-US" dirty="0"/>
              <a:t>16-25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064512" y="6457875"/>
            <a:ext cx="3499245" cy="369332"/>
          </a:xfrm>
          <a:prstGeom prst="rect">
            <a:avLst/>
          </a:prstGeom>
          <a:noFill/>
        </p:spPr>
        <p:txBody>
          <a:bodyPr wrap="square" rtlCol="0">
            <a:spAutoFit/>
          </a:bodyPr>
          <a:lstStyle/>
          <a:p>
            <a:pPr algn="ctr"/>
            <a:r>
              <a:rPr lang="zh-CN" altLang="en-US" b="1" dirty="0"/>
              <a:t>图</a:t>
            </a:r>
            <a:r>
              <a:rPr lang="en-US" b="1" dirty="0"/>
              <a:t>16-24 </a:t>
            </a:r>
            <a:r>
              <a:rPr lang="zh-CN" altLang="en-US" b="1" dirty="0"/>
              <a:t>开始扫描</a:t>
            </a:r>
            <a:endParaRPr lang="en-US" dirty="0"/>
          </a:p>
        </p:txBody>
      </p:sp>
      <p:sp>
        <p:nvSpPr>
          <p:cNvPr id="7" name="TextBox 6"/>
          <p:cNvSpPr txBox="1"/>
          <p:nvPr/>
        </p:nvSpPr>
        <p:spPr>
          <a:xfrm>
            <a:off x="6714494" y="6457875"/>
            <a:ext cx="3328498" cy="369332"/>
          </a:xfrm>
          <a:prstGeom prst="rect">
            <a:avLst/>
          </a:prstGeom>
          <a:noFill/>
        </p:spPr>
        <p:txBody>
          <a:bodyPr wrap="square" rtlCol="0">
            <a:spAutoFit/>
          </a:bodyPr>
          <a:lstStyle/>
          <a:p>
            <a:pPr algn="ctr"/>
            <a:r>
              <a:rPr lang="zh-CN" altLang="en-US" b="1" dirty="0"/>
              <a:t>图</a:t>
            </a:r>
            <a:r>
              <a:rPr lang="en-US" b="1" dirty="0"/>
              <a:t>16-25 </a:t>
            </a:r>
            <a:r>
              <a:rPr lang="zh-CN" altLang="en-US" b="1" dirty="0"/>
              <a:t>生成扫描报告</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图片 2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64512" y="3997467"/>
            <a:ext cx="3499245" cy="246040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9" name="图片 2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14494" y="3990043"/>
            <a:ext cx="3328498" cy="24678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520942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 </a:t>
            </a:r>
            <a:r>
              <a:rPr lang="zh-CN" altLang="en-US" b="1" dirty="0"/>
              <a:t>网络安全评估方案</a:t>
            </a:r>
            <a:r>
              <a:rPr lang="zh-CN" altLang="en-US" b="1" dirty="0" smtClean="0"/>
              <a:t>设计</a:t>
            </a:r>
            <a:endParaRPr lang="en-US" dirty="0"/>
          </a:p>
        </p:txBody>
      </p:sp>
      <p:sp>
        <p:nvSpPr>
          <p:cNvPr id="3" name="Content Placeholder 2"/>
          <p:cNvSpPr>
            <a:spLocks noGrp="1"/>
          </p:cNvSpPr>
          <p:nvPr>
            <p:ph sz="quarter" idx="13"/>
          </p:nvPr>
        </p:nvSpPr>
        <p:spPr/>
        <p:txBody>
          <a:bodyPr/>
          <a:lstStyle/>
          <a:p>
            <a:r>
              <a:rPr lang="en-US" b="1" dirty="0"/>
              <a:t>16.4.1 </a:t>
            </a:r>
            <a:r>
              <a:rPr lang="zh-CN" altLang="en-US" b="1" dirty="0"/>
              <a:t>管理制度</a:t>
            </a:r>
            <a:r>
              <a:rPr lang="zh-CN" altLang="en-US" b="1" dirty="0" smtClean="0"/>
              <a:t>评估</a:t>
            </a:r>
          </a:p>
          <a:p>
            <a:r>
              <a:rPr lang="en-US" b="1" dirty="0"/>
              <a:t>16.4.2 </a:t>
            </a:r>
            <a:r>
              <a:rPr lang="zh-CN" altLang="en-US" b="1" dirty="0"/>
              <a:t>物理安全评估</a:t>
            </a:r>
            <a:endParaRPr lang="zh-CN" altLang="en-US" b="1" dirty="0" smtClean="0"/>
          </a:p>
          <a:p>
            <a:r>
              <a:rPr lang="en-US" b="1" dirty="0"/>
              <a:t>16.4.3 </a:t>
            </a:r>
            <a:r>
              <a:rPr lang="zh-CN" altLang="en-US" b="1" dirty="0"/>
              <a:t>计算机系统安全</a:t>
            </a:r>
            <a:r>
              <a:rPr lang="zh-CN" altLang="en-US" b="1" dirty="0" smtClean="0"/>
              <a:t>评估</a:t>
            </a:r>
          </a:p>
          <a:p>
            <a:r>
              <a:rPr lang="en-US" b="1" dirty="0"/>
              <a:t>16.4.4 </a:t>
            </a:r>
            <a:r>
              <a:rPr lang="zh-CN" altLang="en-US" b="1" dirty="0"/>
              <a:t>网络与通信安全</a:t>
            </a:r>
            <a:r>
              <a:rPr lang="zh-CN" altLang="en-US" b="1" dirty="0" smtClean="0"/>
              <a:t>评估</a:t>
            </a:r>
          </a:p>
          <a:p>
            <a:r>
              <a:rPr lang="en-US" b="1" dirty="0"/>
              <a:t>16.4.5 </a:t>
            </a:r>
            <a:r>
              <a:rPr lang="zh-CN" altLang="en-US" b="1" dirty="0"/>
              <a:t>日志与统计安全评估</a:t>
            </a:r>
            <a:endParaRPr lang="en-US" dirty="0"/>
          </a:p>
          <a:p>
            <a:r>
              <a:rPr lang="en-US" dirty="0" smtClean="0"/>
              <a:t> </a:t>
            </a:r>
            <a:endParaRPr lang="en-US" dirty="0"/>
          </a:p>
          <a:p>
            <a:endParaRPr lang="en-US" dirty="0"/>
          </a:p>
          <a:p>
            <a:endParaRPr lang="en-US" dirty="0"/>
          </a:p>
        </p:txBody>
      </p:sp>
    </p:spTree>
    <p:extLst>
      <p:ext uri="{BB962C8B-B14F-4D97-AF65-F5344CB8AC3E}">
        <p14:creationId xmlns:p14="http://schemas.microsoft.com/office/powerpoint/2010/main" xmlns="" val="19659406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16.4.1 </a:t>
            </a:r>
            <a:r>
              <a:rPr lang="zh-CN" altLang="en-US" b="1" dirty="0"/>
              <a:t>管理制度</a:t>
            </a:r>
            <a:r>
              <a:rPr lang="zh-CN" altLang="en-US" b="1" dirty="0" smtClean="0"/>
              <a:t>评估</a:t>
            </a:r>
            <a:endParaRPr lang="en-US" dirty="0"/>
          </a:p>
        </p:txBody>
      </p:sp>
      <p:sp>
        <p:nvSpPr>
          <p:cNvPr id="3" name="Content Placeholder 2"/>
          <p:cNvSpPr>
            <a:spLocks noGrp="1"/>
          </p:cNvSpPr>
          <p:nvPr>
            <p:ph sz="quarter" idx="13"/>
          </p:nvPr>
        </p:nvSpPr>
        <p:spPr>
          <a:xfrm>
            <a:off x="913774" y="2367093"/>
            <a:ext cx="10363826" cy="2841416"/>
          </a:xfrm>
        </p:spPr>
        <p:txBody>
          <a:bodyPr>
            <a:normAutofit fontScale="70000" lnSpcReduction="20000"/>
          </a:bodyPr>
          <a:lstStyle/>
          <a:p>
            <a:pPr marL="0" indent="0">
              <a:buNone/>
            </a:pPr>
            <a:r>
              <a:rPr lang="en-US" dirty="0"/>
              <a:t>1</a:t>
            </a:r>
            <a:r>
              <a:rPr lang="zh-CN" altLang="en-US" dirty="0"/>
              <a:t>、评估说明</a:t>
            </a:r>
            <a:endParaRPr lang="en-US" dirty="0"/>
          </a:p>
          <a:p>
            <a:pPr lvl="1"/>
            <a:r>
              <a:rPr lang="zh-CN" altLang="en-US" dirty="0"/>
              <a:t>包括评估时间、评估地点、评估方式的详细说明。</a:t>
            </a:r>
            <a:endParaRPr lang="en-US" dirty="0"/>
          </a:p>
          <a:p>
            <a:pPr marL="0" indent="0">
              <a:buNone/>
            </a:pPr>
            <a:r>
              <a:rPr lang="en-US" dirty="0"/>
              <a:t>2</a:t>
            </a:r>
            <a:r>
              <a:rPr lang="zh-CN" altLang="en-US" dirty="0"/>
              <a:t>、评估内容</a:t>
            </a:r>
            <a:endParaRPr lang="en-US" dirty="0"/>
          </a:p>
          <a:p>
            <a:pPr lvl="1"/>
            <a:r>
              <a:rPr lang="zh-CN" altLang="en-US" dirty="0"/>
              <a:t>评估内容包含机房管理制度、文档设备管理制度、管理人员培训制度、系统使用管理制度等方面，可以通过类似表</a:t>
            </a:r>
            <a:r>
              <a:rPr lang="en-US" dirty="0"/>
              <a:t>16-1</a:t>
            </a:r>
            <a:r>
              <a:rPr lang="zh-CN" altLang="en-US" dirty="0"/>
              <a:t>的格式进行记录</a:t>
            </a:r>
            <a:r>
              <a:rPr lang="zh-CN" altLang="en-US" dirty="0" smtClean="0"/>
              <a:t>。</a:t>
            </a:r>
          </a:p>
          <a:p>
            <a:pPr marL="0" indent="0">
              <a:buNone/>
            </a:pPr>
            <a:r>
              <a:rPr lang="en-US" dirty="0"/>
              <a:t>3</a:t>
            </a:r>
            <a:r>
              <a:rPr lang="zh-CN" altLang="en-US" dirty="0"/>
              <a:t>、评估分析报告</a:t>
            </a:r>
            <a:endParaRPr lang="en-US" sz="2800" dirty="0"/>
          </a:p>
          <a:p>
            <a:pPr lvl="1"/>
            <a:r>
              <a:rPr lang="zh-CN" altLang="en-US" dirty="0"/>
              <a:t>对信息网络系统的各项管理制度进行细致的评估，并对各项评估的结果进行详细地分析，说明存在哪些漏洞并找出原因，如由于网络信息系统刚刚建立，各项管理规章制度均没有健全，为今后的管理留下了隐患，网络系统的管理上存在许多漏洞等。</a:t>
            </a:r>
            <a:endParaRPr lang="en-US" sz="2600" dirty="0"/>
          </a:p>
          <a:p>
            <a:pPr marL="0" indent="0">
              <a:buNone/>
            </a:pPr>
            <a:r>
              <a:rPr lang="en-US" dirty="0"/>
              <a:t>4</a:t>
            </a:r>
            <a:r>
              <a:rPr lang="zh-CN" altLang="en-US" dirty="0"/>
              <a:t>、建议</a:t>
            </a:r>
            <a:endParaRPr lang="en-US" sz="2800" dirty="0"/>
          </a:p>
          <a:p>
            <a:pPr lvl="1"/>
            <a:r>
              <a:rPr lang="zh-CN" altLang="en-US" dirty="0"/>
              <a:t>提出初步的意见，包括如何健全各种管理规章制度，更为具体的意见可以在后期加固时提出。</a:t>
            </a:r>
            <a:r>
              <a:rPr lang="en-US" dirty="0"/>
              <a:t>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308379087"/>
              </p:ext>
            </p:extLst>
          </p:nvPr>
        </p:nvGraphicFramePr>
        <p:xfrm>
          <a:off x="3707133" y="5208508"/>
          <a:ext cx="4777105" cy="1280160"/>
        </p:xfrm>
        <a:graphic>
          <a:graphicData uri="http://schemas.openxmlformats.org/drawingml/2006/table">
            <a:tbl>
              <a:tblPr/>
              <a:tblGrid>
                <a:gridCol w="419100"/>
                <a:gridCol w="1099185"/>
                <a:gridCol w="335915"/>
                <a:gridCol w="335915"/>
                <a:gridCol w="335915"/>
                <a:gridCol w="2251075"/>
              </a:tblGrid>
              <a:tr h="0">
                <a:tc rowSpan="2">
                  <a:txBody>
                    <a:bodyPr/>
                    <a:lstStyle/>
                    <a:p>
                      <a:pPr algn="ctr">
                        <a:spcAft>
                          <a:spcPts val="0"/>
                        </a:spcAft>
                      </a:pPr>
                      <a:r>
                        <a:rPr lang="zh-CN" sz="1050" kern="0">
                          <a:effectLst/>
                          <a:latin typeface="Times New Roman" charset="0"/>
                          <a:ea typeface="宋体" charset="0"/>
                          <a:cs typeface="宋体" charset="0"/>
                        </a:rPr>
                        <a:t>编号</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spcAft>
                          <a:spcPts val="0"/>
                        </a:spcAft>
                      </a:pPr>
                      <a:r>
                        <a:rPr lang="zh-CN" sz="1050" kern="0">
                          <a:effectLst/>
                          <a:latin typeface="Times New Roman" charset="0"/>
                          <a:ea typeface="宋体" charset="0"/>
                          <a:cs typeface="宋体" charset="0"/>
                        </a:rPr>
                        <a:t>项目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安全风险</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rowSpan="2">
                  <a:txBody>
                    <a:bodyPr/>
                    <a:lstStyle/>
                    <a:p>
                      <a:pPr algn="ctr">
                        <a:spcAft>
                          <a:spcPts val="0"/>
                        </a:spcAft>
                      </a:pPr>
                      <a:r>
                        <a:rPr lang="zh-CN" sz="1050" kern="0">
                          <a:effectLst/>
                          <a:latin typeface="Times New Roman" charset="0"/>
                          <a:ea typeface="宋体" charset="0"/>
                          <a:cs typeface="宋体" charset="0"/>
                        </a:rPr>
                        <a:t>详细说明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高</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中</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0">
                <a:tc>
                  <a:txBody>
                    <a:bodyPr/>
                    <a:lstStyle/>
                    <a:p>
                      <a:pPr algn="ctr">
                        <a:spcAft>
                          <a:spcPts val="0"/>
                        </a:spcAft>
                      </a:pPr>
                      <a:r>
                        <a:rPr lang="en-US" sz="1050" kern="0">
                          <a:effectLst/>
                          <a:latin typeface="宋体" charset="0"/>
                          <a:ea typeface="宋体" charset="0"/>
                          <a:cs typeface="宋体" charset="0"/>
                        </a:rPr>
                        <a:t>1</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中心机房</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2</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文档管理</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3</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系统维护</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4</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设备使用</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5</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管理人员培训</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6</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客户意见</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lgn="ctr">
                        <a:spcAft>
                          <a:spcPts val="0"/>
                        </a:spcAft>
                      </a:pPr>
                      <a:r>
                        <a:rPr lang="zh-CN" sz="1050" kern="0" dirty="0">
                          <a:effectLst/>
                          <a:latin typeface="Times New Roman" charset="0"/>
                          <a:ea typeface="宋体" charset="0"/>
                          <a:cs typeface="宋体" charset="0"/>
                        </a:rPr>
                        <a:t>记录用户意见，并让用户签名。</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TextBox 4"/>
          <p:cNvSpPr txBox="1"/>
          <p:nvPr/>
        </p:nvSpPr>
        <p:spPr>
          <a:xfrm>
            <a:off x="4830756" y="6488668"/>
            <a:ext cx="2529860" cy="369332"/>
          </a:xfrm>
          <a:prstGeom prst="rect">
            <a:avLst/>
          </a:prstGeom>
          <a:noFill/>
        </p:spPr>
        <p:txBody>
          <a:bodyPr wrap="none" rtlCol="0">
            <a:spAutoFit/>
          </a:bodyPr>
          <a:lstStyle/>
          <a:p>
            <a:pPr algn="ctr"/>
            <a:r>
              <a:rPr lang="zh-CN" altLang="en-US" b="1" dirty="0"/>
              <a:t>表</a:t>
            </a:r>
            <a:r>
              <a:rPr lang="en-US" b="1" dirty="0"/>
              <a:t>16-1 </a:t>
            </a:r>
            <a:r>
              <a:rPr lang="zh-CN" altLang="en-US" b="1" dirty="0"/>
              <a:t>管理制度评估</a:t>
            </a:r>
            <a:r>
              <a:rPr lang="zh-CN" altLang="en-US" b="1" dirty="0" smtClean="0"/>
              <a:t>表</a:t>
            </a:r>
            <a:endParaRPr lang="en-US" dirty="0"/>
          </a:p>
        </p:txBody>
      </p:sp>
    </p:spTree>
    <p:extLst>
      <p:ext uri="{BB962C8B-B14F-4D97-AF65-F5344CB8AC3E}">
        <p14:creationId xmlns:p14="http://schemas.microsoft.com/office/powerpoint/2010/main" xmlns="" val="13587672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16.4.2 </a:t>
            </a:r>
            <a:r>
              <a:rPr lang="zh-CN" altLang="en-US" b="1" dirty="0"/>
              <a:t>物理安全</a:t>
            </a:r>
            <a:r>
              <a:rPr lang="zh-CN" altLang="en-US" b="1" dirty="0" smtClean="0"/>
              <a:t>评估</a:t>
            </a:r>
            <a:endParaRPr lang="en-US" dirty="0"/>
          </a:p>
        </p:txBody>
      </p:sp>
      <p:sp>
        <p:nvSpPr>
          <p:cNvPr id="3" name="Content Placeholder 2"/>
          <p:cNvSpPr>
            <a:spLocks noGrp="1"/>
          </p:cNvSpPr>
          <p:nvPr>
            <p:ph sz="quarter" idx="13"/>
          </p:nvPr>
        </p:nvSpPr>
        <p:spPr>
          <a:xfrm>
            <a:off x="913774" y="2367092"/>
            <a:ext cx="6061184" cy="3424107"/>
          </a:xfrm>
        </p:spPr>
        <p:txBody>
          <a:bodyPr/>
          <a:lstStyle/>
          <a:p>
            <a:pPr marL="0" indent="0">
              <a:buNone/>
            </a:pPr>
            <a:r>
              <a:rPr lang="en-US" dirty="0"/>
              <a:t>1</a:t>
            </a:r>
            <a:r>
              <a:rPr lang="zh-CN" altLang="en-US" dirty="0"/>
              <a:t>、评估说明</a:t>
            </a:r>
            <a:endParaRPr lang="en-US" dirty="0"/>
          </a:p>
          <a:p>
            <a:pPr lvl="1"/>
            <a:r>
              <a:rPr lang="zh-CN" altLang="en-US" dirty="0"/>
              <a:t>包括评估时间、评估地点、评估方式的详细说明等。</a:t>
            </a:r>
            <a:endParaRPr lang="en-US" dirty="0"/>
          </a:p>
          <a:p>
            <a:pPr marL="0" indent="0">
              <a:buNone/>
            </a:pPr>
            <a:r>
              <a:rPr lang="en-US" dirty="0"/>
              <a:t>2</a:t>
            </a:r>
            <a:r>
              <a:rPr lang="zh-CN" altLang="en-US" dirty="0"/>
              <a:t>、评估内容</a:t>
            </a:r>
            <a:endParaRPr lang="en-US" dirty="0"/>
          </a:p>
          <a:p>
            <a:pPr lvl="1"/>
            <a:r>
              <a:rPr lang="zh-CN" altLang="en-US" dirty="0"/>
              <a:t>物理安全一般包括场地安全、机房环境、建筑物安全、设备可靠性、辐射控制与防泄漏、通讯线路安全性、动力安全性、灾难预防与恢复措施等几方面，可以通过类似表</a:t>
            </a:r>
            <a:r>
              <a:rPr lang="en-US" dirty="0"/>
              <a:t>16-2</a:t>
            </a:r>
            <a:r>
              <a:rPr lang="zh-CN" altLang="en-US" dirty="0"/>
              <a:t>的格式进行记录。</a:t>
            </a: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1253019257"/>
              </p:ext>
            </p:extLst>
          </p:nvPr>
        </p:nvGraphicFramePr>
        <p:xfrm>
          <a:off x="7277350" y="3110189"/>
          <a:ext cx="4000876" cy="3246120"/>
        </p:xfrm>
        <a:graphic>
          <a:graphicData uri="http://schemas.openxmlformats.org/drawingml/2006/table">
            <a:tbl>
              <a:tblPr/>
              <a:tblGrid>
                <a:gridCol w="458333"/>
                <a:gridCol w="314591"/>
                <a:gridCol w="192251"/>
                <a:gridCol w="458333"/>
                <a:gridCol w="192251"/>
                <a:gridCol w="192251"/>
                <a:gridCol w="200788"/>
                <a:gridCol w="1992078"/>
              </a:tblGrid>
              <a:tr h="149634">
                <a:tc rowSpan="2">
                  <a:txBody>
                    <a:bodyPr/>
                    <a:lstStyle/>
                    <a:p>
                      <a:pPr algn="ctr">
                        <a:spcAft>
                          <a:spcPts val="0"/>
                        </a:spcAft>
                      </a:pPr>
                      <a:r>
                        <a:rPr lang="zh-CN" sz="1050" kern="0">
                          <a:effectLst/>
                          <a:latin typeface="Times New Roman" charset="0"/>
                          <a:ea typeface="宋体" charset="0"/>
                          <a:cs typeface="宋体" charset="0"/>
                        </a:rPr>
                        <a:t>编号</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3">
                  <a:txBody>
                    <a:bodyPr/>
                    <a:lstStyle/>
                    <a:p>
                      <a:pPr algn="ctr">
                        <a:spcAft>
                          <a:spcPts val="0"/>
                        </a:spcAft>
                      </a:pPr>
                      <a:r>
                        <a:rPr lang="zh-CN" sz="1050" kern="0">
                          <a:effectLst/>
                          <a:latin typeface="Times New Roman" charset="0"/>
                          <a:ea typeface="宋体" charset="0"/>
                          <a:cs typeface="宋体" charset="0"/>
                        </a:rPr>
                        <a:t>项目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c gridSpan="3">
                  <a:txBody>
                    <a:bodyPr/>
                    <a:lstStyle/>
                    <a:p>
                      <a:pPr algn="ctr">
                        <a:spcAft>
                          <a:spcPts val="0"/>
                        </a:spcAft>
                      </a:pPr>
                      <a:r>
                        <a:rPr lang="zh-CN" sz="1050" kern="0">
                          <a:effectLst/>
                          <a:latin typeface="Times New Roman" charset="0"/>
                          <a:ea typeface="宋体" charset="0"/>
                          <a:cs typeface="宋体" charset="0"/>
                        </a:rPr>
                        <a:t>安全风险</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rowSpan="2">
                  <a:txBody>
                    <a:bodyPr/>
                    <a:lstStyle/>
                    <a:p>
                      <a:pPr algn="ctr">
                        <a:spcAft>
                          <a:spcPts val="0"/>
                        </a:spcAft>
                      </a:pPr>
                      <a:r>
                        <a:rPr lang="zh-CN" sz="1050" kern="0">
                          <a:effectLst/>
                          <a:latin typeface="Times New Roman" charset="0"/>
                          <a:ea typeface="宋体" charset="0"/>
                          <a:cs typeface="宋体" charset="0"/>
                        </a:rPr>
                        <a:t>详细说明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高</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中</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149634">
                <a:tc rowSpan="2">
                  <a:txBody>
                    <a:bodyPr/>
                    <a:lstStyle/>
                    <a:p>
                      <a:pPr algn="ctr">
                        <a:spcAft>
                          <a:spcPts val="0"/>
                        </a:spcAft>
                      </a:pPr>
                      <a:r>
                        <a:rPr lang="en-US" sz="1050" kern="0">
                          <a:effectLst/>
                          <a:latin typeface="宋体" charset="0"/>
                          <a:ea typeface="宋体" charset="0"/>
                          <a:cs typeface="宋体" charset="0"/>
                        </a:rPr>
                        <a:t>1</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spcAft>
                          <a:spcPts val="0"/>
                        </a:spcAft>
                      </a:pPr>
                      <a:r>
                        <a:rPr lang="zh-CN" sz="1050" kern="0">
                          <a:effectLst/>
                          <a:latin typeface="Times New Roman" charset="0"/>
                          <a:ea typeface="宋体" charset="0"/>
                          <a:cs typeface="宋体" charset="0"/>
                        </a:rPr>
                        <a:t>场地安全</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位置</a:t>
                      </a:r>
                      <a:r>
                        <a:rPr lang="en-US" sz="1050" kern="0">
                          <a:effectLst/>
                          <a:latin typeface="宋体" charset="0"/>
                          <a:ea typeface="宋体" charset="0"/>
                          <a:cs typeface="宋体" charset="0"/>
                        </a:rPr>
                        <a:t>/</a:t>
                      </a:r>
                      <a:r>
                        <a:rPr lang="zh-CN" sz="1050" kern="0">
                          <a:effectLst/>
                          <a:latin typeface="宋体" charset="0"/>
                          <a:ea typeface="宋体" charset="0"/>
                          <a:cs typeface="宋体" charset="0"/>
                        </a:rPr>
                        <a:t>楼层</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防盗</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rowSpan="4">
                  <a:txBody>
                    <a:bodyPr/>
                    <a:lstStyle/>
                    <a:p>
                      <a:pPr algn="ctr">
                        <a:spcAft>
                          <a:spcPts val="0"/>
                        </a:spcAft>
                      </a:pPr>
                      <a:r>
                        <a:rPr lang="en-US" sz="1050" kern="0">
                          <a:effectLst/>
                          <a:latin typeface="宋体" charset="0"/>
                          <a:ea typeface="宋体" charset="0"/>
                          <a:cs typeface="宋体" charset="0"/>
                        </a:rPr>
                        <a:t>2</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4">
                  <a:txBody>
                    <a:bodyPr/>
                    <a:lstStyle/>
                    <a:p>
                      <a:pPr algn="ctr">
                        <a:spcAft>
                          <a:spcPts val="0"/>
                        </a:spcAft>
                      </a:pPr>
                      <a:r>
                        <a:rPr lang="zh-CN" sz="1050" kern="0">
                          <a:effectLst/>
                          <a:latin typeface="Times New Roman" charset="0"/>
                          <a:ea typeface="宋体" charset="0"/>
                          <a:cs typeface="宋体" charset="0"/>
                        </a:rPr>
                        <a:t>机房环境</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温度</a:t>
                      </a:r>
                      <a:r>
                        <a:rPr lang="en-US" sz="1050" kern="0">
                          <a:effectLst/>
                          <a:latin typeface="宋体" charset="0"/>
                          <a:ea typeface="宋体" charset="0"/>
                          <a:cs typeface="宋体" charset="0"/>
                        </a:rPr>
                        <a:t>/</a:t>
                      </a:r>
                      <a:r>
                        <a:rPr lang="zh-CN" sz="1050" kern="0">
                          <a:effectLst/>
                          <a:latin typeface="宋体" charset="0"/>
                          <a:ea typeface="宋体" charset="0"/>
                          <a:cs typeface="宋体" charset="0"/>
                        </a:rPr>
                        <a:t>湿度</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电磁</a:t>
                      </a:r>
                      <a:r>
                        <a:rPr lang="en-US" sz="1050" kern="0">
                          <a:effectLst/>
                          <a:latin typeface="宋体" charset="0"/>
                          <a:ea typeface="宋体" charset="0"/>
                          <a:cs typeface="宋体" charset="0"/>
                        </a:rPr>
                        <a:t>/</a:t>
                      </a:r>
                      <a:r>
                        <a:rPr lang="zh-CN" sz="1050" kern="0">
                          <a:effectLst/>
                          <a:latin typeface="宋体" charset="0"/>
                          <a:ea typeface="宋体" charset="0"/>
                          <a:cs typeface="宋体" charset="0"/>
                        </a:rPr>
                        <a:t>噪声</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防尘</a:t>
                      </a:r>
                      <a:r>
                        <a:rPr lang="en-US" sz="1050" kern="0">
                          <a:effectLst/>
                          <a:latin typeface="宋体" charset="0"/>
                          <a:ea typeface="宋体" charset="0"/>
                          <a:cs typeface="宋体" charset="0"/>
                        </a:rPr>
                        <a:t>/</a:t>
                      </a:r>
                      <a:r>
                        <a:rPr lang="zh-CN" sz="1050" kern="0">
                          <a:effectLst/>
                          <a:latin typeface="宋体" charset="0"/>
                          <a:ea typeface="宋体" charset="0"/>
                          <a:cs typeface="宋体" charset="0"/>
                        </a:rPr>
                        <a:t>静电</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震动</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rowSpan="4">
                  <a:txBody>
                    <a:bodyPr/>
                    <a:lstStyle/>
                    <a:p>
                      <a:pPr algn="ctr">
                        <a:spcAft>
                          <a:spcPts val="0"/>
                        </a:spcAft>
                      </a:pPr>
                      <a:r>
                        <a:rPr lang="en-US" sz="1050" kern="0">
                          <a:effectLst/>
                          <a:latin typeface="宋体" charset="0"/>
                          <a:ea typeface="宋体" charset="0"/>
                          <a:cs typeface="宋体" charset="0"/>
                        </a:rPr>
                        <a:t>3</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4">
                  <a:txBody>
                    <a:bodyPr/>
                    <a:lstStyle/>
                    <a:p>
                      <a:pPr algn="ctr">
                        <a:spcAft>
                          <a:spcPts val="0"/>
                        </a:spcAft>
                      </a:pPr>
                      <a:r>
                        <a:rPr lang="zh-CN" sz="1050" kern="0">
                          <a:effectLst/>
                          <a:latin typeface="Times New Roman" charset="0"/>
                          <a:ea typeface="宋体" charset="0"/>
                          <a:cs typeface="宋体" charset="0"/>
                        </a:rPr>
                        <a:t>建筑</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防火</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防雷</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围墙</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vMerge="1">
                  <a:txBody>
                    <a:bodyPr/>
                    <a:lstStyle/>
                    <a:p>
                      <a:endParaRPr lang="en-US"/>
                    </a:p>
                  </a:txBody>
                  <a:tcPr/>
                </a:tc>
                <a:tc gridSpan="2">
                  <a:txBody>
                    <a:bodyPr/>
                    <a:lstStyle/>
                    <a:p>
                      <a:pPr algn="ctr">
                        <a:spcAft>
                          <a:spcPts val="0"/>
                        </a:spcAft>
                      </a:pPr>
                      <a:r>
                        <a:rPr lang="zh-CN" sz="1050" kern="0">
                          <a:effectLst/>
                          <a:latin typeface="Times New Roman" charset="0"/>
                          <a:ea typeface="宋体" charset="0"/>
                          <a:cs typeface="宋体" charset="0"/>
                        </a:rPr>
                        <a:t>门禁</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a:txBody>
                    <a:bodyPr/>
                    <a:lstStyle/>
                    <a:p>
                      <a:pPr algn="ctr">
                        <a:spcAft>
                          <a:spcPts val="0"/>
                        </a:spcAft>
                      </a:pPr>
                      <a:r>
                        <a:rPr lang="en-US" sz="1050" kern="0">
                          <a:effectLst/>
                          <a:latin typeface="宋体" charset="0"/>
                          <a:ea typeface="宋体" charset="0"/>
                          <a:cs typeface="宋体" charset="0"/>
                        </a:rPr>
                        <a:t>4</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设备可靠性</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9268">
                <a:tc>
                  <a:txBody>
                    <a:bodyPr/>
                    <a:lstStyle/>
                    <a:p>
                      <a:pPr algn="ctr">
                        <a:spcAft>
                          <a:spcPts val="0"/>
                        </a:spcAft>
                      </a:pPr>
                      <a:r>
                        <a:rPr lang="en-US" sz="1050" kern="0">
                          <a:effectLst/>
                          <a:latin typeface="宋体" charset="0"/>
                          <a:ea typeface="宋体" charset="0"/>
                          <a:cs typeface="宋体" charset="0"/>
                        </a:rPr>
                        <a:t>5</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辐射控制与防泄露</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dirty="0">
                          <a:effectLst/>
                          <a:latin typeface="宋体" charset="0"/>
                          <a:ea typeface="宋体" charset="0"/>
                          <a:cs typeface="宋体" charset="0"/>
                        </a:rPr>
                        <a:t> </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a:txBody>
                    <a:bodyPr/>
                    <a:lstStyle/>
                    <a:p>
                      <a:pPr algn="ctr">
                        <a:spcAft>
                          <a:spcPts val="0"/>
                        </a:spcAft>
                      </a:pPr>
                      <a:r>
                        <a:rPr lang="en-US" sz="1050" kern="0">
                          <a:effectLst/>
                          <a:latin typeface="宋体" charset="0"/>
                          <a:ea typeface="宋体" charset="0"/>
                          <a:cs typeface="宋体" charset="0"/>
                        </a:rPr>
                        <a:t>6</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通讯线路安全性</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rowSpan="2">
                  <a:txBody>
                    <a:bodyPr/>
                    <a:lstStyle/>
                    <a:p>
                      <a:pPr algn="ctr">
                        <a:spcAft>
                          <a:spcPts val="0"/>
                        </a:spcAft>
                      </a:pPr>
                      <a:r>
                        <a:rPr lang="en-US" sz="1050" kern="0">
                          <a:effectLst/>
                          <a:latin typeface="宋体" charset="0"/>
                          <a:ea typeface="宋体" charset="0"/>
                          <a:cs typeface="宋体" charset="0"/>
                        </a:rPr>
                        <a:t>7</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2">
                  <a:txBody>
                    <a:bodyPr/>
                    <a:lstStyle/>
                    <a:p>
                      <a:pPr algn="ctr">
                        <a:spcAft>
                          <a:spcPts val="0"/>
                        </a:spcAft>
                      </a:pPr>
                      <a:r>
                        <a:rPr lang="zh-CN" sz="1050" kern="0">
                          <a:effectLst/>
                          <a:latin typeface="Times New Roman" charset="0"/>
                          <a:ea typeface="宋体" charset="0"/>
                          <a:cs typeface="宋体" charset="0"/>
                        </a:rPr>
                        <a:t>动力</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电源</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9634">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空 调</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71010">
                <a:tc>
                  <a:txBody>
                    <a:bodyPr/>
                    <a:lstStyle/>
                    <a:p>
                      <a:pPr algn="ctr">
                        <a:spcAft>
                          <a:spcPts val="0"/>
                        </a:spcAft>
                      </a:pPr>
                      <a:r>
                        <a:rPr lang="en-US" sz="1200" kern="0">
                          <a:effectLst/>
                          <a:latin typeface="宋体" charset="0"/>
                          <a:ea typeface="宋体" charset="0"/>
                          <a:cs typeface="宋体" charset="0"/>
                        </a:rPr>
                        <a:t>8</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灾难预防与恢复</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71010">
                <a:tc>
                  <a:txBody>
                    <a:bodyPr/>
                    <a:lstStyle/>
                    <a:p>
                      <a:pPr algn="ctr">
                        <a:spcAft>
                          <a:spcPts val="0"/>
                        </a:spcAft>
                      </a:pPr>
                      <a:r>
                        <a:rPr lang="en-US" sz="1200" kern="0">
                          <a:effectLst/>
                          <a:latin typeface="宋体" charset="0"/>
                          <a:ea typeface="宋体" charset="0"/>
                          <a:cs typeface="宋体" charset="0"/>
                        </a:rPr>
                        <a:t>9</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客户意见</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4">
                  <a:txBody>
                    <a:bodyPr/>
                    <a:lstStyle/>
                    <a:p>
                      <a:pPr algn="ctr">
                        <a:spcAft>
                          <a:spcPts val="0"/>
                        </a:spcAft>
                      </a:pPr>
                      <a:r>
                        <a:rPr lang="zh-CN" sz="1050" kern="0" dirty="0">
                          <a:effectLst/>
                          <a:latin typeface="Times New Roman" charset="0"/>
                          <a:ea typeface="宋体" charset="0"/>
                          <a:cs typeface="宋体" charset="0"/>
                        </a:rPr>
                        <a:t>记录用户意见，并让用户签名。</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TextBox 4"/>
          <p:cNvSpPr txBox="1"/>
          <p:nvPr/>
        </p:nvSpPr>
        <p:spPr>
          <a:xfrm>
            <a:off x="8012858" y="2740857"/>
            <a:ext cx="2529860" cy="369332"/>
          </a:xfrm>
          <a:prstGeom prst="rect">
            <a:avLst/>
          </a:prstGeom>
          <a:noFill/>
        </p:spPr>
        <p:txBody>
          <a:bodyPr wrap="none" rtlCol="0">
            <a:spAutoFit/>
          </a:bodyPr>
          <a:lstStyle/>
          <a:p>
            <a:pPr algn="ctr"/>
            <a:r>
              <a:rPr lang="zh-CN" altLang="en-US" b="1" dirty="0"/>
              <a:t>表</a:t>
            </a:r>
            <a:r>
              <a:rPr lang="en-US" b="1" dirty="0"/>
              <a:t>16-2 </a:t>
            </a:r>
            <a:r>
              <a:rPr lang="zh-CN" altLang="en-US" b="1" dirty="0"/>
              <a:t>物理安全评估</a:t>
            </a:r>
            <a:r>
              <a:rPr lang="zh-CN" altLang="en-US" b="1" dirty="0" smtClean="0"/>
              <a:t>表</a:t>
            </a:r>
            <a:endParaRPr lang="en-US" dirty="0"/>
          </a:p>
        </p:txBody>
      </p:sp>
    </p:spTree>
    <p:extLst>
      <p:ext uri="{BB962C8B-B14F-4D97-AF65-F5344CB8AC3E}">
        <p14:creationId xmlns:p14="http://schemas.microsoft.com/office/powerpoint/2010/main" xmlns="" val="16976753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案例一：企业网络安全的薄弱点</a:t>
            </a:r>
            <a:r>
              <a:rPr lang="en-US" dirty="0"/>
              <a:t> </a:t>
            </a:r>
          </a:p>
        </p:txBody>
      </p:sp>
      <p:sp>
        <p:nvSpPr>
          <p:cNvPr id="3" name="Content Placeholder 2"/>
          <p:cNvSpPr>
            <a:spLocks noGrp="1"/>
          </p:cNvSpPr>
          <p:nvPr>
            <p:ph sz="quarter" idx="13"/>
          </p:nvPr>
        </p:nvSpPr>
        <p:spPr>
          <a:xfrm>
            <a:off x="913774" y="2367092"/>
            <a:ext cx="10363826" cy="4490908"/>
          </a:xfrm>
        </p:spPr>
        <p:txBody>
          <a:bodyPr>
            <a:normAutofit fontScale="85000" lnSpcReduction="10000"/>
          </a:bodyPr>
          <a:lstStyle/>
          <a:p>
            <a:pPr marL="0" indent="0">
              <a:buNone/>
              <a:tabLst>
                <a:tab pos="360000" algn="l"/>
              </a:tabLst>
            </a:pPr>
            <a:r>
              <a:rPr lang="zh-CN" altLang="en-US" dirty="0" smtClean="0"/>
              <a:t>	近期</a:t>
            </a:r>
            <a:r>
              <a:rPr lang="zh-CN" altLang="en-US" dirty="0"/>
              <a:t>，来自专业实验室的安全专家针对欧洲一些组织进行了安全评估，研究了未修补漏洞的普遍性，目的是更好地了解全球</a:t>
            </a:r>
            <a:r>
              <a:rPr lang="en-US" dirty="0"/>
              <a:t>IT</a:t>
            </a:r>
            <a:r>
              <a:rPr lang="zh-CN" altLang="en-US" dirty="0"/>
              <a:t>安全状况。这次联合调查显示，即使针对企业网络发动并不复杂的攻击，成功率也相当高，而且不需要使用成本较高的</a:t>
            </a:r>
            <a:r>
              <a:rPr lang="en-US" dirty="0" smtClean="0"/>
              <a:t>0D</a:t>
            </a:r>
            <a:r>
              <a:rPr lang="en-US" cap="none" dirty="0" smtClean="0"/>
              <a:t>ay</a:t>
            </a:r>
            <a:r>
              <a:rPr lang="zh-CN" altLang="en-US" dirty="0" smtClean="0"/>
              <a:t>漏洞</a:t>
            </a:r>
            <a:r>
              <a:rPr lang="zh-CN" altLang="en-US" dirty="0"/>
              <a:t>利用程序。尽管</a:t>
            </a:r>
            <a:r>
              <a:rPr lang="en-US" dirty="0" smtClean="0"/>
              <a:t>0D</a:t>
            </a:r>
            <a:r>
              <a:rPr lang="en-US" cap="none" dirty="0" smtClean="0"/>
              <a:t>ay</a:t>
            </a:r>
            <a:r>
              <a:rPr lang="zh-CN" altLang="en-US" dirty="0" smtClean="0"/>
              <a:t>攻击</a:t>
            </a:r>
            <a:r>
              <a:rPr lang="zh-CN" altLang="en-US" dirty="0"/>
              <a:t>的数量在不断上升，但网络罪犯仍然大量使用已知的漏洞发动攻击。这并不奇怪，因为一般企业要修复安全漏洞，需要</a:t>
            </a:r>
            <a:r>
              <a:rPr lang="en-US" dirty="0"/>
              <a:t>60</a:t>
            </a:r>
            <a:r>
              <a:rPr lang="en-US" altLang="zh-CN" dirty="0"/>
              <a:t>—</a:t>
            </a:r>
            <a:r>
              <a:rPr lang="en-US" dirty="0"/>
              <a:t>70</a:t>
            </a:r>
            <a:r>
              <a:rPr lang="zh-CN" altLang="en-US" dirty="0"/>
              <a:t>天的时间，而这一段时间足以让网络罪犯入侵企业网络。安全专家团队进行的安全评估还显示，网络罪犯根本无需入侵整个企业系统，只需“破解”管理系统的人即可。</a:t>
            </a:r>
            <a:endParaRPr lang="en-US" dirty="0"/>
          </a:p>
          <a:p>
            <a:pPr marL="0" indent="0">
              <a:buNone/>
              <a:tabLst>
                <a:tab pos="360000" algn="l"/>
              </a:tabLst>
            </a:pPr>
            <a:r>
              <a:rPr lang="zh-CN" altLang="en-US" dirty="0" smtClean="0"/>
              <a:t>	通常</a:t>
            </a:r>
            <a:r>
              <a:rPr lang="zh-CN" altLang="en-US" dirty="0"/>
              <a:t>，企业的安全基准要求在三个月内解决所有高危漏洞。但是</a:t>
            </a:r>
            <a:r>
              <a:rPr lang="en-US" dirty="0"/>
              <a:t>77%</a:t>
            </a:r>
            <a:r>
              <a:rPr lang="zh-CN" altLang="en-US" dirty="0"/>
              <a:t>的漏洞不仅</a:t>
            </a:r>
            <a:r>
              <a:rPr lang="en-US" dirty="0"/>
              <a:t>3</a:t>
            </a:r>
            <a:r>
              <a:rPr lang="zh-CN" altLang="en-US" dirty="0"/>
              <a:t>个月期限后依然存在，甚至在发现一年后仍然存在于企业</a:t>
            </a:r>
            <a:r>
              <a:rPr lang="en-US" dirty="0"/>
              <a:t>IT</a:t>
            </a:r>
            <a:r>
              <a:rPr lang="zh-CN" altLang="en-US" dirty="0"/>
              <a:t>环境中。调查人员收集到早在</a:t>
            </a:r>
            <a:r>
              <a:rPr lang="en-US" dirty="0"/>
              <a:t>2010</a:t>
            </a:r>
            <a:r>
              <a:rPr lang="zh-CN" altLang="en-US" dirty="0"/>
              <a:t>年就发现的漏洞数据，还发现在过去</a:t>
            </a:r>
            <a:r>
              <a:rPr lang="en-US" dirty="0"/>
              <a:t>3</a:t>
            </a:r>
            <a:r>
              <a:rPr lang="zh-CN" altLang="en-US" dirty="0"/>
              <a:t>年中一直处于危险状态下的系统。这类未修补的漏洞非常危险，因为这些漏洞很容易被利用，并且会造成严重后果。有趣的是，调查人员甚至发现一些十年来从未修补漏洞的企业系统，而且企业还花钱采用相应服务监控其安全。</a:t>
            </a:r>
            <a:endParaRPr lang="en-US" dirty="0"/>
          </a:p>
          <a:p>
            <a:pPr marL="0" indent="0">
              <a:buNone/>
              <a:tabLst>
                <a:tab pos="360000" algn="l"/>
              </a:tabLst>
            </a:pPr>
            <a:r>
              <a:rPr lang="zh-CN" altLang="en-US" dirty="0" smtClean="0"/>
              <a:t>	</a:t>
            </a:r>
            <a:r>
              <a:rPr lang="en-US" dirty="0" smtClean="0"/>
              <a:t>O</a:t>
            </a:r>
            <a:r>
              <a:rPr lang="en-US" cap="none" dirty="0" smtClean="0"/>
              <a:t>utpost</a:t>
            </a:r>
            <a:r>
              <a:rPr lang="en-US" dirty="0" smtClean="0"/>
              <a:t>24</a:t>
            </a:r>
            <a:r>
              <a:rPr lang="zh-CN" altLang="en-US" dirty="0"/>
              <a:t>的首席安全管</a:t>
            </a:r>
            <a:r>
              <a:rPr lang="en-US" dirty="0"/>
              <a:t>Martin </a:t>
            </a:r>
            <a:r>
              <a:rPr lang="en-US" dirty="0" err="1"/>
              <a:t>Jartelius</a:t>
            </a:r>
            <a:r>
              <a:rPr lang="zh-CN" altLang="en-US" dirty="0"/>
              <a:t>则表示 ：“目前很多企业浪费宝贵的资源预防未来威胁，同时又无法解决当今威胁以及更早的威胁造成的问题。我们应当从使用单独的安全工具转向在企业中引入集成的解决方案，使其成为企业流程的一部分，这一点非常重要。”</a:t>
            </a:r>
            <a:endParaRPr lang="en-US" dirty="0"/>
          </a:p>
          <a:p>
            <a:pPr marL="0" indent="0">
              <a:buNone/>
              <a:tabLst>
                <a:tab pos="360000" algn="l"/>
              </a:tabLst>
            </a:pPr>
            <a:endParaRPr lang="en-US" dirty="0"/>
          </a:p>
        </p:txBody>
      </p:sp>
    </p:spTree>
    <p:extLst>
      <p:ext uri="{BB962C8B-B14F-4D97-AF65-F5344CB8AC3E}">
        <p14:creationId xmlns:p14="http://schemas.microsoft.com/office/powerpoint/2010/main" xmlns="" val="15313425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16.4.2 </a:t>
            </a:r>
            <a:r>
              <a:rPr lang="zh-CN" altLang="en-US" b="1" dirty="0"/>
              <a:t>物理安全评估</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3</a:t>
            </a:r>
            <a:r>
              <a:rPr lang="zh-CN" altLang="en-US" dirty="0"/>
              <a:t>、评估分析报告</a:t>
            </a:r>
            <a:endParaRPr lang="en-US" dirty="0"/>
          </a:p>
          <a:p>
            <a:pPr lvl="1"/>
            <a:r>
              <a:rPr lang="zh-CN" altLang="en-US" dirty="0"/>
              <a:t>通过对网络环境各节点的实地考察与测试，查看是否存在以下不安全因素：</a:t>
            </a:r>
            <a:endParaRPr lang="en-US" dirty="0"/>
          </a:p>
          <a:p>
            <a:pPr marL="914400" lvl="2" indent="0">
              <a:buNone/>
            </a:pPr>
            <a:r>
              <a:rPr lang="zh-CN" altLang="en-US" dirty="0"/>
              <a:t>（</a:t>
            </a:r>
            <a:r>
              <a:rPr lang="en-US" dirty="0"/>
              <a:t>1</a:t>
            </a:r>
            <a:r>
              <a:rPr lang="zh-CN" altLang="en-US" dirty="0"/>
              <a:t>）场地安全措施是否得当。</a:t>
            </a:r>
            <a:endParaRPr lang="en-US" dirty="0"/>
          </a:p>
          <a:p>
            <a:pPr marL="914400" lvl="2" indent="0">
              <a:buNone/>
            </a:pPr>
            <a:r>
              <a:rPr lang="zh-CN" altLang="en-US" dirty="0" smtClean="0"/>
              <a:t>（</a:t>
            </a:r>
            <a:r>
              <a:rPr lang="en-US" dirty="0"/>
              <a:t>2</a:t>
            </a:r>
            <a:r>
              <a:rPr lang="zh-CN" altLang="en-US" dirty="0"/>
              <a:t>）建筑物安全措施是否完善。</a:t>
            </a:r>
            <a:endParaRPr lang="en-US" dirty="0"/>
          </a:p>
          <a:p>
            <a:pPr marL="914400" lvl="2" indent="0">
              <a:buNone/>
            </a:pPr>
            <a:r>
              <a:rPr lang="zh-CN" altLang="en-US" dirty="0" smtClean="0"/>
              <a:t>（</a:t>
            </a:r>
            <a:r>
              <a:rPr lang="en-US" dirty="0"/>
              <a:t>3</a:t>
            </a:r>
            <a:r>
              <a:rPr lang="zh-CN" altLang="en-US" dirty="0"/>
              <a:t>）机房环境好坏。</a:t>
            </a:r>
            <a:endParaRPr lang="en-US" dirty="0"/>
          </a:p>
          <a:p>
            <a:pPr marL="914400" lvl="2" indent="0">
              <a:buNone/>
            </a:pPr>
            <a:r>
              <a:rPr lang="zh-CN" altLang="en-US" dirty="0" smtClean="0"/>
              <a:t>（</a:t>
            </a:r>
            <a:r>
              <a:rPr lang="en-US" dirty="0"/>
              <a:t>4</a:t>
            </a:r>
            <a:r>
              <a:rPr lang="zh-CN" altLang="en-US" dirty="0"/>
              <a:t>）网络设备的可靠性。</a:t>
            </a:r>
            <a:endParaRPr lang="en-US" dirty="0"/>
          </a:p>
          <a:p>
            <a:pPr marL="914400" lvl="2" indent="0">
              <a:buNone/>
            </a:pPr>
            <a:r>
              <a:rPr lang="zh-CN" altLang="en-US" dirty="0" smtClean="0"/>
              <a:t>（</a:t>
            </a:r>
            <a:r>
              <a:rPr lang="en-US" dirty="0"/>
              <a:t>5</a:t>
            </a:r>
            <a:r>
              <a:rPr lang="zh-CN" altLang="en-US" dirty="0"/>
              <a:t>）辐射控制安全性有没有考虑。</a:t>
            </a:r>
            <a:endParaRPr lang="en-US" dirty="0"/>
          </a:p>
          <a:p>
            <a:pPr marL="914400" lvl="2" indent="0">
              <a:buNone/>
            </a:pPr>
            <a:r>
              <a:rPr lang="zh-CN" altLang="en-US" dirty="0" smtClean="0"/>
              <a:t>（</a:t>
            </a:r>
            <a:r>
              <a:rPr lang="en-US" dirty="0"/>
              <a:t>6</a:t>
            </a:r>
            <a:r>
              <a:rPr lang="zh-CN" altLang="en-US" dirty="0"/>
              <a:t>）通讯线路的安全性。</a:t>
            </a:r>
            <a:endParaRPr lang="en-US" dirty="0"/>
          </a:p>
          <a:p>
            <a:pPr marL="914400" lvl="2" indent="0">
              <a:buNone/>
            </a:pPr>
            <a:r>
              <a:rPr lang="zh-CN" altLang="en-US" dirty="0" smtClean="0"/>
              <a:t>（</a:t>
            </a:r>
            <a:r>
              <a:rPr lang="en-US" dirty="0"/>
              <a:t>7</a:t>
            </a:r>
            <a:r>
              <a:rPr lang="zh-CN" altLang="en-US" dirty="0"/>
              <a:t>）灾难预防与恢复的能力。</a:t>
            </a:r>
            <a:endParaRPr lang="en-US" dirty="0"/>
          </a:p>
          <a:p>
            <a:pPr lvl="2"/>
            <a:endParaRPr lang="en-US" dirty="0"/>
          </a:p>
        </p:txBody>
      </p:sp>
    </p:spTree>
    <p:extLst>
      <p:ext uri="{BB962C8B-B14F-4D97-AF65-F5344CB8AC3E}">
        <p14:creationId xmlns:p14="http://schemas.microsoft.com/office/powerpoint/2010/main" xmlns="" val="14722755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16.4.2 </a:t>
            </a:r>
            <a:r>
              <a:rPr lang="zh-CN" altLang="en-US" b="1" dirty="0"/>
              <a:t>物理安全评估</a:t>
            </a:r>
            <a:endParaRPr lang="en-US" dirty="0"/>
          </a:p>
        </p:txBody>
      </p:sp>
      <p:sp>
        <p:nvSpPr>
          <p:cNvPr id="3" name="Content Placeholder 2"/>
          <p:cNvSpPr>
            <a:spLocks noGrp="1"/>
          </p:cNvSpPr>
          <p:nvPr>
            <p:ph sz="quarter" idx="13"/>
          </p:nvPr>
        </p:nvSpPr>
        <p:spPr>
          <a:xfrm>
            <a:off x="913774" y="2367092"/>
            <a:ext cx="10363826" cy="4490908"/>
          </a:xfrm>
        </p:spPr>
        <p:txBody>
          <a:bodyPr>
            <a:normAutofit lnSpcReduction="10000"/>
          </a:bodyPr>
          <a:lstStyle/>
          <a:p>
            <a:pPr marL="0" indent="0">
              <a:buNone/>
            </a:pPr>
            <a:r>
              <a:rPr lang="en-US" dirty="0" smtClean="0"/>
              <a:t>4</a:t>
            </a:r>
            <a:r>
              <a:rPr lang="zh-CN" altLang="en-US" dirty="0"/>
              <a:t>、建议</a:t>
            </a:r>
            <a:endParaRPr lang="en-US" dirty="0"/>
          </a:p>
          <a:p>
            <a:pPr lvl="1"/>
            <a:r>
              <a:rPr lang="zh-CN" altLang="en-US" dirty="0"/>
              <a:t>计算机机房的设计或改建应符合</a:t>
            </a:r>
            <a:r>
              <a:rPr lang="en-US" dirty="0"/>
              <a:t>GB2887</a:t>
            </a:r>
            <a:r>
              <a:rPr lang="zh-CN" altLang="en-US" dirty="0"/>
              <a:t>、</a:t>
            </a:r>
            <a:r>
              <a:rPr lang="en-US" dirty="0"/>
              <a:t>GB9361</a:t>
            </a:r>
            <a:r>
              <a:rPr lang="zh-CN" altLang="en-US" dirty="0"/>
              <a:t>和</a:t>
            </a:r>
            <a:r>
              <a:rPr lang="en-US" dirty="0"/>
              <a:t>GJB322</a:t>
            </a:r>
            <a:r>
              <a:rPr lang="zh-CN" altLang="en-US" dirty="0"/>
              <a:t>等现行的国家标准。除参照上述有关标准外，还应注意满足下述各条要求：</a:t>
            </a:r>
            <a:endParaRPr lang="en-US" dirty="0"/>
          </a:p>
          <a:p>
            <a:pPr marL="914400" lvl="2" indent="0">
              <a:buNone/>
            </a:pPr>
            <a:r>
              <a:rPr lang="zh-CN" altLang="en-US" dirty="0"/>
              <a:t>（</a:t>
            </a:r>
            <a:r>
              <a:rPr lang="en-US" dirty="0"/>
              <a:t>1</a:t>
            </a:r>
            <a:r>
              <a:rPr lang="zh-CN" altLang="en-US" dirty="0"/>
              <a:t>）机房主体结构应具有与其功能相适应的耐久性、抗震性和耐火等级。变形缝和伸缩缝不应穿过主机房。</a:t>
            </a:r>
            <a:endParaRPr lang="en-US" dirty="0"/>
          </a:p>
          <a:p>
            <a:pPr marL="914400" lvl="2" indent="0">
              <a:buNone/>
            </a:pPr>
            <a:r>
              <a:rPr lang="zh-CN" altLang="en-US" dirty="0"/>
              <a:t>（</a:t>
            </a:r>
            <a:r>
              <a:rPr lang="en-US" dirty="0"/>
              <a:t>2</a:t>
            </a:r>
            <a:r>
              <a:rPr lang="zh-CN" altLang="en-US" dirty="0"/>
              <a:t>）机房应设置相应的火灾报警和灭火系统。</a:t>
            </a:r>
            <a:endParaRPr lang="en-US" dirty="0"/>
          </a:p>
          <a:p>
            <a:pPr marL="914400" lvl="2" indent="0">
              <a:buNone/>
            </a:pPr>
            <a:r>
              <a:rPr lang="zh-CN" altLang="en-US" dirty="0"/>
              <a:t>（</a:t>
            </a:r>
            <a:r>
              <a:rPr lang="en-US" dirty="0"/>
              <a:t>3</a:t>
            </a:r>
            <a:r>
              <a:rPr lang="zh-CN" altLang="en-US" dirty="0"/>
              <a:t>）机房应设置疏散照明设备和安全出口标志。</a:t>
            </a:r>
            <a:endParaRPr lang="en-US" dirty="0"/>
          </a:p>
          <a:p>
            <a:pPr marL="914400" lvl="2" indent="0">
              <a:buNone/>
            </a:pPr>
            <a:r>
              <a:rPr lang="zh-CN" altLang="en-US" dirty="0"/>
              <a:t>（</a:t>
            </a:r>
            <a:r>
              <a:rPr lang="en-US" dirty="0"/>
              <a:t>4</a:t>
            </a:r>
            <a:r>
              <a:rPr lang="zh-CN" altLang="en-US" dirty="0"/>
              <a:t>）机房应采用专用的空调设备，若与其它系统共用时，应确保空调效果，采取防火隔离措施。长期连续运行的计算机系统应有备用空调。空调的制冷能力，要留有一定的余量</a:t>
            </a:r>
            <a:r>
              <a:rPr lang="en-US" dirty="0"/>
              <a:t>(</a:t>
            </a:r>
            <a:r>
              <a:rPr lang="zh-CN" altLang="en-US" dirty="0"/>
              <a:t>宜取</a:t>
            </a:r>
            <a:r>
              <a:rPr lang="en-US" dirty="0"/>
              <a:t>15%-20%)</a:t>
            </a:r>
            <a:r>
              <a:rPr lang="zh-CN" altLang="en-US" dirty="0"/>
              <a:t>。</a:t>
            </a:r>
            <a:endParaRPr lang="en-US" dirty="0"/>
          </a:p>
          <a:p>
            <a:pPr marL="914400" lvl="2" indent="0">
              <a:buNone/>
            </a:pPr>
            <a:r>
              <a:rPr lang="zh-CN" altLang="en-US" dirty="0"/>
              <a:t>（</a:t>
            </a:r>
            <a:r>
              <a:rPr lang="en-US" dirty="0"/>
              <a:t>5</a:t>
            </a:r>
            <a:r>
              <a:rPr lang="zh-CN" altLang="en-US" dirty="0"/>
              <a:t>）计算机的专用空调设备应与计算机联控，保证做到开机前先送风，停机后再停风。</a:t>
            </a:r>
            <a:endParaRPr lang="en-US" dirty="0"/>
          </a:p>
          <a:p>
            <a:pPr marL="914400" lvl="2" indent="0">
              <a:buNone/>
            </a:pPr>
            <a:r>
              <a:rPr lang="zh-CN" altLang="en-US" dirty="0"/>
              <a:t>（</a:t>
            </a:r>
            <a:r>
              <a:rPr lang="en-US" dirty="0"/>
              <a:t>6</a:t>
            </a:r>
            <a:r>
              <a:rPr lang="zh-CN" altLang="en-US" dirty="0"/>
              <a:t>）机房应根据供电网的质量及计算机设备的要求，采用电源质量改善措施和隔离防护措施，如滤波、稳压、稳频及不间断电源系统等。</a:t>
            </a:r>
            <a:endParaRPr lang="en-US" dirty="0"/>
          </a:p>
          <a:p>
            <a:pPr marL="914400" lvl="2" indent="0">
              <a:buNone/>
            </a:pPr>
            <a:r>
              <a:rPr lang="zh-CN" altLang="en-US" dirty="0"/>
              <a:t>（</a:t>
            </a:r>
            <a:r>
              <a:rPr lang="en-US" dirty="0"/>
              <a:t>7</a:t>
            </a:r>
            <a:r>
              <a:rPr lang="zh-CN" altLang="en-US" dirty="0"/>
              <a:t>）计算机系统中使用的设备应符合</a:t>
            </a:r>
            <a:r>
              <a:rPr lang="en-US" dirty="0"/>
              <a:t>GB4943</a:t>
            </a:r>
            <a:r>
              <a:rPr lang="zh-CN" altLang="en-US" dirty="0"/>
              <a:t>中规定的要求，并是经过安全检查的合格产品。</a:t>
            </a:r>
            <a:endParaRPr lang="en-US" dirty="0"/>
          </a:p>
          <a:p>
            <a:endParaRPr lang="en-US" dirty="0"/>
          </a:p>
        </p:txBody>
      </p:sp>
    </p:spTree>
    <p:extLst>
      <p:ext uri="{BB962C8B-B14F-4D97-AF65-F5344CB8AC3E}">
        <p14:creationId xmlns:p14="http://schemas.microsoft.com/office/powerpoint/2010/main" xmlns="" val="1123224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16.4.3 </a:t>
            </a:r>
            <a:r>
              <a:rPr lang="zh-CN" altLang="en-US" b="1" dirty="0"/>
              <a:t>计算机系统安全</a:t>
            </a:r>
            <a:r>
              <a:rPr lang="zh-CN" altLang="en-US" b="1" dirty="0" smtClean="0"/>
              <a:t>评估</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、评估说明</a:t>
            </a:r>
            <a:endParaRPr lang="en-US" dirty="0"/>
          </a:p>
          <a:p>
            <a:pPr lvl="1"/>
            <a:r>
              <a:rPr lang="zh-CN" altLang="en-US" dirty="0"/>
              <a:t>包括评估时间、评估地点、采用的工具软件、评估方式的详细说明等。</a:t>
            </a:r>
            <a:endParaRPr lang="en-US" dirty="0"/>
          </a:p>
          <a:p>
            <a:pPr marL="0" indent="0">
              <a:buNone/>
            </a:pPr>
            <a:r>
              <a:rPr lang="en-US" dirty="0"/>
              <a:t>2</a:t>
            </a:r>
            <a:r>
              <a:rPr lang="zh-CN" altLang="en-US" dirty="0"/>
              <a:t>、评估内容</a:t>
            </a:r>
            <a:endParaRPr lang="en-US" dirty="0"/>
          </a:p>
          <a:p>
            <a:pPr lvl="1"/>
            <a:r>
              <a:rPr lang="zh-CN" altLang="en-US" dirty="0"/>
              <a:t>对网络环境内的服务器和计算机等设备进行扫描检测，并作详细记录，可以通过类似表</a:t>
            </a:r>
            <a:r>
              <a:rPr lang="en-US" dirty="0"/>
              <a:t>16-3</a:t>
            </a:r>
            <a:r>
              <a:rPr lang="zh-CN" altLang="en-US" dirty="0"/>
              <a:t>的格式进行记录。</a:t>
            </a: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85468255"/>
              </p:ext>
            </p:extLst>
          </p:nvPr>
        </p:nvGraphicFramePr>
        <p:xfrm>
          <a:off x="2481267" y="4682223"/>
          <a:ext cx="7228840" cy="1920240"/>
        </p:xfrm>
        <a:graphic>
          <a:graphicData uri="http://schemas.openxmlformats.org/drawingml/2006/table">
            <a:tbl>
              <a:tblPr/>
              <a:tblGrid>
                <a:gridCol w="1257300"/>
                <a:gridCol w="581025"/>
                <a:gridCol w="1257300"/>
                <a:gridCol w="247650"/>
                <a:gridCol w="257175"/>
                <a:gridCol w="1814195"/>
                <a:gridCol w="1814195"/>
              </a:tblGrid>
              <a:tr h="0">
                <a:tc rowSpan="2">
                  <a:txBody>
                    <a:bodyPr/>
                    <a:lstStyle/>
                    <a:p>
                      <a:pPr algn="ctr">
                        <a:spcAft>
                          <a:spcPts val="0"/>
                        </a:spcAft>
                      </a:pPr>
                      <a:r>
                        <a:rPr lang="zh-CN" sz="1050" kern="0">
                          <a:effectLst/>
                          <a:latin typeface="Times New Roman" charset="0"/>
                          <a:ea typeface="宋体" charset="0"/>
                          <a:cs typeface="宋体" charset="0"/>
                        </a:rPr>
                        <a:t>编号</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2">
                  <a:txBody>
                    <a:bodyPr/>
                    <a:lstStyle/>
                    <a:p>
                      <a:pPr algn="ctr">
                        <a:spcAft>
                          <a:spcPts val="0"/>
                        </a:spcAft>
                      </a:pPr>
                      <a:r>
                        <a:rPr lang="zh-CN" sz="1050" kern="0">
                          <a:effectLst/>
                          <a:latin typeface="Times New Roman" charset="0"/>
                          <a:ea typeface="宋体" charset="0"/>
                          <a:cs typeface="宋体" charset="0"/>
                        </a:rPr>
                        <a:t>项</a:t>
                      </a:r>
                      <a:r>
                        <a:rPr lang="en-US" sz="1050" kern="0">
                          <a:effectLst/>
                          <a:latin typeface="宋体" charset="0"/>
                          <a:ea typeface="宋体" charset="0"/>
                          <a:cs typeface="宋体" charset="0"/>
                        </a:rPr>
                        <a:t>  </a:t>
                      </a:r>
                      <a:r>
                        <a:rPr lang="zh-CN" sz="1050" kern="0">
                          <a:effectLst/>
                          <a:latin typeface="宋体" charset="0"/>
                          <a:ea typeface="宋体" charset="0"/>
                          <a:cs typeface="宋体" charset="0"/>
                        </a:rPr>
                        <a:t>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gridSpan="3">
                  <a:txBody>
                    <a:bodyPr/>
                    <a:lstStyle/>
                    <a:p>
                      <a:pPr algn="ctr">
                        <a:spcAft>
                          <a:spcPts val="0"/>
                        </a:spcAft>
                      </a:pPr>
                      <a:r>
                        <a:rPr lang="zh-CN" sz="1050" kern="0">
                          <a:effectLst/>
                          <a:latin typeface="Times New Roman" charset="0"/>
                          <a:ea typeface="宋体" charset="0"/>
                          <a:cs typeface="宋体" charset="0"/>
                        </a:rPr>
                        <a:t>安全风险</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rowSpan="2">
                  <a:txBody>
                    <a:bodyPr/>
                    <a:lstStyle/>
                    <a:p>
                      <a:pPr algn="ctr">
                        <a:spcAft>
                          <a:spcPts val="0"/>
                        </a:spcAft>
                      </a:pPr>
                      <a:r>
                        <a:rPr lang="zh-CN" sz="1050" kern="0">
                          <a:effectLst/>
                          <a:latin typeface="Times New Roman" charset="0"/>
                          <a:ea typeface="宋体" charset="0"/>
                          <a:cs typeface="宋体" charset="0"/>
                        </a:rPr>
                        <a:t>详细说明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高</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中</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0">
                <a:tc rowSpan="3">
                  <a:txBody>
                    <a:bodyPr/>
                    <a:lstStyle/>
                    <a:p>
                      <a:pPr algn="ctr">
                        <a:spcAft>
                          <a:spcPts val="0"/>
                        </a:spcAft>
                      </a:pPr>
                      <a:r>
                        <a:rPr lang="en-US" sz="1050" kern="0">
                          <a:effectLst/>
                          <a:latin typeface="宋体" charset="0"/>
                          <a:ea typeface="宋体" charset="0"/>
                          <a:cs typeface="宋体" charset="0"/>
                        </a:rPr>
                        <a:t>1</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algn="ctr">
                        <a:spcAft>
                          <a:spcPts val="0"/>
                        </a:spcAft>
                      </a:pPr>
                      <a:r>
                        <a:rPr lang="zh-CN" sz="1050" kern="0">
                          <a:effectLst/>
                          <a:latin typeface="Times New Roman" charset="0"/>
                          <a:ea typeface="宋体" charset="0"/>
                          <a:cs typeface="宋体" charset="0"/>
                        </a:rPr>
                        <a:t>操作系统漏洞检测</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Unix</a:t>
                      </a:r>
                      <a:r>
                        <a:rPr lang="zh-CN" sz="1050" kern="0">
                          <a:effectLst/>
                          <a:latin typeface="宋体" charset="0"/>
                          <a:ea typeface="宋体" charset="0"/>
                          <a:cs typeface="宋体" charset="0"/>
                        </a:rPr>
                        <a:t>系统</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Windows</a:t>
                      </a:r>
                      <a:r>
                        <a:rPr lang="zh-CN" sz="1050" kern="0">
                          <a:effectLst/>
                          <a:latin typeface="宋体" charset="0"/>
                          <a:ea typeface="宋体" charset="0"/>
                          <a:cs typeface="宋体" charset="0"/>
                        </a:rPr>
                        <a:t>系统</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网络协议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rowSpan="6">
                  <a:txBody>
                    <a:bodyPr/>
                    <a:lstStyle/>
                    <a:p>
                      <a:pPr algn="ctr">
                        <a:spcAft>
                          <a:spcPts val="0"/>
                        </a:spcAft>
                      </a:pPr>
                      <a:r>
                        <a:rPr lang="en-US" sz="1050" kern="0">
                          <a:effectLst/>
                          <a:latin typeface="宋体" charset="0"/>
                          <a:ea typeface="宋体" charset="0"/>
                          <a:cs typeface="宋体" charset="0"/>
                        </a:rPr>
                        <a:t>2</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6">
                  <a:txBody>
                    <a:bodyPr/>
                    <a:lstStyle/>
                    <a:p>
                      <a:pPr algn="ctr">
                        <a:spcAft>
                          <a:spcPts val="0"/>
                        </a:spcAft>
                      </a:pPr>
                      <a:r>
                        <a:rPr lang="zh-CN" sz="1050" kern="0">
                          <a:effectLst/>
                          <a:latin typeface="Times New Roman" charset="0"/>
                          <a:ea typeface="宋体" charset="0"/>
                          <a:cs typeface="宋体" charset="0"/>
                        </a:rPr>
                        <a:t>数据安全</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介质与载体安全保护</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数据访问控制</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数据完整性</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数据可用性</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数据监控和审计</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数据存储与备份安全</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3</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客户意见</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4">
                  <a:txBody>
                    <a:bodyPr/>
                    <a:lstStyle/>
                    <a:p>
                      <a:pPr algn="ctr">
                        <a:spcAft>
                          <a:spcPts val="0"/>
                        </a:spcAft>
                      </a:pPr>
                      <a:r>
                        <a:rPr lang="zh-CN" sz="1050" kern="0" dirty="0">
                          <a:effectLst/>
                          <a:latin typeface="Times New Roman" charset="0"/>
                          <a:ea typeface="宋体" charset="0"/>
                          <a:cs typeface="宋体" charset="0"/>
                        </a:rPr>
                        <a:t>记录用户意见，并让用户签名。</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TextBox 4"/>
          <p:cNvSpPr txBox="1"/>
          <p:nvPr/>
        </p:nvSpPr>
        <p:spPr>
          <a:xfrm>
            <a:off x="4484509" y="4312891"/>
            <a:ext cx="3222356" cy="369332"/>
          </a:xfrm>
          <a:prstGeom prst="rect">
            <a:avLst/>
          </a:prstGeom>
          <a:noFill/>
        </p:spPr>
        <p:txBody>
          <a:bodyPr wrap="none" rtlCol="0">
            <a:spAutoFit/>
          </a:bodyPr>
          <a:lstStyle/>
          <a:p>
            <a:pPr algn="ctr"/>
            <a:r>
              <a:rPr lang="zh-CN" altLang="en-US" b="1" dirty="0"/>
              <a:t>表</a:t>
            </a:r>
            <a:r>
              <a:rPr lang="en-US" b="1" dirty="0"/>
              <a:t>16-3 </a:t>
            </a:r>
            <a:r>
              <a:rPr lang="zh-CN" altLang="en-US" b="1" dirty="0"/>
              <a:t>计算机系统安全评估</a:t>
            </a:r>
            <a:r>
              <a:rPr lang="zh-CN" altLang="en-US" b="1" dirty="0" smtClean="0"/>
              <a:t>表</a:t>
            </a:r>
            <a:endParaRPr lang="en-US" dirty="0"/>
          </a:p>
        </p:txBody>
      </p:sp>
    </p:spTree>
    <p:extLst>
      <p:ext uri="{BB962C8B-B14F-4D97-AF65-F5344CB8AC3E}">
        <p14:creationId xmlns:p14="http://schemas.microsoft.com/office/powerpoint/2010/main" xmlns="" val="10341031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16.4.3 </a:t>
            </a:r>
            <a:r>
              <a:rPr lang="zh-CN" altLang="en-US" b="1" dirty="0"/>
              <a:t>计算机系统安全评估</a:t>
            </a:r>
            <a:endParaRPr lang="en-US" dirty="0"/>
          </a:p>
        </p:txBody>
      </p:sp>
      <p:sp>
        <p:nvSpPr>
          <p:cNvPr id="3" name="Content Placeholder 2"/>
          <p:cNvSpPr>
            <a:spLocks noGrp="1"/>
          </p:cNvSpPr>
          <p:nvPr>
            <p:ph sz="quarter" idx="13"/>
          </p:nvPr>
        </p:nvSpPr>
        <p:spPr>
          <a:xfrm>
            <a:off x="913774" y="2367092"/>
            <a:ext cx="10363826" cy="4490908"/>
          </a:xfrm>
        </p:spPr>
        <p:txBody>
          <a:bodyPr>
            <a:normAutofit lnSpcReduction="10000"/>
          </a:bodyPr>
          <a:lstStyle/>
          <a:p>
            <a:pPr marL="0" indent="0">
              <a:buNone/>
            </a:pPr>
            <a:r>
              <a:rPr lang="en-US" dirty="0"/>
              <a:t>3</a:t>
            </a:r>
            <a:r>
              <a:rPr lang="zh-CN" altLang="en-US" dirty="0"/>
              <a:t>、评估分析报告</a:t>
            </a:r>
            <a:endParaRPr lang="en-US" dirty="0"/>
          </a:p>
          <a:p>
            <a:pPr lvl="1"/>
            <a:r>
              <a:rPr lang="zh-CN" altLang="en-US" dirty="0"/>
              <a:t>计算机系统的安全评估主要在于分析计算机系统存在的安全弱点和确定可能存在的威胁和风险，并且针对这些弱点、威胁和风险提出解决方案。</a:t>
            </a:r>
            <a:endParaRPr lang="en-US" dirty="0"/>
          </a:p>
          <a:p>
            <a:pPr marL="457200" lvl="1" indent="0">
              <a:buNone/>
            </a:pPr>
            <a:r>
              <a:rPr lang="zh-CN" altLang="en-US" dirty="0"/>
              <a:t>（</a:t>
            </a:r>
            <a:r>
              <a:rPr lang="en-US" dirty="0"/>
              <a:t>1</a:t>
            </a:r>
            <a:r>
              <a:rPr lang="zh-CN" altLang="en-US" dirty="0"/>
              <a:t>）计算机系统存在的安全弱点</a:t>
            </a:r>
            <a:endParaRPr lang="en-US" dirty="0"/>
          </a:p>
          <a:p>
            <a:pPr lvl="2"/>
            <a:r>
              <a:rPr lang="zh-CN" altLang="en-US" dirty="0" smtClean="0"/>
              <a:t>安全</a:t>
            </a:r>
            <a:r>
              <a:rPr lang="zh-CN" altLang="en-US" dirty="0"/>
              <a:t>弱点的出现有各种原因，可能是软件开发过程中的质量问题，也可能是系统管理员的配置问题，也可能是管理存在漏洞。</a:t>
            </a:r>
            <a:r>
              <a:rPr lang="en-US" dirty="0"/>
              <a:t> </a:t>
            </a:r>
            <a:endParaRPr lang="zh-CN" altLang="en-US" dirty="0" smtClean="0"/>
          </a:p>
          <a:p>
            <a:pPr marL="457200" lvl="1" indent="0">
              <a:buNone/>
            </a:pPr>
            <a:r>
              <a:rPr lang="zh-CN" altLang="en-US" dirty="0"/>
              <a:t>（</a:t>
            </a:r>
            <a:r>
              <a:rPr lang="en-US" dirty="0"/>
              <a:t>2</a:t>
            </a:r>
            <a:r>
              <a:rPr lang="zh-CN" altLang="en-US" dirty="0"/>
              <a:t>）主机存在的威胁和风险</a:t>
            </a:r>
            <a:endParaRPr lang="en-US" dirty="0"/>
          </a:p>
          <a:p>
            <a:pPr lvl="2"/>
            <a:r>
              <a:rPr lang="zh-CN" altLang="en-US" dirty="0"/>
              <a:t>安全威胁是一种对系统、组织及其资产构成潜在破坏能力的可能性因素或者事件。产生安全威胁的主要因素可以分为人为因素和环境因素，人为因素包括有意的和无意的因素，环境因素包括自然界的不可抗力因素和其他物理因素。</a:t>
            </a:r>
            <a:endParaRPr lang="en-US" dirty="0"/>
          </a:p>
          <a:p>
            <a:pPr marL="457200" lvl="1" indent="0">
              <a:buNone/>
            </a:pPr>
            <a:r>
              <a:rPr lang="zh-CN" altLang="en-US" dirty="0"/>
              <a:t>（</a:t>
            </a:r>
            <a:r>
              <a:rPr lang="en-US" dirty="0"/>
              <a:t>3</a:t>
            </a:r>
            <a:r>
              <a:rPr lang="zh-CN" altLang="en-US" dirty="0"/>
              <a:t>）数据的安全性</a:t>
            </a:r>
            <a:endParaRPr lang="en-US" dirty="0"/>
          </a:p>
          <a:p>
            <a:pPr lvl="2"/>
            <a:r>
              <a:rPr lang="zh-CN" altLang="en-US" dirty="0"/>
              <a:t>包括</a:t>
            </a:r>
            <a:r>
              <a:rPr lang="en-US" dirty="0"/>
              <a:t>SCSI</a:t>
            </a:r>
            <a:r>
              <a:rPr lang="zh-CN" altLang="en-US" dirty="0"/>
              <a:t>热插拔硬盘没有安全锁导致硬盘容易被取走；数据存储设备是否采用了冗余机制；数据的访问工作组方式是否需验证；是否有数据备份措施等。</a:t>
            </a:r>
            <a:endParaRPr lang="en-US" dirty="0"/>
          </a:p>
          <a:p>
            <a:pPr marL="457200" lvl="1" indent="0">
              <a:buNone/>
            </a:pPr>
            <a:endParaRPr lang="en-US" dirty="0"/>
          </a:p>
        </p:txBody>
      </p:sp>
    </p:spTree>
    <p:extLst>
      <p:ext uri="{BB962C8B-B14F-4D97-AF65-F5344CB8AC3E}">
        <p14:creationId xmlns:p14="http://schemas.microsoft.com/office/powerpoint/2010/main" xmlns="" val="766055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16.4.3 </a:t>
            </a:r>
            <a:r>
              <a:rPr lang="zh-CN" altLang="en-US" b="1" dirty="0"/>
              <a:t>计算机系统安全评估</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4</a:t>
            </a:r>
            <a:r>
              <a:rPr lang="zh-CN" altLang="en-US" dirty="0"/>
              <a:t>、建议</a:t>
            </a:r>
            <a:endParaRPr lang="en-US" dirty="0"/>
          </a:p>
          <a:p>
            <a:pPr marL="457200" lvl="1" indent="0">
              <a:buNone/>
            </a:pPr>
            <a:r>
              <a:rPr lang="zh-CN" altLang="en-US" dirty="0"/>
              <a:t>（</a:t>
            </a:r>
            <a:r>
              <a:rPr lang="en-US" dirty="0"/>
              <a:t>1</a:t>
            </a:r>
            <a:r>
              <a:rPr lang="zh-CN" altLang="en-US" dirty="0"/>
              <a:t>）主机安全系统增强配置</a:t>
            </a:r>
            <a:endParaRPr lang="en-US" dirty="0"/>
          </a:p>
          <a:p>
            <a:pPr lvl="2"/>
            <a:r>
              <a:rPr lang="zh-CN" altLang="en-US" dirty="0" smtClean="0"/>
              <a:t>包括</a:t>
            </a:r>
            <a:r>
              <a:rPr lang="zh-CN" altLang="en-US" dirty="0"/>
              <a:t>操作系统的基本配置、文件系统配置、账号管理配置、网络管理配置、系统日志配置、安全工具配置、病毒和木马保护、应用系统安全配置和其它服务安全配置等。</a:t>
            </a:r>
            <a:endParaRPr lang="en-US" dirty="0"/>
          </a:p>
          <a:p>
            <a:pPr marL="457200" lvl="1" indent="0">
              <a:buNone/>
            </a:pPr>
            <a:r>
              <a:rPr lang="zh-CN" altLang="en-US" dirty="0"/>
              <a:t>（</a:t>
            </a:r>
            <a:r>
              <a:rPr lang="en-US" dirty="0"/>
              <a:t>2</a:t>
            </a:r>
            <a:r>
              <a:rPr lang="zh-CN" altLang="en-US" dirty="0"/>
              <a:t>）数据库服务器安全管理和配置</a:t>
            </a:r>
            <a:endParaRPr lang="en-US" dirty="0"/>
          </a:p>
          <a:p>
            <a:pPr lvl="2"/>
            <a:r>
              <a:rPr lang="zh-CN" altLang="en-US" dirty="0"/>
              <a:t>包括更改用户弱口令和删除</a:t>
            </a:r>
            <a:r>
              <a:rPr lang="en-US" dirty="0"/>
              <a:t>Guest</a:t>
            </a:r>
            <a:r>
              <a:rPr lang="zh-CN" altLang="en-US" dirty="0"/>
              <a:t>账号；安装最新的服务器补丁；要求数据库管理员具备较高的权限等级；选择更强的认证方式；设定合适的数据库备份策略；设定合适的组、用户权限；设定允许进行连接的主机范围等。</a:t>
            </a:r>
            <a:endParaRPr lang="en-US" dirty="0"/>
          </a:p>
        </p:txBody>
      </p:sp>
    </p:spTree>
    <p:extLst>
      <p:ext uri="{BB962C8B-B14F-4D97-AF65-F5344CB8AC3E}">
        <p14:creationId xmlns:p14="http://schemas.microsoft.com/office/powerpoint/2010/main" xmlns="" val="6508933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16.4.4 </a:t>
            </a:r>
            <a:r>
              <a:rPr lang="zh-CN" altLang="en-US" b="1" dirty="0"/>
              <a:t>网络与通信安全评估</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、评估说明</a:t>
            </a:r>
            <a:endParaRPr lang="en-US" dirty="0"/>
          </a:p>
          <a:p>
            <a:pPr lvl="1"/>
            <a:r>
              <a:rPr lang="zh-CN" altLang="en-US" dirty="0"/>
              <a:t>包括评估时间、评估地点、采用的工具软件、评估方式的详细说明等</a:t>
            </a:r>
            <a:r>
              <a:rPr lang="zh-CN" altLang="en-US" dirty="0" smtClean="0"/>
              <a:t>。</a:t>
            </a:r>
          </a:p>
        </p:txBody>
      </p:sp>
    </p:spTree>
    <p:extLst>
      <p:ext uri="{BB962C8B-B14F-4D97-AF65-F5344CB8AC3E}">
        <p14:creationId xmlns:p14="http://schemas.microsoft.com/office/powerpoint/2010/main" xmlns="" val="4964451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16.4.4 </a:t>
            </a:r>
            <a:r>
              <a:rPr lang="zh-CN" altLang="en-US" b="1" dirty="0"/>
              <a:t>网络与通信安全评估</a:t>
            </a:r>
            <a:r>
              <a:rPr lang="en-US" dirty="0"/>
              <a:t> </a:t>
            </a:r>
          </a:p>
        </p:txBody>
      </p:sp>
      <p:sp>
        <p:nvSpPr>
          <p:cNvPr id="3" name="Content Placeholder 2"/>
          <p:cNvSpPr>
            <a:spLocks noGrp="1"/>
          </p:cNvSpPr>
          <p:nvPr>
            <p:ph sz="quarter" idx="13"/>
          </p:nvPr>
        </p:nvSpPr>
        <p:spPr/>
        <p:txBody>
          <a:bodyPr/>
          <a:lstStyle/>
          <a:p>
            <a:pPr marL="0" indent="0">
              <a:buNone/>
            </a:pPr>
            <a:r>
              <a:rPr lang="en-US" dirty="0" smtClean="0"/>
              <a:t>2</a:t>
            </a:r>
            <a:r>
              <a:rPr lang="zh-CN" altLang="en-US" dirty="0"/>
              <a:t>、评估内容</a:t>
            </a:r>
            <a:endParaRPr lang="en-US" dirty="0"/>
          </a:p>
          <a:p>
            <a:pPr lvl="1"/>
            <a:r>
              <a:rPr lang="zh-CN" altLang="en-US" dirty="0"/>
              <a:t>网络与通信的安全性在很大程度上决定着整个网络系统的安全性，因此网络与通信安全的评估是整个网络系统安全性评估的关键，其评估内容如表</a:t>
            </a:r>
            <a:r>
              <a:rPr lang="en-US" dirty="0"/>
              <a:t>16-4</a:t>
            </a:r>
            <a:r>
              <a:rPr lang="zh-CN" altLang="en-US" dirty="0"/>
              <a:t>所示</a:t>
            </a:r>
            <a:r>
              <a:rPr lang="zh-CN" altLang="en-US" dirty="0" smtClean="0"/>
              <a:t>。</a:t>
            </a:r>
          </a:p>
        </p:txBody>
      </p:sp>
      <p:graphicFrame>
        <p:nvGraphicFramePr>
          <p:cNvPr id="5" name="Table 4"/>
          <p:cNvGraphicFramePr>
            <a:graphicFrameLocks noGrp="1"/>
          </p:cNvGraphicFramePr>
          <p:nvPr>
            <p:extLst>
              <p:ext uri="{D42A27DB-BD31-4B8C-83A1-F6EECF244321}">
                <p14:modId xmlns:p14="http://schemas.microsoft.com/office/powerpoint/2010/main" xmlns="" val="1173582536"/>
              </p:ext>
            </p:extLst>
          </p:nvPr>
        </p:nvGraphicFramePr>
        <p:xfrm>
          <a:off x="2524447" y="3926747"/>
          <a:ext cx="7142480" cy="2720340"/>
        </p:xfrm>
        <a:graphic>
          <a:graphicData uri="http://schemas.openxmlformats.org/drawingml/2006/table">
            <a:tbl>
              <a:tblPr/>
              <a:tblGrid>
                <a:gridCol w="1348740"/>
                <a:gridCol w="576580"/>
                <a:gridCol w="1348740"/>
                <a:gridCol w="284480"/>
                <a:gridCol w="350520"/>
                <a:gridCol w="1616710"/>
                <a:gridCol w="1616710"/>
              </a:tblGrid>
              <a:tr h="0">
                <a:tc rowSpan="2">
                  <a:txBody>
                    <a:bodyPr/>
                    <a:lstStyle/>
                    <a:p>
                      <a:pPr algn="ctr">
                        <a:spcAft>
                          <a:spcPts val="0"/>
                        </a:spcAft>
                      </a:pPr>
                      <a:r>
                        <a:rPr lang="zh-CN" sz="1050" kern="0">
                          <a:effectLst/>
                          <a:latin typeface="Times New Roman" charset="0"/>
                          <a:ea typeface="宋体" charset="0"/>
                          <a:cs typeface="宋体" charset="0"/>
                        </a:rPr>
                        <a:t>编号</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2">
                  <a:txBody>
                    <a:bodyPr/>
                    <a:lstStyle/>
                    <a:p>
                      <a:pPr algn="ctr">
                        <a:spcAft>
                          <a:spcPts val="0"/>
                        </a:spcAft>
                      </a:pPr>
                      <a:r>
                        <a:rPr lang="zh-CN" sz="1050" kern="0">
                          <a:effectLst/>
                          <a:latin typeface="Times New Roman" charset="0"/>
                          <a:ea typeface="宋体" charset="0"/>
                          <a:cs typeface="宋体" charset="0"/>
                        </a:rPr>
                        <a:t>项目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gridSpan="3">
                  <a:txBody>
                    <a:bodyPr/>
                    <a:lstStyle/>
                    <a:p>
                      <a:pPr algn="ctr">
                        <a:spcAft>
                          <a:spcPts val="0"/>
                        </a:spcAft>
                      </a:pPr>
                      <a:r>
                        <a:rPr lang="zh-CN" sz="1050" kern="0">
                          <a:effectLst/>
                          <a:latin typeface="Times New Roman" charset="0"/>
                          <a:ea typeface="宋体" charset="0"/>
                          <a:cs typeface="宋体" charset="0"/>
                        </a:rPr>
                        <a:t>安全风险</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rowSpan="2">
                  <a:txBody>
                    <a:bodyPr/>
                    <a:lstStyle/>
                    <a:p>
                      <a:pPr algn="ctr">
                        <a:spcAft>
                          <a:spcPts val="0"/>
                        </a:spcAft>
                      </a:pPr>
                      <a:r>
                        <a:rPr lang="zh-CN" sz="1050" kern="0">
                          <a:effectLst/>
                          <a:latin typeface="Times New Roman" charset="0"/>
                          <a:ea typeface="宋体" charset="0"/>
                          <a:cs typeface="宋体" charset="0"/>
                        </a:rPr>
                        <a:t>详细说明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高</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中</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0">
                <a:tc rowSpan="3">
                  <a:txBody>
                    <a:bodyPr/>
                    <a:lstStyle/>
                    <a:p>
                      <a:pPr algn="ctr">
                        <a:spcAft>
                          <a:spcPts val="0"/>
                        </a:spcAft>
                      </a:pPr>
                      <a:r>
                        <a:rPr lang="en-US" sz="1050" kern="0">
                          <a:effectLst/>
                          <a:latin typeface="宋体" charset="0"/>
                          <a:ea typeface="宋体" charset="0"/>
                          <a:cs typeface="宋体" charset="0"/>
                        </a:rPr>
                        <a:t>1</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algn="ctr">
                        <a:spcAft>
                          <a:spcPts val="0"/>
                        </a:spcAft>
                      </a:pPr>
                      <a:r>
                        <a:rPr lang="zh-CN" sz="1050" kern="0">
                          <a:effectLst/>
                          <a:latin typeface="Times New Roman" charset="0"/>
                          <a:ea typeface="宋体" charset="0"/>
                          <a:cs typeface="宋体" charset="0"/>
                        </a:rPr>
                        <a:t>网络基础设施</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路由器</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交换机</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防火墙</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rowSpan="3">
                  <a:txBody>
                    <a:bodyPr/>
                    <a:lstStyle/>
                    <a:p>
                      <a:pPr algn="ctr">
                        <a:spcAft>
                          <a:spcPts val="0"/>
                        </a:spcAft>
                      </a:pPr>
                      <a:r>
                        <a:rPr lang="en-US" sz="1050" kern="0">
                          <a:effectLst/>
                          <a:latin typeface="宋体" charset="0"/>
                          <a:ea typeface="宋体" charset="0"/>
                          <a:cs typeface="宋体" charset="0"/>
                        </a:rPr>
                        <a:t>2</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algn="ctr">
                        <a:spcAft>
                          <a:spcPts val="0"/>
                        </a:spcAft>
                      </a:pPr>
                      <a:r>
                        <a:rPr lang="zh-CN" sz="1050" kern="0">
                          <a:effectLst/>
                          <a:latin typeface="Times New Roman" charset="0"/>
                          <a:ea typeface="宋体" charset="0"/>
                          <a:cs typeface="宋体" charset="0"/>
                        </a:rPr>
                        <a:t>通信线路</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干线布线</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水平布线</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设备间布线</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3</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通用基础应用程序</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4</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网络安全产品部署</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5</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整体网络系统平台安全综合测试</a:t>
                      </a:r>
                      <a:r>
                        <a:rPr lang="en-US" sz="1050" kern="0">
                          <a:effectLst/>
                          <a:latin typeface="宋体" charset="0"/>
                          <a:ea typeface="宋体" charset="0"/>
                          <a:cs typeface="宋体" charset="0"/>
                        </a:rPr>
                        <a:t>/</a:t>
                      </a:r>
                      <a:r>
                        <a:rPr lang="zh-CN" sz="1050" kern="0">
                          <a:effectLst/>
                          <a:latin typeface="宋体" charset="0"/>
                          <a:ea typeface="宋体" charset="0"/>
                          <a:cs typeface="宋体" charset="0"/>
                        </a:rPr>
                        <a:t>模拟入侵</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6</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网络加密设施安装及通信加密软件的设置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7</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设置身份鉴别机制</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8</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设置并测试安全通道</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9</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spcAft>
                          <a:spcPts val="0"/>
                        </a:spcAft>
                      </a:pPr>
                      <a:r>
                        <a:rPr lang="zh-CN" sz="1050" kern="0">
                          <a:effectLst/>
                          <a:latin typeface="Times New Roman" charset="0"/>
                          <a:ea typeface="宋体" charset="0"/>
                          <a:cs typeface="宋体" charset="0"/>
                        </a:rPr>
                        <a:t>客户意见</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4">
                  <a:txBody>
                    <a:bodyPr/>
                    <a:lstStyle/>
                    <a:p>
                      <a:pPr algn="ctr">
                        <a:spcAft>
                          <a:spcPts val="0"/>
                        </a:spcAft>
                      </a:pPr>
                      <a:r>
                        <a:rPr lang="zh-CN" sz="1050" kern="0" dirty="0">
                          <a:effectLst/>
                          <a:latin typeface="Times New Roman" charset="0"/>
                          <a:ea typeface="宋体" charset="0"/>
                          <a:cs typeface="宋体" charset="0"/>
                        </a:rPr>
                        <a:t>记录用户意见，并让用户签名。</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6" name="TextBox 5"/>
          <p:cNvSpPr txBox="1"/>
          <p:nvPr/>
        </p:nvSpPr>
        <p:spPr>
          <a:xfrm>
            <a:off x="4484509" y="3557415"/>
            <a:ext cx="3222356" cy="369332"/>
          </a:xfrm>
          <a:prstGeom prst="rect">
            <a:avLst/>
          </a:prstGeom>
          <a:noFill/>
        </p:spPr>
        <p:txBody>
          <a:bodyPr wrap="none" rtlCol="0">
            <a:spAutoFit/>
          </a:bodyPr>
          <a:lstStyle/>
          <a:p>
            <a:pPr algn="ctr"/>
            <a:r>
              <a:rPr lang="zh-CN" altLang="en-US" b="1" dirty="0"/>
              <a:t>表</a:t>
            </a:r>
            <a:r>
              <a:rPr lang="en-US" b="1" dirty="0"/>
              <a:t>16-4 </a:t>
            </a:r>
            <a:r>
              <a:rPr lang="zh-CN" altLang="en-US" b="1" dirty="0"/>
              <a:t>网络与通信安全评估</a:t>
            </a:r>
            <a:r>
              <a:rPr lang="zh-CN" altLang="en-US" b="1" dirty="0" smtClean="0"/>
              <a:t>表</a:t>
            </a:r>
            <a:endParaRPr lang="en-US" dirty="0"/>
          </a:p>
        </p:txBody>
      </p:sp>
    </p:spTree>
    <p:extLst>
      <p:ext uri="{BB962C8B-B14F-4D97-AF65-F5344CB8AC3E}">
        <p14:creationId xmlns:p14="http://schemas.microsoft.com/office/powerpoint/2010/main" xmlns="" val="259963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16.4.4 </a:t>
            </a:r>
            <a:r>
              <a:rPr lang="zh-CN" altLang="en-US" b="1" dirty="0"/>
              <a:t>网络与通信安全评估</a:t>
            </a:r>
            <a:r>
              <a:rPr lang="en-US" dirty="0"/>
              <a:t> </a:t>
            </a:r>
          </a:p>
        </p:txBody>
      </p:sp>
      <p:sp>
        <p:nvSpPr>
          <p:cNvPr id="3" name="Content Placeholder 2"/>
          <p:cNvSpPr>
            <a:spLocks noGrp="1"/>
          </p:cNvSpPr>
          <p:nvPr>
            <p:ph sz="quarter" idx="13"/>
          </p:nvPr>
        </p:nvSpPr>
        <p:spPr>
          <a:xfrm>
            <a:off x="913774" y="2367092"/>
            <a:ext cx="10363826" cy="3977620"/>
          </a:xfrm>
        </p:spPr>
        <p:txBody>
          <a:bodyPr>
            <a:normAutofit fontScale="92500" lnSpcReduction="20000"/>
          </a:bodyPr>
          <a:lstStyle/>
          <a:p>
            <a:pPr marL="0" indent="0">
              <a:buNone/>
            </a:pPr>
            <a:r>
              <a:rPr lang="en-US" dirty="0" smtClean="0"/>
              <a:t>2</a:t>
            </a:r>
            <a:r>
              <a:rPr lang="zh-CN" altLang="en-US" dirty="0"/>
              <a:t>、评估内容</a:t>
            </a:r>
            <a:endParaRPr lang="en-US" dirty="0"/>
          </a:p>
          <a:p>
            <a:pPr lvl="1"/>
            <a:r>
              <a:rPr lang="zh-CN" altLang="en-US" dirty="0" smtClean="0"/>
              <a:t>将测试</a:t>
            </a:r>
            <a:r>
              <a:rPr lang="zh-CN" altLang="en-US" dirty="0"/>
              <a:t>结果填写入表</a:t>
            </a:r>
            <a:r>
              <a:rPr lang="en-US" dirty="0"/>
              <a:t>16-5</a:t>
            </a:r>
            <a:r>
              <a:rPr lang="zh-CN" altLang="en-US" dirty="0"/>
              <a:t>中</a:t>
            </a:r>
            <a:r>
              <a:rPr lang="zh-CN" altLang="en-US" dirty="0" smtClean="0"/>
              <a:t>。</a:t>
            </a:r>
          </a:p>
          <a:p>
            <a:pPr marL="0" indent="0">
              <a:buNone/>
            </a:pPr>
            <a:r>
              <a:rPr lang="en-US" dirty="0"/>
              <a:t>3</a:t>
            </a:r>
            <a:r>
              <a:rPr lang="zh-CN" altLang="en-US" dirty="0"/>
              <a:t>、评估分析报告</a:t>
            </a:r>
            <a:endParaRPr lang="en-US" sz="2800" dirty="0"/>
          </a:p>
          <a:p>
            <a:pPr lvl="1"/>
            <a:r>
              <a:rPr lang="zh-CN" altLang="en-US" dirty="0"/>
              <a:t>通过以上</a:t>
            </a:r>
            <a:r>
              <a:rPr lang="en-US" dirty="0"/>
              <a:t>5</a:t>
            </a:r>
            <a:r>
              <a:rPr lang="zh-CN" altLang="en-US" dirty="0"/>
              <a:t>种不同类型的测试，可以得出以下结论：</a:t>
            </a:r>
            <a:endParaRPr lang="en-US" sz="2600" dirty="0"/>
          </a:p>
          <a:p>
            <a:pPr marL="914400" lvl="2" indent="0">
              <a:buNone/>
            </a:pPr>
            <a:r>
              <a:rPr lang="zh-CN" altLang="en-US" dirty="0"/>
              <a:t>（</a:t>
            </a:r>
            <a:r>
              <a:rPr lang="en-US" dirty="0"/>
              <a:t>1</a:t>
            </a:r>
            <a:r>
              <a:rPr lang="zh-CN" altLang="en-US" dirty="0"/>
              <a:t>）路由器配置的不安全因素，如路由器中是否存在一些不必要的服务、口令是否加密等。</a:t>
            </a:r>
            <a:endParaRPr lang="en-US" sz="2400" dirty="0"/>
          </a:p>
          <a:p>
            <a:pPr marL="914400" lvl="2" indent="0">
              <a:buNone/>
            </a:pPr>
            <a:r>
              <a:rPr lang="zh-CN" altLang="en-US" dirty="0"/>
              <a:t>（</a:t>
            </a:r>
            <a:r>
              <a:rPr lang="en-US" dirty="0"/>
              <a:t>2</a:t>
            </a:r>
            <a:r>
              <a:rPr lang="zh-CN" altLang="en-US" dirty="0"/>
              <a:t>）防火墙是否能够起作用，网络系统能否通过扫描测试、缓冲区溢出攻击测试、</a:t>
            </a:r>
            <a:r>
              <a:rPr lang="en-US" dirty="0" err="1"/>
              <a:t>DoS</a:t>
            </a:r>
            <a:r>
              <a:rPr lang="zh-CN" altLang="en-US" dirty="0"/>
              <a:t>攻击测试、密集型攻击测试、漏洞检测等。</a:t>
            </a:r>
            <a:endParaRPr lang="en-US" sz="2400" dirty="0"/>
          </a:p>
          <a:p>
            <a:pPr marL="914400" lvl="2" indent="0">
              <a:buNone/>
            </a:pPr>
            <a:r>
              <a:rPr lang="zh-CN" altLang="en-US" dirty="0"/>
              <a:t>（</a:t>
            </a:r>
            <a:r>
              <a:rPr lang="en-US" dirty="0"/>
              <a:t>3</a:t>
            </a:r>
            <a:r>
              <a:rPr lang="zh-CN" altLang="en-US" dirty="0"/>
              <a:t>）网络的通信有没有建立加密机制，信息是否明文发送。</a:t>
            </a:r>
            <a:endParaRPr lang="en-US" sz="2400" dirty="0"/>
          </a:p>
          <a:p>
            <a:pPr marL="914400" lvl="2" indent="0">
              <a:buNone/>
            </a:pPr>
            <a:r>
              <a:rPr lang="zh-CN" altLang="en-US" dirty="0"/>
              <a:t>（</a:t>
            </a:r>
            <a:r>
              <a:rPr lang="en-US" dirty="0"/>
              <a:t>4</a:t>
            </a:r>
            <a:r>
              <a:rPr lang="zh-CN" altLang="en-US" dirty="0"/>
              <a:t>）服务器采用何种工作方式，是否需验证。</a:t>
            </a:r>
            <a:endParaRPr lang="en-US" sz="2400" dirty="0"/>
          </a:p>
          <a:p>
            <a:pPr marL="0" indent="0">
              <a:buNone/>
            </a:pPr>
            <a:r>
              <a:rPr lang="en-US" dirty="0"/>
              <a:t>4</a:t>
            </a:r>
            <a:r>
              <a:rPr lang="zh-CN" altLang="en-US" dirty="0"/>
              <a:t>、建议</a:t>
            </a:r>
            <a:endParaRPr lang="en-US" sz="2800" dirty="0"/>
          </a:p>
          <a:p>
            <a:pPr marL="457200" lvl="1" indent="0">
              <a:buNone/>
            </a:pPr>
            <a:r>
              <a:rPr lang="zh-CN" altLang="en-US" dirty="0"/>
              <a:t>（</a:t>
            </a:r>
            <a:r>
              <a:rPr lang="en-US" dirty="0"/>
              <a:t>1</a:t>
            </a:r>
            <a:r>
              <a:rPr lang="zh-CN" altLang="en-US" dirty="0"/>
              <a:t>）各类网络传输与网络安全设备的增强配置。</a:t>
            </a:r>
            <a:endParaRPr lang="en-US" sz="2600" dirty="0"/>
          </a:p>
          <a:p>
            <a:pPr marL="457200" lvl="1" indent="0">
              <a:buNone/>
            </a:pPr>
            <a:r>
              <a:rPr lang="zh-CN" altLang="en-US" dirty="0"/>
              <a:t>（</a:t>
            </a:r>
            <a:r>
              <a:rPr lang="en-US" dirty="0"/>
              <a:t>2</a:t>
            </a:r>
            <a:r>
              <a:rPr lang="zh-CN" altLang="en-US" dirty="0"/>
              <a:t>）网络拓扑结构与设备部署方式重新调整。</a:t>
            </a:r>
            <a:endParaRPr lang="en-US" sz="2600" dirty="0"/>
          </a:p>
          <a:p>
            <a:pPr marL="914400" lvl="2"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309167856"/>
              </p:ext>
            </p:extLst>
          </p:nvPr>
        </p:nvGraphicFramePr>
        <p:xfrm>
          <a:off x="6478457" y="5202242"/>
          <a:ext cx="4943475" cy="1440180"/>
        </p:xfrm>
        <a:graphic>
          <a:graphicData uri="http://schemas.openxmlformats.org/drawingml/2006/table">
            <a:tbl>
              <a:tblPr/>
              <a:tblGrid>
                <a:gridCol w="1204008"/>
                <a:gridCol w="1204008"/>
                <a:gridCol w="792611"/>
                <a:gridCol w="871424"/>
                <a:gridCol w="871424"/>
              </a:tblGrid>
              <a:tr h="0">
                <a:tc rowSpan="2" gridSpan="2">
                  <a:txBody>
                    <a:bodyPr/>
                    <a:lstStyle/>
                    <a:p>
                      <a:pPr algn="ctr">
                        <a:spcAft>
                          <a:spcPts val="0"/>
                        </a:spcAft>
                      </a:pPr>
                      <a:r>
                        <a:rPr lang="zh-CN" sz="1050" kern="0" dirty="0">
                          <a:effectLst/>
                          <a:latin typeface="Times New Roman" charset="0"/>
                          <a:ea typeface="宋体" charset="0"/>
                          <a:cs typeface="宋体" charset="0"/>
                        </a:rPr>
                        <a:t>测试项目</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gridSpan="3">
                  <a:txBody>
                    <a:bodyPr/>
                    <a:lstStyle/>
                    <a:p>
                      <a:pPr algn="ctr">
                        <a:spcAft>
                          <a:spcPts val="0"/>
                        </a:spcAft>
                      </a:pPr>
                      <a:r>
                        <a:rPr lang="zh-CN" sz="1050" kern="0">
                          <a:effectLst/>
                          <a:latin typeface="Times New Roman" charset="0"/>
                          <a:ea typeface="宋体" charset="0"/>
                          <a:cs typeface="宋体" charset="0"/>
                        </a:rPr>
                        <a:t>测试结果</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r>
              <a:tr h="0">
                <a:tc gridSpan="2" vMerge="1">
                  <a:txBody>
                    <a:bodyPr/>
                    <a:lstStyle/>
                    <a:p>
                      <a:endParaRPr lang="en-US"/>
                    </a:p>
                  </a:txBody>
                  <a:tcPr/>
                </a:tc>
                <a:tc hMerge="1"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通过</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部分通过</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未通过</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gridSpan="2">
                  <a:txBody>
                    <a:bodyPr/>
                    <a:lstStyle/>
                    <a:p>
                      <a:pPr algn="ctr">
                        <a:spcAft>
                          <a:spcPts val="0"/>
                        </a:spcAft>
                      </a:pPr>
                      <a:r>
                        <a:rPr lang="zh-CN" sz="1050" kern="0">
                          <a:effectLst/>
                          <a:latin typeface="Times New Roman" charset="0"/>
                          <a:ea typeface="宋体" charset="0"/>
                          <a:cs typeface="宋体" charset="0"/>
                        </a:rPr>
                        <a:t>扫描测试</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rowSpan="3">
                  <a:txBody>
                    <a:bodyPr/>
                    <a:lstStyle/>
                    <a:p>
                      <a:pPr algn="ctr">
                        <a:spcAft>
                          <a:spcPts val="0"/>
                        </a:spcAft>
                      </a:pPr>
                      <a:r>
                        <a:rPr lang="zh-CN" sz="1050" kern="0">
                          <a:effectLst/>
                          <a:latin typeface="Times New Roman" charset="0"/>
                          <a:ea typeface="宋体" charset="0"/>
                          <a:cs typeface="宋体" charset="0"/>
                        </a:rPr>
                        <a:t>攻击测试</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缓冲区溢出攻击</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DoS</a:t>
                      </a:r>
                      <a:r>
                        <a:rPr lang="zh-CN" sz="1050" kern="0">
                          <a:effectLst/>
                          <a:latin typeface="宋体" charset="0"/>
                          <a:ea typeface="宋体" charset="0"/>
                          <a:cs typeface="宋体" charset="0"/>
                        </a:rPr>
                        <a:t>攻击</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病毒处理</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gridSpan="2">
                  <a:txBody>
                    <a:bodyPr/>
                    <a:lstStyle/>
                    <a:p>
                      <a:pPr algn="ctr">
                        <a:spcAft>
                          <a:spcPts val="0"/>
                        </a:spcAft>
                      </a:pPr>
                      <a:r>
                        <a:rPr lang="zh-CN" sz="1050" kern="0">
                          <a:effectLst/>
                          <a:latin typeface="Times New Roman" charset="0"/>
                          <a:ea typeface="宋体" charset="0"/>
                          <a:cs typeface="宋体" charset="0"/>
                        </a:rPr>
                        <a:t>后门检测</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gridSpan="2">
                  <a:txBody>
                    <a:bodyPr/>
                    <a:lstStyle/>
                    <a:p>
                      <a:pPr algn="ctr">
                        <a:spcAft>
                          <a:spcPts val="0"/>
                        </a:spcAft>
                      </a:pPr>
                      <a:r>
                        <a:rPr lang="zh-CN" sz="1050" kern="0">
                          <a:effectLst/>
                          <a:latin typeface="Times New Roman" charset="0"/>
                          <a:ea typeface="宋体" charset="0"/>
                          <a:cs typeface="宋体" charset="0"/>
                        </a:rPr>
                        <a:t>漏洞检测</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gridSpan="2">
                  <a:txBody>
                    <a:bodyPr/>
                    <a:lstStyle/>
                    <a:p>
                      <a:pPr algn="ctr">
                        <a:spcAft>
                          <a:spcPts val="0"/>
                        </a:spcAft>
                      </a:pPr>
                      <a:r>
                        <a:rPr lang="zh-CN" sz="1050" kern="0">
                          <a:effectLst/>
                          <a:latin typeface="Times New Roman" charset="0"/>
                          <a:ea typeface="宋体" charset="0"/>
                          <a:cs typeface="宋体" charset="0"/>
                        </a:rPr>
                        <a:t>密集攻击测试</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dirty="0">
                          <a:effectLst/>
                          <a:latin typeface="宋体" charset="0"/>
                          <a:ea typeface="宋体" charset="0"/>
                          <a:cs typeface="宋体" charset="0"/>
                        </a:rPr>
                        <a:t> </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6" name="TextBox 5"/>
          <p:cNvSpPr txBox="1"/>
          <p:nvPr/>
        </p:nvSpPr>
        <p:spPr>
          <a:xfrm>
            <a:off x="6478457" y="4784651"/>
            <a:ext cx="4943475" cy="369332"/>
          </a:xfrm>
          <a:prstGeom prst="rect">
            <a:avLst/>
          </a:prstGeom>
          <a:noFill/>
        </p:spPr>
        <p:txBody>
          <a:bodyPr wrap="square" rtlCol="0">
            <a:spAutoFit/>
          </a:bodyPr>
          <a:lstStyle/>
          <a:p>
            <a:pPr algn="ctr"/>
            <a:r>
              <a:rPr lang="zh-CN" altLang="en-US" b="1" dirty="0"/>
              <a:t>表</a:t>
            </a:r>
            <a:r>
              <a:rPr lang="en-US" b="1" dirty="0"/>
              <a:t>16-5 </a:t>
            </a:r>
            <a:r>
              <a:rPr lang="zh-CN" altLang="en-US" b="1" dirty="0"/>
              <a:t>测试项目</a:t>
            </a:r>
            <a:r>
              <a:rPr lang="zh-CN" altLang="en-US" b="1" dirty="0" smtClean="0"/>
              <a:t>表</a:t>
            </a:r>
            <a:endParaRPr lang="en-US" dirty="0"/>
          </a:p>
        </p:txBody>
      </p:sp>
    </p:spTree>
    <p:extLst>
      <p:ext uri="{BB962C8B-B14F-4D97-AF65-F5344CB8AC3E}">
        <p14:creationId xmlns:p14="http://schemas.microsoft.com/office/powerpoint/2010/main" xmlns="" val="733809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16.4.5 </a:t>
            </a:r>
            <a:r>
              <a:rPr lang="zh-CN" altLang="en-US" b="1" dirty="0"/>
              <a:t>日志与统计安全</a:t>
            </a:r>
            <a:r>
              <a:rPr lang="zh-CN" altLang="en-US" b="1" dirty="0" smtClean="0"/>
              <a:t>评估</a:t>
            </a:r>
            <a:endParaRPr lang="en-US" dirty="0"/>
          </a:p>
        </p:txBody>
      </p:sp>
      <p:sp>
        <p:nvSpPr>
          <p:cNvPr id="3" name="Content Placeholder 2"/>
          <p:cNvSpPr>
            <a:spLocks noGrp="1"/>
          </p:cNvSpPr>
          <p:nvPr>
            <p:ph sz="quarter" idx="13"/>
          </p:nvPr>
        </p:nvSpPr>
        <p:spPr>
          <a:xfrm>
            <a:off x="913774" y="2367092"/>
            <a:ext cx="10363826" cy="3321476"/>
          </a:xfrm>
        </p:spPr>
        <p:txBody>
          <a:bodyPr>
            <a:normAutofit fontScale="77500" lnSpcReduction="20000"/>
          </a:bodyPr>
          <a:lstStyle/>
          <a:p>
            <a:pPr marL="0" indent="0">
              <a:buNone/>
            </a:pPr>
            <a:r>
              <a:rPr lang="en-US" dirty="0"/>
              <a:t>1</a:t>
            </a:r>
            <a:r>
              <a:rPr lang="zh-CN" altLang="en-US" dirty="0"/>
              <a:t>、评估说明</a:t>
            </a:r>
            <a:endParaRPr lang="en-US" dirty="0"/>
          </a:p>
          <a:p>
            <a:pPr lvl="1"/>
            <a:r>
              <a:rPr lang="zh-CN" altLang="en-US" dirty="0"/>
              <a:t>包括评估时间、评估地点、评估方式的详细说明等。</a:t>
            </a:r>
            <a:endParaRPr lang="en-US" dirty="0"/>
          </a:p>
          <a:p>
            <a:pPr marL="0" indent="0">
              <a:buNone/>
            </a:pPr>
            <a:r>
              <a:rPr lang="en-US" dirty="0"/>
              <a:t>2</a:t>
            </a:r>
            <a:r>
              <a:rPr lang="zh-CN" altLang="en-US" dirty="0"/>
              <a:t>、评估内容</a:t>
            </a:r>
            <a:endParaRPr lang="en-US" dirty="0"/>
          </a:p>
          <a:p>
            <a:pPr lvl="1"/>
            <a:r>
              <a:rPr lang="zh-CN" altLang="en-US" dirty="0"/>
              <a:t>日志、统计是否完整、详细是计算机网络系统安全的一个重要内容，是管理人员及时发现、解决问题的保证。对日志与统计的安全评估可以通过类似表</a:t>
            </a:r>
            <a:r>
              <a:rPr lang="en-US" dirty="0"/>
              <a:t>16-6</a:t>
            </a:r>
            <a:r>
              <a:rPr lang="zh-CN" altLang="en-US" dirty="0"/>
              <a:t>的格式进行记录。</a:t>
            </a:r>
            <a:endParaRPr lang="en-US" dirty="0"/>
          </a:p>
          <a:p>
            <a:pPr marL="0" indent="0">
              <a:buNone/>
            </a:pPr>
            <a:r>
              <a:rPr lang="en-US" dirty="0"/>
              <a:t>3</a:t>
            </a:r>
            <a:r>
              <a:rPr lang="zh-CN" altLang="en-US" dirty="0"/>
              <a:t>、评估分析报告</a:t>
            </a:r>
            <a:endParaRPr lang="en-US" dirty="0"/>
          </a:p>
          <a:p>
            <a:pPr lvl="1"/>
            <a:r>
              <a:rPr lang="zh-CN" altLang="en-US" dirty="0"/>
              <a:t>网络环境中的重要服务器或设备是否设置了对事件日志进行审核的记录，这些数据保存的期限，系统日志的存储是否存在漏洞等。</a:t>
            </a:r>
            <a:endParaRPr lang="en-US" dirty="0"/>
          </a:p>
          <a:p>
            <a:pPr marL="0" indent="0">
              <a:buNone/>
            </a:pPr>
            <a:r>
              <a:rPr lang="en-US" dirty="0"/>
              <a:t>4</a:t>
            </a:r>
            <a:r>
              <a:rPr lang="zh-CN" altLang="en-US" dirty="0"/>
              <a:t>、建议</a:t>
            </a:r>
            <a:endParaRPr lang="en-US" dirty="0"/>
          </a:p>
          <a:p>
            <a:pPr marL="457200" lvl="1" indent="0">
              <a:buNone/>
            </a:pPr>
            <a:r>
              <a:rPr lang="zh-CN" altLang="en-US" dirty="0" smtClean="0"/>
              <a:t>（</a:t>
            </a:r>
            <a:r>
              <a:rPr lang="en-US" dirty="0" smtClean="0"/>
              <a:t>1</a:t>
            </a:r>
            <a:r>
              <a:rPr lang="zh-CN" altLang="en-US" dirty="0" smtClean="0"/>
              <a:t>）启用系统日志功能。</a:t>
            </a:r>
            <a:endParaRPr lang="en-US" dirty="0" smtClean="0"/>
          </a:p>
          <a:p>
            <a:pPr marL="457200" lvl="1" indent="0">
              <a:buNone/>
            </a:pPr>
            <a:r>
              <a:rPr lang="zh-CN" altLang="en-US" dirty="0" smtClean="0"/>
              <a:t>（</a:t>
            </a:r>
            <a:r>
              <a:rPr lang="en-US" dirty="0"/>
              <a:t>2</a:t>
            </a:r>
            <a:r>
              <a:rPr lang="zh-CN" altLang="en-US" dirty="0"/>
              <a:t>）加强对日志记录的维护与管理。</a:t>
            </a:r>
            <a:endParaRPr lang="en-US" dirty="0"/>
          </a:p>
          <a:p>
            <a:endParaRPr lang="en-US" dirty="0"/>
          </a:p>
        </p:txBody>
      </p:sp>
      <p:sp>
        <p:nvSpPr>
          <p:cNvPr id="4" name="TextBox 3"/>
          <p:cNvSpPr txBox="1"/>
          <p:nvPr/>
        </p:nvSpPr>
        <p:spPr>
          <a:xfrm>
            <a:off x="4484508" y="6488668"/>
            <a:ext cx="3222357" cy="369332"/>
          </a:xfrm>
          <a:prstGeom prst="rect">
            <a:avLst/>
          </a:prstGeom>
          <a:noFill/>
        </p:spPr>
        <p:txBody>
          <a:bodyPr wrap="none" rtlCol="0">
            <a:spAutoFit/>
          </a:bodyPr>
          <a:lstStyle/>
          <a:p>
            <a:pPr algn="ctr"/>
            <a:r>
              <a:rPr lang="zh-CN" altLang="en-US" b="1" dirty="0"/>
              <a:t>表</a:t>
            </a:r>
            <a:r>
              <a:rPr lang="en-US" b="1" dirty="0"/>
              <a:t>16-6 </a:t>
            </a:r>
            <a:r>
              <a:rPr lang="zh-CN" altLang="en-US" b="1" dirty="0"/>
              <a:t>日志与统计安全评估</a:t>
            </a:r>
            <a:r>
              <a:rPr lang="zh-CN" altLang="en-US" b="1" dirty="0" smtClean="0"/>
              <a:t>表</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282038848"/>
              </p:ext>
            </p:extLst>
          </p:nvPr>
        </p:nvGraphicFramePr>
        <p:xfrm>
          <a:off x="3595374" y="5688568"/>
          <a:ext cx="5000624" cy="800100"/>
        </p:xfrm>
        <a:graphic>
          <a:graphicData uri="http://schemas.openxmlformats.org/drawingml/2006/table">
            <a:tbl>
              <a:tblPr/>
              <a:tblGrid>
                <a:gridCol w="426998"/>
                <a:gridCol w="1072240"/>
                <a:gridCol w="322621"/>
                <a:gridCol w="303643"/>
                <a:gridCol w="303643"/>
                <a:gridCol w="2571479"/>
              </a:tblGrid>
              <a:tr h="0">
                <a:tc rowSpan="2">
                  <a:txBody>
                    <a:bodyPr/>
                    <a:lstStyle/>
                    <a:p>
                      <a:pPr algn="ctr">
                        <a:spcAft>
                          <a:spcPts val="0"/>
                        </a:spcAft>
                      </a:pPr>
                      <a:r>
                        <a:rPr lang="zh-CN" sz="1050" kern="0">
                          <a:effectLst/>
                          <a:latin typeface="Times New Roman" charset="0"/>
                          <a:ea typeface="宋体" charset="0"/>
                          <a:cs typeface="宋体" charset="0"/>
                        </a:rPr>
                        <a:t>编号</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spcAft>
                          <a:spcPts val="0"/>
                        </a:spcAft>
                      </a:pPr>
                      <a:r>
                        <a:rPr lang="zh-CN" sz="1050" kern="0">
                          <a:effectLst/>
                          <a:latin typeface="Times New Roman" charset="0"/>
                          <a:ea typeface="宋体" charset="0"/>
                          <a:cs typeface="宋体" charset="0"/>
                        </a:rPr>
                        <a:t>项目</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spcAft>
                          <a:spcPts val="0"/>
                        </a:spcAft>
                      </a:pPr>
                      <a:r>
                        <a:rPr lang="zh-CN" sz="1050" kern="0">
                          <a:effectLst/>
                          <a:latin typeface="Times New Roman" charset="0"/>
                          <a:ea typeface="宋体" charset="0"/>
                          <a:cs typeface="宋体" charset="0"/>
                        </a:rPr>
                        <a:t>安全风险</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rowSpan="2">
                  <a:txBody>
                    <a:bodyPr/>
                    <a:lstStyle/>
                    <a:p>
                      <a:pPr algn="ctr">
                        <a:spcAft>
                          <a:spcPts val="0"/>
                        </a:spcAft>
                      </a:pPr>
                      <a:r>
                        <a:rPr lang="zh-CN" sz="1050" kern="0">
                          <a:effectLst/>
                          <a:latin typeface="Times New Roman" charset="0"/>
                          <a:ea typeface="宋体" charset="0"/>
                          <a:cs typeface="宋体" charset="0"/>
                        </a:rPr>
                        <a:t>详细说明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vMerge="1">
                  <a:txBody>
                    <a:bodyPr/>
                    <a:lstStyle/>
                    <a:p>
                      <a:endParaRPr lang="en-US"/>
                    </a:p>
                  </a:txBody>
                  <a:tcPr/>
                </a:tc>
                <a:tc vMerge="1">
                  <a:txBody>
                    <a:bodyPr/>
                    <a:lstStyle/>
                    <a:p>
                      <a:endParaRPr lang="en-US"/>
                    </a:p>
                  </a:txBody>
                  <a:tcPr/>
                </a:tc>
                <a:tc>
                  <a:txBody>
                    <a:bodyPr/>
                    <a:lstStyle/>
                    <a:p>
                      <a:pPr algn="ctr">
                        <a:spcAft>
                          <a:spcPts val="0"/>
                        </a:spcAft>
                      </a:pPr>
                      <a:r>
                        <a:rPr lang="zh-CN" sz="1050" kern="0">
                          <a:effectLst/>
                          <a:latin typeface="Times New Roman" charset="0"/>
                          <a:ea typeface="宋体" charset="0"/>
                          <a:cs typeface="宋体" charset="0"/>
                        </a:rPr>
                        <a:t>高</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中</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低</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r>
              <a:tr h="0">
                <a:tc>
                  <a:txBody>
                    <a:bodyPr/>
                    <a:lstStyle/>
                    <a:p>
                      <a:pPr algn="ctr">
                        <a:spcAft>
                          <a:spcPts val="0"/>
                        </a:spcAft>
                      </a:pPr>
                      <a:r>
                        <a:rPr lang="en-US" sz="1050" kern="0">
                          <a:effectLst/>
                          <a:latin typeface="宋体" charset="0"/>
                          <a:ea typeface="宋体" charset="0"/>
                          <a:cs typeface="宋体" charset="0"/>
                        </a:rPr>
                        <a:t>1</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日志</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2</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统计</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0">
                          <a:effectLst/>
                          <a:latin typeface="宋体" charset="0"/>
                          <a:ea typeface="宋体" charset="0"/>
                          <a:cs typeface="宋体" charset="0"/>
                        </a:rPr>
                        <a:t> </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spcAft>
                          <a:spcPts val="0"/>
                        </a:spcAft>
                      </a:pPr>
                      <a:r>
                        <a:rPr lang="en-US" sz="1050" kern="0">
                          <a:effectLst/>
                          <a:latin typeface="宋体" charset="0"/>
                          <a:ea typeface="宋体" charset="0"/>
                          <a:cs typeface="宋体" charset="0"/>
                        </a:rPr>
                        <a:t>3</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0">
                          <a:effectLst/>
                          <a:latin typeface="Times New Roman" charset="0"/>
                          <a:ea typeface="宋体" charset="0"/>
                          <a:cs typeface="宋体" charset="0"/>
                        </a:rPr>
                        <a:t>客户意见</a:t>
                      </a:r>
                      <a:endParaRPr lang="en-US" sz="1050" kern="10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algn="ctr">
                        <a:spcAft>
                          <a:spcPts val="0"/>
                        </a:spcAft>
                      </a:pPr>
                      <a:r>
                        <a:rPr lang="zh-CN" sz="1050" kern="0" dirty="0">
                          <a:effectLst/>
                          <a:latin typeface="Times New Roman" charset="0"/>
                          <a:ea typeface="宋体" charset="0"/>
                          <a:cs typeface="宋体" charset="0"/>
                        </a:rPr>
                        <a:t>记录用户意见，并让用户签名。</a:t>
                      </a:r>
                      <a:endParaRPr lang="en-US" sz="1050" kern="100" dirty="0">
                        <a:effectLst/>
                        <a:latin typeface="Times New Roman" charset="0"/>
                        <a:ea typeface="宋体"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xmlns="" val="2012164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案例二：民航信息安全风险评估项目启动</a:t>
            </a:r>
            <a:r>
              <a:rPr lang="en-US" dirty="0"/>
              <a:t> </a:t>
            </a:r>
          </a:p>
        </p:txBody>
      </p:sp>
      <p:sp>
        <p:nvSpPr>
          <p:cNvPr id="3" name="Content Placeholder 2"/>
          <p:cNvSpPr>
            <a:spLocks noGrp="1"/>
          </p:cNvSpPr>
          <p:nvPr>
            <p:ph sz="quarter" idx="13"/>
          </p:nvPr>
        </p:nvSpPr>
        <p:spPr>
          <a:xfrm>
            <a:off x="913774" y="2367092"/>
            <a:ext cx="10363826" cy="4490908"/>
          </a:xfrm>
        </p:spPr>
        <p:txBody>
          <a:bodyPr>
            <a:normAutofit fontScale="85000" lnSpcReduction="20000"/>
          </a:bodyPr>
          <a:lstStyle/>
          <a:p>
            <a:pPr marL="0" indent="0">
              <a:buNone/>
              <a:tabLst>
                <a:tab pos="360000" algn="l"/>
              </a:tabLst>
            </a:pPr>
            <a:r>
              <a:rPr lang="zh-CN" altLang="en-US" dirty="0" smtClean="0"/>
              <a:t>	</a:t>
            </a:r>
            <a:r>
              <a:rPr lang="en-US" altLang="zh-CN" dirty="0" smtClean="0"/>
              <a:t>《</a:t>
            </a:r>
            <a:r>
              <a:rPr lang="zh-CN" altLang="en-US" dirty="0"/>
              <a:t>中国民航报</a:t>
            </a:r>
            <a:r>
              <a:rPr lang="en-US" altLang="zh-CN" dirty="0"/>
              <a:t>》</a:t>
            </a:r>
            <a:r>
              <a:rPr lang="en-US" dirty="0"/>
              <a:t>2013</a:t>
            </a:r>
            <a:r>
              <a:rPr lang="zh-CN" altLang="en-US" dirty="0"/>
              <a:t>年</a:t>
            </a:r>
            <a:r>
              <a:rPr lang="en-US" dirty="0"/>
              <a:t>12</a:t>
            </a:r>
            <a:r>
              <a:rPr lang="zh-CN" altLang="en-US" dirty="0"/>
              <a:t>月报道：近年来，国内外信息安全事故频发，信息安全的重要性日益突显。按照民航局的安排，中国民航大学信息安全管理与测评中心近日组织启动了行业内第一次风险测评项目，重庆机场集团有限公司成为本次信息安全风险评估的首家试点单位。</a:t>
            </a:r>
            <a:endParaRPr lang="en-US" dirty="0"/>
          </a:p>
          <a:p>
            <a:pPr marL="0" indent="0">
              <a:buNone/>
              <a:tabLst>
                <a:tab pos="360000" algn="l"/>
              </a:tabLst>
            </a:pPr>
            <a:r>
              <a:rPr lang="zh-CN" altLang="en-US" dirty="0" smtClean="0"/>
              <a:t>	今年</a:t>
            </a:r>
            <a:r>
              <a:rPr lang="en-US" dirty="0"/>
              <a:t>9</a:t>
            </a:r>
            <a:r>
              <a:rPr lang="zh-CN" altLang="en-US" dirty="0"/>
              <a:t>月</a:t>
            </a:r>
            <a:r>
              <a:rPr lang="en-US" dirty="0"/>
              <a:t>26</a:t>
            </a:r>
            <a:r>
              <a:rPr lang="zh-CN" altLang="en-US" dirty="0"/>
              <a:t>日，民航大学信息安全管理与测评中心承办了由民航局人事科教司组织的“</a:t>
            </a:r>
            <a:r>
              <a:rPr lang="en-US" dirty="0"/>
              <a:t>2013</a:t>
            </a:r>
            <a:r>
              <a:rPr lang="zh-CN" altLang="en-US" dirty="0"/>
              <a:t>年民航信息安全风险评估工作启动会”，因重庆机场对信息安全的重视以及在信息安全上所取得的丰硕成果，使其被选定为</a:t>
            </a:r>
            <a:r>
              <a:rPr lang="en-US" dirty="0"/>
              <a:t>2013</a:t>
            </a:r>
            <a:r>
              <a:rPr lang="zh-CN" altLang="en-US" dirty="0"/>
              <a:t>年民航信息安全风险评估项目的首家试点单位。</a:t>
            </a:r>
            <a:endParaRPr lang="en-US" dirty="0"/>
          </a:p>
          <a:p>
            <a:pPr marL="0" indent="0">
              <a:buNone/>
              <a:tabLst>
                <a:tab pos="360000" algn="l"/>
              </a:tabLst>
            </a:pPr>
            <a:r>
              <a:rPr lang="zh-CN" altLang="en-US" dirty="0" smtClean="0"/>
              <a:t>	为了</a:t>
            </a:r>
            <a:r>
              <a:rPr lang="zh-CN" altLang="en-US" dirty="0"/>
              <a:t>高质量完成此次风险评估工作，信息安全管理与测评中心以</a:t>
            </a:r>
            <a:r>
              <a:rPr lang="en-US" altLang="zh-CN" dirty="0"/>
              <a:t>《</a:t>
            </a:r>
            <a:r>
              <a:rPr lang="zh-CN" altLang="en-US" dirty="0"/>
              <a:t>国家信息化领导小组关于加强信息安全保障工作的意见</a:t>
            </a:r>
            <a:r>
              <a:rPr lang="en-US" altLang="zh-CN" dirty="0"/>
              <a:t>》</a:t>
            </a:r>
            <a:r>
              <a:rPr lang="zh-CN" altLang="en-US" dirty="0"/>
              <a:t>、</a:t>
            </a:r>
            <a:r>
              <a:rPr lang="en-US" altLang="zh-CN" dirty="0"/>
              <a:t>《</a:t>
            </a:r>
            <a:r>
              <a:rPr lang="zh-CN" altLang="en-US" dirty="0"/>
              <a:t>关于进一步坚强民航网络和信息安全工作的通知</a:t>
            </a:r>
            <a:r>
              <a:rPr lang="en-US" altLang="zh-CN" dirty="0"/>
              <a:t>》</a:t>
            </a:r>
            <a:r>
              <a:rPr lang="zh-CN" altLang="en-US" dirty="0"/>
              <a:t>等为政策依据，以</a:t>
            </a:r>
            <a:r>
              <a:rPr lang="en-US" altLang="zh-CN" dirty="0"/>
              <a:t>《</a:t>
            </a:r>
            <a:r>
              <a:rPr lang="zh-CN" altLang="en-US" dirty="0"/>
              <a:t>信息安全技术信息安全风险评估规范</a:t>
            </a:r>
            <a:r>
              <a:rPr lang="en-US" altLang="zh-CN" dirty="0"/>
              <a:t>》</a:t>
            </a:r>
            <a:r>
              <a:rPr lang="zh-CN" altLang="en-US" dirty="0"/>
              <a:t>等为技术依据，并结合重庆机场信息系统具体情况，采取工具评估、人工评估、访谈、渗透测试等多种方式，对重庆机场生产指挥调度系统、离港系统、门户网站开展风险评估，对全部服务器、网络设备以及抽样的系统终端设备进行测评。</a:t>
            </a:r>
            <a:endParaRPr lang="en-US" dirty="0"/>
          </a:p>
          <a:p>
            <a:pPr marL="0" indent="0">
              <a:buNone/>
              <a:tabLst>
                <a:tab pos="360000" algn="l"/>
              </a:tabLst>
            </a:pPr>
            <a:r>
              <a:rPr lang="zh-CN" altLang="en-US" dirty="0" smtClean="0"/>
              <a:t>	信息</a:t>
            </a:r>
            <a:r>
              <a:rPr lang="zh-CN" altLang="en-US" dirty="0"/>
              <a:t>安全作为一个庞大的系统工程，需要对信息系统的各个环节进行统一的综合考虑、规划和架构，时时兼顾不断发生的变化，任何环节上的安全缺陷都会对信息安全构成威胁。重庆机场希望通过此次风险评估，能查找出信息系统运行中存在的问题，整改问题，不断提升机场的信息安全保障水平。同时，也希望能为下一步全面开展民航系统信息安全评估打下良好的基础。</a:t>
            </a:r>
            <a:endParaRPr lang="en-US" dirty="0"/>
          </a:p>
          <a:p>
            <a:endParaRPr lang="en-US" dirty="0"/>
          </a:p>
        </p:txBody>
      </p:sp>
    </p:spTree>
    <p:extLst>
      <p:ext uri="{BB962C8B-B14F-4D97-AF65-F5344CB8AC3E}">
        <p14:creationId xmlns:p14="http://schemas.microsoft.com/office/powerpoint/2010/main" xmlns="" val="1501382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、企业网络存在大量安全薄弱点的根本原因是什么？如果你作为一名企业网管人员，应该采取哪些措施帮助企业提高网络安全水平？</a:t>
            </a:r>
            <a:endParaRPr lang="en-US" dirty="0"/>
          </a:p>
          <a:p>
            <a:pPr marL="0" indent="0">
              <a:buNone/>
            </a:pPr>
            <a:r>
              <a:rPr lang="en-US" dirty="0"/>
              <a:t>2</a:t>
            </a:r>
            <a:r>
              <a:rPr lang="zh-CN" altLang="en-US" dirty="0"/>
              <a:t>、民航信息安全风险评估项目的启动背景是什么？为什么要在航空领域开展规模庞大的信息系统安全评估项目？</a:t>
            </a:r>
            <a:endParaRPr lang="en-US" dirty="0"/>
          </a:p>
          <a:p>
            <a:pPr marL="0" indent="0">
              <a:buNone/>
            </a:pPr>
            <a:endParaRPr lang="en-US" dirty="0"/>
          </a:p>
        </p:txBody>
      </p:sp>
    </p:spTree>
    <p:extLst>
      <p:ext uri="{BB962C8B-B14F-4D97-AF65-F5344CB8AC3E}">
        <p14:creationId xmlns:p14="http://schemas.microsoft.com/office/powerpoint/2010/main" xmlns="" val="1411118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16.1 </a:t>
            </a:r>
            <a:r>
              <a:rPr lang="zh-CN" altLang="en-US" b="1" dirty="0"/>
              <a:t>网络安全评估</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en-US" b="1" dirty="0"/>
              <a:t>16.1.1 </a:t>
            </a:r>
            <a:r>
              <a:rPr lang="zh-CN" altLang="en-US" b="1" dirty="0"/>
              <a:t>网络安全评估的含义、内容和步骤</a:t>
            </a:r>
            <a:endParaRPr lang="en-US" dirty="0"/>
          </a:p>
          <a:p>
            <a:r>
              <a:rPr lang="en-US" b="1" dirty="0"/>
              <a:t>16.1.2 </a:t>
            </a:r>
            <a:r>
              <a:rPr lang="zh-CN" altLang="en-US" b="1" dirty="0"/>
              <a:t>网络安全评估</a:t>
            </a:r>
            <a:r>
              <a:rPr lang="zh-CN" altLang="en-US" b="1" dirty="0" smtClean="0"/>
              <a:t>技术</a:t>
            </a:r>
          </a:p>
          <a:p>
            <a:r>
              <a:rPr lang="en-US" b="1" dirty="0"/>
              <a:t>16.1.3 </a:t>
            </a:r>
            <a:r>
              <a:rPr lang="zh-CN" altLang="en-US" b="1" dirty="0"/>
              <a:t>网络安全评估常用工具</a:t>
            </a:r>
            <a:endParaRPr lang="en-US" dirty="0"/>
          </a:p>
          <a:p>
            <a:endParaRPr lang="en-US" dirty="0"/>
          </a:p>
          <a:p>
            <a:endParaRPr lang="en-US" dirty="0"/>
          </a:p>
        </p:txBody>
      </p:sp>
    </p:spTree>
    <p:extLst>
      <p:ext uri="{BB962C8B-B14F-4D97-AF65-F5344CB8AC3E}">
        <p14:creationId xmlns:p14="http://schemas.microsoft.com/office/powerpoint/2010/main" xmlns="" val="1162997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16.1.1 </a:t>
            </a:r>
            <a:r>
              <a:rPr lang="zh-CN" altLang="en-US" b="1" dirty="0"/>
              <a:t>网络安全评估的含义、内容和</a:t>
            </a:r>
            <a:r>
              <a:rPr lang="zh-CN" altLang="en-US" b="1" dirty="0" smtClean="0"/>
              <a:t>步骤</a:t>
            </a:r>
            <a:endParaRPr lang="en-US" dirty="0"/>
          </a:p>
        </p:txBody>
      </p:sp>
      <p:sp>
        <p:nvSpPr>
          <p:cNvPr id="3" name="Content Placeholder 2"/>
          <p:cNvSpPr>
            <a:spLocks noGrp="1"/>
          </p:cNvSpPr>
          <p:nvPr>
            <p:ph sz="quarter" idx="13"/>
          </p:nvPr>
        </p:nvSpPr>
        <p:spPr>
          <a:xfrm>
            <a:off x="913774" y="2367092"/>
            <a:ext cx="10363826" cy="4267624"/>
          </a:xfrm>
        </p:spPr>
        <p:txBody>
          <a:bodyPr>
            <a:normAutofit/>
          </a:bodyPr>
          <a:lstStyle/>
          <a:p>
            <a:r>
              <a:rPr lang="zh-CN" altLang="en-US" dirty="0"/>
              <a:t>网络安全</a:t>
            </a:r>
            <a:r>
              <a:rPr lang="zh-CN" altLang="en-US"/>
              <a:t>评估</a:t>
            </a:r>
            <a:r>
              <a:rPr lang="zh-CN" altLang="en-US" smtClean="0"/>
              <a:t>的含义</a:t>
            </a:r>
          </a:p>
          <a:p>
            <a:pPr lvl="1"/>
            <a:r>
              <a:rPr lang="zh-CN" altLang="en-US" dirty="0" smtClean="0"/>
              <a:t>网络</a:t>
            </a:r>
            <a:r>
              <a:rPr lang="zh-CN" altLang="en-US" dirty="0"/>
              <a:t>安全评估主要是对用户的</a:t>
            </a:r>
            <a:r>
              <a:rPr lang="en-US" dirty="0"/>
              <a:t>IT</a:t>
            </a:r>
            <a:r>
              <a:rPr lang="zh-CN" altLang="en-US" dirty="0"/>
              <a:t>应用及所在的网络环境进行全面的安全分析与评估，包括操作系统、数据库、网络以及物理环境等其它各方面的要素，从而发现用户系统中存在的薄弱环节，比如高风险的操作系统、数据库、</a:t>
            </a:r>
            <a:r>
              <a:rPr lang="en-US" dirty="0"/>
              <a:t>Web</a:t>
            </a:r>
            <a:r>
              <a:rPr lang="zh-CN" altLang="en-US" dirty="0"/>
              <a:t>程序等漏洞，中等风险的用户弱密码、软件版本低等问题</a:t>
            </a:r>
            <a:r>
              <a:rPr lang="en-US" dirty="0"/>
              <a:t> </a:t>
            </a:r>
            <a:endParaRPr lang="zh-CN" altLang="en-US" dirty="0" smtClean="0"/>
          </a:p>
          <a:p>
            <a:r>
              <a:rPr lang="zh-CN" altLang="en-US" dirty="0" smtClean="0"/>
              <a:t>网络</a:t>
            </a:r>
            <a:r>
              <a:rPr lang="zh-CN" altLang="en-US" dirty="0"/>
              <a:t>安全评估的内容</a:t>
            </a:r>
            <a:endParaRPr lang="en-US" dirty="0"/>
          </a:p>
          <a:p>
            <a:pPr lvl="1"/>
            <a:r>
              <a:rPr lang="zh-CN" altLang="en-US" dirty="0"/>
              <a:t>网络安全评估的主要内容包括两大部分，首先是漏洞扫描，也就是通过扫描系统得到一些信息，通过这些信息和漏洞库中的信息相比较发现一些系统的漏洞或脆弱性；其次是评估，即根据上一步扫描的结果，通过一定的评估方法和规则对相应的计算机进行评估，最后根据相应的方法给出评估结果。</a:t>
            </a:r>
            <a:endParaRPr lang="en-US" dirty="0"/>
          </a:p>
          <a:p>
            <a:endParaRPr lang="en-US" dirty="0"/>
          </a:p>
        </p:txBody>
      </p:sp>
    </p:spTree>
    <p:extLst>
      <p:ext uri="{BB962C8B-B14F-4D97-AF65-F5344CB8AC3E}">
        <p14:creationId xmlns:p14="http://schemas.microsoft.com/office/powerpoint/2010/main" xmlns="" val="20563191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16.1.1 </a:t>
            </a:r>
            <a:r>
              <a:rPr lang="zh-CN" altLang="en-US" b="1" dirty="0"/>
              <a:t>网络安全评估的含义、内容和</a:t>
            </a:r>
            <a:r>
              <a:rPr lang="zh-CN" altLang="en-US" b="1" dirty="0" smtClean="0"/>
              <a:t>步骤</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smtClean="0"/>
              <a:t>网络</a:t>
            </a:r>
            <a:r>
              <a:rPr lang="zh-CN" altLang="en-US" dirty="0"/>
              <a:t>安全评估的步骤</a:t>
            </a:r>
            <a:endParaRPr lang="en-US" dirty="0"/>
          </a:p>
          <a:p>
            <a:pPr lvl="1"/>
            <a:r>
              <a:rPr lang="zh-CN" altLang="en-US" dirty="0"/>
              <a:t>一般来说，网络安全评估主要有以下几个步骤：</a:t>
            </a:r>
            <a:endParaRPr lang="en-US" dirty="0"/>
          </a:p>
          <a:p>
            <a:pPr marL="914400" lvl="2" indent="0">
              <a:buNone/>
            </a:pPr>
            <a:r>
              <a:rPr lang="zh-CN" altLang="en-US" dirty="0"/>
              <a:t>（</a:t>
            </a:r>
            <a:r>
              <a:rPr lang="en-US" dirty="0"/>
              <a:t>1</a:t>
            </a:r>
            <a:r>
              <a:rPr lang="zh-CN" altLang="en-US" dirty="0"/>
              <a:t>）利用信息采集系统（如各种脆弱性检测工具）进行网络中各台主机的外部和内部扫描，主要获取各种配置脆弱性信息、操作系统信息、服务程序信息及端口信息等。</a:t>
            </a:r>
            <a:endParaRPr lang="en-US" dirty="0"/>
          </a:p>
          <a:p>
            <a:pPr marL="914400" lvl="2" indent="0">
              <a:buNone/>
            </a:pPr>
            <a:r>
              <a:rPr lang="zh-CN" altLang="en-US" dirty="0"/>
              <a:t>（</a:t>
            </a:r>
            <a:r>
              <a:rPr lang="en-US" dirty="0"/>
              <a:t>2</a:t>
            </a:r>
            <a:r>
              <a:rPr lang="zh-CN" altLang="en-US" dirty="0"/>
              <a:t>）将各种扫描信息转换为具有统一格式的安全脆弱性信息库，包括的字段有操作系统、操作系统版本号、服务、操作系统与服务之间关系及具体服务程序等。</a:t>
            </a:r>
            <a:endParaRPr lang="en-US" dirty="0"/>
          </a:p>
          <a:p>
            <a:pPr marL="914400" lvl="2" indent="0">
              <a:buNone/>
            </a:pPr>
            <a:r>
              <a:rPr lang="zh-CN" altLang="en-US" dirty="0"/>
              <a:t>（</a:t>
            </a:r>
            <a:r>
              <a:rPr lang="en-US" dirty="0"/>
              <a:t>3</a:t>
            </a:r>
            <a:r>
              <a:rPr lang="zh-CN" altLang="en-US" dirty="0"/>
              <a:t>）将各种标准的脆弱性信息进行关联分析及信任度融合，信任度融合主要是用来解决各种信息之间的冲突或重复问题。</a:t>
            </a:r>
            <a:endParaRPr lang="en-US" dirty="0"/>
          </a:p>
          <a:p>
            <a:pPr marL="914400" lvl="2" indent="0">
              <a:buNone/>
            </a:pPr>
            <a:r>
              <a:rPr lang="zh-CN" altLang="en-US" dirty="0"/>
              <a:t>（</a:t>
            </a:r>
            <a:r>
              <a:rPr lang="en-US" dirty="0"/>
              <a:t>4</a:t>
            </a:r>
            <a:r>
              <a:rPr lang="zh-CN" altLang="en-US" dirty="0"/>
              <a:t>）确定各类应用服务、主机、网络的评估参数指标。</a:t>
            </a:r>
            <a:endParaRPr lang="en-US" dirty="0"/>
          </a:p>
          <a:p>
            <a:pPr marL="914400" lvl="2" indent="0">
              <a:buNone/>
            </a:pPr>
            <a:r>
              <a:rPr lang="zh-CN" altLang="en-US" dirty="0"/>
              <a:t>（</a:t>
            </a:r>
            <a:r>
              <a:rPr lang="en-US" dirty="0"/>
              <a:t>5</a:t>
            </a:r>
            <a:r>
              <a:rPr lang="zh-CN" altLang="en-US" dirty="0"/>
              <a:t>）将网络中所有具有脆弱性信息的主机构造成网络评估关联图，进行风险评估综合分析并提出解决方案。</a:t>
            </a:r>
            <a:endParaRPr lang="en-US" dirty="0"/>
          </a:p>
        </p:txBody>
      </p:sp>
    </p:spTree>
    <p:extLst>
      <p:ext uri="{BB962C8B-B14F-4D97-AF65-F5344CB8AC3E}">
        <p14:creationId xmlns:p14="http://schemas.microsoft.com/office/powerpoint/2010/main" xmlns="" val="1480153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16.1.2 </a:t>
            </a:r>
            <a:r>
              <a:rPr lang="zh-CN" altLang="en-US" b="1" dirty="0"/>
              <a:t>网络安全评估</a:t>
            </a:r>
            <a:r>
              <a:rPr lang="zh-CN" altLang="en-US" b="1" dirty="0" smtClean="0"/>
              <a:t>技术</a:t>
            </a:r>
            <a:endParaRPr lang="en-US" dirty="0"/>
          </a:p>
        </p:txBody>
      </p:sp>
      <p:sp>
        <p:nvSpPr>
          <p:cNvPr id="3" name="Content Placeholder 2"/>
          <p:cNvSpPr>
            <a:spLocks noGrp="1"/>
          </p:cNvSpPr>
          <p:nvPr>
            <p:ph sz="quarter" idx="13"/>
          </p:nvPr>
        </p:nvSpPr>
        <p:spPr>
          <a:xfrm>
            <a:off x="913774" y="1965960"/>
            <a:ext cx="10363826" cy="4490908"/>
          </a:xfrm>
        </p:spPr>
        <p:txBody>
          <a:bodyPr>
            <a:normAutofit fontScale="77500" lnSpcReduction="20000"/>
          </a:bodyPr>
          <a:lstStyle/>
          <a:p>
            <a:pPr marL="0" indent="0">
              <a:buNone/>
            </a:pPr>
            <a:r>
              <a:rPr lang="en-US" dirty="0"/>
              <a:t>1</a:t>
            </a:r>
            <a:r>
              <a:rPr lang="zh-CN" altLang="en-US" dirty="0"/>
              <a:t>、端口扫描技术</a:t>
            </a:r>
            <a:endParaRPr lang="en-US" dirty="0"/>
          </a:p>
          <a:p>
            <a:pPr lvl="1"/>
            <a:r>
              <a:rPr lang="zh-CN" altLang="en-US" dirty="0"/>
              <a:t>端口扫描技术通过向目标主机的</a:t>
            </a:r>
            <a:r>
              <a:rPr lang="en-US" dirty="0"/>
              <a:t>TCP/IP</a:t>
            </a:r>
            <a:r>
              <a:rPr lang="zh-CN" altLang="en-US" dirty="0"/>
              <a:t>服务端口发送探测数据包记录目标主机的响应情况，通过分析响应来判断服务端口是打开还是关闭，从而得知端口提供的服务类型或相关信息。按端口连接的情况主要可分为全连接扫描、半连接扫描、隐蔽扫描等。</a:t>
            </a:r>
            <a:endParaRPr lang="en-US" dirty="0"/>
          </a:p>
          <a:p>
            <a:pPr marL="0" indent="0">
              <a:buNone/>
            </a:pPr>
            <a:r>
              <a:rPr lang="en-US" dirty="0"/>
              <a:t>2</a:t>
            </a:r>
            <a:r>
              <a:rPr lang="zh-CN" altLang="en-US" dirty="0"/>
              <a:t>、操作系统探测技术</a:t>
            </a:r>
            <a:endParaRPr lang="en-US" dirty="0"/>
          </a:p>
          <a:p>
            <a:pPr lvl="1"/>
            <a:r>
              <a:rPr lang="zh-CN" altLang="en-US" dirty="0" smtClean="0"/>
              <a:t>操作系统</a:t>
            </a:r>
            <a:r>
              <a:rPr lang="zh-CN" altLang="en-US" dirty="0"/>
              <a:t>探测技术的原理是根据各个操作系统在</a:t>
            </a:r>
            <a:r>
              <a:rPr lang="en-US" dirty="0"/>
              <a:t>TCP/IP</a:t>
            </a:r>
            <a:r>
              <a:rPr lang="zh-CN" altLang="en-US" dirty="0"/>
              <a:t>协议栈实现上的不同特点，采用黑盒测试方法，通过研究其对各种探测的响应形成识别指纹，进而识别目标主机运行的操作系统。操作系统探测技术主要有主动探测和被动探测两种方式</a:t>
            </a:r>
            <a:r>
              <a:rPr lang="zh-CN" altLang="en-US" dirty="0" smtClean="0"/>
              <a:t>。</a:t>
            </a:r>
          </a:p>
          <a:p>
            <a:pPr marL="0" indent="0">
              <a:buNone/>
            </a:pPr>
            <a:r>
              <a:rPr lang="en-US" dirty="0"/>
              <a:t> 3</a:t>
            </a:r>
            <a:r>
              <a:rPr lang="zh-CN" altLang="en-US" dirty="0"/>
              <a:t>、漏洞扫描技术</a:t>
            </a:r>
            <a:endParaRPr lang="en-US" dirty="0"/>
          </a:p>
          <a:p>
            <a:pPr lvl="1"/>
            <a:r>
              <a:rPr lang="zh-CN" altLang="en-US" dirty="0"/>
              <a:t>漏洞扫描是对计算机系统或者其它网络设备进行安全相关的检测，以找出安全隐患和可被黑客利用的漏洞，它是保证系统和网络安全必不可少的手段。漏洞扫描可分为外部扫描和内部扫描，内部扫描主要是从主机系统内部检测系统配置的缺陷，外部扫描主要是通过基于漏洞数据库的信息匹配技术和模拟攻击技术来实现。</a:t>
            </a:r>
            <a:r>
              <a:rPr lang="en-US" dirty="0"/>
              <a:t> </a:t>
            </a:r>
            <a:endParaRPr lang="zh-CN" altLang="en-US" dirty="0" smtClean="0"/>
          </a:p>
          <a:p>
            <a:pPr marL="0" indent="0">
              <a:buNone/>
            </a:pPr>
            <a:r>
              <a:rPr lang="en-US" dirty="0"/>
              <a:t>4</a:t>
            </a:r>
            <a:r>
              <a:rPr lang="zh-CN" altLang="en-US" dirty="0"/>
              <a:t>、渗透测试技术</a:t>
            </a:r>
            <a:endParaRPr lang="en-US" dirty="0"/>
          </a:p>
          <a:p>
            <a:pPr lvl="1"/>
            <a:r>
              <a:rPr lang="zh-CN" altLang="en-US" dirty="0"/>
              <a:t>渗透测试技术是通过模拟恶意黑客的攻击方法，来评估计算机网络系统安全的一种评估</a:t>
            </a:r>
            <a:r>
              <a:rPr lang="zh-CN" altLang="en-US" dirty="0" smtClean="0"/>
              <a:t>技术。渗透测试技术有黑盒测试与白盒测试两种方式，黑盒测试是在没有任何测试目标具体信息的情况下进行的测试，白盒测试是在完整的了解了测试目标结构的情况下进行的测试。</a:t>
            </a:r>
            <a:r>
              <a:rPr lang="en-US" dirty="0" smtClean="0"/>
              <a:t> </a:t>
            </a:r>
          </a:p>
          <a:p>
            <a:endParaRPr lang="en-US" dirty="0"/>
          </a:p>
        </p:txBody>
      </p:sp>
    </p:spTree>
    <p:extLst>
      <p:ext uri="{BB962C8B-B14F-4D97-AF65-F5344CB8AC3E}">
        <p14:creationId xmlns:p14="http://schemas.microsoft.com/office/powerpoint/2010/main" xmlns="" val="364086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216</TotalTime>
  <Words>3945</Words>
  <Application>Microsoft Office PowerPoint</Application>
  <PresentationFormat>自定义</PresentationFormat>
  <Paragraphs>551</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Droplet</vt:lpstr>
      <vt:lpstr>第16章  网络安全评估 </vt:lpstr>
      <vt:lpstr>幻灯片 2</vt:lpstr>
      <vt:lpstr>案例一：企业网络安全的薄弱点 </vt:lpstr>
      <vt:lpstr>案例二：民航信息安全风险评估项目启动 </vt:lpstr>
      <vt:lpstr>思考 </vt:lpstr>
      <vt:lpstr>16.1 网络安全评估概述</vt:lpstr>
      <vt:lpstr>16.1.1 网络安全评估的含义、内容和步骤</vt:lpstr>
      <vt:lpstr>16.1.1 网络安全评估的含义、内容和步骤</vt:lpstr>
      <vt:lpstr>16.1.2 网络安全评估技术</vt:lpstr>
      <vt:lpstr>16.1.3 网络安全评估常用工具</vt:lpstr>
      <vt:lpstr>16.2 Nessus的安装与使用</vt:lpstr>
      <vt:lpstr>16.2.1 Nessus安装</vt:lpstr>
      <vt:lpstr>16.2.2 Nessus使用</vt:lpstr>
      <vt:lpstr>16.2.2 Nessus使用</vt:lpstr>
      <vt:lpstr>16.2.2 Nessus使用</vt:lpstr>
      <vt:lpstr>16.2.2 Nessus使用</vt:lpstr>
      <vt:lpstr>16.2.2 Nessus使用</vt:lpstr>
      <vt:lpstr>16.3 X-Scan的安装与使用</vt:lpstr>
      <vt:lpstr>16.3 X-Scan的安装与使用</vt:lpstr>
      <vt:lpstr>16.3 X-Scan的安装与使用</vt:lpstr>
      <vt:lpstr>16.3 X-Scan的安装与使用</vt:lpstr>
      <vt:lpstr>16.3 X-Scan的安装与使用</vt:lpstr>
      <vt:lpstr>16.3 X-Scan的安装与使用</vt:lpstr>
      <vt:lpstr>16.3 X-Scan的安装与使用</vt:lpstr>
      <vt:lpstr>16.3 X-Scan的安装与使用</vt:lpstr>
      <vt:lpstr>16.3 X-Scan的安装与使用</vt:lpstr>
      <vt:lpstr>16.4 网络安全评估方案设计</vt:lpstr>
      <vt:lpstr>16.4.1 管理制度评估</vt:lpstr>
      <vt:lpstr>16.4.2 物理安全评估</vt:lpstr>
      <vt:lpstr>16.4.2 物理安全评估</vt:lpstr>
      <vt:lpstr>16.4.2 物理安全评估</vt:lpstr>
      <vt:lpstr>16.4.3 计算机系统安全评估</vt:lpstr>
      <vt:lpstr>16.4.3 计算机系统安全评估</vt:lpstr>
      <vt:lpstr>16.4.3 计算机系统安全评估</vt:lpstr>
      <vt:lpstr>16.4.4 网络与通信安全评估 </vt:lpstr>
      <vt:lpstr>16.4.4 网络与通信安全评估 </vt:lpstr>
      <vt:lpstr>16.4.4 网络与通信安全评估 </vt:lpstr>
      <vt:lpstr>16.4.5 日志与统计安全评估</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第16章  网络安全评估 </dc:title>
  <cp:lastModifiedBy>Lenovo</cp:lastModifiedBy>
  <cp:revision>17</cp:revision>
  <dcterms:created xsi:type="dcterms:W3CDTF">2016-03-28T06:51:03Z</dcterms:created>
  <dcterms:modified xsi:type="dcterms:W3CDTF">2016-03-28T15:30:03Z</dcterms:modified>
</cp:coreProperties>
</file>