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324" r:id="rId2"/>
    <p:sldId id="256" r:id="rId3"/>
    <p:sldId id="257" r:id="rId4"/>
    <p:sldId id="258" r:id="rId5"/>
    <p:sldId id="259" r:id="rId6"/>
    <p:sldId id="292" r:id="rId7"/>
    <p:sldId id="260" r:id="rId8"/>
    <p:sldId id="293" r:id="rId9"/>
    <p:sldId id="261" r:id="rId10"/>
    <p:sldId id="294" r:id="rId11"/>
    <p:sldId id="262" r:id="rId12"/>
    <p:sldId id="295" r:id="rId13"/>
    <p:sldId id="263" r:id="rId14"/>
    <p:sldId id="296" r:id="rId15"/>
    <p:sldId id="264" r:id="rId16"/>
    <p:sldId id="265" r:id="rId17"/>
    <p:sldId id="297" r:id="rId18"/>
    <p:sldId id="266" r:id="rId19"/>
    <p:sldId id="267" r:id="rId20"/>
    <p:sldId id="268" r:id="rId21"/>
    <p:sldId id="269" r:id="rId22"/>
    <p:sldId id="298" r:id="rId23"/>
    <p:sldId id="270" r:id="rId24"/>
    <p:sldId id="299" r:id="rId25"/>
    <p:sldId id="271" r:id="rId26"/>
    <p:sldId id="272" r:id="rId27"/>
    <p:sldId id="273" r:id="rId28"/>
    <p:sldId id="274" r:id="rId29"/>
    <p:sldId id="275" r:id="rId30"/>
    <p:sldId id="300" r:id="rId31"/>
    <p:sldId id="276" r:id="rId32"/>
    <p:sldId id="302" r:id="rId33"/>
    <p:sldId id="301" r:id="rId34"/>
    <p:sldId id="277" r:id="rId35"/>
    <p:sldId id="278" r:id="rId36"/>
    <p:sldId id="279" r:id="rId37"/>
    <p:sldId id="303" r:id="rId38"/>
    <p:sldId id="280" r:id="rId39"/>
    <p:sldId id="281" r:id="rId40"/>
    <p:sldId id="304" r:id="rId41"/>
    <p:sldId id="288" r:id="rId42"/>
    <p:sldId id="311" r:id="rId43"/>
    <p:sldId id="312" r:id="rId44"/>
    <p:sldId id="313" r:id="rId45"/>
    <p:sldId id="314" r:id="rId46"/>
    <p:sldId id="315" r:id="rId47"/>
    <p:sldId id="316" r:id="rId48"/>
    <p:sldId id="317" r:id="rId49"/>
    <p:sldId id="318" r:id="rId50"/>
    <p:sldId id="319" r:id="rId51"/>
    <p:sldId id="320" r:id="rId52"/>
    <p:sldId id="321" r:id="rId53"/>
    <p:sldId id="322" r:id="rId54"/>
    <p:sldId id="323" r:id="rId55"/>
    <p:sldId id="291" r:id="rId5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48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duotone>
              <a:schemeClr val="bg2"/>
              <a:srgbClr val="FFF1C1"/>
            </a:duotone>
            <a:lum bright="-10000" contrast="-40000"/>
          </a:blip>
          <a:stretch>
            <a:fillRect/>
          </a:stretch>
        </p:blipFill>
        <p:spPr>
          <a:xfrm>
            <a:off x="1" y="5214950"/>
            <a:ext cx="1472173" cy="164305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214422"/>
            <a:ext cx="7772400" cy="1470025"/>
          </a:xfrm>
        </p:spPr>
        <p:txBody>
          <a:bodyPr/>
          <a:lstStyle>
            <a:lvl1pPr algn="ctr">
              <a:defRPr sz="480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1733" y="2759581"/>
            <a:ext cx="6100534" cy="1740989"/>
          </a:xfrm>
        </p:spPr>
        <p:txBody>
          <a:bodyPr anchor="t"/>
          <a:lstStyle>
            <a:lvl1pPr marL="0" indent="0" algn="ctr">
              <a:buNone/>
              <a:defRPr lang="zh-CN" altLang="en-US" dirty="0"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DA1B3C-90F3-49CE-8433-485F75CC2504}" type="datetimeFigureOut">
              <a:rPr lang="zh-CN" altLang="en-US" smtClean="0"/>
              <a:t>2015-4-16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C37E0-6E2B-465E-B690-2A1A011B84D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00176"/>
            <a:ext cx="8229600" cy="4714907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DA1B3C-90F3-49CE-8433-485F75CC2504}" type="datetimeFigureOut">
              <a:rPr lang="zh-CN" altLang="en-US" smtClean="0"/>
              <a:t>2015-4-16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C37E0-6E2B-465E-B690-2A1A011B84D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86644" y="274638"/>
            <a:ext cx="1400156" cy="5940444"/>
          </a:xfrm>
        </p:spPr>
        <p:txBody>
          <a:bodyPr vert="eaVert"/>
          <a:lstStyle>
            <a:lvl1pPr algn="ctr">
              <a:defRPr>
                <a:effectLst>
                  <a:outerShdw dist="50800" dir="18900000" algn="tl" rotWithShape="0">
                    <a:srgbClr val="000000">
                      <a:alpha val="75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758006" cy="5940444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DA1B3C-90F3-49CE-8433-485F75CC2504}" type="datetimeFigureOut">
              <a:rPr lang="zh-CN" altLang="en-US" smtClean="0"/>
              <a:t>2015-4-16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C37E0-6E2B-465E-B690-2A1A011B84D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340768"/>
            <a:ext cx="8229600" cy="5517232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400"/>
            </a:lvl1pPr>
            <a:lvl2pPr>
              <a:lnSpc>
                <a:spcPct val="150000"/>
              </a:lnSpc>
              <a:defRPr sz="2400"/>
            </a:lvl2pPr>
            <a:lvl3pPr>
              <a:lnSpc>
                <a:spcPct val="150000"/>
              </a:lnSpc>
              <a:defRPr sz="2400"/>
            </a:lvl3pPr>
            <a:lvl4pPr>
              <a:lnSpc>
                <a:spcPct val="150000"/>
              </a:lnSpc>
              <a:defRPr sz="2400"/>
            </a:lvl4pPr>
            <a:lvl5pPr>
              <a:lnSpc>
                <a:spcPct val="150000"/>
              </a:lnSpc>
              <a:defRPr sz="24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DA1B3C-90F3-49CE-8433-485F75CC2504}" type="datetimeFigureOut">
              <a:rPr lang="zh-CN" altLang="en-US" smtClean="0"/>
              <a:t>2015-4-16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C37E0-6E2B-465E-B690-2A1A011B84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79423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DA1B3C-90F3-49CE-8433-485F75CC2504}" type="datetimeFigureOut">
              <a:rPr lang="zh-CN" altLang="en-US" smtClean="0"/>
              <a:t>2015-4-16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C37E0-6E2B-465E-B690-2A1A011B84D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143369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643182"/>
            <a:ext cx="7772400" cy="1500187"/>
          </a:xfrm>
        </p:spPr>
        <p:txBody>
          <a:bodyPr anchor="b"/>
          <a:lstStyle>
            <a:lvl1pPr marL="0" indent="0">
              <a:buNone/>
              <a:defRPr lang="zh-CN" altLang="en-US" sz="2800" smtClean="0">
                <a:effectLst/>
              </a:defRPr>
            </a:lvl1pPr>
            <a:lvl2pPr marL="457200" indent="0">
              <a:buNone/>
              <a:defRPr lang="zh-CN" altLang="en-US" sz="2400" smtClean="0">
                <a:effectLst/>
              </a:defRPr>
            </a:lvl2pPr>
            <a:lvl3pPr marL="914400" indent="0">
              <a:buNone/>
              <a:defRPr lang="zh-CN" altLang="en-US" sz="2000" smtClean="0">
                <a:effectLst/>
              </a:defRPr>
            </a:lvl3pPr>
            <a:lvl4pPr marL="1371600" indent="0">
              <a:buNone/>
              <a:defRPr lang="zh-CN" altLang="en-US" sz="1600" smtClean="0">
                <a:effectLst/>
              </a:defRPr>
            </a:lvl4pPr>
            <a:lvl5pPr marL="1828800" indent="0">
              <a:buNone/>
              <a:defRPr lang="zh-CN" altLang="en-US" sz="1400" dirty="0" smtClean="0">
                <a:effectLst/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DA1B3C-90F3-49CE-8433-485F75CC2504}" type="datetimeFigureOut">
              <a:rPr lang="zh-CN" altLang="en-US" smtClean="0"/>
              <a:t>2015-4-16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C37E0-6E2B-465E-B690-2A1A011B84D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duotone>
              <a:schemeClr val="bg2"/>
              <a:srgbClr val="FFF1C1"/>
            </a:duotone>
            <a:lum bright="-10000" contrast="-30000"/>
          </a:blip>
          <a:stretch>
            <a:fillRect/>
          </a:stretch>
        </p:blipFill>
        <p:spPr>
          <a:xfrm>
            <a:off x="7480636" y="0"/>
            <a:ext cx="1663364" cy="2357430"/>
          </a:xfrm>
          <a:prstGeom prst="rect">
            <a:avLst/>
          </a:prstGeom>
          <a:noFill/>
          <a:ln>
            <a:noFill/>
          </a:ln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552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DA1B3C-90F3-49CE-8433-485F75CC2504}" type="datetimeFigureOut">
              <a:rPr lang="zh-CN" altLang="en-US" smtClean="0"/>
              <a:t>2015-4-16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C37E0-6E2B-465E-B690-2A1A011B84D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0"/>
            <a:ext cx="6408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DA1B3C-90F3-49CE-8433-485F75CC2504}" type="datetimeFigureOut">
              <a:rPr lang="zh-CN" altLang="en-US" smtClean="0"/>
              <a:t>2015-4-16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C37E0-6E2B-465E-B690-2A1A011B84D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DA1B3C-90F3-49CE-8433-485F75CC2504}" type="datetimeFigureOut">
              <a:rPr lang="zh-CN" altLang="en-US" smtClean="0"/>
              <a:t>2015-4-16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C37E0-6E2B-465E-B690-2A1A011B84D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DA1B3C-90F3-49CE-8433-485F75CC2504}" type="datetimeFigureOut">
              <a:rPr lang="zh-CN" altLang="en-US" smtClean="0"/>
              <a:t>2015-4-16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C37E0-6E2B-465E-B690-2A1A011B84D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732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1175" y="5357826"/>
            <a:ext cx="8226225" cy="768028"/>
          </a:xfrm>
        </p:spPr>
        <p:txBody>
          <a:bodyPr anchor="ctr"/>
          <a:lstStyle>
            <a:lvl1pPr algn="ctr">
              <a:defRPr lang="zh-CN" altLang="en-US" sz="3600" b="0" kern="1200" spc="50" dirty="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0382" y="428604"/>
            <a:ext cx="5111750" cy="48577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679086" y="1357298"/>
            <a:ext cx="3008313" cy="392909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DA1B3C-90F3-49CE-8433-485F75CC2504}" type="datetimeFigureOut">
              <a:rPr lang="zh-CN" altLang="en-US" smtClean="0"/>
              <a:t>2015-4-16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C37E0-6E2B-465E-B690-2A1A011B84D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5298" y="214290"/>
            <a:ext cx="7448602" cy="781052"/>
          </a:xfrm>
        </p:spPr>
        <p:txBody>
          <a:bodyPr anchor="ctr"/>
          <a:lstStyle>
            <a:lvl1pPr algn="ctr" rtl="0">
              <a:spcBef>
                <a:spcPct val="0"/>
              </a:spcBef>
              <a:buNone/>
              <a:defRPr sz="3600" b="0" kern="1200" spc="5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81015" y="1000108"/>
            <a:ext cx="7452360" cy="5214974"/>
          </a:xfrm>
          <a:prstGeom prst="snip2DiagRect">
            <a:avLst>
              <a:gd name="adj1" fmla="val 0"/>
              <a:gd name="adj2" fmla="val 1794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953000" y="6243633"/>
            <a:ext cx="3180375" cy="614367"/>
          </a:xfrm>
        </p:spPr>
        <p:txBody>
          <a:bodyPr anchor="t"/>
          <a:lstStyle>
            <a:lvl1pPr marL="0" indent="0" algn="r">
              <a:buNone/>
              <a:defRPr sz="1400"/>
            </a:lvl1pPr>
            <a:lvl2pPr marL="457200" indent="0" algn="r">
              <a:buNone/>
              <a:defRPr sz="1200"/>
            </a:lvl2pPr>
            <a:lvl3pPr marL="914400" indent="0" algn="r">
              <a:buNone/>
              <a:defRPr sz="1000"/>
            </a:lvl3pPr>
            <a:lvl4pPr marL="1371600" indent="0" algn="r">
              <a:buNone/>
              <a:defRPr sz="900"/>
            </a:lvl4pPr>
            <a:lvl5pPr marL="1828800" indent="0" algn="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492878"/>
            <a:ext cx="1676384" cy="365125"/>
          </a:xfrm>
        </p:spPr>
        <p:txBody>
          <a:bodyPr/>
          <a:lstStyle/>
          <a:p>
            <a:fld id="{C9DA1B3C-90F3-49CE-8433-485F75CC2504}" type="datetimeFigureOut">
              <a:rPr lang="zh-CN" altLang="en-US" smtClean="0"/>
              <a:t>2015-4-16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2285984" y="6492876"/>
            <a:ext cx="2643206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83073" y="5347005"/>
            <a:ext cx="871200" cy="871200"/>
          </a:xfrm>
          <a:prstGeom prst="rtTriangle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F38C37E0-6E2B-465E-B690-2A1A011B84D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7760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matte">
              <a:bevelT w="12700" h="12700"/>
            </a:sp3d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274320" rtlCol="0" anchor="ctr"/>
          <a:lstStyle>
            <a:lvl1pPr algn="l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C9DA1B3C-90F3-49CE-8433-485F75CC2504}" type="datetimeFigureOut">
              <a:rPr lang="zh-CN" altLang="en-US" smtClean="0"/>
              <a:t>2015-4-16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45720" tIns="45720" rIns="45720" rtlCol="0" anchor="ctr"/>
          <a:lstStyle>
            <a:lvl1pPr algn="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F38C37E0-6E2B-465E-B690-2A1A011B84D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rtl="0" eaLnBrk="1" latinLnBrk="0" hangingPunct="1">
        <a:spcBef>
          <a:spcPct val="0"/>
        </a:spcBef>
        <a:buNone/>
        <a:defRPr kumimoji="0" lang="zh-CN" altLang="en-US" sz="4400" b="0" kern="1200" spc="50" dirty="0">
          <a:ln w="12700">
            <a:noFill/>
            <a:prstDash val="solid"/>
          </a:ln>
          <a:solidFill>
            <a:schemeClr val="accent4"/>
          </a:solidFill>
          <a:effectLst>
            <a:outerShdw blurRad="38100" dist="20320" dir="2700000" algn="tl" rotWithShape="0">
              <a:srgbClr val="000000">
                <a:alpha val="7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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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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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sz="6700" b="1" dirty="0">
                <a:effectLst/>
              </a:rPr>
              <a:t>C#</a:t>
            </a:r>
            <a:r>
              <a:rPr lang="zh-CN" altLang="en-US" sz="6700" b="1" dirty="0">
                <a:effectLst/>
              </a:rPr>
              <a:t>程序设计</a:t>
            </a:r>
            <a:r>
              <a:rPr lang="zh-CN" altLang="en-US" b="1" dirty="0">
                <a:effectLst/>
              </a:rPr>
              <a:t/>
            </a:r>
            <a:br>
              <a:rPr lang="zh-CN" altLang="en-US" b="1" dirty="0">
                <a:effectLst/>
              </a:rPr>
            </a:b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sz="2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主 </a:t>
            </a:r>
            <a:r>
              <a:rPr lang="zh-CN" altLang="en-US" sz="2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  编    鲁   立   张</a:t>
            </a:r>
            <a:r>
              <a:rPr lang="zh-CN" altLang="en-US" sz="2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松</a:t>
            </a:r>
            <a:r>
              <a:rPr lang="zh-CN" altLang="en-US" sz="2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慧</a:t>
            </a:r>
            <a:endParaRPr lang="en-US" altLang="zh-CN" sz="2000" dirty="0" smtClean="0">
              <a:solidFill>
                <a:schemeClr val="accent2">
                  <a:lumMod val="40000"/>
                  <a:lumOff val="60000"/>
                </a:schemeClr>
              </a:solidFill>
            </a:endParaRPr>
          </a:p>
          <a:p>
            <a:endParaRPr lang="en-US" altLang="zh-CN" sz="2000" dirty="0" smtClean="0">
              <a:solidFill>
                <a:schemeClr val="accent2">
                  <a:lumMod val="40000"/>
                  <a:lumOff val="60000"/>
                </a:schemeClr>
              </a:solidFill>
            </a:endParaRPr>
          </a:p>
          <a:p>
            <a:endParaRPr lang="en-US" altLang="zh-CN" sz="2000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  <a:p>
            <a:endParaRPr lang="en-US" altLang="zh-CN" sz="2000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  <a:p>
            <a:pPr algn="r"/>
            <a:r>
              <a:rPr lang="zh-CN" altLang="en-US" sz="2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中国水利水电出版社</a:t>
            </a:r>
            <a:endParaRPr lang="zh-CN" altLang="en-US" sz="2000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98831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0"/>
            <a:ext cx="8229600" cy="6858000"/>
          </a:xfrm>
        </p:spPr>
        <p:txBody>
          <a:bodyPr>
            <a:normAutofit/>
          </a:bodyPr>
          <a:lstStyle/>
          <a:p>
            <a:pPr lvl="0"/>
            <a:r>
              <a:rPr lang="en-US" altLang="zh-CN" dirty="0" smtClean="0">
                <a:latin typeface="Arial"/>
                <a:ea typeface="黑体"/>
              </a:rPr>
              <a:t>【</a:t>
            </a:r>
            <a:r>
              <a:rPr lang="zh-CN" altLang="en-US" dirty="0" smtClean="0">
                <a:latin typeface="Arial"/>
                <a:ea typeface="黑体"/>
              </a:rPr>
              <a:t>示例</a:t>
            </a:r>
            <a:r>
              <a:rPr lang="en-US" altLang="zh-CN" b="1" dirty="0" smtClean="0">
                <a:latin typeface="Times New Roman"/>
                <a:ea typeface="黑体"/>
              </a:rPr>
              <a:t>8-6</a:t>
            </a:r>
            <a:r>
              <a:rPr lang="en-US" altLang="zh-CN" dirty="0">
                <a:latin typeface="Arial"/>
                <a:ea typeface="黑体"/>
              </a:rPr>
              <a:t>】</a:t>
            </a:r>
            <a:r>
              <a:rPr lang="zh-CN" altLang="en-US" dirty="0">
                <a:latin typeface="宋体"/>
                <a:ea typeface="黑体"/>
              </a:rPr>
              <a:t>下面</a:t>
            </a:r>
            <a:r>
              <a:rPr lang="zh-CN" altLang="en-US" dirty="0">
                <a:latin typeface="Times New Roman"/>
                <a:ea typeface="黑体"/>
              </a:rPr>
              <a:t>获取</a:t>
            </a:r>
            <a:r>
              <a:rPr lang="en-US" altLang="zh-CN" dirty="0">
                <a:latin typeface="Times New Roman"/>
                <a:ea typeface="黑体"/>
              </a:rPr>
              <a:t>Panel</a:t>
            </a:r>
            <a:r>
              <a:rPr lang="zh-CN" altLang="en-US" dirty="0">
                <a:latin typeface="Times New Roman"/>
                <a:ea typeface="黑体"/>
              </a:rPr>
              <a:t>控件</a:t>
            </a:r>
            <a:r>
              <a:rPr lang="en-US" altLang="zh-CN" dirty="0" err="1">
                <a:latin typeface="Times New Roman"/>
                <a:ea typeface="黑体"/>
              </a:rPr>
              <a:t>pChart</a:t>
            </a:r>
            <a:r>
              <a:rPr lang="zh-CN" altLang="en-US" dirty="0">
                <a:latin typeface="Times New Roman"/>
                <a:ea typeface="黑体"/>
              </a:rPr>
              <a:t>的</a:t>
            </a:r>
            <a:r>
              <a:rPr lang="en-US" altLang="zh-CN" dirty="0">
                <a:latin typeface="Times New Roman"/>
                <a:ea typeface="黑体"/>
              </a:rPr>
              <a:t>Graphics</a:t>
            </a:r>
            <a:r>
              <a:rPr lang="zh-CN" altLang="en-US" dirty="0">
                <a:latin typeface="Times New Roman"/>
                <a:ea typeface="黑体"/>
              </a:rPr>
              <a:t>对象，并使用该对象绘制一段文本（“这是一段文本”）。该文本起始位置点的</a:t>
            </a:r>
            <a:r>
              <a:rPr lang="en-US" altLang="zh-CN" dirty="0">
                <a:latin typeface="Times New Roman"/>
                <a:ea typeface="黑体"/>
              </a:rPr>
              <a:t>X</a:t>
            </a:r>
            <a:r>
              <a:rPr lang="zh-CN" altLang="en-US" dirty="0">
                <a:latin typeface="Times New Roman"/>
                <a:ea typeface="黑体"/>
              </a:rPr>
              <a:t>坐标和</a:t>
            </a:r>
            <a:r>
              <a:rPr lang="en-US" altLang="zh-CN" dirty="0">
                <a:latin typeface="Times New Roman"/>
                <a:ea typeface="黑体"/>
              </a:rPr>
              <a:t>Y</a:t>
            </a:r>
            <a:r>
              <a:rPr lang="zh-CN" altLang="en-US" dirty="0">
                <a:latin typeface="Times New Roman"/>
                <a:ea typeface="黑体"/>
              </a:rPr>
              <a:t>坐标分别为</a:t>
            </a:r>
            <a:r>
              <a:rPr lang="en-US" altLang="zh-CN" dirty="0">
                <a:latin typeface="Times New Roman"/>
                <a:ea typeface="黑体"/>
              </a:rPr>
              <a:t>200</a:t>
            </a:r>
            <a:r>
              <a:rPr lang="zh-CN" altLang="en-US" dirty="0">
                <a:latin typeface="Times New Roman"/>
                <a:ea typeface="黑体"/>
              </a:rPr>
              <a:t>和</a:t>
            </a:r>
            <a:r>
              <a:rPr lang="en-US" altLang="zh-CN" dirty="0">
                <a:latin typeface="Times New Roman"/>
                <a:ea typeface="黑体"/>
              </a:rPr>
              <a:t>200</a:t>
            </a:r>
            <a:r>
              <a:rPr lang="zh-CN" altLang="en-US" dirty="0">
                <a:latin typeface="Times New Roman"/>
                <a:ea typeface="黑体"/>
              </a:rPr>
              <a:t>。</a:t>
            </a:r>
          </a:p>
          <a:p>
            <a:pPr lvl="0"/>
            <a:r>
              <a:rPr lang="en-US" altLang="zh-CN" dirty="0">
                <a:latin typeface="Times New Roman"/>
              </a:rPr>
              <a:t>Graphics </a:t>
            </a:r>
            <a:r>
              <a:rPr lang="en-US" altLang="zh-CN" dirty="0" err="1">
                <a:latin typeface="Times New Roman"/>
              </a:rPr>
              <a:t>gra</a:t>
            </a:r>
            <a:r>
              <a:rPr lang="zh-CN" altLang="en-US" dirty="0">
                <a:latin typeface="Times New Roman"/>
              </a:rPr>
              <a:t> </a:t>
            </a:r>
            <a:r>
              <a:rPr lang="en-US" altLang="zh-CN" dirty="0">
                <a:latin typeface="Times New Roman"/>
              </a:rPr>
              <a:t>= </a:t>
            </a:r>
            <a:r>
              <a:rPr lang="en-US" altLang="zh-CN" dirty="0" err="1">
                <a:latin typeface="Times New Roman"/>
              </a:rPr>
              <a:t>pChart.CreateGraphics</a:t>
            </a:r>
            <a:r>
              <a:rPr lang="en-US" altLang="zh-CN" dirty="0">
                <a:latin typeface="Times New Roman"/>
              </a:rPr>
              <a:t>();</a:t>
            </a:r>
            <a:r>
              <a:rPr lang="zh-CN" altLang="en-US" dirty="0">
                <a:latin typeface="Times New Roman"/>
              </a:rPr>
              <a:t>    </a:t>
            </a:r>
            <a:r>
              <a:rPr lang="en-US" altLang="zh-CN" dirty="0">
                <a:latin typeface="Times New Roman"/>
              </a:rPr>
              <a:t>//</a:t>
            </a:r>
            <a:r>
              <a:rPr lang="zh-CN" altLang="en-US" dirty="0">
                <a:latin typeface="Times New Roman"/>
              </a:rPr>
              <a:t>获取</a:t>
            </a:r>
            <a:r>
              <a:rPr lang="en-US" altLang="zh-CN" dirty="0" err="1">
                <a:latin typeface="Times New Roman"/>
              </a:rPr>
              <a:t>pChart</a:t>
            </a:r>
            <a:r>
              <a:rPr lang="zh-CN" altLang="en-US" dirty="0">
                <a:latin typeface="Times New Roman"/>
              </a:rPr>
              <a:t>控件的</a:t>
            </a:r>
            <a:r>
              <a:rPr lang="en-US" altLang="zh-CN" dirty="0">
                <a:latin typeface="Times New Roman"/>
              </a:rPr>
              <a:t>Graphics</a:t>
            </a:r>
            <a:r>
              <a:rPr lang="zh-CN" altLang="en-US" dirty="0">
                <a:latin typeface="Times New Roman"/>
              </a:rPr>
              <a:t>对象</a:t>
            </a:r>
          </a:p>
          <a:p>
            <a:pPr lvl="0"/>
            <a:r>
              <a:rPr lang="en-US" altLang="zh-CN" dirty="0" err="1">
                <a:latin typeface="Times New Roman"/>
              </a:rPr>
              <a:t>gra.DrawString</a:t>
            </a:r>
            <a:r>
              <a:rPr lang="en-US" altLang="zh-CN" dirty="0">
                <a:latin typeface="Times New Roman"/>
              </a:rPr>
              <a:t>("</a:t>
            </a:r>
            <a:r>
              <a:rPr lang="zh-CN" altLang="en-US" dirty="0">
                <a:latin typeface="Times New Roman"/>
              </a:rPr>
              <a:t>这是一段文本</a:t>
            </a:r>
            <a:r>
              <a:rPr lang="en-US" altLang="zh-CN" dirty="0">
                <a:latin typeface="Times New Roman"/>
              </a:rPr>
              <a:t>",             </a:t>
            </a:r>
            <a:r>
              <a:rPr lang="zh-CN" altLang="en-US" dirty="0">
                <a:latin typeface="Times New Roman"/>
              </a:rPr>
              <a:t>    </a:t>
            </a:r>
            <a:r>
              <a:rPr lang="en-US" altLang="zh-CN" dirty="0">
                <a:latin typeface="Times New Roman"/>
              </a:rPr>
              <a:t>//</a:t>
            </a:r>
            <a:r>
              <a:rPr lang="zh-CN" altLang="en-US" dirty="0">
                <a:latin typeface="Times New Roman"/>
              </a:rPr>
              <a:t>被绘制的文本</a:t>
            </a:r>
          </a:p>
          <a:p>
            <a:pPr lvl="0"/>
            <a:r>
              <a:rPr lang="en-US" altLang="zh-CN" dirty="0">
                <a:latin typeface="Times New Roman"/>
              </a:rPr>
              <a:t>new Font("</a:t>
            </a:r>
            <a:r>
              <a:rPr lang="zh-CN" altLang="en-US" dirty="0">
                <a:latin typeface="Times New Roman"/>
              </a:rPr>
              <a:t>宋体</a:t>
            </a:r>
            <a:r>
              <a:rPr lang="en-US" altLang="zh-CN" dirty="0">
                <a:latin typeface="Times New Roman"/>
              </a:rPr>
              <a:t>",</a:t>
            </a:r>
            <a:r>
              <a:rPr lang="en-US" altLang="zh-CN" dirty="0" err="1">
                <a:latin typeface="Times New Roman"/>
              </a:rPr>
              <a:t>8.0f</a:t>
            </a:r>
            <a:r>
              <a:rPr lang="en-US" altLang="zh-CN" dirty="0">
                <a:latin typeface="Times New Roman"/>
              </a:rPr>
              <a:t>),                   </a:t>
            </a:r>
            <a:r>
              <a:rPr lang="zh-CN" altLang="en-US" dirty="0">
                <a:latin typeface="Times New Roman"/>
              </a:rPr>
              <a:t>    </a:t>
            </a:r>
            <a:r>
              <a:rPr lang="en-US" altLang="zh-CN" dirty="0">
                <a:latin typeface="Times New Roman"/>
              </a:rPr>
              <a:t>//</a:t>
            </a:r>
            <a:r>
              <a:rPr lang="zh-CN" altLang="en-US" dirty="0">
                <a:latin typeface="Times New Roman"/>
              </a:rPr>
              <a:t>文本的字体</a:t>
            </a:r>
          </a:p>
          <a:p>
            <a:pPr lvl="0"/>
            <a:r>
              <a:rPr lang="en-US" altLang="zh-CN" dirty="0">
                <a:latin typeface="Times New Roman"/>
              </a:rPr>
              <a:t>new </a:t>
            </a:r>
            <a:r>
              <a:rPr lang="en-US" altLang="zh-CN" dirty="0" err="1">
                <a:latin typeface="Times New Roman"/>
              </a:rPr>
              <a:t>SolidBrush</a:t>
            </a:r>
            <a:r>
              <a:rPr lang="en-US" altLang="zh-CN" dirty="0">
                <a:latin typeface="Times New Roman"/>
              </a:rPr>
              <a:t>(</a:t>
            </a:r>
            <a:r>
              <a:rPr lang="en-US" altLang="zh-CN" dirty="0" err="1">
                <a:latin typeface="Times New Roman"/>
              </a:rPr>
              <a:t>Color.Blue</a:t>
            </a:r>
            <a:r>
              <a:rPr lang="en-US" altLang="zh-CN" dirty="0">
                <a:latin typeface="Times New Roman"/>
              </a:rPr>
              <a:t>),            </a:t>
            </a:r>
            <a:r>
              <a:rPr lang="zh-CN" altLang="en-US" dirty="0">
                <a:latin typeface="Times New Roman"/>
              </a:rPr>
              <a:t>    </a:t>
            </a:r>
            <a:r>
              <a:rPr lang="en-US" altLang="zh-CN" dirty="0">
                <a:latin typeface="Times New Roman"/>
              </a:rPr>
              <a:t>//</a:t>
            </a:r>
            <a:r>
              <a:rPr lang="zh-CN" altLang="en-US" dirty="0">
                <a:latin typeface="Times New Roman"/>
              </a:rPr>
              <a:t>文本的刷子</a:t>
            </a:r>
          </a:p>
          <a:p>
            <a:pPr lvl="0"/>
            <a:r>
              <a:rPr lang="en-US" altLang="zh-CN" dirty="0">
                <a:latin typeface="Times New Roman"/>
              </a:rPr>
              <a:t>200,</a:t>
            </a:r>
          </a:p>
          <a:p>
            <a:pPr lvl="0"/>
            <a:r>
              <a:rPr lang="en-US" altLang="zh-CN" dirty="0">
                <a:latin typeface="Times New Roman"/>
              </a:rPr>
              <a:t>200);                                  </a:t>
            </a:r>
            <a:r>
              <a:rPr lang="zh-CN" altLang="en-US" dirty="0">
                <a:latin typeface="Times New Roman"/>
              </a:rPr>
              <a:t>        </a:t>
            </a:r>
            <a:r>
              <a:rPr lang="en-US" altLang="zh-CN" dirty="0">
                <a:latin typeface="Times New Roman"/>
              </a:rPr>
              <a:t>//</a:t>
            </a:r>
            <a:r>
              <a:rPr lang="zh-CN" altLang="en-US" dirty="0">
                <a:latin typeface="Times New Roman"/>
              </a:rPr>
              <a:t>绘制文本</a:t>
            </a:r>
          </a:p>
          <a:p>
            <a:pPr lvl="0"/>
            <a:r>
              <a:rPr lang="zh-CN" altLang="en-US" b="1" dirty="0">
                <a:latin typeface="Times New Roman"/>
                <a:sym typeface="Wingdings"/>
              </a:rPr>
              <a:t></a:t>
            </a:r>
            <a:r>
              <a:rPr lang="zh-CN" altLang="en-US" dirty="0">
                <a:latin typeface="Arial"/>
                <a:ea typeface="黑体"/>
                <a:sym typeface="Wingdings"/>
              </a:rPr>
              <a:t>注意：</a:t>
            </a:r>
            <a:r>
              <a:rPr lang="en-US" altLang="zh-CN" dirty="0" err="1">
                <a:latin typeface="Times New Roman"/>
                <a:ea typeface="黑体"/>
                <a:sym typeface="Wingdings"/>
              </a:rPr>
              <a:t>SolidBrush</a:t>
            </a:r>
            <a:r>
              <a:rPr lang="zh-CN" altLang="en-US" dirty="0">
                <a:latin typeface="Times New Roman"/>
                <a:ea typeface="黑体"/>
                <a:sym typeface="Wingdings"/>
              </a:rPr>
              <a:t>对象表示刷子，将在</a:t>
            </a:r>
            <a:r>
              <a:rPr lang="en-US" altLang="zh-CN" dirty="0">
                <a:latin typeface="Times New Roman"/>
                <a:ea typeface="黑体"/>
                <a:sym typeface="Wingdings"/>
              </a:rPr>
              <a:t>23.1.3</a:t>
            </a:r>
            <a:r>
              <a:rPr lang="zh-CN" altLang="en-US" dirty="0">
                <a:latin typeface="Times New Roman"/>
                <a:ea typeface="黑体"/>
                <a:sym typeface="Wingdings"/>
              </a:rPr>
              <a:t>节中介绍。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16466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endParaRPr lang="zh-CN" altLang="en-US" b="0" i="0" u="none" strike="noStrike" kern="1800" baseline="0" smtClean="0">
              <a:latin typeface="Arial"/>
              <a:ea typeface="黑体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0"/>
            <a:ext cx="8229600" cy="6858000"/>
          </a:xfrm>
        </p:spPr>
        <p:txBody>
          <a:bodyPr>
            <a:normAutofit/>
          </a:bodyPr>
          <a:lstStyle/>
          <a:p>
            <a:pPr marR="0" lvl="0" rtl="0"/>
            <a:r>
              <a:rPr lang="en-US" altLang="zh-CN" b="0" i="0" u="none" strike="noStrike" baseline="0" dirty="0" smtClean="0">
                <a:latin typeface="Times New Roman"/>
              </a:rPr>
              <a:t>3</a:t>
            </a:r>
            <a:r>
              <a:rPr lang="zh-CN" altLang="en-US" b="0" i="0" u="none" strike="noStrike" baseline="0" dirty="0" smtClean="0">
                <a:latin typeface="Times New Roman"/>
              </a:rPr>
              <a:t>．填充图形或图像</a:t>
            </a:r>
          </a:p>
          <a:p>
            <a:pPr marR="0" lvl="0" rtl="0"/>
            <a:r>
              <a:rPr lang="zh-CN" altLang="en-US" b="0" i="0" u="none" strike="noStrike" baseline="0" dirty="0" smtClean="0">
                <a:latin typeface="Times New Roman"/>
              </a:rPr>
              <a:t>为了方便用户使用</a:t>
            </a:r>
            <a:r>
              <a:rPr lang="en-US" altLang="zh-CN" b="0" i="0" u="none" strike="noStrike" baseline="0" dirty="0" smtClean="0">
                <a:latin typeface="Times New Roman"/>
              </a:rPr>
              <a:t>Graphics</a:t>
            </a:r>
            <a:r>
              <a:rPr lang="zh-CN" altLang="en-US" b="0" i="0" u="none" strike="noStrike" baseline="0" dirty="0" smtClean="0">
                <a:latin typeface="Times New Roman"/>
              </a:rPr>
              <a:t>类，在该类中还封装了</a:t>
            </a:r>
            <a:r>
              <a:rPr lang="en-US" altLang="zh-CN" b="0" i="0" u="none" strike="noStrike" baseline="0" dirty="0" smtClean="0">
                <a:latin typeface="Times New Roman"/>
              </a:rPr>
              <a:t>8</a:t>
            </a:r>
            <a:r>
              <a:rPr lang="zh-CN" altLang="en-US" b="0" i="0" u="none" strike="noStrike" baseline="0" dirty="0" smtClean="0">
                <a:latin typeface="Times New Roman"/>
              </a:rPr>
              <a:t>个以</a:t>
            </a:r>
            <a:r>
              <a:rPr lang="en-US" altLang="zh-CN" b="0" i="0" u="none" strike="noStrike" baseline="0" dirty="0" smtClean="0">
                <a:latin typeface="Times New Roman"/>
              </a:rPr>
              <a:t>Fill</a:t>
            </a:r>
            <a:r>
              <a:rPr lang="zh-CN" altLang="en-US" b="0" i="0" u="none" strike="noStrike" baseline="0" dirty="0" smtClean="0">
                <a:latin typeface="Times New Roman"/>
              </a:rPr>
              <a:t>开头的可以用来填充图形或图像的方法。具体说明如下表所示。</a:t>
            </a:r>
          </a:p>
          <a:p>
            <a:pPr marR="0" lvl="0" rtl="0"/>
            <a:r>
              <a:rPr lang="en-US" altLang="zh-CN" b="0" i="0" u="none" strike="noStrike" baseline="0" dirty="0" err="1" smtClean="0">
                <a:latin typeface="Times New Roman"/>
              </a:rPr>
              <a:t>Fil</a:t>
            </a:r>
            <a:endParaRPr lang="en-US" altLang="zh-CN" b="0" i="0" u="none" strike="noStrike" baseline="0" dirty="0" smtClean="0">
              <a:latin typeface="Times New Roman"/>
            </a:endParaRPr>
          </a:p>
          <a:p>
            <a:pPr marR="0" lvl="0" rtl="0"/>
            <a:endParaRPr lang="en-US" altLang="zh-CN" dirty="0">
              <a:latin typeface="Times New Roman"/>
            </a:endParaRPr>
          </a:p>
          <a:p>
            <a:pPr marR="0" lvl="0" rtl="0"/>
            <a:endParaRPr lang="en-US" altLang="zh-CN" b="0" i="0" u="none" strike="noStrike" baseline="0" dirty="0" smtClean="0">
              <a:latin typeface="Times New Roman"/>
            </a:endParaRPr>
          </a:p>
          <a:p>
            <a:pPr marR="0" lvl="0" rtl="0"/>
            <a:endParaRPr lang="en-US" altLang="zh-CN" dirty="0">
              <a:latin typeface="Times New Roman"/>
            </a:endParaRPr>
          </a:p>
          <a:p>
            <a:pPr marR="0" lvl="0" rtl="0"/>
            <a:r>
              <a:rPr lang="en-US" altLang="zh-CN" b="0" i="0" u="none" strike="noStrike" baseline="0" dirty="0" err="1" smtClean="0">
                <a:latin typeface="Times New Roman"/>
              </a:rPr>
              <a:t>lRectangle</a:t>
            </a:r>
            <a:r>
              <a:rPr lang="en-US" altLang="zh-CN" b="0" i="0" u="none" strike="noStrike" baseline="0" dirty="0" smtClean="0">
                <a:latin typeface="Times New Roman"/>
              </a:rPr>
              <a:t>()</a:t>
            </a:r>
            <a:r>
              <a:rPr lang="zh-CN" altLang="en-US" b="0" i="0" u="none" strike="noStrike" baseline="0" dirty="0" smtClean="0">
                <a:latin typeface="Times New Roman"/>
              </a:rPr>
              <a:t>方法用来填充一个指定矩形的内部，该矩形由其左上角点（由</a:t>
            </a:r>
            <a:r>
              <a:rPr lang="en-US" altLang="zh-CN" b="0" i="0" u="none" strike="noStrike" baseline="0" dirty="0" smtClean="0">
                <a:latin typeface="Times New Roman"/>
              </a:rPr>
              <a:t>X</a:t>
            </a:r>
            <a:r>
              <a:rPr lang="zh-CN" altLang="en-US" b="0" i="0" u="none" strike="noStrike" baseline="0" dirty="0" smtClean="0">
                <a:latin typeface="Times New Roman"/>
              </a:rPr>
              <a:t>坐标和</a:t>
            </a:r>
            <a:r>
              <a:rPr lang="en-US" altLang="zh-CN" b="0" i="0" u="none" strike="noStrike" baseline="0" dirty="0" smtClean="0">
                <a:latin typeface="Times New Roman"/>
              </a:rPr>
              <a:t>Y</a:t>
            </a:r>
            <a:r>
              <a:rPr lang="zh-CN" altLang="en-US" b="0" i="0" u="none" strike="noStrike" baseline="0" dirty="0" smtClean="0">
                <a:latin typeface="Times New Roman"/>
              </a:rPr>
              <a:t>坐标表示）、高度和宽度确定，被填充的颜色由其刷子确定。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8204299"/>
              </p:ext>
            </p:extLst>
          </p:nvPr>
        </p:nvGraphicFramePr>
        <p:xfrm>
          <a:off x="144016" y="2492896"/>
          <a:ext cx="8820472" cy="21602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97059"/>
                <a:gridCol w="2646142"/>
                <a:gridCol w="1709407"/>
                <a:gridCol w="2767864"/>
              </a:tblGrid>
              <a:tr h="432048"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100"/>
                        </a:spcAft>
                      </a:pPr>
                      <a:r>
                        <a:rPr lang="zh-CN" sz="1200">
                          <a:effectLst/>
                        </a:rPr>
                        <a:t>方</a:t>
                      </a:r>
                      <a:r>
                        <a:rPr lang="en-US" sz="1200">
                          <a:effectLst/>
                        </a:rPr>
                        <a:t>    </a:t>
                      </a:r>
                      <a:r>
                        <a:rPr lang="zh-CN" sz="1200">
                          <a:effectLst/>
                        </a:rPr>
                        <a:t>法</a:t>
                      </a:r>
                      <a:endParaRPr lang="zh-CN" sz="12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100"/>
                        </a:spcAft>
                      </a:pPr>
                      <a:r>
                        <a:rPr lang="zh-CN" sz="1200">
                          <a:effectLst/>
                        </a:rPr>
                        <a:t>说 </a:t>
                      </a:r>
                      <a:r>
                        <a:rPr lang="en-US" sz="1200">
                          <a:effectLst/>
                        </a:rPr>
                        <a:t>   </a:t>
                      </a:r>
                      <a:r>
                        <a:rPr lang="zh-CN" sz="1200">
                          <a:effectLst/>
                        </a:rPr>
                        <a:t>明</a:t>
                      </a:r>
                      <a:endParaRPr lang="zh-CN" sz="12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100"/>
                        </a:spcAft>
                      </a:pPr>
                      <a:r>
                        <a:rPr lang="zh-CN" sz="1200">
                          <a:effectLst/>
                        </a:rPr>
                        <a:t>方</a:t>
                      </a:r>
                      <a:r>
                        <a:rPr lang="en-US" sz="1200">
                          <a:effectLst/>
                        </a:rPr>
                        <a:t>    </a:t>
                      </a:r>
                      <a:r>
                        <a:rPr lang="zh-CN" sz="1200">
                          <a:effectLst/>
                        </a:rPr>
                        <a:t>法</a:t>
                      </a:r>
                      <a:endParaRPr lang="zh-CN" sz="12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100"/>
                        </a:spcAft>
                      </a:pPr>
                      <a:r>
                        <a:rPr lang="zh-CN" sz="1200">
                          <a:effectLst/>
                        </a:rPr>
                        <a:t>说</a:t>
                      </a:r>
                      <a:r>
                        <a:rPr lang="en-US" sz="1200">
                          <a:effectLst/>
                        </a:rPr>
                        <a:t>    </a:t>
                      </a:r>
                      <a:r>
                        <a:rPr lang="zh-CN" sz="1200">
                          <a:effectLst/>
                        </a:rPr>
                        <a:t>明</a:t>
                      </a:r>
                      <a:endParaRPr lang="zh-CN" sz="12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432048">
                <a:tc>
                  <a:txBody>
                    <a:bodyPr/>
                    <a:lstStyle/>
                    <a:p>
                      <a:pPr algn="just">
                        <a:lnSpc>
                          <a:spcPts val="1350"/>
                        </a:lnSpc>
                        <a:spcAft>
                          <a:spcPts val="100"/>
                        </a:spcAft>
                      </a:pPr>
                      <a:r>
                        <a:rPr lang="en-US" sz="1200">
                          <a:effectLst/>
                        </a:rPr>
                        <a:t>FillRectangle()</a:t>
                      </a:r>
                      <a:endParaRPr lang="zh-CN" sz="12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350"/>
                        </a:lnSpc>
                        <a:spcAft>
                          <a:spcPts val="100"/>
                        </a:spcAft>
                      </a:pPr>
                      <a:r>
                        <a:rPr lang="zh-CN" sz="1200">
                          <a:effectLst/>
                        </a:rPr>
                        <a:t>填充一个矩形的内部</a:t>
                      </a:r>
                      <a:endParaRPr lang="zh-CN" sz="12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350"/>
                        </a:lnSpc>
                        <a:spcAft>
                          <a:spcPts val="100"/>
                        </a:spcAft>
                      </a:pPr>
                      <a:r>
                        <a:rPr lang="en-US" sz="1200">
                          <a:effectLst/>
                        </a:rPr>
                        <a:t>FillEllipse()</a:t>
                      </a:r>
                      <a:endParaRPr lang="zh-CN" sz="12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350"/>
                        </a:lnSpc>
                        <a:spcAft>
                          <a:spcPts val="100"/>
                        </a:spcAft>
                      </a:pPr>
                      <a:r>
                        <a:rPr lang="zh-CN" sz="1200">
                          <a:effectLst/>
                        </a:rPr>
                        <a:t>填充一个椭圆的内部</a:t>
                      </a:r>
                      <a:endParaRPr lang="zh-CN" sz="12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432048">
                <a:tc>
                  <a:txBody>
                    <a:bodyPr/>
                    <a:lstStyle/>
                    <a:p>
                      <a:pPr algn="just">
                        <a:lnSpc>
                          <a:spcPts val="1350"/>
                        </a:lnSpc>
                        <a:spcAft>
                          <a:spcPts val="100"/>
                        </a:spcAft>
                      </a:pPr>
                      <a:r>
                        <a:rPr lang="en-US" sz="1200">
                          <a:effectLst/>
                        </a:rPr>
                        <a:t>FillRectangles()</a:t>
                      </a:r>
                      <a:endParaRPr lang="zh-CN" sz="12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350"/>
                        </a:lnSpc>
                        <a:spcAft>
                          <a:spcPts val="100"/>
                        </a:spcAft>
                      </a:pPr>
                      <a:r>
                        <a:rPr lang="zh-CN" sz="1200">
                          <a:effectLst/>
                        </a:rPr>
                        <a:t>填充多个矩形的内部</a:t>
                      </a:r>
                      <a:endParaRPr lang="zh-CN" sz="12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350"/>
                        </a:lnSpc>
                        <a:spcAft>
                          <a:spcPts val="100"/>
                        </a:spcAft>
                      </a:pPr>
                      <a:r>
                        <a:rPr lang="en-US" sz="1200">
                          <a:effectLst/>
                        </a:rPr>
                        <a:t>FillPie()</a:t>
                      </a:r>
                      <a:endParaRPr lang="zh-CN" sz="12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350"/>
                        </a:lnSpc>
                        <a:spcAft>
                          <a:spcPts val="100"/>
                        </a:spcAft>
                      </a:pPr>
                      <a:r>
                        <a:rPr lang="zh-CN" sz="1200">
                          <a:effectLst/>
                        </a:rPr>
                        <a:t>填充一个扇形的内部</a:t>
                      </a:r>
                      <a:endParaRPr lang="zh-CN" sz="12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432048">
                <a:tc>
                  <a:txBody>
                    <a:bodyPr/>
                    <a:lstStyle/>
                    <a:p>
                      <a:pPr algn="just">
                        <a:lnSpc>
                          <a:spcPts val="1350"/>
                        </a:lnSpc>
                        <a:spcAft>
                          <a:spcPts val="100"/>
                        </a:spcAft>
                      </a:pPr>
                      <a:r>
                        <a:rPr lang="en-US" sz="1200">
                          <a:effectLst/>
                        </a:rPr>
                        <a:t>FillPolygon()</a:t>
                      </a:r>
                      <a:endParaRPr lang="zh-CN" sz="12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350"/>
                        </a:lnSpc>
                        <a:spcAft>
                          <a:spcPts val="100"/>
                        </a:spcAft>
                      </a:pPr>
                      <a:r>
                        <a:rPr lang="zh-CN" sz="1200">
                          <a:effectLst/>
                        </a:rPr>
                        <a:t>填充一个多边形的内部</a:t>
                      </a:r>
                      <a:endParaRPr lang="zh-CN" sz="12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350"/>
                        </a:lnSpc>
                        <a:spcAft>
                          <a:spcPts val="100"/>
                        </a:spcAft>
                      </a:pPr>
                      <a:r>
                        <a:rPr lang="en-US" sz="1200">
                          <a:effectLst/>
                        </a:rPr>
                        <a:t>FillPath()</a:t>
                      </a:r>
                      <a:endParaRPr lang="zh-CN" sz="12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350"/>
                        </a:lnSpc>
                        <a:spcAft>
                          <a:spcPts val="100"/>
                        </a:spcAft>
                      </a:pPr>
                      <a:r>
                        <a:rPr lang="zh-CN" sz="1200" dirty="0">
                          <a:effectLst/>
                        </a:rPr>
                        <a:t>填充由一系列相互连接的直线</a:t>
                      </a:r>
                      <a:r>
                        <a:rPr lang="zh-CN" sz="1200" dirty="0" smtClean="0">
                          <a:effectLst/>
                        </a:rPr>
                        <a:t>和</a:t>
                      </a:r>
                      <a:endParaRPr lang="en-US" altLang="zh-CN" sz="1200" dirty="0" smtClean="0">
                        <a:effectLst/>
                      </a:endParaRPr>
                    </a:p>
                    <a:p>
                      <a:pPr algn="just">
                        <a:lnSpc>
                          <a:spcPts val="1350"/>
                        </a:lnSpc>
                        <a:spcAft>
                          <a:spcPts val="100"/>
                        </a:spcAft>
                      </a:pPr>
                      <a:r>
                        <a:rPr lang="zh-CN" sz="1200" dirty="0" smtClean="0">
                          <a:effectLst/>
                        </a:rPr>
                        <a:t>曲线</a:t>
                      </a:r>
                      <a:r>
                        <a:rPr lang="zh-CN" sz="1200" dirty="0">
                          <a:effectLst/>
                        </a:rPr>
                        <a:t>的内部</a:t>
                      </a:r>
                      <a:endParaRPr lang="zh-CN" sz="12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432048">
                <a:tc>
                  <a:txBody>
                    <a:bodyPr/>
                    <a:lstStyle/>
                    <a:p>
                      <a:pPr algn="just">
                        <a:lnSpc>
                          <a:spcPts val="1350"/>
                        </a:lnSpc>
                        <a:spcAft>
                          <a:spcPts val="100"/>
                        </a:spcAft>
                      </a:pPr>
                      <a:r>
                        <a:rPr lang="en-US" sz="1200">
                          <a:effectLst/>
                        </a:rPr>
                        <a:t>FillClosedCurve()</a:t>
                      </a:r>
                      <a:endParaRPr lang="zh-CN" sz="12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350"/>
                        </a:lnSpc>
                        <a:spcAft>
                          <a:spcPts val="100"/>
                        </a:spcAft>
                      </a:pPr>
                      <a:r>
                        <a:rPr lang="zh-CN" sz="1200">
                          <a:effectLst/>
                        </a:rPr>
                        <a:t>填充封闭曲线的的内部</a:t>
                      </a:r>
                      <a:endParaRPr lang="zh-CN" sz="12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350"/>
                        </a:lnSpc>
                        <a:spcAft>
                          <a:spcPts val="100"/>
                        </a:spcAft>
                      </a:pPr>
                      <a:r>
                        <a:rPr lang="en-US" sz="1200">
                          <a:effectLst/>
                        </a:rPr>
                        <a:t>FillRegion()</a:t>
                      </a:r>
                      <a:endParaRPr lang="zh-CN" sz="12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350"/>
                        </a:lnSpc>
                        <a:spcAft>
                          <a:spcPts val="100"/>
                        </a:spcAft>
                      </a:pPr>
                      <a:r>
                        <a:rPr lang="zh-CN" sz="1200" dirty="0">
                          <a:effectLst/>
                        </a:rPr>
                        <a:t>填充一个指定区域的内部</a:t>
                      </a:r>
                      <a:endParaRPr lang="zh-CN" sz="12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68678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620688"/>
            <a:ext cx="8229600" cy="5688632"/>
          </a:xfrm>
        </p:spPr>
        <p:txBody>
          <a:bodyPr/>
          <a:lstStyle/>
          <a:p>
            <a:pPr lvl="0"/>
            <a:r>
              <a:rPr lang="en-US" altLang="zh-CN" dirty="0" smtClean="0">
                <a:latin typeface="Arial"/>
                <a:ea typeface="黑体"/>
              </a:rPr>
              <a:t>【</a:t>
            </a:r>
            <a:r>
              <a:rPr lang="zh-CN" altLang="en-US" dirty="0" smtClean="0">
                <a:latin typeface="Arial"/>
                <a:ea typeface="黑体"/>
              </a:rPr>
              <a:t>示例</a:t>
            </a:r>
            <a:r>
              <a:rPr lang="en-US" altLang="zh-CN" b="1" dirty="0" smtClean="0">
                <a:latin typeface="Times New Roman"/>
                <a:ea typeface="黑体"/>
              </a:rPr>
              <a:t>8-7</a:t>
            </a:r>
            <a:r>
              <a:rPr lang="en-US" altLang="zh-CN" dirty="0">
                <a:latin typeface="Arial"/>
                <a:ea typeface="黑体"/>
              </a:rPr>
              <a:t>】</a:t>
            </a:r>
            <a:r>
              <a:rPr lang="zh-CN" altLang="en-US" dirty="0">
                <a:latin typeface="宋体"/>
                <a:ea typeface="黑体"/>
              </a:rPr>
              <a:t>下面</a:t>
            </a:r>
            <a:r>
              <a:rPr lang="zh-CN" altLang="en-US" dirty="0">
                <a:latin typeface="Times New Roman"/>
                <a:ea typeface="黑体"/>
              </a:rPr>
              <a:t>获取</a:t>
            </a:r>
            <a:r>
              <a:rPr lang="en-US" altLang="zh-CN" dirty="0">
                <a:latin typeface="Times New Roman"/>
                <a:ea typeface="黑体"/>
              </a:rPr>
              <a:t>Panel</a:t>
            </a:r>
            <a:r>
              <a:rPr lang="zh-CN" altLang="en-US" dirty="0">
                <a:latin typeface="Times New Roman"/>
                <a:ea typeface="黑体"/>
              </a:rPr>
              <a:t>控件</a:t>
            </a:r>
            <a:r>
              <a:rPr lang="en-US" altLang="zh-CN" dirty="0" err="1">
                <a:latin typeface="Times New Roman"/>
                <a:ea typeface="黑体"/>
              </a:rPr>
              <a:t>pChart</a:t>
            </a:r>
            <a:r>
              <a:rPr lang="zh-CN" altLang="en-US" dirty="0">
                <a:latin typeface="Times New Roman"/>
                <a:ea typeface="黑体"/>
              </a:rPr>
              <a:t>的</a:t>
            </a:r>
            <a:r>
              <a:rPr lang="en-US" altLang="zh-CN" dirty="0">
                <a:latin typeface="Times New Roman"/>
                <a:ea typeface="黑体"/>
              </a:rPr>
              <a:t>Graphics</a:t>
            </a:r>
            <a:r>
              <a:rPr lang="zh-CN" altLang="en-US" dirty="0">
                <a:latin typeface="Times New Roman"/>
                <a:ea typeface="黑体"/>
              </a:rPr>
              <a:t>对象，并使用该对象填充一个矩形的内部。该矩形的左上角点的</a:t>
            </a:r>
            <a:r>
              <a:rPr lang="en-US" altLang="zh-CN" dirty="0">
                <a:latin typeface="Times New Roman"/>
                <a:ea typeface="黑体"/>
              </a:rPr>
              <a:t>X</a:t>
            </a:r>
            <a:r>
              <a:rPr lang="zh-CN" altLang="en-US" dirty="0">
                <a:latin typeface="Times New Roman"/>
                <a:ea typeface="黑体"/>
              </a:rPr>
              <a:t>坐标和</a:t>
            </a:r>
            <a:r>
              <a:rPr lang="en-US" altLang="zh-CN" dirty="0">
                <a:latin typeface="Times New Roman"/>
                <a:ea typeface="黑体"/>
              </a:rPr>
              <a:t>Y</a:t>
            </a:r>
            <a:r>
              <a:rPr lang="zh-CN" altLang="en-US" dirty="0">
                <a:latin typeface="Times New Roman"/>
                <a:ea typeface="黑体"/>
              </a:rPr>
              <a:t>坐标分别为</a:t>
            </a:r>
            <a:r>
              <a:rPr lang="en-US" altLang="zh-CN" dirty="0">
                <a:latin typeface="Times New Roman"/>
                <a:ea typeface="黑体"/>
              </a:rPr>
              <a:t>0</a:t>
            </a:r>
            <a:r>
              <a:rPr lang="zh-CN" altLang="en-US" dirty="0">
                <a:latin typeface="Times New Roman"/>
                <a:ea typeface="黑体"/>
              </a:rPr>
              <a:t>和</a:t>
            </a:r>
            <a:r>
              <a:rPr lang="en-US" altLang="zh-CN" dirty="0">
                <a:latin typeface="Times New Roman"/>
                <a:ea typeface="黑体"/>
              </a:rPr>
              <a:t>100</a:t>
            </a:r>
            <a:r>
              <a:rPr lang="zh-CN" altLang="en-US" dirty="0">
                <a:latin typeface="Times New Roman"/>
                <a:ea typeface="黑体"/>
              </a:rPr>
              <a:t>，宽度为</a:t>
            </a:r>
            <a:r>
              <a:rPr lang="en-US" altLang="zh-CN" dirty="0">
                <a:latin typeface="Times New Roman"/>
                <a:ea typeface="黑体"/>
              </a:rPr>
              <a:t>300</a:t>
            </a:r>
            <a:r>
              <a:rPr lang="zh-CN" altLang="en-US" dirty="0">
                <a:latin typeface="Times New Roman"/>
                <a:ea typeface="黑体"/>
              </a:rPr>
              <a:t>，高度为</a:t>
            </a:r>
            <a:r>
              <a:rPr lang="en-US" altLang="zh-CN" dirty="0">
                <a:latin typeface="Times New Roman"/>
                <a:ea typeface="黑体"/>
              </a:rPr>
              <a:t>200</a:t>
            </a:r>
            <a:r>
              <a:rPr lang="zh-CN" altLang="en-US" dirty="0">
                <a:latin typeface="Times New Roman"/>
                <a:ea typeface="黑体"/>
              </a:rPr>
              <a:t>，被填充的演示为</a:t>
            </a:r>
            <a:r>
              <a:rPr lang="en-US" altLang="zh-CN" dirty="0" err="1">
                <a:latin typeface="Times New Roman"/>
                <a:ea typeface="黑体"/>
              </a:rPr>
              <a:t>Color.White</a:t>
            </a:r>
            <a:r>
              <a:rPr lang="zh-CN" altLang="en-US" dirty="0">
                <a:latin typeface="Times New Roman"/>
                <a:ea typeface="黑体"/>
              </a:rPr>
              <a:t>。</a:t>
            </a:r>
          </a:p>
          <a:p>
            <a:pPr lvl="0"/>
            <a:r>
              <a:rPr lang="en-US" altLang="zh-CN" dirty="0">
                <a:latin typeface="Times New Roman"/>
              </a:rPr>
              <a:t>Graphics </a:t>
            </a:r>
            <a:r>
              <a:rPr lang="en-US" altLang="zh-CN" dirty="0" err="1">
                <a:latin typeface="Times New Roman"/>
              </a:rPr>
              <a:t>gra</a:t>
            </a:r>
            <a:r>
              <a:rPr lang="zh-CN" altLang="en-US" dirty="0">
                <a:latin typeface="Times New Roman"/>
              </a:rPr>
              <a:t> </a:t>
            </a:r>
            <a:r>
              <a:rPr lang="en-US" altLang="zh-CN" dirty="0">
                <a:latin typeface="Times New Roman"/>
              </a:rPr>
              <a:t>= </a:t>
            </a:r>
            <a:r>
              <a:rPr lang="en-US" altLang="zh-CN" dirty="0" err="1">
                <a:latin typeface="Times New Roman"/>
              </a:rPr>
              <a:t>pChart.CreateGraphics</a:t>
            </a:r>
            <a:r>
              <a:rPr lang="en-US" altLang="zh-CN" dirty="0">
                <a:latin typeface="Times New Roman"/>
              </a:rPr>
              <a:t>();</a:t>
            </a:r>
            <a:r>
              <a:rPr lang="zh-CN" altLang="en-US" dirty="0">
                <a:latin typeface="Times New Roman"/>
              </a:rPr>
              <a:t>    </a:t>
            </a:r>
            <a:endParaRPr lang="en-US" altLang="zh-CN" dirty="0">
              <a:latin typeface="Times New Roman"/>
            </a:endParaRPr>
          </a:p>
          <a:p>
            <a:pPr lvl="0"/>
            <a:r>
              <a:rPr lang="en-US" altLang="zh-CN" dirty="0">
                <a:latin typeface="Times New Roman"/>
              </a:rPr>
              <a:t>//</a:t>
            </a:r>
            <a:r>
              <a:rPr lang="zh-CN" altLang="en-US" dirty="0">
                <a:latin typeface="Times New Roman"/>
              </a:rPr>
              <a:t>获取</a:t>
            </a:r>
            <a:r>
              <a:rPr lang="en-US" altLang="zh-CN" dirty="0" err="1">
                <a:latin typeface="Times New Roman"/>
              </a:rPr>
              <a:t>pChart</a:t>
            </a:r>
            <a:r>
              <a:rPr lang="zh-CN" altLang="en-US" dirty="0">
                <a:latin typeface="Times New Roman"/>
              </a:rPr>
              <a:t>控件的</a:t>
            </a:r>
            <a:r>
              <a:rPr lang="en-US" altLang="zh-CN" dirty="0">
                <a:latin typeface="Times New Roman"/>
              </a:rPr>
              <a:t>Graphics</a:t>
            </a:r>
            <a:r>
              <a:rPr lang="zh-CN" altLang="en-US" dirty="0">
                <a:latin typeface="Times New Roman"/>
              </a:rPr>
              <a:t>对象</a:t>
            </a:r>
          </a:p>
          <a:p>
            <a:pPr lvl="0"/>
            <a:r>
              <a:rPr lang="en-US" altLang="zh-CN" dirty="0" err="1">
                <a:latin typeface="Times New Roman"/>
              </a:rPr>
              <a:t>gra.FillRectangle</a:t>
            </a:r>
            <a:r>
              <a:rPr lang="en-US" altLang="zh-CN" dirty="0">
                <a:latin typeface="Times New Roman"/>
              </a:rPr>
              <a:t>(new </a:t>
            </a:r>
            <a:r>
              <a:rPr lang="en-US" altLang="zh-CN" dirty="0" err="1">
                <a:latin typeface="Times New Roman"/>
              </a:rPr>
              <a:t>SolidBrush</a:t>
            </a:r>
            <a:r>
              <a:rPr lang="en-US" altLang="zh-CN" dirty="0">
                <a:latin typeface="Times New Roman"/>
              </a:rPr>
              <a:t>(</a:t>
            </a:r>
            <a:r>
              <a:rPr lang="en-US" altLang="zh-CN" dirty="0" err="1">
                <a:latin typeface="Times New Roman"/>
              </a:rPr>
              <a:t>Color.White</a:t>
            </a:r>
            <a:r>
              <a:rPr lang="en-US" altLang="zh-CN" dirty="0">
                <a:latin typeface="Times New Roman"/>
              </a:rPr>
              <a:t>),0,100,300,200);</a:t>
            </a:r>
            <a:r>
              <a:rPr lang="zh-CN" altLang="en-US" dirty="0">
                <a:latin typeface="Times New Roman"/>
              </a:rPr>
              <a:t> </a:t>
            </a:r>
            <a:endParaRPr lang="en-US" altLang="zh-CN" dirty="0">
              <a:latin typeface="Times New Roman"/>
            </a:endParaRPr>
          </a:p>
          <a:p>
            <a:pPr lvl="0"/>
            <a:r>
              <a:rPr lang="en-US" altLang="zh-CN" dirty="0">
                <a:latin typeface="Times New Roman"/>
              </a:rPr>
              <a:t>//</a:t>
            </a:r>
            <a:r>
              <a:rPr lang="zh-CN" altLang="en-US" dirty="0">
                <a:latin typeface="Times New Roman"/>
              </a:rPr>
              <a:t>绘制一条直线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77263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altLang="zh-CN" b="0" i="0" u="none" strike="noStrike" kern="1800" baseline="0" dirty="0" smtClean="0">
                <a:latin typeface="Arial"/>
                <a:ea typeface="黑体"/>
              </a:rPr>
              <a:t>8.1.2  </a:t>
            </a:r>
            <a:r>
              <a:rPr lang="zh-CN" altLang="en-US" b="0" i="0" u="none" strike="noStrike" kern="1800" baseline="0" dirty="0" smtClean="0">
                <a:latin typeface="Arial"/>
                <a:ea typeface="黑体"/>
              </a:rPr>
              <a:t>点和区域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R="0" lvl="0" rtl="0"/>
            <a:r>
              <a:rPr lang="zh-CN" altLang="en-US" b="0" i="0" u="none" strike="noStrike" baseline="0" dirty="0" smtClean="0">
                <a:latin typeface="Times New Roman"/>
              </a:rPr>
              <a:t>在</a:t>
            </a:r>
            <a:r>
              <a:rPr lang="en-US" altLang="zh-CN" b="0" i="0" u="none" strike="noStrike" baseline="0" dirty="0" err="1" smtClean="0">
                <a:latin typeface="Times New Roman"/>
              </a:rPr>
              <a:t>GDI</a:t>
            </a:r>
            <a:r>
              <a:rPr lang="en-US" altLang="zh-CN" b="0" i="0" u="none" strike="noStrike" baseline="0" dirty="0" smtClean="0">
                <a:latin typeface="Times New Roman"/>
              </a:rPr>
              <a:t>+</a:t>
            </a:r>
            <a:r>
              <a:rPr lang="zh-CN" altLang="en-US" b="0" i="0" u="none" strike="noStrike" baseline="0" dirty="0" smtClean="0">
                <a:latin typeface="Times New Roman"/>
              </a:rPr>
              <a:t>绘图中，二维图像是在二维平面的基础上使用点、矩形、区域来描述图像。二维平面的左上角为坐标系原点，水平向右表示</a:t>
            </a:r>
            <a:r>
              <a:rPr lang="en-US" altLang="zh-CN" b="0" i="0" u="none" strike="noStrike" baseline="0" dirty="0" smtClean="0">
                <a:latin typeface="Times New Roman"/>
              </a:rPr>
              <a:t>X</a:t>
            </a:r>
            <a:r>
              <a:rPr lang="zh-CN" altLang="en-US" b="0" i="0" u="none" strike="noStrike" baseline="0" dirty="0" smtClean="0">
                <a:latin typeface="Times New Roman"/>
              </a:rPr>
              <a:t>轴的正方向，垂直向下表示</a:t>
            </a:r>
            <a:r>
              <a:rPr lang="en-US" altLang="zh-CN" b="0" i="0" u="none" strike="noStrike" baseline="0" dirty="0" smtClean="0">
                <a:latin typeface="Times New Roman"/>
              </a:rPr>
              <a:t>Y</a:t>
            </a:r>
            <a:r>
              <a:rPr lang="zh-CN" altLang="en-US" b="0" i="0" u="none" strike="noStrike" baseline="0" dirty="0" smtClean="0">
                <a:latin typeface="Times New Roman"/>
              </a:rPr>
              <a:t>轴的正方向。该二维平面的坐标系如下图所示。</a:t>
            </a:r>
          </a:p>
        </p:txBody>
      </p:sp>
      <p:pic>
        <p:nvPicPr>
          <p:cNvPr id="3074" name="Picture 2" descr="2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717032"/>
            <a:ext cx="4392488" cy="2822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1822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0"/>
            <a:ext cx="8229600" cy="6858000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zh-CN" altLang="en-US" dirty="0">
                <a:latin typeface="Times New Roman"/>
              </a:rPr>
              <a:t>在</a:t>
            </a:r>
            <a:r>
              <a:rPr lang="en-US" altLang="zh-CN" dirty="0" err="1">
                <a:latin typeface="Times New Roman"/>
              </a:rPr>
              <a:t>GDI</a:t>
            </a:r>
            <a:r>
              <a:rPr lang="en-US" altLang="zh-CN" dirty="0">
                <a:latin typeface="Times New Roman"/>
              </a:rPr>
              <a:t>+</a:t>
            </a:r>
            <a:r>
              <a:rPr lang="zh-CN" altLang="en-US" dirty="0">
                <a:latin typeface="Times New Roman"/>
              </a:rPr>
              <a:t>中，包括多个结构或类来描述二维平面上的点、矩形和区域。这些结构和类的具体说明如下所示。</a:t>
            </a:r>
          </a:p>
          <a:p>
            <a:pPr lvl="0"/>
            <a:r>
              <a:rPr lang="en-US" altLang="zh-CN" dirty="0">
                <a:latin typeface="Times New Roman"/>
              </a:rPr>
              <a:t>Point</a:t>
            </a:r>
            <a:r>
              <a:rPr lang="zh-CN" altLang="en-US" dirty="0">
                <a:latin typeface="Times New Roman"/>
              </a:rPr>
              <a:t>结构：表示在二维平面中定义点的有序对，</a:t>
            </a:r>
            <a:r>
              <a:rPr lang="en-US" altLang="zh-CN" dirty="0">
                <a:latin typeface="Times New Roman"/>
              </a:rPr>
              <a:t>X</a:t>
            </a:r>
            <a:r>
              <a:rPr lang="zh-CN" altLang="en-US" dirty="0">
                <a:latin typeface="Times New Roman"/>
              </a:rPr>
              <a:t>和</a:t>
            </a:r>
            <a:r>
              <a:rPr lang="en-US" altLang="zh-CN" dirty="0">
                <a:latin typeface="Times New Roman"/>
              </a:rPr>
              <a:t>Y</a:t>
            </a:r>
            <a:r>
              <a:rPr lang="zh-CN" altLang="en-US" dirty="0">
                <a:latin typeface="Times New Roman"/>
              </a:rPr>
              <a:t>坐标的值为整数。</a:t>
            </a:r>
          </a:p>
          <a:p>
            <a:pPr lvl="0"/>
            <a:r>
              <a:rPr lang="en-US" altLang="zh-CN" dirty="0" err="1">
                <a:latin typeface="Times New Roman"/>
              </a:rPr>
              <a:t>PointF</a:t>
            </a:r>
            <a:r>
              <a:rPr lang="zh-CN" altLang="en-US" dirty="0">
                <a:latin typeface="Times New Roman"/>
              </a:rPr>
              <a:t>结构：表示在二维平面中定义点的有序对，</a:t>
            </a:r>
            <a:r>
              <a:rPr lang="en-US" altLang="zh-CN" dirty="0">
                <a:latin typeface="Times New Roman"/>
              </a:rPr>
              <a:t>X</a:t>
            </a:r>
            <a:r>
              <a:rPr lang="zh-CN" altLang="en-US" dirty="0">
                <a:latin typeface="Times New Roman"/>
              </a:rPr>
              <a:t>和</a:t>
            </a:r>
            <a:r>
              <a:rPr lang="en-US" altLang="zh-CN" dirty="0">
                <a:latin typeface="Times New Roman"/>
              </a:rPr>
              <a:t>Y</a:t>
            </a:r>
            <a:r>
              <a:rPr lang="zh-CN" altLang="en-US" dirty="0">
                <a:latin typeface="Times New Roman"/>
              </a:rPr>
              <a:t>坐标的值为浮点数。</a:t>
            </a:r>
          </a:p>
          <a:p>
            <a:pPr lvl="0"/>
            <a:r>
              <a:rPr lang="en-US" altLang="zh-CN" dirty="0">
                <a:latin typeface="Times New Roman"/>
              </a:rPr>
              <a:t>Rectangle</a:t>
            </a:r>
            <a:r>
              <a:rPr lang="zh-CN" altLang="en-US" dirty="0">
                <a:latin typeface="Times New Roman"/>
              </a:rPr>
              <a:t>结构：表示一个矩形，存储</a:t>
            </a:r>
            <a:r>
              <a:rPr lang="en-US" altLang="zh-CN" dirty="0">
                <a:latin typeface="Times New Roman"/>
              </a:rPr>
              <a:t>4</a:t>
            </a:r>
            <a:r>
              <a:rPr lang="zh-CN" altLang="en-US" dirty="0">
                <a:latin typeface="Times New Roman"/>
              </a:rPr>
              <a:t>个整数值，即矩形左上角的</a:t>
            </a:r>
            <a:r>
              <a:rPr lang="en-US" altLang="zh-CN" dirty="0">
                <a:latin typeface="Times New Roman"/>
              </a:rPr>
              <a:t>X</a:t>
            </a:r>
            <a:r>
              <a:rPr lang="zh-CN" altLang="en-US" dirty="0">
                <a:latin typeface="Times New Roman"/>
              </a:rPr>
              <a:t>坐标和</a:t>
            </a:r>
            <a:r>
              <a:rPr lang="en-US" altLang="zh-CN" dirty="0">
                <a:latin typeface="Times New Roman"/>
              </a:rPr>
              <a:t>Y</a:t>
            </a:r>
            <a:r>
              <a:rPr lang="zh-CN" altLang="en-US" dirty="0">
                <a:latin typeface="Times New Roman"/>
              </a:rPr>
              <a:t>坐标、矩形的高度和宽度。</a:t>
            </a:r>
          </a:p>
          <a:p>
            <a:pPr lvl="0"/>
            <a:r>
              <a:rPr lang="en-US" altLang="zh-CN" dirty="0" err="1">
                <a:latin typeface="Times New Roman"/>
              </a:rPr>
              <a:t>RectangleF</a:t>
            </a:r>
            <a:r>
              <a:rPr lang="zh-CN" altLang="en-US" dirty="0">
                <a:latin typeface="Times New Roman"/>
              </a:rPr>
              <a:t>结构：表示一个矩形，存储</a:t>
            </a:r>
            <a:r>
              <a:rPr lang="en-US" altLang="zh-CN" dirty="0">
                <a:latin typeface="Times New Roman"/>
              </a:rPr>
              <a:t>4</a:t>
            </a:r>
            <a:r>
              <a:rPr lang="zh-CN" altLang="en-US" dirty="0">
                <a:latin typeface="Times New Roman"/>
              </a:rPr>
              <a:t>个浮点数值，即矩形左上角的</a:t>
            </a:r>
            <a:r>
              <a:rPr lang="en-US" altLang="zh-CN" dirty="0">
                <a:latin typeface="Times New Roman"/>
              </a:rPr>
              <a:t>X</a:t>
            </a:r>
            <a:r>
              <a:rPr lang="zh-CN" altLang="en-US" dirty="0">
                <a:latin typeface="Times New Roman"/>
              </a:rPr>
              <a:t>坐标和</a:t>
            </a:r>
            <a:r>
              <a:rPr lang="en-US" altLang="zh-CN" dirty="0">
                <a:latin typeface="Times New Roman"/>
              </a:rPr>
              <a:t>Y</a:t>
            </a:r>
            <a:r>
              <a:rPr lang="zh-CN" altLang="en-US" dirty="0">
                <a:latin typeface="Times New Roman"/>
              </a:rPr>
              <a:t>坐标、矩形的高度和宽度。</a:t>
            </a:r>
          </a:p>
          <a:p>
            <a:pPr lvl="0"/>
            <a:r>
              <a:rPr lang="en-US" altLang="zh-CN" dirty="0">
                <a:latin typeface="Times New Roman"/>
              </a:rPr>
              <a:t>Size</a:t>
            </a:r>
            <a:r>
              <a:rPr lang="zh-CN" altLang="en-US" dirty="0">
                <a:latin typeface="Times New Roman"/>
              </a:rPr>
              <a:t>结构：存储一个有序整数对，通常表示矩形的宽度和高度。</a:t>
            </a:r>
          </a:p>
          <a:p>
            <a:pPr lvl="0"/>
            <a:r>
              <a:rPr lang="en-US" altLang="zh-CN" dirty="0" err="1">
                <a:latin typeface="Times New Roman"/>
              </a:rPr>
              <a:t>SizeF</a:t>
            </a:r>
            <a:r>
              <a:rPr lang="zh-CN" altLang="en-US" dirty="0">
                <a:latin typeface="Times New Roman"/>
              </a:rPr>
              <a:t>结构：存储一个有序浮点数对，通常表示矩形的宽度和高度。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0704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endParaRPr lang="zh-CN" altLang="en-US" b="0" i="0" u="none" strike="noStrike" kern="1800" baseline="0" smtClean="0">
              <a:latin typeface="Arial"/>
              <a:ea typeface="黑体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0"/>
            <a:ext cx="8229600" cy="6858000"/>
          </a:xfrm>
        </p:spPr>
        <p:txBody>
          <a:bodyPr>
            <a:normAutofit fontScale="92500" lnSpcReduction="20000"/>
          </a:bodyPr>
          <a:lstStyle/>
          <a:p>
            <a:pPr marR="0" lvl="0" rtl="0"/>
            <a:r>
              <a:rPr lang="en-US" altLang="zh-CN" b="0" i="0" u="none" strike="noStrike" baseline="0" dirty="0" smtClean="0">
                <a:latin typeface="Times New Roman"/>
              </a:rPr>
              <a:t>1</a:t>
            </a:r>
            <a:r>
              <a:rPr lang="zh-CN" altLang="en-US" b="0" i="0" u="none" strike="noStrike" baseline="0" dirty="0" smtClean="0">
                <a:latin typeface="Times New Roman"/>
              </a:rPr>
              <a:t>．</a:t>
            </a:r>
            <a:r>
              <a:rPr lang="en-US" altLang="zh-CN" b="0" i="0" u="none" strike="noStrike" baseline="0" dirty="0" smtClean="0">
                <a:latin typeface="Times New Roman"/>
              </a:rPr>
              <a:t>Point</a:t>
            </a:r>
            <a:r>
              <a:rPr lang="zh-CN" altLang="en-US" b="0" i="0" u="none" strike="noStrike" baseline="0" dirty="0" smtClean="0">
                <a:latin typeface="Times New Roman"/>
              </a:rPr>
              <a:t>和</a:t>
            </a:r>
            <a:r>
              <a:rPr lang="en-US" altLang="zh-CN" b="0" i="0" u="none" strike="noStrike" baseline="0" dirty="0" err="1" smtClean="0">
                <a:latin typeface="Times New Roman"/>
              </a:rPr>
              <a:t>PointF</a:t>
            </a:r>
            <a:r>
              <a:rPr lang="zh-CN" altLang="en-US" b="0" i="0" u="none" strike="noStrike" baseline="0" dirty="0" smtClean="0">
                <a:latin typeface="Times New Roman"/>
              </a:rPr>
              <a:t>结构</a:t>
            </a:r>
          </a:p>
          <a:p>
            <a:pPr marR="0" lvl="0" rtl="0"/>
            <a:r>
              <a:rPr lang="en-US" altLang="zh-CN" b="0" i="0" u="none" strike="noStrike" baseline="0" dirty="0" smtClean="0">
                <a:latin typeface="Times New Roman"/>
              </a:rPr>
              <a:t>Point</a:t>
            </a:r>
            <a:r>
              <a:rPr lang="zh-CN" altLang="en-US" b="0" i="0" u="none" strike="noStrike" baseline="0" dirty="0" smtClean="0">
                <a:latin typeface="Times New Roman"/>
              </a:rPr>
              <a:t>结构在</a:t>
            </a:r>
            <a:r>
              <a:rPr lang="en-US" altLang="zh-CN" b="0" i="0" u="none" strike="noStrike" baseline="0" dirty="0" err="1" smtClean="0">
                <a:latin typeface="Times New Roman"/>
              </a:rPr>
              <a:t>GDI</a:t>
            </a:r>
            <a:r>
              <a:rPr lang="en-US" altLang="zh-CN" b="0" i="0" u="none" strike="noStrike" baseline="0" dirty="0" smtClean="0">
                <a:latin typeface="Times New Roman"/>
              </a:rPr>
              <a:t>+</a:t>
            </a:r>
            <a:r>
              <a:rPr lang="zh-CN" altLang="en-US" b="0" i="0" u="none" strike="noStrike" baseline="0" dirty="0" smtClean="0">
                <a:latin typeface="Times New Roman"/>
              </a:rPr>
              <a:t>库函数中最简单的，表示二维平面中定义点的有序对。它包含两个公共整型属性，表示它与某个特定位置的水平和垂直距离。</a:t>
            </a:r>
            <a:r>
              <a:rPr lang="en-US" altLang="zh-CN" b="0" i="0" u="none" strike="noStrike" baseline="0" dirty="0" err="1" smtClean="0">
                <a:latin typeface="Times New Roman"/>
              </a:rPr>
              <a:t>PointF</a:t>
            </a:r>
            <a:r>
              <a:rPr lang="zh-CN" altLang="en-US" b="0" i="0" u="none" strike="noStrike" baseline="0" dirty="0" smtClean="0">
                <a:latin typeface="Times New Roman"/>
              </a:rPr>
              <a:t>结构也表示点的有序对，但它用于坐标是浮点型的值的情况。</a:t>
            </a:r>
          </a:p>
          <a:p>
            <a:pPr marR="0" lvl="0" rtl="0"/>
            <a:r>
              <a:rPr lang="en-US" altLang="zh-CN" b="0" i="0" u="none" strike="noStrike" baseline="0" dirty="0" smtClean="0">
                <a:latin typeface="Times New Roman"/>
              </a:rPr>
              <a:t>Point</a:t>
            </a:r>
            <a:r>
              <a:rPr lang="zh-CN" altLang="en-US" b="0" i="0" u="none" strike="noStrike" baseline="0" dirty="0" smtClean="0">
                <a:latin typeface="Times New Roman"/>
              </a:rPr>
              <a:t>结构包括</a:t>
            </a:r>
            <a:r>
              <a:rPr lang="en-US" altLang="zh-CN" b="0" i="0" u="none" strike="noStrike" baseline="0" dirty="0" smtClean="0">
                <a:latin typeface="Times New Roman"/>
              </a:rPr>
              <a:t>3</a:t>
            </a:r>
            <a:r>
              <a:rPr lang="zh-CN" altLang="en-US" b="0" i="0" u="none" strike="noStrike" baseline="0" dirty="0" smtClean="0">
                <a:latin typeface="Times New Roman"/>
              </a:rPr>
              <a:t>个常用的属性：</a:t>
            </a:r>
            <a:r>
              <a:rPr lang="en-US" altLang="zh-CN" b="0" i="0" u="none" strike="noStrike" baseline="0" dirty="0" smtClean="0">
                <a:latin typeface="Times New Roman"/>
              </a:rPr>
              <a:t>X</a:t>
            </a:r>
            <a:r>
              <a:rPr lang="zh-CN" altLang="en-US" b="0" i="0" u="none" strike="noStrike" baseline="0" dirty="0" smtClean="0">
                <a:latin typeface="Times New Roman"/>
              </a:rPr>
              <a:t>、</a:t>
            </a:r>
            <a:r>
              <a:rPr lang="en-US" altLang="zh-CN" b="0" i="0" u="none" strike="noStrike" baseline="0" dirty="0" smtClean="0">
                <a:latin typeface="Times New Roman"/>
              </a:rPr>
              <a:t>Y</a:t>
            </a:r>
            <a:r>
              <a:rPr lang="zh-CN" altLang="en-US" b="0" i="0" u="none" strike="noStrike" baseline="0" dirty="0" smtClean="0">
                <a:latin typeface="Times New Roman"/>
              </a:rPr>
              <a:t>和</a:t>
            </a:r>
            <a:r>
              <a:rPr lang="en-US" altLang="zh-CN" b="0" i="0" u="none" strike="noStrike" baseline="0" dirty="0" err="1" smtClean="0">
                <a:latin typeface="Times New Roman"/>
              </a:rPr>
              <a:t>IsEmpty</a:t>
            </a:r>
            <a:r>
              <a:rPr lang="zh-CN" altLang="en-US" b="0" i="0" u="none" strike="noStrike" baseline="0" dirty="0" smtClean="0">
                <a:latin typeface="Times New Roman"/>
              </a:rPr>
              <a:t>。</a:t>
            </a:r>
            <a:r>
              <a:rPr lang="en-US" altLang="zh-CN" b="0" i="0" u="none" strike="noStrike" baseline="0" dirty="0" smtClean="0">
                <a:latin typeface="Times New Roman"/>
              </a:rPr>
              <a:t>X</a:t>
            </a:r>
            <a:r>
              <a:rPr lang="zh-CN" altLang="en-US" b="0" i="0" u="none" strike="noStrike" baseline="0" dirty="0" smtClean="0">
                <a:latin typeface="Times New Roman"/>
              </a:rPr>
              <a:t>和</a:t>
            </a:r>
            <a:r>
              <a:rPr lang="en-US" altLang="zh-CN" b="0" i="0" u="none" strike="noStrike" baseline="0" dirty="0" smtClean="0">
                <a:latin typeface="Times New Roman"/>
              </a:rPr>
              <a:t>Y</a:t>
            </a:r>
            <a:r>
              <a:rPr lang="zh-CN" altLang="en-US" b="0" i="0" u="none" strike="noStrike" baseline="0" dirty="0" smtClean="0">
                <a:latin typeface="Times New Roman"/>
              </a:rPr>
              <a:t>属性表示该点的</a:t>
            </a:r>
            <a:r>
              <a:rPr lang="en-US" altLang="zh-CN" b="0" i="0" u="none" strike="noStrike" baseline="0" dirty="0" smtClean="0">
                <a:latin typeface="Times New Roman"/>
              </a:rPr>
              <a:t>X</a:t>
            </a:r>
            <a:r>
              <a:rPr lang="zh-CN" altLang="en-US" b="0" i="0" u="none" strike="noStrike" baseline="0" dirty="0" smtClean="0">
                <a:latin typeface="Times New Roman"/>
              </a:rPr>
              <a:t>和</a:t>
            </a:r>
            <a:r>
              <a:rPr lang="en-US" altLang="zh-CN" b="0" i="0" u="none" strike="noStrike" baseline="0" dirty="0" smtClean="0">
                <a:latin typeface="Times New Roman"/>
              </a:rPr>
              <a:t>Y</a:t>
            </a:r>
            <a:r>
              <a:rPr lang="zh-CN" altLang="en-US" b="0" i="0" u="none" strike="noStrike" baseline="0" dirty="0" smtClean="0">
                <a:latin typeface="Times New Roman"/>
              </a:rPr>
              <a:t>坐标值，</a:t>
            </a:r>
            <a:r>
              <a:rPr lang="en-US" altLang="zh-CN" b="0" i="0" u="none" strike="noStrike" baseline="0" dirty="0" err="1" smtClean="0">
                <a:latin typeface="Times New Roman"/>
              </a:rPr>
              <a:t>IsEmpty</a:t>
            </a:r>
            <a:r>
              <a:rPr lang="zh-CN" altLang="en-US" b="0" i="0" u="none" strike="noStrike" baseline="0" dirty="0" smtClean="0">
                <a:latin typeface="Times New Roman"/>
              </a:rPr>
              <a:t>属性表示该点是否为空。</a:t>
            </a:r>
          </a:p>
          <a:p>
            <a:pPr marR="0" lvl="0" rtl="0"/>
            <a:r>
              <a:rPr lang="en-US" altLang="zh-CN" b="0" i="0" u="none" strike="noStrike" baseline="0" dirty="0" smtClean="0">
                <a:latin typeface="Arial"/>
                <a:ea typeface="黑体"/>
              </a:rPr>
              <a:t>【</a:t>
            </a:r>
            <a:r>
              <a:rPr lang="zh-CN" altLang="en-US" b="0" i="0" u="none" strike="noStrike" baseline="0" dirty="0" smtClean="0">
                <a:latin typeface="Arial"/>
                <a:ea typeface="黑体"/>
              </a:rPr>
              <a:t>示例</a:t>
            </a:r>
            <a:r>
              <a:rPr lang="en-US" altLang="zh-CN" b="1" i="0" u="none" strike="noStrike" baseline="0" dirty="0" smtClean="0">
                <a:latin typeface="Times New Roman"/>
                <a:ea typeface="黑体"/>
              </a:rPr>
              <a:t>8-8</a:t>
            </a:r>
            <a:r>
              <a:rPr lang="en-US" altLang="zh-CN" b="0" i="0" u="none" strike="noStrike" baseline="0" dirty="0" smtClean="0">
                <a:latin typeface="Arial"/>
                <a:ea typeface="黑体"/>
              </a:rPr>
              <a:t>】</a:t>
            </a:r>
            <a:r>
              <a:rPr lang="zh-CN" altLang="en-US" b="0" i="0" u="none" strike="noStrike" baseline="0" dirty="0" smtClean="0">
                <a:latin typeface="宋体"/>
                <a:ea typeface="黑体"/>
              </a:rPr>
              <a:t>下面</a:t>
            </a:r>
            <a:r>
              <a:rPr lang="zh-CN" altLang="en-US" b="0" i="0" u="none" strike="noStrike" baseline="0" dirty="0" smtClean="0">
                <a:latin typeface="Times New Roman"/>
                <a:ea typeface="黑体"/>
              </a:rPr>
              <a:t>创建</a:t>
            </a:r>
            <a:r>
              <a:rPr lang="en-US" altLang="zh-CN" b="0" i="0" u="none" strike="noStrike" baseline="0" dirty="0" smtClean="0">
                <a:latin typeface="Times New Roman"/>
                <a:ea typeface="黑体"/>
              </a:rPr>
              <a:t>Point</a:t>
            </a:r>
            <a:r>
              <a:rPr lang="zh-CN" altLang="en-US" b="0" i="0" u="none" strike="noStrike" baseline="0" dirty="0" smtClean="0">
                <a:latin typeface="Times New Roman"/>
                <a:ea typeface="黑体"/>
              </a:rPr>
              <a:t>结构的一个实例</a:t>
            </a:r>
            <a:r>
              <a:rPr lang="en-US" altLang="zh-CN" b="0" i="0" u="none" strike="noStrike" baseline="0" dirty="0" err="1" smtClean="0">
                <a:latin typeface="Times New Roman"/>
                <a:ea typeface="黑体"/>
              </a:rPr>
              <a:t>po</a:t>
            </a:r>
            <a:r>
              <a:rPr lang="zh-CN" altLang="en-US" b="0" i="0" u="none" strike="noStrike" baseline="0" dirty="0" smtClean="0">
                <a:latin typeface="Times New Roman"/>
                <a:ea typeface="黑体"/>
              </a:rPr>
              <a:t>，它的</a:t>
            </a:r>
            <a:r>
              <a:rPr lang="en-US" altLang="zh-CN" b="0" i="0" u="none" strike="noStrike" baseline="0" dirty="0" smtClean="0">
                <a:latin typeface="Times New Roman"/>
                <a:ea typeface="黑体"/>
              </a:rPr>
              <a:t>X</a:t>
            </a:r>
            <a:r>
              <a:rPr lang="zh-CN" altLang="en-US" b="0" i="0" u="none" strike="noStrike" baseline="0" dirty="0" smtClean="0">
                <a:latin typeface="Times New Roman"/>
                <a:ea typeface="黑体"/>
              </a:rPr>
              <a:t>和</a:t>
            </a:r>
            <a:r>
              <a:rPr lang="en-US" altLang="zh-CN" b="0" i="0" u="none" strike="noStrike" baseline="0" dirty="0" smtClean="0">
                <a:latin typeface="Times New Roman"/>
                <a:ea typeface="黑体"/>
              </a:rPr>
              <a:t>Y</a:t>
            </a:r>
            <a:r>
              <a:rPr lang="zh-CN" altLang="en-US" b="0" i="0" u="none" strike="noStrike" baseline="0" dirty="0" smtClean="0">
                <a:latin typeface="Times New Roman"/>
                <a:ea typeface="黑体"/>
              </a:rPr>
              <a:t>坐标值分别为</a:t>
            </a:r>
            <a:r>
              <a:rPr lang="en-US" altLang="zh-CN" b="0" i="0" u="none" strike="noStrike" baseline="0" dirty="0" smtClean="0">
                <a:latin typeface="Times New Roman"/>
                <a:ea typeface="黑体"/>
              </a:rPr>
              <a:t>100</a:t>
            </a:r>
            <a:r>
              <a:rPr lang="zh-CN" altLang="en-US" b="0" i="0" u="none" strike="noStrike" baseline="0" dirty="0" smtClean="0">
                <a:latin typeface="Times New Roman"/>
                <a:ea typeface="黑体"/>
              </a:rPr>
              <a:t>和</a:t>
            </a:r>
            <a:r>
              <a:rPr lang="en-US" altLang="zh-CN" b="0" i="0" u="none" strike="noStrike" baseline="0" dirty="0" smtClean="0">
                <a:latin typeface="Times New Roman"/>
                <a:ea typeface="黑体"/>
              </a:rPr>
              <a:t>200</a:t>
            </a:r>
            <a:r>
              <a:rPr lang="zh-CN" altLang="en-US" b="0" i="0" u="none" strike="noStrike" baseline="0" dirty="0" smtClean="0">
                <a:latin typeface="Times New Roman"/>
                <a:ea typeface="黑体"/>
              </a:rPr>
              <a:t>。</a:t>
            </a:r>
          </a:p>
          <a:p>
            <a:pPr marR="0" lvl="0" rtl="0"/>
            <a:r>
              <a:rPr lang="en-US" altLang="zh-CN" b="0" i="0" u="none" strike="noStrike" baseline="0" dirty="0" smtClean="0">
                <a:latin typeface="Times New Roman"/>
              </a:rPr>
              <a:t>Point </a:t>
            </a:r>
            <a:r>
              <a:rPr lang="en-US" altLang="zh-CN" b="0" i="0" u="none" strike="noStrike" baseline="0" dirty="0" err="1" smtClean="0">
                <a:latin typeface="Times New Roman"/>
              </a:rPr>
              <a:t>po</a:t>
            </a:r>
            <a:r>
              <a:rPr lang="zh-CN" altLang="en-US" b="0" i="0" u="none" strike="noStrike" baseline="0" dirty="0" smtClean="0">
                <a:latin typeface="Times New Roman"/>
              </a:rPr>
              <a:t> </a:t>
            </a:r>
            <a:r>
              <a:rPr lang="en-US" altLang="zh-CN" b="0" i="0" u="none" strike="noStrike" baseline="0" dirty="0" smtClean="0">
                <a:latin typeface="Times New Roman"/>
              </a:rPr>
              <a:t>= new Point(100,200);             </a:t>
            </a:r>
            <a:r>
              <a:rPr lang="zh-CN" altLang="en-US" b="0" i="0" u="none" strike="noStrike" baseline="0" dirty="0" smtClean="0">
                <a:latin typeface="Times New Roman"/>
              </a:rPr>
              <a:t>    </a:t>
            </a:r>
            <a:r>
              <a:rPr lang="en-US" altLang="zh-CN" b="0" i="0" u="none" strike="noStrike" baseline="0" dirty="0" smtClean="0">
                <a:latin typeface="Times New Roman"/>
              </a:rPr>
              <a:t>//Point</a:t>
            </a:r>
            <a:r>
              <a:rPr lang="zh-CN" altLang="en-US" b="0" i="0" u="none" strike="noStrike" baseline="0" dirty="0" smtClean="0">
                <a:latin typeface="Times New Roman"/>
              </a:rPr>
              <a:t>结构的实例</a:t>
            </a:r>
            <a:r>
              <a:rPr lang="en-US" altLang="zh-CN" b="0" i="0" u="none" strike="noStrike" baseline="0" dirty="0" err="1" smtClean="0">
                <a:latin typeface="Times New Roman"/>
              </a:rPr>
              <a:t>po</a:t>
            </a:r>
            <a:endParaRPr lang="en-US" altLang="zh-CN" b="0" i="0" u="none" strike="noStrike" baseline="0" dirty="0" smtClean="0">
              <a:latin typeface="Times New Roman"/>
            </a:endParaRPr>
          </a:p>
          <a:p>
            <a:pPr marR="0" lvl="0" rtl="0"/>
            <a:r>
              <a:rPr lang="en-US" altLang="zh-CN" b="0" i="0" u="none" strike="noStrike" baseline="0" dirty="0" smtClean="0">
                <a:latin typeface="Arial"/>
                <a:ea typeface="黑体"/>
              </a:rPr>
              <a:t>【</a:t>
            </a:r>
            <a:r>
              <a:rPr lang="zh-CN" altLang="en-US" b="0" i="0" u="none" strike="noStrike" baseline="0" dirty="0" smtClean="0">
                <a:latin typeface="Arial"/>
                <a:ea typeface="黑体"/>
              </a:rPr>
              <a:t>示例</a:t>
            </a:r>
            <a:r>
              <a:rPr lang="en-US" altLang="zh-CN" b="1" i="0" u="none" strike="noStrike" baseline="0" dirty="0" smtClean="0">
                <a:latin typeface="Times New Roman"/>
                <a:ea typeface="黑体"/>
              </a:rPr>
              <a:t>8-9</a:t>
            </a:r>
            <a:r>
              <a:rPr lang="en-US" altLang="zh-CN" b="0" i="0" u="none" strike="noStrike" baseline="0" dirty="0" smtClean="0">
                <a:latin typeface="Arial"/>
                <a:ea typeface="黑体"/>
              </a:rPr>
              <a:t>】</a:t>
            </a:r>
            <a:r>
              <a:rPr lang="zh-CN" altLang="en-US" b="0" i="0" u="none" strike="noStrike" baseline="0" dirty="0" smtClean="0">
                <a:latin typeface="宋体"/>
                <a:ea typeface="黑体"/>
              </a:rPr>
              <a:t>下面</a:t>
            </a:r>
            <a:r>
              <a:rPr lang="zh-CN" altLang="en-US" b="0" i="0" u="none" strike="noStrike" baseline="0" dirty="0" smtClean="0">
                <a:latin typeface="Times New Roman"/>
                <a:ea typeface="黑体"/>
              </a:rPr>
              <a:t>获取</a:t>
            </a:r>
            <a:r>
              <a:rPr lang="en-US" altLang="zh-CN" b="0" i="0" u="none" strike="noStrike" baseline="0" dirty="0" smtClean="0">
                <a:latin typeface="Times New Roman"/>
                <a:ea typeface="黑体"/>
              </a:rPr>
              <a:t>Point</a:t>
            </a:r>
            <a:r>
              <a:rPr lang="zh-CN" altLang="en-US" b="0" i="0" u="none" strike="noStrike" baseline="0" dirty="0" smtClean="0">
                <a:latin typeface="Times New Roman"/>
                <a:ea typeface="黑体"/>
              </a:rPr>
              <a:t>结构的实例</a:t>
            </a:r>
            <a:r>
              <a:rPr lang="en-US" altLang="zh-CN" b="0" i="0" u="none" strike="noStrike" baseline="0" dirty="0" err="1" smtClean="0">
                <a:latin typeface="Times New Roman"/>
                <a:ea typeface="黑体"/>
              </a:rPr>
              <a:t>po</a:t>
            </a:r>
            <a:r>
              <a:rPr lang="zh-CN" altLang="en-US" b="0" i="0" u="none" strike="noStrike" baseline="0" dirty="0" smtClean="0">
                <a:latin typeface="Times New Roman"/>
                <a:ea typeface="黑体"/>
              </a:rPr>
              <a:t>的</a:t>
            </a:r>
            <a:r>
              <a:rPr lang="en-US" altLang="zh-CN" b="0" i="0" u="none" strike="noStrike" baseline="0" dirty="0" smtClean="0">
                <a:latin typeface="Times New Roman"/>
                <a:ea typeface="黑体"/>
              </a:rPr>
              <a:t>X</a:t>
            </a:r>
            <a:r>
              <a:rPr lang="zh-CN" altLang="en-US" b="0" i="0" u="none" strike="noStrike" baseline="0" dirty="0" smtClean="0">
                <a:latin typeface="Times New Roman"/>
                <a:ea typeface="黑体"/>
              </a:rPr>
              <a:t>和</a:t>
            </a:r>
            <a:r>
              <a:rPr lang="en-US" altLang="zh-CN" b="0" i="0" u="none" strike="noStrike" baseline="0" dirty="0" smtClean="0">
                <a:latin typeface="Times New Roman"/>
                <a:ea typeface="黑体"/>
              </a:rPr>
              <a:t>Y</a:t>
            </a:r>
            <a:r>
              <a:rPr lang="zh-CN" altLang="en-US" b="0" i="0" u="none" strike="noStrike" baseline="0" dirty="0" smtClean="0">
                <a:latin typeface="Times New Roman"/>
                <a:ea typeface="黑体"/>
              </a:rPr>
              <a:t>坐标值，分别保存为</a:t>
            </a:r>
            <a:r>
              <a:rPr lang="en-US" altLang="zh-CN" b="0" i="0" u="none" strike="noStrike" baseline="0" dirty="0" smtClean="0">
                <a:latin typeface="Times New Roman"/>
                <a:ea typeface="黑体"/>
              </a:rPr>
              <a:t>x</a:t>
            </a:r>
            <a:r>
              <a:rPr lang="zh-CN" altLang="en-US" b="0" i="0" u="none" strike="noStrike" baseline="0" dirty="0" smtClean="0">
                <a:latin typeface="Times New Roman"/>
                <a:ea typeface="黑体"/>
              </a:rPr>
              <a:t>和</a:t>
            </a:r>
            <a:r>
              <a:rPr lang="en-US" altLang="zh-CN" b="0" i="0" u="none" strike="noStrike" baseline="0" dirty="0" smtClean="0">
                <a:latin typeface="Times New Roman"/>
                <a:ea typeface="黑体"/>
              </a:rPr>
              <a:t>y</a:t>
            </a:r>
            <a:r>
              <a:rPr lang="zh-CN" altLang="en-US" b="0" i="0" u="none" strike="noStrike" baseline="0" dirty="0" smtClean="0">
                <a:latin typeface="Times New Roman"/>
                <a:ea typeface="黑体"/>
              </a:rPr>
              <a:t>变量。</a:t>
            </a:r>
          </a:p>
          <a:p>
            <a:pPr marR="0" lvl="0" rtl="0"/>
            <a:r>
              <a:rPr lang="en-US" altLang="zh-CN" b="0" i="0" u="none" strike="noStrike" baseline="0" dirty="0" err="1" smtClean="0">
                <a:latin typeface="Times New Roman"/>
              </a:rPr>
              <a:t>int</a:t>
            </a:r>
            <a:r>
              <a:rPr lang="en-US" altLang="zh-CN" b="0" i="0" u="none" strike="noStrike" baseline="0" dirty="0" smtClean="0">
                <a:latin typeface="Times New Roman"/>
              </a:rPr>
              <a:t> x = </a:t>
            </a:r>
            <a:r>
              <a:rPr lang="en-US" altLang="zh-CN" b="0" i="0" u="none" strike="noStrike" baseline="0" dirty="0" err="1" smtClean="0">
                <a:latin typeface="Times New Roman"/>
              </a:rPr>
              <a:t>po.X</a:t>
            </a:r>
            <a:r>
              <a:rPr lang="en-US" altLang="zh-CN" b="0" i="0" u="none" strike="noStrike" baseline="0" dirty="0" smtClean="0">
                <a:latin typeface="Times New Roman"/>
              </a:rPr>
              <a:t>;                                  </a:t>
            </a:r>
            <a:r>
              <a:rPr lang="zh-CN" altLang="en-US" b="0" i="0" u="none" strike="noStrike" baseline="0" dirty="0" smtClean="0">
                <a:latin typeface="Times New Roman"/>
              </a:rPr>
              <a:t>    </a:t>
            </a:r>
            <a:r>
              <a:rPr lang="en-US" altLang="zh-CN" b="0" i="0" u="none" strike="noStrike" baseline="0" dirty="0" smtClean="0">
                <a:latin typeface="Times New Roman"/>
              </a:rPr>
              <a:t>//</a:t>
            </a:r>
            <a:r>
              <a:rPr lang="zh-CN" altLang="en-US" b="0" i="0" u="none" strike="noStrike" baseline="0" dirty="0" smtClean="0">
                <a:latin typeface="Times New Roman"/>
              </a:rPr>
              <a:t>获取</a:t>
            </a:r>
            <a:r>
              <a:rPr lang="en-US" altLang="zh-CN" b="0" i="0" u="none" strike="noStrike" baseline="0" dirty="0" err="1" smtClean="0">
                <a:latin typeface="Times New Roman"/>
              </a:rPr>
              <a:t>po</a:t>
            </a:r>
            <a:r>
              <a:rPr lang="zh-CN" altLang="en-US" b="0" i="0" u="none" strike="noStrike" baseline="0" dirty="0" smtClean="0">
                <a:latin typeface="Times New Roman"/>
              </a:rPr>
              <a:t>实例的</a:t>
            </a:r>
            <a:r>
              <a:rPr lang="en-US" altLang="zh-CN" b="0" i="0" u="none" strike="noStrike" baseline="0" dirty="0" smtClean="0">
                <a:latin typeface="Times New Roman"/>
              </a:rPr>
              <a:t>X</a:t>
            </a:r>
            <a:r>
              <a:rPr lang="zh-CN" altLang="en-US" b="0" i="0" u="none" strike="noStrike" baseline="0" dirty="0" smtClean="0">
                <a:latin typeface="Times New Roman"/>
              </a:rPr>
              <a:t>坐标值</a:t>
            </a:r>
          </a:p>
          <a:p>
            <a:pPr marR="0" lvl="0" rtl="0"/>
            <a:r>
              <a:rPr lang="en-US" altLang="zh-CN" b="0" i="0" u="none" strike="noStrike" baseline="0" dirty="0" err="1" smtClean="0">
                <a:latin typeface="Times New Roman"/>
              </a:rPr>
              <a:t>int</a:t>
            </a:r>
            <a:r>
              <a:rPr lang="en-US" altLang="zh-CN" b="0" i="0" u="none" strike="noStrike" baseline="0" dirty="0" smtClean="0">
                <a:latin typeface="Times New Roman"/>
              </a:rPr>
              <a:t> y = </a:t>
            </a:r>
            <a:r>
              <a:rPr lang="en-US" altLang="zh-CN" b="0" i="0" u="none" strike="noStrike" baseline="0" dirty="0" err="1" smtClean="0">
                <a:latin typeface="Times New Roman"/>
              </a:rPr>
              <a:t>po.Y</a:t>
            </a:r>
            <a:r>
              <a:rPr lang="en-US" altLang="zh-CN" b="0" i="0" u="none" strike="noStrike" baseline="0" dirty="0" smtClean="0">
                <a:latin typeface="Times New Roman"/>
              </a:rPr>
              <a:t>;                                  </a:t>
            </a:r>
            <a:r>
              <a:rPr lang="zh-CN" altLang="en-US" b="0" i="0" u="none" strike="noStrike" baseline="0" dirty="0" smtClean="0">
                <a:latin typeface="Times New Roman"/>
              </a:rPr>
              <a:t>    </a:t>
            </a:r>
            <a:r>
              <a:rPr lang="en-US" altLang="zh-CN" b="0" i="0" u="none" strike="noStrike" baseline="0" dirty="0" smtClean="0">
                <a:latin typeface="Times New Roman"/>
              </a:rPr>
              <a:t>//</a:t>
            </a:r>
            <a:r>
              <a:rPr lang="zh-CN" altLang="en-US" b="0" i="0" u="none" strike="noStrike" baseline="0" dirty="0" smtClean="0">
                <a:latin typeface="Times New Roman"/>
              </a:rPr>
              <a:t>获取</a:t>
            </a:r>
            <a:r>
              <a:rPr lang="en-US" altLang="zh-CN" b="0" i="0" u="none" strike="noStrike" baseline="0" dirty="0" err="1" smtClean="0">
                <a:latin typeface="Times New Roman"/>
              </a:rPr>
              <a:t>po</a:t>
            </a:r>
            <a:r>
              <a:rPr lang="zh-CN" altLang="en-US" b="0" i="0" u="none" strike="noStrike" baseline="0" dirty="0" smtClean="0">
                <a:latin typeface="Times New Roman"/>
              </a:rPr>
              <a:t>实例的</a:t>
            </a:r>
            <a:r>
              <a:rPr lang="en-US" altLang="zh-CN" b="0" i="0" u="none" strike="noStrike" baseline="0" dirty="0" smtClean="0">
                <a:latin typeface="Times New Roman"/>
              </a:rPr>
              <a:t>Y</a:t>
            </a:r>
            <a:r>
              <a:rPr lang="zh-CN" altLang="en-US" b="0" i="0" u="none" strike="noStrike" baseline="0" dirty="0" smtClean="0">
                <a:latin typeface="Times New Roman"/>
              </a:rPr>
              <a:t>坐标值</a:t>
            </a:r>
          </a:p>
        </p:txBody>
      </p:sp>
    </p:spTree>
    <p:extLst>
      <p:ext uri="{BB962C8B-B14F-4D97-AF65-F5344CB8AC3E}">
        <p14:creationId xmlns:p14="http://schemas.microsoft.com/office/powerpoint/2010/main" val="37331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endParaRPr lang="zh-CN" altLang="en-US" b="0" i="0" u="none" strike="noStrike" kern="1800" baseline="0" smtClean="0">
              <a:latin typeface="Arial"/>
              <a:ea typeface="黑体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0"/>
            <a:ext cx="8229600" cy="6858000"/>
          </a:xfrm>
        </p:spPr>
        <p:txBody>
          <a:bodyPr>
            <a:normAutofit fontScale="92500" lnSpcReduction="20000"/>
          </a:bodyPr>
          <a:lstStyle/>
          <a:p>
            <a:pPr marR="0" lvl="0" rtl="0"/>
            <a:r>
              <a:rPr lang="en-US" altLang="zh-CN" b="0" i="0" u="none" strike="noStrike" baseline="0" dirty="0" smtClean="0">
                <a:latin typeface="Times New Roman"/>
              </a:rPr>
              <a:t>2</a:t>
            </a:r>
            <a:r>
              <a:rPr lang="zh-CN" altLang="en-US" b="0" i="0" u="none" strike="noStrike" baseline="0" dirty="0" smtClean="0">
                <a:latin typeface="Times New Roman"/>
              </a:rPr>
              <a:t>．</a:t>
            </a:r>
            <a:r>
              <a:rPr lang="en-US" altLang="zh-CN" b="0" i="0" u="none" strike="noStrike" baseline="0" dirty="0" smtClean="0">
                <a:latin typeface="Times New Roman"/>
              </a:rPr>
              <a:t>Rectangle</a:t>
            </a:r>
            <a:r>
              <a:rPr lang="zh-CN" altLang="en-US" b="0" i="0" u="none" strike="noStrike" baseline="0" dirty="0" smtClean="0">
                <a:latin typeface="Times New Roman"/>
              </a:rPr>
              <a:t>和</a:t>
            </a:r>
            <a:r>
              <a:rPr lang="en-US" altLang="zh-CN" b="0" i="0" u="none" strike="noStrike" baseline="0" dirty="0" err="1" smtClean="0">
                <a:latin typeface="Times New Roman"/>
              </a:rPr>
              <a:t>RectangleF</a:t>
            </a:r>
            <a:r>
              <a:rPr lang="zh-CN" altLang="en-US" b="0" i="0" u="none" strike="noStrike" baseline="0" dirty="0" smtClean="0">
                <a:latin typeface="Times New Roman"/>
              </a:rPr>
              <a:t>结构</a:t>
            </a:r>
          </a:p>
          <a:p>
            <a:pPr marR="0" lvl="0" rtl="0"/>
            <a:r>
              <a:rPr lang="zh-CN" altLang="en-US" b="0" i="0" u="none" strike="noStrike" baseline="0" dirty="0" smtClean="0">
                <a:latin typeface="Times New Roman"/>
              </a:rPr>
              <a:t>与</a:t>
            </a:r>
            <a:r>
              <a:rPr lang="en-US" altLang="zh-CN" b="0" i="0" u="none" strike="noStrike" baseline="0" dirty="0" smtClean="0">
                <a:latin typeface="Times New Roman"/>
              </a:rPr>
              <a:t>Point</a:t>
            </a:r>
            <a:r>
              <a:rPr lang="zh-CN" altLang="en-US" b="0" i="0" u="none" strike="noStrike" baseline="0" dirty="0" smtClean="0">
                <a:latin typeface="Times New Roman"/>
              </a:rPr>
              <a:t>和</a:t>
            </a:r>
            <a:r>
              <a:rPr lang="en-US" altLang="zh-CN" b="0" i="0" u="none" strike="noStrike" baseline="0" dirty="0" err="1" smtClean="0">
                <a:latin typeface="Times New Roman"/>
              </a:rPr>
              <a:t>PointF</a:t>
            </a:r>
            <a:r>
              <a:rPr lang="zh-CN" altLang="en-US" b="0" i="0" u="none" strike="noStrike" baseline="0" dirty="0" smtClean="0">
                <a:latin typeface="Times New Roman"/>
              </a:rPr>
              <a:t>一样，</a:t>
            </a:r>
            <a:r>
              <a:rPr lang="en-US" altLang="zh-CN" b="0" i="0" u="none" strike="noStrike" baseline="0" dirty="0" smtClean="0">
                <a:latin typeface="Times New Roman"/>
              </a:rPr>
              <a:t>Rectangle</a:t>
            </a:r>
            <a:r>
              <a:rPr lang="zh-CN" altLang="en-US" b="0" i="0" u="none" strike="noStrike" baseline="0" dirty="0" smtClean="0">
                <a:latin typeface="Times New Roman"/>
              </a:rPr>
              <a:t>也有两个变体：</a:t>
            </a:r>
            <a:r>
              <a:rPr lang="en-US" altLang="zh-CN" b="0" i="0" u="none" strike="noStrike" baseline="0" dirty="0" smtClean="0">
                <a:latin typeface="Times New Roman"/>
              </a:rPr>
              <a:t>Rectangle</a:t>
            </a:r>
            <a:r>
              <a:rPr lang="zh-CN" altLang="en-US" b="0" i="0" u="none" strike="noStrike" baseline="0" dirty="0" smtClean="0">
                <a:latin typeface="Times New Roman"/>
              </a:rPr>
              <a:t>和</a:t>
            </a:r>
            <a:r>
              <a:rPr lang="en-US" altLang="zh-CN" b="0" i="0" u="none" strike="noStrike" baseline="0" dirty="0" err="1" smtClean="0">
                <a:latin typeface="Times New Roman"/>
              </a:rPr>
              <a:t>RectangleF</a:t>
            </a:r>
            <a:r>
              <a:rPr lang="zh-CN" altLang="en-US" b="0" i="0" u="none" strike="noStrike" baseline="0" dirty="0" smtClean="0">
                <a:latin typeface="Times New Roman"/>
              </a:rPr>
              <a:t>结构，用来表示屏幕上的一个矩形区域。</a:t>
            </a:r>
            <a:r>
              <a:rPr lang="en-US" altLang="zh-CN" b="0" i="0" u="none" strike="noStrike" baseline="0" dirty="0" smtClean="0">
                <a:latin typeface="Times New Roman"/>
              </a:rPr>
              <a:t>Rectangle</a:t>
            </a:r>
            <a:r>
              <a:rPr lang="zh-CN" altLang="en-US" b="0" i="0" u="none" strike="noStrike" baseline="0" dirty="0" smtClean="0">
                <a:latin typeface="Times New Roman"/>
              </a:rPr>
              <a:t>结构存储四个值，分别为矩形左上角的</a:t>
            </a:r>
            <a:r>
              <a:rPr lang="en-US" altLang="zh-CN" b="0" i="0" u="none" strike="noStrike" baseline="0" dirty="0" smtClean="0">
                <a:latin typeface="Times New Roman"/>
              </a:rPr>
              <a:t>X</a:t>
            </a:r>
            <a:r>
              <a:rPr lang="zh-CN" altLang="en-US" b="0" i="0" u="none" strike="noStrike" baseline="0" dirty="0" smtClean="0">
                <a:latin typeface="Times New Roman"/>
              </a:rPr>
              <a:t>坐标和</a:t>
            </a:r>
            <a:r>
              <a:rPr lang="en-US" altLang="zh-CN" b="0" i="0" u="none" strike="noStrike" baseline="0" dirty="0" smtClean="0">
                <a:latin typeface="Times New Roman"/>
              </a:rPr>
              <a:t>Y</a:t>
            </a:r>
            <a:r>
              <a:rPr lang="zh-CN" altLang="en-US" b="0" i="0" u="none" strike="noStrike" baseline="0" dirty="0" smtClean="0">
                <a:latin typeface="Times New Roman"/>
              </a:rPr>
              <a:t>坐标、矩形的高度和宽度。</a:t>
            </a:r>
            <a:r>
              <a:rPr lang="en-US" altLang="zh-CN" b="0" i="0" u="none" strike="noStrike" baseline="0" dirty="0" err="1" smtClean="0">
                <a:latin typeface="Times New Roman"/>
              </a:rPr>
              <a:t>RectangleF</a:t>
            </a:r>
            <a:r>
              <a:rPr lang="zh-CN" altLang="en-US" b="0" i="0" u="none" strike="noStrike" baseline="0" dirty="0" smtClean="0">
                <a:latin typeface="Times New Roman"/>
              </a:rPr>
              <a:t>结构用于存储矩形的四个值为浮点型的情况。</a:t>
            </a:r>
          </a:p>
          <a:p>
            <a:pPr marR="0" lvl="0" rtl="0"/>
            <a:r>
              <a:rPr lang="en-US" altLang="zh-CN" b="0" i="0" u="none" strike="noStrike" baseline="0" dirty="0" smtClean="0">
                <a:latin typeface="Times New Roman"/>
              </a:rPr>
              <a:t>Rectangle</a:t>
            </a:r>
            <a:r>
              <a:rPr lang="zh-CN" altLang="en-US" b="0" i="0" u="none" strike="noStrike" baseline="0" dirty="0" smtClean="0">
                <a:latin typeface="Times New Roman"/>
              </a:rPr>
              <a:t>结构表示一个矩形，并使用宽度、高度和左上角来描述该矩形。</a:t>
            </a:r>
            <a:r>
              <a:rPr lang="en-US" altLang="zh-CN" b="0" i="0" u="none" strike="noStrike" baseline="0" dirty="0" smtClean="0">
                <a:latin typeface="Times New Roman"/>
              </a:rPr>
              <a:t>Rectangle</a:t>
            </a:r>
            <a:r>
              <a:rPr lang="zh-CN" altLang="en-US" b="0" i="0" u="none" strike="noStrike" baseline="0" dirty="0" smtClean="0">
                <a:latin typeface="Times New Roman"/>
              </a:rPr>
              <a:t>结构包括以下</a:t>
            </a:r>
            <a:r>
              <a:rPr lang="en-US" altLang="zh-CN" b="0" i="0" u="none" strike="noStrike" baseline="0" dirty="0" smtClean="0">
                <a:latin typeface="Times New Roman"/>
              </a:rPr>
              <a:t>11</a:t>
            </a:r>
            <a:r>
              <a:rPr lang="zh-CN" altLang="en-US" b="0" i="0" u="none" strike="noStrike" baseline="0" dirty="0" smtClean="0">
                <a:latin typeface="Times New Roman"/>
              </a:rPr>
              <a:t>个属性，具体说明如下所示。</a:t>
            </a:r>
          </a:p>
          <a:p>
            <a:pPr marR="0" lvl="0" rtl="0"/>
            <a:r>
              <a:rPr lang="en-US" altLang="zh-CN" b="0" i="0" u="none" strike="noStrike" baseline="0" dirty="0" smtClean="0">
                <a:latin typeface="Times New Roman"/>
              </a:rPr>
              <a:t>X</a:t>
            </a:r>
            <a:r>
              <a:rPr lang="zh-CN" altLang="en-US" b="0" i="0" u="none" strike="noStrike" baseline="0" dirty="0" smtClean="0">
                <a:latin typeface="Times New Roman"/>
              </a:rPr>
              <a:t>属性：矩形左上角的</a:t>
            </a:r>
            <a:r>
              <a:rPr lang="en-US" altLang="zh-CN" b="0" i="0" u="none" strike="noStrike" baseline="0" dirty="0" smtClean="0">
                <a:latin typeface="Times New Roman"/>
              </a:rPr>
              <a:t>x</a:t>
            </a:r>
            <a:r>
              <a:rPr lang="zh-CN" altLang="en-US" b="0" i="0" u="none" strike="noStrike" baseline="0" dirty="0" smtClean="0">
                <a:latin typeface="Times New Roman"/>
              </a:rPr>
              <a:t>坐标。</a:t>
            </a:r>
          </a:p>
          <a:p>
            <a:pPr marR="0" lvl="0" rtl="0"/>
            <a:r>
              <a:rPr lang="en-US" altLang="zh-CN" b="0" i="0" u="none" strike="noStrike" baseline="0" dirty="0" smtClean="0">
                <a:latin typeface="Times New Roman"/>
              </a:rPr>
              <a:t>Y</a:t>
            </a:r>
            <a:r>
              <a:rPr lang="zh-CN" altLang="en-US" b="0" i="0" u="none" strike="noStrike" baseline="0" dirty="0" smtClean="0">
                <a:latin typeface="Times New Roman"/>
              </a:rPr>
              <a:t>属性：矩形左上角的</a:t>
            </a:r>
            <a:r>
              <a:rPr lang="en-US" altLang="zh-CN" b="0" i="0" u="none" strike="noStrike" baseline="0" dirty="0" smtClean="0">
                <a:latin typeface="Times New Roman"/>
              </a:rPr>
              <a:t>y</a:t>
            </a:r>
            <a:r>
              <a:rPr lang="zh-CN" altLang="en-US" b="0" i="0" u="none" strike="noStrike" baseline="0" dirty="0" smtClean="0">
                <a:latin typeface="Times New Roman"/>
              </a:rPr>
              <a:t>坐标。</a:t>
            </a:r>
          </a:p>
          <a:p>
            <a:pPr marR="0" lvl="0" rtl="0"/>
            <a:r>
              <a:rPr lang="en-US" altLang="zh-CN" b="0" i="0" u="none" strike="noStrike" baseline="0" dirty="0" smtClean="0">
                <a:latin typeface="Times New Roman"/>
              </a:rPr>
              <a:t>Width</a:t>
            </a:r>
            <a:r>
              <a:rPr lang="zh-CN" altLang="en-US" b="0" i="0" u="none" strike="noStrike" baseline="0" dirty="0" smtClean="0">
                <a:latin typeface="Times New Roman"/>
              </a:rPr>
              <a:t>属性：矩形的宽度。</a:t>
            </a:r>
          </a:p>
          <a:p>
            <a:pPr marR="0" lvl="0" rtl="0"/>
            <a:r>
              <a:rPr lang="en-US" altLang="zh-CN" b="0" i="0" u="none" strike="noStrike" baseline="0" dirty="0" smtClean="0">
                <a:latin typeface="Times New Roman"/>
              </a:rPr>
              <a:t>Height</a:t>
            </a:r>
            <a:r>
              <a:rPr lang="zh-CN" altLang="en-US" b="0" i="0" u="none" strike="noStrike" baseline="0" dirty="0" smtClean="0">
                <a:latin typeface="Times New Roman"/>
              </a:rPr>
              <a:t>属性：矩形的高度。</a:t>
            </a:r>
          </a:p>
          <a:p>
            <a:pPr marR="0" lvl="0" rtl="0"/>
            <a:r>
              <a:rPr lang="en-US" altLang="zh-CN" b="0" i="0" u="none" strike="noStrike" baseline="0" dirty="0" smtClean="0">
                <a:latin typeface="Times New Roman"/>
              </a:rPr>
              <a:t>Top</a:t>
            </a:r>
            <a:r>
              <a:rPr lang="zh-CN" altLang="en-US" b="0" i="0" u="none" strike="noStrike" baseline="0" dirty="0" smtClean="0">
                <a:latin typeface="Times New Roman"/>
              </a:rPr>
              <a:t>属性：矩形上边缘的</a:t>
            </a:r>
            <a:r>
              <a:rPr lang="en-US" altLang="zh-CN" b="0" i="0" u="none" strike="noStrike" baseline="0" dirty="0" smtClean="0">
                <a:latin typeface="Times New Roman"/>
              </a:rPr>
              <a:t>y</a:t>
            </a:r>
            <a:r>
              <a:rPr lang="zh-CN" altLang="en-US" b="0" i="0" u="none" strike="noStrike" baseline="0" dirty="0" smtClean="0">
                <a:latin typeface="Times New Roman"/>
              </a:rPr>
              <a:t>坐标。</a:t>
            </a:r>
          </a:p>
        </p:txBody>
      </p:sp>
    </p:spTree>
    <p:extLst>
      <p:ext uri="{BB962C8B-B14F-4D97-AF65-F5344CB8AC3E}">
        <p14:creationId xmlns:p14="http://schemas.microsoft.com/office/powerpoint/2010/main" val="2322051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980728"/>
            <a:ext cx="8229600" cy="5877272"/>
          </a:xfrm>
        </p:spPr>
        <p:txBody>
          <a:bodyPr/>
          <a:lstStyle/>
          <a:p>
            <a:pPr lvl="0"/>
            <a:r>
              <a:rPr lang="en-US" altLang="zh-CN" dirty="0">
                <a:latin typeface="Times New Roman"/>
              </a:rPr>
              <a:t>Bottom</a:t>
            </a:r>
            <a:r>
              <a:rPr lang="zh-CN" altLang="en-US" dirty="0">
                <a:latin typeface="Times New Roman"/>
              </a:rPr>
              <a:t>属性：矩形下边缘的</a:t>
            </a:r>
            <a:r>
              <a:rPr lang="en-US" altLang="zh-CN" dirty="0">
                <a:latin typeface="Times New Roman"/>
              </a:rPr>
              <a:t>y</a:t>
            </a:r>
            <a:r>
              <a:rPr lang="zh-CN" altLang="en-US" dirty="0">
                <a:latin typeface="Times New Roman"/>
              </a:rPr>
              <a:t>坐标，它的值</a:t>
            </a:r>
            <a:r>
              <a:rPr lang="en-US" altLang="zh-CN" dirty="0">
                <a:latin typeface="Times New Roman"/>
              </a:rPr>
              <a:t>Y</a:t>
            </a:r>
            <a:r>
              <a:rPr lang="zh-CN" altLang="en-US" dirty="0">
                <a:latin typeface="Times New Roman"/>
              </a:rPr>
              <a:t>与</a:t>
            </a:r>
            <a:r>
              <a:rPr lang="en-US" altLang="zh-CN" dirty="0">
                <a:latin typeface="Times New Roman"/>
              </a:rPr>
              <a:t>Height</a:t>
            </a:r>
            <a:r>
              <a:rPr lang="zh-CN" altLang="en-US" dirty="0">
                <a:latin typeface="Times New Roman"/>
              </a:rPr>
              <a:t>属性值之和。</a:t>
            </a:r>
          </a:p>
          <a:p>
            <a:pPr lvl="0"/>
            <a:r>
              <a:rPr lang="en-US" altLang="zh-CN" dirty="0">
                <a:latin typeface="Times New Roman"/>
              </a:rPr>
              <a:t>Left</a:t>
            </a:r>
            <a:r>
              <a:rPr lang="zh-CN" altLang="en-US" dirty="0">
                <a:latin typeface="Times New Roman"/>
              </a:rPr>
              <a:t>属性：矩形左边缘的</a:t>
            </a:r>
            <a:r>
              <a:rPr lang="en-US" altLang="zh-CN" dirty="0">
                <a:latin typeface="Times New Roman"/>
              </a:rPr>
              <a:t>x</a:t>
            </a:r>
            <a:r>
              <a:rPr lang="zh-CN" altLang="en-US" dirty="0">
                <a:latin typeface="Times New Roman"/>
              </a:rPr>
              <a:t>坐标。</a:t>
            </a:r>
          </a:p>
          <a:p>
            <a:pPr lvl="0"/>
            <a:r>
              <a:rPr lang="en-US" altLang="zh-CN" dirty="0">
                <a:latin typeface="Times New Roman"/>
              </a:rPr>
              <a:t>Right</a:t>
            </a:r>
            <a:r>
              <a:rPr lang="zh-CN" altLang="en-US" dirty="0">
                <a:latin typeface="Times New Roman"/>
              </a:rPr>
              <a:t>属性：矩形右边缘的</a:t>
            </a:r>
            <a:r>
              <a:rPr lang="en-US" altLang="zh-CN" dirty="0">
                <a:latin typeface="Times New Roman"/>
              </a:rPr>
              <a:t>x</a:t>
            </a:r>
            <a:r>
              <a:rPr lang="zh-CN" altLang="en-US" dirty="0">
                <a:latin typeface="Times New Roman"/>
              </a:rPr>
              <a:t>坐标，它的值</a:t>
            </a:r>
            <a:r>
              <a:rPr lang="en-US" altLang="zh-CN" dirty="0">
                <a:latin typeface="Times New Roman"/>
              </a:rPr>
              <a:t>X</a:t>
            </a:r>
            <a:r>
              <a:rPr lang="zh-CN" altLang="en-US" dirty="0">
                <a:latin typeface="Times New Roman"/>
              </a:rPr>
              <a:t>与</a:t>
            </a:r>
            <a:r>
              <a:rPr lang="en-US" altLang="zh-CN" dirty="0">
                <a:latin typeface="Times New Roman"/>
              </a:rPr>
              <a:t>Width</a:t>
            </a:r>
            <a:r>
              <a:rPr lang="zh-CN" altLang="en-US" dirty="0">
                <a:latin typeface="Times New Roman"/>
              </a:rPr>
              <a:t>属性值之和。</a:t>
            </a:r>
          </a:p>
          <a:p>
            <a:pPr lvl="0"/>
            <a:r>
              <a:rPr lang="en-US" altLang="zh-CN" dirty="0">
                <a:latin typeface="Times New Roman"/>
              </a:rPr>
              <a:t>Location</a:t>
            </a:r>
            <a:r>
              <a:rPr lang="zh-CN" altLang="en-US" dirty="0">
                <a:latin typeface="Times New Roman"/>
              </a:rPr>
              <a:t>属性：矩形左上角的坐标。</a:t>
            </a:r>
          </a:p>
          <a:p>
            <a:pPr lvl="0"/>
            <a:r>
              <a:rPr lang="en-US" altLang="zh-CN" dirty="0">
                <a:latin typeface="Times New Roman"/>
              </a:rPr>
              <a:t>Size</a:t>
            </a:r>
            <a:r>
              <a:rPr lang="zh-CN" altLang="en-US" dirty="0">
                <a:latin typeface="Times New Roman"/>
              </a:rPr>
              <a:t>属性：矩形的大小。</a:t>
            </a:r>
          </a:p>
          <a:p>
            <a:pPr lvl="0"/>
            <a:r>
              <a:rPr lang="en-US" altLang="zh-CN" dirty="0" err="1">
                <a:latin typeface="Times New Roman"/>
              </a:rPr>
              <a:t>IsEmpty</a:t>
            </a:r>
            <a:r>
              <a:rPr lang="zh-CN" altLang="en-US" dirty="0">
                <a:latin typeface="Times New Roman"/>
              </a:rPr>
              <a:t>属性：表示该矩形的所有数值属性是否都具有零值。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07067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endParaRPr lang="zh-CN" altLang="en-US" b="0" i="0" u="none" strike="noStrike" kern="1800" baseline="0" smtClean="0">
              <a:latin typeface="Arial"/>
              <a:ea typeface="黑体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764704"/>
            <a:ext cx="8229600" cy="5877272"/>
          </a:xfrm>
        </p:spPr>
        <p:txBody>
          <a:bodyPr>
            <a:normAutofit/>
          </a:bodyPr>
          <a:lstStyle/>
          <a:p>
            <a:pPr marR="0" lvl="0" rtl="0"/>
            <a:r>
              <a:rPr lang="en-US" altLang="zh-CN" b="0" i="0" u="none" strike="noStrike" baseline="0" dirty="0" smtClean="0">
                <a:latin typeface="Arial"/>
                <a:ea typeface="黑体"/>
              </a:rPr>
              <a:t>【</a:t>
            </a:r>
            <a:r>
              <a:rPr lang="zh-CN" altLang="en-US" b="0" i="0" u="none" strike="noStrike" baseline="0" dirty="0" smtClean="0">
                <a:latin typeface="Arial"/>
                <a:ea typeface="黑体"/>
              </a:rPr>
              <a:t>示例</a:t>
            </a:r>
            <a:r>
              <a:rPr lang="en-US" altLang="zh-CN" b="1" i="0" u="none" strike="noStrike" baseline="0" dirty="0" smtClean="0">
                <a:latin typeface="Times New Roman"/>
                <a:ea typeface="黑体"/>
              </a:rPr>
              <a:t>8-10</a:t>
            </a:r>
            <a:r>
              <a:rPr lang="en-US" altLang="zh-CN" b="0" i="0" u="none" strike="noStrike" baseline="0" dirty="0" smtClean="0">
                <a:latin typeface="Arial"/>
                <a:ea typeface="黑体"/>
              </a:rPr>
              <a:t>】</a:t>
            </a:r>
            <a:r>
              <a:rPr lang="zh-CN" altLang="en-US" b="0" i="0" u="none" strike="noStrike" baseline="0" dirty="0" smtClean="0">
                <a:latin typeface="宋体"/>
                <a:ea typeface="黑体"/>
              </a:rPr>
              <a:t>下面</a:t>
            </a:r>
            <a:r>
              <a:rPr lang="zh-CN" altLang="en-US" b="0" i="0" u="none" strike="noStrike" baseline="0" dirty="0" smtClean="0">
                <a:latin typeface="Times New Roman"/>
                <a:ea typeface="黑体"/>
              </a:rPr>
              <a:t>创建</a:t>
            </a:r>
            <a:r>
              <a:rPr lang="en-US" altLang="zh-CN" b="0" i="0" u="none" strike="noStrike" baseline="0" dirty="0" smtClean="0">
                <a:latin typeface="Times New Roman"/>
                <a:ea typeface="黑体"/>
              </a:rPr>
              <a:t>Rectangle</a:t>
            </a:r>
            <a:r>
              <a:rPr lang="zh-CN" altLang="en-US" b="0" i="0" u="none" strike="noStrike" baseline="0" dirty="0" smtClean="0">
                <a:latin typeface="Times New Roman"/>
                <a:ea typeface="黑体"/>
              </a:rPr>
              <a:t>结构的一个实例</a:t>
            </a:r>
            <a:r>
              <a:rPr lang="en-US" altLang="zh-CN" b="0" i="0" u="none" strike="noStrike" baseline="0" dirty="0" smtClean="0">
                <a:latin typeface="Times New Roman"/>
                <a:ea typeface="黑体"/>
              </a:rPr>
              <a:t>rec</a:t>
            </a:r>
            <a:r>
              <a:rPr lang="zh-CN" altLang="en-US" b="0" i="0" u="none" strike="noStrike" baseline="0" dirty="0" smtClean="0">
                <a:latin typeface="Times New Roman"/>
                <a:ea typeface="黑体"/>
              </a:rPr>
              <a:t>，即创建一个矩形。该矩形的左上角的</a:t>
            </a:r>
            <a:r>
              <a:rPr lang="en-US" altLang="zh-CN" b="0" i="0" u="none" strike="noStrike" baseline="0" dirty="0" smtClean="0">
                <a:latin typeface="Times New Roman"/>
                <a:ea typeface="黑体"/>
              </a:rPr>
              <a:t>X</a:t>
            </a:r>
            <a:r>
              <a:rPr lang="zh-CN" altLang="en-US" b="0" i="0" u="none" strike="noStrike" baseline="0" dirty="0" smtClean="0">
                <a:latin typeface="Times New Roman"/>
                <a:ea typeface="黑体"/>
              </a:rPr>
              <a:t>和</a:t>
            </a:r>
            <a:r>
              <a:rPr lang="en-US" altLang="zh-CN" b="0" i="0" u="none" strike="noStrike" baseline="0" dirty="0" smtClean="0">
                <a:latin typeface="Times New Roman"/>
                <a:ea typeface="黑体"/>
              </a:rPr>
              <a:t>Y</a:t>
            </a:r>
            <a:r>
              <a:rPr lang="zh-CN" altLang="en-US" b="0" i="0" u="none" strike="noStrike" baseline="0" dirty="0" smtClean="0">
                <a:latin typeface="Times New Roman"/>
                <a:ea typeface="黑体"/>
              </a:rPr>
              <a:t>坐标值分别为</a:t>
            </a:r>
            <a:r>
              <a:rPr lang="en-US" altLang="zh-CN" b="0" i="0" u="none" strike="noStrike" baseline="0" dirty="0" smtClean="0">
                <a:latin typeface="Times New Roman"/>
                <a:ea typeface="黑体"/>
              </a:rPr>
              <a:t>0</a:t>
            </a:r>
            <a:r>
              <a:rPr lang="zh-CN" altLang="en-US" b="0" i="0" u="none" strike="noStrike" baseline="0" dirty="0" smtClean="0">
                <a:latin typeface="Times New Roman"/>
                <a:ea typeface="黑体"/>
              </a:rPr>
              <a:t>和</a:t>
            </a:r>
            <a:r>
              <a:rPr lang="en-US" altLang="zh-CN" b="0" i="0" u="none" strike="noStrike" baseline="0" dirty="0" smtClean="0">
                <a:latin typeface="Times New Roman"/>
                <a:ea typeface="黑体"/>
              </a:rPr>
              <a:t>0</a:t>
            </a:r>
            <a:r>
              <a:rPr lang="zh-CN" altLang="en-US" b="0" i="0" u="none" strike="noStrike" baseline="0" dirty="0" smtClean="0">
                <a:latin typeface="Times New Roman"/>
                <a:ea typeface="黑体"/>
              </a:rPr>
              <a:t>，矩形的宽度和高度分别为</a:t>
            </a:r>
            <a:r>
              <a:rPr lang="en-US" altLang="zh-CN" b="0" i="0" u="none" strike="noStrike" baseline="0" dirty="0" smtClean="0">
                <a:latin typeface="Times New Roman"/>
                <a:ea typeface="黑体"/>
              </a:rPr>
              <a:t>100</a:t>
            </a:r>
            <a:r>
              <a:rPr lang="zh-CN" altLang="en-US" b="0" i="0" u="none" strike="noStrike" baseline="0" dirty="0" smtClean="0">
                <a:latin typeface="Times New Roman"/>
                <a:ea typeface="黑体"/>
              </a:rPr>
              <a:t>和</a:t>
            </a:r>
            <a:r>
              <a:rPr lang="en-US" altLang="zh-CN" b="0" i="0" u="none" strike="noStrike" baseline="0" dirty="0" smtClean="0">
                <a:latin typeface="Times New Roman"/>
                <a:ea typeface="黑体"/>
              </a:rPr>
              <a:t>200</a:t>
            </a:r>
            <a:r>
              <a:rPr lang="zh-CN" altLang="en-US" b="0" i="0" u="none" strike="noStrike" baseline="0" dirty="0" smtClean="0">
                <a:latin typeface="Times New Roman"/>
                <a:ea typeface="黑体"/>
              </a:rPr>
              <a:t>。</a:t>
            </a:r>
          </a:p>
          <a:p>
            <a:pPr marR="0" lvl="0" rtl="0"/>
            <a:r>
              <a:rPr lang="en-US" altLang="zh-CN" b="0" i="0" u="none" strike="noStrike" baseline="0" dirty="0" smtClean="0">
                <a:latin typeface="Times New Roman"/>
              </a:rPr>
              <a:t>Rectangle rec</a:t>
            </a:r>
            <a:r>
              <a:rPr lang="zh-CN" altLang="en-US" b="0" i="0" u="none" strike="noStrike" baseline="0" dirty="0" smtClean="0">
                <a:latin typeface="Times New Roman"/>
              </a:rPr>
              <a:t> </a:t>
            </a:r>
            <a:r>
              <a:rPr lang="en-US" altLang="zh-CN" b="0" i="0" u="none" strike="noStrike" baseline="0" dirty="0" smtClean="0">
                <a:latin typeface="Times New Roman"/>
              </a:rPr>
              <a:t>= new Rectangle(</a:t>
            </a:r>
          </a:p>
          <a:p>
            <a:pPr marR="0" lvl="0" rtl="0"/>
            <a:r>
              <a:rPr lang="zh-CN" altLang="en-US" b="0" i="0" u="none" strike="noStrike" baseline="0" dirty="0" smtClean="0">
                <a:latin typeface="Times New Roman"/>
              </a:rPr>
              <a:t>    </a:t>
            </a:r>
            <a:r>
              <a:rPr lang="en-US" altLang="zh-CN" b="0" i="0" u="none" strike="noStrike" baseline="0" dirty="0" smtClean="0">
                <a:latin typeface="Times New Roman"/>
              </a:rPr>
              <a:t>0,</a:t>
            </a:r>
            <a:r>
              <a:rPr lang="zh-CN" altLang="en-US" b="0" i="0" u="none" strike="noStrike" baseline="0" dirty="0" smtClean="0">
                <a:latin typeface="Times New Roman"/>
              </a:rPr>
              <a:t>                                      </a:t>
            </a:r>
            <a:r>
              <a:rPr lang="en-US" altLang="zh-CN" b="0" i="0" u="none" strike="noStrike" baseline="0" dirty="0" smtClean="0">
                <a:latin typeface="Times New Roman"/>
              </a:rPr>
              <a:t>//</a:t>
            </a:r>
            <a:r>
              <a:rPr lang="zh-CN" altLang="en-US" b="0" i="0" u="none" strike="noStrike" baseline="0" dirty="0" smtClean="0">
                <a:latin typeface="Times New Roman"/>
              </a:rPr>
              <a:t>左上角的</a:t>
            </a:r>
            <a:r>
              <a:rPr lang="en-US" altLang="zh-CN" b="0" i="0" u="none" strike="noStrike" baseline="0" dirty="0" smtClean="0">
                <a:latin typeface="Times New Roman"/>
              </a:rPr>
              <a:t>X</a:t>
            </a:r>
            <a:r>
              <a:rPr lang="zh-CN" altLang="en-US" b="0" i="0" u="none" strike="noStrike" baseline="0" dirty="0" smtClean="0">
                <a:latin typeface="Times New Roman"/>
              </a:rPr>
              <a:t>坐标值</a:t>
            </a:r>
          </a:p>
          <a:p>
            <a:pPr marR="0" lvl="0" rtl="0"/>
            <a:r>
              <a:rPr lang="zh-CN" altLang="en-US" b="0" i="0" u="none" strike="noStrike" baseline="0" dirty="0" smtClean="0">
                <a:latin typeface="Times New Roman"/>
              </a:rPr>
              <a:t>    </a:t>
            </a:r>
            <a:r>
              <a:rPr lang="en-US" altLang="zh-CN" b="0" i="0" u="none" strike="noStrike" baseline="0" dirty="0" smtClean="0">
                <a:latin typeface="Times New Roman"/>
              </a:rPr>
              <a:t>0,</a:t>
            </a:r>
            <a:r>
              <a:rPr lang="zh-CN" altLang="en-US" b="0" i="0" u="none" strike="noStrike" baseline="0" dirty="0" smtClean="0">
                <a:latin typeface="Times New Roman"/>
              </a:rPr>
              <a:t>                                      </a:t>
            </a:r>
            <a:r>
              <a:rPr lang="en-US" altLang="zh-CN" b="0" i="0" u="none" strike="noStrike" baseline="0" dirty="0" smtClean="0">
                <a:latin typeface="Times New Roman"/>
              </a:rPr>
              <a:t>//</a:t>
            </a:r>
            <a:r>
              <a:rPr lang="zh-CN" altLang="en-US" b="0" i="0" u="none" strike="noStrike" baseline="0" dirty="0" smtClean="0">
                <a:latin typeface="Times New Roman"/>
              </a:rPr>
              <a:t>左上角的</a:t>
            </a:r>
            <a:r>
              <a:rPr lang="en-US" altLang="zh-CN" b="0" i="0" u="none" strike="noStrike" baseline="0" dirty="0" smtClean="0">
                <a:latin typeface="Times New Roman"/>
              </a:rPr>
              <a:t>Y</a:t>
            </a:r>
            <a:r>
              <a:rPr lang="zh-CN" altLang="en-US" b="0" i="0" u="none" strike="noStrike" baseline="0" dirty="0" smtClean="0">
                <a:latin typeface="Times New Roman"/>
              </a:rPr>
              <a:t>坐标值</a:t>
            </a:r>
          </a:p>
          <a:p>
            <a:pPr marR="0" lvl="0" rtl="0"/>
            <a:r>
              <a:rPr lang="zh-CN" altLang="en-US" b="0" i="0" u="none" strike="noStrike" baseline="0" dirty="0" smtClean="0">
                <a:latin typeface="Times New Roman"/>
              </a:rPr>
              <a:t>    </a:t>
            </a:r>
            <a:r>
              <a:rPr lang="en-US" altLang="zh-CN" b="0" i="0" u="none" strike="noStrike" baseline="0" dirty="0" smtClean="0">
                <a:latin typeface="Times New Roman"/>
              </a:rPr>
              <a:t>100,</a:t>
            </a:r>
            <a:r>
              <a:rPr lang="zh-CN" altLang="en-US" b="0" i="0" u="none" strike="noStrike" baseline="0" dirty="0" smtClean="0">
                <a:latin typeface="Times New Roman"/>
              </a:rPr>
              <a:t>                                   </a:t>
            </a:r>
            <a:r>
              <a:rPr lang="en-US" altLang="zh-CN" b="0" i="0" u="none" strike="noStrike" baseline="0" dirty="0" smtClean="0">
                <a:latin typeface="Times New Roman"/>
              </a:rPr>
              <a:t>//</a:t>
            </a:r>
            <a:r>
              <a:rPr lang="zh-CN" altLang="en-US" b="0" i="0" u="none" strike="noStrike" baseline="0" dirty="0" smtClean="0">
                <a:latin typeface="Times New Roman"/>
              </a:rPr>
              <a:t>矩形的宽度</a:t>
            </a:r>
          </a:p>
          <a:p>
            <a:pPr marR="0" lvl="0" rtl="0"/>
            <a:r>
              <a:rPr lang="zh-CN" altLang="en-US" b="0" i="0" u="none" strike="noStrike" baseline="0" dirty="0" smtClean="0">
                <a:latin typeface="Times New Roman"/>
              </a:rPr>
              <a:t>    </a:t>
            </a:r>
            <a:r>
              <a:rPr lang="en-US" altLang="zh-CN" b="0" i="0" u="none" strike="noStrike" baseline="0" dirty="0" smtClean="0">
                <a:latin typeface="Times New Roman"/>
              </a:rPr>
              <a:t>200</a:t>
            </a:r>
            <a:r>
              <a:rPr lang="zh-CN" altLang="en-US" b="0" i="0" u="none" strike="noStrike" baseline="0" dirty="0" smtClean="0">
                <a:latin typeface="Times New Roman"/>
              </a:rPr>
              <a:t>                                    </a:t>
            </a:r>
            <a:r>
              <a:rPr lang="en-US" altLang="zh-CN" b="0" i="0" u="none" strike="noStrike" baseline="0" dirty="0" smtClean="0">
                <a:latin typeface="Times New Roman"/>
              </a:rPr>
              <a:t>//</a:t>
            </a:r>
            <a:r>
              <a:rPr lang="zh-CN" altLang="en-US" b="0" i="0" u="none" strike="noStrike" baseline="0" dirty="0" smtClean="0">
                <a:latin typeface="Times New Roman"/>
              </a:rPr>
              <a:t>矩形的高度</a:t>
            </a:r>
          </a:p>
          <a:p>
            <a:pPr marR="0" lvl="0" rtl="0"/>
            <a:r>
              <a:rPr lang="zh-CN" altLang="en-US" b="0" i="0" u="none" strike="noStrike" baseline="0" dirty="0" smtClean="0">
                <a:latin typeface="Times New Roman"/>
              </a:rPr>
              <a:t>    </a:t>
            </a:r>
            <a:r>
              <a:rPr lang="en-US" altLang="zh-CN" b="0" i="0" u="none" strike="noStrike" baseline="0" dirty="0" smtClean="0">
                <a:latin typeface="Times New Roman"/>
              </a:rPr>
              <a:t>);</a:t>
            </a:r>
            <a:r>
              <a:rPr lang="zh-CN" altLang="en-US" b="0" i="0" u="none" strike="noStrike" baseline="0" dirty="0" smtClean="0">
                <a:latin typeface="Times New Roman"/>
              </a:rPr>
              <a:t>                                 </a:t>
            </a:r>
            <a:r>
              <a:rPr lang="en-US" altLang="zh-CN" b="0" i="0" u="none" strike="noStrike" baseline="0" dirty="0" smtClean="0">
                <a:latin typeface="Times New Roman"/>
              </a:rPr>
              <a:t>//Rectangle</a:t>
            </a:r>
            <a:r>
              <a:rPr lang="zh-CN" altLang="en-US" b="0" i="0" u="none" strike="noStrike" baseline="0" dirty="0" smtClean="0">
                <a:latin typeface="Times New Roman"/>
              </a:rPr>
              <a:t>结构的实例</a:t>
            </a:r>
            <a:r>
              <a:rPr lang="en-US" altLang="zh-CN" b="0" i="0" u="none" strike="noStrike" baseline="0" dirty="0" smtClean="0">
                <a:latin typeface="Times New Roman"/>
              </a:rPr>
              <a:t>rec</a:t>
            </a:r>
            <a:endParaRPr lang="zh-CN" altLang="en-US" b="0" i="0" u="none" strike="noStrike" baseline="0" dirty="0" smtClean="0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762299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endParaRPr lang="zh-CN" altLang="en-US" b="0" i="0" u="none" strike="noStrike" kern="1800" baseline="0" smtClean="0">
              <a:latin typeface="Arial"/>
              <a:ea typeface="黑体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0"/>
            <a:ext cx="8229600" cy="6858000"/>
          </a:xfrm>
        </p:spPr>
        <p:txBody>
          <a:bodyPr>
            <a:normAutofit fontScale="92500" lnSpcReduction="10000"/>
          </a:bodyPr>
          <a:lstStyle/>
          <a:p>
            <a:pPr marR="0" lvl="0" rtl="0"/>
            <a:r>
              <a:rPr lang="en-US" altLang="zh-CN" b="0" i="0" u="none" strike="noStrike" baseline="0" dirty="0" smtClean="0">
                <a:latin typeface="Times New Roman"/>
              </a:rPr>
              <a:t>3</a:t>
            </a:r>
            <a:r>
              <a:rPr lang="zh-CN" altLang="en-US" b="0" i="0" u="none" strike="noStrike" baseline="0" dirty="0" smtClean="0">
                <a:latin typeface="Times New Roman"/>
              </a:rPr>
              <a:t>．</a:t>
            </a:r>
            <a:r>
              <a:rPr lang="en-US" altLang="zh-CN" b="0" i="0" u="none" strike="noStrike" baseline="0" dirty="0" smtClean="0">
                <a:latin typeface="Times New Roman"/>
              </a:rPr>
              <a:t>Size</a:t>
            </a:r>
            <a:r>
              <a:rPr lang="zh-CN" altLang="en-US" b="0" i="0" u="none" strike="noStrike" baseline="0" dirty="0" smtClean="0">
                <a:latin typeface="Times New Roman"/>
              </a:rPr>
              <a:t>和</a:t>
            </a:r>
            <a:r>
              <a:rPr lang="en-US" altLang="zh-CN" b="0" i="0" u="none" strike="noStrike" baseline="0" dirty="0" err="1" smtClean="0">
                <a:latin typeface="Times New Roman"/>
              </a:rPr>
              <a:t>SizeF</a:t>
            </a:r>
            <a:r>
              <a:rPr lang="zh-CN" altLang="en-US" b="0" i="0" u="none" strike="noStrike" baseline="0" dirty="0" smtClean="0">
                <a:latin typeface="Times New Roman"/>
              </a:rPr>
              <a:t>结构</a:t>
            </a:r>
          </a:p>
          <a:p>
            <a:pPr marR="0" lvl="0" rtl="0"/>
            <a:r>
              <a:rPr lang="zh-CN" altLang="en-US" b="0" i="0" u="none" strike="noStrike" baseline="0" dirty="0" smtClean="0">
                <a:latin typeface="Times New Roman"/>
              </a:rPr>
              <a:t>与</a:t>
            </a:r>
            <a:r>
              <a:rPr lang="en-US" altLang="zh-CN" b="0" i="0" u="none" strike="noStrike" baseline="0" dirty="0" smtClean="0">
                <a:latin typeface="Times New Roman"/>
              </a:rPr>
              <a:t>Point</a:t>
            </a:r>
            <a:r>
              <a:rPr lang="zh-CN" altLang="en-US" b="0" i="0" u="none" strike="noStrike" baseline="0" dirty="0" smtClean="0">
                <a:latin typeface="Times New Roman"/>
              </a:rPr>
              <a:t>和</a:t>
            </a:r>
            <a:r>
              <a:rPr lang="en-US" altLang="zh-CN" b="0" i="0" u="none" strike="noStrike" baseline="0" dirty="0" err="1" smtClean="0">
                <a:latin typeface="Times New Roman"/>
              </a:rPr>
              <a:t>PointF</a:t>
            </a:r>
            <a:r>
              <a:rPr lang="zh-CN" altLang="en-US" b="0" i="0" u="none" strike="noStrike" baseline="0" dirty="0" smtClean="0">
                <a:latin typeface="Times New Roman"/>
              </a:rPr>
              <a:t>一样，</a:t>
            </a:r>
            <a:r>
              <a:rPr lang="en-US" altLang="zh-CN" b="0" i="0" u="none" strike="noStrike" baseline="0" dirty="0" smtClean="0">
                <a:latin typeface="Times New Roman"/>
              </a:rPr>
              <a:t>Size</a:t>
            </a:r>
            <a:r>
              <a:rPr lang="zh-CN" altLang="en-US" b="0" i="0" u="none" strike="noStrike" baseline="0" dirty="0" smtClean="0">
                <a:latin typeface="Times New Roman"/>
              </a:rPr>
              <a:t>也有两个变体：</a:t>
            </a:r>
            <a:r>
              <a:rPr lang="en-US" altLang="zh-CN" b="0" i="0" u="none" strike="noStrike" baseline="0" dirty="0" smtClean="0">
                <a:latin typeface="Times New Roman"/>
              </a:rPr>
              <a:t>Size</a:t>
            </a:r>
            <a:r>
              <a:rPr lang="zh-CN" altLang="en-US" b="0" i="0" u="none" strike="noStrike" baseline="0" dirty="0" smtClean="0">
                <a:latin typeface="Times New Roman"/>
              </a:rPr>
              <a:t>和</a:t>
            </a:r>
            <a:r>
              <a:rPr lang="en-US" altLang="zh-CN" b="0" i="0" u="none" strike="noStrike" baseline="0" dirty="0" err="1" smtClean="0">
                <a:latin typeface="Times New Roman"/>
              </a:rPr>
              <a:t>SizeF</a:t>
            </a:r>
            <a:r>
              <a:rPr lang="zh-CN" altLang="en-US" b="0" i="0" u="none" strike="noStrike" baseline="0" dirty="0" smtClean="0">
                <a:latin typeface="Times New Roman"/>
              </a:rPr>
              <a:t>结构，用来表示矩形。</a:t>
            </a:r>
            <a:r>
              <a:rPr lang="en-US" altLang="zh-CN" b="0" i="0" u="none" strike="noStrike" baseline="0" dirty="0" smtClean="0">
                <a:latin typeface="Times New Roman"/>
              </a:rPr>
              <a:t>Size</a:t>
            </a:r>
            <a:r>
              <a:rPr lang="zh-CN" altLang="en-US" b="0" i="0" u="none" strike="noStrike" baseline="0" dirty="0" smtClean="0">
                <a:latin typeface="Times New Roman"/>
              </a:rPr>
              <a:t>结构的整型属性分别表示水平和垂直的距离。</a:t>
            </a:r>
            <a:r>
              <a:rPr lang="en-US" altLang="zh-CN" b="0" i="0" u="none" strike="noStrike" baseline="0" dirty="0" err="1" smtClean="0">
                <a:latin typeface="Times New Roman"/>
              </a:rPr>
              <a:t>SizeF</a:t>
            </a:r>
            <a:r>
              <a:rPr lang="zh-CN" altLang="en-US" b="0" i="0" u="none" strike="noStrike" baseline="0" dirty="0" smtClean="0">
                <a:latin typeface="Times New Roman"/>
              </a:rPr>
              <a:t>结构用于矩形的宽度和高度是浮点型的值的情况。</a:t>
            </a:r>
          </a:p>
          <a:p>
            <a:pPr marR="0" lvl="0" rtl="0"/>
            <a:r>
              <a:rPr lang="en-US" altLang="zh-CN" b="0" i="0" u="none" strike="noStrike" baseline="0" dirty="0" smtClean="0">
                <a:latin typeface="Times New Roman"/>
              </a:rPr>
              <a:t>Size</a:t>
            </a:r>
            <a:r>
              <a:rPr lang="zh-CN" altLang="en-US" b="0" i="0" u="none" strike="noStrike" baseline="0" dirty="0" smtClean="0">
                <a:latin typeface="Times New Roman"/>
              </a:rPr>
              <a:t>结构只包括</a:t>
            </a:r>
            <a:r>
              <a:rPr lang="en-US" altLang="zh-CN" b="0" i="0" u="none" strike="noStrike" baseline="0" dirty="0" smtClean="0">
                <a:latin typeface="Times New Roman"/>
              </a:rPr>
              <a:t>3</a:t>
            </a:r>
            <a:r>
              <a:rPr lang="zh-CN" altLang="en-US" b="0" i="0" u="none" strike="noStrike" baseline="0" dirty="0" smtClean="0">
                <a:latin typeface="Times New Roman"/>
              </a:rPr>
              <a:t>个属性：</a:t>
            </a:r>
            <a:r>
              <a:rPr lang="en-US" altLang="zh-CN" b="0" i="0" u="none" strike="noStrike" baseline="0" dirty="0" smtClean="0">
                <a:latin typeface="Times New Roman"/>
              </a:rPr>
              <a:t>Width</a:t>
            </a:r>
            <a:r>
              <a:rPr lang="zh-CN" altLang="en-US" b="0" i="0" u="none" strike="noStrike" baseline="0" dirty="0" smtClean="0">
                <a:latin typeface="Times New Roman"/>
              </a:rPr>
              <a:t>、</a:t>
            </a:r>
            <a:r>
              <a:rPr lang="en-US" altLang="zh-CN" b="0" i="0" u="none" strike="noStrike" baseline="0" dirty="0" smtClean="0">
                <a:latin typeface="Times New Roman"/>
              </a:rPr>
              <a:t>Height</a:t>
            </a:r>
            <a:r>
              <a:rPr lang="zh-CN" altLang="en-US" b="0" i="0" u="none" strike="noStrike" baseline="0" dirty="0" smtClean="0">
                <a:latin typeface="Times New Roman"/>
              </a:rPr>
              <a:t>和</a:t>
            </a:r>
            <a:r>
              <a:rPr lang="en-US" altLang="zh-CN" b="0" i="0" u="none" strike="noStrike" baseline="0" dirty="0" err="1" smtClean="0">
                <a:latin typeface="Times New Roman"/>
              </a:rPr>
              <a:t>IsEmpty</a:t>
            </a:r>
            <a:r>
              <a:rPr lang="zh-CN" altLang="en-US" b="0" i="0" u="none" strike="noStrike" baseline="0" dirty="0" smtClean="0">
                <a:latin typeface="Times New Roman"/>
              </a:rPr>
              <a:t>。</a:t>
            </a:r>
            <a:r>
              <a:rPr lang="en-US" altLang="zh-CN" b="0" i="0" u="none" strike="noStrike" baseline="0" dirty="0" smtClean="0">
                <a:latin typeface="Times New Roman"/>
              </a:rPr>
              <a:t>Width</a:t>
            </a:r>
            <a:r>
              <a:rPr lang="zh-CN" altLang="en-US" b="0" i="0" u="none" strike="noStrike" baseline="0" dirty="0" smtClean="0">
                <a:latin typeface="Times New Roman"/>
              </a:rPr>
              <a:t>和</a:t>
            </a:r>
            <a:r>
              <a:rPr lang="en-US" altLang="zh-CN" b="0" i="0" u="none" strike="noStrike" baseline="0" dirty="0" smtClean="0">
                <a:latin typeface="Times New Roman"/>
              </a:rPr>
              <a:t>Height</a:t>
            </a:r>
            <a:r>
              <a:rPr lang="zh-CN" altLang="en-US" b="0" i="0" u="none" strike="noStrike" baseline="0" dirty="0" smtClean="0">
                <a:latin typeface="Times New Roman"/>
              </a:rPr>
              <a:t>属性分别表示矩形的宽度和高度，</a:t>
            </a:r>
            <a:r>
              <a:rPr lang="en-US" altLang="zh-CN" b="0" i="0" u="none" strike="noStrike" baseline="0" dirty="0" err="1" smtClean="0">
                <a:latin typeface="Times New Roman"/>
              </a:rPr>
              <a:t>IsEmpty</a:t>
            </a:r>
            <a:r>
              <a:rPr lang="zh-CN" altLang="en-US" b="0" i="0" u="none" strike="noStrike" baseline="0" dirty="0" smtClean="0">
                <a:latin typeface="Times New Roman"/>
              </a:rPr>
              <a:t>属性测试的该矩形的宽度或高度是否为</a:t>
            </a:r>
            <a:r>
              <a:rPr lang="en-US" altLang="zh-CN" b="0" i="0" u="none" strike="noStrike" baseline="0" dirty="0" smtClean="0">
                <a:latin typeface="Times New Roman"/>
              </a:rPr>
              <a:t>0</a:t>
            </a:r>
            <a:r>
              <a:rPr lang="zh-CN" altLang="en-US" b="0" i="0" u="none" strike="noStrike" baseline="0" dirty="0" smtClean="0">
                <a:latin typeface="Times New Roman"/>
              </a:rPr>
              <a:t>。</a:t>
            </a:r>
          </a:p>
          <a:p>
            <a:pPr marR="0" lvl="0" rtl="0"/>
            <a:r>
              <a:rPr lang="en-US" altLang="zh-CN" b="0" i="0" u="none" strike="noStrike" baseline="0" dirty="0" smtClean="0">
                <a:latin typeface="Arial"/>
                <a:ea typeface="黑体"/>
              </a:rPr>
              <a:t>【</a:t>
            </a:r>
            <a:r>
              <a:rPr lang="zh-CN" altLang="en-US" b="0" i="0" u="none" strike="noStrike" baseline="0" dirty="0" smtClean="0">
                <a:latin typeface="Arial"/>
                <a:ea typeface="黑体"/>
              </a:rPr>
              <a:t>示例</a:t>
            </a:r>
            <a:r>
              <a:rPr lang="en-US" altLang="zh-CN" b="1" dirty="0">
                <a:latin typeface="Times New Roman"/>
                <a:ea typeface="黑体"/>
              </a:rPr>
              <a:t>8</a:t>
            </a:r>
            <a:r>
              <a:rPr lang="en-US" altLang="zh-CN" b="1" i="0" u="none" strike="noStrike" baseline="0" dirty="0" smtClean="0">
                <a:latin typeface="Times New Roman"/>
                <a:ea typeface="黑体"/>
              </a:rPr>
              <a:t>-11</a:t>
            </a:r>
            <a:r>
              <a:rPr lang="en-US" altLang="zh-CN" b="0" i="0" u="none" strike="noStrike" baseline="0" dirty="0" smtClean="0">
                <a:latin typeface="Arial"/>
                <a:ea typeface="黑体"/>
              </a:rPr>
              <a:t>】</a:t>
            </a:r>
            <a:r>
              <a:rPr lang="zh-CN" altLang="en-US" b="0" i="0" u="none" strike="noStrike" baseline="0" dirty="0" smtClean="0">
                <a:latin typeface="宋体"/>
                <a:ea typeface="黑体"/>
              </a:rPr>
              <a:t>下面</a:t>
            </a:r>
            <a:r>
              <a:rPr lang="zh-CN" altLang="en-US" b="0" i="0" u="none" strike="noStrike" kern="100" baseline="0" dirty="0" smtClean="0">
                <a:latin typeface="Times New Roman"/>
                <a:ea typeface="黑体"/>
              </a:rPr>
              <a:t>创建</a:t>
            </a:r>
            <a:r>
              <a:rPr lang="en-US" altLang="zh-CN" b="0" i="0" u="none" strike="noStrike" kern="100" baseline="0" dirty="0" smtClean="0">
                <a:latin typeface="Times New Roman"/>
                <a:ea typeface="黑体"/>
              </a:rPr>
              <a:t>Size</a:t>
            </a:r>
            <a:r>
              <a:rPr lang="zh-CN" altLang="en-US" b="0" i="0" u="none" strike="noStrike" kern="100" baseline="0" dirty="0" smtClean="0">
                <a:latin typeface="Times New Roman"/>
                <a:ea typeface="黑体"/>
              </a:rPr>
              <a:t>结构的一个实例</a:t>
            </a:r>
            <a:r>
              <a:rPr lang="en-US" altLang="zh-CN" b="0" i="0" u="none" strike="noStrike" kern="100" baseline="0" dirty="0" smtClean="0">
                <a:latin typeface="Times New Roman"/>
                <a:ea typeface="黑体"/>
              </a:rPr>
              <a:t>size</a:t>
            </a:r>
            <a:r>
              <a:rPr lang="zh-CN" altLang="en-US" b="0" i="0" u="none" strike="noStrike" kern="100" baseline="0" dirty="0" smtClean="0">
                <a:latin typeface="Times New Roman"/>
                <a:ea typeface="黑体"/>
              </a:rPr>
              <a:t>，它所表示矩形的宽度和高度分别为</a:t>
            </a:r>
            <a:r>
              <a:rPr lang="en-US" altLang="zh-CN" b="0" i="0" u="none" strike="noStrike" kern="100" baseline="0" dirty="0" smtClean="0">
                <a:latin typeface="Times New Roman"/>
                <a:ea typeface="黑体"/>
              </a:rPr>
              <a:t>100</a:t>
            </a:r>
            <a:r>
              <a:rPr lang="zh-CN" altLang="en-US" b="0" i="0" u="none" strike="noStrike" kern="100" baseline="0" dirty="0" smtClean="0">
                <a:latin typeface="Times New Roman"/>
                <a:ea typeface="黑体"/>
              </a:rPr>
              <a:t>和</a:t>
            </a:r>
            <a:r>
              <a:rPr lang="en-US" altLang="zh-CN" b="0" i="0" u="none" strike="noStrike" kern="100" baseline="0" dirty="0" smtClean="0">
                <a:latin typeface="Times New Roman"/>
                <a:ea typeface="黑体"/>
              </a:rPr>
              <a:t>200</a:t>
            </a:r>
            <a:r>
              <a:rPr lang="zh-CN" altLang="en-US" b="0" i="0" u="none" strike="noStrike" kern="100" baseline="0" dirty="0" smtClean="0">
                <a:latin typeface="Times New Roman"/>
                <a:ea typeface="黑体"/>
              </a:rPr>
              <a:t>。</a:t>
            </a:r>
          </a:p>
          <a:p>
            <a:pPr marR="0" lvl="0" rtl="0"/>
            <a:r>
              <a:rPr lang="en-US" altLang="zh-CN" b="0" i="0" u="none" strike="noStrike" baseline="0" dirty="0" smtClean="0">
                <a:latin typeface="Times New Roman"/>
              </a:rPr>
              <a:t>Size size</a:t>
            </a:r>
            <a:r>
              <a:rPr lang="zh-CN" altLang="en-US" b="0" i="0" u="none" strike="noStrike" baseline="0" dirty="0" smtClean="0">
                <a:latin typeface="Times New Roman"/>
              </a:rPr>
              <a:t> </a:t>
            </a:r>
            <a:r>
              <a:rPr lang="en-US" altLang="zh-CN" b="0" i="0" u="none" strike="noStrike" baseline="0" dirty="0" smtClean="0">
                <a:latin typeface="Times New Roman"/>
              </a:rPr>
              <a:t>= new Size(</a:t>
            </a:r>
          </a:p>
          <a:p>
            <a:pPr marR="0" lvl="0" rtl="0"/>
            <a:r>
              <a:rPr lang="en-US" altLang="zh-CN" b="0" i="0" u="none" strike="noStrike" baseline="0" dirty="0" smtClean="0">
                <a:latin typeface="Times New Roman"/>
              </a:rPr>
              <a:t>100,                                  </a:t>
            </a:r>
            <a:r>
              <a:rPr lang="zh-CN" altLang="en-US" b="0" i="0" u="none" strike="noStrike" baseline="0" dirty="0" smtClean="0">
                <a:latin typeface="Times New Roman"/>
              </a:rPr>
              <a:t>    </a:t>
            </a:r>
            <a:r>
              <a:rPr lang="en-US" altLang="zh-CN" b="0" i="0" u="none" strike="noStrike" baseline="0" dirty="0" smtClean="0">
                <a:latin typeface="Times New Roman"/>
              </a:rPr>
              <a:t>//</a:t>
            </a:r>
            <a:r>
              <a:rPr lang="zh-CN" altLang="en-US" b="0" i="0" u="none" strike="noStrike" baseline="0" dirty="0" smtClean="0">
                <a:latin typeface="Times New Roman"/>
              </a:rPr>
              <a:t>矩形的宽度</a:t>
            </a:r>
          </a:p>
          <a:p>
            <a:pPr marR="0" lvl="0" rtl="0"/>
            <a:r>
              <a:rPr lang="en-US" altLang="zh-CN" b="0" i="0" u="none" strike="noStrike" baseline="0" dirty="0" smtClean="0">
                <a:latin typeface="Times New Roman"/>
              </a:rPr>
              <a:t>200                                  </a:t>
            </a:r>
            <a:r>
              <a:rPr lang="zh-CN" altLang="en-US" b="0" i="0" u="none" strike="noStrike" baseline="0" dirty="0" smtClean="0">
                <a:latin typeface="Times New Roman"/>
              </a:rPr>
              <a:t>    </a:t>
            </a:r>
            <a:r>
              <a:rPr lang="en-US" altLang="zh-CN" b="0" i="0" u="none" strike="noStrike" baseline="0" dirty="0" smtClean="0">
                <a:latin typeface="Times New Roman"/>
              </a:rPr>
              <a:t>//</a:t>
            </a:r>
            <a:r>
              <a:rPr lang="zh-CN" altLang="en-US" b="0" i="0" u="none" strike="noStrike" baseline="0" dirty="0" smtClean="0">
                <a:latin typeface="Times New Roman"/>
              </a:rPr>
              <a:t>矩形的高度</a:t>
            </a:r>
          </a:p>
          <a:p>
            <a:pPr marR="0" lvl="0" rtl="0"/>
            <a:r>
              <a:rPr lang="en-US" altLang="zh-CN" b="0" i="0" u="none" strike="noStrike" baseline="0" dirty="0" smtClean="0">
                <a:latin typeface="Times New Roman"/>
              </a:rPr>
              <a:t>);         </a:t>
            </a:r>
            <a:r>
              <a:rPr lang="zh-CN" altLang="en-US" b="0" i="0" u="none" strike="noStrike" baseline="0" dirty="0" smtClean="0">
                <a:latin typeface="Times New Roman"/>
              </a:rPr>
              <a:t>                              </a:t>
            </a:r>
            <a:r>
              <a:rPr lang="en-US" altLang="zh-CN" b="0" i="0" u="none" strike="noStrike" baseline="0" dirty="0" smtClean="0">
                <a:latin typeface="Times New Roman"/>
              </a:rPr>
              <a:t>//Size</a:t>
            </a:r>
            <a:r>
              <a:rPr lang="zh-CN" altLang="en-US" b="0" i="0" u="none" strike="noStrike" baseline="0" dirty="0" smtClean="0">
                <a:latin typeface="Times New Roman"/>
              </a:rPr>
              <a:t>结构的实例</a:t>
            </a:r>
            <a:r>
              <a:rPr lang="en-US" altLang="zh-CN" b="0" i="0" u="none" strike="noStrike" baseline="0" dirty="0" smtClean="0">
                <a:latin typeface="Times New Roman"/>
              </a:rPr>
              <a:t>size</a:t>
            </a:r>
            <a:endParaRPr lang="zh-CN" altLang="en-US" b="0" i="0" u="none" strike="noStrike" baseline="0" dirty="0" smtClean="0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289042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R="0" rtl="0"/>
            <a:r>
              <a:rPr lang="zh-CN" altLang="en-US" b="0" i="0" u="none" strike="noStrike" kern="1800" baseline="0" dirty="0" smtClean="0">
                <a:latin typeface="Arial"/>
                <a:ea typeface="黑体"/>
              </a:rPr>
              <a:t>第</a:t>
            </a:r>
            <a:r>
              <a:rPr lang="en-US" altLang="zh-CN" b="0" i="0" u="none" strike="noStrike" kern="1800" baseline="0" dirty="0" smtClean="0">
                <a:latin typeface="Arial"/>
                <a:ea typeface="黑体"/>
              </a:rPr>
              <a:t>8</a:t>
            </a:r>
            <a:r>
              <a:rPr lang="zh-CN" altLang="en-US" b="0" i="0" u="none" strike="noStrike" kern="1800" baseline="0" dirty="0" smtClean="0">
                <a:latin typeface="Arial"/>
                <a:ea typeface="黑体"/>
              </a:rPr>
              <a:t>章  </a:t>
            </a:r>
            <a:r>
              <a:rPr lang="en-US" altLang="zh-CN" b="0" i="0" u="none" strike="noStrike" kern="1800" baseline="0" dirty="0" smtClean="0">
                <a:latin typeface="Arial"/>
                <a:ea typeface="黑体"/>
              </a:rPr>
              <a:t>GDI+</a:t>
            </a:r>
            <a:r>
              <a:rPr lang="zh-CN" altLang="en-US" b="0" i="0" u="none" strike="noStrike" kern="1800" baseline="0" dirty="0" smtClean="0">
                <a:latin typeface="Arial"/>
                <a:ea typeface="黑体"/>
              </a:rPr>
              <a:t>编程与</a:t>
            </a:r>
            <a:r>
              <a:rPr lang="zh-CN" altLang="en-US" b="0" i="0" u="none" strike="noStrike" kern="1800" baseline="0" smtClean="0">
                <a:latin typeface="Arial"/>
                <a:ea typeface="黑体"/>
              </a:rPr>
              <a:t>文件处理</a:t>
            </a:r>
            <a:endParaRPr lang="zh-CN" altLang="en-US" b="0" i="0" u="none" strike="noStrike" kern="1800" baseline="0" dirty="0" smtClean="0">
              <a:latin typeface="Arial"/>
              <a:ea typeface="黑体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R="0" lvl="0" rtl="0"/>
            <a:r>
              <a:rPr lang="zh-CN" altLang="en-US" b="0" i="0" u="none" strike="noStrike" baseline="0" dirty="0" smtClean="0">
                <a:latin typeface="Times New Roman"/>
              </a:rPr>
              <a:t>在</a:t>
            </a:r>
            <a:r>
              <a:rPr lang="en-US" altLang="zh-CN" b="0" i="0" u="none" strike="noStrike" baseline="0" dirty="0" smtClean="0">
                <a:latin typeface="Times New Roman"/>
              </a:rPr>
              <a:t>C#</a:t>
            </a:r>
            <a:r>
              <a:rPr lang="zh-CN" altLang="en-US" b="0" i="0" u="none" strike="noStrike" baseline="0" dirty="0" smtClean="0">
                <a:latin typeface="Times New Roman"/>
              </a:rPr>
              <a:t>程序开发中，有可能需要与具有图形化能力的设备进行交互。</a:t>
            </a:r>
            <a:r>
              <a:rPr lang="en-US" altLang="zh-CN" b="0" i="0" u="none" strike="noStrike" baseline="0" dirty="0" smtClean="0">
                <a:latin typeface="Times New Roman"/>
              </a:rPr>
              <a:t>.NET Framework</a:t>
            </a:r>
            <a:r>
              <a:rPr lang="zh-CN" altLang="en-US" b="0" i="0" u="none" strike="noStrike" baseline="0" dirty="0" smtClean="0">
                <a:latin typeface="Times New Roman"/>
              </a:rPr>
              <a:t>提供了一个专门用于图像处理的类</a:t>
            </a:r>
            <a:r>
              <a:rPr lang="en-US" altLang="zh-CN" b="0" i="0" u="none" strike="noStrike" baseline="0" dirty="0" smtClean="0">
                <a:latin typeface="Times New Roman"/>
              </a:rPr>
              <a:t>Graphics</a:t>
            </a:r>
            <a:r>
              <a:rPr lang="zh-CN" altLang="en-US" b="0" i="0" u="none" strike="noStrike" baseline="0" dirty="0" smtClean="0">
                <a:latin typeface="Times New Roman"/>
              </a:rPr>
              <a:t>。该类封装一个</a:t>
            </a:r>
            <a:r>
              <a:rPr lang="en-US" altLang="zh-CN" b="0" i="0" u="none" strike="noStrike" baseline="0" dirty="0" smtClean="0">
                <a:latin typeface="Times New Roman"/>
              </a:rPr>
              <a:t>GDI+</a:t>
            </a:r>
            <a:r>
              <a:rPr lang="zh-CN" altLang="en-US" b="0" i="0" u="none" strike="noStrike" baseline="0" dirty="0" smtClean="0">
                <a:latin typeface="Times New Roman"/>
              </a:rPr>
              <a:t>绘图图面，它提供将对象绘制到显示设备的方法。使用</a:t>
            </a:r>
            <a:r>
              <a:rPr lang="en-US" altLang="zh-CN" b="0" i="0" u="none" strike="noStrike" baseline="0" dirty="0" smtClean="0">
                <a:latin typeface="Times New Roman"/>
              </a:rPr>
              <a:t>GDI+</a:t>
            </a:r>
            <a:r>
              <a:rPr lang="zh-CN" altLang="en-US" b="0" i="0" u="none" strike="noStrike" baseline="0" dirty="0" smtClean="0">
                <a:latin typeface="Times New Roman"/>
              </a:rPr>
              <a:t>进行图形化的编程，给程序开发带来了很大的便利。本章将给大家详细讲解如何使用</a:t>
            </a:r>
            <a:r>
              <a:rPr lang="en-US" altLang="zh-CN" b="0" i="0" u="none" strike="noStrike" baseline="0" dirty="0" smtClean="0">
                <a:latin typeface="Times New Roman"/>
              </a:rPr>
              <a:t>GDI+</a:t>
            </a:r>
            <a:r>
              <a:rPr lang="zh-CN" altLang="en-US" b="0" i="0" u="none" strike="noStrike" baseline="0" dirty="0" smtClean="0">
                <a:latin typeface="Times New Roman"/>
              </a:rPr>
              <a:t>绘图。</a:t>
            </a:r>
          </a:p>
        </p:txBody>
      </p:sp>
    </p:spTree>
    <p:extLst>
      <p:ext uri="{BB962C8B-B14F-4D97-AF65-F5344CB8AC3E}">
        <p14:creationId xmlns:p14="http://schemas.microsoft.com/office/powerpoint/2010/main" val="1019064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endParaRPr lang="zh-CN" altLang="en-US" b="0" i="0" u="none" strike="noStrike" kern="1800" baseline="0" smtClean="0">
              <a:latin typeface="Arial"/>
              <a:ea typeface="黑体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0"/>
            <a:ext cx="8229600" cy="6858000"/>
          </a:xfrm>
        </p:spPr>
        <p:txBody>
          <a:bodyPr>
            <a:normAutofit fontScale="92500" lnSpcReduction="10000"/>
          </a:bodyPr>
          <a:lstStyle/>
          <a:p>
            <a:pPr marR="0" lvl="0" rtl="0"/>
            <a:r>
              <a:rPr lang="en-US" altLang="zh-CN" b="0" i="0" u="none" strike="noStrike" baseline="0" dirty="0" smtClean="0">
                <a:latin typeface="Arial"/>
                <a:ea typeface="黑体"/>
              </a:rPr>
              <a:t>【</a:t>
            </a:r>
            <a:r>
              <a:rPr lang="zh-CN" altLang="en-US" b="0" i="0" u="none" strike="noStrike" baseline="0" dirty="0" smtClean="0">
                <a:latin typeface="Arial"/>
                <a:ea typeface="黑体"/>
              </a:rPr>
              <a:t>示例</a:t>
            </a:r>
            <a:r>
              <a:rPr lang="en-US" altLang="zh-CN" b="1" i="0" u="none" strike="noStrike" baseline="0" dirty="0" smtClean="0">
                <a:latin typeface="Times New Roman"/>
                <a:ea typeface="黑体"/>
              </a:rPr>
              <a:t>8-12</a:t>
            </a:r>
            <a:r>
              <a:rPr lang="en-US" altLang="zh-CN" b="0" i="0" u="none" strike="noStrike" baseline="0" dirty="0" smtClean="0">
                <a:latin typeface="Arial"/>
                <a:ea typeface="黑体"/>
              </a:rPr>
              <a:t>】</a:t>
            </a:r>
            <a:r>
              <a:rPr lang="zh-CN" altLang="en-US" b="0" i="0" u="none" strike="noStrike" baseline="0" dirty="0" smtClean="0">
                <a:latin typeface="宋体"/>
                <a:ea typeface="黑体"/>
              </a:rPr>
              <a:t>下面</a:t>
            </a:r>
            <a:r>
              <a:rPr lang="zh-CN" altLang="en-US" b="0" i="0" u="none" strike="noStrike" baseline="0" dirty="0" smtClean="0">
                <a:latin typeface="Times New Roman"/>
                <a:ea typeface="黑体"/>
              </a:rPr>
              <a:t>创建</a:t>
            </a:r>
            <a:r>
              <a:rPr lang="en-US" altLang="zh-CN" b="0" i="0" u="none" strike="noStrike" baseline="0" dirty="0" smtClean="0">
                <a:latin typeface="Times New Roman"/>
                <a:ea typeface="黑体"/>
              </a:rPr>
              <a:t>3</a:t>
            </a:r>
            <a:r>
              <a:rPr lang="zh-CN" altLang="en-US" b="0" i="0" u="none" strike="noStrike" baseline="0" dirty="0" smtClean="0">
                <a:latin typeface="Times New Roman"/>
                <a:ea typeface="黑体"/>
              </a:rPr>
              <a:t>个实例：</a:t>
            </a:r>
            <a:r>
              <a:rPr lang="en-US" altLang="zh-CN" b="0" i="0" u="none" strike="noStrike" baseline="0" dirty="0" err="1" smtClean="0">
                <a:latin typeface="Times New Roman"/>
                <a:ea typeface="黑体"/>
              </a:rPr>
              <a:t>po</a:t>
            </a:r>
            <a:r>
              <a:rPr lang="zh-CN" altLang="en-US" b="0" i="0" u="none" strike="noStrike" baseline="0" dirty="0" smtClean="0">
                <a:latin typeface="Times New Roman"/>
                <a:ea typeface="黑体"/>
              </a:rPr>
              <a:t>、</a:t>
            </a:r>
            <a:r>
              <a:rPr lang="en-US" altLang="zh-CN" b="0" i="0" u="none" strike="noStrike" baseline="0" dirty="0" smtClean="0">
                <a:latin typeface="Times New Roman"/>
                <a:ea typeface="黑体"/>
              </a:rPr>
              <a:t>size</a:t>
            </a:r>
            <a:r>
              <a:rPr lang="zh-CN" altLang="en-US" b="0" i="0" u="none" strike="noStrike" baseline="0" dirty="0" smtClean="0">
                <a:latin typeface="Times New Roman"/>
                <a:ea typeface="黑体"/>
              </a:rPr>
              <a:t>和</a:t>
            </a:r>
            <a:r>
              <a:rPr lang="en-US" altLang="zh-CN" b="0" i="0" u="none" strike="noStrike" baseline="0" dirty="0" smtClean="0">
                <a:latin typeface="Times New Roman"/>
                <a:ea typeface="黑体"/>
              </a:rPr>
              <a:t>rec</a:t>
            </a:r>
            <a:r>
              <a:rPr lang="zh-CN" altLang="en-US" b="0" i="0" u="none" strike="noStrike" baseline="0" dirty="0" smtClean="0">
                <a:latin typeface="Times New Roman"/>
                <a:ea typeface="黑体"/>
              </a:rPr>
              <a:t>。其中，</a:t>
            </a:r>
            <a:r>
              <a:rPr lang="en-US" altLang="zh-CN" b="0" i="0" u="none" strike="noStrike" baseline="0" dirty="0" err="1" smtClean="0">
                <a:latin typeface="Times New Roman"/>
                <a:ea typeface="黑体"/>
              </a:rPr>
              <a:t>po</a:t>
            </a:r>
            <a:r>
              <a:rPr lang="zh-CN" altLang="en-US" b="0" i="0" u="none" strike="noStrike" baseline="0" dirty="0" smtClean="0">
                <a:latin typeface="Times New Roman"/>
                <a:ea typeface="黑体"/>
              </a:rPr>
              <a:t>实例的类型为</a:t>
            </a:r>
            <a:r>
              <a:rPr lang="en-US" altLang="zh-CN" b="0" i="0" u="none" strike="noStrike" baseline="0" dirty="0" smtClean="0">
                <a:latin typeface="Times New Roman"/>
                <a:ea typeface="黑体"/>
              </a:rPr>
              <a:t>Point</a:t>
            </a:r>
            <a:r>
              <a:rPr lang="zh-CN" altLang="en-US" b="0" i="0" u="none" strike="noStrike" baseline="0" dirty="0" smtClean="0">
                <a:latin typeface="Times New Roman"/>
                <a:ea typeface="黑体"/>
              </a:rPr>
              <a:t>结构，它表示一个</a:t>
            </a:r>
            <a:r>
              <a:rPr lang="en-US" altLang="zh-CN" b="0" i="0" u="none" strike="noStrike" baseline="0" dirty="0" smtClean="0">
                <a:latin typeface="Times New Roman"/>
                <a:ea typeface="黑体"/>
              </a:rPr>
              <a:t>X</a:t>
            </a:r>
            <a:r>
              <a:rPr lang="zh-CN" altLang="en-US" b="0" i="0" u="none" strike="noStrike" baseline="0" dirty="0" smtClean="0">
                <a:latin typeface="Times New Roman"/>
                <a:ea typeface="黑体"/>
              </a:rPr>
              <a:t>和</a:t>
            </a:r>
            <a:r>
              <a:rPr lang="en-US" altLang="zh-CN" b="0" i="0" u="none" strike="noStrike" baseline="0" dirty="0" smtClean="0">
                <a:latin typeface="Times New Roman"/>
                <a:ea typeface="黑体"/>
              </a:rPr>
              <a:t>Y</a:t>
            </a:r>
            <a:r>
              <a:rPr lang="zh-CN" altLang="en-US" b="0" i="0" u="none" strike="noStrike" baseline="0" dirty="0" smtClean="0">
                <a:latin typeface="Times New Roman"/>
                <a:ea typeface="黑体"/>
              </a:rPr>
              <a:t>坐标的值都为</a:t>
            </a:r>
            <a:r>
              <a:rPr lang="en-US" altLang="zh-CN" b="0" i="0" u="none" strike="noStrike" baseline="0" dirty="0" smtClean="0">
                <a:latin typeface="Times New Roman"/>
                <a:ea typeface="黑体"/>
              </a:rPr>
              <a:t>0</a:t>
            </a:r>
            <a:r>
              <a:rPr lang="zh-CN" altLang="en-US" b="0" i="0" u="none" strike="noStrike" baseline="0" dirty="0" smtClean="0">
                <a:latin typeface="Times New Roman"/>
                <a:ea typeface="黑体"/>
              </a:rPr>
              <a:t>的点。</a:t>
            </a:r>
            <a:r>
              <a:rPr lang="en-US" altLang="zh-CN" b="0" i="0" u="none" strike="noStrike" baseline="0" dirty="0" smtClean="0">
                <a:latin typeface="Times New Roman"/>
                <a:ea typeface="黑体"/>
              </a:rPr>
              <a:t>size</a:t>
            </a:r>
            <a:r>
              <a:rPr lang="zh-CN" altLang="en-US" b="0" i="0" u="none" strike="noStrike" baseline="0" dirty="0" smtClean="0">
                <a:latin typeface="Times New Roman"/>
                <a:ea typeface="黑体"/>
              </a:rPr>
              <a:t>实例的类型为</a:t>
            </a:r>
            <a:r>
              <a:rPr lang="en-US" altLang="zh-CN" b="0" i="0" u="none" strike="noStrike" baseline="0" dirty="0" smtClean="0">
                <a:latin typeface="Times New Roman"/>
                <a:ea typeface="黑体"/>
              </a:rPr>
              <a:t>Size</a:t>
            </a:r>
            <a:r>
              <a:rPr lang="zh-CN" altLang="en-US" b="0" i="0" u="none" strike="noStrike" baseline="0" dirty="0" smtClean="0">
                <a:latin typeface="Times New Roman"/>
                <a:ea typeface="黑体"/>
              </a:rPr>
              <a:t>结构，它表示矩形的高度和宽度分别为</a:t>
            </a:r>
            <a:r>
              <a:rPr lang="en-US" altLang="zh-CN" b="0" i="0" u="none" strike="noStrike" baseline="0" dirty="0" smtClean="0">
                <a:latin typeface="Times New Roman"/>
                <a:ea typeface="黑体"/>
              </a:rPr>
              <a:t>100</a:t>
            </a:r>
            <a:r>
              <a:rPr lang="zh-CN" altLang="en-US" b="0" i="0" u="none" strike="noStrike" baseline="0" dirty="0" smtClean="0">
                <a:latin typeface="Times New Roman"/>
                <a:ea typeface="黑体"/>
              </a:rPr>
              <a:t>和</a:t>
            </a:r>
            <a:r>
              <a:rPr lang="en-US" altLang="zh-CN" b="0" i="0" u="none" strike="noStrike" baseline="0" dirty="0" smtClean="0">
                <a:latin typeface="Times New Roman"/>
                <a:ea typeface="黑体"/>
              </a:rPr>
              <a:t>200</a:t>
            </a:r>
            <a:r>
              <a:rPr lang="zh-CN" altLang="en-US" b="0" i="0" u="none" strike="noStrike" baseline="0" dirty="0" smtClean="0">
                <a:latin typeface="Times New Roman"/>
                <a:ea typeface="黑体"/>
              </a:rPr>
              <a:t>。</a:t>
            </a:r>
            <a:r>
              <a:rPr lang="en-US" altLang="zh-CN" b="0" i="0" u="none" strike="noStrike" baseline="0" dirty="0" smtClean="0">
                <a:latin typeface="Times New Roman"/>
                <a:ea typeface="黑体"/>
              </a:rPr>
              <a:t>rec</a:t>
            </a:r>
            <a:r>
              <a:rPr lang="zh-CN" altLang="en-US" b="0" i="0" u="none" strike="noStrike" baseline="0" dirty="0" smtClean="0">
                <a:latin typeface="Times New Roman"/>
                <a:ea typeface="黑体"/>
              </a:rPr>
              <a:t>实例的类型为</a:t>
            </a:r>
            <a:r>
              <a:rPr lang="en-US" altLang="zh-CN" b="0" i="0" u="none" strike="noStrike" baseline="0" dirty="0" smtClean="0">
                <a:latin typeface="Times New Roman"/>
                <a:ea typeface="黑体"/>
              </a:rPr>
              <a:t>Rectangle</a:t>
            </a:r>
            <a:r>
              <a:rPr lang="zh-CN" altLang="en-US" b="0" i="0" u="none" strike="noStrike" baseline="0" dirty="0" smtClean="0">
                <a:latin typeface="Times New Roman"/>
                <a:ea typeface="黑体"/>
              </a:rPr>
              <a:t>结构，它表示一个矩形，矩形的左上角由</a:t>
            </a:r>
            <a:r>
              <a:rPr lang="en-US" altLang="zh-CN" b="0" i="0" u="none" strike="noStrike" baseline="0" dirty="0" err="1" smtClean="0">
                <a:latin typeface="Times New Roman"/>
                <a:ea typeface="黑体"/>
              </a:rPr>
              <a:t>po</a:t>
            </a:r>
            <a:r>
              <a:rPr lang="zh-CN" altLang="en-US" b="0" i="0" u="none" strike="noStrike" baseline="0" dirty="0" smtClean="0">
                <a:latin typeface="Times New Roman"/>
                <a:ea typeface="黑体"/>
              </a:rPr>
              <a:t>实例指定、宽度和高度由</a:t>
            </a:r>
            <a:r>
              <a:rPr lang="en-US" altLang="zh-CN" b="0" i="0" u="none" strike="noStrike" baseline="0" dirty="0" smtClean="0">
                <a:latin typeface="Times New Roman"/>
                <a:ea typeface="黑体"/>
              </a:rPr>
              <a:t>size</a:t>
            </a:r>
            <a:r>
              <a:rPr lang="zh-CN" altLang="en-US" b="0" i="0" u="none" strike="noStrike" baseline="0" dirty="0" smtClean="0">
                <a:latin typeface="Times New Roman"/>
                <a:ea typeface="黑体"/>
              </a:rPr>
              <a:t>实例指定。</a:t>
            </a:r>
          </a:p>
          <a:p>
            <a:pPr marR="0" lvl="0" rtl="0"/>
            <a:r>
              <a:rPr lang="en-US" altLang="zh-CN" b="0" i="0" u="none" strike="noStrike" baseline="0" dirty="0" smtClean="0">
                <a:latin typeface="Times New Roman"/>
              </a:rPr>
              <a:t>Point </a:t>
            </a:r>
            <a:r>
              <a:rPr lang="en-US" altLang="zh-CN" b="0" i="0" u="none" strike="noStrike" baseline="0" dirty="0" err="1" smtClean="0">
                <a:latin typeface="Times New Roman"/>
              </a:rPr>
              <a:t>po</a:t>
            </a:r>
            <a:r>
              <a:rPr lang="zh-CN" altLang="en-US" b="0" i="0" u="none" strike="noStrike" baseline="0" dirty="0" smtClean="0">
                <a:latin typeface="Times New Roman"/>
              </a:rPr>
              <a:t> </a:t>
            </a:r>
            <a:r>
              <a:rPr lang="en-US" altLang="zh-CN" b="0" i="0" u="none" strike="noStrike" baseline="0" dirty="0" smtClean="0">
                <a:latin typeface="Times New Roman"/>
              </a:rPr>
              <a:t>= new Point(0,0);         </a:t>
            </a:r>
            <a:r>
              <a:rPr lang="zh-CN" altLang="en-US" b="0" i="0" u="none" strike="noStrike" baseline="0" dirty="0" smtClean="0">
                <a:latin typeface="Times New Roman"/>
              </a:rPr>
              <a:t>       </a:t>
            </a:r>
            <a:r>
              <a:rPr lang="en-US" altLang="zh-CN" b="0" i="0" u="none" strike="noStrike" baseline="0" dirty="0" smtClean="0">
                <a:latin typeface="Times New Roman"/>
              </a:rPr>
              <a:t>//</a:t>
            </a:r>
            <a:r>
              <a:rPr lang="zh-CN" altLang="en-US" b="0" i="0" u="none" strike="noStrike" baseline="0" dirty="0" smtClean="0">
                <a:latin typeface="Times New Roman"/>
              </a:rPr>
              <a:t> </a:t>
            </a:r>
            <a:r>
              <a:rPr lang="en-US" altLang="zh-CN" b="0" i="0" u="none" strike="noStrike" baseline="0" dirty="0" smtClean="0">
                <a:latin typeface="Times New Roman"/>
              </a:rPr>
              <a:t>Point</a:t>
            </a:r>
            <a:r>
              <a:rPr lang="zh-CN" altLang="en-US" b="0" i="0" u="none" strike="noStrike" baseline="0" dirty="0" smtClean="0">
                <a:latin typeface="Times New Roman"/>
              </a:rPr>
              <a:t>结构的实例</a:t>
            </a:r>
            <a:r>
              <a:rPr lang="en-US" altLang="zh-CN" b="0" i="0" u="none" strike="noStrike" baseline="0" dirty="0" err="1" smtClean="0">
                <a:latin typeface="Times New Roman"/>
              </a:rPr>
              <a:t>po</a:t>
            </a:r>
            <a:endParaRPr lang="en-US" altLang="zh-CN" b="0" i="0" u="none" strike="noStrike" baseline="0" dirty="0" smtClean="0">
              <a:latin typeface="Times New Roman"/>
            </a:endParaRPr>
          </a:p>
          <a:p>
            <a:pPr marR="0" lvl="0" rtl="0"/>
            <a:r>
              <a:rPr lang="en-US" altLang="zh-CN" b="0" i="0" u="none" strike="noStrike" baseline="0" dirty="0" smtClean="0">
                <a:latin typeface="Times New Roman"/>
              </a:rPr>
              <a:t>Size size</a:t>
            </a:r>
            <a:r>
              <a:rPr lang="zh-CN" altLang="en-US" b="0" i="0" u="none" strike="noStrike" baseline="0" dirty="0" smtClean="0">
                <a:latin typeface="Times New Roman"/>
              </a:rPr>
              <a:t> </a:t>
            </a:r>
            <a:r>
              <a:rPr lang="en-US" altLang="zh-CN" b="0" i="0" u="none" strike="noStrike" baseline="0" dirty="0" smtClean="0">
                <a:latin typeface="Times New Roman"/>
              </a:rPr>
              <a:t>= new Size(100,200);       </a:t>
            </a:r>
            <a:r>
              <a:rPr lang="zh-CN" altLang="en-US" b="0" i="0" u="none" strike="noStrike" baseline="0" dirty="0" smtClean="0">
                <a:latin typeface="Times New Roman"/>
              </a:rPr>
              <a:t>    </a:t>
            </a:r>
            <a:r>
              <a:rPr lang="en-US" altLang="zh-CN" b="0" i="0" u="none" strike="noStrike" baseline="0" dirty="0" smtClean="0">
                <a:latin typeface="Times New Roman"/>
              </a:rPr>
              <a:t>//Size</a:t>
            </a:r>
            <a:r>
              <a:rPr lang="zh-CN" altLang="en-US" b="0" i="0" u="none" strike="noStrike" baseline="0" dirty="0" smtClean="0">
                <a:latin typeface="Times New Roman"/>
              </a:rPr>
              <a:t>结构的实例</a:t>
            </a:r>
            <a:r>
              <a:rPr lang="en-US" altLang="zh-CN" b="0" i="0" u="none" strike="noStrike" baseline="0" dirty="0" smtClean="0">
                <a:latin typeface="Times New Roman"/>
              </a:rPr>
              <a:t>size</a:t>
            </a:r>
          </a:p>
          <a:p>
            <a:pPr marR="0" lvl="0" rtl="0"/>
            <a:r>
              <a:rPr lang="en-US" altLang="zh-CN" b="0" i="0" u="none" strike="noStrike" baseline="0" dirty="0" smtClean="0">
                <a:latin typeface="Times New Roman"/>
              </a:rPr>
              <a:t>Rectangle rec</a:t>
            </a:r>
            <a:r>
              <a:rPr lang="zh-CN" altLang="en-US" b="0" i="0" u="none" strike="noStrike" baseline="0" dirty="0" smtClean="0">
                <a:latin typeface="Times New Roman"/>
              </a:rPr>
              <a:t> </a:t>
            </a:r>
            <a:r>
              <a:rPr lang="en-US" altLang="zh-CN" b="0" i="0" u="none" strike="noStrike" baseline="0" dirty="0" smtClean="0">
                <a:latin typeface="Times New Roman"/>
              </a:rPr>
              <a:t>= new Rectangle(</a:t>
            </a:r>
            <a:r>
              <a:rPr lang="en-US" altLang="zh-CN" b="0" i="0" u="none" strike="noStrike" baseline="0" dirty="0" err="1" smtClean="0">
                <a:latin typeface="Times New Roman"/>
              </a:rPr>
              <a:t>p,s</a:t>
            </a:r>
            <a:r>
              <a:rPr lang="en-US" altLang="zh-CN" b="0" i="0" u="none" strike="noStrike" baseline="0" dirty="0" smtClean="0">
                <a:latin typeface="Times New Roman"/>
              </a:rPr>
              <a:t>);</a:t>
            </a:r>
            <a:r>
              <a:rPr lang="zh-CN" altLang="en-US" b="0" i="0" u="none" strike="noStrike" baseline="0" dirty="0" smtClean="0">
                <a:latin typeface="Times New Roman"/>
              </a:rPr>
              <a:t>     </a:t>
            </a:r>
            <a:r>
              <a:rPr lang="en-US" altLang="zh-CN" b="0" i="0" u="none" strike="noStrike" baseline="0" dirty="0" smtClean="0">
                <a:latin typeface="Times New Roman"/>
              </a:rPr>
              <a:t>//Rectangle</a:t>
            </a:r>
            <a:r>
              <a:rPr lang="zh-CN" altLang="en-US" b="0" i="0" u="none" strike="noStrike" baseline="0" dirty="0" smtClean="0">
                <a:latin typeface="Times New Roman"/>
              </a:rPr>
              <a:t>结构的实例</a:t>
            </a:r>
            <a:r>
              <a:rPr lang="en-US" altLang="zh-CN" b="0" i="0" u="none" strike="noStrike" baseline="0" dirty="0" smtClean="0">
                <a:latin typeface="Times New Roman"/>
              </a:rPr>
              <a:t>rec</a:t>
            </a:r>
          </a:p>
          <a:p>
            <a:pPr marR="0" lvl="0" rtl="0"/>
            <a:r>
              <a:rPr lang="en-US" altLang="zh-CN" b="0" i="0" u="none" strike="noStrike" baseline="0" dirty="0" smtClean="0">
                <a:latin typeface="Times New Roman"/>
              </a:rPr>
              <a:t>4</a:t>
            </a:r>
            <a:r>
              <a:rPr lang="zh-CN" altLang="en-US" b="0" i="0" u="none" strike="noStrike" baseline="0" dirty="0" smtClean="0">
                <a:latin typeface="Times New Roman"/>
              </a:rPr>
              <a:t>．</a:t>
            </a:r>
            <a:r>
              <a:rPr lang="en-US" altLang="zh-CN" b="0" i="0" u="none" strike="noStrike" baseline="0" dirty="0" smtClean="0">
                <a:latin typeface="Times New Roman"/>
              </a:rPr>
              <a:t>Region</a:t>
            </a:r>
            <a:r>
              <a:rPr lang="zh-CN" altLang="en-US" b="0" i="0" u="none" strike="noStrike" baseline="0" dirty="0" smtClean="0">
                <a:latin typeface="Times New Roman"/>
              </a:rPr>
              <a:t>类</a:t>
            </a:r>
          </a:p>
          <a:p>
            <a:pPr marR="0" lvl="0" rtl="0"/>
            <a:r>
              <a:rPr lang="en-US" altLang="zh-CN" b="0" i="0" u="none" strike="noStrike" baseline="0" dirty="0" smtClean="0">
                <a:latin typeface="Times New Roman"/>
              </a:rPr>
              <a:t>Region</a:t>
            </a:r>
            <a:r>
              <a:rPr lang="zh-CN" altLang="en-US" b="0" i="0" u="none" strike="noStrike" baseline="0" dirty="0" smtClean="0">
                <a:latin typeface="Times New Roman"/>
              </a:rPr>
              <a:t>类表示一个复杂的图形，由矩形和路径组成。该类包括多个用于操作区域的方法，如计算两个区域交集的</a:t>
            </a:r>
            <a:r>
              <a:rPr lang="en-US" altLang="zh-CN" b="0" i="0" u="none" strike="noStrike" baseline="0" dirty="0" smtClean="0">
                <a:latin typeface="Times New Roman"/>
              </a:rPr>
              <a:t>Intersect()</a:t>
            </a:r>
            <a:r>
              <a:rPr lang="zh-CN" altLang="en-US" b="0" i="0" u="none" strike="noStrike" baseline="0" dirty="0" smtClean="0">
                <a:latin typeface="Times New Roman"/>
              </a:rPr>
              <a:t>方法、计算两个区域并集的</a:t>
            </a:r>
            <a:r>
              <a:rPr lang="en-US" altLang="zh-CN" b="0" i="0" u="none" strike="noStrike" baseline="0" dirty="0" smtClean="0">
                <a:latin typeface="Times New Roman"/>
              </a:rPr>
              <a:t>Union()</a:t>
            </a:r>
            <a:r>
              <a:rPr lang="zh-CN" altLang="en-US" b="0" i="0" u="none" strike="noStrike" baseline="0" dirty="0" smtClean="0">
                <a:latin typeface="Times New Roman"/>
              </a:rPr>
              <a:t>方法等。由于该类比较复杂，在此不做详细介绍。</a:t>
            </a:r>
          </a:p>
        </p:txBody>
      </p:sp>
    </p:spTree>
    <p:extLst>
      <p:ext uri="{BB962C8B-B14F-4D97-AF65-F5344CB8AC3E}">
        <p14:creationId xmlns:p14="http://schemas.microsoft.com/office/powerpoint/2010/main" val="3670352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altLang="zh-CN" b="0" i="0" u="none" strike="noStrike" kern="1800" baseline="0" dirty="0" smtClean="0">
                <a:latin typeface="Arial"/>
                <a:ea typeface="黑体"/>
              </a:rPr>
              <a:t>8.1.3  </a:t>
            </a:r>
            <a:r>
              <a:rPr lang="zh-CN" altLang="en-US" b="0" i="0" u="none" strike="noStrike" kern="1800" baseline="0" dirty="0" smtClean="0">
                <a:latin typeface="Arial"/>
                <a:ea typeface="黑体"/>
              </a:rPr>
              <a:t>颜色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marR="0" lvl="0" rtl="0"/>
            <a:r>
              <a:rPr lang="zh-CN" altLang="en-US" b="0" i="0" u="none" strike="noStrike" baseline="0" dirty="0" smtClean="0">
                <a:latin typeface="Times New Roman"/>
              </a:rPr>
              <a:t>在</a:t>
            </a:r>
            <a:r>
              <a:rPr lang="en-US" altLang="zh-CN" b="0" i="0" u="none" strike="noStrike" baseline="0" dirty="0" err="1" smtClean="0">
                <a:latin typeface="Times New Roman"/>
              </a:rPr>
              <a:t>GDI</a:t>
            </a:r>
            <a:r>
              <a:rPr lang="en-US" altLang="zh-CN" b="0" i="0" u="none" strike="noStrike" baseline="0" dirty="0" smtClean="0">
                <a:latin typeface="Times New Roman"/>
              </a:rPr>
              <a:t>+</a:t>
            </a:r>
            <a:r>
              <a:rPr lang="zh-CN" altLang="en-US" b="0" i="0" u="none" strike="noStrike" baseline="0" dirty="0" smtClean="0">
                <a:latin typeface="Times New Roman"/>
              </a:rPr>
              <a:t>中，颜色封装在</a:t>
            </a:r>
            <a:r>
              <a:rPr lang="en-US" altLang="zh-CN" b="0" i="0" u="none" strike="noStrike" baseline="0" dirty="0" smtClean="0">
                <a:latin typeface="Times New Roman"/>
              </a:rPr>
              <a:t>Color</a:t>
            </a:r>
            <a:r>
              <a:rPr lang="zh-CN" altLang="en-US" b="0" i="0" u="none" strike="noStrike" baseline="0" dirty="0" smtClean="0">
                <a:latin typeface="Times New Roman"/>
              </a:rPr>
              <a:t>结构中。使用</a:t>
            </a:r>
            <a:r>
              <a:rPr lang="en-US" altLang="zh-CN" b="0" i="0" u="none" strike="noStrike" baseline="0" dirty="0" smtClean="0">
                <a:latin typeface="Times New Roman"/>
              </a:rPr>
              <a:t>Color</a:t>
            </a:r>
            <a:r>
              <a:rPr lang="zh-CN" altLang="en-US" b="0" i="0" u="none" strike="noStrike" baseline="0" dirty="0" smtClean="0">
                <a:latin typeface="Times New Roman"/>
              </a:rPr>
              <a:t>结构可以设置不同的颜色。该结构表示一种</a:t>
            </a:r>
            <a:r>
              <a:rPr lang="en-US" altLang="zh-CN" b="0" i="0" u="none" strike="noStrike" baseline="0" dirty="0" err="1" smtClean="0">
                <a:latin typeface="Times New Roman"/>
              </a:rPr>
              <a:t>ARGB</a:t>
            </a:r>
            <a:r>
              <a:rPr lang="zh-CN" altLang="en-US" b="0" i="0" u="none" strike="noStrike" baseline="0" dirty="0" smtClean="0">
                <a:latin typeface="Times New Roman"/>
              </a:rPr>
              <a:t>颜色，它由</a:t>
            </a:r>
            <a:r>
              <a:rPr lang="en-US" altLang="zh-CN" b="0" i="0" u="none" strike="noStrike" baseline="0" dirty="0" smtClean="0">
                <a:latin typeface="Times New Roman"/>
              </a:rPr>
              <a:t>4</a:t>
            </a:r>
            <a:r>
              <a:rPr lang="zh-CN" altLang="en-US" b="0" i="0" u="none" strike="noStrike" baseline="0" dirty="0" smtClean="0">
                <a:latin typeface="Times New Roman"/>
              </a:rPr>
              <a:t>个分量值（</a:t>
            </a:r>
            <a:r>
              <a:rPr lang="en-US" altLang="zh-CN" b="0" i="0" u="none" strike="noStrike" baseline="0" dirty="0" smtClean="0">
                <a:latin typeface="Times New Roman"/>
              </a:rPr>
              <a:t>alpha</a:t>
            </a:r>
            <a:r>
              <a:rPr lang="zh-CN" altLang="en-US" b="0" i="0" u="none" strike="noStrike" baseline="0" dirty="0" smtClean="0">
                <a:latin typeface="Times New Roman"/>
              </a:rPr>
              <a:t>、红色、绿色和蓝色）组成。该结构还包含多种方法，如用来创建颜色的</a:t>
            </a:r>
            <a:r>
              <a:rPr lang="en-US" altLang="zh-CN" b="0" i="0" u="none" strike="noStrike" baseline="0" dirty="0" err="1" smtClean="0">
                <a:latin typeface="Times New Roman"/>
              </a:rPr>
              <a:t>FromArgb</a:t>
            </a:r>
            <a:r>
              <a:rPr lang="en-US" altLang="zh-CN" b="0" i="0" u="none" strike="noStrike" baseline="0" dirty="0" smtClean="0">
                <a:latin typeface="Times New Roman"/>
              </a:rPr>
              <a:t>()</a:t>
            </a:r>
            <a:r>
              <a:rPr lang="zh-CN" altLang="en-US" b="0" i="0" u="none" strike="noStrike" baseline="0" dirty="0" smtClean="0">
                <a:latin typeface="Times New Roman"/>
              </a:rPr>
              <a:t>方法、</a:t>
            </a:r>
            <a:r>
              <a:rPr lang="en-US" altLang="zh-CN" b="0" i="0" u="none" strike="noStrike" baseline="0" dirty="0" err="1" smtClean="0">
                <a:latin typeface="Times New Roman"/>
              </a:rPr>
              <a:t>FromKnownColor</a:t>
            </a:r>
            <a:r>
              <a:rPr lang="en-US" altLang="zh-CN" b="0" i="0" u="none" strike="noStrike" baseline="0" dirty="0" smtClean="0">
                <a:latin typeface="Times New Roman"/>
              </a:rPr>
              <a:t>()</a:t>
            </a:r>
            <a:r>
              <a:rPr lang="zh-CN" altLang="en-US" b="0" i="0" u="none" strike="noStrike" baseline="0" dirty="0" smtClean="0">
                <a:latin typeface="Times New Roman"/>
              </a:rPr>
              <a:t>方法、</a:t>
            </a:r>
            <a:r>
              <a:rPr lang="en-US" altLang="zh-CN" b="0" i="0" u="none" strike="noStrike" baseline="0" dirty="0" err="1" smtClean="0">
                <a:latin typeface="Times New Roman"/>
              </a:rPr>
              <a:t>FromName</a:t>
            </a:r>
            <a:r>
              <a:rPr lang="en-US" altLang="zh-CN" b="0" i="0" u="none" strike="noStrike" baseline="0" dirty="0" smtClean="0">
                <a:latin typeface="Times New Roman"/>
              </a:rPr>
              <a:t>()</a:t>
            </a:r>
            <a:r>
              <a:rPr lang="zh-CN" altLang="en-US" b="0" i="0" u="none" strike="noStrike" baseline="0" dirty="0" smtClean="0">
                <a:latin typeface="Times New Roman"/>
              </a:rPr>
              <a:t>方法等。具体说明如下所示。</a:t>
            </a:r>
          </a:p>
          <a:p>
            <a:pPr marR="0" lvl="0" rtl="0"/>
            <a:r>
              <a:rPr lang="en-US" altLang="zh-CN" b="0" i="0" u="none" strike="noStrike" baseline="0" dirty="0" err="1" smtClean="0">
                <a:latin typeface="Times New Roman"/>
              </a:rPr>
              <a:t>FromArgb</a:t>
            </a:r>
            <a:r>
              <a:rPr lang="en-US" altLang="zh-CN" b="0" i="0" u="none" strike="noStrike" baseline="0" dirty="0" smtClean="0">
                <a:latin typeface="Times New Roman"/>
              </a:rPr>
              <a:t>()</a:t>
            </a:r>
            <a:r>
              <a:rPr lang="zh-CN" altLang="en-US" b="0" i="0" u="none" strike="noStrike" baseline="0" dirty="0" smtClean="0">
                <a:latin typeface="Times New Roman"/>
              </a:rPr>
              <a:t>方法：使用</a:t>
            </a:r>
            <a:r>
              <a:rPr lang="en-US" altLang="zh-CN" b="0" i="0" u="none" strike="noStrike" baseline="0" dirty="0" smtClean="0">
                <a:latin typeface="Times New Roman"/>
              </a:rPr>
              <a:t>4</a:t>
            </a:r>
            <a:r>
              <a:rPr lang="zh-CN" altLang="en-US" b="0" i="0" u="none" strike="noStrike" baseline="0" dirty="0" smtClean="0">
                <a:latin typeface="Times New Roman"/>
              </a:rPr>
              <a:t>个</a:t>
            </a:r>
            <a:r>
              <a:rPr lang="en-US" altLang="zh-CN" b="0" i="0" u="none" strike="noStrike" baseline="0" dirty="0" smtClean="0">
                <a:latin typeface="Times New Roman"/>
              </a:rPr>
              <a:t>8</a:t>
            </a:r>
            <a:r>
              <a:rPr lang="zh-CN" altLang="en-US" b="0" i="0" u="none" strike="noStrike" baseline="0" dirty="0" smtClean="0">
                <a:latin typeface="Times New Roman"/>
              </a:rPr>
              <a:t>位</a:t>
            </a:r>
            <a:r>
              <a:rPr lang="en-US" altLang="zh-CN" b="0" i="0" u="none" strike="noStrike" baseline="0" dirty="0" err="1" smtClean="0">
                <a:latin typeface="Times New Roman"/>
              </a:rPr>
              <a:t>ARGB</a:t>
            </a:r>
            <a:r>
              <a:rPr lang="zh-CN" altLang="en-US" b="0" i="0" u="none" strike="noStrike" baseline="0" dirty="0" smtClean="0">
                <a:latin typeface="Times New Roman"/>
              </a:rPr>
              <a:t>分量（</a:t>
            </a:r>
            <a:r>
              <a:rPr lang="en-US" altLang="zh-CN" b="0" i="0" u="none" strike="noStrike" baseline="0" dirty="0" smtClean="0">
                <a:latin typeface="Times New Roman"/>
              </a:rPr>
              <a:t>alpha</a:t>
            </a:r>
            <a:r>
              <a:rPr lang="zh-CN" altLang="en-US" b="0" i="0" u="none" strike="noStrike" baseline="0" dirty="0" smtClean="0">
                <a:latin typeface="Times New Roman"/>
              </a:rPr>
              <a:t>、红色、绿色和蓝色）值创建新的颜色。</a:t>
            </a:r>
          </a:p>
          <a:p>
            <a:pPr marR="0" lvl="0" rtl="0"/>
            <a:r>
              <a:rPr lang="en-US" altLang="zh-CN" b="0" i="0" u="none" strike="noStrike" baseline="0" dirty="0" err="1" smtClean="0">
                <a:latin typeface="Times New Roman"/>
              </a:rPr>
              <a:t>FromKnownColor</a:t>
            </a:r>
            <a:r>
              <a:rPr lang="en-US" altLang="zh-CN" b="0" i="0" u="none" strike="noStrike" baseline="0" dirty="0" smtClean="0">
                <a:latin typeface="Times New Roman"/>
              </a:rPr>
              <a:t>()</a:t>
            </a:r>
            <a:r>
              <a:rPr lang="zh-CN" altLang="en-US" b="0" i="0" u="none" strike="noStrike" baseline="0" dirty="0" smtClean="0">
                <a:latin typeface="Times New Roman"/>
              </a:rPr>
              <a:t>方法：使用指定的预定义颜色创建颜色。</a:t>
            </a:r>
          </a:p>
          <a:p>
            <a:pPr lvl="0"/>
            <a:r>
              <a:rPr lang="en-US" altLang="zh-CN" b="0" i="0" u="none" strike="noStrike" baseline="0" dirty="0" err="1" smtClean="0">
                <a:latin typeface="Times New Roman"/>
              </a:rPr>
              <a:t>FromName</a:t>
            </a:r>
            <a:r>
              <a:rPr lang="en-US" altLang="zh-CN" b="0" i="0" u="none" strike="noStrike" baseline="0" dirty="0" smtClean="0">
                <a:latin typeface="Times New Roman"/>
              </a:rPr>
              <a:t>()</a:t>
            </a:r>
            <a:r>
              <a:rPr lang="zh-CN" altLang="en-US" b="0" i="0" u="none" strike="noStrike" baseline="0" dirty="0" smtClean="0">
                <a:latin typeface="Times New Roman"/>
              </a:rPr>
              <a:t>方法：使用预定义颜色的指定名称</a:t>
            </a:r>
            <a:r>
              <a:rPr lang="zh-CN" altLang="en-US" dirty="0">
                <a:latin typeface="Times New Roman"/>
              </a:rPr>
              <a:t>创建颜色。</a:t>
            </a:r>
            <a:endParaRPr lang="zh-CN" altLang="en-US" b="0" i="0" u="none" strike="noStrike" baseline="0" dirty="0" smtClean="0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950996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 dirty="0" err="1">
                <a:latin typeface="Times New Roman"/>
              </a:rPr>
              <a:t>ToArgb</a:t>
            </a:r>
            <a:r>
              <a:rPr lang="en-US" altLang="zh-CN" dirty="0">
                <a:latin typeface="Times New Roman"/>
              </a:rPr>
              <a:t>()</a:t>
            </a:r>
            <a:r>
              <a:rPr lang="zh-CN" altLang="en-US" dirty="0">
                <a:latin typeface="Times New Roman"/>
              </a:rPr>
              <a:t>方法：获取颜色的</a:t>
            </a:r>
            <a:r>
              <a:rPr lang="en-US" altLang="zh-CN" dirty="0">
                <a:latin typeface="Times New Roman"/>
              </a:rPr>
              <a:t>32</a:t>
            </a:r>
            <a:r>
              <a:rPr lang="zh-CN" altLang="en-US" dirty="0">
                <a:latin typeface="Times New Roman"/>
              </a:rPr>
              <a:t>位</a:t>
            </a:r>
            <a:r>
              <a:rPr lang="en-US" altLang="zh-CN" dirty="0" err="1">
                <a:latin typeface="Times New Roman"/>
              </a:rPr>
              <a:t>ARGB</a:t>
            </a:r>
            <a:r>
              <a:rPr lang="zh-CN" altLang="en-US" dirty="0">
                <a:latin typeface="Times New Roman"/>
              </a:rPr>
              <a:t>值。</a:t>
            </a:r>
          </a:p>
          <a:p>
            <a:pPr lvl="0"/>
            <a:r>
              <a:rPr lang="en-US" altLang="zh-CN" dirty="0" err="1">
                <a:latin typeface="Times New Roman"/>
              </a:rPr>
              <a:t>ToKnownColor</a:t>
            </a:r>
            <a:r>
              <a:rPr lang="en-US" altLang="zh-CN" dirty="0">
                <a:latin typeface="Times New Roman"/>
              </a:rPr>
              <a:t>()</a:t>
            </a:r>
            <a:r>
              <a:rPr lang="zh-CN" altLang="en-US" dirty="0">
                <a:latin typeface="Times New Roman"/>
              </a:rPr>
              <a:t>方法：获取颜色的</a:t>
            </a:r>
            <a:r>
              <a:rPr lang="en-US" altLang="zh-CN" dirty="0" err="1">
                <a:latin typeface="Times New Roman"/>
              </a:rPr>
              <a:t>KnownColor</a:t>
            </a:r>
            <a:r>
              <a:rPr lang="zh-CN" altLang="en-US" dirty="0">
                <a:latin typeface="Times New Roman"/>
              </a:rPr>
              <a:t>值。</a:t>
            </a:r>
          </a:p>
          <a:p>
            <a:pPr lvl="0"/>
            <a:r>
              <a:rPr lang="en-US" altLang="zh-CN" dirty="0" err="1">
                <a:latin typeface="Times New Roman"/>
              </a:rPr>
              <a:t>GetBrightness</a:t>
            </a:r>
            <a:r>
              <a:rPr lang="en-US" altLang="zh-CN" dirty="0">
                <a:latin typeface="Times New Roman"/>
              </a:rPr>
              <a:t>()</a:t>
            </a:r>
            <a:r>
              <a:rPr lang="zh-CN" altLang="en-US" dirty="0">
                <a:latin typeface="Times New Roman"/>
              </a:rPr>
              <a:t>方法：获取颜色的“色调</a:t>
            </a:r>
            <a:r>
              <a:rPr lang="en-US" altLang="zh-CN" dirty="0">
                <a:latin typeface="Times New Roman"/>
              </a:rPr>
              <a:t>-</a:t>
            </a:r>
            <a:r>
              <a:rPr lang="zh-CN" altLang="en-US" dirty="0">
                <a:latin typeface="Times New Roman"/>
              </a:rPr>
              <a:t>饱和度</a:t>
            </a:r>
            <a:r>
              <a:rPr lang="en-US" altLang="zh-CN" dirty="0">
                <a:latin typeface="Times New Roman"/>
              </a:rPr>
              <a:t>-</a:t>
            </a:r>
            <a:r>
              <a:rPr lang="zh-CN" altLang="en-US" dirty="0">
                <a:latin typeface="Times New Roman"/>
              </a:rPr>
              <a:t>亮度”（</a:t>
            </a:r>
            <a:r>
              <a:rPr lang="en-US" altLang="zh-CN" dirty="0" err="1">
                <a:latin typeface="Times New Roman"/>
              </a:rPr>
              <a:t>HSB</a:t>
            </a:r>
            <a:r>
              <a:rPr lang="zh-CN" altLang="en-US" dirty="0">
                <a:latin typeface="Times New Roman"/>
              </a:rPr>
              <a:t>）的亮度值。</a:t>
            </a:r>
          </a:p>
          <a:p>
            <a:pPr lvl="0"/>
            <a:r>
              <a:rPr lang="en-US" altLang="zh-CN" dirty="0" err="1">
                <a:latin typeface="Times New Roman"/>
              </a:rPr>
              <a:t>GetHue</a:t>
            </a:r>
            <a:r>
              <a:rPr lang="en-US" altLang="zh-CN" dirty="0">
                <a:latin typeface="Times New Roman"/>
              </a:rPr>
              <a:t>()</a:t>
            </a:r>
            <a:r>
              <a:rPr lang="zh-CN" altLang="en-US" dirty="0">
                <a:latin typeface="Times New Roman"/>
              </a:rPr>
              <a:t>方法：获取颜色的“色调</a:t>
            </a:r>
            <a:r>
              <a:rPr lang="en-US" altLang="zh-CN" dirty="0">
                <a:latin typeface="Times New Roman"/>
              </a:rPr>
              <a:t>-</a:t>
            </a:r>
            <a:r>
              <a:rPr lang="zh-CN" altLang="en-US" dirty="0">
                <a:latin typeface="Times New Roman"/>
              </a:rPr>
              <a:t>饱和度</a:t>
            </a:r>
            <a:r>
              <a:rPr lang="en-US" altLang="zh-CN" dirty="0">
                <a:latin typeface="Times New Roman"/>
              </a:rPr>
              <a:t>-</a:t>
            </a:r>
            <a:r>
              <a:rPr lang="zh-CN" altLang="en-US" dirty="0">
                <a:latin typeface="Times New Roman"/>
              </a:rPr>
              <a:t>亮度”的色调值，以度为单位。</a:t>
            </a:r>
          </a:p>
          <a:p>
            <a:pPr lvl="0"/>
            <a:r>
              <a:rPr lang="en-US" altLang="zh-CN" dirty="0" err="1">
                <a:latin typeface="Times New Roman"/>
              </a:rPr>
              <a:t>GetSaturation</a:t>
            </a:r>
            <a:r>
              <a:rPr lang="en-US" altLang="zh-CN" dirty="0">
                <a:latin typeface="Times New Roman"/>
              </a:rPr>
              <a:t>()</a:t>
            </a:r>
            <a:r>
              <a:rPr lang="zh-CN" altLang="en-US" dirty="0">
                <a:latin typeface="Times New Roman"/>
              </a:rPr>
              <a:t>方法：获取颜色的“色调</a:t>
            </a:r>
            <a:r>
              <a:rPr lang="en-US" altLang="zh-CN" dirty="0">
                <a:latin typeface="Times New Roman"/>
              </a:rPr>
              <a:t>-</a:t>
            </a:r>
            <a:r>
              <a:rPr lang="zh-CN" altLang="en-US" dirty="0">
                <a:latin typeface="Times New Roman"/>
              </a:rPr>
              <a:t>饱和度</a:t>
            </a:r>
            <a:r>
              <a:rPr lang="en-US" altLang="zh-CN" dirty="0">
                <a:latin typeface="Times New Roman"/>
              </a:rPr>
              <a:t>-</a:t>
            </a:r>
            <a:r>
              <a:rPr lang="zh-CN" altLang="en-US" dirty="0">
                <a:latin typeface="Times New Roman"/>
              </a:rPr>
              <a:t>亮度”的饱和度值。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81043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endParaRPr lang="zh-CN" altLang="en-US" b="0" i="0" u="none" strike="noStrike" kern="1800" baseline="0" smtClean="0">
              <a:latin typeface="Arial"/>
              <a:ea typeface="黑体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0"/>
            <a:ext cx="8229600" cy="6858000"/>
          </a:xfrm>
        </p:spPr>
        <p:txBody>
          <a:bodyPr>
            <a:normAutofit/>
          </a:bodyPr>
          <a:lstStyle/>
          <a:p>
            <a:pPr marR="0" lvl="0" rtl="0"/>
            <a:r>
              <a:rPr lang="en-US" altLang="zh-CN" b="0" i="0" u="none" strike="noStrike" baseline="0" dirty="0" smtClean="0">
                <a:latin typeface="Arial"/>
                <a:ea typeface="黑体"/>
              </a:rPr>
              <a:t>【</a:t>
            </a:r>
            <a:r>
              <a:rPr lang="zh-CN" altLang="en-US" b="0" i="0" u="none" strike="noStrike" baseline="0" dirty="0" smtClean="0">
                <a:latin typeface="Arial"/>
                <a:ea typeface="黑体"/>
              </a:rPr>
              <a:t>示例</a:t>
            </a:r>
            <a:r>
              <a:rPr lang="en-US" altLang="zh-CN" b="1" i="0" u="none" strike="noStrike" baseline="0" dirty="0" smtClean="0">
                <a:latin typeface="Times New Roman"/>
                <a:ea typeface="黑体"/>
              </a:rPr>
              <a:t>8-13</a:t>
            </a:r>
            <a:r>
              <a:rPr lang="en-US" altLang="zh-CN" b="0" i="0" u="none" strike="noStrike" baseline="0" dirty="0" smtClean="0">
                <a:latin typeface="Arial"/>
                <a:ea typeface="黑体"/>
              </a:rPr>
              <a:t>】</a:t>
            </a:r>
            <a:r>
              <a:rPr lang="zh-CN" altLang="en-US" b="0" i="0" u="none" strike="noStrike" baseline="0" dirty="0" smtClean="0">
                <a:latin typeface="宋体"/>
                <a:ea typeface="黑体"/>
              </a:rPr>
              <a:t>下面</a:t>
            </a:r>
            <a:r>
              <a:rPr lang="zh-CN" altLang="en-US" b="0" i="0" u="none" strike="noStrike" baseline="0" dirty="0" smtClean="0">
                <a:latin typeface="Times New Roman"/>
                <a:ea typeface="黑体"/>
              </a:rPr>
              <a:t>通过</a:t>
            </a:r>
            <a:r>
              <a:rPr lang="en-US" altLang="zh-CN" b="0" i="0" u="none" strike="noStrike" baseline="0" dirty="0" smtClean="0">
                <a:latin typeface="Times New Roman"/>
                <a:ea typeface="黑体"/>
              </a:rPr>
              <a:t>Color</a:t>
            </a:r>
            <a:r>
              <a:rPr lang="zh-CN" altLang="en-US" b="0" i="0" u="none" strike="noStrike" baseline="0" dirty="0" smtClean="0">
                <a:latin typeface="Times New Roman"/>
                <a:ea typeface="黑体"/>
              </a:rPr>
              <a:t>结构的</a:t>
            </a:r>
            <a:r>
              <a:rPr lang="en-US" altLang="zh-CN" b="0" i="0" u="none" strike="noStrike" baseline="0" dirty="0" err="1" smtClean="0">
                <a:latin typeface="Times New Roman"/>
                <a:ea typeface="黑体"/>
              </a:rPr>
              <a:t>FromArgb</a:t>
            </a:r>
            <a:r>
              <a:rPr lang="en-US" altLang="zh-CN" b="0" i="0" u="none" strike="noStrike" baseline="0" dirty="0" smtClean="0">
                <a:latin typeface="Times New Roman"/>
                <a:ea typeface="黑体"/>
              </a:rPr>
              <a:t>()</a:t>
            </a:r>
            <a:r>
              <a:rPr lang="zh-CN" altLang="en-US" b="0" i="0" u="none" strike="noStrike" baseline="0" dirty="0" smtClean="0">
                <a:latin typeface="Times New Roman"/>
                <a:ea typeface="黑体"/>
              </a:rPr>
              <a:t>方法创建</a:t>
            </a:r>
            <a:r>
              <a:rPr lang="en-US" altLang="zh-CN" b="0" i="0" u="none" strike="noStrike" baseline="0" dirty="0" smtClean="0">
                <a:latin typeface="Times New Roman"/>
                <a:ea typeface="黑体"/>
              </a:rPr>
              <a:t>Color</a:t>
            </a:r>
            <a:r>
              <a:rPr lang="zh-CN" altLang="en-US" b="0" i="0" u="none" strike="noStrike" baseline="0" dirty="0" smtClean="0">
                <a:latin typeface="Times New Roman"/>
                <a:ea typeface="黑体"/>
              </a:rPr>
              <a:t>结构的实例</a:t>
            </a:r>
            <a:r>
              <a:rPr lang="en-US" altLang="zh-CN" b="0" i="0" u="none" strike="noStrike" baseline="0" dirty="0" smtClean="0">
                <a:latin typeface="Times New Roman"/>
                <a:ea typeface="黑体"/>
              </a:rPr>
              <a:t>color</a:t>
            </a:r>
            <a:r>
              <a:rPr lang="zh-CN" altLang="en-US" b="0" i="0" u="none" strike="noStrike" baseline="0" dirty="0" smtClean="0">
                <a:latin typeface="Times New Roman"/>
                <a:ea typeface="黑体"/>
              </a:rPr>
              <a:t>，该颜色的</a:t>
            </a:r>
            <a:r>
              <a:rPr lang="en-US" altLang="zh-CN" b="0" i="0" u="none" strike="noStrike" baseline="0" dirty="0" smtClean="0">
                <a:latin typeface="Times New Roman"/>
                <a:ea typeface="黑体"/>
              </a:rPr>
              <a:t>alpha</a:t>
            </a:r>
            <a:r>
              <a:rPr lang="zh-CN" altLang="en-US" b="0" i="0" u="none" strike="noStrike" baseline="0" dirty="0" smtClean="0">
                <a:latin typeface="Times New Roman"/>
                <a:ea typeface="黑体"/>
              </a:rPr>
              <a:t>、红色、绿色和蓝色的分量值都是</a:t>
            </a:r>
            <a:r>
              <a:rPr lang="en-US" altLang="zh-CN" b="0" i="0" u="none" strike="noStrike" baseline="0" dirty="0" smtClean="0">
                <a:latin typeface="Times New Roman"/>
                <a:ea typeface="黑体"/>
              </a:rPr>
              <a:t>100</a:t>
            </a:r>
            <a:r>
              <a:rPr lang="zh-CN" altLang="en-US" b="0" i="0" u="none" strike="noStrike" baseline="0" dirty="0" smtClean="0">
                <a:latin typeface="Times New Roman"/>
                <a:ea typeface="黑体"/>
              </a:rPr>
              <a:t>。</a:t>
            </a:r>
          </a:p>
          <a:p>
            <a:pPr marR="0" lvl="0" rtl="0"/>
            <a:r>
              <a:rPr lang="en-US" altLang="zh-CN" b="0" i="0" u="none" strike="noStrike" baseline="0" dirty="0" smtClean="0">
                <a:latin typeface="Times New Roman"/>
              </a:rPr>
              <a:t>Color color</a:t>
            </a:r>
            <a:r>
              <a:rPr lang="zh-CN" altLang="en-US" b="0" i="0" u="none" strike="noStrike" baseline="0" dirty="0" smtClean="0">
                <a:latin typeface="Times New Roman"/>
              </a:rPr>
              <a:t> </a:t>
            </a:r>
            <a:r>
              <a:rPr lang="en-US" altLang="zh-CN" b="0" i="0" u="none" strike="noStrike" baseline="0" dirty="0" smtClean="0">
                <a:latin typeface="Times New Roman"/>
              </a:rPr>
              <a:t>= </a:t>
            </a:r>
            <a:r>
              <a:rPr lang="en-US" altLang="zh-CN" b="0" i="0" u="none" strike="noStrike" baseline="0" dirty="0" err="1" smtClean="0">
                <a:latin typeface="Times New Roman"/>
              </a:rPr>
              <a:t>Color.FromArgb</a:t>
            </a:r>
            <a:r>
              <a:rPr lang="en-US" altLang="zh-CN" b="0" i="0" u="none" strike="noStrike" baseline="0" dirty="0" smtClean="0">
                <a:latin typeface="Times New Roman"/>
              </a:rPr>
              <a:t>(</a:t>
            </a:r>
          </a:p>
          <a:p>
            <a:pPr marR="0" lvl="0" rtl="0"/>
            <a:r>
              <a:rPr lang="zh-CN" altLang="en-US" b="0" i="0" u="none" strike="noStrike" baseline="0" dirty="0" smtClean="0">
                <a:latin typeface="Times New Roman"/>
              </a:rPr>
              <a:t>    </a:t>
            </a:r>
            <a:r>
              <a:rPr lang="en-US" altLang="zh-CN" b="0" i="0" u="none" strike="noStrike" baseline="0" dirty="0" smtClean="0">
                <a:latin typeface="Times New Roman"/>
              </a:rPr>
              <a:t>100,</a:t>
            </a:r>
            <a:r>
              <a:rPr lang="zh-CN" altLang="en-US" b="0" i="0" u="none" strike="noStrike" baseline="0" dirty="0" smtClean="0">
                <a:latin typeface="Times New Roman"/>
              </a:rPr>
              <a:t>                                    </a:t>
            </a:r>
            <a:r>
              <a:rPr lang="en-US" altLang="zh-CN" b="0" i="0" u="none" strike="noStrike" baseline="0" dirty="0" smtClean="0">
                <a:latin typeface="Times New Roman"/>
              </a:rPr>
              <a:t>//</a:t>
            </a:r>
            <a:r>
              <a:rPr lang="zh-CN" altLang="en-US" b="0" i="0" u="none" strike="noStrike" baseline="0" dirty="0" smtClean="0">
                <a:latin typeface="Times New Roman"/>
              </a:rPr>
              <a:t>颜色的</a:t>
            </a:r>
            <a:r>
              <a:rPr lang="en-US" altLang="zh-CN" b="0" i="0" u="none" strike="noStrike" baseline="0" dirty="0" smtClean="0">
                <a:latin typeface="Times New Roman"/>
              </a:rPr>
              <a:t>alpha</a:t>
            </a:r>
            <a:r>
              <a:rPr lang="zh-CN" altLang="en-US" b="0" i="0" u="none" strike="noStrike" baseline="0" dirty="0" smtClean="0">
                <a:latin typeface="Times New Roman"/>
              </a:rPr>
              <a:t>分量值</a:t>
            </a:r>
          </a:p>
          <a:p>
            <a:pPr marR="0" lvl="0" rtl="0"/>
            <a:r>
              <a:rPr lang="zh-CN" altLang="en-US" b="0" i="0" u="none" strike="noStrike" baseline="0" dirty="0" smtClean="0">
                <a:latin typeface="Times New Roman"/>
              </a:rPr>
              <a:t>    </a:t>
            </a:r>
            <a:r>
              <a:rPr lang="en-US" altLang="zh-CN" b="0" i="0" u="none" strike="noStrike" baseline="0" dirty="0" smtClean="0">
                <a:latin typeface="Times New Roman"/>
              </a:rPr>
              <a:t>100,</a:t>
            </a:r>
            <a:r>
              <a:rPr lang="zh-CN" altLang="en-US" b="0" i="0" u="none" strike="noStrike" baseline="0" dirty="0" smtClean="0">
                <a:latin typeface="Times New Roman"/>
              </a:rPr>
              <a:t>                                    </a:t>
            </a:r>
            <a:r>
              <a:rPr lang="en-US" altLang="zh-CN" b="0" i="0" u="none" strike="noStrike" baseline="0" dirty="0" smtClean="0">
                <a:latin typeface="Times New Roman"/>
              </a:rPr>
              <a:t>//</a:t>
            </a:r>
            <a:r>
              <a:rPr lang="zh-CN" altLang="en-US" b="0" i="0" u="none" strike="noStrike" baseline="0" dirty="0" smtClean="0">
                <a:latin typeface="Times New Roman"/>
              </a:rPr>
              <a:t>颜色的红色分量值</a:t>
            </a:r>
          </a:p>
          <a:p>
            <a:pPr marR="0" lvl="0" rtl="0"/>
            <a:r>
              <a:rPr lang="zh-CN" altLang="en-US" b="0" i="0" u="none" strike="noStrike" baseline="0" dirty="0" smtClean="0">
                <a:latin typeface="Times New Roman"/>
              </a:rPr>
              <a:t>    </a:t>
            </a:r>
            <a:r>
              <a:rPr lang="en-US" altLang="zh-CN" b="0" i="0" u="none" strike="noStrike" baseline="0" dirty="0" smtClean="0">
                <a:latin typeface="Times New Roman"/>
              </a:rPr>
              <a:t>100,</a:t>
            </a:r>
            <a:r>
              <a:rPr lang="zh-CN" altLang="en-US" b="0" i="0" u="none" strike="noStrike" baseline="0" dirty="0" smtClean="0">
                <a:latin typeface="Times New Roman"/>
              </a:rPr>
              <a:t>                                    </a:t>
            </a:r>
            <a:r>
              <a:rPr lang="en-US" altLang="zh-CN" b="0" i="0" u="none" strike="noStrike" baseline="0" dirty="0" smtClean="0">
                <a:latin typeface="Times New Roman"/>
              </a:rPr>
              <a:t>//</a:t>
            </a:r>
            <a:r>
              <a:rPr lang="zh-CN" altLang="en-US" b="0" i="0" u="none" strike="noStrike" baseline="0" dirty="0" smtClean="0">
                <a:latin typeface="Times New Roman"/>
              </a:rPr>
              <a:t>颜色的绿色分量值</a:t>
            </a:r>
          </a:p>
          <a:p>
            <a:pPr marR="0" lvl="0" rtl="0"/>
            <a:r>
              <a:rPr lang="zh-CN" altLang="en-US" b="0" i="0" u="none" strike="noStrike" baseline="0" dirty="0" smtClean="0">
                <a:latin typeface="Times New Roman"/>
              </a:rPr>
              <a:t>    </a:t>
            </a:r>
            <a:r>
              <a:rPr lang="en-US" altLang="zh-CN" b="0" i="0" u="none" strike="noStrike" baseline="0" dirty="0" smtClean="0">
                <a:latin typeface="Times New Roman"/>
              </a:rPr>
              <a:t>100</a:t>
            </a:r>
            <a:r>
              <a:rPr lang="zh-CN" altLang="en-US" b="0" i="0" u="none" strike="noStrike" baseline="0" dirty="0" smtClean="0">
                <a:latin typeface="Times New Roman"/>
              </a:rPr>
              <a:t>                                    </a:t>
            </a:r>
            <a:r>
              <a:rPr lang="en-US" altLang="zh-CN" b="0" i="0" u="none" strike="noStrike" baseline="0" dirty="0" smtClean="0">
                <a:latin typeface="Times New Roman"/>
              </a:rPr>
              <a:t>//</a:t>
            </a:r>
            <a:r>
              <a:rPr lang="zh-CN" altLang="en-US" b="0" i="0" u="none" strike="noStrike" baseline="0" dirty="0" smtClean="0">
                <a:latin typeface="Times New Roman"/>
              </a:rPr>
              <a:t>颜色的蓝色分量值</a:t>
            </a:r>
          </a:p>
          <a:p>
            <a:pPr marR="0" lvl="0" rtl="0"/>
            <a:r>
              <a:rPr lang="zh-CN" altLang="en-US" b="0" i="0" u="none" strike="noStrike" baseline="0" dirty="0" smtClean="0">
                <a:latin typeface="Times New Roman"/>
              </a:rPr>
              <a:t>    </a:t>
            </a:r>
            <a:r>
              <a:rPr lang="en-US" altLang="zh-CN" b="0" i="0" u="none" strike="noStrike" baseline="0" dirty="0" smtClean="0">
                <a:latin typeface="Times New Roman"/>
              </a:rPr>
              <a:t>);</a:t>
            </a:r>
            <a:r>
              <a:rPr lang="zh-CN" altLang="en-US" b="0" i="0" u="none" strike="noStrike" baseline="0" dirty="0" smtClean="0">
                <a:latin typeface="Times New Roman"/>
              </a:rPr>
              <a:t>                                     </a:t>
            </a:r>
            <a:r>
              <a:rPr lang="en-US" altLang="zh-CN" b="0" i="0" u="none" strike="noStrike" baseline="0" dirty="0" smtClean="0">
                <a:latin typeface="Times New Roman"/>
              </a:rPr>
              <a:t>//Color</a:t>
            </a:r>
            <a:r>
              <a:rPr lang="zh-CN" altLang="en-US" b="0" i="0" u="none" strike="noStrike" baseline="0" dirty="0" smtClean="0">
                <a:latin typeface="Times New Roman"/>
              </a:rPr>
              <a:t>结构的实例</a:t>
            </a:r>
            <a:r>
              <a:rPr lang="en-US" altLang="zh-CN" b="0" i="0" u="none" strike="noStrike" baseline="0" dirty="0" smtClean="0">
                <a:latin typeface="Times New Roman"/>
              </a:rPr>
              <a:t>color</a:t>
            </a:r>
          </a:p>
          <a:p>
            <a:pPr marR="0" lvl="0" rtl="0"/>
            <a:r>
              <a:rPr lang="zh-CN" altLang="en-US" b="1" i="0" u="none" strike="noStrike" baseline="0" dirty="0" smtClean="0">
                <a:latin typeface="Times New Roman"/>
                <a:sym typeface="Wingdings"/>
              </a:rPr>
              <a:t></a:t>
            </a:r>
            <a:r>
              <a:rPr lang="zh-CN" altLang="en-US" b="0" i="0" u="none" strike="noStrike" baseline="0" dirty="0" smtClean="0">
                <a:latin typeface="Arial"/>
                <a:ea typeface="黑体"/>
                <a:sym typeface="Wingdings"/>
              </a:rPr>
              <a:t>注意：</a:t>
            </a:r>
            <a:r>
              <a:rPr lang="zh-CN" altLang="en-US" b="0" i="0" u="none" strike="noStrike" baseline="0" dirty="0" smtClean="0">
                <a:latin typeface="Times New Roman"/>
                <a:ea typeface="黑体"/>
                <a:sym typeface="Wingdings"/>
              </a:rPr>
              <a:t>颜色的</a:t>
            </a:r>
            <a:r>
              <a:rPr lang="en-US" altLang="zh-CN" b="0" i="0" u="none" strike="noStrike" baseline="0" dirty="0" smtClean="0">
                <a:latin typeface="Times New Roman"/>
                <a:ea typeface="黑体"/>
                <a:sym typeface="Wingdings"/>
              </a:rPr>
              <a:t>4</a:t>
            </a:r>
            <a:r>
              <a:rPr lang="zh-CN" altLang="en-US" b="0" i="0" u="none" strike="noStrike" baseline="0" dirty="0" smtClean="0">
                <a:latin typeface="Times New Roman"/>
                <a:ea typeface="黑体"/>
                <a:sym typeface="Wingdings"/>
              </a:rPr>
              <a:t>个分量值（</a:t>
            </a:r>
            <a:r>
              <a:rPr lang="en-US" altLang="zh-CN" b="0" i="0" u="none" strike="noStrike" baseline="0" dirty="0" smtClean="0">
                <a:latin typeface="Times New Roman"/>
                <a:ea typeface="黑体"/>
                <a:sym typeface="Wingdings"/>
              </a:rPr>
              <a:t>alpha</a:t>
            </a:r>
            <a:r>
              <a:rPr lang="zh-CN" altLang="en-US" b="0" i="0" u="none" strike="noStrike" baseline="0" dirty="0" smtClean="0">
                <a:latin typeface="Times New Roman"/>
                <a:ea typeface="黑体"/>
                <a:sym typeface="Wingdings"/>
              </a:rPr>
              <a:t>、红色、绿色和蓝色）的有效值都是</a:t>
            </a:r>
            <a:r>
              <a:rPr lang="en-US" altLang="zh-CN" b="0" i="0" u="none" strike="noStrike" baseline="0" dirty="0" smtClean="0">
                <a:latin typeface="Times New Roman"/>
                <a:ea typeface="黑体"/>
                <a:sym typeface="Wingdings"/>
              </a:rPr>
              <a:t>0~255</a:t>
            </a:r>
            <a:r>
              <a:rPr lang="zh-CN" altLang="en-US" b="0" i="0" u="none" strike="noStrike" baseline="0" dirty="0" smtClean="0">
                <a:latin typeface="Times New Roman"/>
                <a:ea typeface="黑体"/>
                <a:sym typeface="Wingdings"/>
              </a:rPr>
              <a:t>范围内的整数。</a:t>
            </a:r>
          </a:p>
        </p:txBody>
      </p:sp>
    </p:spTree>
    <p:extLst>
      <p:ext uri="{BB962C8B-B14F-4D97-AF65-F5344CB8AC3E}">
        <p14:creationId xmlns:p14="http://schemas.microsoft.com/office/powerpoint/2010/main" val="2239558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0"/>
            <a:ext cx="8229600" cy="6858000"/>
          </a:xfrm>
        </p:spPr>
        <p:txBody>
          <a:bodyPr>
            <a:normAutofit/>
          </a:bodyPr>
          <a:lstStyle/>
          <a:p>
            <a:pPr lvl="0"/>
            <a:r>
              <a:rPr lang="en-US" altLang="zh-CN" dirty="0">
                <a:latin typeface="Times New Roman"/>
              </a:rPr>
              <a:t>Color</a:t>
            </a:r>
            <a:r>
              <a:rPr lang="zh-CN" altLang="en-US" dirty="0">
                <a:latin typeface="Times New Roman"/>
              </a:rPr>
              <a:t>结构包括</a:t>
            </a:r>
            <a:r>
              <a:rPr lang="en-US" altLang="zh-CN" dirty="0">
                <a:latin typeface="Times New Roman"/>
              </a:rPr>
              <a:t>9</a:t>
            </a:r>
            <a:r>
              <a:rPr lang="zh-CN" altLang="en-US" dirty="0">
                <a:latin typeface="Times New Roman"/>
              </a:rPr>
              <a:t>个常用的实例属性，具体说明如下。</a:t>
            </a:r>
          </a:p>
          <a:p>
            <a:pPr lvl="0"/>
            <a:r>
              <a:rPr lang="en-US" altLang="zh-CN" dirty="0">
                <a:latin typeface="Times New Roman"/>
              </a:rPr>
              <a:t>A</a:t>
            </a:r>
            <a:r>
              <a:rPr lang="zh-CN" altLang="en-US" dirty="0">
                <a:latin typeface="Times New Roman"/>
              </a:rPr>
              <a:t>属性：颜色的</a:t>
            </a:r>
            <a:r>
              <a:rPr lang="en-US" altLang="zh-CN" dirty="0">
                <a:latin typeface="Times New Roman"/>
              </a:rPr>
              <a:t>alpha</a:t>
            </a:r>
            <a:r>
              <a:rPr lang="zh-CN" altLang="en-US" dirty="0">
                <a:latin typeface="Times New Roman"/>
              </a:rPr>
              <a:t>分量值。</a:t>
            </a:r>
          </a:p>
          <a:p>
            <a:pPr lvl="0"/>
            <a:r>
              <a:rPr lang="en-US" altLang="zh-CN" dirty="0">
                <a:latin typeface="Times New Roman"/>
              </a:rPr>
              <a:t>R</a:t>
            </a:r>
            <a:r>
              <a:rPr lang="zh-CN" altLang="en-US" dirty="0">
                <a:latin typeface="Times New Roman"/>
              </a:rPr>
              <a:t>属性：颜色的红色分量值。</a:t>
            </a:r>
          </a:p>
          <a:p>
            <a:pPr lvl="0"/>
            <a:r>
              <a:rPr lang="en-US" altLang="zh-CN" dirty="0">
                <a:latin typeface="Times New Roman"/>
              </a:rPr>
              <a:t>G</a:t>
            </a:r>
            <a:r>
              <a:rPr lang="zh-CN" altLang="en-US" dirty="0">
                <a:latin typeface="Times New Roman"/>
              </a:rPr>
              <a:t>属性：颜色的绿色分量值。</a:t>
            </a:r>
          </a:p>
          <a:p>
            <a:pPr lvl="0"/>
            <a:r>
              <a:rPr lang="en-US" altLang="zh-CN" dirty="0">
                <a:latin typeface="Times New Roman"/>
              </a:rPr>
              <a:t>B</a:t>
            </a:r>
            <a:r>
              <a:rPr lang="zh-CN" altLang="en-US" dirty="0">
                <a:latin typeface="Times New Roman"/>
              </a:rPr>
              <a:t>属性：颜色的蓝色分量值。</a:t>
            </a:r>
          </a:p>
          <a:p>
            <a:pPr lvl="0"/>
            <a:r>
              <a:rPr lang="en-US" altLang="zh-CN" dirty="0">
                <a:latin typeface="Times New Roman"/>
              </a:rPr>
              <a:t>Name</a:t>
            </a:r>
            <a:r>
              <a:rPr lang="zh-CN" altLang="en-US" dirty="0">
                <a:latin typeface="Times New Roman"/>
              </a:rPr>
              <a:t>属性：颜色的名称。</a:t>
            </a:r>
          </a:p>
          <a:p>
            <a:pPr lvl="0"/>
            <a:r>
              <a:rPr lang="en-US" altLang="zh-CN" dirty="0" err="1">
                <a:latin typeface="Times New Roman"/>
              </a:rPr>
              <a:t>IsEmpty</a:t>
            </a:r>
            <a:r>
              <a:rPr lang="zh-CN" altLang="en-US" dirty="0">
                <a:latin typeface="Times New Roman"/>
              </a:rPr>
              <a:t>属性：表示该颜色是否被初始化。</a:t>
            </a:r>
          </a:p>
          <a:p>
            <a:pPr lvl="0"/>
            <a:r>
              <a:rPr lang="en-US" altLang="zh-CN" dirty="0" err="1">
                <a:latin typeface="Times New Roman"/>
              </a:rPr>
              <a:t>IsKnownColor</a:t>
            </a:r>
            <a:r>
              <a:rPr lang="zh-CN" altLang="en-US" dirty="0">
                <a:latin typeface="Times New Roman"/>
              </a:rPr>
              <a:t>属性：表示该颜色是否为预定义颜色。</a:t>
            </a:r>
          </a:p>
          <a:p>
            <a:pPr lvl="0"/>
            <a:r>
              <a:rPr lang="en-US" altLang="zh-CN" dirty="0" err="1">
                <a:latin typeface="Times New Roman"/>
              </a:rPr>
              <a:t>IsNamedColor</a:t>
            </a:r>
            <a:r>
              <a:rPr lang="zh-CN" altLang="en-US" dirty="0">
                <a:latin typeface="Times New Roman"/>
              </a:rPr>
              <a:t>属性：表示该颜色是否为命名颜色。</a:t>
            </a:r>
          </a:p>
          <a:p>
            <a:pPr lvl="0"/>
            <a:r>
              <a:rPr lang="en-US" altLang="zh-CN" dirty="0" err="1">
                <a:latin typeface="Times New Roman"/>
              </a:rPr>
              <a:t>IsSystemColor</a:t>
            </a:r>
            <a:r>
              <a:rPr lang="zh-CN" altLang="en-US" dirty="0">
                <a:latin typeface="Times New Roman"/>
              </a:rPr>
              <a:t>属性：表示该颜色是否为系统颜色（</a:t>
            </a:r>
            <a:r>
              <a:rPr lang="en-US" altLang="zh-CN" dirty="0">
                <a:latin typeface="Times New Roman"/>
              </a:rPr>
              <a:t>Windows</a:t>
            </a:r>
            <a:r>
              <a:rPr lang="zh-CN" altLang="en-US" dirty="0">
                <a:latin typeface="Times New Roman"/>
              </a:rPr>
              <a:t>显示元素中使用的颜色）。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35782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endParaRPr lang="zh-CN" altLang="en-US" b="0" i="0" u="none" strike="noStrike" kern="1800" baseline="0" smtClean="0">
              <a:latin typeface="Arial"/>
              <a:ea typeface="黑体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44016"/>
            <a:ext cx="8229600" cy="6669360"/>
          </a:xfrm>
        </p:spPr>
        <p:txBody>
          <a:bodyPr>
            <a:normAutofit fontScale="77500" lnSpcReduction="20000"/>
          </a:bodyPr>
          <a:lstStyle/>
          <a:p>
            <a:pPr marR="0" lvl="0" rtl="0"/>
            <a:r>
              <a:rPr lang="en-US" altLang="zh-CN" b="0" i="0" u="none" strike="noStrike" baseline="0" dirty="0" smtClean="0">
                <a:latin typeface="Arial"/>
                <a:ea typeface="黑体"/>
              </a:rPr>
              <a:t>【</a:t>
            </a:r>
            <a:r>
              <a:rPr lang="zh-CN" altLang="en-US" b="0" i="0" u="none" strike="noStrike" baseline="0" dirty="0" smtClean="0">
                <a:latin typeface="Arial"/>
                <a:ea typeface="黑体"/>
              </a:rPr>
              <a:t>示例</a:t>
            </a:r>
            <a:r>
              <a:rPr lang="en-US" altLang="zh-CN" b="1" i="0" u="none" strike="noStrike" baseline="0" dirty="0" smtClean="0">
                <a:latin typeface="Times New Roman"/>
                <a:ea typeface="黑体"/>
              </a:rPr>
              <a:t>8-14</a:t>
            </a:r>
            <a:r>
              <a:rPr lang="en-US" altLang="zh-CN" b="0" i="0" u="none" strike="noStrike" baseline="0" dirty="0" smtClean="0">
                <a:latin typeface="Arial"/>
                <a:ea typeface="黑体"/>
              </a:rPr>
              <a:t>】</a:t>
            </a:r>
            <a:r>
              <a:rPr lang="zh-CN" altLang="en-US" b="0" i="0" u="none" strike="noStrike" baseline="0" dirty="0" smtClean="0">
                <a:latin typeface="宋体"/>
                <a:ea typeface="黑体"/>
              </a:rPr>
              <a:t>下面</a:t>
            </a:r>
            <a:r>
              <a:rPr lang="zh-CN" altLang="en-US" b="0" i="0" u="none" strike="noStrike" baseline="0" dirty="0" smtClean="0">
                <a:latin typeface="Times New Roman"/>
                <a:ea typeface="黑体"/>
              </a:rPr>
              <a:t>通过</a:t>
            </a:r>
            <a:r>
              <a:rPr lang="en-US" altLang="zh-CN" b="0" i="0" u="none" strike="noStrike" baseline="0" dirty="0" smtClean="0">
                <a:latin typeface="Times New Roman"/>
                <a:ea typeface="黑体"/>
              </a:rPr>
              <a:t>Color</a:t>
            </a:r>
            <a:r>
              <a:rPr lang="zh-CN" altLang="en-US" b="0" i="0" u="none" strike="noStrike" baseline="0" dirty="0" smtClean="0">
                <a:latin typeface="Times New Roman"/>
                <a:ea typeface="黑体"/>
              </a:rPr>
              <a:t>结构的</a:t>
            </a:r>
            <a:r>
              <a:rPr lang="en-US" altLang="zh-CN" b="0" i="0" u="none" strike="noStrike" baseline="0" dirty="0" err="1" smtClean="0">
                <a:latin typeface="Times New Roman"/>
                <a:ea typeface="黑体"/>
              </a:rPr>
              <a:t>FromArgb</a:t>
            </a:r>
            <a:r>
              <a:rPr lang="en-US" altLang="zh-CN" b="0" i="0" u="none" strike="noStrike" baseline="0" dirty="0" smtClean="0">
                <a:latin typeface="Times New Roman"/>
                <a:ea typeface="黑体"/>
              </a:rPr>
              <a:t>()</a:t>
            </a:r>
            <a:r>
              <a:rPr lang="zh-CN" altLang="en-US" b="0" i="0" u="none" strike="noStrike" baseline="0" dirty="0" smtClean="0">
                <a:latin typeface="Times New Roman"/>
                <a:ea typeface="黑体"/>
              </a:rPr>
              <a:t>方法创建</a:t>
            </a:r>
            <a:r>
              <a:rPr lang="en-US" altLang="zh-CN" b="0" i="0" u="none" strike="noStrike" baseline="0" dirty="0" smtClean="0">
                <a:latin typeface="Times New Roman"/>
                <a:ea typeface="黑体"/>
              </a:rPr>
              <a:t>Color</a:t>
            </a:r>
            <a:r>
              <a:rPr lang="zh-CN" altLang="en-US" b="0" i="0" u="none" strike="noStrike" baseline="0" dirty="0" smtClean="0">
                <a:latin typeface="Times New Roman"/>
                <a:ea typeface="黑体"/>
              </a:rPr>
              <a:t>结构的实例</a:t>
            </a:r>
            <a:r>
              <a:rPr lang="en-US" altLang="zh-CN" b="0" i="0" u="none" strike="noStrike" baseline="0" dirty="0" smtClean="0">
                <a:latin typeface="Times New Roman"/>
                <a:ea typeface="黑体"/>
              </a:rPr>
              <a:t>color</a:t>
            </a:r>
            <a:r>
              <a:rPr lang="zh-CN" altLang="en-US" b="0" i="0" u="none" strike="noStrike" baseline="0" dirty="0" smtClean="0">
                <a:latin typeface="Times New Roman"/>
                <a:ea typeface="黑体"/>
              </a:rPr>
              <a:t>，该颜色的</a:t>
            </a:r>
            <a:r>
              <a:rPr lang="en-US" altLang="zh-CN" b="0" i="0" u="none" strike="noStrike" baseline="0" dirty="0" smtClean="0">
                <a:latin typeface="Times New Roman"/>
                <a:ea typeface="黑体"/>
              </a:rPr>
              <a:t>alpha</a:t>
            </a:r>
            <a:r>
              <a:rPr lang="zh-CN" altLang="en-US" b="0" i="0" u="none" strike="noStrike" baseline="0" dirty="0" smtClean="0">
                <a:latin typeface="Times New Roman"/>
                <a:ea typeface="黑体"/>
              </a:rPr>
              <a:t>、红色、绿色和蓝色的分量值都是</a:t>
            </a:r>
            <a:r>
              <a:rPr lang="en-US" altLang="zh-CN" b="0" i="0" u="none" strike="noStrike" baseline="0" dirty="0" smtClean="0">
                <a:latin typeface="Times New Roman"/>
                <a:ea typeface="黑体"/>
              </a:rPr>
              <a:t>100</a:t>
            </a:r>
            <a:r>
              <a:rPr lang="zh-CN" altLang="en-US" b="0" i="0" u="none" strike="noStrike" baseline="0" dirty="0" smtClean="0">
                <a:latin typeface="Times New Roman"/>
                <a:ea typeface="黑体"/>
              </a:rPr>
              <a:t>。最后，获取该颜色的</a:t>
            </a:r>
            <a:r>
              <a:rPr lang="en-US" altLang="zh-CN" b="0" i="0" u="none" strike="noStrike" baseline="0" dirty="0" smtClean="0">
                <a:latin typeface="Times New Roman"/>
                <a:ea typeface="黑体"/>
              </a:rPr>
              <a:t>A</a:t>
            </a:r>
            <a:r>
              <a:rPr lang="zh-CN" altLang="en-US" b="0" i="0" u="none" strike="noStrike" baseline="0" dirty="0" smtClean="0">
                <a:latin typeface="Times New Roman"/>
                <a:ea typeface="黑体"/>
              </a:rPr>
              <a:t>、</a:t>
            </a:r>
            <a:r>
              <a:rPr lang="en-US" altLang="zh-CN" b="0" i="0" u="none" strike="noStrike" baseline="0" dirty="0" smtClean="0">
                <a:latin typeface="Times New Roman"/>
                <a:ea typeface="黑体"/>
              </a:rPr>
              <a:t>R</a:t>
            </a:r>
            <a:r>
              <a:rPr lang="zh-CN" altLang="en-US" b="0" i="0" u="none" strike="noStrike" baseline="0" dirty="0" smtClean="0">
                <a:latin typeface="Times New Roman"/>
                <a:ea typeface="黑体"/>
              </a:rPr>
              <a:t>、</a:t>
            </a:r>
            <a:r>
              <a:rPr lang="en-US" altLang="zh-CN" b="0" i="0" u="none" strike="noStrike" baseline="0" dirty="0" smtClean="0">
                <a:latin typeface="Times New Roman"/>
                <a:ea typeface="黑体"/>
              </a:rPr>
              <a:t>G</a:t>
            </a:r>
            <a:r>
              <a:rPr lang="zh-CN" altLang="en-US" b="0" i="0" u="none" strike="noStrike" baseline="0" dirty="0" smtClean="0">
                <a:latin typeface="Times New Roman"/>
                <a:ea typeface="黑体"/>
              </a:rPr>
              <a:t>和</a:t>
            </a:r>
            <a:r>
              <a:rPr lang="en-US" altLang="zh-CN" b="0" i="0" u="none" strike="noStrike" baseline="0" dirty="0" smtClean="0">
                <a:latin typeface="Times New Roman"/>
                <a:ea typeface="黑体"/>
              </a:rPr>
              <a:t>B</a:t>
            </a:r>
            <a:r>
              <a:rPr lang="zh-CN" altLang="en-US" b="0" i="0" u="none" strike="noStrike" baseline="0" dirty="0" smtClean="0">
                <a:latin typeface="Times New Roman"/>
                <a:ea typeface="黑体"/>
              </a:rPr>
              <a:t>属性的值，并分别保存为</a:t>
            </a:r>
            <a:r>
              <a:rPr lang="en-US" altLang="zh-CN" b="0" i="0" u="none" strike="noStrike" baseline="0" dirty="0" smtClean="0">
                <a:latin typeface="Times New Roman"/>
                <a:ea typeface="黑体"/>
              </a:rPr>
              <a:t>a</a:t>
            </a:r>
            <a:r>
              <a:rPr lang="zh-CN" altLang="en-US" b="0" i="0" u="none" strike="noStrike" baseline="0" dirty="0" smtClean="0">
                <a:latin typeface="Times New Roman"/>
                <a:ea typeface="黑体"/>
              </a:rPr>
              <a:t>、</a:t>
            </a:r>
            <a:r>
              <a:rPr lang="en-US" altLang="zh-CN" b="0" i="0" u="none" strike="noStrike" baseline="0" dirty="0" smtClean="0">
                <a:latin typeface="Times New Roman"/>
                <a:ea typeface="黑体"/>
              </a:rPr>
              <a:t>r</a:t>
            </a:r>
            <a:r>
              <a:rPr lang="zh-CN" altLang="en-US" b="0" i="0" u="none" strike="noStrike" baseline="0" dirty="0" smtClean="0">
                <a:latin typeface="Times New Roman"/>
                <a:ea typeface="黑体"/>
              </a:rPr>
              <a:t>、</a:t>
            </a:r>
            <a:r>
              <a:rPr lang="en-US" altLang="zh-CN" b="0" i="0" u="none" strike="noStrike" baseline="0" dirty="0" smtClean="0">
                <a:latin typeface="Times New Roman"/>
                <a:ea typeface="黑体"/>
              </a:rPr>
              <a:t>g</a:t>
            </a:r>
            <a:r>
              <a:rPr lang="zh-CN" altLang="en-US" b="0" i="0" u="none" strike="noStrike" baseline="0" dirty="0" smtClean="0">
                <a:latin typeface="Times New Roman"/>
                <a:ea typeface="黑体"/>
              </a:rPr>
              <a:t>和</a:t>
            </a:r>
            <a:r>
              <a:rPr lang="en-US" altLang="zh-CN" b="0" i="0" u="none" strike="noStrike" baseline="0" dirty="0" smtClean="0">
                <a:latin typeface="Times New Roman"/>
                <a:ea typeface="黑体"/>
              </a:rPr>
              <a:t>b</a:t>
            </a:r>
            <a:r>
              <a:rPr lang="zh-CN" altLang="en-US" b="0" i="0" u="none" strike="noStrike" baseline="0" dirty="0" smtClean="0">
                <a:latin typeface="Times New Roman"/>
                <a:ea typeface="黑体"/>
              </a:rPr>
              <a:t>变量。</a:t>
            </a:r>
          </a:p>
          <a:p>
            <a:pPr marR="0" lvl="0" rtl="0"/>
            <a:r>
              <a:rPr lang="en-US" altLang="zh-CN" b="0" i="0" u="none" strike="noStrike" baseline="0" dirty="0" smtClean="0">
                <a:latin typeface="Times New Roman"/>
              </a:rPr>
              <a:t>Color color</a:t>
            </a:r>
            <a:r>
              <a:rPr lang="zh-CN" altLang="en-US" b="0" i="0" u="none" strike="noStrike" baseline="0" dirty="0" smtClean="0">
                <a:latin typeface="Times New Roman"/>
              </a:rPr>
              <a:t> </a:t>
            </a:r>
            <a:r>
              <a:rPr lang="en-US" altLang="zh-CN" b="0" i="0" u="none" strike="noStrike" baseline="0" dirty="0" smtClean="0">
                <a:latin typeface="Times New Roman"/>
              </a:rPr>
              <a:t>= </a:t>
            </a:r>
            <a:r>
              <a:rPr lang="en-US" altLang="zh-CN" b="0" i="0" u="none" strike="noStrike" baseline="0" dirty="0" err="1" smtClean="0">
                <a:latin typeface="Times New Roman"/>
              </a:rPr>
              <a:t>Color.FromArgb</a:t>
            </a:r>
            <a:r>
              <a:rPr lang="en-US" altLang="zh-CN" b="0" i="0" u="none" strike="noStrike" baseline="0" dirty="0" smtClean="0">
                <a:latin typeface="Times New Roman"/>
              </a:rPr>
              <a:t>(</a:t>
            </a:r>
          </a:p>
          <a:p>
            <a:pPr marR="0" lvl="0" rtl="0"/>
            <a:r>
              <a:rPr lang="zh-CN" altLang="en-US" b="0" i="0" u="none" strike="noStrike" baseline="0" dirty="0" smtClean="0">
                <a:latin typeface="Times New Roman"/>
              </a:rPr>
              <a:t>    </a:t>
            </a:r>
            <a:r>
              <a:rPr lang="en-US" altLang="zh-CN" b="0" i="0" u="none" strike="noStrike" baseline="0" dirty="0" smtClean="0">
                <a:latin typeface="Times New Roman"/>
              </a:rPr>
              <a:t>100,</a:t>
            </a:r>
            <a:r>
              <a:rPr lang="zh-CN" altLang="en-US" b="0" i="0" u="none" strike="noStrike" baseline="0" dirty="0" smtClean="0">
                <a:latin typeface="Times New Roman"/>
              </a:rPr>
              <a:t>                                      </a:t>
            </a:r>
            <a:r>
              <a:rPr lang="en-US" altLang="zh-CN" b="0" i="0" u="none" strike="noStrike" baseline="0" dirty="0" smtClean="0">
                <a:latin typeface="Times New Roman"/>
              </a:rPr>
              <a:t>//</a:t>
            </a:r>
            <a:r>
              <a:rPr lang="zh-CN" altLang="en-US" b="0" i="0" u="none" strike="noStrike" baseline="0" dirty="0" smtClean="0">
                <a:latin typeface="Times New Roman"/>
              </a:rPr>
              <a:t>颜色的</a:t>
            </a:r>
            <a:r>
              <a:rPr lang="en-US" altLang="zh-CN" b="0" i="0" u="none" strike="noStrike" baseline="0" dirty="0" smtClean="0">
                <a:latin typeface="Times New Roman"/>
              </a:rPr>
              <a:t>alpha</a:t>
            </a:r>
            <a:r>
              <a:rPr lang="zh-CN" altLang="en-US" b="0" i="0" u="none" strike="noStrike" baseline="0" dirty="0" smtClean="0">
                <a:latin typeface="Times New Roman"/>
              </a:rPr>
              <a:t>分量值</a:t>
            </a:r>
          </a:p>
          <a:p>
            <a:pPr marR="0" lvl="0" rtl="0"/>
            <a:r>
              <a:rPr lang="zh-CN" altLang="en-US" b="0" i="0" u="none" strike="noStrike" baseline="0" dirty="0" smtClean="0">
                <a:latin typeface="Times New Roman"/>
              </a:rPr>
              <a:t>    </a:t>
            </a:r>
            <a:r>
              <a:rPr lang="en-US" altLang="zh-CN" b="0" i="0" u="none" strike="noStrike" baseline="0" dirty="0" smtClean="0">
                <a:latin typeface="Times New Roman"/>
              </a:rPr>
              <a:t>100,</a:t>
            </a:r>
            <a:r>
              <a:rPr lang="zh-CN" altLang="en-US" b="0" i="0" u="none" strike="noStrike" baseline="0" dirty="0" smtClean="0">
                <a:latin typeface="Times New Roman"/>
              </a:rPr>
              <a:t>                                      </a:t>
            </a:r>
            <a:r>
              <a:rPr lang="en-US" altLang="zh-CN" b="0" i="0" u="none" strike="noStrike" baseline="0" dirty="0" smtClean="0">
                <a:latin typeface="Times New Roman"/>
              </a:rPr>
              <a:t>//</a:t>
            </a:r>
            <a:r>
              <a:rPr lang="zh-CN" altLang="en-US" b="0" i="0" u="none" strike="noStrike" baseline="0" dirty="0" smtClean="0">
                <a:latin typeface="Times New Roman"/>
              </a:rPr>
              <a:t>颜色的红色分量值</a:t>
            </a:r>
          </a:p>
          <a:p>
            <a:pPr marR="0" lvl="0" rtl="0"/>
            <a:r>
              <a:rPr lang="zh-CN" altLang="en-US" b="0" i="0" u="none" strike="noStrike" baseline="0" dirty="0" smtClean="0">
                <a:latin typeface="Times New Roman"/>
              </a:rPr>
              <a:t>    </a:t>
            </a:r>
            <a:r>
              <a:rPr lang="en-US" altLang="zh-CN" b="0" i="0" u="none" strike="noStrike" baseline="0" dirty="0" smtClean="0">
                <a:latin typeface="Times New Roman"/>
              </a:rPr>
              <a:t>100,</a:t>
            </a:r>
            <a:r>
              <a:rPr lang="zh-CN" altLang="en-US" b="0" i="0" u="none" strike="noStrike" baseline="0" dirty="0" smtClean="0">
                <a:latin typeface="Times New Roman"/>
              </a:rPr>
              <a:t>                                      </a:t>
            </a:r>
            <a:r>
              <a:rPr lang="en-US" altLang="zh-CN" b="0" i="0" u="none" strike="noStrike" baseline="0" dirty="0" smtClean="0">
                <a:latin typeface="Times New Roman"/>
              </a:rPr>
              <a:t>//</a:t>
            </a:r>
            <a:r>
              <a:rPr lang="zh-CN" altLang="en-US" b="0" i="0" u="none" strike="noStrike" baseline="0" dirty="0" smtClean="0">
                <a:latin typeface="Times New Roman"/>
              </a:rPr>
              <a:t>颜色的绿色分量值</a:t>
            </a:r>
          </a:p>
          <a:p>
            <a:pPr marR="0" lvl="0" rtl="0"/>
            <a:r>
              <a:rPr lang="zh-CN" altLang="en-US" b="0" i="0" u="none" strike="noStrike" baseline="0" dirty="0" smtClean="0">
                <a:latin typeface="Times New Roman"/>
              </a:rPr>
              <a:t>    </a:t>
            </a:r>
            <a:r>
              <a:rPr lang="en-US" altLang="zh-CN" b="0" i="0" u="none" strike="noStrike" baseline="0" dirty="0" smtClean="0">
                <a:latin typeface="Times New Roman"/>
              </a:rPr>
              <a:t>100</a:t>
            </a:r>
            <a:r>
              <a:rPr lang="zh-CN" altLang="en-US" b="0" i="0" u="none" strike="noStrike" baseline="0" dirty="0" smtClean="0">
                <a:latin typeface="Times New Roman"/>
              </a:rPr>
              <a:t>                                       </a:t>
            </a:r>
            <a:r>
              <a:rPr lang="en-US" altLang="zh-CN" b="0" i="0" u="none" strike="noStrike" baseline="0" dirty="0" smtClean="0">
                <a:latin typeface="Times New Roman"/>
              </a:rPr>
              <a:t>//</a:t>
            </a:r>
            <a:r>
              <a:rPr lang="zh-CN" altLang="en-US" b="0" i="0" u="none" strike="noStrike" baseline="0" dirty="0" smtClean="0">
                <a:latin typeface="Times New Roman"/>
              </a:rPr>
              <a:t>颜色的蓝色分量值</a:t>
            </a:r>
          </a:p>
          <a:p>
            <a:pPr marR="0" lvl="0" rtl="0"/>
            <a:r>
              <a:rPr lang="zh-CN" altLang="en-US" b="0" i="0" u="none" strike="noStrike" baseline="0" dirty="0" smtClean="0">
                <a:latin typeface="Times New Roman"/>
              </a:rPr>
              <a:t>    </a:t>
            </a:r>
            <a:r>
              <a:rPr lang="en-US" altLang="zh-CN" b="0" i="0" u="none" strike="noStrike" baseline="0" dirty="0" smtClean="0">
                <a:latin typeface="Times New Roman"/>
              </a:rPr>
              <a:t>);</a:t>
            </a:r>
            <a:r>
              <a:rPr lang="zh-CN" altLang="en-US" b="0" i="0" u="none" strike="noStrike" baseline="0" dirty="0" smtClean="0">
                <a:latin typeface="Times New Roman"/>
              </a:rPr>
              <a:t>                                        </a:t>
            </a:r>
            <a:r>
              <a:rPr lang="en-US" altLang="zh-CN" b="0" i="0" u="none" strike="noStrike" baseline="0" dirty="0" smtClean="0">
                <a:latin typeface="Times New Roman"/>
              </a:rPr>
              <a:t>//Color</a:t>
            </a:r>
            <a:r>
              <a:rPr lang="zh-CN" altLang="en-US" b="0" i="0" u="none" strike="noStrike" baseline="0" dirty="0" smtClean="0">
                <a:latin typeface="Times New Roman"/>
              </a:rPr>
              <a:t>结构的实例</a:t>
            </a:r>
            <a:r>
              <a:rPr lang="en-US" altLang="zh-CN" b="0" i="0" u="none" strike="noStrike" baseline="0" dirty="0" smtClean="0">
                <a:latin typeface="Times New Roman"/>
              </a:rPr>
              <a:t>color</a:t>
            </a:r>
          </a:p>
          <a:p>
            <a:pPr marR="0" lvl="0" rtl="0"/>
            <a:r>
              <a:rPr lang="zh-CN" altLang="en-US" b="0" i="0" u="none" strike="noStrike" baseline="0" dirty="0" smtClean="0">
                <a:latin typeface="Times New Roman"/>
              </a:rPr>
              <a:t>    </a:t>
            </a:r>
            <a:r>
              <a:rPr lang="en-US" altLang="zh-CN" b="0" i="0" u="none" strike="noStrike" baseline="0" dirty="0" err="1" smtClean="0">
                <a:latin typeface="Times New Roman"/>
              </a:rPr>
              <a:t>int</a:t>
            </a:r>
            <a:r>
              <a:rPr lang="en-US" altLang="zh-CN" b="0" i="0" u="none" strike="noStrike" baseline="0" dirty="0" smtClean="0">
                <a:latin typeface="Times New Roman"/>
              </a:rPr>
              <a:t> a = </a:t>
            </a:r>
            <a:r>
              <a:rPr lang="en-US" altLang="zh-CN" b="0" i="0" u="none" strike="noStrike" baseline="0" dirty="0" err="1" smtClean="0">
                <a:latin typeface="Times New Roman"/>
              </a:rPr>
              <a:t>color.A</a:t>
            </a:r>
            <a:r>
              <a:rPr lang="en-US" altLang="zh-CN" b="0" i="0" u="none" strike="noStrike" baseline="0" dirty="0" smtClean="0">
                <a:latin typeface="Times New Roman"/>
              </a:rPr>
              <a:t>;                    </a:t>
            </a:r>
            <a:r>
              <a:rPr lang="zh-CN" altLang="en-US" b="0" i="0" u="none" strike="noStrike" baseline="0" dirty="0" smtClean="0">
                <a:latin typeface="Times New Roman"/>
              </a:rPr>
              <a:t>   </a:t>
            </a:r>
            <a:r>
              <a:rPr lang="en-US" altLang="zh-CN" b="0" i="0" u="none" strike="noStrike" baseline="0" dirty="0" smtClean="0">
                <a:latin typeface="Times New Roman"/>
              </a:rPr>
              <a:t>//</a:t>
            </a:r>
            <a:r>
              <a:rPr lang="zh-CN" altLang="en-US" b="0" i="0" u="none" strike="noStrike" baseline="0" dirty="0" smtClean="0">
                <a:latin typeface="Times New Roman"/>
              </a:rPr>
              <a:t>获取颜色的</a:t>
            </a:r>
            <a:r>
              <a:rPr lang="en-US" altLang="zh-CN" b="0" i="0" u="none" strike="noStrike" baseline="0" dirty="0" smtClean="0">
                <a:latin typeface="Times New Roman"/>
              </a:rPr>
              <a:t>alpha</a:t>
            </a:r>
            <a:r>
              <a:rPr lang="zh-CN" altLang="en-US" b="0" i="0" u="none" strike="noStrike" baseline="0" dirty="0" smtClean="0">
                <a:latin typeface="Times New Roman"/>
              </a:rPr>
              <a:t>分量值</a:t>
            </a:r>
          </a:p>
          <a:p>
            <a:pPr lvl="0"/>
            <a:r>
              <a:rPr lang="zh-CN" altLang="en-US" b="0" i="0" u="none" strike="noStrike" baseline="0" dirty="0" smtClean="0">
                <a:latin typeface="Times New Roman"/>
              </a:rPr>
              <a:t>    </a:t>
            </a:r>
            <a:r>
              <a:rPr lang="en-US" altLang="zh-CN" b="0" i="0" u="none" strike="noStrike" baseline="0" dirty="0" err="1" smtClean="0">
                <a:latin typeface="Times New Roman"/>
              </a:rPr>
              <a:t>int</a:t>
            </a:r>
            <a:r>
              <a:rPr lang="en-US" altLang="zh-CN" b="0" i="0" u="none" strike="noStrike" baseline="0" dirty="0" smtClean="0">
                <a:latin typeface="Times New Roman"/>
              </a:rPr>
              <a:t> r = </a:t>
            </a:r>
            <a:r>
              <a:rPr lang="en-US" altLang="zh-CN" b="0" i="0" u="none" strike="noStrike" baseline="0" dirty="0" err="1" smtClean="0">
                <a:latin typeface="Times New Roman"/>
              </a:rPr>
              <a:t>color.R</a:t>
            </a:r>
            <a:r>
              <a:rPr lang="en-US" altLang="zh-CN" b="0" i="0" u="none" strike="noStrike" baseline="0" dirty="0" smtClean="0">
                <a:latin typeface="Times New Roman"/>
              </a:rPr>
              <a:t>;</a:t>
            </a:r>
            <a:r>
              <a:rPr lang="zh-CN" altLang="en-US" b="0" i="0" u="none" strike="noStrike" baseline="0" dirty="0" smtClean="0">
                <a:latin typeface="Times New Roman"/>
              </a:rPr>
              <a:t>                       </a:t>
            </a:r>
            <a:r>
              <a:rPr lang="en-US" altLang="zh-CN" b="0" i="0" u="none" strike="noStrike" baseline="0" dirty="0" smtClean="0">
                <a:latin typeface="Times New Roman"/>
              </a:rPr>
              <a:t>//</a:t>
            </a:r>
            <a:r>
              <a:rPr lang="zh-CN" altLang="en-US" b="0" i="0" u="none" strike="noStrike" baseline="0" dirty="0" smtClean="0">
                <a:latin typeface="Times New Roman"/>
              </a:rPr>
              <a:t>获取颜色</a:t>
            </a:r>
            <a:r>
              <a:rPr lang="zh-CN" altLang="en-US" dirty="0">
                <a:latin typeface="Times New Roman"/>
              </a:rPr>
              <a:t>的红色分</a:t>
            </a:r>
            <a:r>
              <a:rPr lang="zh-CN" altLang="en-US" b="0" i="0" u="none" strike="noStrike" baseline="0" dirty="0" smtClean="0">
                <a:latin typeface="Times New Roman"/>
              </a:rPr>
              <a:t>量值</a:t>
            </a:r>
          </a:p>
          <a:p>
            <a:pPr lvl="0"/>
            <a:r>
              <a:rPr lang="zh-CN" altLang="en-US" b="0" i="0" u="none" strike="noStrike" baseline="0" dirty="0" smtClean="0">
                <a:latin typeface="Times New Roman"/>
              </a:rPr>
              <a:t>    </a:t>
            </a:r>
            <a:r>
              <a:rPr lang="en-US" altLang="zh-CN" b="0" i="0" u="none" strike="noStrike" baseline="0" dirty="0" err="1" smtClean="0">
                <a:latin typeface="Times New Roman"/>
              </a:rPr>
              <a:t>int</a:t>
            </a:r>
            <a:r>
              <a:rPr lang="en-US" altLang="zh-CN" b="0" i="0" u="none" strike="noStrike" baseline="0" dirty="0" smtClean="0">
                <a:latin typeface="Times New Roman"/>
              </a:rPr>
              <a:t> g = </a:t>
            </a:r>
            <a:r>
              <a:rPr lang="en-US" altLang="zh-CN" b="0" i="0" u="none" strike="noStrike" baseline="0" dirty="0" err="1" smtClean="0">
                <a:latin typeface="Times New Roman"/>
              </a:rPr>
              <a:t>color.G</a:t>
            </a:r>
            <a:r>
              <a:rPr lang="en-US" altLang="zh-CN" b="0" i="0" u="none" strike="noStrike" baseline="0" dirty="0" smtClean="0">
                <a:latin typeface="Times New Roman"/>
              </a:rPr>
              <a:t>;                    </a:t>
            </a:r>
            <a:r>
              <a:rPr lang="zh-CN" altLang="en-US" b="0" i="0" u="none" strike="noStrike" baseline="0" dirty="0" smtClean="0">
                <a:latin typeface="Times New Roman"/>
              </a:rPr>
              <a:t>   </a:t>
            </a:r>
            <a:r>
              <a:rPr lang="en-US" altLang="zh-CN" b="0" i="0" u="none" strike="noStrike" baseline="0" dirty="0" smtClean="0">
                <a:latin typeface="Times New Roman"/>
              </a:rPr>
              <a:t>//</a:t>
            </a:r>
            <a:r>
              <a:rPr lang="zh-CN" altLang="en-US" b="0" i="0" u="none" strike="noStrike" baseline="0" dirty="0" smtClean="0">
                <a:latin typeface="Times New Roman"/>
              </a:rPr>
              <a:t>获取颜色</a:t>
            </a:r>
            <a:r>
              <a:rPr lang="zh-CN" altLang="en-US" dirty="0">
                <a:latin typeface="Times New Roman"/>
              </a:rPr>
              <a:t>的绿色分</a:t>
            </a:r>
            <a:r>
              <a:rPr lang="zh-CN" altLang="en-US" b="0" i="0" u="none" strike="noStrike" baseline="0" dirty="0" smtClean="0">
                <a:latin typeface="Times New Roman"/>
              </a:rPr>
              <a:t>量值</a:t>
            </a:r>
          </a:p>
          <a:p>
            <a:pPr lvl="0"/>
            <a:r>
              <a:rPr lang="zh-CN" altLang="en-US" b="0" i="0" u="none" strike="noStrike" baseline="0" dirty="0" smtClean="0">
                <a:latin typeface="Times New Roman"/>
              </a:rPr>
              <a:t>    </a:t>
            </a:r>
            <a:r>
              <a:rPr lang="en-US" altLang="zh-CN" b="0" i="0" u="none" strike="noStrike" baseline="0" dirty="0" err="1" smtClean="0">
                <a:latin typeface="Times New Roman"/>
              </a:rPr>
              <a:t>int</a:t>
            </a:r>
            <a:r>
              <a:rPr lang="en-US" altLang="zh-CN" b="0" i="0" u="none" strike="noStrike" baseline="0" dirty="0" smtClean="0">
                <a:latin typeface="Times New Roman"/>
              </a:rPr>
              <a:t> b = </a:t>
            </a:r>
            <a:r>
              <a:rPr lang="en-US" altLang="zh-CN" b="0" i="0" u="none" strike="noStrike" baseline="0" dirty="0" err="1" smtClean="0">
                <a:latin typeface="Times New Roman"/>
              </a:rPr>
              <a:t>color.B</a:t>
            </a:r>
            <a:r>
              <a:rPr lang="en-US" altLang="zh-CN" b="0" i="0" u="none" strike="noStrike" baseline="0" dirty="0" smtClean="0">
                <a:latin typeface="Times New Roman"/>
              </a:rPr>
              <a:t>;          </a:t>
            </a:r>
            <a:r>
              <a:rPr lang="zh-CN" altLang="en-US" b="0" i="0" u="none" strike="noStrike" baseline="0" dirty="0" smtClean="0">
                <a:latin typeface="Times New Roman"/>
              </a:rPr>
              <a:t>             </a:t>
            </a:r>
            <a:r>
              <a:rPr lang="en-US" altLang="zh-CN" b="0" i="0" u="none" strike="noStrike" baseline="0" dirty="0" smtClean="0">
                <a:latin typeface="Times New Roman"/>
              </a:rPr>
              <a:t>//</a:t>
            </a:r>
            <a:r>
              <a:rPr lang="zh-CN" altLang="en-US" b="0" i="0" u="none" strike="noStrike" baseline="0" dirty="0" smtClean="0">
                <a:latin typeface="Times New Roman"/>
              </a:rPr>
              <a:t>获取颜色</a:t>
            </a:r>
            <a:r>
              <a:rPr lang="zh-CN" altLang="en-US" dirty="0">
                <a:latin typeface="Times New Roman"/>
              </a:rPr>
              <a:t>的蓝色分</a:t>
            </a:r>
            <a:r>
              <a:rPr lang="zh-CN" altLang="en-US" b="0" i="0" u="none" strike="noStrike" baseline="0" dirty="0" smtClean="0">
                <a:latin typeface="Times New Roman"/>
              </a:rPr>
              <a:t>量值</a:t>
            </a:r>
          </a:p>
          <a:p>
            <a:pPr marR="0" lvl="0" rtl="0"/>
            <a:r>
              <a:rPr lang="zh-CN" altLang="en-US" b="1" i="0" u="none" strike="noStrike" baseline="0" dirty="0" smtClean="0">
                <a:latin typeface="Times New Roman"/>
                <a:sym typeface="Wingdings"/>
              </a:rPr>
              <a:t></a:t>
            </a:r>
            <a:r>
              <a:rPr lang="zh-CN" altLang="en-US" b="0" i="0" u="none" strike="noStrike" baseline="0" dirty="0" smtClean="0">
                <a:latin typeface="Arial"/>
                <a:ea typeface="黑体"/>
                <a:sym typeface="Wingdings"/>
              </a:rPr>
              <a:t>注意：</a:t>
            </a:r>
            <a:r>
              <a:rPr lang="zh-CN" altLang="en-US" b="0" i="0" u="none" strike="noStrike" baseline="0" dirty="0" smtClean="0">
                <a:latin typeface="Times New Roman"/>
                <a:ea typeface="黑体"/>
                <a:sym typeface="Wingdings"/>
              </a:rPr>
              <a:t>此外，</a:t>
            </a:r>
            <a:r>
              <a:rPr lang="en-US" altLang="zh-CN" b="0" i="0" u="none" strike="noStrike" baseline="0" dirty="0" smtClean="0">
                <a:latin typeface="Times New Roman"/>
                <a:ea typeface="黑体"/>
                <a:sym typeface="Wingdings"/>
              </a:rPr>
              <a:t>Color</a:t>
            </a:r>
            <a:r>
              <a:rPr lang="zh-CN" altLang="en-US" b="0" i="0" u="none" strike="noStrike" baseline="0" dirty="0" smtClean="0">
                <a:latin typeface="Times New Roman"/>
                <a:ea typeface="黑体"/>
                <a:sym typeface="Wingdings"/>
              </a:rPr>
              <a:t>结构还提供了多个静态属性用来表示系统定义的颜色，读者可以参考相关资料。</a:t>
            </a:r>
          </a:p>
        </p:txBody>
      </p:sp>
    </p:spTree>
    <p:extLst>
      <p:ext uri="{BB962C8B-B14F-4D97-AF65-F5344CB8AC3E}">
        <p14:creationId xmlns:p14="http://schemas.microsoft.com/office/powerpoint/2010/main" val="1599257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altLang="zh-CN" b="0" i="0" u="none" strike="noStrike" kern="1800" baseline="0" dirty="0" smtClean="0">
                <a:latin typeface="Arial"/>
                <a:ea typeface="黑体"/>
              </a:rPr>
              <a:t>8.1.4  </a:t>
            </a:r>
            <a:r>
              <a:rPr lang="zh-CN" altLang="en-US" b="0" i="0" u="none" strike="noStrike" kern="1800" baseline="0" dirty="0" smtClean="0">
                <a:latin typeface="Arial"/>
                <a:ea typeface="黑体"/>
              </a:rPr>
              <a:t>刷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R="0" lvl="0" rtl="0"/>
            <a:r>
              <a:rPr lang="zh-CN" altLang="en-US" b="0" i="0" u="none" strike="noStrike" baseline="0" dirty="0" smtClean="0">
                <a:latin typeface="Times New Roman"/>
              </a:rPr>
              <a:t>在</a:t>
            </a:r>
            <a:r>
              <a:rPr lang="en-US" altLang="zh-CN" b="0" i="0" u="none" strike="noStrike" baseline="0" dirty="0" smtClean="0">
                <a:latin typeface="Times New Roman"/>
              </a:rPr>
              <a:t>GDI+</a:t>
            </a:r>
            <a:r>
              <a:rPr lang="zh-CN" altLang="en-US" b="0" i="0" u="none" strike="noStrike" baseline="0" dirty="0" smtClean="0">
                <a:latin typeface="Times New Roman"/>
              </a:rPr>
              <a:t>中，刷封装在</a:t>
            </a:r>
            <a:r>
              <a:rPr lang="en-US" altLang="zh-CN" b="0" i="0" u="none" strike="noStrike" baseline="0" dirty="0" smtClean="0">
                <a:latin typeface="Times New Roman"/>
              </a:rPr>
              <a:t>Brush</a:t>
            </a:r>
            <a:r>
              <a:rPr lang="zh-CN" altLang="en-US" b="0" i="0" u="none" strike="noStrike" baseline="0" dirty="0" smtClean="0">
                <a:latin typeface="Times New Roman"/>
              </a:rPr>
              <a:t>类中。</a:t>
            </a:r>
            <a:r>
              <a:rPr lang="en-US" altLang="zh-CN" b="0" i="0" u="none" strike="noStrike" baseline="0" dirty="0" smtClean="0">
                <a:latin typeface="Times New Roman"/>
              </a:rPr>
              <a:t>Brush</a:t>
            </a:r>
            <a:r>
              <a:rPr lang="zh-CN" altLang="en-US" b="0" i="0" u="none" strike="noStrike" baseline="0" dirty="0" smtClean="0">
                <a:latin typeface="Times New Roman"/>
              </a:rPr>
              <a:t>类主要用于填充几何图形。例如，将正方形和圆形填充各种颜色。</a:t>
            </a:r>
          </a:p>
          <a:p>
            <a:pPr marR="0" lvl="0" rtl="0"/>
            <a:r>
              <a:rPr lang="zh-CN" altLang="en-US" b="1" i="0" u="none" strike="noStrike" baseline="0" dirty="0" smtClean="0">
                <a:latin typeface="Times New Roman"/>
                <a:sym typeface="Wingdings"/>
              </a:rPr>
              <a:t></a:t>
            </a:r>
            <a:r>
              <a:rPr lang="zh-CN" altLang="en-US" b="0" i="0" u="none" strike="noStrike" baseline="0" dirty="0" smtClean="0">
                <a:latin typeface="Arial"/>
                <a:ea typeface="黑体"/>
                <a:sym typeface="Wingdings"/>
              </a:rPr>
              <a:t>注意：</a:t>
            </a:r>
            <a:r>
              <a:rPr lang="en-US" altLang="zh-CN" b="0" i="0" u="none" strike="noStrike" baseline="0" dirty="0" smtClean="0">
                <a:latin typeface="Times New Roman"/>
                <a:ea typeface="黑体"/>
                <a:sym typeface="Wingdings"/>
              </a:rPr>
              <a:t>Brush</a:t>
            </a:r>
            <a:r>
              <a:rPr lang="zh-CN" altLang="en-US" b="0" i="0" u="none" strike="noStrike" baseline="0" dirty="0" smtClean="0">
                <a:latin typeface="Times New Roman"/>
                <a:ea typeface="黑体"/>
                <a:sym typeface="Wingdings"/>
              </a:rPr>
              <a:t>类是一个抽象基类，不能进行实例化。若要创建一个刷的实例，必须使用从</a:t>
            </a:r>
            <a:r>
              <a:rPr lang="en-US" altLang="zh-CN" b="0" i="0" u="none" strike="noStrike" baseline="0" dirty="0" smtClean="0">
                <a:latin typeface="Times New Roman"/>
                <a:ea typeface="黑体"/>
                <a:sym typeface="Wingdings"/>
              </a:rPr>
              <a:t>Brush</a:t>
            </a:r>
            <a:r>
              <a:rPr lang="zh-CN" altLang="en-US" b="0" i="0" u="none" strike="noStrike" baseline="0" dirty="0" smtClean="0">
                <a:latin typeface="Times New Roman"/>
                <a:ea typeface="黑体"/>
                <a:sym typeface="Wingdings"/>
              </a:rPr>
              <a:t>派生出的类，如</a:t>
            </a:r>
            <a:r>
              <a:rPr lang="en-US" altLang="zh-CN" b="0" i="0" u="none" strike="noStrike" baseline="0" dirty="0" err="1" smtClean="0">
                <a:latin typeface="Times New Roman"/>
                <a:ea typeface="黑体"/>
                <a:sym typeface="Wingdings"/>
              </a:rPr>
              <a:t>SolidBrush</a:t>
            </a:r>
            <a:r>
              <a:rPr lang="zh-CN" altLang="en-US" b="0" i="0" u="none" strike="noStrike" baseline="0" dirty="0" smtClean="0">
                <a:latin typeface="Times New Roman"/>
                <a:ea typeface="黑体"/>
                <a:sym typeface="Wingdings"/>
              </a:rPr>
              <a:t>、</a:t>
            </a:r>
            <a:r>
              <a:rPr lang="en-US" altLang="zh-CN" b="0" i="0" u="none" strike="noStrike" baseline="0" dirty="0" err="1" smtClean="0">
                <a:latin typeface="Times New Roman"/>
                <a:ea typeface="黑体"/>
                <a:sym typeface="Wingdings"/>
              </a:rPr>
              <a:t>TextureBrush</a:t>
            </a:r>
            <a:r>
              <a:rPr lang="zh-CN" altLang="en-US" b="0" i="0" u="none" strike="noStrike" baseline="0" dirty="0" smtClean="0">
                <a:latin typeface="Times New Roman"/>
                <a:ea typeface="黑体"/>
                <a:sym typeface="Wingdings"/>
              </a:rPr>
              <a:t>、</a:t>
            </a:r>
            <a:r>
              <a:rPr lang="en-US" altLang="zh-CN" b="0" i="0" u="none" strike="noStrike" baseline="0" dirty="0" err="1" smtClean="0">
                <a:latin typeface="Times New Roman"/>
                <a:ea typeface="黑体"/>
                <a:sym typeface="Wingdings"/>
              </a:rPr>
              <a:t>LinearGradientBrush</a:t>
            </a:r>
            <a:r>
              <a:rPr lang="zh-CN" altLang="en-US" b="0" i="0" u="none" strike="noStrike" baseline="0" dirty="0" smtClean="0">
                <a:latin typeface="Times New Roman"/>
                <a:ea typeface="黑体"/>
                <a:sym typeface="Wingdings"/>
              </a:rPr>
              <a:t>类等。</a:t>
            </a:r>
          </a:p>
          <a:p>
            <a:pPr marR="0" lvl="0" rtl="0"/>
            <a:r>
              <a:rPr lang="en-US" altLang="zh-CN" b="0" i="0" u="none" strike="noStrike" baseline="0" dirty="0" smtClean="0">
                <a:latin typeface="Arial"/>
                <a:ea typeface="黑体"/>
              </a:rPr>
              <a:t>【</a:t>
            </a:r>
            <a:r>
              <a:rPr lang="zh-CN" altLang="en-US" b="0" i="0" u="none" strike="noStrike" baseline="0" dirty="0" smtClean="0">
                <a:latin typeface="Arial"/>
                <a:ea typeface="黑体"/>
              </a:rPr>
              <a:t>示例</a:t>
            </a:r>
            <a:r>
              <a:rPr lang="en-US" altLang="zh-CN" b="1" i="0" u="none" strike="noStrike" baseline="0" dirty="0" smtClean="0">
                <a:latin typeface="Times New Roman"/>
                <a:ea typeface="黑体"/>
              </a:rPr>
              <a:t>8-15</a:t>
            </a:r>
            <a:r>
              <a:rPr lang="en-US" altLang="zh-CN" b="0" i="0" u="none" strike="noStrike" baseline="0" dirty="0" smtClean="0">
                <a:latin typeface="Arial"/>
                <a:ea typeface="黑体"/>
              </a:rPr>
              <a:t>】</a:t>
            </a:r>
            <a:r>
              <a:rPr lang="zh-CN" altLang="en-US" b="0" i="0" u="none" strike="noStrike" baseline="0" dirty="0" smtClean="0">
                <a:latin typeface="宋体"/>
                <a:ea typeface="黑体"/>
              </a:rPr>
              <a:t>下面</a:t>
            </a:r>
            <a:r>
              <a:rPr lang="zh-CN" altLang="en-US" b="0" i="0" u="none" strike="noStrike" baseline="0" dirty="0" smtClean="0">
                <a:latin typeface="Times New Roman"/>
                <a:ea typeface="黑体"/>
              </a:rPr>
              <a:t>创建</a:t>
            </a:r>
            <a:r>
              <a:rPr lang="en-US" altLang="zh-CN" b="0" i="0" u="none" strike="noStrike" baseline="0" dirty="0" err="1" smtClean="0">
                <a:latin typeface="Times New Roman"/>
                <a:ea typeface="黑体"/>
              </a:rPr>
              <a:t>SolidBrush</a:t>
            </a:r>
            <a:r>
              <a:rPr lang="zh-CN" altLang="en-US" b="0" i="0" u="none" strike="noStrike" baseline="0" dirty="0" smtClean="0">
                <a:latin typeface="Times New Roman"/>
                <a:ea typeface="黑体"/>
              </a:rPr>
              <a:t>类的实例</a:t>
            </a:r>
            <a:r>
              <a:rPr lang="en-US" altLang="zh-CN" b="0" i="0" u="none" strike="noStrike" baseline="0" dirty="0" err="1" smtClean="0">
                <a:latin typeface="Times New Roman"/>
                <a:ea typeface="黑体"/>
              </a:rPr>
              <a:t>bru</a:t>
            </a:r>
            <a:r>
              <a:rPr lang="zh-CN" altLang="en-US" b="0" i="0" u="none" strike="noStrike" baseline="0" dirty="0" smtClean="0">
                <a:latin typeface="Times New Roman"/>
                <a:ea typeface="黑体"/>
              </a:rPr>
              <a:t>，并指定该实例的颜色为红色（</a:t>
            </a:r>
            <a:r>
              <a:rPr lang="en-US" altLang="zh-CN" b="0" i="0" u="none" strike="noStrike" baseline="0" dirty="0" err="1" smtClean="0">
                <a:latin typeface="Times New Roman"/>
                <a:ea typeface="黑体"/>
              </a:rPr>
              <a:t>Color.Red</a:t>
            </a:r>
            <a:r>
              <a:rPr lang="zh-CN" altLang="en-US" b="0" i="0" u="none" strike="noStrike" baseline="0" dirty="0" smtClean="0">
                <a:latin typeface="Times New Roman"/>
                <a:ea typeface="黑体"/>
              </a:rPr>
              <a:t>）。</a:t>
            </a:r>
          </a:p>
          <a:p>
            <a:pPr lvl="0"/>
            <a:r>
              <a:rPr lang="en-US" altLang="zh-CN" dirty="0" err="1">
                <a:latin typeface="Times New Roman"/>
              </a:rPr>
              <a:t>SolidBrush</a:t>
            </a:r>
            <a:r>
              <a:rPr lang="en-US" altLang="zh-CN" dirty="0">
                <a:latin typeface="Times New Roman"/>
              </a:rPr>
              <a:t> </a:t>
            </a:r>
            <a:r>
              <a:rPr lang="en-US" altLang="zh-CN" b="0" i="0" u="none" strike="noStrike" baseline="0" dirty="0" err="1" smtClean="0">
                <a:latin typeface="Times New Roman"/>
              </a:rPr>
              <a:t>bru</a:t>
            </a:r>
            <a:r>
              <a:rPr lang="zh-CN" altLang="en-US" b="0" i="0" u="none" strike="noStrike" baseline="0" dirty="0" smtClean="0">
                <a:latin typeface="Times New Roman"/>
              </a:rPr>
              <a:t> </a:t>
            </a:r>
            <a:r>
              <a:rPr lang="en-US" altLang="zh-CN" b="0" i="0" u="none" strike="noStrike" baseline="0" dirty="0" smtClean="0">
                <a:latin typeface="Times New Roman"/>
              </a:rPr>
              <a:t>= new </a:t>
            </a:r>
            <a:r>
              <a:rPr lang="en-US" altLang="zh-CN" b="0" i="0" u="none" strike="noStrike" baseline="0" dirty="0" err="1" smtClean="0">
                <a:latin typeface="Times New Roman"/>
              </a:rPr>
              <a:t>SolidBrush</a:t>
            </a:r>
            <a:r>
              <a:rPr lang="en-US" altLang="zh-CN" b="0" i="0" u="none" strike="noStrike" baseline="0" dirty="0" smtClean="0">
                <a:latin typeface="Times New Roman"/>
              </a:rPr>
              <a:t>(</a:t>
            </a:r>
            <a:r>
              <a:rPr lang="en-US" altLang="zh-CN" b="0" i="0" u="none" strike="noStrike" baseline="0" dirty="0" err="1" smtClean="0">
                <a:latin typeface="Times New Roman"/>
              </a:rPr>
              <a:t>Color.Red</a:t>
            </a:r>
            <a:r>
              <a:rPr lang="en-US" altLang="zh-CN" b="0" i="0" u="none" strike="noStrike" baseline="0" dirty="0" smtClean="0">
                <a:latin typeface="Times New Roman"/>
              </a:rPr>
              <a:t>);      </a:t>
            </a:r>
            <a:r>
              <a:rPr lang="zh-CN" altLang="en-US" b="0" i="0" u="none" strike="noStrike" baseline="0" dirty="0" smtClean="0">
                <a:latin typeface="Times New Roman"/>
              </a:rPr>
              <a:t>   </a:t>
            </a:r>
            <a:r>
              <a:rPr lang="en-US" altLang="zh-CN" b="0" i="0" u="none" strike="noStrike" baseline="0" dirty="0" smtClean="0">
                <a:latin typeface="Times New Roman"/>
              </a:rPr>
              <a:t>//</a:t>
            </a:r>
            <a:r>
              <a:rPr lang="zh-CN" altLang="en-US" b="0" i="0" u="none" strike="noStrike" baseline="0" dirty="0" smtClean="0">
                <a:latin typeface="Times New Roman"/>
              </a:rPr>
              <a:t>创建</a:t>
            </a:r>
            <a:r>
              <a:rPr lang="en-US" altLang="zh-CN" b="0" i="0" u="none" strike="noStrike" baseline="0" dirty="0" err="1" smtClean="0">
                <a:latin typeface="Times New Roman"/>
              </a:rPr>
              <a:t>SolidBrush</a:t>
            </a:r>
            <a:r>
              <a:rPr lang="zh-CN" altLang="en-US" b="0" i="0" u="none" strike="noStrike" baseline="0" dirty="0" smtClean="0">
                <a:latin typeface="Times New Roman"/>
              </a:rPr>
              <a:t>类的实例</a:t>
            </a:r>
            <a:r>
              <a:rPr lang="en-US" altLang="zh-CN" b="0" i="0" u="none" strike="noStrike" baseline="0" dirty="0" err="1" smtClean="0">
                <a:latin typeface="Times New Roman"/>
              </a:rPr>
              <a:t>bru</a:t>
            </a:r>
            <a:endParaRPr lang="zh-CN" altLang="en-US" b="0" i="0" u="none" strike="noStrike" baseline="0" dirty="0" smtClean="0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468907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altLang="zh-CN" b="0" i="0" u="none" strike="noStrike" kern="1800" baseline="0" dirty="0" smtClean="0">
                <a:latin typeface="Arial"/>
                <a:ea typeface="黑体"/>
              </a:rPr>
              <a:t>8.1.5  </a:t>
            </a:r>
            <a:r>
              <a:rPr lang="zh-CN" altLang="en-US" b="0" i="0" u="none" strike="noStrike" kern="1800" baseline="0" dirty="0" smtClean="0">
                <a:latin typeface="Arial"/>
                <a:ea typeface="黑体"/>
              </a:rPr>
              <a:t>画笔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pPr marR="0" lvl="0" rtl="0"/>
            <a:r>
              <a:rPr lang="zh-CN" altLang="en-US" b="0" i="0" u="none" strike="noStrike" baseline="0" smtClean="0">
                <a:latin typeface="Times New Roman"/>
              </a:rPr>
              <a:t>在</a:t>
            </a:r>
            <a:r>
              <a:rPr lang="en-US" altLang="zh-CN" b="0" i="0" u="none" strike="noStrike" baseline="0" smtClean="0">
                <a:latin typeface="Times New Roman"/>
              </a:rPr>
              <a:t>GDI+</a:t>
            </a:r>
            <a:r>
              <a:rPr lang="zh-CN" altLang="en-US" b="0" i="0" u="none" strike="noStrike" baseline="0" smtClean="0">
                <a:latin typeface="Times New Roman"/>
              </a:rPr>
              <a:t>中，画笔封装在</a:t>
            </a:r>
            <a:r>
              <a:rPr lang="en-US" altLang="zh-CN" b="0" i="0" u="none" strike="noStrike" baseline="0" smtClean="0">
                <a:latin typeface="Times New Roman"/>
              </a:rPr>
              <a:t>Pen</a:t>
            </a:r>
            <a:r>
              <a:rPr lang="zh-CN" altLang="en-US" b="0" i="0" u="none" strike="noStrike" baseline="0" smtClean="0">
                <a:latin typeface="Times New Roman"/>
              </a:rPr>
              <a:t>类中。该类主要用于绘制线条，或者用线条组合成的其他几何形状。可以使用</a:t>
            </a:r>
            <a:r>
              <a:rPr lang="en-US" altLang="zh-CN" b="0" i="0" u="none" strike="noStrike" baseline="0" smtClean="0">
                <a:latin typeface="Times New Roman"/>
              </a:rPr>
              <a:t>Pen</a:t>
            </a:r>
            <a:r>
              <a:rPr lang="zh-CN" altLang="en-US" b="0" i="0" u="none" strike="noStrike" baseline="0" smtClean="0">
                <a:latin typeface="Times New Roman"/>
              </a:rPr>
              <a:t>类的构造函数创建一个画笔对象。</a:t>
            </a:r>
            <a:r>
              <a:rPr lang="en-US" altLang="zh-CN" b="0" i="0" u="none" strike="noStrike" baseline="0" smtClean="0">
                <a:latin typeface="Times New Roman"/>
              </a:rPr>
              <a:t>Pen</a:t>
            </a:r>
            <a:r>
              <a:rPr lang="zh-CN" altLang="en-US" b="0" i="0" u="none" strike="noStrike" baseline="0" smtClean="0">
                <a:latin typeface="Times New Roman"/>
              </a:rPr>
              <a:t>类包含四个构造函数，具体说明如下所示。</a:t>
            </a:r>
          </a:p>
          <a:p>
            <a:pPr marR="0" lvl="0" rtl="0"/>
            <a:r>
              <a:rPr lang="en-US" altLang="zh-CN" b="0" i="0" u="none" strike="noStrike" baseline="0" smtClean="0">
                <a:latin typeface="Times New Roman"/>
              </a:rPr>
              <a:t>public Pen(Brush brush)</a:t>
            </a:r>
            <a:r>
              <a:rPr lang="zh-CN" altLang="en-US" b="0" i="0" u="none" strike="noStrike" baseline="0" smtClean="0">
                <a:latin typeface="Times New Roman"/>
              </a:rPr>
              <a:t>：使用刷创建画笔。</a:t>
            </a:r>
            <a:r>
              <a:rPr lang="en-US" altLang="zh-CN" b="0" i="0" u="none" strike="noStrike" baseline="0" smtClean="0">
                <a:latin typeface="Times New Roman"/>
              </a:rPr>
              <a:t>brush</a:t>
            </a:r>
            <a:r>
              <a:rPr lang="zh-CN" altLang="en-US" b="0" i="0" u="none" strike="noStrike" baseline="0" smtClean="0">
                <a:latin typeface="Times New Roman"/>
              </a:rPr>
              <a:t>参数指定画笔所使用的刷。</a:t>
            </a:r>
          </a:p>
          <a:p>
            <a:pPr marR="0" lvl="0" rtl="0"/>
            <a:r>
              <a:rPr lang="en-US" altLang="zh-CN" b="0" i="0" u="none" strike="noStrike" baseline="0" smtClean="0">
                <a:latin typeface="Times New Roman"/>
              </a:rPr>
              <a:t>public Pen(Color color)</a:t>
            </a:r>
            <a:r>
              <a:rPr lang="zh-CN" altLang="en-US" b="0" i="0" u="none" strike="noStrike" baseline="0" smtClean="0">
                <a:latin typeface="Times New Roman"/>
              </a:rPr>
              <a:t>：使用颜色创建画笔。</a:t>
            </a:r>
            <a:r>
              <a:rPr lang="en-US" altLang="zh-CN" b="0" i="0" u="none" strike="noStrike" baseline="0" smtClean="0">
                <a:latin typeface="Times New Roman"/>
              </a:rPr>
              <a:t>color</a:t>
            </a:r>
            <a:r>
              <a:rPr lang="zh-CN" altLang="en-US" b="0" i="0" u="none" strike="noStrike" baseline="0" smtClean="0">
                <a:latin typeface="Times New Roman"/>
              </a:rPr>
              <a:t>参数指定画笔所使用的颜色。</a:t>
            </a:r>
          </a:p>
          <a:p>
            <a:pPr marR="0" lvl="0" rtl="0"/>
            <a:r>
              <a:rPr lang="en-US" altLang="zh-CN" b="0" i="0" u="none" strike="noStrike" baseline="0" smtClean="0">
                <a:latin typeface="Times New Roman"/>
              </a:rPr>
              <a:t>public Pen(Brush brush,float width)</a:t>
            </a:r>
            <a:r>
              <a:rPr lang="zh-CN" altLang="en-US" b="0" i="0" u="none" strike="noStrike" baseline="0" smtClean="0">
                <a:latin typeface="Times New Roman"/>
              </a:rPr>
              <a:t>：使用刷创建画笔。</a:t>
            </a:r>
            <a:r>
              <a:rPr lang="en-US" altLang="zh-CN" b="0" i="0" u="none" strike="noStrike" baseline="0" smtClean="0">
                <a:latin typeface="Times New Roman"/>
              </a:rPr>
              <a:t>brush</a:t>
            </a:r>
            <a:r>
              <a:rPr lang="zh-CN" altLang="en-US" b="0" i="0" u="none" strike="noStrike" baseline="0" smtClean="0">
                <a:latin typeface="Times New Roman"/>
              </a:rPr>
              <a:t>参数指定画笔所使用的刷，</a:t>
            </a:r>
            <a:r>
              <a:rPr lang="en-US" altLang="zh-CN" b="0" i="0" u="none" strike="noStrike" baseline="0" smtClean="0">
                <a:latin typeface="Times New Roman"/>
              </a:rPr>
              <a:t>width</a:t>
            </a:r>
            <a:r>
              <a:rPr lang="zh-CN" altLang="en-US" b="0" i="0" u="none" strike="noStrike" baseline="0" smtClean="0">
                <a:latin typeface="Times New Roman"/>
              </a:rPr>
              <a:t>参数指定画笔的宽度。</a:t>
            </a:r>
          </a:p>
          <a:p>
            <a:pPr marR="0" lvl="0" rtl="0"/>
            <a:r>
              <a:rPr lang="en-US" altLang="zh-CN" b="0" i="0" u="none" strike="noStrike" baseline="0" smtClean="0">
                <a:latin typeface="Times New Roman"/>
              </a:rPr>
              <a:t>public Pen(Color color,float width)</a:t>
            </a:r>
            <a:r>
              <a:rPr lang="zh-CN" altLang="en-US" b="0" i="0" u="none" strike="noStrike" baseline="0" smtClean="0">
                <a:latin typeface="Times New Roman"/>
              </a:rPr>
              <a:t>：使用颜色创建画笔。</a:t>
            </a:r>
            <a:r>
              <a:rPr lang="en-US" altLang="zh-CN" b="0" i="0" u="none" strike="noStrike" baseline="0" smtClean="0">
                <a:latin typeface="Times New Roman"/>
              </a:rPr>
              <a:t>color</a:t>
            </a:r>
            <a:r>
              <a:rPr lang="zh-CN" altLang="en-US" b="0" i="0" u="none" strike="noStrike" baseline="0" smtClean="0">
                <a:latin typeface="Times New Roman"/>
              </a:rPr>
              <a:t>参数指定画笔所使用的颜色，</a:t>
            </a:r>
            <a:r>
              <a:rPr lang="en-US" altLang="zh-CN" b="0" i="0" u="none" strike="noStrike" baseline="0" smtClean="0">
                <a:latin typeface="Times New Roman"/>
              </a:rPr>
              <a:t>width</a:t>
            </a:r>
            <a:r>
              <a:rPr lang="zh-CN" altLang="en-US" b="0" i="0" u="none" strike="noStrike" baseline="0" smtClean="0">
                <a:latin typeface="Times New Roman"/>
              </a:rPr>
              <a:t>参数指定画笔的宽度。</a:t>
            </a:r>
          </a:p>
        </p:txBody>
      </p:sp>
    </p:spTree>
    <p:extLst>
      <p:ext uri="{BB962C8B-B14F-4D97-AF65-F5344CB8AC3E}">
        <p14:creationId xmlns:p14="http://schemas.microsoft.com/office/powerpoint/2010/main" val="429168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endParaRPr lang="zh-CN" altLang="en-US" b="0" i="0" u="none" strike="noStrike" kern="1800" baseline="0" smtClean="0">
              <a:latin typeface="Arial"/>
              <a:ea typeface="黑体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836712"/>
            <a:ext cx="8229600" cy="5589240"/>
          </a:xfrm>
        </p:spPr>
        <p:txBody>
          <a:bodyPr>
            <a:normAutofit/>
          </a:bodyPr>
          <a:lstStyle/>
          <a:p>
            <a:pPr marR="0" lvl="0" rtl="0"/>
            <a:r>
              <a:rPr lang="en-US" altLang="zh-CN" b="0" i="0" u="none" strike="noStrike" baseline="0" dirty="0" smtClean="0">
                <a:latin typeface="Arial"/>
                <a:ea typeface="黑体"/>
              </a:rPr>
              <a:t>【</a:t>
            </a:r>
            <a:r>
              <a:rPr lang="zh-CN" altLang="en-US" b="0" i="0" u="none" strike="noStrike" baseline="0" dirty="0" smtClean="0">
                <a:latin typeface="Arial"/>
                <a:ea typeface="黑体"/>
              </a:rPr>
              <a:t>示例</a:t>
            </a:r>
            <a:r>
              <a:rPr lang="en-US" altLang="zh-CN" b="1" i="0" u="none" strike="noStrike" baseline="0" dirty="0" smtClean="0">
                <a:latin typeface="Times New Roman"/>
                <a:ea typeface="黑体"/>
              </a:rPr>
              <a:t>8-16</a:t>
            </a:r>
            <a:r>
              <a:rPr lang="en-US" altLang="zh-CN" b="0" i="0" u="none" strike="noStrike" baseline="0" dirty="0" smtClean="0">
                <a:latin typeface="Arial"/>
                <a:ea typeface="黑体"/>
              </a:rPr>
              <a:t>】</a:t>
            </a:r>
            <a:r>
              <a:rPr lang="zh-CN" altLang="en-US" b="0" i="0" u="none" strike="noStrike" baseline="0" dirty="0" smtClean="0">
                <a:latin typeface="宋体"/>
                <a:ea typeface="黑体"/>
              </a:rPr>
              <a:t>下面</a:t>
            </a:r>
            <a:r>
              <a:rPr lang="zh-CN" altLang="en-US" b="0" i="0" u="none" strike="noStrike" baseline="0" dirty="0" smtClean="0">
                <a:latin typeface="Times New Roman"/>
                <a:ea typeface="黑体"/>
              </a:rPr>
              <a:t>首先创建</a:t>
            </a:r>
            <a:r>
              <a:rPr lang="en-US" altLang="zh-CN" b="0" i="0" u="none" strike="noStrike" baseline="0" dirty="0" err="1" smtClean="0">
                <a:latin typeface="Times New Roman"/>
                <a:ea typeface="黑体"/>
              </a:rPr>
              <a:t>SolidBrush</a:t>
            </a:r>
            <a:r>
              <a:rPr lang="zh-CN" altLang="en-US" b="0" i="0" u="none" strike="noStrike" baseline="0" dirty="0" smtClean="0">
                <a:latin typeface="Times New Roman"/>
                <a:ea typeface="黑体"/>
              </a:rPr>
              <a:t>类的实例</a:t>
            </a:r>
            <a:r>
              <a:rPr lang="en-US" altLang="zh-CN" b="0" i="0" u="none" strike="noStrike" baseline="0" dirty="0" err="1" smtClean="0">
                <a:latin typeface="Times New Roman"/>
                <a:ea typeface="黑体"/>
              </a:rPr>
              <a:t>bru</a:t>
            </a:r>
            <a:r>
              <a:rPr lang="zh-CN" altLang="en-US" b="0" i="0" u="none" strike="noStrike" baseline="0" dirty="0" smtClean="0">
                <a:latin typeface="Times New Roman"/>
                <a:ea typeface="黑体"/>
              </a:rPr>
              <a:t>，并指定该实例的颜色为红色。然后，使用</a:t>
            </a:r>
            <a:r>
              <a:rPr lang="en-US" altLang="zh-CN" b="0" i="0" u="none" strike="noStrike" baseline="0" dirty="0" err="1" smtClean="0">
                <a:latin typeface="Times New Roman"/>
                <a:ea typeface="黑体"/>
              </a:rPr>
              <a:t>bru</a:t>
            </a:r>
            <a:r>
              <a:rPr lang="zh-CN" altLang="en-US" b="0" i="0" u="none" strike="noStrike" baseline="0" dirty="0" smtClean="0">
                <a:latin typeface="Times New Roman"/>
                <a:ea typeface="黑体"/>
              </a:rPr>
              <a:t>实例创建了</a:t>
            </a:r>
            <a:r>
              <a:rPr lang="en-US" altLang="zh-CN" b="0" i="0" u="none" strike="noStrike" baseline="0" dirty="0" smtClean="0">
                <a:latin typeface="Times New Roman"/>
                <a:ea typeface="黑体"/>
              </a:rPr>
              <a:t>Pen</a:t>
            </a:r>
            <a:r>
              <a:rPr lang="zh-CN" altLang="en-US" b="0" i="0" u="none" strike="noStrike" baseline="0" dirty="0" smtClean="0">
                <a:latin typeface="Times New Roman"/>
                <a:ea typeface="黑体"/>
              </a:rPr>
              <a:t>类的实例</a:t>
            </a:r>
            <a:r>
              <a:rPr lang="en-US" altLang="zh-CN" b="0" i="0" u="none" strike="noStrike" baseline="0" dirty="0" smtClean="0">
                <a:latin typeface="Times New Roman"/>
                <a:ea typeface="黑体"/>
              </a:rPr>
              <a:t>pen</a:t>
            </a:r>
            <a:r>
              <a:rPr lang="zh-CN" altLang="en-US" b="0" i="0" u="none" strike="noStrike" baseline="0" dirty="0" smtClean="0">
                <a:latin typeface="Times New Roman"/>
                <a:ea typeface="黑体"/>
              </a:rPr>
              <a:t>，即该画笔的特性由</a:t>
            </a:r>
            <a:r>
              <a:rPr lang="en-US" altLang="zh-CN" b="0" i="0" u="none" strike="noStrike" baseline="0" dirty="0" err="1" smtClean="0">
                <a:latin typeface="Times New Roman"/>
                <a:ea typeface="黑体"/>
              </a:rPr>
              <a:t>bru</a:t>
            </a:r>
            <a:r>
              <a:rPr lang="zh-CN" altLang="en-US" b="0" i="0" u="none" strike="noStrike" baseline="0" dirty="0" smtClean="0">
                <a:latin typeface="Times New Roman"/>
                <a:ea typeface="黑体"/>
              </a:rPr>
              <a:t>刷指定。</a:t>
            </a:r>
          </a:p>
          <a:p>
            <a:pPr lvl="0"/>
            <a:r>
              <a:rPr lang="en-US" altLang="zh-CN" dirty="0" err="1">
                <a:latin typeface="Times New Roman"/>
              </a:rPr>
              <a:t>SolidBrush</a:t>
            </a:r>
            <a:r>
              <a:rPr lang="en-US" altLang="zh-CN" dirty="0">
                <a:latin typeface="Times New Roman"/>
              </a:rPr>
              <a:t> </a:t>
            </a:r>
            <a:r>
              <a:rPr lang="en-US" altLang="zh-CN" b="0" i="0" u="none" strike="noStrike" baseline="0" dirty="0" err="1" smtClean="0">
                <a:latin typeface="Times New Roman"/>
              </a:rPr>
              <a:t>bru</a:t>
            </a:r>
            <a:r>
              <a:rPr lang="zh-CN" altLang="en-US" b="0" i="0" u="none" strike="noStrike" baseline="0" dirty="0" smtClean="0">
                <a:latin typeface="Times New Roman"/>
              </a:rPr>
              <a:t> </a:t>
            </a:r>
            <a:r>
              <a:rPr lang="en-US" altLang="zh-CN" b="0" i="0" u="none" strike="noStrike" baseline="0" dirty="0" smtClean="0">
                <a:latin typeface="Times New Roman"/>
              </a:rPr>
              <a:t>= new </a:t>
            </a:r>
            <a:r>
              <a:rPr lang="en-US" altLang="zh-CN" b="0" i="0" u="none" strike="noStrike" baseline="0" dirty="0" err="1" smtClean="0">
                <a:latin typeface="Times New Roman"/>
              </a:rPr>
              <a:t>SolidBrush</a:t>
            </a:r>
            <a:r>
              <a:rPr lang="en-US" altLang="zh-CN" b="0" i="0" u="none" strike="noStrike" baseline="0" dirty="0" smtClean="0">
                <a:latin typeface="Times New Roman"/>
              </a:rPr>
              <a:t>(</a:t>
            </a:r>
            <a:r>
              <a:rPr lang="en-US" altLang="zh-CN" b="0" i="0" u="none" strike="noStrike" baseline="0" dirty="0" err="1" smtClean="0">
                <a:latin typeface="Times New Roman"/>
              </a:rPr>
              <a:t>Color.Red</a:t>
            </a:r>
            <a:r>
              <a:rPr lang="en-US" altLang="zh-CN" b="0" i="0" u="none" strike="noStrike" baseline="0" dirty="0" smtClean="0">
                <a:latin typeface="Times New Roman"/>
              </a:rPr>
              <a:t>);  </a:t>
            </a:r>
            <a:r>
              <a:rPr lang="zh-CN" altLang="en-US" b="0" i="0" u="none" strike="noStrike" baseline="0" dirty="0" smtClean="0">
                <a:latin typeface="Times New Roman"/>
              </a:rPr>
              <a:t>    </a:t>
            </a:r>
            <a:r>
              <a:rPr lang="en-US" altLang="zh-CN" b="0" i="0" u="none" strike="noStrike" baseline="0" dirty="0" smtClean="0">
                <a:latin typeface="Times New Roman"/>
              </a:rPr>
              <a:t>//</a:t>
            </a:r>
            <a:r>
              <a:rPr lang="zh-CN" altLang="en-US" b="0" i="0" u="none" strike="noStrike" baseline="0" dirty="0" smtClean="0">
                <a:latin typeface="Times New Roman"/>
              </a:rPr>
              <a:t>创建</a:t>
            </a:r>
            <a:r>
              <a:rPr lang="en-US" altLang="zh-CN" b="0" i="0" u="none" strike="noStrike" baseline="0" dirty="0" err="1" smtClean="0">
                <a:latin typeface="Times New Roman"/>
              </a:rPr>
              <a:t>SolidBrush</a:t>
            </a:r>
            <a:r>
              <a:rPr lang="zh-CN" altLang="en-US" b="0" i="0" u="none" strike="noStrike" baseline="0" dirty="0" smtClean="0">
                <a:latin typeface="Times New Roman"/>
              </a:rPr>
              <a:t>类的实例</a:t>
            </a:r>
            <a:r>
              <a:rPr lang="en-US" altLang="zh-CN" b="0" i="0" u="none" strike="noStrike" baseline="0" dirty="0" err="1" smtClean="0">
                <a:latin typeface="Times New Roman"/>
              </a:rPr>
              <a:t>bru</a:t>
            </a:r>
            <a:endParaRPr lang="en-US" altLang="zh-CN" b="0" i="0" u="none" strike="noStrike" baseline="0" dirty="0" smtClean="0">
              <a:latin typeface="Times New Roman"/>
            </a:endParaRPr>
          </a:p>
          <a:p>
            <a:pPr marR="0" lvl="0" rtl="0"/>
            <a:r>
              <a:rPr lang="en-US" altLang="zh-CN" b="0" i="0" u="none" strike="noStrike" baseline="0" dirty="0" smtClean="0">
                <a:latin typeface="Times New Roman"/>
              </a:rPr>
              <a:t>Pen pen = new Pen(</a:t>
            </a:r>
            <a:r>
              <a:rPr lang="en-US" altLang="zh-CN" b="0" i="0" u="none" strike="noStrike" baseline="0" dirty="0" err="1" smtClean="0">
                <a:latin typeface="Times New Roman"/>
              </a:rPr>
              <a:t>bru</a:t>
            </a:r>
            <a:r>
              <a:rPr lang="en-US" altLang="zh-CN" b="0" i="0" u="none" strike="noStrike" baseline="0" dirty="0" smtClean="0">
                <a:latin typeface="Times New Roman"/>
              </a:rPr>
              <a:t>);                    </a:t>
            </a:r>
            <a:r>
              <a:rPr lang="zh-CN" altLang="en-US" b="0" i="0" u="none" strike="noStrike" baseline="0" dirty="0" smtClean="0">
                <a:latin typeface="Times New Roman"/>
              </a:rPr>
              <a:t> </a:t>
            </a:r>
            <a:r>
              <a:rPr lang="en-US" altLang="zh-CN" b="0" i="0" u="none" strike="noStrike" baseline="0" dirty="0" smtClean="0">
                <a:latin typeface="Times New Roman"/>
              </a:rPr>
              <a:t>//</a:t>
            </a:r>
            <a:r>
              <a:rPr lang="zh-CN" altLang="en-US" b="0" i="0" u="none" strike="noStrike" baseline="0" dirty="0" smtClean="0">
                <a:latin typeface="Times New Roman"/>
              </a:rPr>
              <a:t>创建</a:t>
            </a:r>
            <a:r>
              <a:rPr lang="en-US" altLang="zh-CN" b="0" i="0" u="none" strike="noStrike" baseline="0" dirty="0" smtClean="0">
                <a:latin typeface="Times New Roman"/>
              </a:rPr>
              <a:t>Pen</a:t>
            </a:r>
            <a:r>
              <a:rPr lang="zh-CN" altLang="en-US" b="0" i="0" u="none" strike="noStrike" baseline="0" dirty="0" smtClean="0">
                <a:latin typeface="Times New Roman"/>
              </a:rPr>
              <a:t>类的实例</a:t>
            </a:r>
            <a:r>
              <a:rPr lang="en-US" altLang="zh-CN" b="0" i="0" u="none" strike="noStrike" baseline="0" dirty="0" smtClean="0">
                <a:latin typeface="Times New Roman"/>
              </a:rPr>
              <a:t>pen</a:t>
            </a:r>
          </a:p>
          <a:p>
            <a:pPr marR="0" lvl="0" rtl="0"/>
            <a:r>
              <a:rPr lang="en-US" altLang="zh-CN" b="0" i="0" u="none" strike="noStrike" baseline="0" dirty="0" smtClean="0">
                <a:latin typeface="Arial"/>
                <a:ea typeface="黑体"/>
              </a:rPr>
              <a:t>【</a:t>
            </a:r>
            <a:r>
              <a:rPr lang="zh-CN" altLang="en-US" b="0" i="0" u="none" strike="noStrike" baseline="0" dirty="0" smtClean="0">
                <a:latin typeface="Arial"/>
                <a:ea typeface="黑体"/>
              </a:rPr>
              <a:t>示例</a:t>
            </a:r>
            <a:r>
              <a:rPr lang="en-US" altLang="zh-CN" b="1" i="0" u="none" strike="noStrike" baseline="0" dirty="0" smtClean="0">
                <a:latin typeface="Times New Roman"/>
                <a:ea typeface="黑体"/>
              </a:rPr>
              <a:t>8-17</a:t>
            </a:r>
            <a:r>
              <a:rPr lang="en-US" altLang="zh-CN" b="0" i="0" u="none" strike="noStrike" baseline="0" dirty="0" smtClean="0">
                <a:latin typeface="Arial"/>
                <a:ea typeface="黑体"/>
              </a:rPr>
              <a:t>】</a:t>
            </a:r>
            <a:r>
              <a:rPr lang="zh-CN" altLang="en-US" b="0" i="0" u="none" strike="noStrike" baseline="0" dirty="0" smtClean="0">
                <a:latin typeface="宋体"/>
                <a:ea typeface="黑体"/>
              </a:rPr>
              <a:t>下面</a:t>
            </a:r>
            <a:r>
              <a:rPr lang="zh-CN" altLang="en-US" b="0" i="0" u="none" strike="noStrike" baseline="0" dirty="0" smtClean="0">
                <a:latin typeface="Times New Roman"/>
                <a:ea typeface="黑体"/>
              </a:rPr>
              <a:t>创建</a:t>
            </a:r>
            <a:r>
              <a:rPr lang="en-US" altLang="zh-CN" b="0" i="0" u="none" strike="noStrike" baseline="0" dirty="0" smtClean="0">
                <a:latin typeface="Times New Roman"/>
                <a:ea typeface="黑体"/>
              </a:rPr>
              <a:t>Pen</a:t>
            </a:r>
            <a:r>
              <a:rPr lang="zh-CN" altLang="en-US" b="0" i="0" u="none" strike="noStrike" baseline="0" dirty="0" smtClean="0">
                <a:latin typeface="Times New Roman"/>
                <a:ea typeface="黑体"/>
              </a:rPr>
              <a:t>类的实例</a:t>
            </a:r>
            <a:r>
              <a:rPr lang="en-US" altLang="zh-CN" b="0" i="0" u="none" strike="noStrike" baseline="0" dirty="0" smtClean="0">
                <a:latin typeface="Times New Roman"/>
                <a:ea typeface="黑体"/>
              </a:rPr>
              <a:t>pen</a:t>
            </a:r>
            <a:r>
              <a:rPr lang="zh-CN" altLang="en-US" b="0" i="0" u="none" strike="noStrike" baseline="0" dirty="0" smtClean="0">
                <a:latin typeface="Times New Roman"/>
                <a:ea typeface="黑体"/>
              </a:rPr>
              <a:t>，即创建一支画笔。该画笔的颜色为红色（</a:t>
            </a:r>
            <a:r>
              <a:rPr lang="en-US" altLang="zh-CN" b="0" i="0" u="none" strike="noStrike" baseline="0" dirty="0" err="1" smtClean="0">
                <a:latin typeface="Times New Roman"/>
                <a:ea typeface="黑体"/>
              </a:rPr>
              <a:t>Color.Red</a:t>
            </a:r>
            <a:r>
              <a:rPr lang="zh-CN" altLang="en-US" b="0" i="0" u="none" strike="noStrike" baseline="0" dirty="0" smtClean="0">
                <a:latin typeface="Times New Roman"/>
                <a:ea typeface="黑体"/>
              </a:rPr>
              <a:t>）。</a:t>
            </a:r>
          </a:p>
          <a:p>
            <a:pPr marR="0" lvl="0" rtl="0"/>
            <a:r>
              <a:rPr lang="en-US" altLang="zh-CN" b="0" i="0" u="none" strike="noStrike" baseline="0" dirty="0" smtClean="0">
                <a:latin typeface="Times New Roman"/>
              </a:rPr>
              <a:t>Pen pen = new Pen(</a:t>
            </a:r>
            <a:r>
              <a:rPr lang="en-US" altLang="zh-CN" b="0" i="0" u="none" strike="noStrike" baseline="0" dirty="0" err="1" smtClean="0">
                <a:latin typeface="Times New Roman"/>
              </a:rPr>
              <a:t>Color.Red</a:t>
            </a:r>
            <a:r>
              <a:rPr lang="en-US" altLang="zh-CN" b="0" i="0" u="none" strike="noStrike" baseline="0" dirty="0" smtClean="0">
                <a:latin typeface="Times New Roman"/>
              </a:rPr>
              <a:t>);       </a:t>
            </a:r>
            <a:r>
              <a:rPr lang="zh-CN" altLang="en-US" b="0" i="0" u="none" strike="noStrike" baseline="0" dirty="0" smtClean="0">
                <a:latin typeface="Times New Roman"/>
              </a:rPr>
              <a:t>    </a:t>
            </a:r>
            <a:r>
              <a:rPr lang="en-US" altLang="zh-CN" b="0" i="0" u="none" strike="noStrike" baseline="0" dirty="0" smtClean="0">
                <a:latin typeface="Times New Roman"/>
              </a:rPr>
              <a:t>//</a:t>
            </a:r>
            <a:r>
              <a:rPr lang="zh-CN" altLang="en-US" b="0" i="0" u="none" strike="noStrike" baseline="0" dirty="0" smtClean="0">
                <a:latin typeface="Times New Roman"/>
              </a:rPr>
              <a:t>创建</a:t>
            </a:r>
            <a:r>
              <a:rPr lang="en-US" altLang="zh-CN" b="0" i="0" u="none" strike="noStrike" baseline="0" dirty="0" smtClean="0">
                <a:latin typeface="Times New Roman"/>
              </a:rPr>
              <a:t>Pen</a:t>
            </a:r>
            <a:r>
              <a:rPr lang="zh-CN" altLang="en-US" b="0" i="0" u="none" strike="noStrike" baseline="0" dirty="0" smtClean="0">
                <a:latin typeface="Times New Roman"/>
              </a:rPr>
              <a:t>类的实例</a:t>
            </a:r>
            <a:r>
              <a:rPr lang="en-US" altLang="zh-CN" b="0" i="0" u="none" strike="noStrike" baseline="0" dirty="0" smtClean="0">
                <a:latin typeface="Times New Roman"/>
              </a:rPr>
              <a:t>pen</a:t>
            </a:r>
            <a:endParaRPr lang="zh-CN" altLang="en-US" b="0" i="0" u="none" strike="noStrike" baseline="0" dirty="0" smtClean="0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889734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endParaRPr lang="zh-CN" altLang="en-US" b="0" i="0" u="none" strike="noStrike" kern="1800" baseline="0" smtClean="0">
              <a:latin typeface="Arial"/>
              <a:ea typeface="黑体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0"/>
            <a:ext cx="8229600" cy="6858000"/>
          </a:xfrm>
        </p:spPr>
        <p:txBody>
          <a:bodyPr>
            <a:normAutofit fontScale="92500" lnSpcReduction="10000"/>
          </a:bodyPr>
          <a:lstStyle/>
          <a:p>
            <a:pPr marR="0" lvl="0" rtl="0"/>
            <a:r>
              <a:rPr lang="en-US" altLang="zh-CN" b="0" i="0" u="none" strike="noStrike" baseline="0" dirty="0" smtClean="0">
                <a:latin typeface="Arial"/>
                <a:ea typeface="黑体"/>
              </a:rPr>
              <a:t>【</a:t>
            </a:r>
            <a:r>
              <a:rPr lang="zh-CN" altLang="en-US" b="0" i="0" u="none" strike="noStrike" baseline="0" dirty="0" smtClean="0">
                <a:latin typeface="Arial"/>
                <a:ea typeface="黑体"/>
              </a:rPr>
              <a:t>示例</a:t>
            </a:r>
            <a:r>
              <a:rPr lang="en-US" altLang="zh-CN" b="1" i="0" u="none" strike="noStrike" baseline="0" dirty="0" smtClean="0">
                <a:latin typeface="Times New Roman"/>
                <a:ea typeface="黑体"/>
              </a:rPr>
              <a:t>8-18</a:t>
            </a:r>
            <a:r>
              <a:rPr lang="en-US" altLang="zh-CN" b="0" i="0" u="none" strike="noStrike" baseline="0" dirty="0" smtClean="0">
                <a:latin typeface="Arial"/>
                <a:ea typeface="黑体"/>
              </a:rPr>
              <a:t>】</a:t>
            </a:r>
            <a:r>
              <a:rPr lang="zh-CN" altLang="en-US" b="0" i="0" u="none" strike="noStrike" baseline="0" dirty="0" smtClean="0">
                <a:latin typeface="宋体"/>
                <a:ea typeface="黑体"/>
              </a:rPr>
              <a:t>下面</a:t>
            </a:r>
            <a:r>
              <a:rPr lang="zh-CN" altLang="en-US" b="0" i="0" u="none" strike="noStrike" baseline="0" dirty="0" smtClean="0">
                <a:latin typeface="Times New Roman"/>
                <a:ea typeface="黑体"/>
              </a:rPr>
              <a:t>创建</a:t>
            </a:r>
            <a:r>
              <a:rPr lang="en-US" altLang="zh-CN" b="0" i="0" u="none" strike="noStrike" baseline="0" dirty="0" smtClean="0">
                <a:latin typeface="Times New Roman"/>
                <a:ea typeface="黑体"/>
              </a:rPr>
              <a:t>Pen</a:t>
            </a:r>
            <a:r>
              <a:rPr lang="zh-CN" altLang="en-US" b="0" i="0" u="none" strike="noStrike" baseline="0" dirty="0" smtClean="0">
                <a:latin typeface="Times New Roman"/>
                <a:ea typeface="黑体"/>
              </a:rPr>
              <a:t>类的实例</a:t>
            </a:r>
            <a:r>
              <a:rPr lang="en-US" altLang="zh-CN" b="0" i="0" u="none" strike="noStrike" baseline="0" dirty="0" smtClean="0">
                <a:latin typeface="Times New Roman"/>
                <a:ea typeface="黑体"/>
              </a:rPr>
              <a:t>pen</a:t>
            </a:r>
            <a:r>
              <a:rPr lang="zh-CN" altLang="en-US" b="0" i="0" u="none" strike="noStrike" baseline="0" dirty="0" smtClean="0">
                <a:latin typeface="Times New Roman"/>
                <a:ea typeface="黑体"/>
              </a:rPr>
              <a:t>，即创建一支画笔。该画笔的颜色为红色（</a:t>
            </a:r>
            <a:r>
              <a:rPr lang="en-US" altLang="zh-CN" b="0" i="0" u="none" strike="noStrike" baseline="0" dirty="0" err="1" smtClean="0">
                <a:latin typeface="Times New Roman"/>
                <a:ea typeface="黑体"/>
              </a:rPr>
              <a:t>Color.Red</a:t>
            </a:r>
            <a:r>
              <a:rPr lang="zh-CN" altLang="en-US" b="0" i="0" u="none" strike="noStrike" baseline="0" dirty="0" smtClean="0">
                <a:latin typeface="Times New Roman"/>
                <a:ea typeface="黑体"/>
              </a:rPr>
              <a:t>），画笔的宽度为</a:t>
            </a:r>
            <a:r>
              <a:rPr lang="en-US" altLang="zh-CN" b="0" i="0" u="none" strike="noStrike" baseline="0" dirty="0" smtClean="0">
                <a:latin typeface="Times New Roman"/>
                <a:ea typeface="黑体"/>
              </a:rPr>
              <a:t>1.5</a:t>
            </a:r>
            <a:r>
              <a:rPr lang="zh-CN" altLang="en-US" b="0" i="0" u="none" strike="noStrike" baseline="0" dirty="0" smtClean="0">
                <a:latin typeface="Times New Roman"/>
                <a:ea typeface="黑体"/>
              </a:rPr>
              <a:t>。</a:t>
            </a:r>
          </a:p>
          <a:p>
            <a:pPr marR="0" lvl="0" rtl="0"/>
            <a:r>
              <a:rPr lang="en-US" altLang="zh-CN" b="0" i="0" u="none" strike="noStrike" baseline="0" dirty="0" smtClean="0">
                <a:latin typeface="Times New Roman"/>
              </a:rPr>
              <a:t>Pen pen = new Pen(</a:t>
            </a:r>
            <a:r>
              <a:rPr lang="en-US" altLang="zh-CN" b="0" i="0" u="none" strike="noStrike" baseline="0" dirty="0" err="1" smtClean="0">
                <a:latin typeface="Times New Roman"/>
              </a:rPr>
              <a:t>Color.Red,1.5f</a:t>
            </a:r>
            <a:r>
              <a:rPr lang="en-US" altLang="zh-CN" b="0" i="0" u="none" strike="noStrike" baseline="0" dirty="0" smtClean="0">
                <a:latin typeface="Times New Roman"/>
              </a:rPr>
              <a:t>);</a:t>
            </a:r>
            <a:r>
              <a:rPr lang="zh-CN" altLang="en-US" b="0" i="0" u="none" strike="noStrike" baseline="0" dirty="0" smtClean="0">
                <a:latin typeface="Times New Roman"/>
              </a:rPr>
              <a:t>        </a:t>
            </a:r>
            <a:r>
              <a:rPr lang="en-US" altLang="zh-CN" b="0" i="0" u="none" strike="noStrike" baseline="0" dirty="0" smtClean="0">
                <a:latin typeface="Times New Roman"/>
              </a:rPr>
              <a:t>//</a:t>
            </a:r>
            <a:r>
              <a:rPr lang="zh-CN" altLang="en-US" b="0" i="0" u="none" strike="noStrike" baseline="0" dirty="0" smtClean="0">
                <a:latin typeface="Times New Roman"/>
              </a:rPr>
              <a:t>创建</a:t>
            </a:r>
            <a:r>
              <a:rPr lang="en-US" altLang="zh-CN" b="0" i="0" u="none" strike="noStrike" baseline="0" dirty="0" smtClean="0">
                <a:latin typeface="Times New Roman"/>
              </a:rPr>
              <a:t>Pen</a:t>
            </a:r>
            <a:r>
              <a:rPr lang="zh-CN" altLang="en-US" b="0" i="0" u="none" strike="noStrike" baseline="0" dirty="0" smtClean="0">
                <a:latin typeface="Times New Roman"/>
              </a:rPr>
              <a:t>类的实例</a:t>
            </a:r>
            <a:r>
              <a:rPr lang="en-US" altLang="zh-CN" b="0" i="0" u="none" strike="noStrike" baseline="0" dirty="0" smtClean="0">
                <a:latin typeface="Times New Roman"/>
              </a:rPr>
              <a:t>pen</a:t>
            </a:r>
          </a:p>
          <a:p>
            <a:pPr marR="0" lvl="0" rtl="0"/>
            <a:r>
              <a:rPr lang="en-US" altLang="zh-CN" b="0" i="0" u="none" strike="noStrike" baseline="0" dirty="0" smtClean="0">
                <a:latin typeface="Times New Roman"/>
              </a:rPr>
              <a:t>Pen</a:t>
            </a:r>
            <a:r>
              <a:rPr lang="zh-CN" altLang="en-US" b="0" i="0" u="none" strike="noStrike" baseline="0" dirty="0" smtClean="0">
                <a:latin typeface="Times New Roman"/>
              </a:rPr>
              <a:t>类包括</a:t>
            </a:r>
            <a:r>
              <a:rPr lang="en-US" altLang="zh-CN" b="0" i="0" u="none" strike="noStrike" baseline="0" dirty="0" smtClean="0">
                <a:latin typeface="Times New Roman"/>
              </a:rPr>
              <a:t>4</a:t>
            </a:r>
            <a:r>
              <a:rPr lang="zh-CN" altLang="en-US" b="0" i="0" u="none" strike="noStrike" baseline="0" dirty="0" smtClean="0">
                <a:latin typeface="Times New Roman"/>
              </a:rPr>
              <a:t>个重要属性：</a:t>
            </a:r>
            <a:r>
              <a:rPr lang="en-US" altLang="zh-CN" b="0" i="0" u="none" strike="noStrike" baseline="0" dirty="0" err="1" smtClean="0">
                <a:latin typeface="Times New Roman"/>
              </a:rPr>
              <a:t>DashCap</a:t>
            </a:r>
            <a:r>
              <a:rPr lang="zh-CN" altLang="en-US" b="0" i="0" u="none" strike="noStrike" baseline="0" dirty="0" smtClean="0">
                <a:latin typeface="Times New Roman"/>
              </a:rPr>
              <a:t>、</a:t>
            </a:r>
            <a:r>
              <a:rPr lang="en-US" altLang="zh-CN" b="0" i="0" u="none" strike="noStrike" baseline="0" dirty="0" err="1" smtClean="0">
                <a:latin typeface="Times New Roman"/>
              </a:rPr>
              <a:t>DashOffset</a:t>
            </a:r>
            <a:r>
              <a:rPr lang="zh-CN" altLang="en-US" b="0" i="0" u="none" strike="noStrike" baseline="0" dirty="0" smtClean="0">
                <a:latin typeface="Times New Roman"/>
              </a:rPr>
              <a:t>、</a:t>
            </a:r>
            <a:r>
              <a:rPr lang="en-US" altLang="zh-CN" b="0" i="0" u="none" strike="noStrike" baseline="0" dirty="0" err="1" smtClean="0">
                <a:latin typeface="Times New Roman"/>
              </a:rPr>
              <a:t>DashPattern</a:t>
            </a:r>
            <a:r>
              <a:rPr lang="zh-CN" altLang="en-US" b="0" i="0" u="none" strike="noStrike" baseline="0" dirty="0" smtClean="0">
                <a:latin typeface="Times New Roman"/>
              </a:rPr>
              <a:t>和</a:t>
            </a:r>
            <a:r>
              <a:rPr lang="en-US" altLang="zh-CN" b="0" i="0" u="none" strike="noStrike" baseline="0" dirty="0" err="1" smtClean="0">
                <a:latin typeface="Times New Roman"/>
              </a:rPr>
              <a:t>DashStyle</a:t>
            </a:r>
            <a:r>
              <a:rPr lang="zh-CN" altLang="en-US" b="0" i="0" u="none" strike="noStrike" baseline="0" dirty="0" smtClean="0">
                <a:latin typeface="Times New Roman"/>
              </a:rPr>
              <a:t>。设置这</a:t>
            </a:r>
            <a:r>
              <a:rPr lang="en-US" altLang="zh-CN" b="0" i="0" u="none" strike="noStrike" baseline="0" dirty="0" smtClean="0">
                <a:latin typeface="Times New Roman"/>
              </a:rPr>
              <a:t>4</a:t>
            </a:r>
            <a:r>
              <a:rPr lang="zh-CN" altLang="en-US" b="0" i="0" u="none" strike="noStrike" baseline="0" dirty="0" smtClean="0">
                <a:latin typeface="Times New Roman"/>
              </a:rPr>
              <a:t>个属性的值为适当的值可以使用画笔绘制虚线。这</a:t>
            </a:r>
            <a:r>
              <a:rPr lang="en-US" altLang="zh-CN" b="0" i="0" u="none" strike="noStrike" baseline="0" dirty="0" smtClean="0">
                <a:latin typeface="Times New Roman"/>
              </a:rPr>
              <a:t>4</a:t>
            </a:r>
            <a:r>
              <a:rPr lang="zh-CN" altLang="en-US" b="0" i="0" u="none" strike="noStrike" baseline="0" dirty="0" smtClean="0">
                <a:latin typeface="Times New Roman"/>
              </a:rPr>
              <a:t>个属性的具体说明如下所示。</a:t>
            </a:r>
          </a:p>
          <a:p>
            <a:pPr marR="0" lvl="0" rtl="0"/>
            <a:r>
              <a:rPr lang="en-US" altLang="zh-CN" b="0" i="0" u="none" strike="noStrike" baseline="0" dirty="0" err="1" smtClean="0">
                <a:latin typeface="Times New Roman"/>
              </a:rPr>
              <a:t>DashStyle</a:t>
            </a:r>
            <a:r>
              <a:rPr lang="zh-CN" altLang="en-US" b="0" i="0" u="none" strike="noStrike" baseline="0" dirty="0" smtClean="0">
                <a:latin typeface="Times New Roman"/>
              </a:rPr>
              <a:t>属性：虚线的样式。</a:t>
            </a:r>
          </a:p>
          <a:p>
            <a:pPr marR="0" lvl="0" rtl="0"/>
            <a:r>
              <a:rPr lang="en-US" altLang="zh-CN" b="0" i="0" u="none" strike="noStrike" baseline="0" dirty="0" err="1" smtClean="0">
                <a:latin typeface="Times New Roman"/>
              </a:rPr>
              <a:t>DashCap</a:t>
            </a:r>
            <a:r>
              <a:rPr lang="zh-CN" altLang="en-US" b="0" i="0" u="none" strike="noStrike" baseline="0" dirty="0" smtClean="0">
                <a:latin typeface="Times New Roman"/>
              </a:rPr>
              <a:t>属性：用在短划线终点的线帽样式。</a:t>
            </a:r>
          </a:p>
          <a:p>
            <a:pPr marR="0" lvl="0" rtl="0"/>
            <a:r>
              <a:rPr lang="en-US" altLang="zh-CN" b="0" i="0" u="none" strike="noStrike" baseline="0" dirty="0" err="1" smtClean="0">
                <a:latin typeface="Times New Roman"/>
              </a:rPr>
              <a:t>DashOffset</a:t>
            </a:r>
            <a:r>
              <a:rPr lang="zh-CN" altLang="en-US" b="0" i="0" u="none" strike="noStrike" baseline="0" dirty="0" smtClean="0">
                <a:latin typeface="Times New Roman"/>
              </a:rPr>
              <a:t>属性：直线的起点到短划线图案起始处的距离。</a:t>
            </a:r>
          </a:p>
          <a:p>
            <a:pPr marR="0" lvl="0" rtl="0"/>
            <a:r>
              <a:rPr lang="en-US" altLang="zh-CN" b="0" i="0" u="none" strike="noStrike" baseline="0" dirty="0" err="1" smtClean="0">
                <a:latin typeface="Times New Roman"/>
              </a:rPr>
              <a:t>DashPattern</a:t>
            </a:r>
            <a:r>
              <a:rPr lang="zh-CN" altLang="en-US" b="0" i="0" u="none" strike="noStrike" baseline="0" dirty="0" smtClean="0">
                <a:latin typeface="Times New Roman"/>
              </a:rPr>
              <a:t>属性：自定义的短划线和空白区域的数组。</a:t>
            </a:r>
          </a:p>
          <a:p>
            <a:pPr marR="0" lvl="0" rtl="0"/>
            <a:r>
              <a:rPr lang="en-US" altLang="zh-CN" b="0" i="0" u="none" strike="noStrike" baseline="0" dirty="0" err="1" smtClean="0">
                <a:latin typeface="Times New Roman"/>
              </a:rPr>
              <a:t>DashStyle</a:t>
            </a:r>
            <a:r>
              <a:rPr lang="zh-CN" altLang="en-US" b="0" i="0" u="none" strike="noStrike" baseline="0" dirty="0" smtClean="0">
                <a:latin typeface="Times New Roman"/>
              </a:rPr>
              <a:t>属性的值为</a:t>
            </a:r>
            <a:r>
              <a:rPr lang="en-US" altLang="zh-CN" b="0" i="0" u="none" strike="noStrike" baseline="0" dirty="0" err="1" smtClean="0">
                <a:latin typeface="Times New Roman"/>
              </a:rPr>
              <a:t>DashStyle</a:t>
            </a:r>
            <a:r>
              <a:rPr lang="zh-CN" altLang="en-US" b="0" i="0" u="none" strike="noStrike" baseline="0" dirty="0" smtClean="0">
                <a:latin typeface="Times New Roman"/>
              </a:rPr>
              <a:t>枚举类型。该枚举包括</a:t>
            </a:r>
            <a:r>
              <a:rPr lang="en-US" altLang="zh-CN" b="0" i="0" u="none" strike="noStrike" baseline="0" dirty="0" smtClean="0">
                <a:latin typeface="Times New Roman"/>
              </a:rPr>
              <a:t>6</a:t>
            </a:r>
            <a:r>
              <a:rPr lang="zh-CN" altLang="en-US" b="0" i="0" u="none" strike="noStrike" baseline="0" dirty="0" smtClean="0">
                <a:latin typeface="Times New Roman"/>
              </a:rPr>
              <a:t>个值，具体说明如下所示。</a:t>
            </a:r>
          </a:p>
          <a:p>
            <a:pPr marR="0" lvl="0" rtl="0"/>
            <a:r>
              <a:rPr lang="en-US" altLang="zh-CN" b="0" i="0" u="none" strike="noStrike" baseline="0" dirty="0" err="1" smtClean="0">
                <a:latin typeface="Times New Roman"/>
              </a:rPr>
              <a:t>DashStyle.Solid</a:t>
            </a:r>
            <a:r>
              <a:rPr lang="zh-CN" altLang="en-US" b="0" i="0" u="none" strike="noStrike" baseline="0" dirty="0" smtClean="0">
                <a:latin typeface="Times New Roman"/>
              </a:rPr>
              <a:t>：指定实线。</a:t>
            </a:r>
          </a:p>
        </p:txBody>
      </p:sp>
    </p:spTree>
    <p:extLst>
      <p:ext uri="{BB962C8B-B14F-4D97-AF65-F5344CB8AC3E}">
        <p14:creationId xmlns:p14="http://schemas.microsoft.com/office/powerpoint/2010/main" val="3833705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altLang="zh-CN" b="0" i="0" u="none" strike="noStrike" kern="1800" baseline="0" dirty="0" smtClean="0">
                <a:latin typeface="Arial"/>
                <a:ea typeface="黑体"/>
              </a:rPr>
              <a:t>8.1  GDI+</a:t>
            </a:r>
            <a:r>
              <a:rPr lang="zh-CN" altLang="en-US" b="0" i="0" u="none" strike="noStrike" kern="1800" baseline="0" dirty="0" smtClean="0">
                <a:latin typeface="Arial"/>
                <a:ea typeface="黑体"/>
              </a:rPr>
              <a:t>的构成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R="0" lvl="0" rtl="0"/>
            <a:r>
              <a:rPr lang="en-US" altLang="zh-CN" b="0" i="0" u="none" strike="noStrike" baseline="0" dirty="0" smtClean="0">
                <a:latin typeface="Times New Roman"/>
              </a:rPr>
              <a:t>GDI+</a:t>
            </a:r>
            <a:r>
              <a:rPr lang="zh-CN" altLang="en-US" b="0" i="0" u="none" strike="noStrike" baseline="0" dirty="0" smtClean="0">
                <a:latin typeface="Times New Roman"/>
              </a:rPr>
              <a:t>的本质是能够代替开发人员实现与例如显示器及其它外设的交互。它主要用于在窗体上绘制各种图形图像，可以用于绘制各种数据图形，数学仿真等功能。</a:t>
            </a:r>
            <a:r>
              <a:rPr lang="en-US" altLang="zh-CN" b="0" i="0" u="none" strike="noStrike" baseline="0" dirty="0" smtClean="0">
                <a:latin typeface="Times New Roman"/>
              </a:rPr>
              <a:t>.NET</a:t>
            </a:r>
            <a:r>
              <a:rPr lang="zh-CN" altLang="en-US" b="0" i="0" u="none" strike="noStrike" baseline="0" dirty="0" smtClean="0">
                <a:latin typeface="Times New Roman"/>
              </a:rPr>
              <a:t> </a:t>
            </a:r>
            <a:r>
              <a:rPr lang="en-US" altLang="zh-CN" b="0" i="0" u="none" strike="noStrike" baseline="0" dirty="0" smtClean="0">
                <a:latin typeface="Times New Roman"/>
              </a:rPr>
              <a:t>Framework</a:t>
            </a:r>
            <a:r>
              <a:rPr lang="zh-CN" altLang="en-US" b="0" i="0" u="none" strike="noStrike" baseline="0" dirty="0" smtClean="0">
                <a:latin typeface="Times New Roman"/>
              </a:rPr>
              <a:t>为操作图形提供了</a:t>
            </a:r>
            <a:r>
              <a:rPr lang="en-US" altLang="zh-CN" b="0" i="0" u="none" strike="noStrike" baseline="0" dirty="0" smtClean="0">
                <a:latin typeface="Times New Roman"/>
              </a:rPr>
              <a:t>GDI+</a:t>
            </a:r>
            <a:r>
              <a:rPr lang="zh-CN" altLang="en-US" b="0" i="0" u="none" strike="noStrike" baseline="0" dirty="0" smtClean="0">
                <a:latin typeface="Times New Roman"/>
              </a:rPr>
              <a:t>应用程序编程接口，</a:t>
            </a:r>
            <a:r>
              <a:rPr lang="en-US" altLang="zh-CN" b="0" i="0" u="none" strike="noStrike" baseline="0" dirty="0" smtClean="0">
                <a:latin typeface="Times New Roman"/>
              </a:rPr>
              <a:t>GDI+</a:t>
            </a:r>
            <a:r>
              <a:rPr lang="zh-CN" altLang="en-US" b="0" i="0" u="none" strike="noStrike" baseline="0" dirty="0" smtClean="0">
                <a:latin typeface="Times New Roman"/>
              </a:rPr>
              <a:t>是 </a:t>
            </a:r>
            <a:r>
              <a:rPr lang="en-US" altLang="zh-CN" b="0" i="0" u="none" strike="noStrike" baseline="0" dirty="0" smtClean="0">
                <a:latin typeface="Times New Roman"/>
              </a:rPr>
              <a:t>Windows</a:t>
            </a:r>
            <a:r>
              <a:rPr lang="zh-CN" altLang="en-US" b="0" i="0" u="none" strike="noStrike" baseline="0" dirty="0" smtClean="0">
                <a:latin typeface="Times New Roman"/>
              </a:rPr>
              <a:t>图形设备接口（</a:t>
            </a:r>
            <a:r>
              <a:rPr lang="en-US" altLang="zh-CN" b="0" i="0" u="none" strike="noStrike" baseline="0" dirty="0" smtClean="0">
                <a:latin typeface="Times New Roman"/>
              </a:rPr>
              <a:t>GDI</a:t>
            </a:r>
            <a:r>
              <a:rPr lang="zh-CN" altLang="en-US" b="0" i="0" u="none" strike="noStrike" baseline="0" dirty="0" smtClean="0">
                <a:latin typeface="Times New Roman"/>
              </a:rPr>
              <a:t>）的高级实现。</a:t>
            </a:r>
            <a:r>
              <a:rPr lang="en-US" altLang="zh-CN" b="0" i="0" u="none" strike="noStrike" baseline="0" dirty="0" smtClean="0">
                <a:latin typeface="Times New Roman"/>
              </a:rPr>
              <a:t>GDI+</a:t>
            </a:r>
            <a:r>
              <a:rPr lang="zh-CN" altLang="en-US" b="0" i="0" u="none" strike="noStrike" baseline="0" dirty="0" smtClean="0">
                <a:latin typeface="Times New Roman"/>
              </a:rPr>
              <a:t>可以在窗体程序中产生很多自定义的图形，便于开发人员展示各种图形化的数据。</a:t>
            </a:r>
          </a:p>
        </p:txBody>
      </p:sp>
    </p:spTree>
    <p:extLst>
      <p:ext uri="{BB962C8B-B14F-4D97-AF65-F5344CB8AC3E}">
        <p14:creationId xmlns:p14="http://schemas.microsoft.com/office/powerpoint/2010/main" val="3544539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404664"/>
            <a:ext cx="8229600" cy="6453336"/>
          </a:xfrm>
        </p:spPr>
        <p:txBody>
          <a:bodyPr>
            <a:normAutofit fontScale="92500"/>
          </a:bodyPr>
          <a:lstStyle/>
          <a:p>
            <a:pPr lvl="0"/>
            <a:r>
              <a:rPr lang="en-US" altLang="zh-CN" dirty="0" err="1">
                <a:latin typeface="Times New Roman"/>
              </a:rPr>
              <a:t>DashStyle.Dash</a:t>
            </a:r>
            <a:r>
              <a:rPr lang="zh-CN" altLang="en-US" dirty="0">
                <a:latin typeface="Times New Roman"/>
              </a:rPr>
              <a:t>：指定由划线段组成的直线。</a:t>
            </a:r>
          </a:p>
          <a:p>
            <a:pPr lvl="0"/>
            <a:r>
              <a:rPr lang="en-US" altLang="zh-CN" dirty="0" err="1">
                <a:latin typeface="Times New Roman"/>
              </a:rPr>
              <a:t>DashStyle.Dot</a:t>
            </a:r>
            <a:r>
              <a:rPr lang="zh-CN" altLang="en-US" dirty="0">
                <a:latin typeface="Times New Roman"/>
              </a:rPr>
              <a:t>：指定由点构成的直线。</a:t>
            </a:r>
          </a:p>
          <a:p>
            <a:pPr lvl="0"/>
            <a:r>
              <a:rPr lang="en-US" altLang="zh-CN" dirty="0" err="1">
                <a:latin typeface="Times New Roman"/>
              </a:rPr>
              <a:t>DashStyle.DashDot</a:t>
            </a:r>
            <a:r>
              <a:rPr lang="zh-CN" altLang="en-US" dirty="0">
                <a:latin typeface="Times New Roman"/>
              </a:rPr>
              <a:t>：指定由重复的划线点图案构成的直线。</a:t>
            </a:r>
          </a:p>
          <a:p>
            <a:pPr lvl="0"/>
            <a:r>
              <a:rPr lang="en-US" altLang="zh-CN" dirty="0" err="1">
                <a:latin typeface="Times New Roman"/>
              </a:rPr>
              <a:t>DashStyle.DashDotDot</a:t>
            </a:r>
            <a:r>
              <a:rPr lang="zh-CN" altLang="en-US" dirty="0">
                <a:latin typeface="Times New Roman"/>
              </a:rPr>
              <a:t>：指定由重复的划线点点图案构成的直线。</a:t>
            </a:r>
          </a:p>
          <a:p>
            <a:pPr lvl="0"/>
            <a:r>
              <a:rPr lang="en-US" altLang="zh-CN" dirty="0" err="1">
                <a:latin typeface="Times New Roman"/>
              </a:rPr>
              <a:t>DashStyle.Custom</a:t>
            </a:r>
            <a:r>
              <a:rPr lang="zh-CN" altLang="en-US" dirty="0">
                <a:latin typeface="Times New Roman"/>
              </a:rPr>
              <a:t>：指定用户定义的自定义划线段样式。</a:t>
            </a:r>
          </a:p>
          <a:p>
            <a:pPr lvl="0"/>
            <a:r>
              <a:rPr lang="en-US" altLang="zh-CN" dirty="0">
                <a:latin typeface="Arial"/>
                <a:ea typeface="黑体"/>
              </a:rPr>
              <a:t>【</a:t>
            </a:r>
            <a:r>
              <a:rPr lang="zh-CN" altLang="en-US" dirty="0" smtClean="0">
                <a:latin typeface="Arial"/>
                <a:ea typeface="黑体"/>
              </a:rPr>
              <a:t>示例</a:t>
            </a:r>
            <a:r>
              <a:rPr lang="en-US" altLang="zh-CN" b="1" dirty="0" smtClean="0">
                <a:latin typeface="Times New Roman"/>
                <a:ea typeface="黑体"/>
              </a:rPr>
              <a:t>8-19</a:t>
            </a:r>
            <a:r>
              <a:rPr lang="en-US" altLang="zh-CN" dirty="0">
                <a:latin typeface="Arial"/>
                <a:ea typeface="黑体"/>
              </a:rPr>
              <a:t>】</a:t>
            </a:r>
            <a:r>
              <a:rPr lang="zh-CN" altLang="en-US" dirty="0">
                <a:latin typeface="宋体"/>
                <a:ea typeface="黑体"/>
              </a:rPr>
              <a:t>下面</a:t>
            </a:r>
            <a:r>
              <a:rPr lang="zh-CN" altLang="en-US" dirty="0">
                <a:latin typeface="Times New Roman"/>
                <a:ea typeface="黑体"/>
              </a:rPr>
              <a:t>创建</a:t>
            </a:r>
            <a:r>
              <a:rPr lang="en-US" altLang="zh-CN" dirty="0">
                <a:latin typeface="Times New Roman"/>
                <a:ea typeface="黑体"/>
              </a:rPr>
              <a:t>Pen</a:t>
            </a:r>
            <a:r>
              <a:rPr lang="zh-CN" altLang="en-US" dirty="0">
                <a:latin typeface="Times New Roman"/>
                <a:ea typeface="黑体"/>
              </a:rPr>
              <a:t>类的实例</a:t>
            </a:r>
            <a:r>
              <a:rPr lang="en-US" altLang="zh-CN" dirty="0">
                <a:latin typeface="Times New Roman"/>
                <a:ea typeface="黑体"/>
              </a:rPr>
              <a:t>pen</a:t>
            </a:r>
            <a:r>
              <a:rPr lang="zh-CN" altLang="en-US" dirty="0">
                <a:latin typeface="Times New Roman"/>
                <a:ea typeface="黑体"/>
              </a:rPr>
              <a:t>，即创建一支画笔，该画笔的颜色为红色（</a:t>
            </a:r>
            <a:r>
              <a:rPr lang="en-US" altLang="zh-CN" dirty="0" err="1">
                <a:latin typeface="Times New Roman"/>
                <a:ea typeface="黑体"/>
              </a:rPr>
              <a:t>Color.Red</a:t>
            </a:r>
            <a:r>
              <a:rPr lang="zh-CN" altLang="en-US" dirty="0">
                <a:latin typeface="Times New Roman"/>
                <a:ea typeface="黑体"/>
              </a:rPr>
              <a:t>）。同时，还设置了该画笔的</a:t>
            </a:r>
            <a:r>
              <a:rPr lang="en-US" altLang="zh-CN" dirty="0" err="1">
                <a:latin typeface="Times New Roman"/>
                <a:ea typeface="黑体"/>
              </a:rPr>
              <a:t>DashStyle</a:t>
            </a:r>
            <a:r>
              <a:rPr lang="zh-CN" altLang="en-US" dirty="0">
                <a:latin typeface="Times New Roman"/>
                <a:ea typeface="黑体"/>
              </a:rPr>
              <a:t>属性的值为</a:t>
            </a:r>
            <a:r>
              <a:rPr lang="en-US" altLang="zh-CN" dirty="0" err="1">
                <a:latin typeface="Times New Roman"/>
                <a:ea typeface="黑体"/>
              </a:rPr>
              <a:t>DashStyle.Dot</a:t>
            </a:r>
            <a:r>
              <a:rPr lang="zh-CN" altLang="en-US" dirty="0">
                <a:latin typeface="Times New Roman"/>
                <a:ea typeface="黑体"/>
              </a:rPr>
              <a:t>，即使用该画笔将绘制虚线。</a:t>
            </a:r>
          </a:p>
          <a:p>
            <a:pPr lvl="0"/>
            <a:r>
              <a:rPr lang="en-US" altLang="zh-CN" dirty="0">
                <a:latin typeface="Times New Roman"/>
              </a:rPr>
              <a:t>Pen pen = new Pen(</a:t>
            </a:r>
            <a:r>
              <a:rPr lang="en-US" altLang="zh-CN" dirty="0" err="1">
                <a:latin typeface="Times New Roman"/>
              </a:rPr>
              <a:t>Color.Red</a:t>
            </a:r>
            <a:r>
              <a:rPr lang="en-US" altLang="zh-CN" dirty="0">
                <a:latin typeface="Times New Roman"/>
              </a:rPr>
              <a:t>);   </a:t>
            </a:r>
            <a:r>
              <a:rPr lang="zh-CN" altLang="en-US" dirty="0">
                <a:latin typeface="Times New Roman"/>
              </a:rPr>
              <a:t>    </a:t>
            </a:r>
            <a:r>
              <a:rPr lang="en-US" altLang="zh-CN" dirty="0">
                <a:latin typeface="Times New Roman"/>
              </a:rPr>
              <a:t>//</a:t>
            </a:r>
            <a:r>
              <a:rPr lang="zh-CN" altLang="en-US" dirty="0">
                <a:latin typeface="Times New Roman"/>
              </a:rPr>
              <a:t>创建</a:t>
            </a:r>
            <a:r>
              <a:rPr lang="en-US" altLang="zh-CN" dirty="0">
                <a:latin typeface="Times New Roman"/>
              </a:rPr>
              <a:t>Pen</a:t>
            </a:r>
            <a:r>
              <a:rPr lang="zh-CN" altLang="en-US" dirty="0">
                <a:latin typeface="Times New Roman"/>
              </a:rPr>
              <a:t>类的实例</a:t>
            </a:r>
            <a:r>
              <a:rPr lang="en-US" altLang="zh-CN" dirty="0">
                <a:latin typeface="Times New Roman"/>
              </a:rPr>
              <a:t>pen</a:t>
            </a:r>
          </a:p>
          <a:p>
            <a:pPr lvl="0"/>
            <a:r>
              <a:rPr lang="en-US" altLang="zh-CN" dirty="0" err="1">
                <a:latin typeface="Times New Roman"/>
              </a:rPr>
              <a:t>pen.DashStyle</a:t>
            </a:r>
            <a:r>
              <a:rPr lang="en-US" altLang="zh-CN" dirty="0">
                <a:latin typeface="Times New Roman"/>
              </a:rPr>
              <a:t> = </a:t>
            </a:r>
            <a:r>
              <a:rPr lang="en-US" altLang="zh-CN" dirty="0" err="1">
                <a:latin typeface="Times New Roman"/>
              </a:rPr>
              <a:t>DashStyle.Dot</a:t>
            </a:r>
            <a:r>
              <a:rPr lang="en-US" altLang="zh-CN" dirty="0">
                <a:latin typeface="Times New Roman"/>
              </a:rPr>
              <a:t>;  </a:t>
            </a:r>
            <a:r>
              <a:rPr lang="zh-CN" altLang="en-US" dirty="0">
                <a:latin typeface="Times New Roman"/>
              </a:rPr>
              <a:t>    </a:t>
            </a:r>
            <a:r>
              <a:rPr lang="en-US" altLang="zh-CN" dirty="0">
                <a:latin typeface="Times New Roman"/>
              </a:rPr>
              <a:t>//</a:t>
            </a:r>
            <a:r>
              <a:rPr lang="zh-CN" altLang="en-US" dirty="0">
                <a:latin typeface="Times New Roman"/>
              </a:rPr>
              <a:t>设置该画笔所绘制的直线由点构成，即为虚线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51436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altLang="zh-CN" b="0" i="0" u="none" strike="noStrike" kern="1800" baseline="0" dirty="0" smtClean="0">
                <a:latin typeface="Arial"/>
                <a:ea typeface="黑体"/>
              </a:rPr>
              <a:t>8.1.6  </a:t>
            </a:r>
            <a:r>
              <a:rPr lang="zh-CN" altLang="en-US" b="0" i="0" u="none" strike="noStrike" kern="1800" baseline="0" dirty="0" smtClean="0">
                <a:latin typeface="Arial"/>
                <a:ea typeface="黑体"/>
              </a:rPr>
              <a:t>字体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pPr marR="0" lvl="0" rtl="0"/>
            <a:r>
              <a:rPr lang="zh-CN" altLang="en-US" sz="2200" b="0" i="0" u="none" strike="noStrike" baseline="0" dirty="0" smtClean="0">
                <a:latin typeface="Times New Roman"/>
              </a:rPr>
              <a:t>在</a:t>
            </a:r>
            <a:r>
              <a:rPr lang="en-US" altLang="zh-CN" sz="2200" b="0" i="0" u="none" strike="noStrike" baseline="0" dirty="0" err="1" smtClean="0">
                <a:latin typeface="Times New Roman"/>
              </a:rPr>
              <a:t>GDI</a:t>
            </a:r>
            <a:r>
              <a:rPr lang="en-US" altLang="zh-CN" sz="2200" b="0" i="0" u="none" strike="noStrike" baseline="0" dirty="0" smtClean="0">
                <a:latin typeface="Times New Roman"/>
              </a:rPr>
              <a:t>+</a:t>
            </a:r>
            <a:r>
              <a:rPr lang="zh-CN" altLang="en-US" sz="2200" b="0" i="0" u="none" strike="noStrike" baseline="0" dirty="0" smtClean="0">
                <a:latin typeface="Times New Roman"/>
              </a:rPr>
              <a:t>中，字体封装在</a:t>
            </a:r>
            <a:r>
              <a:rPr lang="en-US" altLang="zh-CN" sz="2200" b="0" i="0" u="none" strike="noStrike" baseline="0" dirty="0" smtClean="0">
                <a:latin typeface="Times New Roman"/>
              </a:rPr>
              <a:t>Font</a:t>
            </a:r>
            <a:r>
              <a:rPr lang="zh-CN" altLang="en-US" sz="2200" b="0" i="0" u="none" strike="noStrike" baseline="0" dirty="0" smtClean="0">
                <a:latin typeface="Times New Roman"/>
              </a:rPr>
              <a:t>类中。该类主要用于绘制文本。</a:t>
            </a:r>
            <a:r>
              <a:rPr lang="en-US" altLang="zh-CN" sz="2200" b="0" i="0" u="none" strike="noStrike" baseline="0" dirty="0" smtClean="0">
                <a:latin typeface="Times New Roman"/>
              </a:rPr>
              <a:t>Font</a:t>
            </a:r>
            <a:r>
              <a:rPr lang="zh-CN" altLang="en-US" sz="2200" b="0" i="0" u="none" strike="noStrike" baseline="0" dirty="0" smtClean="0">
                <a:latin typeface="Times New Roman"/>
              </a:rPr>
              <a:t>类封装了字体的三个主要特性：字体系列、字体大小和字体样式。创建字体可以使用</a:t>
            </a:r>
            <a:r>
              <a:rPr lang="en-US" altLang="zh-CN" sz="2200" b="0" i="0" u="none" strike="noStrike" baseline="0" dirty="0" smtClean="0">
                <a:latin typeface="Times New Roman"/>
              </a:rPr>
              <a:t>Font</a:t>
            </a:r>
            <a:r>
              <a:rPr lang="zh-CN" altLang="en-US" sz="2200" b="0" i="0" u="none" strike="noStrike" baseline="0" dirty="0" smtClean="0">
                <a:latin typeface="Times New Roman"/>
              </a:rPr>
              <a:t>类的构造函数。</a:t>
            </a:r>
            <a:r>
              <a:rPr lang="en-US" altLang="zh-CN" sz="2200" b="0" i="0" u="none" strike="noStrike" baseline="0" dirty="0" smtClean="0">
                <a:latin typeface="Times New Roman"/>
              </a:rPr>
              <a:t>Font</a:t>
            </a:r>
            <a:r>
              <a:rPr lang="zh-CN" altLang="en-US" sz="2200" b="0" i="0" u="none" strike="noStrike" baseline="0" dirty="0" smtClean="0">
                <a:latin typeface="Times New Roman"/>
              </a:rPr>
              <a:t>类共包括</a:t>
            </a:r>
            <a:r>
              <a:rPr lang="en-US" altLang="zh-CN" sz="2200" b="0" i="0" u="none" strike="noStrike" baseline="0" dirty="0" smtClean="0">
                <a:latin typeface="Times New Roman"/>
              </a:rPr>
              <a:t>13</a:t>
            </a:r>
            <a:r>
              <a:rPr lang="zh-CN" altLang="en-US" sz="2200" b="0" i="0" u="none" strike="noStrike" baseline="0" dirty="0" smtClean="0">
                <a:latin typeface="Times New Roman"/>
              </a:rPr>
              <a:t>个构造函数，具体说明如下所示。</a:t>
            </a:r>
          </a:p>
          <a:p>
            <a:pPr marR="0" lvl="0" rtl="0"/>
            <a:r>
              <a:rPr lang="en-US" altLang="zh-CN" sz="2200" b="0" i="0" u="none" strike="noStrike" baseline="0" dirty="0" smtClean="0">
                <a:latin typeface="Times New Roman"/>
              </a:rPr>
              <a:t>public Font(Font </a:t>
            </a:r>
            <a:r>
              <a:rPr lang="en-US" altLang="zh-CN" sz="2200" b="0" i="0" u="none" strike="noStrike" baseline="0" dirty="0" err="1" smtClean="0">
                <a:latin typeface="Times New Roman"/>
              </a:rPr>
              <a:t>prototype,FontStyle</a:t>
            </a:r>
            <a:r>
              <a:rPr lang="en-US" altLang="zh-CN" sz="2200" b="0" i="0" u="none" strike="noStrike" baseline="0" dirty="0" smtClean="0">
                <a:latin typeface="Times New Roman"/>
              </a:rPr>
              <a:t> </a:t>
            </a:r>
            <a:r>
              <a:rPr lang="en-US" altLang="zh-CN" sz="2200" b="0" i="0" u="none" strike="noStrike" baseline="0" dirty="0" err="1" smtClean="0">
                <a:latin typeface="Times New Roman"/>
              </a:rPr>
              <a:t>newStyle</a:t>
            </a:r>
            <a:r>
              <a:rPr lang="en-US" altLang="zh-CN" sz="2200" b="0" i="0" u="none" strike="noStrike" baseline="0" dirty="0" smtClean="0">
                <a:latin typeface="Times New Roman"/>
              </a:rPr>
              <a:t>)</a:t>
            </a:r>
            <a:r>
              <a:rPr lang="zh-CN" altLang="en-US" sz="2200" b="0" i="0" u="none" strike="noStrike" baseline="0" dirty="0" smtClean="0">
                <a:latin typeface="Times New Roman"/>
              </a:rPr>
              <a:t>：使用指定的现有</a:t>
            </a:r>
            <a:r>
              <a:rPr lang="en-US" altLang="zh-CN" sz="2200" b="0" i="0" u="none" strike="noStrike" baseline="0" dirty="0" smtClean="0">
                <a:latin typeface="Times New Roman"/>
              </a:rPr>
              <a:t>Font</a:t>
            </a:r>
            <a:r>
              <a:rPr lang="zh-CN" altLang="en-US" sz="2200" b="0" i="0" u="none" strike="noStrike" baseline="0" dirty="0" smtClean="0">
                <a:latin typeface="Times New Roman"/>
              </a:rPr>
              <a:t>和</a:t>
            </a:r>
            <a:r>
              <a:rPr lang="en-US" altLang="zh-CN" sz="2200" b="0" i="0" u="none" strike="noStrike" baseline="0" dirty="0" err="1" smtClean="0">
                <a:latin typeface="Times New Roman"/>
              </a:rPr>
              <a:t>FontStyle</a:t>
            </a:r>
            <a:r>
              <a:rPr lang="zh-CN" altLang="en-US" sz="2200" b="0" i="0" u="none" strike="noStrike" baseline="0" dirty="0" smtClean="0">
                <a:latin typeface="Times New Roman"/>
              </a:rPr>
              <a:t>枚举创建字体。</a:t>
            </a:r>
          </a:p>
          <a:p>
            <a:pPr marR="0" lvl="0" rtl="0"/>
            <a:r>
              <a:rPr lang="en-US" altLang="zh-CN" sz="2200" b="0" i="0" u="none" strike="noStrike" baseline="0" dirty="0" smtClean="0">
                <a:latin typeface="Times New Roman"/>
              </a:rPr>
              <a:t>public Font(</a:t>
            </a:r>
            <a:r>
              <a:rPr lang="en-US" altLang="zh-CN" sz="2200" b="0" i="0" u="none" strike="noStrike" baseline="0" dirty="0" err="1" smtClean="0">
                <a:latin typeface="Times New Roman"/>
              </a:rPr>
              <a:t>FontFamily</a:t>
            </a:r>
            <a:r>
              <a:rPr lang="en-US" altLang="zh-CN" sz="2200" b="0" i="0" u="none" strike="noStrike" baseline="0" dirty="0" smtClean="0">
                <a:latin typeface="Times New Roman"/>
              </a:rPr>
              <a:t> </a:t>
            </a:r>
            <a:r>
              <a:rPr lang="en-US" altLang="zh-CN" sz="2200" b="0" i="0" u="none" strike="noStrike" baseline="0" dirty="0" err="1" smtClean="0">
                <a:latin typeface="Times New Roman"/>
              </a:rPr>
              <a:t>family,float</a:t>
            </a:r>
            <a:r>
              <a:rPr lang="en-US" altLang="zh-CN" sz="2200" b="0" i="0" u="none" strike="noStrike" baseline="0" dirty="0" smtClean="0">
                <a:latin typeface="Times New Roman"/>
              </a:rPr>
              <a:t> </a:t>
            </a:r>
            <a:r>
              <a:rPr lang="en-US" altLang="zh-CN" sz="2200" b="0" i="0" u="none" strike="noStrike" baseline="0" dirty="0" err="1" smtClean="0">
                <a:latin typeface="Times New Roman"/>
              </a:rPr>
              <a:t>emSize</a:t>
            </a:r>
            <a:r>
              <a:rPr lang="en-US" altLang="zh-CN" sz="2200" b="0" i="0" u="none" strike="noStrike" baseline="0" dirty="0" smtClean="0">
                <a:latin typeface="Times New Roman"/>
              </a:rPr>
              <a:t>)</a:t>
            </a:r>
            <a:r>
              <a:rPr lang="zh-CN" altLang="en-US" sz="2200" b="0" i="0" u="none" strike="noStrike" baseline="0" dirty="0" smtClean="0">
                <a:latin typeface="Times New Roman"/>
              </a:rPr>
              <a:t>：使用指定的字体和大小创建字体。</a:t>
            </a:r>
          </a:p>
          <a:p>
            <a:pPr marR="0" lvl="0" rtl="0"/>
            <a:r>
              <a:rPr lang="en-US" altLang="zh-CN" sz="2200" b="0" i="0" u="none" strike="noStrike" baseline="0" dirty="0" smtClean="0">
                <a:latin typeface="Times New Roman"/>
              </a:rPr>
              <a:t>public Font(string </a:t>
            </a:r>
            <a:r>
              <a:rPr lang="en-US" altLang="zh-CN" sz="2200" b="0" i="0" u="none" strike="noStrike" baseline="0" dirty="0" err="1" smtClean="0">
                <a:latin typeface="Times New Roman"/>
              </a:rPr>
              <a:t>familyName,float</a:t>
            </a:r>
            <a:r>
              <a:rPr lang="en-US" altLang="zh-CN" sz="2200" b="0" i="0" u="none" strike="noStrike" baseline="0" dirty="0" smtClean="0">
                <a:latin typeface="Times New Roman"/>
              </a:rPr>
              <a:t> </a:t>
            </a:r>
            <a:r>
              <a:rPr lang="en-US" altLang="zh-CN" sz="2200" b="0" i="0" u="none" strike="noStrike" baseline="0" dirty="0" err="1" smtClean="0">
                <a:latin typeface="Times New Roman"/>
              </a:rPr>
              <a:t>emSize</a:t>
            </a:r>
            <a:r>
              <a:rPr lang="en-US" altLang="zh-CN" sz="2200" b="0" i="0" u="none" strike="noStrike" baseline="0" dirty="0" smtClean="0">
                <a:latin typeface="Times New Roman"/>
              </a:rPr>
              <a:t>)</a:t>
            </a:r>
            <a:r>
              <a:rPr lang="zh-CN" altLang="en-US" sz="2200" b="0" i="0" u="none" strike="noStrike" baseline="0" dirty="0" smtClean="0">
                <a:latin typeface="Times New Roman"/>
              </a:rPr>
              <a:t>：使用指定的字体名称和大小创建字体。</a:t>
            </a:r>
          </a:p>
        </p:txBody>
      </p:sp>
    </p:spTree>
    <p:extLst>
      <p:ext uri="{BB962C8B-B14F-4D97-AF65-F5344CB8AC3E}">
        <p14:creationId xmlns:p14="http://schemas.microsoft.com/office/powerpoint/2010/main" val="194673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0" y="144016"/>
            <a:ext cx="9144000" cy="6381328"/>
          </a:xfrm>
        </p:spPr>
        <p:txBody>
          <a:bodyPr>
            <a:noAutofit/>
          </a:bodyPr>
          <a:lstStyle/>
          <a:p>
            <a:pPr lvl="0"/>
            <a:r>
              <a:rPr lang="en-US" altLang="zh-CN" sz="2200" dirty="0">
                <a:latin typeface="Times New Roman"/>
              </a:rPr>
              <a:t>public Font(</a:t>
            </a:r>
            <a:r>
              <a:rPr lang="en-US" altLang="zh-CN" sz="2200" dirty="0" err="1">
                <a:latin typeface="Times New Roman"/>
              </a:rPr>
              <a:t>FontFamily</a:t>
            </a:r>
            <a:r>
              <a:rPr lang="en-US" altLang="zh-CN" sz="2200" dirty="0">
                <a:latin typeface="Times New Roman"/>
              </a:rPr>
              <a:t> </a:t>
            </a:r>
            <a:r>
              <a:rPr lang="en-US" altLang="zh-CN" sz="2200" dirty="0" err="1">
                <a:latin typeface="Times New Roman"/>
              </a:rPr>
              <a:t>family,float</a:t>
            </a:r>
            <a:r>
              <a:rPr lang="en-US" altLang="zh-CN" sz="2200" dirty="0">
                <a:latin typeface="Times New Roman"/>
              </a:rPr>
              <a:t> </a:t>
            </a:r>
            <a:r>
              <a:rPr lang="en-US" altLang="zh-CN" sz="2200" dirty="0" err="1">
                <a:latin typeface="Times New Roman"/>
              </a:rPr>
              <a:t>emSize,FontStyle</a:t>
            </a:r>
            <a:r>
              <a:rPr lang="en-US" altLang="zh-CN" sz="2200" dirty="0">
                <a:latin typeface="Times New Roman"/>
              </a:rPr>
              <a:t> style)</a:t>
            </a:r>
            <a:r>
              <a:rPr lang="zh-CN" altLang="en-US" sz="2200" dirty="0">
                <a:latin typeface="Times New Roman"/>
              </a:rPr>
              <a:t>：使用指定的字体、大小和样式创建字体。</a:t>
            </a:r>
          </a:p>
          <a:p>
            <a:pPr lvl="0"/>
            <a:r>
              <a:rPr lang="en-US" altLang="zh-CN" sz="2200" dirty="0">
                <a:latin typeface="Times New Roman"/>
              </a:rPr>
              <a:t>public Font(</a:t>
            </a:r>
            <a:r>
              <a:rPr lang="en-US" altLang="zh-CN" sz="2200" dirty="0" err="1">
                <a:latin typeface="Times New Roman"/>
              </a:rPr>
              <a:t>FontFamily</a:t>
            </a:r>
            <a:r>
              <a:rPr lang="en-US" altLang="zh-CN" sz="2200" dirty="0">
                <a:latin typeface="Times New Roman"/>
              </a:rPr>
              <a:t> </a:t>
            </a:r>
            <a:r>
              <a:rPr lang="en-US" altLang="zh-CN" sz="2200" dirty="0" err="1">
                <a:latin typeface="Times New Roman"/>
              </a:rPr>
              <a:t>family,float</a:t>
            </a:r>
            <a:r>
              <a:rPr lang="en-US" altLang="zh-CN" sz="2200" dirty="0">
                <a:latin typeface="Times New Roman"/>
              </a:rPr>
              <a:t> </a:t>
            </a:r>
            <a:r>
              <a:rPr lang="en-US" altLang="zh-CN" sz="2200" dirty="0" err="1">
                <a:latin typeface="Times New Roman"/>
              </a:rPr>
              <a:t>emSize,GraphicsUnit</a:t>
            </a:r>
            <a:r>
              <a:rPr lang="en-US" altLang="zh-CN" sz="2200" dirty="0">
                <a:latin typeface="Times New Roman"/>
              </a:rPr>
              <a:t> unit)</a:t>
            </a:r>
            <a:r>
              <a:rPr lang="zh-CN" altLang="en-US" sz="2200" dirty="0">
                <a:latin typeface="Times New Roman"/>
              </a:rPr>
              <a:t>：使用指定的字体、大小和单位创建字体。</a:t>
            </a:r>
          </a:p>
          <a:p>
            <a:pPr lvl="0"/>
            <a:r>
              <a:rPr lang="en-US" altLang="zh-CN" sz="2200" dirty="0">
                <a:latin typeface="Times New Roman"/>
              </a:rPr>
              <a:t>public Font(string </a:t>
            </a:r>
            <a:r>
              <a:rPr lang="en-US" altLang="zh-CN" sz="2200" dirty="0" err="1">
                <a:latin typeface="Times New Roman"/>
              </a:rPr>
              <a:t>familyName,float</a:t>
            </a:r>
            <a:r>
              <a:rPr lang="en-US" altLang="zh-CN" sz="2200" dirty="0">
                <a:latin typeface="Times New Roman"/>
              </a:rPr>
              <a:t> </a:t>
            </a:r>
            <a:r>
              <a:rPr lang="en-US" altLang="zh-CN" sz="2200" dirty="0" err="1">
                <a:latin typeface="Times New Roman"/>
              </a:rPr>
              <a:t>emSize,FontStyle</a:t>
            </a:r>
            <a:r>
              <a:rPr lang="en-US" altLang="zh-CN" sz="2200" dirty="0">
                <a:latin typeface="Times New Roman"/>
              </a:rPr>
              <a:t> style)</a:t>
            </a:r>
            <a:r>
              <a:rPr lang="zh-CN" altLang="en-US" sz="2200" dirty="0">
                <a:latin typeface="Times New Roman"/>
              </a:rPr>
              <a:t>：使用指定字体的名称、大小和样式创建字体。</a:t>
            </a:r>
          </a:p>
          <a:p>
            <a:pPr lvl="0"/>
            <a:r>
              <a:rPr lang="en-US" altLang="zh-CN" sz="2200" dirty="0">
                <a:latin typeface="Times New Roman"/>
              </a:rPr>
              <a:t>public Font(string </a:t>
            </a:r>
            <a:r>
              <a:rPr lang="en-US" altLang="zh-CN" sz="2200" dirty="0" err="1">
                <a:latin typeface="Times New Roman"/>
              </a:rPr>
              <a:t>familyName,float</a:t>
            </a:r>
            <a:r>
              <a:rPr lang="en-US" altLang="zh-CN" sz="2200" dirty="0">
                <a:latin typeface="Times New Roman"/>
              </a:rPr>
              <a:t> </a:t>
            </a:r>
            <a:r>
              <a:rPr lang="en-US" altLang="zh-CN" sz="2200" dirty="0" err="1">
                <a:latin typeface="Times New Roman"/>
              </a:rPr>
              <a:t>emSize,GraphicsUnit</a:t>
            </a:r>
            <a:r>
              <a:rPr lang="en-US" altLang="zh-CN" sz="2200" dirty="0">
                <a:latin typeface="Times New Roman"/>
              </a:rPr>
              <a:t> unit)</a:t>
            </a:r>
            <a:r>
              <a:rPr lang="zh-CN" altLang="en-US" sz="2200" dirty="0">
                <a:latin typeface="Times New Roman"/>
              </a:rPr>
              <a:t>：使用指定字体的名称、大小和单位创建字体。</a:t>
            </a:r>
          </a:p>
          <a:p>
            <a:pPr lvl="0"/>
            <a:r>
              <a:rPr lang="en-US" altLang="zh-CN" sz="2200" dirty="0">
                <a:latin typeface="Times New Roman"/>
              </a:rPr>
              <a:t>public Font(</a:t>
            </a:r>
            <a:r>
              <a:rPr lang="en-US" altLang="zh-CN" sz="2200" dirty="0" err="1">
                <a:latin typeface="Times New Roman"/>
              </a:rPr>
              <a:t>FontFamily</a:t>
            </a:r>
            <a:r>
              <a:rPr lang="en-US" altLang="zh-CN" sz="2200" dirty="0">
                <a:latin typeface="Times New Roman"/>
              </a:rPr>
              <a:t> </a:t>
            </a:r>
            <a:r>
              <a:rPr lang="en-US" altLang="zh-CN" sz="2200" dirty="0" err="1">
                <a:latin typeface="Times New Roman"/>
              </a:rPr>
              <a:t>family,float</a:t>
            </a:r>
            <a:r>
              <a:rPr lang="en-US" altLang="zh-CN" sz="2200" dirty="0">
                <a:latin typeface="Times New Roman"/>
              </a:rPr>
              <a:t> </a:t>
            </a:r>
            <a:r>
              <a:rPr lang="en-US" altLang="zh-CN" sz="2200" dirty="0" err="1">
                <a:latin typeface="Times New Roman"/>
              </a:rPr>
              <a:t>emSize,FontStyle</a:t>
            </a:r>
            <a:r>
              <a:rPr lang="en-US" altLang="zh-CN" sz="2200" dirty="0">
                <a:latin typeface="Times New Roman"/>
              </a:rPr>
              <a:t> </a:t>
            </a:r>
            <a:r>
              <a:rPr lang="en-US" altLang="zh-CN" sz="2200" dirty="0" err="1">
                <a:latin typeface="Times New Roman"/>
              </a:rPr>
              <a:t>style,GraphicsUnit</a:t>
            </a:r>
            <a:r>
              <a:rPr lang="en-US" altLang="zh-CN" sz="2200" dirty="0">
                <a:latin typeface="Times New Roman"/>
              </a:rPr>
              <a:t> unit)</a:t>
            </a:r>
            <a:r>
              <a:rPr lang="zh-CN" altLang="en-US" sz="2200" dirty="0">
                <a:latin typeface="Times New Roman"/>
              </a:rPr>
              <a:t>：使用指定的字体、大小、样式和单位创建字体。</a:t>
            </a:r>
          </a:p>
          <a:p>
            <a:pPr lvl="0"/>
            <a:r>
              <a:rPr lang="en-US" altLang="zh-CN" sz="2200" dirty="0">
                <a:latin typeface="Times New Roman"/>
              </a:rPr>
              <a:t>public Font(string </a:t>
            </a:r>
            <a:r>
              <a:rPr lang="en-US" altLang="zh-CN" sz="2200" dirty="0" err="1">
                <a:latin typeface="Times New Roman"/>
              </a:rPr>
              <a:t>familyName,float</a:t>
            </a:r>
            <a:r>
              <a:rPr lang="en-US" altLang="zh-CN" sz="2200" dirty="0">
                <a:latin typeface="Times New Roman"/>
              </a:rPr>
              <a:t> </a:t>
            </a:r>
            <a:r>
              <a:rPr lang="en-US" altLang="zh-CN" sz="2200" dirty="0" err="1">
                <a:latin typeface="Times New Roman"/>
              </a:rPr>
              <a:t>emSize,FontStyle</a:t>
            </a:r>
            <a:r>
              <a:rPr lang="en-US" altLang="zh-CN" sz="2200" dirty="0">
                <a:latin typeface="Times New Roman"/>
              </a:rPr>
              <a:t> </a:t>
            </a:r>
            <a:r>
              <a:rPr lang="en-US" altLang="zh-CN" sz="2200" dirty="0" err="1">
                <a:latin typeface="Times New Roman"/>
              </a:rPr>
              <a:t>style,GraphicsUnit</a:t>
            </a:r>
            <a:r>
              <a:rPr lang="en-US" altLang="zh-CN" sz="2200" dirty="0">
                <a:latin typeface="Times New Roman"/>
              </a:rPr>
              <a:t> unit)</a:t>
            </a:r>
            <a:r>
              <a:rPr lang="zh-CN" altLang="en-US" sz="2200" dirty="0">
                <a:latin typeface="Times New Roman"/>
              </a:rPr>
              <a:t>：使用指定字体的名称、大小、样式和单位创建字体。</a:t>
            </a:r>
          </a:p>
          <a:p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val="2425625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260648"/>
            <a:ext cx="8229600" cy="6669360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en-US" altLang="zh-CN" dirty="0">
                <a:latin typeface="Times New Roman"/>
              </a:rPr>
              <a:t>public Font(</a:t>
            </a:r>
            <a:r>
              <a:rPr lang="en-US" altLang="zh-CN" dirty="0" err="1">
                <a:latin typeface="Times New Roman"/>
              </a:rPr>
              <a:t>FontFamily</a:t>
            </a:r>
            <a:r>
              <a:rPr lang="en-US" altLang="zh-CN" dirty="0">
                <a:latin typeface="Times New Roman"/>
              </a:rPr>
              <a:t> </a:t>
            </a:r>
            <a:r>
              <a:rPr lang="en-US" altLang="zh-CN" dirty="0" err="1">
                <a:latin typeface="Times New Roman"/>
              </a:rPr>
              <a:t>family,float</a:t>
            </a:r>
            <a:r>
              <a:rPr lang="en-US" altLang="zh-CN" dirty="0">
                <a:latin typeface="Times New Roman"/>
              </a:rPr>
              <a:t> </a:t>
            </a:r>
            <a:r>
              <a:rPr lang="en-US" altLang="zh-CN" dirty="0" err="1">
                <a:latin typeface="Times New Roman"/>
              </a:rPr>
              <a:t>emSize,FontStyle</a:t>
            </a:r>
            <a:r>
              <a:rPr lang="en-US" altLang="zh-CN" dirty="0">
                <a:latin typeface="Times New Roman"/>
              </a:rPr>
              <a:t> </a:t>
            </a:r>
            <a:r>
              <a:rPr lang="en-US" altLang="zh-CN" dirty="0" err="1">
                <a:latin typeface="Times New Roman"/>
              </a:rPr>
              <a:t>style,GraphicsUnit</a:t>
            </a:r>
            <a:r>
              <a:rPr lang="en-US" altLang="zh-CN" dirty="0">
                <a:latin typeface="Times New Roman"/>
              </a:rPr>
              <a:t> </a:t>
            </a:r>
            <a:r>
              <a:rPr lang="en-US" altLang="zh-CN" dirty="0" err="1">
                <a:latin typeface="Times New Roman"/>
              </a:rPr>
              <a:t>unit,byte</a:t>
            </a:r>
            <a:r>
              <a:rPr lang="en-US" altLang="zh-CN" dirty="0">
                <a:latin typeface="Times New Roman"/>
              </a:rPr>
              <a:t> </a:t>
            </a:r>
            <a:r>
              <a:rPr lang="en-US" altLang="zh-CN" dirty="0" err="1">
                <a:latin typeface="Times New Roman"/>
              </a:rPr>
              <a:t>gdiCharSet</a:t>
            </a:r>
            <a:r>
              <a:rPr lang="en-US" altLang="zh-CN" dirty="0">
                <a:latin typeface="Times New Roman"/>
              </a:rPr>
              <a:t>)</a:t>
            </a:r>
            <a:r>
              <a:rPr lang="zh-CN" altLang="en-US" dirty="0">
                <a:latin typeface="Times New Roman"/>
              </a:rPr>
              <a:t>：使用指定的字体、大小、样式、单位和字符集创建字体。</a:t>
            </a:r>
          </a:p>
          <a:p>
            <a:pPr lvl="0"/>
            <a:r>
              <a:rPr lang="en-US" altLang="zh-CN" dirty="0">
                <a:latin typeface="Times New Roman"/>
              </a:rPr>
              <a:t>public Font(string </a:t>
            </a:r>
            <a:r>
              <a:rPr lang="en-US" altLang="zh-CN" dirty="0" err="1">
                <a:latin typeface="Times New Roman"/>
              </a:rPr>
              <a:t>familyName,float</a:t>
            </a:r>
            <a:r>
              <a:rPr lang="en-US" altLang="zh-CN" dirty="0">
                <a:latin typeface="Times New Roman"/>
              </a:rPr>
              <a:t> </a:t>
            </a:r>
            <a:r>
              <a:rPr lang="en-US" altLang="zh-CN" dirty="0" err="1">
                <a:latin typeface="Times New Roman"/>
              </a:rPr>
              <a:t>emSize,FontStyle</a:t>
            </a:r>
            <a:r>
              <a:rPr lang="en-US" altLang="zh-CN" dirty="0">
                <a:latin typeface="Times New Roman"/>
              </a:rPr>
              <a:t> </a:t>
            </a:r>
            <a:r>
              <a:rPr lang="en-US" altLang="zh-CN" dirty="0" err="1">
                <a:latin typeface="Times New Roman"/>
              </a:rPr>
              <a:t>style,GraphicsUnit</a:t>
            </a:r>
            <a:r>
              <a:rPr lang="en-US" altLang="zh-CN" dirty="0">
                <a:latin typeface="Times New Roman"/>
              </a:rPr>
              <a:t> </a:t>
            </a:r>
            <a:r>
              <a:rPr lang="en-US" altLang="zh-CN" dirty="0" err="1">
                <a:latin typeface="Times New Roman"/>
              </a:rPr>
              <a:t>unit,byte</a:t>
            </a:r>
            <a:r>
              <a:rPr lang="en-US" altLang="zh-CN" dirty="0">
                <a:latin typeface="Times New Roman"/>
              </a:rPr>
              <a:t> </a:t>
            </a:r>
            <a:r>
              <a:rPr lang="en-US" altLang="zh-CN" dirty="0" err="1">
                <a:latin typeface="Times New Roman"/>
              </a:rPr>
              <a:t>gdiCharSet</a:t>
            </a:r>
            <a:r>
              <a:rPr lang="en-US" altLang="zh-CN" dirty="0">
                <a:latin typeface="Times New Roman"/>
              </a:rPr>
              <a:t>)</a:t>
            </a:r>
            <a:r>
              <a:rPr lang="zh-CN" altLang="en-US" dirty="0">
                <a:latin typeface="Times New Roman"/>
              </a:rPr>
              <a:t>：使用指定字体的名称、大小、样式、单位和字符集创建字体。</a:t>
            </a:r>
          </a:p>
          <a:p>
            <a:pPr lvl="0"/>
            <a:r>
              <a:rPr lang="en-US" altLang="zh-CN" dirty="0">
                <a:latin typeface="Times New Roman"/>
              </a:rPr>
              <a:t>public Font(</a:t>
            </a:r>
            <a:r>
              <a:rPr lang="en-US" altLang="zh-CN" dirty="0" err="1">
                <a:latin typeface="Times New Roman"/>
              </a:rPr>
              <a:t>FontFamily</a:t>
            </a:r>
            <a:r>
              <a:rPr lang="en-US" altLang="zh-CN" dirty="0">
                <a:latin typeface="Times New Roman"/>
              </a:rPr>
              <a:t> </a:t>
            </a:r>
            <a:r>
              <a:rPr lang="en-US" altLang="zh-CN" dirty="0" err="1">
                <a:latin typeface="Times New Roman"/>
              </a:rPr>
              <a:t>family,float</a:t>
            </a:r>
            <a:r>
              <a:rPr lang="en-US" altLang="zh-CN" dirty="0">
                <a:latin typeface="Times New Roman"/>
              </a:rPr>
              <a:t> </a:t>
            </a:r>
            <a:r>
              <a:rPr lang="en-US" altLang="zh-CN" dirty="0" err="1">
                <a:latin typeface="Times New Roman"/>
              </a:rPr>
              <a:t>emSize,FontStyle</a:t>
            </a:r>
            <a:r>
              <a:rPr lang="en-US" altLang="zh-CN" dirty="0">
                <a:latin typeface="Times New Roman"/>
              </a:rPr>
              <a:t> </a:t>
            </a:r>
            <a:r>
              <a:rPr lang="en-US" altLang="zh-CN" dirty="0" err="1">
                <a:latin typeface="Times New Roman"/>
              </a:rPr>
              <a:t>style,GraphicsUnit</a:t>
            </a:r>
            <a:r>
              <a:rPr lang="en-US" altLang="zh-CN" dirty="0">
                <a:latin typeface="Times New Roman"/>
              </a:rPr>
              <a:t> </a:t>
            </a:r>
            <a:r>
              <a:rPr lang="en-US" altLang="zh-CN" dirty="0" err="1">
                <a:latin typeface="Times New Roman"/>
              </a:rPr>
              <a:t>unit,byte</a:t>
            </a:r>
            <a:r>
              <a:rPr lang="en-US" altLang="zh-CN" dirty="0">
                <a:latin typeface="Times New Roman"/>
              </a:rPr>
              <a:t> </a:t>
            </a:r>
            <a:r>
              <a:rPr lang="en-US" altLang="zh-CN" dirty="0" err="1">
                <a:latin typeface="Times New Roman"/>
              </a:rPr>
              <a:t>gdiCharSet,bool</a:t>
            </a:r>
            <a:r>
              <a:rPr lang="en-US" altLang="zh-CN" dirty="0">
                <a:latin typeface="Times New Roman"/>
              </a:rPr>
              <a:t> </a:t>
            </a:r>
            <a:r>
              <a:rPr lang="en-US" altLang="zh-CN" dirty="0" err="1">
                <a:latin typeface="Times New Roman"/>
              </a:rPr>
              <a:t>gdiVerticalFont</a:t>
            </a:r>
            <a:r>
              <a:rPr lang="en-US" altLang="zh-CN" dirty="0">
                <a:latin typeface="Times New Roman"/>
              </a:rPr>
              <a:t>)</a:t>
            </a:r>
            <a:r>
              <a:rPr lang="zh-CN" altLang="en-US" dirty="0">
                <a:latin typeface="Times New Roman"/>
              </a:rPr>
              <a:t>：使用指定的字体、大小、样式、单位和字符集创建字体。</a:t>
            </a:r>
          </a:p>
          <a:p>
            <a:pPr lvl="0"/>
            <a:r>
              <a:rPr lang="en-US" altLang="zh-CN" dirty="0">
                <a:latin typeface="Times New Roman"/>
              </a:rPr>
              <a:t>public Font(string </a:t>
            </a:r>
            <a:r>
              <a:rPr lang="en-US" altLang="zh-CN" dirty="0" err="1">
                <a:latin typeface="Times New Roman"/>
              </a:rPr>
              <a:t>familyName,float</a:t>
            </a:r>
            <a:r>
              <a:rPr lang="en-US" altLang="zh-CN" dirty="0">
                <a:latin typeface="Times New Roman"/>
              </a:rPr>
              <a:t> </a:t>
            </a:r>
            <a:r>
              <a:rPr lang="en-US" altLang="zh-CN" dirty="0" err="1">
                <a:latin typeface="Times New Roman"/>
              </a:rPr>
              <a:t>emSize,FontStyle</a:t>
            </a:r>
            <a:r>
              <a:rPr lang="en-US" altLang="zh-CN" dirty="0">
                <a:latin typeface="Times New Roman"/>
              </a:rPr>
              <a:t> </a:t>
            </a:r>
            <a:r>
              <a:rPr lang="en-US" altLang="zh-CN" dirty="0" err="1">
                <a:latin typeface="Times New Roman"/>
              </a:rPr>
              <a:t>style,GraphicsUnit</a:t>
            </a:r>
            <a:r>
              <a:rPr lang="en-US" altLang="zh-CN" dirty="0">
                <a:latin typeface="Times New Roman"/>
              </a:rPr>
              <a:t> </a:t>
            </a:r>
            <a:r>
              <a:rPr lang="en-US" altLang="zh-CN" dirty="0" err="1">
                <a:latin typeface="Times New Roman"/>
              </a:rPr>
              <a:t>unit,byte</a:t>
            </a:r>
            <a:r>
              <a:rPr lang="en-US" altLang="zh-CN" dirty="0">
                <a:latin typeface="Times New Roman"/>
              </a:rPr>
              <a:t> </a:t>
            </a:r>
            <a:r>
              <a:rPr lang="en-US" altLang="zh-CN" dirty="0" err="1">
                <a:latin typeface="Times New Roman"/>
              </a:rPr>
              <a:t>gdiCharSet,bool</a:t>
            </a:r>
            <a:r>
              <a:rPr lang="en-US" altLang="zh-CN" dirty="0">
                <a:latin typeface="Times New Roman"/>
              </a:rPr>
              <a:t> </a:t>
            </a:r>
            <a:r>
              <a:rPr lang="en-US" altLang="zh-CN" dirty="0" err="1">
                <a:latin typeface="Times New Roman"/>
              </a:rPr>
              <a:t>gdiVerticalFont</a:t>
            </a:r>
            <a:r>
              <a:rPr lang="en-US" altLang="zh-CN" dirty="0">
                <a:latin typeface="Times New Roman"/>
              </a:rPr>
              <a:t>)</a:t>
            </a:r>
            <a:r>
              <a:rPr lang="zh-CN" altLang="en-US" dirty="0">
                <a:latin typeface="Times New Roman"/>
              </a:rPr>
              <a:t>：使用指定字体的名称、大小、样式、单位和字符集创建字体。</a:t>
            </a:r>
          </a:p>
          <a:p>
            <a:pPr lvl="0"/>
            <a:r>
              <a:rPr lang="zh-CN" altLang="en-US" b="1" dirty="0">
                <a:latin typeface="Times New Roman"/>
                <a:sym typeface="Wingdings"/>
              </a:rPr>
              <a:t></a:t>
            </a:r>
            <a:r>
              <a:rPr lang="zh-CN" altLang="en-US" dirty="0">
                <a:latin typeface="Arial"/>
                <a:ea typeface="黑体"/>
                <a:sym typeface="Wingdings"/>
              </a:rPr>
              <a:t>注意：</a:t>
            </a:r>
            <a:r>
              <a:rPr lang="en-US" altLang="zh-CN" dirty="0" err="1">
                <a:latin typeface="Times New Roman"/>
                <a:ea typeface="黑体"/>
                <a:sym typeface="Wingdings"/>
              </a:rPr>
              <a:t>gdiVerticalFont</a:t>
            </a:r>
            <a:r>
              <a:rPr lang="zh-CN" altLang="en-US" dirty="0">
                <a:latin typeface="Times New Roman"/>
                <a:ea typeface="黑体"/>
                <a:sym typeface="Wingdings"/>
              </a:rPr>
              <a:t>参数指示新字体是否从</a:t>
            </a:r>
            <a:r>
              <a:rPr lang="en-US" altLang="zh-CN" dirty="0" err="1">
                <a:latin typeface="Times New Roman"/>
                <a:ea typeface="黑体"/>
                <a:sym typeface="Wingdings"/>
              </a:rPr>
              <a:t>GDI</a:t>
            </a:r>
            <a:r>
              <a:rPr lang="zh-CN" altLang="en-US" dirty="0">
                <a:latin typeface="Times New Roman"/>
                <a:ea typeface="黑体"/>
                <a:sym typeface="Wingdings"/>
              </a:rPr>
              <a:t>垂直字体派生。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31229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endParaRPr lang="zh-CN" altLang="en-US" b="0" i="0" u="none" strike="noStrike" kern="1800" baseline="0" smtClean="0">
              <a:latin typeface="Arial"/>
              <a:ea typeface="黑体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548680"/>
            <a:ext cx="8229600" cy="6309320"/>
          </a:xfrm>
        </p:spPr>
        <p:txBody>
          <a:bodyPr>
            <a:normAutofit/>
          </a:bodyPr>
          <a:lstStyle/>
          <a:p>
            <a:pPr marR="0" lvl="0" rtl="0"/>
            <a:r>
              <a:rPr lang="en-US" altLang="zh-CN" b="0" i="0" u="none" strike="noStrike" baseline="0" dirty="0" smtClean="0">
                <a:latin typeface="Arial"/>
                <a:ea typeface="黑体"/>
              </a:rPr>
              <a:t>【</a:t>
            </a:r>
            <a:r>
              <a:rPr lang="zh-CN" altLang="en-US" b="0" i="0" u="none" strike="noStrike" baseline="0" dirty="0" smtClean="0">
                <a:latin typeface="Arial"/>
                <a:ea typeface="黑体"/>
              </a:rPr>
              <a:t>示例</a:t>
            </a:r>
            <a:r>
              <a:rPr lang="en-US" altLang="zh-CN" b="1" i="0" u="none" strike="noStrike" baseline="0" dirty="0" smtClean="0">
                <a:latin typeface="Times New Roman"/>
                <a:ea typeface="黑体"/>
              </a:rPr>
              <a:t>8-20</a:t>
            </a:r>
            <a:r>
              <a:rPr lang="en-US" altLang="zh-CN" b="0" i="0" u="none" strike="noStrike" baseline="0" dirty="0" smtClean="0">
                <a:latin typeface="Arial"/>
                <a:ea typeface="黑体"/>
              </a:rPr>
              <a:t>】</a:t>
            </a:r>
            <a:r>
              <a:rPr lang="zh-CN" altLang="en-US" b="0" i="0" u="none" strike="noStrike" baseline="0" dirty="0" smtClean="0">
                <a:latin typeface="宋体"/>
                <a:ea typeface="黑体"/>
              </a:rPr>
              <a:t>下面</a:t>
            </a:r>
            <a:r>
              <a:rPr lang="zh-CN" altLang="en-US" b="0" i="0" u="none" strike="noStrike" baseline="0" dirty="0" smtClean="0">
                <a:latin typeface="Times New Roman"/>
                <a:ea typeface="黑体"/>
              </a:rPr>
              <a:t>创建</a:t>
            </a:r>
            <a:r>
              <a:rPr lang="en-US" altLang="zh-CN" b="0" i="0" u="none" strike="noStrike" baseline="0" dirty="0" smtClean="0">
                <a:latin typeface="Times New Roman"/>
                <a:ea typeface="黑体"/>
              </a:rPr>
              <a:t>Font</a:t>
            </a:r>
            <a:r>
              <a:rPr lang="zh-CN" altLang="en-US" b="0" i="0" u="none" strike="noStrike" baseline="0" dirty="0" smtClean="0">
                <a:latin typeface="Times New Roman"/>
                <a:ea typeface="黑体"/>
              </a:rPr>
              <a:t>类的实例</a:t>
            </a:r>
            <a:r>
              <a:rPr lang="en-US" altLang="zh-CN" b="0" i="0" u="none" strike="noStrike" baseline="0" dirty="0" smtClean="0">
                <a:latin typeface="Times New Roman"/>
                <a:ea typeface="黑体"/>
              </a:rPr>
              <a:t>font</a:t>
            </a:r>
            <a:r>
              <a:rPr lang="zh-CN" altLang="en-US" b="0" i="0" u="none" strike="noStrike" baseline="0" dirty="0" smtClean="0">
                <a:latin typeface="Times New Roman"/>
                <a:ea typeface="黑体"/>
              </a:rPr>
              <a:t>，该实例指定字体类型为“宋体”，字体全身大小为</a:t>
            </a:r>
            <a:r>
              <a:rPr lang="en-US" altLang="zh-CN" b="0" i="0" u="none" strike="noStrike" baseline="0" dirty="0" err="1" smtClean="0">
                <a:latin typeface="Times New Roman"/>
                <a:ea typeface="黑体"/>
              </a:rPr>
              <a:t>8.0f</a:t>
            </a:r>
            <a:r>
              <a:rPr lang="zh-CN" altLang="en-US" b="0" i="0" u="none" strike="noStrike" baseline="0" dirty="0" smtClean="0">
                <a:latin typeface="Times New Roman"/>
                <a:ea typeface="黑体"/>
              </a:rPr>
              <a:t>。</a:t>
            </a:r>
          </a:p>
          <a:p>
            <a:pPr marR="0" lvl="0" rtl="0"/>
            <a:r>
              <a:rPr lang="en-US" altLang="zh-CN" b="0" i="0" u="none" strike="noStrike" baseline="0" dirty="0" smtClean="0">
                <a:latin typeface="Times New Roman"/>
              </a:rPr>
              <a:t>Font font = new Font("</a:t>
            </a:r>
            <a:r>
              <a:rPr lang="zh-CN" altLang="en-US" b="0" i="0" u="none" strike="noStrike" baseline="0" dirty="0" smtClean="0">
                <a:latin typeface="Times New Roman"/>
              </a:rPr>
              <a:t>宋体</a:t>
            </a:r>
            <a:r>
              <a:rPr lang="en-US" altLang="zh-CN" b="0" i="0" u="none" strike="noStrike" baseline="0" dirty="0" smtClean="0">
                <a:latin typeface="Times New Roman"/>
              </a:rPr>
              <a:t>",</a:t>
            </a:r>
            <a:r>
              <a:rPr lang="en-US" altLang="zh-CN" b="0" i="0" u="none" strike="noStrike" baseline="0" dirty="0" err="1" smtClean="0">
                <a:latin typeface="Times New Roman"/>
              </a:rPr>
              <a:t>8.0f</a:t>
            </a:r>
            <a:r>
              <a:rPr lang="en-US" altLang="zh-CN" b="0" i="0" u="none" strike="noStrike" baseline="0" dirty="0" smtClean="0">
                <a:latin typeface="Times New Roman"/>
              </a:rPr>
              <a:t>);             </a:t>
            </a:r>
            <a:r>
              <a:rPr lang="zh-CN" altLang="en-US" b="0" i="0" u="none" strike="noStrike" baseline="0" dirty="0" smtClean="0">
                <a:latin typeface="Times New Roman"/>
              </a:rPr>
              <a:t>    </a:t>
            </a:r>
            <a:r>
              <a:rPr lang="en-US" altLang="zh-CN" b="0" i="0" u="none" strike="noStrike" baseline="0" dirty="0" smtClean="0">
                <a:latin typeface="Times New Roman"/>
              </a:rPr>
              <a:t>//</a:t>
            </a:r>
            <a:r>
              <a:rPr lang="zh-CN" altLang="en-US" b="0" i="0" u="none" strike="noStrike" baseline="0" dirty="0" smtClean="0">
                <a:latin typeface="Times New Roman"/>
              </a:rPr>
              <a:t>创建</a:t>
            </a:r>
            <a:r>
              <a:rPr lang="en-US" altLang="zh-CN" b="0" i="0" u="none" strike="noStrike" baseline="0" dirty="0" smtClean="0">
                <a:latin typeface="Times New Roman"/>
              </a:rPr>
              <a:t>Font</a:t>
            </a:r>
            <a:r>
              <a:rPr lang="zh-CN" altLang="en-US" b="0" i="0" u="none" strike="noStrike" baseline="0" dirty="0" smtClean="0">
                <a:latin typeface="Times New Roman"/>
              </a:rPr>
              <a:t>类的实例</a:t>
            </a:r>
            <a:r>
              <a:rPr lang="en-US" altLang="zh-CN" b="0" i="0" u="none" strike="noStrike" baseline="0" dirty="0" smtClean="0">
                <a:latin typeface="Times New Roman"/>
              </a:rPr>
              <a:t>font</a:t>
            </a:r>
          </a:p>
          <a:p>
            <a:pPr marR="0" lvl="0" rtl="0"/>
            <a:r>
              <a:rPr lang="en-US" altLang="zh-CN" b="0" i="0" u="none" strike="noStrike" baseline="0" dirty="0" smtClean="0">
                <a:latin typeface="Arial"/>
                <a:ea typeface="黑体"/>
              </a:rPr>
              <a:t>【</a:t>
            </a:r>
            <a:r>
              <a:rPr lang="zh-CN" altLang="en-US" b="0" i="0" u="none" strike="noStrike" baseline="0" dirty="0" smtClean="0">
                <a:latin typeface="Arial"/>
                <a:ea typeface="黑体"/>
              </a:rPr>
              <a:t>示例</a:t>
            </a:r>
            <a:r>
              <a:rPr lang="en-US" altLang="zh-CN" b="1" i="0" u="none" strike="noStrike" baseline="0" dirty="0" smtClean="0">
                <a:latin typeface="Times New Roman"/>
                <a:ea typeface="黑体"/>
              </a:rPr>
              <a:t>8-21</a:t>
            </a:r>
            <a:r>
              <a:rPr lang="en-US" altLang="zh-CN" b="0" i="0" u="none" strike="noStrike" baseline="0" dirty="0" smtClean="0">
                <a:latin typeface="Arial"/>
                <a:ea typeface="黑体"/>
              </a:rPr>
              <a:t>】</a:t>
            </a:r>
            <a:r>
              <a:rPr lang="zh-CN" altLang="en-US" b="0" i="0" u="none" strike="noStrike" baseline="0" dirty="0" smtClean="0">
                <a:latin typeface="宋体"/>
                <a:ea typeface="黑体"/>
              </a:rPr>
              <a:t>下面</a:t>
            </a:r>
            <a:r>
              <a:rPr lang="zh-CN" altLang="en-US" b="0" i="0" u="none" strike="noStrike" baseline="0" dirty="0" smtClean="0">
                <a:latin typeface="Times New Roman"/>
                <a:ea typeface="黑体"/>
              </a:rPr>
              <a:t>创建</a:t>
            </a:r>
            <a:r>
              <a:rPr lang="en-US" altLang="zh-CN" b="0" i="0" u="none" strike="noStrike" baseline="0" dirty="0" smtClean="0">
                <a:latin typeface="Times New Roman"/>
                <a:ea typeface="黑体"/>
              </a:rPr>
              <a:t>Font</a:t>
            </a:r>
            <a:r>
              <a:rPr lang="zh-CN" altLang="en-US" b="0" i="0" u="none" strike="noStrike" baseline="0" dirty="0" smtClean="0">
                <a:latin typeface="Times New Roman"/>
                <a:ea typeface="黑体"/>
              </a:rPr>
              <a:t>类的实例</a:t>
            </a:r>
            <a:r>
              <a:rPr lang="en-US" altLang="zh-CN" b="0" i="0" u="none" strike="noStrike" baseline="0" dirty="0" err="1" smtClean="0">
                <a:latin typeface="Times New Roman"/>
                <a:ea typeface="黑体"/>
              </a:rPr>
              <a:t>font1</a:t>
            </a:r>
            <a:r>
              <a:rPr lang="zh-CN" altLang="en-US" b="0" i="0" u="none" strike="noStrike" baseline="0" dirty="0" smtClean="0">
                <a:latin typeface="Times New Roman"/>
                <a:ea typeface="黑体"/>
              </a:rPr>
              <a:t>，该实例指定</a:t>
            </a:r>
            <a:r>
              <a:rPr lang="en-US" altLang="zh-CN" b="0" i="0" u="none" strike="noStrike" baseline="0" dirty="0" smtClean="0">
                <a:latin typeface="Times New Roman"/>
                <a:ea typeface="黑体"/>
              </a:rPr>
              <a:t>font</a:t>
            </a:r>
            <a:r>
              <a:rPr lang="zh-CN" altLang="en-US" b="0" i="0" u="none" strike="noStrike" baseline="0" dirty="0" smtClean="0">
                <a:latin typeface="Times New Roman"/>
                <a:ea typeface="黑体"/>
              </a:rPr>
              <a:t>实例，并设置该字体的样式为</a:t>
            </a:r>
            <a:r>
              <a:rPr lang="en-US" altLang="zh-CN" b="0" i="0" u="none" strike="noStrike" baseline="0" dirty="0" err="1" smtClean="0">
                <a:latin typeface="Times New Roman"/>
                <a:ea typeface="黑体"/>
              </a:rPr>
              <a:t>FontStyle.Bold</a:t>
            </a:r>
            <a:r>
              <a:rPr lang="zh-CN" altLang="en-US" b="0" i="0" u="none" strike="noStrike" baseline="0" dirty="0" smtClean="0">
                <a:latin typeface="Times New Roman"/>
                <a:ea typeface="黑体"/>
              </a:rPr>
              <a:t>。</a:t>
            </a:r>
          </a:p>
          <a:p>
            <a:pPr marR="0" lvl="0" rtl="0"/>
            <a:r>
              <a:rPr lang="en-US" altLang="zh-CN" b="0" i="0" u="none" strike="noStrike" baseline="0" dirty="0" smtClean="0">
                <a:latin typeface="Times New Roman"/>
              </a:rPr>
              <a:t>Font font = new Font("</a:t>
            </a:r>
            <a:r>
              <a:rPr lang="zh-CN" altLang="en-US" b="0" i="0" u="none" strike="noStrike" baseline="0" dirty="0" smtClean="0">
                <a:latin typeface="Times New Roman"/>
              </a:rPr>
              <a:t>宋体</a:t>
            </a:r>
            <a:r>
              <a:rPr lang="en-US" altLang="zh-CN" b="0" i="0" u="none" strike="noStrike" baseline="0" dirty="0" smtClean="0">
                <a:latin typeface="Times New Roman"/>
              </a:rPr>
              <a:t>",</a:t>
            </a:r>
            <a:r>
              <a:rPr lang="en-US" altLang="zh-CN" b="0" i="0" u="none" strike="noStrike" baseline="0" dirty="0" err="1" smtClean="0">
                <a:latin typeface="Times New Roman"/>
              </a:rPr>
              <a:t>8.0f</a:t>
            </a:r>
            <a:r>
              <a:rPr lang="en-US" altLang="zh-CN" b="0" i="0" u="none" strike="noStrike" baseline="0" dirty="0" smtClean="0">
                <a:latin typeface="Times New Roman"/>
              </a:rPr>
              <a:t>);              </a:t>
            </a:r>
            <a:r>
              <a:rPr lang="zh-CN" altLang="en-US" b="0" i="0" u="none" strike="noStrike" baseline="0" dirty="0" smtClean="0">
                <a:latin typeface="Times New Roman"/>
              </a:rPr>
              <a:t>    </a:t>
            </a:r>
            <a:r>
              <a:rPr lang="en-US" altLang="zh-CN" b="0" i="0" u="none" strike="noStrike" baseline="0" dirty="0" smtClean="0">
                <a:latin typeface="Times New Roman"/>
              </a:rPr>
              <a:t>//</a:t>
            </a:r>
            <a:r>
              <a:rPr lang="zh-CN" altLang="en-US" b="0" i="0" u="none" strike="noStrike" baseline="0" dirty="0" smtClean="0">
                <a:latin typeface="Times New Roman"/>
              </a:rPr>
              <a:t>创建</a:t>
            </a:r>
            <a:r>
              <a:rPr lang="en-US" altLang="zh-CN" b="0" i="0" u="none" strike="noStrike" baseline="0" dirty="0" smtClean="0">
                <a:latin typeface="Times New Roman"/>
              </a:rPr>
              <a:t>Font</a:t>
            </a:r>
            <a:r>
              <a:rPr lang="zh-CN" altLang="en-US" b="0" i="0" u="none" strike="noStrike" baseline="0" dirty="0" smtClean="0">
                <a:latin typeface="Times New Roman"/>
              </a:rPr>
              <a:t>类的实例</a:t>
            </a:r>
            <a:r>
              <a:rPr lang="en-US" altLang="zh-CN" b="0" i="0" u="none" strike="noStrike" baseline="0" dirty="0" smtClean="0">
                <a:latin typeface="Times New Roman"/>
              </a:rPr>
              <a:t>font</a:t>
            </a:r>
          </a:p>
          <a:p>
            <a:pPr marR="0" lvl="0" rtl="0"/>
            <a:r>
              <a:rPr lang="en-US" altLang="zh-CN" b="0" i="0" u="none" strike="noStrike" baseline="0" dirty="0" smtClean="0">
                <a:latin typeface="Times New Roman"/>
              </a:rPr>
              <a:t>Font </a:t>
            </a:r>
            <a:r>
              <a:rPr lang="en-US" altLang="zh-CN" b="0" i="0" u="none" strike="noStrike" baseline="0" dirty="0" err="1" smtClean="0">
                <a:latin typeface="Times New Roman"/>
              </a:rPr>
              <a:t>font1</a:t>
            </a:r>
            <a:r>
              <a:rPr lang="en-US" altLang="zh-CN" b="0" i="0" u="none" strike="noStrike" baseline="0" dirty="0" smtClean="0">
                <a:latin typeface="Times New Roman"/>
              </a:rPr>
              <a:t> = new Font(</a:t>
            </a:r>
            <a:r>
              <a:rPr lang="en-US" altLang="zh-CN" b="0" i="0" u="none" strike="noStrike" baseline="0" dirty="0" err="1" smtClean="0">
                <a:latin typeface="Times New Roman"/>
              </a:rPr>
              <a:t>font,FontStyle.Bold</a:t>
            </a:r>
            <a:r>
              <a:rPr lang="en-US" altLang="zh-CN" b="0" i="0" u="none" strike="noStrike" baseline="0" dirty="0" smtClean="0">
                <a:latin typeface="Times New Roman"/>
              </a:rPr>
              <a:t>);</a:t>
            </a:r>
            <a:r>
              <a:rPr lang="zh-CN" altLang="en-US" b="0" i="0" u="none" strike="noStrike" baseline="0" dirty="0" smtClean="0">
                <a:latin typeface="Times New Roman"/>
              </a:rPr>
              <a:t>       </a:t>
            </a:r>
            <a:r>
              <a:rPr lang="en-US" altLang="zh-CN" b="0" i="0" u="none" strike="noStrike" baseline="0" dirty="0" smtClean="0">
                <a:latin typeface="Times New Roman"/>
              </a:rPr>
              <a:t>//</a:t>
            </a:r>
            <a:r>
              <a:rPr lang="zh-CN" altLang="en-US" b="0" i="0" u="none" strike="noStrike" baseline="0" dirty="0" smtClean="0">
                <a:latin typeface="Times New Roman"/>
              </a:rPr>
              <a:t>创建</a:t>
            </a:r>
            <a:r>
              <a:rPr lang="en-US" altLang="zh-CN" b="0" i="0" u="none" strike="noStrike" baseline="0" dirty="0" smtClean="0">
                <a:latin typeface="Times New Roman"/>
              </a:rPr>
              <a:t>Font</a:t>
            </a:r>
            <a:r>
              <a:rPr lang="zh-CN" altLang="en-US" b="0" i="0" u="none" strike="noStrike" baseline="0" dirty="0" smtClean="0">
                <a:latin typeface="Times New Roman"/>
              </a:rPr>
              <a:t>类的实例</a:t>
            </a:r>
            <a:r>
              <a:rPr lang="en-US" altLang="zh-CN" b="0" i="0" u="none" strike="noStrike" baseline="0" dirty="0" err="1" smtClean="0">
                <a:latin typeface="Times New Roman"/>
              </a:rPr>
              <a:t>font1</a:t>
            </a:r>
            <a:endParaRPr lang="zh-CN" altLang="en-US" b="0" i="0" u="none" strike="noStrike" baseline="0" dirty="0" smtClean="0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126551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altLang="zh-CN" kern="1800" dirty="0">
                <a:latin typeface="Arial"/>
                <a:ea typeface="黑体"/>
              </a:rPr>
              <a:t>8</a:t>
            </a:r>
            <a:r>
              <a:rPr lang="en-US" altLang="zh-CN" b="0" i="0" u="none" strike="noStrike" kern="1800" baseline="0" dirty="0" smtClean="0">
                <a:latin typeface="Arial"/>
                <a:ea typeface="黑体"/>
              </a:rPr>
              <a:t>.2  </a:t>
            </a:r>
            <a:r>
              <a:rPr lang="zh-CN" altLang="en-US" b="0" i="0" u="none" strike="noStrike" kern="1800" baseline="0" dirty="0" smtClean="0">
                <a:latin typeface="Arial"/>
                <a:ea typeface="黑体"/>
              </a:rPr>
              <a:t>绘制线条、形状和文本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zh-CN" altLang="en-US" b="0" i="0" u="none" strike="noStrike" baseline="0" dirty="0" smtClean="0">
                <a:latin typeface="Times New Roman"/>
              </a:rPr>
              <a:t>绘制线条、形状和文本需要在</a:t>
            </a:r>
            <a:r>
              <a:rPr lang="en-US" altLang="zh-CN" b="0" i="0" u="none" strike="noStrike" baseline="0" dirty="0" smtClean="0">
                <a:latin typeface="Times New Roman"/>
              </a:rPr>
              <a:t>Panel</a:t>
            </a:r>
            <a:r>
              <a:rPr lang="zh-CN" altLang="en-US" b="0" i="0" u="none" strike="noStrike" baseline="0" dirty="0" smtClean="0">
                <a:latin typeface="Times New Roman"/>
              </a:rPr>
              <a:t>控件上使用</a:t>
            </a:r>
            <a:r>
              <a:rPr lang="en-US" altLang="zh-CN" b="0" i="0" u="none" strike="noStrike" baseline="0" dirty="0" smtClean="0">
                <a:latin typeface="Times New Roman"/>
              </a:rPr>
              <a:t>GDI+</a:t>
            </a:r>
            <a:r>
              <a:rPr lang="zh-CN" altLang="en-US" b="0" i="0" u="none" strike="noStrike" baseline="0" dirty="0" smtClean="0">
                <a:latin typeface="Times New Roman"/>
              </a:rPr>
              <a:t>中的</a:t>
            </a:r>
            <a:r>
              <a:rPr lang="en-US" altLang="zh-CN" b="0" i="0" u="none" strike="noStrike" baseline="0" dirty="0" smtClean="0">
                <a:latin typeface="Times New Roman"/>
              </a:rPr>
              <a:t>Graphics</a:t>
            </a:r>
            <a:r>
              <a:rPr lang="zh-CN" altLang="en-US" b="0" i="0" u="none" strike="noStrike" baseline="0" dirty="0" smtClean="0">
                <a:latin typeface="Times New Roman"/>
              </a:rPr>
              <a:t>类的对象。本节我们以</a:t>
            </a:r>
            <a:r>
              <a:rPr lang="en-US" altLang="zh-CN" b="0" i="0" u="none" strike="noStrike" baseline="0" dirty="0" smtClean="0">
                <a:latin typeface="Times New Roman"/>
              </a:rPr>
              <a:t>Chapter23</a:t>
            </a:r>
            <a:r>
              <a:rPr lang="zh-CN" altLang="en-US" b="0" i="0" u="none" strike="noStrike" baseline="0" dirty="0" smtClean="0">
                <a:latin typeface="Times New Roman"/>
              </a:rPr>
              <a:t>窗体应用程序为例，来给大家讲解如何绘制直线、折线、曲线、虚线、矩形、三角形、多边形、椭圆、饼状图和文本。</a:t>
            </a:r>
          </a:p>
        </p:txBody>
      </p:sp>
    </p:spTree>
    <p:extLst>
      <p:ext uri="{BB962C8B-B14F-4D97-AF65-F5344CB8AC3E}">
        <p14:creationId xmlns:p14="http://schemas.microsoft.com/office/powerpoint/2010/main" val="1920528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R="0" rtl="0"/>
            <a:r>
              <a:rPr lang="en-US" altLang="zh-CN" b="0" i="0" u="none" strike="noStrike" kern="1800" baseline="0" dirty="0" smtClean="0">
                <a:latin typeface="Arial"/>
                <a:ea typeface="黑体"/>
              </a:rPr>
              <a:t>8.2.1  </a:t>
            </a:r>
            <a:r>
              <a:rPr lang="zh-CN" altLang="en-US" b="0" i="0" u="none" strike="noStrike" kern="1800" baseline="0" dirty="0" smtClean="0">
                <a:latin typeface="Arial"/>
                <a:ea typeface="黑体"/>
              </a:rPr>
              <a:t>创建窗体应用程序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pPr marR="0" lvl="0" rtl="0"/>
            <a:r>
              <a:rPr lang="en-US" altLang="zh-CN" b="0" i="0" u="none" strike="noStrike" baseline="0" dirty="0" err="1" smtClean="0">
                <a:latin typeface="Times New Roman"/>
              </a:rPr>
              <a:t>GDI</a:t>
            </a:r>
            <a:r>
              <a:rPr lang="en-US" altLang="zh-CN" b="0" i="0" u="none" strike="noStrike" baseline="0" dirty="0" smtClean="0">
                <a:latin typeface="Times New Roman"/>
              </a:rPr>
              <a:t>+</a:t>
            </a:r>
            <a:r>
              <a:rPr lang="zh-CN" altLang="en-US" b="0" i="0" u="none" strike="noStrike" baseline="0" dirty="0" smtClean="0">
                <a:latin typeface="Times New Roman"/>
              </a:rPr>
              <a:t>主要用于在窗体上绘制各种图像。因此</a:t>
            </a:r>
            <a:r>
              <a:rPr lang="zh-CN" altLang="en-US" b="0" i="0" u="none" strike="noStrike" baseline="0" dirty="0" smtClean="0">
                <a:latin typeface="宋体"/>
              </a:rPr>
              <a:t>为了给</a:t>
            </a:r>
            <a:r>
              <a:rPr lang="en-US" altLang="zh-CN" b="0" i="0" u="none" strike="noStrike" baseline="0" dirty="0" err="1" smtClean="0">
                <a:latin typeface="宋体"/>
              </a:rPr>
              <a:t>GDI</a:t>
            </a:r>
            <a:r>
              <a:rPr lang="en-US" altLang="zh-CN" b="0" i="0" u="none" strike="noStrike" baseline="0" dirty="0" smtClean="0">
                <a:latin typeface="宋体"/>
              </a:rPr>
              <a:t>+</a:t>
            </a:r>
            <a:r>
              <a:rPr lang="zh-CN" altLang="en-US" b="0" i="0" u="none" strike="noStrike" baseline="0" dirty="0" smtClean="0">
                <a:latin typeface="宋体"/>
              </a:rPr>
              <a:t>绘图做准备，首先创建一个名为</a:t>
            </a:r>
            <a:r>
              <a:rPr lang="en-US" altLang="zh-CN" b="0" i="0" u="none" strike="noStrike" baseline="0" dirty="0" smtClean="0">
                <a:latin typeface="宋体"/>
              </a:rPr>
              <a:t>GDI</a:t>
            </a:r>
            <a:r>
              <a:rPr lang="zh-CN" altLang="en-US" b="0" i="0" u="none" strike="noStrike" baseline="0" dirty="0" smtClean="0">
                <a:latin typeface="宋体"/>
              </a:rPr>
              <a:t>的窗体应用程序。</a:t>
            </a:r>
          </a:p>
          <a:p>
            <a:pPr marR="0" lvl="0" rtl="0"/>
            <a:r>
              <a:rPr lang="en-US" altLang="zh-CN" b="0" i="0" u="none" strike="noStrike" baseline="0" dirty="0" smtClean="0">
                <a:latin typeface="Arial"/>
                <a:ea typeface="黑体"/>
              </a:rPr>
              <a:t>【</a:t>
            </a:r>
            <a:r>
              <a:rPr lang="zh-CN" altLang="en-US" b="0" i="0" u="none" strike="noStrike" baseline="0" dirty="0" smtClean="0">
                <a:latin typeface="Arial"/>
                <a:ea typeface="黑体"/>
              </a:rPr>
              <a:t>示例</a:t>
            </a:r>
            <a:r>
              <a:rPr lang="en-US" altLang="zh-CN" b="1" i="0" u="none" strike="noStrike" baseline="0" dirty="0" smtClean="0">
                <a:latin typeface="Times New Roman"/>
                <a:ea typeface="黑体"/>
              </a:rPr>
              <a:t>8-22</a:t>
            </a:r>
            <a:r>
              <a:rPr lang="en-US" altLang="zh-CN" b="0" i="0" u="none" strike="noStrike" baseline="0" dirty="0" smtClean="0">
                <a:latin typeface="Arial"/>
                <a:ea typeface="黑体"/>
              </a:rPr>
              <a:t>】</a:t>
            </a:r>
            <a:r>
              <a:rPr lang="zh-CN" altLang="en-US" b="0" i="0" u="none" strike="noStrike" baseline="0" dirty="0" smtClean="0">
                <a:latin typeface="宋体"/>
                <a:ea typeface="黑体"/>
              </a:rPr>
              <a:t>下面</a:t>
            </a:r>
            <a:r>
              <a:rPr lang="zh-CN" altLang="en-US" b="0" i="0" u="none" strike="noStrike" baseline="0" dirty="0" smtClean="0">
                <a:latin typeface="Times New Roman"/>
                <a:ea typeface="黑体"/>
              </a:rPr>
              <a:t>创建了名称为</a:t>
            </a:r>
            <a:r>
              <a:rPr lang="en-US" altLang="zh-CN" b="0" i="0" u="none" strike="noStrike" baseline="0" dirty="0" smtClean="0">
                <a:latin typeface="Times New Roman"/>
                <a:ea typeface="黑体"/>
              </a:rPr>
              <a:t>GDI</a:t>
            </a:r>
            <a:r>
              <a:rPr lang="zh-CN" altLang="en-US" b="0" i="0" u="none" strike="noStrike" baseline="0" dirty="0" smtClean="0">
                <a:latin typeface="Times New Roman"/>
                <a:ea typeface="黑体"/>
              </a:rPr>
              <a:t>的</a:t>
            </a:r>
            <a:r>
              <a:rPr lang="en-US" altLang="zh-CN" b="0" i="0" u="none" strike="noStrike" baseline="0" dirty="0" smtClean="0">
                <a:latin typeface="Times New Roman"/>
                <a:ea typeface="黑体"/>
              </a:rPr>
              <a:t>Windows Form</a:t>
            </a:r>
            <a:r>
              <a:rPr lang="zh-CN" altLang="en-US" b="0" i="0" u="none" strike="noStrike" baseline="0" dirty="0" smtClean="0">
                <a:latin typeface="Times New Roman"/>
                <a:ea typeface="黑体"/>
              </a:rPr>
              <a:t>应用程序，具体步骤如下：</a:t>
            </a:r>
          </a:p>
          <a:p>
            <a:pPr marR="0" lvl="0" rtl="0"/>
            <a:r>
              <a:rPr lang="zh-CN" altLang="en-US" b="0" i="0" u="none" strike="noStrike" baseline="0" dirty="0" smtClean="0">
                <a:latin typeface="Times New Roman"/>
              </a:rPr>
              <a:t>（</a:t>
            </a:r>
            <a:r>
              <a:rPr lang="en-US" altLang="zh-CN" b="0" i="0" u="none" strike="noStrike" baseline="0" dirty="0" smtClean="0">
                <a:latin typeface="Times New Roman"/>
              </a:rPr>
              <a:t>1</a:t>
            </a:r>
            <a:r>
              <a:rPr lang="zh-CN" altLang="en-US" b="0" i="0" u="none" strike="noStrike" baseline="0" dirty="0" smtClean="0">
                <a:latin typeface="Times New Roman"/>
              </a:rPr>
              <a:t>）在</a:t>
            </a:r>
            <a:r>
              <a:rPr lang="en-US" altLang="zh-CN" b="0" i="0" u="none" strike="noStrike" baseline="0" dirty="0" smtClean="0">
                <a:latin typeface="Times New Roman"/>
              </a:rPr>
              <a:t>Visual Studio 2008</a:t>
            </a:r>
            <a:r>
              <a:rPr lang="zh-CN" altLang="en-US" b="0" i="0" u="none" strike="noStrike" baseline="0" dirty="0" smtClean="0">
                <a:latin typeface="Times New Roman"/>
              </a:rPr>
              <a:t>集成开发环境中，创建名称为</a:t>
            </a:r>
            <a:r>
              <a:rPr lang="en-US" altLang="zh-CN" b="0" i="0" u="none" strike="noStrike" baseline="0" dirty="0" smtClean="0">
                <a:latin typeface="Times New Roman"/>
              </a:rPr>
              <a:t>GDI</a:t>
            </a:r>
            <a:r>
              <a:rPr lang="zh-CN" altLang="en-US" b="0" i="0" u="none" strike="noStrike" baseline="0" dirty="0" smtClean="0">
                <a:latin typeface="Times New Roman"/>
              </a:rPr>
              <a:t>的</a:t>
            </a:r>
            <a:r>
              <a:rPr lang="en-US" altLang="zh-CN" b="0" i="0" u="none" strike="noStrike" baseline="0" dirty="0" smtClean="0">
                <a:latin typeface="Times New Roman"/>
              </a:rPr>
              <a:t>Windows Form</a:t>
            </a:r>
            <a:r>
              <a:rPr lang="zh-CN" altLang="en-US" b="0" i="0" u="none" strike="noStrike" baseline="0" dirty="0" smtClean="0">
                <a:latin typeface="Times New Roman"/>
              </a:rPr>
              <a:t>应用程序。</a:t>
            </a:r>
          </a:p>
          <a:p>
            <a:pPr marR="0" lvl="0" rtl="0"/>
            <a:r>
              <a:rPr lang="zh-CN" altLang="en-US" b="0" i="0" u="none" strike="noStrike" baseline="0" dirty="0" smtClean="0">
                <a:latin typeface="Times New Roman"/>
              </a:rPr>
              <a:t>（</a:t>
            </a:r>
            <a:r>
              <a:rPr lang="en-US" altLang="zh-CN" b="0" i="0" u="none" strike="noStrike" baseline="0" dirty="0" smtClean="0">
                <a:latin typeface="Times New Roman"/>
              </a:rPr>
              <a:t>2</a:t>
            </a:r>
            <a:r>
              <a:rPr lang="zh-CN" altLang="en-US" b="0" i="0" u="none" strike="noStrike" baseline="0" dirty="0" smtClean="0">
                <a:latin typeface="Times New Roman"/>
              </a:rPr>
              <a:t>）右击“解决资源方案管理器”面板中的</a:t>
            </a:r>
            <a:r>
              <a:rPr lang="en-US" altLang="zh-CN" b="0" i="0" u="none" strike="noStrike" baseline="0" dirty="0" err="1" smtClean="0">
                <a:latin typeface="Times New Roman"/>
              </a:rPr>
              <a:t>Form1.cs</a:t>
            </a:r>
            <a:r>
              <a:rPr lang="zh-CN" altLang="en-US" b="0" i="0" u="none" strike="noStrike" baseline="0" dirty="0" smtClean="0">
                <a:latin typeface="Times New Roman"/>
              </a:rPr>
              <a:t>节点，并选择“重命名”命令，将“</a:t>
            </a:r>
            <a:r>
              <a:rPr lang="en-US" altLang="zh-CN" b="0" i="0" u="none" strike="noStrike" baseline="0" dirty="0" err="1" smtClean="0">
                <a:latin typeface="Times New Roman"/>
              </a:rPr>
              <a:t>Form1.cs</a:t>
            </a:r>
            <a:r>
              <a:rPr lang="zh-CN" altLang="en-US" b="0" i="0" u="none" strike="noStrike" baseline="0" dirty="0" smtClean="0">
                <a:latin typeface="Times New Roman"/>
              </a:rPr>
              <a:t>”重命名为</a:t>
            </a:r>
            <a:r>
              <a:rPr lang="en-US" altLang="zh-CN" b="0" i="0" u="none" strike="noStrike" baseline="0" dirty="0" err="1" smtClean="0">
                <a:latin typeface="Times New Roman"/>
              </a:rPr>
              <a:t>MainForm.cs</a:t>
            </a:r>
            <a:r>
              <a:rPr lang="zh-CN" altLang="en-US" b="0" i="0" u="none" strike="noStrike" baseline="0" dirty="0" smtClean="0">
                <a:latin typeface="Times New Roman"/>
              </a:rPr>
              <a:t>。</a:t>
            </a:r>
          </a:p>
          <a:p>
            <a:pPr marR="0" lvl="0" rtl="0"/>
            <a:r>
              <a:rPr lang="zh-CN" altLang="en-US" b="0" i="0" u="none" strike="noStrike" baseline="0" dirty="0" smtClean="0">
                <a:latin typeface="Times New Roman"/>
              </a:rPr>
              <a:t>（</a:t>
            </a:r>
            <a:r>
              <a:rPr lang="en-US" altLang="zh-CN" b="0" i="0" u="none" strike="noStrike" baseline="0" dirty="0" smtClean="0">
                <a:latin typeface="Times New Roman"/>
              </a:rPr>
              <a:t>3</a:t>
            </a:r>
            <a:r>
              <a:rPr lang="zh-CN" altLang="en-US" b="0" i="0" u="none" strike="noStrike" baseline="0" dirty="0" smtClean="0">
                <a:latin typeface="Times New Roman"/>
              </a:rPr>
              <a:t>）双击</a:t>
            </a:r>
            <a:r>
              <a:rPr lang="en-US" altLang="zh-CN" b="0" i="0" u="none" strike="noStrike" baseline="0" dirty="0" err="1" smtClean="0">
                <a:latin typeface="Times New Roman"/>
              </a:rPr>
              <a:t>MainForm.cs</a:t>
            </a:r>
            <a:r>
              <a:rPr lang="zh-CN" altLang="en-US" b="0" i="0" u="none" strike="noStrike" baseline="0" dirty="0" smtClean="0">
                <a:latin typeface="Times New Roman"/>
              </a:rPr>
              <a:t>节点，打开</a:t>
            </a:r>
            <a:r>
              <a:rPr lang="en-US" altLang="zh-CN" b="0" i="0" u="none" strike="noStrike" baseline="0" dirty="0" err="1" smtClean="0">
                <a:latin typeface="Times New Roman"/>
              </a:rPr>
              <a:t>MainForm</a:t>
            </a:r>
            <a:r>
              <a:rPr lang="zh-CN" altLang="en-US" b="0" i="0" u="none" strike="noStrike" baseline="0" dirty="0" smtClean="0">
                <a:latin typeface="Times New Roman"/>
              </a:rPr>
              <a:t>窗体的编辑界面，并设计该窗体，具体细节如下：</a:t>
            </a:r>
          </a:p>
        </p:txBody>
      </p:sp>
    </p:spTree>
    <p:extLst>
      <p:ext uri="{BB962C8B-B14F-4D97-AF65-F5344CB8AC3E}">
        <p14:creationId xmlns:p14="http://schemas.microsoft.com/office/powerpoint/2010/main" val="4144579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dirty="0">
                <a:latin typeface="Times New Roman"/>
              </a:rPr>
              <a:t> 设置窗体的标题为“</a:t>
            </a:r>
            <a:r>
              <a:rPr lang="en-US" altLang="zh-CN" dirty="0">
                <a:latin typeface="Times New Roman"/>
              </a:rPr>
              <a:t>C</a:t>
            </a:r>
            <a:r>
              <a:rPr lang="en-US" altLang="zh-CN" dirty="0" smtClean="0">
                <a:latin typeface="Times New Roman"/>
              </a:rPr>
              <a:t>#-GDI</a:t>
            </a:r>
            <a:r>
              <a:rPr lang="zh-CN" altLang="en-US" dirty="0" smtClean="0">
                <a:latin typeface="Times New Roman"/>
              </a:rPr>
              <a:t>”</a:t>
            </a:r>
            <a:r>
              <a:rPr lang="zh-CN" altLang="en-US" dirty="0">
                <a:latin typeface="Times New Roman"/>
              </a:rPr>
              <a:t>。</a:t>
            </a:r>
          </a:p>
          <a:p>
            <a:pPr lvl="0"/>
            <a:r>
              <a:rPr lang="zh-CN" altLang="en-US" dirty="0">
                <a:latin typeface="Times New Roman"/>
              </a:rPr>
              <a:t> 添加</a:t>
            </a:r>
            <a:r>
              <a:rPr lang="en-US" altLang="zh-CN" dirty="0">
                <a:latin typeface="Times New Roman"/>
              </a:rPr>
              <a:t>10</a:t>
            </a:r>
            <a:r>
              <a:rPr lang="zh-CN" altLang="en-US" dirty="0">
                <a:latin typeface="Times New Roman"/>
              </a:rPr>
              <a:t>个按钮（</a:t>
            </a:r>
            <a:r>
              <a:rPr lang="en-US" altLang="zh-CN" dirty="0">
                <a:latin typeface="Times New Roman"/>
              </a:rPr>
              <a:t>Button</a:t>
            </a:r>
            <a:r>
              <a:rPr lang="zh-CN" altLang="en-US" dirty="0">
                <a:latin typeface="Times New Roman"/>
              </a:rPr>
              <a:t>）控件：“绘制直线”按钮、“绘制折线”按钮、“绘制曲线”按钮、“绘制虚线”按钮、“绘制矩形”按钮、“绘制三角形”按钮、“绘制多边形”按钮、“绘制椭圆”按钮、“绘制饼状图”按钮和“绘制文本”按钮。</a:t>
            </a:r>
          </a:p>
          <a:p>
            <a:pPr lvl="0"/>
            <a:r>
              <a:rPr lang="zh-CN" altLang="en-US" dirty="0">
                <a:latin typeface="Times New Roman"/>
              </a:rPr>
              <a:t> 添加</a:t>
            </a:r>
            <a:r>
              <a:rPr lang="en-US" altLang="zh-CN" dirty="0">
                <a:latin typeface="Times New Roman"/>
              </a:rPr>
              <a:t>Panel</a:t>
            </a:r>
            <a:r>
              <a:rPr lang="zh-CN" altLang="en-US" dirty="0">
                <a:latin typeface="Times New Roman"/>
              </a:rPr>
              <a:t>控件，它的</a:t>
            </a:r>
            <a:r>
              <a:rPr lang="en-US" altLang="zh-CN" dirty="0">
                <a:latin typeface="Times New Roman"/>
              </a:rPr>
              <a:t>Name</a:t>
            </a:r>
            <a:r>
              <a:rPr lang="zh-CN" altLang="en-US" dirty="0">
                <a:latin typeface="Times New Roman"/>
              </a:rPr>
              <a:t>属性的值为</a:t>
            </a:r>
            <a:r>
              <a:rPr lang="en-US" altLang="zh-CN" dirty="0" err="1">
                <a:latin typeface="Times New Roman"/>
              </a:rPr>
              <a:t>pChart</a:t>
            </a:r>
            <a:r>
              <a:rPr lang="zh-CN" altLang="en-US" dirty="0">
                <a:latin typeface="Times New Roman"/>
              </a:rPr>
              <a:t>，用来绘制图像或文本。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28521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altLang="zh-CN" b="0" i="0" u="none" strike="noStrike" kern="1800" baseline="0" dirty="0" smtClean="0">
                <a:latin typeface="Arial"/>
                <a:ea typeface="黑体"/>
              </a:rPr>
              <a:t>8.2.2  Paint</a:t>
            </a:r>
            <a:r>
              <a:rPr lang="zh-CN" altLang="en-US" b="0" i="0" u="none" strike="noStrike" kern="1800" baseline="0" dirty="0" smtClean="0">
                <a:latin typeface="Arial"/>
                <a:ea typeface="黑体"/>
              </a:rPr>
              <a:t>事件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10000"/>
          </a:bodyPr>
          <a:lstStyle/>
          <a:p>
            <a:pPr marR="0" lvl="0" rtl="0"/>
            <a:r>
              <a:rPr lang="en-US" altLang="zh-CN" b="0" i="0" u="none" strike="noStrike" baseline="0" dirty="0" smtClean="0">
                <a:latin typeface="Times New Roman"/>
              </a:rPr>
              <a:t>Paint</a:t>
            </a:r>
            <a:r>
              <a:rPr lang="zh-CN" altLang="en-US" b="0" i="0" u="none" strike="noStrike" baseline="0" dirty="0" smtClean="0">
                <a:latin typeface="Times New Roman"/>
              </a:rPr>
              <a:t>事件在重绘控件时发生。在本例中，当重绘</a:t>
            </a:r>
            <a:r>
              <a:rPr lang="en-US" altLang="zh-CN" b="0" i="0" u="none" strike="noStrike" baseline="0" dirty="0" smtClean="0">
                <a:latin typeface="Times New Roman"/>
              </a:rPr>
              <a:t>Panel</a:t>
            </a:r>
            <a:r>
              <a:rPr lang="zh-CN" altLang="en-US" b="0" i="0" u="none" strike="noStrike" baseline="0" dirty="0" smtClean="0">
                <a:latin typeface="Times New Roman"/>
              </a:rPr>
              <a:t>控件，可触发</a:t>
            </a:r>
            <a:r>
              <a:rPr lang="en-US" altLang="zh-CN" b="0" i="0" u="none" strike="noStrike" baseline="0" dirty="0" smtClean="0">
                <a:latin typeface="Times New Roman"/>
              </a:rPr>
              <a:t>Paint</a:t>
            </a:r>
            <a:r>
              <a:rPr lang="zh-CN" altLang="en-US" b="0" i="0" u="none" strike="noStrike" baseline="0" dirty="0" smtClean="0">
                <a:latin typeface="Times New Roman"/>
              </a:rPr>
              <a:t>事件。笔者为</a:t>
            </a:r>
            <a:r>
              <a:rPr lang="en-US" altLang="zh-CN" b="0" i="0" u="none" strike="noStrike" baseline="0" dirty="0" smtClean="0">
                <a:latin typeface="Times New Roman"/>
              </a:rPr>
              <a:t>Panel</a:t>
            </a:r>
            <a:r>
              <a:rPr lang="zh-CN" altLang="en-US" b="0" i="0" u="none" strike="noStrike" baseline="0" dirty="0" smtClean="0">
                <a:latin typeface="Times New Roman"/>
              </a:rPr>
              <a:t>控件</a:t>
            </a:r>
            <a:r>
              <a:rPr lang="en-US" altLang="zh-CN" b="0" i="0" u="none" strike="noStrike" baseline="0" dirty="0" err="1" smtClean="0">
                <a:latin typeface="Times New Roman"/>
              </a:rPr>
              <a:t>pChart</a:t>
            </a:r>
            <a:r>
              <a:rPr lang="zh-CN" altLang="en-US" b="0" i="0" u="none" strike="noStrike" baseline="0" dirty="0" smtClean="0">
                <a:latin typeface="Times New Roman"/>
              </a:rPr>
              <a:t>添加了</a:t>
            </a:r>
            <a:r>
              <a:rPr lang="en-US" altLang="zh-CN" b="0" i="0" u="none" strike="noStrike" baseline="0" dirty="0" smtClean="0">
                <a:latin typeface="Times New Roman"/>
              </a:rPr>
              <a:t>Paint</a:t>
            </a:r>
            <a:r>
              <a:rPr lang="zh-CN" altLang="en-US" b="0" i="0" u="none" strike="noStrike" baseline="0" dirty="0" smtClean="0">
                <a:latin typeface="Times New Roman"/>
              </a:rPr>
              <a:t>事件，并在该事件中为</a:t>
            </a:r>
            <a:r>
              <a:rPr lang="en-US" altLang="zh-CN" b="0" i="0" u="none" strike="noStrike" baseline="0" dirty="0" err="1" smtClean="0">
                <a:latin typeface="Times New Roman"/>
              </a:rPr>
              <a:t>pChart</a:t>
            </a:r>
            <a:r>
              <a:rPr lang="zh-CN" altLang="en-US" b="0" i="0" u="none" strike="noStrike" baseline="0" dirty="0" smtClean="0">
                <a:latin typeface="Times New Roman"/>
              </a:rPr>
              <a:t>控件的顶部绘制了</a:t>
            </a:r>
            <a:r>
              <a:rPr lang="en-US" altLang="zh-CN" b="0" i="0" u="none" strike="noStrike" baseline="0" dirty="0" err="1" smtClean="0">
                <a:latin typeface="Times New Roman"/>
              </a:rPr>
              <a:t>3D</a:t>
            </a:r>
            <a:r>
              <a:rPr lang="zh-CN" altLang="en-US" b="0" i="0" u="none" strike="noStrike" baseline="0" dirty="0" smtClean="0">
                <a:latin typeface="Times New Roman"/>
              </a:rPr>
              <a:t>边界。该</a:t>
            </a:r>
            <a:r>
              <a:rPr lang="en-US" altLang="zh-CN" b="0" i="0" u="none" strike="noStrike" baseline="0" dirty="0" smtClean="0">
                <a:latin typeface="Times New Roman"/>
              </a:rPr>
              <a:t>Paint</a:t>
            </a:r>
            <a:r>
              <a:rPr lang="zh-CN" altLang="en-US" b="0" i="0" u="none" strike="noStrike" baseline="0" dirty="0" smtClean="0">
                <a:latin typeface="Times New Roman"/>
              </a:rPr>
              <a:t>事件代码如下所示：</a:t>
            </a:r>
          </a:p>
          <a:p>
            <a:pPr marR="0" lvl="0" rtl="0"/>
            <a:r>
              <a:rPr lang="en-US" altLang="zh-CN" b="0" i="0" u="none" strike="noStrike" baseline="0" dirty="0" smtClean="0">
                <a:latin typeface="Times New Roman"/>
              </a:rPr>
              <a:t>private void </a:t>
            </a:r>
            <a:r>
              <a:rPr lang="en-US" altLang="zh-CN" b="0" i="0" u="none" strike="noStrike" baseline="0" dirty="0" err="1" smtClean="0">
                <a:latin typeface="Times New Roman"/>
              </a:rPr>
              <a:t>pChart_Paint</a:t>
            </a:r>
            <a:r>
              <a:rPr lang="en-US" altLang="zh-CN" b="0" i="0" u="none" strike="noStrike" baseline="0" dirty="0" smtClean="0">
                <a:latin typeface="Times New Roman"/>
              </a:rPr>
              <a:t>(object </a:t>
            </a:r>
            <a:r>
              <a:rPr lang="en-US" altLang="zh-CN" b="0" i="0" u="none" strike="noStrike" baseline="0" dirty="0" err="1" smtClean="0">
                <a:latin typeface="Times New Roman"/>
              </a:rPr>
              <a:t>sender,PaintEventArgs</a:t>
            </a:r>
            <a:r>
              <a:rPr lang="en-US" altLang="zh-CN" b="0" i="0" u="none" strike="noStrike" baseline="0" dirty="0" smtClean="0">
                <a:latin typeface="Times New Roman"/>
              </a:rPr>
              <a:t> e)</a:t>
            </a:r>
          </a:p>
          <a:p>
            <a:pPr marR="0" lvl="0" rtl="0"/>
            <a:r>
              <a:rPr lang="en-US" altLang="zh-CN" b="0" i="0" u="none" strike="noStrike" baseline="0" dirty="0" smtClean="0">
                <a:latin typeface="Times New Roman"/>
              </a:rPr>
              <a:t>{</a:t>
            </a:r>
            <a:r>
              <a:rPr lang="zh-CN" altLang="en-US" b="0" i="0" u="none" strike="noStrike" baseline="0" dirty="0" smtClean="0">
                <a:latin typeface="Times New Roman"/>
              </a:rPr>
              <a:t>   </a:t>
            </a:r>
            <a:r>
              <a:rPr lang="en-US" altLang="zh-CN" b="0" i="0" u="none" strike="noStrike" baseline="0" dirty="0" smtClean="0">
                <a:latin typeface="Times New Roman"/>
              </a:rPr>
              <a:t>//</a:t>
            </a:r>
            <a:r>
              <a:rPr lang="zh-CN" altLang="en-US" b="0" i="0" u="none" strike="noStrike" baseline="0" dirty="0" smtClean="0">
                <a:latin typeface="Times New Roman"/>
              </a:rPr>
              <a:t>绘制</a:t>
            </a:r>
            <a:r>
              <a:rPr lang="en-US" altLang="zh-CN" b="0" i="0" u="none" strike="noStrike" baseline="0" dirty="0" err="1" smtClean="0">
                <a:latin typeface="Times New Roman"/>
              </a:rPr>
              <a:t>pChart</a:t>
            </a:r>
            <a:r>
              <a:rPr lang="zh-CN" altLang="en-US" b="0" i="0" u="none" strike="noStrike" baseline="0" dirty="0" smtClean="0">
                <a:latin typeface="Times New Roman"/>
              </a:rPr>
              <a:t>控件的顶部的三维边框</a:t>
            </a:r>
          </a:p>
          <a:p>
            <a:pPr marR="0" lvl="0" rtl="0"/>
            <a:r>
              <a:rPr lang="zh-CN" altLang="en-US" b="0" i="0" u="none" strike="noStrike" baseline="0" dirty="0" smtClean="0">
                <a:latin typeface="Times New Roman"/>
              </a:rPr>
              <a:t>    </a:t>
            </a:r>
            <a:r>
              <a:rPr lang="en-US" altLang="zh-CN" b="0" i="0" u="none" strike="noStrike" baseline="0" dirty="0" err="1" smtClean="0">
                <a:latin typeface="Times New Roman"/>
              </a:rPr>
              <a:t>ControlPaint.DrawBorder3D</a:t>
            </a:r>
            <a:r>
              <a:rPr lang="en-US" altLang="zh-CN" b="0" i="0" u="none" strike="noStrike" baseline="0" dirty="0" smtClean="0">
                <a:latin typeface="Times New Roman"/>
              </a:rPr>
              <a:t>(</a:t>
            </a:r>
            <a:r>
              <a:rPr lang="en-US" altLang="zh-CN" b="0" i="0" u="none" strike="noStrike" baseline="0" dirty="0" err="1" smtClean="0">
                <a:latin typeface="Times New Roman"/>
              </a:rPr>
              <a:t>e.Graphics,e.ClipRectangle,Border3DStyle.Et</a:t>
            </a:r>
            <a:endParaRPr lang="en-US" altLang="zh-CN" b="0" i="0" u="none" strike="noStrike" baseline="0" dirty="0" smtClean="0">
              <a:latin typeface="Times New Roman"/>
            </a:endParaRPr>
          </a:p>
          <a:p>
            <a:pPr marR="0" lvl="0" rtl="0"/>
            <a:r>
              <a:rPr lang="zh-CN" altLang="en-US" b="0" i="0" u="none" strike="noStrike" baseline="0" dirty="0" smtClean="0">
                <a:latin typeface="Times New Roman"/>
              </a:rPr>
              <a:t>    </a:t>
            </a:r>
            <a:r>
              <a:rPr lang="en-US" altLang="zh-CN" b="0" i="0" u="none" strike="noStrike" baseline="0" dirty="0" err="1" smtClean="0">
                <a:latin typeface="Times New Roman"/>
              </a:rPr>
              <a:t>ched,Border3DSide.Top</a:t>
            </a:r>
            <a:r>
              <a:rPr lang="en-US" altLang="zh-CN" b="0" i="0" u="none" strike="noStrike" baseline="0" dirty="0" smtClean="0">
                <a:latin typeface="Times New Roman"/>
              </a:rPr>
              <a:t>);</a:t>
            </a:r>
          </a:p>
          <a:p>
            <a:pPr marR="0" lvl="0" rtl="0"/>
            <a:r>
              <a:rPr lang="en-US" altLang="zh-CN" b="0" i="0" u="none" strike="noStrike" baseline="0" dirty="0" smtClean="0">
                <a:latin typeface="Times New Roman"/>
              </a:rPr>
              <a:t>}</a:t>
            </a:r>
          </a:p>
          <a:p>
            <a:pPr marR="0" lvl="0" rtl="0"/>
            <a:r>
              <a:rPr lang="zh-CN" altLang="en-US" b="0" i="0" u="none" strike="noStrike" baseline="0" dirty="0" smtClean="0">
                <a:latin typeface="Times New Roman"/>
              </a:rPr>
              <a:t>运行</a:t>
            </a:r>
            <a:r>
              <a:rPr lang="en-US" altLang="zh-CN" b="0" i="0" u="none" strike="noStrike" baseline="0" dirty="0" smtClean="0">
                <a:latin typeface="Times New Roman"/>
              </a:rPr>
              <a:t>GDI</a:t>
            </a:r>
            <a:r>
              <a:rPr lang="zh-CN" altLang="en-US" b="0" i="0" u="none" strike="noStrike" baseline="0" dirty="0" smtClean="0">
                <a:latin typeface="Times New Roman"/>
              </a:rPr>
              <a:t>窗体应用程序，“</a:t>
            </a:r>
            <a:r>
              <a:rPr lang="en-US" altLang="zh-CN" b="0" i="0" u="none" strike="noStrike" baseline="0" dirty="0" smtClean="0">
                <a:latin typeface="Times New Roman"/>
              </a:rPr>
              <a:t>C#</a:t>
            </a:r>
            <a:r>
              <a:rPr lang="en-US" altLang="zh-CN" b="0" i="0" u="none" strike="noStrike" baseline="0" dirty="0" smtClean="0">
                <a:latin typeface="宋体"/>
                <a:ea typeface="宋体"/>
              </a:rPr>
              <a:t>-</a:t>
            </a:r>
            <a:r>
              <a:rPr lang="en-US" altLang="zh-CN" b="0" i="0" u="none" strike="noStrike" baseline="0" dirty="0" smtClean="0">
                <a:latin typeface="Times New Roman"/>
                <a:ea typeface="宋体"/>
              </a:rPr>
              <a:t>GDI</a:t>
            </a:r>
            <a:r>
              <a:rPr lang="zh-CN" altLang="en-US" b="0" i="0" u="none" strike="noStrike" baseline="0" dirty="0" smtClean="0">
                <a:latin typeface="Times New Roman"/>
                <a:ea typeface="宋体"/>
              </a:rPr>
              <a:t>”窗体在</a:t>
            </a:r>
            <a:r>
              <a:rPr lang="en-US" altLang="zh-CN" b="0" i="0" u="none" strike="noStrike" baseline="0" dirty="0" err="1" smtClean="0">
                <a:latin typeface="Times New Roman"/>
                <a:ea typeface="宋体"/>
              </a:rPr>
              <a:t>pChart</a:t>
            </a:r>
            <a:r>
              <a:rPr lang="zh-CN" altLang="en-US" b="0" i="0" u="none" strike="noStrike" baseline="0" dirty="0" smtClean="0">
                <a:latin typeface="Times New Roman"/>
                <a:ea typeface="宋体"/>
              </a:rPr>
              <a:t>控件的顶部显示了</a:t>
            </a:r>
            <a:r>
              <a:rPr lang="en-US" altLang="zh-CN" b="0" i="0" u="none" strike="noStrike" baseline="0" dirty="0" err="1" smtClean="0">
                <a:latin typeface="Times New Roman"/>
                <a:ea typeface="宋体"/>
              </a:rPr>
              <a:t>3D</a:t>
            </a:r>
            <a:r>
              <a:rPr lang="zh-CN" altLang="en-US" b="0" i="0" u="none" strike="noStrike" baseline="0" dirty="0" smtClean="0">
                <a:latin typeface="Times New Roman"/>
                <a:ea typeface="宋体"/>
              </a:rPr>
              <a:t>边界。</a:t>
            </a:r>
          </a:p>
        </p:txBody>
      </p:sp>
    </p:spTree>
    <p:extLst>
      <p:ext uri="{BB962C8B-B14F-4D97-AF65-F5344CB8AC3E}">
        <p14:creationId xmlns:p14="http://schemas.microsoft.com/office/powerpoint/2010/main" val="1139615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altLang="zh-CN" b="0" i="0" u="none" strike="noStrike" kern="1800" baseline="0" dirty="0" smtClean="0">
                <a:latin typeface="Arial"/>
                <a:ea typeface="黑体"/>
              </a:rPr>
              <a:t>8.2.3  </a:t>
            </a:r>
            <a:r>
              <a:rPr lang="zh-CN" altLang="en-US" b="0" i="0" u="none" strike="noStrike" kern="1800" baseline="0" dirty="0" smtClean="0">
                <a:latin typeface="Arial"/>
                <a:ea typeface="黑体"/>
              </a:rPr>
              <a:t>绘制直线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marR="0" lvl="0" rtl="0"/>
            <a:r>
              <a:rPr lang="zh-CN" altLang="en-US" b="0" i="0" u="none" strike="noStrike" baseline="0" dirty="0" smtClean="0">
                <a:latin typeface="Times New Roman"/>
              </a:rPr>
              <a:t>绘制直线是指在窗体中绘制一条直线。在</a:t>
            </a:r>
            <a:r>
              <a:rPr lang="en-US" altLang="zh-CN" b="0" i="0" u="none" strike="noStrike" baseline="0" dirty="0" smtClean="0">
                <a:latin typeface="Times New Roman"/>
              </a:rPr>
              <a:t>GDI</a:t>
            </a:r>
            <a:r>
              <a:rPr lang="zh-CN" altLang="en-US" b="0" i="0" u="none" strike="noStrike" baseline="0" dirty="0" smtClean="0">
                <a:latin typeface="Times New Roman"/>
              </a:rPr>
              <a:t>应用程序中，单击</a:t>
            </a:r>
            <a:r>
              <a:rPr lang="en-US" altLang="zh-CN" b="0" i="0" u="none" strike="noStrike" baseline="0" dirty="0" err="1" smtClean="0">
                <a:latin typeface="Times New Roman"/>
              </a:rPr>
              <a:t>MainForm</a:t>
            </a:r>
            <a:r>
              <a:rPr lang="zh-CN" altLang="en-US" b="0" i="0" u="none" strike="noStrike" baseline="0" dirty="0" smtClean="0">
                <a:latin typeface="Times New Roman"/>
              </a:rPr>
              <a:t>窗体的“绘制直线”按钮，即可在</a:t>
            </a:r>
            <a:r>
              <a:rPr lang="en-US" altLang="zh-CN" b="0" i="0" u="none" strike="noStrike" baseline="0" dirty="0" err="1" smtClean="0">
                <a:latin typeface="Times New Roman"/>
              </a:rPr>
              <a:t>pChart</a:t>
            </a:r>
            <a:r>
              <a:rPr lang="zh-CN" altLang="en-US" b="0" i="0" u="none" strike="noStrike" baseline="0" dirty="0" smtClean="0">
                <a:latin typeface="Times New Roman"/>
              </a:rPr>
              <a:t>控件中绘制直线。该功能由“绘制直线”按钮的</a:t>
            </a:r>
            <a:r>
              <a:rPr lang="en-US" altLang="zh-CN" b="0" i="0" u="none" strike="noStrike" baseline="0" dirty="0" smtClean="0">
                <a:latin typeface="Times New Roman"/>
              </a:rPr>
              <a:t>Click</a:t>
            </a:r>
            <a:r>
              <a:rPr lang="zh-CN" altLang="en-US" b="0" i="0" u="none" strike="noStrike" baseline="0" dirty="0" smtClean="0">
                <a:latin typeface="Times New Roman"/>
              </a:rPr>
              <a:t>事件实现，具体步骤如下所示。</a:t>
            </a:r>
          </a:p>
          <a:p>
            <a:pPr marR="0" lvl="0" rtl="0"/>
            <a:r>
              <a:rPr lang="zh-CN" altLang="en-US" b="0" i="0" u="none" strike="noStrike" baseline="0" dirty="0" smtClean="0">
                <a:latin typeface="Times New Roman"/>
              </a:rPr>
              <a:t>（</a:t>
            </a:r>
            <a:r>
              <a:rPr lang="en-US" altLang="zh-CN" b="0" i="0" u="none" strike="noStrike" baseline="0" dirty="0" smtClean="0">
                <a:latin typeface="Times New Roman"/>
              </a:rPr>
              <a:t>1</a:t>
            </a:r>
            <a:r>
              <a:rPr lang="zh-CN" altLang="en-US" b="0" i="0" u="none" strike="noStrike" baseline="0" dirty="0" smtClean="0">
                <a:latin typeface="Times New Roman"/>
              </a:rPr>
              <a:t>）调用</a:t>
            </a:r>
            <a:r>
              <a:rPr lang="en-US" altLang="zh-CN" b="0" i="0" u="none" strike="noStrike" baseline="0" dirty="0" err="1" smtClean="0">
                <a:latin typeface="Times New Roman"/>
              </a:rPr>
              <a:t>pChart</a:t>
            </a:r>
            <a:r>
              <a:rPr lang="zh-CN" altLang="en-US" b="0" i="0" u="none" strike="noStrike" baseline="0" dirty="0" smtClean="0">
                <a:latin typeface="Times New Roman"/>
              </a:rPr>
              <a:t>控件的</a:t>
            </a:r>
            <a:r>
              <a:rPr lang="en-US" altLang="zh-CN" b="0" i="0" u="none" strike="noStrike" baseline="0" dirty="0" smtClean="0">
                <a:latin typeface="Times New Roman"/>
              </a:rPr>
              <a:t>Refresh()</a:t>
            </a:r>
            <a:r>
              <a:rPr lang="zh-CN" altLang="en-US" b="0" i="0" u="none" strike="noStrike" baseline="0" dirty="0" smtClean="0">
                <a:latin typeface="Times New Roman"/>
              </a:rPr>
              <a:t>方法清空其显示的所有图像。</a:t>
            </a:r>
          </a:p>
          <a:p>
            <a:pPr marR="0" lvl="0" rtl="0"/>
            <a:r>
              <a:rPr lang="zh-CN" altLang="en-US" b="0" i="0" u="none" strike="noStrike" baseline="0" dirty="0" smtClean="0">
                <a:latin typeface="Times New Roman"/>
              </a:rPr>
              <a:t>（</a:t>
            </a:r>
            <a:r>
              <a:rPr lang="en-US" altLang="zh-CN" b="0" i="0" u="none" strike="noStrike" baseline="0" dirty="0" smtClean="0">
                <a:latin typeface="Times New Roman"/>
              </a:rPr>
              <a:t>2</a:t>
            </a:r>
            <a:r>
              <a:rPr lang="zh-CN" altLang="en-US" b="0" i="0" u="none" strike="noStrike" baseline="0" dirty="0" smtClean="0">
                <a:latin typeface="Times New Roman"/>
              </a:rPr>
              <a:t>）调用</a:t>
            </a:r>
            <a:r>
              <a:rPr lang="en-US" altLang="zh-CN" b="0" i="0" u="none" strike="noStrike" baseline="0" dirty="0" err="1" smtClean="0">
                <a:latin typeface="Times New Roman"/>
              </a:rPr>
              <a:t>pChart</a:t>
            </a:r>
            <a:r>
              <a:rPr lang="zh-CN" altLang="en-US" b="0" i="0" u="none" strike="noStrike" baseline="0" dirty="0" smtClean="0">
                <a:latin typeface="Times New Roman"/>
              </a:rPr>
              <a:t>控件的</a:t>
            </a:r>
            <a:r>
              <a:rPr lang="en-US" altLang="zh-CN" b="0" i="0" u="none" strike="noStrike" baseline="0" dirty="0" err="1" smtClean="0">
                <a:latin typeface="Times New Roman"/>
              </a:rPr>
              <a:t>CreateGraphics</a:t>
            </a:r>
            <a:r>
              <a:rPr lang="en-US" altLang="zh-CN" b="0" i="0" u="none" strike="noStrike" baseline="0" dirty="0" smtClean="0">
                <a:latin typeface="Times New Roman"/>
              </a:rPr>
              <a:t>()</a:t>
            </a:r>
            <a:r>
              <a:rPr lang="zh-CN" altLang="en-US" b="0" i="0" u="none" strike="noStrike" baseline="0" dirty="0" smtClean="0">
                <a:latin typeface="Times New Roman"/>
              </a:rPr>
              <a:t>方法创建</a:t>
            </a:r>
            <a:r>
              <a:rPr lang="en-US" altLang="zh-CN" b="0" i="0" u="none" strike="noStrike" baseline="0" dirty="0" smtClean="0">
                <a:latin typeface="Times New Roman"/>
              </a:rPr>
              <a:t>Graphics</a:t>
            </a:r>
            <a:r>
              <a:rPr lang="zh-CN" altLang="en-US" b="0" i="0" u="none" strike="noStrike" baseline="0" dirty="0" smtClean="0">
                <a:latin typeface="Times New Roman"/>
              </a:rPr>
              <a:t>对象，并保存为</a:t>
            </a:r>
            <a:r>
              <a:rPr lang="en-US" altLang="zh-CN" b="0" i="0" u="none" strike="noStrike" baseline="0" dirty="0" smtClean="0">
                <a:latin typeface="Times New Roman"/>
              </a:rPr>
              <a:t>g</a:t>
            </a:r>
            <a:r>
              <a:rPr lang="zh-CN" altLang="en-US" b="0" i="0" u="none" strike="noStrike" baseline="0" dirty="0" smtClean="0">
                <a:latin typeface="Times New Roman"/>
              </a:rPr>
              <a:t>变量。该对象用于绘制图形。</a:t>
            </a:r>
          </a:p>
          <a:p>
            <a:pPr marR="0" lvl="0" rtl="0"/>
            <a:r>
              <a:rPr lang="zh-CN" altLang="en-US" b="0" i="0" u="none" strike="noStrike" baseline="0" dirty="0" smtClean="0">
                <a:latin typeface="Times New Roman"/>
              </a:rPr>
              <a:t>（</a:t>
            </a:r>
            <a:r>
              <a:rPr lang="en-US" altLang="zh-CN" b="0" i="0" u="none" strike="noStrike" baseline="0" dirty="0" smtClean="0">
                <a:latin typeface="Times New Roman"/>
              </a:rPr>
              <a:t>3</a:t>
            </a:r>
            <a:r>
              <a:rPr lang="zh-CN" altLang="en-US" b="0" i="0" u="none" strike="noStrike" baseline="0" dirty="0" smtClean="0">
                <a:latin typeface="Times New Roman"/>
              </a:rPr>
              <a:t>）调用</a:t>
            </a:r>
            <a:r>
              <a:rPr lang="en-US" altLang="zh-CN" b="0" i="0" u="none" strike="noStrike" baseline="0" dirty="0" smtClean="0">
                <a:latin typeface="Times New Roman"/>
              </a:rPr>
              <a:t>Color</a:t>
            </a:r>
            <a:r>
              <a:rPr lang="zh-CN" altLang="en-US" b="0" i="0" u="none" strike="noStrike" baseline="0" dirty="0" smtClean="0">
                <a:latin typeface="Times New Roman"/>
              </a:rPr>
              <a:t>的</a:t>
            </a:r>
            <a:r>
              <a:rPr lang="en-US" altLang="zh-CN" b="0" i="0" u="none" strike="noStrike" baseline="0" dirty="0" err="1" smtClean="0">
                <a:latin typeface="Times New Roman"/>
              </a:rPr>
              <a:t>FromArgb</a:t>
            </a:r>
            <a:r>
              <a:rPr lang="en-US" altLang="zh-CN" b="0" i="0" u="none" strike="noStrike" baseline="0" dirty="0" smtClean="0">
                <a:latin typeface="Times New Roman"/>
              </a:rPr>
              <a:t>()</a:t>
            </a:r>
            <a:r>
              <a:rPr lang="zh-CN" altLang="en-US" b="0" i="0" u="none" strike="noStrike" baseline="0" dirty="0" smtClean="0">
                <a:latin typeface="Times New Roman"/>
              </a:rPr>
              <a:t>方法产生随机颜色，并保存为</a:t>
            </a:r>
            <a:r>
              <a:rPr lang="en-US" altLang="zh-CN" b="0" i="0" u="none" strike="noStrike" baseline="0" dirty="0" smtClean="0">
                <a:latin typeface="Times New Roman"/>
              </a:rPr>
              <a:t>c</a:t>
            </a:r>
            <a:r>
              <a:rPr lang="zh-CN" altLang="en-US" b="0" i="0" u="none" strike="noStrike" baseline="0" dirty="0" smtClean="0">
                <a:latin typeface="Times New Roman"/>
              </a:rPr>
              <a:t>变量。</a:t>
            </a:r>
          </a:p>
        </p:txBody>
      </p:sp>
    </p:spTree>
    <p:extLst>
      <p:ext uri="{BB962C8B-B14F-4D97-AF65-F5344CB8AC3E}">
        <p14:creationId xmlns:p14="http://schemas.microsoft.com/office/powerpoint/2010/main" val="414601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altLang="zh-CN" b="0" i="0" u="none" strike="noStrike" kern="1800" baseline="0" dirty="0" smtClean="0">
                <a:latin typeface="Arial"/>
                <a:ea typeface="黑体"/>
              </a:rPr>
              <a:t>8.1.1  Graphics</a:t>
            </a:r>
            <a:r>
              <a:rPr lang="zh-CN" altLang="en-US" b="0" i="0" u="none" strike="noStrike" kern="1800" baseline="0" dirty="0" smtClean="0">
                <a:latin typeface="Arial"/>
                <a:ea typeface="黑体"/>
              </a:rPr>
              <a:t>类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10000"/>
          </a:bodyPr>
          <a:lstStyle/>
          <a:p>
            <a:pPr marR="0" lvl="0" rtl="0"/>
            <a:r>
              <a:rPr lang="en-US" altLang="zh-CN" b="0" i="0" u="none" strike="noStrike" baseline="0" dirty="0" smtClean="0">
                <a:latin typeface="Times New Roman"/>
              </a:rPr>
              <a:t>Graphics</a:t>
            </a:r>
            <a:r>
              <a:rPr lang="zh-CN" altLang="en-US" b="0" i="0" u="none" strike="noStrike" baseline="0" dirty="0" smtClean="0">
                <a:latin typeface="Times New Roman"/>
              </a:rPr>
              <a:t>类封装一个</a:t>
            </a:r>
            <a:r>
              <a:rPr lang="en-US" altLang="zh-CN" b="0" i="0" u="none" strike="noStrike" baseline="0" dirty="0" err="1" smtClean="0">
                <a:latin typeface="Times New Roman"/>
              </a:rPr>
              <a:t>GDI</a:t>
            </a:r>
            <a:r>
              <a:rPr lang="en-US" altLang="zh-CN" b="0" i="0" u="none" strike="noStrike" baseline="0" dirty="0" smtClean="0">
                <a:latin typeface="Times New Roman"/>
              </a:rPr>
              <a:t>+</a:t>
            </a:r>
            <a:r>
              <a:rPr lang="zh-CN" altLang="en-US" b="0" i="0" u="none" strike="noStrike" baseline="0" dirty="0" smtClean="0">
                <a:latin typeface="Times New Roman"/>
              </a:rPr>
              <a:t>绘图图面，提供将对象绘制到显示设备的方法。该类不能被继承。</a:t>
            </a:r>
            <a:r>
              <a:rPr lang="en-US" altLang="zh-CN" b="0" i="0" u="none" strike="noStrike" baseline="0" dirty="0" smtClean="0">
                <a:latin typeface="Times New Roman"/>
              </a:rPr>
              <a:t>Graphics</a:t>
            </a:r>
            <a:r>
              <a:rPr lang="zh-CN" altLang="en-US" b="0" i="0" u="none" strike="noStrike" baseline="0" dirty="0" smtClean="0">
                <a:latin typeface="Times New Roman"/>
              </a:rPr>
              <a:t>类可以用来创建图形图像的对象。通常，</a:t>
            </a:r>
            <a:r>
              <a:rPr lang="en-US" altLang="zh-CN" b="0" i="0" u="none" strike="noStrike" baseline="0" dirty="0" smtClean="0">
                <a:latin typeface="Times New Roman"/>
              </a:rPr>
              <a:t>Graphics</a:t>
            </a:r>
            <a:r>
              <a:rPr lang="zh-CN" altLang="en-US" b="0" i="0" u="none" strike="noStrike" baseline="0" dirty="0" smtClean="0">
                <a:latin typeface="Times New Roman"/>
              </a:rPr>
              <a:t>对象与特定的设备上下文关联。</a:t>
            </a:r>
          </a:p>
          <a:p>
            <a:pPr marR="0" lvl="0" rtl="0"/>
            <a:r>
              <a:rPr lang="en-US" altLang="zh-CN" b="0" i="0" u="none" strike="noStrike" baseline="0" dirty="0" smtClean="0">
                <a:latin typeface="Times New Roman"/>
              </a:rPr>
              <a:t>1</a:t>
            </a:r>
            <a:r>
              <a:rPr lang="zh-CN" altLang="en-US" b="0" i="0" u="none" strike="noStrike" baseline="0" dirty="0" smtClean="0">
                <a:latin typeface="Times New Roman"/>
              </a:rPr>
              <a:t>．创建</a:t>
            </a:r>
            <a:r>
              <a:rPr lang="en-US" altLang="zh-CN" b="0" i="0" u="none" strike="noStrike" baseline="0" dirty="0" smtClean="0">
                <a:latin typeface="Times New Roman"/>
              </a:rPr>
              <a:t>Graphics</a:t>
            </a:r>
            <a:r>
              <a:rPr lang="zh-CN" altLang="en-US" b="0" i="0" u="none" strike="noStrike" baseline="0" dirty="0" smtClean="0">
                <a:latin typeface="Times New Roman"/>
              </a:rPr>
              <a:t>对象</a:t>
            </a:r>
          </a:p>
          <a:p>
            <a:pPr marR="0" lvl="0" rtl="0"/>
            <a:r>
              <a:rPr lang="zh-CN" altLang="en-US" b="0" i="0" u="none" strike="noStrike" baseline="0" dirty="0" smtClean="0">
                <a:latin typeface="Times New Roman"/>
              </a:rPr>
              <a:t>在使用</a:t>
            </a:r>
            <a:r>
              <a:rPr lang="en-US" altLang="zh-CN" b="0" i="0" u="none" strike="noStrike" baseline="0" dirty="0" err="1" smtClean="0">
                <a:latin typeface="Times New Roman"/>
              </a:rPr>
              <a:t>GDI</a:t>
            </a:r>
            <a:r>
              <a:rPr lang="en-US" altLang="zh-CN" b="0" i="0" u="none" strike="noStrike" baseline="0" dirty="0" smtClean="0">
                <a:latin typeface="Times New Roman"/>
              </a:rPr>
              <a:t>+</a:t>
            </a:r>
            <a:r>
              <a:rPr lang="zh-CN" altLang="en-US" b="0" i="0" u="none" strike="noStrike" baseline="0" dirty="0" smtClean="0">
                <a:latin typeface="Times New Roman"/>
              </a:rPr>
              <a:t>绘制线条和形状、呈现文本或显示与操作图像时，必须先创建</a:t>
            </a:r>
            <a:r>
              <a:rPr lang="en-US" altLang="zh-CN" b="0" i="0" u="none" strike="noStrike" baseline="0" dirty="0" smtClean="0">
                <a:latin typeface="Times New Roman"/>
              </a:rPr>
              <a:t>Graphics</a:t>
            </a:r>
            <a:r>
              <a:rPr lang="zh-CN" altLang="en-US" b="0" i="0" u="none" strike="noStrike" baseline="0" dirty="0" smtClean="0">
                <a:latin typeface="Times New Roman"/>
              </a:rPr>
              <a:t>对象。</a:t>
            </a:r>
            <a:r>
              <a:rPr lang="en-US" altLang="zh-CN" b="0" i="0" u="none" strike="noStrike" baseline="0" dirty="0" smtClean="0">
                <a:latin typeface="Times New Roman"/>
              </a:rPr>
              <a:t>Graphics</a:t>
            </a:r>
            <a:r>
              <a:rPr lang="zh-CN" altLang="en-US" b="0" i="0" u="none" strike="noStrike" baseline="0" dirty="0" smtClean="0">
                <a:latin typeface="Times New Roman"/>
              </a:rPr>
              <a:t>类没有定义构造函数，因此不能使用</a:t>
            </a:r>
            <a:r>
              <a:rPr lang="en-US" altLang="zh-CN" b="0" i="0" u="none" strike="noStrike" baseline="0" dirty="0" smtClean="0">
                <a:latin typeface="Times New Roman"/>
              </a:rPr>
              <a:t>new</a:t>
            </a:r>
            <a:r>
              <a:rPr lang="zh-CN" altLang="en-US" b="0" i="0" u="none" strike="noStrike" baseline="0" dirty="0" smtClean="0">
                <a:latin typeface="Times New Roman"/>
              </a:rPr>
              <a:t>操作符创建</a:t>
            </a:r>
            <a:r>
              <a:rPr lang="en-US" altLang="zh-CN" b="0" i="0" u="none" strike="noStrike" baseline="0" dirty="0" smtClean="0">
                <a:latin typeface="Times New Roman"/>
              </a:rPr>
              <a:t>Graphics</a:t>
            </a:r>
            <a:r>
              <a:rPr lang="zh-CN" altLang="en-US" b="0" i="0" u="none" strike="noStrike" baseline="0" dirty="0" smtClean="0">
                <a:latin typeface="Times New Roman"/>
              </a:rPr>
              <a:t>对象。通常情况下，创建</a:t>
            </a:r>
            <a:r>
              <a:rPr lang="en-US" altLang="zh-CN" b="0" i="0" u="none" strike="noStrike" baseline="0" dirty="0" smtClean="0">
                <a:latin typeface="Times New Roman"/>
              </a:rPr>
              <a:t>Graphics</a:t>
            </a:r>
            <a:r>
              <a:rPr lang="zh-CN" altLang="en-US" b="0" i="0" u="none" strike="noStrike" baseline="0" dirty="0" smtClean="0">
                <a:latin typeface="Times New Roman"/>
              </a:rPr>
              <a:t>对象有三种方法。</a:t>
            </a:r>
          </a:p>
          <a:p>
            <a:pPr marR="0" lvl="0" rtl="0"/>
            <a:r>
              <a:rPr lang="zh-CN" altLang="en-US" b="0" i="0" u="none" strike="noStrike" baseline="0" dirty="0" smtClean="0">
                <a:latin typeface="Times New Roman"/>
              </a:rPr>
              <a:t>通过控件或窗体的</a:t>
            </a:r>
            <a:r>
              <a:rPr lang="en-US" altLang="zh-CN" b="0" i="0" u="none" strike="noStrike" baseline="0" dirty="0" err="1" smtClean="0">
                <a:latin typeface="Times New Roman"/>
              </a:rPr>
              <a:t>CreateGraphics</a:t>
            </a:r>
            <a:r>
              <a:rPr lang="en-US" altLang="zh-CN" b="0" i="0" u="none" strike="noStrike" baseline="0" dirty="0" smtClean="0">
                <a:latin typeface="Times New Roman"/>
              </a:rPr>
              <a:t>()</a:t>
            </a:r>
            <a:r>
              <a:rPr lang="zh-CN" altLang="en-US" b="0" i="0" u="none" strike="noStrike" baseline="0" dirty="0" smtClean="0">
                <a:latin typeface="Times New Roman"/>
              </a:rPr>
              <a:t>方法创建</a:t>
            </a:r>
            <a:r>
              <a:rPr lang="en-US" altLang="zh-CN" b="0" i="0" u="none" strike="noStrike" baseline="0" dirty="0" smtClean="0">
                <a:latin typeface="Times New Roman"/>
              </a:rPr>
              <a:t>Graphics</a:t>
            </a:r>
            <a:r>
              <a:rPr lang="zh-CN" altLang="en-US" b="0" i="0" u="none" strike="noStrike" baseline="0" dirty="0" smtClean="0">
                <a:latin typeface="Times New Roman"/>
              </a:rPr>
              <a:t>对象。</a:t>
            </a:r>
          </a:p>
          <a:p>
            <a:pPr marR="0" lvl="0" rtl="0"/>
            <a:r>
              <a:rPr lang="zh-CN" altLang="en-US" b="0" i="0" u="none" strike="noStrike" baseline="0" dirty="0" smtClean="0">
                <a:latin typeface="Times New Roman"/>
              </a:rPr>
              <a:t>通过控件或窗体的</a:t>
            </a:r>
            <a:r>
              <a:rPr lang="en-US" altLang="zh-CN" b="0" i="0" u="none" strike="noStrike" baseline="0" dirty="0" smtClean="0">
                <a:latin typeface="Times New Roman"/>
              </a:rPr>
              <a:t>Paint</a:t>
            </a:r>
            <a:r>
              <a:rPr lang="zh-CN" altLang="en-US" b="0" i="0" u="none" strike="noStrike" baseline="0" dirty="0" smtClean="0">
                <a:latin typeface="Times New Roman"/>
              </a:rPr>
              <a:t>事件的</a:t>
            </a:r>
            <a:r>
              <a:rPr lang="en-US" altLang="zh-CN" b="0" i="0" u="none" strike="noStrike" baseline="0" dirty="0" smtClean="0">
                <a:latin typeface="Times New Roman"/>
              </a:rPr>
              <a:t>e</a:t>
            </a:r>
            <a:r>
              <a:rPr lang="zh-CN" altLang="en-US" b="0" i="0" u="none" strike="noStrike" baseline="0" dirty="0" smtClean="0">
                <a:latin typeface="Times New Roman"/>
              </a:rPr>
              <a:t>参数（类型为</a:t>
            </a:r>
            <a:r>
              <a:rPr lang="en-US" altLang="zh-CN" b="0" i="0" u="none" strike="noStrike" baseline="0" dirty="0" err="1" smtClean="0">
                <a:latin typeface="Times New Roman"/>
              </a:rPr>
              <a:t>PaintEventArgs</a:t>
            </a:r>
            <a:r>
              <a:rPr lang="zh-CN" altLang="en-US" b="0" i="0" u="none" strike="noStrike" baseline="0" dirty="0" smtClean="0">
                <a:latin typeface="Times New Roman"/>
              </a:rPr>
              <a:t>）的</a:t>
            </a:r>
            <a:r>
              <a:rPr lang="en-US" altLang="zh-CN" b="0" i="0" u="none" strike="noStrike" baseline="0" dirty="0" smtClean="0">
                <a:latin typeface="Times New Roman"/>
              </a:rPr>
              <a:t>Graphics</a:t>
            </a:r>
            <a:r>
              <a:rPr lang="zh-CN" altLang="en-US" b="0" i="0" u="none" strike="noStrike" baseline="0" dirty="0" smtClean="0">
                <a:latin typeface="Times New Roman"/>
              </a:rPr>
              <a:t>属性获取</a:t>
            </a:r>
            <a:r>
              <a:rPr lang="en-US" altLang="zh-CN" b="0" i="0" u="none" strike="noStrike" baseline="0" dirty="0" smtClean="0">
                <a:latin typeface="Times New Roman"/>
              </a:rPr>
              <a:t>Graphics</a:t>
            </a:r>
            <a:r>
              <a:rPr lang="zh-CN" altLang="en-US" b="0" i="0" u="none" strike="noStrike" baseline="0" dirty="0" smtClean="0">
                <a:latin typeface="Times New Roman"/>
              </a:rPr>
              <a:t>对象。</a:t>
            </a:r>
          </a:p>
          <a:p>
            <a:pPr marR="0" lvl="0" rtl="0"/>
            <a:r>
              <a:rPr lang="zh-CN" altLang="en-US" b="0" i="0" u="none" strike="noStrike" baseline="0" dirty="0" smtClean="0">
                <a:latin typeface="Times New Roman"/>
              </a:rPr>
              <a:t>使用</a:t>
            </a:r>
            <a:r>
              <a:rPr lang="en-US" altLang="zh-CN" b="0" i="0" u="none" strike="noStrike" baseline="0" dirty="0" err="1" smtClean="0">
                <a:latin typeface="Times New Roman"/>
              </a:rPr>
              <a:t>FromImage</a:t>
            </a:r>
            <a:r>
              <a:rPr lang="en-US" altLang="zh-CN" b="0" i="0" u="none" strike="noStrike" baseline="0" dirty="0" smtClean="0">
                <a:latin typeface="Times New Roman"/>
              </a:rPr>
              <a:t>()</a:t>
            </a:r>
            <a:r>
              <a:rPr lang="zh-CN" altLang="en-US" b="0" i="0" u="none" strike="noStrike" baseline="0" dirty="0" smtClean="0">
                <a:latin typeface="Times New Roman"/>
              </a:rPr>
              <a:t>方法从图像创建</a:t>
            </a:r>
            <a:r>
              <a:rPr lang="en-US" altLang="zh-CN" b="0" i="0" u="none" strike="noStrike" baseline="0" dirty="0" smtClean="0">
                <a:latin typeface="Times New Roman"/>
              </a:rPr>
              <a:t>Graphics</a:t>
            </a:r>
            <a:r>
              <a:rPr lang="zh-CN" altLang="en-US" b="0" i="0" u="none" strike="noStrike" baseline="0" dirty="0" smtClean="0">
                <a:latin typeface="Times New Roman"/>
              </a:rPr>
              <a:t>对象。</a:t>
            </a:r>
          </a:p>
        </p:txBody>
      </p:sp>
    </p:spTree>
    <p:extLst>
      <p:ext uri="{BB962C8B-B14F-4D97-AF65-F5344CB8AC3E}">
        <p14:creationId xmlns:p14="http://schemas.microsoft.com/office/powerpoint/2010/main" val="3470869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b="1" dirty="0">
                <a:latin typeface="Times New Roman"/>
                <a:sym typeface="Wingdings"/>
              </a:rPr>
              <a:t></a:t>
            </a:r>
            <a:r>
              <a:rPr lang="zh-CN" altLang="en-US" dirty="0">
                <a:latin typeface="Arial"/>
                <a:ea typeface="黑体"/>
                <a:sym typeface="Wingdings"/>
              </a:rPr>
              <a:t>注意：</a:t>
            </a:r>
            <a:r>
              <a:rPr lang="zh-CN" altLang="en-US" dirty="0">
                <a:latin typeface="Times New Roman"/>
                <a:ea typeface="黑体"/>
                <a:sym typeface="Wingdings"/>
              </a:rPr>
              <a:t>随机颜色的</a:t>
            </a:r>
            <a:r>
              <a:rPr lang="en-US" altLang="zh-CN" dirty="0">
                <a:latin typeface="Times New Roman"/>
                <a:ea typeface="黑体"/>
                <a:sym typeface="Wingdings"/>
              </a:rPr>
              <a:t>alpha</a:t>
            </a:r>
            <a:r>
              <a:rPr lang="zh-CN" altLang="en-US" dirty="0">
                <a:latin typeface="Times New Roman"/>
                <a:ea typeface="黑体"/>
                <a:sym typeface="Wingdings"/>
              </a:rPr>
              <a:t>、红色、绿色和蓝色分量值由随机对象</a:t>
            </a:r>
            <a:r>
              <a:rPr lang="en-US" altLang="zh-CN" dirty="0">
                <a:latin typeface="Times New Roman"/>
                <a:ea typeface="黑体"/>
                <a:sym typeface="Wingdings"/>
              </a:rPr>
              <a:t>random</a:t>
            </a:r>
            <a:r>
              <a:rPr lang="zh-CN" altLang="en-US" dirty="0">
                <a:latin typeface="Times New Roman"/>
                <a:ea typeface="黑体"/>
                <a:sym typeface="Wingdings"/>
              </a:rPr>
              <a:t>产生。创建该对象的程序代码如下。</a:t>
            </a:r>
          </a:p>
          <a:p>
            <a:pPr lvl="0"/>
            <a:r>
              <a:rPr lang="en-US" altLang="zh-CN" dirty="0">
                <a:latin typeface="Times New Roman"/>
              </a:rPr>
              <a:t>Random random = new Random();</a:t>
            </a:r>
            <a:r>
              <a:rPr lang="zh-CN" altLang="en-US" dirty="0">
                <a:latin typeface="Times New Roman"/>
              </a:rPr>
              <a:t>        </a:t>
            </a:r>
            <a:r>
              <a:rPr lang="en-US" altLang="zh-CN" dirty="0">
                <a:latin typeface="Times New Roman"/>
              </a:rPr>
              <a:t>//</a:t>
            </a:r>
            <a:r>
              <a:rPr lang="zh-CN" altLang="en-US" dirty="0">
                <a:latin typeface="Times New Roman"/>
              </a:rPr>
              <a:t>创建随机数对象</a:t>
            </a:r>
          </a:p>
          <a:p>
            <a:pPr lvl="0"/>
            <a:r>
              <a:rPr lang="zh-CN" altLang="en-US" dirty="0">
                <a:latin typeface="Times New Roman"/>
              </a:rPr>
              <a:t>（</a:t>
            </a:r>
            <a:r>
              <a:rPr lang="en-US" altLang="zh-CN" dirty="0">
                <a:latin typeface="Times New Roman"/>
              </a:rPr>
              <a:t>4</a:t>
            </a:r>
            <a:r>
              <a:rPr lang="zh-CN" altLang="en-US" dirty="0">
                <a:latin typeface="Times New Roman"/>
              </a:rPr>
              <a:t>）调用</a:t>
            </a:r>
            <a:r>
              <a:rPr lang="en-US" altLang="zh-CN" dirty="0">
                <a:latin typeface="Times New Roman"/>
              </a:rPr>
              <a:t>g</a:t>
            </a:r>
            <a:r>
              <a:rPr lang="zh-CN" altLang="en-US" dirty="0">
                <a:latin typeface="Times New Roman"/>
              </a:rPr>
              <a:t>对象的</a:t>
            </a:r>
            <a:r>
              <a:rPr lang="en-US" altLang="zh-CN" dirty="0" err="1">
                <a:latin typeface="Times New Roman"/>
              </a:rPr>
              <a:t>DrawLine</a:t>
            </a:r>
            <a:r>
              <a:rPr lang="en-US" altLang="zh-CN" dirty="0">
                <a:latin typeface="Times New Roman"/>
              </a:rPr>
              <a:t>()</a:t>
            </a:r>
            <a:r>
              <a:rPr lang="zh-CN" altLang="en-US" dirty="0">
                <a:latin typeface="Times New Roman"/>
              </a:rPr>
              <a:t>方法绘制一条直线。该直线的起始点坐标为（</a:t>
            </a:r>
            <a:r>
              <a:rPr lang="en-US" altLang="zh-CN" dirty="0">
                <a:latin typeface="Times New Roman"/>
              </a:rPr>
              <a:t>0</a:t>
            </a:r>
            <a:r>
              <a:rPr lang="zh-CN" altLang="en-US" dirty="0">
                <a:latin typeface="Times New Roman"/>
              </a:rPr>
              <a:t>，</a:t>
            </a:r>
            <a:r>
              <a:rPr lang="en-US" altLang="zh-CN" dirty="0">
                <a:latin typeface="Times New Roman"/>
              </a:rPr>
              <a:t>0</a:t>
            </a:r>
            <a:r>
              <a:rPr lang="zh-CN" altLang="en-US" dirty="0">
                <a:latin typeface="Times New Roman"/>
              </a:rPr>
              <a:t>），结束点坐标为（</a:t>
            </a:r>
            <a:r>
              <a:rPr lang="en-US" altLang="zh-CN" dirty="0">
                <a:latin typeface="Times New Roman"/>
              </a:rPr>
              <a:t>200</a:t>
            </a:r>
            <a:r>
              <a:rPr lang="zh-CN" altLang="en-US" dirty="0">
                <a:latin typeface="Times New Roman"/>
              </a:rPr>
              <a:t>，</a:t>
            </a:r>
            <a:r>
              <a:rPr lang="en-US" altLang="zh-CN" dirty="0">
                <a:latin typeface="Times New Roman"/>
              </a:rPr>
              <a:t>200</a:t>
            </a:r>
            <a:r>
              <a:rPr lang="zh-CN" altLang="en-US" dirty="0">
                <a:latin typeface="Times New Roman"/>
              </a:rPr>
              <a:t>）。</a:t>
            </a:r>
          </a:p>
          <a:p>
            <a:pPr lvl="0"/>
            <a:r>
              <a:rPr lang="zh-CN" altLang="en-US" dirty="0">
                <a:latin typeface="Times New Roman"/>
              </a:rPr>
              <a:t>运行</a:t>
            </a:r>
            <a:r>
              <a:rPr lang="en-US" altLang="zh-CN" dirty="0" err="1">
                <a:latin typeface="Times New Roman"/>
              </a:rPr>
              <a:t>Chapter23</a:t>
            </a:r>
            <a:r>
              <a:rPr lang="zh-CN" altLang="en-US" dirty="0">
                <a:latin typeface="Times New Roman"/>
              </a:rPr>
              <a:t> </a:t>
            </a:r>
            <a:r>
              <a:rPr lang="en-US" altLang="zh-CN" dirty="0">
                <a:latin typeface="Times New Roman"/>
              </a:rPr>
              <a:t>Windows Form</a:t>
            </a:r>
            <a:r>
              <a:rPr lang="zh-CN" altLang="en-US" dirty="0">
                <a:latin typeface="Times New Roman"/>
              </a:rPr>
              <a:t>应用程序，并在“</a:t>
            </a:r>
            <a:r>
              <a:rPr lang="en-US" altLang="zh-CN" dirty="0">
                <a:latin typeface="Times New Roman"/>
              </a:rPr>
              <a:t>C# 4.0</a:t>
            </a:r>
            <a:r>
              <a:rPr lang="en-US" altLang="zh-CN" dirty="0">
                <a:latin typeface="宋体"/>
              </a:rPr>
              <a:t>-</a:t>
            </a:r>
            <a:r>
              <a:rPr lang="en-US" altLang="zh-CN" dirty="0" err="1">
                <a:latin typeface="Times New Roman"/>
              </a:rPr>
              <a:t>Chapter23</a:t>
            </a:r>
            <a:r>
              <a:rPr lang="zh-CN" altLang="en-US" dirty="0">
                <a:latin typeface="Times New Roman"/>
              </a:rPr>
              <a:t>”窗体中单击“绘制直线”按钮。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24108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altLang="zh-CN" b="0" i="0" u="none" strike="noStrike" kern="1800" baseline="0" dirty="0" smtClean="0">
                <a:latin typeface="Arial"/>
                <a:ea typeface="黑体"/>
              </a:rPr>
              <a:t>8.2.4</a:t>
            </a:r>
            <a:r>
              <a:rPr lang="zh-CN" altLang="en-US" b="0" i="0" u="none" strike="noStrike" kern="1800" baseline="0" dirty="0" smtClean="0">
                <a:latin typeface="Arial"/>
                <a:ea typeface="黑体"/>
              </a:rPr>
              <a:t>  绘制椭圆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marR="0" lvl="0" rtl="0"/>
            <a:r>
              <a:rPr lang="zh-CN" altLang="en-US" b="0" i="0" u="none" strike="noStrike" baseline="0" dirty="0" smtClean="0">
                <a:latin typeface="Times New Roman"/>
              </a:rPr>
              <a:t>绘制椭圆是指在窗体中绘制一个椭圆。在</a:t>
            </a:r>
            <a:r>
              <a:rPr lang="en-US" altLang="zh-CN" b="0" i="0" u="none" strike="noStrike" baseline="0" dirty="0" smtClean="0">
                <a:latin typeface="Times New Roman"/>
              </a:rPr>
              <a:t>GDI</a:t>
            </a:r>
            <a:r>
              <a:rPr lang="zh-CN" altLang="en-US" b="0" i="0" u="none" strike="noStrike" baseline="0" dirty="0" smtClean="0">
                <a:latin typeface="Times New Roman"/>
              </a:rPr>
              <a:t>应用程序中，单击</a:t>
            </a:r>
            <a:r>
              <a:rPr lang="en-US" altLang="zh-CN" b="0" i="0" u="none" strike="noStrike" baseline="0" dirty="0" err="1" smtClean="0">
                <a:latin typeface="Times New Roman"/>
              </a:rPr>
              <a:t>MainForm</a:t>
            </a:r>
            <a:r>
              <a:rPr lang="zh-CN" altLang="en-US" b="0" i="0" u="none" strike="noStrike" baseline="0" dirty="0" smtClean="0">
                <a:latin typeface="Times New Roman"/>
              </a:rPr>
              <a:t>窗体的“绘制椭圆”按钮，即可在</a:t>
            </a:r>
            <a:r>
              <a:rPr lang="en-US" altLang="zh-CN" b="0" i="0" u="none" strike="noStrike" baseline="0" dirty="0" err="1" smtClean="0">
                <a:latin typeface="Times New Roman"/>
              </a:rPr>
              <a:t>pChart</a:t>
            </a:r>
            <a:r>
              <a:rPr lang="zh-CN" altLang="en-US" b="0" i="0" u="none" strike="noStrike" baseline="0" dirty="0" smtClean="0">
                <a:latin typeface="Times New Roman"/>
              </a:rPr>
              <a:t>控件中绘制椭圆。该功能由“绘制椭圆”按钮的</a:t>
            </a:r>
            <a:r>
              <a:rPr lang="en-US" altLang="zh-CN" b="0" i="0" u="none" strike="noStrike" baseline="0" dirty="0" smtClean="0">
                <a:latin typeface="Times New Roman"/>
              </a:rPr>
              <a:t>Click</a:t>
            </a:r>
            <a:r>
              <a:rPr lang="zh-CN" altLang="en-US" b="0" i="0" u="none" strike="noStrike" baseline="0" dirty="0" smtClean="0">
                <a:latin typeface="Times New Roman"/>
              </a:rPr>
              <a:t>事件实现，具体步骤如下所示。</a:t>
            </a:r>
          </a:p>
          <a:p>
            <a:pPr marR="0" lvl="0" rtl="0"/>
            <a:r>
              <a:rPr lang="zh-CN" altLang="en-US" b="0" i="0" u="none" strike="noStrike" baseline="0" dirty="0" smtClean="0">
                <a:latin typeface="Times New Roman"/>
              </a:rPr>
              <a:t>（</a:t>
            </a:r>
            <a:r>
              <a:rPr lang="en-US" altLang="zh-CN" b="0" i="0" u="none" strike="noStrike" baseline="0" dirty="0" smtClean="0">
                <a:latin typeface="Times New Roman"/>
              </a:rPr>
              <a:t>1</a:t>
            </a:r>
            <a:r>
              <a:rPr lang="zh-CN" altLang="en-US" b="0" i="0" u="none" strike="noStrike" baseline="0" dirty="0" smtClean="0">
                <a:latin typeface="Times New Roman"/>
              </a:rPr>
              <a:t>）调用</a:t>
            </a:r>
            <a:r>
              <a:rPr lang="en-US" altLang="zh-CN" b="0" i="0" u="none" strike="noStrike" baseline="0" dirty="0" err="1" smtClean="0">
                <a:latin typeface="Times New Roman"/>
              </a:rPr>
              <a:t>pChart</a:t>
            </a:r>
            <a:r>
              <a:rPr lang="zh-CN" altLang="en-US" b="0" i="0" u="none" strike="noStrike" baseline="0" dirty="0" smtClean="0">
                <a:latin typeface="Times New Roman"/>
              </a:rPr>
              <a:t>控件的</a:t>
            </a:r>
            <a:r>
              <a:rPr lang="en-US" altLang="zh-CN" b="0" i="0" u="none" strike="noStrike" baseline="0" dirty="0" smtClean="0">
                <a:latin typeface="Times New Roman"/>
              </a:rPr>
              <a:t>Refresh()</a:t>
            </a:r>
            <a:r>
              <a:rPr lang="zh-CN" altLang="en-US" b="0" i="0" u="none" strike="noStrike" baseline="0" dirty="0" smtClean="0">
                <a:latin typeface="Times New Roman"/>
              </a:rPr>
              <a:t>方法清空其显示的所有图像。</a:t>
            </a:r>
          </a:p>
          <a:p>
            <a:pPr marR="0" lvl="0" rtl="0"/>
            <a:r>
              <a:rPr lang="zh-CN" altLang="en-US" b="0" i="0" u="none" strike="noStrike" baseline="0" dirty="0" smtClean="0">
                <a:latin typeface="Times New Roman"/>
              </a:rPr>
              <a:t>（</a:t>
            </a:r>
            <a:r>
              <a:rPr lang="en-US" altLang="zh-CN" b="0" i="0" u="none" strike="noStrike" baseline="0" dirty="0" smtClean="0">
                <a:latin typeface="Times New Roman"/>
              </a:rPr>
              <a:t>2</a:t>
            </a:r>
            <a:r>
              <a:rPr lang="zh-CN" altLang="en-US" b="0" i="0" u="none" strike="noStrike" baseline="0" dirty="0" smtClean="0">
                <a:latin typeface="Times New Roman"/>
              </a:rPr>
              <a:t>）调用</a:t>
            </a:r>
            <a:r>
              <a:rPr lang="en-US" altLang="zh-CN" b="0" i="0" u="none" strike="noStrike" baseline="0" dirty="0" err="1" smtClean="0">
                <a:latin typeface="Times New Roman"/>
              </a:rPr>
              <a:t>pChart</a:t>
            </a:r>
            <a:r>
              <a:rPr lang="zh-CN" altLang="en-US" b="0" i="0" u="none" strike="noStrike" baseline="0" dirty="0" smtClean="0">
                <a:latin typeface="Times New Roman"/>
              </a:rPr>
              <a:t>控件的</a:t>
            </a:r>
            <a:r>
              <a:rPr lang="en-US" altLang="zh-CN" b="0" i="0" u="none" strike="noStrike" baseline="0" dirty="0" err="1" smtClean="0">
                <a:latin typeface="Times New Roman"/>
              </a:rPr>
              <a:t>CreateGraphics</a:t>
            </a:r>
            <a:r>
              <a:rPr lang="en-US" altLang="zh-CN" b="0" i="0" u="none" strike="noStrike" baseline="0" dirty="0" smtClean="0">
                <a:latin typeface="Times New Roman"/>
              </a:rPr>
              <a:t>()</a:t>
            </a:r>
            <a:r>
              <a:rPr lang="zh-CN" altLang="en-US" b="0" i="0" u="none" strike="noStrike" baseline="0" dirty="0" smtClean="0">
                <a:latin typeface="Times New Roman"/>
              </a:rPr>
              <a:t>方法创建</a:t>
            </a:r>
            <a:r>
              <a:rPr lang="en-US" altLang="zh-CN" b="0" i="0" u="none" strike="noStrike" baseline="0" dirty="0" smtClean="0">
                <a:latin typeface="Times New Roman"/>
              </a:rPr>
              <a:t>Graphics</a:t>
            </a:r>
            <a:r>
              <a:rPr lang="zh-CN" altLang="en-US" b="0" i="0" u="none" strike="noStrike" baseline="0" dirty="0" smtClean="0">
                <a:latin typeface="Times New Roman"/>
              </a:rPr>
              <a:t>对象，并保存为</a:t>
            </a:r>
            <a:r>
              <a:rPr lang="en-US" altLang="zh-CN" b="0" i="0" u="none" strike="noStrike" baseline="0" dirty="0" smtClean="0">
                <a:latin typeface="Times New Roman"/>
              </a:rPr>
              <a:t>g</a:t>
            </a:r>
            <a:r>
              <a:rPr lang="zh-CN" altLang="en-US" b="0" i="0" u="none" strike="noStrike" baseline="0" dirty="0" smtClean="0">
                <a:latin typeface="Times New Roman"/>
              </a:rPr>
              <a:t>变量。该对象用于绘制图形。</a:t>
            </a:r>
          </a:p>
          <a:p>
            <a:pPr marR="0" lvl="0" rtl="0"/>
            <a:r>
              <a:rPr lang="zh-CN" altLang="en-US" b="0" i="0" u="none" strike="noStrike" baseline="0" dirty="0" smtClean="0">
                <a:latin typeface="Times New Roman"/>
              </a:rPr>
              <a:t>（</a:t>
            </a:r>
            <a:r>
              <a:rPr lang="en-US" altLang="zh-CN" b="0" i="0" u="none" strike="noStrike" baseline="0" dirty="0" smtClean="0">
                <a:latin typeface="Times New Roman"/>
              </a:rPr>
              <a:t>3</a:t>
            </a:r>
            <a:r>
              <a:rPr lang="zh-CN" altLang="en-US" b="0" i="0" u="none" strike="noStrike" baseline="0" dirty="0" smtClean="0">
                <a:latin typeface="Times New Roman"/>
              </a:rPr>
              <a:t>）调用</a:t>
            </a:r>
            <a:r>
              <a:rPr lang="en-US" altLang="zh-CN" b="0" i="0" u="none" strike="noStrike" baseline="0" dirty="0" smtClean="0">
                <a:latin typeface="Times New Roman"/>
              </a:rPr>
              <a:t>Color</a:t>
            </a:r>
            <a:r>
              <a:rPr lang="zh-CN" altLang="en-US" b="0" i="0" u="none" strike="noStrike" baseline="0" dirty="0" smtClean="0">
                <a:latin typeface="Times New Roman"/>
              </a:rPr>
              <a:t>的</a:t>
            </a:r>
            <a:r>
              <a:rPr lang="en-US" altLang="zh-CN" b="0" i="0" u="none" strike="noStrike" baseline="0" dirty="0" err="1" smtClean="0">
                <a:latin typeface="Times New Roman"/>
              </a:rPr>
              <a:t>FromArgb</a:t>
            </a:r>
            <a:r>
              <a:rPr lang="en-US" altLang="zh-CN" b="0" i="0" u="none" strike="noStrike" baseline="0" dirty="0" smtClean="0">
                <a:latin typeface="Times New Roman"/>
              </a:rPr>
              <a:t>()</a:t>
            </a:r>
            <a:r>
              <a:rPr lang="zh-CN" altLang="en-US" b="0" i="0" u="none" strike="noStrike" baseline="0" dirty="0" smtClean="0">
                <a:latin typeface="Times New Roman"/>
              </a:rPr>
              <a:t>方法产生随机颜色，并保存为</a:t>
            </a:r>
            <a:r>
              <a:rPr lang="en-US" altLang="zh-CN" b="0" i="0" u="none" strike="noStrike" baseline="0" dirty="0" smtClean="0">
                <a:latin typeface="Times New Roman"/>
              </a:rPr>
              <a:t>c</a:t>
            </a:r>
            <a:r>
              <a:rPr lang="zh-CN" altLang="en-US" b="0" i="0" u="none" strike="noStrike" baseline="0" dirty="0" smtClean="0">
                <a:latin typeface="Times New Roman"/>
              </a:rPr>
              <a:t>变量。</a:t>
            </a:r>
          </a:p>
        </p:txBody>
      </p:sp>
    </p:spTree>
    <p:extLst>
      <p:ext uri="{BB962C8B-B14F-4D97-AF65-F5344CB8AC3E}">
        <p14:creationId xmlns:p14="http://schemas.microsoft.com/office/powerpoint/2010/main" val="3288378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052736"/>
            <a:ext cx="8229600" cy="5805264"/>
          </a:xfrm>
        </p:spPr>
        <p:txBody>
          <a:bodyPr/>
          <a:lstStyle/>
          <a:p>
            <a:pPr lvl="0"/>
            <a:r>
              <a:rPr lang="zh-CN" altLang="en-US" dirty="0">
                <a:latin typeface="Times New Roman"/>
              </a:rPr>
              <a:t>（</a:t>
            </a:r>
            <a:r>
              <a:rPr lang="en-US" altLang="zh-CN" dirty="0">
                <a:latin typeface="Times New Roman"/>
              </a:rPr>
              <a:t>4</a:t>
            </a:r>
            <a:r>
              <a:rPr lang="zh-CN" altLang="en-US" dirty="0">
                <a:latin typeface="Times New Roman"/>
              </a:rPr>
              <a:t>）创建一个矩形</a:t>
            </a:r>
            <a:r>
              <a:rPr lang="en-US" altLang="zh-CN" dirty="0" err="1">
                <a:latin typeface="Times New Roman"/>
              </a:rPr>
              <a:t>rect</a:t>
            </a:r>
            <a:r>
              <a:rPr lang="zh-CN" altLang="en-US" dirty="0">
                <a:latin typeface="Times New Roman"/>
              </a:rPr>
              <a:t>（即</a:t>
            </a:r>
            <a:r>
              <a:rPr lang="en-US" altLang="zh-CN" dirty="0">
                <a:latin typeface="Times New Roman"/>
              </a:rPr>
              <a:t>Rectangle</a:t>
            </a:r>
            <a:r>
              <a:rPr lang="zh-CN" altLang="en-US" dirty="0">
                <a:latin typeface="Times New Roman"/>
              </a:rPr>
              <a:t>类的实例），它的左上角的点坐标值为（</a:t>
            </a:r>
            <a:r>
              <a:rPr lang="en-US" altLang="zh-CN" dirty="0">
                <a:latin typeface="Times New Roman"/>
              </a:rPr>
              <a:t>100</a:t>
            </a:r>
            <a:r>
              <a:rPr lang="zh-CN" altLang="en-US" dirty="0">
                <a:latin typeface="Times New Roman"/>
              </a:rPr>
              <a:t>，</a:t>
            </a:r>
            <a:r>
              <a:rPr lang="en-US" altLang="zh-CN" dirty="0">
                <a:latin typeface="Times New Roman"/>
              </a:rPr>
              <a:t>100</a:t>
            </a:r>
            <a:r>
              <a:rPr lang="zh-CN" altLang="en-US" dirty="0">
                <a:latin typeface="Times New Roman"/>
              </a:rPr>
              <a:t>），宽度和高度分别为</a:t>
            </a:r>
            <a:r>
              <a:rPr lang="en-US" altLang="zh-CN" dirty="0">
                <a:latin typeface="Times New Roman"/>
              </a:rPr>
              <a:t>300</a:t>
            </a:r>
            <a:r>
              <a:rPr lang="zh-CN" altLang="en-US" dirty="0">
                <a:latin typeface="Times New Roman"/>
              </a:rPr>
              <a:t>和</a:t>
            </a:r>
            <a:r>
              <a:rPr lang="en-US" altLang="zh-CN" dirty="0">
                <a:latin typeface="Times New Roman"/>
              </a:rPr>
              <a:t>200</a:t>
            </a:r>
            <a:r>
              <a:rPr lang="zh-CN" altLang="en-US" dirty="0">
                <a:latin typeface="Times New Roman"/>
              </a:rPr>
              <a:t>。</a:t>
            </a:r>
          </a:p>
          <a:p>
            <a:pPr lvl="0"/>
            <a:r>
              <a:rPr lang="zh-CN" altLang="en-US" dirty="0">
                <a:latin typeface="Times New Roman"/>
              </a:rPr>
              <a:t>（</a:t>
            </a:r>
            <a:r>
              <a:rPr lang="en-US" altLang="zh-CN" dirty="0">
                <a:latin typeface="Times New Roman"/>
              </a:rPr>
              <a:t>5</a:t>
            </a:r>
            <a:r>
              <a:rPr lang="zh-CN" altLang="en-US" dirty="0">
                <a:latin typeface="Times New Roman"/>
              </a:rPr>
              <a:t>）调用</a:t>
            </a:r>
            <a:r>
              <a:rPr lang="en-US" altLang="zh-CN" dirty="0">
                <a:latin typeface="Times New Roman"/>
              </a:rPr>
              <a:t>g</a:t>
            </a:r>
            <a:r>
              <a:rPr lang="zh-CN" altLang="en-US" dirty="0">
                <a:latin typeface="Times New Roman"/>
              </a:rPr>
              <a:t>对象的</a:t>
            </a:r>
            <a:r>
              <a:rPr lang="en-US" altLang="zh-CN" dirty="0" err="1">
                <a:latin typeface="Times New Roman"/>
              </a:rPr>
              <a:t>DrawEllipse</a:t>
            </a:r>
            <a:r>
              <a:rPr lang="en-US" altLang="zh-CN" dirty="0">
                <a:latin typeface="Times New Roman"/>
              </a:rPr>
              <a:t>()</a:t>
            </a:r>
            <a:r>
              <a:rPr lang="zh-CN" altLang="en-US" dirty="0">
                <a:latin typeface="Times New Roman"/>
              </a:rPr>
              <a:t>方法绘制一个椭圆。该椭圆所在矩形的左上角的点坐标值为（</a:t>
            </a:r>
            <a:r>
              <a:rPr lang="en-US" altLang="zh-CN" dirty="0">
                <a:latin typeface="Times New Roman"/>
              </a:rPr>
              <a:t>100</a:t>
            </a:r>
            <a:r>
              <a:rPr lang="zh-CN" altLang="en-US" dirty="0">
                <a:latin typeface="Times New Roman"/>
              </a:rPr>
              <a:t>，</a:t>
            </a:r>
            <a:r>
              <a:rPr lang="en-US" altLang="zh-CN" dirty="0">
                <a:latin typeface="Times New Roman"/>
              </a:rPr>
              <a:t>100</a:t>
            </a:r>
            <a:r>
              <a:rPr lang="zh-CN" altLang="en-US" dirty="0">
                <a:latin typeface="Times New Roman"/>
              </a:rPr>
              <a:t>），宽度和高度分别为</a:t>
            </a:r>
            <a:r>
              <a:rPr lang="en-US" altLang="zh-CN" dirty="0">
                <a:latin typeface="Times New Roman"/>
              </a:rPr>
              <a:t>300</a:t>
            </a:r>
            <a:r>
              <a:rPr lang="zh-CN" altLang="en-US" dirty="0">
                <a:latin typeface="Times New Roman"/>
              </a:rPr>
              <a:t>和</a:t>
            </a:r>
            <a:r>
              <a:rPr lang="en-US" altLang="zh-CN" dirty="0">
                <a:latin typeface="Times New Roman"/>
              </a:rPr>
              <a:t>200</a:t>
            </a:r>
            <a:r>
              <a:rPr lang="zh-CN" altLang="en-US" dirty="0">
                <a:latin typeface="Times New Roman"/>
              </a:rPr>
              <a:t>。</a:t>
            </a:r>
          </a:p>
          <a:p>
            <a:pPr lvl="0"/>
            <a:r>
              <a:rPr lang="zh-CN" altLang="en-US" dirty="0" smtClean="0">
                <a:latin typeface="Times New Roman"/>
              </a:rPr>
              <a:t>运行</a:t>
            </a:r>
            <a:r>
              <a:rPr lang="en-US" altLang="zh-CN" dirty="0" smtClean="0">
                <a:latin typeface="Times New Roman"/>
              </a:rPr>
              <a:t>GDI</a:t>
            </a:r>
            <a:r>
              <a:rPr lang="zh-CN" altLang="en-US" dirty="0" smtClean="0">
                <a:latin typeface="Times New Roman"/>
              </a:rPr>
              <a:t> </a:t>
            </a:r>
            <a:r>
              <a:rPr lang="en-US" altLang="zh-CN" dirty="0">
                <a:latin typeface="Times New Roman"/>
              </a:rPr>
              <a:t>Windows Form</a:t>
            </a:r>
            <a:r>
              <a:rPr lang="zh-CN" altLang="en-US" dirty="0">
                <a:latin typeface="Times New Roman"/>
              </a:rPr>
              <a:t>应用程序，并在“</a:t>
            </a:r>
            <a:r>
              <a:rPr lang="en-US" altLang="zh-CN" dirty="0">
                <a:latin typeface="Times New Roman"/>
              </a:rPr>
              <a:t>C</a:t>
            </a:r>
            <a:r>
              <a:rPr lang="en-US" altLang="zh-CN" dirty="0" smtClean="0">
                <a:latin typeface="Times New Roman"/>
              </a:rPr>
              <a:t>#</a:t>
            </a:r>
            <a:r>
              <a:rPr lang="en-US" altLang="zh-CN" dirty="0" smtClean="0">
                <a:latin typeface="宋体"/>
              </a:rPr>
              <a:t>-</a:t>
            </a:r>
            <a:r>
              <a:rPr lang="en-US" altLang="zh-CN" dirty="0" smtClean="0">
                <a:latin typeface="Times New Roman"/>
              </a:rPr>
              <a:t>GDI</a:t>
            </a:r>
            <a:r>
              <a:rPr lang="zh-CN" altLang="en-US" dirty="0" smtClean="0">
                <a:latin typeface="Times New Roman"/>
              </a:rPr>
              <a:t>”</a:t>
            </a:r>
            <a:r>
              <a:rPr lang="zh-CN" altLang="en-US" dirty="0">
                <a:latin typeface="Times New Roman"/>
              </a:rPr>
              <a:t>窗体中单击“绘制椭圆”按钮。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48769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8.3 </a:t>
            </a:r>
            <a:r>
              <a:rPr lang="zh-CN" altLang="en-US" dirty="0" smtClean="0"/>
              <a:t>文件处理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0000" lnSpcReduction="20000"/>
          </a:bodyPr>
          <a:lstStyle/>
          <a:p>
            <a:pPr algn="just">
              <a:spcBef>
                <a:spcPct val="50000"/>
              </a:spcBef>
              <a:spcAft>
                <a:spcPct val="10000"/>
              </a:spcAft>
            </a:pPr>
            <a:r>
              <a:rPr kumimoji="1" lang="zh-CN" altLang="en-US" b="1" dirty="0">
                <a:latin typeface="Times New Roman" panose="02020603050405020304" pitchFamily="18" charset="0"/>
              </a:rPr>
              <a:t>在编写应用程序时，常常需要以文件的形式保存和读取一些信息。这时就会不可避免地要进行各种文件操作，还经常会需要设计自己的文件格式。因此，有效地实现文件操作，是一个良好的应用程序所必须具备的内容。</a:t>
            </a:r>
          </a:p>
          <a:p>
            <a:pPr algn="just">
              <a:spcBef>
                <a:spcPct val="50000"/>
              </a:spcBef>
              <a:spcAft>
                <a:spcPct val="10000"/>
              </a:spcAft>
            </a:pPr>
            <a:r>
              <a:rPr kumimoji="1" lang="zh-CN" altLang="en-US" b="1" dirty="0">
                <a:latin typeface="Times New Roman" panose="02020603050405020304" pitchFamily="18" charset="0"/>
              </a:rPr>
              <a:t>     </a:t>
            </a:r>
            <a:r>
              <a:rPr kumimoji="1" lang="zh-CN" altLang="en-US" b="1" dirty="0">
                <a:solidFill>
                  <a:srgbClr val="FFFF66"/>
                </a:solidFill>
                <a:latin typeface="Times New Roman" panose="02020603050405020304" pitchFamily="18" charset="0"/>
              </a:rPr>
              <a:t>目录</a:t>
            </a:r>
            <a:r>
              <a:rPr kumimoji="1" lang="zh-CN" altLang="en-US" b="1" dirty="0">
                <a:latin typeface="Times New Roman" panose="02020603050405020304" pitchFamily="18" charset="0"/>
              </a:rPr>
              <a:t>及</a:t>
            </a:r>
            <a:r>
              <a:rPr kumimoji="1" lang="zh-CN" altLang="en-US" b="1" dirty="0">
                <a:solidFill>
                  <a:srgbClr val="FFFF66"/>
                </a:solidFill>
                <a:latin typeface="Times New Roman" panose="02020603050405020304" pitchFamily="18" charset="0"/>
              </a:rPr>
              <a:t>文件管理</a:t>
            </a:r>
            <a:r>
              <a:rPr kumimoji="1" lang="zh-CN" altLang="en-US" b="1" dirty="0">
                <a:latin typeface="Times New Roman" panose="02020603050405020304" pitchFamily="18" charset="0"/>
              </a:rPr>
              <a:t>是操作系统的一个重要组成部分，包括</a:t>
            </a:r>
            <a:r>
              <a:rPr kumimoji="1" lang="zh-CN" altLang="en-US" b="1" dirty="0">
                <a:solidFill>
                  <a:srgbClr val="FFFF66"/>
                </a:solidFill>
                <a:latin typeface="Times New Roman" panose="02020603050405020304" pitchFamily="18" charset="0"/>
              </a:rPr>
              <a:t>目录的创建、移动、删除</a:t>
            </a:r>
            <a:r>
              <a:rPr kumimoji="1" lang="zh-CN" altLang="en-US" b="1" dirty="0">
                <a:latin typeface="Times New Roman" panose="02020603050405020304" pitchFamily="18" charset="0"/>
              </a:rPr>
              <a:t>和</a:t>
            </a:r>
            <a:r>
              <a:rPr kumimoji="1" lang="zh-CN" altLang="en-US" b="1" dirty="0">
                <a:solidFill>
                  <a:srgbClr val="FFFF66"/>
                </a:solidFill>
                <a:latin typeface="Times New Roman" panose="02020603050405020304" pitchFamily="18" charset="0"/>
              </a:rPr>
              <a:t>文件的创建、移动、复制、删除以及对文件的读写等操作</a:t>
            </a:r>
            <a:r>
              <a:rPr kumimoji="1" lang="zh-CN" altLang="en-US" b="1" dirty="0">
                <a:latin typeface="Times New Roman" panose="02020603050405020304" pitchFamily="18" charset="0"/>
              </a:rPr>
              <a:t>。</a:t>
            </a:r>
          </a:p>
          <a:p>
            <a:pPr algn="just">
              <a:spcBef>
                <a:spcPct val="50000"/>
              </a:spcBef>
              <a:spcAft>
                <a:spcPct val="10000"/>
              </a:spcAft>
            </a:pPr>
            <a:r>
              <a:rPr kumimoji="1" lang="zh-CN" altLang="en-US" b="1" dirty="0">
                <a:latin typeface="Times New Roman" panose="02020603050405020304" pitchFamily="18" charset="0"/>
              </a:rPr>
              <a:t>    一个完整的应用程序，常常会涉及对系统和用户的信息进行存储、读取和修改等处理。因此，如何有效地实现目录和文件操作也是必须掌握的一种技术。</a:t>
            </a:r>
          </a:p>
          <a:p>
            <a:pPr algn="just">
              <a:spcBef>
                <a:spcPct val="50000"/>
              </a:spcBef>
              <a:spcAft>
                <a:spcPct val="10000"/>
              </a:spcAft>
            </a:pPr>
            <a:r>
              <a:rPr kumimoji="1" lang="zh-CN" altLang="en-US" b="1" dirty="0">
                <a:latin typeface="Times New Roman" panose="02020603050405020304" pitchFamily="18" charset="0"/>
              </a:rPr>
              <a:t>    在</a:t>
            </a:r>
            <a:r>
              <a:rPr kumimoji="1" lang="en-US" altLang="zh-CN" b="1" dirty="0">
                <a:latin typeface="Times New Roman" panose="02020603050405020304" pitchFamily="18" charset="0"/>
              </a:rPr>
              <a:t>C#</a:t>
            </a:r>
            <a:r>
              <a:rPr kumimoji="1" lang="zh-CN" altLang="en-US" b="1" dirty="0">
                <a:latin typeface="Times New Roman" panose="02020603050405020304" pitchFamily="18" charset="0"/>
              </a:rPr>
              <a:t>语言中，可以方便地对文件进行存储和读写等。</a:t>
            </a:r>
            <a:r>
              <a:rPr kumimoji="1" lang="en-US" altLang="zh-CN" b="1" dirty="0">
                <a:latin typeface="Times New Roman" panose="02020603050405020304" pitchFamily="18" charset="0"/>
              </a:rPr>
              <a:t>.NET</a:t>
            </a:r>
            <a:r>
              <a:rPr kumimoji="1" lang="zh-CN" altLang="en-US" b="1" dirty="0">
                <a:latin typeface="Times New Roman" panose="02020603050405020304" pitchFamily="18" charset="0"/>
              </a:rPr>
              <a:t>框架提供的</a:t>
            </a:r>
            <a:r>
              <a:rPr kumimoji="1" lang="en-US" altLang="zh-CN" b="1" dirty="0">
                <a:solidFill>
                  <a:srgbClr val="FFFF66"/>
                </a:solidFill>
                <a:latin typeface="Times New Roman" panose="02020603050405020304" pitchFamily="18" charset="0"/>
              </a:rPr>
              <a:t>Directory</a:t>
            </a:r>
            <a:r>
              <a:rPr kumimoji="1" lang="en-US" altLang="zh-CN" b="1" dirty="0">
                <a:latin typeface="Times New Roman" panose="02020603050405020304" pitchFamily="18" charset="0"/>
              </a:rPr>
              <a:t> </a:t>
            </a:r>
            <a:r>
              <a:rPr kumimoji="1" lang="zh-CN" altLang="en-US" b="1" dirty="0">
                <a:latin typeface="Times New Roman" panose="02020603050405020304" pitchFamily="18" charset="0"/>
              </a:rPr>
              <a:t>类和</a:t>
            </a:r>
            <a:r>
              <a:rPr kumimoji="1" lang="en-US" altLang="zh-CN" b="1" dirty="0" err="1">
                <a:solidFill>
                  <a:srgbClr val="FFFF66"/>
                </a:solidFill>
                <a:latin typeface="Times New Roman" panose="02020603050405020304" pitchFamily="18" charset="0"/>
              </a:rPr>
              <a:t>DirectoryInfo</a:t>
            </a:r>
            <a:r>
              <a:rPr kumimoji="1" lang="zh-CN" altLang="en-US" b="1" dirty="0">
                <a:latin typeface="Times New Roman" panose="02020603050405020304" pitchFamily="18" charset="0"/>
              </a:rPr>
              <a:t>类用于对</a:t>
            </a:r>
            <a:r>
              <a:rPr kumimoji="1" lang="zh-CN" altLang="en-US" b="1" dirty="0">
                <a:solidFill>
                  <a:srgbClr val="FFFF66"/>
                </a:solidFill>
                <a:latin typeface="Times New Roman" panose="02020603050405020304" pitchFamily="18" charset="0"/>
              </a:rPr>
              <a:t>磁盘</a:t>
            </a:r>
            <a:r>
              <a:rPr kumimoji="1" lang="zh-CN" altLang="en-US" b="1" dirty="0">
                <a:latin typeface="Times New Roman" panose="02020603050405020304" pitchFamily="18" charset="0"/>
              </a:rPr>
              <a:t>和</a:t>
            </a:r>
            <a:r>
              <a:rPr kumimoji="1" lang="zh-CN" altLang="en-US" b="1" dirty="0">
                <a:solidFill>
                  <a:srgbClr val="FFFF66"/>
                </a:solidFill>
                <a:latin typeface="Times New Roman" panose="02020603050405020304" pitchFamily="18" charset="0"/>
              </a:rPr>
              <a:t>目录</a:t>
            </a:r>
            <a:r>
              <a:rPr kumimoji="1" lang="zh-CN" altLang="en-US" b="1" dirty="0">
                <a:latin typeface="Times New Roman" panose="02020603050405020304" pitchFamily="18" charset="0"/>
              </a:rPr>
              <a:t>进行操作管理；</a:t>
            </a:r>
            <a:r>
              <a:rPr kumimoji="1" lang="en-US" altLang="zh-CN" b="1" dirty="0">
                <a:solidFill>
                  <a:srgbClr val="FFFF66"/>
                </a:solidFill>
                <a:latin typeface="Times New Roman" panose="02020603050405020304" pitchFamily="18" charset="0"/>
              </a:rPr>
              <a:t>File</a:t>
            </a:r>
            <a:r>
              <a:rPr kumimoji="1" lang="zh-CN" altLang="en-US" b="1" dirty="0">
                <a:latin typeface="Times New Roman" panose="02020603050405020304" pitchFamily="18" charset="0"/>
              </a:rPr>
              <a:t>类和</a:t>
            </a:r>
            <a:r>
              <a:rPr kumimoji="1" lang="en-US" altLang="zh-CN" b="1" dirty="0" err="1">
                <a:solidFill>
                  <a:srgbClr val="FFFF66"/>
                </a:solidFill>
                <a:latin typeface="Times New Roman" panose="02020603050405020304" pitchFamily="18" charset="0"/>
              </a:rPr>
              <a:t>FileInfo</a:t>
            </a:r>
            <a:r>
              <a:rPr kumimoji="1" lang="zh-CN" altLang="en-US" b="1" dirty="0">
                <a:latin typeface="Times New Roman" panose="02020603050405020304" pitchFamily="18" charset="0"/>
              </a:rPr>
              <a:t>类用于对</a:t>
            </a:r>
            <a:r>
              <a:rPr kumimoji="1" lang="zh-CN" altLang="en-US" b="1" dirty="0">
                <a:solidFill>
                  <a:srgbClr val="FFFF66"/>
                </a:solidFill>
                <a:latin typeface="Times New Roman" panose="02020603050405020304" pitchFamily="18" charset="0"/>
              </a:rPr>
              <a:t>文件</a:t>
            </a:r>
            <a:r>
              <a:rPr kumimoji="1" lang="zh-CN" altLang="en-US" b="1" dirty="0">
                <a:latin typeface="Times New Roman" panose="02020603050405020304" pitchFamily="18" charset="0"/>
              </a:rPr>
              <a:t>进行</a:t>
            </a:r>
            <a:r>
              <a:rPr kumimoji="1" lang="zh-CN" altLang="en-US" b="1" dirty="0">
                <a:solidFill>
                  <a:srgbClr val="FFFF66"/>
                </a:solidFill>
                <a:latin typeface="Times New Roman" panose="02020603050405020304" pitchFamily="18" charset="0"/>
              </a:rPr>
              <a:t>创建、复制、移动、删除和打开</a:t>
            </a:r>
            <a:r>
              <a:rPr kumimoji="1" lang="zh-CN" altLang="en-US" b="1" dirty="0">
                <a:latin typeface="Times New Roman" panose="02020603050405020304" pitchFamily="18" charset="0"/>
              </a:rPr>
              <a:t>等操作。而</a:t>
            </a:r>
            <a:r>
              <a:rPr kumimoji="1" lang="en-US" altLang="zh-CN" b="1" dirty="0" err="1">
                <a:solidFill>
                  <a:srgbClr val="FFFF66"/>
                </a:solidFill>
                <a:latin typeface="Times New Roman" panose="02020603050405020304" pitchFamily="18" charset="0"/>
              </a:rPr>
              <a:t>StreamReader</a:t>
            </a:r>
            <a:r>
              <a:rPr kumimoji="1" lang="zh-CN" altLang="en-US" b="1" dirty="0">
                <a:latin typeface="Times New Roman" panose="02020603050405020304" pitchFamily="18" charset="0"/>
              </a:rPr>
              <a:t>和</a:t>
            </a:r>
            <a:r>
              <a:rPr kumimoji="1" lang="en-US" altLang="zh-CN" b="1" dirty="0" err="1">
                <a:solidFill>
                  <a:srgbClr val="FFFF66"/>
                </a:solidFill>
                <a:latin typeface="Times New Roman" panose="02020603050405020304" pitchFamily="18" charset="0"/>
              </a:rPr>
              <a:t>StreamWriter</a:t>
            </a:r>
            <a:r>
              <a:rPr kumimoji="1" lang="zh-CN" altLang="en-US" b="1" dirty="0">
                <a:latin typeface="Times New Roman" panose="02020603050405020304" pitchFamily="18" charset="0"/>
              </a:rPr>
              <a:t>等类则可以用于对文件以“流”的方式进行读写操作。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5923698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8.3.1</a:t>
            </a:r>
            <a:r>
              <a:rPr lang="zh-CN" altLang="en-US" b="1" dirty="0">
                <a:latin typeface="宋体" panose="02010600030101010101" pitchFamily="2" charset="-122"/>
              </a:rPr>
              <a:t>目录管理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marL="0" indent="533400">
              <a:lnSpc>
                <a:spcPct val="115000"/>
              </a:lnSpc>
              <a:spcBef>
                <a:spcPct val="35000"/>
              </a:spcBef>
              <a:buFont typeface="Wingdings 2" panose="05020102010507070707" pitchFamily="18" charset="2"/>
              <a:buNone/>
            </a:pPr>
            <a:r>
              <a:rPr lang="zh-CN" altLang="en-US" b="1" dirty="0">
                <a:latin typeface="宋体" panose="02010600030101010101" pitchFamily="2" charset="-122"/>
              </a:rPr>
              <a:t>在</a:t>
            </a:r>
            <a:r>
              <a:rPr lang="en-US" altLang="zh-CN" b="1" dirty="0">
                <a:latin typeface="宋体" panose="02010600030101010101" pitchFamily="2" charset="-122"/>
              </a:rPr>
              <a:t>System.IO</a:t>
            </a:r>
            <a:r>
              <a:rPr lang="zh-CN" altLang="en-US" b="1" dirty="0">
                <a:latin typeface="宋体" panose="02010600030101010101" pitchFamily="2" charset="-122"/>
              </a:rPr>
              <a:t>命名空间中，</a:t>
            </a:r>
            <a:r>
              <a:rPr lang="en-US" altLang="zh-CN" b="1" dirty="0">
                <a:latin typeface="宋体" panose="02010600030101010101" pitchFamily="2" charset="-122"/>
              </a:rPr>
              <a:t>.NET</a:t>
            </a:r>
            <a:r>
              <a:rPr lang="zh-CN" altLang="en-US" b="1" dirty="0">
                <a:latin typeface="宋体" panose="02010600030101010101" pitchFamily="2" charset="-122"/>
              </a:rPr>
              <a:t>框架提供了</a:t>
            </a:r>
            <a:r>
              <a:rPr lang="en-US" altLang="zh-CN" b="1" dirty="0">
                <a:latin typeface="宋体" panose="02010600030101010101" pitchFamily="2" charset="-122"/>
              </a:rPr>
              <a:t>Directory</a:t>
            </a:r>
            <a:r>
              <a:rPr lang="zh-CN" altLang="en-US" b="1" dirty="0">
                <a:latin typeface="宋体" panose="02010600030101010101" pitchFamily="2" charset="-122"/>
              </a:rPr>
              <a:t>类和</a:t>
            </a:r>
            <a:r>
              <a:rPr lang="en-US" altLang="zh-CN" b="1" dirty="0" err="1">
                <a:latin typeface="宋体" panose="02010600030101010101" pitchFamily="2" charset="-122"/>
              </a:rPr>
              <a:t>DirectoryInfo</a:t>
            </a:r>
            <a:r>
              <a:rPr lang="zh-CN" altLang="en-US" b="1" dirty="0">
                <a:latin typeface="宋体" panose="02010600030101010101" pitchFamily="2" charset="-122"/>
              </a:rPr>
              <a:t>类。这两个类均可用于对磁盘和目录进行操作管理，如复制、移动、重命名、创建和删除目录，获取和设置与目录的创建、访问及写入操作相关的时间信息。</a:t>
            </a:r>
          </a:p>
          <a:p>
            <a:pPr marL="0" indent="533400">
              <a:lnSpc>
                <a:spcPct val="115000"/>
              </a:lnSpc>
              <a:spcBef>
                <a:spcPct val="35000"/>
              </a:spcBef>
              <a:buFont typeface="Wingdings 2" panose="05020102010507070707" pitchFamily="18" charset="2"/>
              <a:buNone/>
            </a:pPr>
            <a:r>
              <a:rPr lang="zh-CN" altLang="en-US" b="1" dirty="0">
                <a:latin typeface="宋体" panose="02010600030101010101" pitchFamily="2" charset="-122"/>
              </a:rPr>
              <a:t> </a:t>
            </a:r>
            <a:r>
              <a:rPr lang="en-US" altLang="zh-CN" b="1" dirty="0" err="1">
                <a:latin typeface="宋体" panose="02010600030101010101" pitchFamily="2" charset="-122"/>
              </a:rPr>
              <a:t>DirectoryInfo</a:t>
            </a:r>
            <a:r>
              <a:rPr lang="zh-CN" altLang="en-US" b="1" dirty="0">
                <a:latin typeface="宋体" panose="02010600030101010101" pitchFamily="2" charset="-122"/>
              </a:rPr>
              <a:t>类与</a:t>
            </a:r>
            <a:r>
              <a:rPr lang="en-US" altLang="zh-CN" b="1" dirty="0">
                <a:latin typeface="宋体" panose="02010600030101010101" pitchFamily="2" charset="-122"/>
              </a:rPr>
              <a:t>Directory</a:t>
            </a:r>
            <a:r>
              <a:rPr lang="zh-CN" altLang="en-US" b="1" dirty="0">
                <a:latin typeface="宋体" panose="02010600030101010101" pitchFamily="2" charset="-122"/>
              </a:rPr>
              <a:t>类的</a:t>
            </a:r>
            <a:r>
              <a:rPr lang="zh-CN" altLang="en-US" dirty="0">
                <a:latin typeface="宋体" panose="02010600030101010101" pitchFamily="2" charset="-122"/>
              </a:rPr>
              <a:t>不同点</a:t>
            </a:r>
            <a:r>
              <a:rPr lang="zh-CN" altLang="en-US" b="1" dirty="0">
                <a:latin typeface="宋体" panose="02010600030101010101" pitchFamily="2" charset="-122"/>
              </a:rPr>
              <a:t>在于</a:t>
            </a:r>
            <a:r>
              <a:rPr lang="en-US" altLang="zh-CN" b="1" dirty="0" err="1">
                <a:latin typeface="宋体" panose="02010600030101010101" pitchFamily="2" charset="-122"/>
              </a:rPr>
              <a:t>DirectoryInfo</a:t>
            </a:r>
            <a:r>
              <a:rPr lang="zh-CN" altLang="en-US" b="1" dirty="0">
                <a:latin typeface="宋体" panose="02010600030101010101" pitchFamily="2" charset="-122"/>
              </a:rPr>
              <a:t>类必须被实例化后才能使用，而</a:t>
            </a:r>
            <a:r>
              <a:rPr lang="en-US" altLang="zh-CN" b="1" dirty="0">
                <a:latin typeface="宋体" panose="02010600030101010101" pitchFamily="2" charset="-122"/>
              </a:rPr>
              <a:t>Directory</a:t>
            </a:r>
            <a:r>
              <a:rPr lang="zh-CN" altLang="en-US" b="1" dirty="0">
                <a:latin typeface="宋体" panose="02010600030101010101" pitchFamily="2" charset="-122"/>
              </a:rPr>
              <a:t>类则只提供了静态的方法。实际编程中，如果多次使用某个对象，一般用</a:t>
            </a:r>
            <a:r>
              <a:rPr lang="en-US" altLang="zh-CN" b="1" dirty="0" err="1">
                <a:latin typeface="宋体" panose="02010600030101010101" pitchFamily="2" charset="-122"/>
              </a:rPr>
              <a:t>DirectoryInfo</a:t>
            </a:r>
            <a:r>
              <a:rPr lang="zh-CN" altLang="en-US" b="1" dirty="0">
                <a:latin typeface="宋体" panose="02010600030101010101" pitchFamily="2" charset="-122"/>
              </a:rPr>
              <a:t>类；如果仅执行某一个操作，则使用</a:t>
            </a:r>
            <a:r>
              <a:rPr lang="en-US" altLang="zh-CN" b="1" dirty="0">
                <a:latin typeface="宋体" panose="02010600030101010101" pitchFamily="2" charset="-122"/>
              </a:rPr>
              <a:t>Directory </a:t>
            </a:r>
            <a:r>
              <a:rPr lang="zh-CN" altLang="en-US" b="1" dirty="0">
                <a:latin typeface="宋体" panose="02010600030101010101" pitchFamily="2" charset="-122"/>
              </a:rPr>
              <a:t>类提供的静态方法效率更高一些。</a:t>
            </a:r>
            <a:r>
              <a:rPr lang="en-US" altLang="zh-CN" b="1" dirty="0" err="1">
                <a:latin typeface="宋体" panose="02010600030101010101" pitchFamily="2" charset="-122"/>
              </a:rPr>
              <a:t>DirectoryInfo</a:t>
            </a:r>
            <a:r>
              <a:rPr lang="zh-CN" altLang="en-US" b="1" dirty="0">
                <a:latin typeface="宋体" panose="02010600030101010101" pitchFamily="2" charset="-122"/>
              </a:rPr>
              <a:t>类的构造函数形式如下：</a:t>
            </a:r>
          </a:p>
          <a:p>
            <a:pPr marL="0" indent="533400">
              <a:lnSpc>
                <a:spcPct val="115000"/>
              </a:lnSpc>
              <a:spcBef>
                <a:spcPct val="35000"/>
              </a:spcBef>
              <a:buFont typeface="Wingdings 2" panose="05020102010507070707" pitchFamily="18" charset="2"/>
              <a:buNone/>
            </a:pPr>
            <a:r>
              <a:rPr lang="zh-CN" altLang="en-US" b="1" dirty="0">
                <a:latin typeface="宋体" panose="02010600030101010101" pitchFamily="2" charset="-122"/>
              </a:rPr>
              <a:t>       </a:t>
            </a:r>
            <a:r>
              <a:rPr lang="en-US" altLang="zh-CN" b="1" dirty="0">
                <a:latin typeface="宋体" panose="02010600030101010101" pitchFamily="2" charset="-122"/>
              </a:rPr>
              <a:t>public </a:t>
            </a:r>
            <a:r>
              <a:rPr lang="en-US" altLang="zh-CN" b="1" dirty="0" err="1">
                <a:latin typeface="宋体" panose="02010600030101010101" pitchFamily="2" charset="-122"/>
              </a:rPr>
              <a:t>DirectoryInfo</a:t>
            </a:r>
            <a:r>
              <a:rPr lang="en-US" altLang="zh-CN" b="1" dirty="0">
                <a:latin typeface="宋体" panose="02010600030101010101" pitchFamily="2" charset="-122"/>
              </a:rPr>
              <a:t>(string path)</a:t>
            </a:r>
          </a:p>
          <a:p>
            <a:pPr marL="0" indent="533400">
              <a:lnSpc>
                <a:spcPct val="115000"/>
              </a:lnSpc>
              <a:spcBef>
                <a:spcPct val="35000"/>
              </a:spcBef>
              <a:buFont typeface="Wingdings 2" panose="05020102010507070707" pitchFamily="18" charset="2"/>
              <a:buNone/>
            </a:pPr>
            <a:r>
              <a:rPr lang="en-US" altLang="zh-CN" b="1" dirty="0">
                <a:latin typeface="宋体" panose="02010600030101010101" pitchFamily="2" charset="-122"/>
              </a:rPr>
              <a:t>  </a:t>
            </a:r>
            <a:r>
              <a:rPr lang="zh-CN" altLang="en-US" b="1" dirty="0">
                <a:latin typeface="宋体" panose="02010600030101010101" pitchFamily="2" charset="-122"/>
              </a:rPr>
              <a:t>参数</a:t>
            </a:r>
            <a:r>
              <a:rPr lang="en-US" altLang="zh-CN" b="1" dirty="0">
                <a:latin typeface="宋体" panose="02010600030101010101" pitchFamily="2" charset="-122"/>
              </a:rPr>
              <a:t>path</a:t>
            </a:r>
            <a:r>
              <a:rPr lang="zh-CN" altLang="en-US" b="1" dirty="0">
                <a:latin typeface="宋体" panose="02010600030101010101" pitchFamily="2" charset="-122"/>
              </a:rPr>
              <a:t>表示目录所在的路径。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1606559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lnSpc>
                <a:spcPct val="120000"/>
              </a:lnSpc>
              <a:buFont typeface="Wingdings 2" panose="05020102010507070707" pitchFamily="18" charset="2"/>
              <a:buNone/>
            </a:pPr>
            <a:r>
              <a:rPr lang="zh-CN" altLang="en-US" sz="2800" b="1" dirty="0">
                <a:latin typeface="宋体" panose="02010600030101010101" pitchFamily="2" charset="-122"/>
              </a:rPr>
              <a:t>目录的创建、删除与移动</a:t>
            </a:r>
          </a:p>
          <a:p>
            <a:pPr marL="0" indent="0">
              <a:lnSpc>
                <a:spcPct val="110000"/>
              </a:lnSpc>
              <a:buFont typeface="Wingdings 2" panose="05020102010507070707" pitchFamily="18" charset="2"/>
              <a:buNone/>
            </a:pPr>
            <a:r>
              <a:rPr kumimoji="1" lang="en-US" altLang="zh-CN" sz="2800" b="1" dirty="0">
                <a:solidFill>
                  <a:srgbClr val="FFFF66"/>
                </a:solidFill>
                <a:latin typeface="Times New Roman" panose="02020603050405020304" pitchFamily="18" charset="0"/>
              </a:rPr>
              <a:t>1</a:t>
            </a:r>
            <a:r>
              <a:rPr kumimoji="1" lang="zh-CN" altLang="en-US" sz="2800" b="1" dirty="0">
                <a:solidFill>
                  <a:srgbClr val="FFFF66"/>
                </a:solidFill>
                <a:latin typeface="Times New Roman" panose="02020603050405020304" pitchFamily="18" charset="0"/>
              </a:rPr>
              <a:t>、目录的创建</a:t>
            </a:r>
          </a:p>
          <a:p>
            <a:pPr marL="0" indent="0">
              <a:lnSpc>
                <a:spcPct val="110000"/>
              </a:lnSpc>
              <a:buFont typeface="Wingdings 2" panose="05020102010507070707" pitchFamily="18" charset="2"/>
              <a:buNone/>
            </a:pPr>
            <a:r>
              <a:rPr lang="zh-CN" altLang="en-US" b="1" dirty="0">
                <a:latin typeface="宋体" panose="02010600030101010101" pitchFamily="2" charset="-122"/>
              </a:rPr>
              <a:t>    </a:t>
            </a:r>
            <a:r>
              <a:rPr kumimoji="1" lang="en-US" altLang="zh-CN" sz="2800" b="1" dirty="0">
                <a:solidFill>
                  <a:srgbClr val="FFFF66"/>
                </a:solidFill>
                <a:latin typeface="Times New Roman" panose="02020603050405020304" pitchFamily="18" charset="0"/>
              </a:rPr>
              <a:t>Directory</a:t>
            </a:r>
            <a:r>
              <a:rPr kumimoji="1" lang="zh-CN" altLang="en-US" sz="2800" b="1" dirty="0">
                <a:solidFill>
                  <a:srgbClr val="FFFF66"/>
                </a:solidFill>
                <a:latin typeface="Times New Roman" panose="02020603050405020304" pitchFamily="18" charset="0"/>
              </a:rPr>
              <a:t>类</a:t>
            </a:r>
            <a:r>
              <a:rPr lang="zh-CN" altLang="en-US" b="1" dirty="0">
                <a:latin typeface="宋体" panose="02010600030101010101" pitchFamily="2" charset="-122"/>
              </a:rPr>
              <a:t>的</a:t>
            </a:r>
            <a:r>
              <a:rPr kumimoji="1" lang="en-US" altLang="zh-CN" sz="2800" b="1" dirty="0" err="1">
                <a:solidFill>
                  <a:srgbClr val="FFFF66"/>
                </a:solidFill>
                <a:latin typeface="Times New Roman" panose="02020603050405020304" pitchFamily="18" charset="0"/>
              </a:rPr>
              <a:t>CreateDirectory</a:t>
            </a:r>
            <a:r>
              <a:rPr lang="zh-CN" altLang="en-US" b="1" dirty="0">
                <a:latin typeface="宋体" panose="02010600030101010101" pitchFamily="2" charset="-122"/>
              </a:rPr>
              <a:t>方法用于创建指定路径中的所有目录。方法原型为</a:t>
            </a:r>
          </a:p>
          <a:p>
            <a:pPr marL="0" indent="0">
              <a:lnSpc>
                <a:spcPct val="110000"/>
              </a:lnSpc>
              <a:buFont typeface="Wingdings 2" panose="05020102010507070707" pitchFamily="18" charset="2"/>
              <a:buNone/>
            </a:pPr>
            <a:r>
              <a:rPr lang="zh-CN" altLang="en-US" b="1" dirty="0">
                <a:latin typeface="宋体" panose="02010600030101010101" pitchFamily="2" charset="-122"/>
              </a:rPr>
              <a:t>    </a:t>
            </a:r>
            <a:r>
              <a:rPr lang="en-US" altLang="zh-CN" b="1" dirty="0">
                <a:latin typeface="宋体" panose="02010600030101010101" pitchFamily="2" charset="-122"/>
              </a:rPr>
              <a:t>public static </a:t>
            </a:r>
            <a:r>
              <a:rPr lang="en-US" altLang="zh-CN" b="1" dirty="0" err="1">
                <a:latin typeface="宋体" panose="02010600030101010101" pitchFamily="2" charset="-122"/>
              </a:rPr>
              <a:t>DirectoryInfo</a:t>
            </a:r>
            <a:r>
              <a:rPr lang="en-US" altLang="zh-CN" b="1" dirty="0">
                <a:latin typeface="宋体" panose="02010600030101010101" pitchFamily="2" charset="-122"/>
              </a:rPr>
              <a:t> </a:t>
            </a:r>
            <a:r>
              <a:rPr lang="en-US" altLang="zh-CN" b="1" dirty="0" err="1">
                <a:latin typeface="宋体" panose="02010600030101010101" pitchFamily="2" charset="-122"/>
              </a:rPr>
              <a:t>CreateDirectory</a:t>
            </a:r>
            <a:r>
              <a:rPr lang="en-US" altLang="zh-CN" b="1" dirty="0">
                <a:latin typeface="宋体" panose="02010600030101010101" pitchFamily="2" charset="-122"/>
              </a:rPr>
              <a:t>(string path)</a:t>
            </a:r>
          </a:p>
          <a:p>
            <a:pPr marL="0" indent="0">
              <a:lnSpc>
                <a:spcPct val="110000"/>
              </a:lnSpc>
              <a:buFont typeface="Wingdings 2" panose="05020102010507070707" pitchFamily="18" charset="2"/>
              <a:buNone/>
            </a:pPr>
            <a:r>
              <a:rPr lang="zh-CN" altLang="en-US" b="1" dirty="0">
                <a:latin typeface="宋体" panose="02010600030101010101" pitchFamily="2" charset="-122"/>
              </a:rPr>
              <a:t>其中参数</a:t>
            </a:r>
            <a:r>
              <a:rPr lang="en-US" altLang="zh-CN" b="1" dirty="0">
                <a:latin typeface="宋体" panose="02010600030101010101" pitchFamily="2" charset="-122"/>
              </a:rPr>
              <a:t>path</a:t>
            </a:r>
            <a:r>
              <a:rPr lang="zh-CN" altLang="en-US" b="1" dirty="0">
                <a:latin typeface="宋体" panose="02010600030101010101" pitchFamily="2" charset="-122"/>
              </a:rPr>
              <a:t>为要创建的目录路径。</a:t>
            </a:r>
          </a:p>
          <a:p>
            <a:pPr marL="0" indent="0">
              <a:lnSpc>
                <a:spcPct val="110000"/>
              </a:lnSpc>
              <a:buFont typeface="Wingdings 2" panose="05020102010507070707" pitchFamily="18" charset="2"/>
              <a:buNone/>
            </a:pPr>
            <a:r>
              <a:rPr lang="zh-CN" altLang="en-US" b="1" dirty="0">
                <a:latin typeface="宋体" panose="02010600030101010101" pitchFamily="2" charset="-122"/>
              </a:rPr>
              <a:t>    如果指定的目录不存在，程序中调用该方法后，系统会按</a:t>
            </a:r>
            <a:r>
              <a:rPr lang="en-US" altLang="zh-CN" b="1" dirty="0">
                <a:latin typeface="宋体" panose="02010600030101010101" pitchFamily="2" charset="-122"/>
              </a:rPr>
              <a:t>path</a:t>
            </a:r>
            <a:r>
              <a:rPr lang="zh-CN" altLang="en-US" b="1" dirty="0">
                <a:latin typeface="宋体" panose="02010600030101010101" pitchFamily="2" charset="-122"/>
              </a:rPr>
              <a:t>指定的路径创建所有目录和子目录。例如，在</a:t>
            </a:r>
            <a:r>
              <a:rPr lang="en-US" altLang="zh-CN" b="1" dirty="0">
                <a:latin typeface="宋体" panose="02010600030101010101" pitchFamily="2" charset="-122"/>
              </a:rPr>
              <a:t>C</a:t>
            </a:r>
            <a:r>
              <a:rPr lang="zh-CN" altLang="en-US" b="1" dirty="0">
                <a:latin typeface="宋体" panose="02010600030101010101" pitchFamily="2" charset="-122"/>
              </a:rPr>
              <a:t>盘根目录下创建一个名为</a:t>
            </a:r>
            <a:r>
              <a:rPr lang="en-US" altLang="zh-CN" b="1" dirty="0">
                <a:latin typeface="宋体" panose="02010600030101010101" pitchFamily="2" charset="-122"/>
              </a:rPr>
              <a:t>test</a:t>
            </a:r>
            <a:r>
              <a:rPr lang="zh-CN" altLang="en-US" b="1" dirty="0">
                <a:latin typeface="宋体" panose="02010600030101010101" pitchFamily="2" charset="-122"/>
              </a:rPr>
              <a:t>的目录代码为</a:t>
            </a:r>
          </a:p>
          <a:p>
            <a:pPr marL="0" indent="0">
              <a:lnSpc>
                <a:spcPct val="110000"/>
              </a:lnSpc>
              <a:buFont typeface="Wingdings 2" panose="05020102010507070707" pitchFamily="18" charset="2"/>
              <a:buNone/>
            </a:pPr>
            <a:r>
              <a:rPr lang="zh-CN" altLang="en-US" b="1" dirty="0">
                <a:latin typeface="宋体" panose="02010600030101010101" pitchFamily="2" charset="-122"/>
              </a:rPr>
              <a:t>       </a:t>
            </a:r>
            <a:r>
              <a:rPr kumimoji="1" lang="en-US" altLang="zh-CN" sz="2800" b="1" dirty="0" err="1">
                <a:solidFill>
                  <a:srgbClr val="FFFF66"/>
                </a:solidFill>
                <a:latin typeface="Times New Roman" panose="02020603050405020304" pitchFamily="18" charset="0"/>
              </a:rPr>
              <a:t>Directory.CreateDirectory</a:t>
            </a:r>
            <a:r>
              <a:rPr kumimoji="1" lang="en-US" altLang="zh-CN" sz="2800" b="1" dirty="0">
                <a:solidFill>
                  <a:srgbClr val="FFFF66"/>
                </a:solidFill>
                <a:latin typeface="Times New Roman" panose="02020603050405020304" pitchFamily="18" charset="0"/>
              </a:rPr>
              <a:t>(“c:\\test”);</a:t>
            </a:r>
          </a:p>
          <a:p>
            <a:pPr marL="0" indent="0">
              <a:lnSpc>
                <a:spcPct val="110000"/>
              </a:lnSpc>
              <a:buFont typeface="Wingdings 2" panose="05020102010507070707" pitchFamily="18" charset="2"/>
              <a:buNone/>
            </a:pPr>
            <a:r>
              <a:rPr lang="en-US" altLang="zh-CN" b="1" dirty="0">
                <a:latin typeface="宋体" panose="02010600030101010101" pitchFamily="2" charset="-122"/>
              </a:rPr>
              <a:t>    </a:t>
            </a:r>
            <a:r>
              <a:rPr lang="zh-CN" altLang="en-US" b="1" dirty="0">
                <a:latin typeface="宋体" panose="02010600030101010101" pitchFamily="2" charset="-122"/>
              </a:rPr>
              <a:t>使用</a:t>
            </a:r>
            <a:r>
              <a:rPr lang="en-US" altLang="zh-CN" b="1" dirty="0" err="1">
                <a:latin typeface="宋体" panose="02010600030101010101" pitchFamily="2" charset="-122"/>
              </a:rPr>
              <a:t>CreateDirectory</a:t>
            </a:r>
            <a:r>
              <a:rPr lang="zh-CN" altLang="en-US" b="1" dirty="0">
                <a:latin typeface="宋体" panose="02010600030101010101" pitchFamily="2" charset="-122"/>
              </a:rPr>
              <a:t>方法创建多级子目录时，也可以直接指定路径，例如，同时创建</a:t>
            </a:r>
            <a:r>
              <a:rPr lang="en-US" altLang="zh-CN" b="1" dirty="0">
                <a:latin typeface="宋体" panose="02010600030101010101" pitchFamily="2" charset="-122"/>
              </a:rPr>
              <a:t>test</a:t>
            </a:r>
            <a:r>
              <a:rPr lang="zh-CN" altLang="en-US" b="1" dirty="0">
                <a:latin typeface="宋体" panose="02010600030101010101" pitchFamily="2" charset="-122"/>
              </a:rPr>
              <a:t>目录和其下的</a:t>
            </a:r>
            <a:r>
              <a:rPr lang="en-US" altLang="zh-CN" b="1" dirty="0">
                <a:latin typeface="宋体" panose="02010600030101010101" pitchFamily="2" charset="-122"/>
              </a:rPr>
              <a:t>t1</a:t>
            </a:r>
            <a:r>
              <a:rPr lang="zh-CN" altLang="en-US" b="1" dirty="0">
                <a:latin typeface="宋体" panose="02010600030101010101" pitchFamily="2" charset="-122"/>
              </a:rPr>
              <a:t>一级子目录和</a:t>
            </a:r>
            <a:r>
              <a:rPr lang="en-US" altLang="zh-CN" b="1" dirty="0">
                <a:latin typeface="宋体" panose="02010600030101010101" pitchFamily="2" charset="-122"/>
              </a:rPr>
              <a:t>t2</a:t>
            </a:r>
            <a:r>
              <a:rPr lang="zh-CN" altLang="en-US" b="1" dirty="0">
                <a:latin typeface="宋体" panose="02010600030101010101" pitchFamily="2" charset="-122"/>
              </a:rPr>
              <a:t>二级子目录的代码为：</a:t>
            </a:r>
          </a:p>
          <a:p>
            <a:pPr marL="0" indent="0">
              <a:lnSpc>
                <a:spcPct val="110000"/>
              </a:lnSpc>
              <a:buFont typeface="Wingdings 2" panose="05020102010507070707" pitchFamily="18" charset="2"/>
              <a:buNone/>
            </a:pPr>
            <a:r>
              <a:rPr lang="zh-CN" altLang="en-US" b="1" dirty="0">
                <a:latin typeface="宋体" panose="02010600030101010101" pitchFamily="2" charset="-122"/>
              </a:rPr>
              <a:t>       </a:t>
            </a:r>
            <a:r>
              <a:rPr kumimoji="1" lang="en-US" altLang="zh-CN" sz="2800" b="1" dirty="0" err="1">
                <a:solidFill>
                  <a:srgbClr val="FFFF66"/>
                </a:solidFill>
                <a:latin typeface="Times New Roman" panose="02020603050405020304" pitchFamily="18" charset="0"/>
              </a:rPr>
              <a:t>Directory.CreateDirectory</a:t>
            </a:r>
            <a:r>
              <a:rPr kumimoji="1" lang="en-US" altLang="zh-CN" sz="2800" b="1" dirty="0">
                <a:solidFill>
                  <a:srgbClr val="FFFF66"/>
                </a:solidFill>
                <a:latin typeface="Times New Roman" panose="02020603050405020304" pitchFamily="18" charset="0"/>
              </a:rPr>
              <a:t>(“c:\\</a:t>
            </a:r>
            <a:r>
              <a:rPr kumimoji="1" lang="en-US" altLang="zh-CN" sz="2800" b="1" dirty="0" smtClean="0">
                <a:solidFill>
                  <a:srgbClr val="FFFF66"/>
                </a:solidFill>
                <a:latin typeface="Times New Roman" panose="02020603050405020304" pitchFamily="18" charset="0"/>
              </a:rPr>
              <a:t>test\</a:t>
            </a:r>
            <a:r>
              <a:rPr kumimoji="1" lang="en-US" altLang="zh-CN" sz="2800" b="1" dirty="0">
                <a:solidFill>
                  <a:srgbClr val="FFFF66"/>
                </a:solidFill>
                <a:latin typeface="Times New Roman" panose="02020603050405020304" pitchFamily="18" charset="0"/>
              </a:rPr>
              <a:t>\</a:t>
            </a:r>
            <a:r>
              <a:rPr kumimoji="1" lang="en-US" altLang="zh-CN" sz="2800" b="1" dirty="0" smtClean="0">
                <a:solidFill>
                  <a:srgbClr val="FFFF66"/>
                </a:solidFill>
                <a:latin typeface="Times New Roman" panose="02020603050405020304" pitchFamily="18" charset="0"/>
              </a:rPr>
              <a:t>t1\\t2</a:t>
            </a:r>
            <a:r>
              <a:rPr kumimoji="1" lang="en-US" altLang="zh-CN" sz="2800" b="1" dirty="0">
                <a:solidFill>
                  <a:srgbClr val="FFFF66"/>
                </a:solidFill>
                <a:latin typeface="Times New Roman" panose="02020603050405020304" pitchFamily="18" charset="0"/>
              </a:rPr>
              <a:t>”);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6038766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pPr marL="0" indent="0">
              <a:lnSpc>
                <a:spcPct val="80000"/>
              </a:lnSpc>
              <a:buFont typeface="Wingdings 2" panose="05020102010507070707" pitchFamily="18" charset="2"/>
              <a:buNone/>
            </a:pPr>
            <a:r>
              <a:rPr lang="en-US" altLang="zh-CN" b="1" dirty="0">
                <a:latin typeface="宋体" panose="02010600030101010101" pitchFamily="2" charset="-122"/>
              </a:rPr>
              <a:t>2</a:t>
            </a:r>
            <a:r>
              <a:rPr lang="zh-CN" altLang="en-US" b="1" dirty="0">
                <a:latin typeface="宋体" panose="02010600030101010101" pitchFamily="2" charset="-122"/>
              </a:rPr>
              <a:t>、</a:t>
            </a:r>
            <a:r>
              <a:rPr kumimoji="1" lang="zh-CN" altLang="en-US" sz="2800" b="1" dirty="0">
                <a:solidFill>
                  <a:srgbClr val="FFFF66"/>
                </a:solidFill>
                <a:latin typeface="Times New Roman" panose="02020603050405020304" pitchFamily="18" charset="0"/>
              </a:rPr>
              <a:t>目录的删除</a:t>
            </a:r>
          </a:p>
          <a:p>
            <a:pPr marL="0" indent="0">
              <a:lnSpc>
                <a:spcPct val="80000"/>
              </a:lnSpc>
              <a:buFont typeface="Wingdings 2" panose="05020102010507070707" pitchFamily="18" charset="2"/>
              <a:buNone/>
            </a:pPr>
            <a:r>
              <a:rPr lang="zh-CN" altLang="en-US" b="1" dirty="0">
                <a:latin typeface="宋体" panose="02010600030101010101" pitchFamily="2" charset="-122"/>
              </a:rPr>
              <a:t>    </a:t>
            </a:r>
            <a:r>
              <a:rPr lang="en-US" altLang="zh-CN" b="1" dirty="0">
                <a:latin typeface="宋体" panose="02010600030101010101" pitchFamily="2" charset="-122"/>
              </a:rPr>
              <a:t>Directory</a:t>
            </a:r>
            <a:r>
              <a:rPr lang="zh-CN" altLang="en-US" b="1" dirty="0">
                <a:latin typeface="宋体" panose="02010600030101010101" pitchFamily="2" charset="-122"/>
              </a:rPr>
              <a:t>类的</a:t>
            </a:r>
            <a:r>
              <a:rPr lang="en-US" altLang="zh-CN" b="1" dirty="0">
                <a:latin typeface="宋体" panose="02010600030101010101" pitchFamily="2" charset="-122"/>
              </a:rPr>
              <a:t>Delete</a:t>
            </a:r>
            <a:r>
              <a:rPr lang="zh-CN" altLang="en-US" b="1" dirty="0">
                <a:latin typeface="宋体" panose="02010600030101010101" pitchFamily="2" charset="-122"/>
              </a:rPr>
              <a:t>方法用于删除指定的目录，该方法有下列两种重载的形式。</a:t>
            </a:r>
          </a:p>
          <a:p>
            <a:pPr marL="0" indent="0">
              <a:lnSpc>
                <a:spcPct val="80000"/>
              </a:lnSpc>
              <a:buFont typeface="Wingdings 2" panose="05020102010507070707" pitchFamily="18" charset="2"/>
              <a:buNone/>
            </a:pPr>
            <a:r>
              <a:rPr lang="zh-CN" altLang="en-US" b="1" dirty="0">
                <a:latin typeface="宋体" panose="02010600030101010101" pitchFamily="2" charset="-122"/>
              </a:rPr>
              <a:t>（</a:t>
            </a:r>
            <a:r>
              <a:rPr lang="en-US" altLang="zh-CN" b="1" dirty="0">
                <a:latin typeface="宋体" panose="02010600030101010101" pitchFamily="2" charset="-122"/>
              </a:rPr>
              <a:t>1</a:t>
            </a:r>
            <a:r>
              <a:rPr lang="zh-CN" altLang="en-US" b="1" dirty="0">
                <a:latin typeface="宋体" panose="02010600030101010101" pitchFamily="2" charset="-122"/>
              </a:rPr>
              <a:t>）</a:t>
            </a:r>
            <a:r>
              <a:rPr kumimoji="1" lang="en-US" altLang="zh-CN" sz="2800" b="1" dirty="0">
                <a:solidFill>
                  <a:srgbClr val="FFFF66"/>
                </a:solidFill>
                <a:latin typeface="Times New Roman" panose="02020603050405020304" pitchFamily="18" charset="0"/>
              </a:rPr>
              <a:t>public static void Delete</a:t>
            </a:r>
            <a:r>
              <a:rPr kumimoji="1" lang="zh-CN" altLang="en-US" sz="2800" b="1" dirty="0">
                <a:solidFill>
                  <a:srgbClr val="FFFF66"/>
                </a:solidFill>
                <a:latin typeface="Times New Roman" panose="02020603050405020304" pitchFamily="18" charset="0"/>
              </a:rPr>
              <a:t>（</a:t>
            </a:r>
            <a:r>
              <a:rPr kumimoji="1" lang="en-US" altLang="zh-CN" sz="2800" b="1" dirty="0">
                <a:solidFill>
                  <a:srgbClr val="FFFF66"/>
                </a:solidFill>
                <a:latin typeface="Times New Roman" panose="02020603050405020304" pitchFamily="18" charset="0"/>
              </a:rPr>
              <a:t>string path</a:t>
            </a:r>
            <a:r>
              <a:rPr kumimoji="1" lang="zh-CN" altLang="en-US" sz="2800" b="1" dirty="0">
                <a:solidFill>
                  <a:srgbClr val="FFFF66"/>
                </a:solidFill>
                <a:latin typeface="Times New Roman" panose="02020603050405020304" pitchFamily="18" charset="0"/>
              </a:rPr>
              <a:t>）</a:t>
            </a:r>
          </a:p>
          <a:p>
            <a:pPr marL="0" indent="0">
              <a:lnSpc>
                <a:spcPct val="80000"/>
              </a:lnSpc>
              <a:buFont typeface="Wingdings 2" panose="05020102010507070707" pitchFamily="18" charset="2"/>
              <a:buNone/>
            </a:pPr>
            <a:r>
              <a:rPr lang="zh-CN" altLang="en-US" b="1" dirty="0">
                <a:latin typeface="宋体" panose="02010600030101010101" pitchFamily="2" charset="-122"/>
              </a:rPr>
              <a:t>     参数</a:t>
            </a:r>
            <a:r>
              <a:rPr lang="en-US" altLang="zh-CN" b="1" dirty="0">
                <a:latin typeface="宋体" panose="02010600030101010101" pitchFamily="2" charset="-122"/>
              </a:rPr>
              <a:t>path</a:t>
            </a:r>
            <a:r>
              <a:rPr lang="zh-CN" altLang="en-US" b="1" dirty="0">
                <a:latin typeface="宋体" panose="02010600030101010101" pitchFamily="2" charset="-122"/>
              </a:rPr>
              <a:t>为要移除的空目录的名称。</a:t>
            </a:r>
            <a:r>
              <a:rPr lang="en-US" altLang="zh-CN" b="1" dirty="0">
                <a:latin typeface="宋体" panose="02010600030101010101" pitchFamily="2" charset="-122"/>
              </a:rPr>
              <a:t>path</a:t>
            </a:r>
            <a:r>
              <a:rPr lang="zh-CN" altLang="en-US" b="1" dirty="0">
                <a:latin typeface="宋体" panose="02010600030101010101" pitchFamily="2" charset="-122"/>
              </a:rPr>
              <a:t>参数不区分大小写，可以是相对于当前工作目录的相对路径，也可以是绝对路径。注意：此目录必须为空才可以删除，否则将会引发异常。</a:t>
            </a:r>
          </a:p>
          <a:p>
            <a:pPr marL="0" indent="0">
              <a:lnSpc>
                <a:spcPct val="80000"/>
              </a:lnSpc>
              <a:buFont typeface="Wingdings 2" panose="05020102010507070707" pitchFamily="18" charset="2"/>
              <a:buNone/>
            </a:pPr>
            <a:r>
              <a:rPr lang="zh-CN" altLang="en-US" b="1" dirty="0">
                <a:latin typeface="宋体" panose="02010600030101010101" pitchFamily="2" charset="-122"/>
              </a:rPr>
              <a:t>（</a:t>
            </a:r>
            <a:r>
              <a:rPr lang="en-US" altLang="zh-CN" b="1" dirty="0">
                <a:latin typeface="宋体" panose="02010600030101010101" pitchFamily="2" charset="-122"/>
              </a:rPr>
              <a:t>2</a:t>
            </a:r>
            <a:r>
              <a:rPr lang="zh-CN" altLang="en-US" b="1" dirty="0">
                <a:latin typeface="宋体" panose="02010600030101010101" pitchFamily="2" charset="-122"/>
              </a:rPr>
              <a:t>）</a:t>
            </a:r>
            <a:r>
              <a:rPr kumimoji="1" lang="en-US" altLang="zh-CN" sz="2800" b="1" dirty="0">
                <a:solidFill>
                  <a:srgbClr val="FFFF66"/>
                </a:solidFill>
                <a:latin typeface="Times New Roman" panose="02020603050405020304" pitchFamily="18" charset="0"/>
              </a:rPr>
              <a:t>public static void Delete(string path, </a:t>
            </a:r>
            <a:r>
              <a:rPr kumimoji="1" lang="en-US" altLang="zh-CN" sz="2800" b="1" dirty="0" err="1">
                <a:solidFill>
                  <a:srgbClr val="FFFF66"/>
                </a:solidFill>
                <a:latin typeface="Times New Roman" panose="02020603050405020304" pitchFamily="18" charset="0"/>
              </a:rPr>
              <a:t>bool</a:t>
            </a:r>
            <a:r>
              <a:rPr kumimoji="1" lang="en-US" altLang="zh-CN" sz="2800" b="1" dirty="0">
                <a:solidFill>
                  <a:srgbClr val="FFFF66"/>
                </a:solidFill>
                <a:latin typeface="Times New Roman" panose="02020603050405020304" pitchFamily="18" charset="0"/>
              </a:rPr>
              <a:t> recursive)</a:t>
            </a:r>
          </a:p>
          <a:p>
            <a:pPr marL="0" indent="0">
              <a:lnSpc>
                <a:spcPct val="80000"/>
              </a:lnSpc>
              <a:buFont typeface="Wingdings 2" panose="05020102010507070707" pitchFamily="18" charset="2"/>
              <a:buNone/>
            </a:pPr>
            <a:r>
              <a:rPr lang="en-US" altLang="zh-CN" b="1" dirty="0">
                <a:latin typeface="宋体" panose="02010600030101010101" pitchFamily="2" charset="-122"/>
              </a:rPr>
              <a:t>    </a:t>
            </a:r>
            <a:r>
              <a:rPr lang="zh-CN" altLang="en-US" b="1" dirty="0">
                <a:latin typeface="宋体" panose="02010600030101010101" pitchFamily="2" charset="-122"/>
              </a:rPr>
              <a:t>其中，</a:t>
            </a:r>
            <a:r>
              <a:rPr lang="en-US" altLang="zh-CN" b="1" dirty="0">
                <a:latin typeface="宋体" panose="02010600030101010101" pitchFamily="2" charset="-122"/>
              </a:rPr>
              <a:t>path</a:t>
            </a:r>
            <a:r>
              <a:rPr lang="zh-CN" altLang="en-US" b="1" dirty="0">
                <a:latin typeface="宋体" panose="02010600030101010101" pitchFamily="2" charset="-122"/>
              </a:rPr>
              <a:t>为要移除的目录的名称，不区分大小写；</a:t>
            </a:r>
            <a:r>
              <a:rPr lang="en-US" altLang="zh-CN" b="1" dirty="0">
                <a:latin typeface="宋体" panose="02010600030101010101" pitchFamily="2" charset="-122"/>
              </a:rPr>
              <a:t>recursive</a:t>
            </a:r>
            <a:r>
              <a:rPr lang="zh-CN" altLang="en-US" b="1" dirty="0">
                <a:latin typeface="宋体" panose="02010600030101010101" pitchFamily="2" charset="-122"/>
              </a:rPr>
              <a:t>是一个布尔值，若要移除</a:t>
            </a:r>
            <a:r>
              <a:rPr lang="en-US" altLang="zh-CN" b="1" dirty="0">
                <a:latin typeface="宋体" panose="02010600030101010101" pitchFamily="2" charset="-122"/>
              </a:rPr>
              <a:t>path</a:t>
            </a:r>
            <a:r>
              <a:rPr lang="zh-CN" altLang="en-US" b="1" dirty="0">
                <a:latin typeface="宋体" panose="02010600030101010101" pitchFamily="2" charset="-122"/>
              </a:rPr>
              <a:t>中的目录、子目录和文件，则为</a:t>
            </a:r>
            <a:r>
              <a:rPr lang="en-US" altLang="zh-CN" b="1" dirty="0">
                <a:latin typeface="宋体" panose="02010600030101010101" pitchFamily="2" charset="-122"/>
              </a:rPr>
              <a:t>true</a:t>
            </a:r>
            <a:r>
              <a:rPr lang="zh-CN" altLang="en-US" b="1" dirty="0">
                <a:latin typeface="宋体" panose="02010600030101010101" pitchFamily="2" charset="-122"/>
              </a:rPr>
              <a:t>；否则为</a:t>
            </a:r>
            <a:r>
              <a:rPr lang="en-US" altLang="zh-CN" b="1" dirty="0">
                <a:latin typeface="宋体" panose="02010600030101010101" pitchFamily="2" charset="-122"/>
              </a:rPr>
              <a:t>false</a:t>
            </a:r>
            <a:r>
              <a:rPr lang="zh-CN" altLang="en-US" b="1" dirty="0">
                <a:latin typeface="宋体" panose="02010600030101010101" pitchFamily="2" charset="-122"/>
              </a:rPr>
              <a:t>。</a:t>
            </a:r>
          </a:p>
          <a:p>
            <a:pPr marL="0" indent="0">
              <a:lnSpc>
                <a:spcPct val="80000"/>
              </a:lnSpc>
              <a:buFont typeface="Wingdings 2" panose="05020102010507070707" pitchFamily="18" charset="2"/>
              <a:buNone/>
            </a:pPr>
            <a:r>
              <a:rPr lang="zh-CN" altLang="en-US" b="1" dirty="0">
                <a:latin typeface="宋体" panose="02010600030101010101" pitchFamily="2" charset="-122"/>
              </a:rPr>
              <a:t>    例如，删除</a:t>
            </a:r>
            <a:r>
              <a:rPr lang="en-US" altLang="zh-CN" b="1" dirty="0">
                <a:latin typeface="宋体" panose="02010600030101010101" pitchFamily="2" charset="-122"/>
              </a:rPr>
              <a:t>C</a:t>
            </a:r>
            <a:r>
              <a:rPr lang="zh-CN" altLang="en-US" b="1" dirty="0">
                <a:latin typeface="宋体" panose="02010600030101010101" pitchFamily="2" charset="-122"/>
              </a:rPr>
              <a:t>盘根目录下的</a:t>
            </a:r>
            <a:r>
              <a:rPr lang="en-US" altLang="zh-CN" b="1" dirty="0">
                <a:latin typeface="宋体" panose="02010600030101010101" pitchFamily="2" charset="-122"/>
              </a:rPr>
              <a:t>test</a:t>
            </a:r>
            <a:r>
              <a:rPr lang="zh-CN" altLang="en-US" b="1" dirty="0">
                <a:latin typeface="宋体" panose="02010600030101010101" pitchFamily="2" charset="-122"/>
              </a:rPr>
              <a:t>目录，且</a:t>
            </a:r>
            <a:r>
              <a:rPr lang="en-US" altLang="zh-CN" b="1" dirty="0">
                <a:latin typeface="宋体" panose="02010600030101010101" pitchFamily="2" charset="-122"/>
              </a:rPr>
              <a:t>test</a:t>
            </a:r>
            <a:r>
              <a:rPr lang="zh-CN" altLang="en-US" b="1" dirty="0">
                <a:latin typeface="宋体" panose="02010600030101010101" pitchFamily="2" charset="-122"/>
              </a:rPr>
              <a:t>目录为空的代码如下：</a:t>
            </a:r>
          </a:p>
          <a:p>
            <a:pPr marL="0" indent="0">
              <a:lnSpc>
                <a:spcPct val="80000"/>
              </a:lnSpc>
              <a:buFont typeface="Wingdings 2" panose="05020102010507070707" pitchFamily="18" charset="2"/>
              <a:buNone/>
            </a:pPr>
            <a:r>
              <a:rPr lang="zh-CN" altLang="en-US" b="1" dirty="0">
                <a:latin typeface="宋体" panose="02010600030101010101" pitchFamily="2" charset="-122"/>
              </a:rPr>
              <a:t>            </a:t>
            </a:r>
            <a:r>
              <a:rPr lang="en-US" altLang="zh-CN" b="1" dirty="0" err="1">
                <a:latin typeface="宋体" panose="02010600030101010101" pitchFamily="2" charset="-122"/>
              </a:rPr>
              <a:t>Directory.Delete</a:t>
            </a:r>
            <a:r>
              <a:rPr lang="en-US" altLang="zh-CN" b="1" dirty="0">
                <a:latin typeface="宋体" panose="02010600030101010101" pitchFamily="2" charset="-122"/>
              </a:rPr>
              <a:t>(“c:\\test”);</a:t>
            </a:r>
          </a:p>
          <a:p>
            <a:pPr marL="0" indent="0">
              <a:lnSpc>
                <a:spcPct val="80000"/>
              </a:lnSpc>
              <a:buFont typeface="Wingdings 2" panose="05020102010507070707" pitchFamily="18" charset="2"/>
              <a:buNone/>
            </a:pPr>
            <a:r>
              <a:rPr lang="en-US" altLang="zh-CN" b="1" dirty="0">
                <a:latin typeface="宋体" panose="02010600030101010101" pitchFamily="2" charset="-122"/>
              </a:rPr>
              <a:t>    </a:t>
            </a:r>
            <a:r>
              <a:rPr lang="zh-CN" altLang="en-US" b="1" dirty="0">
                <a:latin typeface="宋体" panose="02010600030101010101" pitchFamily="2" charset="-122"/>
              </a:rPr>
              <a:t>删除</a:t>
            </a:r>
            <a:r>
              <a:rPr lang="en-US" altLang="zh-CN" b="1" dirty="0">
                <a:latin typeface="宋体" panose="02010600030101010101" pitchFamily="2" charset="-122"/>
              </a:rPr>
              <a:t>C</a:t>
            </a:r>
            <a:r>
              <a:rPr lang="zh-CN" altLang="en-US" b="1" dirty="0">
                <a:latin typeface="宋体" panose="02010600030101010101" pitchFamily="2" charset="-122"/>
              </a:rPr>
              <a:t>盘根目录下的</a:t>
            </a:r>
            <a:r>
              <a:rPr lang="en-US" altLang="zh-CN" b="1" dirty="0">
                <a:latin typeface="宋体" panose="02010600030101010101" pitchFamily="2" charset="-122"/>
              </a:rPr>
              <a:t>test</a:t>
            </a:r>
            <a:r>
              <a:rPr lang="zh-CN" altLang="en-US" b="1" dirty="0">
                <a:latin typeface="宋体" panose="02010600030101010101" pitchFamily="2" charset="-122"/>
              </a:rPr>
              <a:t>目录，且移除</a:t>
            </a:r>
            <a:r>
              <a:rPr lang="en-US" altLang="zh-CN" b="1" dirty="0">
                <a:latin typeface="宋体" panose="02010600030101010101" pitchFamily="2" charset="-122"/>
              </a:rPr>
              <a:t>test</a:t>
            </a:r>
            <a:r>
              <a:rPr lang="zh-CN" altLang="en-US" b="1" dirty="0">
                <a:latin typeface="宋体" panose="02010600030101010101" pitchFamily="2" charset="-122"/>
              </a:rPr>
              <a:t>目录中的子目录和文件，代码如下：</a:t>
            </a:r>
          </a:p>
          <a:p>
            <a:pPr marL="0" indent="0">
              <a:lnSpc>
                <a:spcPct val="80000"/>
              </a:lnSpc>
              <a:buFont typeface="Wingdings 2" panose="05020102010507070707" pitchFamily="18" charset="2"/>
              <a:buNone/>
            </a:pPr>
            <a:r>
              <a:rPr lang="zh-CN" altLang="en-US" b="1" dirty="0">
                <a:latin typeface="宋体" panose="02010600030101010101" pitchFamily="2" charset="-122"/>
              </a:rPr>
              <a:t>            </a:t>
            </a:r>
            <a:r>
              <a:rPr lang="en-US" altLang="zh-CN" b="1" dirty="0" err="1">
                <a:latin typeface="宋体" panose="02010600030101010101" pitchFamily="2" charset="-122"/>
              </a:rPr>
              <a:t>Directory.Delete</a:t>
            </a:r>
            <a:r>
              <a:rPr lang="en-US" altLang="zh-CN" b="1" dirty="0">
                <a:latin typeface="宋体" panose="02010600030101010101" pitchFamily="2" charset="-122"/>
              </a:rPr>
              <a:t>(“c:\\test”</a:t>
            </a:r>
            <a:r>
              <a:rPr lang="zh-CN" altLang="en-US" b="1" dirty="0">
                <a:latin typeface="宋体" panose="02010600030101010101" pitchFamily="2" charset="-122"/>
              </a:rPr>
              <a:t>，</a:t>
            </a:r>
            <a:r>
              <a:rPr lang="en-US" altLang="zh-CN" b="1" dirty="0">
                <a:latin typeface="宋体" panose="02010600030101010101" pitchFamily="2" charset="-122"/>
              </a:rPr>
              <a:t>true);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4268756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Font typeface="Wingdings 2" panose="05020102010507070707" pitchFamily="18" charset="2"/>
              <a:buNone/>
            </a:pPr>
            <a:r>
              <a:rPr kumimoji="1" lang="en-US" altLang="zh-CN" sz="2800" b="1" dirty="0">
                <a:solidFill>
                  <a:srgbClr val="FFFF66"/>
                </a:solidFill>
                <a:latin typeface="Times New Roman" panose="02020603050405020304" pitchFamily="18" charset="0"/>
              </a:rPr>
              <a:t>3</a:t>
            </a:r>
            <a:r>
              <a:rPr kumimoji="1" lang="zh-CN" altLang="en-US" sz="2800" b="1" dirty="0">
                <a:solidFill>
                  <a:srgbClr val="FFFF66"/>
                </a:solidFill>
                <a:latin typeface="Times New Roman" panose="02020603050405020304" pitchFamily="18" charset="0"/>
              </a:rPr>
              <a:t>、目录的移动</a:t>
            </a:r>
          </a:p>
          <a:p>
            <a:pPr marL="0" indent="0">
              <a:buFont typeface="Wingdings 2" panose="05020102010507070707" pitchFamily="18" charset="2"/>
              <a:buNone/>
            </a:pPr>
            <a:r>
              <a:rPr lang="zh-CN" altLang="en-US" b="1" dirty="0">
                <a:latin typeface="宋体" panose="02010600030101010101" pitchFamily="2" charset="-122"/>
              </a:rPr>
              <a:t>    </a:t>
            </a:r>
            <a:r>
              <a:rPr kumimoji="1" lang="en-US" altLang="zh-CN" sz="2800" b="1" dirty="0">
                <a:solidFill>
                  <a:srgbClr val="FFFF66"/>
                </a:solidFill>
                <a:latin typeface="Times New Roman" panose="02020603050405020304" pitchFamily="18" charset="0"/>
              </a:rPr>
              <a:t>Directory</a:t>
            </a:r>
            <a:r>
              <a:rPr kumimoji="1" lang="zh-CN" altLang="en-US" sz="2800" b="1" dirty="0">
                <a:solidFill>
                  <a:srgbClr val="FFFF66"/>
                </a:solidFill>
                <a:latin typeface="Times New Roman" panose="02020603050405020304" pitchFamily="18" charset="0"/>
              </a:rPr>
              <a:t>类的</a:t>
            </a:r>
            <a:r>
              <a:rPr kumimoji="1" lang="en-US" altLang="zh-CN" sz="2800" b="1" dirty="0">
                <a:solidFill>
                  <a:srgbClr val="FFFF66"/>
                </a:solidFill>
                <a:latin typeface="Times New Roman" panose="02020603050405020304" pitchFamily="18" charset="0"/>
              </a:rPr>
              <a:t>Move</a:t>
            </a:r>
            <a:r>
              <a:rPr kumimoji="1" lang="zh-CN" altLang="en-US" sz="2800" b="1" dirty="0">
                <a:solidFill>
                  <a:srgbClr val="FFFF66"/>
                </a:solidFill>
                <a:latin typeface="Times New Roman" panose="02020603050405020304" pitchFamily="18" charset="0"/>
              </a:rPr>
              <a:t>方法能够重命名或移动目录</a:t>
            </a:r>
            <a:r>
              <a:rPr lang="zh-CN" altLang="en-US" b="1" dirty="0">
                <a:latin typeface="宋体" panose="02010600030101010101" pitchFamily="2" charset="-122"/>
              </a:rPr>
              <a:t>。方法原型为</a:t>
            </a:r>
          </a:p>
          <a:p>
            <a:pPr marL="0" indent="0">
              <a:buFont typeface="Wingdings 2" panose="05020102010507070707" pitchFamily="18" charset="2"/>
              <a:buNone/>
            </a:pPr>
            <a:r>
              <a:rPr lang="zh-CN" altLang="en-US" b="1" dirty="0">
                <a:latin typeface="宋体" panose="02010600030101010101" pitchFamily="2" charset="-122"/>
              </a:rPr>
              <a:t>   </a:t>
            </a:r>
            <a:r>
              <a:rPr kumimoji="1" lang="en-US" altLang="zh-CN" sz="2800" b="1" dirty="0">
                <a:solidFill>
                  <a:srgbClr val="FFFF66"/>
                </a:solidFill>
                <a:latin typeface="Times New Roman" panose="02020603050405020304" pitchFamily="18" charset="0"/>
              </a:rPr>
              <a:t>public static void Move(string </a:t>
            </a:r>
            <a:r>
              <a:rPr kumimoji="1" lang="en-US" altLang="zh-CN" sz="2800" b="1" dirty="0" err="1">
                <a:solidFill>
                  <a:srgbClr val="FFFF66"/>
                </a:solidFill>
                <a:latin typeface="Times New Roman" panose="02020603050405020304" pitchFamily="18" charset="0"/>
              </a:rPr>
              <a:t>sourceDirName,string</a:t>
            </a:r>
            <a:r>
              <a:rPr kumimoji="1" lang="en-US" altLang="zh-CN" sz="2800" b="1" dirty="0">
                <a:solidFill>
                  <a:srgbClr val="FFFF66"/>
                </a:solidFill>
                <a:latin typeface="Times New Roman" panose="02020603050405020304" pitchFamily="18" charset="0"/>
              </a:rPr>
              <a:t> </a:t>
            </a:r>
            <a:r>
              <a:rPr kumimoji="1" lang="en-US" altLang="zh-CN" sz="2800" b="1" dirty="0" err="1">
                <a:solidFill>
                  <a:srgbClr val="FFFF66"/>
                </a:solidFill>
                <a:latin typeface="Times New Roman" panose="02020603050405020304" pitchFamily="18" charset="0"/>
              </a:rPr>
              <a:t>destDirName</a:t>
            </a:r>
            <a:r>
              <a:rPr kumimoji="1" lang="en-US" altLang="zh-CN" sz="2800" b="1" dirty="0">
                <a:solidFill>
                  <a:srgbClr val="FFFF66"/>
                </a:solidFill>
                <a:latin typeface="Times New Roman" panose="02020603050405020304" pitchFamily="18" charset="0"/>
              </a:rPr>
              <a:t>)</a:t>
            </a:r>
          </a:p>
          <a:p>
            <a:pPr marL="0" indent="0">
              <a:buFont typeface="Wingdings 2" panose="05020102010507070707" pitchFamily="18" charset="2"/>
              <a:buNone/>
            </a:pPr>
            <a:r>
              <a:rPr lang="zh-CN" altLang="en-US" b="1" dirty="0">
                <a:latin typeface="宋体" panose="02010600030101010101" pitchFamily="2" charset="-122"/>
              </a:rPr>
              <a:t>其中，</a:t>
            </a:r>
            <a:r>
              <a:rPr lang="en-US" altLang="zh-CN" b="1" dirty="0" err="1">
                <a:latin typeface="宋体" panose="02010600030101010101" pitchFamily="2" charset="-122"/>
              </a:rPr>
              <a:t>sourceDirName</a:t>
            </a:r>
            <a:r>
              <a:rPr lang="zh-CN" altLang="en-US" b="1" dirty="0">
                <a:latin typeface="宋体" panose="02010600030101010101" pitchFamily="2" charset="-122"/>
              </a:rPr>
              <a:t>为要移动的文件或目录的路径；</a:t>
            </a:r>
            <a:r>
              <a:rPr lang="en-US" altLang="zh-CN" b="1" dirty="0" err="1">
                <a:latin typeface="宋体" panose="02010600030101010101" pitchFamily="2" charset="-122"/>
              </a:rPr>
              <a:t>destDirName</a:t>
            </a:r>
            <a:r>
              <a:rPr lang="zh-CN" altLang="en-US" b="1" dirty="0">
                <a:latin typeface="宋体" panose="02010600030101010101" pitchFamily="2" charset="-122"/>
              </a:rPr>
              <a:t>为指向</a:t>
            </a:r>
            <a:r>
              <a:rPr lang="en-US" altLang="zh-CN" b="1" dirty="0" err="1">
                <a:latin typeface="宋体" panose="02010600030101010101" pitchFamily="2" charset="-122"/>
              </a:rPr>
              <a:t>sourceDirName</a:t>
            </a:r>
            <a:r>
              <a:rPr lang="zh-CN" altLang="en-US" b="1" dirty="0">
                <a:latin typeface="宋体" panose="02010600030101010101" pitchFamily="2" charset="-122"/>
              </a:rPr>
              <a:t>的新位置的目标路径。</a:t>
            </a:r>
          </a:p>
          <a:p>
            <a:pPr marL="0" indent="0">
              <a:buFont typeface="Wingdings 2" panose="05020102010507070707" pitchFamily="18" charset="2"/>
              <a:buNone/>
            </a:pPr>
            <a:r>
              <a:rPr lang="zh-CN" altLang="en-US" b="1" dirty="0">
                <a:latin typeface="宋体" panose="02010600030101010101" pitchFamily="2" charset="-122"/>
              </a:rPr>
              <a:t>    注意：</a:t>
            </a:r>
            <a:r>
              <a:rPr lang="en-US" altLang="zh-CN" b="1" dirty="0" err="1">
                <a:latin typeface="宋体" panose="02010600030101010101" pitchFamily="2" charset="-122"/>
              </a:rPr>
              <a:t>destDirName</a:t>
            </a:r>
            <a:r>
              <a:rPr lang="zh-CN" altLang="en-US" b="1" dirty="0">
                <a:latin typeface="宋体" panose="02010600030101010101" pitchFamily="2" charset="-122"/>
              </a:rPr>
              <a:t>参数指定的目标路径应为新目录。如将“</a:t>
            </a:r>
            <a:r>
              <a:rPr lang="en-US" altLang="zh-CN" b="1" dirty="0">
                <a:latin typeface="宋体" panose="02010600030101010101" pitchFamily="2" charset="-122"/>
              </a:rPr>
              <a:t>c:\mydir”</a:t>
            </a:r>
            <a:r>
              <a:rPr lang="zh-CN" altLang="en-US" b="1" dirty="0">
                <a:latin typeface="宋体" panose="02010600030101010101" pitchFamily="2" charset="-122"/>
              </a:rPr>
              <a:t>移动到“</a:t>
            </a:r>
            <a:r>
              <a:rPr lang="en-US" altLang="zh-CN" b="1" dirty="0">
                <a:latin typeface="宋体" panose="02010600030101010101" pitchFamily="2" charset="-122"/>
              </a:rPr>
              <a:t>c:\public”</a:t>
            </a:r>
            <a:r>
              <a:rPr lang="zh-CN" altLang="en-US" b="1" dirty="0">
                <a:latin typeface="宋体" panose="02010600030101010101" pitchFamily="2" charset="-122"/>
              </a:rPr>
              <a:t>，并且“</a:t>
            </a:r>
            <a:r>
              <a:rPr lang="en-US" altLang="zh-CN" b="1" dirty="0">
                <a:latin typeface="宋体" panose="02010600030101010101" pitchFamily="2" charset="-122"/>
              </a:rPr>
              <a:t>c:\public”</a:t>
            </a:r>
            <a:r>
              <a:rPr lang="zh-CN" altLang="en-US" b="1" dirty="0">
                <a:latin typeface="宋体" panose="02010600030101010101" pitchFamily="2" charset="-122"/>
              </a:rPr>
              <a:t>已存在，则此方法会引发</a:t>
            </a:r>
            <a:r>
              <a:rPr lang="en-US" altLang="zh-CN" b="1" dirty="0" err="1">
                <a:latin typeface="宋体" panose="02010600030101010101" pitchFamily="2" charset="-122"/>
              </a:rPr>
              <a:t>IOException</a:t>
            </a:r>
            <a:r>
              <a:rPr lang="zh-CN" altLang="en-US" b="1" dirty="0">
                <a:latin typeface="宋体" panose="02010600030101010101" pitchFamily="2" charset="-122"/>
              </a:rPr>
              <a:t>异常。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7004946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8.3.2 </a:t>
            </a:r>
            <a:r>
              <a:rPr lang="zh-CN" altLang="en-US" dirty="0" smtClean="0"/>
              <a:t>文件的处理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algn="just">
              <a:spcBef>
                <a:spcPct val="50000"/>
              </a:spcBef>
              <a:spcAft>
                <a:spcPct val="10000"/>
              </a:spcAft>
            </a:pPr>
            <a:r>
              <a:rPr kumimoji="1" lang="zh-CN" altLang="en-US" b="1" dirty="0">
                <a:latin typeface="Times New Roman" panose="02020603050405020304" pitchFamily="18" charset="0"/>
              </a:rPr>
              <a:t>文件是计算机管理数据的基本单位，同时也是</a:t>
            </a:r>
            <a:r>
              <a:rPr kumimoji="1" lang="zh-CN" altLang="en-US" b="1" dirty="0" smtClean="0">
                <a:latin typeface="Times New Roman" panose="02020603050405020304" pitchFamily="18" charset="0"/>
              </a:rPr>
              <a:t>应用程序</a:t>
            </a:r>
            <a:r>
              <a:rPr kumimoji="1" lang="zh-CN" altLang="en-US" b="1" dirty="0">
                <a:latin typeface="Times New Roman" panose="02020603050405020304" pitchFamily="18" charset="0"/>
              </a:rPr>
              <a:t>保存和读取数据的一个重要场所。文件是指</a:t>
            </a:r>
            <a:r>
              <a:rPr kumimoji="1" lang="zh-CN" altLang="en-US" b="1" dirty="0" smtClean="0">
                <a:latin typeface="Times New Roman" panose="02020603050405020304" pitchFamily="18" charset="0"/>
              </a:rPr>
              <a:t>在各种</a:t>
            </a:r>
            <a:r>
              <a:rPr kumimoji="1" lang="zh-CN" altLang="en-US" b="1" dirty="0">
                <a:latin typeface="Times New Roman" panose="02020603050405020304" pitchFamily="18" charset="0"/>
              </a:rPr>
              <a:t>存储介质上（如硬盘、可移动磁盘、</a:t>
            </a:r>
            <a:r>
              <a:rPr kumimoji="1" lang="en-US" altLang="zh-CN" b="1" dirty="0">
                <a:latin typeface="Times New Roman" panose="02020603050405020304" pitchFamily="18" charset="0"/>
              </a:rPr>
              <a:t>CD</a:t>
            </a:r>
            <a:r>
              <a:rPr kumimoji="1" lang="zh-CN" altLang="en-US" b="1" dirty="0">
                <a:latin typeface="Times New Roman" panose="02020603050405020304" pitchFamily="18" charset="0"/>
              </a:rPr>
              <a:t>等）</a:t>
            </a:r>
            <a:r>
              <a:rPr kumimoji="1" lang="zh-CN" altLang="en-US" b="1" dirty="0" smtClean="0">
                <a:latin typeface="Times New Roman" panose="02020603050405020304" pitchFamily="18" charset="0"/>
              </a:rPr>
              <a:t>永久</a:t>
            </a:r>
            <a:r>
              <a:rPr kumimoji="1" lang="zh-CN" altLang="en-US" b="1" dirty="0">
                <a:latin typeface="Times New Roman" panose="02020603050405020304" pitchFamily="18" charset="0"/>
              </a:rPr>
              <a:t>存储的数据的有序集合，它是进行数据读写操作</a:t>
            </a:r>
            <a:r>
              <a:rPr kumimoji="1" lang="zh-CN" altLang="en-US" b="1" dirty="0" smtClean="0">
                <a:latin typeface="Times New Roman" panose="02020603050405020304" pitchFamily="18" charset="0"/>
              </a:rPr>
              <a:t>的基本</a:t>
            </a:r>
            <a:r>
              <a:rPr kumimoji="1" lang="zh-CN" altLang="en-US" b="1" dirty="0">
                <a:latin typeface="Times New Roman" panose="02020603050405020304" pitchFamily="18" charset="0"/>
              </a:rPr>
              <a:t>对象。</a:t>
            </a:r>
          </a:p>
          <a:p>
            <a:r>
              <a:rPr kumimoji="1" lang="zh-CN" altLang="en-US" b="1" dirty="0"/>
              <a:t>每个文件都有文件名、文件所在路径、创建时间及访问仅限等属性。然而，文件（</a:t>
            </a:r>
            <a:r>
              <a:rPr kumimoji="1" lang="en-US" altLang="zh-CN" b="1" dirty="0"/>
              <a:t>File</a:t>
            </a:r>
            <a:r>
              <a:rPr kumimoji="1" lang="zh-CN" altLang="en-US" b="1" dirty="0"/>
              <a:t>）和流</a:t>
            </a:r>
            <a:r>
              <a:rPr kumimoji="1" lang="en-US" altLang="zh-CN" b="1" dirty="0"/>
              <a:t>(Stream)</a:t>
            </a:r>
            <a:r>
              <a:rPr kumimoji="1" lang="zh-CN" altLang="en-US" b="1" dirty="0"/>
              <a:t>是既有区别又有联系的两个概念。流是字节序列的抽象概念，例如文件、输入</a:t>
            </a:r>
            <a:r>
              <a:rPr kumimoji="1" lang="en-US" altLang="zh-CN" b="1" dirty="0"/>
              <a:t>/</a:t>
            </a:r>
            <a:r>
              <a:rPr kumimoji="1" lang="zh-CN" altLang="en-US" b="1" dirty="0"/>
              <a:t>输出设备、内部进程通信管道等。流提供一种向后备存储器写入字节和从后备存储器读取字节的方式。除了和磁盘文件直接相关的文件流以外，流还有多种类型。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0334730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10000"/>
              </a:spcBef>
              <a:spcAft>
                <a:spcPct val="10000"/>
              </a:spcAft>
            </a:pPr>
            <a:r>
              <a:rPr lang="zh-CN" altLang="en-US" b="1" dirty="0"/>
              <a:t>在</a:t>
            </a:r>
            <a:r>
              <a:rPr lang="en-US" altLang="zh-CN" b="1" dirty="0"/>
              <a:t>System.IO</a:t>
            </a:r>
            <a:r>
              <a:rPr lang="zh-CN" altLang="en-US" b="1" dirty="0"/>
              <a:t>命名空间中提供了多种类，用</a:t>
            </a:r>
          </a:p>
          <a:p>
            <a:pPr>
              <a:spcBef>
                <a:spcPct val="10000"/>
              </a:spcBef>
              <a:spcAft>
                <a:spcPct val="10000"/>
              </a:spcAft>
            </a:pPr>
            <a:r>
              <a:rPr lang="zh-CN" altLang="en-US" b="1" dirty="0"/>
              <a:t>于进行文件和数据流的读写操作。要使用这些类，</a:t>
            </a:r>
          </a:p>
          <a:p>
            <a:pPr>
              <a:spcBef>
                <a:spcPct val="10000"/>
              </a:spcBef>
              <a:spcAft>
                <a:spcPct val="10000"/>
              </a:spcAft>
            </a:pPr>
            <a:r>
              <a:rPr lang="zh-CN" altLang="en-US" b="1" dirty="0"/>
              <a:t>需要在程序的开头包含语句：</a:t>
            </a:r>
          </a:p>
          <a:p>
            <a:pPr>
              <a:spcBef>
                <a:spcPct val="10000"/>
              </a:spcBef>
              <a:spcAft>
                <a:spcPct val="10000"/>
              </a:spcAft>
            </a:pPr>
            <a:r>
              <a:rPr lang="zh-CN" altLang="en-US" b="1" dirty="0"/>
              <a:t>           </a:t>
            </a:r>
            <a:r>
              <a:rPr lang="en-US" altLang="zh-CN" b="1" dirty="0"/>
              <a:t>using System.IO;              </a:t>
            </a:r>
          </a:p>
          <a:p>
            <a:pPr>
              <a:spcBef>
                <a:spcPct val="10000"/>
              </a:spcBef>
              <a:spcAft>
                <a:spcPct val="10000"/>
              </a:spcAft>
            </a:pPr>
            <a:r>
              <a:rPr lang="en-US" altLang="zh-CN" b="1" dirty="0"/>
              <a:t>        </a:t>
            </a:r>
            <a:r>
              <a:rPr lang="zh-CN" altLang="en-US" b="1" dirty="0"/>
              <a:t>其中</a:t>
            </a:r>
            <a:r>
              <a:rPr lang="en-US" altLang="zh-CN" b="1" dirty="0"/>
              <a:t>File</a:t>
            </a:r>
            <a:r>
              <a:rPr lang="zh-CN" altLang="en-US" b="1" dirty="0"/>
              <a:t>类通常用来完成文件的创建、删除、</a:t>
            </a:r>
          </a:p>
          <a:p>
            <a:pPr>
              <a:spcBef>
                <a:spcPct val="10000"/>
              </a:spcBef>
              <a:spcAft>
                <a:spcPct val="10000"/>
              </a:spcAft>
            </a:pPr>
            <a:r>
              <a:rPr lang="zh-CN" altLang="en-US" b="1" dirty="0"/>
              <a:t>拷贝、移动、打开等操作。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237470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endParaRPr lang="zh-CN" altLang="en-US" b="0" i="0" u="none" strike="noStrike" kern="1800" baseline="0" dirty="0" smtClean="0">
              <a:latin typeface="Arial"/>
              <a:ea typeface="黑体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0"/>
            <a:ext cx="8229600" cy="6858000"/>
          </a:xfrm>
        </p:spPr>
        <p:txBody>
          <a:bodyPr>
            <a:normAutofit fontScale="85000" lnSpcReduction="20000"/>
          </a:bodyPr>
          <a:lstStyle/>
          <a:p>
            <a:r>
              <a:rPr lang="zh-CN" altLang="en-US" dirty="0">
                <a:latin typeface="Times New Roman"/>
              </a:rPr>
              <a:t>调用要用于呈现图形的窗体或控件的</a:t>
            </a:r>
            <a:r>
              <a:rPr lang="en-US" altLang="zh-CN" dirty="0" err="1">
                <a:latin typeface="Times New Roman"/>
              </a:rPr>
              <a:t>CreateGraphics</a:t>
            </a:r>
            <a:r>
              <a:rPr lang="en-US" altLang="zh-CN" dirty="0">
                <a:latin typeface="Times New Roman"/>
              </a:rPr>
              <a:t>()</a:t>
            </a:r>
            <a:r>
              <a:rPr lang="zh-CN" altLang="en-US" dirty="0">
                <a:latin typeface="Times New Roman"/>
              </a:rPr>
              <a:t>方法，就可以创建</a:t>
            </a:r>
            <a:r>
              <a:rPr lang="en-US" altLang="zh-CN" dirty="0">
                <a:latin typeface="Times New Roman"/>
              </a:rPr>
              <a:t>Graphics</a:t>
            </a:r>
            <a:r>
              <a:rPr lang="zh-CN" altLang="en-US" dirty="0">
                <a:latin typeface="Times New Roman"/>
              </a:rPr>
              <a:t>对象。该对象表示该控件或窗体的绘图图面。</a:t>
            </a:r>
          </a:p>
          <a:p>
            <a:pPr marR="0" lvl="0" rtl="0"/>
            <a:r>
              <a:rPr lang="en-US" altLang="zh-CN" b="0" i="0" u="none" strike="noStrike" baseline="0" dirty="0" smtClean="0">
                <a:latin typeface="Arial"/>
                <a:ea typeface="黑体"/>
              </a:rPr>
              <a:t>【</a:t>
            </a:r>
            <a:r>
              <a:rPr lang="zh-CN" altLang="en-US" b="0" i="0" u="none" strike="noStrike" baseline="0" dirty="0" smtClean="0">
                <a:latin typeface="Arial"/>
                <a:ea typeface="黑体"/>
              </a:rPr>
              <a:t>示例</a:t>
            </a:r>
            <a:r>
              <a:rPr lang="en-US" altLang="zh-CN" b="1" i="0" u="none" strike="noStrike" baseline="0" dirty="0" smtClean="0">
                <a:latin typeface="Times New Roman"/>
                <a:ea typeface="黑体"/>
              </a:rPr>
              <a:t>8-1</a:t>
            </a:r>
            <a:r>
              <a:rPr lang="en-US" altLang="zh-CN" b="0" i="0" u="none" strike="noStrike" baseline="0" dirty="0" smtClean="0">
                <a:latin typeface="Arial"/>
                <a:ea typeface="黑体"/>
              </a:rPr>
              <a:t>】</a:t>
            </a:r>
            <a:r>
              <a:rPr lang="zh-CN" altLang="en-US" b="0" i="0" u="none" strike="noStrike" baseline="0" dirty="0" smtClean="0">
                <a:latin typeface="宋体"/>
                <a:ea typeface="黑体"/>
              </a:rPr>
              <a:t>下面</a:t>
            </a:r>
            <a:r>
              <a:rPr lang="zh-CN" altLang="en-US" b="0" i="0" u="none" strike="noStrike" baseline="0" dirty="0" smtClean="0">
                <a:latin typeface="Times New Roman"/>
                <a:ea typeface="黑体"/>
              </a:rPr>
              <a:t>获取</a:t>
            </a:r>
            <a:r>
              <a:rPr lang="en-US" altLang="zh-CN" b="0" i="0" u="none" strike="noStrike" baseline="0" dirty="0" smtClean="0">
                <a:latin typeface="Times New Roman"/>
                <a:ea typeface="黑体"/>
              </a:rPr>
              <a:t>Panel</a:t>
            </a:r>
            <a:r>
              <a:rPr lang="zh-CN" altLang="en-US" b="0" i="0" u="none" strike="noStrike" baseline="0" dirty="0" smtClean="0">
                <a:latin typeface="Times New Roman"/>
                <a:ea typeface="黑体"/>
              </a:rPr>
              <a:t>控件</a:t>
            </a:r>
            <a:r>
              <a:rPr lang="en-US" altLang="zh-CN" b="0" i="0" u="none" strike="noStrike" baseline="0" dirty="0" err="1" smtClean="0">
                <a:latin typeface="Times New Roman"/>
                <a:ea typeface="黑体"/>
              </a:rPr>
              <a:t>pChart</a:t>
            </a:r>
            <a:r>
              <a:rPr lang="zh-CN" altLang="en-US" b="0" i="0" u="none" strike="noStrike" baseline="0" dirty="0" smtClean="0">
                <a:latin typeface="Times New Roman"/>
                <a:ea typeface="黑体"/>
              </a:rPr>
              <a:t>的</a:t>
            </a:r>
            <a:r>
              <a:rPr lang="en-US" altLang="zh-CN" b="0" i="0" u="none" strike="noStrike" baseline="0" dirty="0" smtClean="0">
                <a:latin typeface="Times New Roman"/>
                <a:ea typeface="黑体"/>
              </a:rPr>
              <a:t>Graphics</a:t>
            </a:r>
            <a:r>
              <a:rPr lang="zh-CN" altLang="en-US" b="0" i="0" u="none" strike="noStrike" baseline="0" dirty="0" smtClean="0">
                <a:latin typeface="Times New Roman"/>
                <a:ea typeface="黑体"/>
              </a:rPr>
              <a:t>对象，并保存为</a:t>
            </a:r>
            <a:r>
              <a:rPr lang="en-US" altLang="zh-CN" b="0" i="0" u="none" strike="noStrike" baseline="0" dirty="0" err="1" smtClean="0">
                <a:latin typeface="Times New Roman"/>
                <a:ea typeface="黑体"/>
              </a:rPr>
              <a:t>gra</a:t>
            </a:r>
            <a:r>
              <a:rPr lang="zh-CN" altLang="en-US" b="0" i="0" u="none" strike="noStrike" baseline="0" dirty="0" smtClean="0">
                <a:latin typeface="Times New Roman"/>
                <a:ea typeface="黑体"/>
              </a:rPr>
              <a:t>变量。</a:t>
            </a:r>
          </a:p>
          <a:p>
            <a:pPr marR="0" lvl="0" rtl="0"/>
            <a:r>
              <a:rPr lang="en-US" altLang="zh-CN" b="0" i="0" u="none" strike="noStrike" baseline="0" dirty="0" smtClean="0">
                <a:latin typeface="Times New Roman"/>
              </a:rPr>
              <a:t>Graphics </a:t>
            </a:r>
            <a:r>
              <a:rPr lang="en-US" altLang="zh-CN" b="0" i="0" u="none" strike="noStrike" baseline="0" dirty="0" err="1" smtClean="0">
                <a:latin typeface="Times New Roman"/>
              </a:rPr>
              <a:t>gra</a:t>
            </a:r>
            <a:r>
              <a:rPr lang="zh-CN" altLang="en-US" b="0" i="0" u="none" strike="noStrike" baseline="0" dirty="0" smtClean="0">
                <a:latin typeface="Times New Roman"/>
              </a:rPr>
              <a:t> </a:t>
            </a:r>
            <a:r>
              <a:rPr lang="en-US" altLang="zh-CN" b="0" i="0" u="none" strike="noStrike" baseline="0" dirty="0" smtClean="0">
                <a:latin typeface="Times New Roman"/>
              </a:rPr>
              <a:t>= </a:t>
            </a:r>
            <a:r>
              <a:rPr lang="en-US" altLang="zh-CN" b="0" i="0" u="none" strike="noStrike" baseline="0" dirty="0" err="1" smtClean="0">
                <a:latin typeface="Times New Roman"/>
              </a:rPr>
              <a:t>pChart.CreateGraphics</a:t>
            </a:r>
            <a:r>
              <a:rPr lang="en-US" altLang="zh-CN" b="0" i="0" u="none" strike="noStrike" baseline="0" dirty="0" smtClean="0">
                <a:latin typeface="Times New Roman"/>
              </a:rPr>
              <a:t>();</a:t>
            </a:r>
            <a:r>
              <a:rPr lang="zh-CN" altLang="en-US" b="0" i="0" u="none" strike="noStrike" baseline="0" dirty="0" smtClean="0">
                <a:latin typeface="Times New Roman"/>
              </a:rPr>
              <a:t>        </a:t>
            </a:r>
            <a:r>
              <a:rPr lang="en-US" altLang="zh-CN" b="0" i="0" u="none" strike="noStrike" baseline="0" dirty="0" smtClean="0">
                <a:latin typeface="Times New Roman"/>
              </a:rPr>
              <a:t>//</a:t>
            </a:r>
            <a:r>
              <a:rPr lang="en-US" altLang="zh-CN" b="0" i="0" u="none" strike="noStrike" baseline="0" dirty="0" err="1" smtClean="0">
                <a:latin typeface="Times New Roman"/>
              </a:rPr>
              <a:t>pChart</a:t>
            </a:r>
            <a:r>
              <a:rPr lang="zh-CN" altLang="en-US" b="0" i="0" u="none" strike="noStrike" baseline="0" dirty="0" smtClean="0">
                <a:latin typeface="Times New Roman"/>
              </a:rPr>
              <a:t>为</a:t>
            </a:r>
            <a:r>
              <a:rPr lang="en-US" altLang="zh-CN" b="0" i="0" u="none" strike="noStrike" baseline="0" dirty="0" smtClean="0">
                <a:latin typeface="Times New Roman"/>
              </a:rPr>
              <a:t>Panel</a:t>
            </a:r>
            <a:r>
              <a:rPr lang="zh-CN" altLang="en-US" b="0" i="0" u="none" strike="noStrike" baseline="0" dirty="0" smtClean="0">
                <a:latin typeface="Times New Roman"/>
              </a:rPr>
              <a:t>控件</a:t>
            </a:r>
          </a:p>
          <a:p>
            <a:pPr marR="0" lvl="0" rtl="0"/>
            <a:r>
              <a:rPr lang="zh-CN" altLang="en-US" b="0" i="0" u="none" strike="noStrike" baseline="0" dirty="0" smtClean="0">
                <a:latin typeface="Times New Roman"/>
              </a:rPr>
              <a:t>控件或窗体的</a:t>
            </a:r>
            <a:r>
              <a:rPr lang="en-US" altLang="zh-CN" b="0" i="0" u="none" strike="noStrike" baseline="0" dirty="0" smtClean="0">
                <a:latin typeface="Times New Roman"/>
              </a:rPr>
              <a:t>Paint</a:t>
            </a:r>
            <a:r>
              <a:rPr lang="zh-CN" altLang="en-US" b="0" i="0" u="none" strike="noStrike" baseline="0" dirty="0" smtClean="0">
                <a:latin typeface="Times New Roman"/>
              </a:rPr>
              <a:t>事件包含一个类型为</a:t>
            </a:r>
            <a:r>
              <a:rPr lang="en-US" altLang="zh-CN" b="0" i="0" u="none" strike="noStrike" baseline="0" dirty="0" err="1" smtClean="0">
                <a:latin typeface="Times New Roman"/>
              </a:rPr>
              <a:t>PaintEventArgs</a:t>
            </a:r>
            <a:r>
              <a:rPr lang="zh-CN" altLang="en-US" b="0" i="0" u="none" strike="noStrike" baseline="0" dirty="0" smtClean="0">
                <a:latin typeface="Times New Roman"/>
              </a:rPr>
              <a:t>的参数</a:t>
            </a:r>
            <a:r>
              <a:rPr lang="en-US" altLang="zh-CN" b="0" i="0" u="none" strike="noStrike" baseline="0" dirty="0" smtClean="0">
                <a:latin typeface="Times New Roman"/>
              </a:rPr>
              <a:t>e</a:t>
            </a:r>
            <a:r>
              <a:rPr lang="zh-CN" altLang="en-US" b="0" i="0" u="none" strike="noStrike" baseline="0" dirty="0" smtClean="0">
                <a:latin typeface="Times New Roman"/>
              </a:rPr>
              <a:t>，该</a:t>
            </a:r>
            <a:r>
              <a:rPr lang="en-US" altLang="zh-CN" b="0" i="0" u="none" strike="noStrike" baseline="0" dirty="0" smtClean="0">
                <a:latin typeface="Times New Roman"/>
              </a:rPr>
              <a:t>e</a:t>
            </a:r>
            <a:r>
              <a:rPr lang="zh-CN" altLang="en-US" b="0" i="0" u="none" strike="noStrike" baseline="0" dirty="0" smtClean="0">
                <a:latin typeface="Times New Roman"/>
              </a:rPr>
              <a:t>参数的</a:t>
            </a:r>
            <a:r>
              <a:rPr lang="en-US" altLang="zh-CN" b="0" i="0" u="none" strike="noStrike" baseline="0" dirty="0" smtClean="0">
                <a:latin typeface="Times New Roman"/>
              </a:rPr>
              <a:t>Graphics</a:t>
            </a:r>
            <a:r>
              <a:rPr lang="zh-CN" altLang="en-US" b="0" i="0" u="none" strike="noStrike" baseline="0" dirty="0" smtClean="0">
                <a:latin typeface="Times New Roman"/>
              </a:rPr>
              <a:t>对象的值就表示该控件或窗体的绘图图面。</a:t>
            </a:r>
          </a:p>
          <a:p>
            <a:pPr marR="0" lvl="0" rtl="0"/>
            <a:r>
              <a:rPr lang="en-US" altLang="zh-CN" b="0" i="0" u="none" strike="noStrike" baseline="0" dirty="0" smtClean="0">
                <a:latin typeface="Arial"/>
                <a:ea typeface="黑体"/>
              </a:rPr>
              <a:t>【</a:t>
            </a:r>
            <a:r>
              <a:rPr lang="zh-CN" altLang="en-US" b="0" i="0" u="none" strike="noStrike" baseline="0" dirty="0" smtClean="0">
                <a:latin typeface="Arial"/>
                <a:ea typeface="黑体"/>
              </a:rPr>
              <a:t>示例</a:t>
            </a:r>
            <a:r>
              <a:rPr lang="en-US" altLang="zh-CN" b="1" i="0" u="none" strike="noStrike" baseline="0" dirty="0" smtClean="0">
                <a:latin typeface="Times New Roman"/>
                <a:ea typeface="黑体"/>
              </a:rPr>
              <a:t>8-2</a:t>
            </a:r>
            <a:r>
              <a:rPr lang="en-US" altLang="zh-CN" b="0" i="0" u="none" strike="noStrike" baseline="0" dirty="0" smtClean="0">
                <a:latin typeface="Arial"/>
                <a:ea typeface="黑体"/>
              </a:rPr>
              <a:t>】</a:t>
            </a:r>
            <a:r>
              <a:rPr lang="zh-CN" altLang="en-US" b="0" i="0" u="none" strike="noStrike" baseline="0" dirty="0" smtClean="0">
                <a:latin typeface="宋体"/>
                <a:ea typeface="黑体"/>
              </a:rPr>
              <a:t>下面</a:t>
            </a:r>
            <a:r>
              <a:rPr lang="zh-CN" altLang="en-US" b="0" i="0" u="none" strike="noStrike" baseline="0" dirty="0" smtClean="0">
                <a:latin typeface="Times New Roman"/>
                <a:ea typeface="黑体"/>
              </a:rPr>
              <a:t>创建</a:t>
            </a:r>
            <a:r>
              <a:rPr lang="en-US" altLang="zh-CN" b="0" i="0" u="none" strike="noStrike" baseline="0" dirty="0" smtClean="0">
                <a:latin typeface="Times New Roman"/>
                <a:ea typeface="黑体"/>
              </a:rPr>
              <a:t>Panel</a:t>
            </a:r>
            <a:r>
              <a:rPr lang="zh-CN" altLang="en-US" b="0" i="0" u="none" strike="noStrike" baseline="0" dirty="0" smtClean="0">
                <a:latin typeface="Times New Roman"/>
                <a:ea typeface="黑体"/>
              </a:rPr>
              <a:t>控件</a:t>
            </a:r>
            <a:r>
              <a:rPr lang="en-US" altLang="zh-CN" b="0" i="0" u="none" strike="noStrike" baseline="0" dirty="0" err="1" smtClean="0">
                <a:latin typeface="Times New Roman"/>
                <a:ea typeface="黑体"/>
              </a:rPr>
              <a:t>pChart</a:t>
            </a:r>
            <a:r>
              <a:rPr lang="zh-CN" altLang="en-US" b="0" i="0" u="none" strike="noStrike" baseline="0" dirty="0" smtClean="0">
                <a:latin typeface="Times New Roman"/>
                <a:ea typeface="黑体"/>
              </a:rPr>
              <a:t>的</a:t>
            </a:r>
            <a:r>
              <a:rPr lang="en-US" altLang="zh-CN" b="0" i="0" u="none" strike="noStrike" baseline="0" dirty="0" err="1" smtClean="0">
                <a:latin typeface="Times New Roman"/>
                <a:ea typeface="黑体"/>
              </a:rPr>
              <a:t>pChart_Paint</a:t>
            </a:r>
            <a:r>
              <a:rPr lang="en-US" altLang="zh-CN" b="0" i="0" u="none" strike="noStrike" baseline="0" dirty="0" smtClean="0">
                <a:latin typeface="Times New Roman"/>
                <a:ea typeface="黑体"/>
              </a:rPr>
              <a:t>(object </a:t>
            </a:r>
            <a:r>
              <a:rPr lang="en-US" altLang="zh-CN" b="0" i="0" u="none" strike="noStrike" baseline="0" dirty="0" err="1" smtClean="0">
                <a:latin typeface="Times New Roman"/>
                <a:ea typeface="黑体"/>
              </a:rPr>
              <a:t>sender,PaintEventArgs</a:t>
            </a:r>
            <a:r>
              <a:rPr lang="en-US" altLang="zh-CN" b="0" i="0" u="none" strike="noStrike" baseline="0" dirty="0" smtClean="0">
                <a:latin typeface="Times New Roman"/>
                <a:ea typeface="黑体"/>
              </a:rPr>
              <a:t> e)</a:t>
            </a:r>
            <a:r>
              <a:rPr lang="zh-CN" altLang="en-US" b="0" i="0" u="none" strike="noStrike" baseline="0" dirty="0" smtClean="0">
                <a:latin typeface="Times New Roman"/>
                <a:ea typeface="黑体"/>
              </a:rPr>
              <a:t>事件，并通过该事件的</a:t>
            </a:r>
            <a:r>
              <a:rPr lang="en-US" altLang="zh-CN" b="0" i="0" u="none" strike="noStrike" baseline="0" dirty="0" smtClean="0">
                <a:latin typeface="Times New Roman"/>
                <a:ea typeface="黑体"/>
              </a:rPr>
              <a:t>e</a:t>
            </a:r>
            <a:r>
              <a:rPr lang="zh-CN" altLang="en-US" b="0" i="0" u="none" strike="noStrike" baseline="0" dirty="0" smtClean="0">
                <a:latin typeface="Times New Roman"/>
                <a:ea typeface="黑体"/>
              </a:rPr>
              <a:t>参数获取了该控件的</a:t>
            </a:r>
            <a:r>
              <a:rPr lang="en-US" altLang="zh-CN" b="0" i="0" u="none" strike="noStrike" baseline="0" dirty="0" smtClean="0">
                <a:latin typeface="Times New Roman"/>
                <a:ea typeface="黑体"/>
              </a:rPr>
              <a:t>Graphics</a:t>
            </a:r>
            <a:r>
              <a:rPr lang="zh-CN" altLang="en-US" b="0" i="0" u="none" strike="noStrike" baseline="0" dirty="0" smtClean="0">
                <a:latin typeface="Times New Roman"/>
                <a:ea typeface="黑体"/>
              </a:rPr>
              <a:t>对象，并保存为</a:t>
            </a:r>
            <a:r>
              <a:rPr lang="en-US" altLang="zh-CN" b="0" i="0" u="none" strike="noStrike" baseline="0" dirty="0" err="1" smtClean="0">
                <a:latin typeface="Times New Roman"/>
                <a:ea typeface="黑体"/>
              </a:rPr>
              <a:t>gra</a:t>
            </a:r>
            <a:r>
              <a:rPr lang="zh-CN" altLang="en-US" b="0" i="0" u="none" strike="noStrike" baseline="0" dirty="0" smtClean="0">
                <a:latin typeface="Times New Roman"/>
                <a:ea typeface="黑体"/>
              </a:rPr>
              <a:t>变量。</a:t>
            </a:r>
          </a:p>
          <a:p>
            <a:pPr marR="0" lvl="0" rtl="0"/>
            <a:r>
              <a:rPr lang="en-US" altLang="zh-CN" b="0" i="0" u="none" strike="noStrike" baseline="0" dirty="0" smtClean="0">
                <a:latin typeface="Times New Roman"/>
              </a:rPr>
              <a:t>private void </a:t>
            </a:r>
            <a:r>
              <a:rPr lang="en-US" altLang="zh-CN" b="0" i="0" u="none" strike="noStrike" baseline="0" dirty="0" err="1" smtClean="0">
                <a:latin typeface="Times New Roman"/>
              </a:rPr>
              <a:t>pChart_Paint</a:t>
            </a:r>
            <a:r>
              <a:rPr lang="en-US" altLang="zh-CN" b="0" i="0" u="none" strike="noStrike" baseline="0" dirty="0" smtClean="0">
                <a:latin typeface="Times New Roman"/>
              </a:rPr>
              <a:t>(object </a:t>
            </a:r>
            <a:r>
              <a:rPr lang="en-US" altLang="zh-CN" b="0" i="0" u="none" strike="noStrike" baseline="0" dirty="0" err="1" smtClean="0">
                <a:latin typeface="Times New Roman"/>
              </a:rPr>
              <a:t>sender,PaintEventArgs</a:t>
            </a:r>
            <a:r>
              <a:rPr lang="en-US" altLang="zh-CN" b="0" i="0" u="none" strike="noStrike" baseline="0" dirty="0" smtClean="0">
                <a:latin typeface="Times New Roman"/>
              </a:rPr>
              <a:t> e)</a:t>
            </a:r>
          </a:p>
          <a:p>
            <a:pPr marR="0" lvl="0" rtl="0"/>
            <a:r>
              <a:rPr lang="en-US" altLang="zh-CN" b="0" i="0" u="none" strike="noStrike" baseline="0" dirty="0" smtClean="0">
                <a:latin typeface="Times New Roman"/>
              </a:rPr>
              <a:t>//</a:t>
            </a:r>
            <a:r>
              <a:rPr lang="en-US" altLang="zh-CN" b="0" i="0" u="none" strike="noStrike" baseline="0" dirty="0" err="1" smtClean="0">
                <a:latin typeface="Times New Roman"/>
              </a:rPr>
              <a:t>pChart</a:t>
            </a:r>
            <a:r>
              <a:rPr lang="zh-CN" altLang="en-US" b="0" i="0" u="none" strike="noStrike" baseline="0" dirty="0" smtClean="0">
                <a:latin typeface="Times New Roman"/>
              </a:rPr>
              <a:t>为</a:t>
            </a:r>
            <a:r>
              <a:rPr lang="en-US" altLang="zh-CN" b="0" i="0" u="none" strike="noStrike" baseline="0" dirty="0" smtClean="0">
                <a:latin typeface="Times New Roman"/>
              </a:rPr>
              <a:t>Panel</a:t>
            </a:r>
            <a:r>
              <a:rPr lang="zh-CN" altLang="en-US" b="0" i="0" u="none" strike="noStrike" baseline="0" dirty="0" smtClean="0">
                <a:latin typeface="Times New Roman"/>
              </a:rPr>
              <a:t>控件</a:t>
            </a:r>
          </a:p>
          <a:p>
            <a:pPr marR="0" lvl="0" rtl="0"/>
            <a:r>
              <a:rPr lang="en-US" altLang="zh-CN" b="0" i="0" u="none" strike="noStrike" baseline="0" dirty="0" smtClean="0">
                <a:latin typeface="Times New Roman"/>
              </a:rPr>
              <a:t>{</a:t>
            </a:r>
          </a:p>
          <a:p>
            <a:pPr marR="0" lvl="0" rtl="0"/>
            <a:r>
              <a:rPr lang="zh-CN" altLang="en-US" b="0" i="0" u="none" strike="noStrike" baseline="0" dirty="0" smtClean="0">
                <a:latin typeface="Times New Roman"/>
              </a:rPr>
              <a:t>    </a:t>
            </a:r>
            <a:r>
              <a:rPr lang="en-US" altLang="zh-CN" b="0" i="0" u="none" strike="noStrike" baseline="0" dirty="0" smtClean="0">
                <a:latin typeface="Times New Roman"/>
              </a:rPr>
              <a:t>Graphics </a:t>
            </a:r>
            <a:r>
              <a:rPr lang="en-US" altLang="zh-CN" b="0" i="0" u="none" strike="noStrike" baseline="0" dirty="0" err="1" smtClean="0">
                <a:latin typeface="Times New Roman"/>
              </a:rPr>
              <a:t>gra</a:t>
            </a:r>
            <a:r>
              <a:rPr lang="zh-CN" altLang="en-US" b="0" i="0" u="none" strike="noStrike" baseline="0" dirty="0" smtClean="0">
                <a:latin typeface="Times New Roman"/>
              </a:rPr>
              <a:t> </a:t>
            </a:r>
            <a:r>
              <a:rPr lang="en-US" altLang="zh-CN" b="0" i="0" u="none" strike="noStrike" baseline="0" dirty="0" smtClean="0">
                <a:latin typeface="Times New Roman"/>
              </a:rPr>
              <a:t>= </a:t>
            </a:r>
            <a:r>
              <a:rPr lang="en-US" altLang="zh-CN" b="0" i="0" u="none" strike="noStrike" baseline="0" dirty="0" err="1" smtClean="0">
                <a:latin typeface="Times New Roman"/>
              </a:rPr>
              <a:t>e.Graphics</a:t>
            </a:r>
            <a:r>
              <a:rPr lang="en-US" altLang="zh-CN" b="0" i="0" u="none" strike="noStrike" baseline="0" dirty="0" smtClean="0">
                <a:latin typeface="Times New Roman"/>
              </a:rPr>
              <a:t>;        </a:t>
            </a:r>
            <a:r>
              <a:rPr lang="zh-CN" altLang="en-US" b="0" i="0" u="none" strike="noStrike" baseline="0" dirty="0" smtClean="0">
                <a:latin typeface="Times New Roman"/>
              </a:rPr>
              <a:t>    </a:t>
            </a:r>
            <a:r>
              <a:rPr lang="en-US" altLang="zh-CN" b="0" i="0" u="none" strike="noStrike" baseline="0" dirty="0" smtClean="0">
                <a:latin typeface="Times New Roman"/>
              </a:rPr>
              <a:t>//</a:t>
            </a:r>
            <a:r>
              <a:rPr lang="zh-CN" altLang="en-US" b="0" i="0" u="none" strike="noStrike" baseline="0" dirty="0" smtClean="0">
                <a:latin typeface="Times New Roman"/>
              </a:rPr>
              <a:t>获取</a:t>
            </a:r>
            <a:r>
              <a:rPr lang="en-US" altLang="zh-CN" b="0" i="0" u="none" strike="noStrike" baseline="0" dirty="0" smtClean="0">
                <a:latin typeface="Times New Roman"/>
              </a:rPr>
              <a:t>e</a:t>
            </a:r>
            <a:r>
              <a:rPr lang="zh-CN" altLang="en-US" b="0" i="0" u="none" strike="noStrike" baseline="0" dirty="0" smtClean="0">
                <a:latin typeface="Times New Roman"/>
              </a:rPr>
              <a:t>参数的</a:t>
            </a:r>
            <a:r>
              <a:rPr lang="en-US" altLang="zh-CN" b="0" i="0" u="none" strike="noStrike" baseline="0" dirty="0" smtClean="0">
                <a:latin typeface="Times New Roman"/>
              </a:rPr>
              <a:t>Graphics</a:t>
            </a:r>
            <a:r>
              <a:rPr lang="zh-CN" altLang="en-US" b="0" i="0" u="none" strike="noStrike" baseline="0" dirty="0" smtClean="0">
                <a:latin typeface="Times New Roman"/>
              </a:rPr>
              <a:t>属性的值</a:t>
            </a:r>
          </a:p>
          <a:p>
            <a:pPr marR="0" lvl="0" rtl="0"/>
            <a:r>
              <a:rPr lang="en-US" altLang="zh-CN" b="0" i="0" u="none" strike="noStrike" baseline="0" dirty="0" smtClean="0">
                <a:latin typeface="Times New Roman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3160426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b="1" dirty="0">
                <a:solidFill>
                  <a:srgbClr val="FFFF66"/>
                </a:solidFill>
              </a:rPr>
              <a:t>File</a:t>
            </a:r>
            <a:r>
              <a:rPr lang="zh-CN" altLang="en-US" b="1" dirty="0">
                <a:solidFill>
                  <a:srgbClr val="FFFF66"/>
                </a:solidFill>
              </a:rPr>
              <a:t>类</a:t>
            </a:r>
            <a:r>
              <a:rPr lang="zh-CN" altLang="en-US" b="1" dirty="0">
                <a:latin typeface="宋体" panose="02010600030101010101" pitchFamily="2" charset="-122"/>
              </a:rPr>
              <a:t>和</a:t>
            </a:r>
            <a:r>
              <a:rPr lang="en-US" altLang="zh-CN" b="1" dirty="0" err="1">
                <a:solidFill>
                  <a:srgbClr val="FFFF66"/>
                </a:solidFill>
              </a:rPr>
              <a:t>FileInfo</a:t>
            </a:r>
            <a:r>
              <a:rPr lang="zh-CN" altLang="en-US" b="1" dirty="0">
                <a:solidFill>
                  <a:srgbClr val="FFFF66"/>
                </a:solidFill>
              </a:rPr>
              <a:t>类</a:t>
            </a:r>
            <a:r>
              <a:rPr lang="zh-CN" altLang="en-US" b="1" dirty="0">
                <a:latin typeface="宋体" panose="02010600030101010101" pitchFamily="2" charset="-122"/>
              </a:rPr>
              <a:t>为</a:t>
            </a:r>
            <a:r>
              <a:rPr lang="en-US" altLang="zh-CN" b="1" dirty="0" err="1">
                <a:solidFill>
                  <a:srgbClr val="FFFF66"/>
                </a:solidFill>
              </a:rPr>
              <a:t>FileStream</a:t>
            </a:r>
            <a:r>
              <a:rPr lang="zh-CN" altLang="en-US" b="1" dirty="0">
                <a:latin typeface="宋体" panose="02010600030101010101" pitchFamily="2" charset="-122"/>
              </a:rPr>
              <a:t>对象的</a:t>
            </a:r>
            <a:r>
              <a:rPr lang="zh-CN" altLang="en-US" b="1" dirty="0">
                <a:solidFill>
                  <a:srgbClr val="FFFF66"/>
                </a:solidFill>
              </a:rPr>
              <a:t>创建</a:t>
            </a:r>
            <a:r>
              <a:rPr lang="zh-CN" altLang="en-US" b="1" dirty="0">
                <a:latin typeface="宋体" panose="02010600030101010101" pitchFamily="2" charset="-122"/>
              </a:rPr>
              <a:t>和</a:t>
            </a:r>
            <a:r>
              <a:rPr lang="zh-CN" altLang="en-US" b="1" dirty="0">
                <a:solidFill>
                  <a:srgbClr val="FFFF66"/>
                </a:solidFill>
              </a:rPr>
              <a:t>文件</a:t>
            </a:r>
            <a:r>
              <a:rPr lang="zh-CN" altLang="en-US" b="1" dirty="0">
                <a:latin typeface="宋体" panose="02010600030101010101" pitchFamily="2" charset="-122"/>
              </a:rPr>
              <a:t>的</a:t>
            </a:r>
            <a:r>
              <a:rPr lang="zh-CN" altLang="en-US" b="1" dirty="0">
                <a:solidFill>
                  <a:srgbClr val="FFFF66"/>
                </a:solidFill>
              </a:rPr>
              <a:t>创建、复制、移动、删除、打开</a:t>
            </a:r>
            <a:r>
              <a:rPr lang="zh-CN" altLang="en-US" b="1" dirty="0">
                <a:latin typeface="宋体" panose="02010600030101010101" pitchFamily="2" charset="-122"/>
              </a:rPr>
              <a:t>等提供了支持。使用</a:t>
            </a:r>
            <a:r>
              <a:rPr lang="en-US" altLang="zh-CN" b="1" dirty="0">
                <a:latin typeface="宋体" panose="02010600030101010101" pitchFamily="2" charset="-122"/>
              </a:rPr>
              <a:t>File</a:t>
            </a:r>
            <a:r>
              <a:rPr lang="zh-CN" altLang="en-US" b="1" dirty="0">
                <a:latin typeface="宋体" panose="02010600030101010101" pitchFamily="2" charset="-122"/>
              </a:rPr>
              <a:t>类和</a:t>
            </a:r>
            <a:r>
              <a:rPr lang="en-US" altLang="zh-CN" b="1" dirty="0" err="1">
                <a:latin typeface="宋体" panose="02010600030101010101" pitchFamily="2" charset="-122"/>
              </a:rPr>
              <a:t>FileInfo</a:t>
            </a:r>
            <a:r>
              <a:rPr lang="zh-CN" altLang="en-US" b="1" dirty="0">
                <a:latin typeface="宋体" panose="02010600030101010101" pitchFamily="2" charset="-122"/>
              </a:rPr>
              <a:t>类对文件进行操作时，用户必须具备相应的权限，如读、写等权限，否则将会引发异常。</a:t>
            </a:r>
          </a:p>
          <a:p>
            <a:pPr>
              <a:lnSpc>
                <a:spcPct val="130000"/>
              </a:lnSpc>
              <a:spcBef>
                <a:spcPct val="30000"/>
              </a:spcBef>
            </a:pPr>
            <a:r>
              <a:rPr lang="zh-CN" altLang="en-US" b="1" dirty="0">
                <a:latin typeface="宋体" panose="02010600030101010101" pitchFamily="2" charset="-122"/>
              </a:rPr>
              <a:t>    </a:t>
            </a:r>
            <a:r>
              <a:rPr lang="en-US" altLang="zh-CN" b="1" dirty="0" err="1">
                <a:latin typeface="宋体" panose="02010600030101010101" pitchFamily="2" charset="-122"/>
              </a:rPr>
              <a:t>FileInfo</a:t>
            </a:r>
            <a:r>
              <a:rPr lang="zh-CN" altLang="en-US" b="1" dirty="0">
                <a:latin typeface="宋体" panose="02010600030101010101" pitchFamily="2" charset="-122"/>
              </a:rPr>
              <a:t>类与</a:t>
            </a:r>
            <a:r>
              <a:rPr lang="en-US" altLang="zh-CN" b="1" dirty="0">
                <a:latin typeface="宋体" panose="02010600030101010101" pitchFamily="2" charset="-122"/>
              </a:rPr>
              <a:t>File</a:t>
            </a:r>
            <a:r>
              <a:rPr lang="zh-CN" altLang="en-US" b="1" dirty="0">
                <a:latin typeface="宋体" panose="02010600030101010101" pitchFamily="2" charset="-122"/>
              </a:rPr>
              <a:t>类均能完成对文件的操作，不同点在于</a:t>
            </a:r>
            <a:r>
              <a:rPr lang="en-US" altLang="zh-CN" b="1" dirty="0" err="1">
                <a:latin typeface="宋体" panose="02010600030101010101" pitchFamily="2" charset="-122"/>
              </a:rPr>
              <a:t>FileInfo</a:t>
            </a:r>
            <a:r>
              <a:rPr lang="zh-CN" altLang="en-US" b="1" dirty="0">
                <a:latin typeface="宋体" panose="02010600030101010101" pitchFamily="2" charset="-122"/>
              </a:rPr>
              <a:t>类必须被实例化，</a:t>
            </a:r>
            <a:r>
              <a:rPr lang="zh-CN" altLang="en-US" b="1" dirty="0">
                <a:solidFill>
                  <a:srgbClr val="FFFF66"/>
                </a:solidFill>
              </a:rPr>
              <a:t>并且每个</a:t>
            </a:r>
            <a:r>
              <a:rPr lang="en-US" altLang="zh-CN" b="1" dirty="0" err="1">
                <a:solidFill>
                  <a:srgbClr val="FFFF66"/>
                </a:solidFill>
              </a:rPr>
              <a:t>FileInfo</a:t>
            </a:r>
            <a:r>
              <a:rPr lang="zh-CN" altLang="en-US" b="1" dirty="0">
                <a:solidFill>
                  <a:srgbClr val="FFFF66"/>
                </a:solidFill>
              </a:rPr>
              <a:t>的实例必须对应于系统中一个实际存在的文件</a:t>
            </a:r>
            <a:r>
              <a:rPr lang="zh-CN" altLang="en-US" b="1" dirty="0">
                <a:latin typeface="宋体" panose="02010600030101010101" pitchFamily="2" charset="-122"/>
              </a:rPr>
              <a:t>。由于所有</a:t>
            </a:r>
            <a:r>
              <a:rPr lang="en-US" altLang="zh-CN" b="1" dirty="0">
                <a:latin typeface="宋体" panose="02010600030101010101" pitchFamily="2" charset="-122"/>
              </a:rPr>
              <a:t>File</a:t>
            </a:r>
            <a:r>
              <a:rPr lang="zh-CN" altLang="en-US" b="1" dirty="0">
                <a:latin typeface="宋体" panose="02010600030101010101" pitchFamily="2" charset="-122"/>
              </a:rPr>
              <a:t>类提供的方法都是静态的，所以如果只想执行一个操作，使用</a:t>
            </a:r>
            <a:r>
              <a:rPr lang="en-US" altLang="zh-CN" b="1" dirty="0">
                <a:latin typeface="宋体" panose="02010600030101010101" pitchFamily="2" charset="-122"/>
              </a:rPr>
              <a:t>File</a:t>
            </a:r>
            <a:r>
              <a:rPr lang="zh-CN" altLang="en-US" b="1" dirty="0">
                <a:latin typeface="宋体" panose="02010600030101010101" pitchFamily="2" charset="-122"/>
              </a:rPr>
              <a:t>方法的效率比使用相应的</a:t>
            </a:r>
            <a:r>
              <a:rPr lang="en-US" altLang="zh-CN" b="1" dirty="0" err="1">
                <a:latin typeface="宋体" panose="02010600030101010101" pitchFamily="2" charset="-122"/>
              </a:rPr>
              <a:t>FileInfo</a:t>
            </a:r>
            <a:r>
              <a:rPr lang="zh-CN" altLang="en-US" b="1" dirty="0">
                <a:latin typeface="宋体" panose="02010600030101010101" pitchFamily="2" charset="-122"/>
              </a:rPr>
              <a:t>实例方法可能更高。如果打算多次重用某个对象，可考虑使用</a:t>
            </a:r>
            <a:r>
              <a:rPr lang="en-US" altLang="zh-CN" b="1" dirty="0" err="1">
                <a:latin typeface="宋体" panose="02010600030101010101" pitchFamily="2" charset="-122"/>
              </a:rPr>
              <a:t>FileInfo</a:t>
            </a:r>
            <a:r>
              <a:rPr lang="zh-CN" altLang="en-US" b="1" dirty="0">
                <a:latin typeface="宋体" panose="02010600030101010101" pitchFamily="2" charset="-122"/>
              </a:rPr>
              <a:t>的实例方法。 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4709307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609600" indent="-609600">
              <a:lnSpc>
                <a:spcPct val="80000"/>
              </a:lnSpc>
              <a:buFont typeface="Wingdings 2" panose="05020102010507070707" pitchFamily="18" charset="2"/>
              <a:buNone/>
            </a:pPr>
            <a:r>
              <a:rPr kumimoji="1" lang="en-US" altLang="zh-CN" b="1" dirty="0"/>
              <a:t>File</a:t>
            </a:r>
            <a:r>
              <a:rPr kumimoji="1" lang="zh-CN" altLang="en-US" b="1" dirty="0"/>
              <a:t>类常用的方法：</a:t>
            </a:r>
          </a:p>
          <a:p>
            <a:pPr marL="609600" indent="-609600">
              <a:lnSpc>
                <a:spcPct val="80000"/>
              </a:lnSpc>
              <a:buFont typeface="Wingdings 2" panose="05020102010507070707" pitchFamily="18" charset="2"/>
              <a:buNone/>
            </a:pPr>
            <a:endParaRPr kumimoji="1" lang="zh-CN" altLang="en-US" b="1" dirty="0"/>
          </a:p>
          <a:p>
            <a:pPr marL="609600" indent="-609600">
              <a:lnSpc>
                <a:spcPct val="80000"/>
              </a:lnSpc>
              <a:buFont typeface="Wingdings 2" panose="05020102010507070707" pitchFamily="18" charset="2"/>
              <a:buNone/>
            </a:pPr>
            <a:r>
              <a:rPr kumimoji="1" lang="zh-CN" altLang="en-US" b="1" dirty="0">
                <a:solidFill>
                  <a:srgbClr val="FFFF66"/>
                </a:solidFill>
              </a:rPr>
              <a:t>    </a:t>
            </a:r>
            <a:r>
              <a:rPr kumimoji="1" lang="en-US" altLang="zh-CN" b="1" dirty="0">
                <a:solidFill>
                  <a:srgbClr val="FFFF66"/>
                </a:solidFill>
                <a:latin typeface="Times New Roman" panose="02020603050405020304" pitchFamily="18" charset="0"/>
              </a:rPr>
              <a:t>(1) Create(</a:t>
            </a:r>
            <a:r>
              <a:rPr kumimoji="1" lang="en-US" altLang="zh-CN" b="1" dirty="0" err="1">
                <a:solidFill>
                  <a:srgbClr val="FFFF66"/>
                </a:solidFill>
                <a:latin typeface="Times New Roman" panose="02020603050405020304" pitchFamily="18" charset="0"/>
              </a:rPr>
              <a:t>path,bufferSize</a:t>
            </a:r>
            <a:r>
              <a:rPr kumimoji="1" lang="en-US" altLang="zh-CN" b="1" dirty="0">
                <a:solidFill>
                  <a:srgbClr val="FFFF66"/>
                </a:solidFill>
                <a:latin typeface="Times New Roman" panose="02020603050405020304" pitchFamily="18" charset="0"/>
              </a:rPr>
              <a:t>)</a:t>
            </a:r>
            <a:r>
              <a:rPr kumimoji="1" lang="zh-CN" altLang="en-US" b="1" dirty="0"/>
              <a:t>方法：</a:t>
            </a:r>
          </a:p>
          <a:p>
            <a:pPr marL="609600" indent="-609600">
              <a:lnSpc>
                <a:spcPct val="80000"/>
              </a:lnSpc>
              <a:buFont typeface="Wingdings 2" panose="05020102010507070707" pitchFamily="18" charset="2"/>
              <a:buNone/>
            </a:pPr>
            <a:endParaRPr kumimoji="1" lang="zh-CN" altLang="en-US" b="1" dirty="0"/>
          </a:p>
          <a:p>
            <a:pPr marL="609600" indent="-609600">
              <a:lnSpc>
                <a:spcPct val="80000"/>
              </a:lnSpc>
              <a:buFont typeface="Wingdings 2" panose="05020102010507070707" pitchFamily="18" charset="2"/>
              <a:buNone/>
            </a:pPr>
            <a:r>
              <a:rPr kumimoji="1" lang="zh-CN" altLang="en-US" b="1" dirty="0"/>
              <a:t>         创建参数</a:t>
            </a:r>
            <a:r>
              <a:rPr kumimoji="1" lang="en-US" altLang="zh-CN" b="1" dirty="0"/>
              <a:t>path</a:t>
            </a:r>
            <a:r>
              <a:rPr kumimoji="1" lang="zh-CN" altLang="en-US" b="1" dirty="0"/>
              <a:t>指定的文本文件，返回值为</a:t>
            </a:r>
            <a:r>
              <a:rPr kumimoji="1" lang="en-US" altLang="zh-CN" b="1" dirty="0" err="1"/>
              <a:t>FileStream</a:t>
            </a:r>
            <a:r>
              <a:rPr kumimoji="1" lang="zh-CN" altLang="en-US" b="1" dirty="0"/>
              <a:t>对 </a:t>
            </a:r>
          </a:p>
          <a:p>
            <a:pPr marL="609600" indent="-609600">
              <a:lnSpc>
                <a:spcPct val="80000"/>
              </a:lnSpc>
              <a:buFont typeface="Wingdings 2" panose="05020102010507070707" pitchFamily="18" charset="2"/>
              <a:buNone/>
            </a:pPr>
            <a:r>
              <a:rPr kumimoji="1" lang="zh-CN" altLang="en-US" b="1" dirty="0"/>
              <a:t>         象实例，此</a:t>
            </a:r>
            <a:r>
              <a:rPr kumimoji="1" lang="en-US" altLang="zh-CN" b="1" dirty="0" err="1"/>
              <a:t>FileStream</a:t>
            </a:r>
            <a:r>
              <a:rPr kumimoji="1" lang="zh-CN" altLang="en-US" b="1" dirty="0"/>
              <a:t>对象可以读取及写入字节数据，</a:t>
            </a:r>
          </a:p>
          <a:p>
            <a:pPr marL="609600" indent="-609600">
              <a:lnSpc>
                <a:spcPct val="80000"/>
              </a:lnSpc>
              <a:buFont typeface="Wingdings 2" panose="05020102010507070707" pitchFamily="18" charset="2"/>
              <a:buNone/>
            </a:pPr>
            <a:r>
              <a:rPr kumimoji="1" lang="zh-CN" altLang="en-US" b="1" dirty="0"/>
              <a:t>         若指定的文件已经存在，那么会覆盖原来的文件，参</a:t>
            </a:r>
          </a:p>
          <a:p>
            <a:pPr marL="609600" indent="-609600">
              <a:lnSpc>
                <a:spcPct val="80000"/>
              </a:lnSpc>
              <a:buFont typeface="Wingdings 2" panose="05020102010507070707" pitchFamily="18" charset="2"/>
              <a:buNone/>
            </a:pPr>
            <a:r>
              <a:rPr kumimoji="1" lang="zh-CN" altLang="en-US" b="1" dirty="0"/>
              <a:t>         数</a:t>
            </a:r>
            <a:r>
              <a:rPr kumimoji="1" lang="en-US" altLang="zh-CN" b="1" dirty="0" err="1"/>
              <a:t>bufferSize</a:t>
            </a:r>
            <a:r>
              <a:rPr kumimoji="1" lang="zh-CN" altLang="en-US" b="1" dirty="0"/>
              <a:t>用来指定缓冲区的大小，单位为字节，可</a:t>
            </a:r>
          </a:p>
          <a:p>
            <a:pPr marL="609600" indent="-609600">
              <a:lnSpc>
                <a:spcPct val="80000"/>
              </a:lnSpc>
              <a:buFont typeface="Wingdings 2" panose="05020102010507070707" pitchFamily="18" charset="2"/>
              <a:buNone/>
            </a:pPr>
            <a:r>
              <a:rPr kumimoji="1" lang="zh-CN" altLang="en-US" b="1" dirty="0"/>
              <a:t>         以省略不写。</a:t>
            </a:r>
            <a:r>
              <a:rPr kumimoji="1" lang="zh-CN" altLang="en-US" dirty="0"/>
              <a:t> </a:t>
            </a:r>
            <a:r>
              <a:rPr kumimoji="1" lang="zh-CN" altLang="en-US" b="1" dirty="0"/>
              <a:t>   </a:t>
            </a:r>
          </a:p>
          <a:p>
            <a:pPr marL="609600" indent="-609600">
              <a:lnSpc>
                <a:spcPct val="80000"/>
              </a:lnSpc>
              <a:buFont typeface="Wingdings 2" panose="05020102010507070707" pitchFamily="18" charset="2"/>
              <a:buNone/>
            </a:pPr>
            <a:r>
              <a:rPr kumimoji="1" lang="zh-CN" altLang="en-US" b="1" dirty="0"/>
              <a:t>                    </a:t>
            </a:r>
          </a:p>
          <a:p>
            <a:pPr marL="609600" indent="-609600">
              <a:lnSpc>
                <a:spcPct val="80000"/>
              </a:lnSpc>
              <a:buFont typeface="Wingdings 2" panose="05020102010507070707" pitchFamily="18" charset="2"/>
              <a:buNone/>
            </a:pPr>
            <a:r>
              <a:rPr kumimoji="1" lang="zh-CN" altLang="en-US" b="1" dirty="0"/>
              <a:t>     其方法原型定义为：</a:t>
            </a:r>
          </a:p>
          <a:p>
            <a:pPr marL="609600" indent="-609600">
              <a:lnSpc>
                <a:spcPct val="80000"/>
              </a:lnSpc>
              <a:buFont typeface="Wingdings 2" panose="05020102010507070707" pitchFamily="18" charset="2"/>
              <a:buNone/>
            </a:pPr>
            <a:r>
              <a:rPr kumimoji="1" lang="zh-CN" altLang="en-US" b="1" dirty="0"/>
              <a:t>             </a:t>
            </a:r>
            <a:r>
              <a:rPr kumimoji="1" lang="en-US" altLang="zh-CN" b="1" dirty="0">
                <a:solidFill>
                  <a:srgbClr val="FFFF66"/>
                </a:solidFill>
                <a:latin typeface="Times New Roman" panose="02020603050405020304" pitchFamily="18" charset="0"/>
              </a:rPr>
              <a:t>Public static </a:t>
            </a:r>
            <a:r>
              <a:rPr kumimoji="1" lang="en-US" altLang="zh-CN" b="1" dirty="0" err="1">
                <a:solidFill>
                  <a:srgbClr val="FFFF66"/>
                </a:solidFill>
                <a:latin typeface="Times New Roman" panose="02020603050405020304" pitchFamily="18" charset="0"/>
              </a:rPr>
              <a:t>FileStream</a:t>
            </a:r>
            <a:r>
              <a:rPr kumimoji="1" lang="en-US" altLang="zh-CN" b="1" dirty="0">
                <a:solidFill>
                  <a:srgbClr val="FFFF66"/>
                </a:solidFill>
                <a:latin typeface="Times New Roman" panose="02020603050405020304" pitchFamily="18" charset="0"/>
              </a:rPr>
              <a:t> Create(string path);</a:t>
            </a:r>
          </a:p>
          <a:p>
            <a:pPr marL="609600" indent="-609600">
              <a:lnSpc>
                <a:spcPct val="80000"/>
              </a:lnSpc>
              <a:buFont typeface="Wingdings 2" panose="05020102010507070707" pitchFamily="18" charset="2"/>
              <a:buNone/>
            </a:pPr>
            <a:r>
              <a:rPr kumimoji="1" lang="en-US" altLang="zh-CN" b="1" dirty="0"/>
              <a:t>                   </a:t>
            </a:r>
            <a:r>
              <a:rPr kumimoji="1" lang="zh-CN" altLang="en-US" b="1" dirty="0"/>
              <a:t>其中</a:t>
            </a:r>
            <a:r>
              <a:rPr kumimoji="1" lang="en-US" altLang="zh-CN" b="1" dirty="0"/>
              <a:t>path</a:t>
            </a:r>
            <a:r>
              <a:rPr kumimoji="1" lang="zh-CN" altLang="en-US" b="1" dirty="0"/>
              <a:t>参数表示文件的全路径名称。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09835883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altLang="zh-CN" b="1" dirty="0">
                <a:solidFill>
                  <a:srgbClr val="FFFF66"/>
                </a:solidFill>
              </a:rPr>
              <a:t>(2) Open(</a:t>
            </a:r>
            <a:r>
              <a:rPr lang="en-US" altLang="zh-CN" b="1" dirty="0" err="1">
                <a:solidFill>
                  <a:srgbClr val="FFFF66"/>
                </a:solidFill>
              </a:rPr>
              <a:t>path,mode,access,fileShare</a:t>
            </a:r>
            <a:r>
              <a:rPr lang="en-US" altLang="zh-CN" b="1" dirty="0">
                <a:solidFill>
                  <a:srgbClr val="FFFF66"/>
                </a:solidFill>
              </a:rPr>
              <a:t>):</a:t>
            </a:r>
          </a:p>
          <a:p>
            <a:r>
              <a:rPr lang="en-US" altLang="zh-CN" b="1" dirty="0">
                <a:latin typeface="Garamond" panose="02020404030301010803" pitchFamily="18" charset="0"/>
              </a:rPr>
              <a:t>     </a:t>
            </a:r>
          </a:p>
          <a:p>
            <a:r>
              <a:rPr lang="en-US" altLang="zh-CN" b="1" dirty="0">
                <a:latin typeface="Garamond" panose="02020404030301010803" pitchFamily="18" charset="0"/>
              </a:rPr>
              <a:t>      </a:t>
            </a:r>
            <a:r>
              <a:rPr lang="zh-CN" altLang="en-US" b="1" dirty="0">
                <a:latin typeface="Garamond" panose="02020404030301010803" pitchFamily="18" charset="0"/>
              </a:rPr>
              <a:t>打开一个参数</a:t>
            </a:r>
            <a:r>
              <a:rPr lang="en-US" altLang="zh-CN" b="1" dirty="0">
                <a:latin typeface="Garamond" panose="02020404030301010803" pitchFamily="18" charset="0"/>
              </a:rPr>
              <a:t>path</a:t>
            </a:r>
            <a:r>
              <a:rPr lang="zh-CN" altLang="en-US" b="1" dirty="0">
                <a:latin typeface="Garamond" panose="02020404030301010803" pitchFamily="18" charset="0"/>
              </a:rPr>
              <a:t>指定的文件，并返回</a:t>
            </a:r>
            <a:r>
              <a:rPr lang="en-US" altLang="zh-CN" b="1" dirty="0" err="1">
                <a:latin typeface="Garamond" panose="02020404030301010803" pitchFamily="18" charset="0"/>
              </a:rPr>
              <a:t>FileStream</a:t>
            </a:r>
            <a:r>
              <a:rPr lang="zh-CN" altLang="en-US" b="1" dirty="0">
                <a:latin typeface="Garamond" panose="02020404030301010803" pitchFamily="18" charset="0"/>
              </a:rPr>
              <a:t>对象</a:t>
            </a:r>
          </a:p>
          <a:p>
            <a:r>
              <a:rPr lang="zh-CN" altLang="en-US" b="1" dirty="0">
                <a:latin typeface="Garamond" panose="02020404030301010803" pitchFamily="18" charset="0"/>
              </a:rPr>
              <a:t>      实例，参数</a:t>
            </a:r>
            <a:r>
              <a:rPr lang="en-US" altLang="zh-CN" b="1" dirty="0">
                <a:latin typeface="Garamond" panose="02020404030301010803" pitchFamily="18" charset="0"/>
              </a:rPr>
              <a:t>mode</a:t>
            </a:r>
            <a:r>
              <a:rPr lang="zh-CN" altLang="en-US" b="1" dirty="0">
                <a:latin typeface="Garamond" panose="02020404030301010803" pitchFamily="18" charset="0"/>
              </a:rPr>
              <a:t>为文件的打开模式。其方法的原型定 </a:t>
            </a:r>
          </a:p>
          <a:p>
            <a:r>
              <a:rPr lang="zh-CN" altLang="en-US" b="1" dirty="0">
                <a:latin typeface="Garamond" panose="02020404030301010803" pitchFamily="18" charset="0"/>
              </a:rPr>
              <a:t>      义如下：</a:t>
            </a:r>
          </a:p>
          <a:p>
            <a:endParaRPr lang="zh-CN" altLang="en-US" b="1" dirty="0">
              <a:latin typeface="Garamond" panose="02020404030301010803" pitchFamily="18" charset="0"/>
            </a:endParaRPr>
          </a:p>
          <a:p>
            <a:r>
              <a:rPr lang="zh-CN" altLang="en-US" b="1" dirty="0">
                <a:latin typeface="Garamond" panose="02020404030301010803" pitchFamily="18" charset="0"/>
              </a:rPr>
              <a:t>  </a:t>
            </a:r>
            <a:r>
              <a:rPr lang="en-US" altLang="zh-CN" b="1" dirty="0">
                <a:latin typeface="Garamond" panose="02020404030301010803" pitchFamily="18" charset="0"/>
              </a:rPr>
              <a:t>Public static </a:t>
            </a:r>
            <a:r>
              <a:rPr lang="en-US" altLang="zh-CN" b="1" dirty="0" err="1">
                <a:latin typeface="Garamond" panose="02020404030301010803" pitchFamily="18" charset="0"/>
              </a:rPr>
              <a:t>FileStream</a:t>
            </a:r>
            <a:r>
              <a:rPr lang="en-US" altLang="zh-CN" b="1" dirty="0">
                <a:latin typeface="Garamond" panose="02020404030301010803" pitchFamily="18" charset="0"/>
              </a:rPr>
              <a:t> Open(string </a:t>
            </a:r>
            <a:r>
              <a:rPr lang="en-US" altLang="zh-CN" b="1" dirty="0" err="1">
                <a:latin typeface="Garamond" panose="02020404030301010803" pitchFamily="18" charset="0"/>
              </a:rPr>
              <a:t>path,FileMode</a:t>
            </a:r>
            <a:r>
              <a:rPr lang="en-US" altLang="zh-CN" b="1" dirty="0">
                <a:latin typeface="Garamond" panose="02020404030301010803" pitchFamily="18" charset="0"/>
              </a:rPr>
              <a:t>);</a:t>
            </a:r>
          </a:p>
          <a:p>
            <a:r>
              <a:rPr lang="en-US" altLang="zh-CN" b="1" dirty="0">
                <a:latin typeface="Garamond" panose="02020404030301010803" pitchFamily="18" charset="0"/>
              </a:rPr>
              <a:t>  Public static </a:t>
            </a:r>
            <a:r>
              <a:rPr lang="en-US" altLang="zh-CN" b="1" dirty="0" err="1">
                <a:latin typeface="Garamond" panose="02020404030301010803" pitchFamily="18" charset="0"/>
              </a:rPr>
              <a:t>FileStream</a:t>
            </a:r>
            <a:r>
              <a:rPr lang="en-US" altLang="zh-CN" b="1" dirty="0">
                <a:latin typeface="Garamond" panose="02020404030301010803" pitchFamily="18" charset="0"/>
              </a:rPr>
              <a:t> Open(string </a:t>
            </a:r>
            <a:r>
              <a:rPr lang="en-US" altLang="zh-CN" b="1" dirty="0" err="1">
                <a:latin typeface="Garamond" panose="02020404030301010803" pitchFamily="18" charset="0"/>
              </a:rPr>
              <a:t>path,FileMode</a:t>
            </a:r>
            <a:r>
              <a:rPr lang="en-US" altLang="zh-CN" b="1" dirty="0">
                <a:latin typeface="Garamond" panose="02020404030301010803" pitchFamily="18" charset="0"/>
              </a:rPr>
              <a:t>,   </a:t>
            </a:r>
          </a:p>
          <a:p>
            <a:r>
              <a:rPr lang="en-US" altLang="zh-CN" b="1" dirty="0">
                <a:latin typeface="Garamond" panose="02020404030301010803" pitchFamily="18" charset="0"/>
              </a:rPr>
              <a:t>                                                       </a:t>
            </a:r>
            <a:r>
              <a:rPr lang="en-US" altLang="zh-CN" b="1" dirty="0" err="1">
                <a:latin typeface="Garamond" panose="02020404030301010803" pitchFamily="18" charset="0"/>
              </a:rPr>
              <a:t>FileAccess</a:t>
            </a:r>
            <a:r>
              <a:rPr lang="en-US" altLang="zh-CN" b="1" dirty="0">
                <a:latin typeface="Garamond" panose="02020404030301010803" pitchFamily="18" charset="0"/>
              </a:rPr>
              <a:t>);</a:t>
            </a:r>
          </a:p>
          <a:p>
            <a:r>
              <a:rPr lang="en-US" altLang="zh-CN" b="1" dirty="0">
                <a:latin typeface="Garamond" panose="02020404030301010803" pitchFamily="18" charset="0"/>
              </a:rPr>
              <a:t>  Public static </a:t>
            </a:r>
            <a:r>
              <a:rPr lang="en-US" altLang="zh-CN" b="1" dirty="0" err="1">
                <a:latin typeface="Garamond" panose="02020404030301010803" pitchFamily="18" charset="0"/>
              </a:rPr>
              <a:t>FileStream</a:t>
            </a:r>
            <a:r>
              <a:rPr lang="en-US" altLang="zh-CN" b="1" dirty="0">
                <a:latin typeface="Garamond" panose="02020404030301010803" pitchFamily="18" charset="0"/>
              </a:rPr>
              <a:t> Open(string </a:t>
            </a:r>
            <a:r>
              <a:rPr lang="en-US" altLang="zh-CN" b="1" dirty="0" err="1">
                <a:latin typeface="Garamond" panose="02020404030301010803" pitchFamily="18" charset="0"/>
              </a:rPr>
              <a:t>path,FileMode</a:t>
            </a:r>
            <a:r>
              <a:rPr lang="en-US" altLang="zh-CN" b="1" dirty="0">
                <a:latin typeface="Garamond" panose="02020404030301010803" pitchFamily="18" charset="0"/>
              </a:rPr>
              <a:t>,   </a:t>
            </a:r>
          </a:p>
          <a:p>
            <a:r>
              <a:rPr lang="en-US" altLang="zh-CN" b="1" dirty="0">
                <a:latin typeface="Garamond" panose="02020404030301010803" pitchFamily="18" charset="0"/>
              </a:rPr>
              <a:t>                                                      </a:t>
            </a:r>
            <a:r>
              <a:rPr lang="en-US" altLang="zh-CN" b="1" dirty="0" err="1">
                <a:latin typeface="Garamond" panose="02020404030301010803" pitchFamily="18" charset="0"/>
              </a:rPr>
              <a:t>FileAccess</a:t>
            </a:r>
            <a:r>
              <a:rPr lang="en-US" altLang="zh-CN" b="1" dirty="0">
                <a:latin typeface="Garamond" panose="02020404030301010803" pitchFamily="18" charset="0"/>
              </a:rPr>
              <a:t>, </a:t>
            </a:r>
            <a:r>
              <a:rPr lang="en-US" altLang="zh-CN" b="1" dirty="0" err="1">
                <a:latin typeface="Garamond" panose="02020404030301010803" pitchFamily="18" charset="0"/>
              </a:rPr>
              <a:t>FileShare</a:t>
            </a:r>
            <a:r>
              <a:rPr lang="en-US" altLang="zh-CN" b="1" dirty="0">
                <a:latin typeface="Garamond" panose="02020404030301010803" pitchFamily="18" charset="0"/>
              </a:rPr>
              <a:t>);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9469965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altLang="zh-CN" b="1" dirty="0">
                <a:latin typeface="Garamond" panose="02020404030301010803" pitchFamily="18" charset="0"/>
              </a:rPr>
              <a:t> </a:t>
            </a:r>
            <a:r>
              <a:rPr lang="en-US" altLang="zh-CN" b="1" dirty="0">
                <a:solidFill>
                  <a:srgbClr val="FFFF66"/>
                </a:solidFill>
              </a:rPr>
              <a:t>(3)  Copy(</a:t>
            </a:r>
            <a:r>
              <a:rPr lang="en-US" altLang="zh-CN" b="1" dirty="0" err="1">
                <a:solidFill>
                  <a:srgbClr val="FFFF66"/>
                </a:solidFill>
              </a:rPr>
              <a:t>sourceFileName,destFileName,overwrite</a:t>
            </a:r>
            <a:r>
              <a:rPr lang="en-US" altLang="zh-CN" b="1" dirty="0">
                <a:solidFill>
                  <a:srgbClr val="FFFF66"/>
                </a:solidFill>
              </a:rPr>
              <a:t>)</a:t>
            </a:r>
            <a:r>
              <a:rPr lang="zh-CN" altLang="en-US" b="1" dirty="0">
                <a:solidFill>
                  <a:srgbClr val="FFFF66"/>
                </a:solidFill>
              </a:rPr>
              <a:t>：</a:t>
            </a:r>
          </a:p>
          <a:p>
            <a:r>
              <a:rPr lang="zh-CN" altLang="en-US" b="1" dirty="0">
                <a:solidFill>
                  <a:srgbClr val="FFFF66"/>
                </a:solidFill>
              </a:rPr>
              <a:t>       </a:t>
            </a:r>
          </a:p>
          <a:p>
            <a:r>
              <a:rPr lang="zh-CN" altLang="en-US" b="1" dirty="0">
                <a:solidFill>
                  <a:srgbClr val="FFFF66"/>
                </a:solidFill>
                <a:latin typeface="Garamond" panose="02020404030301010803" pitchFamily="18" charset="0"/>
              </a:rPr>
              <a:t>       </a:t>
            </a:r>
            <a:r>
              <a:rPr lang="zh-CN" altLang="en-US" b="1" dirty="0">
                <a:latin typeface="Garamond" panose="02020404030301010803" pitchFamily="18" charset="0"/>
              </a:rPr>
              <a:t>复制参数</a:t>
            </a:r>
            <a:r>
              <a:rPr lang="en-US" altLang="zh-CN" b="1" dirty="0" err="1">
                <a:latin typeface="Garamond" panose="02020404030301010803" pitchFamily="18" charset="0"/>
              </a:rPr>
              <a:t>sourceFileName</a:t>
            </a:r>
            <a:r>
              <a:rPr lang="zh-CN" altLang="en-US" b="1" dirty="0">
                <a:latin typeface="Garamond" panose="02020404030301010803" pitchFamily="18" charset="0"/>
              </a:rPr>
              <a:t>指定的文件，新文件的路径及</a:t>
            </a:r>
          </a:p>
          <a:p>
            <a:r>
              <a:rPr lang="zh-CN" altLang="en-US" b="1" dirty="0">
                <a:latin typeface="Garamond" panose="02020404030301010803" pitchFamily="18" charset="0"/>
              </a:rPr>
              <a:t>       名称为</a:t>
            </a:r>
            <a:r>
              <a:rPr lang="en-US" altLang="zh-CN" b="1" dirty="0" err="1">
                <a:latin typeface="Garamond" panose="02020404030301010803" pitchFamily="18" charset="0"/>
              </a:rPr>
              <a:t>destFileName</a:t>
            </a:r>
            <a:r>
              <a:rPr lang="zh-CN" altLang="en-US" b="1" dirty="0">
                <a:latin typeface="Garamond" panose="02020404030301010803" pitchFamily="18" charset="0"/>
              </a:rPr>
              <a:t>，参数</a:t>
            </a:r>
            <a:r>
              <a:rPr lang="en-US" altLang="zh-CN" b="1" dirty="0">
                <a:latin typeface="Garamond" panose="02020404030301010803" pitchFamily="18" charset="0"/>
              </a:rPr>
              <a:t>overwrite</a:t>
            </a:r>
            <a:r>
              <a:rPr lang="zh-CN" altLang="en-US" b="1" dirty="0">
                <a:latin typeface="Garamond" panose="02020404030301010803" pitchFamily="18" charset="0"/>
              </a:rPr>
              <a:t>用来指定当目的文</a:t>
            </a:r>
          </a:p>
          <a:p>
            <a:r>
              <a:rPr lang="zh-CN" altLang="en-US" b="1" dirty="0">
                <a:latin typeface="Garamond" panose="02020404030301010803" pitchFamily="18" charset="0"/>
              </a:rPr>
              <a:t>       件已存在时是否覆盖原来的文件，若省略不写的话，表</a:t>
            </a:r>
          </a:p>
          <a:p>
            <a:r>
              <a:rPr lang="zh-CN" altLang="en-US" b="1" dirty="0">
                <a:latin typeface="Garamond" panose="02020404030301010803" pitchFamily="18" charset="0"/>
              </a:rPr>
              <a:t>       示为默认值</a:t>
            </a:r>
            <a:r>
              <a:rPr lang="en-US" altLang="zh-CN" b="1" dirty="0">
                <a:latin typeface="Garamond" panose="02020404030301010803" pitchFamily="18" charset="0"/>
              </a:rPr>
              <a:t>False</a:t>
            </a:r>
            <a:r>
              <a:rPr lang="zh-CN" altLang="en-US" b="1" dirty="0">
                <a:latin typeface="Garamond" panose="02020404030301010803" pitchFamily="18" charset="0"/>
              </a:rPr>
              <a:t>。</a:t>
            </a:r>
          </a:p>
          <a:p>
            <a:r>
              <a:rPr lang="zh-CN" altLang="en-US" b="1" dirty="0">
                <a:latin typeface="Garamond" panose="02020404030301010803" pitchFamily="18" charset="0"/>
              </a:rPr>
              <a:t>     </a:t>
            </a:r>
          </a:p>
          <a:p>
            <a:r>
              <a:rPr lang="zh-CN" altLang="en-US" b="1" dirty="0">
                <a:latin typeface="Garamond" panose="02020404030301010803" pitchFamily="18" charset="0"/>
              </a:rPr>
              <a:t>            其方法的原型定义如下：</a:t>
            </a:r>
          </a:p>
          <a:p>
            <a:endParaRPr lang="zh-CN" altLang="en-US" b="1" dirty="0">
              <a:latin typeface="Garamond" panose="02020404030301010803" pitchFamily="18" charset="0"/>
            </a:endParaRPr>
          </a:p>
          <a:p>
            <a:r>
              <a:rPr lang="zh-CN" altLang="en-US" b="1" dirty="0">
                <a:latin typeface="Garamond" panose="02020404030301010803" pitchFamily="18" charset="0"/>
              </a:rPr>
              <a:t>       </a:t>
            </a:r>
            <a:r>
              <a:rPr lang="en-US" altLang="zh-CN" b="1" dirty="0">
                <a:latin typeface="Garamond" panose="02020404030301010803" pitchFamily="18" charset="0"/>
              </a:rPr>
              <a:t>Public static void Copy(string </a:t>
            </a:r>
            <a:r>
              <a:rPr lang="en-US" altLang="zh-CN" b="1" dirty="0" err="1">
                <a:latin typeface="Garamond" panose="02020404030301010803" pitchFamily="18" charset="0"/>
              </a:rPr>
              <a:t>sourceFileName,string</a:t>
            </a:r>
            <a:r>
              <a:rPr lang="en-US" altLang="zh-CN" b="1" dirty="0">
                <a:latin typeface="Garamond" panose="02020404030301010803" pitchFamily="18" charset="0"/>
              </a:rPr>
              <a:t>   </a:t>
            </a:r>
          </a:p>
          <a:p>
            <a:r>
              <a:rPr lang="en-US" altLang="zh-CN" b="1" dirty="0">
                <a:latin typeface="Garamond" panose="02020404030301010803" pitchFamily="18" charset="0"/>
              </a:rPr>
              <a:t>                                                </a:t>
            </a:r>
            <a:r>
              <a:rPr lang="en-US" altLang="zh-CN" b="1" dirty="0" err="1">
                <a:latin typeface="Garamond" panose="02020404030301010803" pitchFamily="18" charset="0"/>
              </a:rPr>
              <a:t>destFileName</a:t>
            </a:r>
            <a:r>
              <a:rPr lang="en-US" altLang="zh-CN" b="1" dirty="0">
                <a:latin typeface="Garamond" panose="02020404030301010803" pitchFamily="18" charset="0"/>
              </a:rPr>
              <a:t>);</a:t>
            </a:r>
          </a:p>
          <a:p>
            <a:r>
              <a:rPr lang="en-US" altLang="zh-CN" b="1" dirty="0">
                <a:latin typeface="Garamond" panose="02020404030301010803" pitchFamily="18" charset="0"/>
              </a:rPr>
              <a:t>       Public static void Copy(string </a:t>
            </a:r>
            <a:r>
              <a:rPr lang="en-US" altLang="zh-CN" b="1" dirty="0" err="1">
                <a:latin typeface="Garamond" panose="02020404030301010803" pitchFamily="18" charset="0"/>
              </a:rPr>
              <a:t>sourceFileName,string</a:t>
            </a:r>
            <a:r>
              <a:rPr lang="en-US" altLang="zh-CN" b="1" dirty="0">
                <a:latin typeface="Garamond" panose="02020404030301010803" pitchFamily="18" charset="0"/>
              </a:rPr>
              <a:t> </a:t>
            </a:r>
          </a:p>
          <a:p>
            <a:r>
              <a:rPr lang="en-US" altLang="zh-CN" b="1" dirty="0">
                <a:latin typeface="Garamond" panose="02020404030301010803" pitchFamily="18" charset="0"/>
              </a:rPr>
              <a:t>                                                </a:t>
            </a:r>
            <a:r>
              <a:rPr lang="en-US" altLang="zh-CN" b="1" dirty="0" err="1">
                <a:latin typeface="Garamond" panose="02020404030301010803" pitchFamily="18" charset="0"/>
              </a:rPr>
              <a:t>destFileName,bool</a:t>
            </a:r>
            <a:r>
              <a:rPr lang="en-US" altLang="zh-CN" b="1" dirty="0">
                <a:latin typeface="Garamond" panose="02020404030301010803" pitchFamily="18" charset="0"/>
              </a:rPr>
              <a:t> overwrite);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8273610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620688"/>
            <a:ext cx="8229600" cy="6237312"/>
          </a:xfrm>
        </p:spPr>
        <p:txBody>
          <a:bodyPr>
            <a:normAutofit fontScale="77500" lnSpcReduction="20000"/>
          </a:bodyPr>
          <a:lstStyle/>
          <a:p>
            <a:r>
              <a:rPr kumimoji="1" lang="en-US" altLang="zh-CN" b="1" dirty="0">
                <a:solidFill>
                  <a:srgbClr val="FFFF66"/>
                </a:solidFill>
                <a:latin typeface="Times New Roman" panose="02020603050405020304" pitchFamily="18" charset="0"/>
              </a:rPr>
              <a:t>(4) Delete(path)</a:t>
            </a:r>
            <a:r>
              <a:rPr kumimoji="1" lang="zh-CN" altLang="en-US" b="1" dirty="0">
                <a:solidFill>
                  <a:srgbClr val="FFFF66"/>
                </a:solidFill>
                <a:latin typeface="Times New Roman" panose="02020603050405020304" pitchFamily="18" charset="0"/>
              </a:rPr>
              <a:t>：</a:t>
            </a:r>
          </a:p>
          <a:p>
            <a:r>
              <a:rPr kumimoji="1" lang="zh-CN" altLang="en-US" b="1" dirty="0"/>
              <a:t>     删除参数</a:t>
            </a:r>
            <a:r>
              <a:rPr kumimoji="1" lang="en-US" altLang="zh-CN" b="1" dirty="0"/>
              <a:t>path</a:t>
            </a:r>
            <a:r>
              <a:rPr kumimoji="1" lang="zh-CN" altLang="en-US" b="1" dirty="0"/>
              <a:t>指定的文件。</a:t>
            </a:r>
          </a:p>
          <a:p>
            <a:endParaRPr kumimoji="1" lang="zh-CN" altLang="en-US" b="1" dirty="0"/>
          </a:p>
          <a:p>
            <a:r>
              <a:rPr kumimoji="1" lang="zh-CN" altLang="en-US" b="1" dirty="0"/>
              <a:t>         该方法的原型定义如下：</a:t>
            </a:r>
          </a:p>
          <a:p>
            <a:r>
              <a:rPr kumimoji="1" lang="zh-CN" altLang="en-US" b="1" dirty="0"/>
              <a:t>   </a:t>
            </a:r>
            <a:r>
              <a:rPr kumimoji="1" lang="en-US" altLang="zh-CN" b="1" dirty="0"/>
              <a:t>Public static void Delete (string path);</a:t>
            </a:r>
          </a:p>
          <a:p>
            <a:r>
              <a:rPr kumimoji="1" lang="en-US" altLang="zh-CN" b="1" dirty="0">
                <a:solidFill>
                  <a:srgbClr val="FFFF66"/>
                </a:solidFill>
              </a:rPr>
              <a:t>(5) Move(</a:t>
            </a:r>
            <a:r>
              <a:rPr kumimoji="1" lang="en-US" altLang="zh-CN" b="1" dirty="0" err="1">
                <a:solidFill>
                  <a:srgbClr val="FFFF66"/>
                </a:solidFill>
              </a:rPr>
              <a:t>sourceFileName,destFileName</a:t>
            </a:r>
            <a:r>
              <a:rPr kumimoji="1" lang="en-US" altLang="zh-CN" b="1" dirty="0">
                <a:solidFill>
                  <a:srgbClr val="FFFF66"/>
                </a:solidFill>
              </a:rPr>
              <a:t>)</a:t>
            </a:r>
            <a:r>
              <a:rPr kumimoji="1" lang="zh-CN" altLang="en-US" b="1" dirty="0">
                <a:solidFill>
                  <a:srgbClr val="FFFF66"/>
                </a:solidFill>
              </a:rPr>
              <a:t>：</a:t>
            </a:r>
          </a:p>
          <a:p>
            <a:r>
              <a:rPr kumimoji="1" lang="zh-CN" altLang="en-US" b="1" dirty="0">
                <a:solidFill>
                  <a:srgbClr val="FFFF66"/>
                </a:solidFill>
              </a:rPr>
              <a:t>     </a:t>
            </a:r>
            <a:r>
              <a:rPr kumimoji="1" lang="zh-CN" altLang="en-US" b="1" dirty="0"/>
              <a:t>将参数</a:t>
            </a:r>
            <a:r>
              <a:rPr kumimoji="1" lang="en-US" altLang="zh-CN" b="1" dirty="0" err="1"/>
              <a:t>sourceFileName</a:t>
            </a:r>
            <a:r>
              <a:rPr kumimoji="1" lang="zh-CN" altLang="en-US" b="1" dirty="0"/>
              <a:t>指定的源文件移动至参数 </a:t>
            </a:r>
          </a:p>
          <a:p>
            <a:r>
              <a:rPr kumimoji="1" lang="zh-CN" altLang="en-US" b="1" dirty="0"/>
              <a:t>     </a:t>
            </a:r>
            <a:r>
              <a:rPr kumimoji="1" lang="en-US" altLang="zh-CN" b="1" dirty="0" err="1"/>
              <a:t>destFileName</a:t>
            </a:r>
            <a:r>
              <a:rPr kumimoji="1" lang="zh-CN" altLang="en-US" b="1" dirty="0"/>
              <a:t>指定的目标位置，移动后的文件名称</a:t>
            </a:r>
          </a:p>
          <a:p>
            <a:r>
              <a:rPr kumimoji="1" lang="zh-CN" altLang="en-US" b="1" dirty="0"/>
              <a:t>     可以和源文件不同，请注意，</a:t>
            </a:r>
            <a:r>
              <a:rPr kumimoji="1" lang="zh-CN" altLang="en-US" b="1" dirty="0">
                <a:solidFill>
                  <a:srgbClr val="FFFF66"/>
                </a:solidFill>
              </a:rPr>
              <a:t>文件夹无法跨世纪磁</a:t>
            </a:r>
          </a:p>
          <a:p>
            <a:r>
              <a:rPr kumimoji="1" lang="zh-CN" altLang="en-US" b="1" dirty="0">
                <a:solidFill>
                  <a:srgbClr val="FFFF66"/>
                </a:solidFill>
              </a:rPr>
              <a:t>     盘移动，但文件可以</a:t>
            </a:r>
            <a:r>
              <a:rPr kumimoji="1" lang="zh-CN" altLang="en-US" b="1" dirty="0"/>
              <a:t>。</a:t>
            </a:r>
          </a:p>
          <a:p>
            <a:endParaRPr kumimoji="1" lang="zh-CN" altLang="en-US" b="1" dirty="0"/>
          </a:p>
          <a:p>
            <a:r>
              <a:rPr kumimoji="1" lang="zh-CN" altLang="en-US" b="1" dirty="0"/>
              <a:t>          其方法的原型定义如下：</a:t>
            </a:r>
          </a:p>
          <a:p>
            <a:r>
              <a:rPr kumimoji="1" lang="zh-CN" altLang="en-US" b="1" dirty="0"/>
              <a:t>    </a:t>
            </a:r>
            <a:r>
              <a:rPr kumimoji="1" lang="en-US" altLang="zh-CN" b="1" dirty="0"/>
              <a:t>Public static void Move (string </a:t>
            </a:r>
            <a:r>
              <a:rPr kumimoji="1" lang="en-US" altLang="zh-CN" b="1" dirty="0" err="1"/>
              <a:t>sourceFileName</a:t>
            </a:r>
            <a:r>
              <a:rPr kumimoji="1" lang="en-US" altLang="zh-CN" b="1" dirty="0"/>
              <a:t>, </a:t>
            </a:r>
          </a:p>
          <a:p>
            <a:r>
              <a:rPr kumimoji="1" lang="en-US" altLang="zh-CN" b="1" dirty="0"/>
              <a:t>                                              string </a:t>
            </a:r>
            <a:r>
              <a:rPr kumimoji="1" lang="en-US" altLang="zh-CN" b="1" dirty="0" err="1"/>
              <a:t>destFileName</a:t>
            </a:r>
            <a:r>
              <a:rPr kumimoji="1" lang="en-US" altLang="zh-CN" b="1" dirty="0"/>
              <a:t>);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91993002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altLang="zh-CN" b="0" i="0" u="none" strike="noStrike" kern="1800" baseline="0" dirty="0" smtClean="0">
                <a:latin typeface="Arial"/>
                <a:ea typeface="黑体"/>
              </a:rPr>
              <a:t>8.4</a:t>
            </a:r>
            <a:r>
              <a:rPr lang="zh-CN" altLang="en-US" b="0" i="0" u="none" strike="noStrike" kern="1800" baseline="0" dirty="0" smtClean="0">
                <a:latin typeface="Arial"/>
                <a:ea typeface="黑体"/>
              </a:rPr>
              <a:t>  小    结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R="0" lvl="0" rtl="0"/>
            <a:r>
              <a:rPr lang="zh-CN" altLang="en-US" b="0" i="0" u="none" strike="noStrike" baseline="0" dirty="0" smtClean="0">
                <a:latin typeface="Times New Roman"/>
              </a:rPr>
              <a:t>本章主要介绍了</a:t>
            </a:r>
            <a:r>
              <a:rPr lang="en-US" altLang="zh-CN" b="0" i="0" u="none" strike="noStrike" baseline="0" dirty="0" smtClean="0">
                <a:latin typeface="Times New Roman"/>
              </a:rPr>
              <a:t>.NET Framework</a:t>
            </a:r>
            <a:r>
              <a:rPr lang="zh-CN" altLang="en-US" b="0" i="0" u="none" strike="noStrike" baseline="0" dirty="0" smtClean="0">
                <a:latin typeface="Times New Roman"/>
              </a:rPr>
              <a:t>中的</a:t>
            </a:r>
            <a:r>
              <a:rPr lang="en-US" altLang="zh-CN" b="0" i="0" u="none" strike="noStrike" baseline="0" dirty="0" smtClean="0">
                <a:latin typeface="Times New Roman"/>
              </a:rPr>
              <a:t>GDI+</a:t>
            </a:r>
            <a:r>
              <a:rPr lang="zh-CN" altLang="en-US" b="0" i="0" u="none" strike="noStrike" baseline="0" dirty="0" smtClean="0">
                <a:latin typeface="Times New Roman"/>
              </a:rPr>
              <a:t>绘</a:t>
            </a:r>
            <a:r>
              <a:rPr lang="zh-CN" altLang="en-US" dirty="0" smtClean="0">
                <a:latin typeface="Times New Roman"/>
              </a:rPr>
              <a:t>图和文件处理</a:t>
            </a:r>
            <a:r>
              <a:rPr lang="zh-CN" altLang="en-US" b="0" i="0" u="none" strike="noStrike" baseline="0" dirty="0" smtClean="0">
                <a:latin typeface="Times New Roman"/>
              </a:rPr>
              <a:t>，如</a:t>
            </a:r>
            <a:r>
              <a:rPr lang="en-US" altLang="zh-CN" b="0" i="0" u="none" strike="noStrike" baseline="0" dirty="0" smtClean="0">
                <a:latin typeface="Times New Roman"/>
              </a:rPr>
              <a:t>Graphics</a:t>
            </a:r>
            <a:r>
              <a:rPr lang="zh-CN" altLang="en-US" b="0" i="0" u="none" strike="noStrike" baseline="0" dirty="0" smtClean="0">
                <a:latin typeface="Times New Roman"/>
              </a:rPr>
              <a:t>类、区域、颜色、刷、画笔等，以及绘制直线、椭圆。其中，重点是要掌握使用</a:t>
            </a:r>
            <a:r>
              <a:rPr lang="en-US" altLang="zh-CN" b="0" i="0" u="none" strike="noStrike" baseline="0" dirty="0" smtClean="0">
                <a:latin typeface="Times New Roman"/>
              </a:rPr>
              <a:t>GDI+</a:t>
            </a:r>
            <a:r>
              <a:rPr lang="zh-CN" altLang="en-US" b="0" i="0" u="none" strike="noStrike" baseline="0" dirty="0" smtClean="0">
                <a:latin typeface="Times New Roman"/>
              </a:rPr>
              <a:t>绘制直线、椭圆的方法，另外，介绍了文件和目录的处理方法，为后续编写功能强大的</a:t>
            </a:r>
            <a:r>
              <a:rPr lang="en-US" altLang="zh-CN" b="0" i="0" u="none" strike="noStrike" baseline="0" dirty="0" smtClean="0">
                <a:latin typeface="Times New Roman"/>
              </a:rPr>
              <a:t>Windows</a:t>
            </a:r>
            <a:r>
              <a:rPr lang="zh-CN" altLang="en-US" b="0" i="0" u="none" strike="noStrike" baseline="0" dirty="0" smtClean="0">
                <a:latin typeface="Times New Roman"/>
              </a:rPr>
              <a:t>应用程序奠定基础。</a:t>
            </a:r>
          </a:p>
        </p:txBody>
      </p:sp>
    </p:spTree>
    <p:extLst>
      <p:ext uri="{BB962C8B-B14F-4D97-AF65-F5344CB8AC3E}">
        <p14:creationId xmlns:p14="http://schemas.microsoft.com/office/powerpoint/2010/main" val="578598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836712"/>
            <a:ext cx="8229600" cy="5832648"/>
          </a:xfrm>
        </p:spPr>
        <p:txBody>
          <a:bodyPr/>
          <a:lstStyle/>
          <a:p>
            <a:pPr lvl="0"/>
            <a:r>
              <a:rPr lang="zh-CN" altLang="en-US" dirty="0">
                <a:latin typeface="Times New Roman"/>
              </a:rPr>
              <a:t>调用</a:t>
            </a:r>
            <a:r>
              <a:rPr lang="en-US" altLang="zh-CN" dirty="0">
                <a:latin typeface="Times New Roman"/>
              </a:rPr>
              <a:t>Graphics</a:t>
            </a:r>
            <a:r>
              <a:rPr lang="zh-CN" altLang="en-US" dirty="0">
                <a:latin typeface="Times New Roman"/>
              </a:rPr>
              <a:t>类的</a:t>
            </a:r>
            <a:r>
              <a:rPr lang="en-US" altLang="zh-CN" dirty="0" err="1">
                <a:latin typeface="Times New Roman"/>
              </a:rPr>
              <a:t>FromImage</a:t>
            </a:r>
            <a:r>
              <a:rPr lang="en-US" altLang="zh-CN" dirty="0">
                <a:latin typeface="Times New Roman"/>
              </a:rPr>
              <a:t>()</a:t>
            </a:r>
            <a:r>
              <a:rPr lang="zh-CN" altLang="en-US" dirty="0">
                <a:latin typeface="Times New Roman"/>
              </a:rPr>
              <a:t>方法获取指定图像的</a:t>
            </a:r>
            <a:r>
              <a:rPr lang="en-US" altLang="zh-CN" dirty="0">
                <a:latin typeface="Times New Roman"/>
              </a:rPr>
              <a:t>Graphics</a:t>
            </a:r>
            <a:r>
              <a:rPr lang="zh-CN" altLang="en-US" dirty="0">
                <a:latin typeface="Times New Roman"/>
              </a:rPr>
              <a:t>对象。该图像可以是</a:t>
            </a:r>
            <a:r>
              <a:rPr lang="en-US" altLang="zh-CN" dirty="0">
                <a:latin typeface="Times New Roman"/>
              </a:rPr>
              <a:t>Image</a:t>
            </a:r>
            <a:r>
              <a:rPr lang="zh-CN" altLang="en-US" dirty="0">
                <a:latin typeface="Times New Roman"/>
              </a:rPr>
              <a:t>类型或者其派生类型。</a:t>
            </a:r>
          </a:p>
          <a:p>
            <a:pPr lvl="0"/>
            <a:r>
              <a:rPr lang="en-US" altLang="zh-CN" dirty="0">
                <a:latin typeface="Arial"/>
                <a:ea typeface="黑体"/>
              </a:rPr>
              <a:t>【</a:t>
            </a:r>
            <a:r>
              <a:rPr lang="zh-CN" altLang="en-US" dirty="0" smtClean="0">
                <a:latin typeface="Arial"/>
                <a:ea typeface="黑体"/>
              </a:rPr>
              <a:t>示例</a:t>
            </a:r>
            <a:r>
              <a:rPr lang="en-US" altLang="zh-CN" b="1" dirty="0" smtClean="0">
                <a:latin typeface="Times New Roman"/>
                <a:ea typeface="黑体"/>
              </a:rPr>
              <a:t>8-3</a:t>
            </a:r>
            <a:r>
              <a:rPr lang="en-US" altLang="zh-CN" dirty="0">
                <a:latin typeface="Arial"/>
                <a:ea typeface="黑体"/>
              </a:rPr>
              <a:t>】</a:t>
            </a:r>
            <a:r>
              <a:rPr lang="zh-CN" altLang="en-US" dirty="0">
                <a:latin typeface="宋体"/>
                <a:ea typeface="黑体"/>
              </a:rPr>
              <a:t>下面</a:t>
            </a:r>
            <a:r>
              <a:rPr lang="zh-CN" altLang="en-US" dirty="0">
                <a:latin typeface="Times New Roman"/>
                <a:ea typeface="黑体"/>
              </a:rPr>
              <a:t>为</a:t>
            </a:r>
            <a:r>
              <a:rPr lang="en-US" altLang="zh-CN" dirty="0" err="1">
                <a:latin typeface="Times New Roman"/>
                <a:ea typeface="黑体"/>
              </a:rPr>
              <a:t>myPic.bmp</a:t>
            </a:r>
            <a:r>
              <a:rPr lang="zh-CN" altLang="en-US" dirty="0">
                <a:latin typeface="Times New Roman"/>
                <a:ea typeface="黑体"/>
              </a:rPr>
              <a:t>图像创建类型为</a:t>
            </a:r>
            <a:r>
              <a:rPr lang="en-US" altLang="zh-CN" dirty="0">
                <a:latin typeface="Times New Roman"/>
                <a:ea typeface="黑体"/>
              </a:rPr>
              <a:t>Bitmap</a:t>
            </a:r>
            <a:r>
              <a:rPr lang="zh-CN" altLang="en-US" dirty="0">
                <a:latin typeface="Times New Roman"/>
                <a:ea typeface="黑体"/>
              </a:rPr>
              <a:t>的对象</a:t>
            </a:r>
            <a:r>
              <a:rPr lang="en-US" altLang="zh-CN" dirty="0">
                <a:latin typeface="Times New Roman"/>
                <a:ea typeface="黑体"/>
              </a:rPr>
              <a:t>b</a:t>
            </a:r>
            <a:r>
              <a:rPr lang="zh-CN" altLang="en-US" dirty="0">
                <a:latin typeface="Times New Roman"/>
                <a:ea typeface="黑体"/>
              </a:rPr>
              <a:t>，并调用</a:t>
            </a:r>
            <a:r>
              <a:rPr lang="en-US" altLang="zh-CN" dirty="0">
                <a:latin typeface="Times New Roman"/>
                <a:ea typeface="黑体"/>
              </a:rPr>
              <a:t>Graphics</a:t>
            </a:r>
            <a:r>
              <a:rPr lang="zh-CN" altLang="en-US" dirty="0">
                <a:latin typeface="Times New Roman"/>
                <a:ea typeface="黑体"/>
              </a:rPr>
              <a:t>类的</a:t>
            </a:r>
            <a:r>
              <a:rPr lang="en-US" altLang="zh-CN" dirty="0" err="1">
                <a:latin typeface="Times New Roman"/>
                <a:ea typeface="黑体"/>
              </a:rPr>
              <a:t>FromImage</a:t>
            </a:r>
            <a:r>
              <a:rPr lang="en-US" altLang="zh-CN" dirty="0">
                <a:latin typeface="Times New Roman"/>
                <a:ea typeface="黑体"/>
              </a:rPr>
              <a:t>()</a:t>
            </a:r>
            <a:r>
              <a:rPr lang="zh-CN" altLang="en-US" dirty="0">
                <a:latin typeface="Times New Roman"/>
                <a:ea typeface="黑体"/>
              </a:rPr>
              <a:t>方法获取该图像的</a:t>
            </a:r>
            <a:r>
              <a:rPr lang="en-US" altLang="zh-CN" dirty="0">
                <a:latin typeface="Times New Roman"/>
                <a:ea typeface="黑体"/>
              </a:rPr>
              <a:t>Graphics</a:t>
            </a:r>
            <a:r>
              <a:rPr lang="zh-CN" altLang="en-US" dirty="0">
                <a:latin typeface="Times New Roman"/>
                <a:ea typeface="黑体"/>
              </a:rPr>
              <a:t>对象，并保存为</a:t>
            </a:r>
            <a:r>
              <a:rPr lang="en-US" altLang="zh-CN" dirty="0" err="1">
                <a:latin typeface="Times New Roman"/>
                <a:ea typeface="黑体"/>
              </a:rPr>
              <a:t>gra</a:t>
            </a:r>
            <a:r>
              <a:rPr lang="zh-CN" altLang="en-US" dirty="0">
                <a:latin typeface="Times New Roman"/>
                <a:ea typeface="黑体"/>
              </a:rPr>
              <a:t>变量。</a:t>
            </a:r>
          </a:p>
          <a:p>
            <a:pPr lvl="0"/>
            <a:r>
              <a:rPr lang="en-US" altLang="zh-CN" dirty="0">
                <a:latin typeface="Times New Roman"/>
              </a:rPr>
              <a:t>Bitmap b</a:t>
            </a:r>
            <a:r>
              <a:rPr lang="zh-CN" altLang="en-US" dirty="0">
                <a:latin typeface="Times New Roman"/>
              </a:rPr>
              <a:t> </a:t>
            </a:r>
            <a:r>
              <a:rPr lang="en-US" altLang="zh-CN" dirty="0">
                <a:latin typeface="Times New Roman"/>
              </a:rPr>
              <a:t>= new Bitmap(@"C:\</a:t>
            </a:r>
            <a:r>
              <a:rPr lang="en-US" altLang="zh-CN" dirty="0" err="1">
                <a:latin typeface="Times New Roman"/>
              </a:rPr>
              <a:t>myPic.bmp</a:t>
            </a:r>
            <a:r>
              <a:rPr lang="en-US" altLang="zh-CN" dirty="0">
                <a:latin typeface="Times New Roman"/>
              </a:rPr>
              <a:t>");</a:t>
            </a:r>
          </a:p>
          <a:p>
            <a:pPr lvl="0"/>
            <a:r>
              <a:rPr lang="en-US" altLang="zh-CN" dirty="0">
                <a:latin typeface="Times New Roman"/>
              </a:rPr>
              <a:t>//</a:t>
            </a:r>
            <a:r>
              <a:rPr lang="zh-CN" altLang="en-US" dirty="0">
                <a:latin typeface="Times New Roman"/>
              </a:rPr>
              <a:t>为</a:t>
            </a:r>
            <a:r>
              <a:rPr lang="en-US" altLang="zh-CN" dirty="0" err="1">
                <a:latin typeface="Times New Roman"/>
              </a:rPr>
              <a:t>myPic.bmp</a:t>
            </a:r>
            <a:r>
              <a:rPr lang="zh-CN" altLang="en-US" dirty="0">
                <a:latin typeface="Times New Roman"/>
              </a:rPr>
              <a:t>图像创建了类型为</a:t>
            </a:r>
            <a:r>
              <a:rPr lang="en-US" altLang="zh-CN" dirty="0">
                <a:latin typeface="Times New Roman"/>
              </a:rPr>
              <a:t>Bitmap</a:t>
            </a:r>
            <a:r>
              <a:rPr lang="zh-CN" altLang="en-US" dirty="0">
                <a:latin typeface="Times New Roman"/>
              </a:rPr>
              <a:t>的对象</a:t>
            </a:r>
            <a:r>
              <a:rPr lang="en-US" altLang="zh-CN" dirty="0">
                <a:latin typeface="Times New Roman"/>
              </a:rPr>
              <a:t>b</a:t>
            </a:r>
          </a:p>
          <a:p>
            <a:pPr lvl="0"/>
            <a:r>
              <a:rPr lang="en-US" altLang="zh-CN" dirty="0">
                <a:latin typeface="Times New Roman"/>
              </a:rPr>
              <a:t>Graphics </a:t>
            </a:r>
            <a:r>
              <a:rPr lang="en-US" altLang="zh-CN" dirty="0" err="1">
                <a:latin typeface="Times New Roman"/>
              </a:rPr>
              <a:t>gra</a:t>
            </a:r>
            <a:r>
              <a:rPr lang="zh-CN" altLang="en-US" dirty="0">
                <a:latin typeface="Times New Roman"/>
              </a:rPr>
              <a:t> </a:t>
            </a:r>
            <a:r>
              <a:rPr lang="en-US" altLang="zh-CN" dirty="0">
                <a:latin typeface="Times New Roman"/>
              </a:rPr>
              <a:t>= </a:t>
            </a:r>
            <a:r>
              <a:rPr lang="en-US" altLang="zh-CN" dirty="0" err="1">
                <a:latin typeface="Times New Roman"/>
              </a:rPr>
              <a:t>Graphics.FromImage</a:t>
            </a:r>
            <a:r>
              <a:rPr lang="en-US" altLang="zh-CN" dirty="0">
                <a:latin typeface="Times New Roman"/>
              </a:rPr>
              <a:t>(</a:t>
            </a:r>
            <a:r>
              <a:rPr lang="en-US" altLang="zh-CN" dirty="0" err="1">
                <a:latin typeface="Times New Roman"/>
              </a:rPr>
              <a:t>bm</a:t>
            </a:r>
            <a:r>
              <a:rPr lang="en-US" altLang="zh-CN" dirty="0">
                <a:latin typeface="Times New Roman"/>
              </a:rPr>
              <a:t>);</a:t>
            </a:r>
            <a:r>
              <a:rPr lang="zh-CN" altLang="en-US" dirty="0">
                <a:latin typeface="Times New Roman"/>
              </a:rPr>
              <a:t>        </a:t>
            </a:r>
            <a:r>
              <a:rPr lang="en-US" altLang="zh-CN" dirty="0">
                <a:latin typeface="Times New Roman"/>
              </a:rPr>
              <a:t>//</a:t>
            </a:r>
            <a:r>
              <a:rPr lang="zh-CN" altLang="en-US" dirty="0">
                <a:latin typeface="Times New Roman"/>
              </a:rPr>
              <a:t>获取</a:t>
            </a:r>
            <a:r>
              <a:rPr lang="en-US" altLang="zh-CN" dirty="0">
                <a:latin typeface="Times New Roman"/>
              </a:rPr>
              <a:t>Graphics</a:t>
            </a:r>
            <a:r>
              <a:rPr lang="zh-CN" altLang="en-US" dirty="0">
                <a:latin typeface="Times New Roman"/>
              </a:rPr>
              <a:t>对象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88579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endParaRPr lang="zh-CN" altLang="en-US" b="0" i="0" u="none" strike="noStrike" kern="1800" baseline="0" smtClean="0">
              <a:latin typeface="Arial"/>
              <a:ea typeface="黑体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-99392"/>
            <a:ext cx="8229600" cy="6858000"/>
          </a:xfrm>
        </p:spPr>
        <p:txBody>
          <a:bodyPr>
            <a:normAutofit/>
          </a:bodyPr>
          <a:lstStyle/>
          <a:p>
            <a:pPr marR="0" lvl="0" rtl="0"/>
            <a:r>
              <a:rPr lang="en-US" altLang="zh-CN" b="0" i="0" u="none" strike="noStrike" baseline="0" dirty="0" smtClean="0">
                <a:latin typeface="Times New Roman"/>
              </a:rPr>
              <a:t>2</a:t>
            </a:r>
            <a:r>
              <a:rPr lang="zh-CN" altLang="en-US" b="0" i="0" u="none" strike="noStrike" baseline="0" dirty="0" smtClean="0">
                <a:latin typeface="Times New Roman"/>
              </a:rPr>
              <a:t>．绘制图形、文本或图像</a:t>
            </a:r>
          </a:p>
          <a:p>
            <a:pPr marR="0" lvl="0" rtl="0"/>
            <a:r>
              <a:rPr lang="zh-CN" altLang="en-US" b="0" i="0" u="none" strike="noStrike" baseline="0" dirty="0" smtClean="0">
                <a:latin typeface="Times New Roman"/>
              </a:rPr>
              <a:t>创建好</a:t>
            </a:r>
            <a:r>
              <a:rPr lang="en-US" altLang="zh-CN" b="0" i="0" u="none" strike="noStrike" baseline="0" dirty="0" smtClean="0">
                <a:latin typeface="Times New Roman"/>
              </a:rPr>
              <a:t>Graphics</a:t>
            </a:r>
            <a:r>
              <a:rPr lang="zh-CN" altLang="en-US" b="0" i="0" u="none" strike="noStrike" baseline="0" dirty="0" smtClean="0">
                <a:latin typeface="Times New Roman"/>
              </a:rPr>
              <a:t>对象后，就可以使用其绘制线条和形状、呈现文本或显示与操作图像。为了方便用户使用</a:t>
            </a:r>
            <a:r>
              <a:rPr lang="en-US" altLang="zh-CN" b="0" i="0" u="none" strike="noStrike" baseline="0" dirty="0" smtClean="0">
                <a:latin typeface="Times New Roman"/>
              </a:rPr>
              <a:t>Graphics</a:t>
            </a:r>
            <a:r>
              <a:rPr lang="zh-CN" altLang="en-US" b="0" i="0" u="none" strike="noStrike" baseline="0" dirty="0" smtClean="0">
                <a:latin typeface="Times New Roman"/>
              </a:rPr>
              <a:t>类，在该类中封装了</a:t>
            </a:r>
            <a:r>
              <a:rPr lang="en-US" altLang="zh-CN" b="0" i="0" u="none" strike="noStrike" baseline="0" dirty="0" smtClean="0">
                <a:latin typeface="Times New Roman"/>
              </a:rPr>
              <a:t>19</a:t>
            </a:r>
            <a:r>
              <a:rPr lang="zh-CN" altLang="en-US" b="0" i="0" u="none" strike="noStrike" baseline="0" dirty="0" smtClean="0">
                <a:latin typeface="Times New Roman"/>
              </a:rPr>
              <a:t>个以</a:t>
            </a:r>
            <a:r>
              <a:rPr lang="en-US" altLang="zh-CN" b="0" i="0" u="none" strike="noStrike" baseline="0" dirty="0" smtClean="0">
                <a:latin typeface="Times New Roman"/>
              </a:rPr>
              <a:t>Draw</a:t>
            </a:r>
            <a:r>
              <a:rPr lang="zh-CN" altLang="en-US" b="0" i="0" u="none" strike="noStrike" baseline="0" dirty="0" smtClean="0">
                <a:latin typeface="Times New Roman"/>
              </a:rPr>
              <a:t>开头的可以用来绘制图形、文本或图像的方法。具体说明如下表所示。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8138397"/>
              </p:ext>
            </p:extLst>
          </p:nvPr>
        </p:nvGraphicFramePr>
        <p:xfrm>
          <a:off x="395536" y="2852936"/>
          <a:ext cx="8352928" cy="37444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831642"/>
                <a:gridCol w="5521286"/>
              </a:tblGrid>
              <a:tr h="187221"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50"/>
                        </a:spcAft>
                      </a:pPr>
                      <a:r>
                        <a:rPr lang="zh-CN" sz="1200" dirty="0">
                          <a:effectLst/>
                        </a:rPr>
                        <a:t>方</a:t>
                      </a:r>
                      <a:r>
                        <a:rPr lang="en-US" sz="1200" dirty="0">
                          <a:effectLst/>
                        </a:rPr>
                        <a:t>    </a:t>
                      </a:r>
                      <a:r>
                        <a:rPr lang="zh-CN" sz="1200" dirty="0">
                          <a:effectLst/>
                        </a:rPr>
                        <a:t>法</a:t>
                      </a:r>
                      <a:endParaRPr lang="zh-CN" sz="12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50"/>
                        </a:spcAft>
                      </a:pPr>
                      <a:r>
                        <a:rPr lang="zh-CN" sz="1200">
                          <a:effectLst/>
                        </a:rPr>
                        <a:t>说</a:t>
                      </a:r>
                      <a:r>
                        <a:rPr lang="en-US" sz="1200">
                          <a:effectLst/>
                        </a:rPr>
                        <a:t>    </a:t>
                      </a:r>
                      <a:r>
                        <a:rPr lang="zh-CN" sz="1200">
                          <a:effectLst/>
                        </a:rPr>
                        <a:t>明</a:t>
                      </a:r>
                      <a:endParaRPr lang="zh-CN" sz="12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187221">
                <a:tc>
                  <a:txBody>
                    <a:bodyPr/>
                    <a:lstStyle/>
                    <a:p>
                      <a:pPr algn="just">
                        <a:lnSpc>
                          <a:spcPts val="1100"/>
                        </a:lnSpc>
                        <a:spcAft>
                          <a:spcPts val="50"/>
                        </a:spcAft>
                      </a:pPr>
                      <a:r>
                        <a:rPr lang="en-US" sz="1200">
                          <a:effectLst/>
                        </a:rPr>
                        <a:t>DrawArc()</a:t>
                      </a:r>
                      <a:endParaRPr lang="zh-CN" sz="12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100"/>
                        </a:lnSpc>
                        <a:spcAft>
                          <a:spcPts val="50"/>
                        </a:spcAft>
                      </a:pPr>
                      <a:r>
                        <a:rPr lang="zh-CN" sz="1200">
                          <a:effectLst/>
                        </a:rPr>
                        <a:t>绘制一段弧线</a:t>
                      </a:r>
                      <a:endParaRPr lang="zh-CN" sz="12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187221">
                <a:tc>
                  <a:txBody>
                    <a:bodyPr/>
                    <a:lstStyle/>
                    <a:p>
                      <a:pPr algn="just">
                        <a:lnSpc>
                          <a:spcPts val="1100"/>
                        </a:lnSpc>
                        <a:spcAft>
                          <a:spcPts val="50"/>
                        </a:spcAft>
                      </a:pPr>
                      <a:r>
                        <a:rPr lang="en-US" sz="1200">
                          <a:effectLst/>
                        </a:rPr>
                        <a:t>DrawBezier()</a:t>
                      </a:r>
                      <a:endParaRPr lang="zh-CN" sz="12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100"/>
                        </a:lnSpc>
                        <a:spcAft>
                          <a:spcPts val="50"/>
                        </a:spcAft>
                      </a:pPr>
                      <a:r>
                        <a:rPr lang="zh-CN" sz="1200">
                          <a:effectLst/>
                        </a:rPr>
                        <a:t>绘制一条的贝塞尔样条</a:t>
                      </a:r>
                      <a:endParaRPr lang="zh-CN" sz="12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187221">
                <a:tc>
                  <a:txBody>
                    <a:bodyPr/>
                    <a:lstStyle/>
                    <a:p>
                      <a:pPr algn="just">
                        <a:lnSpc>
                          <a:spcPts val="1100"/>
                        </a:lnSpc>
                        <a:spcAft>
                          <a:spcPts val="50"/>
                        </a:spcAft>
                      </a:pPr>
                      <a:r>
                        <a:rPr lang="en-US" sz="1200">
                          <a:effectLst/>
                        </a:rPr>
                        <a:t>DrawBeziers()</a:t>
                      </a:r>
                      <a:endParaRPr lang="zh-CN" sz="12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100"/>
                        </a:lnSpc>
                        <a:spcAft>
                          <a:spcPts val="50"/>
                        </a:spcAft>
                      </a:pPr>
                      <a:r>
                        <a:rPr lang="zh-CN" sz="1200">
                          <a:effectLst/>
                        </a:rPr>
                        <a:t>绘制一系列贝塞尔样条</a:t>
                      </a:r>
                      <a:endParaRPr lang="zh-CN" sz="12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187221">
                <a:tc>
                  <a:txBody>
                    <a:bodyPr/>
                    <a:lstStyle/>
                    <a:p>
                      <a:pPr algn="just">
                        <a:lnSpc>
                          <a:spcPts val="1100"/>
                        </a:lnSpc>
                        <a:spcAft>
                          <a:spcPts val="50"/>
                        </a:spcAft>
                      </a:pPr>
                      <a:r>
                        <a:rPr lang="en-US" sz="1200">
                          <a:effectLst/>
                        </a:rPr>
                        <a:t>DrawClosedCurve()</a:t>
                      </a:r>
                      <a:endParaRPr lang="zh-CN" sz="12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100"/>
                        </a:lnSpc>
                        <a:spcAft>
                          <a:spcPts val="50"/>
                        </a:spcAft>
                      </a:pPr>
                      <a:r>
                        <a:rPr lang="zh-CN" sz="1200">
                          <a:effectLst/>
                        </a:rPr>
                        <a:t>绘制一条封闭的曲线</a:t>
                      </a:r>
                      <a:endParaRPr lang="zh-CN" sz="12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187221">
                <a:tc>
                  <a:txBody>
                    <a:bodyPr/>
                    <a:lstStyle/>
                    <a:p>
                      <a:pPr algn="just">
                        <a:lnSpc>
                          <a:spcPts val="1100"/>
                        </a:lnSpc>
                        <a:spcAft>
                          <a:spcPts val="50"/>
                        </a:spcAft>
                      </a:pPr>
                      <a:r>
                        <a:rPr lang="en-US" sz="1200" dirty="0" err="1">
                          <a:effectLst/>
                        </a:rPr>
                        <a:t>DrawCurve</a:t>
                      </a:r>
                      <a:r>
                        <a:rPr lang="en-US" sz="1200" dirty="0">
                          <a:effectLst/>
                        </a:rPr>
                        <a:t>()</a:t>
                      </a:r>
                      <a:endParaRPr lang="zh-CN" sz="12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100"/>
                        </a:lnSpc>
                        <a:spcAft>
                          <a:spcPts val="50"/>
                        </a:spcAft>
                      </a:pPr>
                      <a:r>
                        <a:rPr lang="zh-CN" sz="1200">
                          <a:effectLst/>
                        </a:rPr>
                        <a:t>绘制一条曲线</a:t>
                      </a:r>
                      <a:endParaRPr lang="zh-CN" sz="12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187221">
                <a:tc>
                  <a:txBody>
                    <a:bodyPr/>
                    <a:lstStyle/>
                    <a:p>
                      <a:pPr algn="just">
                        <a:lnSpc>
                          <a:spcPts val="1100"/>
                        </a:lnSpc>
                        <a:spcAft>
                          <a:spcPts val="50"/>
                        </a:spcAft>
                      </a:pPr>
                      <a:r>
                        <a:rPr lang="en-US" sz="1200">
                          <a:effectLst/>
                        </a:rPr>
                        <a:t>DrawEllipse()</a:t>
                      </a:r>
                      <a:endParaRPr lang="zh-CN" sz="12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100"/>
                        </a:lnSpc>
                        <a:spcAft>
                          <a:spcPts val="50"/>
                        </a:spcAft>
                      </a:pPr>
                      <a:r>
                        <a:rPr lang="zh-CN" sz="1200">
                          <a:effectLst/>
                        </a:rPr>
                        <a:t>绘制一个椭圆</a:t>
                      </a:r>
                      <a:endParaRPr lang="zh-CN" sz="12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187221">
                <a:tc>
                  <a:txBody>
                    <a:bodyPr/>
                    <a:lstStyle/>
                    <a:p>
                      <a:pPr algn="just">
                        <a:lnSpc>
                          <a:spcPts val="1100"/>
                        </a:lnSpc>
                        <a:spcAft>
                          <a:spcPts val="50"/>
                        </a:spcAft>
                      </a:pPr>
                      <a:r>
                        <a:rPr lang="en-US" sz="1200">
                          <a:effectLst/>
                        </a:rPr>
                        <a:t>DrawIcon()</a:t>
                      </a:r>
                      <a:endParaRPr lang="zh-CN" sz="12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100"/>
                        </a:lnSpc>
                        <a:spcAft>
                          <a:spcPts val="50"/>
                        </a:spcAft>
                      </a:pPr>
                      <a:r>
                        <a:rPr lang="zh-CN" sz="1200">
                          <a:effectLst/>
                        </a:rPr>
                        <a:t>绘制一个</a:t>
                      </a:r>
                      <a:r>
                        <a:rPr lang="en-US" sz="1200">
                          <a:effectLst/>
                        </a:rPr>
                        <a:t>Icon</a:t>
                      </a:r>
                      <a:r>
                        <a:rPr lang="zh-CN" sz="1200">
                          <a:effectLst/>
                        </a:rPr>
                        <a:t>图像</a:t>
                      </a:r>
                      <a:endParaRPr lang="zh-CN" sz="12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187221">
                <a:tc>
                  <a:txBody>
                    <a:bodyPr/>
                    <a:lstStyle/>
                    <a:p>
                      <a:pPr algn="just">
                        <a:lnSpc>
                          <a:spcPts val="1100"/>
                        </a:lnSpc>
                        <a:spcAft>
                          <a:spcPts val="50"/>
                        </a:spcAft>
                      </a:pPr>
                      <a:r>
                        <a:rPr lang="en-US" sz="1200">
                          <a:effectLst/>
                        </a:rPr>
                        <a:t>DrawIconUnstretched()</a:t>
                      </a:r>
                      <a:endParaRPr lang="zh-CN" sz="12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100"/>
                        </a:lnSpc>
                        <a:spcAft>
                          <a:spcPts val="50"/>
                        </a:spcAft>
                      </a:pPr>
                      <a:r>
                        <a:rPr lang="zh-CN" sz="1200">
                          <a:effectLst/>
                        </a:rPr>
                        <a:t>绘制一个不缩放的</a:t>
                      </a:r>
                      <a:r>
                        <a:rPr lang="en-US" sz="1200">
                          <a:effectLst/>
                        </a:rPr>
                        <a:t>Icon</a:t>
                      </a:r>
                      <a:r>
                        <a:rPr lang="zh-CN" sz="1200">
                          <a:effectLst/>
                        </a:rPr>
                        <a:t>图像</a:t>
                      </a:r>
                      <a:endParaRPr lang="zh-CN" sz="12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187221">
                <a:tc>
                  <a:txBody>
                    <a:bodyPr/>
                    <a:lstStyle/>
                    <a:p>
                      <a:pPr algn="just">
                        <a:lnSpc>
                          <a:spcPts val="1100"/>
                        </a:lnSpc>
                        <a:spcAft>
                          <a:spcPts val="50"/>
                        </a:spcAft>
                      </a:pPr>
                      <a:r>
                        <a:rPr lang="en-US" sz="1200">
                          <a:effectLst/>
                        </a:rPr>
                        <a:t>DrawImage()</a:t>
                      </a:r>
                      <a:endParaRPr lang="zh-CN" sz="12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100"/>
                        </a:lnSpc>
                        <a:spcAft>
                          <a:spcPts val="50"/>
                        </a:spcAft>
                      </a:pPr>
                      <a:r>
                        <a:rPr lang="zh-CN" sz="1200">
                          <a:effectLst/>
                        </a:rPr>
                        <a:t>绘制一个</a:t>
                      </a:r>
                      <a:r>
                        <a:rPr lang="en-US" sz="1200">
                          <a:effectLst/>
                        </a:rPr>
                        <a:t>Image</a:t>
                      </a:r>
                      <a:r>
                        <a:rPr lang="zh-CN" sz="1200">
                          <a:effectLst/>
                        </a:rPr>
                        <a:t>图像</a:t>
                      </a:r>
                      <a:endParaRPr lang="zh-CN" sz="12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187221">
                <a:tc>
                  <a:txBody>
                    <a:bodyPr/>
                    <a:lstStyle/>
                    <a:p>
                      <a:pPr algn="just">
                        <a:lnSpc>
                          <a:spcPts val="1100"/>
                        </a:lnSpc>
                        <a:spcAft>
                          <a:spcPts val="50"/>
                        </a:spcAft>
                      </a:pPr>
                      <a:r>
                        <a:rPr lang="en-US" sz="1200">
                          <a:effectLst/>
                        </a:rPr>
                        <a:t>DrawImageUnscaled()</a:t>
                      </a:r>
                      <a:endParaRPr lang="zh-CN" sz="12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100"/>
                        </a:lnSpc>
                        <a:spcAft>
                          <a:spcPts val="50"/>
                        </a:spcAft>
                      </a:pPr>
                      <a:r>
                        <a:rPr lang="zh-CN" sz="1200">
                          <a:effectLst/>
                        </a:rPr>
                        <a:t>绘图一个不缩放的</a:t>
                      </a:r>
                      <a:r>
                        <a:rPr lang="en-US" sz="1200">
                          <a:effectLst/>
                        </a:rPr>
                        <a:t>Image</a:t>
                      </a:r>
                      <a:r>
                        <a:rPr lang="zh-CN" sz="1200">
                          <a:effectLst/>
                        </a:rPr>
                        <a:t>图像</a:t>
                      </a:r>
                      <a:endParaRPr lang="zh-CN" sz="12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187221">
                <a:tc>
                  <a:txBody>
                    <a:bodyPr/>
                    <a:lstStyle/>
                    <a:p>
                      <a:pPr algn="just">
                        <a:lnSpc>
                          <a:spcPts val="1100"/>
                        </a:lnSpc>
                        <a:spcAft>
                          <a:spcPts val="50"/>
                        </a:spcAft>
                      </a:pPr>
                      <a:r>
                        <a:rPr lang="en-US" sz="1200">
                          <a:effectLst/>
                        </a:rPr>
                        <a:t>DrawImageUnscaledAndClipped()</a:t>
                      </a:r>
                      <a:endParaRPr lang="zh-CN" sz="12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100"/>
                        </a:lnSpc>
                        <a:spcAft>
                          <a:spcPts val="50"/>
                        </a:spcAft>
                      </a:pPr>
                      <a:r>
                        <a:rPr lang="zh-CN" sz="1200">
                          <a:effectLst/>
                        </a:rPr>
                        <a:t>绘制一个不缩放、但是可以剪辑的</a:t>
                      </a:r>
                      <a:r>
                        <a:rPr lang="en-US" sz="1200">
                          <a:effectLst/>
                        </a:rPr>
                        <a:t>Image</a:t>
                      </a:r>
                      <a:r>
                        <a:rPr lang="zh-CN" sz="1200">
                          <a:effectLst/>
                        </a:rPr>
                        <a:t>图像</a:t>
                      </a:r>
                      <a:endParaRPr lang="zh-CN" sz="12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187221">
                <a:tc>
                  <a:txBody>
                    <a:bodyPr/>
                    <a:lstStyle/>
                    <a:p>
                      <a:pPr algn="just">
                        <a:lnSpc>
                          <a:spcPts val="1100"/>
                        </a:lnSpc>
                        <a:spcAft>
                          <a:spcPts val="50"/>
                        </a:spcAft>
                      </a:pPr>
                      <a:r>
                        <a:rPr lang="en-US" sz="1200">
                          <a:effectLst/>
                        </a:rPr>
                        <a:t>DrawLine()</a:t>
                      </a:r>
                      <a:endParaRPr lang="zh-CN" sz="12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100"/>
                        </a:lnSpc>
                        <a:spcAft>
                          <a:spcPts val="50"/>
                        </a:spcAft>
                      </a:pPr>
                      <a:r>
                        <a:rPr lang="zh-CN" sz="1200">
                          <a:effectLst/>
                        </a:rPr>
                        <a:t>绘制一条直线</a:t>
                      </a:r>
                      <a:endParaRPr lang="zh-CN" sz="12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187221">
                <a:tc>
                  <a:txBody>
                    <a:bodyPr/>
                    <a:lstStyle/>
                    <a:p>
                      <a:pPr algn="just">
                        <a:lnSpc>
                          <a:spcPts val="1100"/>
                        </a:lnSpc>
                        <a:spcAft>
                          <a:spcPts val="50"/>
                        </a:spcAft>
                      </a:pPr>
                      <a:r>
                        <a:rPr lang="en-US" sz="1200">
                          <a:effectLst/>
                        </a:rPr>
                        <a:t>DrawLines()</a:t>
                      </a:r>
                      <a:endParaRPr lang="zh-CN" sz="12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100"/>
                        </a:lnSpc>
                        <a:spcAft>
                          <a:spcPts val="50"/>
                        </a:spcAft>
                      </a:pPr>
                      <a:r>
                        <a:rPr lang="zh-CN" sz="1200">
                          <a:effectLst/>
                        </a:rPr>
                        <a:t>绘制一系列连接的直线</a:t>
                      </a:r>
                      <a:endParaRPr lang="zh-CN" sz="12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187221">
                <a:tc>
                  <a:txBody>
                    <a:bodyPr/>
                    <a:lstStyle/>
                    <a:p>
                      <a:pPr algn="just">
                        <a:lnSpc>
                          <a:spcPts val="1100"/>
                        </a:lnSpc>
                        <a:spcAft>
                          <a:spcPts val="50"/>
                        </a:spcAft>
                      </a:pPr>
                      <a:r>
                        <a:rPr lang="en-US" sz="1200">
                          <a:effectLst/>
                        </a:rPr>
                        <a:t>DrawPath()</a:t>
                      </a:r>
                      <a:endParaRPr lang="zh-CN" sz="12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100"/>
                        </a:lnSpc>
                        <a:spcAft>
                          <a:spcPts val="50"/>
                        </a:spcAft>
                      </a:pPr>
                      <a:r>
                        <a:rPr lang="zh-CN" sz="1200">
                          <a:effectLst/>
                        </a:rPr>
                        <a:t>绘制一系列相互连接的直线和曲线</a:t>
                      </a:r>
                      <a:endParaRPr lang="zh-CN" sz="12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187221">
                <a:tc>
                  <a:txBody>
                    <a:bodyPr/>
                    <a:lstStyle/>
                    <a:p>
                      <a:pPr algn="just">
                        <a:lnSpc>
                          <a:spcPts val="1100"/>
                        </a:lnSpc>
                        <a:spcAft>
                          <a:spcPts val="50"/>
                        </a:spcAft>
                      </a:pPr>
                      <a:r>
                        <a:rPr lang="en-US" sz="1200">
                          <a:effectLst/>
                        </a:rPr>
                        <a:t>DrawPie()</a:t>
                      </a:r>
                      <a:endParaRPr lang="zh-CN" sz="12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100"/>
                        </a:lnSpc>
                        <a:spcAft>
                          <a:spcPts val="50"/>
                        </a:spcAft>
                      </a:pPr>
                      <a:r>
                        <a:rPr lang="zh-CN" sz="1200">
                          <a:effectLst/>
                        </a:rPr>
                        <a:t>绘制一个扇形</a:t>
                      </a:r>
                      <a:endParaRPr lang="zh-CN" sz="12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187221">
                <a:tc>
                  <a:txBody>
                    <a:bodyPr/>
                    <a:lstStyle/>
                    <a:p>
                      <a:pPr algn="just">
                        <a:lnSpc>
                          <a:spcPts val="1100"/>
                        </a:lnSpc>
                        <a:spcAft>
                          <a:spcPts val="50"/>
                        </a:spcAft>
                      </a:pPr>
                      <a:r>
                        <a:rPr lang="en-US" sz="1200">
                          <a:effectLst/>
                        </a:rPr>
                        <a:t>DrawPolygon()</a:t>
                      </a:r>
                      <a:endParaRPr lang="zh-CN" sz="12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100"/>
                        </a:lnSpc>
                        <a:spcAft>
                          <a:spcPts val="50"/>
                        </a:spcAft>
                      </a:pPr>
                      <a:r>
                        <a:rPr lang="zh-CN" sz="1200">
                          <a:effectLst/>
                        </a:rPr>
                        <a:t>绘制一个多边形</a:t>
                      </a:r>
                      <a:endParaRPr lang="zh-CN" sz="12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187221">
                <a:tc>
                  <a:txBody>
                    <a:bodyPr/>
                    <a:lstStyle/>
                    <a:p>
                      <a:pPr algn="just">
                        <a:lnSpc>
                          <a:spcPts val="1100"/>
                        </a:lnSpc>
                        <a:spcAft>
                          <a:spcPts val="50"/>
                        </a:spcAft>
                      </a:pPr>
                      <a:r>
                        <a:rPr lang="en-US" sz="1200">
                          <a:effectLst/>
                        </a:rPr>
                        <a:t>DrawRectangle()</a:t>
                      </a:r>
                      <a:endParaRPr lang="zh-CN" sz="12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100"/>
                        </a:lnSpc>
                        <a:spcAft>
                          <a:spcPts val="50"/>
                        </a:spcAft>
                      </a:pPr>
                      <a:r>
                        <a:rPr lang="zh-CN" sz="1200">
                          <a:effectLst/>
                        </a:rPr>
                        <a:t>绘制一个矩形</a:t>
                      </a:r>
                      <a:endParaRPr lang="zh-CN" sz="12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187221">
                <a:tc>
                  <a:txBody>
                    <a:bodyPr/>
                    <a:lstStyle/>
                    <a:p>
                      <a:pPr algn="just">
                        <a:lnSpc>
                          <a:spcPts val="1100"/>
                        </a:lnSpc>
                        <a:spcAft>
                          <a:spcPts val="50"/>
                        </a:spcAft>
                      </a:pPr>
                      <a:r>
                        <a:rPr lang="en-US" sz="1200">
                          <a:effectLst/>
                        </a:rPr>
                        <a:t>DrawRectangles()</a:t>
                      </a:r>
                      <a:endParaRPr lang="zh-CN" sz="12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100"/>
                        </a:lnSpc>
                        <a:spcAft>
                          <a:spcPts val="50"/>
                        </a:spcAft>
                      </a:pPr>
                      <a:r>
                        <a:rPr lang="zh-CN" sz="1200">
                          <a:effectLst/>
                        </a:rPr>
                        <a:t>绘制一系列的矩形</a:t>
                      </a:r>
                      <a:endParaRPr lang="zh-CN" sz="12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187221">
                <a:tc>
                  <a:txBody>
                    <a:bodyPr/>
                    <a:lstStyle/>
                    <a:p>
                      <a:pPr algn="just">
                        <a:lnSpc>
                          <a:spcPts val="1100"/>
                        </a:lnSpc>
                        <a:spcAft>
                          <a:spcPts val="50"/>
                        </a:spcAft>
                      </a:pPr>
                      <a:r>
                        <a:rPr lang="en-US" sz="1200" dirty="0" err="1">
                          <a:effectLst/>
                        </a:rPr>
                        <a:t>DrawString</a:t>
                      </a:r>
                      <a:r>
                        <a:rPr lang="en-US" sz="1200" dirty="0">
                          <a:effectLst/>
                        </a:rPr>
                        <a:t>()</a:t>
                      </a:r>
                      <a:endParaRPr lang="zh-CN" sz="12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100"/>
                        </a:lnSpc>
                        <a:spcAft>
                          <a:spcPts val="50"/>
                        </a:spcAft>
                      </a:pPr>
                      <a:r>
                        <a:rPr lang="zh-CN" sz="1200" dirty="0">
                          <a:effectLst/>
                        </a:rPr>
                        <a:t>绘制一段文本</a:t>
                      </a:r>
                      <a:endParaRPr lang="zh-CN" sz="12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0569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432048"/>
            <a:ext cx="8229600" cy="6165304"/>
          </a:xfrm>
        </p:spPr>
        <p:txBody>
          <a:bodyPr>
            <a:normAutofit fontScale="92500"/>
          </a:bodyPr>
          <a:lstStyle/>
          <a:p>
            <a:r>
              <a:rPr lang="en-US" altLang="zh-CN" dirty="0" err="1">
                <a:latin typeface="Times New Roman"/>
              </a:rPr>
              <a:t>DrawLine</a:t>
            </a:r>
            <a:r>
              <a:rPr lang="en-US" altLang="zh-CN" dirty="0">
                <a:latin typeface="Times New Roman"/>
              </a:rPr>
              <a:t>()</a:t>
            </a:r>
            <a:r>
              <a:rPr lang="zh-CN" altLang="en-US" dirty="0">
                <a:latin typeface="Times New Roman"/>
              </a:rPr>
              <a:t>方法用来绘制一条直线，这条直线由两个点（由</a:t>
            </a:r>
            <a:r>
              <a:rPr lang="en-US" altLang="zh-CN" dirty="0">
                <a:latin typeface="Times New Roman"/>
              </a:rPr>
              <a:t>X</a:t>
            </a:r>
            <a:r>
              <a:rPr lang="zh-CN" altLang="en-US" dirty="0">
                <a:latin typeface="Times New Roman"/>
              </a:rPr>
              <a:t>坐标和</a:t>
            </a:r>
            <a:r>
              <a:rPr lang="en-US" altLang="zh-CN" dirty="0">
                <a:latin typeface="Times New Roman"/>
              </a:rPr>
              <a:t>Y</a:t>
            </a:r>
            <a:r>
              <a:rPr lang="zh-CN" altLang="en-US" dirty="0">
                <a:latin typeface="Times New Roman"/>
              </a:rPr>
              <a:t>坐标表示）确定。</a:t>
            </a:r>
          </a:p>
          <a:p>
            <a:pPr lvl="0"/>
            <a:r>
              <a:rPr lang="en-US" altLang="zh-CN" dirty="0" smtClean="0">
                <a:latin typeface="Arial"/>
                <a:ea typeface="黑体"/>
              </a:rPr>
              <a:t>【</a:t>
            </a:r>
            <a:r>
              <a:rPr lang="zh-CN" altLang="en-US" dirty="0" smtClean="0">
                <a:latin typeface="Arial"/>
                <a:ea typeface="黑体"/>
              </a:rPr>
              <a:t>示例</a:t>
            </a:r>
            <a:r>
              <a:rPr lang="en-US" altLang="zh-CN" b="1" dirty="0" smtClean="0">
                <a:latin typeface="Times New Roman"/>
                <a:ea typeface="黑体"/>
              </a:rPr>
              <a:t>8-4</a:t>
            </a:r>
            <a:r>
              <a:rPr lang="en-US" altLang="zh-CN" dirty="0">
                <a:latin typeface="Arial"/>
                <a:ea typeface="黑体"/>
              </a:rPr>
              <a:t>】</a:t>
            </a:r>
            <a:r>
              <a:rPr lang="zh-CN" altLang="en-US" dirty="0">
                <a:latin typeface="宋体"/>
                <a:ea typeface="黑体"/>
              </a:rPr>
              <a:t>下面</a:t>
            </a:r>
            <a:r>
              <a:rPr lang="zh-CN" altLang="en-US" dirty="0">
                <a:latin typeface="Times New Roman"/>
                <a:ea typeface="黑体"/>
              </a:rPr>
              <a:t>获取</a:t>
            </a:r>
            <a:r>
              <a:rPr lang="en-US" altLang="zh-CN" dirty="0">
                <a:latin typeface="Times New Roman"/>
                <a:ea typeface="黑体"/>
              </a:rPr>
              <a:t>Panel</a:t>
            </a:r>
            <a:r>
              <a:rPr lang="zh-CN" altLang="en-US" dirty="0">
                <a:latin typeface="Times New Roman"/>
                <a:ea typeface="黑体"/>
              </a:rPr>
              <a:t>控件</a:t>
            </a:r>
            <a:r>
              <a:rPr lang="en-US" altLang="zh-CN" dirty="0" err="1">
                <a:latin typeface="Times New Roman"/>
                <a:ea typeface="黑体"/>
              </a:rPr>
              <a:t>pChart</a:t>
            </a:r>
            <a:r>
              <a:rPr lang="zh-CN" altLang="en-US" dirty="0">
                <a:latin typeface="Times New Roman"/>
                <a:ea typeface="黑体"/>
              </a:rPr>
              <a:t>的</a:t>
            </a:r>
            <a:r>
              <a:rPr lang="en-US" altLang="zh-CN" dirty="0">
                <a:latin typeface="Times New Roman"/>
                <a:ea typeface="黑体"/>
              </a:rPr>
              <a:t>Graphics</a:t>
            </a:r>
            <a:r>
              <a:rPr lang="zh-CN" altLang="en-US" dirty="0">
                <a:latin typeface="Times New Roman"/>
                <a:ea typeface="黑体"/>
              </a:rPr>
              <a:t>对象，并使用该对象绘制一条直线。该直线的第一个点的</a:t>
            </a:r>
            <a:r>
              <a:rPr lang="en-US" altLang="zh-CN" dirty="0">
                <a:latin typeface="Times New Roman"/>
                <a:ea typeface="黑体"/>
              </a:rPr>
              <a:t>X</a:t>
            </a:r>
            <a:r>
              <a:rPr lang="zh-CN" altLang="en-US" dirty="0">
                <a:latin typeface="Times New Roman"/>
                <a:ea typeface="黑体"/>
              </a:rPr>
              <a:t>坐标和</a:t>
            </a:r>
            <a:r>
              <a:rPr lang="en-US" altLang="zh-CN" dirty="0">
                <a:latin typeface="Times New Roman"/>
                <a:ea typeface="黑体"/>
              </a:rPr>
              <a:t>Y</a:t>
            </a:r>
            <a:r>
              <a:rPr lang="zh-CN" altLang="en-US" dirty="0">
                <a:latin typeface="Times New Roman"/>
                <a:ea typeface="黑体"/>
              </a:rPr>
              <a:t>坐标分别为</a:t>
            </a:r>
            <a:r>
              <a:rPr lang="en-US" altLang="zh-CN" dirty="0">
                <a:latin typeface="Times New Roman"/>
                <a:ea typeface="黑体"/>
              </a:rPr>
              <a:t>0</a:t>
            </a:r>
            <a:r>
              <a:rPr lang="zh-CN" altLang="en-US" dirty="0">
                <a:latin typeface="Times New Roman"/>
                <a:ea typeface="黑体"/>
              </a:rPr>
              <a:t>和</a:t>
            </a:r>
            <a:r>
              <a:rPr lang="en-US" altLang="zh-CN" dirty="0">
                <a:latin typeface="Times New Roman"/>
                <a:ea typeface="黑体"/>
              </a:rPr>
              <a:t>100</a:t>
            </a:r>
            <a:r>
              <a:rPr lang="zh-CN" altLang="en-US" dirty="0">
                <a:latin typeface="Times New Roman"/>
                <a:ea typeface="黑体"/>
              </a:rPr>
              <a:t>，第二个点的</a:t>
            </a:r>
            <a:r>
              <a:rPr lang="en-US" altLang="zh-CN" dirty="0">
                <a:latin typeface="Times New Roman"/>
                <a:ea typeface="黑体"/>
              </a:rPr>
              <a:t>X</a:t>
            </a:r>
            <a:r>
              <a:rPr lang="zh-CN" altLang="en-US" dirty="0">
                <a:latin typeface="Times New Roman"/>
                <a:ea typeface="黑体"/>
              </a:rPr>
              <a:t>坐标和</a:t>
            </a:r>
            <a:r>
              <a:rPr lang="en-US" altLang="zh-CN" dirty="0">
                <a:latin typeface="Times New Roman"/>
                <a:ea typeface="黑体"/>
              </a:rPr>
              <a:t>Y</a:t>
            </a:r>
            <a:r>
              <a:rPr lang="zh-CN" altLang="en-US" dirty="0">
                <a:latin typeface="Times New Roman"/>
                <a:ea typeface="黑体"/>
              </a:rPr>
              <a:t>坐标分别为</a:t>
            </a:r>
            <a:r>
              <a:rPr lang="en-US" altLang="zh-CN" dirty="0">
                <a:latin typeface="Times New Roman"/>
                <a:ea typeface="黑体"/>
              </a:rPr>
              <a:t>300</a:t>
            </a:r>
            <a:r>
              <a:rPr lang="zh-CN" altLang="en-US" dirty="0">
                <a:latin typeface="Times New Roman"/>
                <a:ea typeface="黑体"/>
              </a:rPr>
              <a:t>和</a:t>
            </a:r>
            <a:r>
              <a:rPr lang="en-US" altLang="zh-CN" dirty="0">
                <a:latin typeface="Times New Roman"/>
                <a:ea typeface="黑体"/>
              </a:rPr>
              <a:t>200</a:t>
            </a:r>
            <a:r>
              <a:rPr lang="zh-CN" altLang="en-US" dirty="0">
                <a:latin typeface="Times New Roman"/>
                <a:ea typeface="黑体"/>
              </a:rPr>
              <a:t>。</a:t>
            </a:r>
          </a:p>
          <a:p>
            <a:pPr lvl="0"/>
            <a:r>
              <a:rPr lang="en-US" altLang="zh-CN" dirty="0">
                <a:latin typeface="Times New Roman"/>
              </a:rPr>
              <a:t>Graphics </a:t>
            </a:r>
            <a:r>
              <a:rPr lang="en-US" altLang="zh-CN" dirty="0" err="1">
                <a:latin typeface="Times New Roman"/>
              </a:rPr>
              <a:t>gra</a:t>
            </a:r>
            <a:r>
              <a:rPr lang="zh-CN" altLang="en-US" dirty="0">
                <a:latin typeface="Times New Roman"/>
              </a:rPr>
              <a:t> </a:t>
            </a:r>
            <a:r>
              <a:rPr lang="en-US" altLang="zh-CN" dirty="0">
                <a:latin typeface="Times New Roman"/>
              </a:rPr>
              <a:t>= </a:t>
            </a:r>
            <a:r>
              <a:rPr lang="en-US" altLang="zh-CN" dirty="0" err="1">
                <a:latin typeface="Times New Roman"/>
              </a:rPr>
              <a:t>pChart.CreateGraphics</a:t>
            </a:r>
            <a:r>
              <a:rPr lang="en-US" altLang="zh-CN" dirty="0">
                <a:latin typeface="Times New Roman"/>
              </a:rPr>
              <a:t>();</a:t>
            </a:r>
            <a:r>
              <a:rPr lang="zh-CN" altLang="en-US" dirty="0">
                <a:latin typeface="Times New Roman"/>
              </a:rPr>
              <a:t>    </a:t>
            </a:r>
            <a:r>
              <a:rPr lang="en-US" altLang="zh-CN" dirty="0">
                <a:latin typeface="Times New Roman"/>
              </a:rPr>
              <a:t>//</a:t>
            </a:r>
            <a:r>
              <a:rPr lang="zh-CN" altLang="en-US" dirty="0">
                <a:latin typeface="Times New Roman"/>
              </a:rPr>
              <a:t>获取</a:t>
            </a:r>
            <a:r>
              <a:rPr lang="en-US" altLang="zh-CN" dirty="0" err="1">
                <a:latin typeface="Times New Roman"/>
              </a:rPr>
              <a:t>pChart</a:t>
            </a:r>
            <a:r>
              <a:rPr lang="zh-CN" altLang="en-US" dirty="0">
                <a:latin typeface="Times New Roman"/>
              </a:rPr>
              <a:t>控件的</a:t>
            </a:r>
            <a:r>
              <a:rPr lang="en-US" altLang="zh-CN" dirty="0">
                <a:latin typeface="Times New Roman"/>
              </a:rPr>
              <a:t>Graphics</a:t>
            </a:r>
            <a:r>
              <a:rPr lang="zh-CN" altLang="en-US" dirty="0">
                <a:latin typeface="Times New Roman"/>
              </a:rPr>
              <a:t>对象</a:t>
            </a:r>
          </a:p>
          <a:p>
            <a:pPr lvl="0"/>
            <a:r>
              <a:rPr lang="en-US" altLang="zh-CN" dirty="0" err="1">
                <a:latin typeface="Times New Roman"/>
              </a:rPr>
              <a:t>gra.DrawLine</a:t>
            </a:r>
            <a:r>
              <a:rPr lang="en-US" altLang="zh-CN" dirty="0">
                <a:latin typeface="Times New Roman"/>
              </a:rPr>
              <a:t>(new Pen(</a:t>
            </a:r>
            <a:r>
              <a:rPr lang="en-US" altLang="zh-CN" dirty="0" err="1">
                <a:latin typeface="Times New Roman"/>
              </a:rPr>
              <a:t>Color.Red</a:t>
            </a:r>
            <a:r>
              <a:rPr lang="en-US" altLang="zh-CN" dirty="0">
                <a:latin typeface="Times New Roman"/>
              </a:rPr>
              <a:t>),0,100,300,200);</a:t>
            </a:r>
            <a:r>
              <a:rPr lang="zh-CN" altLang="en-US" dirty="0">
                <a:latin typeface="Times New Roman"/>
              </a:rPr>
              <a:t> </a:t>
            </a:r>
            <a:r>
              <a:rPr lang="en-US" altLang="zh-CN" dirty="0" smtClean="0">
                <a:latin typeface="Times New Roman"/>
              </a:rPr>
              <a:t>//</a:t>
            </a:r>
            <a:r>
              <a:rPr lang="zh-CN" altLang="en-US" dirty="0">
                <a:latin typeface="Times New Roman"/>
              </a:rPr>
              <a:t>绘制一条直线</a:t>
            </a:r>
          </a:p>
          <a:p>
            <a:pPr lvl="0"/>
            <a:r>
              <a:rPr lang="zh-CN" altLang="en-US" b="1" dirty="0">
                <a:latin typeface="Times New Roman"/>
                <a:sym typeface="Wingdings"/>
              </a:rPr>
              <a:t></a:t>
            </a:r>
            <a:r>
              <a:rPr lang="zh-CN" altLang="en-US" dirty="0">
                <a:latin typeface="Arial"/>
                <a:ea typeface="黑体"/>
                <a:sym typeface="Wingdings"/>
              </a:rPr>
              <a:t>注意：</a:t>
            </a:r>
            <a:r>
              <a:rPr lang="en-US" altLang="zh-CN" dirty="0">
                <a:latin typeface="Times New Roman"/>
                <a:ea typeface="黑体"/>
                <a:sym typeface="Wingdings"/>
              </a:rPr>
              <a:t>Pen</a:t>
            </a:r>
            <a:r>
              <a:rPr lang="zh-CN" altLang="en-US" dirty="0">
                <a:latin typeface="Times New Roman"/>
                <a:ea typeface="黑体"/>
                <a:sym typeface="Wingdings"/>
              </a:rPr>
              <a:t>对象表示一支画笔，将在</a:t>
            </a:r>
            <a:r>
              <a:rPr lang="en-US" altLang="zh-CN" dirty="0">
                <a:latin typeface="Times New Roman"/>
                <a:ea typeface="黑体"/>
                <a:sym typeface="Wingdings"/>
              </a:rPr>
              <a:t>23.1.2</a:t>
            </a:r>
            <a:r>
              <a:rPr lang="zh-CN" altLang="en-US" dirty="0">
                <a:latin typeface="Times New Roman"/>
                <a:ea typeface="黑体"/>
                <a:sym typeface="Wingdings"/>
              </a:rPr>
              <a:t>节中介绍。</a:t>
            </a:r>
          </a:p>
          <a:p>
            <a:pPr lvl="0"/>
            <a:r>
              <a:rPr lang="en-US" altLang="zh-CN" dirty="0" err="1">
                <a:latin typeface="Times New Roman"/>
              </a:rPr>
              <a:t>DrawRectangle</a:t>
            </a:r>
            <a:r>
              <a:rPr lang="en-US" altLang="zh-CN" dirty="0">
                <a:latin typeface="Times New Roman"/>
              </a:rPr>
              <a:t>()</a:t>
            </a:r>
            <a:r>
              <a:rPr lang="zh-CN" altLang="en-US" dirty="0">
                <a:latin typeface="Times New Roman"/>
              </a:rPr>
              <a:t>方法用来绘制一个矩形，该矩形由其左上角点（由</a:t>
            </a:r>
            <a:r>
              <a:rPr lang="en-US" altLang="zh-CN" dirty="0">
                <a:latin typeface="Times New Roman"/>
              </a:rPr>
              <a:t>X</a:t>
            </a:r>
            <a:r>
              <a:rPr lang="zh-CN" altLang="en-US" dirty="0">
                <a:latin typeface="Times New Roman"/>
              </a:rPr>
              <a:t>坐标和</a:t>
            </a:r>
            <a:r>
              <a:rPr lang="en-US" altLang="zh-CN" dirty="0">
                <a:latin typeface="Times New Roman"/>
              </a:rPr>
              <a:t>Y</a:t>
            </a:r>
            <a:r>
              <a:rPr lang="zh-CN" altLang="en-US" dirty="0">
                <a:latin typeface="Times New Roman"/>
              </a:rPr>
              <a:t>坐标表示）、高度和宽度确定。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79690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endParaRPr lang="zh-CN" altLang="en-US" b="0" i="0" u="none" strike="noStrike" kern="1800" baseline="0" smtClean="0">
              <a:latin typeface="Arial"/>
              <a:ea typeface="黑体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008112"/>
            <a:ext cx="8229600" cy="5157192"/>
          </a:xfrm>
        </p:spPr>
        <p:txBody>
          <a:bodyPr>
            <a:normAutofit/>
          </a:bodyPr>
          <a:lstStyle/>
          <a:p>
            <a:pPr marR="0" lvl="0" rtl="0"/>
            <a:r>
              <a:rPr lang="en-US" altLang="zh-CN" b="0" i="0" u="none" strike="noStrike" baseline="0" dirty="0" smtClean="0">
                <a:latin typeface="Arial"/>
                <a:ea typeface="黑体"/>
              </a:rPr>
              <a:t>【</a:t>
            </a:r>
            <a:r>
              <a:rPr lang="zh-CN" altLang="en-US" b="0" i="0" u="none" strike="noStrike" baseline="0" dirty="0" smtClean="0">
                <a:latin typeface="Arial"/>
                <a:ea typeface="黑体"/>
              </a:rPr>
              <a:t>示例</a:t>
            </a:r>
            <a:r>
              <a:rPr lang="en-US" altLang="zh-CN" b="1" i="0" u="none" strike="noStrike" baseline="0" dirty="0" smtClean="0">
                <a:latin typeface="Times New Roman"/>
                <a:ea typeface="黑体"/>
              </a:rPr>
              <a:t>8-5</a:t>
            </a:r>
            <a:r>
              <a:rPr lang="en-US" altLang="zh-CN" b="0" i="0" u="none" strike="noStrike" baseline="0" dirty="0" smtClean="0">
                <a:latin typeface="Arial"/>
                <a:ea typeface="黑体"/>
              </a:rPr>
              <a:t>】</a:t>
            </a:r>
            <a:r>
              <a:rPr lang="zh-CN" altLang="en-US" b="0" i="0" u="none" strike="noStrike" baseline="0" dirty="0" smtClean="0">
                <a:latin typeface="宋体"/>
                <a:ea typeface="黑体"/>
              </a:rPr>
              <a:t>下面</a:t>
            </a:r>
            <a:r>
              <a:rPr lang="zh-CN" altLang="en-US" b="0" i="0" u="none" strike="noStrike" baseline="0" dirty="0" smtClean="0">
                <a:latin typeface="Times New Roman"/>
                <a:ea typeface="黑体"/>
              </a:rPr>
              <a:t>获取</a:t>
            </a:r>
            <a:r>
              <a:rPr lang="en-US" altLang="zh-CN" b="0" i="0" u="none" strike="noStrike" baseline="0" dirty="0" smtClean="0">
                <a:latin typeface="Times New Roman"/>
                <a:ea typeface="黑体"/>
              </a:rPr>
              <a:t>Panel</a:t>
            </a:r>
            <a:r>
              <a:rPr lang="zh-CN" altLang="en-US" b="0" i="0" u="none" strike="noStrike" baseline="0" dirty="0" smtClean="0">
                <a:latin typeface="Times New Roman"/>
                <a:ea typeface="黑体"/>
              </a:rPr>
              <a:t>控件</a:t>
            </a:r>
            <a:r>
              <a:rPr lang="en-US" altLang="zh-CN" b="0" i="0" u="none" strike="noStrike" baseline="0" dirty="0" err="1" smtClean="0">
                <a:latin typeface="Times New Roman"/>
                <a:ea typeface="黑体"/>
              </a:rPr>
              <a:t>pChart</a:t>
            </a:r>
            <a:r>
              <a:rPr lang="zh-CN" altLang="en-US" b="0" i="0" u="none" strike="noStrike" baseline="0" dirty="0" smtClean="0">
                <a:latin typeface="Times New Roman"/>
                <a:ea typeface="黑体"/>
              </a:rPr>
              <a:t>的</a:t>
            </a:r>
            <a:r>
              <a:rPr lang="en-US" altLang="zh-CN" b="0" i="0" u="none" strike="noStrike" baseline="0" dirty="0" smtClean="0">
                <a:latin typeface="Times New Roman"/>
                <a:ea typeface="黑体"/>
              </a:rPr>
              <a:t>Graphics</a:t>
            </a:r>
            <a:r>
              <a:rPr lang="zh-CN" altLang="en-US" b="0" i="0" u="none" strike="noStrike" baseline="0" dirty="0" smtClean="0">
                <a:latin typeface="Times New Roman"/>
                <a:ea typeface="黑体"/>
              </a:rPr>
              <a:t>对象，并使用该对象绘制一个矩形。该矩形的左上角点的</a:t>
            </a:r>
            <a:r>
              <a:rPr lang="en-US" altLang="zh-CN" b="0" i="0" u="none" strike="noStrike" baseline="0" dirty="0" smtClean="0">
                <a:latin typeface="Times New Roman"/>
                <a:ea typeface="黑体"/>
              </a:rPr>
              <a:t>X</a:t>
            </a:r>
            <a:r>
              <a:rPr lang="zh-CN" altLang="en-US" b="0" i="0" u="none" strike="noStrike" baseline="0" dirty="0" smtClean="0">
                <a:latin typeface="Times New Roman"/>
                <a:ea typeface="黑体"/>
              </a:rPr>
              <a:t>坐标和</a:t>
            </a:r>
            <a:r>
              <a:rPr lang="en-US" altLang="zh-CN" b="0" i="0" u="none" strike="noStrike" baseline="0" dirty="0" smtClean="0">
                <a:latin typeface="Times New Roman"/>
                <a:ea typeface="黑体"/>
              </a:rPr>
              <a:t>Y</a:t>
            </a:r>
            <a:r>
              <a:rPr lang="zh-CN" altLang="en-US" b="0" i="0" u="none" strike="noStrike" baseline="0" dirty="0" smtClean="0">
                <a:latin typeface="Times New Roman"/>
                <a:ea typeface="黑体"/>
              </a:rPr>
              <a:t>坐标分别为</a:t>
            </a:r>
            <a:r>
              <a:rPr lang="en-US" altLang="zh-CN" b="0" i="0" u="none" strike="noStrike" baseline="0" dirty="0" smtClean="0">
                <a:latin typeface="Times New Roman"/>
                <a:ea typeface="黑体"/>
              </a:rPr>
              <a:t>0</a:t>
            </a:r>
            <a:r>
              <a:rPr lang="zh-CN" altLang="en-US" b="0" i="0" u="none" strike="noStrike" baseline="0" dirty="0" smtClean="0">
                <a:latin typeface="Times New Roman"/>
                <a:ea typeface="黑体"/>
              </a:rPr>
              <a:t>和</a:t>
            </a:r>
            <a:r>
              <a:rPr lang="en-US" altLang="zh-CN" b="0" i="0" u="none" strike="noStrike" baseline="0" dirty="0" smtClean="0">
                <a:latin typeface="Times New Roman"/>
                <a:ea typeface="黑体"/>
              </a:rPr>
              <a:t>100</a:t>
            </a:r>
            <a:r>
              <a:rPr lang="zh-CN" altLang="en-US" b="0" i="0" u="none" strike="noStrike" baseline="0" dirty="0" smtClean="0">
                <a:latin typeface="Times New Roman"/>
                <a:ea typeface="黑体"/>
              </a:rPr>
              <a:t>，宽度为</a:t>
            </a:r>
            <a:r>
              <a:rPr lang="en-US" altLang="zh-CN" b="0" i="0" u="none" strike="noStrike" baseline="0" dirty="0" smtClean="0">
                <a:latin typeface="Times New Roman"/>
                <a:ea typeface="黑体"/>
              </a:rPr>
              <a:t>300</a:t>
            </a:r>
            <a:r>
              <a:rPr lang="zh-CN" altLang="en-US" b="0" i="0" u="none" strike="noStrike" baseline="0" dirty="0" smtClean="0">
                <a:latin typeface="Times New Roman"/>
                <a:ea typeface="黑体"/>
              </a:rPr>
              <a:t>，高度为</a:t>
            </a:r>
            <a:r>
              <a:rPr lang="en-US" altLang="zh-CN" b="0" i="0" u="none" strike="noStrike" baseline="0" dirty="0" smtClean="0">
                <a:latin typeface="Times New Roman"/>
                <a:ea typeface="黑体"/>
              </a:rPr>
              <a:t>200</a:t>
            </a:r>
            <a:r>
              <a:rPr lang="zh-CN" altLang="en-US" b="0" i="0" u="none" strike="noStrike" baseline="0" dirty="0" smtClean="0">
                <a:latin typeface="Times New Roman"/>
                <a:ea typeface="黑体"/>
              </a:rPr>
              <a:t>。</a:t>
            </a:r>
          </a:p>
          <a:p>
            <a:pPr marR="0" lvl="0" rtl="0"/>
            <a:r>
              <a:rPr lang="en-US" altLang="zh-CN" b="0" i="0" u="none" strike="noStrike" baseline="0" dirty="0" smtClean="0">
                <a:latin typeface="Times New Roman"/>
              </a:rPr>
              <a:t>Graphics </a:t>
            </a:r>
            <a:r>
              <a:rPr lang="en-US" altLang="zh-CN" b="0" i="0" u="none" strike="noStrike" baseline="0" dirty="0" err="1" smtClean="0">
                <a:latin typeface="Times New Roman"/>
              </a:rPr>
              <a:t>gra</a:t>
            </a:r>
            <a:r>
              <a:rPr lang="zh-CN" altLang="en-US" b="0" i="0" u="none" strike="noStrike" baseline="0" dirty="0" smtClean="0">
                <a:latin typeface="Times New Roman"/>
              </a:rPr>
              <a:t> </a:t>
            </a:r>
            <a:r>
              <a:rPr lang="en-US" altLang="zh-CN" b="0" i="0" u="none" strike="noStrike" baseline="0" dirty="0" smtClean="0">
                <a:latin typeface="Times New Roman"/>
              </a:rPr>
              <a:t>= </a:t>
            </a:r>
            <a:r>
              <a:rPr lang="en-US" altLang="zh-CN" b="0" i="0" u="none" strike="noStrike" baseline="0" dirty="0" err="1" smtClean="0">
                <a:latin typeface="Times New Roman"/>
              </a:rPr>
              <a:t>pChart.CreateGraphics</a:t>
            </a:r>
            <a:r>
              <a:rPr lang="en-US" altLang="zh-CN" b="0" i="0" u="none" strike="noStrike" baseline="0" dirty="0" smtClean="0">
                <a:latin typeface="Times New Roman"/>
              </a:rPr>
              <a:t>();</a:t>
            </a:r>
            <a:r>
              <a:rPr lang="zh-CN" altLang="en-US" b="0" i="0" u="none" strike="noStrike" baseline="0" dirty="0" smtClean="0">
                <a:latin typeface="Times New Roman"/>
              </a:rPr>
              <a:t>    </a:t>
            </a:r>
            <a:r>
              <a:rPr lang="en-US" altLang="zh-CN" b="0" i="0" u="none" strike="noStrike" baseline="0" dirty="0" smtClean="0">
                <a:latin typeface="Times New Roman"/>
              </a:rPr>
              <a:t>//</a:t>
            </a:r>
            <a:r>
              <a:rPr lang="zh-CN" altLang="en-US" b="0" i="0" u="none" strike="noStrike" baseline="0" dirty="0" smtClean="0">
                <a:latin typeface="Times New Roman"/>
              </a:rPr>
              <a:t>获取</a:t>
            </a:r>
            <a:r>
              <a:rPr lang="en-US" altLang="zh-CN" b="0" i="0" u="none" strike="noStrike" baseline="0" dirty="0" err="1" smtClean="0">
                <a:latin typeface="Times New Roman"/>
              </a:rPr>
              <a:t>pChart</a:t>
            </a:r>
            <a:r>
              <a:rPr lang="zh-CN" altLang="en-US" b="0" i="0" u="none" strike="noStrike" baseline="0" dirty="0" smtClean="0">
                <a:latin typeface="Times New Roman"/>
              </a:rPr>
              <a:t>控件的</a:t>
            </a:r>
            <a:r>
              <a:rPr lang="en-US" altLang="zh-CN" b="0" i="0" u="none" strike="noStrike" baseline="0" dirty="0" smtClean="0">
                <a:latin typeface="Times New Roman"/>
              </a:rPr>
              <a:t>Graphics</a:t>
            </a:r>
            <a:r>
              <a:rPr lang="zh-CN" altLang="en-US" b="0" i="0" u="none" strike="noStrike" baseline="0" dirty="0" smtClean="0">
                <a:latin typeface="Times New Roman"/>
              </a:rPr>
              <a:t>对象</a:t>
            </a:r>
          </a:p>
          <a:p>
            <a:pPr lvl="0"/>
            <a:r>
              <a:rPr lang="en-US" altLang="zh-CN" b="0" i="0" u="none" strike="noStrike" baseline="0" dirty="0" err="1" smtClean="0">
                <a:latin typeface="Times New Roman"/>
              </a:rPr>
              <a:t>gra.DrawRectangle</a:t>
            </a:r>
            <a:r>
              <a:rPr lang="en-US" altLang="zh-CN" b="0" i="0" u="none" strike="noStrike" baseline="0" dirty="0" smtClean="0">
                <a:latin typeface="Times New Roman"/>
              </a:rPr>
              <a:t>(new Pen(</a:t>
            </a:r>
            <a:r>
              <a:rPr lang="en-US" altLang="zh-CN" b="0" i="0" u="none" strike="noStrike" baseline="0" dirty="0" err="1" smtClean="0">
                <a:latin typeface="Times New Roman"/>
              </a:rPr>
              <a:t>Color.Red</a:t>
            </a:r>
            <a:r>
              <a:rPr lang="en-US" altLang="zh-CN" b="0" i="0" u="none" strike="noStrike" baseline="0" dirty="0" smtClean="0">
                <a:latin typeface="Times New Roman"/>
              </a:rPr>
              <a:t>),0,100,300,200);</a:t>
            </a:r>
            <a:r>
              <a:rPr lang="zh-CN" altLang="en-US" b="0" i="0" u="none" strike="noStrike" baseline="0" dirty="0" smtClean="0">
                <a:latin typeface="Times New Roman"/>
              </a:rPr>
              <a:t>  </a:t>
            </a:r>
            <a:r>
              <a:rPr lang="en-US" altLang="zh-CN" b="0" i="0" u="none" strike="noStrike" baseline="0" dirty="0" smtClean="0">
                <a:latin typeface="Times New Roman"/>
              </a:rPr>
              <a:t>//</a:t>
            </a:r>
            <a:r>
              <a:rPr lang="zh-CN" altLang="en-US" b="0" i="0" u="none" strike="noStrike" baseline="0" dirty="0" smtClean="0">
                <a:latin typeface="Times New Roman"/>
              </a:rPr>
              <a:t>绘制一</a:t>
            </a:r>
            <a:r>
              <a:rPr lang="zh-CN" altLang="en-US" dirty="0">
                <a:latin typeface="Times New Roman"/>
                <a:ea typeface="黑体"/>
              </a:rPr>
              <a:t>个</a:t>
            </a:r>
            <a:r>
              <a:rPr lang="zh-CN" altLang="en-US" dirty="0" smtClean="0">
                <a:latin typeface="Times New Roman"/>
                <a:ea typeface="黑体"/>
              </a:rPr>
              <a:t>矩形</a:t>
            </a:r>
            <a:endParaRPr lang="en-US" altLang="zh-CN" dirty="0" smtClean="0">
              <a:latin typeface="Times New Roman"/>
              <a:ea typeface="黑体"/>
            </a:endParaRPr>
          </a:p>
          <a:p>
            <a:pPr lvl="0"/>
            <a:r>
              <a:rPr lang="en-US" altLang="zh-CN" b="0" i="0" u="none" strike="noStrike" baseline="0" dirty="0" err="1" smtClean="0">
                <a:latin typeface="Times New Roman"/>
              </a:rPr>
              <a:t>DrawString</a:t>
            </a:r>
            <a:r>
              <a:rPr lang="en-US" altLang="zh-CN" b="0" i="0" u="none" strike="noStrike" baseline="0" dirty="0" smtClean="0">
                <a:latin typeface="Times New Roman"/>
              </a:rPr>
              <a:t>()</a:t>
            </a:r>
            <a:r>
              <a:rPr lang="zh-CN" altLang="en-US" b="0" i="0" u="none" strike="noStrike" baseline="0" dirty="0" smtClean="0">
                <a:latin typeface="Times New Roman"/>
              </a:rPr>
              <a:t>方法用来绘制一段文本。</a:t>
            </a:r>
          </a:p>
        </p:txBody>
      </p:sp>
    </p:spTree>
    <p:extLst>
      <p:ext uri="{BB962C8B-B14F-4D97-AF65-F5344CB8AC3E}">
        <p14:creationId xmlns:p14="http://schemas.microsoft.com/office/powerpoint/2010/main" val="2063483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凤舞九天">
  <a:themeElements>
    <a:clrScheme name="凤舞九天">
      <a:dk1>
        <a:sysClr val="windowText" lastClr="000000"/>
      </a:dk1>
      <a:lt1>
        <a:sysClr val="window" lastClr="FFFFFF"/>
      </a:lt1>
      <a:dk2>
        <a:srgbClr val="004646"/>
      </a:dk2>
      <a:lt2>
        <a:srgbClr val="E1F0FF"/>
      </a:lt2>
      <a:accent1>
        <a:srgbClr val="50742F"/>
      </a:accent1>
      <a:accent2>
        <a:srgbClr val="268868"/>
      </a:accent2>
      <a:accent3>
        <a:srgbClr val="33BD56"/>
      </a:accent3>
      <a:accent4>
        <a:srgbClr val="4BC5B9"/>
      </a:accent4>
      <a:accent5>
        <a:srgbClr val="3163CA"/>
      </a:accent5>
      <a:accent6>
        <a:srgbClr val="4B14AA"/>
      </a:accent6>
      <a:hlink>
        <a:srgbClr val="D9BE02"/>
      </a:hlink>
      <a:folHlink>
        <a:srgbClr val="F900F9"/>
      </a:folHlink>
    </a:clrScheme>
    <a:fontScheme name="凤舞九天">
      <a:majorFont>
        <a:latin typeface="Footlight MT Light"/>
        <a:ea typeface=""/>
        <a:cs typeface=""/>
        <a:font script="Jpan" typeface="ＭＳ Ｐゴシック"/>
        <a:font script="Hang" typeface="맑은 고딕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oudy Old Style"/>
        <a:ea typeface=""/>
        <a:cs typeface=""/>
        <a:font script="Jpan" typeface="ＭＳ Ｐ明朝"/>
        <a:font script="Hang" typeface="HY견명조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凤舞九天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atMod val="180000"/>
              </a:schemeClr>
            </a:gs>
            <a:gs pos="50000">
              <a:schemeClr val="phClr">
                <a:tint val="40000"/>
                <a:satMod val="175000"/>
              </a:schemeClr>
            </a:gs>
            <a:gs pos="100000">
              <a:schemeClr val="phClr">
                <a:tint val="65000"/>
                <a:satMod val="180000"/>
              </a:schemeClr>
            </a:gs>
          </a:gsLst>
          <a:lin ang="0" scaled="1"/>
        </a:gradFill>
        <a:gradFill rotWithShape="1">
          <a:gsLst>
            <a:gs pos="0">
              <a:schemeClr val="phClr">
                <a:shade val="38000"/>
                <a:satMod val="150000"/>
              </a:schemeClr>
            </a:gs>
            <a:gs pos="50000">
              <a:schemeClr val="phClr">
                <a:shade val="100000"/>
                <a:satMod val="100000"/>
              </a:schemeClr>
            </a:gs>
            <a:gs pos="100000">
              <a:schemeClr val="phClr">
                <a:shade val="38000"/>
                <a:satMod val="150000"/>
              </a:schemeClr>
            </a:gs>
          </a:gsLst>
          <a:lin ang="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</a:effectStyle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</a:effectStyle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00000"/>
              </a:schemeClr>
            </a:gs>
            <a:gs pos="100000">
              <a:schemeClr val="phClr">
                <a:shade val="15000"/>
                <a:satMod val="300000"/>
              </a:schemeClr>
            </a:gs>
          </a:gsLst>
          <a:path path="circle">
            <a:fillToRect l="10000" t="180000" r="1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tile tx="0" ty="0" sx="50000" sy="5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Phoenix</Template>
  <TotalTime>256</TotalTime>
  <Words>6658</Words>
  <Application>Microsoft Office PowerPoint</Application>
  <PresentationFormat>全屏显示(4:3)</PresentationFormat>
  <Paragraphs>405</Paragraphs>
  <Slides>55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55</vt:i4>
      </vt:variant>
    </vt:vector>
  </HeadingPairs>
  <TitlesOfParts>
    <vt:vector size="56" baseType="lpstr">
      <vt:lpstr>凤舞九天</vt:lpstr>
      <vt:lpstr>C#程序设计 </vt:lpstr>
      <vt:lpstr>第8章  GDI+编程与文件处理</vt:lpstr>
      <vt:lpstr>8.1  GDI+的构成</vt:lpstr>
      <vt:lpstr>8.1.1  Graphics类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8.1.2  点和区域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8.1.3  颜色</vt:lpstr>
      <vt:lpstr>PowerPoint 演示文稿</vt:lpstr>
      <vt:lpstr>PowerPoint 演示文稿</vt:lpstr>
      <vt:lpstr>PowerPoint 演示文稿</vt:lpstr>
      <vt:lpstr>PowerPoint 演示文稿</vt:lpstr>
      <vt:lpstr>8.1.4  刷</vt:lpstr>
      <vt:lpstr>8.1.5  画笔</vt:lpstr>
      <vt:lpstr>PowerPoint 演示文稿</vt:lpstr>
      <vt:lpstr>PowerPoint 演示文稿</vt:lpstr>
      <vt:lpstr>PowerPoint 演示文稿</vt:lpstr>
      <vt:lpstr>8.1.6  字体</vt:lpstr>
      <vt:lpstr>PowerPoint 演示文稿</vt:lpstr>
      <vt:lpstr>PowerPoint 演示文稿</vt:lpstr>
      <vt:lpstr>PowerPoint 演示文稿</vt:lpstr>
      <vt:lpstr>8.2  绘制线条、形状和文本</vt:lpstr>
      <vt:lpstr>8.2.1  创建窗体应用程序</vt:lpstr>
      <vt:lpstr>PowerPoint 演示文稿</vt:lpstr>
      <vt:lpstr>8.2.2  Paint事件</vt:lpstr>
      <vt:lpstr>8.2.3  绘制直线</vt:lpstr>
      <vt:lpstr>PowerPoint 演示文稿</vt:lpstr>
      <vt:lpstr>8.2.4  绘制椭圆</vt:lpstr>
      <vt:lpstr>PowerPoint 演示文稿</vt:lpstr>
      <vt:lpstr>8.3 文件处理</vt:lpstr>
      <vt:lpstr>8.3.1目录管理</vt:lpstr>
      <vt:lpstr>PowerPoint 演示文稿</vt:lpstr>
      <vt:lpstr>PowerPoint 演示文稿</vt:lpstr>
      <vt:lpstr>PowerPoint 演示文稿</vt:lpstr>
      <vt:lpstr>8.3.2 文件的处理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8.4  小    结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第23章  使用GDI+绘图</dc:title>
  <dc:creator>yztx4</dc:creator>
  <cp:lastModifiedBy>微软用户</cp:lastModifiedBy>
  <cp:revision>49</cp:revision>
  <dcterms:created xsi:type="dcterms:W3CDTF">2013-01-15T03:34:08Z</dcterms:created>
  <dcterms:modified xsi:type="dcterms:W3CDTF">2015-04-16T05:20:55Z</dcterms:modified>
</cp:coreProperties>
</file>