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7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662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0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06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50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305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63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9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3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9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9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42F8-3472-4D48-9123-902CE253381F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C5428-4C27-4F20-A48B-633C71013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68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72008" y="2204864"/>
            <a:ext cx="406794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第六章 办公空间室内</a:t>
            </a:r>
            <a:r>
              <a:rPr lang="zh-CN" altLang="zh-CN" sz="2400" dirty="0" smtClean="0">
                <a:latin typeface="黑体" pitchFamily="49" charset="-122"/>
                <a:ea typeface="黑体" pitchFamily="49" charset="-122"/>
              </a:rPr>
              <a:t>照明设计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一般办公空间的视觉环境中，对照明质量有影响的因素有：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1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．照度；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2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．眩光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来自光源的直接眩光和光源在桌面等处的反射眩光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；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3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．光色、显色性；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4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．室内亮度分布以及室内空间的光照方向和强度；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5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．房间的形状和色彩；</a:t>
            </a:r>
            <a:b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6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．窗的有无、形状、大小和窗外的景观等。</a:t>
            </a:r>
            <a:r>
              <a:rPr lang="zh-CN" altLang="zh-CN" sz="2000" dirty="0"/>
              <a:t/>
            </a:r>
            <a:br>
              <a:rPr lang="zh-CN" altLang="zh-CN" sz="2000" dirty="0"/>
            </a:br>
            <a:r>
              <a:rPr lang="zh-CN" altLang="zh-CN" sz="2400" dirty="0"/>
              <a:t/>
            </a:r>
            <a:br>
              <a:rPr lang="zh-CN" altLang="zh-CN" sz="2400" dirty="0"/>
            </a:br>
            <a:r>
              <a:rPr lang="zh-CN" altLang="zh-CN" sz="2800" dirty="0"/>
              <a:t/>
            </a:r>
            <a:br>
              <a:rPr lang="zh-CN" altLang="zh-CN" sz="2800" dirty="0"/>
            </a:br>
            <a:endParaRPr lang="zh-CN" altLang="zh-CN" sz="28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0" t="3597" r="31106" b="2841"/>
          <a:stretch/>
        </p:blipFill>
        <p:spPr bwMode="auto">
          <a:xfrm>
            <a:off x="4188830" y="13854"/>
            <a:ext cx="4946073" cy="684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7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灯光位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441" y="4005064"/>
            <a:ext cx="6320559" cy="282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 descr="光源位置图解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19463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091987" y="34917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顶棚灯光位置图解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8676" name="Picture 4" descr="顶棚灯光位置图解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6"/>
          <a:stretch>
            <a:fillRect/>
          </a:stretch>
        </p:blipFill>
        <p:spPr bwMode="auto">
          <a:xfrm>
            <a:off x="5825108" y="0"/>
            <a:ext cx="3318892" cy="331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61653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灯光的最佳位置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020272" y="3861048"/>
            <a:ext cx="2123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020272" y="3491716"/>
            <a:ext cx="0" cy="36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1043608" y="6534636"/>
            <a:ext cx="1779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13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88640"/>
            <a:ext cx="4572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第二节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常见的展示空间照明方式</a:t>
            </a:r>
            <a:endParaRPr lang="zh-CN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发光顶棚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二、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格栅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顶棚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照明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三、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嵌入式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洗墙照明</a:t>
            </a:r>
          </a:p>
          <a:p>
            <a:pPr lvl="1"/>
            <a:endParaRPr lang="en-US" altLang="zh-CN" dirty="0" smtClean="0"/>
          </a:p>
          <a:p>
            <a:pPr lvl="1"/>
            <a:endParaRPr lang="zh-CN" altLang="zh-CN" dirty="0"/>
          </a:p>
          <a:p>
            <a:pPr lvl="1"/>
            <a:r>
              <a:rPr lang="en-US" altLang="zh-CN" dirty="0" smtClean="0"/>
              <a:t> </a:t>
            </a:r>
          </a:p>
          <a:p>
            <a:pPr lvl="1"/>
            <a:r>
              <a:rPr lang="en-US" altLang="zh-CN" dirty="0" smtClean="0"/>
              <a:t>                   </a:t>
            </a:r>
            <a:endParaRPr lang="zh-CN" altLang="zh-CN" dirty="0"/>
          </a:p>
        </p:txBody>
      </p:sp>
      <p:pic>
        <p:nvPicPr>
          <p:cNvPr id="29698" name="Picture 2" descr="调整大小 1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"/>
            <a:ext cx="3707904" cy="372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调整大小 1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27755"/>
            <a:ext cx="3707904" cy="314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新建筑4-00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3878"/>
            <a:ext cx="5436096" cy="502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58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2536" y="583520"/>
            <a:ext cx="272382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四、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嵌入式重点照明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五、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导轨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投光照明</a:t>
            </a: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六、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反射式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照明</a:t>
            </a:r>
          </a:p>
          <a:p>
            <a:pPr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七、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环境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照明</a:t>
            </a:r>
          </a:p>
          <a:p>
            <a:pPr lvl="1"/>
            <a:endParaRPr lang="zh-CN" altLang="zh-CN" dirty="0"/>
          </a:p>
        </p:txBody>
      </p:sp>
      <p:pic>
        <p:nvPicPr>
          <p:cNvPr id="30722" name="Picture 2" descr="于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1"/>
            <a:ext cx="3563889" cy="2616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调整大小 1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616417"/>
            <a:ext cx="3590405" cy="424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Image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910" y="0"/>
            <a:ext cx="3038201" cy="261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环境照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" y="2616417"/>
            <a:ext cx="5068293" cy="424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9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八、局部照明</a:t>
            </a:r>
          </a:p>
        </p:txBody>
      </p:sp>
      <p:pic>
        <p:nvPicPr>
          <p:cNvPr id="31746" name="Picture 2" descr="局部照明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96" y="116632"/>
            <a:ext cx="5587351" cy="432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81666645"/>
          <p:cNvPicPr>
            <a:picLocks noChangeAspect="1" noChangeArrowheads="1"/>
          </p:cNvPicPr>
          <p:nvPr/>
        </p:nvPicPr>
        <p:blipFill>
          <a:blip r:embed="rId3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52" y="4437113"/>
            <a:ext cx="3596749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qOJk_event05_skNhlAtuWMw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788" y="4437115"/>
            <a:ext cx="3086443" cy="242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gua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818" y="4437115"/>
            <a:ext cx="2517181" cy="242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bb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3573788" cy="280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26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7" descr="jub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670" y="3858140"/>
            <a:ext cx="4296331" cy="300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展柜内顶部灯具设置实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957" y="18131"/>
            <a:ext cx="2398713" cy="296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 descr="展柜照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7"/>
            <a:ext cx="4949706" cy="4373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独立展柜照明设计分析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85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974138" y="421179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独立展柜照明设计图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076056" y="4581128"/>
            <a:ext cx="230425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7380312" y="4211796"/>
            <a:ext cx="0" cy="36933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2" name="Picture 4" descr="Image2ui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131"/>
            <a:ext cx="3229905" cy="247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60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雕塑照明设计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91662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 descr="雕塑照明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01008"/>
            <a:ext cx="4251873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4" name="Picture 4" descr="雕塑照明实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2" y="0"/>
            <a:ext cx="316918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dd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2" y="4195100"/>
            <a:ext cx="3152339" cy="267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34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265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第三节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光源与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灯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具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的选择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180992"/>
              </p:ext>
            </p:extLst>
          </p:nvPr>
        </p:nvGraphicFramePr>
        <p:xfrm>
          <a:off x="2334528" y="-1"/>
          <a:ext cx="6809472" cy="69127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7501"/>
                <a:gridCol w="1767235"/>
                <a:gridCol w="1767235"/>
                <a:gridCol w="1637501"/>
              </a:tblGrid>
              <a:tr h="1698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照明方式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灯具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光源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特性描述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17212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一般照明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嵌入式、下射灯具、洗墙灯具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采用普通白炽灯、紧凑型荧光灯、卤钨灯、高强度气体放电灯及</a:t>
                      </a:r>
                      <a:r>
                        <a:rPr lang="en-US" sz="900" kern="100">
                          <a:effectLst/>
                        </a:rPr>
                        <a:t>PAR</a:t>
                      </a:r>
                      <a:r>
                        <a:rPr lang="zh-CN" sz="900" kern="100">
                          <a:effectLst/>
                        </a:rPr>
                        <a:t>灯，功率为</a:t>
                      </a:r>
                      <a:r>
                        <a:rPr lang="en-US" sz="900" kern="100">
                          <a:effectLst/>
                        </a:rPr>
                        <a:t>20</a:t>
                      </a:r>
                      <a:r>
                        <a:rPr lang="zh-CN" sz="900" kern="100">
                          <a:effectLst/>
                        </a:rPr>
                        <a:t>～</a:t>
                      </a:r>
                      <a:r>
                        <a:rPr lang="en-US" sz="900" kern="100">
                          <a:effectLst/>
                        </a:rPr>
                        <a:t>50W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易于更换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可调光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低亮度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大遮光角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控光良好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节能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可附设过滤装置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71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表面安装普通白炽灯或紧凑型荧光灯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53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圆柱形或方形，防眩光装置灯具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100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间接照明（漫射照明质量）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产生宽光束的光源将光线投向天花板，反射至垂直或水平表面，效果取决于天花板表面形状、色彩、光泽度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T8</a:t>
                      </a:r>
                      <a:r>
                        <a:rPr lang="zh-CN" sz="900" kern="100" dirty="0">
                          <a:effectLst/>
                        </a:rPr>
                        <a:t>、</a:t>
                      </a:r>
                      <a:r>
                        <a:rPr lang="en-US" sz="900" kern="100" dirty="0">
                          <a:effectLst/>
                        </a:rPr>
                        <a:t>T5</a:t>
                      </a:r>
                      <a:r>
                        <a:rPr lang="zh-CN" sz="900" kern="100" dirty="0">
                          <a:effectLst/>
                        </a:rPr>
                        <a:t>荧光灯管或紧凑型荧光灯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高强度气体放电灯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PAR</a:t>
                      </a:r>
                      <a:r>
                        <a:rPr lang="zh-CN" sz="900" kern="100" dirty="0">
                          <a:effectLst/>
                        </a:rPr>
                        <a:t>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吊杆或悬空架设（离天花板大约</a:t>
                      </a:r>
                      <a:r>
                        <a:rPr lang="en-US" sz="900" kern="100">
                          <a:effectLst/>
                        </a:rPr>
                        <a:t>300</a:t>
                      </a:r>
                      <a:r>
                        <a:rPr lang="zh-CN" sz="900" kern="100">
                          <a:effectLst/>
                        </a:rPr>
                        <a:t>～</a:t>
                      </a:r>
                      <a:r>
                        <a:rPr lang="en-US" sz="900" kern="100">
                          <a:effectLst/>
                        </a:rPr>
                        <a:t>500mm</a:t>
                      </a:r>
                      <a:r>
                        <a:rPr lang="zh-CN" sz="900" kern="100">
                          <a:effectLst/>
                        </a:rPr>
                        <a:t>）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587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良好的光学系统、最大光效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340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水平测量方法提供目视调整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677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重点照明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轨道装置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嵌入式下射灯具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20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500W PAR</a:t>
                      </a:r>
                      <a:r>
                        <a:rPr lang="zh-CN" sz="900" kern="100" dirty="0">
                          <a:effectLst/>
                        </a:rPr>
                        <a:t>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白炽灯、卤钨灯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T3</a:t>
                      </a:r>
                      <a:r>
                        <a:rPr lang="zh-CN" sz="900" kern="100" dirty="0">
                          <a:effectLst/>
                        </a:rPr>
                        <a:t>、</a:t>
                      </a:r>
                      <a:r>
                        <a:rPr lang="en-US" sz="900" kern="100" dirty="0">
                          <a:effectLst/>
                        </a:rPr>
                        <a:t>T4</a:t>
                      </a:r>
                      <a:r>
                        <a:rPr lang="zh-CN" sz="900" kern="100" dirty="0">
                          <a:effectLst/>
                        </a:rPr>
                        <a:t>直管荧光灯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轨道装置：拆装简便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可接附件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固定装置可多样化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灵活可变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电器布线简单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40650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展柜照明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壁柜照明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隔板照明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微型（刚性或柔性）轨道，变压器远离安装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白炽灯：</a:t>
                      </a:r>
                      <a:r>
                        <a:rPr lang="en-US" sz="900" kern="100" dirty="0">
                          <a:effectLst/>
                        </a:rPr>
                        <a:t>E12</a:t>
                      </a:r>
                      <a:r>
                        <a:rPr lang="zh-CN" sz="900" kern="100" dirty="0">
                          <a:effectLst/>
                        </a:rPr>
                        <a:t>灯座、</a:t>
                      </a:r>
                      <a:r>
                        <a:rPr lang="en-US" sz="900" kern="100" dirty="0">
                          <a:effectLst/>
                        </a:rPr>
                        <a:t>4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25W</a:t>
                      </a:r>
                      <a:r>
                        <a:rPr lang="zh-CN" sz="900" kern="100" dirty="0">
                          <a:effectLst/>
                        </a:rPr>
                        <a:t>、管型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7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9W</a:t>
                      </a:r>
                      <a:r>
                        <a:rPr lang="zh-CN" sz="900" kern="100" dirty="0">
                          <a:effectLst/>
                        </a:rPr>
                        <a:t>紧凑型荧光灯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灵活可调的灯具间隔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4065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带状灯类型：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大约</a:t>
                      </a:r>
                      <a:r>
                        <a:rPr lang="en-US" sz="900" kern="100">
                          <a:effectLst/>
                        </a:rPr>
                        <a:t>50mm</a:t>
                      </a:r>
                      <a:r>
                        <a:rPr lang="zh-CN" sz="900" kern="100">
                          <a:effectLst/>
                        </a:rPr>
                        <a:t>×</a:t>
                      </a:r>
                      <a:r>
                        <a:rPr lang="en-US" sz="900" kern="100">
                          <a:effectLst/>
                        </a:rPr>
                        <a:t>50mm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indent="285750"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</a:endParaRPr>
                    </a:p>
                    <a:p>
                      <a:pPr indent="285750"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—</a:t>
                      </a:r>
                      <a:r>
                        <a:rPr lang="en-US" sz="900" kern="100" dirty="0">
                          <a:effectLst/>
                        </a:rPr>
                        <a:t>------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小型的约</a:t>
                      </a:r>
                      <a:r>
                        <a:rPr lang="en-US" sz="900" kern="100" dirty="0">
                          <a:effectLst/>
                        </a:rPr>
                        <a:t>19mm</a:t>
                      </a:r>
                      <a:r>
                        <a:rPr lang="zh-CN" sz="900" kern="100" dirty="0">
                          <a:effectLst/>
                        </a:rPr>
                        <a:t>×</a:t>
                      </a:r>
                      <a:r>
                        <a:rPr lang="en-US" sz="900" kern="100" dirty="0">
                          <a:effectLst/>
                        </a:rPr>
                        <a:t>19mm</a:t>
                      </a:r>
                      <a:endParaRPr lang="zh-CN" sz="9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易于成型，可制成所需形状可根据使用空间尺寸分割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487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光纤照明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卤钨灯、金属卤化物灯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远离热源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所有的电气设备在展柜外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7100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泛光照明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嵌入式：椭圆反射器下射白炽灯具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普通白炽灯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150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250W</a:t>
                      </a:r>
                      <a:r>
                        <a:rPr lang="zh-CN" sz="900" kern="100" dirty="0">
                          <a:effectLst/>
                        </a:rPr>
                        <a:t>卤钨灯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易于更换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过滤紫外辐射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光源破损防护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710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荧光灯反光槽：抛物线式反射器、间接式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T8</a:t>
                      </a:r>
                      <a:r>
                        <a:rPr lang="zh-CN" sz="900" kern="100" dirty="0">
                          <a:effectLst/>
                        </a:rPr>
                        <a:t>、</a:t>
                      </a:r>
                      <a:r>
                        <a:rPr lang="en-US" sz="900" kern="100" dirty="0">
                          <a:effectLst/>
                        </a:rPr>
                        <a:t>T5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75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表面：轨道安装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间接式白炽灯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150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300W</a:t>
                      </a:r>
                      <a:r>
                        <a:rPr lang="zh-CN" sz="900" kern="100" dirty="0">
                          <a:effectLst/>
                        </a:rPr>
                        <a:t>卤钨灯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高强度气体放电灯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抗高温棱镜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过滤紫外辐射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菲涅尔光学系统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可调角度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提供色彩媒介和色彩修正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5420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戏剧照明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调焦式投光灯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追光灯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发光二极管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全数字式（液晶）激光灯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低压卤钨灯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高强度气体放电灯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特种光源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精确调焦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旋转色轮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投射影像和图示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要有维护人员和操作人员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425141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安全照明（根据安全等级要求。过道内的照度至少</a:t>
                      </a:r>
                      <a:r>
                        <a:rPr lang="en-US" sz="900" kern="100">
                          <a:effectLst/>
                        </a:rPr>
                        <a:t>100Lx</a:t>
                      </a:r>
                      <a:r>
                        <a:rPr lang="zh-CN" sz="900" kern="100">
                          <a:effectLst/>
                        </a:rPr>
                        <a:t>，提供疏散指示）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疏散指示（黑色背景上的绿色字母最佳）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发光二极管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 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使用寿命长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连续工作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可靠性好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</a:tr>
              <a:tr h="293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台阶照明</a:t>
                      </a:r>
                      <a:endParaRPr lang="zh-CN" sz="9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紧凑型荧光灯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80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下射照明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低压白炽灯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小型光源</a:t>
                      </a:r>
                      <a:endParaRPr lang="zh-CN" sz="9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7241" marR="47241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46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28588"/>
            <a:ext cx="377699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第一节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一般办公空间室内照明设计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、关于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照度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二、室内亮度分布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三、 室内照明与自然采光相结合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四、减少眩光现象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五、灯具的设置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六、照明节能</a:t>
            </a:r>
          </a:p>
          <a:p>
            <a:endParaRPr lang="zh-CN" altLang="zh-CN" dirty="0"/>
          </a:p>
        </p:txBody>
      </p:sp>
      <p:pic>
        <p:nvPicPr>
          <p:cNvPr id="23554" name="Picture 2" descr="办公空间照度的满意度分析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16421"/>
            <a:ext cx="3559224" cy="434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45537" y="651605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办公空间照度的满意度分析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555" name="Picture 3" descr="工作面临近窗户的距离变化引起的相对健康损害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" t="8447" r="5853" b="5737"/>
          <a:stretch>
            <a:fillRect/>
          </a:stretch>
        </p:blipFill>
        <p:spPr bwMode="auto">
          <a:xfrm>
            <a:off x="3830252" y="0"/>
            <a:ext cx="5292080" cy="364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14192" y="3707740"/>
            <a:ext cx="545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工作面临近窗户的距离变化引起的相对健康损害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22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工作照明处理方法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" y="1240171"/>
            <a:ext cx="6352581" cy="427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8" t="4780" r="30991" b="6250"/>
          <a:stretch/>
        </p:blipFill>
        <p:spPr bwMode="auto">
          <a:xfrm>
            <a:off x="6228184" y="3164609"/>
            <a:ext cx="2915815" cy="368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0" t="5515" r="31087" b="5883"/>
          <a:stretch/>
        </p:blipFill>
        <p:spPr bwMode="auto">
          <a:xfrm>
            <a:off x="6228184" y="-11174"/>
            <a:ext cx="2915816" cy="369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3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65402"/>
            <a:ext cx="547260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第二节</a:t>
            </a: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营业性办公空间室内照明设计</a:t>
            </a:r>
            <a:endParaRPr lang="zh-CN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营业性办公空间是指银行、证券公司的营业厅以及火车站、汽车站、民航售票处、旅行社的售票厅等对外营业的办公空间。这种办公空间一般层高较高，空间较大，功能区划丰富多变，既有内部员工工作区域、公共活动区域等，又有对外服务的柜台、设备等。</a:t>
            </a:r>
          </a:p>
          <a:p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、营业厅的照度</a:t>
            </a: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营业厅要比一般办公室有较高的照度，通常为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750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～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15001x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这是因为它是接待顾客的场所，该类空间的布局多直接与室外相连，所以应该减少室内外亮度的悬殊差异，避免使顾客从明亮的室外进到室内时产生视觉不适，同时，也是为了防止工作人员逆光观察顾客，以致很难看清顾客的表情而影响服务质量。</a:t>
            </a:r>
          </a:p>
          <a:p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、灯具的维护</a:t>
            </a: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营业性办公空间需要较高的照度，所以灯具的数量较多，品种较杂，灯具及其配件的更换、维修、检查等工作在设计时就应考虑到方便易行，相关连接与构造须尽可能暗藏在装饰顶棚内部，为方便维护时的操作还要在顶棚里面设置检查用照明灯具。</a:t>
            </a:r>
          </a:p>
          <a:p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应因空间设计功能和艺术氛围的要求，要保障空间中相当高的照度，灯具的数量必然较多，而事实上灯具的散热措施往往不够完备。因照明而产生的热量大部分成为空调负荷。这一点在灯具和照明设计时也是应该认真虑及的。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8" t="2257" r="29722" b="26042"/>
          <a:stretch/>
        </p:blipFill>
        <p:spPr bwMode="auto">
          <a:xfrm>
            <a:off x="5618366" y="3357860"/>
            <a:ext cx="3509734" cy="350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3" t="1563" r="30576" b="44444"/>
          <a:stretch/>
        </p:blipFill>
        <p:spPr bwMode="auto">
          <a:xfrm>
            <a:off x="5618366" y="0"/>
            <a:ext cx="3509734" cy="337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34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04664"/>
            <a:ext cx="367280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第三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节  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其他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场所的室内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照明设计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个人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办公室室内照明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二、会议室照明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三、绘图办公室照明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四、档案室照明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五、入口、门厅照明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六、走廊、楼梯间照明</a:t>
            </a:r>
          </a:p>
          <a:p>
            <a:pPr lvl="0"/>
            <a:endParaRPr lang="zh-CN" altLang="zh-CN" dirty="0"/>
          </a:p>
        </p:txBody>
      </p:sp>
      <p:pic>
        <p:nvPicPr>
          <p:cNvPr id="25602" name="Picture 2" descr="DSC07193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80" y="2924944"/>
            <a:ext cx="4740996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DSC07194"/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4427984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DSC071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6061"/>
            <a:ext cx="4447911" cy="29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9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0" y="-9004"/>
            <a:ext cx="5510753" cy="686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0"/>
            <a:ext cx="3634119" cy="41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NEW PROJECT 3-01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059" y="4161690"/>
            <a:ext cx="2443163" cy="269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58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一层服务区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7"/>
          <a:stretch/>
        </p:blipFill>
        <p:spPr bwMode="auto">
          <a:xfrm>
            <a:off x="-33164" y="-24408"/>
            <a:ext cx="9177163" cy="688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9512" y="217091"/>
            <a:ext cx="691276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第七章 博物馆、美术馆空间室内照明设计</a:t>
            </a:r>
          </a:p>
          <a:p>
            <a:r>
              <a:rPr lang="en-US" altLang="zh-CN" sz="1600" dirty="0">
                <a:solidFill>
                  <a:schemeClr val="bg1"/>
                </a:solidFill>
              </a:rPr>
              <a:t> 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zh-CN" altLang="zh-CN" sz="1600" dirty="0">
                <a:solidFill>
                  <a:schemeClr val="bg1"/>
                </a:solidFill>
              </a:rPr>
              <a:t>实物收藏、科学研究、社会教育通常被认为是博物馆、美术馆的基本属性，该属性揭示出博物馆、美术馆的角色的多元化：</a:t>
            </a:r>
          </a:p>
          <a:p>
            <a:pPr lvl="0"/>
            <a:r>
              <a:rPr lang="zh-CN" altLang="en-US" sz="1600" dirty="0" smtClean="0">
                <a:solidFill>
                  <a:schemeClr val="bg1"/>
                </a:solidFill>
              </a:rPr>
              <a:t>一、</a:t>
            </a:r>
            <a:r>
              <a:rPr lang="zh-CN" altLang="zh-CN" sz="1600" dirty="0" smtClean="0">
                <a:solidFill>
                  <a:schemeClr val="bg1"/>
                </a:solidFill>
              </a:rPr>
              <a:t>作为</a:t>
            </a:r>
            <a:r>
              <a:rPr lang="zh-CN" altLang="zh-CN" sz="1600" dirty="0">
                <a:solidFill>
                  <a:schemeClr val="bg1"/>
                </a:solidFill>
              </a:rPr>
              <a:t>城市与国家的理念的宣言；</a:t>
            </a:r>
          </a:p>
          <a:p>
            <a:pPr lvl="0"/>
            <a:r>
              <a:rPr lang="zh-CN" altLang="en-US" sz="1600" dirty="0" smtClean="0">
                <a:solidFill>
                  <a:schemeClr val="bg1"/>
                </a:solidFill>
              </a:rPr>
              <a:t>二、</a:t>
            </a:r>
            <a:r>
              <a:rPr lang="zh-CN" altLang="zh-CN" sz="1600" dirty="0" smtClean="0">
                <a:solidFill>
                  <a:schemeClr val="bg1"/>
                </a:solidFill>
              </a:rPr>
              <a:t>作为</a:t>
            </a:r>
            <a:r>
              <a:rPr lang="zh-CN" altLang="zh-CN" sz="1600" dirty="0">
                <a:solidFill>
                  <a:schemeClr val="bg1"/>
                </a:solidFill>
              </a:rPr>
              <a:t>休闲、娱乐</a:t>
            </a:r>
            <a:r>
              <a:rPr lang="zh-CN" altLang="zh-CN" sz="1600" dirty="0"/>
              <a:t>的场所；</a:t>
            </a:r>
          </a:p>
          <a:p>
            <a:pPr lvl="0"/>
            <a:r>
              <a:rPr lang="zh-CN" altLang="en-US" sz="1600" dirty="0" smtClean="0">
                <a:solidFill>
                  <a:schemeClr val="bg1"/>
                </a:solidFill>
              </a:rPr>
              <a:t>三、</a:t>
            </a:r>
            <a:r>
              <a:rPr lang="zh-CN" altLang="zh-CN" sz="1600" dirty="0" smtClean="0">
                <a:solidFill>
                  <a:schemeClr val="bg1"/>
                </a:solidFill>
              </a:rPr>
              <a:t>作为</a:t>
            </a:r>
            <a:r>
              <a:rPr lang="zh-CN" altLang="zh-CN" sz="1600" dirty="0">
                <a:solidFill>
                  <a:schemeClr val="bg1"/>
                </a:solidFill>
              </a:rPr>
              <a:t>地区文化中心；</a:t>
            </a:r>
          </a:p>
          <a:p>
            <a:pPr lvl="0"/>
            <a:r>
              <a:rPr lang="zh-CN" altLang="en-US" sz="1600" dirty="0" smtClean="0">
                <a:solidFill>
                  <a:schemeClr val="bg1"/>
                </a:solidFill>
              </a:rPr>
              <a:t>四、</a:t>
            </a:r>
            <a:r>
              <a:rPr lang="zh-CN" altLang="zh-CN" sz="1600" dirty="0" smtClean="0">
                <a:solidFill>
                  <a:schemeClr val="bg1"/>
                </a:solidFill>
              </a:rPr>
              <a:t>作为</a:t>
            </a:r>
            <a:r>
              <a:rPr lang="zh-CN" altLang="zh-CN" sz="1600" dirty="0">
                <a:solidFill>
                  <a:schemeClr val="bg1"/>
                </a:solidFill>
              </a:rPr>
              <a:t>公共交流的窗口等。</a:t>
            </a:r>
          </a:p>
          <a:p>
            <a:r>
              <a:rPr lang="zh-CN" altLang="zh-CN" sz="1600" dirty="0">
                <a:solidFill>
                  <a:schemeClr val="bg1"/>
                </a:solidFill>
              </a:rPr>
              <a:t>光环境是衡量博物馆、美术馆水平的一项重要指标，一方面，应该妥善保管展品，以使之避免受到光学辐射的损害，另一方面，良好的照明设计可以为观众创造理想的参观环境。</a:t>
            </a:r>
          </a:p>
        </p:txBody>
      </p:sp>
    </p:spTree>
    <p:extLst>
      <p:ext uri="{BB962C8B-B14F-4D97-AF65-F5344CB8AC3E}">
        <p14:creationId xmlns:p14="http://schemas.microsoft.com/office/powerpoint/2010/main" val="289538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二楼轴侧图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4"/>
          <a:stretch/>
        </p:blipFill>
        <p:spPr bwMode="auto">
          <a:xfrm>
            <a:off x="27409" y="1"/>
            <a:ext cx="91165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40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212976"/>
            <a:ext cx="4113917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260648"/>
            <a:ext cx="5382344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第一节 博物馆、美术馆空间的展示</a:t>
            </a:r>
            <a:r>
              <a:rPr lang="zh-CN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照明设计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、陈列室的自然采光与人工照明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二、陈列室光环境设计的一般要求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根据陈列品的感光性决定适宜的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照度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陈列室的光环境设计要以突出陈列品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为主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陈列品的照度、陈列室的环境照度要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均匀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防止光学辐射对陈列品的损害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尽量避免产生眩光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阴影的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调整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七）合理按排光源投射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角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三、安全保障照明、维护照明的设计</a:t>
            </a:r>
          </a:p>
          <a:p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zh-CN" dirty="0"/>
          </a:p>
        </p:txBody>
      </p:sp>
      <p:pic>
        <p:nvPicPr>
          <p:cNvPr id="27651" name="Picture 3" descr="灯光的最佳投射角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069" y="2276872"/>
            <a:ext cx="4875882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092280" y="183553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灯光的最佳投射角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092280" y="220486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8964488" y="220486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2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678</Words>
  <Application>Microsoft Office PowerPoint</Application>
  <PresentationFormat>全屏显示(4:3)</PresentationFormat>
  <Paragraphs>161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第六章 办公空间室内照明设计  在一般办公空间的视觉环境中，对照明质量有影响的因素有：   1．照度；   2．眩光(来自光源的直接眩光和光源在桌面等处的反射眩光)；   3．光色、显色性；   4．室内亮度分布以及室内空间的光照方向和强度；   5．房间的形状和色彩；   6．窗的有无、形状、大小和窗外的景观等。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室内照明设计</dc:title>
  <dc:creator>user</dc:creator>
  <cp:lastModifiedBy>user</cp:lastModifiedBy>
  <cp:revision>41</cp:revision>
  <dcterms:created xsi:type="dcterms:W3CDTF">2012-01-04T11:53:04Z</dcterms:created>
  <dcterms:modified xsi:type="dcterms:W3CDTF">2012-01-05T13:12:52Z</dcterms:modified>
</cp:coreProperties>
</file>