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60" r:id="rId3"/>
    <p:sldId id="284" r:id="rId4"/>
    <p:sldId id="519" r:id="rId5"/>
    <p:sldId id="549" r:id="rId6"/>
    <p:sldId id="550" r:id="rId7"/>
    <p:sldId id="551" r:id="rId8"/>
    <p:sldId id="552" r:id="rId9"/>
    <p:sldId id="553" r:id="rId10"/>
    <p:sldId id="554" r:id="rId11"/>
    <p:sldId id="285" r:id="rId12"/>
    <p:sldId id="556" r:id="rId13"/>
    <p:sldId id="557" r:id="rId14"/>
    <p:sldId id="561" r:id="rId15"/>
    <p:sldId id="520" r:id="rId16"/>
    <p:sldId id="562" r:id="rId17"/>
    <p:sldId id="558" r:id="rId18"/>
    <p:sldId id="563" r:id="rId19"/>
    <p:sldId id="559" r:id="rId20"/>
    <p:sldId id="569" r:id="rId21"/>
    <p:sldId id="324" r:id="rId22"/>
    <p:sldId id="460" r:id="rId23"/>
    <p:sldId id="26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微型计算机原理与接口技术(第2版)王向慧 主编  中国水利水电出版社 ISBN 978-7-5170-3719-4" id="{493B8340-FD09-4E3F-847A-9C30FE64137F}">
          <p14:sldIdLst>
            <p14:sldId id="256"/>
          </p14:sldIdLst>
        </p14:section>
        <p14:section name="第4章  微型计算机输入/输出系统概述" id="{8789A2EE-D548-4997-B6E0-274A7802B34A}">
          <p14:sldIdLst>
            <p14:sldId id="260"/>
            <p14:sldId id="284"/>
            <p14:sldId id="519"/>
            <p14:sldId id="549"/>
            <p14:sldId id="550"/>
            <p14:sldId id="551"/>
            <p14:sldId id="552"/>
            <p14:sldId id="553"/>
            <p14:sldId id="554"/>
            <p14:sldId id="285"/>
            <p14:sldId id="556"/>
            <p14:sldId id="557"/>
            <p14:sldId id="561"/>
            <p14:sldId id="520"/>
            <p14:sldId id="562"/>
            <p14:sldId id="558"/>
            <p14:sldId id="563"/>
            <p14:sldId id="559"/>
            <p14:sldId id="569"/>
            <p14:sldId id="324"/>
            <p14:sldId id="460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5CC"/>
    <a:srgbClr val="CCFACC"/>
    <a:srgbClr val="CCEBCC"/>
    <a:srgbClr val="CCF1CC"/>
    <a:srgbClr val="CCFFBE"/>
    <a:srgbClr val="CCFFD5"/>
    <a:srgbClr val="C3FFCC"/>
    <a:srgbClr val="D7FFCC"/>
    <a:srgbClr val="0E94B4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294" autoAdjust="0"/>
    <p:restoredTop sz="86372" autoAdjust="0"/>
  </p:normalViewPr>
  <p:slideViewPr>
    <p:cSldViewPr>
      <p:cViewPr varScale="1">
        <p:scale>
          <a:sx n="67" d="100"/>
          <a:sy n="67" d="100"/>
        </p:scale>
        <p:origin x="-1158" y="-108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6.xml"/><Relationship Id="rId1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FEB64-1AFE-4F85-93DA-6F0B2D38D535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3E269-C9C4-4A00-B75C-26B379CA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88D48C"/>
                </a:solidFill>
              </a:rPr>
              <a:t>微型计算机原理与接口技术（第二版）</a:t>
            </a:r>
            <a:endParaRPr lang="en-US" altLang="zh-CN" sz="1200" b="1" dirty="0" smtClean="0">
              <a:solidFill>
                <a:srgbClr val="88D48C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88D48C"/>
                </a:solidFill>
              </a:rPr>
              <a:t>王向慧 主编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996633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中国水利水电出版社  </a:t>
            </a:r>
            <a:r>
              <a:rPr lang="en-US" altLang="zh-CN" sz="1200" b="1" dirty="0" smtClean="0">
                <a:solidFill>
                  <a:srgbClr val="996633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ISBN 978-7-5170-3719-4</a:t>
            </a:r>
            <a:endParaRPr lang="en-US" altLang="zh-CN" b="1" dirty="0" smtClean="0">
              <a:solidFill>
                <a:srgbClr val="996633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宋体" pitchFamily="2" charset="-122"/>
              <a:ea typeface="宋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18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089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327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268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474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733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288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68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.xml"/><Relationship Id="rId4" Type="http://schemas.openxmlformats.org/officeDocument/2006/relationships/slide" Target="../slides/slide2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2.xml"/><Relationship Id="rId4" Type="http://schemas.openxmlformats.org/officeDocument/2006/relationships/image" Target="../media/image5.gi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37" t="15732" r="564" b="43843"/>
          <a:stretch/>
        </p:blipFill>
        <p:spPr>
          <a:xfrm>
            <a:off x="0" y="0"/>
            <a:ext cx="9144000" cy="5587999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  <a:softEdge rad="31750"/>
          </a:effectLst>
        </p:spPr>
      </p:pic>
      <p:sp>
        <p:nvSpPr>
          <p:cNvPr id="6" name="矩形 5"/>
          <p:cNvSpPr/>
          <p:nvPr userDrawn="1"/>
        </p:nvSpPr>
        <p:spPr>
          <a:xfrm>
            <a:off x="0" y="-27384"/>
            <a:ext cx="9144000" cy="5588220"/>
          </a:xfrm>
          <a:prstGeom prst="rect">
            <a:avLst/>
          </a:prstGeom>
          <a:solidFill>
            <a:srgbClr val="CCFF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9" name="Text Box 78"/>
          <p:cNvSpPr txBox="1">
            <a:spLocks noChangeArrowheads="1"/>
          </p:cNvSpPr>
          <p:nvPr userDrawn="1"/>
        </p:nvSpPr>
        <p:spPr bwMode="auto">
          <a:xfrm>
            <a:off x="703907" y="5661248"/>
            <a:ext cx="7756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中国水利水电出版社  </a:t>
            </a:r>
            <a:r>
              <a:rPr lang="en-US" altLang="zh-CN" sz="2800" b="1" dirty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ISBN </a:t>
            </a:r>
            <a:r>
              <a:rPr lang="en-US" altLang="zh-CN" sz="2800" b="1" dirty="0" smtClean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978-7-5170-3719-4</a:t>
            </a:r>
            <a:endParaRPr lang="en-US" altLang="zh-CN" b="1" dirty="0">
              <a:solidFill>
                <a:srgbClr val="663300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7" name="Text Box 78"/>
          <p:cNvSpPr txBox="1">
            <a:spLocks noChangeArrowheads="1"/>
          </p:cNvSpPr>
          <p:nvPr userDrawn="1"/>
        </p:nvSpPr>
        <p:spPr bwMode="auto">
          <a:xfrm>
            <a:off x="5561251" y="4773483"/>
            <a:ext cx="3135312" cy="81575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Autofit/>
          </a:bodyPr>
          <a:lstStyle>
            <a:lvl1pPr indent="0" algn="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3200" b="1">
                <a:solidFill>
                  <a:srgbClr val="669900"/>
                </a:solidFill>
                <a:effectLst/>
                <a:latin typeface="仿宋" pitchFamily="49" charset="-122"/>
                <a:ea typeface="仿宋" pitchFamily="49" charset="-122"/>
              </a:defRPr>
            </a:lvl1pPr>
            <a:lvl2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baseline="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z="2800" dirty="0" smtClean="0">
                <a:solidFill>
                  <a:srgbClr val="009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王向慧 主编</a:t>
            </a:r>
            <a:endParaRPr lang="en-US" altLang="zh-CN" sz="2800" dirty="0">
              <a:solidFill>
                <a:srgbClr val="009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8" name="WordArt 69">
            <a:hlinkHover r:id="" action="ppaction://noaction" highlightClick="1">
              <a:snd r:embed="rId4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>
            <a:off x="539553" y="1772816"/>
            <a:ext cx="8136904" cy="194421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ts val="3500"/>
              </a:lnSpc>
            </a:pPr>
            <a:r>
              <a:rPr lang="zh-CN" altLang="en-US" sz="3600" b="1" kern="10" dirty="0" smtClean="0">
                <a:solidFill>
                  <a:srgbClr val="7E542A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微型计算机原理</a:t>
            </a:r>
            <a:endParaRPr lang="en-US" altLang="zh-CN" sz="3600" b="1" kern="10" dirty="0" smtClean="0">
              <a:solidFill>
                <a:srgbClr val="7E542A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algn="ctr">
              <a:lnSpc>
                <a:spcPts val="3500"/>
              </a:lnSpc>
            </a:pPr>
            <a:r>
              <a:rPr lang="zh-CN" altLang="en-US" sz="3600" b="1" kern="10" dirty="0" smtClean="0">
                <a:solidFill>
                  <a:srgbClr val="7E542A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与接口技术</a:t>
            </a:r>
            <a:endParaRPr lang="zh-CN" altLang="en-US" sz="3600" b="1" kern="10" dirty="0">
              <a:solidFill>
                <a:srgbClr val="7E542A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Text Box 78"/>
          <p:cNvSpPr txBox="1">
            <a:spLocks noChangeArrowheads="1"/>
          </p:cNvSpPr>
          <p:nvPr userDrawn="1"/>
        </p:nvSpPr>
        <p:spPr bwMode="auto">
          <a:xfrm>
            <a:off x="2833639" y="4005064"/>
            <a:ext cx="347672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（第</a:t>
            </a:r>
            <a:r>
              <a:rPr lang="en-US" altLang="zh-CN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章）</a:t>
            </a:r>
            <a:endParaRPr lang="en-US" altLang="zh-CN" sz="3200" b="1" dirty="0">
              <a:solidFill>
                <a:srgbClr val="CC3300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87" grpId="0"/>
      <p:bldP spid="88" grpId="0"/>
      <p:bldP spid="8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5400" b="1" baseline="0">
                <a:solidFill>
                  <a:srgbClr val="FF0066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16832"/>
            <a:ext cx="6624736" cy="4120092"/>
          </a:xfrm>
          <a:prstGeom prst="rect">
            <a:avLst/>
          </a:prstGeom>
          <a:gradFill flip="none" rotWithShape="1">
            <a:gsLst>
              <a:gs pos="0">
                <a:srgbClr val="FFE7E7"/>
              </a:gs>
              <a:gs pos="44000">
                <a:srgbClr val="CEFEE0">
                  <a:shade val="67500"/>
                  <a:satMod val="115000"/>
                  <a:lumMod val="79000"/>
                  <a:lumOff val="21000"/>
                  <a:alpha val="41000"/>
                </a:srgbClr>
              </a:gs>
              <a:gs pos="100000">
                <a:srgbClr val="CEFEE0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lvl1pPr marL="360000" indent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  <a:defRPr kumimoji="1" lang="zh-CN" altLang="en-US" sz="3600" b="1" dirty="0" smtClean="0">
                <a:solidFill>
                  <a:srgbClr val="00264C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pPr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</a:pPr>
            <a:r>
              <a:rPr lang="zh-CN" altLang="en-US" smtClean="0"/>
              <a:t>单击此处编辑母版文本样式</a:t>
            </a:r>
          </a:p>
        </p:txBody>
      </p:sp>
      <p:grpSp>
        <p:nvGrpSpPr>
          <p:cNvPr id="5" name="组合 4"/>
          <p:cNvGrpSpPr/>
          <p:nvPr userDrawn="1"/>
        </p:nvGrpSpPr>
        <p:grpSpPr>
          <a:xfrm rot="15991068" flipH="1" flipV="1">
            <a:off x="4374197" y="1927409"/>
            <a:ext cx="450144" cy="9213967"/>
            <a:chOff x="132766" y="116632"/>
            <a:chExt cx="615173" cy="6563931"/>
          </a:xfrm>
        </p:grpSpPr>
        <p:grpSp>
          <p:nvGrpSpPr>
            <p:cNvPr id="7" name="Group 1"/>
            <p:cNvGrpSpPr/>
            <p:nvPr userDrawn="1"/>
          </p:nvGrpSpPr>
          <p:grpSpPr>
            <a:xfrm rot="5400000">
              <a:off x="-2927472" y="3176870"/>
              <a:ext cx="6556745" cy="436269"/>
              <a:chOff x="-19045" y="216550"/>
              <a:chExt cx="9180548" cy="649224"/>
            </a:xfrm>
          </p:grpSpPr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8" name="Group 1"/>
            <p:cNvGrpSpPr/>
            <p:nvPr userDrawn="1"/>
          </p:nvGrpSpPr>
          <p:grpSpPr>
            <a:xfrm rot="5607016">
              <a:off x="-2748568" y="3184056"/>
              <a:ext cx="6556745" cy="436269"/>
              <a:chOff x="-19045" y="216550"/>
              <a:chExt cx="9180548" cy="649224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9" name="Group 1"/>
            <p:cNvGrpSpPr/>
            <p:nvPr userDrawn="1"/>
          </p:nvGrpSpPr>
          <p:grpSpPr>
            <a:xfrm rot="5520000">
              <a:off x="-2838453" y="3184056"/>
              <a:ext cx="6556745" cy="436269"/>
              <a:chOff x="-19045" y="216550"/>
              <a:chExt cx="9180548" cy="649224"/>
            </a:xfrm>
          </p:grpSpPr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</p:grpSp>
      <p:grpSp>
        <p:nvGrpSpPr>
          <p:cNvPr id="16" name="组合 15"/>
          <p:cNvGrpSpPr/>
          <p:nvPr userDrawn="1"/>
        </p:nvGrpSpPr>
        <p:grpSpPr>
          <a:xfrm rot="16200000">
            <a:off x="4374197" y="-4355384"/>
            <a:ext cx="450144" cy="9213967"/>
            <a:chOff x="132766" y="116632"/>
            <a:chExt cx="615173" cy="6563931"/>
          </a:xfrm>
        </p:grpSpPr>
        <p:grpSp>
          <p:nvGrpSpPr>
            <p:cNvPr id="17" name="Group 1"/>
            <p:cNvGrpSpPr/>
            <p:nvPr userDrawn="1"/>
          </p:nvGrpSpPr>
          <p:grpSpPr>
            <a:xfrm rot="5400000">
              <a:off x="-2927472" y="3176870"/>
              <a:ext cx="6556745" cy="436269"/>
              <a:chOff x="-19045" y="216550"/>
              <a:chExt cx="9180548" cy="649224"/>
            </a:xfrm>
          </p:grpSpPr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18" name="Group 1"/>
            <p:cNvGrpSpPr/>
            <p:nvPr userDrawn="1"/>
          </p:nvGrpSpPr>
          <p:grpSpPr>
            <a:xfrm rot="5607016">
              <a:off x="-2748568" y="3184056"/>
              <a:ext cx="6556745" cy="436269"/>
              <a:chOff x="-19045" y="216550"/>
              <a:chExt cx="9180548" cy="649224"/>
            </a:xfrm>
          </p:grpSpPr>
          <p:sp>
            <p:nvSpPr>
              <p:cNvPr id="22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3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19" name="Group 1"/>
            <p:cNvGrpSpPr/>
            <p:nvPr userDrawn="1"/>
          </p:nvGrpSpPr>
          <p:grpSpPr>
            <a:xfrm rot="5520000">
              <a:off x="-2838453" y="3184056"/>
              <a:ext cx="6556745" cy="436269"/>
              <a:chOff x="-19045" y="216550"/>
              <a:chExt cx="9180548" cy="649224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第4章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900" b="0" baseline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88840"/>
            <a:ext cx="6840000" cy="3907463"/>
          </a:xfrm>
          <a:prstGeom prst="rect">
            <a:avLst/>
          </a:prstGeom>
          <a:noFill/>
          <a:ln w="127000" cmpd="tri">
            <a:noFill/>
            <a:miter lim="800000"/>
            <a:headEnd/>
            <a:tailEnd/>
          </a:ln>
        </p:spPr>
        <p:txBody>
          <a:bodyPr lIns="90000" tIns="46800" rIns="90000" bIns="46800">
            <a:normAutofit/>
          </a:bodyPr>
          <a:lstStyle>
            <a:lvl1pPr marL="0" indent="0">
              <a:lnSpc>
                <a:spcPct val="150000"/>
              </a:lnSpc>
              <a:buNone/>
              <a:defRPr kumimoji="1" lang="zh-CN" altLang="en-US" sz="3300" b="1" dirty="0" smtClean="0">
                <a:solidFill>
                  <a:srgbClr val="00264C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pPr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椭圆 4">
            <a:hlinkClick r:id="rId2" action="ppaction://hlinksldjump" highlightClick="1"/>
          </p:cNvPr>
          <p:cNvSpPr/>
          <p:nvPr userDrawn="1"/>
        </p:nvSpPr>
        <p:spPr>
          <a:xfrm>
            <a:off x="251520" y="6273352"/>
            <a:ext cx="720000" cy="360000"/>
          </a:xfrm>
          <a:prstGeom prst="ellipse">
            <a:avLst/>
          </a:prstGeom>
          <a:solidFill>
            <a:srgbClr val="0E94B4"/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WordArt 68">
            <a:hlinkHover r:id="" action="ppaction://noaction" highlightClick="1">
              <a:snd r:embed="rId3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 rot="831228" flipH="1" flipV="1">
            <a:off x="7751771" y="-358263"/>
            <a:ext cx="1407733" cy="2301214"/>
            <a:chOff x="129483" y="5266558"/>
            <a:chExt cx="1116307" cy="1824821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2" t="40184" r="10235" b="-1"/>
            <a:stretch/>
          </p:blipFill>
          <p:spPr bwMode="auto">
            <a:xfrm rot="328260" flipV="1">
              <a:off x="129483" y="5266558"/>
              <a:ext cx="743447" cy="1665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2" t="64176" r="10235"/>
            <a:stretch/>
          </p:blipFill>
          <p:spPr bwMode="auto">
            <a:xfrm rot="1697679" flipV="1">
              <a:off x="502343" y="6020560"/>
              <a:ext cx="743447" cy="10708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6476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第4章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9730" y="-219685"/>
            <a:ext cx="9210205" cy="7279532"/>
            <a:chOff x="19730" y="-219685"/>
            <a:chExt cx="9210205" cy="7279532"/>
          </a:xfrm>
        </p:grpSpPr>
        <p:grpSp>
          <p:nvGrpSpPr>
            <p:cNvPr id="58" name="组合 57"/>
            <p:cNvGrpSpPr/>
            <p:nvPr userDrawn="1"/>
          </p:nvGrpSpPr>
          <p:grpSpPr>
            <a:xfrm>
              <a:off x="19730" y="5235026"/>
              <a:ext cx="1116307" cy="1824821"/>
              <a:chOff x="129483" y="5266558"/>
              <a:chExt cx="1116307" cy="1824821"/>
            </a:xfrm>
          </p:grpSpPr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40184" r="10235" b="-1"/>
              <a:stretch/>
            </p:blipFill>
            <p:spPr bwMode="auto">
              <a:xfrm rot="328260" flipV="1">
                <a:off x="129483" y="5266558"/>
                <a:ext cx="743447" cy="1665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64176" r="10235"/>
              <a:stretch/>
            </p:blipFill>
            <p:spPr bwMode="auto">
              <a:xfrm rot="1697679" flipV="1">
                <a:off x="502343" y="6020560"/>
                <a:ext cx="743447" cy="10708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1" name="组合 60"/>
            <p:cNvGrpSpPr/>
            <p:nvPr userDrawn="1"/>
          </p:nvGrpSpPr>
          <p:grpSpPr>
            <a:xfrm rot="10560000" flipV="1">
              <a:off x="7789775" y="-219685"/>
              <a:ext cx="1440160" cy="3964098"/>
              <a:chOff x="-63236" y="-296416"/>
              <a:chExt cx="1592321" cy="4382926"/>
            </a:xfrm>
          </p:grpSpPr>
          <p:pic>
            <p:nvPicPr>
              <p:cNvPr id="62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9321" r="10235"/>
              <a:stretch/>
            </p:blipFill>
            <p:spPr bwMode="auto">
              <a:xfrm rot="21271740">
                <a:off x="-63236" y="-121897"/>
                <a:ext cx="1239484" cy="4208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3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35636" r="10235"/>
              <a:stretch/>
            </p:blipFill>
            <p:spPr bwMode="auto">
              <a:xfrm rot="19902321">
                <a:off x="289601" y="-296416"/>
                <a:ext cx="1239484" cy="3207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" name="组合 2"/>
          <p:cNvGrpSpPr/>
          <p:nvPr userDrawn="1"/>
        </p:nvGrpSpPr>
        <p:grpSpPr>
          <a:xfrm>
            <a:off x="4644088" y="6417360"/>
            <a:ext cx="3960360" cy="252000"/>
            <a:chOff x="4644088" y="6417360"/>
            <a:chExt cx="3960360" cy="252000"/>
          </a:xfrm>
        </p:grpSpPr>
        <p:sp>
          <p:nvSpPr>
            <p:cNvPr id="14" name="AutoShape 66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88444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退出</a:t>
              </a:r>
            </a:p>
          </p:txBody>
        </p:sp>
        <p:sp>
          <p:nvSpPr>
            <p:cNvPr id="16" name="AutoShape 69">
              <a:hlinkClick r:id="" action="ppaction://hlinkshowjump?jump=nextslide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5724040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下页</a:t>
              </a:r>
            </a:p>
          </p:txBody>
        </p:sp>
        <p:sp>
          <p:nvSpPr>
            <p:cNvPr id="17" name="AutoShape 69">
              <a:hlinkClick r:id="" action="ppaction://hlinkshowjump?jump=previousslide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464408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上页</a:t>
              </a:r>
            </a:p>
          </p:txBody>
        </p:sp>
        <p:sp>
          <p:nvSpPr>
            <p:cNvPr id="18" name="AutoShape 69">
              <a:hlinkClick r:id="rId4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80432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帮助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sp>
        <p:nvSpPr>
          <p:cNvPr id="21" name="椭圆 20">
            <a:hlinkClick r:id="rId5" action="ppaction://hlinksldjump" highlightClick="1"/>
            <a:hlinkHover r:id="" action="ppaction://noaction" highlightClick="1"/>
          </p:cNvPr>
          <p:cNvSpPr/>
          <p:nvPr userDrawn="1"/>
        </p:nvSpPr>
        <p:spPr>
          <a:xfrm>
            <a:off x="251520" y="6381368"/>
            <a:ext cx="720000" cy="360000"/>
          </a:xfrm>
          <a:prstGeom prst="ellipse">
            <a:avLst/>
          </a:prstGeom>
          <a:solidFill>
            <a:srgbClr val="0E94B4">
              <a:alpha val="49804"/>
            </a:srgbClr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869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学习目标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4800" b="1" baseline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 lvl="0" algn="ctr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WordArt 68">
            <a:hlinkHover r:id="" action="ppaction://noaction" highlightClick="1">
              <a:snd r:embed="rId2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396552" y="-80727"/>
            <a:ext cx="9793088" cy="7001943"/>
            <a:chOff x="-396552" y="-80727"/>
            <a:chExt cx="9793088" cy="7001943"/>
          </a:xfrm>
        </p:grpSpPr>
        <p:sp>
          <p:nvSpPr>
            <p:cNvPr id="14" name="AutoShape 66">
              <a:hlinkClick r:id="" action="ppaction://hlinkshowjump?jump=lastslideviewed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66842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返回</a:t>
              </a:r>
              <a:endParaRPr lang="zh-CN" altLang="en-US" sz="1800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-396552" y="-80727"/>
              <a:ext cx="9793088" cy="7001943"/>
              <a:chOff x="-396552" y="-80727"/>
              <a:chExt cx="9793088" cy="7001943"/>
            </a:xfrm>
          </p:grpSpPr>
          <p:grpSp>
            <p:nvGrpSpPr>
              <p:cNvPr id="36" name="组合 35"/>
              <p:cNvGrpSpPr/>
              <p:nvPr userDrawn="1"/>
            </p:nvGrpSpPr>
            <p:grpSpPr>
              <a:xfrm rot="10800000">
                <a:off x="-396552" y="6453336"/>
                <a:ext cx="3563132" cy="467880"/>
                <a:chOff x="6024778" y="-99392"/>
                <a:chExt cx="3563132" cy="672897"/>
              </a:xfrm>
            </p:grpSpPr>
            <p:sp>
              <p:nvSpPr>
                <p:cNvPr id="37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024778" y="-99392"/>
                  <a:ext cx="3441341" cy="56491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8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21894" y="40120"/>
                  <a:ext cx="2583866" cy="461279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9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5063" y="46658"/>
                  <a:ext cx="22328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0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255793" y="79204"/>
                  <a:ext cx="12591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  <p:grpSp>
            <p:nvGrpSpPr>
              <p:cNvPr id="41" name="组合 40"/>
              <p:cNvGrpSpPr/>
              <p:nvPr userDrawn="1"/>
            </p:nvGrpSpPr>
            <p:grpSpPr>
              <a:xfrm>
                <a:off x="6193444" y="-80727"/>
                <a:ext cx="3203092" cy="507447"/>
                <a:chOff x="6156176" y="-80727"/>
                <a:chExt cx="3203092" cy="606480"/>
              </a:xfrm>
            </p:grpSpPr>
            <p:sp>
              <p:nvSpPr>
                <p:cNvPr id="42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156176" y="-80727"/>
                  <a:ext cx="3093607" cy="483567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3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92956" y="69175"/>
                  <a:ext cx="2322777" cy="39485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4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2041" y="74772"/>
                  <a:ext cx="2007227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5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161756" y="102631"/>
                  <a:ext cx="1131915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6" name="Freeform 18"/>
                <p:cNvSpPr>
                  <a:spLocks/>
                </p:cNvSpPr>
                <p:nvPr/>
              </p:nvSpPr>
              <p:spPr bwMode="hidden">
                <a:xfrm rot="19383611" flipV="1">
                  <a:off x="8673645" y="112348"/>
                  <a:ext cx="648000" cy="396000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</p:grpSp>
        <p:sp>
          <p:nvSpPr>
            <p:cNvPr id="47" name="AutoShape 69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58830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目录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80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帮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4800" b="1" baseline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 lvl="0" algn="ctr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WordArt 68">
            <a:hlinkHover r:id="" action="ppaction://noaction" highlightClick="1">
              <a:snd r:embed="rId2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396552" y="-80727"/>
            <a:ext cx="9793088" cy="7001943"/>
            <a:chOff x="-396552" y="-80727"/>
            <a:chExt cx="9793088" cy="7001943"/>
          </a:xfrm>
        </p:grpSpPr>
        <p:sp>
          <p:nvSpPr>
            <p:cNvPr id="14" name="AutoShape 66">
              <a:hlinkClick r:id="" action="ppaction://hlinkshowjump?jump=lastslideviewed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66842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返回</a:t>
              </a:r>
              <a:endParaRPr lang="zh-CN" altLang="en-US" sz="1800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-396552" y="-80727"/>
              <a:ext cx="9793088" cy="7001943"/>
              <a:chOff x="-396552" y="-80727"/>
              <a:chExt cx="9793088" cy="7001943"/>
            </a:xfrm>
          </p:grpSpPr>
          <p:grpSp>
            <p:nvGrpSpPr>
              <p:cNvPr id="36" name="组合 35"/>
              <p:cNvGrpSpPr/>
              <p:nvPr userDrawn="1"/>
            </p:nvGrpSpPr>
            <p:grpSpPr>
              <a:xfrm rot="10800000">
                <a:off x="-396552" y="6453336"/>
                <a:ext cx="3563132" cy="467880"/>
                <a:chOff x="6024778" y="-99392"/>
                <a:chExt cx="3563132" cy="672897"/>
              </a:xfrm>
            </p:grpSpPr>
            <p:sp>
              <p:nvSpPr>
                <p:cNvPr id="37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024778" y="-99392"/>
                  <a:ext cx="3441341" cy="56491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8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21894" y="40120"/>
                  <a:ext cx="2583866" cy="461279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9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5063" y="46658"/>
                  <a:ext cx="22328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0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255793" y="79204"/>
                  <a:ext cx="12591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  <p:grpSp>
            <p:nvGrpSpPr>
              <p:cNvPr id="41" name="组合 40"/>
              <p:cNvGrpSpPr/>
              <p:nvPr userDrawn="1"/>
            </p:nvGrpSpPr>
            <p:grpSpPr>
              <a:xfrm>
                <a:off x="6193444" y="-80727"/>
                <a:ext cx="3203092" cy="507447"/>
                <a:chOff x="6156176" y="-80727"/>
                <a:chExt cx="3203092" cy="606480"/>
              </a:xfrm>
            </p:grpSpPr>
            <p:sp>
              <p:nvSpPr>
                <p:cNvPr id="42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156176" y="-80727"/>
                  <a:ext cx="3093607" cy="483567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3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92956" y="69175"/>
                  <a:ext cx="2322777" cy="39485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4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2041" y="74772"/>
                  <a:ext cx="2007227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5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161756" y="102631"/>
                  <a:ext cx="1131915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6" name="Freeform 18"/>
                <p:cNvSpPr>
                  <a:spLocks/>
                </p:cNvSpPr>
                <p:nvPr/>
              </p:nvSpPr>
              <p:spPr bwMode="hidden">
                <a:xfrm rot="19383611" flipV="1">
                  <a:off x="8673645" y="112348"/>
                  <a:ext cx="648000" cy="396000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</p:grpSp>
        <p:sp>
          <p:nvSpPr>
            <p:cNvPr id="47" name="AutoShape 69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58830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目录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91996" y="980728"/>
            <a:ext cx="8568952" cy="5375434"/>
            <a:chOff x="291996" y="980728"/>
            <a:chExt cx="8568952" cy="5375434"/>
          </a:xfrm>
        </p:grpSpPr>
        <p:grpSp>
          <p:nvGrpSpPr>
            <p:cNvPr id="21" name="组合 20"/>
            <p:cNvGrpSpPr/>
            <p:nvPr/>
          </p:nvGrpSpPr>
          <p:grpSpPr>
            <a:xfrm>
              <a:off x="291996" y="2252162"/>
              <a:ext cx="8568952" cy="4104000"/>
              <a:chOff x="291996" y="2540194"/>
              <a:chExt cx="8568952" cy="4104000"/>
            </a:xfrm>
          </p:grpSpPr>
          <p:sp>
            <p:nvSpPr>
              <p:cNvPr id="34" name="Rectangle 19"/>
              <p:cNvSpPr>
                <a:spLocks noChangeArrowheads="1"/>
              </p:cNvSpPr>
              <p:nvPr/>
            </p:nvSpPr>
            <p:spPr bwMode="auto">
              <a:xfrm>
                <a:off x="291996" y="2540194"/>
                <a:ext cx="8568952" cy="4104000"/>
              </a:xfrm>
              <a:prstGeom prst="rect">
                <a:avLst/>
              </a:prstGeom>
              <a:solidFill>
                <a:srgbClr val="EAEAEA">
                  <a:alpha val="50196"/>
                </a:srgbClr>
              </a:solidFill>
              <a:ln w="38100">
                <a:solidFill>
                  <a:srgbClr val="00B050"/>
                </a:solidFill>
                <a:prstDash val="sysDot"/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lnSpc>
                    <a:spcPct val="90000"/>
                  </a:lnSpc>
                  <a:buFontTx/>
                  <a:buNone/>
                </a:pPr>
                <a:endParaRPr lang="zh-CN" altLang="zh-CN" sz="2800" spc="-500" dirty="0">
                  <a:solidFill>
                    <a:srgbClr val="000066"/>
                  </a:solidFill>
                  <a:latin typeface="Times New Roman" pitchFamily="18" charset="0"/>
                  <a:ea typeface="华文楷体" pitchFamily="2" charset="-122"/>
                </a:endParaRPr>
              </a:p>
            </p:txBody>
          </p:sp>
          <p:sp>
            <p:nvSpPr>
              <p:cNvPr id="35" name="Text Box 18"/>
              <p:cNvSpPr txBox="1">
                <a:spLocks noChangeArrowheads="1"/>
              </p:cNvSpPr>
              <p:nvPr/>
            </p:nvSpPr>
            <p:spPr bwMode="auto">
              <a:xfrm>
                <a:off x="291996" y="2564904"/>
                <a:ext cx="8424936" cy="40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457200" indent="-457200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若选择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学习内容，可移动鼠标至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相关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目录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选项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单击。</a:t>
                </a:r>
                <a:endParaRPr lang="zh-CN" altLang="en-US" sz="2800" spc="-15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endParaRP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上页</a:t>
                </a:r>
                <a:r>
                  <a:rPr lang="zh-CN" altLang="en-US" sz="2800" spc="-150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”、</a:t>
                </a:r>
                <a:r>
                  <a:rPr lang="zh-CN" altLang="en-US" sz="2800" spc="-150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 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下页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”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按钮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可前后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翻页选择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学习，单击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鼠标或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空格、回车等键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可顺序学习。</a:t>
                </a: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目录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按钮可转至章目录，单击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帮助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按钮可转到帮助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，单击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返回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”按钮可返回继续学习。</a:t>
                </a: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在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习题与思考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页，单击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答案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按钮可在填空处显示参考答案，单击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填空处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可短暂显示参考答案。</a:t>
                </a:r>
                <a:endParaRPr lang="en-US" altLang="zh-CN" sz="2800" spc="-150" dirty="0" smtClean="0">
                  <a:solidFill>
                    <a:srgbClr val="000066"/>
                  </a:solidFill>
                  <a:latin typeface="隶书" pitchFamily="49" charset="-122"/>
                  <a:ea typeface="隶书" pitchFamily="49" charset="-122"/>
                </a:endParaRPr>
              </a:p>
              <a:p>
                <a:pPr marL="457200" indent="-457200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4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在各章目录页，单击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学习目标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按钮可了解本章的学习内容和要求。</a:t>
                </a:r>
                <a:endParaRPr lang="zh-CN" altLang="en-US" sz="2800" spc="-150" dirty="0">
                  <a:solidFill>
                    <a:srgbClr val="000066"/>
                  </a:solidFill>
                  <a:latin typeface="隶书" pitchFamily="49" charset="-122"/>
                  <a:ea typeface="隶书" pitchFamily="49" charset="-122"/>
                </a:endParaRPr>
              </a:p>
            </p:txBody>
          </p:sp>
        </p:grp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379770" y="980728"/>
              <a:ext cx="8384460" cy="824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　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本电子课件配合</a:t>
              </a:r>
              <a:r>
                <a:rPr lang="en-US" altLang="zh-CN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《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微型计算机原理与接口技术</a:t>
              </a:r>
              <a:r>
                <a:rPr lang="en-US" altLang="zh-CN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》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（</a:t>
              </a:r>
              <a:r>
                <a:rPr lang="en-US" altLang="zh-CN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ISBN </a:t>
              </a:r>
              <a:r>
                <a:rPr lang="en-US" altLang="zh-CN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978-7-5170-3719-4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）课程教学而编制。</a:t>
              </a:r>
            </a:p>
          </p:txBody>
        </p:sp>
        <p:sp>
          <p:nvSpPr>
            <p:cNvPr id="23" name="Text Box 16"/>
            <p:cNvSpPr txBox="1">
              <a:spLocks noChangeArrowheads="1"/>
            </p:cNvSpPr>
            <p:nvPr/>
          </p:nvSpPr>
          <p:spPr bwMode="auto">
            <a:xfrm>
              <a:off x="379770" y="1772816"/>
              <a:ext cx="2819400" cy="501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95000"/>
                </a:lnSpc>
                <a:buFontTx/>
                <a:buNone/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使用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方法：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10620" y="2320630"/>
              <a:ext cx="5830588" cy="3565586"/>
              <a:chOff x="1810620" y="2320630"/>
              <a:chExt cx="5830588" cy="3565586"/>
            </a:xfrm>
          </p:grpSpPr>
          <p:sp>
            <p:nvSpPr>
              <p:cNvPr id="25" name="矩形 24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6892022" y="2320630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1835696" y="284611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6921208" y="375985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4175996" y="4158393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5220072" y="4677846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196064" y="284611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1810620" y="375985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868766" y="5056930"/>
                <a:ext cx="1044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hlinkClick r:id="rId5" action="ppaction://hlinksldjump"/>
                <a:hlinkHover r:id="rId5" action="ppaction://hlinksldjump" highlightClick="1"/>
              </p:cNvPr>
              <p:cNvSpPr/>
              <p:nvPr/>
            </p:nvSpPr>
            <p:spPr>
              <a:xfrm>
                <a:off x="3847604" y="5560990"/>
                <a:ext cx="1404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437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再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0"/>
          <p:cNvGrpSpPr>
            <a:grpSpLocks/>
          </p:cNvGrpSpPr>
          <p:nvPr userDrawn="1"/>
        </p:nvGrpSpPr>
        <p:grpSpPr bwMode="auto">
          <a:xfrm>
            <a:off x="-17463" y="0"/>
            <a:ext cx="9144001" cy="6858000"/>
            <a:chOff x="-11" y="0"/>
            <a:chExt cx="5760" cy="4320"/>
          </a:xfrm>
        </p:grpSpPr>
        <p:grpSp>
          <p:nvGrpSpPr>
            <p:cNvPr id="28" name="Group 89"/>
            <p:cNvGrpSpPr>
              <a:grpSpLocks/>
            </p:cNvGrpSpPr>
            <p:nvPr/>
          </p:nvGrpSpPr>
          <p:grpSpPr bwMode="auto">
            <a:xfrm>
              <a:off x="-11" y="0"/>
              <a:ext cx="5760" cy="4320"/>
              <a:chOff x="-11" y="0"/>
              <a:chExt cx="5760" cy="4320"/>
            </a:xfrm>
          </p:grpSpPr>
          <p:grpSp>
            <p:nvGrpSpPr>
              <p:cNvPr id="30" name="Group 88"/>
              <p:cNvGrpSpPr>
                <a:grpSpLocks/>
              </p:cNvGrpSpPr>
              <p:nvPr/>
            </p:nvGrpSpPr>
            <p:grpSpPr bwMode="auto">
              <a:xfrm>
                <a:off x="-11" y="0"/>
                <a:ext cx="5760" cy="4320"/>
                <a:chOff x="-11" y="0"/>
                <a:chExt cx="5760" cy="4320"/>
              </a:xfrm>
            </p:grpSpPr>
            <p:sp>
              <p:nvSpPr>
                <p:cNvPr id="37" name="Rectangle 73"/>
                <p:cNvSpPr>
                  <a:spLocks noChangeArrowheads="1"/>
                </p:cNvSpPr>
                <p:nvPr/>
              </p:nvSpPr>
              <p:spPr bwMode="auto">
                <a:xfrm>
                  <a:off x="-11" y="0"/>
                  <a:ext cx="5760" cy="4320"/>
                </a:xfrm>
                <a:prstGeom prst="rect">
                  <a:avLst/>
                </a:prstGeom>
                <a:gradFill rotWithShape="0">
                  <a:gsLst>
                    <a:gs pos="0">
                      <a:srgbClr val="EBFFEB"/>
                    </a:gs>
                    <a:gs pos="100000">
                      <a:srgbClr val="CBDCCB"/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Rectangle 74"/>
                <p:cNvSpPr>
                  <a:spLocks noChangeArrowheads="1"/>
                </p:cNvSpPr>
                <p:nvPr/>
              </p:nvSpPr>
              <p:spPr bwMode="auto">
                <a:xfrm>
                  <a:off x="133" y="144"/>
                  <a:ext cx="5472" cy="4032"/>
                </a:xfrm>
                <a:prstGeom prst="rect">
                  <a:avLst/>
                </a:prstGeom>
                <a:solidFill>
                  <a:srgbClr val="E8D1FF"/>
                </a:soli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" name="Group 87"/>
              <p:cNvGrpSpPr>
                <a:grpSpLocks/>
              </p:cNvGrpSpPr>
              <p:nvPr/>
            </p:nvGrpSpPr>
            <p:grpSpPr bwMode="auto">
              <a:xfrm>
                <a:off x="229" y="240"/>
                <a:ext cx="5280" cy="3840"/>
                <a:chOff x="229" y="240"/>
                <a:chExt cx="5280" cy="3840"/>
              </a:xfrm>
            </p:grpSpPr>
            <p:sp>
              <p:nvSpPr>
                <p:cNvPr id="32" name="Rectangle 76"/>
                <p:cNvSpPr>
                  <a:spLocks noChangeArrowheads="1"/>
                </p:cNvSpPr>
                <p:nvPr/>
              </p:nvSpPr>
              <p:spPr bwMode="auto">
                <a:xfrm>
                  <a:off x="229" y="240"/>
                  <a:ext cx="5280" cy="3840"/>
                </a:xfrm>
                <a:prstGeom prst="rect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8ACC8A"/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3" name="Group 85"/>
                <p:cNvGrpSpPr>
                  <a:grpSpLocks/>
                </p:cNvGrpSpPr>
                <p:nvPr/>
              </p:nvGrpSpPr>
              <p:grpSpPr bwMode="auto">
                <a:xfrm>
                  <a:off x="3133" y="3349"/>
                  <a:ext cx="1662" cy="672"/>
                  <a:chOff x="3133" y="3349"/>
                  <a:chExt cx="1662" cy="672"/>
                </a:xfrm>
              </p:grpSpPr>
              <p:sp>
                <p:nvSpPr>
                  <p:cNvPr id="34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33" y="3349"/>
                    <a:ext cx="11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endParaRPr lang="zh-CN" altLang="zh-CN">
                      <a:solidFill>
                        <a:schemeClr val="bg1"/>
                      </a:solidFill>
                      <a:effectDag name="">
                        <a:cont type="tree" name="">
                          <a:effect ref="fillLine"/>
                          <a:outerShdw dist="38100" dir="13500000" algn="br">
                            <a:srgbClr val="FFFFFF"/>
                          </a:outerShdw>
                        </a:cont>
                        <a:cont type="tree" name="">
                          <a:effect ref="fillLine"/>
                          <a:outerShdw dist="38100" dir="2700000" algn="tl">
                            <a:srgbClr val="999999"/>
                          </a:outerShdw>
                        </a:cont>
                        <a:effect ref="fillLine"/>
                      </a:effectDag>
                      <a:ea typeface="楷体_GB2312" pitchFamily="49" charset="-122"/>
                    </a:endParaRPr>
                  </a:p>
                </p:txBody>
              </p:sp>
              <p:sp>
                <p:nvSpPr>
                  <p:cNvPr id="35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343" y="3733"/>
                    <a:ext cx="930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r>
                      <a:rPr lang="en-US" altLang="zh-CN">
                        <a:solidFill>
                          <a:schemeClr val="bg1"/>
                        </a:solidFill>
                        <a:effectDag name="">
                          <a:cont type="tree" name="">
                            <a:effect ref="fillLine"/>
                            <a:outerShdw dist="38100" dir="13500000" algn="br">
                              <a:srgbClr val="FFFFFF"/>
                            </a:outerShdw>
                          </a:cont>
                          <a:cont type="tree" name="">
                            <a:effect ref="fillLine"/>
                            <a:outerShdw dist="38100" dir="2700000" algn="tl">
                              <a:srgbClr val="999999"/>
                            </a:outerShdw>
                          </a:cont>
                          <a:effect ref="fillLine"/>
                        </a:effectDag>
                      </a:rPr>
                      <a:t>                 </a:t>
                    </a:r>
                  </a:p>
                </p:txBody>
              </p:sp>
              <p:sp>
                <p:nvSpPr>
                  <p:cNvPr id="36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81" y="3710"/>
                    <a:ext cx="11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endParaRPr lang="zh-CN" altLang="zh-CN">
                      <a:solidFill>
                        <a:schemeClr val="bg1"/>
                      </a:solidFill>
                      <a:effectDag name="">
                        <a:cont type="tree" name="">
                          <a:effect ref="fillLine"/>
                          <a:outerShdw dist="38100" dir="13500000" algn="br">
                            <a:srgbClr val="FFFFFF"/>
                          </a:outerShdw>
                        </a:cont>
                        <a:cont type="tree" name="">
                          <a:effect ref="fillLine"/>
                          <a:outerShdw dist="38100" dir="2700000" algn="tl">
                            <a:srgbClr val="999999"/>
                          </a:outerShdw>
                        </a:cont>
                        <a:effect ref="fillLine"/>
                      </a:effectDag>
                      <a:ea typeface="华文仿宋" pitchFamily="2" charset="-122"/>
                    </a:endParaRPr>
                  </a:p>
                </p:txBody>
              </p:sp>
            </p:grpSp>
          </p:grpSp>
        </p:grpSp>
        <p:sp>
          <p:nvSpPr>
            <p:cNvPr id="29" name="Rectangle 75"/>
            <p:cNvSpPr>
              <a:spLocks noChangeArrowheads="1"/>
            </p:cNvSpPr>
            <p:nvPr/>
          </p:nvSpPr>
          <p:spPr bwMode="auto">
            <a:xfrm>
              <a:off x="295" y="292"/>
              <a:ext cx="5147" cy="3735"/>
            </a:xfrm>
            <a:prstGeom prst="rect">
              <a:avLst/>
            </a:prstGeom>
            <a:noFill/>
            <a:ln w="6350">
              <a:solidFill>
                <a:srgbClr val="3399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9" name="AutoShape 205"/>
          <p:cNvSpPr>
            <a:spLocks noChangeArrowheads="1"/>
          </p:cNvSpPr>
          <p:nvPr userDrawn="1"/>
        </p:nvSpPr>
        <p:spPr bwMode="auto">
          <a:xfrm rot="938891">
            <a:off x="2291640" y="1384504"/>
            <a:ext cx="370074" cy="333192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0" name="AutoShape 206"/>
          <p:cNvSpPr>
            <a:spLocks noChangeArrowheads="1"/>
          </p:cNvSpPr>
          <p:nvPr userDrawn="1"/>
        </p:nvSpPr>
        <p:spPr bwMode="auto">
          <a:xfrm>
            <a:off x="942357" y="1188584"/>
            <a:ext cx="460605" cy="414702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1" name="AutoShape 207"/>
          <p:cNvSpPr>
            <a:spLocks noChangeArrowheads="1"/>
          </p:cNvSpPr>
          <p:nvPr userDrawn="1"/>
        </p:nvSpPr>
        <p:spPr bwMode="auto">
          <a:xfrm>
            <a:off x="7643228" y="4005064"/>
            <a:ext cx="355038" cy="3429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2" name="WordArt 9">
            <a:hlinkClick r:id="" action="ppaction://hlinkshowjump?jump=endshow">
              <a:snd r:embed="rId1" name="chimes.wav"/>
            </a:hlinkClick>
          </p:cNvPr>
          <p:cNvSpPr>
            <a:spLocks noChangeArrowheads="1" noChangeShapeType="1" noTextEdit="1"/>
          </p:cNvSpPr>
          <p:nvPr userDrawn="1"/>
        </p:nvSpPr>
        <p:spPr bwMode="auto">
          <a:xfrm>
            <a:off x="2460221" y="2358383"/>
            <a:ext cx="4495800" cy="232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再见</a:t>
            </a:r>
          </a:p>
        </p:txBody>
      </p:sp>
      <p:sp>
        <p:nvSpPr>
          <p:cNvPr id="43" name="AutoShape 205"/>
          <p:cNvSpPr>
            <a:spLocks noChangeArrowheads="1"/>
          </p:cNvSpPr>
          <p:nvPr userDrawn="1"/>
        </p:nvSpPr>
        <p:spPr bwMode="auto">
          <a:xfrm rot="938891">
            <a:off x="7231063" y="5314058"/>
            <a:ext cx="370074" cy="333192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4" name="AutoShape 206"/>
          <p:cNvSpPr>
            <a:spLocks noChangeArrowheads="1"/>
          </p:cNvSpPr>
          <p:nvPr userDrawn="1"/>
        </p:nvSpPr>
        <p:spPr bwMode="auto">
          <a:xfrm>
            <a:off x="1013153" y="2438234"/>
            <a:ext cx="460605" cy="414702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28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FFCC"/>
            </a:gs>
            <a:gs pos="88000">
              <a:srgbClr val="A7C373"/>
            </a:gs>
            <a:gs pos="72000">
              <a:srgbClr val="CDE2A8"/>
            </a:gs>
            <a:gs pos="100000">
              <a:schemeClr val="bg2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304800" y="-243408"/>
            <a:ext cx="9932332" cy="7308000"/>
            <a:chOff x="-304800" y="-243408"/>
            <a:chExt cx="9932332" cy="7308000"/>
          </a:xfrm>
        </p:grpSpPr>
        <p:grpSp>
          <p:nvGrpSpPr>
            <p:cNvPr id="233" name="Group 41"/>
            <p:cNvGrpSpPr/>
            <p:nvPr/>
          </p:nvGrpSpPr>
          <p:grpSpPr>
            <a:xfrm>
              <a:off x="-304800" y="-10234"/>
              <a:ext cx="9932332" cy="6858000"/>
              <a:chOff x="-382404" y="0"/>
              <a:chExt cx="9932332" cy="6858000"/>
            </a:xfrm>
          </p:grpSpPr>
          <p:grpSp>
            <p:nvGrpSpPr>
              <p:cNvPr id="234" name="Group 44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grpSp>
              <p:nvGrpSpPr>
                <p:cNvPr id="257" name="Group 4"/>
                <p:cNvGrpSpPr/>
                <p:nvPr/>
              </p:nvGrpSpPr>
              <p:grpSpPr>
                <a:xfrm>
                  <a:off x="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9" name="Rectangle 112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0" name="Rectangle 2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1" name="Rectangle 3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58" name="Group 5"/>
                <p:cNvGrpSpPr/>
                <p:nvPr/>
              </p:nvGrpSpPr>
              <p:grpSpPr>
                <a:xfrm>
                  <a:off x="42291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6" name="Rectangle 109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7" name="Rectangle 110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8" name="Rectangle 111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59" name="Group 9"/>
                <p:cNvGrpSpPr/>
                <p:nvPr/>
              </p:nvGrpSpPr>
              <p:grpSpPr>
                <a:xfrm rot="10800000">
                  <a:off x="662940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3" name="Rectangle 106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4" name="Rectangle 107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5" name="Rectangle 108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60" name="Rectangle 103"/>
                <p:cNvSpPr/>
                <p:nvPr/>
              </p:nvSpPr>
              <p:spPr>
                <a:xfrm>
                  <a:off x="3810000" y="0"/>
                  <a:ext cx="28194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1" name="Rectangle 104"/>
                <p:cNvSpPr/>
                <p:nvPr/>
              </p:nvSpPr>
              <p:spPr>
                <a:xfrm>
                  <a:off x="289560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2" name="Rectangle 105"/>
                <p:cNvSpPr/>
                <p:nvPr/>
              </p:nvSpPr>
              <p:spPr>
                <a:xfrm>
                  <a:off x="31242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35" name="Freeform 43"/>
              <p:cNvSpPr/>
              <p:nvPr/>
            </p:nvSpPr>
            <p:spPr>
              <a:xfrm>
                <a:off x="-11875" y="5035138"/>
                <a:ext cx="9144000" cy="1175655"/>
              </a:xfrm>
              <a:custGeom>
                <a:avLst/>
                <a:gdLst>
                  <a:gd name="connsiteX0" fmla="*/ 0 w 9144000"/>
                  <a:gd name="connsiteY0" fmla="*/ 1116280 h 1175656"/>
                  <a:gd name="connsiteX1" fmla="*/ 1674420 w 9144000"/>
                  <a:gd name="connsiteY1" fmla="*/ 1163781 h 1175656"/>
                  <a:gd name="connsiteX2" fmla="*/ 4120737 w 9144000"/>
                  <a:gd name="connsiteY2" fmla="*/ 1045028 h 1175656"/>
                  <a:gd name="connsiteX3" fmla="*/ 7172696 w 9144000"/>
                  <a:gd name="connsiteY3" fmla="*/ 605641 h 1175656"/>
                  <a:gd name="connsiteX4" fmla="*/ 9144000 w 9144000"/>
                  <a:gd name="connsiteY4" fmla="*/ 0 h 1175656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116279 h 1175655"/>
                  <a:gd name="connsiteX1" fmla="*/ 1674420 w 9144000"/>
                  <a:gd name="connsiteY1" fmla="*/ 1163780 h 1175655"/>
                  <a:gd name="connsiteX2" fmla="*/ 4120737 w 9144000"/>
                  <a:gd name="connsiteY2" fmla="*/ 1045027 h 1175655"/>
                  <a:gd name="connsiteX3" fmla="*/ 7172696 w 9144000"/>
                  <a:gd name="connsiteY3" fmla="*/ 605640 h 1175655"/>
                  <a:gd name="connsiteX4" fmla="*/ 9144000 w 9144000"/>
                  <a:gd name="connsiteY4" fmla="*/ 0 h 117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0" h="1175655">
                    <a:moveTo>
                      <a:pt x="0" y="1116279"/>
                    </a:moveTo>
                    <a:cubicBezTo>
                      <a:pt x="493815" y="1145967"/>
                      <a:pt x="987631" y="1175655"/>
                      <a:pt x="1674420" y="1163780"/>
                    </a:cubicBezTo>
                    <a:cubicBezTo>
                      <a:pt x="2361209" y="1151905"/>
                      <a:pt x="3204358" y="1138050"/>
                      <a:pt x="4120737" y="1045027"/>
                    </a:cubicBezTo>
                    <a:cubicBezTo>
                      <a:pt x="5037116" y="952004"/>
                      <a:pt x="6335486" y="779811"/>
                      <a:pt x="7172696" y="605640"/>
                    </a:cubicBezTo>
                    <a:cubicBezTo>
                      <a:pt x="8009907" y="431469"/>
                      <a:pt x="8866910" y="154379"/>
                      <a:pt x="9144000" y="0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Freeform 44"/>
              <p:cNvSpPr/>
              <p:nvPr/>
            </p:nvSpPr>
            <p:spPr>
              <a:xfrm>
                <a:off x="-11875" y="3467595"/>
                <a:ext cx="9144000" cy="890650"/>
              </a:xfrm>
              <a:custGeom>
                <a:avLst/>
                <a:gdLst>
                  <a:gd name="connsiteX0" fmla="*/ 0 w 9144000"/>
                  <a:gd name="connsiteY0" fmla="*/ 890650 h 890650"/>
                  <a:gd name="connsiteX1" fmla="*/ 1045028 w 9144000"/>
                  <a:gd name="connsiteY1" fmla="*/ 475013 h 890650"/>
                  <a:gd name="connsiteX2" fmla="*/ 3111335 w 9144000"/>
                  <a:gd name="connsiteY2" fmla="*/ 71252 h 890650"/>
                  <a:gd name="connsiteX3" fmla="*/ 5913911 w 9144000"/>
                  <a:gd name="connsiteY3" fmla="*/ 71252 h 890650"/>
                  <a:gd name="connsiteX4" fmla="*/ 9144000 w 9144000"/>
                  <a:gd name="connsiteY4" fmla="*/ 498764 h 8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0" h="890650">
                    <a:moveTo>
                      <a:pt x="0" y="890650"/>
                    </a:moveTo>
                    <a:cubicBezTo>
                      <a:pt x="263236" y="751114"/>
                      <a:pt x="526472" y="611579"/>
                      <a:pt x="1045028" y="475013"/>
                    </a:cubicBezTo>
                    <a:cubicBezTo>
                      <a:pt x="1563584" y="338447"/>
                      <a:pt x="2299855" y="138545"/>
                      <a:pt x="3111335" y="71252"/>
                    </a:cubicBezTo>
                    <a:cubicBezTo>
                      <a:pt x="3922815" y="3959"/>
                      <a:pt x="4908467" y="0"/>
                      <a:pt x="5913911" y="71252"/>
                    </a:cubicBezTo>
                    <a:cubicBezTo>
                      <a:pt x="6919355" y="142504"/>
                      <a:pt x="8595756" y="427512"/>
                      <a:pt x="9144000" y="498764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 45"/>
              <p:cNvSpPr/>
              <p:nvPr/>
            </p:nvSpPr>
            <p:spPr>
              <a:xfrm>
                <a:off x="-23751" y="5640779"/>
                <a:ext cx="3004457" cy="1211283"/>
              </a:xfrm>
              <a:custGeom>
                <a:avLst/>
                <a:gdLst>
                  <a:gd name="connsiteX0" fmla="*/ 0 w 3004457"/>
                  <a:gd name="connsiteY0" fmla="*/ 0 h 1211283"/>
                  <a:gd name="connsiteX1" fmla="*/ 3004457 w 3004457"/>
                  <a:gd name="connsiteY1" fmla="*/ 1211283 h 121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04457" h="1211283">
                    <a:moveTo>
                      <a:pt x="0" y="0"/>
                    </a:moveTo>
                    <a:cubicBezTo>
                      <a:pt x="1103415" y="501732"/>
                      <a:pt x="2206831" y="1003465"/>
                      <a:pt x="3004457" y="1211283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Freeform 46"/>
              <p:cNvSpPr/>
              <p:nvPr/>
            </p:nvSpPr>
            <p:spPr>
              <a:xfrm>
                <a:off x="-11875" y="5284519"/>
                <a:ext cx="9144000" cy="1478478"/>
              </a:xfrm>
              <a:custGeom>
                <a:avLst/>
                <a:gdLst>
                  <a:gd name="connsiteX0" fmla="*/ 0 w 9144000"/>
                  <a:gd name="connsiteY0" fmla="*/ 0 h 1478478"/>
                  <a:gd name="connsiteX1" fmla="*/ 1104405 w 9144000"/>
                  <a:gd name="connsiteY1" fmla="*/ 344385 h 1478478"/>
                  <a:gd name="connsiteX2" fmla="*/ 3194462 w 9144000"/>
                  <a:gd name="connsiteY2" fmla="*/ 866899 h 1478478"/>
                  <a:gd name="connsiteX3" fmla="*/ 5676405 w 9144000"/>
                  <a:gd name="connsiteY3" fmla="*/ 1282536 h 1478478"/>
                  <a:gd name="connsiteX4" fmla="*/ 7730836 w 9144000"/>
                  <a:gd name="connsiteY4" fmla="*/ 1448790 h 1478478"/>
                  <a:gd name="connsiteX5" fmla="*/ 8573984 w 9144000"/>
                  <a:gd name="connsiteY5" fmla="*/ 1460665 h 1478478"/>
                  <a:gd name="connsiteX6" fmla="*/ 9144000 w 9144000"/>
                  <a:gd name="connsiteY6" fmla="*/ 1425039 h 147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0" h="1478478">
                    <a:moveTo>
                      <a:pt x="0" y="0"/>
                    </a:moveTo>
                    <a:cubicBezTo>
                      <a:pt x="285997" y="99951"/>
                      <a:pt x="571995" y="199902"/>
                      <a:pt x="1104405" y="344385"/>
                    </a:cubicBezTo>
                    <a:cubicBezTo>
                      <a:pt x="1636815" y="488868"/>
                      <a:pt x="2432462" y="710541"/>
                      <a:pt x="3194462" y="866899"/>
                    </a:cubicBezTo>
                    <a:cubicBezTo>
                      <a:pt x="3956462" y="1023258"/>
                      <a:pt x="4920343" y="1185554"/>
                      <a:pt x="5676405" y="1282536"/>
                    </a:cubicBezTo>
                    <a:cubicBezTo>
                      <a:pt x="6432467" y="1379518"/>
                      <a:pt x="7247906" y="1419102"/>
                      <a:pt x="7730836" y="1448790"/>
                    </a:cubicBezTo>
                    <a:cubicBezTo>
                      <a:pt x="8213766" y="1478478"/>
                      <a:pt x="8338457" y="1464623"/>
                      <a:pt x="8573984" y="1460665"/>
                    </a:cubicBezTo>
                    <a:cubicBezTo>
                      <a:pt x="8809511" y="1456707"/>
                      <a:pt x="8976755" y="1440873"/>
                      <a:pt x="9144000" y="1425039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Freeform 48"/>
              <p:cNvSpPr/>
              <p:nvPr/>
            </p:nvSpPr>
            <p:spPr>
              <a:xfrm>
                <a:off x="2137558" y="5132120"/>
                <a:ext cx="6982691" cy="1719942"/>
              </a:xfrm>
              <a:custGeom>
                <a:avLst/>
                <a:gdLst>
                  <a:gd name="connsiteX0" fmla="*/ 0 w 6982691"/>
                  <a:gd name="connsiteY0" fmla="*/ 1719942 h 1719942"/>
                  <a:gd name="connsiteX1" fmla="*/ 546265 w 6982691"/>
                  <a:gd name="connsiteY1" fmla="*/ 1185553 h 1719942"/>
                  <a:gd name="connsiteX2" fmla="*/ 1330037 w 6982691"/>
                  <a:gd name="connsiteY2" fmla="*/ 710540 h 1719942"/>
                  <a:gd name="connsiteX3" fmla="*/ 2078182 w 6982691"/>
                  <a:gd name="connsiteY3" fmla="*/ 437407 h 1719942"/>
                  <a:gd name="connsiteX4" fmla="*/ 3348842 w 6982691"/>
                  <a:gd name="connsiteY4" fmla="*/ 152399 h 1719942"/>
                  <a:gd name="connsiteX5" fmla="*/ 4001985 w 6982691"/>
                  <a:gd name="connsiteY5" fmla="*/ 69272 h 1719942"/>
                  <a:gd name="connsiteX6" fmla="*/ 5047013 w 6982691"/>
                  <a:gd name="connsiteY6" fmla="*/ 9896 h 1719942"/>
                  <a:gd name="connsiteX7" fmla="*/ 5890161 w 6982691"/>
                  <a:gd name="connsiteY7" fmla="*/ 9896 h 1719942"/>
                  <a:gd name="connsiteX8" fmla="*/ 6495803 w 6982691"/>
                  <a:gd name="connsiteY8" fmla="*/ 9896 h 1719942"/>
                  <a:gd name="connsiteX9" fmla="*/ 6899564 w 6982691"/>
                  <a:gd name="connsiteY9" fmla="*/ 33646 h 1719942"/>
                  <a:gd name="connsiteX10" fmla="*/ 6982691 w 6982691"/>
                  <a:gd name="connsiteY10" fmla="*/ 45522 h 1719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82691" h="1719942">
                    <a:moveTo>
                      <a:pt x="0" y="1719942"/>
                    </a:moveTo>
                    <a:cubicBezTo>
                      <a:pt x="162296" y="1536864"/>
                      <a:pt x="324592" y="1353787"/>
                      <a:pt x="546265" y="1185553"/>
                    </a:cubicBezTo>
                    <a:cubicBezTo>
                      <a:pt x="767938" y="1017319"/>
                      <a:pt x="1074718" y="835231"/>
                      <a:pt x="1330037" y="710540"/>
                    </a:cubicBezTo>
                    <a:cubicBezTo>
                      <a:pt x="1585356" y="585849"/>
                      <a:pt x="1741715" y="530430"/>
                      <a:pt x="2078182" y="437407"/>
                    </a:cubicBezTo>
                    <a:cubicBezTo>
                      <a:pt x="2414649" y="344384"/>
                      <a:pt x="3028208" y="213755"/>
                      <a:pt x="3348842" y="152399"/>
                    </a:cubicBezTo>
                    <a:cubicBezTo>
                      <a:pt x="3669476" y="91043"/>
                      <a:pt x="3718957" y="93022"/>
                      <a:pt x="4001985" y="69272"/>
                    </a:cubicBezTo>
                    <a:cubicBezTo>
                      <a:pt x="4285013" y="45522"/>
                      <a:pt x="4732317" y="19792"/>
                      <a:pt x="5047013" y="9896"/>
                    </a:cubicBezTo>
                    <a:cubicBezTo>
                      <a:pt x="5361709" y="0"/>
                      <a:pt x="5890161" y="9896"/>
                      <a:pt x="5890161" y="9896"/>
                    </a:cubicBezTo>
                    <a:lnTo>
                      <a:pt x="6495803" y="9896"/>
                    </a:lnTo>
                    <a:cubicBezTo>
                      <a:pt x="6664037" y="13854"/>
                      <a:pt x="6818416" y="27708"/>
                      <a:pt x="6899564" y="33646"/>
                    </a:cubicBezTo>
                    <a:cubicBezTo>
                      <a:pt x="6980712" y="39584"/>
                      <a:pt x="6953003" y="37605"/>
                      <a:pt x="6982691" y="45522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Hexagon 49"/>
              <p:cNvSpPr/>
              <p:nvPr/>
            </p:nvSpPr>
            <p:spPr>
              <a:xfrm rot="1800000">
                <a:off x="2996165" y="2859252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Hexagon 50"/>
              <p:cNvSpPr/>
              <p:nvPr/>
            </p:nvSpPr>
            <p:spPr>
              <a:xfrm rot="1800000">
                <a:off x="3720065" y="41260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Hexagon 51"/>
              <p:cNvSpPr/>
              <p:nvPr/>
            </p:nvSpPr>
            <p:spPr>
              <a:xfrm rot="1800000">
                <a:off x="3729591" y="1592427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Hexagon 52"/>
              <p:cNvSpPr/>
              <p:nvPr/>
            </p:nvSpPr>
            <p:spPr>
              <a:xfrm rot="1800000">
                <a:off x="2977115" y="32560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4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Hexagon 53"/>
              <p:cNvSpPr/>
              <p:nvPr/>
            </p:nvSpPr>
            <p:spPr>
              <a:xfrm rot="1800000">
                <a:off x="4463014" y="53833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6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Freeform 54"/>
              <p:cNvSpPr/>
              <p:nvPr/>
            </p:nvSpPr>
            <p:spPr>
              <a:xfrm rot="1800000">
                <a:off x="-382404" y="4201528"/>
                <a:ext cx="1261499" cy="1388236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261499"/>
                  <a:gd name="connsiteY0" fmla="*/ 105098 h 1388236"/>
                  <a:gd name="connsiteX1" fmla="*/ 56357 w 1261499"/>
                  <a:gd name="connsiteY1" fmla="*/ 0 h 1388236"/>
                  <a:gd name="connsiteX2" fmla="*/ 865241 w 1261499"/>
                  <a:gd name="connsiteY2" fmla="*/ 0 h 1388236"/>
                  <a:gd name="connsiteX3" fmla="*/ 1261499 w 1261499"/>
                  <a:gd name="connsiteY3" fmla="*/ 694118 h 1388236"/>
                  <a:gd name="connsiteX4" fmla="*/ 865241 w 1261499"/>
                  <a:gd name="connsiteY4" fmla="*/ 1388236 h 1388236"/>
                  <a:gd name="connsiteX5" fmla="*/ 56357 w 1261499"/>
                  <a:gd name="connsiteY5" fmla="*/ 1388236 h 1388236"/>
                  <a:gd name="connsiteX6" fmla="*/ 0 w 1261499"/>
                  <a:gd name="connsiteY6" fmla="*/ 105098 h 1388236"/>
                  <a:gd name="connsiteX0" fmla="*/ 0 w 1261499"/>
                  <a:gd name="connsiteY0" fmla="*/ 105098 h 1388236"/>
                  <a:gd name="connsiteX1" fmla="*/ 56357 w 1261499"/>
                  <a:gd name="connsiteY1" fmla="*/ 0 h 1388236"/>
                  <a:gd name="connsiteX2" fmla="*/ 865241 w 1261499"/>
                  <a:gd name="connsiteY2" fmla="*/ 0 h 1388236"/>
                  <a:gd name="connsiteX3" fmla="*/ 1261499 w 1261499"/>
                  <a:gd name="connsiteY3" fmla="*/ 694118 h 1388236"/>
                  <a:gd name="connsiteX4" fmla="*/ 865241 w 1261499"/>
                  <a:gd name="connsiteY4" fmla="*/ 1388236 h 1388236"/>
                  <a:gd name="connsiteX5" fmla="*/ 744578 w 1261499"/>
                  <a:gd name="connsiteY5" fmla="*/ 1387893 h 1388236"/>
                  <a:gd name="connsiteX6" fmla="*/ 0 w 1261499"/>
                  <a:gd name="connsiteY6" fmla="*/ 105098 h 138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1499" h="1388236">
                    <a:moveTo>
                      <a:pt x="0" y="105098"/>
                    </a:moveTo>
                    <a:lnTo>
                      <a:pt x="56357" y="0"/>
                    </a:lnTo>
                    <a:lnTo>
                      <a:pt x="865241" y="0"/>
                    </a:lnTo>
                    <a:lnTo>
                      <a:pt x="1261499" y="694118"/>
                    </a:lnTo>
                    <a:lnTo>
                      <a:pt x="865241" y="1388236"/>
                    </a:lnTo>
                    <a:lnTo>
                      <a:pt x="744578" y="1387893"/>
                    </a:lnTo>
                    <a:lnTo>
                      <a:pt x="0" y="105098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Hexagon 55"/>
              <p:cNvSpPr/>
              <p:nvPr/>
            </p:nvSpPr>
            <p:spPr>
              <a:xfrm rot="1800000">
                <a:off x="24365" y="5402429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Hexagon 56"/>
              <p:cNvSpPr/>
              <p:nvPr/>
            </p:nvSpPr>
            <p:spPr>
              <a:xfrm rot="1800000">
                <a:off x="52941" y="284972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Hexagon 57"/>
              <p:cNvSpPr/>
              <p:nvPr/>
            </p:nvSpPr>
            <p:spPr>
              <a:xfrm rot="1800000">
                <a:off x="776840" y="4126077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Hexagon 58"/>
              <p:cNvSpPr/>
              <p:nvPr/>
            </p:nvSpPr>
            <p:spPr>
              <a:xfrm rot="1800000">
                <a:off x="1510265" y="541195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Hexagon 59"/>
              <p:cNvSpPr/>
              <p:nvPr/>
            </p:nvSpPr>
            <p:spPr>
              <a:xfrm rot="1800000">
                <a:off x="1529316" y="2859252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Hexagon 94"/>
              <p:cNvSpPr/>
              <p:nvPr/>
            </p:nvSpPr>
            <p:spPr>
              <a:xfrm rot="1800000">
                <a:off x="795890" y="156385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Hexagon 95"/>
              <p:cNvSpPr/>
              <p:nvPr/>
            </p:nvSpPr>
            <p:spPr>
              <a:xfrm rot="1800000">
                <a:off x="6806166" y="414512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Hexagon 96"/>
              <p:cNvSpPr/>
              <p:nvPr/>
            </p:nvSpPr>
            <p:spPr>
              <a:xfrm rot="1800000">
                <a:off x="7549116" y="5421479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Hexagon 97"/>
              <p:cNvSpPr/>
              <p:nvPr/>
            </p:nvSpPr>
            <p:spPr>
              <a:xfrm rot="1800000">
                <a:off x="7549117" y="28687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98"/>
              <p:cNvSpPr/>
              <p:nvPr/>
            </p:nvSpPr>
            <p:spPr>
              <a:xfrm rot="1800000">
                <a:off x="8306521" y="4055629"/>
                <a:ext cx="1243407" cy="1388236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474029 w 1601400"/>
                  <a:gd name="connsiteY2" fmla="*/ 4016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243407"/>
                  <a:gd name="connsiteY0" fmla="*/ 694118 h 1388236"/>
                  <a:gd name="connsiteX1" fmla="*/ 396258 w 1243407"/>
                  <a:gd name="connsiteY1" fmla="*/ 0 h 1388236"/>
                  <a:gd name="connsiteX2" fmla="*/ 474029 w 1243407"/>
                  <a:gd name="connsiteY2" fmla="*/ 4016 h 1388236"/>
                  <a:gd name="connsiteX3" fmla="*/ 1243407 w 1243407"/>
                  <a:gd name="connsiteY3" fmla="*/ 1325983 h 1388236"/>
                  <a:gd name="connsiteX4" fmla="*/ 1205142 w 1243407"/>
                  <a:gd name="connsiteY4" fmla="*/ 1388236 h 1388236"/>
                  <a:gd name="connsiteX5" fmla="*/ 396258 w 1243407"/>
                  <a:gd name="connsiteY5" fmla="*/ 1388236 h 1388236"/>
                  <a:gd name="connsiteX6" fmla="*/ 0 w 1243407"/>
                  <a:gd name="connsiteY6" fmla="*/ 694118 h 138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3407" h="1388236">
                    <a:moveTo>
                      <a:pt x="0" y="694118"/>
                    </a:moveTo>
                    <a:lnTo>
                      <a:pt x="396258" y="0"/>
                    </a:lnTo>
                    <a:lnTo>
                      <a:pt x="474029" y="4016"/>
                    </a:lnTo>
                    <a:lnTo>
                      <a:pt x="1243407" y="1325983"/>
                    </a:lnTo>
                    <a:lnTo>
                      <a:pt x="1205142" y="1388236"/>
                    </a:lnTo>
                    <a:lnTo>
                      <a:pt x="396258" y="1388236"/>
                    </a:lnTo>
                    <a:lnTo>
                      <a:pt x="0" y="694118"/>
                    </a:lnTo>
                    <a:close/>
                  </a:path>
                </a:pathLst>
              </a:custGeom>
              <a:solidFill>
                <a:schemeClr val="bg1">
                  <a:alpha val="4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99"/>
              <p:cNvSpPr/>
              <p:nvPr/>
            </p:nvSpPr>
            <p:spPr>
              <a:xfrm rot="1800000">
                <a:off x="8306771" y="1511524"/>
                <a:ext cx="1241871" cy="1388822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601400"/>
                  <a:gd name="connsiteY0" fmla="*/ 694704 h 1388822"/>
                  <a:gd name="connsiteX1" fmla="*/ 396258 w 1601400"/>
                  <a:gd name="connsiteY1" fmla="*/ 586 h 1388822"/>
                  <a:gd name="connsiteX2" fmla="*/ 482002 w 1601400"/>
                  <a:gd name="connsiteY2" fmla="*/ 0 h 1388822"/>
                  <a:gd name="connsiteX3" fmla="*/ 1601400 w 1601400"/>
                  <a:gd name="connsiteY3" fmla="*/ 694704 h 1388822"/>
                  <a:gd name="connsiteX4" fmla="*/ 1205142 w 1601400"/>
                  <a:gd name="connsiteY4" fmla="*/ 1388822 h 1388822"/>
                  <a:gd name="connsiteX5" fmla="*/ 396258 w 1601400"/>
                  <a:gd name="connsiteY5" fmla="*/ 1388822 h 1388822"/>
                  <a:gd name="connsiteX6" fmla="*/ 0 w 1601400"/>
                  <a:gd name="connsiteY6" fmla="*/ 694704 h 1388822"/>
                  <a:gd name="connsiteX0" fmla="*/ 0 w 1241871"/>
                  <a:gd name="connsiteY0" fmla="*/ 694704 h 1388822"/>
                  <a:gd name="connsiteX1" fmla="*/ 396258 w 1241871"/>
                  <a:gd name="connsiteY1" fmla="*/ 586 h 1388822"/>
                  <a:gd name="connsiteX2" fmla="*/ 482002 w 1241871"/>
                  <a:gd name="connsiteY2" fmla="*/ 0 h 1388822"/>
                  <a:gd name="connsiteX3" fmla="*/ 1241871 w 1241871"/>
                  <a:gd name="connsiteY3" fmla="*/ 1323912 h 1388822"/>
                  <a:gd name="connsiteX4" fmla="*/ 1205142 w 1241871"/>
                  <a:gd name="connsiteY4" fmla="*/ 1388822 h 1388822"/>
                  <a:gd name="connsiteX5" fmla="*/ 396258 w 1241871"/>
                  <a:gd name="connsiteY5" fmla="*/ 1388822 h 1388822"/>
                  <a:gd name="connsiteX6" fmla="*/ 0 w 1241871"/>
                  <a:gd name="connsiteY6" fmla="*/ 694704 h 1388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871" h="1388822">
                    <a:moveTo>
                      <a:pt x="0" y="694704"/>
                    </a:moveTo>
                    <a:lnTo>
                      <a:pt x="396258" y="586"/>
                    </a:lnTo>
                    <a:lnTo>
                      <a:pt x="482002" y="0"/>
                    </a:lnTo>
                    <a:lnTo>
                      <a:pt x="1241871" y="1323912"/>
                    </a:lnTo>
                    <a:lnTo>
                      <a:pt x="1205142" y="1388822"/>
                    </a:lnTo>
                    <a:lnTo>
                      <a:pt x="396258" y="1388822"/>
                    </a:lnTo>
                    <a:lnTo>
                      <a:pt x="0" y="694704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72" name="Picture 6" descr="CoverOverlay.png"/>
            <p:cNvPicPr>
              <a:picLocks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-215798" y="-243408"/>
              <a:ext cx="9576000" cy="7308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sp>
          <p:nvSpPr>
            <p:cNvPr id="273" name="Rectangle 65"/>
            <p:cNvSpPr/>
            <p:nvPr userDrawn="1"/>
          </p:nvSpPr>
          <p:spPr>
            <a:xfrm>
              <a:off x="46608" y="46376"/>
              <a:ext cx="9097392" cy="6750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6350">
              <a:solidFill>
                <a:srgbClr val="BFEF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466839" y="3162318"/>
              <a:ext cx="8297553" cy="821119"/>
              <a:chOff x="466839" y="3162318"/>
              <a:chExt cx="8297553" cy="821119"/>
            </a:xfrm>
          </p:grpSpPr>
          <p:sp>
            <p:nvSpPr>
              <p:cNvPr id="91" name="WordArt 75"/>
              <p:cNvSpPr>
                <a:spLocks noChangeArrowheads="1" noChangeShapeType="1" noTextEdit="1"/>
              </p:cNvSpPr>
              <p:nvPr/>
            </p:nvSpPr>
            <p:spPr bwMode="auto">
              <a:xfrm rot="19537802">
                <a:off x="2058230" y="3387200"/>
                <a:ext cx="3960000" cy="504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algn="ctr"/>
                <a:r>
                  <a:rPr lang="zh-CN" altLang="en-US" sz="2800" i="1" kern="10" dirty="0" smtClean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微型计算机原理与接口技术</a:t>
                </a:r>
                <a:endParaRPr lang="zh-CN" altLang="en-US" sz="2800" i="1" kern="10" dirty="0">
                  <a:ln w="9525">
                    <a:solidFill>
                      <a:srgbClr val="99FF99">
                        <a:alpha val="50000"/>
                      </a:srgbClr>
                    </a:solidFill>
                    <a:round/>
                    <a:headEnd/>
                    <a:tailEnd/>
                  </a:ln>
                  <a:solidFill>
                    <a:srgbClr val="CCEBCC"/>
                  </a:solidFill>
                  <a:ea typeface="楷体_GB2312"/>
                </a:endParaRPr>
              </a:p>
            </p:txBody>
          </p:sp>
          <p:sp>
            <p:nvSpPr>
              <p:cNvPr id="92" name="WordArt 76"/>
              <p:cNvSpPr>
                <a:spLocks noChangeArrowheads="1" noChangeShapeType="1" noTextEdit="1"/>
              </p:cNvSpPr>
              <p:nvPr/>
            </p:nvSpPr>
            <p:spPr bwMode="auto">
              <a:xfrm rot="19520900">
                <a:off x="466839" y="3162318"/>
                <a:ext cx="3132000" cy="468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algn="ctr"/>
                <a:r>
                  <a:rPr lang="zh-CN" altLang="en-US" sz="2800" i="1" kern="10" dirty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中国水利水电出版社</a:t>
                </a:r>
              </a:p>
            </p:txBody>
          </p:sp>
          <p:sp>
            <p:nvSpPr>
              <p:cNvPr id="48" name="WordArt 75"/>
              <p:cNvSpPr>
                <a:spLocks noChangeArrowheads="1" noChangeShapeType="1" noTextEdit="1"/>
              </p:cNvSpPr>
              <p:nvPr userDrawn="1"/>
            </p:nvSpPr>
            <p:spPr bwMode="auto">
              <a:xfrm rot="19537802">
                <a:off x="4477621" y="3479437"/>
                <a:ext cx="4286771" cy="504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numCol="1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lvl="0" algn="ctr"/>
                <a:r>
                  <a:rPr lang="en-US" altLang="zh-CN" sz="2800" i="1" kern="10" dirty="0" smtClean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ISBN 978-7-5170-3719-4</a:t>
                </a:r>
                <a:endParaRPr lang="zh-CN" altLang="en-US" sz="2800" i="1" kern="10" dirty="0">
                  <a:ln w="9525">
                    <a:solidFill>
                      <a:srgbClr val="99FF99">
                        <a:alpha val="50000"/>
                      </a:srgbClr>
                    </a:solidFill>
                    <a:round/>
                    <a:headEnd/>
                    <a:tailEnd/>
                  </a:ln>
                  <a:solidFill>
                    <a:srgbClr val="CCEBCC"/>
                  </a:solidFill>
                  <a:ea typeface="楷体_GB2312"/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0" y="-10234"/>
              <a:ext cx="9197853" cy="6806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4" name="Title Placeholder 1"/>
          <p:cNvSpPr>
            <a:spLocks noGrp="1"/>
          </p:cNvSpPr>
          <p:nvPr>
            <p:ph type="title"/>
          </p:nvPr>
        </p:nvSpPr>
        <p:spPr>
          <a:xfrm>
            <a:off x="1043490" y="1017430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275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13418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27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41926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7" r:id="rId3"/>
    <p:sldLayoutId id="2147483693" r:id="rId4"/>
    <p:sldLayoutId id="2147483691" r:id="rId5"/>
    <p:sldLayoutId id="2147483701" r:id="rId6"/>
    <p:sldLayoutId id="2147483673" r:id="rId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1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5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8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6444208" y="188640"/>
            <a:ext cx="2304256" cy="387614"/>
          </a:xfrm>
        </p:spPr>
        <p:txBody>
          <a:bodyPr anchor="ctr">
            <a:noAutofit/>
          </a:bodyPr>
          <a:lstStyle/>
          <a:p>
            <a:pPr algn="ctr"/>
            <a:r>
              <a:rPr lang="zh-CN" altLang="en-US" sz="800" b="1" dirty="0" smtClean="0">
                <a:solidFill>
                  <a:srgbClr val="88D48C"/>
                </a:solidFill>
              </a:rPr>
              <a:t>微型计算机原理与接口技术（第二版）</a:t>
            </a:r>
            <a:endParaRPr lang="zh-CN" altLang="en-US" sz="800" b="1" dirty="0">
              <a:solidFill>
                <a:srgbClr val="88D4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4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4.1.5  I/O</a:t>
            </a:r>
            <a:r>
              <a:rPr lang="zh-CN" altLang="zh-CN" dirty="0"/>
              <a:t>端口的编址</a:t>
            </a:r>
            <a:r>
              <a:rPr lang="zh-CN" altLang="zh-CN" dirty="0" smtClean="0"/>
              <a:t>方法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11560" y="1729836"/>
            <a:ext cx="7956000" cy="18312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  <a:prstDash val="dash"/>
          </a:ln>
          <a:effectLst/>
        </p:spPr>
        <p:txBody>
          <a:bodyPr wrap="square" lIns="108000" tIns="36000" rIns="108000" bIns="36000">
            <a:spAutoFit/>
          </a:bodyPr>
          <a:lstStyle/>
          <a:p>
            <a:pPr algn="just">
              <a:lnSpc>
                <a:spcPct val="90000"/>
              </a:lnSpc>
              <a:spcAft>
                <a:spcPts val="300"/>
              </a:spcAft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系统内分配给所有端口的地址空间是完全独立的，与存储器地址空间无关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，使用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专门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指令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对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端口读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/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写。</a:t>
            </a:r>
            <a:endParaRPr lang="en-US" altLang="zh-CN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Aft>
                <a:spcPts val="300"/>
              </a:spcAft>
            </a:pP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优点</a:t>
            </a:r>
            <a:r>
              <a:rPr lang="zh-CN" altLang="zh-CN" sz="24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程序阅读方便，可根据指令判断操作对象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；I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/O指令和端口地址码较短，译码线路简单，指令执行速度快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2400" dirty="0" smtClean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缺点：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对端口操作的指令类型少，编程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灵活性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相对弱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zh-CN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4192622"/>
            <a:ext cx="7956000" cy="21636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  <a:prstDash val="dash"/>
          </a:ln>
          <a:effectLst/>
        </p:spPr>
        <p:txBody>
          <a:bodyPr wrap="square" lIns="108000" tIns="36000" rIns="108000" bIns="36000">
            <a:spAutoFit/>
          </a:bodyPr>
          <a:lstStyle/>
          <a:p>
            <a:pPr algn="just">
              <a:lnSpc>
                <a:spcPct val="90000"/>
              </a:lnSpc>
              <a:spcAft>
                <a:spcPts val="300"/>
              </a:spcAft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系统把存储器地址空间的一部分作为I/O端口空间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，为每个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端口分配一个存储器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地址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Aft>
                <a:spcPts val="300"/>
              </a:spcAft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优点：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指令类型丰富，编程灵活、方便；不需要专门的I/O指令，简化了指令系统的设计。</a:t>
            </a:r>
            <a:endParaRPr lang="en-US" altLang="zh-CN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缺点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存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储器地址范围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因端口占用而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减小；程序阅读不方便，程序中不易看出操作对象是存储器还是外设。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34816" y="1124744"/>
            <a:ext cx="3877985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altLang="zh-CN" sz="32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1</a:t>
            </a:r>
            <a:r>
              <a:rPr lang="zh-CN" altLang="zh-CN" sz="32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</a:t>
            </a:r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I/O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独立编址方式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34816" y="3573016"/>
            <a:ext cx="4493538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defPPr>
              <a:defRPr lang="zh-CN"/>
            </a:defPPr>
            <a:lvl1pPr algn="just">
              <a:spcBef>
                <a:spcPct val="0"/>
              </a:spcBef>
              <a:buNone/>
              <a:defRPr sz="3200" b="0" spc="0" baseline="0">
                <a:latin typeface="黑体" pitchFamily="49" charset="-122"/>
                <a:ea typeface="黑体" pitchFamily="49" charset="-122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</a:t>
            </a:r>
            <a:r>
              <a:rPr lang="zh-CN" altLang="zh-CN" dirty="0"/>
              <a:t>．存储器统一编址方式</a:t>
            </a:r>
          </a:p>
        </p:txBody>
      </p:sp>
    </p:spTree>
    <p:extLst>
      <p:ext uri="{BB962C8B-B14F-4D97-AF65-F5344CB8AC3E}">
        <p14:creationId xmlns:p14="http://schemas.microsoft.com/office/powerpoint/2010/main" val="272222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 </a:t>
            </a:r>
            <a:r>
              <a:rPr lang="zh-CN" altLang="zh-CN" dirty="0"/>
              <a:t>输入</a:t>
            </a:r>
            <a:r>
              <a:rPr lang="en-US" altLang="zh-CN" dirty="0"/>
              <a:t>/</a:t>
            </a:r>
            <a:r>
              <a:rPr lang="zh-CN" altLang="zh-CN" dirty="0"/>
              <a:t>输出控制方式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5736" y="2041817"/>
            <a:ext cx="5400600" cy="4123487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4.2.1  </a:t>
            </a:r>
            <a:r>
              <a:rPr lang="zh-CN" altLang="zh-CN" dirty="0"/>
              <a:t>无条件传送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pPr>
              <a:lnSpc>
                <a:spcPct val="130000"/>
              </a:lnSpc>
            </a:pPr>
            <a:r>
              <a:rPr lang="en-US" altLang="zh-CN" dirty="0"/>
              <a:t>4.2.2  </a:t>
            </a:r>
            <a:r>
              <a:rPr lang="zh-CN" altLang="zh-CN" dirty="0"/>
              <a:t>查询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pPr>
              <a:lnSpc>
                <a:spcPct val="130000"/>
              </a:lnSpc>
            </a:pPr>
            <a:r>
              <a:rPr lang="en-US" altLang="zh-CN" dirty="0"/>
              <a:t>4.2.3  </a:t>
            </a:r>
            <a:r>
              <a:rPr lang="zh-CN" altLang="zh-CN" dirty="0"/>
              <a:t>中断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pPr>
              <a:lnSpc>
                <a:spcPct val="130000"/>
              </a:lnSpc>
            </a:pPr>
            <a:r>
              <a:rPr lang="en-US" altLang="zh-CN" dirty="0"/>
              <a:t>4.2.4  DMA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pPr>
              <a:lnSpc>
                <a:spcPct val="130000"/>
              </a:lnSpc>
            </a:pPr>
            <a:r>
              <a:rPr lang="en-US" altLang="zh-CN" dirty="0"/>
              <a:t>4.2.5  I/O</a:t>
            </a:r>
            <a:r>
              <a:rPr lang="zh-CN" altLang="zh-CN" dirty="0"/>
              <a:t>通道方式</a:t>
            </a:r>
            <a:endParaRPr lang="zh-CN" altLang="en-US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1547664" y="1916832"/>
            <a:ext cx="6120680" cy="4104456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23728" y="2132856"/>
            <a:ext cx="4311572" cy="3602132"/>
            <a:chOff x="2123728" y="2132856"/>
            <a:chExt cx="4311572" cy="3602132"/>
          </a:xfrm>
        </p:grpSpPr>
        <p:sp>
          <p:nvSpPr>
            <p:cNvPr id="5" name="矩形 4">
              <a:hlinkClick r:id="rId3" action="ppaction://hlinksldjump"/>
            </p:cNvPr>
            <p:cNvSpPr/>
            <p:nvPr/>
          </p:nvSpPr>
          <p:spPr>
            <a:xfrm>
              <a:off x="2123728" y="2132856"/>
              <a:ext cx="431157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hlinkClick r:id="rId4" action="ppaction://hlinksldjump"/>
            </p:cNvPr>
            <p:cNvSpPr/>
            <p:nvPr/>
          </p:nvSpPr>
          <p:spPr>
            <a:xfrm>
              <a:off x="2123728" y="2889373"/>
              <a:ext cx="3135689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5" action="ppaction://hlinksldjump"/>
            </p:cNvPr>
            <p:cNvSpPr/>
            <p:nvPr/>
          </p:nvSpPr>
          <p:spPr>
            <a:xfrm>
              <a:off x="2123729" y="4402407"/>
              <a:ext cx="318023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hlinkClick r:id="rId6" action="ppaction://hlinksldjump"/>
            </p:cNvPr>
            <p:cNvSpPr/>
            <p:nvPr/>
          </p:nvSpPr>
          <p:spPr>
            <a:xfrm>
              <a:off x="2123728" y="3645890"/>
              <a:ext cx="3180231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hlinkClick r:id="rId7" action="ppaction://hlinksldjump"/>
            </p:cNvPr>
            <p:cNvSpPr/>
            <p:nvPr/>
          </p:nvSpPr>
          <p:spPr>
            <a:xfrm>
              <a:off x="2123729" y="5158924"/>
              <a:ext cx="368502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804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4.2.1  </a:t>
            </a:r>
            <a:r>
              <a:rPr lang="zh-CN" altLang="zh-CN" dirty="0"/>
              <a:t>无条件传送方式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39552" y="1255400"/>
            <a:ext cx="8064896" cy="2385268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>
            <a:solidFill>
              <a:srgbClr val="00B050"/>
            </a:solidFill>
          </a:ln>
          <a:effectLst/>
          <a:extLst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种简单的传送方式，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其硬件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结构和软件设计都十分简单，接口电路中只需数据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端口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程序中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勿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需查询</a:t>
            </a:r>
            <a:r>
              <a:rPr lang="zh-CN" altLang="zh-CN" sz="2400" dirty="0">
                <a:latin typeface="隶书" pitchFamily="49" charset="-122"/>
                <a:ea typeface="隶书" pitchFamily="49" charset="-122"/>
                <a:cs typeface="Times New Roman" pitchFamily="18" charset="0"/>
              </a:rPr>
              <a:t>和等待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外设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只需在适当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位置直接插入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指令，当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zh-CN" sz="2400" dirty="0">
                <a:latin typeface="隶书" pitchFamily="49" charset="-122"/>
                <a:ea typeface="隶书" pitchFamily="49" charset="-122"/>
                <a:cs typeface="Times New Roman" pitchFamily="18" charset="0"/>
              </a:rPr>
              <a:t>执行到</a:t>
            </a:r>
            <a:r>
              <a:rPr lang="en-US" altLang="zh-CN" sz="2400" dirty="0">
                <a:latin typeface="隶书" pitchFamily="49" charset="-122"/>
                <a:ea typeface="隶书" pitchFamily="49" charset="-122"/>
                <a:cs typeface="Times New Roman" pitchFamily="18" charset="0"/>
              </a:rPr>
              <a:t>I/O</a:t>
            </a:r>
            <a:r>
              <a:rPr lang="zh-CN" altLang="zh-CN" sz="2400" dirty="0">
                <a:latin typeface="隶书" pitchFamily="49" charset="-122"/>
                <a:ea typeface="隶书" pitchFamily="49" charset="-122"/>
                <a:cs typeface="Times New Roman" pitchFamily="18" charset="0"/>
              </a:rPr>
              <a:t>指令时，立即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开始</a:t>
            </a:r>
            <a:r>
              <a:rPr lang="zh-CN" altLang="zh-CN" sz="2400" dirty="0">
                <a:latin typeface="隶书" pitchFamily="49" charset="-122"/>
                <a:ea typeface="隶书" pitchFamily="49" charset="-122"/>
                <a:cs typeface="Times New Roman" pitchFamily="18" charset="0"/>
              </a:rPr>
              <a:t>输入</a:t>
            </a:r>
            <a:r>
              <a:rPr lang="en-US" altLang="zh-CN" sz="2400" dirty="0">
                <a:latin typeface="隶书" pitchFamily="49" charset="-122"/>
                <a:ea typeface="隶书" pitchFamily="49" charset="-122"/>
                <a:cs typeface="Times New Roman" pitchFamily="18" charset="0"/>
              </a:rPr>
              <a:t>/</a:t>
            </a:r>
            <a:r>
              <a:rPr lang="zh-CN" altLang="zh-CN" sz="2400" dirty="0">
                <a:latin typeface="隶书" pitchFamily="49" charset="-122"/>
                <a:ea typeface="隶书" pitchFamily="49" charset="-122"/>
                <a:cs typeface="Times New Roman" pitchFamily="18" charset="0"/>
              </a:rPr>
              <a:t>输出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数据的操作。</a:t>
            </a:r>
            <a:endParaRPr lang="en-US" altLang="zh-CN" sz="2400" dirty="0" smtClean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适用于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对一些简单外设的操作，主要应用于定时为已知或固定不变的低速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设备或无需等待时间的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设备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27649" name="Picture 1" descr="C:\Users\Administrator\AppData\Roaming\Tencent\Users\44194298\QQ\WinTemp\RichOle\~A`0OK}{~QL0ENISKQH}DKM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3789040"/>
            <a:ext cx="7391400" cy="2436539"/>
          </a:xfrm>
          <a:prstGeom prst="rect">
            <a:avLst/>
          </a:prstGeom>
          <a:noFill/>
          <a:ln w="19050">
            <a:solidFill>
              <a:srgbClr val="CCCC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39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4.2.2  </a:t>
            </a:r>
            <a:r>
              <a:rPr lang="zh-CN" altLang="zh-CN" dirty="0"/>
              <a:t>查询方式</a:t>
            </a:r>
            <a:endParaRPr lang="zh-CN" altLang="en-US" dirty="0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30000" y="1182238"/>
            <a:ext cx="7884000" cy="2754600"/>
          </a:xfrm>
          <a:prstGeom prst="rect">
            <a:avLst/>
          </a:prstGeom>
          <a:solidFill>
            <a:srgbClr val="EAEAEA">
              <a:alpha val="30196"/>
            </a:srgbClr>
          </a:solidFill>
          <a:ln>
            <a:solidFill>
              <a:srgbClr val="7030A0"/>
            </a:solidFill>
            <a:prstDash val="dash"/>
          </a:ln>
          <a:effectLst/>
          <a:extLst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也称条件传送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方式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在执行一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操作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前，必须</a:t>
            </a:r>
            <a:r>
              <a:rPr lang="zh-CN" altLang="en-US" sz="2400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不断地</a:t>
            </a:r>
            <a:r>
              <a:rPr lang="zh-CN" altLang="en-US" sz="2400" dirty="0">
                <a:latin typeface="隶书" pitchFamily="49" charset="-122"/>
                <a:ea typeface="隶书" pitchFamily="49" charset="-122"/>
                <a:cs typeface="Times New Roman" pitchFamily="18" charset="0"/>
              </a:rPr>
              <a:t>检测外设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状态，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当</a:t>
            </a:r>
            <a:r>
              <a:rPr lang="zh-CN" altLang="en-US" sz="2400" dirty="0" smtClean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外设就绪才能</a:t>
            </a:r>
            <a:r>
              <a:rPr lang="zh-CN" altLang="en-US" sz="2400" dirty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传送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，否则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等待并查询外设的状态，直至外设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准备好。</a:t>
            </a:r>
            <a:endParaRPr lang="en-US" altLang="zh-CN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因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的大量时间被消耗在反复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查询、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循环等待慢速外设的过程中，而且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与外设不能并行工作，所以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效率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很低，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但接口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电路简单，硬件开销小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，在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不太忙，传送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速度要求不高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场合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可以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采用查询方式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2123333" y="4055826"/>
            <a:ext cx="4741863" cy="2196000"/>
          </a:xfrm>
          <a:prstGeom prst="rect">
            <a:avLst/>
          </a:prstGeom>
          <a:solidFill>
            <a:srgbClr val="CCECFF">
              <a:alpha val="49804"/>
            </a:srgbClr>
          </a:solidFill>
          <a:ln w="9525">
            <a:solidFill>
              <a:srgbClr val="9999FF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endParaRPr lang="zh-CN" altLang="en-US" sz="20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1595613" y="4047507"/>
            <a:ext cx="3581400" cy="400050"/>
            <a:chOff x="912" y="672"/>
            <a:chExt cx="2256" cy="252"/>
          </a:xfrm>
        </p:grpSpPr>
        <p:sp>
          <p:nvSpPr>
            <p:cNvPr id="6" name="Line 27"/>
            <p:cNvSpPr>
              <a:spLocks noChangeShapeType="1"/>
            </p:cNvSpPr>
            <p:nvPr/>
          </p:nvSpPr>
          <p:spPr bwMode="auto">
            <a:xfrm>
              <a:off x="912" y="912"/>
              <a:ext cx="2256" cy="0"/>
            </a:xfrm>
            <a:prstGeom prst="line">
              <a:avLst/>
            </a:prstGeom>
            <a:noFill/>
            <a:ln w="76200">
              <a:solidFill>
                <a:srgbClr val="0066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7" name="Text Box 28"/>
            <p:cNvSpPr txBox="1">
              <a:spLocks noChangeArrowheads="1"/>
            </p:cNvSpPr>
            <p:nvPr/>
          </p:nvSpPr>
          <p:spPr bwMode="auto">
            <a:xfrm>
              <a:off x="1772" y="672"/>
              <a:ext cx="34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>
                  <a:solidFill>
                    <a:srgbClr val="0066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DB</a:t>
              </a:r>
            </a:p>
          </p:txBody>
        </p:sp>
      </p:grpSp>
      <p:sp>
        <p:nvSpPr>
          <p:cNvPr id="8" name="Line 29"/>
          <p:cNvSpPr>
            <a:spLocks noChangeShapeType="1"/>
          </p:cNvSpPr>
          <p:nvPr/>
        </p:nvSpPr>
        <p:spPr bwMode="auto">
          <a:xfrm>
            <a:off x="6396213" y="4444382"/>
            <a:ext cx="1219200" cy="0"/>
          </a:xfrm>
          <a:prstGeom prst="line">
            <a:avLst/>
          </a:prstGeom>
          <a:noFill/>
          <a:ln w="76200">
            <a:solidFill>
              <a:srgbClr val="0066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0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9" name="Group 47"/>
          <p:cNvGrpSpPr>
            <a:grpSpLocks/>
          </p:cNvGrpSpPr>
          <p:nvPr/>
        </p:nvGrpSpPr>
        <p:grpSpPr bwMode="auto">
          <a:xfrm>
            <a:off x="1443213" y="4672984"/>
            <a:ext cx="4343400" cy="1274763"/>
            <a:chOff x="864" y="2602"/>
            <a:chExt cx="2736" cy="803"/>
          </a:xfrm>
        </p:grpSpPr>
        <p:sp>
          <p:nvSpPr>
            <p:cNvPr id="10" name="Line 14"/>
            <p:cNvSpPr>
              <a:spLocks noChangeShapeType="1"/>
            </p:cNvSpPr>
            <p:nvPr/>
          </p:nvSpPr>
          <p:spPr bwMode="auto">
            <a:xfrm>
              <a:off x="2208" y="3370"/>
              <a:ext cx="1008" cy="0"/>
            </a:xfrm>
            <a:prstGeom prst="line">
              <a:avLst/>
            </a:prstGeom>
            <a:noFill/>
            <a:ln w="12700">
              <a:solidFill>
                <a:srgbClr val="0070C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grpSp>
          <p:nvGrpSpPr>
            <p:cNvPr id="11" name="Group 17"/>
            <p:cNvGrpSpPr>
              <a:grpSpLocks/>
            </p:cNvGrpSpPr>
            <p:nvPr/>
          </p:nvGrpSpPr>
          <p:grpSpPr bwMode="auto">
            <a:xfrm>
              <a:off x="864" y="2935"/>
              <a:ext cx="932" cy="470"/>
              <a:chOff x="816" y="1389"/>
              <a:chExt cx="596" cy="470"/>
            </a:xfrm>
          </p:grpSpPr>
          <p:sp>
            <p:nvSpPr>
              <p:cNvPr id="15" name="Line 18"/>
              <p:cNvSpPr>
                <a:spLocks noChangeShapeType="1"/>
              </p:cNvSpPr>
              <p:nvPr/>
            </p:nvSpPr>
            <p:spPr bwMode="auto">
              <a:xfrm>
                <a:off x="816" y="1632"/>
                <a:ext cx="596" cy="0"/>
              </a:xfrm>
              <a:prstGeom prst="line">
                <a:avLst/>
              </a:prstGeom>
              <a:noFill/>
              <a:ln w="76200">
                <a:solidFill>
                  <a:srgbClr val="0070C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6" name="Text Box 19"/>
              <p:cNvSpPr txBox="1">
                <a:spLocks noChangeArrowheads="1"/>
              </p:cNvSpPr>
              <p:nvPr/>
            </p:nvSpPr>
            <p:spPr bwMode="auto">
              <a:xfrm>
                <a:off x="876" y="1389"/>
                <a:ext cx="218" cy="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ts val="3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0070C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AB</a:t>
                </a:r>
              </a:p>
              <a:p>
                <a:pPr algn="ctr">
                  <a:spcBef>
                    <a:spcPts val="300"/>
                  </a:spcBef>
                  <a:buFontTx/>
                  <a:buNone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CB</a:t>
                </a:r>
              </a:p>
            </p:txBody>
          </p:sp>
        </p:grpSp>
        <p:grpSp>
          <p:nvGrpSpPr>
            <p:cNvPr id="12" name="Group 30"/>
            <p:cNvGrpSpPr>
              <a:grpSpLocks/>
            </p:cNvGrpSpPr>
            <p:nvPr/>
          </p:nvGrpSpPr>
          <p:grpSpPr bwMode="auto">
            <a:xfrm>
              <a:off x="2256" y="2602"/>
              <a:ext cx="1344" cy="336"/>
              <a:chOff x="2208" y="1056"/>
              <a:chExt cx="1344" cy="336"/>
            </a:xfrm>
          </p:grpSpPr>
          <p:sp>
            <p:nvSpPr>
              <p:cNvPr id="13" name="Line 31"/>
              <p:cNvSpPr>
                <a:spLocks noChangeShapeType="1"/>
              </p:cNvSpPr>
              <p:nvPr/>
            </p:nvSpPr>
            <p:spPr bwMode="auto">
              <a:xfrm>
                <a:off x="2208" y="1392"/>
                <a:ext cx="1344" cy="0"/>
              </a:xfrm>
              <a:prstGeom prst="line">
                <a:avLst/>
              </a:prstGeom>
              <a:noFill/>
              <a:ln w="12700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4" name="Line 32"/>
              <p:cNvSpPr>
                <a:spLocks noChangeShapeType="1"/>
              </p:cNvSpPr>
              <p:nvPr/>
            </p:nvSpPr>
            <p:spPr bwMode="auto">
              <a:xfrm flipV="1">
                <a:off x="3552" y="1056"/>
                <a:ext cx="0" cy="336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</p:grpSp>
      <p:grpSp>
        <p:nvGrpSpPr>
          <p:cNvPr id="17" name="Group 48"/>
          <p:cNvGrpSpPr>
            <a:grpSpLocks/>
          </p:cNvGrpSpPr>
          <p:nvPr/>
        </p:nvGrpSpPr>
        <p:grpSpPr bwMode="auto">
          <a:xfrm>
            <a:off x="1595613" y="4047507"/>
            <a:ext cx="6057903" cy="2132013"/>
            <a:chOff x="960" y="2208"/>
            <a:chExt cx="3816" cy="1343"/>
          </a:xfrm>
        </p:grpSpPr>
        <p:grpSp>
          <p:nvGrpSpPr>
            <p:cNvPr id="18" name="Group 11"/>
            <p:cNvGrpSpPr>
              <a:grpSpLocks/>
            </p:cNvGrpSpPr>
            <p:nvPr/>
          </p:nvGrpSpPr>
          <p:grpSpPr bwMode="auto">
            <a:xfrm>
              <a:off x="960" y="2208"/>
              <a:ext cx="1678" cy="252"/>
              <a:chOff x="912" y="662"/>
              <a:chExt cx="1678" cy="252"/>
            </a:xfrm>
          </p:grpSpPr>
          <p:sp>
            <p:nvSpPr>
              <p:cNvPr id="27" name="Line 12"/>
              <p:cNvSpPr>
                <a:spLocks noChangeShapeType="1"/>
              </p:cNvSpPr>
              <p:nvPr/>
            </p:nvSpPr>
            <p:spPr bwMode="auto">
              <a:xfrm>
                <a:off x="912" y="902"/>
                <a:ext cx="1678" cy="0"/>
              </a:xfrm>
              <a:prstGeom prst="line">
                <a:avLst/>
              </a:prstGeom>
              <a:noFill/>
              <a:ln w="28575">
                <a:solidFill>
                  <a:srgbClr val="0066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8" name="Text Box 13"/>
              <p:cNvSpPr txBox="1">
                <a:spLocks noChangeArrowheads="1"/>
              </p:cNvSpPr>
              <p:nvPr/>
            </p:nvSpPr>
            <p:spPr bwMode="auto">
              <a:xfrm>
                <a:off x="1772" y="662"/>
                <a:ext cx="34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000">
                    <a:solidFill>
                      <a:srgbClr val="0066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DB</a:t>
                </a:r>
              </a:p>
            </p:txBody>
          </p:sp>
        </p:grpSp>
        <p:grpSp>
          <p:nvGrpSpPr>
            <p:cNvPr id="19" name="Group 33"/>
            <p:cNvGrpSpPr>
              <a:grpSpLocks/>
            </p:cNvGrpSpPr>
            <p:nvPr/>
          </p:nvGrpSpPr>
          <p:grpSpPr bwMode="auto">
            <a:xfrm>
              <a:off x="3984" y="3112"/>
              <a:ext cx="792" cy="439"/>
              <a:chOff x="3936" y="1566"/>
              <a:chExt cx="792" cy="439"/>
            </a:xfrm>
          </p:grpSpPr>
          <p:sp>
            <p:nvSpPr>
              <p:cNvPr id="24" name="Line 34"/>
              <p:cNvSpPr>
                <a:spLocks noChangeShapeType="1"/>
              </p:cNvSpPr>
              <p:nvPr/>
            </p:nvSpPr>
            <p:spPr bwMode="auto">
              <a:xfrm>
                <a:off x="3936" y="1776"/>
                <a:ext cx="720" cy="0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5" name="Text Box 35"/>
              <p:cNvSpPr txBox="1">
                <a:spLocks noChangeArrowheads="1"/>
              </p:cNvSpPr>
              <p:nvPr/>
            </p:nvSpPr>
            <p:spPr bwMode="auto">
              <a:xfrm>
                <a:off x="4197" y="1566"/>
                <a:ext cx="531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CC33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状态</a:t>
                </a:r>
              </a:p>
            </p:txBody>
          </p:sp>
          <p:sp>
            <p:nvSpPr>
              <p:cNvPr id="26" name="Text Box 36"/>
              <p:cNvSpPr txBox="1">
                <a:spLocks noChangeArrowheads="1"/>
              </p:cNvSpPr>
              <p:nvPr/>
            </p:nvSpPr>
            <p:spPr bwMode="auto">
              <a:xfrm>
                <a:off x="4243" y="1753"/>
                <a:ext cx="439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CC33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信号</a:t>
                </a:r>
              </a:p>
            </p:txBody>
          </p:sp>
        </p:grpSp>
        <p:grpSp>
          <p:nvGrpSpPr>
            <p:cNvPr id="20" name="Group 37"/>
            <p:cNvGrpSpPr>
              <a:grpSpLocks/>
            </p:cNvGrpSpPr>
            <p:nvPr/>
          </p:nvGrpSpPr>
          <p:grpSpPr bwMode="auto">
            <a:xfrm>
              <a:off x="2592" y="2470"/>
              <a:ext cx="624" cy="796"/>
              <a:chOff x="2592" y="924"/>
              <a:chExt cx="576" cy="796"/>
            </a:xfrm>
          </p:grpSpPr>
          <p:sp>
            <p:nvSpPr>
              <p:cNvPr id="21" name="Line 38"/>
              <p:cNvSpPr>
                <a:spLocks noChangeShapeType="1"/>
              </p:cNvSpPr>
              <p:nvPr/>
            </p:nvSpPr>
            <p:spPr bwMode="auto">
              <a:xfrm>
                <a:off x="2640" y="1720"/>
                <a:ext cx="528" cy="0"/>
              </a:xfrm>
              <a:prstGeom prst="line">
                <a:avLst/>
              </a:prstGeom>
              <a:noFill/>
              <a:ln w="12700">
                <a:solidFill>
                  <a:srgbClr val="C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2" name="Line 39"/>
              <p:cNvSpPr>
                <a:spLocks noChangeShapeType="1"/>
              </p:cNvSpPr>
              <p:nvPr/>
            </p:nvSpPr>
            <p:spPr bwMode="auto">
              <a:xfrm flipV="1">
                <a:off x="2640" y="924"/>
                <a:ext cx="0" cy="794"/>
              </a:xfrm>
              <a:prstGeom prst="line">
                <a:avLst/>
              </a:prstGeom>
              <a:noFill/>
              <a:ln w="9525">
                <a:solidFill>
                  <a:srgbClr val="C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3" name="Text Box 40"/>
              <p:cNvSpPr txBox="1">
                <a:spLocks noChangeArrowheads="1"/>
              </p:cNvSpPr>
              <p:nvPr/>
            </p:nvSpPr>
            <p:spPr bwMode="auto">
              <a:xfrm>
                <a:off x="2592" y="952"/>
                <a:ext cx="432" cy="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ct val="90000"/>
                  </a:lnSpc>
                  <a:buFontTx/>
                  <a:buNone/>
                </a:pPr>
                <a:r>
                  <a:rPr lang="zh-CN" altLang="en-US" sz="2000" spc="-100" dirty="0">
                    <a:solidFill>
                      <a:srgbClr val="007434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状态信息</a:t>
                </a:r>
              </a:p>
            </p:txBody>
          </p:sp>
        </p:grpSp>
      </p:grpSp>
      <p:grpSp>
        <p:nvGrpSpPr>
          <p:cNvPr id="29" name="Group 20"/>
          <p:cNvGrpSpPr>
            <a:grpSpLocks/>
          </p:cNvGrpSpPr>
          <p:nvPr/>
        </p:nvGrpSpPr>
        <p:grpSpPr bwMode="auto">
          <a:xfrm>
            <a:off x="986013" y="4139582"/>
            <a:ext cx="7200901" cy="1981200"/>
            <a:chOff x="528" y="720"/>
            <a:chExt cx="4536" cy="1248"/>
          </a:xfrm>
        </p:grpSpPr>
        <p:grpSp>
          <p:nvGrpSpPr>
            <p:cNvPr id="30" name="Group 21"/>
            <p:cNvGrpSpPr>
              <a:grpSpLocks/>
            </p:cNvGrpSpPr>
            <p:nvPr/>
          </p:nvGrpSpPr>
          <p:grpSpPr bwMode="auto">
            <a:xfrm>
              <a:off x="528" y="720"/>
              <a:ext cx="4536" cy="1248"/>
              <a:chOff x="5040" y="1824"/>
              <a:chExt cx="4536" cy="1296"/>
            </a:xfrm>
          </p:grpSpPr>
          <p:sp>
            <p:nvSpPr>
              <p:cNvPr id="32" name="Rectangle 22"/>
              <p:cNvSpPr>
                <a:spLocks noChangeArrowheads="1"/>
              </p:cNvSpPr>
              <p:nvPr/>
            </p:nvSpPr>
            <p:spPr bwMode="auto">
              <a:xfrm>
                <a:off x="5040" y="1824"/>
                <a:ext cx="384" cy="1296"/>
              </a:xfrm>
              <a:prstGeom prst="rect">
                <a:avLst/>
              </a:prstGeom>
              <a:solidFill>
                <a:srgbClr val="DDDDDD"/>
              </a:solidFill>
              <a:ln w="9525">
                <a:solidFill>
                  <a:srgbClr val="00336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33" name="Text Box 23"/>
              <p:cNvSpPr txBox="1">
                <a:spLocks noChangeArrowheads="1"/>
              </p:cNvSpPr>
              <p:nvPr/>
            </p:nvSpPr>
            <p:spPr bwMode="auto">
              <a:xfrm>
                <a:off x="5115" y="2140"/>
                <a:ext cx="233" cy="664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3366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en-US" altLang="zh-CN" sz="20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</a:t>
                </a:r>
              </a:p>
              <a:p>
                <a:pPr algn="ctr">
                  <a:buFontTx/>
                  <a:buNone/>
                </a:pPr>
                <a:r>
                  <a:rPr lang="en-US" altLang="zh-CN" sz="20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P</a:t>
                </a:r>
              </a:p>
              <a:p>
                <a:pPr algn="ctr">
                  <a:buFontTx/>
                  <a:buNone/>
                </a:pPr>
                <a:r>
                  <a:rPr lang="en-US" altLang="zh-CN" sz="2000">
                    <a:solidFill>
                      <a:srgbClr val="00206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U</a:t>
                </a:r>
              </a:p>
            </p:txBody>
          </p:sp>
          <p:sp>
            <p:nvSpPr>
              <p:cNvPr id="38" name="Rectangle 22"/>
              <p:cNvSpPr>
                <a:spLocks noChangeArrowheads="1"/>
              </p:cNvSpPr>
              <p:nvPr/>
            </p:nvSpPr>
            <p:spPr bwMode="auto">
              <a:xfrm>
                <a:off x="9192" y="1824"/>
                <a:ext cx="384" cy="1296"/>
              </a:xfrm>
              <a:prstGeom prst="rect">
                <a:avLst/>
              </a:prstGeom>
              <a:solidFill>
                <a:srgbClr val="DDDDDD"/>
              </a:solidFill>
              <a:ln w="9525">
                <a:solidFill>
                  <a:srgbClr val="003366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31" name="Text Box 24"/>
            <p:cNvSpPr txBox="1">
              <a:spLocks noChangeArrowheads="1"/>
            </p:cNvSpPr>
            <p:nvPr/>
          </p:nvSpPr>
          <p:spPr bwMode="auto">
            <a:xfrm>
              <a:off x="4681" y="927"/>
              <a:ext cx="383" cy="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ts val="1200"/>
                </a:spcBef>
                <a:buFontTx/>
                <a:buNone/>
              </a:pPr>
              <a:r>
                <a:rPr lang="zh-CN" altLang="en-US" sz="2000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外部设备</a:t>
              </a:r>
              <a:endParaRPr lang="zh-CN" altLang="en-US" sz="20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34" name="Group 46"/>
          <p:cNvGrpSpPr>
            <a:grpSpLocks/>
          </p:cNvGrpSpPr>
          <p:nvPr/>
        </p:nvGrpSpPr>
        <p:grpSpPr bwMode="auto">
          <a:xfrm>
            <a:off x="2891013" y="4241182"/>
            <a:ext cx="3502025" cy="1879600"/>
            <a:chOff x="1776" y="2330"/>
            <a:chExt cx="2206" cy="1184"/>
          </a:xfrm>
        </p:grpSpPr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1776" y="2682"/>
              <a:ext cx="477" cy="832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端口选择及 </a:t>
              </a:r>
              <a:endPara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  <a:p>
              <a:pPr algn="ctr">
                <a:buFontTx/>
                <a:buNone/>
              </a:pPr>
              <a:r>
                <a:rPr lang="zh-CN" altLang="en-US" sz="2000" dirty="0" smtClean="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控制</a:t>
              </a:r>
              <a:endParaRPr lang="zh-CN" altLang="en-US" sz="2000" dirty="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6" name="Text Box 16"/>
            <p:cNvSpPr txBox="1">
              <a:spLocks noChangeArrowheads="1"/>
            </p:cNvSpPr>
            <p:nvPr/>
          </p:nvSpPr>
          <p:spPr bwMode="auto">
            <a:xfrm>
              <a:off x="3220" y="2330"/>
              <a:ext cx="762" cy="256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数据端口</a:t>
              </a:r>
            </a:p>
          </p:txBody>
        </p:sp>
        <p:sp>
          <p:nvSpPr>
            <p:cNvPr id="37" name="Text Box 25"/>
            <p:cNvSpPr txBox="1">
              <a:spLocks noChangeArrowheads="1"/>
            </p:cNvSpPr>
            <p:nvPr/>
          </p:nvSpPr>
          <p:spPr bwMode="auto">
            <a:xfrm>
              <a:off x="3220" y="3178"/>
              <a:ext cx="762" cy="256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Tx/>
                <a:buNone/>
              </a:pPr>
              <a:r>
                <a: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状态端口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817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8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4.2.2  </a:t>
            </a:r>
            <a:r>
              <a:rPr lang="zh-CN" altLang="zh-CN" dirty="0"/>
              <a:t>查询方式</a:t>
            </a:r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39078" y="2118342"/>
            <a:ext cx="2212617" cy="1905000"/>
          </a:xfrm>
          <a:prstGeom prst="rect">
            <a:avLst/>
          </a:prstGeom>
          <a:solidFill>
            <a:srgbClr val="EDE1D6">
              <a:alpha val="50196"/>
            </a:srgbClr>
          </a:solidFill>
          <a:ln w="12700" cap="rnd">
            <a:solidFill>
              <a:srgbClr val="FF0000"/>
            </a:solidFill>
            <a:prstDash val="sysDash"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endParaRPr lang="zh-CN" altLang="en-US" sz="2000">
              <a:solidFill>
                <a:srgbClr val="000066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838023" y="2969034"/>
            <a:ext cx="1728788" cy="942975"/>
            <a:chOff x="4263" y="2046"/>
            <a:chExt cx="1089" cy="594"/>
          </a:xfrm>
        </p:grpSpPr>
        <p:sp>
          <p:nvSpPr>
            <p:cNvPr id="9" name="AutoShape 13"/>
            <p:cNvSpPr>
              <a:spLocks noChangeArrowheads="1"/>
            </p:cNvSpPr>
            <p:nvPr/>
          </p:nvSpPr>
          <p:spPr bwMode="auto">
            <a:xfrm>
              <a:off x="4263" y="2208"/>
              <a:ext cx="1089" cy="432"/>
            </a:xfrm>
            <a:prstGeom prst="flowChartDecision">
              <a:avLst/>
            </a:prstGeom>
            <a:noFill/>
            <a:ln w="19050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buFontTx/>
                <a:buNone/>
              </a:pPr>
              <a:r>
                <a:rPr lang="zh-CN" altLang="en-US" dirty="0" smtClean="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准备就绪？</a:t>
              </a:r>
              <a:endParaRPr lang="zh-CN" altLang="en-US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>
              <a:off x="4800" y="2046"/>
              <a:ext cx="0" cy="159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14" name="Group 18"/>
          <p:cNvGrpSpPr>
            <a:grpSpLocks/>
          </p:cNvGrpSpPr>
          <p:nvPr/>
        </p:nvGrpSpPr>
        <p:grpSpPr bwMode="auto">
          <a:xfrm>
            <a:off x="539574" y="2269399"/>
            <a:ext cx="1150938" cy="1295400"/>
            <a:chOff x="4075" y="1545"/>
            <a:chExt cx="725" cy="816"/>
          </a:xfrm>
        </p:grpSpPr>
        <p:sp>
          <p:nvSpPr>
            <p:cNvPr id="15" name="Line 19"/>
            <p:cNvSpPr>
              <a:spLocks noChangeShapeType="1"/>
            </p:cNvSpPr>
            <p:nvPr/>
          </p:nvSpPr>
          <p:spPr bwMode="auto">
            <a:xfrm flipV="1">
              <a:off x="4075" y="1545"/>
              <a:ext cx="0" cy="816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6" name="Line 20"/>
            <p:cNvSpPr>
              <a:spLocks noChangeShapeType="1"/>
            </p:cNvSpPr>
            <p:nvPr/>
          </p:nvSpPr>
          <p:spPr bwMode="auto">
            <a:xfrm>
              <a:off x="4075" y="1545"/>
              <a:ext cx="725" cy="0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17" name="Group 21"/>
          <p:cNvGrpSpPr>
            <a:grpSpLocks/>
          </p:cNvGrpSpPr>
          <p:nvPr/>
        </p:nvGrpSpPr>
        <p:grpSpPr bwMode="auto">
          <a:xfrm>
            <a:off x="539572" y="3237327"/>
            <a:ext cx="365125" cy="369888"/>
            <a:chOff x="4075" y="2237"/>
            <a:chExt cx="230" cy="233"/>
          </a:xfrm>
        </p:grpSpPr>
        <p:sp>
          <p:nvSpPr>
            <p:cNvPr id="18" name="Line 22"/>
            <p:cNvSpPr>
              <a:spLocks noChangeShapeType="1"/>
            </p:cNvSpPr>
            <p:nvPr/>
          </p:nvSpPr>
          <p:spPr bwMode="auto">
            <a:xfrm flipH="1" flipV="1">
              <a:off x="4075" y="2443"/>
              <a:ext cx="197" cy="3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9" name="Text Box 23"/>
            <p:cNvSpPr txBox="1">
              <a:spLocks noChangeArrowheads="1"/>
            </p:cNvSpPr>
            <p:nvPr/>
          </p:nvSpPr>
          <p:spPr bwMode="auto">
            <a:xfrm>
              <a:off x="4084" y="2237"/>
              <a:ext cx="22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dirty="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N</a:t>
              </a:r>
            </a:p>
          </p:txBody>
        </p:sp>
      </p:grpSp>
      <p:grpSp>
        <p:nvGrpSpPr>
          <p:cNvPr id="20" name="Group 24"/>
          <p:cNvGrpSpPr>
            <a:grpSpLocks/>
          </p:cNvGrpSpPr>
          <p:nvPr/>
        </p:nvGrpSpPr>
        <p:grpSpPr bwMode="auto">
          <a:xfrm>
            <a:off x="833282" y="3903309"/>
            <a:ext cx="1728793" cy="812800"/>
            <a:chOff x="4260" y="2640"/>
            <a:chExt cx="1089" cy="512"/>
          </a:xfrm>
        </p:grpSpPr>
        <p:sp>
          <p:nvSpPr>
            <p:cNvPr id="21" name="AutoShape 25"/>
            <p:cNvSpPr>
              <a:spLocks noChangeArrowheads="1"/>
            </p:cNvSpPr>
            <p:nvPr/>
          </p:nvSpPr>
          <p:spPr bwMode="auto">
            <a:xfrm>
              <a:off x="4260" y="2880"/>
              <a:ext cx="1089" cy="272"/>
            </a:xfrm>
            <a:prstGeom prst="flowChartProcess">
              <a:avLst/>
            </a:prstGeom>
            <a:noFill/>
            <a:ln w="19050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数据传送</a:t>
              </a:r>
            </a:p>
          </p:txBody>
        </p:sp>
        <p:grpSp>
          <p:nvGrpSpPr>
            <p:cNvPr id="22" name="Group 26"/>
            <p:cNvGrpSpPr>
              <a:grpSpLocks/>
            </p:cNvGrpSpPr>
            <p:nvPr/>
          </p:nvGrpSpPr>
          <p:grpSpPr bwMode="auto">
            <a:xfrm>
              <a:off x="4783" y="2640"/>
              <a:ext cx="221" cy="275"/>
              <a:chOff x="4783" y="2640"/>
              <a:chExt cx="221" cy="275"/>
            </a:xfrm>
          </p:grpSpPr>
          <p:sp>
            <p:nvSpPr>
              <p:cNvPr id="23" name="Line 27"/>
              <p:cNvSpPr>
                <a:spLocks noChangeShapeType="1"/>
              </p:cNvSpPr>
              <p:nvPr/>
            </p:nvSpPr>
            <p:spPr bwMode="auto">
              <a:xfrm>
                <a:off x="4800" y="2640"/>
                <a:ext cx="0" cy="240"/>
              </a:xfrm>
              <a:prstGeom prst="line">
                <a:avLst/>
              </a:prstGeom>
              <a:noFill/>
              <a:ln w="19050">
                <a:solidFill>
                  <a:srgbClr val="000066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4" name="Text Box 28"/>
              <p:cNvSpPr txBox="1">
                <a:spLocks noChangeArrowheads="1"/>
              </p:cNvSpPr>
              <p:nvPr/>
            </p:nvSpPr>
            <p:spPr bwMode="auto">
              <a:xfrm>
                <a:off x="4783" y="2682"/>
                <a:ext cx="221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dirty="0">
                    <a:solidFill>
                      <a:srgbClr val="000066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Y</a:t>
                </a:r>
              </a:p>
            </p:txBody>
          </p:sp>
        </p:grpSp>
      </p:grpSp>
      <p:grpSp>
        <p:nvGrpSpPr>
          <p:cNvPr id="25" name="Group 29"/>
          <p:cNvGrpSpPr>
            <a:grpSpLocks/>
          </p:cNvGrpSpPr>
          <p:nvPr/>
        </p:nvGrpSpPr>
        <p:grpSpPr bwMode="auto">
          <a:xfrm>
            <a:off x="833269" y="1916832"/>
            <a:ext cx="1728790" cy="1051631"/>
            <a:chOff x="4260" y="1361"/>
            <a:chExt cx="1089" cy="542"/>
          </a:xfrm>
        </p:grpSpPr>
        <p:sp>
          <p:nvSpPr>
            <p:cNvPr id="26" name="AutoShape 30"/>
            <p:cNvSpPr>
              <a:spLocks noChangeArrowheads="1"/>
            </p:cNvSpPr>
            <p:nvPr/>
          </p:nvSpPr>
          <p:spPr bwMode="auto">
            <a:xfrm>
              <a:off x="4260" y="1680"/>
              <a:ext cx="1089" cy="223"/>
            </a:xfrm>
            <a:prstGeom prst="flowChartProcess">
              <a:avLst/>
            </a:prstGeom>
            <a:noFill/>
            <a:ln w="19050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 dirty="0" smtClean="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输入外设状态</a:t>
              </a:r>
              <a:endParaRPr lang="zh-CN" altLang="en-US" sz="2000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7" name="Line 31"/>
            <p:cNvSpPr>
              <a:spLocks noChangeShapeType="1"/>
            </p:cNvSpPr>
            <p:nvPr/>
          </p:nvSpPr>
          <p:spPr bwMode="auto">
            <a:xfrm>
              <a:off x="4799" y="1361"/>
              <a:ext cx="0" cy="321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30" name="Text Box 34"/>
          <p:cNvSpPr txBox="1">
            <a:spLocks noChangeArrowheads="1"/>
          </p:cNvSpPr>
          <p:nvPr/>
        </p:nvSpPr>
        <p:spPr bwMode="auto">
          <a:xfrm>
            <a:off x="2808472" y="4005064"/>
            <a:ext cx="6012000" cy="2256656"/>
          </a:xfrm>
          <a:prstGeom prst="rect">
            <a:avLst/>
          </a:prstGeom>
          <a:solidFill>
            <a:srgbClr val="DDDDDD"/>
          </a:solidFill>
          <a:ln w="9525" cap="rnd">
            <a:solidFill>
              <a:srgbClr val="00B050"/>
            </a:solidFill>
            <a:prstDash val="sysDot"/>
            <a:miter lim="800000"/>
            <a:headEnd/>
            <a:tailEnd/>
          </a:ln>
          <a:effectLst/>
          <a:extLst/>
        </p:spPr>
        <p:txBody>
          <a:bodyPr/>
          <a:lstStyle>
            <a:defPPr>
              <a:defRPr lang="zh-CN"/>
            </a:defPPr>
            <a:lvl1pPr>
              <a:defRPr sz="200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en-US" dirty="0"/>
              <a:t>查询输出示例：</a:t>
            </a:r>
          </a:p>
          <a:p>
            <a:r>
              <a:rPr lang="en-US" altLang="zh-CN" spc="-150" dirty="0"/>
              <a:t>DOUT:</a:t>
            </a:r>
            <a:r>
              <a:rPr lang="en-US" altLang="zh-CN" dirty="0"/>
              <a:t>MOV  </a:t>
            </a:r>
            <a:r>
              <a:rPr lang="en-US" altLang="zh-CN" dirty="0" smtClean="0"/>
              <a:t>DX,PORT_S</a:t>
            </a:r>
            <a:endParaRPr lang="zh-CN" altLang="zh-CN" dirty="0"/>
          </a:p>
          <a:p>
            <a:pPr>
              <a:tabLst>
                <a:tab pos="2424113" algn="l"/>
              </a:tabLst>
            </a:pPr>
            <a:r>
              <a:rPr lang="zh-CN" altLang="en-US" dirty="0"/>
              <a:t>　　</a:t>
            </a:r>
            <a:r>
              <a:rPr lang="en-US" altLang="zh-CN" dirty="0"/>
              <a:t>IN　 </a:t>
            </a:r>
            <a:r>
              <a:rPr lang="en-US" altLang="zh-CN" dirty="0" smtClean="0"/>
              <a:t>AL,DX	;</a:t>
            </a:r>
            <a:r>
              <a:rPr lang="zh-CN" altLang="zh-CN" dirty="0"/>
              <a:t>读状态字</a:t>
            </a:r>
          </a:p>
          <a:p>
            <a:pPr defTabSz="809625"/>
            <a:r>
              <a:rPr lang="en-US" altLang="zh-CN" dirty="0"/>
              <a:t>　　</a:t>
            </a:r>
            <a:r>
              <a:rPr lang="en-US" altLang="zh-CN" dirty="0" smtClean="0"/>
              <a:t>TEST AL,01H	;</a:t>
            </a:r>
            <a:r>
              <a:rPr lang="zh-CN" altLang="zh-CN" dirty="0"/>
              <a:t>检测</a:t>
            </a:r>
            <a:r>
              <a:rPr lang="zh-CN" altLang="en-US" dirty="0"/>
              <a:t>指定状态</a:t>
            </a:r>
            <a:r>
              <a:rPr lang="zh-CN" altLang="zh-CN" dirty="0"/>
              <a:t>位是</a:t>
            </a:r>
            <a:r>
              <a:rPr lang="en-US" altLang="zh-CN" dirty="0"/>
              <a:t>D0</a:t>
            </a:r>
            <a:endParaRPr lang="zh-CN" altLang="zh-CN" dirty="0"/>
          </a:p>
          <a:p>
            <a:pPr defTabSz="800100"/>
            <a:r>
              <a:rPr lang="en-US" altLang="zh-CN" dirty="0"/>
              <a:t>　　</a:t>
            </a:r>
            <a:r>
              <a:rPr lang="en-US" altLang="zh-CN" dirty="0" smtClean="0"/>
              <a:t>JNZ　DOUT	;</a:t>
            </a:r>
            <a:r>
              <a:rPr lang="zh-CN" altLang="en-US" dirty="0"/>
              <a:t>状态</a:t>
            </a:r>
            <a:r>
              <a:rPr lang="zh-CN" altLang="zh-CN" dirty="0"/>
              <a:t>位</a:t>
            </a:r>
            <a:r>
              <a:rPr lang="en-US" altLang="zh-CN" dirty="0"/>
              <a:t>=</a:t>
            </a:r>
            <a:r>
              <a:rPr lang="en-US" altLang="zh-CN" dirty="0" smtClean="0"/>
              <a:t>1,</a:t>
            </a:r>
            <a:r>
              <a:rPr lang="zh-CN" altLang="zh-CN" dirty="0" smtClean="0"/>
              <a:t>外设忙</a:t>
            </a:r>
            <a:r>
              <a:rPr lang="en-US" altLang="zh-CN" dirty="0" smtClean="0"/>
              <a:t>,</a:t>
            </a:r>
            <a:r>
              <a:rPr lang="zh-CN" altLang="zh-CN" dirty="0" smtClean="0"/>
              <a:t>循环</a:t>
            </a:r>
            <a:r>
              <a:rPr lang="zh-CN" altLang="zh-CN" dirty="0"/>
              <a:t>检测</a:t>
            </a:r>
          </a:p>
          <a:p>
            <a:pPr defTabSz="800100"/>
            <a:r>
              <a:rPr lang="en-US" altLang="zh-CN" dirty="0"/>
              <a:t>　　</a:t>
            </a:r>
            <a:r>
              <a:rPr lang="en-US" altLang="zh-CN" dirty="0" smtClean="0"/>
              <a:t>MOV　DX,PORT_D</a:t>
            </a:r>
            <a:r>
              <a:rPr lang="en-US" altLang="zh-CN" dirty="0"/>
              <a:t>	;</a:t>
            </a:r>
            <a:r>
              <a:rPr lang="zh-CN" altLang="en-US" spc="-150" dirty="0"/>
              <a:t>状态</a:t>
            </a:r>
            <a:r>
              <a:rPr lang="zh-CN" altLang="zh-CN" spc="-150" dirty="0"/>
              <a:t>位</a:t>
            </a:r>
            <a:r>
              <a:rPr lang="en-US" altLang="zh-CN" spc="-150" dirty="0"/>
              <a:t>=</a:t>
            </a:r>
            <a:r>
              <a:rPr lang="en-US" altLang="zh-CN" spc="-150" dirty="0" smtClean="0"/>
              <a:t>0,</a:t>
            </a:r>
            <a:r>
              <a:rPr lang="zh-CN" altLang="zh-CN" spc="-150" dirty="0" smtClean="0"/>
              <a:t>外设闲</a:t>
            </a:r>
            <a:r>
              <a:rPr lang="en-US" altLang="zh-CN" spc="-150" dirty="0" smtClean="0"/>
              <a:t>,</a:t>
            </a:r>
            <a:r>
              <a:rPr lang="zh-CN" altLang="zh-CN" spc="-150" dirty="0" smtClean="0"/>
              <a:t>可以</a:t>
            </a:r>
            <a:r>
              <a:rPr lang="zh-CN" altLang="zh-CN" spc="-150" dirty="0"/>
              <a:t>输出数据</a:t>
            </a:r>
          </a:p>
          <a:p>
            <a:r>
              <a:rPr lang="en-US" altLang="zh-CN" dirty="0"/>
              <a:t>　　</a:t>
            </a:r>
            <a:r>
              <a:rPr lang="en-US" altLang="zh-CN" dirty="0" smtClean="0"/>
              <a:t>OUT　DX,AL</a:t>
            </a:r>
            <a:endParaRPr lang="zh-CN" altLang="zh-CN" dirty="0"/>
          </a:p>
        </p:txBody>
      </p:sp>
      <p:grpSp>
        <p:nvGrpSpPr>
          <p:cNvPr id="31" name="Group 24"/>
          <p:cNvGrpSpPr>
            <a:grpSpLocks/>
          </p:cNvGrpSpPr>
          <p:nvPr/>
        </p:nvGrpSpPr>
        <p:grpSpPr bwMode="auto">
          <a:xfrm>
            <a:off x="834336" y="4736505"/>
            <a:ext cx="1728793" cy="931863"/>
            <a:chOff x="4262" y="2640"/>
            <a:chExt cx="1089" cy="587"/>
          </a:xfrm>
        </p:grpSpPr>
        <p:sp>
          <p:nvSpPr>
            <p:cNvPr id="32" name="AutoShape 25"/>
            <p:cNvSpPr>
              <a:spLocks noChangeArrowheads="1"/>
            </p:cNvSpPr>
            <p:nvPr/>
          </p:nvSpPr>
          <p:spPr bwMode="auto">
            <a:xfrm>
              <a:off x="4262" y="2797"/>
              <a:ext cx="1089" cy="272"/>
            </a:xfrm>
            <a:prstGeom prst="flowChartProcess">
              <a:avLst/>
            </a:prstGeom>
            <a:noFill/>
            <a:ln w="19050">
              <a:solidFill>
                <a:srgbClr val="0000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 dirty="0" smtClean="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状态位复位</a:t>
              </a:r>
              <a:endParaRPr lang="zh-CN" altLang="en-US" sz="2000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4" name="Line 27"/>
            <p:cNvSpPr>
              <a:spLocks noChangeShapeType="1"/>
            </p:cNvSpPr>
            <p:nvPr/>
          </p:nvSpPr>
          <p:spPr bwMode="auto">
            <a:xfrm>
              <a:off x="4800" y="2640"/>
              <a:ext cx="0" cy="159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7" name="Line 27"/>
            <p:cNvSpPr>
              <a:spLocks noChangeShapeType="1"/>
            </p:cNvSpPr>
            <p:nvPr/>
          </p:nvSpPr>
          <p:spPr bwMode="auto">
            <a:xfrm>
              <a:off x="4800" y="3068"/>
              <a:ext cx="0" cy="159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 sz="2000">
                <a:solidFill>
                  <a:srgbClr val="00006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353720" y="1311151"/>
            <a:ext cx="3570208" cy="523220"/>
          </a:xfrm>
          <a:prstGeom prst="rect">
            <a:avLst/>
          </a:prstGeom>
          <a:noFill/>
          <a:ln>
            <a:noFill/>
            <a:prstDash val="dash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zh-CN" altLang="zh-CN" sz="28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工作流程图</a:t>
            </a:r>
            <a:r>
              <a:rPr lang="zh-CN" altLang="en-US" sz="28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：</a:t>
            </a:r>
            <a:endParaRPr lang="zh-CN" altLang="en-US" sz="2800" dirty="0">
              <a:solidFill>
                <a:srgbClr val="002060"/>
              </a:solidFill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</p:txBody>
      </p:sp>
      <p:sp>
        <p:nvSpPr>
          <p:cNvPr id="29" name="Rectangle 33"/>
          <p:cNvSpPr>
            <a:spLocks noChangeArrowheads="1"/>
          </p:cNvSpPr>
          <p:nvPr/>
        </p:nvSpPr>
        <p:spPr bwMode="auto">
          <a:xfrm>
            <a:off x="2808472" y="1628800"/>
            <a:ext cx="6012000" cy="2304257"/>
          </a:xfrm>
          <a:prstGeom prst="rect">
            <a:avLst/>
          </a:prstGeom>
          <a:solidFill>
            <a:srgbClr val="DDDDDD">
              <a:alpha val="50196"/>
            </a:srgbClr>
          </a:solidFill>
          <a:ln w="9525" cap="rnd">
            <a:solidFill>
              <a:srgbClr val="0070C0"/>
            </a:solidFill>
            <a:prstDash val="sysDot"/>
            <a:miter lim="800000"/>
            <a:headEnd/>
            <a:tailEnd/>
          </a:ln>
          <a:effectLst/>
          <a:extLst/>
        </p:spPr>
        <p:txBody>
          <a:bodyPr/>
          <a:lstStyle/>
          <a:p>
            <a:r>
              <a:rPr lang="zh-CN" altLang="en-US" sz="20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查询输入示例</a:t>
            </a:r>
            <a:r>
              <a:rPr lang="zh-CN" altLang="en-US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endParaRPr lang="zh-CN" altLang="en-US" sz="20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r>
              <a:rPr lang="en-US" altLang="zh-CN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DIN:MOV  DX,PORT_S</a:t>
            </a:r>
            <a:endParaRPr lang="zh-CN" altLang="zh-CN" sz="20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defTabSz="895350">
              <a:tabLst>
                <a:tab pos="2598738" algn="l"/>
              </a:tabLst>
            </a:pPr>
            <a:r>
              <a:rPr lang="en-US" altLang="zh-CN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IN</a:t>
            </a:r>
            <a:r>
              <a:rPr lang="zh-CN" altLang="en-US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 </a:t>
            </a:r>
            <a:r>
              <a:rPr lang="en-US" altLang="zh-CN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AL,DX</a:t>
            </a:r>
            <a:r>
              <a:rPr lang="en-US" altLang="zh-CN" sz="20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读状态字</a:t>
            </a:r>
          </a:p>
          <a:p>
            <a:pPr defTabSz="855663"/>
            <a:r>
              <a:rPr lang="zh-CN" altLang="en-US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</a:t>
            </a:r>
            <a:r>
              <a:rPr lang="en-US" altLang="zh-CN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TEST AL,80H</a:t>
            </a:r>
            <a:r>
              <a:rPr lang="en-US" altLang="zh-CN" sz="20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检测</a:t>
            </a:r>
            <a:r>
              <a:rPr lang="zh-CN" altLang="en-US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指定状态</a:t>
            </a:r>
            <a:r>
              <a:rPr lang="zh-CN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位</a:t>
            </a:r>
            <a:r>
              <a:rPr lang="en-US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D7</a:t>
            </a:r>
            <a:endParaRPr lang="zh-CN" altLang="zh-CN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defTabSz="855663"/>
            <a:r>
              <a:rPr lang="en-US" altLang="zh-CN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JZ　 DIN</a:t>
            </a:r>
            <a:r>
              <a:rPr lang="en-US" altLang="zh-CN" sz="20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	;</a:t>
            </a:r>
            <a:r>
              <a:rPr lang="zh-CN" altLang="en-US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状态</a:t>
            </a:r>
            <a:r>
              <a:rPr lang="zh-CN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位</a:t>
            </a:r>
            <a:r>
              <a:rPr lang="en-US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=0,</a:t>
            </a:r>
            <a:r>
              <a:rPr lang="zh-CN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未</a:t>
            </a:r>
            <a:r>
              <a:rPr lang="zh-CN" altLang="en-US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就绪</a:t>
            </a:r>
            <a:r>
              <a:rPr lang="en-US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循环</a:t>
            </a:r>
            <a:r>
              <a:rPr lang="zh-CN" altLang="zh-CN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检测</a:t>
            </a:r>
          </a:p>
          <a:p>
            <a:pPr defTabSz="855663"/>
            <a:r>
              <a:rPr lang="en-US" altLang="zh-CN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MOV  DX,PORT_D</a:t>
            </a:r>
            <a:r>
              <a:rPr lang="en-US" altLang="zh-CN" sz="20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;</a:t>
            </a:r>
            <a:r>
              <a:rPr lang="zh-CN" altLang="en-US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状态</a:t>
            </a:r>
            <a:r>
              <a:rPr lang="zh-CN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位</a:t>
            </a:r>
            <a:r>
              <a:rPr lang="en-US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=1,</a:t>
            </a:r>
            <a:r>
              <a:rPr lang="zh-CN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就绪</a:t>
            </a:r>
            <a:r>
              <a:rPr lang="en-US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lang="zh-CN" altLang="zh-CN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可以</a:t>
            </a:r>
            <a:r>
              <a:rPr lang="zh-CN" altLang="zh-CN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输入数据</a:t>
            </a:r>
          </a:p>
          <a:p>
            <a:r>
              <a:rPr lang="en-US" altLang="zh-CN" sz="20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　IN　 AL,DX</a:t>
            </a:r>
            <a:endParaRPr lang="zh-CN" altLang="zh-CN" sz="20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endParaRPr lang="zh-CN" altLang="en-US" sz="2000" dirty="0">
              <a:solidFill>
                <a:srgbClr val="00206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63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0" grpId="0" animBg="1" autoUpdateAnimBg="0"/>
      <p:bldP spid="29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4.2.3  </a:t>
            </a:r>
            <a:r>
              <a:rPr lang="zh-CN" altLang="zh-CN" dirty="0"/>
              <a:t>中断方式</a:t>
            </a:r>
            <a:endParaRPr lang="zh-CN" altLang="en-US" dirty="0"/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630000" y="1268760"/>
            <a:ext cx="7884000" cy="2160240"/>
          </a:xfrm>
          <a:prstGeom prst="rect">
            <a:avLst/>
          </a:prstGeom>
          <a:solidFill>
            <a:srgbClr val="FFE1FF">
              <a:alpha val="49804"/>
            </a:srgbClr>
          </a:solidFill>
          <a:ln w="9525" cap="rnd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>
              <a:lnSpc>
                <a:spcPct val="110000"/>
              </a:lnSpc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当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某一外部事件需要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即时响应处理时，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就</a:t>
            </a:r>
            <a:r>
              <a:rPr lang="zh-CN" altLang="en-US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主动</a:t>
            </a:r>
            <a:r>
              <a:rPr lang="zh-CN" altLang="zh-CN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向</a:t>
            </a:r>
            <a:r>
              <a:rPr lang="en-US" altLang="zh-CN" sz="2400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CPU</a:t>
            </a:r>
            <a:r>
              <a:rPr lang="zh-CN" altLang="zh-CN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发出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数据传送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的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请求（</a:t>
            </a:r>
            <a:r>
              <a:rPr lang="zh-CN" altLang="zh-CN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中断请求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），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暂停正在执行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的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主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程序（</a:t>
            </a:r>
            <a:r>
              <a:rPr lang="zh-CN" altLang="zh-CN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中断</a:t>
            </a:r>
            <a:r>
              <a:rPr lang="zh-CN" altLang="zh-CN" sz="2400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响应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），切换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至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针对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该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事件预先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编写的处理程序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中断服务子程序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，完成外设的数据传送任务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zh-CN" altLang="zh-CN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中断</a:t>
            </a:r>
            <a:r>
              <a:rPr lang="zh-CN" altLang="zh-CN" sz="2400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服务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，然后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恢复执行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原主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程序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（即</a:t>
            </a:r>
            <a:r>
              <a:rPr lang="zh-CN" altLang="zh-CN" sz="2400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中断返回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）。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630000" y="3586968"/>
            <a:ext cx="7884000" cy="2664296"/>
          </a:xfrm>
          <a:prstGeom prst="rect">
            <a:avLst/>
          </a:prstGeom>
          <a:solidFill>
            <a:srgbClr val="FFCCFF">
              <a:alpha val="50196"/>
            </a:srgbClr>
          </a:solidFill>
          <a:ln w="9525" cap="rnd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中断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方式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下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能对外设的随机中断请求做出及时响应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（实时处理），且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能对紧急事件优先响应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CPU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与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外设可并行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工作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，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所以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中断方式大大提高了系统的工作效率。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中断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方式适用于处理中低速外设的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I/O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操作与随机请求的场合，尤其适合实时控制及紧急事件的处理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en-US" altLang="zh-CN" sz="2400" dirty="0" smtClean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微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型计算机系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统采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用中断方式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进行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I/O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控制。</a:t>
            </a:r>
            <a:endParaRPr lang="zh-CN" altLang="zh-CN" sz="2400" dirty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201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4.2.3  </a:t>
            </a:r>
            <a:r>
              <a:rPr lang="zh-CN" altLang="zh-CN" dirty="0"/>
              <a:t>中断</a:t>
            </a:r>
            <a:r>
              <a:rPr lang="zh-CN" altLang="zh-CN" dirty="0" smtClean="0"/>
              <a:t>方式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71488" y="1260326"/>
            <a:ext cx="8201025" cy="4873040"/>
            <a:chOff x="471488" y="1260326"/>
            <a:chExt cx="8201025" cy="4873040"/>
          </a:xfrm>
        </p:grpSpPr>
        <p:sp>
          <p:nvSpPr>
            <p:cNvPr id="4" name="矩形 3"/>
            <p:cNvSpPr/>
            <p:nvPr/>
          </p:nvSpPr>
          <p:spPr>
            <a:xfrm>
              <a:off x="3197265" y="5733256"/>
              <a:ext cx="27494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000" dirty="0"/>
                <a:t>中断方式输入接口电路</a:t>
              </a:r>
              <a:endParaRPr lang="zh-CN" altLang="en-US" sz="2000" dirty="0"/>
            </a:p>
          </p:txBody>
        </p:sp>
        <p:pic>
          <p:nvPicPr>
            <p:cNvPr id="27649" name="Picture 1" descr="C:\Users\Administrator\AppData\Roaming\Tencent\Users\44194298\QQ\WinTemp\RichOle\Y67(Z6`ZSCGM[2U)`ASS9P0.pn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488" y="1260326"/>
              <a:ext cx="8201025" cy="4328914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2443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4.2.4  </a:t>
            </a:r>
            <a:r>
              <a:rPr lang="en-US" altLang="zh-CN" dirty="0"/>
              <a:t>DMA</a:t>
            </a:r>
            <a:r>
              <a:rPr lang="zh-CN" altLang="zh-CN" dirty="0"/>
              <a:t>方式</a:t>
            </a:r>
            <a:endParaRPr lang="zh-CN" altLang="en-US" dirty="0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39552" y="1412776"/>
            <a:ext cx="8064896" cy="1824202"/>
          </a:xfrm>
          <a:prstGeom prst="rect">
            <a:avLst/>
          </a:prstGeom>
          <a:solidFill>
            <a:srgbClr val="EAEAEA">
              <a:alpha val="50196"/>
            </a:srgbClr>
          </a:solidFill>
          <a:ln w="9525" cap="rnd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/>
        </p:spPr>
        <p:txBody>
          <a:bodyPr tIns="108000" bIns="108000"/>
          <a:lstStyle/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内存与外设接口之间开辟一条高速的数据通道，使外设与内存之间直接交换数据，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把管理权交给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控制器（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DMAC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），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由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管理系统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总线，控制和管理外设与内存之间的数据交换过程，无需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的干预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3356992"/>
            <a:ext cx="8064896" cy="2736303"/>
          </a:xfrm>
          <a:prstGeom prst="rect">
            <a:avLst/>
          </a:prstGeom>
          <a:solidFill>
            <a:srgbClr val="EAEAEA">
              <a:alpha val="50196"/>
            </a:srgbClr>
          </a:solidFill>
          <a:ln w="9525" cap="rnd">
            <a:solidFill>
              <a:srgbClr val="00B050"/>
            </a:solidFill>
            <a:prstDash val="dash"/>
            <a:miter lim="800000"/>
            <a:headEnd/>
            <a:tailEnd/>
          </a:ln>
          <a:effectLst/>
        </p:spPr>
        <p:txBody>
          <a:bodyPr tIns="108000" bIns="108000"/>
          <a:lstStyle/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此方式的传送速率比中断方式高，一般用来传送高速批量数据。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不仅适合于高速外设与内存之间的数据传输，还可以在内存的两个区域之间或两种高速外设之间进行。缺点是硬件接口比较复杂，硬件开销增大。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在微型计算机系统中，广泛采用中断方式和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方式进行系统的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处理。</a:t>
            </a:r>
          </a:p>
        </p:txBody>
      </p:sp>
    </p:spTree>
    <p:extLst>
      <p:ext uri="{BB962C8B-B14F-4D97-AF65-F5344CB8AC3E}">
        <p14:creationId xmlns:p14="http://schemas.microsoft.com/office/powerpoint/2010/main" val="339050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2"/>
          <p:cNvGrpSpPr>
            <a:grpSpLocks/>
          </p:cNvGrpSpPr>
          <p:nvPr/>
        </p:nvGrpSpPr>
        <p:grpSpPr bwMode="auto">
          <a:xfrm>
            <a:off x="311846" y="3577090"/>
            <a:ext cx="8462253" cy="2695576"/>
            <a:chOff x="546" y="1367"/>
            <a:chExt cx="4455" cy="1698"/>
          </a:xfrm>
        </p:grpSpPr>
        <p:grpSp>
          <p:nvGrpSpPr>
            <p:cNvPr id="4" name="Group 61"/>
            <p:cNvGrpSpPr>
              <a:grpSpLocks/>
            </p:cNvGrpSpPr>
            <p:nvPr/>
          </p:nvGrpSpPr>
          <p:grpSpPr bwMode="auto">
            <a:xfrm>
              <a:off x="546" y="1427"/>
              <a:ext cx="3809" cy="1586"/>
              <a:chOff x="546" y="1427"/>
              <a:chExt cx="3809" cy="1586"/>
            </a:xfrm>
          </p:grpSpPr>
          <p:grpSp>
            <p:nvGrpSpPr>
              <p:cNvPr id="7" name="Group 60"/>
              <p:cNvGrpSpPr>
                <a:grpSpLocks/>
              </p:cNvGrpSpPr>
              <p:nvPr/>
            </p:nvGrpSpPr>
            <p:grpSpPr bwMode="auto">
              <a:xfrm>
                <a:off x="640" y="1427"/>
                <a:ext cx="3715" cy="1586"/>
                <a:chOff x="640" y="1427"/>
                <a:chExt cx="3715" cy="1586"/>
              </a:xfrm>
            </p:grpSpPr>
            <p:sp>
              <p:nvSpPr>
                <p:cNvPr id="22" name="AutoShape 18"/>
                <p:cNvSpPr>
                  <a:spLocks noChangeArrowheads="1"/>
                </p:cNvSpPr>
                <p:nvPr/>
              </p:nvSpPr>
              <p:spPr bwMode="auto">
                <a:xfrm rot="5400000">
                  <a:off x="3739" y="1764"/>
                  <a:ext cx="607" cy="79"/>
                </a:xfrm>
                <a:prstGeom prst="leftArrow">
                  <a:avLst>
                    <a:gd name="adj1" fmla="val 50000"/>
                    <a:gd name="adj2" fmla="val 128059"/>
                  </a:avLst>
                </a:prstGeom>
                <a:solidFill>
                  <a:srgbClr val="0099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3" name="AutoShape 37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686" y="1713"/>
                  <a:ext cx="533" cy="79"/>
                </a:xfrm>
                <a:prstGeom prst="leftArrow">
                  <a:avLst>
                    <a:gd name="adj1" fmla="val 50000"/>
                    <a:gd name="adj2" fmla="val 128059"/>
                  </a:avLst>
                </a:prstGeom>
                <a:solidFill>
                  <a:srgbClr val="0099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4" name="AutoShape 40"/>
                <p:cNvSpPr>
                  <a:spLocks noChangeArrowheads="1"/>
                </p:cNvSpPr>
                <p:nvPr/>
              </p:nvSpPr>
              <p:spPr bwMode="auto">
                <a:xfrm flipV="1">
                  <a:off x="640" y="2928"/>
                  <a:ext cx="3715" cy="85"/>
                </a:xfrm>
                <a:prstGeom prst="leftRightArrow">
                  <a:avLst>
                    <a:gd name="adj1" fmla="val 52306"/>
                    <a:gd name="adj2" fmla="val 142841"/>
                  </a:avLst>
                </a:prstGeom>
                <a:solidFill>
                  <a:srgbClr val="0000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5" name="AutoShape 41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811" y="2778"/>
                  <a:ext cx="260" cy="79"/>
                </a:xfrm>
                <a:prstGeom prst="leftArrow">
                  <a:avLst>
                    <a:gd name="adj1" fmla="val 49306"/>
                    <a:gd name="adj2" fmla="val 117580"/>
                  </a:avLst>
                </a:prstGeom>
                <a:solidFill>
                  <a:srgbClr val="0000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6" name="AutoShape 4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3913" y="2778"/>
                  <a:ext cx="260" cy="79"/>
                </a:xfrm>
                <a:prstGeom prst="leftArrow">
                  <a:avLst>
                    <a:gd name="adj1" fmla="val 49306"/>
                    <a:gd name="adj2" fmla="val 117579"/>
                  </a:avLst>
                </a:prstGeom>
                <a:solidFill>
                  <a:srgbClr val="0000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7" name="AutoShape 43"/>
                <p:cNvSpPr>
                  <a:spLocks noChangeArrowheads="1"/>
                </p:cNvSpPr>
                <p:nvPr/>
              </p:nvSpPr>
              <p:spPr bwMode="auto">
                <a:xfrm rot="5400000">
                  <a:off x="2453" y="1764"/>
                  <a:ext cx="607" cy="79"/>
                </a:xfrm>
                <a:prstGeom prst="leftRightArrow">
                  <a:avLst>
                    <a:gd name="adj1" fmla="val 50000"/>
                    <a:gd name="adj2" fmla="val 124360"/>
                  </a:avLst>
                </a:prstGeom>
                <a:solidFill>
                  <a:srgbClr val="0099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8" name="AutoShape 44"/>
                <p:cNvSpPr>
                  <a:spLocks noChangeArrowheads="1"/>
                </p:cNvSpPr>
                <p:nvPr/>
              </p:nvSpPr>
              <p:spPr bwMode="auto">
                <a:xfrm rot="5400000">
                  <a:off x="2573" y="2778"/>
                  <a:ext cx="260" cy="79"/>
                </a:xfrm>
                <a:prstGeom prst="leftRightArrow">
                  <a:avLst>
                    <a:gd name="adj1" fmla="val 50000"/>
                    <a:gd name="adj2" fmla="val 104047"/>
                  </a:avLst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  <p:sp>
              <p:nvSpPr>
                <p:cNvPr id="21" name="AutoShape 12"/>
                <p:cNvSpPr>
                  <a:spLocks noChangeArrowheads="1"/>
                </p:cNvSpPr>
                <p:nvPr/>
              </p:nvSpPr>
              <p:spPr bwMode="auto">
                <a:xfrm flipV="1">
                  <a:off x="640" y="1427"/>
                  <a:ext cx="3715" cy="85"/>
                </a:xfrm>
                <a:prstGeom prst="leftRightArrow">
                  <a:avLst>
                    <a:gd name="adj1" fmla="val 52306"/>
                    <a:gd name="adj2" fmla="val 142841"/>
                  </a:avLst>
                </a:prstGeom>
                <a:solidFill>
                  <a:srgbClr val="0099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8" name="Group 59"/>
              <p:cNvGrpSpPr>
                <a:grpSpLocks/>
              </p:cNvGrpSpPr>
              <p:nvPr/>
            </p:nvGrpSpPr>
            <p:grpSpPr bwMode="auto">
              <a:xfrm>
                <a:off x="546" y="1732"/>
                <a:ext cx="3773" cy="955"/>
                <a:chOff x="546" y="1732"/>
                <a:chExt cx="3773" cy="955"/>
              </a:xfrm>
            </p:grpSpPr>
            <p:grpSp>
              <p:nvGrpSpPr>
                <p:cNvPr id="9" name="Group 58"/>
                <p:cNvGrpSpPr>
                  <a:grpSpLocks/>
                </p:cNvGrpSpPr>
                <p:nvPr/>
              </p:nvGrpSpPr>
              <p:grpSpPr bwMode="auto">
                <a:xfrm>
                  <a:off x="3767" y="2029"/>
                  <a:ext cx="552" cy="658"/>
                  <a:chOff x="3767" y="2029"/>
                  <a:chExt cx="552" cy="658"/>
                </a:xfrm>
              </p:grpSpPr>
              <p:sp>
                <p:nvSpPr>
                  <p:cNvPr id="19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3767" y="2029"/>
                    <a:ext cx="552" cy="658"/>
                  </a:xfrm>
                  <a:prstGeom prst="rect">
                    <a:avLst/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0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06" y="2135"/>
                    <a:ext cx="475" cy="44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CCCC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I/O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设备</a:t>
                    </a:r>
                    <a:endParaRPr lang="en-US" altLang="zh-CN" sz="2000" dirty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0" name="Group 57"/>
                <p:cNvGrpSpPr>
                  <a:grpSpLocks/>
                </p:cNvGrpSpPr>
                <p:nvPr/>
              </p:nvGrpSpPr>
              <p:grpSpPr bwMode="auto">
                <a:xfrm>
                  <a:off x="2348" y="2091"/>
                  <a:ext cx="709" cy="596"/>
                  <a:chOff x="2348" y="2091"/>
                  <a:chExt cx="709" cy="596"/>
                </a:xfrm>
              </p:grpSpPr>
              <p:sp>
                <p:nvSpPr>
                  <p:cNvPr id="17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2348" y="2091"/>
                    <a:ext cx="709" cy="596"/>
                  </a:xfrm>
                  <a:prstGeom prst="rect">
                    <a:avLst/>
                  </a:prstGeom>
                  <a:solidFill>
                    <a:srgbClr val="FF99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8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77" y="2135"/>
                    <a:ext cx="651" cy="44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CCCC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0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DMA</a:t>
                    </a:r>
                  </a:p>
                  <a:p>
                    <a:pPr algn="ctr">
                      <a:buFontTx/>
                      <a:buNone/>
                    </a:pPr>
                    <a:r>
                      <a:rPr lang="zh-CN" altLang="en-US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控制器</a:t>
                    </a:r>
                    <a:endParaRPr lang="en-US" altLang="zh-CN" sz="2000" dirty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</p:grpSp>
            <p:grpSp>
              <p:nvGrpSpPr>
                <p:cNvPr id="11" name="Group 55"/>
                <p:cNvGrpSpPr>
                  <a:grpSpLocks/>
                </p:cNvGrpSpPr>
                <p:nvPr/>
              </p:nvGrpSpPr>
              <p:grpSpPr bwMode="auto">
                <a:xfrm>
                  <a:off x="1298" y="1732"/>
                  <a:ext cx="591" cy="433"/>
                  <a:chOff x="1298" y="1732"/>
                  <a:chExt cx="591" cy="433"/>
                </a:xfrm>
              </p:grpSpPr>
              <p:sp>
                <p:nvSpPr>
                  <p:cNvPr id="15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1397" y="1732"/>
                    <a:ext cx="394" cy="433"/>
                  </a:xfrm>
                  <a:prstGeom prst="rect">
                    <a:avLst/>
                  </a:prstGeom>
                  <a:solidFill>
                    <a:srgbClr val="FFCC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6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98" y="1823"/>
                    <a:ext cx="591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CCCC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0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CPU</a:t>
                    </a:r>
                  </a:p>
                </p:txBody>
              </p:sp>
            </p:grpSp>
            <p:grpSp>
              <p:nvGrpSpPr>
                <p:cNvPr id="12" name="Group 56"/>
                <p:cNvGrpSpPr>
                  <a:grpSpLocks/>
                </p:cNvGrpSpPr>
                <p:nvPr/>
              </p:nvGrpSpPr>
              <p:grpSpPr bwMode="auto">
                <a:xfrm>
                  <a:off x="546" y="2029"/>
                  <a:ext cx="808" cy="658"/>
                  <a:chOff x="546" y="2029"/>
                  <a:chExt cx="808" cy="658"/>
                </a:xfrm>
              </p:grpSpPr>
              <p:sp>
                <p:nvSpPr>
                  <p:cNvPr id="13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674" y="2029"/>
                    <a:ext cx="552" cy="658"/>
                  </a:xfrm>
                  <a:prstGeom prst="rect">
                    <a:avLst/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endParaRPr lang="zh-CN" altLang="en-US" sz="200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4" name="Text 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46" y="2232"/>
                    <a:ext cx="808" cy="25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CCCC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r>
                      <a:rPr lang="zh-CN" altLang="en-US" sz="20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rPr>
                      <a:t>存储器</a:t>
                    </a:r>
                  </a:p>
                </p:txBody>
              </p:sp>
            </p:grpSp>
          </p:grpSp>
        </p:grpSp>
        <p:sp>
          <p:nvSpPr>
            <p:cNvPr id="5" name="Text Box 11"/>
            <p:cNvSpPr txBox="1">
              <a:spLocks noChangeArrowheads="1"/>
            </p:cNvSpPr>
            <p:nvPr/>
          </p:nvSpPr>
          <p:spPr bwMode="auto">
            <a:xfrm>
              <a:off x="4221" y="1367"/>
              <a:ext cx="78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buFontTx/>
                <a:buNone/>
              </a:pPr>
              <a:r>
                <a:rPr lang="zh-CN" altLang="en-US" sz="2000" dirty="0">
                  <a:solidFill>
                    <a:srgbClr val="00990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数据总线</a:t>
              </a:r>
            </a:p>
          </p:txBody>
        </p:sp>
        <p:sp>
          <p:nvSpPr>
            <p:cNvPr id="6" name="Text Box 36"/>
            <p:cNvSpPr txBox="1">
              <a:spLocks noChangeArrowheads="1"/>
            </p:cNvSpPr>
            <p:nvPr/>
          </p:nvSpPr>
          <p:spPr bwMode="auto">
            <a:xfrm>
              <a:off x="4289" y="2813"/>
              <a:ext cx="71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buFontTx/>
                <a:buNone/>
              </a:pPr>
              <a:r>
                <a:rPr lang="zh-CN" altLang="en-US" sz="2000" dirty="0">
                  <a:solidFill>
                    <a:srgbClr val="0000FF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地址总线</a:t>
              </a:r>
            </a:p>
          </p:txBody>
        </p:sp>
      </p:grpSp>
      <p:sp>
        <p:nvSpPr>
          <p:cNvPr id="57" name="AutoShape 45"/>
          <p:cNvSpPr>
            <a:spLocks noChangeArrowheads="1"/>
          </p:cNvSpPr>
          <p:nvPr/>
        </p:nvSpPr>
        <p:spPr bwMode="auto">
          <a:xfrm rot="5400000">
            <a:off x="2141142" y="3890202"/>
            <a:ext cx="374400" cy="150060"/>
          </a:xfrm>
          <a:prstGeom prst="leftRightArrow">
            <a:avLst>
              <a:gd name="adj1" fmla="val 50000"/>
              <a:gd name="adj2" fmla="val 96114"/>
            </a:avLst>
          </a:prstGeom>
          <a:solidFill>
            <a:srgbClr val="009900"/>
          </a:solidFill>
          <a:ln w="9525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20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4.2.4  DMA</a:t>
            </a:r>
            <a:r>
              <a:rPr lang="zh-CN" altLang="zh-CN" dirty="0"/>
              <a:t>方式</a:t>
            </a:r>
            <a:endParaRPr lang="zh-CN" altLang="en-US" dirty="0"/>
          </a:p>
        </p:txBody>
      </p:sp>
      <p:grpSp>
        <p:nvGrpSpPr>
          <p:cNvPr id="29" name="Group 52"/>
          <p:cNvGrpSpPr>
            <a:grpSpLocks/>
          </p:cNvGrpSpPr>
          <p:nvPr/>
        </p:nvGrpSpPr>
        <p:grpSpPr bwMode="auto">
          <a:xfrm>
            <a:off x="5077161" y="5135212"/>
            <a:ext cx="1348642" cy="400051"/>
            <a:chOff x="3057" y="2331"/>
            <a:chExt cx="710" cy="252"/>
          </a:xfrm>
        </p:grpSpPr>
        <p:sp>
          <p:nvSpPr>
            <p:cNvPr id="30" name="Line 19"/>
            <p:cNvSpPr>
              <a:spLocks noChangeShapeType="1"/>
            </p:cNvSpPr>
            <p:nvPr/>
          </p:nvSpPr>
          <p:spPr bwMode="auto">
            <a:xfrm flipH="1">
              <a:off x="3057" y="2376"/>
              <a:ext cx="71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1" name="Text Box 32"/>
            <p:cNvSpPr txBox="1">
              <a:spLocks noChangeArrowheads="1"/>
            </p:cNvSpPr>
            <p:nvPr/>
          </p:nvSpPr>
          <p:spPr bwMode="auto">
            <a:xfrm>
              <a:off x="3061" y="2331"/>
              <a:ext cx="63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DRQ</a:t>
              </a:r>
            </a:p>
          </p:txBody>
        </p:sp>
      </p:grpSp>
      <p:grpSp>
        <p:nvGrpSpPr>
          <p:cNvPr id="32" name="Group 53"/>
          <p:cNvGrpSpPr>
            <a:grpSpLocks/>
          </p:cNvGrpSpPr>
          <p:nvPr/>
        </p:nvGrpSpPr>
        <p:grpSpPr bwMode="auto">
          <a:xfrm>
            <a:off x="5077163" y="5440650"/>
            <a:ext cx="1348643" cy="400051"/>
            <a:chOff x="3057" y="2591"/>
            <a:chExt cx="710" cy="252"/>
          </a:xfrm>
        </p:grpSpPr>
        <p:sp>
          <p:nvSpPr>
            <p:cNvPr id="33" name="Line 24"/>
            <p:cNvSpPr>
              <a:spLocks noChangeShapeType="1"/>
            </p:cNvSpPr>
            <p:nvPr/>
          </p:nvSpPr>
          <p:spPr bwMode="auto">
            <a:xfrm>
              <a:off x="3057" y="2636"/>
              <a:ext cx="71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4" name="Text Box 33"/>
            <p:cNvSpPr txBox="1">
              <a:spLocks noChangeArrowheads="1"/>
            </p:cNvSpPr>
            <p:nvPr/>
          </p:nvSpPr>
          <p:spPr bwMode="auto">
            <a:xfrm>
              <a:off x="3082" y="2591"/>
              <a:ext cx="63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DACK</a:t>
              </a:r>
            </a:p>
          </p:txBody>
        </p:sp>
      </p:grpSp>
      <p:grpSp>
        <p:nvGrpSpPr>
          <p:cNvPr id="35" name="Group 69"/>
          <p:cNvGrpSpPr>
            <a:grpSpLocks/>
          </p:cNvGrpSpPr>
          <p:nvPr/>
        </p:nvGrpSpPr>
        <p:grpSpPr bwMode="auto">
          <a:xfrm>
            <a:off x="1612012" y="4836687"/>
            <a:ext cx="4826620" cy="1090613"/>
            <a:chOff x="1339" y="2092"/>
            <a:chExt cx="2541" cy="687"/>
          </a:xfrm>
        </p:grpSpPr>
        <p:grpSp>
          <p:nvGrpSpPr>
            <p:cNvPr id="36" name="Group 51"/>
            <p:cNvGrpSpPr>
              <a:grpSpLocks/>
            </p:cNvGrpSpPr>
            <p:nvPr/>
          </p:nvGrpSpPr>
          <p:grpSpPr bwMode="auto">
            <a:xfrm>
              <a:off x="3165" y="2092"/>
              <a:ext cx="715" cy="252"/>
              <a:chOff x="3165" y="2092"/>
              <a:chExt cx="715" cy="252"/>
            </a:xfrm>
          </p:grpSpPr>
          <p:grpSp>
            <p:nvGrpSpPr>
              <p:cNvPr id="42" name="Group 48"/>
              <p:cNvGrpSpPr>
                <a:grpSpLocks/>
              </p:cNvGrpSpPr>
              <p:nvPr/>
            </p:nvGrpSpPr>
            <p:grpSpPr bwMode="auto">
              <a:xfrm>
                <a:off x="3165" y="2092"/>
                <a:ext cx="639" cy="252"/>
                <a:chOff x="3165" y="2092"/>
                <a:chExt cx="639" cy="252"/>
              </a:xfrm>
            </p:grpSpPr>
            <p:sp>
              <p:nvSpPr>
                <p:cNvPr id="44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3165" y="2092"/>
                  <a:ext cx="639" cy="25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000" dirty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IOR</a:t>
                  </a:r>
                </a:p>
              </p:txBody>
            </p:sp>
            <p:sp>
              <p:nvSpPr>
                <p:cNvPr id="45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3380" y="2139"/>
                  <a:ext cx="19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</p:grpSp>
          <p:sp>
            <p:nvSpPr>
              <p:cNvPr id="43" name="Line 25"/>
              <p:cNvSpPr>
                <a:spLocks noChangeShapeType="1"/>
              </p:cNvSpPr>
              <p:nvPr/>
            </p:nvSpPr>
            <p:spPr bwMode="auto">
              <a:xfrm>
                <a:off x="3170" y="2116"/>
                <a:ext cx="710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grpSp>
          <p:nvGrpSpPr>
            <p:cNvPr id="37" name="Group 54"/>
            <p:cNvGrpSpPr>
              <a:grpSpLocks/>
            </p:cNvGrpSpPr>
            <p:nvPr/>
          </p:nvGrpSpPr>
          <p:grpSpPr bwMode="auto">
            <a:xfrm>
              <a:off x="1339" y="2546"/>
              <a:ext cx="1214" cy="233"/>
              <a:chOff x="1339" y="2546"/>
              <a:chExt cx="1214" cy="233"/>
            </a:xfrm>
          </p:grpSpPr>
          <p:sp>
            <p:nvSpPr>
              <p:cNvPr id="38" name="Line 28"/>
              <p:cNvSpPr>
                <a:spLocks noChangeShapeType="1"/>
              </p:cNvSpPr>
              <p:nvPr/>
            </p:nvSpPr>
            <p:spPr bwMode="auto">
              <a:xfrm flipH="1">
                <a:off x="1339" y="2549"/>
                <a:ext cx="111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grpSp>
            <p:nvGrpSpPr>
              <p:cNvPr id="39" name="Group 47"/>
              <p:cNvGrpSpPr>
                <a:grpSpLocks/>
              </p:cNvGrpSpPr>
              <p:nvPr/>
            </p:nvGrpSpPr>
            <p:grpSpPr bwMode="auto">
              <a:xfrm>
                <a:off x="1830" y="2546"/>
                <a:ext cx="723" cy="233"/>
                <a:chOff x="1830" y="2546"/>
                <a:chExt cx="723" cy="233"/>
              </a:xfrm>
            </p:grpSpPr>
            <p:sp>
              <p:nvSpPr>
                <p:cNvPr id="40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1830" y="2546"/>
                  <a:ext cx="723" cy="2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dirty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MEMW</a:t>
                  </a:r>
                </a:p>
              </p:txBody>
            </p:sp>
            <p:sp>
              <p:nvSpPr>
                <p:cNvPr id="41" name="Line 35"/>
                <p:cNvSpPr>
                  <a:spLocks noChangeShapeType="1"/>
                </p:cNvSpPr>
                <p:nvPr/>
              </p:nvSpPr>
              <p:spPr bwMode="auto">
                <a:xfrm>
                  <a:off x="1989" y="2584"/>
                  <a:ext cx="39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algn="ctr"/>
                  <a:endParaRPr lang="zh-CN" altLang="en-US" sz="2000"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</p:txBody>
            </p:sp>
          </p:grpSp>
        </p:grpSp>
      </p:grpSp>
      <p:grpSp>
        <p:nvGrpSpPr>
          <p:cNvPr id="46" name="Group 64"/>
          <p:cNvGrpSpPr>
            <a:grpSpLocks/>
          </p:cNvGrpSpPr>
          <p:nvPr/>
        </p:nvGrpSpPr>
        <p:grpSpPr bwMode="auto">
          <a:xfrm>
            <a:off x="2682239" y="4239896"/>
            <a:ext cx="1496802" cy="481013"/>
            <a:chOff x="1954" y="1726"/>
            <a:chExt cx="788" cy="303"/>
          </a:xfrm>
        </p:grpSpPr>
        <p:grpSp>
          <p:nvGrpSpPr>
            <p:cNvPr id="47" name="Group 49"/>
            <p:cNvGrpSpPr>
              <a:grpSpLocks/>
            </p:cNvGrpSpPr>
            <p:nvPr/>
          </p:nvGrpSpPr>
          <p:grpSpPr bwMode="auto">
            <a:xfrm>
              <a:off x="1954" y="1769"/>
              <a:ext cx="788" cy="260"/>
              <a:chOff x="1954" y="1769"/>
              <a:chExt cx="788" cy="260"/>
            </a:xfrm>
          </p:grpSpPr>
          <p:sp>
            <p:nvSpPr>
              <p:cNvPr id="49" name="Line 30"/>
              <p:cNvSpPr>
                <a:spLocks noChangeShapeType="1"/>
              </p:cNvSpPr>
              <p:nvPr/>
            </p:nvSpPr>
            <p:spPr bwMode="auto">
              <a:xfrm flipH="1">
                <a:off x="1954" y="1769"/>
                <a:ext cx="78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0" name="Line 31"/>
              <p:cNvSpPr>
                <a:spLocks noChangeShapeType="1"/>
              </p:cNvSpPr>
              <p:nvPr/>
            </p:nvSpPr>
            <p:spPr bwMode="auto">
              <a:xfrm flipH="1">
                <a:off x="2742" y="1769"/>
                <a:ext cx="0" cy="26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48" name="Text Box 39"/>
            <p:cNvSpPr txBox="1">
              <a:spLocks noChangeArrowheads="1"/>
            </p:cNvSpPr>
            <p:nvPr/>
          </p:nvSpPr>
          <p:spPr bwMode="auto">
            <a:xfrm>
              <a:off x="1971" y="1726"/>
              <a:ext cx="63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HLDA</a:t>
              </a:r>
            </a:p>
          </p:txBody>
        </p:sp>
      </p:grpSp>
      <p:grpSp>
        <p:nvGrpSpPr>
          <p:cNvPr id="51" name="Group 63"/>
          <p:cNvGrpSpPr>
            <a:grpSpLocks/>
          </p:cNvGrpSpPr>
          <p:nvPr/>
        </p:nvGrpSpPr>
        <p:grpSpPr bwMode="auto">
          <a:xfrm>
            <a:off x="2682238" y="4514530"/>
            <a:ext cx="1253667" cy="400050"/>
            <a:chOff x="1954" y="1899"/>
            <a:chExt cx="660" cy="252"/>
          </a:xfrm>
        </p:grpSpPr>
        <p:grpSp>
          <p:nvGrpSpPr>
            <p:cNvPr id="52" name="Group 50"/>
            <p:cNvGrpSpPr>
              <a:grpSpLocks/>
            </p:cNvGrpSpPr>
            <p:nvPr/>
          </p:nvGrpSpPr>
          <p:grpSpPr bwMode="auto">
            <a:xfrm>
              <a:off x="1954" y="1942"/>
              <a:ext cx="630" cy="87"/>
              <a:chOff x="1954" y="1942"/>
              <a:chExt cx="630" cy="87"/>
            </a:xfrm>
          </p:grpSpPr>
          <p:sp>
            <p:nvSpPr>
              <p:cNvPr id="54" name="Line 22"/>
              <p:cNvSpPr>
                <a:spLocks noChangeShapeType="1"/>
              </p:cNvSpPr>
              <p:nvPr/>
            </p:nvSpPr>
            <p:spPr bwMode="auto">
              <a:xfrm>
                <a:off x="2584" y="1942"/>
                <a:ext cx="0" cy="87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55" name="Line 29"/>
              <p:cNvSpPr>
                <a:spLocks noChangeShapeType="1"/>
              </p:cNvSpPr>
              <p:nvPr/>
            </p:nvSpPr>
            <p:spPr bwMode="auto">
              <a:xfrm flipH="1">
                <a:off x="1954" y="1942"/>
                <a:ext cx="630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</p:grpSp>
        <p:sp>
          <p:nvSpPr>
            <p:cNvPr id="53" name="Text Box 38"/>
            <p:cNvSpPr txBox="1">
              <a:spLocks noChangeArrowheads="1"/>
            </p:cNvSpPr>
            <p:nvPr/>
          </p:nvSpPr>
          <p:spPr bwMode="auto">
            <a:xfrm>
              <a:off x="1975" y="1899"/>
              <a:ext cx="639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HOLD</a:t>
              </a:r>
            </a:p>
          </p:txBody>
        </p:sp>
      </p:grpSp>
      <p:sp>
        <p:nvSpPr>
          <p:cNvPr id="62" name="Rectangle 9"/>
          <p:cNvSpPr>
            <a:spLocks noChangeArrowheads="1"/>
          </p:cNvSpPr>
          <p:nvPr/>
        </p:nvSpPr>
        <p:spPr bwMode="auto">
          <a:xfrm>
            <a:off x="396000" y="1264356"/>
            <a:ext cx="8352000" cy="2093207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 w="9525" cap="rnd">
            <a:solidFill>
              <a:srgbClr val="0070C0"/>
            </a:solidFill>
            <a:prstDash val="dash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>
              <a:lnSpc>
                <a:spcPct val="110000"/>
              </a:lnSpc>
            </a:pPr>
            <a:r>
              <a:rPr lang="zh-CN" altLang="en-US" sz="2400" dirty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zh-CN" sz="2400" dirty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在进入</a:t>
            </a:r>
            <a:r>
              <a:rPr lang="en-US" altLang="zh-CN" sz="2400" dirty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DMA</a:t>
            </a:r>
            <a:r>
              <a:rPr lang="zh-CN" altLang="zh-CN" sz="2400" dirty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方式传送数据之前</a:t>
            </a:r>
            <a:r>
              <a:rPr lang="zh-CN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，应先初始化</a:t>
            </a:r>
            <a:r>
              <a:rPr lang="en-US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DMAC</a:t>
            </a:r>
            <a:r>
              <a:rPr lang="zh-CN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en-US" altLang="zh-CN" sz="2400" dirty="0" smtClean="0">
              <a:solidFill>
                <a:srgbClr val="000066"/>
              </a:solidFill>
              <a:latin typeface="Times New Roman" pitchFamily="18" charset="0"/>
              <a:ea typeface="楷体_GB2312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400" dirty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zh-CN" altLang="en-US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en-US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CPU</a:t>
            </a:r>
            <a:r>
              <a:rPr lang="zh-CN" altLang="en-US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收到</a:t>
            </a:r>
            <a:r>
              <a:rPr lang="en-US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DMAC</a:t>
            </a:r>
            <a:r>
              <a:rPr lang="zh-CN" altLang="en-US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发出的总线</a:t>
            </a:r>
            <a:r>
              <a:rPr lang="zh-CN" altLang="en-US" sz="2400" dirty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请求信号</a:t>
            </a:r>
            <a:r>
              <a:rPr lang="en-US" altLang="zh-CN" sz="2400" dirty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HOLD</a:t>
            </a:r>
            <a:r>
              <a:rPr lang="zh-CN" altLang="en-US" sz="2400" dirty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后</a:t>
            </a:r>
            <a:r>
              <a:rPr lang="zh-CN" altLang="en-US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，回送总线响应信号</a:t>
            </a:r>
            <a:r>
              <a:rPr lang="en-US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HLDA</a:t>
            </a:r>
            <a:r>
              <a:rPr lang="zh-CN" altLang="en-US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，</a:t>
            </a:r>
            <a:r>
              <a:rPr lang="zh-CN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并释放</a:t>
            </a:r>
            <a:r>
              <a:rPr lang="zh-CN" altLang="zh-CN" sz="2400" dirty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系统总线</a:t>
            </a:r>
            <a:r>
              <a:rPr lang="zh-CN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使用权</a:t>
            </a:r>
            <a:r>
              <a:rPr lang="zh-CN" altLang="en-US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en-US" altLang="zh-CN" sz="2400" dirty="0" smtClean="0">
              <a:solidFill>
                <a:srgbClr val="000066"/>
              </a:solidFill>
              <a:latin typeface="Times New Roman" pitchFamily="18" charset="0"/>
              <a:ea typeface="楷体_GB2312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400" dirty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zh-CN" altLang="en-US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　</a:t>
            </a:r>
            <a:r>
              <a:rPr lang="en-US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DMAC</a:t>
            </a:r>
            <a:r>
              <a:rPr lang="zh-CN" altLang="en-US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获得总线使用权，进入</a:t>
            </a:r>
            <a:r>
              <a:rPr lang="en-US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DMA</a:t>
            </a:r>
            <a:r>
              <a:rPr lang="zh-CN" altLang="en-US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传送方式。</a:t>
            </a:r>
            <a:r>
              <a:rPr lang="zh-CN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直</a:t>
            </a:r>
            <a:r>
              <a:rPr lang="zh-CN" altLang="en-US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至</a:t>
            </a:r>
            <a:r>
              <a:rPr lang="en-US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DMA</a:t>
            </a:r>
            <a:r>
              <a:rPr lang="zh-CN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传送结束，</a:t>
            </a:r>
            <a:r>
              <a:rPr lang="en-US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DMAC</a:t>
            </a:r>
            <a:r>
              <a:rPr lang="zh-CN" altLang="zh-CN" sz="2400" dirty="0" smtClean="0">
                <a:solidFill>
                  <a:srgbClr val="000066"/>
                </a:solidFill>
                <a:latin typeface="Times New Roman" pitchFamily="18" charset="0"/>
                <a:ea typeface="楷体_GB2312" pitchFamily="49" charset="-122"/>
              </a:rPr>
              <a:t>交还系统总线使用权。</a:t>
            </a:r>
            <a:endParaRPr lang="zh-CN" altLang="en-US" sz="2400" dirty="0">
              <a:solidFill>
                <a:srgbClr val="000066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58" name="AutoShape 46"/>
          <p:cNvSpPr>
            <a:spLocks noChangeArrowheads="1"/>
          </p:cNvSpPr>
          <p:nvPr/>
        </p:nvSpPr>
        <p:spPr bwMode="auto">
          <a:xfrm rot="16200000" flipV="1">
            <a:off x="1711693" y="5388583"/>
            <a:ext cx="1227600" cy="150060"/>
          </a:xfrm>
          <a:prstGeom prst="leftArrow">
            <a:avLst>
              <a:gd name="adj1" fmla="val 47222"/>
              <a:gd name="adj2" fmla="val 115047"/>
            </a:avLst>
          </a:prstGeom>
          <a:solidFill>
            <a:srgbClr val="0000FF"/>
          </a:solidFill>
          <a:ln w="9525">
            <a:solidFill>
              <a:srgbClr val="33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67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8D8D8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8D8D8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8D8D8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8D8D8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7" grpId="1" animBg="1"/>
      <p:bldP spid="58" grpId="0" animBg="1"/>
      <p:bldP spid="5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4.2.5  I/O</a:t>
            </a:r>
            <a:r>
              <a:rPr lang="zh-CN" altLang="zh-CN" dirty="0"/>
              <a:t>通道方式</a:t>
            </a:r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11200" y="1268760"/>
            <a:ext cx="7721600" cy="1944216"/>
          </a:xfrm>
          <a:prstGeom prst="rect">
            <a:avLst/>
          </a:prstGeom>
          <a:solidFill>
            <a:srgbClr val="D9D9D9">
              <a:alpha val="50196"/>
            </a:srgbClr>
          </a:solidFill>
          <a:ln w="9525" cap="rnd">
            <a:solidFill>
              <a:srgbClr val="FF0000"/>
            </a:solidFill>
            <a:prstDash val="solid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I/O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通道是用来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专门控制外部设备工作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的硬件机制，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是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个功能简单的处理器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，拥有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自己的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指令系统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，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具有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数据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I/O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功能，还具有运算功能、程序控制功能，具有数据的外设监控、数据拆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/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装、数据转换、校验、检索、故障检测及处理等能力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23900" y="3356992"/>
            <a:ext cx="7696200" cy="2736304"/>
          </a:xfrm>
          <a:prstGeom prst="rect">
            <a:avLst/>
          </a:prstGeom>
          <a:solidFill>
            <a:srgbClr val="D9D9D9">
              <a:alpha val="50196"/>
            </a:srgbClr>
          </a:solidFill>
          <a:ln w="9525" cap="rnd">
            <a:solidFill>
              <a:srgbClr val="FF0000"/>
            </a:solidFill>
            <a:prstDash val="solid"/>
            <a:miter lim="800000"/>
            <a:headEnd/>
            <a:tailEnd/>
          </a:ln>
          <a:effectLst/>
          <a:extLst/>
        </p:spPr>
        <p:txBody>
          <a:bodyPr/>
          <a:lstStyle/>
          <a:p>
            <a:pPr algn="just"/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 I/O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通道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代替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CPU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对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多台外部设备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统一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控制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管理，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与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并行工作。宏观上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指导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I/O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通道，微观上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I/O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通道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控制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输入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/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输出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及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数据的相关处理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en-US" altLang="zh-CN" sz="2400" dirty="0" smtClean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  <a:p>
            <a:pPr algn="just"/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I/O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通道方式下的输入输出工作具有较强的独立性，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I/O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通道能自己处理传送中的出错和异常情况，能对传送的数据进行格式转换等，实现高速的数据传送，减少了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对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I/O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操作的控制，从而提高了整个系统的效率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625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640960" cy="1728192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章</a:t>
            </a:r>
            <a:r>
              <a:rPr lang="en-US" altLang="zh-CN" dirty="0"/>
              <a:t>  </a:t>
            </a:r>
            <a:r>
              <a:rPr lang="zh-CN" altLang="zh-CN" dirty="0"/>
              <a:t>微型计算机</a:t>
            </a:r>
            <a:r>
              <a:rPr lang="zh-CN" altLang="zh-CN" dirty="0" smtClean="0"/>
              <a:t>输入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/</a:t>
            </a:r>
            <a:r>
              <a:rPr lang="zh-CN" altLang="zh-CN" dirty="0"/>
              <a:t>输出系统概述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2636912"/>
            <a:ext cx="6984776" cy="309634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/>
              <a:t>4.1  </a:t>
            </a:r>
            <a:r>
              <a:rPr lang="zh-CN" altLang="zh-CN" sz="3200" dirty="0"/>
              <a:t>微型计算机接口技术概述</a:t>
            </a:r>
            <a:endParaRPr lang="en-US" altLang="zh-CN" sz="3200" dirty="0" smtClean="0"/>
          </a:p>
          <a:p>
            <a:pPr>
              <a:lnSpc>
                <a:spcPct val="160000"/>
              </a:lnSpc>
            </a:pPr>
            <a:r>
              <a:rPr lang="en-US" altLang="zh-CN" sz="3200" dirty="0"/>
              <a:t>4.2  </a:t>
            </a:r>
            <a:r>
              <a:rPr lang="zh-CN" altLang="zh-CN" sz="3200" dirty="0"/>
              <a:t>输入</a:t>
            </a:r>
            <a:r>
              <a:rPr lang="en-US" altLang="zh-CN" sz="3200" dirty="0"/>
              <a:t>/</a:t>
            </a:r>
            <a:r>
              <a:rPr lang="zh-CN" altLang="zh-CN" sz="3200" dirty="0"/>
              <a:t>输出控制</a:t>
            </a:r>
            <a:r>
              <a:rPr lang="zh-CN" altLang="zh-CN" sz="3200" dirty="0" smtClean="0"/>
              <a:t>方式</a:t>
            </a:r>
            <a:endParaRPr lang="en-US" altLang="zh-CN" sz="3200" dirty="0" smtClean="0"/>
          </a:p>
          <a:p>
            <a:pPr>
              <a:lnSpc>
                <a:spcPct val="160000"/>
              </a:lnSpc>
            </a:pPr>
            <a:r>
              <a:rPr lang="zh-CN" altLang="en-US" sz="3200" dirty="0" smtClean="0"/>
              <a:t>习题与</a:t>
            </a:r>
            <a:r>
              <a:rPr lang="zh-CN" altLang="en-US" sz="3200" dirty="0"/>
              <a:t>思考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187624" y="2982204"/>
            <a:ext cx="5760640" cy="2405760"/>
            <a:chOff x="1187624" y="2982204"/>
            <a:chExt cx="5760640" cy="2405760"/>
          </a:xfrm>
        </p:grpSpPr>
        <p:sp>
          <p:nvSpPr>
            <p:cNvPr id="12" name="矩形 11">
              <a:hlinkClick r:id="rId3" action="ppaction://hlinksldjump"/>
            </p:cNvPr>
            <p:cNvSpPr/>
            <p:nvPr/>
          </p:nvSpPr>
          <p:spPr>
            <a:xfrm>
              <a:off x="1187624" y="2982204"/>
              <a:ext cx="576064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hlinkClick r:id="rId4" action="ppaction://hlinksldjump"/>
            </p:cNvPr>
            <p:cNvSpPr/>
            <p:nvPr/>
          </p:nvSpPr>
          <p:spPr>
            <a:xfrm>
              <a:off x="1187624" y="3897052"/>
              <a:ext cx="460851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hlinkClick r:id="rId5" action="ppaction://hlinksldjump"/>
            </p:cNvPr>
            <p:cNvSpPr/>
            <p:nvPr/>
          </p:nvSpPr>
          <p:spPr>
            <a:xfrm>
              <a:off x="1187624" y="4811900"/>
              <a:ext cx="259228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>
            <a:hlinkClick r:id="rId6" action="ppaction://hlinksldjump" highlightClick="1"/>
            <a:hlinkHover r:id="" action="ppaction://noaction" highlightClick="1"/>
          </p:cNvPr>
          <p:cNvSpPr/>
          <p:nvPr/>
        </p:nvSpPr>
        <p:spPr>
          <a:xfrm>
            <a:off x="7524328" y="6213562"/>
            <a:ext cx="153016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-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b="1" spc="-3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741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968682" y="1545183"/>
            <a:ext cx="78516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just">
              <a:buFontTx/>
              <a:buNone/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CPU</a:t>
            </a:r>
            <a:r>
              <a:rPr lang="zh-CN" altLang="en-US" dirty="0"/>
              <a:t>与外设之间交换的信息分为</a:t>
            </a:r>
            <a:r>
              <a:rPr lang="en-US" altLang="zh-CN" dirty="0"/>
              <a:t>_____</a:t>
            </a:r>
            <a:r>
              <a:rPr lang="zh-CN" altLang="en-US" dirty="0"/>
              <a:t>信息、 </a:t>
            </a:r>
            <a:r>
              <a:rPr lang="en-US" altLang="zh-CN" dirty="0"/>
              <a:t>_____</a:t>
            </a:r>
            <a:r>
              <a:rPr lang="zh-CN" altLang="en-US" dirty="0"/>
              <a:t>信息</a:t>
            </a:r>
            <a:r>
              <a:rPr lang="en-US" altLang="zh-CN" dirty="0"/>
              <a:t>_____</a:t>
            </a:r>
            <a:r>
              <a:rPr lang="zh-CN" altLang="en-US" dirty="0"/>
              <a:t>信息 </a:t>
            </a:r>
            <a:endParaRPr lang="en-US" altLang="zh-CN" dirty="0"/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968682" y="2413726"/>
            <a:ext cx="78516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just">
              <a:buFontTx/>
              <a:buNone/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、接口</a:t>
            </a:r>
            <a:r>
              <a:rPr lang="zh-CN" altLang="zh-CN" dirty="0"/>
              <a:t>按数据传送方式分类</a:t>
            </a:r>
            <a:r>
              <a:rPr lang="zh-CN" altLang="en-US" dirty="0"/>
              <a:t>，分为</a:t>
            </a:r>
            <a:r>
              <a:rPr lang="en-US" altLang="zh-CN" dirty="0"/>
              <a:t>_____</a:t>
            </a:r>
            <a:r>
              <a:rPr lang="zh-CN" altLang="en-US" dirty="0"/>
              <a:t>接口和串行</a:t>
            </a:r>
            <a:r>
              <a:rPr lang="zh-CN" altLang="en-US" dirty="0" smtClean="0"/>
              <a:t>接口</a:t>
            </a:r>
            <a:endParaRPr lang="en-US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习题与思考</a:t>
            </a:r>
            <a:endParaRPr lang="zh-CN" altLang="en-US" dirty="0"/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540000" y="1124744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3"/>
              </a:buBlip>
            </a:pPr>
            <a:r>
              <a:rPr lang="en-US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 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填空</a:t>
            </a:r>
          </a:p>
        </p:txBody>
      </p:sp>
      <p:sp>
        <p:nvSpPr>
          <p:cNvPr id="31" name="椭圆 30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82018" y="3394206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椭圆 36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82018" y="4244833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Text Box 25"/>
          <p:cNvSpPr txBox="1">
            <a:spLocks noChangeArrowheads="1"/>
          </p:cNvSpPr>
          <p:nvPr/>
        </p:nvSpPr>
        <p:spPr bwMode="auto">
          <a:xfrm>
            <a:off x="968682" y="3276140"/>
            <a:ext cx="78516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just">
              <a:buFontTx/>
              <a:buNone/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en-US" altLang="zh-CN" dirty="0" smtClean="0"/>
              <a:t>I/O</a:t>
            </a:r>
            <a:r>
              <a:rPr lang="zh-CN" altLang="en-US" dirty="0"/>
              <a:t>端口的编址方式通常有</a:t>
            </a:r>
            <a:r>
              <a:rPr lang="en-US" altLang="zh-CN" dirty="0"/>
              <a:t>____________</a:t>
            </a:r>
            <a:r>
              <a:rPr lang="zh-CN" altLang="en-US" dirty="0"/>
              <a:t>方式和存储器统一编址</a:t>
            </a:r>
            <a:r>
              <a:rPr lang="zh-CN" altLang="en-US" dirty="0" smtClean="0"/>
              <a:t>方式</a:t>
            </a:r>
            <a:endParaRPr lang="zh-CN" altLang="en-US" dirty="0"/>
          </a:p>
        </p:txBody>
      </p:sp>
      <p:sp>
        <p:nvSpPr>
          <p:cNvPr id="40" name="Text Box 25"/>
          <p:cNvSpPr txBox="1">
            <a:spLocks noChangeArrowheads="1"/>
          </p:cNvSpPr>
          <p:nvPr/>
        </p:nvSpPr>
        <p:spPr bwMode="auto">
          <a:xfrm>
            <a:off x="968682" y="4122233"/>
            <a:ext cx="7851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just">
              <a:buFontTx/>
              <a:buNone/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zh-CN" dirty="0"/>
              <a:t>在硬盘与内存之间的数据传送采用</a:t>
            </a:r>
            <a:r>
              <a:rPr lang="en-US" altLang="zh-CN" dirty="0"/>
              <a:t>______</a:t>
            </a:r>
            <a:r>
              <a:rPr lang="zh-CN" altLang="zh-CN" dirty="0" smtClean="0"/>
              <a:t>方式</a:t>
            </a:r>
            <a:endParaRPr lang="zh-CN" altLang="en-US" dirty="0"/>
          </a:p>
        </p:txBody>
      </p:sp>
      <p:sp>
        <p:nvSpPr>
          <p:cNvPr id="48" name="椭圆 47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87584" y="2530880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Text Box 25"/>
          <p:cNvSpPr txBox="1">
            <a:spLocks noChangeArrowheads="1"/>
          </p:cNvSpPr>
          <p:nvPr/>
        </p:nvSpPr>
        <p:spPr bwMode="auto">
          <a:xfrm>
            <a:off x="6566496" y="2373488"/>
            <a:ext cx="120243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zh-CN" altLang="en-US" dirty="0"/>
              <a:t>并</a:t>
            </a:r>
            <a:r>
              <a:rPr lang="zh-CN" altLang="en-US" dirty="0" smtClean="0"/>
              <a:t>行</a:t>
            </a:r>
            <a:endParaRPr lang="zh-CN" altLang="en-US" dirty="0"/>
          </a:p>
        </p:txBody>
      </p:sp>
      <p:sp>
        <p:nvSpPr>
          <p:cNvPr id="50" name="Text Box 25"/>
          <p:cNvSpPr txBox="1">
            <a:spLocks noChangeArrowheads="1"/>
          </p:cNvSpPr>
          <p:nvPr/>
        </p:nvSpPr>
        <p:spPr bwMode="auto">
          <a:xfrm>
            <a:off x="6876824" y="4140236"/>
            <a:ext cx="120243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DMA</a:t>
            </a:r>
            <a:endParaRPr lang="zh-CN" altLang="en-US" dirty="0"/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6565928" y="1509392"/>
            <a:ext cx="120243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zh-CN" altLang="en-US" dirty="0"/>
              <a:t>数据</a:t>
            </a:r>
          </a:p>
        </p:txBody>
      </p:sp>
      <p:sp>
        <p:nvSpPr>
          <p:cNvPr id="52" name="Text Box 24"/>
          <p:cNvSpPr txBox="1">
            <a:spLocks noChangeArrowheads="1"/>
          </p:cNvSpPr>
          <p:nvPr/>
        </p:nvSpPr>
        <p:spPr bwMode="auto">
          <a:xfrm>
            <a:off x="907576" y="1938461"/>
            <a:ext cx="120243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zh-CN" altLang="en-US" dirty="0"/>
              <a:t>控制</a:t>
            </a:r>
          </a:p>
        </p:txBody>
      </p:sp>
      <p:sp>
        <p:nvSpPr>
          <p:cNvPr id="53" name="Text Box 25"/>
          <p:cNvSpPr txBox="1">
            <a:spLocks noChangeArrowheads="1"/>
          </p:cNvSpPr>
          <p:nvPr/>
        </p:nvSpPr>
        <p:spPr bwMode="auto">
          <a:xfrm>
            <a:off x="2513480" y="1935081"/>
            <a:ext cx="120243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zh-CN" altLang="en-US" dirty="0"/>
              <a:t>状态</a:t>
            </a:r>
          </a:p>
        </p:txBody>
      </p:sp>
      <p:sp>
        <p:nvSpPr>
          <p:cNvPr id="54" name="Text Box 12"/>
          <p:cNvSpPr txBox="1">
            <a:spLocks noChangeArrowheads="1"/>
          </p:cNvSpPr>
          <p:nvPr/>
        </p:nvSpPr>
        <p:spPr bwMode="auto">
          <a:xfrm>
            <a:off x="5611396" y="3247564"/>
            <a:ext cx="25895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altLang="zh-CN" dirty="0"/>
              <a:t>I/O</a:t>
            </a:r>
            <a:r>
              <a:rPr lang="zh-CN" altLang="en-US" dirty="0"/>
              <a:t>独立编址</a:t>
            </a:r>
          </a:p>
        </p:txBody>
      </p:sp>
      <p:sp>
        <p:nvSpPr>
          <p:cNvPr id="55" name="Text Box 8"/>
          <p:cNvSpPr txBox="1">
            <a:spLocks noChangeArrowheads="1"/>
          </p:cNvSpPr>
          <p:nvPr/>
        </p:nvSpPr>
        <p:spPr bwMode="auto">
          <a:xfrm>
            <a:off x="609600" y="5786100"/>
            <a:ext cx="821068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buFontTx/>
              <a:buBlip>
                <a:blip r:embed="rId3"/>
              </a:buBlip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/>
              <a:t> </a:t>
            </a:r>
            <a:r>
              <a:rPr lang="zh-CN" altLang="en-US" dirty="0"/>
              <a:t>微型计算机系统中输入</a:t>
            </a:r>
            <a:r>
              <a:rPr lang="en-US" altLang="zh-CN" dirty="0"/>
              <a:t>/</a:t>
            </a:r>
            <a:r>
              <a:rPr lang="zh-CN" altLang="en-US" dirty="0"/>
              <a:t>输出控制方式有哪几种？ </a:t>
            </a:r>
          </a:p>
        </p:txBody>
      </p:sp>
      <p:sp>
        <p:nvSpPr>
          <p:cNvPr id="56" name="Text Box 9"/>
          <p:cNvSpPr txBox="1">
            <a:spLocks noChangeArrowheads="1"/>
          </p:cNvSpPr>
          <p:nvPr/>
        </p:nvSpPr>
        <p:spPr bwMode="auto">
          <a:xfrm>
            <a:off x="609600" y="5256568"/>
            <a:ext cx="4953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buFontTx/>
              <a:buBlip>
                <a:blip r:embed="rId3"/>
              </a:buBlip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/>
              <a:t> </a:t>
            </a:r>
            <a:r>
              <a:rPr lang="zh-CN" altLang="en-US" dirty="0"/>
              <a:t>简述接口电路的</a:t>
            </a:r>
            <a:r>
              <a:rPr lang="zh-CN" altLang="en-US" dirty="0" smtClean="0"/>
              <a:t>功能</a:t>
            </a:r>
            <a:endParaRPr lang="zh-CN" altLang="en-US" dirty="0"/>
          </a:p>
        </p:txBody>
      </p: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609600" y="4727831"/>
            <a:ext cx="2133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buFontTx/>
              <a:buBlip>
                <a:blip r:embed="rId3"/>
              </a:buBlip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/>
              <a:t> </a:t>
            </a:r>
            <a:r>
              <a:rPr lang="zh-CN" altLang="en-US" dirty="0"/>
              <a:t>名词解释</a:t>
            </a:r>
          </a:p>
        </p:txBody>
      </p:sp>
      <p:sp>
        <p:nvSpPr>
          <p:cNvPr id="58" name="Text Box 16"/>
          <p:cNvSpPr txBox="1">
            <a:spLocks noChangeArrowheads="1"/>
          </p:cNvSpPr>
          <p:nvPr/>
        </p:nvSpPr>
        <p:spPr bwMode="auto">
          <a:xfrm>
            <a:off x="2716262" y="4749412"/>
            <a:ext cx="2863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None/>
            </a:pPr>
            <a:r>
              <a:rPr lang="zh-CN" altLang="en-US" sz="2400" b="1" dirty="0" smtClean="0">
                <a:solidFill>
                  <a:srgbClr val="3333CC"/>
                </a:solidFill>
                <a:latin typeface="宋体" pitchFamily="2" charset="-122"/>
                <a:ea typeface="宋体" pitchFamily="2" charset="-122"/>
              </a:rPr>
              <a:t>接口、端口 </a:t>
            </a:r>
            <a:endParaRPr lang="zh-CN" altLang="en-US" sz="2400" b="1" dirty="0">
              <a:solidFill>
                <a:srgbClr val="3333CC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100760" y="2042064"/>
            <a:ext cx="828000" cy="360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744477" y="1592749"/>
            <a:ext cx="828000" cy="396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706744" y="2029888"/>
            <a:ext cx="828000" cy="360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2" name="椭圆 61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87584" y="1690800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896720" y="3330903"/>
            <a:ext cx="2016000" cy="382161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4" name="矩形 33"/>
          <p:cNvSpPr/>
          <p:nvPr/>
        </p:nvSpPr>
        <p:spPr>
          <a:xfrm>
            <a:off x="6996496" y="4152016"/>
            <a:ext cx="972000" cy="396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46528" y="2452400"/>
            <a:ext cx="828000" cy="396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47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4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0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6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2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3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8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2" dur="indefinit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3" dur="indefinite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8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9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3" dur="indefinit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4" dur="indefinite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9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0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4" dur="indefinite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5" dur="indefinite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0" dur="indefinit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1" dur="indefinite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3" dur="indefinit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4" dur="indefinite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6" dur="indefinite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7" dur="indefinite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32" grpId="0" animBg="1"/>
      <p:bldP spid="32" grpId="1" animBg="1"/>
      <p:bldP spid="34" grpId="0" animBg="1"/>
      <p:bldP spid="34" grpId="1" animBg="1"/>
      <p:bldP spid="34" grpId="2" animBg="1"/>
      <p:bldP spid="36" grpId="0" animBg="1"/>
      <p:bldP spid="3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4</a:t>
            </a:r>
            <a:r>
              <a:rPr lang="zh-CN" altLang="en-US" dirty="0" smtClean="0"/>
              <a:t>章  学习目标</a:t>
            </a:r>
            <a:endParaRPr lang="zh-CN" altLang="en-US" dirty="0"/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1037558" y="1775491"/>
            <a:ext cx="7062834" cy="4173789"/>
          </a:xfrm>
          <a:prstGeom prst="rect">
            <a:avLst/>
          </a:prstGeom>
          <a:solidFill>
            <a:srgbClr val="CCFFCC">
              <a:alpha val="50195"/>
            </a:srgbClr>
          </a:solidFill>
          <a:ln w="19050">
            <a:solidFill>
              <a:srgbClr val="66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r>
              <a:rPr lang="zh-CN" altLang="zh-CN" dirty="0"/>
              <a:t>本章主要介绍基本输入输出</a:t>
            </a:r>
            <a:r>
              <a:rPr lang="zh-CN" altLang="zh-CN"/>
              <a:t>接口</a:t>
            </a:r>
            <a:r>
              <a:rPr lang="zh-CN" altLang="zh-CN" smtClean="0"/>
              <a:t>技术。分别</a:t>
            </a:r>
            <a:r>
              <a:rPr lang="zh-CN" altLang="zh-CN" dirty="0"/>
              <a:t>介绍了</a:t>
            </a:r>
            <a:r>
              <a:rPr lang="en-US" altLang="zh-CN" dirty="0"/>
              <a:t>I/O</a:t>
            </a:r>
            <a:r>
              <a:rPr lang="zh-CN" altLang="zh-CN" dirty="0"/>
              <a:t>接口的概念、功能、分类，介绍了</a:t>
            </a:r>
            <a:r>
              <a:rPr lang="en-US" altLang="zh-CN" dirty="0"/>
              <a:t>I/O</a:t>
            </a:r>
            <a:r>
              <a:rPr lang="zh-CN" altLang="zh-CN" dirty="0"/>
              <a:t>端口的编址方法、</a:t>
            </a:r>
            <a:r>
              <a:rPr lang="en-US" altLang="zh-CN" dirty="0"/>
              <a:t>CPU</a:t>
            </a:r>
            <a:r>
              <a:rPr lang="zh-CN" altLang="zh-CN" dirty="0"/>
              <a:t>与外设之间传递的信息类型以及几种输入输出</a:t>
            </a:r>
            <a:r>
              <a:rPr lang="zh-CN" altLang="zh-CN"/>
              <a:t>控制</a:t>
            </a:r>
            <a:r>
              <a:rPr lang="zh-CN" altLang="zh-CN" smtClean="0"/>
              <a:t>方式。</a:t>
            </a:r>
            <a:endParaRPr lang="zh-CN" altLang="zh-CN" dirty="0"/>
          </a:p>
          <a:p>
            <a:r>
              <a:rPr lang="zh-CN" altLang="zh-CN" dirty="0"/>
              <a:t>通过本章的学习，读者应领会接口在计算机系统中的重要作用，掌握接口及端口的概念和分类、</a:t>
            </a:r>
            <a:r>
              <a:rPr lang="en-US" altLang="zh-CN" dirty="0"/>
              <a:t>I/O</a:t>
            </a:r>
            <a:r>
              <a:rPr lang="zh-CN" altLang="zh-CN" dirty="0"/>
              <a:t>端口的编址方法，了解接口的一般结构，掌握各种输入</a:t>
            </a:r>
            <a:r>
              <a:rPr lang="en-US" altLang="zh-CN" dirty="0"/>
              <a:t>/</a:t>
            </a:r>
            <a:r>
              <a:rPr lang="zh-CN" altLang="zh-CN" dirty="0"/>
              <a:t>输出控制方式的基本原理、特点及</a:t>
            </a:r>
            <a:r>
              <a:rPr lang="zh-CN" altLang="zh-CN"/>
              <a:t>应用</a:t>
            </a:r>
            <a:r>
              <a:rPr lang="zh-CN" altLang="zh-CN" smtClean="0"/>
              <a:t>场合。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146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帮助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744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316416" y="502961"/>
            <a:ext cx="288150" cy="45719"/>
          </a:xfrm>
        </p:spPr>
        <p:txBody>
          <a:bodyPr>
            <a:normAutofit fontScale="90000"/>
          </a:bodyPr>
          <a:lstStyle/>
          <a:p>
            <a:r>
              <a:rPr lang="zh-CN" altLang="en-US" sz="200" dirty="0" smtClean="0"/>
              <a:t>再见</a:t>
            </a:r>
            <a:endParaRPr lang="zh-CN" altLang="en-US" sz="200" dirty="0"/>
          </a:p>
        </p:txBody>
      </p:sp>
    </p:spTree>
    <p:extLst>
      <p:ext uri="{BB962C8B-B14F-4D97-AF65-F5344CB8AC3E}">
        <p14:creationId xmlns:p14="http://schemas.microsoft.com/office/powerpoint/2010/main" val="174614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4.1  </a:t>
            </a:r>
            <a:r>
              <a:rPr lang="zh-CN" altLang="zh-CN" dirty="0"/>
              <a:t>微型计算机接口技术概述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187624" y="1988840"/>
            <a:ext cx="7488832" cy="4464496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/>
              <a:t>4.1.1  </a:t>
            </a:r>
            <a:r>
              <a:rPr lang="zh-CN" altLang="zh-CN" dirty="0"/>
              <a:t>接口及接口的</a:t>
            </a:r>
            <a:r>
              <a:rPr lang="zh-CN" altLang="zh-CN" dirty="0" smtClean="0"/>
              <a:t>功能</a:t>
            </a:r>
            <a:endParaRPr lang="en-US" altLang="zh-CN" dirty="0" smtClean="0"/>
          </a:p>
          <a:p>
            <a:pPr>
              <a:lnSpc>
                <a:spcPct val="130000"/>
              </a:lnSpc>
            </a:pPr>
            <a:r>
              <a:rPr lang="en-US" altLang="zh-CN" dirty="0"/>
              <a:t>4.1.2  </a:t>
            </a:r>
            <a:r>
              <a:rPr lang="zh-CN" altLang="zh-CN" dirty="0"/>
              <a:t>接口的</a:t>
            </a:r>
            <a:r>
              <a:rPr lang="zh-CN" altLang="zh-CN" dirty="0" smtClean="0"/>
              <a:t>类型</a:t>
            </a:r>
            <a:endParaRPr lang="en-US" altLang="zh-CN" dirty="0" smtClean="0"/>
          </a:p>
          <a:p>
            <a:pPr>
              <a:lnSpc>
                <a:spcPct val="130000"/>
              </a:lnSpc>
            </a:pPr>
            <a:r>
              <a:rPr lang="en-US" altLang="zh-CN" dirty="0"/>
              <a:t>4.1.3  </a:t>
            </a:r>
            <a:r>
              <a:rPr lang="en-US" altLang="zh-CN" spc="-100" dirty="0"/>
              <a:t>CPU</a:t>
            </a:r>
            <a:r>
              <a:rPr lang="zh-CN" altLang="zh-CN" spc="-100" dirty="0"/>
              <a:t>与外设之间交换的信息</a:t>
            </a:r>
            <a:r>
              <a:rPr lang="zh-CN" altLang="zh-CN" spc="-100" dirty="0" smtClean="0"/>
              <a:t>类型</a:t>
            </a:r>
            <a:endParaRPr lang="en-US" altLang="zh-CN" spc="-100" dirty="0" smtClean="0"/>
          </a:p>
          <a:p>
            <a:pPr>
              <a:lnSpc>
                <a:spcPct val="130000"/>
              </a:lnSpc>
            </a:pPr>
            <a:r>
              <a:rPr lang="en-US" altLang="zh-CN" dirty="0"/>
              <a:t>4.1.4  I/O</a:t>
            </a:r>
            <a:r>
              <a:rPr lang="zh-CN" altLang="zh-CN" dirty="0"/>
              <a:t>接口的基本</a:t>
            </a:r>
            <a:r>
              <a:rPr lang="zh-CN" altLang="zh-CN" dirty="0" smtClean="0"/>
              <a:t>结构</a:t>
            </a:r>
            <a:endParaRPr lang="en-US" altLang="zh-CN" dirty="0" smtClean="0"/>
          </a:p>
          <a:p>
            <a:pPr>
              <a:lnSpc>
                <a:spcPct val="130000"/>
              </a:lnSpc>
            </a:pPr>
            <a:r>
              <a:rPr lang="en-US" altLang="zh-CN" dirty="0"/>
              <a:t>4.1.5  I/O</a:t>
            </a:r>
            <a:r>
              <a:rPr lang="zh-CN" altLang="zh-CN" dirty="0"/>
              <a:t>端口的编址</a:t>
            </a:r>
            <a:r>
              <a:rPr lang="zh-CN" altLang="zh-CN" dirty="0" smtClean="0"/>
              <a:t>方法</a:t>
            </a:r>
            <a:endParaRPr lang="en-US" altLang="zh-CN" dirty="0" smtClean="0"/>
          </a:p>
        </p:txBody>
      </p:sp>
      <p:sp>
        <p:nvSpPr>
          <p:cNvPr id="6" name="对角圆角矩形 5"/>
          <p:cNvSpPr/>
          <p:nvPr/>
        </p:nvSpPr>
        <p:spPr>
          <a:xfrm flipH="1">
            <a:off x="827584" y="1916832"/>
            <a:ext cx="7632848" cy="3960440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7624" y="2073864"/>
            <a:ext cx="6984776" cy="3602132"/>
            <a:chOff x="1187624" y="2073864"/>
            <a:chExt cx="6984776" cy="3602132"/>
          </a:xfrm>
        </p:grpSpPr>
        <p:sp>
          <p:nvSpPr>
            <p:cNvPr id="8" name="矩形 7">
              <a:hlinkClick r:id="rId3" action="ppaction://hlinksldjump"/>
            </p:cNvPr>
            <p:cNvSpPr/>
            <p:nvPr/>
          </p:nvSpPr>
          <p:spPr>
            <a:xfrm>
              <a:off x="1187624" y="2073864"/>
              <a:ext cx="475252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hlinkClick r:id="rId4" action="ppaction://hlinksldjump"/>
            </p:cNvPr>
            <p:cNvSpPr/>
            <p:nvPr/>
          </p:nvSpPr>
          <p:spPr>
            <a:xfrm>
              <a:off x="1187624" y="2830381"/>
              <a:ext cx="345638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hlinkClick r:id="rId5" action="ppaction://hlinksldjump"/>
            </p:cNvPr>
            <p:cNvSpPr/>
            <p:nvPr/>
          </p:nvSpPr>
          <p:spPr>
            <a:xfrm>
              <a:off x="1187624" y="4343415"/>
              <a:ext cx="489654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hlinkClick r:id="rId6" action="ppaction://hlinksldjump"/>
            </p:cNvPr>
            <p:cNvSpPr/>
            <p:nvPr/>
          </p:nvSpPr>
          <p:spPr>
            <a:xfrm>
              <a:off x="1187624" y="3586898"/>
              <a:ext cx="698477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hlinkClick r:id="rId7" action="ppaction://hlinksldjump"/>
            </p:cNvPr>
            <p:cNvSpPr/>
            <p:nvPr/>
          </p:nvSpPr>
          <p:spPr>
            <a:xfrm>
              <a:off x="1187624" y="5099932"/>
              <a:ext cx="489654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984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4.1.1  </a:t>
            </a:r>
            <a:r>
              <a:rPr lang="zh-CN" altLang="zh-CN" dirty="0"/>
              <a:t>接口及接口的功能</a:t>
            </a:r>
            <a:endParaRPr lang="zh-CN" altLang="en-US" dirty="0"/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684000" y="1481994"/>
            <a:ext cx="7776000" cy="217290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 algn="just"/>
            <a:r>
              <a:rPr lang="zh-CN" altLang="en-US" dirty="0">
                <a:cs typeface="Times New Roman" pitchFamily="18" charset="0"/>
              </a:rPr>
              <a:t>　　</a:t>
            </a:r>
            <a:r>
              <a:rPr lang="zh-CN" altLang="zh-CN" dirty="0">
                <a:solidFill>
                  <a:srgbClr val="FF0000"/>
                </a:solidFill>
                <a:cs typeface="Times New Roman" pitchFamily="18" charset="0"/>
              </a:rPr>
              <a:t>I/O</a:t>
            </a:r>
            <a:r>
              <a:rPr lang="zh-CN" altLang="zh-CN" dirty="0" smtClean="0">
                <a:solidFill>
                  <a:srgbClr val="FF0000"/>
                </a:solidFill>
                <a:cs typeface="Times New Roman" pitchFamily="18" charset="0"/>
              </a:rPr>
              <a:t>接口</a:t>
            </a:r>
            <a:r>
              <a:rPr lang="zh-CN" altLang="en-US" dirty="0" smtClean="0"/>
              <a:t>：</a:t>
            </a:r>
            <a:r>
              <a:rPr lang="zh-CN" altLang="zh-CN" dirty="0" smtClean="0">
                <a:cs typeface="Times New Roman" pitchFamily="18" charset="0"/>
              </a:rPr>
              <a:t>连接</a:t>
            </a:r>
            <a:r>
              <a:rPr lang="zh-CN" altLang="zh-CN" dirty="0">
                <a:cs typeface="Times New Roman" pitchFamily="18" charset="0"/>
              </a:rPr>
              <a:t>微型计算机主机与外部设备的逻辑控制电路，它是</a:t>
            </a:r>
            <a:r>
              <a:rPr lang="en-US" altLang="zh-CN" dirty="0">
                <a:cs typeface="Times New Roman" pitchFamily="18" charset="0"/>
              </a:rPr>
              <a:t>CPU</a:t>
            </a:r>
            <a:r>
              <a:rPr lang="zh-CN" altLang="zh-CN" dirty="0">
                <a:cs typeface="Times New Roman" pitchFamily="18" charset="0"/>
              </a:rPr>
              <a:t>与外界进行信息交换的</a:t>
            </a:r>
            <a:r>
              <a:rPr lang="zh-CN" altLang="zh-CN" dirty="0" smtClean="0">
                <a:cs typeface="Times New Roman" pitchFamily="18" charset="0"/>
              </a:rPr>
              <a:t>通道</a:t>
            </a:r>
            <a:r>
              <a:rPr lang="zh-CN" altLang="en-US" dirty="0" smtClean="0">
                <a:cs typeface="Times New Roman" pitchFamily="18" charset="0"/>
              </a:rPr>
              <a:t>。</a:t>
            </a:r>
            <a:endParaRPr lang="en-US" altLang="zh-CN" dirty="0" smtClean="0">
              <a:cs typeface="Times New Roman" pitchFamily="18" charset="0"/>
            </a:endParaRPr>
          </a:p>
          <a:p>
            <a:pPr algn="just"/>
            <a:r>
              <a:rPr lang="zh-CN" altLang="en-US" dirty="0" smtClean="0">
                <a:cs typeface="Times New Roman" pitchFamily="18" charset="0"/>
              </a:rPr>
              <a:t>　　</a:t>
            </a:r>
            <a:r>
              <a:rPr lang="zh-CN" altLang="zh-CN" dirty="0"/>
              <a:t>如显卡、声卡、网卡、硬盘控制器等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algn="just"/>
            <a:r>
              <a:rPr lang="zh-CN" altLang="en-US" dirty="0"/>
              <a:t>　</a:t>
            </a:r>
            <a:r>
              <a:rPr lang="zh-CN" altLang="en-US" dirty="0" smtClean="0"/>
              <a:t>　</a:t>
            </a:r>
            <a:r>
              <a:rPr lang="zh-CN" altLang="zh-CN" dirty="0" smtClean="0"/>
              <a:t>各种</a:t>
            </a:r>
            <a:r>
              <a:rPr lang="zh-CN" altLang="zh-CN" dirty="0"/>
              <a:t>I/O设备</a:t>
            </a:r>
            <a:r>
              <a:rPr lang="zh-CN" altLang="zh-CN" dirty="0" smtClean="0"/>
              <a:t>都通</a:t>
            </a:r>
            <a:r>
              <a:rPr lang="zh-CN" altLang="zh-CN" dirty="0"/>
              <a:t>过相关的接口电路与系统</a:t>
            </a:r>
            <a:r>
              <a:rPr lang="zh-CN" altLang="zh-CN" dirty="0" smtClean="0"/>
              <a:t>相连</a:t>
            </a:r>
            <a:r>
              <a:rPr lang="zh-CN" altLang="en-US" dirty="0" smtClean="0"/>
              <a:t>。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84000" y="3858258"/>
            <a:ext cx="7776000" cy="201901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I/O端口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接口电路中能被CPU直接访问的寄存器或某些特定器件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每个接口电路中包含有一组端口，CPU与外设之间进行数据传输时，各类信息在I/O接口中存入不同的端口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2033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88041"/>
            <a:ext cx="4698722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1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．应用</a:t>
            </a:r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I/O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接口的必要性</a:t>
            </a:r>
            <a:endParaRPr lang="zh-CN" altLang="en-US" sz="32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4.1.1  </a:t>
            </a:r>
            <a:r>
              <a:rPr lang="zh-CN" altLang="zh-CN" dirty="0"/>
              <a:t>接口及接口的功能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5577" y="4725144"/>
            <a:ext cx="7632847" cy="1421928"/>
          </a:xfrm>
          <a:prstGeom prst="rect">
            <a:avLst/>
          </a:prstGeom>
          <a:noFill/>
          <a:ln w="9525">
            <a:solidFill>
              <a:srgbClr val="0070C0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接口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技术的应用减轻了CPU的负担，更充分地发挥了CPU的任务管理和数据处理能力，提高了CPU的工作效率，从而提高整机性能。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7" y="1974068"/>
            <a:ext cx="7632847" cy="2554545"/>
          </a:xfrm>
          <a:prstGeom prst="rect">
            <a:avLst/>
          </a:prstGeom>
          <a:noFill/>
          <a:ln w="9525">
            <a:solidFill>
              <a:srgbClr val="7030A0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66FF"/>
              </a:buClr>
              <a:buSzPct val="70000"/>
              <a:buFont typeface="Wingdings" pitchFamily="2" charset="2"/>
              <a:buChar char="u"/>
            </a:pP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/O设备种类繁多，结构和工作原理各不相同。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66FF"/>
              </a:buClr>
              <a:buSzPct val="70000"/>
              <a:buFont typeface="Wingdings" pitchFamily="2" charset="2"/>
              <a:buChar char="u"/>
            </a:pP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各种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I/O设备的工作速度差异大，与CPU速度不匹配。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66FF"/>
              </a:buClr>
              <a:buSzPct val="70000"/>
              <a:buFont typeface="Wingdings" pitchFamily="2" charset="2"/>
              <a:buChar char="u"/>
            </a:pP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不同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的I/O设备工作时序有差异，难以与CPU配合。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66FF"/>
              </a:buClr>
              <a:buSzPct val="70000"/>
              <a:buFont typeface="Wingdings" pitchFamily="2" charset="2"/>
              <a:buChar char="u"/>
            </a:pP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各种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I/O设备的信息表示格式不一致。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66FF"/>
              </a:buClr>
              <a:buSzPct val="70000"/>
              <a:buFont typeface="Wingdings" pitchFamily="2" charset="2"/>
              <a:buChar char="u"/>
            </a:pP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各种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I/O设备所处理的信息类型及信号电平不一致。</a:t>
            </a:r>
          </a:p>
        </p:txBody>
      </p:sp>
    </p:spTree>
    <p:extLst>
      <p:ext uri="{BB962C8B-B14F-4D97-AF65-F5344CB8AC3E}">
        <p14:creationId xmlns:p14="http://schemas.microsoft.com/office/powerpoint/2010/main" val="25382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88041"/>
            <a:ext cx="3467616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lang="zh-CN" altLang="zh-CN" sz="32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．</a:t>
            </a:r>
            <a:r>
              <a:rPr lang="en-US" altLang="zh-CN" sz="3200" b="0" spc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I/O</a:t>
            </a:r>
            <a:r>
              <a:rPr lang="zh-CN" altLang="zh-CN" sz="3200" b="0" spc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rPr>
              <a:t>接口的功能</a:t>
            </a:r>
            <a:endParaRPr lang="zh-CN" altLang="en-US" sz="3200" b="0" spc="0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4.1.1  </a:t>
            </a:r>
            <a:r>
              <a:rPr lang="zh-CN" altLang="zh-CN" dirty="0"/>
              <a:t>接口及接口的功能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7585" y="1974068"/>
            <a:ext cx="7488831" cy="3970318"/>
          </a:xfrm>
          <a:prstGeom prst="rect">
            <a:avLst/>
          </a:prstGeom>
          <a:noFill/>
          <a:ln w="9525">
            <a:solidFill>
              <a:srgbClr val="7030A0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0066FF"/>
              </a:buClr>
              <a:buSzPct val="70000"/>
            </a:pP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）数据缓冲与锁存功能。</a:t>
            </a:r>
          </a:p>
          <a:p>
            <a:pPr>
              <a:lnSpc>
                <a:spcPct val="150000"/>
              </a:lnSpc>
              <a:buClr>
                <a:srgbClr val="0066FF"/>
              </a:buClr>
              <a:buSzPct val="70000"/>
            </a:pP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）地址译码和设备选择功能。</a:t>
            </a:r>
          </a:p>
          <a:p>
            <a:pPr>
              <a:lnSpc>
                <a:spcPct val="150000"/>
              </a:lnSpc>
              <a:buClr>
                <a:srgbClr val="0066FF"/>
              </a:buClr>
              <a:buSzPct val="70000"/>
            </a:pP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）接收并执行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命令，控制和监测外设的功能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2400" dirty="0" smtClean="0">
              <a:solidFill>
                <a:srgbClr val="00206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rgbClr val="0066FF"/>
              </a:buClr>
              <a:buSzPct val="70000"/>
            </a:pP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）数据格式转换功能。</a:t>
            </a:r>
          </a:p>
          <a:p>
            <a:pPr>
              <a:lnSpc>
                <a:spcPct val="150000"/>
              </a:lnSpc>
              <a:buClr>
                <a:srgbClr val="0066FF"/>
              </a:buClr>
              <a:buSzPct val="70000"/>
            </a:pP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）信号转换功能。</a:t>
            </a:r>
          </a:p>
          <a:p>
            <a:pPr>
              <a:lnSpc>
                <a:spcPct val="150000"/>
              </a:lnSpc>
              <a:buClr>
                <a:srgbClr val="0066FF"/>
              </a:buClr>
              <a:buSzPct val="70000"/>
            </a:pP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）中断或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DMA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管理功能。</a:t>
            </a:r>
          </a:p>
          <a:p>
            <a:pPr>
              <a:lnSpc>
                <a:spcPct val="150000"/>
              </a:lnSpc>
              <a:buClr>
                <a:srgbClr val="0066FF"/>
              </a:buClr>
              <a:buSzPct val="70000"/>
            </a:pP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）可编程功能。</a:t>
            </a:r>
          </a:p>
        </p:txBody>
      </p:sp>
    </p:spTree>
    <p:extLst>
      <p:ext uri="{BB962C8B-B14F-4D97-AF65-F5344CB8AC3E}">
        <p14:creationId xmlns:p14="http://schemas.microsoft.com/office/powerpoint/2010/main" val="64209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4.1.2  </a:t>
            </a:r>
            <a:r>
              <a:rPr lang="zh-CN" altLang="zh-CN" dirty="0"/>
              <a:t>接口的类型</a:t>
            </a:r>
            <a:endParaRPr lang="zh-CN" altLang="en-US" dirty="0"/>
          </a:p>
        </p:txBody>
      </p:sp>
      <p:grpSp>
        <p:nvGrpSpPr>
          <p:cNvPr id="4" name="Group 213"/>
          <p:cNvGrpSpPr>
            <a:grpSpLocks/>
          </p:cNvGrpSpPr>
          <p:nvPr/>
        </p:nvGrpSpPr>
        <p:grpSpPr bwMode="auto">
          <a:xfrm>
            <a:off x="1177747" y="4868638"/>
            <a:ext cx="6570666" cy="936626"/>
            <a:chOff x="833" y="3073"/>
            <a:chExt cx="4139" cy="590"/>
          </a:xfrm>
        </p:grpSpPr>
        <p:sp>
          <p:nvSpPr>
            <p:cNvPr id="23" name="Text Box 188"/>
            <p:cNvSpPr txBox="1">
              <a:spLocks noChangeArrowheads="1"/>
            </p:cNvSpPr>
            <p:nvPr/>
          </p:nvSpPr>
          <p:spPr bwMode="auto">
            <a:xfrm>
              <a:off x="833" y="3183"/>
              <a:ext cx="3216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  <a:buFontTx/>
                <a:buNone/>
              </a:pPr>
              <a:r>
                <a:rPr lang="en-US" altLang="zh-CN" sz="280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r>
                <a:rPr lang="zh-CN" altLang="en-US" sz="280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、按接口使用的功能特征分类</a:t>
              </a:r>
            </a:p>
          </p:txBody>
        </p:sp>
        <p:grpSp>
          <p:nvGrpSpPr>
            <p:cNvPr id="24" name="Group 189"/>
            <p:cNvGrpSpPr>
              <a:grpSpLocks/>
            </p:cNvGrpSpPr>
            <p:nvPr/>
          </p:nvGrpSpPr>
          <p:grpSpPr bwMode="auto">
            <a:xfrm>
              <a:off x="3989" y="3073"/>
              <a:ext cx="983" cy="590"/>
              <a:chOff x="3025" y="717"/>
              <a:chExt cx="983" cy="590"/>
            </a:xfrm>
          </p:grpSpPr>
          <p:sp>
            <p:nvSpPr>
              <p:cNvPr id="25" name="AutoShape 190"/>
              <p:cNvSpPr>
                <a:spLocks/>
              </p:cNvSpPr>
              <p:nvPr/>
            </p:nvSpPr>
            <p:spPr bwMode="auto">
              <a:xfrm>
                <a:off x="3025" y="768"/>
                <a:ext cx="48" cy="476"/>
              </a:xfrm>
              <a:prstGeom prst="leftBrace">
                <a:avLst>
                  <a:gd name="adj1" fmla="val 75000"/>
                  <a:gd name="adj2" fmla="val 50000"/>
                </a:avLst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000066"/>
                  </a:solidFill>
                </a:endParaRPr>
              </a:p>
            </p:txBody>
          </p:sp>
          <p:sp>
            <p:nvSpPr>
              <p:cNvPr id="26" name="Text Box 191"/>
              <p:cNvSpPr txBox="1">
                <a:spLocks noChangeArrowheads="1"/>
              </p:cNvSpPr>
              <p:nvPr/>
            </p:nvSpPr>
            <p:spPr bwMode="auto">
              <a:xfrm>
                <a:off x="3116" y="717"/>
                <a:ext cx="89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400" dirty="0">
                    <a:solidFill>
                      <a:srgbClr val="000066"/>
                    </a:solidFill>
                    <a:latin typeface="Times New Roman" pitchFamily="18" charset="0"/>
                    <a:ea typeface="宋体" pitchFamily="2" charset="-122"/>
                  </a:rPr>
                  <a:t>专用接口</a:t>
                </a:r>
              </a:p>
            </p:txBody>
          </p:sp>
          <p:sp>
            <p:nvSpPr>
              <p:cNvPr id="27" name="Text Box 192"/>
              <p:cNvSpPr txBox="1">
                <a:spLocks noChangeArrowheads="1"/>
              </p:cNvSpPr>
              <p:nvPr/>
            </p:nvSpPr>
            <p:spPr bwMode="auto">
              <a:xfrm>
                <a:off x="3112" y="1016"/>
                <a:ext cx="89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400" dirty="0">
                    <a:solidFill>
                      <a:srgbClr val="000066"/>
                    </a:solidFill>
                    <a:latin typeface="Times New Roman" pitchFamily="18" charset="0"/>
                    <a:ea typeface="宋体" pitchFamily="2" charset="-122"/>
                  </a:rPr>
                  <a:t>通用接口</a:t>
                </a:r>
              </a:p>
            </p:txBody>
          </p:sp>
        </p:grpSp>
      </p:grpSp>
      <p:grpSp>
        <p:nvGrpSpPr>
          <p:cNvPr id="5" name="Group 208"/>
          <p:cNvGrpSpPr>
            <a:grpSpLocks/>
          </p:cNvGrpSpPr>
          <p:nvPr/>
        </p:nvGrpSpPr>
        <p:grpSpPr bwMode="auto">
          <a:xfrm>
            <a:off x="1177747" y="1615353"/>
            <a:ext cx="5546726" cy="935039"/>
            <a:chOff x="833" y="1203"/>
            <a:chExt cx="3494" cy="589"/>
          </a:xfrm>
        </p:grpSpPr>
        <p:sp>
          <p:nvSpPr>
            <p:cNvPr id="18" name="Text Box 193"/>
            <p:cNvSpPr txBox="1">
              <a:spLocks noChangeArrowheads="1"/>
            </p:cNvSpPr>
            <p:nvPr/>
          </p:nvSpPr>
          <p:spPr bwMode="auto">
            <a:xfrm>
              <a:off x="833" y="1336"/>
              <a:ext cx="2688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  <a:buFontTx/>
                <a:buNone/>
              </a:pPr>
              <a:r>
                <a:rPr lang="en-US" altLang="zh-CN" sz="2800" dirty="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r>
                <a:rPr lang="zh-CN" altLang="en-US" sz="2800" dirty="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、按数据传送方式分类</a:t>
              </a:r>
            </a:p>
          </p:txBody>
        </p:sp>
        <p:grpSp>
          <p:nvGrpSpPr>
            <p:cNvPr id="19" name="Group 194"/>
            <p:cNvGrpSpPr>
              <a:grpSpLocks/>
            </p:cNvGrpSpPr>
            <p:nvPr/>
          </p:nvGrpSpPr>
          <p:grpSpPr bwMode="auto">
            <a:xfrm>
              <a:off x="3369" y="1203"/>
              <a:ext cx="958" cy="589"/>
              <a:chOff x="2937" y="721"/>
              <a:chExt cx="958" cy="589"/>
            </a:xfrm>
          </p:grpSpPr>
          <p:sp>
            <p:nvSpPr>
              <p:cNvPr id="20" name="AutoShape 195"/>
              <p:cNvSpPr>
                <a:spLocks/>
              </p:cNvSpPr>
              <p:nvPr/>
            </p:nvSpPr>
            <p:spPr bwMode="auto">
              <a:xfrm>
                <a:off x="2937" y="774"/>
                <a:ext cx="48" cy="476"/>
              </a:xfrm>
              <a:prstGeom prst="leftBrace">
                <a:avLst>
                  <a:gd name="adj1" fmla="val 75000"/>
                  <a:gd name="adj2" fmla="val 50000"/>
                </a:avLst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000066"/>
                  </a:solidFill>
                </a:endParaRPr>
              </a:p>
            </p:txBody>
          </p:sp>
          <p:sp>
            <p:nvSpPr>
              <p:cNvPr id="21" name="Text Box 196"/>
              <p:cNvSpPr txBox="1">
                <a:spLocks noChangeArrowheads="1"/>
              </p:cNvSpPr>
              <p:nvPr/>
            </p:nvSpPr>
            <p:spPr bwMode="auto">
              <a:xfrm>
                <a:off x="3003" y="721"/>
                <a:ext cx="89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400" dirty="0">
                    <a:solidFill>
                      <a:srgbClr val="000066"/>
                    </a:solidFill>
                    <a:latin typeface="Times New Roman" pitchFamily="18" charset="0"/>
                    <a:ea typeface="宋体" pitchFamily="2" charset="-122"/>
                  </a:rPr>
                  <a:t>并行接口</a:t>
                </a:r>
              </a:p>
            </p:txBody>
          </p:sp>
          <p:sp>
            <p:nvSpPr>
              <p:cNvPr id="22" name="Text Box 197"/>
              <p:cNvSpPr txBox="1">
                <a:spLocks noChangeArrowheads="1"/>
              </p:cNvSpPr>
              <p:nvPr/>
            </p:nvSpPr>
            <p:spPr bwMode="auto">
              <a:xfrm>
                <a:off x="3003" y="1019"/>
                <a:ext cx="89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400" dirty="0">
                    <a:solidFill>
                      <a:srgbClr val="000066"/>
                    </a:solidFill>
                    <a:latin typeface="Times New Roman" pitchFamily="18" charset="0"/>
                    <a:ea typeface="宋体" pitchFamily="2" charset="-122"/>
                  </a:rPr>
                  <a:t>串行接口</a:t>
                </a:r>
              </a:p>
            </p:txBody>
          </p:sp>
        </p:grpSp>
      </p:grpSp>
      <p:grpSp>
        <p:nvGrpSpPr>
          <p:cNvPr id="6" name="Group 214"/>
          <p:cNvGrpSpPr>
            <a:grpSpLocks/>
          </p:cNvGrpSpPr>
          <p:nvPr/>
        </p:nvGrpSpPr>
        <p:grpSpPr bwMode="auto">
          <a:xfrm>
            <a:off x="1177747" y="2695994"/>
            <a:ext cx="6778629" cy="935038"/>
            <a:chOff x="833" y="1790"/>
            <a:chExt cx="4270" cy="589"/>
          </a:xfrm>
        </p:grpSpPr>
        <p:sp>
          <p:nvSpPr>
            <p:cNvPr id="13" name="Text Box 198"/>
            <p:cNvSpPr txBox="1">
              <a:spLocks noChangeArrowheads="1"/>
            </p:cNvSpPr>
            <p:nvPr/>
          </p:nvSpPr>
          <p:spPr bwMode="auto">
            <a:xfrm>
              <a:off x="833" y="1917"/>
              <a:ext cx="3504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  <a:buFontTx/>
                <a:buNone/>
              </a:pPr>
              <a:r>
                <a:rPr lang="en-US" altLang="zh-CN" sz="2800" dirty="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en-US" sz="2800" dirty="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、按输入</a:t>
              </a:r>
              <a:r>
                <a:rPr lang="en-US" altLang="zh-CN" sz="2800" dirty="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/</a:t>
              </a:r>
              <a:r>
                <a:rPr lang="zh-CN" altLang="en-US" sz="2800" dirty="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输出的信号类型分类</a:t>
              </a:r>
            </a:p>
          </p:txBody>
        </p:sp>
        <p:grpSp>
          <p:nvGrpSpPr>
            <p:cNvPr id="14" name="Group 199"/>
            <p:cNvGrpSpPr>
              <a:grpSpLocks/>
            </p:cNvGrpSpPr>
            <p:nvPr/>
          </p:nvGrpSpPr>
          <p:grpSpPr bwMode="auto">
            <a:xfrm>
              <a:off x="4124" y="1790"/>
              <a:ext cx="979" cy="589"/>
              <a:chOff x="3065" y="730"/>
              <a:chExt cx="979" cy="589"/>
            </a:xfrm>
          </p:grpSpPr>
          <p:sp>
            <p:nvSpPr>
              <p:cNvPr id="15" name="AutoShape 200"/>
              <p:cNvSpPr>
                <a:spLocks/>
              </p:cNvSpPr>
              <p:nvPr/>
            </p:nvSpPr>
            <p:spPr bwMode="auto">
              <a:xfrm>
                <a:off x="3065" y="791"/>
                <a:ext cx="48" cy="476"/>
              </a:xfrm>
              <a:prstGeom prst="leftBrace">
                <a:avLst>
                  <a:gd name="adj1" fmla="val 75000"/>
                  <a:gd name="adj2" fmla="val 50000"/>
                </a:avLst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000066"/>
                  </a:solidFill>
                </a:endParaRPr>
              </a:p>
            </p:txBody>
          </p:sp>
          <p:sp>
            <p:nvSpPr>
              <p:cNvPr id="16" name="Text Box 201"/>
              <p:cNvSpPr txBox="1">
                <a:spLocks noChangeArrowheads="1"/>
              </p:cNvSpPr>
              <p:nvPr/>
            </p:nvSpPr>
            <p:spPr bwMode="auto">
              <a:xfrm>
                <a:off x="3152" y="730"/>
                <a:ext cx="89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400" dirty="0">
                    <a:solidFill>
                      <a:srgbClr val="000066"/>
                    </a:solidFill>
                    <a:latin typeface="Times New Roman" pitchFamily="18" charset="0"/>
                    <a:ea typeface="宋体" pitchFamily="2" charset="-122"/>
                  </a:rPr>
                  <a:t>数字接口</a:t>
                </a:r>
              </a:p>
            </p:txBody>
          </p:sp>
          <p:sp>
            <p:nvSpPr>
              <p:cNvPr id="17" name="Text Box 202"/>
              <p:cNvSpPr txBox="1">
                <a:spLocks noChangeArrowheads="1"/>
              </p:cNvSpPr>
              <p:nvPr/>
            </p:nvSpPr>
            <p:spPr bwMode="auto">
              <a:xfrm>
                <a:off x="3152" y="1028"/>
                <a:ext cx="892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400" dirty="0">
                    <a:solidFill>
                      <a:srgbClr val="000066"/>
                    </a:solidFill>
                    <a:latin typeface="Times New Roman" pitchFamily="18" charset="0"/>
                    <a:ea typeface="宋体" pitchFamily="2" charset="-122"/>
                  </a:rPr>
                  <a:t>模拟接口</a:t>
                </a:r>
              </a:p>
            </p:txBody>
          </p:sp>
        </p:grpSp>
      </p:grpSp>
      <p:grpSp>
        <p:nvGrpSpPr>
          <p:cNvPr id="7" name="Group 210"/>
          <p:cNvGrpSpPr>
            <a:grpSpLocks/>
          </p:cNvGrpSpPr>
          <p:nvPr/>
        </p:nvGrpSpPr>
        <p:grpSpPr bwMode="auto">
          <a:xfrm>
            <a:off x="1177747" y="3780903"/>
            <a:ext cx="5778501" cy="936626"/>
            <a:chOff x="833" y="2395"/>
            <a:chExt cx="3640" cy="590"/>
          </a:xfrm>
        </p:grpSpPr>
        <p:sp>
          <p:nvSpPr>
            <p:cNvPr id="8" name="Text Box 203"/>
            <p:cNvSpPr txBox="1">
              <a:spLocks noChangeArrowheads="1"/>
            </p:cNvSpPr>
            <p:nvPr/>
          </p:nvSpPr>
          <p:spPr bwMode="auto">
            <a:xfrm>
              <a:off x="833" y="2538"/>
              <a:ext cx="3024" cy="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110000"/>
                </a:lnSpc>
                <a:buFontTx/>
                <a:buNone/>
              </a:pPr>
              <a:r>
                <a:rPr lang="en-US" altLang="zh-CN" sz="2800" dirty="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3</a:t>
              </a:r>
              <a:r>
                <a:rPr lang="zh-CN" altLang="en-US" sz="2800" dirty="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、按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使用灵活性</a:t>
              </a:r>
              <a:r>
                <a:rPr lang="zh-CN" altLang="en-US" sz="2800" dirty="0">
                  <a:solidFill>
                    <a:srgbClr val="000066"/>
                  </a:solidFill>
                  <a:latin typeface="宋体" pitchFamily="2" charset="-122"/>
                  <a:ea typeface="宋体" pitchFamily="2" charset="-122"/>
                </a:rPr>
                <a:t>分类</a:t>
              </a:r>
            </a:p>
          </p:txBody>
        </p:sp>
        <p:grpSp>
          <p:nvGrpSpPr>
            <p:cNvPr id="9" name="Group 204"/>
            <p:cNvGrpSpPr>
              <a:grpSpLocks/>
            </p:cNvGrpSpPr>
            <p:nvPr/>
          </p:nvGrpSpPr>
          <p:grpSpPr bwMode="auto">
            <a:xfrm>
              <a:off x="3112" y="2395"/>
              <a:ext cx="1361" cy="590"/>
              <a:chOff x="2733" y="2681"/>
              <a:chExt cx="1361" cy="590"/>
            </a:xfrm>
          </p:grpSpPr>
          <p:sp>
            <p:nvSpPr>
              <p:cNvPr id="10" name="AutoShape 205"/>
              <p:cNvSpPr>
                <a:spLocks/>
              </p:cNvSpPr>
              <p:nvPr/>
            </p:nvSpPr>
            <p:spPr bwMode="auto">
              <a:xfrm>
                <a:off x="2733" y="2741"/>
                <a:ext cx="48" cy="476"/>
              </a:xfrm>
              <a:prstGeom prst="leftBrace">
                <a:avLst>
                  <a:gd name="adj1" fmla="val 75000"/>
                  <a:gd name="adj2" fmla="val 50000"/>
                </a:avLst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rgbClr val="000066"/>
                  </a:solidFill>
                </a:endParaRPr>
              </a:p>
            </p:txBody>
          </p:sp>
          <p:sp>
            <p:nvSpPr>
              <p:cNvPr id="11" name="Text Box 206"/>
              <p:cNvSpPr txBox="1">
                <a:spLocks noChangeArrowheads="1"/>
              </p:cNvSpPr>
              <p:nvPr/>
            </p:nvSpPr>
            <p:spPr bwMode="auto">
              <a:xfrm>
                <a:off x="2814" y="2681"/>
                <a:ext cx="1086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400" dirty="0">
                    <a:solidFill>
                      <a:srgbClr val="000066"/>
                    </a:solidFill>
                    <a:latin typeface="Times New Roman" pitchFamily="18" charset="0"/>
                    <a:ea typeface="宋体" pitchFamily="2" charset="-122"/>
                  </a:rPr>
                  <a:t>可编程接口</a:t>
                </a:r>
              </a:p>
            </p:txBody>
          </p:sp>
          <p:sp>
            <p:nvSpPr>
              <p:cNvPr id="12" name="Text Box 207"/>
              <p:cNvSpPr txBox="1">
                <a:spLocks noChangeArrowheads="1"/>
              </p:cNvSpPr>
              <p:nvPr/>
            </p:nvSpPr>
            <p:spPr bwMode="auto">
              <a:xfrm>
                <a:off x="2814" y="2980"/>
                <a:ext cx="1280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400" dirty="0">
                    <a:solidFill>
                      <a:srgbClr val="000066"/>
                    </a:solidFill>
                    <a:latin typeface="Times New Roman" pitchFamily="18" charset="0"/>
                    <a:ea typeface="宋体" pitchFamily="2" charset="-122"/>
                  </a:rPr>
                  <a:t>不可编程接口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385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539552" y="3284984"/>
            <a:ext cx="8352928" cy="2988000"/>
          </a:xfrm>
          <a:prstGeom prst="rect">
            <a:avLst/>
          </a:prstGeom>
          <a:solidFill>
            <a:srgbClr val="F2F2F2">
              <a:alpha val="30196"/>
            </a:srgbClr>
          </a:solidFill>
          <a:ln w="3175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4.1.3  CPU</a:t>
            </a:r>
            <a:r>
              <a:rPr lang="zh-CN" altLang="zh-CN" dirty="0"/>
              <a:t>与外设之间交换的信息</a:t>
            </a:r>
            <a:r>
              <a:rPr lang="zh-CN" altLang="zh-CN" dirty="0" smtClean="0"/>
              <a:t>类型</a:t>
            </a:r>
            <a:endParaRPr lang="zh-CN" altLang="en-US" dirty="0"/>
          </a:p>
        </p:txBody>
      </p:sp>
      <p:grpSp>
        <p:nvGrpSpPr>
          <p:cNvPr id="4" name="Group 1062"/>
          <p:cNvGrpSpPr>
            <a:grpSpLocks/>
          </p:cNvGrpSpPr>
          <p:nvPr/>
        </p:nvGrpSpPr>
        <p:grpSpPr bwMode="auto">
          <a:xfrm>
            <a:off x="2462213" y="1196752"/>
            <a:ext cx="4219575" cy="1908175"/>
            <a:chOff x="2510" y="1779"/>
            <a:chExt cx="2658" cy="1202"/>
          </a:xfrm>
        </p:grpSpPr>
        <p:sp>
          <p:nvSpPr>
            <p:cNvPr id="20" name="AutoShape 1047"/>
            <p:cNvSpPr>
              <a:spLocks noChangeArrowheads="1"/>
            </p:cNvSpPr>
            <p:nvPr/>
          </p:nvSpPr>
          <p:spPr bwMode="auto">
            <a:xfrm flipH="1">
              <a:off x="3216" y="2282"/>
              <a:ext cx="1162" cy="110"/>
            </a:xfrm>
            <a:prstGeom prst="leftArrow">
              <a:avLst>
                <a:gd name="adj1" fmla="val 50000"/>
                <a:gd name="adj2" fmla="val 150757"/>
              </a:avLst>
            </a:prstGeom>
            <a:solidFill>
              <a:srgbClr val="FF0000"/>
            </a:solidFill>
            <a:ln w="9525">
              <a:solidFill>
                <a:srgbClr val="9900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AutoShape 1048"/>
            <p:cNvSpPr>
              <a:spLocks noChangeArrowheads="1"/>
            </p:cNvSpPr>
            <p:nvPr/>
          </p:nvSpPr>
          <p:spPr bwMode="auto">
            <a:xfrm>
              <a:off x="3216" y="2644"/>
              <a:ext cx="1162" cy="110"/>
            </a:xfrm>
            <a:prstGeom prst="leftArrow">
              <a:avLst>
                <a:gd name="adj1" fmla="val 50000"/>
                <a:gd name="adj2" fmla="val 150757"/>
              </a:avLst>
            </a:prstGeom>
            <a:solidFill>
              <a:srgbClr val="FF00FF"/>
            </a:solidFill>
            <a:ln w="9525">
              <a:solidFill>
                <a:srgbClr val="CC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AutoShape 1050"/>
            <p:cNvSpPr>
              <a:spLocks noChangeArrowheads="1"/>
            </p:cNvSpPr>
            <p:nvPr/>
          </p:nvSpPr>
          <p:spPr bwMode="auto">
            <a:xfrm flipV="1">
              <a:off x="3216" y="1927"/>
              <a:ext cx="1162" cy="109"/>
            </a:xfrm>
            <a:prstGeom prst="leftRightArrow">
              <a:avLst>
                <a:gd name="adj1" fmla="val 50630"/>
                <a:gd name="adj2" fmla="val 148537"/>
              </a:avLst>
            </a:prstGeom>
            <a:solidFill>
              <a:srgbClr val="009900"/>
            </a:solidFill>
            <a:ln w="952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046"/>
            <p:cNvSpPr>
              <a:spLocks noChangeArrowheads="1"/>
            </p:cNvSpPr>
            <p:nvPr/>
          </p:nvSpPr>
          <p:spPr bwMode="auto">
            <a:xfrm>
              <a:off x="4378" y="1779"/>
              <a:ext cx="706" cy="1202"/>
            </a:xfrm>
            <a:prstGeom prst="rect">
              <a:avLst/>
            </a:prstGeom>
            <a:solidFill>
              <a:srgbClr val="CCECFF">
                <a:alpha val="4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Rectangle 1040"/>
            <p:cNvSpPr>
              <a:spLocks noChangeArrowheads="1"/>
            </p:cNvSpPr>
            <p:nvPr/>
          </p:nvSpPr>
          <p:spPr bwMode="auto">
            <a:xfrm>
              <a:off x="2510" y="1779"/>
              <a:ext cx="706" cy="1202"/>
            </a:xfrm>
            <a:prstGeom prst="rect">
              <a:avLst/>
            </a:prstGeom>
            <a:solidFill>
              <a:srgbClr val="CCCCFF">
                <a:alpha val="4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Text Box 1041"/>
            <p:cNvSpPr txBox="1">
              <a:spLocks noChangeArrowheads="1"/>
            </p:cNvSpPr>
            <p:nvPr/>
          </p:nvSpPr>
          <p:spPr bwMode="auto">
            <a:xfrm>
              <a:off x="2663" y="2218"/>
              <a:ext cx="43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CPU</a:t>
              </a:r>
            </a:p>
          </p:txBody>
        </p:sp>
        <p:sp>
          <p:nvSpPr>
            <p:cNvPr id="16" name="Text Box 1042"/>
            <p:cNvSpPr txBox="1">
              <a:spLocks noChangeArrowheads="1"/>
            </p:cNvSpPr>
            <p:nvPr/>
          </p:nvSpPr>
          <p:spPr bwMode="auto">
            <a:xfrm>
              <a:off x="4308" y="2218"/>
              <a:ext cx="86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I/O</a:t>
              </a:r>
              <a:r>
                <a:rPr kumimoji="0"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装置</a:t>
              </a:r>
            </a:p>
          </p:txBody>
        </p:sp>
        <p:sp>
          <p:nvSpPr>
            <p:cNvPr id="17" name="Text Box 1043"/>
            <p:cNvSpPr txBox="1">
              <a:spLocks noChangeArrowheads="1"/>
            </p:cNvSpPr>
            <p:nvPr/>
          </p:nvSpPr>
          <p:spPr bwMode="auto">
            <a:xfrm>
              <a:off x="3004" y="2352"/>
              <a:ext cx="161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zh-CN" altLang="en-US" sz="20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控制信息</a:t>
              </a:r>
            </a:p>
          </p:txBody>
        </p:sp>
        <p:sp>
          <p:nvSpPr>
            <p:cNvPr id="18" name="Text Box 1044"/>
            <p:cNvSpPr txBox="1">
              <a:spLocks noChangeArrowheads="1"/>
            </p:cNvSpPr>
            <p:nvPr/>
          </p:nvSpPr>
          <p:spPr bwMode="auto">
            <a:xfrm>
              <a:off x="3004" y="2705"/>
              <a:ext cx="161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zh-CN" altLang="en-US" sz="2000" dirty="0">
                  <a:solidFill>
                    <a:srgbClr val="FF00FF"/>
                  </a:solidFill>
                  <a:latin typeface="宋体" pitchFamily="2" charset="-122"/>
                  <a:ea typeface="宋体" pitchFamily="2" charset="-122"/>
                </a:rPr>
                <a:t>状态信息</a:t>
              </a:r>
            </a:p>
          </p:txBody>
        </p:sp>
        <p:sp>
          <p:nvSpPr>
            <p:cNvPr id="19" name="Text Box 1045"/>
            <p:cNvSpPr txBox="1">
              <a:spLocks noChangeArrowheads="1"/>
            </p:cNvSpPr>
            <p:nvPr/>
          </p:nvSpPr>
          <p:spPr bwMode="auto">
            <a:xfrm>
              <a:off x="3004" y="1982"/>
              <a:ext cx="161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zh-CN" altLang="en-US" sz="2000" dirty="0">
                  <a:solidFill>
                    <a:srgbClr val="008000"/>
                  </a:solidFill>
                  <a:latin typeface="宋体" pitchFamily="2" charset="-122"/>
                  <a:ea typeface="宋体" pitchFamily="2" charset="-122"/>
                </a:rPr>
                <a:t>数据信息</a:t>
              </a:r>
            </a:p>
          </p:txBody>
        </p:sp>
      </p:grpSp>
      <p:sp>
        <p:nvSpPr>
          <p:cNvPr id="6" name="Text Box 1054"/>
          <p:cNvSpPr txBox="1">
            <a:spLocks noChangeArrowheads="1"/>
          </p:cNvSpPr>
          <p:nvPr/>
        </p:nvSpPr>
        <p:spPr bwMode="auto">
          <a:xfrm>
            <a:off x="539552" y="4523383"/>
            <a:ext cx="2971800" cy="5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buFontTx/>
              <a:buNone/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8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、状态</a:t>
            </a:r>
            <a:r>
              <a:rPr lang="zh-CN" altLang="en-US" sz="28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信息：</a:t>
            </a:r>
            <a:endParaRPr lang="zh-CN" altLang="en-US" sz="28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Text Box 1055"/>
          <p:cNvSpPr txBox="1">
            <a:spLocks noChangeArrowheads="1"/>
          </p:cNvSpPr>
          <p:nvPr/>
        </p:nvSpPr>
        <p:spPr bwMode="auto">
          <a:xfrm>
            <a:off x="539552" y="5443721"/>
            <a:ext cx="3124200" cy="5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buFontTx/>
              <a:buNone/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8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、控制</a:t>
            </a:r>
            <a:r>
              <a:rPr lang="zh-CN" altLang="en-US" sz="28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信息：</a:t>
            </a:r>
            <a:endParaRPr lang="zh-CN" altLang="en-US" sz="28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Text Box 1052"/>
          <p:cNvSpPr txBox="1">
            <a:spLocks noChangeArrowheads="1"/>
          </p:cNvSpPr>
          <p:nvPr/>
        </p:nvSpPr>
        <p:spPr bwMode="auto">
          <a:xfrm>
            <a:off x="539552" y="3323957"/>
            <a:ext cx="2514600" cy="5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buFontTx/>
              <a:buNone/>
            </a:pPr>
            <a:r>
              <a:rPr lang="en-US" altLang="zh-CN" sz="28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8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、数据</a:t>
            </a:r>
            <a:r>
              <a:rPr lang="zh-CN" altLang="en-US" sz="28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信息：</a:t>
            </a:r>
            <a:endParaRPr lang="zh-CN" altLang="en-US" sz="28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Text Box 1053"/>
          <p:cNvSpPr txBox="1">
            <a:spLocks noChangeArrowheads="1"/>
          </p:cNvSpPr>
          <p:nvPr/>
        </p:nvSpPr>
        <p:spPr bwMode="auto">
          <a:xfrm>
            <a:off x="2844440" y="3293928"/>
            <a:ext cx="590402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CPU</a:t>
            </a:r>
            <a:r>
              <a:rPr lang="zh-CN" altLang="zh-CN" dirty="0">
                <a:solidFill>
                  <a:srgbClr val="002060"/>
                </a:solidFill>
              </a:rPr>
              <a:t>与外设之间交换的基本信息，通常为</a:t>
            </a:r>
            <a:r>
              <a:rPr lang="en-US" altLang="zh-CN" dirty="0">
                <a:solidFill>
                  <a:srgbClr val="002060"/>
                </a:solidFill>
              </a:rPr>
              <a:t>8</a:t>
            </a:r>
            <a:r>
              <a:rPr lang="zh-CN" altLang="zh-CN" dirty="0">
                <a:solidFill>
                  <a:srgbClr val="002060"/>
                </a:solidFill>
              </a:rPr>
              <a:t>位、</a:t>
            </a:r>
            <a:r>
              <a:rPr lang="en-US" altLang="zh-CN" dirty="0">
                <a:solidFill>
                  <a:srgbClr val="002060"/>
                </a:solidFill>
              </a:rPr>
              <a:t>16</a:t>
            </a:r>
            <a:r>
              <a:rPr lang="zh-CN" altLang="zh-CN" dirty="0">
                <a:solidFill>
                  <a:srgbClr val="002060"/>
                </a:solidFill>
              </a:rPr>
              <a:t>位或</a:t>
            </a:r>
            <a:r>
              <a:rPr lang="en-US" altLang="zh-CN" dirty="0">
                <a:solidFill>
                  <a:srgbClr val="002060"/>
                </a:solidFill>
              </a:rPr>
              <a:t>32</a:t>
            </a:r>
            <a:r>
              <a:rPr lang="zh-CN" altLang="zh-CN" dirty="0" smtClean="0">
                <a:solidFill>
                  <a:srgbClr val="002060"/>
                </a:solidFill>
              </a:rPr>
              <a:t>位</a:t>
            </a:r>
            <a:r>
              <a:rPr lang="zh-CN" altLang="en-US" dirty="0" smtClean="0">
                <a:solidFill>
                  <a:srgbClr val="002060"/>
                </a:solidFill>
              </a:rPr>
              <a:t>。</a:t>
            </a:r>
            <a:r>
              <a:rPr lang="zh-CN" altLang="zh-CN" dirty="0" smtClean="0">
                <a:solidFill>
                  <a:srgbClr val="002060"/>
                </a:solidFill>
              </a:rPr>
              <a:t>数据</a:t>
            </a:r>
            <a:r>
              <a:rPr lang="zh-CN" altLang="zh-CN" dirty="0">
                <a:solidFill>
                  <a:srgbClr val="002060"/>
                </a:solidFill>
              </a:rPr>
              <a:t>信息又分为数字量、模拟量和开关量</a:t>
            </a:r>
            <a:r>
              <a:rPr lang="zh-CN" altLang="en-US" dirty="0">
                <a:solidFill>
                  <a:srgbClr val="002060"/>
                </a:solidFill>
              </a:rPr>
              <a:t>数字</a:t>
            </a:r>
            <a:r>
              <a:rPr lang="zh-CN" altLang="en-US" dirty="0" smtClean="0">
                <a:solidFill>
                  <a:srgbClr val="002060"/>
                </a:solidFill>
              </a:rPr>
              <a:t>量。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11" name="Text Box 1056"/>
          <p:cNvSpPr txBox="1">
            <a:spLocks noChangeArrowheads="1"/>
          </p:cNvSpPr>
          <p:nvPr/>
        </p:nvSpPr>
        <p:spPr bwMode="auto">
          <a:xfrm>
            <a:off x="2844440" y="4493354"/>
            <a:ext cx="590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00000"/>
              </a:lnSpc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zh-CN" altLang="zh-CN" dirty="0"/>
              <a:t>反映外部设备或接口电路当前工作状态的联络信息</a:t>
            </a:r>
            <a:r>
              <a:rPr lang="zh-CN" altLang="zh-CN" dirty="0" smtClean="0"/>
              <a:t>。</a:t>
            </a:r>
            <a:r>
              <a:rPr lang="zh-CN" altLang="zh-CN" dirty="0"/>
              <a:t>状态信息是由接口送往</a:t>
            </a:r>
            <a:r>
              <a:rPr lang="en-US" altLang="zh-CN" dirty="0" smtClean="0"/>
              <a:t>CPU。</a:t>
            </a:r>
            <a:endParaRPr lang="zh-CN" altLang="en-US" dirty="0"/>
          </a:p>
        </p:txBody>
      </p:sp>
      <p:sp>
        <p:nvSpPr>
          <p:cNvPr id="12" name="Text Box 1057"/>
          <p:cNvSpPr txBox="1">
            <a:spLocks noChangeArrowheads="1"/>
          </p:cNvSpPr>
          <p:nvPr/>
        </p:nvSpPr>
        <p:spPr bwMode="auto">
          <a:xfrm>
            <a:off x="2844440" y="5413692"/>
            <a:ext cx="59040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00000"/>
              </a:lnSpc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r>
              <a:rPr lang="en-US" altLang="zh-CN" dirty="0"/>
              <a:t>CPU</a:t>
            </a:r>
            <a:r>
              <a:rPr lang="zh-CN" altLang="zh-CN" dirty="0"/>
              <a:t>控制外设及接口工作的命令信息。控制</a:t>
            </a:r>
            <a:r>
              <a:rPr lang="zh-CN" altLang="zh-CN" dirty="0" smtClean="0"/>
              <a:t>信息由</a:t>
            </a:r>
            <a:r>
              <a:rPr lang="en-US" altLang="zh-CN" dirty="0"/>
              <a:t>CPU</a:t>
            </a:r>
            <a:r>
              <a:rPr lang="zh-CN" altLang="zh-CN" dirty="0"/>
              <a:t>发给接口</a:t>
            </a:r>
            <a:r>
              <a:rPr lang="zh-CN" altLang="zh-CN" dirty="0" smtClean="0"/>
              <a:t>电路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608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4.1.4  I/O</a:t>
            </a:r>
            <a:r>
              <a:rPr lang="zh-CN" altLang="zh-CN" dirty="0"/>
              <a:t>接口的基本结构</a:t>
            </a:r>
            <a:endParaRPr lang="zh-CN" altLang="en-US" dirty="0"/>
          </a:p>
        </p:txBody>
      </p:sp>
      <p:sp>
        <p:nvSpPr>
          <p:cNvPr id="4" name="Rectangle 62"/>
          <p:cNvSpPr>
            <a:spLocks noChangeArrowheads="1"/>
          </p:cNvSpPr>
          <p:nvPr/>
        </p:nvSpPr>
        <p:spPr bwMode="auto">
          <a:xfrm>
            <a:off x="539552" y="1196752"/>
            <a:ext cx="8064896" cy="280831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accent2"/>
            </a:solidFill>
            <a:prstDash val="sysDot"/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None/>
            </a:pPr>
            <a:endParaRPr lang="zh-CN" altLang="zh-CN" sz="2400" b="0">
              <a:latin typeface="Haettenschweiler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642944" y="1527077"/>
            <a:ext cx="545156" cy="2160000"/>
            <a:chOff x="7843268" y="2132856"/>
            <a:chExt cx="545156" cy="2160000"/>
          </a:xfrm>
        </p:grpSpPr>
        <p:sp>
          <p:nvSpPr>
            <p:cNvPr id="9" name="Rectangle 67"/>
            <p:cNvSpPr>
              <a:spLocks noChangeArrowheads="1"/>
            </p:cNvSpPr>
            <p:nvPr/>
          </p:nvSpPr>
          <p:spPr bwMode="auto">
            <a:xfrm>
              <a:off x="7843268" y="2132856"/>
              <a:ext cx="545156" cy="2160000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66"/>
                </a:solidFill>
              </a:endParaRPr>
            </a:p>
          </p:txBody>
        </p:sp>
        <p:sp>
          <p:nvSpPr>
            <p:cNvPr id="10" name="Text Box 68"/>
            <p:cNvSpPr txBox="1">
              <a:spLocks noChangeArrowheads="1"/>
            </p:cNvSpPr>
            <p:nvPr/>
          </p:nvSpPr>
          <p:spPr bwMode="auto">
            <a:xfrm>
              <a:off x="7862318" y="2551137"/>
              <a:ext cx="526106" cy="1323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dirty="0" smtClean="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</a:rPr>
                <a:t>I/O</a:t>
              </a:r>
              <a:endParaRPr lang="zh-CN" altLang="en-US" sz="2000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endParaRPr>
            </a:p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 dirty="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</a:rPr>
                <a:t>设</a:t>
              </a:r>
            </a:p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 dirty="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</a:rPr>
                <a:t>备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249560" y="1412778"/>
            <a:ext cx="4177732" cy="2452185"/>
            <a:chOff x="2249560" y="1412778"/>
            <a:chExt cx="4177732" cy="2452185"/>
          </a:xfrm>
        </p:grpSpPr>
        <p:sp>
          <p:nvSpPr>
            <p:cNvPr id="19" name="Rectangle 78"/>
            <p:cNvSpPr>
              <a:spLocks noChangeArrowheads="1"/>
            </p:cNvSpPr>
            <p:nvPr/>
          </p:nvSpPr>
          <p:spPr bwMode="auto">
            <a:xfrm>
              <a:off x="2249560" y="1412778"/>
              <a:ext cx="4177732" cy="2426786"/>
            </a:xfrm>
            <a:prstGeom prst="rect">
              <a:avLst/>
            </a:prstGeom>
            <a:solidFill>
              <a:srgbClr val="CCECFF"/>
            </a:solidFill>
            <a:ln w="19050">
              <a:solidFill>
                <a:srgbClr val="CC3300"/>
              </a:solidFill>
              <a:prstDash val="dash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Text Box 79"/>
            <p:cNvSpPr txBox="1">
              <a:spLocks noChangeArrowheads="1"/>
            </p:cNvSpPr>
            <p:nvPr/>
          </p:nvSpPr>
          <p:spPr bwMode="auto">
            <a:xfrm>
              <a:off x="3990883" y="3526409"/>
              <a:ext cx="869149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600" dirty="0" smtClean="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</a:rPr>
                <a:t>I/O</a:t>
              </a:r>
              <a:r>
                <a:rPr lang="zh-CN" altLang="en-US" sz="1600" dirty="0" smtClean="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</a:rPr>
                <a:t>接口</a:t>
              </a:r>
              <a:endParaRPr lang="zh-CN" altLang="en-US" sz="1600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2" name="Text Box 81"/>
          <p:cNvSpPr txBox="1">
            <a:spLocks noChangeArrowheads="1"/>
          </p:cNvSpPr>
          <p:nvPr/>
        </p:nvSpPr>
        <p:spPr bwMode="auto">
          <a:xfrm>
            <a:off x="2411760" y="1731302"/>
            <a:ext cx="1338263" cy="36988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zh-CN" altLang="en-US" sz="1800" dirty="0" smtClean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数据缓冲器</a:t>
            </a:r>
            <a:endParaRPr lang="zh-CN" altLang="en-US" sz="1800" dirty="0">
              <a:solidFill>
                <a:srgbClr val="000066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4" name="Text Box 83"/>
          <p:cNvSpPr txBox="1">
            <a:spLocks noChangeArrowheads="1"/>
          </p:cNvSpPr>
          <p:nvPr/>
        </p:nvSpPr>
        <p:spPr bwMode="auto">
          <a:xfrm>
            <a:off x="4918593" y="1731858"/>
            <a:ext cx="1338828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1800" dirty="0" smtClean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数据寄存器</a:t>
            </a:r>
            <a:endParaRPr lang="zh-CN" altLang="en-US" sz="1800" dirty="0">
              <a:solidFill>
                <a:srgbClr val="000066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5" name="Text Box 84"/>
          <p:cNvSpPr txBox="1">
            <a:spLocks noChangeArrowheads="1"/>
          </p:cNvSpPr>
          <p:nvPr/>
        </p:nvSpPr>
        <p:spPr bwMode="auto">
          <a:xfrm>
            <a:off x="4918593" y="2364634"/>
            <a:ext cx="1338828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1800" dirty="0" smtClean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控制寄存器</a:t>
            </a:r>
            <a:endParaRPr lang="zh-CN" altLang="en-US" sz="1800" dirty="0">
              <a:solidFill>
                <a:srgbClr val="000066"/>
              </a:solidFill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27" name="Group 90"/>
          <p:cNvGrpSpPr>
            <a:grpSpLocks/>
          </p:cNvGrpSpPr>
          <p:nvPr/>
        </p:nvGrpSpPr>
        <p:grpSpPr bwMode="auto">
          <a:xfrm>
            <a:off x="899592" y="1527077"/>
            <a:ext cx="708025" cy="2160593"/>
            <a:chOff x="1152" y="1665"/>
            <a:chExt cx="446" cy="1361"/>
          </a:xfrm>
        </p:grpSpPr>
        <p:sp>
          <p:nvSpPr>
            <p:cNvPr id="28" name="Rectangle 86"/>
            <p:cNvSpPr>
              <a:spLocks noChangeArrowheads="1"/>
            </p:cNvSpPr>
            <p:nvPr/>
          </p:nvSpPr>
          <p:spPr bwMode="auto">
            <a:xfrm>
              <a:off x="1152" y="1665"/>
              <a:ext cx="446" cy="1361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66"/>
                </a:solidFill>
              </a:endParaRPr>
            </a:p>
          </p:txBody>
        </p:sp>
        <p:sp>
          <p:nvSpPr>
            <p:cNvPr id="29" name="Text Box 87"/>
            <p:cNvSpPr txBox="1">
              <a:spLocks noChangeArrowheads="1"/>
            </p:cNvSpPr>
            <p:nvPr/>
          </p:nvSpPr>
          <p:spPr bwMode="auto">
            <a:xfrm>
              <a:off x="1152" y="2220"/>
              <a:ext cx="44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dirty="0">
                  <a:solidFill>
                    <a:srgbClr val="000066"/>
                  </a:solidFill>
                  <a:latin typeface="Times New Roman" pitchFamily="18" charset="0"/>
                  <a:ea typeface="宋体" pitchFamily="2" charset="-122"/>
                </a:rPr>
                <a:t>CPU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55238" y="2473842"/>
            <a:ext cx="1368000" cy="436628"/>
            <a:chOff x="6255238" y="2473842"/>
            <a:chExt cx="1368000" cy="436628"/>
          </a:xfrm>
        </p:grpSpPr>
        <p:sp>
          <p:nvSpPr>
            <p:cNvPr id="7" name="AutoShape 65"/>
            <p:cNvSpPr>
              <a:spLocks noChangeArrowheads="1"/>
            </p:cNvSpPr>
            <p:nvPr/>
          </p:nvSpPr>
          <p:spPr bwMode="auto">
            <a:xfrm>
              <a:off x="6255238" y="2473842"/>
              <a:ext cx="1368000" cy="152400"/>
            </a:xfrm>
            <a:prstGeom prst="rightArrow">
              <a:avLst>
                <a:gd name="adj1" fmla="val 50000"/>
                <a:gd name="adj2" fmla="val 162507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Text Box 69"/>
            <p:cNvSpPr txBox="1">
              <a:spLocks noChangeArrowheads="1"/>
            </p:cNvSpPr>
            <p:nvPr/>
          </p:nvSpPr>
          <p:spPr bwMode="auto">
            <a:xfrm>
              <a:off x="6464730" y="2573920"/>
              <a:ext cx="100330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16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控制信息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255238" y="3077092"/>
            <a:ext cx="1368000" cy="428690"/>
            <a:chOff x="6255238" y="3077092"/>
            <a:chExt cx="1368000" cy="428690"/>
          </a:xfrm>
        </p:grpSpPr>
        <p:sp>
          <p:nvSpPr>
            <p:cNvPr id="8" name="AutoShape 66"/>
            <p:cNvSpPr>
              <a:spLocks noChangeArrowheads="1"/>
            </p:cNvSpPr>
            <p:nvPr/>
          </p:nvSpPr>
          <p:spPr bwMode="auto">
            <a:xfrm>
              <a:off x="6255238" y="3077092"/>
              <a:ext cx="1368000" cy="152400"/>
            </a:xfrm>
            <a:prstGeom prst="leftArrow">
              <a:avLst>
                <a:gd name="adj1" fmla="val 50000"/>
                <a:gd name="adj2" fmla="val 151026"/>
              </a:avLst>
            </a:prstGeom>
            <a:solidFill>
              <a:srgbClr val="CC00FF"/>
            </a:solidFill>
            <a:ln w="9525">
              <a:solidFill>
                <a:srgbClr val="CC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Text Box 70"/>
            <p:cNvSpPr txBox="1">
              <a:spLocks noChangeArrowheads="1"/>
            </p:cNvSpPr>
            <p:nvPr/>
          </p:nvSpPr>
          <p:spPr bwMode="auto">
            <a:xfrm>
              <a:off x="6464730" y="3169232"/>
              <a:ext cx="100330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1600">
                  <a:solidFill>
                    <a:srgbClr val="CC00FF"/>
                  </a:solidFill>
                  <a:latin typeface="Times New Roman" pitchFamily="18" charset="0"/>
                  <a:ea typeface="宋体" pitchFamily="2" charset="-122"/>
                </a:rPr>
                <a:t>状态信息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607617" y="2960747"/>
            <a:ext cx="1080000" cy="383546"/>
            <a:chOff x="1607617" y="2960747"/>
            <a:chExt cx="1080000" cy="383546"/>
          </a:xfrm>
        </p:grpSpPr>
        <p:sp>
          <p:nvSpPr>
            <p:cNvPr id="5" name="AutoShape 94"/>
            <p:cNvSpPr>
              <a:spLocks noChangeArrowheads="1"/>
            </p:cNvSpPr>
            <p:nvPr/>
          </p:nvSpPr>
          <p:spPr bwMode="auto">
            <a:xfrm>
              <a:off x="1607617" y="2960747"/>
              <a:ext cx="1080000" cy="111600"/>
            </a:xfrm>
            <a:prstGeom prst="leftRightArrow">
              <a:avLst>
                <a:gd name="adj1" fmla="val 50000"/>
                <a:gd name="adj2" fmla="val 125588"/>
              </a:avLst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Text Box 75"/>
            <p:cNvSpPr txBox="1">
              <a:spLocks noChangeArrowheads="1"/>
            </p:cNvSpPr>
            <p:nvPr/>
          </p:nvSpPr>
          <p:spPr bwMode="auto">
            <a:xfrm>
              <a:off x="1756508" y="2974961"/>
              <a:ext cx="49244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CB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607617" y="2539505"/>
            <a:ext cx="1080000" cy="401008"/>
            <a:chOff x="1607617" y="2539505"/>
            <a:chExt cx="1080000" cy="401008"/>
          </a:xfrm>
        </p:grpSpPr>
        <p:sp>
          <p:nvSpPr>
            <p:cNvPr id="15" name="AutoShape 73"/>
            <p:cNvSpPr>
              <a:spLocks noChangeArrowheads="1"/>
            </p:cNvSpPr>
            <p:nvPr/>
          </p:nvSpPr>
          <p:spPr bwMode="auto">
            <a:xfrm flipV="1">
              <a:off x="1607617" y="2539505"/>
              <a:ext cx="1080000" cy="112713"/>
            </a:xfrm>
            <a:prstGeom prst="rightArrow">
              <a:avLst>
                <a:gd name="adj1" fmla="val 50000"/>
                <a:gd name="adj2" fmla="val 152113"/>
              </a:avLst>
            </a:prstGeom>
            <a:solidFill>
              <a:srgbClr val="0070C0"/>
            </a:solidFill>
            <a:ln w="9525">
              <a:solidFill>
                <a:srgbClr val="007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Text Box 76"/>
            <p:cNvSpPr txBox="1">
              <a:spLocks noChangeArrowheads="1"/>
            </p:cNvSpPr>
            <p:nvPr/>
          </p:nvSpPr>
          <p:spPr bwMode="auto">
            <a:xfrm>
              <a:off x="1756508" y="2571181"/>
              <a:ext cx="50526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0070C0"/>
                  </a:solidFill>
                  <a:latin typeface="Times New Roman" pitchFamily="18" charset="0"/>
                  <a:ea typeface="宋体" pitchFamily="2" charset="-122"/>
                </a:rPr>
                <a:t>AB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06218" y="2101107"/>
            <a:ext cx="1965172" cy="1391394"/>
            <a:chOff x="3406218" y="2101107"/>
            <a:chExt cx="1965172" cy="1391394"/>
          </a:xfrm>
        </p:grpSpPr>
        <p:grpSp>
          <p:nvGrpSpPr>
            <p:cNvPr id="53" name="组合 52"/>
            <p:cNvGrpSpPr/>
            <p:nvPr/>
          </p:nvGrpSpPr>
          <p:grpSpPr>
            <a:xfrm>
              <a:off x="3406218" y="2739867"/>
              <a:ext cx="1957870" cy="144000"/>
              <a:chOff x="3406218" y="2752567"/>
              <a:chExt cx="1957870" cy="144000"/>
            </a:xfrm>
          </p:grpSpPr>
          <p:sp>
            <p:nvSpPr>
              <p:cNvPr id="21" name="Line 80"/>
              <p:cNvSpPr>
                <a:spLocks noChangeShapeType="1"/>
              </p:cNvSpPr>
              <p:nvPr/>
            </p:nvSpPr>
            <p:spPr bwMode="auto">
              <a:xfrm flipH="1" flipV="1">
                <a:off x="3406218" y="2896567"/>
                <a:ext cx="1957869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Line 80"/>
              <p:cNvSpPr>
                <a:spLocks noChangeShapeType="1"/>
              </p:cNvSpPr>
              <p:nvPr/>
            </p:nvSpPr>
            <p:spPr bwMode="auto">
              <a:xfrm flipH="1" flipV="1">
                <a:off x="5364088" y="2752567"/>
                <a:ext cx="0" cy="14400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solid"/>
                <a:round/>
                <a:headEnd/>
                <a:tailEnd type="stealth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3406219" y="2101107"/>
              <a:ext cx="1965171" cy="448164"/>
              <a:chOff x="3406219" y="2139207"/>
              <a:chExt cx="1965171" cy="448164"/>
            </a:xfrm>
          </p:grpSpPr>
          <p:sp>
            <p:nvSpPr>
              <p:cNvPr id="41" name="Line 80"/>
              <p:cNvSpPr>
                <a:spLocks noChangeShapeType="1"/>
              </p:cNvSpPr>
              <p:nvPr/>
            </p:nvSpPr>
            <p:spPr bwMode="auto">
              <a:xfrm flipH="1">
                <a:off x="3701554" y="2284026"/>
                <a:ext cx="1669836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Line 80"/>
              <p:cNvSpPr>
                <a:spLocks noChangeShapeType="1"/>
              </p:cNvSpPr>
              <p:nvPr/>
            </p:nvSpPr>
            <p:spPr bwMode="auto">
              <a:xfrm flipH="1" flipV="1">
                <a:off x="5365042" y="2139207"/>
                <a:ext cx="0" cy="14400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solid"/>
                <a:round/>
                <a:headEnd/>
                <a:tailEnd type="stealth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Line 80"/>
              <p:cNvSpPr>
                <a:spLocks noChangeShapeType="1"/>
              </p:cNvSpPr>
              <p:nvPr/>
            </p:nvSpPr>
            <p:spPr bwMode="auto">
              <a:xfrm flipH="1">
                <a:off x="3406219" y="2581021"/>
                <a:ext cx="288000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Line 80"/>
              <p:cNvSpPr>
                <a:spLocks noChangeShapeType="1"/>
              </p:cNvSpPr>
              <p:nvPr/>
            </p:nvSpPr>
            <p:spPr bwMode="auto">
              <a:xfrm flipH="1" flipV="1">
                <a:off x="3701554" y="2283223"/>
                <a:ext cx="0" cy="304148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3406219" y="3188353"/>
              <a:ext cx="1958823" cy="304148"/>
              <a:chOff x="3406219" y="3201053"/>
              <a:chExt cx="1958823" cy="304148"/>
            </a:xfrm>
          </p:grpSpPr>
          <p:sp>
            <p:nvSpPr>
              <p:cNvPr id="39" name="Line 80"/>
              <p:cNvSpPr>
                <a:spLocks noChangeShapeType="1"/>
              </p:cNvSpPr>
              <p:nvPr/>
            </p:nvSpPr>
            <p:spPr bwMode="auto">
              <a:xfrm flipH="1">
                <a:off x="3701554" y="3501008"/>
                <a:ext cx="1656183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Line 80"/>
              <p:cNvSpPr>
                <a:spLocks noChangeShapeType="1"/>
              </p:cNvSpPr>
              <p:nvPr/>
            </p:nvSpPr>
            <p:spPr bwMode="auto">
              <a:xfrm flipH="1" flipV="1">
                <a:off x="5365042" y="3356189"/>
                <a:ext cx="0" cy="14400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solid"/>
                <a:round/>
                <a:headEnd/>
                <a:tailEnd type="stealth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Line 80"/>
              <p:cNvSpPr>
                <a:spLocks noChangeShapeType="1"/>
              </p:cNvSpPr>
              <p:nvPr/>
            </p:nvSpPr>
            <p:spPr bwMode="auto">
              <a:xfrm flipH="1">
                <a:off x="3406219" y="3204469"/>
                <a:ext cx="288000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" name="Line 80"/>
              <p:cNvSpPr>
                <a:spLocks noChangeShapeType="1"/>
              </p:cNvSpPr>
              <p:nvPr/>
            </p:nvSpPr>
            <p:spPr bwMode="auto">
              <a:xfrm flipH="1" flipV="1">
                <a:off x="3701554" y="3201053"/>
                <a:ext cx="0" cy="304148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438516" y="4120052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ts val="600"/>
              </a:spcBef>
              <a:buClr>
                <a:srgbClr val="0070C0"/>
              </a:buClr>
              <a:buFont typeface="Wingdings" pitchFamily="2" charset="2"/>
              <a:buChar char="Ø"/>
            </a:pPr>
            <a:r>
              <a:rPr lang="zh-CN" altLang="zh-CN" sz="2400" dirty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数据</a:t>
            </a:r>
            <a:r>
              <a:rPr lang="zh-CN" altLang="zh-CN" sz="2400" dirty="0" smtClean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缓冲器</a:t>
            </a:r>
            <a:r>
              <a:rPr lang="zh-CN" altLang="en-US" sz="2400" dirty="0" smtClean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：</a:t>
            </a:r>
            <a:endParaRPr lang="zh-CN" altLang="zh-CN" sz="2400" dirty="0">
              <a:solidFill>
                <a:srgbClr val="000066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spcBef>
                <a:spcPts val="600"/>
              </a:spcBef>
              <a:buClr>
                <a:srgbClr val="0070C0"/>
              </a:buClr>
              <a:buFont typeface="Wingdings" pitchFamily="2" charset="2"/>
              <a:buChar char="Ø"/>
            </a:pPr>
            <a:r>
              <a:rPr lang="zh-CN" altLang="zh-CN" sz="2400" dirty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数据</a:t>
            </a:r>
            <a:r>
              <a:rPr lang="zh-CN" altLang="zh-CN" sz="2400" dirty="0" smtClean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寄存器</a:t>
            </a:r>
            <a:r>
              <a:rPr lang="zh-CN" altLang="en-US" sz="2400" dirty="0" smtClean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：</a:t>
            </a:r>
            <a:endParaRPr lang="zh-CN" altLang="zh-CN" sz="2400" dirty="0">
              <a:solidFill>
                <a:srgbClr val="000066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spcBef>
                <a:spcPts val="600"/>
              </a:spcBef>
              <a:buClr>
                <a:srgbClr val="0070C0"/>
              </a:buClr>
              <a:buFont typeface="Wingdings" pitchFamily="2" charset="2"/>
              <a:buChar char="Ø"/>
            </a:pPr>
            <a:r>
              <a:rPr lang="zh-CN" altLang="zh-CN" sz="2400" dirty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控制</a:t>
            </a:r>
            <a:r>
              <a:rPr lang="zh-CN" altLang="zh-CN" sz="2400" dirty="0" smtClean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寄存器</a:t>
            </a:r>
            <a:r>
              <a:rPr lang="zh-CN" altLang="en-US" sz="2400" dirty="0" smtClean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：</a:t>
            </a:r>
            <a:endParaRPr lang="zh-CN" altLang="zh-CN" sz="2400" dirty="0">
              <a:solidFill>
                <a:srgbClr val="000066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spcBef>
                <a:spcPts val="600"/>
              </a:spcBef>
              <a:buClr>
                <a:srgbClr val="0070C0"/>
              </a:buClr>
              <a:buFont typeface="Wingdings" pitchFamily="2" charset="2"/>
              <a:buChar char="Ø"/>
            </a:pPr>
            <a:r>
              <a:rPr lang="zh-CN" altLang="zh-CN" sz="2400" dirty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状态</a:t>
            </a:r>
            <a:r>
              <a:rPr lang="zh-CN" altLang="zh-CN" sz="2400" dirty="0" smtClean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寄存器</a:t>
            </a:r>
            <a:r>
              <a:rPr lang="zh-CN" altLang="en-US" sz="2400" dirty="0" smtClean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：</a:t>
            </a:r>
            <a:endParaRPr lang="zh-CN" altLang="zh-CN" sz="2400" dirty="0">
              <a:solidFill>
                <a:srgbClr val="000066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spcBef>
                <a:spcPts val="600"/>
              </a:spcBef>
              <a:buClr>
                <a:srgbClr val="0070C0"/>
              </a:buClr>
              <a:buFont typeface="Wingdings" pitchFamily="2" charset="2"/>
              <a:buChar char="Ø"/>
            </a:pPr>
            <a:r>
              <a:rPr lang="zh-CN" altLang="zh-CN" sz="2400" dirty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内部定时、读/写控制</a:t>
            </a:r>
            <a:r>
              <a:rPr lang="zh-CN" altLang="zh-CN" sz="2400" dirty="0" smtClean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逻辑</a:t>
            </a:r>
            <a:r>
              <a:rPr lang="zh-CN" altLang="en-US" sz="2400" dirty="0" smtClean="0">
                <a:solidFill>
                  <a:srgbClr val="000066"/>
                </a:solidFill>
                <a:latin typeface="宋体" pitchFamily="2" charset="-122"/>
                <a:ea typeface="宋体" pitchFamily="2" charset="-122"/>
              </a:rPr>
              <a:t>：</a:t>
            </a:r>
            <a:endParaRPr lang="zh-CN" altLang="zh-CN" sz="2400" dirty="0">
              <a:solidFill>
                <a:srgbClr val="000066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6" name="Text Box 85"/>
          <p:cNvSpPr txBox="1">
            <a:spLocks noChangeArrowheads="1"/>
          </p:cNvSpPr>
          <p:nvPr/>
        </p:nvSpPr>
        <p:spPr bwMode="auto">
          <a:xfrm>
            <a:off x="4918593" y="2978733"/>
            <a:ext cx="1338828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1800" dirty="0" smtClean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状态寄存器</a:t>
            </a:r>
            <a:endParaRPr lang="zh-CN" altLang="en-US" sz="1800" dirty="0">
              <a:solidFill>
                <a:srgbClr val="000066"/>
              </a:solidFill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607617" y="1824835"/>
            <a:ext cx="6015621" cy="1388133"/>
            <a:chOff x="1607617" y="1824835"/>
            <a:chExt cx="6015621" cy="1388133"/>
          </a:xfrm>
        </p:grpSpPr>
        <p:grpSp>
          <p:nvGrpSpPr>
            <p:cNvPr id="57" name="组合 56"/>
            <p:cNvGrpSpPr/>
            <p:nvPr/>
          </p:nvGrpSpPr>
          <p:grpSpPr>
            <a:xfrm>
              <a:off x="6255238" y="1824835"/>
              <a:ext cx="1368000" cy="436628"/>
              <a:chOff x="6255238" y="1824835"/>
              <a:chExt cx="1368000" cy="436628"/>
            </a:xfrm>
          </p:grpSpPr>
          <p:sp>
            <p:nvSpPr>
              <p:cNvPr id="6" name="AutoShape 64"/>
              <p:cNvSpPr>
                <a:spLocks noChangeArrowheads="1"/>
              </p:cNvSpPr>
              <p:nvPr/>
            </p:nvSpPr>
            <p:spPr bwMode="auto">
              <a:xfrm>
                <a:off x="6255238" y="1824835"/>
                <a:ext cx="1368000" cy="152400"/>
              </a:xfrm>
              <a:prstGeom prst="leftRightArrow">
                <a:avLst>
                  <a:gd name="adj1" fmla="val 50000"/>
                  <a:gd name="adj2" fmla="val 150000"/>
                </a:avLst>
              </a:prstGeom>
              <a:solidFill>
                <a:srgbClr val="00B050"/>
              </a:solidFill>
              <a:ln w="9525">
                <a:solidFill>
                  <a:srgbClr val="00B05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endParaRPr lang="zh-CN" altLang="zh-CN" sz="18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3" name="Text Box 71"/>
              <p:cNvSpPr txBox="1">
                <a:spLocks noChangeArrowheads="1"/>
              </p:cNvSpPr>
              <p:nvPr/>
            </p:nvSpPr>
            <p:spPr bwMode="auto">
              <a:xfrm>
                <a:off x="6464730" y="1924913"/>
                <a:ext cx="1003300" cy="336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zh-CN" altLang="en-US" sz="1600" dirty="0">
                    <a:solidFill>
                      <a:srgbClr val="008000"/>
                    </a:solidFill>
                    <a:latin typeface="Times New Roman" pitchFamily="18" charset="0"/>
                    <a:ea typeface="宋体" pitchFamily="2" charset="-122"/>
                  </a:rPr>
                  <a:t>数据信息</a:t>
                </a: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607617" y="1861720"/>
              <a:ext cx="810000" cy="401009"/>
              <a:chOff x="1607617" y="1861720"/>
              <a:chExt cx="810000" cy="401009"/>
            </a:xfrm>
          </p:grpSpPr>
          <p:sp>
            <p:nvSpPr>
              <p:cNvPr id="14" name="AutoShape 72"/>
              <p:cNvSpPr>
                <a:spLocks noChangeArrowheads="1"/>
              </p:cNvSpPr>
              <p:nvPr/>
            </p:nvSpPr>
            <p:spPr bwMode="auto">
              <a:xfrm>
                <a:off x="1607617" y="1861720"/>
                <a:ext cx="810000" cy="111125"/>
              </a:xfrm>
              <a:prstGeom prst="leftRightArrow">
                <a:avLst>
                  <a:gd name="adj1" fmla="val 50000"/>
                  <a:gd name="adj2" fmla="val 123429"/>
                </a:avLst>
              </a:prstGeom>
              <a:solidFill>
                <a:srgbClr val="00B050"/>
              </a:solidFill>
              <a:ln w="9525">
                <a:solidFill>
                  <a:srgbClr val="00B05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endParaRPr lang="zh-CN" altLang="zh-CN" sz="18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8" name="Text Box 77"/>
              <p:cNvSpPr txBox="1">
                <a:spLocks noChangeArrowheads="1"/>
              </p:cNvSpPr>
              <p:nvPr/>
            </p:nvSpPr>
            <p:spPr bwMode="auto">
              <a:xfrm>
                <a:off x="1756508" y="1893397"/>
                <a:ext cx="505267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006600"/>
                    </a:solidFill>
                    <a:latin typeface="Times New Roman" pitchFamily="18" charset="0"/>
                    <a:ea typeface="宋体" pitchFamily="2" charset="-122"/>
                  </a:rPr>
                  <a:t>DB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756574" y="1848713"/>
              <a:ext cx="1166400" cy="1364255"/>
              <a:chOff x="3900590" y="2568792"/>
              <a:chExt cx="1166400" cy="1364255"/>
            </a:xfrm>
          </p:grpSpPr>
          <p:sp>
            <p:nvSpPr>
              <p:cNvPr id="34" name="AutoShape 65"/>
              <p:cNvSpPr>
                <a:spLocks noChangeArrowheads="1"/>
              </p:cNvSpPr>
              <p:nvPr/>
            </p:nvSpPr>
            <p:spPr bwMode="auto">
              <a:xfrm>
                <a:off x="4598530" y="3200324"/>
                <a:ext cx="468000" cy="152400"/>
              </a:xfrm>
              <a:prstGeom prst="rightArrow">
                <a:avLst>
                  <a:gd name="adj1" fmla="val 50000"/>
                  <a:gd name="adj2" fmla="val 162507"/>
                </a:avLst>
              </a:prstGeom>
              <a:solidFill>
                <a:srgbClr val="00B050"/>
              </a:solidFill>
              <a:ln w="9525">
                <a:solidFill>
                  <a:srgbClr val="00B05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zh-CN" altLang="en-US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598530" y="3861047"/>
                <a:ext cx="468000" cy="72000"/>
              </a:xfrm>
              <a:prstGeom prst="rect">
                <a:avLst/>
              </a:prstGeom>
              <a:solidFill>
                <a:srgbClr val="00B050"/>
              </a:solidFill>
              <a:ln w="9525">
                <a:solidFill>
                  <a:srgbClr val="00B05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zh-CN" altLang="en-US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 rot="5400000">
                <a:off x="3925042" y="3264545"/>
                <a:ext cx="1260000" cy="72000"/>
              </a:xfrm>
              <a:prstGeom prst="rect">
                <a:avLst/>
              </a:prstGeom>
              <a:solidFill>
                <a:srgbClr val="00B050"/>
              </a:solidFill>
              <a:ln w="9525">
                <a:solidFill>
                  <a:srgbClr val="00B05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zh-CN" altLang="en-US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33" name="AutoShape 64"/>
              <p:cNvSpPr>
                <a:spLocks noChangeArrowheads="1"/>
              </p:cNvSpPr>
              <p:nvPr/>
            </p:nvSpPr>
            <p:spPr bwMode="auto">
              <a:xfrm>
                <a:off x="3900590" y="2568792"/>
                <a:ext cx="1166400" cy="152400"/>
              </a:xfrm>
              <a:prstGeom prst="leftRightArrow">
                <a:avLst>
                  <a:gd name="adj1" fmla="val 50000"/>
                  <a:gd name="adj2" fmla="val 150000"/>
                </a:avLst>
              </a:prstGeom>
              <a:solidFill>
                <a:srgbClr val="00B050"/>
              </a:solidFill>
              <a:ln w="9525">
                <a:solidFill>
                  <a:srgbClr val="00B05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endParaRPr lang="zh-CN" altLang="zh-CN" sz="1800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</p:grpSp>
      <p:sp>
        <p:nvSpPr>
          <p:cNvPr id="23" name="Text Box 82"/>
          <p:cNvSpPr txBox="1">
            <a:spLocks noChangeArrowheads="1"/>
          </p:cNvSpPr>
          <p:nvPr/>
        </p:nvSpPr>
        <p:spPr bwMode="auto">
          <a:xfrm>
            <a:off x="2695019" y="2405510"/>
            <a:ext cx="711200" cy="9239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zh-CN" altLang="en-US" sz="1800" dirty="0" smtClean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读</a:t>
            </a:r>
            <a:r>
              <a:rPr lang="en-US" altLang="zh-CN" sz="1800" dirty="0" smtClean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/</a:t>
            </a:r>
            <a:r>
              <a:rPr lang="zh-CN" altLang="en-US" sz="1800" dirty="0" smtClean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写</a:t>
            </a:r>
            <a:endParaRPr lang="en-US" altLang="zh-CN" sz="1800" dirty="0" smtClean="0">
              <a:solidFill>
                <a:srgbClr val="000066"/>
              </a:solidFill>
              <a:latin typeface="Times New Roman" pitchFamily="18" charset="0"/>
              <a:ea typeface="宋体" pitchFamily="2" charset="-122"/>
            </a:endParaRPr>
          </a:p>
          <a:p>
            <a:pPr algn="ctr">
              <a:buFontTx/>
              <a:buNone/>
            </a:pPr>
            <a:r>
              <a:rPr lang="zh-CN" altLang="en-US" sz="1800" dirty="0" smtClean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控制</a:t>
            </a:r>
            <a:endParaRPr lang="zh-CN" altLang="en-US" sz="1800" dirty="0">
              <a:solidFill>
                <a:srgbClr val="000066"/>
              </a:solidFill>
              <a:latin typeface="Times New Roman" pitchFamily="18" charset="0"/>
              <a:ea typeface="宋体" pitchFamily="2" charset="-122"/>
            </a:endParaRPr>
          </a:p>
          <a:p>
            <a:pPr algn="ctr">
              <a:buFontTx/>
              <a:buNone/>
            </a:pPr>
            <a:r>
              <a:rPr lang="zh-CN" altLang="en-US" sz="1800" dirty="0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逻辑</a:t>
            </a:r>
          </a:p>
        </p:txBody>
      </p:sp>
      <p:sp>
        <p:nvSpPr>
          <p:cNvPr id="64" name="Text Box 1053"/>
          <p:cNvSpPr txBox="1">
            <a:spLocks noChangeArrowheads="1"/>
          </p:cNvSpPr>
          <p:nvPr/>
        </p:nvSpPr>
        <p:spPr bwMode="auto">
          <a:xfrm>
            <a:off x="2555776" y="4120052"/>
            <a:ext cx="6300000" cy="858866"/>
          </a:xfrm>
          <a:prstGeom prst="rect">
            <a:avLst/>
          </a:prstGeom>
          <a:solidFill>
            <a:srgbClr val="CCECFF"/>
          </a:solidFill>
          <a:ln>
            <a:solidFill>
              <a:srgbClr val="00B050"/>
            </a:solidFill>
            <a:prstDash val="dash"/>
          </a:ln>
          <a:effectLst/>
          <a:extLst/>
        </p:spPr>
        <p:txBody>
          <a:bodyPr wrap="square" lIns="151200" tIns="108000" rIns="108000" bIns="7200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4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 smtClean="0"/>
              <a:t>CPU</a:t>
            </a:r>
            <a:r>
              <a:rPr lang="zh-CN" altLang="zh-CN" sz="2200" dirty="0" smtClean="0"/>
              <a:t>与</a:t>
            </a:r>
            <a:r>
              <a:rPr lang="zh-CN" altLang="zh-CN" sz="2200" dirty="0"/>
              <a:t>外设之间信息传送的通道</a:t>
            </a:r>
            <a:r>
              <a:rPr lang="zh-CN" altLang="zh-CN" sz="2200" dirty="0" smtClean="0"/>
              <a:t>，在</a:t>
            </a:r>
            <a:r>
              <a:rPr lang="zh-CN" altLang="zh-CN" sz="2200" dirty="0"/>
              <a:t>高速CPU与慢速外设之间起到协调和缓冲的作用。</a:t>
            </a:r>
          </a:p>
        </p:txBody>
      </p:sp>
      <p:sp>
        <p:nvSpPr>
          <p:cNvPr id="65" name="Text Box 1053"/>
          <p:cNvSpPr txBox="1">
            <a:spLocks noChangeArrowheads="1"/>
          </p:cNvSpPr>
          <p:nvPr/>
        </p:nvSpPr>
        <p:spPr bwMode="auto">
          <a:xfrm>
            <a:off x="2708176" y="4272452"/>
            <a:ext cx="6147600" cy="858866"/>
          </a:xfrm>
          <a:prstGeom prst="rect">
            <a:avLst/>
          </a:prstGeom>
          <a:solidFill>
            <a:srgbClr val="CCECFF"/>
          </a:solidFill>
          <a:ln>
            <a:solidFill>
              <a:srgbClr val="00B050"/>
            </a:solidFill>
            <a:prstDash val="dash"/>
          </a:ln>
          <a:effectLst/>
          <a:extLst/>
        </p:spPr>
        <p:txBody>
          <a:bodyPr wrap="square" lIns="151200" tIns="108000" rIns="108000" bIns="7200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2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 algn="just"/>
            <a:r>
              <a:rPr lang="zh-CN" altLang="zh-CN" dirty="0"/>
              <a:t>存放CPU与外设之间交换的</a:t>
            </a:r>
            <a:r>
              <a:rPr lang="zh-CN" altLang="zh-CN" dirty="0" smtClean="0"/>
              <a:t>信息</a:t>
            </a:r>
            <a:r>
              <a:rPr lang="zh-CN" altLang="en-US" dirty="0" smtClean="0"/>
              <a:t>，</a:t>
            </a:r>
            <a:r>
              <a:rPr lang="zh-CN" altLang="zh-CN" dirty="0" smtClean="0"/>
              <a:t>CPU</a:t>
            </a:r>
            <a:r>
              <a:rPr lang="zh-CN" altLang="en-US" dirty="0" smtClean="0"/>
              <a:t>可对其</a:t>
            </a:r>
            <a:r>
              <a:rPr lang="zh-CN" altLang="zh-CN" dirty="0" smtClean="0"/>
              <a:t>读</a:t>
            </a:r>
            <a:r>
              <a:rPr lang="zh-CN" altLang="zh-CN" dirty="0"/>
              <a:t>或</a:t>
            </a:r>
            <a:r>
              <a:rPr lang="zh-CN" altLang="zh-CN" dirty="0" smtClean="0"/>
              <a:t>写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66" name="Text Box 1053"/>
          <p:cNvSpPr txBox="1">
            <a:spLocks noChangeArrowheads="1"/>
          </p:cNvSpPr>
          <p:nvPr/>
        </p:nvSpPr>
        <p:spPr bwMode="auto">
          <a:xfrm>
            <a:off x="2860576" y="4424852"/>
            <a:ext cx="5995200" cy="858866"/>
          </a:xfrm>
          <a:prstGeom prst="rect">
            <a:avLst/>
          </a:prstGeom>
          <a:solidFill>
            <a:srgbClr val="CCECFF"/>
          </a:solidFill>
          <a:ln>
            <a:solidFill>
              <a:srgbClr val="00B050"/>
            </a:solidFill>
            <a:prstDash val="dash"/>
          </a:ln>
          <a:effectLst/>
          <a:extLst/>
        </p:spPr>
        <p:txBody>
          <a:bodyPr wrap="square" lIns="151200" tIns="108000" rIns="108000" bIns="7200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2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 algn="just"/>
            <a:r>
              <a:rPr lang="zh-CN" altLang="zh-CN" dirty="0"/>
              <a:t>存放CPU向外设发送的控制</a:t>
            </a:r>
            <a:r>
              <a:rPr lang="zh-CN" altLang="zh-CN" dirty="0" smtClean="0"/>
              <a:t>命令</a:t>
            </a:r>
            <a:r>
              <a:rPr lang="zh-CN" altLang="en-US" dirty="0" smtClean="0"/>
              <a:t>，</a:t>
            </a:r>
            <a:r>
              <a:rPr lang="zh-CN" altLang="zh-CN" dirty="0" smtClean="0"/>
              <a:t>CPU</a:t>
            </a:r>
            <a:r>
              <a:rPr lang="zh-CN" altLang="en-US" dirty="0" smtClean="0"/>
              <a:t>可对</a:t>
            </a:r>
            <a:r>
              <a:rPr lang="zh-CN" altLang="en-US" smtClean="0"/>
              <a:t>其</a:t>
            </a:r>
            <a:r>
              <a:rPr lang="zh-CN" altLang="zh-CN" smtClean="0"/>
              <a:t>写入</a:t>
            </a:r>
            <a:r>
              <a:rPr lang="zh-CN" altLang="en-US" smtClean="0"/>
              <a:t>但</a:t>
            </a:r>
            <a:r>
              <a:rPr lang="zh-CN" altLang="zh-CN" smtClean="0"/>
              <a:t>不</a:t>
            </a:r>
            <a:r>
              <a:rPr lang="zh-CN" altLang="en-US" smtClean="0"/>
              <a:t>可</a:t>
            </a:r>
            <a:r>
              <a:rPr lang="zh-CN" altLang="zh-CN" smtClean="0"/>
              <a:t>读出</a:t>
            </a:r>
            <a:r>
              <a:rPr lang="zh-CN" altLang="zh-CN" dirty="0"/>
              <a:t>。</a:t>
            </a:r>
          </a:p>
        </p:txBody>
      </p:sp>
      <p:sp>
        <p:nvSpPr>
          <p:cNvPr id="67" name="Text Box 1053"/>
          <p:cNvSpPr txBox="1">
            <a:spLocks noChangeArrowheads="1"/>
          </p:cNvSpPr>
          <p:nvPr/>
        </p:nvSpPr>
        <p:spPr bwMode="auto">
          <a:xfrm>
            <a:off x="3012976" y="4577252"/>
            <a:ext cx="5842800" cy="858866"/>
          </a:xfrm>
          <a:prstGeom prst="rect">
            <a:avLst/>
          </a:prstGeom>
          <a:solidFill>
            <a:srgbClr val="CCECFF"/>
          </a:solidFill>
          <a:ln>
            <a:solidFill>
              <a:srgbClr val="00B050"/>
            </a:solidFill>
            <a:prstDash val="dash"/>
          </a:ln>
          <a:effectLst/>
          <a:extLst/>
        </p:spPr>
        <p:txBody>
          <a:bodyPr wrap="square" lIns="151200" tIns="108000" rIns="108000" bIns="7200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2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 algn="just"/>
            <a:r>
              <a:rPr lang="zh-CN" altLang="zh-CN"/>
              <a:t>用于保存接口及外设当前的</a:t>
            </a:r>
            <a:r>
              <a:rPr lang="zh-CN" altLang="zh-CN" smtClean="0"/>
              <a:t>工作状态</a:t>
            </a:r>
            <a:r>
              <a:rPr lang="zh-CN" altLang="en-US" smtClean="0"/>
              <a:t>，</a:t>
            </a:r>
            <a:r>
              <a:rPr lang="zh-CN" altLang="zh-CN" smtClean="0"/>
              <a:t>CPU</a:t>
            </a:r>
            <a:r>
              <a:rPr lang="zh-CN" altLang="en-US" smtClean="0"/>
              <a:t>可对其</a:t>
            </a:r>
            <a:r>
              <a:rPr lang="zh-CN" altLang="zh-CN" smtClean="0"/>
              <a:t>读出，</a:t>
            </a:r>
            <a:r>
              <a:rPr lang="zh-CN" altLang="en-US" smtClean="0"/>
              <a:t>但</a:t>
            </a:r>
            <a:r>
              <a:rPr lang="zh-CN" altLang="zh-CN" smtClean="0"/>
              <a:t>不能写入</a:t>
            </a:r>
            <a:r>
              <a:rPr lang="zh-CN" altLang="en-US" smtClean="0"/>
              <a:t>。</a:t>
            </a:r>
            <a:endParaRPr lang="zh-CN" altLang="zh-CN" dirty="0"/>
          </a:p>
        </p:txBody>
      </p:sp>
      <p:sp>
        <p:nvSpPr>
          <p:cNvPr id="68" name="Text Box 1053"/>
          <p:cNvSpPr txBox="1">
            <a:spLocks noChangeArrowheads="1"/>
          </p:cNvSpPr>
          <p:nvPr/>
        </p:nvSpPr>
        <p:spPr bwMode="auto">
          <a:xfrm>
            <a:off x="3165376" y="4729652"/>
            <a:ext cx="5690400" cy="1197420"/>
          </a:xfrm>
          <a:prstGeom prst="rect">
            <a:avLst/>
          </a:prstGeom>
          <a:solidFill>
            <a:srgbClr val="CCECFF"/>
          </a:solidFill>
          <a:ln>
            <a:solidFill>
              <a:srgbClr val="00B050"/>
            </a:solidFill>
            <a:prstDash val="dash"/>
          </a:ln>
          <a:effectLst/>
          <a:extLst/>
        </p:spPr>
        <p:txBody>
          <a:bodyPr wrap="square" lIns="151200" tIns="108000" rIns="108000" bIns="7200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20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</a:lstStyle>
          <a:p>
            <a:pPr algn="just"/>
            <a:r>
              <a:rPr lang="zh-CN" altLang="zh-CN" dirty="0"/>
              <a:t>提供接口</a:t>
            </a:r>
            <a:r>
              <a:rPr lang="zh-CN" altLang="zh-CN" dirty="0" smtClean="0"/>
              <a:t>电路所</a:t>
            </a:r>
            <a:r>
              <a:rPr lang="zh-CN" altLang="zh-CN" dirty="0"/>
              <a:t>需的内部定时</a:t>
            </a:r>
            <a:r>
              <a:rPr lang="zh-CN" altLang="zh-CN" dirty="0" smtClean="0"/>
              <a:t>信号</a:t>
            </a:r>
            <a:r>
              <a:rPr lang="zh-CN" altLang="en-US" dirty="0" smtClean="0"/>
              <a:t>，</a:t>
            </a:r>
            <a:r>
              <a:rPr lang="zh-CN" altLang="zh-CN" dirty="0"/>
              <a:t>接收CPU发送给接口的读/写控制信号和端口选择信号，选择接口内部的寄存器进行读/写操作。</a:t>
            </a:r>
          </a:p>
        </p:txBody>
      </p:sp>
    </p:spTree>
    <p:extLst>
      <p:ext uri="{BB962C8B-B14F-4D97-AF65-F5344CB8AC3E}">
        <p14:creationId xmlns:p14="http://schemas.microsoft.com/office/powerpoint/2010/main" val="141972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500" fill="hold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9" dur="500" fill="hold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500" fill="hold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4" grpId="0" animBg="1"/>
      <p:bldP spid="25" grpId="0" animBg="1"/>
      <p:bldP spid="48" grpId="0" build="allAtOnce"/>
      <p:bldP spid="26" grpId="0" animBg="1"/>
      <p:bldP spid="2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微机原理">
  <a:themeElements>
    <a:clrScheme name="奥斯汀">
      <a:dk1>
        <a:sysClr val="windowText" lastClr="000000"/>
      </a:dk1>
      <a:lt1>
        <a:sysClr val="window" lastClr="C7EDCC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微机原理</Template>
  <TotalTime>18478</TotalTime>
  <Words>1484</Words>
  <Application>Microsoft Office PowerPoint</Application>
  <PresentationFormat>全屏显示(4:3)</PresentationFormat>
  <Paragraphs>216</Paragraphs>
  <Slides>23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微机原理</vt:lpstr>
      <vt:lpstr>微型计算机原理与接口技术（第二版）</vt:lpstr>
      <vt:lpstr>第4章  微型计算机输入 /输出系统概述</vt:lpstr>
      <vt:lpstr>4.1  微型计算机接口技术概述</vt:lpstr>
      <vt:lpstr>4.1.1  接口及接口的功能</vt:lpstr>
      <vt:lpstr>1．应用I/O接口的必要性</vt:lpstr>
      <vt:lpstr>2．I/O接口的功能</vt:lpstr>
      <vt:lpstr>4.1.2  接口的类型</vt:lpstr>
      <vt:lpstr>4.1.3  CPU与外设之间交换的信息类型</vt:lpstr>
      <vt:lpstr>4.1.4  I/O接口的基本结构</vt:lpstr>
      <vt:lpstr>4.1.5  I/O端口的编址方法</vt:lpstr>
      <vt:lpstr>4.2  输入/输出控制方式</vt:lpstr>
      <vt:lpstr>4.2.1  无条件传送方式</vt:lpstr>
      <vt:lpstr>4.2.2  查询方式</vt:lpstr>
      <vt:lpstr>4.2.2  查询方式</vt:lpstr>
      <vt:lpstr>4.2.3  中断方式</vt:lpstr>
      <vt:lpstr>4.2.3  中断方式</vt:lpstr>
      <vt:lpstr>4.2.4  DMA方式</vt:lpstr>
      <vt:lpstr>4.2.4  DMA方式</vt:lpstr>
      <vt:lpstr>4.2.5  I/O通道方式</vt:lpstr>
      <vt:lpstr>习题与思考</vt:lpstr>
      <vt:lpstr>第4章  学习目标</vt:lpstr>
      <vt:lpstr>帮助</vt:lpstr>
      <vt:lpstr>再见</vt:lpstr>
    </vt:vector>
  </TitlesOfParts>
  <Company>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微型计算机原理与接口技术（第二版）</dc:title>
  <dc:creator>王向慧</dc:creator>
  <cp:lastModifiedBy>ww</cp:lastModifiedBy>
  <cp:revision>1461</cp:revision>
  <dcterms:created xsi:type="dcterms:W3CDTF">2015-12-01T07:23:04Z</dcterms:created>
  <dcterms:modified xsi:type="dcterms:W3CDTF">2016-02-24T02:13:45Z</dcterms:modified>
</cp:coreProperties>
</file>