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0" r:id="rId3"/>
    <p:sldId id="259" r:id="rId4"/>
    <p:sldId id="258"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6"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2"/>
      </p:bgRef>
    </p:bg>
    <p:spTree>
      <p:nvGrpSpPr>
        <p:cNvPr id="1" name=""/>
        <p:cNvGrpSpPr/>
        <p:nvPr/>
      </p:nvGrpSpPr>
      <p:grpSpPr>
        <a:xfrm>
          <a:off x="0" y="0"/>
          <a:ext cx="0" cy="0"/>
          <a:chOff x="0" y="0"/>
          <a:chExt cx="0" cy="0"/>
        </a:xfrm>
      </p:grpSpPr>
      <p:sp>
        <p:nvSpPr>
          <p:cNvPr id="9" name="矩形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9FAEBC-7608-4F8E-882B-AE0A0A8D76C2}" type="slidenum">
              <a:rPr lang="zh-CN" altLang="en-US" smtClean="0"/>
              <a:pPr/>
              <a:t>‹#›</a:t>
            </a:fld>
            <a:endParaRPr lang="zh-CN" altLang="en-US"/>
          </a:p>
        </p:txBody>
      </p:sp>
      <p:sp>
        <p:nvSpPr>
          <p:cNvPr id="10" name="矩形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9FAEBC-7608-4F8E-882B-AE0A0A8D76C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9" name="矩形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矩形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竖排标题 1"/>
          <p:cNvSpPr>
            <a:spLocks noGrp="1"/>
          </p:cNvSpPr>
          <p:nvPr>
            <p:ph type="title" orient="vert"/>
          </p:nvPr>
        </p:nvSpPr>
        <p:spPr>
          <a:xfrm>
            <a:off x="6781800" y="274640"/>
            <a:ext cx="19050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304800"/>
            <a:ext cx="6019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5" name="页脚占位符 4"/>
          <p:cNvSpPr>
            <a:spLocks noGrp="1"/>
          </p:cNvSpPr>
          <p:nvPr>
            <p:ph type="ftr" sz="quarter" idx="11"/>
          </p:nvPr>
        </p:nvSpPr>
        <p:spPr>
          <a:xfrm>
            <a:off x="2640597" y="6377459"/>
            <a:ext cx="3836404" cy="365125"/>
          </a:xfrm>
        </p:spPr>
        <p:txBody>
          <a:bodyPr/>
          <a:lstStyle/>
          <a:p>
            <a:endParaRPr lang="zh-CN" altLang="en-US"/>
          </a:p>
        </p:txBody>
      </p:sp>
      <p:sp>
        <p:nvSpPr>
          <p:cNvPr id="6" name="灯片编号占位符 5"/>
          <p:cNvSpPr>
            <a:spLocks noGrp="1"/>
          </p:cNvSpPr>
          <p:nvPr>
            <p:ph type="sldNum" sz="quarter" idx="12"/>
          </p:nvPr>
        </p:nvSpPr>
        <p:spPr/>
        <p:txBody>
          <a:bodyPr/>
          <a:lstStyle/>
          <a:p>
            <a:fld id="{D89FAEBC-7608-4F8E-882B-AE0A0A8D76C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5448"/>
            <a:ext cx="8229600" cy="1252728"/>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9FAEBC-7608-4F8E-882B-AE0A0A8D76C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2">
        <a:schemeClr val="bg2"/>
      </p:bgRef>
    </p:bg>
    <p:spTree>
      <p:nvGrpSpPr>
        <p:cNvPr id="1" name=""/>
        <p:cNvGrpSpPr/>
        <p:nvPr/>
      </p:nvGrpSpPr>
      <p:grpSpPr>
        <a:xfrm>
          <a:off x="0" y="0"/>
          <a:ext cx="0" cy="0"/>
          <a:chOff x="0" y="0"/>
          <a:chExt cx="0" cy="0"/>
        </a:xfrm>
      </p:grpSpPr>
      <p:sp>
        <p:nvSpPr>
          <p:cNvPr id="9" name="矩形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矩形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9FAEBC-7608-4F8E-882B-AE0A0A8D76C2}"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9FAEBC-7608-4F8E-882B-AE0A0A8D76C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89FAEBC-7608-4F8E-882B-AE0A0A8D76C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89FAEBC-7608-4F8E-882B-AE0A0A8D76C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89FAEBC-7608-4F8E-882B-AE0A0A8D76C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zh-CN" altLang="en-US" smtClean="0"/>
              <a:t>单击此处编辑母版标题样式</a:t>
            </a:r>
            <a:endParaRPr kumimoji="0" lang="en-US"/>
          </a:p>
        </p:txBody>
      </p:sp>
      <p:sp>
        <p:nvSpPr>
          <p:cNvPr id="3" name="内容占位符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7ABB4AF8-2497-4685-8697-438C4DDCC455}" type="datetimeFigureOut">
              <a:rPr lang="zh-CN" altLang="en-US" smtClean="0"/>
              <a:pPr/>
              <a:t>2012/10/4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9FAEBC-7608-4F8E-882B-AE0A0A8D76C2}" type="slidenum">
              <a:rPr lang="zh-CN" altLang="en-US" smtClean="0"/>
              <a:pPr/>
              <a:t>‹#›</a:t>
            </a:fld>
            <a:endParaRPr lang="zh-CN" altLang="en-US"/>
          </a:p>
        </p:txBody>
      </p:sp>
      <p:sp>
        <p:nvSpPr>
          <p:cNvPr id="12" name="矩形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矩形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164592" y="1170432"/>
            <a:ext cx="2523744" cy="201168"/>
          </a:xfrm>
        </p:spPr>
        <p:txBody>
          <a:bodyPr/>
          <a:lstStyle/>
          <a:p>
            <a:fld id="{7ABB4AF8-2497-4685-8697-438C4DDCC455}" type="datetimeFigureOut">
              <a:rPr lang="zh-CN" altLang="en-US" smtClean="0"/>
              <a:pPr/>
              <a:t>2012/10/4</a:t>
            </a:fld>
            <a:endParaRPr lang="zh-CN" altLang="en-US"/>
          </a:p>
        </p:txBody>
      </p:sp>
      <p:sp>
        <p:nvSpPr>
          <p:cNvPr id="11" name="矩形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矩形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页脚占位符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zh-CN" altLang="en-US"/>
          </a:p>
        </p:txBody>
      </p:sp>
      <p:sp>
        <p:nvSpPr>
          <p:cNvPr id="7" name="灯片编号占位符 6"/>
          <p:cNvSpPr>
            <a:spLocks noGrp="1"/>
          </p:cNvSpPr>
          <p:nvPr>
            <p:ph type="sldNum" sz="quarter" idx="12"/>
          </p:nvPr>
        </p:nvSpPr>
        <p:spPr>
          <a:xfrm>
            <a:off x="8339328" y="1170432"/>
            <a:ext cx="733864" cy="201168"/>
          </a:xfrm>
        </p:spPr>
        <p:txBody>
          <a:bodyPr/>
          <a:lstStyle/>
          <a:p>
            <a:fld id="{D89FAEBC-7608-4F8E-882B-AE0A0A8D76C2}"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矩形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占位符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7ABB4AF8-2497-4685-8697-438C4DDCC455}" type="datetimeFigureOut">
              <a:rPr lang="zh-CN" altLang="en-US" smtClean="0"/>
              <a:pPr/>
              <a:t>2012/10/4</a:t>
            </a:fld>
            <a:endParaRPr lang="zh-CN" altLang="en-US"/>
          </a:p>
        </p:txBody>
      </p:sp>
      <p:sp>
        <p:nvSpPr>
          <p:cNvPr id="5" name="页脚占位符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zh-CN" altLang="en-US"/>
          </a:p>
        </p:txBody>
      </p:sp>
      <p:sp>
        <p:nvSpPr>
          <p:cNvPr id="6" name="灯片编号占位符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D89FAEBC-7608-4F8E-882B-AE0A0A8D76C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zh-CN" altLang="zh-CN" sz="3600" dirty="0" smtClean="0"/>
              <a:t>第四章</a:t>
            </a:r>
            <a:r>
              <a:rPr lang="en-US" altLang="zh-CN" sz="3600" dirty="0" smtClean="0"/>
              <a:t>  </a:t>
            </a:r>
            <a:r>
              <a:rPr lang="zh-CN" altLang="zh-CN" sz="3600" dirty="0" smtClean="0"/>
              <a:t>产品断面扫描法对产品的改良</a:t>
            </a:r>
            <a:r>
              <a:rPr lang="en-US" altLang="zh-CN" sz="3600" dirty="0" smtClean="0"/>
              <a:t>(2)</a:t>
            </a:r>
            <a:r>
              <a:rPr lang="zh-CN" altLang="zh-CN" sz="3800" dirty="0" smtClean="0"/>
              <a:t/>
            </a:r>
            <a:br>
              <a:rPr lang="zh-CN" altLang="zh-CN" sz="3800" dirty="0" smtClean="0"/>
            </a:br>
            <a:endParaRPr lang="zh-CN" altLang="en-US" sz="3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2060848"/>
            <a:ext cx="8229600" cy="4625609"/>
          </a:xfrm>
        </p:spPr>
        <p:txBody>
          <a:bodyPr>
            <a:normAutofit/>
          </a:bodyPr>
          <a:lstStyle/>
          <a:p>
            <a:r>
              <a:rPr lang="zh-CN" altLang="zh-CN" sz="2000" dirty="0" smtClean="0">
                <a:latin typeface="微软雅黑" pitchFamily="34" charset="-122"/>
                <a:ea typeface="微软雅黑" pitchFamily="34" charset="-122"/>
              </a:rPr>
              <a:t>根据断面图分析可推测出以下结论：</a:t>
            </a:r>
            <a:endParaRPr lang="en-US" altLang="zh-CN" sz="2000" dirty="0" smtClean="0">
              <a:latin typeface="微软雅黑" pitchFamily="34" charset="-122"/>
              <a:ea typeface="微软雅黑" pitchFamily="34" charset="-122"/>
            </a:endParaRPr>
          </a:p>
          <a:p>
            <a:endParaRPr lang="zh-CN"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a:t>
            </a:r>
            <a:r>
              <a:rPr lang="zh-CN" altLang="zh-CN" sz="2000" dirty="0" smtClean="0">
                <a:latin typeface="微软雅黑" pitchFamily="34" charset="-122"/>
                <a:ea typeface="微软雅黑" pitchFamily="34" charset="-122"/>
              </a:rPr>
              <a:t>）断面结构线密集处为产品在形态上坡度变化较大处</a:t>
            </a:r>
          </a:p>
          <a:p>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2</a:t>
            </a:r>
            <a:r>
              <a:rPr lang="zh-CN" altLang="zh-CN" sz="2000" dirty="0" smtClean="0">
                <a:latin typeface="微软雅黑" pitchFamily="34" charset="-122"/>
                <a:ea typeface="微软雅黑" pitchFamily="34" charset="-122"/>
              </a:rPr>
              <a:t>）双曲对顶的断面结构面结构线出现的位置容易出现应力集中</a:t>
            </a:r>
          </a:p>
          <a:p>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3</a:t>
            </a:r>
            <a:r>
              <a:rPr lang="zh-CN" altLang="zh-CN" sz="2000" dirty="0" smtClean="0">
                <a:latin typeface="微软雅黑" pitchFamily="34" charset="-122"/>
                <a:ea typeface="微软雅黑" pitchFamily="34" charset="-122"/>
              </a:rPr>
              <a:t>）陡然出现的封闭断面分析线可能是放置功能模块的地方</a:t>
            </a:r>
          </a:p>
          <a:p>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4</a:t>
            </a:r>
            <a:r>
              <a:rPr lang="zh-CN" altLang="zh-CN" sz="2000" dirty="0" smtClean="0">
                <a:latin typeface="微软雅黑" pitchFamily="34" charset="-122"/>
                <a:ea typeface="微软雅黑" pitchFamily="34" charset="-122"/>
              </a:rPr>
              <a:t>）面积变化折线的波峰和波谷位置取决于产品种类</a:t>
            </a:r>
          </a:p>
          <a:p>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5</a:t>
            </a:r>
            <a:r>
              <a:rPr lang="zh-CN" altLang="zh-CN" sz="2000" dirty="0" smtClean="0">
                <a:latin typeface="微软雅黑" pitchFamily="34" charset="-122"/>
                <a:ea typeface="微软雅黑" pitchFamily="34" charset="-122"/>
              </a:rPr>
              <a:t>）出现面积突变的位置可能是引导人机交互，暗示使用方式的负形结构</a:t>
            </a:r>
          </a:p>
          <a:p>
            <a:endParaRPr lang="zh-CN" altLang="en-US" sz="2000" dirty="0"/>
          </a:p>
        </p:txBody>
      </p:sp>
      <p:sp>
        <p:nvSpPr>
          <p:cNvPr id="5" name="标题 1"/>
          <p:cNvSpPr>
            <a:spLocks noGrp="1"/>
          </p:cNvSpPr>
          <p:nvPr>
            <p:ph type="title"/>
          </p:nvPr>
        </p:nvSpPr>
        <p:spPr/>
        <p:txBody>
          <a:bodyPr>
            <a:normAutofit/>
          </a:bodyPr>
          <a:lstStyle/>
          <a:p>
            <a:r>
              <a:rPr lang="en-US" altLang="zh-CN" sz="3600" dirty="0" smtClean="0"/>
              <a:t>4.4</a:t>
            </a:r>
            <a:r>
              <a:rPr lang="zh-CN" altLang="en-US" sz="3600" dirty="0" smtClean="0"/>
              <a:t>不同产品断面图的阅读和意义分析</a:t>
            </a:r>
            <a:endParaRPr lang="zh-CN" altLang="en-US"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从</a:t>
            </a:r>
            <a:r>
              <a:rPr lang="zh-CN" altLang="en-US" sz="2000" dirty="0" smtClean="0">
                <a:latin typeface="微软雅黑" pitchFamily="34" charset="-122"/>
                <a:ea typeface="微软雅黑" pitchFamily="34" charset="-122"/>
              </a:rPr>
              <a:t>断面分析的数据中可读出产品的功能模块对产品整体外形的影响；局部的断面分析法得出的数据可作为判断局部功能设计优劣的</a:t>
            </a:r>
            <a:r>
              <a:rPr lang="zh-CN" altLang="en-US" sz="2000" dirty="0" smtClean="0">
                <a:latin typeface="微软雅黑" pitchFamily="34" charset="-122"/>
                <a:ea typeface="微软雅黑" pitchFamily="34" charset="-122"/>
              </a:rPr>
              <a:t>依据。</a:t>
            </a: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断面</a:t>
            </a:r>
            <a:r>
              <a:rPr lang="zh-CN" altLang="en-US" sz="2000" dirty="0" smtClean="0">
                <a:latin typeface="微软雅黑" pitchFamily="34" charset="-122"/>
                <a:ea typeface="微软雅黑" pitchFamily="34" charset="-122"/>
              </a:rPr>
              <a:t>分析法能够以数据体现产品表面曲面变化，由于人手部与产品接触，在产生的行为下，手部也会形成相应的等高线分部。对这两种曲面变化进行比对分析，所产生的结果对研究产品与人之间的交互有着重要</a:t>
            </a:r>
            <a:r>
              <a:rPr lang="zh-CN" altLang="en-US" sz="2000" dirty="0" smtClean="0">
                <a:latin typeface="微软雅黑" pitchFamily="34" charset="-122"/>
                <a:ea typeface="微软雅黑" pitchFamily="34" charset="-122"/>
              </a:rPr>
              <a:t>意义。</a:t>
            </a: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以</a:t>
            </a:r>
            <a:r>
              <a:rPr lang="zh-CN" altLang="en-US" sz="2000" dirty="0" smtClean="0">
                <a:latin typeface="微软雅黑" pitchFamily="34" charset="-122"/>
                <a:ea typeface="微软雅黑" pitchFamily="34" charset="-122"/>
              </a:rPr>
              <a:t>该种方法作为基础对产品的断面进行分析研究，能使得产品更加合理的与受众和产品接触部分有效结合，达到较为优化的人机交互</a:t>
            </a:r>
            <a:r>
              <a:rPr lang="zh-CN" altLang="en-US" sz="2000" dirty="0" smtClean="0">
                <a:latin typeface="微软雅黑" pitchFamily="34" charset="-122"/>
                <a:ea typeface="微软雅黑" pitchFamily="34" charset="-122"/>
              </a:rPr>
              <a:t>方式。</a:t>
            </a:r>
            <a:endParaRPr lang="zh-CN" altLang="en-US" sz="2000" dirty="0">
              <a:latin typeface="微软雅黑" pitchFamily="34" charset="-122"/>
              <a:ea typeface="微软雅黑" pitchFamily="34" charset="-122"/>
            </a:endParaRPr>
          </a:p>
        </p:txBody>
      </p:sp>
      <p:sp>
        <p:nvSpPr>
          <p:cNvPr id="5" name="标题 1"/>
          <p:cNvSpPr>
            <a:spLocks noGrp="1"/>
          </p:cNvSpPr>
          <p:nvPr>
            <p:ph type="title"/>
          </p:nvPr>
        </p:nvSpPr>
        <p:spPr/>
        <p:txBody>
          <a:bodyPr>
            <a:normAutofit/>
          </a:bodyPr>
          <a:lstStyle/>
          <a:p>
            <a:r>
              <a:rPr lang="en-US" sz="3600" dirty="0" smtClean="0"/>
              <a:t>4. 5</a:t>
            </a:r>
            <a:r>
              <a:rPr lang="zh-CN" altLang="en-US" sz="3600" dirty="0" smtClean="0"/>
              <a:t>产品断面扫描与人机交互</a:t>
            </a:r>
            <a:endParaRPr lang="zh-CN" alt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2643182"/>
            <a:ext cx="5572164" cy="4625609"/>
          </a:xfrm>
        </p:spPr>
        <p:txBody>
          <a:bodyPr/>
          <a:lstStyle/>
          <a:p>
            <a:r>
              <a:rPr lang="zh-CN" altLang="en-US" sz="2000" dirty="0" smtClean="0">
                <a:latin typeface="微软雅黑" pitchFamily="34" charset="-122"/>
                <a:ea typeface="微软雅黑" pitchFamily="34" charset="-122"/>
              </a:rPr>
              <a:t>下面我们以对锐奇与博世手持电钻断面分析为例，深入剖析一下产品断面扫描与人机交互之间的关系：</a:t>
            </a:r>
          </a:p>
          <a:p>
            <a:r>
              <a:rPr lang="zh-CN" altLang="en-US" sz="2000" dirty="0" smtClean="0">
                <a:latin typeface="微软雅黑" pitchFamily="34" charset="-122"/>
                <a:ea typeface="微软雅黑" pitchFamily="34" charset="-122"/>
              </a:rPr>
              <a:t>确定产品与人手相接触的</a:t>
            </a:r>
            <a:r>
              <a:rPr lang="zh-CN" altLang="en-US" sz="2000" dirty="0" smtClean="0">
                <a:latin typeface="微软雅黑" pitchFamily="34" charset="-122"/>
                <a:ea typeface="微软雅黑" pitchFamily="34" charset="-122"/>
              </a:rPr>
              <a:t>部分；</a:t>
            </a:r>
            <a:r>
              <a:rPr lang="zh-CN" altLang="en-US" sz="2000" dirty="0" smtClean="0">
                <a:latin typeface="微软雅黑" pitchFamily="34" charset="-122"/>
                <a:ea typeface="微软雅黑" pitchFamily="34" charset="-122"/>
              </a:rPr>
              <a:t>再通过断面数值的变化列出极值显示</a:t>
            </a:r>
            <a:r>
              <a:rPr lang="zh-CN" altLang="en-US" sz="2000" dirty="0" smtClean="0">
                <a:latin typeface="微软雅黑" pitchFamily="34" charset="-122"/>
                <a:ea typeface="微软雅黑" pitchFamily="34" charset="-122"/>
              </a:rPr>
              <a:t>表，</a:t>
            </a:r>
            <a:r>
              <a:rPr lang="zh-CN" altLang="en-US" sz="2000" dirty="0" smtClean="0">
                <a:latin typeface="微软雅黑" pitchFamily="34" charset="-122"/>
                <a:ea typeface="微软雅黑" pitchFamily="34" charset="-122"/>
              </a:rPr>
              <a:t>判断出产品的断面变化规律。将两者进行比对，通过断面数据说明手与产品在接触面上的相互作用。</a:t>
            </a:r>
          </a:p>
          <a:p>
            <a:endParaRPr lang="zh-CN" altLang="en-US" dirty="0"/>
          </a:p>
        </p:txBody>
      </p:sp>
      <p:sp>
        <p:nvSpPr>
          <p:cNvPr id="5" name="标题 1"/>
          <p:cNvSpPr>
            <a:spLocks noGrp="1"/>
          </p:cNvSpPr>
          <p:nvPr>
            <p:ph type="title"/>
          </p:nvPr>
        </p:nvSpPr>
        <p:spPr/>
        <p:txBody>
          <a:bodyPr>
            <a:normAutofit/>
          </a:bodyPr>
          <a:lstStyle/>
          <a:p>
            <a:r>
              <a:rPr lang="en-US" sz="3600" dirty="0" smtClean="0"/>
              <a:t>4. 5</a:t>
            </a:r>
            <a:r>
              <a:rPr lang="zh-CN" altLang="en-US" sz="3600" dirty="0" smtClean="0"/>
              <a:t>产品断面扫描与人机交互</a:t>
            </a:r>
            <a:endParaRPr lang="zh-CN" altLang="en-US" sz="3600" dirty="0"/>
          </a:p>
        </p:txBody>
      </p:sp>
      <p:pic>
        <p:nvPicPr>
          <p:cNvPr id="1026" name="Picture 2" descr="产品活性区域1"/>
          <p:cNvPicPr>
            <a:picLocks noChangeAspect="1" noChangeArrowheads="1"/>
          </p:cNvPicPr>
          <p:nvPr/>
        </p:nvPicPr>
        <p:blipFill>
          <a:blip r:embed="rId2"/>
          <a:srcRect/>
          <a:stretch>
            <a:fillRect/>
          </a:stretch>
        </p:blipFill>
        <p:spPr bwMode="auto">
          <a:xfrm>
            <a:off x="6167437" y="2500306"/>
            <a:ext cx="2976563" cy="301942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en-US" sz="3600" dirty="0" smtClean="0"/>
              <a:t>4. 5</a:t>
            </a:r>
            <a:r>
              <a:rPr lang="zh-CN" altLang="en-US" sz="3600" dirty="0" smtClean="0"/>
              <a:t>产品断面扫描与人机交互</a:t>
            </a:r>
          </a:p>
        </p:txBody>
      </p:sp>
      <p:graphicFrame>
        <p:nvGraphicFramePr>
          <p:cNvPr id="4" name="表格 3"/>
          <p:cNvGraphicFramePr>
            <a:graphicFrameLocks noGrp="1"/>
          </p:cNvGraphicFramePr>
          <p:nvPr/>
        </p:nvGraphicFramePr>
        <p:xfrm>
          <a:off x="357158" y="3286124"/>
          <a:ext cx="6072229" cy="1857388"/>
        </p:xfrm>
        <a:graphic>
          <a:graphicData uri="http://schemas.openxmlformats.org/drawingml/2006/table">
            <a:tbl>
              <a:tblPr/>
              <a:tblGrid>
                <a:gridCol w="804441"/>
                <a:gridCol w="1053557"/>
                <a:gridCol w="1054299"/>
                <a:gridCol w="1054299"/>
                <a:gridCol w="1054299"/>
                <a:gridCol w="1051334"/>
              </a:tblGrid>
              <a:tr h="464347">
                <a:tc rowSpan="2">
                  <a:txBody>
                    <a:bodyPr/>
                    <a:lstStyle/>
                    <a:p>
                      <a:pPr algn="l">
                        <a:lnSpc>
                          <a:spcPct val="150000"/>
                        </a:lnSpc>
                        <a:spcAft>
                          <a:spcPts val="0"/>
                        </a:spcAft>
                      </a:pPr>
                      <a:r>
                        <a:rPr lang="zh-CN" sz="1600" kern="100" dirty="0">
                          <a:latin typeface="Calibri"/>
                          <a:ea typeface="宋体"/>
                          <a:cs typeface="Times New Roman"/>
                        </a:rPr>
                        <a:t>锐奇</a:t>
                      </a:r>
                    </a:p>
                    <a:p>
                      <a:pPr algn="l">
                        <a:lnSpc>
                          <a:spcPct val="150000"/>
                        </a:lnSpc>
                        <a:spcAft>
                          <a:spcPts val="0"/>
                        </a:spcAft>
                      </a:pPr>
                      <a:r>
                        <a:rPr lang="en-US" sz="1600" kern="100" dirty="0">
                          <a:latin typeface="宋体"/>
                          <a:ea typeface="宋体"/>
                          <a:cs typeface="Times New Roman"/>
                        </a:rPr>
                        <a:t>KEN</a:t>
                      </a:r>
                      <a:endParaRPr lang="zh-CN" sz="160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600" kern="100">
                          <a:latin typeface="Calibri"/>
                          <a:ea typeface="宋体"/>
                          <a:cs typeface="Times New Roman"/>
                        </a:rPr>
                        <a:t>波峰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①</a:t>
                      </a:r>
                      <a:r>
                        <a:rPr lang="en-US" sz="1600" kern="100">
                          <a:latin typeface="Calibri"/>
                          <a:ea typeface="宋体"/>
                          <a:cs typeface="Times New Roman"/>
                        </a:rPr>
                        <a:t>—</a:t>
                      </a:r>
                      <a:r>
                        <a:rPr lang="zh-CN" sz="1600" kern="100">
                          <a:latin typeface="Calibri"/>
                          <a:ea typeface="宋体"/>
                          <a:cs typeface="Times New Roman"/>
                        </a:rPr>
                        <a:t>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dirty="0">
                          <a:latin typeface="宋体"/>
                          <a:ea typeface="宋体"/>
                          <a:cs typeface="Times New Roman"/>
                        </a:rPr>
                        <a:t>  </a:t>
                      </a:r>
                      <a:r>
                        <a:rPr lang="zh-CN" sz="1600" kern="100" dirty="0">
                          <a:latin typeface="Calibri"/>
                          <a:ea typeface="宋体"/>
                          <a:cs typeface="Times New Roman"/>
                        </a:rPr>
                        <a:t>⑤</a:t>
                      </a:r>
                      <a:r>
                        <a:rPr lang="en-US" sz="1600" kern="100" dirty="0">
                          <a:latin typeface="Calibri"/>
                          <a:ea typeface="宋体"/>
                          <a:cs typeface="Times New Roman"/>
                        </a:rPr>
                        <a:t>—</a:t>
                      </a:r>
                      <a:r>
                        <a:rPr lang="zh-CN" sz="1600" kern="100" dirty="0">
                          <a:latin typeface="Calibri"/>
                          <a:ea typeface="宋体"/>
                          <a:cs typeface="Times New Roman"/>
                        </a:rPr>
                        <a:t>⑥</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⑨</a:t>
                      </a:r>
                      <a:r>
                        <a:rPr lang="en-US" sz="1600" kern="100">
                          <a:latin typeface="Calibri"/>
                          <a:ea typeface="宋体"/>
                          <a:cs typeface="Times New Roman"/>
                        </a:rPr>
                        <a:t>—</a:t>
                      </a:r>
                      <a:r>
                        <a:rPr lang="zh-CN" sz="1600" kern="100">
                          <a:latin typeface="Calibri"/>
                          <a:ea typeface="宋体"/>
                          <a:cs typeface="Times New Roman"/>
                        </a:rPr>
                        <a:t>⑩</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⑿</a:t>
                      </a:r>
                      <a:r>
                        <a:rPr lang="en-US" sz="1600" kern="100">
                          <a:latin typeface="Calibri"/>
                          <a:ea typeface="宋体"/>
                          <a:cs typeface="Times New Roman"/>
                        </a:rPr>
                        <a:t>—</a:t>
                      </a:r>
                      <a:r>
                        <a:rPr lang="zh-CN" sz="1600" kern="100">
                          <a:latin typeface="Calibri"/>
                          <a:ea typeface="宋体"/>
                          <a:cs typeface="Times New Roman"/>
                        </a:rPr>
                        <a:t>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347">
                <a:tc vMerge="1">
                  <a:txBody>
                    <a:bodyPr/>
                    <a:lstStyle/>
                    <a:p>
                      <a:endParaRPr lang="zh-CN" altLang="en-US"/>
                    </a:p>
                  </a:txBody>
                  <a:tcPr/>
                </a:tc>
                <a:tc>
                  <a:txBody>
                    <a:bodyPr/>
                    <a:lstStyle/>
                    <a:p>
                      <a:pPr algn="l">
                        <a:lnSpc>
                          <a:spcPct val="150000"/>
                        </a:lnSpc>
                        <a:spcAft>
                          <a:spcPts val="0"/>
                        </a:spcAft>
                      </a:pPr>
                      <a:r>
                        <a:rPr lang="zh-CN" sz="1600" kern="100">
                          <a:latin typeface="Calibri"/>
                          <a:ea typeface="宋体"/>
                          <a:cs typeface="Times New Roman"/>
                        </a:rPr>
                        <a:t>波谷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②</a:t>
                      </a:r>
                      <a:r>
                        <a:rPr lang="en-US" sz="1600" kern="100">
                          <a:latin typeface="Calibri"/>
                          <a:ea typeface="宋体"/>
                          <a:cs typeface="Times New Roman"/>
                        </a:rPr>
                        <a:t>—</a:t>
                      </a:r>
                      <a:r>
                        <a:rPr lang="zh-CN" sz="1600" kern="100">
                          <a:latin typeface="Calibri"/>
                          <a:ea typeface="宋体"/>
                          <a:cs typeface="Times New Roman"/>
                        </a:rPr>
                        <a:t>③</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dirty="0">
                          <a:latin typeface="宋体"/>
                          <a:ea typeface="宋体"/>
                          <a:cs typeface="Times New Roman"/>
                        </a:rPr>
                        <a:t>  </a:t>
                      </a:r>
                      <a:r>
                        <a:rPr lang="zh-CN" sz="1600" kern="100" dirty="0">
                          <a:latin typeface="Calibri"/>
                          <a:ea typeface="宋体"/>
                          <a:cs typeface="Times New Roman"/>
                        </a:rPr>
                        <a:t>⑦</a:t>
                      </a:r>
                      <a:r>
                        <a:rPr lang="en-US" sz="1600" kern="100" dirty="0">
                          <a:latin typeface="Calibri"/>
                          <a:ea typeface="宋体"/>
                          <a:cs typeface="Times New Roman"/>
                        </a:rPr>
                        <a:t>—</a:t>
                      </a:r>
                      <a:r>
                        <a:rPr lang="zh-CN" sz="1600" kern="100" dirty="0">
                          <a:latin typeface="Calibri"/>
                          <a:ea typeface="宋体"/>
                          <a:cs typeface="Times New Roman"/>
                        </a:rPr>
                        <a:t>⑧</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⑩</a:t>
                      </a:r>
                      <a:r>
                        <a:rPr lang="en-US" sz="1600" kern="100">
                          <a:latin typeface="Calibri"/>
                          <a:ea typeface="宋体"/>
                          <a:cs typeface="Times New Roman"/>
                        </a:rPr>
                        <a:t>—</a:t>
                      </a:r>
                      <a:r>
                        <a:rPr lang="zh-CN" sz="1600" kern="100">
                          <a:latin typeface="Calibri"/>
                          <a:ea typeface="宋体"/>
                          <a:cs typeface="Times New Roman"/>
                        </a:rPr>
                        <a:t>⑾</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endParaRPr lang="en-US" sz="1600" kern="100">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347">
                <a:tc rowSpan="2">
                  <a:txBody>
                    <a:bodyPr/>
                    <a:lstStyle/>
                    <a:p>
                      <a:pPr algn="l">
                        <a:lnSpc>
                          <a:spcPct val="150000"/>
                        </a:lnSpc>
                        <a:spcAft>
                          <a:spcPts val="0"/>
                        </a:spcAft>
                      </a:pPr>
                      <a:r>
                        <a:rPr lang="zh-CN" sz="1600" kern="100">
                          <a:latin typeface="Calibri"/>
                          <a:ea typeface="宋体"/>
                          <a:cs typeface="Times New Roman"/>
                        </a:rPr>
                        <a:t>博世</a:t>
                      </a:r>
                    </a:p>
                    <a:p>
                      <a:pPr algn="l">
                        <a:lnSpc>
                          <a:spcPct val="150000"/>
                        </a:lnSpc>
                        <a:spcAft>
                          <a:spcPts val="0"/>
                        </a:spcAft>
                      </a:pPr>
                      <a:r>
                        <a:rPr lang="en-US" sz="1600" kern="100">
                          <a:latin typeface="宋体"/>
                          <a:ea typeface="宋体"/>
                          <a:cs typeface="Times New Roman"/>
                        </a:rPr>
                        <a:t>BOSCH</a:t>
                      </a:r>
                      <a:endParaRPr lang="zh-CN" sz="16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600" kern="100">
                          <a:latin typeface="Calibri"/>
                          <a:ea typeface="宋体"/>
                          <a:cs typeface="Times New Roman"/>
                        </a:rPr>
                        <a:t>波峰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③</a:t>
                      </a:r>
                      <a:r>
                        <a:rPr lang="en-US" sz="1600" kern="100">
                          <a:latin typeface="Calibri"/>
                          <a:ea typeface="宋体"/>
                          <a:cs typeface="Times New Roman"/>
                        </a:rPr>
                        <a:t>—</a:t>
                      </a:r>
                      <a:r>
                        <a:rPr lang="zh-CN" sz="1600" kern="100">
                          <a:latin typeface="Calibri"/>
                          <a:ea typeface="宋体"/>
                          <a:cs typeface="Times New Roman"/>
                        </a:rPr>
                        <a:t>④</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⑨</a:t>
                      </a:r>
                      <a:r>
                        <a:rPr lang="en-US" sz="1600" kern="100">
                          <a:latin typeface="Calibri"/>
                          <a:ea typeface="宋体"/>
                          <a:cs typeface="Times New Roman"/>
                        </a:rPr>
                        <a:t>—</a:t>
                      </a:r>
                      <a:r>
                        <a:rPr lang="zh-CN" sz="1600" kern="100">
                          <a:latin typeface="Calibri"/>
                          <a:ea typeface="宋体"/>
                          <a:cs typeface="Times New Roman"/>
                        </a:rPr>
                        <a:t>⑩</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⑾</a:t>
                      </a:r>
                      <a:r>
                        <a:rPr lang="en-US" sz="1600" kern="100">
                          <a:latin typeface="Calibri"/>
                          <a:ea typeface="宋体"/>
                          <a:cs typeface="Times New Roman"/>
                        </a:rPr>
                        <a:t>—</a:t>
                      </a:r>
                      <a:r>
                        <a:rPr lang="zh-CN" sz="1600" kern="100">
                          <a:latin typeface="Calibri"/>
                          <a:ea typeface="宋体"/>
                          <a:cs typeface="Times New Roman"/>
                        </a:rPr>
                        <a:t>⑿</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endParaRPr lang="en-US" sz="1600" kern="100">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347">
                <a:tc vMerge="1">
                  <a:txBody>
                    <a:bodyPr/>
                    <a:lstStyle/>
                    <a:p>
                      <a:endParaRPr lang="zh-CN" altLang="en-US"/>
                    </a:p>
                  </a:txBody>
                  <a:tcPr/>
                </a:tc>
                <a:tc>
                  <a:txBody>
                    <a:bodyPr/>
                    <a:lstStyle/>
                    <a:p>
                      <a:pPr algn="l">
                        <a:lnSpc>
                          <a:spcPct val="150000"/>
                        </a:lnSpc>
                        <a:spcAft>
                          <a:spcPts val="0"/>
                        </a:spcAft>
                      </a:pPr>
                      <a:r>
                        <a:rPr lang="zh-CN" sz="1600" kern="100">
                          <a:latin typeface="Calibri"/>
                          <a:ea typeface="宋体"/>
                          <a:cs typeface="Times New Roman"/>
                        </a:rPr>
                        <a:t>波谷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①</a:t>
                      </a:r>
                      <a:r>
                        <a:rPr lang="en-US" sz="1600" kern="100">
                          <a:latin typeface="Calibri"/>
                          <a:ea typeface="宋体"/>
                          <a:cs typeface="Times New Roman"/>
                        </a:rPr>
                        <a:t>—</a:t>
                      </a:r>
                      <a:r>
                        <a:rPr lang="zh-CN" sz="1600" kern="100">
                          <a:latin typeface="Calibri"/>
                          <a:ea typeface="宋体"/>
                          <a:cs typeface="Times New Roman"/>
                        </a:rPr>
                        <a:t>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④</a:t>
                      </a:r>
                      <a:r>
                        <a:rPr lang="en-US" sz="1600" kern="100">
                          <a:latin typeface="Calibri"/>
                          <a:ea typeface="宋体"/>
                          <a:cs typeface="Times New Roman"/>
                        </a:rPr>
                        <a:t>—</a:t>
                      </a:r>
                      <a:r>
                        <a:rPr lang="zh-CN" sz="1600" kern="100">
                          <a:latin typeface="Calibri"/>
                          <a:ea typeface="宋体"/>
                          <a:cs typeface="Times New Roman"/>
                        </a:rPr>
                        <a:t>⑤</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a:latin typeface="宋体"/>
                          <a:ea typeface="宋体"/>
                          <a:cs typeface="Times New Roman"/>
                        </a:rPr>
                        <a:t>  </a:t>
                      </a:r>
                      <a:r>
                        <a:rPr lang="zh-CN" sz="1600" kern="100">
                          <a:latin typeface="Calibri"/>
                          <a:ea typeface="宋体"/>
                          <a:cs typeface="Times New Roman"/>
                        </a:rPr>
                        <a:t>⑩</a:t>
                      </a:r>
                      <a:r>
                        <a:rPr lang="en-US" sz="1600" kern="100">
                          <a:latin typeface="Calibri"/>
                          <a:ea typeface="宋体"/>
                          <a:cs typeface="Times New Roman"/>
                        </a:rPr>
                        <a:t>—</a:t>
                      </a:r>
                      <a:r>
                        <a:rPr lang="zh-CN" sz="1600" kern="100">
                          <a:latin typeface="Calibri"/>
                          <a:ea typeface="宋体"/>
                          <a:cs typeface="Times New Roman"/>
                        </a:rPr>
                        <a:t>⑾</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600" kern="100" dirty="0">
                          <a:latin typeface="宋体"/>
                          <a:ea typeface="宋体"/>
                          <a:cs typeface="Times New Roman"/>
                        </a:rPr>
                        <a:t>  </a:t>
                      </a:r>
                      <a:r>
                        <a:rPr lang="zh-CN" sz="1600" kern="100" dirty="0">
                          <a:latin typeface="Calibri"/>
                          <a:ea typeface="宋体"/>
                          <a:cs typeface="Times New Roman"/>
                        </a:rPr>
                        <a:t>⑿</a:t>
                      </a:r>
                      <a:r>
                        <a:rPr lang="en-US" sz="1600" kern="100" dirty="0">
                          <a:latin typeface="Calibri"/>
                          <a:ea typeface="宋体"/>
                          <a:cs typeface="Times New Roman"/>
                        </a:rPr>
                        <a:t>—</a:t>
                      </a:r>
                      <a:r>
                        <a:rPr lang="zh-CN" sz="1600" kern="100" dirty="0">
                          <a:latin typeface="Calibri"/>
                          <a:ea typeface="宋体"/>
                          <a:cs typeface="Times New Roman"/>
                        </a:rPr>
                        <a:t>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3000364" y="1857364"/>
            <a:ext cx="3464410" cy="369332"/>
          </a:xfrm>
          <a:prstGeom prst="rect">
            <a:avLst/>
          </a:prstGeom>
        </p:spPr>
        <p:txBody>
          <a:bodyPr wrap="none">
            <a:spAutoFit/>
          </a:bodyPr>
          <a:lstStyle/>
          <a:p>
            <a:r>
              <a:rPr lang="zh-CN" altLang="en-US" b="1" dirty="0" smtClean="0"/>
              <a:t> 锐奇与博世的断面变化极值显示</a:t>
            </a:r>
            <a:endParaRPr lang="zh-CN" altLang="en-US" dirty="0"/>
          </a:p>
        </p:txBody>
      </p:sp>
      <p:pic>
        <p:nvPicPr>
          <p:cNvPr id="2049" name="图片 33" descr="波峰波谷曲线"/>
          <p:cNvPicPr>
            <a:picLocks noChangeAspect="1" noChangeArrowheads="1"/>
          </p:cNvPicPr>
          <p:nvPr/>
        </p:nvPicPr>
        <p:blipFill>
          <a:blip r:embed="rId2"/>
          <a:srcRect/>
          <a:stretch>
            <a:fillRect/>
          </a:stretch>
        </p:blipFill>
        <p:spPr bwMode="auto">
          <a:xfrm>
            <a:off x="6548350" y="3000372"/>
            <a:ext cx="2595650" cy="257176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214290"/>
            <a:ext cx="8229600" cy="1252728"/>
          </a:xfrm>
        </p:spPr>
        <p:txBody>
          <a:bodyPr>
            <a:normAutofit/>
          </a:bodyPr>
          <a:lstStyle/>
          <a:p>
            <a:r>
              <a:rPr lang="en-US" altLang="en-US" sz="3600" dirty="0" smtClean="0"/>
              <a:t>4. 5</a:t>
            </a:r>
            <a:r>
              <a:rPr lang="zh-CN" altLang="en-US" sz="3600" dirty="0" smtClean="0"/>
              <a:t>产品断面扫描与人机交互</a:t>
            </a:r>
          </a:p>
        </p:txBody>
      </p:sp>
      <p:sp>
        <p:nvSpPr>
          <p:cNvPr id="3" name="内容占位符 2"/>
          <p:cNvSpPr>
            <a:spLocks noGrp="1"/>
          </p:cNvSpPr>
          <p:nvPr>
            <p:ph idx="1"/>
          </p:nvPr>
        </p:nvSpPr>
        <p:spPr>
          <a:xfrm>
            <a:off x="457200" y="2060943"/>
            <a:ext cx="8229600" cy="4654205"/>
          </a:xfrm>
        </p:spPr>
        <p:txBody>
          <a:bodyPr>
            <a:normAutofit/>
          </a:bodyPr>
          <a:lstStyle/>
          <a:p>
            <a:r>
              <a:rPr lang="zh-CN" altLang="en-US" sz="2200" dirty="0" smtClean="0">
                <a:latin typeface="微软雅黑" pitchFamily="34" charset="-122"/>
                <a:ea typeface="微软雅黑" pitchFamily="34" charset="-122"/>
              </a:rPr>
              <a:t>如上面三组图，通过分析</a:t>
            </a:r>
            <a:r>
              <a:rPr lang="en-US" altLang="en-US" sz="2200" dirty="0" smtClean="0">
                <a:latin typeface="微软雅黑" pitchFamily="34" charset="-122"/>
                <a:ea typeface="微软雅黑" pitchFamily="34" charset="-122"/>
              </a:rPr>
              <a:t>KEN</a:t>
            </a:r>
            <a:r>
              <a:rPr lang="zh-CN" altLang="en-US" sz="2200" dirty="0" smtClean="0">
                <a:latin typeface="微软雅黑" pitchFamily="34" charset="-122"/>
                <a:ea typeface="微软雅黑" pitchFamily="34" charset="-122"/>
              </a:rPr>
              <a:t>锐奇与</a:t>
            </a:r>
            <a:r>
              <a:rPr lang="en-US" altLang="en-US" sz="2200" dirty="0" smtClean="0">
                <a:latin typeface="微软雅黑" pitchFamily="34" charset="-122"/>
                <a:ea typeface="微软雅黑" pitchFamily="34" charset="-122"/>
              </a:rPr>
              <a:t>BOSCH</a:t>
            </a:r>
            <a:r>
              <a:rPr lang="zh-CN" altLang="en-US" sz="2200" dirty="0" smtClean="0">
                <a:latin typeface="微软雅黑" pitchFamily="34" charset="-122"/>
                <a:ea typeface="微软雅黑" pitchFamily="34" charset="-122"/>
              </a:rPr>
              <a:t>博世的曲线</a:t>
            </a:r>
            <a:r>
              <a:rPr lang="zh-CN" altLang="en-US" sz="2200" dirty="0" smtClean="0">
                <a:latin typeface="微软雅黑" pitchFamily="34" charset="-122"/>
                <a:ea typeface="微软雅黑" pitchFamily="34" charset="-122"/>
              </a:rPr>
              <a:t>波峰，</a:t>
            </a:r>
            <a:r>
              <a:rPr lang="zh-CN" altLang="en-US" sz="2200" dirty="0" smtClean="0">
                <a:latin typeface="微软雅黑" pitchFamily="34" charset="-122"/>
                <a:ea typeface="微软雅黑" pitchFamily="34" charset="-122"/>
              </a:rPr>
              <a:t>得出波峰出现之处是由于产品在断面分析过程中涉及到功能模块，由于功能模块在空间产生的突变使得所在断面面积出现突然变化，由此我们找出了断面突变的区域。该模块是与人手接触最多的产品上区域</a:t>
            </a:r>
            <a:r>
              <a:rPr lang="zh-CN" altLang="en-US" sz="2200" dirty="0" smtClean="0">
                <a:latin typeface="微软雅黑" pitchFamily="34" charset="-122"/>
                <a:ea typeface="微软雅黑" pitchFamily="34" charset="-122"/>
              </a:rPr>
              <a:t>。</a:t>
            </a:r>
            <a:endParaRPr lang="en-US" altLang="zh-CN" sz="2200" dirty="0" smtClean="0">
              <a:latin typeface="微软雅黑" pitchFamily="34" charset="-122"/>
              <a:ea typeface="微软雅黑" pitchFamily="34" charset="-122"/>
            </a:endParaRPr>
          </a:p>
          <a:p>
            <a:endParaRPr lang="en-US" altLang="zh-CN" sz="2200" dirty="0" smtClean="0">
              <a:latin typeface="微软雅黑" pitchFamily="34" charset="-122"/>
              <a:ea typeface="微软雅黑" pitchFamily="34" charset="-122"/>
            </a:endParaRPr>
          </a:p>
          <a:p>
            <a:r>
              <a:rPr lang="zh-CN" altLang="en-US" sz="2200" dirty="0" smtClean="0">
                <a:latin typeface="微软雅黑" pitchFamily="34" charset="-122"/>
                <a:ea typeface="微软雅黑" pitchFamily="34" charset="-122"/>
              </a:rPr>
              <a:t>突变</a:t>
            </a:r>
            <a:r>
              <a:rPr lang="zh-CN" altLang="en-US" sz="2200" dirty="0" smtClean="0">
                <a:latin typeface="微软雅黑" pitchFamily="34" charset="-122"/>
                <a:ea typeface="微软雅黑" pitchFamily="34" charset="-122"/>
              </a:rPr>
              <a:t>会直接影响产品部分表面结构曲线变化，从而使得该部分的面与曲线变化与产品整体不能达到一致。然而有功能模块引起的突变并不是错误，区域有类似于该种功能模块陡然出现引起突变，我们其称作产品的活性区域。</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en-US" sz="3600" dirty="0" smtClean="0"/>
              <a:t>4. 5</a:t>
            </a:r>
            <a:r>
              <a:rPr lang="zh-CN" altLang="en-US" sz="3600" dirty="0" smtClean="0"/>
              <a:t>产品断面扫描与人机交互</a:t>
            </a:r>
          </a:p>
        </p:txBody>
      </p:sp>
      <p:sp>
        <p:nvSpPr>
          <p:cNvPr id="3" name="内容占位符 2"/>
          <p:cNvSpPr>
            <a:spLocks noGrp="1"/>
          </p:cNvSpPr>
          <p:nvPr>
            <p:ph idx="1"/>
          </p:nvPr>
        </p:nvSpPr>
        <p:spPr/>
        <p:txBody>
          <a:bodyPr>
            <a:normAutofit/>
          </a:bodyPr>
          <a:lstStyle/>
          <a:p>
            <a:r>
              <a:rPr lang="zh-CN" altLang="en-US" sz="2200" dirty="0" smtClean="0">
                <a:latin typeface="微软雅黑" pitchFamily="34" charset="-122"/>
                <a:ea typeface="微软雅黑" pitchFamily="34" charset="-122"/>
              </a:rPr>
              <a:t>下面有关电动剃须刀的案例</a:t>
            </a:r>
            <a:r>
              <a:rPr lang="zh-CN" altLang="en-US" sz="2200" dirty="0" smtClean="0">
                <a:latin typeface="微软雅黑" pitchFamily="34" charset="-122"/>
                <a:ea typeface="微软雅黑" pitchFamily="34" charset="-122"/>
              </a:rPr>
              <a:t>，是</a:t>
            </a:r>
            <a:r>
              <a:rPr lang="zh-CN" altLang="en-US" sz="2200" dirty="0" smtClean="0">
                <a:latin typeface="微软雅黑" pitchFamily="34" charset="-122"/>
                <a:ea typeface="微软雅黑" pitchFamily="34" charset="-122"/>
              </a:rPr>
              <a:t>通过对产品及手的断面分析，从而得对比得出了最优方案</a:t>
            </a:r>
          </a:p>
        </p:txBody>
      </p:sp>
      <p:pic>
        <p:nvPicPr>
          <p:cNvPr id="26626"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28860" y="2857496"/>
            <a:ext cx="4356148" cy="3714752"/>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2232391"/>
            <a:ext cx="8229600" cy="4625609"/>
          </a:xfrm>
        </p:spPr>
        <p:txBody>
          <a:bodyPr>
            <a:normAutofit/>
          </a:bodyPr>
          <a:lstStyle/>
          <a:p>
            <a:r>
              <a:rPr lang="zh-CN" altLang="en-US" sz="2200" dirty="0" smtClean="0">
                <a:latin typeface="微软雅黑" pitchFamily="34" charset="-122"/>
                <a:ea typeface="微软雅黑" pitchFamily="34" charset="-122"/>
              </a:rPr>
              <a:t>操作使用剃须刀的主要动作是握持状态下的手部反复动作，手部的握持动作也不同，产生的使用体验也就不同，而这个实验的目标是得出实验人员操作两款实验对象时的手指舒适度结果</a:t>
            </a:r>
            <a:r>
              <a:rPr lang="zh-CN" altLang="en-US" sz="2200" dirty="0" smtClean="0">
                <a:latin typeface="微软雅黑" pitchFamily="34" charset="-122"/>
                <a:ea typeface="微软雅黑" pitchFamily="34" charset="-122"/>
              </a:rPr>
              <a:t>。</a:t>
            </a:r>
            <a:endParaRPr lang="zh-CN" altLang="en-US" dirty="0"/>
          </a:p>
        </p:txBody>
      </p:sp>
      <p:sp>
        <p:nvSpPr>
          <p:cNvPr id="4" name="标题 1"/>
          <p:cNvSpPr>
            <a:spLocks noGrp="1"/>
          </p:cNvSpPr>
          <p:nvPr>
            <p:ph type="title"/>
          </p:nvPr>
        </p:nvSpPr>
        <p:spPr>
          <a:xfrm>
            <a:off x="428596" y="155448"/>
            <a:ext cx="8258204" cy="1201850"/>
          </a:xfrm>
        </p:spPr>
        <p:txBody>
          <a:bodyPr>
            <a:normAutofit/>
          </a:bodyPr>
          <a:lstStyle/>
          <a:p>
            <a:r>
              <a:rPr lang="en-US" altLang="en-US" sz="3600" dirty="0" smtClean="0"/>
              <a:t>4. 5</a:t>
            </a:r>
            <a:r>
              <a:rPr lang="zh-CN" altLang="en-US" sz="3600" dirty="0" smtClean="0"/>
              <a:t>产品断面扫描与人机交互</a:t>
            </a:r>
          </a:p>
        </p:txBody>
      </p:sp>
      <p:pic>
        <p:nvPicPr>
          <p:cNvPr id="5" name="图片 5556"/>
          <p:cNvPicPr>
            <a:picLocks noChangeAspect="1" noChangeArrowheads="1"/>
          </p:cNvPicPr>
          <p:nvPr/>
        </p:nvPicPr>
        <p:blipFill>
          <a:blip r:embed="rId2"/>
          <a:srcRect/>
          <a:stretch>
            <a:fillRect/>
          </a:stretch>
        </p:blipFill>
        <p:spPr bwMode="auto">
          <a:xfrm>
            <a:off x="2571736" y="3714752"/>
            <a:ext cx="4707353" cy="2714644"/>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2071678"/>
            <a:ext cx="8229600" cy="4625609"/>
          </a:xfrm>
        </p:spPr>
        <p:txBody>
          <a:bodyPr>
            <a:noAutofit/>
          </a:bodyPr>
          <a:lstStyle/>
          <a:p>
            <a:r>
              <a:rPr lang="zh-CN" altLang="en-US" sz="2200" dirty="0" smtClean="0">
                <a:latin typeface="微软雅黑" pitchFamily="34" charset="-122"/>
                <a:ea typeface="微软雅黑" pitchFamily="34" charset="-122"/>
              </a:rPr>
              <a:t>（</a:t>
            </a:r>
            <a:r>
              <a:rPr lang="en-US" altLang="en-US" sz="2200" dirty="0" smtClean="0">
                <a:latin typeface="微软雅黑" pitchFamily="34" charset="-122"/>
                <a:ea typeface="微软雅黑" pitchFamily="34" charset="-122"/>
              </a:rPr>
              <a:t>1</a:t>
            </a:r>
            <a:r>
              <a:rPr lang="zh-CN" altLang="en-US" sz="2200" dirty="0" smtClean="0">
                <a:latin typeface="微软雅黑" pitchFamily="34" charset="-122"/>
                <a:ea typeface="微软雅黑" pitchFamily="34" charset="-122"/>
              </a:rPr>
              <a:t>）直柱式扁平剃须刀与实验操作人员右手五指的形态匹配度</a:t>
            </a:r>
            <a:r>
              <a:rPr lang="en-US" altLang="en-US" sz="2200" dirty="0" smtClean="0">
                <a:latin typeface="微软雅黑" pitchFamily="34" charset="-122"/>
                <a:ea typeface="微软雅黑" pitchFamily="34" charset="-122"/>
              </a:rPr>
              <a:t>M (Product </a:t>
            </a:r>
            <a:r>
              <a:rPr lang="en-US" altLang="en-US" sz="2200" dirty="0" smtClean="0">
                <a:latin typeface="微软雅黑" pitchFamily="34" charset="-122"/>
                <a:ea typeface="微软雅黑" pitchFamily="34" charset="-122"/>
              </a:rPr>
              <a:t>NO.1,Hand</a:t>
            </a:r>
            <a:r>
              <a:rPr lang="en-US" altLang="en-US" sz="2200" dirty="0" smtClean="0">
                <a:latin typeface="微软雅黑" pitchFamily="34" charset="-122"/>
                <a:ea typeface="微软雅黑" pitchFamily="34" charset="-122"/>
              </a:rPr>
              <a:t>) = 0.5856</a:t>
            </a:r>
            <a:r>
              <a:rPr lang="zh-CN" altLang="en-US" sz="2200" dirty="0" smtClean="0">
                <a:latin typeface="微软雅黑" pitchFamily="34" charset="-122"/>
                <a:ea typeface="微软雅黑" pitchFamily="34" charset="-122"/>
              </a:rPr>
              <a:t>；</a:t>
            </a:r>
          </a:p>
          <a:p>
            <a:r>
              <a:rPr lang="zh-CN" altLang="en-US" sz="2200" dirty="0" smtClean="0">
                <a:latin typeface="微软雅黑" pitchFamily="34" charset="-122"/>
                <a:ea typeface="微软雅黑" pitchFamily="34" charset="-122"/>
              </a:rPr>
              <a:t>（</a:t>
            </a:r>
            <a:r>
              <a:rPr lang="en-US" altLang="en-US" sz="2200" dirty="0" smtClean="0">
                <a:latin typeface="微软雅黑" pitchFamily="34" charset="-122"/>
                <a:ea typeface="微软雅黑" pitchFamily="34" charset="-122"/>
              </a:rPr>
              <a:t>2</a:t>
            </a:r>
            <a:r>
              <a:rPr lang="zh-CN" altLang="en-US" sz="2200" dirty="0" smtClean="0">
                <a:latin typeface="微软雅黑" pitchFamily="34" charset="-122"/>
                <a:ea typeface="微软雅黑" pitchFamily="34" charset="-122"/>
              </a:rPr>
              <a:t>）</a:t>
            </a:r>
            <a:r>
              <a:rPr lang="en-US" altLang="en-US" sz="2200" dirty="0" smtClean="0">
                <a:latin typeface="微软雅黑" pitchFamily="34" charset="-122"/>
                <a:ea typeface="微软雅黑" pitchFamily="34" charset="-122"/>
              </a:rPr>
              <a:t>L </a:t>
            </a:r>
            <a:r>
              <a:rPr lang="zh-CN" altLang="en-US" sz="2200" dirty="0" smtClean="0">
                <a:latin typeface="微软雅黑" pitchFamily="34" charset="-122"/>
                <a:ea typeface="微软雅黑" pitchFamily="34" charset="-122"/>
              </a:rPr>
              <a:t>式圆柱剃须刀与实验操作人员右手五指的形态匹配度</a:t>
            </a:r>
            <a:r>
              <a:rPr lang="en-US" altLang="en-US" sz="2200" dirty="0" smtClean="0">
                <a:latin typeface="微软雅黑" pitchFamily="34" charset="-122"/>
                <a:ea typeface="微软雅黑" pitchFamily="34" charset="-122"/>
              </a:rPr>
              <a:t>M (Product </a:t>
            </a:r>
            <a:r>
              <a:rPr lang="en-US" altLang="en-US" sz="2200" dirty="0" smtClean="0">
                <a:latin typeface="微软雅黑" pitchFamily="34" charset="-122"/>
                <a:ea typeface="微软雅黑" pitchFamily="34" charset="-122"/>
              </a:rPr>
              <a:t>NO.2,Hand</a:t>
            </a:r>
            <a:r>
              <a:rPr lang="en-US" altLang="en-US" sz="2200" dirty="0" smtClean="0">
                <a:latin typeface="微软雅黑" pitchFamily="34" charset="-122"/>
                <a:ea typeface="微软雅黑" pitchFamily="34" charset="-122"/>
              </a:rPr>
              <a:t>) = 0.8414</a:t>
            </a:r>
            <a:r>
              <a:rPr lang="zh-CN" altLang="en-US" sz="2200" dirty="0" smtClean="0">
                <a:latin typeface="微软雅黑" pitchFamily="34" charset="-122"/>
                <a:ea typeface="微软雅黑" pitchFamily="34" charset="-122"/>
              </a:rPr>
              <a:t>。</a:t>
            </a:r>
          </a:p>
          <a:p>
            <a:r>
              <a:rPr lang="zh-CN" altLang="en-US" sz="2200" dirty="0" smtClean="0">
                <a:latin typeface="微软雅黑" pitchFamily="34" charset="-122"/>
                <a:ea typeface="微软雅黑" pitchFamily="34" charset="-122"/>
              </a:rPr>
              <a:t>而由</a:t>
            </a:r>
            <a:r>
              <a:rPr lang="en-US" altLang="en-US" sz="2200" dirty="0" smtClean="0">
                <a:latin typeface="微软雅黑" pitchFamily="34" charset="-122"/>
                <a:ea typeface="微软雅黑" pitchFamily="34" charset="-122"/>
              </a:rPr>
              <a:t>M (Product NO.1, Hand) &lt; M(Product NO.2, Hand)</a:t>
            </a:r>
            <a:r>
              <a:rPr lang="zh-CN" altLang="en-US" sz="2200" dirty="0" smtClean="0">
                <a:latin typeface="微软雅黑" pitchFamily="34" charset="-122"/>
                <a:ea typeface="微软雅黑" pitchFamily="34" charset="-122"/>
              </a:rPr>
              <a:t>，即在两款剃须刀中：</a:t>
            </a:r>
          </a:p>
          <a:p>
            <a:endParaRPr lang="en-US" altLang="en-US" sz="2200" dirty="0" smtClean="0">
              <a:latin typeface="微软雅黑" pitchFamily="34" charset="-122"/>
              <a:ea typeface="微软雅黑" pitchFamily="34" charset="-122"/>
            </a:endParaRPr>
          </a:p>
          <a:p>
            <a:r>
              <a:rPr lang="en-US" altLang="en-US" sz="2200" dirty="0" smtClean="0">
                <a:latin typeface="微软雅黑" pitchFamily="34" charset="-122"/>
                <a:ea typeface="微软雅黑" pitchFamily="34" charset="-122"/>
              </a:rPr>
              <a:t>L </a:t>
            </a:r>
            <a:r>
              <a:rPr lang="zh-CN" altLang="en-US" sz="2200" dirty="0" smtClean="0">
                <a:latin typeface="微软雅黑" pitchFamily="34" charset="-122"/>
                <a:ea typeface="微软雅黑" pitchFamily="34" charset="-122"/>
              </a:rPr>
              <a:t>式圆柱剃须刀与手指的形态匹配度比较高，说明两者在形态变化趋势上互相比较贴合，因此手指握持的舒适度也应该比较高；直柱式扁平剃须刀与手指的形态匹配度比较低，说明两者在形态变化趋势上的贴合度差，无疑会造成手指握持的舒适度较低。</a:t>
            </a:r>
          </a:p>
          <a:p>
            <a:endParaRPr lang="zh-CN" altLang="en-US" sz="2200" dirty="0"/>
          </a:p>
        </p:txBody>
      </p:sp>
      <p:sp>
        <p:nvSpPr>
          <p:cNvPr id="4" name="标题 1"/>
          <p:cNvSpPr>
            <a:spLocks noGrp="1"/>
          </p:cNvSpPr>
          <p:nvPr>
            <p:ph type="title"/>
          </p:nvPr>
        </p:nvSpPr>
        <p:spPr/>
        <p:txBody>
          <a:bodyPr>
            <a:normAutofit/>
          </a:bodyPr>
          <a:lstStyle/>
          <a:p>
            <a:r>
              <a:rPr lang="en-US" altLang="en-US" sz="3600" dirty="0" smtClean="0"/>
              <a:t>4. 5</a:t>
            </a:r>
            <a:r>
              <a:rPr lang="zh-CN" altLang="en-US" sz="3600" dirty="0" smtClean="0"/>
              <a:t>产品断面扫描与人机交互</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2500306"/>
            <a:ext cx="8229600" cy="4625609"/>
          </a:xfrm>
        </p:spPr>
        <p:txBody>
          <a:bodyPr>
            <a:normAutofit/>
          </a:bodyPr>
          <a:lstStyle/>
          <a:p>
            <a:r>
              <a:rPr lang="zh-CN" altLang="en-US" sz="2000" dirty="0" smtClean="0">
                <a:latin typeface="微软雅黑" pitchFamily="34" charset="-122"/>
                <a:ea typeface="微软雅黑" pitchFamily="34" charset="-122"/>
              </a:rPr>
              <a:t>所以实验结论是：</a:t>
            </a:r>
            <a:r>
              <a:rPr lang="en-US" altLang="en-US" sz="2000" dirty="0" smtClean="0">
                <a:latin typeface="微软雅黑" pitchFamily="34" charset="-122"/>
                <a:ea typeface="微软雅黑" pitchFamily="34" charset="-122"/>
              </a:rPr>
              <a:t>L </a:t>
            </a:r>
            <a:r>
              <a:rPr lang="zh-CN" altLang="en-US" sz="2000" dirty="0" smtClean="0">
                <a:latin typeface="微软雅黑" pitchFamily="34" charset="-122"/>
                <a:ea typeface="微软雅黑" pitchFamily="34" charset="-122"/>
              </a:rPr>
              <a:t>式圆柱剃须刀的手指握持舒适度高于直柱式扁平剃须刀。</a:t>
            </a:r>
          </a:p>
          <a:p>
            <a:r>
              <a:rPr lang="zh-CN" altLang="en-US" sz="2000" dirty="0" smtClean="0">
                <a:latin typeface="微软雅黑" pitchFamily="34" charset="-122"/>
                <a:ea typeface="微软雅黑" pitchFamily="34" charset="-122"/>
              </a:rPr>
              <a:t>上面这个实验将产品的断面扫描图数据与人手部的变化曲面数据进行比对，从而得出了手部与两款剃须刀表面的相适程度。从数据的角度选择出了与手部更贴合的方案，得出最优化的方案</a:t>
            </a:r>
            <a:r>
              <a:rPr lang="zh-CN" altLang="en-US" sz="2000" dirty="0" smtClean="0"/>
              <a:t>。</a:t>
            </a:r>
          </a:p>
          <a:p>
            <a:endParaRPr lang="zh-CN" altLang="en-US" sz="2000" dirty="0"/>
          </a:p>
        </p:txBody>
      </p:sp>
      <p:sp>
        <p:nvSpPr>
          <p:cNvPr id="4" name="标题 1"/>
          <p:cNvSpPr>
            <a:spLocks noGrp="1"/>
          </p:cNvSpPr>
          <p:nvPr>
            <p:ph type="title"/>
          </p:nvPr>
        </p:nvSpPr>
        <p:spPr/>
        <p:txBody>
          <a:bodyPr>
            <a:normAutofit/>
          </a:bodyPr>
          <a:lstStyle/>
          <a:p>
            <a:r>
              <a:rPr lang="en-US" altLang="en-US" sz="3600" dirty="0" smtClean="0"/>
              <a:t>4. 5</a:t>
            </a:r>
            <a:r>
              <a:rPr lang="zh-CN" altLang="en-US" sz="3600" dirty="0" smtClean="0"/>
              <a:t>产品断面扫描与人机交互</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87824" y="3645024"/>
            <a:ext cx="8013192" cy="1636776"/>
          </a:xfrm>
        </p:spPr>
        <p:txBody>
          <a:bodyPr/>
          <a:lstStyle/>
          <a:p>
            <a:r>
              <a:rPr lang="en-US" altLang="zh-CN" dirty="0" smtClean="0"/>
              <a:t>THE END,THANKS!</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t>4.4</a:t>
            </a:r>
            <a:r>
              <a:rPr lang="zh-CN" altLang="en-US" sz="3200" dirty="0" smtClean="0"/>
              <a:t>不同产品断面图的阅读和意义分析</a:t>
            </a:r>
            <a:endParaRPr lang="zh-CN" altLang="en-US" sz="3200" dirty="0"/>
          </a:p>
        </p:txBody>
      </p:sp>
      <p:sp>
        <p:nvSpPr>
          <p:cNvPr id="3" name="内容占位符 2"/>
          <p:cNvSpPr>
            <a:spLocks noGrp="1"/>
          </p:cNvSpPr>
          <p:nvPr>
            <p:ph idx="1"/>
          </p:nvPr>
        </p:nvSpPr>
        <p:spPr>
          <a:xfrm>
            <a:off x="2123728" y="2924944"/>
            <a:ext cx="6779096" cy="4625609"/>
          </a:xfrm>
        </p:spPr>
        <p:txBody>
          <a:bodyPr/>
          <a:lstStyle/>
          <a:p>
            <a:r>
              <a:rPr lang="zh-CN" altLang="zh-CN" dirty="0" smtClean="0"/>
              <a:t> </a:t>
            </a:r>
            <a:r>
              <a:rPr lang="zh-CN" altLang="zh-CN" sz="1800" dirty="0" smtClean="0">
                <a:latin typeface="微软雅黑" pitchFamily="34" charset="-122"/>
                <a:ea typeface="微软雅黑" pitchFamily="34" charset="-122"/>
              </a:rPr>
              <a:t>用上述断面扫描法获得的产品断面面积折线图，可直观反映产品断面面积变化情况，</a:t>
            </a:r>
            <a:r>
              <a:rPr lang="zh-CN" altLang="en-US" sz="1800" dirty="0" smtClean="0">
                <a:latin typeface="微软雅黑" pitchFamily="34" charset="-122"/>
                <a:ea typeface="微软雅黑" pitchFamily="34" charset="-122"/>
              </a:rPr>
              <a:t>不仅</a:t>
            </a:r>
            <a:r>
              <a:rPr lang="zh-CN" altLang="zh-CN" sz="1800" dirty="0" smtClean="0">
                <a:latin typeface="微软雅黑" pitchFamily="34" charset="-122"/>
                <a:ea typeface="微软雅黑" pitchFamily="34" charset="-122"/>
              </a:rPr>
              <a:t>对手持产品在人机交互方面有重要意义</a:t>
            </a:r>
            <a:r>
              <a:rPr lang="zh-CN" altLang="en-US" sz="1800" dirty="0" smtClean="0">
                <a:latin typeface="微软雅黑" pitchFamily="34" charset="-122"/>
                <a:ea typeface="微软雅黑" pitchFamily="34" charset="-122"/>
              </a:rPr>
              <a:t>，</a:t>
            </a:r>
            <a:r>
              <a:rPr lang="zh-CN" altLang="zh-CN" sz="1800" dirty="0" smtClean="0">
                <a:latin typeface="微软雅黑" pitchFamily="34" charset="-122"/>
                <a:ea typeface="微软雅黑" pitchFamily="34" charset="-122"/>
              </a:rPr>
              <a:t>我们也可从断面图中获得产品美学和形态功能等方面的重要信息，是研究产品曲面特征和变化规律的有效工具。</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200" dirty="0" smtClean="0"/>
              <a:t>4.4</a:t>
            </a:r>
            <a:r>
              <a:rPr lang="zh-CN" altLang="en-US" sz="3200" dirty="0" smtClean="0"/>
              <a:t>不同产品断面图的阅读和意义分析</a:t>
            </a:r>
            <a:endParaRPr lang="zh-CN" altLang="en-US" sz="3200" dirty="0"/>
          </a:p>
        </p:txBody>
      </p:sp>
      <p:sp>
        <p:nvSpPr>
          <p:cNvPr id="3" name="内容占位符 2"/>
          <p:cNvSpPr>
            <a:spLocks noGrp="1"/>
          </p:cNvSpPr>
          <p:nvPr>
            <p:ph idx="1"/>
          </p:nvPr>
        </p:nvSpPr>
        <p:spPr>
          <a:xfrm>
            <a:off x="914400" y="2132856"/>
            <a:ext cx="8229600" cy="4267944"/>
          </a:xfrm>
        </p:spPr>
        <p:txBody>
          <a:bodyPr>
            <a:normAutofit/>
          </a:bodyPr>
          <a:lstStyle/>
          <a:p>
            <a:pPr>
              <a:buNone/>
            </a:pPr>
            <a:r>
              <a:rPr lang="zh-CN" altLang="en-US" sz="1800" dirty="0" smtClean="0">
                <a:latin typeface="微软雅黑" pitchFamily="34" charset="-122"/>
                <a:ea typeface="微软雅黑" pitchFamily="34" charset="-122"/>
              </a:rPr>
              <a:t>以剃须刀产品断面面积折线图为例阐述断面图的阅读方法：</a:t>
            </a:r>
          </a:p>
          <a:p>
            <a:pPr>
              <a:buNone/>
            </a:pPr>
            <a:endParaRPr lang="en-US" altLang="zh-CN" sz="1800" dirty="0" smtClean="0">
              <a:latin typeface="微软雅黑" pitchFamily="34" charset="-122"/>
              <a:ea typeface="微软雅黑" pitchFamily="34" charset="-122"/>
            </a:endParaRPr>
          </a:p>
          <a:p>
            <a:pPr>
              <a:buNone/>
            </a:pPr>
            <a:r>
              <a:rPr lang="en-US" altLang="zh-CN" sz="1800" dirty="0" smtClean="0">
                <a:latin typeface="微软雅黑" pitchFamily="34" charset="-122"/>
                <a:ea typeface="微软雅黑" pitchFamily="34" charset="-122"/>
              </a:rPr>
              <a:t>(1)</a:t>
            </a:r>
            <a:r>
              <a:rPr lang="zh-CN" altLang="en-US" sz="1800" dirty="0" smtClean="0">
                <a:latin typeface="微软雅黑" pitchFamily="34" charset="-122"/>
                <a:ea typeface="微软雅黑" pitchFamily="34" charset="-122"/>
              </a:rPr>
              <a:t>产品断面变化折线与横轴的夹角度数代表形态变化趋势。</a:t>
            </a:r>
            <a:endParaRPr lang="zh-CN" altLang="en-US" sz="1800" dirty="0">
              <a:latin typeface="微软雅黑" pitchFamily="34" charset="-122"/>
              <a:ea typeface="微软雅黑" pitchFamily="34" charset="-122"/>
            </a:endParaRPr>
          </a:p>
        </p:txBody>
      </p:sp>
      <p:pic>
        <p:nvPicPr>
          <p:cNvPr id="3074" name="图片 51" descr="QQ截图20120402115959"/>
          <p:cNvPicPr>
            <a:picLocks noChangeAspect="1" noChangeArrowheads="1"/>
          </p:cNvPicPr>
          <p:nvPr/>
        </p:nvPicPr>
        <p:blipFill>
          <a:blip r:embed="rId2" cstate="print"/>
          <a:srcRect l="8452" r="6683"/>
          <a:stretch>
            <a:fillRect/>
          </a:stretch>
        </p:blipFill>
        <p:spPr bwMode="auto">
          <a:xfrm>
            <a:off x="467545" y="3050394"/>
            <a:ext cx="4824535" cy="3330934"/>
          </a:xfrm>
          <a:prstGeom prst="rect">
            <a:avLst/>
          </a:prstGeom>
          <a:noFill/>
          <a:ln w="9525">
            <a:noFill/>
            <a:miter lim="800000"/>
            <a:headEnd/>
            <a:tailEnd/>
          </a:ln>
        </p:spPr>
      </p:pic>
      <p:sp>
        <p:nvSpPr>
          <p:cNvPr id="5" name="矩形 4"/>
          <p:cNvSpPr/>
          <p:nvPr/>
        </p:nvSpPr>
        <p:spPr>
          <a:xfrm>
            <a:off x="5580112" y="3284984"/>
            <a:ext cx="3494226" cy="369332"/>
          </a:xfrm>
          <a:prstGeom prst="rect">
            <a:avLst/>
          </a:prstGeom>
        </p:spPr>
        <p:txBody>
          <a:bodyPr wrap="none">
            <a:spAutoFit/>
          </a:bodyPr>
          <a:lstStyle/>
          <a:p>
            <a:r>
              <a:rPr lang="en-US" altLang="zh-CN" dirty="0" smtClean="0"/>
              <a:t>slope(n) </a:t>
            </a:r>
            <a:r>
              <a:rPr lang="en-US" altLang="zh-CN" b="1" dirty="0" smtClean="0"/>
              <a:t>= </a:t>
            </a:r>
            <a:r>
              <a:rPr lang="en-US" altLang="zh-CN" dirty="0" smtClean="0"/>
              <a:t>[AREA(n+1)-</a:t>
            </a:r>
            <a:r>
              <a:rPr lang="en-US" altLang="zh-CN" dirty="0" err="1" smtClean="0"/>
              <a:t>AREAn</a:t>
            </a:r>
            <a:r>
              <a:rPr lang="en-US" altLang="zh-CN" dirty="0" smtClean="0"/>
              <a:t>]/100</a:t>
            </a:r>
            <a:endParaRPr lang="zh-CN" altLang="en-US" dirty="0"/>
          </a:p>
        </p:txBody>
      </p:sp>
      <p:sp>
        <p:nvSpPr>
          <p:cNvPr id="6" name="矩形 5"/>
          <p:cNvSpPr/>
          <p:nvPr/>
        </p:nvSpPr>
        <p:spPr>
          <a:xfrm>
            <a:off x="6156176" y="4149080"/>
            <a:ext cx="2241383" cy="369332"/>
          </a:xfrm>
          <a:prstGeom prst="rect">
            <a:avLst/>
          </a:prstGeom>
        </p:spPr>
        <p:txBody>
          <a:bodyPr wrap="none">
            <a:spAutoFit/>
          </a:bodyPr>
          <a:lstStyle/>
          <a:p>
            <a:r>
              <a:rPr lang="zh-CN" altLang="zh-CN" b="1" dirty="0" smtClean="0"/>
              <a:t>α</a:t>
            </a:r>
            <a:r>
              <a:rPr lang="en-US" altLang="zh-CN" dirty="0" smtClean="0"/>
              <a:t>(n)=arc TAN slope(n)</a:t>
            </a:r>
            <a:endParaRPr lang="zh-CN" altLang="en-US" dirty="0"/>
          </a:p>
        </p:txBody>
      </p:sp>
      <p:sp>
        <p:nvSpPr>
          <p:cNvPr id="7" name="矩形 6"/>
          <p:cNvSpPr/>
          <p:nvPr/>
        </p:nvSpPr>
        <p:spPr>
          <a:xfrm>
            <a:off x="395536" y="1628800"/>
            <a:ext cx="3281668" cy="400110"/>
          </a:xfrm>
          <a:prstGeom prst="rect">
            <a:avLst/>
          </a:prstGeom>
        </p:spPr>
        <p:txBody>
          <a:bodyPr wrap="none">
            <a:spAutoFit/>
          </a:bodyPr>
          <a:lstStyle/>
          <a:p>
            <a:r>
              <a:rPr lang="zh-CN" altLang="zh-CN" sz="2000" b="1" dirty="0" smtClean="0">
                <a:latin typeface="黑体" pitchFamily="49" charset="-122"/>
                <a:ea typeface="黑体" pitchFamily="49" charset="-122"/>
              </a:rPr>
              <a:t>断面面积折线图的阅读方法</a:t>
            </a:r>
            <a:endParaRPr lang="zh-CN" altLang="en-US" sz="2000" b="1" dirty="0">
              <a:latin typeface="黑体" pitchFamily="49" charset="-122"/>
              <a:ea typeface="黑体"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348880"/>
            <a:ext cx="3466728" cy="4051920"/>
          </a:xfrm>
        </p:spPr>
        <p:txBody>
          <a:bodyPr>
            <a:normAutofit lnSpcReduction="10000"/>
          </a:bodyPr>
          <a:lstStyle/>
          <a:p>
            <a:r>
              <a:rPr lang="en-US" altLang="zh-CN" sz="1800" dirty="0" smtClean="0">
                <a:latin typeface="微软雅黑" pitchFamily="34" charset="-122"/>
                <a:ea typeface="微软雅黑" pitchFamily="34" charset="-122"/>
              </a:rPr>
              <a:t>(2) </a:t>
            </a:r>
            <a:r>
              <a:rPr lang="zh-CN" altLang="zh-CN" sz="1800" dirty="0" smtClean="0">
                <a:latin typeface="微软雅黑" pitchFamily="34" charset="-122"/>
                <a:ea typeface="微软雅黑" pitchFamily="34" charset="-122"/>
              </a:rPr>
              <a:t>产品形态变化折线和手指形态变化折线的夹角值代表两者形态的匹配关系。</a:t>
            </a:r>
            <a:endParaRPr lang="en-US" altLang="zh-CN" sz="1800" dirty="0" smtClean="0">
              <a:latin typeface="微软雅黑" pitchFamily="34" charset="-122"/>
              <a:ea typeface="微软雅黑" pitchFamily="34" charset="-122"/>
            </a:endParaRPr>
          </a:p>
          <a:p>
            <a:r>
              <a:rPr lang="en-US" altLang="zh-CN" sz="1800" dirty="0" smtClean="0">
                <a:latin typeface="微软雅黑" pitchFamily="34" charset="-122"/>
                <a:ea typeface="微软雅黑" pitchFamily="34" charset="-122"/>
              </a:rPr>
              <a:t>     </a:t>
            </a:r>
            <a:r>
              <a:rPr lang="zh-CN" altLang="zh-CN" sz="1800" dirty="0" smtClean="0">
                <a:latin typeface="微软雅黑" pitchFamily="34" charset="-122"/>
                <a:ea typeface="微软雅黑" pitchFamily="34" charset="-122"/>
              </a:rPr>
              <a:t>将剃须刀的等高线分层面积变化折线与五指的等高线分层面积变化折线重叠在同一坐标系里，读取折线之间的夹角就可以直观地反映出剃须刀的握持形态与使用者五指形态的变化比对关系，不仅能够反映出在每个高程分层上点与点之间的形态变化关系，也能反映出剃须刀和五指的整体形态变化比对关系。</a:t>
            </a:r>
            <a:endParaRPr lang="zh-CN" altLang="en-US" sz="1800" dirty="0" smtClean="0">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cstate="print"/>
          <a:srcRect/>
          <a:stretch>
            <a:fillRect/>
          </a:stretch>
        </p:blipFill>
        <p:spPr bwMode="auto">
          <a:xfrm>
            <a:off x="4078230" y="2708920"/>
            <a:ext cx="5065770" cy="3140968"/>
          </a:xfrm>
          <a:prstGeom prst="rect">
            <a:avLst/>
          </a:prstGeom>
          <a:noFill/>
          <a:ln w="9525">
            <a:noFill/>
            <a:miter lim="800000"/>
            <a:headEnd/>
            <a:tailEnd/>
          </a:ln>
        </p:spPr>
      </p:pic>
      <p:sp>
        <p:nvSpPr>
          <p:cNvPr id="5" name="矩形 4"/>
          <p:cNvSpPr/>
          <p:nvPr/>
        </p:nvSpPr>
        <p:spPr>
          <a:xfrm>
            <a:off x="395536" y="1628800"/>
            <a:ext cx="3281668" cy="400110"/>
          </a:xfrm>
          <a:prstGeom prst="rect">
            <a:avLst/>
          </a:prstGeom>
        </p:spPr>
        <p:txBody>
          <a:bodyPr wrap="none">
            <a:spAutoFit/>
          </a:bodyPr>
          <a:lstStyle/>
          <a:p>
            <a:r>
              <a:rPr lang="zh-CN" altLang="zh-CN" sz="2000" b="1" dirty="0" smtClean="0">
                <a:latin typeface="黑体" pitchFamily="49" charset="-122"/>
                <a:ea typeface="黑体" pitchFamily="49" charset="-122"/>
              </a:rPr>
              <a:t>断面面积折线图的阅读方法</a:t>
            </a:r>
            <a:endParaRPr lang="zh-CN" altLang="en-US" sz="2000" b="1" dirty="0">
              <a:latin typeface="黑体" pitchFamily="49" charset="-122"/>
              <a:ea typeface="黑体"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2050" name="图片 53"/>
          <p:cNvPicPr>
            <a:picLocks noChangeAspect="1" noChangeArrowheads="1"/>
          </p:cNvPicPr>
          <p:nvPr/>
        </p:nvPicPr>
        <p:blipFill>
          <a:blip r:embed="rId2" cstate="print"/>
          <a:srcRect/>
          <a:stretch>
            <a:fillRect/>
          </a:stretch>
        </p:blipFill>
        <p:spPr bwMode="auto">
          <a:xfrm>
            <a:off x="755576" y="1484784"/>
            <a:ext cx="8005341" cy="4797152"/>
          </a:xfrm>
          <a:prstGeom prst="rect">
            <a:avLst/>
          </a:prstGeom>
          <a:noFill/>
          <a:ln w="9525">
            <a:noFill/>
            <a:miter lim="800000"/>
            <a:headEnd/>
            <a:tailEnd/>
          </a:ln>
        </p:spPr>
      </p:pic>
      <p:sp>
        <p:nvSpPr>
          <p:cNvPr id="5" name="标题 1"/>
          <p:cNvSpPr>
            <a:spLocks noGrp="1"/>
          </p:cNvSpPr>
          <p:nvPr>
            <p:ph type="title"/>
          </p:nvPr>
        </p:nvSpPr>
        <p:spPr/>
        <p:txBody>
          <a:bodyPr>
            <a:normAutofit/>
          </a:bodyPr>
          <a:lstStyle/>
          <a:p>
            <a:r>
              <a:rPr lang="en-US" sz="3200" dirty="0" smtClean="0"/>
              <a:t>4.4</a:t>
            </a:r>
            <a:r>
              <a:rPr lang="zh-CN" altLang="en-US" sz="3200" dirty="0" smtClean="0"/>
              <a:t>不同产品断面图的阅读和意义分析</a:t>
            </a:r>
            <a:endParaRPr lang="zh-CN" altLang="en-US"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4.4</a:t>
            </a:r>
            <a:r>
              <a:rPr lang="zh-CN" altLang="en-US" sz="3600" dirty="0" smtClean="0"/>
              <a:t>不同产品断面图的阅读和意义分析</a:t>
            </a:r>
            <a:endParaRPr lang="zh-CN" altLang="en-US" sz="3600" dirty="0"/>
          </a:p>
        </p:txBody>
      </p:sp>
      <p:sp>
        <p:nvSpPr>
          <p:cNvPr id="3" name="内容占位符 2"/>
          <p:cNvSpPr>
            <a:spLocks noGrp="1"/>
          </p:cNvSpPr>
          <p:nvPr>
            <p:ph idx="1"/>
          </p:nvPr>
        </p:nvSpPr>
        <p:spPr>
          <a:xfrm>
            <a:off x="467544" y="2348880"/>
            <a:ext cx="8219256" cy="4051920"/>
          </a:xfrm>
        </p:spPr>
        <p:txBody>
          <a:bodyPr>
            <a:normAutofit/>
          </a:bodyPr>
          <a:lstStyle/>
          <a:p>
            <a:r>
              <a:rPr lang="zh-CN" altLang="zh-CN" sz="1800" dirty="0" smtClean="0">
                <a:latin typeface="微软雅黑" pitchFamily="34" charset="-122"/>
                <a:ea typeface="微软雅黑" pitchFamily="34" charset="-122"/>
              </a:rPr>
              <a:t>产品和手指的形态变化折线都是由</a:t>
            </a:r>
            <a:r>
              <a:rPr lang="en-US" altLang="zh-CN" sz="1800" dirty="0" smtClean="0">
                <a:latin typeface="微软雅黑" pitchFamily="34" charset="-122"/>
                <a:ea typeface="微软雅黑" pitchFamily="34" charset="-122"/>
              </a:rPr>
              <a:t>20 </a:t>
            </a:r>
            <a:r>
              <a:rPr lang="zh-CN" altLang="zh-CN" sz="1800" dirty="0" smtClean="0">
                <a:latin typeface="微软雅黑" pitchFamily="34" charset="-122"/>
                <a:ea typeface="微软雅黑" pitchFamily="34" charset="-122"/>
              </a:rPr>
              <a:t>个子线段组成的折线，且折线的转折点横坐标彼此重叠，因此根据数学原理：转折点横坐标一致的两条折线之间的夹角θ’等于各子线段夹角的加权平均值，即θ’</a:t>
            </a:r>
            <a:r>
              <a:rPr lang="en-US" altLang="zh-CN" sz="1800" dirty="0" smtClean="0">
                <a:latin typeface="微软雅黑" pitchFamily="34" charset="-122"/>
                <a:ea typeface="微软雅黑" pitchFamily="34" charset="-122"/>
              </a:rPr>
              <a:t>= a</a:t>
            </a:r>
            <a:r>
              <a:rPr lang="zh-CN" altLang="zh-CN" sz="1800" dirty="0" smtClean="0">
                <a:latin typeface="微软雅黑" pitchFamily="34" charset="-122"/>
                <a:ea typeface="微软雅黑" pitchFamily="34" charset="-122"/>
              </a:rPr>
              <a:t>θ</a:t>
            </a:r>
            <a:r>
              <a:rPr lang="en-US" altLang="zh-CN" sz="1800" dirty="0" smtClean="0">
                <a:latin typeface="微软雅黑" pitchFamily="34" charset="-122"/>
                <a:ea typeface="微软雅黑" pitchFamily="34" charset="-122"/>
              </a:rPr>
              <a:t>1+ b</a:t>
            </a:r>
            <a:r>
              <a:rPr lang="zh-CN" altLang="zh-CN" sz="1800" dirty="0" smtClean="0">
                <a:latin typeface="微软雅黑" pitchFamily="34" charset="-122"/>
                <a:ea typeface="微软雅黑" pitchFamily="34" charset="-122"/>
              </a:rPr>
              <a:t>θ</a:t>
            </a:r>
            <a:r>
              <a:rPr lang="en-US" altLang="zh-CN" sz="1800" dirty="0" smtClean="0">
                <a:latin typeface="微软雅黑" pitchFamily="34" charset="-122"/>
                <a:ea typeface="微软雅黑" pitchFamily="34" charset="-122"/>
              </a:rPr>
              <a:t>2+</a:t>
            </a:r>
            <a:r>
              <a:rPr lang="zh-CN" altLang="zh-CN" sz="1800" dirty="0" smtClean="0">
                <a:latin typeface="微软雅黑" pitchFamily="34" charset="-122"/>
                <a:ea typeface="微软雅黑" pitchFamily="34" charset="-122"/>
              </a:rPr>
              <a:t>…</a:t>
            </a:r>
            <a:r>
              <a:rPr lang="en-US" altLang="zh-CN" sz="1800" dirty="0" smtClean="0">
                <a:latin typeface="微软雅黑" pitchFamily="34" charset="-122"/>
                <a:ea typeface="微软雅黑" pitchFamily="34" charset="-122"/>
              </a:rPr>
              <a:t>+ m</a:t>
            </a:r>
            <a:r>
              <a:rPr lang="zh-CN" altLang="zh-CN" sz="1800" dirty="0" smtClean="0">
                <a:latin typeface="微软雅黑" pitchFamily="34" charset="-122"/>
                <a:ea typeface="微软雅黑" pitchFamily="34" charset="-122"/>
              </a:rPr>
              <a:t>θ</a:t>
            </a:r>
            <a:r>
              <a:rPr lang="en-US" altLang="zh-CN" sz="1800" dirty="0" smtClean="0">
                <a:latin typeface="微软雅黑" pitchFamily="34" charset="-122"/>
                <a:ea typeface="微软雅黑" pitchFamily="34" charset="-122"/>
              </a:rPr>
              <a:t>13+</a:t>
            </a:r>
            <a:r>
              <a:rPr lang="zh-CN" altLang="zh-CN" sz="1800" dirty="0" smtClean="0">
                <a:latin typeface="微软雅黑" pitchFamily="34" charset="-122"/>
                <a:ea typeface="微软雅黑" pitchFamily="34" charset="-122"/>
              </a:rPr>
              <a:t>…，可以得出产品形态变化折线和手指形态变化折线的夹角值θ</a:t>
            </a:r>
            <a:r>
              <a:rPr lang="en-US" altLang="zh-CN" sz="1800" dirty="0" smtClean="0">
                <a:latin typeface="微软雅黑" pitchFamily="34" charset="-122"/>
                <a:ea typeface="微软雅黑" pitchFamily="34" charset="-122"/>
              </a:rPr>
              <a:t>(</a:t>
            </a:r>
            <a:r>
              <a:rPr lang="en-US" altLang="zh-CN" sz="1800" dirty="0" err="1" smtClean="0">
                <a:latin typeface="微软雅黑" pitchFamily="34" charset="-122"/>
                <a:ea typeface="微软雅黑" pitchFamily="34" charset="-122"/>
              </a:rPr>
              <a:t>x,y</a:t>
            </a:r>
            <a:r>
              <a:rPr lang="en-US" altLang="zh-CN" sz="1800" dirty="0" smtClean="0">
                <a:latin typeface="微软雅黑" pitchFamily="34" charset="-122"/>
                <a:ea typeface="微软雅黑" pitchFamily="34" charset="-122"/>
              </a:rPr>
              <a:t>)= |</a:t>
            </a:r>
            <a:r>
              <a:rPr lang="zh-CN" altLang="zh-CN" sz="1800" dirty="0" smtClean="0">
                <a:latin typeface="微软雅黑" pitchFamily="34" charset="-122"/>
                <a:ea typeface="微软雅黑" pitchFamily="34" charset="-122"/>
              </a:rPr>
              <a:t>α</a:t>
            </a:r>
            <a:r>
              <a:rPr lang="en-US" altLang="zh-CN" sz="1800" dirty="0" smtClean="0">
                <a:latin typeface="微软雅黑" pitchFamily="34" charset="-122"/>
                <a:ea typeface="微软雅黑" pitchFamily="34" charset="-122"/>
              </a:rPr>
              <a:t>x1-</a:t>
            </a:r>
            <a:r>
              <a:rPr lang="zh-CN" altLang="zh-CN" sz="1800" dirty="0" smtClean="0">
                <a:latin typeface="微软雅黑" pitchFamily="34" charset="-122"/>
                <a:ea typeface="微软雅黑" pitchFamily="34" charset="-122"/>
              </a:rPr>
              <a:t>α</a:t>
            </a:r>
            <a:r>
              <a:rPr lang="en-US" altLang="zh-CN" sz="1800" dirty="0" smtClean="0">
                <a:latin typeface="微软雅黑" pitchFamily="34" charset="-122"/>
                <a:ea typeface="微软雅黑" pitchFamily="34" charset="-122"/>
              </a:rPr>
              <a:t>y1| /20 + </a:t>
            </a:r>
            <a:r>
              <a:rPr lang="zh-CN" altLang="zh-CN" sz="1800" dirty="0" smtClean="0">
                <a:latin typeface="微软雅黑" pitchFamily="34" charset="-122"/>
                <a:ea typeface="微软雅黑" pitchFamily="34" charset="-122"/>
              </a:rPr>
              <a:t>…</a:t>
            </a:r>
            <a:r>
              <a:rPr lang="en-US" altLang="zh-CN" sz="1800" dirty="0" smtClean="0">
                <a:latin typeface="微软雅黑" pitchFamily="34" charset="-122"/>
                <a:ea typeface="微软雅黑" pitchFamily="34" charset="-122"/>
              </a:rPr>
              <a:t>+ |</a:t>
            </a:r>
            <a:r>
              <a:rPr lang="zh-CN" altLang="zh-CN" sz="1800" dirty="0" smtClean="0">
                <a:latin typeface="微软雅黑" pitchFamily="34" charset="-122"/>
                <a:ea typeface="微软雅黑" pitchFamily="34" charset="-122"/>
              </a:rPr>
              <a:t>α</a:t>
            </a:r>
            <a:r>
              <a:rPr lang="en-US" altLang="zh-CN" sz="1800" dirty="0" smtClean="0">
                <a:latin typeface="微软雅黑" pitchFamily="34" charset="-122"/>
                <a:ea typeface="微软雅黑" pitchFamily="34" charset="-122"/>
              </a:rPr>
              <a:t>x20-</a:t>
            </a:r>
            <a:r>
              <a:rPr lang="zh-CN" altLang="zh-CN" sz="1800" dirty="0" smtClean="0">
                <a:latin typeface="微软雅黑" pitchFamily="34" charset="-122"/>
                <a:ea typeface="微软雅黑" pitchFamily="34" charset="-122"/>
              </a:rPr>
              <a:t>α</a:t>
            </a:r>
            <a:r>
              <a:rPr lang="en-US" altLang="zh-CN" sz="1800" dirty="0" smtClean="0">
                <a:latin typeface="微软雅黑" pitchFamily="34" charset="-122"/>
                <a:ea typeface="微软雅黑" pitchFamily="34" charset="-122"/>
              </a:rPr>
              <a:t>y20| /20</a:t>
            </a:r>
            <a:r>
              <a:rPr lang="zh-CN" altLang="zh-CN" sz="1800" dirty="0" smtClean="0">
                <a:latin typeface="微软雅黑" pitchFamily="34" charset="-122"/>
                <a:ea typeface="微软雅黑" pitchFamily="34" charset="-122"/>
              </a:rPr>
              <a:t>。得出结论：折现的夹角越小，两者之间的形态变化越接近，匹配度越高。</a:t>
            </a:r>
          </a:p>
          <a:p>
            <a:endParaRPr lang="zh-CN" altLang="en-US" sz="1800" dirty="0" smtClean="0">
              <a:latin typeface="微软雅黑" pitchFamily="34" charset="-122"/>
              <a:ea typeface="微软雅黑" pitchFamily="34" charset="-122"/>
            </a:endParaRPr>
          </a:p>
        </p:txBody>
      </p:sp>
      <p:graphicFrame>
        <p:nvGraphicFramePr>
          <p:cNvPr id="4" name="表格 3"/>
          <p:cNvGraphicFramePr>
            <a:graphicFrameLocks noGrp="1"/>
          </p:cNvGraphicFramePr>
          <p:nvPr/>
        </p:nvGraphicFramePr>
        <p:xfrm>
          <a:off x="1187624" y="4340203"/>
          <a:ext cx="7028250" cy="2401165"/>
        </p:xfrm>
        <a:graphic>
          <a:graphicData uri="http://schemas.openxmlformats.org/drawingml/2006/table">
            <a:tbl>
              <a:tblPr/>
              <a:tblGrid>
                <a:gridCol w="1718557"/>
                <a:gridCol w="989330"/>
                <a:gridCol w="941396"/>
                <a:gridCol w="116299"/>
                <a:gridCol w="1087556"/>
                <a:gridCol w="1087556"/>
                <a:gridCol w="1087556"/>
              </a:tblGrid>
              <a:tr h="599571">
                <a:tc>
                  <a:txBody>
                    <a:bodyPr/>
                    <a:lstStyle/>
                    <a:p>
                      <a:pPr algn="just">
                        <a:lnSpc>
                          <a:spcPct val="150000"/>
                        </a:lnSpc>
                        <a:spcAft>
                          <a:spcPts val="0"/>
                        </a:spcAft>
                      </a:pPr>
                      <a:r>
                        <a:rPr lang="en-US" sz="1050" kern="100" dirty="0">
                          <a:latin typeface="Times New Roman"/>
                          <a:ea typeface="宋体"/>
                          <a:cs typeface="Times New Roman"/>
                        </a:rPr>
                        <a:t>θ(product, fingers)</a:t>
                      </a:r>
                      <a:endParaRPr lang="zh-CN" sz="1050" kern="100" dirty="0">
                        <a:latin typeface="Calibri"/>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a:lnSpc>
                          <a:spcPct val="150000"/>
                        </a:lnSpc>
                        <a:spcAft>
                          <a:spcPts val="0"/>
                        </a:spcAft>
                      </a:pPr>
                      <a:endParaRPr lang="en-US" sz="1050" kern="100" dirty="0">
                        <a:latin typeface="Times New Roman"/>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50000"/>
                        </a:lnSpc>
                        <a:spcAft>
                          <a:spcPts val="0"/>
                        </a:spcAft>
                      </a:pPr>
                      <a:endParaRPr lang="en-US" sz="1050" kern="100">
                        <a:latin typeface="Times New Roman"/>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lnSpc>
                          <a:spcPct val="150000"/>
                        </a:lnSpc>
                        <a:spcAft>
                          <a:spcPts val="0"/>
                        </a:spcAft>
                      </a:pPr>
                      <a:r>
                        <a:rPr lang="en-US" sz="1050" kern="100" dirty="0">
                          <a:latin typeface="Times New Roman"/>
                          <a:ea typeface="宋体"/>
                          <a:cs typeface="Times New Roman"/>
                        </a:rPr>
                        <a:t>Fingers</a:t>
                      </a:r>
                      <a:endParaRPr lang="zh-CN" sz="1050" kern="100" dirty="0">
                        <a:latin typeface="Calibri"/>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endParaRPr lang="en-US" sz="1050" kern="100">
                        <a:latin typeface="Times New Roman"/>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endParaRPr lang="en-US" sz="1050" kern="100">
                        <a:latin typeface="Times New Roman"/>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1990">
                <a:tc>
                  <a:txBody>
                    <a:bodyPr/>
                    <a:lstStyle/>
                    <a:p>
                      <a:pPr algn="l">
                        <a:lnSpc>
                          <a:spcPct val="150000"/>
                        </a:lnSpc>
                        <a:spcAft>
                          <a:spcPts val="0"/>
                        </a:spcAft>
                      </a:pPr>
                      <a:endParaRPr lang="en-US" sz="1050" kern="100">
                        <a:latin typeface="Times New Roman"/>
                        <a:ea typeface="宋体"/>
                        <a:cs typeface="Times New Roman"/>
                      </a:endParaRPr>
                    </a:p>
                  </a:txBody>
                  <a:tcPr marL="68580" marR="68580" marT="0" marB="0">
                    <a:lnL>
                      <a:noFill/>
                    </a:lnL>
                    <a:lnR>
                      <a:noFill/>
                    </a:lnR>
                    <a:lnT>
                      <a:noFill/>
                    </a:lnT>
                    <a:lnB>
                      <a:noFill/>
                    </a:lnB>
                  </a:tcPr>
                </a:tc>
                <a:tc>
                  <a:txBody>
                    <a:bodyPr/>
                    <a:lstStyle/>
                    <a:p>
                      <a:pPr algn="ctr">
                        <a:lnSpc>
                          <a:spcPct val="150000"/>
                        </a:lnSpc>
                        <a:spcAft>
                          <a:spcPts val="0"/>
                        </a:spcAft>
                      </a:pPr>
                      <a:r>
                        <a:rPr lang="en-US" sz="1050" kern="100">
                          <a:latin typeface="Times New Roman"/>
                          <a:ea typeface="宋体"/>
                          <a:cs typeface="Times New Roman"/>
                        </a:rPr>
                        <a:t>Thumb</a:t>
                      </a:r>
                      <a:endParaRPr lang="zh-CN" sz="1050" kern="100">
                        <a:latin typeface="Calibri"/>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050" kern="100">
                          <a:latin typeface="Times New Roman"/>
                          <a:ea typeface="宋体"/>
                          <a:cs typeface="Times New Roman"/>
                        </a:rPr>
                        <a:t>Forefinger</a:t>
                      </a:r>
                      <a:endParaRPr lang="zh-CN" sz="1050" kern="100">
                        <a:latin typeface="Calibri"/>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gridSpan="2">
                  <a:txBody>
                    <a:bodyPr/>
                    <a:lstStyle/>
                    <a:p>
                      <a:pPr algn="ctr">
                        <a:lnSpc>
                          <a:spcPct val="150000"/>
                        </a:lnSpc>
                        <a:spcAft>
                          <a:spcPts val="0"/>
                        </a:spcAft>
                      </a:pPr>
                      <a:r>
                        <a:rPr lang="en-US" sz="1050" kern="100">
                          <a:latin typeface="Times New Roman"/>
                          <a:ea typeface="宋体"/>
                          <a:cs typeface="Times New Roman"/>
                        </a:rPr>
                        <a:t>Middle  finger</a:t>
                      </a:r>
                      <a:endParaRPr lang="zh-CN" sz="1050" kern="100">
                        <a:latin typeface="Calibri"/>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a:txBody>
                    <a:bodyPr/>
                    <a:lstStyle/>
                    <a:p>
                      <a:pPr algn="ctr">
                        <a:lnSpc>
                          <a:spcPct val="150000"/>
                        </a:lnSpc>
                        <a:spcAft>
                          <a:spcPts val="0"/>
                        </a:spcAft>
                      </a:pPr>
                      <a:r>
                        <a:rPr lang="en-US" sz="1050" kern="100">
                          <a:latin typeface="Times New Roman"/>
                          <a:ea typeface="宋体"/>
                          <a:cs typeface="Times New Roman"/>
                        </a:rPr>
                        <a:t>Ring finger</a:t>
                      </a:r>
                      <a:endParaRPr lang="zh-CN" sz="1050" kern="100">
                        <a:latin typeface="Calibri"/>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en-US" sz="1050" kern="100">
                          <a:latin typeface="Times New Roman"/>
                          <a:ea typeface="宋体"/>
                          <a:cs typeface="Times New Roman"/>
                        </a:rPr>
                        <a:t>Little  finger</a:t>
                      </a:r>
                      <a:endParaRPr lang="zh-CN" sz="1050" kern="100">
                        <a:latin typeface="Calibri"/>
                        <a:ea typeface="宋体"/>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r>
              <a:tr h="544802">
                <a:tc>
                  <a:txBody>
                    <a:bodyPr/>
                    <a:lstStyle/>
                    <a:p>
                      <a:pPr algn="l">
                        <a:lnSpc>
                          <a:spcPct val="150000"/>
                        </a:lnSpc>
                        <a:spcAft>
                          <a:spcPts val="0"/>
                        </a:spcAft>
                      </a:pPr>
                      <a:r>
                        <a:rPr lang="en-US" sz="1050" kern="100">
                          <a:latin typeface="Times New Roman"/>
                          <a:ea typeface="宋体"/>
                          <a:cs typeface="Times New Roman"/>
                        </a:rPr>
                        <a:t>Product NO.1</a:t>
                      </a:r>
                      <a:endParaRPr lang="zh-CN" sz="1050" kern="100">
                        <a:latin typeface="Calibri"/>
                        <a:ea typeface="宋体"/>
                        <a:cs typeface="Times New Roman"/>
                      </a:endParaRPr>
                    </a:p>
                  </a:txBody>
                  <a:tcPr marL="68580" marR="68580" marT="0" marB="0">
                    <a:lnL>
                      <a:noFill/>
                    </a:lnL>
                    <a:lnR>
                      <a:noFill/>
                    </a:lnR>
                    <a:lnT>
                      <a:noFill/>
                    </a:lnT>
                    <a:lnB>
                      <a:noFill/>
                    </a:lnB>
                  </a:tcPr>
                </a:tc>
                <a:tc>
                  <a:txBody>
                    <a:bodyPr/>
                    <a:lstStyle/>
                    <a:p>
                      <a:pPr algn="ctr">
                        <a:lnSpc>
                          <a:spcPct val="150000"/>
                        </a:lnSpc>
                        <a:spcAft>
                          <a:spcPts val="0"/>
                        </a:spcAft>
                      </a:pPr>
                      <a:r>
                        <a:rPr lang="en-US" sz="1050" kern="100">
                          <a:latin typeface="Times New Roman"/>
                          <a:ea typeface="宋体"/>
                          <a:cs typeface="Times New Roman"/>
                        </a:rPr>
                        <a:t>35.365</a:t>
                      </a:r>
                      <a:endParaRPr lang="zh-CN" sz="1050" kern="100">
                        <a:latin typeface="Calibri"/>
                        <a:ea typeface="宋体"/>
                        <a:cs typeface="Times New Roman"/>
                      </a:endParaRPr>
                    </a:p>
                  </a:txBody>
                  <a:tcPr marL="68580" marR="68580" marT="0" marB="0">
                    <a:lnL>
                      <a:noFill/>
                    </a:lnL>
                    <a:lnR>
                      <a:noFill/>
                    </a:lnR>
                    <a:lnT>
                      <a:noFill/>
                    </a:lnT>
                    <a:lnB>
                      <a:noFill/>
                    </a:lnB>
                  </a:tcPr>
                </a:tc>
                <a:tc>
                  <a:txBody>
                    <a:bodyPr/>
                    <a:lstStyle/>
                    <a:p>
                      <a:pPr algn="ctr">
                        <a:lnSpc>
                          <a:spcPct val="150000"/>
                        </a:lnSpc>
                        <a:spcAft>
                          <a:spcPts val="0"/>
                        </a:spcAft>
                      </a:pPr>
                      <a:r>
                        <a:rPr lang="en-US" sz="1050" kern="100">
                          <a:latin typeface="Times New Roman"/>
                          <a:ea typeface="宋体"/>
                          <a:cs typeface="Times New Roman"/>
                        </a:rPr>
                        <a:t>40.515</a:t>
                      </a:r>
                      <a:endParaRPr lang="zh-CN" sz="1050" kern="100">
                        <a:latin typeface="Calibri"/>
                        <a:ea typeface="宋体"/>
                        <a:cs typeface="Times New Roman"/>
                      </a:endParaRPr>
                    </a:p>
                  </a:txBody>
                  <a:tcPr marL="68580" marR="68580" marT="0" marB="0">
                    <a:lnL>
                      <a:noFill/>
                    </a:lnL>
                    <a:lnR>
                      <a:noFill/>
                    </a:lnR>
                    <a:lnT>
                      <a:noFill/>
                    </a:lnT>
                    <a:lnB>
                      <a:noFill/>
                    </a:lnB>
                  </a:tcPr>
                </a:tc>
                <a:tc gridSpan="2">
                  <a:txBody>
                    <a:bodyPr/>
                    <a:lstStyle/>
                    <a:p>
                      <a:pPr algn="ctr">
                        <a:lnSpc>
                          <a:spcPct val="150000"/>
                        </a:lnSpc>
                        <a:spcAft>
                          <a:spcPts val="0"/>
                        </a:spcAft>
                      </a:pPr>
                      <a:r>
                        <a:rPr lang="en-US" sz="1050" kern="100">
                          <a:latin typeface="Times New Roman"/>
                          <a:ea typeface="宋体"/>
                          <a:cs typeface="Times New Roman"/>
                        </a:rPr>
                        <a:t>38.065</a:t>
                      </a:r>
                      <a:endParaRPr lang="zh-CN" sz="1050" kern="100">
                        <a:latin typeface="Calibri"/>
                        <a:ea typeface="宋体"/>
                        <a:cs typeface="Times New Roman"/>
                      </a:endParaRPr>
                    </a:p>
                  </a:txBody>
                  <a:tcPr marL="68580" marR="68580" marT="0" marB="0">
                    <a:lnL>
                      <a:noFill/>
                    </a:lnL>
                    <a:lnR>
                      <a:noFill/>
                    </a:lnR>
                    <a:lnT>
                      <a:noFill/>
                    </a:lnT>
                    <a:lnB>
                      <a:noFill/>
                    </a:lnB>
                  </a:tcPr>
                </a:tc>
                <a:tc hMerge="1">
                  <a:txBody>
                    <a:bodyPr/>
                    <a:lstStyle/>
                    <a:p>
                      <a:endParaRPr lang="zh-CN" altLang="en-US"/>
                    </a:p>
                  </a:txBody>
                  <a:tcPr/>
                </a:tc>
                <a:tc>
                  <a:txBody>
                    <a:bodyPr/>
                    <a:lstStyle/>
                    <a:p>
                      <a:pPr algn="ctr">
                        <a:lnSpc>
                          <a:spcPct val="150000"/>
                        </a:lnSpc>
                        <a:spcAft>
                          <a:spcPts val="0"/>
                        </a:spcAft>
                      </a:pPr>
                      <a:r>
                        <a:rPr lang="en-US" sz="1050" kern="100">
                          <a:latin typeface="Times New Roman"/>
                          <a:ea typeface="宋体"/>
                          <a:cs typeface="Times New Roman"/>
                        </a:rPr>
                        <a:t>37.525</a:t>
                      </a:r>
                      <a:endParaRPr lang="zh-CN" sz="1050" kern="100">
                        <a:latin typeface="Calibri"/>
                        <a:ea typeface="宋体"/>
                        <a:cs typeface="Times New Roman"/>
                      </a:endParaRPr>
                    </a:p>
                  </a:txBody>
                  <a:tcPr marL="68580" marR="68580" marT="0" marB="0">
                    <a:lnL>
                      <a:noFill/>
                    </a:lnL>
                    <a:lnR>
                      <a:noFill/>
                    </a:lnR>
                    <a:lnT>
                      <a:noFill/>
                    </a:lnT>
                    <a:lnB>
                      <a:noFill/>
                    </a:lnB>
                  </a:tcPr>
                </a:tc>
                <a:tc>
                  <a:txBody>
                    <a:bodyPr/>
                    <a:lstStyle/>
                    <a:p>
                      <a:pPr algn="ctr">
                        <a:lnSpc>
                          <a:spcPct val="150000"/>
                        </a:lnSpc>
                        <a:spcAft>
                          <a:spcPts val="0"/>
                        </a:spcAft>
                      </a:pPr>
                      <a:r>
                        <a:rPr lang="en-US" sz="1050" kern="100">
                          <a:latin typeface="Times New Roman"/>
                          <a:ea typeface="宋体"/>
                          <a:cs typeface="Times New Roman"/>
                        </a:rPr>
                        <a:t>35.035</a:t>
                      </a:r>
                      <a:endParaRPr lang="zh-CN" sz="1050" kern="100">
                        <a:latin typeface="Calibri"/>
                        <a:ea typeface="宋体"/>
                        <a:cs typeface="Times New Roman"/>
                      </a:endParaRPr>
                    </a:p>
                  </a:txBody>
                  <a:tcPr marL="68580" marR="68580" marT="0" marB="0">
                    <a:lnL>
                      <a:noFill/>
                    </a:lnL>
                    <a:lnR>
                      <a:noFill/>
                    </a:lnR>
                    <a:lnT>
                      <a:noFill/>
                    </a:lnT>
                    <a:lnB>
                      <a:noFill/>
                    </a:lnB>
                  </a:tcPr>
                </a:tc>
              </a:tr>
              <a:tr h="544802">
                <a:tc>
                  <a:txBody>
                    <a:bodyPr/>
                    <a:lstStyle/>
                    <a:p>
                      <a:pPr algn="l">
                        <a:lnSpc>
                          <a:spcPct val="150000"/>
                        </a:lnSpc>
                        <a:spcAft>
                          <a:spcPts val="0"/>
                        </a:spcAft>
                      </a:pPr>
                      <a:r>
                        <a:rPr lang="en-US" sz="1050" kern="100" dirty="0">
                          <a:latin typeface="Times New Roman"/>
                          <a:ea typeface="宋体"/>
                          <a:cs typeface="Times New Roman"/>
                        </a:rPr>
                        <a:t>Product NO.2</a:t>
                      </a:r>
                      <a:endParaRPr lang="zh-CN" sz="1050" kern="100" dirty="0">
                        <a:latin typeface="Calibri"/>
                        <a:ea typeface="宋体"/>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15.38</a:t>
                      </a:r>
                      <a:endParaRPr lang="zh-CN" sz="1050" kern="100">
                        <a:latin typeface="Calibri"/>
                        <a:ea typeface="宋体"/>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a:latin typeface="Times New Roman"/>
                          <a:ea typeface="宋体"/>
                          <a:cs typeface="Times New Roman"/>
                        </a:rPr>
                        <a:t>15.86</a:t>
                      </a:r>
                      <a:endParaRPr lang="zh-CN" sz="1050" kern="100">
                        <a:latin typeface="Calibri"/>
                        <a:ea typeface="宋体"/>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en-US" sz="1050" kern="100">
                          <a:latin typeface="Times New Roman"/>
                          <a:ea typeface="宋体"/>
                          <a:cs typeface="Times New Roman"/>
                        </a:rPr>
                        <a:t>13.59</a:t>
                      </a:r>
                      <a:endParaRPr lang="zh-CN" sz="1050" kern="100">
                        <a:latin typeface="Calibri"/>
                        <a:ea typeface="宋体"/>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en-US" sz="1050" kern="100">
                          <a:latin typeface="Times New Roman"/>
                          <a:ea typeface="宋体"/>
                          <a:cs typeface="Times New Roman"/>
                        </a:rPr>
                        <a:t>14.94</a:t>
                      </a:r>
                      <a:endParaRPr lang="zh-CN" sz="1050" kern="100">
                        <a:latin typeface="Calibri"/>
                        <a:ea typeface="宋体"/>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050" kern="100" dirty="0">
                          <a:latin typeface="Times New Roman"/>
                          <a:ea typeface="宋体"/>
                          <a:cs typeface="Times New Roman"/>
                        </a:rPr>
                        <a:t>11.83</a:t>
                      </a:r>
                      <a:endParaRPr lang="zh-CN" sz="1050" kern="100" dirty="0">
                        <a:latin typeface="Calibri"/>
                        <a:ea typeface="宋体"/>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395536" y="1628800"/>
            <a:ext cx="3281668" cy="400110"/>
          </a:xfrm>
          <a:prstGeom prst="rect">
            <a:avLst/>
          </a:prstGeom>
        </p:spPr>
        <p:txBody>
          <a:bodyPr wrap="none">
            <a:spAutoFit/>
          </a:bodyPr>
          <a:lstStyle/>
          <a:p>
            <a:r>
              <a:rPr lang="zh-CN" altLang="zh-CN" sz="2000" b="1" dirty="0" smtClean="0">
                <a:latin typeface="黑体" pitchFamily="49" charset="-122"/>
                <a:ea typeface="黑体" pitchFamily="49" charset="-122"/>
              </a:rPr>
              <a:t>断面面积折线图的阅读方法</a:t>
            </a:r>
            <a:endParaRPr lang="zh-CN" altLang="en-US" sz="2000" b="1" dirty="0">
              <a:latin typeface="黑体" pitchFamily="49" charset="-122"/>
              <a:ea typeface="黑体"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p:txBody>
          <a:bodyPr>
            <a:normAutofit/>
          </a:bodyPr>
          <a:lstStyle/>
          <a:p>
            <a:r>
              <a:rPr lang="en-US" altLang="zh-CN" sz="3600" dirty="0" smtClean="0"/>
              <a:t>4.4</a:t>
            </a:r>
            <a:r>
              <a:rPr lang="zh-CN" altLang="en-US" sz="3600" dirty="0" smtClean="0"/>
              <a:t>不同产品断面图的阅读和意义分析</a:t>
            </a:r>
            <a:endParaRPr lang="zh-CN" altLang="en-US" sz="3600" dirty="0"/>
          </a:p>
        </p:txBody>
      </p:sp>
      <p:sp>
        <p:nvSpPr>
          <p:cNvPr id="6" name="内容占位符 5"/>
          <p:cNvSpPr>
            <a:spLocks noGrp="1"/>
          </p:cNvSpPr>
          <p:nvPr>
            <p:ph idx="1"/>
          </p:nvPr>
        </p:nvSpPr>
        <p:spPr>
          <a:xfrm>
            <a:off x="457200" y="2348880"/>
            <a:ext cx="7787208" cy="4051920"/>
          </a:xfrm>
        </p:spPr>
        <p:txBody>
          <a:bodyPr/>
          <a:lstStyle/>
          <a:p>
            <a:r>
              <a:rPr lang="zh-CN" altLang="zh-CN" sz="2000" dirty="0" smtClean="0">
                <a:latin typeface="黑体" pitchFamily="49" charset="-122"/>
                <a:ea typeface="黑体" pitchFamily="49" charset="-122"/>
              </a:rPr>
              <a:t>断面图是一种能够描述产品表面变化关系的图。其有两种形式：</a:t>
            </a:r>
            <a:endParaRPr lang="en-US" altLang="zh-CN" sz="2000" dirty="0" smtClean="0">
              <a:latin typeface="黑体" pitchFamily="49" charset="-122"/>
              <a:ea typeface="黑体" pitchFamily="49" charset="-122"/>
            </a:endParaRPr>
          </a:p>
          <a:p>
            <a:endParaRPr lang="en-US" altLang="zh-CN" sz="2000" dirty="0" smtClean="0">
              <a:latin typeface="黑体" pitchFamily="49" charset="-122"/>
              <a:ea typeface="黑体" pitchFamily="49" charset="-122"/>
            </a:endParaRPr>
          </a:p>
          <a:p>
            <a:r>
              <a:rPr lang="en-US" altLang="zh-CN" sz="2000" dirty="0" smtClean="0">
                <a:latin typeface="黑体" pitchFamily="49" charset="-122"/>
                <a:ea typeface="黑体" pitchFamily="49" charset="-122"/>
              </a:rPr>
              <a:t>1.</a:t>
            </a:r>
            <a:r>
              <a:rPr lang="zh-CN" altLang="zh-CN" sz="2000" dirty="0" smtClean="0">
                <a:latin typeface="黑体" pitchFamily="49" charset="-122"/>
                <a:ea typeface="黑体" pitchFamily="49" charset="-122"/>
              </a:rPr>
              <a:t>分层设色图</a:t>
            </a:r>
            <a:endParaRPr lang="en-US" altLang="zh-CN" sz="2000" dirty="0" smtClean="0">
              <a:latin typeface="黑体" pitchFamily="49" charset="-122"/>
              <a:ea typeface="黑体" pitchFamily="49" charset="-122"/>
            </a:endParaRPr>
          </a:p>
          <a:p>
            <a:endParaRPr lang="en-US" altLang="zh-CN" sz="2000" dirty="0" smtClean="0">
              <a:latin typeface="黑体" pitchFamily="49" charset="-122"/>
              <a:ea typeface="黑体" pitchFamily="49" charset="-122"/>
            </a:endParaRPr>
          </a:p>
          <a:p>
            <a:r>
              <a:rPr lang="en-US" altLang="zh-CN" sz="2000" dirty="0" smtClean="0">
                <a:latin typeface="黑体" pitchFamily="49" charset="-122"/>
                <a:ea typeface="黑体" pitchFamily="49" charset="-122"/>
              </a:rPr>
              <a:t>2.</a:t>
            </a:r>
            <a:r>
              <a:rPr lang="zh-CN" altLang="zh-CN" sz="2000" dirty="0" smtClean="0">
                <a:latin typeface="黑体" pitchFamily="49" charset="-122"/>
                <a:ea typeface="黑体" pitchFamily="49" charset="-122"/>
              </a:rPr>
              <a:t>面积变化折线图</a:t>
            </a:r>
          </a:p>
        </p:txBody>
      </p:sp>
      <p:sp>
        <p:nvSpPr>
          <p:cNvPr id="7" name="矩形 6"/>
          <p:cNvSpPr/>
          <p:nvPr/>
        </p:nvSpPr>
        <p:spPr>
          <a:xfrm>
            <a:off x="611560" y="1700808"/>
            <a:ext cx="2236510" cy="400110"/>
          </a:xfrm>
          <a:prstGeom prst="rect">
            <a:avLst/>
          </a:prstGeom>
        </p:spPr>
        <p:txBody>
          <a:bodyPr wrap="none">
            <a:spAutoFit/>
          </a:bodyPr>
          <a:lstStyle/>
          <a:p>
            <a:r>
              <a:rPr lang="zh-CN" altLang="zh-CN" sz="2000" b="1" dirty="0" smtClean="0">
                <a:latin typeface="黑体" pitchFamily="49" charset="-122"/>
                <a:ea typeface="黑体" pitchFamily="49" charset="-122"/>
              </a:rPr>
              <a:t>断面图的意义分析</a:t>
            </a:r>
            <a:endParaRPr lang="zh-CN" altLang="en-US" sz="2000" b="1" dirty="0" smtClean="0">
              <a:latin typeface="黑体" pitchFamily="49" charset="-122"/>
              <a:ea typeface="黑体" pitchFamily="49" charset="-122"/>
            </a:endParaRPr>
          </a:p>
        </p:txBody>
      </p:sp>
      <p:pic>
        <p:nvPicPr>
          <p:cNvPr id="19458" name="图片 14" descr="9"/>
          <p:cNvPicPr>
            <a:picLocks noChangeAspect="1" noChangeArrowheads="1"/>
          </p:cNvPicPr>
          <p:nvPr/>
        </p:nvPicPr>
        <p:blipFill>
          <a:blip r:embed="rId2" cstate="print"/>
          <a:srcRect/>
          <a:stretch>
            <a:fillRect/>
          </a:stretch>
        </p:blipFill>
        <p:spPr bwMode="auto">
          <a:xfrm>
            <a:off x="899592" y="4077072"/>
            <a:ext cx="3179763" cy="2625725"/>
          </a:xfrm>
          <a:prstGeom prst="rect">
            <a:avLst/>
          </a:prstGeom>
          <a:noFill/>
          <a:ln w="9525">
            <a:noFill/>
            <a:miter lim="800000"/>
            <a:headEnd/>
            <a:tailEnd/>
          </a:ln>
        </p:spPr>
      </p:pic>
      <p:pic>
        <p:nvPicPr>
          <p:cNvPr id="19459" name="图片 0" descr="QQ截图20120324200443.jpg"/>
          <p:cNvPicPr>
            <a:picLocks noChangeAspect="1" noChangeArrowheads="1"/>
          </p:cNvPicPr>
          <p:nvPr/>
        </p:nvPicPr>
        <p:blipFill>
          <a:blip r:embed="rId3" cstate="print"/>
          <a:srcRect r="10695"/>
          <a:stretch>
            <a:fillRect/>
          </a:stretch>
        </p:blipFill>
        <p:spPr bwMode="auto">
          <a:xfrm>
            <a:off x="4283968" y="4299620"/>
            <a:ext cx="4502936" cy="255838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971743"/>
            <a:ext cx="8229600" cy="4625609"/>
          </a:xfrm>
        </p:spPr>
        <p:txBody>
          <a:bodyPr>
            <a:normAutofit/>
          </a:bodyPr>
          <a:lstStyle/>
          <a:p>
            <a:r>
              <a:rPr lang="zh-CN" altLang="zh-CN" sz="2100" dirty="0" smtClean="0">
                <a:latin typeface="微软雅黑" pitchFamily="34" charset="-122"/>
                <a:ea typeface="微软雅黑" pitchFamily="34" charset="-122"/>
              </a:rPr>
              <a:t>在产品分层设色图中，根据颜色深浅的变化可直观地看到曲面变化的流畅程度，在变化过程中，如果某一色块面积突然变得特别大或特别小，说明此处曲面变化不平稳，形态有突变情况，产品表面有凹与突的情况，对产品外观和日常维护产生一定影响。</a:t>
            </a:r>
            <a:endParaRPr lang="en-US" altLang="zh-CN" sz="2100" dirty="0" smtClean="0">
              <a:latin typeface="微软雅黑" pitchFamily="34" charset="-122"/>
              <a:ea typeface="微软雅黑" pitchFamily="34" charset="-122"/>
            </a:endParaRPr>
          </a:p>
          <a:p>
            <a:endParaRPr lang="en-US" altLang="zh-CN" sz="2100" dirty="0" smtClean="0">
              <a:latin typeface="微软雅黑" pitchFamily="34" charset="-122"/>
              <a:ea typeface="微软雅黑" pitchFamily="34" charset="-122"/>
            </a:endParaRPr>
          </a:p>
          <a:p>
            <a:r>
              <a:rPr lang="zh-CN" altLang="zh-CN" sz="2100" dirty="0" smtClean="0">
                <a:latin typeface="微软雅黑" pitchFamily="34" charset="-122"/>
                <a:ea typeface="微软雅黑" pitchFamily="34" charset="-122"/>
              </a:rPr>
              <a:t>在改良产品时要尽量避免小范围的塌陷和抬起，曲面要匀称变化。分层设色图的外轮廓构成了的产品形态等高线图，是构成产品外轮廓的曲线，表现了产品的整体形态特征，从美学角度审视产品。</a:t>
            </a:r>
            <a:endParaRPr lang="en-US" altLang="zh-CN" sz="2100" dirty="0" smtClean="0">
              <a:latin typeface="微软雅黑" pitchFamily="34" charset="-122"/>
              <a:ea typeface="微软雅黑" pitchFamily="34" charset="-122"/>
            </a:endParaRPr>
          </a:p>
          <a:p>
            <a:endParaRPr lang="en-US" altLang="zh-CN" sz="2100" dirty="0" smtClean="0">
              <a:latin typeface="微软雅黑" pitchFamily="34" charset="-122"/>
              <a:ea typeface="微软雅黑" pitchFamily="34" charset="-122"/>
            </a:endParaRPr>
          </a:p>
          <a:p>
            <a:r>
              <a:rPr lang="zh-CN" altLang="zh-CN" sz="2100" dirty="0" smtClean="0">
                <a:latin typeface="微软雅黑" pitchFamily="34" charset="-122"/>
                <a:ea typeface="微软雅黑" pitchFamily="34" charset="-122"/>
              </a:rPr>
              <a:t>不同层级的等高线形态反映了产品形态变化的连续性，表面小空间塌陷和抬起会造成等高线混乱，出现不封闭不连续的情况。</a:t>
            </a:r>
          </a:p>
          <a:p>
            <a:endParaRPr lang="zh-CN" altLang="en-US" dirty="0"/>
          </a:p>
        </p:txBody>
      </p:sp>
      <p:sp>
        <p:nvSpPr>
          <p:cNvPr id="5" name="标题 1"/>
          <p:cNvSpPr>
            <a:spLocks noGrp="1"/>
          </p:cNvSpPr>
          <p:nvPr>
            <p:ph type="title"/>
          </p:nvPr>
        </p:nvSpPr>
        <p:spPr/>
        <p:txBody>
          <a:bodyPr>
            <a:normAutofit/>
          </a:bodyPr>
          <a:lstStyle/>
          <a:p>
            <a:r>
              <a:rPr lang="en-US" altLang="zh-CN" sz="3600" dirty="0" smtClean="0"/>
              <a:t>4.4</a:t>
            </a:r>
            <a:r>
              <a:rPr lang="zh-CN" altLang="en-US" sz="3600" dirty="0" smtClean="0"/>
              <a:t>不同产品断面图的阅读和意义分析</a:t>
            </a:r>
            <a:endParaRPr lang="zh-CN" altLang="en-US"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28860" y="2928934"/>
            <a:ext cx="6256800" cy="4625609"/>
          </a:xfrm>
        </p:spPr>
        <p:txBody>
          <a:bodyPr>
            <a:normAutofit/>
          </a:bodyPr>
          <a:lstStyle/>
          <a:p>
            <a:r>
              <a:rPr lang="zh-CN" altLang="zh-CN" sz="2000" dirty="0" smtClean="0">
                <a:latin typeface="微软雅黑" pitchFamily="34" charset="-122"/>
                <a:ea typeface="微软雅黑" pitchFamily="34" charset="-122"/>
              </a:rPr>
              <a:t>断面面积折线图</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直观地呈现了产品表面面积变化情况，折线较为平稳表示产品断面变化连续；有突变拐点则代表产品表面突然凸起或凹陷，拐点向上表示面积增加说明产品有突起，拐点向下表示面积减少说明凹陷；此外，还从图中可得出产品表面塌陷面和抬起面面位置以及塌陷或抬起的程度。</a:t>
            </a:r>
            <a:endParaRPr lang="zh-CN" altLang="en-US" sz="2000" dirty="0"/>
          </a:p>
        </p:txBody>
      </p:sp>
      <p:sp>
        <p:nvSpPr>
          <p:cNvPr id="5" name="标题 1"/>
          <p:cNvSpPr>
            <a:spLocks noGrp="1"/>
          </p:cNvSpPr>
          <p:nvPr>
            <p:ph type="title"/>
          </p:nvPr>
        </p:nvSpPr>
        <p:spPr/>
        <p:txBody>
          <a:bodyPr>
            <a:normAutofit/>
          </a:bodyPr>
          <a:lstStyle/>
          <a:p>
            <a:r>
              <a:rPr lang="en-US" altLang="zh-CN" sz="3600" dirty="0" smtClean="0"/>
              <a:t>4.4</a:t>
            </a:r>
            <a:r>
              <a:rPr lang="zh-CN" altLang="en-US" sz="3600" dirty="0" smtClean="0"/>
              <a:t>不同产品断面图的阅读和意义分析</a:t>
            </a:r>
            <a:endParaRPr lang="zh-CN" altLang="en-US" sz="3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模块">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模块">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模块">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366</TotalTime>
  <Words>1622</Words>
  <Application>Microsoft Office PowerPoint</Application>
  <PresentationFormat>全屏显示(4:3)</PresentationFormat>
  <Paragraphs>111</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模块</vt:lpstr>
      <vt:lpstr>第四章  产品断面扫描法对产品的改良(2) </vt:lpstr>
      <vt:lpstr>4.4不同产品断面图的阅读和意义分析</vt:lpstr>
      <vt:lpstr>4.4不同产品断面图的阅读和意义分析</vt:lpstr>
      <vt:lpstr>幻灯片 4</vt:lpstr>
      <vt:lpstr>4.4不同产品断面图的阅读和意义分析</vt:lpstr>
      <vt:lpstr>4.4不同产品断面图的阅读和意义分析</vt:lpstr>
      <vt:lpstr>4.4不同产品断面图的阅读和意义分析</vt:lpstr>
      <vt:lpstr>4.4不同产品断面图的阅读和意义分析</vt:lpstr>
      <vt:lpstr>4.4不同产品断面图的阅读和意义分析</vt:lpstr>
      <vt:lpstr>4.4不同产品断面图的阅读和意义分析</vt:lpstr>
      <vt:lpstr>4. 5产品断面扫描与人机交互</vt:lpstr>
      <vt:lpstr>4. 5产品断面扫描与人机交互</vt:lpstr>
      <vt:lpstr>4. 5产品断面扫描与人机交互</vt:lpstr>
      <vt:lpstr>4. 5产品断面扫描与人机交互</vt:lpstr>
      <vt:lpstr>4. 5产品断面扫描与人机交互</vt:lpstr>
      <vt:lpstr>4. 5产品断面扫描与人机交互</vt:lpstr>
      <vt:lpstr>4. 5产品断面扫描与人机交互</vt:lpstr>
      <vt:lpstr>4. 5产品断面扫描与人机交互</vt:lpstr>
      <vt:lpstr>THE END,THANKS!</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产品断面扫描法对产品的改良(2)</dc:title>
  <dc:creator>lenovo</dc:creator>
  <cp:lastModifiedBy>lenovo</cp:lastModifiedBy>
  <cp:revision>37</cp:revision>
  <dcterms:created xsi:type="dcterms:W3CDTF">2012-10-03T08:49:10Z</dcterms:created>
  <dcterms:modified xsi:type="dcterms:W3CDTF">2012-10-04T07:16:21Z</dcterms:modified>
</cp:coreProperties>
</file>