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8" r:id="rId28"/>
    <p:sldId id="282" r:id="rId29"/>
    <p:sldId id="283" r:id="rId30"/>
    <p:sldId id="284" r:id="rId31"/>
    <p:sldId id="285" r:id="rId32"/>
    <p:sldId id="286" r:id="rId33"/>
    <p:sldId id="287" r:id="rId34"/>
    <p:sldId id="289" r:id="rId35"/>
    <p:sldId id="290"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5" d="100"/>
          <a:sy n="55" d="100"/>
        </p:scale>
        <p:origin x="614" y="2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77334" y="443343"/>
            <a:ext cx="8596668" cy="1025237"/>
          </a:xfrm>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77334" y="1648691"/>
            <a:ext cx="8596668" cy="4655127"/>
          </a:xfrm>
        </p:spPr>
        <p:txBody>
          <a:bodyPr/>
          <a:lstStyle>
            <a:lvl1pPr marL="0" indent="0">
              <a:lnSpc>
                <a:spcPct val="150000"/>
              </a:lnSpc>
              <a:buFontTx/>
              <a:buNone/>
              <a:defRPr/>
            </a:lvl1pPr>
            <a:lvl2pPr marL="457200" indent="0">
              <a:lnSpc>
                <a:spcPct val="150000"/>
              </a:lnSpc>
              <a:buFontTx/>
              <a:buNone/>
              <a:defRPr/>
            </a:lvl2pPr>
            <a:lvl3pPr marL="914400" indent="0">
              <a:lnSpc>
                <a:spcPct val="150000"/>
              </a:lnSpc>
              <a:buFontTx/>
              <a:buNone/>
              <a:defRPr/>
            </a:lvl3pPr>
            <a:lvl4pPr marL="1371600" indent="0">
              <a:lnSpc>
                <a:spcPct val="150000"/>
              </a:lnSpc>
              <a:buFontTx/>
              <a:buNone/>
              <a:defRPr/>
            </a:lvl4pPr>
            <a:lvl5pPr marL="1828800" indent="0">
              <a:lnSpc>
                <a:spcPct val="150000"/>
              </a:lnSpc>
              <a:buFontTx/>
              <a:buNone/>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a:xfrm>
            <a:off x="7205133" y="6415439"/>
            <a:ext cx="911939" cy="365125"/>
          </a:xfrm>
        </p:spPr>
        <p:txBody>
          <a:bodyPr/>
          <a:lstStyle/>
          <a:p>
            <a:fld id="{B61BEF0D-F0BB-DE4B-95CE-6DB70DBA9567}" type="datetimeFigureOut">
              <a:rPr lang="en-US" dirty="0"/>
              <a:pPr/>
              <a:t>2/25/2014</a:t>
            </a:fld>
            <a:endParaRPr lang="en-US" dirty="0"/>
          </a:p>
        </p:txBody>
      </p:sp>
      <p:sp>
        <p:nvSpPr>
          <p:cNvPr id="5" name="Footer Placeholder 4"/>
          <p:cNvSpPr>
            <a:spLocks noGrp="1"/>
          </p:cNvSpPr>
          <p:nvPr>
            <p:ph type="ftr" sz="quarter" idx="11"/>
          </p:nvPr>
        </p:nvSpPr>
        <p:spPr>
          <a:xfrm>
            <a:off x="677334" y="6415439"/>
            <a:ext cx="6297612" cy="365125"/>
          </a:xfrm>
        </p:spPr>
        <p:txBody>
          <a:bodyPr/>
          <a:lstStyle/>
          <a:p>
            <a:endParaRPr lang="en-US" dirty="0"/>
          </a:p>
        </p:txBody>
      </p:sp>
      <p:sp>
        <p:nvSpPr>
          <p:cNvPr id="6" name="Slide Number Placeholder 5"/>
          <p:cNvSpPr>
            <a:spLocks noGrp="1"/>
          </p:cNvSpPr>
          <p:nvPr>
            <p:ph type="sldNum" sz="quarter" idx="12"/>
          </p:nvPr>
        </p:nvSpPr>
        <p:spPr>
          <a:xfrm>
            <a:off x="8590663" y="6415439"/>
            <a:ext cx="683339"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2A54C80-263E-416B-A8E0-580EDEADCBDC}" type="datetimeFigureOut">
              <a:rPr lang="en-US" dirty="0"/>
              <a:t>2/25/2014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2/25/2014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2/25/2014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2</a:t>
            </a:r>
            <a:r>
              <a:rPr lang="zh-CN" altLang="zh-CN" dirty="0"/>
              <a:t>章 常用标准控件</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00043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47044" y="2062163"/>
            <a:ext cx="6457950" cy="3829050"/>
          </a:xfrm>
        </p:spPr>
      </p:pic>
    </p:spTree>
    <p:extLst>
      <p:ext uri="{BB962C8B-B14F-4D97-AF65-F5344CB8AC3E}">
        <p14:creationId xmlns:p14="http://schemas.microsoft.com/office/powerpoint/2010/main" val="3451539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zh-CN" dirty="0"/>
              <a:t>选择控件</a:t>
            </a:r>
            <a:endParaRPr lang="zh-CN" altLang="en-US" dirty="0"/>
          </a:p>
        </p:txBody>
      </p:sp>
      <p:sp>
        <p:nvSpPr>
          <p:cNvPr id="3" name="内容占位符 2"/>
          <p:cNvSpPr>
            <a:spLocks noGrp="1"/>
          </p:cNvSpPr>
          <p:nvPr>
            <p:ph idx="1"/>
          </p:nvPr>
        </p:nvSpPr>
        <p:spPr/>
        <p:txBody>
          <a:bodyPr/>
          <a:lstStyle/>
          <a:p>
            <a:pPr latinLnBrk="1"/>
            <a:r>
              <a:rPr lang="en-US" altLang="zh-CN" b="1" dirty="0" err="1"/>
              <a:t>RadioButton</a:t>
            </a:r>
            <a:r>
              <a:rPr lang="zh-CN" altLang="zh-CN" b="1" dirty="0"/>
              <a:t>控件</a:t>
            </a:r>
          </a:p>
          <a:p>
            <a:pPr latinLnBrk="1"/>
            <a:r>
              <a:rPr lang="en-US" altLang="zh-CN" dirty="0" err="1"/>
              <a:t>RadioButton</a:t>
            </a:r>
            <a:r>
              <a:rPr lang="zh-CN" altLang="zh-CN" dirty="0"/>
              <a:t>控件是单选按钮控件，当用户选择某个单选按钮时，同组中的其它选项不能被同时选中</a:t>
            </a:r>
            <a:r>
              <a:rPr lang="zh-CN" altLang="zh-CN" dirty="0" smtClean="0"/>
              <a:t>。</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4105537496"/>
              </p:ext>
            </p:extLst>
          </p:nvPr>
        </p:nvGraphicFramePr>
        <p:xfrm>
          <a:off x="1664781" y="3183960"/>
          <a:ext cx="7493074" cy="3480074"/>
        </p:xfrm>
        <a:graphic>
          <a:graphicData uri="http://schemas.openxmlformats.org/drawingml/2006/table">
            <a:tbl>
              <a:tblPr firstRow="1" firstCol="1" bandRow="1">
                <a:tableStyleId>{5C22544A-7EE6-4342-B048-85BDC9FD1C3A}</a:tableStyleId>
              </a:tblPr>
              <a:tblGrid>
                <a:gridCol w="1692992"/>
                <a:gridCol w="5800082"/>
              </a:tblGrid>
              <a:tr h="564368">
                <a:tc>
                  <a:txBody>
                    <a:bodyPr/>
                    <a:lstStyle/>
                    <a:p>
                      <a:pPr algn="ctr" latinLnBrk="1">
                        <a:lnSpc>
                          <a:spcPct val="150000"/>
                        </a:lnSpc>
                        <a:spcAft>
                          <a:spcPts val="0"/>
                        </a:spcAft>
                      </a:pPr>
                      <a:r>
                        <a:rPr lang="zh-CN" sz="2000" kern="100">
                          <a:effectLst/>
                        </a:rPr>
                        <a:t>属</a:t>
                      </a:r>
                      <a:r>
                        <a:rPr lang="en-US" sz="2000" kern="100">
                          <a:effectLst/>
                        </a:rPr>
                        <a:t>  </a:t>
                      </a:r>
                      <a:r>
                        <a:rPr lang="zh-CN" sz="2000" kern="100">
                          <a:effectLst/>
                        </a:rPr>
                        <a:t>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000" kern="100">
                          <a:effectLst/>
                        </a:rPr>
                        <a:t>说</a:t>
                      </a:r>
                      <a:r>
                        <a:rPr lang="en-US" sz="2000" kern="100">
                          <a:effectLst/>
                        </a:rPr>
                        <a:t>  </a:t>
                      </a:r>
                      <a:r>
                        <a:rPr lang="zh-CN" sz="2000" kern="100">
                          <a:effectLst/>
                        </a:rPr>
                        <a:t>明</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85951">
                <a:tc>
                  <a:txBody>
                    <a:bodyPr/>
                    <a:lstStyle/>
                    <a:p>
                      <a:pPr algn="ctr" latinLnBrk="1">
                        <a:lnSpc>
                          <a:spcPct val="150000"/>
                        </a:lnSpc>
                        <a:spcAft>
                          <a:spcPts val="0"/>
                        </a:spcAft>
                      </a:pPr>
                      <a:r>
                        <a:rPr lang="en-US" sz="1600" kern="100">
                          <a:effectLst/>
                        </a:rPr>
                        <a:t>ID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控件唯一标识</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85951">
                <a:tc>
                  <a:txBody>
                    <a:bodyPr/>
                    <a:lstStyle/>
                    <a:p>
                      <a:pPr algn="ctr" latinLnBrk="1">
                        <a:lnSpc>
                          <a:spcPct val="150000"/>
                        </a:lnSpc>
                        <a:spcAft>
                          <a:spcPts val="0"/>
                        </a:spcAft>
                      </a:pPr>
                      <a:r>
                        <a:rPr lang="en-US" sz="1600" kern="100">
                          <a:effectLst/>
                        </a:rPr>
                        <a:t>Text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控件关联的文本标签</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85951">
                <a:tc>
                  <a:txBody>
                    <a:bodyPr/>
                    <a:lstStyle/>
                    <a:p>
                      <a:pPr algn="ctr" latinLnBrk="1">
                        <a:lnSpc>
                          <a:spcPct val="150000"/>
                        </a:lnSpc>
                        <a:spcAft>
                          <a:spcPts val="0"/>
                        </a:spcAft>
                      </a:pPr>
                      <a:r>
                        <a:rPr lang="en-US" sz="1600" kern="100">
                          <a:effectLst/>
                        </a:rPr>
                        <a:t>GroupName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控件所属的控件组名</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85951">
                <a:tc>
                  <a:txBody>
                    <a:bodyPr/>
                    <a:lstStyle/>
                    <a:p>
                      <a:pPr algn="ctr" latinLnBrk="1">
                        <a:lnSpc>
                          <a:spcPct val="150000"/>
                        </a:lnSpc>
                        <a:spcAft>
                          <a:spcPts val="0"/>
                        </a:spcAft>
                      </a:pPr>
                      <a:r>
                        <a:rPr lang="en-US" sz="1600" kern="100">
                          <a:effectLst/>
                        </a:rPr>
                        <a:t>Checked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控件是否被选中</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85951">
                <a:tc>
                  <a:txBody>
                    <a:bodyPr/>
                    <a:lstStyle/>
                    <a:p>
                      <a:pPr algn="ctr" latinLnBrk="1">
                        <a:lnSpc>
                          <a:spcPct val="150000"/>
                        </a:lnSpc>
                        <a:spcAft>
                          <a:spcPts val="0"/>
                        </a:spcAft>
                      </a:pPr>
                      <a:r>
                        <a:rPr lang="en-US" sz="1600" kern="100">
                          <a:effectLst/>
                        </a:rPr>
                        <a:t>AutoPostBack</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单击控件时是否自动回发到服务器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85951">
                <a:tc>
                  <a:txBody>
                    <a:bodyPr/>
                    <a:lstStyle/>
                    <a:p>
                      <a:pPr algn="ctr" latinLnBrk="1">
                        <a:lnSpc>
                          <a:spcPct val="150000"/>
                        </a:lnSpc>
                        <a:spcAft>
                          <a:spcPts val="0"/>
                        </a:spcAft>
                      </a:pPr>
                      <a:r>
                        <a:rPr lang="en-US" sz="1600" kern="100">
                          <a:effectLst/>
                        </a:rPr>
                        <a:t>Enabled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判断控件是否可用</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7538028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2-3</a:t>
            </a:r>
            <a:r>
              <a:rPr lang="zh-CN" altLang="zh-CN" dirty="0"/>
              <a:t>】利用</a:t>
            </a:r>
            <a:r>
              <a:rPr lang="en-US" altLang="zh-CN" dirty="0" err="1"/>
              <a:t>RadioButton</a:t>
            </a:r>
            <a:r>
              <a:rPr lang="zh-CN" altLang="zh-CN" dirty="0"/>
              <a:t>控件实现考试系统中单选题的操作，如图</a:t>
            </a:r>
            <a:r>
              <a:rPr lang="en-US" altLang="zh-CN" dirty="0"/>
              <a:t>2-8</a:t>
            </a:r>
            <a:r>
              <a:rPr lang="zh-CN" altLang="zh-CN" dirty="0"/>
              <a:t>所示。用户不选择答案单击“提交”按钮时，页面弹出“请选择答案！”提示；当用户选择正确答案</a:t>
            </a:r>
            <a:r>
              <a:rPr lang="en-US" altLang="zh-CN" dirty="0"/>
              <a:t>B</a:t>
            </a:r>
            <a:r>
              <a:rPr lang="zh-CN" altLang="zh-CN" dirty="0"/>
              <a:t>时，页面提示“恭喜你，回答正确！”；否则提示“对不起，正确答案是</a:t>
            </a:r>
            <a:r>
              <a:rPr lang="en-US" altLang="zh-CN" dirty="0"/>
              <a:t>B</a:t>
            </a:r>
            <a:r>
              <a:rPr lang="zh-CN" altLang="zh-CN" dirty="0"/>
              <a:t>！”（</a:t>
            </a:r>
            <a:r>
              <a:rPr lang="en-US" altLang="zh-CN" dirty="0"/>
              <a:t>Ex2-3.aspx</a:t>
            </a:r>
            <a:r>
              <a:rPr lang="zh-CN" altLang="zh-CN" dirty="0"/>
              <a:t>）。</a:t>
            </a:r>
          </a:p>
          <a:p>
            <a:pPr latinLnBrk="1"/>
            <a:r>
              <a:rPr lang="en-US" altLang="zh-CN" dirty="0"/>
              <a:t>protected void Button1_Click(object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a:t>
            </a:r>
            <a:r>
              <a:rPr lang="zh-CN" altLang="zh-CN" dirty="0"/>
              <a:t>如果没有选择答案</a:t>
            </a:r>
          </a:p>
          <a:p>
            <a:pPr latinLnBrk="1"/>
            <a:r>
              <a:rPr lang="en-US" altLang="zh-CN" dirty="0"/>
              <a:t>if (R1.Checked == false &amp;&amp; R2.Checked == false &amp;&amp; R3.Checked == false)</a:t>
            </a:r>
            <a:endParaRPr lang="zh-CN" altLang="zh-CN" dirty="0"/>
          </a:p>
          <a:p>
            <a:pPr latinLnBrk="1"/>
            <a:r>
              <a:rPr lang="en-US" altLang="zh-CN" dirty="0" err="1"/>
              <a:t>Response.Write</a:t>
            </a:r>
            <a:r>
              <a:rPr lang="en-US" altLang="zh-CN" dirty="0"/>
              <a:t>("&lt;script&gt;alert('</a:t>
            </a:r>
            <a:r>
              <a:rPr lang="zh-CN" altLang="zh-CN" dirty="0"/>
              <a:t>请选择答案！</a:t>
            </a:r>
            <a:r>
              <a:rPr lang="en-US" altLang="zh-CN" dirty="0"/>
              <a:t>')&lt;/script</a:t>
            </a:r>
            <a:r>
              <a:rPr lang="en-US" altLang="zh-CN" dirty="0" smtClean="0"/>
              <a:t>&gt;");</a:t>
            </a:r>
            <a:endParaRPr lang="zh-CN" altLang="zh-CN" dirty="0"/>
          </a:p>
        </p:txBody>
      </p:sp>
    </p:spTree>
    <p:extLst>
      <p:ext uri="{BB962C8B-B14F-4D97-AF65-F5344CB8AC3E}">
        <p14:creationId xmlns:p14="http://schemas.microsoft.com/office/powerpoint/2010/main" val="373264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atinLnBrk="1"/>
            <a:r>
              <a:rPr lang="en-US" altLang="zh-CN" dirty="0" smtClean="0"/>
              <a:t>else</a:t>
            </a:r>
            <a:endParaRPr lang="zh-CN" altLang="zh-CN" dirty="0"/>
          </a:p>
          <a:p>
            <a:pPr latinLnBrk="1"/>
            <a:r>
              <a:rPr lang="en-US" altLang="zh-CN" dirty="0"/>
              <a:t>{</a:t>
            </a:r>
            <a:endParaRPr lang="zh-CN" altLang="zh-CN" dirty="0"/>
          </a:p>
          <a:p>
            <a:pPr latinLnBrk="1"/>
            <a:r>
              <a:rPr lang="en-US" altLang="zh-CN" dirty="0"/>
              <a:t>//</a:t>
            </a:r>
            <a:r>
              <a:rPr lang="zh-CN" altLang="zh-CN" dirty="0"/>
              <a:t>判断所选答案是否正确</a:t>
            </a:r>
          </a:p>
          <a:p>
            <a:pPr latinLnBrk="1"/>
            <a:r>
              <a:rPr lang="en-US" altLang="zh-CN" dirty="0"/>
              <a:t>if (R2.Checked == true)</a:t>
            </a:r>
            <a:endParaRPr lang="zh-CN" altLang="zh-CN" dirty="0"/>
          </a:p>
          <a:p>
            <a:pPr latinLnBrk="1"/>
            <a:r>
              <a:rPr lang="en-US" altLang="zh-CN" dirty="0" err="1"/>
              <a:t>Response.Write</a:t>
            </a:r>
            <a:r>
              <a:rPr lang="en-US" altLang="zh-CN" dirty="0"/>
              <a:t>("&lt;script&gt;alert('</a:t>
            </a:r>
            <a:r>
              <a:rPr lang="zh-CN" altLang="zh-CN" dirty="0"/>
              <a:t>恭喜你，回答正确！</a:t>
            </a:r>
            <a:r>
              <a:rPr lang="en-US" altLang="zh-CN" dirty="0"/>
              <a:t>')&lt;/script&gt;");</a:t>
            </a:r>
            <a:endParaRPr lang="zh-CN" altLang="zh-CN" dirty="0"/>
          </a:p>
          <a:p>
            <a:pPr latinLnBrk="1"/>
            <a:r>
              <a:rPr lang="en-US" altLang="zh-CN" dirty="0"/>
              <a:t>else</a:t>
            </a:r>
            <a:endParaRPr lang="zh-CN" altLang="zh-CN" dirty="0"/>
          </a:p>
          <a:p>
            <a:pPr latinLnBrk="1"/>
            <a:r>
              <a:rPr lang="en-US" altLang="zh-CN" dirty="0" err="1"/>
              <a:t>Response.Write</a:t>
            </a:r>
            <a:r>
              <a:rPr lang="en-US" altLang="zh-CN" dirty="0"/>
              <a:t>("&lt;script&gt;alert('</a:t>
            </a:r>
            <a:r>
              <a:rPr lang="zh-CN" altLang="zh-CN" dirty="0"/>
              <a:t>对不起，正确答案是</a:t>
            </a:r>
            <a:r>
              <a:rPr lang="en-US" altLang="zh-CN" dirty="0"/>
              <a:t>B</a:t>
            </a:r>
            <a:r>
              <a:rPr lang="zh-CN" altLang="zh-CN" dirty="0"/>
              <a:t>！</a:t>
            </a:r>
            <a:r>
              <a:rPr lang="en-US" altLang="zh-CN" dirty="0"/>
              <a:t>')&lt;/script&gt;");</a:t>
            </a:r>
            <a:endParaRPr lang="zh-CN" altLang="zh-CN" dirty="0"/>
          </a:p>
          <a:p>
            <a:pPr latinLnBrk="1"/>
            <a:r>
              <a:rPr lang="en-US" altLang="zh-CN" dirty="0"/>
              <a:t>}</a:t>
            </a:r>
            <a:endParaRPr lang="zh-CN" altLang="zh-CN" dirty="0"/>
          </a:p>
          <a:p>
            <a:pPr latinLnBrk="1"/>
            <a:r>
              <a:rPr lang="en-US" altLang="zh-CN" dirty="0"/>
              <a:t>}</a:t>
            </a:r>
            <a:endParaRPr lang="zh-CN" altLang="zh-CN" dirty="0"/>
          </a:p>
          <a:p>
            <a:endParaRPr lang="zh-CN" altLang="en-US" dirty="0"/>
          </a:p>
        </p:txBody>
      </p:sp>
    </p:spTree>
    <p:extLst>
      <p:ext uri="{BB962C8B-B14F-4D97-AF65-F5344CB8AC3E}">
        <p14:creationId xmlns:p14="http://schemas.microsoft.com/office/powerpoint/2010/main" val="30189214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7294" y="2167803"/>
            <a:ext cx="6296747" cy="3872778"/>
          </a:xfrm>
        </p:spPr>
      </p:pic>
    </p:spTree>
    <p:extLst>
      <p:ext uri="{BB962C8B-B14F-4D97-AF65-F5344CB8AC3E}">
        <p14:creationId xmlns:p14="http://schemas.microsoft.com/office/powerpoint/2010/main" val="1746820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 </a:t>
            </a:r>
            <a:r>
              <a:rPr lang="en-US" altLang="zh-CN" b="1" dirty="0" err="1"/>
              <a:t>RadioButtonList</a:t>
            </a:r>
            <a:r>
              <a:rPr lang="zh-CN" altLang="zh-CN" b="1" dirty="0" smtClean="0"/>
              <a:t>控件</a:t>
            </a:r>
            <a:endParaRPr lang="zh-CN" altLang="en-US" dirty="0"/>
          </a:p>
        </p:txBody>
      </p:sp>
      <p:sp>
        <p:nvSpPr>
          <p:cNvPr id="3" name="内容占位符 2"/>
          <p:cNvSpPr>
            <a:spLocks noGrp="1"/>
          </p:cNvSpPr>
          <p:nvPr>
            <p:ph idx="1"/>
          </p:nvPr>
        </p:nvSpPr>
        <p:spPr/>
        <p:txBody>
          <a:bodyPr/>
          <a:lstStyle/>
          <a:p>
            <a:r>
              <a:rPr lang="en-US" altLang="zh-CN" dirty="0" smtClean="0"/>
              <a:t>       </a:t>
            </a:r>
            <a:r>
              <a:rPr lang="en-US" altLang="zh-CN" dirty="0" err="1" smtClean="0"/>
              <a:t>RadioButtonList</a:t>
            </a:r>
            <a:r>
              <a:rPr lang="zh-CN" altLang="zh-CN" dirty="0"/>
              <a:t>控件有效地解决</a:t>
            </a:r>
            <a:r>
              <a:rPr lang="zh-CN" altLang="zh-CN" dirty="0" smtClean="0"/>
              <a:t>了</a:t>
            </a:r>
            <a:r>
              <a:rPr lang="zh-CN" altLang="zh-CN" dirty="0"/>
              <a:t>每个</a:t>
            </a:r>
            <a:r>
              <a:rPr lang="en-US" altLang="zh-CN" dirty="0" err="1"/>
              <a:t>RadioButton</a:t>
            </a:r>
            <a:r>
              <a:rPr lang="zh-CN" altLang="zh-CN" dirty="0"/>
              <a:t>控件在</a:t>
            </a:r>
            <a:r>
              <a:rPr lang="en-US" altLang="zh-CN" dirty="0" err="1"/>
              <a:t>RadioButton</a:t>
            </a:r>
            <a:r>
              <a:rPr lang="zh-CN" altLang="zh-CN" dirty="0"/>
              <a:t>组中是相互独立的</a:t>
            </a:r>
            <a:r>
              <a:rPr lang="zh-CN" altLang="zh-CN" dirty="0" smtClean="0"/>
              <a:t>问题，为</a:t>
            </a:r>
            <a:r>
              <a:rPr lang="zh-CN" altLang="zh-CN" dirty="0"/>
              <a:t>读者提供了一组</a:t>
            </a:r>
            <a:r>
              <a:rPr lang="en-US" altLang="zh-CN" dirty="0" err="1"/>
              <a:t>RadioButton</a:t>
            </a:r>
            <a:r>
              <a:rPr lang="zh-CN" altLang="zh-CN" dirty="0"/>
              <a:t>，大大方便了用户操作。</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456169203"/>
              </p:ext>
            </p:extLst>
          </p:nvPr>
        </p:nvGraphicFramePr>
        <p:xfrm>
          <a:off x="997529" y="2687780"/>
          <a:ext cx="8063345" cy="3908536"/>
        </p:xfrm>
        <a:graphic>
          <a:graphicData uri="http://schemas.openxmlformats.org/drawingml/2006/table">
            <a:tbl>
              <a:tblPr firstRow="1" firstCol="1" bandRow="1">
                <a:tableStyleId>{5C22544A-7EE6-4342-B048-85BDC9FD1C3A}</a:tableStyleId>
              </a:tblPr>
              <a:tblGrid>
                <a:gridCol w="1934584"/>
                <a:gridCol w="6128761"/>
              </a:tblGrid>
              <a:tr h="452792">
                <a:tc>
                  <a:txBody>
                    <a:bodyPr/>
                    <a:lstStyle/>
                    <a:p>
                      <a:pPr algn="ctr" latinLnBrk="1">
                        <a:lnSpc>
                          <a:spcPct val="150000"/>
                        </a:lnSpc>
                        <a:spcAft>
                          <a:spcPts val="0"/>
                        </a:spcAft>
                      </a:pPr>
                      <a:r>
                        <a:rPr lang="zh-CN" sz="2000" kern="100" dirty="0">
                          <a:effectLst/>
                        </a:rPr>
                        <a:t>属</a:t>
                      </a:r>
                      <a:r>
                        <a:rPr lang="en-US" sz="2000" kern="100" dirty="0">
                          <a:effectLst/>
                        </a:rPr>
                        <a:t>  </a:t>
                      </a:r>
                      <a:r>
                        <a:rPr lang="zh-CN" sz="2000" kern="100" dirty="0">
                          <a:effectLst/>
                        </a:rPr>
                        <a:t>性</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000" kern="100">
                          <a:effectLst/>
                        </a:rPr>
                        <a:t>说</a:t>
                      </a:r>
                      <a:r>
                        <a:rPr lang="en-US" sz="2000" kern="100">
                          <a:effectLst/>
                        </a:rPr>
                        <a:t>  </a:t>
                      </a:r>
                      <a:r>
                        <a:rPr lang="zh-CN" sz="2000" kern="100">
                          <a:effectLst/>
                        </a:rPr>
                        <a:t>明</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89878">
                <a:tc>
                  <a:txBody>
                    <a:bodyPr/>
                    <a:lstStyle/>
                    <a:p>
                      <a:pPr algn="ctr" latinLnBrk="1">
                        <a:lnSpc>
                          <a:spcPct val="150000"/>
                        </a:lnSpc>
                        <a:spcAft>
                          <a:spcPts val="0"/>
                        </a:spcAft>
                      </a:pPr>
                      <a:r>
                        <a:rPr lang="en-US" sz="1600" kern="100">
                          <a:effectLst/>
                        </a:rPr>
                        <a:t>ID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控件唯一标识</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88012">
                <a:tc>
                  <a:txBody>
                    <a:bodyPr/>
                    <a:lstStyle/>
                    <a:p>
                      <a:pPr algn="ctr" latinLnBrk="1">
                        <a:lnSpc>
                          <a:spcPct val="150000"/>
                        </a:lnSpc>
                        <a:spcAft>
                          <a:spcPts val="0"/>
                        </a:spcAft>
                      </a:pPr>
                      <a:r>
                        <a:rPr lang="en-US" sz="1600" kern="100">
                          <a:effectLst/>
                        </a:rPr>
                        <a:t>AutoPostBack</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单击控件时是否自动回发到服务器，响应</a:t>
                      </a:r>
                      <a:r>
                        <a:rPr lang="en-US" sz="1600" kern="100">
                          <a:effectLst/>
                        </a:rPr>
                        <a:t>OnSelectedIndexChanged</a:t>
                      </a:r>
                      <a:r>
                        <a:rPr lang="zh-CN" sz="1600" kern="100">
                          <a:effectLst/>
                        </a:rPr>
                        <a:t>事件</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89878">
                <a:tc>
                  <a:txBody>
                    <a:bodyPr/>
                    <a:lstStyle/>
                    <a:p>
                      <a:pPr algn="ctr" latinLnBrk="1">
                        <a:lnSpc>
                          <a:spcPct val="150000"/>
                        </a:lnSpc>
                        <a:spcAft>
                          <a:spcPts val="0"/>
                        </a:spcAft>
                      </a:pPr>
                      <a:r>
                        <a:rPr lang="en-US" sz="1600" kern="100">
                          <a:effectLst/>
                        </a:rPr>
                        <a:t>CellPading</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各项目之间的距离，单位是像素</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88012">
                <a:tc>
                  <a:txBody>
                    <a:bodyPr/>
                    <a:lstStyle/>
                    <a:p>
                      <a:pPr algn="ctr" latinLnBrk="1">
                        <a:lnSpc>
                          <a:spcPct val="150000"/>
                        </a:lnSpc>
                        <a:spcAft>
                          <a:spcPts val="0"/>
                        </a:spcAft>
                      </a:pPr>
                      <a:r>
                        <a:rPr lang="en-US" sz="1600" kern="100">
                          <a:effectLst/>
                        </a:rPr>
                        <a:t>Items</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返回</a:t>
                      </a:r>
                      <a:r>
                        <a:rPr lang="en-US" sz="1600" kern="100">
                          <a:effectLst/>
                        </a:rPr>
                        <a:t>RadioButtonList</a:t>
                      </a:r>
                      <a:r>
                        <a:rPr lang="zh-CN" sz="1600" kern="100">
                          <a:effectLst/>
                        </a:rPr>
                        <a:t>控件中的</a:t>
                      </a:r>
                      <a:r>
                        <a:rPr lang="en-US" sz="1600" kern="100">
                          <a:effectLst/>
                        </a:rPr>
                        <a:t>ListItem</a:t>
                      </a:r>
                      <a:r>
                        <a:rPr lang="zh-CN" sz="1600" kern="100">
                          <a:effectLst/>
                        </a:rPr>
                        <a:t>的对象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88012">
                <a:tc>
                  <a:txBody>
                    <a:bodyPr/>
                    <a:lstStyle/>
                    <a:p>
                      <a:pPr algn="ctr" latinLnBrk="1">
                        <a:lnSpc>
                          <a:spcPct val="150000"/>
                        </a:lnSpc>
                        <a:spcAft>
                          <a:spcPts val="0"/>
                        </a:spcAft>
                      </a:pPr>
                      <a:r>
                        <a:rPr lang="en-US" sz="1600" kern="100">
                          <a:effectLst/>
                        </a:rPr>
                        <a:t>RepeatDirection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选择项目的排列方向，默认为</a:t>
                      </a:r>
                      <a:r>
                        <a:rPr lang="en-US" sz="1600" kern="100">
                          <a:effectLst/>
                        </a:rPr>
                        <a:t>Vertical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88012">
                <a:tc>
                  <a:txBody>
                    <a:bodyPr/>
                    <a:lstStyle/>
                    <a:p>
                      <a:pPr algn="ctr" latinLnBrk="1">
                        <a:lnSpc>
                          <a:spcPct val="150000"/>
                        </a:lnSpc>
                        <a:spcAft>
                          <a:spcPts val="0"/>
                        </a:spcAft>
                      </a:pPr>
                      <a:r>
                        <a:rPr lang="en-US" sz="1600" kern="100">
                          <a:effectLst/>
                        </a:rPr>
                        <a:t>RepeatColumns</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设置一行旋转选择项目的个数，默认为</a:t>
                      </a:r>
                      <a:r>
                        <a:rPr lang="en-US" sz="1600" kern="100" dirty="0">
                          <a:effectLst/>
                        </a:rPr>
                        <a:t>0</a:t>
                      </a:r>
                      <a:r>
                        <a:rPr lang="zh-CN" sz="1600" kern="100" dirty="0">
                          <a:effectLst/>
                        </a:rPr>
                        <a:t>（表示忽略该项）</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88012">
                <a:tc>
                  <a:txBody>
                    <a:bodyPr/>
                    <a:lstStyle/>
                    <a:p>
                      <a:pPr algn="ctr" latinLnBrk="1">
                        <a:lnSpc>
                          <a:spcPct val="150000"/>
                        </a:lnSpc>
                        <a:spcAft>
                          <a:spcPts val="0"/>
                        </a:spcAft>
                      </a:pPr>
                      <a:r>
                        <a:rPr lang="en-US" sz="1600" kern="100">
                          <a:effectLst/>
                        </a:rPr>
                        <a:t>SelectedItem</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返回被选择的</a:t>
                      </a:r>
                      <a:r>
                        <a:rPr lang="en-US" sz="1600" kern="100">
                          <a:effectLst/>
                        </a:rPr>
                        <a:t>ListItem</a:t>
                      </a:r>
                      <a:r>
                        <a:rPr lang="zh-CN" sz="1600" kern="100">
                          <a:effectLst/>
                        </a:rPr>
                        <a:t>对象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88012">
                <a:tc>
                  <a:txBody>
                    <a:bodyPr/>
                    <a:lstStyle/>
                    <a:p>
                      <a:pPr algn="ctr" latinLnBrk="1">
                        <a:lnSpc>
                          <a:spcPct val="150000"/>
                        </a:lnSpc>
                        <a:spcAft>
                          <a:spcPts val="0"/>
                        </a:spcAft>
                      </a:pPr>
                      <a:r>
                        <a:rPr lang="en-US" sz="1600" kern="100">
                          <a:effectLst/>
                        </a:rPr>
                        <a:t>TextAlign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设置各项目所显示文字在按钮左边还是右边，默认</a:t>
                      </a:r>
                      <a:r>
                        <a:rPr lang="en-US" sz="1600" kern="100" dirty="0">
                          <a:effectLst/>
                        </a:rPr>
                        <a:t>Right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6967298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77334" y="1648691"/>
            <a:ext cx="8596668" cy="4876800"/>
          </a:xfrm>
        </p:spPr>
        <p:txBody>
          <a:bodyPr>
            <a:noAutofit/>
          </a:bodyPr>
          <a:lstStyle/>
          <a:p>
            <a:r>
              <a:rPr lang="zh-CN" altLang="zh-CN" sz="2000" dirty="0"/>
              <a:t>【例</a:t>
            </a:r>
            <a:r>
              <a:rPr lang="en-US" altLang="zh-CN" sz="2000" dirty="0"/>
              <a:t>2-4</a:t>
            </a:r>
            <a:r>
              <a:rPr lang="zh-CN" altLang="zh-CN" sz="2000" dirty="0"/>
              <a:t>】利用</a:t>
            </a:r>
            <a:r>
              <a:rPr lang="en-US" altLang="zh-CN" sz="2000" dirty="0" err="1"/>
              <a:t>RadioButtonList</a:t>
            </a:r>
            <a:r>
              <a:rPr lang="zh-CN" altLang="zh-CN" sz="2000" dirty="0"/>
              <a:t>控件</a:t>
            </a:r>
            <a:r>
              <a:rPr lang="en-US" altLang="zh-CN" sz="2000" dirty="0" err="1"/>
              <a:t>AutoPostBack</a:t>
            </a:r>
            <a:r>
              <a:rPr lang="zh-CN" altLang="zh-CN" sz="2000" dirty="0"/>
              <a:t>属性和</a:t>
            </a:r>
            <a:r>
              <a:rPr lang="en-US" altLang="zh-CN" sz="2000" dirty="0" err="1" smtClean="0"/>
              <a:t>OnSelectedIndex</a:t>
            </a:r>
            <a:r>
              <a:rPr lang="en-US" altLang="zh-CN" sz="2000" dirty="0" smtClean="0"/>
              <a:t> Changed</a:t>
            </a:r>
            <a:r>
              <a:rPr lang="zh-CN" altLang="zh-CN" sz="2000" dirty="0"/>
              <a:t>事件实现性别单选和提示文字即时更新，如图</a:t>
            </a:r>
            <a:r>
              <a:rPr lang="en-US" altLang="zh-CN" sz="2000" dirty="0"/>
              <a:t>2-9</a:t>
            </a:r>
            <a:r>
              <a:rPr lang="zh-CN" altLang="zh-CN" sz="2000" dirty="0"/>
              <a:t>所示。如用户选择“男”，页面下面的文字立即改变为“你选择的是：男；对应的值为：</a:t>
            </a:r>
            <a:r>
              <a:rPr lang="en-US" altLang="zh-CN" sz="2000" dirty="0"/>
              <a:t>1</a:t>
            </a:r>
            <a:r>
              <a:rPr lang="zh-CN" altLang="zh-CN" sz="2000" dirty="0"/>
              <a:t>”（</a:t>
            </a:r>
            <a:r>
              <a:rPr lang="en-US" altLang="zh-CN" sz="2000" dirty="0"/>
              <a:t>Ex2-4.aspx</a:t>
            </a:r>
            <a:r>
              <a:rPr lang="zh-CN" altLang="zh-CN" sz="2000" dirty="0"/>
              <a:t>）。</a:t>
            </a:r>
          </a:p>
          <a:p>
            <a:pPr latinLnBrk="1"/>
            <a:r>
              <a:rPr lang="en-US" altLang="zh-CN" sz="2000" dirty="0"/>
              <a:t>protected void </a:t>
            </a:r>
            <a:r>
              <a:rPr lang="en-US" altLang="zh-CN" sz="2000" dirty="0" err="1"/>
              <a:t>rblsex_SelectedIndexChanged</a:t>
            </a:r>
            <a:r>
              <a:rPr lang="en-US" altLang="zh-CN" sz="2000" dirty="0"/>
              <a:t>(object sender, </a:t>
            </a:r>
            <a:r>
              <a:rPr lang="en-US" altLang="zh-CN" sz="2000" dirty="0" err="1"/>
              <a:t>EventArgs</a:t>
            </a:r>
            <a:r>
              <a:rPr lang="en-US" altLang="zh-CN" sz="2000" dirty="0"/>
              <a:t> e)</a:t>
            </a:r>
            <a:endParaRPr lang="zh-CN" altLang="zh-CN" sz="2000" dirty="0"/>
          </a:p>
          <a:p>
            <a:pPr latinLnBrk="1"/>
            <a:r>
              <a:rPr lang="en-US" altLang="zh-CN" sz="2000" dirty="0"/>
              <a:t>{</a:t>
            </a:r>
            <a:endParaRPr lang="zh-CN" altLang="zh-CN" sz="2000" dirty="0"/>
          </a:p>
          <a:p>
            <a:pPr latinLnBrk="1"/>
            <a:r>
              <a:rPr lang="en-US" altLang="zh-CN" sz="2000" dirty="0"/>
              <a:t>    lbl1.Text = </a:t>
            </a:r>
            <a:r>
              <a:rPr lang="en-US" altLang="zh-CN" sz="2000" dirty="0" err="1"/>
              <a:t>rblsex.SelectedItem.Text</a:t>
            </a:r>
            <a:r>
              <a:rPr lang="en-US" altLang="zh-CN" sz="2000" dirty="0"/>
              <a:t>;</a:t>
            </a:r>
            <a:endParaRPr lang="zh-CN" altLang="zh-CN" sz="2000" dirty="0"/>
          </a:p>
          <a:p>
            <a:pPr latinLnBrk="1"/>
            <a:r>
              <a:rPr lang="en-US" altLang="zh-CN" sz="2000" dirty="0"/>
              <a:t>    lbl2.Text = </a:t>
            </a:r>
            <a:r>
              <a:rPr lang="en-US" altLang="zh-CN" sz="2000" dirty="0" err="1"/>
              <a:t>rblsex.SelectedItem.Value</a:t>
            </a:r>
            <a:r>
              <a:rPr lang="en-US" altLang="zh-CN" sz="2000" dirty="0"/>
              <a:t>;</a:t>
            </a:r>
            <a:endParaRPr lang="zh-CN" altLang="zh-CN" sz="2000" dirty="0"/>
          </a:p>
          <a:p>
            <a:pPr latinLnBrk="1"/>
            <a:r>
              <a:rPr lang="en-US" altLang="zh-CN" sz="2000" dirty="0" smtClean="0"/>
              <a:t>}</a:t>
            </a:r>
            <a:endParaRPr lang="zh-CN" altLang="zh-CN" sz="2000" dirty="0"/>
          </a:p>
        </p:txBody>
      </p:sp>
    </p:spTree>
    <p:extLst>
      <p:ext uri="{BB962C8B-B14F-4D97-AF65-F5344CB8AC3E}">
        <p14:creationId xmlns:p14="http://schemas.microsoft.com/office/powerpoint/2010/main" val="1939857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66877" y="1876858"/>
            <a:ext cx="7017581" cy="4316123"/>
          </a:xfrm>
        </p:spPr>
      </p:pic>
    </p:spTree>
    <p:extLst>
      <p:ext uri="{BB962C8B-B14F-4D97-AF65-F5344CB8AC3E}">
        <p14:creationId xmlns:p14="http://schemas.microsoft.com/office/powerpoint/2010/main" val="1054323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3.CheckBox</a:t>
            </a:r>
            <a:r>
              <a:rPr lang="zh-CN" altLang="zh-CN" dirty="0"/>
              <a:t>控件</a:t>
            </a:r>
            <a:endParaRPr lang="zh-CN" altLang="en-US" dirty="0"/>
          </a:p>
        </p:txBody>
      </p:sp>
      <p:sp>
        <p:nvSpPr>
          <p:cNvPr id="3" name="内容占位符 2"/>
          <p:cNvSpPr>
            <a:spLocks noGrp="1"/>
          </p:cNvSpPr>
          <p:nvPr>
            <p:ph idx="1"/>
          </p:nvPr>
        </p:nvSpPr>
        <p:spPr/>
        <p:txBody>
          <a:bodyPr>
            <a:normAutofit/>
          </a:bodyPr>
          <a:lstStyle/>
          <a:p>
            <a:pPr latinLnBrk="1"/>
            <a:r>
              <a:rPr lang="en-US" altLang="zh-CN" sz="2000" dirty="0" smtClean="0"/>
              <a:t>       </a:t>
            </a:r>
            <a:r>
              <a:rPr lang="en-US" altLang="zh-CN" sz="2000" dirty="0" err="1" smtClean="0"/>
              <a:t>CheckBox</a:t>
            </a:r>
            <a:r>
              <a:rPr lang="zh-CN" altLang="zh-CN" sz="2000" dirty="0"/>
              <a:t>控件用来表示是否选取了某个选项，常用于具有是</a:t>
            </a:r>
            <a:r>
              <a:rPr lang="en-US" altLang="zh-CN" sz="2000" dirty="0"/>
              <a:t>/</a:t>
            </a:r>
            <a:r>
              <a:rPr lang="zh-CN" altLang="zh-CN" sz="2000" dirty="0"/>
              <a:t>否、真</a:t>
            </a:r>
            <a:r>
              <a:rPr lang="en-US" altLang="zh-CN" sz="2000" dirty="0"/>
              <a:t>/</a:t>
            </a:r>
            <a:r>
              <a:rPr lang="zh-CN" altLang="zh-CN" sz="2000" dirty="0"/>
              <a:t>假选项的选取。</a:t>
            </a:r>
            <a:r>
              <a:rPr lang="en-US" altLang="zh-CN" sz="2000" dirty="0" err="1"/>
              <a:t>CheckBox</a:t>
            </a:r>
            <a:r>
              <a:rPr lang="zh-CN" altLang="zh-CN" sz="2000" dirty="0"/>
              <a:t>控件和</a:t>
            </a:r>
            <a:r>
              <a:rPr lang="en-US" altLang="zh-CN" sz="2000" dirty="0" err="1"/>
              <a:t>RadioButton</a:t>
            </a:r>
            <a:r>
              <a:rPr lang="zh-CN" altLang="zh-CN" sz="2000" dirty="0"/>
              <a:t>控件的区别在于前者允许多选。由于</a:t>
            </a:r>
            <a:r>
              <a:rPr lang="en-US" altLang="zh-CN" sz="2000" dirty="0" err="1"/>
              <a:t>CheckBox</a:t>
            </a:r>
            <a:r>
              <a:rPr lang="zh-CN" altLang="zh-CN" sz="2000" dirty="0"/>
              <a:t>控件和</a:t>
            </a:r>
            <a:r>
              <a:rPr lang="en-US" altLang="zh-CN" sz="2000" dirty="0" err="1"/>
              <a:t>RadioButton</a:t>
            </a:r>
            <a:r>
              <a:rPr lang="zh-CN" altLang="zh-CN" sz="2000" dirty="0"/>
              <a:t>控件的常用属性大体相同。</a:t>
            </a:r>
          </a:p>
          <a:p>
            <a:pPr latinLnBrk="1"/>
            <a:r>
              <a:rPr lang="zh-CN" altLang="zh-CN" sz="2000" dirty="0"/>
              <a:t>【例</a:t>
            </a:r>
            <a:r>
              <a:rPr lang="en-US" altLang="zh-CN" sz="2000" dirty="0"/>
              <a:t>2-5</a:t>
            </a:r>
            <a:r>
              <a:rPr lang="zh-CN" altLang="zh-CN" sz="2000" dirty="0"/>
              <a:t>】利用</a:t>
            </a:r>
            <a:r>
              <a:rPr lang="en-US" altLang="zh-CN" sz="2000" dirty="0" err="1"/>
              <a:t>CheckBox</a:t>
            </a:r>
            <a:r>
              <a:rPr lang="zh-CN" altLang="zh-CN" sz="2000" dirty="0"/>
              <a:t>控件实现考试系统中不定项选择题的操作，如图</a:t>
            </a:r>
            <a:r>
              <a:rPr lang="en-US" altLang="zh-CN" sz="2000" dirty="0"/>
              <a:t>2-10</a:t>
            </a:r>
            <a:r>
              <a:rPr lang="zh-CN" altLang="zh-CN" sz="2000" dirty="0"/>
              <a:t>所示。当用户选择</a:t>
            </a:r>
            <a:r>
              <a:rPr lang="en-US" altLang="zh-CN" sz="2000" dirty="0"/>
              <a:t>ABC</a:t>
            </a:r>
            <a:r>
              <a:rPr lang="zh-CN" altLang="zh-CN" sz="2000" dirty="0"/>
              <a:t>三个答案时，提示“回答正确”；否则提示“错误，正确答案为</a:t>
            </a:r>
            <a:r>
              <a:rPr lang="en-US" altLang="zh-CN" sz="2000" dirty="0"/>
              <a:t>ABC</a:t>
            </a:r>
            <a:r>
              <a:rPr lang="zh-CN" altLang="zh-CN" sz="2000" dirty="0"/>
              <a:t>”（</a:t>
            </a:r>
            <a:r>
              <a:rPr lang="en-US" altLang="zh-CN" sz="2000" dirty="0"/>
              <a:t>Ex2-5.aspx</a:t>
            </a:r>
            <a:r>
              <a:rPr lang="zh-CN" altLang="zh-CN" sz="2000" dirty="0"/>
              <a:t>）。</a:t>
            </a:r>
          </a:p>
          <a:p>
            <a:endParaRPr lang="zh-CN" altLang="en-US" sz="2000" dirty="0"/>
          </a:p>
        </p:txBody>
      </p:sp>
    </p:spTree>
    <p:extLst>
      <p:ext uri="{BB962C8B-B14F-4D97-AF65-F5344CB8AC3E}">
        <p14:creationId xmlns:p14="http://schemas.microsoft.com/office/powerpoint/2010/main" val="41526974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Autofit/>
          </a:bodyPr>
          <a:lstStyle/>
          <a:p>
            <a:pPr latinLnBrk="1"/>
            <a:r>
              <a:rPr lang="en-US" altLang="zh-CN" sz="1200" dirty="0" smtClean="0"/>
              <a:t>protected </a:t>
            </a:r>
            <a:r>
              <a:rPr lang="en-US" altLang="zh-CN" sz="1200" dirty="0"/>
              <a:t>void Button1_Click(object sender, </a:t>
            </a:r>
            <a:r>
              <a:rPr lang="en-US" altLang="zh-CN" sz="1200" dirty="0" err="1"/>
              <a:t>EventArgs</a:t>
            </a:r>
            <a:r>
              <a:rPr lang="en-US" altLang="zh-CN" sz="1200" dirty="0"/>
              <a:t> e)</a:t>
            </a:r>
            <a:endParaRPr lang="zh-CN" altLang="zh-CN" sz="1200" dirty="0"/>
          </a:p>
          <a:p>
            <a:pPr latinLnBrk="1"/>
            <a:r>
              <a:rPr lang="en-US" altLang="zh-CN" sz="1200" dirty="0"/>
              <a:t>{</a:t>
            </a:r>
            <a:endParaRPr lang="zh-CN" altLang="zh-CN" sz="1200" dirty="0"/>
          </a:p>
          <a:p>
            <a:pPr latinLnBrk="1"/>
            <a:r>
              <a:rPr lang="en-US" altLang="zh-CN" sz="1200" dirty="0"/>
              <a:t>    if (!ckb1.Checked &amp;&amp; !ckb2.Checked &amp;&amp; !ckb3.Checked &amp;&amp; !ckb4.Checked)</a:t>
            </a:r>
            <a:endParaRPr lang="zh-CN" altLang="zh-CN" sz="1200" dirty="0"/>
          </a:p>
          <a:p>
            <a:pPr latinLnBrk="1"/>
            <a:r>
              <a:rPr lang="en-US" altLang="zh-CN" sz="1200" dirty="0"/>
              <a:t>        </a:t>
            </a:r>
            <a:r>
              <a:rPr lang="en-US" altLang="zh-CN" sz="1200" dirty="0" err="1"/>
              <a:t>Response.Write</a:t>
            </a:r>
            <a:r>
              <a:rPr lang="en-US" altLang="zh-CN" sz="1200" dirty="0"/>
              <a:t>("&lt;script&gt;alert('</a:t>
            </a:r>
            <a:r>
              <a:rPr lang="zh-CN" altLang="zh-CN" sz="1200" dirty="0"/>
              <a:t>请选择答案！</a:t>
            </a:r>
            <a:r>
              <a:rPr lang="en-US" altLang="zh-CN" sz="1200" dirty="0"/>
              <a:t>')&lt;/script&gt;");</a:t>
            </a:r>
            <a:endParaRPr lang="zh-CN" altLang="zh-CN" sz="1200" dirty="0"/>
          </a:p>
          <a:p>
            <a:pPr latinLnBrk="1"/>
            <a:r>
              <a:rPr lang="en-US" altLang="zh-CN" sz="1200" dirty="0"/>
              <a:t>    else</a:t>
            </a:r>
            <a:endParaRPr lang="zh-CN" altLang="zh-CN" sz="1200" dirty="0"/>
          </a:p>
          <a:p>
            <a:pPr latinLnBrk="1"/>
            <a:r>
              <a:rPr lang="en-US" altLang="zh-CN" sz="1200" dirty="0"/>
              <a:t>    {</a:t>
            </a:r>
            <a:endParaRPr lang="zh-CN" altLang="zh-CN" sz="1200" dirty="0"/>
          </a:p>
          <a:p>
            <a:pPr latinLnBrk="1"/>
            <a:r>
              <a:rPr lang="en-US" altLang="zh-CN" sz="1200" dirty="0"/>
              <a:t>        if (ckb1.Checked &amp;&amp; ckb2.Checked &amp;&amp; ckb3.Checked)</a:t>
            </a:r>
            <a:endParaRPr lang="zh-CN" altLang="zh-CN" sz="1200" dirty="0"/>
          </a:p>
          <a:p>
            <a:pPr latinLnBrk="1"/>
            <a:r>
              <a:rPr lang="en-US" altLang="zh-CN" sz="1200" dirty="0"/>
              <a:t>            </a:t>
            </a:r>
            <a:r>
              <a:rPr lang="en-US" altLang="zh-CN" sz="1200" dirty="0" err="1"/>
              <a:t>Response.Write</a:t>
            </a:r>
            <a:r>
              <a:rPr lang="en-US" altLang="zh-CN" sz="1200" dirty="0"/>
              <a:t>("&lt;script&gt;alert('</a:t>
            </a:r>
            <a:r>
              <a:rPr lang="zh-CN" altLang="zh-CN" sz="1200" dirty="0"/>
              <a:t>回答正确</a:t>
            </a:r>
            <a:r>
              <a:rPr lang="en-US" altLang="zh-CN" sz="1200" dirty="0"/>
              <a:t>')&lt;/script&gt;");</a:t>
            </a:r>
            <a:endParaRPr lang="zh-CN" altLang="zh-CN" sz="1200" dirty="0"/>
          </a:p>
          <a:p>
            <a:pPr latinLnBrk="1"/>
            <a:r>
              <a:rPr lang="en-US" altLang="zh-CN" sz="1200" dirty="0"/>
              <a:t>        else</a:t>
            </a:r>
            <a:endParaRPr lang="zh-CN" altLang="zh-CN" sz="1200" dirty="0"/>
          </a:p>
          <a:p>
            <a:pPr latinLnBrk="1"/>
            <a:r>
              <a:rPr lang="en-US" altLang="zh-CN" sz="1200" dirty="0"/>
              <a:t>            </a:t>
            </a:r>
            <a:r>
              <a:rPr lang="en-US" altLang="zh-CN" sz="1200" dirty="0" err="1"/>
              <a:t>Response.Write</a:t>
            </a:r>
            <a:r>
              <a:rPr lang="en-US" altLang="zh-CN" sz="1200" dirty="0"/>
              <a:t>("&lt;script&gt;alert('</a:t>
            </a:r>
            <a:r>
              <a:rPr lang="zh-CN" altLang="zh-CN" sz="1200" dirty="0"/>
              <a:t>错误，正确答案为</a:t>
            </a:r>
            <a:r>
              <a:rPr lang="en-US" altLang="zh-CN" sz="1200" dirty="0"/>
              <a:t>ABC')&lt;/script&gt;");</a:t>
            </a:r>
            <a:endParaRPr lang="zh-CN" altLang="zh-CN" sz="1200" dirty="0"/>
          </a:p>
          <a:p>
            <a:pPr latinLnBrk="1"/>
            <a:r>
              <a:rPr lang="en-US" altLang="zh-CN" sz="1200" dirty="0"/>
              <a:t>     }</a:t>
            </a:r>
            <a:endParaRPr lang="zh-CN" altLang="zh-CN" sz="1200" dirty="0"/>
          </a:p>
          <a:p>
            <a:pPr latinLnBrk="1"/>
            <a:r>
              <a:rPr lang="en-US" altLang="zh-CN" sz="1200" dirty="0" smtClean="0"/>
              <a:t>}</a:t>
            </a:r>
            <a:endParaRPr lang="zh-CN" altLang="en-US" sz="1200" dirty="0"/>
          </a:p>
        </p:txBody>
      </p:sp>
    </p:spTree>
    <p:extLst>
      <p:ext uri="{BB962C8B-B14F-4D97-AF65-F5344CB8AC3E}">
        <p14:creationId xmlns:p14="http://schemas.microsoft.com/office/powerpoint/2010/main" val="3968818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学习目标</a:t>
            </a:r>
            <a:endParaRPr lang="zh-CN" altLang="en-US" dirty="0"/>
          </a:p>
        </p:txBody>
      </p:sp>
      <p:sp>
        <p:nvSpPr>
          <p:cNvPr id="3" name="内容占位符 2"/>
          <p:cNvSpPr>
            <a:spLocks noGrp="1"/>
          </p:cNvSpPr>
          <p:nvPr>
            <p:ph idx="1"/>
          </p:nvPr>
        </p:nvSpPr>
        <p:spPr/>
        <p:txBody>
          <a:bodyPr>
            <a:normAutofit fontScale="92500" lnSpcReduction="10000"/>
          </a:bodyPr>
          <a:lstStyle/>
          <a:p>
            <a:pPr latinLnBrk="1"/>
            <a:r>
              <a:rPr lang="en-US" altLang="zh-CN" dirty="0" smtClean="0"/>
              <a:t>      </a:t>
            </a:r>
            <a:r>
              <a:rPr lang="zh-CN" altLang="zh-CN" dirty="0" smtClean="0"/>
              <a:t>通过</a:t>
            </a:r>
            <a:r>
              <a:rPr lang="zh-CN" altLang="zh-CN" dirty="0"/>
              <a:t>本章知识的学习，读者首先对服务器控件有些初步了解；掌握</a:t>
            </a:r>
            <a:r>
              <a:rPr lang="en-US" altLang="zh-CN" dirty="0" err="1"/>
              <a:t>TextBox</a:t>
            </a:r>
            <a:r>
              <a:rPr lang="zh-CN" altLang="zh-CN" dirty="0"/>
              <a:t>、</a:t>
            </a:r>
            <a:r>
              <a:rPr lang="en-US" altLang="zh-CN" dirty="0"/>
              <a:t>Label</a:t>
            </a:r>
            <a:r>
              <a:rPr lang="zh-CN" altLang="zh-CN" dirty="0"/>
              <a:t>、</a:t>
            </a:r>
            <a:r>
              <a:rPr lang="en-US" altLang="zh-CN" dirty="0"/>
              <a:t>Button</a:t>
            </a:r>
            <a:r>
              <a:rPr lang="zh-CN" altLang="zh-CN" dirty="0"/>
              <a:t>、</a:t>
            </a:r>
            <a:r>
              <a:rPr lang="en-US" altLang="zh-CN" dirty="0" err="1"/>
              <a:t>DropDownList</a:t>
            </a:r>
            <a:r>
              <a:rPr lang="zh-CN" altLang="zh-CN" dirty="0"/>
              <a:t>等常用控件的使用方法，以及利用表格进行网页页面布局的方法技巧。并利用本章知识设计和实现用户注册页面。通过本章内容的学习，读者可以达到以下学习目的：</a:t>
            </a:r>
          </a:p>
          <a:p>
            <a:pPr marL="742950" lvl="1" indent="-285750" latinLnBrk="1">
              <a:buFont typeface="Wingdings" panose="05000000000000000000" pitchFamily="2" charset="2"/>
              <a:buChar char="l"/>
            </a:pPr>
            <a:r>
              <a:rPr lang="zh-CN" altLang="zh-CN" dirty="0"/>
              <a:t>了解</a:t>
            </a:r>
            <a:r>
              <a:rPr lang="zh-CN" altLang="zh-CN" dirty="0"/>
              <a:t>服务器</a:t>
            </a:r>
            <a:r>
              <a:rPr lang="zh-CN" altLang="zh-CN" dirty="0"/>
              <a:t>控件基础知识。</a:t>
            </a:r>
          </a:p>
          <a:p>
            <a:pPr marL="742950" lvl="1" indent="-285750" latinLnBrk="1">
              <a:buFont typeface="Wingdings" panose="05000000000000000000" pitchFamily="2" charset="2"/>
              <a:buChar char="l"/>
            </a:pPr>
            <a:r>
              <a:rPr lang="zh-CN" altLang="zh-CN" dirty="0"/>
              <a:t>掌握文本控件（</a:t>
            </a:r>
            <a:r>
              <a:rPr lang="en-US" altLang="zh-CN" dirty="0"/>
              <a:t>Label</a:t>
            </a:r>
            <a:r>
              <a:rPr lang="zh-CN" altLang="zh-CN" dirty="0"/>
              <a:t>控件、</a:t>
            </a:r>
            <a:r>
              <a:rPr lang="en-US" altLang="zh-CN" dirty="0" err="1"/>
              <a:t>TextBox</a:t>
            </a:r>
            <a:r>
              <a:rPr lang="zh-CN" altLang="zh-CN" dirty="0"/>
              <a:t>控件）的使用方法。</a:t>
            </a:r>
          </a:p>
          <a:p>
            <a:pPr marL="742950" lvl="1" indent="-285750" latinLnBrk="1">
              <a:buFont typeface="Wingdings" panose="05000000000000000000" pitchFamily="2" charset="2"/>
              <a:buChar char="l"/>
            </a:pPr>
            <a:r>
              <a:rPr lang="zh-CN" altLang="zh-CN" dirty="0"/>
              <a:t>掌握选择控件（</a:t>
            </a:r>
            <a:r>
              <a:rPr lang="en-US" altLang="zh-CN" dirty="0" err="1"/>
              <a:t>RadioButtonList</a:t>
            </a:r>
            <a:r>
              <a:rPr lang="zh-CN" altLang="zh-CN" dirty="0"/>
              <a:t>控件、</a:t>
            </a:r>
            <a:r>
              <a:rPr lang="en-US" altLang="zh-CN" dirty="0" err="1"/>
              <a:t>CheckBoxList</a:t>
            </a:r>
            <a:r>
              <a:rPr lang="zh-CN" altLang="zh-CN" dirty="0"/>
              <a:t>控件、</a:t>
            </a:r>
            <a:r>
              <a:rPr lang="en-US" altLang="zh-CN" dirty="0" err="1"/>
              <a:t>DropDownList</a:t>
            </a:r>
            <a:r>
              <a:rPr lang="zh-CN" altLang="zh-CN" dirty="0"/>
              <a:t>控件等）的使用方法。</a:t>
            </a:r>
          </a:p>
          <a:p>
            <a:pPr marL="742950" lvl="1" indent="-285750" latinLnBrk="1">
              <a:buFont typeface="Wingdings" panose="05000000000000000000" pitchFamily="2" charset="2"/>
              <a:buChar char="l"/>
            </a:pPr>
            <a:r>
              <a:rPr lang="zh-CN" altLang="zh-CN" dirty="0"/>
              <a:t>掌握按钮控件（</a:t>
            </a:r>
            <a:r>
              <a:rPr lang="en-US" altLang="zh-CN" dirty="0"/>
              <a:t>Button</a:t>
            </a:r>
            <a:r>
              <a:rPr lang="zh-CN" altLang="zh-CN" dirty="0"/>
              <a:t>控件、</a:t>
            </a:r>
            <a:r>
              <a:rPr lang="en-US" altLang="zh-CN" dirty="0" err="1"/>
              <a:t>LinksButton</a:t>
            </a:r>
            <a:r>
              <a:rPr lang="zh-CN" altLang="zh-CN" dirty="0"/>
              <a:t>控件、</a:t>
            </a:r>
            <a:r>
              <a:rPr lang="en-US" altLang="zh-CN" dirty="0" err="1"/>
              <a:t>ImageButton</a:t>
            </a:r>
            <a:r>
              <a:rPr lang="zh-CN" altLang="zh-CN" dirty="0"/>
              <a:t>控件等）的使用方法。</a:t>
            </a:r>
          </a:p>
          <a:p>
            <a:pPr marL="742950" lvl="1" indent="-285750" latinLnBrk="1">
              <a:buFont typeface="Wingdings" panose="05000000000000000000" pitchFamily="2" charset="2"/>
              <a:buChar char="l"/>
            </a:pPr>
            <a:r>
              <a:rPr lang="zh-CN" altLang="zh-CN" dirty="0"/>
              <a:t>掌握利用表格进行页面布局的方法。</a:t>
            </a:r>
          </a:p>
          <a:p>
            <a:pPr marL="742950" lvl="1" indent="-285750">
              <a:buFont typeface="Wingdings" panose="05000000000000000000" pitchFamily="2" charset="2"/>
              <a:buChar char="l"/>
            </a:pPr>
            <a:r>
              <a:rPr lang="zh-CN" altLang="zh-CN" dirty="0"/>
              <a:t>掌握网页设计中容器控件的使用方法。</a:t>
            </a:r>
            <a:endParaRPr lang="zh-CN" altLang="en-US" dirty="0"/>
          </a:p>
        </p:txBody>
      </p:sp>
    </p:spTree>
    <p:extLst>
      <p:ext uri="{BB962C8B-B14F-4D97-AF65-F5344CB8AC3E}">
        <p14:creationId xmlns:p14="http://schemas.microsoft.com/office/powerpoint/2010/main" val="29556764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7696" y="1738313"/>
            <a:ext cx="7345867" cy="4518033"/>
          </a:xfrm>
        </p:spPr>
      </p:pic>
    </p:spTree>
    <p:extLst>
      <p:ext uri="{BB962C8B-B14F-4D97-AF65-F5344CB8AC3E}">
        <p14:creationId xmlns:p14="http://schemas.microsoft.com/office/powerpoint/2010/main" val="746243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b="1" dirty="0" err="1"/>
              <a:t>CheckBoxList</a:t>
            </a:r>
            <a:r>
              <a:rPr lang="zh-CN" altLang="zh-CN" b="1" dirty="0"/>
              <a:t>控件</a:t>
            </a:r>
          </a:p>
          <a:p>
            <a:pPr latinLnBrk="1"/>
            <a:r>
              <a:rPr lang="en-US" altLang="zh-CN" dirty="0" smtClean="0"/>
              <a:t>      </a:t>
            </a:r>
            <a:r>
              <a:rPr lang="zh-CN" altLang="zh-CN" dirty="0" smtClean="0"/>
              <a:t>用</a:t>
            </a:r>
            <a:r>
              <a:rPr lang="en-US" altLang="zh-CN" dirty="0" err="1"/>
              <a:t>CheckBox</a:t>
            </a:r>
            <a:r>
              <a:rPr lang="zh-CN" altLang="zh-CN" dirty="0"/>
              <a:t>控件可以实现多选功能，但在判断被选中的选项时需要对每一个对象都进行判断。</a:t>
            </a:r>
            <a:r>
              <a:rPr lang="en-US" altLang="zh-CN" dirty="0" err="1"/>
              <a:t>CheckBoxList</a:t>
            </a:r>
            <a:r>
              <a:rPr lang="zh-CN" altLang="zh-CN" dirty="0"/>
              <a:t>控件和</a:t>
            </a:r>
            <a:r>
              <a:rPr lang="en-US" altLang="zh-CN" dirty="0" err="1"/>
              <a:t>RadioButtonList</a:t>
            </a:r>
            <a:r>
              <a:rPr lang="zh-CN" altLang="zh-CN" dirty="0"/>
              <a:t>控件类似，可以方便地判断用户选中的选项。</a:t>
            </a:r>
          </a:p>
          <a:p>
            <a:pPr latinLnBrk="1"/>
            <a:r>
              <a:rPr lang="zh-CN" altLang="zh-CN" dirty="0"/>
              <a:t>【例</a:t>
            </a:r>
            <a:r>
              <a:rPr lang="en-US" altLang="zh-CN" dirty="0"/>
              <a:t>2-6</a:t>
            </a:r>
            <a:r>
              <a:rPr lang="zh-CN" altLang="zh-CN" dirty="0"/>
              <a:t>】利用</a:t>
            </a:r>
            <a:r>
              <a:rPr lang="en-US" altLang="zh-CN" dirty="0" err="1"/>
              <a:t>CheckBoxList</a:t>
            </a:r>
            <a:r>
              <a:rPr lang="zh-CN" altLang="zh-CN" dirty="0"/>
              <a:t>控件实现用户个人爱好选择功能页面，如图</a:t>
            </a:r>
            <a:r>
              <a:rPr lang="en-US" altLang="zh-CN" dirty="0"/>
              <a:t>2-11</a:t>
            </a:r>
            <a:r>
              <a:rPr lang="zh-CN" altLang="zh-CN" dirty="0"/>
              <a:t>所示。根据用户所选择的爱好不同，页面下方出现的选择结果动态变化（</a:t>
            </a:r>
            <a:r>
              <a:rPr lang="en-US" altLang="zh-CN" dirty="0"/>
              <a:t>Ex2-6.aspx</a:t>
            </a:r>
            <a:r>
              <a:rPr lang="zh-CN" altLang="zh-CN" dirty="0"/>
              <a:t>）。</a:t>
            </a:r>
          </a:p>
          <a:p>
            <a:endParaRPr lang="zh-CN" altLang="en-US" dirty="0"/>
          </a:p>
        </p:txBody>
      </p:sp>
    </p:spTree>
    <p:extLst>
      <p:ext uri="{BB962C8B-B14F-4D97-AF65-F5344CB8AC3E}">
        <p14:creationId xmlns:p14="http://schemas.microsoft.com/office/powerpoint/2010/main" val="12283048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pPr latinLnBrk="1"/>
            <a:r>
              <a:rPr lang="en-US" altLang="zh-CN" dirty="0"/>
              <a:t>protected void Button1_Click(object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string result = "</a:t>
            </a:r>
            <a:r>
              <a:rPr lang="zh-CN" altLang="zh-CN" dirty="0"/>
              <a:t>你选择的是：</a:t>
            </a:r>
            <a:r>
              <a:rPr lang="en-US" altLang="zh-CN" dirty="0"/>
              <a:t>";</a:t>
            </a:r>
            <a:endParaRPr lang="zh-CN" altLang="zh-CN" dirty="0"/>
          </a:p>
          <a:p>
            <a:pPr latinLnBrk="1"/>
            <a:r>
              <a:rPr lang="en-US" altLang="zh-CN" dirty="0"/>
              <a:t>   for (</a:t>
            </a:r>
            <a:r>
              <a:rPr lang="en-US" altLang="zh-CN" dirty="0" err="1"/>
              <a:t>int</a:t>
            </a:r>
            <a:r>
              <a:rPr lang="en-US" altLang="zh-CN" dirty="0"/>
              <a:t> </a:t>
            </a:r>
            <a:r>
              <a:rPr lang="en-US" altLang="zh-CN" dirty="0" err="1"/>
              <a:t>i</a:t>
            </a:r>
            <a:r>
              <a:rPr lang="en-US" altLang="zh-CN" dirty="0"/>
              <a:t> = 0; </a:t>
            </a:r>
            <a:r>
              <a:rPr lang="en-US" altLang="zh-CN" dirty="0" err="1"/>
              <a:t>i</a:t>
            </a:r>
            <a:r>
              <a:rPr lang="en-US" altLang="zh-CN" dirty="0"/>
              <a:t> &lt; ckl1.Items.Count; </a:t>
            </a:r>
            <a:r>
              <a:rPr lang="en-US" altLang="zh-CN" dirty="0" err="1"/>
              <a:t>i</a:t>
            </a:r>
            <a:r>
              <a:rPr lang="en-US" altLang="zh-CN" dirty="0"/>
              <a:t>++)</a:t>
            </a:r>
            <a:endParaRPr lang="zh-CN" altLang="zh-CN" dirty="0"/>
          </a:p>
          <a:p>
            <a:pPr latinLnBrk="1"/>
            <a:r>
              <a:rPr lang="en-US" altLang="zh-CN" dirty="0"/>
              <a:t>   {</a:t>
            </a:r>
            <a:endParaRPr lang="zh-CN" altLang="zh-CN" dirty="0"/>
          </a:p>
          <a:p>
            <a:pPr latinLnBrk="1"/>
            <a:r>
              <a:rPr lang="en-US" altLang="zh-CN" dirty="0"/>
              <a:t>      if (ckl1.Items[</a:t>
            </a:r>
            <a:r>
              <a:rPr lang="en-US" altLang="zh-CN" dirty="0" err="1"/>
              <a:t>i</a:t>
            </a:r>
            <a:r>
              <a:rPr lang="en-US" altLang="zh-CN" dirty="0"/>
              <a:t>].Selected)</a:t>
            </a:r>
            <a:endParaRPr lang="zh-CN" altLang="zh-CN" dirty="0"/>
          </a:p>
          <a:p>
            <a:pPr latinLnBrk="1"/>
            <a:r>
              <a:rPr lang="en-US" altLang="zh-CN" dirty="0"/>
              <a:t>        result += ckl1.Items[</a:t>
            </a:r>
            <a:r>
              <a:rPr lang="en-US" altLang="zh-CN" dirty="0" err="1"/>
              <a:t>i</a:t>
            </a:r>
            <a:r>
              <a:rPr lang="en-US" altLang="zh-CN" dirty="0"/>
              <a:t>].Text + "&amp;</a:t>
            </a:r>
            <a:r>
              <a:rPr lang="en-US" altLang="zh-CN" dirty="0" err="1"/>
              <a:t>nbsp</a:t>
            </a:r>
            <a:r>
              <a:rPr lang="en-US" altLang="zh-CN" dirty="0"/>
              <a:t>;";</a:t>
            </a:r>
            <a:endParaRPr lang="zh-CN" altLang="zh-CN" dirty="0"/>
          </a:p>
          <a:p>
            <a:pPr latinLnBrk="1"/>
            <a:r>
              <a:rPr lang="en-US" altLang="zh-CN" dirty="0"/>
              <a:t>   }</a:t>
            </a:r>
            <a:endParaRPr lang="zh-CN" altLang="zh-CN" dirty="0"/>
          </a:p>
          <a:p>
            <a:pPr latinLnBrk="1"/>
            <a:r>
              <a:rPr lang="en-US" altLang="zh-CN" dirty="0"/>
              <a:t>      </a:t>
            </a:r>
            <a:r>
              <a:rPr lang="en-US" altLang="zh-CN" dirty="0" err="1"/>
              <a:t>lblmes.Text</a:t>
            </a:r>
            <a:r>
              <a:rPr lang="en-US" altLang="zh-CN" dirty="0"/>
              <a:t> = result;</a:t>
            </a:r>
            <a:endParaRPr lang="zh-CN" altLang="zh-CN" dirty="0"/>
          </a:p>
          <a:p>
            <a:pPr latinLnBrk="1"/>
            <a:r>
              <a:rPr lang="en-US" altLang="zh-CN" dirty="0" smtClean="0"/>
              <a:t>}</a:t>
            </a:r>
            <a:endParaRPr lang="zh-CN" altLang="zh-CN" dirty="0"/>
          </a:p>
        </p:txBody>
      </p:sp>
    </p:spTree>
    <p:extLst>
      <p:ext uri="{BB962C8B-B14F-4D97-AF65-F5344CB8AC3E}">
        <p14:creationId xmlns:p14="http://schemas.microsoft.com/office/powerpoint/2010/main" val="16570142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96351" y="2070822"/>
            <a:ext cx="6750122" cy="4151624"/>
          </a:xfrm>
        </p:spPr>
      </p:pic>
    </p:spTree>
    <p:extLst>
      <p:ext uri="{BB962C8B-B14F-4D97-AF65-F5344CB8AC3E}">
        <p14:creationId xmlns:p14="http://schemas.microsoft.com/office/powerpoint/2010/main" val="1546384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b="1" dirty="0" err="1"/>
              <a:t>DropDownList</a:t>
            </a:r>
            <a:r>
              <a:rPr lang="zh-CN" altLang="zh-CN" b="1" dirty="0"/>
              <a:t>控件</a:t>
            </a:r>
          </a:p>
          <a:p>
            <a:r>
              <a:rPr lang="en-US" altLang="zh-CN" dirty="0" smtClean="0"/>
              <a:t>      </a:t>
            </a:r>
            <a:r>
              <a:rPr lang="en-US" altLang="zh-CN" dirty="0" err="1" smtClean="0"/>
              <a:t>DropDownList</a:t>
            </a:r>
            <a:r>
              <a:rPr lang="zh-CN" altLang="zh-CN" dirty="0"/>
              <a:t>控件是一个下拉式列表控件，功能和</a:t>
            </a:r>
            <a:r>
              <a:rPr lang="en-US" altLang="zh-CN" dirty="0" err="1"/>
              <a:t>RadioButtonList</a:t>
            </a:r>
            <a:r>
              <a:rPr lang="zh-CN" altLang="zh-CN" dirty="0"/>
              <a:t>控件类似，用户</a:t>
            </a:r>
            <a:r>
              <a:rPr lang="zh-CN" altLang="zh-CN" dirty="0" smtClean="0"/>
              <a:t>可</a:t>
            </a:r>
            <a:endParaRPr lang="en-US" altLang="zh-CN" dirty="0" smtClean="0"/>
          </a:p>
          <a:p>
            <a:r>
              <a:rPr lang="zh-CN" altLang="zh-CN" dirty="0"/>
              <a:t>【例</a:t>
            </a:r>
            <a:r>
              <a:rPr lang="en-US" altLang="zh-CN" dirty="0"/>
              <a:t>2-7</a:t>
            </a:r>
            <a:r>
              <a:rPr lang="zh-CN" altLang="zh-CN" dirty="0"/>
              <a:t>】利用</a:t>
            </a:r>
            <a:r>
              <a:rPr lang="en-US" altLang="zh-CN" dirty="0" err="1"/>
              <a:t>DropDownList</a:t>
            </a:r>
            <a:r>
              <a:rPr lang="zh-CN" altLang="zh-CN" dirty="0"/>
              <a:t>控件实现用户出生地选择功能，如图</a:t>
            </a:r>
            <a:r>
              <a:rPr lang="en-US" altLang="zh-CN" dirty="0"/>
              <a:t>2-12</a:t>
            </a:r>
            <a:r>
              <a:rPr lang="zh-CN" altLang="zh-CN" dirty="0"/>
              <a:t>所示。根据用户所选择的出生地不同，点击“提交”按钮后提示不同的信息（</a:t>
            </a:r>
            <a:r>
              <a:rPr lang="en-US" altLang="zh-CN" dirty="0"/>
              <a:t>Ex2-7.aspx</a:t>
            </a:r>
            <a:r>
              <a:rPr lang="zh-CN" altLang="zh-CN" dirty="0"/>
              <a:t>）。</a:t>
            </a:r>
          </a:p>
          <a:p>
            <a:r>
              <a:rPr lang="zh-CN" altLang="zh-CN" dirty="0" smtClean="0"/>
              <a:t>以</a:t>
            </a:r>
            <a:r>
              <a:rPr lang="zh-CN" altLang="zh-CN" dirty="0"/>
              <a:t>从下拉列表中选择单一选项。</a:t>
            </a:r>
            <a:endParaRPr lang="zh-CN" altLang="en-US" dirty="0"/>
          </a:p>
        </p:txBody>
      </p:sp>
    </p:spTree>
    <p:extLst>
      <p:ext uri="{BB962C8B-B14F-4D97-AF65-F5344CB8AC3E}">
        <p14:creationId xmlns:p14="http://schemas.microsoft.com/office/powerpoint/2010/main" val="23528882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protected void Button1_Click(object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lblmes.Text</a:t>
            </a:r>
            <a:r>
              <a:rPr lang="en-US" altLang="zh-CN" dirty="0"/>
              <a:t> += </a:t>
            </a:r>
            <a:r>
              <a:rPr lang="en-US" altLang="zh-CN" dirty="0" err="1"/>
              <a:t>ddlbir.SelectedItem.Text</a:t>
            </a:r>
            <a:r>
              <a:rPr lang="en-US" altLang="zh-CN" dirty="0"/>
              <a:t>;</a:t>
            </a:r>
            <a:endParaRPr lang="zh-CN" altLang="zh-CN" dirty="0"/>
          </a:p>
          <a:p>
            <a:r>
              <a:rPr lang="en-US" altLang="zh-CN" dirty="0"/>
              <a:t>}</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5823" y="3407352"/>
            <a:ext cx="4709362" cy="2896466"/>
          </a:xfrm>
          <a:prstGeom prst="rect">
            <a:avLst/>
          </a:prstGeom>
        </p:spPr>
      </p:pic>
    </p:spTree>
    <p:extLst>
      <p:ext uri="{BB962C8B-B14F-4D97-AF65-F5344CB8AC3E}">
        <p14:creationId xmlns:p14="http://schemas.microsoft.com/office/powerpoint/2010/main" val="1968815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b="1" dirty="0"/>
              <a:t>Calendar</a:t>
            </a:r>
            <a:r>
              <a:rPr lang="zh-CN" altLang="zh-CN" b="1" dirty="0"/>
              <a:t>控件</a:t>
            </a:r>
          </a:p>
          <a:p>
            <a:pPr latinLnBrk="1"/>
            <a:r>
              <a:rPr lang="en-US" altLang="zh-CN" dirty="0" smtClean="0"/>
              <a:t>      Calendar</a:t>
            </a:r>
            <a:r>
              <a:rPr lang="zh-CN" altLang="zh-CN" dirty="0"/>
              <a:t>控件是日历控件，用于选择日期。可以结合</a:t>
            </a:r>
            <a:r>
              <a:rPr lang="en-US" altLang="zh-CN" dirty="0" err="1"/>
              <a:t>TextBox</a:t>
            </a:r>
            <a:r>
              <a:rPr lang="zh-CN" altLang="zh-CN" dirty="0"/>
              <a:t>控件一起使用，实现日期输入，从而规范并简化的日期格式输入。</a:t>
            </a:r>
          </a:p>
          <a:p>
            <a:pPr latinLnBrk="1"/>
            <a:r>
              <a:rPr lang="zh-CN" altLang="zh-CN" dirty="0"/>
              <a:t>【例</a:t>
            </a:r>
            <a:r>
              <a:rPr lang="en-US" altLang="zh-CN" dirty="0"/>
              <a:t>2-8</a:t>
            </a:r>
            <a:r>
              <a:rPr lang="zh-CN" altLang="zh-CN" dirty="0"/>
              <a:t>】利用</a:t>
            </a:r>
            <a:r>
              <a:rPr lang="en-US" altLang="zh-CN" dirty="0"/>
              <a:t>Calendar</a:t>
            </a:r>
            <a:r>
              <a:rPr lang="zh-CN" altLang="zh-CN" dirty="0"/>
              <a:t>控件实现用户入团日期输入功能，如图</a:t>
            </a:r>
            <a:r>
              <a:rPr lang="en-US" altLang="zh-CN" dirty="0"/>
              <a:t>2-13</a:t>
            </a:r>
            <a:r>
              <a:rPr lang="zh-CN" altLang="zh-CN" dirty="0"/>
              <a:t>所示。用户通过选择</a:t>
            </a:r>
            <a:r>
              <a:rPr lang="en-US" altLang="zh-CN" dirty="0"/>
              <a:t>Calendar</a:t>
            </a:r>
            <a:r>
              <a:rPr lang="zh-CN" altLang="zh-CN" dirty="0"/>
              <a:t>控件的日期，使其自动出现</a:t>
            </a:r>
            <a:r>
              <a:rPr lang="en-US" altLang="zh-CN" dirty="0" err="1"/>
              <a:t>TextBox</a:t>
            </a:r>
            <a:r>
              <a:rPr lang="zh-CN" altLang="zh-CN" dirty="0"/>
              <a:t>控件文本框中（</a:t>
            </a:r>
            <a:r>
              <a:rPr lang="en-US" altLang="zh-CN" dirty="0"/>
              <a:t>Ex2-8.aspx</a:t>
            </a:r>
            <a:r>
              <a:rPr lang="zh-CN" altLang="zh-CN" dirty="0"/>
              <a:t>）</a:t>
            </a:r>
            <a:r>
              <a:rPr lang="zh-CN" altLang="zh-CN" dirty="0" smtClean="0"/>
              <a:t>。</a:t>
            </a:r>
            <a:endParaRPr lang="en-US" altLang="zh-CN" dirty="0" smtClean="0"/>
          </a:p>
          <a:p>
            <a:pPr latinLnBrk="1"/>
            <a:r>
              <a:rPr lang="en-US" altLang="zh-CN" dirty="0"/>
              <a:t>protected void Calendar1_SelectionChanged(object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txtdate.Text</a:t>
            </a:r>
            <a:r>
              <a:rPr lang="en-US" altLang="zh-CN" dirty="0"/>
              <a:t> = Calendar1.SelectedDate.ToShortDateString();</a:t>
            </a:r>
            <a:endParaRPr lang="zh-CN" altLang="zh-CN" dirty="0"/>
          </a:p>
          <a:p>
            <a:pPr latinLnBrk="1"/>
            <a:r>
              <a:rPr lang="en-US" altLang="zh-CN" dirty="0" smtClean="0"/>
              <a:t>}</a:t>
            </a:r>
            <a:endParaRPr lang="zh-CN" altLang="zh-CN" dirty="0"/>
          </a:p>
        </p:txBody>
      </p:sp>
    </p:spTree>
    <p:extLst>
      <p:ext uri="{BB962C8B-B14F-4D97-AF65-F5344CB8AC3E}">
        <p14:creationId xmlns:p14="http://schemas.microsoft.com/office/powerpoint/2010/main" val="35931094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8241" y="2140094"/>
            <a:ext cx="6229168" cy="3831214"/>
          </a:xfrm>
        </p:spPr>
      </p:pic>
    </p:spTree>
    <p:extLst>
      <p:ext uri="{BB962C8B-B14F-4D97-AF65-F5344CB8AC3E}">
        <p14:creationId xmlns:p14="http://schemas.microsoft.com/office/powerpoint/2010/main" val="38616832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zh-CN" dirty="0"/>
              <a:t>按钮控件</a:t>
            </a:r>
            <a:endParaRPr lang="zh-CN" altLang="en-US" dirty="0"/>
          </a:p>
        </p:txBody>
      </p:sp>
      <p:sp>
        <p:nvSpPr>
          <p:cNvPr id="3" name="内容占位符 2"/>
          <p:cNvSpPr>
            <a:spLocks noGrp="1"/>
          </p:cNvSpPr>
          <p:nvPr>
            <p:ph idx="1"/>
          </p:nvPr>
        </p:nvSpPr>
        <p:spPr/>
        <p:txBody>
          <a:bodyPr/>
          <a:lstStyle/>
          <a:p>
            <a:pPr latinLnBrk="1"/>
            <a:r>
              <a:rPr lang="en-US" altLang="zh-CN" b="1" dirty="0"/>
              <a:t>Button</a:t>
            </a:r>
            <a:r>
              <a:rPr lang="zh-CN" altLang="zh-CN" b="1" dirty="0"/>
              <a:t>控件</a:t>
            </a:r>
          </a:p>
          <a:p>
            <a:pPr latinLnBrk="1"/>
            <a:r>
              <a:rPr lang="en-US" altLang="zh-CN" dirty="0" smtClean="0"/>
              <a:t>       Button</a:t>
            </a:r>
            <a:r>
              <a:rPr lang="zh-CN" altLang="zh-CN" dirty="0"/>
              <a:t>控件是读者使用频率最高的控件之一，用户通过单击</a:t>
            </a:r>
            <a:r>
              <a:rPr lang="en-US" altLang="zh-CN" dirty="0"/>
              <a:t>Button</a:t>
            </a:r>
            <a:r>
              <a:rPr lang="zh-CN" altLang="zh-CN" dirty="0"/>
              <a:t>来执行该控件的</a:t>
            </a:r>
            <a:r>
              <a:rPr lang="en-US" altLang="zh-CN" dirty="0"/>
              <a:t>Click</a:t>
            </a:r>
            <a:r>
              <a:rPr lang="zh-CN" altLang="zh-CN" dirty="0"/>
              <a:t>事件。</a:t>
            </a:r>
            <a:r>
              <a:rPr lang="en-US" altLang="zh-CN" dirty="0"/>
              <a:t>Button</a:t>
            </a:r>
            <a:r>
              <a:rPr lang="zh-CN" altLang="zh-CN" dirty="0"/>
              <a:t>控件的常用属性有</a:t>
            </a:r>
            <a:r>
              <a:rPr lang="en-US" altLang="zh-CN" dirty="0"/>
              <a:t>Id</a:t>
            </a:r>
            <a:r>
              <a:rPr lang="zh-CN" altLang="zh-CN" dirty="0"/>
              <a:t>、</a:t>
            </a:r>
            <a:r>
              <a:rPr lang="en-US" altLang="zh-CN" dirty="0"/>
              <a:t>Text</a:t>
            </a:r>
            <a:r>
              <a:rPr lang="zh-CN" altLang="zh-CN" dirty="0"/>
              <a:t>、</a:t>
            </a:r>
            <a:r>
              <a:rPr lang="en-US" altLang="zh-CN" dirty="0" err="1"/>
              <a:t>PostBackUrl</a:t>
            </a:r>
            <a:r>
              <a:rPr lang="zh-CN" altLang="zh-CN" dirty="0"/>
              <a:t>，以及</a:t>
            </a:r>
            <a:r>
              <a:rPr lang="en-US" altLang="zh-CN" dirty="0" err="1"/>
              <a:t>onclick</a:t>
            </a:r>
            <a:r>
              <a:rPr lang="zh-CN" altLang="zh-CN" dirty="0"/>
              <a:t>事件。其中，</a:t>
            </a:r>
            <a:r>
              <a:rPr lang="en-US" altLang="zh-CN" dirty="0" err="1"/>
              <a:t>PostBackUrl</a:t>
            </a:r>
            <a:r>
              <a:rPr lang="zh-CN" altLang="zh-CN" dirty="0"/>
              <a:t>属性用于设置单击控件所发送的</a:t>
            </a:r>
            <a:r>
              <a:rPr lang="en-US" altLang="zh-CN" dirty="0"/>
              <a:t>URL</a:t>
            </a:r>
            <a:r>
              <a:rPr lang="zh-CN" altLang="zh-CN" dirty="0"/>
              <a:t>地址</a:t>
            </a:r>
            <a:r>
              <a:rPr lang="zh-CN" altLang="zh-CN" dirty="0" smtClean="0"/>
              <a:t>。</a:t>
            </a:r>
            <a:endParaRPr lang="en-US" altLang="zh-CN" dirty="0" smtClean="0"/>
          </a:p>
          <a:p>
            <a:pPr latinLnBrk="1"/>
            <a:r>
              <a:rPr lang="zh-CN" altLang="zh-CN" dirty="0"/>
              <a:t>【例</a:t>
            </a:r>
            <a:r>
              <a:rPr lang="en-US" altLang="zh-CN" dirty="0"/>
              <a:t>2-9</a:t>
            </a:r>
            <a:r>
              <a:rPr lang="zh-CN" altLang="zh-CN" dirty="0"/>
              <a:t>】利用</a:t>
            </a:r>
            <a:r>
              <a:rPr lang="en-US" altLang="zh-CN" dirty="0"/>
              <a:t>Button</a:t>
            </a:r>
            <a:r>
              <a:rPr lang="zh-CN" altLang="zh-CN" dirty="0"/>
              <a:t>控件控制</a:t>
            </a:r>
            <a:r>
              <a:rPr lang="en-US" altLang="zh-CN" dirty="0"/>
              <a:t>Calendar</a:t>
            </a:r>
            <a:r>
              <a:rPr lang="zh-CN" altLang="zh-CN" dirty="0"/>
              <a:t>控件的显示，效果如图</a:t>
            </a:r>
            <a:r>
              <a:rPr lang="en-US" altLang="zh-CN" dirty="0"/>
              <a:t>2-14</a:t>
            </a:r>
            <a:r>
              <a:rPr lang="zh-CN" altLang="zh-CN" dirty="0"/>
              <a:t>所示。单击“显示日历”按钮，出现日历；用户选择日期后，日期出现在文本框中，日历窗口关闭（</a:t>
            </a:r>
            <a:r>
              <a:rPr lang="en-US" altLang="zh-CN" dirty="0"/>
              <a:t>Ex2-9.aspx</a:t>
            </a:r>
            <a:r>
              <a:rPr lang="zh-CN" altLang="zh-CN" dirty="0"/>
              <a:t>）。</a:t>
            </a:r>
          </a:p>
          <a:p>
            <a:pPr latinLnBrk="1"/>
            <a:endParaRPr lang="zh-CN" altLang="zh-CN" dirty="0"/>
          </a:p>
          <a:p>
            <a:endParaRPr lang="zh-CN" altLang="en-US" dirty="0"/>
          </a:p>
        </p:txBody>
      </p:sp>
    </p:spTree>
    <p:extLst>
      <p:ext uri="{BB962C8B-B14F-4D97-AF65-F5344CB8AC3E}">
        <p14:creationId xmlns:p14="http://schemas.microsoft.com/office/powerpoint/2010/main" val="24959312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atinLnBrk="1"/>
            <a:r>
              <a:rPr lang="en-US" altLang="zh-CN" dirty="0"/>
              <a:t>protected void Calendar1_SelectionChanged(object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txtdate.Text</a:t>
            </a:r>
            <a:r>
              <a:rPr lang="en-US" altLang="zh-CN" dirty="0"/>
              <a:t> = Calendar1.SelectedDate.ToShortDateString();</a:t>
            </a:r>
            <a:endParaRPr lang="zh-CN" altLang="zh-CN" dirty="0"/>
          </a:p>
          <a:p>
            <a:pPr latinLnBrk="1"/>
            <a:r>
              <a:rPr lang="en-US" altLang="zh-CN" dirty="0"/>
              <a:t>    Calendar1.Visible = false ;</a:t>
            </a:r>
            <a:endParaRPr lang="zh-CN" altLang="zh-CN" dirty="0"/>
          </a:p>
          <a:p>
            <a:pPr latinLnBrk="1"/>
            <a:r>
              <a:rPr lang="en-US" altLang="zh-CN" dirty="0"/>
              <a:t>}</a:t>
            </a:r>
            <a:endParaRPr lang="zh-CN" altLang="zh-CN" dirty="0"/>
          </a:p>
          <a:p>
            <a:pPr latinLnBrk="1"/>
            <a:r>
              <a:rPr lang="en-US" altLang="zh-CN" dirty="0"/>
              <a:t>protected void Button1_Click(object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Calendar1.Visible = true;</a:t>
            </a:r>
            <a:endParaRPr lang="zh-CN" altLang="zh-CN" dirty="0"/>
          </a:p>
          <a:p>
            <a:pPr latinLnBrk="1"/>
            <a:r>
              <a:rPr lang="en-US" altLang="zh-CN" dirty="0" smtClean="0"/>
              <a:t>}</a:t>
            </a:r>
            <a:endParaRPr lang="zh-CN" altLang="zh-CN" dirty="0"/>
          </a:p>
        </p:txBody>
      </p:sp>
    </p:spTree>
    <p:extLst>
      <p:ext uri="{BB962C8B-B14F-4D97-AF65-F5344CB8AC3E}">
        <p14:creationId xmlns:p14="http://schemas.microsoft.com/office/powerpoint/2010/main" val="2766288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a:t>
            </a:r>
            <a:r>
              <a:rPr lang="zh-CN" altLang="zh-CN" dirty="0"/>
              <a:t>情景分析</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本章</a:t>
            </a:r>
            <a:r>
              <a:rPr lang="zh-CN" altLang="zh-CN" dirty="0"/>
              <a:t>的会员注册仅完成会员注册信息填写（如图</a:t>
            </a:r>
            <a:r>
              <a:rPr lang="en-US" altLang="zh-CN" dirty="0"/>
              <a:t>2-1</a:t>
            </a:r>
            <a:r>
              <a:rPr lang="zh-CN" altLang="zh-CN" dirty="0"/>
              <a:t>所示）和信息显示功能（如图</a:t>
            </a:r>
            <a:r>
              <a:rPr lang="en-US" altLang="zh-CN" dirty="0"/>
              <a:t>2-2</a:t>
            </a:r>
            <a:r>
              <a:rPr lang="zh-CN" altLang="zh-CN" dirty="0"/>
              <a:t>所示）。</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6868" y="2772030"/>
            <a:ext cx="3359097" cy="3844384"/>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8651" y="2772030"/>
            <a:ext cx="3359097" cy="3844384"/>
          </a:xfrm>
          <a:prstGeom prst="rect">
            <a:avLst/>
          </a:prstGeom>
        </p:spPr>
      </p:pic>
    </p:spTree>
    <p:extLst>
      <p:ext uri="{BB962C8B-B14F-4D97-AF65-F5344CB8AC3E}">
        <p14:creationId xmlns:p14="http://schemas.microsoft.com/office/powerpoint/2010/main" val="28148582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96239" y="1973838"/>
            <a:ext cx="6454433" cy="3969762"/>
          </a:xfrm>
        </p:spPr>
      </p:pic>
    </p:spTree>
    <p:extLst>
      <p:ext uri="{BB962C8B-B14F-4D97-AF65-F5344CB8AC3E}">
        <p14:creationId xmlns:p14="http://schemas.microsoft.com/office/powerpoint/2010/main" val="31894859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b="1" dirty="0" err="1"/>
              <a:t>LinkButton</a:t>
            </a:r>
            <a:r>
              <a:rPr lang="zh-CN" altLang="zh-CN" b="1" dirty="0"/>
              <a:t>控件</a:t>
            </a:r>
          </a:p>
          <a:p>
            <a:pPr latinLnBrk="1"/>
            <a:r>
              <a:rPr lang="en-US" altLang="zh-CN" dirty="0" smtClean="0"/>
              <a:t>       </a:t>
            </a:r>
            <a:r>
              <a:rPr lang="en-US" altLang="zh-CN" dirty="0" err="1" smtClean="0"/>
              <a:t>LinkButton</a:t>
            </a:r>
            <a:r>
              <a:rPr lang="zh-CN" altLang="zh-CN" dirty="0"/>
              <a:t>控件又称超链接按钮控件，该控件在功能上与</a:t>
            </a:r>
            <a:r>
              <a:rPr lang="en-US" altLang="zh-CN" dirty="0"/>
              <a:t>Button</a:t>
            </a:r>
            <a:r>
              <a:rPr lang="zh-CN" altLang="zh-CN" dirty="0"/>
              <a:t>控件相同，但样式以超链接形式显示。</a:t>
            </a:r>
            <a:r>
              <a:rPr lang="en-US" altLang="zh-CN" dirty="0" err="1"/>
              <a:t>LinkButton</a:t>
            </a:r>
            <a:r>
              <a:rPr lang="zh-CN" altLang="zh-CN" dirty="0"/>
              <a:t>控件有一个</a:t>
            </a:r>
            <a:r>
              <a:rPr lang="en-US" altLang="zh-CN" dirty="0" err="1"/>
              <a:t>PostBackUrl</a:t>
            </a:r>
            <a:r>
              <a:rPr lang="zh-CN" altLang="zh-CN" dirty="0"/>
              <a:t>属性，该属性用于设置单击控件时链接到的网址。</a:t>
            </a:r>
          </a:p>
          <a:p>
            <a:pPr latinLnBrk="1"/>
            <a:r>
              <a:rPr lang="zh-CN" altLang="zh-CN" dirty="0"/>
              <a:t>【例</a:t>
            </a:r>
            <a:r>
              <a:rPr lang="en-US" altLang="zh-CN" dirty="0"/>
              <a:t>2-10</a:t>
            </a:r>
            <a:r>
              <a:rPr lang="zh-CN" altLang="zh-CN" dirty="0"/>
              <a:t>】利用</a:t>
            </a:r>
            <a:r>
              <a:rPr lang="en-US" altLang="zh-CN" dirty="0" err="1"/>
              <a:t>LinkButton</a:t>
            </a:r>
            <a:r>
              <a:rPr lang="zh-CN" altLang="zh-CN" dirty="0"/>
              <a:t>控件</a:t>
            </a:r>
            <a:r>
              <a:rPr lang="en-US" altLang="zh-CN" dirty="0" err="1"/>
              <a:t>PostBackUrl</a:t>
            </a:r>
            <a:r>
              <a:rPr lang="zh-CN" altLang="zh-CN" dirty="0"/>
              <a:t>属性实现超链接功能，如图</a:t>
            </a:r>
            <a:r>
              <a:rPr lang="en-US" altLang="zh-CN" dirty="0"/>
              <a:t>2-15</a:t>
            </a:r>
            <a:r>
              <a:rPr lang="zh-CN" altLang="zh-CN" dirty="0"/>
              <a:t>所示。用户单击“打开</a:t>
            </a:r>
            <a:r>
              <a:rPr lang="en-US" altLang="zh-CN" dirty="0"/>
              <a:t>Ex2-9</a:t>
            </a:r>
            <a:r>
              <a:rPr lang="zh-CN" altLang="zh-CN" dirty="0"/>
              <a:t>”文本，页面将转向</a:t>
            </a:r>
            <a:r>
              <a:rPr lang="en-US" altLang="zh-CN" dirty="0"/>
              <a:t>Ex2-9.aspx</a:t>
            </a:r>
            <a:r>
              <a:rPr lang="zh-CN" altLang="zh-CN" dirty="0"/>
              <a:t>页面（</a:t>
            </a:r>
            <a:r>
              <a:rPr lang="en-US" altLang="zh-CN" dirty="0"/>
              <a:t>Ex2-10.aspx</a:t>
            </a:r>
            <a:r>
              <a:rPr lang="zh-CN" altLang="zh-CN" dirty="0"/>
              <a:t>）。</a:t>
            </a:r>
          </a:p>
          <a:p>
            <a:endParaRPr lang="zh-CN" altLang="en-US" dirty="0"/>
          </a:p>
        </p:txBody>
      </p:sp>
    </p:spTree>
    <p:extLst>
      <p:ext uri="{BB962C8B-B14F-4D97-AF65-F5344CB8AC3E}">
        <p14:creationId xmlns:p14="http://schemas.microsoft.com/office/powerpoint/2010/main" val="14606447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&lt;form id="form1" </a:t>
            </a:r>
            <a:r>
              <a:rPr lang="en-US" altLang="zh-CN" dirty="0" err="1"/>
              <a:t>runat</a:t>
            </a:r>
            <a:r>
              <a:rPr lang="en-US" altLang="zh-CN" dirty="0"/>
              <a:t>="server"&gt;</a:t>
            </a:r>
            <a:endParaRPr lang="zh-CN" altLang="zh-CN" dirty="0"/>
          </a:p>
          <a:p>
            <a:pPr latinLnBrk="1"/>
            <a:r>
              <a:rPr lang="en-US" altLang="zh-CN" dirty="0"/>
              <a:t>    &lt;div&gt;</a:t>
            </a:r>
            <a:endParaRPr lang="zh-CN" altLang="zh-CN" dirty="0"/>
          </a:p>
          <a:p>
            <a:pPr latinLnBrk="1"/>
            <a:r>
              <a:rPr lang="en-US" altLang="zh-CN" dirty="0"/>
              <a:t>        </a:t>
            </a:r>
            <a:r>
              <a:rPr lang="zh-CN" altLang="zh-CN" dirty="0"/>
              <a:t>超链接页面</a:t>
            </a:r>
            <a:r>
              <a:rPr lang="en-US" altLang="zh-CN" dirty="0"/>
              <a:t>&lt;</a:t>
            </a:r>
            <a:r>
              <a:rPr lang="en-US" altLang="zh-CN" dirty="0" err="1"/>
              <a:t>asp:LinkButton</a:t>
            </a:r>
            <a:r>
              <a:rPr lang="en-US" altLang="zh-CN" dirty="0"/>
              <a:t> ID="LinkButton1" </a:t>
            </a:r>
            <a:r>
              <a:rPr lang="en-US" altLang="zh-CN" dirty="0" err="1"/>
              <a:t>runat</a:t>
            </a:r>
            <a:r>
              <a:rPr lang="en-US" altLang="zh-CN" dirty="0"/>
              <a:t>="server" </a:t>
            </a:r>
            <a:r>
              <a:rPr lang="en-US" altLang="zh-CN" dirty="0" err="1"/>
              <a:t>PostBackUrl</a:t>
            </a:r>
            <a:r>
              <a:rPr lang="en-US" altLang="zh-CN" dirty="0"/>
              <a:t>="~/Ex2-9.aspx"&gt;</a:t>
            </a:r>
            <a:r>
              <a:rPr lang="zh-CN" altLang="zh-CN" dirty="0"/>
              <a:t>打开</a:t>
            </a:r>
            <a:r>
              <a:rPr lang="en-US" altLang="zh-CN" dirty="0"/>
              <a:t>Ex2-9&lt;/</a:t>
            </a:r>
            <a:r>
              <a:rPr lang="en-US" altLang="zh-CN" dirty="0" err="1"/>
              <a:t>asp:LinkButton</a:t>
            </a:r>
            <a:r>
              <a:rPr lang="en-US" altLang="zh-CN" dirty="0"/>
              <a:t>&gt;</a:t>
            </a:r>
            <a:endParaRPr lang="zh-CN" altLang="zh-CN" dirty="0"/>
          </a:p>
          <a:p>
            <a:pPr latinLnBrk="1"/>
            <a:r>
              <a:rPr lang="en-US" altLang="zh-CN" dirty="0"/>
              <a:t>    &lt;/div&gt;</a:t>
            </a:r>
            <a:endParaRPr lang="zh-CN" altLang="zh-CN" dirty="0"/>
          </a:p>
          <a:p>
            <a:pPr latinLnBrk="1"/>
            <a:r>
              <a:rPr lang="en-US" altLang="zh-CN" dirty="0"/>
              <a:t>    &lt;/form&gt;</a:t>
            </a:r>
            <a:endParaRPr lang="zh-CN" altLang="zh-CN" dirty="0"/>
          </a:p>
          <a:p>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7205" y="3655868"/>
            <a:ext cx="4890978" cy="3008168"/>
          </a:xfrm>
          <a:prstGeom prst="rect">
            <a:avLst/>
          </a:prstGeom>
        </p:spPr>
      </p:pic>
    </p:spTree>
    <p:extLst>
      <p:ext uri="{BB962C8B-B14F-4D97-AF65-F5344CB8AC3E}">
        <p14:creationId xmlns:p14="http://schemas.microsoft.com/office/powerpoint/2010/main" val="42140778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b="1" dirty="0" err="1"/>
              <a:t>ImageButton</a:t>
            </a:r>
            <a:r>
              <a:rPr lang="zh-CN" altLang="zh-CN" b="1" dirty="0"/>
              <a:t>控件</a:t>
            </a:r>
          </a:p>
          <a:p>
            <a:r>
              <a:rPr lang="en-US" altLang="zh-CN" dirty="0" smtClean="0"/>
              <a:t>     </a:t>
            </a:r>
            <a:r>
              <a:rPr lang="en-US" altLang="zh-CN" dirty="0" err="1" smtClean="0"/>
              <a:t>ImageButton</a:t>
            </a:r>
            <a:r>
              <a:rPr lang="zh-CN" altLang="zh-CN" dirty="0"/>
              <a:t>控件是图片按钮控件，用户单击控件上的图片引发控件的</a:t>
            </a:r>
            <a:r>
              <a:rPr lang="en-US" altLang="zh-CN" dirty="0"/>
              <a:t>Click</a:t>
            </a:r>
            <a:r>
              <a:rPr lang="zh-CN" altLang="zh-CN" dirty="0"/>
              <a:t>事件。</a:t>
            </a:r>
            <a:r>
              <a:rPr lang="en-US" altLang="zh-CN" dirty="0" err="1" smtClean="0"/>
              <a:t>ImageButton</a:t>
            </a:r>
            <a:r>
              <a:rPr lang="zh-CN" altLang="zh-CN" dirty="0" smtClean="0"/>
              <a:t>控件有一个</a:t>
            </a:r>
            <a:r>
              <a:rPr lang="en-US" altLang="zh-CN" dirty="0" err="1" smtClean="0"/>
              <a:t>ImageUrl</a:t>
            </a:r>
            <a:r>
              <a:rPr lang="zh-CN" altLang="zh-CN" dirty="0" smtClean="0"/>
              <a:t>属性，该属性用于设置按钮上显示的图片位置。</a:t>
            </a:r>
            <a:endParaRPr lang="en-US" altLang="zh-CN" dirty="0" smtClean="0"/>
          </a:p>
          <a:p>
            <a:r>
              <a:rPr lang="zh-CN" altLang="zh-CN" dirty="0"/>
              <a:t>【例</a:t>
            </a:r>
            <a:r>
              <a:rPr lang="en-US" altLang="zh-CN" dirty="0"/>
              <a:t>2-11</a:t>
            </a:r>
            <a:r>
              <a:rPr lang="zh-CN" altLang="zh-CN" dirty="0"/>
              <a:t>】利用</a:t>
            </a:r>
            <a:r>
              <a:rPr lang="en-US" altLang="zh-CN" dirty="0" err="1"/>
              <a:t>ImageButton</a:t>
            </a:r>
            <a:r>
              <a:rPr lang="zh-CN" altLang="zh-CN" dirty="0"/>
              <a:t>控件达到美化按钮的效果，如图</a:t>
            </a:r>
            <a:r>
              <a:rPr lang="en-US" altLang="zh-CN" dirty="0"/>
              <a:t>2-16</a:t>
            </a:r>
            <a:r>
              <a:rPr lang="zh-CN" altLang="zh-CN" dirty="0"/>
              <a:t>所示（</a:t>
            </a:r>
            <a:r>
              <a:rPr lang="en-US" altLang="zh-CN" dirty="0"/>
              <a:t>Ex2-11.aspx</a:t>
            </a:r>
            <a:r>
              <a:rPr lang="zh-CN" altLang="zh-CN" dirty="0"/>
              <a:t>）。</a:t>
            </a:r>
          </a:p>
          <a:p>
            <a:endParaRPr lang="zh-CN" altLang="en-US" dirty="0"/>
          </a:p>
        </p:txBody>
      </p:sp>
    </p:spTree>
    <p:extLst>
      <p:ext uri="{BB962C8B-B14F-4D97-AF65-F5344CB8AC3E}">
        <p14:creationId xmlns:p14="http://schemas.microsoft.com/office/powerpoint/2010/main" val="31743071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atinLnBrk="1"/>
            <a:r>
              <a:rPr lang="en-US" altLang="zh-CN" dirty="0" smtClean="0"/>
              <a:t>&lt;</a:t>
            </a:r>
            <a:r>
              <a:rPr lang="en-US" altLang="zh-CN" dirty="0"/>
              <a:t>div&gt;</a:t>
            </a:r>
            <a:endParaRPr lang="zh-CN" altLang="zh-CN" dirty="0"/>
          </a:p>
          <a:p>
            <a:pPr latinLnBrk="1"/>
            <a:r>
              <a:rPr lang="en-US" altLang="zh-CN" dirty="0"/>
              <a:t>        </a:t>
            </a:r>
            <a:r>
              <a:rPr lang="zh-CN" altLang="zh-CN" dirty="0"/>
              <a:t>你的入团时间是：</a:t>
            </a:r>
          </a:p>
          <a:p>
            <a:pPr latinLnBrk="1"/>
            <a:r>
              <a:rPr lang="en-US" altLang="zh-CN" dirty="0"/>
              <a:t>        &lt;</a:t>
            </a:r>
            <a:r>
              <a:rPr lang="en-US" altLang="zh-CN" dirty="0" err="1"/>
              <a:t>asp:TextBox</a:t>
            </a:r>
            <a:r>
              <a:rPr lang="en-US" altLang="zh-CN" dirty="0"/>
              <a:t> ID="</a:t>
            </a:r>
            <a:r>
              <a:rPr lang="en-US" altLang="zh-CN" dirty="0" err="1"/>
              <a:t>txtdate</a:t>
            </a:r>
            <a:r>
              <a:rPr lang="en-US" altLang="zh-CN" dirty="0"/>
              <a:t>" </a:t>
            </a:r>
            <a:r>
              <a:rPr lang="en-US" altLang="zh-CN" dirty="0" err="1"/>
              <a:t>runat</a:t>
            </a:r>
            <a:r>
              <a:rPr lang="en-US" altLang="zh-CN" dirty="0"/>
              <a:t>="server" Enabled="False"/&gt;</a:t>
            </a:r>
            <a:endParaRPr lang="zh-CN" altLang="zh-CN" dirty="0"/>
          </a:p>
          <a:p>
            <a:pPr latinLnBrk="1"/>
            <a:r>
              <a:rPr lang="en-US" altLang="zh-CN" dirty="0"/>
              <a:t>        &lt;</a:t>
            </a:r>
            <a:r>
              <a:rPr lang="en-US" altLang="zh-CN" dirty="0" err="1"/>
              <a:t>asp:ImageButton</a:t>
            </a:r>
            <a:r>
              <a:rPr lang="en-US" altLang="zh-CN" dirty="0"/>
              <a:t> ID="ImageButton1" </a:t>
            </a:r>
            <a:r>
              <a:rPr lang="en-US" altLang="zh-CN" dirty="0" err="1"/>
              <a:t>runat</a:t>
            </a:r>
            <a:r>
              <a:rPr lang="en-US" altLang="zh-CN" dirty="0"/>
              <a:t>="server" </a:t>
            </a:r>
            <a:r>
              <a:rPr lang="en-US" altLang="zh-CN" dirty="0" err="1"/>
              <a:t>ImageUrl</a:t>
            </a:r>
            <a:r>
              <a:rPr lang="en-US" altLang="zh-CN" dirty="0"/>
              <a:t>="~/images/date.GIF" </a:t>
            </a:r>
            <a:endParaRPr lang="zh-CN" altLang="zh-CN" dirty="0"/>
          </a:p>
          <a:p>
            <a:pPr latinLnBrk="1"/>
            <a:r>
              <a:rPr lang="en-US" altLang="zh-CN" dirty="0"/>
              <a:t>            </a:t>
            </a:r>
            <a:r>
              <a:rPr lang="en-US" altLang="zh-CN" dirty="0" err="1"/>
              <a:t>onclick</a:t>
            </a:r>
            <a:r>
              <a:rPr lang="en-US" altLang="zh-CN" dirty="0"/>
              <a:t>="ImageButton1_Click" /&gt;</a:t>
            </a:r>
            <a:endParaRPr lang="zh-CN" altLang="zh-CN" dirty="0"/>
          </a:p>
          <a:p>
            <a:pPr latinLnBrk="1"/>
            <a:r>
              <a:rPr lang="en-US" altLang="zh-CN" dirty="0"/>
              <a:t>        &lt;</a:t>
            </a:r>
            <a:r>
              <a:rPr lang="en-US" altLang="zh-CN" dirty="0" err="1"/>
              <a:t>asp:Calendar</a:t>
            </a:r>
            <a:r>
              <a:rPr lang="en-US" altLang="zh-CN" dirty="0"/>
              <a:t> ID="Calendar1" </a:t>
            </a:r>
            <a:r>
              <a:rPr lang="en-US" altLang="zh-CN" dirty="0" err="1"/>
              <a:t>runat</a:t>
            </a:r>
            <a:r>
              <a:rPr lang="en-US" altLang="zh-CN" dirty="0"/>
              <a:t>="server" Visible="False"&gt;</a:t>
            </a:r>
            <a:endParaRPr lang="zh-CN" altLang="zh-CN" dirty="0"/>
          </a:p>
          <a:p>
            <a:pPr latinLnBrk="1"/>
            <a:r>
              <a:rPr lang="en-US" altLang="zh-CN" dirty="0"/>
              <a:t>        &lt;/</a:t>
            </a:r>
            <a:r>
              <a:rPr lang="en-US" altLang="zh-CN" dirty="0" err="1"/>
              <a:t>asp:Calendar</a:t>
            </a:r>
            <a:r>
              <a:rPr lang="en-US" altLang="zh-CN" dirty="0"/>
              <a:t>&gt;</a:t>
            </a:r>
            <a:endParaRPr lang="zh-CN" altLang="zh-CN" dirty="0"/>
          </a:p>
          <a:p>
            <a:pPr latinLnBrk="1"/>
            <a:r>
              <a:rPr lang="en-US" altLang="zh-CN" dirty="0"/>
              <a:t>    &lt;/div</a:t>
            </a:r>
            <a:r>
              <a:rPr lang="en-US" altLang="zh-CN" dirty="0" smtClean="0"/>
              <a:t>&gt;</a:t>
            </a:r>
            <a:endParaRPr lang="zh-CN" altLang="zh-CN" dirty="0"/>
          </a:p>
        </p:txBody>
      </p:sp>
    </p:spTree>
    <p:extLst>
      <p:ext uri="{BB962C8B-B14F-4D97-AF65-F5344CB8AC3E}">
        <p14:creationId xmlns:p14="http://schemas.microsoft.com/office/powerpoint/2010/main" val="2867941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protected void ImageButton1_Click(object sender, </a:t>
            </a:r>
            <a:r>
              <a:rPr lang="en-US" altLang="zh-CN" dirty="0" err="1"/>
              <a:t>ImageClickEventArgs</a:t>
            </a:r>
            <a:r>
              <a:rPr lang="en-US" altLang="zh-CN" dirty="0"/>
              <a:t> e)</a:t>
            </a:r>
            <a:endParaRPr lang="zh-CN" altLang="zh-CN" dirty="0"/>
          </a:p>
          <a:p>
            <a:pPr latinLnBrk="1"/>
            <a:r>
              <a:rPr lang="en-US" altLang="zh-CN" dirty="0"/>
              <a:t>{</a:t>
            </a:r>
            <a:endParaRPr lang="zh-CN" altLang="zh-CN" dirty="0"/>
          </a:p>
          <a:p>
            <a:pPr latinLnBrk="1"/>
            <a:r>
              <a:rPr lang="en-US" altLang="zh-CN" dirty="0"/>
              <a:t>    Calendar1.Visible = true;</a:t>
            </a:r>
            <a:endParaRPr lang="zh-CN" altLang="zh-CN" dirty="0"/>
          </a:p>
          <a:p>
            <a:pPr latinLnBrk="1"/>
            <a:r>
              <a:rPr lang="en-US" altLang="zh-CN" dirty="0" smtClean="0"/>
              <a:t>}</a:t>
            </a:r>
            <a:endParaRPr lang="zh-CN" altLang="en-US" dirty="0"/>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6986" y="3342655"/>
            <a:ext cx="5131377" cy="3156024"/>
          </a:xfrm>
          <a:prstGeom prst="rect">
            <a:avLst/>
          </a:prstGeom>
        </p:spPr>
      </p:pic>
    </p:spTree>
    <p:extLst>
      <p:ext uri="{BB962C8B-B14F-4D97-AF65-F5344CB8AC3E}">
        <p14:creationId xmlns:p14="http://schemas.microsoft.com/office/powerpoint/2010/main" val="780375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b="1" dirty="0" err="1"/>
              <a:t>FileUpload</a:t>
            </a:r>
            <a:r>
              <a:rPr lang="zh-CN" altLang="zh-CN" b="1" dirty="0"/>
              <a:t>控件</a:t>
            </a:r>
          </a:p>
          <a:p>
            <a:r>
              <a:rPr lang="en-US" altLang="zh-CN" dirty="0" smtClean="0"/>
              <a:t>       </a:t>
            </a:r>
            <a:r>
              <a:rPr lang="en-US" altLang="zh-CN" dirty="0" err="1" smtClean="0"/>
              <a:t>FileUpload</a:t>
            </a:r>
            <a:r>
              <a:rPr lang="zh-CN" altLang="zh-CN" dirty="0"/>
              <a:t>控件是用于客户端文件上传到服务器的控件。该控件显示</a:t>
            </a:r>
            <a:r>
              <a:rPr lang="en-US" altLang="zh-CN" dirty="0"/>
              <a:t>1</a:t>
            </a:r>
            <a:r>
              <a:rPr lang="zh-CN" altLang="zh-CN" dirty="0"/>
              <a:t>个文本框和</a:t>
            </a:r>
            <a:r>
              <a:rPr lang="en-US" altLang="zh-CN" dirty="0"/>
              <a:t>1</a:t>
            </a:r>
            <a:r>
              <a:rPr lang="zh-CN" altLang="zh-CN" dirty="0"/>
              <a:t>个浏览按钮，用户</a:t>
            </a:r>
            <a:r>
              <a:rPr lang="zh-CN" altLang="zh-CN" dirty="0" smtClean="0"/>
              <a:t>可以通过</a:t>
            </a:r>
            <a:r>
              <a:rPr lang="zh-CN" altLang="zh-CN" dirty="0"/>
              <a:t>“浏览”按钮选择文件</a:t>
            </a:r>
            <a:r>
              <a:rPr lang="zh-CN" altLang="zh-CN" dirty="0" smtClean="0"/>
              <a:t>。</a:t>
            </a:r>
            <a:r>
              <a:rPr lang="en-US" altLang="zh-CN" dirty="0" err="1"/>
              <a:t>FileUpload</a:t>
            </a:r>
            <a:r>
              <a:rPr lang="zh-CN" altLang="zh-CN" dirty="0" smtClean="0"/>
              <a:t>控件有</a:t>
            </a:r>
            <a:r>
              <a:rPr lang="zh-CN" altLang="zh-CN" dirty="0"/>
              <a:t>一个</a:t>
            </a:r>
            <a:r>
              <a:rPr lang="en-US" altLang="zh-CN" dirty="0" smtClean="0"/>
              <a:t>Save As</a:t>
            </a:r>
            <a:r>
              <a:rPr lang="zh-CN" altLang="zh-CN" dirty="0"/>
              <a:t>方法，用于将上传的文件保存到服务器。</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811867317"/>
              </p:ext>
            </p:extLst>
          </p:nvPr>
        </p:nvGraphicFramePr>
        <p:xfrm>
          <a:off x="1166018" y="3696578"/>
          <a:ext cx="8490600" cy="2925894"/>
        </p:xfrm>
        <a:graphic>
          <a:graphicData uri="http://schemas.openxmlformats.org/drawingml/2006/table">
            <a:tbl>
              <a:tblPr firstRow="1" firstCol="1" bandRow="1">
                <a:tableStyleId>{5C22544A-7EE6-4342-B048-85BDC9FD1C3A}</a:tableStyleId>
              </a:tblPr>
              <a:tblGrid>
                <a:gridCol w="1655523"/>
                <a:gridCol w="6835077"/>
              </a:tblGrid>
              <a:tr h="491592">
                <a:tc>
                  <a:txBody>
                    <a:bodyPr/>
                    <a:lstStyle/>
                    <a:p>
                      <a:pPr algn="ctr" latinLnBrk="1">
                        <a:lnSpc>
                          <a:spcPct val="150000"/>
                        </a:lnSpc>
                        <a:spcAft>
                          <a:spcPts val="0"/>
                        </a:spcAft>
                      </a:pPr>
                      <a:r>
                        <a:rPr lang="zh-CN" sz="2000" kern="100">
                          <a:effectLst/>
                        </a:rPr>
                        <a:t>属</a:t>
                      </a:r>
                      <a:r>
                        <a:rPr lang="en-US" sz="2000" kern="100">
                          <a:effectLst/>
                        </a:rPr>
                        <a:t>  </a:t>
                      </a:r>
                      <a:r>
                        <a:rPr lang="zh-CN" sz="2000" kern="100">
                          <a:effectLst/>
                        </a:rPr>
                        <a:t>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000" kern="100">
                          <a:effectLst/>
                        </a:rPr>
                        <a:t>说</a:t>
                      </a:r>
                      <a:r>
                        <a:rPr lang="en-US" sz="2000" kern="100">
                          <a:effectLst/>
                        </a:rPr>
                        <a:t>  </a:t>
                      </a:r>
                      <a:r>
                        <a:rPr lang="zh-CN" sz="2000" kern="100">
                          <a:effectLst/>
                        </a:rPr>
                        <a:t>明</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05717">
                <a:tc>
                  <a:txBody>
                    <a:bodyPr/>
                    <a:lstStyle/>
                    <a:p>
                      <a:pPr algn="ctr" latinLnBrk="1">
                        <a:lnSpc>
                          <a:spcPct val="150000"/>
                        </a:lnSpc>
                        <a:spcAft>
                          <a:spcPts val="0"/>
                        </a:spcAft>
                      </a:pPr>
                      <a:r>
                        <a:rPr lang="en-US" sz="1600" kern="100">
                          <a:effectLst/>
                        </a:rPr>
                        <a:t>ID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控件唯一标识</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05717">
                <a:tc>
                  <a:txBody>
                    <a:bodyPr/>
                    <a:lstStyle/>
                    <a:p>
                      <a:pPr algn="ctr" latinLnBrk="1">
                        <a:lnSpc>
                          <a:spcPct val="150000"/>
                        </a:lnSpc>
                        <a:spcAft>
                          <a:spcPts val="0"/>
                        </a:spcAft>
                      </a:pPr>
                      <a:r>
                        <a:rPr lang="en-US" sz="1600" kern="100">
                          <a:effectLst/>
                        </a:rPr>
                        <a:t>FileContent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获取指定上传文件的</a:t>
                      </a:r>
                      <a:r>
                        <a:rPr lang="en-US" sz="1600" kern="100">
                          <a:effectLst/>
                        </a:rPr>
                        <a:t>Stream</a:t>
                      </a:r>
                      <a:r>
                        <a:rPr lang="zh-CN" sz="1600" kern="100">
                          <a:effectLst/>
                        </a:rPr>
                        <a:t>对象（</a:t>
                      </a:r>
                      <a:r>
                        <a:rPr lang="en-US" sz="1600" kern="100">
                          <a:effectLst/>
                        </a:rPr>
                        <a:t>Stream</a:t>
                      </a:r>
                      <a:r>
                        <a:rPr lang="zh-CN" sz="1600" kern="100">
                          <a:effectLst/>
                        </a:rPr>
                        <a:t>数据类型）</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05717">
                <a:tc>
                  <a:txBody>
                    <a:bodyPr/>
                    <a:lstStyle/>
                    <a:p>
                      <a:pPr algn="ctr" latinLnBrk="1">
                        <a:lnSpc>
                          <a:spcPct val="150000"/>
                        </a:lnSpc>
                        <a:spcAft>
                          <a:spcPts val="0"/>
                        </a:spcAft>
                      </a:pPr>
                      <a:r>
                        <a:rPr lang="en-US" sz="1600" kern="100">
                          <a:effectLst/>
                        </a:rPr>
                        <a:t>FileName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获取上传文件在客户端的文件名称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05717">
                <a:tc>
                  <a:txBody>
                    <a:bodyPr/>
                    <a:lstStyle/>
                    <a:p>
                      <a:pPr algn="ctr" latinLnBrk="1">
                        <a:lnSpc>
                          <a:spcPct val="150000"/>
                        </a:lnSpc>
                        <a:spcAft>
                          <a:spcPts val="0"/>
                        </a:spcAft>
                      </a:pPr>
                      <a:r>
                        <a:rPr lang="en-US" sz="1600" kern="100">
                          <a:effectLst/>
                        </a:rPr>
                        <a:t>HasFile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获取一个布尔值，用于表示控件是否已经包含一个文件</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811434">
                <a:tc>
                  <a:txBody>
                    <a:bodyPr/>
                    <a:lstStyle/>
                    <a:p>
                      <a:pPr algn="ctr" latinLnBrk="1">
                        <a:lnSpc>
                          <a:spcPct val="150000"/>
                        </a:lnSpc>
                        <a:spcAft>
                          <a:spcPts val="0"/>
                        </a:spcAft>
                      </a:pPr>
                      <a:r>
                        <a:rPr lang="en-US" sz="1600" kern="100">
                          <a:effectLst/>
                        </a:rPr>
                        <a:t>PostedFile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获取一个与上传文件相关的</a:t>
                      </a:r>
                      <a:r>
                        <a:rPr lang="en-US" sz="1600" kern="100" dirty="0" err="1">
                          <a:effectLst/>
                        </a:rPr>
                        <a:t>HttpPostedFile</a:t>
                      </a:r>
                      <a:r>
                        <a:rPr lang="zh-CN" sz="1600" kern="100" dirty="0">
                          <a:effectLst/>
                        </a:rPr>
                        <a:t>对象，使用该对象可以获取上传文件的相关属性</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23944145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zh-CN" dirty="0"/>
              <a:t>【例</a:t>
            </a:r>
            <a:r>
              <a:rPr lang="en-US" altLang="zh-CN" dirty="0"/>
              <a:t>2-12</a:t>
            </a:r>
            <a:r>
              <a:rPr lang="zh-CN" altLang="zh-CN" dirty="0"/>
              <a:t>】利用</a:t>
            </a:r>
            <a:r>
              <a:rPr lang="en-US" altLang="zh-CN" dirty="0" err="1"/>
              <a:t>FileUpload</a:t>
            </a:r>
            <a:r>
              <a:rPr lang="zh-CN" altLang="zh-CN" dirty="0"/>
              <a:t>控件实现文件上传操作，如图</a:t>
            </a:r>
            <a:r>
              <a:rPr lang="en-US" altLang="zh-CN" dirty="0"/>
              <a:t>2-17</a:t>
            </a:r>
            <a:r>
              <a:rPr lang="zh-CN" altLang="zh-CN" dirty="0"/>
              <a:t>所示。用户单击页面“浏览</a:t>
            </a:r>
            <a:r>
              <a:rPr lang="en-US" altLang="zh-CN" dirty="0"/>
              <a:t>…</a:t>
            </a:r>
            <a:r>
              <a:rPr lang="zh-CN" altLang="zh-CN" dirty="0"/>
              <a:t>”按钮，选择要上传的文件，单击“上传”按钮，文件将上传到服务器网站的根目录下（</a:t>
            </a:r>
            <a:r>
              <a:rPr lang="en-US" altLang="zh-CN" dirty="0"/>
              <a:t>Ex2-12.aspx</a:t>
            </a:r>
            <a:r>
              <a:rPr lang="zh-CN" altLang="zh-CN" dirty="0"/>
              <a:t>）。</a:t>
            </a:r>
          </a:p>
          <a:p>
            <a:pPr latinLnBrk="1"/>
            <a:r>
              <a:rPr lang="en-US" altLang="zh-CN" dirty="0"/>
              <a:t>&lt;div&gt;</a:t>
            </a:r>
            <a:endParaRPr lang="zh-CN" altLang="zh-CN" dirty="0"/>
          </a:p>
          <a:p>
            <a:pPr latinLnBrk="1"/>
            <a:r>
              <a:rPr lang="en-US" altLang="zh-CN" dirty="0" smtClean="0"/>
              <a:t>        </a:t>
            </a:r>
            <a:r>
              <a:rPr lang="zh-CN" altLang="zh-CN" dirty="0" smtClean="0"/>
              <a:t>请选择上传的文件：</a:t>
            </a:r>
            <a:r>
              <a:rPr lang="en-US" altLang="zh-CN" dirty="0" smtClean="0"/>
              <a:t>&lt;</a:t>
            </a:r>
            <a:r>
              <a:rPr lang="en-US" altLang="zh-CN" dirty="0" err="1" smtClean="0"/>
              <a:t>asp:FileUpload</a:t>
            </a:r>
            <a:r>
              <a:rPr lang="en-US" altLang="zh-CN" dirty="0" smtClean="0"/>
              <a:t> ID="</a:t>
            </a:r>
            <a:r>
              <a:rPr lang="en-US" altLang="zh-CN" dirty="0" err="1" smtClean="0"/>
              <a:t>fulfile</a:t>
            </a:r>
            <a:r>
              <a:rPr lang="en-US" altLang="zh-CN" dirty="0" smtClean="0"/>
              <a:t>" </a:t>
            </a:r>
            <a:r>
              <a:rPr lang="en-US" altLang="zh-CN" dirty="0" err="1" smtClean="0"/>
              <a:t>runat</a:t>
            </a:r>
            <a:r>
              <a:rPr lang="en-US" altLang="zh-CN" dirty="0" smtClean="0"/>
              <a:t>="server" /&gt;</a:t>
            </a:r>
            <a:endParaRPr lang="zh-CN" altLang="zh-CN" dirty="0" smtClean="0"/>
          </a:p>
          <a:p>
            <a:pPr latinLnBrk="1"/>
            <a:r>
              <a:rPr lang="en-US" altLang="zh-CN" dirty="0" smtClean="0"/>
              <a:t>        &lt;</a:t>
            </a:r>
            <a:r>
              <a:rPr lang="en-US" altLang="zh-CN" dirty="0" err="1" smtClean="0"/>
              <a:t>br</a:t>
            </a:r>
            <a:r>
              <a:rPr lang="en-US" altLang="zh-CN" dirty="0" smtClean="0"/>
              <a:t> /&gt;</a:t>
            </a:r>
            <a:endParaRPr lang="zh-CN" altLang="zh-CN" dirty="0" smtClean="0"/>
          </a:p>
          <a:p>
            <a:pPr latinLnBrk="1"/>
            <a:r>
              <a:rPr lang="en-US" altLang="zh-CN" dirty="0" smtClean="0"/>
              <a:t>        &lt;</a:t>
            </a:r>
            <a:r>
              <a:rPr lang="en-US" altLang="zh-CN" dirty="0" err="1" smtClean="0"/>
              <a:t>asp:Button</a:t>
            </a:r>
            <a:r>
              <a:rPr lang="en-US" altLang="zh-CN" dirty="0" smtClean="0"/>
              <a:t> ID="Button1" </a:t>
            </a:r>
            <a:r>
              <a:rPr lang="en-US" altLang="zh-CN" dirty="0" err="1" smtClean="0"/>
              <a:t>runat</a:t>
            </a:r>
            <a:r>
              <a:rPr lang="en-US" altLang="zh-CN" dirty="0" smtClean="0"/>
              <a:t>="server" </a:t>
            </a:r>
            <a:r>
              <a:rPr lang="en-US" altLang="zh-CN" dirty="0" err="1" smtClean="0"/>
              <a:t>onclick</a:t>
            </a:r>
            <a:r>
              <a:rPr lang="en-US" altLang="zh-CN" dirty="0" smtClean="0"/>
              <a:t>="Button1_Click" Text="</a:t>
            </a:r>
            <a:r>
              <a:rPr lang="zh-CN" altLang="zh-CN" dirty="0" smtClean="0"/>
              <a:t>上传</a:t>
            </a:r>
            <a:r>
              <a:rPr lang="en-US" altLang="zh-CN" dirty="0" smtClean="0"/>
              <a:t>" /&gt;</a:t>
            </a:r>
            <a:endParaRPr lang="zh-CN" altLang="zh-CN" dirty="0" smtClean="0"/>
          </a:p>
          <a:p>
            <a:pPr latinLnBrk="1"/>
            <a:r>
              <a:rPr lang="en-US" altLang="zh-CN" dirty="0" smtClean="0"/>
              <a:t>        </a:t>
            </a:r>
            <a:r>
              <a:rPr lang="en-US" altLang="zh-CN" dirty="0"/>
              <a:t>&lt;</a:t>
            </a:r>
            <a:r>
              <a:rPr lang="en-US" altLang="zh-CN" dirty="0" err="1"/>
              <a:t>asp:Label</a:t>
            </a:r>
            <a:r>
              <a:rPr lang="en-US" altLang="zh-CN" dirty="0"/>
              <a:t> ID="</a:t>
            </a:r>
            <a:r>
              <a:rPr lang="en-US" altLang="zh-CN" dirty="0" err="1"/>
              <a:t>lblmes</a:t>
            </a:r>
            <a:r>
              <a:rPr lang="en-US" altLang="zh-CN" dirty="0"/>
              <a:t>" </a:t>
            </a:r>
            <a:r>
              <a:rPr lang="en-US" altLang="zh-CN" dirty="0" err="1"/>
              <a:t>runat</a:t>
            </a:r>
            <a:r>
              <a:rPr lang="en-US" altLang="zh-CN" dirty="0"/>
              <a:t>="server" Text=""&gt;&lt;/</a:t>
            </a:r>
            <a:r>
              <a:rPr lang="en-US" altLang="zh-CN" dirty="0" err="1"/>
              <a:t>asp:Label</a:t>
            </a:r>
            <a:r>
              <a:rPr lang="en-US" altLang="zh-CN" dirty="0"/>
              <a:t>&gt;</a:t>
            </a:r>
            <a:endParaRPr lang="zh-CN" altLang="zh-CN" dirty="0"/>
          </a:p>
          <a:p>
            <a:pPr latinLnBrk="1"/>
            <a:r>
              <a:rPr lang="en-US" altLang="zh-CN" dirty="0" smtClean="0"/>
              <a:t>&lt;/</a:t>
            </a:r>
            <a:r>
              <a:rPr lang="en-US" altLang="zh-CN" dirty="0"/>
              <a:t>div</a:t>
            </a:r>
            <a:r>
              <a:rPr lang="en-US" altLang="zh-CN" dirty="0" smtClean="0"/>
              <a:t>&gt;</a:t>
            </a:r>
            <a:endParaRPr lang="zh-CN" altLang="en-US" dirty="0"/>
          </a:p>
        </p:txBody>
      </p:sp>
    </p:spTree>
    <p:extLst>
      <p:ext uri="{BB962C8B-B14F-4D97-AF65-F5344CB8AC3E}">
        <p14:creationId xmlns:p14="http://schemas.microsoft.com/office/powerpoint/2010/main" val="25276409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atinLnBrk="1"/>
            <a:r>
              <a:rPr lang="en-US" altLang="zh-CN" dirty="0"/>
              <a:t>protected void Button1_Click(object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if (</a:t>
            </a:r>
            <a:r>
              <a:rPr lang="en-US" altLang="zh-CN" dirty="0" err="1"/>
              <a:t>fulfile.HasFile</a:t>
            </a:r>
            <a:r>
              <a:rPr lang="en-US" altLang="zh-CN" dirty="0"/>
              <a:t>) </a:t>
            </a:r>
            <a:endParaRPr lang="zh-CN" altLang="zh-CN" dirty="0"/>
          </a:p>
          <a:p>
            <a:pPr latinLnBrk="1"/>
            <a:r>
              <a:rPr lang="en-US" altLang="zh-CN" dirty="0"/>
              <a:t>   {</a:t>
            </a:r>
            <a:endParaRPr lang="zh-CN" altLang="zh-CN" dirty="0"/>
          </a:p>
          <a:p>
            <a:pPr latinLnBrk="1"/>
            <a:r>
              <a:rPr lang="en-US" altLang="zh-CN" dirty="0"/>
              <a:t>      string </a:t>
            </a:r>
            <a:r>
              <a:rPr lang="en-US" altLang="zh-CN" dirty="0" err="1"/>
              <a:t>strname</a:t>
            </a:r>
            <a:r>
              <a:rPr lang="en-US" altLang="zh-CN" dirty="0"/>
              <a:t> = </a:t>
            </a:r>
            <a:r>
              <a:rPr lang="en-US" altLang="zh-CN" dirty="0" err="1"/>
              <a:t>fulfile.FileName</a:t>
            </a:r>
            <a:r>
              <a:rPr lang="en-US" altLang="zh-CN" dirty="0"/>
              <a:t>;</a:t>
            </a:r>
            <a:endParaRPr lang="zh-CN" altLang="zh-CN" dirty="0"/>
          </a:p>
          <a:p>
            <a:pPr latinLnBrk="1"/>
            <a:r>
              <a:rPr lang="en-US" altLang="zh-CN" dirty="0"/>
              <a:t>      </a:t>
            </a:r>
            <a:r>
              <a:rPr lang="en-US" altLang="zh-CN" dirty="0" err="1"/>
              <a:t>fulfile.SaveAs</a:t>
            </a:r>
            <a:r>
              <a:rPr lang="en-US" altLang="zh-CN" dirty="0"/>
              <a:t>(</a:t>
            </a:r>
            <a:r>
              <a:rPr lang="en-US" altLang="zh-CN" dirty="0" err="1"/>
              <a:t>Server.MapPath</a:t>
            </a:r>
            <a:r>
              <a:rPr lang="en-US" altLang="zh-CN" dirty="0"/>
              <a:t>(</a:t>
            </a:r>
            <a:r>
              <a:rPr lang="en-US" altLang="zh-CN" dirty="0" err="1"/>
              <a:t>strname</a:t>
            </a:r>
            <a:r>
              <a:rPr lang="en-US" altLang="zh-CN" dirty="0"/>
              <a:t>));</a:t>
            </a:r>
            <a:endParaRPr lang="zh-CN" altLang="zh-CN" dirty="0"/>
          </a:p>
          <a:p>
            <a:pPr latinLnBrk="1"/>
            <a:r>
              <a:rPr lang="en-US" altLang="zh-CN" dirty="0"/>
              <a:t>      </a:t>
            </a:r>
            <a:r>
              <a:rPr lang="en-US" altLang="zh-CN" dirty="0" err="1"/>
              <a:t>lblmes.Text</a:t>
            </a:r>
            <a:r>
              <a:rPr lang="en-US" altLang="zh-CN" dirty="0"/>
              <a:t> += "</a:t>
            </a:r>
            <a:r>
              <a:rPr lang="zh-CN" altLang="zh-CN" dirty="0"/>
              <a:t>文件：</a:t>
            </a:r>
            <a:r>
              <a:rPr lang="en-US" altLang="zh-CN" dirty="0"/>
              <a:t>" + </a:t>
            </a:r>
            <a:r>
              <a:rPr lang="en-US" altLang="zh-CN" dirty="0" err="1"/>
              <a:t>strname</a:t>
            </a:r>
            <a:r>
              <a:rPr lang="en-US" altLang="zh-CN" dirty="0"/>
              <a:t> + "</a:t>
            </a:r>
            <a:r>
              <a:rPr lang="zh-CN" altLang="zh-CN" dirty="0"/>
              <a:t>已上传到了根目录！</a:t>
            </a:r>
            <a:r>
              <a:rPr lang="en-US" altLang="zh-CN" dirty="0"/>
              <a:t>";</a:t>
            </a:r>
            <a:endParaRPr lang="zh-CN" altLang="zh-CN" dirty="0"/>
          </a:p>
          <a:p>
            <a:pPr latinLnBrk="1"/>
            <a:r>
              <a:rPr lang="en-US" altLang="zh-CN" dirty="0"/>
              <a:t>   </a:t>
            </a:r>
            <a:r>
              <a:rPr lang="en-US" altLang="zh-CN" dirty="0" smtClean="0"/>
              <a:t>}</a:t>
            </a:r>
            <a:endParaRPr lang="zh-CN" altLang="en-US" dirty="0"/>
          </a:p>
        </p:txBody>
      </p:sp>
    </p:spTree>
    <p:extLst>
      <p:ext uri="{BB962C8B-B14F-4D97-AF65-F5344CB8AC3E}">
        <p14:creationId xmlns:p14="http://schemas.microsoft.com/office/powerpoint/2010/main" val="853647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else</a:t>
            </a:r>
            <a:endParaRPr lang="zh-CN" altLang="zh-CN" dirty="0"/>
          </a:p>
          <a:p>
            <a:pPr latinLnBrk="1"/>
            <a:r>
              <a:rPr lang="en-US" altLang="zh-CN" dirty="0"/>
              <a:t>   {</a:t>
            </a:r>
            <a:endParaRPr lang="zh-CN" altLang="zh-CN" dirty="0"/>
          </a:p>
          <a:p>
            <a:pPr latinLnBrk="1"/>
            <a:r>
              <a:rPr lang="en-US" altLang="zh-CN" dirty="0"/>
              <a:t>      </a:t>
            </a:r>
            <a:r>
              <a:rPr lang="en-US" altLang="zh-CN" dirty="0" err="1"/>
              <a:t>Response.Write</a:t>
            </a:r>
            <a:r>
              <a:rPr lang="en-US" altLang="zh-CN" dirty="0"/>
              <a:t>("</a:t>
            </a:r>
            <a:r>
              <a:rPr lang="zh-CN" altLang="zh-CN" dirty="0"/>
              <a:t>请选择上传文件！</a:t>
            </a:r>
            <a:r>
              <a:rPr lang="en-US" altLang="zh-CN" dirty="0"/>
              <a:t>");</a:t>
            </a:r>
            <a:endParaRPr lang="zh-CN" altLang="zh-CN" dirty="0"/>
          </a:p>
          <a:p>
            <a:pPr latinLnBrk="1"/>
            <a:r>
              <a:rPr lang="en-US" altLang="zh-CN" dirty="0"/>
              <a:t>   }</a:t>
            </a:r>
            <a:endParaRPr lang="zh-CN" altLang="zh-CN" dirty="0"/>
          </a:p>
          <a:p>
            <a:pPr latinLnBrk="1"/>
            <a:r>
              <a:rPr lang="en-US" altLang="zh-CN" dirty="0"/>
              <a:t>}</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3131" y="3370043"/>
            <a:ext cx="5062865" cy="3113886"/>
          </a:xfrm>
          <a:prstGeom prst="rect">
            <a:avLst/>
          </a:prstGeom>
        </p:spPr>
      </p:pic>
    </p:spTree>
    <p:extLst>
      <p:ext uri="{BB962C8B-B14F-4D97-AF65-F5344CB8AC3E}">
        <p14:creationId xmlns:p14="http://schemas.microsoft.com/office/powerpoint/2010/main" val="2070023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a:t>
            </a:r>
            <a:r>
              <a:rPr lang="zh-CN" altLang="zh-CN" dirty="0"/>
              <a:t>服务器控件概述</a:t>
            </a:r>
            <a:endParaRPr lang="zh-CN" altLang="en-US" dirty="0"/>
          </a:p>
        </p:txBody>
      </p:sp>
      <p:sp>
        <p:nvSpPr>
          <p:cNvPr id="3" name="内容占位符 2"/>
          <p:cNvSpPr>
            <a:spLocks noGrp="1"/>
          </p:cNvSpPr>
          <p:nvPr>
            <p:ph idx="1"/>
          </p:nvPr>
        </p:nvSpPr>
        <p:spPr/>
        <p:txBody>
          <a:bodyPr/>
          <a:lstStyle/>
          <a:p>
            <a:r>
              <a:rPr lang="en-US" altLang="zh-CN" dirty="0" smtClean="0"/>
              <a:t>        ASP.NET</a:t>
            </a:r>
            <a:r>
              <a:rPr lang="zh-CN" altLang="zh-CN" dirty="0"/>
              <a:t>服务器控件是运行在服务器端并且封装了用户界面和其它功能的组件。控件的含义表明它不仅是具有呈现外观作用的元素，而且是一种对象，一种定义</a:t>
            </a:r>
            <a:r>
              <a:rPr lang="en-US" altLang="zh-CN" dirty="0"/>
              <a:t>Web</a:t>
            </a:r>
            <a:r>
              <a:rPr lang="zh-CN" altLang="zh-CN" dirty="0"/>
              <a:t>应用程序用户界面的组件</a:t>
            </a:r>
            <a:r>
              <a:rPr lang="zh-CN" altLang="zh-CN" dirty="0" smtClean="0"/>
              <a:t>。</a:t>
            </a:r>
            <a:endParaRPr lang="en-US" altLang="zh-CN" dirty="0" smtClean="0"/>
          </a:p>
          <a:p>
            <a:pPr latinLnBrk="1"/>
            <a:r>
              <a:rPr lang="en-US" altLang="zh-CN" b="1" dirty="0"/>
              <a:t>1.</a:t>
            </a:r>
            <a:r>
              <a:rPr lang="zh-CN" altLang="zh-CN" b="1" dirty="0"/>
              <a:t>服务器控件的属性和事件</a:t>
            </a:r>
          </a:p>
          <a:p>
            <a:pPr latinLnBrk="1"/>
            <a:r>
              <a:rPr lang="en-US" altLang="zh-CN" dirty="0" smtClean="0"/>
              <a:t>       </a:t>
            </a:r>
            <a:r>
              <a:rPr lang="zh-CN" altLang="zh-CN" dirty="0" smtClean="0"/>
              <a:t>服务器</a:t>
            </a:r>
            <a:r>
              <a:rPr lang="zh-CN" altLang="zh-CN" dirty="0"/>
              <a:t>控件的属性是指控件中具有的与用户界面特征相关的字段或与运行状态有关的字段。大部分服务器控件的属性可分为五类：布局、数据、外观、行为和杂项</a:t>
            </a:r>
            <a:r>
              <a:rPr lang="zh-CN" altLang="zh-CN" dirty="0" smtClean="0"/>
              <a:t>。</a:t>
            </a:r>
            <a:endParaRPr lang="en-US" altLang="zh-CN" dirty="0" smtClean="0"/>
          </a:p>
          <a:p>
            <a:pPr latinLnBrk="1"/>
            <a:r>
              <a:rPr lang="en-US" altLang="zh-CN" dirty="0" smtClean="0"/>
              <a:t>       </a:t>
            </a:r>
            <a:r>
              <a:rPr lang="zh-CN" altLang="zh-CN" dirty="0" smtClean="0"/>
              <a:t>事件</a:t>
            </a:r>
            <a:r>
              <a:rPr lang="zh-CN" altLang="zh-CN" dirty="0"/>
              <a:t>是指程序得以运行的触发器（如</a:t>
            </a:r>
            <a:r>
              <a:rPr lang="en-US" altLang="zh-CN" dirty="0"/>
              <a:t>Button</a:t>
            </a:r>
            <a:r>
              <a:rPr lang="zh-CN" altLang="zh-CN" dirty="0"/>
              <a:t>控件的</a:t>
            </a:r>
            <a:r>
              <a:rPr lang="en-US" altLang="zh-CN" dirty="0"/>
              <a:t>Click</a:t>
            </a:r>
            <a:r>
              <a:rPr lang="zh-CN" altLang="zh-CN" dirty="0"/>
              <a:t>事件等），当用户与</a:t>
            </a:r>
            <a:r>
              <a:rPr lang="en-US" altLang="zh-CN" dirty="0"/>
              <a:t>Web</a:t>
            </a:r>
            <a:r>
              <a:rPr lang="zh-CN" altLang="zh-CN" dirty="0"/>
              <a:t>页面进行交互时被触发，并通过执行事件程序做出相应的响应。</a:t>
            </a:r>
            <a:endParaRPr lang="zh-CN" altLang="en-US" dirty="0"/>
          </a:p>
        </p:txBody>
      </p:sp>
    </p:spTree>
    <p:extLst>
      <p:ext uri="{BB962C8B-B14F-4D97-AF65-F5344CB8AC3E}">
        <p14:creationId xmlns:p14="http://schemas.microsoft.com/office/powerpoint/2010/main" val="22327304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 </a:t>
            </a:r>
            <a:r>
              <a:rPr lang="zh-CN" altLang="zh-CN" dirty="0"/>
              <a:t>表格控件</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网站</a:t>
            </a:r>
            <a:r>
              <a:rPr lang="zh-CN" altLang="zh-CN" dirty="0"/>
              <a:t>开发过程中，表格是页面布局的一种重要手段。使用</a:t>
            </a:r>
            <a:r>
              <a:rPr lang="en-US" altLang="zh-CN" dirty="0"/>
              <a:t>Table</a:t>
            </a:r>
            <a:r>
              <a:rPr lang="zh-CN" altLang="zh-CN" dirty="0"/>
              <a:t>表格、</a:t>
            </a:r>
            <a:r>
              <a:rPr lang="en-US" altLang="zh-CN" dirty="0" err="1"/>
              <a:t>tr</a:t>
            </a:r>
            <a:r>
              <a:rPr lang="zh-CN" altLang="zh-CN" dirty="0"/>
              <a:t>表格行和</a:t>
            </a:r>
            <a:r>
              <a:rPr lang="en-US" altLang="zh-CN" dirty="0"/>
              <a:t>td</a:t>
            </a:r>
            <a:r>
              <a:rPr lang="zh-CN" altLang="zh-CN" dirty="0"/>
              <a:t>表格单元格进行页面布局，操作简单、快捷，大大提高了开发效率。</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971102981"/>
              </p:ext>
            </p:extLst>
          </p:nvPr>
        </p:nvGraphicFramePr>
        <p:xfrm>
          <a:off x="1149926" y="2812476"/>
          <a:ext cx="8686801" cy="3560616"/>
        </p:xfrm>
        <a:graphic>
          <a:graphicData uri="http://schemas.openxmlformats.org/drawingml/2006/table">
            <a:tbl>
              <a:tblPr firstRow="1" firstCol="1" bandRow="1">
                <a:tableStyleId>{5C22544A-7EE6-4342-B048-85BDC9FD1C3A}</a:tableStyleId>
              </a:tblPr>
              <a:tblGrid>
                <a:gridCol w="1731819"/>
                <a:gridCol w="6954982"/>
              </a:tblGrid>
              <a:tr h="578202">
                <a:tc>
                  <a:txBody>
                    <a:bodyPr/>
                    <a:lstStyle/>
                    <a:p>
                      <a:pPr algn="ctr" latinLnBrk="1">
                        <a:lnSpc>
                          <a:spcPct val="150000"/>
                        </a:lnSpc>
                        <a:spcAft>
                          <a:spcPts val="0"/>
                        </a:spcAft>
                      </a:pPr>
                      <a:r>
                        <a:rPr lang="zh-CN" sz="2000" kern="100">
                          <a:effectLst/>
                        </a:rPr>
                        <a:t>属</a:t>
                      </a:r>
                      <a:r>
                        <a:rPr lang="en-US" sz="2000" kern="100">
                          <a:effectLst/>
                        </a:rPr>
                        <a:t>  </a:t>
                      </a:r>
                      <a:r>
                        <a:rPr lang="zh-CN" sz="2000" kern="100">
                          <a:effectLst/>
                        </a:rPr>
                        <a:t>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000" kern="100">
                          <a:effectLst/>
                        </a:rPr>
                        <a:t>说</a:t>
                      </a:r>
                      <a:r>
                        <a:rPr lang="en-US" sz="2000" kern="100">
                          <a:effectLst/>
                        </a:rPr>
                        <a:t>  </a:t>
                      </a:r>
                      <a:r>
                        <a:rPr lang="zh-CN" sz="2000" kern="100">
                          <a:effectLst/>
                        </a:rPr>
                        <a:t>明</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97863">
                <a:tc>
                  <a:txBody>
                    <a:bodyPr/>
                    <a:lstStyle/>
                    <a:p>
                      <a:pPr algn="ctr" latinLnBrk="1">
                        <a:lnSpc>
                          <a:spcPct val="150000"/>
                        </a:lnSpc>
                        <a:spcAft>
                          <a:spcPts val="0"/>
                        </a:spcAft>
                      </a:pPr>
                      <a:r>
                        <a:rPr lang="en-US" sz="1600" kern="100">
                          <a:effectLst/>
                        </a:rPr>
                        <a:t>Boder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表格边框宽度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97863">
                <a:tc>
                  <a:txBody>
                    <a:bodyPr/>
                    <a:lstStyle/>
                    <a:p>
                      <a:pPr algn="ctr" latinLnBrk="1">
                        <a:lnSpc>
                          <a:spcPct val="150000"/>
                        </a:lnSpc>
                        <a:spcAft>
                          <a:spcPts val="0"/>
                        </a:spcAft>
                      </a:pPr>
                      <a:r>
                        <a:rPr lang="en-US" sz="1600" kern="100">
                          <a:effectLst/>
                        </a:rPr>
                        <a:t>CellPadding</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单元格边框与内容的间距</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97863">
                <a:tc>
                  <a:txBody>
                    <a:bodyPr/>
                    <a:lstStyle/>
                    <a:p>
                      <a:pPr algn="ctr" latinLnBrk="1">
                        <a:lnSpc>
                          <a:spcPct val="150000"/>
                        </a:lnSpc>
                        <a:spcAft>
                          <a:spcPts val="0"/>
                        </a:spcAft>
                      </a:pPr>
                      <a:r>
                        <a:rPr lang="en-US" sz="1600" kern="100">
                          <a:effectLst/>
                        </a:rPr>
                        <a:t>CellSpacing</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单元格间距</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95481">
                <a:tc>
                  <a:txBody>
                    <a:bodyPr/>
                    <a:lstStyle/>
                    <a:p>
                      <a:pPr algn="ctr" latinLnBrk="1">
                        <a:lnSpc>
                          <a:spcPct val="150000"/>
                        </a:lnSpc>
                        <a:spcAft>
                          <a:spcPts val="0"/>
                        </a:spcAft>
                      </a:pPr>
                      <a:r>
                        <a:rPr lang="en-US" sz="1600" kern="100">
                          <a:effectLst/>
                        </a:rPr>
                        <a:t>Align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表格、单元格水平方向对齐方式，有</a:t>
                      </a:r>
                      <a:r>
                        <a:rPr lang="en-US" sz="1600" kern="100">
                          <a:effectLst/>
                        </a:rPr>
                        <a:t>Left</a:t>
                      </a:r>
                      <a:r>
                        <a:rPr lang="zh-CN" sz="1600" kern="100">
                          <a:effectLst/>
                        </a:rPr>
                        <a:t>、</a:t>
                      </a:r>
                      <a:r>
                        <a:rPr lang="en-US" sz="1600" kern="100">
                          <a:effectLst/>
                        </a:rPr>
                        <a:t>Right</a:t>
                      </a:r>
                      <a:r>
                        <a:rPr lang="zh-CN" sz="1600" kern="100">
                          <a:effectLst/>
                        </a:rPr>
                        <a:t>和</a:t>
                      </a:r>
                      <a:r>
                        <a:rPr lang="en-US" sz="1600" kern="100">
                          <a:effectLst/>
                        </a:rPr>
                        <a:t>Center</a:t>
                      </a:r>
                      <a:r>
                        <a:rPr lang="zh-CN" sz="1600" kern="100">
                          <a:effectLst/>
                        </a:rPr>
                        <a:t>等</a:t>
                      </a:r>
                      <a:r>
                        <a:rPr lang="en-US" sz="1600" kern="100">
                          <a:effectLst/>
                        </a:rPr>
                        <a:t>3</a:t>
                      </a:r>
                      <a:r>
                        <a:rPr lang="zh-CN" sz="1600" kern="100">
                          <a:effectLst/>
                        </a:rPr>
                        <a:t>种</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95481">
                <a:tc>
                  <a:txBody>
                    <a:bodyPr/>
                    <a:lstStyle/>
                    <a:p>
                      <a:pPr algn="ctr" latinLnBrk="1">
                        <a:lnSpc>
                          <a:spcPct val="150000"/>
                        </a:lnSpc>
                        <a:spcAft>
                          <a:spcPts val="0"/>
                        </a:spcAft>
                      </a:pPr>
                      <a:r>
                        <a:rPr lang="en-US" sz="1600" kern="100">
                          <a:effectLst/>
                        </a:rPr>
                        <a:t>Valign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单元格竖直方向对齐方式，有</a:t>
                      </a:r>
                      <a:r>
                        <a:rPr lang="en-US" sz="1600" kern="100">
                          <a:effectLst/>
                        </a:rPr>
                        <a:t>baseline</a:t>
                      </a:r>
                      <a:r>
                        <a:rPr lang="zh-CN" sz="1600" kern="100">
                          <a:effectLst/>
                        </a:rPr>
                        <a:t>、</a:t>
                      </a:r>
                      <a:r>
                        <a:rPr lang="en-US" sz="1600" kern="100">
                          <a:effectLst/>
                        </a:rPr>
                        <a:t>bottom</a:t>
                      </a:r>
                      <a:r>
                        <a:rPr lang="zh-CN" sz="1600" kern="100">
                          <a:effectLst/>
                        </a:rPr>
                        <a:t>、</a:t>
                      </a:r>
                      <a:r>
                        <a:rPr lang="en-US" sz="1600" kern="100">
                          <a:effectLst/>
                        </a:rPr>
                        <a:t>middle</a:t>
                      </a:r>
                      <a:r>
                        <a:rPr lang="zh-CN" sz="1600" kern="100">
                          <a:effectLst/>
                        </a:rPr>
                        <a:t>和</a:t>
                      </a:r>
                      <a:r>
                        <a:rPr lang="en-US" sz="1600" kern="100">
                          <a:effectLst/>
                        </a:rPr>
                        <a:t>top</a:t>
                      </a:r>
                      <a:r>
                        <a:rPr lang="zh-CN" sz="1600" kern="100">
                          <a:effectLst/>
                        </a:rPr>
                        <a:t>等</a:t>
                      </a:r>
                      <a:r>
                        <a:rPr lang="en-US" sz="1600" kern="100">
                          <a:effectLst/>
                        </a:rPr>
                        <a:t>4</a:t>
                      </a:r>
                      <a:r>
                        <a:rPr lang="zh-CN" sz="1600" kern="100">
                          <a:effectLst/>
                        </a:rPr>
                        <a:t>种</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97863">
                <a:tc>
                  <a:txBody>
                    <a:bodyPr/>
                    <a:lstStyle/>
                    <a:p>
                      <a:pPr algn="ctr" latinLnBrk="1">
                        <a:lnSpc>
                          <a:spcPct val="150000"/>
                        </a:lnSpc>
                        <a:spcAft>
                          <a:spcPts val="0"/>
                        </a:spcAft>
                      </a:pPr>
                      <a:r>
                        <a:rPr lang="en-US" sz="1600" kern="100">
                          <a:effectLst/>
                        </a:rPr>
                        <a:t>Style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表格、单元格样式</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6652237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2-13</a:t>
            </a:r>
            <a:r>
              <a:rPr lang="zh-CN" altLang="zh-CN" dirty="0"/>
              <a:t>】利用表格控件实现系统登录页面布局设计，如图</a:t>
            </a:r>
            <a:r>
              <a:rPr lang="en-US" altLang="zh-CN" dirty="0"/>
              <a:t>2-18</a:t>
            </a:r>
            <a:r>
              <a:rPr lang="zh-CN" altLang="zh-CN" dirty="0"/>
              <a:t>所示（</a:t>
            </a:r>
            <a:r>
              <a:rPr lang="en-US" altLang="zh-CN" dirty="0"/>
              <a:t>Ex2-13.aspx</a:t>
            </a:r>
            <a:r>
              <a:rPr lang="zh-CN" altLang="zh-CN" dirty="0"/>
              <a:t>）。</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1421" y="2651781"/>
            <a:ext cx="6230687" cy="3832148"/>
          </a:xfrm>
          <a:prstGeom prst="rect">
            <a:avLst/>
          </a:prstGeom>
        </p:spPr>
      </p:pic>
    </p:spTree>
    <p:extLst>
      <p:ext uri="{BB962C8B-B14F-4D97-AF65-F5344CB8AC3E}">
        <p14:creationId xmlns:p14="http://schemas.microsoft.com/office/powerpoint/2010/main" val="17420368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2. 4 </a:t>
            </a:r>
            <a:r>
              <a:rPr lang="zh-CN" altLang="zh-CN" dirty="0"/>
              <a:t>会员注册页面设计</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会员</a:t>
            </a:r>
            <a:r>
              <a:rPr lang="zh-CN" altLang="zh-CN" dirty="0"/>
              <a:t>注册页面是网站开发过程中经常用到的，本节将利用本章所学知识进行会员注册页面</a:t>
            </a:r>
            <a:r>
              <a:rPr lang="zh-CN" altLang="zh-CN" dirty="0" smtClean="0"/>
              <a:t>设计，最终效果如图</a:t>
            </a:r>
            <a:r>
              <a:rPr lang="en-US" altLang="zh-CN" dirty="0" smtClean="0"/>
              <a:t>2-1</a:t>
            </a:r>
            <a:r>
              <a:rPr lang="zh-CN" altLang="zh-CN" dirty="0" smtClean="0"/>
              <a:t>和</a:t>
            </a:r>
            <a:r>
              <a:rPr lang="en-US" altLang="zh-CN" dirty="0" smtClean="0"/>
              <a:t>2-2</a:t>
            </a:r>
            <a:r>
              <a:rPr lang="zh-CN" altLang="zh-CN" dirty="0" smtClean="0"/>
              <a:t>所示。</a:t>
            </a:r>
            <a:endParaRPr lang="en-US" altLang="zh-CN" dirty="0" smtClean="0"/>
          </a:p>
          <a:p>
            <a:pPr latinLnBrk="1"/>
            <a:r>
              <a:rPr lang="zh-CN" altLang="zh-CN" dirty="0"/>
              <a:t>（</a:t>
            </a:r>
            <a:r>
              <a:rPr lang="en-US" altLang="zh-CN" dirty="0"/>
              <a:t>1</a:t>
            </a:r>
            <a:r>
              <a:rPr lang="zh-CN" altLang="zh-CN" dirty="0"/>
              <a:t>）新建</a:t>
            </a:r>
            <a:r>
              <a:rPr lang="en-US" altLang="zh-CN" dirty="0"/>
              <a:t>Addmember.aspx</a:t>
            </a:r>
            <a:r>
              <a:rPr lang="zh-CN" altLang="zh-CN" dirty="0"/>
              <a:t>，在页面添加</a:t>
            </a:r>
            <a:r>
              <a:rPr lang="en-US" altLang="zh-CN" dirty="0"/>
              <a:t>Panel</a:t>
            </a:r>
            <a:r>
              <a:rPr lang="zh-CN" altLang="zh-CN" dirty="0"/>
              <a:t>控件，设置</a:t>
            </a:r>
            <a:r>
              <a:rPr lang="en-US" altLang="zh-CN" dirty="0"/>
              <a:t>ID</a:t>
            </a:r>
            <a:r>
              <a:rPr lang="zh-CN" altLang="zh-CN" dirty="0"/>
              <a:t>为</a:t>
            </a:r>
            <a:r>
              <a:rPr lang="en-US" altLang="zh-CN" dirty="0"/>
              <a:t>Panel1</a:t>
            </a:r>
            <a:r>
              <a:rPr lang="zh-CN" altLang="zh-CN" dirty="0"/>
              <a:t>。在</a:t>
            </a:r>
            <a:r>
              <a:rPr lang="en-US" altLang="zh-CN" dirty="0"/>
              <a:t>Panel1</a:t>
            </a:r>
            <a:r>
              <a:rPr lang="zh-CN" altLang="zh-CN" dirty="0"/>
              <a:t>控件内添加一个</a:t>
            </a:r>
            <a:r>
              <a:rPr lang="en-US" altLang="zh-CN" dirty="0"/>
              <a:t>9</a:t>
            </a:r>
            <a:r>
              <a:rPr lang="zh-CN" altLang="zh-CN" dirty="0"/>
              <a:t>行</a:t>
            </a:r>
            <a:r>
              <a:rPr lang="en-US" altLang="zh-CN" dirty="0"/>
              <a:t>2</a:t>
            </a:r>
            <a:r>
              <a:rPr lang="zh-CN" altLang="zh-CN" dirty="0"/>
              <a:t>列的</a:t>
            </a:r>
            <a:r>
              <a:rPr lang="en-US" altLang="zh-CN" dirty="0"/>
              <a:t>Table</a:t>
            </a:r>
            <a:r>
              <a:rPr lang="zh-CN" altLang="zh-CN" dirty="0"/>
              <a:t>控件。</a:t>
            </a:r>
          </a:p>
          <a:p>
            <a:pPr latinLnBrk="1"/>
            <a:r>
              <a:rPr lang="zh-CN" altLang="zh-CN" dirty="0"/>
              <a:t>（</a:t>
            </a:r>
            <a:r>
              <a:rPr lang="en-US" altLang="zh-CN" dirty="0"/>
              <a:t>2</a:t>
            </a:r>
            <a:r>
              <a:rPr lang="zh-CN" altLang="zh-CN" dirty="0"/>
              <a:t>）将</a:t>
            </a:r>
            <a:r>
              <a:rPr lang="en-US" altLang="zh-CN" dirty="0"/>
              <a:t>Table</a:t>
            </a:r>
            <a:r>
              <a:rPr lang="zh-CN" altLang="zh-CN" dirty="0"/>
              <a:t>左边单元格</a:t>
            </a:r>
            <a:r>
              <a:rPr lang="en-US" altLang="zh-CN" dirty="0"/>
              <a:t>td</a:t>
            </a:r>
            <a:r>
              <a:rPr lang="zh-CN" altLang="zh-CN" dirty="0"/>
              <a:t>的</a:t>
            </a:r>
            <a:r>
              <a:rPr lang="en-US" altLang="zh-CN" dirty="0"/>
              <a:t>align</a:t>
            </a:r>
            <a:r>
              <a:rPr lang="zh-CN" altLang="zh-CN" dirty="0"/>
              <a:t>属性全部设置为</a:t>
            </a:r>
            <a:r>
              <a:rPr lang="en-US" altLang="zh-CN" dirty="0"/>
              <a:t>right</a:t>
            </a:r>
            <a:r>
              <a:rPr lang="zh-CN" altLang="zh-CN" dirty="0"/>
              <a:t>（即右对齐），右边单元格设置为</a:t>
            </a:r>
            <a:r>
              <a:rPr lang="en-US" altLang="zh-CN" dirty="0"/>
              <a:t>left</a:t>
            </a:r>
            <a:r>
              <a:rPr lang="zh-CN" altLang="zh-CN" dirty="0"/>
              <a:t>（即左对齐）。将第一行的</a:t>
            </a:r>
            <a:r>
              <a:rPr lang="en-US" altLang="zh-CN" dirty="0"/>
              <a:t>2</a:t>
            </a:r>
            <a:r>
              <a:rPr lang="zh-CN" altLang="zh-CN" dirty="0"/>
              <a:t>个单元格合并，输入“会员注册”，并设置单元格格式。</a:t>
            </a:r>
          </a:p>
          <a:p>
            <a:pPr latinLnBrk="1"/>
            <a:r>
              <a:rPr lang="zh-CN" altLang="zh-CN" dirty="0"/>
              <a:t>（</a:t>
            </a:r>
            <a:r>
              <a:rPr lang="en-US" altLang="zh-CN" dirty="0"/>
              <a:t>3</a:t>
            </a:r>
            <a:r>
              <a:rPr lang="zh-CN" altLang="zh-CN" dirty="0"/>
              <a:t>）左边单元格自上向下依次输入“用户名：”、“密码：”、“确认密码：”、“性别：”、“出生日期：”、“最高学历：”、“个人爱好：”</a:t>
            </a:r>
            <a:r>
              <a:rPr lang="zh-CN" altLang="zh-CN" dirty="0" smtClean="0"/>
              <a:t>。</a:t>
            </a:r>
            <a:endParaRPr lang="zh-CN" altLang="en-US" dirty="0"/>
          </a:p>
        </p:txBody>
      </p:sp>
    </p:spTree>
    <p:extLst>
      <p:ext uri="{BB962C8B-B14F-4D97-AF65-F5344CB8AC3E}">
        <p14:creationId xmlns:p14="http://schemas.microsoft.com/office/powerpoint/2010/main" val="29275730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a:t>
            </a:r>
            <a:r>
              <a:rPr lang="en-US" altLang="zh-CN" dirty="0"/>
              <a:t>4</a:t>
            </a:r>
            <a:r>
              <a:rPr lang="zh-CN" altLang="zh-CN" dirty="0"/>
              <a:t>）右边单元格自上向下依次添加相应的服务器控件，并设置其属性如表</a:t>
            </a:r>
            <a:r>
              <a:rPr lang="en-US" altLang="zh-CN" dirty="0"/>
              <a:t>2-6</a:t>
            </a:r>
            <a:r>
              <a:rPr lang="zh-CN" altLang="zh-CN" dirty="0"/>
              <a:t>所示</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922484560"/>
              </p:ext>
            </p:extLst>
          </p:nvPr>
        </p:nvGraphicFramePr>
        <p:xfrm>
          <a:off x="845127" y="2188582"/>
          <a:ext cx="9434946" cy="4526799"/>
        </p:xfrm>
        <a:graphic>
          <a:graphicData uri="http://schemas.openxmlformats.org/drawingml/2006/table">
            <a:tbl>
              <a:tblPr firstRow="1" firstCol="1" bandRow="1">
                <a:tableStyleId>{5C22544A-7EE6-4342-B048-85BDC9FD1C3A}</a:tableStyleId>
              </a:tblPr>
              <a:tblGrid>
                <a:gridCol w="1123868"/>
                <a:gridCol w="915745"/>
                <a:gridCol w="1720491"/>
                <a:gridCol w="5674842"/>
              </a:tblGrid>
              <a:tr h="541462">
                <a:tc>
                  <a:txBody>
                    <a:bodyPr/>
                    <a:lstStyle/>
                    <a:p>
                      <a:pPr algn="ctr" latinLnBrk="1">
                        <a:lnSpc>
                          <a:spcPct val="150000"/>
                        </a:lnSpc>
                        <a:spcAft>
                          <a:spcPts val="0"/>
                        </a:spcAft>
                      </a:pPr>
                      <a:r>
                        <a:rPr lang="zh-CN" sz="1800" kern="100">
                          <a:effectLst/>
                        </a:rPr>
                        <a:t>左侧内容</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1800" kern="100">
                          <a:effectLst/>
                        </a:rPr>
                        <a:t>控件</a:t>
                      </a:r>
                      <a:r>
                        <a:rPr lang="en-US" sz="1800" kern="100">
                          <a:effectLst/>
                        </a:rPr>
                        <a:t>ID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1800" kern="100">
                          <a:effectLst/>
                        </a:rPr>
                        <a:t>控件类型</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1800" kern="100">
                          <a:effectLst/>
                        </a:rPr>
                        <a:t>说</a:t>
                      </a:r>
                      <a:r>
                        <a:rPr lang="en-US" sz="1800" kern="100">
                          <a:effectLst/>
                        </a:rPr>
                        <a:t>  </a:t>
                      </a:r>
                      <a:r>
                        <a:rPr lang="zh-CN" sz="1800" kern="100">
                          <a:effectLst/>
                        </a:rPr>
                        <a:t>明</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72959">
                <a:tc>
                  <a:txBody>
                    <a:bodyPr/>
                    <a:lstStyle/>
                    <a:p>
                      <a:pPr algn="ctr" latinLnBrk="1">
                        <a:lnSpc>
                          <a:spcPct val="150000"/>
                        </a:lnSpc>
                        <a:spcAft>
                          <a:spcPts val="0"/>
                        </a:spcAft>
                      </a:pPr>
                      <a:r>
                        <a:rPr lang="zh-CN" sz="1400" kern="100">
                          <a:effectLst/>
                        </a:rPr>
                        <a:t>用户名</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txtname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TextBox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设置</a:t>
                      </a:r>
                      <a:r>
                        <a:rPr lang="en-US" sz="1400" kern="100">
                          <a:effectLst/>
                        </a:rPr>
                        <a:t>Width</a:t>
                      </a:r>
                      <a:r>
                        <a:rPr lang="zh-CN" sz="1400" kern="100">
                          <a:effectLst/>
                        </a:rPr>
                        <a:t>属性为</a:t>
                      </a:r>
                      <a:r>
                        <a:rPr lang="en-US" sz="1400" kern="100">
                          <a:effectLst/>
                        </a:rPr>
                        <a:t>82px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72959">
                <a:tc>
                  <a:txBody>
                    <a:bodyPr/>
                    <a:lstStyle/>
                    <a:p>
                      <a:pPr algn="ctr" latinLnBrk="1">
                        <a:lnSpc>
                          <a:spcPct val="150000"/>
                        </a:lnSpc>
                        <a:spcAft>
                          <a:spcPts val="0"/>
                        </a:spcAft>
                      </a:pPr>
                      <a:r>
                        <a:rPr lang="zh-CN" sz="1400" kern="100">
                          <a:effectLst/>
                        </a:rPr>
                        <a:t>密码</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txtpwd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TextBox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设置</a:t>
                      </a:r>
                      <a:r>
                        <a:rPr lang="en-US" sz="1400" kern="100">
                          <a:effectLst/>
                        </a:rPr>
                        <a:t>TextMode</a:t>
                      </a:r>
                      <a:r>
                        <a:rPr lang="zh-CN" sz="1400" kern="100">
                          <a:effectLst/>
                        </a:rPr>
                        <a:t>属性为</a:t>
                      </a:r>
                      <a:r>
                        <a:rPr lang="en-US" sz="1400" kern="100">
                          <a:effectLst/>
                        </a:rPr>
                        <a:t>Password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37947">
                <a:tc>
                  <a:txBody>
                    <a:bodyPr/>
                    <a:lstStyle/>
                    <a:p>
                      <a:pPr algn="ctr" latinLnBrk="1">
                        <a:lnSpc>
                          <a:spcPct val="150000"/>
                        </a:lnSpc>
                        <a:spcAft>
                          <a:spcPts val="0"/>
                        </a:spcAft>
                      </a:pPr>
                      <a:r>
                        <a:rPr lang="zh-CN" sz="1400" kern="100">
                          <a:effectLst/>
                        </a:rPr>
                        <a:t>确认密码</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txtpwd2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TextBox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设置</a:t>
                      </a:r>
                      <a:r>
                        <a:rPr lang="en-US" sz="1400" kern="100">
                          <a:effectLst/>
                        </a:rPr>
                        <a:t>TextMode</a:t>
                      </a:r>
                      <a:r>
                        <a:rPr lang="zh-CN" sz="1400" kern="100">
                          <a:effectLst/>
                        </a:rPr>
                        <a:t>属性为</a:t>
                      </a:r>
                      <a:r>
                        <a:rPr lang="en-US" sz="1400" kern="100">
                          <a:effectLst/>
                        </a:rPr>
                        <a:t>Password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4110">
                <a:tc>
                  <a:txBody>
                    <a:bodyPr/>
                    <a:lstStyle/>
                    <a:p>
                      <a:pPr algn="ctr" latinLnBrk="1">
                        <a:lnSpc>
                          <a:spcPct val="150000"/>
                        </a:lnSpc>
                        <a:spcAft>
                          <a:spcPts val="0"/>
                        </a:spcAft>
                      </a:pPr>
                      <a:r>
                        <a:rPr lang="zh-CN" sz="1400" kern="100">
                          <a:effectLst/>
                        </a:rPr>
                        <a:t>性别</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rbtlsex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RadioButtonList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设置</a:t>
                      </a:r>
                      <a:r>
                        <a:rPr lang="en-US" sz="1400" kern="100">
                          <a:effectLst/>
                        </a:rPr>
                        <a:t>RepeatDirection</a:t>
                      </a:r>
                      <a:r>
                        <a:rPr lang="zh-CN" sz="1400" kern="100">
                          <a:effectLst/>
                        </a:rPr>
                        <a:t>属性为</a:t>
                      </a:r>
                      <a:r>
                        <a:rPr lang="en-US" sz="1400" kern="100">
                          <a:effectLst/>
                        </a:rPr>
                        <a:t>Horizontal</a:t>
                      </a:r>
                      <a:r>
                        <a:rPr lang="zh-CN" sz="1400" kern="100">
                          <a:effectLst/>
                        </a:rPr>
                        <a:t>，</a:t>
                      </a:r>
                      <a:r>
                        <a:rPr lang="en-US" sz="1400" kern="100">
                          <a:effectLst/>
                        </a:rPr>
                        <a:t>ListItem</a:t>
                      </a:r>
                      <a:r>
                        <a:rPr lang="zh-CN" sz="1400" kern="100">
                          <a:effectLst/>
                        </a:rPr>
                        <a:t>为“男”、“女”</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36953">
                <a:tc rowSpan="3">
                  <a:txBody>
                    <a:bodyPr/>
                    <a:lstStyle/>
                    <a:p>
                      <a:pPr algn="ctr" latinLnBrk="1">
                        <a:lnSpc>
                          <a:spcPct val="150000"/>
                        </a:lnSpc>
                        <a:spcAft>
                          <a:spcPts val="0"/>
                        </a:spcAft>
                      </a:pPr>
                      <a:r>
                        <a:rPr lang="zh-CN" sz="1400" kern="100">
                          <a:effectLst/>
                        </a:rPr>
                        <a:t>出生日期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Txtdate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TextBox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设置</a:t>
                      </a:r>
                      <a:r>
                        <a:rPr lang="en-US" sz="1400" kern="100">
                          <a:effectLst/>
                        </a:rPr>
                        <a:t>Enabled</a:t>
                      </a:r>
                      <a:r>
                        <a:rPr lang="zh-CN" sz="1400" kern="100">
                          <a:effectLst/>
                        </a:rPr>
                        <a:t>属性为</a:t>
                      </a:r>
                      <a:r>
                        <a:rPr lang="en-US" sz="1400" kern="100">
                          <a:effectLst/>
                        </a:rPr>
                        <a:t>"False"</a:t>
                      </a:r>
                      <a:r>
                        <a:rPr lang="zh-CN" sz="1400" kern="100">
                          <a:effectLst/>
                        </a:rPr>
                        <a:t>，</a:t>
                      </a:r>
                      <a:r>
                        <a:rPr lang="en-US" sz="1400" kern="100">
                          <a:effectLst/>
                        </a:rPr>
                        <a:t>Width</a:t>
                      </a:r>
                      <a:r>
                        <a:rPr lang="zh-CN" sz="1400" kern="100">
                          <a:effectLst/>
                        </a:rPr>
                        <a:t>属性为</a:t>
                      </a:r>
                      <a:r>
                        <a:rPr lang="en-US" sz="1400" kern="100">
                          <a:effectLst/>
                        </a:rPr>
                        <a:t>83px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4110">
                <a:tc vMerge="1">
                  <a:txBody>
                    <a:bodyPr/>
                    <a:lstStyle/>
                    <a:p>
                      <a:endParaRPr lang="zh-CN" altLang="en-US"/>
                    </a:p>
                  </a:txBody>
                  <a:tcPr/>
                </a:tc>
                <a:tc>
                  <a:txBody>
                    <a:bodyPr/>
                    <a:lstStyle/>
                    <a:p>
                      <a:pPr algn="ctr" latinLnBrk="1">
                        <a:lnSpc>
                          <a:spcPct val="150000"/>
                        </a:lnSpc>
                        <a:spcAft>
                          <a:spcPts val="0"/>
                        </a:spcAft>
                      </a:pPr>
                      <a:r>
                        <a:rPr lang="en-US" sz="1400" kern="100">
                          <a:effectLst/>
                        </a:rPr>
                        <a:t>Ibtndate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ImageButton</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设置</a:t>
                      </a:r>
                      <a:r>
                        <a:rPr lang="en-US" sz="1400" kern="100">
                          <a:effectLst/>
                        </a:rPr>
                        <a:t>ImageUrl="~/images/</a:t>
                      </a:r>
                      <a:r>
                        <a:rPr lang="zh-CN" sz="1400" kern="100">
                          <a:effectLst/>
                        </a:rPr>
                        <a:t>图标</a:t>
                      </a:r>
                      <a:r>
                        <a:rPr lang="en-US" sz="1400" kern="100">
                          <a:effectLst/>
                        </a:rPr>
                        <a:t>.JPG"</a:t>
                      </a:r>
                      <a:r>
                        <a:rPr lang="zh-CN" sz="1400" kern="100">
                          <a:effectLst/>
                        </a:rPr>
                        <a:t>，</a:t>
                      </a:r>
                      <a:r>
                        <a:rPr lang="en-US" sz="1400" kern="100">
                          <a:effectLst/>
                        </a:rPr>
                        <a:t>onclick="ibtndate_Click"</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72067">
                <a:tc vMerge="1">
                  <a:txBody>
                    <a:bodyPr/>
                    <a:lstStyle/>
                    <a:p>
                      <a:endParaRPr lang="zh-CN" altLang="en-US"/>
                    </a:p>
                  </a:txBody>
                  <a:tcPr/>
                </a:tc>
                <a:tc>
                  <a:txBody>
                    <a:bodyPr/>
                    <a:lstStyle/>
                    <a:p>
                      <a:pPr algn="ctr" latinLnBrk="1">
                        <a:lnSpc>
                          <a:spcPct val="150000"/>
                        </a:lnSpc>
                        <a:spcAft>
                          <a:spcPts val="0"/>
                        </a:spcAft>
                      </a:pPr>
                      <a:r>
                        <a:rPr lang="en-US" sz="1400" kern="100">
                          <a:effectLst/>
                        </a:rPr>
                        <a:t>clddate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Calendar</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设置</a:t>
                      </a:r>
                      <a:r>
                        <a:rPr lang="en-US" sz="1400" kern="100">
                          <a:effectLst/>
                        </a:rPr>
                        <a:t>onselectionchanged="clddate_SelectionChanged"</a:t>
                      </a:r>
                      <a:r>
                        <a:rPr lang="zh-CN" sz="1400" kern="100">
                          <a:effectLst/>
                        </a:rPr>
                        <a:t>，</a:t>
                      </a:r>
                      <a:r>
                        <a:rPr lang="en-US" sz="1400" kern="100">
                          <a:effectLst/>
                        </a:rPr>
                        <a:t>Visible ="False"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37947">
                <a:tc>
                  <a:txBody>
                    <a:bodyPr/>
                    <a:lstStyle/>
                    <a:p>
                      <a:pPr algn="ctr" latinLnBrk="1">
                        <a:lnSpc>
                          <a:spcPct val="150000"/>
                        </a:lnSpc>
                        <a:spcAft>
                          <a:spcPts val="0"/>
                        </a:spcAft>
                      </a:pPr>
                      <a:r>
                        <a:rPr lang="zh-CN" sz="1400" kern="100">
                          <a:effectLst/>
                        </a:rPr>
                        <a:t>最高学历</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ddlschool</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DropDownList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设置</a:t>
                      </a:r>
                      <a:r>
                        <a:rPr lang="en-US" sz="1400" kern="100">
                          <a:effectLst/>
                        </a:rPr>
                        <a:t>ListItem</a:t>
                      </a:r>
                      <a:r>
                        <a:rPr lang="zh-CN" sz="1400" kern="100">
                          <a:effectLst/>
                        </a:rPr>
                        <a:t>为研究生、大学生、中学生、小学生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4110">
                <a:tc>
                  <a:txBody>
                    <a:bodyPr/>
                    <a:lstStyle/>
                    <a:p>
                      <a:pPr algn="ctr" latinLnBrk="1">
                        <a:lnSpc>
                          <a:spcPct val="150000"/>
                        </a:lnSpc>
                        <a:spcAft>
                          <a:spcPts val="0"/>
                        </a:spcAft>
                      </a:pPr>
                      <a:r>
                        <a:rPr lang="zh-CN" sz="1400" kern="100">
                          <a:effectLst/>
                        </a:rPr>
                        <a:t>个人爱好</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en-US" sz="1400" kern="100">
                          <a:effectLst/>
                        </a:rPr>
                        <a:t>chblove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en-US" sz="1400" kern="100">
                          <a:effectLst/>
                        </a:rPr>
                        <a:t>CheckBoxList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dirty="0">
                          <a:effectLst/>
                        </a:rPr>
                        <a:t>设置</a:t>
                      </a:r>
                      <a:r>
                        <a:rPr lang="en-US" sz="1400" kern="100" dirty="0" err="1">
                          <a:effectLst/>
                        </a:rPr>
                        <a:t>RepeatDirection</a:t>
                      </a:r>
                      <a:r>
                        <a:rPr lang="en-US" sz="1400" kern="100" dirty="0">
                          <a:effectLst/>
                        </a:rPr>
                        <a:t>="Horizontal"</a:t>
                      </a:r>
                      <a:r>
                        <a:rPr lang="zh-CN" sz="1400" kern="100" dirty="0">
                          <a:effectLst/>
                        </a:rPr>
                        <a:t>，</a:t>
                      </a:r>
                      <a:r>
                        <a:rPr lang="en-US" sz="1400" kern="100" dirty="0" err="1">
                          <a:effectLst/>
                        </a:rPr>
                        <a:t>RepeatColumns</a:t>
                      </a:r>
                      <a:r>
                        <a:rPr lang="en-US" sz="1400" kern="100" dirty="0">
                          <a:effectLst/>
                        </a:rPr>
                        <a:t>="3"</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2190336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a:t>（</a:t>
            </a:r>
            <a:r>
              <a:rPr lang="en-US" altLang="zh-CN" dirty="0"/>
              <a:t>5</a:t>
            </a:r>
            <a:r>
              <a:rPr lang="zh-CN" altLang="zh-CN" dirty="0"/>
              <a:t>）将表格最下面一行</a:t>
            </a:r>
            <a:r>
              <a:rPr lang="en-US" altLang="zh-CN" dirty="0"/>
              <a:t>2</a:t>
            </a:r>
            <a:r>
              <a:rPr lang="zh-CN" altLang="zh-CN" dirty="0"/>
              <a:t>个单元格合并，添加</a:t>
            </a:r>
            <a:r>
              <a:rPr lang="en-US" altLang="zh-CN" dirty="0"/>
              <a:t>2</a:t>
            </a:r>
            <a:r>
              <a:rPr lang="zh-CN" altLang="zh-CN" dirty="0"/>
              <a:t>个</a:t>
            </a:r>
            <a:r>
              <a:rPr lang="en-US" altLang="zh-CN" dirty="0" err="1"/>
              <a:t>ImageButton</a:t>
            </a:r>
            <a:r>
              <a:rPr lang="zh-CN" altLang="zh-CN" dirty="0"/>
              <a:t>控件来表示“提交”和“取消”。</a:t>
            </a:r>
          </a:p>
          <a:p>
            <a:pPr latinLnBrk="1"/>
            <a:r>
              <a:rPr lang="zh-CN" altLang="zh-CN" dirty="0"/>
              <a:t>（</a:t>
            </a:r>
            <a:r>
              <a:rPr lang="en-US" altLang="zh-CN" dirty="0"/>
              <a:t>6</a:t>
            </a:r>
            <a:r>
              <a:rPr lang="zh-CN" altLang="zh-CN" dirty="0"/>
              <a:t>）按照上面的操作方法，在</a:t>
            </a:r>
            <a:r>
              <a:rPr lang="en-US" altLang="zh-CN" dirty="0"/>
              <a:t>Table</a:t>
            </a:r>
            <a:r>
              <a:rPr lang="zh-CN" altLang="zh-CN" dirty="0"/>
              <a:t>后面再添加一个</a:t>
            </a:r>
            <a:r>
              <a:rPr lang="en-US" altLang="zh-CN" dirty="0"/>
              <a:t>Panel</a:t>
            </a:r>
            <a:r>
              <a:rPr lang="zh-CN" altLang="zh-CN" dirty="0"/>
              <a:t>控件</a:t>
            </a:r>
            <a:r>
              <a:rPr lang="en-US" altLang="zh-CN" dirty="0"/>
              <a:t>Panel2</a:t>
            </a:r>
            <a:r>
              <a:rPr lang="zh-CN" altLang="zh-CN" dirty="0"/>
              <a:t>。在</a:t>
            </a:r>
            <a:r>
              <a:rPr lang="en-US" altLang="zh-CN" dirty="0"/>
              <a:t>Panel2</a:t>
            </a:r>
            <a:r>
              <a:rPr lang="zh-CN" altLang="zh-CN" dirty="0"/>
              <a:t>内添加</a:t>
            </a:r>
            <a:r>
              <a:rPr lang="en-US" altLang="zh-CN" dirty="0"/>
              <a:t>8</a:t>
            </a:r>
            <a:r>
              <a:rPr lang="zh-CN" altLang="zh-CN" dirty="0"/>
              <a:t>行</a:t>
            </a:r>
            <a:r>
              <a:rPr lang="en-US" altLang="zh-CN" dirty="0"/>
              <a:t>2</a:t>
            </a:r>
            <a:r>
              <a:rPr lang="zh-CN" altLang="zh-CN" dirty="0"/>
              <a:t>列的</a:t>
            </a:r>
            <a:r>
              <a:rPr lang="en-US" altLang="zh-CN" dirty="0"/>
              <a:t>Table</a:t>
            </a:r>
            <a:r>
              <a:rPr lang="zh-CN" altLang="zh-CN" dirty="0"/>
              <a:t>控件，表格第一个单元格和左边</a:t>
            </a:r>
            <a:r>
              <a:rPr lang="en-US" altLang="zh-CN" dirty="0"/>
              <a:t>1</a:t>
            </a:r>
            <a:r>
              <a:rPr lang="zh-CN" altLang="zh-CN" dirty="0"/>
              <a:t>列内容与上面表格内容相同；右边列单元格里，依次添加</a:t>
            </a:r>
            <a:r>
              <a:rPr lang="en-US" altLang="zh-CN" dirty="0"/>
              <a:t>Label</a:t>
            </a:r>
            <a:r>
              <a:rPr lang="zh-CN" altLang="zh-CN" dirty="0"/>
              <a:t>服务器控件，</a:t>
            </a:r>
            <a:r>
              <a:rPr lang="en-US" altLang="zh-CN" dirty="0"/>
              <a:t>ID</a:t>
            </a:r>
            <a:r>
              <a:rPr lang="zh-CN" altLang="zh-CN" dirty="0"/>
              <a:t>属性依次为</a:t>
            </a:r>
            <a:r>
              <a:rPr lang="en-US" altLang="zh-CN" dirty="0" err="1"/>
              <a:t>lblname</a:t>
            </a:r>
            <a:r>
              <a:rPr lang="zh-CN" altLang="zh-CN" dirty="0"/>
              <a:t>、</a:t>
            </a:r>
            <a:r>
              <a:rPr lang="en-US" altLang="zh-CN" dirty="0" err="1"/>
              <a:t>lblpwd</a:t>
            </a:r>
            <a:r>
              <a:rPr lang="zh-CN" altLang="zh-CN" dirty="0"/>
              <a:t>、</a:t>
            </a:r>
            <a:r>
              <a:rPr lang="en-US" altLang="zh-CN" dirty="0" err="1"/>
              <a:t>lblsex</a:t>
            </a:r>
            <a:r>
              <a:rPr lang="zh-CN" altLang="zh-CN" dirty="0"/>
              <a:t>、</a:t>
            </a:r>
            <a:r>
              <a:rPr lang="en-US" altLang="zh-CN" dirty="0" err="1"/>
              <a:t>lbldate</a:t>
            </a:r>
            <a:r>
              <a:rPr lang="zh-CN" altLang="zh-CN" dirty="0"/>
              <a:t>、</a:t>
            </a:r>
            <a:r>
              <a:rPr lang="en-US" altLang="zh-CN" dirty="0" err="1"/>
              <a:t>lblschool</a:t>
            </a:r>
            <a:r>
              <a:rPr lang="zh-CN" altLang="zh-CN" dirty="0"/>
              <a:t>、</a:t>
            </a:r>
            <a:r>
              <a:rPr lang="en-US" altLang="zh-CN" dirty="0" err="1"/>
              <a:t>lbllove</a:t>
            </a:r>
            <a:r>
              <a:rPr lang="zh-CN" altLang="zh-CN" dirty="0"/>
              <a:t>等。</a:t>
            </a:r>
          </a:p>
          <a:p>
            <a:pPr latinLnBrk="1"/>
            <a:r>
              <a:rPr lang="zh-CN" altLang="zh-CN" dirty="0"/>
              <a:t>（</a:t>
            </a:r>
            <a:r>
              <a:rPr lang="en-US" altLang="zh-CN" dirty="0"/>
              <a:t>7</a:t>
            </a:r>
            <a:r>
              <a:rPr lang="zh-CN" altLang="zh-CN" dirty="0"/>
              <a:t>）最下面一行</a:t>
            </a:r>
            <a:r>
              <a:rPr lang="en-US" altLang="zh-CN" dirty="0"/>
              <a:t>2</a:t>
            </a:r>
            <a:r>
              <a:rPr lang="zh-CN" altLang="zh-CN" dirty="0"/>
              <a:t>个单元格合并，添加一个</a:t>
            </a:r>
            <a:r>
              <a:rPr lang="en-US" altLang="zh-CN" dirty="0"/>
              <a:t>Button</a:t>
            </a:r>
            <a:r>
              <a:rPr lang="zh-CN" altLang="zh-CN" dirty="0"/>
              <a:t>控件，设置</a:t>
            </a:r>
            <a:r>
              <a:rPr lang="en-US" altLang="zh-CN" dirty="0" err="1"/>
              <a:t>onclick</a:t>
            </a:r>
            <a:r>
              <a:rPr lang="en-US" altLang="zh-CN" dirty="0"/>
              <a:t>="Button1_Click"</a:t>
            </a:r>
            <a:r>
              <a:rPr lang="zh-CN" altLang="zh-CN" dirty="0"/>
              <a:t>和</a:t>
            </a:r>
            <a:r>
              <a:rPr lang="en-US" altLang="zh-CN" dirty="0"/>
              <a:t>Text="</a:t>
            </a:r>
            <a:r>
              <a:rPr lang="zh-CN" altLang="zh-CN" dirty="0"/>
              <a:t>关闭窗口</a:t>
            </a:r>
            <a:r>
              <a:rPr lang="en-US" altLang="zh-CN" dirty="0"/>
              <a:t>"</a:t>
            </a:r>
            <a:r>
              <a:rPr lang="zh-CN" altLang="zh-CN" dirty="0"/>
              <a:t>。</a:t>
            </a:r>
          </a:p>
          <a:p>
            <a:pPr latinLnBrk="1"/>
            <a:r>
              <a:rPr lang="zh-CN" altLang="zh-CN" dirty="0"/>
              <a:t>（</a:t>
            </a:r>
            <a:r>
              <a:rPr lang="en-US" altLang="zh-CN" dirty="0"/>
              <a:t>8</a:t>
            </a:r>
            <a:r>
              <a:rPr lang="zh-CN" altLang="zh-CN" dirty="0"/>
              <a:t>）添加</a:t>
            </a:r>
            <a:r>
              <a:rPr lang="en-US" altLang="zh-CN" dirty="0" err="1"/>
              <a:t>page_load</a:t>
            </a:r>
            <a:r>
              <a:rPr lang="zh-CN" altLang="zh-CN" dirty="0"/>
              <a:t>和其它</a:t>
            </a:r>
            <a:r>
              <a:rPr lang="en-US" altLang="zh-CN" dirty="0"/>
              <a:t>Button</a:t>
            </a:r>
            <a:r>
              <a:rPr lang="zh-CN" altLang="zh-CN" dirty="0"/>
              <a:t>按钮单击事件，详见后台代码</a:t>
            </a:r>
            <a:r>
              <a:rPr lang="zh-CN" altLang="zh-CN" dirty="0" smtClean="0"/>
              <a:t>。</a:t>
            </a:r>
            <a:endParaRPr lang="zh-CN" altLang="zh-CN" dirty="0"/>
          </a:p>
        </p:txBody>
      </p:sp>
    </p:spTree>
    <p:extLst>
      <p:ext uri="{BB962C8B-B14F-4D97-AF65-F5344CB8AC3E}">
        <p14:creationId xmlns:p14="http://schemas.microsoft.com/office/powerpoint/2010/main" val="13041582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protected void </a:t>
            </a:r>
            <a:r>
              <a:rPr lang="en-US" altLang="zh-CN" dirty="0" err="1"/>
              <a:t>Page_Load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Panel2.Visible = false;</a:t>
            </a:r>
            <a:endParaRPr lang="zh-CN" altLang="zh-CN" dirty="0"/>
          </a:p>
          <a:p>
            <a:pPr latinLnBrk="1"/>
            <a:r>
              <a:rPr lang="en-US" altLang="zh-CN" dirty="0"/>
              <a:t>  Panel1.Visible = true;</a:t>
            </a:r>
            <a:endParaRPr lang="zh-CN" altLang="zh-CN" dirty="0"/>
          </a:p>
          <a:p>
            <a:pPr latinLnBrk="1"/>
            <a:r>
              <a:rPr lang="en-US" altLang="zh-CN" dirty="0"/>
              <a:t>  </a:t>
            </a:r>
            <a:r>
              <a:rPr lang="en-US" altLang="zh-CN" dirty="0" err="1"/>
              <a:t>txtpwd.Attributes</a:t>
            </a:r>
            <a:r>
              <a:rPr lang="en-US" altLang="zh-CN" dirty="0"/>
              <a:t>["value"] = </a:t>
            </a:r>
            <a:r>
              <a:rPr lang="en-US" altLang="zh-CN" dirty="0" err="1"/>
              <a:t>txtpwd.Text</a:t>
            </a:r>
            <a:r>
              <a:rPr lang="en-US" altLang="zh-CN" dirty="0"/>
              <a:t>;</a:t>
            </a:r>
            <a:endParaRPr lang="zh-CN" altLang="zh-CN" dirty="0"/>
          </a:p>
          <a:p>
            <a:pPr latinLnBrk="1"/>
            <a:r>
              <a:rPr lang="en-US" altLang="zh-CN" dirty="0"/>
              <a:t>txtpwd2.Attributes["value"] = txtpwd2.Text;</a:t>
            </a:r>
            <a:endParaRPr lang="zh-CN" altLang="zh-CN" dirty="0"/>
          </a:p>
          <a:p>
            <a:pPr latinLnBrk="1"/>
            <a:r>
              <a:rPr lang="en-US" altLang="zh-CN" dirty="0"/>
              <a:t>}</a:t>
            </a:r>
            <a:endParaRPr lang="zh-CN" altLang="zh-CN" dirty="0"/>
          </a:p>
          <a:p>
            <a:endParaRPr lang="zh-CN" altLang="en-US" dirty="0"/>
          </a:p>
        </p:txBody>
      </p:sp>
    </p:spTree>
    <p:extLst>
      <p:ext uri="{BB962C8B-B14F-4D97-AF65-F5344CB8AC3E}">
        <p14:creationId xmlns:p14="http://schemas.microsoft.com/office/powerpoint/2010/main" val="5487284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atinLnBrk="1"/>
            <a:r>
              <a:rPr lang="en-US" altLang="zh-CN" dirty="0"/>
              <a:t>protected void </a:t>
            </a:r>
            <a:r>
              <a:rPr lang="en-US" altLang="zh-CN" dirty="0" err="1"/>
              <a:t>ibtndate_Click</a:t>
            </a:r>
            <a:r>
              <a:rPr lang="en-US" altLang="zh-CN" dirty="0"/>
              <a:t>(object sender, </a:t>
            </a:r>
            <a:r>
              <a:rPr lang="en-US" altLang="zh-CN" dirty="0" err="1"/>
              <a:t>ImageClickEventArgs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clddate.Visible</a:t>
            </a:r>
            <a:r>
              <a:rPr lang="en-US" altLang="zh-CN" dirty="0"/>
              <a:t> = true;</a:t>
            </a:r>
            <a:endParaRPr lang="zh-CN" altLang="zh-CN" dirty="0"/>
          </a:p>
          <a:p>
            <a:pPr latinLnBrk="1"/>
            <a:r>
              <a:rPr lang="en-US" altLang="zh-CN" dirty="0"/>
              <a:t>}</a:t>
            </a:r>
            <a:endParaRPr lang="zh-CN" altLang="zh-CN" dirty="0"/>
          </a:p>
          <a:p>
            <a:pPr latinLnBrk="1"/>
            <a:r>
              <a:rPr lang="en-US" altLang="zh-CN" dirty="0"/>
              <a:t>protected void </a:t>
            </a:r>
            <a:r>
              <a:rPr lang="en-US" altLang="zh-CN" dirty="0" err="1"/>
              <a:t>clddate_SelectionChanged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txtdate.Text</a:t>
            </a:r>
            <a:r>
              <a:rPr lang="en-US" altLang="zh-CN" dirty="0"/>
              <a:t> = </a:t>
            </a:r>
            <a:r>
              <a:rPr lang="en-US" altLang="zh-CN" dirty="0" err="1"/>
              <a:t>clddate.SelectedDate.ToShortDateString</a:t>
            </a:r>
            <a:r>
              <a:rPr lang="en-US" altLang="zh-CN" dirty="0"/>
              <a:t>();</a:t>
            </a:r>
            <a:endParaRPr lang="zh-CN" altLang="zh-CN" dirty="0"/>
          </a:p>
          <a:p>
            <a:pPr latinLnBrk="1"/>
            <a:r>
              <a:rPr lang="en-US" altLang="zh-CN" dirty="0"/>
              <a:t>  </a:t>
            </a:r>
            <a:r>
              <a:rPr lang="en-US" altLang="zh-CN" dirty="0" err="1"/>
              <a:t>clddate.Visible</a:t>
            </a:r>
            <a:r>
              <a:rPr lang="en-US" altLang="zh-CN" dirty="0"/>
              <a:t> = false;</a:t>
            </a:r>
            <a:endParaRPr lang="zh-CN" altLang="zh-CN" dirty="0"/>
          </a:p>
          <a:p>
            <a:pPr latinLnBrk="1"/>
            <a:r>
              <a:rPr lang="en-US" altLang="zh-CN" dirty="0" smtClean="0"/>
              <a:t>}</a:t>
            </a:r>
            <a:endParaRPr lang="zh-CN" altLang="zh-CN" dirty="0"/>
          </a:p>
        </p:txBody>
      </p:sp>
    </p:spTree>
    <p:extLst>
      <p:ext uri="{BB962C8B-B14F-4D97-AF65-F5344CB8AC3E}">
        <p14:creationId xmlns:p14="http://schemas.microsoft.com/office/powerpoint/2010/main" val="42439922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atinLnBrk="1"/>
            <a:r>
              <a:rPr lang="en-US" altLang="zh-CN" dirty="0"/>
              <a:t>protected void </a:t>
            </a:r>
            <a:r>
              <a:rPr lang="en-US" altLang="zh-CN" dirty="0" err="1"/>
              <a:t>btnOk_Click</a:t>
            </a:r>
            <a:r>
              <a:rPr lang="en-US" altLang="zh-CN" dirty="0"/>
              <a:t>(object sender, </a:t>
            </a:r>
            <a:r>
              <a:rPr lang="en-US" altLang="zh-CN" dirty="0" err="1"/>
              <a:t>ImageClickEventArgs</a:t>
            </a:r>
            <a:r>
              <a:rPr lang="en-US" altLang="zh-CN" dirty="0"/>
              <a:t> e)</a:t>
            </a:r>
            <a:endParaRPr lang="zh-CN" altLang="zh-CN" dirty="0"/>
          </a:p>
          <a:p>
            <a:pPr latinLnBrk="1"/>
            <a:r>
              <a:rPr lang="en-US" altLang="zh-CN" dirty="0"/>
              <a:t>{</a:t>
            </a:r>
            <a:endParaRPr lang="zh-CN" altLang="zh-CN" dirty="0"/>
          </a:p>
          <a:p>
            <a:pPr latinLnBrk="1"/>
            <a:r>
              <a:rPr lang="en-US" altLang="zh-CN" dirty="0"/>
              <a:t>  Panel1.Visible = false;</a:t>
            </a:r>
            <a:endParaRPr lang="zh-CN" altLang="zh-CN" dirty="0"/>
          </a:p>
          <a:p>
            <a:pPr latinLnBrk="1"/>
            <a:r>
              <a:rPr lang="en-US" altLang="zh-CN" dirty="0"/>
              <a:t>  Panel2.Visible = true;</a:t>
            </a:r>
            <a:endParaRPr lang="zh-CN" altLang="zh-CN" dirty="0"/>
          </a:p>
          <a:p>
            <a:pPr latinLnBrk="1"/>
            <a:r>
              <a:rPr lang="en-US" altLang="zh-CN" dirty="0"/>
              <a:t>  </a:t>
            </a:r>
            <a:r>
              <a:rPr lang="en-US" altLang="zh-CN" dirty="0" err="1"/>
              <a:t>lbldate.Text</a:t>
            </a:r>
            <a:r>
              <a:rPr lang="en-US" altLang="zh-CN" dirty="0"/>
              <a:t> = </a:t>
            </a:r>
            <a:r>
              <a:rPr lang="en-US" altLang="zh-CN" dirty="0" err="1"/>
              <a:t>txtdate.Text</a:t>
            </a:r>
            <a:r>
              <a:rPr lang="en-US" altLang="zh-CN" dirty="0"/>
              <a:t>;</a:t>
            </a:r>
            <a:endParaRPr lang="zh-CN" altLang="zh-CN" dirty="0"/>
          </a:p>
          <a:p>
            <a:pPr latinLnBrk="1"/>
            <a:r>
              <a:rPr lang="en-US" altLang="zh-CN" dirty="0"/>
              <a:t>  </a:t>
            </a:r>
            <a:r>
              <a:rPr lang="en-US" altLang="zh-CN" dirty="0" err="1"/>
              <a:t>lbllove.Text</a:t>
            </a:r>
            <a:r>
              <a:rPr lang="en-US" altLang="zh-CN" dirty="0"/>
              <a:t> = "";</a:t>
            </a:r>
            <a:endParaRPr lang="zh-CN" altLang="zh-CN" dirty="0"/>
          </a:p>
          <a:p>
            <a:pPr latinLnBrk="1"/>
            <a:r>
              <a:rPr lang="en-US" altLang="zh-CN" dirty="0"/>
              <a:t>  for (</a:t>
            </a:r>
            <a:r>
              <a:rPr lang="en-US" altLang="zh-CN" dirty="0" err="1"/>
              <a:t>int</a:t>
            </a:r>
            <a:r>
              <a:rPr lang="en-US" altLang="zh-CN" dirty="0"/>
              <a:t> </a:t>
            </a:r>
            <a:r>
              <a:rPr lang="en-US" altLang="zh-CN" dirty="0" err="1"/>
              <a:t>i</a:t>
            </a:r>
            <a:r>
              <a:rPr lang="en-US" altLang="zh-CN" dirty="0"/>
              <a:t> = 0; </a:t>
            </a:r>
            <a:r>
              <a:rPr lang="en-US" altLang="zh-CN" dirty="0" err="1"/>
              <a:t>i</a:t>
            </a:r>
            <a:r>
              <a:rPr lang="en-US" altLang="zh-CN" dirty="0"/>
              <a:t> &lt; </a:t>
            </a:r>
            <a:r>
              <a:rPr lang="en-US" altLang="zh-CN" dirty="0" err="1"/>
              <a:t>chblove.Items.Count</a:t>
            </a:r>
            <a:r>
              <a:rPr lang="en-US" altLang="zh-CN" dirty="0"/>
              <a:t>; </a:t>
            </a:r>
            <a:r>
              <a:rPr lang="en-US" altLang="zh-CN" dirty="0" err="1"/>
              <a:t>i</a:t>
            </a:r>
            <a:r>
              <a:rPr lang="en-US" altLang="zh-CN" dirty="0" smtClean="0"/>
              <a:t>++)</a:t>
            </a:r>
          </a:p>
          <a:p>
            <a:pPr latinLnBrk="1"/>
            <a:r>
              <a:rPr lang="en-US" altLang="zh-CN" dirty="0" smtClean="0"/>
              <a:t>    {</a:t>
            </a:r>
            <a:endParaRPr lang="zh-CN" altLang="zh-CN" dirty="0" smtClean="0"/>
          </a:p>
          <a:p>
            <a:pPr latinLnBrk="1"/>
            <a:r>
              <a:rPr lang="en-US" altLang="zh-CN" dirty="0" smtClean="0"/>
              <a:t>      if (</a:t>
            </a:r>
            <a:r>
              <a:rPr lang="en-US" altLang="zh-CN" dirty="0" err="1" smtClean="0"/>
              <a:t>chblove.Items</a:t>
            </a:r>
            <a:r>
              <a:rPr lang="en-US" altLang="zh-CN" dirty="0" smtClean="0"/>
              <a:t>[</a:t>
            </a:r>
            <a:r>
              <a:rPr lang="en-US" altLang="zh-CN" dirty="0" err="1" smtClean="0"/>
              <a:t>i</a:t>
            </a:r>
            <a:r>
              <a:rPr lang="en-US" altLang="zh-CN" dirty="0" smtClean="0"/>
              <a:t>].Selected)</a:t>
            </a:r>
            <a:endParaRPr lang="zh-CN" altLang="zh-CN" dirty="0" smtClean="0"/>
          </a:p>
        </p:txBody>
      </p:sp>
    </p:spTree>
    <p:extLst>
      <p:ext uri="{BB962C8B-B14F-4D97-AF65-F5344CB8AC3E}">
        <p14:creationId xmlns:p14="http://schemas.microsoft.com/office/powerpoint/2010/main" val="33321872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a:t>
            </a:r>
            <a:r>
              <a:rPr lang="en-US" altLang="zh-CN" dirty="0" err="1"/>
              <a:t>lbllove.Text</a:t>
            </a:r>
            <a:r>
              <a:rPr lang="en-US" altLang="zh-CN" dirty="0"/>
              <a:t> += " " + </a:t>
            </a:r>
            <a:r>
              <a:rPr lang="en-US" altLang="zh-CN" dirty="0" err="1"/>
              <a:t>chblove.Items</a:t>
            </a:r>
            <a:r>
              <a:rPr lang="en-US" altLang="zh-CN" dirty="0"/>
              <a:t>[</a:t>
            </a:r>
            <a:r>
              <a:rPr lang="en-US" altLang="zh-CN" dirty="0" err="1"/>
              <a:t>i</a:t>
            </a:r>
            <a:r>
              <a:rPr lang="en-US" altLang="zh-CN" dirty="0"/>
              <a:t>].Text;</a:t>
            </a:r>
            <a:endParaRPr lang="zh-CN" altLang="zh-CN" dirty="0"/>
          </a:p>
          <a:p>
            <a:pPr latinLnBrk="1"/>
            <a:r>
              <a:rPr lang="en-US" altLang="zh-CN" dirty="0"/>
              <a:t>    }</a:t>
            </a:r>
            <a:endParaRPr lang="zh-CN" altLang="zh-CN" dirty="0"/>
          </a:p>
          <a:p>
            <a:pPr latinLnBrk="1"/>
            <a:r>
              <a:rPr lang="en-US" altLang="zh-CN" dirty="0"/>
              <a:t>  </a:t>
            </a:r>
            <a:r>
              <a:rPr lang="en-US" altLang="zh-CN" dirty="0" err="1"/>
              <a:t>lblname.Text</a:t>
            </a:r>
            <a:r>
              <a:rPr lang="en-US" altLang="zh-CN" dirty="0"/>
              <a:t> = </a:t>
            </a:r>
            <a:r>
              <a:rPr lang="en-US" altLang="zh-CN" dirty="0" err="1"/>
              <a:t>txtname.Text</a:t>
            </a:r>
            <a:r>
              <a:rPr lang="en-US" altLang="zh-CN" dirty="0"/>
              <a:t>;</a:t>
            </a:r>
            <a:endParaRPr lang="zh-CN" altLang="zh-CN" dirty="0"/>
          </a:p>
          <a:p>
            <a:pPr latinLnBrk="1"/>
            <a:r>
              <a:rPr lang="en-US" altLang="zh-CN" dirty="0"/>
              <a:t>  </a:t>
            </a:r>
            <a:r>
              <a:rPr lang="en-US" altLang="zh-CN" dirty="0" err="1"/>
              <a:t>lblpwd.Text</a:t>
            </a:r>
            <a:r>
              <a:rPr lang="en-US" altLang="zh-CN" dirty="0"/>
              <a:t> = </a:t>
            </a:r>
            <a:r>
              <a:rPr lang="en-US" altLang="zh-CN" dirty="0" err="1"/>
              <a:t>txtpwd.Text</a:t>
            </a:r>
            <a:r>
              <a:rPr lang="en-US" altLang="zh-CN" dirty="0"/>
              <a:t>;</a:t>
            </a:r>
            <a:endParaRPr lang="zh-CN" altLang="zh-CN" dirty="0"/>
          </a:p>
          <a:p>
            <a:pPr latinLnBrk="1"/>
            <a:r>
              <a:rPr lang="en-US" altLang="zh-CN" dirty="0"/>
              <a:t>  </a:t>
            </a:r>
            <a:r>
              <a:rPr lang="en-US" altLang="zh-CN" dirty="0" err="1"/>
              <a:t>lblschool.Text</a:t>
            </a:r>
            <a:r>
              <a:rPr lang="en-US" altLang="zh-CN" dirty="0"/>
              <a:t> = </a:t>
            </a:r>
            <a:r>
              <a:rPr lang="en-US" altLang="zh-CN" dirty="0" err="1"/>
              <a:t>ddlschool.SelectedItem.Text</a:t>
            </a:r>
            <a:r>
              <a:rPr lang="en-US" altLang="zh-CN" dirty="0"/>
              <a:t>;</a:t>
            </a:r>
            <a:endParaRPr lang="zh-CN" altLang="zh-CN" dirty="0"/>
          </a:p>
          <a:p>
            <a:pPr latinLnBrk="1"/>
            <a:r>
              <a:rPr lang="en-US" altLang="zh-CN" dirty="0"/>
              <a:t>  </a:t>
            </a:r>
            <a:r>
              <a:rPr lang="en-US" altLang="zh-CN" dirty="0" err="1"/>
              <a:t>lblsex.Text</a:t>
            </a:r>
            <a:r>
              <a:rPr lang="en-US" altLang="zh-CN" dirty="0"/>
              <a:t> = </a:t>
            </a:r>
            <a:r>
              <a:rPr lang="en-US" altLang="zh-CN" dirty="0" err="1"/>
              <a:t>rbtlsex.SelectedValue</a:t>
            </a:r>
            <a:r>
              <a:rPr lang="en-US" altLang="zh-CN" dirty="0"/>
              <a:t>;</a:t>
            </a:r>
            <a:endParaRPr lang="zh-CN" altLang="zh-CN" dirty="0"/>
          </a:p>
          <a:p>
            <a:pPr latinLnBrk="1"/>
            <a:r>
              <a:rPr lang="en-US" altLang="zh-CN" dirty="0"/>
              <a:t> }</a:t>
            </a:r>
            <a:endParaRPr lang="zh-CN" altLang="en-US" dirty="0"/>
          </a:p>
        </p:txBody>
      </p:sp>
    </p:spTree>
    <p:extLst>
      <p:ext uri="{BB962C8B-B14F-4D97-AF65-F5344CB8AC3E}">
        <p14:creationId xmlns:p14="http://schemas.microsoft.com/office/powerpoint/2010/main" val="7499723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protected void </a:t>
            </a:r>
            <a:r>
              <a:rPr lang="en-US" altLang="zh-CN" dirty="0" err="1"/>
              <a:t>btnclose_Click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Response.Write</a:t>
            </a:r>
            <a:r>
              <a:rPr lang="en-US" altLang="zh-CN" dirty="0"/>
              <a:t>("&lt;script&gt;</a:t>
            </a:r>
            <a:r>
              <a:rPr lang="en-US" altLang="zh-CN" dirty="0" err="1"/>
              <a:t>window.close</a:t>
            </a:r>
            <a:r>
              <a:rPr lang="en-US" altLang="zh-CN" dirty="0"/>
              <a:t>();&lt;/script&gt;");</a:t>
            </a:r>
            <a:endParaRPr lang="zh-CN" altLang="zh-CN" dirty="0"/>
          </a:p>
          <a:p>
            <a:pPr latinLnBrk="1"/>
            <a:r>
              <a:rPr lang="en-US" altLang="zh-CN" dirty="0"/>
              <a:t>}</a:t>
            </a:r>
            <a:endParaRPr lang="zh-CN" altLang="zh-CN" dirty="0"/>
          </a:p>
          <a:p>
            <a:endParaRPr lang="zh-CN" altLang="en-US" dirty="0"/>
          </a:p>
        </p:txBody>
      </p:sp>
    </p:spTree>
    <p:extLst>
      <p:ext uri="{BB962C8B-B14F-4D97-AF65-F5344CB8AC3E}">
        <p14:creationId xmlns:p14="http://schemas.microsoft.com/office/powerpoint/2010/main" val="1245443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altLang="zh-CN" dirty="0"/>
              <a:t>2.</a:t>
            </a:r>
            <a:r>
              <a:rPr lang="zh-CN" altLang="zh-CN" dirty="0"/>
              <a:t>服务器控件的</a:t>
            </a:r>
            <a:r>
              <a:rPr lang="zh-CN" altLang="zh-CN" dirty="0" smtClean="0"/>
              <a:t>特点</a:t>
            </a:r>
            <a:endParaRPr lang="en-US" altLang="zh-CN" dirty="0" smtClean="0"/>
          </a:p>
          <a:p>
            <a:pPr marL="285750" lvl="0" indent="-285750" latinLnBrk="1">
              <a:buFont typeface="Wingdings" panose="05000000000000000000" pitchFamily="2" charset="2"/>
              <a:buChar char="l"/>
            </a:pPr>
            <a:r>
              <a:rPr lang="zh-CN" altLang="zh-CN" dirty="0"/>
              <a:t>公共对象模型。服务器控件是基于公共对象模型的，因此它们可以相互共享大量属性，这是软件复用思想的体现</a:t>
            </a:r>
            <a:r>
              <a:rPr lang="zh-CN" altLang="zh-CN" dirty="0" smtClean="0"/>
              <a:t>。</a:t>
            </a:r>
            <a:endParaRPr lang="en-US" altLang="zh-CN" dirty="0" smtClean="0"/>
          </a:p>
          <a:p>
            <a:pPr marL="285750" lvl="0" indent="-285750" latinLnBrk="1">
              <a:buFont typeface="Wingdings" panose="05000000000000000000" pitchFamily="2" charset="2"/>
              <a:buChar char="l"/>
            </a:pPr>
            <a:r>
              <a:rPr lang="zh-CN" altLang="zh-CN" dirty="0" smtClean="0"/>
              <a:t>保存</a:t>
            </a:r>
            <a:r>
              <a:rPr lang="zh-CN" altLang="zh-CN" dirty="0"/>
              <a:t>视图状态。传统的</a:t>
            </a:r>
            <a:r>
              <a:rPr lang="en-US" altLang="zh-CN" dirty="0"/>
              <a:t>HTML</a:t>
            </a:r>
            <a:r>
              <a:rPr lang="zh-CN" altLang="zh-CN" dirty="0"/>
              <a:t>元素是无视图状态的。而当页面在服务器端和客户端之间来回传送时，服务器控件会自动保存视图状态。</a:t>
            </a:r>
          </a:p>
          <a:p>
            <a:pPr marL="285750" lvl="0" indent="-285750" latinLnBrk="1">
              <a:buFont typeface="Wingdings" panose="05000000000000000000" pitchFamily="2" charset="2"/>
              <a:buChar char="l"/>
            </a:pPr>
            <a:r>
              <a:rPr lang="zh-CN" altLang="zh-CN" dirty="0"/>
              <a:t>数据绑定模型。</a:t>
            </a:r>
            <a:r>
              <a:rPr lang="en-US" altLang="zh-CN" dirty="0"/>
              <a:t>ASP.NET</a:t>
            </a:r>
            <a:r>
              <a:rPr lang="zh-CN" altLang="zh-CN" dirty="0"/>
              <a:t>服务器控件为使用多种数据源提供了方便，可以快速实现数据绑定和访问，大大简化了动态网页的创建过程。</a:t>
            </a:r>
          </a:p>
          <a:p>
            <a:pPr marL="285750" lvl="0" indent="-285750" latinLnBrk="1">
              <a:buFont typeface="Wingdings" panose="05000000000000000000" pitchFamily="2" charset="2"/>
              <a:buChar char="l"/>
            </a:pPr>
            <a:r>
              <a:rPr lang="zh-CN" altLang="zh-CN" dirty="0"/>
              <a:t>用户定制。服务器控件为网页开发者提供了多种机制来定制自己的</a:t>
            </a:r>
            <a:r>
              <a:rPr lang="zh-CN" altLang="zh-CN" dirty="0" smtClean="0"/>
              <a:t>页面。</a:t>
            </a:r>
            <a:endParaRPr lang="zh-CN" altLang="zh-CN" dirty="0"/>
          </a:p>
          <a:p>
            <a:pPr marL="285750" lvl="0" indent="-285750" latinLnBrk="1">
              <a:buFont typeface="Wingdings" panose="05000000000000000000" pitchFamily="2" charset="2"/>
              <a:buChar char="l"/>
            </a:pPr>
            <a:r>
              <a:rPr lang="zh-CN" altLang="zh-CN" dirty="0"/>
              <a:t>配置文件。服务器控件在</a:t>
            </a:r>
            <a:r>
              <a:rPr lang="en-US" altLang="zh-CN" dirty="0"/>
              <a:t>Web</a:t>
            </a:r>
            <a:r>
              <a:rPr lang="zh-CN" altLang="zh-CN" dirty="0"/>
              <a:t>应用程序级别上可通过</a:t>
            </a:r>
            <a:r>
              <a:rPr lang="en-US" altLang="zh-CN" dirty="0" err="1"/>
              <a:t>web.config</a:t>
            </a:r>
            <a:r>
              <a:rPr lang="zh-CN" altLang="zh-CN" dirty="0"/>
              <a:t>文件对程序进行</a:t>
            </a:r>
            <a:r>
              <a:rPr lang="zh-CN" altLang="zh-CN" dirty="0" smtClean="0"/>
              <a:t>配置。</a:t>
            </a:r>
            <a:endParaRPr lang="zh-CN" altLang="zh-CN" dirty="0"/>
          </a:p>
          <a:p>
            <a:pPr marL="285750" lvl="0" indent="-285750" latinLnBrk="1">
              <a:buFont typeface="Wingdings" panose="05000000000000000000" pitchFamily="2" charset="2"/>
              <a:buChar char="l"/>
            </a:pPr>
            <a:r>
              <a:rPr lang="zh-CN" altLang="zh-CN" dirty="0"/>
              <a:t>创建浏览器特定的</a:t>
            </a:r>
            <a:r>
              <a:rPr lang="en-US" altLang="zh-CN" dirty="0"/>
              <a:t>HTML</a:t>
            </a:r>
            <a:r>
              <a:rPr lang="zh-CN" altLang="zh-CN" dirty="0"/>
              <a:t>。当浏览器申请某个页面时，服务器控件会确定浏览器的类型，然后生成适合该浏览器显示的</a:t>
            </a:r>
            <a:r>
              <a:rPr lang="en-US" altLang="zh-CN" dirty="0"/>
              <a:t>HTML</a:t>
            </a:r>
            <a:r>
              <a:rPr lang="zh-CN" altLang="zh-CN" dirty="0"/>
              <a:t>代码</a:t>
            </a:r>
            <a:r>
              <a:rPr lang="zh-CN" altLang="zh-CN" dirty="0" smtClean="0"/>
              <a:t>。</a:t>
            </a:r>
            <a:endParaRPr lang="zh-CN" altLang="en-US" dirty="0"/>
          </a:p>
        </p:txBody>
      </p:sp>
    </p:spTree>
    <p:extLst>
      <p:ext uri="{BB962C8B-B14F-4D97-AF65-F5344CB8AC3E}">
        <p14:creationId xmlns:p14="http://schemas.microsoft.com/office/powerpoint/2010/main" val="21371056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atinLnBrk="1"/>
            <a:r>
              <a:rPr lang="en-US" altLang="zh-CN" dirty="0"/>
              <a:t>protected void btnOk_Click1(object sender, </a:t>
            </a:r>
            <a:r>
              <a:rPr lang="en-US" altLang="zh-CN" dirty="0" err="1"/>
              <a:t>ImageClickEventArgs</a:t>
            </a:r>
            <a:r>
              <a:rPr lang="en-US" altLang="zh-CN" dirty="0"/>
              <a:t> e)</a:t>
            </a:r>
            <a:endParaRPr lang="zh-CN" altLang="zh-CN" dirty="0"/>
          </a:p>
          <a:p>
            <a:pPr latinLnBrk="1"/>
            <a:r>
              <a:rPr lang="en-US" altLang="zh-CN" dirty="0"/>
              <a:t>{</a:t>
            </a:r>
            <a:endParaRPr lang="zh-CN" altLang="zh-CN" dirty="0"/>
          </a:p>
          <a:p>
            <a:pPr latinLnBrk="1"/>
            <a:r>
              <a:rPr lang="en-US" altLang="zh-CN" dirty="0"/>
              <a:t>  Panel1.Visible = false;</a:t>
            </a:r>
            <a:endParaRPr lang="zh-CN" altLang="zh-CN" dirty="0"/>
          </a:p>
          <a:p>
            <a:pPr latinLnBrk="1"/>
            <a:r>
              <a:rPr lang="en-US" altLang="zh-CN" dirty="0"/>
              <a:t>  Panel2.Visible = true;</a:t>
            </a:r>
            <a:endParaRPr lang="zh-CN" altLang="zh-CN" dirty="0"/>
          </a:p>
          <a:p>
            <a:pPr latinLnBrk="1"/>
            <a:r>
              <a:rPr lang="en-US" altLang="zh-CN" dirty="0"/>
              <a:t>  </a:t>
            </a:r>
            <a:r>
              <a:rPr lang="en-US" altLang="zh-CN" dirty="0" err="1"/>
              <a:t>lbldate.Text</a:t>
            </a:r>
            <a:r>
              <a:rPr lang="en-US" altLang="zh-CN" dirty="0"/>
              <a:t> = </a:t>
            </a:r>
            <a:r>
              <a:rPr lang="en-US" altLang="zh-CN" dirty="0" err="1"/>
              <a:t>txtdate.Text</a:t>
            </a:r>
            <a:r>
              <a:rPr lang="en-US" altLang="zh-CN" dirty="0"/>
              <a:t>;</a:t>
            </a:r>
            <a:endParaRPr lang="zh-CN" altLang="zh-CN" dirty="0"/>
          </a:p>
          <a:p>
            <a:pPr latinLnBrk="1"/>
            <a:r>
              <a:rPr lang="en-US" altLang="zh-CN" dirty="0"/>
              <a:t>  </a:t>
            </a:r>
            <a:r>
              <a:rPr lang="en-US" altLang="zh-CN" dirty="0" err="1"/>
              <a:t>lbllove.Text</a:t>
            </a:r>
            <a:r>
              <a:rPr lang="en-US" altLang="zh-CN" dirty="0"/>
              <a:t> = "";</a:t>
            </a:r>
            <a:endParaRPr lang="zh-CN" altLang="zh-CN" dirty="0"/>
          </a:p>
          <a:p>
            <a:pPr latinLnBrk="1"/>
            <a:r>
              <a:rPr lang="en-US" altLang="zh-CN" dirty="0"/>
              <a:t>  for (</a:t>
            </a:r>
            <a:r>
              <a:rPr lang="en-US" altLang="zh-CN" dirty="0" err="1"/>
              <a:t>int</a:t>
            </a:r>
            <a:r>
              <a:rPr lang="en-US" altLang="zh-CN" dirty="0"/>
              <a:t> </a:t>
            </a:r>
            <a:r>
              <a:rPr lang="en-US" altLang="zh-CN" dirty="0" err="1"/>
              <a:t>i</a:t>
            </a:r>
            <a:r>
              <a:rPr lang="en-US" altLang="zh-CN" dirty="0"/>
              <a:t> = 0; </a:t>
            </a:r>
            <a:r>
              <a:rPr lang="en-US" altLang="zh-CN" dirty="0" err="1"/>
              <a:t>i</a:t>
            </a:r>
            <a:r>
              <a:rPr lang="en-US" altLang="zh-CN" dirty="0"/>
              <a:t> &lt; </a:t>
            </a:r>
            <a:r>
              <a:rPr lang="en-US" altLang="zh-CN" dirty="0" err="1"/>
              <a:t>chblove.Items.Count</a:t>
            </a:r>
            <a:r>
              <a:rPr lang="en-US" altLang="zh-CN" dirty="0"/>
              <a:t>; </a:t>
            </a:r>
            <a:r>
              <a:rPr lang="en-US" altLang="zh-CN" dirty="0" err="1"/>
              <a:t>i</a:t>
            </a:r>
            <a:r>
              <a:rPr lang="en-US" altLang="zh-CN" dirty="0"/>
              <a:t>++)</a:t>
            </a:r>
            <a:endParaRPr lang="zh-CN" altLang="zh-CN" dirty="0"/>
          </a:p>
          <a:p>
            <a:pPr latinLnBrk="1"/>
            <a:r>
              <a:rPr lang="en-US" altLang="zh-CN" dirty="0"/>
              <a:t> {</a:t>
            </a:r>
            <a:endParaRPr lang="zh-CN" altLang="zh-CN" dirty="0"/>
          </a:p>
          <a:p>
            <a:pPr latinLnBrk="1"/>
            <a:r>
              <a:rPr lang="en-US" altLang="zh-CN" dirty="0"/>
              <a:t>      if (</a:t>
            </a:r>
            <a:r>
              <a:rPr lang="en-US" altLang="zh-CN" dirty="0" err="1"/>
              <a:t>chblove.Items</a:t>
            </a:r>
            <a:r>
              <a:rPr lang="en-US" altLang="zh-CN" dirty="0"/>
              <a:t>[</a:t>
            </a:r>
            <a:r>
              <a:rPr lang="en-US" altLang="zh-CN" dirty="0" err="1"/>
              <a:t>i</a:t>
            </a:r>
            <a:r>
              <a:rPr lang="en-US" altLang="zh-CN" dirty="0"/>
              <a:t>].Selected)</a:t>
            </a:r>
            <a:endParaRPr lang="zh-CN" altLang="en-US" dirty="0"/>
          </a:p>
        </p:txBody>
      </p:sp>
    </p:spTree>
    <p:extLst>
      <p:ext uri="{BB962C8B-B14F-4D97-AF65-F5344CB8AC3E}">
        <p14:creationId xmlns:p14="http://schemas.microsoft.com/office/powerpoint/2010/main" val="9841613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a:t>
            </a:r>
            <a:r>
              <a:rPr lang="en-US" altLang="zh-CN" dirty="0" err="1"/>
              <a:t>lbllove.Text</a:t>
            </a:r>
            <a:r>
              <a:rPr lang="en-US" altLang="zh-CN" dirty="0"/>
              <a:t> += " " + </a:t>
            </a:r>
            <a:r>
              <a:rPr lang="en-US" altLang="zh-CN" dirty="0" err="1"/>
              <a:t>chblove.Items</a:t>
            </a:r>
            <a:r>
              <a:rPr lang="en-US" altLang="zh-CN" dirty="0"/>
              <a:t>[</a:t>
            </a:r>
            <a:r>
              <a:rPr lang="en-US" altLang="zh-CN" dirty="0" err="1"/>
              <a:t>i</a:t>
            </a:r>
            <a:r>
              <a:rPr lang="en-US" altLang="zh-CN" dirty="0"/>
              <a:t>].Text;</a:t>
            </a:r>
            <a:endParaRPr lang="zh-CN" altLang="zh-CN" dirty="0"/>
          </a:p>
          <a:p>
            <a:pPr latinLnBrk="1"/>
            <a:r>
              <a:rPr lang="en-US" altLang="zh-CN" dirty="0"/>
              <a:t>    }</a:t>
            </a:r>
            <a:endParaRPr lang="zh-CN" altLang="zh-CN" dirty="0"/>
          </a:p>
          <a:p>
            <a:pPr latinLnBrk="1"/>
            <a:r>
              <a:rPr lang="en-US" altLang="zh-CN" dirty="0"/>
              <a:t>  </a:t>
            </a:r>
            <a:r>
              <a:rPr lang="en-US" altLang="zh-CN" dirty="0" err="1"/>
              <a:t>lblname.Text</a:t>
            </a:r>
            <a:r>
              <a:rPr lang="en-US" altLang="zh-CN" dirty="0"/>
              <a:t> = </a:t>
            </a:r>
            <a:r>
              <a:rPr lang="en-US" altLang="zh-CN" dirty="0" err="1"/>
              <a:t>txtname.Text</a:t>
            </a:r>
            <a:r>
              <a:rPr lang="en-US" altLang="zh-CN" dirty="0"/>
              <a:t>;</a:t>
            </a:r>
            <a:endParaRPr lang="zh-CN" altLang="zh-CN" dirty="0"/>
          </a:p>
          <a:p>
            <a:pPr latinLnBrk="1"/>
            <a:r>
              <a:rPr lang="en-US" altLang="zh-CN" dirty="0"/>
              <a:t>  </a:t>
            </a:r>
            <a:r>
              <a:rPr lang="en-US" altLang="zh-CN" dirty="0" err="1"/>
              <a:t>lblpwd.Text</a:t>
            </a:r>
            <a:r>
              <a:rPr lang="en-US" altLang="zh-CN" dirty="0"/>
              <a:t> = </a:t>
            </a:r>
            <a:r>
              <a:rPr lang="en-US" altLang="zh-CN" dirty="0" err="1"/>
              <a:t>txtpwd.Text</a:t>
            </a:r>
            <a:r>
              <a:rPr lang="en-US" altLang="zh-CN" dirty="0"/>
              <a:t>;</a:t>
            </a:r>
            <a:endParaRPr lang="zh-CN" altLang="zh-CN" dirty="0"/>
          </a:p>
          <a:p>
            <a:pPr latinLnBrk="1"/>
            <a:r>
              <a:rPr lang="en-US" altLang="zh-CN" dirty="0"/>
              <a:t>  </a:t>
            </a:r>
            <a:r>
              <a:rPr lang="en-US" altLang="zh-CN" dirty="0" err="1"/>
              <a:t>lblschool.Text</a:t>
            </a:r>
            <a:r>
              <a:rPr lang="en-US" altLang="zh-CN" dirty="0"/>
              <a:t> = </a:t>
            </a:r>
            <a:r>
              <a:rPr lang="en-US" altLang="zh-CN" dirty="0" err="1"/>
              <a:t>ddlschool.SelectedItem.Text</a:t>
            </a:r>
            <a:r>
              <a:rPr lang="en-US" altLang="zh-CN" dirty="0"/>
              <a:t>;</a:t>
            </a:r>
            <a:endParaRPr lang="zh-CN" altLang="zh-CN" dirty="0"/>
          </a:p>
          <a:p>
            <a:pPr latinLnBrk="1"/>
            <a:r>
              <a:rPr lang="en-US" altLang="zh-CN" dirty="0"/>
              <a:t>  </a:t>
            </a:r>
            <a:r>
              <a:rPr lang="en-US" altLang="zh-CN" dirty="0" err="1"/>
              <a:t>lblsex.Text</a:t>
            </a:r>
            <a:r>
              <a:rPr lang="en-US" altLang="zh-CN" dirty="0"/>
              <a:t> = </a:t>
            </a:r>
            <a:r>
              <a:rPr lang="en-US" altLang="zh-CN" dirty="0" err="1"/>
              <a:t>rbtlsex.SelectedValue</a:t>
            </a:r>
            <a:r>
              <a:rPr lang="en-US" altLang="zh-CN" dirty="0"/>
              <a:t>;</a:t>
            </a:r>
            <a:endParaRPr lang="zh-CN" altLang="zh-CN" dirty="0"/>
          </a:p>
          <a:p>
            <a:pPr latinLnBrk="1"/>
            <a:r>
              <a:rPr lang="en-US" altLang="zh-CN" dirty="0"/>
              <a:t>}</a:t>
            </a:r>
            <a:endParaRPr lang="zh-CN" altLang="en-US" dirty="0"/>
          </a:p>
        </p:txBody>
      </p:sp>
    </p:spTree>
    <p:extLst>
      <p:ext uri="{BB962C8B-B14F-4D97-AF65-F5344CB8AC3E}">
        <p14:creationId xmlns:p14="http://schemas.microsoft.com/office/powerpoint/2010/main" val="20977705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protected void </a:t>
            </a:r>
            <a:r>
              <a:rPr lang="en-US" altLang="zh-CN" dirty="0" err="1"/>
              <a:t>Ibtncancel_Click</a:t>
            </a:r>
            <a:r>
              <a:rPr lang="en-US" altLang="zh-CN" dirty="0"/>
              <a:t>(object sender, </a:t>
            </a:r>
            <a:r>
              <a:rPr lang="en-US" altLang="zh-CN" dirty="0" err="1"/>
              <a:t>ImageClickEventArgs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Response.Redirect</a:t>
            </a:r>
            <a:r>
              <a:rPr lang="en-US" altLang="zh-CN" dirty="0"/>
              <a:t>("addmember.aspx");</a:t>
            </a:r>
            <a:endParaRPr lang="zh-CN" altLang="zh-CN" dirty="0"/>
          </a:p>
          <a:p>
            <a:pPr latinLnBrk="1"/>
            <a:r>
              <a:rPr lang="en-US" altLang="zh-CN" dirty="0"/>
              <a:t>}</a:t>
            </a:r>
            <a:endParaRPr lang="zh-CN" altLang="zh-CN" dirty="0"/>
          </a:p>
          <a:p>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0192" y="3317301"/>
            <a:ext cx="2996905" cy="3429866"/>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5560" y="3317301"/>
            <a:ext cx="2996905" cy="3429866"/>
          </a:xfrm>
          <a:prstGeom prst="rect">
            <a:avLst/>
          </a:prstGeom>
        </p:spPr>
      </p:pic>
    </p:spTree>
    <p:extLst>
      <p:ext uri="{BB962C8B-B14F-4D97-AF65-F5344CB8AC3E}">
        <p14:creationId xmlns:p14="http://schemas.microsoft.com/office/powerpoint/2010/main" val="1500093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a:t>
            </a:r>
            <a:r>
              <a:rPr lang="zh-CN" altLang="zh-CN" dirty="0"/>
              <a:t>常用服务器控件</a:t>
            </a:r>
            <a:endParaRPr lang="zh-CN" altLang="en-US" dirty="0"/>
          </a:p>
        </p:txBody>
      </p:sp>
      <p:sp>
        <p:nvSpPr>
          <p:cNvPr id="3" name="内容占位符 2"/>
          <p:cNvSpPr>
            <a:spLocks noGrp="1"/>
          </p:cNvSpPr>
          <p:nvPr>
            <p:ph idx="1"/>
          </p:nvPr>
        </p:nvSpPr>
        <p:spPr/>
        <p:txBody>
          <a:bodyPr>
            <a:normAutofit/>
          </a:bodyPr>
          <a:lstStyle/>
          <a:p>
            <a:pPr latinLnBrk="1"/>
            <a:r>
              <a:rPr lang="en-US" altLang="zh-CN" sz="2000" b="1" dirty="0"/>
              <a:t>1. Label</a:t>
            </a:r>
            <a:r>
              <a:rPr lang="zh-CN" altLang="zh-CN" sz="2000" b="1" dirty="0"/>
              <a:t>控件</a:t>
            </a:r>
          </a:p>
          <a:p>
            <a:r>
              <a:rPr lang="en-US" altLang="zh-CN" sz="2000" dirty="0" smtClean="0"/>
              <a:t>        Label</a:t>
            </a:r>
            <a:r>
              <a:rPr lang="zh-CN" altLang="zh-CN" sz="2000" dirty="0"/>
              <a:t>控件用于在页面上显示文本信息，它不但支持静态文本显示，而且还支持用户以编程方式动态显示文本</a:t>
            </a:r>
            <a:r>
              <a:rPr lang="zh-CN" altLang="zh-CN" sz="2000" dirty="0" smtClean="0"/>
              <a:t>。</a:t>
            </a:r>
            <a:r>
              <a:rPr lang="en-US" altLang="zh-CN" sz="2000" dirty="0"/>
              <a:t>Label</a:t>
            </a:r>
            <a:r>
              <a:rPr lang="zh-CN" altLang="zh-CN" sz="2000" dirty="0"/>
              <a:t>控件常用的属性有</a:t>
            </a:r>
            <a:r>
              <a:rPr lang="en-US" altLang="zh-CN" sz="2000" dirty="0"/>
              <a:t>ID</a:t>
            </a:r>
            <a:r>
              <a:rPr lang="zh-CN" altLang="zh-CN" sz="2000" dirty="0"/>
              <a:t>、</a:t>
            </a:r>
            <a:r>
              <a:rPr lang="en-US" altLang="zh-CN" sz="2000" dirty="0"/>
              <a:t>Text</a:t>
            </a:r>
            <a:r>
              <a:rPr lang="zh-CN" altLang="zh-CN" sz="2000" dirty="0"/>
              <a:t>和</a:t>
            </a:r>
            <a:r>
              <a:rPr lang="en-US" altLang="zh-CN" sz="2000" dirty="0"/>
              <a:t>Font</a:t>
            </a:r>
            <a:r>
              <a:rPr lang="zh-CN" altLang="zh-CN" sz="2000" dirty="0"/>
              <a:t>属性等。其中，</a:t>
            </a:r>
            <a:r>
              <a:rPr lang="en-US" altLang="zh-CN" sz="2000" dirty="0"/>
              <a:t>ID</a:t>
            </a:r>
            <a:r>
              <a:rPr lang="zh-CN" altLang="zh-CN" sz="2000" dirty="0"/>
              <a:t>表示控件标识，</a:t>
            </a:r>
            <a:r>
              <a:rPr lang="en-US" altLang="zh-CN" sz="2000" dirty="0"/>
              <a:t>Text</a:t>
            </a:r>
            <a:r>
              <a:rPr lang="zh-CN" altLang="zh-CN" sz="2000" dirty="0"/>
              <a:t>表示控件显示的文本内容，</a:t>
            </a:r>
            <a:r>
              <a:rPr lang="en-US" altLang="zh-CN" sz="2000" dirty="0"/>
              <a:t>Font</a:t>
            </a:r>
            <a:r>
              <a:rPr lang="zh-CN" altLang="zh-CN" sz="2000" dirty="0"/>
              <a:t>属性表示字体格式设置，如大小、颜色等</a:t>
            </a:r>
            <a:r>
              <a:rPr lang="zh-CN" altLang="zh-CN" sz="2000" dirty="0" smtClean="0"/>
              <a:t>。</a:t>
            </a:r>
            <a:endParaRPr lang="en-US" altLang="zh-CN" sz="2000" dirty="0" smtClean="0"/>
          </a:p>
          <a:p>
            <a:endParaRPr lang="zh-CN" altLang="en-US" sz="2000" dirty="0"/>
          </a:p>
        </p:txBody>
      </p:sp>
    </p:spTree>
    <p:extLst>
      <p:ext uri="{BB962C8B-B14F-4D97-AF65-F5344CB8AC3E}">
        <p14:creationId xmlns:p14="http://schemas.microsoft.com/office/powerpoint/2010/main" val="1087371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2-1</a:t>
            </a:r>
            <a:r>
              <a:rPr lang="zh-CN" altLang="zh-CN" dirty="0"/>
              <a:t>】利用</a:t>
            </a:r>
            <a:r>
              <a:rPr lang="en-US" altLang="zh-CN" dirty="0"/>
              <a:t>Label</a:t>
            </a:r>
            <a:r>
              <a:rPr lang="zh-CN" altLang="zh-CN" dirty="0"/>
              <a:t>控件动态显示改变文本内容与显示格式（</a:t>
            </a:r>
            <a:r>
              <a:rPr lang="en-US" altLang="zh-CN" dirty="0"/>
              <a:t>Ex2-1.aspx</a:t>
            </a:r>
            <a:r>
              <a:rPr lang="zh-CN" altLang="zh-CN" dirty="0"/>
              <a:t>）。</a:t>
            </a:r>
          </a:p>
          <a:p>
            <a:pPr latinLnBrk="1"/>
            <a:r>
              <a:rPr lang="en-US" altLang="zh-CN" dirty="0"/>
              <a:t>protected void Button1_Click(object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err="1"/>
              <a:t>lblmes.Text</a:t>
            </a:r>
            <a:r>
              <a:rPr lang="en-US" altLang="zh-CN" dirty="0"/>
              <a:t> = </a:t>
            </a:r>
            <a:r>
              <a:rPr lang="en-US" altLang="zh-CN" dirty="0" err="1"/>
              <a:t>DateTime.Now.ToString</a:t>
            </a:r>
            <a:r>
              <a:rPr lang="en-US" altLang="zh-CN" dirty="0"/>
              <a:t>();</a:t>
            </a:r>
            <a:endParaRPr lang="zh-CN" altLang="zh-CN" dirty="0"/>
          </a:p>
          <a:p>
            <a:pPr latinLnBrk="1"/>
            <a:r>
              <a:rPr lang="en-US" altLang="zh-CN" dirty="0" err="1"/>
              <a:t>lblmes.ForeColor</a:t>
            </a:r>
            <a:r>
              <a:rPr lang="en-US" altLang="zh-CN" dirty="0"/>
              <a:t> = </a:t>
            </a:r>
            <a:r>
              <a:rPr lang="en-US" altLang="zh-CN" dirty="0" err="1"/>
              <a:t>System.Drawing.Color.Red</a:t>
            </a:r>
            <a:r>
              <a:rPr lang="en-US" altLang="zh-CN" dirty="0"/>
              <a:t>;</a:t>
            </a:r>
            <a:endParaRPr lang="zh-CN" altLang="zh-CN" dirty="0"/>
          </a:p>
          <a:p>
            <a:pPr latinLnBrk="1"/>
            <a:r>
              <a:rPr lang="en-US" altLang="zh-CN" dirty="0" err="1"/>
              <a:t>lblmes.Font.Bold</a:t>
            </a:r>
            <a:r>
              <a:rPr lang="en-US" altLang="zh-CN" dirty="0"/>
              <a:t> = true;</a:t>
            </a:r>
            <a:endParaRPr lang="zh-CN" altLang="zh-CN" dirty="0"/>
          </a:p>
          <a:p>
            <a:pPr latinLnBrk="1"/>
            <a:r>
              <a:rPr lang="en-US" altLang="zh-CN" dirty="0" smtClean="0"/>
              <a:t>}</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1141" y="3264003"/>
            <a:ext cx="5044786" cy="3219926"/>
          </a:xfrm>
          <a:prstGeom prst="rect">
            <a:avLst/>
          </a:prstGeom>
        </p:spPr>
      </p:pic>
    </p:spTree>
    <p:extLst>
      <p:ext uri="{BB962C8B-B14F-4D97-AF65-F5344CB8AC3E}">
        <p14:creationId xmlns:p14="http://schemas.microsoft.com/office/powerpoint/2010/main" val="1727754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2.TextBox</a:t>
            </a:r>
            <a:r>
              <a:rPr lang="zh-CN" altLang="zh-CN" dirty="0"/>
              <a:t>控件</a:t>
            </a:r>
            <a:endParaRPr lang="zh-CN" altLang="en-US" dirty="0"/>
          </a:p>
        </p:txBody>
      </p:sp>
      <p:sp>
        <p:nvSpPr>
          <p:cNvPr id="3" name="内容占位符 2"/>
          <p:cNvSpPr>
            <a:spLocks noGrp="1"/>
          </p:cNvSpPr>
          <p:nvPr>
            <p:ph idx="1"/>
          </p:nvPr>
        </p:nvSpPr>
        <p:spPr/>
        <p:txBody>
          <a:bodyPr>
            <a:normAutofit/>
          </a:bodyPr>
          <a:lstStyle/>
          <a:p>
            <a:r>
              <a:rPr lang="en-US" altLang="zh-CN" sz="2000" dirty="0" smtClean="0"/>
              <a:t>      </a:t>
            </a:r>
            <a:r>
              <a:rPr lang="en-US" altLang="zh-CN" sz="2000" dirty="0" err="1" smtClean="0"/>
              <a:t>TextBox</a:t>
            </a:r>
            <a:r>
              <a:rPr lang="zh-CN" altLang="zh-CN" sz="2000" dirty="0"/>
              <a:t>控件又称文本框控件，是用于输入任何类型的文本、数字或其它字符的文本区域。同时，</a:t>
            </a:r>
            <a:r>
              <a:rPr lang="en-US" altLang="zh-CN" sz="2000" dirty="0" err="1"/>
              <a:t>TextBox</a:t>
            </a:r>
            <a:r>
              <a:rPr lang="zh-CN" altLang="zh-CN" sz="2000" dirty="0"/>
              <a:t>控件也可以设置为只读控件，用于文本显示。</a:t>
            </a:r>
          </a:p>
          <a:p>
            <a:endParaRPr lang="zh-CN" altLang="en-US" sz="2000" dirty="0"/>
          </a:p>
        </p:txBody>
      </p:sp>
      <p:graphicFrame>
        <p:nvGraphicFramePr>
          <p:cNvPr id="4" name="表格 3"/>
          <p:cNvGraphicFramePr>
            <a:graphicFrameLocks noGrp="1"/>
          </p:cNvGraphicFramePr>
          <p:nvPr>
            <p:extLst>
              <p:ext uri="{D42A27DB-BD31-4B8C-83A1-F6EECF244321}">
                <p14:modId xmlns:p14="http://schemas.microsoft.com/office/powerpoint/2010/main" val="3662228662"/>
              </p:ext>
            </p:extLst>
          </p:nvPr>
        </p:nvGraphicFramePr>
        <p:xfrm>
          <a:off x="1706346" y="2697113"/>
          <a:ext cx="8005690" cy="3961879"/>
        </p:xfrm>
        <a:graphic>
          <a:graphicData uri="http://schemas.openxmlformats.org/drawingml/2006/table">
            <a:tbl>
              <a:tblPr firstRow="1" firstCol="1" bandRow="1">
                <a:tableStyleId>{5C22544A-7EE6-4342-B048-85BDC9FD1C3A}</a:tableStyleId>
              </a:tblPr>
              <a:tblGrid>
                <a:gridCol w="1808813"/>
                <a:gridCol w="6196877"/>
              </a:tblGrid>
              <a:tr h="398830">
                <a:tc>
                  <a:txBody>
                    <a:bodyPr/>
                    <a:lstStyle/>
                    <a:p>
                      <a:pPr algn="ctr" latinLnBrk="1">
                        <a:lnSpc>
                          <a:spcPct val="150000"/>
                        </a:lnSpc>
                        <a:spcAft>
                          <a:spcPts val="0"/>
                        </a:spcAft>
                      </a:pPr>
                      <a:r>
                        <a:rPr lang="zh-CN" sz="1800" kern="100" dirty="0">
                          <a:effectLst/>
                        </a:rPr>
                        <a:t>属</a:t>
                      </a:r>
                      <a:r>
                        <a:rPr lang="en-US" sz="1800" kern="100" dirty="0">
                          <a:effectLst/>
                        </a:rPr>
                        <a:t>  </a:t>
                      </a:r>
                      <a:r>
                        <a:rPr lang="zh-CN" sz="1800" kern="100" dirty="0">
                          <a:effectLst/>
                        </a:rPr>
                        <a:t>性</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1800" kern="100">
                          <a:effectLst/>
                        </a:rPr>
                        <a:t>说</a:t>
                      </a:r>
                      <a:r>
                        <a:rPr lang="en-US" sz="1800" kern="100">
                          <a:effectLst/>
                        </a:rPr>
                        <a:t>  </a:t>
                      </a:r>
                      <a:r>
                        <a:rPr lang="zh-CN" sz="1800" kern="100">
                          <a:effectLst/>
                        </a:rPr>
                        <a:t>明</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24685">
                <a:tc>
                  <a:txBody>
                    <a:bodyPr/>
                    <a:lstStyle/>
                    <a:p>
                      <a:pPr algn="ctr" latinLnBrk="1">
                        <a:lnSpc>
                          <a:spcPct val="150000"/>
                        </a:lnSpc>
                        <a:spcAft>
                          <a:spcPts val="0"/>
                        </a:spcAft>
                      </a:pPr>
                      <a:r>
                        <a:rPr lang="en-US" sz="1400" kern="100">
                          <a:effectLst/>
                        </a:rPr>
                        <a:t>ID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控件唯一标识</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24685">
                <a:tc>
                  <a:txBody>
                    <a:bodyPr/>
                    <a:lstStyle/>
                    <a:p>
                      <a:pPr algn="ctr" latinLnBrk="1">
                        <a:lnSpc>
                          <a:spcPct val="150000"/>
                        </a:lnSpc>
                        <a:spcAft>
                          <a:spcPts val="0"/>
                        </a:spcAft>
                      </a:pPr>
                      <a:r>
                        <a:rPr lang="en-US" sz="1400" kern="100">
                          <a:effectLst/>
                        </a:rPr>
                        <a:t>Text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控件要显示的文本</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682780">
                <a:tc>
                  <a:txBody>
                    <a:bodyPr/>
                    <a:lstStyle/>
                    <a:p>
                      <a:pPr algn="ctr" latinLnBrk="1">
                        <a:lnSpc>
                          <a:spcPct val="150000"/>
                        </a:lnSpc>
                        <a:spcAft>
                          <a:spcPts val="0"/>
                        </a:spcAft>
                      </a:pPr>
                      <a:r>
                        <a:rPr lang="en-US" sz="1400" kern="100">
                          <a:effectLst/>
                        </a:rPr>
                        <a:t>TextMode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控件的输入模式，有</a:t>
                      </a:r>
                      <a:r>
                        <a:rPr lang="en-US" sz="1400" kern="100">
                          <a:effectLst/>
                        </a:rPr>
                        <a:t>SingleLine</a:t>
                      </a:r>
                      <a:r>
                        <a:rPr lang="zh-CN" sz="1400" kern="100">
                          <a:effectLst/>
                        </a:rPr>
                        <a:t>（单行）、</a:t>
                      </a:r>
                      <a:r>
                        <a:rPr lang="en-US" sz="1400" kern="100">
                          <a:effectLst/>
                        </a:rPr>
                        <a:t>MultiLine</a:t>
                      </a:r>
                      <a:r>
                        <a:rPr lang="zh-CN" sz="1400" kern="100">
                          <a:effectLst/>
                        </a:rPr>
                        <a:t>（多行）和</a:t>
                      </a:r>
                      <a:r>
                        <a:rPr lang="en-US" sz="1400" kern="100">
                          <a:effectLst/>
                        </a:rPr>
                        <a:t>Password</a:t>
                      </a:r>
                      <a:r>
                        <a:rPr lang="zh-CN" sz="1400" kern="100">
                          <a:effectLst/>
                        </a:rPr>
                        <a:t>（密码）三种，默认为</a:t>
                      </a:r>
                      <a:r>
                        <a:rPr lang="en-US" sz="1400" kern="100">
                          <a:effectLst/>
                        </a:rPr>
                        <a:t>SingleLine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24685">
                <a:tc>
                  <a:txBody>
                    <a:bodyPr/>
                    <a:lstStyle/>
                    <a:p>
                      <a:pPr algn="ctr" latinLnBrk="1">
                        <a:lnSpc>
                          <a:spcPct val="150000"/>
                        </a:lnSpc>
                        <a:spcAft>
                          <a:spcPts val="0"/>
                        </a:spcAft>
                      </a:pPr>
                      <a:r>
                        <a:rPr lang="en-US" sz="1400" kern="100" dirty="0">
                          <a:effectLst/>
                        </a:rPr>
                        <a:t>Width</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控件的宽度</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24685">
                <a:tc>
                  <a:txBody>
                    <a:bodyPr/>
                    <a:lstStyle/>
                    <a:p>
                      <a:pPr algn="ctr" latinLnBrk="1">
                        <a:lnSpc>
                          <a:spcPct val="150000"/>
                        </a:lnSpc>
                        <a:spcAft>
                          <a:spcPts val="0"/>
                        </a:spcAft>
                      </a:pPr>
                      <a:r>
                        <a:rPr lang="en-US" sz="1400" kern="100">
                          <a:effectLst/>
                        </a:rPr>
                        <a:t>MaxLength</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控件可接收的最大字符数</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23130">
                <a:tc>
                  <a:txBody>
                    <a:bodyPr/>
                    <a:lstStyle/>
                    <a:p>
                      <a:pPr algn="ctr" latinLnBrk="1">
                        <a:lnSpc>
                          <a:spcPct val="150000"/>
                        </a:lnSpc>
                        <a:spcAft>
                          <a:spcPts val="0"/>
                        </a:spcAft>
                      </a:pPr>
                      <a:r>
                        <a:rPr lang="en-US" sz="1400" kern="100">
                          <a:effectLst/>
                        </a:rPr>
                        <a:t>AutoPostBack</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控件内容修改后，是否自动回发到服务器。常和控件的</a:t>
                      </a:r>
                      <a:r>
                        <a:rPr lang="en-US" sz="1400" kern="100">
                          <a:effectLst/>
                        </a:rPr>
                        <a:t>TextChanged</a:t>
                      </a:r>
                      <a:r>
                        <a:rPr lang="zh-CN" sz="1400" kern="100">
                          <a:effectLst/>
                        </a:rPr>
                        <a:t>事件配合使用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24685">
                <a:tc>
                  <a:txBody>
                    <a:bodyPr/>
                    <a:lstStyle/>
                    <a:p>
                      <a:pPr algn="ctr" latinLnBrk="1">
                        <a:lnSpc>
                          <a:spcPct val="150000"/>
                        </a:lnSpc>
                        <a:spcAft>
                          <a:spcPts val="0"/>
                        </a:spcAft>
                      </a:pPr>
                      <a:r>
                        <a:rPr lang="en-US" sz="1400" kern="100">
                          <a:effectLst/>
                        </a:rPr>
                        <a:t>Visible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a:effectLst/>
                        </a:rPr>
                        <a:t>控件是否可见</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24685">
                <a:tc>
                  <a:txBody>
                    <a:bodyPr/>
                    <a:lstStyle/>
                    <a:p>
                      <a:pPr algn="ctr" latinLnBrk="1">
                        <a:lnSpc>
                          <a:spcPct val="150000"/>
                        </a:lnSpc>
                        <a:spcAft>
                          <a:spcPts val="0"/>
                        </a:spcAft>
                      </a:pPr>
                      <a:r>
                        <a:rPr lang="en-US" sz="1400" kern="100">
                          <a:effectLst/>
                        </a:rPr>
                        <a:t>Enabled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latinLnBrk="1">
                        <a:lnSpc>
                          <a:spcPct val="150000"/>
                        </a:lnSpc>
                        <a:spcAft>
                          <a:spcPts val="0"/>
                        </a:spcAft>
                      </a:pPr>
                      <a:r>
                        <a:rPr lang="zh-CN" sz="1400" kern="100">
                          <a:effectLst/>
                        </a:rPr>
                        <a:t>控件是否可用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23130">
                <a:tc>
                  <a:txBody>
                    <a:bodyPr/>
                    <a:lstStyle/>
                    <a:p>
                      <a:pPr algn="ctr" latinLnBrk="1">
                        <a:lnSpc>
                          <a:spcPct val="150000"/>
                        </a:lnSpc>
                        <a:spcAft>
                          <a:spcPts val="0"/>
                        </a:spcAft>
                      </a:pPr>
                      <a:r>
                        <a:rPr lang="en-US" sz="1400" kern="100">
                          <a:effectLst/>
                        </a:rPr>
                        <a:t>Rows</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400" kern="100" dirty="0">
                          <a:effectLst/>
                        </a:rPr>
                        <a:t>控件中文本显示的行数，该属性在</a:t>
                      </a:r>
                      <a:r>
                        <a:rPr lang="en-US" sz="1400" kern="100" dirty="0" err="1">
                          <a:effectLst/>
                        </a:rPr>
                        <a:t>TextMode</a:t>
                      </a:r>
                      <a:r>
                        <a:rPr lang="zh-CN" sz="1400" kern="100" dirty="0">
                          <a:effectLst/>
                        </a:rPr>
                        <a:t>为</a:t>
                      </a:r>
                      <a:r>
                        <a:rPr lang="en-US" sz="1400" kern="100" dirty="0" err="1">
                          <a:effectLst/>
                        </a:rPr>
                        <a:t>MultiLine</a:t>
                      </a:r>
                      <a:r>
                        <a:rPr lang="zh-CN" sz="1400" kern="100" dirty="0">
                          <a:effectLst/>
                        </a:rPr>
                        <a:t>时有效</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227126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sz="2000" dirty="0"/>
              <a:t>【例</a:t>
            </a:r>
            <a:r>
              <a:rPr lang="en-US" altLang="zh-CN" sz="2000" dirty="0"/>
              <a:t>2-2</a:t>
            </a:r>
            <a:r>
              <a:rPr lang="zh-CN" altLang="zh-CN" sz="2000" dirty="0"/>
              <a:t>】利用</a:t>
            </a:r>
            <a:r>
              <a:rPr lang="en-US" altLang="zh-CN" sz="2000" dirty="0" err="1"/>
              <a:t>TextBox</a:t>
            </a:r>
            <a:r>
              <a:rPr lang="zh-CN" altLang="zh-CN" sz="2000" dirty="0"/>
              <a:t>控件制作用户登录页面，如图</a:t>
            </a:r>
            <a:r>
              <a:rPr lang="en-US" altLang="zh-CN" sz="2000" dirty="0"/>
              <a:t>2-7</a:t>
            </a:r>
            <a:r>
              <a:rPr lang="zh-CN" altLang="zh-CN" sz="2000" dirty="0"/>
              <a:t>所示。用户名最大支持</a:t>
            </a:r>
            <a:r>
              <a:rPr lang="en-US" altLang="zh-CN" sz="2000" dirty="0"/>
              <a:t>3</a:t>
            </a:r>
            <a:r>
              <a:rPr lang="zh-CN" altLang="zh-CN" sz="2000" dirty="0"/>
              <a:t>个字符，光标移出姓名文本框时屏幕上出现动态提示文字；密码输入时以黑点显示（</a:t>
            </a:r>
            <a:r>
              <a:rPr lang="en-US" altLang="zh-CN" sz="2000" dirty="0"/>
              <a:t>Ex2-2.aspx</a:t>
            </a:r>
            <a:r>
              <a:rPr lang="zh-CN" altLang="zh-CN" sz="2000" dirty="0"/>
              <a:t>）</a:t>
            </a:r>
            <a:r>
              <a:rPr lang="zh-CN" altLang="zh-CN" sz="2000" dirty="0" smtClean="0"/>
              <a:t>。</a:t>
            </a:r>
            <a:endParaRPr lang="en-US" altLang="zh-CN" sz="2000" dirty="0" smtClean="0"/>
          </a:p>
          <a:p>
            <a:pPr lvl="1" latinLnBrk="1"/>
            <a:endParaRPr lang="en-US" altLang="zh-CN" sz="1800" dirty="0" smtClean="0"/>
          </a:p>
          <a:p>
            <a:pPr lvl="1" latinLnBrk="1"/>
            <a:r>
              <a:rPr lang="en-US" altLang="zh-CN" sz="1800" dirty="0" smtClean="0"/>
              <a:t>protected </a:t>
            </a:r>
            <a:r>
              <a:rPr lang="en-US" altLang="zh-CN" sz="1800" dirty="0"/>
              <a:t>void </a:t>
            </a:r>
            <a:r>
              <a:rPr lang="en-US" altLang="zh-CN" sz="1800" dirty="0" err="1"/>
              <a:t>txtname_TextChanged</a:t>
            </a:r>
            <a:r>
              <a:rPr lang="en-US" altLang="zh-CN" sz="1800" dirty="0"/>
              <a:t>(object sender, </a:t>
            </a:r>
            <a:r>
              <a:rPr lang="en-US" altLang="zh-CN" sz="1800" dirty="0" err="1"/>
              <a:t>EventArgs</a:t>
            </a:r>
            <a:r>
              <a:rPr lang="en-US" altLang="zh-CN" sz="1800" dirty="0"/>
              <a:t> e)</a:t>
            </a:r>
            <a:endParaRPr lang="zh-CN" altLang="zh-CN" sz="1800" dirty="0"/>
          </a:p>
          <a:p>
            <a:pPr lvl="1" latinLnBrk="1"/>
            <a:r>
              <a:rPr lang="en-US" altLang="zh-CN" sz="1800" dirty="0"/>
              <a:t>{</a:t>
            </a:r>
            <a:endParaRPr lang="zh-CN" altLang="zh-CN" sz="1800" dirty="0"/>
          </a:p>
          <a:p>
            <a:pPr lvl="1" latinLnBrk="1"/>
            <a:r>
              <a:rPr lang="en-US" altLang="zh-CN" sz="1800" dirty="0"/>
              <a:t>    </a:t>
            </a:r>
            <a:r>
              <a:rPr lang="en-US" altLang="zh-CN" sz="1800" dirty="0" err="1"/>
              <a:t>Response.Write</a:t>
            </a:r>
            <a:r>
              <a:rPr lang="en-US" altLang="zh-CN" sz="1800" dirty="0"/>
              <a:t>("</a:t>
            </a:r>
            <a:r>
              <a:rPr lang="zh-CN" altLang="zh-CN" sz="1800" dirty="0"/>
              <a:t>你的姓名是：</a:t>
            </a:r>
            <a:r>
              <a:rPr lang="en-US" altLang="zh-CN" sz="1800" dirty="0"/>
              <a:t>" + </a:t>
            </a:r>
            <a:r>
              <a:rPr lang="en-US" altLang="zh-CN" sz="1800" dirty="0" err="1"/>
              <a:t>txtname.Text</a:t>
            </a:r>
            <a:r>
              <a:rPr lang="en-US" altLang="zh-CN" sz="1800" dirty="0"/>
              <a:t>);</a:t>
            </a:r>
            <a:endParaRPr lang="zh-CN" altLang="zh-CN" sz="1800" dirty="0"/>
          </a:p>
          <a:p>
            <a:pPr lvl="1" latinLnBrk="1"/>
            <a:r>
              <a:rPr lang="en-US" altLang="zh-CN" sz="1800" dirty="0"/>
              <a:t>}</a:t>
            </a:r>
            <a:endParaRPr lang="zh-CN" altLang="zh-CN" sz="1800" dirty="0"/>
          </a:p>
          <a:p>
            <a:endParaRPr lang="zh-CN" altLang="en-US" sz="2000" dirty="0"/>
          </a:p>
        </p:txBody>
      </p:sp>
    </p:spTree>
    <p:extLst>
      <p:ext uri="{BB962C8B-B14F-4D97-AF65-F5344CB8AC3E}">
        <p14:creationId xmlns:p14="http://schemas.microsoft.com/office/powerpoint/2010/main" val="2719873291"/>
      </p:ext>
    </p:extLst>
  </p:cSld>
  <p:clrMapOvr>
    <a:masterClrMapping/>
  </p:clrMapOvr>
</p:sld>
</file>

<file path=ppt/theme/theme1.xml><?xml version="1.0" encoding="utf-8"?>
<a:theme xmlns:a="http://schemas.openxmlformats.org/drawingml/2006/main" name="平面">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821</TotalTime>
  <Words>3311</Words>
  <Application>Microsoft Office PowerPoint</Application>
  <PresentationFormat>宽屏</PresentationFormat>
  <Paragraphs>353</Paragraphs>
  <Slides>52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52</vt:i4>
      </vt:variant>
    </vt:vector>
  </HeadingPairs>
  <TitlesOfParts>
    <vt:vector size="62" baseType="lpstr">
      <vt:lpstr>方正姚体</vt:lpstr>
      <vt:lpstr>华文新魏</vt:lpstr>
      <vt:lpstr>宋体</vt:lpstr>
      <vt:lpstr>Arial</vt:lpstr>
      <vt:lpstr>Calibri</vt:lpstr>
      <vt:lpstr>Times New Roman</vt:lpstr>
      <vt:lpstr>Trebuchet MS</vt:lpstr>
      <vt:lpstr>Wingdings</vt:lpstr>
      <vt:lpstr>Wingdings 3</vt:lpstr>
      <vt:lpstr>平面</vt:lpstr>
      <vt:lpstr>第2章 常用标准控件</vt:lpstr>
      <vt:lpstr>学习目标</vt:lpstr>
      <vt:lpstr>2.1 情景分析</vt:lpstr>
      <vt:lpstr>2.2 服务器控件概述</vt:lpstr>
      <vt:lpstr>PowerPoint 演示文稿</vt:lpstr>
      <vt:lpstr>2.3 常用服务器控件</vt:lpstr>
      <vt:lpstr>PowerPoint 演示文稿</vt:lpstr>
      <vt:lpstr>2.TextBox控件</vt:lpstr>
      <vt:lpstr>PowerPoint 演示文稿</vt:lpstr>
      <vt:lpstr>PowerPoint 演示文稿</vt:lpstr>
      <vt:lpstr>2 选择控件</vt:lpstr>
      <vt:lpstr>PowerPoint 演示文稿</vt:lpstr>
      <vt:lpstr>PowerPoint 演示文稿</vt:lpstr>
      <vt:lpstr>PowerPoint 演示文稿</vt:lpstr>
      <vt:lpstr>2. RadioButtonList控件</vt:lpstr>
      <vt:lpstr>PowerPoint 演示文稿</vt:lpstr>
      <vt:lpstr>PowerPoint 演示文稿</vt:lpstr>
      <vt:lpstr>3.CheckBox控件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 按钮控件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 表格控件</vt:lpstr>
      <vt:lpstr>PowerPoint 演示文稿</vt:lpstr>
      <vt:lpstr>2. 4 会员注册页面设计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http://342go.com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第2章 常用标准控件</dc:title>
  <dc:creator>ZHIMING</dc:creator>
  <cp:lastModifiedBy>ZHIMING</cp:lastModifiedBy>
  <cp:revision>60</cp:revision>
  <dcterms:created xsi:type="dcterms:W3CDTF">2014-02-25T12:08:47Z</dcterms:created>
  <dcterms:modified xsi:type="dcterms:W3CDTF">2014-02-26T01:50:32Z</dcterms:modified>
</cp:coreProperties>
</file>