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0" r:id="rId3"/>
    <p:sldId id="257" r:id="rId4"/>
    <p:sldId id="258" r:id="rId5"/>
    <p:sldId id="259" r:id="rId6"/>
    <p:sldId id="261" r:id="rId7"/>
    <p:sldId id="266" r:id="rId8"/>
    <p:sldId id="264" r:id="rId9"/>
    <p:sldId id="265" r:id="rId10"/>
    <p:sldId id="269" r:id="rId11"/>
    <p:sldId id="270" r:id="rId12"/>
    <p:sldId id="271" r:id="rId13"/>
    <p:sldId id="268" r:id="rId14"/>
    <p:sldId id="272" r:id="rId15"/>
    <p:sldId id="273" r:id="rId16"/>
    <p:sldId id="274" r:id="rId17"/>
    <p:sldId id="275" r:id="rId18"/>
    <p:sldId id="276" r:id="rId19"/>
    <p:sldId id="277" r:id="rId20"/>
    <p:sldId id="278" r:id="rId21"/>
    <p:sldId id="279" r:id="rId22"/>
    <p:sldId id="280" r:id="rId23"/>
    <p:sldId id="262" r:id="rId24"/>
    <p:sldId id="281" r:id="rId25"/>
    <p:sldId id="282" r:id="rId26"/>
    <p:sldId id="283" r:id="rId27"/>
    <p:sldId id="284" r:id="rId28"/>
    <p:sldId id="285" r:id="rId29"/>
    <p:sldId id="286" r:id="rId30"/>
    <p:sldId id="287" r:id="rId31"/>
    <p:sldId id="289" r:id="rId32"/>
    <p:sldId id="290" r:id="rId33"/>
    <p:sldId id="291" r:id="rId34"/>
    <p:sldId id="292" r:id="rId35"/>
    <p:sldId id="293" r:id="rId36"/>
    <p:sldId id="294" r:id="rId37"/>
    <p:sldId id="295" r:id="rId38"/>
    <p:sldId id="296" r:id="rId39"/>
    <p:sldId id="297" r:id="rId40"/>
    <p:sldId id="263" r:id="rId41"/>
    <p:sldId id="298" r:id="rId42"/>
    <p:sldId id="299" r:id="rId43"/>
    <p:sldId id="302" r:id="rId44"/>
    <p:sldId id="300" r:id="rId45"/>
    <p:sldId id="303" r:id="rId46"/>
    <p:sldId id="304" r:id="rId47"/>
    <p:sldId id="305" r:id="rId48"/>
    <p:sldId id="306" r:id="rId49"/>
    <p:sldId id="307" r:id="rId50"/>
    <p:sldId id="308" r:id="rId51"/>
    <p:sldId id="301"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350"/>
    <p:restoredTop sz="87526"/>
  </p:normalViewPr>
  <p:slideViewPr>
    <p:cSldViewPr snapToGrid="0" snapToObjects="1">
      <p:cViewPr varScale="1">
        <p:scale>
          <a:sx n="44" d="100"/>
          <a:sy n="44" d="100"/>
        </p:scale>
        <p:origin x="-293" y="-67"/>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http://rescdn.qqmail.com/dyimg/20131218/7E5C3806E187.png" TargetMode="External"/><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http://rescdn.qqmail.com/dyimg/20131218/7BF0E6F5C360.png" TargetMode="External"/><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http://rescdn.qqmail.com/dyimg/20131218/727B56B973F8.png" TargetMode="Externa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http://rescdn.qqmail.com/dyimg/20131218/7ED95CABD41B.png" TargetMode="Externa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http://rescdn.qqmail.com/dyimg/20131218/7AF5D0266FD9.png" TargetMode="External"/><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http://rescdn.qqmail.com/dyimg/20131218/75FD21F5E1D9.png" TargetMode="External"/><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12</a:t>
            </a:r>
            <a:r>
              <a:rPr lang="zh-CN" altLang="en-US" b="1" dirty="0"/>
              <a:t>章 </a:t>
            </a:r>
            <a:r>
              <a:rPr lang="zh-CN" altLang="en-US" b="1" dirty="0" smtClean="0"/>
              <a:t/>
            </a:r>
            <a:br>
              <a:rPr lang="zh-CN" altLang="en-US" b="1" dirty="0" smtClean="0"/>
            </a:br>
            <a:r>
              <a:rPr lang="zh-CN" altLang="en-US" b="1" dirty="0" smtClean="0"/>
              <a:t>网络</a:t>
            </a:r>
            <a:r>
              <a:rPr lang="zh-CN" altLang="en-US" b="1" dirty="0"/>
              <a:t>协议漏洞攻击与防范</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773682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12.1.2 ARP</a:t>
            </a:r>
            <a:r>
              <a:rPr lang="zh-CN" altLang="en-US" b="1" dirty="0"/>
              <a:t>协议漏洞</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a:t>
            </a:r>
            <a:r>
              <a:rPr lang="en-US" dirty="0"/>
              <a:t>ARP</a:t>
            </a:r>
            <a:r>
              <a:rPr lang="zh-CN" altLang="en-US" dirty="0"/>
              <a:t>协议</a:t>
            </a:r>
            <a:r>
              <a:rPr lang="zh-CN" altLang="en-US" dirty="0" smtClean="0"/>
              <a:t>漏洞</a:t>
            </a:r>
          </a:p>
          <a:p>
            <a:pPr lvl="1"/>
            <a:r>
              <a:rPr lang="zh-CN" altLang="en-US" dirty="0"/>
              <a:t>假定局域网有</a:t>
            </a:r>
            <a:r>
              <a:rPr lang="en-US" dirty="0"/>
              <a:t>4</a:t>
            </a:r>
            <a:r>
              <a:rPr lang="zh-CN" altLang="en-US" dirty="0"/>
              <a:t>台主机，其</a:t>
            </a:r>
            <a:r>
              <a:rPr lang="en-US" dirty="0"/>
              <a:t>IP</a:t>
            </a:r>
            <a:r>
              <a:rPr lang="zh-CN" altLang="en-US" dirty="0"/>
              <a:t>地址和</a:t>
            </a:r>
            <a:r>
              <a:rPr lang="en-US" dirty="0"/>
              <a:t>MAC</a:t>
            </a:r>
            <a:r>
              <a:rPr lang="zh-CN" altLang="en-US" dirty="0"/>
              <a:t>地址如表</a:t>
            </a:r>
            <a:r>
              <a:rPr lang="en-US" dirty="0"/>
              <a:t>12-2</a:t>
            </a:r>
            <a:r>
              <a:rPr lang="zh-CN" altLang="en-US" dirty="0"/>
              <a:t>所示</a:t>
            </a:r>
            <a:r>
              <a:rPr lang="en-US" dirty="0"/>
              <a:t> </a:t>
            </a:r>
          </a:p>
          <a:p>
            <a:endParaRPr lang="en-US" dirty="0"/>
          </a:p>
        </p:txBody>
      </p:sp>
      <p:graphicFrame>
        <p:nvGraphicFramePr>
          <p:cNvPr id="4" name="Table 3"/>
          <p:cNvGraphicFramePr>
            <a:graphicFrameLocks noGrp="1"/>
          </p:cNvGraphicFramePr>
          <p:nvPr/>
        </p:nvGraphicFramePr>
        <p:xfrm>
          <a:off x="3650146" y="3664623"/>
          <a:ext cx="4028440" cy="1483360"/>
        </p:xfrm>
        <a:graphic>
          <a:graphicData uri="http://schemas.openxmlformats.org/drawingml/2006/table">
            <a:tbl>
              <a:tblPr firstRow="1" firstCol="1" lastRow="1" lastCol="1" bandRow="1" bandCol="1"/>
              <a:tblGrid>
                <a:gridCol w="748665"/>
                <a:gridCol w="1481455"/>
                <a:gridCol w="1798320"/>
              </a:tblGrid>
              <a:tr h="319405">
                <a:tc>
                  <a:txBody>
                    <a:bodyPr/>
                    <a:lstStyle/>
                    <a:p>
                      <a:pPr indent="266700" algn="ctr">
                        <a:lnSpc>
                          <a:spcPct val="125000"/>
                        </a:lnSpc>
                        <a:spcAft>
                          <a:spcPts val="0"/>
                        </a:spcAft>
                      </a:pPr>
                      <a:r>
                        <a:rPr lang="zh-CN" sz="1050" b="1" kern="100">
                          <a:effectLst/>
                          <a:latin typeface="Times New Roman" charset="0"/>
                          <a:ea typeface="宋体" charset="0"/>
                          <a:cs typeface="宋体" charset="0"/>
                        </a:rPr>
                        <a:t>主机</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6700" algn="ctr">
                        <a:lnSpc>
                          <a:spcPct val="125000"/>
                        </a:lnSpc>
                        <a:spcAft>
                          <a:spcPts val="0"/>
                        </a:spcAft>
                      </a:pPr>
                      <a:r>
                        <a:rPr lang="en-US" sz="1050" b="1" kern="100">
                          <a:effectLst/>
                          <a:latin typeface="宋体" charset="0"/>
                          <a:ea typeface="宋体" charset="0"/>
                          <a:cs typeface="宋体" charset="0"/>
                        </a:rPr>
                        <a:t>IP</a:t>
                      </a:r>
                      <a:r>
                        <a:rPr lang="zh-CN" sz="1050" b="1" kern="100">
                          <a:effectLst/>
                          <a:latin typeface="宋体" charset="0"/>
                          <a:ea typeface="宋体" charset="0"/>
                          <a:cs typeface="宋体" charset="0"/>
                        </a:rPr>
                        <a:t>地址</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6700" algn="ctr">
                        <a:lnSpc>
                          <a:spcPct val="125000"/>
                        </a:lnSpc>
                        <a:spcAft>
                          <a:spcPts val="0"/>
                        </a:spcAft>
                      </a:pPr>
                      <a:r>
                        <a:rPr lang="en-US" sz="1050" b="1" kern="100">
                          <a:effectLst/>
                          <a:latin typeface="宋体" charset="0"/>
                          <a:ea typeface="宋体" charset="0"/>
                          <a:cs typeface="宋体" charset="0"/>
                        </a:rPr>
                        <a:t>MAC</a:t>
                      </a:r>
                      <a:r>
                        <a:rPr lang="zh-CN" sz="1050" b="1" kern="100">
                          <a:effectLst/>
                          <a:latin typeface="宋体" charset="0"/>
                          <a:ea typeface="宋体" charset="0"/>
                          <a:cs typeface="宋体" charset="0"/>
                        </a:rPr>
                        <a:t>地址</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6545">
                <a:tc>
                  <a:txBody>
                    <a:bodyPr/>
                    <a:lstStyle/>
                    <a:p>
                      <a:pPr indent="266700" algn="ctr">
                        <a:lnSpc>
                          <a:spcPct val="125000"/>
                        </a:lnSpc>
                        <a:spcAft>
                          <a:spcPts val="0"/>
                        </a:spcAft>
                      </a:pPr>
                      <a:r>
                        <a:rPr lang="en-US" sz="1050" kern="100">
                          <a:effectLst/>
                          <a:latin typeface="宋体" charset="0"/>
                          <a:ea typeface="宋体" charset="0"/>
                          <a:cs typeface="宋体" charset="0"/>
                        </a:rPr>
                        <a:t>A</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6700" algn="ctr">
                        <a:lnSpc>
                          <a:spcPct val="125000"/>
                        </a:lnSpc>
                        <a:spcAft>
                          <a:spcPts val="0"/>
                        </a:spcAft>
                      </a:pPr>
                      <a:r>
                        <a:rPr lang="en-US" sz="1050" kern="100">
                          <a:effectLst/>
                          <a:latin typeface="宋体" charset="0"/>
                          <a:ea typeface="宋体" charset="0"/>
                          <a:cs typeface="宋体" charset="0"/>
                        </a:rPr>
                        <a:t>192.168.8.1</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6700" algn="ctr">
                        <a:lnSpc>
                          <a:spcPct val="125000"/>
                        </a:lnSpc>
                        <a:spcAft>
                          <a:spcPts val="0"/>
                        </a:spcAft>
                      </a:pPr>
                      <a:r>
                        <a:rPr lang="de-DE" sz="1050" kern="100">
                          <a:effectLst/>
                          <a:latin typeface="宋体" charset="0"/>
                          <a:ea typeface="宋体" charset="0"/>
                          <a:cs typeface="宋体" charset="0"/>
                        </a:rPr>
                        <a:t>AA-AA-AA-AA-AA-AA</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1465">
                <a:tc>
                  <a:txBody>
                    <a:bodyPr/>
                    <a:lstStyle/>
                    <a:p>
                      <a:pPr indent="266700" algn="ctr">
                        <a:lnSpc>
                          <a:spcPct val="125000"/>
                        </a:lnSpc>
                        <a:spcAft>
                          <a:spcPts val="0"/>
                        </a:spcAft>
                      </a:pPr>
                      <a:r>
                        <a:rPr lang="en-US" sz="1050" kern="100">
                          <a:effectLst/>
                          <a:latin typeface="宋体" charset="0"/>
                          <a:ea typeface="宋体" charset="0"/>
                          <a:cs typeface="宋体" charset="0"/>
                        </a:rPr>
                        <a:t>B</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6700" algn="ctr">
                        <a:lnSpc>
                          <a:spcPct val="125000"/>
                        </a:lnSpc>
                        <a:spcAft>
                          <a:spcPts val="0"/>
                        </a:spcAft>
                      </a:pPr>
                      <a:r>
                        <a:rPr lang="en-US" sz="1050" kern="100">
                          <a:effectLst/>
                          <a:latin typeface="宋体" charset="0"/>
                          <a:ea typeface="宋体" charset="0"/>
                          <a:cs typeface="宋体" charset="0"/>
                        </a:rPr>
                        <a:t>192.168.16.2</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6700" algn="ctr">
                        <a:lnSpc>
                          <a:spcPct val="125000"/>
                        </a:lnSpc>
                        <a:spcAft>
                          <a:spcPts val="0"/>
                        </a:spcAft>
                      </a:pPr>
                      <a:r>
                        <a:rPr lang="en-US" sz="1050" kern="100">
                          <a:effectLst/>
                          <a:latin typeface="宋体" charset="0"/>
                          <a:ea typeface="宋体" charset="0"/>
                          <a:cs typeface="宋体" charset="0"/>
                        </a:rPr>
                        <a:t>BB-BB-BB-BB-BB-BB</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6385">
                <a:tc>
                  <a:txBody>
                    <a:bodyPr/>
                    <a:lstStyle/>
                    <a:p>
                      <a:pPr indent="266700" algn="ctr">
                        <a:lnSpc>
                          <a:spcPct val="125000"/>
                        </a:lnSpc>
                        <a:spcAft>
                          <a:spcPts val="0"/>
                        </a:spcAft>
                      </a:pPr>
                      <a:r>
                        <a:rPr lang="en-US" sz="1050" kern="100">
                          <a:effectLst/>
                          <a:latin typeface="宋体" charset="0"/>
                          <a:ea typeface="宋体" charset="0"/>
                          <a:cs typeface="宋体" charset="0"/>
                        </a:rPr>
                        <a:t>C</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6700" algn="ctr">
                        <a:lnSpc>
                          <a:spcPct val="125000"/>
                        </a:lnSpc>
                        <a:spcAft>
                          <a:spcPts val="0"/>
                        </a:spcAft>
                      </a:pPr>
                      <a:r>
                        <a:rPr lang="en-US" sz="1050" kern="100">
                          <a:effectLst/>
                          <a:latin typeface="宋体" charset="0"/>
                          <a:ea typeface="宋体" charset="0"/>
                          <a:cs typeface="宋体" charset="0"/>
                        </a:rPr>
                        <a:t>192.168.16.3</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6700" algn="ctr">
                        <a:lnSpc>
                          <a:spcPct val="125000"/>
                        </a:lnSpc>
                        <a:spcAft>
                          <a:spcPts val="0"/>
                        </a:spcAft>
                      </a:pPr>
                      <a:r>
                        <a:rPr lang="en-US" sz="1050" kern="100">
                          <a:effectLst/>
                          <a:latin typeface="宋体" charset="0"/>
                          <a:ea typeface="宋体" charset="0"/>
                          <a:cs typeface="宋体" charset="0"/>
                        </a:rPr>
                        <a:t>CC-CC-CC-CC-CC-CC</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9560">
                <a:tc>
                  <a:txBody>
                    <a:bodyPr/>
                    <a:lstStyle/>
                    <a:p>
                      <a:pPr indent="266700" algn="ctr">
                        <a:lnSpc>
                          <a:spcPct val="125000"/>
                        </a:lnSpc>
                        <a:spcAft>
                          <a:spcPts val="0"/>
                        </a:spcAft>
                      </a:pPr>
                      <a:r>
                        <a:rPr lang="en-US" sz="1050" kern="100">
                          <a:effectLst/>
                          <a:latin typeface="宋体" charset="0"/>
                          <a:ea typeface="宋体" charset="0"/>
                          <a:cs typeface="宋体" charset="0"/>
                        </a:rPr>
                        <a:t>D</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6700" algn="ctr">
                        <a:lnSpc>
                          <a:spcPct val="125000"/>
                        </a:lnSpc>
                        <a:spcAft>
                          <a:spcPts val="0"/>
                        </a:spcAft>
                      </a:pPr>
                      <a:r>
                        <a:rPr lang="en-US" sz="1050" kern="100">
                          <a:effectLst/>
                          <a:latin typeface="宋体" charset="0"/>
                          <a:ea typeface="宋体" charset="0"/>
                          <a:cs typeface="宋体" charset="0"/>
                        </a:rPr>
                        <a:t>192.168.16.4</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266700" algn="ctr">
                        <a:lnSpc>
                          <a:spcPct val="125000"/>
                        </a:lnSpc>
                        <a:spcAft>
                          <a:spcPts val="0"/>
                        </a:spcAft>
                      </a:pPr>
                      <a:r>
                        <a:rPr lang="en-US" sz="1050" kern="100" dirty="0">
                          <a:effectLst/>
                          <a:latin typeface="宋体" charset="0"/>
                          <a:ea typeface="宋体" charset="0"/>
                          <a:cs typeface="宋体" charset="0"/>
                        </a:rPr>
                        <a:t>DD-DD-DD-DD-DD-DD</a:t>
                      </a:r>
                      <a:endParaRPr lang="en-US" sz="1050" kern="100" dirty="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5" name="TextBox 4"/>
          <p:cNvSpPr txBox="1"/>
          <p:nvPr/>
        </p:nvSpPr>
        <p:spPr>
          <a:xfrm>
            <a:off x="3650145" y="3295291"/>
            <a:ext cx="4028441" cy="369332"/>
          </a:xfrm>
          <a:prstGeom prst="rect">
            <a:avLst/>
          </a:prstGeom>
          <a:noFill/>
        </p:spPr>
        <p:txBody>
          <a:bodyPr wrap="square" rtlCol="0">
            <a:spAutoFit/>
          </a:bodyPr>
          <a:lstStyle/>
          <a:p>
            <a:pPr algn="ctr"/>
            <a:r>
              <a:rPr lang="zh-CN" altLang="en-US" b="1" dirty="0"/>
              <a:t>表</a:t>
            </a:r>
            <a:r>
              <a:rPr lang="en-US" b="1" dirty="0"/>
              <a:t>12-2 </a:t>
            </a:r>
            <a:r>
              <a:rPr lang="zh-CN" altLang="en-US" b="1" dirty="0"/>
              <a:t>主机列表</a:t>
            </a:r>
            <a:endParaRPr lang="en-US" dirty="0"/>
          </a:p>
        </p:txBody>
      </p:sp>
    </p:spTree>
    <p:extLst>
      <p:ext uri="{BB962C8B-B14F-4D97-AF65-F5344CB8AC3E}">
        <p14:creationId xmlns:p14="http://schemas.microsoft.com/office/powerpoint/2010/main" xmlns="" val="13928744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12.1.2 ARP</a:t>
            </a:r>
            <a:r>
              <a:rPr lang="zh-CN" altLang="en-US" b="1" dirty="0"/>
              <a:t>协议漏洞</a:t>
            </a:r>
            <a:r>
              <a:rPr lang="en-US" b="1" dirty="0"/>
              <a:t/>
            </a:r>
            <a:br>
              <a:rPr lang="en-US" b="1" dirty="0"/>
            </a:br>
            <a:endParaRPr lang="en-US" dirty="0"/>
          </a:p>
        </p:txBody>
      </p:sp>
      <p:sp>
        <p:nvSpPr>
          <p:cNvPr id="3" name="Content Placeholder 2"/>
          <p:cNvSpPr>
            <a:spLocks noGrp="1"/>
          </p:cNvSpPr>
          <p:nvPr>
            <p:ph sz="quarter" idx="13"/>
          </p:nvPr>
        </p:nvSpPr>
        <p:spPr>
          <a:xfrm>
            <a:off x="913774" y="2367092"/>
            <a:ext cx="10363826" cy="4372375"/>
          </a:xfrm>
        </p:spPr>
        <p:txBody>
          <a:bodyPr>
            <a:normAutofit fontScale="92500" lnSpcReduction="10000"/>
          </a:bodyPr>
          <a:lstStyle/>
          <a:p>
            <a:pPr marL="0" indent="0">
              <a:buNone/>
            </a:pPr>
            <a:r>
              <a:rPr lang="en-US" dirty="0"/>
              <a:t>1</a:t>
            </a:r>
            <a:r>
              <a:rPr lang="zh-CN" altLang="en-US" dirty="0"/>
              <a:t>、</a:t>
            </a:r>
            <a:r>
              <a:rPr lang="en-US" dirty="0"/>
              <a:t>ARP</a:t>
            </a:r>
            <a:r>
              <a:rPr lang="zh-CN" altLang="en-US" dirty="0"/>
              <a:t>协议</a:t>
            </a:r>
            <a:r>
              <a:rPr lang="zh-CN" altLang="en-US" dirty="0" smtClean="0"/>
              <a:t>漏洞</a:t>
            </a:r>
          </a:p>
          <a:p>
            <a:pPr lvl="1"/>
            <a:r>
              <a:rPr lang="zh-CN" altLang="en-US" dirty="0"/>
              <a:t>以主机</a:t>
            </a:r>
            <a:r>
              <a:rPr lang="en-US" dirty="0"/>
              <a:t>A</a:t>
            </a:r>
            <a:r>
              <a:rPr lang="zh-CN" altLang="en-US" dirty="0"/>
              <a:t>（</a:t>
            </a:r>
            <a:r>
              <a:rPr lang="en-US" dirty="0"/>
              <a:t>192.168.8.1</a:t>
            </a:r>
            <a:r>
              <a:rPr lang="zh-CN" altLang="en-US" dirty="0"/>
              <a:t>）向主机</a:t>
            </a:r>
            <a:r>
              <a:rPr lang="en-US" dirty="0"/>
              <a:t>B</a:t>
            </a:r>
            <a:r>
              <a:rPr lang="zh-CN" altLang="en-US" dirty="0"/>
              <a:t>（</a:t>
            </a:r>
            <a:r>
              <a:rPr lang="en-US" dirty="0"/>
              <a:t>192.168.8.2</a:t>
            </a:r>
            <a:r>
              <a:rPr lang="zh-CN" altLang="en-US" dirty="0"/>
              <a:t>）发送数据为例。当发送数据时，主机</a:t>
            </a:r>
            <a:r>
              <a:rPr lang="en-US" dirty="0"/>
              <a:t>A</a:t>
            </a:r>
            <a:r>
              <a:rPr lang="zh-CN" altLang="en-US" dirty="0"/>
              <a:t>会在自己的</a:t>
            </a:r>
            <a:r>
              <a:rPr lang="en-US" dirty="0"/>
              <a:t>ARP</a:t>
            </a:r>
            <a:r>
              <a:rPr lang="zh-CN" altLang="en-US" dirty="0"/>
              <a:t>缓存表中寻找是否有目标</a:t>
            </a:r>
            <a:r>
              <a:rPr lang="en-US" dirty="0"/>
              <a:t>IP</a:t>
            </a:r>
            <a:r>
              <a:rPr lang="zh-CN" altLang="en-US" dirty="0"/>
              <a:t>地址，如果找到就知道了目标</a:t>
            </a:r>
            <a:r>
              <a:rPr lang="en-US" dirty="0"/>
              <a:t>MAC</a:t>
            </a:r>
            <a:r>
              <a:rPr lang="zh-CN" altLang="en-US" dirty="0"/>
              <a:t>地址，直接把目标</a:t>
            </a:r>
            <a:r>
              <a:rPr lang="en-US" dirty="0"/>
              <a:t>MAC</a:t>
            </a:r>
            <a:r>
              <a:rPr lang="zh-CN" altLang="en-US" dirty="0"/>
              <a:t>地址写入帧里发送即可；如果在</a:t>
            </a:r>
            <a:r>
              <a:rPr lang="en-US" dirty="0"/>
              <a:t>ARP</a:t>
            </a:r>
            <a:r>
              <a:rPr lang="zh-CN" altLang="en-US" dirty="0"/>
              <a:t>缓存表中没有找到相对应的</a:t>
            </a:r>
            <a:r>
              <a:rPr lang="en-US" dirty="0"/>
              <a:t>IP</a:t>
            </a:r>
            <a:r>
              <a:rPr lang="zh-CN" altLang="en-US" dirty="0"/>
              <a:t>地址，主机</a:t>
            </a:r>
            <a:r>
              <a:rPr lang="en-US" dirty="0"/>
              <a:t>A</a:t>
            </a:r>
            <a:r>
              <a:rPr lang="zh-CN" altLang="en-US" dirty="0"/>
              <a:t>就会在网络上发送一个广播，目标</a:t>
            </a:r>
            <a:r>
              <a:rPr lang="en-US" dirty="0"/>
              <a:t>MAC</a:t>
            </a:r>
            <a:r>
              <a:rPr lang="zh-CN" altLang="en-US" dirty="0"/>
              <a:t>地址是“</a:t>
            </a:r>
            <a:r>
              <a:rPr lang="en-US" dirty="0"/>
              <a:t>FF-FF-FF-FF-FF-FF</a:t>
            </a:r>
            <a:r>
              <a:rPr lang="zh-CN" altLang="en-US" dirty="0"/>
              <a:t>”，这表示向同一网段内的所有主机发出这样的询问：“</a:t>
            </a:r>
            <a:r>
              <a:rPr lang="en-US" dirty="0"/>
              <a:t>192.168.8.2</a:t>
            </a:r>
            <a:r>
              <a:rPr lang="zh-CN" altLang="en-US" dirty="0"/>
              <a:t>的</a:t>
            </a:r>
            <a:r>
              <a:rPr lang="en-US" dirty="0"/>
              <a:t>MAC</a:t>
            </a:r>
            <a:r>
              <a:rPr lang="zh-CN" altLang="en-US" dirty="0"/>
              <a:t>地址是什么？”，网络上其他主机并不响应</a:t>
            </a:r>
            <a:r>
              <a:rPr lang="en-US" dirty="0"/>
              <a:t>ARP</a:t>
            </a:r>
            <a:r>
              <a:rPr lang="zh-CN" altLang="en-US" dirty="0"/>
              <a:t>询问，只有主机</a:t>
            </a:r>
            <a:r>
              <a:rPr lang="en-US" dirty="0"/>
              <a:t>B</a:t>
            </a:r>
            <a:r>
              <a:rPr lang="zh-CN" altLang="en-US" dirty="0"/>
              <a:t>接收到这个帧时才向主机</a:t>
            </a:r>
            <a:r>
              <a:rPr lang="en-US" dirty="0"/>
              <a:t>A</a:t>
            </a:r>
            <a:r>
              <a:rPr lang="zh-CN" altLang="en-US" dirty="0"/>
              <a:t>做出这样的回应：“</a:t>
            </a:r>
            <a:r>
              <a:rPr lang="en-US" dirty="0"/>
              <a:t>192.168.8.2</a:t>
            </a:r>
            <a:r>
              <a:rPr lang="zh-CN" altLang="en-US" dirty="0"/>
              <a:t>的</a:t>
            </a:r>
            <a:r>
              <a:rPr lang="en-US" dirty="0"/>
              <a:t>MAC</a:t>
            </a:r>
            <a:r>
              <a:rPr lang="zh-CN" altLang="en-US" dirty="0"/>
              <a:t>地址是</a:t>
            </a:r>
            <a:r>
              <a:rPr lang="en-US" dirty="0"/>
              <a:t>BB-BB-BB-BB-BB-BB</a:t>
            </a:r>
            <a:r>
              <a:rPr lang="zh-CN" altLang="en-US" dirty="0"/>
              <a:t>”。这样，主机</a:t>
            </a:r>
            <a:r>
              <a:rPr lang="en-US" dirty="0"/>
              <a:t>A</a:t>
            </a:r>
            <a:r>
              <a:rPr lang="zh-CN" altLang="en-US" dirty="0"/>
              <a:t>知道了主机</a:t>
            </a:r>
            <a:r>
              <a:rPr lang="en-US" dirty="0"/>
              <a:t>B</a:t>
            </a:r>
            <a:r>
              <a:rPr lang="zh-CN" altLang="en-US" dirty="0"/>
              <a:t>的</a:t>
            </a:r>
            <a:r>
              <a:rPr lang="en-US" dirty="0"/>
              <a:t>MAC</a:t>
            </a:r>
            <a:r>
              <a:rPr lang="zh-CN" altLang="en-US" dirty="0"/>
              <a:t>地址，它就可以向主机</a:t>
            </a:r>
            <a:r>
              <a:rPr lang="en-US" dirty="0"/>
              <a:t>B</a:t>
            </a:r>
            <a:r>
              <a:rPr lang="zh-CN" altLang="en-US" dirty="0"/>
              <a:t>发送信息了。同时主机</a:t>
            </a:r>
            <a:r>
              <a:rPr lang="en-US" dirty="0"/>
              <a:t>A</a:t>
            </a:r>
            <a:r>
              <a:rPr lang="zh-CN" altLang="en-US" dirty="0"/>
              <a:t>还更新了自己的</a:t>
            </a:r>
            <a:r>
              <a:rPr lang="en-US" dirty="0"/>
              <a:t>ARP</a:t>
            </a:r>
            <a:r>
              <a:rPr lang="zh-CN" altLang="en-US" dirty="0"/>
              <a:t>缓存表，下次再向主机</a:t>
            </a:r>
            <a:r>
              <a:rPr lang="en-US" dirty="0"/>
              <a:t>B</a:t>
            </a:r>
            <a:r>
              <a:rPr lang="zh-CN" altLang="en-US" dirty="0"/>
              <a:t>发送信息时直接从</a:t>
            </a:r>
            <a:r>
              <a:rPr lang="en-US" dirty="0"/>
              <a:t>ARP</a:t>
            </a:r>
            <a:r>
              <a:rPr lang="zh-CN" altLang="en-US" dirty="0"/>
              <a:t>缓存表里查找即</a:t>
            </a:r>
            <a:r>
              <a:rPr lang="zh-CN" altLang="en-US" dirty="0" smtClean="0"/>
              <a:t>可</a:t>
            </a:r>
          </a:p>
          <a:p>
            <a:pPr lvl="1"/>
            <a:r>
              <a:rPr lang="en-US" dirty="0" smtClean="0"/>
              <a:t>ARP</a:t>
            </a:r>
            <a:r>
              <a:rPr lang="zh-CN" altLang="en-US" dirty="0"/>
              <a:t>缓存表采用了老化机制，即在一段时间内如果表中的某一行没有使用就会被删除，这样可以大大减少</a:t>
            </a:r>
            <a:r>
              <a:rPr lang="en-US" dirty="0"/>
              <a:t>ARP</a:t>
            </a:r>
            <a:r>
              <a:rPr lang="zh-CN" altLang="en-US" dirty="0"/>
              <a:t>缓存表的长度，加快查询</a:t>
            </a:r>
            <a:r>
              <a:rPr lang="zh-CN" altLang="en-US" dirty="0" smtClean="0"/>
              <a:t>速度</a:t>
            </a:r>
            <a:endParaRPr lang="en-US" dirty="0"/>
          </a:p>
          <a:p>
            <a:pPr lvl="1"/>
            <a:r>
              <a:rPr lang="zh-CN" altLang="en-US" dirty="0"/>
              <a:t>从上面可以看出，</a:t>
            </a:r>
            <a:r>
              <a:rPr lang="en-US" dirty="0"/>
              <a:t>ARP</a:t>
            </a:r>
            <a:r>
              <a:rPr lang="zh-CN" altLang="en-US" dirty="0"/>
              <a:t>协议的基础是信任局域网内所有的信息，因此就很容易实现在以太网上的</a:t>
            </a:r>
            <a:r>
              <a:rPr lang="en-US" dirty="0"/>
              <a:t>ARP</a:t>
            </a:r>
            <a:r>
              <a:rPr lang="zh-CN" altLang="en-US" dirty="0"/>
              <a:t>欺骗。假如</a:t>
            </a:r>
            <a:r>
              <a:rPr lang="en-US" dirty="0"/>
              <a:t>A</a:t>
            </a:r>
            <a:r>
              <a:rPr lang="zh-CN" altLang="en-US" dirty="0"/>
              <a:t>去</a:t>
            </a:r>
            <a:r>
              <a:rPr lang="en-US" dirty="0"/>
              <a:t>Ping</a:t>
            </a:r>
            <a:r>
              <a:rPr lang="zh-CN" altLang="en-US" dirty="0"/>
              <a:t>主机</a:t>
            </a:r>
            <a:r>
              <a:rPr lang="en-US" dirty="0"/>
              <a:t>C</a:t>
            </a:r>
            <a:r>
              <a:rPr lang="zh-CN" altLang="en-US" dirty="0"/>
              <a:t>，欺骗者只要使</a:t>
            </a:r>
            <a:r>
              <a:rPr lang="en-US" dirty="0"/>
              <a:t>A</a:t>
            </a:r>
            <a:r>
              <a:rPr lang="zh-CN" altLang="en-US" dirty="0"/>
              <a:t>的</a:t>
            </a:r>
            <a:r>
              <a:rPr lang="en-US" dirty="0"/>
              <a:t>ARP</a:t>
            </a:r>
            <a:r>
              <a:rPr lang="zh-CN" altLang="en-US" dirty="0"/>
              <a:t>缓存中</a:t>
            </a:r>
            <a:r>
              <a:rPr lang="en-US" dirty="0"/>
              <a:t>C</a:t>
            </a:r>
            <a:r>
              <a:rPr lang="zh-CN" altLang="en-US" dirty="0"/>
              <a:t>的</a:t>
            </a:r>
            <a:r>
              <a:rPr lang="en-US" dirty="0"/>
              <a:t>MAC</a:t>
            </a:r>
            <a:r>
              <a:rPr lang="zh-CN" altLang="en-US" dirty="0"/>
              <a:t>地址为</a:t>
            </a:r>
            <a:r>
              <a:rPr lang="en-US" dirty="0"/>
              <a:t>DD-DD-DD-DD-DD-DD</a:t>
            </a:r>
            <a:r>
              <a:rPr lang="zh-CN" altLang="en-US" dirty="0"/>
              <a:t>，这样</a:t>
            </a:r>
            <a:r>
              <a:rPr lang="en-US" dirty="0"/>
              <a:t>A</a:t>
            </a:r>
            <a:r>
              <a:rPr lang="zh-CN" altLang="en-US" dirty="0"/>
              <a:t>就把以太网帧发到</a:t>
            </a:r>
            <a:r>
              <a:rPr lang="en-US" dirty="0"/>
              <a:t>D</a:t>
            </a:r>
            <a:r>
              <a:rPr lang="zh-CN" altLang="en-US" dirty="0" smtClean="0"/>
              <a:t>了</a:t>
            </a:r>
            <a:endParaRPr lang="en-US" dirty="0"/>
          </a:p>
          <a:p>
            <a:pPr lvl="1"/>
            <a:endParaRPr lang="en-US" dirty="0"/>
          </a:p>
        </p:txBody>
      </p:sp>
    </p:spTree>
    <p:extLst>
      <p:ext uri="{BB962C8B-B14F-4D97-AF65-F5344CB8AC3E}">
        <p14:creationId xmlns:p14="http://schemas.microsoft.com/office/powerpoint/2010/main" xmlns="" val="88300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12.1.2 ARP</a:t>
            </a:r>
            <a:r>
              <a:rPr lang="zh-CN" altLang="en-US" b="1" dirty="0"/>
              <a:t>协议漏洞</a:t>
            </a:r>
            <a:r>
              <a:rPr lang="en-US" b="1" dirty="0"/>
              <a:t/>
            </a:r>
            <a:br>
              <a:rPr lang="en-US" b="1" dirty="0"/>
            </a:br>
            <a:endParaRPr lang="en-US" dirty="0"/>
          </a:p>
        </p:txBody>
      </p:sp>
      <p:sp>
        <p:nvSpPr>
          <p:cNvPr id="3" name="Content Placeholder 2"/>
          <p:cNvSpPr>
            <a:spLocks noGrp="1"/>
          </p:cNvSpPr>
          <p:nvPr>
            <p:ph sz="quarter" idx="13"/>
          </p:nvPr>
        </p:nvSpPr>
        <p:spPr>
          <a:xfrm>
            <a:off x="913774" y="2367092"/>
            <a:ext cx="10363826" cy="4321575"/>
          </a:xfrm>
        </p:spPr>
        <p:txBody>
          <a:bodyPr>
            <a:normAutofit/>
          </a:bodyPr>
          <a:lstStyle/>
          <a:p>
            <a:pPr marL="0" indent="0">
              <a:buNone/>
            </a:pPr>
            <a:r>
              <a:rPr lang="en-US" dirty="0"/>
              <a:t>2</a:t>
            </a:r>
            <a:r>
              <a:rPr lang="zh-CN" altLang="en-US" dirty="0"/>
              <a:t>、</a:t>
            </a:r>
            <a:r>
              <a:rPr lang="en-US" dirty="0"/>
              <a:t>ARP</a:t>
            </a:r>
            <a:r>
              <a:rPr lang="zh-CN" altLang="en-US" dirty="0"/>
              <a:t>攻击方式</a:t>
            </a:r>
            <a:endParaRPr lang="en-US" dirty="0"/>
          </a:p>
          <a:p>
            <a:pPr lvl="1"/>
            <a:r>
              <a:rPr lang="zh-CN" altLang="en-US" dirty="0"/>
              <a:t>大多数攻击者进行</a:t>
            </a:r>
            <a:r>
              <a:rPr lang="en-US" dirty="0"/>
              <a:t>ARP</a:t>
            </a:r>
            <a:r>
              <a:rPr lang="zh-CN" altLang="en-US" dirty="0"/>
              <a:t>攻击的目的是窃听被攻击者的信息（如游戏帐号和密码），因此攻击者需要窃听被攻击者访问</a:t>
            </a:r>
            <a:r>
              <a:rPr lang="en-US" dirty="0"/>
              <a:t>Internet</a:t>
            </a:r>
            <a:r>
              <a:rPr lang="zh-CN" altLang="en-US" dirty="0"/>
              <a:t>的以太网帧</a:t>
            </a:r>
            <a:r>
              <a:rPr lang="zh-CN" altLang="en-US" dirty="0" smtClean="0"/>
              <a:t>。</a:t>
            </a:r>
          </a:p>
          <a:p>
            <a:pPr lvl="1"/>
            <a:r>
              <a:rPr lang="zh-CN" altLang="en-US" dirty="0" smtClean="0"/>
              <a:t>为了</a:t>
            </a:r>
            <a:r>
              <a:rPr lang="zh-CN" altLang="en-US" dirty="0"/>
              <a:t>达到这个目的，攻击者</a:t>
            </a:r>
            <a:r>
              <a:rPr lang="en-US" dirty="0"/>
              <a:t>B</a:t>
            </a:r>
            <a:r>
              <a:rPr lang="zh-CN" altLang="en-US" dirty="0"/>
              <a:t>要同时欺骗被攻击者</a:t>
            </a:r>
            <a:r>
              <a:rPr lang="en-US" dirty="0"/>
              <a:t>A</a:t>
            </a:r>
            <a:r>
              <a:rPr lang="zh-CN" altLang="en-US" dirty="0"/>
              <a:t>和网关</a:t>
            </a:r>
            <a:r>
              <a:rPr lang="en-US" dirty="0"/>
              <a:t>C</a:t>
            </a:r>
            <a:r>
              <a:rPr lang="zh-CN" altLang="en-US" dirty="0"/>
              <a:t>。欺骗的结果是</a:t>
            </a:r>
            <a:r>
              <a:rPr lang="en-US" dirty="0"/>
              <a:t>A</a:t>
            </a:r>
            <a:r>
              <a:rPr lang="zh-CN" altLang="en-US" dirty="0"/>
              <a:t>的</a:t>
            </a:r>
            <a:r>
              <a:rPr lang="en-US" dirty="0"/>
              <a:t>ARP</a:t>
            </a:r>
            <a:r>
              <a:rPr lang="zh-CN" altLang="en-US" dirty="0"/>
              <a:t>缓存中</a:t>
            </a:r>
            <a:r>
              <a:rPr lang="en-US" dirty="0"/>
              <a:t>C</a:t>
            </a:r>
            <a:r>
              <a:rPr lang="zh-CN" altLang="en-US" dirty="0"/>
              <a:t>的</a:t>
            </a:r>
            <a:r>
              <a:rPr lang="en-US" dirty="0"/>
              <a:t>MAC</a:t>
            </a:r>
            <a:r>
              <a:rPr lang="zh-CN" altLang="en-US" dirty="0"/>
              <a:t>地址变成了</a:t>
            </a:r>
            <a:r>
              <a:rPr lang="en-US" dirty="0"/>
              <a:t>B</a:t>
            </a:r>
            <a:r>
              <a:rPr lang="zh-CN" altLang="en-US" dirty="0"/>
              <a:t>的</a:t>
            </a:r>
            <a:r>
              <a:rPr lang="en-US" dirty="0"/>
              <a:t>MAC</a:t>
            </a:r>
            <a:r>
              <a:rPr lang="zh-CN" altLang="en-US" dirty="0"/>
              <a:t>地址，</a:t>
            </a:r>
            <a:r>
              <a:rPr lang="en-US" dirty="0"/>
              <a:t>C</a:t>
            </a:r>
            <a:r>
              <a:rPr lang="zh-CN" altLang="en-US" dirty="0"/>
              <a:t>的</a:t>
            </a:r>
            <a:r>
              <a:rPr lang="en-US" dirty="0"/>
              <a:t>ARP</a:t>
            </a:r>
            <a:r>
              <a:rPr lang="zh-CN" altLang="en-US" dirty="0"/>
              <a:t>缓存中</a:t>
            </a:r>
            <a:r>
              <a:rPr lang="en-US" dirty="0"/>
              <a:t>A</a:t>
            </a:r>
            <a:r>
              <a:rPr lang="zh-CN" altLang="en-US" dirty="0"/>
              <a:t>的</a:t>
            </a:r>
            <a:r>
              <a:rPr lang="en-US" dirty="0"/>
              <a:t>MAC</a:t>
            </a:r>
            <a:r>
              <a:rPr lang="zh-CN" altLang="en-US" dirty="0"/>
              <a:t>地址变成了</a:t>
            </a:r>
            <a:r>
              <a:rPr lang="en-US" dirty="0"/>
              <a:t>B</a:t>
            </a:r>
            <a:r>
              <a:rPr lang="zh-CN" altLang="en-US" dirty="0"/>
              <a:t>的</a:t>
            </a:r>
            <a:r>
              <a:rPr lang="en-US" dirty="0"/>
              <a:t>MAC</a:t>
            </a:r>
            <a:r>
              <a:rPr lang="zh-CN" altLang="en-US" dirty="0"/>
              <a:t>地址。这样，当</a:t>
            </a:r>
            <a:r>
              <a:rPr lang="en-US" dirty="0"/>
              <a:t>A</a:t>
            </a:r>
            <a:r>
              <a:rPr lang="zh-CN" altLang="en-US" dirty="0"/>
              <a:t>发以太网帧给</a:t>
            </a:r>
            <a:r>
              <a:rPr lang="en-US" dirty="0"/>
              <a:t>C</a:t>
            </a:r>
            <a:r>
              <a:rPr lang="zh-CN" altLang="en-US" dirty="0"/>
              <a:t>时，实际上帧发到了</a:t>
            </a:r>
            <a:r>
              <a:rPr lang="en-US" dirty="0"/>
              <a:t>B</a:t>
            </a:r>
            <a:r>
              <a:rPr lang="zh-CN" altLang="en-US" dirty="0"/>
              <a:t>处，</a:t>
            </a:r>
            <a:r>
              <a:rPr lang="en-US" dirty="0"/>
              <a:t>C</a:t>
            </a:r>
            <a:r>
              <a:rPr lang="zh-CN" altLang="en-US" dirty="0"/>
              <a:t>发帧给</a:t>
            </a:r>
            <a:r>
              <a:rPr lang="en-US" dirty="0"/>
              <a:t>A</a:t>
            </a:r>
            <a:r>
              <a:rPr lang="zh-CN" altLang="en-US" dirty="0"/>
              <a:t>时，实际上帧发到</a:t>
            </a:r>
            <a:r>
              <a:rPr lang="en-US" dirty="0"/>
              <a:t>B</a:t>
            </a:r>
            <a:r>
              <a:rPr lang="zh-CN" altLang="en-US" dirty="0"/>
              <a:t>处，此时</a:t>
            </a:r>
            <a:r>
              <a:rPr lang="en-US" dirty="0"/>
              <a:t>B</a:t>
            </a:r>
            <a:r>
              <a:rPr lang="zh-CN" altLang="en-US" dirty="0"/>
              <a:t>充当了一个中间人的角色，这样</a:t>
            </a:r>
            <a:r>
              <a:rPr lang="en-US" dirty="0"/>
              <a:t>B</a:t>
            </a:r>
            <a:r>
              <a:rPr lang="zh-CN" altLang="en-US" dirty="0"/>
              <a:t>就能窃听</a:t>
            </a:r>
            <a:r>
              <a:rPr lang="en-US" dirty="0"/>
              <a:t>A</a:t>
            </a:r>
            <a:r>
              <a:rPr lang="zh-CN" altLang="en-US" dirty="0"/>
              <a:t>和</a:t>
            </a:r>
            <a:r>
              <a:rPr lang="en-US" dirty="0"/>
              <a:t>C</a:t>
            </a:r>
            <a:r>
              <a:rPr lang="zh-CN" altLang="en-US" dirty="0"/>
              <a:t>之间的所有</a:t>
            </a:r>
            <a:r>
              <a:rPr lang="zh-CN" altLang="en-US" dirty="0" smtClean="0"/>
              <a:t>通信</a:t>
            </a:r>
            <a:endParaRPr lang="en-US" dirty="0"/>
          </a:p>
          <a:p>
            <a:pPr lvl="1"/>
            <a:r>
              <a:rPr lang="en-US" dirty="0" smtClean="0"/>
              <a:t>ARP</a:t>
            </a:r>
            <a:r>
              <a:rPr lang="zh-CN" altLang="en-US" dirty="0"/>
              <a:t>协议有两种协议包，即广播包和响应包。</a:t>
            </a:r>
            <a:r>
              <a:rPr lang="en-US" dirty="0"/>
              <a:t>B</a:t>
            </a:r>
            <a:r>
              <a:rPr lang="zh-CN" altLang="en-US" dirty="0"/>
              <a:t>只要发一个广播帧，包内</a:t>
            </a:r>
            <a:r>
              <a:rPr lang="en-US" dirty="0"/>
              <a:t>ARP</a:t>
            </a:r>
            <a:r>
              <a:rPr lang="zh-CN" altLang="en-US" dirty="0"/>
              <a:t>协议中的源</a:t>
            </a:r>
            <a:r>
              <a:rPr lang="en-US" dirty="0"/>
              <a:t>IP</a:t>
            </a:r>
            <a:r>
              <a:rPr lang="zh-CN" altLang="en-US" dirty="0"/>
              <a:t>地址改成</a:t>
            </a:r>
            <a:r>
              <a:rPr lang="en-US" dirty="0"/>
              <a:t>C</a:t>
            </a:r>
            <a:r>
              <a:rPr lang="zh-CN" altLang="en-US" dirty="0"/>
              <a:t>的</a:t>
            </a:r>
            <a:r>
              <a:rPr lang="en-US" dirty="0"/>
              <a:t>IP</a:t>
            </a:r>
            <a:r>
              <a:rPr lang="zh-CN" altLang="en-US" dirty="0"/>
              <a:t>地址，源</a:t>
            </a:r>
            <a:r>
              <a:rPr lang="en-US" dirty="0"/>
              <a:t>MAC</a:t>
            </a:r>
            <a:r>
              <a:rPr lang="zh-CN" altLang="en-US" dirty="0"/>
              <a:t>地址为</a:t>
            </a:r>
            <a:r>
              <a:rPr lang="en-US" dirty="0"/>
              <a:t>B</a:t>
            </a:r>
            <a:r>
              <a:rPr lang="zh-CN" altLang="en-US" dirty="0"/>
              <a:t>的</a:t>
            </a:r>
            <a:r>
              <a:rPr lang="en-US" dirty="0"/>
              <a:t>MAC</a:t>
            </a:r>
            <a:r>
              <a:rPr lang="zh-CN" altLang="en-US" dirty="0"/>
              <a:t>地址，目标</a:t>
            </a:r>
            <a:r>
              <a:rPr lang="en-US" dirty="0"/>
              <a:t>IP</a:t>
            </a:r>
            <a:r>
              <a:rPr lang="zh-CN" altLang="en-US" dirty="0"/>
              <a:t>地址为</a:t>
            </a:r>
            <a:r>
              <a:rPr lang="en-US" dirty="0"/>
              <a:t>A</a:t>
            </a:r>
            <a:r>
              <a:rPr lang="zh-CN" altLang="en-US" dirty="0"/>
              <a:t>的</a:t>
            </a:r>
            <a:r>
              <a:rPr lang="en-US" dirty="0"/>
              <a:t>IP</a:t>
            </a:r>
            <a:r>
              <a:rPr lang="zh-CN" altLang="en-US" dirty="0"/>
              <a:t>地址，目标</a:t>
            </a:r>
            <a:r>
              <a:rPr lang="en-US" dirty="0"/>
              <a:t>MAC</a:t>
            </a:r>
            <a:r>
              <a:rPr lang="zh-CN" altLang="en-US" dirty="0"/>
              <a:t>地址为“</a:t>
            </a:r>
            <a:r>
              <a:rPr lang="en-US" dirty="0"/>
              <a:t>FF-FF-FF-FF-FF-FF</a:t>
            </a:r>
            <a:r>
              <a:rPr lang="zh-CN" altLang="en-US" dirty="0"/>
              <a:t>”。这样，</a:t>
            </a:r>
            <a:r>
              <a:rPr lang="en-US" dirty="0"/>
              <a:t>A</a:t>
            </a:r>
            <a:r>
              <a:rPr lang="zh-CN" altLang="en-US" dirty="0"/>
              <a:t>收到这个帧后就认为这是</a:t>
            </a:r>
            <a:r>
              <a:rPr lang="en-US" dirty="0"/>
              <a:t>C</a:t>
            </a:r>
            <a:r>
              <a:rPr lang="zh-CN" altLang="en-US" dirty="0"/>
              <a:t>发来的，帧内的源</a:t>
            </a:r>
            <a:r>
              <a:rPr lang="en-US" dirty="0"/>
              <a:t>MAC</a:t>
            </a:r>
            <a:r>
              <a:rPr lang="zh-CN" altLang="en-US" dirty="0"/>
              <a:t>地址为</a:t>
            </a:r>
            <a:r>
              <a:rPr lang="en-US" dirty="0"/>
              <a:t>C</a:t>
            </a:r>
            <a:r>
              <a:rPr lang="zh-CN" altLang="en-US" dirty="0"/>
              <a:t>的</a:t>
            </a:r>
            <a:r>
              <a:rPr lang="en-US" dirty="0"/>
              <a:t>MAC</a:t>
            </a:r>
            <a:r>
              <a:rPr lang="zh-CN" altLang="en-US" dirty="0"/>
              <a:t>地址，并用这个信息更新</a:t>
            </a:r>
            <a:r>
              <a:rPr lang="en-US" dirty="0"/>
              <a:t>ARP</a:t>
            </a:r>
            <a:r>
              <a:rPr lang="zh-CN" altLang="en-US" dirty="0"/>
              <a:t>缓存，同样道理可以欺骗</a:t>
            </a:r>
            <a:r>
              <a:rPr lang="en-US" dirty="0" smtClean="0"/>
              <a:t>C</a:t>
            </a:r>
            <a:endParaRPr lang="en-US" dirty="0"/>
          </a:p>
        </p:txBody>
      </p:sp>
    </p:spTree>
    <p:extLst>
      <p:ext uri="{BB962C8B-B14F-4D97-AF65-F5344CB8AC3E}">
        <p14:creationId xmlns:p14="http://schemas.microsoft.com/office/powerpoint/2010/main" xmlns="" val="7444463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12.1.3 ARP</a:t>
            </a:r>
            <a:r>
              <a:rPr lang="zh-CN" altLang="en-US" b="1" dirty="0"/>
              <a:t>攻击分析</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smtClean="0"/>
              <a:t>用</a:t>
            </a:r>
            <a:r>
              <a:rPr lang="en-US" dirty="0" smtClean="0"/>
              <a:t>C</a:t>
            </a:r>
            <a:r>
              <a:rPr lang="en-US" cap="none" dirty="0" smtClean="0"/>
              <a:t>ain</a:t>
            </a:r>
            <a:r>
              <a:rPr lang="zh-CN" altLang="en-US" dirty="0" smtClean="0"/>
              <a:t>工具</a:t>
            </a:r>
            <a:r>
              <a:rPr lang="zh-CN" altLang="en-US" dirty="0"/>
              <a:t>进行</a:t>
            </a:r>
            <a:r>
              <a:rPr lang="en-US" dirty="0"/>
              <a:t>ARP</a:t>
            </a:r>
            <a:r>
              <a:rPr lang="zh-CN" altLang="en-US" dirty="0"/>
              <a:t>攻击，</a:t>
            </a:r>
            <a:r>
              <a:rPr lang="en-US" dirty="0" smtClean="0"/>
              <a:t>W</a:t>
            </a:r>
            <a:r>
              <a:rPr lang="en-US" cap="none" dirty="0" smtClean="0"/>
              <a:t>ireshark</a:t>
            </a:r>
            <a:r>
              <a:rPr lang="zh-CN" altLang="en-US" dirty="0" smtClean="0"/>
              <a:t>作为</a:t>
            </a:r>
            <a:r>
              <a:rPr lang="zh-CN" altLang="en-US" dirty="0"/>
              <a:t>协议分析的工具</a:t>
            </a:r>
            <a:r>
              <a:rPr lang="en-US" dirty="0"/>
              <a:t> </a:t>
            </a:r>
            <a:endParaRPr lang="zh-CN" altLang="en-US" dirty="0" smtClean="0"/>
          </a:p>
          <a:p>
            <a:pPr marL="0" indent="0">
              <a:buNone/>
            </a:pPr>
            <a:r>
              <a:rPr lang="en-US" dirty="0"/>
              <a:t>1</a:t>
            </a:r>
            <a:r>
              <a:rPr lang="zh-CN" altLang="en-US" dirty="0"/>
              <a:t>、</a:t>
            </a:r>
            <a:r>
              <a:rPr lang="zh-CN" altLang="en-US" dirty="0" smtClean="0"/>
              <a:t>安装</a:t>
            </a:r>
            <a:r>
              <a:rPr lang="en-US" dirty="0"/>
              <a:t>W</a:t>
            </a:r>
            <a:r>
              <a:rPr lang="en-US" cap="none" dirty="0"/>
              <a:t>ireshark</a:t>
            </a:r>
            <a:r>
              <a:rPr lang="zh-CN" altLang="en-US" dirty="0" smtClean="0"/>
              <a:t>和</a:t>
            </a:r>
            <a:r>
              <a:rPr lang="en-US" dirty="0" smtClean="0"/>
              <a:t>C</a:t>
            </a:r>
            <a:r>
              <a:rPr lang="en-US" cap="none" dirty="0" smtClean="0"/>
              <a:t>ain</a:t>
            </a:r>
          </a:p>
          <a:p>
            <a:pPr lvl="1"/>
            <a:r>
              <a:rPr lang="en-US" dirty="0" smtClean="0"/>
              <a:t>W</a:t>
            </a:r>
            <a:r>
              <a:rPr lang="en-US" cap="none" dirty="0" smtClean="0"/>
              <a:t>ireshark</a:t>
            </a:r>
            <a:r>
              <a:rPr lang="zh-CN" altLang="en-US" dirty="0" smtClean="0"/>
              <a:t>主要</a:t>
            </a:r>
            <a:r>
              <a:rPr lang="zh-CN" altLang="en-US" dirty="0"/>
              <a:t>是分析</a:t>
            </a:r>
            <a:r>
              <a:rPr lang="en-US" dirty="0"/>
              <a:t>ARP</a:t>
            </a:r>
            <a:r>
              <a:rPr lang="zh-CN" altLang="en-US" dirty="0"/>
              <a:t>协议的通信过程，</a:t>
            </a:r>
            <a:r>
              <a:rPr lang="en-US" dirty="0" smtClean="0"/>
              <a:t>C</a:t>
            </a:r>
            <a:r>
              <a:rPr lang="en-US" cap="none" dirty="0" smtClean="0"/>
              <a:t>ain</a:t>
            </a:r>
            <a:r>
              <a:rPr lang="zh-CN" altLang="en-US" dirty="0" smtClean="0"/>
              <a:t>实施</a:t>
            </a:r>
            <a:r>
              <a:rPr lang="en-US" dirty="0"/>
              <a:t>ARP</a:t>
            </a:r>
            <a:r>
              <a:rPr lang="zh-CN" altLang="en-US" dirty="0"/>
              <a:t>攻击并对攻击对象的数据进行解密。使用这两个工具都会使网卡处在混杂模式下，但需要先安装</a:t>
            </a:r>
            <a:r>
              <a:rPr lang="en-US" dirty="0" smtClean="0"/>
              <a:t>W</a:t>
            </a:r>
            <a:r>
              <a:rPr lang="en-US" cap="none" dirty="0" smtClean="0"/>
              <a:t>in</a:t>
            </a:r>
            <a:r>
              <a:rPr lang="en-US" dirty="0" smtClean="0"/>
              <a:t>P</a:t>
            </a:r>
            <a:r>
              <a:rPr lang="en-US" cap="none" dirty="0" smtClean="0"/>
              <a:t>cap_3_1.exe</a:t>
            </a:r>
            <a:r>
              <a:rPr lang="en-US" dirty="0" smtClean="0"/>
              <a:t> </a:t>
            </a:r>
            <a:endParaRPr lang="zh-CN" altLang="en-US" dirty="0" smtClean="0"/>
          </a:p>
          <a:p>
            <a:pPr lvl="1"/>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 val="568137513"/>
              </p:ext>
            </p:extLst>
          </p:nvPr>
        </p:nvGraphicFramePr>
        <p:xfrm>
          <a:off x="3389952" y="4917493"/>
          <a:ext cx="5411470" cy="1337310"/>
        </p:xfrm>
        <a:graphic>
          <a:graphicData uri="http://schemas.openxmlformats.org/drawingml/2006/table">
            <a:tbl>
              <a:tblPr firstRow="1" firstCol="1" lastRow="1" lastCol="1" bandRow="1" bandCol="1"/>
              <a:tblGrid>
                <a:gridCol w="525780"/>
                <a:gridCol w="1143000"/>
                <a:gridCol w="2389505"/>
                <a:gridCol w="1353185"/>
              </a:tblGrid>
              <a:tr h="358775">
                <a:tc>
                  <a:txBody>
                    <a:bodyPr/>
                    <a:lstStyle/>
                    <a:p>
                      <a:pPr algn="ctr">
                        <a:lnSpc>
                          <a:spcPct val="125000"/>
                        </a:lnSpc>
                        <a:spcAft>
                          <a:spcPts val="0"/>
                        </a:spcAft>
                      </a:pPr>
                      <a:r>
                        <a:rPr lang="zh-CN" sz="1050" b="1" kern="100">
                          <a:effectLst/>
                          <a:latin typeface="Times New Roman" charset="0"/>
                          <a:ea typeface="宋体" charset="0"/>
                          <a:cs typeface="宋体" charset="0"/>
                        </a:rPr>
                        <a:t>序号</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zh-CN" sz="1050" b="1" kern="100">
                          <a:effectLst/>
                          <a:latin typeface="Times New Roman" charset="0"/>
                          <a:ea typeface="宋体" charset="0"/>
                          <a:cs typeface="宋体" charset="0"/>
                        </a:rPr>
                        <a:t>软件名称</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zh-CN" sz="1050" b="1" kern="100">
                          <a:effectLst/>
                          <a:latin typeface="Times New Roman" charset="0"/>
                          <a:ea typeface="宋体" charset="0"/>
                          <a:cs typeface="宋体" charset="0"/>
                        </a:rPr>
                        <a:t>功能</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zh-CN" sz="1050" b="1" kern="100">
                          <a:effectLst/>
                          <a:latin typeface="Times New Roman" charset="0"/>
                          <a:ea typeface="宋体" charset="0"/>
                          <a:cs typeface="宋体" charset="0"/>
                        </a:rPr>
                        <a:t>注意事项</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90525">
                <a:tc>
                  <a:txBody>
                    <a:bodyPr/>
                    <a:lstStyle/>
                    <a:p>
                      <a:pPr algn="ctr">
                        <a:lnSpc>
                          <a:spcPct val="125000"/>
                        </a:lnSpc>
                        <a:spcAft>
                          <a:spcPts val="0"/>
                        </a:spcAft>
                      </a:pPr>
                      <a:r>
                        <a:rPr lang="en-US" sz="1050" kern="100">
                          <a:effectLst/>
                          <a:latin typeface="宋体" charset="0"/>
                          <a:ea typeface="宋体" charset="0"/>
                          <a:cs typeface="宋体" charset="0"/>
                        </a:rPr>
                        <a:t>1</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en-US" sz="1050" kern="100">
                          <a:effectLst/>
                          <a:latin typeface="宋体" charset="0"/>
                          <a:ea typeface="宋体" charset="0"/>
                          <a:cs typeface="宋体" charset="0"/>
                        </a:rPr>
                        <a:t>WinPcap_3_1.exe</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zh-CN" sz="1050" kern="100">
                          <a:effectLst/>
                          <a:latin typeface="Times New Roman" charset="0"/>
                          <a:ea typeface="宋体" charset="0"/>
                          <a:cs typeface="宋体" charset="0"/>
                        </a:rPr>
                        <a:t>使网卡处在混杂模式下</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zh-CN" sz="1050" kern="100">
                          <a:effectLst/>
                          <a:latin typeface="Times New Roman" charset="0"/>
                          <a:ea typeface="宋体" charset="0"/>
                          <a:cs typeface="宋体" charset="0"/>
                        </a:rPr>
                        <a:t>在</a:t>
                      </a:r>
                      <a:r>
                        <a:rPr lang="en-US" sz="1050" kern="100">
                          <a:effectLst/>
                          <a:latin typeface="宋体" charset="0"/>
                          <a:ea typeface="宋体" charset="0"/>
                          <a:cs typeface="宋体" charset="0"/>
                        </a:rPr>
                        <a:t>Wireshark</a:t>
                      </a:r>
                      <a:r>
                        <a:rPr lang="zh-CN" sz="1050" kern="100">
                          <a:effectLst/>
                          <a:latin typeface="宋体" charset="0"/>
                          <a:ea typeface="宋体" charset="0"/>
                          <a:cs typeface="宋体" charset="0"/>
                        </a:rPr>
                        <a:t>和</a:t>
                      </a:r>
                      <a:r>
                        <a:rPr lang="en-US" sz="1050" kern="100">
                          <a:effectLst/>
                          <a:latin typeface="宋体" charset="0"/>
                          <a:ea typeface="宋体" charset="0"/>
                          <a:cs typeface="宋体" charset="0"/>
                        </a:rPr>
                        <a:t>Cain</a:t>
                      </a:r>
                      <a:r>
                        <a:rPr lang="zh-CN" sz="1050" kern="100">
                          <a:effectLst/>
                          <a:latin typeface="宋体" charset="0"/>
                          <a:ea typeface="宋体" charset="0"/>
                          <a:cs typeface="宋体" charset="0"/>
                        </a:rPr>
                        <a:t>前安装</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7655">
                <a:tc>
                  <a:txBody>
                    <a:bodyPr/>
                    <a:lstStyle/>
                    <a:p>
                      <a:pPr algn="ctr">
                        <a:lnSpc>
                          <a:spcPct val="125000"/>
                        </a:lnSpc>
                        <a:spcAft>
                          <a:spcPts val="0"/>
                        </a:spcAft>
                      </a:pPr>
                      <a:r>
                        <a:rPr lang="en-US" sz="1050" kern="100">
                          <a:effectLst/>
                          <a:latin typeface="宋体" charset="0"/>
                          <a:ea typeface="宋体" charset="0"/>
                          <a:cs typeface="宋体" charset="0"/>
                        </a:rPr>
                        <a:t>2</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en-US" sz="1050" kern="100">
                          <a:effectLst/>
                          <a:latin typeface="宋体" charset="0"/>
                          <a:ea typeface="宋体" charset="0"/>
                          <a:cs typeface="宋体" charset="0"/>
                        </a:rPr>
                        <a:t>Wireshark</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zh-CN" sz="1050" kern="100">
                          <a:effectLst/>
                          <a:latin typeface="Times New Roman" charset="0"/>
                          <a:ea typeface="宋体" charset="0"/>
                          <a:cs typeface="宋体" charset="0"/>
                        </a:rPr>
                        <a:t>流量嗅探和协议分析</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en-US" sz="1050" kern="100">
                          <a:effectLst/>
                          <a:latin typeface="宋体" charset="0"/>
                          <a:ea typeface="宋体" charset="0"/>
                          <a:cs typeface="宋体" charset="0"/>
                        </a:rPr>
                        <a:t> </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0830">
                <a:tc>
                  <a:txBody>
                    <a:bodyPr/>
                    <a:lstStyle/>
                    <a:p>
                      <a:pPr algn="ctr">
                        <a:lnSpc>
                          <a:spcPct val="125000"/>
                        </a:lnSpc>
                        <a:spcAft>
                          <a:spcPts val="0"/>
                        </a:spcAft>
                      </a:pPr>
                      <a:r>
                        <a:rPr lang="en-US" sz="1050" kern="100">
                          <a:effectLst/>
                          <a:latin typeface="宋体" charset="0"/>
                          <a:ea typeface="宋体" charset="0"/>
                          <a:cs typeface="宋体" charset="0"/>
                        </a:rPr>
                        <a:t>3</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en-US" sz="1050" kern="100">
                          <a:effectLst/>
                          <a:latin typeface="宋体" charset="0"/>
                          <a:ea typeface="宋体" charset="0"/>
                          <a:cs typeface="宋体" charset="0"/>
                        </a:rPr>
                        <a:t>Cain</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en-US" sz="1050" kern="100">
                          <a:effectLst/>
                          <a:latin typeface="宋体" charset="0"/>
                          <a:ea typeface="宋体" charset="0"/>
                          <a:cs typeface="宋体" charset="0"/>
                        </a:rPr>
                        <a:t>ARP</a:t>
                      </a:r>
                      <a:r>
                        <a:rPr lang="zh-CN" sz="1050" kern="100">
                          <a:effectLst/>
                          <a:latin typeface="宋体" charset="0"/>
                          <a:ea typeface="宋体" charset="0"/>
                          <a:cs typeface="宋体" charset="0"/>
                        </a:rPr>
                        <a:t>病毒攻击，</a:t>
                      </a:r>
                      <a:r>
                        <a:rPr lang="en-US" sz="1050" kern="100">
                          <a:effectLst/>
                          <a:latin typeface="宋体" charset="0"/>
                          <a:ea typeface="宋体" charset="0"/>
                          <a:cs typeface="宋体" charset="0"/>
                        </a:rPr>
                        <a:t>ARP</a:t>
                      </a:r>
                      <a:r>
                        <a:rPr lang="zh-CN" sz="1050" kern="100">
                          <a:effectLst/>
                          <a:latin typeface="宋体" charset="0"/>
                          <a:ea typeface="宋体" charset="0"/>
                          <a:cs typeface="宋体" charset="0"/>
                        </a:rPr>
                        <a:t>扫描，密码破解</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25000"/>
                        </a:lnSpc>
                        <a:spcAft>
                          <a:spcPts val="0"/>
                        </a:spcAft>
                      </a:pPr>
                      <a:r>
                        <a:rPr lang="en-US" sz="1050" kern="100" dirty="0">
                          <a:effectLst/>
                          <a:latin typeface="宋体" charset="0"/>
                          <a:ea typeface="宋体" charset="0"/>
                          <a:cs typeface="宋体" charset="0"/>
                        </a:rPr>
                        <a:t> </a:t>
                      </a:r>
                      <a:endParaRPr lang="en-US" sz="1050" kern="100" dirty="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5" name="TextBox 4"/>
          <p:cNvSpPr txBox="1"/>
          <p:nvPr/>
        </p:nvSpPr>
        <p:spPr>
          <a:xfrm>
            <a:off x="3389951" y="4504267"/>
            <a:ext cx="5411471" cy="369332"/>
          </a:xfrm>
          <a:prstGeom prst="rect">
            <a:avLst/>
          </a:prstGeom>
          <a:noFill/>
        </p:spPr>
        <p:txBody>
          <a:bodyPr wrap="square" rtlCol="0">
            <a:spAutoFit/>
          </a:bodyPr>
          <a:lstStyle/>
          <a:p>
            <a:pPr algn="ctr"/>
            <a:r>
              <a:rPr lang="zh-CN" altLang="en-US" b="1" dirty="0"/>
              <a:t>表</a:t>
            </a:r>
            <a:r>
              <a:rPr lang="en-US" b="1" dirty="0"/>
              <a:t>12-3 </a:t>
            </a:r>
            <a:r>
              <a:rPr lang="zh-CN" altLang="en-US" b="1" dirty="0"/>
              <a:t>软件安装</a:t>
            </a:r>
            <a:r>
              <a:rPr lang="zh-CN" altLang="en-US" b="1" dirty="0" smtClean="0"/>
              <a:t>列表</a:t>
            </a:r>
            <a:endParaRPr lang="en-US" dirty="0"/>
          </a:p>
        </p:txBody>
      </p:sp>
    </p:spTree>
    <p:extLst>
      <p:ext uri="{BB962C8B-B14F-4D97-AF65-F5344CB8AC3E}">
        <p14:creationId xmlns:p14="http://schemas.microsoft.com/office/powerpoint/2010/main" xmlns="" val="9894078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12.1.3 ARP</a:t>
            </a:r>
            <a:r>
              <a:rPr lang="zh-CN" altLang="en-US" b="1" dirty="0"/>
              <a:t>攻击分析</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457200" lvl="1" indent="0">
              <a:buNone/>
            </a:pPr>
            <a:endParaRPr lang="en-US" dirty="0"/>
          </a:p>
        </p:txBody>
      </p:sp>
      <p:sp>
        <p:nvSpPr>
          <p:cNvPr id="5" name="TextBox 4"/>
          <p:cNvSpPr txBox="1"/>
          <p:nvPr/>
        </p:nvSpPr>
        <p:spPr>
          <a:xfrm>
            <a:off x="913772" y="5758930"/>
            <a:ext cx="4711700" cy="369332"/>
          </a:xfrm>
          <a:prstGeom prst="rect">
            <a:avLst/>
          </a:prstGeom>
          <a:noFill/>
        </p:spPr>
        <p:txBody>
          <a:bodyPr wrap="square" rtlCol="0">
            <a:spAutoFit/>
          </a:bodyPr>
          <a:lstStyle/>
          <a:p>
            <a:pPr algn="ctr"/>
            <a:r>
              <a:rPr lang="zh-CN" altLang="en-US" b="1" dirty="0"/>
              <a:t>图</a:t>
            </a:r>
            <a:r>
              <a:rPr lang="en-US" b="1" dirty="0"/>
              <a:t>12-2 Wireshark</a:t>
            </a:r>
            <a:r>
              <a:rPr lang="zh-CN" altLang="en-US" b="1" dirty="0"/>
              <a:t>启动界面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13773" y="1892299"/>
            <a:ext cx="4711700" cy="38989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527800" y="2108199"/>
            <a:ext cx="4749800" cy="36830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6527174" y="5758930"/>
            <a:ext cx="4750426" cy="369332"/>
          </a:xfrm>
          <a:prstGeom prst="rect">
            <a:avLst/>
          </a:prstGeom>
          <a:noFill/>
        </p:spPr>
        <p:txBody>
          <a:bodyPr wrap="square" rtlCol="0">
            <a:spAutoFit/>
          </a:bodyPr>
          <a:lstStyle/>
          <a:p>
            <a:pPr algn="ctr"/>
            <a:r>
              <a:rPr lang="zh-CN" altLang="en-US" b="1" dirty="0"/>
              <a:t>图</a:t>
            </a:r>
            <a:r>
              <a:rPr lang="en-US" b="1" dirty="0"/>
              <a:t>12-3 Cain</a:t>
            </a:r>
            <a:r>
              <a:rPr lang="zh-CN" altLang="en-US" b="1" dirty="0"/>
              <a:t>启动</a:t>
            </a:r>
            <a:r>
              <a:rPr lang="zh-CN" altLang="en-US" b="1" dirty="0" smtClean="0"/>
              <a:t>界面</a:t>
            </a:r>
            <a:endParaRPr lang="en-US" dirty="0"/>
          </a:p>
        </p:txBody>
      </p:sp>
    </p:spTree>
    <p:extLst>
      <p:ext uri="{BB962C8B-B14F-4D97-AF65-F5344CB8AC3E}">
        <p14:creationId xmlns:p14="http://schemas.microsoft.com/office/powerpoint/2010/main" xmlns="" val="6841659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12.1.3 ARP</a:t>
            </a:r>
            <a:r>
              <a:rPr lang="zh-CN" altLang="en-US" b="1" dirty="0"/>
              <a:t>攻击分析</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smtClean="0"/>
              <a:t>2</a:t>
            </a:r>
            <a:r>
              <a:rPr lang="zh-CN" altLang="en-US" dirty="0"/>
              <a:t>、</a:t>
            </a:r>
            <a:r>
              <a:rPr lang="zh-CN" altLang="en-US" dirty="0" smtClean="0"/>
              <a:t>使用</a:t>
            </a:r>
            <a:r>
              <a:rPr lang="en-US" dirty="0"/>
              <a:t>W</a:t>
            </a:r>
            <a:r>
              <a:rPr lang="en-US" cap="none" dirty="0"/>
              <a:t>ireshark</a:t>
            </a:r>
            <a:r>
              <a:rPr lang="zh-CN" altLang="en-US" dirty="0" smtClean="0"/>
              <a:t>分析</a:t>
            </a:r>
            <a:r>
              <a:rPr lang="en-US" dirty="0"/>
              <a:t>ARP</a:t>
            </a:r>
            <a:r>
              <a:rPr lang="zh-CN" altLang="en-US" dirty="0" smtClean="0"/>
              <a:t>协议</a:t>
            </a:r>
          </a:p>
          <a:p>
            <a:pPr lvl="1"/>
            <a:r>
              <a:rPr lang="zh-CN" altLang="en-US" dirty="0"/>
              <a:t>要使用</a:t>
            </a:r>
            <a:r>
              <a:rPr lang="en-US" dirty="0"/>
              <a:t>Wireshark</a:t>
            </a:r>
            <a:r>
              <a:rPr lang="zh-CN" altLang="en-US" dirty="0"/>
              <a:t>分析</a:t>
            </a:r>
            <a:r>
              <a:rPr lang="en-US" dirty="0"/>
              <a:t>ARP</a:t>
            </a:r>
            <a:r>
              <a:rPr lang="zh-CN" altLang="en-US" dirty="0"/>
              <a:t>协议，首先要捕获</a:t>
            </a:r>
            <a:r>
              <a:rPr lang="en-US" dirty="0"/>
              <a:t>ARP</a:t>
            </a:r>
            <a:r>
              <a:rPr lang="zh-CN" altLang="en-US" dirty="0"/>
              <a:t>数据包。单击“</a:t>
            </a:r>
            <a:r>
              <a:rPr lang="en-US" dirty="0" smtClean="0"/>
              <a:t>C</a:t>
            </a:r>
            <a:r>
              <a:rPr lang="en-US" cap="none" dirty="0" smtClean="0"/>
              <a:t>apture</a:t>
            </a:r>
            <a:r>
              <a:rPr lang="zh-CN" altLang="en-US" dirty="0" smtClean="0"/>
              <a:t>”</a:t>
            </a:r>
            <a:r>
              <a:rPr lang="en-US" dirty="0"/>
              <a:t>-&gt;</a:t>
            </a:r>
            <a:r>
              <a:rPr lang="zh-CN" altLang="en-US" dirty="0"/>
              <a:t>“</a:t>
            </a:r>
            <a:r>
              <a:rPr lang="en-US" dirty="0" smtClean="0"/>
              <a:t>I</a:t>
            </a:r>
            <a:r>
              <a:rPr lang="en-US" cap="none" dirty="0" smtClean="0"/>
              <a:t>nterfaces</a:t>
            </a:r>
            <a:r>
              <a:rPr lang="zh-CN" altLang="en-US" dirty="0" smtClean="0"/>
              <a:t>”</a:t>
            </a:r>
            <a:r>
              <a:rPr lang="zh-CN" altLang="en-US" dirty="0"/>
              <a:t>，选择要捕获数据的网卡，单击“</a:t>
            </a:r>
            <a:r>
              <a:rPr lang="en-US" dirty="0" smtClean="0"/>
              <a:t>s</a:t>
            </a:r>
            <a:r>
              <a:rPr lang="en-US" cap="none" dirty="0" smtClean="0"/>
              <a:t>tart</a:t>
            </a:r>
            <a:r>
              <a:rPr lang="zh-CN" altLang="en-US" dirty="0" smtClean="0"/>
              <a:t>”</a:t>
            </a:r>
            <a:r>
              <a:rPr lang="zh-CN" altLang="en-US" dirty="0"/>
              <a:t>按钮，这样网卡就处于混杂模式下，并开始捕获数据包。为了产生</a:t>
            </a:r>
            <a:r>
              <a:rPr lang="en-US" dirty="0"/>
              <a:t>ARP</a:t>
            </a:r>
            <a:r>
              <a:rPr lang="zh-CN" altLang="en-US" dirty="0"/>
              <a:t>数据包，可以浏览一下</a:t>
            </a:r>
            <a:r>
              <a:rPr lang="en-US" dirty="0"/>
              <a:t>www.163.com</a:t>
            </a:r>
            <a:r>
              <a:rPr lang="zh-CN" altLang="en-US" dirty="0"/>
              <a:t>的网页，然后停止捕获，查看捕获到的数据包，如图</a:t>
            </a:r>
            <a:r>
              <a:rPr lang="en-US" dirty="0"/>
              <a:t>12-4</a:t>
            </a:r>
            <a:r>
              <a:rPr lang="zh-CN" altLang="en-US" dirty="0"/>
              <a:t>所示</a:t>
            </a:r>
            <a:r>
              <a:rPr lang="en-US" dirty="0"/>
              <a:t> </a:t>
            </a:r>
          </a:p>
        </p:txBody>
      </p:sp>
      <p:sp>
        <p:nvSpPr>
          <p:cNvPr id="5" name="TextBox 4"/>
          <p:cNvSpPr txBox="1"/>
          <p:nvPr/>
        </p:nvSpPr>
        <p:spPr>
          <a:xfrm>
            <a:off x="3389950" y="6488668"/>
            <a:ext cx="5411471" cy="369332"/>
          </a:xfrm>
          <a:prstGeom prst="rect">
            <a:avLst/>
          </a:prstGeom>
          <a:noFill/>
        </p:spPr>
        <p:txBody>
          <a:bodyPr wrap="square" rtlCol="0">
            <a:spAutoFit/>
          </a:bodyPr>
          <a:lstStyle/>
          <a:p>
            <a:pPr algn="ctr"/>
            <a:r>
              <a:rPr lang="zh-CN" altLang="en-US" b="1" dirty="0"/>
              <a:t>图</a:t>
            </a:r>
            <a:r>
              <a:rPr lang="en-US" b="1" dirty="0"/>
              <a:t>12-4 </a:t>
            </a:r>
            <a:r>
              <a:rPr lang="zh-CN" altLang="en-US" b="1" dirty="0"/>
              <a:t>捕获</a:t>
            </a:r>
            <a:r>
              <a:rPr lang="en-US" b="1" dirty="0"/>
              <a:t>ARP</a:t>
            </a:r>
            <a:r>
              <a:rPr lang="zh-CN" altLang="en-US" b="1" dirty="0"/>
              <a:t>数据包</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74496" y="3941860"/>
            <a:ext cx="4442377" cy="25468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894948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12.1.3 ARP</a:t>
            </a:r>
            <a:r>
              <a:rPr lang="zh-CN" altLang="en-US" b="1" dirty="0"/>
              <a:t>攻击分析</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smtClean="0"/>
              <a:t>2</a:t>
            </a:r>
            <a:r>
              <a:rPr lang="zh-CN" altLang="en-US" dirty="0"/>
              <a:t>、</a:t>
            </a:r>
            <a:r>
              <a:rPr lang="zh-CN" altLang="en-US" dirty="0" smtClean="0"/>
              <a:t>使用</a:t>
            </a:r>
            <a:r>
              <a:rPr lang="en-US" dirty="0"/>
              <a:t>W</a:t>
            </a:r>
            <a:r>
              <a:rPr lang="en-US" cap="none" dirty="0"/>
              <a:t>ireshark</a:t>
            </a:r>
            <a:r>
              <a:rPr lang="zh-CN" altLang="en-US" dirty="0" smtClean="0"/>
              <a:t>分析</a:t>
            </a:r>
            <a:r>
              <a:rPr lang="en-US" dirty="0"/>
              <a:t>ARP</a:t>
            </a:r>
            <a:r>
              <a:rPr lang="zh-CN" altLang="en-US" dirty="0" smtClean="0"/>
              <a:t>协议</a:t>
            </a:r>
          </a:p>
          <a:p>
            <a:pPr lvl="1"/>
            <a:r>
              <a:rPr lang="zh-CN" altLang="en-US" dirty="0"/>
              <a:t>浏览</a:t>
            </a:r>
            <a:r>
              <a:rPr lang="en-US" dirty="0"/>
              <a:t>www.163.com</a:t>
            </a:r>
            <a:r>
              <a:rPr lang="zh-CN" altLang="en-US" dirty="0"/>
              <a:t>主页时必须通过网关转发数据，因此，首先要知道网关的</a:t>
            </a:r>
            <a:r>
              <a:rPr lang="en-US" dirty="0"/>
              <a:t>MAC</a:t>
            </a:r>
            <a:r>
              <a:rPr lang="zh-CN" altLang="en-US" dirty="0"/>
              <a:t>地址，从图</a:t>
            </a:r>
            <a:r>
              <a:rPr lang="en-US" dirty="0"/>
              <a:t>12-4</a:t>
            </a:r>
            <a:r>
              <a:rPr lang="zh-CN" altLang="en-US" dirty="0"/>
              <a:t>中可以看出，第一个</a:t>
            </a:r>
            <a:r>
              <a:rPr lang="en-US" dirty="0"/>
              <a:t>ARP</a:t>
            </a:r>
            <a:r>
              <a:rPr lang="zh-CN" altLang="en-US" dirty="0"/>
              <a:t>数据包是主机</a:t>
            </a:r>
            <a:r>
              <a:rPr lang="en-US" dirty="0"/>
              <a:t>10.60.31.26</a:t>
            </a:r>
            <a:r>
              <a:rPr lang="zh-CN" altLang="en-US" dirty="0"/>
              <a:t>发的广播包，询问网关：“</a:t>
            </a:r>
            <a:r>
              <a:rPr lang="en-US" dirty="0"/>
              <a:t>10.60.31.254</a:t>
            </a:r>
            <a:r>
              <a:rPr lang="zh-CN" altLang="en-US" dirty="0"/>
              <a:t>的</a:t>
            </a:r>
            <a:r>
              <a:rPr lang="en-US" dirty="0"/>
              <a:t>MAC</a:t>
            </a:r>
            <a:r>
              <a:rPr lang="zh-CN" altLang="en-US" dirty="0"/>
              <a:t>地址？”，第二个</a:t>
            </a:r>
            <a:r>
              <a:rPr lang="en-US" dirty="0"/>
              <a:t>ARP</a:t>
            </a:r>
            <a:r>
              <a:rPr lang="zh-CN" altLang="en-US" dirty="0"/>
              <a:t>数据包是网关</a:t>
            </a:r>
            <a:r>
              <a:rPr lang="en-US" dirty="0"/>
              <a:t>10.60.31.254</a:t>
            </a:r>
            <a:r>
              <a:rPr lang="zh-CN" altLang="en-US" dirty="0"/>
              <a:t>告诉主机</a:t>
            </a:r>
            <a:r>
              <a:rPr lang="en-US" dirty="0"/>
              <a:t>10.60.31.26</a:t>
            </a:r>
            <a:r>
              <a:rPr lang="zh-CN" altLang="en-US" dirty="0"/>
              <a:t>：“网关的</a:t>
            </a:r>
            <a:r>
              <a:rPr lang="en-US" dirty="0"/>
              <a:t>MAC</a:t>
            </a:r>
            <a:r>
              <a:rPr lang="zh-CN" altLang="en-US" dirty="0"/>
              <a:t>地址</a:t>
            </a:r>
            <a:r>
              <a:rPr lang="zh-CN" altLang="en-US" dirty="0" smtClean="0"/>
              <a:t>是</a:t>
            </a:r>
            <a:r>
              <a:rPr lang="en-US" cap="none" dirty="0" smtClean="0"/>
              <a:t>00:1b:0d:e7:12:40</a:t>
            </a:r>
            <a:r>
              <a:rPr lang="zh-CN" altLang="en-US" dirty="0" smtClean="0"/>
              <a:t>”</a:t>
            </a:r>
            <a:r>
              <a:rPr lang="zh-CN" altLang="en-US" dirty="0"/>
              <a:t>，这是正常的</a:t>
            </a:r>
            <a:r>
              <a:rPr lang="en-US" dirty="0"/>
              <a:t>ARP</a:t>
            </a:r>
            <a:r>
              <a:rPr lang="zh-CN" altLang="en-US" dirty="0"/>
              <a:t>协议通信过程</a:t>
            </a:r>
            <a:r>
              <a:rPr lang="en-US" dirty="0"/>
              <a:t> </a:t>
            </a:r>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226636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12.1.3 ARP</a:t>
            </a:r>
            <a:r>
              <a:rPr lang="zh-CN" altLang="en-US" b="1" dirty="0"/>
              <a:t>攻击分析</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、选择主机进行</a:t>
            </a:r>
            <a:r>
              <a:rPr lang="en-US" dirty="0"/>
              <a:t>ARP</a:t>
            </a:r>
            <a:r>
              <a:rPr lang="zh-CN" altLang="en-US" dirty="0" smtClean="0"/>
              <a:t>欺骗</a:t>
            </a:r>
          </a:p>
          <a:p>
            <a:pPr marL="457200" lvl="1" indent="0">
              <a:buNone/>
            </a:pPr>
            <a:r>
              <a:rPr lang="zh-CN" altLang="en-US" dirty="0"/>
              <a:t>（</a:t>
            </a:r>
            <a:r>
              <a:rPr lang="en-US" dirty="0"/>
              <a:t>1</a:t>
            </a:r>
            <a:r>
              <a:rPr lang="zh-CN" altLang="en-US" dirty="0"/>
              <a:t>）为了找到攻击目标，首先要扫描局域网中的所有存活主机，单击</a:t>
            </a:r>
            <a:r>
              <a:rPr lang="en-US" dirty="0" smtClean="0"/>
              <a:t>C</a:t>
            </a:r>
            <a:r>
              <a:rPr lang="en-US" cap="none" dirty="0" smtClean="0"/>
              <a:t>ain</a:t>
            </a:r>
            <a:r>
              <a:rPr lang="zh-CN" altLang="en-US" dirty="0" smtClean="0"/>
              <a:t>工具</a:t>
            </a:r>
            <a:r>
              <a:rPr lang="zh-CN" altLang="en-US" dirty="0"/>
              <a:t>中的“</a:t>
            </a:r>
            <a:r>
              <a:rPr lang="en-US" dirty="0" err="1" smtClean="0"/>
              <a:t>C</a:t>
            </a:r>
            <a:r>
              <a:rPr lang="en-US" cap="none" dirty="0" err="1" smtClean="0"/>
              <a:t>onfiture</a:t>
            </a:r>
            <a:r>
              <a:rPr lang="zh-CN" altLang="en-US" dirty="0" smtClean="0"/>
              <a:t>”</a:t>
            </a:r>
            <a:r>
              <a:rPr lang="zh-CN" altLang="en-US" dirty="0"/>
              <a:t>菜单，选择捕获数据的网卡，</a:t>
            </a:r>
            <a:r>
              <a:rPr lang="zh-CN" altLang="en-US" dirty="0" smtClean="0"/>
              <a:t>单击      按钮</a:t>
            </a:r>
            <a:r>
              <a:rPr lang="zh-CN" altLang="en-US" dirty="0"/>
              <a:t>，启动捕获数据，然后，</a:t>
            </a:r>
            <a:r>
              <a:rPr lang="zh-CN" altLang="en-US" dirty="0" smtClean="0"/>
              <a:t>单击           ，</a:t>
            </a:r>
            <a:r>
              <a:rPr lang="zh-CN" altLang="en-US" dirty="0"/>
              <a:t>单击右键启动</a:t>
            </a:r>
            <a:r>
              <a:rPr lang="en-US" dirty="0"/>
              <a:t> </a:t>
            </a:r>
            <a:r>
              <a:rPr lang="zh-CN" altLang="en-US" dirty="0" smtClean="0"/>
              <a:t>		，</a:t>
            </a:r>
            <a:r>
              <a:rPr lang="zh-CN" altLang="en-US" dirty="0"/>
              <a:t>扫描所有存活主机，如图</a:t>
            </a:r>
            <a:r>
              <a:rPr lang="en-US" dirty="0"/>
              <a:t>12-5</a:t>
            </a:r>
            <a:r>
              <a:rPr lang="zh-CN" altLang="en-US" dirty="0"/>
              <a:t>所示</a:t>
            </a:r>
            <a:r>
              <a:rPr lang="en-US" dirty="0"/>
              <a:t> </a:t>
            </a:r>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27600" y="3217333"/>
            <a:ext cx="266700" cy="2413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788400" y="3210983"/>
            <a:ext cx="596900" cy="2159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7" name="Picture 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473201" y="3606799"/>
            <a:ext cx="1257300" cy="19050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10"/>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9" name="Picture 9"/>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286760" y="3801109"/>
            <a:ext cx="3617853" cy="2746538"/>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4286760" y="6547647"/>
            <a:ext cx="3617852" cy="369332"/>
          </a:xfrm>
          <a:prstGeom prst="rect">
            <a:avLst/>
          </a:prstGeom>
          <a:noFill/>
        </p:spPr>
        <p:txBody>
          <a:bodyPr wrap="square" rtlCol="0">
            <a:spAutoFit/>
          </a:bodyPr>
          <a:lstStyle/>
          <a:p>
            <a:pPr algn="ctr"/>
            <a:r>
              <a:rPr lang="zh-CN" altLang="en-US" b="1" dirty="0"/>
              <a:t>图</a:t>
            </a:r>
            <a:r>
              <a:rPr lang="en-US" b="1" dirty="0"/>
              <a:t>12-5 </a:t>
            </a:r>
            <a:r>
              <a:rPr lang="zh-CN" altLang="en-US" b="1" dirty="0"/>
              <a:t>局域网存活主机扫描</a:t>
            </a:r>
            <a:endParaRPr lang="en-US" dirty="0"/>
          </a:p>
        </p:txBody>
      </p:sp>
    </p:spTree>
    <p:extLst>
      <p:ext uri="{BB962C8B-B14F-4D97-AF65-F5344CB8AC3E}">
        <p14:creationId xmlns:p14="http://schemas.microsoft.com/office/powerpoint/2010/main" xmlns="" val="11380206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12.1.3 ARP</a:t>
            </a:r>
            <a:r>
              <a:rPr lang="zh-CN" altLang="en-US" b="1" dirty="0"/>
              <a:t>攻击分析</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、选择主机进行</a:t>
            </a:r>
            <a:r>
              <a:rPr lang="en-US" dirty="0"/>
              <a:t>ARP</a:t>
            </a:r>
            <a:r>
              <a:rPr lang="zh-CN" altLang="en-US" dirty="0" smtClean="0"/>
              <a:t>欺骗</a:t>
            </a:r>
          </a:p>
          <a:p>
            <a:pPr marL="457200" lvl="1" indent="0">
              <a:buNone/>
            </a:pPr>
            <a:r>
              <a:rPr lang="zh-CN" altLang="en-US" dirty="0"/>
              <a:t>（</a:t>
            </a:r>
            <a:r>
              <a:rPr lang="en-US" dirty="0"/>
              <a:t>2</a:t>
            </a:r>
            <a:r>
              <a:rPr lang="zh-CN" altLang="en-US" dirty="0"/>
              <a:t>）单击</a:t>
            </a:r>
            <a:r>
              <a:rPr lang="en-US" dirty="0"/>
              <a:t> </a:t>
            </a:r>
            <a:r>
              <a:rPr lang="zh-CN" altLang="en-US" dirty="0" smtClean="0"/>
              <a:t>	     ，选择</a:t>
            </a:r>
            <a:r>
              <a:rPr lang="zh-CN" altLang="en-US" dirty="0"/>
              <a:t>捕获</a:t>
            </a:r>
            <a:r>
              <a:rPr lang="en-US" dirty="0"/>
              <a:t>10.60.31.5</a:t>
            </a:r>
            <a:r>
              <a:rPr lang="zh-CN" altLang="en-US" dirty="0"/>
              <a:t>与</a:t>
            </a:r>
            <a:r>
              <a:rPr lang="en-US" dirty="0"/>
              <a:t>10.60.31.254</a:t>
            </a:r>
            <a:r>
              <a:rPr lang="zh-CN" altLang="en-US" dirty="0"/>
              <a:t>之间的通信，如图</a:t>
            </a:r>
            <a:r>
              <a:rPr lang="en-US" dirty="0"/>
              <a:t>12-6</a:t>
            </a:r>
            <a:r>
              <a:rPr lang="zh-CN" altLang="en-US" dirty="0"/>
              <a:t>所示</a:t>
            </a:r>
            <a:r>
              <a:rPr lang="en-US" dirty="0"/>
              <a:t> </a:t>
            </a:r>
            <a:endParaRPr lang="zh-CN" altLang="en-US" dirty="0" smtClean="0"/>
          </a:p>
          <a:p>
            <a:pPr marL="457200" lvl="1" indent="0">
              <a:buNone/>
            </a:pP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0"/>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TextBox 9"/>
          <p:cNvSpPr txBox="1"/>
          <p:nvPr/>
        </p:nvSpPr>
        <p:spPr>
          <a:xfrm>
            <a:off x="4286760" y="6316133"/>
            <a:ext cx="3617852" cy="369332"/>
          </a:xfrm>
          <a:prstGeom prst="rect">
            <a:avLst/>
          </a:prstGeom>
          <a:noFill/>
        </p:spPr>
        <p:txBody>
          <a:bodyPr wrap="square" rtlCol="0">
            <a:spAutoFit/>
          </a:bodyPr>
          <a:lstStyle/>
          <a:p>
            <a:pPr algn="ctr"/>
            <a:r>
              <a:rPr lang="zh-CN" altLang="en-US" b="1" dirty="0"/>
              <a:t>图</a:t>
            </a:r>
            <a:r>
              <a:rPr lang="en-US" b="1" dirty="0"/>
              <a:t>12-6 </a:t>
            </a:r>
            <a:r>
              <a:rPr lang="zh-CN" altLang="en-US" b="1" dirty="0"/>
              <a:t>选择要欺骗的主机</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607733" y="2833210"/>
            <a:ext cx="469900" cy="21590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9"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739836" y="3674533"/>
            <a:ext cx="4711700" cy="2641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37432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12.1.3 ARP</a:t>
            </a:r>
            <a:r>
              <a:rPr lang="zh-CN" altLang="en-US" b="1" dirty="0"/>
              <a:t>攻击分析</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、选择主机进行</a:t>
            </a:r>
            <a:r>
              <a:rPr lang="en-US" dirty="0"/>
              <a:t>ARP</a:t>
            </a:r>
            <a:r>
              <a:rPr lang="zh-CN" altLang="en-US" dirty="0" smtClean="0"/>
              <a:t>欺骗</a:t>
            </a:r>
          </a:p>
          <a:p>
            <a:pPr marL="457200" lvl="1" indent="0">
              <a:buNone/>
            </a:pPr>
            <a:r>
              <a:rPr lang="zh-CN" altLang="en-US" dirty="0"/>
              <a:t>（</a:t>
            </a:r>
            <a:r>
              <a:rPr lang="en-US" dirty="0"/>
              <a:t>3</a:t>
            </a:r>
            <a:r>
              <a:rPr lang="zh-CN" altLang="en-US" dirty="0"/>
              <a:t>）</a:t>
            </a:r>
            <a:r>
              <a:rPr lang="zh-CN" altLang="en-US" dirty="0" smtClean="0"/>
              <a:t>单击	</a:t>
            </a:r>
            <a:r>
              <a:rPr lang="en-US" dirty="0" smtClean="0"/>
              <a:t> </a:t>
            </a:r>
            <a:r>
              <a:rPr lang="zh-CN" altLang="en-US" dirty="0"/>
              <a:t> </a:t>
            </a:r>
            <a:r>
              <a:rPr lang="zh-CN" altLang="en-US" dirty="0" smtClean="0"/>
              <a:t>，</a:t>
            </a:r>
            <a:r>
              <a:rPr lang="zh-CN" altLang="en-US" dirty="0"/>
              <a:t>启动欺骗，如图</a:t>
            </a:r>
            <a:r>
              <a:rPr lang="en-US" dirty="0"/>
              <a:t>12-7</a:t>
            </a:r>
            <a:r>
              <a:rPr lang="zh-CN" altLang="en-US" dirty="0"/>
              <a:t>所示</a:t>
            </a:r>
            <a:r>
              <a:rPr lang="en-US" dirty="0"/>
              <a:t> </a:t>
            </a:r>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0"/>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TextBox 9"/>
          <p:cNvSpPr txBox="1"/>
          <p:nvPr/>
        </p:nvSpPr>
        <p:spPr>
          <a:xfrm>
            <a:off x="4286760" y="6316133"/>
            <a:ext cx="3617852" cy="369332"/>
          </a:xfrm>
          <a:prstGeom prst="rect">
            <a:avLst/>
          </a:prstGeom>
          <a:noFill/>
        </p:spPr>
        <p:txBody>
          <a:bodyPr wrap="square" rtlCol="0">
            <a:spAutoFit/>
          </a:bodyPr>
          <a:lstStyle/>
          <a:p>
            <a:pPr algn="ctr"/>
            <a:r>
              <a:rPr lang="zh-CN" altLang="en-US" b="1" dirty="0"/>
              <a:t>图</a:t>
            </a:r>
            <a:r>
              <a:rPr lang="en-US" b="1" dirty="0"/>
              <a:t>12-7 </a:t>
            </a:r>
            <a:r>
              <a:rPr lang="zh-CN" altLang="en-US" b="1" dirty="0"/>
              <a:t>启动欺骗</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510366" y="2833210"/>
            <a:ext cx="385233" cy="338253"/>
          </a:xfrm>
          <a:prstGeom prst="rect">
            <a:avLst/>
          </a:prstGeom>
        </p:spPr>
      </p:pic>
      <p:sp>
        <p:nvSpPr>
          <p:cNvPr id="17"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95" name="Picture 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054004" y="3171463"/>
            <a:ext cx="4083364" cy="312447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6494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12.1 ARP</a:t>
            </a:r>
            <a:r>
              <a:rPr lang="zh-CN" altLang="en-US" b="1" dirty="0"/>
              <a:t>协议漏洞攻击分析与</a:t>
            </a:r>
            <a:r>
              <a:rPr lang="zh-CN" altLang="en-US" b="1" dirty="0" smtClean="0"/>
              <a:t>防范</a:t>
            </a:r>
          </a:p>
          <a:p>
            <a:r>
              <a:rPr lang="en-US" b="1" dirty="0"/>
              <a:t>12.2 ICMP</a:t>
            </a:r>
            <a:r>
              <a:rPr lang="zh-CN" altLang="en-US" b="1" dirty="0"/>
              <a:t>协议漏洞攻击分析与</a:t>
            </a:r>
            <a:r>
              <a:rPr lang="zh-CN" altLang="en-US" b="1" dirty="0" smtClean="0"/>
              <a:t>防范</a:t>
            </a:r>
          </a:p>
          <a:p>
            <a:r>
              <a:rPr lang="en-US" b="1" dirty="0"/>
              <a:t>12.3 WEP</a:t>
            </a:r>
            <a:r>
              <a:rPr lang="zh-CN" altLang="en-US" b="1" dirty="0"/>
              <a:t>协议攻击分析与防范</a:t>
            </a:r>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19922899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12.1.3 ARP</a:t>
            </a:r>
            <a:r>
              <a:rPr lang="zh-CN" altLang="en-US" b="1" dirty="0"/>
              <a:t>攻击分析</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、选择主机进行</a:t>
            </a:r>
            <a:r>
              <a:rPr lang="en-US" dirty="0"/>
              <a:t>ARP</a:t>
            </a:r>
            <a:r>
              <a:rPr lang="zh-CN" altLang="en-US" dirty="0" smtClean="0"/>
              <a:t>欺骗</a:t>
            </a:r>
          </a:p>
          <a:p>
            <a:pPr marL="457200" lvl="1" indent="0">
              <a:buNone/>
            </a:pPr>
            <a:r>
              <a:rPr lang="zh-CN" altLang="en-US" dirty="0"/>
              <a:t>（</a:t>
            </a:r>
            <a:r>
              <a:rPr lang="en-US" dirty="0"/>
              <a:t>4</a:t>
            </a:r>
            <a:r>
              <a:rPr lang="zh-CN" altLang="en-US" dirty="0"/>
              <a:t>）在主机</a:t>
            </a:r>
            <a:r>
              <a:rPr lang="en-US" dirty="0"/>
              <a:t>10.60.31.5</a:t>
            </a:r>
            <a:r>
              <a:rPr lang="zh-CN" altLang="en-US" dirty="0"/>
              <a:t>上登录邮箱，</a:t>
            </a:r>
            <a:r>
              <a:rPr lang="en-US" dirty="0" smtClean="0"/>
              <a:t>C</a:t>
            </a:r>
            <a:r>
              <a:rPr lang="en-US" cap="none" dirty="0" smtClean="0"/>
              <a:t>ain</a:t>
            </a:r>
            <a:r>
              <a:rPr lang="zh-CN" altLang="en-US" dirty="0" smtClean="0"/>
              <a:t>会</a:t>
            </a:r>
            <a:r>
              <a:rPr lang="zh-CN" altLang="en-US" dirty="0"/>
              <a:t>显示捕获的数据，如图</a:t>
            </a:r>
            <a:r>
              <a:rPr lang="en-US" dirty="0"/>
              <a:t>12-8</a:t>
            </a:r>
            <a:r>
              <a:rPr lang="zh-CN" altLang="en-US" dirty="0"/>
              <a:t>所示</a:t>
            </a:r>
            <a:r>
              <a:rPr lang="en-US" dirty="0"/>
              <a:t> </a:t>
            </a:r>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0"/>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TextBox 9"/>
          <p:cNvSpPr txBox="1"/>
          <p:nvPr/>
        </p:nvSpPr>
        <p:spPr>
          <a:xfrm>
            <a:off x="4286760" y="6316133"/>
            <a:ext cx="3617852" cy="369332"/>
          </a:xfrm>
          <a:prstGeom prst="rect">
            <a:avLst/>
          </a:prstGeom>
          <a:noFill/>
        </p:spPr>
        <p:txBody>
          <a:bodyPr wrap="square" rtlCol="0">
            <a:spAutoFit/>
          </a:bodyPr>
          <a:lstStyle/>
          <a:p>
            <a:pPr algn="ctr"/>
            <a:r>
              <a:rPr lang="zh-CN" altLang="en-US" b="1" dirty="0"/>
              <a:t>图</a:t>
            </a:r>
            <a:r>
              <a:rPr lang="en-US" b="1" dirty="0"/>
              <a:t>12-8 </a:t>
            </a:r>
            <a:r>
              <a:rPr lang="zh-CN" altLang="en-US" b="1" dirty="0"/>
              <a:t>捕获的数据包情况</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31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63636" y="3484033"/>
            <a:ext cx="4864100" cy="2832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92279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12.1.3 ARP</a:t>
            </a:r>
            <a:r>
              <a:rPr lang="zh-CN" altLang="en-US" b="1" dirty="0"/>
              <a:t>攻击分析</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、选择主机进行</a:t>
            </a:r>
            <a:r>
              <a:rPr lang="en-US" dirty="0"/>
              <a:t>ARP</a:t>
            </a:r>
            <a:r>
              <a:rPr lang="zh-CN" altLang="en-US" dirty="0" smtClean="0"/>
              <a:t>欺骗</a:t>
            </a:r>
          </a:p>
          <a:p>
            <a:pPr marL="457200" lvl="1" indent="0">
              <a:buNone/>
            </a:pPr>
            <a:r>
              <a:rPr lang="zh-CN" altLang="en-US" dirty="0"/>
              <a:t>（</a:t>
            </a:r>
            <a:r>
              <a:rPr lang="en-US" dirty="0"/>
              <a:t>5</a:t>
            </a:r>
            <a:r>
              <a:rPr lang="zh-CN" altLang="en-US" dirty="0"/>
              <a:t>）单击</a:t>
            </a:r>
            <a:r>
              <a:rPr lang="en-US" dirty="0"/>
              <a:t> </a:t>
            </a:r>
            <a:r>
              <a:rPr lang="zh-CN" altLang="en-US" dirty="0" smtClean="0"/>
              <a:t>	           会</a:t>
            </a:r>
            <a:r>
              <a:rPr lang="zh-CN" altLang="en-US" dirty="0"/>
              <a:t>发现邮箱密码已经被捕获，如图</a:t>
            </a:r>
            <a:r>
              <a:rPr lang="en-US" dirty="0"/>
              <a:t>12-9</a:t>
            </a:r>
            <a:r>
              <a:rPr lang="zh-CN" altLang="en-US" dirty="0"/>
              <a:t>所示</a:t>
            </a:r>
            <a:r>
              <a:rPr lang="en-US" dirty="0"/>
              <a:t> </a:t>
            </a:r>
            <a:endParaRPr lang="zh-CN" altLang="en-US" dirty="0" smtClean="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0"/>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TextBox 9"/>
          <p:cNvSpPr txBox="1"/>
          <p:nvPr/>
        </p:nvSpPr>
        <p:spPr>
          <a:xfrm>
            <a:off x="4286760" y="6316133"/>
            <a:ext cx="3617852" cy="369332"/>
          </a:xfrm>
          <a:prstGeom prst="rect">
            <a:avLst/>
          </a:prstGeom>
          <a:noFill/>
        </p:spPr>
        <p:txBody>
          <a:bodyPr wrap="square" rtlCol="0">
            <a:spAutoFit/>
          </a:bodyPr>
          <a:lstStyle/>
          <a:p>
            <a:pPr algn="ctr"/>
            <a:r>
              <a:rPr lang="zh-CN" altLang="en-US" b="1" dirty="0"/>
              <a:t>图</a:t>
            </a:r>
            <a:r>
              <a:rPr lang="en-US" b="1" dirty="0"/>
              <a:t>12-9 </a:t>
            </a:r>
            <a:r>
              <a:rPr lang="zh-CN" altLang="en-US" b="1" dirty="0"/>
              <a:t>数据解密</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40"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607734" y="2833210"/>
            <a:ext cx="863600" cy="203200"/>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42"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682686" y="3317476"/>
            <a:ext cx="4826000" cy="2984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77501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12.1.3 ARP</a:t>
            </a:r>
            <a:r>
              <a:rPr lang="zh-CN" altLang="en-US" b="1" dirty="0"/>
              <a:t>攻击分析</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、查看被攻击主机的</a:t>
            </a:r>
            <a:r>
              <a:rPr lang="en-US" dirty="0"/>
              <a:t>ARP</a:t>
            </a:r>
            <a:r>
              <a:rPr lang="zh-CN" altLang="en-US" dirty="0"/>
              <a:t>缓存，发现网关</a:t>
            </a:r>
            <a:r>
              <a:rPr lang="en-US" dirty="0"/>
              <a:t>10.60.31.254</a:t>
            </a:r>
            <a:r>
              <a:rPr lang="zh-CN" altLang="en-US" dirty="0"/>
              <a:t>的</a:t>
            </a:r>
            <a:r>
              <a:rPr lang="en-US" dirty="0"/>
              <a:t>MAC</a:t>
            </a:r>
            <a:r>
              <a:rPr lang="zh-CN" altLang="en-US" dirty="0"/>
              <a:t>地址是攻击主机</a:t>
            </a:r>
            <a:r>
              <a:rPr lang="en-US" dirty="0"/>
              <a:t>10.60.31.26</a:t>
            </a:r>
            <a:r>
              <a:rPr lang="zh-CN" altLang="en-US" dirty="0"/>
              <a:t>的</a:t>
            </a:r>
            <a:r>
              <a:rPr lang="en-US" dirty="0"/>
              <a:t>MAC</a:t>
            </a:r>
            <a:r>
              <a:rPr lang="zh-CN" altLang="en-US" dirty="0"/>
              <a:t>地址，如图</a:t>
            </a:r>
            <a:r>
              <a:rPr lang="en-US" dirty="0"/>
              <a:t>12-10</a:t>
            </a:r>
            <a:r>
              <a:rPr lang="zh-CN" altLang="en-US" dirty="0"/>
              <a:t>所</a:t>
            </a:r>
            <a:r>
              <a:rPr lang="zh-CN" altLang="en-US" dirty="0" smtClean="0"/>
              <a:t>示</a:t>
            </a:r>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0"/>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TextBox 9"/>
          <p:cNvSpPr txBox="1"/>
          <p:nvPr/>
        </p:nvSpPr>
        <p:spPr>
          <a:xfrm>
            <a:off x="4286760" y="5022849"/>
            <a:ext cx="3617852" cy="369332"/>
          </a:xfrm>
          <a:prstGeom prst="rect">
            <a:avLst/>
          </a:prstGeom>
          <a:noFill/>
        </p:spPr>
        <p:txBody>
          <a:bodyPr wrap="square" rtlCol="0">
            <a:spAutoFit/>
          </a:bodyPr>
          <a:lstStyle/>
          <a:p>
            <a:r>
              <a:rPr lang="zh-CN" altLang="en-US" b="1" dirty="0"/>
              <a:t>图</a:t>
            </a:r>
            <a:r>
              <a:rPr lang="en-US" b="1" dirty="0"/>
              <a:t>12-10 </a:t>
            </a:r>
            <a:r>
              <a:rPr lang="zh-CN" altLang="en-US" b="1" dirty="0"/>
              <a:t>被攻击主机的</a:t>
            </a:r>
            <a:r>
              <a:rPr lang="en-US" b="1" dirty="0"/>
              <a:t>ARP</a:t>
            </a:r>
            <a:r>
              <a:rPr lang="zh-CN" altLang="en-US" b="1" dirty="0"/>
              <a:t>缓存</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1" name="Picture 1" descr="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31886" y="3486149"/>
            <a:ext cx="4927600" cy="1536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984985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 ICMP</a:t>
            </a:r>
            <a:r>
              <a:rPr lang="zh-CN" altLang="en-US" b="1" dirty="0"/>
              <a:t>协议漏洞攻击分析与</a:t>
            </a:r>
            <a:r>
              <a:rPr lang="zh-CN" altLang="en-US" b="1" dirty="0" smtClean="0"/>
              <a:t>防范</a:t>
            </a:r>
            <a:endParaRPr lang="en-US" dirty="0"/>
          </a:p>
        </p:txBody>
      </p:sp>
      <p:sp>
        <p:nvSpPr>
          <p:cNvPr id="3" name="Content Placeholder 2"/>
          <p:cNvSpPr>
            <a:spLocks noGrp="1"/>
          </p:cNvSpPr>
          <p:nvPr>
            <p:ph sz="quarter" idx="13"/>
          </p:nvPr>
        </p:nvSpPr>
        <p:spPr/>
        <p:txBody>
          <a:bodyPr/>
          <a:lstStyle/>
          <a:p>
            <a:r>
              <a:rPr lang="en-US" dirty="0"/>
              <a:t>12.2.1 ICMP</a:t>
            </a:r>
            <a:r>
              <a:rPr lang="zh-CN" altLang="en-US" dirty="0"/>
              <a:t>协议</a:t>
            </a:r>
            <a:r>
              <a:rPr lang="zh-CN" altLang="en-US" dirty="0" smtClean="0"/>
              <a:t>概述</a:t>
            </a:r>
          </a:p>
          <a:p>
            <a:r>
              <a:rPr lang="en-US" dirty="0"/>
              <a:t>12.2.2 </a:t>
            </a:r>
            <a:r>
              <a:rPr lang="zh-CN" altLang="en-US" dirty="0"/>
              <a:t>基于</a:t>
            </a:r>
            <a:r>
              <a:rPr lang="en-US" dirty="0"/>
              <a:t>ICMP</a:t>
            </a:r>
            <a:r>
              <a:rPr lang="zh-CN" altLang="en-US" dirty="0"/>
              <a:t>的攻击分析</a:t>
            </a:r>
            <a:r>
              <a:rPr lang="en-US" dirty="0"/>
              <a:t> </a:t>
            </a:r>
            <a:r>
              <a:rPr lang="en-US" dirty="0" smtClean="0"/>
              <a:t> </a:t>
            </a:r>
            <a:endParaRPr lang="en-US" dirty="0"/>
          </a:p>
          <a:p>
            <a:endParaRPr lang="en-US" dirty="0"/>
          </a:p>
        </p:txBody>
      </p:sp>
    </p:spTree>
    <p:extLst>
      <p:ext uri="{BB962C8B-B14F-4D97-AF65-F5344CB8AC3E}">
        <p14:creationId xmlns:p14="http://schemas.microsoft.com/office/powerpoint/2010/main" xmlns="" val="7882285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12.2.1 ICMP</a:t>
            </a:r>
            <a:r>
              <a:rPr lang="zh-CN" altLang="en-US" b="1" dirty="0"/>
              <a:t>协议概述</a:t>
            </a:r>
            <a:r>
              <a:rPr lang="en-US" b="1" dirty="0"/>
              <a:t> </a:t>
            </a:r>
          </a:p>
        </p:txBody>
      </p:sp>
      <p:sp>
        <p:nvSpPr>
          <p:cNvPr id="3" name="Content Placeholder 2"/>
          <p:cNvSpPr>
            <a:spLocks noGrp="1"/>
          </p:cNvSpPr>
          <p:nvPr>
            <p:ph sz="quarter" idx="13"/>
          </p:nvPr>
        </p:nvSpPr>
        <p:spPr/>
        <p:txBody>
          <a:bodyPr/>
          <a:lstStyle/>
          <a:p>
            <a:r>
              <a:rPr lang="en-US" dirty="0"/>
              <a:t>ICMP</a:t>
            </a:r>
            <a:r>
              <a:rPr lang="zh-CN" altLang="en-US" dirty="0"/>
              <a:t>协议是</a:t>
            </a:r>
            <a:r>
              <a:rPr lang="en-US" dirty="0"/>
              <a:t>TCP/IP</a:t>
            </a:r>
            <a:r>
              <a:rPr lang="zh-CN" altLang="en-US" dirty="0"/>
              <a:t>协议族的一个子协议，属于网络层协议，主要用于在</a:t>
            </a:r>
            <a:r>
              <a:rPr lang="en-US" dirty="0"/>
              <a:t>IP</a:t>
            </a:r>
            <a:r>
              <a:rPr lang="zh-CN" altLang="en-US" dirty="0"/>
              <a:t>主机与路由器之间传递控制</a:t>
            </a:r>
            <a:r>
              <a:rPr lang="zh-CN" altLang="en-US" dirty="0" smtClean="0"/>
              <a:t>信息</a:t>
            </a:r>
          </a:p>
          <a:p>
            <a:r>
              <a:rPr lang="zh-CN" altLang="en-US" dirty="0" smtClean="0"/>
              <a:t>控制</a:t>
            </a:r>
            <a:r>
              <a:rPr lang="zh-CN" altLang="en-US" dirty="0"/>
              <a:t>信息是指网络通不通、主机是否可达、路由是否可用等网络本身的</a:t>
            </a:r>
            <a:r>
              <a:rPr lang="zh-CN" altLang="en-US" dirty="0" smtClean="0"/>
              <a:t>消息</a:t>
            </a:r>
          </a:p>
          <a:p>
            <a:r>
              <a:rPr lang="zh-CN" altLang="en-US" dirty="0" smtClean="0"/>
              <a:t>当</a:t>
            </a:r>
            <a:r>
              <a:rPr lang="zh-CN" altLang="en-US" dirty="0"/>
              <a:t>遇到</a:t>
            </a:r>
            <a:r>
              <a:rPr lang="en-US" dirty="0"/>
              <a:t>IP</a:t>
            </a:r>
            <a:r>
              <a:rPr lang="zh-CN" altLang="en-US" dirty="0"/>
              <a:t>数据无法访问目标</a:t>
            </a:r>
            <a:r>
              <a:rPr lang="en-US" dirty="0"/>
              <a:t>IP</a:t>
            </a:r>
            <a:r>
              <a:rPr lang="zh-CN" altLang="en-US" dirty="0"/>
              <a:t>、路由器无法按当前的传输速率转发数据包等情况时会自动发送</a:t>
            </a:r>
            <a:r>
              <a:rPr lang="en-US" dirty="0"/>
              <a:t> ICMP</a:t>
            </a:r>
            <a:r>
              <a:rPr lang="zh-CN" altLang="en-US" dirty="0"/>
              <a:t>消息。可以通过</a:t>
            </a:r>
            <a:r>
              <a:rPr lang="en-US" dirty="0"/>
              <a:t>Ping</a:t>
            </a:r>
            <a:r>
              <a:rPr lang="zh-CN" altLang="en-US" dirty="0"/>
              <a:t>命令发送</a:t>
            </a:r>
            <a:r>
              <a:rPr lang="en-US" dirty="0"/>
              <a:t>ICMP</a:t>
            </a:r>
            <a:r>
              <a:rPr lang="zh-CN" altLang="en-US" dirty="0"/>
              <a:t>回应请求报文（</a:t>
            </a:r>
            <a:r>
              <a:rPr lang="en-US" dirty="0"/>
              <a:t>ICMP </a:t>
            </a:r>
            <a:r>
              <a:rPr lang="en-US" dirty="0" smtClean="0"/>
              <a:t>E</a:t>
            </a:r>
            <a:r>
              <a:rPr lang="en-US" cap="none" dirty="0" smtClean="0"/>
              <a:t>cho</a:t>
            </a:r>
            <a:r>
              <a:rPr lang="en-US" dirty="0" smtClean="0"/>
              <a:t>-R</a:t>
            </a:r>
            <a:r>
              <a:rPr lang="en-US" cap="none" dirty="0" smtClean="0"/>
              <a:t>equest</a:t>
            </a:r>
            <a:r>
              <a:rPr lang="zh-CN" altLang="en-US" dirty="0" smtClean="0"/>
              <a:t>）</a:t>
            </a:r>
            <a:r>
              <a:rPr lang="zh-CN" altLang="en-US" dirty="0"/>
              <a:t>，并记录收到</a:t>
            </a:r>
            <a:r>
              <a:rPr lang="en-US" dirty="0"/>
              <a:t>ICMP</a:t>
            </a:r>
            <a:r>
              <a:rPr lang="zh-CN" altLang="en-US" dirty="0"/>
              <a:t>回应回复报文（</a:t>
            </a:r>
            <a:r>
              <a:rPr lang="en-US" dirty="0"/>
              <a:t>ICMP </a:t>
            </a:r>
            <a:r>
              <a:rPr lang="en-US" dirty="0" smtClean="0"/>
              <a:t>E</a:t>
            </a:r>
            <a:r>
              <a:rPr lang="en-US" cap="none" dirty="0" smtClean="0"/>
              <a:t>cho</a:t>
            </a:r>
            <a:r>
              <a:rPr lang="en-US" dirty="0" smtClean="0"/>
              <a:t>-R</a:t>
            </a:r>
            <a:r>
              <a:rPr lang="en-US" cap="none" dirty="0" smtClean="0"/>
              <a:t>eply</a:t>
            </a:r>
            <a:r>
              <a:rPr lang="zh-CN" altLang="en-US" dirty="0" smtClean="0"/>
              <a:t>）</a:t>
            </a:r>
            <a:r>
              <a:rPr lang="zh-CN" altLang="en-US" dirty="0"/>
              <a:t>，通过这些报文对网络或主机的故障处理提供参考依据。</a:t>
            </a:r>
            <a:r>
              <a:rPr lang="en-US" dirty="0"/>
              <a:t>ICMP</a:t>
            </a:r>
            <a:r>
              <a:rPr lang="zh-CN" altLang="en-US" dirty="0"/>
              <a:t>数据包是用</a:t>
            </a:r>
            <a:r>
              <a:rPr lang="en-US" dirty="0"/>
              <a:t>IP</a:t>
            </a:r>
            <a:r>
              <a:rPr lang="zh-CN" altLang="en-US" dirty="0"/>
              <a:t>封装和发送的，用来向</a:t>
            </a:r>
            <a:r>
              <a:rPr lang="en-US" dirty="0"/>
              <a:t>IP</a:t>
            </a:r>
            <a:r>
              <a:rPr lang="zh-CN" altLang="en-US" dirty="0"/>
              <a:t>和高层协议通报有关网络层的差错和流量控制情况，所有的路由器和主机都支持此</a:t>
            </a:r>
            <a:r>
              <a:rPr lang="zh-CN" altLang="en-US" dirty="0" smtClean="0"/>
              <a:t>协议</a:t>
            </a:r>
            <a:endParaRPr lang="en-US" dirty="0"/>
          </a:p>
        </p:txBody>
      </p:sp>
    </p:spTree>
    <p:extLst>
      <p:ext uri="{BB962C8B-B14F-4D97-AF65-F5344CB8AC3E}">
        <p14:creationId xmlns:p14="http://schemas.microsoft.com/office/powerpoint/2010/main" xmlns="" val="1166563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12.2.1 ICMP</a:t>
            </a:r>
            <a:r>
              <a:rPr lang="zh-CN" altLang="en-US" b="1" dirty="0"/>
              <a:t>协议概述</a:t>
            </a:r>
            <a:r>
              <a:rPr lang="en-US" b="1" dirty="0"/>
              <a:t> </a:t>
            </a:r>
            <a:endParaRPr lang="en-US" dirty="0"/>
          </a:p>
        </p:txBody>
      </p:sp>
      <p:sp>
        <p:nvSpPr>
          <p:cNvPr id="3" name="Content Placeholder 2"/>
          <p:cNvSpPr>
            <a:spLocks noGrp="1"/>
          </p:cNvSpPr>
          <p:nvPr>
            <p:ph sz="quarter" idx="13"/>
          </p:nvPr>
        </p:nvSpPr>
        <p:spPr/>
        <p:txBody>
          <a:bodyPr/>
          <a:lstStyle/>
          <a:p>
            <a:r>
              <a:rPr lang="zh-CN" altLang="en-US" dirty="0"/>
              <a:t>图</a:t>
            </a:r>
            <a:r>
              <a:rPr lang="en-US" dirty="0"/>
              <a:t>12-11</a:t>
            </a:r>
            <a:r>
              <a:rPr lang="zh-CN" altLang="en-US" dirty="0"/>
              <a:t>是通过</a:t>
            </a:r>
            <a:r>
              <a:rPr lang="en-US" dirty="0"/>
              <a:t>Ping</a:t>
            </a:r>
            <a:r>
              <a:rPr lang="zh-CN" altLang="en-US" dirty="0"/>
              <a:t>命令检测目标地址是否可达的一个实例</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38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57287" y="3132666"/>
            <a:ext cx="4876800" cy="3175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657287" y="6307666"/>
            <a:ext cx="4876800" cy="369332"/>
          </a:xfrm>
          <a:prstGeom prst="rect">
            <a:avLst/>
          </a:prstGeom>
          <a:noFill/>
        </p:spPr>
        <p:txBody>
          <a:bodyPr wrap="square" rtlCol="0">
            <a:spAutoFit/>
          </a:bodyPr>
          <a:lstStyle/>
          <a:p>
            <a:pPr algn="ctr"/>
            <a:r>
              <a:rPr lang="zh-CN" altLang="en-US" b="1" dirty="0"/>
              <a:t>图</a:t>
            </a:r>
            <a:r>
              <a:rPr lang="en-US" b="1" dirty="0"/>
              <a:t>12-11 Ping</a:t>
            </a:r>
            <a:r>
              <a:rPr lang="zh-CN" altLang="en-US" b="1" dirty="0"/>
              <a:t>命令检测目标地址是否可达</a:t>
            </a:r>
            <a:endParaRPr lang="en-US" dirty="0"/>
          </a:p>
        </p:txBody>
      </p:sp>
    </p:spTree>
    <p:extLst>
      <p:ext uri="{BB962C8B-B14F-4D97-AF65-F5344CB8AC3E}">
        <p14:creationId xmlns:p14="http://schemas.microsoft.com/office/powerpoint/2010/main" xmlns="" val="10351526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12.2.2 </a:t>
            </a:r>
            <a:r>
              <a:rPr lang="zh-CN" altLang="en-US" b="1" dirty="0"/>
              <a:t>基于</a:t>
            </a:r>
            <a:r>
              <a:rPr lang="en-US" b="1" dirty="0"/>
              <a:t>ICMP</a:t>
            </a:r>
            <a:r>
              <a:rPr lang="zh-CN" altLang="en-US" b="1" dirty="0"/>
              <a:t>的攻击分析</a:t>
            </a:r>
            <a:endParaRPr lang="en-US" b="1" dirty="0"/>
          </a:p>
        </p:txBody>
      </p:sp>
      <p:sp>
        <p:nvSpPr>
          <p:cNvPr id="3" name="Content Placeholder 2"/>
          <p:cNvSpPr>
            <a:spLocks noGrp="1"/>
          </p:cNvSpPr>
          <p:nvPr>
            <p:ph sz="quarter" idx="13"/>
          </p:nvPr>
        </p:nvSpPr>
        <p:spPr/>
        <p:txBody>
          <a:bodyPr>
            <a:normAutofit/>
          </a:bodyPr>
          <a:lstStyle/>
          <a:p>
            <a:r>
              <a:rPr lang="en-US" dirty="0"/>
              <a:t>ICMP</a:t>
            </a:r>
            <a:r>
              <a:rPr lang="zh-CN" altLang="en-US" dirty="0"/>
              <a:t>协议本身的特点决定了它非常容易被用于攻击网络上的路由器和</a:t>
            </a:r>
            <a:r>
              <a:rPr lang="zh-CN" altLang="en-US" dirty="0" smtClean="0"/>
              <a:t>主机</a:t>
            </a:r>
          </a:p>
          <a:p>
            <a:pPr marL="0" indent="0">
              <a:buNone/>
            </a:pPr>
            <a:r>
              <a:rPr lang="en-US" dirty="0"/>
              <a:t>1</a:t>
            </a:r>
            <a:r>
              <a:rPr lang="zh-CN" altLang="en-US" dirty="0"/>
              <a:t>、死亡之</a:t>
            </a:r>
            <a:r>
              <a:rPr lang="en-US" dirty="0" smtClean="0"/>
              <a:t>P</a:t>
            </a:r>
            <a:r>
              <a:rPr lang="en-US" cap="none" dirty="0" smtClean="0"/>
              <a:t>ing</a:t>
            </a:r>
            <a:r>
              <a:rPr lang="zh-CN" altLang="en-US" dirty="0" smtClean="0"/>
              <a:t>（</a:t>
            </a:r>
            <a:r>
              <a:rPr lang="en-US" dirty="0" smtClean="0"/>
              <a:t>P</a:t>
            </a:r>
            <a:r>
              <a:rPr lang="en-US" cap="none" dirty="0" smtClean="0"/>
              <a:t>ing</a:t>
            </a:r>
            <a:r>
              <a:rPr lang="en-US" dirty="0" smtClean="0"/>
              <a:t> </a:t>
            </a:r>
            <a:r>
              <a:rPr lang="en-US" cap="none" dirty="0" smtClean="0"/>
              <a:t>of</a:t>
            </a:r>
            <a:r>
              <a:rPr lang="en-US" dirty="0" smtClean="0"/>
              <a:t> D</a:t>
            </a:r>
            <a:r>
              <a:rPr lang="en-US" cap="none" dirty="0" smtClean="0"/>
              <a:t>eath</a:t>
            </a:r>
            <a:r>
              <a:rPr lang="zh-CN" altLang="en-US" dirty="0" smtClean="0"/>
              <a:t>）</a:t>
            </a:r>
            <a:endParaRPr lang="en-US" b="1" dirty="0"/>
          </a:p>
          <a:p>
            <a:pPr lvl="1"/>
            <a:r>
              <a:rPr lang="zh-CN" altLang="en-US" dirty="0"/>
              <a:t>利用</a:t>
            </a:r>
            <a:r>
              <a:rPr lang="en-US" dirty="0"/>
              <a:t>ICMP</a:t>
            </a:r>
            <a:r>
              <a:rPr lang="zh-CN" altLang="en-US" dirty="0"/>
              <a:t>数据包最大尺寸不超过</a:t>
            </a:r>
            <a:r>
              <a:rPr lang="en-US" dirty="0"/>
              <a:t>64KB</a:t>
            </a:r>
            <a:r>
              <a:rPr lang="zh-CN" altLang="en-US" dirty="0"/>
              <a:t>这一规定，向主机发起死亡</a:t>
            </a:r>
            <a:r>
              <a:rPr lang="zh-CN" altLang="en-US" dirty="0" smtClean="0"/>
              <a:t>之</a:t>
            </a:r>
            <a:r>
              <a:rPr lang="en-US" dirty="0"/>
              <a:t>P</a:t>
            </a:r>
            <a:r>
              <a:rPr lang="en-US" cap="none" dirty="0"/>
              <a:t>ing</a:t>
            </a:r>
            <a:r>
              <a:rPr lang="zh-CN" altLang="en-US" dirty="0" smtClean="0"/>
              <a:t>攻击</a:t>
            </a:r>
            <a:endParaRPr lang="zh-CN" altLang="en-US" dirty="0"/>
          </a:p>
          <a:p>
            <a:pPr lvl="1"/>
            <a:r>
              <a:rPr lang="zh-CN" altLang="en-US" dirty="0" smtClean="0"/>
              <a:t>其</a:t>
            </a:r>
            <a:r>
              <a:rPr lang="zh-CN" altLang="en-US" dirty="0"/>
              <a:t>攻击原理是：如果</a:t>
            </a:r>
            <a:r>
              <a:rPr lang="en-US" dirty="0"/>
              <a:t>ICMP</a:t>
            </a:r>
            <a:r>
              <a:rPr lang="zh-CN" altLang="en-US" dirty="0"/>
              <a:t>数据包的尺寸超过</a:t>
            </a:r>
            <a:r>
              <a:rPr lang="en-US" dirty="0"/>
              <a:t>64KB</a:t>
            </a:r>
            <a:r>
              <a:rPr lang="zh-CN" altLang="en-US" dirty="0"/>
              <a:t>上限时，主机就会出现内存分配错误，导致</a:t>
            </a:r>
            <a:r>
              <a:rPr lang="en-US" dirty="0"/>
              <a:t> TCP/IP</a:t>
            </a:r>
            <a:r>
              <a:rPr lang="zh-CN" altLang="en-US" dirty="0"/>
              <a:t>堆栈崩溃和主机</a:t>
            </a:r>
            <a:r>
              <a:rPr lang="zh-CN" altLang="en-US" dirty="0" smtClean="0"/>
              <a:t>死机</a:t>
            </a:r>
            <a:endParaRPr lang="en-US" dirty="0"/>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6705490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12.2.2 </a:t>
            </a:r>
            <a:r>
              <a:rPr lang="zh-CN" altLang="en-US" b="1" dirty="0"/>
              <a:t>基于</a:t>
            </a:r>
            <a:r>
              <a:rPr lang="en-US" b="1" dirty="0"/>
              <a:t>ICMP</a:t>
            </a:r>
            <a:r>
              <a:rPr lang="zh-CN" altLang="en-US" b="1" dirty="0"/>
              <a:t>的攻击分析</a:t>
            </a:r>
            <a:endParaRPr lang="en-US" b="1" dirty="0"/>
          </a:p>
        </p:txBody>
      </p:sp>
      <p:sp>
        <p:nvSpPr>
          <p:cNvPr id="3" name="Content Placeholder 2"/>
          <p:cNvSpPr>
            <a:spLocks noGrp="1"/>
          </p:cNvSpPr>
          <p:nvPr>
            <p:ph sz="quarter" idx="13"/>
          </p:nvPr>
        </p:nvSpPr>
        <p:spPr/>
        <p:txBody>
          <a:bodyPr>
            <a:normAutofit/>
          </a:bodyPr>
          <a:lstStyle/>
          <a:p>
            <a:pPr marL="0" indent="0">
              <a:buNone/>
            </a:pPr>
            <a:r>
              <a:rPr lang="en-US" dirty="0" smtClean="0"/>
              <a:t>1</a:t>
            </a:r>
            <a:r>
              <a:rPr lang="zh-CN" altLang="en-US" dirty="0"/>
              <a:t>、死亡之</a:t>
            </a:r>
            <a:r>
              <a:rPr lang="en-US" dirty="0" smtClean="0"/>
              <a:t>P</a:t>
            </a:r>
            <a:r>
              <a:rPr lang="en-US" cap="none" dirty="0" smtClean="0"/>
              <a:t>ing</a:t>
            </a:r>
            <a:r>
              <a:rPr lang="zh-CN" altLang="en-US" dirty="0" smtClean="0"/>
              <a:t>（</a:t>
            </a:r>
            <a:r>
              <a:rPr lang="en-US" dirty="0" smtClean="0"/>
              <a:t>P</a:t>
            </a:r>
            <a:r>
              <a:rPr lang="en-US" cap="none" dirty="0" smtClean="0"/>
              <a:t>ing</a:t>
            </a:r>
            <a:r>
              <a:rPr lang="en-US" dirty="0" smtClean="0"/>
              <a:t> </a:t>
            </a:r>
            <a:r>
              <a:rPr lang="en-US" cap="none" dirty="0" smtClean="0"/>
              <a:t>of</a:t>
            </a:r>
            <a:r>
              <a:rPr lang="en-US" dirty="0" smtClean="0"/>
              <a:t> D</a:t>
            </a:r>
            <a:r>
              <a:rPr lang="en-US" cap="none" dirty="0" smtClean="0"/>
              <a:t>eath</a:t>
            </a:r>
            <a:r>
              <a:rPr lang="zh-CN" altLang="en-US" dirty="0" smtClean="0"/>
              <a:t>）</a:t>
            </a:r>
            <a:endParaRPr lang="en-US" b="1" dirty="0"/>
          </a:p>
          <a:p>
            <a:pPr lvl="1"/>
            <a:r>
              <a:rPr lang="zh-CN" altLang="en-US" dirty="0" smtClean="0"/>
              <a:t>以</a:t>
            </a:r>
            <a:r>
              <a:rPr lang="en-US" dirty="0"/>
              <a:t>Windows</a:t>
            </a:r>
            <a:r>
              <a:rPr lang="zh-CN" altLang="en-US" dirty="0"/>
              <a:t>操作系统中</a:t>
            </a:r>
            <a:r>
              <a:rPr lang="zh-CN" altLang="en-US" dirty="0" smtClean="0"/>
              <a:t>的</a:t>
            </a:r>
            <a:r>
              <a:rPr lang="en-US" dirty="0"/>
              <a:t>P</a:t>
            </a:r>
            <a:r>
              <a:rPr lang="en-US" cap="none" dirty="0"/>
              <a:t>ing</a:t>
            </a:r>
            <a:r>
              <a:rPr lang="zh-CN" altLang="en-US" dirty="0" smtClean="0"/>
              <a:t>命令</a:t>
            </a:r>
            <a:r>
              <a:rPr lang="zh-CN" altLang="en-US" dirty="0"/>
              <a:t>为例，通过该命令不停地向</a:t>
            </a:r>
            <a:r>
              <a:rPr lang="en-US" dirty="0"/>
              <a:t>IP</a:t>
            </a:r>
            <a:r>
              <a:rPr lang="zh-CN" altLang="en-US" dirty="0"/>
              <a:t>地址为</a:t>
            </a:r>
            <a:r>
              <a:rPr lang="en-US" dirty="0"/>
              <a:t>192.168.1.20</a:t>
            </a:r>
            <a:r>
              <a:rPr lang="zh-CN" altLang="en-US" dirty="0"/>
              <a:t>的目标计算机发送大小为</a:t>
            </a:r>
            <a:r>
              <a:rPr lang="en-US" dirty="0"/>
              <a:t>65500 byte</a:t>
            </a:r>
            <a:r>
              <a:rPr lang="zh-CN" altLang="en-US" dirty="0"/>
              <a:t>的数据包，如图</a:t>
            </a:r>
            <a:r>
              <a:rPr lang="en-US" dirty="0"/>
              <a:t>12-12</a:t>
            </a:r>
            <a:r>
              <a:rPr lang="zh-CN" altLang="en-US" dirty="0"/>
              <a:t>所示。这其实就是一种死亡之</a:t>
            </a:r>
            <a:r>
              <a:rPr lang="en-US" dirty="0" smtClean="0"/>
              <a:t>P</a:t>
            </a:r>
            <a:r>
              <a:rPr lang="en-US" cap="none" dirty="0" smtClean="0"/>
              <a:t>ing</a:t>
            </a:r>
            <a:r>
              <a:rPr lang="zh-CN" altLang="en-US" dirty="0" smtClean="0"/>
              <a:t>的</a:t>
            </a:r>
            <a:r>
              <a:rPr lang="zh-CN" altLang="en-US" dirty="0"/>
              <a:t>攻击方式，但是，只有一台计算机这么做可能没有什么效果，如果有</a:t>
            </a:r>
            <a:r>
              <a:rPr lang="en-US" dirty="0"/>
              <a:t>20</a:t>
            </a:r>
            <a:r>
              <a:rPr lang="zh-CN" altLang="en-US" dirty="0"/>
              <a:t>台以上的计算机同时采用该方式</a:t>
            </a:r>
            <a:r>
              <a:rPr lang="en-US" dirty="0" smtClean="0"/>
              <a:t>P</a:t>
            </a:r>
            <a:r>
              <a:rPr lang="en-US" cap="none" dirty="0" smtClean="0"/>
              <a:t>ing</a:t>
            </a:r>
            <a:r>
              <a:rPr lang="zh-CN" altLang="en-US" dirty="0" smtClean="0"/>
              <a:t>一</a:t>
            </a:r>
            <a:r>
              <a:rPr lang="zh-CN" altLang="en-US" dirty="0"/>
              <a:t>台</a:t>
            </a:r>
            <a:r>
              <a:rPr lang="en-US" dirty="0"/>
              <a:t>Windows 2003</a:t>
            </a:r>
            <a:r>
              <a:rPr lang="zh-CN" altLang="en-US" dirty="0"/>
              <a:t>服务器，则目标服务器网络将在不到</a:t>
            </a:r>
            <a:r>
              <a:rPr lang="en-US" dirty="0"/>
              <a:t>5</a:t>
            </a:r>
            <a:r>
              <a:rPr lang="zh-CN" altLang="en-US" dirty="0"/>
              <a:t>分钟的时间内严重堵塞甚至瘫痪，</a:t>
            </a:r>
            <a:r>
              <a:rPr lang="en-US" dirty="0"/>
              <a:t>HTTP</a:t>
            </a:r>
            <a:r>
              <a:rPr lang="zh-CN" altLang="en-US" dirty="0"/>
              <a:t>和</a:t>
            </a:r>
            <a:r>
              <a:rPr lang="en-US" dirty="0"/>
              <a:t>FTP</a:t>
            </a:r>
            <a:r>
              <a:rPr lang="zh-CN" altLang="en-US" dirty="0"/>
              <a:t>服务完全停止，由此可见其威力非同小可。死亡之</a:t>
            </a:r>
            <a:r>
              <a:rPr lang="en-US" dirty="0" smtClean="0"/>
              <a:t>P</a:t>
            </a:r>
            <a:r>
              <a:rPr lang="en-US" cap="none" dirty="0" smtClean="0"/>
              <a:t>ing</a:t>
            </a:r>
            <a:r>
              <a:rPr lang="zh-CN" altLang="en-US" dirty="0" smtClean="0"/>
              <a:t>通常</a:t>
            </a:r>
            <a:r>
              <a:rPr lang="zh-CN" altLang="en-US" dirty="0"/>
              <a:t>需要通过控制大量僵尸机来形成一定规模的攻击</a:t>
            </a:r>
            <a:r>
              <a:rPr lang="zh-CN" altLang="en-US" dirty="0" smtClean="0"/>
              <a:t>效应</a:t>
            </a:r>
            <a:endParaRPr lang="en-US" dirty="0"/>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57287" y="6488668"/>
            <a:ext cx="4876800" cy="369332"/>
          </a:xfrm>
          <a:prstGeom prst="rect">
            <a:avLst/>
          </a:prstGeom>
          <a:noFill/>
        </p:spPr>
        <p:txBody>
          <a:bodyPr wrap="square" rtlCol="0">
            <a:spAutoFit/>
          </a:bodyPr>
          <a:lstStyle/>
          <a:p>
            <a:pPr algn="ctr"/>
            <a:r>
              <a:rPr lang="zh-CN" altLang="en-US" b="1" dirty="0"/>
              <a:t>图</a:t>
            </a:r>
            <a:r>
              <a:rPr lang="en-US" b="1" dirty="0"/>
              <a:t>12-12 </a:t>
            </a:r>
            <a:r>
              <a:rPr lang="zh-CN" altLang="en-US" b="1" dirty="0"/>
              <a:t>通过大数据包</a:t>
            </a:r>
            <a:r>
              <a:rPr lang="en-US" b="1" dirty="0"/>
              <a:t>Ping</a:t>
            </a:r>
            <a:r>
              <a:rPr lang="zh-CN" altLang="en-US" b="1" dirty="0"/>
              <a:t>目标计算机</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37564" y="4801826"/>
            <a:ext cx="4716246" cy="17037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164103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12.2.2 </a:t>
            </a:r>
            <a:r>
              <a:rPr lang="zh-CN" altLang="en-US" b="1" dirty="0"/>
              <a:t>基于</a:t>
            </a:r>
            <a:r>
              <a:rPr lang="en-US" b="1" dirty="0"/>
              <a:t>ICMP</a:t>
            </a:r>
            <a:r>
              <a:rPr lang="zh-CN" altLang="en-US" b="1" dirty="0"/>
              <a:t>的攻击分析</a:t>
            </a:r>
            <a:endParaRPr lang="en-US" b="1" dirty="0"/>
          </a:p>
        </p:txBody>
      </p:sp>
      <p:sp>
        <p:nvSpPr>
          <p:cNvPr id="3" name="Content Placeholder 2"/>
          <p:cNvSpPr>
            <a:spLocks noGrp="1"/>
          </p:cNvSpPr>
          <p:nvPr>
            <p:ph sz="quarter" idx="13"/>
          </p:nvPr>
        </p:nvSpPr>
        <p:spPr/>
        <p:txBody>
          <a:bodyPr>
            <a:normAutofit/>
          </a:bodyPr>
          <a:lstStyle/>
          <a:p>
            <a:pPr marL="0" indent="0">
              <a:buNone/>
            </a:pPr>
            <a:r>
              <a:rPr lang="zh-CN" altLang="en-US" dirty="0" smtClean="0"/>
              <a:t> </a:t>
            </a:r>
            <a:r>
              <a:rPr lang="en-US" dirty="0" smtClean="0"/>
              <a:t>2</a:t>
            </a:r>
            <a:r>
              <a:rPr lang="zh-CN" altLang="en-US" dirty="0"/>
              <a:t>、</a:t>
            </a:r>
            <a:r>
              <a:rPr lang="en-US" dirty="0"/>
              <a:t>ICMP</a:t>
            </a:r>
            <a:r>
              <a:rPr lang="zh-CN" altLang="en-US" dirty="0"/>
              <a:t>风暴</a:t>
            </a:r>
            <a:endParaRPr lang="en-US" b="1" dirty="0"/>
          </a:p>
          <a:p>
            <a:pPr lvl="1"/>
            <a:r>
              <a:rPr lang="zh-CN" altLang="en-US" dirty="0"/>
              <a:t>向目标主机长时间、连续、大量地发送</a:t>
            </a:r>
            <a:r>
              <a:rPr lang="en-US" dirty="0"/>
              <a:t>ICMP</a:t>
            </a:r>
            <a:r>
              <a:rPr lang="zh-CN" altLang="en-US" dirty="0"/>
              <a:t>数据包会最终使系统</a:t>
            </a:r>
            <a:r>
              <a:rPr lang="zh-CN" altLang="en-US" dirty="0" smtClean="0"/>
              <a:t>瘫痪</a:t>
            </a:r>
          </a:p>
          <a:p>
            <a:pPr lvl="1"/>
            <a:r>
              <a:rPr lang="zh-CN" altLang="en-US" dirty="0" smtClean="0"/>
              <a:t>其</a:t>
            </a:r>
            <a:r>
              <a:rPr lang="zh-CN" altLang="en-US" dirty="0"/>
              <a:t>工作原理是：利用发出</a:t>
            </a:r>
            <a:r>
              <a:rPr lang="en-US" dirty="0"/>
              <a:t>ICMP</a:t>
            </a:r>
            <a:r>
              <a:rPr lang="zh-CN" altLang="en-US" dirty="0"/>
              <a:t>类型</a:t>
            </a:r>
            <a:r>
              <a:rPr lang="en-US" dirty="0"/>
              <a:t>8</a:t>
            </a:r>
            <a:r>
              <a:rPr lang="zh-CN" altLang="en-US" dirty="0"/>
              <a:t>的</a:t>
            </a:r>
            <a:r>
              <a:rPr lang="en-US" dirty="0" smtClean="0"/>
              <a:t>E</a:t>
            </a:r>
            <a:r>
              <a:rPr lang="en-US" cap="none" dirty="0" smtClean="0"/>
              <a:t>cho</a:t>
            </a:r>
            <a:r>
              <a:rPr lang="en-US" dirty="0" smtClean="0"/>
              <a:t>-R</a:t>
            </a:r>
            <a:r>
              <a:rPr lang="en-US" cap="none" dirty="0" smtClean="0"/>
              <a:t>equest</a:t>
            </a:r>
            <a:r>
              <a:rPr lang="zh-CN" altLang="en-US" dirty="0" smtClean="0"/>
              <a:t>给</a:t>
            </a:r>
            <a:r>
              <a:rPr lang="zh-CN" altLang="en-US" dirty="0"/>
              <a:t>目标主机，对方收到后会发出中断请求给操作系统，请系统回送一个类型</a:t>
            </a:r>
            <a:r>
              <a:rPr lang="en-US" dirty="0"/>
              <a:t>0</a:t>
            </a:r>
            <a:r>
              <a:rPr lang="zh-CN" altLang="en-US" dirty="0"/>
              <a:t>的</a:t>
            </a:r>
            <a:r>
              <a:rPr lang="en-US" dirty="0" smtClean="0"/>
              <a:t>E</a:t>
            </a:r>
            <a:r>
              <a:rPr lang="en-US" cap="none" dirty="0" smtClean="0"/>
              <a:t>cho</a:t>
            </a:r>
            <a:r>
              <a:rPr lang="en-US" dirty="0" smtClean="0"/>
              <a:t>-R</a:t>
            </a:r>
            <a:r>
              <a:rPr lang="en-US" cap="none" dirty="0" smtClean="0"/>
              <a:t>eply</a:t>
            </a:r>
            <a:r>
              <a:rPr lang="zh-CN" altLang="en-US" dirty="0" smtClean="0"/>
              <a:t>。</a:t>
            </a:r>
          </a:p>
          <a:p>
            <a:pPr lvl="1"/>
            <a:r>
              <a:rPr lang="zh-CN" altLang="en-US" dirty="0" smtClean="0"/>
              <a:t>大量</a:t>
            </a:r>
            <a:r>
              <a:rPr lang="zh-CN" altLang="en-US" dirty="0"/>
              <a:t>的</a:t>
            </a:r>
            <a:r>
              <a:rPr lang="en-US" dirty="0"/>
              <a:t> ICMP</a:t>
            </a:r>
            <a:r>
              <a:rPr lang="zh-CN" altLang="en-US" dirty="0"/>
              <a:t>数据包会形成“</a:t>
            </a:r>
            <a:r>
              <a:rPr lang="en-US" dirty="0"/>
              <a:t>ICMP</a:t>
            </a:r>
            <a:r>
              <a:rPr lang="zh-CN" altLang="en-US" dirty="0"/>
              <a:t>风暴”或称为“</a:t>
            </a:r>
            <a:r>
              <a:rPr lang="en-US" dirty="0"/>
              <a:t>ICMP</a:t>
            </a:r>
            <a:r>
              <a:rPr lang="zh-CN" altLang="en-US" dirty="0"/>
              <a:t>洪流”，使得目标主机耗费大量的</a:t>
            </a:r>
            <a:r>
              <a:rPr lang="en-US" dirty="0"/>
              <a:t>CPU</a:t>
            </a:r>
            <a:r>
              <a:rPr lang="zh-CN" altLang="en-US" dirty="0"/>
              <a:t>资源处理，它是拒绝服务（</a:t>
            </a:r>
            <a:r>
              <a:rPr lang="en-US" dirty="0" err="1" smtClean="0"/>
              <a:t>D</a:t>
            </a:r>
            <a:r>
              <a:rPr lang="en-US" cap="none" dirty="0" err="1" smtClean="0"/>
              <a:t>o</a:t>
            </a:r>
            <a:r>
              <a:rPr lang="en-US" dirty="0" err="1" smtClean="0"/>
              <a:t>S</a:t>
            </a:r>
            <a:r>
              <a:rPr lang="zh-CN" altLang="en-US" dirty="0"/>
              <a:t>）攻击的一种类型，具体的实现方式主要有三种</a:t>
            </a:r>
            <a:r>
              <a:rPr lang="en-US" dirty="0"/>
              <a:t> </a:t>
            </a:r>
            <a:endParaRPr lang="zh-CN" altLang="en-US" dirty="0" smtClean="0"/>
          </a:p>
          <a:p>
            <a:pPr marL="914400" lvl="2" indent="0">
              <a:buNone/>
            </a:pPr>
            <a:r>
              <a:rPr lang="zh-CN" altLang="en-US" dirty="0"/>
              <a:t>（</a:t>
            </a:r>
            <a:r>
              <a:rPr lang="en-US" dirty="0"/>
              <a:t>1</a:t>
            </a:r>
            <a:r>
              <a:rPr lang="zh-CN" altLang="en-US" dirty="0"/>
              <a:t>）针对宽带的</a:t>
            </a:r>
            <a:r>
              <a:rPr lang="en-US" dirty="0" err="1" smtClean="0"/>
              <a:t>D</a:t>
            </a:r>
            <a:r>
              <a:rPr lang="en-US" cap="none" dirty="0" err="1" smtClean="0"/>
              <a:t>o</a:t>
            </a:r>
            <a:r>
              <a:rPr lang="en-US" dirty="0" err="1" smtClean="0"/>
              <a:t>S</a:t>
            </a:r>
            <a:r>
              <a:rPr lang="zh-CN" altLang="en-US" dirty="0"/>
              <a:t>攻击</a:t>
            </a:r>
            <a:endParaRPr lang="en-US" dirty="0"/>
          </a:p>
          <a:p>
            <a:pPr marL="914400" lvl="2" indent="0">
              <a:buNone/>
            </a:pPr>
            <a:r>
              <a:rPr lang="zh-CN" altLang="en-US" dirty="0"/>
              <a:t>（</a:t>
            </a:r>
            <a:r>
              <a:rPr lang="en-US" dirty="0"/>
              <a:t>2</a:t>
            </a:r>
            <a:r>
              <a:rPr lang="zh-CN" altLang="en-US" dirty="0"/>
              <a:t>）针对连接的</a:t>
            </a:r>
            <a:r>
              <a:rPr lang="en-US" dirty="0" err="1" smtClean="0"/>
              <a:t>D</a:t>
            </a:r>
            <a:r>
              <a:rPr lang="en-US" cap="none" dirty="0" err="1" smtClean="0"/>
              <a:t>o</a:t>
            </a:r>
            <a:r>
              <a:rPr lang="en-US" dirty="0" err="1" smtClean="0"/>
              <a:t>S</a:t>
            </a:r>
            <a:r>
              <a:rPr lang="zh-CN" altLang="en-US" dirty="0"/>
              <a:t>攻击</a:t>
            </a:r>
            <a:endParaRPr lang="en-US" dirty="0"/>
          </a:p>
          <a:p>
            <a:pPr marL="914400" lvl="2" indent="0">
              <a:buNone/>
            </a:pPr>
            <a:r>
              <a:rPr lang="zh-CN" altLang="en-US" dirty="0"/>
              <a:t>（</a:t>
            </a:r>
            <a:r>
              <a:rPr lang="en-US" dirty="0"/>
              <a:t>3</a:t>
            </a:r>
            <a:r>
              <a:rPr lang="zh-CN" altLang="en-US" dirty="0"/>
              <a:t>）</a:t>
            </a:r>
            <a:r>
              <a:rPr lang="en-US" dirty="0" smtClean="0"/>
              <a:t>S</a:t>
            </a:r>
            <a:r>
              <a:rPr lang="en-US" cap="none" dirty="0" smtClean="0"/>
              <a:t>murf</a:t>
            </a:r>
            <a:r>
              <a:rPr lang="zh-CN" altLang="en-US" dirty="0" smtClean="0"/>
              <a:t>攻击</a:t>
            </a:r>
            <a:endParaRPr lang="en-US" dirty="0"/>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3647755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t>
            </a:r>
            <a:r>
              <a:rPr lang="en-US" cap="none" dirty="0" smtClean="0"/>
              <a:t>murf</a:t>
            </a:r>
            <a:r>
              <a:rPr lang="zh-CN" altLang="en-US" dirty="0" smtClean="0"/>
              <a:t>攻击</a:t>
            </a:r>
            <a:r>
              <a:rPr lang="en-US" dirty="0" smtClean="0"/>
              <a:t> </a:t>
            </a:r>
            <a:endParaRPr lang="en-US" dirty="0"/>
          </a:p>
        </p:txBody>
      </p:sp>
      <p:sp>
        <p:nvSpPr>
          <p:cNvPr id="3" name="Content Placeholder 2"/>
          <p:cNvSpPr>
            <a:spLocks noGrp="1"/>
          </p:cNvSpPr>
          <p:nvPr>
            <p:ph sz="quarter" idx="13"/>
          </p:nvPr>
        </p:nvSpPr>
        <p:spPr/>
        <p:txBody>
          <a:bodyPr/>
          <a:lstStyle/>
          <a:p>
            <a:r>
              <a:rPr lang="zh-CN" altLang="en-US" dirty="0"/>
              <a:t>攻击者假冒目标主机向路由器发出广播的</a:t>
            </a:r>
            <a:r>
              <a:rPr lang="en-US" dirty="0"/>
              <a:t>ICMP </a:t>
            </a:r>
            <a:r>
              <a:rPr lang="en-US" dirty="0" smtClean="0"/>
              <a:t>E</a:t>
            </a:r>
            <a:r>
              <a:rPr lang="en-US" cap="none" dirty="0" smtClean="0"/>
              <a:t>cho</a:t>
            </a:r>
            <a:r>
              <a:rPr lang="en-US" dirty="0" smtClean="0"/>
              <a:t>-R</a:t>
            </a:r>
            <a:r>
              <a:rPr lang="en-US" cap="none" dirty="0" smtClean="0"/>
              <a:t>equest</a:t>
            </a:r>
            <a:r>
              <a:rPr lang="zh-CN" altLang="en-US" dirty="0" smtClean="0"/>
              <a:t>数据</a:t>
            </a:r>
            <a:r>
              <a:rPr lang="zh-CN" altLang="en-US" dirty="0"/>
              <a:t>包。因为目的地是广播地址，路由器在收到之后会对该网段内的所有计算机发出此</a:t>
            </a:r>
            <a:r>
              <a:rPr lang="en-US" dirty="0"/>
              <a:t>ICMP</a:t>
            </a:r>
            <a:r>
              <a:rPr lang="zh-CN" altLang="en-US" dirty="0"/>
              <a:t>数据包，这样所有的计算机在接收到此信息后会对源主机（即被假冒的攻击目标）送出</a:t>
            </a:r>
            <a:r>
              <a:rPr lang="en-US" dirty="0"/>
              <a:t>ICMP </a:t>
            </a:r>
            <a:r>
              <a:rPr lang="en-US" dirty="0" smtClean="0"/>
              <a:t>E</a:t>
            </a:r>
            <a:r>
              <a:rPr lang="en-US" cap="none" dirty="0" smtClean="0"/>
              <a:t>cho</a:t>
            </a:r>
            <a:r>
              <a:rPr lang="en-US" dirty="0" smtClean="0"/>
              <a:t>-R</a:t>
            </a:r>
            <a:r>
              <a:rPr lang="en-US" cap="none" dirty="0" smtClean="0"/>
              <a:t>eplay</a:t>
            </a:r>
            <a:r>
              <a:rPr lang="zh-CN" altLang="en-US" dirty="0" smtClean="0"/>
              <a:t>响应</a:t>
            </a:r>
          </a:p>
          <a:p>
            <a:r>
              <a:rPr lang="zh-CN" altLang="en-US" dirty="0" smtClean="0"/>
              <a:t>如此</a:t>
            </a:r>
            <a:r>
              <a:rPr lang="zh-CN" altLang="en-US" dirty="0"/>
              <a:t>一来，所有的</a:t>
            </a:r>
            <a:r>
              <a:rPr lang="en-US" dirty="0"/>
              <a:t> ICMP</a:t>
            </a:r>
            <a:r>
              <a:rPr lang="zh-CN" altLang="en-US" dirty="0"/>
              <a:t>数据包会在极短的时间内涌入目标主机内，这不但造成网络拥塞，而且会使目标主机因为无法反应如此多的系统中断而导致暂停服务。除此之外，如果一连串的</a:t>
            </a:r>
            <a:r>
              <a:rPr lang="en-US" dirty="0"/>
              <a:t>ICMP</a:t>
            </a:r>
            <a:r>
              <a:rPr lang="zh-CN" altLang="en-US" dirty="0"/>
              <a:t>广播数据包洪流被送进目标网内，将会造成网络长时间的拥塞，该网段上的所有计算机（包括路由器）都会成为攻击的</a:t>
            </a:r>
            <a:r>
              <a:rPr lang="zh-CN" altLang="en-US" dirty="0" smtClean="0"/>
              <a:t>受害者</a:t>
            </a:r>
            <a:endParaRPr lang="en-US" dirty="0"/>
          </a:p>
          <a:p>
            <a:endParaRPr lang="en-US" dirty="0"/>
          </a:p>
        </p:txBody>
      </p:sp>
    </p:spTree>
    <p:extLst>
      <p:ext uri="{BB962C8B-B14F-4D97-AF65-F5344CB8AC3E}">
        <p14:creationId xmlns:p14="http://schemas.microsoft.com/office/powerpoint/2010/main" xmlns="" val="1312357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案例一：默认</a:t>
            </a:r>
            <a:r>
              <a:rPr lang="en-US" b="1" dirty="0"/>
              <a:t>HTTPS</a:t>
            </a:r>
            <a:r>
              <a:rPr lang="zh-CN" altLang="en-US" b="1" dirty="0"/>
              <a:t>加密：雅虎邮箱终于启用了</a:t>
            </a:r>
            <a:r>
              <a:rPr lang="en-US" dirty="0"/>
              <a:t> </a:t>
            </a:r>
          </a:p>
        </p:txBody>
      </p:sp>
      <p:sp>
        <p:nvSpPr>
          <p:cNvPr id="3" name="Content Placeholder 2"/>
          <p:cNvSpPr>
            <a:spLocks noGrp="1"/>
          </p:cNvSpPr>
          <p:nvPr>
            <p:ph sz="quarter" idx="13"/>
          </p:nvPr>
        </p:nvSpPr>
        <p:spPr>
          <a:xfrm>
            <a:off x="913774" y="2367092"/>
            <a:ext cx="10363826" cy="4372375"/>
          </a:xfrm>
        </p:spPr>
        <p:txBody>
          <a:bodyPr>
            <a:normAutofit fontScale="77500" lnSpcReduction="20000"/>
          </a:bodyPr>
          <a:lstStyle/>
          <a:p>
            <a:pPr marL="0" indent="0">
              <a:buNone/>
              <a:tabLst>
                <a:tab pos="360000" algn="l"/>
              </a:tabLst>
            </a:pPr>
            <a:r>
              <a:rPr lang="zh-CN" altLang="en-US" dirty="0"/>
              <a:t>	</a:t>
            </a:r>
            <a:r>
              <a:rPr lang="en-US" dirty="0" smtClean="0"/>
              <a:t>2014</a:t>
            </a:r>
            <a:r>
              <a:rPr lang="zh-CN" altLang="en-US" dirty="0"/>
              <a:t>年</a:t>
            </a:r>
            <a:r>
              <a:rPr lang="en-US" dirty="0"/>
              <a:t>1</a:t>
            </a:r>
            <a:r>
              <a:rPr lang="zh-CN" altLang="en-US" dirty="0"/>
              <a:t>月，雅虎将对所有邮件连接做默认加密，这和</a:t>
            </a:r>
            <a:r>
              <a:rPr lang="en-US" dirty="0"/>
              <a:t>2010</a:t>
            </a:r>
            <a:r>
              <a:rPr lang="zh-CN" altLang="en-US" dirty="0"/>
              <a:t>年谷歌为</a:t>
            </a:r>
            <a:r>
              <a:rPr lang="en-US" dirty="0"/>
              <a:t>Gmail</a:t>
            </a:r>
            <a:r>
              <a:rPr lang="zh-CN" altLang="en-US" dirty="0"/>
              <a:t>用户所采取的措施一样。雅虎去年</a:t>
            </a:r>
            <a:r>
              <a:rPr lang="en-US" dirty="0"/>
              <a:t>10</a:t>
            </a:r>
            <a:r>
              <a:rPr lang="zh-CN" altLang="en-US" dirty="0"/>
              <a:t>月就宣布要对邮件加密，到今年</a:t>
            </a:r>
            <a:r>
              <a:rPr lang="en-US" dirty="0"/>
              <a:t>1</a:t>
            </a:r>
            <a:r>
              <a:rPr lang="zh-CN" altLang="en-US" dirty="0"/>
              <a:t>月</a:t>
            </a:r>
            <a:r>
              <a:rPr lang="en-US" dirty="0"/>
              <a:t>8</a:t>
            </a:r>
            <a:r>
              <a:rPr lang="zh-CN" altLang="en-US" dirty="0"/>
              <a:t>日，雅虎已经在浏览器中默认使用</a:t>
            </a:r>
            <a:r>
              <a:rPr lang="en-US" dirty="0"/>
              <a:t>SSL</a:t>
            </a:r>
            <a:r>
              <a:rPr lang="zh-CN" altLang="en-US" dirty="0"/>
              <a:t>加密，为大约两亿雅虎邮箱用户提升安全性能。</a:t>
            </a:r>
            <a:endParaRPr lang="en-US" dirty="0"/>
          </a:p>
          <a:p>
            <a:pPr marL="0" indent="0">
              <a:buNone/>
              <a:tabLst>
                <a:tab pos="360000" algn="l"/>
              </a:tabLst>
            </a:pPr>
            <a:r>
              <a:rPr lang="zh-CN" altLang="en-US" dirty="0" smtClean="0"/>
              <a:t>	这</a:t>
            </a:r>
            <a:r>
              <a:rPr lang="zh-CN" altLang="en-US" dirty="0"/>
              <a:t>一提升意味着雅虎邮箱的用户不再需要手动为账户启用</a:t>
            </a:r>
            <a:r>
              <a:rPr lang="en-US" dirty="0"/>
              <a:t>SSL</a:t>
            </a:r>
            <a:r>
              <a:rPr lang="zh-CN" altLang="en-US" dirty="0"/>
              <a:t>加密，这种加密方式是将浏览器和雅虎</a:t>
            </a:r>
            <a:r>
              <a:rPr lang="en-US" dirty="0"/>
              <a:t>Web</a:t>
            </a:r>
            <a:r>
              <a:rPr lang="zh-CN" altLang="en-US" dirty="0"/>
              <a:t>服务器之间的数据传输做加密处理，目的是确保用户所访问网站的真实性。</a:t>
            </a:r>
            <a:endParaRPr lang="en-US" dirty="0"/>
          </a:p>
          <a:p>
            <a:pPr marL="0" indent="0">
              <a:buNone/>
              <a:tabLst>
                <a:tab pos="360000" algn="l"/>
              </a:tabLst>
            </a:pPr>
            <a:r>
              <a:rPr lang="zh-CN" altLang="en-US" dirty="0" smtClean="0"/>
              <a:t>	“</a:t>
            </a:r>
            <a:r>
              <a:rPr lang="zh-CN" altLang="en-US" dirty="0"/>
              <a:t>任何时候你使用雅虎邮箱</a:t>
            </a:r>
            <a:r>
              <a:rPr lang="en-US" altLang="zh-CN" dirty="0"/>
              <a:t>——</a:t>
            </a:r>
            <a:r>
              <a:rPr lang="zh-CN" altLang="en-US" dirty="0"/>
              <a:t>通过电脑网页，移动设备网页，移动应用或是</a:t>
            </a:r>
            <a:r>
              <a:rPr lang="en-US" dirty="0"/>
              <a:t>IMAP</a:t>
            </a:r>
            <a:r>
              <a:rPr lang="zh-CN" altLang="en-US" dirty="0"/>
              <a:t>，</a:t>
            </a:r>
            <a:r>
              <a:rPr lang="en-US" dirty="0"/>
              <a:t>POP</a:t>
            </a:r>
            <a:r>
              <a:rPr lang="zh-CN" altLang="en-US" dirty="0"/>
              <a:t>或</a:t>
            </a:r>
            <a:r>
              <a:rPr lang="en-US" dirty="0"/>
              <a:t>SMTP</a:t>
            </a:r>
            <a:r>
              <a:rPr lang="en-US" altLang="zh-CN" dirty="0"/>
              <a:t>——</a:t>
            </a:r>
            <a:r>
              <a:rPr lang="zh-CN" altLang="en-US" dirty="0"/>
              <a:t>都是百分之百默认加密的，而且使用</a:t>
            </a:r>
            <a:r>
              <a:rPr lang="en-US" dirty="0"/>
              <a:t>2048</a:t>
            </a:r>
            <a:r>
              <a:rPr lang="zh-CN" altLang="en-US" dirty="0"/>
              <a:t>字节的证书保护”，雅虎通信产品</a:t>
            </a:r>
            <a:r>
              <a:rPr lang="en-US" dirty="0"/>
              <a:t>SVP Jeff </a:t>
            </a:r>
            <a:r>
              <a:rPr lang="en-US" dirty="0" err="1"/>
              <a:t>Bonforte</a:t>
            </a:r>
            <a:r>
              <a:rPr lang="zh-CN" altLang="en-US" dirty="0"/>
              <a:t>在公司博客中写道。</a:t>
            </a:r>
            <a:endParaRPr lang="en-US" dirty="0"/>
          </a:p>
          <a:p>
            <a:pPr marL="0" indent="0">
              <a:buNone/>
              <a:tabLst>
                <a:tab pos="360000" algn="l"/>
              </a:tabLst>
            </a:pPr>
            <a:r>
              <a:rPr lang="zh-CN" altLang="en-US" dirty="0" smtClean="0"/>
              <a:t>	谷歌</a:t>
            </a:r>
            <a:r>
              <a:rPr lang="zh-CN" altLang="en-US" dirty="0"/>
              <a:t>在</a:t>
            </a:r>
            <a:r>
              <a:rPr lang="en-US" dirty="0"/>
              <a:t>2010</a:t>
            </a:r>
            <a:r>
              <a:rPr lang="zh-CN" altLang="en-US" dirty="0"/>
              <a:t>年就启用了对其邮箱系统默认的</a:t>
            </a:r>
            <a:r>
              <a:rPr lang="en-US" dirty="0"/>
              <a:t>SSL</a:t>
            </a:r>
            <a:r>
              <a:rPr lang="zh-CN" altLang="en-US" dirty="0"/>
              <a:t>加密，在</a:t>
            </a:r>
            <a:r>
              <a:rPr lang="en-US" dirty="0"/>
              <a:t>2011</a:t>
            </a:r>
            <a:r>
              <a:rPr lang="zh-CN" altLang="en-US" dirty="0"/>
              <a:t>年对登录用户启用默认</a:t>
            </a:r>
            <a:r>
              <a:rPr lang="en-US" dirty="0"/>
              <a:t>SSL</a:t>
            </a:r>
            <a:r>
              <a:rPr lang="zh-CN" altLang="en-US" dirty="0"/>
              <a:t>搜索加密，现在又为所有的搜索服务启用了</a:t>
            </a:r>
            <a:r>
              <a:rPr lang="en-US" dirty="0"/>
              <a:t>SSL</a:t>
            </a:r>
            <a:r>
              <a:rPr lang="zh-CN" altLang="en-US" dirty="0"/>
              <a:t>加密。在</a:t>
            </a:r>
            <a:r>
              <a:rPr lang="en-US" dirty="0"/>
              <a:t>11</a:t>
            </a:r>
            <a:r>
              <a:rPr lang="zh-CN" altLang="en-US" dirty="0"/>
              <a:t>月，谷歌将所有</a:t>
            </a:r>
            <a:r>
              <a:rPr lang="en-US" dirty="0"/>
              <a:t>SSL</a:t>
            </a:r>
            <a:r>
              <a:rPr lang="zh-CN" altLang="en-US" dirty="0"/>
              <a:t>证书升级到了</a:t>
            </a:r>
            <a:r>
              <a:rPr lang="en-US" dirty="0"/>
              <a:t>2048</a:t>
            </a:r>
            <a:r>
              <a:rPr lang="zh-CN" altLang="en-US" dirty="0"/>
              <a:t>字节的</a:t>
            </a:r>
            <a:r>
              <a:rPr lang="en-US" dirty="0"/>
              <a:t>RSA</a:t>
            </a:r>
            <a:r>
              <a:rPr lang="zh-CN" altLang="en-US" dirty="0"/>
              <a:t>，密钥长度增加使得黑客更难破解</a:t>
            </a:r>
            <a:r>
              <a:rPr lang="en-US" dirty="0"/>
              <a:t>SSL</a:t>
            </a:r>
            <a:r>
              <a:rPr lang="zh-CN" altLang="en-US" dirty="0"/>
              <a:t>连接。</a:t>
            </a:r>
            <a:endParaRPr lang="en-US" dirty="0"/>
          </a:p>
          <a:p>
            <a:pPr marL="0" indent="0">
              <a:buNone/>
              <a:tabLst>
                <a:tab pos="360000" algn="l"/>
              </a:tabLst>
            </a:pPr>
            <a:r>
              <a:rPr lang="zh-CN" altLang="en-US" dirty="0" smtClean="0"/>
              <a:t>	雅虎</a:t>
            </a:r>
            <a:r>
              <a:rPr lang="zh-CN" altLang="en-US" dirty="0"/>
              <a:t>计划实施默认加密，是在斯诺登揭露美国</a:t>
            </a:r>
            <a:r>
              <a:rPr lang="en-US" dirty="0"/>
              <a:t>NSA</a:t>
            </a:r>
            <a:r>
              <a:rPr lang="zh-CN" altLang="en-US" dirty="0"/>
              <a:t>针对美国主要互联网公司的间谍项目之后。雅虎也对</a:t>
            </a:r>
            <a:r>
              <a:rPr lang="en-US" dirty="0"/>
              <a:t>NSA</a:t>
            </a:r>
            <a:r>
              <a:rPr lang="zh-CN" altLang="en-US" dirty="0"/>
              <a:t>的行为做出了响应，雅虎承诺要把所有从互联网传入其服务器的数据以及在其数据中心之间传输的数据全部加密，而后者就是对</a:t>
            </a:r>
            <a:r>
              <a:rPr lang="en-US" dirty="0"/>
              <a:t>NSA</a:t>
            </a:r>
            <a:r>
              <a:rPr lang="zh-CN" altLang="en-US" dirty="0"/>
              <a:t>“</a:t>
            </a:r>
            <a:r>
              <a:rPr lang="en-US" dirty="0" smtClean="0"/>
              <a:t>M</a:t>
            </a:r>
            <a:r>
              <a:rPr lang="en-US" cap="none" dirty="0" smtClean="0"/>
              <a:t>uscular</a:t>
            </a:r>
            <a:r>
              <a:rPr lang="zh-CN" altLang="en-US" dirty="0" smtClean="0"/>
              <a:t>”</a:t>
            </a:r>
            <a:r>
              <a:rPr lang="zh-CN" altLang="en-US" dirty="0"/>
              <a:t>项目做出的回应，因为</a:t>
            </a:r>
            <a:r>
              <a:rPr lang="zh-CN" altLang="en-US" dirty="0" smtClean="0"/>
              <a:t>“</a:t>
            </a:r>
            <a:r>
              <a:rPr lang="en-US" dirty="0"/>
              <a:t>M</a:t>
            </a:r>
            <a:r>
              <a:rPr lang="en-US" cap="none" dirty="0"/>
              <a:t>uscular</a:t>
            </a:r>
            <a:r>
              <a:rPr lang="zh-CN" altLang="en-US" dirty="0" smtClean="0"/>
              <a:t>”</a:t>
            </a:r>
            <a:r>
              <a:rPr lang="zh-CN" altLang="en-US" dirty="0"/>
              <a:t>利用的就是雅虎和谷歌数据中心之间未加密的链接。</a:t>
            </a:r>
            <a:endParaRPr lang="en-US" dirty="0"/>
          </a:p>
          <a:p>
            <a:pPr>
              <a:tabLst>
                <a:tab pos="360000" algn="l"/>
              </a:tabLst>
            </a:pPr>
            <a:endParaRPr lang="en-US" dirty="0"/>
          </a:p>
        </p:txBody>
      </p:sp>
    </p:spTree>
    <p:extLst>
      <p:ext uri="{BB962C8B-B14F-4D97-AF65-F5344CB8AC3E}">
        <p14:creationId xmlns:p14="http://schemas.microsoft.com/office/powerpoint/2010/main" xmlns="" val="13126735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t>
            </a:r>
            <a:r>
              <a:rPr lang="en-US" cap="none" dirty="0" smtClean="0"/>
              <a:t>murf</a:t>
            </a:r>
            <a:r>
              <a:rPr lang="zh-CN" altLang="en-US" dirty="0" smtClean="0"/>
              <a:t>攻击</a:t>
            </a:r>
            <a:r>
              <a:rPr lang="en-US" dirty="0" smtClean="0"/>
              <a:t> </a:t>
            </a:r>
            <a:endParaRPr lang="en-US" dirty="0"/>
          </a:p>
        </p:txBody>
      </p:sp>
      <p:sp>
        <p:nvSpPr>
          <p:cNvPr id="3" name="Content Placeholder 2"/>
          <p:cNvSpPr>
            <a:spLocks noGrp="1"/>
          </p:cNvSpPr>
          <p:nvPr>
            <p:ph sz="quarter" idx="13"/>
          </p:nvPr>
        </p:nvSpPr>
        <p:spPr/>
        <p:txBody>
          <a:bodyPr/>
          <a:lstStyle/>
          <a:p>
            <a:r>
              <a:rPr lang="zh-CN" altLang="en-US" dirty="0"/>
              <a:t>以</a:t>
            </a:r>
            <a:r>
              <a:rPr lang="en-US" dirty="0"/>
              <a:t>ICMP</a:t>
            </a:r>
            <a:r>
              <a:rPr lang="zh-CN" altLang="en-US" dirty="0"/>
              <a:t>风暴工具</a:t>
            </a:r>
            <a:r>
              <a:rPr lang="en-US" dirty="0" smtClean="0"/>
              <a:t>S</a:t>
            </a:r>
            <a:r>
              <a:rPr lang="en-US" cap="none" dirty="0" smtClean="0"/>
              <a:t>murf</a:t>
            </a:r>
            <a:r>
              <a:rPr lang="zh-CN" altLang="en-US" dirty="0" smtClean="0"/>
              <a:t>为</a:t>
            </a:r>
            <a:r>
              <a:rPr lang="zh-CN" altLang="en-US" dirty="0"/>
              <a:t>例，打开</a:t>
            </a:r>
            <a:r>
              <a:rPr lang="en-US" dirty="0" smtClean="0"/>
              <a:t>S</a:t>
            </a:r>
            <a:r>
              <a:rPr lang="en-US" cap="none" dirty="0" smtClean="0"/>
              <a:t>murf</a:t>
            </a:r>
            <a:r>
              <a:rPr lang="zh-CN" altLang="en-US" dirty="0" smtClean="0"/>
              <a:t>工具</a:t>
            </a:r>
            <a:r>
              <a:rPr lang="zh-CN" altLang="en-US" dirty="0"/>
              <a:t>，输入目标计算机</a:t>
            </a:r>
            <a:r>
              <a:rPr lang="en-US" dirty="0"/>
              <a:t>IP</a:t>
            </a:r>
            <a:r>
              <a:rPr lang="zh-CN" altLang="en-US" dirty="0"/>
              <a:t>地址，点击</a:t>
            </a:r>
            <a:r>
              <a:rPr lang="zh-CN" altLang="en-US" dirty="0" smtClean="0"/>
              <a:t>“</a:t>
            </a:r>
            <a:r>
              <a:rPr lang="en-US" cap="none" dirty="0" smtClean="0"/>
              <a:t>load list</a:t>
            </a:r>
            <a:r>
              <a:rPr lang="zh-CN" altLang="en-US" dirty="0" smtClean="0"/>
              <a:t>”</a:t>
            </a:r>
            <a:r>
              <a:rPr lang="zh-CN" altLang="en-US" dirty="0"/>
              <a:t>按钮打开计算机列表，如图</a:t>
            </a:r>
            <a:r>
              <a:rPr lang="en-US" dirty="0"/>
              <a:t>12-13</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8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98637" y="3115733"/>
            <a:ext cx="3594100" cy="32639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148072" y="6426199"/>
            <a:ext cx="5895229" cy="369332"/>
          </a:xfrm>
          <a:prstGeom prst="rect">
            <a:avLst/>
          </a:prstGeom>
          <a:noFill/>
        </p:spPr>
        <p:txBody>
          <a:bodyPr wrap="square" rtlCol="0">
            <a:spAutoFit/>
          </a:bodyPr>
          <a:lstStyle/>
          <a:p>
            <a:r>
              <a:rPr lang="zh-CN" altLang="en-US" b="1" dirty="0"/>
              <a:t>图</a:t>
            </a:r>
            <a:r>
              <a:rPr lang="en-US" b="1" dirty="0"/>
              <a:t>12-13 Smurf</a:t>
            </a:r>
            <a:r>
              <a:rPr lang="zh-CN" altLang="en-US" b="1" dirty="0"/>
              <a:t>工具中输入目标计算机</a:t>
            </a:r>
            <a:r>
              <a:rPr lang="en-US" b="1" dirty="0"/>
              <a:t>IP</a:t>
            </a:r>
            <a:r>
              <a:rPr lang="zh-CN" altLang="en-US" b="1" dirty="0"/>
              <a:t>并载入计算机列表</a:t>
            </a:r>
            <a:endParaRPr lang="en-US" dirty="0"/>
          </a:p>
        </p:txBody>
      </p:sp>
    </p:spTree>
    <p:extLst>
      <p:ext uri="{BB962C8B-B14F-4D97-AF65-F5344CB8AC3E}">
        <p14:creationId xmlns:p14="http://schemas.microsoft.com/office/powerpoint/2010/main" xmlns="" val="9477360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t>
            </a:r>
            <a:r>
              <a:rPr lang="en-US" cap="none" dirty="0" smtClean="0"/>
              <a:t>murf</a:t>
            </a:r>
            <a:r>
              <a:rPr lang="zh-CN" altLang="en-US" dirty="0" smtClean="0"/>
              <a:t>攻击</a:t>
            </a:r>
            <a:r>
              <a:rPr lang="en-US" dirty="0" smtClean="0"/>
              <a:t> </a:t>
            </a:r>
            <a:endParaRPr lang="en-US" dirty="0"/>
          </a:p>
        </p:txBody>
      </p:sp>
      <p:sp>
        <p:nvSpPr>
          <p:cNvPr id="3" name="Content Placeholder 2"/>
          <p:cNvSpPr>
            <a:spLocks noGrp="1"/>
          </p:cNvSpPr>
          <p:nvPr>
            <p:ph sz="quarter" idx="13"/>
          </p:nvPr>
        </p:nvSpPr>
        <p:spPr/>
        <p:txBody>
          <a:bodyPr/>
          <a:lstStyle/>
          <a:p>
            <a:r>
              <a:rPr lang="en-US" cap="none" dirty="0" smtClean="0"/>
              <a:t> </a:t>
            </a:r>
            <a:r>
              <a:rPr lang="en-US" cap="none" dirty="0" err="1" smtClean="0"/>
              <a:t>list.txt</a:t>
            </a:r>
            <a:r>
              <a:rPr lang="zh-CN" altLang="en-US" cap="none" dirty="0" smtClean="0"/>
              <a:t>文件中列出了网段内所有计算机的列表，如图</a:t>
            </a:r>
            <a:r>
              <a:rPr lang="en-US" cap="none" dirty="0" smtClean="0"/>
              <a:t>12-14</a:t>
            </a:r>
            <a:r>
              <a:rPr lang="zh-CN" altLang="en-US" cap="none" dirty="0" smtClean="0"/>
              <a:t>所示</a:t>
            </a:r>
          </a:p>
          <a:p>
            <a:r>
              <a:rPr lang="zh-CN" altLang="en-US" dirty="0"/>
              <a:t>点击“</a:t>
            </a:r>
            <a:r>
              <a:rPr lang="en-US" dirty="0" err="1" smtClean="0"/>
              <a:t>s</a:t>
            </a:r>
            <a:r>
              <a:rPr lang="en-US" cap="none" dirty="0" err="1" smtClean="0"/>
              <a:t>murf</a:t>
            </a:r>
            <a:r>
              <a:rPr lang="zh-CN" altLang="en-US" dirty="0" smtClean="0"/>
              <a:t>”</a:t>
            </a:r>
            <a:r>
              <a:rPr lang="zh-CN" altLang="en-US" dirty="0"/>
              <a:t>按钮，将在该网段内产生</a:t>
            </a:r>
            <a:r>
              <a:rPr lang="en-US" dirty="0"/>
              <a:t>ICMP</a:t>
            </a:r>
            <a:r>
              <a:rPr lang="zh-CN" altLang="en-US" dirty="0"/>
              <a:t>风暴，使网络瞬间瘫痪</a:t>
            </a:r>
            <a:r>
              <a:rPr lang="en-US" dirty="0"/>
              <a:t> </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148071" y="6325545"/>
            <a:ext cx="5895229" cy="369332"/>
          </a:xfrm>
          <a:prstGeom prst="rect">
            <a:avLst/>
          </a:prstGeom>
          <a:noFill/>
        </p:spPr>
        <p:txBody>
          <a:bodyPr wrap="square" rtlCol="0">
            <a:spAutoFit/>
          </a:bodyPr>
          <a:lstStyle/>
          <a:p>
            <a:pPr algn="ctr"/>
            <a:r>
              <a:rPr lang="zh-CN" altLang="en-US" b="1" dirty="0"/>
              <a:t>图</a:t>
            </a:r>
            <a:r>
              <a:rPr lang="en-US" b="1" dirty="0"/>
              <a:t>12-14 </a:t>
            </a:r>
            <a:r>
              <a:rPr lang="en-US" b="1" dirty="0" err="1"/>
              <a:t>list.txt</a:t>
            </a:r>
            <a:r>
              <a:rPr lang="zh-CN" altLang="en-US" b="1" dirty="0"/>
              <a:t>中列出了网段内所有计算机</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150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66935" y="3722045"/>
            <a:ext cx="2857500" cy="2603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96298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12.2.3 </a:t>
            </a:r>
            <a:r>
              <a:rPr lang="zh-CN" altLang="en-US" b="1" dirty="0"/>
              <a:t>防范</a:t>
            </a:r>
            <a:r>
              <a:rPr lang="en-US" b="1" dirty="0"/>
              <a:t>ICMP</a:t>
            </a:r>
            <a:r>
              <a:rPr lang="zh-CN" altLang="en-US" b="1" dirty="0"/>
              <a:t>攻击</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、通过本地安全设置防范</a:t>
            </a:r>
            <a:r>
              <a:rPr lang="en-US" dirty="0"/>
              <a:t>ICMP</a:t>
            </a:r>
            <a:r>
              <a:rPr lang="zh-CN" altLang="en-US" dirty="0" smtClean="0"/>
              <a:t>攻击</a:t>
            </a:r>
          </a:p>
          <a:p>
            <a:pPr marL="457200" lvl="1" indent="0">
              <a:buNone/>
            </a:pPr>
            <a:r>
              <a:rPr lang="zh-CN" altLang="en-US" dirty="0"/>
              <a:t>（</a:t>
            </a:r>
            <a:r>
              <a:rPr lang="en-US" dirty="0"/>
              <a:t>1</a:t>
            </a:r>
            <a:r>
              <a:rPr lang="zh-CN" altLang="en-US" dirty="0"/>
              <a:t>）打开计算机的“管理工具”</a:t>
            </a:r>
            <a:r>
              <a:rPr lang="en-US" dirty="0"/>
              <a:t>-&gt;</a:t>
            </a:r>
            <a:r>
              <a:rPr lang="zh-CN" altLang="en-US" dirty="0"/>
              <a:t>“本地安全设置”，右键单击“</a:t>
            </a:r>
            <a:r>
              <a:rPr lang="en-US" dirty="0"/>
              <a:t>IP</a:t>
            </a:r>
            <a:r>
              <a:rPr lang="zh-CN" altLang="en-US" dirty="0"/>
              <a:t>安全策略，在本地计算机”，选择“管理</a:t>
            </a:r>
            <a:r>
              <a:rPr lang="en-US" dirty="0"/>
              <a:t>IP</a:t>
            </a:r>
            <a:r>
              <a:rPr lang="zh-CN" altLang="en-US" dirty="0"/>
              <a:t>筛选器和</a:t>
            </a:r>
            <a:r>
              <a:rPr lang="en-US" dirty="0"/>
              <a:t>IP</a:t>
            </a:r>
            <a:r>
              <a:rPr lang="zh-CN" altLang="en-US" dirty="0"/>
              <a:t>筛选器操作”，如图</a:t>
            </a:r>
            <a:r>
              <a:rPr lang="en-US" dirty="0"/>
              <a:t>12-15</a:t>
            </a:r>
            <a:r>
              <a:rPr lang="zh-CN" altLang="en-US" dirty="0"/>
              <a:t>所示</a:t>
            </a:r>
            <a:r>
              <a:rPr lang="en-US" dirty="0"/>
              <a:t> </a:t>
            </a:r>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355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11680" y="3454398"/>
            <a:ext cx="4168014" cy="299407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011680" y="6417733"/>
            <a:ext cx="4168014" cy="369332"/>
          </a:xfrm>
          <a:prstGeom prst="rect">
            <a:avLst/>
          </a:prstGeom>
          <a:noFill/>
        </p:spPr>
        <p:txBody>
          <a:bodyPr wrap="square" rtlCol="0">
            <a:spAutoFit/>
          </a:bodyPr>
          <a:lstStyle/>
          <a:p>
            <a:pPr algn="ctr"/>
            <a:r>
              <a:rPr lang="zh-CN" altLang="en-US" b="1" dirty="0"/>
              <a:t>图</a:t>
            </a:r>
            <a:r>
              <a:rPr lang="en-US" b="1" dirty="0"/>
              <a:t>12-15 </a:t>
            </a:r>
            <a:r>
              <a:rPr lang="zh-CN" altLang="en-US" b="1" dirty="0"/>
              <a:t>管理</a:t>
            </a:r>
            <a:r>
              <a:rPr lang="en-US" b="1" dirty="0"/>
              <a:t>IP</a:t>
            </a:r>
            <a:r>
              <a:rPr lang="zh-CN" altLang="en-US" b="1" dirty="0"/>
              <a:t>筛选器和</a:t>
            </a:r>
            <a:r>
              <a:rPr lang="en-US" b="1" dirty="0"/>
              <a:t>IP</a:t>
            </a:r>
            <a:r>
              <a:rPr lang="zh-CN" altLang="en-US" b="1" dirty="0"/>
              <a:t>筛选器操作</a:t>
            </a:r>
            <a:endParaRPr lang="en-US" dirty="0"/>
          </a:p>
        </p:txBody>
      </p:sp>
    </p:spTree>
    <p:extLst>
      <p:ext uri="{BB962C8B-B14F-4D97-AF65-F5344CB8AC3E}">
        <p14:creationId xmlns:p14="http://schemas.microsoft.com/office/powerpoint/2010/main" xmlns="" val="13599222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12.2.3 </a:t>
            </a:r>
            <a:r>
              <a:rPr lang="zh-CN" altLang="en-US" b="1" dirty="0"/>
              <a:t>防范</a:t>
            </a:r>
            <a:r>
              <a:rPr lang="en-US" b="1" dirty="0"/>
              <a:t>ICMP</a:t>
            </a:r>
            <a:r>
              <a:rPr lang="zh-CN" altLang="en-US" b="1" dirty="0"/>
              <a:t>攻击</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、通过本地安全设置防范</a:t>
            </a:r>
            <a:r>
              <a:rPr lang="en-US" dirty="0"/>
              <a:t>ICMP</a:t>
            </a:r>
            <a:r>
              <a:rPr lang="zh-CN" altLang="en-US" dirty="0" smtClean="0"/>
              <a:t>攻击</a:t>
            </a:r>
          </a:p>
          <a:p>
            <a:pPr marL="457200" lvl="1" indent="0">
              <a:buNone/>
            </a:pPr>
            <a:r>
              <a:rPr lang="zh-CN" altLang="en-US" dirty="0"/>
              <a:t>（</a:t>
            </a:r>
            <a:r>
              <a:rPr lang="en-US" dirty="0"/>
              <a:t>2</a:t>
            </a:r>
            <a:r>
              <a:rPr lang="zh-CN" altLang="en-US" dirty="0"/>
              <a:t>）点击“添加”按钮在列表中添加一个新的过滤规则，名称输入“防止</a:t>
            </a:r>
            <a:r>
              <a:rPr lang="en-US" dirty="0"/>
              <a:t>ICMP</a:t>
            </a:r>
            <a:r>
              <a:rPr lang="zh-CN" altLang="en-US" dirty="0"/>
              <a:t>攻击”，再点击该页中的“添加”按钮，在“寻址”页中设置源地址为“任何</a:t>
            </a:r>
            <a:r>
              <a:rPr lang="en-US" dirty="0"/>
              <a:t>IP</a:t>
            </a:r>
            <a:r>
              <a:rPr lang="zh-CN" altLang="en-US" dirty="0"/>
              <a:t>地址”，目标地址为“我的</a:t>
            </a:r>
            <a:r>
              <a:rPr lang="en-US" dirty="0"/>
              <a:t>IP</a:t>
            </a:r>
            <a:r>
              <a:rPr lang="zh-CN" altLang="en-US" dirty="0"/>
              <a:t>地址”，在“协议”页设置协议类型为“</a:t>
            </a:r>
            <a:r>
              <a:rPr lang="en-US" dirty="0"/>
              <a:t>ICMP</a:t>
            </a:r>
            <a:r>
              <a:rPr lang="zh-CN" altLang="en-US" dirty="0"/>
              <a:t>”，点击“确定”，如图</a:t>
            </a:r>
            <a:r>
              <a:rPr lang="en-US" dirty="0"/>
              <a:t>12-16</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011680" y="6417733"/>
            <a:ext cx="4168014" cy="369332"/>
          </a:xfrm>
          <a:prstGeom prst="rect">
            <a:avLst/>
          </a:prstGeom>
          <a:noFill/>
        </p:spPr>
        <p:txBody>
          <a:bodyPr wrap="square" rtlCol="0">
            <a:spAutoFit/>
          </a:bodyPr>
          <a:lstStyle/>
          <a:p>
            <a:pPr algn="ctr"/>
            <a:r>
              <a:rPr lang="zh-CN" altLang="en-US" b="1" dirty="0"/>
              <a:t>图</a:t>
            </a:r>
            <a:r>
              <a:rPr lang="en-US" b="1" dirty="0"/>
              <a:t>12-16 </a:t>
            </a:r>
            <a:r>
              <a:rPr lang="zh-CN" altLang="en-US" b="1" dirty="0"/>
              <a:t>添加过滤规则</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457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01737" y="4017433"/>
            <a:ext cx="4787900" cy="2400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584162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12.2.3 </a:t>
            </a:r>
            <a:r>
              <a:rPr lang="zh-CN" altLang="en-US" b="1" dirty="0"/>
              <a:t>防范</a:t>
            </a:r>
            <a:r>
              <a:rPr lang="en-US" b="1" dirty="0"/>
              <a:t>ICMP</a:t>
            </a:r>
            <a:r>
              <a:rPr lang="zh-CN" altLang="en-US" b="1" dirty="0"/>
              <a:t>攻击</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、通过本地安全设置防范</a:t>
            </a:r>
            <a:r>
              <a:rPr lang="en-US" dirty="0"/>
              <a:t>ICMP</a:t>
            </a:r>
            <a:r>
              <a:rPr lang="zh-CN" altLang="en-US" dirty="0" smtClean="0"/>
              <a:t>攻击</a:t>
            </a:r>
          </a:p>
          <a:p>
            <a:pPr marL="457200" lvl="1" indent="0">
              <a:buNone/>
            </a:pPr>
            <a:r>
              <a:rPr lang="zh-CN" altLang="en-US" dirty="0"/>
              <a:t>（</a:t>
            </a:r>
            <a:r>
              <a:rPr lang="en-US" dirty="0"/>
              <a:t>3</a:t>
            </a:r>
            <a:r>
              <a:rPr lang="zh-CN" altLang="en-US" dirty="0"/>
              <a:t>）点击“管理筛选器操作”，取消选中“使用添加向导”， 点击“添加”按钮，如图</a:t>
            </a:r>
            <a:r>
              <a:rPr lang="en-US" dirty="0"/>
              <a:t>12-17</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011680" y="6417733"/>
            <a:ext cx="4168014" cy="369332"/>
          </a:xfrm>
          <a:prstGeom prst="rect">
            <a:avLst/>
          </a:prstGeom>
          <a:noFill/>
        </p:spPr>
        <p:txBody>
          <a:bodyPr wrap="square" rtlCol="0">
            <a:spAutoFit/>
          </a:bodyPr>
          <a:lstStyle/>
          <a:p>
            <a:pPr algn="ctr"/>
            <a:r>
              <a:rPr lang="zh-CN" altLang="en-US" b="1" dirty="0"/>
              <a:t>图</a:t>
            </a:r>
            <a:r>
              <a:rPr lang="en-US" b="1" dirty="0"/>
              <a:t>12-17 </a:t>
            </a:r>
            <a:r>
              <a:rPr lang="zh-CN" altLang="en-US" b="1" dirty="0"/>
              <a:t>设置筛选器属性</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560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19187" y="3725333"/>
            <a:ext cx="4953000" cy="2692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621512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12.2.3 </a:t>
            </a:r>
            <a:r>
              <a:rPr lang="zh-CN" altLang="en-US" b="1" dirty="0"/>
              <a:t>防范</a:t>
            </a:r>
            <a:r>
              <a:rPr lang="en-US" b="1" dirty="0"/>
              <a:t>ICMP</a:t>
            </a:r>
            <a:r>
              <a:rPr lang="zh-CN" altLang="en-US" b="1" dirty="0"/>
              <a:t>攻击</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、通过本地安全设置防范</a:t>
            </a:r>
            <a:r>
              <a:rPr lang="en-US" dirty="0"/>
              <a:t>ICMP</a:t>
            </a:r>
            <a:r>
              <a:rPr lang="zh-CN" altLang="en-US" dirty="0" smtClean="0"/>
              <a:t>攻击</a:t>
            </a:r>
          </a:p>
          <a:p>
            <a:pPr marL="457200" lvl="1" indent="0">
              <a:buNone/>
            </a:pPr>
            <a:r>
              <a:rPr lang="zh-CN" altLang="en-US" dirty="0"/>
              <a:t>（</a:t>
            </a:r>
            <a:r>
              <a:rPr lang="en-US" dirty="0"/>
              <a:t>4</a:t>
            </a:r>
            <a:r>
              <a:rPr lang="zh-CN" altLang="en-US" dirty="0"/>
              <a:t>）在“常规”选项卡中输入名称为“</a:t>
            </a:r>
            <a:r>
              <a:rPr lang="en-US" dirty="0" smtClean="0"/>
              <a:t>D</a:t>
            </a:r>
            <a:r>
              <a:rPr lang="en-US" cap="none" dirty="0" smtClean="0"/>
              <a:t>eny</a:t>
            </a:r>
            <a:r>
              <a:rPr lang="zh-CN" altLang="en-US" dirty="0" smtClean="0"/>
              <a:t>操作</a:t>
            </a:r>
            <a:r>
              <a:rPr lang="zh-CN" altLang="en-US" dirty="0"/>
              <a:t>”，在“安全措施”页中设置为“阻止”，如图</a:t>
            </a:r>
            <a:r>
              <a:rPr lang="en-US" dirty="0"/>
              <a:t>12-18</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011680" y="6417733"/>
            <a:ext cx="4168014" cy="369332"/>
          </a:xfrm>
          <a:prstGeom prst="rect">
            <a:avLst/>
          </a:prstGeom>
          <a:noFill/>
        </p:spPr>
        <p:txBody>
          <a:bodyPr wrap="square" rtlCol="0">
            <a:spAutoFit/>
          </a:bodyPr>
          <a:lstStyle/>
          <a:p>
            <a:pPr algn="ctr"/>
            <a:r>
              <a:rPr lang="zh-CN" altLang="en-US" b="1" dirty="0"/>
              <a:t>图</a:t>
            </a:r>
            <a:r>
              <a:rPr lang="en-US" b="1" dirty="0"/>
              <a:t>12-18 </a:t>
            </a:r>
            <a:r>
              <a:rPr lang="zh-CN" altLang="en-US" b="1" dirty="0"/>
              <a:t>设置筛选器操作</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662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39837" y="3788833"/>
            <a:ext cx="4711700" cy="2628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793775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12.2.3 </a:t>
            </a:r>
            <a:r>
              <a:rPr lang="zh-CN" altLang="en-US" b="1" dirty="0"/>
              <a:t>防范</a:t>
            </a:r>
            <a:r>
              <a:rPr lang="en-US" b="1" dirty="0"/>
              <a:t>ICMP</a:t>
            </a:r>
            <a:r>
              <a:rPr lang="zh-CN" altLang="en-US" b="1" dirty="0"/>
              <a:t>攻击</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、通过本地安全设置防范</a:t>
            </a:r>
            <a:r>
              <a:rPr lang="en-US" dirty="0"/>
              <a:t>ICMP</a:t>
            </a:r>
            <a:r>
              <a:rPr lang="zh-CN" altLang="en-US" dirty="0" smtClean="0"/>
              <a:t>攻击</a:t>
            </a:r>
          </a:p>
          <a:p>
            <a:pPr marL="457200" lvl="1" indent="0">
              <a:buNone/>
            </a:pPr>
            <a:r>
              <a:rPr lang="zh-CN" altLang="en-US" dirty="0"/>
              <a:t>（</a:t>
            </a:r>
            <a:r>
              <a:rPr lang="en-US" dirty="0"/>
              <a:t>5</a:t>
            </a:r>
            <a:r>
              <a:rPr lang="zh-CN" altLang="en-US" dirty="0"/>
              <a:t>）点击“确定”后回到“本地安全设置”界面，点击“</a:t>
            </a:r>
            <a:r>
              <a:rPr lang="en-US" dirty="0"/>
              <a:t>IP</a:t>
            </a:r>
            <a:r>
              <a:rPr lang="zh-CN" altLang="en-US" dirty="0"/>
              <a:t>安全策略，在本地计算机”，选择“创建</a:t>
            </a:r>
            <a:r>
              <a:rPr lang="en-US" dirty="0"/>
              <a:t>IP</a:t>
            </a:r>
            <a:r>
              <a:rPr lang="zh-CN" altLang="en-US" dirty="0"/>
              <a:t>安全策略”，点击“下一步”，输入“</a:t>
            </a:r>
            <a:r>
              <a:rPr lang="en-US" dirty="0"/>
              <a:t>ICMP</a:t>
            </a:r>
            <a:r>
              <a:rPr lang="zh-CN" altLang="en-US" dirty="0"/>
              <a:t>过滤器”，通过增加过滤规则向导把刚刚定义的“防止</a:t>
            </a:r>
            <a:r>
              <a:rPr lang="en-US" dirty="0"/>
              <a:t>ICMP</a:t>
            </a:r>
            <a:r>
              <a:rPr lang="zh-CN" altLang="en-US" dirty="0"/>
              <a:t>攻击”过滤策略指定给</a:t>
            </a:r>
            <a:r>
              <a:rPr lang="en-US" dirty="0"/>
              <a:t>ICMP</a:t>
            </a:r>
            <a:r>
              <a:rPr lang="zh-CN" altLang="en-US" dirty="0"/>
              <a:t>过滤器，然后选择刚刚定义的“</a:t>
            </a:r>
            <a:r>
              <a:rPr lang="en-US" dirty="0" smtClean="0"/>
              <a:t>D</a:t>
            </a:r>
            <a:r>
              <a:rPr lang="en-US" cap="none" dirty="0" smtClean="0"/>
              <a:t>eny</a:t>
            </a:r>
            <a:r>
              <a:rPr lang="zh-CN" altLang="en-US" dirty="0" smtClean="0"/>
              <a:t>操作</a:t>
            </a:r>
            <a:r>
              <a:rPr lang="zh-CN" altLang="en-US" dirty="0"/>
              <a:t>”，如图</a:t>
            </a:r>
            <a:r>
              <a:rPr lang="en-US" dirty="0"/>
              <a:t>12-19</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011680" y="6417733"/>
            <a:ext cx="4168014" cy="369332"/>
          </a:xfrm>
          <a:prstGeom prst="rect">
            <a:avLst/>
          </a:prstGeom>
          <a:noFill/>
        </p:spPr>
        <p:txBody>
          <a:bodyPr wrap="square" rtlCol="0">
            <a:spAutoFit/>
          </a:bodyPr>
          <a:lstStyle/>
          <a:p>
            <a:pPr algn="ctr"/>
            <a:r>
              <a:rPr lang="zh-CN" altLang="en-US" b="1" dirty="0"/>
              <a:t>图</a:t>
            </a:r>
            <a:r>
              <a:rPr lang="en-US" b="1" dirty="0"/>
              <a:t>12-19 </a:t>
            </a:r>
            <a:r>
              <a:rPr lang="zh-CN" altLang="en-US" b="1" dirty="0"/>
              <a:t>创建新</a:t>
            </a:r>
            <a:r>
              <a:rPr lang="en-US" b="1" dirty="0"/>
              <a:t>IP</a:t>
            </a:r>
            <a:r>
              <a:rPr lang="zh-CN" altLang="en-US" b="1" dirty="0"/>
              <a:t>安全策略</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764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19187" y="3852333"/>
            <a:ext cx="4953000" cy="2565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83524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12.2.3 </a:t>
            </a:r>
            <a:r>
              <a:rPr lang="zh-CN" altLang="en-US" b="1" dirty="0"/>
              <a:t>防范</a:t>
            </a:r>
            <a:r>
              <a:rPr lang="en-US" b="1" dirty="0"/>
              <a:t>ICMP</a:t>
            </a:r>
            <a:r>
              <a:rPr lang="zh-CN" altLang="en-US" b="1" dirty="0"/>
              <a:t>攻击</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、通过本地安全设置防范</a:t>
            </a:r>
            <a:r>
              <a:rPr lang="en-US" dirty="0"/>
              <a:t>ICMP</a:t>
            </a:r>
            <a:r>
              <a:rPr lang="zh-CN" altLang="en-US" dirty="0" smtClean="0"/>
              <a:t>攻击</a:t>
            </a:r>
          </a:p>
          <a:p>
            <a:pPr marL="457200" lvl="1" indent="0">
              <a:buNone/>
            </a:pPr>
            <a:r>
              <a:rPr lang="zh-CN" altLang="en-US" dirty="0"/>
              <a:t>（</a:t>
            </a:r>
            <a:r>
              <a:rPr lang="en-US" dirty="0"/>
              <a:t>6</a:t>
            </a:r>
            <a:r>
              <a:rPr lang="zh-CN" altLang="en-US" dirty="0"/>
              <a:t>）最后启用设定好的安全策略，即在“</a:t>
            </a:r>
            <a:r>
              <a:rPr lang="en-US" dirty="0"/>
              <a:t>ICMP</a:t>
            </a:r>
            <a:r>
              <a:rPr lang="zh-CN" altLang="en-US" dirty="0"/>
              <a:t>过滤器”上点击右键，选择“指派”，如图</a:t>
            </a:r>
            <a:r>
              <a:rPr lang="en-US" dirty="0"/>
              <a:t>12-20</a:t>
            </a:r>
            <a:r>
              <a:rPr lang="zh-CN" altLang="en-US" dirty="0"/>
              <a:t>所示</a:t>
            </a:r>
            <a:r>
              <a:rPr lang="en-US" dirty="0"/>
              <a:t> </a:t>
            </a:r>
            <a:endParaRPr lang="zh-CN" altLang="en-US" dirty="0" smtClean="0"/>
          </a:p>
          <a:p>
            <a:pPr marL="457200" lvl="1" indent="0">
              <a:buNone/>
            </a:pPr>
            <a:r>
              <a:rPr lang="zh-CN" altLang="en-US" dirty="0"/>
              <a:t>上面的设置完成了一个关注所有进入系统的</a:t>
            </a:r>
            <a:r>
              <a:rPr lang="en-US" dirty="0"/>
              <a:t>ICMP</a:t>
            </a:r>
            <a:r>
              <a:rPr lang="zh-CN" altLang="en-US" dirty="0"/>
              <a:t>报文的过滤策略和丢弃所有报文的过滤操作，从而阻挡攻击者使用</a:t>
            </a:r>
            <a:r>
              <a:rPr lang="en-US" dirty="0"/>
              <a:t>ICMP</a:t>
            </a:r>
            <a:r>
              <a:rPr lang="zh-CN" altLang="en-US" dirty="0"/>
              <a:t>报文进行攻击</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011680" y="6488668"/>
            <a:ext cx="4168014" cy="369332"/>
          </a:xfrm>
          <a:prstGeom prst="rect">
            <a:avLst/>
          </a:prstGeom>
          <a:noFill/>
        </p:spPr>
        <p:txBody>
          <a:bodyPr wrap="square" rtlCol="0">
            <a:spAutoFit/>
          </a:bodyPr>
          <a:lstStyle/>
          <a:p>
            <a:pPr algn="ctr"/>
            <a:r>
              <a:rPr lang="zh-CN" altLang="en-US" b="1" dirty="0"/>
              <a:t>图</a:t>
            </a:r>
            <a:r>
              <a:rPr lang="en-US" b="1" dirty="0"/>
              <a:t>12-20 </a:t>
            </a:r>
            <a:r>
              <a:rPr lang="zh-CN" altLang="en-US" b="1" dirty="0"/>
              <a:t>指派和应用新</a:t>
            </a:r>
            <a:r>
              <a:rPr lang="en-US" b="1" dirty="0"/>
              <a:t>IP</a:t>
            </a:r>
            <a:r>
              <a:rPr lang="zh-CN" altLang="en-US" b="1" dirty="0"/>
              <a:t>安全策略</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867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20164" y="4169473"/>
            <a:ext cx="3751046" cy="231919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692637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12.2.3 </a:t>
            </a:r>
            <a:r>
              <a:rPr lang="zh-CN" altLang="en-US" b="1" dirty="0"/>
              <a:t>防范</a:t>
            </a:r>
            <a:r>
              <a:rPr lang="en-US" b="1" dirty="0"/>
              <a:t>ICMP</a:t>
            </a:r>
            <a:r>
              <a:rPr lang="zh-CN" altLang="en-US" b="1" dirty="0"/>
              <a:t>攻击</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、通过修改注册表防范</a:t>
            </a:r>
            <a:r>
              <a:rPr lang="en-US" dirty="0"/>
              <a:t>ICMP</a:t>
            </a:r>
            <a:r>
              <a:rPr lang="zh-CN" altLang="en-US" dirty="0" smtClean="0"/>
              <a:t>攻击</a:t>
            </a:r>
          </a:p>
          <a:p>
            <a:pPr marL="457200" lvl="1" indent="0">
              <a:buNone/>
            </a:pPr>
            <a:r>
              <a:rPr lang="zh-CN" altLang="en-US" dirty="0"/>
              <a:t>（</a:t>
            </a:r>
            <a:r>
              <a:rPr lang="en-US" dirty="0"/>
              <a:t>1</a:t>
            </a:r>
            <a:r>
              <a:rPr lang="zh-CN" altLang="en-US" dirty="0"/>
              <a:t>）禁止</a:t>
            </a:r>
            <a:r>
              <a:rPr lang="en-US" dirty="0"/>
              <a:t>ICMP</a:t>
            </a:r>
            <a:r>
              <a:rPr lang="zh-CN" altLang="en-US" dirty="0"/>
              <a:t>重定向</a:t>
            </a:r>
            <a:r>
              <a:rPr lang="zh-CN" altLang="en-US" dirty="0" smtClean="0"/>
              <a:t>报文</a:t>
            </a:r>
          </a:p>
          <a:p>
            <a:pPr lvl="2"/>
            <a:r>
              <a:rPr lang="zh-CN" altLang="en-US" dirty="0"/>
              <a:t>可以通过修改注册表禁止响应</a:t>
            </a:r>
            <a:r>
              <a:rPr lang="en-US" dirty="0"/>
              <a:t>ICMP</a:t>
            </a:r>
            <a:r>
              <a:rPr lang="zh-CN" altLang="en-US" dirty="0"/>
              <a:t>的重定向报文，从而使网络更为安全。打开注册表编辑器，找到或新建“</a:t>
            </a:r>
            <a:r>
              <a:rPr lang="en-US" dirty="0" smtClean="0"/>
              <a:t>HKEY_LOCAL_MACHINE\SYSTEM\</a:t>
            </a:r>
            <a:r>
              <a:rPr lang="en-US" dirty="0" err="1" smtClean="0"/>
              <a:t>C</a:t>
            </a:r>
            <a:r>
              <a:rPr lang="en-US" cap="none" dirty="0" err="1" smtClean="0"/>
              <a:t>urrent</a:t>
            </a:r>
            <a:r>
              <a:rPr lang="en-US" dirty="0" err="1" smtClean="0"/>
              <a:t>C</a:t>
            </a:r>
            <a:r>
              <a:rPr lang="en-US" cap="none" dirty="0" err="1" smtClean="0"/>
              <a:t>ontrol</a:t>
            </a:r>
            <a:r>
              <a:rPr lang="en-US" dirty="0" err="1" smtClean="0"/>
              <a:t>S</a:t>
            </a:r>
            <a:r>
              <a:rPr lang="en-US" cap="none" dirty="0" err="1" smtClean="0"/>
              <a:t>et</a:t>
            </a:r>
            <a:r>
              <a:rPr lang="en-US" dirty="0" smtClean="0"/>
              <a:t>\S</a:t>
            </a:r>
            <a:r>
              <a:rPr lang="en-US" cap="none" dirty="0" smtClean="0"/>
              <a:t>ervices</a:t>
            </a:r>
            <a:r>
              <a:rPr lang="en-US" dirty="0" smtClean="0"/>
              <a:t>\TCPIP\</a:t>
            </a:r>
            <a:r>
              <a:rPr lang="en-US" dirty="0" err="1" smtClean="0"/>
              <a:t>P</a:t>
            </a:r>
            <a:r>
              <a:rPr lang="en-US" cap="none" dirty="0" err="1" smtClean="0"/>
              <a:t>aramters</a:t>
            </a:r>
            <a:r>
              <a:rPr lang="zh-CN" altLang="en-US" dirty="0" smtClean="0"/>
              <a:t>”</a:t>
            </a:r>
            <a:r>
              <a:rPr lang="zh-CN" altLang="en-US" dirty="0"/>
              <a:t>分支，在右侧窗口中将子键“</a:t>
            </a:r>
            <a:r>
              <a:rPr lang="en-US" dirty="0" err="1" smtClean="0"/>
              <a:t>E</a:t>
            </a:r>
            <a:r>
              <a:rPr lang="en-US" cap="none" dirty="0" err="1" smtClean="0"/>
              <a:t>nable</a:t>
            </a:r>
            <a:r>
              <a:rPr lang="en-US" dirty="0" err="1" smtClean="0"/>
              <a:t>ICMPR</a:t>
            </a:r>
            <a:r>
              <a:rPr lang="en-US" cap="none" dirty="0" err="1" smtClean="0"/>
              <a:t>edirects</a:t>
            </a:r>
            <a:r>
              <a:rPr lang="zh-CN" altLang="en-US" dirty="0" smtClean="0"/>
              <a:t>”</a:t>
            </a:r>
            <a:r>
              <a:rPr lang="zh-CN" altLang="en-US" dirty="0"/>
              <a:t>（</a:t>
            </a:r>
            <a:r>
              <a:rPr lang="en-US" dirty="0"/>
              <a:t>REG_DWORD</a:t>
            </a:r>
            <a:r>
              <a:rPr lang="zh-CN" altLang="en-US" dirty="0"/>
              <a:t>型）的值修改为</a:t>
            </a:r>
            <a:r>
              <a:rPr lang="en-US" dirty="0"/>
              <a:t>0</a:t>
            </a:r>
            <a:r>
              <a:rPr lang="zh-CN" altLang="en-US" dirty="0"/>
              <a:t>（</a:t>
            </a:r>
            <a:r>
              <a:rPr lang="en-US" dirty="0"/>
              <a:t>0</a:t>
            </a:r>
            <a:r>
              <a:rPr lang="zh-CN" altLang="en-US" dirty="0"/>
              <a:t>为禁止</a:t>
            </a:r>
            <a:r>
              <a:rPr lang="en-US" dirty="0"/>
              <a:t>ICMP</a:t>
            </a:r>
            <a:r>
              <a:rPr lang="zh-CN" altLang="en-US" dirty="0"/>
              <a:t>的重定向报文，</a:t>
            </a:r>
            <a:r>
              <a:rPr lang="en-US" dirty="0"/>
              <a:t>2</a:t>
            </a:r>
            <a:r>
              <a:rPr lang="zh-CN" altLang="en-US" dirty="0"/>
              <a:t>为允许</a:t>
            </a:r>
            <a:r>
              <a:rPr lang="en-US" dirty="0"/>
              <a:t>ICMP</a:t>
            </a:r>
            <a:r>
              <a:rPr lang="zh-CN" altLang="en-US" dirty="0"/>
              <a:t>的重定向报文），如图</a:t>
            </a:r>
            <a:r>
              <a:rPr lang="en-US" dirty="0"/>
              <a:t>12-21</a:t>
            </a:r>
            <a:r>
              <a:rPr lang="zh-CN" altLang="en-US" dirty="0"/>
              <a:t>所示</a:t>
            </a:r>
            <a:r>
              <a:rPr lang="en-US" dirty="0"/>
              <a:t> </a:t>
            </a:r>
          </a:p>
          <a:p>
            <a:pPr marL="0" indent="0">
              <a:buNone/>
            </a:pPr>
            <a:r>
              <a:rPr lang="en-US" dirty="0" smtClean="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011680" y="6488668"/>
            <a:ext cx="4168014" cy="369332"/>
          </a:xfrm>
          <a:prstGeom prst="rect">
            <a:avLst/>
          </a:prstGeom>
          <a:noFill/>
        </p:spPr>
        <p:txBody>
          <a:bodyPr wrap="square" rtlCol="0">
            <a:spAutoFit/>
          </a:bodyPr>
          <a:lstStyle/>
          <a:p>
            <a:pPr algn="ctr"/>
            <a:r>
              <a:rPr lang="zh-CN" altLang="en-US" b="1" dirty="0"/>
              <a:t>图</a:t>
            </a:r>
            <a:r>
              <a:rPr lang="en-US" b="1" dirty="0"/>
              <a:t>12-21 </a:t>
            </a:r>
            <a:r>
              <a:rPr lang="zh-CN" altLang="en-US" b="1" dirty="0"/>
              <a:t>禁止</a:t>
            </a:r>
            <a:r>
              <a:rPr lang="en-US" b="1" dirty="0"/>
              <a:t>ICMP</a:t>
            </a:r>
            <a:r>
              <a:rPr lang="zh-CN" altLang="en-US" b="1" dirty="0"/>
              <a:t>重定向报文</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969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50358" y="4376239"/>
            <a:ext cx="4490657" cy="21801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192792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12.2.3 </a:t>
            </a:r>
            <a:r>
              <a:rPr lang="zh-CN" altLang="en-US" b="1" dirty="0"/>
              <a:t>防范</a:t>
            </a:r>
            <a:r>
              <a:rPr lang="en-US" b="1" dirty="0"/>
              <a:t>ICMP</a:t>
            </a:r>
            <a:r>
              <a:rPr lang="zh-CN" altLang="en-US" b="1" dirty="0"/>
              <a:t>攻击</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、通过修改注册表防范</a:t>
            </a:r>
            <a:r>
              <a:rPr lang="en-US" dirty="0"/>
              <a:t>ICMP</a:t>
            </a:r>
            <a:r>
              <a:rPr lang="zh-CN" altLang="en-US" dirty="0" smtClean="0"/>
              <a:t>攻击</a:t>
            </a:r>
          </a:p>
          <a:p>
            <a:pPr marL="457200" lvl="1" indent="0">
              <a:buNone/>
            </a:pPr>
            <a:r>
              <a:rPr lang="zh-CN" altLang="en-US" dirty="0"/>
              <a:t>（</a:t>
            </a:r>
            <a:r>
              <a:rPr lang="en-US" dirty="0"/>
              <a:t>2</a:t>
            </a:r>
            <a:r>
              <a:rPr lang="zh-CN" altLang="en-US" dirty="0"/>
              <a:t>）禁止响应</a:t>
            </a:r>
            <a:r>
              <a:rPr lang="en-US" dirty="0"/>
              <a:t>ICMP</a:t>
            </a:r>
            <a:r>
              <a:rPr lang="zh-CN" altLang="en-US" dirty="0"/>
              <a:t>路由公告报文</a:t>
            </a:r>
            <a:endParaRPr lang="en-US" dirty="0"/>
          </a:p>
          <a:p>
            <a:pPr lvl="2"/>
            <a:r>
              <a:rPr lang="zh-CN" altLang="en-US" dirty="0"/>
              <a:t>打开注册表编辑器，找到或新建</a:t>
            </a:r>
            <a:r>
              <a:rPr lang="zh-CN" altLang="en-US" dirty="0" smtClean="0"/>
              <a:t>“</a:t>
            </a:r>
            <a:r>
              <a:rPr lang="en-US" dirty="0" smtClean="0"/>
              <a:t>HKEY_LOCAL_MACHINE\SYSTEM\</a:t>
            </a:r>
            <a:r>
              <a:rPr lang="en-US" dirty="0" err="1" smtClean="0"/>
              <a:t>C</a:t>
            </a:r>
            <a:r>
              <a:rPr lang="en-US" cap="none" dirty="0" err="1" smtClean="0"/>
              <a:t>urrent</a:t>
            </a:r>
            <a:r>
              <a:rPr lang="en-US" dirty="0" err="1" smtClean="0"/>
              <a:t>C</a:t>
            </a:r>
            <a:r>
              <a:rPr lang="en-US" cap="none" dirty="0" err="1" smtClean="0"/>
              <a:t>ontrol</a:t>
            </a:r>
            <a:r>
              <a:rPr lang="en-US" dirty="0" err="1" smtClean="0"/>
              <a:t>S</a:t>
            </a:r>
            <a:r>
              <a:rPr lang="en-US" cap="none" dirty="0" err="1" smtClean="0"/>
              <a:t>et</a:t>
            </a:r>
            <a:r>
              <a:rPr lang="en-US" dirty="0" smtClean="0"/>
              <a:t>\S</a:t>
            </a:r>
            <a:r>
              <a:rPr lang="en-US" cap="none" dirty="0" smtClean="0"/>
              <a:t>ervices</a:t>
            </a:r>
            <a:r>
              <a:rPr lang="en-US" dirty="0" smtClean="0"/>
              <a:t>\TCPIP\</a:t>
            </a:r>
            <a:r>
              <a:rPr lang="en-US" dirty="0" err="1" smtClean="0"/>
              <a:t>P</a:t>
            </a:r>
            <a:r>
              <a:rPr lang="en-US" cap="none" dirty="0" err="1" smtClean="0"/>
              <a:t>aramters</a:t>
            </a:r>
            <a:r>
              <a:rPr lang="en-US" dirty="0" smtClean="0"/>
              <a:t>\I</a:t>
            </a:r>
            <a:r>
              <a:rPr lang="en-US" cap="none" dirty="0" smtClean="0"/>
              <a:t>nterfaces</a:t>
            </a:r>
            <a:r>
              <a:rPr lang="zh-CN" altLang="en-US" dirty="0" smtClean="0"/>
              <a:t>”</a:t>
            </a:r>
            <a:r>
              <a:rPr lang="zh-CN" altLang="en-US" dirty="0"/>
              <a:t>分支，在右侧窗口中将子键“</a:t>
            </a:r>
            <a:r>
              <a:rPr lang="en-US" dirty="0" err="1" smtClean="0"/>
              <a:t>P</a:t>
            </a:r>
            <a:r>
              <a:rPr lang="en-US" cap="none" dirty="0" err="1" smtClean="0"/>
              <a:t>erform</a:t>
            </a:r>
            <a:r>
              <a:rPr lang="en-US" dirty="0" err="1" smtClean="0"/>
              <a:t>R</a:t>
            </a:r>
            <a:r>
              <a:rPr lang="en-US" cap="none" dirty="0" err="1" smtClean="0"/>
              <a:t>outer</a:t>
            </a:r>
            <a:r>
              <a:rPr lang="en-US" dirty="0" err="1" smtClean="0"/>
              <a:t>D</a:t>
            </a:r>
            <a:r>
              <a:rPr lang="en-US" cap="none" dirty="0" err="1" smtClean="0"/>
              <a:t>iscovery</a:t>
            </a:r>
            <a:r>
              <a:rPr lang="zh-CN" altLang="en-US" dirty="0" smtClean="0"/>
              <a:t>”</a:t>
            </a:r>
            <a:r>
              <a:rPr lang="zh-CN" altLang="en-US" dirty="0"/>
              <a:t>（</a:t>
            </a:r>
            <a:r>
              <a:rPr lang="en-US" dirty="0"/>
              <a:t>REG_DWORD</a:t>
            </a:r>
            <a:r>
              <a:rPr lang="zh-CN" altLang="en-US" dirty="0"/>
              <a:t>型）的值修改为</a:t>
            </a:r>
            <a:r>
              <a:rPr lang="en-US" dirty="0"/>
              <a:t>0</a:t>
            </a:r>
            <a:r>
              <a:rPr lang="zh-CN" altLang="en-US" dirty="0"/>
              <a:t>（</a:t>
            </a:r>
            <a:r>
              <a:rPr lang="en-US" dirty="0"/>
              <a:t>0</a:t>
            </a:r>
            <a:r>
              <a:rPr lang="zh-CN" altLang="en-US" dirty="0"/>
              <a:t>为禁止响应</a:t>
            </a:r>
            <a:r>
              <a:rPr lang="en-US" dirty="0"/>
              <a:t>ICMP</a:t>
            </a:r>
            <a:r>
              <a:rPr lang="zh-CN" altLang="en-US" dirty="0"/>
              <a:t>路由公告报文，</a:t>
            </a:r>
            <a:r>
              <a:rPr lang="en-US" dirty="0"/>
              <a:t>2</a:t>
            </a:r>
            <a:r>
              <a:rPr lang="zh-CN" altLang="en-US" dirty="0"/>
              <a:t>为允许响应</a:t>
            </a:r>
            <a:r>
              <a:rPr lang="en-US" dirty="0"/>
              <a:t>ICMP</a:t>
            </a:r>
            <a:r>
              <a:rPr lang="zh-CN" altLang="en-US" dirty="0"/>
              <a:t>路由公告报文），如图</a:t>
            </a:r>
            <a:r>
              <a:rPr lang="en-US" dirty="0"/>
              <a:t>12-22</a:t>
            </a:r>
            <a:r>
              <a:rPr lang="zh-CN" altLang="en-US" dirty="0"/>
              <a:t>所示</a:t>
            </a:r>
            <a:r>
              <a:rPr lang="en-US" dirty="0"/>
              <a:t> </a:t>
            </a:r>
            <a:r>
              <a:rPr lang="en-US" dirty="0" smtClean="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011680" y="6488668"/>
            <a:ext cx="4168014" cy="369332"/>
          </a:xfrm>
          <a:prstGeom prst="rect">
            <a:avLst/>
          </a:prstGeom>
          <a:noFill/>
        </p:spPr>
        <p:txBody>
          <a:bodyPr wrap="square" rtlCol="0">
            <a:spAutoFit/>
          </a:bodyPr>
          <a:lstStyle/>
          <a:p>
            <a:pPr algn="ctr"/>
            <a:r>
              <a:rPr lang="zh-CN" altLang="en-US" b="1" dirty="0"/>
              <a:t>图</a:t>
            </a:r>
            <a:r>
              <a:rPr lang="en-US" b="1" dirty="0"/>
              <a:t>12-22 </a:t>
            </a:r>
            <a:r>
              <a:rPr lang="zh-CN" altLang="en-US" b="1" dirty="0"/>
              <a:t>禁止响应</a:t>
            </a:r>
            <a:r>
              <a:rPr lang="en-US" b="1" dirty="0"/>
              <a:t>ICMP</a:t>
            </a:r>
            <a:r>
              <a:rPr lang="zh-CN" altLang="en-US" b="1" dirty="0"/>
              <a:t>路由公告报文</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2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13247" y="4362768"/>
            <a:ext cx="4364880" cy="2125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44808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案例二：免费</a:t>
            </a:r>
            <a:r>
              <a:rPr lang="en-US" b="1" dirty="0"/>
              <a:t>WIFI</a:t>
            </a:r>
            <a:r>
              <a:rPr lang="zh-CN" altLang="en-US" b="1" dirty="0"/>
              <a:t>受热捧，“蹭网”族上网需谨慎</a:t>
            </a:r>
            <a:endParaRPr lang="en-US" dirty="0"/>
          </a:p>
        </p:txBody>
      </p:sp>
      <p:sp>
        <p:nvSpPr>
          <p:cNvPr id="3" name="Content Placeholder 2"/>
          <p:cNvSpPr>
            <a:spLocks noGrp="1"/>
          </p:cNvSpPr>
          <p:nvPr>
            <p:ph sz="quarter" idx="13"/>
          </p:nvPr>
        </p:nvSpPr>
        <p:spPr>
          <a:xfrm>
            <a:off x="913774" y="2367092"/>
            <a:ext cx="10363826" cy="4372375"/>
          </a:xfrm>
        </p:spPr>
        <p:txBody>
          <a:bodyPr>
            <a:normAutofit fontScale="85000" lnSpcReduction="20000"/>
          </a:bodyPr>
          <a:lstStyle/>
          <a:p>
            <a:pPr marL="0" indent="0">
              <a:buNone/>
              <a:tabLst>
                <a:tab pos="360000" algn="l"/>
              </a:tabLst>
            </a:pPr>
            <a:r>
              <a:rPr lang="zh-CN" altLang="en-US" dirty="0" smtClean="0"/>
              <a:t>	最近多家媒体转发了一条新闻，说扬州一男子在公共场所蹭</a:t>
            </a:r>
            <a:r>
              <a:rPr lang="en-US" dirty="0" smtClean="0"/>
              <a:t>WIFI</a:t>
            </a:r>
            <a:r>
              <a:rPr lang="zh-CN" altLang="en-US" dirty="0" smtClean="0"/>
              <a:t>时，网银里的</a:t>
            </a:r>
            <a:r>
              <a:rPr lang="en-US" dirty="0" smtClean="0"/>
              <a:t>6</a:t>
            </a:r>
            <a:r>
              <a:rPr lang="zh-CN" altLang="en-US" dirty="0" smtClean="0"/>
              <a:t>万块不翼而飞。警方初步怀疑，这可能与该男子使用的不明</a:t>
            </a:r>
            <a:r>
              <a:rPr lang="en-US" dirty="0" smtClean="0"/>
              <a:t>WIFI</a:t>
            </a:r>
            <a:r>
              <a:rPr lang="zh-CN" altLang="en-US" dirty="0" smtClean="0"/>
              <a:t>有关系。近日央视新闻、人民日报等官方媒体微博也曝光了一种利用</a:t>
            </a:r>
            <a:r>
              <a:rPr lang="en-US" dirty="0" smtClean="0"/>
              <a:t>WIFI</a:t>
            </a:r>
            <a:r>
              <a:rPr lang="zh-CN" altLang="en-US" dirty="0" smtClean="0"/>
              <a:t>盗取个人信息的新型作案手段。那么，公共场所的免费</a:t>
            </a:r>
            <a:r>
              <a:rPr lang="en-US" dirty="0" smtClean="0"/>
              <a:t>WIFI</a:t>
            </a:r>
            <a:r>
              <a:rPr lang="zh-CN" altLang="en-US" dirty="0" smtClean="0"/>
              <a:t>到底能不能蹭？不法分子又是如何利用</a:t>
            </a:r>
            <a:r>
              <a:rPr lang="en-US" dirty="0" smtClean="0"/>
              <a:t>WIFI</a:t>
            </a:r>
            <a:r>
              <a:rPr lang="zh-CN" altLang="en-US" dirty="0" smtClean="0"/>
              <a:t>作案的呢？</a:t>
            </a:r>
            <a:endParaRPr lang="en-US" dirty="0" smtClean="0"/>
          </a:p>
          <a:p>
            <a:pPr marL="0" indent="0">
              <a:buNone/>
              <a:tabLst>
                <a:tab pos="360000" algn="l"/>
              </a:tabLst>
            </a:pPr>
            <a:r>
              <a:rPr lang="zh-CN" altLang="en-US" dirty="0" smtClean="0"/>
              <a:t>	现在移动上网越来越普及，各类免费的</a:t>
            </a:r>
            <a:r>
              <a:rPr lang="en-US" dirty="0" smtClean="0"/>
              <a:t>WIFI</a:t>
            </a:r>
            <a:r>
              <a:rPr lang="zh-CN" altLang="en-US" dirty="0" smtClean="0"/>
              <a:t>也越来越多的覆盖了商场、餐馆、宾馆、机场、咖啡厅等公共场所，不少手机用户就喜欢搜索这些不加密的</a:t>
            </a:r>
            <a:r>
              <a:rPr lang="en-US" dirty="0" smtClean="0"/>
              <a:t>WIFI</a:t>
            </a:r>
            <a:r>
              <a:rPr lang="zh-CN" altLang="en-US" dirty="0" smtClean="0"/>
              <a:t>，蹭网冲浪。</a:t>
            </a:r>
            <a:endParaRPr lang="en-US" dirty="0" smtClean="0"/>
          </a:p>
          <a:p>
            <a:pPr marL="0" indent="0">
              <a:buNone/>
              <a:tabLst>
                <a:tab pos="360000" algn="l"/>
              </a:tabLst>
            </a:pPr>
            <a:r>
              <a:rPr lang="zh-CN" altLang="en-US" dirty="0" smtClean="0"/>
              <a:t>	如今，提供免费</a:t>
            </a:r>
            <a:r>
              <a:rPr lang="en-US" dirty="0" smtClean="0"/>
              <a:t>WIFI</a:t>
            </a:r>
            <a:r>
              <a:rPr lang="zh-CN" altLang="en-US" dirty="0" smtClean="0"/>
              <a:t>也成了不少商家招揽顾客的新招。市区一家餐馆也有无线网络，顾客只要搜索</a:t>
            </a:r>
            <a:r>
              <a:rPr lang="en-US" dirty="0" smtClean="0"/>
              <a:t>WIFI</a:t>
            </a:r>
            <a:r>
              <a:rPr lang="zh-CN" altLang="en-US" dirty="0" smtClean="0"/>
              <a:t>，找到相应的用户名链接，然后输入密码，即可边就餐边上网。</a:t>
            </a:r>
            <a:endParaRPr lang="en-US" dirty="0" smtClean="0"/>
          </a:p>
          <a:p>
            <a:pPr marL="0" indent="0">
              <a:buNone/>
              <a:tabLst>
                <a:tab pos="360000" algn="l"/>
              </a:tabLst>
            </a:pPr>
            <a:r>
              <a:rPr lang="zh-CN" altLang="en-US" dirty="0" smtClean="0"/>
              <a:t>	与这种需要输入密码，有明确来源的</a:t>
            </a:r>
            <a:r>
              <a:rPr lang="en-US" dirty="0" smtClean="0"/>
              <a:t>WIFI</a:t>
            </a:r>
            <a:r>
              <a:rPr lang="zh-CN" altLang="en-US" dirty="0" smtClean="0"/>
              <a:t>不同，一些公共场合经常会出现许多来路不明的</a:t>
            </a:r>
            <a:r>
              <a:rPr lang="en-US" dirty="0" smtClean="0"/>
              <a:t>WIFI</a:t>
            </a:r>
            <a:r>
              <a:rPr lang="zh-CN" altLang="en-US" dirty="0" smtClean="0"/>
              <a:t>链接，记者在市区一卖场内搜索</a:t>
            </a:r>
            <a:r>
              <a:rPr lang="en-US" dirty="0" smtClean="0"/>
              <a:t>WIFI</a:t>
            </a:r>
            <a:r>
              <a:rPr lang="zh-CN" altLang="en-US" dirty="0" smtClean="0"/>
              <a:t>，竟然一下子搜到了数十个</a:t>
            </a:r>
            <a:r>
              <a:rPr lang="en-US" dirty="0" smtClean="0"/>
              <a:t>WIFI</a:t>
            </a:r>
            <a:r>
              <a:rPr lang="zh-CN" altLang="en-US" dirty="0" smtClean="0"/>
              <a:t>热点链接。那么这些陌生的</a:t>
            </a:r>
            <a:r>
              <a:rPr lang="en-US" dirty="0" smtClean="0"/>
              <a:t>WIFI</a:t>
            </a:r>
            <a:r>
              <a:rPr lang="zh-CN" altLang="en-US" dirty="0" smtClean="0"/>
              <a:t>能不能蹭？</a:t>
            </a:r>
            <a:endParaRPr lang="en-US" dirty="0" smtClean="0"/>
          </a:p>
          <a:p>
            <a:pPr marL="0" indent="0">
              <a:buNone/>
              <a:tabLst>
                <a:tab pos="360000" algn="l"/>
              </a:tabLst>
            </a:pPr>
            <a:r>
              <a:rPr lang="zh-CN" altLang="en-US" dirty="0" smtClean="0"/>
              <a:t>	警方透露，搭建一个免费</a:t>
            </a:r>
            <a:r>
              <a:rPr lang="en-US" dirty="0" smtClean="0"/>
              <a:t>WIFI</a:t>
            </a:r>
            <a:r>
              <a:rPr lang="zh-CN" altLang="en-US" dirty="0" smtClean="0"/>
              <a:t>热点很简单，只要一台电脑，一套无限网络及一个网络包分析软件就可在几分钟之内截取用户数据。如果用户一旦操作了网银、支付宝等软件，资金安全就会受到威胁。</a:t>
            </a:r>
            <a:endParaRPr lang="en-US" dirty="0" smtClean="0"/>
          </a:p>
          <a:p>
            <a:pPr marL="0" indent="0">
              <a:buNone/>
              <a:tabLst>
                <a:tab pos="360000" algn="l"/>
              </a:tabLst>
            </a:pPr>
            <a:r>
              <a:rPr lang="zh-CN" altLang="en-US" dirty="0" smtClean="0"/>
              <a:t>	网络安全管理专家还建议，在智能手机、平板电脑等设备上，最好安装一些能主动防御 的防火墙和杀毒软件，这可在一定程度上防范来历不明的后台操作。</a:t>
            </a:r>
            <a:endParaRPr lang="en-US" dirty="0" smtClean="0"/>
          </a:p>
          <a:p>
            <a:pPr marL="0" indent="0">
              <a:buNone/>
              <a:tabLst>
                <a:tab pos="360000" algn="l"/>
              </a:tabLst>
            </a:pPr>
            <a:endParaRPr lang="en-US" dirty="0"/>
          </a:p>
        </p:txBody>
      </p:sp>
    </p:spTree>
    <p:extLst>
      <p:ext uri="{BB962C8B-B14F-4D97-AF65-F5344CB8AC3E}">
        <p14:creationId xmlns:p14="http://schemas.microsoft.com/office/powerpoint/2010/main" xmlns="" val="832055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 WEP</a:t>
            </a:r>
            <a:r>
              <a:rPr lang="zh-CN" altLang="en-US" b="1" dirty="0"/>
              <a:t>协议攻击分析与防范</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12.3.1 WEP</a:t>
            </a:r>
            <a:r>
              <a:rPr lang="zh-CN" altLang="en-US" b="1" dirty="0"/>
              <a:t>协议概述</a:t>
            </a:r>
            <a:endParaRPr lang="zh-CN" altLang="en-US" b="1" dirty="0" smtClean="0"/>
          </a:p>
          <a:p>
            <a:r>
              <a:rPr lang="en-US" b="1" dirty="0" smtClean="0"/>
              <a:t>12.3.2 </a:t>
            </a:r>
            <a:r>
              <a:rPr lang="en-US" b="1" dirty="0"/>
              <a:t>WEP</a:t>
            </a:r>
            <a:r>
              <a:rPr lang="zh-CN" altLang="en-US" b="1" dirty="0"/>
              <a:t>加密与解密</a:t>
            </a:r>
            <a:r>
              <a:rPr lang="zh-CN" altLang="en-US" b="1" dirty="0" smtClean="0"/>
              <a:t>过程</a:t>
            </a:r>
          </a:p>
          <a:p>
            <a:r>
              <a:rPr lang="en-US" b="1" dirty="0"/>
              <a:t>12.3.3 WEP</a:t>
            </a:r>
            <a:r>
              <a:rPr lang="zh-CN" altLang="en-US" b="1" dirty="0"/>
              <a:t>破解过程分析</a:t>
            </a:r>
            <a:endParaRPr lang="en-US" dirty="0"/>
          </a:p>
          <a:p>
            <a:r>
              <a:rPr lang="en-US" b="1" dirty="0"/>
              <a:t>12.3.4 </a:t>
            </a:r>
            <a:r>
              <a:rPr lang="zh-CN" altLang="en-US" b="1" dirty="0"/>
              <a:t>防范无线网络协议破解</a:t>
            </a:r>
            <a:endParaRPr lang="en-US" dirty="0"/>
          </a:p>
          <a:p>
            <a:endParaRPr lang="en-US" dirty="0"/>
          </a:p>
        </p:txBody>
      </p:sp>
    </p:spTree>
    <p:extLst>
      <p:ext uri="{BB962C8B-B14F-4D97-AF65-F5344CB8AC3E}">
        <p14:creationId xmlns:p14="http://schemas.microsoft.com/office/powerpoint/2010/main" xmlns="" val="2547413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12.3.1 WEP</a:t>
            </a:r>
            <a:r>
              <a:rPr lang="zh-CN" altLang="en-US" b="1" dirty="0"/>
              <a:t>协议</a:t>
            </a:r>
            <a:r>
              <a:rPr lang="zh-CN" altLang="en-US" b="1" dirty="0" smtClean="0"/>
              <a:t>概述</a:t>
            </a:r>
            <a:endParaRPr lang="en-US" dirty="0"/>
          </a:p>
        </p:txBody>
      </p:sp>
      <p:sp>
        <p:nvSpPr>
          <p:cNvPr id="3" name="Content Placeholder 2"/>
          <p:cNvSpPr>
            <a:spLocks noGrp="1"/>
          </p:cNvSpPr>
          <p:nvPr>
            <p:ph sz="quarter" idx="13"/>
          </p:nvPr>
        </p:nvSpPr>
        <p:spPr/>
        <p:txBody>
          <a:bodyPr/>
          <a:lstStyle/>
          <a:p>
            <a:r>
              <a:rPr lang="en-US" dirty="0"/>
              <a:t>IEEE 802.11</a:t>
            </a:r>
            <a:r>
              <a:rPr lang="zh-CN" altLang="en-US" dirty="0"/>
              <a:t>标准中采用了</a:t>
            </a:r>
            <a:r>
              <a:rPr lang="en-US" dirty="0"/>
              <a:t>WEP</a:t>
            </a:r>
            <a:r>
              <a:rPr lang="zh-CN" altLang="en-US" dirty="0"/>
              <a:t>（</a:t>
            </a:r>
            <a:r>
              <a:rPr lang="en-US" dirty="0" smtClean="0"/>
              <a:t>W</a:t>
            </a:r>
            <a:r>
              <a:rPr lang="en-US" cap="none" dirty="0" smtClean="0"/>
              <a:t>ired</a:t>
            </a:r>
            <a:r>
              <a:rPr lang="en-US" dirty="0" smtClean="0"/>
              <a:t> E</a:t>
            </a:r>
            <a:r>
              <a:rPr lang="en-US" cap="none" dirty="0" smtClean="0"/>
              <a:t>quivalent</a:t>
            </a:r>
            <a:r>
              <a:rPr lang="en-US" dirty="0" smtClean="0"/>
              <a:t> P</a:t>
            </a:r>
            <a:r>
              <a:rPr lang="en-US" cap="none" dirty="0" smtClean="0"/>
              <a:t>rivacy</a:t>
            </a:r>
            <a:r>
              <a:rPr lang="zh-CN" altLang="en-US" dirty="0" smtClean="0"/>
              <a:t>：</a:t>
            </a:r>
            <a:r>
              <a:rPr lang="zh-CN" altLang="en-US" dirty="0"/>
              <a:t>有线对等保密）协议来设置专门的安全机制，进行业务流的加密和节点的认证</a:t>
            </a:r>
            <a:r>
              <a:rPr lang="en-US" dirty="0"/>
              <a:t> </a:t>
            </a:r>
            <a:endParaRPr lang="zh-CN" altLang="en-US" dirty="0" smtClean="0"/>
          </a:p>
          <a:p>
            <a:r>
              <a:rPr lang="zh-CN" altLang="en-US" dirty="0" smtClean="0"/>
              <a:t>主要</a:t>
            </a:r>
            <a:r>
              <a:rPr lang="zh-CN" altLang="en-US" dirty="0"/>
              <a:t>用于无线局域网中链路层信息数据的</a:t>
            </a:r>
            <a:r>
              <a:rPr lang="zh-CN" altLang="en-US" dirty="0" smtClean="0"/>
              <a:t>保密</a:t>
            </a:r>
          </a:p>
          <a:p>
            <a:r>
              <a:rPr lang="en-US" dirty="0"/>
              <a:t>WEP</a:t>
            </a:r>
            <a:r>
              <a:rPr lang="zh-CN" altLang="en-US" dirty="0"/>
              <a:t>采用对称加密机理，数据的加密和解密采用相同的密钥和加密算法，它使用加密密钥（也称为</a:t>
            </a:r>
            <a:r>
              <a:rPr lang="en-US" dirty="0"/>
              <a:t>WEP</a:t>
            </a:r>
            <a:r>
              <a:rPr lang="zh-CN" altLang="en-US" dirty="0"/>
              <a:t>密钥）加密</a:t>
            </a:r>
            <a:r>
              <a:rPr lang="en-US" dirty="0"/>
              <a:t>IEEE 802.11</a:t>
            </a:r>
            <a:r>
              <a:rPr lang="zh-CN" altLang="en-US" dirty="0"/>
              <a:t>网络上交换的每个数据包的数据部分。启用加密后，两个</a:t>
            </a:r>
            <a:r>
              <a:rPr lang="en-US" dirty="0"/>
              <a:t>IEEE 802.11</a:t>
            </a:r>
            <a:r>
              <a:rPr lang="zh-CN" altLang="en-US" dirty="0"/>
              <a:t>设备要进行通信必须具有相同的加密密钥，其工作原理如图</a:t>
            </a:r>
            <a:r>
              <a:rPr lang="en-US" dirty="0"/>
              <a:t>12-23</a:t>
            </a:r>
            <a:r>
              <a:rPr lang="zh-CN" altLang="en-US" dirty="0"/>
              <a:t>所示</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174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52537" y="4957232"/>
            <a:ext cx="4686300" cy="1397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752537" y="6350000"/>
            <a:ext cx="4686300" cy="369332"/>
          </a:xfrm>
          <a:prstGeom prst="rect">
            <a:avLst/>
          </a:prstGeom>
          <a:noFill/>
        </p:spPr>
        <p:txBody>
          <a:bodyPr wrap="square" rtlCol="0">
            <a:spAutoFit/>
          </a:bodyPr>
          <a:lstStyle/>
          <a:p>
            <a:pPr algn="ctr"/>
            <a:r>
              <a:rPr lang="zh-CN" altLang="en-US" b="1" dirty="0"/>
              <a:t>图</a:t>
            </a:r>
            <a:r>
              <a:rPr lang="en-US" b="1" dirty="0"/>
              <a:t>12-23 WEP</a:t>
            </a:r>
            <a:r>
              <a:rPr lang="zh-CN" altLang="en-US" b="1" dirty="0"/>
              <a:t>工作原理</a:t>
            </a:r>
            <a:endParaRPr lang="en-US" dirty="0"/>
          </a:p>
        </p:txBody>
      </p:sp>
    </p:spTree>
    <p:extLst>
      <p:ext uri="{BB962C8B-B14F-4D97-AF65-F5344CB8AC3E}">
        <p14:creationId xmlns:p14="http://schemas.microsoft.com/office/powerpoint/2010/main" xmlns="" val="16632645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12.3.2 WEP</a:t>
            </a:r>
            <a:r>
              <a:rPr lang="zh-CN" altLang="en-US" b="1" dirty="0"/>
              <a:t>加密与解密</a:t>
            </a:r>
            <a:r>
              <a:rPr lang="zh-CN" altLang="en-US" b="1" dirty="0" smtClean="0"/>
              <a:t>过程</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a:t>
            </a:r>
            <a:r>
              <a:rPr lang="en-US" dirty="0"/>
              <a:t>WEP</a:t>
            </a:r>
            <a:r>
              <a:rPr lang="zh-CN" altLang="en-US" dirty="0"/>
              <a:t>加密过程 </a:t>
            </a:r>
            <a:endParaRPr lang="en-US" dirty="0"/>
          </a:p>
          <a:p>
            <a:pPr lvl="1"/>
            <a:r>
              <a:rPr lang="en-US" dirty="0"/>
              <a:t>WEP</a:t>
            </a:r>
            <a:r>
              <a:rPr lang="zh-CN" altLang="en-US" dirty="0"/>
              <a:t>支持</a:t>
            </a:r>
            <a:r>
              <a:rPr lang="en-US" dirty="0"/>
              <a:t>64</a:t>
            </a:r>
            <a:r>
              <a:rPr lang="zh-CN" altLang="en-US" dirty="0"/>
              <a:t>位和</a:t>
            </a:r>
            <a:r>
              <a:rPr lang="en-US" dirty="0"/>
              <a:t>128</a:t>
            </a:r>
            <a:r>
              <a:rPr lang="zh-CN" altLang="en-US" dirty="0"/>
              <a:t>位加密。对于</a:t>
            </a:r>
            <a:r>
              <a:rPr lang="en-US" dirty="0"/>
              <a:t>64</a:t>
            </a:r>
            <a:r>
              <a:rPr lang="zh-CN" altLang="en-US" dirty="0"/>
              <a:t>位加密，加密密钥为</a:t>
            </a:r>
            <a:r>
              <a:rPr lang="en-US" dirty="0"/>
              <a:t>10</a:t>
            </a:r>
            <a:r>
              <a:rPr lang="zh-CN" altLang="en-US" dirty="0"/>
              <a:t>个十六进制字符（</a:t>
            </a:r>
            <a:r>
              <a:rPr lang="en-US" dirty="0"/>
              <a:t>0-9</a:t>
            </a:r>
            <a:r>
              <a:rPr lang="zh-CN" altLang="en-US" dirty="0"/>
              <a:t>和</a:t>
            </a:r>
            <a:r>
              <a:rPr lang="en-US" dirty="0"/>
              <a:t>A-F</a:t>
            </a:r>
            <a:r>
              <a:rPr lang="zh-CN" altLang="en-US" dirty="0"/>
              <a:t>）或</a:t>
            </a:r>
            <a:r>
              <a:rPr lang="en-US" dirty="0"/>
              <a:t>5</a:t>
            </a:r>
            <a:r>
              <a:rPr lang="zh-CN" altLang="en-US" dirty="0"/>
              <a:t>个</a:t>
            </a:r>
            <a:r>
              <a:rPr lang="en-US" dirty="0"/>
              <a:t>ASCII</a:t>
            </a:r>
            <a:r>
              <a:rPr lang="zh-CN" altLang="en-US" dirty="0"/>
              <a:t>字符；对于</a:t>
            </a:r>
            <a:r>
              <a:rPr lang="en-US" dirty="0"/>
              <a:t>128</a:t>
            </a:r>
            <a:r>
              <a:rPr lang="zh-CN" altLang="en-US" dirty="0"/>
              <a:t>位加密，加密密钥为</a:t>
            </a:r>
            <a:r>
              <a:rPr lang="en-US" dirty="0"/>
              <a:t>26</a:t>
            </a:r>
            <a:r>
              <a:rPr lang="zh-CN" altLang="en-US" dirty="0"/>
              <a:t>个十六进制字符或</a:t>
            </a:r>
            <a:r>
              <a:rPr lang="en-US" dirty="0"/>
              <a:t>13</a:t>
            </a:r>
            <a:r>
              <a:rPr lang="zh-CN" altLang="en-US" dirty="0"/>
              <a:t>个</a:t>
            </a:r>
            <a:r>
              <a:rPr lang="en-US" dirty="0"/>
              <a:t>ASCII </a:t>
            </a:r>
            <a:r>
              <a:rPr lang="zh-CN" altLang="en-US" dirty="0" smtClean="0"/>
              <a:t>字符</a:t>
            </a:r>
          </a:p>
          <a:p>
            <a:pPr lvl="1"/>
            <a:r>
              <a:rPr lang="en-US" dirty="0" smtClean="0"/>
              <a:t>WEP</a:t>
            </a:r>
            <a:r>
              <a:rPr lang="zh-CN" altLang="en-US" dirty="0"/>
              <a:t>依赖通信双方共享的密钥来保护所传输的加密数据，其数据的加密过程如图</a:t>
            </a:r>
            <a:r>
              <a:rPr lang="en-US" dirty="0"/>
              <a:t>12-24</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2769" name="Picture 1" descr="未命名-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79487" y="4301067"/>
            <a:ext cx="5232400" cy="18161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462554" y="6117167"/>
            <a:ext cx="5249333" cy="369332"/>
          </a:xfrm>
          <a:prstGeom prst="rect">
            <a:avLst/>
          </a:prstGeom>
          <a:noFill/>
        </p:spPr>
        <p:txBody>
          <a:bodyPr wrap="square" rtlCol="0">
            <a:spAutoFit/>
          </a:bodyPr>
          <a:lstStyle/>
          <a:p>
            <a:pPr algn="ctr"/>
            <a:r>
              <a:rPr lang="zh-CN" altLang="en-US" b="1" dirty="0"/>
              <a:t>图</a:t>
            </a:r>
            <a:r>
              <a:rPr lang="en-US" b="1" dirty="0"/>
              <a:t>12-24 WEP</a:t>
            </a:r>
            <a:r>
              <a:rPr lang="zh-CN" altLang="en-US" b="1" dirty="0"/>
              <a:t>加密过程</a:t>
            </a:r>
            <a:endParaRPr lang="en-US" dirty="0"/>
          </a:p>
        </p:txBody>
      </p:sp>
    </p:spTree>
    <p:extLst>
      <p:ext uri="{BB962C8B-B14F-4D97-AF65-F5344CB8AC3E}">
        <p14:creationId xmlns:p14="http://schemas.microsoft.com/office/powerpoint/2010/main" xmlns="" val="9588428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12.3.2 WEP</a:t>
            </a:r>
            <a:r>
              <a:rPr lang="zh-CN" altLang="en-US" b="1" dirty="0"/>
              <a:t>加密与解密</a:t>
            </a:r>
            <a:r>
              <a:rPr lang="zh-CN" altLang="en-US" b="1" dirty="0" smtClean="0"/>
              <a:t>过程</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a:t>
            </a:r>
            <a:r>
              <a:rPr lang="en-US" dirty="0"/>
              <a:t>WEP</a:t>
            </a:r>
            <a:r>
              <a:rPr lang="zh-CN" altLang="en-US" dirty="0"/>
              <a:t>解密过程 </a:t>
            </a:r>
            <a:endParaRPr lang="en-US" dirty="0"/>
          </a:p>
          <a:p>
            <a:pPr lvl="1"/>
            <a:r>
              <a:rPr lang="zh-CN" altLang="en-US" dirty="0"/>
              <a:t>在安全机制中加密数据帧的解密过程只是加密过程的简单取反，解密过程如图</a:t>
            </a:r>
            <a:r>
              <a:rPr lang="en-US" dirty="0"/>
              <a:t>12-25</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471020" y="5954183"/>
            <a:ext cx="5249333" cy="369332"/>
          </a:xfrm>
          <a:prstGeom prst="rect">
            <a:avLst/>
          </a:prstGeom>
          <a:noFill/>
        </p:spPr>
        <p:txBody>
          <a:bodyPr wrap="square" rtlCol="0">
            <a:spAutoFit/>
          </a:bodyPr>
          <a:lstStyle/>
          <a:p>
            <a:pPr algn="ctr"/>
            <a:r>
              <a:rPr lang="zh-CN" altLang="en-US" b="1" dirty="0"/>
              <a:t>图</a:t>
            </a:r>
            <a:r>
              <a:rPr lang="en-US" b="1" dirty="0"/>
              <a:t>12-25 WEP</a:t>
            </a:r>
            <a:r>
              <a:rPr lang="zh-CN" altLang="en-US" b="1" dirty="0"/>
              <a:t>解密过程</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3793" name="Picture 1" descr="未命名-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92337" y="3566583"/>
            <a:ext cx="2806700" cy="2387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921311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12.3.3 WEP</a:t>
            </a:r>
            <a:r>
              <a:rPr lang="zh-CN" altLang="en-US" b="1" dirty="0"/>
              <a:t>破解过程分析</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、使用</a:t>
            </a:r>
            <a:r>
              <a:rPr lang="en-US" dirty="0" err="1" smtClean="0"/>
              <a:t>B</a:t>
            </a:r>
            <a:r>
              <a:rPr lang="en-US" cap="none" dirty="0" err="1" smtClean="0"/>
              <a:t>ack</a:t>
            </a:r>
            <a:r>
              <a:rPr lang="en-US" dirty="0" err="1" smtClean="0"/>
              <a:t>T</a:t>
            </a:r>
            <a:r>
              <a:rPr lang="en-US" cap="none" dirty="0" err="1" smtClean="0"/>
              <a:t>rack</a:t>
            </a:r>
            <a:r>
              <a:rPr lang="en-US" dirty="0" smtClean="0"/>
              <a:t> </a:t>
            </a:r>
            <a:r>
              <a:rPr lang="en-US" dirty="0"/>
              <a:t>3</a:t>
            </a:r>
            <a:r>
              <a:rPr lang="zh-CN" altLang="en-US" dirty="0" smtClean="0"/>
              <a:t>（</a:t>
            </a:r>
            <a:r>
              <a:rPr lang="en-US" dirty="0"/>
              <a:t> </a:t>
            </a:r>
            <a:r>
              <a:rPr lang="en-US" dirty="0" err="1"/>
              <a:t>B</a:t>
            </a:r>
            <a:r>
              <a:rPr lang="en-US" cap="none" dirty="0" err="1"/>
              <a:t>ack</a:t>
            </a:r>
            <a:r>
              <a:rPr lang="en-US" dirty="0" err="1"/>
              <a:t>T</a:t>
            </a:r>
            <a:r>
              <a:rPr lang="en-US" cap="none" dirty="0" err="1"/>
              <a:t>rack</a:t>
            </a:r>
            <a:r>
              <a:rPr lang="zh-CN" altLang="en-US" dirty="0" smtClean="0"/>
              <a:t>是</a:t>
            </a:r>
            <a:r>
              <a:rPr lang="zh-CN" altLang="en-US" dirty="0"/>
              <a:t>一套用来进行计算机安全检测的</a:t>
            </a:r>
            <a:r>
              <a:rPr lang="en-US" dirty="0" smtClean="0"/>
              <a:t>L</a:t>
            </a:r>
            <a:r>
              <a:rPr lang="en-US" cap="none" dirty="0" smtClean="0"/>
              <a:t>inux</a:t>
            </a:r>
            <a:r>
              <a:rPr lang="zh-CN" altLang="en-US" dirty="0" smtClean="0"/>
              <a:t>操作系统</a:t>
            </a:r>
            <a:r>
              <a:rPr lang="zh-CN" altLang="en-US" dirty="0"/>
              <a:t>，简称</a:t>
            </a:r>
            <a:r>
              <a:rPr lang="en-US" dirty="0"/>
              <a:t>BT</a:t>
            </a:r>
            <a:r>
              <a:rPr lang="zh-CN" altLang="en-US" dirty="0"/>
              <a:t>，其中集成了</a:t>
            </a:r>
            <a:r>
              <a:rPr lang="en-US" dirty="0"/>
              <a:t>200</a:t>
            </a:r>
            <a:r>
              <a:rPr lang="zh-CN" altLang="en-US" dirty="0"/>
              <a:t>多种安全检查工具）引导启动一台带有无线网卡的笔记本电脑，启动后</a:t>
            </a:r>
            <a:r>
              <a:rPr lang="zh-CN" altLang="en-US" dirty="0" smtClean="0"/>
              <a:t>出现</a:t>
            </a:r>
            <a:r>
              <a:rPr lang="en-US" dirty="0" err="1"/>
              <a:t>B</a:t>
            </a:r>
            <a:r>
              <a:rPr lang="en-US" cap="none" dirty="0" err="1"/>
              <a:t>ack</a:t>
            </a:r>
            <a:r>
              <a:rPr lang="en-US" dirty="0" err="1"/>
              <a:t>T</a:t>
            </a:r>
            <a:r>
              <a:rPr lang="en-US" cap="none" dirty="0" err="1"/>
              <a:t>rack</a:t>
            </a:r>
            <a:r>
              <a:rPr lang="zh-CN" altLang="en-US" dirty="0" smtClean="0"/>
              <a:t>系统</a:t>
            </a:r>
            <a:r>
              <a:rPr lang="zh-CN" altLang="en-US" dirty="0"/>
              <a:t>界面，点击右键启动一个</a:t>
            </a:r>
            <a:r>
              <a:rPr lang="en-US" dirty="0" err="1" smtClean="0"/>
              <a:t>K</a:t>
            </a:r>
            <a:r>
              <a:rPr lang="en-US" cap="none" dirty="0" err="1" smtClean="0"/>
              <a:t>onsole</a:t>
            </a:r>
            <a:r>
              <a:rPr lang="zh-CN" altLang="en-US" dirty="0" smtClean="0"/>
              <a:t>，</a:t>
            </a:r>
            <a:r>
              <a:rPr lang="zh-CN" altLang="en-US" dirty="0"/>
              <a:t>它</a:t>
            </a:r>
            <a:r>
              <a:rPr lang="zh-CN" altLang="en-US" dirty="0" smtClean="0"/>
              <a:t>是</a:t>
            </a:r>
            <a:r>
              <a:rPr lang="en-US" dirty="0" err="1"/>
              <a:t>B</a:t>
            </a:r>
            <a:r>
              <a:rPr lang="en-US" cap="none" dirty="0" err="1"/>
              <a:t>ack</a:t>
            </a:r>
            <a:r>
              <a:rPr lang="en-US" dirty="0" err="1"/>
              <a:t>T</a:t>
            </a:r>
            <a:r>
              <a:rPr lang="en-US" cap="none" dirty="0" err="1"/>
              <a:t>rack</a:t>
            </a:r>
            <a:r>
              <a:rPr lang="zh-CN" altLang="en-US" dirty="0" smtClean="0"/>
              <a:t>内置</a:t>
            </a:r>
            <a:r>
              <a:rPr lang="zh-CN" altLang="en-US" dirty="0"/>
              <a:t>的命令行界面，类似于</a:t>
            </a:r>
            <a:r>
              <a:rPr lang="en-US" dirty="0"/>
              <a:t>Windows</a:t>
            </a:r>
            <a:r>
              <a:rPr lang="zh-CN" altLang="en-US" dirty="0"/>
              <a:t>系统中的</a:t>
            </a:r>
            <a:r>
              <a:rPr lang="en-US" dirty="0"/>
              <a:t>CMD</a:t>
            </a:r>
            <a:r>
              <a:rPr lang="zh-CN" altLang="en-US" dirty="0"/>
              <a:t>窗口，它在任务栏的左下角从左往右第二个图标，如图</a:t>
            </a:r>
            <a:r>
              <a:rPr lang="en-US" dirty="0"/>
              <a:t>12-26</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81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76953" y="3883077"/>
            <a:ext cx="3437467" cy="257585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376953" y="6451600"/>
            <a:ext cx="3437466" cy="369332"/>
          </a:xfrm>
          <a:prstGeom prst="rect">
            <a:avLst/>
          </a:prstGeom>
          <a:noFill/>
        </p:spPr>
        <p:txBody>
          <a:bodyPr wrap="square" rtlCol="0">
            <a:spAutoFit/>
          </a:bodyPr>
          <a:lstStyle/>
          <a:p>
            <a:pPr algn="ctr"/>
            <a:r>
              <a:rPr lang="zh-CN" altLang="en-US" b="1" dirty="0"/>
              <a:t>图</a:t>
            </a:r>
            <a:r>
              <a:rPr lang="en-US" b="1" dirty="0"/>
              <a:t>12-26 </a:t>
            </a:r>
            <a:r>
              <a:rPr lang="en-US" b="1" dirty="0" err="1"/>
              <a:t>BackTrack</a:t>
            </a:r>
            <a:r>
              <a:rPr lang="en-US" b="1" dirty="0"/>
              <a:t> 3</a:t>
            </a:r>
            <a:r>
              <a:rPr lang="zh-CN" altLang="en-US" b="1" dirty="0"/>
              <a:t>系统主界面</a:t>
            </a:r>
            <a:endParaRPr lang="en-US" dirty="0"/>
          </a:p>
        </p:txBody>
      </p:sp>
    </p:spTree>
    <p:extLst>
      <p:ext uri="{BB962C8B-B14F-4D97-AF65-F5344CB8AC3E}">
        <p14:creationId xmlns:p14="http://schemas.microsoft.com/office/powerpoint/2010/main" xmlns="" val="11438464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12.3.3 WEP</a:t>
            </a:r>
            <a:r>
              <a:rPr lang="zh-CN" altLang="en-US" b="1" dirty="0"/>
              <a:t>破解过程分析</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、输入如下命令设置无线网卡网络接口，如图</a:t>
            </a:r>
            <a:r>
              <a:rPr lang="en-US" dirty="0"/>
              <a:t>12-27</a:t>
            </a:r>
            <a:r>
              <a:rPr lang="zh-CN" altLang="en-US" dirty="0"/>
              <a:t>所示</a:t>
            </a:r>
            <a:r>
              <a:rPr lang="en-US" dirty="0"/>
              <a:t> </a:t>
            </a:r>
            <a:endParaRPr lang="zh-CN" altLang="en-US" dirty="0" smtClean="0"/>
          </a:p>
          <a:p>
            <a:pPr lvl="1"/>
            <a:r>
              <a:rPr lang="zh-CN" altLang="en-US" dirty="0"/>
              <a:t>第一条命令显示网络接口名称为</a:t>
            </a:r>
            <a:r>
              <a:rPr lang="en-US" dirty="0"/>
              <a:t>ra0</a:t>
            </a:r>
            <a:r>
              <a:rPr lang="zh-CN" altLang="en-US" dirty="0"/>
              <a:t>，但在不同的实验环境中网络接口名称可能不一样，后面所有命令都必须使用第一条命令显示的网络接口名称。至此，在笔记本的无线网卡上伪造了一个新的</a:t>
            </a:r>
            <a:r>
              <a:rPr lang="en-US" dirty="0"/>
              <a:t>MAC</a:t>
            </a:r>
            <a:r>
              <a:rPr lang="zh-CN" altLang="en-US" dirty="0"/>
              <a:t>地址</a:t>
            </a:r>
            <a:r>
              <a:rPr lang="en-US" dirty="0"/>
              <a:t>00:11:22:33:44:55</a:t>
            </a:r>
            <a:r>
              <a:rPr lang="zh-CN" altLang="en-US" dirty="0"/>
              <a:t>，现在可以开始使用这个网络接口了</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376954" y="6539468"/>
            <a:ext cx="3437466" cy="369332"/>
          </a:xfrm>
          <a:prstGeom prst="rect">
            <a:avLst/>
          </a:prstGeom>
          <a:noFill/>
        </p:spPr>
        <p:txBody>
          <a:bodyPr wrap="square" rtlCol="0">
            <a:spAutoFit/>
          </a:bodyPr>
          <a:lstStyle/>
          <a:p>
            <a:pPr algn="ctr"/>
            <a:r>
              <a:rPr lang="zh-CN" altLang="en-US" b="1" dirty="0"/>
              <a:t>图</a:t>
            </a:r>
            <a:r>
              <a:rPr lang="en-US" b="1" dirty="0"/>
              <a:t>12-27 </a:t>
            </a:r>
            <a:r>
              <a:rPr lang="zh-CN" altLang="en-US" b="1" dirty="0"/>
              <a:t>设置无线网卡网络接口</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5841" name="Picture 1" descr="http://rescdn.qqmail.com/dyimg/20131218/7E5C3806E187.png"/>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4301480" y="3848159"/>
            <a:ext cx="3588413" cy="2691309"/>
          </a:xfrm>
          <a:prstGeom prst="rect">
            <a:avLst/>
          </a:prstGeom>
          <a:noFill/>
          <a:effectLst>
            <a:outerShdw blurRad="50800" dist="50800" dir="5400000" algn="ctr" rotWithShape="0">
              <a:schemeClr val="bg1"/>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796528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12.3.3 WEP</a:t>
            </a:r>
            <a:r>
              <a:rPr lang="zh-CN" altLang="en-US" b="1" dirty="0"/>
              <a:t>破解过程分析</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、输入</a:t>
            </a:r>
            <a:r>
              <a:rPr lang="zh-CN" altLang="en-US" dirty="0" smtClean="0"/>
              <a:t>命令</a:t>
            </a:r>
            <a:r>
              <a:rPr lang="en-US" cap="none" dirty="0" err="1" smtClean="0"/>
              <a:t>airodump</a:t>
            </a:r>
            <a:r>
              <a:rPr lang="en-US" cap="none" dirty="0" smtClean="0"/>
              <a:t>-ng ra0</a:t>
            </a:r>
            <a:r>
              <a:rPr lang="zh-CN" altLang="en-US" dirty="0" smtClean="0"/>
              <a:t>，</a:t>
            </a:r>
            <a:r>
              <a:rPr lang="zh-CN" altLang="en-US" dirty="0"/>
              <a:t>记录下目标路由器</a:t>
            </a:r>
            <a:r>
              <a:rPr lang="zh-CN" altLang="en-US" dirty="0" smtClean="0"/>
              <a:t>“</a:t>
            </a:r>
            <a:r>
              <a:rPr lang="en-US" cap="none" dirty="0" smtClean="0"/>
              <a:t>yoyo</a:t>
            </a:r>
            <a:r>
              <a:rPr lang="zh-CN" altLang="en-US" dirty="0" smtClean="0"/>
              <a:t>”</a:t>
            </a:r>
            <a:r>
              <a:rPr lang="zh-CN" altLang="en-US" dirty="0"/>
              <a:t>的</a:t>
            </a:r>
            <a:r>
              <a:rPr lang="en-US" dirty="0"/>
              <a:t>BSSID</a:t>
            </a:r>
            <a:r>
              <a:rPr lang="zh-CN" altLang="en-US" dirty="0"/>
              <a:t>和</a:t>
            </a:r>
            <a:r>
              <a:rPr lang="en-US" dirty="0" smtClean="0"/>
              <a:t>C</a:t>
            </a:r>
            <a:r>
              <a:rPr lang="en-US" cap="none" dirty="0" smtClean="0"/>
              <a:t>hannel</a:t>
            </a:r>
            <a:r>
              <a:rPr lang="zh-CN" altLang="en-US" dirty="0" smtClean="0"/>
              <a:t>信息</a:t>
            </a:r>
            <a:r>
              <a:rPr lang="zh-CN" altLang="en-US" dirty="0"/>
              <a:t>，结果如图</a:t>
            </a:r>
            <a:r>
              <a:rPr lang="en-US" dirty="0"/>
              <a:t>12-28</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16914" y="6539468"/>
            <a:ext cx="4957546" cy="369332"/>
          </a:xfrm>
          <a:prstGeom prst="rect">
            <a:avLst/>
          </a:prstGeom>
          <a:noFill/>
        </p:spPr>
        <p:txBody>
          <a:bodyPr wrap="square" rtlCol="0">
            <a:spAutoFit/>
          </a:bodyPr>
          <a:lstStyle/>
          <a:p>
            <a:pPr algn="ctr"/>
            <a:r>
              <a:rPr lang="zh-CN" altLang="en-US" b="1" dirty="0"/>
              <a:t>图</a:t>
            </a:r>
            <a:r>
              <a:rPr lang="en-US" b="1" dirty="0"/>
              <a:t>12-28 </a:t>
            </a:r>
            <a:r>
              <a:rPr lang="zh-CN" altLang="en-US" b="1" dirty="0"/>
              <a:t>搜索附近所有无线路由器信息</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6865" name="Picture 1" descr="http://rescdn.qqmail.com/dyimg/20131218/7BF0E6F5C360.png"/>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3616914" y="2827475"/>
            <a:ext cx="4957546" cy="37119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576480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12.3.3 WEP</a:t>
            </a:r>
            <a:r>
              <a:rPr lang="zh-CN" altLang="en-US" b="1" dirty="0"/>
              <a:t>破解过程分析</a:t>
            </a:r>
            <a:endParaRPr lang="en-US" dirty="0"/>
          </a:p>
        </p:txBody>
      </p:sp>
      <p:sp>
        <p:nvSpPr>
          <p:cNvPr id="3" name="Content Placeholder 2"/>
          <p:cNvSpPr>
            <a:spLocks noGrp="1"/>
          </p:cNvSpPr>
          <p:nvPr>
            <p:ph sz="quarter" idx="13"/>
          </p:nvPr>
        </p:nvSpPr>
        <p:spPr/>
        <p:txBody>
          <a:bodyPr/>
          <a:lstStyle/>
          <a:p>
            <a:pPr marL="0" indent="0">
              <a:buNone/>
            </a:pPr>
            <a:r>
              <a:rPr lang="en-US" cap="none" dirty="0" smtClean="0"/>
              <a:t>4</a:t>
            </a:r>
            <a:r>
              <a:rPr lang="zh-CN" altLang="en-US" cap="none" dirty="0" smtClean="0"/>
              <a:t>、输入命令</a:t>
            </a:r>
            <a:r>
              <a:rPr lang="en-US" cap="none" dirty="0" err="1" smtClean="0"/>
              <a:t>airodump</a:t>
            </a:r>
            <a:r>
              <a:rPr lang="en-US" cap="none" dirty="0" smtClean="0"/>
              <a:t>-ng -c (channel) -w (file name) —</a:t>
            </a:r>
            <a:r>
              <a:rPr lang="en-US" cap="none" dirty="0" err="1" smtClean="0"/>
              <a:t>bssid</a:t>
            </a:r>
            <a:r>
              <a:rPr lang="en-US" cap="none" dirty="0" smtClean="0"/>
              <a:t> (</a:t>
            </a:r>
            <a:r>
              <a:rPr lang="en-US" cap="none" dirty="0" err="1" smtClean="0"/>
              <a:t>bssid</a:t>
            </a:r>
            <a:r>
              <a:rPr lang="en-US" cap="none" dirty="0" smtClean="0"/>
              <a:t>) ra0</a:t>
            </a:r>
            <a:r>
              <a:rPr lang="zh-CN" altLang="en-US" cap="none" dirty="0" smtClean="0"/>
              <a:t>。其中，</a:t>
            </a:r>
            <a:r>
              <a:rPr lang="en-US" cap="none" dirty="0" smtClean="0"/>
              <a:t>(channel)</a:t>
            </a:r>
            <a:r>
              <a:rPr lang="zh-CN" altLang="en-US" cap="none" dirty="0" smtClean="0"/>
              <a:t>、</a:t>
            </a:r>
            <a:r>
              <a:rPr lang="en-US" cap="none" dirty="0" smtClean="0"/>
              <a:t>(</a:t>
            </a:r>
            <a:r>
              <a:rPr lang="en-US" cap="none" dirty="0" err="1" smtClean="0"/>
              <a:t>bssid</a:t>
            </a:r>
            <a:r>
              <a:rPr lang="en-US" cap="none" dirty="0" smtClean="0"/>
              <a:t>)</a:t>
            </a:r>
            <a:r>
              <a:rPr lang="zh-CN" altLang="en-US" cap="none" dirty="0" smtClean="0"/>
              <a:t>就是之前获取的那些信息，（</a:t>
            </a:r>
            <a:r>
              <a:rPr lang="en-US" cap="none" dirty="0" smtClean="0"/>
              <a:t>file name</a:t>
            </a:r>
            <a:r>
              <a:rPr lang="zh-CN" altLang="en-US" cap="none" dirty="0" smtClean="0"/>
              <a:t>）随意填写，如图</a:t>
            </a:r>
            <a:r>
              <a:rPr lang="en-US" cap="none" dirty="0" smtClean="0"/>
              <a:t>12-29</a:t>
            </a:r>
            <a:r>
              <a:rPr lang="zh-CN" altLang="en-US" cap="none" dirty="0" smtClean="0"/>
              <a:t>所示</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16914" y="6539468"/>
            <a:ext cx="4957546" cy="369332"/>
          </a:xfrm>
          <a:prstGeom prst="rect">
            <a:avLst/>
          </a:prstGeom>
          <a:noFill/>
        </p:spPr>
        <p:txBody>
          <a:bodyPr wrap="square" rtlCol="0">
            <a:spAutoFit/>
          </a:bodyPr>
          <a:lstStyle/>
          <a:p>
            <a:pPr algn="ctr"/>
            <a:r>
              <a:rPr lang="zh-CN" altLang="en-US" b="1" dirty="0"/>
              <a:t>图</a:t>
            </a:r>
            <a:r>
              <a:rPr lang="en-US" b="1" dirty="0"/>
              <a:t>12-29 </a:t>
            </a:r>
            <a:r>
              <a:rPr lang="zh-CN" altLang="en-US" b="1" dirty="0"/>
              <a:t>捕获数据包并放入文件中</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7889" name="Picture 1" descr="http://rescdn.qqmail.com/dyimg/20131218/727B56B973F8.png"/>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3806277" y="3099601"/>
            <a:ext cx="4578819" cy="343986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52752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12.3.3 WEP</a:t>
            </a:r>
            <a:r>
              <a:rPr lang="zh-CN" altLang="en-US" b="1" dirty="0"/>
              <a:t>破解过程分析</a:t>
            </a:r>
            <a:endParaRPr lang="en-US" dirty="0"/>
          </a:p>
        </p:txBody>
      </p:sp>
      <p:sp>
        <p:nvSpPr>
          <p:cNvPr id="3" name="Content Placeholder 2"/>
          <p:cNvSpPr>
            <a:spLocks noGrp="1"/>
          </p:cNvSpPr>
          <p:nvPr>
            <p:ph sz="quarter" idx="13"/>
          </p:nvPr>
        </p:nvSpPr>
        <p:spPr/>
        <p:txBody>
          <a:bodyPr/>
          <a:lstStyle/>
          <a:p>
            <a:pPr marL="0" indent="0">
              <a:buNone/>
            </a:pPr>
            <a:r>
              <a:rPr lang="en-US" cap="none" dirty="0" smtClean="0"/>
              <a:t>5</a:t>
            </a:r>
            <a:r>
              <a:rPr lang="zh-CN" altLang="en-US" cap="none" dirty="0" smtClean="0"/>
              <a:t>、在前台新建一个</a:t>
            </a:r>
            <a:r>
              <a:rPr lang="en-US" cap="none" dirty="0" err="1" smtClean="0"/>
              <a:t>konsole</a:t>
            </a:r>
            <a:r>
              <a:rPr lang="zh-CN" altLang="en-US" cap="none" dirty="0" smtClean="0"/>
              <a:t>窗口（不要关掉原窗口），输入如下命令</a:t>
            </a:r>
            <a:r>
              <a:rPr lang="en-US" cap="none" dirty="0" smtClean="0"/>
              <a:t> </a:t>
            </a:r>
            <a:r>
              <a:rPr lang="zh-CN" altLang="en-US" cap="none" dirty="0" smtClean="0"/>
              <a:t>：</a:t>
            </a:r>
          </a:p>
          <a:p>
            <a:pPr marL="0" indent="0">
              <a:buNone/>
            </a:pPr>
            <a:r>
              <a:rPr lang="zh-CN" altLang="en-US" dirty="0" smtClean="0"/>
              <a:t>	</a:t>
            </a:r>
            <a:r>
              <a:rPr lang="en-US" dirty="0" smtClean="0"/>
              <a:t># </a:t>
            </a:r>
            <a:r>
              <a:rPr lang="en-US" cap="none" dirty="0" err="1" smtClean="0"/>
              <a:t>aireplay</a:t>
            </a:r>
            <a:r>
              <a:rPr lang="en-US" cap="none" dirty="0" smtClean="0"/>
              <a:t>-ng -1 0 -a (</a:t>
            </a:r>
            <a:r>
              <a:rPr lang="en-US" cap="none" dirty="0" err="1" smtClean="0"/>
              <a:t>bssid</a:t>
            </a:r>
            <a:r>
              <a:rPr lang="en-US" cap="none" dirty="0" smtClean="0"/>
              <a:t>) -h 00:11:22:33:44:55 -e (</a:t>
            </a:r>
            <a:r>
              <a:rPr lang="en-US" cap="none" dirty="0" err="1" smtClean="0"/>
              <a:t>essid</a:t>
            </a:r>
            <a:r>
              <a:rPr lang="en-US" cap="none" dirty="0" smtClean="0"/>
              <a:t>) ra0</a:t>
            </a:r>
          </a:p>
          <a:p>
            <a:pPr lvl="1"/>
            <a:r>
              <a:rPr lang="zh-CN" altLang="en-US" dirty="0" smtClean="0"/>
              <a:t>这里的</a:t>
            </a:r>
            <a:r>
              <a:rPr lang="en-US" cap="none" dirty="0" err="1" smtClean="0"/>
              <a:t>essid</a:t>
            </a:r>
            <a:r>
              <a:rPr lang="zh-CN" altLang="en-US" dirty="0" smtClean="0"/>
              <a:t>是</a:t>
            </a:r>
            <a:r>
              <a:rPr lang="zh-CN" altLang="en-US" dirty="0"/>
              <a:t>接入点的名称（这里为</a:t>
            </a:r>
            <a:r>
              <a:rPr lang="en-US" dirty="0"/>
              <a:t>yoyo</a:t>
            </a:r>
            <a:r>
              <a:rPr lang="zh-CN" altLang="en-US" dirty="0"/>
              <a:t>），如图</a:t>
            </a:r>
            <a:r>
              <a:rPr lang="en-US" dirty="0"/>
              <a:t>12-30</a:t>
            </a:r>
            <a:r>
              <a:rPr lang="zh-CN" altLang="en-US" dirty="0"/>
              <a:t>所示，运行后得到</a:t>
            </a:r>
            <a:r>
              <a:rPr lang="zh-CN" altLang="en-US" dirty="0" smtClean="0"/>
              <a:t>“</a:t>
            </a:r>
            <a:r>
              <a:rPr lang="en-US" cap="none" dirty="0" smtClean="0"/>
              <a:t>association successful</a:t>
            </a:r>
            <a:r>
              <a:rPr lang="zh-CN" altLang="en-US" dirty="0" smtClean="0"/>
              <a:t>”</a:t>
            </a:r>
            <a:r>
              <a:rPr lang="zh-CN" altLang="en-US" dirty="0"/>
              <a:t>的结果</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16914" y="6539468"/>
            <a:ext cx="4957546" cy="369332"/>
          </a:xfrm>
          <a:prstGeom prst="rect">
            <a:avLst/>
          </a:prstGeom>
          <a:noFill/>
        </p:spPr>
        <p:txBody>
          <a:bodyPr wrap="square" rtlCol="0">
            <a:spAutoFit/>
          </a:bodyPr>
          <a:lstStyle/>
          <a:p>
            <a:pPr algn="ctr"/>
            <a:r>
              <a:rPr lang="zh-CN" altLang="en-US" b="1" dirty="0"/>
              <a:t>图</a:t>
            </a:r>
            <a:r>
              <a:rPr lang="en-US" b="1" dirty="0"/>
              <a:t>12-30 </a:t>
            </a:r>
            <a:r>
              <a:rPr lang="zh-CN" altLang="en-US" b="1" dirty="0"/>
              <a:t>握手成功界面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9937" name="Picture 1" descr="http://rescdn.qqmail.com/dyimg/20131218/7ED95CABD41B.png"/>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4164151" y="3637672"/>
            <a:ext cx="3862250" cy="29017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024569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12.3.3 WEP</a:t>
            </a:r>
            <a:r>
              <a:rPr lang="zh-CN" altLang="en-US" b="1" dirty="0"/>
              <a:t>破解过程分析</a:t>
            </a:r>
            <a:endParaRPr lang="en-US" dirty="0"/>
          </a:p>
        </p:txBody>
      </p:sp>
      <p:sp>
        <p:nvSpPr>
          <p:cNvPr id="3" name="Content Placeholder 2"/>
          <p:cNvSpPr>
            <a:spLocks noGrp="1"/>
          </p:cNvSpPr>
          <p:nvPr>
            <p:ph sz="quarter" idx="13"/>
          </p:nvPr>
        </p:nvSpPr>
        <p:spPr/>
        <p:txBody>
          <a:bodyPr/>
          <a:lstStyle/>
          <a:p>
            <a:pPr marL="0" indent="0">
              <a:buNone/>
            </a:pPr>
            <a:r>
              <a:rPr lang="en-US" dirty="0"/>
              <a:t>6</a:t>
            </a:r>
            <a:r>
              <a:rPr lang="zh-CN" altLang="en-US" dirty="0"/>
              <a:t>、继续输入如下命令：</a:t>
            </a:r>
            <a:endParaRPr lang="en-US" dirty="0"/>
          </a:p>
          <a:p>
            <a:pPr marL="457200" lvl="1" indent="0">
              <a:buNone/>
            </a:pPr>
            <a:r>
              <a:rPr lang="en-US" dirty="0"/>
              <a:t># </a:t>
            </a:r>
            <a:r>
              <a:rPr lang="en-US" dirty="0" err="1"/>
              <a:t>aireplay</a:t>
            </a:r>
            <a:r>
              <a:rPr lang="en-US" dirty="0"/>
              <a:t>-ng -(channel) -b (</a:t>
            </a:r>
            <a:r>
              <a:rPr lang="en-US" dirty="0" err="1"/>
              <a:t>bssid</a:t>
            </a:r>
            <a:r>
              <a:rPr lang="en-US" dirty="0"/>
              <a:t>) -h 00:11:22:33:44:55 ra0</a:t>
            </a:r>
          </a:p>
          <a:p>
            <a:pPr lvl="1"/>
            <a:r>
              <a:rPr lang="zh-CN" altLang="en-US" dirty="0"/>
              <a:t>结果如图</a:t>
            </a:r>
            <a:r>
              <a:rPr lang="en-US" dirty="0"/>
              <a:t>12-31</a:t>
            </a:r>
            <a:r>
              <a:rPr lang="zh-CN" altLang="en-US" dirty="0"/>
              <a:t>所示</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16914" y="6539468"/>
            <a:ext cx="4957546" cy="369332"/>
          </a:xfrm>
          <a:prstGeom prst="rect">
            <a:avLst/>
          </a:prstGeom>
          <a:noFill/>
        </p:spPr>
        <p:txBody>
          <a:bodyPr wrap="square" rtlCol="0">
            <a:spAutoFit/>
          </a:bodyPr>
          <a:lstStyle/>
          <a:p>
            <a:pPr algn="ctr"/>
            <a:r>
              <a:rPr lang="zh-CN" altLang="en-US" b="1" dirty="0"/>
              <a:t>图</a:t>
            </a:r>
            <a:r>
              <a:rPr lang="en-US" b="1" dirty="0"/>
              <a:t>12-31 </a:t>
            </a:r>
            <a:r>
              <a:rPr lang="zh-CN" altLang="en-US" b="1" dirty="0"/>
              <a:t>抓取无线网络数据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61" name="Picture 1" descr="http://rescdn.qqmail.com/dyimg/20131218/7AF5D0266FD9.png"/>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4089087" y="3524085"/>
            <a:ext cx="4013200" cy="301538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22597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思考</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、在案例一中，为什么谷歌公司和雅虎公司都要对其网络服务提供默认</a:t>
            </a:r>
            <a:r>
              <a:rPr lang="en-US" dirty="0"/>
              <a:t>HTTPS</a:t>
            </a:r>
            <a:r>
              <a:rPr lang="zh-CN" altLang="en-US" dirty="0"/>
              <a:t>加密服务？</a:t>
            </a:r>
            <a:endParaRPr lang="en-US" dirty="0"/>
          </a:p>
          <a:p>
            <a:pPr marL="0" indent="0">
              <a:buNone/>
            </a:pPr>
            <a:r>
              <a:rPr lang="en-US" dirty="0"/>
              <a:t>2</a:t>
            </a:r>
            <a:r>
              <a:rPr lang="zh-CN" altLang="en-US" dirty="0"/>
              <a:t>、在案例二中，为什么利用免费</a:t>
            </a:r>
            <a:r>
              <a:rPr lang="en-US" dirty="0"/>
              <a:t>WIFI</a:t>
            </a:r>
            <a:r>
              <a:rPr lang="zh-CN" altLang="en-US" dirty="0"/>
              <a:t>能够获取上网用户的敏感信息？应如何有效防范公共网络中的安全问题？</a:t>
            </a:r>
            <a:endParaRPr lang="en-US" dirty="0"/>
          </a:p>
        </p:txBody>
      </p:sp>
    </p:spTree>
    <p:extLst>
      <p:ext uri="{BB962C8B-B14F-4D97-AF65-F5344CB8AC3E}">
        <p14:creationId xmlns:p14="http://schemas.microsoft.com/office/powerpoint/2010/main" xmlns="" val="15574825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12.3.3 WEP</a:t>
            </a:r>
            <a:r>
              <a:rPr lang="zh-CN" altLang="en-US" b="1" dirty="0"/>
              <a:t>破解过程分析</a:t>
            </a:r>
            <a:endParaRPr lang="en-US" dirty="0"/>
          </a:p>
        </p:txBody>
      </p:sp>
      <p:sp>
        <p:nvSpPr>
          <p:cNvPr id="3" name="Content Placeholder 2"/>
          <p:cNvSpPr>
            <a:spLocks noGrp="1"/>
          </p:cNvSpPr>
          <p:nvPr>
            <p:ph sz="quarter" idx="13"/>
          </p:nvPr>
        </p:nvSpPr>
        <p:spPr/>
        <p:txBody>
          <a:bodyPr/>
          <a:lstStyle/>
          <a:p>
            <a:pPr marL="0" indent="0">
              <a:buNone/>
            </a:pPr>
            <a:r>
              <a:rPr lang="en-US" dirty="0"/>
              <a:t>7</a:t>
            </a:r>
            <a:r>
              <a:rPr lang="zh-CN" altLang="en-US" dirty="0"/>
              <a:t>、启动第三个终端窗口，输入如下命令：</a:t>
            </a:r>
            <a:endParaRPr lang="en-US" dirty="0"/>
          </a:p>
          <a:p>
            <a:pPr marL="457200" lvl="1" indent="0">
              <a:buNone/>
            </a:pPr>
            <a:r>
              <a:rPr lang="en-US" dirty="0"/>
              <a:t># </a:t>
            </a:r>
            <a:r>
              <a:rPr lang="en-US" dirty="0" err="1"/>
              <a:t>aircrack</a:t>
            </a:r>
            <a:r>
              <a:rPr lang="en-US" dirty="0"/>
              <a:t>-ng -n 64 -b (</a:t>
            </a:r>
            <a:r>
              <a:rPr lang="en-US" dirty="0" err="1"/>
              <a:t>bssid</a:t>
            </a:r>
            <a:r>
              <a:rPr lang="en-US" dirty="0"/>
              <a:t>) (filename)</a:t>
            </a:r>
          </a:p>
          <a:p>
            <a:pPr lvl="1"/>
            <a:r>
              <a:rPr lang="zh-CN" altLang="en-US" dirty="0"/>
              <a:t>该命令用来破解前面所收集到的数据，这里</a:t>
            </a:r>
            <a:r>
              <a:rPr lang="zh-CN" altLang="en-US" dirty="0" smtClean="0"/>
              <a:t>的</a:t>
            </a:r>
            <a:r>
              <a:rPr lang="en-US" cap="none" dirty="0" smtClean="0"/>
              <a:t>filename</a:t>
            </a:r>
            <a:r>
              <a:rPr lang="zh-CN" altLang="en-US" dirty="0" smtClean="0"/>
              <a:t>就</a:t>
            </a:r>
            <a:r>
              <a:rPr lang="zh-CN" altLang="en-US" dirty="0"/>
              <a:t>是在第</a:t>
            </a:r>
            <a:r>
              <a:rPr lang="en-US" dirty="0"/>
              <a:t>4</a:t>
            </a:r>
            <a:r>
              <a:rPr lang="zh-CN" altLang="en-US" dirty="0"/>
              <a:t>步中输入的文件名。可以在系统的</a:t>
            </a:r>
            <a:r>
              <a:rPr lang="en-US" dirty="0" smtClean="0"/>
              <a:t>H</a:t>
            </a:r>
            <a:r>
              <a:rPr lang="en-US" cap="none" dirty="0" smtClean="0"/>
              <a:t>ome</a:t>
            </a:r>
            <a:r>
              <a:rPr lang="zh-CN" altLang="en-US" dirty="0" smtClean="0"/>
              <a:t>目录</a:t>
            </a:r>
            <a:r>
              <a:rPr lang="zh-CN" altLang="en-US" dirty="0"/>
              <a:t>下看到该文件</a:t>
            </a:r>
            <a:r>
              <a:rPr lang="zh-CN" altLang="en-US" dirty="0" smtClean="0"/>
              <a:t>（</a:t>
            </a:r>
            <a:r>
              <a:rPr lang="en-US" cap="none" dirty="0" smtClean="0"/>
              <a:t>.cap</a:t>
            </a:r>
            <a:r>
              <a:rPr lang="zh-CN" altLang="en-US" dirty="0" smtClean="0"/>
              <a:t>后</a:t>
            </a:r>
            <a:r>
              <a:rPr lang="zh-CN" altLang="en-US" dirty="0"/>
              <a:t>缀名）。如果命令运行成功，会看到如图</a:t>
            </a:r>
            <a:r>
              <a:rPr lang="en-US" dirty="0"/>
              <a:t>12-32</a:t>
            </a:r>
            <a:r>
              <a:rPr lang="zh-CN" altLang="en-US" dirty="0"/>
              <a:t>所示的破解成功界面（</a:t>
            </a:r>
            <a:r>
              <a:rPr lang="en-US" dirty="0"/>
              <a:t>KEY FOUND</a:t>
            </a:r>
            <a:r>
              <a:rPr lang="zh-CN" altLang="en-US" dirty="0"/>
              <a:t>）</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16914" y="6539468"/>
            <a:ext cx="4957546" cy="369332"/>
          </a:xfrm>
          <a:prstGeom prst="rect">
            <a:avLst/>
          </a:prstGeom>
          <a:noFill/>
        </p:spPr>
        <p:txBody>
          <a:bodyPr wrap="square" rtlCol="0">
            <a:spAutoFit/>
          </a:bodyPr>
          <a:lstStyle/>
          <a:p>
            <a:pPr algn="ctr"/>
            <a:r>
              <a:rPr lang="zh-CN" altLang="en-US" b="1" dirty="0"/>
              <a:t>图</a:t>
            </a:r>
            <a:r>
              <a:rPr lang="en-US" b="1" dirty="0"/>
              <a:t>12-32 WEP</a:t>
            </a:r>
            <a:r>
              <a:rPr lang="zh-CN" altLang="en-US" b="1" dirty="0"/>
              <a:t>密码破解成功</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1985" name="Picture 1" descr="http://rescdn.qqmail.com/dyimg/20131218/75FD21F5E1D9.png"/>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4571687" y="4321652"/>
            <a:ext cx="3048000" cy="2159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679325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12.3.4 </a:t>
            </a:r>
            <a:r>
              <a:rPr lang="zh-CN" altLang="en-US" b="1" dirty="0"/>
              <a:t>防范无线网络协议</a:t>
            </a:r>
            <a:r>
              <a:rPr lang="zh-CN" altLang="en-US" b="1" dirty="0" smtClean="0"/>
              <a:t>破解</a:t>
            </a:r>
            <a:endParaRPr lang="en-US" dirty="0"/>
          </a:p>
        </p:txBody>
      </p:sp>
      <p:sp>
        <p:nvSpPr>
          <p:cNvPr id="3" name="Content Placeholder 2"/>
          <p:cNvSpPr>
            <a:spLocks noGrp="1"/>
          </p:cNvSpPr>
          <p:nvPr>
            <p:ph sz="quarter" idx="13"/>
          </p:nvPr>
        </p:nvSpPr>
        <p:spPr/>
        <p:txBody>
          <a:bodyPr/>
          <a:lstStyle/>
          <a:p>
            <a:r>
              <a:rPr lang="zh-CN" altLang="en-US" dirty="0"/>
              <a:t>由于</a:t>
            </a:r>
            <a:r>
              <a:rPr lang="en-US" dirty="0"/>
              <a:t>WEP</a:t>
            </a:r>
            <a:r>
              <a:rPr lang="zh-CN" altLang="en-US" dirty="0"/>
              <a:t>协议的不安全性，可以采用</a:t>
            </a:r>
            <a:r>
              <a:rPr lang="en-US" dirty="0"/>
              <a:t>WPA</a:t>
            </a:r>
            <a:r>
              <a:rPr lang="zh-CN" altLang="en-US" dirty="0"/>
              <a:t>、</a:t>
            </a:r>
            <a:r>
              <a:rPr lang="en-US" dirty="0"/>
              <a:t>WPA-PSK</a:t>
            </a:r>
            <a:r>
              <a:rPr lang="zh-CN" altLang="en-US" dirty="0"/>
              <a:t>、</a:t>
            </a:r>
            <a:r>
              <a:rPr lang="en-US" dirty="0"/>
              <a:t>WPA2</a:t>
            </a:r>
            <a:r>
              <a:rPr lang="zh-CN" altLang="en-US" dirty="0"/>
              <a:t>、</a:t>
            </a:r>
            <a:r>
              <a:rPr lang="en-US" dirty="0"/>
              <a:t>WPA2-PSK</a:t>
            </a:r>
            <a:r>
              <a:rPr lang="zh-CN" altLang="en-US" dirty="0"/>
              <a:t>加密协议</a:t>
            </a:r>
            <a:r>
              <a:rPr lang="zh-CN" altLang="en-US" dirty="0" smtClean="0"/>
              <a:t>。</a:t>
            </a:r>
          </a:p>
          <a:p>
            <a:r>
              <a:rPr lang="en-US" dirty="0" smtClean="0"/>
              <a:t>WPA2</a:t>
            </a:r>
            <a:r>
              <a:rPr lang="zh-CN" altLang="en-US" dirty="0"/>
              <a:t>是经由</a:t>
            </a:r>
            <a:r>
              <a:rPr lang="en-US" dirty="0"/>
              <a:t>Wi-Fi</a:t>
            </a:r>
            <a:r>
              <a:rPr lang="zh-CN" altLang="en-US" dirty="0"/>
              <a:t>联盟验证过的</a:t>
            </a:r>
            <a:r>
              <a:rPr lang="en-US" dirty="0"/>
              <a:t>IEEE 802.11i</a:t>
            </a:r>
            <a:r>
              <a:rPr lang="zh-CN" altLang="en-US" dirty="0"/>
              <a:t>标准的认证形式，它实现了</a:t>
            </a:r>
            <a:r>
              <a:rPr lang="en-US" dirty="0"/>
              <a:t>802.11i</a:t>
            </a:r>
            <a:r>
              <a:rPr lang="zh-CN" altLang="en-US" dirty="0"/>
              <a:t>的强制性元素，其算法由公认彻底安全的</a:t>
            </a:r>
            <a:r>
              <a:rPr lang="en-US" dirty="0"/>
              <a:t>CCMP</a:t>
            </a:r>
            <a:r>
              <a:rPr lang="zh-CN" altLang="en-US" dirty="0"/>
              <a:t>讯息认证码所</a:t>
            </a:r>
            <a:r>
              <a:rPr lang="zh-CN" altLang="en-US" dirty="0" smtClean="0"/>
              <a:t>取代</a:t>
            </a:r>
          </a:p>
          <a:p>
            <a:r>
              <a:rPr lang="zh-CN" altLang="en-US" dirty="0" smtClean="0"/>
              <a:t>采用</a:t>
            </a:r>
            <a:r>
              <a:rPr lang="en-US" dirty="0"/>
              <a:t>WPA</a:t>
            </a:r>
            <a:r>
              <a:rPr lang="zh-CN" altLang="en-US" dirty="0"/>
              <a:t>、</a:t>
            </a:r>
            <a:r>
              <a:rPr lang="en-US" dirty="0"/>
              <a:t>WPA-PSK</a:t>
            </a:r>
            <a:r>
              <a:rPr lang="zh-CN" altLang="en-US" dirty="0"/>
              <a:t>、</a:t>
            </a:r>
            <a:r>
              <a:rPr lang="en-US" dirty="0"/>
              <a:t>WPA2</a:t>
            </a:r>
            <a:r>
              <a:rPr lang="zh-CN" altLang="en-US" dirty="0"/>
              <a:t>、</a:t>
            </a:r>
            <a:r>
              <a:rPr lang="en-US" dirty="0"/>
              <a:t>WPA2-PSK</a:t>
            </a:r>
            <a:r>
              <a:rPr lang="zh-CN" altLang="en-US" dirty="0"/>
              <a:t>等几种数据加密协议要比采用</a:t>
            </a:r>
            <a:r>
              <a:rPr lang="en-US" dirty="0"/>
              <a:t>WEP</a:t>
            </a:r>
            <a:r>
              <a:rPr lang="zh-CN" altLang="en-US" dirty="0"/>
              <a:t>安全性提高很多，对它们的破解只存在理论和实践上的可能，但在实际应用过程中却受到设备、时间、环境等诸多条件的限制，破解率非常</a:t>
            </a:r>
            <a:r>
              <a:rPr lang="zh-CN" altLang="en-US" dirty="0" smtClean="0"/>
              <a:t>低</a:t>
            </a:r>
          </a:p>
          <a:p>
            <a:r>
              <a:rPr lang="zh-CN" altLang="en-US" dirty="0" smtClean="0"/>
              <a:t>基本上</a:t>
            </a:r>
            <a:r>
              <a:rPr lang="zh-CN" altLang="en-US" dirty="0"/>
              <a:t>所有的无线路由器都支持</a:t>
            </a:r>
            <a:r>
              <a:rPr lang="en-US" dirty="0"/>
              <a:t>WPA</a:t>
            </a:r>
            <a:r>
              <a:rPr lang="zh-CN" altLang="en-US" dirty="0"/>
              <a:t>、</a:t>
            </a:r>
            <a:r>
              <a:rPr lang="en-US" dirty="0"/>
              <a:t>WPA-PSK</a:t>
            </a:r>
            <a:r>
              <a:rPr lang="zh-CN" altLang="en-US" dirty="0"/>
              <a:t>、</a:t>
            </a:r>
            <a:r>
              <a:rPr lang="en-US" dirty="0"/>
              <a:t>WPA2</a:t>
            </a:r>
            <a:r>
              <a:rPr lang="zh-CN" altLang="en-US" dirty="0"/>
              <a:t>、</a:t>
            </a:r>
            <a:r>
              <a:rPr lang="en-US" dirty="0"/>
              <a:t>WPA2-PSK</a:t>
            </a:r>
            <a:r>
              <a:rPr lang="zh-CN" altLang="en-US" dirty="0"/>
              <a:t>等多种数据加密方式</a:t>
            </a:r>
            <a:r>
              <a:rPr lang="en-US" dirty="0"/>
              <a:t> </a:t>
            </a:r>
          </a:p>
        </p:txBody>
      </p:sp>
    </p:spTree>
    <p:extLst>
      <p:ext uri="{BB962C8B-B14F-4D97-AF65-F5344CB8AC3E}">
        <p14:creationId xmlns:p14="http://schemas.microsoft.com/office/powerpoint/2010/main" xmlns="" val="1253532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 ARP</a:t>
            </a:r>
            <a:r>
              <a:rPr lang="zh-CN" altLang="en-US" b="1" dirty="0"/>
              <a:t>协议漏洞攻击分析与防范</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72375"/>
          </a:xfrm>
        </p:spPr>
        <p:txBody>
          <a:bodyPr>
            <a:normAutofit/>
          </a:bodyPr>
          <a:lstStyle/>
          <a:p>
            <a:r>
              <a:rPr lang="en-US" b="1" dirty="0"/>
              <a:t>12.1.1 ARP</a:t>
            </a:r>
            <a:r>
              <a:rPr lang="zh-CN" altLang="en-US" b="1" dirty="0"/>
              <a:t>协议</a:t>
            </a:r>
            <a:r>
              <a:rPr lang="zh-CN" altLang="en-US" b="1" dirty="0" smtClean="0"/>
              <a:t>概述</a:t>
            </a:r>
          </a:p>
          <a:p>
            <a:r>
              <a:rPr lang="en-US" b="1" dirty="0"/>
              <a:t>12.1.2 ARP</a:t>
            </a:r>
            <a:r>
              <a:rPr lang="zh-CN" altLang="en-US" b="1" dirty="0"/>
              <a:t>协议</a:t>
            </a:r>
            <a:r>
              <a:rPr lang="zh-CN" altLang="en-US" b="1" dirty="0" smtClean="0"/>
              <a:t>漏洞</a:t>
            </a:r>
          </a:p>
          <a:p>
            <a:r>
              <a:rPr lang="en-US" b="1" dirty="0"/>
              <a:t>12.1.3 ARP</a:t>
            </a:r>
            <a:r>
              <a:rPr lang="zh-CN" altLang="en-US" b="1" dirty="0"/>
              <a:t>攻击分析</a:t>
            </a:r>
            <a:endParaRPr lang="en-US" b="1" dirty="0"/>
          </a:p>
          <a:p>
            <a:endParaRPr lang="en-US" b="1" dirty="0"/>
          </a:p>
          <a:p>
            <a:endParaRPr lang="en-US" b="1" dirty="0"/>
          </a:p>
        </p:txBody>
      </p:sp>
    </p:spTree>
    <p:extLst>
      <p:ext uri="{BB962C8B-B14F-4D97-AF65-F5344CB8AC3E}">
        <p14:creationId xmlns:p14="http://schemas.microsoft.com/office/powerpoint/2010/main" xmlns="" val="904019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12.1.1 ARP</a:t>
            </a:r>
            <a:r>
              <a:rPr lang="zh-CN" altLang="en-US" b="1" dirty="0"/>
              <a:t>协议概述</a:t>
            </a:r>
            <a:endParaRPr lang="en-US" b="1" dirty="0"/>
          </a:p>
        </p:txBody>
      </p:sp>
      <p:sp>
        <p:nvSpPr>
          <p:cNvPr id="3" name="Content Placeholder 2"/>
          <p:cNvSpPr>
            <a:spLocks noGrp="1"/>
          </p:cNvSpPr>
          <p:nvPr>
            <p:ph sz="quarter" idx="13"/>
          </p:nvPr>
        </p:nvSpPr>
        <p:spPr>
          <a:xfrm>
            <a:off x="913774" y="2367092"/>
            <a:ext cx="10363826" cy="4372375"/>
          </a:xfrm>
        </p:spPr>
        <p:txBody>
          <a:bodyPr>
            <a:normAutofit/>
          </a:bodyPr>
          <a:lstStyle/>
          <a:p>
            <a:pPr marL="0" indent="0">
              <a:buNone/>
            </a:pPr>
            <a:r>
              <a:rPr lang="en-US" dirty="0"/>
              <a:t>1</a:t>
            </a:r>
            <a:r>
              <a:rPr lang="zh-CN" altLang="en-US" dirty="0"/>
              <a:t>、</a:t>
            </a:r>
            <a:r>
              <a:rPr lang="en-US" dirty="0"/>
              <a:t>ARP</a:t>
            </a:r>
            <a:r>
              <a:rPr lang="zh-CN" altLang="en-US" dirty="0"/>
              <a:t>协议的功能</a:t>
            </a:r>
            <a:endParaRPr lang="en-US" dirty="0"/>
          </a:p>
          <a:p>
            <a:pPr lvl="1"/>
            <a:r>
              <a:rPr lang="zh-CN" altLang="en-US" dirty="0"/>
              <a:t>以太网协议中规定同一局域网中的一台主机与另一台主机进行直接通信必须要知道目标主机的</a:t>
            </a:r>
            <a:r>
              <a:rPr lang="en-US" dirty="0"/>
              <a:t>MAC</a:t>
            </a:r>
            <a:r>
              <a:rPr lang="zh-CN" altLang="en-US" dirty="0"/>
              <a:t>地址，而在</a:t>
            </a:r>
            <a:r>
              <a:rPr lang="en-US" dirty="0"/>
              <a:t>TCP/IP</a:t>
            </a:r>
            <a:r>
              <a:rPr lang="zh-CN" altLang="en-US" dirty="0"/>
              <a:t>协议栈中网络层和传输层只关心目标主机的</a:t>
            </a:r>
            <a:r>
              <a:rPr lang="en-US" dirty="0"/>
              <a:t>IP</a:t>
            </a:r>
            <a:r>
              <a:rPr lang="zh-CN" altLang="en-US" dirty="0"/>
              <a:t>地址和</a:t>
            </a:r>
            <a:r>
              <a:rPr lang="zh-CN" altLang="en-US" dirty="0" smtClean="0"/>
              <a:t>端口号</a:t>
            </a:r>
            <a:endParaRPr lang="zh-CN" altLang="en-US" dirty="0"/>
          </a:p>
          <a:p>
            <a:pPr lvl="1"/>
            <a:r>
              <a:rPr lang="en-US" dirty="0"/>
              <a:t>ARP</a:t>
            </a:r>
            <a:r>
              <a:rPr lang="zh-CN" altLang="en-US" dirty="0"/>
              <a:t>协议的</a:t>
            </a:r>
            <a:r>
              <a:rPr lang="zh-CN" altLang="en-US" dirty="0" smtClean="0"/>
              <a:t>功能：需要</a:t>
            </a:r>
            <a:r>
              <a:rPr lang="zh-CN" altLang="en-US" dirty="0"/>
              <a:t>根据目标主机的</a:t>
            </a:r>
            <a:r>
              <a:rPr lang="en-US" dirty="0"/>
              <a:t>IP</a:t>
            </a:r>
            <a:r>
              <a:rPr lang="zh-CN" altLang="en-US" dirty="0"/>
              <a:t>地址获得其</a:t>
            </a:r>
            <a:r>
              <a:rPr lang="en-US" dirty="0"/>
              <a:t>MAC</a:t>
            </a:r>
            <a:r>
              <a:rPr lang="zh-CN" altLang="en-US" dirty="0" smtClean="0"/>
              <a:t>地址</a:t>
            </a:r>
            <a:endParaRPr lang="en-US" dirty="0" smtClean="0"/>
          </a:p>
          <a:p>
            <a:pPr marL="0" indent="0">
              <a:buNone/>
            </a:pPr>
            <a:r>
              <a:rPr lang="en-US" dirty="0" smtClean="0"/>
              <a:t>2</a:t>
            </a:r>
            <a:r>
              <a:rPr lang="zh-CN" altLang="en-US" dirty="0" smtClean="0"/>
              <a:t>、</a:t>
            </a:r>
            <a:r>
              <a:rPr lang="en-US" dirty="0" smtClean="0"/>
              <a:t>ARP</a:t>
            </a:r>
            <a:r>
              <a:rPr lang="zh-CN" altLang="en-US" dirty="0" smtClean="0"/>
              <a:t>代理</a:t>
            </a:r>
            <a:endParaRPr lang="en-US" dirty="0" smtClean="0"/>
          </a:p>
          <a:p>
            <a:pPr lvl="1"/>
            <a:r>
              <a:rPr lang="zh-CN" altLang="en-US" dirty="0" smtClean="0"/>
              <a:t>当</a:t>
            </a:r>
            <a:r>
              <a:rPr lang="zh-CN" altLang="en-US" dirty="0"/>
              <a:t>发送主机和目标主机不在同一个局域网时，即便知道目标主机的</a:t>
            </a:r>
            <a:r>
              <a:rPr lang="en-US" dirty="0"/>
              <a:t>MAC</a:t>
            </a:r>
            <a:r>
              <a:rPr lang="zh-CN" altLang="en-US" dirty="0"/>
              <a:t>地址，两者也不能直接通信，而必须经过路由转发才</a:t>
            </a:r>
            <a:r>
              <a:rPr lang="zh-CN" altLang="en-US" dirty="0" smtClean="0"/>
              <a:t>可以</a:t>
            </a:r>
          </a:p>
          <a:p>
            <a:pPr lvl="1"/>
            <a:r>
              <a:rPr lang="zh-CN" altLang="en-US" dirty="0" smtClean="0"/>
              <a:t>发送</a:t>
            </a:r>
            <a:r>
              <a:rPr lang="zh-CN" altLang="en-US" dirty="0"/>
              <a:t>主机通过</a:t>
            </a:r>
            <a:r>
              <a:rPr lang="en-US" dirty="0"/>
              <a:t>ARP</a:t>
            </a:r>
            <a:r>
              <a:rPr lang="zh-CN" altLang="en-US" dirty="0"/>
              <a:t>协议获得的将不是目标主机的真实</a:t>
            </a:r>
            <a:r>
              <a:rPr lang="en-US" dirty="0"/>
              <a:t>MAC</a:t>
            </a:r>
            <a:r>
              <a:rPr lang="zh-CN" altLang="en-US" dirty="0"/>
              <a:t>地址，而是一台可以通往局域网外的路由器的某个端口的</a:t>
            </a:r>
            <a:r>
              <a:rPr lang="en-US" dirty="0"/>
              <a:t>MAC</a:t>
            </a:r>
            <a:r>
              <a:rPr lang="zh-CN" altLang="en-US" dirty="0" smtClean="0"/>
              <a:t>地址</a:t>
            </a:r>
          </a:p>
          <a:p>
            <a:pPr lvl="1"/>
            <a:r>
              <a:rPr lang="en-US" dirty="0"/>
              <a:t>ARP</a:t>
            </a:r>
            <a:r>
              <a:rPr lang="zh-CN" altLang="en-US" dirty="0"/>
              <a:t>代理（</a:t>
            </a:r>
            <a:r>
              <a:rPr lang="en-US" dirty="0"/>
              <a:t>ARP P</a:t>
            </a:r>
            <a:r>
              <a:rPr lang="en-US" cap="none" dirty="0"/>
              <a:t>roxy</a:t>
            </a:r>
            <a:r>
              <a:rPr lang="zh-CN" altLang="en-US" dirty="0" smtClean="0"/>
              <a:t>）：发送</a:t>
            </a:r>
            <a:r>
              <a:rPr lang="zh-CN" altLang="en-US" dirty="0"/>
              <a:t>主机发往目标主机的所有帧都将发往该路由器，并通过它向外发</a:t>
            </a:r>
            <a:r>
              <a:rPr lang="zh-CN" altLang="en-US" dirty="0" smtClean="0"/>
              <a:t>送</a:t>
            </a:r>
            <a:endParaRPr lang="en-US" dirty="0"/>
          </a:p>
        </p:txBody>
      </p:sp>
    </p:spTree>
    <p:extLst>
      <p:ext uri="{BB962C8B-B14F-4D97-AF65-F5344CB8AC3E}">
        <p14:creationId xmlns:p14="http://schemas.microsoft.com/office/powerpoint/2010/main" xmlns="" val="1191327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12.1.1 ARP</a:t>
            </a:r>
            <a:r>
              <a:rPr lang="zh-CN" altLang="en-US" b="1" dirty="0"/>
              <a:t>协议概述</a:t>
            </a:r>
            <a:endParaRPr lang="en-US" b="1" dirty="0"/>
          </a:p>
        </p:txBody>
      </p:sp>
      <p:sp>
        <p:nvSpPr>
          <p:cNvPr id="3" name="Content Placeholder 2"/>
          <p:cNvSpPr>
            <a:spLocks noGrp="1"/>
          </p:cNvSpPr>
          <p:nvPr>
            <p:ph sz="quarter" idx="13"/>
          </p:nvPr>
        </p:nvSpPr>
        <p:spPr>
          <a:xfrm>
            <a:off x="913774" y="2367092"/>
            <a:ext cx="10363826" cy="4372375"/>
          </a:xfrm>
        </p:spPr>
        <p:txBody>
          <a:bodyPr>
            <a:normAutofit/>
          </a:bodyPr>
          <a:lstStyle/>
          <a:p>
            <a:pPr marL="0" indent="0">
              <a:buNone/>
            </a:pPr>
            <a:r>
              <a:rPr lang="en-US" dirty="0"/>
              <a:t>3</a:t>
            </a:r>
            <a:r>
              <a:rPr lang="zh-CN" altLang="en-US" dirty="0"/>
              <a:t>、</a:t>
            </a:r>
            <a:r>
              <a:rPr lang="en-US" dirty="0"/>
              <a:t>ARP</a:t>
            </a:r>
            <a:r>
              <a:rPr lang="zh-CN" altLang="en-US" dirty="0" smtClean="0"/>
              <a:t>缓存</a:t>
            </a:r>
          </a:p>
          <a:p>
            <a:pPr lvl="1"/>
            <a:r>
              <a:rPr lang="zh-CN" altLang="en-US" dirty="0" smtClean="0"/>
              <a:t>在每台安装有</a:t>
            </a:r>
            <a:r>
              <a:rPr lang="en-US" dirty="0" smtClean="0"/>
              <a:t>TCP/IP</a:t>
            </a:r>
            <a:r>
              <a:rPr lang="zh-CN" altLang="en-US" dirty="0" smtClean="0"/>
              <a:t>协议的计算机里都有一个</a:t>
            </a:r>
            <a:r>
              <a:rPr lang="en-US" dirty="0" smtClean="0"/>
              <a:t>ARP</a:t>
            </a:r>
            <a:r>
              <a:rPr lang="zh-CN" altLang="en-US" dirty="0" smtClean="0"/>
              <a:t>缓存表，表里的</a:t>
            </a:r>
            <a:r>
              <a:rPr lang="en-US" dirty="0" smtClean="0"/>
              <a:t>IP</a:t>
            </a:r>
            <a:r>
              <a:rPr lang="zh-CN" altLang="en-US" dirty="0" smtClean="0"/>
              <a:t>地址与</a:t>
            </a:r>
            <a:r>
              <a:rPr lang="en-US" dirty="0" smtClean="0"/>
              <a:t>MAC</a:t>
            </a:r>
            <a:r>
              <a:rPr lang="zh-CN" altLang="en-US" dirty="0" smtClean="0"/>
              <a:t>地址是一一对应的。</a:t>
            </a:r>
          </a:p>
          <a:p>
            <a:pPr lvl="1"/>
            <a:r>
              <a:rPr lang="zh-CN" altLang="en-US" dirty="0" smtClean="0"/>
              <a:t>以主机</a:t>
            </a:r>
            <a:r>
              <a:rPr lang="en-US" dirty="0" smtClean="0"/>
              <a:t>A</a:t>
            </a:r>
            <a:r>
              <a:rPr lang="zh-CN" altLang="en-US" dirty="0" smtClean="0"/>
              <a:t>（</a:t>
            </a:r>
            <a:r>
              <a:rPr lang="en-US" dirty="0" smtClean="0"/>
              <a:t>192.168.1.5</a:t>
            </a:r>
            <a:r>
              <a:rPr lang="zh-CN" altLang="en-US" dirty="0" smtClean="0"/>
              <a:t>）向主机</a:t>
            </a:r>
            <a:r>
              <a:rPr lang="en-US" dirty="0" smtClean="0"/>
              <a:t>B</a:t>
            </a:r>
            <a:r>
              <a:rPr lang="zh-CN" altLang="en-US" dirty="0" smtClean="0"/>
              <a:t>（</a:t>
            </a:r>
            <a:r>
              <a:rPr lang="en-US" dirty="0" smtClean="0"/>
              <a:t>192.168.1.1</a:t>
            </a:r>
            <a:r>
              <a:rPr lang="zh-CN" altLang="en-US" dirty="0" smtClean="0"/>
              <a:t>）发送数据为例，当发送数据时，主机</a:t>
            </a:r>
            <a:r>
              <a:rPr lang="en-US" dirty="0" smtClean="0"/>
              <a:t>A</a:t>
            </a:r>
            <a:r>
              <a:rPr lang="zh-CN" altLang="en-US" dirty="0" smtClean="0"/>
              <a:t>会在自己的</a:t>
            </a:r>
            <a:r>
              <a:rPr lang="en-US" dirty="0" smtClean="0"/>
              <a:t>ARP</a:t>
            </a:r>
            <a:r>
              <a:rPr lang="zh-CN" altLang="en-US" dirty="0" smtClean="0"/>
              <a:t>缓存表中寻找目标</a:t>
            </a:r>
            <a:r>
              <a:rPr lang="en-US" dirty="0" smtClean="0"/>
              <a:t>IP</a:t>
            </a:r>
            <a:r>
              <a:rPr lang="zh-CN" altLang="en-US" dirty="0" smtClean="0"/>
              <a:t>地址，如果找到了，也就知道了目标</a:t>
            </a:r>
            <a:r>
              <a:rPr lang="en-US" dirty="0" smtClean="0"/>
              <a:t>MAC</a:t>
            </a:r>
            <a:r>
              <a:rPr lang="zh-CN" altLang="en-US" dirty="0" smtClean="0"/>
              <a:t>地址，直接把目标</a:t>
            </a:r>
            <a:r>
              <a:rPr lang="en-US" dirty="0" smtClean="0"/>
              <a:t>MAC</a:t>
            </a:r>
            <a:r>
              <a:rPr lang="zh-CN" altLang="en-US" dirty="0" smtClean="0"/>
              <a:t>地址写入帧里发送即可；如果在</a:t>
            </a:r>
            <a:r>
              <a:rPr lang="en-US" dirty="0" smtClean="0"/>
              <a:t>ARP</a:t>
            </a:r>
            <a:r>
              <a:rPr lang="zh-CN" altLang="en-US" dirty="0" smtClean="0"/>
              <a:t>缓存表中没有找到目标</a:t>
            </a:r>
            <a:r>
              <a:rPr lang="en-US" dirty="0" smtClean="0"/>
              <a:t>IP</a:t>
            </a:r>
            <a:r>
              <a:rPr lang="zh-CN" altLang="en-US" dirty="0" smtClean="0"/>
              <a:t>地址，主机</a:t>
            </a:r>
            <a:r>
              <a:rPr lang="en-US" dirty="0" smtClean="0"/>
              <a:t>A</a:t>
            </a:r>
            <a:r>
              <a:rPr lang="zh-CN" altLang="en-US" dirty="0" smtClean="0"/>
              <a:t>会在网络上发送一个广播，这表示向同一网段内的所有主机发出这样的询问：“我是</a:t>
            </a:r>
            <a:r>
              <a:rPr lang="en-US" dirty="0" smtClean="0"/>
              <a:t>192.168.1.5</a:t>
            </a:r>
            <a:r>
              <a:rPr lang="zh-CN" altLang="en-US" dirty="0" smtClean="0"/>
              <a:t>，请问</a:t>
            </a:r>
            <a:r>
              <a:rPr lang="en-US" dirty="0" smtClean="0"/>
              <a:t>IP</a:t>
            </a:r>
            <a:r>
              <a:rPr lang="zh-CN" altLang="en-US" dirty="0" smtClean="0"/>
              <a:t>地址为</a:t>
            </a:r>
            <a:r>
              <a:rPr lang="en-US" dirty="0" smtClean="0"/>
              <a:t>192.168.1.1</a:t>
            </a:r>
            <a:r>
              <a:rPr lang="zh-CN" altLang="en-US" dirty="0" smtClean="0"/>
              <a:t>的</a:t>
            </a:r>
            <a:r>
              <a:rPr lang="en-US" dirty="0" smtClean="0"/>
              <a:t>MAC</a:t>
            </a:r>
            <a:r>
              <a:rPr lang="zh-CN" altLang="en-US" dirty="0" smtClean="0"/>
              <a:t>地址是什么？”，网络上其他主机并不响应</a:t>
            </a:r>
            <a:r>
              <a:rPr lang="en-US" dirty="0" smtClean="0"/>
              <a:t>ARP</a:t>
            </a:r>
            <a:r>
              <a:rPr lang="zh-CN" altLang="en-US" dirty="0" smtClean="0"/>
              <a:t>询问，只有主机</a:t>
            </a:r>
            <a:r>
              <a:rPr lang="en-US" dirty="0" smtClean="0"/>
              <a:t>B</a:t>
            </a:r>
            <a:r>
              <a:rPr lang="zh-CN" altLang="en-US" dirty="0" smtClean="0"/>
              <a:t>接收到这个帧时才向主机</a:t>
            </a:r>
            <a:r>
              <a:rPr lang="en-US" dirty="0" smtClean="0"/>
              <a:t>A</a:t>
            </a:r>
            <a:r>
              <a:rPr lang="zh-CN" altLang="en-US" dirty="0" smtClean="0"/>
              <a:t>做出这样的回应：“</a:t>
            </a:r>
            <a:r>
              <a:rPr lang="en-US" dirty="0" smtClean="0"/>
              <a:t>192.168.1.1</a:t>
            </a:r>
            <a:r>
              <a:rPr lang="zh-CN" altLang="en-US" dirty="0" smtClean="0"/>
              <a:t>的</a:t>
            </a:r>
            <a:r>
              <a:rPr lang="en-US" dirty="0" smtClean="0"/>
              <a:t>MAC</a:t>
            </a:r>
            <a:r>
              <a:rPr lang="zh-CN" altLang="en-US" dirty="0" smtClean="0"/>
              <a:t>地址是</a:t>
            </a:r>
            <a:r>
              <a:rPr lang="en-US" cap="none" dirty="0" smtClean="0"/>
              <a:t>00-aa-00-69-c6-09</a:t>
            </a:r>
            <a:r>
              <a:rPr lang="zh-CN" altLang="en-US" dirty="0" smtClean="0"/>
              <a:t>”。这样，主机</a:t>
            </a:r>
            <a:r>
              <a:rPr lang="en-US" dirty="0" smtClean="0"/>
              <a:t>A</a:t>
            </a:r>
            <a:r>
              <a:rPr lang="zh-CN" altLang="en-US" dirty="0" smtClean="0"/>
              <a:t>知道了主机</a:t>
            </a:r>
            <a:r>
              <a:rPr lang="en-US" dirty="0" smtClean="0"/>
              <a:t>B</a:t>
            </a:r>
            <a:r>
              <a:rPr lang="zh-CN" altLang="en-US" dirty="0" smtClean="0"/>
              <a:t>的</a:t>
            </a:r>
            <a:r>
              <a:rPr lang="en-US" dirty="0" smtClean="0"/>
              <a:t>MAC</a:t>
            </a:r>
            <a:r>
              <a:rPr lang="zh-CN" altLang="en-US" dirty="0" smtClean="0"/>
              <a:t>地址，它就可以向主机</a:t>
            </a:r>
            <a:r>
              <a:rPr lang="en-US" dirty="0" smtClean="0"/>
              <a:t>B</a:t>
            </a:r>
            <a:r>
              <a:rPr lang="zh-CN" altLang="en-US" dirty="0" smtClean="0"/>
              <a:t>发送信息了。</a:t>
            </a:r>
          </a:p>
          <a:p>
            <a:pPr lvl="1"/>
            <a:r>
              <a:rPr lang="zh-CN" altLang="en-US" dirty="0" smtClean="0"/>
              <a:t>主机</a:t>
            </a:r>
            <a:r>
              <a:rPr lang="en-US" dirty="0" smtClean="0"/>
              <a:t>A</a:t>
            </a:r>
            <a:r>
              <a:rPr lang="zh-CN" altLang="en-US" dirty="0" smtClean="0"/>
              <a:t>和</a:t>
            </a:r>
            <a:r>
              <a:rPr lang="en-US" dirty="0" smtClean="0"/>
              <a:t>B</a:t>
            </a:r>
            <a:r>
              <a:rPr lang="zh-CN" altLang="en-US" dirty="0" smtClean="0"/>
              <a:t>还同时都更新了自己的</a:t>
            </a:r>
            <a:r>
              <a:rPr lang="en-US" dirty="0" smtClean="0"/>
              <a:t>ARP</a:t>
            </a:r>
            <a:r>
              <a:rPr lang="zh-CN" altLang="en-US" dirty="0" smtClean="0"/>
              <a:t>缓存表（因为</a:t>
            </a:r>
            <a:r>
              <a:rPr lang="en-US" dirty="0" smtClean="0"/>
              <a:t>A</a:t>
            </a:r>
            <a:r>
              <a:rPr lang="zh-CN" altLang="en-US" dirty="0" smtClean="0"/>
              <a:t>在询问的时候把自己的</a:t>
            </a:r>
            <a:r>
              <a:rPr lang="en-US" dirty="0" smtClean="0"/>
              <a:t>IP</a:t>
            </a:r>
            <a:r>
              <a:rPr lang="zh-CN" altLang="en-US" dirty="0" smtClean="0"/>
              <a:t>和</a:t>
            </a:r>
            <a:r>
              <a:rPr lang="en-US" dirty="0" smtClean="0"/>
              <a:t>MAC</a:t>
            </a:r>
            <a:r>
              <a:rPr lang="zh-CN" altLang="en-US" dirty="0" smtClean="0"/>
              <a:t>地址一起告诉了</a:t>
            </a:r>
            <a:r>
              <a:rPr lang="en-US" dirty="0" smtClean="0"/>
              <a:t>B</a:t>
            </a:r>
            <a:r>
              <a:rPr lang="zh-CN" altLang="en-US" dirty="0" smtClean="0"/>
              <a:t>），下次主机</a:t>
            </a:r>
            <a:r>
              <a:rPr lang="en-US" dirty="0" smtClean="0"/>
              <a:t>A</a:t>
            </a:r>
            <a:r>
              <a:rPr lang="zh-CN" altLang="en-US" dirty="0" smtClean="0"/>
              <a:t>再向主机</a:t>
            </a:r>
            <a:r>
              <a:rPr lang="en-US" dirty="0" smtClean="0"/>
              <a:t>B</a:t>
            </a:r>
            <a:r>
              <a:rPr lang="zh-CN" altLang="en-US" dirty="0" smtClean="0"/>
              <a:t>或者</a:t>
            </a:r>
            <a:r>
              <a:rPr lang="en-US" dirty="0" smtClean="0"/>
              <a:t>B</a:t>
            </a:r>
            <a:r>
              <a:rPr lang="zh-CN" altLang="en-US" dirty="0" smtClean="0"/>
              <a:t>向</a:t>
            </a:r>
            <a:r>
              <a:rPr lang="en-US" dirty="0" smtClean="0"/>
              <a:t>A</a:t>
            </a:r>
            <a:r>
              <a:rPr lang="zh-CN" altLang="en-US" dirty="0" smtClean="0"/>
              <a:t>发送信息时，直接从各自的</a:t>
            </a:r>
            <a:r>
              <a:rPr lang="en-US" dirty="0" smtClean="0"/>
              <a:t>ARP</a:t>
            </a:r>
            <a:r>
              <a:rPr lang="zh-CN" altLang="en-US" dirty="0" smtClean="0"/>
              <a:t>缓存表里查找即可。</a:t>
            </a:r>
            <a:endParaRPr lang="en-US" dirty="0"/>
          </a:p>
        </p:txBody>
      </p:sp>
    </p:spTree>
    <p:extLst>
      <p:ext uri="{BB962C8B-B14F-4D97-AF65-F5344CB8AC3E}">
        <p14:creationId xmlns:p14="http://schemas.microsoft.com/office/powerpoint/2010/main" xmlns="" val="955711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12.1.1 ARP</a:t>
            </a:r>
            <a:r>
              <a:rPr lang="zh-CN" altLang="en-US" b="1" dirty="0"/>
              <a:t>协议概述</a:t>
            </a:r>
            <a:endParaRPr lang="en-US" b="1" dirty="0"/>
          </a:p>
        </p:txBody>
      </p:sp>
      <p:sp>
        <p:nvSpPr>
          <p:cNvPr id="3" name="Content Placeholder 2"/>
          <p:cNvSpPr>
            <a:spLocks noGrp="1"/>
          </p:cNvSpPr>
          <p:nvPr>
            <p:ph sz="quarter" idx="13"/>
          </p:nvPr>
        </p:nvSpPr>
        <p:spPr>
          <a:xfrm>
            <a:off x="913774" y="2367092"/>
            <a:ext cx="10363826" cy="4372375"/>
          </a:xfrm>
        </p:spPr>
        <p:txBody>
          <a:bodyPr>
            <a:normAutofit/>
          </a:bodyPr>
          <a:lstStyle/>
          <a:p>
            <a:pPr marL="0" indent="0">
              <a:buNone/>
            </a:pPr>
            <a:r>
              <a:rPr lang="en-US" dirty="0"/>
              <a:t>4</a:t>
            </a:r>
            <a:r>
              <a:rPr lang="zh-CN" altLang="en-US" dirty="0"/>
              <a:t>、</a:t>
            </a:r>
            <a:r>
              <a:rPr lang="en-US" dirty="0"/>
              <a:t>ARP</a:t>
            </a:r>
            <a:r>
              <a:rPr lang="zh-CN" altLang="en-US" dirty="0"/>
              <a:t>命令</a:t>
            </a:r>
            <a:endParaRPr lang="en-US" dirty="0"/>
          </a:p>
          <a:p>
            <a:pPr lvl="1"/>
            <a:r>
              <a:rPr lang="en-US" dirty="0"/>
              <a:t>Windows ARP</a:t>
            </a:r>
            <a:r>
              <a:rPr lang="zh-CN" altLang="en-US" dirty="0"/>
              <a:t>命令允许显示</a:t>
            </a:r>
            <a:r>
              <a:rPr lang="en-US" dirty="0"/>
              <a:t>ARP</a:t>
            </a:r>
            <a:r>
              <a:rPr lang="zh-CN" altLang="en-US" dirty="0"/>
              <a:t>缓存，删除缓存中的条目，或者将静态条目添加到缓存表中。表</a:t>
            </a:r>
            <a:r>
              <a:rPr lang="en-US" dirty="0"/>
              <a:t>12-1</a:t>
            </a:r>
            <a:r>
              <a:rPr lang="zh-CN" altLang="en-US" dirty="0"/>
              <a:t>中列出了</a:t>
            </a:r>
            <a:r>
              <a:rPr lang="en-US" dirty="0"/>
              <a:t>ARP</a:t>
            </a:r>
            <a:r>
              <a:rPr lang="zh-CN" altLang="en-US" dirty="0"/>
              <a:t>命令的一些常见参数，图</a:t>
            </a:r>
            <a:r>
              <a:rPr lang="en-US" dirty="0"/>
              <a:t>12-1</a:t>
            </a:r>
            <a:r>
              <a:rPr lang="zh-CN" altLang="en-US" dirty="0"/>
              <a:t>是显示</a:t>
            </a:r>
            <a:r>
              <a:rPr lang="en-US" dirty="0"/>
              <a:t>ARP</a:t>
            </a:r>
            <a:r>
              <a:rPr lang="zh-CN" altLang="en-US" dirty="0"/>
              <a:t>缓存的一个实例</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 val="1127246457"/>
              </p:ext>
            </p:extLst>
          </p:nvPr>
        </p:nvGraphicFramePr>
        <p:xfrm>
          <a:off x="1534876" y="4295955"/>
          <a:ext cx="4000500" cy="1210310"/>
        </p:xfrm>
        <a:graphic>
          <a:graphicData uri="http://schemas.openxmlformats.org/drawingml/2006/table">
            <a:tbl>
              <a:tblPr firstRow="1" firstCol="1" lastRow="1" lastCol="1" bandRow="1" bandCol="1"/>
              <a:tblGrid>
                <a:gridCol w="1714500"/>
                <a:gridCol w="2286000"/>
              </a:tblGrid>
              <a:tr h="334645">
                <a:tc>
                  <a:txBody>
                    <a:bodyPr/>
                    <a:lstStyle/>
                    <a:p>
                      <a:pPr algn="just">
                        <a:lnSpc>
                          <a:spcPct val="125000"/>
                        </a:lnSpc>
                        <a:spcAft>
                          <a:spcPts val="0"/>
                        </a:spcAft>
                      </a:pPr>
                      <a:r>
                        <a:rPr lang="zh-CN" sz="1050" b="1" kern="0" dirty="0">
                          <a:effectLst/>
                          <a:latin typeface="Times New Roman" charset="0"/>
                          <a:ea typeface="宋体" charset="0"/>
                          <a:cs typeface="宋体" charset="0"/>
                        </a:rPr>
                        <a:t>选项</a:t>
                      </a:r>
                      <a:endParaRPr lang="en-US" sz="1050" kern="100" dirty="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25000"/>
                        </a:lnSpc>
                        <a:spcAft>
                          <a:spcPts val="0"/>
                        </a:spcAft>
                      </a:pPr>
                      <a:r>
                        <a:rPr lang="zh-CN" sz="1050" b="1" kern="0" dirty="0">
                          <a:effectLst/>
                          <a:latin typeface="Times New Roman" charset="0"/>
                          <a:ea typeface="宋体" charset="0"/>
                          <a:cs typeface="宋体" charset="0"/>
                        </a:rPr>
                        <a:t>说明</a:t>
                      </a:r>
                      <a:endParaRPr lang="en-US" sz="1050" kern="100" dirty="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5115">
                <a:tc>
                  <a:txBody>
                    <a:bodyPr/>
                    <a:lstStyle/>
                    <a:p>
                      <a:pPr algn="just">
                        <a:lnSpc>
                          <a:spcPct val="125000"/>
                        </a:lnSpc>
                        <a:spcAft>
                          <a:spcPts val="0"/>
                        </a:spcAft>
                      </a:pPr>
                      <a:r>
                        <a:rPr lang="en-US" sz="1050" kern="0">
                          <a:effectLst/>
                          <a:latin typeface="宋体" charset="0"/>
                          <a:ea typeface="宋体" charset="0"/>
                          <a:cs typeface="宋体" charset="0"/>
                        </a:rPr>
                        <a:t>-a</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25000"/>
                        </a:lnSpc>
                        <a:spcAft>
                          <a:spcPts val="0"/>
                        </a:spcAft>
                      </a:pPr>
                      <a:r>
                        <a:rPr lang="zh-CN" sz="1050" kern="0">
                          <a:effectLst/>
                          <a:latin typeface="Times New Roman" charset="0"/>
                          <a:ea typeface="宋体" charset="0"/>
                          <a:cs typeface="宋体" charset="0"/>
                        </a:rPr>
                        <a:t>显示</a:t>
                      </a:r>
                      <a:r>
                        <a:rPr lang="en-US" sz="1050" kern="0">
                          <a:effectLst/>
                          <a:latin typeface="宋体" charset="0"/>
                          <a:ea typeface="宋体" charset="0"/>
                          <a:cs typeface="宋体" charset="0"/>
                        </a:rPr>
                        <a:t>ARP</a:t>
                      </a:r>
                      <a:r>
                        <a:rPr lang="zh-CN" sz="1050" kern="0">
                          <a:effectLst/>
                          <a:latin typeface="宋体" charset="0"/>
                          <a:ea typeface="宋体" charset="0"/>
                          <a:cs typeface="宋体" charset="0"/>
                        </a:rPr>
                        <a:t>缓存中的条目</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7815">
                <a:tc>
                  <a:txBody>
                    <a:bodyPr/>
                    <a:lstStyle/>
                    <a:p>
                      <a:pPr algn="just">
                        <a:lnSpc>
                          <a:spcPct val="125000"/>
                        </a:lnSpc>
                        <a:spcAft>
                          <a:spcPts val="0"/>
                        </a:spcAft>
                      </a:pPr>
                      <a:r>
                        <a:rPr lang="en-US" sz="1050" kern="0">
                          <a:effectLst/>
                          <a:latin typeface="宋体" charset="0"/>
                          <a:ea typeface="宋体" charset="0"/>
                          <a:cs typeface="宋体" charset="0"/>
                        </a:rPr>
                        <a:t>-</a:t>
                      </a:r>
                      <a:r>
                        <a:rPr lang="en-US" sz="1050" kern="0">
                          <a:effectLst/>
                          <a:latin typeface="宋体" charset="0"/>
                          <a:ea typeface="宋体" charset="0"/>
                          <a:cs typeface="Courier New" charset="0"/>
                        </a:rPr>
                        <a:t>d</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25000"/>
                        </a:lnSpc>
                        <a:spcAft>
                          <a:spcPts val="0"/>
                        </a:spcAft>
                      </a:pPr>
                      <a:r>
                        <a:rPr lang="zh-CN" sz="1050" kern="0">
                          <a:effectLst/>
                          <a:latin typeface="Times New Roman" charset="0"/>
                          <a:ea typeface="宋体" charset="0"/>
                          <a:cs typeface="宋体" charset="0"/>
                        </a:rPr>
                        <a:t>删除</a:t>
                      </a:r>
                      <a:r>
                        <a:rPr lang="en-US" sz="1050" kern="0">
                          <a:effectLst/>
                          <a:latin typeface="宋体" charset="0"/>
                          <a:ea typeface="宋体" charset="0"/>
                          <a:cs typeface="宋体" charset="0"/>
                        </a:rPr>
                        <a:t>ARP</a:t>
                      </a:r>
                      <a:r>
                        <a:rPr lang="zh-CN" sz="1050" kern="0">
                          <a:effectLst/>
                          <a:latin typeface="宋体" charset="0"/>
                          <a:ea typeface="宋体" charset="0"/>
                          <a:cs typeface="宋体" charset="0"/>
                        </a:rPr>
                        <a:t>缓存中的所有条目</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2735">
                <a:tc>
                  <a:txBody>
                    <a:bodyPr/>
                    <a:lstStyle/>
                    <a:p>
                      <a:pPr algn="just">
                        <a:lnSpc>
                          <a:spcPct val="125000"/>
                        </a:lnSpc>
                        <a:spcAft>
                          <a:spcPts val="0"/>
                        </a:spcAft>
                      </a:pPr>
                      <a:r>
                        <a:rPr lang="en-US" sz="1050" kern="0">
                          <a:effectLst/>
                          <a:latin typeface="宋体" charset="0"/>
                          <a:ea typeface="宋体" charset="0"/>
                          <a:cs typeface="宋体" charset="0"/>
                        </a:rPr>
                        <a:t>-s</a:t>
                      </a:r>
                      <a:r>
                        <a:rPr lang="en-US" sz="1050" i="1" kern="0">
                          <a:effectLst/>
                          <a:latin typeface="宋体" charset="0"/>
                          <a:ea typeface="宋体" charset="0"/>
                          <a:cs typeface="宋体" charset="0"/>
                        </a:rPr>
                        <a:t> inet_addr eth_addr</a:t>
                      </a:r>
                      <a:endParaRPr lang="en-US" sz="1050" kern="10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25000"/>
                        </a:lnSpc>
                        <a:spcAft>
                          <a:spcPts val="0"/>
                        </a:spcAft>
                      </a:pPr>
                      <a:r>
                        <a:rPr lang="zh-CN" sz="1050" kern="0" dirty="0">
                          <a:effectLst/>
                          <a:latin typeface="Times New Roman" charset="0"/>
                          <a:ea typeface="宋体" charset="0"/>
                          <a:cs typeface="宋体" charset="0"/>
                        </a:rPr>
                        <a:t>添加静态</a:t>
                      </a:r>
                      <a:r>
                        <a:rPr lang="en-US" sz="1050" kern="0" dirty="0">
                          <a:effectLst/>
                          <a:latin typeface="宋体" charset="0"/>
                          <a:ea typeface="宋体" charset="0"/>
                          <a:cs typeface="宋体" charset="0"/>
                        </a:rPr>
                        <a:t>ARP</a:t>
                      </a:r>
                      <a:r>
                        <a:rPr lang="zh-CN" sz="1050" kern="0" dirty="0">
                          <a:effectLst/>
                          <a:latin typeface="宋体" charset="0"/>
                          <a:ea typeface="宋体" charset="0"/>
                          <a:cs typeface="宋体" charset="0"/>
                        </a:rPr>
                        <a:t>条目</a:t>
                      </a:r>
                      <a:endParaRPr lang="en-US" sz="1050" kern="100" dirty="0">
                        <a:effectLst/>
                        <a:latin typeface="Times New Roman" charset="0"/>
                        <a:ea typeface="宋体"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299200" y="4036389"/>
            <a:ext cx="4978400" cy="17272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1534876" y="3667057"/>
            <a:ext cx="3979959" cy="369332"/>
          </a:xfrm>
          <a:prstGeom prst="rect">
            <a:avLst/>
          </a:prstGeom>
          <a:noFill/>
        </p:spPr>
        <p:txBody>
          <a:bodyPr wrap="square" rtlCol="0">
            <a:spAutoFit/>
          </a:bodyPr>
          <a:lstStyle/>
          <a:p>
            <a:pPr algn="ctr"/>
            <a:r>
              <a:rPr lang="zh-CN" altLang="en-US" b="1" dirty="0"/>
              <a:t>表</a:t>
            </a:r>
            <a:r>
              <a:rPr lang="en-US" b="1" dirty="0"/>
              <a:t>12-1 ARP</a:t>
            </a:r>
            <a:r>
              <a:rPr lang="zh-CN" altLang="en-US" b="1" dirty="0"/>
              <a:t>命令</a:t>
            </a:r>
            <a:r>
              <a:rPr lang="zh-CN" altLang="en-US" b="1" dirty="0" smtClean="0"/>
              <a:t>参数</a:t>
            </a:r>
            <a:endParaRPr lang="en-US" dirty="0"/>
          </a:p>
        </p:txBody>
      </p:sp>
      <p:sp>
        <p:nvSpPr>
          <p:cNvPr id="8" name="TextBox 7"/>
          <p:cNvSpPr txBox="1"/>
          <p:nvPr/>
        </p:nvSpPr>
        <p:spPr>
          <a:xfrm>
            <a:off x="6319741" y="5763588"/>
            <a:ext cx="4957859" cy="383211"/>
          </a:xfrm>
          <a:prstGeom prst="rect">
            <a:avLst/>
          </a:prstGeom>
          <a:noFill/>
        </p:spPr>
        <p:txBody>
          <a:bodyPr wrap="square" rtlCol="0">
            <a:spAutoFit/>
          </a:bodyPr>
          <a:lstStyle/>
          <a:p>
            <a:pPr algn="ctr"/>
            <a:r>
              <a:rPr lang="zh-CN" altLang="en-US" b="1" dirty="0"/>
              <a:t>图</a:t>
            </a:r>
            <a:r>
              <a:rPr lang="en-US" b="1" dirty="0"/>
              <a:t>12-1 ARP</a:t>
            </a:r>
            <a:r>
              <a:rPr lang="zh-CN" altLang="en-US" b="1" dirty="0"/>
              <a:t>命令</a:t>
            </a:r>
            <a:endParaRPr lang="en-US" dirty="0"/>
          </a:p>
        </p:txBody>
      </p:sp>
    </p:spTree>
    <p:extLst>
      <p:ext uri="{BB962C8B-B14F-4D97-AF65-F5344CB8AC3E}">
        <p14:creationId xmlns:p14="http://schemas.microsoft.com/office/powerpoint/2010/main" xmlns="" val="1617052074"/>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144</TotalTime>
  <Words>4063</Words>
  <Application>Microsoft Office PowerPoint</Application>
  <PresentationFormat>自定义</PresentationFormat>
  <Paragraphs>259</Paragraphs>
  <Slides>51</Slides>
  <Notes>0</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Droplet</vt:lpstr>
      <vt:lpstr>第12章  网络协议漏洞攻击与防范 </vt:lpstr>
      <vt:lpstr>幻灯片 2</vt:lpstr>
      <vt:lpstr>案例一：默认HTTPS加密：雅虎邮箱终于启用了 </vt:lpstr>
      <vt:lpstr>案例二：免费WIFI受热捧，“蹭网”族上网需谨慎</vt:lpstr>
      <vt:lpstr>思考</vt:lpstr>
      <vt:lpstr>12.1 ARP协议漏洞攻击分析与防范 </vt:lpstr>
      <vt:lpstr>12.1.1 ARP协议概述</vt:lpstr>
      <vt:lpstr>12.1.1 ARP协议概述</vt:lpstr>
      <vt:lpstr>12.1.1 ARP协议概述</vt:lpstr>
      <vt:lpstr>12.1.2 ARP协议漏洞 </vt:lpstr>
      <vt:lpstr>12.1.2 ARP协议漏洞 </vt:lpstr>
      <vt:lpstr>12.1.2 ARP协议漏洞 </vt:lpstr>
      <vt:lpstr>12.1.3 ARP攻击分析 </vt:lpstr>
      <vt:lpstr>12.1.3 ARP攻击分析 </vt:lpstr>
      <vt:lpstr>12.1.3 ARP攻击分析 </vt:lpstr>
      <vt:lpstr>12.1.3 ARP攻击分析 </vt:lpstr>
      <vt:lpstr>12.1.3 ARP攻击分析 </vt:lpstr>
      <vt:lpstr>12.1.3 ARP攻击分析 </vt:lpstr>
      <vt:lpstr>12.1.3 ARP攻击分析 </vt:lpstr>
      <vt:lpstr>12.1.3 ARP攻击分析 </vt:lpstr>
      <vt:lpstr>12.1.3 ARP攻击分析 </vt:lpstr>
      <vt:lpstr>12.1.3 ARP攻击分析 </vt:lpstr>
      <vt:lpstr>12.2 ICMP协议漏洞攻击分析与防范</vt:lpstr>
      <vt:lpstr>12.2.1 ICMP协议概述 </vt:lpstr>
      <vt:lpstr>12.2.1 ICMP协议概述 </vt:lpstr>
      <vt:lpstr>12.2.2 基于ICMP的攻击分析</vt:lpstr>
      <vt:lpstr>12.2.2 基于ICMP的攻击分析</vt:lpstr>
      <vt:lpstr>12.2.2 基于ICMP的攻击分析</vt:lpstr>
      <vt:lpstr>Smurf攻击 </vt:lpstr>
      <vt:lpstr>Smurf攻击 </vt:lpstr>
      <vt:lpstr>Smurf攻击 </vt:lpstr>
      <vt:lpstr>12.2.3 防范ICMP攻击 </vt:lpstr>
      <vt:lpstr>12.2.3 防范ICMP攻击 </vt:lpstr>
      <vt:lpstr>12.2.3 防范ICMP攻击 </vt:lpstr>
      <vt:lpstr>12.2.3 防范ICMP攻击 </vt:lpstr>
      <vt:lpstr>12.2.3 防范ICMP攻击 </vt:lpstr>
      <vt:lpstr>12.2.3 防范ICMP攻击 </vt:lpstr>
      <vt:lpstr>12.2.3 防范ICMP攻击 </vt:lpstr>
      <vt:lpstr>12.2.3 防范ICMP攻击 </vt:lpstr>
      <vt:lpstr>12.3 WEP协议攻击分析与防范 </vt:lpstr>
      <vt:lpstr>12.3.1 WEP协议概述</vt:lpstr>
      <vt:lpstr>12.3.2 WEP加密与解密过程</vt:lpstr>
      <vt:lpstr>12.3.2 WEP加密与解密过程</vt:lpstr>
      <vt:lpstr>12.3.3 WEP破解过程分析</vt:lpstr>
      <vt:lpstr>12.3.3 WEP破解过程分析</vt:lpstr>
      <vt:lpstr>12.3.3 WEP破解过程分析</vt:lpstr>
      <vt:lpstr>12.3.3 WEP破解过程分析</vt:lpstr>
      <vt:lpstr>12.3.3 WEP破解过程分析</vt:lpstr>
      <vt:lpstr>12.3.3 WEP破解过程分析</vt:lpstr>
      <vt:lpstr>12.3.3 WEP破解过程分析</vt:lpstr>
      <vt:lpstr>12.3.4 防范无线网络协议破解</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第12章  网络协议漏洞攻击与防范 </dc:title>
  <cp:lastModifiedBy>Lenovo</cp:lastModifiedBy>
  <cp:revision>17</cp:revision>
  <dcterms:created xsi:type="dcterms:W3CDTF">2016-03-22T12:44:44Z</dcterms:created>
  <dcterms:modified xsi:type="dcterms:W3CDTF">2016-03-28T15:15:46Z</dcterms:modified>
</cp:coreProperties>
</file>