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24"/>
  </p:notesMasterIdLst>
  <p:handoutMasterIdLst>
    <p:handoutMasterId r:id="rId25"/>
  </p:handoutMasterIdLst>
  <p:sldIdLst>
    <p:sldId id="256" r:id="rId2"/>
    <p:sldId id="259" r:id="rId3"/>
    <p:sldId id="257" r:id="rId4"/>
    <p:sldId id="258" r:id="rId5"/>
    <p:sldId id="341" r:id="rId6"/>
    <p:sldId id="261" r:id="rId7"/>
    <p:sldId id="262" r:id="rId8"/>
    <p:sldId id="342" r:id="rId9"/>
    <p:sldId id="343" r:id="rId10"/>
    <p:sldId id="344" r:id="rId11"/>
    <p:sldId id="345" r:id="rId12"/>
    <p:sldId id="263" r:id="rId13"/>
    <p:sldId id="346" r:id="rId14"/>
    <p:sldId id="264" r:id="rId15"/>
    <p:sldId id="347" r:id="rId16"/>
    <p:sldId id="348" r:id="rId17"/>
    <p:sldId id="349" r:id="rId18"/>
    <p:sldId id="350" r:id="rId19"/>
    <p:sldId id="265" r:id="rId20"/>
    <p:sldId id="266" r:id="rId21"/>
    <p:sldId id="267" r:id="rId22"/>
    <p:sldId id="268" r:id="rId23"/>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p:scale>
          <a:sx n="80" d="100"/>
          <a:sy n="80" d="100"/>
        </p:scale>
        <p:origin x="-528" y="3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pPr/>
              <a:t>2017/3/20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pPr/>
              <a:t>‹#›</a:t>
            </a:fld>
            <a:endParaRPr lang="zh-CN" altLang="en-US"/>
          </a:p>
        </p:txBody>
      </p:sp>
    </p:spTree>
    <p:extLst>
      <p:ext uri="{BB962C8B-B14F-4D97-AF65-F5344CB8AC3E}">
        <p14:creationId xmlns=""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baike.baidu.com/view/1174711.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lstStyle/>
          <a:p>
            <a:r>
              <a:rPr lang="zh-CN" altLang="en-US" dirty="0" smtClean="0"/>
              <a:t>第</a:t>
            </a:r>
            <a:r>
              <a:rPr lang="en-US" altLang="zh-CN" dirty="0" smtClean="0"/>
              <a:t>03</a:t>
            </a:r>
            <a:r>
              <a:rPr lang="zh-CN" altLang="en-US" dirty="0" smtClean="0"/>
              <a:t>章 </a:t>
            </a:r>
            <a:r>
              <a:rPr lang="en-US" altLang="zh-CN" dirty="0" smtClean="0"/>
              <a:t>CSS</a:t>
            </a:r>
            <a:r>
              <a:rPr lang="zh-CN" altLang="en-US" dirty="0" smtClean="0"/>
              <a:t>基础</a:t>
            </a:r>
            <a:endParaRPr lang="zh-CN" altLang="en-US" dirty="0"/>
          </a:p>
        </p:txBody>
      </p:sp>
    </p:spTree>
    <p:extLst>
      <p:ext uri="{BB962C8B-B14F-4D97-AF65-F5344CB8AC3E}">
        <p14:creationId xmlns=""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lvl="1"/>
            <a:r>
              <a:rPr lang="zh-CN" altLang="zh-CN" sz="3400" b="1" dirty="0" smtClean="0"/>
              <a:t>边框属性：定义元素周围的边框的设置（宽度、颜色和样式）</a:t>
            </a:r>
          </a:p>
          <a:p>
            <a:pPr lvl="2"/>
            <a:r>
              <a:rPr lang="x-none" altLang="zh-CN" b="0" dirty="0" smtClean="0"/>
              <a:t>Style：设置边框的样式外观。样式的显示方式取决于浏览器。取消选择“全部相同”可设置元素各个边的边框样式。</a:t>
            </a:r>
            <a:endParaRPr lang="zh-CN" altLang="zh-CN" b="0" dirty="0" smtClean="0"/>
          </a:p>
          <a:p>
            <a:pPr lvl="2"/>
            <a:r>
              <a:rPr lang="x-none" altLang="zh-CN" b="0" dirty="0" smtClean="0"/>
              <a:t>Width：设置元素边框的粗细。</a:t>
            </a:r>
            <a:endParaRPr lang="zh-CN" altLang="zh-CN" b="0" dirty="0" smtClean="0"/>
          </a:p>
          <a:p>
            <a:pPr lvl="2"/>
            <a:r>
              <a:rPr lang="x-none" altLang="zh-CN" b="0" dirty="0" smtClean="0"/>
              <a:t>Color：设置边框的颜色。可以分别设置每条边的颜色，取消选择“全部相同”复选项可设置元素各个边的边框颜色。</a:t>
            </a:r>
            <a:endParaRPr lang="zh-CN" altLang="zh-CN" b="0" dirty="0" smtClean="0"/>
          </a:p>
          <a:p>
            <a:pPr lvl="1"/>
            <a:r>
              <a:rPr lang="zh-CN" altLang="zh-CN" sz="3400" b="1" dirty="0" smtClean="0"/>
              <a:t>列表</a:t>
            </a:r>
            <a:r>
              <a:rPr lang="zh-CN" altLang="zh-CN" sz="3400" b="1" dirty="0" smtClean="0"/>
              <a:t>属性：列表标签定义列表设置，如项目符号大小和类型。</a:t>
            </a:r>
          </a:p>
          <a:p>
            <a:pPr lvl="2"/>
            <a:r>
              <a:rPr lang="x-none" altLang="zh-CN" b="0" dirty="0" smtClean="0"/>
              <a:t>List-style-type：设置列表符号或编号的外观。</a:t>
            </a:r>
            <a:endParaRPr lang="zh-CN" altLang="zh-CN" b="0" dirty="0" smtClean="0"/>
          </a:p>
          <a:p>
            <a:pPr lvl="2"/>
            <a:r>
              <a:rPr lang="x-none" altLang="zh-CN" b="0" dirty="0" smtClean="0"/>
              <a:t>List-style-image：为项目符号指定自定义图像。单击“浏览”选择图像，或键入图像的路径。</a:t>
            </a:r>
            <a:endParaRPr lang="zh-CN" altLang="zh-CN" b="0" dirty="0" smtClean="0"/>
          </a:p>
          <a:p>
            <a:pPr lvl="2"/>
            <a:r>
              <a:rPr lang="x-none" altLang="zh-CN" b="0" dirty="0" smtClean="0"/>
              <a:t>List-style-Position：设置列表项文本是否换行并缩进（外部），或者文本是否换行到左边距（内部）。</a:t>
            </a:r>
            <a:endParaRPr lang="zh-CN" altLang="zh-CN" b="0"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62500" lnSpcReduction="20000"/>
          </a:bodyPr>
          <a:lstStyle/>
          <a:p>
            <a:pPr lvl="1"/>
            <a:r>
              <a:rPr lang="zh-CN" altLang="zh-CN" sz="3800" b="1" dirty="0" smtClean="0"/>
              <a:t>定位属性：确定与选定的</a:t>
            </a:r>
            <a:r>
              <a:rPr lang="en-US" altLang="zh-CN" sz="3800" b="1" dirty="0" smtClean="0"/>
              <a:t> CSS </a:t>
            </a:r>
            <a:r>
              <a:rPr lang="zh-CN" altLang="zh-CN" sz="3800" b="1" dirty="0" smtClean="0"/>
              <a:t>样式相关的内容在页面上的定位方式。</a:t>
            </a:r>
          </a:p>
          <a:p>
            <a:pPr lvl="2"/>
            <a:r>
              <a:rPr lang="x-none" altLang="zh-CN" b="0" dirty="0" smtClean="0"/>
              <a:t>Position：位置。确定浏览器应如何定位选定的元素。</a:t>
            </a:r>
            <a:endParaRPr lang="zh-CN" altLang="zh-CN" b="0" dirty="0" smtClean="0"/>
          </a:p>
          <a:p>
            <a:pPr lvl="2"/>
            <a:r>
              <a:rPr lang="x-none" altLang="zh-CN" b="0" dirty="0" smtClean="0"/>
              <a:t>Visibility：可见性。确定内容的初始显示条件。如果不指定可见性属性，则默认情况下，内容将继承父级标签的值。</a:t>
            </a:r>
            <a:endParaRPr lang="zh-CN" altLang="zh-CN" b="0" dirty="0" smtClean="0"/>
          </a:p>
          <a:p>
            <a:pPr lvl="2"/>
            <a:r>
              <a:rPr lang="x-none" altLang="zh-CN" b="0" dirty="0" smtClean="0"/>
              <a:t>Z-Index：Z轴。确定内容的堆叠顺序。Z轴值较高的元素显示在Z轴值较低的元素（或根本没有Z轴值的元素）上方。值可以为正，也可以为负。</a:t>
            </a:r>
            <a:endParaRPr lang="zh-CN" altLang="zh-CN" b="0" dirty="0" smtClean="0"/>
          </a:p>
          <a:p>
            <a:pPr lvl="2"/>
            <a:r>
              <a:rPr lang="x-none" altLang="zh-CN" b="0" dirty="0" smtClean="0"/>
              <a:t>Overflow：溢出。确定当容器（如Div或P）的内容超出容器的显示范围时的处理方式。</a:t>
            </a:r>
            <a:endParaRPr lang="zh-CN" altLang="zh-CN" b="0" dirty="0" smtClean="0"/>
          </a:p>
          <a:p>
            <a:pPr lvl="2"/>
            <a:r>
              <a:rPr lang="x-none" altLang="zh-CN" b="0" dirty="0" smtClean="0"/>
              <a:t>Placement：位置。指定内容块的位置和大小。浏览器如何解释位置取决于“类型”设置。如果内容块的内容超出指定的大小，则将改写大小值。</a:t>
            </a:r>
            <a:endParaRPr lang="zh-CN" altLang="zh-CN" b="0" dirty="0" smtClean="0"/>
          </a:p>
          <a:p>
            <a:pPr lvl="2"/>
            <a:r>
              <a:rPr lang="x-none" altLang="zh-CN" b="0" dirty="0" smtClean="0"/>
              <a:t>Clip：剪辑。定义内容的可见部分。如果指定了剪辑区域，则可以通过脚本语言（如 JavaScript）访问它，并操作属性以创建像擦除这样的特殊效果。</a:t>
            </a:r>
            <a:endParaRPr lang="zh-CN" altLang="zh-CN" b="0" dirty="0" smtClean="0"/>
          </a:p>
          <a:p>
            <a:pPr lvl="1"/>
            <a:r>
              <a:rPr lang="zh-CN" altLang="zh-CN" sz="3800" b="1" dirty="0" smtClean="0"/>
              <a:t>其他</a:t>
            </a:r>
            <a:r>
              <a:rPr lang="zh-CN" altLang="zh-CN" sz="3800" b="1" dirty="0" smtClean="0"/>
              <a:t>属性：滤镜、分页和指针选项。</a:t>
            </a:r>
          </a:p>
          <a:p>
            <a:pPr lvl="2"/>
            <a:r>
              <a:rPr lang="x-none" altLang="zh-CN" b="0" dirty="0" smtClean="0"/>
              <a:t>Page-break-befor：在打印期间在样式所控制的对象之前强行分页。</a:t>
            </a:r>
            <a:endParaRPr lang="zh-CN" altLang="zh-CN" b="0" dirty="0" smtClean="0"/>
          </a:p>
          <a:p>
            <a:pPr lvl="2"/>
            <a:r>
              <a:rPr lang="x-none" altLang="zh-CN" b="0" dirty="0" smtClean="0"/>
              <a:t>Page-break-after：在打印期间在样式所控制的对象之后强行分页。</a:t>
            </a:r>
            <a:endParaRPr lang="zh-CN" altLang="zh-CN" b="0" dirty="0" smtClean="0"/>
          </a:p>
          <a:p>
            <a:pPr lvl="2"/>
            <a:r>
              <a:rPr lang="x-none" altLang="zh-CN" b="0" dirty="0" smtClean="0"/>
              <a:t>Cursor：当指针位于样式所控制的对象上时改变指针图像。</a:t>
            </a:r>
            <a:endParaRPr lang="zh-CN" altLang="zh-CN" b="0" dirty="0" smtClean="0"/>
          </a:p>
          <a:p>
            <a:pPr lvl="2"/>
            <a:r>
              <a:rPr lang="en-US" altLang="zh-CN" b="0" dirty="0" smtClean="0"/>
              <a:t>Filter</a:t>
            </a:r>
            <a:r>
              <a:rPr lang="zh-CN" altLang="zh-CN" b="0" dirty="0" smtClean="0"/>
              <a:t>：对样式所控制的对象应用特殊效果。</a:t>
            </a:r>
            <a:endParaRPr lang="zh-CN" altLang="en-US"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zh-CN" dirty="0"/>
          </a:p>
        </p:txBody>
      </p:sp>
      <p:sp>
        <p:nvSpPr>
          <p:cNvPr id="3" name="内容占位符 2"/>
          <p:cNvSpPr>
            <a:spLocks noGrp="1"/>
          </p:cNvSpPr>
          <p:nvPr>
            <p:ph idx="1"/>
          </p:nvPr>
        </p:nvSpPr>
        <p:spPr>
          <a:xfrm>
            <a:off x="533400" y="1066800"/>
            <a:ext cx="7924800" cy="4724400"/>
          </a:xfrm>
        </p:spPr>
        <p:txBody>
          <a:bodyPr>
            <a:normAutofit/>
          </a:bodyPr>
          <a:lstStyle/>
          <a:p>
            <a:r>
              <a:rPr lang="en-US" altLang="zh-CN" sz="2800" dirty="0" smtClean="0"/>
              <a:t>3.3.1 </a:t>
            </a:r>
            <a:r>
              <a:rPr lang="zh-CN" altLang="zh-CN" sz="2800" dirty="0" smtClean="0"/>
              <a:t>标签选择器</a:t>
            </a:r>
          </a:p>
          <a:p>
            <a:r>
              <a:rPr lang="zh-CN" altLang="zh-CN" sz="2200" b="0" dirty="0" smtClean="0"/>
              <a:t>一个完整的</a:t>
            </a:r>
            <a:r>
              <a:rPr lang="en-US" altLang="zh-CN" sz="2200" b="0" dirty="0" smtClean="0"/>
              <a:t>HTML</a:t>
            </a:r>
            <a:r>
              <a:rPr lang="zh-CN" altLang="zh-CN" sz="2200" b="0" dirty="0" smtClean="0"/>
              <a:t>页面是由很多不同的标签（标记）组成，而</a:t>
            </a:r>
            <a:r>
              <a:rPr lang="en-US" altLang="zh-CN" sz="2200" b="0" dirty="0" err="1" smtClean="0">
                <a:hlinkClick r:id="rId2"/>
              </a:rPr>
              <a:t>标签选择器</a:t>
            </a:r>
            <a:r>
              <a:rPr lang="zh-CN" altLang="zh-CN" sz="2200" b="0" dirty="0" smtClean="0"/>
              <a:t>则是决定哪些标签采用哪种</a:t>
            </a:r>
            <a:r>
              <a:rPr lang="en-US" altLang="zh-CN" sz="2200" b="0" dirty="0" smtClean="0"/>
              <a:t>CSS</a:t>
            </a:r>
            <a:r>
              <a:rPr lang="zh-CN" altLang="zh-CN" sz="2200" b="0" dirty="0" smtClean="0"/>
              <a:t>样式。比如要实现段落中文字大小为</a:t>
            </a:r>
            <a:r>
              <a:rPr lang="en-US" altLang="zh-CN" sz="2200" b="0" dirty="0" smtClean="0"/>
              <a:t>12</a:t>
            </a:r>
            <a:r>
              <a:rPr lang="zh-CN" altLang="zh-CN" sz="2200" b="0" dirty="0" smtClean="0"/>
              <a:t>像素，文字颜色主蓝色，文字字体为黑体，其</a:t>
            </a:r>
            <a:r>
              <a:rPr lang="en-US" altLang="zh-CN" sz="2200" b="0" dirty="0" smtClean="0"/>
              <a:t>CSS</a:t>
            </a:r>
            <a:r>
              <a:rPr lang="zh-CN" altLang="zh-CN" sz="2200" b="0" dirty="0" smtClean="0"/>
              <a:t>规则编写如下：</a:t>
            </a:r>
          </a:p>
          <a:p>
            <a:r>
              <a:rPr lang="en-US" altLang="zh-CN" sz="2200" b="0" dirty="0" smtClean="0"/>
              <a:t>P{font-size:12px;color:blue;font-family:</a:t>
            </a:r>
            <a:r>
              <a:rPr lang="zh-CN" altLang="zh-CN" sz="2200" b="0" dirty="0" smtClean="0"/>
              <a:t>黑体</a:t>
            </a:r>
            <a:r>
              <a:rPr lang="en-US" altLang="zh-CN" sz="2200" b="0" dirty="0" smtClean="0"/>
              <a:t>}</a:t>
            </a:r>
            <a:r>
              <a:rPr lang="en-US" altLang="zh-CN" sz="1400" dirty="0" smtClean="0"/>
              <a:t>&lt;</a:t>
            </a:r>
            <a:r>
              <a:rPr lang="en-US" altLang="zh-CN" sz="1400" dirty="0"/>
              <a:t>html&gt;</a:t>
            </a:r>
          </a:p>
          <a:p>
            <a:pPr>
              <a:buFont typeface="Wingdings" pitchFamily="2" charset="2"/>
              <a:buChar char="ü"/>
            </a:pPr>
            <a:r>
              <a:rPr lang="en-US" altLang="zh-CN" sz="1400" dirty="0"/>
              <a:t>	</a:t>
            </a:r>
            <a:r>
              <a:rPr lang="zh-CN" altLang="zh-CN" sz="2000" dirty="0" smtClean="0"/>
              <a:t>练一练</a:t>
            </a:r>
          </a:p>
          <a:p>
            <a:r>
              <a:rPr lang="zh-CN" altLang="zh-CN" sz="2000" b="0" dirty="0" smtClean="0"/>
              <a:t>编写标签选择器设置</a:t>
            </a:r>
            <a:r>
              <a:rPr lang="en-US" altLang="zh-CN" sz="2000" b="0" dirty="0" smtClean="0"/>
              <a:t>CSS</a:t>
            </a:r>
            <a:r>
              <a:rPr lang="zh-CN" altLang="zh-CN" sz="2000" b="0" dirty="0" smtClean="0"/>
              <a:t>风格，实现图</a:t>
            </a:r>
            <a:r>
              <a:rPr lang="en-US" altLang="zh-CN" sz="2000" b="0" dirty="0" smtClean="0"/>
              <a:t>3-1</a:t>
            </a:r>
            <a:r>
              <a:rPr lang="zh-CN" altLang="zh-CN" sz="2000" b="0" dirty="0" smtClean="0"/>
              <a:t>转化图</a:t>
            </a:r>
            <a:r>
              <a:rPr lang="en-US" altLang="zh-CN" sz="2000" b="0" dirty="0" smtClean="0"/>
              <a:t>3-2</a:t>
            </a:r>
            <a:r>
              <a:rPr lang="zh-CN" altLang="zh-CN" sz="2000" b="0" dirty="0" smtClean="0"/>
              <a:t>为的界面效果。页面解读：“学院新闻”为标题标签</a:t>
            </a:r>
            <a:r>
              <a:rPr lang="en-US" altLang="zh-CN" sz="2000" b="0" dirty="0" smtClean="0"/>
              <a:t>&lt;h2&gt;</a:t>
            </a:r>
            <a:r>
              <a:rPr lang="zh-CN" altLang="zh-CN" sz="2000" b="0" dirty="0" smtClean="0"/>
              <a:t>，具体新闻列表是由无序列表标签</a:t>
            </a:r>
            <a:r>
              <a:rPr lang="en-US" altLang="zh-CN" sz="2000" b="0" dirty="0" smtClean="0"/>
              <a:t>UL</a:t>
            </a:r>
            <a:endParaRPr lang="zh-CN" altLang="zh-CN" sz="2000" b="0" dirty="0" smtClean="0"/>
          </a:p>
          <a:p>
            <a:pPr marL="0" indent="0">
              <a:buNone/>
            </a:pPr>
            <a:endParaRPr lang="en-US" altLang="zh-CN" sz="20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6" name="Picture 2"/>
          <p:cNvPicPr>
            <a:picLocks noChangeAspect="1" noChangeArrowheads="1"/>
          </p:cNvPicPr>
          <p:nvPr/>
        </p:nvPicPr>
        <p:blipFill>
          <a:blip r:embed="rId3" cstate="print"/>
          <a:srcRect/>
          <a:stretch>
            <a:fillRect/>
          </a:stretch>
        </p:blipFill>
        <p:spPr bwMode="auto">
          <a:xfrm>
            <a:off x="3395002" y="2209800"/>
            <a:ext cx="5748998" cy="3524250"/>
          </a:xfrm>
          <a:prstGeom prst="rect">
            <a:avLst/>
          </a:prstGeom>
          <a:noFill/>
          <a:ln w="9525">
            <a:noFill/>
            <a:miter lim="800000"/>
            <a:headEnd/>
            <a:tailEnd/>
          </a:ln>
        </p:spPr>
      </p:pic>
    </p:spTree>
    <p:extLst>
      <p:ext uri="{BB962C8B-B14F-4D97-AF65-F5344CB8AC3E}">
        <p14:creationId xmlns="" xmlns:p14="http://schemas.microsoft.com/office/powerpoint/2010/main" val="108234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55000" lnSpcReduction="20000"/>
          </a:bodyPr>
          <a:lstStyle/>
          <a:p>
            <a:r>
              <a:rPr lang="en-US" altLang="zh-CN" dirty="0" smtClean="0"/>
              <a:t>a {</a:t>
            </a:r>
            <a:endParaRPr lang="zh-CN" altLang="zh-CN" dirty="0" smtClean="0"/>
          </a:p>
          <a:p>
            <a:r>
              <a:rPr lang="en-US" altLang="zh-CN" dirty="0" smtClean="0"/>
              <a:t>	text-decoration: none;</a:t>
            </a:r>
            <a:endParaRPr lang="zh-CN" altLang="zh-CN" dirty="0" smtClean="0"/>
          </a:p>
          <a:p>
            <a:r>
              <a:rPr lang="en-US" altLang="zh-CN" dirty="0" smtClean="0"/>
              <a:t>	color: #666666;</a:t>
            </a:r>
            <a:endParaRPr lang="zh-CN" altLang="zh-CN" dirty="0" smtClean="0"/>
          </a:p>
          <a:p>
            <a:r>
              <a:rPr lang="en-US" altLang="zh-CN" dirty="0" smtClean="0"/>
              <a:t>	float: left;</a:t>
            </a:r>
            <a:endParaRPr lang="zh-CN" altLang="zh-CN" dirty="0" smtClean="0"/>
          </a:p>
          <a:p>
            <a:r>
              <a:rPr lang="en-US" altLang="zh-CN" dirty="0" smtClean="0"/>
              <a:t>}</a:t>
            </a:r>
            <a:endParaRPr lang="zh-CN" altLang="zh-CN" dirty="0" smtClean="0"/>
          </a:p>
          <a:p>
            <a:r>
              <a:rPr lang="en-US" altLang="zh-CN" dirty="0" err="1" smtClean="0"/>
              <a:t>ul</a:t>
            </a:r>
            <a:r>
              <a:rPr lang="en-US" altLang="zh-CN" dirty="0" smtClean="0"/>
              <a:t> {</a:t>
            </a:r>
            <a:endParaRPr lang="zh-CN" altLang="zh-CN" dirty="0" smtClean="0"/>
          </a:p>
          <a:p>
            <a:r>
              <a:rPr lang="en-US" altLang="zh-CN" dirty="0" smtClean="0"/>
              <a:t>	list-style-type: none;</a:t>
            </a:r>
            <a:endParaRPr lang="zh-CN" altLang="zh-CN" dirty="0" smtClean="0"/>
          </a:p>
          <a:p>
            <a:r>
              <a:rPr lang="en-US" altLang="zh-CN" dirty="0" smtClean="0"/>
              <a:t>	font-size: 12px;</a:t>
            </a:r>
            <a:endParaRPr lang="zh-CN" altLang="zh-CN" dirty="0" smtClean="0"/>
          </a:p>
          <a:p>
            <a:r>
              <a:rPr lang="en-US" altLang="zh-CN" dirty="0" smtClean="0"/>
              <a:t>	margin-left: 20px;</a:t>
            </a:r>
            <a:endParaRPr lang="zh-CN" altLang="zh-CN" dirty="0" smtClean="0"/>
          </a:p>
          <a:p>
            <a:r>
              <a:rPr lang="en-US" altLang="zh-CN" dirty="0" smtClean="0"/>
              <a:t>	padding: 0px;</a:t>
            </a:r>
            <a:endParaRPr lang="zh-CN" altLang="zh-CN" dirty="0" smtClean="0"/>
          </a:p>
          <a:p>
            <a:r>
              <a:rPr lang="en-US" altLang="zh-CN" dirty="0" smtClean="0"/>
              <a:t>}</a:t>
            </a:r>
            <a:endParaRPr lang="zh-CN" altLang="zh-CN" dirty="0" smtClean="0"/>
          </a:p>
          <a:p>
            <a:r>
              <a:rPr lang="en-US" altLang="zh-CN" dirty="0" err="1" smtClean="0"/>
              <a:t>li</a:t>
            </a:r>
            <a:r>
              <a:rPr lang="en-US" altLang="zh-CN" dirty="0" smtClean="0"/>
              <a:t> {</a:t>
            </a:r>
            <a:endParaRPr lang="zh-CN" altLang="zh-CN" dirty="0" smtClean="0"/>
          </a:p>
          <a:p>
            <a:r>
              <a:rPr lang="en-US" altLang="zh-CN" dirty="0" smtClean="0"/>
              <a:t>	line-height: 30px;</a:t>
            </a:r>
            <a:endParaRPr lang="zh-CN" altLang="zh-CN" dirty="0" smtClean="0"/>
          </a:p>
          <a:p>
            <a:r>
              <a:rPr lang="en-US" altLang="zh-CN" dirty="0" smtClean="0"/>
              <a:t>	text-align: right;</a:t>
            </a:r>
            <a:endParaRPr lang="zh-CN" altLang="zh-CN" dirty="0" smtClean="0"/>
          </a:p>
          <a:p>
            <a:r>
              <a:rPr lang="en-US" altLang="zh-CN" dirty="0" smtClean="0"/>
              <a:t>	color: #666666;</a:t>
            </a:r>
            <a:endParaRPr lang="zh-CN" altLang="zh-CN" dirty="0" smtClean="0"/>
          </a:p>
          <a:p>
            <a:r>
              <a:rPr lang="en-US" altLang="zh-CN" dirty="0" smtClean="0"/>
              <a: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050" name="Picture 2"/>
          <p:cNvPicPr>
            <a:picLocks noChangeAspect="1" noChangeArrowheads="1"/>
          </p:cNvPicPr>
          <p:nvPr/>
        </p:nvPicPr>
        <p:blipFill>
          <a:blip r:embed="rId2" cstate="print"/>
          <a:srcRect/>
          <a:stretch>
            <a:fillRect/>
          </a:stretch>
        </p:blipFill>
        <p:spPr bwMode="auto">
          <a:xfrm>
            <a:off x="3581400" y="838200"/>
            <a:ext cx="4876800" cy="4155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en-US" dirty="0"/>
          </a:p>
        </p:txBody>
      </p:sp>
      <p:sp>
        <p:nvSpPr>
          <p:cNvPr id="3" name="内容占位符 2"/>
          <p:cNvSpPr>
            <a:spLocks noGrp="1"/>
          </p:cNvSpPr>
          <p:nvPr>
            <p:ph idx="1"/>
          </p:nvPr>
        </p:nvSpPr>
        <p:spPr/>
        <p:txBody>
          <a:bodyPr>
            <a:normAutofit fontScale="62500" lnSpcReduction="20000"/>
          </a:bodyPr>
          <a:lstStyle/>
          <a:p>
            <a:r>
              <a:rPr lang="en-US" altLang="zh-CN" dirty="0" smtClean="0"/>
              <a:t>3.3.2 </a:t>
            </a:r>
            <a:r>
              <a:rPr lang="zh-CN" altLang="zh-CN" dirty="0" smtClean="0"/>
              <a:t>类名选择</a:t>
            </a:r>
            <a:r>
              <a:rPr lang="zh-CN" altLang="zh-CN" dirty="0" smtClean="0"/>
              <a:t>器</a:t>
            </a:r>
            <a:endParaRPr lang="en-US" altLang="zh-CN" dirty="0" smtClean="0"/>
          </a:p>
          <a:p>
            <a:r>
              <a:rPr lang="zh-CN" altLang="zh-CN" b="0" dirty="0" smtClean="0"/>
              <a:t>在</a:t>
            </a:r>
            <a:r>
              <a:rPr lang="en-US" altLang="zh-CN" b="0" dirty="0" smtClean="0"/>
              <a:t>HTML</a:t>
            </a:r>
            <a:r>
              <a:rPr lang="zh-CN" altLang="zh-CN" b="0" dirty="0" smtClean="0"/>
              <a:t>中，标签元素可以定义属性类</a:t>
            </a:r>
            <a:r>
              <a:rPr lang="en-US" altLang="zh-CN" b="0" dirty="0" smtClean="0"/>
              <a:t>class</a:t>
            </a:r>
            <a:r>
              <a:rPr lang="zh-CN" altLang="zh-CN" b="0" dirty="0" smtClean="0"/>
              <a:t>，类名可应用于</a:t>
            </a:r>
            <a:r>
              <a:rPr lang="en-US" altLang="zh-CN" b="0" dirty="0" smtClean="0"/>
              <a:t>HTML</a:t>
            </a:r>
            <a:r>
              <a:rPr lang="zh-CN" altLang="zh-CN" b="0" dirty="0" smtClean="0"/>
              <a:t>文档中的不同标签元素中，如果要实现不同标签标记的内容具有相同的</a:t>
            </a:r>
            <a:r>
              <a:rPr lang="en-US" altLang="zh-CN" b="0" dirty="0" smtClean="0"/>
              <a:t>CSS</a:t>
            </a:r>
            <a:r>
              <a:rPr lang="zh-CN" altLang="zh-CN" b="0" dirty="0" smtClean="0"/>
              <a:t>风格，可使用类名选择器，当类名作为选择器时，需使用小数点进行标识。</a:t>
            </a:r>
          </a:p>
          <a:p>
            <a:r>
              <a:rPr lang="zh-CN" altLang="zh-CN" b="0" dirty="0" smtClean="0"/>
              <a:t>例如：</a:t>
            </a:r>
          </a:p>
          <a:p>
            <a:r>
              <a:rPr lang="en-US" altLang="zh-CN" b="0" dirty="0" smtClean="0"/>
              <a:t>&lt;h2 class="style1"&gt;</a:t>
            </a:r>
            <a:r>
              <a:rPr lang="zh-CN" altLang="zh-CN" b="0" dirty="0" smtClean="0"/>
              <a:t>学院新闻</a:t>
            </a:r>
            <a:r>
              <a:rPr lang="en-US" altLang="zh-CN" b="0" dirty="0" smtClean="0"/>
              <a:t>&lt;/p&gt;</a:t>
            </a:r>
            <a:endParaRPr lang="zh-CN" altLang="zh-CN" b="0" dirty="0" smtClean="0"/>
          </a:p>
          <a:p>
            <a:r>
              <a:rPr lang="en-US" altLang="zh-CN" b="0" dirty="0" smtClean="0"/>
              <a:t>&lt;</a:t>
            </a:r>
            <a:r>
              <a:rPr lang="en-US" altLang="zh-CN" b="0" dirty="0" err="1" smtClean="0"/>
              <a:t>ul</a:t>
            </a:r>
            <a:r>
              <a:rPr lang="en-US" altLang="zh-CN" b="0" dirty="0" smtClean="0"/>
              <a:t>&gt;</a:t>
            </a:r>
            <a:endParaRPr lang="zh-CN" altLang="zh-CN" b="0" dirty="0" smtClean="0"/>
          </a:p>
          <a:p>
            <a:r>
              <a:rPr lang="en-US" altLang="zh-CN" b="0" dirty="0" smtClean="0"/>
              <a:t>&lt;</a:t>
            </a:r>
            <a:r>
              <a:rPr lang="en-US" altLang="zh-CN" b="0" dirty="0" err="1" smtClean="0"/>
              <a:t>li</a:t>
            </a:r>
            <a:r>
              <a:rPr lang="en-US" altLang="zh-CN" b="0" dirty="0" smtClean="0"/>
              <a:t> class="style1"&gt;</a:t>
            </a:r>
            <a:r>
              <a:rPr lang="zh-CN" altLang="zh-CN" b="0" dirty="0" smtClean="0"/>
              <a:t>秦皇岛校外学习中心</a:t>
            </a:r>
            <a:r>
              <a:rPr lang="en-US" altLang="zh-CN" b="0" dirty="0" smtClean="0"/>
              <a:t>&lt;/</a:t>
            </a:r>
            <a:r>
              <a:rPr lang="en-US" altLang="zh-CN" b="0" dirty="0" err="1" smtClean="0"/>
              <a:t>li</a:t>
            </a:r>
            <a:r>
              <a:rPr lang="en-US" altLang="zh-CN" b="0" dirty="0" smtClean="0"/>
              <a:t>&gt;</a:t>
            </a:r>
            <a:endParaRPr lang="zh-CN" altLang="zh-CN" b="0" dirty="0" smtClean="0"/>
          </a:p>
          <a:p>
            <a:r>
              <a:rPr lang="en-US" altLang="zh-CN" b="0" dirty="0" smtClean="0"/>
              <a:t>&lt;/</a:t>
            </a:r>
            <a:r>
              <a:rPr lang="en-US" altLang="zh-CN" b="0" dirty="0" err="1" smtClean="0"/>
              <a:t>ul</a:t>
            </a:r>
            <a:r>
              <a:rPr lang="en-US" altLang="zh-CN" b="0" dirty="0" smtClean="0"/>
              <a:t>&gt;</a:t>
            </a:r>
            <a:endParaRPr lang="zh-CN" altLang="zh-CN" b="0" dirty="0" smtClean="0"/>
          </a:p>
          <a:p>
            <a:r>
              <a:rPr lang="zh-CN" altLang="zh-CN" b="0" dirty="0" smtClean="0"/>
              <a:t>如果要实现类名为“</a:t>
            </a:r>
            <a:r>
              <a:rPr lang="en-US" altLang="zh-CN" b="0" dirty="0" smtClean="0"/>
              <a:t>style1</a:t>
            </a:r>
            <a:r>
              <a:rPr lang="zh-CN" altLang="zh-CN" b="0" dirty="0" smtClean="0"/>
              <a:t>”的标签所控制的内容字体类型为宋体，</a:t>
            </a:r>
            <a:r>
              <a:rPr lang="en-US" altLang="zh-CN" b="0" dirty="0" smtClean="0"/>
              <a:t>CSS</a:t>
            </a:r>
            <a:r>
              <a:rPr lang="zh-CN" altLang="zh-CN" b="0" dirty="0" smtClean="0"/>
              <a:t>规则编写如下：</a:t>
            </a:r>
          </a:p>
          <a:p>
            <a:r>
              <a:rPr lang="en-US" altLang="zh-CN" b="0" dirty="0" smtClean="0"/>
              <a:t>.style{</a:t>
            </a:r>
            <a:endParaRPr lang="zh-CN" altLang="zh-CN" b="0" dirty="0" smtClean="0"/>
          </a:p>
          <a:p>
            <a:r>
              <a:rPr lang="en-US" altLang="zh-CN" b="0" dirty="0" smtClean="0"/>
              <a:t>Font-family:</a:t>
            </a:r>
            <a:r>
              <a:rPr lang="zh-CN" altLang="zh-CN" b="0" dirty="0" smtClean="0"/>
              <a:t>宋体</a:t>
            </a:r>
          </a:p>
          <a:p>
            <a:r>
              <a:rPr lang="en-US" altLang="zh-CN" b="0" dirty="0" smtClean="0"/>
              <a:t>}</a:t>
            </a:r>
            <a:endParaRPr lang="zh-CN" altLang="zh-CN" b="0" dirty="0" smtClean="0"/>
          </a:p>
          <a:p>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en-US" dirty="0"/>
          </a:p>
        </p:txBody>
      </p:sp>
      <p:sp>
        <p:nvSpPr>
          <p:cNvPr id="3" name="内容占位符 2"/>
          <p:cNvSpPr>
            <a:spLocks noGrp="1"/>
          </p:cNvSpPr>
          <p:nvPr>
            <p:ph idx="1"/>
          </p:nvPr>
        </p:nvSpPr>
        <p:spPr/>
        <p:txBody>
          <a:bodyPr>
            <a:normAutofit fontScale="40000" lnSpcReduction="20000"/>
          </a:bodyPr>
          <a:lstStyle/>
          <a:p>
            <a:r>
              <a:rPr lang="en-US" altLang="zh-CN" sz="6000" dirty="0" smtClean="0"/>
              <a:t>3.3.3 ID</a:t>
            </a:r>
            <a:r>
              <a:rPr lang="zh-CN" altLang="zh-CN" sz="6000" dirty="0" smtClean="0"/>
              <a:t>选择器</a:t>
            </a:r>
          </a:p>
          <a:p>
            <a:r>
              <a:rPr lang="en-US" altLang="zh-CN" sz="4000" b="0" dirty="0" smtClean="0"/>
              <a:t>ID </a:t>
            </a:r>
            <a:r>
              <a:rPr lang="zh-CN" altLang="zh-CN" sz="4000" b="0" dirty="0" smtClean="0"/>
              <a:t>选择器可以为标有特定</a:t>
            </a:r>
            <a:r>
              <a:rPr lang="en-US" altLang="zh-CN" sz="4000" b="0" dirty="0" smtClean="0"/>
              <a:t> ID </a:t>
            </a:r>
            <a:r>
              <a:rPr lang="zh-CN" altLang="zh-CN" sz="4000" b="0" dirty="0" smtClean="0"/>
              <a:t>的</a:t>
            </a:r>
            <a:r>
              <a:rPr lang="en-US" altLang="zh-CN" sz="4000" b="0" dirty="0" smtClean="0"/>
              <a:t> HTML </a:t>
            </a:r>
            <a:r>
              <a:rPr lang="zh-CN" altLang="zh-CN" sz="4000" b="0" dirty="0" smtClean="0"/>
              <a:t>元素指定特定的样式。 根据元素</a:t>
            </a:r>
            <a:r>
              <a:rPr lang="en-US" altLang="zh-CN" sz="4000" b="0" dirty="0" smtClean="0"/>
              <a:t>ID</a:t>
            </a:r>
            <a:r>
              <a:rPr lang="zh-CN" altLang="zh-CN" sz="4000" b="0" dirty="0" smtClean="0"/>
              <a:t>来选择元素，具有唯一性，这意味着同一</a:t>
            </a:r>
            <a:r>
              <a:rPr lang="en-US" altLang="zh-CN" sz="4000" b="0" dirty="0" smtClean="0"/>
              <a:t>id</a:t>
            </a:r>
            <a:r>
              <a:rPr lang="zh-CN" altLang="zh-CN" sz="4000" b="0" dirty="0" smtClean="0"/>
              <a:t>在同一文档页面中只能出现一次</a:t>
            </a:r>
            <a:r>
              <a:rPr lang="zh-CN" altLang="zh-CN" sz="4000" b="0" dirty="0" smtClean="0"/>
              <a:t>，</a:t>
            </a:r>
            <a:endParaRPr lang="zh-CN" altLang="zh-CN" sz="4000" b="0" dirty="0" smtClean="0"/>
          </a:p>
          <a:p>
            <a:r>
              <a:rPr lang="en-US" altLang="zh-CN" sz="4000" b="0" dirty="0" smtClean="0"/>
              <a:t>ID</a:t>
            </a:r>
            <a:r>
              <a:rPr lang="zh-CN" altLang="zh-CN" sz="4000" b="0" dirty="0" smtClean="0"/>
              <a:t>作为选择器时，需使用“</a:t>
            </a:r>
            <a:r>
              <a:rPr lang="en-US" altLang="zh-CN" sz="4000" b="0" dirty="0" smtClean="0"/>
              <a:t>#</a:t>
            </a:r>
            <a:r>
              <a:rPr lang="zh-CN" altLang="zh-CN" sz="4000" b="0" dirty="0" smtClean="0"/>
              <a:t>”进行标识。如对学院新闻标题和新闻列表设置不同的字体大小，其关键代码如下：</a:t>
            </a:r>
          </a:p>
          <a:p>
            <a:r>
              <a:rPr lang="en-US" altLang="zh-CN" sz="4000" b="0" dirty="0" smtClean="0"/>
              <a:t>&lt;style type="text/</a:t>
            </a:r>
            <a:r>
              <a:rPr lang="en-US" altLang="zh-CN" sz="4000" b="0" dirty="0" err="1" smtClean="0"/>
              <a:t>css</a:t>
            </a:r>
            <a:r>
              <a:rPr lang="en-US" altLang="zh-CN" sz="4000" b="0" dirty="0" smtClean="0"/>
              <a:t>"&gt;</a:t>
            </a:r>
            <a:endParaRPr lang="zh-CN" altLang="zh-CN" sz="4000" b="0" dirty="0" smtClean="0"/>
          </a:p>
          <a:p>
            <a:r>
              <a:rPr lang="en-US" altLang="zh-CN" sz="4000" b="0" dirty="0" smtClean="0"/>
              <a:t>#</a:t>
            </a:r>
            <a:r>
              <a:rPr lang="en-US" altLang="zh-CN" sz="4000" b="0" dirty="0" err="1" smtClean="0"/>
              <a:t>newsid</a:t>
            </a:r>
            <a:r>
              <a:rPr lang="en-US" altLang="zh-CN" sz="4000" b="0" dirty="0" smtClean="0"/>
              <a:t>{</a:t>
            </a:r>
            <a:endParaRPr lang="zh-CN" altLang="zh-CN" sz="4000" b="0" dirty="0" smtClean="0"/>
          </a:p>
          <a:p>
            <a:r>
              <a:rPr lang="en-US" altLang="zh-CN" sz="4000" b="0" dirty="0" smtClean="0"/>
              <a:t>	font-size:36px</a:t>
            </a:r>
            <a:endParaRPr lang="zh-CN" altLang="zh-CN" sz="4000" b="0" dirty="0" smtClean="0"/>
          </a:p>
          <a:p>
            <a:r>
              <a:rPr lang="en-US" altLang="zh-CN" sz="4000" b="0" dirty="0" smtClean="0"/>
              <a:t>	}</a:t>
            </a:r>
            <a:endParaRPr lang="zh-CN" altLang="zh-CN" sz="4000" b="0" dirty="0" smtClean="0"/>
          </a:p>
          <a:p>
            <a:r>
              <a:rPr lang="en-US" altLang="zh-CN" sz="4000" b="0" dirty="0" smtClean="0"/>
              <a:t>#</a:t>
            </a:r>
            <a:r>
              <a:rPr lang="en-US" altLang="zh-CN" sz="4000" b="0" dirty="0" err="1" smtClean="0"/>
              <a:t>newslist</a:t>
            </a:r>
            <a:r>
              <a:rPr lang="en-US" altLang="zh-CN" sz="4000" b="0" dirty="0" smtClean="0"/>
              <a:t>{</a:t>
            </a:r>
            <a:endParaRPr lang="zh-CN" altLang="zh-CN" sz="4000" b="0" dirty="0" smtClean="0"/>
          </a:p>
          <a:p>
            <a:r>
              <a:rPr lang="en-US" altLang="zh-CN" sz="4000" b="0" dirty="0" smtClean="0"/>
              <a:t>	font-size:12px</a:t>
            </a:r>
            <a:endParaRPr lang="zh-CN" altLang="zh-CN" sz="4000" b="0" dirty="0" smtClean="0"/>
          </a:p>
          <a:p>
            <a:r>
              <a:rPr lang="en-US" altLang="zh-CN" sz="4000" b="0" dirty="0" smtClean="0"/>
              <a:t>}</a:t>
            </a:r>
            <a:endParaRPr lang="zh-CN" altLang="zh-CN" sz="4000" b="0" dirty="0" smtClean="0"/>
          </a:p>
          <a:p>
            <a:r>
              <a:rPr lang="en-US" altLang="zh-CN" sz="4000" b="0" dirty="0" smtClean="0"/>
              <a:t>&lt;/style&gt;</a:t>
            </a:r>
            <a:endParaRPr lang="zh-CN" altLang="zh-CN" sz="4000" b="0" dirty="0" smtClean="0"/>
          </a:p>
          <a:p>
            <a:r>
              <a:rPr lang="en-US" altLang="zh-CN" sz="4000" b="0" dirty="0" smtClean="0"/>
              <a:t>……</a:t>
            </a:r>
            <a:endParaRPr lang="zh-CN" altLang="zh-CN" sz="4000" b="0" dirty="0" smtClean="0"/>
          </a:p>
          <a:p>
            <a:r>
              <a:rPr lang="en-US" altLang="zh-CN" sz="4000" b="0" dirty="0" smtClean="0"/>
              <a:t>&lt;h2 id="</a:t>
            </a:r>
            <a:r>
              <a:rPr lang="en-US" altLang="zh-CN" sz="4000" b="0" dirty="0" err="1" smtClean="0"/>
              <a:t>newsid</a:t>
            </a:r>
            <a:r>
              <a:rPr lang="en-US" altLang="zh-CN" sz="4000" b="0" dirty="0" smtClean="0"/>
              <a:t>"&gt;</a:t>
            </a:r>
            <a:r>
              <a:rPr lang="zh-CN" altLang="zh-CN" sz="4000" b="0" dirty="0" smtClean="0"/>
              <a:t>学院新闻</a:t>
            </a:r>
            <a:r>
              <a:rPr lang="en-US" altLang="zh-CN" sz="4000" b="0" dirty="0" smtClean="0"/>
              <a:t>&lt;/p&gt;</a:t>
            </a:r>
            <a:endParaRPr lang="zh-CN" altLang="zh-CN" sz="4000" b="0" dirty="0" smtClean="0"/>
          </a:p>
          <a:p>
            <a:r>
              <a:rPr lang="en-US" altLang="zh-CN" sz="4000" b="0" dirty="0" smtClean="0"/>
              <a:t>&lt;</a:t>
            </a:r>
            <a:r>
              <a:rPr lang="en-US" altLang="zh-CN" sz="4000" b="0" dirty="0" err="1" smtClean="0"/>
              <a:t>ul</a:t>
            </a:r>
            <a:r>
              <a:rPr lang="en-US" altLang="zh-CN" sz="4000" b="0" dirty="0" smtClean="0"/>
              <a:t>&gt;</a:t>
            </a:r>
            <a:endParaRPr lang="zh-CN" altLang="zh-CN" sz="4000" b="0" dirty="0" smtClean="0"/>
          </a:p>
          <a:p>
            <a:r>
              <a:rPr lang="en-US" altLang="zh-CN" sz="4000" b="0" dirty="0" smtClean="0"/>
              <a:t>&lt;</a:t>
            </a:r>
            <a:r>
              <a:rPr lang="en-US" altLang="zh-CN" sz="4000" b="0" dirty="0" err="1" smtClean="0"/>
              <a:t>li</a:t>
            </a:r>
            <a:r>
              <a:rPr lang="en-US" altLang="zh-CN" sz="4000" b="0" dirty="0" smtClean="0"/>
              <a:t> id="</a:t>
            </a:r>
            <a:r>
              <a:rPr lang="en-US" altLang="zh-CN" sz="4000" b="0" dirty="0" err="1" smtClean="0"/>
              <a:t>newslist</a:t>
            </a:r>
            <a:r>
              <a:rPr lang="en-US" altLang="zh-CN" sz="4000" b="0" dirty="0" smtClean="0"/>
              <a:t>"&gt;</a:t>
            </a:r>
            <a:r>
              <a:rPr lang="zh-CN" altLang="zh-CN" sz="4000" b="0" dirty="0" smtClean="0"/>
              <a:t>秦皇岛校外学习中心</a:t>
            </a:r>
            <a:r>
              <a:rPr lang="en-US" altLang="zh-CN" sz="4000" b="0" dirty="0" smtClean="0"/>
              <a:t>&lt;/</a:t>
            </a:r>
            <a:r>
              <a:rPr lang="en-US" altLang="zh-CN" sz="4000" b="0" dirty="0" err="1" smtClean="0"/>
              <a:t>li</a:t>
            </a:r>
            <a:r>
              <a:rPr lang="en-US" altLang="zh-CN" sz="4000" b="0" dirty="0" smtClean="0"/>
              <a:t>&gt;</a:t>
            </a:r>
            <a:endParaRPr lang="zh-CN" altLang="zh-CN" sz="4000" b="0" dirty="0" smtClean="0"/>
          </a:p>
          <a:p>
            <a:r>
              <a:rPr lang="en-US" altLang="zh-CN" sz="4000" b="0" dirty="0" smtClean="0"/>
              <a:t>&lt;/</a:t>
            </a:r>
            <a:r>
              <a:rPr lang="en-US" altLang="zh-CN" sz="4000" b="0" dirty="0" err="1" smtClean="0"/>
              <a:t>ul</a:t>
            </a:r>
            <a:r>
              <a:rPr lang="en-US" altLang="zh-CN" sz="4000" b="0" dirty="0" smtClean="0"/>
              <a:t>&gt;</a:t>
            </a:r>
            <a:endParaRPr lang="zh-CN" altLang="zh-CN" sz="4000" b="0"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3.3.4 </a:t>
            </a:r>
            <a:r>
              <a:rPr lang="zh-CN" altLang="zh-CN" dirty="0" smtClean="0"/>
              <a:t>伪类选择器</a:t>
            </a:r>
          </a:p>
          <a:p>
            <a:r>
              <a:rPr lang="zh-CN" altLang="zh-CN" sz="2600" b="0" dirty="0" smtClean="0"/>
              <a:t>当用户浏览网页时，会发现访问过的超链接、未访问的超链接和正准备点击的超链接，会有不同的外观显示</a:t>
            </a:r>
            <a:r>
              <a:rPr lang="zh-CN" altLang="zh-CN" sz="2600" b="0" dirty="0" smtClean="0"/>
              <a:t>，当</a:t>
            </a:r>
            <a:r>
              <a:rPr lang="zh-CN" altLang="zh-CN" sz="2600" b="0" dirty="0" smtClean="0"/>
              <a:t>鼠标指向超链接时，文字颜色发生了改变。</a:t>
            </a:r>
          </a:p>
          <a:p>
            <a:r>
              <a:rPr lang="zh-CN" altLang="zh-CN" sz="2600" b="0" dirty="0" smtClean="0"/>
              <a:t>伪</a:t>
            </a:r>
            <a:r>
              <a:rPr lang="zh-CN" altLang="zh-CN" sz="2600" b="0" dirty="0" smtClean="0"/>
              <a:t>类并非是假的类，它们是在浏览器中具有一定意义的预定义类。使用伪类选择器可设置超链接四种状态的</a:t>
            </a:r>
            <a:r>
              <a:rPr lang="en-US" altLang="zh-CN" sz="2600" b="0" dirty="0" smtClean="0"/>
              <a:t>CSS</a:t>
            </a:r>
            <a:r>
              <a:rPr lang="zh-CN" altLang="zh-CN" sz="2600" b="0" dirty="0" smtClean="0"/>
              <a:t>风格特征：</a:t>
            </a:r>
          </a:p>
          <a:p>
            <a:pPr lvl="0"/>
            <a:r>
              <a:rPr lang="en-US" altLang="zh-CN" sz="2600" b="0" dirty="0" smtClean="0"/>
              <a:t>A:link </a:t>
            </a:r>
            <a:r>
              <a:rPr lang="zh-CN" altLang="zh-CN" sz="2600" b="0" dirty="0" smtClean="0"/>
              <a:t>面向未访问的链接</a:t>
            </a:r>
          </a:p>
          <a:p>
            <a:pPr lvl="0"/>
            <a:r>
              <a:rPr lang="en-US" altLang="zh-CN" sz="2600" b="0" dirty="0" smtClean="0"/>
              <a:t>A:hover </a:t>
            </a:r>
            <a:r>
              <a:rPr lang="zh-CN" altLang="zh-CN" sz="2600" b="0" dirty="0" smtClean="0"/>
              <a:t>面向指向链接</a:t>
            </a:r>
          </a:p>
          <a:p>
            <a:pPr lvl="0"/>
            <a:r>
              <a:rPr lang="en-US" altLang="zh-CN" sz="2600" b="0" dirty="0" smtClean="0"/>
              <a:t>A:active </a:t>
            </a:r>
            <a:r>
              <a:rPr lang="zh-CN" altLang="zh-CN" sz="2600" b="0" dirty="0" smtClean="0"/>
              <a:t>面向激活的链接（即当你正在点击的链接）</a:t>
            </a:r>
          </a:p>
          <a:p>
            <a:pPr lvl="0"/>
            <a:r>
              <a:rPr lang="en-US" altLang="zh-CN" sz="2600" b="0" dirty="0" smtClean="0"/>
              <a:t>A:visited </a:t>
            </a:r>
            <a:r>
              <a:rPr lang="zh-CN" altLang="zh-CN" sz="2600" b="0" dirty="0" smtClean="0"/>
              <a:t>面向访问过的链接</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grpSp>
        <p:nvGrpSpPr>
          <p:cNvPr id="3074" name="Group 2"/>
          <p:cNvGrpSpPr>
            <a:grpSpLocks/>
          </p:cNvGrpSpPr>
          <p:nvPr/>
        </p:nvGrpSpPr>
        <p:grpSpPr bwMode="auto">
          <a:xfrm>
            <a:off x="2438400" y="2362200"/>
            <a:ext cx="5791200" cy="2819400"/>
            <a:chOff x="2932" y="7884"/>
            <a:chExt cx="6340" cy="2290"/>
          </a:xfrm>
        </p:grpSpPr>
        <p:pic>
          <p:nvPicPr>
            <p:cNvPr id="3075" name="Picture 3"/>
            <p:cNvPicPr>
              <a:picLocks noChangeAspect="1" noChangeArrowheads="1"/>
            </p:cNvPicPr>
            <p:nvPr/>
          </p:nvPicPr>
          <p:blipFill>
            <a:blip r:embed="rId2" cstate="print"/>
            <a:srcRect/>
            <a:stretch>
              <a:fillRect/>
            </a:stretch>
          </p:blipFill>
          <p:spPr bwMode="auto">
            <a:xfrm>
              <a:off x="2932" y="7884"/>
              <a:ext cx="6340" cy="2290"/>
            </a:xfrm>
            <a:prstGeom prst="rect">
              <a:avLst/>
            </a:prstGeom>
            <a:noFill/>
            <a:ln w="6350">
              <a:solidFill>
                <a:srgbClr val="000000"/>
              </a:solidFill>
              <a:miter lim="800000"/>
              <a:headEnd/>
              <a:tailEnd/>
            </a:ln>
            <a:effectLst/>
          </p:spPr>
        </p:pic>
        <p:pic>
          <p:nvPicPr>
            <p:cNvPr id="3076" name="Picture 4" descr="hand"/>
            <p:cNvPicPr>
              <a:picLocks noChangeAspect="1" noChangeArrowheads="1"/>
            </p:cNvPicPr>
            <p:nvPr/>
          </p:nvPicPr>
          <p:blipFill>
            <a:blip r:embed="rId3" cstate="print"/>
            <a:srcRect/>
            <a:stretch>
              <a:fillRect/>
            </a:stretch>
          </p:blipFill>
          <p:spPr bwMode="auto">
            <a:xfrm>
              <a:off x="4620" y="8699"/>
              <a:ext cx="229" cy="271"/>
            </a:xfrm>
            <a:prstGeom prst="rect">
              <a:avLst/>
            </a:prstGeom>
            <a:noFill/>
            <a:ln w="9525">
              <a:noFill/>
              <a:miter lim="800000"/>
              <a:headEnd/>
              <a:tailEnd/>
            </a:ln>
          </p:spPr>
        </p:pic>
      </p:grpSp>
      <p:sp>
        <p:nvSpPr>
          <p:cNvPr id="3077" name="Rectangle 5"/>
          <p:cNvSpPr>
            <a:spLocks noChangeArrowheads="1"/>
          </p:cNvSpPr>
          <p:nvPr/>
        </p:nvSpPr>
        <p:spPr bwMode="auto">
          <a:xfrm>
            <a:off x="2743200" y="3886200"/>
            <a:ext cx="56388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80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A:hover{</a:t>
            </a:r>
            <a:endParaRPr kumimoji="0" lang="en-US" altLang="zh-CN" sz="280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280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宋体" pitchFamily="2" charset="-122"/>
                <a:cs typeface="Times New Roman" pitchFamily="18" charset="0"/>
              </a:rPr>
              <a:t>Color:blue</a:t>
            </a:r>
            <a:r>
              <a:rPr kumimoji="0" lang="en-US" altLang="zh-CN" sz="280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a:t>
            </a:r>
            <a:endParaRPr kumimoji="0" lang="en-US" altLang="zh-CN" sz="280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en-US" altLang="zh-CN" sz="280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a:t>
            </a:r>
            <a:endParaRPr kumimoji="0" lang="en-US" altLang="zh-CN" sz="280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blinds(horizontal)">
                                      <p:cBhvr>
                                        <p:cTn id="12"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en-US" dirty="0"/>
          </a:p>
        </p:txBody>
      </p:sp>
      <p:sp>
        <p:nvSpPr>
          <p:cNvPr id="3" name="内容占位符 2"/>
          <p:cNvSpPr>
            <a:spLocks noGrp="1"/>
          </p:cNvSpPr>
          <p:nvPr>
            <p:ph idx="1"/>
          </p:nvPr>
        </p:nvSpPr>
        <p:spPr>
          <a:xfrm>
            <a:off x="457200" y="1143000"/>
            <a:ext cx="7924800" cy="4724400"/>
          </a:xfrm>
        </p:spPr>
        <p:txBody>
          <a:bodyPr>
            <a:normAutofit fontScale="40000" lnSpcReduction="20000"/>
          </a:bodyPr>
          <a:lstStyle/>
          <a:p>
            <a:r>
              <a:rPr lang="en-US" altLang="zh-CN" sz="6000" dirty="0" smtClean="0"/>
              <a:t>3.3.5 </a:t>
            </a:r>
            <a:r>
              <a:rPr lang="zh-CN" altLang="zh-CN" sz="6000" dirty="0" smtClean="0"/>
              <a:t>其他选择器</a:t>
            </a:r>
          </a:p>
          <a:p>
            <a:r>
              <a:rPr lang="en-US" altLang="zh-CN" dirty="0" smtClean="0"/>
              <a:t>CSS</a:t>
            </a:r>
            <a:r>
              <a:rPr lang="zh-CN" altLang="zh-CN" dirty="0" smtClean="0"/>
              <a:t>选择器除了以上几类外，还可以对选择器进行组合使用，限定风格作用范围。请看如下代码：</a:t>
            </a:r>
          </a:p>
          <a:p>
            <a:r>
              <a:rPr lang="en-US" altLang="zh-CN" dirty="0" smtClean="0"/>
              <a:t>&lt;style type="text/</a:t>
            </a:r>
            <a:r>
              <a:rPr lang="en-US" altLang="zh-CN" dirty="0" err="1" smtClean="0"/>
              <a:t>css</a:t>
            </a:r>
            <a:r>
              <a:rPr lang="en-US" altLang="zh-CN" dirty="0" smtClean="0"/>
              <a:t>"&gt;</a:t>
            </a:r>
            <a:endParaRPr lang="zh-CN" altLang="zh-CN" dirty="0" smtClean="0"/>
          </a:p>
          <a:p>
            <a:r>
              <a:rPr lang="en-US" altLang="zh-CN" dirty="0" smtClean="0"/>
              <a:t>H2 span{</a:t>
            </a:r>
            <a:endParaRPr lang="zh-CN" altLang="zh-CN" dirty="0" smtClean="0"/>
          </a:p>
          <a:p>
            <a:r>
              <a:rPr lang="en-US" altLang="zh-CN" dirty="0" smtClean="0"/>
              <a:t>Text-</a:t>
            </a:r>
            <a:r>
              <a:rPr lang="en-US" altLang="zh-CN" dirty="0" err="1" smtClean="0"/>
              <a:t>decoration:underline</a:t>
            </a:r>
            <a:r>
              <a:rPr lang="en-US" altLang="zh-CN" dirty="0" smtClean="0"/>
              <a:t>;</a:t>
            </a:r>
            <a:endParaRPr lang="zh-CN" altLang="zh-CN" dirty="0" smtClean="0"/>
          </a:p>
          <a:p>
            <a:r>
              <a:rPr lang="en-US" altLang="zh-CN" dirty="0" smtClean="0"/>
              <a:t>}</a:t>
            </a:r>
            <a:endParaRPr lang="zh-CN" altLang="zh-CN" dirty="0" smtClean="0"/>
          </a:p>
          <a:p>
            <a:r>
              <a:rPr lang="en-US" altLang="zh-CN" dirty="0" err="1" smtClean="0"/>
              <a:t>li.newsid</a:t>
            </a:r>
            <a:r>
              <a:rPr lang="en-US" altLang="zh-CN" dirty="0" smtClean="0"/>
              <a:t>{</a:t>
            </a:r>
            <a:endParaRPr lang="zh-CN" altLang="zh-CN" dirty="0" smtClean="0"/>
          </a:p>
          <a:p>
            <a:r>
              <a:rPr lang="en-US" altLang="zh-CN" dirty="0" smtClean="0"/>
              <a:t>	font-size:36px</a:t>
            </a:r>
            <a:endParaRPr lang="zh-CN" altLang="zh-CN" dirty="0" smtClean="0"/>
          </a:p>
          <a:p>
            <a:r>
              <a:rPr lang="en-US" altLang="zh-CN" dirty="0" smtClean="0"/>
              <a:t>	}</a:t>
            </a:r>
            <a:endParaRPr lang="zh-CN" altLang="zh-CN" dirty="0" smtClean="0"/>
          </a:p>
          <a:p>
            <a:r>
              <a:rPr lang="en-US" altLang="zh-CN" dirty="0" err="1" smtClean="0"/>
              <a:t>li#newslist</a:t>
            </a:r>
            <a:r>
              <a:rPr lang="en-US" altLang="zh-CN" dirty="0" smtClean="0"/>
              <a:t>{</a:t>
            </a:r>
            <a:endParaRPr lang="zh-CN" altLang="zh-CN" dirty="0" smtClean="0"/>
          </a:p>
          <a:p>
            <a:r>
              <a:rPr lang="en-US" altLang="zh-CN" dirty="0" smtClean="0"/>
              <a:t>	font-size:12px</a:t>
            </a:r>
            <a:endParaRPr lang="zh-CN" altLang="zh-CN" dirty="0" smtClean="0"/>
          </a:p>
          <a:p>
            <a:r>
              <a:rPr lang="en-US" altLang="zh-CN" dirty="0" smtClean="0"/>
              <a:t>}</a:t>
            </a:r>
            <a:endParaRPr lang="zh-CN" altLang="zh-CN" dirty="0" smtClean="0"/>
          </a:p>
          <a:p>
            <a:r>
              <a:rPr lang="en-US" altLang="zh-CN" dirty="0" smtClean="0"/>
              <a:t> </a:t>
            </a:r>
            <a:endParaRPr lang="zh-CN" altLang="zh-CN" dirty="0" smtClean="0"/>
          </a:p>
          <a:p>
            <a:r>
              <a:rPr lang="en-US" altLang="zh-CN" dirty="0" smtClean="0"/>
              <a:t>&lt;/style&gt;</a:t>
            </a:r>
            <a:endParaRPr lang="zh-CN" altLang="zh-CN" dirty="0" smtClean="0"/>
          </a:p>
          <a:p>
            <a:r>
              <a:rPr lang="en-US" altLang="zh-CN" dirty="0" smtClean="0"/>
              <a:t>……</a:t>
            </a:r>
            <a:endParaRPr lang="zh-CN" altLang="zh-CN" dirty="0" smtClean="0"/>
          </a:p>
          <a:p>
            <a:r>
              <a:rPr lang="en-US" altLang="zh-CN" dirty="0" smtClean="0"/>
              <a:t>&lt;h2 class="</a:t>
            </a:r>
            <a:r>
              <a:rPr lang="en-US" altLang="zh-CN" dirty="0" err="1" smtClean="0"/>
              <a:t>newsid</a:t>
            </a:r>
            <a:r>
              <a:rPr lang="en-US" altLang="zh-CN" dirty="0" smtClean="0"/>
              <a:t>"&gt;</a:t>
            </a:r>
            <a:r>
              <a:rPr lang="zh-CN" altLang="zh-CN" dirty="0" smtClean="0"/>
              <a:t>学院</a:t>
            </a:r>
            <a:r>
              <a:rPr lang="en-US" altLang="zh-CN" dirty="0" smtClean="0"/>
              <a:t>&lt;span&gt;</a:t>
            </a:r>
            <a:r>
              <a:rPr lang="zh-CN" altLang="zh-CN" dirty="0" smtClean="0"/>
              <a:t>新闻</a:t>
            </a:r>
            <a:r>
              <a:rPr lang="en-US" altLang="zh-CN" dirty="0" smtClean="0"/>
              <a:t>&lt;/span&gt;&lt;/p&gt;</a:t>
            </a:r>
            <a:endParaRPr lang="zh-CN" altLang="zh-CN" dirty="0" smtClean="0"/>
          </a:p>
          <a:p>
            <a:r>
              <a:rPr lang="en-US" altLang="zh-CN" dirty="0" smtClean="0"/>
              <a:t>&lt;</a:t>
            </a:r>
            <a:r>
              <a:rPr lang="en-US" altLang="zh-CN" dirty="0" err="1" smtClean="0"/>
              <a:t>ul</a:t>
            </a:r>
            <a:r>
              <a:rPr lang="en-US" altLang="zh-CN" dirty="0" smtClean="0"/>
              <a:t>&gt;</a:t>
            </a:r>
            <a:endParaRPr lang="zh-CN" altLang="zh-CN" dirty="0" smtClean="0"/>
          </a:p>
          <a:p>
            <a:r>
              <a:rPr lang="en-US" altLang="zh-CN" dirty="0" smtClean="0"/>
              <a:t>&lt;</a:t>
            </a:r>
            <a:r>
              <a:rPr lang="en-US" altLang="zh-CN" dirty="0" err="1" smtClean="0"/>
              <a:t>li</a:t>
            </a:r>
            <a:r>
              <a:rPr lang="en-US" altLang="zh-CN" dirty="0" smtClean="0"/>
              <a:t> class="</a:t>
            </a:r>
            <a:r>
              <a:rPr lang="en-US" altLang="zh-CN" dirty="0" err="1" smtClean="0"/>
              <a:t>newslist</a:t>
            </a:r>
            <a:r>
              <a:rPr lang="en-US" altLang="zh-CN" dirty="0" smtClean="0"/>
              <a:t>"&gt;</a:t>
            </a:r>
            <a:r>
              <a:rPr lang="zh-CN" altLang="zh-CN" dirty="0" smtClean="0"/>
              <a:t>秦皇岛校外学习中心</a:t>
            </a:r>
            <a:r>
              <a:rPr lang="en-US" altLang="zh-CN" dirty="0" smtClean="0"/>
              <a:t>&lt;/</a:t>
            </a:r>
            <a:r>
              <a:rPr lang="en-US" altLang="zh-CN" dirty="0" err="1" smtClean="0"/>
              <a:t>li</a:t>
            </a:r>
            <a:r>
              <a:rPr lang="en-US" altLang="zh-CN" dirty="0" smtClean="0"/>
              <a:t>&gt;</a:t>
            </a:r>
            <a:endParaRPr lang="zh-CN" altLang="zh-CN" dirty="0" smtClean="0"/>
          </a:p>
          <a:p>
            <a:r>
              <a:rPr lang="en-US" altLang="zh-CN" dirty="0" smtClean="0"/>
              <a:t>&lt;</a:t>
            </a:r>
            <a:r>
              <a:rPr lang="en-US" altLang="zh-CN" dirty="0" err="1" smtClean="0"/>
              <a:t>li</a:t>
            </a:r>
            <a:r>
              <a:rPr lang="en-US" altLang="zh-CN" dirty="0" smtClean="0"/>
              <a:t> id="</a:t>
            </a:r>
            <a:r>
              <a:rPr lang="en-US" altLang="zh-CN" dirty="0" err="1" smtClean="0"/>
              <a:t>newslist</a:t>
            </a:r>
            <a:r>
              <a:rPr lang="en-US" altLang="zh-CN" dirty="0" smtClean="0"/>
              <a:t>"&gt;</a:t>
            </a:r>
            <a:r>
              <a:rPr lang="zh-CN" altLang="zh-CN" dirty="0" smtClean="0"/>
              <a:t>秦皇岛校外学习中心</a:t>
            </a:r>
            <a:r>
              <a:rPr lang="en-US" altLang="zh-CN" dirty="0" smtClean="0"/>
              <a:t>&lt;/</a:t>
            </a:r>
            <a:r>
              <a:rPr lang="en-US" altLang="zh-CN" dirty="0" err="1" smtClean="0"/>
              <a:t>li</a:t>
            </a:r>
            <a:r>
              <a:rPr lang="en-US" altLang="zh-CN" dirty="0" smtClean="0"/>
              <a:t>&gt;</a:t>
            </a:r>
            <a:endParaRPr lang="zh-CN" altLang="zh-CN" dirty="0" smtClean="0"/>
          </a:p>
          <a:p>
            <a:r>
              <a:rPr lang="en-US" altLang="zh-CN" dirty="0" smtClean="0"/>
              <a:t>&lt;</a:t>
            </a:r>
            <a:r>
              <a:rPr lang="en-US" altLang="zh-CN" dirty="0" err="1" smtClean="0"/>
              <a:t>li</a:t>
            </a:r>
            <a:r>
              <a:rPr lang="en-US" altLang="zh-CN" dirty="0" smtClean="0"/>
              <a:t>&gt;</a:t>
            </a:r>
            <a:r>
              <a:rPr lang="zh-CN" altLang="zh-CN" dirty="0" smtClean="0"/>
              <a:t>秦皇岛校外学习中心</a:t>
            </a:r>
            <a:r>
              <a:rPr lang="en-US" altLang="zh-CN" dirty="0" smtClean="0"/>
              <a:t>&lt;/</a:t>
            </a:r>
            <a:r>
              <a:rPr lang="en-US" altLang="zh-CN" dirty="0" err="1" smtClean="0"/>
              <a:t>li</a:t>
            </a:r>
            <a:r>
              <a:rPr lang="en-US" altLang="zh-CN" dirty="0" smtClean="0"/>
              <a:t>&gt;</a:t>
            </a:r>
            <a:endParaRPr lang="zh-CN" altLang="zh-CN" dirty="0" smtClean="0"/>
          </a:p>
          <a:p>
            <a:r>
              <a:rPr lang="en-US" altLang="zh-CN" dirty="0" smtClean="0"/>
              <a:t>&lt;/</a:t>
            </a:r>
            <a:r>
              <a:rPr lang="en-US" altLang="zh-CN" dirty="0" err="1" smtClean="0"/>
              <a:t>ul</a:t>
            </a:r>
            <a:r>
              <a:rPr lang="en-US" altLang="zh-CN" dirty="0" smtClean="0"/>
              <a:t>&gt;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CSS</a:t>
            </a:r>
            <a:r>
              <a:rPr lang="zh-CN" altLang="zh-CN" dirty="0" smtClean="0"/>
              <a:t>选择器分类</a:t>
            </a:r>
            <a:endParaRPr lang="zh-CN" altLang="en-US" dirty="0"/>
          </a:p>
        </p:txBody>
      </p:sp>
      <p:sp>
        <p:nvSpPr>
          <p:cNvPr id="3" name="内容占位符 2"/>
          <p:cNvSpPr>
            <a:spLocks noGrp="1"/>
          </p:cNvSpPr>
          <p:nvPr>
            <p:ph idx="1"/>
          </p:nvPr>
        </p:nvSpPr>
        <p:spPr/>
        <p:txBody>
          <a:bodyPr>
            <a:normAutofit/>
          </a:bodyPr>
          <a:lstStyle/>
          <a:p>
            <a:r>
              <a:rPr lang="zh-CN" altLang="zh-CN" sz="2000" b="0" dirty="0" smtClean="0"/>
              <a:t>代码说明：</a:t>
            </a:r>
          </a:p>
          <a:p>
            <a:pPr lvl="0"/>
            <a:r>
              <a:rPr lang="en-US" altLang="zh-CN" sz="2000" b="0" dirty="0" smtClean="0"/>
              <a:t>h2 span</a:t>
            </a:r>
            <a:r>
              <a:rPr lang="zh-CN" altLang="zh-CN" sz="2000" b="0" dirty="0" smtClean="0"/>
              <a:t>：包含选择器（也称上下文选择器），用来选择特定元素或元素组的后代，将对父元素的选择放在前面，对子元素的选择放在后面，中间加一个空格分开。后代选择器中的元素不仅仅只能有两个，对于多层祖先后代关系，可以有多个空格加以分开。</a:t>
            </a:r>
          </a:p>
          <a:p>
            <a:pPr lvl="0"/>
            <a:r>
              <a:rPr lang="en-US" altLang="zh-CN" sz="2000" b="0" dirty="0" err="1" smtClean="0"/>
              <a:t>li.newsid</a:t>
            </a:r>
            <a:r>
              <a:rPr lang="zh-CN" altLang="zh-CN" sz="2000" b="0" dirty="0" smtClean="0"/>
              <a:t>，</a:t>
            </a:r>
            <a:r>
              <a:rPr lang="en-US" altLang="zh-CN" sz="2000" b="0" dirty="0" err="1" smtClean="0"/>
              <a:t>li#newslist</a:t>
            </a:r>
            <a:r>
              <a:rPr lang="zh-CN" altLang="zh-CN" sz="2000" b="0" dirty="0" smtClean="0"/>
              <a:t>：组合选择器，标签选择器可以与类名选择器或</a:t>
            </a:r>
            <a:r>
              <a:rPr lang="en-US" altLang="zh-CN" sz="2000" b="0" dirty="0" smtClean="0"/>
              <a:t>ID</a:t>
            </a:r>
            <a:r>
              <a:rPr lang="zh-CN" altLang="zh-CN" sz="2000" b="0" dirty="0" smtClean="0"/>
              <a:t>选择器进行组合，设置特定内容的</a:t>
            </a:r>
            <a:r>
              <a:rPr lang="en-US" altLang="zh-CN" sz="2000" b="0" dirty="0" smtClean="0"/>
              <a:t>CSS</a:t>
            </a:r>
            <a:r>
              <a:rPr lang="zh-CN" altLang="zh-CN" sz="2000" b="0" dirty="0" smtClean="0"/>
              <a:t>风格。</a:t>
            </a:r>
          </a:p>
          <a:p>
            <a:endParaRPr lang="zh-CN" altLang="en-US" sz="20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  CSS</a:t>
            </a:r>
            <a:r>
              <a:rPr lang="zh-CN" altLang="zh-CN" dirty="0" smtClean="0"/>
              <a:t>样式表类型</a:t>
            </a:r>
            <a:endParaRPr lang="zh-CN" altLang="zh-CN" dirty="0"/>
          </a:p>
        </p:txBody>
      </p:sp>
      <p:sp>
        <p:nvSpPr>
          <p:cNvPr id="3" name="内容占位符 2"/>
          <p:cNvSpPr>
            <a:spLocks noGrp="1"/>
          </p:cNvSpPr>
          <p:nvPr>
            <p:ph idx="1"/>
          </p:nvPr>
        </p:nvSpPr>
        <p:spPr>
          <a:xfrm>
            <a:off x="533400" y="1066800"/>
            <a:ext cx="7924800" cy="4724400"/>
          </a:xfrm>
        </p:spPr>
        <p:txBody>
          <a:bodyPr>
            <a:normAutofit/>
          </a:bodyPr>
          <a:lstStyle/>
          <a:p>
            <a:r>
              <a:rPr lang="en-US" altLang="zh-CN" dirty="0" smtClean="0"/>
              <a:t>3.4.1 </a:t>
            </a:r>
            <a:r>
              <a:rPr lang="zh-CN" altLang="zh-CN" dirty="0" smtClean="0"/>
              <a:t>行内样式</a:t>
            </a:r>
          </a:p>
          <a:p>
            <a:r>
              <a:rPr lang="zh-CN" altLang="zh-CN" sz="2000" b="0" dirty="0" smtClean="0"/>
              <a:t>行内样式是直接在</a:t>
            </a:r>
            <a:r>
              <a:rPr lang="en-US" altLang="zh-CN" sz="2000" b="0" dirty="0" smtClean="0"/>
              <a:t>HTML</a:t>
            </a:r>
            <a:r>
              <a:rPr lang="zh-CN" altLang="zh-CN" sz="2000" b="0" dirty="0" smtClean="0"/>
              <a:t>标签上定义该标签的</a:t>
            </a:r>
            <a:r>
              <a:rPr lang="en-US" altLang="zh-CN" sz="2000" b="0" dirty="0" smtClean="0"/>
              <a:t>CSS</a:t>
            </a:r>
            <a:r>
              <a:rPr lang="zh-CN" altLang="zh-CN" sz="2000" b="0" dirty="0" smtClean="0"/>
              <a:t>样式，通过使用属性</a:t>
            </a:r>
            <a:r>
              <a:rPr lang="en-US" altLang="zh-CN" sz="2000" b="0" dirty="0" smtClean="0"/>
              <a:t>style</a:t>
            </a:r>
            <a:r>
              <a:rPr lang="zh-CN" altLang="zh-CN" sz="2000" b="0" dirty="0" smtClean="0"/>
              <a:t>来设置，定义要显示的风格，这是最简单的样式定义风格。不过，通过此方法定义的风格，只能控制此标签，其语法如下：</a:t>
            </a:r>
          </a:p>
          <a:p>
            <a:r>
              <a:rPr lang="en-US" altLang="zh-CN" sz="2000" b="0" dirty="0" smtClean="0"/>
              <a:t>&lt;p style=" color:#FF0000;font-family:</a:t>
            </a:r>
            <a:r>
              <a:rPr lang="zh-CN" altLang="zh-CN" sz="2000" b="0" dirty="0" smtClean="0"/>
              <a:t>宋体</a:t>
            </a:r>
            <a:r>
              <a:rPr lang="en-US" altLang="zh-CN" sz="2000" b="0" dirty="0" smtClean="0"/>
              <a:t>;"&gt; &lt;/p&gt; </a:t>
            </a:r>
            <a:endParaRPr lang="zh-CN" altLang="en-US" sz="20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en-US" altLang="zh-CN" dirty="0" smtClean="0">
                <a:hlinkClick r:id="rId2" action="ppaction://hlinksldjump"/>
              </a:rPr>
              <a:t>CSS</a:t>
            </a:r>
            <a:r>
              <a:rPr lang="zh-CN" altLang="en-US" dirty="0" smtClean="0">
                <a:hlinkClick r:id="rId2" action="ppaction://hlinksldjump"/>
              </a:rPr>
              <a:t>简介</a:t>
            </a:r>
            <a:endParaRPr lang="en-US" altLang="zh-CN" dirty="0" smtClean="0">
              <a:hlinkClick r:id="rId3" action="ppaction://hlinksldjump"/>
            </a:endParaRPr>
          </a:p>
          <a:p>
            <a:r>
              <a:rPr lang="en-US" altLang="zh-CN" dirty="0" smtClean="0">
                <a:hlinkClick r:id="rId4" action="ppaction://hlinksldjump"/>
              </a:rPr>
              <a:t>CSS</a:t>
            </a:r>
            <a:r>
              <a:rPr lang="zh-CN" altLang="en-US" dirty="0" smtClean="0">
                <a:hlinkClick r:id="rId4" action="ppaction://hlinksldjump"/>
              </a:rPr>
              <a:t>基本语法</a:t>
            </a:r>
            <a:endParaRPr lang="en-US" altLang="zh-CN" dirty="0" smtClean="0"/>
          </a:p>
          <a:p>
            <a:r>
              <a:rPr lang="en-US" altLang="zh-CN" dirty="0" smtClean="0">
                <a:hlinkClick r:id="rId5" action="ppaction://hlinksldjump"/>
              </a:rPr>
              <a:t>CSS</a:t>
            </a:r>
            <a:r>
              <a:rPr lang="zh-CN" altLang="en-US" dirty="0" smtClean="0">
                <a:hlinkClick r:id="rId5" action="ppaction://hlinksldjump"/>
              </a:rPr>
              <a:t>选择器类型</a:t>
            </a:r>
            <a:endParaRPr lang="en-US" altLang="zh-CN" dirty="0" smtClean="0"/>
          </a:p>
          <a:p>
            <a:r>
              <a:rPr lang="en-US" altLang="zh-CN" dirty="0" smtClean="0">
                <a:hlinkClick r:id="rId6" action="ppaction://hlinksldjump"/>
              </a:rPr>
              <a:t>CSS</a:t>
            </a:r>
            <a:r>
              <a:rPr lang="zh-CN" altLang="en-US" dirty="0" smtClean="0">
                <a:hlinkClick r:id="rId6" action="ppaction://hlinksldjump"/>
              </a:rPr>
              <a:t>样式表类型</a:t>
            </a:r>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  CSS</a:t>
            </a:r>
            <a:r>
              <a:rPr lang="zh-CN" altLang="zh-CN" dirty="0" smtClean="0"/>
              <a:t>样式表类型</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3.4.2 </a:t>
            </a:r>
            <a:r>
              <a:rPr lang="zh-CN" altLang="zh-CN" dirty="0" smtClean="0"/>
              <a:t>内嵌样式</a:t>
            </a:r>
          </a:p>
          <a:p>
            <a:r>
              <a:rPr lang="zh-CN" altLang="zh-CN" b="0" dirty="0" smtClean="0"/>
              <a:t>内嵌样式是把样式表放在</a:t>
            </a:r>
            <a:r>
              <a:rPr lang="en-US" altLang="zh-CN" b="0" dirty="0" smtClean="0"/>
              <a:t>&lt;style&gt;&lt;/style&gt;</a:t>
            </a:r>
            <a:r>
              <a:rPr lang="zh-CN" altLang="zh-CN" b="0" dirty="0" smtClean="0"/>
              <a:t>代码块中，并且置于</a:t>
            </a:r>
            <a:r>
              <a:rPr lang="en-US" altLang="zh-CN" b="0" dirty="0" smtClean="0"/>
              <a:t>&lt;head&gt;&lt;/head&gt;</a:t>
            </a:r>
            <a:r>
              <a:rPr lang="zh-CN" altLang="zh-CN" b="0" dirty="0" smtClean="0"/>
              <a:t>标签中，定义的样式表可用于整个网页。其语法如下：</a:t>
            </a:r>
          </a:p>
          <a:p>
            <a:r>
              <a:rPr lang="en-US" altLang="zh-CN" b="0" dirty="0" smtClean="0"/>
              <a:t>&lt;head&gt;</a:t>
            </a:r>
            <a:endParaRPr lang="zh-CN" altLang="zh-CN" b="0" dirty="0" smtClean="0"/>
          </a:p>
          <a:p>
            <a:r>
              <a:rPr lang="en-US" altLang="zh-CN" b="0" dirty="0" smtClean="0"/>
              <a:t>&lt;style type="text/</a:t>
            </a:r>
            <a:r>
              <a:rPr lang="en-US" altLang="zh-CN" b="0" dirty="0" err="1" smtClean="0"/>
              <a:t>css</a:t>
            </a:r>
            <a:r>
              <a:rPr lang="en-US" altLang="zh-CN" b="0" dirty="0" smtClean="0"/>
              <a:t>"&gt;</a:t>
            </a:r>
            <a:endParaRPr lang="zh-CN" altLang="zh-CN" b="0" dirty="0" smtClean="0"/>
          </a:p>
          <a:p>
            <a:r>
              <a:rPr lang="zh-CN" altLang="zh-CN" b="0" dirty="0" smtClean="0"/>
              <a:t>选择器</a:t>
            </a:r>
            <a:r>
              <a:rPr lang="en-US" altLang="zh-CN" b="0" dirty="0" smtClean="0"/>
              <a:t>1{</a:t>
            </a:r>
            <a:r>
              <a:rPr lang="zh-CN" altLang="zh-CN" b="0" dirty="0" smtClean="0"/>
              <a:t>属性：属性值</a:t>
            </a:r>
            <a:r>
              <a:rPr lang="en-US" altLang="zh-CN" b="0" dirty="0" smtClean="0"/>
              <a:t>; </a:t>
            </a:r>
            <a:r>
              <a:rPr lang="zh-CN" altLang="zh-CN" b="0" dirty="0" smtClean="0"/>
              <a:t>属性：属性值；</a:t>
            </a:r>
            <a:r>
              <a:rPr lang="en-US" altLang="zh-CN" b="0" dirty="0" smtClean="0"/>
              <a:t>……}</a:t>
            </a:r>
            <a:endParaRPr lang="zh-CN" altLang="zh-CN" b="0" dirty="0" smtClean="0"/>
          </a:p>
          <a:p>
            <a:r>
              <a:rPr lang="zh-CN" altLang="zh-CN" b="0" dirty="0" smtClean="0"/>
              <a:t>选择器</a:t>
            </a:r>
            <a:r>
              <a:rPr lang="en-US" altLang="zh-CN" b="0" dirty="0" smtClean="0"/>
              <a:t>2{</a:t>
            </a:r>
            <a:r>
              <a:rPr lang="zh-CN" altLang="zh-CN" b="0" dirty="0" smtClean="0"/>
              <a:t>属性：属性值</a:t>
            </a:r>
            <a:r>
              <a:rPr lang="en-US" altLang="zh-CN" b="0" dirty="0" smtClean="0"/>
              <a:t>; </a:t>
            </a:r>
            <a:r>
              <a:rPr lang="zh-CN" altLang="zh-CN" b="0" dirty="0" smtClean="0"/>
              <a:t>属性：属性值；</a:t>
            </a:r>
            <a:r>
              <a:rPr lang="en-US" altLang="zh-CN" b="0" dirty="0" smtClean="0"/>
              <a:t>……}</a:t>
            </a:r>
            <a:endParaRPr lang="zh-CN" altLang="zh-CN" b="0" dirty="0" smtClean="0"/>
          </a:p>
          <a:p>
            <a:r>
              <a:rPr lang="en-US" altLang="zh-CN" b="0" dirty="0" smtClean="0"/>
              <a:t>……</a:t>
            </a:r>
            <a:endParaRPr lang="zh-CN" altLang="zh-CN" b="0" dirty="0" smtClean="0"/>
          </a:p>
          <a:p>
            <a:r>
              <a:rPr lang="zh-CN" altLang="zh-CN" b="0" dirty="0" smtClean="0"/>
              <a:t>选择器</a:t>
            </a:r>
            <a:r>
              <a:rPr lang="en-US" altLang="zh-CN" b="0" dirty="0" smtClean="0"/>
              <a:t>n{</a:t>
            </a:r>
            <a:r>
              <a:rPr lang="zh-CN" altLang="zh-CN" b="0" dirty="0" smtClean="0"/>
              <a:t>属性：属性值</a:t>
            </a:r>
            <a:r>
              <a:rPr lang="en-US" altLang="zh-CN" b="0" dirty="0" smtClean="0"/>
              <a:t>; </a:t>
            </a:r>
            <a:r>
              <a:rPr lang="zh-CN" altLang="zh-CN" b="0" dirty="0" smtClean="0"/>
              <a:t>属性：属性值；</a:t>
            </a:r>
            <a:r>
              <a:rPr lang="en-US" altLang="zh-CN" b="0" dirty="0" smtClean="0"/>
              <a:t>……}</a:t>
            </a:r>
            <a:endParaRPr lang="zh-CN" altLang="zh-CN" b="0" dirty="0" smtClean="0"/>
          </a:p>
          <a:p>
            <a:r>
              <a:rPr lang="en-US" altLang="zh-CN" b="0" dirty="0" smtClean="0"/>
              <a:t>&lt;/style&gt;</a:t>
            </a:r>
            <a:endParaRPr lang="zh-CN" altLang="zh-CN" b="0" dirty="0" smtClean="0"/>
          </a:p>
          <a:p>
            <a:r>
              <a:rPr lang="en-US" altLang="zh-CN" b="0" dirty="0" smtClean="0"/>
              <a:t>&lt;/head&gt;</a:t>
            </a:r>
            <a:endParaRPr lang="zh-CN" altLang="zh-CN"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  CSS</a:t>
            </a:r>
            <a:r>
              <a:rPr lang="zh-CN" altLang="zh-CN" dirty="0" smtClean="0"/>
              <a:t>样式表类型</a:t>
            </a:r>
            <a:endParaRPr lang="zh-CN" altLang="en-US" dirty="0"/>
          </a:p>
        </p:txBody>
      </p:sp>
      <p:sp>
        <p:nvSpPr>
          <p:cNvPr id="3" name="内容占位符 2"/>
          <p:cNvSpPr>
            <a:spLocks noGrp="1"/>
          </p:cNvSpPr>
          <p:nvPr>
            <p:ph idx="1"/>
          </p:nvPr>
        </p:nvSpPr>
        <p:spPr/>
        <p:txBody>
          <a:bodyPr>
            <a:normAutofit/>
          </a:bodyPr>
          <a:lstStyle/>
          <a:p>
            <a:pPr>
              <a:buNone/>
            </a:pPr>
            <a:r>
              <a:rPr lang="en-US" altLang="zh-CN" dirty="0" smtClean="0"/>
              <a:t>3.4.2 </a:t>
            </a:r>
            <a:r>
              <a:rPr lang="zh-CN" altLang="zh-CN" dirty="0" smtClean="0"/>
              <a:t>外部样式</a:t>
            </a:r>
          </a:p>
          <a:p>
            <a:r>
              <a:rPr lang="zh-CN" altLang="zh-CN" sz="2400" b="0" dirty="0" smtClean="0"/>
              <a:t>将</a:t>
            </a:r>
            <a:r>
              <a:rPr lang="en-US" altLang="zh-CN" sz="2400" b="0" dirty="0" smtClean="0"/>
              <a:t>CSS</a:t>
            </a:r>
            <a:r>
              <a:rPr lang="zh-CN" altLang="zh-CN" sz="2400" b="0" dirty="0" smtClean="0"/>
              <a:t>规则定义放在单独的文件中（</a:t>
            </a:r>
            <a:r>
              <a:rPr lang="en-US" altLang="zh-CN" sz="2400" b="0" dirty="0" smtClean="0"/>
              <a:t>.</a:t>
            </a:r>
            <a:r>
              <a:rPr lang="en-US" altLang="zh-CN" sz="2400" b="0" dirty="0" err="1" smtClean="0"/>
              <a:t>css</a:t>
            </a:r>
            <a:r>
              <a:rPr lang="zh-CN" altLang="zh-CN" sz="2400" b="0" dirty="0" smtClean="0"/>
              <a:t>），然后在</a:t>
            </a:r>
            <a:r>
              <a:rPr lang="en-US" altLang="zh-CN" sz="2400" b="0" dirty="0" smtClean="0"/>
              <a:t>HTML</a:t>
            </a:r>
            <a:r>
              <a:rPr lang="zh-CN" altLang="zh-CN" sz="2400" b="0" dirty="0" smtClean="0"/>
              <a:t>页面中通过代码编写与</a:t>
            </a:r>
            <a:r>
              <a:rPr lang="en-US" altLang="zh-CN" sz="2400" b="0" dirty="0" smtClean="0"/>
              <a:t>CSS</a:t>
            </a:r>
            <a:r>
              <a:rPr lang="zh-CN" altLang="zh-CN" sz="2400" b="0" dirty="0" smtClean="0"/>
              <a:t>文件链接。</a:t>
            </a:r>
          </a:p>
          <a:p>
            <a:pPr lvl="1"/>
            <a:r>
              <a:rPr lang="zh-CN" altLang="zh-CN" sz="2000" b="0" dirty="0" smtClean="0"/>
              <a:t>代码链接方式</a:t>
            </a:r>
          </a:p>
          <a:p>
            <a:r>
              <a:rPr lang="zh-CN" altLang="zh-CN" sz="2000" b="0" dirty="0" smtClean="0"/>
              <a:t>在网页中使用</a:t>
            </a:r>
            <a:r>
              <a:rPr lang="en-US" altLang="zh-CN" sz="2000" b="0" dirty="0" smtClean="0"/>
              <a:t>&lt;link&gt;</a:t>
            </a:r>
            <a:r>
              <a:rPr lang="zh-CN" altLang="zh-CN" sz="2000" b="0" dirty="0" smtClean="0"/>
              <a:t>标记链接到样式表， </a:t>
            </a:r>
            <a:r>
              <a:rPr lang="en-US" altLang="zh-CN" sz="2000" b="0" dirty="0" smtClean="0"/>
              <a:t>&lt;link&gt;</a:t>
            </a:r>
            <a:r>
              <a:rPr lang="zh-CN" altLang="zh-CN" sz="2000" b="0" dirty="0" smtClean="0"/>
              <a:t>标记必须放到</a:t>
            </a:r>
            <a:r>
              <a:rPr lang="en-US" altLang="zh-CN" sz="2000" b="0" dirty="0" smtClean="0"/>
              <a:t>&lt;head&gt;&lt;/head&gt;</a:t>
            </a:r>
            <a:r>
              <a:rPr lang="zh-CN" altLang="zh-CN" sz="2000" b="0" dirty="0" smtClean="0"/>
              <a:t>区块中，其格式如下：</a:t>
            </a:r>
          </a:p>
          <a:p>
            <a:r>
              <a:rPr lang="en-US" altLang="zh-CN" sz="2000" b="0" dirty="0" smtClean="0"/>
              <a:t>&lt;head&gt;</a:t>
            </a:r>
            <a:endParaRPr lang="zh-CN" altLang="zh-CN" sz="2000" b="0" dirty="0" smtClean="0"/>
          </a:p>
          <a:p>
            <a:r>
              <a:rPr lang="en-US" altLang="zh-CN" sz="2000" b="0" dirty="0" smtClean="0"/>
              <a:t>&lt;link  </a:t>
            </a:r>
            <a:r>
              <a:rPr lang="en-US" altLang="zh-CN" sz="2000" b="0" dirty="0" err="1" smtClean="0"/>
              <a:t>rel</a:t>
            </a:r>
            <a:r>
              <a:rPr lang="en-US" altLang="zh-CN" sz="2000" b="0" dirty="0" smtClean="0"/>
              <a:t>="</a:t>
            </a:r>
            <a:r>
              <a:rPr lang="en-US" altLang="zh-CN" sz="2000" b="0" dirty="0" err="1" smtClean="0"/>
              <a:t>stylesheet</a:t>
            </a:r>
            <a:r>
              <a:rPr lang="en-US" altLang="zh-CN" sz="2000" b="0" dirty="0" smtClean="0"/>
              <a:t>"  </a:t>
            </a:r>
            <a:r>
              <a:rPr lang="en-US" altLang="zh-CN" sz="2000" b="0" dirty="0" err="1" smtClean="0"/>
              <a:t>href</a:t>
            </a:r>
            <a:r>
              <a:rPr lang="en-US" altLang="zh-CN" sz="2000" b="0" dirty="0" smtClean="0"/>
              <a:t>="</a:t>
            </a:r>
            <a:r>
              <a:rPr lang="zh-CN" altLang="zh-CN" sz="2000" b="0" dirty="0" smtClean="0"/>
              <a:t>外部样式表文件</a:t>
            </a:r>
            <a:r>
              <a:rPr lang="en-US" altLang="zh-CN" sz="2000" b="0" dirty="0" smtClean="0"/>
              <a:t>.</a:t>
            </a:r>
            <a:r>
              <a:rPr lang="en-US" altLang="zh-CN" sz="2000" b="0" dirty="0" err="1" smtClean="0"/>
              <a:t>css</a:t>
            </a:r>
            <a:r>
              <a:rPr lang="en-US" altLang="zh-CN" sz="2000" b="0" dirty="0" smtClean="0"/>
              <a:t>"  type="text/</a:t>
            </a:r>
            <a:r>
              <a:rPr lang="en-US" altLang="zh-CN" sz="2000" b="0" dirty="0" err="1" smtClean="0"/>
              <a:t>css</a:t>
            </a:r>
            <a:r>
              <a:rPr lang="en-US" altLang="zh-CN" sz="2000" b="0" dirty="0" smtClean="0"/>
              <a:t>" /&gt;</a:t>
            </a:r>
            <a:endParaRPr lang="zh-CN" altLang="zh-CN" sz="2000" b="0" dirty="0" smtClean="0"/>
          </a:p>
          <a:p>
            <a:r>
              <a:rPr lang="en-US" altLang="zh-CN" sz="2000" b="0" dirty="0" smtClean="0"/>
              <a:t>&lt;/head&gt;</a:t>
            </a:r>
            <a:endParaRPr lang="zh-CN" altLang="zh-CN" sz="20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  CSS</a:t>
            </a:r>
            <a:r>
              <a:rPr lang="zh-CN" altLang="zh-CN" dirty="0" smtClean="0"/>
              <a:t>样式表类型</a:t>
            </a:r>
            <a:endParaRPr lang="zh-CN" altLang="en-US" dirty="0"/>
          </a:p>
        </p:txBody>
      </p:sp>
      <p:sp>
        <p:nvSpPr>
          <p:cNvPr id="3" name="内容占位符 2"/>
          <p:cNvSpPr>
            <a:spLocks noGrp="1"/>
          </p:cNvSpPr>
          <p:nvPr>
            <p:ph idx="1"/>
          </p:nvPr>
        </p:nvSpPr>
        <p:spPr/>
        <p:txBody>
          <a:bodyPr>
            <a:normAutofit fontScale="92500" lnSpcReduction="20000"/>
          </a:bodyPr>
          <a:lstStyle/>
          <a:p>
            <a:pPr lvl="1"/>
            <a:r>
              <a:rPr lang="zh-CN" altLang="zh-CN" dirty="0" smtClean="0"/>
              <a:t>代码导入方式</a:t>
            </a:r>
          </a:p>
          <a:p>
            <a:r>
              <a:rPr lang="zh-CN" altLang="zh-CN" sz="2600" b="0" dirty="0" smtClean="0"/>
              <a:t>使用</a:t>
            </a:r>
            <a:r>
              <a:rPr lang="en-US" altLang="zh-CN" sz="2600" b="0" dirty="0" smtClean="0"/>
              <a:t>@import</a:t>
            </a:r>
            <a:r>
              <a:rPr lang="zh-CN" altLang="zh-CN" sz="2600" b="0" dirty="0" smtClean="0"/>
              <a:t>方式将外部</a:t>
            </a:r>
            <a:r>
              <a:rPr lang="en-US" altLang="zh-CN" sz="2600" b="0" dirty="0" smtClean="0"/>
              <a:t>CSS</a:t>
            </a:r>
            <a:r>
              <a:rPr lang="zh-CN" altLang="zh-CN" sz="2600" b="0" dirty="0" smtClean="0"/>
              <a:t>文件所定义的规则输入到</a:t>
            </a:r>
            <a:r>
              <a:rPr lang="en-US" altLang="zh-CN" sz="2600" b="0" dirty="0" smtClean="0"/>
              <a:t>HTML</a:t>
            </a:r>
            <a:r>
              <a:rPr lang="zh-CN" altLang="zh-CN" sz="2600" b="0" dirty="0" smtClean="0"/>
              <a:t>页面中，放置在</a:t>
            </a:r>
            <a:r>
              <a:rPr lang="en-US" altLang="zh-CN" sz="2600" b="0" dirty="0" smtClean="0"/>
              <a:t>&lt;style&gt;&lt;/style&gt;</a:t>
            </a:r>
            <a:r>
              <a:rPr lang="zh-CN" altLang="zh-CN" sz="2600" b="0" dirty="0" smtClean="0"/>
              <a:t>标记中。其格式如下：</a:t>
            </a:r>
          </a:p>
          <a:p>
            <a:r>
              <a:rPr lang="en-US" altLang="zh-CN" sz="2600" b="0" dirty="0" smtClean="0"/>
              <a:t>&lt;style&gt;</a:t>
            </a:r>
            <a:endParaRPr lang="zh-CN" altLang="zh-CN" sz="2600" b="0" dirty="0" smtClean="0"/>
          </a:p>
          <a:p>
            <a:r>
              <a:rPr lang="en-US" altLang="zh-CN" sz="2600" b="0" dirty="0" smtClean="0"/>
              <a:t>  @import </a:t>
            </a:r>
            <a:r>
              <a:rPr lang="en-US" altLang="zh-CN" sz="2600" b="0" dirty="0" err="1" smtClean="0"/>
              <a:t>url</a:t>
            </a:r>
            <a:r>
              <a:rPr lang="en-US" altLang="zh-CN" sz="2600" b="0" dirty="0" smtClean="0"/>
              <a:t>(</a:t>
            </a:r>
            <a:r>
              <a:rPr lang="zh-CN" altLang="zh-CN" sz="2600" b="0" dirty="0" smtClean="0"/>
              <a:t>外部样式表文件</a:t>
            </a:r>
            <a:r>
              <a:rPr lang="en-US" altLang="zh-CN" sz="2600" b="0" dirty="0" smtClean="0"/>
              <a:t>.</a:t>
            </a:r>
            <a:r>
              <a:rPr lang="en-US" altLang="zh-CN" sz="2600" b="0" dirty="0" err="1" smtClean="0"/>
              <a:t>css</a:t>
            </a:r>
            <a:r>
              <a:rPr lang="en-US" altLang="zh-CN" sz="2600" b="0" dirty="0" smtClean="0"/>
              <a:t>)</a:t>
            </a:r>
            <a:endParaRPr lang="zh-CN" altLang="zh-CN" sz="2600" b="0" dirty="0" smtClean="0"/>
          </a:p>
          <a:p>
            <a:r>
              <a:rPr lang="en-US" altLang="zh-CN" sz="2600" b="0" dirty="0" smtClean="0"/>
              <a:t>&lt;/style&gt;</a:t>
            </a:r>
            <a:endParaRPr lang="zh-CN" altLang="zh-CN" sz="2600" b="0" dirty="0" smtClean="0"/>
          </a:p>
          <a:p>
            <a:r>
              <a:rPr lang="zh-CN" altLang="zh-CN" sz="2600" b="0" dirty="0" smtClean="0"/>
              <a:t>行内样式表、内嵌样式表、外部样式表各有优势，在实际的开发中常常需要混合使用。如果有关整个网站统一风格的样式代码，放置在独立的样式文件</a:t>
            </a:r>
            <a:r>
              <a:rPr lang="en-US" altLang="zh-CN" sz="2600" b="0" dirty="0" smtClean="0"/>
              <a:t>*.css</a:t>
            </a:r>
            <a:r>
              <a:rPr lang="zh-CN" altLang="zh-CN" sz="2600" b="0" dirty="0" smtClean="0"/>
              <a:t>；某些样式不同的页面，除了链接外部样式文件，还需定义内嵌样式；某张网页内，部分内容“与众不同”，采用行内样式。</a:t>
            </a:r>
            <a:endParaRPr lang="en-US" altLang="zh-CN" sz="2600" b="0"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CSS</a:t>
            </a:r>
            <a:r>
              <a:rPr lang="zh-CN" altLang="en-US" dirty="0" smtClean="0"/>
              <a:t>简介</a:t>
            </a:r>
            <a:endParaRPr lang="zh-CN" altLang="en-US" dirty="0"/>
          </a:p>
        </p:txBody>
      </p:sp>
      <p:sp>
        <p:nvSpPr>
          <p:cNvPr id="3" name="内容占位符 2"/>
          <p:cNvSpPr>
            <a:spLocks noGrp="1"/>
          </p:cNvSpPr>
          <p:nvPr>
            <p:ph idx="1"/>
          </p:nvPr>
        </p:nvSpPr>
        <p:spPr/>
        <p:txBody>
          <a:bodyPr>
            <a:normAutofit/>
          </a:bodyPr>
          <a:lstStyle/>
          <a:p>
            <a:r>
              <a:rPr lang="en-US" altLang="zh-CN" sz="2400" dirty="0" smtClean="0">
                <a:ea typeface="黑体" pitchFamily="2" charset="-122"/>
              </a:rPr>
              <a:t>CSS</a:t>
            </a:r>
            <a:r>
              <a:rPr lang="zh-CN" altLang="zh-CN" sz="2400" dirty="0" smtClean="0">
                <a:ea typeface="黑体" pitchFamily="2" charset="-122"/>
              </a:rPr>
              <a:t>的英文全称是</a:t>
            </a:r>
            <a:r>
              <a:rPr lang="en-US" altLang="zh-CN" sz="2400" dirty="0" smtClean="0">
                <a:ea typeface="黑体" pitchFamily="2" charset="-122"/>
              </a:rPr>
              <a:t>Cascading Style Sheets</a:t>
            </a:r>
            <a:r>
              <a:rPr lang="zh-CN" altLang="zh-CN" sz="2400" dirty="0" smtClean="0">
                <a:ea typeface="黑体" pitchFamily="2" charset="-122"/>
              </a:rPr>
              <a:t>，中文意思为级联式风格纸，简称样式表。样式是将网页内容和内容风格分离的一种语言，能够对</a:t>
            </a:r>
            <a:r>
              <a:rPr lang="en-US" altLang="zh-CN" sz="2400" dirty="0" smtClean="0">
                <a:ea typeface="黑体" pitchFamily="2" charset="-122"/>
              </a:rPr>
              <a:t>HTML</a:t>
            </a:r>
            <a:r>
              <a:rPr lang="zh-CN" altLang="zh-CN" sz="2400" dirty="0" smtClean="0">
                <a:ea typeface="黑体" pitchFamily="2" charset="-122"/>
              </a:rPr>
              <a:t>控制的内容进行格式的控制，如文字的大小，段落的宽度，列表的标记等等</a:t>
            </a:r>
            <a:r>
              <a:rPr lang="zh-CN" altLang="zh-CN" sz="2400" dirty="0" smtClean="0">
                <a:ea typeface="黑体" pitchFamily="2" charset="-122"/>
              </a:rPr>
              <a:t>。</a:t>
            </a:r>
            <a:endParaRPr lang="en-US" altLang="zh-CN" sz="2400" dirty="0" smtClean="0">
              <a:ea typeface="黑体" pitchFamily="2" charset="-122"/>
            </a:endParaRPr>
          </a:p>
          <a:p>
            <a:r>
              <a:rPr lang="en-US" altLang="zh-CN" sz="2400" dirty="0" smtClean="0">
                <a:ea typeface="黑体" pitchFamily="2" charset="-122"/>
              </a:rPr>
              <a:t>CSS</a:t>
            </a:r>
            <a:r>
              <a:rPr lang="zh-CN" altLang="zh-CN" sz="2400" dirty="0" smtClean="0">
                <a:ea typeface="黑体" pitchFamily="2" charset="-122"/>
              </a:rPr>
              <a:t>功能很强大，能够控制几乎所有的网页元素，进行丰富的风格定义。它不仅可以在</a:t>
            </a:r>
            <a:r>
              <a:rPr lang="en-US" altLang="zh-CN" sz="2400" dirty="0" smtClean="0">
                <a:ea typeface="黑体" pitchFamily="2" charset="-122"/>
              </a:rPr>
              <a:t>HTML</a:t>
            </a:r>
            <a:r>
              <a:rPr lang="zh-CN" altLang="zh-CN" sz="2400" dirty="0" smtClean="0">
                <a:ea typeface="黑体" pitchFamily="2" charset="-122"/>
              </a:rPr>
              <a:t>中使用，还可以用于</a:t>
            </a:r>
            <a:r>
              <a:rPr lang="en-US" altLang="zh-CN" sz="2400" dirty="0" smtClean="0">
                <a:ea typeface="黑体" pitchFamily="2" charset="-122"/>
              </a:rPr>
              <a:t>XML</a:t>
            </a:r>
            <a:r>
              <a:rPr lang="zh-CN" altLang="zh-CN" sz="2400" dirty="0" smtClean="0">
                <a:ea typeface="黑体" pitchFamily="2" charset="-122"/>
              </a:rPr>
              <a:t>和</a:t>
            </a:r>
            <a:r>
              <a:rPr lang="en-US" altLang="zh-CN" sz="2400" dirty="0" smtClean="0">
                <a:ea typeface="黑体" pitchFamily="2" charset="-122"/>
              </a:rPr>
              <a:t>JavaScript</a:t>
            </a:r>
            <a:r>
              <a:rPr lang="zh-CN" altLang="zh-CN" sz="2400" dirty="0" smtClean="0">
                <a:ea typeface="黑体" pitchFamily="2" charset="-122"/>
              </a:rPr>
              <a:t>中。现在几乎所有漂亮的网页都会用</a:t>
            </a:r>
            <a:r>
              <a:rPr lang="en-US" altLang="zh-CN" sz="2400" dirty="0" smtClean="0">
                <a:ea typeface="黑体" pitchFamily="2" charset="-122"/>
              </a:rPr>
              <a:t>CSS</a:t>
            </a:r>
            <a:r>
              <a:rPr lang="zh-CN" altLang="zh-CN" sz="2400" dirty="0" smtClean="0">
                <a:ea typeface="黑体" pitchFamily="2" charset="-122"/>
              </a:rPr>
              <a:t>，它已经成为网页设计中必不可少的工具之一。</a:t>
            </a:r>
          </a:p>
          <a:p>
            <a:endParaRPr lang="zh-CN" altLang="en-US" sz="2400" dirty="0">
              <a:ea typeface="黑体" pitchFamily="2" charset="-122"/>
            </a:endParaRP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819342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CSS</a:t>
            </a:r>
            <a:r>
              <a:rPr lang="zh-CN" altLang="zh-CN" dirty="0" smtClean="0"/>
              <a:t>基本语法</a:t>
            </a:r>
            <a:endParaRPr lang="zh-CN" altLang="zh-CN" dirty="0"/>
          </a:p>
        </p:txBody>
      </p:sp>
      <p:sp>
        <p:nvSpPr>
          <p:cNvPr id="3" name="内容占位符 2"/>
          <p:cNvSpPr>
            <a:spLocks noGrp="1"/>
          </p:cNvSpPr>
          <p:nvPr>
            <p:ph idx="1"/>
          </p:nvPr>
        </p:nvSpPr>
        <p:spPr/>
        <p:txBody>
          <a:bodyPr>
            <a:normAutofit fontScale="92500"/>
          </a:bodyPr>
          <a:lstStyle/>
          <a:p>
            <a:r>
              <a:rPr lang="en-US" altLang="zh-CN" dirty="0" smtClean="0"/>
              <a:t>3.2.1  CSS</a:t>
            </a:r>
            <a:r>
              <a:rPr lang="zh-CN" altLang="zh-CN" dirty="0" smtClean="0"/>
              <a:t>的基本</a:t>
            </a:r>
            <a:r>
              <a:rPr lang="zh-CN" altLang="zh-CN" dirty="0" smtClean="0"/>
              <a:t>结构</a:t>
            </a:r>
            <a:endParaRPr lang="en-US" altLang="zh-CN" dirty="0" smtClean="0"/>
          </a:p>
          <a:p>
            <a:pPr lvl="0"/>
            <a:r>
              <a:rPr lang="en-US" altLang="zh-CN" dirty="0" smtClean="0"/>
              <a:t>1.CSS</a:t>
            </a:r>
            <a:r>
              <a:rPr lang="zh-CN" altLang="zh-CN" dirty="0" smtClean="0"/>
              <a:t>规则结构</a:t>
            </a:r>
          </a:p>
          <a:p>
            <a:r>
              <a:rPr lang="zh-CN" altLang="zh-CN" sz="2200" b="0" dirty="0" smtClean="0"/>
              <a:t>样式</a:t>
            </a:r>
            <a:r>
              <a:rPr lang="zh-CN" altLang="zh-CN" sz="2200" b="0" dirty="0" smtClean="0"/>
              <a:t>表的每一个规则由两个部分组成：选择器（</a:t>
            </a:r>
            <a:r>
              <a:rPr lang="en-US" altLang="zh-CN" sz="2200" b="0" dirty="0" smtClean="0"/>
              <a:t>selector</a:t>
            </a:r>
            <a:r>
              <a:rPr lang="zh-CN" altLang="zh-CN" sz="2200" b="0" dirty="0" smtClean="0"/>
              <a:t>）和声明（</a:t>
            </a:r>
            <a:r>
              <a:rPr lang="en-US" altLang="zh-CN" sz="2200" b="0" dirty="0" smtClean="0"/>
              <a:t>declaration</a:t>
            </a:r>
            <a:r>
              <a:rPr lang="zh-CN" altLang="zh-CN" sz="2200" b="0" dirty="0" smtClean="0"/>
              <a:t>）。选择器确定网页中哪个内容受控制，声明则由一个或多个属性值对组成。其基本语法如下：</a:t>
            </a:r>
          </a:p>
          <a:p>
            <a:r>
              <a:rPr lang="en-US" altLang="zh-CN" sz="2200" b="0" dirty="0" smtClean="0"/>
              <a:t>selector{</a:t>
            </a:r>
            <a:r>
              <a:rPr lang="zh-CN" altLang="zh-CN" sz="2200" b="0" dirty="0" smtClean="0"/>
              <a:t>属性</a:t>
            </a:r>
            <a:r>
              <a:rPr lang="en-US" altLang="zh-CN" sz="2200" b="0" dirty="0" smtClean="0"/>
              <a:t>1</a:t>
            </a:r>
            <a:r>
              <a:rPr lang="zh-CN" altLang="zh-CN" sz="2200" b="0" dirty="0" smtClean="0"/>
              <a:t>：属性值</a:t>
            </a:r>
            <a:r>
              <a:rPr lang="en-US" altLang="zh-CN" sz="2200" b="0" dirty="0" smtClean="0"/>
              <a:t>1; </a:t>
            </a:r>
            <a:r>
              <a:rPr lang="zh-CN" altLang="zh-CN" sz="2200" b="0" dirty="0" smtClean="0"/>
              <a:t>属性</a:t>
            </a:r>
            <a:r>
              <a:rPr lang="en-US" altLang="zh-CN" sz="2200" b="0" dirty="0" smtClean="0"/>
              <a:t>2</a:t>
            </a:r>
            <a:r>
              <a:rPr lang="zh-CN" altLang="zh-CN" sz="2200" b="0" dirty="0" smtClean="0"/>
              <a:t>：属性值</a:t>
            </a:r>
            <a:r>
              <a:rPr lang="en-US" altLang="zh-CN" sz="2200" b="0" dirty="0" smtClean="0"/>
              <a:t>2;</a:t>
            </a:r>
            <a:r>
              <a:rPr lang="zh-CN" altLang="zh-CN" sz="2200" b="0" dirty="0" smtClean="0"/>
              <a:t>……属性</a:t>
            </a:r>
            <a:r>
              <a:rPr lang="en-US" altLang="zh-CN" sz="2200" b="0" dirty="0" smtClean="0"/>
              <a:t>n</a:t>
            </a:r>
            <a:r>
              <a:rPr lang="zh-CN" altLang="zh-CN" sz="2200" b="0" dirty="0" smtClean="0"/>
              <a:t>：属性值</a:t>
            </a:r>
            <a:r>
              <a:rPr lang="en-US" altLang="zh-CN" sz="2200" b="0" dirty="0" smtClean="0"/>
              <a:t>n</a:t>
            </a:r>
            <a:r>
              <a:rPr lang="en-US" altLang="zh-CN" sz="2200" b="0" dirty="0" smtClean="0"/>
              <a:t>}</a:t>
            </a:r>
          </a:p>
          <a:p>
            <a:r>
              <a:rPr lang="zh-CN" altLang="zh-CN" sz="2200" b="0" dirty="0" smtClean="0"/>
              <a:t>说明：</a:t>
            </a:r>
          </a:p>
          <a:p>
            <a:r>
              <a:rPr lang="zh-CN" altLang="zh-CN" sz="2200" b="0" dirty="0" smtClean="0"/>
              <a:t>（</a:t>
            </a:r>
            <a:r>
              <a:rPr lang="en-US" altLang="zh-CN" sz="2200" b="0" dirty="0" smtClean="0"/>
              <a:t>1</a:t>
            </a:r>
            <a:r>
              <a:rPr lang="zh-CN" altLang="zh-CN" sz="2200" b="0" dirty="0" smtClean="0"/>
              <a:t>）</a:t>
            </a:r>
            <a:r>
              <a:rPr lang="en-US" altLang="zh-CN" sz="2200" b="0" dirty="0" smtClean="0"/>
              <a:t>selector</a:t>
            </a:r>
            <a:r>
              <a:rPr lang="zh-CN" altLang="zh-CN" sz="2200" b="0" dirty="0" smtClean="0"/>
              <a:t>表示希望进行格式化的元素，可以是</a:t>
            </a:r>
            <a:r>
              <a:rPr lang="en-US" altLang="zh-CN" sz="2200" b="0" dirty="0" smtClean="0"/>
              <a:t>HTML</a:t>
            </a:r>
            <a:r>
              <a:rPr lang="zh-CN" altLang="zh-CN" sz="2200" b="0" dirty="0" smtClean="0"/>
              <a:t>标签，也可以是类或其他类型的选择器。</a:t>
            </a:r>
          </a:p>
          <a:p>
            <a:r>
              <a:rPr lang="zh-CN" altLang="zh-CN" sz="2200" b="0" dirty="0" smtClean="0"/>
              <a:t>（</a:t>
            </a:r>
            <a:r>
              <a:rPr lang="en-US" altLang="zh-CN" sz="2200" b="0" dirty="0" smtClean="0"/>
              <a:t>2</a:t>
            </a:r>
            <a:r>
              <a:rPr lang="zh-CN" altLang="zh-CN" sz="2200" b="0" dirty="0" smtClean="0"/>
              <a:t>）声明部份必须放置在选择器后的大括号内。</a:t>
            </a:r>
          </a:p>
          <a:p>
            <a:r>
              <a:rPr lang="zh-CN" altLang="zh-CN" sz="2200" b="0" dirty="0" smtClean="0"/>
              <a:t>（</a:t>
            </a:r>
            <a:r>
              <a:rPr lang="en-US" altLang="zh-CN" sz="2200" b="0" dirty="0" smtClean="0"/>
              <a:t>3</a:t>
            </a:r>
            <a:r>
              <a:rPr lang="zh-CN" altLang="zh-CN" sz="2200" b="0" dirty="0" smtClean="0"/>
              <a:t>）属性和值之间以冒号进行间隔，属性值对之间以分号进行间隔。</a:t>
            </a:r>
            <a:endParaRPr lang="zh-CN" altLang="en-US" sz="22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787935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r>
              <a:rPr lang="zh-CN" altLang="zh-CN" sz="2400" b="0" dirty="0" smtClean="0">
                <a:ea typeface="黑体" pitchFamily="2" charset="-122"/>
              </a:rPr>
              <a:t>注释</a:t>
            </a:r>
            <a:r>
              <a:rPr lang="en-US" altLang="zh-CN" sz="2400" b="0" dirty="0" smtClean="0">
                <a:ea typeface="黑体" pitchFamily="2" charset="-122"/>
              </a:rPr>
              <a:t> </a:t>
            </a:r>
            <a:endParaRPr lang="zh-CN" altLang="zh-CN" sz="2400" b="0" dirty="0" smtClean="0">
              <a:ea typeface="黑体" pitchFamily="2" charset="-122"/>
            </a:endParaRPr>
          </a:p>
          <a:p>
            <a:pPr>
              <a:buNone/>
            </a:pPr>
            <a:r>
              <a:rPr lang="en-US" altLang="zh-CN" sz="2400" b="0" dirty="0" smtClean="0">
                <a:ea typeface="黑体" pitchFamily="2" charset="-122"/>
              </a:rPr>
              <a:t>   </a:t>
            </a:r>
            <a:r>
              <a:rPr lang="zh-CN" altLang="zh-CN" sz="2400" b="0" dirty="0" smtClean="0">
                <a:ea typeface="黑体" pitchFamily="2" charset="-122"/>
              </a:rPr>
              <a:t>在</a:t>
            </a:r>
            <a:r>
              <a:rPr lang="zh-CN" altLang="zh-CN" sz="2400" b="0" dirty="0" smtClean="0">
                <a:ea typeface="黑体" pitchFamily="2" charset="-122"/>
              </a:rPr>
              <a:t>样式表中需要添加注释来帮助设计者记住复杂的样式规则的应用范围和作用，便于维护和应用。以“</a:t>
            </a:r>
            <a:r>
              <a:rPr lang="en-US" altLang="zh-CN" sz="2400" b="0" dirty="0" smtClean="0">
                <a:ea typeface="黑体" pitchFamily="2" charset="-122"/>
              </a:rPr>
              <a:t>//</a:t>
            </a:r>
            <a:r>
              <a:rPr lang="zh-CN" altLang="zh-CN" sz="2400" b="0" dirty="0" smtClean="0">
                <a:ea typeface="黑体" pitchFamily="2" charset="-122"/>
              </a:rPr>
              <a:t>”实现单行注释，</a:t>
            </a:r>
            <a:r>
              <a:rPr lang="en-US" altLang="zh-CN" sz="2400" b="0" dirty="0" smtClean="0">
                <a:ea typeface="黑体" pitchFamily="2" charset="-122"/>
              </a:rPr>
              <a:t>/*</a:t>
            </a:r>
            <a:r>
              <a:rPr lang="zh-CN" altLang="zh-CN" sz="2400" b="0" dirty="0" smtClean="0">
                <a:ea typeface="黑体" pitchFamily="2" charset="-122"/>
              </a:rPr>
              <a:t>注释内容</a:t>
            </a:r>
            <a:r>
              <a:rPr lang="en-US" altLang="zh-CN" sz="2400" b="0" dirty="0" smtClean="0">
                <a:ea typeface="黑体" pitchFamily="2" charset="-122"/>
              </a:rPr>
              <a:t>*/</a:t>
            </a:r>
            <a:r>
              <a:rPr lang="zh-CN" altLang="zh-CN" sz="2400" b="0" dirty="0" smtClean="0">
                <a:ea typeface="黑体" pitchFamily="2" charset="-122"/>
              </a:rPr>
              <a:t>实行多行注释。</a:t>
            </a:r>
          </a:p>
          <a:p>
            <a:pPr lvl="0"/>
            <a:r>
              <a:rPr lang="zh-CN" altLang="zh-CN" sz="2400" b="0" dirty="0" smtClean="0">
                <a:ea typeface="黑体" pitchFamily="2" charset="-122"/>
              </a:rPr>
              <a:t>示例</a:t>
            </a:r>
            <a:r>
              <a:rPr lang="en-US" altLang="zh-CN" sz="2400" b="0" dirty="0" smtClean="0">
                <a:ea typeface="黑体" pitchFamily="2" charset="-122"/>
              </a:rPr>
              <a:t> </a:t>
            </a:r>
            <a:endParaRPr lang="zh-CN" altLang="zh-CN" sz="2400" b="0" dirty="0" smtClean="0">
              <a:ea typeface="黑体" pitchFamily="2" charset="-122"/>
            </a:endParaRPr>
          </a:p>
          <a:p>
            <a:pPr>
              <a:buNone/>
            </a:pPr>
            <a:r>
              <a:rPr lang="en-US" altLang="zh-CN" sz="2400" b="0" dirty="0" smtClean="0">
                <a:ea typeface="黑体" pitchFamily="2" charset="-122"/>
              </a:rPr>
              <a:t>  </a:t>
            </a:r>
            <a:r>
              <a:rPr lang="zh-CN" altLang="zh-CN" sz="2400" b="0" dirty="0" smtClean="0">
                <a:ea typeface="黑体" pitchFamily="2" charset="-122"/>
              </a:rPr>
              <a:t>对</a:t>
            </a:r>
            <a:r>
              <a:rPr lang="zh-CN" altLang="zh-CN" sz="2400" b="0" dirty="0" smtClean="0">
                <a:ea typeface="黑体" pitchFamily="2" charset="-122"/>
              </a:rPr>
              <a:t>块级元素段落中的文字进行风格设置，文字大小为</a:t>
            </a:r>
            <a:r>
              <a:rPr lang="en-US" altLang="zh-CN" sz="2400" b="0" dirty="0" smtClean="0">
                <a:ea typeface="黑体" pitchFamily="2" charset="-122"/>
              </a:rPr>
              <a:t>12</a:t>
            </a:r>
            <a:r>
              <a:rPr lang="zh-CN" altLang="zh-CN" sz="2400" b="0" dirty="0" smtClean="0">
                <a:ea typeface="黑体" pitchFamily="2" charset="-122"/>
              </a:rPr>
              <a:t>像素，文字颜色为红色，其格式如下：</a:t>
            </a:r>
          </a:p>
          <a:p>
            <a:pPr>
              <a:buNone/>
            </a:pPr>
            <a:r>
              <a:rPr lang="en-US" altLang="zh-CN" sz="2400" b="0" dirty="0" smtClean="0">
                <a:ea typeface="黑体" pitchFamily="2" charset="-122"/>
              </a:rPr>
              <a:t> P</a:t>
            </a:r>
            <a:r>
              <a:rPr lang="en-US" altLang="zh-CN" sz="2400" b="0" dirty="0" smtClean="0">
                <a:ea typeface="黑体" pitchFamily="2" charset="-122"/>
              </a:rPr>
              <a:t>{</a:t>
            </a:r>
            <a:br>
              <a:rPr lang="en-US" altLang="zh-CN" sz="2400" b="0" dirty="0" smtClean="0">
                <a:ea typeface="黑体" pitchFamily="2" charset="-122"/>
              </a:rPr>
            </a:br>
            <a:r>
              <a:rPr lang="en-US" altLang="zh-CN" sz="2400" b="0" dirty="0" smtClean="0">
                <a:ea typeface="黑体" pitchFamily="2" charset="-122"/>
              </a:rPr>
              <a:t>font-size:12px;</a:t>
            </a:r>
            <a:endParaRPr lang="zh-CN" altLang="zh-CN" sz="2400" b="0" dirty="0" smtClean="0">
              <a:ea typeface="黑体" pitchFamily="2" charset="-122"/>
            </a:endParaRPr>
          </a:p>
          <a:p>
            <a:pPr>
              <a:buNone/>
            </a:pPr>
            <a:r>
              <a:rPr lang="en-US" altLang="zh-CN" sz="2400" b="0" dirty="0" err="1" smtClean="0">
                <a:ea typeface="黑体" pitchFamily="2" charset="-122"/>
              </a:rPr>
              <a:t>color:red</a:t>
            </a:r>
            <a:endParaRPr lang="zh-CN" altLang="zh-CN" sz="2400" b="0" dirty="0" smtClean="0">
              <a:ea typeface="黑体" pitchFamily="2" charset="-122"/>
            </a:endParaRPr>
          </a:p>
          <a:p>
            <a:pPr>
              <a:buNone/>
            </a:pPr>
            <a:r>
              <a:rPr lang="en-US" altLang="zh-CN" sz="2400" b="0" dirty="0" smtClean="0">
                <a:ea typeface="黑体" pitchFamily="2" charset="-122"/>
              </a:rPr>
              <a:t> }  </a:t>
            </a:r>
            <a:r>
              <a:rPr lang="en-US" altLang="zh-CN" sz="2400" b="0" dirty="0" smtClean="0">
                <a:ea typeface="黑体" pitchFamily="2" charset="-122"/>
              </a:rPr>
              <a:t>//</a:t>
            </a:r>
            <a:r>
              <a:rPr lang="zh-CN" altLang="zh-CN" sz="2400" b="0" dirty="0" smtClean="0">
                <a:ea typeface="黑体" pitchFamily="2" charset="-122"/>
              </a:rPr>
              <a:t>对段落文字进行大小和颜色设置</a:t>
            </a:r>
          </a:p>
          <a:p>
            <a:endParaRPr lang="zh-CN" altLang="en-US" sz="2400"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CSS</a:t>
            </a:r>
            <a:r>
              <a:rPr lang="zh-CN" altLang="zh-CN" dirty="0" smtClean="0"/>
              <a:t>基本语法</a:t>
            </a:r>
            <a:endParaRPr lang="zh-CN" altLang="en-US" dirty="0"/>
          </a:p>
        </p:txBody>
      </p:sp>
      <p:sp>
        <p:nvSpPr>
          <p:cNvPr id="3" name="内容占位符 2"/>
          <p:cNvSpPr>
            <a:spLocks noGrp="1"/>
          </p:cNvSpPr>
          <p:nvPr>
            <p:ph idx="1"/>
          </p:nvPr>
        </p:nvSpPr>
        <p:spPr>
          <a:xfrm>
            <a:off x="381000" y="1066800"/>
            <a:ext cx="7924800" cy="5029200"/>
          </a:xfrm>
        </p:spPr>
        <p:txBody>
          <a:bodyPr>
            <a:normAutofit fontScale="62500" lnSpcReduction="20000"/>
          </a:bodyPr>
          <a:lstStyle/>
          <a:p>
            <a:r>
              <a:rPr lang="en-US" altLang="zh-CN" sz="5100" dirty="0" smtClean="0"/>
              <a:t>3.2.2 CSS</a:t>
            </a:r>
            <a:r>
              <a:rPr lang="zh-CN" altLang="zh-CN" sz="5100" dirty="0" smtClean="0"/>
              <a:t>规则定义</a:t>
            </a:r>
          </a:p>
          <a:p>
            <a:r>
              <a:rPr lang="en-US" altLang="zh-CN" b="0" dirty="0" smtClean="0"/>
              <a:t>CSS</a:t>
            </a:r>
            <a:r>
              <a:rPr lang="zh-CN" altLang="zh-CN" b="0" dirty="0" smtClean="0"/>
              <a:t>的规则定义，即对网页内容和结构进行样式属性设置，如文本属性、背景属性、边框属性和定位属性等。</a:t>
            </a:r>
          </a:p>
          <a:p>
            <a:pPr lvl="1"/>
            <a:r>
              <a:rPr lang="zh-CN" altLang="zh-CN" sz="5000" b="1" dirty="0" smtClean="0"/>
              <a:t>文本属性 </a:t>
            </a:r>
          </a:p>
          <a:p>
            <a:pPr lvl="2"/>
            <a:r>
              <a:rPr lang="x-none" altLang="zh-CN" b="0" dirty="0" smtClean="0"/>
              <a:t>Font-family：设置样式字体。</a:t>
            </a:r>
            <a:endParaRPr lang="zh-CN" altLang="zh-CN" b="0" dirty="0" smtClean="0"/>
          </a:p>
          <a:p>
            <a:pPr lvl="2"/>
            <a:r>
              <a:rPr lang="x-none" altLang="zh-CN" b="0" dirty="0" smtClean="0"/>
              <a:t>Font-size：设置字体大小。可以通过选择数字和度量单位来选择特定的大小，也可以选择相对大小。</a:t>
            </a:r>
            <a:endParaRPr lang="zh-CN" altLang="zh-CN" b="0" dirty="0" smtClean="0"/>
          </a:p>
          <a:p>
            <a:pPr lvl="2"/>
            <a:r>
              <a:rPr lang="x-none" altLang="zh-CN" b="0" dirty="0" smtClean="0"/>
              <a:t>Font-weight：设置字体粗细效果。“正常”等于400，“粗体”等于700。</a:t>
            </a:r>
            <a:endParaRPr lang="zh-CN" altLang="zh-CN" b="0" dirty="0" smtClean="0"/>
          </a:p>
          <a:p>
            <a:pPr lvl="2"/>
            <a:r>
              <a:rPr lang="x-none" altLang="zh-CN" b="0" dirty="0" smtClean="0"/>
              <a:t>Font-style：指定“正常”、“斜体”或“偏斜体”作为字体样式，默认设置为“正常”。</a:t>
            </a:r>
            <a:endParaRPr lang="zh-CN" altLang="zh-CN" b="0" dirty="0" smtClean="0"/>
          </a:p>
          <a:p>
            <a:pPr lvl="2"/>
            <a:r>
              <a:rPr lang="x-none" altLang="zh-CN" b="0" dirty="0" smtClean="0"/>
              <a:t>Font-variant：设置文本的小型大写字母变体。</a:t>
            </a:r>
            <a:endParaRPr lang="zh-CN" altLang="zh-CN" b="0" dirty="0" smtClean="0"/>
          </a:p>
          <a:p>
            <a:pPr lvl="2"/>
            <a:r>
              <a:rPr lang="x-none" altLang="zh-CN" b="0" dirty="0" smtClean="0"/>
              <a:t>Line-height：设置文本所在行的高度。习惯上将该设置称为行高。选择“正常”自动计算字体大小的行高，或输入一个确切的值并选择一种度量单位。两种浏览器都支持行高属性。</a:t>
            </a:r>
            <a:endParaRPr lang="zh-CN" altLang="zh-CN" b="0" dirty="0" smtClean="0"/>
          </a:p>
          <a:p>
            <a:pPr lvl="2"/>
            <a:r>
              <a:rPr lang="x-none" altLang="zh-CN" b="0" dirty="0" smtClean="0"/>
              <a:t>Text-transform：将所选内容中每个单词的首字母大写或将文本设置为全部大写或小写。</a:t>
            </a:r>
            <a:endParaRPr lang="zh-CN" altLang="zh-CN" b="0" dirty="0" smtClean="0"/>
          </a:p>
          <a:p>
            <a:pPr lvl="2"/>
            <a:r>
              <a:rPr lang="x-none" altLang="zh-CN" b="0" dirty="0" smtClean="0"/>
              <a:t>Text-decoration：向文本中添加下划线、上划线或删除线，或使文本闪烁。常规文本的默认设置是“无”。链接的默认设置是“下划线”。将链接设置设为无时，可以通过定义一个特殊的类去除链接中的下划线。</a:t>
            </a:r>
            <a:endParaRPr lang="zh-CN" altLang="zh-CN" b="0" dirty="0" smtClean="0"/>
          </a:p>
          <a:p>
            <a:pPr lvl="2"/>
            <a:r>
              <a:rPr lang="en-US" altLang="zh-CN" b="0" dirty="0" smtClean="0"/>
              <a:t>Color</a:t>
            </a:r>
            <a:r>
              <a:rPr lang="zh-CN" altLang="zh-CN" b="0" dirty="0" smtClean="0"/>
              <a:t>：设置文本颜色。</a:t>
            </a:r>
          </a:p>
          <a:p>
            <a:pPr lvl="2"/>
            <a:r>
              <a:rPr lang="zh-CN" altLang="en-US" b="0" dirty="0" smtClean="0"/>
              <a:t>网页</a:t>
            </a:r>
            <a:r>
              <a:rPr lang="zh-CN" altLang="en-US" b="0" dirty="0"/>
              <a:t>文件的不同后缀名代表着不同类型的</a:t>
            </a:r>
            <a:r>
              <a:rPr lang="zh-CN" altLang="en-US" b="0" dirty="0" smtClean="0"/>
              <a:t>网页。</a:t>
            </a:r>
            <a:endParaRPr lang="zh-CN" altLang="en-US" b="0" dirty="0"/>
          </a:p>
          <a:p>
            <a:endParaRPr lang="zh-CN" altLang="en-US"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373042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CSS</a:t>
            </a:r>
            <a:r>
              <a:rPr lang="zh-CN" altLang="zh-CN" dirty="0" smtClean="0"/>
              <a:t>基本语法</a:t>
            </a:r>
            <a:endParaRPr lang="zh-CN" altLang="en-US" dirty="0"/>
          </a:p>
        </p:txBody>
      </p:sp>
      <p:sp>
        <p:nvSpPr>
          <p:cNvPr id="3" name="内容占位符 2"/>
          <p:cNvSpPr>
            <a:spLocks noGrp="1"/>
          </p:cNvSpPr>
          <p:nvPr>
            <p:ph idx="1"/>
          </p:nvPr>
        </p:nvSpPr>
        <p:spPr/>
        <p:txBody>
          <a:bodyPr>
            <a:normAutofit fontScale="77500" lnSpcReduction="20000"/>
          </a:bodyPr>
          <a:lstStyle/>
          <a:p>
            <a:pPr lvl="1"/>
            <a:r>
              <a:rPr lang="zh-CN" altLang="zh-CN" b="1" dirty="0" smtClean="0"/>
              <a:t>背景属性：定义</a:t>
            </a:r>
            <a:r>
              <a:rPr lang="en-US" altLang="zh-CN" b="1" dirty="0" smtClean="0"/>
              <a:t>CSS</a:t>
            </a:r>
            <a:r>
              <a:rPr lang="zh-CN" altLang="zh-CN" b="1" dirty="0" smtClean="0"/>
              <a:t>样式的背景设置。可以对网页中的任何元素应用背景属性。例如，创建一个样式，将背景颜色或背景图像添加到任何页面元素中，比如在文本、表格、页面等的后面。</a:t>
            </a:r>
          </a:p>
          <a:p>
            <a:pPr lvl="2"/>
            <a:r>
              <a:rPr lang="x-none" altLang="zh-CN" b="0" dirty="0" smtClean="0"/>
              <a:t>Background-image：设置元素的背景图片。</a:t>
            </a:r>
            <a:endParaRPr lang="zh-CN" altLang="zh-CN" b="0" dirty="0" smtClean="0"/>
          </a:p>
          <a:p>
            <a:pPr lvl="2"/>
            <a:r>
              <a:rPr lang="x-none" altLang="zh-CN" b="0" dirty="0" smtClean="0"/>
              <a:t>Background-repeat：确定是否以及如何重复背景图像。“不重复”是只在元素开始处显示一次图像。“重复”是在元素的后面水平和垂直平铺图像。“横向重复”和“纵向重复”是分别显示图像的水平带区和垂直带区。图像被剪辑以适合元素的边界。</a:t>
            </a:r>
            <a:endParaRPr lang="zh-CN" altLang="zh-CN" b="0" dirty="0" smtClean="0"/>
          </a:p>
          <a:p>
            <a:pPr lvl="2"/>
            <a:r>
              <a:rPr lang="x-none" altLang="zh-CN" b="0" dirty="0" smtClean="0"/>
              <a:t>Background-attachment：确定背景图像是固定在其原始位置还是随内容一起滚动。注意，某些浏览器可能将“固定”选项视为“滚动”。Internet Explorer支持该选项，但Netscape Navigator不支持。</a:t>
            </a:r>
            <a:endParaRPr lang="zh-CN" altLang="zh-CN" b="0" dirty="0" smtClean="0"/>
          </a:p>
          <a:p>
            <a:pPr lvl="2"/>
            <a:r>
              <a:rPr lang="en-US" altLang="zh-CN" b="0" dirty="0" smtClean="0"/>
              <a:t>Background-position(X)</a:t>
            </a:r>
            <a:r>
              <a:rPr lang="zh-CN" altLang="zh-CN" b="0" dirty="0" smtClean="0"/>
              <a:t>和</a:t>
            </a:r>
            <a:r>
              <a:rPr lang="en-US" altLang="zh-CN" b="0" dirty="0" smtClean="0"/>
              <a:t>Background position(Y)</a:t>
            </a:r>
            <a:r>
              <a:rPr lang="zh-CN" altLang="zh-CN" b="0" dirty="0" smtClean="0"/>
              <a:t>：指定背景图像相对于元素的初始位置。这可用于将背景图像与页面中心垂直</a:t>
            </a:r>
            <a:r>
              <a:rPr lang="en-US" altLang="zh-CN" b="0" dirty="0" smtClean="0"/>
              <a:t>(Y)</a:t>
            </a:r>
            <a:r>
              <a:rPr lang="zh-CN" altLang="zh-CN" b="0" dirty="0" smtClean="0"/>
              <a:t>和水平</a:t>
            </a:r>
            <a:r>
              <a:rPr lang="en-US" altLang="zh-CN" b="0" dirty="0" smtClean="0"/>
              <a:t>(X)</a:t>
            </a:r>
            <a:r>
              <a:rPr lang="zh-CN" altLang="zh-CN" b="0" dirty="0" smtClean="0"/>
              <a:t>对齐。如果附件属性为“固定”，则位置相对于“文档”窗口而不是元素。</a:t>
            </a:r>
            <a:endParaRPr lang="zh-CN" altLang="en-US" b="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 xmlns:p14="http://schemas.microsoft.com/office/powerpoint/2010/main" val="1082348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CSS</a:t>
            </a:r>
            <a:r>
              <a:rPr lang="zh-CN" altLang="zh-CN" dirty="0" smtClean="0"/>
              <a:t>基本语法</a:t>
            </a:r>
            <a:endParaRPr lang="zh-CN" altLang="en-US" dirty="0"/>
          </a:p>
        </p:txBody>
      </p:sp>
      <p:sp>
        <p:nvSpPr>
          <p:cNvPr id="3" name="内容占位符 2"/>
          <p:cNvSpPr>
            <a:spLocks noGrp="1"/>
          </p:cNvSpPr>
          <p:nvPr>
            <p:ph idx="1"/>
          </p:nvPr>
        </p:nvSpPr>
        <p:spPr/>
        <p:txBody>
          <a:bodyPr>
            <a:normAutofit fontScale="55000" lnSpcReduction="20000"/>
          </a:bodyPr>
          <a:lstStyle/>
          <a:p>
            <a:pPr lvl="1"/>
            <a:r>
              <a:rPr lang="zh-CN" altLang="zh-CN" sz="4400" b="1" dirty="0" smtClean="0"/>
              <a:t>区块属性：定义标签和属性的间距和对齐设置。</a:t>
            </a:r>
          </a:p>
          <a:p>
            <a:pPr lvl="2"/>
            <a:r>
              <a:rPr lang="x-none" altLang="zh-CN" sz="3300" b="0" dirty="0" smtClean="0"/>
              <a:t>Word-spacing：设置字词的间距。若要设置特定的值，请在弹出菜单中选择“值”选项，然后输入一个数值。在第二个弹出菜单中选择度量单位（如像素、点等）。</a:t>
            </a:r>
            <a:endParaRPr lang="zh-CN" altLang="zh-CN" sz="3300" b="0" dirty="0" smtClean="0"/>
          </a:p>
          <a:p>
            <a:pPr lvl="2"/>
            <a:r>
              <a:rPr lang="x-none" altLang="zh-CN" sz="3300" b="0" dirty="0" smtClean="0"/>
              <a:t>Letter-spacing：增加或减小字母或字符的间距。若要减小字符间距，请指定一个负值（如-4）。字母间距设置覆盖对齐的文本设置。</a:t>
            </a:r>
            <a:endParaRPr lang="zh-CN" altLang="zh-CN" sz="3300" b="0" dirty="0" smtClean="0"/>
          </a:p>
          <a:p>
            <a:pPr lvl="2"/>
            <a:r>
              <a:rPr lang="x-none" altLang="zh-CN" sz="3300" b="0" dirty="0" smtClean="0"/>
              <a:t>Vertical-align：指定应用此属性的元素的垂直对齐方式。Dreamweaver 仅在将此属性应用于&lt;img&gt; 标签时，才会在“文档”窗口中显示。</a:t>
            </a:r>
            <a:endParaRPr lang="zh-CN" altLang="zh-CN" sz="3300" b="0" dirty="0" smtClean="0"/>
          </a:p>
          <a:p>
            <a:pPr lvl="2"/>
            <a:r>
              <a:rPr lang="x-none" altLang="zh-CN" sz="3300" b="0" dirty="0" smtClean="0"/>
              <a:t>Text-align：设置文本在元素内的对齐方式。</a:t>
            </a:r>
            <a:endParaRPr lang="zh-CN" altLang="zh-CN" sz="3300" b="0" dirty="0" smtClean="0"/>
          </a:p>
          <a:p>
            <a:pPr lvl="2"/>
            <a:r>
              <a:rPr lang="x-none" altLang="zh-CN" sz="3300" b="0" dirty="0" smtClean="0"/>
              <a:t>Text-indent：指定第一行文本缩进的程度。可以使用负值创建凸出，但显示方式取决于浏览器。</a:t>
            </a:r>
            <a:endParaRPr lang="zh-CN" altLang="zh-CN" sz="3300" b="0" dirty="0" smtClean="0"/>
          </a:p>
          <a:p>
            <a:pPr lvl="2"/>
            <a:r>
              <a:rPr lang="x-none" altLang="zh-CN" sz="3300" b="0" dirty="0" smtClean="0"/>
              <a:t>White-space：确定如何处理元素中的空格。从三个选项中进行选择：“正常”，收缩空白；“保留”，其处理方式与文本被括在 pre 标签中一样（即保留所有空白，包括空格、制表符和回车）；“不换行”，指定仅当遇到 br 标签时文本才换行。</a:t>
            </a:r>
            <a:endParaRPr lang="zh-CN" altLang="zh-CN" sz="3300" b="0" dirty="0" smtClean="0"/>
          </a:p>
          <a:p>
            <a:pPr lvl="2"/>
            <a:r>
              <a:rPr lang="x-none" altLang="zh-CN" sz="3300" b="0" dirty="0" smtClean="0"/>
              <a:t>Display：指定是否及如何显示元素。“无”指定到某个元素时，将禁用该元素的显示。</a:t>
            </a:r>
            <a:endParaRPr lang="zh-CN" altLang="zh-CN" sz="3300" b="0"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CSS</a:t>
            </a:r>
            <a:r>
              <a:rPr lang="zh-CN" altLang="zh-CN" dirty="0" smtClean="0"/>
              <a:t>基本语法</a:t>
            </a:r>
            <a:endParaRPr lang="zh-CN" altLang="en-US" dirty="0"/>
          </a:p>
        </p:txBody>
      </p:sp>
      <p:sp>
        <p:nvSpPr>
          <p:cNvPr id="3" name="内容占位符 2"/>
          <p:cNvSpPr>
            <a:spLocks noGrp="1"/>
          </p:cNvSpPr>
          <p:nvPr>
            <p:ph idx="1"/>
          </p:nvPr>
        </p:nvSpPr>
        <p:spPr/>
        <p:txBody>
          <a:bodyPr>
            <a:normAutofit fontScale="92500" lnSpcReduction="20000"/>
          </a:bodyPr>
          <a:lstStyle/>
          <a:p>
            <a:pPr lvl="1"/>
            <a:r>
              <a:rPr lang="zh-CN" altLang="zh-CN" dirty="0" smtClean="0"/>
              <a:t>方框属性：可以用于控制元素在页面上的放置方式的标签和属性定义设置。可以在应用填充和边距设置时将设置应用于元素的各个边，也可以使用“全部相同”设置将相同的设置应用于元素的所有边。</a:t>
            </a:r>
          </a:p>
          <a:p>
            <a:pPr lvl="2"/>
            <a:r>
              <a:rPr lang="x-none" altLang="zh-CN" dirty="0" smtClean="0"/>
              <a:t>Width和Height：设置元素的宽度和高度。</a:t>
            </a:r>
            <a:endParaRPr lang="zh-CN" altLang="zh-CN" dirty="0" smtClean="0"/>
          </a:p>
          <a:p>
            <a:pPr lvl="2"/>
            <a:r>
              <a:rPr lang="x-none" altLang="zh-CN" dirty="0" smtClean="0"/>
              <a:t>Float：指定其他元素在浮动的元素周围流动的一侧。浮动的元素固定在浮动一侧，其他内容在另一侧围绕它流动。</a:t>
            </a:r>
            <a:endParaRPr lang="zh-CN" altLang="zh-CN" dirty="0" smtClean="0"/>
          </a:p>
          <a:p>
            <a:pPr lvl="2"/>
            <a:r>
              <a:rPr lang="x-none" altLang="zh-CN" dirty="0" smtClean="0"/>
              <a:t>Clear：指定不允许有其他浮动元素的元素一侧。</a:t>
            </a:r>
            <a:endParaRPr lang="zh-CN" altLang="zh-CN" dirty="0" smtClean="0"/>
          </a:p>
          <a:p>
            <a:pPr lvl="2"/>
            <a:r>
              <a:rPr lang="x-none" altLang="zh-CN" dirty="0" smtClean="0"/>
              <a:t>Padding：填充。指定元素内容与元素边框之间的间距（如果没有边框，则为边距）。取消选择“全部相同”选项可设置元素各个边的填充。</a:t>
            </a:r>
            <a:endParaRPr lang="zh-CN" altLang="zh-CN" dirty="0" smtClean="0"/>
          </a:p>
          <a:p>
            <a:pPr lvl="2"/>
            <a:r>
              <a:rPr lang="x-none" altLang="zh-CN" dirty="0" smtClean="0"/>
              <a:t>Margin：边距。指定一个元素的边框与另一个元素之间的间距（如果没有边框，则为填充）。</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cSld>
  <p:clrMapOvr>
    <a:masterClrMapping/>
  </p:clrMapOvr>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6411</TotalTime>
  <Words>2185</Words>
  <Application>Microsoft Office PowerPoint</Application>
  <PresentationFormat>全屏显示(4:3)</PresentationFormat>
  <Paragraphs>242</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Crayons</vt:lpstr>
      <vt:lpstr>网页设计与制作</vt:lpstr>
      <vt:lpstr>本章内容</vt:lpstr>
      <vt:lpstr>3.1 CSS简介</vt:lpstr>
      <vt:lpstr>3.2  CSS基本语法</vt:lpstr>
      <vt:lpstr>幻灯片 5</vt:lpstr>
      <vt:lpstr>3.2  CSS基本语法</vt:lpstr>
      <vt:lpstr>3.2  CSS基本语法</vt:lpstr>
      <vt:lpstr>3.2  CSS基本语法</vt:lpstr>
      <vt:lpstr>3.2  CSS基本语法</vt:lpstr>
      <vt:lpstr>幻灯片 10</vt:lpstr>
      <vt:lpstr>幻灯片 11</vt:lpstr>
      <vt:lpstr>3.3  CSS选择器分类</vt:lpstr>
      <vt:lpstr>幻灯片 13</vt:lpstr>
      <vt:lpstr>3.3  CSS选择器分类</vt:lpstr>
      <vt:lpstr>3.3  CSS选择器分类</vt:lpstr>
      <vt:lpstr>3.3  CSS选择器分类</vt:lpstr>
      <vt:lpstr>3.3  CSS选择器分类</vt:lpstr>
      <vt:lpstr>3.3  CSS选择器分类</vt:lpstr>
      <vt:lpstr>3.4  CSS样式表类型</vt:lpstr>
      <vt:lpstr>3.4  CSS样式表类型</vt:lpstr>
      <vt:lpstr>3.4  CSS样式表类型</vt:lpstr>
      <vt:lpstr>3.4  CSS样式表类型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Vwin7</cp:lastModifiedBy>
  <cp:revision>1488</cp:revision>
  <cp:lastPrinted>1601-01-01T00:00:00Z</cp:lastPrinted>
  <dcterms:created xsi:type="dcterms:W3CDTF">1601-01-01T00:00:00Z</dcterms:created>
  <dcterms:modified xsi:type="dcterms:W3CDTF">2017-03-20T15:10:47Z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