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fntdata" ContentType="application/x-fontdata"/>
  <Default Extension="wav" ContentType="audio/x-wav"/>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73"/>
  </p:notesMasterIdLst>
  <p:sldIdLst>
    <p:sldId id="256" r:id="rId2"/>
    <p:sldId id="257" r:id="rId3"/>
    <p:sldId id="258" r:id="rId4"/>
    <p:sldId id="286" r:id="rId5"/>
    <p:sldId id="287" r:id="rId6"/>
    <p:sldId id="288" r:id="rId7"/>
    <p:sldId id="289" r:id="rId8"/>
    <p:sldId id="291" r:id="rId9"/>
    <p:sldId id="292" r:id="rId10"/>
    <p:sldId id="290"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309" r:id="rId28"/>
    <p:sldId id="310" r:id="rId29"/>
    <p:sldId id="311" r:id="rId30"/>
    <p:sldId id="312" r:id="rId31"/>
    <p:sldId id="313" r:id="rId32"/>
    <p:sldId id="314" r:id="rId33"/>
    <p:sldId id="315" r:id="rId34"/>
    <p:sldId id="316" r:id="rId35"/>
    <p:sldId id="317" r:id="rId36"/>
    <p:sldId id="318" r:id="rId37"/>
    <p:sldId id="319" r:id="rId38"/>
    <p:sldId id="320" r:id="rId39"/>
    <p:sldId id="321" r:id="rId40"/>
    <p:sldId id="322" r:id="rId41"/>
    <p:sldId id="323" r:id="rId42"/>
    <p:sldId id="324" r:id="rId43"/>
    <p:sldId id="325" r:id="rId44"/>
    <p:sldId id="326" r:id="rId45"/>
    <p:sldId id="327" r:id="rId46"/>
    <p:sldId id="328" r:id="rId47"/>
    <p:sldId id="329" r:id="rId48"/>
    <p:sldId id="330" r:id="rId49"/>
    <p:sldId id="331" r:id="rId50"/>
    <p:sldId id="332" r:id="rId51"/>
    <p:sldId id="333" r:id="rId52"/>
    <p:sldId id="334" r:id="rId53"/>
    <p:sldId id="335" r:id="rId54"/>
    <p:sldId id="336" r:id="rId55"/>
    <p:sldId id="337" r:id="rId56"/>
    <p:sldId id="338" r:id="rId57"/>
    <p:sldId id="339" r:id="rId58"/>
    <p:sldId id="340" r:id="rId59"/>
    <p:sldId id="342" r:id="rId60"/>
    <p:sldId id="341" r:id="rId61"/>
    <p:sldId id="343" r:id="rId62"/>
    <p:sldId id="344" r:id="rId63"/>
    <p:sldId id="345" r:id="rId64"/>
    <p:sldId id="346" r:id="rId65"/>
    <p:sldId id="347" r:id="rId66"/>
    <p:sldId id="348" r:id="rId67"/>
    <p:sldId id="349" r:id="rId68"/>
    <p:sldId id="350" r:id="rId69"/>
    <p:sldId id="351" r:id="rId70"/>
    <p:sldId id="352" r:id="rId71"/>
    <p:sldId id="285" r:id="rId72"/>
  </p:sldIdLst>
  <p:sldSz cx="12192000" cy="6858000"/>
  <p:notesSz cx="6858000" cy="9144000"/>
  <p:embeddedFontLst>
    <p:embeddedFont>
      <p:font typeface="Century Gothic" panose="020B0502020202020204" pitchFamily="34" charset="0"/>
      <p:regular r:id="rId74"/>
      <p:bold r:id="rId75"/>
      <p:italic r:id="rId76"/>
      <p:boldItalic r:id="rId77"/>
    </p:embeddedFont>
    <p:embeddedFont>
      <p:font typeface="方正兰亭超细黑简体" panose="02000000000000000000" pitchFamily="2" charset="-122"/>
      <p:regular r:id="rId78"/>
    </p:embeddedFont>
    <p:embeddedFont>
      <p:font typeface="Calibri Light" panose="020F0302020204030204" pitchFamily="34" charset="0"/>
      <p:regular r:id="rId79"/>
      <p:italic r:id="rId80"/>
    </p:embeddedFont>
    <p:embeddedFont>
      <p:font typeface="汉仪菱心体简" panose="02010609000101010101" pitchFamily="49" charset="-122"/>
      <p:regular r:id="rId81"/>
    </p:embeddedFont>
    <p:embeddedFont>
      <p:font typeface="Calibri" panose="020F0502020204030204" pitchFamily="34" charset="0"/>
      <p:regular r:id="rId82"/>
      <p:bold r:id="rId83"/>
      <p:italic r:id="rId84"/>
      <p:boldItalic r:id="rId85"/>
    </p:embeddedFont>
    <p:embeddedFont>
      <p:font typeface="MStiffHei HKS UltraBold" panose="00000900000000000000" pitchFamily="2" charset="-120"/>
      <p:regular r:id="rId8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9E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95" autoAdjust="0"/>
    <p:restoredTop sz="94660"/>
  </p:normalViewPr>
  <p:slideViewPr>
    <p:cSldViewPr snapToGrid="0">
      <p:cViewPr>
        <p:scale>
          <a:sx n="125" d="100"/>
          <a:sy n="125" d="100"/>
        </p:scale>
        <p:origin x="-4962" y="-30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font" Target="fonts/font3.fntdata"/><Relationship Id="rId84" Type="http://schemas.openxmlformats.org/officeDocument/2006/relationships/font" Target="fonts/font11.fntdata"/><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font" Target="fonts/font1.fntdata"/><Relationship Id="rId79" Type="http://schemas.openxmlformats.org/officeDocument/2006/relationships/font" Target="fonts/font6.fntdata"/><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9.fntdata"/><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font" Target="fonts/font4.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7.fntdata"/><Relationship Id="rId85" Type="http://schemas.openxmlformats.org/officeDocument/2006/relationships/font" Target="fonts/font1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2.fntdata"/><Relationship Id="rId83" Type="http://schemas.openxmlformats.org/officeDocument/2006/relationships/font" Target="fonts/font10.fntdata"/><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font" Target="fonts/font5.fntdata"/><Relationship Id="rId81" Type="http://schemas.openxmlformats.org/officeDocument/2006/relationships/font" Target="fonts/font8.fntdata"/><Relationship Id="rId86" Type="http://schemas.openxmlformats.org/officeDocument/2006/relationships/font" Target="fonts/font13.fntdata"/></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185709-D3C8-4916-8682-75542B7E14D4}" type="datetimeFigureOut">
              <a:rPr lang="zh-CN" altLang="en-US" smtClean="0"/>
              <a:t>2015/8/10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192B02-5C61-43D6-A21E-CA171DD24EFC}" type="slidenum">
              <a:rPr lang="zh-CN" altLang="en-US" smtClean="0"/>
              <a:t>‹#›</a:t>
            </a:fld>
            <a:endParaRPr lang="zh-CN" altLang="en-US"/>
          </a:p>
        </p:txBody>
      </p:sp>
    </p:spTree>
    <p:extLst>
      <p:ext uri="{BB962C8B-B14F-4D97-AF65-F5344CB8AC3E}">
        <p14:creationId xmlns:p14="http://schemas.microsoft.com/office/powerpoint/2010/main" val="11544004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4192B02-5C61-43D6-A21E-CA171DD24EFC}" type="slidenum">
              <a:rPr lang="zh-CN" altLang="en-US" smtClean="0"/>
              <a:t>26</a:t>
            </a:fld>
            <a:endParaRPr lang="zh-CN" altLang="en-US"/>
          </a:p>
        </p:txBody>
      </p:sp>
    </p:spTree>
    <p:extLst>
      <p:ext uri="{BB962C8B-B14F-4D97-AF65-F5344CB8AC3E}">
        <p14:creationId xmlns:p14="http://schemas.microsoft.com/office/powerpoint/2010/main" val="39430460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4192B02-5C61-43D6-A21E-CA171DD24EFC}" type="slidenum">
              <a:rPr lang="zh-CN" altLang="en-US" smtClean="0"/>
              <a:t>30</a:t>
            </a:fld>
            <a:endParaRPr lang="zh-CN" altLang="en-US"/>
          </a:p>
        </p:txBody>
      </p:sp>
    </p:spTree>
    <p:extLst>
      <p:ext uri="{BB962C8B-B14F-4D97-AF65-F5344CB8AC3E}">
        <p14:creationId xmlns:p14="http://schemas.microsoft.com/office/powerpoint/2010/main" val="2321065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4192B02-5C61-43D6-A21E-CA171DD24EFC}" type="slidenum">
              <a:rPr lang="zh-CN" altLang="en-US" smtClean="0"/>
              <a:t>33</a:t>
            </a:fld>
            <a:endParaRPr lang="zh-CN" altLang="en-US"/>
          </a:p>
        </p:txBody>
      </p:sp>
    </p:spTree>
    <p:extLst>
      <p:ext uri="{BB962C8B-B14F-4D97-AF65-F5344CB8AC3E}">
        <p14:creationId xmlns:p14="http://schemas.microsoft.com/office/powerpoint/2010/main" val="25663176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4192B02-5C61-43D6-A21E-CA171DD24EFC}" type="slidenum">
              <a:rPr lang="zh-CN" altLang="en-US" smtClean="0"/>
              <a:t>54</a:t>
            </a:fld>
            <a:endParaRPr lang="zh-CN" altLang="en-US"/>
          </a:p>
        </p:txBody>
      </p:sp>
    </p:spTree>
    <p:extLst>
      <p:ext uri="{BB962C8B-B14F-4D97-AF65-F5344CB8AC3E}">
        <p14:creationId xmlns:p14="http://schemas.microsoft.com/office/powerpoint/2010/main" val="3453162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4192B02-5C61-43D6-A21E-CA171DD24EFC}" type="slidenum">
              <a:rPr lang="zh-CN" altLang="en-US" smtClean="0"/>
              <a:t>57</a:t>
            </a:fld>
            <a:endParaRPr lang="zh-CN" altLang="en-US"/>
          </a:p>
        </p:txBody>
      </p:sp>
    </p:spTree>
    <p:extLst>
      <p:ext uri="{BB962C8B-B14F-4D97-AF65-F5344CB8AC3E}">
        <p14:creationId xmlns:p14="http://schemas.microsoft.com/office/powerpoint/2010/main" val="287019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4192B02-5C61-43D6-A21E-CA171DD24EFC}" type="slidenum">
              <a:rPr lang="zh-CN" altLang="en-US" smtClean="0"/>
              <a:t>58</a:t>
            </a:fld>
            <a:endParaRPr lang="zh-CN" altLang="en-US"/>
          </a:p>
        </p:txBody>
      </p:sp>
    </p:spTree>
    <p:extLst>
      <p:ext uri="{BB962C8B-B14F-4D97-AF65-F5344CB8AC3E}">
        <p14:creationId xmlns:p14="http://schemas.microsoft.com/office/powerpoint/2010/main" val="23556835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4192B02-5C61-43D6-A21E-CA171DD24EFC}" type="slidenum">
              <a:rPr lang="zh-CN" altLang="en-US" smtClean="0"/>
              <a:t>59</a:t>
            </a:fld>
            <a:endParaRPr lang="zh-CN" altLang="en-US"/>
          </a:p>
        </p:txBody>
      </p:sp>
    </p:spTree>
    <p:extLst>
      <p:ext uri="{BB962C8B-B14F-4D97-AF65-F5344CB8AC3E}">
        <p14:creationId xmlns:p14="http://schemas.microsoft.com/office/powerpoint/2010/main" val="27221707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4192B02-5C61-43D6-A21E-CA171DD24EFC}" type="slidenum">
              <a:rPr lang="zh-CN" altLang="en-US" smtClean="0"/>
              <a:t>60</a:t>
            </a:fld>
            <a:endParaRPr lang="zh-CN" altLang="en-US"/>
          </a:p>
        </p:txBody>
      </p:sp>
    </p:spTree>
    <p:extLst>
      <p:ext uri="{BB962C8B-B14F-4D97-AF65-F5344CB8AC3E}">
        <p14:creationId xmlns:p14="http://schemas.microsoft.com/office/powerpoint/2010/main" val="8410921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72C5467-9A9F-4086-8200-3040D6661721}"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31527317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72C5467-9A9F-4086-8200-3040D6661721}"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8041977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72C5467-9A9F-4086-8200-3040D6661721}"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7692233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9879465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33464057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24352093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1628167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2221645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5884656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8358014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842279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72C5467-9A9F-4086-8200-3040D6661721}"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18144303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3355773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31439379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0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40334314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1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41896552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3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3994140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72C5467-9A9F-4086-8200-3040D6661721}"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30169442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72C5467-9A9F-4086-8200-3040D6661721}" type="datetimeFigureOut">
              <a:rPr lang="zh-CN" altLang="en-US" smtClean="0"/>
              <a:t>2015/8/10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1859789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72C5467-9A9F-4086-8200-3040D6661721}" type="datetimeFigureOut">
              <a:rPr lang="zh-CN" altLang="en-US" smtClean="0"/>
              <a:t>2015/8/10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4502405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72C5467-9A9F-4086-8200-3040D6661721}" type="datetimeFigureOut">
              <a:rPr lang="zh-CN" altLang="en-US" smtClean="0"/>
              <a:t>2015/8/10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41509147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72C5467-9A9F-4086-8200-3040D6661721}" type="datetimeFigureOut">
              <a:rPr lang="zh-CN" altLang="en-US" smtClean="0"/>
              <a:t>2015/8/10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18353817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72C5467-9A9F-4086-8200-3040D6661721}" type="datetimeFigureOut">
              <a:rPr lang="zh-CN" altLang="en-US" smtClean="0"/>
              <a:t>2015/8/10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2265909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72C5467-9A9F-4086-8200-3040D6661721}" type="datetimeFigureOut">
              <a:rPr lang="zh-CN" altLang="en-US" smtClean="0"/>
              <a:t>2015/8/10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1843906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2C5467-9A9F-4086-8200-3040D6661721}" type="datetimeFigureOut">
              <a:rPr lang="zh-CN" altLang="en-US" smtClean="0"/>
              <a:t>2015/8/10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5FEF99-7DBB-40F2-936A-A801E74F0B2A}" type="slidenum">
              <a:rPr lang="zh-CN" altLang="en-US" smtClean="0"/>
              <a:t>‹#›</a:t>
            </a:fld>
            <a:endParaRPr lang="zh-CN" altLang="en-US"/>
          </a:p>
        </p:txBody>
      </p:sp>
    </p:spTree>
    <p:extLst>
      <p:ext uri="{BB962C8B-B14F-4D97-AF65-F5344CB8AC3E}">
        <p14:creationId xmlns:p14="http://schemas.microsoft.com/office/powerpoint/2010/main" val="11381786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4" r:id="rId14"/>
    <p:sldLayoutId id="2147483665" r:id="rId15"/>
    <p:sldLayoutId id="2147483666" r:id="rId16"/>
    <p:sldLayoutId id="2147483667" r:id="rId17"/>
    <p:sldLayoutId id="2147483668" r:id="rId18"/>
    <p:sldLayoutId id="2147483669" r:id="rId19"/>
    <p:sldLayoutId id="2147483672" r:id="rId20"/>
    <p:sldLayoutId id="2147483676" r:id="rId21"/>
    <p:sldLayoutId id="2147483679" r:id="rId22"/>
    <p:sldLayoutId id="2147483680" r:id="rId23"/>
    <p:sldLayoutId id="2147483682"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16.wmf"/></Relationships>
</file>

<file path=ppt/slides/_rels/slide2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2.vml"/><Relationship Id="rId4" Type="http://schemas.openxmlformats.org/officeDocument/2006/relationships/image" Target="../media/image25.wmf"/></Relationships>
</file>

<file path=ppt/slides/_rels/slide35.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42.png"/><Relationship Id="rId4" Type="http://schemas.openxmlformats.org/officeDocument/2006/relationships/image" Target="../media/image41.png"/></Relationships>
</file>

<file path=ppt/slides/_rels/slide59.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4" cstate="print">
            <a:grayscl/>
            <a:extLst>
              <a:ext uri="{28A0092B-C50C-407E-A947-70E740481C1C}">
                <a14:useLocalDpi xmlns:a14="http://schemas.microsoft.com/office/drawing/2010/main" val="0"/>
              </a:ext>
            </a:extLst>
          </a:blip>
          <a:srcRect l="3571" t="938" r="11093" b="13726"/>
          <a:stretch/>
        </p:blipFill>
        <p:spPr>
          <a:xfrm flipH="1">
            <a:off x="-144693" y="-33866"/>
            <a:ext cx="12336693" cy="6892737"/>
          </a:xfrm>
          <a:prstGeom prst="rect">
            <a:avLst/>
          </a:prstGeom>
          <a:ln>
            <a:noFill/>
          </a:ln>
        </p:spPr>
      </p:pic>
      <p:sp>
        <p:nvSpPr>
          <p:cNvPr id="19" name="矩形 18"/>
          <p:cNvSpPr/>
          <p:nvPr/>
        </p:nvSpPr>
        <p:spPr>
          <a:xfrm>
            <a:off x="556470" y="2260604"/>
            <a:ext cx="6109365" cy="1107996"/>
          </a:xfrm>
          <a:prstGeom prst="rect">
            <a:avLst/>
          </a:prstGeom>
        </p:spPr>
        <p:txBody>
          <a:bodyPr wrap="none">
            <a:spAutoFit/>
          </a:bodyPr>
          <a:lstStyle/>
          <a:p>
            <a:r>
              <a:rPr lang="zh-CN" altLang="en-US" sz="6600" dirty="0" smtClean="0">
                <a:solidFill>
                  <a:srgbClr val="1F9E23"/>
                </a:solidFill>
                <a:latin typeface="汉仪菱心体简" pitchFamily="49" charset="-122"/>
                <a:ea typeface="汉仪菱心体简" pitchFamily="49" charset="-122"/>
                <a:cs typeface="Arial" panose="020B0604020202020204" pitchFamily="34" charset="0"/>
              </a:rPr>
              <a:t>计算机网络基础</a:t>
            </a:r>
            <a:endParaRPr lang="en-US" altLang="zh-CN" sz="6600" dirty="0" smtClean="0">
              <a:solidFill>
                <a:srgbClr val="1F9E23"/>
              </a:solidFill>
              <a:latin typeface="汉仪菱心体简" pitchFamily="49" charset="-122"/>
              <a:ea typeface="汉仪菱心体简" pitchFamily="49" charset="-122"/>
              <a:cs typeface="Arial" panose="020B0604020202020204" pitchFamily="34" charset="0"/>
            </a:endParaRPr>
          </a:p>
        </p:txBody>
      </p:sp>
      <p:grpSp>
        <p:nvGrpSpPr>
          <p:cNvPr id="2" name="组合 1"/>
          <p:cNvGrpSpPr/>
          <p:nvPr/>
        </p:nvGrpSpPr>
        <p:grpSpPr>
          <a:xfrm>
            <a:off x="670984" y="0"/>
            <a:ext cx="2592701" cy="2084205"/>
            <a:chOff x="503238" y="0"/>
            <a:chExt cx="1944526" cy="1563154"/>
          </a:xfrm>
        </p:grpSpPr>
        <p:sp>
          <p:nvSpPr>
            <p:cNvPr id="5" name="矩形 4"/>
            <p:cNvSpPr/>
            <p:nvPr/>
          </p:nvSpPr>
          <p:spPr>
            <a:xfrm>
              <a:off x="503238" y="0"/>
              <a:ext cx="1944526" cy="1563154"/>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534378" y="339502"/>
              <a:ext cx="1273426" cy="684755"/>
            </a:xfrm>
            <a:prstGeom prst="rect">
              <a:avLst/>
            </a:prstGeom>
          </p:spPr>
          <p:txBody>
            <a:bodyPr wrap="none">
              <a:spAutoFit/>
            </a:bodyPr>
            <a:lstStyle/>
            <a:p>
              <a:r>
                <a:rPr lang="en-US" altLang="zh-CN" sz="5333" dirty="0">
                  <a:solidFill>
                    <a:schemeClr val="bg1"/>
                  </a:solidFill>
                  <a:latin typeface="Century Gothic" panose="020B0502020202020204" pitchFamily="34" charset="0"/>
                  <a:cs typeface="Arial" panose="020B0604020202020204" pitchFamily="34" charset="0"/>
                </a:rPr>
                <a:t>2015</a:t>
              </a:r>
            </a:p>
          </p:txBody>
        </p:sp>
        <p:sp>
          <p:nvSpPr>
            <p:cNvPr id="18" name="矩形 17"/>
            <p:cNvSpPr/>
            <p:nvPr/>
          </p:nvSpPr>
          <p:spPr>
            <a:xfrm>
              <a:off x="530370" y="973446"/>
              <a:ext cx="1745911" cy="484748"/>
            </a:xfrm>
            <a:prstGeom prst="rect">
              <a:avLst/>
            </a:prstGeom>
          </p:spPr>
          <p:txBody>
            <a:bodyPr wrap="none">
              <a:spAutoFit/>
            </a:bodyPr>
            <a:lstStyle/>
            <a:p>
              <a:r>
                <a:rPr lang="en-US" altLang="zh-CN" dirty="0" smtClean="0">
                  <a:solidFill>
                    <a:schemeClr val="bg1"/>
                  </a:solidFill>
                  <a:latin typeface="Century Gothic" panose="020B0502020202020204" pitchFamily="34" charset="0"/>
                  <a:cs typeface="Arial" panose="020B0604020202020204" pitchFamily="34" charset="0"/>
                </a:rPr>
                <a:t>Introduction of </a:t>
              </a:r>
            </a:p>
            <a:p>
              <a:r>
                <a:rPr lang="en-US" altLang="zh-CN" dirty="0" smtClean="0">
                  <a:solidFill>
                    <a:schemeClr val="bg1"/>
                  </a:solidFill>
                  <a:latin typeface="Century Gothic" panose="020B0502020202020204" pitchFamily="34" charset="0"/>
                  <a:cs typeface="Arial" panose="020B0604020202020204" pitchFamily="34" charset="0"/>
                </a:rPr>
                <a:t>Computer Network</a:t>
              </a:r>
              <a:endParaRPr lang="en-US" altLang="zh-CN" dirty="0">
                <a:solidFill>
                  <a:schemeClr val="bg1"/>
                </a:solidFill>
                <a:latin typeface="Century Gothic" panose="020B0502020202020204" pitchFamily="34" charset="0"/>
                <a:cs typeface="Arial" panose="020B0604020202020204" pitchFamily="34" charset="0"/>
              </a:endParaRP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sp>
        <p:nvSpPr>
          <p:cNvPr id="25" name="矩形 24"/>
          <p:cNvSpPr/>
          <p:nvPr/>
        </p:nvSpPr>
        <p:spPr>
          <a:xfrm>
            <a:off x="556469" y="3224847"/>
            <a:ext cx="5391219" cy="646331"/>
          </a:xfrm>
          <a:prstGeom prst="rect">
            <a:avLst/>
          </a:prstGeom>
        </p:spPr>
        <p:txBody>
          <a:bodyPr wrap="none">
            <a:spAutoFit/>
          </a:bodyPr>
          <a:lstStyle/>
          <a:p>
            <a:r>
              <a:rPr lang="zh-CN" altLang="en-US" sz="3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项目四</a:t>
            </a:r>
            <a:r>
              <a:rPr lang="en-US" altLang="zh-CN" sz="36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 </a:t>
            </a:r>
            <a:r>
              <a:rPr lang="zh-CN" altLang="en-US" sz="36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组建和管理局域网</a:t>
            </a:r>
            <a:endParaRPr lang="en-US" altLang="zh-CN" sz="36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3" name="12.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394185" y="-1974231"/>
            <a:ext cx="812800" cy="812800"/>
          </a:xfrm>
          <a:prstGeom prst="rect">
            <a:avLst/>
          </a:prstGeom>
        </p:spPr>
      </p:pic>
      <p:sp>
        <p:nvSpPr>
          <p:cNvPr id="26" name="TextBox 6"/>
          <p:cNvSpPr txBox="1"/>
          <p:nvPr/>
        </p:nvSpPr>
        <p:spPr>
          <a:xfrm>
            <a:off x="556469" y="5810103"/>
            <a:ext cx="3293636" cy="461665"/>
          </a:xfrm>
          <a:prstGeom prst="rect">
            <a:avLst/>
          </a:prstGeom>
          <a:noFill/>
        </p:spPr>
        <p:txBody>
          <a:bodyPr wrap="square" rtlCol="0">
            <a:spAutoFit/>
          </a:bodyPr>
          <a:lstStyle/>
          <a:p>
            <a:r>
              <a:rPr lang="zh-CN" altLang="en-US" sz="2400" i="1" dirty="0" smtClean="0">
                <a:solidFill>
                  <a:schemeClr val="bg1"/>
                </a:solidFill>
                <a:latin typeface="汉仪菱心体简" pitchFamily="49" charset="-122"/>
                <a:ea typeface="汉仪菱心体简" pitchFamily="49" charset="-122"/>
              </a:rPr>
              <a:t>重庆电子工程职业学院</a:t>
            </a:r>
            <a:endParaRPr lang="zh-CN" altLang="en-US" sz="2400" i="1" dirty="0">
              <a:solidFill>
                <a:schemeClr val="bg1"/>
              </a:solidFill>
              <a:latin typeface="汉仪菱心体简" pitchFamily="49" charset="-122"/>
              <a:ea typeface="汉仪菱心体简" pitchFamily="49" charset="-122"/>
            </a:endParaRPr>
          </a:p>
        </p:txBody>
      </p:sp>
    </p:spTree>
    <p:extLst>
      <p:ext uri="{BB962C8B-B14F-4D97-AF65-F5344CB8AC3E}">
        <p14:creationId xmlns:p14="http://schemas.microsoft.com/office/powerpoint/2010/main" val="68123557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 presetClass="entr" presetSubtype="1" decel="10000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ppt_x"/>
                                          </p:val>
                                        </p:tav>
                                        <p:tav tm="100000">
                                          <p:val>
                                            <p:strVal val="#ppt_x"/>
                                          </p:val>
                                        </p:tav>
                                      </p:tavLst>
                                    </p:anim>
                                    <p:anim calcmode="lin" valueType="num">
                                      <p:cBhvr additive="base">
                                        <p:cTn id="10" dur="500" fill="hold"/>
                                        <p:tgtEl>
                                          <p:spTgt spid="2"/>
                                        </p:tgtEl>
                                        <p:attrNameLst>
                                          <p:attrName>ppt_y</p:attrName>
                                        </p:attrNameLst>
                                      </p:cBhvr>
                                      <p:tavLst>
                                        <p:tav tm="0">
                                          <p:val>
                                            <p:strVal val="0-#ppt_h/2"/>
                                          </p:val>
                                        </p:tav>
                                        <p:tav tm="100000">
                                          <p:val>
                                            <p:strVal val="#ppt_y"/>
                                          </p:val>
                                        </p:tav>
                                      </p:tavLst>
                                    </p:anim>
                                  </p:childTnLst>
                                </p:cTn>
                              </p:par>
                              <p:par>
                                <p:cTn id="11" presetID="55" presetClass="entr" presetSubtype="0" fill="hold" grpId="0" nodeType="withEffect">
                                  <p:stCondLst>
                                    <p:cond delay="500"/>
                                  </p:stCondLst>
                                  <p:iterate type="lt">
                                    <p:tmPct val="10000"/>
                                  </p:iterate>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strVal val="#ppt_w*0.70"/>
                                          </p:val>
                                        </p:tav>
                                        <p:tav tm="100000">
                                          <p:val>
                                            <p:strVal val="#ppt_w"/>
                                          </p:val>
                                        </p:tav>
                                      </p:tavLst>
                                    </p:anim>
                                    <p:anim calcmode="lin" valueType="num">
                                      <p:cBhvr>
                                        <p:cTn id="14" dur="500" fill="hold"/>
                                        <p:tgtEl>
                                          <p:spTgt spid="19"/>
                                        </p:tgtEl>
                                        <p:attrNameLst>
                                          <p:attrName>ppt_h</p:attrName>
                                        </p:attrNameLst>
                                      </p:cBhvr>
                                      <p:tavLst>
                                        <p:tav tm="0">
                                          <p:val>
                                            <p:strVal val="#ppt_h"/>
                                          </p:val>
                                        </p:tav>
                                        <p:tav tm="100000">
                                          <p:val>
                                            <p:strVal val="#ppt_h"/>
                                          </p:val>
                                        </p:tav>
                                      </p:tavLst>
                                    </p:anim>
                                    <p:animEffect transition="in" filter="fade">
                                      <p:cBhvr>
                                        <p:cTn id="15" dur="500"/>
                                        <p:tgtEl>
                                          <p:spTgt spid="19"/>
                                        </p:tgtEl>
                                      </p:cBhvr>
                                    </p:animEffect>
                                  </p:childTnLst>
                                </p:cTn>
                              </p:par>
                              <p:par>
                                <p:cTn id="16" presetID="12" presetClass="entr" presetSubtype="2" fill="hold" grpId="0" nodeType="withEffect">
                                  <p:stCondLst>
                                    <p:cond delay="200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p:tgtEl>
                                          <p:spTgt spid="25"/>
                                        </p:tgtEl>
                                        <p:attrNameLst>
                                          <p:attrName>ppt_x</p:attrName>
                                        </p:attrNameLst>
                                      </p:cBhvr>
                                      <p:tavLst>
                                        <p:tav tm="0">
                                          <p:val>
                                            <p:strVal val="#ppt_x+#ppt_w*1.125000"/>
                                          </p:val>
                                        </p:tav>
                                        <p:tav tm="100000">
                                          <p:val>
                                            <p:strVal val="#ppt_x"/>
                                          </p:val>
                                        </p:tav>
                                      </p:tavLst>
                                    </p:anim>
                                    <p:animEffect transition="in" filter="wipe(left)">
                                      <p:cBhvr>
                                        <p:cTn id="19" dur="500"/>
                                        <p:tgtEl>
                                          <p:spTgt spid="25"/>
                                        </p:tgtEl>
                                      </p:cBhvr>
                                    </p:animEffect>
                                  </p:childTnLst>
                                </p:cTn>
                              </p:par>
                              <p:par>
                                <p:cTn id="20" presetID="2" presetClass="entr" presetSubtype="4" decel="100000" fill="hold" grpId="0" nodeType="withEffect">
                                  <p:stCondLst>
                                    <p:cond delay="250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ppt_x"/>
                                          </p:val>
                                        </p:tav>
                                        <p:tav tm="100000">
                                          <p:val>
                                            <p:strVal val="#ppt_x"/>
                                          </p:val>
                                        </p:tav>
                                      </p:tavLst>
                                    </p:anim>
                                    <p:anim calcmode="lin" valueType="num">
                                      <p:cBhvr additive="base">
                                        <p:cTn id="2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4" fill="hold" display="0">
                  <p:stCondLst>
                    <p:cond delay="indefinite"/>
                  </p:stCondLst>
                  <p:endCondLst>
                    <p:cond evt="onStopAudio" delay="0">
                      <p:tgtEl>
                        <p:sldTgt/>
                      </p:tgtEl>
                    </p:cond>
                  </p:endCondLst>
                </p:cTn>
                <p:tgtEl>
                  <p:spTgt spid="3"/>
                </p:tgtEl>
              </p:cMediaNode>
            </p:audio>
          </p:childTnLst>
        </p:cTn>
      </p:par>
    </p:tnLst>
    <p:bldLst>
      <p:bldP spid="19" grpId="0"/>
      <p:bldP spid="25"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5314275"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局域网参考模型与标准</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10</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907941"/>
          </a:xfrm>
          <a:prstGeom prst="rect">
            <a:avLst/>
          </a:prstGeom>
        </p:spPr>
        <p:txBody>
          <a:bodyPr wrap="square">
            <a:spAutoFit/>
          </a:bodyPr>
          <a:lstStyle/>
          <a:p>
            <a:pPr algn="just">
              <a:lnSpc>
                <a:spcPct val="114000"/>
              </a:lnSpc>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IEEE 802</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系列标准的关系与作用如图</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4-5</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所示。从图中可以看出，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IEEE 802</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标准是一个由一系列协议共同组成的标准体系。随着局域网技术的发展，该体系还在不断地增加新的标准与协议。例如，随着以太网技术的发展，</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802.3</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家族出现了许多新的成员，如</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802.3u</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802.3z</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802.3ab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802.3ae</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等。</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1" name="矩形 10"/>
          <p:cNvSpPr/>
          <p:nvPr/>
        </p:nvSpPr>
        <p:spPr>
          <a:xfrm>
            <a:off x="549987" y="1312195"/>
            <a:ext cx="2925801"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IEEE 802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系列标准</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4098" name="Picture 2" descr="4-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61743" y="3120076"/>
            <a:ext cx="5541169" cy="328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0774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4098"/>
                                        </p:tgtEl>
                                        <p:attrNameLst>
                                          <p:attrName>style.visibility</p:attrName>
                                        </p:attrNameLst>
                                      </p:cBhvr>
                                      <p:to>
                                        <p:strVal val="visible"/>
                                      </p:to>
                                    </p:set>
                                    <p:animEffect transition="in" filter="fade">
                                      <p:cBhvr>
                                        <p:cTn id="16" dur="500"/>
                                        <p:tgtEl>
                                          <p:spTgt spid="4098"/>
                                        </p:tgtEl>
                                      </p:cBhvr>
                                    </p:animEffect>
                                    <p:anim calcmode="lin" valueType="num">
                                      <p:cBhvr>
                                        <p:cTn id="17" dur="500" fill="hold"/>
                                        <p:tgtEl>
                                          <p:spTgt spid="4098"/>
                                        </p:tgtEl>
                                        <p:attrNameLst>
                                          <p:attrName>ppt_x</p:attrName>
                                        </p:attrNameLst>
                                      </p:cBhvr>
                                      <p:tavLst>
                                        <p:tav tm="0">
                                          <p:val>
                                            <p:strVal val="#ppt_x"/>
                                          </p:val>
                                        </p:tav>
                                        <p:tav tm="100000">
                                          <p:val>
                                            <p:strVal val="#ppt_x"/>
                                          </p:val>
                                        </p:tav>
                                      </p:tavLst>
                                    </p:anim>
                                    <p:anim calcmode="lin" valueType="num">
                                      <p:cBhvr>
                                        <p:cTn id="18" dur="500" fill="hold"/>
                                        <p:tgtEl>
                                          <p:spTgt spid="4098"/>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9987" y="698680"/>
            <a:ext cx="5827236" cy="1077319"/>
            <a:chOff x="412490" y="524010"/>
            <a:chExt cx="4370427" cy="807989"/>
          </a:xfrm>
        </p:grpSpPr>
        <p:sp>
          <p:nvSpPr>
            <p:cNvPr id="5" name="矩形 4"/>
            <p:cNvSpPr/>
            <p:nvPr/>
          </p:nvSpPr>
          <p:spPr>
            <a:xfrm>
              <a:off x="412490" y="524010"/>
              <a:ext cx="4370427" cy="530914"/>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局域网介质访问控制方法</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985750"/>
              <a:ext cx="1061829"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两种方法</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11</a:t>
              </a:r>
              <a:endParaRPr lang="zh-CN" altLang="en-US" sz="1067"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118" name="组合 4117"/>
          <p:cNvGrpSpPr/>
          <p:nvPr/>
        </p:nvGrpSpPr>
        <p:grpSpPr>
          <a:xfrm>
            <a:off x="1790116" y="2315808"/>
            <a:ext cx="3454793" cy="4291913"/>
            <a:chOff x="306044" y="1724824"/>
            <a:chExt cx="2591095" cy="3218934"/>
          </a:xfrm>
        </p:grpSpPr>
        <p:grpSp>
          <p:nvGrpSpPr>
            <p:cNvPr id="4102" name="组合 4101"/>
            <p:cNvGrpSpPr/>
            <p:nvPr/>
          </p:nvGrpSpPr>
          <p:grpSpPr>
            <a:xfrm>
              <a:off x="306044" y="3625738"/>
              <a:ext cx="2591095" cy="1318020"/>
              <a:chOff x="306044" y="3471850"/>
              <a:chExt cx="2591095" cy="1318020"/>
            </a:xfrm>
          </p:grpSpPr>
          <p:sp>
            <p:nvSpPr>
              <p:cNvPr id="180" name="矩形 179"/>
              <p:cNvSpPr/>
              <p:nvPr/>
            </p:nvSpPr>
            <p:spPr>
              <a:xfrm>
                <a:off x="306044" y="3471850"/>
                <a:ext cx="2591094" cy="300083"/>
              </a:xfrm>
              <a:prstGeom prst="rect">
                <a:avLst/>
              </a:prstGeom>
            </p:spPr>
            <p:txBody>
              <a:bodyPr wrap="none">
                <a:spAutoFit/>
              </a:bodyPr>
              <a:lstStyle/>
              <a:p>
                <a:pPr algn="ctr"/>
                <a:r>
                  <a:rPr lang="zh-CN" altLang="en-US" sz="2000" b="1"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载波侦听多路访问</a:t>
                </a:r>
                <a:r>
                  <a:rPr lang="en-US" altLang="zh-CN" sz="2000" b="1"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a:t>
                </a:r>
                <a:r>
                  <a:rPr lang="zh-CN" altLang="en-US" sz="2000" b="1"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冲突检测</a:t>
                </a:r>
                <a:endParaRPr lang="en-US" altLang="zh-CN" sz="2000" b="1"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182" name="矩形 181"/>
              <p:cNvSpPr/>
              <p:nvPr/>
            </p:nvSpPr>
            <p:spPr>
              <a:xfrm>
                <a:off x="306045" y="3799696"/>
                <a:ext cx="2591094" cy="990174"/>
              </a:xfrm>
              <a:prstGeom prst="rect">
                <a:avLst/>
              </a:prstGeom>
            </p:spPr>
            <p:txBody>
              <a:bodyPr wrap="square">
                <a:spAutoFit/>
              </a:bodyPr>
              <a:lstStyle/>
              <a:p>
                <a:pPr algn="ctr">
                  <a:lnSpc>
                    <a:spcPct val="114000"/>
                  </a:lnSpc>
                </a:pPr>
                <a:r>
                  <a:rPr lang="zh-CN" altLang="en-US" sz="1400" dirty="0" smtClean="0">
                    <a:solidFill>
                      <a:schemeClr val="tx1">
                        <a:lumMod val="65000"/>
                        <a:lumOff val="35000"/>
                      </a:schemeClr>
                    </a:solidFill>
                    <a:latin typeface="Century Gothic" panose="020B0502020202020204" pitchFamily="34" charset="0"/>
                    <a:cs typeface="Arial" panose="020B0604020202020204" pitchFamily="34" charset="0"/>
                  </a:rPr>
                  <a:t>争用</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型介质访问控制协议，又称随机型的介质访问控制协议，如</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CSMA/CD</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Carrier Sense Multiple Access with Collision Detection</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，载波侦听多路访问</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冲突检测）方式。</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4105" name="组合 4104"/>
            <p:cNvGrpSpPr/>
            <p:nvPr/>
          </p:nvGrpSpPr>
          <p:grpSpPr>
            <a:xfrm>
              <a:off x="843947" y="1724824"/>
              <a:ext cx="1515265" cy="1515265"/>
              <a:chOff x="722888" y="1724824"/>
              <a:chExt cx="1515265" cy="1515265"/>
            </a:xfrm>
          </p:grpSpPr>
          <p:sp>
            <p:nvSpPr>
              <p:cNvPr id="139" name="椭圆 138"/>
              <p:cNvSpPr/>
              <p:nvPr/>
            </p:nvSpPr>
            <p:spPr>
              <a:xfrm>
                <a:off x="722888" y="1724824"/>
                <a:ext cx="1515265" cy="1515265"/>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098" name="组合 4097"/>
              <p:cNvGrpSpPr/>
              <p:nvPr/>
            </p:nvGrpSpPr>
            <p:grpSpPr>
              <a:xfrm>
                <a:off x="1166760" y="2123534"/>
                <a:ext cx="627520" cy="717845"/>
                <a:chOff x="10856093" y="315913"/>
                <a:chExt cx="419100" cy="479425"/>
              </a:xfrm>
              <a:solidFill>
                <a:schemeClr val="bg1"/>
              </a:solidFill>
            </p:grpSpPr>
            <p:sp>
              <p:nvSpPr>
                <p:cNvPr id="4" name="Freeform 7"/>
                <p:cNvSpPr>
                  <a:spLocks noEditPoints="1"/>
                </p:cNvSpPr>
                <p:nvPr/>
              </p:nvSpPr>
              <p:spPr bwMode="auto">
                <a:xfrm>
                  <a:off x="10856093" y="315913"/>
                  <a:ext cx="330200" cy="41910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 name="Rectangle 8"/>
                <p:cNvSpPr>
                  <a:spLocks noChangeArrowheads="1"/>
                </p:cNvSpPr>
                <p:nvPr/>
              </p:nvSpPr>
              <p:spPr bwMode="auto">
                <a:xfrm>
                  <a:off x="10930706" y="495301"/>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 name="Rectangle 9"/>
                <p:cNvSpPr>
                  <a:spLocks noChangeArrowheads="1"/>
                </p:cNvSpPr>
                <p:nvPr/>
              </p:nvSpPr>
              <p:spPr bwMode="auto">
                <a:xfrm>
                  <a:off x="10930706" y="555626"/>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 name="Rectangle 10"/>
                <p:cNvSpPr>
                  <a:spLocks noChangeArrowheads="1"/>
                </p:cNvSpPr>
                <p:nvPr/>
              </p:nvSpPr>
              <p:spPr bwMode="auto">
                <a:xfrm>
                  <a:off x="10930706" y="615951"/>
                  <a:ext cx="1793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 name="Rectangle 11"/>
                <p:cNvSpPr>
                  <a:spLocks noChangeArrowheads="1"/>
                </p:cNvSpPr>
                <p:nvPr/>
              </p:nvSpPr>
              <p:spPr bwMode="auto">
                <a:xfrm>
                  <a:off x="10930706" y="434975"/>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9" name="Freeform 12"/>
                <p:cNvSpPr>
                  <a:spLocks/>
                </p:cNvSpPr>
                <p:nvPr/>
              </p:nvSpPr>
              <p:spPr bwMode="auto">
                <a:xfrm>
                  <a:off x="10960868" y="374650"/>
                  <a:ext cx="314325" cy="420688"/>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4104" name="椭圆 4103"/>
              <p:cNvSpPr/>
              <p:nvPr/>
            </p:nvSpPr>
            <p:spPr>
              <a:xfrm>
                <a:off x="764952" y="1766888"/>
                <a:ext cx="1431136" cy="1431136"/>
              </a:xfrm>
              <a:prstGeom prst="ellipse">
                <a:avLst/>
              </a:prstGeom>
              <a:noFill/>
              <a:ln w="12700">
                <a:solidFill>
                  <a:srgbClr val="1B89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grpSp>
        <p:nvGrpSpPr>
          <p:cNvPr id="4117" name="组合 4116"/>
          <p:cNvGrpSpPr/>
          <p:nvPr/>
        </p:nvGrpSpPr>
        <p:grpSpPr>
          <a:xfrm>
            <a:off x="7014006" y="2315808"/>
            <a:ext cx="2821541" cy="3777542"/>
            <a:chOff x="2368924" y="1724824"/>
            <a:chExt cx="2116156" cy="2833157"/>
          </a:xfrm>
        </p:grpSpPr>
        <p:grpSp>
          <p:nvGrpSpPr>
            <p:cNvPr id="4107" name="组合 4106"/>
            <p:cNvGrpSpPr/>
            <p:nvPr/>
          </p:nvGrpSpPr>
          <p:grpSpPr>
            <a:xfrm>
              <a:off x="2669370" y="1724824"/>
              <a:ext cx="1515265" cy="1515265"/>
              <a:chOff x="2626235" y="1724824"/>
              <a:chExt cx="1515265" cy="1515265"/>
            </a:xfrm>
          </p:grpSpPr>
          <p:sp>
            <p:nvSpPr>
              <p:cNvPr id="145" name="椭圆 144"/>
              <p:cNvSpPr/>
              <p:nvPr/>
            </p:nvSpPr>
            <p:spPr>
              <a:xfrm>
                <a:off x="2626235" y="1724824"/>
                <a:ext cx="1515265" cy="1515265"/>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0" name="Freeform 13"/>
              <p:cNvSpPr>
                <a:spLocks/>
              </p:cNvSpPr>
              <p:nvPr/>
            </p:nvSpPr>
            <p:spPr bwMode="auto">
              <a:xfrm>
                <a:off x="3023756" y="2146114"/>
                <a:ext cx="720223" cy="672684"/>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83" name="椭圆 182"/>
              <p:cNvSpPr/>
              <p:nvPr/>
            </p:nvSpPr>
            <p:spPr>
              <a:xfrm>
                <a:off x="2668299" y="1766888"/>
                <a:ext cx="1431136" cy="1431136"/>
              </a:xfrm>
              <a:prstGeom prst="ellipse">
                <a:avLst/>
              </a:prstGeom>
              <a:noFill/>
              <a:ln w="12700">
                <a:solidFill>
                  <a:srgbClr val="2833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87" name="组合 186"/>
            <p:cNvGrpSpPr/>
            <p:nvPr/>
          </p:nvGrpSpPr>
          <p:grpSpPr>
            <a:xfrm>
              <a:off x="2368924" y="3625738"/>
              <a:ext cx="2116156" cy="932243"/>
              <a:chOff x="543501" y="3471850"/>
              <a:chExt cx="2116156" cy="932243"/>
            </a:xfrm>
          </p:grpSpPr>
          <p:sp>
            <p:nvSpPr>
              <p:cNvPr id="188" name="矩形 187"/>
              <p:cNvSpPr/>
              <p:nvPr/>
            </p:nvSpPr>
            <p:spPr>
              <a:xfrm>
                <a:off x="1145212" y="3471850"/>
                <a:ext cx="912751" cy="300083"/>
              </a:xfrm>
              <a:prstGeom prst="rect">
                <a:avLst/>
              </a:prstGeom>
            </p:spPr>
            <p:txBody>
              <a:bodyPr wrap="none">
                <a:spAutoFit/>
              </a:bodyPr>
              <a:lstStyle/>
              <a:p>
                <a:pPr algn="ctr"/>
                <a:r>
                  <a:rPr lang="zh-CN" altLang="en-US" sz="2000" b="1"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令牌方式</a:t>
                </a:r>
                <a:endParaRPr lang="en-US" altLang="zh-CN" sz="2000" b="1"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189" name="矩形 188"/>
              <p:cNvSpPr/>
              <p:nvPr/>
            </p:nvSpPr>
            <p:spPr>
              <a:xfrm>
                <a:off x="543501" y="3799696"/>
                <a:ext cx="2116156" cy="604397"/>
              </a:xfrm>
              <a:prstGeom prst="rect">
                <a:avLst/>
              </a:prstGeom>
            </p:spPr>
            <p:txBody>
              <a:bodyPr wrap="square">
                <a:spAutoFit/>
              </a:bodyPr>
              <a:lstStyle/>
              <a:p>
                <a:pPr algn="ctr">
                  <a:lnSpc>
                    <a:spcPct val="114000"/>
                  </a:lnSpc>
                </a:pPr>
                <a:r>
                  <a:rPr lang="zh-CN" altLang="en-US" sz="1400" dirty="0" smtClean="0">
                    <a:solidFill>
                      <a:schemeClr val="tx1">
                        <a:lumMod val="65000"/>
                        <a:lumOff val="35000"/>
                      </a:schemeClr>
                    </a:solidFill>
                    <a:latin typeface="Century Gothic" panose="020B0502020202020204" pitchFamily="34" charset="0"/>
                    <a:cs typeface="Arial" panose="020B0604020202020204" pitchFamily="34" charset="0"/>
                  </a:rPr>
                  <a:t>确定型</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介质访问控制协议，又称有序的访问控制协议，如</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Token</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（令牌）方式。</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spTree>
    <p:extLst>
      <p:ext uri="{BB962C8B-B14F-4D97-AF65-F5344CB8AC3E}">
        <p14:creationId xmlns:p14="http://schemas.microsoft.com/office/powerpoint/2010/main" val="1907138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3" presetClass="entr" presetSubtype="16" fill="hold" nodeType="withEffect">
                                  <p:stCondLst>
                                    <p:cond delay="1000"/>
                                  </p:stCondLst>
                                  <p:childTnLst>
                                    <p:set>
                                      <p:cBhvr>
                                        <p:cTn id="9" dur="1" fill="hold">
                                          <p:stCondLst>
                                            <p:cond delay="0"/>
                                          </p:stCondLst>
                                        </p:cTn>
                                        <p:tgtEl>
                                          <p:spTgt spid="4118"/>
                                        </p:tgtEl>
                                        <p:attrNameLst>
                                          <p:attrName>style.visibility</p:attrName>
                                        </p:attrNameLst>
                                      </p:cBhvr>
                                      <p:to>
                                        <p:strVal val="visible"/>
                                      </p:to>
                                    </p:set>
                                    <p:anim calcmode="lin" valueType="num">
                                      <p:cBhvr>
                                        <p:cTn id="10" dur="300" fill="hold"/>
                                        <p:tgtEl>
                                          <p:spTgt spid="4118"/>
                                        </p:tgtEl>
                                        <p:attrNameLst>
                                          <p:attrName>ppt_w</p:attrName>
                                        </p:attrNameLst>
                                      </p:cBhvr>
                                      <p:tavLst>
                                        <p:tav tm="0">
                                          <p:val>
                                            <p:fltVal val="0"/>
                                          </p:val>
                                        </p:tav>
                                        <p:tav tm="100000">
                                          <p:val>
                                            <p:strVal val="#ppt_w"/>
                                          </p:val>
                                        </p:tav>
                                      </p:tavLst>
                                    </p:anim>
                                    <p:anim calcmode="lin" valueType="num">
                                      <p:cBhvr>
                                        <p:cTn id="11" dur="300" fill="hold"/>
                                        <p:tgtEl>
                                          <p:spTgt spid="4118"/>
                                        </p:tgtEl>
                                        <p:attrNameLst>
                                          <p:attrName>ppt_h</p:attrName>
                                        </p:attrNameLst>
                                      </p:cBhvr>
                                      <p:tavLst>
                                        <p:tav tm="0">
                                          <p:val>
                                            <p:fltVal val="0"/>
                                          </p:val>
                                        </p:tav>
                                        <p:tav tm="100000">
                                          <p:val>
                                            <p:strVal val="#ppt_h"/>
                                          </p:val>
                                        </p:tav>
                                      </p:tavLst>
                                    </p:anim>
                                  </p:childTnLst>
                                </p:cTn>
                              </p:par>
                              <p:par>
                                <p:cTn id="12" presetID="6" presetClass="emph" presetSubtype="0" autoRev="1" fill="hold" nodeType="withEffect">
                                  <p:stCondLst>
                                    <p:cond delay="1250"/>
                                  </p:stCondLst>
                                  <p:childTnLst>
                                    <p:animScale>
                                      <p:cBhvr>
                                        <p:cTn id="13" dur="200" fill="hold"/>
                                        <p:tgtEl>
                                          <p:spTgt spid="4118"/>
                                        </p:tgtEl>
                                      </p:cBhvr>
                                      <p:by x="110000" y="110000"/>
                                    </p:animScale>
                                  </p:childTnLst>
                                </p:cTn>
                              </p:par>
                              <p:par>
                                <p:cTn id="14" presetID="23" presetClass="entr" presetSubtype="16" fill="hold" nodeType="withEffect">
                                  <p:stCondLst>
                                    <p:cond delay="1250"/>
                                  </p:stCondLst>
                                  <p:childTnLst>
                                    <p:set>
                                      <p:cBhvr>
                                        <p:cTn id="15" dur="1" fill="hold">
                                          <p:stCondLst>
                                            <p:cond delay="0"/>
                                          </p:stCondLst>
                                        </p:cTn>
                                        <p:tgtEl>
                                          <p:spTgt spid="4117"/>
                                        </p:tgtEl>
                                        <p:attrNameLst>
                                          <p:attrName>style.visibility</p:attrName>
                                        </p:attrNameLst>
                                      </p:cBhvr>
                                      <p:to>
                                        <p:strVal val="visible"/>
                                      </p:to>
                                    </p:set>
                                    <p:anim calcmode="lin" valueType="num">
                                      <p:cBhvr>
                                        <p:cTn id="16" dur="300" fill="hold"/>
                                        <p:tgtEl>
                                          <p:spTgt spid="4117"/>
                                        </p:tgtEl>
                                        <p:attrNameLst>
                                          <p:attrName>ppt_w</p:attrName>
                                        </p:attrNameLst>
                                      </p:cBhvr>
                                      <p:tavLst>
                                        <p:tav tm="0">
                                          <p:val>
                                            <p:fltVal val="0"/>
                                          </p:val>
                                        </p:tav>
                                        <p:tav tm="100000">
                                          <p:val>
                                            <p:strVal val="#ppt_w"/>
                                          </p:val>
                                        </p:tav>
                                      </p:tavLst>
                                    </p:anim>
                                    <p:anim calcmode="lin" valueType="num">
                                      <p:cBhvr>
                                        <p:cTn id="17" dur="300" fill="hold"/>
                                        <p:tgtEl>
                                          <p:spTgt spid="4117"/>
                                        </p:tgtEl>
                                        <p:attrNameLst>
                                          <p:attrName>ppt_h</p:attrName>
                                        </p:attrNameLst>
                                      </p:cBhvr>
                                      <p:tavLst>
                                        <p:tav tm="0">
                                          <p:val>
                                            <p:fltVal val="0"/>
                                          </p:val>
                                        </p:tav>
                                        <p:tav tm="100000">
                                          <p:val>
                                            <p:strVal val="#ppt_h"/>
                                          </p:val>
                                        </p:tav>
                                      </p:tavLst>
                                    </p:anim>
                                  </p:childTnLst>
                                </p:cTn>
                              </p:par>
                              <p:par>
                                <p:cTn id="18" presetID="6" presetClass="emph" presetSubtype="0" autoRev="1" fill="hold" nodeType="withEffect">
                                  <p:stCondLst>
                                    <p:cond delay="1500"/>
                                  </p:stCondLst>
                                  <p:childTnLst>
                                    <p:animScale>
                                      <p:cBhvr>
                                        <p:cTn id="19" dur="200" fill="hold"/>
                                        <p:tgtEl>
                                          <p:spTgt spid="411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5827236"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局域网介质访问控制方法</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12</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495922"/>
          </a:xfrm>
          <a:prstGeom prst="rect">
            <a:avLst/>
          </a:prstGeom>
        </p:spPr>
        <p:txBody>
          <a:bodyPr wrap="square">
            <a:spAutoFit/>
          </a:bodyPr>
          <a:lstStyle/>
          <a:p>
            <a:pPr marL="285750" indent="-285750" algn="just">
              <a:lnSpc>
                <a:spcPct val="114000"/>
              </a:lnSpc>
              <a:buClr>
                <a:srgbClr val="1F9E23"/>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“载波侦听”</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Carrier Sense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），意思是网络上各个工作站在发送数据前都要确认总线上有没有数据传输。若有数据传输（称总线为忙），则不发送数据；若无数据传输（称总线为空），立即发送准备好的数据</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“多路访问”</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Multiple Access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），意思是网络上所有工作站收发数据共同使用一条总线，且发送数据是广播</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式的。</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“冲突”</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Collision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），意思是若网上有两个或两个以上工作站同时发送数据，在总线上就会产生信号的叠加，这样所有工作站都辨别不出真正的数据是什么，这种情况称为冲突，又称为“碰撞”。</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1" name="矩形 10"/>
          <p:cNvSpPr/>
          <p:nvPr/>
        </p:nvSpPr>
        <p:spPr>
          <a:xfrm>
            <a:off x="549987" y="1312195"/>
            <a:ext cx="6282489"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载波侦听多路访问</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冲突检测（</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CSMA/CD</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1026" name="Picture 2" descr="4-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06452" y="3422044"/>
            <a:ext cx="3251752" cy="316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2331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026"/>
                                        </p:tgtEl>
                                        <p:attrNameLst>
                                          <p:attrName>style.visibility</p:attrName>
                                        </p:attrNameLst>
                                      </p:cBhvr>
                                      <p:to>
                                        <p:strVal val="visible"/>
                                      </p:to>
                                    </p:set>
                                    <p:animEffect transition="in" filter="fade">
                                      <p:cBhvr>
                                        <p:cTn id="16" dur="500"/>
                                        <p:tgtEl>
                                          <p:spTgt spid="1026"/>
                                        </p:tgtEl>
                                      </p:cBhvr>
                                    </p:animEffect>
                                    <p:anim calcmode="lin" valueType="num">
                                      <p:cBhvr>
                                        <p:cTn id="17" dur="500" fill="hold"/>
                                        <p:tgtEl>
                                          <p:spTgt spid="1026"/>
                                        </p:tgtEl>
                                        <p:attrNameLst>
                                          <p:attrName>ppt_x</p:attrName>
                                        </p:attrNameLst>
                                      </p:cBhvr>
                                      <p:tavLst>
                                        <p:tav tm="0">
                                          <p:val>
                                            <p:strVal val="#ppt_x"/>
                                          </p:val>
                                        </p:tav>
                                        <p:tav tm="100000">
                                          <p:val>
                                            <p:strVal val="#ppt_x"/>
                                          </p:val>
                                        </p:tav>
                                      </p:tavLst>
                                    </p:anim>
                                    <p:anim calcmode="lin" valueType="num">
                                      <p:cBhvr>
                                        <p:cTn id="18" dur="500" fill="hold"/>
                                        <p:tgtEl>
                                          <p:spTgt spid="1026"/>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49987" y="698680"/>
            <a:ext cx="6282489" cy="1073042"/>
            <a:chOff x="412490" y="524010"/>
            <a:chExt cx="4711867" cy="804781"/>
          </a:xfrm>
        </p:grpSpPr>
        <p:sp>
          <p:nvSpPr>
            <p:cNvPr id="2" name="矩形 1"/>
            <p:cNvSpPr/>
            <p:nvPr/>
          </p:nvSpPr>
          <p:spPr>
            <a:xfrm>
              <a:off x="412490" y="524010"/>
              <a:ext cx="4370428" cy="530914"/>
            </a:xfrm>
            <a:prstGeom prst="rect">
              <a:avLst/>
            </a:prstGeom>
          </p:spPr>
          <p:txBody>
            <a:bodyPr wrap="none">
              <a:spAutoFit/>
            </a:bodyPr>
            <a:lstStyle/>
            <a:p>
              <a:r>
                <a:rPr lang="zh-CN" altLang="en-US"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局域网介质访问控制方法</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982542"/>
              <a:ext cx="4711867" cy="346249"/>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载波侦听多路访问</a:t>
              </a:r>
              <a:r>
                <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t>
              </a:r>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冲突检测（</a:t>
              </a:r>
              <a:r>
                <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CSMA/CD</a:t>
              </a:r>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13</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80" name="矩形 79"/>
          <p:cNvSpPr/>
          <p:nvPr/>
        </p:nvSpPr>
        <p:spPr>
          <a:xfrm>
            <a:off x="549987" y="2032655"/>
            <a:ext cx="1210588" cy="400110"/>
          </a:xfrm>
          <a:prstGeom prst="rect">
            <a:avLst/>
          </a:prstGeom>
        </p:spPr>
        <p:txBody>
          <a:bodyPr wrap="none">
            <a:spAutoFit/>
          </a:bodyPr>
          <a:lstStyle/>
          <a:p>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工作过程</a:t>
            </a:r>
            <a:endParaRPr lang="en-US" altLang="zh-CN" sz="20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84" name="组合 83"/>
          <p:cNvGrpSpPr/>
          <p:nvPr/>
        </p:nvGrpSpPr>
        <p:grpSpPr>
          <a:xfrm>
            <a:off x="664859" y="5261682"/>
            <a:ext cx="5287125" cy="1051442"/>
            <a:chOff x="498644" y="4187991"/>
            <a:chExt cx="3965344" cy="788582"/>
          </a:xfrm>
        </p:grpSpPr>
        <p:sp>
          <p:nvSpPr>
            <p:cNvPr id="97" name="Freeform 10"/>
            <p:cNvSpPr>
              <a:spLocks/>
            </p:cNvSpPr>
            <p:nvPr/>
          </p:nvSpPr>
          <p:spPr bwMode="auto">
            <a:xfrm>
              <a:off x="498644" y="425570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98" name="矩形 97"/>
            <p:cNvSpPr/>
            <p:nvPr/>
          </p:nvSpPr>
          <p:spPr>
            <a:xfrm>
              <a:off x="960877" y="4187991"/>
              <a:ext cx="3503111" cy="788582"/>
            </a:xfrm>
            <a:prstGeom prst="rect">
              <a:avLst/>
            </a:prstGeom>
          </p:spPr>
          <p:txBody>
            <a:bodyPr wrap="square">
              <a:spAutoFit/>
            </a:bodyPr>
            <a:lstStyle/>
            <a:p>
              <a:pPr>
                <a:lnSpc>
                  <a:spcPct val="114000"/>
                </a:lnSpc>
              </a:pP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若有冲突，则立即停止发送数据，但是要发送一个加强冲突的阻塞信号，以便使网络上所有工作站都知道网上发生了冲突，然后，等待一个预定的随机时间，且在总线为空闲时，再重新发送未发完的数据。</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00" name="组合 99"/>
          <p:cNvGrpSpPr/>
          <p:nvPr/>
        </p:nvGrpSpPr>
        <p:grpSpPr>
          <a:xfrm>
            <a:off x="681696" y="4294489"/>
            <a:ext cx="5270289" cy="829074"/>
            <a:chOff x="511271" y="3527649"/>
            <a:chExt cx="3952717" cy="621806"/>
          </a:xfrm>
        </p:grpSpPr>
        <p:grpSp>
          <p:nvGrpSpPr>
            <p:cNvPr id="109" name="组合 108"/>
            <p:cNvGrpSpPr/>
            <p:nvPr/>
          </p:nvGrpSpPr>
          <p:grpSpPr>
            <a:xfrm>
              <a:off x="511271" y="3653817"/>
              <a:ext cx="378868" cy="335242"/>
              <a:chOff x="3889375" y="3302000"/>
              <a:chExt cx="261938" cy="231776"/>
            </a:xfrm>
            <a:solidFill>
              <a:srgbClr val="394A57"/>
            </a:solidFill>
          </p:grpSpPr>
          <p:sp>
            <p:nvSpPr>
              <p:cNvPr id="111"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2"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4"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5"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10" name="矩形 109"/>
            <p:cNvSpPr/>
            <p:nvPr/>
          </p:nvSpPr>
          <p:spPr>
            <a:xfrm>
              <a:off x="960877" y="3527649"/>
              <a:ext cx="3503111" cy="621806"/>
            </a:xfrm>
            <a:prstGeom prst="rect">
              <a:avLst/>
            </a:prstGeom>
          </p:spPr>
          <p:txBody>
            <a:bodyPr wrap="square">
              <a:spAutoFit/>
            </a:bodyPr>
            <a:lstStyle/>
            <a:p>
              <a:pPr>
                <a:lnSpc>
                  <a:spcPct val="114000"/>
                </a:lnSpc>
              </a:pP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在发送数据的同时，站点继续侦听网络，确信没有其它站点在同时发送数据才继续传输数据</a:t>
              </a:r>
              <a:r>
                <a:rPr lang="zh-CN" altLang="en-US" sz="1400" dirty="0" smtClean="0">
                  <a:solidFill>
                    <a:schemeClr val="tx1">
                      <a:lumMod val="65000"/>
                      <a:lumOff val="35000"/>
                    </a:schemeClr>
                  </a:solidFill>
                  <a:latin typeface="Century Gothic" panose="020B0502020202020204" pitchFamily="34" charset="0"/>
                  <a:cs typeface="Arial" panose="020B0604020202020204" pitchFamily="34" charset="0"/>
                </a:rPr>
                <a:t>。若</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无冲突则继续发送，直到发完全部数据。</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17" name="组合 116"/>
          <p:cNvGrpSpPr/>
          <p:nvPr/>
        </p:nvGrpSpPr>
        <p:grpSpPr>
          <a:xfrm>
            <a:off x="680165" y="3487717"/>
            <a:ext cx="5271819" cy="560283"/>
            <a:chOff x="510124" y="2978701"/>
            <a:chExt cx="3953864" cy="420212"/>
          </a:xfrm>
        </p:grpSpPr>
        <p:grpSp>
          <p:nvGrpSpPr>
            <p:cNvPr id="126" name="组合 125"/>
            <p:cNvGrpSpPr/>
            <p:nvPr/>
          </p:nvGrpSpPr>
          <p:grpSpPr>
            <a:xfrm>
              <a:off x="510124" y="3012016"/>
              <a:ext cx="355907" cy="376572"/>
              <a:chOff x="5908675" y="1281113"/>
              <a:chExt cx="246063" cy="260350"/>
            </a:xfrm>
            <a:solidFill>
              <a:srgbClr val="394A57"/>
            </a:solidFill>
          </p:grpSpPr>
          <p:sp>
            <p:nvSpPr>
              <p:cNvPr id="12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27" name="矩形 126"/>
            <p:cNvSpPr/>
            <p:nvPr/>
          </p:nvSpPr>
          <p:spPr>
            <a:xfrm>
              <a:off x="960877" y="2978701"/>
              <a:ext cx="3503111" cy="420212"/>
            </a:xfrm>
            <a:prstGeom prst="rect">
              <a:avLst/>
            </a:prstGeom>
          </p:spPr>
          <p:txBody>
            <a:bodyPr wrap="square">
              <a:spAutoFit/>
            </a:bodyPr>
            <a:lstStyle/>
            <a:p>
              <a:pPr>
                <a:lnSpc>
                  <a:spcPct val="114000"/>
                </a:lnSpc>
              </a:pP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如果信道忙，则等待，直到信道空闲；如果信道空闲，站点就准备好要发送的数据。</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34" name="组合 133"/>
          <p:cNvGrpSpPr/>
          <p:nvPr/>
        </p:nvGrpSpPr>
        <p:grpSpPr>
          <a:xfrm>
            <a:off x="670984" y="2584687"/>
            <a:ext cx="5281000" cy="560282"/>
            <a:chOff x="503238" y="2072769"/>
            <a:chExt cx="3960750" cy="420212"/>
          </a:xfrm>
        </p:grpSpPr>
        <p:grpSp>
          <p:nvGrpSpPr>
            <p:cNvPr id="143" name="组合 142"/>
            <p:cNvGrpSpPr/>
            <p:nvPr/>
          </p:nvGrpSpPr>
          <p:grpSpPr>
            <a:xfrm>
              <a:off x="503238" y="2108379"/>
              <a:ext cx="371979" cy="371980"/>
              <a:chOff x="5903913" y="4632325"/>
              <a:chExt cx="257175" cy="257176"/>
            </a:xfrm>
            <a:solidFill>
              <a:srgbClr val="394A57"/>
            </a:solidFill>
          </p:grpSpPr>
          <p:sp>
            <p:nvSpPr>
              <p:cNvPr id="145"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6"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7"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8"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44" name="矩形 143"/>
            <p:cNvSpPr/>
            <p:nvPr/>
          </p:nvSpPr>
          <p:spPr>
            <a:xfrm>
              <a:off x="960877" y="2072769"/>
              <a:ext cx="3503111" cy="420212"/>
            </a:xfrm>
            <a:prstGeom prst="rect">
              <a:avLst/>
            </a:prstGeom>
          </p:spPr>
          <p:txBody>
            <a:bodyPr wrap="square">
              <a:spAutoFit/>
            </a:bodyPr>
            <a:lstStyle/>
            <a:p>
              <a:pPr>
                <a:lnSpc>
                  <a:spcPct val="114000"/>
                </a:lnSpc>
              </a:pP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当一个站点想要发送数据的时候，它检测网络查看是否有其它站点正在传输，即侦听信道是否空闲。</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grpSp>
      <p:pic>
        <p:nvPicPr>
          <p:cNvPr id="2050" name="Picture 2" descr="4-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6559" y="1792042"/>
            <a:ext cx="4840667" cy="4713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2119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 presetClass="entr" presetSubtype="4" fill="hold" grpId="0" nodeType="withEffect" p14:presetBounceEnd="22000">
                                      <p:stCondLst>
                                        <p:cond delay="500"/>
                                      </p:stCondLst>
                                      <p:childTnLst>
                                        <p:set>
                                          <p:cBhvr>
                                            <p:cTn id="9" dur="1" fill="hold">
                                              <p:stCondLst>
                                                <p:cond delay="0"/>
                                              </p:stCondLst>
                                            </p:cTn>
                                            <p:tgtEl>
                                              <p:spTgt spid="80"/>
                                            </p:tgtEl>
                                            <p:attrNameLst>
                                              <p:attrName>style.visibility</p:attrName>
                                            </p:attrNameLst>
                                          </p:cBhvr>
                                          <p:to>
                                            <p:strVal val="visible"/>
                                          </p:to>
                                        </p:set>
                                        <p:anim calcmode="lin" valueType="num" p14:bounceEnd="22000">
                                          <p:cBhvr additive="base">
                                            <p:cTn id="10" dur="500" fill="hold"/>
                                            <p:tgtEl>
                                              <p:spTgt spid="80"/>
                                            </p:tgtEl>
                                            <p:attrNameLst>
                                              <p:attrName>ppt_x</p:attrName>
                                            </p:attrNameLst>
                                          </p:cBhvr>
                                          <p:tavLst>
                                            <p:tav tm="0">
                                              <p:val>
                                                <p:strVal val="#ppt_x"/>
                                              </p:val>
                                            </p:tav>
                                            <p:tav tm="100000">
                                              <p:val>
                                                <p:strVal val="#ppt_x"/>
                                              </p:val>
                                            </p:tav>
                                          </p:tavLst>
                                        </p:anim>
                                        <p:anim calcmode="lin" valueType="num" p14:bounceEnd="22000">
                                          <p:cBhvr additive="base">
                                            <p:cTn id="11" dur="500" fill="hold"/>
                                            <p:tgtEl>
                                              <p:spTgt spid="80"/>
                                            </p:tgtEl>
                                            <p:attrNameLst>
                                              <p:attrName>ppt_y</p:attrName>
                                            </p:attrNameLst>
                                          </p:cBhvr>
                                          <p:tavLst>
                                            <p:tav tm="0">
                                              <p:val>
                                                <p:strVal val="1+#ppt_h/2"/>
                                              </p:val>
                                            </p:tav>
                                            <p:tav tm="100000">
                                              <p:val>
                                                <p:strVal val="#ppt_y"/>
                                              </p:val>
                                            </p:tav>
                                          </p:tavLst>
                                        </p:anim>
                                      </p:childTnLst>
                                    </p:cTn>
                                  </p:par>
                                  <p:par>
                                    <p:cTn id="12" presetID="25" presetClass="entr" presetSubtype="0" fill="hold" nodeType="withEffect">
                                      <p:stCondLst>
                                        <p:cond delay="1000"/>
                                      </p:stCondLst>
                                      <p:childTnLst>
                                        <p:set>
                                          <p:cBhvr>
                                            <p:cTn id="13" dur="1" fill="hold">
                                              <p:stCondLst>
                                                <p:cond delay="0"/>
                                              </p:stCondLst>
                                            </p:cTn>
                                            <p:tgtEl>
                                              <p:spTgt spid="134"/>
                                            </p:tgtEl>
                                            <p:attrNameLst>
                                              <p:attrName>style.visibility</p:attrName>
                                            </p:attrNameLst>
                                          </p:cBhvr>
                                          <p:to>
                                            <p:strVal val="visible"/>
                                          </p:to>
                                        </p:set>
                                        <p:anim calcmode="lin" valueType="num">
                                          <p:cBhvr>
                                            <p:cTn id="14"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7" dur="1000" fill="hold"/>
                                            <p:tgtEl>
                                              <p:spTgt spid="13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34"/>
                                            </p:tgtEl>
                                          </p:cBhvr>
                                        </p:animEffect>
                                      </p:childTnLst>
                                    </p:cTn>
                                  </p:par>
                                  <p:par>
                                    <p:cTn id="22" presetID="25" presetClass="entr" presetSubtype="0" fill="hold" nodeType="withEffect">
                                      <p:stCondLst>
                                        <p:cond delay="1250"/>
                                      </p:stCondLst>
                                      <p:childTnLst>
                                        <p:set>
                                          <p:cBhvr>
                                            <p:cTn id="23" dur="1" fill="hold">
                                              <p:stCondLst>
                                                <p:cond delay="0"/>
                                              </p:stCondLst>
                                            </p:cTn>
                                            <p:tgtEl>
                                              <p:spTgt spid="117"/>
                                            </p:tgtEl>
                                            <p:attrNameLst>
                                              <p:attrName>style.visibility</p:attrName>
                                            </p:attrNameLst>
                                          </p:cBhvr>
                                          <p:to>
                                            <p:strVal val="visible"/>
                                          </p:to>
                                        </p:set>
                                        <p:anim calcmode="lin" valueType="num">
                                          <p:cBhvr>
                                            <p:cTn id="24"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7" dur="1000" fill="hold"/>
                                            <p:tgtEl>
                                              <p:spTgt spid="117"/>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7"/>
                                            </p:tgtEl>
                                          </p:cBhvr>
                                        </p:animEffect>
                                      </p:childTnLst>
                                    </p:cTn>
                                  </p:par>
                                  <p:par>
                                    <p:cTn id="32" presetID="25" presetClass="entr" presetSubtype="0" fill="hold" nodeType="withEffect">
                                      <p:stCondLst>
                                        <p:cond delay="15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7" dur="1000" fill="hold"/>
                                            <p:tgtEl>
                                              <p:spTgt spid="100"/>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100"/>
                                            </p:tgtEl>
                                          </p:cBhvr>
                                        </p:animEffect>
                                      </p:childTnLst>
                                    </p:cTn>
                                  </p:par>
                                  <p:par>
                                    <p:cTn id="42" presetID="25" presetClass="entr" presetSubtype="0" fill="hold" nodeType="withEffect">
                                      <p:stCondLst>
                                        <p:cond delay="1750"/>
                                      </p:stCondLst>
                                      <p:childTnLst>
                                        <p:set>
                                          <p:cBhvr>
                                            <p:cTn id="43" dur="1" fill="hold">
                                              <p:stCondLst>
                                                <p:cond delay="0"/>
                                              </p:stCondLst>
                                            </p:cTn>
                                            <p:tgtEl>
                                              <p:spTgt spid="84"/>
                                            </p:tgtEl>
                                            <p:attrNameLst>
                                              <p:attrName>style.visibility</p:attrName>
                                            </p:attrNameLst>
                                          </p:cBhvr>
                                          <p:to>
                                            <p:strVal val="visible"/>
                                          </p:to>
                                        </p:set>
                                        <p:anim calcmode="lin" valueType="num">
                                          <p:cBhvr>
                                            <p:cTn id="44"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47" dur="1000" fill="hold"/>
                                            <p:tgtEl>
                                              <p:spTgt spid="84"/>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84"/>
                                            </p:tgtEl>
                                          </p:cBhvr>
                                        </p:animEffect>
                                      </p:childTnLst>
                                    </p:cTn>
                                  </p:par>
                                  <p:par>
                                    <p:cTn id="52" presetID="42" presetClass="entr" presetSubtype="0" fill="hold" nodeType="withEffect">
                                      <p:stCondLst>
                                        <p:cond delay="2500"/>
                                      </p:stCondLst>
                                      <p:childTnLst>
                                        <p:set>
                                          <p:cBhvr>
                                            <p:cTn id="53" dur="1" fill="hold">
                                              <p:stCondLst>
                                                <p:cond delay="0"/>
                                              </p:stCondLst>
                                            </p:cTn>
                                            <p:tgtEl>
                                              <p:spTgt spid="2050"/>
                                            </p:tgtEl>
                                            <p:attrNameLst>
                                              <p:attrName>style.visibility</p:attrName>
                                            </p:attrNameLst>
                                          </p:cBhvr>
                                          <p:to>
                                            <p:strVal val="visible"/>
                                          </p:to>
                                        </p:set>
                                        <p:animEffect transition="in" filter="fade">
                                          <p:cBhvr>
                                            <p:cTn id="54" dur="1000"/>
                                            <p:tgtEl>
                                              <p:spTgt spid="2050"/>
                                            </p:tgtEl>
                                          </p:cBhvr>
                                        </p:animEffect>
                                        <p:anim calcmode="lin" valueType="num">
                                          <p:cBhvr>
                                            <p:cTn id="55" dur="1000" fill="hold"/>
                                            <p:tgtEl>
                                              <p:spTgt spid="2050"/>
                                            </p:tgtEl>
                                            <p:attrNameLst>
                                              <p:attrName>ppt_x</p:attrName>
                                            </p:attrNameLst>
                                          </p:cBhvr>
                                          <p:tavLst>
                                            <p:tav tm="0">
                                              <p:val>
                                                <p:strVal val="#ppt_x"/>
                                              </p:val>
                                            </p:tav>
                                            <p:tav tm="100000">
                                              <p:val>
                                                <p:strVal val="#ppt_x"/>
                                              </p:val>
                                            </p:tav>
                                          </p:tavLst>
                                        </p:anim>
                                        <p:anim calcmode="lin" valueType="num">
                                          <p:cBhvr>
                                            <p:cTn id="56"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 presetClass="entr" presetSubtype="4" fill="hold" grpId="0" nodeType="withEffect">
                                      <p:stCondLst>
                                        <p:cond delay="500"/>
                                      </p:stCondLst>
                                      <p:childTnLst>
                                        <p:set>
                                          <p:cBhvr>
                                            <p:cTn id="9" dur="1" fill="hold">
                                              <p:stCondLst>
                                                <p:cond delay="0"/>
                                              </p:stCondLst>
                                            </p:cTn>
                                            <p:tgtEl>
                                              <p:spTgt spid="80"/>
                                            </p:tgtEl>
                                            <p:attrNameLst>
                                              <p:attrName>style.visibility</p:attrName>
                                            </p:attrNameLst>
                                          </p:cBhvr>
                                          <p:to>
                                            <p:strVal val="visible"/>
                                          </p:to>
                                        </p:set>
                                        <p:anim calcmode="lin" valueType="num">
                                          <p:cBhvr additive="base">
                                            <p:cTn id="10" dur="500" fill="hold"/>
                                            <p:tgtEl>
                                              <p:spTgt spid="80"/>
                                            </p:tgtEl>
                                            <p:attrNameLst>
                                              <p:attrName>ppt_x</p:attrName>
                                            </p:attrNameLst>
                                          </p:cBhvr>
                                          <p:tavLst>
                                            <p:tav tm="0">
                                              <p:val>
                                                <p:strVal val="#ppt_x"/>
                                              </p:val>
                                            </p:tav>
                                            <p:tav tm="100000">
                                              <p:val>
                                                <p:strVal val="#ppt_x"/>
                                              </p:val>
                                            </p:tav>
                                          </p:tavLst>
                                        </p:anim>
                                        <p:anim calcmode="lin" valueType="num">
                                          <p:cBhvr additive="base">
                                            <p:cTn id="11" dur="500" fill="hold"/>
                                            <p:tgtEl>
                                              <p:spTgt spid="80"/>
                                            </p:tgtEl>
                                            <p:attrNameLst>
                                              <p:attrName>ppt_y</p:attrName>
                                            </p:attrNameLst>
                                          </p:cBhvr>
                                          <p:tavLst>
                                            <p:tav tm="0">
                                              <p:val>
                                                <p:strVal val="1+#ppt_h/2"/>
                                              </p:val>
                                            </p:tav>
                                            <p:tav tm="100000">
                                              <p:val>
                                                <p:strVal val="#ppt_y"/>
                                              </p:val>
                                            </p:tav>
                                          </p:tavLst>
                                        </p:anim>
                                      </p:childTnLst>
                                    </p:cTn>
                                  </p:par>
                                  <p:par>
                                    <p:cTn id="12" presetID="25" presetClass="entr" presetSubtype="0" fill="hold" nodeType="withEffect">
                                      <p:stCondLst>
                                        <p:cond delay="1000"/>
                                      </p:stCondLst>
                                      <p:childTnLst>
                                        <p:set>
                                          <p:cBhvr>
                                            <p:cTn id="13" dur="1" fill="hold">
                                              <p:stCondLst>
                                                <p:cond delay="0"/>
                                              </p:stCondLst>
                                            </p:cTn>
                                            <p:tgtEl>
                                              <p:spTgt spid="134"/>
                                            </p:tgtEl>
                                            <p:attrNameLst>
                                              <p:attrName>style.visibility</p:attrName>
                                            </p:attrNameLst>
                                          </p:cBhvr>
                                          <p:to>
                                            <p:strVal val="visible"/>
                                          </p:to>
                                        </p:set>
                                        <p:anim calcmode="lin" valueType="num">
                                          <p:cBhvr>
                                            <p:cTn id="14"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7" dur="1000" fill="hold"/>
                                            <p:tgtEl>
                                              <p:spTgt spid="13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34"/>
                                            </p:tgtEl>
                                          </p:cBhvr>
                                        </p:animEffect>
                                      </p:childTnLst>
                                    </p:cTn>
                                  </p:par>
                                  <p:par>
                                    <p:cTn id="22" presetID="25" presetClass="entr" presetSubtype="0" fill="hold" nodeType="withEffect">
                                      <p:stCondLst>
                                        <p:cond delay="1250"/>
                                      </p:stCondLst>
                                      <p:childTnLst>
                                        <p:set>
                                          <p:cBhvr>
                                            <p:cTn id="23" dur="1" fill="hold">
                                              <p:stCondLst>
                                                <p:cond delay="0"/>
                                              </p:stCondLst>
                                            </p:cTn>
                                            <p:tgtEl>
                                              <p:spTgt spid="117"/>
                                            </p:tgtEl>
                                            <p:attrNameLst>
                                              <p:attrName>style.visibility</p:attrName>
                                            </p:attrNameLst>
                                          </p:cBhvr>
                                          <p:to>
                                            <p:strVal val="visible"/>
                                          </p:to>
                                        </p:set>
                                        <p:anim calcmode="lin" valueType="num">
                                          <p:cBhvr>
                                            <p:cTn id="24"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7" dur="1000" fill="hold"/>
                                            <p:tgtEl>
                                              <p:spTgt spid="117"/>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7"/>
                                            </p:tgtEl>
                                          </p:cBhvr>
                                        </p:animEffect>
                                      </p:childTnLst>
                                    </p:cTn>
                                  </p:par>
                                  <p:par>
                                    <p:cTn id="32" presetID="25" presetClass="entr" presetSubtype="0" fill="hold" nodeType="withEffect">
                                      <p:stCondLst>
                                        <p:cond delay="15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7" dur="1000" fill="hold"/>
                                            <p:tgtEl>
                                              <p:spTgt spid="100"/>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100"/>
                                            </p:tgtEl>
                                          </p:cBhvr>
                                        </p:animEffect>
                                      </p:childTnLst>
                                    </p:cTn>
                                  </p:par>
                                  <p:par>
                                    <p:cTn id="42" presetID="25" presetClass="entr" presetSubtype="0" fill="hold" nodeType="withEffect">
                                      <p:stCondLst>
                                        <p:cond delay="1750"/>
                                      </p:stCondLst>
                                      <p:childTnLst>
                                        <p:set>
                                          <p:cBhvr>
                                            <p:cTn id="43" dur="1" fill="hold">
                                              <p:stCondLst>
                                                <p:cond delay="0"/>
                                              </p:stCondLst>
                                            </p:cTn>
                                            <p:tgtEl>
                                              <p:spTgt spid="84"/>
                                            </p:tgtEl>
                                            <p:attrNameLst>
                                              <p:attrName>style.visibility</p:attrName>
                                            </p:attrNameLst>
                                          </p:cBhvr>
                                          <p:to>
                                            <p:strVal val="visible"/>
                                          </p:to>
                                        </p:set>
                                        <p:anim calcmode="lin" valueType="num">
                                          <p:cBhvr>
                                            <p:cTn id="44"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47" dur="1000" fill="hold"/>
                                            <p:tgtEl>
                                              <p:spTgt spid="84"/>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84"/>
                                            </p:tgtEl>
                                          </p:cBhvr>
                                        </p:animEffect>
                                      </p:childTnLst>
                                    </p:cTn>
                                  </p:par>
                                  <p:par>
                                    <p:cTn id="52" presetID="42" presetClass="entr" presetSubtype="0" fill="hold" nodeType="withEffect">
                                      <p:stCondLst>
                                        <p:cond delay="2500"/>
                                      </p:stCondLst>
                                      <p:childTnLst>
                                        <p:set>
                                          <p:cBhvr>
                                            <p:cTn id="53" dur="1" fill="hold">
                                              <p:stCondLst>
                                                <p:cond delay="0"/>
                                              </p:stCondLst>
                                            </p:cTn>
                                            <p:tgtEl>
                                              <p:spTgt spid="2050"/>
                                            </p:tgtEl>
                                            <p:attrNameLst>
                                              <p:attrName>style.visibility</p:attrName>
                                            </p:attrNameLst>
                                          </p:cBhvr>
                                          <p:to>
                                            <p:strVal val="visible"/>
                                          </p:to>
                                        </p:set>
                                        <p:animEffect transition="in" filter="fade">
                                          <p:cBhvr>
                                            <p:cTn id="54" dur="1000"/>
                                            <p:tgtEl>
                                              <p:spTgt spid="2050"/>
                                            </p:tgtEl>
                                          </p:cBhvr>
                                        </p:animEffect>
                                        <p:anim calcmode="lin" valueType="num">
                                          <p:cBhvr>
                                            <p:cTn id="55" dur="1000" fill="hold"/>
                                            <p:tgtEl>
                                              <p:spTgt spid="2050"/>
                                            </p:tgtEl>
                                            <p:attrNameLst>
                                              <p:attrName>ppt_x</p:attrName>
                                            </p:attrNameLst>
                                          </p:cBhvr>
                                          <p:tavLst>
                                            <p:tav tm="0">
                                              <p:val>
                                                <p:strVal val="#ppt_x"/>
                                              </p:val>
                                            </p:tav>
                                            <p:tav tm="100000">
                                              <p:val>
                                                <p:strVal val="#ppt_x"/>
                                              </p:val>
                                            </p:tav>
                                          </p:tavLst>
                                        </p:anim>
                                        <p:anim calcmode="lin" valueType="num">
                                          <p:cBhvr>
                                            <p:cTn id="56"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5261377" cy="707886"/>
          </a:xfrm>
          <a:prstGeom prst="rect">
            <a:avLst/>
          </a:prstGeom>
        </p:spPr>
        <p:txBody>
          <a:bodyPr wrap="none">
            <a:spAutoFit/>
          </a:bodyPr>
          <a:lstStyle/>
          <a:p>
            <a:r>
              <a:rPr lang="en-US" altLang="zh-CN"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MAC </a:t>
            </a:r>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地址的基本概念</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14</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188659"/>
          </a:xfrm>
          <a:prstGeom prst="rect">
            <a:avLst/>
          </a:prstGeom>
        </p:spPr>
        <p:txBody>
          <a:bodyPr wrap="square">
            <a:spAutoFit/>
          </a:bodyPr>
          <a:lstStyle/>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在以太网中，</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地址是由</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48</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位的二进制数或</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位的十六进制数表示的，被嵌入网络接口卡（</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Network Interface Card</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NIC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）的芯片中，一般不能修改，故也被称为物理地址。虽然许多</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NIC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允许嵌入的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地址被软件任务所取代，但是这种做法并不受推崇，因为这样可能导致</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地址重复，从而在网络上造成灾难性的后果。如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示为使用</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/all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命令查看网卡的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1" name="矩形 10"/>
          <p:cNvSpPr/>
          <p:nvPr/>
        </p:nvSpPr>
        <p:spPr>
          <a:xfrm>
            <a:off x="549987" y="1312195"/>
            <a:ext cx="2614818"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MAC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地址的定义</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07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5198" y="3215917"/>
            <a:ext cx="5401604" cy="2997624"/>
          </a:xfrm>
          <a:prstGeom prst="rect">
            <a:avLst/>
          </a:prstGeom>
          <a:noFill/>
          <a:extLst>
            <a:ext uri="{909E8E84-426E-40DD-AFC4-6F175D3DCCD1}">
              <a14:hiddenFill xmlns:a14="http://schemas.microsoft.com/office/drawing/2010/main">
                <a:solidFill>
                  <a:srgbClr val="CCCC00"/>
                </a:solidFill>
              </a14:hiddenFill>
            </a:ext>
          </a:extLst>
        </p:spPr>
      </p:pic>
    </p:spTree>
    <p:extLst>
      <p:ext uri="{BB962C8B-B14F-4D97-AF65-F5344CB8AC3E}">
        <p14:creationId xmlns:p14="http://schemas.microsoft.com/office/powerpoint/2010/main" val="3827879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3073"/>
                                        </p:tgtEl>
                                        <p:attrNameLst>
                                          <p:attrName>style.visibility</p:attrName>
                                        </p:attrNameLst>
                                      </p:cBhvr>
                                      <p:to>
                                        <p:strVal val="visible"/>
                                      </p:to>
                                    </p:set>
                                    <p:animEffect transition="in" filter="fade">
                                      <p:cBhvr>
                                        <p:cTn id="16" dur="500"/>
                                        <p:tgtEl>
                                          <p:spTgt spid="3073"/>
                                        </p:tgtEl>
                                      </p:cBhvr>
                                    </p:animEffect>
                                    <p:anim calcmode="lin" valueType="num">
                                      <p:cBhvr>
                                        <p:cTn id="17" dur="500" fill="hold"/>
                                        <p:tgtEl>
                                          <p:spTgt spid="3073"/>
                                        </p:tgtEl>
                                        <p:attrNameLst>
                                          <p:attrName>ppt_x</p:attrName>
                                        </p:attrNameLst>
                                      </p:cBhvr>
                                      <p:tavLst>
                                        <p:tav tm="0">
                                          <p:val>
                                            <p:strVal val="#ppt_x"/>
                                          </p:val>
                                        </p:tav>
                                        <p:tav tm="100000">
                                          <p:val>
                                            <p:strVal val="#ppt_x"/>
                                          </p:val>
                                        </p:tav>
                                      </p:tavLst>
                                    </p:anim>
                                    <p:anim calcmode="lin" valueType="num">
                                      <p:cBhvr>
                                        <p:cTn id="18" dur="500" fill="hold"/>
                                        <p:tgtEl>
                                          <p:spTgt spid="3073"/>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5261377" cy="707886"/>
          </a:xfrm>
          <a:prstGeom prst="rect">
            <a:avLst/>
          </a:prstGeom>
        </p:spPr>
        <p:txBody>
          <a:bodyPr wrap="none">
            <a:spAutoFit/>
          </a:bodyPr>
          <a:lstStyle/>
          <a:p>
            <a:r>
              <a:rPr lang="en-US" altLang="zh-CN"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MAC </a:t>
            </a:r>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地址的基本概念</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15</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495922"/>
          </a:xfrm>
          <a:prstGeom prst="rect">
            <a:avLst/>
          </a:prstGeom>
        </p:spPr>
        <p:txBody>
          <a:bodyPr wrap="square">
            <a:spAutoFit/>
          </a:bodyPr>
          <a:lstStyle/>
          <a:p>
            <a:pPr marL="285750" indent="-285750" algn="just">
              <a:lnSpc>
                <a:spcPct val="114000"/>
              </a:lnSpc>
              <a:buClr>
                <a:srgbClr val="1F9E23"/>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网卡是局域网中提供各种网络设备与网络通信介质相连的接口，全名是网络接口卡，也叫网络适配器</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网卡</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作为一种</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I/O</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接口卡插在主机板的扩展槽上，其基本结构包括数据缓存、帧的装配与拆卸、</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层协议控制电路、编码与解码器、收发电路、介质接口装置等六</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大部分。</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网卡主要有两个功能：一是</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读取由网络设备传输过来的数据包</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，并将它变换为计算机可以识别的数据；二是</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将计算机发送的数据打包后传输到网络中</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1" name="矩形 10"/>
          <p:cNvSpPr/>
          <p:nvPr/>
        </p:nvSpPr>
        <p:spPr>
          <a:xfrm>
            <a:off x="549987" y="1312195"/>
            <a:ext cx="800219"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网卡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0"/>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Group 1"/>
          <p:cNvGrpSpPr>
            <a:grpSpLocks/>
          </p:cNvGrpSpPr>
          <p:nvPr/>
        </p:nvGrpSpPr>
        <p:grpSpPr bwMode="auto">
          <a:xfrm>
            <a:off x="4231438" y="3305273"/>
            <a:ext cx="4485842" cy="3219906"/>
            <a:chOff x="2316" y="8565"/>
            <a:chExt cx="3769" cy="3043"/>
          </a:xfrm>
        </p:grpSpPr>
        <p:pic>
          <p:nvPicPr>
            <p:cNvPr id="4115" name="图片 14" descr="图3-12 PCI网卡结构"/>
            <p:cNvPicPr>
              <a:picLocks noChangeAspect="1" noChangeArrowheads="1"/>
            </p:cNvPicPr>
            <p:nvPr/>
          </p:nvPicPr>
          <p:blipFill>
            <a:blip r:embed="rId2">
              <a:lum bright="12000"/>
              <a:extLst>
                <a:ext uri="{28A0092B-C50C-407E-A947-70E740481C1C}">
                  <a14:useLocalDpi xmlns:a14="http://schemas.microsoft.com/office/drawing/2010/main" val="0"/>
                </a:ext>
              </a:extLst>
            </a:blip>
            <a:srcRect/>
            <a:stretch>
              <a:fillRect/>
            </a:stretch>
          </p:blipFill>
          <p:spPr bwMode="auto">
            <a:xfrm>
              <a:off x="2331" y="8565"/>
              <a:ext cx="3450" cy="2925"/>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2"/>
            <p:cNvGrpSpPr>
              <a:grpSpLocks/>
            </p:cNvGrpSpPr>
            <p:nvPr/>
          </p:nvGrpSpPr>
          <p:grpSpPr bwMode="auto">
            <a:xfrm>
              <a:off x="2316" y="8622"/>
              <a:ext cx="3769" cy="2986"/>
              <a:chOff x="4212" y="9596"/>
              <a:chExt cx="3769" cy="2986"/>
            </a:xfrm>
          </p:grpSpPr>
          <p:sp>
            <p:nvSpPr>
              <p:cNvPr id="7" name="Rectangle 18"/>
              <p:cNvSpPr>
                <a:spLocks noChangeArrowheads="1"/>
              </p:cNvSpPr>
              <p:nvPr/>
            </p:nvSpPr>
            <p:spPr bwMode="auto">
              <a:xfrm>
                <a:off x="4221" y="10144"/>
                <a:ext cx="274" cy="6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指示灯</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grpSp>
            <p:nvGrpSpPr>
              <p:cNvPr id="8" name="Group 3"/>
              <p:cNvGrpSpPr>
                <a:grpSpLocks/>
              </p:cNvGrpSpPr>
              <p:nvPr/>
            </p:nvGrpSpPr>
            <p:grpSpPr bwMode="auto">
              <a:xfrm>
                <a:off x="4212" y="9596"/>
                <a:ext cx="3769" cy="2986"/>
                <a:chOff x="4212" y="9596"/>
                <a:chExt cx="3769" cy="2986"/>
              </a:xfrm>
            </p:grpSpPr>
            <p:grpSp>
              <p:nvGrpSpPr>
                <p:cNvPr id="9" name="Group 5"/>
                <p:cNvGrpSpPr>
                  <a:grpSpLocks/>
                </p:cNvGrpSpPr>
                <p:nvPr/>
              </p:nvGrpSpPr>
              <p:grpSpPr bwMode="auto">
                <a:xfrm>
                  <a:off x="4634" y="9596"/>
                  <a:ext cx="3347" cy="2756"/>
                  <a:chOff x="4634" y="9596"/>
                  <a:chExt cx="3347" cy="2756"/>
                </a:xfrm>
              </p:grpSpPr>
              <p:sp>
                <p:nvSpPr>
                  <p:cNvPr id="12" name="Rectangle 17"/>
                  <p:cNvSpPr>
                    <a:spLocks noChangeArrowheads="1"/>
                  </p:cNvSpPr>
                  <p:nvPr/>
                </p:nvSpPr>
                <p:spPr bwMode="auto">
                  <a:xfrm>
                    <a:off x="5329" y="12087"/>
                    <a:ext cx="687" cy="2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金手指</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grpSp>
                <p:nvGrpSpPr>
                  <p:cNvPr id="13" name="Group 6"/>
                  <p:cNvGrpSpPr>
                    <a:grpSpLocks/>
                  </p:cNvGrpSpPr>
                  <p:nvPr/>
                </p:nvGrpSpPr>
                <p:grpSpPr bwMode="auto">
                  <a:xfrm>
                    <a:off x="4634" y="9596"/>
                    <a:ext cx="3347" cy="2742"/>
                    <a:chOff x="4634" y="9596"/>
                    <a:chExt cx="3347" cy="2742"/>
                  </a:xfrm>
                </p:grpSpPr>
                <p:sp>
                  <p:nvSpPr>
                    <p:cNvPr id="14" name="Rectangle 16"/>
                    <p:cNvSpPr>
                      <a:spLocks noChangeArrowheads="1"/>
                    </p:cNvSpPr>
                    <p:nvPr/>
                  </p:nvSpPr>
                  <p:spPr bwMode="auto">
                    <a:xfrm>
                      <a:off x="4686" y="9596"/>
                      <a:ext cx="542" cy="2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挡板</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grpSp>
                  <p:nvGrpSpPr>
                    <p:cNvPr id="15" name="Group 7"/>
                    <p:cNvGrpSpPr>
                      <a:grpSpLocks/>
                    </p:cNvGrpSpPr>
                    <p:nvPr/>
                  </p:nvGrpSpPr>
                  <p:grpSpPr bwMode="auto">
                    <a:xfrm>
                      <a:off x="4634" y="9733"/>
                      <a:ext cx="3347" cy="2605"/>
                      <a:chOff x="4634" y="9733"/>
                      <a:chExt cx="3347" cy="2605"/>
                    </a:xfrm>
                  </p:grpSpPr>
                  <p:grpSp>
                    <p:nvGrpSpPr>
                      <p:cNvPr id="17" name="Group 9"/>
                      <p:cNvGrpSpPr>
                        <a:grpSpLocks/>
                      </p:cNvGrpSpPr>
                      <p:nvPr/>
                    </p:nvGrpSpPr>
                    <p:grpSpPr bwMode="auto">
                      <a:xfrm>
                        <a:off x="4634" y="9733"/>
                        <a:ext cx="3347" cy="2605"/>
                        <a:chOff x="4634" y="9733"/>
                        <a:chExt cx="3347" cy="2605"/>
                      </a:xfrm>
                    </p:grpSpPr>
                    <p:grpSp>
                      <p:nvGrpSpPr>
                        <p:cNvPr id="19" name="Group 11"/>
                        <p:cNvGrpSpPr>
                          <a:grpSpLocks/>
                        </p:cNvGrpSpPr>
                        <p:nvPr/>
                      </p:nvGrpSpPr>
                      <p:grpSpPr bwMode="auto">
                        <a:xfrm>
                          <a:off x="4634" y="9733"/>
                          <a:ext cx="3347" cy="2605"/>
                          <a:chOff x="4634" y="9733"/>
                          <a:chExt cx="3347" cy="2605"/>
                        </a:xfrm>
                      </p:grpSpPr>
                      <p:sp>
                        <p:nvSpPr>
                          <p:cNvPr id="23" name="Rectangle 15"/>
                          <p:cNvSpPr>
                            <a:spLocks noChangeArrowheads="1"/>
                          </p:cNvSpPr>
                          <p:nvPr/>
                        </p:nvSpPr>
                        <p:spPr bwMode="auto">
                          <a:xfrm>
                            <a:off x="4634" y="12073"/>
                            <a:ext cx="687" cy="2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数据泵</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24" name="Rectangle 14"/>
                          <p:cNvSpPr>
                            <a:spLocks noChangeArrowheads="1"/>
                          </p:cNvSpPr>
                          <p:nvPr/>
                        </p:nvSpPr>
                        <p:spPr bwMode="auto">
                          <a:xfrm>
                            <a:off x="6019" y="12073"/>
                            <a:ext cx="948" cy="2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主控制芯片</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25" name="Rectangle 13"/>
                          <p:cNvSpPr>
                            <a:spLocks noChangeArrowheads="1"/>
                          </p:cNvSpPr>
                          <p:nvPr/>
                        </p:nvSpPr>
                        <p:spPr bwMode="auto">
                          <a:xfrm>
                            <a:off x="7033" y="12073"/>
                            <a:ext cx="948" cy="2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EEPROM</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28" name="Rectangle 12"/>
                          <p:cNvSpPr>
                            <a:spLocks noChangeArrowheads="1"/>
                          </p:cNvSpPr>
                          <p:nvPr/>
                        </p:nvSpPr>
                        <p:spPr bwMode="auto">
                          <a:xfrm>
                            <a:off x="6696" y="9733"/>
                            <a:ext cx="1230" cy="4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Root ROM</a:t>
                            </a:r>
                            <a:br>
                              <a:rPr kumimoji="0" lang="en-US"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br>
                            <a:r>
                              <a:rPr kumimoji="0" lang="zh-CN" altLang="en-US"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插槽</a:t>
                            </a: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grpSp>
                    <p:sp>
                      <p:nvSpPr>
                        <p:cNvPr id="21" name="Rectangle 10"/>
                        <p:cNvSpPr>
                          <a:spLocks noChangeArrowheads="1"/>
                        </p:cNvSpPr>
                        <p:nvPr/>
                      </p:nvSpPr>
                      <p:spPr bwMode="auto">
                        <a:xfrm>
                          <a:off x="5766" y="9934"/>
                          <a:ext cx="948" cy="2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石英振荡器</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grpSp>
                  <p:sp>
                    <p:nvSpPr>
                      <p:cNvPr id="18" name="Rectangle 8"/>
                      <p:cNvSpPr>
                        <a:spLocks noChangeArrowheads="1"/>
                      </p:cNvSpPr>
                      <p:nvPr/>
                    </p:nvSpPr>
                    <p:spPr bwMode="auto">
                      <a:xfrm>
                        <a:off x="4926" y="9962"/>
                        <a:ext cx="758" cy="2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PCB</a:t>
                        </a:r>
                        <a:r>
                          <a:rPr kumimoji="0" lang="zh-CN" altLang="en-US"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板</a:t>
                        </a: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grpSp>
              </p:grpSp>
            </p:grpSp>
            <p:sp>
              <p:nvSpPr>
                <p:cNvPr id="10" name="Rectangle 4"/>
                <p:cNvSpPr>
                  <a:spLocks noChangeArrowheads="1"/>
                </p:cNvSpPr>
                <p:nvPr/>
              </p:nvSpPr>
              <p:spPr bwMode="auto">
                <a:xfrm>
                  <a:off x="4212" y="11689"/>
                  <a:ext cx="289" cy="8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RJ-45</a:t>
                  </a:r>
                  <a:r>
                    <a:rPr kumimoji="0" lang="zh-CN" altLang="en-US"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接口</a:t>
                  </a: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grpSp>
        </p:grpSp>
      </p:grpSp>
    </p:spTree>
    <p:extLst>
      <p:ext uri="{BB962C8B-B14F-4D97-AF65-F5344CB8AC3E}">
        <p14:creationId xmlns:p14="http://schemas.microsoft.com/office/powerpoint/2010/main" val="39138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anim calcmode="lin" valueType="num">
                                      <p:cBhvr>
                                        <p:cTn id="17" dur="500" fill="hold"/>
                                        <p:tgtEl>
                                          <p:spTgt spid="5"/>
                                        </p:tgtEl>
                                        <p:attrNameLst>
                                          <p:attrName>ppt_x</p:attrName>
                                        </p:attrNameLst>
                                      </p:cBhvr>
                                      <p:tavLst>
                                        <p:tav tm="0">
                                          <p:val>
                                            <p:strVal val="#ppt_x"/>
                                          </p:val>
                                        </p:tav>
                                        <p:tav tm="100000">
                                          <p:val>
                                            <p:strVal val="#ppt_x"/>
                                          </p:val>
                                        </p:tav>
                                      </p:tavLst>
                                    </p:anim>
                                    <p:anim calcmode="lin" valueType="num">
                                      <p:cBhvr>
                                        <p:cTn id="18" dur="500" fill="hold"/>
                                        <p:tgtEl>
                                          <p:spTgt spid="5"/>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5261377" cy="707886"/>
          </a:xfrm>
          <a:prstGeom prst="rect">
            <a:avLst/>
          </a:prstGeom>
        </p:spPr>
        <p:txBody>
          <a:bodyPr wrap="none">
            <a:spAutoFit/>
          </a:bodyPr>
          <a:lstStyle/>
          <a:p>
            <a:r>
              <a:rPr lang="en-US" altLang="zh-CN"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MAC </a:t>
            </a:r>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地址的基本概念</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16</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907941"/>
          </a:xfrm>
          <a:prstGeom prst="rect">
            <a:avLst/>
          </a:prstGeom>
        </p:spPr>
        <p:txBody>
          <a:bodyPr wrap="square">
            <a:spAutoFit/>
          </a:bodyPr>
          <a:lstStyle/>
          <a:p>
            <a:pPr algn="just">
              <a:lnSpc>
                <a:spcPct val="114000"/>
              </a:lnSpc>
              <a:buClr>
                <a:srgbClr val="1F9E23"/>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地址由两个字段组成：机构唯一标识符（</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Organizationally Unique Identifier</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OUI</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）和扩展标识符（</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Extended Identifier</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EI</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其中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OUI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为</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前</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EI</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为后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OUI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标识</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NIC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的制造厂商，</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而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MAC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EI</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部分则唯一地标识了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NIC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网卡，这两部分联合在一起就确保了在网络中不存在重复</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MAC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1" name="矩形 10"/>
          <p:cNvSpPr/>
          <p:nvPr/>
        </p:nvSpPr>
        <p:spPr>
          <a:xfrm>
            <a:off x="549987" y="1312195"/>
            <a:ext cx="2614818"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MAC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地址的组成</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5121" name="Picture 1"/>
          <p:cNvPicPr>
            <a:picLocks noChangeAspect="1" noChangeArrowheads="1"/>
          </p:cNvPicPr>
          <p:nvPr/>
        </p:nvPicPr>
        <p:blipFill>
          <a:blip r:embed="rId2">
            <a:extLst>
              <a:ext uri="{28A0092B-C50C-407E-A947-70E740481C1C}">
                <a14:useLocalDpi xmlns:a14="http://schemas.microsoft.com/office/drawing/2010/main" val="0"/>
              </a:ext>
            </a:extLst>
          </a:blip>
          <a:srcRect t="10602"/>
          <a:stretch>
            <a:fillRect/>
          </a:stretch>
        </p:blipFill>
        <p:spPr bwMode="auto">
          <a:xfrm>
            <a:off x="3679678" y="3120076"/>
            <a:ext cx="4836202" cy="3331321"/>
          </a:xfrm>
          <a:prstGeom prst="rect">
            <a:avLst/>
          </a:prstGeom>
          <a:noFill/>
          <a:extLst>
            <a:ext uri="{909E8E84-426E-40DD-AFC4-6F175D3DCCD1}">
              <a14:hiddenFill xmlns:a14="http://schemas.microsoft.com/office/drawing/2010/main">
                <a:solidFill>
                  <a:srgbClr val="CCCC00"/>
                </a:solidFill>
              </a14:hiddenFill>
            </a:ext>
          </a:extLst>
        </p:spPr>
      </p:pic>
    </p:spTree>
    <p:extLst>
      <p:ext uri="{BB962C8B-B14F-4D97-AF65-F5344CB8AC3E}">
        <p14:creationId xmlns:p14="http://schemas.microsoft.com/office/powerpoint/2010/main" val="3147971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5121"/>
                                        </p:tgtEl>
                                        <p:attrNameLst>
                                          <p:attrName>style.visibility</p:attrName>
                                        </p:attrNameLst>
                                      </p:cBhvr>
                                      <p:to>
                                        <p:strVal val="visible"/>
                                      </p:to>
                                    </p:set>
                                    <p:animEffect transition="in" filter="fade">
                                      <p:cBhvr>
                                        <p:cTn id="16" dur="500"/>
                                        <p:tgtEl>
                                          <p:spTgt spid="5121"/>
                                        </p:tgtEl>
                                      </p:cBhvr>
                                    </p:animEffect>
                                    <p:anim calcmode="lin" valueType="num">
                                      <p:cBhvr>
                                        <p:cTn id="17" dur="500" fill="hold"/>
                                        <p:tgtEl>
                                          <p:spTgt spid="5121"/>
                                        </p:tgtEl>
                                        <p:attrNameLst>
                                          <p:attrName>ppt_x</p:attrName>
                                        </p:attrNameLst>
                                      </p:cBhvr>
                                      <p:tavLst>
                                        <p:tav tm="0">
                                          <p:val>
                                            <p:strVal val="#ppt_x"/>
                                          </p:val>
                                        </p:tav>
                                        <p:tav tm="100000">
                                          <p:val>
                                            <p:strVal val="#ppt_x"/>
                                          </p:val>
                                        </p:tav>
                                      </p:tavLst>
                                    </p:anim>
                                    <p:anim calcmode="lin" valueType="num">
                                      <p:cBhvr>
                                        <p:cTn id="18" dur="500" fill="hold"/>
                                        <p:tgtEl>
                                          <p:spTgt spid="5121"/>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1"/>
            <a:ext cx="5261377" cy="707886"/>
          </a:xfrm>
          <a:prstGeom prst="rect">
            <a:avLst/>
          </a:prstGeom>
        </p:spPr>
        <p:txBody>
          <a:bodyPr wrap="none">
            <a:spAutoFit/>
          </a:bodyPr>
          <a:lstStyle/>
          <a:p>
            <a:r>
              <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MAC </a:t>
            </a:r>
            <a:r>
              <a:rPr lang="zh-CN" altLang="en-US"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地址的基本概念</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549987" y="1312195"/>
            <a:ext cx="2614818" cy="461665"/>
          </a:xfrm>
          <a:prstGeom prst="rect">
            <a:avLst/>
          </a:prstGeom>
        </p:spPr>
        <p:txBody>
          <a:bodyPr wrap="none">
            <a:spAutoFit/>
          </a:bodyPr>
          <a:lstStyle/>
          <a:p>
            <a:r>
              <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MAC </a:t>
            </a:r>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地址</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的</a:t>
            </a:r>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类型</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8" name="组合 47"/>
          <p:cNvGrpSpPr/>
          <p:nvPr/>
        </p:nvGrpSpPr>
        <p:grpSpPr>
          <a:xfrm>
            <a:off x="656396" y="2244876"/>
            <a:ext cx="2200072" cy="2200072"/>
            <a:chOff x="635255" y="1683657"/>
            <a:chExt cx="1650054" cy="1650054"/>
          </a:xfrm>
        </p:grpSpPr>
        <p:sp>
          <p:nvSpPr>
            <p:cNvPr id="3" name="空心弧 2"/>
            <p:cNvSpPr/>
            <p:nvPr/>
          </p:nvSpPr>
          <p:spPr>
            <a:xfrm>
              <a:off x="635255" y="1683657"/>
              <a:ext cx="1650054" cy="1650054"/>
            </a:xfrm>
            <a:prstGeom prst="blockArc">
              <a:avLst>
                <a:gd name="adj1" fmla="val 13517990"/>
                <a:gd name="adj2" fmla="val 10691500"/>
                <a:gd name="adj3" fmla="val 6227"/>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 name="组合 3"/>
            <p:cNvGrpSpPr/>
            <p:nvPr/>
          </p:nvGrpSpPr>
          <p:grpSpPr>
            <a:xfrm>
              <a:off x="889758" y="2093186"/>
              <a:ext cx="1142380" cy="781031"/>
              <a:chOff x="1366117" y="2427734"/>
              <a:chExt cx="1142380" cy="781031"/>
            </a:xfrm>
          </p:grpSpPr>
          <p:sp>
            <p:nvSpPr>
              <p:cNvPr id="23" name="矩形 22"/>
              <p:cNvSpPr/>
              <p:nvPr/>
            </p:nvSpPr>
            <p:spPr>
              <a:xfrm>
                <a:off x="1366117" y="2427734"/>
                <a:ext cx="1142380" cy="484748"/>
              </a:xfrm>
              <a:prstGeom prst="rect">
                <a:avLst/>
              </a:prstGeom>
            </p:spPr>
            <p:txBody>
              <a:bodyPr wrap="none">
                <a:spAutoFit/>
              </a:bodyPr>
              <a:lstStyle/>
              <a:p>
                <a:r>
                  <a:rPr lang="en-US" altLang="zh-CN" sz="3600" dirty="0" smtClean="0">
                    <a:solidFill>
                      <a:srgbClr val="394A57"/>
                    </a:solidFill>
                    <a:latin typeface="Century Gothic" panose="020B0502020202020204" pitchFamily="34" charset="0"/>
                    <a:cs typeface="Arial" panose="020B0604020202020204" pitchFamily="34" charset="0"/>
                  </a:rPr>
                  <a:t>Broad</a:t>
                </a:r>
                <a:endParaRPr lang="en-US" altLang="zh-CN" sz="3600" dirty="0">
                  <a:solidFill>
                    <a:srgbClr val="394A57"/>
                  </a:solidFill>
                  <a:latin typeface="Century Gothic" panose="020B0502020202020204" pitchFamily="34" charset="0"/>
                  <a:cs typeface="Arial" panose="020B0604020202020204" pitchFamily="34" charset="0"/>
                </a:endParaRPr>
              </a:p>
            </p:txBody>
          </p:sp>
          <p:sp>
            <p:nvSpPr>
              <p:cNvPr id="24" name="矩形 23"/>
              <p:cNvSpPr/>
              <p:nvPr/>
            </p:nvSpPr>
            <p:spPr>
              <a:xfrm>
                <a:off x="1658180" y="2831690"/>
                <a:ext cx="708367" cy="377075"/>
              </a:xfrm>
              <a:prstGeom prst="rect">
                <a:avLst/>
              </a:prstGeom>
            </p:spPr>
            <p:txBody>
              <a:bodyPr wrap="none">
                <a:spAutoFit/>
              </a:bodyPr>
              <a:lstStyle/>
              <a:p>
                <a:r>
                  <a:rPr lang="en-US" altLang="zh-CN" sz="2667" dirty="0" smtClean="0">
                    <a:solidFill>
                      <a:schemeClr val="tx1">
                        <a:lumMod val="50000"/>
                        <a:lumOff val="50000"/>
                      </a:schemeClr>
                    </a:solidFill>
                    <a:latin typeface="Century Gothic" panose="020B0502020202020204" pitchFamily="34" charset="0"/>
                    <a:cs typeface="Arial" panose="020B0604020202020204" pitchFamily="34" charset="0"/>
                  </a:rPr>
                  <a:t>Cast</a:t>
                </a:r>
                <a:endParaRPr lang="en-US" altLang="zh-CN" sz="2667" dirty="0">
                  <a:solidFill>
                    <a:schemeClr val="tx1">
                      <a:lumMod val="50000"/>
                      <a:lumOff val="50000"/>
                    </a:schemeClr>
                  </a:solidFill>
                  <a:latin typeface="Century Gothic" panose="020B0502020202020204" pitchFamily="34" charset="0"/>
                  <a:cs typeface="Arial" panose="020B0604020202020204" pitchFamily="34" charset="0"/>
                </a:endParaRPr>
              </a:p>
            </p:txBody>
          </p:sp>
        </p:grpSp>
      </p:grpSp>
      <p:grpSp>
        <p:nvGrpSpPr>
          <p:cNvPr id="2" name="组合 1"/>
          <p:cNvGrpSpPr/>
          <p:nvPr/>
        </p:nvGrpSpPr>
        <p:grpSpPr>
          <a:xfrm>
            <a:off x="815416" y="4882850"/>
            <a:ext cx="2434105" cy="1315731"/>
            <a:chOff x="611561" y="3662130"/>
            <a:chExt cx="1825579" cy="986796"/>
          </a:xfrm>
        </p:grpSpPr>
        <p:sp>
          <p:nvSpPr>
            <p:cNvPr id="25" name="矩形 24"/>
            <p:cNvSpPr/>
            <p:nvPr/>
          </p:nvSpPr>
          <p:spPr>
            <a:xfrm>
              <a:off x="611561" y="3967972"/>
              <a:ext cx="1825579" cy="680954"/>
            </a:xfrm>
            <a:prstGeom prst="rect">
              <a:avLst/>
            </a:prstGeom>
          </p:spPr>
          <p:txBody>
            <a:bodyPr wrap="square">
              <a:spAutoFit/>
            </a:bodyPr>
            <a:lstStyle/>
            <a:p>
              <a:pPr>
                <a:lnSpc>
                  <a:spcPct val="114000"/>
                </a:lnSpc>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48</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的地址，局域网内的所有主机都要接收此帧并处理。</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6" name="矩形 25"/>
            <p:cNvSpPr/>
            <p:nvPr/>
          </p:nvSpPr>
          <p:spPr>
            <a:xfrm>
              <a:off x="611561" y="3662130"/>
              <a:ext cx="1061829" cy="346249"/>
            </a:xfrm>
            <a:prstGeom prst="rect">
              <a:avLst/>
            </a:prstGeom>
          </p:spPr>
          <p:txBody>
            <a:bodyPr wrap="none">
              <a:spAutoFit/>
            </a:bodyPr>
            <a:lstStyle/>
            <a:p>
              <a:r>
                <a:rPr lang="zh-CN" altLang="en-US"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广播地址</a:t>
              </a:r>
              <a:endParaRPr lang="en-US" altLang="zh-CN" sz="24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nvGrpSpPr>
          <p:cNvPr id="51" name="组合 50"/>
          <p:cNvGrpSpPr/>
          <p:nvPr/>
        </p:nvGrpSpPr>
        <p:grpSpPr>
          <a:xfrm>
            <a:off x="4474869" y="2244876"/>
            <a:ext cx="2200072" cy="2200072"/>
            <a:chOff x="635255" y="1683657"/>
            <a:chExt cx="1650054" cy="1650054"/>
          </a:xfrm>
        </p:grpSpPr>
        <p:sp>
          <p:nvSpPr>
            <p:cNvPr id="54" name="空心弧 53"/>
            <p:cNvSpPr/>
            <p:nvPr/>
          </p:nvSpPr>
          <p:spPr>
            <a:xfrm>
              <a:off x="635255" y="1683657"/>
              <a:ext cx="1650054" cy="1650054"/>
            </a:xfrm>
            <a:prstGeom prst="blockArc">
              <a:avLst>
                <a:gd name="adj1" fmla="val 15650879"/>
                <a:gd name="adj2" fmla="val 10691500"/>
                <a:gd name="adj3" fmla="val 6227"/>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55" name="组合 54"/>
            <p:cNvGrpSpPr/>
            <p:nvPr/>
          </p:nvGrpSpPr>
          <p:grpSpPr>
            <a:xfrm>
              <a:off x="889758" y="2093186"/>
              <a:ext cx="1001237" cy="781031"/>
              <a:chOff x="1366117" y="2427734"/>
              <a:chExt cx="1001237" cy="781031"/>
            </a:xfrm>
          </p:grpSpPr>
          <p:sp>
            <p:nvSpPr>
              <p:cNvPr id="56" name="矩形 55"/>
              <p:cNvSpPr/>
              <p:nvPr/>
            </p:nvSpPr>
            <p:spPr>
              <a:xfrm>
                <a:off x="1366117" y="2427734"/>
                <a:ext cx="924772" cy="484748"/>
              </a:xfrm>
              <a:prstGeom prst="rect">
                <a:avLst/>
              </a:prstGeom>
            </p:spPr>
            <p:txBody>
              <a:bodyPr wrap="none">
                <a:spAutoFit/>
              </a:bodyPr>
              <a:lstStyle/>
              <a:p>
                <a:r>
                  <a:rPr lang="en-US" altLang="zh-CN" sz="3600" dirty="0" smtClean="0">
                    <a:solidFill>
                      <a:srgbClr val="394A57"/>
                    </a:solidFill>
                    <a:latin typeface="Century Gothic" panose="020B0502020202020204" pitchFamily="34" charset="0"/>
                    <a:cs typeface="Arial" panose="020B0604020202020204" pitchFamily="34" charset="0"/>
                  </a:rPr>
                  <a:t>Multi</a:t>
                </a:r>
                <a:endParaRPr lang="en-US" altLang="zh-CN" sz="3600" dirty="0">
                  <a:solidFill>
                    <a:srgbClr val="394A57"/>
                  </a:solidFill>
                  <a:latin typeface="Century Gothic" panose="020B0502020202020204" pitchFamily="34" charset="0"/>
                  <a:cs typeface="Arial" panose="020B0604020202020204" pitchFamily="34" charset="0"/>
                </a:endParaRPr>
              </a:p>
            </p:txBody>
          </p:sp>
          <p:sp>
            <p:nvSpPr>
              <p:cNvPr id="57" name="矩形 56"/>
              <p:cNvSpPr/>
              <p:nvPr/>
            </p:nvSpPr>
            <p:spPr>
              <a:xfrm>
                <a:off x="1658987" y="2831690"/>
                <a:ext cx="708367" cy="377075"/>
              </a:xfrm>
              <a:prstGeom prst="rect">
                <a:avLst/>
              </a:prstGeom>
            </p:spPr>
            <p:txBody>
              <a:bodyPr wrap="none">
                <a:spAutoFit/>
              </a:bodyPr>
              <a:lstStyle/>
              <a:p>
                <a:r>
                  <a:rPr lang="en-US" altLang="zh-CN" sz="2667" dirty="0" smtClean="0">
                    <a:solidFill>
                      <a:schemeClr val="tx1">
                        <a:lumMod val="50000"/>
                        <a:lumOff val="50000"/>
                      </a:schemeClr>
                    </a:solidFill>
                    <a:latin typeface="Century Gothic" panose="020B0502020202020204" pitchFamily="34" charset="0"/>
                    <a:cs typeface="Arial" panose="020B0604020202020204" pitchFamily="34" charset="0"/>
                  </a:rPr>
                  <a:t>Cast</a:t>
                </a:r>
                <a:endParaRPr lang="en-US" altLang="zh-CN" sz="2667" dirty="0">
                  <a:solidFill>
                    <a:schemeClr val="tx1">
                      <a:lumMod val="50000"/>
                      <a:lumOff val="50000"/>
                    </a:schemeClr>
                  </a:solidFill>
                  <a:latin typeface="Century Gothic" panose="020B0502020202020204" pitchFamily="34" charset="0"/>
                  <a:cs typeface="Arial" panose="020B0604020202020204" pitchFamily="34" charset="0"/>
                </a:endParaRPr>
              </a:p>
            </p:txBody>
          </p:sp>
        </p:grpSp>
      </p:grpSp>
      <p:grpSp>
        <p:nvGrpSpPr>
          <p:cNvPr id="7" name="组合 6"/>
          <p:cNvGrpSpPr/>
          <p:nvPr/>
        </p:nvGrpSpPr>
        <p:grpSpPr>
          <a:xfrm>
            <a:off x="4633888" y="4882848"/>
            <a:ext cx="2434105" cy="1315733"/>
            <a:chOff x="2775703" y="3662130"/>
            <a:chExt cx="1825579" cy="986798"/>
          </a:xfrm>
        </p:grpSpPr>
        <p:sp>
          <p:nvSpPr>
            <p:cNvPr id="52" name="矩形 51"/>
            <p:cNvSpPr/>
            <p:nvPr/>
          </p:nvSpPr>
          <p:spPr>
            <a:xfrm>
              <a:off x="2775703" y="3967973"/>
              <a:ext cx="1825579" cy="680955"/>
            </a:xfrm>
            <a:prstGeom prst="rect">
              <a:avLst/>
            </a:prstGeom>
          </p:spPr>
          <p:txBody>
            <a:bodyPr wrap="square">
              <a:spAutoFit/>
            </a:bodyPr>
            <a:lstStyle/>
            <a:p>
              <a:pPr>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第一字节的最低位为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，只有一部分主机要接收此帧并处理。</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53" name="矩形 52"/>
            <p:cNvSpPr/>
            <p:nvPr/>
          </p:nvSpPr>
          <p:spPr>
            <a:xfrm>
              <a:off x="2775703" y="3662130"/>
              <a:ext cx="1061829" cy="346249"/>
            </a:xfrm>
            <a:prstGeom prst="rect">
              <a:avLst/>
            </a:prstGeom>
          </p:spPr>
          <p:txBody>
            <a:bodyPr wrap="none">
              <a:spAutoFit/>
            </a:bodyPr>
            <a:lstStyle/>
            <a:p>
              <a:r>
                <a:rPr lang="zh-CN" altLang="en-US"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多播地址</a:t>
              </a:r>
              <a:endParaRPr lang="en-US" altLang="zh-CN" sz="24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nvGrpSpPr>
          <p:cNvPr id="59" name="组合 58"/>
          <p:cNvGrpSpPr/>
          <p:nvPr/>
        </p:nvGrpSpPr>
        <p:grpSpPr>
          <a:xfrm>
            <a:off x="8134321" y="2244876"/>
            <a:ext cx="2200072" cy="2200072"/>
            <a:chOff x="635255" y="1683657"/>
            <a:chExt cx="1650054" cy="1650054"/>
          </a:xfrm>
        </p:grpSpPr>
        <p:sp>
          <p:nvSpPr>
            <p:cNvPr id="62" name="空心弧 61"/>
            <p:cNvSpPr/>
            <p:nvPr/>
          </p:nvSpPr>
          <p:spPr>
            <a:xfrm>
              <a:off x="635255" y="1683657"/>
              <a:ext cx="1650054" cy="1650054"/>
            </a:xfrm>
            <a:prstGeom prst="blockArc">
              <a:avLst>
                <a:gd name="adj1" fmla="val 11922043"/>
                <a:gd name="adj2" fmla="val 10691500"/>
                <a:gd name="adj3" fmla="val 6227"/>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63" name="组合 62"/>
            <p:cNvGrpSpPr/>
            <p:nvPr/>
          </p:nvGrpSpPr>
          <p:grpSpPr>
            <a:xfrm>
              <a:off x="889758" y="2093186"/>
              <a:ext cx="1001237" cy="781031"/>
              <a:chOff x="1366117" y="2427734"/>
              <a:chExt cx="1001237" cy="781031"/>
            </a:xfrm>
          </p:grpSpPr>
          <p:sp>
            <p:nvSpPr>
              <p:cNvPr id="64" name="矩形 63"/>
              <p:cNvSpPr/>
              <p:nvPr/>
            </p:nvSpPr>
            <p:spPr>
              <a:xfrm>
                <a:off x="1366117" y="2427734"/>
                <a:ext cx="647053" cy="484748"/>
              </a:xfrm>
              <a:prstGeom prst="rect">
                <a:avLst/>
              </a:prstGeom>
            </p:spPr>
            <p:txBody>
              <a:bodyPr wrap="none">
                <a:spAutoFit/>
              </a:bodyPr>
              <a:lstStyle/>
              <a:p>
                <a:r>
                  <a:rPr lang="en-US" altLang="zh-CN" sz="3600" dirty="0" err="1" smtClean="0">
                    <a:solidFill>
                      <a:srgbClr val="394A57"/>
                    </a:solidFill>
                    <a:latin typeface="Century Gothic" panose="020B0502020202020204" pitchFamily="34" charset="0"/>
                    <a:cs typeface="Arial" panose="020B0604020202020204" pitchFamily="34" charset="0"/>
                  </a:rPr>
                  <a:t>Uni</a:t>
                </a:r>
                <a:endParaRPr lang="en-US" altLang="zh-CN" sz="3600" dirty="0">
                  <a:solidFill>
                    <a:srgbClr val="394A57"/>
                  </a:solidFill>
                  <a:latin typeface="Century Gothic" panose="020B0502020202020204" pitchFamily="34" charset="0"/>
                  <a:cs typeface="Arial" panose="020B0604020202020204" pitchFamily="34" charset="0"/>
                </a:endParaRPr>
              </a:p>
            </p:txBody>
          </p:sp>
          <p:sp>
            <p:nvSpPr>
              <p:cNvPr id="65" name="矩形 64"/>
              <p:cNvSpPr/>
              <p:nvPr/>
            </p:nvSpPr>
            <p:spPr>
              <a:xfrm>
                <a:off x="1658987" y="2831690"/>
                <a:ext cx="708367" cy="377075"/>
              </a:xfrm>
              <a:prstGeom prst="rect">
                <a:avLst/>
              </a:prstGeom>
            </p:spPr>
            <p:txBody>
              <a:bodyPr wrap="none">
                <a:spAutoFit/>
              </a:bodyPr>
              <a:lstStyle/>
              <a:p>
                <a:r>
                  <a:rPr lang="en-US" altLang="zh-CN" sz="2667" dirty="0" smtClean="0">
                    <a:solidFill>
                      <a:schemeClr val="tx1">
                        <a:lumMod val="50000"/>
                        <a:lumOff val="50000"/>
                      </a:schemeClr>
                    </a:solidFill>
                    <a:latin typeface="Century Gothic" panose="020B0502020202020204" pitchFamily="34" charset="0"/>
                    <a:cs typeface="Arial" panose="020B0604020202020204" pitchFamily="34" charset="0"/>
                  </a:rPr>
                  <a:t>Cast</a:t>
                </a:r>
                <a:endParaRPr lang="en-US" altLang="zh-CN" sz="2667" dirty="0">
                  <a:solidFill>
                    <a:schemeClr val="tx1">
                      <a:lumMod val="50000"/>
                      <a:lumOff val="50000"/>
                    </a:schemeClr>
                  </a:solidFill>
                  <a:latin typeface="Century Gothic" panose="020B0502020202020204" pitchFamily="34" charset="0"/>
                  <a:cs typeface="Arial" panose="020B0604020202020204" pitchFamily="34" charset="0"/>
                </a:endParaRPr>
              </a:p>
            </p:txBody>
          </p:sp>
        </p:grpSp>
      </p:grpSp>
      <p:grpSp>
        <p:nvGrpSpPr>
          <p:cNvPr id="8" name="组合 7"/>
          <p:cNvGrpSpPr/>
          <p:nvPr/>
        </p:nvGrpSpPr>
        <p:grpSpPr>
          <a:xfrm>
            <a:off x="8293341" y="4882837"/>
            <a:ext cx="2434105" cy="1315738"/>
            <a:chOff x="4939845" y="3662130"/>
            <a:chExt cx="1825579" cy="986804"/>
          </a:xfrm>
        </p:grpSpPr>
        <p:sp>
          <p:nvSpPr>
            <p:cNvPr id="60" name="矩形 59"/>
            <p:cNvSpPr/>
            <p:nvPr/>
          </p:nvSpPr>
          <p:spPr>
            <a:xfrm>
              <a:off x="4939845" y="3967978"/>
              <a:ext cx="1825579" cy="680956"/>
            </a:xfrm>
            <a:prstGeom prst="rect">
              <a:avLst/>
            </a:prstGeom>
          </p:spPr>
          <p:txBody>
            <a:bodyPr wrap="square">
              <a:spAutoFit/>
            </a:bodyPr>
            <a:lstStyle/>
            <a:p>
              <a:pPr>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第一字节的最低位为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，仅网卡地址与该目的地址相同的主机处理此帧。</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1" name="矩形 60"/>
            <p:cNvSpPr/>
            <p:nvPr/>
          </p:nvSpPr>
          <p:spPr>
            <a:xfrm>
              <a:off x="4939845" y="3662130"/>
              <a:ext cx="1061829" cy="346249"/>
            </a:xfrm>
            <a:prstGeom prst="rect">
              <a:avLst/>
            </a:prstGeom>
          </p:spPr>
          <p:txBody>
            <a:bodyPr wrap="none">
              <a:spAutoFit/>
            </a:bodyPr>
            <a:lstStyle/>
            <a:p>
              <a:r>
                <a:rPr lang="zh-CN" altLang="en-US"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单播地址</a:t>
              </a:r>
              <a:endParaRPr lang="en-US" altLang="zh-CN" sz="24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spTree>
    <p:extLst>
      <p:ext uri="{BB962C8B-B14F-4D97-AF65-F5344CB8AC3E}">
        <p14:creationId xmlns:p14="http://schemas.microsoft.com/office/powerpoint/2010/main" val="2529762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750"/>
                                  </p:stCondLst>
                                  <p:childTnLst>
                                    <p:set>
                                      <p:cBhvr>
                                        <p:cTn id="6" dur="1" fill="hold">
                                          <p:stCondLst>
                                            <p:cond delay="0"/>
                                          </p:stCondLst>
                                        </p:cTn>
                                        <p:tgtEl>
                                          <p:spTgt spid="48"/>
                                        </p:tgtEl>
                                        <p:attrNameLst>
                                          <p:attrName>style.visibility</p:attrName>
                                        </p:attrNameLst>
                                      </p:cBhvr>
                                      <p:to>
                                        <p:strVal val="visible"/>
                                      </p:to>
                                    </p:set>
                                    <p:anim calcmode="lin" valueType="num">
                                      <p:cBhvr>
                                        <p:cTn id="7" dur="300" fill="hold"/>
                                        <p:tgtEl>
                                          <p:spTgt spid="48"/>
                                        </p:tgtEl>
                                        <p:attrNameLst>
                                          <p:attrName>ppt_w</p:attrName>
                                        </p:attrNameLst>
                                      </p:cBhvr>
                                      <p:tavLst>
                                        <p:tav tm="0">
                                          <p:val>
                                            <p:fltVal val="0"/>
                                          </p:val>
                                        </p:tav>
                                        <p:tav tm="100000">
                                          <p:val>
                                            <p:strVal val="#ppt_w"/>
                                          </p:val>
                                        </p:tav>
                                      </p:tavLst>
                                    </p:anim>
                                    <p:anim calcmode="lin" valueType="num">
                                      <p:cBhvr>
                                        <p:cTn id="8" dur="300" fill="hold"/>
                                        <p:tgtEl>
                                          <p:spTgt spid="48"/>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1000"/>
                                  </p:stCondLst>
                                  <p:childTnLst>
                                    <p:animScale>
                                      <p:cBhvr>
                                        <p:cTn id="10" dur="200" fill="hold"/>
                                        <p:tgtEl>
                                          <p:spTgt spid="48"/>
                                        </p:tgtEl>
                                      </p:cBhvr>
                                      <p:by x="110000" y="110000"/>
                                    </p:animScale>
                                  </p:childTnLst>
                                </p:cTn>
                              </p:par>
                              <p:par>
                                <p:cTn id="11" presetID="23" presetClass="entr" presetSubtype="16" fill="hold" nodeType="withEffect">
                                  <p:stCondLst>
                                    <p:cond delay="1000"/>
                                  </p:stCondLst>
                                  <p:childTnLst>
                                    <p:set>
                                      <p:cBhvr>
                                        <p:cTn id="12" dur="1" fill="hold">
                                          <p:stCondLst>
                                            <p:cond delay="0"/>
                                          </p:stCondLst>
                                        </p:cTn>
                                        <p:tgtEl>
                                          <p:spTgt spid="51"/>
                                        </p:tgtEl>
                                        <p:attrNameLst>
                                          <p:attrName>style.visibility</p:attrName>
                                        </p:attrNameLst>
                                      </p:cBhvr>
                                      <p:to>
                                        <p:strVal val="visible"/>
                                      </p:to>
                                    </p:set>
                                    <p:anim calcmode="lin" valueType="num">
                                      <p:cBhvr>
                                        <p:cTn id="13" dur="300" fill="hold"/>
                                        <p:tgtEl>
                                          <p:spTgt spid="51"/>
                                        </p:tgtEl>
                                        <p:attrNameLst>
                                          <p:attrName>ppt_w</p:attrName>
                                        </p:attrNameLst>
                                      </p:cBhvr>
                                      <p:tavLst>
                                        <p:tav tm="0">
                                          <p:val>
                                            <p:fltVal val="0"/>
                                          </p:val>
                                        </p:tav>
                                        <p:tav tm="100000">
                                          <p:val>
                                            <p:strVal val="#ppt_w"/>
                                          </p:val>
                                        </p:tav>
                                      </p:tavLst>
                                    </p:anim>
                                    <p:anim calcmode="lin" valueType="num">
                                      <p:cBhvr>
                                        <p:cTn id="14" dur="300" fill="hold"/>
                                        <p:tgtEl>
                                          <p:spTgt spid="51"/>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1250"/>
                                  </p:stCondLst>
                                  <p:childTnLst>
                                    <p:animScale>
                                      <p:cBhvr>
                                        <p:cTn id="16" dur="200" fill="hold"/>
                                        <p:tgtEl>
                                          <p:spTgt spid="51"/>
                                        </p:tgtEl>
                                      </p:cBhvr>
                                      <p:by x="110000" y="110000"/>
                                    </p:animScale>
                                  </p:childTnLst>
                                </p:cTn>
                              </p:par>
                              <p:par>
                                <p:cTn id="17" presetID="23" presetClass="entr" presetSubtype="16" fill="hold" nodeType="withEffect">
                                  <p:stCondLst>
                                    <p:cond delay="1250"/>
                                  </p:stCondLst>
                                  <p:childTnLst>
                                    <p:set>
                                      <p:cBhvr>
                                        <p:cTn id="18" dur="1" fill="hold">
                                          <p:stCondLst>
                                            <p:cond delay="0"/>
                                          </p:stCondLst>
                                        </p:cTn>
                                        <p:tgtEl>
                                          <p:spTgt spid="59"/>
                                        </p:tgtEl>
                                        <p:attrNameLst>
                                          <p:attrName>style.visibility</p:attrName>
                                        </p:attrNameLst>
                                      </p:cBhvr>
                                      <p:to>
                                        <p:strVal val="visible"/>
                                      </p:to>
                                    </p:set>
                                    <p:anim calcmode="lin" valueType="num">
                                      <p:cBhvr>
                                        <p:cTn id="19" dur="300" fill="hold"/>
                                        <p:tgtEl>
                                          <p:spTgt spid="59"/>
                                        </p:tgtEl>
                                        <p:attrNameLst>
                                          <p:attrName>ppt_w</p:attrName>
                                        </p:attrNameLst>
                                      </p:cBhvr>
                                      <p:tavLst>
                                        <p:tav tm="0">
                                          <p:val>
                                            <p:fltVal val="0"/>
                                          </p:val>
                                        </p:tav>
                                        <p:tav tm="100000">
                                          <p:val>
                                            <p:strVal val="#ppt_w"/>
                                          </p:val>
                                        </p:tav>
                                      </p:tavLst>
                                    </p:anim>
                                    <p:anim calcmode="lin" valueType="num">
                                      <p:cBhvr>
                                        <p:cTn id="20" dur="300" fill="hold"/>
                                        <p:tgtEl>
                                          <p:spTgt spid="59"/>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500"/>
                                  </p:stCondLst>
                                  <p:childTnLst>
                                    <p:animScale>
                                      <p:cBhvr>
                                        <p:cTn id="22" dur="200" fill="hold"/>
                                        <p:tgtEl>
                                          <p:spTgt spid="59"/>
                                        </p:tgtEl>
                                      </p:cBhvr>
                                      <p:by x="110000" y="110000"/>
                                    </p:animScale>
                                  </p:childTnLst>
                                </p:cTn>
                              </p:par>
                              <p:par>
                                <p:cTn id="23" presetID="2" presetClass="entr" presetSubtype="4" decel="100000" fill="hold" nodeType="withEffect">
                                  <p:stCondLst>
                                    <p:cond delay="225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par>
                                <p:cTn id="27" presetID="2" presetClass="entr" presetSubtype="4" decel="100000" fill="hold" nodeType="withEffect">
                                  <p:stCondLst>
                                    <p:cond delay="250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par>
                                <p:cTn id="31" presetID="2" presetClass="entr" presetSubtype="4" decel="100000" fill="hold" nodeType="withEffect">
                                  <p:stCondLst>
                                    <p:cond delay="275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5261377" cy="707886"/>
          </a:xfrm>
          <a:prstGeom prst="rect">
            <a:avLst/>
          </a:prstGeom>
        </p:spPr>
        <p:txBody>
          <a:bodyPr wrap="none">
            <a:spAutoFit/>
          </a:bodyPr>
          <a:lstStyle/>
          <a:p>
            <a:r>
              <a:rPr lang="en-US" altLang="zh-CN"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MAC </a:t>
            </a:r>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地址的基本概念</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18</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188659"/>
          </a:xfrm>
          <a:prstGeom prst="rect">
            <a:avLst/>
          </a:prstGeom>
        </p:spPr>
        <p:txBody>
          <a:bodyPr wrap="square">
            <a:spAutoFit/>
          </a:bodyPr>
          <a:lstStyle/>
          <a:p>
            <a:pPr algn="just">
              <a:lnSpc>
                <a:spcPct val="114000"/>
              </a:lnSpc>
              <a:buClr>
                <a:srgbClr val="1F9E23"/>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地址第一字节的次低有效位</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全局管理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本地管理（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Global/Local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G/L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）位，用于区分是全局地址还是本地地址，若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G/L=0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，则为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全局管理的物理地址；若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G/L=1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，则为本地管理的物理地址。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地址的第一字节的最低有效位</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单播</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多播（</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Individual/Group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）位，用于区分是单播地址还是组播地址，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I/L=0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，表示一个单播地址，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I/L=1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为组播</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1" name="矩形 10"/>
          <p:cNvSpPr/>
          <p:nvPr/>
        </p:nvSpPr>
        <p:spPr>
          <a:xfrm>
            <a:off x="549987" y="1312195"/>
            <a:ext cx="7069564" cy="461665"/>
          </a:xfrm>
          <a:prstGeom prst="rect">
            <a:avLst/>
          </a:prstGeom>
        </p:spPr>
        <p:txBody>
          <a:bodyPr wrap="none">
            <a:spAutoFit/>
          </a:bodyPr>
          <a:lstStyle/>
          <a:p>
            <a:r>
              <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MAC</a:t>
            </a:r>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地址全局管理</a:t>
            </a:r>
            <a:r>
              <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t>
            </a:r>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本地管理与单播</a:t>
            </a:r>
            <a:r>
              <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t>
            </a:r>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多播位的规定</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170" name="Picture 2" descr="4-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5510" y="3658109"/>
            <a:ext cx="10156628" cy="2298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6669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7170"/>
                                        </p:tgtEl>
                                        <p:attrNameLst>
                                          <p:attrName>style.visibility</p:attrName>
                                        </p:attrNameLst>
                                      </p:cBhvr>
                                      <p:to>
                                        <p:strVal val="visible"/>
                                      </p:to>
                                    </p:set>
                                    <p:animEffect transition="in" filter="fade">
                                      <p:cBhvr>
                                        <p:cTn id="16" dur="500"/>
                                        <p:tgtEl>
                                          <p:spTgt spid="7170"/>
                                        </p:tgtEl>
                                      </p:cBhvr>
                                    </p:animEffect>
                                    <p:anim calcmode="lin" valueType="num">
                                      <p:cBhvr>
                                        <p:cTn id="17" dur="500" fill="hold"/>
                                        <p:tgtEl>
                                          <p:spTgt spid="7170"/>
                                        </p:tgtEl>
                                        <p:attrNameLst>
                                          <p:attrName>ppt_x</p:attrName>
                                        </p:attrNameLst>
                                      </p:cBhvr>
                                      <p:tavLst>
                                        <p:tav tm="0">
                                          <p:val>
                                            <p:strVal val="#ppt_x"/>
                                          </p:val>
                                        </p:tav>
                                        <p:tav tm="100000">
                                          <p:val>
                                            <p:strVal val="#ppt_x"/>
                                          </p:val>
                                        </p:tav>
                                      </p:tavLst>
                                    </p:anim>
                                    <p:anim calcmode="lin" valueType="num">
                                      <p:cBhvr>
                                        <p:cTn id="18" dur="500" fill="hold"/>
                                        <p:tgtEl>
                                          <p:spTgt spid="7170"/>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5261377" cy="707886"/>
          </a:xfrm>
          <a:prstGeom prst="rect">
            <a:avLst/>
          </a:prstGeom>
        </p:spPr>
        <p:txBody>
          <a:bodyPr wrap="none">
            <a:spAutoFit/>
          </a:bodyPr>
          <a:lstStyle/>
          <a:p>
            <a:r>
              <a:rPr lang="en-US" altLang="zh-CN"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MAC </a:t>
            </a:r>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地址的基本概念</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19</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188659"/>
          </a:xfrm>
          <a:prstGeom prst="rect">
            <a:avLst/>
          </a:prstGeom>
        </p:spPr>
        <p:txBody>
          <a:bodyPr wrap="square">
            <a:spAutoFit/>
          </a:bodyPr>
          <a:lstStyle/>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有了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地址，数据帧的传递就是有目的的传送。数据帧头中将包含源主机和目的主机的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地址，主机网卡一旦探测到有数据帧到来，将检查此帧中的目的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地址是否是本机的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地址，若是则继续收取完整的数据帧，否则放弃。</a:t>
            </a:r>
          </a:p>
          <a:p>
            <a:pPr algn="just">
              <a:lnSpc>
                <a:spcPct val="114000"/>
              </a:lnSpc>
              <a:buClr>
                <a:srgbClr val="1F9E23"/>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任何一个数据帧中的源</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地址和目的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地址相关的主机必然是相邻的。对于源主机和目的主机在同一个局域网也是显然</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a:t>
            </a: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1" name="矩形 10"/>
          <p:cNvSpPr/>
          <p:nvPr/>
        </p:nvSpPr>
        <p:spPr>
          <a:xfrm>
            <a:off x="549987" y="1312195"/>
            <a:ext cx="2529860" cy="461665"/>
          </a:xfrm>
          <a:prstGeom prst="rect">
            <a:avLst/>
          </a:prstGeom>
        </p:spPr>
        <p:txBody>
          <a:bodyPr wrap="none">
            <a:spAutoFit/>
          </a:bodyPr>
          <a:lstStyle/>
          <a:p>
            <a:r>
              <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MAC</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地址的作用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194" name="Picture 2" descr="0406"/>
          <p:cNvPicPr>
            <a:picLocks noChangeAspect="1" noChangeArrowheads="1"/>
          </p:cNvPicPr>
          <p:nvPr/>
        </p:nvPicPr>
        <p:blipFill>
          <a:blip r:embed="rId2" cstate="print">
            <a:extLst>
              <a:ext uri="{28A0092B-C50C-407E-A947-70E740481C1C}">
                <a14:useLocalDpi xmlns:a14="http://schemas.microsoft.com/office/drawing/2010/main" val="0"/>
              </a:ext>
            </a:extLst>
          </a:blip>
          <a:srcRect b="3004"/>
          <a:stretch>
            <a:fillRect/>
          </a:stretch>
        </p:blipFill>
        <p:spPr bwMode="auto">
          <a:xfrm>
            <a:off x="2742384" y="3266717"/>
            <a:ext cx="6700574" cy="3081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7468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8194"/>
                                        </p:tgtEl>
                                        <p:attrNameLst>
                                          <p:attrName>style.visibility</p:attrName>
                                        </p:attrNameLst>
                                      </p:cBhvr>
                                      <p:to>
                                        <p:strVal val="visible"/>
                                      </p:to>
                                    </p:set>
                                    <p:animEffect transition="in" filter="fade">
                                      <p:cBhvr>
                                        <p:cTn id="16" dur="500"/>
                                        <p:tgtEl>
                                          <p:spTgt spid="8194"/>
                                        </p:tgtEl>
                                      </p:cBhvr>
                                    </p:animEffect>
                                    <p:anim calcmode="lin" valueType="num">
                                      <p:cBhvr>
                                        <p:cTn id="17" dur="500" fill="hold"/>
                                        <p:tgtEl>
                                          <p:spTgt spid="8194"/>
                                        </p:tgtEl>
                                        <p:attrNameLst>
                                          <p:attrName>ppt_x</p:attrName>
                                        </p:attrNameLst>
                                      </p:cBhvr>
                                      <p:tavLst>
                                        <p:tav tm="0">
                                          <p:val>
                                            <p:strVal val="#ppt_x"/>
                                          </p:val>
                                        </p:tav>
                                        <p:tav tm="100000">
                                          <p:val>
                                            <p:strVal val="#ppt_x"/>
                                          </p:val>
                                        </p:tav>
                                      </p:tavLst>
                                    </p:anim>
                                    <p:anim calcmode="lin" valueType="num">
                                      <p:cBhvr>
                                        <p:cTn id="18" dur="500" fill="hold"/>
                                        <p:tgtEl>
                                          <p:spTgt spid="8194"/>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49987" y="698680"/>
            <a:ext cx="4493539" cy="1251169"/>
            <a:chOff x="412490" y="524010"/>
            <a:chExt cx="3370154" cy="938376"/>
          </a:xfrm>
        </p:grpSpPr>
        <p:sp>
          <p:nvSpPr>
            <p:cNvPr id="5" name="矩形 4"/>
            <p:cNvSpPr/>
            <p:nvPr/>
          </p:nvSpPr>
          <p:spPr>
            <a:xfrm>
              <a:off x="412490" y="524010"/>
              <a:ext cx="3370154" cy="623247"/>
            </a:xfrm>
            <a:prstGeom prst="rect">
              <a:avLst/>
            </a:prstGeom>
          </p:spPr>
          <p:txBody>
            <a:bodyPr wrap="none">
              <a:spAutoFit/>
            </a:bodyPr>
            <a:lstStyle/>
            <a:p>
              <a:r>
                <a:rPr lang="zh-CN" altLang="en-US" sz="48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计算机网络基础</a:t>
              </a:r>
              <a:endParaRPr lang="en-US" altLang="zh-CN" sz="48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1069971"/>
              <a:ext cx="2292935" cy="392415"/>
            </a:xfrm>
            <a:prstGeom prst="rect">
              <a:avLst/>
            </a:prstGeom>
          </p:spPr>
          <p:txBody>
            <a:bodyPr wrap="none">
              <a:spAutoFit/>
            </a:bodyPr>
            <a:lstStyle/>
            <a:p>
              <a:r>
                <a:rPr lang="zh-CN" altLang="en-US" sz="28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组建和管理局域网</a:t>
              </a:r>
              <a:endParaRPr lang="en-US" altLang="zh-CN" sz="28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10" name="矩形 9"/>
          <p:cNvSpPr/>
          <p:nvPr/>
        </p:nvSpPr>
        <p:spPr>
          <a:xfrm>
            <a:off x="-1242482" y="1006456"/>
            <a:ext cx="233693" cy="233693"/>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10"/>
          <p:cNvSpPr/>
          <p:nvPr/>
        </p:nvSpPr>
        <p:spPr>
          <a:xfrm>
            <a:off x="-1242482" y="1357902"/>
            <a:ext cx="233693" cy="233693"/>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p:cNvSpPr/>
          <p:nvPr/>
        </p:nvSpPr>
        <p:spPr>
          <a:xfrm>
            <a:off x="-1242482" y="1709348"/>
            <a:ext cx="233693" cy="233693"/>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02</a:t>
              </a:r>
              <a:endParaRPr lang="zh-CN" altLang="en-US" sz="1067"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nvGrpSpPr>
        <p:grpSpPr>
          <a:xfrm>
            <a:off x="670987" y="2556523"/>
            <a:ext cx="1847626" cy="680456"/>
            <a:chOff x="844182" y="1917392"/>
            <a:chExt cx="1385719" cy="510342"/>
          </a:xfrm>
        </p:grpSpPr>
        <p:sp>
          <p:nvSpPr>
            <p:cNvPr id="70" name="矩形 69"/>
            <p:cNvSpPr/>
            <p:nvPr/>
          </p:nvSpPr>
          <p:spPr>
            <a:xfrm>
              <a:off x="844182" y="1917392"/>
              <a:ext cx="1385719" cy="510342"/>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2" name="矩形 71"/>
            <p:cNvSpPr/>
            <p:nvPr/>
          </p:nvSpPr>
          <p:spPr>
            <a:xfrm>
              <a:off x="1020929" y="2003286"/>
              <a:ext cx="1061829" cy="346249"/>
            </a:xfrm>
            <a:prstGeom prst="rect">
              <a:avLst/>
            </a:prstGeom>
          </p:spPr>
          <p:txBody>
            <a:bodyPr wrap="none">
              <a:spAutoFit/>
            </a:bodyPr>
            <a:lstStyle/>
            <a:p>
              <a:r>
                <a:rPr lang="zh-CN" altLang="en-US" sz="24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学习目标</a:t>
              </a:r>
              <a:endParaRPr lang="en-US" altLang="zh-CN" sz="24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73" name="矩形 72"/>
          <p:cNvSpPr/>
          <p:nvPr/>
        </p:nvSpPr>
        <p:spPr>
          <a:xfrm>
            <a:off x="549988" y="3477005"/>
            <a:ext cx="10964680" cy="3039422"/>
          </a:xfrm>
          <a:prstGeom prst="rect">
            <a:avLst/>
          </a:prstGeom>
        </p:spPr>
        <p:txBody>
          <a:bodyPr wrap="square">
            <a:spAutoFit/>
          </a:bodyPr>
          <a:lstStyle/>
          <a:p>
            <a:pPr marL="285750" lvl="0" indent="-285750">
              <a:lnSpc>
                <a:spcPct val="114000"/>
              </a:lnSpc>
              <a:buFont typeface="Wingdings" panose="05000000000000000000" pitchFamily="2" charset="2"/>
              <a:buChar char="ü"/>
            </a:pPr>
            <a:r>
              <a:rPr lang="zh-CN" altLang="en-US" sz="2400" dirty="0" smtClean="0">
                <a:solidFill>
                  <a:prstClr val="black"/>
                </a:solidFill>
                <a:latin typeface="宋体" panose="02010600030101010101" pitchFamily="2" charset="-122"/>
                <a:cs typeface="Arial" panose="020B0604020202020204" pitchFamily="34" charset="0"/>
              </a:rPr>
              <a:t>了解局域网的发展和演变过程、参考模型及其标准</a:t>
            </a:r>
            <a:endParaRPr lang="en-US" altLang="zh-CN" sz="2400" dirty="0" smtClean="0">
              <a:solidFill>
                <a:prstClr val="black"/>
              </a:solidFill>
              <a:latin typeface="宋体" panose="02010600030101010101" pitchFamily="2" charset="-122"/>
              <a:cs typeface="Arial" panose="020B0604020202020204" pitchFamily="34" charset="0"/>
            </a:endParaRPr>
          </a:p>
          <a:p>
            <a:pPr marL="285750" lvl="0" indent="-285750">
              <a:lnSpc>
                <a:spcPct val="114000"/>
              </a:lnSpc>
              <a:buFont typeface="Wingdings" panose="05000000000000000000" pitchFamily="2" charset="2"/>
              <a:buChar char="ü"/>
            </a:pPr>
            <a:r>
              <a:rPr lang="zh-CN" altLang="en-US" sz="2400" dirty="0" smtClean="0">
                <a:solidFill>
                  <a:prstClr val="black"/>
                </a:solidFill>
                <a:latin typeface="宋体" panose="02010600030101010101" pitchFamily="2" charset="-122"/>
                <a:cs typeface="Arial" panose="020B0604020202020204" pitchFamily="34" charset="0"/>
              </a:rPr>
              <a:t>理解局域网介质访问控制方法</a:t>
            </a:r>
            <a:endParaRPr lang="en-US" altLang="zh-CN" sz="2400" dirty="0" smtClean="0">
              <a:solidFill>
                <a:prstClr val="black"/>
              </a:solidFill>
              <a:latin typeface="宋体" panose="02010600030101010101" pitchFamily="2" charset="-122"/>
              <a:cs typeface="Arial" panose="020B0604020202020204" pitchFamily="34" charset="0"/>
            </a:endParaRPr>
          </a:p>
          <a:p>
            <a:pPr marL="285750" lvl="0" indent="-285750">
              <a:lnSpc>
                <a:spcPct val="114000"/>
              </a:lnSpc>
              <a:buFont typeface="Wingdings" panose="05000000000000000000" pitchFamily="2" charset="2"/>
              <a:buChar char="ü"/>
            </a:pPr>
            <a:r>
              <a:rPr lang="zh-CN" altLang="en-US" sz="2400" dirty="0" smtClean="0">
                <a:solidFill>
                  <a:prstClr val="black"/>
                </a:solidFill>
                <a:latin typeface="宋体" panose="02010600030101010101" pitchFamily="2" charset="-122"/>
                <a:cs typeface="Arial" panose="020B0604020202020204" pitchFamily="34" charset="0"/>
              </a:rPr>
              <a:t>了解传统（共享式）以太网技术及高速局域网的组网规范</a:t>
            </a:r>
            <a:endParaRPr lang="en-US" altLang="zh-CN" sz="2400" dirty="0" smtClean="0">
              <a:solidFill>
                <a:prstClr val="black"/>
              </a:solidFill>
              <a:latin typeface="宋体" panose="02010600030101010101" pitchFamily="2" charset="-122"/>
              <a:cs typeface="Arial" panose="020B0604020202020204" pitchFamily="34" charset="0"/>
            </a:endParaRPr>
          </a:p>
          <a:p>
            <a:pPr marL="285750" lvl="0" indent="-285750">
              <a:lnSpc>
                <a:spcPct val="114000"/>
              </a:lnSpc>
              <a:buFont typeface="Wingdings" panose="05000000000000000000" pitchFamily="2" charset="2"/>
              <a:buChar char="ü"/>
            </a:pPr>
            <a:r>
              <a:rPr lang="zh-CN" altLang="en-US" sz="2400" dirty="0" smtClean="0">
                <a:solidFill>
                  <a:prstClr val="black"/>
                </a:solidFill>
                <a:latin typeface="Century Gothic" panose="020B0502020202020204" pitchFamily="34" charset="0"/>
                <a:cs typeface="Arial" panose="020B0604020202020204" pitchFamily="34" charset="0"/>
              </a:rPr>
              <a:t>掌握 </a:t>
            </a:r>
            <a:r>
              <a:rPr lang="en-US" altLang="zh-CN" sz="2400" dirty="0" smtClean="0">
                <a:solidFill>
                  <a:prstClr val="black"/>
                </a:solidFill>
                <a:latin typeface="Century Gothic" panose="020B0502020202020204" pitchFamily="34" charset="0"/>
                <a:cs typeface="Arial" panose="020B0604020202020204" pitchFamily="34" charset="0"/>
              </a:rPr>
              <a:t>MAC </a:t>
            </a:r>
            <a:r>
              <a:rPr lang="zh-CN" altLang="en-US" sz="2400" dirty="0" smtClean="0">
                <a:solidFill>
                  <a:prstClr val="black"/>
                </a:solidFill>
                <a:latin typeface="Century Gothic" panose="020B0502020202020204" pitchFamily="34" charset="0"/>
                <a:cs typeface="Arial" panose="020B0604020202020204" pitchFamily="34" charset="0"/>
              </a:rPr>
              <a:t>地址的概念和以太网帧的结构</a:t>
            </a:r>
            <a:endParaRPr lang="en-US" altLang="zh-CN" sz="2400" dirty="0" smtClean="0">
              <a:solidFill>
                <a:prstClr val="black"/>
              </a:solidFill>
              <a:latin typeface="Century Gothic" panose="020B0502020202020204" pitchFamily="34" charset="0"/>
              <a:cs typeface="Arial" panose="020B0604020202020204" pitchFamily="34" charset="0"/>
            </a:endParaRPr>
          </a:p>
          <a:p>
            <a:pPr marL="285750" lvl="0" indent="-285750">
              <a:lnSpc>
                <a:spcPct val="114000"/>
              </a:lnSpc>
              <a:buFont typeface="Wingdings" panose="05000000000000000000" pitchFamily="2" charset="2"/>
              <a:buChar char="ü"/>
            </a:pPr>
            <a:r>
              <a:rPr lang="zh-CN" altLang="en-US" sz="2400" dirty="0" smtClean="0">
                <a:solidFill>
                  <a:prstClr val="black"/>
                </a:solidFill>
                <a:latin typeface="Century Gothic" panose="020B0502020202020204" pitchFamily="34" charset="0"/>
                <a:cs typeface="Arial" panose="020B0604020202020204" pitchFamily="34" charset="0"/>
              </a:rPr>
              <a:t>掌握交换式局域网和 </a:t>
            </a:r>
            <a:r>
              <a:rPr lang="en-US" altLang="zh-CN" sz="2400" dirty="0" smtClean="0">
                <a:solidFill>
                  <a:prstClr val="black"/>
                </a:solidFill>
                <a:latin typeface="Century Gothic" panose="020B0502020202020204" pitchFamily="34" charset="0"/>
                <a:cs typeface="Arial" panose="020B0604020202020204" pitchFamily="34" charset="0"/>
              </a:rPr>
              <a:t>VLAN </a:t>
            </a:r>
            <a:r>
              <a:rPr lang="zh-CN" altLang="en-US" sz="2400" dirty="0" smtClean="0">
                <a:solidFill>
                  <a:prstClr val="black"/>
                </a:solidFill>
                <a:latin typeface="Century Gothic" panose="020B0502020202020204" pitchFamily="34" charset="0"/>
                <a:cs typeface="Arial" panose="020B0604020202020204" pitchFamily="34" charset="0"/>
              </a:rPr>
              <a:t>的基本工作过程</a:t>
            </a:r>
            <a:endParaRPr lang="en-US" altLang="zh-CN" sz="2400" dirty="0" smtClean="0">
              <a:solidFill>
                <a:prstClr val="black"/>
              </a:solidFill>
              <a:latin typeface="Century Gothic" panose="020B0502020202020204" pitchFamily="34" charset="0"/>
              <a:cs typeface="Arial" panose="020B0604020202020204" pitchFamily="34" charset="0"/>
            </a:endParaRPr>
          </a:p>
          <a:p>
            <a:pPr marL="285750" lvl="0" indent="-285750">
              <a:lnSpc>
                <a:spcPct val="114000"/>
              </a:lnSpc>
              <a:buFont typeface="Wingdings" panose="05000000000000000000" pitchFamily="2" charset="2"/>
              <a:buChar char="ü"/>
            </a:pPr>
            <a:r>
              <a:rPr lang="zh-CN" altLang="en-US" sz="2400" dirty="0" smtClean="0">
                <a:solidFill>
                  <a:prstClr val="black"/>
                </a:solidFill>
                <a:latin typeface="Century Gothic" panose="020B0502020202020204" pitchFamily="34" charset="0"/>
                <a:cs typeface="Arial" panose="020B0604020202020204" pitchFamily="34" charset="0"/>
              </a:rPr>
              <a:t>掌握交换机网络设备的管理和交换式网络的扩展方法</a:t>
            </a:r>
            <a:endParaRPr lang="en-US" altLang="zh-CN" sz="2400" dirty="0" smtClean="0">
              <a:solidFill>
                <a:prstClr val="black"/>
              </a:solidFill>
              <a:latin typeface="Century Gothic" panose="020B0502020202020204" pitchFamily="34" charset="0"/>
              <a:cs typeface="Arial" panose="020B0604020202020204" pitchFamily="34" charset="0"/>
            </a:endParaRPr>
          </a:p>
          <a:p>
            <a:pPr marL="285750" lvl="0" indent="-285750">
              <a:lnSpc>
                <a:spcPct val="114000"/>
              </a:lnSpc>
              <a:buFont typeface="Wingdings" panose="05000000000000000000" pitchFamily="2" charset="2"/>
              <a:buChar char="ü"/>
            </a:pPr>
            <a:r>
              <a:rPr lang="zh-CN" altLang="en-US" sz="2400" dirty="0" smtClean="0">
                <a:solidFill>
                  <a:prstClr val="black"/>
                </a:solidFill>
                <a:latin typeface="Century Gothic" panose="020B0502020202020204" pitchFamily="34" charset="0"/>
                <a:cs typeface="Arial" panose="020B0604020202020204" pitchFamily="34" charset="0"/>
              </a:rPr>
              <a:t>了解无线网络的基本概念</a:t>
            </a:r>
            <a:endParaRPr lang="en-US" altLang="zh-CN" sz="2400" dirty="0">
              <a:solidFill>
                <a:prstClr val="black"/>
              </a:solidFill>
              <a:latin typeface="Century Gothic" panose="020B0502020202020204" pitchFamily="34" charset="0"/>
              <a:cs typeface="Arial" panose="020B0604020202020204" pitchFamily="34" charset="0"/>
            </a:endParaRPr>
          </a:p>
        </p:txBody>
      </p:sp>
      <p:grpSp>
        <p:nvGrpSpPr>
          <p:cNvPr id="15" name="组合 14"/>
          <p:cNvGrpSpPr/>
          <p:nvPr/>
        </p:nvGrpSpPr>
        <p:grpSpPr>
          <a:xfrm>
            <a:off x="10609639" y="2096884"/>
            <a:ext cx="628021" cy="919277"/>
            <a:chOff x="6045200" y="1282700"/>
            <a:chExt cx="328613" cy="481013"/>
          </a:xfrm>
          <a:solidFill>
            <a:srgbClr val="697E92"/>
          </a:solidFill>
        </p:grpSpPr>
        <p:sp>
          <p:nvSpPr>
            <p:cNvPr id="8" name="Freeform 7"/>
            <p:cNvSpPr>
              <a:spLocks/>
            </p:cNvSpPr>
            <p:nvPr/>
          </p:nvSpPr>
          <p:spPr bwMode="auto">
            <a:xfrm>
              <a:off x="6045200" y="1282700"/>
              <a:ext cx="328613" cy="165100"/>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8"/>
            <p:cNvSpPr>
              <a:spLocks/>
            </p:cNvSpPr>
            <p:nvPr/>
          </p:nvSpPr>
          <p:spPr bwMode="auto">
            <a:xfrm>
              <a:off x="6045200" y="1477963"/>
              <a:ext cx="328613" cy="285750"/>
            </a:xfrm>
            <a:custGeom>
              <a:avLst/>
              <a:gdLst>
                <a:gd name="T0" fmla="*/ 44 w 88"/>
                <a:gd name="T1" fmla="*/ 76 h 76"/>
                <a:gd name="T2" fmla="*/ 0 w 88"/>
                <a:gd name="T3" fmla="*/ 32 h 76"/>
                <a:gd name="T4" fmla="*/ 0 w 88"/>
                <a:gd name="T5" fmla="*/ 0 h 76"/>
                <a:gd name="T6" fmla="*/ 8 w 88"/>
                <a:gd name="T7" fmla="*/ 0 h 76"/>
                <a:gd name="T8" fmla="*/ 8 w 88"/>
                <a:gd name="T9" fmla="*/ 32 h 76"/>
                <a:gd name="T10" fmla="*/ 44 w 88"/>
                <a:gd name="T11" fmla="*/ 68 h 76"/>
                <a:gd name="T12" fmla="*/ 80 w 88"/>
                <a:gd name="T13" fmla="*/ 32 h 76"/>
                <a:gd name="T14" fmla="*/ 80 w 88"/>
                <a:gd name="T15" fmla="*/ 0 h 76"/>
                <a:gd name="T16" fmla="*/ 88 w 88"/>
                <a:gd name="T17" fmla="*/ 0 h 76"/>
                <a:gd name="T18" fmla="*/ 88 w 88"/>
                <a:gd name="T19" fmla="*/ 32 h 76"/>
                <a:gd name="T20" fmla="*/ 44 w 88"/>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76">
                  <a:moveTo>
                    <a:pt x="44" y="76"/>
                  </a:moveTo>
                  <a:cubicBezTo>
                    <a:pt x="20" y="76"/>
                    <a:pt x="0" y="56"/>
                    <a:pt x="0" y="32"/>
                  </a:cubicBezTo>
                  <a:cubicBezTo>
                    <a:pt x="0" y="0"/>
                    <a:pt x="0" y="0"/>
                    <a:pt x="0" y="0"/>
                  </a:cubicBezTo>
                  <a:cubicBezTo>
                    <a:pt x="8" y="0"/>
                    <a:pt x="8" y="0"/>
                    <a:pt x="8" y="0"/>
                  </a:cubicBezTo>
                  <a:cubicBezTo>
                    <a:pt x="8" y="32"/>
                    <a:pt x="8" y="32"/>
                    <a:pt x="8" y="32"/>
                  </a:cubicBezTo>
                  <a:cubicBezTo>
                    <a:pt x="8" y="52"/>
                    <a:pt x="24" y="68"/>
                    <a:pt x="44" y="68"/>
                  </a:cubicBezTo>
                  <a:cubicBezTo>
                    <a:pt x="64" y="68"/>
                    <a:pt x="80" y="52"/>
                    <a:pt x="80" y="32"/>
                  </a:cubicBezTo>
                  <a:cubicBezTo>
                    <a:pt x="80" y="0"/>
                    <a:pt x="80" y="0"/>
                    <a:pt x="80" y="0"/>
                  </a:cubicBezTo>
                  <a:cubicBezTo>
                    <a:pt x="88" y="0"/>
                    <a:pt x="88" y="0"/>
                    <a:pt x="88" y="0"/>
                  </a:cubicBezTo>
                  <a:cubicBezTo>
                    <a:pt x="88" y="32"/>
                    <a:pt x="88" y="32"/>
                    <a:pt x="88" y="32"/>
                  </a:cubicBezTo>
                  <a:cubicBezTo>
                    <a:pt x="88" y="56"/>
                    <a:pt x="68" y="76"/>
                    <a:pt x="44"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 name="Rectangle 9"/>
            <p:cNvSpPr>
              <a:spLocks noChangeArrowheads="1"/>
            </p:cNvSpPr>
            <p:nvPr/>
          </p:nvSpPr>
          <p:spPr bwMode="auto">
            <a:xfrm>
              <a:off x="6194425" y="1373188"/>
              <a:ext cx="30163"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Tree>
    <p:extLst>
      <p:ext uri="{BB962C8B-B14F-4D97-AF65-F5344CB8AC3E}">
        <p14:creationId xmlns:p14="http://schemas.microsoft.com/office/powerpoint/2010/main" val="288981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100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500"/>
                                        <p:tgtEl>
                                          <p:spTgt spid="73"/>
                                        </p:tgtEl>
                                        <p:attrNameLst>
                                          <p:attrName>ppt_y</p:attrName>
                                        </p:attrNameLst>
                                      </p:cBhvr>
                                      <p:tavLst>
                                        <p:tav tm="0">
                                          <p:val>
                                            <p:strVal val="#ppt_y-#ppt_h*1.125000"/>
                                          </p:val>
                                        </p:tav>
                                        <p:tav tm="100000">
                                          <p:val>
                                            <p:strVal val="#ppt_y"/>
                                          </p:val>
                                        </p:tav>
                                      </p:tavLst>
                                    </p:anim>
                                    <p:animEffect transition="in" filter="wipe(down)">
                                      <p:cBhvr>
                                        <p:cTn id="17" dur="500"/>
                                        <p:tgtEl>
                                          <p:spTgt spid="73"/>
                                        </p:tgtEl>
                                      </p:cBhvr>
                                    </p:animEffect>
                                  </p:childTnLst>
                                </p:cTn>
                              </p:par>
                              <p:par>
                                <p:cTn id="18" presetID="42" presetClass="entr" presetSubtype="0" fill="hold" nodeType="withEffect">
                                  <p:stCondLst>
                                    <p:cond delay="20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749471"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以太帧结构</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20</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696922"/>
          </a:xfrm>
          <a:prstGeom prst="rect">
            <a:avLst/>
          </a:prstGeom>
        </p:spPr>
        <p:txBody>
          <a:bodyPr wrap="square">
            <a:spAutoFit/>
          </a:bodyPr>
          <a:lstStyle/>
          <a:p>
            <a:pPr algn="just">
              <a:lnSpc>
                <a:spcPct val="114000"/>
              </a:lnSpc>
              <a:buClr>
                <a:srgbClr val="1F9E23"/>
              </a:buClr>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帧（</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Frame</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）是对数据的一种包装或封装，之后这些数据被分割成一个一个的比特后在物理层上传输。由于以太网技术是局域网的主流技术，本书只讨论以太网帧</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。下图是</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一个典型的以太网</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Ⅱ</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帧的帧结构。</a:t>
            </a: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9218" name="Picture 2" descr="4-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5828" y="2909057"/>
            <a:ext cx="9104570" cy="311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061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9218"/>
                                        </p:tgtEl>
                                        <p:attrNameLst>
                                          <p:attrName>style.visibility</p:attrName>
                                        </p:attrNameLst>
                                      </p:cBhvr>
                                      <p:to>
                                        <p:strVal val="visible"/>
                                      </p:to>
                                    </p:set>
                                    <p:animEffect transition="in" filter="fade">
                                      <p:cBhvr>
                                        <p:cTn id="16" dur="500"/>
                                        <p:tgtEl>
                                          <p:spTgt spid="9218"/>
                                        </p:tgtEl>
                                      </p:cBhvr>
                                    </p:animEffect>
                                    <p:anim calcmode="lin" valueType="num">
                                      <p:cBhvr>
                                        <p:cTn id="17" dur="500" fill="hold"/>
                                        <p:tgtEl>
                                          <p:spTgt spid="9218"/>
                                        </p:tgtEl>
                                        <p:attrNameLst>
                                          <p:attrName>ppt_x</p:attrName>
                                        </p:attrNameLst>
                                      </p:cBhvr>
                                      <p:tavLst>
                                        <p:tav tm="0">
                                          <p:val>
                                            <p:strVal val="#ppt_x"/>
                                          </p:val>
                                        </p:tav>
                                        <p:tav tm="100000">
                                          <p:val>
                                            <p:strVal val="#ppt_x"/>
                                          </p:val>
                                        </p:tav>
                                      </p:tavLst>
                                    </p:anim>
                                    <p:anim calcmode="lin" valueType="num">
                                      <p:cBhvr>
                                        <p:cTn id="18" dur="500" fill="hold"/>
                                        <p:tgtEl>
                                          <p:spTgt spid="92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749471"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以太帧结构</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21</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009828"/>
          </a:xfrm>
          <a:prstGeom prst="rect">
            <a:avLst/>
          </a:prstGeom>
        </p:spPr>
        <p:txBody>
          <a:bodyPr wrap="square">
            <a:spAutoFit/>
          </a:bodyPr>
          <a:lstStyle/>
          <a:p>
            <a:pPr algn="just">
              <a:lnSpc>
                <a:spcPct val="114000"/>
              </a:lnSpc>
              <a:buClr>
                <a:srgbClr val="1F9E23"/>
              </a:buClr>
            </a:pP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以太网帧中并没有明确的长度字段，它是如何知道一个帧的开始和结束的呢？以太网帧的最短和最长的长度是多少？</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1F9E23"/>
              </a:buClr>
            </a:pP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请根据下图分析以太网帧各个字段，并思考以太网使用的是同步传输技术还是异步传输技术？</a:t>
            </a:r>
            <a:endParaRPr lang="zh-CN" altLang="en-US"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1" name="矩形 10"/>
          <p:cNvSpPr/>
          <p:nvPr/>
        </p:nvSpPr>
        <p:spPr>
          <a:xfrm>
            <a:off x="549987" y="131219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以太网帧分析</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3001" y="3037550"/>
            <a:ext cx="4892870" cy="3493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3686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0242"/>
                                        </p:tgtEl>
                                        <p:attrNameLst>
                                          <p:attrName>style.visibility</p:attrName>
                                        </p:attrNameLst>
                                      </p:cBhvr>
                                      <p:to>
                                        <p:strVal val="visible"/>
                                      </p:to>
                                    </p:set>
                                    <p:animEffect transition="in" filter="fade">
                                      <p:cBhvr>
                                        <p:cTn id="16" dur="500"/>
                                        <p:tgtEl>
                                          <p:spTgt spid="10242"/>
                                        </p:tgtEl>
                                      </p:cBhvr>
                                    </p:animEffect>
                                    <p:anim calcmode="lin" valueType="num">
                                      <p:cBhvr>
                                        <p:cTn id="17" dur="500" fill="hold"/>
                                        <p:tgtEl>
                                          <p:spTgt spid="10242"/>
                                        </p:tgtEl>
                                        <p:attrNameLst>
                                          <p:attrName>ppt_x</p:attrName>
                                        </p:attrNameLst>
                                      </p:cBhvr>
                                      <p:tavLst>
                                        <p:tav tm="0">
                                          <p:val>
                                            <p:strVal val="#ppt_x"/>
                                          </p:val>
                                        </p:tav>
                                        <p:tav tm="100000">
                                          <p:val>
                                            <p:strVal val="#ppt_x"/>
                                          </p:val>
                                        </p:tav>
                                      </p:tavLst>
                                    </p:anim>
                                    <p:anim calcmode="lin" valueType="num">
                                      <p:cBhvr>
                                        <p:cTn id="18" dur="500" fill="hold"/>
                                        <p:tgtEl>
                                          <p:spTgt spid="10242"/>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1"/>
            <a:ext cx="428835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以太网的组网规范</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549987" y="1312195"/>
            <a:ext cx="2646878"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以太网的命名原则</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7" name="组合 6"/>
          <p:cNvGrpSpPr/>
          <p:nvPr/>
        </p:nvGrpSpPr>
        <p:grpSpPr>
          <a:xfrm>
            <a:off x="4520443" y="2618499"/>
            <a:ext cx="3495509" cy="3495509"/>
            <a:chOff x="3203848" y="1635646"/>
            <a:chExt cx="2621632" cy="2621632"/>
          </a:xfrm>
        </p:grpSpPr>
        <p:grpSp>
          <p:nvGrpSpPr>
            <p:cNvPr id="4" name="组合 3"/>
            <p:cNvGrpSpPr/>
            <p:nvPr/>
          </p:nvGrpSpPr>
          <p:grpSpPr>
            <a:xfrm>
              <a:off x="3203848" y="1635646"/>
              <a:ext cx="2621632" cy="2621632"/>
              <a:chOff x="4054834" y="1018426"/>
              <a:chExt cx="2621632" cy="2621632"/>
            </a:xfrm>
          </p:grpSpPr>
          <p:sp>
            <p:nvSpPr>
              <p:cNvPr id="3" name="饼形 2"/>
              <p:cNvSpPr/>
              <p:nvPr/>
            </p:nvSpPr>
            <p:spPr>
              <a:xfrm>
                <a:off x="4054834" y="1018426"/>
                <a:ext cx="2621632" cy="2621632"/>
              </a:xfrm>
              <a:prstGeom prst="pie">
                <a:avLst>
                  <a:gd name="adj1" fmla="val 15696902"/>
                  <a:gd name="adj2" fmla="val 6922972"/>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5" name="饼形 74"/>
              <p:cNvSpPr/>
              <p:nvPr/>
            </p:nvSpPr>
            <p:spPr>
              <a:xfrm>
                <a:off x="4054834" y="1018426"/>
                <a:ext cx="2621632" cy="2621632"/>
              </a:xfrm>
              <a:prstGeom prst="pie">
                <a:avLst>
                  <a:gd name="adj1" fmla="val 11900485"/>
                  <a:gd name="adj2" fmla="val 15708813"/>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6" name="饼形 75"/>
              <p:cNvSpPr/>
              <p:nvPr/>
            </p:nvSpPr>
            <p:spPr>
              <a:xfrm>
                <a:off x="4054834" y="1018426"/>
                <a:ext cx="2621632" cy="2621632"/>
              </a:xfrm>
              <a:prstGeom prst="pie">
                <a:avLst>
                  <a:gd name="adj1" fmla="val 6865544"/>
                  <a:gd name="adj2" fmla="val 11932479"/>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16" name="矩形 115"/>
            <p:cNvSpPr/>
            <p:nvPr/>
          </p:nvSpPr>
          <p:spPr>
            <a:xfrm>
              <a:off x="3448111" y="3016140"/>
              <a:ext cx="138548" cy="377075"/>
            </a:xfrm>
            <a:prstGeom prst="rect">
              <a:avLst/>
            </a:prstGeom>
          </p:spPr>
          <p:txBody>
            <a:bodyPr wrap="none">
              <a:spAutoFit/>
            </a:bodyPr>
            <a:lstStyle/>
            <a:p>
              <a:endParaRPr lang="en-US" altLang="zh-CN" sz="2667" dirty="0">
                <a:solidFill>
                  <a:schemeClr val="bg1"/>
                </a:solidFill>
                <a:latin typeface="Century Gothic" panose="020B0502020202020204" pitchFamily="34" charset="0"/>
                <a:cs typeface="Arial" panose="020B0604020202020204" pitchFamily="34" charset="0"/>
              </a:endParaRPr>
            </a:p>
          </p:txBody>
        </p:sp>
      </p:grpSp>
      <p:grpSp>
        <p:nvGrpSpPr>
          <p:cNvPr id="13" name="组合 12"/>
          <p:cNvGrpSpPr/>
          <p:nvPr/>
        </p:nvGrpSpPr>
        <p:grpSpPr>
          <a:xfrm>
            <a:off x="911424" y="3258121"/>
            <a:ext cx="4209693" cy="1415691"/>
            <a:chOff x="683568" y="2443592"/>
            <a:chExt cx="3157270" cy="1061769"/>
          </a:xfrm>
        </p:grpSpPr>
        <p:grpSp>
          <p:nvGrpSpPr>
            <p:cNvPr id="39" name="组合 38"/>
            <p:cNvGrpSpPr/>
            <p:nvPr/>
          </p:nvGrpSpPr>
          <p:grpSpPr>
            <a:xfrm>
              <a:off x="683568" y="2535864"/>
              <a:ext cx="2422482" cy="969497"/>
              <a:chOff x="448895" y="2236211"/>
              <a:chExt cx="2422482" cy="969497"/>
            </a:xfrm>
          </p:grpSpPr>
          <p:grpSp>
            <p:nvGrpSpPr>
              <p:cNvPr id="173" name="组合 172"/>
              <p:cNvGrpSpPr/>
              <p:nvPr/>
            </p:nvGrpSpPr>
            <p:grpSpPr>
              <a:xfrm>
                <a:off x="448895" y="2334135"/>
                <a:ext cx="371979" cy="371980"/>
                <a:chOff x="5903913" y="4632325"/>
                <a:chExt cx="257175" cy="257176"/>
              </a:xfrm>
              <a:solidFill>
                <a:srgbClr val="394A57"/>
              </a:solidFill>
            </p:grpSpPr>
            <p:sp>
              <p:nvSpPr>
                <p:cNvPr id="175"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6"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7"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8"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74" name="矩形 173"/>
              <p:cNvSpPr/>
              <p:nvPr/>
            </p:nvSpPr>
            <p:spPr>
              <a:xfrm>
                <a:off x="906534" y="2236211"/>
                <a:ext cx="1964843" cy="969497"/>
              </a:xfrm>
              <a:prstGeom prst="rect">
                <a:avLst/>
              </a:prstGeom>
            </p:spPr>
            <p:txBody>
              <a:bodyPr wrap="square">
                <a:spAutoFit/>
              </a:bodyPr>
              <a:lstStyle/>
              <a:p>
                <a:r>
                  <a:rPr lang="en-US" altLang="zh-CN" sz="2400" b="1" dirty="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rPr>
                  <a:t>n</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：以兆位每秒为单位的数据率（如</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10Mb/s</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100Mb/s</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1000Mb/s</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等）；</a:t>
                </a:r>
                <a:endParaRPr lang="en-US" altLang="zh-CN" dirty="0">
                  <a:solidFill>
                    <a:schemeClr val="tx1">
                      <a:lumMod val="65000"/>
                      <a:lumOff val="35000"/>
                    </a:schemeClr>
                  </a:solidFill>
                  <a:latin typeface="Century Gothic" panose="020B0502020202020204" pitchFamily="34" charset="0"/>
                  <a:cs typeface="Arial" panose="020B0604020202020204" pitchFamily="34" charset="0"/>
                </a:endParaRPr>
              </a:p>
            </p:txBody>
          </p:sp>
        </p:grpSp>
        <p:cxnSp>
          <p:nvCxnSpPr>
            <p:cNvPr id="38" name="直接连接符 37"/>
            <p:cNvCxnSpPr/>
            <p:nvPr/>
          </p:nvCxnSpPr>
          <p:spPr>
            <a:xfrm>
              <a:off x="684253" y="2443592"/>
              <a:ext cx="3156585"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912337" y="4949883"/>
            <a:ext cx="4450080" cy="809269"/>
            <a:chOff x="684253" y="3712413"/>
            <a:chExt cx="3337560" cy="606952"/>
          </a:xfrm>
        </p:grpSpPr>
        <p:grpSp>
          <p:nvGrpSpPr>
            <p:cNvPr id="36" name="组合 35"/>
            <p:cNvGrpSpPr/>
            <p:nvPr/>
          </p:nvGrpSpPr>
          <p:grpSpPr>
            <a:xfrm>
              <a:off x="690454" y="3712413"/>
              <a:ext cx="2415596" cy="553998"/>
              <a:chOff x="455781" y="2526656"/>
              <a:chExt cx="2415596" cy="553998"/>
            </a:xfrm>
          </p:grpSpPr>
          <p:grpSp>
            <p:nvGrpSpPr>
              <p:cNvPr id="156" name="组合 155"/>
              <p:cNvGrpSpPr/>
              <p:nvPr/>
            </p:nvGrpSpPr>
            <p:grpSpPr>
              <a:xfrm>
                <a:off x="455781" y="2622285"/>
                <a:ext cx="355907" cy="376572"/>
                <a:chOff x="5908675" y="1281113"/>
                <a:chExt cx="246063" cy="260350"/>
              </a:xfrm>
              <a:solidFill>
                <a:srgbClr val="394A57"/>
              </a:solidFill>
            </p:grpSpPr>
            <p:sp>
              <p:nvSpPr>
                <p:cNvPr id="15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57" name="矩形 156"/>
              <p:cNvSpPr/>
              <p:nvPr/>
            </p:nvSpPr>
            <p:spPr>
              <a:xfrm>
                <a:off x="906534" y="2526656"/>
                <a:ext cx="1964843" cy="553998"/>
              </a:xfrm>
              <a:prstGeom prst="rect">
                <a:avLst/>
              </a:prstGeom>
            </p:spPr>
            <p:txBody>
              <a:bodyPr wrap="square">
                <a:spAutoFit/>
              </a:bodyPr>
              <a:lstStyle/>
              <a:p>
                <a:r>
                  <a:rPr lang="zh-CN" altLang="en-US" sz="2400" b="1" dirty="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rPr>
                  <a:t>信号</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：基带（</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Base</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）或宽带（</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Broad</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）类型；</a:t>
                </a:r>
                <a:endParaRPr lang="en-US" altLang="zh-CN" dirty="0">
                  <a:solidFill>
                    <a:schemeClr val="tx1">
                      <a:lumMod val="65000"/>
                      <a:lumOff val="35000"/>
                    </a:schemeClr>
                  </a:solidFill>
                  <a:latin typeface="Century Gothic" panose="020B0502020202020204" pitchFamily="34" charset="0"/>
                  <a:cs typeface="Arial" panose="020B0604020202020204" pitchFamily="34" charset="0"/>
                </a:endParaRPr>
              </a:p>
            </p:txBody>
          </p:sp>
        </p:grpSp>
        <p:cxnSp>
          <p:nvCxnSpPr>
            <p:cNvPr id="179" name="直接连接符 178"/>
            <p:cNvCxnSpPr/>
            <p:nvPr/>
          </p:nvCxnSpPr>
          <p:spPr>
            <a:xfrm>
              <a:off x="684253" y="4319365"/>
              <a:ext cx="3337560"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7505254" y="3258118"/>
            <a:ext cx="4176469" cy="3327790"/>
            <a:chOff x="5628940" y="2443592"/>
            <a:chExt cx="3132352" cy="2495846"/>
          </a:xfrm>
        </p:grpSpPr>
        <p:grpSp>
          <p:nvGrpSpPr>
            <p:cNvPr id="9" name="组合 8"/>
            <p:cNvGrpSpPr/>
            <p:nvPr/>
          </p:nvGrpSpPr>
          <p:grpSpPr>
            <a:xfrm>
              <a:off x="6346843" y="2515694"/>
              <a:ext cx="2414449" cy="2423744"/>
              <a:chOff x="7486143" y="1974569"/>
              <a:chExt cx="2414449" cy="2423744"/>
            </a:xfrm>
          </p:grpSpPr>
          <p:grpSp>
            <p:nvGrpSpPr>
              <p:cNvPr id="139" name="组合 138"/>
              <p:cNvGrpSpPr/>
              <p:nvPr/>
            </p:nvGrpSpPr>
            <p:grpSpPr>
              <a:xfrm>
                <a:off x="7486143" y="2090863"/>
                <a:ext cx="378868" cy="335242"/>
                <a:chOff x="3889375" y="3302000"/>
                <a:chExt cx="261938" cy="231776"/>
              </a:xfrm>
              <a:solidFill>
                <a:srgbClr val="394A57"/>
              </a:solidFill>
            </p:grpSpPr>
            <p:sp>
              <p:nvSpPr>
                <p:cNvPr id="141"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2"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3"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4"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5"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40" name="矩形 139"/>
              <p:cNvSpPr/>
              <p:nvPr/>
            </p:nvSpPr>
            <p:spPr>
              <a:xfrm>
                <a:off x="7935749" y="1974569"/>
                <a:ext cx="1964843" cy="2423744"/>
              </a:xfrm>
              <a:prstGeom prst="rect">
                <a:avLst/>
              </a:prstGeom>
            </p:spPr>
            <p:txBody>
              <a:bodyPr wrap="square">
                <a:spAutoFit/>
              </a:bodyPr>
              <a:lstStyle/>
              <a:p>
                <a:r>
                  <a:rPr lang="zh-CN" altLang="en-US" sz="2400" b="1" dirty="0" smtClean="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rPr>
                  <a:t>物理介质</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：表示网络的布线特性（同轴电缆以网络的分段长度表示 </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5-500m</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2-185m</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T </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表示采用双绞线；</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C </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表示同轴电缆；</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F </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表示传输介质为光纤；</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X</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表示编码方式：</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100Mb/s</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网络中使用</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4B5B</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编码，</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1000Mb/s</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网络中使用</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8B10B</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编码等）。）</a:t>
                </a:r>
                <a:endParaRPr lang="en-US" altLang="zh-CN" dirty="0">
                  <a:solidFill>
                    <a:schemeClr val="tx1">
                      <a:lumMod val="65000"/>
                      <a:lumOff val="35000"/>
                    </a:schemeClr>
                  </a:solidFill>
                  <a:latin typeface="Century Gothic" panose="020B0502020202020204" pitchFamily="34" charset="0"/>
                  <a:cs typeface="Arial" panose="020B0604020202020204" pitchFamily="34" charset="0"/>
                </a:endParaRPr>
              </a:p>
            </p:txBody>
          </p:sp>
        </p:grpSp>
        <p:cxnSp>
          <p:nvCxnSpPr>
            <p:cNvPr id="181" name="直接连接符 180"/>
            <p:cNvCxnSpPr/>
            <p:nvPr/>
          </p:nvCxnSpPr>
          <p:spPr>
            <a:xfrm flipH="1">
              <a:off x="5628940" y="2443592"/>
              <a:ext cx="2841048"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sp>
        <p:nvSpPr>
          <p:cNvPr id="183" name="矩形 182"/>
          <p:cNvSpPr/>
          <p:nvPr/>
        </p:nvSpPr>
        <p:spPr>
          <a:xfrm>
            <a:off x="549988" y="1836473"/>
            <a:ext cx="10964680" cy="513346"/>
          </a:xfrm>
          <a:prstGeom prst="rect">
            <a:avLst/>
          </a:prstGeom>
        </p:spPr>
        <p:txBody>
          <a:bodyPr wrap="square">
            <a:spAutoFit/>
          </a:bodyPr>
          <a:lstStyle/>
          <a:p>
            <a:pPr algn="just">
              <a:lnSpc>
                <a:spcPct val="114000"/>
              </a:lnSpc>
            </a:pPr>
            <a:r>
              <a:rPr lang="en-US" altLang="zh-CN" sz="2000" dirty="0">
                <a:solidFill>
                  <a:schemeClr val="tx1">
                    <a:lumMod val="65000"/>
                    <a:lumOff val="35000"/>
                  </a:schemeClr>
                </a:solidFill>
                <a:latin typeface="Century Gothic" panose="020B0502020202020204" pitchFamily="34" charset="0"/>
                <a:cs typeface="Arial" panose="020B0604020202020204" pitchFamily="34" charset="0"/>
              </a:rPr>
              <a:t>IEEE 802.3</a:t>
            </a:r>
            <a:r>
              <a:rPr lang="zh-CN" altLang="en-US" sz="2000" dirty="0">
                <a:solidFill>
                  <a:schemeClr val="tx1">
                    <a:lumMod val="65000"/>
                    <a:lumOff val="35000"/>
                  </a:schemeClr>
                </a:solidFill>
                <a:latin typeface="Century Gothic" panose="020B0502020202020204" pitchFamily="34" charset="0"/>
                <a:cs typeface="Arial" panose="020B0604020202020204" pitchFamily="34" charset="0"/>
              </a:rPr>
              <a:t>定义了一种缩写符号来表示以太网的某一标准实现：</a:t>
            </a:r>
            <a:r>
              <a:rPr lang="en-US" altLang="zh-CN" sz="2400" dirty="0" smtClean="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rPr>
              <a:t>n-</a:t>
            </a:r>
            <a:r>
              <a:rPr lang="zh-CN" altLang="en-US" sz="2400" dirty="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rPr>
              <a:t>信号</a:t>
            </a:r>
            <a:r>
              <a:rPr lang="en-US" altLang="zh-CN" sz="2400" dirty="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rPr>
              <a:t>-</a:t>
            </a:r>
            <a:r>
              <a:rPr lang="zh-CN" altLang="en-US" sz="2400" dirty="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rPr>
              <a:t>物理介质</a:t>
            </a:r>
            <a:endParaRPr lang="en-US" altLang="zh-CN" sz="2400" dirty="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49" name="组合 48"/>
          <p:cNvGrpSpPr/>
          <p:nvPr/>
        </p:nvGrpSpPr>
        <p:grpSpPr>
          <a:xfrm>
            <a:off x="11856640" y="548680"/>
            <a:ext cx="335360" cy="882400"/>
            <a:chOff x="8892480" y="411510"/>
            <a:chExt cx="251520" cy="661800"/>
          </a:xfrm>
        </p:grpSpPr>
        <p:sp>
          <p:nvSpPr>
            <p:cNvPr id="50" name="矩形 49"/>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1"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22</a:t>
              </a:r>
              <a:endParaRPr lang="zh-CN" altLang="en-US" sz="1067" dirty="0">
                <a:solidFill>
                  <a:schemeClr val="bg1"/>
                </a:solidFill>
                <a:latin typeface="Century Gothic" panose="020B0502020202020204" pitchFamily="34" charset="0"/>
              </a:endParaRPr>
            </a:p>
          </p:txBody>
        </p:sp>
        <p:grpSp>
          <p:nvGrpSpPr>
            <p:cNvPr id="52" name="组合 51"/>
            <p:cNvGrpSpPr/>
            <p:nvPr/>
          </p:nvGrpSpPr>
          <p:grpSpPr>
            <a:xfrm>
              <a:off x="8964240" y="818664"/>
              <a:ext cx="108000" cy="8629"/>
              <a:chOff x="8953171" y="847239"/>
              <a:chExt cx="130138" cy="8629"/>
            </a:xfrm>
          </p:grpSpPr>
          <p:cxnSp>
            <p:nvCxnSpPr>
              <p:cNvPr id="53" name="直接连接符 52"/>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808010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600"/>
                                        <p:tgtEl>
                                          <p:spTgt spid="5"/>
                                        </p:tgtEl>
                                      </p:cBhvr>
                                    </p:animEffect>
                                    <p:anim calcmode="lin" valueType="num">
                                      <p:cBhvr>
                                        <p:cTn id="8" dur="600" fill="hold"/>
                                        <p:tgtEl>
                                          <p:spTgt spid="5"/>
                                        </p:tgtEl>
                                        <p:attrNameLst>
                                          <p:attrName>ppt_x</p:attrName>
                                        </p:attrNameLst>
                                      </p:cBhvr>
                                      <p:tavLst>
                                        <p:tav tm="0">
                                          <p:val>
                                            <p:strVal val="#ppt_x"/>
                                          </p:val>
                                        </p:tav>
                                        <p:tav tm="100000">
                                          <p:val>
                                            <p:strVal val="#ppt_x"/>
                                          </p:val>
                                        </p:tav>
                                      </p:tavLst>
                                    </p:anim>
                                    <p:anim calcmode="lin" valueType="num">
                                      <p:cBhvr>
                                        <p:cTn id="9" dur="6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600"/>
                                        <p:tgtEl>
                                          <p:spTgt spid="6"/>
                                        </p:tgtEl>
                                      </p:cBhvr>
                                    </p:animEffect>
                                    <p:anim calcmode="lin" valueType="num">
                                      <p:cBhvr>
                                        <p:cTn id="13" dur="600" fill="hold"/>
                                        <p:tgtEl>
                                          <p:spTgt spid="6"/>
                                        </p:tgtEl>
                                        <p:attrNameLst>
                                          <p:attrName>ppt_x</p:attrName>
                                        </p:attrNameLst>
                                      </p:cBhvr>
                                      <p:tavLst>
                                        <p:tav tm="0">
                                          <p:val>
                                            <p:strVal val="#ppt_x"/>
                                          </p:val>
                                        </p:tav>
                                        <p:tav tm="100000">
                                          <p:val>
                                            <p:strVal val="#ppt_x"/>
                                          </p:val>
                                        </p:tav>
                                      </p:tavLst>
                                    </p:anim>
                                    <p:anim calcmode="lin" valueType="num">
                                      <p:cBhvr>
                                        <p:cTn id="14" dur="600" fill="hold"/>
                                        <p:tgtEl>
                                          <p:spTgt spid="6"/>
                                        </p:tgtEl>
                                        <p:attrNameLst>
                                          <p:attrName>ppt_y</p:attrName>
                                        </p:attrNameLst>
                                      </p:cBhvr>
                                      <p:tavLst>
                                        <p:tav tm="0">
                                          <p:val>
                                            <p:strVal val="#ppt_y+.1"/>
                                          </p:val>
                                        </p:tav>
                                        <p:tav tm="100000">
                                          <p:val>
                                            <p:strVal val="#ppt_y"/>
                                          </p:val>
                                        </p:tav>
                                      </p:tavLst>
                                    </p:anim>
                                  </p:childTnLst>
                                </p:cTn>
                              </p:par>
                              <p:par>
                                <p:cTn id="15" presetID="14" presetClass="entr" presetSubtype="10" fill="hold" grpId="0" nodeType="withEffect">
                                  <p:stCondLst>
                                    <p:cond delay="500"/>
                                  </p:stCondLst>
                                  <p:childTnLst>
                                    <p:set>
                                      <p:cBhvr>
                                        <p:cTn id="16" dur="1" fill="hold">
                                          <p:stCondLst>
                                            <p:cond delay="0"/>
                                          </p:stCondLst>
                                        </p:cTn>
                                        <p:tgtEl>
                                          <p:spTgt spid="183"/>
                                        </p:tgtEl>
                                        <p:attrNameLst>
                                          <p:attrName>style.visibility</p:attrName>
                                        </p:attrNameLst>
                                      </p:cBhvr>
                                      <p:to>
                                        <p:strVal val="visible"/>
                                      </p:to>
                                    </p:set>
                                    <p:animEffect transition="in" filter="randombar(horizontal)">
                                      <p:cBhvr>
                                        <p:cTn id="17" dur="1000"/>
                                        <p:tgtEl>
                                          <p:spTgt spid="183"/>
                                        </p:tgtEl>
                                      </p:cBhvr>
                                    </p:animEffect>
                                  </p:childTnLst>
                                </p:cTn>
                              </p:par>
                              <p:par>
                                <p:cTn id="18" presetID="53" presetClass="entr" presetSubtype="16" fill="hold" nodeType="withEffect">
                                  <p:stCondLst>
                                    <p:cond delay="150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8" presetClass="emph" presetSubtype="0" fill="hold" nodeType="withEffect">
                                  <p:stCondLst>
                                    <p:cond delay="1500"/>
                                  </p:stCondLst>
                                  <p:childTnLst>
                                    <p:animRot by="21600000">
                                      <p:cBhvr>
                                        <p:cTn id="24" dur="500" fill="hold"/>
                                        <p:tgtEl>
                                          <p:spTgt spid="7"/>
                                        </p:tgtEl>
                                        <p:attrNameLst>
                                          <p:attrName>r</p:attrName>
                                        </p:attrNameLst>
                                      </p:cBhvr>
                                    </p:animRot>
                                  </p:childTnLst>
                                </p:cTn>
                              </p:par>
                              <p:par>
                                <p:cTn id="25" presetID="6" presetClass="emph" presetSubtype="0" autoRev="1" fill="hold" nodeType="withEffect">
                                  <p:stCondLst>
                                    <p:cond delay="1750"/>
                                  </p:stCondLst>
                                  <p:childTnLst>
                                    <p:animScale>
                                      <p:cBhvr>
                                        <p:cTn id="26" dur="200" fill="hold"/>
                                        <p:tgtEl>
                                          <p:spTgt spid="7"/>
                                        </p:tgtEl>
                                      </p:cBhvr>
                                      <p:by x="110000" y="110000"/>
                                    </p:animScale>
                                  </p:childTnLst>
                                </p:cTn>
                              </p:par>
                              <p:par>
                                <p:cTn id="27" presetID="22" presetClass="entr" presetSubtype="2" fill="hold" nodeType="withEffect">
                                  <p:stCondLst>
                                    <p:cond delay="2250"/>
                                  </p:stCondLst>
                                  <p:childTnLst>
                                    <p:set>
                                      <p:cBhvr>
                                        <p:cTn id="28" dur="1" fill="hold">
                                          <p:stCondLst>
                                            <p:cond delay="0"/>
                                          </p:stCondLst>
                                        </p:cTn>
                                        <p:tgtEl>
                                          <p:spTgt spid="13"/>
                                        </p:tgtEl>
                                        <p:attrNameLst>
                                          <p:attrName>style.visibility</p:attrName>
                                        </p:attrNameLst>
                                      </p:cBhvr>
                                      <p:to>
                                        <p:strVal val="visible"/>
                                      </p:to>
                                    </p:set>
                                    <p:animEffect transition="in" filter="wipe(right)">
                                      <p:cBhvr>
                                        <p:cTn id="29" dur="500"/>
                                        <p:tgtEl>
                                          <p:spTgt spid="13"/>
                                        </p:tgtEl>
                                      </p:cBhvr>
                                    </p:animEffect>
                                  </p:childTnLst>
                                </p:cTn>
                              </p:par>
                              <p:par>
                                <p:cTn id="30" presetID="22" presetClass="entr" presetSubtype="8" fill="hold" nodeType="withEffect">
                                  <p:stCondLst>
                                    <p:cond delay="250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par>
                                <p:cTn id="33" presetID="22" presetClass="entr" presetSubtype="2" fill="hold" nodeType="withEffect">
                                  <p:stCondLst>
                                    <p:cond delay="2750"/>
                                  </p:stCondLst>
                                  <p:childTnLst>
                                    <p:set>
                                      <p:cBhvr>
                                        <p:cTn id="34" dur="1" fill="hold">
                                          <p:stCondLst>
                                            <p:cond delay="0"/>
                                          </p:stCondLst>
                                        </p:cTn>
                                        <p:tgtEl>
                                          <p:spTgt spid="14"/>
                                        </p:tgtEl>
                                        <p:attrNameLst>
                                          <p:attrName>style.visibility</p:attrName>
                                        </p:attrNameLst>
                                      </p:cBhvr>
                                      <p:to>
                                        <p:strVal val="visible"/>
                                      </p:to>
                                    </p:set>
                                    <p:animEffect transition="in" filter="wipe(right)">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8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以太网的组网规范</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23</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144929"/>
          </a:xfrm>
          <a:prstGeom prst="rect">
            <a:avLst/>
          </a:prstGeom>
        </p:spPr>
        <p:txBody>
          <a:bodyPr wrap="square">
            <a:spAutoFit/>
          </a:bodyPr>
          <a:lstStyle/>
          <a:p>
            <a:pPr algn="just">
              <a:lnSpc>
                <a:spcPct val="114000"/>
              </a:lnSpc>
              <a:buClr>
                <a:srgbClr val="1F9E23"/>
              </a:buClr>
            </a:pPr>
            <a:r>
              <a:rPr lang="zh-CN" altLang="en-US"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中继器（</a:t>
            </a:r>
            <a:r>
              <a:rPr lang="en-US" altLang="zh-CN"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Repeater</a:t>
            </a:r>
            <a:r>
              <a:rPr lang="zh-CN" altLang="en-US"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a:t>
            </a:r>
            <a:endParaRPr lang="en-US" altLang="zh-CN"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1F9E23"/>
              </a:buClr>
            </a:pP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中继</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器具有对物理信号进行放大和再生的功能，可将从输入端口接收的物理信号经过放大和整形后从输出端口送出，如</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示。</a:t>
            </a:r>
          </a:p>
        </p:txBody>
      </p:sp>
      <p:sp>
        <p:nvSpPr>
          <p:cNvPr id="11" name="矩形 10"/>
          <p:cNvSpPr/>
          <p:nvPr/>
        </p:nvSpPr>
        <p:spPr>
          <a:xfrm>
            <a:off x="549987" y="1312195"/>
            <a:ext cx="23391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物理层组网设备</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3695349950"/>
              </p:ext>
            </p:extLst>
          </p:nvPr>
        </p:nvGraphicFramePr>
        <p:xfrm>
          <a:off x="2243680" y="3721995"/>
          <a:ext cx="7704639" cy="2124441"/>
        </p:xfrm>
        <a:graphic>
          <a:graphicData uri="http://schemas.openxmlformats.org/presentationml/2006/ole">
            <mc:AlternateContent xmlns:mc="http://schemas.openxmlformats.org/markup-compatibility/2006">
              <mc:Choice xmlns:v="urn:schemas-microsoft-com:vml" Requires="v">
                <p:oleObj spid="_x0000_s12384" name="Picture" r:id="rId3" imgW="3780000" imgH="1044000" progId="Word.Picture.8">
                  <p:embed/>
                </p:oleObj>
              </mc:Choice>
              <mc:Fallback>
                <p:oleObj name="Picture" r:id="rId3" imgW="3780000" imgH="1044000"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3680" y="3721995"/>
                        <a:ext cx="7704639" cy="2124441"/>
                      </a:xfrm>
                      <a:prstGeom prst="rect">
                        <a:avLst/>
                      </a:prstGeom>
                      <a:noFill/>
                    </p:spPr>
                  </p:pic>
                </p:oleObj>
              </mc:Fallback>
            </mc:AlternateContent>
          </a:graphicData>
        </a:graphic>
      </p:graphicFrame>
    </p:spTree>
    <p:extLst>
      <p:ext uri="{BB962C8B-B14F-4D97-AF65-F5344CB8AC3E}">
        <p14:creationId xmlns:p14="http://schemas.microsoft.com/office/powerpoint/2010/main" val="2718757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anim calcmode="lin" valueType="num">
                                      <p:cBhvr>
                                        <p:cTn id="17" dur="500" fill="hold"/>
                                        <p:tgtEl>
                                          <p:spTgt spid="6"/>
                                        </p:tgtEl>
                                        <p:attrNameLst>
                                          <p:attrName>ppt_x</p:attrName>
                                        </p:attrNameLst>
                                      </p:cBhvr>
                                      <p:tavLst>
                                        <p:tav tm="0">
                                          <p:val>
                                            <p:strVal val="#ppt_x"/>
                                          </p:val>
                                        </p:tav>
                                        <p:tav tm="100000">
                                          <p:val>
                                            <p:strVal val="#ppt_x"/>
                                          </p:val>
                                        </p:tav>
                                      </p:tavLst>
                                    </p:anim>
                                    <p:anim calcmode="lin" valueType="num">
                                      <p:cBhvr>
                                        <p:cTn id="18" dur="500" fill="hold"/>
                                        <p:tgtEl>
                                          <p:spTgt spid="6"/>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以太网的组网规范</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24</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144929"/>
          </a:xfrm>
          <a:prstGeom prst="rect">
            <a:avLst/>
          </a:prstGeom>
        </p:spPr>
        <p:txBody>
          <a:bodyPr wrap="square">
            <a:spAutoFit/>
          </a:bodyPr>
          <a:lstStyle/>
          <a:p>
            <a:pPr algn="just">
              <a:lnSpc>
                <a:spcPct val="114000"/>
              </a:lnSpc>
              <a:buClr>
                <a:srgbClr val="1F9E23"/>
              </a:buClr>
            </a:pPr>
            <a:r>
              <a:rPr lang="zh-CN" altLang="en-US"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集线器（</a:t>
            </a:r>
            <a:r>
              <a:rPr lang="en-US" altLang="zh-CN"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Hub</a:t>
            </a:r>
            <a:r>
              <a:rPr lang="zh-CN" altLang="en-US"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a:t>
            </a:r>
            <a:endParaRPr lang="en-US" altLang="zh-CN"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1F9E23"/>
              </a:buClr>
            </a:pP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集线器在</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物理上被设计成集中式的多端口中继器，其多个端口可为多路信号提供放大、整形和转发功能。集线器除了中继器的功能外，多个端口还提供了网络线缆连接的一个集中点，并可增加网络连接的可靠性。</a:t>
            </a:r>
          </a:p>
        </p:txBody>
      </p:sp>
      <p:sp>
        <p:nvSpPr>
          <p:cNvPr id="11" name="矩形 10"/>
          <p:cNvSpPr/>
          <p:nvPr/>
        </p:nvSpPr>
        <p:spPr>
          <a:xfrm>
            <a:off x="549987" y="1312195"/>
            <a:ext cx="23391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物理层组网设备</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4750" y="2963405"/>
            <a:ext cx="4762500" cy="3600450"/>
          </a:xfrm>
          <a:prstGeom prst="rect">
            <a:avLst/>
          </a:prstGeom>
        </p:spPr>
      </p:pic>
    </p:spTree>
    <p:extLst>
      <p:ext uri="{BB962C8B-B14F-4D97-AF65-F5344CB8AC3E}">
        <p14:creationId xmlns:p14="http://schemas.microsoft.com/office/powerpoint/2010/main" val="1862528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以太网的组网规范</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25</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039708"/>
          </a:xfrm>
          <a:prstGeom prst="rect">
            <a:avLst/>
          </a:prstGeom>
        </p:spPr>
        <p:txBody>
          <a:bodyPr wrap="square">
            <a:spAutoFit/>
          </a:bodyPr>
          <a:lstStyle/>
          <a:p>
            <a:pPr algn="just">
              <a:lnSpc>
                <a:spcPct val="114000"/>
              </a:lnSpc>
              <a:buClr>
                <a:srgbClr val="1F9E23"/>
              </a:buClr>
            </a:pP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5-4-3</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”规则</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的内容是：在一个</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10Mb/s</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以太网中，任意两个工作站之间最多可以有</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5</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个网段、</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4</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个中继器，同时</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5</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个网段中只有</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3</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个可以用于安装电脑等网络设备，如</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图所示。</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1F9E23"/>
              </a:buClr>
            </a:pPr>
            <a:r>
              <a:rPr lang="en-US" altLang="zh-CN" dirty="0" smtClean="0">
                <a:solidFill>
                  <a:srgbClr val="1F9E23"/>
                </a:solidFill>
                <a:latin typeface="Century Gothic" panose="020B0502020202020204" pitchFamily="34" charset="0"/>
                <a:cs typeface="Arial" panose="020B0604020202020204" pitchFamily="34" charset="0"/>
              </a:rPr>
              <a:t>5-4-3 </a:t>
            </a:r>
            <a:r>
              <a:rPr lang="zh-CN" altLang="en-US" dirty="0" smtClean="0">
                <a:solidFill>
                  <a:srgbClr val="1F9E23"/>
                </a:solidFill>
                <a:latin typeface="Century Gothic" panose="020B0502020202020204" pitchFamily="34" charset="0"/>
                <a:cs typeface="Arial" panose="020B0604020202020204" pitchFamily="34" charset="0"/>
              </a:rPr>
              <a:t>规则只适用于网络物理层的设备，对于交换机和路由器及其高层上的设备没有约束。</a:t>
            </a:r>
            <a:endParaRPr lang="zh-CN" altLang="en-US" dirty="0">
              <a:solidFill>
                <a:srgbClr val="1F9E23"/>
              </a:solidFill>
              <a:latin typeface="Century Gothic" panose="020B0502020202020204" pitchFamily="34" charset="0"/>
              <a:cs typeface="Arial" panose="020B0604020202020204" pitchFamily="34" charset="0"/>
            </a:endParaRPr>
          </a:p>
        </p:txBody>
      </p:sp>
      <p:sp>
        <p:nvSpPr>
          <p:cNvPr id="11" name="矩形 10"/>
          <p:cNvSpPr/>
          <p:nvPr/>
        </p:nvSpPr>
        <p:spPr>
          <a:xfrm>
            <a:off x="549987" y="1312195"/>
            <a:ext cx="2326278"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5-4-3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组网规则</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3318" name="Picture 6" descr="4-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2764" y="3079982"/>
            <a:ext cx="6486471" cy="3156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0818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3318"/>
                                        </p:tgtEl>
                                        <p:attrNameLst>
                                          <p:attrName>style.visibility</p:attrName>
                                        </p:attrNameLst>
                                      </p:cBhvr>
                                      <p:to>
                                        <p:strVal val="visible"/>
                                      </p:to>
                                    </p:set>
                                    <p:animEffect transition="in" filter="fade">
                                      <p:cBhvr>
                                        <p:cTn id="16" dur="500"/>
                                        <p:tgtEl>
                                          <p:spTgt spid="13318"/>
                                        </p:tgtEl>
                                      </p:cBhvr>
                                    </p:animEffect>
                                    <p:anim calcmode="lin" valueType="num">
                                      <p:cBhvr>
                                        <p:cTn id="17" dur="500" fill="hold"/>
                                        <p:tgtEl>
                                          <p:spTgt spid="13318"/>
                                        </p:tgtEl>
                                        <p:attrNameLst>
                                          <p:attrName>ppt_x</p:attrName>
                                        </p:attrNameLst>
                                      </p:cBhvr>
                                      <p:tavLst>
                                        <p:tav tm="0">
                                          <p:val>
                                            <p:strVal val="#ppt_x"/>
                                          </p:val>
                                        </p:tav>
                                        <p:tav tm="100000">
                                          <p:val>
                                            <p:strVal val="#ppt_x"/>
                                          </p:val>
                                        </p:tav>
                                      </p:tavLst>
                                    </p:anim>
                                    <p:anim calcmode="lin" valueType="num">
                                      <p:cBhvr>
                                        <p:cTn id="18" dur="500" fill="hold"/>
                                        <p:tgtEl>
                                          <p:spTgt spid="13318"/>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9987" y="698680"/>
            <a:ext cx="4288353" cy="1077319"/>
            <a:chOff x="412490" y="524010"/>
            <a:chExt cx="3216264" cy="807989"/>
          </a:xfrm>
        </p:grpSpPr>
        <p:sp>
          <p:nvSpPr>
            <p:cNvPr id="5" name="矩形 4"/>
            <p:cNvSpPr/>
            <p:nvPr/>
          </p:nvSpPr>
          <p:spPr>
            <a:xfrm>
              <a:off x="412490" y="524010"/>
              <a:ext cx="3216264" cy="530914"/>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以太网的组网规范</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985750"/>
              <a:ext cx="1985159"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以太网物理层标准</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131" name="组合 130"/>
          <p:cNvGrpSpPr/>
          <p:nvPr/>
        </p:nvGrpSpPr>
        <p:grpSpPr>
          <a:xfrm>
            <a:off x="11856640" y="548680"/>
            <a:ext cx="335360" cy="882400"/>
            <a:chOff x="8892480" y="411510"/>
            <a:chExt cx="251520" cy="661800"/>
          </a:xfrm>
        </p:grpSpPr>
        <p:sp>
          <p:nvSpPr>
            <p:cNvPr id="132" name="矩形 13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26</a:t>
              </a:r>
              <a:endParaRPr lang="zh-CN" altLang="en-US" sz="1067" dirty="0">
                <a:solidFill>
                  <a:schemeClr val="bg1"/>
                </a:solidFill>
                <a:latin typeface="Century Gothic" panose="020B0502020202020204" pitchFamily="34" charset="0"/>
              </a:endParaRPr>
            </a:p>
          </p:txBody>
        </p:sp>
        <p:grpSp>
          <p:nvGrpSpPr>
            <p:cNvPr id="134" name="组合 133"/>
            <p:cNvGrpSpPr/>
            <p:nvPr/>
          </p:nvGrpSpPr>
          <p:grpSpPr>
            <a:xfrm>
              <a:off x="8964240" y="818664"/>
              <a:ext cx="108000" cy="8629"/>
              <a:chOff x="8953171" y="847239"/>
              <a:chExt cx="130138" cy="8629"/>
            </a:xfrm>
          </p:grpSpPr>
          <p:cxnSp>
            <p:nvCxnSpPr>
              <p:cNvPr id="135" name="直接连接符 13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 name="组合 7"/>
          <p:cNvGrpSpPr/>
          <p:nvPr/>
        </p:nvGrpSpPr>
        <p:grpSpPr>
          <a:xfrm>
            <a:off x="672537" y="1890278"/>
            <a:ext cx="10858173" cy="4129257"/>
            <a:chOff x="672537" y="1890278"/>
            <a:chExt cx="10858173" cy="4129257"/>
          </a:xfrm>
        </p:grpSpPr>
        <p:sp>
          <p:nvSpPr>
            <p:cNvPr id="70" name="矩形 69"/>
            <p:cNvSpPr/>
            <p:nvPr/>
          </p:nvSpPr>
          <p:spPr>
            <a:xfrm>
              <a:off x="674635" y="1890278"/>
              <a:ext cx="10840032" cy="496021"/>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矩形 70"/>
            <p:cNvSpPr/>
            <p:nvPr/>
          </p:nvSpPr>
          <p:spPr>
            <a:xfrm>
              <a:off x="1039447" y="1953623"/>
              <a:ext cx="646331" cy="369332"/>
            </a:xfrm>
            <a:prstGeom prst="rect">
              <a:avLst/>
            </a:prstGeom>
          </p:spPr>
          <p:txBody>
            <a:bodyPr wrap="none">
              <a:spAutoFit/>
            </a:bodyPr>
            <a:lstStyle/>
            <a:p>
              <a:pPr algn="ctr"/>
              <a:r>
                <a:rPr lang="zh-CN" altLang="en-US" dirty="0" smtClean="0">
                  <a:solidFill>
                    <a:schemeClr val="bg1"/>
                  </a:solidFill>
                  <a:latin typeface="Century Gothic" panose="020B0502020202020204" pitchFamily="34" charset="0"/>
                  <a:cs typeface="Arial" panose="020B0604020202020204" pitchFamily="34" charset="0"/>
                </a:rPr>
                <a:t>特性</a:t>
              </a:r>
              <a:endParaRPr lang="en-US" altLang="zh-CN" dirty="0">
                <a:solidFill>
                  <a:schemeClr val="bg1"/>
                </a:solidFill>
                <a:latin typeface="Century Gothic" panose="020B0502020202020204" pitchFamily="34" charset="0"/>
                <a:cs typeface="Arial" panose="020B0604020202020204" pitchFamily="34" charset="0"/>
              </a:endParaRPr>
            </a:p>
          </p:txBody>
        </p:sp>
        <p:sp>
          <p:nvSpPr>
            <p:cNvPr id="72" name="矩形 71"/>
            <p:cNvSpPr/>
            <p:nvPr/>
          </p:nvSpPr>
          <p:spPr>
            <a:xfrm>
              <a:off x="2908671" y="1953623"/>
              <a:ext cx="1176925" cy="369332"/>
            </a:xfrm>
            <a:prstGeom prst="rect">
              <a:avLst/>
            </a:prstGeom>
          </p:spPr>
          <p:txBody>
            <a:bodyPr wrap="none">
              <a:spAutoFit/>
            </a:bodyPr>
            <a:lstStyle/>
            <a:p>
              <a:pPr algn="ctr"/>
              <a:r>
                <a:rPr lang="en-US" altLang="zh-CN" dirty="0" smtClean="0">
                  <a:solidFill>
                    <a:schemeClr val="bg1"/>
                  </a:solidFill>
                  <a:latin typeface="Century Gothic" panose="020B0502020202020204" pitchFamily="34" charset="0"/>
                  <a:cs typeface="Arial" panose="020B0604020202020204" pitchFamily="34" charset="0"/>
                </a:rPr>
                <a:t>10Base-5</a:t>
              </a:r>
            </a:p>
          </p:txBody>
        </p:sp>
        <p:sp>
          <p:nvSpPr>
            <p:cNvPr id="73" name="矩形 72"/>
            <p:cNvSpPr/>
            <p:nvPr/>
          </p:nvSpPr>
          <p:spPr>
            <a:xfrm>
              <a:off x="5218432" y="1953623"/>
              <a:ext cx="1176925" cy="369332"/>
            </a:xfrm>
            <a:prstGeom prst="rect">
              <a:avLst/>
            </a:prstGeom>
          </p:spPr>
          <p:txBody>
            <a:bodyPr wrap="none">
              <a:spAutoFit/>
            </a:bodyPr>
            <a:lstStyle/>
            <a:p>
              <a:pPr algn="ctr"/>
              <a:r>
                <a:rPr lang="en-US" altLang="zh-CN" dirty="0" smtClean="0">
                  <a:solidFill>
                    <a:schemeClr val="bg1"/>
                  </a:solidFill>
                  <a:latin typeface="Century Gothic" panose="020B0502020202020204" pitchFamily="34" charset="0"/>
                  <a:cs typeface="Arial" panose="020B0604020202020204" pitchFamily="34" charset="0"/>
                </a:rPr>
                <a:t>10Base-2</a:t>
              </a:r>
              <a:endParaRPr lang="en-US" altLang="zh-CN" dirty="0">
                <a:solidFill>
                  <a:schemeClr val="bg1"/>
                </a:solidFill>
                <a:latin typeface="Century Gothic" panose="020B0502020202020204" pitchFamily="34" charset="0"/>
                <a:cs typeface="Arial" panose="020B0604020202020204" pitchFamily="34" charset="0"/>
              </a:endParaRPr>
            </a:p>
          </p:txBody>
        </p:sp>
        <p:sp>
          <p:nvSpPr>
            <p:cNvPr id="74" name="矩形 73"/>
            <p:cNvSpPr/>
            <p:nvPr/>
          </p:nvSpPr>
          <p:spPr>
            <a:xfrm>
              <a:off x="7551717" y="1953623"/>
              <a:ext cx="1176925" cy="369332"/>
            </a:xfrm>
            <a:prstGeom prst="rect">
              <a:avLst/>
            </a:prstGeom>
          </p:spPr>
          <p:txBody>
            <a:bodyPr wrap="none">
              <a:spAutoFit/>
            </a:bodyPr>
            <a:lstStyle/>
            <a:p>
              <a:pPr algn="ctr"/>
              <a:r>
                <a:rPr lang="en-US" altLang="zh-CN" dirty="0" smtClean="0">
                  <a:solidFill>
                    <a:schemeClr val="bg1"/>
                  </a:solidFill>
                  <a:latin typeface="Century Gothic" panose="020B0502020202020204" pitchFamily="34" charset="0"/>
                  <a:cs typeface="Arial" panose="020B0604020202020204" pitchFamily="34" charset="0"/>
                </a:rPr>
                <a:t>10Base-T</a:t>
              </a:r>
              <a:endParaRPr lang="en-US" altLang="zh-CN" dirty="0">
                <a:solidFill>
                  <a:schemeClr val="bg1"/>
                </a:solidFill>
                <a:latin typeface="Century Gothic" panose="020B0502020202020204" pitchFamily="34" charset="0"/>
                <a:cs typeface="Arial" panose="020B0604020202020204" pitchFamily="34" charset="0"/>
              </a:endParaRPr>
            </a:p>
          </p:txBody>
        </p:sp>
        <p:sp>
          <p:nvSpPr>
            <p:cNvPr id="75" name="矩形 74"/>
            <p:cNvSpPr/>
            <p:nvPr/>
          </p:nvSpPr>
          <p:spPr>
            <a:xfrm>
              <a:off x="9950192" y="1953623"/>
              <a:ext cx="1176925" cy="369332"/>
            </a:xfrm>
            <a:prstGeom prst="rect">
              <a:avLst/>
            </a:prstGeom>
          </p:spPr>
          <p:txBody>
            <a:bodyPr wrap="none">
              <a:spAutoFit/>
            </a:bodyPr>
            <a:lstStyle/>
            <a:p>
              <a:pPr algn="ctr"/>
              <a:r>
                <a:rPr lang="en-US" altLang="zh-CN" dirty="0" smtClean="0">
                  <a:solidFill>
                    <a:schemeClr val="bg1"/>
                  </a:solidFill>
                  <a:latin typeface="Century Gothic" panose="020B0502020202020204" pitchFamily="34" charset="0"/>
                  <a:cs typeface="Arial" panose="020B0604020202020204" pitchFamily="34" charset="0"/>
                </a:rPr>
                <a:t>10Base-F</a:t>
              </a:r>
              <a:endParaRPr lang="en-US" altLang="zh-CN" dirty="0">
                <a:solidFill>
                  <a:schemeClr val="bg1"/>
                </a:solidFill>
                <a:latin typeface="Century Gothic" panose="020B0502020202020204" pitchFamily="34" charset="0"/>
                <a:cs typeface="Arial" panose="020B0604020202020204" pitchFamily="34" charset="0"/>
              </a:endParaRPr>
            </a:p>
          </p:txBody>
        </p:sp>
        <p:sp>
          <p:nvSpPr>
            <p:cNvPr id="76" name="矩形 75"/>
            <p:cNvSpPr/>
            <p:nvPr/>
          </p:nvSpPr>
          <p:spPr>
            <a:xfrm>
              <a:off x="688583" y="2494522"/>
              <a:ext cx="1029449" cy="338554"/>
            </a:xfrm>
            <a:prstGeom prst="rect">
              <a:avLst/>
            </a:prstGeom>
          </p:spPr>
          <p:txBody>
            <a:bodyPr wrap="none">
              <a:spAutoFit/>
            </a:bodyPr>
            <a:lstStyle/>
            <a:p>
              <a:r>
                <a:rPr lang="en-US" altLang="zh-CN" sz="1600" dirty="0" smtClean="0">
                  <a:solidFill>
                    <a:srgbClr val="394A57"/>
                  </a:solidFill>
                  <a:latin typeface="Century Gothic" panose="020B0502020202020204" pitchFamily="34" charset="0"/>
                  <a:cs typeface="Arial" panose="020B0604020202020204" pitchFamily="34" charset="0"/>
                </a:rPr>
                <a:t>IEEE </a:t>
              </a:r>
              <a:r>
                <a:rPr lang="zh-CN" altLang="en-US" sz="1600" dirty="0" smtClean="0">
                  <a:solidFill>
                    <a:srgbClr val="394A57"/>
                  </a:solidFill>
                  <a:latin typeface="Century Gothic" panose="020B0502020202020204" pitchFamily="34" charset="0"/>
                  <a:cs typeface="Arial" panose="020B0604020202020204" pitchFamily="34" charset="0"/>
                </a:rPr>
                <a:t>规范</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77" name="矩形 76"/>
            <p:cNvSpPr/>
            <p:nvPr/>
          </p:nvSpPr>
          <p:spPr>
            <a:xfrm>
              <a:off x="688583" y="2857566"/>
              <a:ext cx="1005403"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数据速率</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78" name="矩形 77"/>
            <p:cNvSpPr/>
            <p:nvPr/>
          </p:nvSpPr>
          <p:spPr>
            <a:xfrm>
              <a:off x="688583" y="3201255"/>
              <a:ext cx="1415772"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信号传输方式</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79" name="矩形 78"/>
            <p:cNvSpPr/>
            <p:nvPr/>
          </p:nvSpPr>
          <p:spPr>
            <a:xfrm>
              <a:off x="688583" y="3566917"/>
              <a:ext cx="1620957"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网段的最大长度</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80" name="矩形 79"/>
            <p:cNvSpPr/>
            <p:nvPr/>
          </p:nvSpPr>
          <p:spPr>
            <a:xfrm>
              <a:off x="688583" y="3907188"/>
              <a:ext cx="1415772"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最大网络跨度</a:t>
              </a:r>
              <a:endParaRPr lang="en-US" altLang="zh-CN" sz="1600" dirty="0">
                <a:solidFill>
                  <a:srgbClr val="394A57"/>
                </a:solidFill>
                <a:latin typeface="Century Gothic" panose="020B0502020202020204" pitchFamily="34" charset="0"/>
                <a:cs typeface="Arial" panose="020B0604020202020204" pitchFamily="34" charset="0"/>
              </a:endParaRPr>
            </a:p>
          </p:txBody>
        </p:sp>
        <p:cxnSp>
          <p:nvCxnSpPr>
            <p:cNvPr id="3" name="直接连接符 2"/>
            <p:cNvCxnSpPr/>
            <p:nvPr/>
          </p:nvCxnSpPr>
          <p:spPr>
            <a:xfrm>
              <a:off x="674635" y="2837367"/>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672540" y="3188888"/>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674937" y="3550075"/>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674937" y="3895213"/>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674937" y="4256396"/>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7" name="矩形 106"/>
            <p:cNvSpPr/>
            <p:nvPr/>
          </p:nvSpPr>
          <p:spPr>
            <a:xfrm>
              <a:off x="688583" y="4272437"/>
              <a:ext cx="1005403"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网络介质</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08" name="矩形 107"/>
            <p:cNvSpPr/>
            <p:nvPr/>
          </p:nvSpPr>
          <p:spPr>
            <a:xfrm>
              <a:off x="673852" y="4612709"/>
              <a:ext cx="2031325"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网段上的最大工作站</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09" name="矩形 108"/>
            <p:cNvSpPr/>
            <p:nvPr/>
          </p:nvSpPr>
          <p:spPr>
            <a:xfrm>
              <a:off x="674045" y="4969020"/>
              <a:ext cx="1005403"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拓扑结构</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37" name="矩形 136"/>
            <p:cNvSpPr/>
            <p:nvPr/>
          </p:nvSpPr>
          <p:spPr>
            <a:xfrm>
              <a:off x="672540" y="5323618"/>
              <a:ext cx="1620957"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网线上的连接端</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38" name="矩形 137"/>
            <p:cNvSpPr/>
            <p:nvPr/>
          </p:nvSpPr>
          <p:spPr>
            <a:xfrm>
              <a:off x="688583" y="5675582"/>
              <a:ext cx="1005403"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线缆电阻</a:t>
              </a:r>
              <a:endParaRPr lang="en-US" altLang="zh-CN" sz="1600" dirty="0">
                <a:solidFill>
                  <a:srgbClr val="394A57"/>
                </a:solidFill>
                <a:latin typeface="Century Gothic" panose="020B0502020202020204" pitchFamily="34" charset="0"/>
                <a:cs typeface="Arial" panose="020B0604020202020204" pitchFamily="34" charset="0"/>
              </a:endParaRPr>
            </a:p>
          </p:txBody>
        </p:sp>
        <p:cxnSp>
          <p:nvCxnSpPr>
            <p:cNvPr id="139" name="直接连接符 138"/>
            <p:cNvCxnSpPr/>
            <p:nvPr/>
          </p:nvCxnSpPr>
          <p:spPr>
            <a:xfrm>
              <a:off x="672539" y="4599951"/>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688582" y="4951262"/>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a:off x="672537" y="5312579"/>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688583" y="5664543"/>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a:off x="688582" y="6014135"/>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4" name="矩形 143"/>
            <p:cNvSpPr/>
            <p:nvPr/>
          </p:nvSpPr>
          <p:spPr>
            <a:xfrm>
              <a:off x="3109048" y="2500383"/>
              <a:ext cx="696024"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802.3</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5" name="矩形 144"/>
            <p:cNvSpPr/>
            <p:nvPr/>
          </p:nvSpPr>
          <p:spPr>
            <a:xfrm>
              <a:off x="5335849" y="2498095"/>
              <a:ext cx="835486"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802.3a</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6" name="矩形 145"/>
            <p:cNvSpPr/>
            <p:nvPr/>
          </p:nvSpPr>
          <p:spPr>
            <a:xfrm>
              <a:off x="7743274" y="2503572"/>
              <a:ext cx="793808"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802.3 </a:t>
              </a:r>
              <a:r>
                <a:rPr lang="en-US" altLang="zh-CN" sz="1600" dirty="0" err="1" smtClean="0">
                  <a:solidFill>
                    <a:srgbClr val="394A57"/>
                  </a:solidFill>
                  <a:latin typeface="Century Gothic" panose="020B0502020202020204" pitchFamily="34" charset="0"/>
                  <a:cs typeface="Arial" panose="020B0604020202020204" pitchFamily="34" charset="0"/>
                </a:rPr>
                <a:t>i</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7" name="矩形 146"/>
            <p:cNvSpPr/>
            <p:nvPr/>
          </p:nvSpPr>
          <p:spPr>
            <a:xfrm>
              <a:off x="10141749" y="2501535"/>
              <a:ext cx="793808"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802.3 j</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8" name="矩形 147"/>
            <p:cNvSpPr/>
            <p:nvPr/>
          </p:nvSpPr>
          <p:spPr>
            <a:xfrm>
              <a:off x="3001646" y="2855152"/>
              <a:ext cx="910827"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10Mb/s</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9" name="矩形 148"/>
            <p:cNvSpPr/>
            <p:nvPr/>
          </p:nvSpPr>
          <p:spPr>
            <a:xfrm>
              <a:off x="5351480" y="2855685"/>
              <a:ext cx="910826"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10Mb/s</a:t>
              </a:r>
            </a:p>
          </p:txBody>
        </p:sp>
        <p:sp>
          <p:nvSpPr>
            <p:cNvPr id="150" name="矩形 149"/>
            <p:cNvSpPr/>
            <p:nvPr/>
          </p:nvSpPr>
          <p:spPr>
            <a:xfrm>
              <a:off x="7595414" y="2855685"/>
              <a:ext cx="910827" cy="338554"/>
            </a:xfrm>
            <a:prstGeom prst="rect">
              <a:avLst/>
            </a:prstGeom>
          </p:spPr>
          <p:txBody>
            <a:bodyPr wrap="none">
              <a:spAutoFit/>
            </a:bodyPr>
            <a:lstStyle/>
            <a:p>
              <a:r>
                <a:rPr lang="en-US" altLang="zh-CN" sz="1600" dirty="0" smtClean="0">
                  <a:solidFill>
                    <a:srgbClr val="394A57"/>
                  </a:solidFill>
                  <a:latin typeface="Century Gothic" panose="020B0502020202020204" pitchFamily="34" charset="0"/>
                  <a:cs typeface="Arial" panose="020B0604020202020204" pitchFamily="34" charset="0"/>
                </a:rPr>
                <a:t>10Mb/s</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1" name="矩形 150"/>
            <p:cNvSpPr/>
            <p:nvPr/>
          </p:nvSpPr>
          <p:spPr>
            <a:xfrm>
              <a:off x="9993889" y="2849439"/>
              <a:ext cx="910827" cy="338554"/>
            </a:xfrm>
            <a:prstGeom prst="rect">
              <a:avLst/>
            </a:prstGeom>
          </p:spPr>
          <p:txBody>
            <a:bodyPr wrap="none">
              <a:spAutoFit/>
            </a:bodyPr>
            <a:lstStyle/>
            <a:p>
              <a:r>
                <a:rPr lang="en-US" altLang="zh-CN" sz="1600" dirty="0" smtClean="0">
                  <a:solidFill>
                    <a:srgbClr val="394A57"/>
                  </a:solidFill>
                  <a:latin typeface="Century Gothic" panose="020B0502020202020204" pitchFamily="34" charset="0"/>
                  <a:cs typeface="Arial" panose="020B0604020202020204" pitchFamily="34" charset="0"/>
                </a:rPr>
                <a:t>10Mb/s</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2" name="矩形 151"/>
            <p:cNvSpPr/>
            <p:nvPr/>
          </p:nvSpPr>
          <p:spPr>
            <a:xfrm>
              <a:off x="3159540" y="3209115"/>
              <a:ext cx="595035" cy="338554"/>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基带</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3" name="矩形 152"/>
            <p:cNvSpPr/>
            <p:nvPr/>
          </p:nvSpPr>
          <p:spPr>
            <a:xfrm>
              <a:off x="5456074" y="3212030"/>
              <a:ext cx="595035" cy="338554"/>
            </a:xfrm>
            <a:prstGeom prst="rect">
              <a:avLst/>
            </a:prstGeom>
          </p:spPr>
          <p:txBody>
            <a:bodyPr wrap="none">
              <a:spAutoFit/>
            </a:bodyPr>
            <a:lstStyle/>
            <a:p>
              <a:pPr algn="ctr"/>
              <a:r>
                <a:rPr lang="zh-CN" altLang="en-US" sz="1600" dirty="0">
                  <a:solidFill>
                    <a:srgbClr val="394A57"/>
                  </a:solidFill>
                  <a:latin typeface="Century Gothic" panose="020B0502020202020204" pitchFamily="34" charset="0"/>
                  <a:cs typeface="Arial" panose="020B0604020202020204" pitchFamily="34" charset="0"/>
                </a:rPr>
                <a:t>基带</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4" name="矩形 153"/>
            <p:cNvSpPr/>
            <p:nvPr/>
          </p:nvSpPr>
          <p:spPr>
            <a:xfrm>
              <a:off x="7842660" y="3208631"/>
              <a:ext cx="595035" cy="338554"/>
            </a:xfrm>
            <a:prstGeom prst="rect">
              <a:avLst/>
            </a:prstGeom>
          </p:spPr>
          <p:txBody>
            <a:bodyPr wrap="none">
              <a:spAutoFit/>
            </a:bodyPr>
            <a:lstStyle/>
            <a:p>
              <a:pPr algn="ctr"/>
              <a:r>
                <a:rPr lang="zh-CN" altLang="en-US" sz="1600" dirty="0">
                  <a:solidFill>
                    <a:srgbClr val="394A57"/>
                  </a:solidFill>
                  <a:latin typeface="Century Gothic" panose="020B0502020202020204" pitchFamily="34" charset="0"/>
                  <a:cs typeface="Arial" panose="020B0604020202020204" pitchFamily="34" charset="0"/>
                </a:rPr>
                <a:t>基带</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5" name="矩形 154"/>
            <p:cNvSpPr/>
            <p:nvPr/>
          </p:nvSpPr>
          <p:spPr>
            <a:xfrm>
              <a:off x="10271594" y="3209860"/>
              <a:ext cx="595035" cy="338554"/>
            </a:xfrm>
            <a:prstGeom prst="rect">
              <a:avLst/>
            </a:prstGeom>
          </p:spPr>
          <p:txBody>
            <a:bodyPr wrap="none">
              <a:spAutoFit/>
            </a:bodyPr>
            <a:lstStyle/>
            <a:p>
              <a:pPr algn="ctr"/>
              <a:r>
                <a:rPr lang="zh-CN" altLang="en-US" sz="1600" dirty="0">
                  <a:solidFill>
                    <a:srgbClr val="394A57"/>
                  </a:solidFill>
                  <a:latin typeface="Century Gothic" panose="020B0502020202020204" pitchFamily="34" charset="0"/>
                  <a:cs typeface="Arial" panose="020B0604020202020204" pitchFamily="34" charset="0"/>
                </a:rPr>
                <a:t>基带</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6" name="矩形 155"/>
            <p:cNvSpPr/>
            <p:nvPr/>
          </p:nvSpPr>
          <p:spPr>
            <a:xfrm>
              <a:off x="3069772" y="3562245"/>
              <a:ext cx="774572"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500 m</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7" name="矩形 156"/>
            <p:cNvSpPr/>
            <p:nvPr/>
          </p:nvSpPr>
          <p:spPr>
            <a:xfrm>
              <a:off x="5366305" y="3563708"/>
              <a:ext cx="774572"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185 m</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8" name="矩形 157"/>
            <p:cNvSpPr/>
            <p:nvPr/>
          </p:nvSpPr>
          <p:spPr>
            <a:xfrm>
              <a:off x="7754082" y="3561206"/>
              <a:ext cx="774571"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100 </a:t>
              </a:r>
              <a:r>
                <a:rPr lang="en-US" altLang="zh-CN" sz="1600" dirty="0">
                  <a:solidFill>
                    <a:srgbClr val="394A57"/>
                  </a:solidFill>
                  <a:latin typeface="Century Gothic" panose="020B0502020202020204" pitchFamily="34" charset="0"/>
                  <a:cs typeface="Arial" panose="020B0604020202020204" pitchFamily="34" charset="0"/>
                </a:rPr>
                <a:t>m</a:t>
              </a:r>
            </a:p>
          </p:txBody>
        </p:sp>
        <p:sp>
          <p:nvSpPr>
            <p:cNvPr id="159" name="矩形 158"/>
            <p:cNvSpPr/>
            <p:nvPr/>
          </p:nvSpPr>
          <p:spPr>
            <a:xfrm>
              <a:off x="10126616" y="3563803"/>
              <a:ext cx="888385"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2000 m</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0" name="矩形 159"/>
            <p:cNvSpPr/>
            <p:nvPr/>
          </p:nvSpPr>
          <p:spPr>
            <a:xfrm>
              <a:off x="3020082" y="3907340"/>
              <a:ext cx="888385"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2500 m</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1" name="矩形 160"/>
            <p:cNvSpPr/>
            <p:nvPr/>
          </p:nvSpPr>
          <p:spPr>
            <a:xfrm>
              <a:off x="5373521" y="3910255"/>
              <a:ext cx="774572"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925 m</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2" name="矩形 161"/>
            <p:cNvSpPr/>
            <p:nvPr/>
          </p:nvSpPr>
          <p:spPr>
            <a:xfrm>
              <a:off x="7760108" y="3906856"/>
              <a:ext cx="774571"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500 m</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3" name="矩形 162"/>
            <p:cNvSpPr/>
            <p:nvPr/>
          </p:nvSpPr>
          <p:spPr>
            <a:xfrm>
              <a:off x="10132136" y="3908085"/>
              <a:ext cx="888385"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4000 m</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4" name="矩形 163"/>
            <p:cNvSpPr/>
            <p:nvPr/>
          </p:nvSpPr>
          <p:spPr>
            <a:xfrm>
              <a:off x="2858982" y="4260470"/>
              <a:ext cx="1210588" cy="338554"/>
            </a:xfrm>
            <a:prstGeom prst="rect">
              <a:avLst/>
            </a:prstGeom>
          </p:spPr>
          <p:txBody>
            <a:bodyPr wrap="none">
              <a:spAutoFit/>
            </a:bodyPr>
            <a:lstStyle/>
            <a:p>
              <a:pPr algn="ctr"/>
              <a:r>
                <a:rPr lang="zh-CN" altLang="en-US" sz="1600" dirty="0">
                  <a:solidFill>
                    <a:srgbClr val="394A57"/>
                  </a:solidFill>
                  <a:latin typeface="Century Gothic" panose="020B0502020202020204" pitchFamily="34" charset="0"/>
                  <a:cs typeface="Arial" panose="020B0604020202020204" pitchFamily="34" charset="0"/>
                </a:rPr>
                <a:t>粗同轴电缆</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5" name="矩形 164"/>
            <p:cNvSpPr/>
            <p:nvPr/>
          </p:nvSpPr>
          <p:spPr>
            <a:xfrm>
              <a:off x="5155511" y="4261933"/>
              <a:ext cx="1210589" cy="338554"/>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细同轴电缆</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6" name="矩形 165"/>
            <p:cNvSpPr/>
            <p:nvPr/>
          </p:nvSpPr>
          <p:spPr>
            <a:xfrm>
              <a:off x="7883926" y="4259431"/>
              <a:ext cx="529312"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UTP</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7" name="矩形 166"/>
            <p:cNvSpPr/>
            <p:nvPr/>
          </p:nvSpPr>
          <p:spPr>
            <a:xfrm>
              <a:off x="9767546" y="4262028"/>
              <a:ext cx="1620957" cy="338554"/>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单模、多模光纤</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8" name="矩形 167"/>
            <p:cNvSpPr/>
            <p:nvPr/>
          </p:nvSpPr>
          <p:spPr>
            <a:xfrm>
              <a:off x="3091414" y="4612026"/>
              <a:ext cx="731290"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100</a:t>
              </a:r>
              <a:r>
                <a:rPr lang="zh-CN" altLang="en-US" sz="1600" dirty="0" smtClean="0">
                  <a:solidFill>
                    <a:srgbClr val="394A57"/>
                  </a:solidFill>
                  <a:latin typeface="Century Gothic" panose="020B0502020202020204" pitchFamily="34" charset="0"/>
                  <a:cs typeface="Arial" panose="020B0604020202020204" pitchFamily="34" charset="0"/>
                </a:rPr>
                <a:t>台</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9" name="矩形 168"/>
            <p:cNvSpPr/>
            <p:nvPr/>
          </p:nvSpPr>
          <p:spPr>
            <a:xfrm>
              <a:off x="5444854" y="4614941"/>
              <a:ext cx="617477"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30</a:t>
              </a:r>
              <a:r>
                <a:rPr lang="zh-CN" altLang="en-US" sz="1600" dirty="0">
                  <a:solidFill>
                    <a:srgbClr val="394A57"/>
                  </a:solidFill>
                  <a:latin typeface="Century Gothic" panose="020B0502020202020204" pitchFamily="34" charset="0"/>
                  <a:cs typeface="Arial" panose="020B0604020202020204" pitchFamily="34" charset="0"/>
                </a:rPr>
                <a:t>台</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70" name="矩形 169"/>
            <p:cNvSpPr/>
            <p:nvPr/>
          </p:nvSpPr>
          <p:spPr>
            <a:xfrm>
              <a:off x="7717628" y="4611542"/>
              <a:ext cx="845103"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1024</a:t>
              </a:r>
              <a:r>
                <a:rPr lang="zh-CN" altLang="en-US" sz="1600" dirty="0" smtClean="0">
                  <a:solidFill>
                    <a:srgbClr val="394A57"/>
                  </a:solidFill>
                  <a:latin typeface="Century Gothic" panose="020B0502020202020204" pitchFamily="34" charset="0"/>
                  <a:cs typeface="Arial" panose="020B0604020202020204" pitchFamily="34" charset="0"/>
                </a:rPr>
                <a:t>台</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71" name="矩形 170"/>
            <p:cNvSpPr/>
            <p:nvPr/>
          </p:nvSpPr>
          <p:spPr>
            <a:xfrm>
              <a:off x="10169004" y="4612771"/>
              <a:ext cx="800219" cy="338554"/>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无限制</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72" name="矩形 171"/>
            <p:cNvSpPr/>
            <p:nvPr/>
          </p:nvSpPr>
          <p:spPr>
            <a:xfrm>
              <a:off x="3056949" y="4965156"/>
              <a:ext cx="800219" cy="338554"/>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总线型</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73" name="矩形 172"/>
            <p:cNvSpPr/>
            <p:nvPr/>
          </p:nvSpPr>
          <p:spPr>
            <a:xfrm>
              <a:off x="5353481" y="4966619"/>
              <a:ext cx="800219" cy="338554"/>
            </a:xfrm>
            <a:prstGeom prst="rect">
              <a:avLst/>
            </a:prstGeom>
          </p:spPr>
          <p:txBody>
            <a:bodyPr wrap="none">
              <a:spAutoFit/>
            </a:bodyPr>
            <a:lstStyle/>
            <a:p>
              <a:pPr algn="ctr"/>
              <a:r>
                <a:rPr lang="zh-CN" altLang="en-US" sz="1600" dirty="0">
                  <a:solidFill>
                    <a:srgbClr val="394A57"/>
                  </a:solidFill>
                  <a:latin typeface="Century Gothic" panose="020B0502020202020204" pitchFamily="34" charset="0"/>
                  <a:cs typeface="Arial" panose="020B0604020202020204" pitchFamily="34" charset="0"/>
                </a:rPr>
                <a:t>总线型</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74" name="矩形 173"/>
            <p:cNvSpPr/>
            <p:nvPr/>
          </p:nvSpPr>
          <p:spPr>
            <a:xfrm>
              <a:off x="7843850" y="4964117"/>
              <a:ext cx="595035" cy="338554"/>
            </a:xfrm>
            <a:prstGeom prst="rect">
              <a:avLst/>
            </a:prstGeom>
          </p:spPr>
          <p:txBody>
            <a:bodyPr wrap="none">
              <a:spAutoFit/>
            </a:bodyPr>
            <a:lstStyle/>
            <a:p>
              <a:pPr algn="ctr"/>
              <a:r>
                <a:rPr lang="zh-CN" altLang="en-US" sz="1600" dirty="0">
                  <a:solidFill>
                    <a:srgbClr val="394A57"/>
                  </a:solidFill>
                  <a:latin typeface="Century Gothic" panose="020B0502020202020204" pitchFamily="34" charset="0"/>
                  <a:cs typeface="Arial" panose="020B0604020202020204" pitchFamily="34" charset="0"/>
                </a:rPr>
                <a:t>星</a:t>
              </a:r>
              <a:r>
                <a:rPr lang="zh-CN" altLang="en-US" sz="1600" dirty="0" smtClean="0">
                  <a:solidFill>
                    <a:srgbClr val="394A57"/>
                  </a:solidFill>
                  <a:latin typeface="Century Gothic" panose="020B0502020202020204" pitchFamily="34" charset="0"/>
                  <a:cs typeface="Arial" panose="020B0604020202020204" pitchFamily="34" charset="0"/>
                </a:rPr>
                <a:t>型</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75" name="矩形 174"/>
            <p:cNvSpPr/>
            <p:nvPr/>
          </p:nvSpPr>
          <p:spPr>
            <a:xfrm>
              <a:off x="10273290" y="4966714"/>
              <a:ext cx="595035" cy="338554"/>
            </a:xfrm>
            <a:prstGeom prst="rect">
              <a:avLst/>
            </a:prstGeom>
          </p:spPr>
          <p:txBody>
            <a:bodyPr wrap="none">
              <a:spAutoFit/>
            </a:bodyPr>
            <a:lstStyle/>
            <a:p>
              <a:pPr algn="ctr"/>
              <a:r>
                <a:rPr lang="zh-CN" altLang="en-US" sz="1600" dirty="0">
                  <a:solidFill>
                    <a:srgbClr val="394A57"/>
                  </a:solidFill>
                  <a:latin typeface="Century Gothic" panose="020B0502020202020204" pitchFamily="34" charset="0"/>
                  <a:cs typeface="Arial" panose="020B0604020202020204" pitchFamily="34" charset="0"/>
                </a:rPr>
                <a:t>星</a:t>
              </a:r>
              <a:r>
                <a:rPr lang="zh-CN" altLang="en-US" sz="1600" dirty="0" smtClean="0">
                  <a:solidFill>
                    <a:srgbClr val="394A57"/>
                  </a:solidFill>
                  <a:latin typeface="Century Gothic" panose="020B0502020202020204" pitchFamily="34" charset="0"/>
                  <a:cs typeface="Arial" panose="020B0604020202020204" pitchFamily="34" charset="0"/>
                </a:rPr>
                <a:t>型</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76" name="矩形 175"/>
            <p:cNvSpPr/>
            <p:nvPr/>
          </p:nvSpPr>
          <p:spPr>
            <a:xfrm>
              <a:off x="2866994" y="5326293"/>
              <a:ext cx="1194559"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9</a:t>
              </a:r>
              <a:r>
                <a:rPr lang="zh-CN" altLang="en-US" sz="1600" dirty="0" smtClean="0">
                  <a:solidFill>
                    <a:srgbClr val="394A57"/>
                  </a:solidFill>
                  <a:latin typeface="Century Gothic" panose="020B0502020202020204" pitchFamily="34" charset="0"/>
                  <a:cs typeface="Arial" panose="020B0604020202020204" pitchFamily="34" charset="0"/>
                </a:rPr>
                <a:t>芯</a:t>
              </a:r>
              <a:r>
                <a:rPr lang="en-US" altLang="zh-CN" sz="1600" dirty="0" smtClean="0">
                  <a:solidFill>
                    <a:srgbClr val="394A57"/>
                  </a:solidFill>
                  <a:latin typeface="Century Gothic" panose="020B0502020202020204" pitchFamily="34" charset="0"/>
                  <a:cs typeface="Arial" panose="020B0604020202020204" pitchFamily="34" charset="0"/>
                </a:rPr>
                <a:t>D</a:t>
              </a:r>
              <a:r>
                <a:rPr lang="zh-CN" altLang="en-US" sz="1600" dirty="0" smtClean="0">
                  <a:solidFill>
                    <a:srgbClr val="394A57"/>
                  </a:solidFill>
                  <a:latin typeface="Century Gothic" panose="020B0502020202020204" pitchFamily="34" charset="0"/>
                  <a:cs typeface="Arial" panose="020B0604020202020204" pitchFamily="34" charset="0"/>
                </a:rPr>
                <a:t>型</a:t>
              </a:r>
              <a:r>
                <a:rPr lang="en-US" altLang="zh-CN" sz="1600" dirty="0" smtClean="0">
                  <a:solidFill>
                    <a:srgbClr val="394A57"/>
                  </a:solidFill>
                  <a:latin typeface="Century Gothic" panose="020B0502020202020204" pitchFamily="34" charset="0"/>
                  <a:cs typeface="Arial" panose="020B0604020202020204" pitchFamily="34" charset="0"/>
                </a:rPr>
                <a:t>AUI</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77" name="矩形 176"/>
            <p:cNvSpPr/>
            <p:nvPr/>
          </p:nvSpPr>
          <p:spPr>
            <a:xfrm>
              <a:off x="5172345" y="5329208"/>
              <a:ext cx="1176925"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BNC T</a:t>
              </a:r>
              <a:r>
                <a:rPr lang="zh-CN" altLang="en-US" sz="1600" dirty="0" smtClean="0">
                  <a:solidFill>
                    <a:srgbClr val="394A57"/>
                  </a:solidFill>
                  <a:latin typeface="Century Gothic" panose="020B0502020202020204" pitchFamily="34" charset="0"/>
                  <a:cs typeface="Arial" panose="020B0604020202020204" pitchFamily="34" charset="0"/>
                </a:rPr>
                <a:t>型头</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78" name="矩形 177"/>
            <p:cNvSpPr/>
            <p:nvPr/>
          </p:nvSpPr>
          <p:spPr>
            <a:xfrm>
              <a:off x="7794572" y="5325809"/>
              <a:ext cx="705642"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RJ-45</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79" name="矩形 178"/>
            <p:cNvSpPr/>
            <p:nvPr/>
          </p:nvSpPr>
          <p:spPr>
            <a:xfrm>
              <a:off x="10278808" y="5327038"/>
              <a:ext cx="595036" cy="338554"/>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光纤</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80" name="矩形 179"/>
            <p:cNvSpPr/>
            <p:nvPr/>
          </p:nvSpPr>
          <p:spPr>
            <a:xfrm>
              <a:off x="3144314" y="5679423"/>
              <a:ext cx="639919"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50 Ω</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81" name="矩形 180"/>
            <p:cNvSpPr/>
            <p:nvPr/>
          </p:nvSpPr>
          <p:spPr>
            <a:xfrm>
              <a:off x="5440846" y="5680886"/>
              <a:ext cx="639919"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50 Ω</a:t>
              </a:r>
            </a:p>
          </p:txBody>
        </p:sp>
        <p:sp>
          <p:nvSpPr>
            <p:cNvPr id="182" name="矩形 181"/>
            <p:cNvSpPr/>
            <p:nvPr/>
          </p:nvSpPr>
          <p:spPr>
            <a:xfrm>
              <a:off x="7771717" y="5678384"/>
              <a:ext cx="753732"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100 </a:t>
              </a:r>
              <a:r>
                <a:rPr lang="en-US" altLang="zh-CN" sz="1600" dirty="0">
                  <a:solidFill>
                    <a:srgbClr val="394A57"/>
                  </a:solidFill>
                  <a:latin typeface="Century Gothic" panose="020B0502020202020204" pitchFamily="34" charset="0"/>
                  <a:cs typeface="Arial" panose="020B0604020202020204" pitchFamily="34" charset="0"/>
                </a:rPr>
                <a:t>Ω</a:t>
              </a:r>
            </a:p>
          </p:txBody>
        </p:sp>
        <p:sp>
          <p:nvSpPr>
            <p:cNvPr id="183" name="矩形 182"/>
            <p:cNvSpPr/>
            <p:nvPr/>
          </p:nvSpPr>
          <p:spPr>
            <a:xfrm>
              <a:off x="10278903" y="5680981"/>
              <a:ext cx="598241"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a:t>
              </a:r>
              <a:endParaRPr lang="en-US" altLang="zh-CN" sz="1600" dirty="0">
                <a:solidFill>
                  <a:srgbClr val="394A57"/>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1192307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3" presetClass="entr" presetSubtype="36" fill="hold" nodeType="withEffect">
                                  <p:stCondLst>
                                    <p:cond delay="25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6*min(max(#ppt_w*#ppt_h,.3),1)-7.4)/-.7*#ppt_w"/>
                                          </p:val>
                                        </p:tav>
                                        <p:tav tm="100000">
                                          <p:val>
                                            <p:strVal val="#ppt_w"/>
                                          </p:val>
                                        </p:tav>
                                      </p:tavLst>
                                    </p:anim>
                                    <p:anim calcmode="lin" valueType="num">
                                      <p:cBhvr>
                                        <p:cTn id="13" dur="500" fill="hold"/>
                                        <p:tgtEl>
                                          <p:spTgt spid="8"/>
                                        </p:tgtEl>
                                        <p:attrNameLst>
                                          <p:attrName>ppt_h</p:attrName>
                                        </p:attrNameLst>
                                      </p:cBhvr>
                                      <p:tavLst>
                                        <p:tav tm="0">
                                          <p:val>
                                            <p:strVal val="(6*min(max(#ppt_w*#ppt_h,.3),1)-7.4)/-.7*#ppt_h"/>
                                          </p:val>
                                        </p:tav>
                                        <p:tav tm="100000">
                                          <p:val>
                                            <p:strVal val="#ppt_h"/>
                                          </p:val>
                                        </p:tav>
                                      </p:tavLst>
                                    </p:anim>
                                    <p:anim calcmode="lin" valueType="num">
                                      <p:cBhvr>
                                        <p:cTn id="14" dur="500" fill="hold"/>
                                        <p:tgtEl>
                                          <p:spTgt spid="8"/>
                                        </p:tgtEl>
                                        <p:attrNameLst>
                                          <p:attrName>ppt_x</p:attrName>
                                        </p:attrNameLst>
                                      </p:cBhvr>
                                      <p:tavLst>
                                        <p:tav tm="0">
                                          <p:val>
                                            <p:fltVal val="0.5"/>
                                          </p:val>
                                        </p:tav>
                                        <p:tav tm="100000">
                                          <p:val>
                                            <p:strVal val="#ppt_x"/>
                                          </p:val>
                                        </p:tav>
                                      </p:tavLst>
                                    </p:anim>
                                    <p:anim calcmode="lin" valueType="num">
                                      <p:cBhvr>
                                        <p:cTn id="15" dur="500" fill="hold"/>
                                        <p:tgtEl>
                                          <p:spTgt spid="8"/>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49987" y="698680"/>
            <a:ext cx="3775393" cy="1073042"/>
            <a:chOff x="412490" y="524010"/>
            <a:chExt cx="2831545" cy="804781"/>
          </a:xfrm>
        </p:grpSpPr>
        <p:sp>
          <p:nvSpPr>
            <p:cNvPr id="2" name="矩形 1"/>
            <p:cNvSpPr/>
            <p:nvPr/>
          </p:nvSpPr>
          <p:spPr>
            <a:xfrm>
              <a:off x="412490" y="524010"/>
              <a:ext cx="2831545" cy="530914"/>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高速以太网技术</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982542"/>
              <a:ext cx="2677656"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高速以太网的物理层结构</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27</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80" name="矩形 79"/>
          <p:cNvSpPr/>
          <p:nvPr/>
        </p:nvSpPr>
        <p:spPr>
          <a:xfrm>
            <a:off x="549987" y="2032655"/>
            <a:ext cx="2723823" cy="400110"/>
          </a:xfrm>
          <a:prstGeom prst="rect">
            <a:avLst/>
          </a:prstGeom>
        </p:spPr>
        <p:txBody>
          <a:bodyPr wrap="none">
            <a:spAutoFit/>
          </a:bodyPr>
          <a:lstStyle/>
          <a:p>
            <a:r>
              <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MDI+PHY+MII+RS</a:t>
            </a:r>
            <a:endParaRPr lang="en-US" altLang="zh-CN" sz="20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84" name="组合 83"/>
          <p:cNvGrpSpPr/>
          <p:nvPr/>
        </p:nvGrpSpPr>
        <p:grpSpPr>
          <a:xfrm>
            <a:off x="664859" y="5261677"/>
            <a:ext cx="5287125" cy="829073"/>
            <a:chOff x="498644" y="4187994"/>
            <a:chExt cx="3965344" cy="621806"/>
          </a:xfrm>
        </p:grpSpPr>
        <p:sp>
          <p:nvSpPr>
            <p:cNvPr id="97" name="Freeform 10"/>
            <p:cNvSpPr>
              <a:spLocks/>
            </p:cNvSpPr>
            <p:nvPr/>
          </p:nvSpPr>
          <p:spPr bwMode="auto">
            <a:xfrm>
              <a:off x="498644" y="425570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98" name="矩形 97"/>
            <p:cNvSpPr/>
            <p:nvPr/>
          </p:nvSpPr>
          <p:spPr>
            <a:xfrm>
              <a:off x="960877" y="4187994"/>
              <a:ext cx="3503111" cy="621806"/>
            </a:xfrm>
            <a:prstGeom prst="rect">
              <a:avLst/>
            </a:prstGeom>
          </p:spPr>
          <p:txBody>
            <a:bodyPr wrap="square">
              <a:spAutoFit/>
            </a:bodyPr>
            <a:lstStyle/>
            <a:p>
              <a:pPr>
                <a:lnSpc>
                  <a:spcPct val="114000"/>
                </a:lnSpc>
              </a:pPr>
              <a:r>
                <a:rPr lang="en-US" altLang="zh-CN" sz="1400" b="1" dirty="0">
                  <a:solidFill>
                    <a:schemeClr val="tx1">
                      <a:lumMod val="65000"/>
                      <a:lumOff val="35000"/>
                    </a:schemeClr>
                  </a:solidFill>
                  <a:latin typeface="Century Gothic" panose="020B0502020202020204" pitchFamily="34" charset="0"/>
                  <a:cs typeface="Arial" panose="020B0604020202020204" pitchFamily="34" charset="0"/>
                </a:rPr>
                <a:t>RS</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：协调子层</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(Reconciliation </a:t>
              </a:r>
              <a:r>
                <a:rPr lang="en-US" altLang="zh-CN" sz="1400" dirty="0" err="1">
                  <a:solidFill>
                    <a:schemeClr val="tx1">
                      <a:lumMod val="65000"/>
                      <a:lumOff val="35000"/>
                    </a:schemeClr>
                  </a:solidFill>
                  <a:latin typeface="Century Gothic" panose="020B0502020202020204" pitchFamily="34" charset="0"/>
                  <a:cs typeface="Arial" panose="020B0604020202020204" pitchFamily="34" charset="0"/>
                </a:rPr>
                <a:t>Sublayer</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。负责实现链路两端设备速率的自动协商，以自动选择双方所共有的最高性能工作模式。</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00" name="组合 99"/>
          <p:cNvGrpSpPr/>
          <p:nvPr/>
        </p:nvGrpSpPr>
        <p:grpSpPr>
          <a:xfrm>
            <a:off x="681696" y="4294494"/>
            <a:ext cx="5270289" cy="829073"/>
            <a:chOff x="511271" y="3527651"/>
            <a:chExt cx="3952717" cy="621805"/>
          </a:xfrm>
        </p:grpSpPr>
        <p:grpSp>
          <p:nvGrpSpPr>
            <p:cNvPr id="109" name="组合 108"/>
            <p:cNvGrpSpPr/>
            <p:nvPr/>
          </p:nvGrpSpPr>
          <p:grpSpPr>
            <a:xfrm>
              <a:off x="511271" y="3653817"/>
              <a:ext cx="378868" cy="335242"/>
              <a:chOff x="3889375" y="3302000"/>
              <a:chExt cx="261938" cy="231776"/>
            </a:xfrm>
            <a:solidFill>
              <a:srgbClr val="394A57"/>
            </a:solidFill>
          </p:grpSpPr>
          <p:sp>
            <p:nvSpPr>
              <p:cNvPr id="111"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2"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4"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5"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10" name="矩形 109"/>
            <p:cNvSpPr/>
            <p:nvPr/>
          </p:nvSpPr>
          <p:spPr>
            <a:xfrm>
              <a:off x="960877" y="3527651"/>
              <a:ext cx="3503111" cy="621805"/>
            </a:xfrm>
            <a:prstGeom prst="rect">
              <a:avLst/>
            </a:prstGeom>
          </p:spPr>
          <p:txBody>
            <a:bodyPr wrap="square">
              <a:spAutoFit/>
            </a:bodyPr>
            <a:lstStyle/>
            <a:p>
              <a:pPr>
                <a:lnSpc>
                  <a:spcPct val="114000"/>
                </a:lnSpc>
              </a:pPr>
              <a:r>
                <a:rPr lang="en-US" altLang="zh-CN" sz="1400" b="1" dirty="0" smtClean="0">
                  <a:solidFill>
                    <a:schemeClr val="tx1">
                      <a:lumMod val="65000"/>
                      <a:lumOff val="35000"/>
                    </a:schemeClr>
                  </a:solidFill>
                  <a:latin typeface="Century Gothic" panose="020B0502020202020204" pitchFamily="34" charset="0"/>
                  <a:cs typeface="Arial" panose="020B0604020202020204" pitchFamily="34" charset="0"/>
                </a:rPr>
                <a:t>MII</a:t>
              </a:r>
              <a:r>
                <a:rPr lang="zh-CN" altLang="en-US" sz="1400" dirty="0" smtClean="0">
                  <a:solidFill>
                    <a:schemeClr val="tx1">
                      <a:lumMod val="65000"/>
                      <a:lumOff val="35000"/>
                    </a:schemeClr>
                  </a:solidFill>
                  <a:latin typeface="Century Gothic" panose="020B0502020202020204" pitchFamily="34" charset="0"/>
                  <a:cs typeface="Arial" panose="020B0604020202020204" pitchFamily="34" charset="0"/>
                </a:rPr>
                <a:t>：介质</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无关接口（</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Media Independent Interface</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400" dirty="0" err="1">
                  <a:solidFill>
                    <a:schemeClr val="tx1">
                      <a:lumMod val="65000"/>
                      <a:lumOff val="35000"/>
                    </a:schemeClr>
                  </a:solidFill>
                  <a:latin typeface="Century Gothic" panose="020B0502020202020204" pitchFamily="34" charset="0"/>
                  <a:cs typeface="Arial" panose="020B0604020202020204" pitchFamily="34" charset="0"/>
                </a:rPr>
                <a:t>xMII</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中的</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x</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用于表示多种不同速率</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 </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对于</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100Mbps</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的以太网，该接口称为</a:t>
              </a:r>
              <a:r>
                <a:rPr lang="en-US" altLang="zh-CN" sz="1400" dirty="0" smtClean="0">
                  <a:solidFill>
                    <a:schemeClr val="tx1">
                      <a:lumMod val="65000"/>
                      <a:lumOff val="35000"/>
                    </a:schemeClr>
                  </a:solidFill>
                  <a:latin typeface="Century Gothic" panose="020B0502020202020204" pitchFamily="34" charset="0"/>
                  <a:cs typeface="Arial" panose="020B0604020202020204" pitchFamily="34" charset="0"/>
                </a:rPr>
                <a:t>MII</a:t>
              </a:r>
              <a:r>
                <a:rPr lang="zh-CN" altLang="en-US" sz="14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17" name="组合 116"/>
          <p:cNvGrpSpPr/>
          <p:nvPr/>
        </p:nvGrpSpPr>
        <p:grpSpPr>
          <a:xfrm>
            <a:off x="680165" y="3487715"/>
            <a:ext cx="5271819" cy="829073"/>
            <a:chOff x="510124" y="2978698"/>
            <a:chExt cx="3953864" cy="621804"/>
          </a:xfrm>
        </p:grpSpPr>
        <p:grpSp>
          <p:nvGrpSpPr>
            <p:cNvPr id="126" name="组合 125"/>
            <p:cNvGrpSpPr/>
            <p:nvPr/>
          </p:nvGrpSpPr>
          <p:grpSpPr>
            <a:xfrm>
              <a:off x="510124" y="3012016"/>
              <a:ext cx="355907" cy="376572"/>
              <a:chOff x="5908675" y="1281113"/>
              <a:chExt cx="246063" cy="260350"/>
            </a:xfrm>
            <a:solidFill>
              <a:srgbClr val="394A57"/>
            </a:solidFill>
          </p:grpSpPr>
          <p:sp>
            <p:nvSpPr>
              <p:cNvPr id="12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27" name="矩形 126"/>
            <p:cNvSpPr/>
            <p:nvPr/>
          </p:nvSpPr>
          <p:spPr>
            <a:xfrm>
              <a:off x="960877" y="2978698"/>
              <a:ext cx="3503111" cy="621804"/>
            </a:xfrm>
            <a:prstGeom prst="rect">
              <a:avLst/>
            </a:prstGeom>
          </p:spPr>
          <p:txBody>
            <a:bodyPr wrap="square">
              <a:spAutoFit/>
            </a:bodyPr>
            <a:lstStyle/>
            <a:p>
              <a:pPr>
                <a:lnSpc>
                  <a:spcPct val="114000"/>
                </a:lnSpc>
              </a:pPr>
              <a:r>
                <a:rPr lang="en-US" altLang="zh-CN" sz="1400" b="1" dirty="0">
                  <a:solidFill>
                    <a:schemeClr val="tx1">
                      <a:lumMod val="65000"/>
                      <a:lumOff val="35000"/>
                    </a:schemeClr>
                  </a:solidFill>
                  <a:latin typeface="Century Gothic" panose="020B0502020202020204" pitchFamily="34" charset="0"/>
                  <a:cs typeface="Arial" panose="020B0604020202020204" pitchFamily="34" charset="0"/>
                </a:rPr>
                <a:t>PHY</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：物理层设备（</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Physical Layer Device</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），即收发器，功能包括数据的发送和接收、冲突检测、数据的编码和解码。</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34" name="组合 133"/>
          <p:cNvGrpSpPr/>
          <p:nvPr/>
        </p:nvGrpSpPr>
        <p:grpSpPr>
          <a:xfrm>
            <a:off x="670984" y="2584691"/>
            <a:ext cx="5281000" cy="583493"/>
            <a:chOff x="503238" y="2072770"/>
            <a:chExt cx="3960750" cy="437620"/>
          </a:xfrm>
        </p:grpSpPr>
        <p:grpSp>
          <p:nvGrpSpPr>
            <p:cNvPr id="143" name="组合 142"/>
            <p:cNvGrpSpPr/>
            <p:nvPr/>
          </p:nvGrpSpPr>
          <p:grpSpPr>
            <a:xfrm>
              <a:off x="503238" y="2108379"/>
              <a:ext cx="371979" cy="371980"/>
              <a:chOff x="5903913" y="4632325"/>
              <a:chExt cx="257175" cy="257176"/>
            </a:xfrm>
            <a:solidFill>
              <a:srgbClr val="394A57"/>
            </a:solidFill>
          </p:grpSpPr>
          <p:sp>
            <p:nvSpPr>
              <p:cNvPr id="145"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6"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7"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8"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44" name="矩形 143"/>
            <p:cNvSpPr/>
            <p:nvPr/>
          </p:nvSpPr>
          <p:spPr>
            <a:xfrm>
              <a:off x="960877" y="2072770"/>
              <a:ext cx="3503111" cy="437620"/>
            </a:xfrm>
            <a:prstGeom prst="rect">
              <a:avLst/>
            </a:prstGeom>
          </p:spPr>
          <p:txBody>
            <a:bodyPr wrap="square">
              <a:spAutoFit/>
            </a:bodyPr>
            <a:lstStyle/>
            <a:p>
              <a:pPr>
                <a:lnSpc>
                  <a:spcPct val="114000"/>
                </a:lnSpc>
              </a:pPr>
              <a:r>
                <a:rPr lang="en-US" altLang="zh-CN" sz="1400" b="1" dirty="0" smtClean="0">
                  <a:solidFill>
                    <a:schemeClr val="tx1">
                      <a:lumMod val="65000"/>
                      <a:lumOff val="35000"/>
                    </a:schemeClr>
                  </a:solidFill>
                  <a:latin typeface="Century Gothic" panose="020B0502020202020204" pitchFamily="34" charset="0"/>
                  <a:cs typeface="Arial" panose="020B0604020202020204" pitchFamily="34" charset="0"/>
                </a:rPr>
                <a:t>MDI</a:t>
              </a:r>
              <a:r>
                <a:rPr lang="zh-CN" altLang="en-US" sz="1400" dirty="0" smtClean="0">
                  <a:solidFill>
                    <a:schemeClr val="tx1">
                      <a:lumMod val="65000"/>
                      <a:lumOff val="35000"/>
                    </a:schemeClr>
                  </a:solidFill>
                  <a:latin typeface="Century Gothic" panose="020B0502020202020204" pitchFamily="34" charset="0"/>
                  <a:cs typeface="Arial" panose="020B0604020202020204" pitchFamily="34" charset="0"/>
                </a:rPr>
                <a:t>：介质</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相关接口（</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Medium Dependent Interface</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）。是将收发器与物理介质相连接的硬件。</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grpSp>
      <p:pic>
        <p:nvPicPr>
          <p:cNvPr id="15362" name="Picture 2" descr="4-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6842" y="2217466"/>
            <a:ext cx="4962047" cy="4095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131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 presetClass="entr" presetSubtype="4" fill="hold" grpId="0" nodeType="withEffect" p14:presetBounceEnd="22000">
                                      <p:stCondLst>
                                        <p:cond delay="500"/>
                                      </p:stCondLst>
                                      <p:childTnLst>
                                        <p:set>
                                          <p:cBhvr>
                                            <p:cTn id="9" dur="1" fill="hold">
                                              <p:stCondLst>
                                                <p:cond delay="0"/>
                                              </p:stCondLst>
                                            </p:cTn>
                                            <p:tgtEl>
                                              <p:spTgt spid="80"/>
                                            </p:tgtEl>
                                            <p:attrNameLst>
                                              <p:attrName>style.visibility</p:attrName>
                                            </p:attrNameLst>
                                          </p:cBhvr>
                                          <p:to>
                                            <p:strVal val="visible"/>
                                          </p:to>
                                        </p:set>
                                        <p:anim calcmode="lin" valueType="num" p14:bounceEnd="22000">
                                          <p:cBhvr additive="base">
                                            <p:cTn id="10" dur="500" fill="hold"/>
                                            <p:tgtEl>
                                              <p:spTgt spid="80"/>
                                            </p:tgtEl>
                                            <p:attrNameLst>
                                              <p:attrName>ppt_x</p:attrName>
                                            </p:attrNameLst>
                                          </p:cBhvr>
                                          <p:tavLst>
                                            <p:tav tm="0">
                                              <p:val>
                                                <p:strVal val="#ppt_x"/>
                                              </p:val>
                                            </p:tav>
                                            <p:tav tm="100000">
                                              <p:val>
                                                <p:strVal val="#ppt_x"/>
                                              </p:val>
                                            </p:tav>
                                          </p:tavLst>
                                        </p:anim>
                                        <p:anim calcmode="lin" valueType="num" p14:bounceEnd="22000">
                                          <p:cBhvr additive="base">
                                            <p:cTn id="11" dur="500" fill="hold"/>
                                            <p:tgtEl>
                                              <p:spTgt spid="80"/>
                                            </p:tgtEl>
                                            <p:attrNameLst>
                                              <p:attrName>ppt_y</p:attrName>
                                            </p:attrNameLst>
                                          </p:cBhvr>
                                          <p:tavLst>
                                            <p:tav tm="0">
                                              <p:val>
                                                <p:strVal val="1+#ppt_h/2"/>
                                              </p:val>
                                            </p:tav>
                                            <p:tav tm="100000">
                                              <p:val>
                                                <p:strVal val="#ppt_y"/>
                                              </p:val>
                                            </p:tav>
                                          </p:tavLst>
                                        </p:anim>
                                      </p:childTnLst>
                                    </p:cTn>
                                  </p:par>
                                  <p:par>
                                    <p:cTn id="12" presetID="25" presetClass="entr" presetSubtype="0" fill="hold" nodeType="withEffect">
                                      <p:stCondLst>
                                        <p:cond delay="1000"/>
                                      </p:stCondLst>
                                      <p:childTnLst>
                                        <p:set>
                                          <p:cBhvr>
                                            <p:cTn id="13" dur="1" fill="hold">
                                              <p:stCondLst>
                                                <p:cond delay="0"/>
                                              </p:stCondLst>
                                            </p:cTn>
                                            <p:tgtEl>
                                              <p:spTgt spid="134"/>
                                            </p:tgtEl>
                                            <p:attrNameLst>
                                              <p:attrName>style.visibility</p:attrName>
                                            </p:attrNameLst>
                                          </p:cBhvr>
                                          <p:to>
                                            <p:strVal val="visible"/>
                                          </p:to>
                                        </p:set>
                                        <p:anim calcmode="lin" valueType="num">
                                          <p:cBhvr>
                                            <p:cTn id="14"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7" dur="1000" fill="hold"/>
                                            <p:tgtEl>
                                              <p:spTgt spid="13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34"/>
                                            </p:tgtEl>
                                          </p:cBhvr>
                                        </p:animEffect>
                                      </p:childTnLst>
                                    </p:cTn>
                                  </p:par>
                                  <p:par>
                                    <p:cTn id="22" presetID="25" presetClass="entr" presetSubtype="0" fill="hold" nodeType="withEffect">
                                      <p:stCondLst>
                                        <p:cond delay="1250"/>
                                      </p:stCondLst>
                                      <p:childTnLst>
                                        <p:set>
                                          <p:cBhvr>
                                            <p:cTn id="23" dur="1" fill="hold">
                                              <p:stCondLst>
                                                <p:cond delay="0"/>
                                              </p:stCondLst>
                                            </p:cTn>
                                            <p:tgtEl>
                                              <p:spTgt spid="117"/>
                                            </p:tgtEl>
                                            <p:attrNameLst>
                                              <p:attrName>style.visibility</p:attrName>
                                            </p:attrNameLst>
                                          </p:cBhvr>
                                          <p:to>
                                            <p:strVal val="visible"/>
                                          </p:to>
                                        </p:set>
                                        <p:anim calcmode="lin" valueType="num">
                                          <p:cBhvr>
                                            <p:cTn id="24"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7" dur="1000" fill="hold"/>
                                            <p:tgtEl>
                                              <p:spTgt spid="117"/>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7"/>
                                            </p:tgtEl>
                                          </p:cBhvr>
                                        </p:animEffect>
                                      </p:childTnLst>
                                    </p:cTn>
                                  </p:par>
                                  <p:par>
                                    <p:cTn id="32" presetID="25" presetClass="entr" presetSubtype="0" fill="hold" nodeType="withEffect">
                                      <p:stCondLst>
                                        <p:cond delay="15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7" dur="1000" fill="hold"/>
                                            <p:tgtEl>
                                              <p:spTgt spid="100"/>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100"/>
                                            </p:tgtEl>
                                          </p:cBhvr>
                                        </p:animEffect>
                                      </p:childTnLst>
                                    </p:cTn>
                                  </p:par>
                                  <p:par>
                                    <p:cTn id="42" presetID="25" presetClass="entr" presetSubtype="0" fill="hold" nodeType="withEffect">
                                      <p:stCondLst>
                                        <p:cond delay="1750"/>
                                      </p:stCondLst>
                                      <p:childTnLst>
                                        <p:set>
                                          <p:cBhvr>
                                            <p:cTn id="43" dur="1" fill="hold">
                                              <p:stCondLst>
                                                <p:cond delay="0"/>
                                              </p:stCondLst>
                                            </p:cTn>
                                            <p:tgtEl>
                                              <p:spTgt spid="84"/>
                                            </p:tgtEl>
                                            <p:attrNameLst>
                                              <p:attrName>style.visibility</p:attrName>
                                            </p:attrNameLst>
                                          </p:cBhvr>
                                          <p:to>
                                            <p:strVal val="visible"/>
                                          </p:to>
                                        </p:set>
                                        <p:anim calcmode="lin" valueType="num">
                                          <p:cBhvr>
                                            <p:cTn id="44"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47" dur="1000" fill="hold"/>
                                            <p:tgtEl>
                                              <p:spTgt spid="84"/>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84"/>
                                            </p:tgtEl>
                                          </p:cBhvr>
                                        </p:animEffect>
                                      </p:childTnLst>
                                    </p:cTn>
                                  </p:par>
                                  <p:par>
                                    <p:cTn id="52" presetID="42" presetClass="entr" presetSubtype="0" fill="hold" nodeType="withEffect">
                                      <p:stCondLst>
                                        <p:cond delay="2500"/>
                                      </p:stCondLst>
                                      <p:childTnLst>
                                        <p:set>
                                          <p:cBhvr>
                                            <p:cTn id="53" dur="1" fill="hold">
                                              <p:stCondLst>
                                                <p:cond delay="0"/>
                                              </p:stCondLst>
                                            </p:cTn>
                                            <p:tgtEl>
                                              <p:spTgt spid="15362"/>
                                            </p:tgtEl>
                                            <p:attrNameLst>
                                              <p:attrName>style.visibility</p:attrName>
                                            </p:attrNameLst>
                                          </p:cBhvr>
                                          <p:to>
                                            <p:strVal val="visible"/>
                                          </p:to>
                                        </p:set>
                                        <p:animEffect transition="in" filter="fade">
                                          <p:cBhvr>
                                            <p:cTn id="54" dur="1000"/>
                                            <p:tgtEl>
                                              <p:spTgt spid="15362"/>
                                            </p:tgtEl>
                                          </p:cBhvr>
                                        </p:animEffect>
                                        <p:anim calcmode="lin" valueType="num">
                                          <p:cBhvr>
                                            <p:cTn id="55" dur="1000" fill="hold"/>
                                            <p:tgtEl>
                                              <p:spTgt spid="15362"/>
                                            </p:tgtEl>
                                            <p:attrNameLst>
                                              <p:attrName>ppt_x</p:attrName>
                                            </p:attrNameLst>
                                          </p:cBhvr>
                                          <p:tavLst>
                                            <p:tav tm="0">
                                              <p:val>
                                                <p:strVal val="#ppt_x"/>
                                              </p:val>
                                            </p:tav>
                                            <p:tav tm="100000">
                                              <p:val>
                                                <p:strVal val="#ppt_x"/>
                                              </p:val>
                                            </p:tav>
                                          </p:tavLst>
                                        </p:anim>
                                        <p:anim calcmode="lin" valueType="num">
                                          <p:cBhvr>
                                            <p:cTn id="56" dur="1000" fill="hold"/>
                                            <p:tgtEl>
                                              <p:spTgt spid="153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 presetClass="entr" presetSubtype="4" fill="hold" grpId="0" nodeType="withEffect">
                                      <p:stCondLst>
                                        <p:cond delay="500"/>
                                      </p:stCondLst>
                                      <p:childTnLst>
                                        <p:set>
                                          <p:cBhvr>
                                            <p:cTn id="9" dur="1" fill="hold">
                                              <p:stCondLst>
                                                <p:cond delay="0"/>
                                              </p:stCondLst>
                                            </p:cTn>
                                            <p:tgtEl>
                                              <p:spTgt spid="80"/>
                                            </p:tgtEl>
                                            <p:attrNameLst>
                                              <p:attrName>style.visibility</p:attrName>
                                            </p:attrNameLst>
                                          </p:cBhvr>
                                          <p:to>
                                            <p:strVal val="visible"/>
                                          </p:to>
                                        </p:set>
                                        <p:anim calcmode="lin" valueType="num">
                                          <p:cBhvr additive="base">
                                            <p:cTn id="10" dur="500" fill="hold"/>
                                            <p:tgtEl>
                                              <p:spTgt spid="80"/>
                                            </p:tgtEl>
                                            <p:attrNameLst>
                                              <p:attrName>ppt_x</p:attrName>
                                            </p:attrNameLst>
                                          </p:cBhvr>
                                          <p:tavLst>
                                            <p:tav tm="0">
                                              <p:val>
                                                <p:strVal val="#ppt_x"/>
                                              </p:val>
                                            </p:tav>
                                            <p:tav tm="100000">
                                              <p:val>
                                                <p:strVal val="#ppt_x"/>
                                              </p:val>
                                            </p:tav>
                                          </p:tavLst>
                                        </p:anim>
                                        <p:anim calcmode="lin" valueType="num">
                                          <p:cBhvr additive="base">
                                            <p:cTn id="11" dur="500" fill="hold"/>
                                            <p:tgtEl>
                                              <p:spTgt spid="80"/>
                                            </p:tgtEl>
                                            <p:attrNameLst>
                                              <p:attrName>ppt_y</p:attrName>
                                            </p:attrNameLst>
                                          </p:cBhvr>
                                          <p:tavLst>
                                            <p:tav tm="0">
                                              <p:val>
                                                <p:strVal val="1+#ppt_h/2"/>
                                              </p:val>
                                            </p:tav>
                                            <p:tav tm="100000">
                                              <p:val>
                                                <p:strVal val="#ppt_y"/>
                                              </p:val>
                                            </p:tav>
                                          </p:tavLst>
                                        </p:anim>
                                      </p:childTnLst>
                                    </p:cTn>
                                  </p:par>
                                  <p:par>
                                    <p:cTn id="12" presetID="25" presetClass="entr" presetSubtype="0" fill="hold" nodeType="withEffect">
                                      <p:stCondLst>
                                        <p:cond delay="1000"/>
                                      </p:stCondLst>
                                      <p:childTnLst>
                                        <p:set>
                                          <p:cBhvr>
                                            <p:cTn id="13" dur="1" fill="hold">
                                              <p:stCondLst>
                                                <p:cond delay="0"/>
                                              </p:stCondLst>
                                            </p:cTn>
                                            <p:tgtEl>
                                              <p:spTgt spid="134"/>
                                            </p:tgtEl>
                                            <p:attrNameLst>
                                              <p:attrName>style.visibility</p:attrName>
                                            </p:attrNameLst>
                                          </p:cBhvr>
                                          <p:to>
                                            <p:strVal val="visible"/>
                                          </p:to>
                                        </p:set>
                                        <p:anim calcmode="lin" valueType="num">
                                          <p:cBhvr>
                                            <p:cTn id="14"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7" dur="1000" fill="hold"/>
                                            <p:tgtEl>
                                              <p:spTgt spid="13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34"/>
                                            </p:tgtEl>
                                          </p:cBhvr>
                                        </p:animEffect>
                                      </p:childTnLst>
                                    </p:cTn>
                                  </p:par>
                                  <p:par>
                                    <p:cTn id="22" presetID="25" presetClass="entr" presetSubtype="0" fill="hold" nodeType="withEffect">
                                      <p:stCondLst>
                                        <p:cond delay="1250"/>
                                      </p:stCondLst>
                                      <p:childTnLst>
                                        <p:set>
                                          <p:cBhvr>
                                            <p:cTn id="23" dur="1" fill="hold">
                                              <p:stCondLst>
                                                <p:cond delay="0"/>
                                              </p:stCondLst>
                                            </p:cTn>
                                            <p:tgtEl>
                                              <p:spTgt spid="117"/>
                                            </p:tgtEl>
                                            <p:attrNameLst>
                                              <p:attrName>style.visibility</p:attrName>
                                            </p:attrNameLst>
                                          </p:cBhvr>
                                          <p:to>
                                            <p:strVal val="visible"/>
                                          </p:to>
                                        </p:set>
                                        <p:anim calcmode="lin" valueType="num">
                                          <p:cBhvr>
                                            <p:cTn id="24"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7" dur="1000" fill="hold"/>
                                            <p:tgtEl>
                                              <p:spTgt spid="117"/>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7"/>
                                            </p:tgtEl>
                                          </p:cBhvr>
                                        </p:animEffect>
                                      </p:childTnLst>
                                    </p:cTn>
                                  </p:par>
                                  <p:par>
                                    <p:cTn id="32" presetID="25" presetClass="entr" presetSubtype="0" fill="hold" nodeType="withEffect">
                                      <p:stCondLst>
                                        <p:cond delay="15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7" dur="1000" fill="hold"/>
                                            <p:tgtEl>
                                              <p:spTgt spid="100"/>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100"/>
                                            </p:tgtEl>
                                          </p:cBhvr>
                                        </p:animEffect>
                                      </p:childTnLst>
                                    </p:cTn>
                                  </p:par>
                                  <p:par>
                                    <p:cTn id="42" presetID="25" presetClass="entr" presetSubtype="0" fill="hold" nodeType="withEffect">
                                      <p:stCondLst>
                                        <p:cond delay="1750"/>
                                      </p:stCondLst>
                                      <p:childTnLst>
                                        <p:set>
                                          <p:cBhvr>
                                            <p:cTn id="43" dur="1" fill="hold">
                                              <p:stCondLst>
                                                <p:cond delay="0"/>
                                              </p:stCondLst>
                                            </p:cTn>
                                            <p:tgtEl>
                                              <p:spTgt spid="84"/>
                                            </p:tgtEl>
                                            <p:attrNameLst>
                                              <p:attrName>style.visibility</p:attrName>
                                            </p:attrNameLst>
                                          </p:cBhvr>
                                          <p:to>
                                            <p:strVal val="visible"/>
                                          </p:to>
                                        </p:set>
                                        <p:anim calcmode="lin" valueType="num">
                                          <p:cBhvr>
                                            <p:cTn id="44"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47" dur="1000" fill="hold"/>
                                            <p:tgtEl>
                                              <p:spTgt spid="84"/>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84"/>
                                            </p:tgtEl>
                                          </p:cBhvr>
                                        </p:animEffect>
                                      </p:childTnLst>
                                    </p:cTn>
                                  </p:par>
                                  <p:par>
                                    <p:cTn id="52" presetID="42" presetClass="entr" presetSubtype="0" fill="hold" nodeType="withEffect">
                                      <p:stCondLst>
                                        <p:cond delay="2500"/>
                                      </p:stCondLst>
                                      <p:childTnLst>
                                        <p:set>
                                          <p:cBhvr>
                                            <p:cTn id="53" dur="1" fill="hold">
                                              <p:stCondLst>
                                                <p:cond delay="0"/>
                                              </p:stCondLst>
                                            </p:cTn>
                                            <p:tgtEl>
                                              <p:spTgt spid="15362"/>
                                            </p:tgtEl>
                                            <p:attrNameLst>
                                              <p:attrName>style.visibility</p:attrName>
                                            </p:attrNameLst>
                                          </p:cBhvr>
                                          <p:to>
                                            <p:strVal val="visible"/>
                                          </p:to>
                                        </p:set>
                                        <p:animEffect transition="in" filter="fade">
                                          <p:cBhvr>
                                            <p:cTn id="54" dur="1000"/>
                                            <p:tgtEl>
                                              <p:spTgt spid="15362"/>
                                            </p:tgtEl>
                                          </p:cBhvr>
                                        </p:animEffect>
                                        <p:anim calcmode="lin" valueType="num">
                                          <p:cBhvr>
                                            <p:cTn id="55" dur="1000" fill="hold"/>
                                            <p:tgtEl>
                                              <p:spTgt spid="15362"/>
                                            </p:tgtEl>
                                            <p:attrNameLst>
                                              <p:attrName>ppt_x</p:attrName>
                                            </p:attrNameLst>
                                          </p:cBhvr>
                                          <p:tavLst>
                                            <p:tav tm="0">
                                              <p:val>
                                                <p:strVal val="#ppt_x"/>
                                              </p:val>
                                            </p:tav>
                                            <p:tav tm="100000">
                                              <p:val>
                                                <p:strVal val="#ppt_x"/>
                                              </p:val>
                                            </p:tav>
                                          </p:tavLst>
                                        </p:anim>
                                        <p:anim calcmode="lin" valueType="num">
                                          <p:cBhvr>
                                            <p:cTn id="56" dur="1000" fill="hold"/>
                                            <p:tgtEl>
                                              <p:spTgt spid="153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77539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高速以太网技术</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28</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390573"/>
          </a:xfrm>
          <a:prstGeom prst="rect">
            <a:avLst/>
          </a:prstGeom>
        </p:spPr>
        <p:txBody>
          <a:bodyPr wrap="square">
            <a:spAutoFit/>
          </a:bodyPr>
          <a:lstStyle/>
          <a:p>
            <a:pPr algn="just">
              <a:lnSpc>
                <a:spcPct val="114000"/>
              </a:lnSpc>
              <a:buClr>
                <a:srgbClr val="1F9E23"/>
              </a:buClr>
            </a:pPr>
            <a:r>
              <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100Mb/S </a:t>
            </a:r>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以太网标准</a:t>
            </a:r>
            <a:endPar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1F9E23"/>
              </a:buClr>
            </a:pP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100Mbit/s</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以太保留了</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10Mb/s</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以太网的特征，两者有相同的介质访问控制方法</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CSMA/CD</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，相同的接口与相同的组网方法，而不同的只是把</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Ethernet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每比特发送时间由</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100ns</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降低到</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10ns</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IEE802.3u</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的四个不同的标准概要</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图可以</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看出，四种类型的快速以太网的</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层，</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MII</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层都相同，只有</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PHY</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层及网络介质层不同。 </a:t>
            </a:r>
          </a:p>
        </p:txBody>
      </p:sp>
      <p:sp>
        <p:nvSpPr>
          <p:cNvPr id="11" name="矩形 10"/>
          <p:cNvSpPr/>
          <p:nvPr/>
        </p:nvSpPr>
        <p:spPr>
          <a:xfrm>
            <a:off x="549987" y="1312195"/>
            <a:ext cx="3244799"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100Mb/S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以太网技术</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6385" name="Picture 1" descr="100baseT"/>
          <p:cNvPicPr>
            <a:picLocks noChangeAspect="1" noChangeArrowheads="1"/>
          </p:cNvPicPr>
          <p:nvPr/>
        </p:nvPicPr>
        <p:blipFill>
          <a:blip r:embed="rId2">
            <a:extLst>
              <a:ext uri="{28A0092B-C50C-407E-A947-70E740481C1C}">
                <a14:useLocalDpi xmlns:a14="http://schemas.microsoft.com/office/drawing/2010/main" val="0"/>
              </a:ext>
            </a:extLst>
          </a:blip>
          <a:srcRect t="7210"/>
          <a:stretch>
            <a:fillRect/>
          </a:stretch>
        </p:blipFill>
        <p:spPr bwMode="auto">
          <a:xfrm>
            <a:off x="3619750" y="3235416"/>
            <a:ext cx="4961996" cy="32954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6693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6385"/>
                                        </p:tgtEl>
                                        <p:attrNameLst>
                                          <p:attrName>style.visibility</p:attrName>
                                        </p:attrNameLst>
                                      </p:cBhvr>
                                      <p:to>
                                        <p:strVal val="visible"/>
                                      </p:to>
                                    </p:set>
                                    <p:animEffect transition="in" filter="fade">
                                      <p:cBhvr>
                                        <p:cTn id="16" dur="500"/>
                                        <p:tgtEl>
                                          <p:spTgt spid="16385"/>
                                        </p:tgtEl>
                                      </p:cBhvr>
                                    </p:animEffect>
                                    <p:anim calcmode="lin" valueType="num">
                                      <p:cBhvr>
                                        <p:cTn id="17" dur="500" fill="hold"/>
                                        <p:tgtEl>
                                          <p:spTgt spid="16385"/>
                                        </p:tgtEl>
                                        <p:attrNameLst>
                                          <p:attrName>ppt_x</p:attrName>
                                        </p:attrNameLst>
                                      </p:cBhvr>
                                      <p:tavLst>
                                        <p:tav tm="0">
                                          <p:val>
                                            <p:strVal val="#ppt_x"/>
                                          </p:val>
                                        </p:tav>
                                        <p:tav tm="100000">
                                          <p:val>
                                            <p:strVal val="#ppt_x"/>
                                          </p:val>
                                        </p:tav>
                                      </p:tavLst>
                                    </p:anim>
                                    <p:anim calcmode="lin" valueType="num">
                                      <p:cBhvr>
                                        <p:cTn id="18" dur="500" fill="hold"/>
                                        <p:tgtEl>
                                          <p:spTgt spid="16385"/>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77539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高速以太网技术</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29</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706365"/>
          </a:xfrm>
          <a:prstGeom prst="rect">
            <a:avLst/>
          </a:prstGeom>
        </p:spPr>
        <p:txBody>
          <a:bodyPr wrap="square">
            <a:spAutoFit/>
          </a:bodyPr>
          <a:lstStyle/>
          <a:p>
            <a:pPr algn="just">
              <a:lnSpc>
                <a:spcPct val="114000"/>
              </a:lnSpc>
              <a:buClr>
                <a:srgbClr val="1F9E23"/>
              </a:buClr>
            </a:pPr>
            <a:r>
              <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100Base-TX </a:t>
            </a:r>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中的编码过程</a:t>
            </a:r>
            <a:endPar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1F9E23"/>
              </a:buClr>
            </a:pPr>
            <a:r>
              <a:rPr lang="en-US" altLang="zh-CN" dirty="0">
                <a:solidFill>
                  <a:schemeClr val="tx1">
                    <a:lumMod val="65000"/>
                    <a:lumOff val="35000"/>
                  </a:schemeClr>
                </a:solidFill>
                <a:latin typeface="Century Gothic" panose="020B0502020202020204" pitchFamily="34" charset="0"/>
                <a:cs typeface="Arial" panose="020B0604020202020204" pitchFamily="34" charset="0"/>
              </a:rPr>
              <a:t>100Base-TX</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标准在进行编码时，首先通过</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4B/5B</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块编码器，将从</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NIC</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中接收得到的</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4</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比特并行码转换成</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5</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比特的串行码，然后将其转换成</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NRZ-I</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码，最后通过多电平传输码（</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Multi-Level Transmit -3</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MLT-3</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）编码器转换成</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MLT-3</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信号，</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如左图所</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示。</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MLT-3</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使用三种信号电平（</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0</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）进行编码。对于比特</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，在起始处有从一种电平到下一种电平的跳变；对于比特</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0</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，在起始处不发生跳变，</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如右图所</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示。</a:t>
            </a:r>
          </a:p>
        </p:txBody>
      </p:sp>
      <p:sp>
        <p:nvSpPr>
          <p:cNvPr id="11" name="矩形 10"/>
          <p:cNvSpPr/>
          <p:nvPr/>
        </p:nvSpPr>
        <p:spPr>
          <a:xfrm>
            <a:off x="549987" y="1312195"/>
            <a:ext cx="3244799"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100Mb/S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以太网技术</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7409"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4377" y="4433207"/>
            <a:ext cx="5839457" cy="89185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7411"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7839" y="3818126"/>
            <a:ext cx="4665527" cy="20137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4220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7409"/>
                                        </p:tgtEl>
                                        <p:attrNameLst>
                                          <p:attrName>style.visibility</p:attrName>
                                        </p:attrNameLst>
                                      </p:cBhvr>
                                      <p:to>
                                        <p:strVal val="visible"/>
                                      </p:to>
                                    </p:set>
                                    <p:animEffect transition="in" filter="fade">
                                      <p:cBhvr>
                                        <p:cTn id="16" dur="500"/>
                                        <p:tgtEl>
                                          <p:spTgt spid="17409"/>
                                        </p:tgtEl>
                                      </p:cBhvr>
                                    </p:animEffect>
                                    <p:anim calcmode="lin" valueType="num">
                                      <p:cBhvr>
                                        <p:cTn id="17" dur="500" fill="hold"/>
                                        <p:tgtEl>
                                          <p:spTgt spid="17409"/>
                                        </p:tgtEl>
                                        <p:attrNameLst>
                                          <p:attrName>ppt_x</p:attrName>
                                        </p:attrNameLst>
                                      </p:cBhvr>
                                      <p:tavLst>
                                        <p:tav tm="0">
                                          <p:val>
                                            <p:strVal val="#ppt_x"/>
                                          </p:val>
                                        </p:tav>
                                        <p:tav tm="100000">
                                          <p:val>
                                            <p:strVal val="#ppt_x"/>
                                          </p:val>
                                        </p:tav>
                                      </p:tavLst>
                                    </p:anim>
                                    <p:anim calcmode="lin" valueType="num">
                                      <p:cBhvr>
                                        <p:cTn id="18" dur="500" fill="hold"/>
                                        <p:tgtEl>
                                          <p:spTgt spid="1740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500"/>
                                  </p:stCondLst>
                                  <p:childTnLst>
                                    <p:set>
                                      <p:cBhvr>
                                        <p:cTn id="20" dur="1" fill="hold">
                                          <p:stCondLst>
                                            <p:cond delay="0"/>
                                          </p:stCondLst>
                                        </p:cTn>
                                        <p:tgtEl>
                                          <p:spTgt spid="17411"/>
                                        </p:tgtEl>
                                        <p:attrNameLst>
                                          <p:attrName>style.visibility</p:attrName>
                                        </p:attrNameLst>
                                      </p:cBhvr>
                                      <p:to>
                                        <p:strVal val="visible"/>
                                      </p:to>
                                    </p:set>
                                    <p:animEffect transition="in" filter="fade">
                                      <p:cBhvr>
                                        <p:cTn id="21" dur="500"/>
                                        <p:tgtEl>
                                          <p:spTgt spid="17411"/>
                                        </p:tgtEl>
                                      </p:cBhvr>
                                    </p:animEffect>
                                    <p:anim calcmode="lin" valueType="num">
                                      <p:cBhvr>
                                        <p:cTn id="22" dur="500" fill="hold"/>
                                        <p:tgtEl>
                                          <p:spTgt spid="17411"/>
                                        </p:tgtEl>
                                        <p:attrNameLst>
                                          <p:attrName>ppt_x</p:attrName>
                                        </p:attrNameLst>
                                      </p:cBhvr>
                                      <p:tavLst>
                                        <p:tav tm="0">
                                          <p:val>
                                            <p:strVal val="#ppt_x"/>
                                          </p:val>
                                        </p:tav>
                                        <p:tav tm="100000">
                                          <p:val>
                                            <p:strVal val="#ppt_x"/>
                                          </p:val>
                                        </p:tav>
                                      </p:tavLst>
                                    </p:anim>
                                    <p:anim calcmode="lin" valueType="num">
                                      <p:cBhvr>
                                        <p:cTn id="23" dur="500" fill="hold"/>
                                        <p:tgtEl>
                                          <p:spTgt spid="17411"/>
                                        </p:tgtEl>
                                        <p:attrNameLst>
                                          <p:attrName>ppt_y</p:attrName>
                                        </p:attrNameLst>
                                      </p:cBhvr>
                                      <p:tavLst>
                                        <p:tav tm="0">
                                          <p:val>
                                            <p:strVal val="#ppt_y+.1"/>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0-#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12192000" cy="685800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0" y="3428813"/>
            <a:ext cx="12192000" cy="1392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矩形 31"/>
          <p:cNvSpPr/>
          <p:nvPr/>
        </p:nvSpPr>
        <p:spPr>
          <a:xfrm>
            <a:off x="465321" y="2210493"/>
            <a:ext cx="4171335" cy="1200329"/>
          </a:xfrm>
          <a:prstGeom prst="rect">
            <a:avLst/>
          </a:prstGeom>
        </p:spPr>
        <p:txBody>
          <a:bodyPr wrap="none">
            <a:spAutoFit/>
          </a:bodyPr>
          <a:lstStyle/>
          <a:p>
            <a:r>
              <a:rPr lang="en-US" altLang="zh-CN" sz="7200" dirty="0">
                <a:solidFill>
                  <a:schemeClr val="bg1"/>
                </a:solidFill>
                <a:latin typeface="Century Gothic" panose="020B0502020202020204" pitchFamily="34" charset="0"/>
                <a:cs typeface="Arial" panose="020B0604020202020204" pitchFamily="34" charset="0"/>
              </a:rPr>
              <a:t>Part One</a:t>
            </a:r>
          </a:p>
        </p:txBody>
      </p:sp>
      <p:grpSp>
        <p:nvGrpSpPr>
          <p:cNvPr id="41" name="组合 40"/>
          <p:cNvGrpSpPr/>
          <p:nvPr/>
        </p:nvGrpSpPr>
        <p:grpSpPr>
          <a:xfrm>
            <a:off x="509347" y="3565492"/>
            <a:ext cx="4698723" cy="1192255"/>
            <a:chOff x="382010" y="2731268"/>
            <a:chExt cx="3524042" cy="894191"/>
          </a:xfrm>
        </p:grpSpPr>
        <p:sp>
          <p:nvSpPr>
            <p:cNvPr id="34" name="矩形 33"/>
            <p:cNvSpPr/>
            <p:nvPr/>
          </p:nvSpPr>
          <p:spPr>
            <a:xfrm>
              <a:off x="382010" y="2731268"/>
              <a:ext cx="3524042" cy="577081"/>
            </a:xfrm>
            <a:prstGeom prst="rect">
              <a:avLst/>
            </a:prstGeom>
          </p:spPr>
          <p:txBody>
            <a:bodyPr wrap="none">
              <a:spAutoFit/>
            </a:bodyPr>
            <a:lstStyle/>
            <a:p>
              <a:r>
                <a:rPr lang="zh-CN" altLang="en-US" sz="44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组建交换式局域网</a:t>
              </a:r>
              <a:endParaRPr lang="en-US" altLang="zh-CN" sz="44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6" name="矩形 35"/>
            <p:cNvSpPr/>
            <p:nvPr/>
          </p:nvSpPr>
          <p:spPr>
            <a:xfrm>
              <a:off x="412490" y="3233044"/>
              <a:ext cx="1215718" cy="392415"/>
            </a:xfrm>
            <a:prstGeom prst="rect">
              <a:avLst/>
            </a:prstGeom>
          </p:spPr>
          <p:txBody>
            <a:bodyPr wrap="none">
              <a:spAutoFit/>
            </a:bodyPr>
            <a:lstStyle/>
            <a:p>
              <a:r>
                <a:rPr lang="zh-CN" altLang="en-US" sz="28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知识准备</a:t>
              </a:r>
              <a:endParaRPr lang="en-US" altLang="zh-CN" sz="28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38" name="组合 37"/>
          <p:cNvGrpSpPr/>
          <p:nvPr/>
        </p:nvGrpSpPr>
        <p:grpSpPr>
          <a:xfrm>
            <a:off x="11231014" y="3156613"/>
            <a:ext cx="283652" cy="6095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2" name="矩形 41"/>
          <p:cNvSpPr/>
          <p:nvPr/>
        </p:nvSpPr>
        <p:spPr>
          <a:xfrm>
            <a:off x="0" y="4811422"/>
            <a:ext cx="12192000" cy="718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矩形 42"/>
          <p:cNvSpPr/>
          <p:nvPr/>
        </p:nvSpPr>
        <p:spPr>
          <a:xfrm>
            <a:off x="465321" y="6261315"/>
            <a:ext cx="1404552" cy="318100"/>
          </a:xfrm>
          <a:prstGeom prst="rect">
            <a:avLst/>
          </a:prstGeom>
        </p:spPr>
        <p:txBody>
          <a:bodyPr wrap="none">
            <a:spAutoFit/>
          </a:bodyPr>
          <a:lstStyle/>
          <a:p>
            <a:r>
              <a:rPr lang="en-US" altLang="zh-CN" sz="1467" i="1" dirty="0" err="1" smtClean="0">
                <a:solidFill>
                  <a:schemeClr val="bg1">
                    <a:alpha val="49000"/>
                  </a:schemeClr>
                </a:solidFill>
                <a:latin typeface="Century Gothic" panose="020B0502020202020204" pitchFamily="34" charset="0"/>
                <a:cs typeface="Arial" panose="020B0604020202020204" pitchFamily="34" charset="0"/>
              </a:rPr>
              <a:t>RohanKishibe</a:t>
            </a:r>
            <a:endParaRPr lang="en-US" altLang="zh-CN" sz="1467" i="1" dirty="0">
              <a:solidFill>
                <a:schemeClr val="bg1">
                  <a:alpha val="49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32785831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9987" y="698680"/>
            <a:ext cx="4196983" cy="1077319"/>
            <a:chOff x="412490" y="524010"/>
            <a:chExt cx="3147737" cy="807989"/>
          </a:xfrm>
        </p:grpSpPr>
        <p:sp>
          <p:nvSpPr>
            <p:cNvPr id="5" name="矩形 4"/>
            <p:cNvSpPr/>
            <p:nvPr/>
          </p:nvSpPr>
          <p:spPr>
            <a:xfrm>
              <a:off x="412490" y="524010"/>
              <a:ext cx="2831545" cy="530914"/>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高速以太网</a:t>
              </a:r>
              <a:r>
                <a:rPr lang="zh-CN" altLang="en-US"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技术</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985750"/>
              <a:ext cx="3147737"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几种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100Mb/s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以太网的比较</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131" name="组合 130"/>
          <p:cNvGrpSpPr/>
          <p:nvPr/>
        </p:nvGrpSpPr>
        <p:grpSpPr>
          <a:xfrm>
            <a:off x="11856640" y="548680"/>
            <a:ext cx="335360" cy="882400"/>
            <a:chOff x="8892480" y="411510"/>
            <a:chExt cx="251520" cy="661800"/>
          </a:xfrm>
        </p:grpSpPr>
        <p:sp>
          <p:nvSpPr>
            <p:cNvPr id="132" name="矩形 13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30</a:t>
              </a:r>
              <a:endParaRPr lang="zh-CN" altLang="en-US" sz="1067" dirty="0">
                <a:solidFill>
                  <a:schemeClr val="bg1"/>
                </a:solidFill>
                <a:latin typeface="Century Gothic" panose="020B0502020202020204" pitchFamily="34" charset="0"/>
              </a:endParaRPr>
            </a:p>
          </p:txBody>
        </p:sp>
        <p:grpSp>
          <p:nvGrpSpPr>
            <p:cNvPr id="134" name="组合 133"/>
            <p:cNvGrpSpPr/>
            <p:nvPr/>
          </p:nvGrpSpPr>
          <p:grpSpPr>
            <a:xfrm>
              <a:off x="8964240" y="818664"/>
              <a:ext cx="108000" cy="8629"/>
              <a:chOff x="8953171" y="847239"/>
              <a:chExt cx="130138" cy="8629"/>
            </a:xfrm>
          </p:grpSpPr>
          <p:cxnSp>
            <p:nvCxnSpPr>
              <p:cNvPr id="135" name="直接连接符 13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 name="组合 7"/>
          <p:cNvGrpSpPr/>
          <p:nvPr/>
        </p:nvGrpSpPr>
        <p:grpSpPr>
          <a:xfrm>
            <a:off x="672537" y="1890278"/>
            <a:ext cx="10858173" cy="4129257"/>
            <a:chOff x="672537" y="1890278"/>
            <a:chExt cx="10858173" cy="4129257"/>
          </a:xfrm>
        </p:grpSpPr>
        <p:sp>
          <p:nvSpPr>
            <p:cNvPr id="70" name="矩形 69"/>
            <p:cNvSpPr/>
            <p:nvPr/>
          </p:nvSpPr>
          <p:spPr>
            <a:xfrm>
              <a:off x="674635" y="1890278"/>
              <a:ext cx="10840032" cy="496021"/>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矩形 70"/>
            <p:cNvSpPr/>
            <p:nvPr/>
          </p:nvSpPr>
          <p:spPr>
            <a:xfrm>
              <a:off x="1039447" y="1953623"/>
              <a:ext cx="646331" cy="369332"/>
            </a:xfrm>
            <a:prstGeom prst="rect">
              <a:avLst/>
            </a:prstGeom>
          </p:spPr>
          <p:txBody>
            <a:bodyPr wrap="none">
              <a:spAutoFit/>
            </a:bodyPr>
            <a:lstStyle/>
            <a:p>
              <a:pPr algn="ctr"/>
              <a:r>
                <a:rPr lang="zh-CN" altLang="en-US" dirty="0" smtClean="0">
                  <a:solidFill>
                    <a:schemeClr val="bg1"/>
                  </a:solidFill>
                  <a:latin typeface="Century Gothic" panose="020B0502020202020204" pitchFamily="34" charset="0"/>
                  <a:cs typeface="Arial" panose="020B0604020202020204" pitchFamily="34" charset="0"/>
                </a:rPr>
                <a:t>特性</a:t>
              </a:r>
              <a:endParaRPr lang="en-US" altLang="zh-CN" dirty="0">
                <a:solidFill>
                  <a:schemeClr val="bg1"/>
                </a:solidFill>
                <a:latin typeface="Century Gothic" panose="020B0502020202020204" pitchFamily="34" charset="0"/>
                <a:cs typeface="Arial" panose="020B0604020202020204" pitchFamily="34" charset="0"/>
              </a:endParaRPr>
            </a:p>
          </p:txBody>
        </p:sp>
        <p:sp>
          <p:nvSpPr>
            <p:cNvPr id="72" name="矩形 71"/>
            <p:cNvSpPr/>
            <p:nvPr/>
          </p:nvSpPr>
          <p:spPr>
            <a:xfrm>
              <a:off x="2789248" y="1953623"/>
              <a:ext cx="1415772" cy="369332"/>
            </a:xfrm>
            <a:prstGeom prst="rect">
              <a:avLst/>
            </a:prstGeom>
          </p:spPr>
          <p:txBody>
            <a:bodyPr wrap="none">
              <a:spAutoFit/>
            </a:bodyPr>
            <a:lstStyle/>
            <a:p>
              <a:pPr algn="ctr"/>
              <a:r>
                <a:rPr lang="en-US" altLang="zh-CN" dirty="0" smtClean="0">
                  <a:solidFill>
                    <a:schemeClr val="bg1"/>
                  </a:solidFill>
                  <a:latin typeface="Century Gothic" panose="020B0502020202020204" pitchFamily="34" charset="0"/>
                  <a:cs typeface="Arial" panose="020B0604020202020204" pitchFamily="34" charset="0"/>
                </a:rPr>
                <a:t>100Base-TX</a:t>
              </a:r>
            </a:p>
          </p:txBody>
        </p:sp>
        <p:sp>
          <p:nvSpPr>
            <p:cNvPr id="73" name="矩形 72"/>
            <p:cNvSpPr/>
            <p:nvPr/>
          </p:nvSpPr>
          <p:spPr>
            <a:xfrm>
              <a:off x="5105420" y="1953623"/>
              <a:ext cx="1402948" cy="369332"/>
            </a:xfrm>
            <a:prstGeom prst="rect">
              <a:avLst/>
            </a:prstGeom>
          </p:spPr>
          <p:txBody>
            <a:bodyPr wrap="none">
              <a:spAutoFit/>
            </a:bodyPr>
            <a:lstStyle/>
            <a:p>
              <a:pPr algn="ctr"/>
              <a:r>
                <a:rPr lang="en-US" altLang="zh-CN" dirty="0" smtClean="0">
                  <a:solidFill>
                    <a:schemeClr val="bg1"/>
                  </a:solidFill>
                  <a:latin typeface="Century Gothic" panose="020B0502020202020204" pitchFamily="34" charset="0"/>
                  <a:cs typeface="Arial" panose="020B0604020202020204" pitchFamily="34" charset="0"/>
                </a:rPr>
                <a:t>100Base-T4</a:t>
              </a:r>
            </a:p>
          </p:txBody>
        </p:sp>
        <p:sp>
          <p:nvSpPr>
            <p:cNvPr id="74" name="矩形 73"/>
            <p:cNvSpPr/>
            <p:nvPr/>
          </p:nvSpPr>
          <p:spPr>
            <a:xfrm>
              <a:off x="7425080" y="1953623"/>
              <a:ext cx="1430200" cy="369332"/>
            </a:xfrm>
            <a:prstGeom prst="rect">
              <a:avLst/>
            </a:prstGeom>
          </p:spPr>
          <p:txBody>
            <a:bodyPr wrap="none">
              <a:spAutoFit/>
            </a:bodyPr>
            <a:lstStyle/>
            <a:p>
              <a:pPr algn="ctr"/>
              <a:r>
                <a:rPr lang="en-US" altLang="zh-CN" dirty="0" smtClean="0">
                  <a:solidFill>
                    <a:schemeClr val="bg1"/>
                  </a:solidFill>
                  <a:latin typeface="Century Gothic" panose="020B0502020202020204" pitchFamily="34" charset="0"/>
                  <a:cs typeface="Arial" panose="020B0604020202020204" pitchFamily="34" charset="0"/>
                </a:rPr>
                <a:t>100Base-FX</a:t>
              </a:r>
              <a:endParaRPr lang="en-US" altLang="zh-CN" dirty="0">
                <a:solidFill>
                  <a:schemeClr val="bg1"/>
                </a:solidFill>
                <a:latin typeface="Century Gothic" panose="020B0502020202020204" pitchFamily="34" charset="0"/>
                <a:cs typeface="Arial" panose="020B0604020202020204" pitchFamily="34" charset="0"/>
              </a:endParaRPr>
            </a:p>
          </p:txBody>
        </p:sp>
        <p:sp>
          <p:nvSpPr>
            <p:cNvPr id="75" name="矩形 74"/>
            <p:cNvSpPr/>
            <p:nvPr/>
          </p:nvSpPr>
          <p:spPr>
            <a:xfrm>
              <a:off x="9837181" y="1953623"/>
              <a:ext cx="1402948" cy="369332"/>
            </a:xfrm>
            <a:prstGeom prst="rect">
              <a:avLst/>
            </a:prstGeom>
          </p:spPr>
          <p:txBody>
            <a:bodyPr wrap="none">
              <a:spAutoFit/>
            </a:bodyPr>
            <a:lstStyle/>
            <a:p>
              <a:pPr algn="ctr"/>
              <a:r>
                <a:rPr lang="en-US" altLang="zh-CN" dirty="0" smtClean="0">
                  <a:solidFill>
                    <a:schemeClr val="bg1"/>
                  </a:solidFill>
                  <a:latin typeface="Century Gothic" panose="020B0502020202020204" pitchFamily="34" charset="0"/>
                  <a:cs typeface="Arial" panose="020B0604020202020204" pitchFamily="34" charset="0"/>
                </a:rPr>
                <a:t>100Base-T2</a:t>
              </a:r>
              <a:endParaRPr lang="en-US" altLang="zh-CN" dirty="0">
                <a:solidFill>
                  <a:schemeClr val="bg1"/>
                </a:solidFill>
                <a:latin typeface="Century Gothic" panose="020B0502020202020204" pitchFamily="34" charset="0"/>
                <a:cs typeface="Arial" panose="020B0604020202020204" pitchFamily="34" charset="0"/>
              </a:endParaRPr>
            </a:p>
          </p:txBody>
        </p:sp>
        <p:sp>
          <p:nvSpPr>
            <p:cNvPr id="76" name="矩形 75"/>
            <p:cNvSpPr/>
            <p:nvPr/>
          </p:nvSpPr>
          <p:spPr>
            <a:xfrm>
              <a:off x="688583" y="2494522"/>
              <a:ext cx="1005403"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传输介质</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77" name="矩形 76"/>
            <p:cNvSpPr/>
            <p:nvPr/>
          </p:nvSpPr>
          <p:spPr>
            <a:xfrm>
              <a:off x="688583" y="2857566"/>
              <a:ext cx="595035" cy="338554"/>
            </a:xfrm>
            <a:prstGeom prst="rect">
              <a:avLst/>
            </a:prstGeom>
          </p:spPr>
          <p:txBody>
            <a:bodyPr wrap="none">
              <a:spAutoFit/>
            </a:bodyPr>
            <a:lstStyle/>
            <a:p>
              <a:r>
                <a:rPr lang="zh-CN" altLang="en-US" sz="1600" dirty="0">
                  <a:solidFill>
                    <a:srgbClr val="394A57"/>
                  </a:solidFill>
                  <a:latin typeface="Century Gothic" panose="020B0502020202020204" pitchFamily="34" charset="0"/>
                  <a:cs typeface="Arial" panose="020B0604020202020204" pitchFamily="34" charset="0"/>
                </a:rPr>
                <a:t>接头</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78" name="矩形 77"/>
            <p:cNvSpPr/>
            <p:nvPr/>
          </p:nvSpPr>
          <p:spPr>
            <a:xfrm>
              <a:off x="688583" y="3201255"/>
              <a:ext cx="1210588"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最长介质段</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79" name="矩形 78"/>
            <p:cNvSpPr/>
            <p:nvPr/>
          </p:nvSpPr>
          <p:spPr>
            <a:xfrm>
              <a:off x="688583" y="3566917"/>
              <a:ext cx="1005403"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拓扑结构</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80" name="矩形 79"/>
            <p:cNvSpPr/>
            <p:nvPr/>
          </p:nvSpPr>
          <p:spPr>
            <a:xfrm>
              <a:off x="688583" y="3907188"/>
              <a:ext cx="1620957"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所需传输线数目</a:t>
              </a:r>
              <a:endParaRPr lang="en-US" altLang="zh-CN" sz="1600" dirty="0">
                <a:solidFill>
                  <a:srgbClr val="394A57"/>
                </a:solidFill>
                <a:latin typeface="Century Gothic" panose="020B0502020202020204" pitchFamily="34" charset="0"/>
                <a:cs typeface="Arial" panose="020B0604020202020204" pitchFamily="34" charset="0"/>
              </a:endParaRPr>
            </a:p>
          </p:txBody>
        </p:sp>
        <p:cxnSp>
          <p:nvCxnSpPr>
            <p:cNvPr id="3" name="直接连接符 2"/>
            <p:cNvCxnSpPr/>
            <p:nvPr/>
          </p:nvCxnSpPr>
          <p:spPr>
            <a:xfrm>
              <a:off x="674635" y="2837367"/>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672540" y="3188888"/>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674937" y="3550075"/>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674937" y="3895213"/>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674937" y="4256396"/>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7" name="矩形 106"/>
            <p:cNvSpPr/>
            <p:nvPr/>
          </p:nvSpPr>
          <p:spPr>
            <a:xfrm>
              <a:off x="688583" y="4272437"/>
              <a:ext cx="1415772"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发送线对数目</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08" name="矩形 107"/>
            <p:cNvSpPr/>
            <p:nvPr/>
          </p:nvSpPr>
          <p:spPr>
            <a:xfrm>
              <a:off x="673852" y="4612709"/>
              <a:ext cx="1210588"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集线器数量</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09" name="矩形 108"/>
            <p:cNvSpPr/>
            <p:nvPr/>
          </p:nvSpPr>
          <p:spPr>
            <a:xfrm>
              <a:off x="674045" y="4969020"/>
              <a:ext cx="1210588"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全双工支持</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37" name="矩形 136"/>
            <p:cNvSpPr/>
            <p:nvPr/>
          </p:nvSpPr>
          <p:spPr>
            <a:xfrm>
              <a:off x="672540" y="5323618"/>
              <a:ext cx="1415772"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信号编码方式</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38" name="矩形 137"/>
            <p:cNvSpPr/>
            <p:nvPr/>
          </p:nvSpPr>
          <p:spPr>
            <a:xfrm>
              <a:off x="688583" y="5675582"/>
              <a:ext cx="1005403"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信号频率</a:t>
              </a:r>
              <a:endParaRPr lang="en-US" altLang="zh-CN" sz="1600" dirty="0">
                <a:solidFill>
                  <a:srgbClr val="394A57"/>
                </a:solidFill>
                <a:latin typeface="Century Gothic" panose="020B0502020202020204" pitchFamily="34" charset="0"/>
                <a:cs typeface="Arial" panose="020B0604020202020204" pitchFamily="34" charset="0"/>
              </a:endParaRPr>
            </a:p>
          </p:txBody>
        </p:sp>
        <p:cxnSp>
          <p:nvCxnSpPr>
            <p:cNvPr id="139" name="直接连接符 138"/>
            <p:cNvCxnSpPr/>
            <p:nvPr/>
          </p:nvCxnSpPr>
          <p:spPr>
            <a:xfrm>
              <a:off x="672539" y="4599951"/>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688582" y="4951262"/>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a:off x="672537" y="5312579"/>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688583" y="5664543"/>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a:off x="688582" y="6014135"/>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4" name="矩形 143"/>
            <p:cNvSpPr/>
            <p:nvPr/>
          </p:nvSpPr>
          <p:spPr>
            <a:xfrm>
              <a:off x="2707499" y="2500383"/>
              <a:ext cx="1499128"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UTP Cat5, STP</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5" name="矩形 144"/>
            <p:cNvSpPr/>
            <p:nvPr/>
          </p:nvSpPr>
          <p:spPr>
            <a:xfrm>
              <a:off x="5096204" y="2498095"/>
              <a:ext cx="1314784"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3</a:t>
              </a:r>
              <a:r>
                <a:rPr lang="zh-CN" altLang="en-US" sz="1600" dirty="0" smtClean="0">
                  <a:solidFill>
                    <a:srgbClr val="394A57"/>
                  </a:solidFill>
                  <a:latin typeface="Century Gothic" panose="020B0502020202020204" pitchFamily="34" charset="0"/>
                  <a:cs typeface="Arial" panose="020B0604020202020204" pitchFamily="34" charset="0"/>
                </a:rPr>
                <a:t>类以上 </a:t>
              </a:r>
              <a:r>
                <a:rPr lang="en-US" altLang="zh-CN" sz="1600" dirty="0" smtClean="0">
                  <a:solidFill>
                    <a:srgbClr val="394A57"/>
                  </a:solidFill>
                  <a:latin typeface="Century Gothic" panose="020B0502020202020204" pitchFamily="34" charset="0"/>
                  <a:cs typeface="Arial" panose="020B0604020202020204" pitchFamily="34" charset="0"/>
                </a:rPr>
                <a:t>UTP</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6" name="矩形 145"/>
            <p:cNvSpPr/>
            <p:nvPr/>
          </p:nvSpPr>
          <p:spPr>
            <a:xfrm>
              <a:off x="7387409" y="2503572"/>
              <a:ext cx="1505540" cy="338554"/>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单模</a:t>
              </a:r>
              <a:r>
                <a:rPr lang="en-US" altLang="zh-CN" sz="1600" dirty="0" smtClean="0">
                  <a:solidFill>
                    <a:srgbClr val="394A57"/>
                  </a:solidFill>
                  <a:latin typeface="Century Gothic" panose="020B0502020202020204" pitchFamily="34" charset="0"/>
                  <a:cs typeface="Arial" panose="020B0604020202020204" pitchFamily="34" charset="0"/>
                </a:rPr>
                <a:t>/</a:t>
              </a:r>
              <a:r>
                <a:rPr lang="zh-CN" altLang="en-US" sz="1600" dirty="0" smtClean="0">
                  <a:solidFill>
                    <a:srgbClr val="394A57"/>
                  </a:solidFill>
                  <a:latin typeface="Century Gothic" panose="020B0502020202020204" pitchFamily="34" charset="0"/>
                  <a:cs typeface="Arial" panose="020B0604020202020204" pitchFamily="34" charset="0"/>
                </a:rPr>
                <a:t>多模光纤</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7" name="矩形 146"/>
            <p:cNvSpPr/>
            <p:nvPr/>
          </p:nvSpPr>
          <p:spPr>
            <a:xfrm>
              <a:off x="9881261" y="2501535"/>
              <a:ext cx="1314784"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3</a:t>
              </a:r>
              <a:r>
                <a:rPr lang="zh-CN" altLang="en-US" sz="1600" dirty="0">
                  <a:solidFill>
                    <a:srgbClr val="394A57"/>
                  </a:solidFill>
                  <a:latin typeface="Century Gothic" panose="020B0502020202020204" pitchFamily="34" charset="0"/>
                  <a:cs typeface="Arial" panose="020B0604020202020204" pitchFamily="34" charset="0"/>
                </a:rPr>
                <a:t>类以上 </a:t>
              </a:r>
              <a:r>
                <a:rPr lang="en-US" altLang="zh-CN" sz="1600" dirty="0">
                  <a:solidFill>
                    <a:srgbClr val="394A57"/>
                  </a:solidFill>
                  <a:latin typeface="Century Gothic" panose="020B0502020202020204" pitchFamily="34" charset="0"/>
                  <a:cs typeface="Arial" panose="020B0604020202020204" pitchFamily="34" charset="0"/>
                </a:rPr>
                <a:t>UTP</a:t>
              </a:r>
            </a:p>
          </p:txBody>
        </p:sp>
        <p:sp>
          <p:nvSpPr>
            <p:cNvPr id="148" name="矩形 147"/>
            <p:cNvSpPr/>
            <p:nvPr/>
          </p:nvSpPr>
          <p:spPr>
            <a:xfrm>
              <a:off x="3104238" y="2855152"/>
              <a:ext cx="705642"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RJ-45</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9" name="矩形 148"/>
            <p:cNvSpPr/>
            <p:nvPr/>
          </p:nvSpPr>
          <p:spPr>
            <a:xfrm>
              <a:off x="5454072" y="2855685"/>
              <a:ext cx="705642"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RJ-45</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0" name="矩形 149"/>
            <p:cNvSpPr/>
            <p:nvPr/>
          </p:nvSpPr>
          <p:spPr>
            <a:xfrm>
              <a:off x="7672358" y="2855685"/>
              <a:ext cx="756938"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ST, SC</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1" name="矩形 150"/>
            <p:cNvSpPr/>
            <p:nvPr/>
          </p:nvSpPr>
          <p:spPr>
            <a:xfrm>
              <a:off x="10223645" y="2849514"/>
              <a:ext cx="705642" cy="338554"/>
            </a:xfrm>
            <a:prstGeom prst="rect">
              <a:avLst/>
            </a:prstGeom>
          </p:spPr>
          <p:txBody>
            <a:bodyPr wrap="none">
              <a:spAutoFit/>
            </a:bodyPr>
            <a:lstStyle/>
            <a:p>
              <a:r>
                <a:rPr lang="en-US" altLang="zh-CN" sz="1600" dirty="0" smtClean="0">
                  <a:solidFill>
                    <a:srgbClr val="394A57"/>
                  </a:solidFill>
                  <a:latin typeface="Century Gothic" panose="020B0502020202020204" pitchFamily="34" charset="0"/>
                  <a:cs typeface="Arial" panose="020B0604020202020204" pitchFamily="34" charset="0"/>
                </a:rPr>
                <a:t>RJ-45</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2" name="矩形 151"/>
            <p:cNvSpPr/>
            <p:nvPr/>
          </p:nvSpPr>
          <p:spPr>
            <a:xfrm>
              <a:off x="3069772" y="3209115"/>
              <a:ext cx="774571"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100 </a:t>
              </a:r>
              <a:r>
                <a:rPr lang="en-US" altLang="zh-CN" sz="1600" dirty="0" smtClean="0">
                  <a:solidFill>
                    <a:srgbClr val="394A57"/>
                  </a:solidFill>
                  <a:latin typeface="Century Gothic" panose="020B0502020202020204" pitchFamily="34" charset="0"/>
                  <a:cs typeface="Arial" panose="020B0604020202020204" pitchFamily="34" charset="0"/>
                </a:rPr>
                <a:t>m</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3" name="矩形 152"/>
            <p:cNvSpPr/>
            <p:nvPr/>
          </p:nvSpPr>
          <p:spPr>
            <a:xfrm>
              <a:off x="5366306" y="3212030"/>
              <a:ext cx="774571"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100 </a:t>
              </a:r>
              <a:r>
                <a:rPr lang="en-US" altLang="zh-CN" sz="1600" dirty="0" smtClean="0">
                  <a:solidFill>
                    <a:srgbClr val="394A57"/>
                  </a:solidFill>
                  <a:latin typeface="Century Gothic" panose="020B0502020202020204" pitchFamily="34" charset="0"/>
                  <a:cs typeface="Arial" panose="020B0604020202020204" pitchFamily="34" charset="0"/>
                </a:rPr>
                <a:t>m</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4" name="矩形 153"/>
            <p:cNvSpPr/>
            <p:nvPr/>
          </p:nvSpPr>
          <p:spPr>
            <a:xfrm>
              <a:off x="6760639" y="3208631"/>
              <a:ext cx="2759090"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150m, 412m, 2000m, 10km</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5" name="矩形 154"/>
            <p:cNvSpPr/>
            <p:nvPr/>
          </p:nvSpPr>
          <p:spPr>
            <a:xfrm>
              <a:off x="10181827" y="3209860"/>
              <a:ext cx="774571"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100 m</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6" name="矩形 155"/>
            <p:cNvSpPr/>
            <p:nvPr/>
          </p:nvSpPr>
          <p:spPr>
            <a:xfrm>
              <a:off x="3159540" y="3562245"/>
              <a:ext cx="595035" cy="338554"/>
            </a:xfrm>
            <a:prstGeom prst="rect">
              <a:avLst/>
            </a:prstGeom>
          </p:spPr>
          <p:txBody>
            <a:bodyPr wrap="none">
              <a:spAutoFit/>
            </a:bodyPr>
            <a:lstStyle/>
            <a:p>
              <a:pPr algn="ctr"/>
              <a:r>
                <a:rPr lang="zh-CN" altLang="en-US" sz="1600" dirty="0">
                  <a:solidFill>
                    <a:srgbClr val="394A57"/>
                  </a:solidFill>
                  <a:latin typeface="Century Gothic" panose="020B0502020202020204" pitchFamily="34" charset="0"/>
                  <a:cs typeface="Arial" panose="020B0604020202020204" pitchFamily="34" charset="0"/>
                </a:rPr>
                <a:t>星型</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7" name="矩形 156"/>
            <p:cNvSpPr/>
            <p:nvPr/>
          </p:nvSpPr>
          <p:spPr>
            <a:xfrm>
              <a:off x="5456073" y="3563708"/>
              <a:ext cx="595035" cy="338554"/>
            </a:xfrm>
            <a:prstGeom prst="rect">
              <a:avLst/>
            </a:prstGeom>
          </p:spPr>
          <p:txBody>
            <a:bodyPr wrap="none">
              <a:spAutoFit/>
            </a:bodyPr>
            <a:lstStyle/>
            <a:p>
              <a:pPr algn="ctr"/>
              <a:r>
                <a:rPr lang="zh-CN" altLang="en-US" sz="1600" dirty="0">
                  <a:solidFill>
                    <a:srgbClr val="394A57"/>
                  </a:solidFill>
                  <a:latin typeface="Century Gothic" panose="020B0502020202020204" pitchFamily="34" charset="0"/>
                  <a:cs typeface="Arial" panose="020B0604020202020204" pitchFamily="34" charset="0"/>
                </a:rPr>
                <a:t>星型</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8" name="矩形 157"/>
            <p:cNvSpPr/>
            <p:nvPr/>
          </p:nvSpPr>
          <p:spPr>
            <a:xfrm>
              <a:off x="7843850" y="3561206"/>
              <a:ext cx="595035" cy="338554"/>
            </a:xfrm>
            <a:prstGeom prst="rect">
              <a:avLst/>
            </a:prstGeom>
          </p:spPr>
          <p:txBody>
            <a:bodyPr wrap="none">
              <a:spAutoFit/>
            </a:bodyPr>
            <a:lstStyle/>
            <a:p>
              <a:pPr algn="ctr"/>
              <a:r>
                <a:rPr lang="zh-CN" altLang="en-US" sz="1600" dirty="0">
                  <a:solidFill>
                    <a:srgbClr val="394A57"/>
                  </a:solidFill>
                  <a:latin typeface="Century Gothic" panose="020B0502020202020204" pitchFamily="34" charset="0"/>
                  <a:cs typeface="Arial" panose="020B0604020202020204" pitchFamily="34" charset="0"/>
                </a:rPr>
                <a:t>星型</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9" name="矩形 158"/>
            <p:cNvSpPr/>
            <p:nvPr/>
          </p:nvSpPr>
          <p:spPr>
            <a:xfrm>
              <a:off x="10273291" y="3563803"/>
              <a:ext cx="595035" cy="338554"/>
            </a:xfrm>
            <a:prstGeom prst="rect">
              <a:avLst/>
            </a:prstGeom>
          </p:spPr>
          <p:txBody>
            <a:bodyPr wrap="none">
              <a:spAutoFit/>
            </a:bodyPr>
            <a:lstStyle/>
            <a:p>
              <a:pPr algn="ctr"/>
              <a:r>
                <a:rPr lang="zh-CN" altLang="en-US" sz="1600" dirty="0">
                  <a:solidFill>
                    <a:srgbClr val="394A57"/>
                  </a:solidFill>
                  <a:latin typeface="Century Gothic" panose="020B0502020202020204" pitchFamily="34" charset="0"/>
                  <a:cs typeface="Arial" panose="020B0604020202020204" pitchFamily="34" charset="0"/>
                </a:rPr>
                <a:t>星型</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0" name="矩形 159"/>
            <p:cNvSpPr/>
            <p:nvPr/>
          </p:nvSpPr>
          <p:spPr>
            <a:xfrm>
              <a:off x="3212442" y="3907340"/>
              <a:ext cx="503663"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2</a:t>
              </a:r>
              <a:r>
                <a:rPr lang="zh-CN" altLang="en-US" sz="1600" dirty="0" smtClean="0">
                  <a:solidFill>
                    <a:srgbClr val="394A57"/>
                  </a:solidFill>
                  <a:latin typeface="Century Gothic" panose="020B0502020202020204" pitchFamily="34" charset="0"/>
                  <a:cs typeface="Arial" panose="020B0604020202020204" pitchFamily="34" charset="0"/>
                </a:rPr>
                <a:t>对</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1" name="矩形 160"/>
            <p:cNvSpPr/>
            <p:nvPr/>
          </p:nvSpPr>
          <p:spPr>
            <a:xfrm>
              <a:off x="5508975" y="3910255"/>
              <a:ext cx="503664"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4</a:t>
              </a:r>
              <a:r>
                <a:rPr lang="zh-CN" altLang="en-US" sz="1600" dirty="0" smtClean="0">
                  <a:solidFill>
                    <a:srgbClr val="394A57"/>
                  </a:solidFill>
                  <a:latin typeface="Century Gothic" panose="020B0502020202020204" pitchFamily="34" charset="0"/>
                  <a:cs typeface="Arial" panose="020B0604020202020204" pitchFamily="34" charset="0"/>
                </a:rPr>
                <a:t>对</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2" name="矩形 161"/>
            <p:cNvSpPr/>
            <p:nvPr/>
          </p:nvSpPr>
          <p:spPr>
            <a:xfrm>
              <a:off x="7895561" y="3906856"/>
              <a:ext cx="503664"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a:t>
              </a:r>
              <a:r>
                <a:rPr lang="zh-CN" altLang="en-US" sz="1600" dirty="0" smtClean="0">
                  <a:solidFill>
                    <a:srgbClr val="394A57"/>
                  </a:solidFill>
                  <a:latin typeface="Century Gothic" panose="020B0502020202020204" pitchFamily="34" charset="0"/>
                  <a:cs typeface="Arial" panose="020B0604020202020204" pitchFamily="34" charset="0"/>
                </a:rPr>
                <a:t>对</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3" name="矩形 162"/>
            <p:cNvSpPr/>
            <p:nvPr/>
          </p:nvSpPr>
          <p:spPr>
            <a:xfrm>
              <a:off x="10324496" y="3908085"/>
              <a:ext cx="503664"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2</a:t>
              </a:r>
              <a:r>
                <a:rPr lang="zh-CN" altLang="en-US" sz="1600" dirty="0">
                  <a:solidFill>
                    <a:srgbClr val="394A57"/>
                  </a:solidFill>
                  <a:latin typeface="Century Gothic" panose="020B0502020202020204" pitchFamily="34" charset="0"/>
                  <a:cs typeface="Arial" panose="020B0604020202020204" pitchFamily="34" charset="0"/>
                </a:rPr>
                <a:t>对</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4" name="矩形 163"/>
            <p:cNvSpPr/>
            <p:nvPr/>
          </p:nvSpPr>
          <p:spPr>
            <a:xfrm>
              <a:off x="3212444" y="4260470"/>
              <a:ext cx="503664"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1</a:t>
              </a:r>
              <a:r>
                <a:rPr lang="zh-CN" altLang="en-US" sz="1600" dirty="0">
                  <a:solidFill>
                    <a:srgbClr val="394A57"/>
                  </a:solidFill>
                  <a:latin typeface="Century Gothic" panose="020B0502020202020204" pitchFamily="34" charset="0"/>
                  <a:cs typeface="Arial" panose="020B0604020202020204" pitchFamily="34" charset="0"/>
                </a:rPr>
                <a:t>对</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5" name="矩形 164"/>
            <p:cNvSpPr/>
            <p:nvPr/>
          </p:nvSpPr>
          <p:spPr>
            <a:xfrm>
              <a:off x="5508973" y="4261933"/>
              <a:ext cx="503664"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3</a:t>
              </a:r>
              <a:r>
                <a:rPr lang="zh-CN" altLang="en-US" sz="1600" dirty="0" smtClean="0">
                  <a:solidFill>
                    <a:srgbClr val="394A57"/>
                  </a:solidFill>
                  <a:latin typeface="Century Gothic" panose="020B0502020202020204" pitchFamily="34" charset="0"/>
                  <a:cs typeface="Arial" panose="020B0604020202020204" pitchFamily="34" charset="0"/>
                </a:rPr>
                <a:t>对</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6" name="矩形 165"/>
            <p:cNvSpPr/>
            <p:nvPr/>
          </p:nvSpPr>
          <p:spPr>
            <a:xfrm>
              <a:off x="7896750" y="4259431"/>
              <a:ext cx="503663"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1</a:t>
              </a:r>
              <a:r>
                <a:rPr lang="zh-CN" altLang="en-US" sz="1600" dirty="0" smtClean="0">
                  <a:solidFill>
                    <a:srgbClr val="394A57"/>
                  </a:solidFill>
                  <a:latin typeface="Century Gothic" panose="020B0502020202020204" pitchFamily="34" charset="0"/>
                  <a:cs typeface="Arial" panose="020B0604020202020204" pitchFamily="34" charset="0"/>
                </a:rPr>
                <a:t>对</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7" name="矩形 166"/>
            <p:cNvSpPr/>
            <p:nvPr/>
          </p:nvSpPr>
          <p:spPr>
            <a:xfrm>
              <a:off x="10326193" y="4262028"/>
              <a:ext cx="503663"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1</a:t>
              </a:r>
              <a:r>
                <a:rPr lang="zh-CN" altLang="en-US" sz="1600" dirty="0">
                  <a:solidFill>
                    <a:srgbClr val="394A57"/>
                  </a:solidFill>
                  <a:latin typeface="Century Gothic" panose="020B0502020202020204" pitchFamily="34" charset="0"/>
                  <a:cs typeface="Arial" panose="020B0604020202020204" pitchFamily="34" charset="0"/>
                </a:rPr>
                <a:t>对</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8" name="矩形 167"/>
            <p:cNvSpPr/>
            <p:nvPr/>
          </p:nvSpPr>
          <p:spPr>
            <a:xfrm>
              <a:off x="3307819" y="4612026"/>
              <a:ext cx="298479"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2</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9" name="矩形 168"/>
            <p:cNvSpPr/>
            <p:nvPr/>
          </p:nvSpPr>
          <p:spPr>
            <a:xfrm>
              <a:off x="5604353" y="4614941"/>
              <a:ext cx="298479"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2</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70" name="矩形 169"/>
            <p:cNvSpPr/>
            <p:nvPr/>
          </p:nvSpPr>
          <p:spPr>
            <a:xfrm>
              <a:off x="7227115" y="4611542"/>
              <a:ext cx="1826141" cy="338554"/>
            </a:xfrm>
            <a:prstGeom prst="rect">
              <a:avLst/>
            </a:prstGeom>
          </p:spPr>
          <p:txBody>
            <a:bodyPr wrap="none">
              <a:spAutoFit/>
            </a:bodyPr>
            <a:lstStyle/>
            <a:p>
              <a:pPr algn="ctr"/>
              <a:r>
                <a:rPr lang="zh-CN" altLang="en-US" sz="1600" dirty="0">
                  <a:solidFill>
                    <a:srgbClr val="394A57"/>
                  </a:solidFill>
                  <a:latin typeface="Century Gothic" panose="020B0502020202020204" pitchFamily="34" charset="0"/>
                  <a:cs typeface="Arial" panose="020B0604020202020204" pitchFamily="34" charset="0"/>
                </a:rPr>
                <a:t>不</a:t>
              </a:r>
              <a:r>
                <a:rPr lang="zh-CN" altLang="en-US" sz="1600" dirty="0" smtClean="0">
                  <a:solidFill>
                    <a:srgbClr val="394A57"/>
                  </a:solidFill>
                  <a:latin typeface="Century Gothic" panose="020B0502020202020204" pitchFamily="34" charset="0"/>
                  <a:cs typeface="Arial" panose="020B0604020202020204" pitchFamily="34" charset="0"/>
                </a:rPr>
                <a:t>支持集线器组网</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71" name="矩形 170"/>
            <p:cNvSpPr/>
            <p:nvPr/>
          </p:nvSpPr>
          <p:spPr>
            <a:xfrm>
              <a:off x="10419873" y="4612771"/>
              <a:ext cx="298480"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2</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72" name="矩形 171"/>
            <p:cNvSpPr/>
            <p:nvPr/>
          </p:nvSpPr>
          <p:spPr>
            <a:xfrm>
              <a:off x="3262133" y="4965156"/>
              <a:ext cx="389850" cy="338554"/>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是</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73" name="矩形 172"/>
            <p:cNvSpPr/>
            <p:nvPr/>
          </p:nvSpPr>
          <p:spPr>
            <a:xfrm>
              <a:off x="5558665" y="4966619"/>
              <a:ext cx="389850" cy="338554"/>
            </a:xfrm>
            <a:prstGeom prst="rect">
              <a:avLst/>
            </a:prstGeom>
          </p:spPr>
          <p:txBody>
            <a:bodyPr wrap="none">
              <a:spAutoFit/>
            </a:bodyPr>
            <a:lstStyle/>
            <a:p>
              <a:pPr algn="ctr"/>
              <a:r>
                <a:rPr lang="zh-CN" altLang="en-US" sz="1600" dirty="0">
                  <a:solidFill>
                    <a:srgbClr val="394A57"/>
                  </a:solidFill>
                  <a:latin typeface="Century Gothic" panose="020B0502020202020204" pitchFamily="34" charset="0"/>
                  <a:cs typeface="Arial" panose="020B0604020202020204" pitchFamily="34" charset="0"/>
                </a:rPr>
                <a:t>不</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74" name="矩形 173"/>
            <p:cNvSpPr/>
            <p:nvPr/>
          </p:nvSpPr>
          <p:spPr>
            <a:xfrm>
              <a:off x="7946442" y="4964117"/>
              <a:ext cx="389850" cy="338554"/>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是</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75" name="矩形 174"/>
            <p:cNvSpPr/>
            <p:nvPr/>
          </p:nvSpPr>
          <p:spPr>
            <a:xfrm>
              <a:off x="10375882" y="4966714"/>
              <a:ext cx="389850" cy="338554"/>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是</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76" name="矩形 175"/>
            <p:cNvSpPr/>
            <p:nvPr/>
          </p:nvSpPr>
          <p:spPr>
            <a:xfrm>
              <a:off x="3094622" y="5326293"/>
              <a:ext cx="739306"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4B/5B</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77" name="矩形 176"/>
            <p:cNvSpPr/>
            <p:nvPr/>
          </p:nvSpPr>
          <p:spPr>
            <a:xfrm>
              <a:off x="5406385" y="5329208"/>
              <a:ext cx="708848"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8B/6T</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78" name="矩形 177"/>
            <p:cNvSpPr/>
            <p:nvPr/>
          </p:nvSpPr>
          <p:spPr>
            <a:xfrm>
              <a:off x="7777741" y="5325809"/>
              <a:ext cx="739305"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4B/5B</a:t>
              </a:r>
            </a:p>
          </p:txBody>
        </p:sp>
        <p:sp>
          <p:nvSpPr>
            <p:cNvPr id="179" name="矩形 178"/>
            <p:cNvSpPr/>
            <p:nvPr/>
          </p:nvSpPr>
          <p:spPr>
            <a:xfrm>
              <a:off x="10076030" y="5327038"/>
              <a:ext cx="1000595"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PAM5X5</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80" name="矩形 179"/>
            <p:cNvSpPr/>
            <p:nvPr/>
          </p:nvSpPr>
          <p:spPr>
            <a:xfrm>
              <a:off x="2993633" y="5679423"/>
              <a:ext cx="941283"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125MHz</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81" name="矩形 180"/>
            <p:cNvSpPr/>
            <p:nvPr/>
          </p:nvSpPr>
          <p:spPr>
            <a:xfrm>
              <a:off x="5347070" y="5680886"/>
              <a:ext cx="827471"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25MHz</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82" name="矩形 181"/>
            <p:cNvSpPr/>
            <p:nvPr/>
          </p:nvSpPr>
          <p:spPr>
            <a:xfrm>
              <a:off x="7677942" y="5678384"/>
              <a:ext cx="941283"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125MHz</a:t>
              </a:r>
            </a:p>
          </p:txBody>
        </p:sp>
        <p:sp>
          <p:nvSpPr>
            <p:cNvPr id="183" name="矩形 182"/>
            <p:cNvSpPr/>
            <p:nvPr/>
          </p:nvSpPr>
          <p:spPr>
            <a:xfrm>
              <a:off x="10164288" y="5680981"/>
              <a:ext cx="827471"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25MHz</a:t>
              </a:r>
              <a:endParaRPr lang="en-US" altLang="zh-CN" sz="1600" dirty="0">
                <a:solidFill>
                  <a:srgbClr val="394A57"/>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2199100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3" presetClass="entr" presetSubtype="36" fill="hold" nodeType="withEffect">
                                  <p:stCondLst>
                                    <p:cond delay="25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6*min(max(#ppt_w*#ppt_h,.3),1)-7.4)/-.7*#ppt_w"/>
                                          </p:val>
                                        </p:tav>
                                        <p:tav tm="100000">
                                          <p:val>
                                            <p:strVal val="#ppt_w"/>
                                          </p:val>
                                        </p:tav>
                                      </p:tavLst>
                                    </p:anim>
                                    <p:anim calcmode="lin" valueType="num">
                                      <p:cBhvr>
                                        <p:cTn id="13" dur="500" fill="hold"/>
                                        <p:tgtEl>
                                          <p:spTgt spid="8"/>
                                        </p:tgtEl>
                                        <p:attrNameLst>
                                          <p:attrName>ppt_h</p:attrName>
                                        </p:attrNameLst>
                                      </p:cBhvr>
                                      <p:tavLst>
                                        <p:tav tm="0">
                                          <p:val>
                                            <p:strVal val="(6*min(max(#ppt_w*#ppt_h,.3),1)-7.4)/-.7*#ppt_h"/>
                                          </p:val>
                                        </p:tav>
                                        <p:tav tm="100000">
                                          <p:val>
                                            <p:strVal val="#ppt_h"/>
                                          </p:val>
                                        </p:tav>
                                      </p:tavLst>
                                    </p:anim>
                                    <p:anim calcmode="lin" valueType="num">
                                      <p:cBhvr>
                                        <p:cTn id="14" dur="500" fill="hold"/>
                                        <p:tgtEl>
                                          <p:spTgt spid="8"/>
                                        </p:tgtEl>
                                        <p:attrNameLst>
                                          <p:attrName>ppt_x</p:attrName>
                                        </p:attrNameLst>
                                      </p:cBhvr>
                                      <p:tavLst>
                                        <p:tav tm="0">
                                          <p:val>
                                            <p:fltVal val="0.5"/>
                                          </p:val>
                                        </p:tav>
                                        <p:tav tm="100000">
                                          <p:val>
                                            <p:strVal val="#ppt_x"/>
                                          </p:val>
                                        </p:tav>
                                      </p:tavLst>
                                    </p:anim>
                                    <p:anim calcmode="lin" valueType="num">
                                      <p:cBhvr>
                                        <p:cTn id="15" dur="500" fill="hold"/>
                                        <p:tgtEl>
                                          <p:spTgt spid="8"/>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77539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高速以太网技术</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31</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390573"/>
          </a:xfrm>
          <a:prstGeom prst="rect">
            <a:avLst/>
          </a:prstGeom>
        </p:spPr>
        <p:txBody>
          <a:bodyPr wrap="square">
            <a:spAutoFit/>
          </a:bodyPr>
          <a:lstStyle/>
          <a:p>
            <a:pPr algn="just">
              <a:lnSpc>
                <a:spcPct val="114000"/>
              </a:lnSpc>
              <a:buClr>
                <a:srgbClr val="1F9E23"/>
              </a:buClr>
            </a:pPr>
            <a:r>
              <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100Mb/s </a:t>
            </a:r>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以太网应用举例</a:t>
            </a:r>
            <a:endPar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1F9E23"/>
              </a:buClr>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在网络设计中，快速以太网通常采用快速以太网集线器作为中央设备（</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100Base-TX)</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，使用非屏蔽</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5</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类双绞线以星型连接的方式连接网结点（工作站或服务器）以及另一个快速以太网集线器和</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10Base-T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的共享集线器，其连接如</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示。</a:t>
            </a:r>
          </a:p>
        </p:txBody>
      </p:sp>
      <p:sp>
        <p:nvSpPr>
          <p:cNvPr id="11" name="矩形 10"/>
          <p:cNvSpPr/>
          <p:nvPr/>
        </p:nvSpPr>
        <p:spPr>
          <a:xfrm>
            <a:off x="549987" y="1312195"/>
            <a:ext cx="3244799"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100Mb/S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以太网技术</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8434" name="Picture 2" descr="4-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408" y="3422152"/>
            <a:ext cx="10739184" cy="260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4725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8434"/>
                                        </p:tgtEl>
                                        <p:attrNameLst>
                                          <p:attrName>style.visibility</p:attrName>
                                        </p:attrNameLst>
                                      </p:cBhvr>
                                      <p:to>
                                        <p:strVal val="visible"/>
                                      </p:to>
                                    </p:set>
                                    <p:animEffect transition="in" filter="fade">
                                      <p:cBhvr>
                                        <p:cTn id="16" dur="500"/>
                                        <p:tgtEl>
                                          <p:spTgt spid="18434"/>
                                        </p:tgtEl>
                                      </p:cBhvr>
                                    </p:animEffect>
                                    <p:anim calcmode="lin" valueType="num">
                                      <p:cBhvr>
                                        <p:cTn id="17" dur="500" fill="hold"/>
                                        <p:tgtEl>
                                          <p:spTgt spid="18434"/>
                                        </p:tgtEl>
                                        <p:attrNameLst>
                                          <p:attrName>ppt_x</p:attrName>
                                        </p:attrNameLst>
                                      </p:cBhvr>
                                      <p:tavLst>
                                        <p:tav tm="0">
                                          <p:val>
                                            <p:strVal val="#ppt_x"/>
                                          </p:val>
                                        </p:tav>
                                        <p:tav tm="100000">
                                          <p:val>
                                            <p:strVal val="#ppt_x"/>
                                          </p:val>
                                        </p:tav>
                                      </p:tavLst>
                                    </p:anim>
                                    <p:anim calcmode="lin" valueType="num">
                                      <p:cBhvr>
                                        <p:cTn id="18" dur="500" fill="hold"/>
                                        <p:tgtEl>
                                          <p:spTgt spid="18434"/>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77539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高速以太网技术</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32</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390573"/>
          </a:xfrm>
          <a:prstGeom prst="rect">
            <a:avLst/>
          </a:prstGeom>
        </p:spPr>
        <p:txBody>
          <a:bodyPr wrap="square">
            <a:spAutoFit/>
          </a:bodyPr>
          <a:lstStyle/>
          <a:p>
            <a:pPr algn="just">
              <a:lnSpc>
                <a:spcPct val="114000"/>
              </a:lnSpc>
              <a:buClr>
                <a:srgbClr val="1F9E23"/>
              </a:buClr>
            </a:pPr>
            <a:r>
              <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1000Mb/s </a:t>
            </a:r>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以太网标准</a:t>
            </a:r>
            <a:endPar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1F9E23"/>
              </a:buClr>
            </a:pPr>
            <a:r>
              <a:rPr lang="en-US" altLang="zh-CN" dirty="0">
                <a:solidFill>
                  <a:schemeClr val="tx1">
                    <a:lumMod val="65000"/>
                    <a:lumOff val="35000"/>
                  </a:schemeClr>
                </a:solidFill>
                <a:latin typeface="Century Gothic" panose="020B0502020202020204" pitchFamily="34" charset="0"/>
                <a:cs typeface="Arial" panose="020B0604020202020204" pitchFamily="34" charset="0"/>
              </a:rPr>
              <a:t>1000Mbit/s</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以太网标准的制定基础是：以</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1Gb</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s</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的速率进行半双工、全双工操作；使用</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802.3</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以太网帧格式；使用</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CSMA</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CD</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访问方式</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。下图列</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出了</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1000Mbit/s</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以太网协议结构图，并按不同的模块列举了其网络介质。 </a:t>
            </a:r>
          </a:p>
        </p:txBody>
      </p:sp>
      <p:sp>
        <p:nvSpPr>
          <p:cNvPr id="11" name="矩形 10"/>
          <p:cNvSpPr/>
          <p:nvPr/>
        </p:nvSpPr>
        <p:spPr>
          <a:xfrm>
            <a:off x="549987" y="1312195"/>
            <a:ext cx="3440365"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1000Mb/S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以太网技术</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9457" name="Picture 1" descr="05-1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46050" y="3235415"/>
            <a:ext cx="6499900" cy="29825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0472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9457"/>
                                        </p:tgtEl>
                                        <p:attrNameLst>
                                          <p:attrName>style.visibility</p:attrName>
                                        </p:attrNameLst>
                                      </p:cBhvr>
                                      <p:to>
                                        <p:strVal val="visible"/>
                                      </p:to>
                                    </p:set>
                                    <p:animEffect transition="in" filter="fade">
                                      <p:cBhvr>
                                        <p:cTn id="16" dur="500"/>
                                        <p:tgtEl>
                                          <p:spTgt spid="19457"/>
                                        </p:tgtEl>
                                      </p:cBhvr>
                                    </p:animEffect>
                                    <p:anim calcmode="lin" valueType="num">
                                      <p:cBhvr>
                                        <p:cTn id="17" dur="500" fill="hold"/>
                                        <p:tgtEl>
                                          <p:spTgt spid="19457"/>
                                        </p:tgtEl>
                                        <p:attrNameLst>
                                          <p:attrName>ppt_x</p:attrName>
                                        </p:attrNameLst>
                                      </p:cBhvr>
                                      <p:tavLst>
                                        <p:tav tm="0">
                                          <p:val>
                                            <p:strVal val="#ppt_x"/>
                                          </p:val>
                                        </p:tav>
                                        <p:tav tm="100000">
                                          <p:val>
                                            <p:strVal val="#ppt_x"/>
                                          </p:val>
                                        </p:tav>
                                      </p:tavLst>
                                    </p:anim>
                                    <p:anim calcmode="lin" valueType="num">
                                      <p:cBhvr>
                                        <p:cTn id="18" dur="500" fill="hold"/>
                                        <p:tgtEl>
                                          <p:spTgt spid="19457"/>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9987" y="698680"/>
            <a:ext cx="4392548" cy="1077319"/>
            <a:chOff x="412490" y="524010"/>
            <a:chExt cx="3294411" cy="807989"/>
          </a:xfrm>
        </p:grpSpPr>
        <p:sp>
          <p:nvSpPr>
            <p:cNvPr id="5" name="矩形 4"/>
            <p:cNvSpPr/>
            <p:nvPr/>
          </p:nvSpPr>
          <p:spPr>
            <a:xfrm>
              <a:off x="412490" y="524010"/>
              <a:ext cx="2831545" cy="530914"/>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高速以太网</a:t>
              </a:r>
              <a:r>
                <a:rPr lang="zh-CN" altLang="en-US"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技术</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985750"/>
              <a:ext cx="3294411"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几种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1000Mb/s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以太网的比较</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131" name="组合 130"/>
          <p:cNvGrpSpPr/>
          <p:nvPr/>
        </p:nvGrpSpPr>
        <p:grpSpPr>
          <a:xfrm>
            <a:off x="11856640" y="548680"/>
            <a:ext cx="335360" cy="882400"/>
            <a:chOff x="8892480" y="411510"/>
            <a:chExt cx="251520" cy="661800"/>
          </a:xfrm>
        </p:grpSpPr>
        <p:sp>
          <p:nvSpPr>
            <p:cNvPr id="132" name="矩形 13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33</a:t>
              </a:r>
              <a:endParaRPr lang="zh-CN" altLang="en-US" sz="1067" dirty="0">
                <a:solidFill>
                  <a:schemeClr val="bg1"/>
                </a:solidFill>
                <a:latin typeface="Century Gothic" panose="020B0502020202020204" pitchFamily="34" charset="0"/>
              </a:endParaRPr>
            </a:p>
          </p:txBody>
        </p:sp>
        <p:grpSp>
          <p:nvGrpSpPr>
            <p:cNvPr id="134" name="组合 133"/>
            <p:cNvGrpSpPr/>
            <p:nvPr/>
          </p:nvGrpSpPr>
          <p:grpSpPr>
            <a:xfrm>
              <a:off x="8964240" y="818664"/>
              <a:ext cx="108000" cy="8629"/>
              <a:chOff x="8953171" y="847239"/>
              <a:chExt cx="130138" cy="8629"/>
            </a:xfrm>
          </p:grpSpPr>
          <p:cxnSp>
            <p:nvCxnSpPr>
              <p:cNvPr id="135" name="直接连接符 13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 name="组合 7"/>
          <p:cNvGrpSpPr/>
          <p:nvPr/>
        </p:nvGrpSpPr>
        <p:grpSpPr>
          <a:xfrm>
            <a:off x="672539" y="1890278"/>
            <a:ext cx="10844525" cy="3383438"/>
            <a:chOff x="672539" y="1890278"/>
            <a:chExt cx="10844525" cy="3383438"/>
          </a:xfrm>
        </p:grpSpPr>
        <p:sp>
          <p:nvSpPr>
            <p:cNvPr id="70" name="矩形 69"/>
            <p:cNvSpPr/>
            <p:nvPr/>
          </p:nvSpPr>
          <p:spPr>
            <a:xfrm>
              <a:off x="674635" y="1890278"/>
              <a:ext cx="10840032" cy="496021"/>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矩形 70"/>
            <p:cNvSpPr/>
            <p:nvPr/>
          </p:nvSpPr>
          <p:spPr>
            <a:xfrm>
              <a:off x="1039447" y="1953623"/>
              <a:ext cx="646331" cy="369332"/>
            </a:xfrm>
            <a:prstGeom prst="rect">
              <a:avLst/>
            </a:prstGeom>
          </p:spPr>
          <p:txBody>
            <a:bodyPr wrap="none">
              <a:spAutoFit/>
            </a:bodyPr>
            <a:lstStyle/>
            <a:p>
              <a:pPr algn="ctr"/>
              <a:r>
                <a:rPr lang="zh-CN" altLang="en-US" dirty="0" smtClean="0">
                  <a:solidFill>
                    <a:schemeClr val="bg1"/>
                  </a:solidFill>
                  <a:latin typeface="Century Gothic" panose="020B0502020202020204" pitchFamily="34" charset="0"/>
                  <a:cs typeface="Arial" panose="020B0604020202020204" pitchFamily="34" charset="0"/>
                </a:rPr>
                <a:t>特性</a:t>
              </a:r>
              <a:endParaRPr lang="en-US" altLang="zh-CN" dirty="0">
                <a:solidFill>
                  <a:schemeClr val="bg1"/>
                </a:solidFill>
                <a:latin typeface="Century Gothic" panose="020B0502020202020204" pitchFamily="34" charset="0"/>
                <a:cs typeface="Arial" panose="020B0604020202020204" pitchFamily="34" charset="0"/>
              </a:endParaRPr>
            </a:p>
          </p:txBody>
        </p:sp>
        <p:sp>
          <p:nvSpPr>
            <p:cNvPr id="72" name="矩形 71"/>
            <p:cNvSpPr/>
            <p:nvPr/>
          </p:nvSpPr>
          <p:spPr>
            <a:xfrm>
              <a:off x="2716311" y="1953623"/>
              <a:ext cx="1561646" cy="369332"/>
            </a:xfrm>
            <a:prstGeom prst="rect">
              <a:avLst/>
            </a:prstGeom>
          </p:spPr>
          <p:txBody>
            <a:bodyPr wrap="none">
              <a:spAutoFit/>
            </a:bodyPr>
            <a:lstStyle/>
            <a:p>
              <a:pPr algn="ctr"/>
              <a:r>
                <a:rPr lang="en-US" altLang="zh-CN" dirty="0" smtClean="0">
                  <a:solidFill>
                    <a:schemeClr val="bg1"/>
                  </a:solidFill>
                  <a:latin typeface="Century Gothic" panose="020B0502020202020204" pitchFamily="34" charset="0"/>
                  <a:cs typeface="Arial" panose="020B0604020202020204" pitchFamily="34" charset="0"/>
                </a:rPr>
                <a:t>1000Base-SX</a:t>
              </a:r>
            </a:p>
          </p:txBody>
        </p:sp>
        <p:sp>
          <p:nvSpPr>
            <p:cNvPr id="73" name="矩形 72"/>
            <p:cNvSpPr/>
            <p:nvPr/>
          </p:nvSpPr>
          <p:spPr>
            <a:xfrm>
              <a:off x="5030079" y="1953623"/>
              <a:ext cx="1553630" cy="369332"/>
            </a:xfrm>
            <a:prstGeom prst="rect">
              <a:avLst/>
            </a:prstGeom>
          </p:spPr>
          <p:txBody>
            <a:bodyPr wrap="none">
              <a:spAutoFit/>
            </a:bodyPr>
            <a:lstStyle/>
            <a:p>
              <a:pPr algn="ctr"/>
              <a:r>
                <a:rPr lang="en-US" altLang="zh-CN" dirty="0" smtClean="0">
                  <a:solidFill>
                    <a:schemeClr val="bg1"/>
                  </a:solidFill>
                  <a:latin typeface="Century Gothic" panose="020B0502020202020204" pitchFamily="34" charset="0"/>
                  <a:cs typeface="Arial" panose="020B0604020202020204" pitchFamily="34" charset="0"/>
                </a:rPr>
                <a:t>1000Base-LX</a:t>
              </a:r>
            </a:p>
          </p:txBody>
        </p:sp>
        <p:sp>
          <p:nvSpPr>
            <p:cNvPr id="74" name="矩形 73"/>
            <p:cNvSpPr/>
            <p:nvPr/>
          </p:nvSpPr>
          <p:spPr>
            <a:xfrm>
              <a:off x="7323289" y="1953623"/>
              <a:ext cx="1633782" cy="369332"/>
            </a:xfrm>
            <a:prstGeom prst="rect">
              <a:avLst/>
            </a:prstGeom>
          </p:spPr>
          <p:txBody>
            <a:bodyPr wrap="none">
              <a:spAutoFit/>
            </a:bodyPr>
            <a:lstStyle/>
            <a:p>
              <a:pPr algn="ctr"/>
              <a:r>
                <a:rPr lang="en-US" altLang="zh-CN" dirty="0" smtClean="0">
                  <a:solidFill>
                    <a:schemeClr val="bg1"/>
                  </a:solidFill>
                  <a:latin typeface="Century Gothic" panose="020B0502020202020204" pitchFamily="34" charset="0"/>
                  <a:cs typeface="Arial" panose="020B0604020202020204" pitchFamily="34" charset="0"/>
                </a:rPr>
                <a:t>1000Base-CX</a:t>
              </a:r>
              <a:endParaRPr lang="en-US" altLang="zh-CN" dirty="0">
                <a:solidFill>
                  <a:schemeClr val="bg1"/>
                </a:solidFill>
                <a:latin typeface="Century Gothic" panose="020B0502020202020204" pitchFamily="34" charset="0"/>
                <a:cs typeface="Arial" panose="020B0604020202020204" pitchFamily="34" charset="0"/>
              </a:endParaRPr>
            </a:p>
          </p:txBody>
        </p:sp>
        <p:sp>
          <p:nvSpPr>
            <p:cNvPr id="75" name="矩形 74"/>
            <p:cNvSpPr/>
            <p:nvPr/>
          </p:nvSpPr>
          <p:spPr>
            <a:xfrm>
              <a:off x="9837181" y="1953623"/>
              <a:ext cx="1402948" cy="369332"/>
            </a:xfrm>
            <a:prstGeom prst="rect">
              <a:avLst/>
            </a:prstGeom>
          </p:spPr>
          <p:txBody>
            <a:bodyPr wrap="none">
              <a:spAutoFit/>
            </a:bodyPr>
            <a:lstStyle/>
            <a:p>
              <a:pPr algn="ctr"/>
              <a:r>
                <a:rPr lang="en-US" altLang="zh-CN" dirty="0" smtClean="0">
                  <a:solidFill>
                    <a:schemeClr val="bg1"/>
                  </a:solidFill>
                  <a:latin typeface="Century Gothic" panose="020B0502020202020204" pitchFamily="34" charset="0"/>
                  <a:cs typeface="Arial" panose="020B0604020202020204" pitchFamily="34" charset="0"/>
                </a:rPr>
                <a:t>1000Base-T</a:t>
              </a:r>
              <a:endParaRPr lang="en-US" altLang="zh-CN" dirty="0">
                <a:solidFill>
                  <a:schemeClr val="bg1"/>
                </a:solidFill>
                <a:latin typeface="Century Gothic" panose="020B0502020202020204" pitchFamily="34" charset="0"/>
                <a:cs typeface="Arial" panose="020B0604020202020204" pitchFamily="34" charset="0"/>
              </a:endParaRPr>
            </a:p>
          </p:txBody>
        </p:sp>
        <p:sp>
          <p:nvSpPr>
            <p:cNvPr id="76" name="矩形 75"/>
            <p:cNvSpPr/>
            <p:nvPr/>
          </p:nvSpPr>
          <p:spPr>
            <a:xfrm>
              <a:off x="688583" y="2494522"/>
              <a:ext cx="1005403"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编码技术</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77" name="矩形 76"/>
            <p:cNvSpPr/>
            <p:nvPr/>
          </p:nvSpPr>
          <p:spPr>
            <a:xfrm>
              <a:off x="688583" y="2953818"/>
              <a:ext cx="1005403"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传输介质</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78" name="矩形 77"/>
            <p:cNvSpPr/>
            <p:nvPr/>
          </p:nvSpPr>
          <p:spPr>
            <a:xfrm>
              <a:off x="688583" y="3409801"/>
              <a:ext cx="595035"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线对</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79" name="矩形 78"/>
            <p:cNvSpPr/>
            <p:nvPr/>
          </p:nvSpPr>
          <p:spPr>
            <a:xfrm>
              <a:off x="688583" y="3887757"/>
              <a:ext cx="595035"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接口</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80" name="矩形 79"/>
            <p:cNvSpPr/>
            <p:nvPr/>
          </p:nvSpPr>
          <p:spPr>
            <a:xfrm>
              <a:off x="688583" y="4372406"/>
              <a:ext cx="1210588"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最长介质段</a:t>
              </a:r>
              <a:endParaRPr lang="en-US" altLang="zh-CN" sz="1600" dirty="0">
                <a:solidFill>
                  <a:srgbClr val="394A57"/>
                </a:solidFill>
                <a:latin typeface="Century Gothic" panose="020B0502020202020204" pitchFamily="34" charset="0"/>
                <a:cs typeface="Arial" panose="020B0604020202020204" pitchFamily="34" charset="0"/>
              </a:endParaRPr>
            </a:p>
          </p:txBody>
        </p:sp>
        <p:cxnSp>
          <p:nvCxnSpPr>
            <p:cNvPr id="3" name="直接连接符 2"/>
            <p:cNvCxnSpPr/>
            <p:nvPr/>
          </p:nvCxnSpPr>
          <p:spPr>
            <a:xfrm>
              <a:off x="674635" y="2869451"/>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672540" y="3333266"/>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674937" y="3822789"/>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674937" y="4280221"/>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674937" y="4785782"/>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7" name="矩形 106"/>
            <p:cNvSpPr/>
            <p:nvPr/>
          </p:nvSpPr>
          <p:spPr>
            <a:xfrm>
              <a:off x="688583" y="4865994"/>
              <a:ext cx="1005403"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拓扑结构</a:t>
              </a:r>
              <a:endParaRPr lang="en-US" altLang="zh-CN" sz="1600" dirty="0">
                <a:solidFill>
                  <a:srgbClr val="394A57"/>
                </a:solidFill>
                <a:latin typeface="Century Gothic" panose="020B0502020202020204" pitchFamily="34" charset="0"/>
                <a:cs typeface="Arial" panose="020B0604020202020204" pitchFamily="34" charset="0"/>
              </a:endParaRPr>
            </a:p>
          </p:txBody>
        </p:sp>
        <p:cxnSp>
          <p:nvCxnSpPr>
            <p:cNvPr id="139" name="直接连接符 138"/>
            <p:cNvCxnSpPr/>
            <p:nvPr/>
          </p:nvCxnSpPr>
          <p:spPr>
            <a:xfrm>
              <a:off x="672539" y="5273716"/>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4" name="矩形 143"/>
            <p:cNvSpPr/>
            <p:nvPr/>
          </p:nvSpPr>
          <p:spPr>
            <a:xfrm>
              <a:off x="3030505" y="2500383"/>
              <a:ext cx="853119"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8B/10B</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5" name="矩形 144"/>
            <p:cNvSpPr/>
            <p:nvPr/>
          </p:nvSpPr>
          <p:spPr>
            <a:xfrm>
              <a:off x="5327036" y="2498095"/>
              <a:ext cx="853119"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8B/10B</a:t>
              </a:r>
            </a:p>
          </p:txBody>
        </p:sp>
        <p:sp>
          <p:nvSpPr>
            <p:cNvPr id="146" name="矩形 145"/>
            <p:cNvSpPr/>
            <p:nvPr/>
          </p:nvSpPr>
          <p:spPr>
            <a:xfrm>
              <a:off x="7713619" y="2503572"/>
              <a:ext cx="853119"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8B/10B</a:t>
              </a:r>
            </a:p>
          </p:txBody>
        </p:sp>
        <p:sp>
          <p:nvSpPr>
            <p:cNvPr id="147" name="矩形 146"/>
            <p:cNvSpPr/>
            <p:nvPr/>
          </p:nvSpPr>
          <p:spPr>
            <a:xfrm>
              <a:off x="10123315" y="2501535"/>
              <a:ext cx="830677"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PAM-5</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8" name="矩形 147"/>
            <p:cNvSpPr/>
            <p:nvPr/>
          </p:nvSpPr>
          <p:spPr>
            <a:xfrm>
              <a:off x="3125879" y="2951404"/>
              <a:ext cx="662362"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MMF</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9" name="矩形 148"/>
            <p:cNvSpPr/>
            <p:nvPr/>
          </p:nvSpPr>
          <p:spPr>
            <a:xfrm>
              <a:off x="5235264" y="2951937"/>
              <a:ext cx="1143262"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MMF/SMF</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0" name="矩形 149"/>
            <p:cNvSpPr/>
            <p:nvPr/>
          </p:nvSpPr>
          <p:spPr>
            <a:xfrm>
              <a:off x="7802201" y="2951937"/>
              <a:ext cx="497252"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STP</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1" name="矩形 150"/>
            <p:cNvSpPr/>
            <p:nvPr/>
          </p:nvSpPr>
          <p:spPr>
            <a:xfrm>
              <a:off x="10223645" y="2945766"/>
              <a:ext cx="904415" cy="338554"/>
            </a:xfrm>
            <a:prstGeom prst="rect">
              <a:avLst/>
            </a:prstGeom>
          </p:spPr>
          <p:txBody>
            <a:bodyPr wrap="none">
              <a:spAutoFit/>
            </a:bodyPr>
            <a:lstStyle/>
            <a:p>
              <a:r>
                <a:rPr lang="en-US" altLang="zh-CN" sz="1600" dirty="0" smtClean="0">
                  <a:solidFill>
                    <a:srgbClr val="394A57"/>
                  </a:solidFill>
                  <a:latin typeface="Century Gothic" panose="020B0502020202020204" pitchFamily="34" charset="0"/>
                  <a:cs typeface="Arial" panose="020B0604020202020204" pitchFamily="34" charset="0"/>
                </a:rPr>
                <a:t>5</a:t>
              </a:r>
              <a:r>
                <a:rPr lang="zh-CN" altLang="en-US" sz="1600" dirty="0" smtClean="0">
                  <a:solidFill>
                    <a:srgbClr val="394A57"/>
                  </a:solidFill>
                  <a:latin typeface="Century Gothic" panose="020B0502020202020204" pitchFamily="34" charset="0"/>
                  <a:cs typeface="Arial" panose="020B0604020202020204" pitchFamily="34" charset="0"/>
                </a:rPr>
                <a:t>类 </a:t>
              </a:r>
              <a:r>
                <a:rPr lang="en-US" altLang="zh-CN" sz="1600" dirty="0" smtClean="0">
                  <a:solidFill>
                    <a:srgbClr val="394A57"/>
                  </a:solidFill>
                  <a:latin typeface="Century Gothic" panose="020B0502020202020204" pitchFamily="34" charset="0"/>
                  <a:cs typeface="Arial" panose="020B0604020202020204" pitchFamily="34" charset="0"/>
                </a:rPr>
                <a:t>UTP</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2" name="矩形 151"/>
            <p:cNvSpPr/>
            <p:nvPr/>
          </p:nvSpPr>
          <p:spPr>
            <a:xfrm>
              <a:off x="3307817" y="3417661"/>
              <a:ext cx="298480"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3" name="矩形 152"/>
            <p:cNvSpPr/>
            <p:nvPr/>
          </p:nvSpPr>
          <p:spPr>
            <a:xfrm>
              <a:off x="5604351" y="3420576"/>
              <a:ext cx="298480"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4" name="矩形 153"/>
            <p:cNvSpPr/>
            <p:nvPr/>
          </p:nvSpPr>
          <p:spPr>
            <a:xfrm>
              <a:off x="7990944" y="3417177"/>
              <a:ext cx="298479"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5" name="矩形 154"/>
            <p:cNvSpPr/>
            <p:nvPr/>
          </p:nvSpPr>
          <p:spPr>
            <a:xfrm>
              <a:off x="10419872" y="3418406"/>
              <a:ext cx="298480"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4</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6" name="矩形 155"/>
            <p:cNvSpPr/>
            <p:nvPr/>
          </p:nvSpPr>
          <p:spPr>
            <a:xfrm>
              <a:off x="3230072" y="3883085"/>
              <a:ext cx="453971"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SC</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7" name="矩形 156"/>
            <p:cNvSpPr/>
            <p:nvPr/>
          </p:nvSpPr>
          <p:spPr>
            <a:xfrm>
              <a:off x="5526605" y="3884548"/>
              <a:ext cx="453971"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SC</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8" name="矩形 157"/>
            <p:cNvSpPr/>
            <p:nvPr/>
          </p:nvSpPr>
          <p:spPr>
            <a:xfrm>
              <a:off x="7856674" y="3882046"/>
              <a:ext cx="569387"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DB9</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9" name="矩形 158"/>
            <p:cNvSpPr/>
            <p:nvPr/>
          </p:nvSpPr>
          <p:spPr>
            <a:xfrm>
              <a:off x="10217988" y="3884643"/>
              <a:ext cx="705642"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RJ-45</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0" name="矩形 159"/>
            <p:cNvSpPr/>
            <p:nvPr/>
          </p:nvSpPr>
          <p:spPr>
            <a:xfrm>
              <a:off x="2793258" y="4372558"/>
              <a:ext cx="1342034"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260m/550m</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1" name="矩形 160"/>
            <p:cNvSpPr/>
            <p:nvPr/>
          </p:nvSpPr>
          <p:spPr>
            <a:xfrm>
              <a:off x="5032884" y="4375473"/>
              <a:ext cx="1455848"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550m/5000m</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2" name="矩形 161"/>
            <p:cNvSpPr/>
            <p:nvPr/>
          </p:nvSpPr>
          <p:spPr>
            <a:xfrm>
              <a:off x="7845066" y="4372074"/>
              <a:ext cx="604653"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25m</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3" name="矩形 162"/>
            <p:cNvSpPr/>
            <p:nvPr/>
          </p:nvSpPr>
          <p:spPr>
            <a:xfrm>
              <a:off x="10217095" y="4373303"/>
              <a:ext cx="718466"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100m</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4" name="矩形 163"/>
            <p:cNvSpPr/>
            <p:nvPr/>
          </p:nvSpPr>
          <p:spPr>
            <a:xfrm>
              <a:off x="3166759" y="4854027"/>
              <a:ext cx="595035" cy="338554"/>
            </a:xfrm>
            <a:prstGeom prst="rect">
              <a:avLst/>
            </a:prstGeom>
          </p:spPr>
          <p:txBody>
            <a:bodyPr wrap="none">
              <a:spAutoFit/>
            </a:bodyPr>
            <a:lstStyle/>
            <a:p>
              <a:pPr algn="ctr"/>
              <a:r>
                <a:rPr lang="zh-CN" altLang="en-US" sz="1600" dirty="0">
                  <a:solidFill>
                    <a:srgbClr val="394A57"/>
                  </a:solidFill>
                  <a:latin typeface="Century Gothic" panose="020B0502020202020204" pitchFamily="34" charset="0"/>
                  <a:cs typeface="Arial" panose="020B0604020202020204" pitchFamily="34" charset="0"/>
                </a:rPr>
                <a:t>星型</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5" name="矩形 164"/>
            <p:cNvSpPr/>
            <p:nvPr/>
          </p:nvSpPr>
          <p:spPr>
            <a:xfrm>
              <a:off x="5463287" y="4855490"/>
              <a:ext cx="595036" cy="338554"/>
            </a:xfrm>
            <a:prstGeom prst="rect">
              <a:avLst/>
            </a:prstGeom>
          </p:spPr>
          <p:txBody>
            <a:bodyPr wrap="none">
              <a:spAutoFit/>
            </a:bodyPr>
            <a:lstStyle/>
            <a:p>
              <a:pPr algn="ctr"/>
              <a:r>
                <a:rPr lang="zh-CN" altLang="en-US" sz="1600" dirty="0">
                  <a:solidFill>
                    <a:srgbClr val="394A57"/>
                  </a:solidFill>
                  <a:latin typeface="Century Gothic" panose="020B0502020202020204" pitchFamily="34" charset="0"/>
                  <a:cs typeface="Arial" panose="020B0604020202020204" pitchFamily="34" charset="0"/>
                </a:rPr>
                <a:t>星型</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6" name="矩形 165"/>
            <p:cNvSpPr/>
            <p:nvPr/>
          </p:nvSpPr>
          <p:spPr>
            <a:xfrm>
              <a:off x="7851064" y="4852988"/>
              <a:ext cx="595036" cy="338554"/>
            </a:xfrm>
            <a:prstGeom prst="rect">
              <a:avLst/>
            </a:prstGeom>
          </p:spPr>
          <p:txBody>
            <a:bodyPr wrap="none">
              <a:spAutoFit/>
            </a:bodyPr>
            <a:lstStyle/>
            <a:p>
              <a:pPr algn="ctr"/>
              <a:r>
                <a:rPr lang="zh-CN" altLang="en-US" sz="1600" dirty="0">
                  <a:solidFill>
                    <a:srgbClr val="394A57"/>
                  </a:solidFill>
                  <a:latin typeface="Century Gothic" panose="020B0502020202020204" pitchFamily="34" charset="0"/>
                  <a:cs typeface="Arial" panose="020B0604020202020204" pitchFamily="34" charset="0"/>
                </a:rPr>
                <a:t>星型</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67" name="矩形 166"/>
            <p:cNvSpPr/>
            <p:nvPr/>
          </p:nvSpPr>
          <p:spPr>
            <a:xfrm>
              <a:off x="10280507" y="4855585"/>
              <a:ext cx="595036" cy="338554"/>
            </a:xfrm>
            <a:prstGeom prst="rect">
              <a:avLst/>
            </a:prstGeom>
          </p:spPr>
          <p:txBody>
            <a:bodyPr wrap="none">
              <a:spAutoFit/>
            </a:bodyPr>
            <a:lstStyle/>
            <a:p>
              <a:pPr algn="ctr"/>
              <a:r>
                <a:rPr lang="zh-CN" altLang="en-US" sz="1600" dirty="0">
                  <a:solidFill>
                    <a:srgbClr val="394A57"/>
                  </a:solidFill>
                  <a:latin typeface="Century Gothic" panose="020B0502020202020204" pitchFamily="34" charset="0"/>
                  <a:cs typeface="Arial" panose="020B0604020202020204" pitchFamily="34" charset="0"/>
                </a:rPr>
                <a:t>星型</a:t>
              </a:r>
              <a:endParaRPr lang="en-US" altLang="zh-CN" sz="1600" dirty="0">
                <a:solidFill>
                  <a:srgbClr val="394A57"/>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4219886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3" presetClass="entr" presetSubtype="36" fill="hold" nodeType="withEffect">
                                  <p:stCondLst>
                                    <p:cond delay="25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6*min(max(#ppt_w*#ppt_h,.3),1)-7.4)/-.7*#ppt_w"/>
                                          </p:val>
                                        </p:tav>
                                        <p:tav tm="100000">
                                          <p:val>
                                            <p:strVal val="#ppt_w"/>
                                          </p:val>
                                        </p:tav>
                                      </p:tavLst>
                                    </p:anim>
                                    <p:anim calcmode="lin" valueType="num">
                                      <p:cBhvr>
                                        <p:cTn id="13" dur="500" fill="hold"/>
                                        <p:tgtEl>
                                          <p:spTgt spid="8"/>
                                        </p:tgtEl>
                                        <p:attrNameLst>
                                          <p:attrName>ppt_h</p:attrName>
                                        </p:attrNameLst>
                                      </p:cBhvr>
                                      <p:tavLst>
                                        <p:tav tm="0">
                                          <p:val>
                                            <p:strVal val="(6*min(max(#ppt_w*#ppt_h,.3),1)-7.4)/-.7*#ppt_h"/>
                                          </p:val>
                                        </p:tav>
                                        <p:tav tm="100000">
                                          <p:val>
                                            <p:strVal val="#ppt_h"/>
                                          </p:val>
                                        </p:tav>
                                      </p:tavLst>
                                    </p:anim>
                                    <p:anim calcmode="lin" valueType="num">
                                      <p:cBhvr>
                                        <p:cTn id="14" dur="500" fill="hold"/>
                                        <p:tgtEl>
                                          <p:spTgt spid="8"/>
                                        </p:tgtEl>
                                        <p:attrNameLst>
                                          <p:attrName>ppt_x</p:attrName>
                                        </p:attrNameLst>
                                      </p:cBhvr>
                                      <p:tavLst>
                                        <p:tav tm="0">
                                          <p:val>
                                            <p:fltVal val="0.5"/>
                                          </p:val>
                                        </p:tav>
                                        <p:tav tm="100000">
                                          <p:val>
                                            <p:strVal val="#ppt_x"/>
                                          </p:val>
                                        </p:tav>
                                      </p:tavLst>
                                    </p:anim>
                                    <p:anim calcmode="lin" valueType="num">
                                      <p:cBhvr>
                                        <p:cTn id="15" dur="500" fill="hold"/>
                                        <p:tgtEl>
                                          <p:spTgt spid="8"/>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77539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高速以太网技术</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34</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390573"/>
          </a:xfrm>
          <a:prstGeom prst="rect">
            <a:avLst/>
          </a:prstGeom>
        </p:spPr>
        <p:txBody>
          <a:bodyPr wrap="square">
            <a:spAutoFit/>
          </a:bodyPr>
          <a:lstStyle/>
          <a:p>
            <a:pPr algn="just">
              <a:lnSpc>
                <a:spcPct val="114000"/>
              </a:lnSpc>
              <a:buClr>
                <a:srgbClr val="1F9E23"/>
              </a:buClr>
            </a:pPr>
            <a:r>
              <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1000Mb/s </a:t>
            </a:r>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以太网应用举例</a:t>
            </a:r>
            <a:endPar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1F9E23"/>
              </a:buClr>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在网络设计中，通常用一个或多个千兆以太网交换机构成主干网，以保证主干网的带宽；用快速以太网交换机构成楼内局域网。组网时，采用层次结构</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将几种不同性能的交换机结合使用</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千兆以太网的协议结构如</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示。</a:t>
            </a:r>
          </a:p>
        </p:txBody>
      </p:sp>
      <p:sp>
        <p:nvSpPr>
          <p:cNvPr id="11" name="矩形 10"/>
          <p:cNvSpPr/>
          <p:nvPr/>
        </p:nvSpPr>
        <p:spPr>
          <a:xfrm>
            <a:off x="549987" y="1312195"/>
            <a:ext cx="3440365"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1000Mb/S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以太网技术</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3648709647"/>
              </p:ext>
            </p:extLst>
          </p:nvPr>
        </p:nvGraphicFramePr>
        <p:xfrm>
          <a:off x="2466265" y="3235415"/>
          <a:ext cx="7270410" cy="3145065"/>
        </p:xfrm>
        <a:graphic>
          <a:graphicData uri="http://schemas.openxmlformats.org/presentationml/2006/ole">
            <mc:AlternateContent xmlns:mc="http://schemas.openxmlformats.org/markup-compatibility/2006">
              <mc:Choice xmlns:v="urn:schemas-microsoft-com:vml" Requires="v">
                <p:oleObj spid="_x0000_s20555" name="Picture" r:id="rId3" imgW="3081600" imgH="1332000" progId="Word.Picture.8">
                  <p:embed/>
                </p:oleObj>
              </mc:Choice>
              <mc:Fallback>
                <p:oleObj name="Picture" r:id="rId3" imgW="3081600" imgH="1332000"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t="3415"/>
                      <a:stretch>
                        <a:fillRect/>
                      </a:stretch>
                    </p:blipFill>
                    <p:spPr bwMode="auto">
                      <a:xfrm>
                        <a:off x="2466265" y="3235415"/>
                        <a:ext cx="7270410" cy="3145065"/>
                      </a:xfrm>
                      <a:prstGeom prst="rect">
                        <a:avLst/>
                      </a:prstGeom>
                      <a:noFill/>
                    </p:spPr>
                  </p:pic>
                </p:oleObj>
              </mc:Fallback>
            </mc:AlternateContent>
          </a:graphicData>
        </a:graphic>
      </p:graphicFrame>
    </p:spTree>
    <p:extLst>
      <p:ext uri="{BB962C8B-B14F-4D97-AF65-F5344CB8AC3E}">
        <p14:creationId xmlns:p14="http://schemas.microsoft.com/office/powerpoint/2010/main" val="371724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anim calcmode="lin" valueType="num">
                                      <p:cBhvr>
                                        <p:cTn id="17" dur="500" fill="hold"/>
                                        <p:tgtEl>
                                          <p:spTgt spid="10"/>
                                        </p:tgtEl>
                                        <p:attrNameLst>
                                          <p:attrName>ppt_x</p:attrName>
                                        </p:attrNameLst>
                                      </p:cBhvr>
                                      <p:tavLst>
                                        <p:tav tm="0">
                                          <p:val>
                                            <p:strVal val="#ppt_x"/>
                                          </p:val>
                                        </p:tav>
                                        <p:tav tm="100000">
                                          <p:val>
                                            <p:strVal val="#ppt_x"/>
                                          </p:val>
                                        </p:tav>
                                      </p:tavLst>
                                    </p:anim>
                                    <p:anim calcmode="lin" valueType="num">
                                      <p:cBhvr>
                                        <p:cTn id="18" dur="500" fill="hold"/>
                                        <p:tgtEl>
                                          <p:spTgt spid="10"/>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交换式以太网</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35</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355499"/>
          </a:xfrm>
          <a:prstGeom prst="rect">
            <a:avLst/>
          </a:prstGeom>
        </p:spPr>
        <p:txBody>
          <a:bodyPr wrap="square">
            <a:spAutoFit/>
          </a:bodyPr>
          <a:lstStyle/>
          <a:p>
            <a:pPr marL="285750" indent="-285750" algn="just">
              <a:lnSpc>
                <a:spcPct val="114000"/>
              </a:lnSpc>
              <a:buClr>
                <a:srgbClr val="1F9E23"/>
              </a:buClr>
              <a:buFont typeface="Wingdings" panose="05000000000000000000" pitchFamily="2" charset="2"/>
              <a:buChar char="l"/>
            </a:pP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交换式</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以太网采用了以太网交换机为核心的技术。交换机连接的每个网段都是一个独立的冲突域，它允许多个用户之间同时进行数据传输；每个节点独占端口带宽，随着网络用户的增加，网络带宽也随之之间，因而交换式以太网从根本上解决了网络带宽问题。</a:t>
            </a:r>
          </a:p>
          <a:p>
            <a:pPr marL="285750" indent="-285750" algn="just">
              <a:lnSpc>
                <a:spcPct val="114000"/>
              </a:lnSpc>
              <a:buClr>
                <a:srgbClr val="1F9E23"/>
              </a:buClr>
              <a:buFont typeface="Wingdings" panose="05000000000000000000" pitchFamily="2" charset="2"/>
              <a:buChar char="l"/>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共享式以太网和交换式以太网的工作原理与两者之间的主要区别如</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示。</a:t>
            </a:r>
          </a:p>
        </p:txBody>
      </p:sp>
      <p:sp>
        <p:nvSpPr>
          <p:cNvPr id="11" name="矩形 10"/>
          <p:cNvSpPr/>
          <p:nvPr/>
        </p:nvSpPr>
        <p:spPr>
          <a:xfrm>
            <a:off x="549987" y="1312195"/>
            <a:ext cx="326243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交换式以太网基本概念</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1506" name="Picture 2" descr="4-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2062" y="3567634"/>
            <a:ext cx="8720531" cy="2735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3670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21506"/>
                                        </p:tgtEl>
                                        <p:attrNameLst>
                                          <p:attrName>style.visibility</p:attrName>
                                        </p:attrNameLst>
                                      </p:cBhvr>
                                      <p:to>
                                        <p:strVal val="visible"/>
                                      </p:to>
                                    </p:set>
                                    <p:animEffect transition="in" filter="fade">
                                      <p:cBhvr>
                                        <p:cTn id="16" dur="500"/>
                                        <p:tgtEl>
                                          <p:spTgt spid="21506"/>
                                        </p:tgtEl>
                                      </p:cBhvr>
                                    </p:animEffect>
                                    <p:anim calcmode="lin" valueType="num">
                                      <p:cBhvr>
                                        <p:cTn id="17" dur="500" fill="hold"/>
                                        <p:tgtEl>
                                          <p:spTgt spid="21506"/>
                                        </p:tgtEl>
                                        <p:attrNameLst>
                                          <p:attrName>ppt_x</p:attrName>
                                        </p:attrNameLst>
                                      </p:cBhvr>
                                      <p:tavLst>
                                        <p:tav tm="0">
                                          <p:val>
                                            <p:strVal val="#ppt_x"/>
                                          </p:val>
                                        </p:tav>
                                        <p:tav tm="100000">
                                          <p:val>
                                            <p:strVal val="#ppt_x"/>
                                          </p:val>
                                        </p:tav>
                                      </p:tavLst>
                                    </p:anim>
                                    <p:anim calcmode="lin" valueType="num">
                                      <p:cBhvr>
                                        <p:cTn id="18" dur="500" fill="hold"/>
                                        <p:tgtEl>
                                          <p:spTgt spid="21506"/>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交换式以太网</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36</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355499"/>
          </a:xfrm>
          <a:prstGeom prst="rect">
            <a:avLst/>
          </a:prstGeom>
        </p:spPr>
        <p:txBody>
          <a:bodyPr wrap="square">
            <a:spAutoFit/>
          </a:bodyPr>
          <a:lstStyle/>
          <a:p>
            <a:pPr algn="just">
              <a:lnSpc>
                <a:spcPct val="114000"/>
              </a:lnSpc>
              <a:buClr>
                <a:srgbClr val="1F9E23"/>
              </a:buClr>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在实际应用中，通常将一台或多台快速交换以太网交换机连接起来，构成园区的主干网，再下连交换以太网交换机或自适应交换以太网交换机，组成全交换的快速交换式以太网。通常，用以太网交换机构成星型结构，主干交换机可以连接共享式快速以太网设备，交换机的普通端口连接客户端计算机，上行端口连接数据传输量很大的服务器，其连接结构如</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示。</a:t>
            </a:r>
          </a:p>
        </p:txBody>
      </p:sp>
      <p:sp>
        <p:nvSpPr>
          <p:cNvPr id="11" name="矩形 10"/>
          <p:cNvSpPr/>
          <p:nvPr/>
        </p:nvSpPr>
        <p:spPr>
          <a:xfrm>
            <a:off x="549987" y="1312195"/>
            <a:ext cx="326243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交换式以太网应用举例</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2530" name="Picture 2" descr="4-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0752" y="3567634"/>
            <a:ext cx="9210495" cy="2768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4115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22530"/>
                                        </p:tgtEl>
                                        <p:attrNameLst>
                                          <p:attrName>style.visibility</p:attrName>
                                        </p:attrNameLst>
                                      </p:cBhvr>
                                      <p:to>
                                        <p:strVal val="visible"/>
                                      </p:to>
                                    </p:set>
                                    <p:animEffect transition="in" filter="fade">
                                      <p:cBhvr>
                                        <p:cTn id="16" dur="500"/>
                                        <p:tgtEl>
                                          <p:spTgt spid="22530"/>
                                        </p:tgtEl>
                                      </p:cBhvr>
                                    </p:animEffect>
                                    <p:anim calcmode="lin" valueType="num">
                                      <p:cBhvr>
                                        <p:cTn id="17" dur="500" fill="hold"/>
                                        <p:tgtEl>
                                          <p:spTgt spid="22530"/>
                                        </p:tgtEl>
                                        <p:attrNameLst>
                                          <p:attrName>ppt_x</p:attrName>
                                        </p:attrNameLst>
                                      </p:cBhvr>
                                      <p:tavLst>
                                        <p:tav tm="0">
                                          <p:val>
                                            <p:strVal val="#ppt_x"/>
                                          </p:val>
                                        </p:tav>
                                        <p:tav tm="100000">
                                          <p:val>
                                            <p:strVal val="#ppt_x"/>
                                          </p:val>
                                        </p:tav>
                                      </p:tavLst>
                                    </p:anim>
                                    <p:anim calcmode="lin" valueType="num">
                                      <p:cBhvr>
                                        <p:cTn id="18" dur="500" fill="hold"/>
                                        <p:tgtEl>
                                          <p:spTgt spid="22530"/>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32328" y="2264229"/>
            <a:ext cx="4571651" cy="3373017"/>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49987" y="698680"/>
            <a:ext cx="2236510" cy="707886"/>
          </a:xfrm>
          <a:prstGeom prst="rect">
            <a:avLst/>
          </a:prstGeom>
        </p:spPr>
        <p:txBody>
          <a:bodyPr wrap="none">
            <a:spAutoFit/>
          </a:bodyPr>
          <a:lstStyle/>
          <a:p>
            <a:r>
              <a:rPr lang="zh-CN" altLang="en-US"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37</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3074" name="Picture 2" descr="C:\Users\Admin\Desktop\Nipic_2716341_2010092112031905480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272" t="1031" r="5163" b="1671"/>
          <a:stretch/>
        </p:blipFill>
        <p:spPr bwMode="auto">
          <a:xfrm>
            <a:off x="6832818" y="1529370"/>
            <a:ext cx="3439647" cy="4578351"/>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grpSp>
        <p:nvGrpSpPr>
          <p:cNvPr id="65" name="组合 64"/>
          <p:cNvGrpSpPr/>
          <p:nvPr/>
        </p:nvGrpSpPr>
        <p:grpSpPr>
          <a:xfrm>
            <a:off x="1626215" y="4245092"/>
            <a:ext cx="4311712" cy="747384"/>
            <a:chOff x="5907606" y="1788538"/>
            <a:chExt cx="3233784" cy="560538"/>
          </a:xfrm>
        </p:grpSpPr>
        <p:grpSp>
          <p:nvGrpSpPr>
            <p:cNvPr id="66" name="组合 65"/>
            <p:cNvGrpSpPr/>
            <p:nvPr/>
          </p:nvGrpSpPr>
          <p:grpSpPr>
            <a:xfrm>
              <a:off x="5907606" y="1821851"/>
              <a:ext cx="355907" cy="376572"/>
              <a:chOff x="5908675" y="1281113"/>
              <a:chExt cx="246063" cy="260350"/>
            </a:xfrm>
            <a:solidFill>
              <a:schemeClr val="bg1"/>
            </a:solidFill>
          </p:grpSpPr>
          <p:sp>
            <p:nvSpPr>
              <p:cNvPr id="6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67" name="矩形 66"/>
            <p:cNvSpPr/>
            <p:nvPr/>
          </p:nvSpPr>
          <p:spPr>
            <a:xfrm>
              <a:off x="6358359" y="1788538"/>
              <a:ext cx="2783031" cy="560538"/>
            </a:xfrm>
            <a:prstGeom prst="rect">
              <a:avLst/>
            </a:prstGeom>
          </p:spPr>
          <p:txBody>
            <a:bodyPr wrap="square">
              <a:spAutoFit/>
            </a:bodyPr>
            <a:lstStyle/>
            <a:p>
              <a:pPr>
                <a:lnSpc>
                  <a:spcPct val="114000"/>
                </a:lnSpc>
              </a:pPr>
              <a:r>
                <a:rPr lang="zh-CN" altLang="en-US" sz="1867" dirty="0" smtClean="0">
                  <a:solidFill>
                    <a:schemeClr val="bg1"/>
                  </a:solidFill>
                  <a:latin typeface="Century Gothic" panose="020B0502020202020204" pitchFamily="34" charset="0"/>
                  <a:cs typeface="Arial" panose="020B0604020202020204" pitchFamily="34" charset="0"/>
                </a:rPr>
                <a:t>完成一份实训报告，要求叙述简明扼要，图表精当，版面精美。</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73" name="组合 72"/>
          <p:cNvGrpSpPr/>
          <p:nvPr/>
        </p:nvGrpSpPr>
        <p:grpSpPr>
          <a:xfrm>
            <a:off x="1617034" y="2420889"/>
            <a:ext cx="4320893" cy="1215269"/>
            <a:chOff x="5900720" y="1014083"/>
            <a:chExt cx="3240670" cy="911452"/>
          </a:xfrm>
        </p:grpSpPr>
        <p:grpSp>
          <p:nvGrpSpPr>
            <p:cNvPr id="74" name="组合 73"/>
            <p:cNvGrpSpPr/>
            <p:nvPr/>
          </p:nvGrpSpPr>
          <p:grpSpPr>
            <a:xfrm>
              <a:off x="5900720" y="1049692"/>
              <a:ext cx="371979" cy="371980"/>
              <a:chOff x="5903913" y="4632325"/>
              <a:chExt cx="257175" cy="257176"/>
            </a:xfrm>
            <a:solidFill>
              <a:schemeClr val="bg1"/>
            </a:solidFill>
          </p:grpSpPr>
          <p:sp>
            <p:nvSpPr>
              <p:cNvPr id="76"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5" name="矩形 74"/>
            <p:cNvSpPr/>
            <p:nvPr/>
          </p:nvSpPr>
          <p:spPr>
            <a:xfrm>
              <a:off x="6358359" y="1014083"/>
              <a:ext cx="2783031" cy="911452"/>
            </a:xfrm>
            <a:prstGeom prst="rect">
              <a:avLst/>
            </a:prstGeom>
          </p:spPr>
          <p:txBody>
            <a:bodyPr wrap="square">
              <a:spAutoFit/>
            </a:bodyPr>
            <a:lstStyle/>
            <a:p>
              <a:pPr>
                <a:lnSpc>
                  <a:spcPct val="114000"/>
                </a:lnSpc>
              </a:pPr>
              <a:r>
                <a:rPr lang="zh-CN" altLang="en-US" sz="2667" dirty="0">
                  <a:solidFill>
                    <a:schemeClr val="bg1"/>
                  </a:solidFill>
                  <a:latin typeface="MStiffHei HKS UltraBold" panose="00000900000000000000" pitchFamily="2" charset="-120"/>
                  <a:ea typeface="MStiffHei HKS UltraBold" panose="00000900000000000000" pitchFamily="2" charset="-120"/>
                  <a:cs typeface="Arial" panose="020B0604020202020204" pitchFamily="34" charset="0"/>
                </a:rPr>
                <a:t>任务实施条件：</a:t>
              </a:r>
              <a:endParaRPr lang="en-US" altLang="zh-CN" sz="2667" dirty="0">
                <a:solidFill>
                  <a:schemeClr val="bg1"/>
                </a:solidFill>
                <a:latin typeface="MStiffHei HKS UltraBold" panose="00000900000000000000" pitchFamily="2" charset="-120"/>
                <a:ea typeface="MStiffHei HKS UltraBold" panose="00000900000000000000" pitchFamily="2" charset="-120"/>
                <a:cs typeface="Arial" panose="020B0604020202020204" pitchFamily="34" charset="0"/>
              </a:endParaRPr>
            </a:p>
            <a:p>
              <a:pPr>
                <a:lnSpc>
                  <a:spcPct val="114000"/>
                </a:lnSpc>
              </a:pPr>
              <a:r>
                <a:rPr lang="zh-CN" altLang="en-US" sz="1867" dirty="0">
                  <a:solidFill>
                    <a:schemeClr val="bg1"/>
                  </a:solidFill>
                  <a:latin typeface="Century Gothic" panose="020B0502020202020204" pitchFamily="34" charset="0"/>
                  <a:cs typeface="Arial" panose="020B0604020202020204" pitchFamily="34" charset="0"/>
                </a:rPr>
                <a:t>相对大型的计算机网络，如校园网或办公网等。</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1625634" y="3861049"/>
            <a:ext cx="4028417" cy="9524"/>
            <a:chOff x="5934316" y="1592499"/>
            <a:chExt cx="2714384" cy="7143"/>
          </a:xfrm>
        </p:grpSpPr>
        <p:cxnSp>
          <p:nvCxnSpPr>
            <p:cNvPr id="91" name="直接连接符 90"/>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934316" y="1592499"/>
              <a:ext cx="2714384" cy="0"/>
            </a:xfrm>
            <a:prstGeom prst="line">
              <a:avLst/>
            </a:prstGeom>
            <a:ln w="6350">
              <a:solidFill>
                <a:srgbClr val="1B891E"/>
              </a:solidFill>
            </a:ln>
          </p:spPr>
          <p:style>
            <a:lnRef idx="1">
              <a:schemeClr val="accent1"/>
            </a:lnRef>
            <a:fillRef idx="0">
              <a:schemeClr val="accent1"/>
            </a:fillRef>
            <a:effectRef idx="0">
              <a:schemeClr val="accent1"/>
            </a:effectRef>
            <a:fontRef idx="minor">
              <a:schemeClr val="tx1"/>
            </a:fontRef>
          </p:style>
        </p:cxnSp>
      </p:grpSp>
      <p:sp>
        <p:nvSpPr>
          <p:cNvPr id="80" name="矩形 79"/>
          <p:cNvSpPr/>
          <p:nvPr/>
        </p:nvSpPr>
        <p:spPr>
          <a:xfrm>
            <a:off x="549987" y="1352382"/>
            <a:ext cx="2646878"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组建交换式局域网</a:t>
            </a:r>
            <a:endParaRPr lang="en-US" altLang="zh-CN" sz="2400"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spTree>
    <p:extLst>
      <p:ext uri="{BB962C8B-B14F-4D97-AF65-F5344CB8AC3E}">
        <p14:creationId xmlns:p14="http://schemas.microsoft.com/office/powerpoint/2010/main" val="4074590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par>
                                <p:cTn id="10" presetID="22" presetClass="entr" presetSubtype="2" fill="hold" grpId="0" nodeType="withEffect">
                                  <p:stCondLst>
                                    <p:cond delay="150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500"/>
                                        <p:tgtEl>
                                          <p:spTgt spid="10"/>
                                        </p:tgtEl>
                                      </p:cBhvr>
                                    </p:animEffect>
                                  </p:childTnLst>
                                </p:cTn>
                              </p:par>
                              <p:par>
                                <p:cTn id="13" presetID="2" presetClass="entr" presetSubtype="8" decel="100000" fill="hold" nodeType="withEffect">
                                  <p:stCondLst>
                                    <p:cond delay="2000"/>
                                  </p:stCondLst>
                                  <p:childTnLst>
                                    <p:set>
                                      <p:cBhvr>
                                        <p:cTn id="14" dur="1" fill="hold">
                                          <p:stCondLst>
                                            <p:cond delay="0"/>
                                          </p:stCondLst>
                                        </p:cTn>
                                        <p:tgtEl>
                                          <p:spTgt spid="73"/>
                                        </p:tgtEl>
                                        <p:attrNameLst>
                                          <p:attrName>style.visibility</p:attrName>
                                        </p:attrNameLst>
                                      </p:cBhvr>
                                      <p:to>
                                        <p:strVal val="visible"/>
                                      </p:to>
                                    </p:set>
                                    <p:anim calcmode="lin" valueType="num">
                                      <p:cBhvr additive="base">
                                        <p:cTn id="15" dur="500" fill="hold"/>
                                        <p:tgtEl>
                                          <p:spTgt spid="73"/>
                                        </p:tgtEl>
                                        <p:attrNameLst>
                                          <p:attrName>ppt_x</p:attrName>
                                        </p:attrNameLst>
                                      </p:cBhvr>
                                      <p:tavLst>
                                        <p:tav tm="0">
                                          <p:val>
                                            <p:strVal val="0-#ppt_w/2"/>
                                          </p:val>
                                        </p:tav>
                                        <p:tav tm="100000">
                                          <p:val>
                                            <p:strVal val="#ppt_x"/>
                                          </p:val>
                                        </p:tav>
                                      </p:tavLst>
                                    </p:anim>
                                    <p:anim calcmode="lin" valueType="num">
                                      <p:cBhvr additive="base">
                                        <p:cTn id="16" dur="500" fill="hold"/>
                                        <p:tgtEl>
                                          <p:spTgt spid="73"/>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2250"/>
                                  </p:stCondLst>
                                  <p:childTnLst>
                                    <p:set>
                                      <p:cBhvr>
                                        <p:cTn id="18" dur="1" fill="hold">
                                          <p:stCondLst>
                                            <p:cond delay="0"/>
                                          </p:stCondLst>
                                        </p:cTn>
                                        <p:tgtEl>
                                          <p:spTgt spid="65"/>
                                        </p:tgtEl>
                                        <p:attrNameLst>
                                          <p:attrName>style.visibility</p:attrName>
                                        </p:attrNameLst>
                                      </p:cBhvr>
                                      <p:to>
                                        <p:strVal val="visible"/>
                                      </p:to>
                                    </p:set>
                                    <p:anim calcmode="lin" valueType="num">
                                      <p:cBhvr additive="base">
                                        <p:cTn id="19" dur="500" fill="hold"/>
                                        <p:tgtEl>
                                          <p:spTgt spid="65"/>
                                        </p:tgtEl>
                                        <p:attrNameLst>
                                          <p:attrName>ppt_x</p:attrName>
                                        </p:attrNameLst>
                                      </p:cBhvr>
                                      <p:tavLst>
                                        <p:tav tm="0">
                                          <p:val>
                                            <p:strVal val="0-#ppt_w/2"/>
                                          </p:val>
                                        </p:tav>
                                        <p:tav tm="100000">
                                          <p:val>
                                            <p:strVal val="#ppt_x"/>
                                          </p:val>
                                        </p:tav>
                                      </p:tavLst>
                                    </p:anim>
                                    <p:anim calcmode="lin" valueType="num">
                                      <p:cBhvr additive="base">
                                        <p:cTn id="20" dur="500" fill="hold"/>
                                        <p:tgtEl>
                                          <p:spTgt spid="65"/>
                                        </p:tgtEl>
                                        <p:attrNameLst>
                                          <p:attrName>ppt_y</p:attrName>
                                        </p:attrNameLst>
                                      </p:cBhvr>
                                      <p:tavLst>
                                        <p:tav tm="0">
                                          <p:val>
                                            <p:strVal val="#ppt_y"/>
                                          </p:val>
                                        </p:tav>
                                        <p:tav tm="100000">
                                          <p:val>
                                            <p:strVal val="#ppt_y"/>
                                          </p:val>
                                        </p:tav>
                                      </p:tavLst>
                                    </p:anim>
                                  </p:childTnLst>
                                </p:cTn>
                              </p:par>
                              <p:par>
                                <p:cTn id="21" presetID="10" presetClass="entr" presetSubtype="0" fill="hold" nodeType="withEffect">
                                  <p:stCondLst>
                                    <p:cond delay="300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52835"/>
            <a:ext cx="2646878"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组建交换式局域网</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38</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nvGrpSpPr>
        <p:grpSpPr>
          <a:xfrm>
            <a:off x="3421312" y="3071439"/>
            <a:ext cx="2592700" cy="2640293"/>
            <a:chOff x="2565983" y="2303579"/>
            <a:chExt cx="1944526" cy="1980220"/>
          </a:xfrm>
        </p:grpSpPr>
        <p:grpSp>
          <p:nvGrpSpPr>
            <p:cNvPr id="69" name="组合 68"/>
            <p:cNvGrpSpPr/>
            <p:nvPr/>
          </p:nvGrpSpPr>
          <p:grpSpPr>
            <a:xfrm>
              <a:off x="2565983" y="2303579"/>
              <a:ext cx="1944526" cy="1980220"/>
              <a:chOff x="503238" y="2332607"/>
              <a:chExt cx="1944526" cy="1980220"/>
            </a:xfrm>
          </p:grpSpPr>
          <p:sp>
            <p:nvSpPr>
              <p:cNvPr id="70" name="矩形 69"/>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矩形 70"/>
              <p:cNvSpPr/>
              <p:nvPr/>
            </p:nvSpPr>
            <p:spPr>
              <a:xfrm>
                <a:off x="596891" y="2467417"/>
                <a:ext cx="830997" cy="346249"/>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Step 2</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72" name="矩形 71"/>
              <p:cNvSpPr/>
              <p:nvPr/>
            </p:nvSpPr>
            <p:spPr>
              <a:xfrm>
                <a:off x="503238" y="2823319"/>
                <a:ext cx="1944526" cy="930838"/>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3" name="矩形 72"/>
              <p:cNvSpPr/>
              <p:nvPr/>
            </p:nvSpPr>
            <p:spPr>
              <a:xfrm>
                <a:off x="596891" y="2806253"/>
                <a:ext cx="1831271" cy="807914"/>
              </a:xfrm>
              <a:prstGeom prst="rect">
                <a:avLst/>
              </a:prstGeom>
            </p:spPr>
            <p:txBody>
              <a:bodyPr wrap="none">
                <a:spAutoFit/>
              </a:bodyPr>
              <a:lstStyle/>
              <a:p>
                <a:r>
                  <a:rPr lang="zh-CN" altLang="en-US" sz="1600" dirty="0" smtClean="0">
                    <a:solidFill>
                      <a:schemeClr val="bg1"/>
                    </a:solidFill>
                    <a:latin typeface="Century Gothic" panose="020B0502020202020204" pitchFamily="34" charset="0"/>
                    <a:cs typeface="Arial" panose="020B0604020202020204" pitchFamily="34" charset="0"/>
                  </a:rPr>
                  <a:t>绘制网络拓扑图，并对网</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络设备的部署、传输介质</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的连接和公司网络功能的</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a:solidFill>
                      <a:schemeClr val="bg1"/>
                    </a:solidFill>
                    <a:latin typeface="Century Gothic" panose="020B0502020202020204" pitchFamily="34" charset="0"/>
                    <a:cs typeface="Arial" panose="020B0604020202020204" pitchFamily="34" charset="0"/>
                  </a:rPr>
                  <a:t>实现</a:t>
                </a:r>
                <a:r>
                  <a:rPr lang="zh-CN" altLang="en-US" sz="1600" dirty="0" smtClean="0">
                    <a:solidFill>
                      <a:schemeClr val="bg1"/>
                    </a:solidFill>
                    <a:latin typeface="Century Gothic" panose="020B0502020202020204" pitchFamily="34" charset="0"/>
                    <a:cs typeface="Arial" panose="020B0604020202020204" pitchFamily="34" charset="0"/>
                  </a:rPr>
                  <a:t>情况进行说明。</a:t>
                </a:r>
                <a:endParaRPr lang="en-US" altLang="zh-CN" sz="1600" dirty="0">
                  <a:solidFill>
                    <a:schemeClr val="bg1"/>
                  </a:solidFill>
                  <a:latin typeface="Century Gothic" panose="020B0502020202020204" pitchFamily="34" charset="0"/>
                  <a:cs typeface="Arial" panose="020B0604020202020204" pitchFamily="34" charset="0"/>
                </a:endParaRPr>
              </a:p>
            </p:txBody>
          </p:sp>
        </p:grpSp>
        <p:grpSp>
          <p:nvGrpSpPr>
            <p:cNvPr id="112" name="组合 111"/>
            <p:cNvGrpSpPr/>
            <p:nvPr/>
          </p:nvGrpSpPr>
          <p:grpSpPr>
            <a:xfrm>
              <a:off x="2762507" y="3775277"/>
              <a:ext cx="329185" cy="376388"/>
              <a:chOff x="11864975" y="2498725"/>
              <a:chExt cx="420688" cy="481013"/>
            </a:xfrm>
            <a:solidFill>
              <a:srgbClr val="697E92"/>
            </a:solidFill>
          </p:grpSpPr>
          <p:sp>
            <p:nvSpPr>
              <p:cNvPr id="90"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1"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2"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3"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4"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5"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6" name="组合 5"/>
          <p:cNvGrpSpPr/>
          <p:nvPr/>
        </p:nvGrpSpPr>
        <p:grpSpPr>
          <a:xfrm>
            <a:off x="6171638" y="3071439"/>
            <a:ext cx="2592702" cy="2640293"/>
            <a:chOff x="4628728" y="2303579"/>
            <a:chExt cx="1944526" cy="1980220"/>
          </a:xfrm>
        </p:grpSpPr>
        <p:grpSp>
          <p:nvGrpSpPr>
            <p:cNvPr id="75" name="组合 74"/>
            <p:cNvGrpSpPr/>
            <p:nvPr/>
          </p:nvGrpSpPr>
          <p:grpSpPr>
            <a:xfrm>
              <a:off x="4628728" y="2303579"/>
              <a:ext cx="1944526" cy="1980220"/>
              <a:chOff x="503238" y="2332607"/>
              <a:chExt cx="1944526" cy="1980220"/>
            </a:xfrm>
          </p:grpSpPr>
          <p:sp>
            <p:nvSpPr>
              <p:cNvPr id="76" name="矩形 75"/>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7" name="矩形 76"/>
              <p:cNvSpPr/>
              <p:nvPr/>
            </p:nvSpPr>
            <p:spPr>
              <a:xfrm>
                <a:off x="596891" y="2467417"/>
                <a:ext cx="830997" cy="346249"/>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Step 3</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78" name="矩形 77"/>
              <p:cNvSpPr/>
              <p:nvPr/>
            </p:nvSpPr>
            <p:spPr>
              <a:xfrm>
                <a:off x="503238" y="2823319"/>
                <a:ext cx="1944526" cy="930838"/>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9" name="矩形 78"/>
              <p:cNvSpPr/>
              <p:nvPr/>
            </p:nvSpPr>
            <p:spPr>
              <a:xfrm>
                <a:off x="596891" y="2806253"/>
                <a:ext cx="1845697" cy="807914"/>
              </a:xfrm>
              <a:prstGeom prst="rect">
                <a:avLst/>
              </a:prstGeom>
            </p:spPr>
            <p:txBody>
              <a:bodyPr wrap="none">
                <a:spAutoFit/>
              </a:bodyPr>
              <a:lstStyle/>
              <a:p>
                <a:r>
                  <a:rPr lang="zh-CN" altLang="en-US" sz="1600" dirty="0" smtClean="0">
                    <a:solidFill>
                      <a:schemeClr val="bg1"/>
                    </a:solidFill>
                    <a:latin typeface="Century Gothic" panose="020B0502020202020204" pitchFamily="34" charset="0"/>
                    <a:cs typeface="Arial" panose="020B0604020202020204" pitchFamily="34" charset="0"/>
                  </a:rPr>
                  <a:t>布线设计、</a:t>
                </a:r>
                <a:r>
                  <a:rPr lang="en-US" altLang="zh-CN" sz="1600" dirty="0" smtClean="0">
                    <a:solidFill>
                      <a:schemeClr val="bg1"/>
                    </a:solidFill>
                    <a:latin typeface="Century Gothic" panose="020B0502020202020204" pitchFamily="34" charset="0"/>
                    <a:cs typeface="Arial" panose="020B0604020202020204" pitchFamily="34" charset="0"/>
                  </a:rPr>
                  <a:t>IP </a:t>
                </a:r>
                <a:r>
                  <a:rPr lang="zh-CN" altLang="en-US" sz="1600" dirty="0" smtClean="0">
                    <a:solidFill>
                      <a:schemeClr val="bg1"/>
                    </a:solidFill>
                    <a:latin typeface="Century Gothic" panose="020B0502020202020204" pitchFamily="34" charset="0"/>
                    <a:cs typeface="Arial" panose="020B0604020202020204" pitchFamily="34" charset="0"/>
                  </a:rPr>
                  <a:t>地址规划、</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设备选购、安装共享打印</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机等步骤要求参见项目三</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任务</a:t>
                </a:r>
                <a:r>
                  <a:rPr lang="en-US" altLang="zh-CN" sz="1600" dirty="0" smtClean="0">
                    <a:solidFill>
                      <a:schemeClr val="bg1"/>
                    </a:solidFill>
                    <a:latin typeface="Century Gothic" panose="020B0502020202020204" pitchFamily="34" charset="0"/>
                    <a:cs typeface="Arial" panose="020B0604020202020204" pitchFamily="34" charset="0"/>
                  </a:rPr>
                  <a:t>1</a:t>
                </a:r>
                <a:r>
                  <a:rPr lang="zh-CN" altLang="en-US" sz="1600" dirty="0" smtClean="0">
                    <a:solidFill>
                      <a:schemeClr val="bg1"/>
                    </a:solidFill>
                    <a:latin typeface="Century Gothic" panose="020B0502020202020204" pitchFamily="34" charset="0"/>
                    <a:cs typeface="Arial" panose="020B0604020202020204" pitchFamily="34" charset="0"/>
                  </a:rPr>
                  <a:t>。</a:t>
                </a:r>
                <a:endParaRPr lang="en-US" altLang="zh-CN" sz="1600" dirty="0">
                  <a:solidFill>
                    <a:schemeClr val="bg1"/>
                  </a:solidFill>
                  <a:latin typeface="Century Gothic" panose="020B0502020202020204" pitchFamily="34" charset="0"/>
                  <a:cs typeface="Arial" panose="020B0604020202020204" pitchFamily="34" charset="0"/>
                </a:endParaRPr>
              </a:p>
            </p:txBody>
          </p:sp>
        </p:grpSp>
        <p:grpSp>
          <p:nvGrpSpPr>
            <p:cNvPr id="113" name="组合 112"/>
            <p:cNvGrpSpPr/>
            <p:nvPr/>
          </p:nvGrpSpPr>
          <p:grpSpPr>
            <a:xfrm>
              <a:off x="4901388" y="3775277"/>
              <a:ext cx="356513" cy="344091"/>
              <a:chOff x="11834813" y="3744913"/>
              <a:chExt cx="455613" cy="439738"/>
            </a:xfrm>
            <a:solidFill>
              <a:srgbClr val="697E92"/>
            </a:solidFill>
          </p:grpSpPr>
          <p:sp>
            <p:nvSpPr>
              <p:cNvPr id="96"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7"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8"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9"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0"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1"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2"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7" name="组合 6"/>
          <p:cNvGrpSpPr/>
          <p:nvPr/>
        </p:nvGrpSpPr>
        <p:grpSpPr>
          <a:xfrm>
            <a:off x="8921962" y="3071439"/>
            <a:ext cx="2622670" cy="2640293"/>
            <a:chOff x="6691474" y="2303579"/>
            <a:chExt cx="1967003" cy="1980220"/>
          </a:xfrm>
        </p:grpSpPr>
        <p:sp>
          <p:nvSpPr>
            <p:cNvPr id="82" name="矩形 81"/>
            <p:cNvSpPr/>
            <p:nvPr/>
          </p:nvSpPr>
          <p:spPr>
            <a:xfrm>
              <a:off x="6691474"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矩形 82"/>
            <p:cNvSpPr/>
            <p:nvPr/>
          </p:nvSpPr>
          <p:spPr>
            <a:xfrm>
              <a:off x="6785127" y="2438389"/>
              <a:ext cx="830997" cy="346249"/>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Step 4</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84" name="矩形 83"/>
            <p:cNvSpPr/>
            <p:nvPr/>
          </p:nvSpPr>
          <p:spPr>
            <a:xfrm>
              <a:off x="6691474" y="2794291"/>
              <a:ext cx="1944526" cy="930838"/>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矩形 84"/>
            <p:cNvSpPr/>
            <p:nvPr/>
          </p:nvSpPr>
          <p:spPr>
            <a:xfrm>
              <a:off x="6785127" y="2777225"/>
              <a:ext cx="1873350" cy="992579"/>
            </a:xfrm>
            <a:prstGeom prst="rect">
              <a:avLst/>
            </a:prstGeom>
          </p:spPr>
          <p:txBody>
            <a:bodyPr wrap="none">
              <a:spAutoFit/>
            </a:bodyPr>
            <a:lstStyle/>
            <a:p>
              <a:r>
                <a:rPr lang="zh-CN" altLang="en-US" sz="1600" dirty="0" smtClean="0">
                  <a:solidFill>
                    <a:schemeClr val="bg1"/>
                  </a:solidFill>
                  <a:latin typeface="Century Gothic" panose="020B0502020202020204" pitchFamily="34" charset="0"/>
                  <a:cs typeface="Arial" panose="020B0604020202020204" pitchFamily="34" charset="0"/>
                </a:rPr>
                <a:t>在服务器上使用</a:t>
              </a:r>
              <a:r>
                <a:rPr lang="en-US" altLang="zh-CN" sz="1600" dirty="0" err="1" smtClean="0">
                  <a:solidFill>
                    <a:schemeClr val="bg1"/>
                  </a:solidFill>
                  <a:latin typeface="Century Gothic" panose="020B0502020202020204" pitchFamily="34" charset="0"/>
                  <a:cs typeface="Arial" panose="020B0604020202020204" pitchFamily="34" charset="0"/>
                </a:rPr>
                <a:t>Serv</a:t>
              </a:r>
              <a:r>
                <a:rPr lang="en-US" altLang="zh-CN" sz="1600" dirty="0" smtClean="0">
                  <a:solidFill>
                    <a:schemeClr val="bg1"/>
                  </a:solidFill>
                  <a:latin typeface="Century Gothic" panose="020B0502020202020204" pitchFamily="34" charset="0"/>
                  <a:cs typeface="Arial" panose="020B0604020202020204" pitchFamily="34" charset="0"/>
                </a:rPr>
                <a:t>-U</a:t>
              </a:r>
              <a:r>
                <a:rPr lang="zh-CN" altLang="en-US" sz="1600" dirty="0" smtClean="0">
                  <a:solidFill>
                    <a:schemeClr val="bg1"/>
                  </a:solidFill>
                  <a:latin typeface="Century Gothic" panose="020B0502020202020204" pitchFamily="34" charset="0"/>
                  <a:cs typeface="Arial" panose="020B0604020202020204" pitchFamily="34" charset="0"/>
                </a:rPr>
                <a:t>软</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件搭建 </a:t>
              </a:r>
              <a:r>
                <a:rPr lang="en-US" altLang="zh-CN" sz="1600" dirty="0" smtClean="0">
                  <a:solidFill>
                    <a:schemeClr val="bg1"/>
                  </a:solidFill>
                  <a:latin typeface="Century Gothic" panose="020B0502020202020204" pitchFamily="34" charset="0"/>
                  <a:cs typeface="Arial" panose="020B0604020202020204" pitchFamily="34" charset="0"/>
                </a:rPr>
                <a:t>FTP </a:t>
              </a:r>
              <a:r>
                <a:rPr lang="zh-CN" altLang="en-US" sz="1600" dirty="0" smtClean="0">
                  <a:solidFill>
                    <a:schemeClr val="bg1"/>
                  </a:solidFill>
                  <a:latin typeface="Century Gothic" panose="020B0502020202020204" pitchFamily="34" charset="0"/>
                  <a:cs typeface="Arial" panose="020B0604020202020204" pitchFamily="34" charset="0"/>
                </a:rPr>
                <a:t>服务器，服务</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器中预装数据量大的视频</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文件，供链路速度测试使</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用。</a:t>
              </a:r>
              <a:endParaRPr lang="en-US" altLang="zh-CN" sz="1600" dirty="0">
                <a:solidFill>
                  <a:schemeClr val="bg1"/>
                </a:solidFill>
                <a:latin typeface="Century Gothic" panose="020B0502020202020204" pitchFamily="34" charset="0"/>
                <a:cs typeface="Arial" panose="020B0604020202020204" pitchFamily="34" charset="0"/>
              </a:endParaRPr>
            </a:p>
          </p:txBody>
        </p:sp>
        <p:grpSp>
          <p:nvGrpSpPr>
            <p:cNvPr id="114" name="组合 113"/>
            <p:cNvGrpSpPr/>
            <p:nvPr/>
          </p:nvGrpSpPr>
          <p:grpSpPr>
            <a:xfrm>
              <a:off x="6933803" y="3775277"/>
              <a:ext cx="371420" cy="371419"/>
              <a:chOff x="13057188" y="3740150"/>
              <a:chExt cx="474663" cy="474663"/>
            </a:xfrm>
            <a:solidFill>
              <a:srgbClr val="697E92"/>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5" name="组合 4"/>
          <p:cNvGrpSpPr/>
          <p:nvPr/>
        </p:nvGrpSpPr>
        <p:grpSpPr>
          <a:xfrm>
            <a:off x="670984" y="3071439"/>
            <a:ext cx="2592699" cy="2640293"/>
            <a:chOff x="503238" y="2303579"/>
            <a:chExt cx="1944526" cy="1980220"/>
          </a:xfrm>
        </p:grpSpPr>
        <p:sp>
          <p:nvSpPr>
            <p:cNvPr id="31" name="矩形 30"/>
            <p:cNvSpPr/>
            <p:nvPr/>
          </p:nvSpPr>
          <p:spPr>
            <a:xfrm>
              <a:off x="503238"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矩形 33"/>
            <p:cNvSpPr/>
            <p:nvPr/>
          </p:nvSpPr>
          <p:spPr>
            <a:xfrm>
              <a:off x="596891" y="2450421"/>
              <a:ext cx="830997" cy="346249"/>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Step 1</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35" name="矩形 34"/>
            <p:cNvSpPr/>
            <p:nvPr/>
          </p:nvSpPr>
          <p:spPr>
            <a:xfrm>
              <a:off x="503238" y="2794291"/>
              <a:ext cx="1944526" cy="930838"/>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矩形 35"/>
            <p:cNvSpPr/>
            <p:nvPr/>
          </p:nvSpPr>
          <p:spPr>
            <a:xfrm>
              <a:off x="596891" y="2777225"/>
              <a:ext cx="1831272" cy="807914"/>
            </a:xfrm>
            <a:prstGeom prst="rect">
              <a:avLst/>
            </a:prstGeom>
          </p:spPr>
          <p:txBody>
            <a:bodyPr wrap="none">
              <a:spAutoFit/>
            </a:bodyPr>
            <a:lstStyle/>
            <a:p>
              <a:r>
                <a:rPr lang="zh-CN" altLang="en-US" sz="1600" dirty="0" smtClean="0">
                  <a:solidFill>
                    <a:schemeClr val="bg1"/>
                  </a:solidFill>
                  <a:latin typeface="Century Gothic" panose="020B0502020202020204" pitchFamily="34" charset="0"/>
                  <a:cs typeface="Arial" panose="020B0604020202020204" pitchFamily="34" charset="0"/>
                </a:rPr>
                <a:t>根据交换式以太网设计要</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求和本任务实际情况，绘</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制公司办公楼交换式以太</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网设计图并进行说明。</a:t>
              </a:r>
              <a:endParaRPr lang="en-US" altLang="zh-CN" sz="1600" dirty="0">
                <a:solidFill>
                  <a:schemeClr val="bg1"/>
                </a:solidFill>
                <a:latin typeface="Century Gothic" panose="020B0502020202020204" pitchFamily="34" charset="0"/>
                <a:cs typeface="Arial" panose="020B0604020202020204" pitchFamily="34" charset="0"/>
              </a:endParaRPr>
            </a:p>
          </p:txBody>
        </p:sp>
        <p:grpSp>
          <p:nvGrpSpPr>
            <p:cNvPr id="111" name="组合 110"/>
            <p:cNvGrpSpPr/>
            <p:nvPr/>
          </p:nvGrpSpPr>
          <p:grpSpPr>
            <a:xfrm flipH="1">
              <a:off x="681335" y="3775277"/>
              <a:ext cx="362725" cy="367692"/>
              <a:chOff x="9363075" y="4967288"/>
              <a:chExt cx="463551" cy="469900"/>
            </a:xfrm>
            <a:solidFill>
              <a:srgbClr val="697E92"/>
            </a:solidFill>
          </p:grpSpPr>
          <p:sp>
            <p:nvSpPr>
              <p:cNvPr id="107"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8"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9"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0"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spTree>
    <p:extLst>
      <p:ext uri="{BB962C8B-B14F-4D97-AF65-F5344CB8AC3E}">
        <p14:creationId xmlns:p14="http://schemas.microsoft.com/office/powerpoint/2010/main" val="3353039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5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anim calcmode="lin" valueType="num">
                                      <p:cBhvr>
                                        <p:cTn id="17" dur="500" fill="hold"/>
                                        <p:tgtEl>
                                          <p:spTgt spid="5"/>
                                        </p:tgtEl>
                                        <p:attrNameLst>
                                          <p:attrName>ppt_x</p:attrName>
                                        </p:attrNameLst>
                                      </p:cBhvr>
                                      <p:tavLst>
                                        <p:tav tm="0">
                                          <p:val>
                                            <p:strVal val="#ppt_x"/>
                                          </p:val>
                                        </p:tav>
                                        <p:tav tm="100000">
                                          <p:val>
                                            <p:strVal val="#ppt_x"/>
                                          </p:val>
                                        </p:tav>
                                      </p:tavLst>
                                    </p:anim>
                                    <p:anim calcmode="lin" valueType="num">
                                      <p:cBhvr>
                                        <p:cTn id="18" dur="500" fill="hold"/>
                                        <p:tgtEl>
                                          <p:spTgt spid="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5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0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anim calcmode="lin" valueType="num">
                                      <p:cBhvr>
                                        <p:cTn id="27" dur="500" fill="hold"/>
                                        <p:tgtEl>
                                          <p:spTgt spid="6"/>
                                        </p:tgtEl>
                                        <p:attrNameLst>
                                          <p:attrName>ppt_x</p:attrName>
                                        </p:attrNameLst>
                                      </p:cBhvr>
                                      <p:tavLst>
                                        <p:tav tm="0">
                                          <p:val>
                                            <p:strVal val="#ppt_x"/>
                                          </p:val>
                                        </p:tav>
                                        <p:tav tm="100000">
                                          <p:val>
                                            <p:strVal val="#ppt_x"/>
                                          </p:val>
                                        </p:tav>
                                      </p:tavLst>
                                    </p:anim>
                                    <p:anim calcmode="lin" valueType="num">
                                      <p:cBhvr>
                                        <p:cTn id="28" dur="5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125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anim calcmode="lin" valueType="num">
                                      <p:cBhvr>
                                        <p:cTn id="32" dur="500" fill="hold"/>
                                        <p:tgtEl>
                                          <p:spTgt spid="7"/>
                                        </p:tgtEl>
                                        <p:attrNameLst>
                                          <p:attrName>ppt_x</p:attrName>
                                        </p:attrNameLst>
                                      </p:cBhvr>
                                      <p:tavLst>
                                        <p:tav tm="0">
                                          <p:val>
                                            <p:strVal val="#ppt_x"/>
                                          </p:val>
                                        </p:tav>
                                        <p:tav tm="100000">
                                          <p:val>
                                            <p:strVal val="#ppt_x"/>
                                          </p:val>
                                        </p:tav>
                                      </p:tavLst>
                                    </p:anim>
                                    <p:anim calcmode="lin" valueType="num">
                                      <p:cBhvr>
                                        <p:cTn id="33"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52835"/>
            <a:ext cx="2646878"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组建交换式局域网</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39</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nvGrpSpPr>
        <p:grpSpPr>
          <a:xfrm>
            <a:off x="3421313" y="3071439"/>
            <a:ext cx="2592700" cy="2640293"/>
            <a:chOff x="2565983" y="2303579"/>
            <a:chExt cx="1944526" cy="1980220"/>
          </a:xfrm>
        </p:grpSpPr>
        <p:grpSp>
          <p:nvGrpSpPr>
            <p:cNvPr id="69" name="组合 68"/>
            <p:cNvGrpSpPr/>
            <p:nvPr/>
          </p:nvGrpSpPr>
          <p:grpSpPr>
            <a:xfrm>
              <a:off x="2565983" y="2303579"/>
              <a:ext cx="1944526" cy="1980220"/>
              <a:chOff x="503238" y="2332607"/>
              <a:chExt cx="1944526" cy="1980220"/>
            </a:xfrm>
          </p:grpSpPr>
          <p:sp>
            <p:nvSpPr>
              <p:cNvPr id="70" name="矩形 69"/>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矩形 70"/>
              <p:cNvSpPr/>
              <p:nvPr/>
            </p:nvSpPr>
            <p:spPr>
              <a:xfrm>
                <a:off x="596891" y="2467417"/>
                <a:ext cx="830997" cy="346249"/>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Step 6</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72" name="矩形 71"/>
              <p:cNvSpPr/>
              <p:nvPr/>
            </p:nvSpPr>
            <p:spPr>
              <a:xfrm>
                <a:off x="503238" y="2823319"/>
                <a:ext cx="1944526" cy="930838"/>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3" name="矩形 72"/>
              <p:cNvSpPr/>
              <p:nvPr/>
            </p:nvSpPr>
            <p:spPr>
              <a:xfrm>
                <a:off x="596891" y="2806253"/>
                <a:ext cx="1831271" cy="623248"/>
              </a:xfrm>
              <a:prstGeom prst="rect">
                <a:avLst/>
              </a:prstGeom>
            </p:spPr>
            <p:txBody>
              <a:bodyPr wrap="none">
                <a:spAutoFit/>
              </a:bodyPr>
              <a:lstStyle/>
              <a:p>
                <a:r>
                  <a:rPr lang="zh-CN" altLang="en-US" sz="1600" dirty="0" smtClean="0">
                    <a:solidFill>
                      <a:schemeClr val="bg1"/>
                    </a:solidFill>
                    <a:latin typeface="Century Gothic" panose="020B0502020202020204" pitchFamily="34" charset="0"/>
                    <a:cs typeface="Arial" panose="020B0604020202020204" pitchFamily="34" charset="0"/>
                  </a:rPr>
                  <a:t>用做好的网络跳线将主机</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和交换机设备连接起来，</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并测试网络的连通性。</a:t>
                </a:r>
                <a:endParaRPr lang="en-US" altLang="zh-CN" sz="1600" dirty="0">
                  <a:solidFill>
                    <a:schemeClr val="bg1"/>
                  </a:solidFill>
                  <a:latin typeface="Century Gothic" panose="020B0502020202020204" pitchFamily="34" charset="0"/>
                  <a:cs typeface="Arial" panose="020B0604020202020204" pitchFamily="34" charset="0"/>
                </a:endParaRPr>
              </a:p>
            </p:txBody>
          </p:sp>
        </p:grpSp>
        <p:grpSp>
          <p:nvGrpSpPr>
            <p:cNvPr id="112" name="组合 111"/>
            <p:cNvGrpSpPr/>
            <p:nvPr/>
          </p:nvGrpSpPr>
          <p:grpSpPr>
            <a:xfrm>
              <a:off x="2762507" y="3775277"/>
              <a:ext cx="329185" cy="376388"/>
              <a:chOff x="11864975" y="2498725"/>
              <a:chExt cx="420688" cy="481013"/>
            </a:xfrm>
            <a:solidFill>
              <a:srgbClr val="697E92"/>
            </a:solidFill>
          </p:grpSpPr>
          <p:sp>
            <p:nvSpPr>
              <p:cNvPr id="90"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1"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2"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3"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4"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5"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6" name="组合 5"/>
          <p:cNvGrpSpPr/>
          <p:nvPr/>
        </p:nvGrpSpPr>
        <p:grpSpPr>
          <a:xfrm>
            <a:off x="6171635" y="3071439"/>
            <a:ext cx="2592701" cy="2640293"/>
            <a:chOff x="4628728" y="2303579"/>
            <a:chExt cx="1944526" cy="1980220"/>
          </a:xfrm>
        </p:grpSpPr>
        <p:grpSp>
          <p:nvGrpSpPr>
            <p:cNvPr id="75" name="组合 74"/>
            <p:cNvGrpSpPr/>
            <p:nvPr/>
          </p:nvGrpSpPr>
          <p:grpSpPr>
            <a:xfrm>
              <a:off x="4628728" y="2303579"/>
              <a:ext cx="1944526" cy="1980220"/>
              <a:chOff x="503238" y="2332607"/>
              <a:chExt cx="1944526" cy="1980220"/>
            </a:xfrm>
          </p:grpSpPr>
          <p:sp>
            <p:nvSpPr>
              <p:cNvPr id="76" name="矩形 75"/>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7" name="矩形 76"/>
              <p:cNvSpPr/>
              <p:nvPr/>
            </p:nvSpPr>
            <p:spPr>
              <a:xfrm>
                <a:off x="596891" y="2467417"/>
                <a:ext cx="830997" cy="346249"/>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Step 7</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78" name="矩形 77"/>
              <p:cNvSpPr/>
              <p:nvPr/>
            </p:nvSpPr>
            <p:spPr>
              <a:xfrm>
                <a:off x="503238" y="2823319"/>
                <a:ext cx="1944526" cy="930838"/>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9" name="矩形 78"/>
              <p:cNvSpPr/>
              <p:nvPr/>
            </p:nvSpPr>
            <p:spPr>
              <a:xfrm>
                <a:off x="596891" y="2806253"/>
                <a:ext cx="1831271" cy="992579"/>
              </a:xfrm>
              <a:prstGeom prst="rect">
                <a:avLst/>
              </a:prstGeom>
            </p:spPr>
            <p:txBody>
              <a:bodyPr wrap="none">
                <a:spAutoFit/>
              </a:bodyPr>
              <a:lstStyle/>
              <a:p>
                <a:r>
                  <a:rPr lang="zh-CN" altLang="en-US" sz="1600" dirty="0" smtClean="0">
                    <a:solidFill>
                      <a:schemeClr val="bg1"/>
                    </a:solidFill>
                    <a:latin typeface="Century Gothic" panose="020B0502020202020204" pitchFamily="34" charset="0"/>
                    <a:cs typeface="Arial" panose="020B0604020202020204" pitchFamily="34" charset="0"/>
                  </a:rPr>
                  <a:t>用一测试主机，接入网络</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中不同位置的交换机上，</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登录到搭建的服务器上下</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载一个较大的视频文件，</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对比传输速度和时间。</a:t>
                </a:r>
                <a:endParaRPr lang="en-US" altLang="zh-CN" sz="1600" dirty="0">
                  <a:solidFill>
                    <a:schemeClr val="bg1"/>
                  </a:solidFill>
                  <a:latin typeface="Century Gothic" panose="020B0502020202020204" pitchFamily="34" charset="0"/>
                  <a:cs typeface="Arial" panose="020B0604020202020204" pitchFamily="34" charset="0"/>
                </a:endParaRPr>
              </a:p>
            </p:txBody>
          </p:sp>
        </p:grpSp>
        <p:grpSp>
          <p:nvGrpSpPr>
            <p:cNvPr id="113" name="组合 112"/>
            <p:cNvGrpSpPr/>
            <p:nvPr/>
          </p:nvGrpSpPr>
          <p:grpSpPr>
            <a:xfrm>
              <a:off x="4901388" y="3775277"/>
              <a:ext cx="356513" cy="344091"/>
              <a:chOff x="11834813" y="3744913"/>
              <a:chExt cx="455613" cy="439738"/>
            </a:xfrm>
            <a:solidFill>
              <a:srgbClr val="697E92"/>
            </a:solidFill>
          </p:grpSpPr>
          <p:sp>
            <p:nvSpPr>
              <p:cNvPr id="96"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7"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8"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9"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0"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1"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2"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7" name="组合 6"/>
          <p:cNvGrpSpPr/>
          <p:nvPr/>
        </p:nvGrpSpPr>
        <p:grpSpPr>
          <a:xfrm>
            <a:off x="8921962" y="3071439"/>
            <a:ext cx="2771749" cy="2640293"/>
            <a:chOff x="6691474" y="2303579"/>
            <a:chExt cx="2078812" cy="1980220"/>
          </a:xfrm>
        </p:grpSpPr>
        <p:sp>
          <p:nvSpPr>
            <p:cNvPr id="82" name="矩形 81"/>
            <p:cNvSpPr/>
            <p:nvPr/>
          </p:nvSpPr>
          <p:spPr>
            <a:xfrm>
              <a:off x="6691474"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矩形 82"/>
            <p:cNvSpPr/>
            <p:nvPr/>
          </p:nvSpPr>
          <p:spPr>
            <a:xfrm>
              <a:off x="6785127" y="2438389"/>
              <a:ext cx="830997" cy="346249"/>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Step 8</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84" name="矩形 83"/>
            <p:cNvSpPr/>
            <p:nvPr/>
          </p:nvSpPr>
          <p:spPr>
            <a:xfrm>
              <a:off x="6691474" y="2794291"/>
              <a:ext cx="1944526" cy="930838"/>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矩形 84"/>
            <p:cNvSpPr/>
            <p:nvPr/>
          </p:nvSpPr>
          <p:spPr>
            <a:xfrm>
              <a:off x="6785127" y="2777225"/>
              <a:ext cx="1985159" cy="992579"/>
            </a:xfrm>
            <a:prstGeom prst="rect">
              <a:avLst/>
            </a:prstGeom>
          </p:spPr>
          <p:txBody>
            <a:bodyPr wrap="none">
              <a:spAutoFit/>
            </a:bodyPr>
            <a:lstStyle/>
            <a:p>
              <a:r>
                <a:rPr lang="zh-CN" altLang="en-US" sz="1600" dirty="0" smtClean="0">
                  <a:solidFill>
                    <a:schemeClr val="bg1"/>
                  </a:solidFill>
                  <a:latin typeface="Century Gothic" panose="020B0502020202020204" pitchFamily="34" charset="0"/>
                  <a:cs typeface="Arial" panose="020B0604020202020204" pitchFamily="34" charset="0"/>
                </a:rPr>
                <a:t>多台主机同时访问</a:t>
              </a:r>
              <a:r>
                <a:rPr lang="en-US" altLang="zh-CN" sz="1600" dirty="0" err="1" smtClean="0">
                  <a:solidFill>
                    <a:schemeClr val="bg1"/>
                  </a:solidFill>
                  <a:latin typeface="Century Gothic" panose="020B0502020202020204" pitchFamily="34" charset="0"/>
                  <a:cs typeface="Arial" panose="020B0604020202020204" pitchFamily="34" charset="0"/>
                </a:rPr>
                <a:t>Serv</a:t>
              </a:r>
              <a:r>
                <a:rPr lang="en-US" altLang="zh-CN" sz="1600" dirty="0" smtClean="0">
                  <a:solidFill>
                    <a:schemeClr val="bg1"/>
                  </a:solidFill>
                  <a:latin typeface="Century Gothic" panose="020B0502020202020204" pitchFamily="34" charset="0"/>
                  <a:cs typeface="Arial" panose="020B0604020202020204" pitchFamily="34" charset="0"/>
                </a:rPr>
                <a:t>-U</a:t>
              </a:r>
            </a:p>
            <a:p>
              <a:r>
                <a:rPr lang="zh-CN" altLang="en-US" sz="1600" dirty="0" smtClean="0">
                  <a:solidFill>
                    <a:schemeClr val="bg1"/>
                  </a:solidFill>
                  <a:latin typeface="Century Gothic" panose="020B0502020202020204" pitchFamily="34" charset="0"/>
                  <a:cs typeface="Arial" panose="020B0604020202020204" pitchFamily="34" charset="0"/>
                </a:rPr>
                <a:t>服务器，请对比和</a:t>
              </a:r>
              <a:r>
                <a:rPr lang="en-US" altLang="zh-CN" sz="1600" dirty="0" smtClean="0">
                  <a:solidFill>
                    <a:schemeClr val="bg1"/>
                  </a:solidFill>
                  <a:latin typeface="Century Gothic" panose="020B0502020202020204" pitchFamily="34" charset="0"/>
                  <a:cs typeface="Arial" panose="020B0604020202020204" pitchFamily="34" charset="0"/>
                </a:rPr>
                <a:t>Step 7</a:t>
              </a:r>
            </a:p>
            <a:p>
              <a:r>
                <a:rPr lang="zh-CN" altLang="en-US" sz="1600" dirty="0" smtClean="0">
                  <a:solidFill>
                    <a:schemeClr val="bg1"/>
                  </a:solidFill>
                  <a:latin typeface="Century Gothic" panose="020B0502020202020204" pitchFamily="34" charset="0"/>
                  <a:cs typeface="Arial" panose="020B0604020202020204" pitchFamily="34" charset="0"/>
                </a:rPr>
                <a:t>测试的速度差异，试分析</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造成这一差异的具体原因，</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怎么解决这个问题。</a:t>
              </a:r>
              <a:endParaRPr lang="en-US" altLang="zh-CN" sz="1600" dirty="0">
                <a:solidFill>
                  <a:schemeClr val="bg1"/>
                </a:solidFill>
                <a:latin typeface="Century Gothic" panose="020B0502020202020204" pitchFamily="34" charset="0"/>
                <a:cs typeface="Arial" panose="020B0604020202020204" pitchFamily="34" charset="0"/>
              </a:endParaRPr>
            </a:p>
          </p:txBody>
        </p:sp>
        <p:grpSp>
          <p:nvGrpSpPr>
            <p:cNvPr id="114" name="组合 113"/>
            <p:cNvGrpSpPr/>
            <p:nvPr/>
          </p:nvGrpSpPr>
          <p:grpSpPr>
            <a:xfrm>
              <a:off x="6933803" y="3775277"/>
              <a:ext cx="371420" cy="371419"/>
              <a:chOff x="13057188" y="3740150"/>
              <a:chExt cx="474663" cy="474663"/>
            </a:xfrm>
            <a:solidFill>
              <a:srgbClr val="697E92"/>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5" name="组合 4"/>
          <p:cNvGrpSpPr/>
          <p:nvPr/>
        </p:nvGrpSpPr>
        <p:grpSpPr>
          <a:xfrm>
            <a:off x="670984" y="3071439"/>
            <a:ext cx="2592699" cy="2640293"/>
            <a:chOff x="503238" y="2303579"/>
            <a:chExt cx="1944526" cy="1980220"/>
          </a:xfrm>
        </p:grpSpPr>
        <p:sp>
          <p:nvSpPr>
            <p:cNvPr id="31" name="矩形 30"/>
            <p:cNvSpPr/>
            <p:nvPr/>
          </p:nvSpPr>
          <p:spPr>
            <a:xfrm>
              <a:off x="503238"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矩形 33"/>
            <p:cNvSpPr/>
            <p:nvPr/>
          </p:nvSpPr>
          <p:spPr>
            <a:xfrm>
              <a:off x="596891" y="2450421"/>
              <a:ext cx="830998" cy="346249"/>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Step 5</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35" name="矩形 34"/>
            <p:cNvSpPr/>
            <p:nvPr/>
          </p:nvSpPr>
          <p:spPr>
            <a:xfrm>
              <a:off x="503238" y="2794291"/>
              <a:ext cx="1944526" cy="930838"/>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矩形 35"/>
            <p:cNvSpPr/>
            <p:nvPr/>
          </p:nvSpPr>
          <p:spPr>
            <a:xfrm>
              <a:off x="596891" y="2777225"/>
              <a:ext cx="1831272" cy="992579"/>
            </a:xfrm>
            <a:prstGeom prst="rect">
              <a:avLst/>
            </a:prstGeom>
          </p:spPr>
          <p:txBody>
            <a:bodyPr wrap="none">
              <a:spAutoFit/>
            </a:bodyPr>
            <a:lstStyle/>
            <a:p>
              <a:r>
                <a:rPr lang="zh-CN" altLang="en-US" sz="1600" dirty="0" smtClean="0">
                  <a:solidFill>
                    <a:schemeClr val="bg1"/>
                  </a:solidFill>
                  <a:latin typeface="Century Gothic" panose="020B0502020202020204" pitchFamily="34" charset="0"/>
                  <a:cs typeface="Arial" panose="020B0604020202020204" pitchFamily="34" charset="0"/>
                </a:rPr>
                <a:t>在各主机和服务器上根据</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en-US" altLang="zh-CN" sz="1600" dirty="0" smtClean="0">
                  <a:solidFill>
                    <a:schemeClr val="bg1"/>
                  </a:solidFill>
                  <a:latin typeface="Century Gothic" panose="020B0502020202020204" pitchFamily="34" charset="0"/>
                  <a:cs typeface="Arial" panose="020B0604020202020204" pitchFamily="34" charset="0"/>
                </a:rPr>
                <a:t>IP</a:t>
              </a:r>
              <a:r>
                <a:rPr lang="zh-CN" altLang="en-US" sz="1600" dirty="0" smtClean="0">
                  <a:solidFill>
                    <a:schemeClr val="bg1"/>
                  </a:solidFill>
                  <a:latin typeface="Century Gothic" panose="020B0502020202020204" pitchFamily="34" charset="0"/>
                  <a:cs typeface="Arial" panose="020B0604020202020204" pitchFamily="34" charset="0"/>
                </a:rPr>
                <a:t>地址规划表进行配置。</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用手工配置</a:t>
              </a:r>
              <a:r>
                <a:rPr lang="en-US" altLang="zh-CN" sz="1600" dirty="0" smtClean="0">
                  <a:solidFill>
                    <a:schemeClr val="bg1"/>
                  </a:solidFill>
                  <a:latin typeface="Century Gothic" panose="020B0502020202020204" pitchFamily="34" charset="0"/>
                  <a:cs typeface="Arial" panose="020B0604020202020204" pitchFamily="34" charset="0"/>
                </a:rPr>
                <a:t>IP</a:t>
              </a:r>
              <a:r>
                <a:rPr lang="zh-CN" altLang="en-US" sz="1600" dirty="0" smtClean="0">
                  <a:solidFill>
                    <a:schemeClr val="bg1"/>
                  </a:solidFill>
                  <a:latin typeface="Century Gothic" panose="020B0502020202020204" pitchFamily="34" charset="0"/>
                  <a:cs typeface="Arial" panose="020B0604020202020204" pitchFamily="34" charset="0"/>
                </a:rPr>
                <a:t>地址一是工</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作量大，二是</a:t>
              </a:r>
              <a:r>
                <a:rPr lang="en-US" altLang="zh-CN" sz="1600" dirty="0" smtClean="0">
                  <a:solidFill>
                    <a:schemeClr val="bg1"/>
                  </a:solidFill>
                  <a:latin typeface="Century Gothic" panose="020B0502020202020204" pitchFamily="34" charset="0"/>
                  <a:cs typeface="Arial" panose="020B0604020202020204" pitchFamily="34" charset="0"/>
                </a:rPr>
                <a:t>IP</a:t>
              </a:r>
              <a:r>
                <a:rPr lang="zh-CN" altLang="en-US" sz="1600" dirty="0" smtClean="0">
                  <a:solidFill>
                    <a:schemeClr val="bg1"/>
                  </a:solidFill>
                  <a:latin typeface="Century Gothic" panose="020B0502020202020204" pitchFamily="34" charset="0"/>
                  <a:cs typeface="Arial" panose="020B0604020202020204" pitchFamily="34" charset="0"/>
                </a:rPr>
                <a:t>地址配置</a:t>
              </a:r>
              <a:endParaRPr lang="en-US" altLang="zh-CN" sz="1600" dirty="0" smtClean="0">
                <a:solidFill>
                  <a:schemeClr val="bg1"/>
                </a:solidFill>
                <a:latin typeface="Century Gothic" panose="020B0502020202020204" pitchFamily="34" charset="0"/>
                <a:cs typeface="Arial" panose="020B0604020202020204" pitchFamily="34" charset="0"/>
              </a:endParaRPr>
            </a:p>
            <a:p>
              <a:r>
                <a:rPr lang="zh-CN" altLang="en-US" sz="1600" dirty="0" smtClean="0">
                  <a:solidFill>
                    <a:schemeClr val="bg1"/>
                  </a:solidFill>
                  <a:latin typeface="Century Gothic" panose="020B0502020202020204" pitchFamily="34" charset="0"/>
                  <a:cs typeface="Arial" panose="020B0604020202020204" pitchFamily="34" charset="0"/>
                </a:rPr>
                <a:t>容易出错，如何解决？</a:t>
              </a:r>
              <a:endParaRPr lang="en-US" altLang="zh-CN" sz="1600" dirty="0">
                <a:solidFill>
                  <a:schemeClr val="bg1"/>
                </a:solidFill>
                <a:latin typeface="Century Gothic" panose="020B0502020202020204" pitchFamily="34" charset="0"/>
                <a:cs typeface="Arial" panose="020B0604020202020204" pitchFamily="34" charset="0"/>
              </a:endParaRPr>
            </a:p>
          </p:txBody>
        </p:sp>
        <p:grpSp>
          <p:nvGrpSpPr>
            <p:cNvPr id="111" name="组合 110"/>
            <p:cNvGrpSpPr/>
            <p:nvPr/>
          </p:nvGrpSpPr>
          <p:grpSpPr>
            <a:xfrm flipH="1">
              <a:off x="681335" y="3775277"/>
              <a:ext cx="362725" cy="367692"/>
              <a:chOff x="9363075" y="4967288"/>
              <a:chExt cx="463551" cy="469900"/>
            </a:xfrm>
            <a:solidFill>
              <a:srgbClr val="697E92"/>
            </a:solidFill>
          </p:grpSpPr>
          <p:sp>
            <p:nvSpPr>
              <p:cNvPr id="107"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8"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9"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0"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spTree>
    <p:extLst>
      <p:ext uri="{BB962C8B-B14F-4D97-AF65-F5344CB8AC3E}">
        <p14:creationId xmlns:p14="http://schemas.microsoft.com/office/powerpoint/2010/main" val="2458710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5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2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20089" t="1" r="23495" b="30"/>
          <a:stretch/>
        </p:blipFill>
        <p:spPr>
          <a:xfrm>
            <a:off x="0" y="1"/>
            <a:ext cx="5802627" cy="6855884"/>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2" name="组合 1"/>
          <p:cNvGrpSpPr/>
          <p:nvPr/>
        </p:nvGrpSpPr>
        <p:grpSpPr>
          <a:xfrm>
            <a:off x="6177792" y="656050"/>
            <a:ext cx="1877437" cy="812071"/>
            <a:chOff x="412490" y="492037"/>
            <a:chExt cx="1408078" cy="609053"/>
          </a:xfrm>
        </p:grpSpPr>
        <p:sp>
          <p:nvSpPr>
            <p:cNvPr id="5" name="矩形 4"/>
            <p:cNvSpPr/>
            <p:nvPr/>
          </p:nvSpPr>
          <p:spPr>
            <a:xfrm>
              <a:off x="412490" y="524010"/>
              <a:ext cx="1408078" cy="577080"/>
            </a:xfrm>
            <a:prstGeom prst="rect">
              <a:avLst/>
            </a:prstGeom>
          </p:spPr>
          <p:txBody>
            <a:bodyPr wrap="none">
              <a:spAutoFit/>
            </a:bodyPr>
            <a:lstStyle/>
            <a:p>
              <a:r>
                <a:rPr lang="zh-CN" altLang="en-US" sz="44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知识点</a:t>
              </a:r>
              <a:endParaRPr lang="en-US" altLang="zh-CN" sz="44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grpSp>
        <p:nvGrpSpPr>
          <p:cNvPr id="17" name="组合 16"/>
          <p:cNvGrpSpPr/>
          <p:nvPr/>
        </p:nvGrpSpPr>
        <p:grpSpPr>
          <a:xfrm>
            <a:off x="11856640" y="548680"/>
            <a:ext cx="335360" cy="8824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04</a:t>
              </a:r>
              <a:endParaRPr lang="zh-CN" altLang="en-US" sz="1067"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178" name="组合 7177"/>
          <p:cNvGrpSpPr/>
          <p:nvPr/>
        </p:nvGrpSpPr>
        <p:grpSpPr>
          <a:xfrm>
            <a:off x="6235701" y="4592464"/>
            <a:ext cx="3925763" cy="532737"/>
            <a:chOff x="5688125" y="3444350"/>
            <a:chExt cx="2944322" cy="399553"/>
          </a:xfrm>
        </p:grpSpPr>
        <p:sp>
          <p:nvSpPr>
            <p:cNvPr id="72" name="Freeform 10"/>
            <p:cNvSpPr>
              <a:spLocks/>
            </p:cNvSpPr>
            <p:nvPr/>
          </p:nvSpPr>
          <p:spPr bwMode="auto">
            <a:xfrm>
              <a:off x="8253580" y="348799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矩形 72"/>
            <p:cNvSpPr/>
            <p:nvPr/>
          </p:nvSpPr>
          <p:spPr>
            <a:xfrm>
              <a:off x="5688125" y="3444350"/>
              <a:ext cx="2808311" cy="331341"/>
            </a:xfrm>
            <a:prstGeom prst="rect">
              <a:avLst/>
            </a:prstGeom>
          </p:spPr>
          <p:txBody>
            <a:bodyPr wrap="square">
              <a:spAutoFit/>
            </a:bodyPr>
            <a:lstStyle/>
            <a:p>
              <a:pPr>
                <a:lnSpc>
                  <a:spcPct val="114000"/>
                </a:lnSpc>
              </a:pPr>
              <a:r>
                <a:rPr lang="zh-CN" altLang="en-US" sz="2200" dirty="0" smtClean="0">
                  <a:solidFill>
                    <a:schemeClr val="tx1">
                      <a:lumMod val="65000"/>
                      <a:lumOff val="35000"/>
                    </a:schemeClr>
                  </a:solidFill>
                  <a:latin typeface="Century Gothic" panose="020B0502020202020204" pitchFamily="34" charset="0"/>
                  <a:cs typeface="Arial" panose="020B0604020202020204" pitchFamily="34" charset="0"/>
                </a:rPr>
                <a:t>高速局域网组网规范</a:t>
              </a:r>
              <a:endParaRPr lang="en-US" altLang="zh-CN" sz="22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7" name="组合 7176"/>
          <p:cNvGrpSpPr/>
          <p:nvPr/>
        </p:nvGrpSpPr>
        <p:grpSpPr>
          <a:xfrm>
            <a:off x="6235701" y="3826558"/>
            <a:ext cx="3942600" cy="518963"/>
            <a:chOff x="5688125" y="2869916"/>
            <a:chExt cx="2956950" cy="389222"/>
          </a:xfrm>
        </p:grpSpPr>
        <p:grpSp>
          <p:nvGrpSpPr>
            <p:cNvPr id="65" name="组合 64"/>
            <p:cNvGrpSpPr/>
            <p:nvPr/>
          </p:nvGrpSpPr>
          <p:grpSpPr>
            <a:xfrm>
              <a:off x="8266207" y="2923896"/>
              <a:ext cx="378868" cy="335242"/>
              <a:chOff x="3889375" y="3302000"/>
              <a:chExt cx="261938" cy="231776"/>
            </a:xfrm>
            <a:solidFill>
              <a:srgbClr val="394A57"/>
            </a:solidFill>
          </p:grpSpPr>
          <p:sp>
            <p:nvSpPr>
              <p:cNvPr id="67"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66" name="矩形 65"/>
            <p:cNvSpPr/>
            <p:nvPr/>
          </p:nvSpPr>
          <p:spPr>
            <a:xfrm>
              <a:off x="5688125" y="2869916"/>
              <a:ext cx="2808311" cy="331341"/>
            </a:xfrm>
            <a:prstGeom prst="rect">
              <a:avLst/>
            </a:prstGeom>
          </p:spPr>
          <p:txBody>
            <a:bodyPr wrap="square">
              <a:spAutoFit/>
            </a:bodyPr>
            <a:lstStyle/>
            <a:p>
              <a:pPr>
                <a:lnSpc>
                  <a:spcPct val="114000"/>
                </a:lnSpc>
              </a:pPr>
              <a:r>
                <a:rPr lang="zh-CN" altLang="en-US" sz="2200" dirty="0" smtClean="0">
                  <a:solidFill>
                    <a:schemeClr val="tx1">
                      <a:lumMod val="65000"/>
                      <a:lumOff val="35000"/>
                    </a:schemeClr>
                  </a:solidFill>
                  <a:latin typeface="Century Gothic" panose="020B0502020202020204" pitchFamily="34" charset="0"/>
                  <a:cs typeface="Arial" panose="020B0604020202020204" pitchFamily="34" charset="0"/>
                </a:rPr>
                <a:t>介质访问控制方法</a:t>
              </a:r>
              <a:endParaRPr lang="en-US" altLang="zh-CN" sz="22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6" name="组合 7175"/>
          <p:cNvGrpSpPr/>
          <p:nvPr/>
        </p:nvGrpSpPr>
        <p:grpSpPr>
          <a:xfrm>
            <a:off x="6235701" y="3026204"/>
            <a:ext cx="3910456" cy="546513"/>
            <a:chOff x="5688125" y="2269654"/>
            <a:chExt cx="2932842" cy="409885"/>
          </a:xfrm>
        </p:grpSpPr>
        <p:grpSp>
          <p:nvGrpSpPr>
            <p:cNvPr id="58" name="组合 57"/>
            <p:cNvGrpSpPr/>
            <p:nvPr/>
          </p:nvGrpSpPr>
          <p:grpSpPr>
            <a:xfrm>
              <a:off x="8265060" y="2302967"/>
              <a:ext cx="355907" cy="376572"/>
              <a:chOff x="5908675" y="1281113"/>
              <a:chExt cx="246063" cy="260350"/>
            </a:xfrm>
            <a:solidFill>
              <a:srgbClr val="394A57"/>
            </a:solidFill>
          </p:grpSpPr>
          <p:sp>
            <p:nvSpPr>
              <p:cNvPr id="60"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9" name="矩形 58"/>
            <p:cNvSpPr/>
            <p:nvPr/>
          </p:nvSpPr>
          <p:spPr>
            <a:xfrm>
              <a:off x="5688125" y="2269654"/>
              <a:ext cx="2808311" cy="331341"/>
            </a:xfrm>
            <a:prstGeom prst="rect">
              <a:avLst/>
            </a:prstGeom>
          </p:spPr>
          <p:txBody>
            <a:bodyPr wrap="square">
              <a:spAutoFit/>
            </a:bodyPr>
            <a:lstStyle/>
            <a:p>
              <a:pPr>
                <a:lnSpc>
                  <a:spcPct val="114000"/>
                </a:lnSpc>
              </a:pPr>
              <a:r>
                <a:rPr lang="zh-CN" altLang="en-US" sz="2200" dirty="0" smtClean="0">
                  <a:solidFill>
                    <a:schemeClr val="tx1">
                      <a:lumMod val="65000"/>
                      <a:lumOff val="35000"/>
                    </a:schemeClr>
                  </a:solidFill>
                  <a:latin typeface="Century Gothic" panose="020B0502020202020204" pitchFamily="34" charset="0"/>
                  <a:cs typeface="Arial" panose="020B0604020202020204" pitchFamily="34" charset="0"/>
                </a:rPr>
                <a:t>局域网的体系结构和标准</a:t>
              </a:r>
              <a:endParaRPr lang="en-US" altLang="zh-CN" sz="22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5" name="组合 7174"/>
          <p:cNvGrpSpPr/>
          <p:nvPr/>
        </p:nvGrpSpPr>
        <p:grpSpPr>
          <a:xfrm>
            <a:off x="6235701" y="2216670"/>
            <a:ext cx="3922704" cy="543452"/>
            <a:chOff x="5688125" y="1662502"/>
            <a:chExt cx="2942028" cy="407589"/>
          </a:xfrm>
        </p:grpSpPr>
        <p:grpSp>
          <p:nvGrpSpPr>
            <p:cNvPr id="48" name="组合 47"/>
            <p:cNvGrpSpPr/>
            <p:nvPr/>
          </p:nvGrpSpPr>
          <p:grpSpPr>
            <a:xfrm>
              <a:off x="8258174" y="1698111"/>
              <a:ext cx="371979" cy="371980"/>
              <a:chOff x="5903913" y="4632325"/>
              <a:chExt cx="257175" cy="257176"/>
            </a:xfrm>
            <a:solidFill>
              <a:srgbClr val="394A57"/>
            </a:solidFill>
          </p:grpSpPr>
          <p:sp>
            <p:nvSpPr>
              <p:cNvPr id="5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3" name="矩形 52"/>
            <p:cNvSpPr/>
            <p:nvPr/>
          </p:nvSpPr>
          <p:spPr>
            <a:xfrm>
              <a:off x="5688125" y="1662502"/>
              <a:ext cx="2808311" cy="331341"/>
            </a:xfrm>
            <a:prstGeom prst="rect">
              <a:avLst/>
            </a:prstGeom>
          </p:spPr>
          <p:txBody>
            <a:bodyPr wrap="square">
              <a:spAutoFit/>
            </a:bodyPr>
            <a:lstStyle/>
            <a:p>
              <a:pPr>
                <a:lnSpc>
                  <a:spcPct val="114000"/>
                </a:lnSpc>
              </a:pPr>
              <a:r>
                <a:rPr lang="zh-CN" altLang="en-US" sz="2200" dirty="0" smtClean="0">
                  <a:solidFill>
                    <a:schemeClr val="tx1">
                      <a:lumMod val="65000"/>
                      <a:lumOff val="35000"/>
                    </a:schemeClr>
                  </a:solidFill>
                  <a:latin typeface="Century Gothic" panose="020B0502020202020204" pitchFamily="34" charset="0"/>
                  <a:cs typeface="Arial" panose="020B0604020202020204" pitchFamily="34" charset="0"/>
                </a:rPr>
                <a:t>局域网的发展及分类</a:t>
              </a:r>
              <a:endParaRPr lang="en-US" altLang="zh-CN" sz="22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9" name="组合 7178"/>
          <p:cNvGrpSpPr/>
          <p:nvPr/>
        </p:nvGrpSpPr>
        <p:grpSpPr>
          <a:xfrm>
            <a:off x="6235702" y="5382968"/>
            <a:ext cx="3960921" cy="540593"/>
            <a:chOff x="5688125" y="4037228"/>
            <a:chExt cx="2970691" cy="405445"/>
          </a:xfrm>
        </p:grpSpPr>
        <p:grpSp>
          <p:nvGrpSpPr>
            <p:cNvPr id="30" name="组合 29"/>
            <p:cNvGrpSpPr/>
            <p:nvPr/>
          </p:nvGrpSpPr>
          <p:grpSpPr>
            <a:xfrm flipH="1">
              <a:off x="8296091" y="4074981"/>
              <a:ext cx="362725" cy="367692"/>
              <a:chOff x="9363075" y="4967288"/>
              <a:chExt cx="463551" cy="469900"/>
            </a:xfrm>
            <a:solidFill>
              <a:srgbClr val="394A57"/>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4" name="矩形 73"/>
            <p:cNvSpPr/>
            <p:nvPr/>
          </p:nvSpPr>
          <p:spPr>
            <a:xfrm>
              <a:off x="5688125" y="4037228"/>
              <a:ext cx="2808311" cy="331341"/>
            </a:xfrm>
            <a:prstGeom prst="rect">
              <a:avLst/>
            </a:prstGeom>
          </p:spPr>
          <p:txBody>
            <a:bodyPr wrap="square">
              <a:spAutoFit/>
            </a:bodyPr>
            <a:lstStyle/>
            <a:p>
              <a:pPr>
                <a:lnSpc>
                  <a:spcPct val="114000"/>
                </a:lnSpc>
              </a:pPr>
              <a:r>
                <a:rPr lang="zh-CN" altLang="en-US" sz="2200" dirty="0" smtClean="0">
                  <a:solidFill>
                    <a:schemeClr val="tx1">
                      <a:lumMod val="65000"/>
                      <a:lumOff val="35000"/>
                    </a:schemeClr>
                  </a:solidFill>
                  <a:latin typeface="Century Gothic" panose="020B0502020202020204" pitchFamily="34" charset="0"/>
                  <a:cs typeface="Arial" panose="020B0604020202020204" pitchFamily="34" charset="0"/>
                </a:rPr>
                <a:t>交换式局域网</a:t>
              </a:r>
              <a:endParaRPr lang="en-US" altLang="zh-CN" sz="22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3750433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par>
                                <p:cTn id="8" presetID="1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ppt_x</p:attrName>
                                        </p:attrNameLst>
                                      </p:cBhvr>
                                      <p:tavLst>
                                        <p:tav tm="0">
                                          <p:val>
                                            <p:strVal val="#ppt_x-#ppt_w*1.125000"/>
                                          </p:val>
                                        </p:tav>
                                        <p:tav tm="100000">
                                          <p:val>
                                            <p:strVal val="#ppt_x"/>
                                          </p:val>
                                        </p:tav>
                                      </p:tavLst>
                                    </p:anim>
                                    <p:animEffect transition="in" filter="wipe(right)">
                                      <p:cBhvr>
                                        <p:cTn id="11" dur="500"/>
                                        <p:tgtEl>
                                          <p:spTgt spid="2"/>
                                        </p:tgtEl>
                                      </p:cBhvr>
                                    </p:animEffect>
                                  </p:childTnLst>
                                </p:cTn>
                              </p:par>
                              <p:par>
                                <p:cTn id="12" presetID="12" presetClass="entr" presetSubtype="8" fill="hold" nodeType="withEffect">
                                  <p:stCondLst>
                                    <p:cond delay="1250"/>
                                  </p:stCondLst>
                                  <p:childTnLst>
                                    <p:set>
                                      <p:cBhvr>
                                        <p:cTn id="13" dur="1" fill="hold">
                                          <p:stCondLst>
                                            <p:cond delay="0"/>
                                          </p:stCondLst>
                                        </p:cTn>
                                        <p:tgtEl>
                                          <p:spTgt spid="7175"/>
                                        </p:tgtEl>
                                        <p:attrNameLst>
                                          <p:attrName>style.visibility</p:attrName>
                                        </p:attrNameLst>
                                      </p:cBhvr>
                                      <p:to>
                                        <p:strVal val="visible"/>
                                      </p:to>
                                    </p:set>
                                    <p:anim calcmode="lin" valueType="num">
                                      <p:cBhvr additive="base">
                                        <p:cTn id="14" dur="500"/>
                                        <p:tgtEl>
                                          <p:spTgt spid="7175"/>
                                        </p:tgtEl>
                                        <p:attrNameLst>
                                          <p:attrName>ppt_x</p:attrName>
                                        </p:attrNameLst>
                                      </p:cBhvr>
                                      <p:tavLst>
                                        <p:tav tm="0">
                                          <p:val>
                                            <p:strVal val="#ppt_x-#ppt_w*1.125000"/>
                                          </p:val>
                                        </p:tav>
                                        <p:tav tm="100000">
                                          <p:val>
                                            <p:strVal val="#ppt_x"/>
                                          </p:val>
                                        </p:tav>
                                      </p:tavLst>
                                    </p:anim>
                                    <p:animEffect transition="in" filter="wipe(right)">
                                      <p:cBhvr>
                                        <p:cTn id="15" dur="500"/>
                                        <p:tgtEl>
                                          <p:spTgt spid="7175"/>
                                        </p:tgtEl>
                                      </p:cBhvr>
                                    </p:animEffect>
                                  </p:childTnLst>
                                </p:cTn>
                              </p:par>
                              <p:par>
                                <p:cTn id="16" presetID="12" presetClass="entr" presetSubtype="8" fill="hold" nodeType="withEffect">
                                  <p:stCondLst>
                                    <p:cond delay="1500"/>
                                  </p:stCondLst>
                                  <p:childTnLst>
                                    <p:set>
                                      <p:cBhvr>
                                        <p:cTn id="17" dur="1" fill="hold">
                                          <p:stCondLst>
                                            <p:cond delay="0"/>
                                          </p:stCondLst>
                                        </p:cTn>
                                        <p:tgtEl>
                                          <p:spTgt spid="7176"/>
                                        </p:tgtEl>
                                        <p:attrNameLst>
                                          <p:attrName>style.visibility</p:attrName>
                                        </p:attrNameLst>
                                      </p:cBhvr>
                                      <p:to>
                                        <p:strVal val="visible"/>
                                      </p:to>
                                    </p:set>
                                    <p:anim calcmode="lin" valueType="num">
                                      <p:cBhvr additive="base">
                                        <p:cTn id="18" dur="500"/>
                                        <p:tgtEl>
                                          <p:spTgt spid="7176"/>
                                        </p:tgtEl>
                                        <p:attrNameLst>
                                          <p:attrName>ppt_x</p:attrName>
                                        </p:attrNameLst>
                                      </p:cBhvr>
                                      <p:tavLst>
                                        <p:tav tm="0">
                                          <p:val>
                                            <p:strVal val="#ppt_x-#ppt_w*1.125000"/>
                                          </p:val>
                                        </p:tav>
                                        <p:tav tm="100000">
                                          <p:val>
                                            <p:strVal val="#ppt_x"/>
                                          </p:val>
                                        </p:tav>
                                      </p:tavLst>
                                    </p:anim>
                                    <p:animEffect transition="in" filter="wipe(right)">
                                      <p:cBhvr>
                                        <p:cTn id="19" dur="500"/>
                                        <p:tgtEl>
                                          <p:spTgt spid="7176"/>
                                        </p:tgtEl>
                                      </p:cBhvr>
                                    </p:animEffect>
                                  </p:childTnLst>
                                </p:cTn>
                              </p:par>
                              <p:par>
                                <p:cTn id="20" presetID="12" presetClass="entr" presetSubtype="8" fill="hold" nodeType="withEffect">
                                  <p:stCondLst>
                                    <p:cond delay="1750"/>
                                  </p:stCondLst>
                                  <p:childTnLst>
                                    <p:set>
                                      <p:cBhvr>
                                        <p:cTn id="21" dur="1" fill="hold">
                                          <p:stCondLst>
                                            <p:cond delay="0"/>
                                          </p:stCondLst>
                                        </p:cTn>
                                        <p:tgtEl>
                                          <p:spTgt spid="7177"/>
                                        </p:tgtEl>
                                        <p:attrNameLst>
                                          <p:attrName>style.visibility</p:attrName>
                                        </p:attrNameLst>
                                      </p:cBhvr>
                                      <p:to>
                                        <p:strVal val="visible"/>
                                      </p:to>
                                    </p:set>
                                    <p:anim calcmode="lin" valueType="num">
                                      <p:cBhvr additive="base">
                                        <p:cTn id="22" dur="500"/>
                                        <p:tgtEl>
                                          <p:spTgt spid="7177"/>
                                        </p:tgtEl>
                                        <p:attrNameLst>
                                          <p:attrName>ppt_x</p:attrName>
                                        </p:attrNameLst>
                                      </p:cBhvr>
                                      <p:tavLst>
                                        <p:tav tm="0">
                                          <p:val>
                                            <p:strVal val="#ppt_x-#ppt_w*1.125000"/>
                                          </p:val>
                                        </p:tav>
                                        <p:tav tm="100000">
                                          <p:val>
                                            <p:strVal val="#ppt_x"/>
                                          </p:val>
                                        </p:tav>
                                      </p:tavLst>
                                    </p:anim>
                                    <p:animEffect transition="in" filter="wipe(right)">
                                      <p:cBhvr>
                                        <p:cTn id="23" dur="500"/>
                                        <p:tgtEl>
                                          <p:spTgt spid="7177"/>
                                        </p:tgtEl>
                                      </p:cBhvr>
                                    </p:animEffect>
                                  </p:childTnLst>
                                </p:cTn>
                              </p:par>
                              <p:par>
                                <p:cTn id="24" presetID="12" presetClass="entr" presetSubtype="8" fill="hold" nodeType="withEffect">
                                  <p:stCondLst>
                                    <p:cond delay="2000"/>
                                  </p:stCondLst>
                                  <p:childTnLst>
                                    <p:set>
                                      <p:cBhvr>
                                        <p:cTn id="25" dur="1" fill="hold">
                                          <p:stCondLst>
                                            <p:cond delay="0"/>
                                          </p:stCondLst>
                                        </p:cTn>
                                        <p:tgtEl>
                                          <p:spTgt spid="7178"/>
                                        </p:tgtEl>
                                        <p:attrNameLst>
                                          <p:attrName>style.visibility</p:attrName>
                                        </p:attrNameLst>
                                      </p:cBhvr>
                                      <p:to>
                                        <p:strVal val="visible"/>
                                      </p:to>
                                    </p:set>
                                    <p:anim calcmode="lin" valueType="num">
                                      <p:cBhvr additive="base">
                                        <p:cTn id="26" dur="500"/>
                                        <p:tgtEl>
                                          <p:spTgt spid="7178"/>
                                        </p:tgtEl>
                                        <p:attrNameLst>
                                          <p:attrName>ppt_x</p:attrName>
                                        </p:attrNameLst>
                                      </p:cBhvr>
                                      <p:tavLst>
                                        <p:tav tm="0">
                                          <p:val>
                                            <p:strVal val="#ppt_x-#ppt_w*1.125000"/>
                                          </p:val>
                                        </p:tav>
                                        <p:tav tm="100000">
                                          <p:val>
                                            <p:strVal val="#ppt_x"/>
                                          </p:val>
                                        </p:tav>
                                      </p:tavLst>
                                    </p:anim>
                                    <p:animEffect transition="in" filter="wipe(right)">
                                      <p:cBhvr>
                                        <p:cTn id="27" dur="500"/>
                                        <p:tgtEl>
                                          <p:spTgt spid="7178"/>
                                        </p:tgtEl>
                                      </p:cBhvr>
                                    </p:animEffect>
                                  </p:childTnLst>
                                </p:cTn>
                              </p:par>
                              <p:par>
                                <p:cTn id="28" presetID="12" presetClass="entr" presetSubtype="8" fill="hold" nodeType="withEffect">
                                  <p:stCondLst>
                                    <p:cond delay="2250"/>
                                  </p:stCondLst>
                                  <p:childTnLst>
                                    <p:set>
                                      <p:cBhvr>
                                        <p:cTn id="29" dur="1" fill="hold">
                                          <p:stCondLst>
                                            <p:cond delay="0"/>
                                          </p:stCondLst>
                                        </p:cTn>
                                        <p:tgtEl>
                                          <p:spTgt spid="7179"/>
                                        </p:tgtEl>
                                        <p:attrNameLst>
                                          <p:attrName>style.visibility</p:attrName>
                                        </p:attrNameLst>
                                      </p:cBhvr>
                                      <p:to>
                                        <p:strVal val="visible"/>
                                      </p:to>
                                    </p:set>
                                    <p:anim calcmode="lin" valueType="num">
                                      <p:cBhvr additive="base">
                                        <p:cTn id="30" dur="500"/>
                                        <p:tgtEl>
                                          <p:spTgt spid="7179"/>
                                        </p:tgtEl>
                                        <p:attrNameLst>
                                          <p:attrName>ppt_x</p:attrName>
                                        </p:attrNameLst>
                                      </p:cBhvr>
                                      <p:tavLst>
                                        <p:tav tm="0">
                                          <p:val>
                                            <p:strVal val="#ppt_x-#ppt_w*1.125000"/>
                                          </p:val>
                                        </p:tav>
                                        <p:tav tm="100000">
                                          <p:val>
                                            <p:strVal val="#ppt_x"/>
                                          </p:val>
                                        </p:tav>
                                      </p:tavLst>
                                    </p:anim>
                                    <p:animEffect transition="in" filter="wipe(right)">
                                      <p:cBhvr>
                                        <p:cTn id="31"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12192000" cy="685800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0" y="3428813"/>
            <a:ext cx="12192000" cy="1392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矩形 31"/>
          <p:cNvSpPr/>
          <p:nvPr/>
        </p:nvSpPr>
        <p:spPr>
          <a:xfrm>
            <a:off x="465321" y="2210493"/>
            <a:ext cx="3970959" cy="1200329"/>
          </a:xfrm>
          <a:prstGeom prst="rect">
            <a:avLst/>
          </a:prstGeom>
        </p:spPr>
        <p:txBody>
          <a:bodyPr wrap="none">
            <a:spAutoFit/>
          </a:bodyPr>
          <a:lstStyle/>
          <a:p>
            <a:r>
              <a:rPr lang="en-US" altLang="zh-CN" sz="7200" dirty="0">
                <a:solidFill>
                  <a:schemeClr val="bg1"/>
                </a:solidFill>
                <a:latin typeface="Century Gothic" panose="020B0502020202020204" pitchFamily="34" charset="0"/>
                <a:cs typeface="Arial" panose="020B0604020202020204" pitchFamily="34" charset="0"/>
              </a:rPr>
              <a:t>Part </a:t>
            </a:r>
            <a:r>
              <a:rPr lang="en-US" altLang="zh-CN" sz="7200" dirty="0" smtClean="0">
                <a:solidFill>
                  <a:schemeClr val="bg1"/>
                </a:solidFill>
                <a:latin typeface="Century Gothic" panose="020B0502020202020204" pitchFamily="34" charset="0"/>
                <a:cs typeface="Arial" panose="020B0604020202020204" pitchFamily="34" charset="0"/>
              </a:rPr>
              <a:t>Two</a:t>
            </a:r>
            <a:endParaRPr lang="en-US" altLang="zh-CN" sz="7200" dirty="0">
              <a:solidFill>
                <a:schemeClr val="bg1"/>
              </a:solidFill>
              <a:latin typeface="Century Gothic" panose="020B0502020202020204" pitchFamily="34" charset="0"/>
              <a:cs typeface="Arial" panose="020B0604020202020204" pitchFamily="34" charset="0"/>
            </a:endParaRPr>
          </a:p>
        </p:txBody>
      </p:sp>
      <p:grpSp>
        <p:nvGrpSpPr>
          <p:cNvPr id="41" name="组合 40"/>
          <p:cNvGrpSpPr/>
          <p:nvPr/>
        </p:nvGrpSpPr>
        <p:grpSpPr>
          <a:xfrm>
            <a:off x="509347" y="3565492"/>
            <a:ext cx="4698723" cy="1192255"/>
            <a:chOff x="382010" y="2731268"/>
            <a:chExt cx="3524042" cy="894191"/>
          </a:xfrm>
        </p:grpSpPr>
        <p:sp>
          <p:nvSpPr>
            <p:cNvPr id="34" name="矩形 33"/>
            <p:cNvSpPr/>
            <p:nvPr/>
          </p:nvSpPr>
          <p:spPr>
            <a:xfrm>
              <a:off x="382010" y="2731268"/>
              <a:ext cx="3524042" cy="577081"/>
            </a:xfrm>
            <a:prstGeom prst="rect">
              <a:avLst/>
            </a:prstGeom>
          </p:spPr>
          <p:txBody>
            <a:bodyPr wrap="none">
              <a:spAutoFit/>
            </a:bodyPr>
            <a:lstStyle/>
            <a:p>
              <a:r>
                <a:rPr lang="zh-CN" altLang="en-US" sz="44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组建交换式局域网</a:t>
              </a:r>
              <a:endParaRPr lang="en-US" altLang="zh-CN" sz="44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6" name="矩形 35"/>
            <p:cNvSpPr/>
            <p:nvPr/>
          </p:nvSpPr>
          <p:spPr>
            <a:xfrm>
              <a:off x="412490" y="3233044"/>
              <a:ext cx="2831545" cy="392415"/>
            </a:xfrm>
            <a:prstGeom prst="rect">
              <a:avLst/>
            </a:prstGeom>
          </p:spPr>
          <p:txBody>
            <a:bodyPr wrap="none">
              <a:spAutoFit/>
            </a:bodyPr>
            <a:lstStyle/>
            <a:p>
              <a:r>
                <a:rPr lang="zh-CN" altLang="en-US" sz="28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掌握交换机的工作原理</a:t>
              </a:r>
              <a:endParaRPr lang="en-US" altLang="zh-CN" sz="28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38" name="组合 37"/>
          <p:cNvGrpSpPr/>
          <p:nvPr/>
        </p:nvGrpSpPr>
        <p:grpSpPr>
          <a:xfrm>
            <a:off x="11231014" y="3156613"/>
            <a:ext cx="283652" cy="6095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2" name="矩形 41"/>
          <p:cNvSpPr/>
          <p:nvPr/>
        </p:nvSpPr>
        <p:spPr>
          <a:xfrm>
            <a:off x="0" y="4811422"/>
            <a:ext cx="12192000" cy="718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矩形 42"/>
          <p:cNvSpPr/>
          <p:nvPr/>
        </p:nvSpPr>
        <p:spPr>
          <a:xfrm>
            <a:off x="465321" y="6261315"/>
            <a:ext cx="1404552" cy="318100"/>
          </a:xfrm>
          <a:prstGeom prst="rect">
            <a:avLst/>
          </a:prstGeom>
        </p:spPr>
        <p:txBody>
          <a:bodyPr wrap="none">
            <a:spAutoFit/>
          </a:bodyPr>
          <a:lstStyle/>
          <a:p>
            <a:r>
              <a:rPr lang="en-US" altLang="zh-CN" sz="1467" i="1" dirty="0" err="1" smtClean="0">
                <a:solidFill>
                  <a:schemeClr val="bg1">
                    <a:alpha val="49000"/>
                  </a:schemeClr>
                </a:solidFill>
                <a:latin typeface="Century Gothic" panose="020B0502020202020204" pitchFamily="34" charset="0"/>
                <a:cs typeface="Arial" panose="020B0604020202020204" pitchFamily="34" charset="0"/>
              </a:rPr>
              <a:t>RohanKishibe</a:t>
            </a:r>
            <a:endParaRPr lang="en-US" altLang="zh-CN" sz="1467" i="1" dirty="0">
              <a:solidFill>
                <a:schemeClr val="bg1">
                  <a:alpha val="49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12226368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20089" t="1" r="23495" b="30"/>
          <a:stretch/>
        </p:blipFill>
        <p:spPr>
          <a:xfrm>
            <a:off x="0" y="1"/>
            <a:ext cx="5802627" cy="6855884"/>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2" name="组合 1"/>
          <p:cNvGrpSpPr/>
          <p:nvPr/>
        </p:nvGrpSpPr>
        <p:grpSpPr>
          <a:xfrm>
            <a:off x="6177792" y="656050"/>
            <a:ext cx="1877437" cy="812071"/>
            <a:chOff x="412490" y="492037"/>
            <a:chExt cx="1408078" cy="609053"/>
          </a:xfrm>
        </p:grpSpPr>
        <p:sp>
          <p:nvSpPr>
            <p:cNvPr id="5" name="矩形 4"/>
            <p:cNvSpPr/>
            <p:nvPr/>
          </p:nvSpPr>
          <p:spPr>
            <a:xfrm>
              <a:off x="412490" y="524010"/>
              <a:ext cx="1408078" cy="577080"/>
            </a:xfrm>
            <a:prstGeom prst="rect">
              <a:avLst/>
            </a:prstGeom>
          </p:spPr>
          <p:txBody>
            <a:bodyPr wrap="none">
              <a:spAutoFit/>
            </a:bodyPr>
            <a:lstStyle/>
            <a:p>
              <a:r>
                <a:rPr lang="zh-CN" altLang="en-US" sz="44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知识点</a:t>
              </a:r>
              <a:endParaRPr lang="en-US" altLang="zh-CN" sz="44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grpSp>
        <p:nvGrpSpPr>
          <p:cNvPr id="17" name="组合 16"/>
          <p:cNvGrpSpPr/>
          <p:nvPr/>
        </p:nvGrpSpPr>
        <p:grpSpPr>
          <a:xfrm>
            <a:off x="11856640" y="548680"/>
            <a:ext cx="335360" cy="8824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41</a:t>
              </a:r>
              <a:endParaRPr lang="zh-CN" altLang="en-US" sz="1067"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178" name="组合 7177"/>
          <p:cNvGrpSpPr/>
          <p:nvPr/>
        </p:nvGrpSpPr>
        <p:grpSpPr>
          <a:xfrm>
            <a:off x="6235701" y="4592464"/>
            <a:ext cx="3925763" cy="532737"/>
            <a:chOff x="5688125" y="3444350"/>
            <a:chExt cx="2944322" cy="399553"/>
          </a:xfrm>
        </p:grpSpPr>
        <p:sp>
          <p:nvSpPr>
            <p:cNvPr id="72" name="Freeform 10"/>
            <p:cNvSpPr>
              <a:spLocks/>
            </p:cNvSpPr>
            <p:nvPr/>
          </p:nvSpPr>
          <p:spPr bwMode="auto">
            <a:xfrm>
              <a:off x="8253580" y="348799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矩形 72"/>
            <p:cNvSpPr/>
            <p:nvPr/>
          </p:nvSpPr>
          <p:spPr>
            <a:xfrm>
              <a:off x="5688125" y="3444350"/>
              <a:ext cx="2808311" cy="331341"/>
            </a:xfrm>
            <a:prstGeom prst="rect">
              <a:avLst/>
            </a:prstGeom>
          </p:spPr>
          <p:txBody>
            <a:bodyPr wrap="square">
              <a:spAutoFit/>
            </a:bodyPr>
            <a:lstStyle/>
            <a:p>
              <a:pPr>
                <a:lnSpc>
                  <a:spcPct val="114000"/>
                </a:lnSpc>
              </a:pPr>
              <a:r>
                <a:rPr lang="zh-CN" altLang="en-US" sz="2200" dirty="0">
                  <a:solidFill>
                    <a:schemeClr val="tx1">
                      <a:lumMod val="65000"/>
                      <a:lumOff val="35000"/>
                    </a:schemeClr>
                  </a:solidFill>
                  <a:latin typeface="Century Gothic" panose="020B0502020202020204" pitchFamily="34" charset="0"/>
                  <a:cs typeface="Arial" panose="020B0604020202020204" pitchFamily="34" charset="0"/>
                </a:rPr>
                <a:t>无线</a:t>
              </a:r>
              <a:r>
                <a:rPr lang="zh-CN" altLang="en-US" sz="2200" dirty="0" smtClean="0">
                  <a:solidFill>
                    <a:schemeClr val="tx1">
                      <a:lumMod val="65000"/>
                      <a:lumOff val="35000"/>
                    </a:schemeClr>
                  </a:solidFill>
                  <a:latin typeface="Century Gothic" panose="020B0502020202020204" pitchFamily="34" charset="0"/>
                  <a:cs typeface="Arial" panose="020B0604020202020204" pitchFamily="34" charset="0"/>
                </a:rPr>
                <a:t>局域网简介</a:t>
              </a:r>
              <a:endParaRPr lang="en-US" altLang="zh-CN" sz="22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7" name="组合 7176"/>
          <p:cNvGrpSpPr/>
          <p:nvPr/>
        </p:nvGrpSpPr>
        <p:grpSpPr>
          <a:xfrm>
            <a:off x="6235701" y="3826558"/>
            <a:ext cx="3942600" cy="518963"/>
            <a:chOff x="5688125" y="2869916"/>
            <a:chExt cx="2956950" cy="389222"/>
          </a:xfrm>
        </p:grpSpPr>
        <p:grpSp>
          <p:nvGrpSpPr>
            <p:cNvPr id="65" name="组合 64"/>
            <p:cNvGrpSpPr/>
            <p:nvPr/>
          </p:nvGrpSpPr>
          <p:grpSpPr>
            <a:xfrm>
              <a:off x="8266207" y="2923896"/>
              <a:ext cx="378868" cy="335242"/>
              <a:chOff x="3889375" y="3302000"/>
              <a:chExt cx="261938" cy="231776"/>
            </a:xfrm>
            <a:solidFill>
              <a:srgbClr val="394A57"/>
            </a:solidFill>
          </p:grpSpPr>
          <p:sp>
            <p:nvSpPr>
              <p:cNvPr id="67"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66" name="矩形 65"/>
            <p:cNvSpPr/>
            <p:nvPr/>
          </p:nvSpPr>
          <p:spPr>
            <a:xfrm>
              <a:off x="5688125" y="2869916"/>
              <a:ext cx="2808311" cy="331341"/>
            </a:xfrm>
            <a:prstGeom prst="rect">
              <a:avLst/>
            </a:prstGeom>
          </p:spPr>
          <p:txBody>
            <a:bodyPr wrap="square">
              <a:spAutoFit/>
            </a:bodyPr>
            <a:lstStyle/>
            <a:p>
              <a:pPr>
                <a:lnSpc>
                  <a:spcPct val="114000"/>
                </a:lnSpc>
              </a:pPr>
              <a:r>
                <a:rPr lang="zh-CN" altLang="en-US" sz="2200" dirty="0" smtClean="0">
                  <a:solidFill>
                    <a:schemeClr val="tx1">
                      <a:lumMod val="65000"/>
                      <a:lumOff val="35000"/>
                    </a:schemeClr>
                  </a:solidFill>
                  <a:latin typeface="Century Gothic" panose="020B0502020202020204" pitchFamily="34" charset="0"/>
                  <a:cs typeface="Arial" panose="020B0604020202020204" pitchFamily="34" charset="0"/>
                </a:rPr>
                <a:t>虚拟局域网技术</a:t>
              </a:r>
              <a:endParaRPr lang="en-US" altLang="zh-CN" sz="22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6" name="组合 7175"/>
          <p:cNvGrpSpPr/>
          <p:nvPr/>
        </p:nvGrpSpPr>
        <p:grpSpPr>
          <a:xfrm>
            <a:off x="6235701" y="3026204"/>
            <a:ext cx="3910456" cy="546513"/>
            <a:chOff x="5688125" y="2269654"/>
            <a:chExt cx="2932842" cy="409885"/>
          </a:xfrm>
        </p:grpSpPr>
        <p:grpSp>
          <p:nvGrpSpPr>
            <p:cNvPr id="58" name="组合 57"/>
            <p:cNvGrpSpPr/>
            <p:nvPr/>
          </p:nvGrpSpPr>
          <p:grpSpPr>
            <a:xfrm>
              <a:off x="8265060" y="2302967"/>
              <a:ext cx="355907" cy="376572"/>
              <a:chOff x="5908675" y="1281113"/>
              <a:chExt cx="246063" cy="260350"/>
            </a:xfrm>
            <a:solidFill>
              <a:srgbClr val="394A57"/>
            </a:solidFill>
          </p:grpSpPr>
          <p:sp>
            <p:nvSpPr>
              <p:cNvPr id="60"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9" name="矩形 58"/>
            <p:cNvSpPr/>
            <p:nvPr/>
          </p:nvSpPr>
          <p:spPr>
            <a:xfrm>
              <a:off x="5688125" y="2269654"/>
              <a:ext cx="2808311" cy="331341"/>
            </a:xfrm>
            <a:prstGeom prst="rect">
              <a:avLst/>
            </a:prstGeom>
          </p:spPr>
          <p:txBody>
            <a:bodyPr wrap="square">
              <a:spAutoFit/>
            </a:bodyPr>
            <a:lstStyle/>
            <a:p>
              <a:pPr>
                <a:lnSpc>
                  <a:spcPct val="114000"/>
                </a:lnSpc>
              </a:pPr>
              <a:r>
                <a:rPr lang="zh-CN" altLang="en-US" sz="2200" dirty="0" smtClean="0">
                  <a:solidFill>
                    <a:schemeClr val="tx1">
                      <a:lumMod val="65000"/>
                      <a:lumOff val="35000"/>
                    </a:schemeClr>
                  </a:solidFill>
                  <a:latin typeface="Century Gothic" panose="020B0502020202020204" pitchFamily="34" charset="0"/>
                  <a:cs typeface="Arial" panose="020B0604020202020204" pitchFamily="34" charset="0"/>
                </a:rPr>
                <a:t>交换机的连接方式</a:t>
              </a:r>
              <a:endParaRPr lang="en-US" altLang="zh-CN" sz="22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5" name="组合 7174"/>
          <p:cNvGrpSpPr/>
          <p:nvPr/>
        </p:nvGrpSpPr>
        <p:grpSpPr>
          <a:xfrm>
            <a:off x="6235701" y="2216670"/>
            <a:ext cx="3922704" cy="543452"/>
            <a:chOff x="5688125" y="1662502"/>
            <a:chExt cx="2942028" cy="407589"/>
          </a:xfrm>
        </p:grpSpPr>
        <p:grpSp>
          <p:nvGrpSpPr>
            <p:cNvPr id="48" name="组合 47"/>
            <p:cNvGrpSpPr/>
            <p:nvPr/>
          </p:nvGrpSpPr>
          <p:grpSpPr>
            <a:xfrm>
              <a:off x="8258174" y="1698111"/>
              <a:ext cx="371979" cy="371980"/>
              <a:chOff x="5903913" y="4632325"/>
              <a:chExt cx="257175" cy="257176"/>
            </a:xfrm>
            <a:solidFill>
              <a:srgbClr val="394A57"/>
            </a:solidFill>
          </p:grpSpPr>
          <p:sp>
            <p:nvSpPr>
              <p:cNvPr id="5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3" name="矩形 52"/>
            <p:cNvSpPr/>
            <p:nvPr/>
          </p:nvSpPr>
          <p:spPr>
            <a:xfrm>
              <a:off x="5688125" y="1662502"/>
              <a:ext cx="2808311" cy="331341"/>
            </a:xfrm>
            <a:prstGeom prst="rect">
              <a:avLst/>
            </a:prstGeom>
          </p:spPr>
          <p:txBody>
            <a:bodyPr wrap="square">
              <a:spAutoFit/>
            </a:bodyPr>
            <a:lstStyle/>
            <a:p>
              <a:pPr>
                <a:lnSpc>
                  <a:spcPct val="114000"/>
                </a:lnSpc>
              </a:pPr>
              <a:r>
                <a:rPr lang="zh-CN" altLang="en-US" sz="2200" dirty="0" smtClean="0">
                  <a:solidFill>
                    <a:schemeClr val="tx1">
                      <a:lumMod val="65000"/>
                      <a:lumOff val="35000"/>
                    </a:schemeClr>
                  </a:solidFill>
                  <a:latin typeface="Century Gothic" panose="020B0502020202020204" pitchFamily="34" charset="0"/>
                  <a:cs typeface="Arial" panose="020B0604020202020204" pitchFamily="34" charset="0"/>
                </a:rPr>
                <a:t>交换机的工作原理</a:t>
              </a:r>
              <a:endParaRPr lang="en-US" altLang="zh-CN" sz="22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9" name="组合 7178"/>
          <p:cNvGrpSpPr/>
          <p:nvPr/>
        </p:nvGrpSpPr>
        <p:grpSpPr>
          <a:xfrm>
            <a:off x="6235702" y="5382968"/>
            <a:ext cx="3960921" cy="540593"/>
            <a:chOff x="5688125" y="4037228"/>
            <a:chExt cx="2970691" cy="405445"/>
          </a:xfrm>
        </p:grpSpPr>
        <p:grpSp>
          <p:nvGrpSpPr>
            <p:cNvPr id="30" name="组合 29"/>
            <p:cNvGrpSpPr/>
            <p:nvPr/>
          </p:nvGrpSpPr>
          <p:grpSpPr>
            <a:xfrm flipH="1">
              <a:off x="8296091" y="4074981"/>
              <a:ext cx="362725" cy="367692"/>
              <a:chOff x="9363075" y="4967288"/>
              <a:chExt cx="463551" cy="469900"/>
            </a:xfrm>
            <a:solidFill>
              <a:srgbClr val="394A57"/>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4" name="矩形 73"/>
            <p:cNvSpPr/>
            <p:nvPr/>
          </p:nvSpPr>
          <p:spPr>
            <a:xfrm>
              <a:off x="5688125" y="4037228"/>
              <a:ext cx="2808311" cy="331341"/>
            </a:xfrm>
            <a:prstGeom prst="rect">
              <a:avLst/>
            </a:prstGeom>
          </p:spPr>
          <p:txBody>
            <a:bodyPr wrap="square">
              <a:spAutoFit/>
            </a:bodyPr>
            <a:lstStyle/>
            <a:p>
              <a:pPr>
                <a:lnSpc>
                  <a:spcPct val="114000"/>
                </a:lnSpc>
              </a:pPr>
              <a:r>
                <a:rPr lang="zh-CN" altLang="en-US" sz="2200" dirty="0" smtClean="0">
                  <a:solidFill>
                    <a:schemeClr val="tx1">
                      <a:lumMod val="65000"/>
                      <a:lumOff val="35000"/>
                    </a:schemeClr>
                  </a:solidFill>
                  <a:latin typeface="Century Gothic" panose="020B0502020202020204" pitchFamily="34" charset="0"/>
                  <a:cs typeface="Arial" panose="020B0604020202020204" pitchFamily="34" charset="0"/>
                </a:rPr>
                <a:t>交换机配置基础</a:t>
              </a:r>
              <a:endParaRPr lang="en-US" altLang="zh-CN" sz="22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2501528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par>
                                <p:cTn id="8" presetID="1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ppt_x</p:attrName>
                                        </p:attrNameLst>
                                      </p:cBhvr>
                                      <p:tavLst>
                                        <p:tav tm="0">
                                          <p:val>
                                            <p:strVal val="#ppt_x-#ppt_w*1.125000"/>
                                          </p:val>
                                        </p:tav>
                                        <p:tav tm="100000">
                                          <p:val>
                                            <p:strVal val="#ppt_x"/>
                                          </p:val>
                                        </p:tav>
                                      </p:tavLst>
                                    </p:anim>
                                    <p:animEffect transition="in" filter="wipe(right)">
                                      <p:cBhvr>
                                        <p:cTn id="11" dur="500"/>
                                        <p:tgtEl>
                                          <p:spTgt spid="2"/>
                                        </p:tgtEl>
                                      </p:cBhvr>
                                    </p:animEffect>
                                  </p:childTnLst>
                                </p:cTn>
                              </p:par>
                              <p:par>
                                <p:cTn id="12" presetID="12" presetClass="entr" presetSubtype="8" fill="hold" nodeType="withEffect">
                                  <p:stCondLst>
                                    <p:cond delay="1250"/>
                                  </p:stCondLst>
                                  <p:childTnLst>
                                    <p:set>
                                      <p:cBhvr>
                                        <p:cTn id="13" dur="1" fill="hold">
                                          <p:stCondLst>
                                            <p:cond delay="0"/>
                                          </p:stCondLst>
                                        </p:cTn>
                                        <p:tgtEl>
                                          <p:spTgt spid="7175"/>
                                        </p:tgtEl>
                                        <p:attrNameLst>
                                          <p:attrName>style.visibility</p:attrName>
                                        </p:attrNameLst>
                                      </p:cBhvr>
                                      <p:to>
                                        <p:strVal val="visible"/>
                                      </p:to>
                                    </p:set>
                                    <p:anim calcmode="lin" valueType="num">
                                      <p:cBhvr additive="base">
                                        <p:cTn id="14" dur="500"/>
                                        <p:tgtEl>
                                          <p:spTgt spid="7175"/>
                                        </p:tgtEl>
                                        <p:attrNameLst>
                                          <p:attrName>ppt_x</p:attrName>
                                        </p:attrNameLst>
                                      </p:cBhvr>
                                      <p:tavLst>
                                        <p:tav tm="0">
                                          <p:val>
                                            <p:strVal val="#ppt_x-#ppt_w*1.125000"/>
                                          </p:val>
                                        </p:tav>
                                        <p:tav tm="100000">
                                          <p:val>
                                            <p:strVal val="#ppt_x"/>
                                          </p:val>
                                        </p:tav>
                                      </p:tavLst>
                                    </p:anim>
                                    <p:animEffect transition="in" filter="wipe(right)">
                                      <p:cBhvr>
                                        <p:cTn id="15" dur="500"/>
                                        <p:tgtEl>
                                          <p:spTgt spid="7175"/>
                                        </p:tgtEl>
                                      </p:cBhvr>
                                    </p:animEffect>
                                  </p:childTnLst>
                                </p:cTn>
                              </p:par>
                              <p:par>
                                <p:cTn id="16" presetID="12" presetClass="entr" presetSubtype="8" fill="hold" nodeType="withEffect">
                                  <p:stCondLst>
                                    <p:cond delay="1500"/>
                                  </p:stCondLst>
                                  <p:childTnLst>
                                    <p:set>
                                      <p:cBhvr>
                                        <p:cTn id="17" dur="1" fill="hold">
                                          <p:stCondLst>
                                            <p:cond delay="0"/>
                                          </p:stCondLst>
                                        </p:cTn>
                                        <p:tgtEl>
                                          <p:spTgt spid="7176"/>
                                        </p:tgtEl>
                                        <p:attrNameLst>
                                          <p:attrName>style.visibility</p:attrName>
                                        </p:attrNameLst>
                                      </p:cBhvr>
                                      <p:to>
                                        <p:strVal val="visible"/>
                                      </p:to>
                                    </p:set>
                                    <p:anim calcmode="lin" valueType="num">
                                      <p:cBhvr additive="base">
                                        <p:cTn id="18" dur="500"/>
                                        <p:tgtEl>
                                          <p:spTgt spid="7176"/>
                                        </p:tgtEl>
                                        <p:attrNameLst>
                                          <p:attrName>ppt_x</p:attrName>
                                        </p:attrNameLst>
                                      </p:cBhvr>
                                      <p:tavLst>
                                        <p:tav tm="0">
                                          <p:val>
                                            <p:strVal val="#ppt_x-#ppt_w*1.125000"/>
                                          </p:val>
                                        </p:tav>
                                        <p:tav tm="100000">
                                          <p:val>
                                            <p:strVal val="#ppt_x"/>
                                          </p:val>
                                        </p:tav>
                                      </p:tavLst>
                                    </p:anim>
                                    <p:animEffect transition="in" filter="wipe(right)">
                                      <p:cBhvr>
                                        <p:cTn id="19" dur="500"/>
                                        <p:tgtEl>
                                          <p:spTgt spid="7176"/>
                                        </p:tgtEl>
                                      </p:cBhvr>
                                    </p:animEffect>
                                  </p:childTnLst>
                                </p:cTn>
                              </p:par>
                              <p:par>
                                <p:cTn id="20" presetID="12" presetClass="entr" presetSubtype="8" fill="hold" nodeType="withEffect">
                                  <p:stCondLst>
                                    <p:cond delay="1750"/>
                                  </p:stCondLst>
                                  <p:childTnLst>
                                    <p:set>
                                      <p:cBhvr>
                                        <p:cTn id="21" dur="1" fill="hold">
                                          <p:stCondLst>
                                            <p:cond delay="0"/>
                                          </p:stCondLst>
                                        </p:cTn>
                                        <p:tgtEl>
                                          <p:spTgt spid="7177"/>
                                        </p:tgtEl>
                                        <p:attrNameLst>
                                          <p:attrName>style.visibility</p:attrName>
                                        </p:attrNameLst>
                                      </p:cBhvr>
                                      <p:to>
                                        <p:strVal val="visible"/>
                                      </p:to>
                                    </p:set>
                                    <p:anim calcmode="lin" valueType="num">
                                      <p:cBhvr additive="base">
                                        <p:cTn id="22" dur="500"/>
                                        <p:tgtEl>
                                          <p:spTgt spid="7177"/>
                                        </p:tgtEl>
                                        <p:attrNameLst>
                                          <p:attrName>ppt_x</p:attrName>
                                        </p:attrNameLst>
                                      </p:cBhvr>
                                      <p:tavLst>
                                        <p:tav tm="0">
                                          <p:val>
                                            <p:strVal val="#ppt_x-#ppt_w*1.125000"/>
                                          </p:val>
                                        </p:tav>
                                        <p:tav tm="100000">
                                          <p:val>
                                            <p:strVal val="#ppt_x"/>
                                          </p:val>
                                        </p:tav>
                                      </p:tavLst>
                                    </p:anim>
                                    <p:animEffect transition="in" filter="wipe(right)">
                                      <p:cBhvr>
                                        <p:cTn id="23" dur="500"/>
                                        <p:tgtEl>
                                          <p:spTgt spid="7177"/>
                                        </p:tgtEl>
                                      </p:cBhvr>
                                    </p:animEffect>
                                  </p:childTnLst>
                                </p:cTn>
                              </p:par>
                              <p:par>
                                <p:cTn id="24" presetID="12" presetClass="entr" presetSubtype="8" fill="hold" nodeType="withEffect">
                                  <p:stCondLst>
                                    <p:cond delay="2000"/>
                                  </p:stCondLst>
                                  <p:childTnLst>
                                    <p:set>
                                      <p:cBhvr>
                                        <p:cTn id="25" dur="1" fill="hold">
                                          <p:stCondLst>
                                            <p:cond delay="0"/>
                                          </p:stCondLst>
                                        </p:cTn>
                                        <p:tgtEl>
                                          <p:spTgt spid="7178"/>
                                        </p:tgtEl>
                                        <p:attrNameLst>
                                          <p:attrName>style.visibility</p:attrName>
                                        </p:attrNameLst>
                                      </p:cBhvr>
                                      <p:to>
                                        <p:strVal val="visible"/>
                                      </p:to>
                                    </p:set>
                                    <p:anim calcmode="lin" valueType="num">
                                      <p:cBhvr additive="base">
                                        <p:cTn id="26" dur="500"/>
                                        <p:tgtEl>
                                          <p:spTgt spid="7178"/>
                                        </p:tgtEl>
                                        <p:attrNameLst>
                                          <p:attrName>ppt_x</p:attrName>
                                        </p:attrNameLst>
                                      </p:cBhvr>
                                      <p:tavLst>
                                        <p:tav tm="0">
                                          <p:val>
                                            <p:strVal val="#ppt_x-#ppt_w*1.125000"/>
                                          </p:val>
                                        </p:tav>
                                        <p:tav tm="100000">
                                          <p:val>
                                            <p:strVal val="#ppt_x"/>
                                          </p:val>
                                        </p:tav>
                                      </p:tavLst>
                                    </p:anim>
                                    <p:animEffect transition="in" filter="wipe(right)">
                                      <p:cBhvr>
                                        <p:cTn id="27" dur="500"/>
                                        <p:tgtEl>
                                          <p:spTgt spid="7178"/>
                                        </p:tgtEl>
                                      </p:cBhvr>
                                    </p:animEffect>
                                  </p:childTnLst>
                                </p:cTn>
                              </p:par>
                              <p:par>
                                <p:cTn id="28" presetID="12" presetClass="entr" presetSubtype="8" fill="hold" nodeType="withEffect">
                                  <p:stCondLst>
                                    <p:cond delay="2250"/>
                                  </p:stCondLst>
                                  <p:childTnLst>
                                    <p:set>
                                      <p:cBhvr>
                                        <p:cTn id="29" dur="1" fill="hold">
                                          <p:stCondLst>
                                            <p:cond delay="0"/>
                                          </p:stCondLst>
                                        </p:cTn>
                                        <p:tgtEl>
                                          <p:spTgt spid="7179"/>
                                        </p:tgtEl>
                                        <p:attrNameLst>
                                          <p:attrName>style.visibility</p:attrName>
                                        </p:attrNameLst>
                                      </p:cBhvr>
                                      <p:to>
                                        <p:strVal val="visible"/>
                                      </p:to>
                                    </p:set>
                                    <p:anim calcmode="lin" valueType="num">
                                      <p:cBhvr additive="base">
                                        <p:cTn id="30" dur="500"/>
                                        <p:tgtEl>
                                          <p:spTgt spid="7179"/>
                                        </p:tgtEl>
                                        <p:attrNameLst>
                                          <p:attrName>ppt_x</p:attrName>
                                        </p:attrNameLst>
                                      </p:cBhvr>
                                      <p:tavLst>
                                        <p:tav tm="0">
                                          <p:val>
                                            <p:strVal val="#ppt_x-#ppt_w*1.125000"/>
                                          </p:val>
                                        </p:tav>
                                        <p:tav tm="100000">
                                          <p:val>
                                            <p:strVal val="#ppt_x"/>
                                          </p:val>
                                        </p:tav>
                                      </p:tavLst>
                                    </p:anim>
                                    <p:animEffect transition="in" filter="wipe(right)">
                                      <p:cBhvr>
                                        <p:cTn id="31"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交换机的工作原理</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42</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694036"/>
          </a:xfrm>
          <a:prstGeom prst="rect">
            <a:avLst/>
          </a:prstGeom>
        </p:spPr>
        <p:txBody>
          <a:bodyPr wrap="square">
            <a:spAutoFit/>
          </a:bodyPr>
          <a:lstStyle/>
          <a:p>
            <a:pPr algn="just">
              <a:lnSpc>
                <a:spcPct val="114000"/>
              </a:lnSpc>
              <a:buClr>
                <a:srgbClr val="1F9E23"/>
              </a:buClr>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交换机是工作在</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OSI</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参考模型的第二层上的网络设备，其主要任务是将接收到的数据快速转发到目的地，当交换机从某个端口接收到一个数据帧时，它将按照如图</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4-25</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所示的流程进行操作。</a:t>
            </a: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4543" y="3215917"/>
            <a:ext cx="8322913" cy="285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7058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23554"/>
                                        </p:tgtEl>
                                        <p:attrNameLst>
                                          <p:attrName>style.visibility</p:attrName>
                                        </p:attrNameLst>
                                      </p:cBhvr>
                                      <p:to>
                                        <p:strVal val="visible"/>
                                      </p:to>
                                    </p:set>
                                    <p:animEffect transition="in" filter="fade">
                                      <p:cBhvr>
                                        <p:cTn id="16" dur="500"/>
                                        <p:tgtEl>
                                          <p:spTgt spid="23554"/>
                                        </p:tgtEl>
                                      </p:cBhvr>
                                    </p:animEffect>
                                    <p:anim calcmode="lin" valueType="num">
                                      <p:cBhvr>
                                        <p:cTn id="17" dur="500" fill="hold"/>
                                        <p:tgtEl>
                                          <p:spTgt spid="23554"/>
                                        </p:tgtEl>
                                        <p:attrNameLst>
                                          <p:attrName>ppt_x</p:attrName>
                                        </p:attrNameLst>
                                      </p:cBhvr>
                                      <p:tavLst>
                                        <p:tav tm="0">
                                          <p:val>
                                            <p:strVal val="#ppt_x"/>
                                          </p:val>
                                        </p:tav>
                                        <p:tav tm="100000">
                                          <p:val>
                                            <p:strVal val="#ppt_x"/>
                                          </p:val>
                                        </p:tav>
                                      </p:tavLst>
                                    </p:anim>
                                    <p:anim calcmode="lin" valueType="num">
                                      <p:cBhvr>
                                        <p:cTn id="18" dur="500" fill="hold"/>
                                        <p:tgtEl>
                                          <p:spTgt spid="235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801314"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交换机数据转发方式</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43</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694036"/>
          </a:xfrm>
          <a:prstGeom prst="rect">
            <a:avLst/>
          </a:prstGeom>
        </p:spPr>
        <p:txBody>
          <a:bodyPr wrap="square">
            <a:spAutoFit/>
          </a:bodyPr>
          <a:lstStyle/>
          <a:p>
            <a:pPr algn="just">
              <a:lnSpc>
                <a:spcPct val="114000"/>
              </a:lnSpc>
              <a:buClr>
                <a:srgbClr val="1F9E23"/>
              </a:buClr>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以太网交换机的数据交换与转发方式可以分为</a:t>
            </a:r>
            <a:r>
              <a:rPr lang="zh-CN" altLang="en-US" b="1" dirty="0">
                <a:solidFill>
                  <a:schemeClr val="tx1">
                    <a:lumMod val="65000"/>
                    <a:lumOff val="35000"/>
                  </a:schemeClr>
                </a:solidFill>
                <a:latin typeface="Century Gothic" panose="020B0502020202020204" pitchFamily="34" charset="0"/>
                <a:cs typeface="Arial" panose="020B0604020202020204" pitchFamily="34" charset="0"/>
              </a:rPr>
              <a:t>直通交换</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b="1" dirty="0">
                <a:solidFill>
                  <a:schemeClr val="tx1">
                    <a:lumMod val="65000"/>
                    <a:lumOff val="35000"/>
                  </a:schemeClr>
                </a:solidFill>
                <a:latin typeface="Century Gothic" panose="020B0502020202020204" pitchFamily="34" charset="0"/>
                <a:cs typeface="Arial" panose="020B0604020202020204" pitchFamily="34" charset="0"/>
              </a:rPr>
              <a:t>存储转发交换</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和</a:t>
            </a:r>
            <a:r>
              <a:rPr lang="zh-CN" altLang="en-US" b="1" dirty="0">
                <a:solidFill>
                  <a:schemeClr val="tx1">
                    <a:lumMod val="65000"/>
                    <a:lumOff val="35000"/>
                  </a:schemeClr>
                </a:solidFill>
                <a:latin typeface="Century Gothic" panose="020B0502020202020204" pitchFamily="34" charset="0"/>
                <a:cs typeface="Arial" panose="020B0604020202020204" pitchFamily="34" charset="0"/>
              </a:rPr>
              <a:t>无碎片（免碎片）</a:t>
            </a:r>
            <a:r>
              <a:rPr lang="zh-CN" altLang="en-US" b="1" dirty="0" smtClean="0">
                <a:solidFill>
                  <a:schemeClr val="tx1">
                    <a:lumMod val="65000"/>
                    <a:lumOff val="35000"/>
                  </a:schemeClr>
                </a:solidFill>
                <a:latin typeface="Century Gothic" panose="020B0502020202020204" pitchFamily="34" charset="0"/>
                <a:cs typeface="Arial" panose="020B0604020202020204" pitchFamily="34" charset="0"/>
              </a:rPr>
              <a:t>交换</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三类</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，如</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示。</a:t>
            </a: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4577" name="Picture 1"/>
          <p:cNvPicPr>
            <a:picLocks noChangeAspect="1" noChangeArrowheads="1"/>
          </p:cNvPicPr>
          <p:nvPr/>
        </p:nvPicPr>
        <p:blipFill>
          <a:blip r:embed="rId2">
            <a:extLst>
              <a:ext uri="{28A0092B-C50C-407E-A947-70E740481C1C}">
                <a14:useLocalDpi xmlns:a14="http://schemas.microsoft.com/office/drawing/2010/main" val="0"/>
              </a:ext>
            </a:extLst>
          </a:blip>
          <a:srcRect t="9348"/>
          <a:stretch>
            <a:fillRect/>
          </a:stretch>
        </p:blipFill>
        <p:spPr bwMode="auto">
          <a:xfrm>
            <a:off x="3058159" y="2906171"/>
            <a:ext cx="6075681" cy="3589636"/>
          </a:xfrm>
          <a:prstGeom prst="rect">
            <a:avLst/>
          </a:prstGeom>
          <a:noFill/>
          <a:extLst>
            <a:ext uri="{909E8E84-426E-40DD-AFC4-6F175D3DCCD1}">
              <a14:hiddenFill xmlns:a14="http://schemas.microsoft.com/office/drawing/2010/main">
                <a:solidFill>
                  <a:srgbClr val="CCCC00"/>
                </a:solidFill>
              </a14:hiddenFill>
            </a:ext>
          </a:extLst>
        </p:spPr>
      </p:pic>
    </p:spTree>
    <p:extLst>
      <p:ext uri="{BB962C8B-B14F-4D97-AF65-F5344CB8AC3E}">
        <p14:creationId xmlns:p14="http://schemas.microsoft.com/office/powerpoint/2010/main" val="3374162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24577"/>
                                        </p:tgtEl>
                                        <p:attrNameLst>
                                          <p:attrName>style.visibility</p:attrName>
                                        </p:attrNameLst>
                                      </p:cBhvr>
                                      <p:to>
                                        <p:strVal val="visible"/>
                                      </p:to>
                                    </p:set>
                                    <p:animEffect transition="in" filter="fade">
                                      <p:cBhvr>
                                        <p:cTn id="16" dur="500"/>
                                        <p:tgtEl>
                                          <p:spTgt spid="24577"/>
                                        </p:tgtEl>
                                      </p:cBhvr>
                                    </p:animEffect>
                                    <p:anim calcmode="lin" valueType="num">
                                      <p:cBhvr>
                                        <p:cTn id="17" dur="500" fill="hold"/>
                                        <p:tgtEl>
                                          <p:spTgt spid="24577"/>
                                        </p:tgtEl>
                                        <p:attrNameLst>
                                          <p:attrName>ppt_x</p:attrName>
                                        </p:attrNameLst>
                                      </p:cBhvr>
                                      <p:tavLst>
                                        <p:tav tm="0">
                                          <p:val>
                                            <p:strVal val="#ppt_x"/>
                                          </p:val>
                                        </p:tav>
                                        <p:tav tm="100000">
                                          <p:val>
                                            <p:strVal val="#ppt_x"/>
                                          </p:val>
                                        </p:tav>
                                      </p:tavLst>
                                    </p:anim>
                                    <p:anim calcmode="lin" valueType="num">
                                      <p:cBhvr>
                                        <p:cTn id="18" dur="500" fill="hold"/>
                                        <p:tgtEl>
                                          <p:spTgt spid="245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0"/>
            <a:ext cx="4801315" cy="707886"/>
          </a:xfrm>
          <a:prstGeom prst="rect">
            <a:avLst/>
          </a:prstGeom>
        </p:spPr>
        <p:txBody>
          <a:bodyPr wrap="none">
            <a:spAutoFit/>
          </a:bodyPr>
          <a:lstStyle/>
          <a:p>
            <a:r>
              <a:rPr lang="zh-CN" altLang="en-US"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交换机数据转发方式</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44</a:t>
              </a:r>
              <a:endParaRPr lang="zh-CN" altLang="en-US" sz="1067"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666454" y="1903669"/>
            <a:ext cx="3394293" cy="3395149"/>
            <a:chOff x="499840" y="1427752"/>
            <a:chExt cx="2545720" cy="2546362"/>
          </a:xfrm>
        </p:grpSpPr>
        <p:grpSp>
          <p:nvGrpSpPr>
            <p:cNvPr id="14" name="组合 13"/>
            <p:cNvGrpSpPr/>
            <p:nvPr/>
          </p:nvGrpSpPr>
          <p:grpSpPr>
            <a:xfrm>
              <a:off x="499840" y="1427752"/>
              <a:ext cx="2545720" cy="554891"/>
              <a:chOff x="826183" y="1855140"/>
              <a:chExt cx="2545720" cy="554891"/>
            </a:xfrm>
          </p:grpSpPr>
          <p:sp>
            <p:nvSpPr>
              <p:cNvPr id="49" name="矩形 48"/>
              <p:cNvSpPr/>
              <p:nvPr/>
            </p:nvSpPr>
            <p:spPr>
              <a:xfrm>
                <a:off x="1282270" y="1856033"/>
                <a:ext cx="2089633" cy="553998"/>
              </a:xfrm>
              <a:prstGeom prst="rect">
                <a:avLst/>
              </a:prstGeom>
            </p:spPr>
            <p:txBody>
              <a:bodyPr wrap="square">
                <a:spAutoFit/>
              </a:bodyPr>
              <a:lstStyle/>
              <a:p>
                <a:r>
                  <a:rPr lang="zh-CN" altLang="en-US"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直通交换</a:t>
                </a:r>
                <a:endParaRPr lang="en-US" altLang="zh-CN"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a:p>
                <a:r>
                  <a:rPr lang="en-US" altLang="zh-CN" dirty="0" smtClean="0">
                    <a:solidFill>
                      <a:srgbClr val="1F9E23"/>
                    </a:solidFill>
                    <a:latin typeface="Century Gothic" panose="020B0502020202020204" pitchFamily="34" charset="0"/>
                    <a:ea typeface="汉仪菱心体简" panose="02010609000101010101" pitchFamily="49" charset="-122"/>
                    <a:cs typeface="Arial" panose="020B0604020202020204" pitchFamily="34" charset="0"/>
                  </a:rPr>
                  <a:t>Cut Through Switching</a:t>
                </a:r>
                <a:endParaRPr lang="en-US" altLang="zh-CN" dirty="0">
                  <a:solidFill>
                    <a:srgbClr val="1F9E23"/>
                  </a:solidFill>
                  <a:latin typeface="Century Gothic" panose="020B0502020202020204" pitchFamily="34" charset="0"/>
                  <a:ea typeface="汉仪菱心体简" panose="02010609000101010101" pitchFamily="49" charset="-122"/>
                  <a:cs typeface="Arial" panose="020B0604020202020204" pitchFamily="34" charset="0"/>
                </a:endParaRPr>
              </a:p>
            </p:txBody>
          </p:sp>
          <p:grpSp>
            <p:nvGrpSpPr>
              <p:cNvPr id="3" name="组合 2"/>
              <p:cNvGrpSpPr/>
              <p:nvPr/>
            </p:nvGrpSpPr>
            <p:grpSpPr>
              <a:xfrm>
                <a:off x="826183" y="1855140"/>
                <a:ext cx="438144" cy="449904"/>
                <a:chOff x="826183" y="1855140"/>
                <a:chExt cx="438144" cy="449904"/>
              </a:xfrm>
            </p:grpSpPr>
            <p:sp>
              <p:nvSpPr>
                <p:cNvPr id="50" name="椭圆 49"/>
                <p:cNvSpPr/>
                <p:nvPr/>
              </p:nvSpPr>
              <p:spPr>
                <a:xfrm>
                  <a:off x="826183" y="1866900"/>
                  <a:ext cx="438144" cy="438144"/>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6" name="矩形 55"/>
                <p:cNvSpPr/>
                <p:nvPr/>
              </p:nvSpPr>
              <p:spPr>
                <a:xfrm>
                  <a:off x="839109" y="1855140"/>
                  <a:ext cx="365726"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A</a:t>
                  </a:r>
                </a:p>
              </p:txBody>
            </p:sp>
          </p:grpSp>
        </p:grpSp>
        <p:sp>
          <p:nvSpPr>
            <p:cNvPr id="70" name="矩形 69"/>
            <p:cNvSpPr/>
            <p:nvPr/>
          </p:nvSpPr>
          <p:spPr>
            <a:xfrm>
              <a:off x="499840" y="2058205"/>
              <a:ext cx="2086385" cy="1915909"/>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直通交换方式中，交换机边接收边检测。一旦检测到目的地址字段，就立即将该数据转发出去，而不管这一数据是否出错，出错检测任务由节点主机完成。这种交换方式的优点是交换延迟时间短，缺点是缺乏差错检测能力，不支持不同输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输出速率的端口之间的数据转发。</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 name="组合 15"/>
          <p:cNvGrpSpPr/>
          <p:nvPr/>
        </p:nvGrpSpPr>
        <p:grpSpPr>
          <a:xfrm>
            <a:off x="4755580" y="1903669"/>
            <a:ext cx="2915862" cy="3641371"/>
            <a:chOff x="3633472" y="1427752"/>
            <a:chExt cx="2186897" cy="2731028"/>
          </a:xfrm>
        </p:grpSpPr>
        <p:grpSp>
          <p:nvGrpSpPr>
            <p:cNvPr id="59" name="组合 58"/>
            <p:cNvGrpSpPr/>
            <p:nvPr/>
          </p:nvGrpSpPr>
          <p:grpSpPr>
            <a:xfrm>
              <a:off x="3633472" y="1427752"/>
              <a:ext cx="2186897" cy="554891"/>
              <a:chOff x="826183" y="1855140"/>
              <a:chExt cx="2186897" cy="554891"/>
            </a:xfrm>
          </p:grpSpPr>
          <p:sp>
            <p:nvSpPr>
              <p:cNvPr id="60" name="矩形 59"/>
              <p:cNvSpPr/>
              <p:nvPr/>
            </p:nvSpPr>
            <p:spPr>
              <a:xfrm>
                <a:off x="1264327" y="1856033"/>
                <a:ext cx="1748753" cy="553998"/>
              </a:xfrm>
              <a:prstGeom prst="rect">
                <a:avLst/>
              </a:prstGeom>
            </p:spPr>
            <p:txBody>
              <a:bodyPr wrap="square">
                <a:spAutoFit/>
              </a:bodyPr>
              <a:lstStyle/>
              <a:p>
                <a:r>
                  <a:rPr lang="zh-CN" altLang="en-US"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存储转发交换</a:t>
                </a:r>
                <a:endParaRPr lang="en-US" altLang="zh-CN"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endParaRPr>
              </a:p>
              <a:p>
                <a:r>
                  <a:rPr lang="en-US" altLang="zh-CN" dirty="0" smtClean="0">
                    <a:solidFill>
                      <a:srgbClr val="28333C"/>
                    </a:solidFill>
                    <a:latin typeface="Century Gothic" panose="020B0502020202020204" pitchFamily="34" charset="0"/>
                    <a:ea typeface="汉仪菱心体简" panose="02010609000101010101" pitchFamily="49" charset="-122"/>
                    <a:cs typeface="Arial" panose="020B0604020202020204" pitchFamily="34" charset="0"/>
                  </a:rPr>
                  <a:t>Store and Forward</a:t>
                </a:r>
              </a:p>
            </p:txBody>
          </p:sp>
          <p:grpSp>
            <p:nvGrpSpPr>
              <p:cNvPr id="61" name="组合 60"/>
              <p:cNvGrpSpPr/>
              <p:nvPr/>
            </p:nvGrpSpPr>
            <p:grpSpPr>
              <a:xfrm>
                <a:off x="826183" y="1855140"/>
                <a:ext cx="438144" cy="449904"/>
                <a:chOff x="826183" y="1855140"/>
                <a:chExt cx="438144" cy="449904"/>
              </a:xfrm>
            </p:grpSpPr>
            <p:sp>
              <p:nvSpPr>
                <p:cNvPr id="62" name="椭圆 61"/>
                <p:cNvSpPr/>
                <p:nvPr/>
              </p:nvSpPr>
              <p:spPr>
                <a:xfrm>
                  <a:off x="826183" y="1866900"/>
                  <a:ext cx="438144" cy="438144"/>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3" name="矩形 62"/>
                <p:cNvSpPr/>
                <p:nvPr/>
              </p:nvSpPr>
              <p:spPr>
                <a:xfrm>
                  <a:off x="864757" y="1855140"/>
                  <a:ext cx="315231"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B</a:t>
                  </a:r>
                </a:p>
              </p:txBody>
            </p:sp>
          </p:grpSp>
        </p:grpSp>
        <p:sp>
          <p:nvSpPr>
            <p:cNvPr id="72" name="矩形 71"/>
            <p:cNvSpPr/>
            <p:nvPr/>
          </p:nvSpPr>
          <p:spPr>
            <a:xfrm>
              <a:off x="3633472" y="2058205"/>
              <a:ext cx="2086385" cy="2100575"/>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存储转发方式中，交换机首先要完整地接收站点发送的数据，并对数据进行差错检测。如接收数据是正确的，再根据目的地址确定输出端口号，将数据转发出去。这种交换方式的优点是具有差错检测能力，并能支持不同输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输出速率端口之间的数据转发，缺点是交换延迟时间相对较长。</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8" name="组合 17"/>
          <p:cNvGrpSpPr/>
          <p:nvPr/>
        </p:nvGrpSpPr>
        <p:grpSpPr>
          <a:xfrm>
            <a:off x="8844707" y="1903669"/>
            <a:ext cx="2781846" cy="4380034"/>
            <a:chOff x="6767103" y="1427752"/>
            <a:chExt cx="2086385" cy="3285025"/>
          </a:xfrm>
        </p:grpSpPr>
        <p:grpSp>
          <p:nvGrpSpPr>
            <p:cNvPr id="64" name="组合 63"/>
            <p:cNvGrpSpPr/>
            <p:nvPr/>
          </p:nvGrpSpPr>
          <p:grpSpPr>
            <a:xfrm>
              <a:off x="6767103" y="1427752"/>
              <a:ext cx="2086385" cy="565758"/>
              <a:chOff x="826183" y="1855140"/>
              <a:chExt cx="2086385" cy="565758"/>
            </a:xfrm>
          </p:grpSpPr>
          <p:sp>
            <p:nvSpPr>
              <p:cNvPr id="65" name="矩形 64"/>
              <p:cNvSpPr/>
              <p:nvPr/>
            </p:nvSpPr>
            <p:spPr>
              <a:xfrm>
                <a:off x="1279023" y="1866900"/>
                <a:ext cx="1633545" cy="553998"/>
              </a:xfrm>
              <a:prstGeom prst="rect">
                <a:avLst/>
              </a:prstGeom>
            </p:spPr>
            <p:txBody>
              <a:bodyPr wrap="square">
                <a:spAutoFit/>
              </a:bodyPr>
              <a:lstStyle/>
              <a:p>
                <a:r>
                  <a:rPr lang="zh-CN" altLang="en-US" sz="2400" dirty="0" smtClean="0">
                    <a:solidFill>
                      <a:srgbClr val="697E92"/>
                    </a:solidFill>
                    <a:latin typeface="汉仪菱心体简" panose="02010609000101010101" pitchFamily="49" charset="-122"/>
                    <a:ea typeface="汉仪菱心体简" panose="02010609000101010101" pitchFamily="49" charset="-122"/>
                    <a:cs typeface="Arial" panose="020B0604020202020204" pitchFamily="34" charset="0"/>
                  </a:rPr>
                  <a:t>免碎片交换</a:t>
                </a:r>
                <a:endParaRPr lang="en-US" altLang="zh-CN" sz="2400" dirty="0" smtClean="0">
                  <a:solidFill>
                    <a:srgbClr val="697E92"/>
                  </a:solidFill>
                  <a:latin typeface="汉仪菱心体简" panose="02010609000101010101" pitchFamily="49" charset="-122"/>
                  <a:ea typeface="汉仪菱心体简" panose="02010609000101010101" pitchFamily="49" charset="-122"/>
                  <a:cs typeface="Arial" panose="020B0604020202020204" pitchFamily="34" charset="0"/>
                </a:endParaRPr>
              </a:p>
              <a:p>
                <a:r>
                  <a:rPr lang="en-US" altLang="zh-CN" dirty="0" smtClean="0">
                    <a:solidFill>
                      <a:srgbClr val="697E92"/>
                    </a:solidFill>
                    <a:latin typeface="Century Gothic" panose="020B0502020202020204" pitchFamily="34" charset="0"/>
                    <a:ea typeface="汉仪菱心体简" panose="02010609000101010101" pitchFamily="49" charset="-122"/>
                    <a:cs typeface="Arial" panose="020B0604020202020204" pitchFamily="34" charset="0"/>
                  </a:rPr>
                  <a:t>Fragment Free</a:t>
                </a:r>
                <a:endParaRPr lang="en-US" altLang="zh-CN" dirty="0">
                  <a:solidFill>
                    <a:srgbClr val="697E92"/>
                  </a:solidFill>
                  <a:latin typeface="Century Gothic" panose="020B0502020202020204" pitchFamily="34" charset="0"/>
                  <a:ea typeface="汉仪菱心体简" panose="02010609000101010101" pitchFamily="49" charset="-122"/>
                  <a:cs typeface="Arial" panose="020B0604020202020204" pitchFamily="34" charset="0"/>
                </a:endParaRPr>
              </a:p>
            </p:txBody>
          </p:sp>
          <p:grpSp>
            <p:nvGrpSpPr>
              <p:cNvPr id="66" name="组合 65"/>
              <p:cNvGrpSpPr/>
              <p:nvPr/>
            </p:nvGrpSpPr>
            <p:grpSpPr>
              <a:xfrm>
                <a:off x="826183" y="1855140"/>
                <a:ext cx="438144" cy="449904"/>
                <a:chOff x="826183" y="1855140"/>
                <a:chExt cx="438144" cy="449904"/>
              </a:xfrm>
            </p:grpSpPr>
            <p:sp>
              <p:nvSpPr>
                <p:cNvPr id="67" name="椭圆 66"/>
                <p:cNvSpPr/>
                <p:nvPr/>
              </p:nvSpPr>
              <p:spPr>
                <a:xfrm>
                  <a:off x="826183" y="1866900"/>
                  <a:ext cx="438144" cy="438144"/>
                </a:xfrm>
                <a:prstGeom prst="ellipse">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8" name="矩形 67"/>
                <p:cNvSpPr/>
                <p:nvPr/>
              </p:nvSpPr>
              <p:spPr>
                <a:xfrm>
                  <a:off x="839109" y="1855140"/>
                  <a:ext cx="388568"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C</a:t>
                  </a:r>
                </a:p>
              </p:txBody>
            </p:sp>
          </p:grpSp>
        </p:grpSp>
        <p:sp>
          <p:nvSpPr>
            <p:cNvPr id="73" name="矩形 72"/>
            <p:cNvSpPr/>
            <p:nvPr/>
          </p:nvSpPr>
          <p:spPr>
            <a:xfrm>
              <a:off x="6767103" y="2058205"/>
              <a:ext cx="2086385" cy="2654572"/>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改进的免碎片交换将直通交换与存储转发交换结合起来，它通过过滤掉无效的碎片帧来降低交换机直接交换错误帧的概率。在以太网的运行过程中，一旦发生冲突，就要停止帧的继续发送并加入帧冲突的加强信号，形成冲突帧或碎片帧。碎片帧的长度必然小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64B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，在改进的直通交换模式中，只转发那些帧长度大于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64B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的帧，任何长度小于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64B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的帧都会被立即丢弃</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2036229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9987" y="698680"/>
            <a:ext cx="5314275"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交换机与集线器的区别</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45</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6" name="组合 15"/>
          <p:cNvGrpSpPr/>
          <p:nvPr/>
        </p:nvGrpSpPr>
        <p:grpSpPr>
          <a:xfrm>
            <a:off x="5083073" y="2035565"/>
            <a:ext cx="3144689" cy="1958119"/>
            <a:chOff x="4051643" y="1578011"/>
            <a:chExt cx="2358517" cy="1468588"/>
          </a:xfrm>
        </p:grpSpPr>
        <p:sp>
          <p:nvSpPr>
            <p:cNvPr id="128" name="矩形 127"/>
            <p:cNvSpPr/>
            <p:nvPr/>
          </p:nvSpPr>
          <p:spPr>
            <a:xfrm>
              <a:off x="4051643" y="2054020"/>
              <a:ext cx="2358517" cy="992579"/>
            </a:xfrm>
            <a:prstGeom prst="rect">
              <a:avLst/>
            </a:prstGeom>
          </p:spPr>
          <p:txBody>
            <a:bodyPr wrap="square">
              <a:spAutoFit/>
            </a:bodyPr>
            <a:lstStyle/>
            <a:p>
              <a:r>
                <a:rPr lang="zh-CN" altLang="en-US" sz="1600" dirty="0">
                  <a:solidFill>
                    <a:schemeClr val="tx1">
                      <a:lumMod val="85000"/>
                      <a:lumOff val="15000"/>
                    </a:schemeClr>
                  </a:solidFill>
                  <a:latin typeface="Century Gothic" panose="020B0502020202020204" pitchFamily="34" charset="0"/>
                  <a:cs typeface="Arial" panose="020B0604020202020204" pitchFamily="34" charset="0"/>
                </a:rPr>
                <a:t>集线器是工作在第一层（物理层），而交换机至少是工作在第二层，更高级的交换机可以工作在第三层（网络层）和第四层（传输层）</a:t>
              </a:r>
              <a:r>
                <a:rPr lang="zh-CN" altLang="en-US" sz="1333" dirty="0">
                  <a:solidFill>
                    <a:schemeClr val="tx1">
                      <a:lumMod val="85000"/>
                      <a:lumOff val="15000"/>
                    </a:schemeClr>
                  </a:solidFill>
                  <a:latin typeface="Century Gothic" panose="020B0502020202020204" pitchFamily="34" charset="0"/>
                  <a:cs typeface="Arial" panose="020B0604020202020204" pitchFamily="34" charset="0"/>
                </a:rPr>
                <a:t>。</a:t>
              </a:r>
              <a:endParaRPr lang="en-US" altLang="zh-CN" sz="1333"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2" name="组合 11"/>
            <p:cNvGrpSpPr/>
            <p:nvPr/>
          </p:nvGrpSpPr>
          <p:grpSpPr>
            <a:xfrm>
              <a:off x="4085400" y="1578011"/>
              <a:ext cx="1854752" cy="422357"/>
              <a:chOff x="5435732" y="1578011"/>
              <a:chExt cx="1854752" cy="422357"/>
            </a:xfrm>
          </p:grpSpPr>
          <p:grpSp>
            <p:nvGrpSpPr>
              <p:cNvPr id="80" name="组合 79"/>
              <p:cNvGrpSpPr/>
              <p:nvPr/>
            </p:nvGrpSpPr>
            <p:grpSpPr>
              <a:xfrm>
                <a:off x="5435732" y="1578011"/>
                <a:ext cx="422357" cy="422357"/>
                <a:chOff x="503238" y="1734936"/>
                <a:chExt cx="612620" cy="612620"/>
              </a:xfrm>
            </p:grpSpPr>
            <p:sp>
              <p:nvSpPr>
                <p:cNvPr id="83" name="椭圆 82"/>
                <p:cNvSpPr/>
                <p:nvPr/>
              </p:nvSpPr>
              <p:spPr>
                <a:xfrm>
                  <a:off x="503238" y="1734936"/>
                  <a:ext cx="612620" cy="612620"/>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4" name="组合 83"/>
                <p:cNvGrpSpPr/>
                <p:nvPr/>
              </p:nvGrpSpPr>
              <p:grpSpPr>
                <a:xfrm>
                  <a:off x="650052" y="1881750"/>
                  <a:ext cx="318993" cy="318993"/>
                  <a:chOff x="13405333" y="-598488"/>
                  <a:chExt cx="479425" cy="479425"/>
                </a:xfrm>
                <a:solidFill>
                  <a:schemeClr val="bg1"/>
                </a:solidFill>
              </p:grpSpPr>
              <p:sp>
                <p:nvSpPr>
                  <p:cNvPr id="85"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6"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7"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8"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3"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4"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sp>
            <p:nvSpPr>
              <p:cNvPr id="129" name="矩形 128"/>
              <p:cNvSpPr/>
              <p:nvPr/>
            </p:nvSpPr>
            <p:spPr>
              <a:xfrm>
                <a:off x="5862633" y="1666079"/>
                <a:ext cx="1427851" cy="300082"/>
              </a:xfrm>
              <a:prstGeom prst="rect">
                <a:avLst/>
              </a:prstGeom>
            </p:spPr>
            <p:txBody>
              <a:bodyPr wrap="square">
                <a:spAutoFit/>
              </a:bodyPr>
              <a:lstStyle/>
              <a:p>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工作层次不同</a:t>
                </a:r>
                <a:endParaRPr lang="en-US" altLang="zh-CN" sz="20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grpSp>
        <p:nvGrpSpPr>
          <p:cNvPr id="17" name="组合 16"/>
          <p:cNvGrpSpPr/>
          <p:nvPr/>
        </p:nvGrpSpPr>
        <p:grpSpPr>
          <a:xfrm>
            <a:off x="8488512" y="2035565"/>
            <a:ext cx="3144689" cy="1958119"/>
            <a:chOff x="6605722" y="1578011"/>
            <a:chExt cx="2358517" cy="1468588"/>
          </a:xfrm>
        </p:grpSpPr>
        <p:sp>
          <p:nvSpPr>
            <p:cNvPr id="131" name="矩形 130"/>
            <p:cNvSpPr/>
            <p:nvPr/>
          </p:nvSpPr>
          <p:spPr>
            <a:xfrm>
              <a:off x="6605722" y="2054020"/>
              <a:ext cx="2358517" cy="992579"/>
            </a:xfrm>
            <a:prstGeom prst="rect">
              <a:avLst/>
            </a:prstGeom>
          </p:spPr>
          <p:txBody>
            <a:bodyPr wrap="square">
              <a:spAutoFit/>
            </a:bodyPr>
            <a:lstStyle/>
            <a:p>
              <a:r>
                <a:rPr lang="zh-CN" altLang="en-US" sz="1600" dirty="0">
                  <a:solidFill>
                    <a:schemeClr val="tx1">
                      <a:lumMod val="85000"/>
                      <a:lumOff val="15000"/>
                    </a:schemeClr>
                  </a:solidFill>
                  <a:latin typeface="Century Gothic" panose="020B0502020202020204" pitchFamily="34" charset="0"/>
                  <a:cs typeface="Arial" panose="020B0604020202020204" pitchFamily="34" charset="0"/>
                </a:rPr>
                <a:t>集线器的数据传输方式是</a:t>
              </a:r>
              <a:r>
                <a:rPr lang="zh-CN" altLang="en-US" sz="1600" dirty="0" smtClean="0">
                  <a:solidFill>
                    <a:schemeClr val="tx1">
                      <a:lumMod val="85000"/>
                      <a:lumOff val="15000"/>
                    </a:schemeClr>
                  </a:solidFill>
                  <a:latin typeface="Century Gothic" panose="020B0502020202020204" pitchFamily="34" charset="0"/>
                  <a:cs typeface="Arial" panose="020B0604020202020204" pitchFamily="34" charset="0"/>
                </a:rPr>
                <a:t>广播方式</a:t>
              </a:r>
              <a:r>
                <a:rPr lang="zh-CN" altLang="en-US" sz="1600" dirty="0">
                  <a:solidFill>
                    <a:schemeClr val="tx1">
                      <a:lumMod val="85000"/>
                      <a:lumOff val="15000"/>
                    </a:schemeClr>
                  </a:solidFill>
                  <a:latin typeface="Century Gothic" panose="020B0502020202020204" pitchFamily="34" charset="0"/>
                  <a:cs typeface="Arial" panose="020B0604020202020204" pitchFamily="34" charset="0"/>
                </a:rPr>
                <a:t>，而交换机的数据传输是有目的的，数据只对目的节点发送，只是在自己的</a:t>
              </a:r>
              <a:r>
                <a:rPr lang="en-US" altLang="zh-CN" sz="1600" dirty="0">
                  <a:solidFill>
                    <a:schemeClr val="tx1">
                      <a:lumMod val="85000"/>
                      <a:lumOff val="15000"/>
                    </a:schemeClr>
                  </a:solidFill>
                  <a:latin typeface="Century Gothic" panose="020B0502020202020204" pitchFamily="34" charset="0"/>
                  <a:cs typeface="Arial" panose="020B0604020202020204" pitchFamily="34" charset="0"/>
                </a:rPr>
                <a:t>MAC</a:t>
              </a:r>
              <a:r>
                <a:rPr lang="zh-CN" altLang="en-US" sz="1600" dirty="0">
                  <a:solidFill>
                    <a:schemeClr val="tx1">
                      <a:lumMod val="85000"/>
                      <a:lumOff val="15000"/>
                    </a:schemeClr>
                  </a:solidFill>
                  <a:latin typeface="Century Gothic" panose="020B0502020202020204" pitchFamily="34" charset="0"/>
                  <a:cs typeface="Arial" panose="020B0604020202020204" pitchFamily="34" charset="0"/>
                </a:rPr>
                <a:t>地址表中</a:t>
              </a:r>
              <a:r>
                <a:rPr lang="zh-CN" altLang="en-US" sz="1600" dirty="0" smtClean="0">
                  <a:solidFill>
                    <a:schemeClr val="tx1">
                      <a:lumMod val="85000"/>
                      <a:lumOff val="15000"/>
                    </a:schemeClr>
                  </a:solidFill>
                  <a:latin typeface="Century Gothic" panose="020B0502020202020204" pitchFamily="34" charset="0"/>
                  <a:cs typeface="Arial" panose="020B0604020202020204" pitchFamily="34" charset="0"/>
                </a:rPr>
                <a:t>找不到时第一次</a:t>
              </a:r>
              <a:r>
                <a:rPr lang="zh-CN" altLang="en-US" sz="1600" dirty="0">
                  <a:solidFill>
                    <a:schemeClr val="tx1">
                      <a:lumMod val="85000"/>
                      <a:lumOff val="15000"/>
                    </a:schemeClr>
                  </a:solidFill>
                  <a:latin typeface="Century Gothic" panose="020B0502020202020204" pitchFamily="34" charset="0"/>
                  <a:cs typeface="Arial" panose="020B0604020202020204" pitchFamily="34" charset="0"/>
                </a:rPr>
                <a:t>使用广播方式发送。</a:t>
              </a:r>
              <a:endParaRPr lang="en-US" altLang="zh-CN" sz="16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135" name="椭圆 134"/>
            <p:cNvSpPr/>
            <p:nvPr/>
          </p:nvSpPr>
          <p:spPr>
            <a:xfrm>
              <a:off x="6639479" y="1578011"/>
              <a:ext cx="422357" cy="422357"/>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矩形 133"/>
            <p:cNvSpPr/>
            <p:nvPr/>
          </p:nvSpPr>
          <p:spPr>
            <a:xfrm>
              <a:off x="7066380" y="1666079"/>
              <a:ext cx="1427851" cy="300082"/>
            </a:xfrm>
            <a:prstGeom prst="rect">
              <a:avLst/>
            </a:prstGeom>
          </p:spPr>
          <p:txBody>
            <a:bodyPr wrap="square">
              <a:spAutoFit/>
            </a:bodyPr>
            <a:lstStyle/>
            <a:p>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传输方式不同</a:t>
              </a:r>
              <a:endParaRPr lang="en-US" altLang="zh-CN" sz="20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15" name="组合 14"/>
            <p:cNvGrpSpPr/>
            <p:nvPr/>
          </p:nvGrpSpPr>
          <p:grpSpPr>
            <a:xfrm>
              <a:off x="6740695" y="1720009"/>
              <a:ext cx="219923" cy="151470"/>
              <a:chOff x="9641770" y="1952307"/>
              <a:chExt cx="219923" cy="151470"/>
            </a:xfrm>
          </p:grpSpPr>
          <p:sp>
            <p:nvSpPr>
              <p:cNvPr id="109"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0"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1"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2"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4"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5"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6"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7"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8"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19" name="组合 18"/>
          <p:cNvGrpSpPr/>
          <p:nvPr/>
        </p:nvGrpSpPr>
        <p:grpSpPr>
          <a:xfrm>
            <a:off x="5083073" y="4188205"/>
            <a:ext cx="3144689" cy="1958121"/>
            <a:chOff x="4051643" y="2893539"/>
            <a:chExt cx="2358517" cy="1468591"/>
          </a:xfrm>
        </p:grpSpPr>
        <p:sp>
          <p:nvSpPr>
            <p:cNvPr id="143" name="矩形 142"/>
            <p:cNvSpPr/>
            <p:nvPr/>
          </p:nvSpPr>
          <p:spPr>
            <a:xfrm>
              <a:off x="4051643" y="3369551"/>
              <a:ext cx="2358517" cy="992579"/>
            </a:xfrm>
            <a:prstGeom prst="rect">
              <a:avLst/>
            </a:prstGeom>
          </p:spPr>
          <p:txBody>
            <a:bodyPr wrap="square">
              <a:spAutoFit/>
            </a:bodyPr>
            <a:lstStyle/>
            <a:p>
              <a:r>
                <a:rPr lang="zh-CN" altLang="en-US" sz="1600" dirty="0">
                  <a:solidFill>
                    <a:schemeClr val="tx1">
                      <a:lumMod val="85000"/>
                      <a:lumOff val="15000"/>
                    </a:schemeClr>
                  </a:solidFill>
                  <a:latin typeface="Century Gothic" panose="020B0502020202020204" pitchFamily="34" charset="0"/>
                  <a:cs typeface="Arial" panose="020B0604020202020204" pitchFamily="34" charset="0"/>
                </a:rPr>
                <a:t>集线器所有端口是共享集线器的总带宽，而交换机的每个端口都具有自己的带宽</a:t>
              </a:r>
              <a:r>
                <a:rPr lang="zh-CN" altLang="en-US" sz="1600" dirty="0" smtClean="0">
                  <a:solidFill>
                    <a:schemeClr val="tx1">
                      <a:lumMod val="85000"/>
                      <a:lumOff val="15000"/>
                    </a:schemeClr>
                  </a:solidFill>
                  <a:latin typeface="Century Gothic" panose="020B0502020202020204" pitchFamily="34" charset="0"/>
                  <a:cs typeface="Arial" panose="020B0604020202020204" pitchFamily="34" charset="0"/>
                </a:rPr>
                <a:t>，也</a:t>
              </a:r>
              <a:r>
                <a:rPr lang="zh-CN" altLang="en-US" sz="1600" dirty="0">
                  <a:solidFill>
                    <a:schemeClr val="tx1">
                      <a:lumMod val="85000"/>
                      <a:lumOff val="15000"/>
                    </a:schemeClr>
                  </a:solidFill>
                  <a:latin typeface="Century Gothic" panose="020B0502020202020204" pitchFamily="34" charset="0"/>
                  <a:cs typeface="Arial" panose="020B0604020202020204" pitchFamily="34" charset="0"/>
                </a:rPr>
                <a:t>就决定了交换机的传输速度比集线器要快许多。</a:t>
              </a:r>
            </a:p>
          </p:txBody>
        </p:sp>
        <p:sp>
          <p:nvSpPr>
            <p:cNvPr id="147" name="椭圆 146"/>
            <p:cNvSpPr/>
            <p:nvPr/>
          </p:nvSpPr>
          <p:spPr>
            <a:xfrm>
              <a:off x="4085400" y="2893539"/>
              <a:ext cx="422357" cy="422357"/>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6" name="矩形 145"/>
            <p:cNvSpPr/>
            <p:nvPr/>
          </p:nvSpPr>
          <p:spPr>
            <a:xfrm>
              <a:off x="4512301" y="2981607"/>
              <a:ext cx="1701117" cy="300082"/>
            </a:xfrm>
            <a:prstGeom prst="rect">
              <a:avLst/>
            </a:prstGeom>
          </p:spPr>
          <p:txBody>
            <a:bodyPr wrap="square">
              <a:spAutoFit/>
            </a:bodyPr>
            <a:lstStyle/>
            <a:p>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带宽占用方式不同</a:t>
              </a:r>
              <a:endParaRPr lang="en-US" altLang="zh-CN" sz="20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119" name="组合 118"/>
            <p:cNvGrpSpPr/>
            <p:nvPr/>
          </p:nvGrpSpPr>
          <p:grpSpPr>
            <a:xfrm>
              <a:off x="4187321" y="2997240"/>
              <a:ext cx="218514" cy="214955"/>
              <a:chOff x="14627708" y="5551488"/>
              <a:chExt cx="487362" cy="479425"/>
            </a:xfrm>
            <a:solidFill>
              <a:schemeClr val="bg1"/>
            </a:solidFill>
          </p:grpSpPr>
          <p:sp>
            <p:nvSpPr>
              <p:cNvPr id="120"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1"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2"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3"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4"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5"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6"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7"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18" name="组合 17"/>
          <p:cNvGrpSpPr/>
          <p:nvPr/>
        </p:nvGrpSpPr>
        <p:grpSpPr>
          <a:xfrm>
            <a:off x="8488512" y="4188207"/>
            <a:ext cx="3144689" cy="2450561"/>
            <a:chOff x="6605722" y="2893539"/>
            <a:chExt cx="2358517" cy="1837920"/>
          </a:xfrm>
        </p:grpSpPr>
        <p:sp>
          <p:nvSpPr>
            <p:cNvPr id="155" name="矩形 154"/>
            <p:cNvSpPr/>
            <p:nvPr/>
          </p:nvSpPr>
          <p:spPr>
            <a:xfrm>
              <a:off x="6605722" y="3369548"/>
              <a:ext cx="2358517" cy="1361911"/>
            </a:xfrm>
            <a:prstGeom prst="rect">
              <a:avLst/>
            </a:prstGeom>
          </p:spPr>
          <p:txBody>
            <a:bodyPr wrap="square">
              <a:spAutoFit/>
            </a:bodyPr>
            <a:lstStyle/>
            <a:p>
              <a:r>
                <a:rPr lang="zh-CN" altLang="en-US" sz="1600" dirty="0">
                  <a:solidFill>
                    <a:schemeClr val="tx1">
                      <a:lumMod val="85000"/>
                      <a:lumOff val="15000"/>
                    </a:schemeClr>
                  </a:solidFill>
                  <a:latin typeface="Century Gothic" panose="020B0502020202020204" pitchFamily="34" charset="0"/>
                  <a:cs typeface="Arial" panose="020B0604020202020204" pitchFamily="34" charset="0"/>
                </a:rPr>
                <a:t>集线器只能采用半双工方式进行传输，而</a:t>
              </a:r>
              <a:r>
                <a:rPr lang="zh-CN" altLang="en-US" sz="1600" dirty="0" smtClean="0">
                  <a:solidFill>
                    <a:schemeClr val="tx1">
                      <a:lumMod val="85000"/>
                      <a:lumOff val="15000"/>
                    </a:schemeClr>
                  </a:solidFill>
                  <a:latin typeface="Century Gothic" panose="020B0502020202020204" pitchFamily="34" charset="0"/>
                  <a:cs typeface="Arial" panose="020B0604020202020204" pitchFamily="34" charset="0"/>
                </a:rPr>
                <a:t>交换机采用</a:t>
              </a:r>
              <a:r>
                <a:rPr lang="zh-CN" altLang="en-US" sz="1600" dirty="0">
                  <a:solidFill>
                    <a:schemeClr val="tx1">
                      <a:lumMod val="85000"/>
                      <a:lumOff val="15000"/>
                    </a:schemeClr>
                  </a:solidFill>
                  <a:latin typeface="Century Gothic" panose="020B0502020202020204" pitchFamily="34" charset="0"/>
                  <a:cs typeface="Arial" panose="020B0604020202020204" pitchFamily="34" charset="0"/>
                </a:rPr>
                <a:t>全双工方式来传输数据，</a:t>
              </a:r>
              <a:r>
                <a:rPr lang="zh-CN" altLang="en-US" sz="1600" dirty="0" smtClean="0">
                  <a:solidFill>
                    <a:schemeClr val="tx1">
                      <a:lumMod val="85000"/>
                      <a:lumOff val="15000"/>
                    </a:schemeClr>
                  </a:solidFill>
                  <a:latin typeface="Century Gothic" panose="020B0502020202020204" pitchFamily="34" charset="0"/>
                  <a:cs typeface="Arial" panose="020B0604020202020204" pitchFamily="34" charset="0"/>
                </a:rPr>
                <a:t>因此可以</a:t>
              </a:r>
              <a:r>
                <a:rPr lang="zh-CN" altLang="en-US" sz="1600" dirty="0">
                  <a:solidFill>
                    <a:schemeClr val="tx1">
                      <a:lumMod val="85000"/>
                      <a:lumOff val="15000"/>
                    </a:schemeClr>
                  </a:solidFill>
                  <a:latin typeface="Century Gothic" panose="020B0502020202020204" pitchFamily="34" charset="0"/>
                  <a:cs typeface="Arial" panose="020B0604020202020204" pitchFamily="34" charset="0"/>
                </a:rPr>
                <a:t>同时进行数据的接收和发送，这不但使数据的传输速度大大加快，而且在整个系统的吞吐量方面，交换机比集线器至少要快一倍</a:t>
              </a:r>
              <a:r>
                <a:rPr lang="zh-CN" altLang="en-US" sz="1600" dirty="0" smtClean="0">
                  <a:solidFill>
                    <a:schemeClr val="tx1">
                      <a:lumMod val="85000"/>
                      <a:lumOff val="15000"/>
                    </a:schemeClr>
                  </a:solidFill>
                  <a:latin typeface="Century Gothic" panose="020B0502020202020204" pitchFamily="34" charset="0"/>
                  <a:cs typeface="Arial" panose="020B0604020202020204" pitchFamily="34" charset="0"/>
                </a:rPr>
                <a:t>以上。</a:t>
              </a:r>
              <a:endParaRPr lang="en-US" altLang="zh-CN" sz="16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156" name="椭圆 155"/>
            <p:cNvSpPr/>
            <p:nvPr/>
          </p:nvSpPr>
          <p:spPr>
            <a:xfrm>
              <a:off x="6639479" y="2893539"/>
              <a:ext cx="422357" cy="422357"/>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7" name="矩形 156"/>
            <p:cNvSpPr/>
            <p:nvPr/>
          </p:nvSpPr>
          <p:spPr>
            <a:xfrm>
              <a:off x="7066380" y="2981607"/>
              <a:ext cx="1427851" cy="300082"/>
            </a:xfrm>
            <a:prstGeom prst="rect">
              <a:avLst/>
            </a:prstGeom>
          </p:spPr>
          <p:txBody>
            <a:bodyPr wrap="square">
              <a:spAutoFit/>
            </a:bodyPr>
            <a:lstStyle/>
            <a:p>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传输模式不同</a:t>
              </a:r>
              <a:endParaRPr lang="en-US" altLang="zh-CN" sz="20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101" name="组合 100"/>
            <p:cNvGrpSpPr/>
            <p:nvPr/>
          </p:nvGrpSpPr>
          <p:grpSpPr>
            <a:xfrm>
              <a:off x="6754411" y="2998032"/>
              <a:ext cx="212641" cy="213370"/>
              <a:chOff x="13416445" y="3094038"/>
              <a:chExt cx="463550" cy="465138"/>
            </a:xfrm>
            <a:solidFill>
              <a:schemeClr val="bg1"/>
            </a:solidFill>
          </p:grpSpPr>
          <p:sp>
            <p:nvSpPr>
              <p:cNvPr id="102"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3"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4"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9988" y="1840358"/>
            <a:ext cx="4100464" cy="4100464"/>
          </a:xfrm>
          <a:prstGeom prst="rect">
            <a:avLst/>
          </a:prstGeom>
        </p:spPr>
      </p:pic>
    </p:spTree>
    <p:extLst>
      <p:ext uri="{BB962C8B-B14F-4D97-AF65-F5344CB8AC3E}">
        <p14:creationId xmlns:p14="http://schemas.microsoft.com/office/powerpoint/2010/main" val="195929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5" presetClass="entr" presetSubtype="0" fill="hold" nodeType="withEffect">
                                  <p:stCondLst>
                                    <p:cond delay="150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5" dur="1000" fill="hold"/>
                                        <p:tgtEl>
                                          <p:spTgt spid="16"/>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16"/>
                                        </p:tgtEl>
                                      </p:cBhvr>
                                    </p:animEffect>
                                  </p:childTnLst>
                                </p:cTn>
                              </p:par>
                              <p:par>
                                <p:cTn id="20" presetID="25" presetClass="entr" presetSubtype="0" fill="hold" nodeType="withEffect">
                                  <p:stCondLst>
                                    <p:cond delay="175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25" dur="1000" fill="hold"/>
                                        <p:tgtEl>
                                          <p:spTgt spid="17"/>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17"/>
                                        </p:tgtEl>
                                      </p:cBhvr>
                                    </p:animEffect>
                                  </p:childTnLst>
                                </p:cTn>
                              </p:par>
                              <p:par>
                                <p:cTn id="30" presetID="25" presetClass="entr" presetSubtype="0" fill="hold" nodeType="withEffect">
                                  <p:stCondLst>
                                    <p:cond delay="20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35" dur="1000" fill="hold"/>
                                        <p:tgtEl>
                                          <p:spTgt spid="19"/>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19"/>
                                        </p:tgtEl>
                                      </p:cBhvr>
                                    </p:animEffect>
                                  </p:childTnLst>
                                </p:cTn>
                              </p:par>
                              <p:par>
                                <p:cTn id="40" presetID="25" presetClass="entr" presetSubtype="0" fill="hold" nodeType="withEffect">
                                  <p:stCondLst>
                                    <p:cond delay="225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43"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44"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45" dur="1000" fill="hold"/>
                                        <p:tgtEl>
                                          <p:spTgt spid="18"/>
                                        </p:tgtEl>
                                        <p:attrNameLst>
                                          <p:attrName>ppt_h</p:attrName>
                                        </p:attrNameLst>
                                      </p:cBhvr>
                                      <p:tavLst>
                                        <p:tav tm="0">
                                          <p:val>
                                            <p:strVal val="#ppt_h"/>
                                          </p:val>
                                        </p:tav>
                                        <p:tav tm="100000">
                                          <p:val>
                                            <p:strVal val="#ppt_h"/>
                                          </p:val>
                                        </p:tav>
                                      </p:tavLst>
                                    </p:anim>
                                    <p:anim calcmode="lin" valueType="num">
                                      <p:cBhvr>
                                        <p:cTn id="46"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47"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48"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49" dur="1000" decel="50000">
                                          <p:stCondLst>
                                            <p:cond delay="0"/>
                                          </p:stCondLst>
                                        </p:cTn>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交换机的连接方式</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46</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009828"/>
          </a:xfrm>
          <a:prstGeom prst="rect">
            <a:avLst/>
          </a:prstGeom>
        </p:spPr>
        <p:txBody>
          <a:bodyPr wrap="square">
            <a:spAutoFit/>
          </a:bodyPr>
          <a:lstStyle/>
          <a:p>
            <a:pPr algn="just">
              <a:lnSpc>
                <a:spcPct val="114000"/>
              </a:lnSpc>
              <a:buClr>
                <a:srgbClr val="1F9E23"/>
              </a:buClr>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是最常见的连接方式，即使用网线将两个交换机连接起来。分普通端口</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RJ-45</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和使用</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Uplink</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端口级联两种情况。普通端口之间相连，使用交叉双绞线；一台交换机</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使用 </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Uplink </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端口</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，另一台交换机使用普通端口相连时，使用直通双绞线，如</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示。</a:t>
            </a:r>
          </a:p>
        </p:txBody>
      </p:sp>
      <p:sp>
        <p:nvSpPr>
          <p:cNvPr id="11" name="矩形 10"/>
          <p:cNvSpPr/>
          <p:nvPr/>
        </p:nvSpPr>
        <p:spPr>
          <a:xfrm>
            <a:off x="549987" y="1312195"/>
            <a:ext cx="2343911"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级联（</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Uplink</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5602" name="Picture 2" descr="04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57865" y="3215917"/>
            <a:ext cx="9876270" cy="2089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0227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25602"/>
                                        </p:tgtEl>
                                        <p:attrNameLst>
                                          <p:attrName>style.visibility</p:attrName>
                                        </p:attrNameLst>
                                      </p:cBhvr>
                                      <p:to>
                                        <p:strVal val="visible"/>
                                      </p:to>
                                    </p:set>
                                    <p:animEffect transition="in" filter="fade">
                                      <p:cBhvr>
                                        <p:cTn id="16" dur="500"/>
                                        <p:tgtEl>
                                          <p:spTgt spid="25602"/>
                                        </p:tgtEl>
                                      </p:cBhvr>
                                    </p:animEffect>
                                    <p:anim calcmode="lin" valueType="num">
                                      <p:cBhvr>
                                        <p:cTn id="17" dur="500" fill="hold"/>
                                        <p:tgtEl>
                                          <p:spTgt spid="25602"/>
                                        </p:tgtEl>
                                        <p:attrNameLst>
                                          <p:attrName>ppt_x</p:attrName>
                                        </p:attrNameLst>
                                      </p:cBhvr>
                                      <p:tavLst>
                                        <p:tav tm="0">
                                          <p:val>
                                            <p:strVal val="#ppt_x"/>
                                          </p:val>
                                        </p:tav>
                                        <p:tav tm="100000">
                                          <p:val>
                                            <p:strVal val="#ppt_x"/>
                                          </p:val>
                                        </p:tav>
                                      </p:tavLst>
                                    </p:anim>
                                    <p:anim calcmode="lin" valueType="num">
                                      <p:cBhvr>
                                        <p:cTn id="18" dur="500" fill="hold"/>
                                        <p:tgtEl>
                                          <p:spTgt spid="25602"/>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交换机的连接方式</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47</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039708"/>
          </a:xfrm>
          <a:prstGeom prst="rect">
            <a:avLst/>
          </a:prstGeom>
        </p:spPr>
        <p:txBody>
          <a:bodyPr wrap="square">
            <a:spAutoFit/>
          </a:bodyPr>
          <a:lstStyle/>
          <a:p>
            <a:pPr algn="just">
              <a:lnSpc>
                <a:spcPct val="114000"/>
              </a:lnSpc>
              <a:buClr>
                <a:srgbClr val="1F9E23"/>
              </a:buClr>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提供堆叠（</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Stack</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）接口的交换机之间可以通过专用的堆叠线连接起来，扩大级联带宽。堆叠的带宽是交换机端口速率的几十倍</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，例如，一台 </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100M </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交换机，堆叠后两台交换机之间的带宽可以达到几百兆甚至上千兆。堆叠的方法有菊花链（图左）和主从式（图右）。</a:t>
            </a:r>
            <a:endParaRPr lang="zh-CN" altLang="en-US"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1" name="矩形 10"/>
          <p:cNvSpPr/>
          <p:nvPr/>
        </p:nvSpPr>
        <p:spPr>
          <a:xfrm>
            <a:off x="549987" y="1312195"/>
            <a:ext cx="2311851"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堆叠（</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Stack</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5" name="组合 14"/>
          <p:cNvGrpSpPr/>
          <p:nvPr/>
        </p:nvGrpSpPr>
        <p:grpSpPr>
          <a:xfrm>
            <a:off x="2719598" y="3251843"/>
            <a:ext cx="6751111" cy="3078323"/>
            <a:chOff x="2861838" y="3251842"/>
            <a:chExt cx="6751111" cy="3078323"/>
          </a:xfrm>
        </p:grpSpPr>
        <p:pic>
          <p:nvPicPr>
            <p:cNvPr id="26629" name="Picture 5"/>
            <p:cNvPicPr>
              <a:picLocks noChangeAspect="1" noChangeArrowheads="1"/>
            </p:cNvPicPr>
            <p:nvPr/>
          </p:nvPicPr>
          <p:blipFill>
            <a:blip r:embed="rId2">
              <a:extLst>
                <a:ext uri="{28A0092B-C50C-407E-A947-70E740481C1C}">
                  <a14:useLocalDpi xmlns:a14="http://schemas.microsoft.com/office/drawing/2010/main" val="0"/>
                </a:ext>
              </a:extLst>
            </a:blip>
            <a:srcRect t="4620" r="58290" b="3593"/>
            <a:stretch>
              <a:fillRect/>
            </a:stretch>
          </p:blipFill>
          <p:spPr bwMode="auto">
            <a:xfrm>
              <a:off x="2861838" y="3251842"/>
              <a:ext cx="2827762" cy="3078323"/>
            </a:xfrm>
            <a:prstGeom prst="rect">
              <a:avLst/>
            </a:prstGeom>
            <a:noFill/>
            <a:ln>
              <a:noFill/>
            </a:ln>
            <a:effectLst/>
            <a:extLst>
              <a:ext uri="{909E8E84-426E-40DD-AFC4-6F175D3DCCD1}">
                <a14:hiddenFill xmlns:a14="http://schemas.microsoft.com/office/drawing/2010/main">
                  <a:solidFill>
                    <a:srgbClr val="DFF3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336699"/>
                    </a:outerShdw>
                  </a:effectLst>
                </a14:hiddenEffects>
              </a:ext>
            </a:extLst>
          </p:spPr>
        </p:pic>
        <p:pic>
          <p:nvPicPr>
            <p:cNvPr id="26630" name="Picture 6"/>
            <p:cNvPicPr>
              <a:picLocks noChangeAspect="1" noChangeArrowheads="1"/>
            </p:cNvPicPr>
            <p:nvPr/>
          </p:nvPicPr>
          <p:blipFill>
            <a:blip r:embed="rId2">
              <a:extLst>
                <a:ext uri="{28A0092B-C50C-407E-A947-70E740481C1C}">
                  <a14:useLocalDpi xmlns:a14="http://schemas.microsoft.com/office/drawing/2010/main" val="0"/>
                </a:ext>
              </a:extLst>
            </a:blip>
            <a:srcRect l="58391" b="2670"/>
            <a:stretch>
              <a:fillRect/>
            </a:stretch>
          </p:blipFill>
          <p:spPr bwMode="auto">
            <a:xfrm>
              <a:off x="6947651" y="3251842"/>
              <a:ext cx="2665298" cy="3076720"/>
            </a:xfrm>
            <a:prstGeom prst="rect">
              <a:avLst/>
            </a:prstGeom>
            <a:noFill/>
            <a:ln>
              <a:noFill/>
            </a:ln>
            <a:effectLst/>
            <a:extLst>
              <a:ext uri="{909E8E84-426E-40DD-AFC4-6F175D3DCCD1}">
                <a14:hiddenFill xmlns:a14="http://schemas.microsoft.com/office/drawing/2010/main">
                  <a:solidFill>
                    <a:srgbClr val="DFF3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336699"/>
                    </a:outerShdw>
                  </a:effectLst>
                </a14:hiddenEffects>
              </a:ext>
            </a:extLst>
          </p:spPr>
        </p:pic>
      </p:grpSp>
    </p:spTree>
    <p:extLst>
      <p:ext uri="{BB962C8B-B14F-4D97-AF65-F5344CB8AC3E}">
        <p14:creationId xmlns:p14="http://schemas.microsoft.com/office/powerpoint/2010/main" val="1132346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anim calcmode="lin" valueType="num">
                                      <p:cBhvr>
                                        <p:cTn id="12" dur="500" fill="hold"/>
                                        <p:tgtEl>
                                          <p:spTgt spid="15"/>
                                        </p:tgtEl>
                                        <p:attrNameLst>
                                          <p:attrName>ppt_x</p:attrName>
                                        </p:attrNameLst>
                                      </p:cBhvr>
                                      <p:tavLst>
                                        <p:tav tm="0">
                                          <p:val>
                                            <p:strVal val="#ppt_x"/>
                                          </p:val>
                                        </p:tav>
                                        <p:tav tm="100000">
                                          <p:val>
                                            <p:strVal val="#ppt_x"/>
                                          </p:val>
                                        </p:tav>
                                      </p:tavLst>
                                    </p:anim>
                                    <p:anim calcmode="lin" valueType="num">
                                      <p:cBhvr>
                                        <p:cTn id="13" dur="500" fill="hold"/>
                                        <p:tgtEl>
                                          <p:spTgt spid="15"/>
                                        </p:tgtEl>
                                        <p:attrNameLst>
                                          <p:attrName>ppt_y</p:attrName>
                                        </p:attrNameLst>
                                      </p:cBhvr>
                                      <p:tavLst>
                                        <p:tav tm="0">
                                          <p:val>
                                            <p:strVal val="#ppt_y+.1"/>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0"/>
            <a:ext cx="428835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交换机的连接方式</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48</a:t>
              </a:r>
              <a:endParaRPr lang="zh-CN" altLang="en-US" sz="1067"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666454" y="1903669"/>
            <a:ext cx="3387604" cy="3087373"/>
            <a:chOff x="499840" y="1427752"/>
            <a:chExt cx="2540703" cy="2315530"/>
          </a:xfrm>
        </p:grpSpPr>
        <p:grpSp>
          <p:nvGrpSpPr>
            <p:cNvPr id="14" name="组合 13"/>
            <p:cNvGrpSpPr/>
            <p:nvPr/>
          </p:nvGrpSpPr>
          <p:grpSpPr>
            <a:xfrm>
              <a:off x="499840" y="1427752"/>
              <a:ext cx="2540703" cy="449904"/>
              <a:chOff x="826183" y="1855140"/>
              <a:chExt cx="2540703" cy="449904"/>
            </a:xfrm>
          </p:grpSpPr>
          <p:sp>
            <p:nvSpPr>
              <p:cNvPr id="49" name="矩形 48"/>
              <p:cNvSpPr/>
              <p:nvPr/>
            </p:nvSpPr>
            <p:spPr>
              <a:xfrm>
                <a:off x="1277253" y="1912847"/>
                <a:ext cx="2089633" cy="346249"/>
              </a:xfrm>
              <a:prstGeom prst="rect">
                <a:avLst/>
              </a:prstGeom>
            </p:spPr>
            <p:txBody>
              <a:bodyPr wrap="square">
                <a:spAutoFit/>
              </a:bodyPr>
              <a:lstStyle/>
              <a:p>
                <a:r>
                  <a:rPr lang="zh-CN" altLang="en-US"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连接方式不同</a:t>
                </a:r>
                <a:endParaRPr lang="en-US" altLang="zh-CN"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3" name="组合 2"/>
              <p:cNvGrpSpPr/>
              <p:nvPr/>
            </p:nvGrpSpPr>
            <p:grpSpPr>
              <a:xfrm>
                <a:off x="826183" y="1855140"/>
                <a:ext cx="438144" cy="449904"/>
                <a:chOff x="826183" y="1855140"/>
                <a:chExt cx="438144" cy="449904"/>
              </a:xfrm>
            </p:grpSpPr>
            <p:sp>
              <p:nvSpPr>
                <p:cNvPr id="50" name="椭圆 49"/>
                <p:cNvSpPr/>
                <p:nvPr/>
              </p:nvSpPr>
              <p:spPr>
                <a:xfrm>
                  <a:off x="826183" y="1866900"/>
                  <a:ext cx="438144" cy="438144"/>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6" name="矩形 55"/>
                <p:cNvSpPr/>
                <p:nvPr/>
              </p:nvSpPr>
              <p:spPr>
                <a:xfrm>
                  <a:off x="839109" y="1855140"/>
                  <a:ext cx="365726"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A</a:t>
                  </a:r>
                </a:p>
              </p:txBody>
            </p:sp>
          </p:grpSp>
        </p:grpSp>
        <p:sp>
          <p:nvSpPr>
            <p:cNvPr id="70" name="矩形 69"/>
            <p:cNvSpPr/>
            <p:nvPr/>
          </p:nvSpPr>
          <p:spPr>
            <a:xfrm>
              <a:off x="499840" y="2058205"/>
              <a:ext cx="2086385" cy="1685077"/>
            </a:xfrm>
            <a:prstGeom prst="rect">
              <a:avLst/>
            </a:prstGeom>
          </p:spPr>
          <p:txBody>
            <a:bodyPr wrap="square">
              <a:spAutoFit/>
            </a:bodyPr>
            <a:lstStyle/>
            <a:p>
              <a:r>
                <a:rPr lang="zh-CN" altLang="en-US" sz="2000" dirty="0">
                  <a:solidFill>
                    <a:schemeClr val="tx1">
                      <a:lumMod val="65000"/>
                      <a:lumOff val="35000"/>
                    </a:schemeClr>
                  </a:solidFill>
                  <a:latin typeface="Century Gothic" panose="020B0502020202020204" pitchFamily="34" charset="0"/>
                  <a:cs typeface="Arial" panose="020B0604020202020204" pitchFamily="34" charset="0"/>
                </a:rPr>
                <a:t>级联是两台交换机通过两个端口互联，而堆叠是交换机通过专门的背板堆叠模块相连。堆叠可以增加设备总带宽，而级联不能增加设备的总带宽。</a:t>
              </a:r>
              <a:endParaRPr lang="en-US" altLang="zh-CN" sz="2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 name="组合 15"/>
          <p:cNvGrpSpPr/>
          <p:nvPr/>
        </p:nvGrpSpPr>
        <p:grpSpPr>
          <a:xfrm>
            <a:off x="4755580" y="1903669"/>
            <a:ext cx="2915862" cy="3087373"/>
            <a:chOff x="3633472" y="1427752"/>
            <a:chExt cx="2186897" cy="2315530"/>
          </a:xfrm>
        </p:grpSpPr>
        <p:grpSp>
          <p:nvGrpSpPr>
            <p:cNvPr id="59" name="组合 58"/>
            <p:cNvGrpSpPr/>
            <p:nvPr/>
          </p:nvGrpSpPr>
          <p:grpSpPr>
            <a:xfrm>
              <a:off x="3633472" y="1427752"/>
              <a:ext cx="2186897" cy="449904"/>
              <a:chOff x="826183" y="1855140"/>
              <a:chExt cx="2186897" cy="449904"/>
            </a:xfrm>
          </p:grpSpPr>
          <p:sp>
            <p:nvSpPr>
              <p:cNvPr id="60" name="矩形 59"/>
              <p:cNvSpPr/>
              <p:nvPr/>
            </p:nvSpPr>
            <p:spPr>
              <a:xfrm>
                <a:off x="1264327" y="1915301"/>
                <a:ext cx="1748753" cy="346249"/>
              </a:xfrm>
              <a:prstGeom prst="rect">
                <a:avLst/>
              </a:prstGeom>
            </p:spPr>
            <p:txBody>
              <a:bodyPr wrap="square">
                <a:spAutoFit/>
              </a:bodyPr>
              <a:lstStyle/>
              <a:p>
                <a:r>
                  <a:rPr lang="zh-CN" altLang="en-US"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通用性不同</a:t>
                </a:r>
                <a:endParaRPr lang="en-US" altLang="zh-CN"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1" name="组合 60"/>
              <p:cNvGrpSpPr/>
              <p:nvPr/>
            </p:nvGrpSpPr>
            <p:grpSpPr>
              <a:xfrm>
                <a:off x="826183" y="1855140"/>
                <a:ext cx="438144" cy="449904"/>
                <a:chOff x="826183" y="1855140"/>
                <a:chExt cx="438144" cy="449904"/>
              </a:xfrm>
            </p:grpSpPr>
            <p:sp>
              <p:nvSpPr>
                <p:cNvPr id="62" name="椭圆 61"/>
                <p:cNvSpPr/>
                <p:nvPr/>
              </p:nvSpPr>
              <p:spPr>
                <a:xfrm>
                  <a:off x="826183" y="1866900"/>
                  <a:ext cx="438144" cy="438144"/>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3" name="矩形 62"/>
                <p:cNvSpPr/>
                <p:nvPr/>
              </p:nvSpPr>
              <p:spPr>
                <a:xfrm>
                  <a:off x="864757" y="1855140"/>
                  <a:ext cx="315231"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B</a:t>
                  </a:r>
                </a:p>
              </p:txBody>
            </p:sp>
          </p:grpSp>
        </p:grpSp>
        <p:sp>
          <p:nvSpPr>
            <p:cNvPr id="72" name="矩形 71"/>
            <p:cNvSpPr/>
            <p:nvPr/>
          </p:nvSpPr>
          <p:spPr>
            <a:xfrm>
              <a:off x="3633472" y="2058205"/>
              <a:ext cx="2086385" cy="1685077"/>
            </a:xfrm>
            <a:prstGeom prst="rect">
              <a:avLst/>
            </a:prstGeom>
          </p:spPr>
          <p:txBody>
            <a:bodyPr wrap="square">
              <a:spAutoFit/>
            </a:bodyPr>
            <a:lstStyle/>
            <a:p>
              <a:r>
                <a:rPr lang="zh-CN" altLang="en-US" sz="2000" dirty="0">
                  <a:solidFill>
                    <a:schemeClr val="tx1">
                      <a:lumMod val="65000"/>
                      <a:lumOff val="35000"/>
                    </a:schemeClr>
                  </a:solidFill>
                  <a:latin typeface="Century Gothic" panose="020B0502020202020204" pitchFamily="34" charset="0"/>
                  <a:cs typeface="Arial" panose="020B0604020202020204" pitchFamily="34" charset="0"/>
                </a:rPr>
                <a:t>级联可通过光纤或双绞线在任何网络设备厂家的交换机之间进行连接，而堆叠只有在自己厂家的设备之间，且设备必须具有堆叠功能才可实现。</a:t>
              </a:r>
              <a:endParaRPr lang="en-US" altLang="zh-CN" sz="2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8" name="组合 17"/>
          <p:cNvGrpSpPr/>
          <p:nvPr/>
        </p:nvGrpSpPr>
        <p:grpSpPr>
          <a:xfrm>
            <a:off x="8844707" y="1903669"/>
            <a:ext cx="2781846" cy="2471821"/>
            <a:chOff x="6767103" y="1427752"/>
            <a:chExt cx="2086385" cy="1853865"/>
          </a:xfrm>
        </p:grpSpPr>
        <p:grpSp>
          <p:nvGrpSpPr>
            <p:cNvPr id="64" name="组合 63"/>
            <p:cNvGrpSpPr/>
            <p:nvPr/>
          </p:nvGrpSpPr>
          <p:grpSpPr>
            <a:xfrm>
              <a:off x="6767103" y="1427752"/>
              <a:ext cx="2086385" cy="449904"/>
              <a:chOff x="826183" y="1855140"/>
              <a:chExt cx="2086385" cy="449904"/>
            </a:xfrm>
          </p:grpSpPr>
          <p:sp>
            <p:nvSpPr>
              <p:cNvPr id="65" name="矩形 64"/>
              <p:cNvSpPr/>
              <p:nvPr/>
            </p:nvSpPr>
            <p:spPr>
              <a:xfrm>
                <a:off x="1279023" y="1912847"/>
                <a:ext cx="1633545" cy="346249"/>
              </a:xfrm>
              <a:prstGeom prst="rect">
                <a:avLst/>
              </a:prstGeom>
            </p:spPr>
            <p:txBody>
              <a:bodyPr wrap="square">
                <a:spAutoFit/>
              </a:bodyPr>
              <a:lstStyle/>
              <a:p>
                <a:r>
                  <a:rPr lang="zh-CN" altLang="en-US" sz="2400" dirty="0" smtClean="0">
                    <a:solidFill>
                      <a:srgbClr val="697E92"/>
                    </a:solidFill>
                    <a:latin typeface="汉仪菱心体简" panose="02010609000101010101" pitchFamily="49" charset="-122"/>
                    <a:ea typeface="汉仪菱心体简" panose="02010609000101010101" pitchFamily="49" charset="-122"/>
                    <a:cs typeface="Arial" panose="020B0604020202020204" pitchFamily="34" charset="0"/>
                  </a:rPr>
                  <a:t>连接距离不同</a:t>
                </a:r>
                <a:endParaRPr lang="en-US" altLang="zh-CN" sz="2400" dirty="0" smtClean="0">
                  <a:solidFill>
                    <a:srgbClr val="697E92"/>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6" name="组合 65"/>
              <p:cNvGrpSpPr/>
              <p:nvPr/>
            </p:nvGrpSpPr>
            <p:grpSpPr>
              <a:xfrm>
                <a:off x="826183" y="1855140"/>
                <a:ext cx="438144" cy="449904"/>
                <a:chOff x="826183" y="1855140"/>
                <a:chExt cx="438144" cy="449904"/>
              </a:xfrm>
            </p:grpSpPr>
            <p:sp>
              <p:nvSpPr>
                <p:cNvPr id="67" name="椭圆 66"/>
                <p:cNvSpPr/>
                <p:nvPr/>
              </p:nvSpPr>
              <p:spPr>
                <a:xfrm>
                  <a:off x="826183" y="1866900"/>
                  <a:ext cx="438144" cy="438144"/>
                </a:xfrm>
                <a:prstGeom prst="ellipse">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8" name="矩形 67"/>
                <p:cNvSpPr/>
                <p:nvPr/>
              </p:nvSpPr>
              <p:spPr>
                <a:xfrm>
                  <a:off x="839109" y="1855140"/>
                  <a:ext cx="388568"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C</a:t>
                  </a:r>
                </a:p>
              </p:txBody>
            </p:sp>
          </p:grpSp>
        </p:grpSp>
        <p:sp>
          <p:nvSpPr>
            <p:cNvPr id="73" name="矩形 72"/>
            <p:cNvSpPr/>
            <p:nvPr/>
          </p:nvSpPr>
          <p:spPr>
            <a:xfrm>
              <a:off x="6767103" y="2058205"/>
              <a:ext cx="2086385" cy="1223412"/>
            </a:xfrm>
            <a:prstGeom prst="rect">
              <a:avLst/>
            </a:prstGeom>
          </p:spPr>
          <p:txBody>
            <a:bodyPr wrap="square">
              <a:spAutoFit/>
            </a:bodyPr>
            <a:lstStyle/>
            <a:p>
              <a:r>
                <a:rPr lang="zh-CN" altLang="en-US" sz="2000" dirty="0" smtClean="0">
                  <a:solidFill>
                    <a:schemeClr val="tx1">
                      <a:lumMod val="65000"/>
                      <a:lumOff val="35000"/>
                    </a:schemeClr>
                  </a:solidFill>
                  <a:latin typeface="Century Gothic" panose="020B0502020202020204" pitchFamily="34" charset="0"/>
                  <a:cs typeface="Arial" panose="020B0604020202020204" pitchFamily="34" charset="0"/>
                </a:rPr>
                <a:t>级联的设备之间可以有较远的距离（一百米至几百米），而堆叠的设备之间距离十分有限，必须在系米以内。</a:t>
              </a:r>
              <a:endParaRPr lang="en-US" altLang="zh-CN" sz="20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
        <p:nvSpPr>
          <p:cNvPr id="30" name="矩形 29"/>
          <p:cNvSpPr/>
          <p:nvPr/>
        </p:nvSpPr>
        <p:spPr>
          <a:xfrm>
            <a:off x="549987" y="1312195"/>
            <a:ext cx="2646878"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级联和堆叠的区别</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1795701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863558"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冲突域与广播域</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49</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355499"/>
          </a:xfrm>
          <a:prstGeom prst="rect">
            <a:avLst/>
          </a:prstGeom>
        </p:spPr>
        <p:txBody>
          <a:bodyPr wrap="square">
            <a:spAutoFit/>
          </a:bodyPr>
          <a:lstStyle/>
          <a:p>
            <a:pPr marL="285750" indent="-285750" algn="just">
              <a:lnSpc>
                <a:spcPct val="114000"/>
              </a:lnSpc>
              <a:buClr>
                <a:srgbClr val="1F9E23"/>
              </a:buClr>
              <a:buFont typeface="Wingdings" panose="05000000000000000000" pitchFamily="2" charset="2"/>
              <a:buChar char="l"/>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冲突是指在以太网中，当两个数据帧同时被发送到物理传输介质上，并完全或部分重叠时，就发生了数据冲突。冲突是影响网络性能的重要因素</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冲突域是指一个网络范围，在这个范围内同一时间只能有一台设备能够发送数据，若有两台以上设备同时发送数据，就会发生数据冲突，如</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示。</a:t>
            </a:r>
          </a:p>
        </p:txBody>
      </p:sp>
      <p:sp>
        <p:nvSpPr>
          <p:cNvPr id="11" name="矩形 10"/>
          <p:cNvSpPr/>
          <p:nvPr/>
        </p:nvSpPr>
        <p:spPr>
          <a:xfrm>
            <a:off x="549987" y="1312195"/>
            <a:ext cx="20842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冲突和冲突域</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8674" name="Picture 2" descr="4-3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95829" y="3426430"/>
            <a:ext cx="4805782" cy="3095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2639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28674"/>
                                        </p:tgtEl>
                                        <p:attrNameLst>
                                          <p:attrName>style.visibility</p:attrName>
                                        </p:attrNameLst>
                                      </p:cBhvr>
                                      <p:to>
                                        <p:strVal val="visible"/>
                                      </p:to>
                                    </p:set>
                                    <p:animEffect transition="in" filter="fade">
                                      <p:cBhvr>
                                        <p:cTn id="16" dur="500"/>
                                        <p:tgtEl>
                                          <p:spTgt spid="28674"/>
                                        </p:tgtEl>
                                      </p:cBhvr>
                                    </p:animEffect>
                                    <p:anim calcmode="lin" valueType="num">
                                      <p:cBhvr>
                                        <p:cTn id="17" dur="500" fill="hold"/>
                                        <p:tgtEl>
                                          <p:spTgt spid="28674"/>
                                        </p:tgtEl>
                                        <p:attrNameLst>
                                          <p:attrName>ppt_x</p:attrName>
                                        </p:attrNameLst>
                                      </p:cBhvr>
                                      <p:tavLst>
                                        <p:tav tm="0">
                                          <p:val>
                                            <p:strVal val="#ppt_x"/>
                                          </p:val>
                                        </p:tav>
                                        <p:tav tm="100000">
                                          <p:val>
                                            <p:strVal val="#ppt_x"/>
                                          </p:val>
                                        </p:tav>
                                      </p:tavLst>
                                    </p:anim>
                                    <p:anim calcmode="lin" valueType="num">
                                      <p:cBhvr>
                                        <p:cTn id="18" dur="500" fill="hold"/>
                                        <p:tgtEl>
                                          <p:spTgt spid="28674"/>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801314"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局域网的发展和演变</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05</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653769"/>
          </a:xfrm>
          <a:prstGeom prst="rect">
            <a:avLst/>
          </a:prstGeom>
        </p:spPr>
        <p:txBody>
          <a:bodyPr wrap="square">
            <a:spAutoFit/>
          </a:bodyPr>
          <a:lstStyle/>
          <a:p>
            <a:pPr algn="just">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局域网技术是在远程分组交换通信网络基础上发展起来的。局域网的结构和协议最初来源于分组交换，硬件技术来自计算机和远程网络。在局域网研究领域，</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Ethernet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技术并不是最早，但它是最成功的技术，其发展过程如图所示。</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1026" name="Picture 2" descr="4-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987" y="3012124"/>
            <a:ext cx="11089497" cy="2291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9458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026"/>
                                        </p:tgtEl>
                                        <p:attrNameLst>
                                          <p:attrName>style.visibility</p:attrName>
                                        </p:attrNameLst>
                                      </p:cBhvr>
                                      <p:to>
                                        <p:strVal val="visible"/>
                                      </p:to>
                                    </p:set>
                                    <p:animEffect transition="in" filter="fade">
                                      <p:cBhvr>
                                        <p:cTn id="16" dur="500"/>
                                        <p:tgtEl>
                                          <p:spTgt spid="1026"/>
                                        </p:tgtEl>
                                      </p:cBhvr>
                                    </p:animEffect>
                                    <p:anim calcmode="lin" valueType="num">
                                      <p:cBhvr>
                                        <p:cTn id="17" dur="500" fill="hold"/>
                                        <p:tgtEl>
                                          <p:spTgt spid="1026"/>
                                        </p:tgtEl>
                                        <p:attrNameLst>
                                          <p:attrName>ppt_x</p:attrName>
                                        </p:attrNameLst>
                                      </p:cBhvr>
                                      <p:tavLst>
                                        <p:tav tm="0">
                                          <p:val>
                                            <p:strVal val="#ppt_x"/>
                                          </p:val>
                                        </p:tav>
                                        <p:tav tm="100000">
                                          <p:val>
                                            <p:strVal val="#ppt_x"/>
                                          </p:val>
                                        </p:tav>
                                      </p:tavLst>
                                    </p:anim>
                                    <p:anim calcmode="lin" valueType="num">
                                      <p:cBhvr>
                                        <p:cTn id="18" dur="5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863558"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冲突域与广播域</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50</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671291"/>
          </a:xfrm>
          <a:prstGeom prst="rect">
            <a:avLst/>
          </a:prstGeom>
        </p:spPr>
        <p:txBody>
          <a:bodyPr wrap="square">
            <a:spAutoFit/>
          </a:bodyPr>
          <a:lstStyle/>
          <a:p>
            <a:pPr marL="285750" indent="-285750" algn="just">
              <a:lnSpc>
                <a:spcPct val="114000"/>
              </a:lnSpc>
              <a:buClr>
                <a:srgbClr val="1F9E23"/>
              </a:buClr>
              <a:buFont typeface="Wingdings" panose="05000000000000000000" pitchFamily="2" charset="2"/>
              <a:buChar char="l"/>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广播是由广播帧构成的数据流量，在网络传输中，告知网络中的所有计算机接收此帧并处理它。过量的广播操作，网络带宽的利用率及终端的负荷都将成为问题</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广播域也是指一个网络范围，在这个网络范围内，任何一台设备发出的广播帧，区域内的所有设备都能接收到该广播帧。默认状态下，通过交换机连接的网络是一个广播域，交换机的每一个端口就是一个冲突域，所有端口在一个广播域</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内。</a:t>
            </a:r>
            <a:endParaRPr lang="zh-CN" altLang="en-US"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1" name="矩形 10"/>
          <p:cNvSpPr/>
          <p:nvPr/>
        </p:nvSpPr>
        <p:spPr>
          <a:xfrm>
            <a:off x="549987" y="1312195"/>
            <a:ext cx="20842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广播和广播域</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9698" name="Picture 2" descr="4-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66267" y="3480642"/>
            <a:ext cx="4732121" cy="3042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1040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29698"/>
                                        </p:tgtEl>
                                        <p:attrNameLst>
                                          <p:attrName>style.visibility</p:attrName>
                                        </p:attrNameLst>
                                      </p:cBhvr>
                                      <p:to>
                                        <p:strVal val="visible"/>
                                      </p:to>
                                    </p:set>
                                    <p:animEffect transition="in" filter="fade">
                                      <p:cBhvr>
                                        <p:cTn id="16" dur="500"/>
                                        <p:tgtEl>
                                          <p:spTgt spid="29698"/>
                                        </p:tgtEl>
                                      </p:cBhvr>
                                    </p:animEffect>
                                    <p:anim calcmode="lin" valueType="num">
                                      <p:cBhvr>
                                        <p:cTn id="17" dur="500" fill="hold"/>
                                        <p:tgtEl>
                                          <p:spTgt spid="29698"/>
                                        </p:tgtEl>
                                        <p:attrNameLst>
                                          <p:attrName>ppt_x</p:attrName>
                                        </p:attrNameLst>
                                      </p:cBhvr>
                                      <p:tavLst>
                                        <p:tav tm="0">
                                          <p:val>
                                            <p:strVal val="#ppt_x"/>
                                          </p:val>
                                        </p:tav>
                                        <p:tav tm="100000">
                                          <p:val>
                                            <p:strVal val="#ppt_x"/>
                                          </p:val>
                                        </p:tav>
                                      </p:tavLst>
                                    </p:anim>
                                    <p:anim calcmode="lin" valueType="num">
                                      <p:cBhvr>
                                        <p:cTn id="18" dur="500" fill="hold"/>
                                        <p:tgtEl>
                                          <p:spTgt spid="29698"/>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9987" y="698680"/>
            <a:ext cx="3775393" cy="1075180"/>
            <a:chOff x="412490" y="524010"/>
            <a:chExt cx="2831545" cy="806385"/>
          </a:xfrm>
        </p:grpSpPr>
        <p:sp>
          <p:nvSpPr>
            <p:cNvPr id="5" name="矩形 4"/>
            <p:cNvSpPr/>
            <p:nvPr/>
          </p:nvSpPr>
          <p:spPr>
            <a:xfrm>
              <a:off x="412490" y="524010"/>
              <a:ext cx="2831545" cy="530914"/>
            </a:xfrm>
            <a:prstGeom prst="rect">
              <a:avLst/>
            </a:prstGeom>
          </p:spPr>
          <p:txBody>
            <a:bodyPr wrap="none">
              <a:spAutoFit/>
            </a:bodyPr>
            <a:lstStyle/>
            <a:p>
              <a:r>
                <a:rPr lang="zh-CN" altLang="en-US"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冲突域与广播域</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984146"/>
              <a:ext cx="1523494" cy="346249"/>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广播和广播域</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2" name="组合 1"/>
          <p:cNvGrpSpPr/>
          <p:nvPr/>
        </p:nvGrpSpPr>
        <p:grpSpPr>
          <a:xfrm>
            <a:off x="674635" y="2174758"/>
            <a:ext cx="10842429" cy="2734622"/>
            <a:chOff x="505976" y="1417708"/>
            <a:chExt cx="8131822" cy="2050967"/>
          </a:xfrm>
        </p:grpSpPr>
        <p:sp>
          <p:nvSpPr>
            <p:cNvPr id="70" name="矩形 69"/>
            <p:cNvSpPr/>
            <p:nvPr/>
          </p:nvSpPr>
          <p:spPr>
            <a:xfrm>
              <a:off x="505976" y="1417708"/>
              <a:ext cx="8130024" cy="372017"/>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矩形 70"/>
            <p:cNvSpPr/>
            <p:nvPr/>
          </p:nvSpPr>
          <p:spPr>
            <a:xfrm>
              <a:off x="798819" y="1465217"/>
              <a:ext cx="446276" cy="253916"/>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设备</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72" name="矩形 71"/>
            <p:cNvSpPr/>
            <p:nvPr/>
          </p:nvSpPr>
          <p:spPr>
            <a:xfrm>
              <a:off x="2322763" y="1465217"/>
              <a:ext cx="600164" cy="253916"/>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冲突域</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74" name="矩形 73"/>
            <p:cNvSpPr/>
            <p:nvPr/>
          </p:nvSpPr>
          <p:spPr>
            <a:xfrm>
              <a:off x="5805053" y="1465217"/>
              <a:ext cx="600164" cy="253916"/>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广播域</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76" name="矩形 75"/>
            <p:cNvSpPr/>
            <p:nvPr/>
          </p:nvSpPr>
          <p:spPr>
            <a:xfrm>
              <a:off x="686868" y="1931050"/>
              <a:ext cx="600164" cy="253916"/>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集线器</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77" name="矩形 76"/>
            <p:cNvSpPr/>
            <p:nvPr/>
          </p:nvSpPr>
          <p:spPr>
            <a:xfrm>
              <a:off x="686868" y="2490700"/>
              <a:ext cx="600164" cy="253916"/>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交换机</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78" name="矩形 77"/>
            <p:cNvSpPr/>
            <p:nvPr/>
          </p:nvSpPr>
          <p:spPr>
            <a:xfrm>
              <a:off x="686868" y="3050350"/>
              <a:ext cx="600164" cy="253916"/>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路由器</a:t>
              </a:r>
              <a:endParaRPr lang="en-US" altLang="zh-CN" sz="1600" dirty="0">
                <a:solidFill>
                  <a:srgbClr val="394A57"/>
                </a:solidFill>
                <a:latin typeface="Century Gothic" panose="020B0502020202020204" pitchFamily="34" charset="0"/>
                <a:cs typeface="Arial" panose="020B0604020202020204" pitchFamily="34" charset="0"/>
              </a:endParaRPr>
            </a:p>
          </p:txBody>
        </p:sp>
        <p:cxnSp>
          <p:nvCxnSpPr>
            <p:cNvPr id="3" name="直接连接符 2"/>
            <p:cNvCxnSpPr/>
            <p:nvPr/>
          </p:nvCxnSpPr>
          <p:spPr>
            <a:xfrm>
              <a:off x="506203" y="234937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06203" y="290902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506203" y="346867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1" name="组合 130"/>
          <p:cNvGrpSpPr/>
          <p:nvPr/>
        </p:nvGrpSpPr>
        <p:grpSpPr>
          <a:xfrm>
            <a:off x="11856640" y="548680"/>
            <a:ext cx="335360" cy="882400"/>
            <a:chOff x="8892480" y="411510"/>
            <a:chExt cx="251520" cy="661800"/>
          </a:xfrm>
        </p:grpSpPr>
        <p:sp>
          <p:nvSpPr>
            <p:cNvPr id="132" name="矩形 13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51</a:t>
              </a:r>
              <a:endParaRPr lang="zh-CN" altLang="en-US" sz="1067" dirty="0">
                <a:solidFill>
                  <a:schemeClr val="bg1"/>
                </a:solidFill>
                <a:latin typeface="Century Gothic" panose="020B0502020202020204" pitchFamily="34" charset="0"/>
              </a:endParaRPr>
            </a:p>
          </p:txBody>
        </p:sp>
        <p:grpSp>
          <p:nvGrpSpPr>
            <p:cNvPr id="134" name="组合 133"/>
            <p:cNvGrpSpPr/>
            <p:nvPr/>
          </p:nvGrpSpPr>
          <p:grpSpPr>
            <a:xfrm>
              <a:off x="8964240" y="818664"/>
              <a:ext cx="108000" cy="8629"/>
              <a:chOff x="8953171" y="847239"/>
              <a:chExt cx="130138" cy="8629"/>
            </a:xfrm>
          </p:grpSpPr>
          <p:cxnSp>
            <p:nvCxnSpPr>
              <p:cNvPr id="135" name="直接连接符 13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07" name="矩形 106"/>
          <p:cNvSpPr/>
          <p:nvPr/>
        </p:nvSpPr>
        <p:spPr>
          <a:xfrm>
            <a:off x="2868581" y="2859213"/>
            <a:ext cx="2441694"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所有端口处于同一冲突域</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08" name="矩形 107"/>
          <p:cNvSpPr/>
          <p:nvPr/>
        </p:nvSpPr>
        <p:spPr>
          <a:xfrm>
            <a:off x="2868580" y="3605412"/>
            <a:ext cx="2441694"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每个端口处于同一冲突域</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09" name="矩形 108"/>
          <p:cNvSpPr/>
          <p:nvPr/>
        </p:nvSpPr>
        <p:spPr>
          <a:xfrm>
            <a:off x="2868579" y="4351613"/>
            <a:ext cx="2441694" cy="338554"/>
          </a:xfrm>
          <a:prstGeom prst="rect">
            <a:avLst/>
          </a:prstGeom>
        </p:spPr>
        <p:txBody>
          <a:bodyPr wrap="none">
            <a:spAutoFit/>
          </a:bodyPr>
          <a:lstStyle/>
          <a:p>
            <a:r>
              <a:rPr lang="zh-CN" altLang="en-US" sz="1600" dirty="0">
                <a:solidFill>
                  <a:srgbClr val="394A57"/>
                </a:solidFill>
                <a:latin typeface="Century Gothic" panose="020B0502020202020204" pitchFamily="34" charset="0"/>
                <a:cs typeface="Arial" panose="020B0604020202020204" pitchFamily="34" charset="0"/>
              </a:rPr>
              <a:t>每个端口处于同一冲突域</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38" name="矩形 137"/>
          <p:cNvSpPr/>
          <p:nvPr/>
        </p:nvSpPr>
        <p:spPr>
          <a:xfrm>
            <a:off x="7511641" y="2859211"/>
            <a:ext cx="2441694" cy="338554"/>
          </a:xfrm>
          <a:prstGeom prst="rect">
            <a:avLst/>
          </a:prstGeom>
        </p:spPr>
        <p:txBody>
          <a:bodyPr wrap="none">
            <a:spAutoFit/>
          </a:bodyPr>
          <a:lstStyle/>
          <a:p>
            <a:pPr algn="ctr"/>
            <a:r>
              <a:rPr lang="zh-CN" altLang="en-US" sz="1600" dirty="0">
                <a:solidFill>
                  <a:srgbClr val="394A57"/>
                </a:solidFill>
                <a:latin typeface="Century Gothic" panose="020B0502020202020204" pitchFamily="34" charset="0"/>
                <a:cs typeface="Arial" panose="020B0604020202020204" pitchFamily="34" charset="0"/>
              </a:rPr>
              <a:t>所有端口处于同一冲突</a:t>
            </a:r>
            <a:r>
              <a:rPr lang="zh-CN" altLang="en-US" sz="1600" dirty="0" smtClean="0">
                <a:solidFill>
                  <a:srgbClr val="394A57"/>
                </a:solidFill>
                <a:latin typeface="Century Gothic" panose="020B0502020202020204" pitchFamily="34" charset="0"/>
                <a:cs typeface="Arial" panose="020B0604020202020204" pitchFamily="34" charset="0"/>
              </a:rPr>
              <a:t>域</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39" name="矩形 138"/>
          <p:cNvSpPr/>
          <p:nvPr/>
        </p:nvSpPr>
        <p:spPr>
          <a:xfrm>
            <a:off x="7511640" y="3604370"/>
            <a:ext cx="3041217"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可配置的（划分 </a:t>
            </a:r>
            <a:r>
              <a:rPr lang="en-US" altLang="zh-CN" sz="1600" dirty="0" smtClean="0">
                <a:solidFill>
                  <a:srgbClr val="394A57"/>
                </a:solidFill>
                <a:latin typeface="Century Gothic" panose="020B0502020202020204" pitchFamily="34" charset="0"/>
                <a:cs typeface="Arial" panose="020B0604020202020204" pitchFamily="34" charset="0"/>
              </a:rPr>
              <a:t>VLAN</a:t>
            </a:r>
            <a:r>
              <a:rPr lang="zh-CN" altLang="en-US" sz="1600" dirty="0" smtClean="0">
                <a:solidFill>
                  <a:srgbClr val="394A57"/>
                </a:solidFill>
                <a:latin typeface="Century Gothic" panose="020B0502020202020204" pitchFamily="34" charset="0"/>
                <a:cs typeface="Arial" panose="020B0604020202020204" pitchFamily="34" charset="0"/>
              </a:rPr>
              <a:t>）广播域</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0" name="矩形 139"/>
          <p:cNvSpPr/>
          <p:nvPr/>
        </p:nvSpPr>
        <p:spPr>
          <a:xfrm>
            <a:off x="7511640" y="4351613"/>
            <a:ext cx="2441694"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每个端口处于同一广播域</a:t>
            </a:r>
            <a:endParaRPr lang="en-US" altLang="zh-CN" sz="1600" dirty="0">
              <a:solidFill>
                <a:srgbClr val="394A57"/>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186516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3" presetClass="entr" presetSubtype="36" fill="hold"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strVal val="(6*min(max(#ppt_w*#ppt_h,.3),1)-7.4)/-.7*#ppt_w"/>
                                          </p:val>
                                        </p:tav>
                                        <p:tav tm="100000">
                                          <p:val>
                                            <p:strVal val="#ppt_w"/>
                                          </p:val>
                                        </p:tav>
                                      </p:tavLst>
                                    </p:anim>
                                    <p:anim calcmode="lin" valueType="num">
                                      <p:cBhvr>
                                        <p:cTn id="13" dur="500" fill="hold"/>
                                        <p:tgtEl>
                                          <p:spTgt spid="2"/>
                                        </p:tgtEl>
                                        <p:attrNameLst>
                                          <p:attrName>ppt_h</p:attrName>
                                        </p:attrNameLst>
                                      </p:cBhvr>
                                      <p:tavLst>
                                        <p:tav tm="0">
                                          <p:val>
                                            <p:strVal val="(6*min(max(#ppt_w*#ppt_h,.3),1)-7.4)/-.7*#ppt_h"/>
                                          </p:val>
                                        </p:tav>
                                        <p:tav tm="100000">
                                          <p:val>
                                            <p:strVal val="#ppt_h"/>
                                          </p:val>
                                        </p:tav>
                                      </p:tavLst>
                                    </p:anim>
                                    <p:anim calcmode="lin" valueType="num">
                                      <p:cBhvr>
                                        <p:cTn id="14" dur="500" fill="hold"/>
                                        <p:tgtEl>
                                          <p:spTgt spid="2"/>
                                        </p:tgtEl>
                                        <p:attrNameLst>
                                          <p:attrName>ppt_x</p:attrName>
                                        </p:attrNameLst>
                                      </p:cBhvr>
                                      <p:tavLst>
                                        <p:tav tm="0">
                                          <p:val>
                                            <p:fltVal val="0.5"/>
                                          </p:val>
                                        </p:tav>
                                        <p:tav tm="100000">
                                          <p:val>
                                            <p:strVal val="#ppt_x"/>
                                          </p:val>
                                        </p:tav>
                                      </p:tavLst>
                                    </p:anim>
                                    <p:anim calcmode="lin" valueType="num">
                                      <p:cBhvr>
                                        <p:cTn id="15"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77539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虚拟局域网技术</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52</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495922"/>
          </a:xfrm>
          <a:prstGeom prst="rect">
            <a:avLst/>
          </a:prstGeom>
        </p:spPr>
        <p:txBody>
          <a:bodyPr wrap="square">
            <a:spAutoFit/>
          </a:bodyPr>
          <a:lstStyle/>
          <a:p>
            <a:pPr marL="285750" indent="-285750" algn="just">
              <a:lnSpc>
                <a:spcPct val="114000"/>
              </a:lnSpc>
              <a:buClr>
                <a:srgbClr val="1F9E23"/>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虚拟局域网（</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Virtual LAN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）是一种将局域网从逻辑上按需要划分为若干个网段，在第二层上分割广播域，分隔开用户组的一种交换技术。这些网段物理上是连接在一起的，逻辑上是分离</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故名虚拟局域网。</a:t>
            </a:r>
          </a:p>
          <a:p>
            <a:pPr marL="285750" indent="-285750" algn="just">
              <a:lnSpc>
                <a:spcPct val="114000"/>
              </a:lnSpc>
              <a:buClr>
                <a:srgbClr val="1F9E23"/>
              </a:buClr>
              <a:buFont typeface="Wingdings" panose="05000000000000000000" pitchFamily="2" charset="2"/>
              <a:buChar char="l"/>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技术的实施可以确保：①在不改变一个大型交换式以太网的物理连接的前提下，任意划分子网；②每一个子网中的终端具有物理位置无关性，即每一个子网可以包含位于任何物理位置的终端；③子网划分和子网中终端的组成可以通过配置改变，且这种改变对网络的物理连接不会提出任何的要求。</a:t>
            </a:r>
          </a:p>
        </p:txBody>
      </p:sp>
      <p:sp>
        <p:nvSpPr>
          <p:cNvPr id="11" name="矩形 10"/>
          <p:cNvSpPr/>
          <p:nvPr/>
        </p:nvSpPr>
        <p:spPr>
          <a:xfrm>
            <a:off x="549987" y="1312195"/>
            <a:ext cx="1106393"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VLAN</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1506" name="Picture 2" descr="4-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4692" y="3340764"/>
            <a:ext cx="5602616" cy="3160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715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21506"/>
                                        </p:tgtEl>
                                        <p:attrNameLst>
                                          <p:attrName>style.visibility</p:attrName>
                                        </p:attrNameLst>
                                      </p:cBhvr>
                                      <p:to>
                                        <p:strVal val="visible"/>
                                      </p:to>
                                    </p:set>
                                    <p:animEffect transition="in" filter="fade">
                                      <p:cBhvr>
                                        <p:cTn id="16" dur="500"/>
                                        <p:tgtEl>
                                          <p:spTgt spid="21506"/>
                                        </p:tgtEl>
                                      </p:cBhvr>
                                    </p:animEffect>
                                    <p:anim calcmode="lin" valueType="num">
                                      <p:cBhvr>
                                        <p:cTn id="17" dur="500" fill="hold"/>
                                        <p:tgtEl>
                                          <p:spTgt spid="21506"/>
                                        </p:tgtEl>
                                        <p:attrNameLst>
                                          <p:attrName>ppt_x</p:attrName>
                                        </p:attrNameLst>
                                      </p:cBhvr>
                                      <p:tavLst>
                                        <p:tav tm="0">
                                          <p:val>
                                            <p:strVal val="#ppt_x"/>
                                          </p:val>
                                        </p:tav>
                                        <p:tav tm="100000">
                                          <p:val>
                                            <p:strVal val="#ppt_x"/>
                                          </p:val>
                                        </p:tav>
                                      </p:tavLst>
                                    </p:anim>
                                    <p:anim calcmode="lin" valueType="num">
                                      <p:cBhvr>
                                        <p:cTn id="18" dur="500" fill="hold"/>
                                        <p:tgtEl>
                                          <p:spTgt spid="21506"/>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1"/>
            <a:ext cx="3775393" cy="707886"/>
          </a:xfrm>
          <a:prstGeom prst="rect">
            <a:avLst/>
          </a:prstGeom>
        </p:spPr>
        <p:txBody>
          <a:bodyPr wrap="none">
            <a:spAutoFit/>
          </a:bodyPr>
          <a:lstStyle/>
          <a:p>
            <a:r>
              <a:rPr lang="zh-CN" altLang="en-US"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虚拟局域网技术</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549987" y="1312195"/>
            <a:ext cx="2114681"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VLAN</a:t>
            </a:r>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的优点</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7" name="矩形 66"/>
          <p:cNvSpPr/>
          <p:nvPr/>
        </p:nvSpPr>
        <p:spPr>
          <a:xfrm>
            <a:off x="549987" y="2032655"/>
            <a:ext cx="1725152" cy="400110"/>
          </a:xfrm>
          <a:prstGeom prst="rect">
            <a:avLst/>
          </a:prstGeom>
        </p:spPr>
        <p:txBody>
          <a:bodyPr wrap="none">
            <a:spAutoFit/>
          </a:bodyPr>
          <a:lstStyle/>
          <a:p>
            <a:r>
              <a:rPr lang="en-US" altLang="zh-CN" sz="2000" dirty="0" smtClean="0">
                <a:solidFill>
                  <a:srgbClr val="1F9E23"/>
                </a:solidFill>
                <a:latin typeface="Century Gothic" panose="020B0502020202020204" pitchFamily="34" charset="0"/>
                <a:cs typeface="Arial" panose="020B0604020202020204" pitchFamily="34" charset="0"/>
              </a:rPr>
              <a:t>Advantages</a:t>
            </a:r>
            <a:endParaRPr lang="en-US" altLang="zh-CN" sz="2000" dirty="0">
              <a:solidFill>
                <a:srgbClr val="1F9E23"/>
              </a:solidFill>
              <a:latin typeface="Century Gothic" panose="020B0502020202020204" pitchFamily="34" charset="0"/>
              <a:cs typeface="Arial" panose="020B0604020202020204" pitchFamily="34" charset="0"/>
            </a:endParaRPr>
          </a:p>
        </p:txBody>
      </p:sp>
      <p:grpSp>
        <p:nvGrpSpPr>
          <p:cNvPr id="113" name="组合 112"/>
          <p:cNvGrpSpPr/>
          <p:nvPr/>
        </p:nvGrpSpPr>
        <p:grpSpPr>
          <a:xfrm>
            <a:off x="664859" y="5157191"/>
            <a:ext cx="10859184" cy="930457"/>
            <a:chOff x="498644" y="3867895"/>
            <a:chExt cx="8144388" cy="697843"/>
          </a:xfrm>
        </p:grpSpPr>
        <p:grpSp>
          <p:nvGrpSpPr>
            <p:cNvPr id="44" name="组合 43"/>
            <p:cNvGrpSpPr/>
            <p:nvPr/>
          </p:nvGrpSpPr>
          <p:grpSpPr>
            <a:xfrm>
              <a:off x="498644" y="3970334"/>
              <a:ext cx="3245264" cy="595404"/>
              <a:chOff x="498644" y="4212062"/>
              <a:chExt cx="3245264" cy="595404"/>
            </a:xfrm>
          </p:grpSpPr>
          <p:sp>
            <p:nvSpPr>
              <p:cNvPr id="18" name="Freeform 10"/>
              <p:cNvSpPr>
                <a:spLocks/>
              </p:cNvSpPr>
              <p:nvPr/>
            </p:nvSpPr>
            <p:spPr bwMode="auto">
              <a:xfrm>
                <a:off x="498644" y="425570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矩形 72"/>
              <p:cNvSpPr/>
              <p:nvPr/>
            </p:nvSpPr>
            <p:spPr>
              <a:xfrm>
                <a:off x="960877" y="4212062"/>
                <a:ext cx="2783031" cy="595404"/>
              </a:xfrm>
              <a:prstGeom prst="rect">
                <a:avLst/>
              </a:prstGeom>
            </p:spPr>
            <p:txBody>
              <a:bodyPr wrap="square">
                <a:spAutoFit/>
              </a:bodyPr>
              <a:lstStyle/>
              <a:p>
                <a:pPr>
                  <a:lnSpc>
                    <a:spcPct val="114000"/>
                  </a:lnSpc>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每个</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形成一个逻辑网段。通过交换机合理划分不同的</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将不同应用放在不同的</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内</a:t>
                </a: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一个物理平台上</a:t>
                </a: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运行且不会</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相互影响。</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85" name="组合 84"/>
            <p:cNvGrpSpPr/>
            <p:nvPr/>
          </p:nvGrpSpPr>
          <p:grpSpPr>
            <a:xfrm>
              <a:off x="3766314" y="3867895"/>
              <a:ext cx="4876718" cy="648072"/>
              <a:chOff x="3766314" y="3867895"/>
              <a:chExt cx="4876718" cy="648072"/>
            </a:xfrm>
          </p:grpSpPr>
          <p:grpSp>
            <p:nvGrpSpPr>
              <p:cNvPr id="83" name="组合 82"/>
              <p:cNvGrpSpPr/>
              <p:nvPr/>
            </p:nvGrpSpPr>
            <p:grpSpPr>
              <a:xfrm>
                <a:off x="4824028" y="3867895"/>
                <a:ext cx="3819004" cy="648072"/>
                <a:chOff x="4355976" y="3867895"/>
                <a:chExt cx="4176464" cy="648072"/>
              </a:xfrm>
            </p:grpSpPr>
            <p:sp>
              <p:nvSpPr>
                <p:cNvPr id="78" name="矩形 77"/>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2" name="组合 81"/>
                <p:cNvGrpSpPr/>
                <p:nvPr/>
              </p:nvGrpSpPr>
              <p:grpSpPr>
                <a:xfrm>
                  <a:off x="4421634" y="3935625"/>
                  <a:ext cx="4045148" cy="512612"/>
                  <a:chOff x="4347540" y="4003355"/>
                  <a:chExt cx="3537430" cy="512612"/>
                </a:xfrm>
              </p:grpSpPr>
              <p:sp>
                <p:nvSpPr>
                  <p:cNvPr id="79" name="矩形 78"/>
                  <p:cNvSpPr/>
                  <p:nvPr/>
                </p:nvSpPr>
                <p:spPr>
                  <a:xfrm>
                    <a:off x="4347540" y="4341558"/>
                    <a:ext cx="3537430" cy="174409"/>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0" name="矩形 79"/>
                  <p:cNvSpPr/>
                  <p:nvPr/>
                </p:nvSpPr>
                <p:spPr>
                  <a:xfrm>
                    <a:off x="4347540" y="4172457"/>
                    <a:ext cx="2215058"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1" name="矩形 80"/>
                  <p:cNvSpPr/>
                  <p:nvPr/>
                </p:nvSpPr>
                <p:spPr>
                  <a:xfrm>
                    <a:off x="4347540" y="4003355"/>
                    <a:ext cx="1490903"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
            <p:nvSpPr>
              <p:cNvPr id="84" name="矩形 83"/>
              <p:cNvSpPr/>
              <p:nvPr/>
            </p:nvSpPr>
            <p:spPr>
              <a:xfrm>
                <a:off x="3766314" y="4061126"/>
                <a:ext cx="907941" cy="253916"/>
              </a:xfrm>
              <a:prstGeom prst="rect">
                <a:avLst/>
              </a:prstGeom>
            </p:spPr>
            <p:txBody>
              <a:bodyPr wrap="none">
                <a:spAutoFit/>
              </a:bodyPr>
              <a:lstStyle/>
              <a:p>
                <a:r>
                  <a:rPr lang="zh-CN" altLang="en-US" sz="1600" dirty="0" smtClean="0">
                    <a:solidFill>
                      <a:srgbClr val="1F9E23"/>
                    </a:solidFill>
                    <a:latin typeface="Century Gothic" panose="020B0502020202020204" pitchFamily="34" charset="0"/>
                    <a:cs typeface="Arial" panose="020B0604020202020204" pitchFamily="34" charset="0"/>
                  </a:rPr>
                  <a:t>提高利用率</a:t>
                </a:r>
                <a:endParaRPr lang="en-US" altLang="zh-CN" sz="1600" dirty="0">
                  <a:solidFill>
                    <a:srgbClr val="1F9E23"/>
                  </a:solidFill>
                  <a:latin typeface="Century Gothic" panose="020B0502020202020204" pitchFamily="34" charset="0"/>
                  <a:cs typeface="Arial" panose="020B0604020202020204" pitchFamily="34" charset="0"/>
                </a:endParaRPr>
              </a:p>
            </p:txBody>
          </p:sp>
        </p:grpSp>
      </p:grpSp>
      <p:grpSp>
        <p:nvGrpSpPr>
          <p:cNvPr id="112" name="组合 111"/>
          <p:cNvGrpSpPr/>
          <p:nvPr/>
        </p:nvGrpSpPr>
        <p:grpSpPr>
          <a:xfrm>
            <a:off x="681695" y="4254163"/>
            <a:ext cx="10842348" cy="930453"/>
            <a:chOff x="511271" y="3106188"/>
            <a:chExt cx="8131761" cy="697840"/>
          </a:xfrm>
        </p:grpSpPr>
        <p:grpSp>
          <p:nvGrpSpPr>
            <p:cNvPr id="33" name="组合 32"/>
            <p:cNvGrpSpPr/>
            <p:nvPr/>
          </p:nvGrpSpPr>
          <p:grpSpPr>
            <a:xfrm>
              <a:off x="511271" y="3208624"/>
              <a:ext cx="3232637" cy="595404"/>
              <a:chOff x="511271" y="3599838"/>
              <a:chExt cx="3232637" cy="595404"/>
            </a:xfrm>
          </p:grpSpPr>
          <p:grpSp>
            <p:nvGrpSpPr>
              <p:cNvPr id="29" name="组合 28"/>
              <p:cNvGrpSpPr/>
              <p:nvPr/>
            </p:nvGrpSpPr>
            <p:grpSpPr>
              <a:xfrm>
                <a:off x="511271" y="3653817"/>
                <a:ext cx="378868" cy="335242"/>
                <a:chOff x="3889375" y="3302000"/>
                <a:chExt cx="261938" cy="231776"/>
              </a:xfrm>
              <a:solidFill>
                <a:srgbClr val="394A57"/>
              </a:solidFill>
            </p:grpSpPr>
            <p:sp>
              <p:nvSpPr>
                <p:cNvPr id="19"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0"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1"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2" name="矩形 71"/>
              <p:cNvSpPr/>
              <p:nvPr/>
            </p:nvSpPr>
            <p:spPr>
              <a:xfrm>
                <a:off x="960877" y="3599838"/>
                <a:ext cx="2783031" cy="595404"/>
              </a:xfrm>
              <a:prstGeom prst="rect">
                <a:avLst/>
              </a:prstGeom>
            </p:spPr>
            <p:txBody>
              <a:bodyPr wrap="square">
                <a:spAutoFit/>
              </a:bodyPr>
              <a:lstStyle/>
              <a:p>
                <a:pPr>
                  <a:lnSpc>
                    <a:spcPct val="114000"/>
                  </a:lnSpc>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不同</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的用户未经许可是不能相互访问的</a:t>
                </a: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。在安全</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内</a:t>
                </a: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三层交换机设置安全访问策略允许合法用户访问，限制非法用户访问。</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86" name="组合 85"/>
            <p:cNvGrpSpPr/>
            <p:nvPr/>
          </p:nvGrpSpPr>
          <p:grpSpPr>
            <a:xfrm>
              <a:off x="3766314" y="3106188"/>
              <a:ext cx="4876718" cy="648072"/>
              <a:chOff x="3766314" y="3867895"/>
              <a:chExt cx="4876718" cy="648072"/>
            </a:xfrm>
          </p:grpSpPr>
          <p:grpSp>
            <p:nvGrpSpPr>
              <p:cNvPr id="87" name="组合 86"/>
              <p:cNvGrpSpPr/>
              <p:nvPr/>
            </p:nvGrpSpPr>
            <p:grpSpPr>
              <a:xfrm>
                <a:off x="4824028" y="3867895"/>
                <a:ext cx="3819004" cy="648072"/>
                <a:chOff x="4355976" y="3867895"/>
                <a:chExt cx="4176464" cy="648072"/>
              </a:xfrm>
            </p:grpSpPr>
            <p:sp>
              <p:nvSpPr>
                <p:cNvPr id="89" name="矩形 88"/>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90" name="组合 89"/>
                <p:cNvGrpSpPr/>
                <p:nvPr/>
              </p:nvGrpSpPr>
              <p:grpSpPr>
                <a:xfrm>
                  <a:off x="4421633" y="3935625"/>
                  <a:ext cx="3635496" cy="512612"/>
                  <a:chOff x="4347540" y="4003355"/>
                  <a:chExt cx="3179195" cy="512612"/>
                </a:xfrm>
              </p:grpSpPr>
              <p:sp>
                <p:nvSpPr>
                  <p:cNvPr id="91" name="矩形 90"/>
                  <p:cNvSpPr/>
                  <p:nvPr/>
                </p:nvSpPr>
                <p:spPr>
                  <a:xfrm>
                    <a:off x="4347541" y="4341558"/>
                    <a:ext cx="2938171" cy="174409"/>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矩形 91"/>
                  <p:cNvSpPr/>
                  <p:nvPr/>
                </p:nvSpPr>
                <p:spPr>
                  <a:xfrm>
                    <a:off x="4347540" y="4172457"/>
                    <a:ext cx="2215058"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3" name="矩形 92"/>
                  <p:cNvSpPr/>
                  <p:nvPr/>
                </p:nvSpPr>
                <p:spPr>
                  <a:xfrm>
                    <a:off x="4347540" y="4003355"/>
                    <a:ext cx="3179195"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
            <p:nvSpPr>
              <p:cNvPr id="88" name="矩形 87"/>
              <p:cNvSpPr/>
              <p:nvPr/>
            </p:nvSpPr>
            <p:spPr>
              <a:xfrm>
                <a:off x="3766314" y="4061126"/>
                <a:ext cx="907941" cy="253916"/>
              </a:xfrm>
              <a:prstGeom prst="rect">
                <a:avLst/>
              </a:prstGeom>
            </p:spPr>
            <p:txBody>
              <a:bodyPr wrap="none">
                <a:spAutoFit/>
              </a:bodyPr>
              <a:lstStyle/>
              <a:p>
                <a:r>
                  <a:rPr lang="zh-CN" altLang="en-US" sz="1600" dirty="0" smtClean="0">
                    <a:solidFill>
                      <a:srgbClr val="1F9E23"/>
                    </a:solidFill>
                    <a:latin typeface="Century Gothic" panose="020B0502020202020204" pitchFamily="34" charset="0"/>
                    <a:cs typeface="Arial" panose="020B0604020202020204" pitchFamily="34" charset="0"/>
                  </a:rPr>
                  <a:t>提高安全性</a:t>
                </a:r>
                <a:endParaRPr lang="en-US" altLang="zh-CN" sz="1600" dirty="0">
                  <a:solidFill>
                    <a:srgbClr val="1F9E23"/>
                  </a:solidFill>
                  <a:latin typeface="Century Gothic" panose="020B0502020202020204" pitchFamily="34" charset="0"/>
                  <a:cs typeface="Arial" panose="020B0604020202020204" pitchFamily="34" charset="0"/>
                </a:endParaRPr>
              </a:p>
            </p:txBody>
          </p:sp>
        </p:grpSp>
      </p:grpSp>
      <p:grpSp>
        <p:nvGrpSpPr>
          <p:cNvPr id="111" name="组合 110"/>
          <p:cNvGrpSpPr/>
          <p:nvPr/>
        </p:nvGrpSpPr>
        <p:grpSpPr>
          <a:xfrm>
            <a:off x="680166" y="3351137"/>
            <a:ext cx="10843877" cy="930455"/>
            <a:chOff x="510124" y="2444498"/>
            <a:chExt cx="8132908" cy="697841"/>
          </a:xfrm>
        </p:grpSpPr>
        <p:grpSp>
          <p:nvGrpSpPr>
            <p:cNvPr id="32" name="组合 31"/>
            <p:cNvGrpSpPr/>
            <p:nvPr/>
          </p:nvGrpSpPr>
          <p:grpSpPr>
            <a:xfrm>
              <a:off x="510124" y="2546935"/>
              <a:ext cx="3233784" cy="595404"/>
              <a:chOff x="510124" y="2978703"/>
              <a:chExt cx="3233784" cy="595404"/>
            </a:xfrm>
          </p:grpSpPr>
          <p:grpSp>
            <p:nvGrpSpPr>
              <p:cNvPr id="28" name="组合 27"/>
              <p:cNvGrpSpPr/>
              <p:nvPr/>
            </p:nvGrpSpPr>
            <p:grpSpPr>
              <a:xfrm>
                <a:off x="510124" y="3012016"/>
                <a:ext cx="355907" cy="376572"/>
                <a:chOff x="5908675" y="1281113"/>
                <a:chExt cx="246063" cy="260350"/>
              </a:xfrm>
              <a:solidFill>
                <a:srgbClr val="394A57"/>
              </a:solidFill>
            </p:grpSpPr>
            <p:sp>
              <p:nvSpPr>
                <p:cNvPr id="13"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1" name="矩形 70"/>
              <p:cNvSpPr/>
              <p:nvPr/>
            </p:nvSpPr>
            <p:spPr>
              <a:xfrm>
                <a:off x="960877" y="2978703"/>
                <a:ext cx="2783031" cy="595404"/>
              </a:xfrm>
              <a:prstGeom prst="rect">
                <a:avLst/>
              </a:prstGeom>
            </p:spPr>
            <p:txBody>
              <a:bodyPr wrap="square">
                <a:spAutoFit/>
              </a:bodyPr>
              <a:lstStyle/>
              <a:p>
                <a:pPr>
                  <a:lnSpc>
                    <a:spcPct val="114000"/>
                  </a:lnSpc>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当用户物理位置变动时，不</a:t>
                </a: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需重新</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布线、配置和调试</a:t>
                </a: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，保证</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在同一个</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内即可，可以减轻网络管理员在移动、添加和修改用户时</a:t>
                </a: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的</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开销</a:t>
                </a: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94" name="组合 93"/>
            <p:cNvGrpSpPr/>
            <p:nvPr/>
          </p:nvGrpSpPr>
          <p:grpSpPr>
            <a:xfrm>
              <a:off x="3751074" y="2444498"/>
              <a:ext cx="4891958" cy="648072"/>
              <a:chOff x="3751074" y="3867895"/>
              <a:chExt cx="4891958" cy="648072"/>
            </a:xfrm>
          </p:grpSpPr>
          <p:grpSp>
            <p:nvGrpSpPr>
              <p:cNvPr id="95" name="组合 94"/>
              <p:cNvGrpSpPr/>
              <p:nvPr/>
            </p:nvGrpSpPr>
            <p:grpSpPr>
              <a:xfrm>
                <a:off x="4824028" y="3867895"/>
                <a:ext cx="3819004" cy="648072"/>
                <a:chOff x="4355976" y="3867895"/>
                <a:chExt cx="4176464" cy="648072"/>
              </a:xfrm>
            </p:grpSpPr>
            <p:sp>
              <p:nvSpPr>
                <p:cNvPr id="97" name="矩形 96"/>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98" name="组合 97"/>
                <p:cNvGrpSpPr/>
                <p:nvPr/>
              </p:nvGrpSpPr>
              <p:grpSpPr>
                <a:xfrm>
                  <a:off x="4421634" y="3935625"/>
                  <a:ext cx="3792993" cy="512612"/>
                  <a:chOff x="4347540" y="4003355"/>
                  <a:chExt cx="3316924" cy="512612"/>
                </a:xfrm>
              </p:grpSpPr>
              <p:sp>
                <p:nvSpPr>
                  <p:cNvPr id="99" name="矩形 98"/>
                  <p:cNvSpPr/>
                  <p:nvPr/>
                </p:nvSpPr>
                <p:spPr>
                  <a:xfrm>
                    <a:off x="4347541" y="4341558"/>
                    <a:ext cx="2559419" cy="174409"/>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0" name="矩形 99"/>
                  <p:cNvSpPr/>
                  <p:nvPr/>
                </p:nvSpPr>
                <p:spPr>
                  <a:xfrm>
                    <a:off x="4347540" y="4172457"/>
                    <a:ext cx="3316924"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1" name="矩形 100"/>
                  <p:cNvSpPr/>
                  <p:nvPr/>
                </p:nvSpPr>
                <p:spPr>
                  <a:xfrm>
                    <a:off x="4347540" y="4003355"/>
                    <a:ext cx="1560891"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
            <p:nvSpPr>
              <p:cNvPr id="96" name="矩形 95"/>
              <p:cNvSpPr/>
              <p:nvPr/>
            </p:nvSpPr>
            <p:spPr>
              <a:xfrm>
                <a:off x="3751074" y="4061126"/>
                <a:ext cx="1061829" cy="253916"/>
              </a:xfrm>
              <a:prstGeom prst="rect">
                <a:avLst/>
              </a:prstGeom>
            </p:spPr>
            <p:txBody>
              <a:bodyPr wrap="none">
                <a:spAutoFit/>
              </a:bodyPr>
              <a:lstStyle/>
              <a:p>
                <a:r>
                  <a:rPr lang="zh-CN" altLang="en-US" sz="1600" dirty="0" smtClean="0">
                    <a:solidFill>
                      <a:srgbClr val="1F9E23"/>
                    </a:solidFill>
                    <a:latin typeface="Century Gothic" panose="020B0502020202020204" pitchFamily="34" charset="0"/>
                    <a:cs typeface="Arial" panose="020B0604020202020204" pitchFamily="34" charset="0"/>
                  </a:rPr>
                  <a:t>简化网路管理</a:t>
                </a:r>
                <a:endParaRPr lang="en-US" altLang="zh-CN" sz="1600" dirty="0">
                  <a:solidFill>
                    <a:srgbClr val="1F9E23"/>
                  </a:solidFill>
                  <a:latin typeface="Century Gothic" panose="020B0502020202020204" pitchFamily="34" charset="0"/>
                  <a:cs typeface="Arial" panose="020B0604020202020204" pitchFamily="34" charset="0"/>
                </a:endParaRPr>
              </a:p>
            </p:txBody>
          </p:sp>
        </p:grpSp>
      </p:grpSp>
      <p:grpSp>
        <p:nvGrpSpPr>
          <p:cNvPr id="110" name="组合 109"/>
          <p:cNvGrpSpPr/>
          <p:nvPr/>
        </p:nvGrpSpPr>
        <p:grpSpPr>
          <a:xfrm>
            <a:off x="670984" y="2448108"/>
            <a:ext cx="10853059" cy="908336"/>
            <a:chOff x="503238" y="1836081"/>
            <a:chExt cx="8139794" cy="681252"/>
          </a:xfrm>
        </p:grpSpPr>
        <p:grpSp>
          <p:nvGrpSpPr>
            <p:cNvPr id="31" name="组合 30"/>
            <p:cNvGrpSpPr/>
            <p:nvPr/>
          </p:nvGrpSpPr>
          <p:grpSpPr>
            <a:xfrm>
              <a:off x="503238" y="1938520"/>
              <a:ext cx="3240670" cy="578813"/>
              <a:chOff x="503238" y="2072772"/>
              <a:chExt cx="3240670" cy="578813"/>
            </a:xfrm>
          </p:grpSpPr>
          <p:grpSp>
            <p:nvGrpSpPr>
              <p:cNvPr id="30" name="组合 29"/>
              <p:cNvGrpSpPr/>
              <p:nvPr/>
            </p:nvGrpSpPr>
            <p:grpSpPr>
              <a:xfrm>
                <a:off x="503238" y="2108379"/>
                <a:ext cx="371979" cy="371980"/>
                <a:chOff x="5903913" y="4632325"/>
                <a:chExt cx="257175" cy="257176"/>
              </a:xfrm>
              <a:solidFill>
                <a:srgbClr val="394A57"/>
              </a:solidFill>
            </p:grpSpPr>
            <p:sp>
              <p:nvSpPr>
                <p:cNvPr id="2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69" name="矩形 68"/>
              <p:cNvSpPr/>
              <p:nvPr/>
            </p:nvSpPr>
            <p:spPr>
              <a:xfrm>
                <a:off x="960877" y="2072772"/>
                <a:ext cx="2783031" cy="578813"/>
              </a:xfrm>
              <a:prstGeom prst="rect">
                <a:avLst/>
              </a:prstGeom>
            </p:spPr>
            <p:txBody>
              <a:bodyPr wrap="square">
                <a:spAutoFit/>
              </a:bodyPr>
              <a:lstStyle/>
              <a:p>
                <a:pPr>
                  <a:lnSpc>
                    <a:spcPct val="114000"/>
                  </a:lnSpc>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采用</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技术，可将某个（或某些）交换机端口划到某一个</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内，在同一个</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内的端口处于相同的广播域。</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02" name="组合 101"/>
            <p:cNvGrpSpPr/>
            <p:nvPr/>
          </p:nvGrpSpPr>
          <p:grpSpPr>
            <a:xfrm>
              <a:off x="3781554" y="1836081"/>
              <a:ext cx="4861478" cy="648072"/>
              <a:chOff x="3781554" y="3867895"/>
              <a:chExt cx="4861478" cy="648072"/>
            </a:xfrm>
          </p:grpSpPr>
          <p:grpSp>
            <p:nvGrpSpPr>
              <p:cNvPr id="103" name="组合 102"/>
              <p:cNvGrpSpPr/>
              <p:nvPr/>
            </p:nvGrpSpPr>
            <p:grpSpPr>
              <a:xfrm>
                <a:off x="4824028" y="3867895"/>
                <a:ext cx="3819004" cy="648072"/>
                <a:chOff x="4355976" y="3867895"/>
                <a:chExt cx="4176464" cy="648072"/>
              </a:xfrm>
            </p:grpSpPr>
            <p:sp>
              <p:nvSpPr>
                <p:cNvPr id="105" name="矩形 104"/>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06" name="组合 105"/>
                <p:cNvGrpSpPr/>
                <p:nvPr/>
              </p:nvGrpSpPr>
              <p:grpSpPr>
                <a:xfrm>
                  <a:off x="4421633" y="3935625"/>
                  <a:ext cx="4045148" cy="512612"/>
                  <a:chOff x="4347539" y="4003355"/>
                  <a:chExt cx="3537430" cy="512612"/>
                </a:xfrm>
              </p:grpSpPr>
              <p:sp>
                <p:nvSpPr>
                  <p:cNvPr id="107" name="矩形 106"/>
                  <p:cNvSpPr/>
                  <p:nvPr/>
                </p:nvSpPr>
                <p:spPr>
                  <a:xfrm>
                    <a:off x="4347541" y="4341558"/>
                    <a:ext cx="1560890" cy="174409"/>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8" name="矩形 107"/>
                  <p:cNvSpPr/>
                  <p:nvPr/>
                </p:nvSpPr>
                <p:spPr>
                  <a:xfrm>
                    <a:off x="4347540" y="4172457"/>
                    <a:ext cx="2215058"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9" name="矩形 108"/>
                  <p:cNvSpPr/>
                  <p:nvPr/>
                </p:nvSpPr>
                <p:spPr>
                  <a:xfrm>
                    <a:off x="4347539" y="4003355"/>
                    <a:ext cx="3537430"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
            <p:nvSpPr>
              <p:cNvPr id="104" name="矩形 103"/>
              <p:cNvSpPr/>
              <p:nvPr/>
            </p:nvSpPr>
            <p:spPr>
              <a:xfrm>
                <a:off x="3781554" y="4061126"/>
                <a:ext cx="1061829" cy="253916"/>
              </a:xfrm>
              <a:prstGeom prst="rect">
                <a:avLst/>
              </a:prstGeom>
            </p:spPr>
            <p:txBody>
              <a:bodyPr wrap="none">
                <a:spAutoFit/>
              </a:bodyPr>
              <a:lstStyle/>
              <a:p>
                <a:r>
                  <a:rPr lang="zh-CN" altLang="en-US" sz="1600" dirty="0" smtClean="0">
                    <a:solidFill>
                      <a:srgbClr val="1F9E23"/>
                    </a:solidFill>
                    <a:latin typeface="Century Gothic" panose="020B0502020202020204" pitchFamily="34" charset="0"/>
                    <a:cs typeface="Arial" panose="020B0604020202020204" pitchFamily="34" charset="0"/>
                  </a:rPr>
                  <a:t>控制广播流量</a:t>
                </a:r>
                <a:endParaRPr lang="en-US" altLang="zh-CN" sz="1600" dirty="0">
                  <a:solidFill>
                    <a:srgbClr val="1F9E23"/>
                  </a:solidFill>
                  <a:latin typeface="Century Gothic" panose="020B0502020202020204" pitchFamily="34" charset="0"/>
                  <a:cs typeface="Arial" panose="020B0604020202020204" pitchFamily="34" charset="0"/>
                </a:endParaRPr>
              </a:p>
            </p:txBody>
          </p:sp>
        </p:grpSp>
      </p:grpSp>
      <p:grpSp>
        <p:nvGrpSpPr>
          <p:cNvPr id="70" name="组合 69"/>
          <p:cNvGrpSpPr/>
          <p:nvPr/>
        </p:nvGrpSpPr>
        <p:grpSpPr>
          <a:xfrm>
            <a:off x="11856640" y="548680"/>
            <a:ext cx="335360" cy="882400"/>
            <a:chOff x="8892480" y="411510"/>
            <a:chExt cx="251520" cy="661800"/>
          </a:xfrm>
        </p:grpSpPr>
        <p:sp>
          <p:nvSpPr>
            <p:cNvPr id="74" name="矩形 73"/>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5"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53</a:t>
              </a:r>
              <a:endParaRPr lang="zh-CN" altLang="en-US" sz="1067" dirty="0">
                <a:solidFill>
                  <a:schemeClr val="bg1"/>
                </a:solidFill>
                <a:latin typeface="Century Gothic" panose="020B0502020202020204" pitchFamily="34" charset="0"/>
              </a:endParaRPr>
            </a:p>
          </p:txBody>
        </p:sp>
        <p:grpSp>
          <p:nvGrpSpPr>
            <p:cNvPr id="76" name="组合 75"/>
            <p:cNvGrpSpPr/>
            <p:nvPr/>
          </p:nvGrpSpPr>
          <p:grpSpPr>
            <a:xfrm>
              <a:off x="8964240" y="818664"/>
              <a:ext cx="108000" cy="8629"/>
              <a:chOff x="8953171" y="847239"/>
              <a:chExt cx="130138" cy="8629"/>
            </a:xfrm>
          </p:grpSpPr>
          <p:cxnSp>
            <p:nvCxnSpPr>
              <p:cNvPr id="77" name="直接连接符 76"/>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412572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2" presetClass="entr" presetSubtype="2" fill="hold" grpId="0" nodeType="withEffect">
                                  <p:stCondLst>
                                    <p:cond delay="750"/>
                                  </p:stCondLst>
                                  <p:childTnLst>
                                    <p:set>
                                      <p:cBhvr>
                                        <p:cTn id="16" dur="1" fill="hold">
                                          <p:stCondLst>
                                            <p:cond delay="0"/>
                                          </p:stCondLst>
                                        </p:cTn>
                                        <p:tgtEl>
                                          <p:spTgt spid="67"/>
                                        </p:tgtEl>
                                        <p:attrNameLst>
                                          <p:attrName>style.visibility</p:attrName>
                                        </p:attrNameLst>
                                      </p:cBhvr>
                                      <p:to>
                                        <p:strVal val="visible"/>
                                      </p:to>
                                    </p:set>
                                    <p:anim calcmode="lin" valueType="num">
                                      <p:cBhvr additive="base">
                                        <p:cTn id="17" dur="500" fill="hold"/>
                                        <p:tgtEl>
                                          <p:spTgt spid="67"/>
                                        </p:tgtEl>
                                        <p:attrNameLst>
                                          <p:attrName>ppt_x</p:attrName>
                                        </p:attrNameLst>
                                      </p:cBhvr>
                                      <p:tavLst>
                                        <p:tav tm="0">
                                          <p:val>
                                            <p:strVal val="1+#ppt_w/2"/>
                                          </p:val>
                                        </p:tav>
                                        <p:tav tm="100000">
                                          <p:val>
                                            <p:strVal val="#ppt_x"/>
                                          </p:val>
                                        </p:tav>
                                      </p:tavLst>
                                    </p:anim>
                                    <p:anim calcmode="lin" valueType="num">
                                      <p:cBhvr additive="base">
                                        <p:cTn id="18" dur="500" fill="hold"/>
                                        <p:tgtEl>
                                          <p:spTgt spid="6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1250"/>
                                  </p:stCondLst>
                                  <p:childTnLst>
                                    <p:set>
                                      <p:cBhvr>
                                        <p:cTn id="20" dur="1" fill="hold">
                                          <p:stCondLst>
                                            <p:cond delay="0"/>
                                          </p:stCondLst>
                                        </p:cTn>
                                        <p:tgtEl>
                                          <p:spTgt spid="110"/>
                                        </p:tgtEl>
                                        <p:attrNameLst>
                                          <p:attrName>style.visibility</p:attrName>
                                        </p:attrNameLst>
                                      </p:cBhvr>
                                      <p:to>
                                        <p:strVal val="visible"/>
                                      </p:to>
                                    </p:set>
                                    <p:anim calcmode="lin" valueType="num">
                                      <p:cBhvr additive="base">
                                        <p:cTn id="21" dur="500" fill="hold"/>
                                        <p:tgtEl>
                                          <p:spTgt spid="110"/>
                                        </p:tgtEl>
                                        <p:attrNameLst>
                                          <p:attrName>ppt_x</p:attrName>
                                        </p:attrNameLst>
                                      </p:cBhvr>
                                      <p:tavLst>
                                        <p:tav tm="0">
                                          <p:val>
                                            <p:strVal val="0-#ppt_w/2"/>
                                          </p:val>
                                        </p:tav>
                                        <p:tav tm="100000">
                                          <p:val>
                                            <p:strVal val="#ppt_x"/>
                                          </p:val>
                                        </p:tav>
                                      </p:tavLst>
                                    </p:anim>
                                    <p:anim calcmode="lin" valueType="num">
                                      <p:cBhvr additive="base">
                                        <p:cTn id="22" dur="500" fill="hold"/>
                                        <p:tgtEl>
                                          <p:spTgt spid="110"/>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250"/>
                                  </p:stCondLst>
                                  <p:childTnLst>
                                    <p:set>
                                      <p:cBhvr>
                                        <p:cTn id="24" dur="1" fill="hold">
                                          <p:stCondLst>
                                            <p:cond delay="0"/>
                                          </p:stCondLst>
                                        </p:cTn>
                                        <p:tgtEl>
                                          <p:spTgt spid="111"/>
                                        </p:tgtEl>
                                        <p:attrNameLst>
                                          <p:attrName>style.visibility</p:attrName>
                                        </p:attrNameLst>
                                      </p:cBhvr>
                                      <p:to>
                                        <p:strVal val="visible"/>
                                      </p:to>
                                    </p:set>
                                    <p:anim calcmode="lin" valueType="num">
                                      <p:cBhvr additive="base">
                                        <p:cTn id="25" dur="500" fill="hold"/>
                                        <p:tgtEl>
                                          <p:spTgt spid="111"/>
                                        </p:tgtEl>
                                        <p:attrNameLst>
                                          <p:attrName>ppt_x</p:attrName>
                                        </p:attrNameLst>
                                      </p:cBhvr>
                                      <p:tavLst>
                                        <p:tav tm="0">
                                          <p:val>
                                            <p:strVal val="1+#ppt_w/2"/>
                                          </p:val>
                                        </p:tav>
                                        <p:tav tm="100000">
                                          <p:val>
                                            <p:strVal val="#ppt_x"/>
                                          </p:val>
                                        </p:tav>
                                      </p:tavLst>
                                    </p:anim>
                                    <p:anim calcmode="lin" valueType="num">
                                      <p:cBhvr additive="base">
                                        <p:cTn id="26" dur="500" fill="hold"/>
                                        <p:tgtEl>
                                          <p:spTgt spid="111"/>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1250"/>
                                  </p:stCondLst>
                                  <p:childTnLst>
                                    <p:set>
                                      <p:cBhvr>
                                        <p:cTn id="28" dur="1" fill="hold">
                                          <p:stCondLst>
                                            <p:cond delay="0"/>
                                          </p:stCondLst>
                                        </p:cTn>
                                        <p:tgtEl>
                                          <p:spTgt spid="112"/>
                                        </p:tgtEl>
                                        <p:attrNameLst>
                                          <p:attrName>style.visibility</p:attrName>
                                        </p:attrNameLst>
                                      </p:cBhvr>
                                      <p:to>
                                        <p:strVal val="visible"/>
                                      </p:to>
                                    </p:set>
                                    <p:anim calcmode="lin" valueType="num">
                                      <p:cBhvr additive="base">
                                        <p:cTn id="29" dur="500" fill="hold"/>
                                        <p:tgtEl>
                                          <p:spTgt spid="112"/>
                                        </p:tgtEl>
                                        <p:attrNameLst>
                                          <p:attrName>ppt_x</p:attrName>
                                        </p:attrNameLst>
                                      </p:cBhvr>
                                      <p:tavLst>
                                        <p:tav tm="0">
                                          <p:val>
                                            <p:strVal val="0-#ppt_w/2"/>
                                          </p:val>
                                        </p:tav>
                                        <p:tav tm="100000">
                                          <p:val>
                                            <p:strVal val="#ppt_x"/>
                                          </p:val>
                                        </p:tav>
                                      </p:tavLst>
                                    </p:anim>
                                    <p:anim calcmode="lin" valueType="num">
                                      <p:cBhvr additive="base">
                                        <p:cTn id="30" dur="500" fill="hold"/>
                                        <p:tgtEl>
                                          <p:spTgt spid="112"/>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1250"/>
                                  </p:stCondLst>
                                  <p:childTnLst>
                                    <p:set>
                                      <p:cBhvr>
                                        <p:cTn id="32" dur="1" fill="hold">
                                          <p:stCondLst>
                                            <p:cond delay="0"/>
                                          </p:stCondLst>
                                        </p:cTn>
                                        <p:tgtEl>
                                          <p:spTgt spid="113"/>
                                        </p:tgtEl>
                                        <p:attrNameLst>
                                          <p:attrName>style.visibility</p:attrName>
                                        </p:attrNameLst>
                                      </p:cBhvr>
                                      <p:to>
                                        <p:strVal val="visible"/>
                                      </p:to>
                                    </p:set>
                                    <p:anim calcmode="lin" valueType="num">
                                      <p:cBhvr additive="base">
                                        <p:cTn id="33" dur="500" fill="hold"/>
                                        <p:tgtEl>
                                          <p:spTgt spid="113"/>
                                        </p:tgtEl>
                                        <p:attrNameLst>
                                          <p:attrName>ppt_x</p:attrName>
                                        </p:attrNameLst>
                                      </p:cBhvr>
                                      <p:tavLst>
                                        <p:tav tm="0">
                                          <p:val>
                                            <p:strVal val="1+#ppt_w/2"/>
                                          </p:val>
                                        </p:tav>
                                        <p:tav tm="100000">
                                          <p:val>
                                            <p:strVal val="#ppt_x"/>
                                          </p:val>
                                        </p:tav>
                                      </p:tavLst>
                                    </p:anim>
                                    <p:anim calcmode="lin" valueType="num">
                                      <p:cBhvr additive="base">
                                        <p:cTn id="34" dur="500" fill="hold"/>
                                        <p:tgtEl>
                                          <p:spTgt spid="1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77539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虚拟局域网技术</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54</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390573"/>
          </a:xfrm>
          <a:prstGeom prst="rect">
            <a:avLst/>
          </a:prstGeom>
        </p:spPr>
        <p:txBody>
          <a:bodyPr wrap="square">
            <a:spAutoFit/>
          </a:bodyPr>
          <a:lstStyle/>
          <a:p>
            <a:pPr algn="just">
              <a:lnSpc>
                <a:spcPct val="114000"/>
              </a:lnSpc>
              <a:buClr>
                <a:srgbClr val="1F9E23"/>
              </a:buClr>
            </a:pPr>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基于端口的 </a:t>
            </a:r>
            <a:r>
              <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VLAN</a:t>
            </a:r>
          </a:p>
          <a:p>
            <a:pPr algn="just">
              <a:lnSpc>
                <a:spcPct val="114000"/>
              </a:lnSpc>
              <a:buClr>
                <a:srgbClr val="1F9E23"/>
              </a:buClr>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建立终端与</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之间的绑定，必须建立终端标识符与</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之间的绑定，最常用作终端标识符的是</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地址，因此，可以建立</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地址与</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之间的绑定，交换机不是根据终端接入交换机的端口确定该终端属于的</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，而是通过接收到的</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帧的源</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地址确定发送该</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帧的终端所属的</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a:t>
            </a:r>
          </a:p>
        </p:txBody>
      </p:sp>
      <p:sp>
        <p:nvSpPr>
          <p:cNvPr id="11" name="矩形 10"/>
          <p:cNvSpPr/>
          <p:nvPr/>
        </p:nvSpPr>
        <p:spPr>
          <a:xfrm>
            <a:off x="549987" y="1312195"/>
            <a:ext cx="2114681"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VLAN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的分类</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1826" y="3583210"/>
            <a:ext cx="9468347" cy="2554252"/>
          </a:xfrm>
          <a:prstGeom prst="rect">
            <a:avLst/>
          </a:prstGeom>
        </p:spPr>
      </p:pic>
    </p:spTree>
    <p:extLst>
      <p:ext uri="{BB962C8B-B14F-4D97-AF65-F5344CB8AC3E}">
        <p14:creationId xmlns:p14="http://schemas.microsoft.com/office/powerpoint/2010/main" val="1247487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strVal val="#ppt_x"/>
                                          </p:val>
                                        </p:tav>
                                        <p:tav tm="100000">
                                          <p:val>
                                            <p:strVal val="#ppt_x"/>
                                          </p:val>
                                        </p:tav>
                                      </p:tavLst>
                                    </p:anim>
                                    <p:anim calcmode="lin" valueType="num">
                                      <p:cBhvr>
                                        <p:cTn id="18" dur="500" fill="hold"/>
                                        <p:tgtEl>
                                          <p:spTgt spid="13"/>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77539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无线局域网简介</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55</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039708"/>
          </a:xfrm>
          <a:prstGeom prst="rect">
            <a:avLst/>
          </a:prstGeom>
        </p:spPr>
        <p:txBody>
          <a:bodyPr wrap="square">
            <a:spAutoFit/>
          </a:bodyPr>
          <a:lstStyle/>
          <a:p>
            <a:pPr marL="285750" indent="-285750" algn="just">
              <a:lnSpc>
                <a:spcPct val="114000"/>
              </a:lnSpc>
              <a:buClr>
                <a:srgbClr val="1F9E23"/>
              </a:buClr>
              <a:buFont typeface="Wingdings" panose="05000000000000000000" pitchFamily="2" charset="2"/>
              <a:buChar char="l"/>
            </a:pPr>
            <a:r>
              <a:rPr lang="en-US" altLang="zh-CN" b="1" dirty="0" smtClean="0">
                <a:solidFill>
                  <a:schemeClr val="tx1">
                    <a:lumMod val="65000"/>
                    <a:lumOff val="35000"/>
                  </a:schemeClr>
                </a:solidFill>
                <a:latin typeface="Century Gothic" panose="020B0502020202020204" pitchFamily="34" charset="0"/>
                <a:cs typeface="Arial" panose="020B0604020202020204" pitchFamily="34" charset="0"/>
              </a:rPr>
              <a:t>IEEE 802.11a</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：使用</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5GHz</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频段，最高传输速度为</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54Mb/s</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，与</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802.11b</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不兼容</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en-US" altLang="zh-CN" b="1" dirty="0">
                <a:solidFill>
                  <a:schemeClr val="tx1">
                    <a:lumMod val="65000"/>
                    <a:lumOff val="35000"/>
                  </a:schemeClr>
                </a:solidFill>
                <a:latin typeface="Century Gothic" panose="020B0502020202020204" pitchFamily="34" charset="0"/>
                <a:cs typeface="Arial" panose="020B0604020202020204" pitchFamily="34" charset="0"/>
              </a:rPr>
              <a:t>IEEE 802.11b</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：使用</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2.4GHz</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频段，最高传输速度为</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11Mb/s</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en-US" altLang="zh-CN" b="1" dirty="0" smtClean="0">
                <a:solidFill>
                  <a:schemeClr val="tx1">
                    <a:lumMod val="65000"/>
                    <a:lumOff val="35000"/>
                  </a:schemeClr>
                </a:solidFill>
                <a:latin typeface="Century Gothic" panose="020B0502020202020204" pitchFamily="34" charset="0"/>
                <a:cs typeface="Arial" panose="020B0604020202020204" pitchFamily="34" charset="0"/>
              </a:rPr>
              <a:t>IEEE 802.11g</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：使用</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2.4GHZ</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频段，最高传输速度为</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54Mb/s</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，可向下兼容 </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802.11b</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zh-CN" altLang="en-US"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1" name="矩形 10"/>
          <p:cNvSpPr/>
          <p:nvPr/>
        </p:nvSpPr>
        <p:spPr>
          <a:xfrm>
            <a:off x="549987" y="1312195"/>
            <a:ext cx="2818400"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WLAN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的常见标准</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8248" y="3215917"/>
            <a:ext cx="7095504" cy="2809240"/>
          </a:xfrm>
          <a:prstGeom prst="rect">
            <a:avLst/>
          </a:prstGeom>
        </p:spPr>
      </p:pic>
    </p:spTree>
    <p:extLst>
      <p:ext uri="{BB962C8B-B14F-4D97-AF65-F5344CB8AC3E}">
        <p14:creationId xmlns:p14="http://schemas.microsoft.com/office/powerpoint/2010/main" val="2624480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9987" y="698680"/>
            <a:ext cx="3775393" cy="1075180"/>
            <a:chOff x="412490" y="524010"/>
            <a:chExt cx="2831545" cy="806385"/>
          </a:xfrm>
        </p:grpSpPr>
        <p:sp>
          <p:nvSpPr>
            <p:cNvPr id="5" name="矩形 4"/>
            <p:cNvSpPr/>
            <p:nvPr/>
          </p:nvSpPr>
          <p:spPr>
            <a:xfrm>
              <a:off x="412490" y="524010"/>
              <a:ext cx="2831545" cy="530914"/>
            </a:xfrm>
            <a:prstGeom prst="rect">
              <a:avLst/>
            </a:prstGeom>
          </p:spPr>
          <p:txBody>
            <a:bodyPr wrap="none">
              <a:spAutoFit/>
            </a:bodyPr>
            <a:lstStyle/>
            <a:p>
              <a:r>
                <a:rPr lang="zh-CN" altLang="en-US"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无线局域网简介</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984146"/>
              <a:ext cx="2113800" cy="346249"/>
            </a:xfrm>
            <a:prstGeom prst="rect">
              <a:avLst/>
            </a:prstGeom>
          </p:spPr>
          <p:txBody>
            <a:bodyPr wrap="none">
              <a:spAutoFit/>
            </a:bodyPr>
            <a:lstStyle/>
            <a:p>
              <a:r>
                <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WLAN </a:t>
              </a:r>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的常见标准</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56</a:t>
              </a:r>
              <a:endParaRPr lang="zh-CN" altLang="en-US" sz="1067"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118" name="组合 4117"/>
          <p:cNvGrpSpPr/>
          <p:nvPr/>
        </p:nvGrpSpPr>
        <p:grpSpPr>
          <a:xfrm>
            <a:off x="438346" y="2299766"/>
            <a:ext cx="2821541" cy="3906167"/>
            <a:chOff x="543501" y="1724824"/>
            <a:chExt cx="2116156" cy="2929626"/>
          </a:xfrm>
        </p:grpSpPr>
        <p:grpSp>
          <p:nvGrpSpPr>
            <p:cNvPr id="4102" name="组合 4101"/>
            <p:cNvGrpSpPr/>
            <p:nvPr/>
          </p:nvGrpSpPr>
          <p:grpSpPr>
            <a:xfrm>
              <a:off x="543501" y="3625738"/>
              <a:ext cx="2116156" cy="1028712"/>
              <a:chOff x="543501" y="3471850"/>
              <a:chExt cx="2116156" cy="1028712"/>
            </a:xfrm>
          </p:grpSpPr>
          <p:sp>
            <p:nvSpPr>
              <p:cNvPr id="180" name="矩形 179"/>
              <p:cNvSpPr/>
              <p:nvPr/>
            </p:nvSpPr>
            <p:spPr>
              <a:xfrm>
                <a:off x="1068268" y="3471850"/>
                <a:ext cx="1066639" cy="346249"/>
              </a:xfrm>
              <a:prstGeom prst="rect">
                <a:avLst/>
              </a:prstGeom>
            </p:spPr>
            <p:txBody>
              <a:bodyPr wrap="none">
                <a:spAutoFit/>
              </a:bodyPr>
              <a:lstStyle/>
              <a:p>
                <a:pPr algn="ctr"/>
                <a:r>
                  <a:rPr lang="zh-CN" altLang="en-US" sz="2400" b="1"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无线网卡</a:t>
                </a:r>
                <a:endParaRPr lang="en-US" altLang="zh-CN" sz="2400" b="1"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182" name="矩形 181"/>
              <p:cNvSpPr/>
              <p:nvPr/>
            </p:nvSpPr>
            <p:spPr>
              <a:xfrm>
                <a:off x="543501" y="3799697"/>
                <a:ext cx="2116156" cy="700865"/>
              </a:xfrm>
              <a:prstGeom prst="rect">
                <a:avLst/>
              </a:prstGeom>
            </p:spPr>
            <p:txBody>
              <a:bodyPr wrap="square">
                <a:spAutoFit/>
              </a:bodyPr>
              <a:lstStyle/>
              <a:p>
                <a:pPr algn="ctr">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无线网卡的作用</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类似以太网</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的网卡，作为无线网络的接口，实现与无线网络的连接。</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4105" name="组合 4104"/>
            <p:cNvGrpSpPr/>
            <p:nvPr/>
          </p:nvGrpSpPr>
          <p:grpSpPr>
            <a:xfrm>
              <a:off x="843947" y="1724824"/>
              <a:ext cx="1515265" cy="1515265"/>
              <a:chOff x="722888" y="1724824"/>
              <a:chExt cx="1515265" cy="1515265"/>
            </a:xfrm>
          </p:grpSpPr>
          <p:sp>
            <p:nvSpPr>
              <p:cNvPr id="139" name="椭圆 138"/>
              <p:cNvSpPr/>
              <p:nvPr/>
            </p:nvSpPr>
            <p:spPr>
              <a:xfrm>
                <a:off x="722888" y="1724824"/>
                <a:ext cx="1515265" cy="1515265"/>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098" name="组合 4097"/>
              <p:cNvGrpSpPr/>
              <p:nvPr/>
            </p:nvGrpSpPr>
            <p:grpSpPr>
              <a:xfrm>
                <a:off x="1166760" y="2123534"/>
                <a:ext cx="627520" cy="717845"/>
                <a:chOff x="10856093" y="315913"/>
                <a:chExt cx="419100" cy="479425"/>
              </a:xfrm>
              <a:solidFill>
                <a:schemeClr val="bg1"/>
              </a:solidFill>
            </p:grpSpPr>
            <p:sp>
              <p:nvSpPr>
                <p:cNvPr id="4" name="Freeform 7"/>
                <p:cNvSpPr>
                  <a:spLocks noEditPoints="1"/>
                </p:cNvSpPr>
                <p:nvPr/>
              </p:nvSpPr>
              <p:spPr bwMode="auto">
                <a:xfrm>
                  <a:off x="10856093" y="315913"/>
                  <a:ext cx="330200" cy="41910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 name="Rectangle 8"/>
                <p:cNvSpPr>
                  <a:spLocks noChangeArrowheads="1"/>
                </p:cNvSpPr>
                <p:nvPr/>
              </p:nvSpPr>
              <p:spPr bwMode="auto">
                <a:xfrm>
                  <a:off x="10930706" y="495301"/>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 name="Rectangle 9"/>
                <p:cNvSpPr>
                  <a:spLocks noChangeArrowheads="1"/>
                </p:cNvSpPr>
                <p:nvPr/>
              </p:nvSpPr>
              <p:spPr bwMode="auto">
                <a:xfrm>
                  <a:off x="10930706" y="555626"/>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 name="Rectangle 10"/>
                <p:cNvSpPr>
                  <a:spLocks noChangeArrowheads="1"/>
                </p:cNvSpPr>
                <p:nvPr/>
              </p:nvSpPr>
              <p:spPr bwMode="auto">
                <a:xfrm>
                  <a:off x="10930706" y="615951"/>
                  <a:ext cx="1793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 name="Rectangle 11"/>
                <p:cNvSpPr>
                  <a:spLocks noChangeArrowheads="1"/>
                </p:cNvSpPr>
                <p:nvPr/>
              </p:nvSpPr>
              <p:spPr bwMode="auto">
                <a:xfrm>
                  <a:off x="10930706" y="434975"/>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9" name="Freeform 12"/>
                <p:cNvSpPr>
                  <a:spLocks/>
                </p:cNvSpPr>
                <p:nvPr/>
              </p:nvSpPr>
              <p:spPr bwMode="auto">
                <a:xfrm>
                  <a:off x="10960868" y="374650"/>
                  <a:ext cx="314325" cy="420688"/>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4104" name="椭圆 4103"/>
              <p:cNvSpPr/>
              <p:nvPr/>
            </p:nvSpPr>
            <p:spPr>
              <a:xfrm>
                <a:off x="764952" y="1766888"/>
                <a:ext cx="1431136" cy="1431136"/>
              </a:xfrm>
              <a:prstGeom prst="ellipse">
                <a:avLst/>
              </a:prstGeom>
              <a:noFill/>
              <a:ln w="12700">
                <a:solidFill>
                  <a:srgbClr val="1B89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grpSp>
        <p:nvGrpSpPr>
          <p:cNvPr id="4117" name="组合 4116"/>
          <p:cNvGrpSpPr/>
          <p:nvPr/>
        </p:nvGrpSpPr>
        <p:grpSpPr>
          <a:xfrm>
            <a:off x="4560960" y="2352892"/>
            <a:ext cx="2821541" cy="4186882"/>
            <a:chOff x="2368924" y="1724824"/>
            <a:chExt cx="2116156" cy="3140163"/>
          </a:xfrm>
        </p:grpSpPr>
        <p:grpSp>
          <p:nvGrpSpPr>
            <p:cNvPr id="4107" name="组合 4106"/>
            <p:cNvGrpSpPr/>
            <p:nvPr/>
          </p:nvGrpSpPr>
          <p:grpSpPr>
            <a:xfrm>
              <a:off x="2669370" y="1724824"/>
              <a:ext cx="1515265" cy="1515265"/>
              <a:chOff x="2626235" y="1724824"/>
              <a:chExt cx="1515265" cy="1515265"/>
            </a:xfrm>
          </p:grpSpPr>
          <p:sp>
            <p:nvSpPr>
              <p:cNvPr id="145" name="椭圆 144"/>
              <p:cNvSpPr/>
              <p:nvPr/>
            </p:nvSpPr>
            <p:spPr>
              <a:xfrm>
                <a:off x="2626235" y="1724824"/>
                <a:ext cx="1515265" cy="1515265"/>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0" name="Freeform 13"/>
              <p:cNvSpPr>
                <a:spLocks/>
              </p:cNvSpPr>
              <p:nvPr/>
            </p:nvSpPr>
            <p:spPr bwMode="auto">
              <a:xfrm>
                <a:off x="3023756" y="2146114"/>
                <a:ext cx="720223" cy="672684"/>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83" name="椭圆 182"/>
              <p:cNvSpPr/>
              <p:nvPr/>
            </p:nvSpPr>
            <p:spPr>
              <a:xfrm>
                <a:off x="2668299" y="1766888"/>
                <a:ext cx="1431136" cy="1431136"/>
              </a:xfrm>
              <a:prstGeom prst="ellipse">
                <a:avLst/>
              </a:prstGeom>
              <a:noFill/>
              <a:ln w="12700">
                <a:solidFill>
                  <a:srgbClr val="2833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87" name="组合 186"/>
            <p:cNvGrpSpPr/>
            <p:nvPr/>
          </p:nvGrpSpPr>
          <p:grpSpPr>
            <a:xfrm>
              <a:off x="2368924" y="3625738"/>
              <a:ext cx="2116156" cy="1239249"/>
              <a:chOff x="543501" y="3471850"/>
              <a:chExt cx="2116156" cy="1239249"/>
            </a:xfrm>
          </p:grpSpPr>
          <p:sp>
            <p:nvSpPr>
              <p:cNvPr id="188" name="矩形 187"/>
              <p:cNvSpPr/>
              <p:nvPr/>
            </p:nvSpPr>
            <p:spPr>
              <a:xfrm>
                <a:off x="1043621" y="3471850"/>
                <a:ext cx="1115931" cy="346249"/>
              </a:xfrm>
              <a:prstGeom prst="rect">
                <a:avLst/>
              </a:prstGeom>
            </p:spPr>
            <p:txBody>
              <a:bodyPr wrap="none">
                <a:spAutoFit/>
              </a:bodyPr>
              <a:lstStyle/>
              <a:p>
                <a:pPr algn="ctr"/>
                <a:r>
                  <a:rPr lang="zh-CN" altLang="en-US" sz="2400" b="1"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无线 </a:t>
                </a:r>
                <a:r>
                  <a:rPr lang="en-US" altLang="zh-CN" sz="2400" b="1"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AP</a:t>
                </a:r>
                <a:endParaRPr lang="en-US" altLang="zh-CN" sz="2400" b="1"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189" name="矩形 188"/>
              <p:cNvSpPr/>
              <p:nvPr/>
            </p:nvSpPr>
            <p:spPr>
              <a:xfrm>
                <a:off x="543501" y="3799696"/>
                <a:ext cx="2116156" cy="911403"/>
              </a:xfrm>
              <a:prstGeom prst="rect">
                <a:avLst/>
              </a:prstGeom>
            </p:spPr>
            <p:txBody>
              <a:bodyPr wrap="square">
                <a:spAutoFit/>
              </a:bodyPr>
              <a:lstStyle/>
              <a:p>
                <a:pPr algn="ctr">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无线</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的作用类似于以太网中的集线器</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。可</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成倍地扩展网络覆盖</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直径，也</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可使网络中容纳更多的网络设备。</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4115" name="组合 4114"/>
          <p:cNvGrpSpPr/>
          <p:nvPr/>
        </p:nvGrpSpPr>
        <p:grpSpPr>
          <a:xfrm>
            <a:off x="8581322" y="2296807"/>
            <a:ext cx="2821541" cy="4467603"/>
            <a:chOff x="4561670" y="1724824"/>
            <a:chExt cx="2116156" cy="3350703"/>
          </a:xfrm>
        </p:grpSpPr>
        <p:grpSp>
          <p:nvGrpSpPr>
            <p:cNvPr id="4108" name="组合 4107"/>
            <p:cNvGrpSpPr/>
            <p:nvPr/>
          </p:nvGrpSpPr>
          <p:grpSpPr>
            <a:xfrm>
              <a:off x="4862116" y="1724824"/>
              <a:ext cx="1515265" cy="1515265"/>
              <a:chOff x="4518811" y="1724824"/>
              <a:chExt cx="1515265" cy="1515265"/>
            </a:xfrm>
          </p:grpSpPr>
          <p:sp>
            <p:nvSpPr>
              <p:cNvPr id="151" name="椭圆 150"/>
              <p:cNvSpPr/>
              <p:nvPr/>
            </p:nvSpPr>
            <p:spPr>
              <a:xfrm>
                <a:off x="4518811" y="1724824"/>
                <a:ext cx="1515265" cy="1515265"/>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101" name="组合 4100"/>
              <p:cNvGrpSpPr/>
              <p:nvPr/>
            </p:nvGrpSpPr>
            <p:grpSpPr>
              <a:xfrm>
                <a:off x="4962683" y="2122346"/>
                <a:ext cx="627520" cy="720221"/>
                <a:chOff x="14545443" y="5235576"/>
                <a:chExt cx="419100" cy="481012"/>
              </a:xfrm>
              <a:solidFill>
                <a:schemeClr val="bg1"/>
              </a:solidFill>
            </p:grpSpPr>
            <p:sp>
              <p:nvSpPr>
                <p:cNvPr id="60" name="Freeform 16"/>
                <p:cNvSpPr>
                  <a:spLocks/>
                </p:cNvSpPr>
                <p:nvPr/>
              </p:nvSpPr>
              <p:spPr bwMode="auto">
                <a:xfrm>
                  <a:off x="14545443" y="5303838"/>
                  <a:ext cx="419100" cy="412750"/>
                </a:xfrm>
                <a:custGeom>
                  <a:avLst/>
                  <a:gdLst>
                    <a:gd name="T0" fmla="*/ 56 w 112"/>
                    <a:gd name="T1" fmla="*/ 110 h 110"/>
                    <a:gd name="T2" fmla="*/ 0 w 112"/>
                    <a:gd name="T3" fmla="*/ 54 h 110"/>
                    <a:gd name="T4" fmla="*/ 43 w 112"/>
                    <a:gd name="T5" fmla="*/ 0 h 110"/>
                    <a:gd name="T6" fmla="*/ 45 w 112"/>
                    <a:gd name="T7" fmla="*/ 7 h 110"/>
                    <a:gd name="T8" fmla="*/ 8 w 112"/>
                    <a:gd name="T9" fmla="*/ 54 h 110"/>
                    <a:gd name="T10" fmla="*/ 56 w 112"/>
                    <a:gd name="T11" fmla="*/ 102 h 110"/>
                    <a:gd name="T12" fmla="*/ 104 w 112"/>
                    <a:gd name="T13" fmla="*/ 54 h 110"/>
                    <a:gd name="T14" fmla="*/ 67 w 112"/>
                    <a:gd name="T15" fmla="*/ 7 h 110"/>
                    <a:gd name="T16" fmla="*/ 69 w 112"/>
                    <a:gd name="T17" fmla="*/ 0 h 110"/>
                    <a:gd name="T18" fmla="*/ 112 w 112"/>
                    <a:gd name="T19" fmla="*/ 54 h 110"/>
                    <a:gd name="T20" fmla="*/ 56 w 112"/>
                    <a:gd name="T21"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110">
                      <a:moveTo>
                        <a:pt x="56" y="110"/>
                      </a:moveTo>
                      <a:cubicBezTo>
                        <a:pt x="25" y="110"/>
                        <a:pt x="0" y="85"/>
                        <a:pt x="0" y="54"/>
                      </a:cubicBezTo>
                      <a:cubicBezTo>
                        <a:pt x="0" y="28"/>
                        <a:pt x="18" y="5"/>
                        <a:pt x="43" y="0"/>
                      </a:cubicBezTo>
                      <a:cubicBezTo>
                        <a:pt x="45" y="7"/>
                        <a:pt x="45" y="7"/>
                        <a:pt x="45" y="7"/>
                      </a:cubicBezTo>
                      <a:cubicBezTo>
                        <a:pt x="23" y="12"/>
                        <a:pt x="8" y="32"/>
                        <a:pt x="8" y="54"/>
                      </a:cubicBezTo>
                      <a:cubicBezTo>
                        <a:pt x="8" y="80"/>
                        <a:pt x="30" y="102"/>
                        <a:pt x="56" y="102"/>
                      </a:cubicBezTo>
                      <a:cubicBezTo>
                        <a:pt x="82" y="102"/>
                        <a:pt x="104" y="80"/>
                        <a:pt x="104" y="54"/>
                      </a:cubicBezTo>
                      <a:cubicBezTo>
                        <a:pt x="104" y="32"/>
                        <a:pt x="89" y="12"/>
                        <a:pt x="67" y="7"/>
                      </a:cubicBezTo>
                      <a:cubicBezTo>
                        <a:pt x="69" y="0"/>
                        <a:pt x="69" y="0"/>
                        <a:pt x="69" y="0"/>
                      </a:cubicBezTo>
                      <a:cubicBezTo>
                        <a:pt x="94" y="5"/>
                        <a:pt x="112" y="28"/>
                        <a:pt x="112" y="54"/>
                      </a:cubicBezTo>
                      <a:cubicBezTo>
                        <a:pt x="112" y="85"/>
                        <a:pt x="87" y="110"/>
                        <a:pt x="56" y="1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Rectangle 17"/>
                <p:cNvSpPr>
                  <a:spLocks noChangeArrowheads="1"/>
                </p:cNvSpPr>
                <p:nvPr/>
              </p:nvSpPr>
              <p:spPr bwMode="auto">
                <a:xfrm>
                  <a:off x="14740706" y="5235576"/>
                  <a:ext cx="3016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Rectangle 18"/>
                <p:cNvSpPr>
                  <a:spLocks noChangeArrowheads="1"/>
                </p:cNvSpPr>
                <p:nvPr/>
              </p:nvSpPr>
              <p:spPr bwMode="auto">
                <a:xfrm>
                  <a:off x="14710543" y="5235576"/>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19"/>
                <p:cNvSpPr>
                  <a:spLocks/>
                </p:cNvSpPr>
                <p:nvPr/>
              </p:nvSpPr>
              <p:spPr bwMode="auto">
                <a:xfrm>
                  <a:off x="14658156" y="5486401"/>
                  <a:ext cx="115888" cy="117475"/>
                </a:xfrm>
                <a:custGeom>
                  <a:avLst/>
                  <a:gdLst>
                    <a:gd name="T0" fmla="*/ 0 w 73"/>
                    <a:gd name="T1" fmla="*/ 74 h 74"/>
                    <a:gd name="T2" fmla="*/ 23 w 73"/>
                    <a:gd name="T3" fmla="*/ 0 h 74"/>
                    <a:gd name="T4" fmla="*/ 42 w 73"/>
                    <a:gd name="T5" fmla="*/ 5 h 74"/>
                    <a:gd name="T6" fmla="*/ 28 w 73"/>
                    <a:gd name="T7" fmla="*/ 45 h 74"/>
                    <a:gd name="T8" fmla="*/ 68 w 73"/>
                    <a:gd name="T9" fmla="*/ 31 h 74"/>
                    <a:gd name="T10" fmla="*/ 73 w 73"/>
                    <a:gd name="T11" fmla="*/ 50 h 74"/>
                    <a:gd name="T12" fmla="*/ 0 w 7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73" h="74">
                      <a:moveTo>
                        <a:pt x="0" y="74"/>
                      </a:moveTo>
                      <a:lnTo>
                        <a:pt x="23" y="0"/>
                      </a:lnTo>
                      <a:lnTo>
                        <a:pt x="42" y="5"/>
                      </a:lnTo>
                      <a:lnTo>
                        <a:pt x="28" y="45"/>
                      </a:lnTo>
                      <a:lnTo>
                        <a:pt x="68" y="31"/>
                      </a:lnTo>
                      <a:lnTo>
                        <a:pt x="73" y="50"/>
                      </a:ln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96" name="Freeform 20"/>
                <p:cNvSpPr>
                  <a:spLocks/>
                </p:cNvSpPr>
                <p:nvPr/>
              </p:nvSpPr>
              <p:spPr bwMode="auto">
                <a:xfrm>
                  <a:off x="14735943" y="5408613"/>
                  <a:ext cx="117475" cy="115888"/>
                </a:xfrm>
                <a:custGeom>
                  <a:avLst/>
                  <a:gdLst>
                    <a:gd name="T0" fmla="*/ 50 w 74"/>
                    <a:gd name="T1" fmla="*/ 73 h 73"/>
                    <a:gd name="T2" fmla="*/ 31 w 74"/>
                    <a:gd name="T3" fmla="*/ 68 h 73"/>
                    <a:gd name="T4" fmla="*/ 45 w 74"/>
                    <a:gd name="T5" fmla="*/ 28 h 73"/>
                    <a:gd name="T6" fmla="*/ 5 w 74"/>
                    <a:gd name="T7" fmla="*/ 42 h 73"/>
                    <a:gd name="T8" fmla="*/ 0 w 74"/>
                    <a:gd name="T9" fmla="*/ 23 h 73"/>
                    <a:gd name="T10" fmla="*/ 74 w 74"/>
                    <a:gd name="T11" fmla="*/ 0 h 73"/>
                    <a:gd name="T12" fmla="*/ 50 w 74"/>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50" y="73"/>
                      </a:moveTo>
                      <a:lnTo>
                        <a:pt x="31" y="68"/>
                      </a:lnTo>
                      <a:lnTo>
                        <a:pt x="45" y="28"/>
                      </a:lnTo>
                      <a:lnTo>
                        <a:pt x="5" y="42"/>
                      </a:lnTo>
                      <a:lnTo>
                        <a:pt x="0" y="23"/>
                      </a:lnTo>
                      <a:lnTo>
                        <a:pt x="74" y="0"/>
                      </a:lnTo>
                      <a:lnTo>
                        <a:pt x="50"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84" name="椭圆 183"/>
              <p:cNvSpPr/>
              <p:nvPr/>
            </p:nvSpPr>
            <p:spPr>
              <a:xfrm>
                <a:off x="4560875" y="1766888"/>
                <a:ext cx="1431136" cy="1431136"/>
              </a:xfrm>
              <a:prstGeom prst="ellipse">
                <a:avLst/>
              </a:prstGeom>
              <a:noFill/>
              <a:ln w="12700">
                <a:solidFill>
                  <a:srgbClr val="1B89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90" name="组合 189"/>
            <p:cNvGrpSpPr/>
            <p:nvPr/>
          </p:nvGrpSpPr>
          <p:grpSpPr>
            <a:xfrm>
              <a:off x="4561670" y="3625738"/>
              <a:ext cx="2116156" cy="1449789"/>
              <a:chOff x="543501" y="3471850"/>
              <a:chExt cx="2116156" cy="1449789"/>
            </a:xfrm>
          </p:grpSpPr>
          <p:sp>
            <p:nvSpPr>
              <p:cNvPr id="191" name="矩形 190"/>
              <p:cNvSpPr/>
              <p:nvPr/>
            </p:nvSpPr>
            <p:spPr>
              <a:xfrm>
                <a:off x="952249" y="3471850"/>
                <a:ext cx="1298673" cy="346249"/>
              </a:xfrm>
              <a:prstGeom prst="rect">
                <a:avLst/>
              </a:prstGeom>
            </p:spPr>
            <p:txBody>
              <a:bodyPr wrap="none">
                <a:spAutoFit/>
              </a:bodyPr>
              <a:lstStyle/>
              <a:p>
                <a:pPr algn="ctr"/>
                <a:r>
                  <a:rPr lang="zh-CN" altLang="en-US" sz="2400" b="1"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无线路由器</a:t>
                </a:r>
                <a:endParaRPr lang="en-US" altLang="zh-CN" sz="2400" b="1"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192" name="矩形 191"/>
              <p:cNvSpPr/>
              <p:nvPr/>
            </p:nvSpPr>
            <p:spPr>
              <a:xfrm>
                <a:off x="543501" y="3799697"/>
                <a:ext cx="2116156" cy="1121942"/>
              </a:xfrm>
              <a:prstGeom prst="rect">
                <a:avLst/>
              </a:prstGeom>
            </p:spPr>
            <p:txBody>
              <a:bodyPr wrap="square">
                <a:spAutoFit/>
              </a:bodyPr>
              <a:lstStyle/>
              <a:p>
                <a:pPr algn="ctr">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无线</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路由器无线</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与宽带路由器的结合</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。实现</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无线网络</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中</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连接共享，实现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ADSL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Cable Modem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和小区宽带的</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无线接入</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spTree>
    <p:extLst>
      <p:ext uri="{BB962C8B-B14F-4D97-AF65-F5344CB8AC3E}">
        <p14:creationId xmlns:p14="http://schemas.microsoft.com/office/powerpoint/2010/main" val="5002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3" presetClass="entr" presetSubtype="16" fill="hold" nodeType="withEffect">
                                  <p:stCondLst>
                                    <p:cond delay="1000"/>
                                  </p:stCondLst>
                                  <p:childTnLst>
                                    <p:set>
                                      <p:cBhvr>
                                        <p:cTn id="9" dur="1" fill="hold">
                                          <p:stCondLst>
                                            <p:cond delay="0"/>
                                          </p:stCondLst>
                                        </p:cTn>
                                        <p:tgtEl>
                                          <p:spTgt spid="4118"/>
                                        </p:tgtEl>
                                        <p:attrNameLst>
                                          <p:attrName>style.visibility</p:attrName>
                                        </p:attrNameLst>
                                      </p:cBhvr>
                                      <p:to>
                                        <p:strVal val="visible"/>
                                      </p:to>
                                    </p:set>
                                    <p:anim calcmode="lin" valueType="num">
                                      <p:cBhvr>
                                        <p:cTn id="10" dur="300" fill="hold"/>
                                        <p:tgtEl>
                                          <p:spTgt spid="4118"/>
                                        </p:tgtEl>
                                        <p:attrNameLst>
                                          <p:attrName>ppt_w</p:attrName>
                                        </p:attrNameLst>
                                      </p:cBhvr>
                                      <p:tavLst>
                                        <p:tav tm="0">
                                          <p:val>
                                            <p:fltVal val="0"/>
                                          </p:val>
                                        </p:tav>
                                        <p:tav tm="100000">
                                          <p:val>
                                            <p:strVal val="#ppt_w"/>
                                          </p:val>
                                        </p:tav>
                                      </p:tavLst>
                                    </p:anim>
                                    <p:anim calcmode="lin" valueType="num">
                                      <p:cBhvr>
                                        <p:cTn id="11" dur="300" fill="hold"/>
                                        <p:tgtEl>
                                          <p:spTgt spid="4118"/>
                                        </p:tgtEl>
                                        <p:attrNameLst>
                                          <p:attrName>ppt_h</p:attrName>
                                        </p:attrNameLst>
                                      </p:cBhvr>
                                      <p:tavLst>
                                        <p:tav tm="0">
                                          <p:val>
                                            <p:fltVal val="0"/>
                                          </p:val>
                                        </p:tav>
                                        <p:tav tm="100000">
                                          <p:val>
                                            <p:strVal val="#ppt_h"/>
                                          </p:val>
                                        </p:tav>
                                      </p:tavLst>
                                    </p:anim>
                                  </p:childTnLst>
                                </p:cTn>
                              </p:par>
                              <p:par>
                                <p:cTn id="12" presetID="6" presetClass="emph" presetSubtype="0" autoRev="1" fill="hold" nodeType="withEffect">
                                  <p:stCondLst>
                                    <p:cond delay="1250"/>
                                  </p:stCondLst>
                                  <p:childTnLst>
                                    <p:animScale>
                                      <p:cBhvr>
                                        <p:cTn id="13" dur="200" fill="hold"/>
                                        <p:tgtEl>
                                          <p:spTgt spid="4118"/>
                                        </p:tgtEl>
                                      </p:cBhvr>
                                      <p:by x="110000" y="110000"/>
                                    </p:animScale>
                                  </p:childTnLst>
                                </p:cTn>
                              </p:par>
                              <p:par>
                                <p:cTn id="14" presetID="23" presetClass="entr" presetSubtype="16" fill="hold" nodeType="withEffect">
                                  <p:stCondLst>
                                    <p:cond delay="1250"/>
                                  </p:stCondLst>
                                  <p:childTnLst>
                                    <p:set>
                                      <p:cBhvr>
                                        <p:cTn id="15" dur="1" fill="hold">
                                          <p:stCondLst>
                                            <p:cond delay="0"/>
                                          </p:stCondLst>
                                        </p:cTn>
                                        <p:tgtEl>
                                          <p:spTgt spid="4117"/>
                                        </p:tgtEl>
                                        <p:attrNameLst>
                                          <p:attrName>style.visibility</p:attrName>
                                        </p:attrNameLst>
                                      </p:cBhvr>
                                      <p:to>
                                        <p:strVal val="visible"/>
                                      </p:to>
                                    </p:set>
                                    <p:anim calcmode="lin" valueType="num">
                                      <p:cBhvr>
                                        <p:cTn id="16" dur="300" fill="hold"/>
                                        <p:tgtEl>
                                          <p:spTgt spid="4117"/>
                                        </p:tgtEl>
                                        <p:attrNameLst>
                                          <p:attrName>ppt_w</p:attrName>
                                        </p:attrNameLst>
                                      </p:cBhvr>
                                      <p:tavLst>
                                        <p:tav tm="0">
                                          <p:val>
                                            <p:fltVal val="0"/>
                                          </p:val>
                                        </p:tav>
                                        <p:tav tm="100000">
                                          <p:val>
                                            <p:strVal val="#ppt_w"/>
                                          </p:val>
                                        </p:tav>
                                      </p:tavLst>
                                    </p:anim>
                                    <p:anim calcmode="lin" valueType="num">
                                      <p:cBhvr>
                                        <p:cTn id="17" dur="300" fill="hold"/>
                                        <p:tgtEl>
                                          <p:spTgt spid="4117"/>
                                        </p:tgtEl>
                                        <p:attrNameLst>
                                          <p:attrName>ppt_h</p:attrName>
                                        </p:attrNameLst>
                                      </p:cBhvr>
                                      <p:tavLst>
                                        <p:tav tm="0">
                                          <p:val>
                                            <p:fltVal val="0"/>
                                          </p:val>
                                        </p:tav>
                                        <p:tav tm="100000">
                                          <p:val>
                                            <p:strVal val="#ppt_h"/>
                                          </p:val>
                                        </p:tav>
                                      </p:tavLst>
                                    </p:anim>
                                  </p:childTnLst>
                                </p:cTn>
                              </p:par>
                              <p:par>
                                <p:cTn id="18" presetID="6" presetClass="emph" presetSubtype="0" autoRev="1" fill="hold" nodeType="withEffect">
                                  <p:stCondLst>
                                    <p:cond delay="1500"/>
                                  </p:stCondLst>
                                  <p:childTnLst>
                                    <p:animScale>
                                      <p:cBhvr>
                                        <p:cTn id="19" dur="200" fill="hold"/>
                                        <p:tgtEl>
                                          <p:spTgt spid="4117"/>
                                        </p:tgtEl>
                                      </p:cBhvr>
                                      <p:by x="110000" y="110000"/>
                                    </p:animScale>
                                  </p:childTnLst>
                                </p:cTn>
                              </p:par>
                              <p:par>
                                <p:cTn id="20" presetID="23" presetClass="entr" presetSubtype="16" fill="hold" nodeType="withEffect">
                                  <p:stCondLst>
                                    <p:cond delay="1500"/>
                                  </p:stCondLst>
                                  <p:childTnLst>
                                    <p:set>
                                      <p:cBhvr>
                                        <p:cTn id="21" dur="1" fill="hold">
                                          <p:stCondLst>
                                            <p:cond delay="0"/>
                                          </p:stCondLst>
                                        </p:cTn>
                                        <p:tgtEl>
                                          <p:spTgt spid="4115"/>
                                        </p:tgtEl>
                                        <p:attrNameLst>
                                          <p:attrName>style.visibility</p:attrName>
                                        </p:attrNameLst>
                                      </p:cBhvr>
                                      <p:to>
                                        <p:strVal val="visible"/>
                                      </p:to>
                                    </p:set>
                                    <p:anim calcmode="lin" valueType="num">
                                      <p:cBhvr>
                                        <p:cTn id="22" dur="300" fill="hold"/>
                                        <p:tgtEl>
                                          <p:spTgt spid="4115"/>
                                        </p:tgtEl>
                                        <p:attrNameLst>
                                          <p:attrName>ppt_w</p:attrName>
                                        </p:attrNameLst>
                                      </p:cBhvr>
                                      <p:tavLst>
                                        <p:tav tm="0">
                                          <p:val>
                                            <p:fltVal val="0"/>
                                          </p:val>
                                        </p:tav>
                                        <p:tav tm="100000">
                                          <p:val>
                                            <p:strVal val="#ppt_w"/>
                                          </p:val>
                                        </p:tav>
                                      </p:tavLst>
                                    </p:anim>
                                    <p:anim calcmode="lin" valueType="num">
                                      <p:cBhvr>
                                        <p:cTn id="23" dur="300" fill="hold"/>
                                        <p:tgtEl>
                                          <p:spTgt spid="4115"/>
                                        </p:tgtEl>
                                        <p:attrNameLst>
                                          <p:attrName>ppt_h</p:attrName>
                                        </p:attrNameLst>
                                      </p:cBhvr>
                                      <p:tavLst>
                                        <p:tav tm="0">
                                          <p:val>
                                            <p:fltVal val="0"/>
                                          </p:val>
                                        </p:tav>
                                        <p:tav tm="100000">
                                          <p:val>
                                            <p:strVal val="#ppt_h"/>
                                          </p:val>
                                        </p:tav>
                                      </p:tavLst>
                                    </p:anim>
                                  </p:childTnLst>
                                </p:cTn>
                              </p:par>
                              <p:par>
                                <p:cTn id="24" presetID="6" presetClass="emph" presetSubtype="0" autoRev="1" fill="hold" nodeType="withEffect">
                                  <p:stCondLst>
                                    <p:cond delay="1750"/>
                                  </p:stCondLst>
                                  <p:childTnLst>
                                    <p:animScale>
                                      <p:cBhvr>
                                        <p:cTn id="25" dur="200" fill="hold"/>
                                        <p:tgtEl>
                                          <p:spTgt spid="411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77539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无线局域网简介</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57</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039708"/>
          </a:xfrm>
          <a:prstGeom prst="rect">
            <a:avLst/>
          </a:prstGeom>
        </p:spPr>
        <p:txBody>
          <a:bodyPr wrap="square">
            <a:spAutoFit/>
          </a:bodyPr>
          <a:lstStyle/>
          <a:p>
            <a:pPr marL="285750" indent="-285750" algn="just">
              <a:lnSpc>
                <a:spcPct val="114000"/>
              </a:lnSpc>
              <a:buClr>
                <a:srgbClr val="1F9E23"/>
              </a:buClr>
              <a:buFont typeface="Wingdings" panose="05000000000000000000" pitchFamily="2" charset="2"/>
              <a:buChar char="l"/>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首先将无线</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AP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通过网线与网络接口相连，例如</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LAN</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或</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ADSL</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宽带网络接口等</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然后为配置了无线网卡的笔记本电脑或台式计算机提供无线网络信号，当搜索到该无线网络并连接之后，计算机就可以在有效的信号覆盖范围内登录局域网或</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了。</a:t>
            </a:r>
          </a:p>
        </p:txBody>
      </p:sp>
      <p:sp>
        <p:nvSpPr>
          <p:cNvPr id="11" name="矩形 10"/>
          <p:cNvSpPr/>
          <p:nvPr/>
        </p:nvSpPr>
        <p:spPr>
          <a:xfrm>
            <a:off x="549987" y="1312195"/>
            <a:ext cx="2202847"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WLAN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的实现</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4578" name="Picture 2" descr="0414"/>
          <p:cNvPicPr>
            <a:picLocks noChangeAspect="1" noChangeArrowheads="1"/>
          </p:cNvPicPr>
          <p:nvPr/>
        </p:nvPicPr>
        <p:blipFill>
          <a:blip r:embed="rId3" cstate="print">
            <a:extLst>
              <a:ext uri="{28A0092B-C50C-407E-A947-70E740481C1C}">
                <a14:useLocalDpi xmlns:a14="http://schemas.microsoft.com/office/drawing/2010/main" val="0"/>
              </a:ext>
            </a:extLst>
          </a:blip>
          <a:srcRect t="6583" b="2925"/>
          <a:stretch>
            <a:fillRect/>
          </a:stretch>
        </p:blipFill>
        <p:spPr bwMode="auto">
          <a:xfrm>
            <a:off x="3954778" y="3077822"/>
            <a:ext cx="4274822" cy="3445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094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24578"/>
                                        </p:tgtEl>
                                        <p:attrNameLst>
                                          <p:attrName>style.visibility</p:attrName>
                                        </p:attrNameLst>
                                      </p:cBhvr>
                                      <p:to>
                                        <p:strVal val="visible"/>
                                      </p:to>
                                    </p:set>
                                    <p:animEffect transition="in" filter="fade">
                                      <p:cBhvr>
                                        <p:cTn id="16" dur="500"/>
                                        <p:tgtEl>
                                          <p:spTgt spid="24578"/>
                                        </p:tgtEl>
                                      </p:cBhvr>
                                    </p:animEffect>
                                    <p:anim calcmode="lin" valueType="num">
                                      <p:cBhvr>
                                        <p:cTn id="17" dur="500" fill="hold"/>
                                        <p:tgtEl>
                                          <p:spTgt spid="24578"/>
                                        </p:tgtEl>
                                        <p:attrNameLst>
                                          <p:attrName>ppt_x</p:attrName>
                                        </p:attrNameLst>
                                      </p:cBhvr>
                                      <p:tavLst>
                                        <p:tav tm="0">
                                          <p:val>
                                            <p:strVal val="#ppt_x"/>
                                          </p:val>
                                        </p:tav>
                                        <p:tav tm="100000">
                                          <p:val>
                                            <p:strVal val="#ppt_x"/>
                                          </p:val>
                                        </p:tav>
                                      </p:tavLst>
                                    </p:anim>
                                    <p:anim calcmode="lin" valueType="num">
                                      <p:cBhvr>
                                        <p:cTn id="18" dur="500" fill="hold"/>
                                        <p:tgtEl>
                                          <p:spTgt spid="24578"/>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77539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交换机配置基础</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58</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355499"/>
          </a:xfrm>
          <a:prstGeom prst="rect">
            <a:avLst/>
          </a:prstGeom>
        </p:spPr>
        <p:txBody>
          <a:bodyPr wrap="square">
            <a:spAutoFit/>
          </a:bodyPr>
          <a:lstStyle/>
          <a:p>
            <a:pPr algn="just">
              <a:lnSpc>
                <a:spcPct val="114000"/>
              </a:lnSpc>
              <a:buClr>
                <a:srgbClr val="1F9E23"/>
              </a:buClr>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本节以思科公司</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Cat-2900</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系列交换机为例，介绍交换机的配置方式</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。交换机</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管理的配置线缆有以下</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几种</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两端都是</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DB-9</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母头的配置线</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缆；</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一端是</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DB-9</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母头，另一端是</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DB-9</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公头的配置线</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缆；</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一端是</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DB-9</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母头，另一端是</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RJ-45</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头的配置线</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缆。</a:t>
            </a:r>
            <a:endParaRPr lang="zh-CN" altLang="en-US"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1" name="矩形 10"/>
          <p:cNvSpPr/>
          <p:nvPr/>
        </p:nvSpPr>
        <p:spPr>
          <a:xfrm>
            <a:off x="549987" y="1312195"/>
            <a:ext cx="326243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配置线缆的选择和连接</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0" name="组合 9"/>
          <p:cNvGrpSpPr/>
          <p:nvPr/>
        </p:nvGrpSpPr>
        <p:grpSpPr>
          <a:xfrm>
            <a:off x="2854898" y="3315132"/>
            <a:ext cx="6474582" cy="3208344"/>
            <a:chOff x="2628778" y="7350174"/>
            <a:chExt cx="6938432" cy="3378946"/>
          </a:xfrm>
        </p:grpSpPr>
        <p:pic>
          <p:nvPicPr>
            <p:cNvPr id="25602" name="图片 1656" descr="配置线母母"/>
            <p:cNvPicPr>
              <a:picLocks noChangeAspect="1" noChangeArrowheads="1"/>
            </p:cNvPicPr>
            <p:nvPr/>
          </p:nvPicPr>
          <p:blipFill>
            <a:blip r:embed="rId3">
              <a:lum bright="24000" contrast="18000"/>
              <a:extLst>
                <a:ext uri="{28A0092B-C50C-407E-A947-70E740481C1C}">
                  <a14:useLocalDpi xmlns:a14="http://schemas.microsoft.com/office/drawing/2010/main" val="0"/>
                </a:ext>
              </a:extLst>
            </a:blip>
            <a:srcRect/>
            <a:stretch>
              <a:fillRect/>
            </a:stretch>
          </p:blipFill>
          <p:spPr bwMode="auto">
            <a:xfrm>
              <a:off x="2628778" y="7350174"/>
              <a:ext cx="2923365" cy="150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图片 1655" descr="配置线公母"/>
            <p:cNvPicPr>
              <a:picLocks noChangeAspect="1" noChangeArrowheads="1"/>
            </p:cNvPicPr>
            <p:nvPr/>
          </p:nvPicPr>
          <p:blipFill>
            <a:blip r:embed="rId4">
              <a:lum bright="18000" contrast="24000"/>
              <a:extLst>
                <a:ext uri="{28A0092B-C50C-407E-A947-70E740481C1C}">
                  <a14:useLocalDpi xmlns:a14="http://schemas.microsoft.com/office/drawing/2010/main" val="0"/>
                </a:ext>
              </a:extLst>
            </a:blip>
            <a:srcRect/>
            <a:stretch>
              <a:fillRect/>
            </a:stretch>
          </p:blipFill>
          <p:spPr bwMode="auto">
            <a:xfrm>
              <a:off x="6539870" y="7353775"/>
              <a:ext cx="3027340" cy="150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图片 1654" descr="配置线6608"/>
            <p:cNvPicPr>
              <a:picLocks noChangeAspect="1" noChangeArrowheads="1"/>
            </p:cNvPicPr>
            <p:nvPr/>
          </p:nvPicPr>
          <p:blipFill>
            <a:blip r:embed="rId5">
              <a:lum bright="12000" contrast="30000"/>
              <a:extLst>
                <a:ext uri="{28A0092B-C50C-407E-A947-70E740481C1C}">
                  <a14:useLocalDpi xmlns:a14="http://schemas.microsoft.com/office/drawing/2010/main" val="0"/>
                </a:ext>
              </a:extLst>
            </a:blip>
            <a:srcRect/>
            <a:stretch>
              <a:fillRect/>
            </a:stretch>
          </p:blipFill>
          <p:spPr bwMode="auto">
            <a:xfrm>
              <a:off x="4584698" y="9219774"/>
              <a:ext cx="3004317" cy="150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1062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anim calcmode="lin" valueType="num">
                                      <p:cBhvr>
                                        <p:cTn id="17" dur="500" fill="hold"/>
                                        <p:tgtEl>
                                          <p:spTgt spid="10"/>
                                        </p:tgtEl>
                                        <p:attrNameLst>
                                          <p:attrName>ppt_x</p:attrName>
                                        </p:attrNameLst>
                                      </p:cBhvr>
                                      <p:tavLst>
                                        <p:tav tm="0">
                                          <p:val>
                                            <p:strVal val="#ppt_x"/>
                                          </p:val>
                                        </p:tav>
                                        <p:tav tm="100000">
                                          <p:val>
                                            <p:strVal val="#ppt_x"/>
                                          </p:val>
                                        </p:tav>
                                      </p:tavLst>
                                    </p:anim>
                                    <p:anim calcmode="lin" valueType="num">
                                      <p:cBhvr>
                                        <p:cTn id="18" dur="500" fill="hold"/>
                                        <p:tgtEl>
                                          <p:spTgt spid="10"/>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77539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交换机配置基础</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59</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694036"/>
          </a:xfrm>
          <a:prstGeom prst="rect">
            <a:avLst/>
          </a:prstGeom>
        </p:spPr>
        <p:txBody>
          <a:bodyPr wrap="square">
            <a:spAutoFit/>
          </a:bodyPr>
          <a:lstStyle/>
          <a:p>
            <a:pPr algn="just">
              <a:lnSpc>
                <a:spcPct val="114000"/>
              </a:lnSpc>
              <a:buClr>
                <a:srgbClr val="1F9E23"/>
              </a:buClr>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一般来说，配置线缆总有一端是</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DB-9</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母头，因为这一端正好与计算机上的串口相连接，而计算机上的串口一般都是</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DB-9</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公头</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。配置</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线缆连接方法如</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示。</a:t>
            </a:r>
          </a:p>
        </p:txBody>
      </p:sp>
      <p:sp>
        <p:nvSpPr>
          <p:cNvPr id="11" name="矩形 10"/>
          <p:cNvSpPr/>
          <p:nvPr/>
        </p:nvSpPr>
        <p:spPr>
          <a:xfrm>
            <a:off x="549987" y="1312195"/>
            <a:ext cx="326243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配置线缆的选择和连接</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6626" name="Picture 2" descr="4-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8434" y="3583210"/>
            <a:ext cx="8915131" cy="193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8519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26626"/>
                                        </p:tgtEl>
                                        <p:attrNameLst>
                                          <p:attrName>style.visibility</p:attrName>
                                        </p:attrNameLst>
                                      </p:cBhvr>
                                      <p:to>
                                        <p:strVal val="visible"/>
                                      </p:to>
                                    </p:set>
                                    <p:animEffect transition="in" filter="fade">
                                      <p:cBhvr>
                                        <p:cTn id="16" dur="500"/>
                                        <p:tgtEl>
                                          <p:spTgt spid="26626"/>
                                        </p:tgtEl>
                                      </p:cBhvr>
                                    </p:animEffect>
                                    <p:anim calcmode="lin" valueType="num">
                                      <p:cBhvr>
                                        <p:cTn id="17" dur="500" fill="hold"/>
                                        <p:tgtEl>
                                          <p:spTgt spid="26626"/>
                                        </p:tgtEl>
                                        <p:attrNameLst>
                                          <p:attrName>ppt_x</p:attrName>
                                        </p:attrNameLst>
                                      </p:cBhvr>
                                      <p:tavLst>
                                        <p:tav tm="0">
                                          <p:val>
                                            <p:strVal val="#ppt_x"/>
                                          </p:val>
                                        </p:tav>
                                        <p:tav tm="100000">
                                          <p:val>
                                            <p:strVal val="#ppt_x"/>
                                          </p:val>
                                        </p:tav>
                                      </p:tavLst>
                                    </p:anim>
                                    <p:anim calcmode="lin" valueType="num">
                                      <p:cBhvr>
                                        <p:cTn id="18" dur="500" fill="hold"/>
                                        <p:tgtEl>
                                          <p:spTgt spid="26626"/>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9987" y="698680"/>
            <a:ext cx="3262432" cy="1077319"/>
            <a:chOff x="412490" y="524010"/>
            <a:chExt cx="2446824" cy="807989"/>
          </a:xfrm>
        </p:grpSpPr>
        <p:sp>
          <p:nvSpPr>
            <p:cNvPr id="5" name="矩形 4"/>
            <p:cNvSpPr/>
            <p:nvPr/>
          </p:nvSpPr>
          <p:spPr>
            <a:xfrm>
              <a:off x="412490" y="524010"/>
              <a:ext cx="2446824" cy="530914"/>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局域网的性能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985750"/>
              <a:ext cx="1061829"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主要技术</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06</a:t>
              </a:r>
              <a:endParaRPr lang="zh-CN" altLang="en-US" sz="1067"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666454" y="1903670"/>
            <a:ext cx="2786177" cy="1763933"/>
            <a:chOff x="499840" y="1427752"/>
            <a:chExt cx="2089633" cy="1322950"/>
          </a:xfrm>
        </p:grpSpPr>
        <p:grpSp>
          <p:nvGrpSpPr>
            <p:cNvPr id="14" name="组合 13"/>
            <p:cNvGrpSpPr/>
            <p:nvPr/>
          </p:nvGrpSpPr>
          <p:grpSpPr>
            <a:xfrm>
              <a:off x="499840" y="1427752"/>
              <a:ext cx="2089633" cy="449904"/>
              <a:chOff x="826183" y="1855140"/>
              <a:chExt cx="2089633" cy="449904"/>
            </a:xfrm>
          </p:grpSpPr>
          <p:sp>
            <p:nvSpPr>
              <p:cNvPr id="49" name="矩形 48"/>
              <p:cNvSpPr/>
              <p:nvPr/>
            </p:nvSpPr>
            <p:spPr>
              <a:xfrm>
                <a:off x="1282271" y="1947473"/>
                <a:ext cx="1633545" cy="346249"/>
              </a:xfrm>
              <a:prstGeom prst="rect">
                <a:avLst/>
              </a:prstGeom>
            </p:spPr>
            <p:txBody>
              <a:bodyPr wrap="square">
                <a:spAutoFit/>
              </a:bodyPr>
              <a:lstStyle/>
              <a:p>
                <a:r>
                  <a:rPr lang="zh-CN" altLang="en-US"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拓扑结构</a:t>
                </a:r>
                <a:endParaRPr lang="en-US" altLang="zh-CN" sz="2400"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3" name="组合 2"/>
              <p:cNvGrpSpPr/>
              <p:nvPr/>
            </p:nvGrpSpPr>
            <p:grpSpPr>
              <a:xfrm>
                <a:off x="826183" y="1855140"/>
                <a:ext cx="438144" cy="449904"/>
                <a:chOff x="826183" y="1855140"/>
                <a:chExt cx="438144" cy="449904"/>
              </a:xfrm>
            </p:grpSpPr>
            <p:sp>
              <p:nvSpPr>
                <p:cNvPr id="50" name="椭圆 49"/>
                <p:cNvSpPr/>
                <p:nvPr/>
              </p:nvSpPr>
              <p:spPr>
                <a:xfrm>
                  <a:off x="826183" y="1866900"/>
                  <a:ext cx="438144" cy="438144"/>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6" name="矩形 55"/>
                <p:cNvSpPr/>
                <p:nvPr/>
              </p:nvSpPr>
              <p:spPr>
                <a:xfrm>
                  <a:off x="839109" y="1855140"/>
                  <a:ext cx="365726"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A</a:t>
                  </a:r>
                </a:p>
              </p:txBody>
            </p:sp>
          </p:grpSp>
        </p:grpSp>
        <p:sp>
          <p:nvSpPr>
            <p:cNvPr id="70" name="矩形 69"/>
            <p:cNvSpPr/>
            <p:nvPr/>
          </p:nvSpPr>
          <p:spPr>
            <a:xfrm>
              <a:off x="499840" y="2058204"/>
              <a:ext cx="2086385" cy="692498"/>
            </a:xfrm>
            <a:prstGeom prst="rect">
              <a:avLst/>
            </a:prstGeom>
          </p:spPr>
          <p:txBody>
            <a:bodyPr wrap="square">
              <a:spAutoFit/>
            </a:bodyPr>
            <a:lstStyle/>
            <a:p>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局域网及城域网的典型拓扑结构为星型、环型、总线型和树型结构等。</a:t>
              </a:r>
              <a:endParaRPr lang="en-US" altLang="zh-CN"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 name="组合 15"/>
          <p:cNvGrpSpPr/>
          <p:nvPr/>
        </p:nvGrpSpPr>
        <p:grpSpPr>
          <a:xfrm>
            <a:off x="4755581" y="1903669"/>
            <a:ext cx="2786177" cy="2871929"/>
            <a:chOff x="3633472" y="1427752"/>
            <a:chExt cx="2089633" cy="2153947"/>
          </a:xfrm>
        </p:grpSpPr>
        <p:grpSp>
          <p:nvGrpSpPr>
            <p:cNvPr id="59" name="组合 58"/>
            <p:cNvGrpSpPr/>
            <p:nvPr/>
          </p:nvGrpSpPr>
          <p:grpSpPr>
            <a:xfrm>
              <a:off x="3633472" y="1427752"/>
              <a:ext cx="2089633" cy="449904"/>
              <a:chOff x="826183" y="1855140"/>
              <a:chExt cx="2089633" cy="449904"/>
            </a:xfrm>
          </p:grpSpPr>
          <p:sp>
            <p:nvSpPr>
              <p:cNvPr id="60" name="矩形 59"/>
              <p:cNvSpPr/>
              <p:nvPr/>
            </p:nvSpPr>
            <p:spPr>
              <a:xfrm>
                <a:off x="1282271" y="1947473"/>
                <a:ext cx="1633545" cy="346249"/>
              </a:xfrm>
              <a:prstGeom prst="rect">
                <a:avLst/>
              </a:prstGeom>
            </p:spPr>
            <p:txBody>
              <a:bodyPr wrap="square">
                <a:spAutoFit/>
              </a:bodyPr>
              <a:lstStyle/>
              <a:p>
                <a:r>
                  <a:rPr lang="zh-CN" altLang="en-US"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传输介质</a:t>
                </a:r>
                <a:endParaRPr lang="en-US" altLang="zh-CN" sz="2400" dirty="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1" name="组合 60"/>
              <p:cNvGrpSpPr/>
              <p:nvPr/>
            </p:nvGrpSpPr>
            <p:grpSpPr>
              <a:xfrm>
                <a:off x="826183" y="1855140"/>
                <a:ext cx="438144" cy="449904"/>
                <a:chOff x="826183" y="1855140"/>
                <a:chExt cx="438144" cy="449904"/>
              </a:xfrm>
            </p:grpSpPr>
            <p:sp>
              <p:nvSpPr>
                <p:cNvPr id="62" name="椭圆 61"/>
                <p:cNvSpPr/>
                <p:nvPr/>
              </p:nvSpPr>
              <p:spPr>
                <a:xfrm>
                  <a:off x="826183" y="1866900"/>
                  <a:ext cx="438144" cy="438144"/>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3" name="矩形 62"/>
                <p:cNvSpPr/>
                <p:nvPr/>
              </p:nvSpPr>
              <p:spPr>
                <a:xfrm>
                  <a:off x="864757" y="1855140"/>
                  <a:ext cx="315231"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B</a:t>
                  </a:r>
                </a:p>
              </p:txBody>
            </p:sp>
          </p:grpSp>
        </p:grpSp>
        <p:sp>
          <p:nvSpPr>
            <p:cNvPr id="72" name="矩形 71"/>
            <p:cNvSpPr/>
            <p:nvPr/>
          </p:nvSpPr>
          <p:spPr>
            <a:xfrm>
              <a:off x="3633472" y="2058205"/>
              <a:ext cx="2086385" cy="1523494"/>
            </a:xfrm>
            <a:prstGeom prst="rect">
              <a:avLst/>
            </a:prstGeom>
          </p:spPr>
          <p:txBody>
            <a:bodyPr wrap="square">
              <a:spAutoFit/>
            </a:bodyPr>
            <a:lstStyle/>
            <a:p>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同轴电缆、双绞线、光纤、电磁波等。对于不便使用有线介质的场合，可以采用微波、卫星等作为局域网的传输介质，已获得广泛应用的无线局域网就是其典型例子。</a:t>
              </a:r>
              <a:endParaRPr lang="en-US" altLang="zh-CN"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8" name="组合 17"/>
          <p:cNvGrpSpPr/>
          <p:nvPr/>
        </p:nvGrpSpPr>
        <p:grpSpPr>
          <a:xfrm>
            <a:off x="8844708" y="1903669"/>
            <a:ext cx="2786177" cy="3148929"/>
            <a:chOff x="6767103" y="1427752"/>
            <a:chExt cx="2089633" cy="2361696"/>
          </a:xfrm>
        </p:grpSpPr>
        <p:grpSp>
          <p:nvGrpSpPr>
            <p:cNvPr id="64" name="组合 63"/>
            <p:cNvGrpSpPr/>
            <p:nvPr/>
          </p:nvGrpSpPr>
          <p:grpSpPr>
            <a:xfrm>
              <a:off x="6767103" y="1427752"/>
              <a:ext cx="2089633" cy="449904"/>
              <a:chOff x="826183" y="1855140"/>
              <a:chExt cx="2089633" cy="449904"/>
            </a:xfrm>
          </p:grpSpPr>
          <p:sp>
            <p:nvSpPr>
              <p:cNvPr id="65" name="矩形 64"/>
              <p:cNvSpPr/>
              <p:nvPr/>
            </p:nvSpPr>
            <p:spPr>
              <a:xfrm>
                <a:off x="1282271" y="1947473"/>
                <a:ext cx="1633545" cy="346249"/>
              </a:xfrm>
              <a:prstGeom prst="rect">
                <a:avLst/>
              </a:prstGeom>
            </p:spPr>
            <p:txBody>
              <a:bodyPr wrap="square">
                <a:spAutoFit/>
              </a:bodyPr>
              <a:lstStyle/>
              <a:p>
                <a:r>
                  <a:rPr lang="zh-CN" altLang="en-US" sz="2400" dirty="0" smtClean="0">
                    <a:solidFill>
                      <a:srgbClr val="697E92"/>
                    </a:solidFill>
                    <a:latin typeface="汉仪菱心体简" panose="02010609000101010101" pitchFamily="49" charset="-122"/>
                    <a:ea typeface="汉仪菱心体简" panose="02010609000101010101" pitchFamily="49" charset="-122"/>
                    <a:cs typeface="Arial" panose="020B0604020202020204" pitchFamily="34" charset="0"/>
                  </a:rPr>
                  <a:t>介质访问方法</a:t>
                </a:r>
                <a:endParaRPr lang="en-US" altLang="zh-CN" sz="2400" dirty="0">
                  <a:solidFill>
                    <a:srgbClr val="697E92"/>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6" name="组合 65"/>
              <p:cNvGrpSpPr/>
              <p:nvPr/>
            </p:nvGrpSpPr>
            <p:grpSpPr>
              <a:xfrm>
                <a:off x="826183" y="1855140"/>
                <a:ext cx="438144" cy="449904"/>
                <a:chOff x="826183" y="1855140"/>
                <a:chExt cx="438144" cy="449904"/>
              </a:xfrm>
            </p:grpSpPr>
            <p:sp>
              <p:nvSpPr>
                <p:cNvPr id="67" name="椭圆 66"/>
                <p:cNvSpPr/>
                <p:nvPr/>
              </p:nvSpPr>
              <p:spPr>
                <a:xfrm>
                  <a:off x="826183" y="1866900"/>
                  <a:ext cx="438144" cy="438144"/>
                </a:xfrm>
                <a:prstGeom prst="ellipse">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8" name="矩形 67"/>
                <p:cNvSpPr/>
                <p:nvPr/>
              </p:nvSpPr>
              <p:spPr>
                <a:xfrm>
                  <a:off x="839109" y="1855140"/>
                  <a:ext cx="388568"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C</a:t>
                  </a:r>
                </a:p>
              </p:txBody>
            </p:sp>
          </p:grpSp>
        </p:grpSp>
        <p:sp>
          <p:nvSpPr>
            <p:cNvPr id="73" name="矩形 72"/>
            <p:cNvSpPr/>
            <p:nvPr/>
          </p:nvSpPr>
          <p:spPr>
            <a:xfrm>
              <a:off x="6767103" y="2058205"/>
              <a:ext cx="2086385" cy="1731243"/>
            </a:xfrm>
            <a:prstGeom prst="rect">
              <a:avLst/>
            </a:prstGeom>
          </p:spPr>
          <p:txBody>
            <a:bodyPr wrap="square">
              <a:spAutoFit/>
            </a:bodyPr>
            <a:lstStyle/>
            <a:p>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也称为网络的访问控制方式，是指网络中各结点之间的信息通过介质传输时如何控制、如何合理完成对传输信道的分配、如何避免冲突，同时，又使网络有最高的工作效率及高可靠性等。 </a:t>
              </a:r>
              <a:endParaRPr lang="en-US" altLang="zh-CN"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1574211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77539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交换机配置基础</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60</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378245"/>
          </a:xfrm>
          <a:prstGeom prst="rect">
            <a:avLst/>
          </a:prstGeom>
        </p:spPr>
        <p:txBody>
          <a:bodyPr wrap="square">
            <a:spAutoFit/>
          </a:bodyPr>
          <a:lstStyle/>
          <a:p>
            <a:pPr algn="just">
              <a:lnSpc>
                <a:spcPct val="114000"/>
              </a:lnSpc>
              <a:buClr>
                <a:srgbClr val="1F9E23"/>
              </a:buClr>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交换机的配置模式有以下几种，如</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示。</a:t>
            </a:r>
          </a:p>
        </p:txBody>
      </p:sp>
      <p:sp>
        <p:nvSpPr>
          <p:cNvPr id="11" name="矩形 10"/>
          <p:cNvSpPr/>
          <p:nvPr/>
        </p:nvSpPr>
        <p:spPr>
          <a:xfrm>
            <a:off x="549987" y="1312195"/>
            <a:ext cx="295465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交换机配置模式介绍</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7650" name="Picture 2" descr="4-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6154" y="2390796"/>
            <a:ext cx="5039691" cy="4089717"/>
          </a:xfrm>
          <a:prstGeom prst="rect">
            <a:avLst/>
          </a:prstGeom>
          <a:solidFill>
            <a:schemeClr val="bg1"/>
          </a:solidFill>
          <a:ln>
            <a:noFill/>
          </a:ln>
        </p:spPr>
      </p:pic>
    </p:spTree>
    <p:extLst>
      <p:ext uri="{BB962C8B-B14F-4D97-AF65-F5344CB8AC3E}">
        <p14:creationId xmlns:p14="http://schemas.microsoft.com/office/powerpoint/2010/main" val="3268760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27650"/>
                                        </p:tgtEl>
                                        <p:attrNameLst>
                                          <p:attrName>style.visibility</p:attrName>
                                        </p:attrNameLst>
                                      </p:cBhvr>
                                      <p:to>
                                        <p:strVal val="visible"/>
                                      </p:to>
                                    </p:set>
                                    <p:animEffect transition="in" filter="fade">
                                      <p:cBhvr>
                                        <p:cTn id="16" dur="500"/>
                                        <p:tgtEl>
                                          <p:spTgt spid="27650"/>
                                        </p:tgtEl>
                                      </p:cBhvr>
                                    </p:animEffect>
                                    <p:anim calcmode="lin" valueType="num">
                                      <p:cBhvr>
                                        <p:cTn id="17" dur="500" fill="hold"/>
                                        <p:tgtEl>
                                          <p:spTgt spid="27650"/>
                                        </p:tgtEl>
                                        <p:attrNameLst>
                                          <p:attrName>ppt_x</p:attrName>
                                        </p:attrNameLst>
                                      </p:cBhvr>
                                      <p:tavLst>
                                        <p:tav tm="0">
                                          <p:val>
                                            <p:strVal val="#ppt_x"/>
                                          </p:val>
                                        </p:tav>
                                        <p:tav tm="100000">
                                          <p:val>
                                            <p:strVal val="#ppt_x"/>
                                          </p:val>
                                        </p:tav>
                                      </p:tavLst>
                                    </p:anim>
                                    <p:anim calcmode="lin" valueType="num">
                                      <p:cBhvr>
                                        <p:cTn id="18" dur="500" fill="hold"/>
                                        <p:tgtEl>
                                          <p:spTgt spid="27650"/>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0"/>
            <a:ext cx="377539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交换机配置基础</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61</a:t>
              </a:r>
              <a:endParaRPr lang="zh-CN" altLang="en-US" sz="1067"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666454" y="1903669"/>
            <a:ext cx="3387604" cy="4380034"/>
            <a:chOff x="499840" y="1427752"/>
            <a:chExt cx="2540703" cy="3285026"/>
          </a:xfrm>
        </p:grpSpPr>
        <p:grpSp>
          <p:nvGrpSpPr>
            <p:cNvPr id="14" name="组合 13"/>
            <p:cNvGrpSpPr/>
            <p:nvPr/>
          </p:nvGrpSpPr>
          <p:grpSpPr>
            <a:xfrm>
              <a:off x="499840" y="1427752"/>
              <a:ext cx="2540703" cy="449904"/>
              <a:chOff x="826183" y="1855140"/>
              <a:chExt cx="2540703" cy="449904"/>
            </a:xfrm>
          </p:grpSpPr>
          <p:sp>
            <p:nvSpPr>
              <p:cNvPr id="49" name="矩形 48"/>
              <p:cNvSpPr/>
              <p:nvPr/>
            </p:nvSpPr>
            <p:spPr>
              <a:xfrm>
                <a:off x="1277253" y="1912847"/>
                <a:ext cx="2089633" cy="346249"/>
              </a:xfrm>
              <a:prstGeom prst="rect">
                <a:avLst/>
              </a:prstGeom>
            </p:spPr>
            <p:txBody>
              <a:bodyPr wrap="square">
                <a:spAutoFit/>
              </a:bodyPr>
              <a:lstStyle/>
              <a:p>
                <a:r>
                  <a:rPr lang="zh-CN" altLang="en-US"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用户模式</a:t>
                </a:r>
                <a:endParaRPr lang="en-US" altLang="zh-CN"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3" name="组合 2"/>
              <p:cNvGrpSpPr/>
              <p:nvPr/>
            </p:nvGrpSpPr>
            <p:grpSpPr>
              <a:xfrm>
                <a:off x="826183" y="1855140"/>
                <a:ext cx="438144" cy="449904"/>
                <a:chOff x="826183" y="1855140"/>
                <a:chExt cx="438144" cy="449904"/>
              </a:xfrm>
            </p:grpSpPr>
            <p:sp>
              <p:nvSpPr>
                <p:cNvPr id="50" name="椭圆 49"/>
                <p:cNvSpPr/>
                <p:nvPr/>
              </p:nvSpPr>
              <p:spPr>
                <a:xfrm>
                  <a:off x="826183" y="1866900"/>
                  <a:ext cx="438144" cy="438144"/>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6" name="矩形 55"/>
                <p:cNvSpPr/>
                <p:nvPr/>
              </p:nvSpPr>
              <p:spPr>
                <a:xfrm>
                  <a:off x="839109" y="1855140"/>
                  <a:ext cx="365726"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A</a:t>
                  </a:r>
                </a:p>
              </p:txBody>
            </p:sp>
          </p:grpSp>
        </p:grpSp>
        <p:sp>
          <p:nvSpPr>
            <p:cNvPr id="70" name="矩形 69"/>
            <p:cNvSpPr/>
            <p:nvPr/>
          </p:nvSpPr>
          <p:spPr>
            <a:xfrm>
              <a:off x="499840" y="2058205"/>
              <a:ext cx="2086385" cy="2654573"/>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当用户通过交换机或路由器的控制台端口或</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Telnet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会话连接并登录到交换机时，所处的命令执行模式就是用户模式</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。用户</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模式的命令行提示符为：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Switch&gt;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。其中，</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Switch</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是交换机默认的主机名。在用户模式下，直接输入“？”并按</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Enter</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键，可获得在该模式下允许执行的命令清单及相关说明。若要获得某一命令的进一步帮助信息，可在命令之后，加“？”，如：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Switch&gt;show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 name="组合 15"/>
          <p:cNvGrpSpPr/>
          <p:nvPr/>
        </p:nvGrpSpPr>
        <p:grpSpPr>
          <a:xfrm>
            <a:off x="4755580" y="1903669"/>
            <a:ext cx="2915862" cy="4380034"/>
            <a:chOff x="3633472" y="1427752"/>
            <a:chExt cx="2186897" cy="3285026"/>
          </a:xfrm>
        </p:grpSpPr>
        <p:grpSp>
          <p:nvGrpSpPr>
            <p:cNvPr id="59" name="组合 58"/>
            <p:cNvGrpSpPr/>
            <p:nvPr/>
          </p:nvGrpSpPr>
          <p:grpSpPr>
            <a:xfrm>
              <a:off x="3633472" y="1427752"/>
              <a:ext cx="2186897" cy="449904"/>
              <a:chOff x="826183" y="1855140"/>
              <a:chExt cx="2186897" cy="449904"/>
            </a:xfrm>
          </p:grpSpPr>
          <p:sp>
            <p:nvSpPr>
              <p:cNvPr id="60" name="矩形 59"/>
              <p:cNvSpPr/>
              <p:nvPr/>
            </p:nvSpPr>
            <p:spPr>
              <a:xfrm>
                <a:off x="1264327" y="1915301"/>
                <a:ext cx="1748753" cy="346249"/>
              </a:xfrm>
              <a:prstGeom prst="rect">
                <a:avLst/>
              </a:prstGeom>
            </p:spPr>
            <p:txBody>
              <a:bodyPr wrap="square">
                <a:spAutoFit/>
              </a:bodyPr>
              <a:lstStyle/>
              <a:p>
                <a:r>
                  <a:rPr lang="zh-CN" altLang="en-US"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特权模式</a:t>
                </a:r>
                <a:endParaRPr lang="en-US" altLang="zh-CN"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1" name="组合 60"/>
              <p:cNvGrpSpPr/>
              <p:nvPr/>
            </p:nvGrpSpPr>
            <p:grpSpPr>
              <a:xfrm>
                <a:off x="826183" y="1855140"/>
                <a:ext cx="438144" cy="449904"/>
                <a:chOff x="826183" y="1855140"/>
                <a:chExt cx="438144" cy="449904"/>
              </a:xfrm>
            </p:grpSpPr>
            <p:sp>
              <p:nvSpPr>
                <p:cNvPr id="62" name="椭圆 61"/>
                <p:cNvSpPr/>
                <p:nvPr/>
              </p:nvSpPr>
              <p:spPr>
                <a:xfrm>
                  <a:off x="826183" y="1866900"/>
                  <a:ext cx="438144" cy="438144"/>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3" name="矩形 62"/>
                <p:cNvSpPr/>
                <p:nvPr/>
              </p:nvSpPr>
              <p:spPr>
                <a:xfrm>
                  <a:off x="864757" y="1855140"/>
                  <a:ext cx="315231"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B</a:t>
                  </a:r>
                </a:p>
              </p:txBody>
            </p:sp>
          </p:grpSp>
        </p:grpSp>
        <p:sp>
          <p:nvSpPr>
            <p:cNvPr id="72" name="矩形 71"/>
            <p:cNvSpPr/>
            <p:nvPr/>
          </p:nvSpPr>
          <p:spPr>
            <a:xfrm>
              <a:off x="3633472" y="2058205"/>
              <a:ext cx="2086385" cy="2654573"/>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在用户模式下，执行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enable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命令，将进入到特权模式。在该模式下，可以对交换机的配置文件进行管理，查看交换机的配置信息，进行网络测试与调试等。特权模式的命令行提示符为：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Switch#</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。在该模式下直接输入“？”，获得在该模式下允许执行的命令清单及相关说明。如果返回用户模式可以使用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exit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disable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命令。如果要重新启动交换机可以执行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reload</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8" name="组合 17"/>
          <p:cNvGrpSpPr/>
          <p:nvPr/>
        </p:nvGrpSpPr>
        <p:grpSpPr>
          <a:xfrm>
            <a:off x="8844707" y="1903669"/>
            <a:ext cx="2781846" cy="4380035"/>
            <a:chOff x="6767103" y="1427752"/>
            <a:chExt cx="2086385" cy="3285025"/>
          </a:xfrm>
        </p:grpSpPr>
        <p:grpSp>
          <p:nvGrpSpPr>
            <p:cNvPr id="64" name="组合 63"/>
            <p:cNvGrpSpPr/>
            <p:nvPr/>
          </p:nvGrpSpPr>
          <p:grpSpPr>
            <a:xfrm>
              <a:off x="6767103" y="1427752"/>
              <a:ext cx="2086385" cy="449904"/>
              <a:chOff x="826183" y="1855140"/>
              <a:chExt cx="2086385" cy="449904"/>
            </a:xfrm>
          </p:grpSpPr>
          <p:sp>
            <p:nvSpPr>
              <p:cNvPr id="65" name="矩形 64"/>
              <p:cNvSpPr/>
              <p:nvPr/>
            </p:nvSpPr>
            <p:spPr>
              <a:xfrm>
                <a:off x="1279023" y="1912847"/>
                <a:ext cx="1633545" cy="346249"/>
              </a:xfrm>
              <a:prstGeom prst="rect">
                <a:avLst/>
              </a:prstGeom>
            </p:spPr>
            <p:txBody>
              <a:bodyPr wrap="square">
                <a:spAutoFit/>
              </a:bodyPr>
              <a:lstStyle/>
              <a:p>
                <a:r>
                  <a:rPr lang="zh-CN" altLang="en-US" sz="2400" dirty="0" smtClean="0">
                    <a:solidFill>
                      <a:srgbClr val="697E92"/>
                    </a:solidFill>
                    <a:latin typeface="汉仪菱心体简" panose="02010609000101010101" pitchFamily="49" charset="-122"/>
                    <a:ea typeface="汉仪菱心体简" panose="02010609000101010101" pitchFamily="49" charset="-122"/>
                    <a:cs typeface="Arial" panose="020B0604020202020204" pitchFamily="34" charset="0"/>
                  </a:rPr>
                  <a:t>全局配置模式</a:t>
                </a:r>
                <a:endParaRPr lang="en-US" altLang="zh-CN" sz="2400" dirty="0" smtClean="0">
                  <a:solidFill>
                    <a:srgbClr val="697E92"/>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6" name="组合 65"/>
              <p:cNvGrpSpPr/>
              <p:nvPr/>
            </p:nvGrpSpPr>
            <p:grpSpPr>
              <a:xfrm>
                <a:off x="826183" y="1855140"/>
                <a:ext cx="438144" cy="449904"/>
                <a:chOff x="826183" y="1855140"/>
                <a:chExt cx="438144" cy="449904"/>
              </a:xfrm>
            </p:grpSpPr>
            <p:sp>
              <p:nvSpPr>
                <p:cNvPr id="67" name="椭圆 66"/>
                <p:cNvSpPr/>
                <p:nvPr/>
              </p:nvSpPr>
              <p:spPr>
                <a:xfrm>
                  <a:off x="826183" y="1866900"/>
                  <a:ext cx="438144" cy="438144"/>
                </a:xfrm>
                <a:prstGeom prst="ellipse">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8" name="矩形 67"/>
                <p:cNvSpPr/>
                <p:nvPr/>
              </p:nvSpPr>
              <p:spPr>
                <a:xfrm>
                  <a:off x="839109" y="1855140"/>
                  <a:ext cx="388568"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C</a:t>
                  </a:r>
                </a:p>
              </p:txBody>
            </p:sp>
          </p:grpSp>
        </p:grpSp>
        <p:sp>
          <p:nvSpPr>
            <p:cNvPr id="73" name="矩形 72"/>
            <p:cNvSpPr/>
            <p:nvPr/>
          </p:nvSpPr>
          <p:spPr>
            <a:xfrm>
              <a:off x="6767103" y="2058205"/>
              <a:ext cx="2086385" cy="2654572"/>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在特权模式下，执行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configure terminal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命令，可以进入全局配置模式。在该模式下只要输入一条有效的命令并按</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Enter</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键，内存中正在运行的配置就会立即改变并生效。该模式下的配置命令的作用域是全局性的，对整个交换机起作用。全局配置模式的命令行提示符为：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Switch</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。从全局模式返回特权模式，执行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exit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end</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命令或按</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Ctrl+Z</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组合键。</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
        <p:nvSpPr>
          <p:cNvPr id="30" name="矩形 29"/>
          <p:cNvSpPr/>
          <p:nvPr/>
        </p:nvSpPr>
        <p:spPr>
          <a:xfrm>
            <a:off x="549987" y="1312195"/>
            <a:ext cx="2954655" cy="461665"/>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交换机配置模式介绍</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185555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0"/>
            <a:ext cx="3775393"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交换机配置基础</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62</a:t>
              </a:r>
              <a:endParaRPr lang="zh-CN" altLang="en-US" sz="1067"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666454" y="1903669"/>
            <a:ext cx="3387604" cy="3887592"/>
            <a:chOff x="499840" y="1427752"/>
            <a:chExt cx="2540703" cy="2915695"/>
          </a:xfrm>
        </p:grpSpPr>
        <p:grpSp>
          <p:nvGrpSpPr>
            <p:cNvPr id="14" name="组合 13"/>
            <p:cNvGrpSpPr/>
            <p:nvPr/>
          </p:nvGrpSpPr>
          <p:grpSpPr>
            <a:xfrm>
              <a:off x="499840" y="1427752"/>
              <a:ext cx="2540703" cy="449904"/>
              <a:chOff x="826183" y="1855140"/>
              <a:chExt cx="2540703" cy="449904"/>
            </a:xfrm>
          </p:grpSpPr>
          <p:sp>
            <p:nvSpPr>
              <p:cNvPr id="49" name="矩形 48"/>
              <p:cNvSpPr/>
              <p:nvPr/>
            </p:nvSpPr>
            <p:spPr>
              <a:xfrm>
                <a:off x="1277253" y="1912847"/>
                <a:ext cx="2089633" cy="346249"/>
              </a:xfrm>
              <a:prstGeom prst="rect">
                <a:avLst/>
              </a:prstGeom>
            </p:spPr>
            <p:txBody>
              <a:bodyPr wrap="square">
                <a:spAutoFit/>
              </a:bodyPr>
              <a:lstStyle/>
              <a:p>
                <a:r>
                  <a:rPr lang="zh-CN" altLang="en-US"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接口配置模式</a:t>
                </a:r>
                <a:endParaRPr lang="en-US" altLang="zh-CN" sz="24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3" name="组合 2"/>
              <p:cNvGrpSpPr/>
              <p:nvPr/>
            </p:nvGrpSpPr>
            <p:grpSpPr>
              <a:xfrm>
                <a:off x="826183" y="1855140"/>
                <a:ext cx="438144" cy="449904"/>
                <a:chOff x="826183" y="1855140"/>
                <a:chExt cx="438144" cy="449904"/>
              </a:xfrm>
            </p:grpSpPr>
            <p:sp>
              <p:nvSpPr>
                <p:cNvPr id="50" name="椭圆 49"/>
                <p:cNvSpPr/>
                <p:nvPr/>
              </p:nvSpPr>
              <p:spPr>
                <a:xfrm>
                  <a:off x="826183" y="1866900"/>
                  <a:ext cx="438144" cy="438144"/>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6" name="矩形 55"/>
                <p:cNvSpPr/>
                <p:nvPr/>
              </p:nvSpPr>
              <p:spPr>
                <a:xfrm>
                  <a:off x="839109" y="1855140"/>
                  <a:ext cx="365726"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A</a:t>
                  </a:r>
                </a:p>
              </p:txBody>
            </p:sp>
          </p:grpSp>
        </p:grpSp>
        <p:sp>
          <p:nvSpPr>
            <p:cNvPr id="70" name="矩形 69"/>
            <p:cNvSpPr/>
            <p:nvPr/>
          </p:nvSpPr>
          <p:spPr>
            <a:xfrm>
              <a:off x="499840" y="2058205"/>
              <a:ext cx="2086385" cy="2285242"/>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在全局配置模式下，执行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interface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命令，即可以进入接口配置模式。在该模式下，可对选定的接口（端口）进行配置，并且只能执行配置交换机端口的命令。接口配置模式的命令行提示符为：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Switch</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-if</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。从接口配置模式返回全局配置模式，可执行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exit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命令，如果要返回特权模式，则应执行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end</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命令或按</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Ctrl+Z</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组合键。</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 name="组合 15"/>
          <p:cNvGrpSpPr/>
          <p:nvPr/>
        </p:nvGrpSpPr>
        <p:grpSpPr>
          <a:xfrm>
            <a:off x="4755580" y="1903668"/>
            <a:ext cx="2915862" cy="4133814"/>
            <a:chOff x="3633472" y="1427752"/>
            <a:chExt cx="2186897" cy="3100363"/>
          </a:xfrm>
        </p:grpSpPr>
        <p:grpSp>
          <p:nvGrpSpPr>
            <p:cNvPr id="59" name="组合 58"/>
            <p:cNvGrpSpPr/>
            <p:nvPr/>
          </p:nvGrpSpPr>
          <p:grpSpPr>
            <a:xfrm>
              <a:off x="3633472" y="1427752"/>
              <a:ext cx="2186897" cy="449904"/>
              <a:chOff x="826183" y="1855140"/>
              <a:chExt cx="2186897" cy="449904"/>
            </a:xfrm>
          </p:grpSpPr>
          <p:sp>
            <p:nvSpPr>
              <p:cNvPr id="60" name="矩形 59"/>
              <p:cNvSpPr/>
              <p:nvPr/>
            </p:nvSpPr>
            <p:spPr>
              <a:xfrm>
                <a:off x="1264327" y="1915301"/>
                <a:ext cx="1748753" cy="346249"/>
              </a:xfrm>
              <a:prstGeom prst="rect">
                <a:avLst/>
              </a:prstGeom>
            </p:spPr>
            <p:txBody>
              <a:bodyPr wrap="square">
                <a:spAutoFit/>
              </a:bodyPr>
              <a:lstStyle/>
              <a:p>
                <a:r>
                  <a:rPr lang="en-US" altLang="zh-CN"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Line</a:t>
                </a:r>
                <a:r>
                  <a:rPr lang="zh-CN" altLang="en-US"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配置模式</a:t>
                </a:r>
                <a:endParaRPr lang="en-US" altLang="zh-CN"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1" name="组合 60"/>
              <p:cNvGrpSpPr/>
              <p:nvPr/>
            </p:nvGrpSpPr>
            <p:grpSpPr>
              <a:xfrm>
                <a:off x="826183" y="1855140"/>
                <a:ext cx="438144" cy="449904"/>
                <a:chOff x="826183" y="1855140"/>
                <a:chExt cx="438144" cy="449904"/>
              </a:xfrm>
            </p:grpSpPr>
            <p:sp>
              <p:nvSpPr>
                <p:cNvPr id="62" name="椭圆 61"/>
                <p:cNvSpPr/>
                <p:nvPr/>
              </p:nvSpPr>
              <p:spPr>
                <a:xfrm>
                  <a:off x="826183" y="1866900"/>
                  <a:ext cx="438144" cy="438144"/>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3" name="矩形 62"/>
                <p:cNvSpPr/>
                <p:nvPr/>
              </p:nvSpPr>
              <p:spPr>
                <a:xfrm>
                  <a:off x="864757" y="1855140"/>
                  <a:ext cx="315231"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B</a:t>
                  </a:r>
                </a:p>
              </p:txBody>
            </p:sp>
          </p:grpSp>
        </p:grpSp>
        <p:sp>
          <p:nvSpPr>
            <p:cNvPr id="72" name="矩形 71"/>
            <p:cNvSpPr/>
            <p:nvPr/>
          </p:nvSpPr>
          <p:spPr>
            <a:xfrm>
              <a:off x="3633472" y="2058206"/>
              <a:ext cx="2086385" cy="2469909"/>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在全局模式下，执行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line </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vty</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或</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line console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命令，将进入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Line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配置模式</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。该模式主要用于对虚拟终端和控制台端口进行配置，主要是设置虚拟终端和控制台的用户级登陆密码。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Line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配置模式的命令行提示符为：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Switch</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-line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Line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配置模式返回全局配置模式，可执行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exit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命令，如果要返回特权模式，则应执行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end</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命令或按</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Ctrl+Z</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组合键。</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8" name="组合 17"/>
          <p:cNvGrpSpPr/>
          <p:nvPr/>
        </p:nvGrpSpPr>
        <p:grpSpPr>
          <a:xfrm>
            <a:off x="8844708" y="1903669"/>
            <a:ext cx="3011933" cy="3148929"/>
            <a:chOff x="6767103" y="1427752"/>
            <a:chExt cx="2258950" cy="2361695"/>
          </a:xfrm>
        </p:grpSpPr>
        <p:grpSp>
          <p:nvGrpSpPr>
            <p:cNvPr id="64" name="组合 63"/>
            <p:cNvGrpSpPr/>
            <p:nvPr/>
          </p:nvGrpSpPr>
          <p:grpSpPr>
            <a:xfrm>
              <a:off x="6767103" y="1427752"/>
              <a:ext cx="2258950" cy="449904"/>
              <a:chOff x="826183" y="1855140"/>
              <a:chExt cx="2258950" cy="449904"/>
            </a:xfrm>
          </p:grpSpPr>
          <p:sp>
            <p:nvSpPr>
              <p:cNvPr id="65" name="矩形 64"/>
              <p:cNvSpPr/>
              <p:nvPr/>
            </p:nvSpPr>
            <p:spPr>
              <a:xfrm>
                <a:off x="1279023" y="1912847"/>
                <a:ext cx="1806110" cy="346249"/>
              </a:xfrm>
              <a:prstGeom prst="rect">
                <a:avLst/>
              </a:prstGeom>
            </p:spPr>
            <p:txBody>
              <a:bodyPr wrap="square">
                <a:spAutoFit/>
              </a:bodyPr>
              <a:lstStyle/>
              <a:p>
                <a:r>
                  <a:rPr lang="en-US" altLang="zh-CN" sz="2400" dirty="0" smtClean="0">
                    <a:solidFill>
                      <a:srgbClr val="697E92"/>
                    </a:solidFill>
                    <a:latin typeface="汉仪菱心体简" panose="02010609000101010101" pitchFamily="49" charset="-122"/>
                    <a:ea typeface="汉仪菱心体简" panose="02010609000101010101" pitchFamily="49" charset="-122"/>
                    <a:cs typeface="Arial" panose="020B0604020202020204" pitchFamily="34" charset="0"/>
                  </a:rPr>
                  <a:t>Vlan</a:t>
                </a:r>
                <a:r>
                  <a:rPr lang="zh-CN" altLang="en-US" sz="2400" dirty="0" smtClean="0">
                    <a:solidFill>
                      <a:srgbClr val="697E92"/>
                    </a:solidFill>
                    <a:latin typeface="汉仪菱心体简" panose="02010609000101010101" pitchFamily="49" charset="-122"/>
                    <a:ea typeface="汉仪菱心体简" panose="02010609000101010101" pitchFamily="49" charset="-122"/>
                    <a:cs typeface="Arial" panose="020B0604020202020204" pitchFamily="34" charset="0"/>
                  </a:rPr>
                  <a:t>配置模式</a:t>
                </a:r>
                <a:endParaRPr lang="en-US" altLang="zh-CN" sz="2400" dirty="0" smtClean="0">
                  <a:solidFill>
                    <a:srgbClr val="697E92"/>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6" name="组合 65"/>
              <p:cNvGrpSpPr/>
              <p:nvPr/>
            </p:nvGrpSpPr>
            <p:grpSpPr>
              <a:xfrm>
                <a:off x="826183" y="1855140"/>
                <a:ext cx="438144" cy="449904"/>
                <a:chOff x="826183" y="1855140"/>
                <a:chExt cx="438144" cy="449904"/>
              </a:xfrm>
            </p:grpSpPr>
            <p:sp>
              <p:nvSpPr>
                <p:cNvPr id="67" name="椭圆 66"/>
                <p:cNvSpPr/>
                <p:nvPr/>
              </p:nvSpPr>
              <p:spPr>
                <a:xfrm>
                  <a:off x="826183" y="1866900"/>
                  <a:ext cx="438144" cy="438144"/>
                </a:xfrm>
                <a:prstGeom prst="ellipse">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8" name="矩形 67"/>
                <p:cNvSpPr/>
                <p:nvPr/>
              </p:nvSpPr>
              <p:spPr>
                <a:xfrm>
                  <a:off x="839109" y="1855140"/>
                  <a:ext cx="388568"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C</a:t>
                  </a:r>
                </a:p>
              </p:txBody>
            </p:sp>
          </p:grpSp>
        </p:grpSp>
        <p:sp>
          <p:nvSpPr>
            <p:cNvPr id="73" name="矩形 72"/>
            <p:cNvSpPr/>
            <p:nvPr/>
          </p:nvSpPr>
          <p:spPr>
            <a:xfrm>
              <a:off x="6767103" y="2058205"/>
              <a:ext cx="2086385" cy="1731242"/>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在特权模式下执行，</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vlan</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database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配置命令，即可进入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配置模式，在该模式下，可实现对</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的创建、修改或删除等配置操作。</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配置模式的命令行提示符为：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Switch</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。要从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配置模式返回特权模式，可执行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exit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
        <p:nvSpPr>
          <p:cNvPr id="30" name="矩形 29"/>
          <p:cNvSpPr/>
          <p:nvPr/>
        </p:nvSpPr>
        <p:spPr>
          <a:xfrm>
            <a:off x="549987" y="1312195"/>
            <a:ext cx="2954655" cy="461665"/>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交换机配置模式介绍</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3101496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32328" y="2264229"/>
            <a:ext cx="4571651" cy="3466011"/>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49987" y="698680"/>
            <a:ext cx="2236510" cy="707886"/>
          </a:xfrm>
          <a:prstGeom prst="rect">
            <a:avLst/>
          </a:prstGeom>
        </p:spPr>
        <p:txBody>
          <a:bodyPr wrap="none">
            <a:spAutoFit/>
          </a:bodyPr>
          <a:lstStyle/>
          <a:p>
            <a:r>
              <a:rPr lang="zh-CN" altLang="en-US"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63</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3074" name="Picture 2" descr="C:\Users\Admin\Desktop\Nipic_2716341_2010092112031905480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272" t="1031" r="5163" b="1671"/>
          <a:stretch/>
        </p:blipFill>
        <p:spPr bwMode="auto">
          <a:xfrm>
            <a:off x="6832818" y="1529370"/>
            <a:ext cx="3439647" cy="4578351"/>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grpSp>
        <p:nvGrpSpPr>
          <p:cNvPr id="73" name="组合 72"/>
          <p:cNvGrpSpPr/>
          <p:nvPr/>
        </p:nvGrpSpPr>
        <p:grpSpPr>
          <a:xfrm>
            <a:off x="1617034" y="2420889"/>
            <a:ext cx="4320893" cy="3146311"/>
            <a:chOff x="5900720" y="1014083"/>
            <a:chExt cx="3240670" cy="2359734"/>
          </a:xfrm>
        </p:grpSpPr>
        <p:grpSp>
          <p:nvGrpSpPr>
            <p:cNvPr id="74" name="组合 73"/>
            <p:cNvGrpSpPr/>
            <p:nvPr/>
          </p:nvGrpSpPr>
          <p:grpSpPr>
            <a:xfrm>
              <a:off x="5900720" y="1049692"/>
              <a:ext cx="371979" cy="371980"/>
              <a:chOff x="5903913" y="4632325"/>
              <a:chExt cx="257175" cy="257176"/>
            </a:xfrm>
            <a:solidFill>
              <a:schemeClr val="bg1"/>
            </a:solidFill>
          </p:grpSpPr>
          <p:sp>
            <p:nvSpPr>
              <p:cNvPr id="76"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5" name="矩形 74"/>
            <p:cNvSpPr/>
            <p:nvPr/>
          </p:nvSpPr>
          <p:spPr>
            <a:xfrm>
              <a:off x="6358359" y="1014083"/>
              <a:ext cx="2783031" cy="2359734"/>
            </a:xfrm>
            <a:prstGeom prst="rect">
              <a:avLst/>
            </a:prstGeom>
          </p:spPr>
          <p:txBody>
            <a:bodyPr wrap="square">
              <a:spAutoFit/>
            </a:bodyPr>
            <a:lstStyle/>
            <a:p>
              <a:pPr>
                <a:lnSpc>
                  <a:spcPct val="114000"/>
                </a:lnSpc>
              </a:pPr>
              <a:r>
                <a:rPr lang="zh-CN" altLang="en-US" sz="2667" dirty="0">
                  <a:solidFill>
                    <a:schemeClr val="bg1"/>
                  </a:solidFill>
                  <a:latin typeface="MStiffHei HKS UltraBold" panose="00000900000000000000" pitchFamily="2" charset="-120"/>
                  <a:ea typeface="MStiffHei HKS UltraBold" panose="00000900000000000000" pitchFamily="2" charset="-120"/>
                  <a:cs typeface="Arial" panose="020B0604020202020204" pitchFamily="34" charset="0"/>
                </a:rPr>
                <a:t>任务实施条件：</a:t>
              </a:r>
              <a:endParaRPr lang="en-US" altLang="zh-CN" sz="2667" dirty="0">
                <a:solidFill>
                  <a:schemeClr val="bg1"/>
                </a:solidFill>
                <a:latin typeface="MStiffHei HKS UltraBold" panose="00000900000000000000" pitchFamily="2" charset="-120"/>
                <a:ea typeface="MStiffHei HKS UltraBold" panose="00000900000000000000" pitchFamily="2" charset="-120"/>
                <a:cs typeface="Arial" panose="020B0604020202020204" pitchFamily="34" charset="0"/>
              </a:endParaRPr>
            </a:p>
            <a:p>
              <a:pPr>
                <a:lnSpc>
                  <a:spcPct val="150000"/>
                </a:lnSpc>
              </a:pPr>
              <a:r>
                <a:rPr lang="zh-CN" altLang="en-US" sz="1867" dirty="0" smtClean="0">
                  <a:solidFill>
                    <a:schemeClr val="bg1"/>
                  </a:solidFill>
                  <a:latin typeface="Century Gothic" panose="020B0502020202020204" pitchFamily="34" charset="0"/>
                  <a:cs typeface="Arial" panose="020B0604020202020204" pitchFamily="34" charset="0"/>
                </a:rPr>
                <a:t>以隔离本项目中</a:t>
              </a:r>
              <a:r>
                <a:rPr lang="zh-CN" altLang="en-US" sz="1867" dirty="0">
                  <a:solidFill>
                    <a:schemeClr val="bg1"/>
                  </a:solidFill>
                  <a:latin typeface="Century Gothic" panose="020B0502020202020204" pitchFamily="34" charset="0"/>
                  <a:cs typeface="Arial" panose="020B0604020202020204" pitchFamily="34" charset="0"/>
                </a:rPr>
                <a:t>管理部门下设的财务科（</a:t>
              </a:r>
              <a:r>
                <a:rPr lang="en-US" altLang="zh-CN" sz="1867" dirty="0">
                  <a:solidFill>
                    <a:schemeClr val="bg1"/>
                  </a:solidFill>
                  <a:latin typeface="Century Gothic" panose="020B0502020202020204" pitchFamily="34" charset="0"/>
                  <a:cs typeface="Arial" panose="020B0604020202020204" pitchFamily="34" charset="0"/>
                </a:rPr>
                <a:t>6</a:t>
              </a:r>
              <a:r>
                <a:rPr lang="zh-CN" altLang="en-US" sz="1867" dirty="0">
                  <a:solidFill>
                    <a:schemeClr val="bg1"/>
                  </a:solidFill>
                  <a:latin typeface="Century Gothic" panose="020B0502020202020204" pitchFamily="34" charset="0"/>
                  <a:cs typeface="Arial" panose="020B0604020202020204" pitchFamily="34" charset="0"/>
                </a:rPr>
                <a:t>人）、业务拓展科（</a:t>
              </a:r>
              <a:r>
                <a:rPr lang="en-US" altLang="zh-CN" sz="1867" dirty="0">
                  <a:solidFill>
                    <a:schemeClr val="bg1"/>
                  </a:solidFill>
                  <a:latin typeface="Century Gothic" panose="020B0502020202020204" pitchFamily="34" charset="0"/>
                  <a:cs typeface="Arial" panose="020B0604020202020204" pitchFamily="34" charset="0"/>
                </a:rPr>
                <a:t>8</a:t>
              </a:r>
              <a:r>
                <a:rPr lang="zh-CN" altLang="en-US" sz="1867" dirty="0">
                  <a:solidFill>
                    <a:schemeClr val="bg1"/>
                  </a:solidFill>
                  <a:latin typeface="Century Gothic" panose="020B0502020202020204" pitchFamily="34" charset="0"/>
                  <a:cs typeface="Arial" panose="020B0604020202020204" pitchFamily="34" charset="0"/>
                </a:rPr>
                <a:t>人）、公关部（</a:t>
              </a:r>
              <a:r>
                <a:rPr lang="en-US" altLang="zh-CN" sz="1867" dirty="0">
                  <a:solidFill>
                    <a:schemeClr val="bg1"/>
                  </a:solidFill>
                  <a:latin typeface="Century Gothic" panose="020B0502020202020204" pitchFamily="34" charset="0"/>
                  <a:cs typeface="Arial" panose="020B0604020202020204" pitchFamily="34" charset="0"/>
                </a:rPr>
                <a:t>7</a:t>
              </a:r>
              <a:r>
                <a:rPr lang="zh-CN" altLang="en-US" sz="1867" dirty="0">
                  <a:solidFill>
                    <a:schemeClr val="bg1"/>
                  </a:solidFill>
                  <a:latin typeface="Century Gothic" panose="020B0502020202020204" pitchFamily="34" charset="0"/>
                  <a:cs typeface="Arial" panose="020B0604020202020204" pitchFamily="34" charset="0"/>
                </a:rPr>
                <a:t>人）等</a:t>
              </a:r>
              <a:r>
                <a:rPr lang="en-US" altLang="zh-CN" sz="1867" dirty="0">
                  <a:solidFill>
                    <a:schemeClr val="bg1"/>
                  </a:solidFill>
                  <a:latin typeface="Century Gothic" panose="020B0502020202020204" pitchFamily="34" charset="0"/>
                  <a:cs typeface="Arial" panose="020B0604020202020204" pitchFamily="34" charset="0"/>
                </a:rPr>
                <a:t>3</a:t>
              </a:r>
              <a:r>
                <a:rPr lang="zh-CN" altLang="en-US" sz="1867" dirty="0">
                  <a:solidFill>
                    <a:schemeClr val="bg1"/>
                  </a:solidFill>
                  <a:latin typeface="Century Gothic" panose="020B0502020202020204" pitchFamily="34" charset="0"/>
                  <a:cs typeface="Arial" panose="020B0604020202020204" pitchFamily="34" charset="0"/>
                </a:rPr>
                <a:t>个</a:t>
              </a:r>
              <a:r>
                <a:rPr lang="zh-CN" altLang="en-US" sz="1867" dirty="0" smtClean="0">
                  <a:solidFill>
                    <a:schemeClr val="bg1"/>
                  </a:solidFill>
                  <a:latin typeface="Century Gothic" panose="020B0502020202020204" pitchFamily="34" charset="0"/>
                  <a:cs typeface="Arial" panose="020B0604020202020204" pitchFamily="34" charset="0"/>
                </a:rPr>
                <a:t>部门之间的互访</a:t>
              </a:r>
              <a:r>
                <a:rPr lang="zh-CN" altLang="en-US" sz="1867" dirty="0">
                  <a:solidFill>
                    <a:schemeClr val="bg1"/>
                  </a:solidFill>
                  <a:latin typeface="Century Gothic" panose="020B0502020202020204" pitchFamily="34" charset="0"/>
                  <a:cs typeface="Arial" panose="020B0604020202020204" pitchFamily="34" charset="0"/>
                </a:rPr>
                <a:t>，</a:t>
              </a:r>
              <a:r>
                <a:rPr lang="zh-CN" altLang="en-US" sz="1867" dirty="0" smtClean="0">
                  <a:solidFill>
                    <a:schemeClr val="bg1"/>
                  </a:solidFill>
                  <a:latin typeface="Century Gothic" panose="020B0502020202020204" pitchFamily="34" charset="0"/>
                  <a:cs typeface="Arial" panose="020B0604020202020204" pitchFamily="34" charset="0"/>
                </a:rPr>
                <a:t>以及配置交换机的本地</a:t>
              </a:r>
              <a:r>
                <a:rPr lang="zh-CN" altLang="en-US" sz="1867" dirty="0">
                  <a:solidFill>
                    <a:schemeClr val="bg1"/>
                  </a:solidFill>
                  <a:latin typeface="Century Gothic" panose="020B0502020202020204" pitchFamily="34" charset="0"/>
                  <a:cs typeface="Arial" panose="020B0604020202020204" pitchFamily="34" charset="0"/>
                </a:rPr>
                <a:t>和远程管理</a:t>
              </a:r>
              <a:r>
                <a:rPr lang="zh-CN" altLang="en-US" sz="1867" dirty="0" smtClean="0">
                  <a:solidFill>
                    <a:schemeClr val="bg1"/>
                  </a:solidFill>
                  <a:latin typeface="Century Gothic" panose="020B0502020202020204" pitchFamily="34" charset="0"/>
                  <a:cs typeface="Arial" panose="020B0604020202020204" pitchFamily="34" charset="0"/>
                </a:rPr>
                <a:t>功能为例，实现交换式局域网的管理任务。</a:t>
              </a:r>
              <a:endParaRPr lang="en-US" altLang="zh-CN" sz="1867" dirty="0">
                <a:solidFill>
                  <a:schemeClr val="bg1"/>
                </a:solidFill>
                <a:latin typeface="Century Gothic" panose="020B0502020202020204" pitchFamily="34" charset="0"/>
                <a:cs typeface="Arial" panose="020B0604020202020204" pitchFamily="34" charset="0"/>
              </a:endParaRPr>
            </a:p>
          </p:txBody>
        </p:sp>
      </p:grpSp>
      <p:sp>
        <p:nvSpPr>
          <p:cNvPr id="80" name="矩形 79"/>
          <p:cNvSpPr/>
          <p:nvPr/>
        </p:nvSpPr>
        <p:spPr>
          <a:xfrm>
            <a:off x="549987" y="1352382"/>
            <a:ext cx="2646878"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itchFamily="2" charset="-122"/>
                <a:ea typeface="方正兰亭超细黑简体" pitchFamily="2" charset="-122"/>
                <a:cs typeface="Arial" panose="020B0604020202020204" pitchFamily="34" charset="0"/>
              </a:rPr>
              <a:t>管理交换式局域网</a:t>
            </a:r>
            <a:endParaRPr lang="en-US" altLang="zh-CN" sz="2400" dirty="0">
              <a:solidFill>
                <a:schemeClr val="bg1">
                  <a:lumMod val="50000"/>
                </a:schemeClr>
              </a:solidFill>
              <a:latin typeface="方正兰亭超细黑简体" pitchFamily="2" charset="-122"/>
              <a:ea typeface="方正兰亭超细黑简体" pitchFamily="2" charset="-122"/>
              <a:cs typeface="Arial" panose="020B0604020202020204" pitchFamily="34" charset="0"/>
            </a:endParaRPr>
          </a:p>
        </p:txBody>
      </p:sp>
    </p:spTree>
    <p:extLst>
      <p:ext uri="{BB962C8B-B14F-4D97-AF65-F5344CB8AC3E}">
        <p14:creationId xmlns:p14="http://schemas.microsoft.com/office/powerpoint/2010/main" val="4014281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par>
                                <p:cTn id="10" presetID="22" presetClass="entr" presetSubtype="2" fill="hold" grpId="0" nodeType="withEffect">
                                  <p:stCondLst>
                                    <p:cond delay="150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500"/>
                                        <p:tgtEl>
                                          <p:spTgt spid="10"/>
                                        </p:tgtEl>
                                      </p:cBhvr>
                                    </p:animEffect>
                                  </p:childTnLst>
                                </p:cTn>
                              </p:par>
                              <p:par>
                                <p:cTn id="13" presetID="2" presetClass="entr" presetSubtype="8" decel="100000" fill="hold" nodeType="withEffect">
                                  <p:stCondLst>
                                    <p:cond delay="2000"/>
                                  </p:stCondLst>
                                  <p:childTnLst>
                                    <p:set>
                                      <p:cBhvr>
                                        <p:cTn id="14" dur="1" fill="hold">
                                          <p:stCondLst>
                                            <p:cond delay="0"/>
                                          </p:stCondLst>
                                        </p:cTn>
                                        <p:tgtEl>
                                          <p:spTgt spid="73"/>
                                        </p:tgtEl>
                                        <p:attrNameLst>
                                          <p:attrName>style.visibility</p:attrName>
                                        </p:attrNameLst>
                                      </p:cBhvr>
                                      <p:to>
                                        <p:strVal val="visible"/>
                                      </p:to>
                                    </p:set>
                                    <p:anim calcmode="lin" valueType="num">
                                      <p:cBhvr additive="base">
                                        <p:cTn id="15" dur="500" fill="hold"/>
                                        <p:tgtEl>
                                          <p:spTgt spid="73"/>
                                        </p:tgtEl>
                                        <p:attrNameLst>
                                          <p:attrName>ppt_x</p:attrName>
                                        </p:attrNameLst>
                                      </p:cBhvr>
                                      <p:tavLst>
                                        <p:tav tm="0">
                                          <p:val>
                                            <p:strVal val="0-#ppt_w/2"/>
                                          </p:val>
                                        </p:tav>
                                        <p:tav tm="100000">
                                          <p:val>
                                            <p:strVal val="#ppt_x"/>
                                          </p:val>
                                        </p:tav>
                                      </p:tavLst>
                                    </p:anim>
                                    <p:anim calcmode="lin" valueType="num">
                                      <p:cBhvr additive="base">
                                        <p:cTn id="16"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64</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039708"/>
          </a:xfrm>
          <a:prstGeom prst="rect">
            <a:avLst/>
          </a:prstGeom>
        </p:spPr>
        <p:txBody>
          <a:bodyPr wrap="square">
            <a:spAutoFit/>
          </a:bodyPr>
          <a:lstStyle/>
          <a:p>
            <a:pPr algn="just">
              <a:lnSpc>
                <a:spcPct val="114000"/>
              </a:lnSpc>
              <a:buClr>
                <a:srgbClr val="1F9E23"/>
              </a:buClr>
            </a:pP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由于</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财务科、业务拓展科、公关部有员工</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21</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人，按每人配备</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台电脑计算，需要</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21</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台电脑，接入公司网络中需占用交换机端口</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21</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个，因此这里选用</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24</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口</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Cisco 2960</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交换机或锐捷的</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RG2126-24</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交换机。网络拓扑图如</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示。</a:t>
            </a:r>
          </a:p>
        </p:txBody>
      </p:sp>
      <p:sp>
        <p:nvSpPr>
          <p:cNvPr id="11" name="矩形 10"/>
          <p:cNvSpPr/>
          <p:nvPr/>
        </p:nvSpPr>
        <p:spPr>
          <a:xfrm>
            <a:off x="549987" y="131219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网络拓扑设计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9698" name="Picture 2" descr="4-4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7841" y="3238921"/>
            <a:ext cx="9458676" cy="2779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4619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29698"/>
                                        </p:tgtEl>
                                        <p:attrNameLst>
                                          <p:attrName>style.visibility</p:attrName>
                                        </p:attrNameLst>
                                      </p:cBhvr>
                                      <p:to>
                                        <p:strVal val="visible"/>
                                      </p:to>
                                    </p:set>
                                    <p:animEffect transition="in" filter="fade">
                                      <p:cBhvr>
                                        <p:cTn id="16" dur="500"/>
                                        <p:tgtEl>
                                          <p:spTgt spid="29698"/>
                                        </p:tgtEl>
                                      </p:cBhvr>
                                    </p:animEffect>
                                    <p:anim calcmode="lin" valueType="num">
                                      <p:cBhvr>
                                        <p:cTn id="17" dur="500" fill="hold"/>
                                        <p:tgtEl>
                                          <p:spTgt spid="29698"/>
                                        </p:tgtEl>
                                        <p:attrNameLst>
                                          <p:attrName>ppt_x</p:attrName>
                                        </p:attrNameLst>
                                      </p:cBhvr>
                                      <p:tavLst>
                                        <p:tav tm="0">
                                          <p:val>
                                            <p:strVal val="#ppt_x"/>
                                          </p:val>
                                        </p:tav>
                                        <p:tav tm="100000">
                                          <p:val>
                                            <p:strVal val="#ppt_x"/>
                                          </p:val>
                                        </p:tav>
                                      </p:tavLst>
                                    </p:anim>
                                    <p:anim calcmode="lin" valueType="num">
                                      <p:cBhvr>
                                        <p:cTn id="18" dur="500" fill="hold"/>
                                        <p:tgtEl>
                                          <p:spTgt spid="29698"/>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65</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723916"/>
          </a:xfrm>
          <a:prstGeom prst="rect">
            <a:avLst/>
          </a:prstGeom>
        </p:spPr>
        <p:txBody>
          <a:bodyPr wrap="square">
            <a:spAutoFit/>
          </a:bodyPr>
          <a:lstStyle/>
          <a:p>
            <a:pPr algn="just">
              <a:lnSpc>
                <a:spcPct val="114000"/>
              </a:lnSpc>
              <a:buClr>
                <a:srgbClr val="1F9E23"/>
              </a:buClr>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通过</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的划分，财务科、业务拓展科、公关部对应的</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号、</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组名、分配端口号及各</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VLAN</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组所对应的网段</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如下表所</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示。</a:t>
            </a:r>
          </a:p>
        </p:txBody>
      </p:sp>
      <p:sp>
        <p:nvSpPr>
          <p:cNvPr id="11" name="矩形 10"/>
          <p:cNvSpPr/>
          <p:nvPr/>
        </p:nvSpPr>
        <p:spPr>
          <a:xfrm>
            <a:off x="549987" y="1312195"/>
            <a:ext cx="3206327"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VLAN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及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地址规划</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8" name="组合 17"/>
          <p:cNvGrpSpPr/>
          <p:nvPr/>
        </p:nvGrpSpPr>
        <p:grpSpPr>
          <a:xfrm>
            <a:off x="672540" y="2924458"/>
            <a:ext cx="10844524" cy="1932511"/>
            <a:chOff x="672540" y="1890278"/>
            <a:chExt cx="10844524" cy="1932511"/>
          </a:xfrm>
        </p:grpSpPr>
        <p:sp>
          <p:nvSpPr>
            <p:cNvPr id="19" name="矩形 18"/>
            <p:cNvSpPr/>
            <p:nvPr/>
          </p:nvSpPr>
          <p:spPr>
            <a:xfrm>
              <a:off x="674635" y="1890278"/>
              <a:ext cx="10840032" cy="496021"/>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矩形 20"/>
            <p:cNvSpPr/>
            <p:nvPr/>
          </p:nvSpPr>
          <p:spPr>
            <a:xfrm>
              <a:off x="816631" y="1953623"/>
              <a:ext cx="1091966" cy="369332"/>
            </a:xfrm>
            <a:prstGeom prst="rect">
              <a:avLst/>
            </a:prstGeom>
          </p:spPr>
          <p:txBody>
            <a:bodyPr wrap="none">
              <a:spAutoFit/>
            </a:bodyPr>
            <a:lstStyle/>
            <a:p>
              <a:pPr algn="ctr"/>
              <a:r>
                <a:rPr lang="en-US" altLang="zh-CN" dirty="0" smtClean="0">
                  <a:solidFill>
                    <a:schemeClr val="bg1"/>
                  </a:solidFill>
                  <a:latin typeface="Century Gothic" panose="020B0502020202020204" pitchFamily="34" charset="0"/>
                  <a:cs typeface="Arial" panose="020B0604020202020204" pitchFamily="34" charset="0"/>
                </a:rPr>
                <a:t>VLAN </a:t>
              </a:r>
              <a:r>
                <a:rPr lang="zh-CN" altLang="en-US" dirty="0" smtClean="0">
                  <a:solidFill>
                    <a:schemeClr val="bg1"/>
                  </a:solidFill>
                  <a:latin typeface="Century Gothic" panose="020B0502020202020204" pitchFamily="34" charset="0"/>
                  <a:cs typeface="Arial" panose="020B0604020202020204" pitchFamily="34" charset="0"/>
                </a:rPr>
                <a:t>号</a:t>
              </a:r>
              <a:endParaRPr lang="en-US" altLang="zh-CN" dirty="0">
                <a:solidFill>
                  <a:schemeClr val="bg1"/>
                </a:solidFill>
                <a:latin typeface="Century Gothic" panose="020B0502020202020204" pitchFamily="34" charset="0"/>
                <a:cs typeface="Arial" panose="020B0604020202020204" pitchFamily="34" charset="0"/>
              </a:endParaRPr>
            </a:p>
          </p:txBody>
        </p:sp>
        <p:sp>
          <p:nvSpPr>
            <p:cNvPr id="23" name="矩形 22"/>
            <p:cNvSpPr/>
            <p:nvPr/>
          </p:nvSpPr>
          <p:spPr>
            <a:xfrm>
              <a:off x="2835737" y="1953623"/>
              <a:ext cx="1322798" cy="369332"/>
            </a:xfrm>
            <a:prstGeom prst="rect">
              <a:avLst/>
            </a:prstGeom>
          </p:spPr>
          <p:txBody>
            <a:bodyPr wrap="none">
              <a:spAutoFit/>
            </a:bodyPr>
            <a:lstStyle/>
            <a:p>
              <a:pPr algn="ctr"/>
              <a:r>
                <a:rPr lang="en-US" altLang="zh-CN" dirty="0" smtClean="0">
                  <a:solidFill>
                    <a:schemeClr val="bg1"/>
                  </a:solidFill>
                  <a:latin typeface="Century Gothic" panose="020B0502020202020204" pitchFamily="34" charset="0"/>
                  <a:cs typeface="Arial" panose="020B0604020202020204" pitchFamily="34" charset="0"/>
                </a:rPr>
                <a:t>VLAN </a:t>
              </a:r>
              <a:r>
                <a:rPr lang="zh-CN" altLang="en-US" dirty="0" smtClean="0">
                  <a:solidFill>
                    <a:schemeClr val="bg1"/>
                  </a:solidFill>
                  <a:latin typeface="Century Gothic" panose="020B0502020202020204" pitchFamily="34" charset="0"/>
                  <a:cs typeface="Arial" panose="020B0604020202020204" pitchFamily="34" charset="0"/>
                </a:rPr>
                <a:t>名称</a:t>
              </a:r>
              <a:endParaRPr lang="en-US" altLang="zh-CN" dirty="0" smtClean="0">
                <a:solidFill>
                  <a:schemeClr val="bg1"/>
                </a:solidFill>
                <a:latin typeface="Century Gothic" panose="020B0502020202020204" pitchFamily="34" charset="0"/>
                <a:cs typeface="Arial" panose="020B0604020202020204" pitchFamily="34" charset="0"/>
              </a:endParaRPr>
            </a:p>
          </p:txBody>
        </p:sp>
        <p:sp>
          <p:nvSpPr>
            <p:cNvPr id="25" name="矩形 24"/>
            <p:cNvSpPr/>
            <p:nvPr/>
          </p:nvSpPr>
          <p:spPr>
            <a:xfrm>
              <a:off x="6264126" y="1953623"/>
              <a:ext cx="877163" cy="369332"/>
            </a:xfrm>
            <a:prstGeom prst="rect">
              <a:avLst/>
            </a:prstGeom>
          </p:spPr>
          <p:txBody>
            <a:bodyPr wrap="none">
              <a:spAutoFit/>
            </a:bodyPr>
            <a:lstStyle/>
            <a:p>
              <a:pPr algn="ctr"/>
              <a:r>
                <a:rPr lang="zh-CN" altLang="en-US" dirty="0" smtClean="0">
                  <a:solidFill>
                    <a:schemeClr val="bg1"/>
                  </a:solidFill>
                  <a:latin typeface="Century Gothic" panose="020B0502020202020204" pitchFamily="34" charset="0"/>
                  <a:cs typeface="Arial" panose="020B0604020202020204" pitchFamily="34" charset="0"/>
                </a:rPr>
                <a:t>端口号</a:t>
              </a:r>
              <a:endParaRPr lang="en-US" altLang="zh-CN" dirty="0">
                <a:solidFill>
                  <a:schemeClr val="bg1"/>
                </a:solidFill>
                <a:latin typeface="Century Gothic" panose="020B0502020202020204" pitchFamily="34" charset="0"/>
                <a:cs typeface="Arial" panose="020B0604020202020204" pitchFamily="34" charset="0"/>
              </a:endParaRPr>
            </a:p>
          </p:txBody>
        </p:sp>
        <p:sp>
          <p:nvSpPr>
            <p:cNvPr id="28" name="矩形 27"/>
            <p:cNvSpPr/>
            <p:nvPr/>
          </p:nvSpPr>
          <p:spPr>
            <a:xfrm>
              <a:off x="9455274" y="1953623"/>
              <a:ext cx="1107996" cy="369332"/>
            </a:xfrm>
            <a:prstGeom prst="rect">
              <a:avLst/>
            </a:prstGeom>
          </p:spPr>
          <p:txBody>
            <a:bodyPr wrap="none">
              <a:spAutoFit/>
            </a:bodyPr>
            <a:lstStyle/>
            <a:p>
              <a:pPr algn="ctr"/>
              <a:r>
                <a:rPr lang="zh-CN" altLang="en-US" dirty="0" smtClean="0">
                  <a:solidFill>
                    <a:schemeClr val="bg1"/>
                  </a:solidFill>
                  <a:latin typeface="Century Gothic" panose="020B0502020202020204" pitchFamily="34" charset="0"/>
                  <a:cs typeface="Arial" panose="020B0604020202020204" pitchFamily="34" charset="0"/>
                </a:rPr>
                <a:t>所在网段</a:t>
              </a:r>
              <a:endParaRPr lang="en-US" altLang="zh-CN" dirty="0">
                <a:solidFill>
                  <a:schemeClr val="bg1"/>
                </a:solidFill>
                <a:latin typeface="Century Gothic" panose="020B0502020202020204" pitchFamily="34" charset="0"/>
                <a:cs typeface="Arial" panose="020B0604020202020204" pitchFamily="34" charset="0"/>
              </a:endParaRPr>
            </a:p>
          </p:txBody>
        </p:sp>
        <p:sp>
          <p:nvSpPr>
            <p:cNvPr id="30" name="矩形 29"/>
            <p:cNvSpPr/>
            <p:nvPr/>
          </p:nvSpPr>
          <p:spPr>
            <a:xfrm>
              <a:off x="688583" y="2494522"/>
              <a:ext cx="412292" cy="338554"/>
            </a:xfrm>
            <a:prstGeom prst="rect">
              <a:avLst/>
            </a:prstGeom>
          </p:spPr>
          <p:txBody>
            <a:bodyPr wrap="none">
              <a:spAutoFit/>
            </a:bodyPr>
            <a:lstStyle/>
            <a:p>
              <a:r>
                <a:rPr lang="en-US" altLang="zh-CN" sz="1600" dirty="0" smtClean="0">
                  <a:solidFill>
                    <a:srgbClr val="394A57"/>
                  </a:solidFill>
                  <a:latin typeface="Century Gothic" panose="020B0502020202020204" pitchFamily="34" charset="0"/>
                  <a:cs typeface="Arial" panose="020B0604020202020204" pitchFamily="34" charset="0"/>
                </a:rPr>
                <a:t>10</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31" name="矩形 30"/>
            <p:cNvSpPr/>
            <p:nvPr/>
          </p:nvSpPr>
          <p:spPr>
            <a:xfrm>
              <a:off x="688583" y="2953818"/>
              <a:ext cx="412292" cy="338554"/>
            </a:xfrm>
            <a:prstGeom prst="rect">
              <a:avLst/>
            </a:prstGeom>
          </p:spPr>
          <p:txBody>
            <a:bodyPr wrap="none">
              <a:spAutoFit/>
            </a:bodyPr>
            <a:lstStyle/>
            <a:p>
              <a:r>
                <a:rPr lang="en-US" altLang="zh-CN" sz="1600" dirty="0" smtClean="0">
                  <a:solidFill>
                    <a:srgbClr val="394A57"/>
                  </a:solidFill>
                  <a:latin typeface="Century Gothic" panose="020B0502020202020204" pitchFamily="34" charset="0"/>
                  <a:cs typeface="Arial" panose="020B0604020202020204" pitchFamily="34" charset="0"/>
                </a:rPr>
                <a:t>20</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32" name="矩形 31"/>
            <p:cNvSpPr/>
            <p:nvPr/>
          </p:nvSpPr>
          <p:spPr>
            <a:xfrm>
              <a:off x="688583" y="3409801"/>
              <a:ext cx="412292" cy="338554"/>
            </a:xfrm>
            <a:prstGeom prst="rect">
              <a:avLst/>
            </a:prstGeom>
          </p:spPr>
          <p:txBody>
            <a:bodyPr wrap="none">
              <a:spAutoFit/>
            </a:bodyPr>
            <a:lstStyle/>
            <a:p>
              <a:r>
                <a:rPr lang="en-US" altLang="zh-CN" sz="1600" dirty="0" smtClean="0">
                  <a:solidFill>
                    <a:srgbClr val="394A57"/>
                  </a:solidFill>
                  <a:latin typeface="Century Gothic" panose="020B0502020202020204" pitchFamily="34" charset="0"/>
                  <a:cs typeface="Arial" panose="020B0604020202020204" pitchFamily="34" charset="0"/>
                </a:rPr>
                <a:t>30</a:t>
              </a:r>
              <a:endParaRPr lang="en-US" altLang="zh-CN" sz="1600" dirty="0">
                <a:solidFill>
                  <a:srgbClr val="394A57"/>
                </a:solidFill>
                <a:latin typeface="Century Gothic" panose="020B0502020202020204" pitchFamily="34" charset="0"/>
                <a:cs typeface="Arial" panose="020B0604020202020204" pitchFamily="34" charset="0"/>
              </a:endParaRPr>
            </a:p>
          </p:txBody>
        </p:sp>
        <p:cxnSp>
          <p:nvCxnSpPr>
            <p:cNvPr id="36" name="直接连接符 35"/>
            <p:cNvCxnSpPr/>
            <p:nvPr/>
          </p:nvCxnSpPr>
          <p:spPr>
            <a:xfrm>
              <a:off x="674635" y="2869451"/>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72540" y="3333266"/>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74937" y="3822789"/>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2942341" y="2500383"/>
              <a:ext cx="1029449" cy="338554"/>
            </a:xfrm>
            <a:prstGeom prst="rect">
              <a:avLst/>
            </a:prstGeom>
          </p:spPr>
          <p:txBody>
            <a:bodyPr wrap="none">
              <a:spAutoFit/>
            </a:bodyPr>
            <a:lstStyle/>
            <a:p>
              <a:pPr algn="ctr"/>
              <a:r>
                <a:rPr lang="en-US" altLang="zh-CN" sz="1600" dirty="0" err="1" smtClean="0">
                  <a:solidFill>
                    <a:srgbClr val="394A57"/>
                  </a:solidFill>
                  <a:latin typeface="Century Gothic" panose="020B0502020202020204" pitchFamily="34" charset="0"/>
                  <a:cs typeface="Arial" panose="020B0604020202020204" pitchFamily="34" charset="0"/>
                </a:rPr>
                <a:t>caiwuke</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45" name="矩形 44"/>
            <p:cNvSpPr/>
            <p:nvPr/>
          </p:nvSpPr>
          <p:spPr>
            <a:xfrm>
              <a:off x="6026881" y="2503572"/>
              <a:ext cx="1351652"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fa0/1~fa0/6</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46" name="矩形 45"/>
            <p:cNvSpPr/>
            <p:nvPr/>
          </p:nvSpPr>
          <p:spPr>
            <a:xfrm>
              <a:off x="9192378" y="2500383"/>
              <a:ext cx="1694696"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192.168.10.0/24</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47" name="矩形 46"/>
            <p:cNvSpPr/>
            <p:nvPr/>
          </p:nvSpPr>
          <p:spPr>
            <a:xfrm>
              <a:off x="2575252" y="2951404"/>
              <a:ext cx="1763623" cy="338554"/>
            </a:xfrm>
            <a:prstGeom prst="rect">
              <a:avLst/>
            </a:prstGeom>
          </p:spPr>
          <p:txBody>
            <a:bodyPr wrap="none">
              <a:spAutoFit/>
            </a:bodyPr>
            <a:lstStyle/>
            <a:p>
              <a:pPr algn="ctr"/>
              <a:r>
                <a:rPr lang="en-US" altLang="zh-CN" sz="1600" dirty="0" err="1" smtClean="0">
                  <a:solidFill>
                    <a:srgbClr val="394A57"/>
                  </a:solidFill>
                  <a:latin typeface="Century Gothic" panose="020B0502020202020204" pitchFamily="34" charset="0"/>
                  <a:cs typeface="Arial" panose="020B0604020202020204" pitchFamily="34" charset="0"/>
                </a:rPr>
                <a:t>yewutuozhanke</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49" name="矩形 48"/>
            <p:cNvSpPr/>
            <p:nvPr/>
          </p:nvSpPr>
          <p:spPr>
            <a:xfrm>
              <a:off x="5969974" y="2951404"/>
              <a:ext cx="1465466"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fa0/7~fa0/14</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50" name="矩形 49"/>
            <p:cNvSpPr/>
            <p:nvPr/>
          </p:nvSpPr>
          <p:spPr>
            <a:xfrm>
              <a:off x="9192378" y="2946219"/>
              <a:ext cx="1694695"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192.168.20.0/24</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51" name="矩形 50"/>
            <p:cNvSpPr/>
            <p:nvPr/>
          </p:nvSpPr>
          <p:spPr>
            <a:xfrm>
              <a:off x="2701083" y="3417661"/>
              <a:ext cx="1511952" cy="338554"/>
            </a:xfrm>
            <a:prstGeom prst="rect">
              <a:avLst/>
            </a:prstGeom>
          </p:spPr>
          <p:txBody>
            <a:bodyPr wrap="none">
              <a:spAutoFit/>
            </a:bodyPr>
            <a:lstStyle/>
            <a:p>
              <a:pPr algn="ctr"/>
              <a:r>
                <a:rPr lang="en-US" altLang="zh-CN" sz="1600" dirty="0" err="1" smtClean="0">
                  <a:solidFill>
                    <a:srgbClr val="394A57"/>
                  </a:solidFill>
                  <a:latin typeface="Century Gothic" panose="020B0502020202020204" pitchFamily="34" charset="0"/>
                  <a:cs typeface="Arial" panose="020B0604020202020204" pitchFamily="34" charset="0"/>
                </a:rPr>
                <a:t>gongguanbu</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53" name="矩形 52"/>
            <p:cNvSpPr/>
            <p:nvPr/>
          </p:nvSpPr>
          <p:spPr>
            <a:xfrm>
              <a:off x="5913067" y="3439190"/>
              <a:ext cx="1579279"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fa0/15~fa0/21</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54" name="矩形 53"/>
            <p:cNvSpPr/>
            <p:nvPr/>
          </p:nvSpPr>
          <p:spPr>
            <a:xfrm>
              <a:off x="9192378" y="3418406"/>
              <a:ext cx="1694696"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192.168.30.0/24</a:t>
              </a:r>
              <a:endParaRPr lang="en-US" altLang="zh-CN" sz="1600" dirty="0">
                <a:solidFill>
                  <a:srgbClr val="394A57"/>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2806420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par>
                                <p:cTn id="18" presetID="23" presetClass="entr" presetSubtype="36" fill="hold" nodeType="withEffect">
                                  <p:stCondLst>
                                    <p:cond delay="100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strVal val="(6*min(max(#ppt_w*#ppt_h,.3),1)-7.4)/-.7*#ppt_w"/>
                                          </p:val>
                                        </p:tav>
                                        <p:tav tm="100000">
                                          <p:val>
                                            <p:strVal val="#ppt_w"/>
                                          </p:val>
                                        </p:tav>
                                      </p:tavLst>
                                    </p:anim>
                                    <p:anim calcmode="lin" valueType="num">
                                      <p:cBhvr>
                                        <p:cTn id="21" dur="500" fill="hold"/>
                                        <p:tgtEl>
                                          <p:spTgt spid="18"/>
                                        </p:tgtEl>
                                        <p:attrNameLst>
                                          <p:attrName>ppt_h</p:attrName>
                                        </p:attrNameLst>
                                      </p:cBhvr>
                                      <p:tavLst>
                                        <p:tav tm="0">
                                          <p:val>
                                            <p:strVal val="(6*min(max(#ppt_w*#ppt_h,.3),1)-7.4)/-.7*#ppt_h"/>
                                          </p:val>
                                        </p:tav>
                                        <p:tav tm="100000">
                                          <p:val>
                                            <p:strVal val="#ppt_h"/>
                                          </p:val>
                                        </p:tav>
                                      </p:tavLst>
                                    </p:anim>
                                    <p:anim calcmode="lin" valueType="num">
                                      <p:cBhvr>
                                        <p:cTn id="22" dur="500" fill="hold"/>
                                        <p:tgtEl>
                                          <p:spTgt spid="18"/>
                                        </p:tgtEl>
                                        <p:attrNameLst>
                                          <p:attrName>ppt_x</p:attrName>
                                        </p:attrNameLst>
                                      </p:cBhvr>
                                      <p:tavLst>
                                        <p:tav tm="0">
                                          <p:val>
                                            <p:fltVal val="0.5"/>
                                          </p:val>
                                        </p:tav>
                                        <p:tav tm="100000">
                                          <p:val>
                                            <p:strVal val="#ppt_x"/>
                                          </p:val>
                                        </p:tav>
                                      </p:tavLst>
                                    </p:anim>
                                    <p:anim calcmode="lin" valueType="num">
                                      <p:cBhvr>
                                        <p:cTn id="23" dur="500" fill="hold"/>
                                        <p:tgtEl>
                                          <p:spTgt spid="18"/>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66</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378245"/>
          </a:xfrm>
          <a:prstGeom prst="rect">
            <a:avLst/>
          </a:prstGeom>
        </p:spPr>
        <p:txBody>
          <a:bodyPr wrap="square">
            <a:spAutoFit/>
          </a:bodyPr>
          <a:lstStyle/>
          <a:p>
            <a:pPr algn="just">
              <a:lnSpc>
                <a:spcPct val="114000"/>
              </a:lnSpc>
              <a:buClr>
                <a:srgbClr val="1F9E23"/>
              </a:buClr>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利用</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Console</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线将计算机的串口与交换机的</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Console</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端口连接在一起，如</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示。</a:t>
            </a:r>
          </a:p>
        </p:txBody>
      </p:sp>
      <p:sp>
        <p:nvSpPr>
          <p:cNvPr id="11" name="矩形 10"/>
          <p:cNvSpPr/>
          <p:nvPr/>
        </p:nvSpPr>
        <p:spPr>
          <a:xfrm>
            <a:off x="549987" y="131219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连接设备</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9" name="Group 2"/>
          <p:cNvGrpSpPr>
            <a:grpSpLocks/>
          </p:cNvGrpSpPr>
          <p:nvPr/>
        </p:nvGrpSpPr>
        <p:grpSpPr bwMode="auto">
          <a:xfrm>
            <a:off x="2968048" y="2931437"/>
            <a:ext cx="6255903" cy="3266163"/>
            <a:chOff x="3219" y="6461"/>
            <a:chExt cx="5049" cy="1718"/>
          </a:xfrm>
        </p:grpSpPr>
        <p:grpSp>
          <p:nvGrpSpPr>
            <p:cNvPr id="10" name="Group 3"/>
            <p:cNvGrpSpPr>
              <a:grpSpLocks/>
            </p:cNvGrpSpPr>
            <p:nvPr/>
          </p:nvGrpSpPr>
          <p:grpSpPr bwMode="auto">
            <a:xfrm>
              <a:off x="3317" y="6461"/>
              <a:ext cx="4951" cy="1706"/>
              <a:chOff x="3317" y="6461"/>
              <a:chExt cx="4951" cy="1706"/>
            </a:xfrm>
          </p:grpSpPr>
          <p:grpSp>
            <p:nvGrpSpPr>
              <p:cNvPr id="13" name="Group 4"/>
              <p:cNvGrpSpPr>
                <a:grpSpLocks/>
              </p:cNvGrpSpPr>
              <p:nvPr/>
            </p:nvGrpSpPr>
            <p:grpSpPr bwMode="auto">
              <a:xfrm>
                <a:off x="3317" y="6461"/>
                <a:ext cx="4951" cy="1706"/>
                <a:chOff x="3309" y="10828"/>
                <a:chExt cx="4951" cy="1706"/>
              </a:xfrm>
            </p:grpSpPr>
            <p:pic>
              <p:nvPicPr>
                <p:cNvPr id="30725" name="Picture 5"/>
                <p:cNvPicPr>
                  <a:picLocks noRot="1" noMove="1" noResize="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9" y="10828"/>
                  <a:ext cx="4951" cy="1706"/>
                </a:xfrm>
                <a:prstGeom prst="rect">
                  <a:avLst/>
                </a:prstGeom>
                <a:noFill/>
                <a:extLst>
                  <a:ext uri="{909E8E84-426E-40DD-AFC4-6F175D3DCCD1}">
                    <a14:hiddenFill xmlns:a14="http://schemas.microsoft.com/office/drawing/2010/main">
                      <a:solidFill>
                        <a:srgbClr val="00CC99"/>
                      </a:solidFill>
                    </a14:hiddenFill>
                  </a:ext>
                </a:extLst>
              </p:spPr>
            </p:pic>
            <p:sp>
              <p:nvSpPr>
                <p:cNvPr id="15" name="Oval 6"/>
                <p:cNvSpPr>
                  <a:spLocks noChangeArrowheads="1"/>
                </p:cNvSpPr>
                <p:nvPr/>
              </p:nvSpPr>
              <p:spPr bwMode="auto">
                <a:xfrm>
                  <a:off x="4617" y="11341"/>
                  <a:ext cx="504" cy="435"/>
                </a:xfrm>
                <a:prstGeom prst="ellipse">
                  <a:avLst/>
                </a:prstGeom>
                <a:noFill/>
                <a:ln w="28575">
                  <a:solidFill>
                    <a:srgbClr val="FF0000"/>
                  </a:solidFill>
                  <a:round/>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endParaRPr lang="zh-CN" altLang="en-US"/>
                </a:p>
              </p:txBody>
            </p:sp>
            <p:sp>
              <p:nvSpPr>
                <p:cNvPr id="17" name="Oval 7"/>
                <p:cNvSpPr>
                  <a:spLocks noChangeArrowheads="1"/>
                </p:cNvSpPr>
                <p:nvPr/>
              </p:nvSpPr>
              <p:spPr bwMode="auto">
                <a:xfrm>
                  <a:off x="3503" y="11489"/>
                  <a:ext cx="1098" cy="416"/>
                </a:xfrm>
                <a:prstGeom prst="ellipse">
                  <a:avLst/>
                </a:prstGeom>
                <a:noFill/>
                <a:ln w="28575">
                  <a:solidFill>
                    <a:srgbClr val="FF0000"/>
                  </a:solidFill>
                  <a:round/>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endParaRPr lang="zh-CN" altLang="en-US"/>
                </a:p>
              </p:txBody>
            </p:sp>
          </p:grpSp>
          <p:sp>
            <p:nvSpPr>
              <p:cNvPr id="14" name="Rectangle 8"/>
              <p:cNvSpPr>
                <a:spLocks noChangeArrowheads="1"/>
              </p:cNvSpPr>
              <p:nvPr/>
            </p:nvSpPr>
            <p:spPr bwMode="auto">
              <a:xfrm>
                <a:off x="4441" y="7660"/>
                <a:ext cx="843" cy="251"/>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控制端口</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grpSp>
        <p:sp>
          <p:nvSpPr>
            <p:cNvPr id="12" name="Rectangle 9"/>
            <p:cNvSpPr>
              <a:spLocks noChangeArrowheads="1"/>
            </p:cNvSpPr>
            <p:nvPr/>
          </p:nvSpPr>
          <p:spPr bwMode="auto">
            <a:xfrm>
              <a:off x="3219" y="7928"/>
              <a:ext cx="1981" cy="251"/>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与</a:t>
              </a:r>
              <a:r>
                <a:rPr kumimoji="0" lang="en-US"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PC</a:t>
              </a:r>
              <a:r>
                <a:rPr kumimoji="0" lang="zh-CN" altLang="en-US"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或终端相连的电缆</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668075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anim calcmode="lin" valueType="num">
                                      <p:cBhvr>
                                        <p:cTn id="17" dur="500" fill="hold"/>
                                        <p:tgtEl>
                                          <p:spTgt spid="9"/>
                                        </p:tgtEl>
                                        <p:attrNameLst>
                                          <p:attrName>ppt_x</p:attrName>
                                        </p:attrNameLst>
                                      </p:cBhvr>
                                      <p:tavLst>
                                        <p:tav tm="0">
                                          <p:val>
                                            <p:strVal val="#ppt_x"/>
                                          </p:val>
                                        </p:tav>
                                        <p:tav tm="100000">
                                          <p:val>
                                            <p:strVal val="#ppt_x"/>
                                          </p:val>
                                        </p:tav>
                                      </p:tavLst>
                                    </p:anim>
                                    <p:anim calcmode="lin" valueType="num">
                                      <p:cBhvr>
                                        <p:cTn id="18" dur="500" fill="hold"/>
                                        <p:tgtEl>
                                          <p:spTgt spid="9"/>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67</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378245"/>
          </a:xfrm>
          <a:prstGeom prst="rect">
            <a:avLst/>
          </a:prstGeom>
        </p:spPr>
        <p:txBody>
          <a:bodyPr wrap="square">
            <a:spAutoFit/>
          </a:bodyPr>
          <a:lstStyle/>
          <a:p>
            <a:pPr algn="just">
              <a:lnSpc>
                <a:spcPct val="114000"/>
              </a:lnSpc>
              <a:buClr>
                <a:srgbClr val="1F9E23"/>
              </a:buClr>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单击“开始”</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程序”</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附件”</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通讯”</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超级终端”，弹出如</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示的对话框。</a:t>
            </a:r>
          </a:p>
        </p:txBody>
      </p:sp>
      <p:sp>
        <p:nvSpPr>
          <p:cNvPr id="11" name="矩形 10"/>
          <p:cNvSpPr/>
          <p:nvPr/>
        </p:nvSpPr>
        <p:spPr>
          <a:xfrm>
            <a:off x="549987" y="1312195"/>
            <a:ext cx="4722768"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Windows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中运行并配置超级终端</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3544" y="2387374"/>
            <a:ext cx="4972384" cy="4057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7537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31746"/>
                                        </p:tgtEl>
                                        <p:attrNameLst>
                                          <p:attrName>style.visibility</p:attrName>
                                        </p:attrNameLst>
                                      </p:cBhvr>
                                      <p:to>
                                        <p:strVal val="visible"/>
                                      </p:to>
                                    </p:set>
                                    <p:animEffect transition="in" filter="fade">
                                      <p:cBhvr>
                                        <p:cTn id="16" dur="500"/>
                                        <p:tgtEl>
                                          <p:spTgt spid="31746"/>
                                        </p:tgtEl>
                                      </p:cBhvr>
                                    </p:animEffect>
                                    <p:anim calcmode="lin" valueType="num">
                                      <p:cBhvr>
                                        <p:cTn id="17" dur="500" fill="hold"/>
                                        <p:tgtEl>
                                          <p:spTgt spid="31746"/>
                                        </p:tgtEl>
                                        <p:attrNameLst>
                                          <p:attrName>ppt_x</p:attrName>
                                        </p:attrNameLst>
                                      </p:cBhvr>
                                      <p:tavLst>
                                        <p:tav tm="0">
                                          <p:val>
                                            <p:strVal val="#ppt_x"/>
                                          </p:val>
                                        </p:tav>
                                        <p:tav tm="100000">
                                          <p:val>
                                            <p:strVal val="#ppt_x"/>
                                          </p:val>
                                        </p:tav>
                                      </p:tavLst>
                                    </p:anim>
                                    <p:anim calcmode="lin" valueType="num">
                                      <p:cBhvr>
                                        <p:cTn id="18" dur="500" fill="hold"/>
                                        <p:tgtEl>
                                          <p:spTgt spid="31746"/>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68</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694036"/>
          </a:xfrm>
          <a:prstGeom prst="rect">
            <a:avLst/>
          </a:prstGeom>
        </p:spPr>
        <p:txBody>
          <a:bodyPr wrap="square">
            <a:spAutoFit/>
          </a:bodyPr>
          <a:lstStyle/>
          <a:p>
            <a:pPr algn="just">
              <a:lnSpc>
                <a:spcPct val="114000"/>
              </a:lnSpc>
              <a:buClr>
                <a:srgbClr val="1F9E23"/>
              </a:buClr>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给连接任意选取图标、输入名称后单击“确定”按钮</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，根据</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Console</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线实际所连的计算机串口号选择连接时使用的端口。</a:t>
            </a:r>
          </a:p>
        </p:txBody>
      </p:sp>
      <p:sp>
        <p:nvSpPr>
          <p:cNvPr id="11" name="矩形 10"/>
          <p:cNvSpPr/>
          <p:nvPr/>
        </p:nvSpPr>
        <p:spPr>
          <a:xfrm>
            <a:off x="549987" y="1312195"/>
            <a:ext cx="4722768"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Windows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中运行并配置超级终端</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5464" y="2387374"/>
            <a:ext cx="4733248" cy="4057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19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32770"/>
                                        </p:tgtEl>
                                        <p:attrNameLst>
                                          <p:attrName>style.visibility</p:attrName>
                                        </p:attrNameLst>
                                      </p:cBhvr>
                                      <p:to>
                                        <p:strVal val="visible"/>
                                      </p:to>
                                    </p:set>
                                    <p:animEffect transition="in" filter="fade">
                                      <p:cBhvr>
                                        <p:cTn id="16" dur="500"/>
                                        <p:tgtEl>
                                          <p:spTgt spid="32770"/>
                                        </p:tgtEl>
                                      </p:cBhvr>
                                    </p:animEffect>
                                    <p:anim calcmode="lin" valueType="num">
                                      <p:cBhvr>
                                        <p:cTn id="17" dur="500" fill="hold"/>
                                        <p:tgtEl>
                                          <p:spTgt spid="32770"/>
                                        </p:tgtEl>
                                        <p:attrNameLst>
                                          <p:attrName>ppt_x</p:attrName>
                                        </p:attrNameLst>
                                      </p:cBhvr>
                                      <p:tavLst>
                                        <p:tav tm="0">
                                          <p:val>
                                            <p:strVal val="#ppt_x"/>
                                          </p:val>
                                        </p:tav>
                                        <p:tav tm="100000">
                                          <p:val>
                                            <p:strVal val="#ppt_x"/>
                                          </p:val>
                                        </p:tav>
                                      </p:tavLst>
                                    </p:anim>
                                    <p:anim calcmode="lin" valueType="num">
                                      <p:cBhvr>
                                        <p:cTn id="18" dur="500" fill="hold"/>
                                        <p:tgtEl>
                                          <p:spTgt spid="32770"/>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69</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039708"/>
          </a:xfrm>
          <a:prstGeom prst="rect">
            <a:avLst/>
          </a:prstGeom>
        </p:spPr>
        <p:txBody>
          <a:bodyPr wrap="square">
            <a:spAutoFit/>
          </a:bodyPr>
          <a:lstStyle/>
          <a:p>
            <a:pPr algn="just">
              <a:lnSpc>
                <a:spcPct val="114000"/>
              </a:lnSpc>
              <a:buClr>
                <a:srgbClr val="1F9E23"/>
              </a:buClr>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设置端口参数为每秒位数 </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9600</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8</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位数据位、</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位停止位、无校验和无流控，如图 </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4-52</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所示。单击“还原为默认值”按钮，出现的即是应该设置的正确的数值。然后单击“确定”，上电开启交换机，连续按</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Enter</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键，</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此时交换机开始载入操作系统</a:t>
            </a:r>
          </a:p>
        </p:txBody>
      </p:sp>
      <p:sp>
        <p:nvSpPr>
          <p:cNvPr id="11" name="矩形 10"/>
          <p:cNvSpPr/>
          <p:nvPr/>
        </p:nvSpPr>
        <p:spPr>
          <a:xfrm>
            <a:off x="549987" y="1312195"/>
            <a:ext cx="4722768"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Windows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中运行并配置超级终端</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2784081"/>
            <a:ext cx="3520478" cy="374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3535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33794"/>
                                        </p:tgtEl>
                                        <p:attrNameLst>
                                          <p:attrName>style.visibility</p:attrName>
                                        </p:attrNameLst>
                                      </p:cBhvr>
                                      <p:to>
                                        <p:strVal val="visible"/>
                                      </p:to>
                                    </p:set>
                                    <p:animEffect transition="in" filter="fade">
                                      <p:cBhvr>
                                        <p:cTn id="16" dur="500"/>
                                        <p:tgtEl>
                                          <p:spTgt spid="33794"/>
                                        </p:tgtEl>
                                      </p:cBhvr>
                                    </p:animEffect>
                                    <p:anim calcmode="lin" valueType="num">
                                      <p:cBhvr>
                                        <p:cTn id="17" dur="500" fill="hold"/>
                                        <p:tgtEl>
                                          <p:spTgt spid="33794"/>
                                        </p:tgtEl>
                                        <p:attrNameLst>
                                          <p:attrName>ppt_x</p:attrName>
                                        </p:attrNameLst>
                                      </p:cBhvr>
                                      <p:tavLst>
                                        <p:tav tm="0">
                                          <p:val>
                                            <p:strVal val="#ppt_x"/>
                                          </p:val>
                                        </p:tav>
                                        <p:tav tm="100000">
                                          <p:val>
                                            <p:strVal val="#ppt_x"/>
                                          </p:val>
                                        </p:tav>
                                      </p:tavLst>
                                    </p:anim>
                                    <p:anim calcmode="lin" valueType="num">
                                      <p:cBhvr>
                                        <p:cTn id="18" dur="500" fill="hold"/>
                                        <p:tgtEl>
                                          <p:spTgt spid="33794"/>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局域网的分类</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07</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627223"/>
          </a:xfrm>
          <a:prstGeom prst="rect">
            <a:avLst/>
          </a:prstGeom>
        </p:spPr>
        <p:txBody>
          <a:bodyPr wrap="square">
            <a:spAutoFit/>
          </a:bodyPr>
          <a:lstStyle/>
          <a:p>
            <a:pPr algn="just">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局域网有多种类型，如果按照网络转接方式不同，可分为</a:t>
            </a:r>
            <a:r>
              <a:rPr lang="zh-CN" altLang="en-US" sz="1600" b="1" dirty="0" smtClean="0">
                <a:solidFill>
                  <a:schemeClr val="tx1">
                    <a:lumMod val="65000"/>
                    <a:lumOff val="35000"/>
                  </a:schemeClr>
                </a:solidFill>
                <a:latin typeface="Century Gothic" panose="020B0502020202020204" pitchFamily="34" charset="0"/>
                <a:cs typeface="Arial" panose="020B0604020202020204" pitchFamily="34" charset="0"/>
              </a:rPr>
              <a:t>共享式局域网</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Shared LAN</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）和</a:t>
            </a:r>
            <a:r>
              <a:rPr lang="zh-CN" altLang="en-US" sz="1600" b="1" dirty="0" smtClean="0">
                <a:solidFill>
                  <a:schemeClr val="tx1">
                    <a:lumMod val="65000"/>
                    <a:lumOff val="35000"/>
                  </a:schemeClr>
                </a:solidFill>
                <a:latin typeface="Century Gothic" panose="020B0502020202020204" pitchFamily="34" charset="0"/>
                <a:cs typeface="Arial" panose="020B0604020202020204" pitchFamily="34" charset="0"/>
              </a:rPr>
              <a:t>交换式局域网</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Switched LAN</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）两种。</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2050" name="Picture 2" descr="4-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3123" y="2839358"/>
            <a:ext cx="6539506" cy="3317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7781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2050"/>
                                        </p:tgtEl>
                                        <p:attrNameLst>
                                          <p:attrName>style.visibility</p:attrName>
                                        </p:attrNameLst>
                                      </p:cBhvr>
                                      <p:to>
                                        <p:strVal val="visible"/>
                                      </p:to>
                                    </p:set>
                                    <p:animEffect transition="in" filter="fade">
                                      <p:cBhvr>
                                        <p:cTn id="16" dur="500"/>
                                        <p:tgtEl>
                                          <p:spTgt spid="2050"/>
                                        </p:tgtEl>
                                      </p:cBhvr>
                                    </p:animEffect>
                                    <p:anim calcmode="lin" valueType="num">
                                      <p:cBhvr>
                                        <p:cTn id="17" dur="500" fill="hold"/>
                                        <p:tgtEl>
                                          <p:spTgt spid="2050"/>
                                        </p:tgtEl>
                                        <p:attrNameLst>
                                          <p:attrName>ppt_x</p:attrName>
                                        </p:attrNameLst>
                                      </p:cBhvr>
                                      <p:tavLst>
                                        <p:tav tm="0">
                                          <p:val>
                                            <p:strVal val="#ppt_x"/>
                                          </p:val>
                                        </p:tav>
                                        <p:tav tm="100000">
                                          <p:val>
                                            <p:strVal val="#ppt_x"/>
                                          </p:val>
                                        </p:tav>
                                      </p:tavLst>
                                    </p:anim>
                                    <p:anim calcmode="lin" valueType="num">
                                      <p:cBhvr>
                                        <p:cTn id="18" dur="5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70</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7" y="2755037"/>
            <a:ext cx="10964680" cy="1706365"/>
          </a:xfrm>
          <a:prstGeom prst="rect">
            <a:avLst/>
          </a:prstGeom>
        </p:spPr>
        <p:txBody>
          <a:bodyPr wrap="square">
            <a:spAutoFit/>
          </a:bodyPr>
          <a:lstStyle/>
          <a:p>
            <a:pPr algn="just">
              <a:lnSpc>
                <a:spcPct val="114000"/>
              </a:lnSpc>
              <a:buClr>
                <a:srgbClr val="1F9E23"/>
              </a:buClr>
            </a:pPr>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管理交换机</a:t>
            </a:r>
            <a:endPar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zh-CN" altLang="zh-CN" dirty="0"/>
              <a:t>清除交换机</a:t>
            </a:r>
            <a:r>
              <a:rPr lang="en-US" altLang="zh-CN" dirty="0"/>
              <a:t>SW2-1</a:t>
            </a:r>
            <a:r>
              <a:rPr lang="zh-CN" altLang="zh-CN" dirty="0"/>
              <a:t>上的原有</a:t>
            </a:r>
            <a:r>
              <a:rPr lang="zh-CN" altLang="zh-CN" dirty="0" smtClean="0"/>
              <a:t>配置</a:t>
            </a:r>
            <a:endParaRPr lang="en-US" altLang="zh-CN" dirty="0" smtClean="0"/>
          </a:p>
          <a:p>
            <a:pPr marL="285750" indent="-285750" algn="just">
              <a:lnSpc>
                <a:spcPct val="114000"/>
              </a:lnSpc>
              <a:buClr>
                <a:srgbClr val="1F9E23"/>
              </a:buClr>
              <a:buFont typeface="Wingdings" panose="05000000000000000000" pitchFamily="2" charset="2"/>
              <a:buChar char="l"/>
            </a:pPr>
            <a:r>
              <a:rPr lang="zh-CN" altLang="zh-CN" dirty="0"/>
              <a:t>设置交换机的远程登录</a:t>
            </a:r>
            <a:r>
              <a:rPr lang="zh-CN" altLang="zh-CN" dirty="0" smtClean="0"/>
              <a:t>密码</a:t>
            </a:r>
            <a:endParaRPr lang="en-US" altLang="zh-CN" dirty="0" smtClean="0"/>
          </a:p>
          <a:p>
            <a:pPr marL="285750" indent="-285750" algn="just">
              <a:lnSpc>
                <a:spcPct val="114000"/>
              </a:lnSpc>
              <a:buClr>
                <a:srgbClr val="1F9E23"/>
              </a:buClr>
              <a:buFont typeface="Wingdings" panose="05000000000000000000" pitchFamily="2" charset="2"/>
              <a:buChar char="l"/>
            </a:pPr>
            <a:r>
              <a:rPr lang="zh-CN" altLang="zh-CN" dirty="0"/>
              <a:t>设置交换机的</a:t>
            </a:r>
            <a:r>
              <a:rPr lang="en-US" altLang="zh-CN" dirty="0"/>
              <a:t>enable</a:t>
            </a:r>
            <a:r>
              <a:rPr lang="zh-CN" altLang="zh-CN" dirty="0" smtClean="0"/>
              <a:t>密码</a:t>
            </a:r>
            <a:endParaRPr lang="en-US" altLang="zh-CN" dirty="0" smtClean="0"/>
          </a:p>
          <a:p>
            <a:pPr marL="285750" indent="-285750" algn="just">
              <a:lnSpc>
                <a:spcPct val="114000"/>
              </a:lnSpc>
              <a:buClr>
                <a:srgbClr val="1F9E23"/>
              </a:buClr>
              <a:buFont typeface="Wingdings" panose="05000000000000000000" pitchFamily="2" charset="2"/>
              <a:buChar char="l"/>
            </a:pP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zh-CN" altLang="en-US"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1" name="矩形 10"/>
          <p:cNvSpPr/>
          <p:nvPr/>
        </p:nvSpPr>
        <p:spPr>
          <a:xfrm>
            <a:off x="549987" y="1312195"/>
            <a:ext cx="1723549"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交换机设置</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549987" y="4629779"/>
            <a:ext cx="10964680" cy="1706365"/>
          </a:xfrm>
          <a:prstGeom prst="rect">
            <a:avLst/>
          </a:prstGeom>
        </p:spPr>
        <p:txBody>
          <a:bodyPr wrap="square">
            <a:spAutoFit/>
          </a:bodyPr>
          <a:lstStyle/>
          <a:p>
            <a:pPr algn="just">
              <a:lnSpc>
                <a:spcPct val="114000"/>
              </a:lnSpc>
              <a:buClr>
                <a:srgbClr val="1F9E23"/>
              </a:buClr>
            </a:pPr>
            <a:r>
              <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SW2-1 </a:t>
            </a:r>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交换机 </a:t>
            </a:r>
            <a:r>
              <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VLAN </a:t>
            </a:r>
            <a:r>
              <a:rPr lang="zh-CN" altLang="en-US"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配置</a:t>
            </a:r>
            <a:endParaRPr lang="en-US" altLang="zh-CN" sz="2000"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a:p>
            <a:pPr marL="285750" indent="-285750" algn="just">
              <a:lnSpc>
                <a:spcPct val="114000"/>
              </a:lnSpc>
              <a:buClr>
                <a:srgbClr val="1F9E23"/>
              </a:buClr>
              <a:buFont typeface="Wingdings" panose="05000000000000000000" pitchFamily="2" charset="2"/>
              <a:buChar char="l"/>
            </a:pPr>
            <a:r>
              <a:rPr lang="zh-CN" altLang="zh-CN" dirty="0"/>
              <a:t>在</a:t>
            </a:r>
            <a:r>
              <a:rPr lang="en-US" altLang="zh-CN" dirty="0"/>
              <a:t>SW2-1</a:t>
            </a:r>
            <a:r>
              <a:rPr lang="zh-CN" altLang="zh-CN" dirty="0"/>
              <a:t>上创建</a:t>
            </a:r>
            <a:r>
              <a:rPr lang="en-US" altLang="zh-CN" dirty="0"/>
              <a:t>VLAN</a:t>
            </a:r>
            <a:r>
              <a:rPr lang="zh-CN" altLang="zh-CN" dirty="0"/>
              <a:t>，并按表</a:t>
            </a:r>
            <a:r>
              <a:rPr lang="en-US" altLang="zh-CN" dirty="0"/>
              <a:t>4-5</a:t>
            </a:r>
            <a:r>
              <a:rPr lang="zh-CN" altLang="zh-CN" dirty="0"/>
              <a:t>分别为</a:t>
            </a:r>
            <a:r>
              <a:rPr lang="en-US" altLang="zh-CN" dirty="0"/>
              <a:t>VLAN</a:t>
            </a:r>
            <a:r>
              <a:rPr lang="zh-CN" altLang="zh-CN" dirty="0" smtClean="0"/>
              <a:t>命名</a:t>
            </a:r>
            <a:endParaRPr lang="en-US" altLang="zh-CN" dirty="0" smtClean="0"/>
          </a:p>
          <a:p>
            <a:pPr marL="285750" indent="-285750" algn="just">
              <a:lnSpc>
                <a:spcPct val="114000"/>
              </a:lnSpc>
              <a:buClr>
                <a:srgbClr val="1F9E23"/>
              </a:buClr>
              <a:buFont typeface="Wingdings" panose="05000000000000000000" pitchFamily="2" charset="2"/>
              <a:buChar char="l"/>
            </a:pPr>
            <a:r>
              <a:rPr lang="zh-CN" altLang="en-US" dirty="0" smtClean="0"/>
              <a:t>按图所示</a:t>
            </a:r>
            <a:r>
              <a:rPr lang="zh-CN" altLang="zh-CN" dirty="0" smtClean="0"/>
              <a:t>将</a:t>
            </a:r>
            <a:r>
              <a:rPr lang="zh-CN" altLang="zh-CN" dirty="0"/>
              <a:t>端口划分到对应</a:t>
            </a:r>
            <a:r>
              <a:rPr lang="en-US" altLang="zh-CN" dirty="0"/>
              <a:t>VLAN</a:t>
            </a:r>
            <a:r>
              <a:rPr lang="zh-CN" altLang="zh-CN" dirty="0" smtClean="0"/>
              <a:t>中</a:t>
            </a:r>
            <a:endParaRPr lang="en-US" altLang="zh-CN" dirty="0" smtClean="0"/>
          </a:p>
          <a:p>
            <a:pPr marL="285750" indent="-285750" algn="just">
              <a:lnSpc>
                <a:spcPct val="114000"/>
              </a:lnSpc>
              <a:buClr>
                <a:srgbClr val="1F9E23"/>
              </a:buClr>
              <a:buFont typeface="Wingdings" panose="05000000000000000000" pitchFamily="2" charset="2"/>
              <a:buChar char="l"/>
            </a:pPr>
            <a:r>
              <a:rPr lang="zh-CN" altLang="zh-CN" dirty="0"/>
              <a:t>在</a:t>
            </a:r>
            <a:r>
              <a:rPr lang="en-US" altLang="zh-CN" dirty="0"/>
              <a:t>SW2-1</a:t>
            </a:r>
            <a:r>
              <a:rPr lang="zh-CN" altLang="zh-CN" dirty="0"/>
              <a:t>交换机上使用</a:t>
            </a:r>
            <a:r>
              <a:rPr lang="en-US" altLang="zh-CN" dirty="0"/>
              <a:t>show </a:t>
            </a:r>
            <a:r>
              <a:rPr lang="en-US" altLang="zh-CN" dirty="0" err="1"/>
              <a:t>vlan</a:t>
            </a:r>
            <a:r>
              <a:rPr lang="zh-CN" altLang="zh-CN" dirty="0"/>
              <a:t>命令查看</a:t>
            </a:r>
            <a:r>
              <a:rPr lang="en-US" altLang="zh-CN" dirty="0"/>
              <a:t>VLAN</a:t>
            </a:r>
            <a:r>
              <a:rPr lang="zh-CN" altLang="zh-CN" dirty="0"/>
              <a:t>配置</a:t>
            </a:r>
            <a:r>
              <a:rPr lang="zh-CN" altLang="zh-CN" dirty="0" smtClean="0"/>
              <a:t>情况</a:t>
            </a:r>
            <a:endParaRPr lang="en-US" altLang="zh-CN" dirty="0" smtClean="0"/>
          </a:p>
          <a:p>
            <a:pPr marL="285750" indent="-285750" algn="just">
              <a:lnSpc>
                <a:spcPct val="114000"/>
              </a:lnSpc>
              <a:buClr>
                <a:srgbClr val="1F9E23"/>
              </a:buClr>
              <a:buFont typeface="Wingdings" panose="05000000000000000000" pitchFamily="2" charset="2"/>
              <a:buChar char="l"/>
            </a:pPr>
            <a:r>
              <a:rPr lang="zh-CN" altLang="zh-CN" dirty="0"/>
              <a:t>测试连通性</a:t>
            </a:r>
            <a:endParaRPr lang="zh-CN" altLang="en-US"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7" name="矩形 16"/>
          <p:cNvSpPr/>
          <p:nvPr/>
        </p:nvSpPr>
        <p:spPr>
          <a:xfrm>
            <a:off x="549987" y="1892624"/>
            <a:ext cx="10964680" cy="694036"/>
          </a:xfrm>
          <a:prstGeom prst="rect">
            <a:avLst/>
          </a:prstGeom>
        </p:spPr>
        <p:txBody>
          <a:bodyPr wrap="square">
            <a:spAutoFit/>
          </a:bodyPr>
          <a:lstStyle/>
          <a:p>
            <a:pPr algn="just">
              <a:lnSpc>
                <a:spcPct val="114000"/>
              </a:lnSpc>
              <a:buClr>
                <a:srgbClr val="1F9E23"/>
              </a:buClr>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按如下步骤，在交换机命令行（</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Command Line Interface</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CLI</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）模式下，执行相关命令，实现交换机能被远程访问的功能。不熟悉思科系列交换机配置命令的读者，请参阅相关技术文档和网络资源。</a:t>
            </a:r>
          </a:p>
        </p:txBody>
      </p:sp>
    </p:spTree>
    <p:extLst>
      <p:ext uri="{BB962C8B-B14F-4D97-AF65-F5344CB8AC3E}">
        <p14:creationId xmlns:p14="http://schemas.microsoft.com/office/powerpoint/2010/main" val="2446210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0-#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50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0-#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p:bldP spid="15" grpId="0"/>
      <p:bldP spid="1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grayscl/>
            <a:extLst>
              <a:ext uri="{28A0092B-C50C-407E-A947-70E740481C1C}">
                <a14:useLocalDpi xmlns:a14="http://schemas.microsoft.com/office/drawing/2010/main" val="0"/>
              </a:ext>
            </a:extLst>
          </a:blip>
          <a:srcRect l="3571" t="938" r="11093" b="13726"/>
          <a:stretch/>
        </p:blipFill>
        <p:spPr>
          <a:xfrm flipH="1">
            <a:off x="-144693" y="-33866"/>
            <a:ext cx="12336693" cy="6892737"/>
          </a:xfrm>
          <a:prstGeom prst="rect">
            <a:avLst/>
          </a:prstGeom>
          <a:ln>
            <a:noFill/>
          </a:ln>
        </p:spPr>
      </p:pic>
      <p:grpSp>
        <p:nvGrpSpPr>
          <p:cNvPr id="2" name="组合 1"/>
          <p:cNvGrpSpPr/>
          <p:nvPr/>
        </p:nvGrpSpPr>
        <p:grpSpPr>
          <a:xfrm>
            <a:off x="670984" y="0"/>
            <a:ext cx="2592701" cy="2084205"/>
            <a:chOff x="503238" y="0"/>
            <a:chExt cx="1944526" cy="1563154"/>
          </a:xfrm>
        </p:grpSpPr>
        <p:sp>
          <p:nvSpPr>
            <p:cNvPr id="5" name="矩形 4"/>
            <p:cNvSpPr/>
            <p:nvPr/>
          </p:nvSpPr>
          <p:spPr>
            <a:xfrm>
              <a:off x="503238" y="0"/>
              <a:ext cx="1944526" cy="1563154"/>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534378" y="339502"/>
              <a:ext cx="1273426" cy="684755"/>
            </a:xfrm>
            <a:prstGeom prst="rect">
              <a:avLst/>
            </a:prstGeom>
          </p:spPr>
          <p:txBody>
            <a:bodyPr wrap="none">
              <a:spAutoFit/>
            </a:bodyPr>
            <a:lstStyle/>
            <a:p>
              <a:r>
                <a:rPr lang="en-US" altLang="zh-CN" sz="5333" dirty="0">
                  <a:solidFill>
                    <a:schemeClr val="bg1"/>
                  </a:solidFill>
                  <a:latin typeface="Century Gothic" panose="020B0502020202020204" pitchFamily="34" charset="0"/>
                  <a:cs typeface="Arial" panose="020B0604020202020204" pitchFamily="34" charset="0"/>
                </a:rPr>
                <a:t>2015</a:t>
              </a:r>
            </a:p>
          </p:txBody>
        </p:sp>
        <p:sp>
          <p:nvSpPr>
            <p:cNvPr id="18" name="矩形 17"/>
            <p:cNvSpPr/>
            <p:nvPr/>
          </p:nvSpPr>
          <p:spPr>
            <a:xfrm>
              <a:off x="530370" y="973446"/>
              <a:ext cx="1745911" cy="484748"/>
            </a:xfrm>
            <a:prstGeom prst="rect">
              <a:avLst/>
            </a:prstGeom>
          </p:spPr>
          <p:txBody>
            <a:bodyPr wrap="none">
              <a:spAutoFit/>
            </a:bodyPr>
            <a:lstStyle/>
            <a:p>
              <a:r>
                <a:rPr lang="en-US" altLang="zh-CN" dirty="0">
                  <a:solidFill>
                    <a:schemeClr val="bg1"/>
                  </a:solidFill>
                  <a:latin typeface="Century Gothic" panose="020B0502020202020204" pitchFamily="34" charset="0"/>
                  <a:cs typeface="Arial" panose="020B0604020202020204" pitchFamily="34" charset="0"/>
                </a:rPr>
                <a:t>Introduction of </a:t>
              </a:r>
            </a:p>
            <a:p>
              <a:r>
                <a:rPr lang="en-US" altLang="zh-CN" dirty="0">
                  <a:solidFill>
                    <a:schemeClr val="bg1"/>
                  </a:solidFill>
                  <a:latin typeface="Century Gothic" panose="020B0502020202020204" pitchFamily="34" charset="0"/>
                  <a:cs typeface="Arial" panose="020B0604020202020204" pitchFamily="34" charset="0"/>
                </a:rPr>
                <a:t>Computer Network</a:t>
              </a: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sp>
        <p:nvSpPr>
          <p:cNvPr id="46" name="矩形 45"/>
          <p:cNvSpPr/>
          <p:nvPr/>
        </p:nvSpPr>
        <p:spPr>
          <a:xfrm>
            <a:off x="556470" y="2260605"/>
            <a:ext cx="5899372" cy="1323439"/>
          </a:xfrm>
          <a:prstGeom prst="rect">
            <a:avLst/>
          </a:prstGeom>
        </p:spPr>
        <p:txBody>
          <a:bodyPr wrap="none">
            <a:spAutoFit/>
          </a:bodyPr>
          <a:lstStyle/>
          <a:p>
            <a:r>
              <a:rPr lang="en-US" altLang="zh-CN" sz="8000" dirty="0">
                <a:solidFill>
                  <a:srgbClr val="1F9E23"/>
                </a:solidFill>
                <a:latin typeface="Century Gothic" panose="020B0502020202020204" pitchFamily="34" charset="0"/>
                <a:cs typeface="Arial" panose="020B0604020202020204" pitchFamily="34" charset="0"/>
              </a:rPr>
              <a:t>THANK</a:t>
            </a:r>
            <a:r>
              <a:rPr lang="en-US" altLang="zh-CN" sz="8000" dirty="0">
                <a:solidFill>
                  <a:schemeClr val="bg1"/>
                </a:solidFill>
                <a:latin typeface="Century Gothic" panose="020B0502020202020204" pitchFamily="34" charset="0"/>
                <a:cs typeface="Arial" panose="020B0604020202020204" pitchFamily="34" charset="0"/>
              </a:rPr>
              <a:t> YOU</a:t>
            </a:r>
          </a:p>
        </p:txBody>
      </p:sp>
      <p:sp>
        <p:nvSpPr>
          <p:cNvPr id="25" name="TextBox 6"/>
          <p:cNvSpPr txBox="1"/>
          <p:nvPr/>
        </p:nvSpPr>
        <p:spPr>
          <a:xfrm>
            <a:off x="556469" y="5810103"/>
            <a:ext cx="3293636" cy="461665"/>
          </a:xfrm>
          <a:prstGeom prst="rect">
            <a:avLst/>
          </a:prstGeom>
          <a:noFill/>
        </p:spPr>
        <p:txBody>
          <a:bodyPr wrap="square" rtlCol="0">
            <a:spAutoFit/>
          </a:bodyPr>
          <a:lstStyle/>
          <a:p>
            <a:r>
              <a:rPr lang="zh-CN" altLang="en-US" sz="2400" i="1" dirty="0" smtClean="0">
                <a:solidFill>
                  <a:schemeClr val="bg1"/>
                </a:solidFill>
                <a:latin typeface="汉仪菱心体简" pitchFamily="49" charset="-122"/>
                <a:ea typeface="汉仪菱心体简" pitchFamily="49" charset="-122"/>
              </a:rPr>
              <a:t>重庆电子工程职业学院</a:t>
            </a:r>
            <a:endParaRPr lang="zh-CN" altLang="en-US" sz="2400" i="1" dirty="0">
              <a:solidFill>
                <a:schemeClr val="bg1"/>
              </a:solidFill>
              <a:latin typeface="汉仪菱心体简" pitchFamily="49" charset="-122"/>
              <a:ea typeface="汉仪菱心体简" pitchFamily="49" charset="-122"/>
            </a:endParaRPr>
          </a:p>
        </p:txBody>
      </p:sp>
    </p:spTree>
    <p:extLst>
      <p:ext uri="{BB962C8B-B14F-4D97-AF65-F5344CB8AC3E}">
        <p14:creationId xmlns:p14="http://schemas.microsoft.com/office/powerpoint/2010/main" val="311902793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55" presetClass="entr" presetSubtype="0" fill="hold" grpId="0" nodeType="withEffect">
                                  <p:stCondLst>
                                    <p:cond delay="50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strVal val="#ppt_w*0.70"/>
                                          </p:val>
                                        </p:tav>
                                        <p:tav tm="100000">
                                          <p:val>
                                            <p:strVal val="#ppt_w"/>
                                          </p:val>
                                        </p:tav>
                                      </p:tavLst>
                                    </p:anim>
                                    <p:anim calcmode="lin" valueType="num">
                                      <p:cBhvr>
                                        <p:cTn id="12" dur="500" fill="hold"/>
                                        <p:tgtEl>
                                          <p:spTgt spid="46"/>
                                        </p:tgtEl>
                                        <p:attrNameLst>
                                          <p:attrName>ppt_h</p:attrName>
                                        </p:attrNameLst>
                                      </p:cBhvr>
                                      <p:tavLst>
                                        <p:tav tm="0">
                                          <p:val>
                                            <p:strVal val="#ppt_h"/>
                                          </p:val>
                                        </p:tav>
                                        <p:tav tm="100000">
                                          <p:val>
                                            <p:strVal val="#ppt_h"/>
                                          </p:val>
                                        </p:tav>
                                      </p:tavLst>
                                    </p:anim>
                                    <p:animEffect transition="in" filter="fade">
                                      <p:cBhvr>
                                        <p:cTn id="13" dur="500"/>
                                        <p:tgtEl>
                                          <p:spTgt spid="46"/>
                                        </p:tgtEl>
                                      </p:cBhvr>
                                    </p:animEffect>
                                  </p:childTnLst>
                                </p:cTn>
                              </p:par>
                              <p:par>
                                <p:cTn id="14" presetID="2" presetClass="entr" presetSubtype="4" decel="100000" fill="hold" grpId="0" nodeType="withEffect">
                                  <p:stCondLst>
                                    <p:cond delay="15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9987" y="698681"/>
            <a:ext cx="5314275"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局域网参考模型与标准</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549987" y="1312195"/>
            <a:ext cx="23391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局域网的标准化</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08</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7200122" y="1689433"/>
            <a:ext cx="4314544" cy="3742432"/>
            <a:chOff x="5400092" y="1267075"/>
            <a:chExt cx="3235908" cy="2806824"/>
          </a:xfrm>
        </p:grpSpPr>
        <p:sp>
          <p:nvSpPr>
            <p:cNvPr id="65" name="矩形 64"/>
            <p:cNvSpPr/>
            <p:nvPr/>
          </p:nvSpPr>
          <p:spPr>
            <a:xfrm>
              <a:off x="5777053" y="2588332"/>
              <a:ext cx="2858947" cy="992579"/>
            </a:xfrm>
            <a:prstGeom prst="rect">
              <a:avLst/>
            </a:prstGeom>
          </p:spPr>
          <p:txBody>
            <a:bodyPr wrap="square">
              <a:spAutoFit/>
            </a:bodyPr>
            <a:lstStyle/>
            <a:p>
              <a:r>
                <a:rPr lang="en-US" altLang="zh-CN" sz="1600" dirty="0" smtClean="0">
                  <a:solidFill>
                    <a:schemeClr val="tx1">
                      <a:lumMod val="85000"/>
                      <a:lumOff val="15000"/>
                    </a:schemeClr>
                  </a:solidFill>
                  <a:latin typeface="Century Gothic" panose="020B0502020202020204" pitchFamily="34" charset="0"/>
                  <a:cs typeface="Arial" panose="020B0604020202020204" pitchFamily="34" charset="0"/>
                </a:rPr>
                <a:t>IEEE</a:t>
              </a:r>
              <a:r>
                <a:rPr lang="zh-CN" altLang="en-US" sz="1600" dirty="0" smtClean="0">
                  <a:solidFill>
                    <a:schemeClr val="tx1">
                      <a:lumMod val="85000"/>
                      <a:lumOff val="15000"/>
                    </a:schemeClr>
                  </a:solidFill>
                  <a:latin typeface="Century Gothic" panose="020B0502020202020204" pitchFamily="34" charset="0"/>
                  <a:cs typeface="Arial" panose="020B0604020202020204" pitchFamily="34" charset="0"/>
                </a:rPr>
                <a:t>于</a:t>
              </a:r>
              <a:r>
                <a:rPr lang="en-US" altLang="zh-CN" sz="1600" dirty="0" smtClean="0">
                  <a:solidFill>
                    <a:schemeClr val="tx1">
                      <a:lumMod val="85000"/>
                      <a:lumOff val="15000"/>
                    </a:schemeClr>
                  </a:solidFill>
                  <a:latin typeface="Century Gothic" panose="020B0502020202020204" pitchFamily="34" charset="0"/>
                  <a:cs typeface="Arial" panose="020B0604020202020204" pitchFamily="34" charset="0"/>
                </a:rPr>
                <a:t>1980</a:t>
              </a:r>
              <a:r>
                <a:rPr lang="zh-CN" altLang="en-US" sz="1600" dirty="0" smtClean="0">
                  <a:solidFill>
                    <a:schemeClr val="tx1">
                      <a:lumMod val="85000"/>
                      <a:lumOff val="15000"/>
                    </a:schemeClr>
                  </a:solidFill>
                  <a:latin typeface="Century Gothic" panose="020B0502020202020204" pitchFamily="34" charset="0"/>
                  <a:cs typeface="Arial" panose="020B0604020202020204" pitchFamily="34" charset="0"/>
                </a:rPr>
                <a:t>年</a:t>
              </a:r>
              <a:r>
                <a:rPr lang="en-US" altLang="zh-CN" sz="1600" dirty="0" smtClean="0">
                  <a:solidFill>
                    <a:schemeClr val="tx1">
                      <a:lumMod val="85000"/>
                      <a:lumOff val="15000"/>
                    </a:schemeClr>
                  </a:solidFill>
                  <a:latin typeface="Century Gothic" panose="020B0502020202020204" pitchFamily="34" charset="0"/>
                  <a:cs typeface="Arial" panose="020B0604020202020204" pitchFamily="34" charset="0"/>
                </a:rPr>
                <a:t>2</a:t>
              </a:r>
              <a:r>
                <a:rPr lang="zh-CN" altLang="en-US" sz="1600" dirty="0" smtClean="0">
                  <a:solidFill>
                    <a:schemeClr val="tx1">
                      <a:lumMod val="85000"/>
                      <a:lumOff val="15000"/>
                    </a:schemeClr>
                  </a:solidFill>
                  <a:latin typeface="Century Gothic" panose="020B0502020202020204" pitchFamily="34" charset="0"/>
                  <a:cs typeface="Arial" panose="020B0604020202020204" pitchFamily="34" charset="0"/>
                </a:rPr>
                <a:t>月成立了局域网标准委员会（简称</a:t>
              </a:r>
              <a:r>
                <a:rPr lang="en-US" altLang="zh-CN" sz="1600" dirty="0" smtClean="0">
                  <a:solidFill>
                    <a:schemeClr val="tx1">
                      <a:lumMod val="85000"/>
                      <a:lumOff val="15000"/>
                    </a:schemeClr>
                  </a:solidFill>
                  <a:latin typeface="Century Gothic" panose="020B0502020202020204" pitchFamily="34" charset="0"/>
                  <a:cs typeface="Arial" panose="020B0604020202020204" pitchFamily="34" charset="0"/>
                </a:rPr>
                <a:t>IEEE 802</a:t>
              </a:r>
              <a:r>
                <a:rPr lang="zh-CN" altLang="en-US" sz="1600" dirty="0" smtClean="0">
                  <a:solidFill>
                    <a:schemeClr val="tx1">
                      <a:lumMod val="85000"/>
                      <a:lumOff val="15000"/>
                    </a:schemeClr>
                  </a:solidFill>
                  <a:latin typeface="Century Gothic" panose="020B0502020202020204" pitchFamily="34" charset="0"/>
                  <a:cs typeface="Arial" panose="020B0604020202020204" pitchFamily="34" charset="0"/>
                </a:rPr>
                <a:t>委员会），专门从事局域网标准化工作，并制定了</a:t>
              </a:r>
              <a:r>
                <a:rPr lang="en-US" altLang="zh-CN" sz="1600" dirty="0" smtClean="0">
                  <a:solidFill>
                    <a:schemeClr val="tx1">
                      <a:lumMod val="85000"/>
                      <a:lumOff val="15000"/>
                    </a:schemeClr>
                  </a:solidFill>
                  <a:latin typeface="Century Gothic" panose="020B0502020202020204" pitchFamily="34" charset="0"/>
                  <a:cs typeface="Arial" panose="020B0604020202020204" pitchFamily="34" charset="0"/>
                </a:rPr>
                <a:t>IEEE 802</a:t>
              </a:r>
              <a:r>
                <a:rPr lang="zh-CN" altLang="en-US" sz="1600" dirty="0" smtClean="0">
                  <a:solidFill>
                    <a:schemeClr val="tx1">
                      <a:lumMod val="85000"/>
                      <a:lumOff val="15000"/>
                    </a:schemeClr>
                  </a:solidFill>
                  <a:latin typeface="Century Gothic" panose="020B0502020202020204" pitchFamily="34" charset="0"/>
                  <a:cs typeface="Arial" panose="020B0604020202020204" pitchFamily="34" charset="0"/>
                </a:rPr>
                <a:t>标准。</a:t>
              </a:r>
              <a:r>
                <a:rPr lang="en-US" altLang="zh-CN" sz="1600" dirty="0" smtClean="0">
                  <a:solidFill>
                    <a:schemeClr val="tx1">
                      <a:lumMod val="85000"/>
                      <a:lumOff val="15000"/>
                    </a:schemeClr>
                  </a:solidFill>
                  <a:latin typeface="Century Gothic" panose="020B0502020202020204" pitchFamily="34" charset="0"/>
                  <a:cs typeface="Arial" panose="020B0604020202020204" pitchFamily="34" charset="0"/>
                </a:rPr>
                <a:t>IEEE 802</a:t>
              </a:r>
              <a:r>
                <a:rPr lang="zh-CN" altLang="en-US" sz="1600" dirty="0" smtClean="0">
                  <a:solidFill>
                    <a:schemeClr val="tx1">
                      <a:lumMod val="85000"/>
                      <a:lumOff val="15000"/>
                    </a:schemeClr>
                  </a:solidFill>
                  <a:latin typeface="Century Gothic" panose="020B0502020202020204" pitchFamily="34" charset="0"/>
                  <a:cs typeface="Arial" panose="020B0604020202020204" pitchFamily="34" charset="0"/>
                </a:rPr>
                <a:t>标准所描述的局域网参考模型与</a:t>
              </a:r>
              <a:r>
                <a:rPr lang="en-US" altLang="zh-CN" sz="1600" dirty="0" smtClean="0">
                  <a:solidFill>
                    <a:schemeClr val="tx1">
                      <a:lumMod val="85000"/>
                      <a:lumOff val="15000"/>
                    </a:schemeClr>
                  </a:solidFill>
                  <a:latin typeface="Century Gothic" panose="020B0502020202020204" pitchFamily="34" charset="0"/>
                  <a:cs typeface="Arial" panose="020B0604020202020204" pitchFamily="34" charset="0"/>
                </a:rPr>
                <a:t>OSI</a:t>
              </a:r>
              <a:r>
                <a:rPr lang="zh-CN" altLang="en-US" sz="1600" dirty="0" smtClean="0">
                  <a:solidFill>
                    <a:schemeClr val="tx1">
                      <a:lumMod val="85000"/>
                      <a:lumOff val="15000"/>
                    </a:schemeClr>
                  </a:solidFill>
                  <a:latin typeface="Century Gothic" panose="020B0502020202020204" pitchFamily="34" charset="0"/>
                  <a:cs typeface="Arial" panose="020B0604020202020204" pitchFamily="34" charset="0"/>
                </a:rPr>
                <a:t>参考模型的关系如图所示。</a:t>
              </a:r>
              <a:endParaRPr lang="en-US" altLang="zh-CN" sz="16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500233"/>
            </a:xfrm>
            <a:prstGeom prst="rect">
              <a:avLst/>
            </a:prstGeom>
          </p:spPr>
          <p:txBody>
            <a:bodyPr wrap="square">
              <a:spAutoFit/>
            </a:bodyPr>
            <a:lstStyle/>
            <a:p>
              <a:r>
                <a:rPr lang="en-US" altLang="zh-CN" sz="1867" b="1" dirty="0" smtClean="0">
                  <a:solidFill>
                    <a:srgbClr val="1F9E23"/>
                  </a:solidFill>
                  <a:latin typeface="Century Gothic" panose="020B0502020202020204" pitchFamily="34" charset="0"/>
                  <a:cs typeface="Arial" panose="020B0604020202020204" pitchFamily="34" charset="0"/>
                </a:rPr>
                <a:t>LAN Reference</a:t>
              </a:r>
            </a:p>
            <a:p>
              <a:r>
                <a:rPr lang="en-US" altLang="zh-CN" sz="1867" b="1" dirty="0">
                  <a:solidFill>
                    <a:srgbClr val="1F9E23"/>
                  </a:solidFill>
                  <a:latin typeface="Century Gothic" panose="020B0502020202020204" pitchFamily="34" charset="0"/>
                  <a:cs typeface="Arial" panose="020B0604020202020204" pitchFamily="34" charset="0"/>
                </a:rPr>
                <a:t>Model</a:t>
              </a: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3" name="矩形 72"/>
            <p:cNvSpPr/>
            <p:nvPr/>
          </p:nvSpPr>
          <p:spPr>
            <a:xfrm>
              <a:off x="5777053" y="2268523"/>
              <a:ext cx="1427851" cy="276999"/>
            </a:xfrm>
            <a:prstGeom prst="rect">
              <a:avLst/>
            </a:prstGeom>
          </p:spPr>
          <p:txBody>
            <a:bodyPr wrap="square">
              <a:spAutoFit/>
            </a:bodyPr>
            <a:lstStyle/>
            <a:p>
              <a:r>
                <a:rPr lang="zh-CN" altLang="en-US" dirty="0" smtClean="0">
                  <a:solidFill>
                    <a:schemeClr val="tx1">
                      <a:lumMod val="95000"/>
                      <a:lumOff val="5000"/>
                    </a:schemeClr>
                  </a:solidFill>
                  <a:latin typeface="Century Gothic" panose="020B0502020202020204" pitchFamily="34" charset="0"/>
                  <a:cs typeface="Arial" panose="020B0604020202020204" pitchFamily="34" charset="0"/>
                </a:rPr>
                <a:t>局域网参考模型</a:t>
              </a:r>
              <a:endParaRPr lang="en-US" altLang="zh-CN"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15570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284742"/>
              <a:chOff x="969781" y="2018675"/>
              <a:chExt cx="820325" cy="284742"/>
            </a:xfrm>
          </p:grpSpPr>
          <p:sp>
            <p:nvSpPr>
              <p:cNvPr id="78" name="矩形 77"/>
              <p:cNvSpPr/>
              <p:nvPr/>
            </p:nvSpPr>
            <p:spPr>
              <a:xfrm>
                <a:off x="969781" y="2049043"/>
                <a:ext cx="820325" cy="247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79" name="矩形 78"/>
              <p:cNvSpPr/>
              <p:nvPr/>
            </p:nvSpPr>
            <p:spPr>
              <a:xfrm>
                <a:off x="1072765" y="2018675"/>
                <a:ext cx="614356"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How</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6829768" y="3789157"/>
              <a:ext cx="705056" cy="284742"/>
              <a:chOff x="969781" y="2018675"/>
              <a:chExt cx="820325" cy="284742"/>
            </a:xfrm>
          </p:grpSpPr>
          <p:sp>
            <p:nvSpPr>
              <p:cNvPr id="82" name="矩形 81"/>
              <p:cNvSpPr/>
              <p:nvPr/>
            </p:nvSpPr>
            <p:spPr>
              <a:xfrm>
                <a:off x="969781" y="2049043"/>
                <a:ext cx="820325" cy="247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89" name="矩形 88"/>
              <p:cNvSpPr/>
              <p:nvPr/>
            </p:nvSpPr>
            <p:spPr>
              <a:xfrm>
                <a:off x="1000028" y="2018675"/>
                <a:ext cx="759832"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What </a:t>
                </a:r>
              </a:p>
            </p:txBody>
          </p:sp>
        </p:grpSp>
        <p:grpSp>
          <p:nvGrpSpPr>
            <p:cNvPr id="90" name="组合 89"/>
            <p:cNvGrpSpPr/>
            <p:nvPr/>
          </p:nvGrpSpPr>
          <p:grpSpPr>
            <a:xfrm>
              <a:off x="7904750" y="3789157"/>
              <a:ext cx="707164" cy="284742"/>
              <a:chOff x="968555" y="2018675"/>
              <a:chExt cx="822778" cy="284742"/>
            </a:xfrm>
          </p:grpSpPr>
          <p:sp>
            <p:nvSpPr>
              <p:cNvPr id="91" name="矩形 90"/>
              <p:cNvSpPr/>
              <p:nvPr/>
            </p:nvSpPr>
            <p:spPr>
              <a:xfrm>
                <a:off x="969781" y="2049043"/>
                <a:ext cx="820325" cy="24704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2" name="矩形 91"/>
              <p:cNvSpPr/>
              <p:nvPr/>
            </p:nvSpPr>
            <p:spPr>
              <a:xfrm>
                <a:off x="968555" y="2018675"/>
                <a:ext cx="822778"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Where</a:t>
                </a:r>
              </a:p>
            </p:txBody>
          </p:sp>
        </p:grpSp>
      </p:grpSp>
      <p:pic>
        <p:nvPicPr>
          <p:cNvPr id="3074" name="Picture 2" descr="4-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8011" y="1993295"/>
            <a:ext cx="5235817" cy="4276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374960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1+#ppt_w/2"/>
                                          </p:val>
                                        </p:tav>
                                        <p:tav tm="100000">
                                          <p:val>
                                            <p:strVal val="#ppt_x"/>
                                          </p:val>
                                        </p:tav>
                                      </p:tavLst>
                                    </p:anim>
                                    <p:anim calcmode="lin" valueType="num">
                                      <p:cBhvr additive="base">
                                        <p:cTn id="8" dur="500" fill="hold"/>
                                        <p:tgtEl>
                                          <p:spTgt spid="307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1"/>
            <a:ext cx="5314275" cy="707886"/>
          </a:xfrm>
          <a:prstGeom prst="rect">
            <a:avLst/>
          </a:prstGeom>
        </p:spPr>
        <p:txBody>
          <a:bodyPr wrap="none">
            <a:spAutoFit/>
          </a:bodyPr>
          <a:lstStyle/>
          <a:p>
            <a:r>
              <a:rPr lang="zh-CN" altLang="en-US" sz="4000" dirty="0" smtClean="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rPr>
              <a:t>局域网参考模型与标准</a:t>
            </a:r>
            <a:endParaRPr lang="en-US" altLang="zh-CN" sz="4000" dirty="0">
              <a:solidFill>
                <a:srgbClr val="1F9E23"/>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549987" y="1312195"/>
            <a:ext cx="23391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局域网的标准化</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82" name="组合 81"/>
          <p:cNvGrpSpPr/>
          <p:nvPr/>
        </p:nvGrpSpPr>
        <p:grpSpPr>
          <a:xfrm>
            <a:off x="3421311" y="2129160"/>
            <a:ext cx="2592701" cy="3864429"/>
            <a:chOff x="2565983" y="1596870"/>
            <a:chExt cx="1944526" cy="2898322"/>
          </a:xfrm>
        </p:grpSpPr>
        <p:sp>
          <p:nvSpPr>
            <p:cNvPr id="18" name="矩形 17"/>
            <p:cNvSpPr/>
            <p:nvPr/>
          </p:nvSpPr>
          <p:spPr>
            <a:xfrm>
              <a:off x="2565983" y="1596870"/>
              <a:ext cx="1944526" cy="2898322"/>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5" name="组合 34"/>
            <p:cNvGrpSpPr/>
            <p:nvPr/>
          </p:nvGrpSpPr>
          <p:grpSpPr>
            <a:xfrm>
              <a:off x="3199780" y="1801960"/>
              <a:ext cx="698127" cy="798234"/>
              <a:chOff x="11864975" y="2498725"/>
              <a:chExt cx="420688" cy="481013"/>
            </a:xfrm>
            <a:solidFill>
              <a:schemeClr val="bg1"/>
            </a:solidFill>
          </p:grpSpPr>
          <p:sp>
            <p:nvSpPr>
              <p:cNvPr id="36"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1"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1" name="矩形 50"/>
            <p:cNvSpPr/>
            <p:nvPr/>
          </p:nvSpPr>
          <p:spPr>
            <a:xfrm>
              <a:off x="2662762" y="2823778"/>
              <a:ext cx="1785994" cy="1523494"/>
            </a:xfrm>
            <a:prstGeom prst="rect">
              <a:avLst/>
            </a:prstGeom>
          </p:spPr>
          <p:txBody>
            <a:bodyPr wrap="squar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IEEE 802</a:t>
              </a:r>
              <a:r>
                <a:rPr lang="zh-CN" altLang="en-US" sz="1400" dirty="0" smtClean="0">
                  <a:solidFill>
                    <a:schemeClr val="bg1"/>
                  </a:solidFill>
                  <a:latin typeface="Century Gothic" panose="020B0502020202020204" pitchFamily="34" charset="0"/>
                  <a:cs typeface="Arial" panose="020B0604020202020204" pitchFamily="34" charset="0"/>
                </a:rPr>
                <a:t>局域网参考模型中的物理层的功能与</a:t>
              </a:r>
              <a:r>
                <a:rPr lang="en-US" altLang="zh-CN" sz="1400" dirty="0" smtClean="0">
                  <a:solidFill>
                    <a:schemeClr val="bg1"/>
                  </a:solidFill>
                  <a:latin typeface="Century Gothic" panose="020B0502020202020204" pitchFamily="34" charset="0"/>
                  <a:cs typeface="Arial" panose="020B0604020202020204" pitchFamily="34" charset="0"/>
                </a:rPr>
                <a:t>OSI</a:t>
              </a:r>
              <a:r>
                <a:rPr lang="zh-CN" altLang="en-US" sz="1400" dirty="0" smtClean="0">
                  <a:solidFill>
                    <a:schemeClr val="bg1"/>
                  </a:solidFill>
                  <a:latin typeface="Century Gothic" panose="020B0502020202020204" pitchFamily="34" charset="0"/>
                  <a:cs typeface="Arial" panose="020B0604020202020204" pitchFamily="34" charset="0"/>
                </a:rPr>
                <a:t>参考模型中的物理层的功能相同：实现信号的编码</a:t>
              </a:r>
              <a:r>
                <a:rPr lang="en-US" altLang="zh-CN" sz="1400" dirty="0" smtClean="0">
                  <a:solidFill>
                    <a:schemeClr val="bg1"/>
                  </a:solidFill>
                  <a:latin typeface="Century Gothic" panose="020B0502020202020204" pitchFamily="34" charset="0"/>
                  <a:cs typeface="Arial" panose="020B0604020202020204" pitchFamily="34" charset="0"/>
                </a:rPr>
                <a:t>/</a:t>
              </a:r>
              <a:r>
                <a:rPr lang="zh-CN" altLang="en-US" sz="1400" dirty="0" smtClean="0">
                  <a:solidFill>
                    <a:schemeClr val="bg1"/>
                  </a:solidFill>
                  <a:latin typeface="Century Gothic" panose="020B0502020202020204" pitchFamily="34" charset="0"/>
                  <a:cs typeface="Arial" panose="020B0604020202020204" pitchFamily="34" charset="0"/>
                </a:rPr>
                <a:t>译码、比特流的传输与接收以及数据的同步控制等。</a:t>
              </a:r>
              <a:r>
                <a:rPr lang="en-US" altLang="zh-CN" sz="1400" dirty="0" smtClean="0">
                  <a:solidFill>
                    <a:schemeClr val="bg1"/>
                  </a:solidFill>
                  <a:latin typeface="Century Gothic" panose="020B0502020202020204" pitchFamily="34" charset="0"/>
                  <a:cs typeface="Arial" panose="020B0604020202020204" pitchFamily="34" charset="0"/>
                </a:rPr>
                <a:t>IEEE 802</a:t>
              </a:r>
              <a:r>
                <a:rPr lang="zh-CN" altLang="en-US" sz="1400" dirty="0" smtClean="0">
                  <a:solidFill>
                    <a:schemeClr val="bg1"/>
                  </a:solidFill>
                  <a:latin typeface="Century Gothic" panose="020B0502020202020204" pitchFamily="34" charset="0"/>
                  <a:cs typeface="Arial" panose="020B0604020202020204" pitchFamily="34" charset="0"/>
                </a:rPr>
                <a:t>还规定了局域网物理层使用的信号与编码、传输介质、拓扑结构和传输速率等规范。</a:t>
              </a:r>
              <a:endParaRPr lang="en-US" altLang="zh-CN" sz="1400" dirty="0">
                <a:solidFill>
                  <a:schemeClr val="bg1"/>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670984" y="2129160"/>
            <a:ext cx="2592701" cy="3864429"/>
            <a:chOff x="503238" y="1596870"/>
            <a:chExt cx="1944526" cy="2898322"/>
          </a:xfrm>
        </p:grpSpPr>
        <p:sp>
          <p:nvSpPr>
            <p:cNvPr id="9" name="矩形 8"/>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829778" y="1779806"/>
              <a:ext cx="1291460" cy="300083"/>
            </a:xfrm>
            <a:prstGeom prst="rect">
              <a:avLst/>
            </a:prstGeom>
          </p:spPr>
          <p:txBody>
            <a:bodyPr wrap="none">
              <a:spAutoFit/>
            </a:bodyPr>
            <a:lstStyle/>
            <a:p>
              <a:pPr algn="ctr"/>
              <a:r>
                <a:rPr lang="en-US" altLang="zh-CN" sz="2000" dirty="0" smtClean="0">
                  <a:solidFill>
                    <a:srgbClr val="1F9E23"/>
                  </a:solidFill>
                  <a:latin typeface="Century Gothic" panose="020B0502020202020204" pitchFamily="34" charset="0"/>
                  <a:cs typeface="Arial" panose="020B0604020202020204" pitchFamily="34" charset="0"/>
                </a:rPr>
                <a:t>IEEE 802 LAN</a:t>
              </a:r>
              <a:endParaRPr lang="en-US" altLang="zh-CN" sz="2000" dirty="0">
                <a:solidFill>
                  <a:srgbClr val="1F9E23"/>
                </a:solidFill>
                <a:latin typeface="Century Gothic" panose="020B0502020202020204" pitchFamily="34" charset="0"/>
                <a:cs typeface="Arial" panose="020B0604020202020204" pitchFamily="34" charset="0"/>
              </a:endParaRPr>
            </a:p>
          </p:txBody>
        </p:sp>
        <p:sp>
          <p:nvSpPr>
            <p:cNvPr id="14" name="矩形 13"/>
            <p:cNvSpPr/>
            <p:nvPr/>
          </p:nvSpPr>
          <p:spPr>
            <a:xfrm>
              <a:off x="503238" y="2147740"/>
              <a:ext cx="1944526" cy="547687"/>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a:off x="934327" y="2210188"/>
              <a:ext cx="1061829" cy="438581"/>
            </a:xfrm>
            <a:prstGeom prst="rect">
              <a:avLst/>
            </a:prstGeom>
          </p:spPr>
          <p:txBody>
            <a:bodyPr wrap="none">
              <a:spAutoFit/>
            </a:bodyPr>
            <a:lstStyle/>
            <a:p>
              <a:r>
                <a:rPr lang="zh-CN" altLang="en-US" sz="32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物理层</a:t>
              </a:r>
              <a:endParaRPr lang="en-US" altLang="zh-CN" sz="32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69" name="组合 68"/>
          <p:cNvGrpSpPr/>
          <p:nvPr/>
        </p:nvGrpSpPr>
        <p:grpSpPr>
          <a:xfrm>
            <a:off x="6171638" y="2129160"/>
            <a:ext cx="2592701" cy="3864429"/>
            <a:chOff x="503238" y="1596870"/>
            <a:chExt cx="1944526" cy="2898322"/>
          </a:xfrm>
        </p:grpSpPr>
        <p:sp>
          <p:nvSpPr>
            <p:cNvPr id="70" name="矩形 69"/>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矩形 70"/>
            <p:cNvSpPr/>
            <p:nvPr/>
          </p:nvSpPr>
          <p:spPr>
            <a:xfrm>
              <a:off x="829776" y="1779806"/>
              <a:ext cx="1291460" cy="300083"/>
            </a:xfrm>
            <a:prstGeom prst="rect">
              <a:avLst/>
            </a:prstGeom>
          </p:spPr>
          <p:txBody>
            <a:bodyPr wrap="none">
              <a:spAutoFit/>
            </a:bodyPr>
            <a:lstStyle/>
            <a:p>
              <a:pPr algn="ctr"/>
              <a:r>
                <a:rPr lang="en-US" altLang="zh-CN" sz="2000" dirty="0" smtClean="0">
                  <a:solidFill>
                    <a:srgbClr val="1F9E23"/>
                  </a:solidFill>
                  <a:latin typeface="Century Gothic" panose="020B0502020202020204" pitchFamily="34" charset="0"/>
                  <a:cs typeface="Arial" panose="020B0604020202020204" pitchFamily="34" charset="0"/>
                </a:rPr>
                <a:t>IEEE 802 LAN</a:t>
              </a:r>
              <a:endParaRPr lang="en-US" altLang="zh-CN" sz="2000" dirty="0">
                <a:solidFill>
                  <a:srgbClr val="1F9E23"/>
                </a:solidFill>
                <a:latin typeface="Century Gothic" panose="020B0502020202020204" pitchFamily="34" charset="0"/>
                <a:cs typeface="Arial" panose="020B0604020202020204" pitchFamily="34" charset="0"/>
              </a:endParaRPr>
            </a:p>
          </p:txBody>
        </p:sp>
        <p:sp>
          <p:nvSpPr>
            <p:cNvPr id="72" name="矩形 71"/>
            <p:cNvSpPr/>
            <p:nvPr/>
          </p:nvSpPr>
          <p:spPr>
            <a:xfrm>
              <a:off x="503238" y="2147740"/>
              <a:ext cx="1944526" cy="547687"/>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3" name="矩形 72"/>
            <p:cNvSpPr/>
            <p:nvPr/>
          </p:nvSpPr>
          <p:spPr>
            <a:xfrm>
              <a:off x="636809" y="2210188"/>
              <a:ext cx="1677383" cy="438581"/>
            </a:xfrm>
            <a:prstGeom prst="rect">
              <a:avLst/>
            </a:prstGeom>
          </p:spPr>
          <p:txBody>
            <a:bodyPr wrap="none">
              <a:spAutoFit/>
            </a:bodyPr>
            <a:lstStyle/>
            <a:p>
              <a:pPr algn="ctr"/>
              <a:r>
                <a:rPr lang="zh-CN" altLang="en-US" sz="32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数据链路层</a:t>
              </a:r>
              <a:endParaRPr lang="en-US" altLang="zh-CN" sz="32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81" name="组合 80"/>
          <p:cNvGrpSpPr/>
          <p:nvPr/>
        </p:nvGrpSpPr>
        <p:grpSpPr>
          <a:xfrm>
            <a:off x="8921966" y="2129160"/>
            <a:ext cx="2592701" cy="3882646"/>
            <a:chOff x="6691474" y="1596870"/>
            <a:chExt cx="1944526" cy="2911985"/>
          </a:xfrm>
        </p:grpSpPr>
        <p:sp>
          <p:nvSpPr>
            <p:cNvPr id="53" name="矩形 52"/>
            <p:cNvSpPr/>
            <p:nvPr/>
          </p:nvSpPr>
          <p:spPr>
            <a:xfrm>
              <a:off x="6691474" y="1596870"/>
              <a:ext cx="1944526" cy="2898322"/>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5" name="矩形 54"/>
            <p:cNvSpPr/>
            <p:nvPr/>
          </p:nvSpPr>
          <p:spPr>
            <a:xfrm>
              <a:off x="6788253" y="2823778"/>
              <a:ext cx="1785994" cy="1685077"/>
            </a:xfrm>
            <a:prstGeom prst="rect">
              <a:avLst/>
            </a:prstGeom>
          </p:spPr>
          <p:txBody>
            <a:bodyPr wrap="squar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LAN</a:t>
              </a:r>
              <a:r>
                <a:rPr lang="zh-CN" altLang="en-US" sz="1400" dirty="0" smtClean="0">
                  <a:solidFill>
                    <a:schemeClr val="bg1"/>
                  </a:solidFill>
                  <a:latin typeface="Century Gothic" panose="020B0502020202020204" pitchFamily="34" charset="0"/>
                  <a:cs typeface="Arial" panose="020B0604020202020204" pitchFamily="34" charset="0"/>
                </a:rPr>
                <a:t>的数据链路层分为两个功能子层，即逻辑链路控制（</a:t>
              </a:r>
              <a:r>
                <a:rPr lang="en-US" altLang="zh-CN" sz="1400" dirty="0" smtClean="0">
                  <a:solidFill>
                    <a:schemeClr val="bg1"/>
                  </a:solidFill>
                  <a:latin typeface="Century Gothic" panose="020B0502020202020204" pitchFamily="34" charset="0"/>
                  <a:cs typeface="Arial" panose="020B0604020202020204" pitchFamily="34" charset="0"/>
                </a:rPr>
                <a:t>Logical Link Control</a:t>
              </a:r>
              <a:r>
                <a:rPr lang="zh-CN" altLang="en-US" sz="1400" dirty="0" smtClean="0">
                  <a:solidFill>
                    <a:schemeClr val="bg1"/>
                  </a:solidFill>
                  <a:latin typeface="Century Gothic" panose="020B0502020202020204" pitchFamily="34" charset="0"/>
                  <a:cs typeface="Arial" panose="020B0604020202020204" pitchFamily="34" charset="0"/>
                </a:rPr>
                <a:t>，</a:t>
              </a:r>
              <a:r>
                <a:rPr lang="en-US" altLang="zh-CN" sz="1400" dirty="0" smtClean="0">
                  <a:solidFill>
                    <a:schemeClr val="bg1"/>
                  </a:solidFill>
                  <a:latin typeface="Century Gothic" panose="020B0502020202020204" pitchFamily="34" charset="0"/>
                  <a:cs typeface="Arial" panose="020B0604020202020204" pitchFamily="34" charset="0"/>
                </a:rPr>
                <a:t>LLC</a:t>
              </a:r>
              <a:r>
                <a:rPr lang="zh-CN" altLang="en-US" sz="1400" dirty="0" smtClean="0">
                  <a:solidFill>
                    <a:schemeClr val="bg1"/>
                  </a:solidFill>
                  <a:latin typeface="Century Gothic" panose="020B0502020202020204" pitchFamily="34" charset="0"/>
                  <a:cs typeface="Arial" panose="020B0604020202020204" pitchFamily="34" charset="0"/>
                </a:rPr>
                <a:t>）子层和介质访问控制（</a:t>
              </a:r>
              <a:r>
                <a:rPr lang="en-US" altLang="zh-CN" sz="1400" dirty="0" smtClean="0">
                  <a:solidFill>
                    <a:schemeClr val="bg1"/>
                  </a:solidFill>
                  <a:latin typeface="Century Gothic" panose="020B0502020202020204" pitchFamily="34" charset="0"/>
                  <a:cs typeface="Arial" panose="020B0604020202020204" pitchFamily="34" charset="0"/>
                </a:rPr>
                <a:t>Media Access Control</a:t>
              </a:r>
              <a:r>
                <a:rPr lang="zh-CN" altLang="en-US" sz="1400" dirty="0" smtClean="0">
                  <a:solidFill>
                    <a:schemeClr val="bg1"/>
                  </a:solidFill>
                  <a:latin typeface="Century Gothic" panose="020B0502020202020204" pitchFamily="34" charset="0"/>
                  <a:cs typeface="Arial" panose="020B0604020202020204" pitchFamily="34" charset="0"/>
                </a:rPr>
                <a:t>，</a:t>
              </a:r>
              <a:r>
                <a:rPr lang="en-US" altLang="zh-CN" sz="1400" dirty="0" smtClean="0">
                  <a:solidFill>
                    <a:schemeClr val="bg1"/>
                  </a:solidFill>
                  <a:latin typeface="Century Gothic" panose="020B0502020202020204" pitchFamily="34" charset="0"/>
                  <a:cs typeface="Arial" panose="020B0604020202020204" pitchFamily="34" charset="0"/>
                </a:rPr>
                <a:t>MAC</a:t>
              </a:r>
              <a:r>
                <a:rPr lang="zh-CN" altLang="en-US" sz="1400" dirty="0" smtClean="0">
                  <a:solidFill>
                    <a:schemeClr val="bg1"/>
                  </a:solidFill>
                  <a:latin typeface="Century Gothic" panose="020B0502020202020204" pitchFamily="34" charset="0"/>
                  <a:cs typeface="Arial" panose="020B0604020202020204" pitchFamily="34" charset="0"/>
                </a:rPr>
                <a:t>）子层。</a:t>
              </a:r>
              <a:r>
                <a:rPr lang="en-US" altLang="zh-CN" sz="1400" dirty="0" smtClean="0">
                  <a:solidFill>
                    <a:schemeClr val="bg1"/>
                  </a:solidFill>
                  <a:latin typeface="Century Gothic" panose="020B0502020202020204" pitchFamily="34" charset="0"/>
                  <a:cs typeface="Arial" panose="020B0604020202020204" pitchFamily="34" charset="0"/>
                </a:rPr>
                <a:t>LLC</a:t>
              </a:r>
              <a:r>
                <a:rPr lang="zh-CN" altLang="en-US" sz="1400" dirty="0" smtClean="0">
                  <a:solidFill>
                    <a:schemeClr val="bg1"/>
                  </a:solidFill>
                  <a:latin typeface="Century Gothic" panose="020B0502020202020204" pitchFamily="34" charset="0"/>
                  <a:cs typeface="Arial" panose="020B0604020202020204" pitchFamily="34" charset="0"/>
                </a:rPr>
                <a:t>和</a:t>
              </a:r>
              <a:r>
                <a:rPr lang="en-US" altLang="zh-CN" sz="1400" dirty="0" smtClean="0">
                  <a:solidFill>
                    <a:schemeClr val="bg1"/>
                  </a:solidFill>
                  <a:latin typeface="Century Gothic" panose="020B0502020202020204" pitchFamily="34" charset="0"/>
                  <a:cs typeface="Arial" panose="020B0604020202020204" pitchFamily="34" charset="0"/>
                </a:rPr>
                <a:t>MAC</a:t>
              </a:r>
              <a:r>
                <a:rPr lang="zh-CN" altLang="en-US" sz="1400" dirty="0" smtClean="0">
                  <a:solidFill>
                    <a:schemeClr val="bg1"/>
                  </a:solidFill>
                  <a:latin typeface="Century Gothic" panose="020B0502020202020204" pitchFamily="34" charset="0"/>
                  <a:cs typeface="Arial" panose="020B0604020202020204" pitchFamily="34" charset="0"/>
                </a:rPr>
                <a:t>共同完成类似</a:t>
              </a:r>
              <a:r>
                <a:rPr lang="en-US" altLang="zh-CN" sz="1400" dirty="0" smtClean="0">
                  <a:solidFill>
                    <a:schemeClr val="bg1"/>
                  </a:solidFill>
                  <a:latin typeface="Century Gothic" panose="020B0502020202020204" pitchFamily="34" charset="0"/>
                  <a:cs typeface="Arial" panose="020B0604020202020204" pitchFamily="34" charset="0"/>
                </a:rPr>
                <a:t>OSI</a:t>
              </a:r>
              <a:r>
                <a:rPr lang="zh-CN" altLang="en-US" sz="1400" dirty="0" smtClean="0">
                  <a:solidFill>
                    <a:schemeClr val="bg1"/>
                  </a:solidFill>
                  <a:latin typeface="Century Gothic" panose="020B0502020202020204" pitchFamily="34" charset="0"/>
                  <a:cs typeface="Arial" panose="020B0604020202020204" pitchFamily="34" charset="0"/>
                </a:rPr>
                <a:t>数据链路层的功能：传输数据帧，并对数据帧进行顺序控制、差错控制和流量控制。</a:t>
              </a:r>
              <a:endParaRPr lang="en-US" altLang="zh-CN" sz="1400" dirty="0">
                <a:solidFill>
                  <a:schemeClr val="bg1"/>
                </a:solidFill>
                <a:latin typeface="Century Gothic" panose="020B0502020202020204" pitchFamily="34" charset="0"/>
                <a:cs typeface="Arial" panose="020B0604020202020204" pitchFamily="34" charset="0"/>
              </a:endParaRPr>
            </a:p>
          </p:txBody>
        </p:sp>
        <p:grpSp>
          <p:nvGrpSpPr>
            <p:cNvPr id="42" name="组合 41"/>
            <p:cNvGrpSpPr/>
            <p:nvPr/>
          </p:nvGrpSpPr>
          <p:grpSpPr>
            <a:xfrm>
              <a:off x="7285695" y="1801960"/>
              <a:ext cx="756084" cy="729740"/>
              <a:chOff x="11834813" y="3744913"/>
              <a:chExt cx="455613" cy="439738"/>
            </a:xfrm>
            <a:solidFill>
              <a:schemeClr val="bg1"/>
            </a:solidFill>
          </p:grpSpPr>
          <p:sp>
            <p:nvSpPr>
              <p:cNvPr id="43"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6"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7"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8"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0"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83" name="组合 82"/>
          <p:cNvGrpSpPr/>
          <p:nvPr/>
        </p:nvGrpSpPr>
        <p:grpSpPr>
          <a:xfrm>
            <a:off x="11856640" y="548680"/>
            <a:ext cx="335360" cy="882400"/>
            <a:chOff x="8892480" y="411510"/>
            <a:chExt cx="251520" cy="661800"/>
          </a:xfrm>
        </p:grpSpPr>
        <p:sp>
          <p:nvSpPr>
            <p:cNvPr id="84" name="矩形 83"/>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09</a:t>
              </a:r>
              <a:endParaRPr lang="zh-CN" altLang="en-US" sz="1067" dirty="0">
                <a:solidFill>
                  <a:schemeClr val="bg1"/>
                </a:solidFill>
                <a:latin typeface="Century Gothic" panose="020B0502020202020204" pitchFamily="34" charset="0"/>
              </a:endParaRPr>
            </a:p>
          </p:txBody>
        </p:sp>
        <p:grpSp>
          <p:nvGrpSpPr>
            <p:cNvPr id="86" name="组合 85"/>
            <p:cNvGrpSpPr/>
            <p:nvPr/>
          </p:nvGrpSpPr>
          <p:grpSpPr>
            <a:xfrm>
              <a:off x="8964240" y="818664"/>
              <a:ext cx="108000" cy="8629"/>
              <a:chOff x="8953171" y="847239"/>
              <a:chExt cx="130138" cy="8629"/>
            </a:xfrm>
          </p:grpSpPr>
          <p:cxnSp>
            <p:nvCxnSpPr>
              <p:cNvPr id="87" name="直接连接符 86"/>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065482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12" presetClass="entr" presetSubtype="4"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up)">
                                      <p:cBhvr>
                                        <p:cTn id="16" dur="500"/>
                                        <p:tgtEl>
                                          <p:spTgt spid="7"/>
                                        </p:tgtEl>
                                      </p:cBhvr>
                                    </p:animEffect>
                                  </p:childTnLst>
                                </p:cTn>
                              </p:par>
                              <p:par>
                                <p:cTn id="17" presetID="12" presetClass="entr" presetSubtype="1" fill="hold" nodeType="withEffect">
                                  <p:stCondLst>
                                    <p:cond delay="75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p:tgtEl>
                                          <p:spTgt spid="82"/>
                                        </p:tgtEl>
                                        <p:attrNameLst>
                                          <p:attrName>ppt_y</p:attrName>
                                        </p:attrNameLst>
                                      </p:cBhvr>
                                      <p:tavLst>
                                        <p:tav tm="0">
                                          <p:val>
                                            <p:strVal val="#ppt_y-#ppt_h*1.125000"/>
                                          </p:val>
                                        </p:tav>
                                        <p:tav tm="100000">
                                          <p:val>
                                            <p:strVal val="#ppt_y"/>
                                          </p:val>
                                        </p:tav>
                                      </p:tavLst>
                                    </p:anim>
                                    <p:animEffect transition="in" filter="wipe(down)">
                                      <p:cBhvr>
                                        <p:cTn id="20" dur="500"/>
                                        <p:tgtEl>
                                          <p:spTgt spid="82"/>
                                        </p:tgtEl>
                                      </p:cBhvr>
                                    </p:animEffect>
                                  </p:childTnLst>
                                </p:cTn>
                              </p:par>
                              <p:par>
                                <p:cTn id="21" presetID="12" presetClass="entr" presetSubtype="4" fill="hold" nodeType="withEffect">
                                  <p:stCondLst>
                                    <p:cond delay="100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p:tgtEl>
                                          <p:spTgt spid="69"/>
                                        </p:tgtEl>
                                        <p:attrNameLst>
                                          <p:attrName>ppt_y</p:attrName>
                                        </p:attrNameLst>
                                      </p:cBhvr>
                                      <p:tavLst>
                                        <p:tav tm="0">
                                          <p:val>
                                            <p:strVal val="#ppt_y+#ppt_h*1.125000"/>
                                          </p:val>
                                        </p:tav>
                                        <p:tav tm="100000">
                                          <p:val>
                                            <p:strVal val="#ppt_y"/>
                                          </p:val>
                                        </p:tav>
                                      </p:tavLst>
                                    </p:anim>
                                    <p:animEffect transition="in" filter="wipe(up)">
                                      <p:cBhvr>
                                        <p:cTn id="24" dur="500"/>
                                        <p:tgtEl>
                                          <p:spTgt spid="69"/>
                                        </p:tgtEl>
                                      </p:cBhvr>
                                    </p:animEffect>
                                  </p:childTnLst>
                                </p:cTn>
                              </p:par>
                              <p:par>
                                <p:cTn id="25" presetID="12" presetClass="entr" presetSubtype="1" fill="hold" nodeType="withEffect">
                                  <p:stCondLst>
                                    <p:cond delay="1250"/>
                                  </p:stCondLst>
                                  <p:childTnLst>
                                    <p:set>
                                      <p:cBhvr>
                                        <p:cTn id="26" dur="1" fill="hold">
                                          <p:stCondLst>
                                            <p:cond delay="0"/>
                                          </p:stCondLst>
                                        </p:cTn>
                                        <p:tgtEl>
                                          <p:spTgt spid="81"/>
                                        </p:tgtEl>
                                        <p:attrNameLst>
                                          <p:attrName>style.visibility</p:attrName>
                                        </p:attrNameLst>
                                      </p:cBhvr>
                                      <p:to>
                                        <p:strVal val="visible"/>
                                      </p:to>
                                    </p:set>
                                    <p:anim calcmode="lin" valueType="num">
                                      <p:cBhvr additive="base">
                                        <p:cTn id="27" dur="500"/>
                                        <p:tgtEl>
                                          <p:spTgt spid="81"/>
                                        </p:tgtEl>
                                        <p:attrNameLst>
                                          <p:attrName>ppt_y</p:attrName>
                                        </p:attrNameLst>
                                      </p:cBhvr>
                                      <p:tavLst>
                                        <p:tav tm="0">
                                          <p:val>
                                            <p:strVal val="#ppt_y-#ppt_h*1.125000"/>
                                          </p:val>
                                        </p:tav>
                                        <p:tav tm="100000">
                                          <p:val>
                                            <p:strVal val="#ppt_y"/>
                                          </p:val>
                                        </p:tav>
                                      </p:tavLst>
                                    </p:anim>
                                    <p:animEffect transition="in" filter="wipe(down)">
                                      <p:cBhvr>
                                        <p:cTn id="2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TotalTime>
  <Words>6537</Words>
  <Application>Microsoft Office PowerPoint</Application>
  <PresentationFormat>宽屏</PresentationFormat>
  <Paragraphs>659</Paragraphs>
  <Slides>71</Slides>
  <Notes>8</Notes>
  <HiddenSlides>0</HiddenSlides>
  <MMClips>1</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71</vt:i4>
      </vt:variant>
    </vt:vector>
  </HeadingPairs>
  <TitlesOfParts>
    <vt:vector size="83" baseType="lpstr">
      <vt:lpstr>Century Gothic</vt:lpstr>
      <vt:lpstr>Times New Roman</vt:lpstr>
      <vt:lpstr>方正兰亭超细黑简体</vt:lpstr>
      <vt:lpstr>Calibri Light</vt:lpstr>
      <vt:lpstr>宋体</vt:lpstr>
      <vt:lpstr>汉仪菱心体简</vt:lpstr>
      <vt:lpstr>Calibri</vt:lpstr>
      <vt:lpstr>MStiffHei HKS UltraBold</vt:lpstr>
      <vt:lpstr>Wingdings</vt:lpstr>
      <vt:lpstr>Arial</vt:lpstr>
      <vt:lpstr>Office 主题</vt:lpstr>
      <vt:lpstr>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128</cp:revision>
  <dcterms:created xsi:type="dcterms:W3CDTF">2015-08-02T02:14:31Z</dcterms:created>
  <dcterms:modified xsi:type="dcterms:W3CDTF">2015-08-09T18:30:38Z</dcterms:modified>
</cp:coreProperties>
</file>