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Lst>
  <p:notesMasterIdLst>
    <p:notesMasterId r:id="rId33"/>
  </p:notesMasterIdLst>
  <p:sldIdLst>
    <p:sldId id="317" r:id="rId4"/>
    <p:sldId id="318" r:id="rId5"/>
    <p:sldId id="319" r:id="rId6"/>
    <p:sldId id="320" r:id="rId7"/>
    <p:sldId id="321" r:id="rId8"/>
    <p:sldId id="322" r:id="rId9"/>
    <p:sldId id="323" r:id="rId10"/>
    <p:sldId id="324" r:id="rId11"/>
    <p:sldId id="325" r:id="rId12"/>
    <p:sldId id="326" r:id="rId13"/>
    <p:sldId id="328" r:id="rId14"/>
    <p:sldId id="327" r:id="rId15"/>
    <p:sldId id="375" r:id="rId16"/>
    <p:sldId id="329" r:id="rId17"/>
    <p:sldId id="330" r:id="rId18"/>
    <p:sldId id="331" r:id="rId19"/>
    <p:sldId id="332" r:id="rId20"/>
    <p:sldId id="333" r:id="rId21"/>
    <p:sldId id="336" r:id="rId22"/>
    <p:sldId id="337" r:id="rId23"/>
    <p:sldId id="373" r:id="rId24"/>
    <p:sldId id="374" r:id="rId25"/>
    <p:sldId id="339" r:id="rId26"/>
    <p:sldId id="340" r:id="rId27"/>
    <p:sldId id="341" r:id="rId28"/>
    <p:sldId id="342" r:id="rId29"/>
    <p:sldId id="343" r:id="rId30"/>
    <p:sldId id="344" r:id="rId31"/>
    <p:sldId id="345"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Lst>
  </p:outlineViewPr>
  <p:notesTextViewPr>
    <p:cViewPr>
      <p:scale>
        <a:sx n="100" d="100"/>
        <a:sy n="100" d="100"/>
      </p:scale>
      <p:origin x="0" y="0"/>
    </p:cViewPr>
  </p:notesTextViewPr>
  <p:sorterViewPr>
    <p:cViewPr>
      <p:scale>
        <a:sx n="100" d="100"/>
        <a:sy n="100" d="100"/>
      </p:scale>
      <p:origin x="0" y="-595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3.xml"/><Relationship Id="rId3" Type="http://schemas.openxmlformats.org/officeDocument/2006/relationships/slide" Target="slides/slide3.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 Type="http://schemas.openxmlformats.org/officeDocument/2006/relationships/slide" Target="slides/slide2.xml"/><Relationship Id="rId16" Type="http://schemas.openxmlformats.org/officeDocument/2006/relationships/slide" Target="slides/slide16.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5" Type="http://schemas.openxmlformats.org/officeDocument/2006/relationships/slide" Target="slides/slide5.xml"/><Relationship Id="rId15" Type="http://schemas.openxmlformats.org/officeDocument/2006/relationships/slide" Target="slides/slide15.xml"/><Relationship Id="rId10" Type="http://schemas.openxmlformats.org/officeDocument/2006/relationships/slide" Target="slides/slide10.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39BCF4-8724-41C8-8671-58691B6B4909}"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zh-CN" altLang="en-US"/>
        </a:p>
      </dgm:t>
    </dgm:pt>
    <dgm:pt modelId="{7B9B26A9-466C-4C58-8C62-26C5DBD717B7}">
      <dgm:prSet custT="1"/>
      <dgm:spPr/>
      <dgm:t>
        <a:bodyPr/>
        <a:lstStyle/>
        <a:p>
          <a:pPr algn="ctr" rtl="0"/>
          <a:r>
            <a:rPr lang="en-US" altLang="zh-CN" sz="4000" b="1" dirty="0" smtClean="0"/>
            <a:t>2.1.2</a:t>
          </a:r>
          <a:r>
            <a:rPr lang="zh-CN" sz="4000" b="1" dirty="0" smtClean="0"/>
            <a:t>车</a:t>
          </a:r>
          <a:r>
            <a:rPr lang="zh-CN" sz="4000" b="1" dirty="0" smtClean="0"/>
            <a:t>用柴油</a:t>
          </a:r>
          <a:r>
            <a:rPr lang="zh-CN" altLang="en-US" sz="4000" b="1" dirty="0" smtClean="0"/>
            <a:t>与其使用</a:t>
          </a:r>
          <a:endParaRPr lang="zh-CN" sz="4000" dirty="0"/>
        </a:p>
      </dgm:t>
    </dgm:pt>
    <dgm:pt modelId="{65E1E79C-D8DD-4611-B8D1-2515F21FF0D7}" type="parTrans" cxnId="{DC2F4CFB-EDBF-444C-8416-9362AFE57AA4}">
      <dgm:prSet/>
      <dgm:spPr/>
      <dgm:t>
        <a:bodyPr/>
        <a:lstStyle/>
        <a:p>
          <a:endParaRPr lang="zh-CN" altLang="en-US"/>
        </a:p>
      </dgm:t>
    </dgm:pt>
    <dgm:pt modelId="{EDB70F08-6C2E-4C1A-8037-F6A2A0242016}" type="sibTrans" cxnId="{DC2F4CFB-EDBF-444C-8416-9362AFE57AA4}">
      <dgm:prSet/>
      <dgm:spPr/>
      <dgm:t>
        <a:bodyPr/>
        <a:lstStyle/>
        <a:p>
          <a:endParaRPr lang="zh-CN" altLang="en-US"/>
        </a:p>
      </dgm:t>
    </dgm:pt>
    <dgm:pt modelId="{2C602259-EBAE-4C3D-9BCE-1C201A6890F0}" type="pres">
      <dgm:prSet presAssocID="{5539BCF4-8724-41C8-8671-58691B6B4909}" presName="linear" presStyleCnt="0">
        <dgm:presLayoutVars>
          <dgm:animLvl val="lvl"/>
          <dgm:resizeHandles val="exact"/>
        </dgm:presLayoutVars>
      </dgm:prSet>
      <dgm:spPr/>
      <dgm:t>
        <a:bodyPr/>
        <a:lstStyle/>
        <a:p>
          <a:endParaRPr lang="zh-CN" altLang="en-US"/>
        </a:p>
      </dgm:t>
    </dgm:pt>
    <dgm:pt modelId="{561471A6-41B1-495E-A90C-981BF6CD20A8}" type="pres">
      <dgm:prSet presAssocID="{7B9B26A9-466C-4C58-8C62-26C5DBD717B7}" presName="parentText" presStyleLbl="node1" presStyleIdx="0" presStyleCnt="1" custLinFactNeighborX="6983" custLinFactNeighborY="2555">
        <dgm:presLayoutVars>
          <dgm:chMax val="0"/>
          <dgm:bulletEnabled val="1"/>
        </dgm:presLayoutVars>
      </dgm:prSet>
      <dgm:spPr/>
      <dgm:t>
        <a:bodyPr/>
        <a:lstStyle/>
        <a:p>
          <a:endParaRPr lang="zh-CN" altLang="en-US"/>
        </a:p>
      </dgm:t>
    </dgm:pt>
  </dgm:ptLst>
  <dgm:cxnLst>
    <dgm:cxn modelId="{0E767DCA-955D-4108-A740-743B861412DA}" type="presOf" srcId="{7B9B26A9-466C-4C58-8C62-26C5DBD717B7}" destId="{561471A6-41B1-495E-A90C-981BF6CD20A8}" srcOrd="0" destOrd="0" presId="urn:microsoft.com/office/officeart/2005/8/layout/vList2"/>
    <dgm:cxn modelId="{DC2F4CFB-EDBF-444C-8416-9362AFE57AA4}" srcId="{5539BCF4-8724-41C8-8671-58691B6B4909}" destId="{7B9B26A9-466C-4C58-8C62-26C5DBD717B7}" srcOrd="0" destOrd="0" parTransId="{65E1E79C-D8DD-4611-B8D1-2515F21FF0D7}" sibTransId="{EDB70F08-6C2E-4C1A-8037-F6A2A0242016}"/>
    <dgm:cxn modelId="{F46A52D7-9EAE-496A-9298-44C6333569B9}" type="presOf" srcId="{5539BCF4-8724-41C8-8671-58691B6B4909}" destId="{2C602259-EBAE-4C3D-9BCE-1C201A6890F0}" srcOrd="0" destOrd="0" presId="urn:microsoft.com/office/officeart/2005/8/layout/vList2"/>
    <dgm:cxn modelId="{3E0F7A7D-9A49-4370-95F0-4446E468835A}" type="presParOf" srcId="{2C602259-EBAE-4C3D-9BCE-1C201A6890F0}" destId="{561471A6-41B1-495E-A90C-981BF6CD20A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1471A6-41B1-495E-A90C-981BF6CD20A8}">
      <dsp:nvSpPr>
        <dsp:cNvPr id="0" name=""/>
        <dsp:cNvSpPr/>
      </dsp:nvSpPr>
      <dsp:spPr>
        <a:xfrm>
          <a:off x="0" y="654989"/>
          <a:ext cx="6475209" cy="121680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altLang="zh-CN" sz="4000" b="1" kern="1200" dirty="0" smtClean="0"/>
            <a:t>2.1.2</a:t>
          </a:r>
          <a:r>
            <a:rPr lang="zh-CN" sz="4000" b="1" kern="1200" dirty="0" smtClean="0"/>
            <a:t>车</a:t>
          </a:r>
          <a:r>
            <a:rPr lang="zh-CN" sz="4000" b="1" kern="1200" dirty="0" smtClean="0"/>
            <a:t>用柴油</a:t>
          </a:r>
          <a:r>
            <a:rPr lang="zh-CN" altLang="en-US" sz="4000" b="1" kern="1200" dirty="0" smtClean="0"/>
            <a:t>与其使用</a:t>
          </a:r>
          <a:endParaRPr lang="zh-CN" sz="4000" kern="1200" dirty="0"/>
        </a:p>
      </dsp:txBody>
      <dsp:txXfrm>
        <a:off x="59399" y="714388"/>
        <a:ext cx="6356411"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50%</a:t>
            </a:r>
            <a:r>
              <a:rPr lang="zh-CN" altLang="en-US" dirty="0" smtClean="0"/>
              <a:t>、</a:t>
            </a:r>
            <a:r>
              <a:rPr lang="en-US" altLang="zh-CN" dirty="0" smtClean="0"/>
              <a:t>90%</a:t>
            </a:r>
            <a:r>
              <a:rPr lang="zh-CN" altLang="en-US" dirty="0" smtClean="0"/>
              <a:t>、</a:t>
            </a:r>
            <a:r>
              <a:rPr lang="en-US" altLang="zh-CN" dirty="0" smtClean="0"/>
              <a:t>95%</a:t>
            </a:r>
          </a:p>
          <a:p>
            <a:r>
              <a:rPr lang="en-US" altLang="zh-CN" dirty="0" smtClean="0"/>
              <a:t>300</a:t>
            </a:r>
            <a:r>
              <a:rPr lang="zh-CN" altLang="en-US" dirty="0" smtClean="0"/>
              <a:t>、</a:t>
            </a:r>
            <a:r>
              <a:rPr lang="en-US" altLang="zh-CN" dirty="0" smtClean="0"/>
              <a:t>355</a:t>
            </a:r>
            <a:r>
              <a:rPr lang="zh-CN" altLang="en-US" dirty="0" smtClean="0"/>
              <a:t>、</a:t>
            </a:r>
            <a:r>
              <a:rPr lang="en-US" altLang="zh-CN" dirty="0" smtClean="0"/>
              <a:t>365</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6</a:t>
            </a:fld>
            <a:endParaRPr lang="zh-CN" altLang="en-US"/>
          </a:p>
        </p:txBody>
      </p:sp>
    </p:spTree>
    <p:extLst>
      <p:ext uri="{BB962C8B-B14F-4D97-AF65-F5344CB8AC3E}">
        <p14:creationId xmlns:p14="http://schemas.microsoft.com/office/powerpoint/2010/main" val="701198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C11H10</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12</a:t>
            </a:fld>
            <a:endParaRPr lang="zh-CN" altLang="en-US"/>
          </a:p>
        </p:txBody>
      </p:sp>
    </p:spTree>
    <p:extLst>
      <p:ext uri="{BB962C8B-B14F-4D97-AF65-F5344CB8AC3E}">
        <p14:creationId xmlns:p14="http://schemas.microsoft.com/office/powerpoint/2010/main" val="2375849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脂肪酸</a:t>
            </a:r>
            <a:r>
              <a:rPr lang="zh-CN" altLang="en-US" baseline="0" dirty="0" smtClean="0"/>
              <a:t>性添加剂</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15</a:t>
            </a:fld>
            <a:endParaRPr lang="zh-CN" altLang="en-US"/>
          </a:p>
        </p:txBody>
      </p:sp>
    </p:spTree>
    <p:extLst>
      <p:ext uri="{BB962C8B-B14F-4D97-AF65-F5344CB8AC3E}">
        <p14:creationId xmlns:p14="http://schemas.microsoft.com/office/powerpoint/2010/main" val="2803212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smtClean="0">
                <a:solidFill>
                  <a:srgbClr val="000000"/>
                </a:solidFill>
                <a:latin typeface="Times New Roman" panose="02020603050405020304" pitchFamily="18" charset="0"/>
              </a:rPr>
              <a:t>密度高凝点低</a:t>
            </a:r>
            <a:r>
              <a:rPr lang="zh-CN" altLang="en-US" b="1" dirty="0" smtClean="0">
                <a:latin typeface="Times New Roman" panose="02020603050405020304" pitchFamily="18" charset="0"/>
              </a:rPr>
              <a:t>十六烷值低</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17</a:t>
            </a:fld>
            <a:endParaRPr lang="zh-CN" altLang="en-US"/>
          </a:p>
        </p:txBody>
      </p:sp>
    </p:spTree>
    <p:extLst>
      <p:ext uri="{BB962C8B-B14F-4D97-AF65-F5344CB8AC3E}">
        <p14:creationId xmlns:p14="http://schemas.microsoft.com/office/powerpoint/2010/main" val="3425184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p:spPr>
      </p:sp>
      <p:sp>
        <p:nvSpPr>
          <p:cNvPr id="358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(Ⅲ) (Ⅳ)</a:t>
            </a:r>
            <a:endParaRPr lang="zh-CN" altLang="en-US" smtClean="0">
              <a:latin typeface="Arial" panose="020B0604020202020204" pitchFamily="34" charset="0"/>
            </a:endParaRPr>
          </a:p>
        </p:txBody>
      </p:sp>
      <p:sp>
        <p:nvSpPr>
          <p:cNvPr id="358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7DFDB01-A958-4ABE-BC5C-A3F68B11A325}" type="slidenum">
              <a:rPr lang="en-US" altLang="zh-CN" smtClean="0">
                <a:solidFill>
                  <a:srgbClr val="000000"/>
                </a:solidFill>
              </a:rPr>
              <a:pPr>
                <a:spcBef>
                  <a:spcPct val="0"/>
                </a:spcBef>
              </a:pPr>
              <a:t>20</a:t>
            </a:fld>
            <a:endParaRPr lang="en-US" altLang="zh-CN" smtClean="0">
              <a:solidFill>
                <a:srgbClr val="000000"/>
              </a:solidFill>
            </a:endParaRPr>
          </a:p>
        </p:txBody>
      </p:sp>
    </p:spTree>
    <p:extLst>
      <p:ext uri="{BB962C8B-B14F-4D97-AF65-F5344CB8AC3E}">
        <p14:creationId xmlns:p14="http://schemas.microsoft.com/office/powerpoint/2010/main" val="4177888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819744276"/>
              </p:ext>
            </p:extLst>
          </p:nvPr>
        </p:nvGraphicFramePr>
        <p:xfrm>
          <a:off x="1625183" y="1125141"/>
          <a:ext cx="6475209" cy="24646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902116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bwMode="auto">
          <a:xfrm>
            <a:off x="1763688" y="2499742"/>
            <a:ext cx="2753915" cy="535781"/>
          </a:xfrm>
          <a:prstGeom prst="rect">
            <a:avLst/>
          </a:prstGeom>
          <a:noFill/>
          <a:ln w="9525">
            <a:noFill/>
            <a:miter lim="800000"/>
            <a:headEnd/>
            <a:tailEnd/>
          </a:ln>
        </p:spPr>
        <p:txBody>
          <a:bodyPr/>
          <a:lstStyle/>
          <a:p>
            <a:pPr fontAlgn="base">
              <a:lnSpc>
                <a:spcPct val="80000"/>
              </a:lnSpc>
              <a:spcBef>
                <a:spcPct val="20000"/>
              </a:spcBef>
              <a:spcAft>
                <a:spcPct val="0"/>
              </a:spcAft>
              <a:buClr>
                <a:srgbClr val="0066CC"/>
              </a:buClr>
              <a:buFont typeface="Wingdings" pitchFamily="2" charset="2"/>
              <a:buNone/>
              <a:defRPr/>
            </a:pPr>
            <a:r>
              <a:rPr lang="zh-CN" altLang="en-US" sz="3600" b="1" kern="0" dirty="0">
                <a:solidFill>
                  <a:srgbClr val="FF0000"/>
                </a:solidFill>
                <a:latin typeface="黑体" pitchFamily="2" charset="-122"/>
                <a:ea typeface="黑体" pitchFamily="2" charset="-122"/>
              </a:rPr>
              <a:t>三、燃烧性</a:t>
            </a:r>
          </a:p>
        </p:txBody>
      </p:sp>
    </p:spTree>
    <p:extLst>
      <p:ext uri="{BB962C8B-B14F-4D97-AF65-F5344CB8AC3E}">
        <p14:creationId xmlns:p14="http://schemas.microsoft.com/office/powerpoint/2010/main" val="68260385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Rot="1" noChangeArrowheads="1"/>
          </p:cNvSpPr>
          <p:nvPr>
            <p:ph type="subTitle" idx="1"/>
          </p:nvPr>
        </p:nvSpPr>
        <p:spPr>
          <a:xfrm>
            <a:off x="107504" y="1275606"/>
            <a:ext cx="8856984" cy="2880320"/>
          </a:xfrm>
        </p:spPr>
        <p:txBody>
          <a:bodyPr/>
          <a:lstStyle/>
          <a:p>
            <a:pPr algn="l" eaLnBrk="1" hangingPunct="1">
              <a:lnSpc>
                <a:spcPct val="150000"/>
              </a:lnSpc>
              <a:defRPr/>
            </a:pPr>
            <a:r>
              <a:rPr lang="zh-CN" altLang="en-US" sz="3600" b="1" dirty="0">
                <a:solidFill>
                  <a:srgbClr val="FF0000"/>
                </a:solidFill>
                <a:latin typeface="黑体" panose="02010609060101010101" pitchFamily="49" charset="-122"/>
                <a:ea typeface="黑体" panose="02010609060101010101" pitchFamily="49" charset="-122"/>
              </a:rPr>
              <a:t>    </a:t>
            </a:r>
            <a:r>
              <a:rPr lang="en-US" altLang="zh-CN" b="1" dirty="0">
                <a:solidFill>
                  <a:srgbClr val="FF0000"/>
                </a:solidFill>
                <a:latin typeface="Times New Roman" panose="02020603050405020304" pitchFamily="18" charset="0"/>
              </a:rPr>
              <a:t>1.</a:t>
            </a:r>
            <a:r>
              <a:rPr lang="zh-CN" altLang="en-US" b="1" dirty="0" smtClean="0">
                <a:solidFill>
                  <a:srgbClr val="FF0000"/>
                </a:solidFill>
                <a:latin typeface="Times New Roman" panose="02020603050405020304" pitchFamily="18" charset="0"/>
              </a:rPr>
              <a:t>十六烷值</a:t>
            </a:r>
            <a:endParaRPr lang="en-US" altLang="zh-CN" b="1" dirty="0" smtClean="0">
              <a:latin typeface="Times New Roman" panose="02020603050405020304" pitchFamily="18" charset="0"/>
            </a:endParaRPr>
          </a:p>
          <a:p>
            <a:pPr algn="l" eaLnBrk="1" hangingPunct="1">
              <a:lnSpc>
                <a:spcPct val="150000"/>
              </a:lnSpc>
              <a:defRPr/>
            </a:pPr>
            <a:r>
              <a:rPr lang="en-US" altLang="zh-CN" b="1" dirty="0">
                <a:latin typeface="Times New Roman" panose="02020603050405020304" pitchFamily="18" charset="0"/>
              </a:rPr>
              <a:t> </a:t>
            </a:r>
            <a:r>
              <a:rPr lang="en-US" altLang="zh-CN" b="1" dirty="0" smtClean="0">
                <a:latin typeface="Times New Roman" panose="02020603050405020304" pitchFamily="18" charset="0"/>
              </a:rPr>
              <a:t>           40 </a:t>
            </a:r>
            <a:r>
              <a:rPr lang="zh-CN" altLang="en-US" b="1" dirty="0" smtClean="0">
                <a:latin typeface="Times New Roman" panose="02020603050405020304" pitchFamily="18" charset="0"/>
              </a:rPr>
              <a:t>～ </a:t>
            </a:r>
            <a:r>
              <a:rPr lang="en-US" altLang="zh-CN" b="1" dirty="0" smtClean="0">
                <a:latin typeface="Times New Roman" panose="02020603050405020304" pitchFamily="18" charset="0"/>
              </a:rPr>
              <a:t>50</a:t>
            </a:r>
          </a:p>
          <a:p>
            <a:pPr indent="871538" algn="l" eaLnBrk="1" hangingPunct="1">
              <a:lnSpc>
                <a:spcPct val="150000"/>
              </a:lnSpc>
              <a:defRPr/>
            </a:pPr>
            <a:r>
              <a:rPr lang="zh-CN" altLang="en-US" b="1" dirty="0" smtClean="0">
                <a:latin typeface="Times New Roman" panose="02020603050405020304" pitchFamily="18" charset="0"/>
              </a:rPr>
              <a:t>值小，滞燃期长，工作粗暴；</a:t>
            </a:r>
            <a:endParaRPr lang="en-US" altLang="zh-CN" b="1" dirty="0" smtClean="0">
              <a:latin typeface="Times New Roman" panose="02020603050405020304" pitchFamily="18" charset="0"/>
            </a:endParaRPr>
          </a:p>
          <a:p>
            <a:pPr indent="871538" algn="l" eaLnBrk="1" hangingPunct="1">
              <a:lnSpc>
                <a:spcPct val="150000"/>
              </a:lnSpc>
              <a:defRPr/>
            </a:pPr>
            <a:r>
              <a:rPr lang="zh-CN" altLang="en-US" b="1" dirty="0" smtClean="0">
                <a:latin typeface="Times New Roman" panose="02020603050405020304" pitchFamily="18" charset="0"/>
              </a:rPr>
              <a:t>值大，低温流动性、喷雾和雾化差，燃烧不完全。</a:t>
            </a:r>
            <a:endParaRPr lang="en-US" altLang="zh-CN" b="1" dirty="0" smtClean="0">
              <a:latin typeface="Times New Roman" panose="02020603050405020304" pitchFamily="18" charset="0"/>
            </a:endParaRPr>
          </a:p>
        </p:txBody>
      </p:sp>
    </p:spTree>
    <p:extLst>
      <p:ext uri="{BB962C8B-B14F-4D97-AF65-F5344CB8AC3E}">
        <p14:creationId xmlns:p14="http://schemas.microsoft.com/office/powerpoint/2010/main" val="3843926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4">
                                            <p:txEl>
                                              <p:pRg st="2" end="2"/>
                                            </p:txEl>
                                          </p:spTgt>
                                        </p:tgtEl>
                                        <p:attrNameLst>
                                          <p:attrName>style.visibility</p:attrName>
                                        </p:attrNameLst>
                                      </p:cBhvr>
                                      <p:to>
                                        <p:strVal val="visible"/>
                                      </p:to>
                                    </p:set>
                                    <p:anim calcmode="lin" valueType="num">
                                      <p:cBhvr additive="base">
                                        <p:cTn id="19" dur="5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4">
                                            <p:txEl>
                                              <p:pRg st="3" end="3"/>
                                            </p:txEl>
                                          </p:spTgt>
                                        </p:tgtEl>
                                        <p:attrNameLst>
                                          <p:attrName>style.visibility</p:attrName>
                                        </p:attrNameLst>
                                      </p:cBhvr>
                                      <p:to>
                                        <p:strVal val="visible"/>
                                      </p:to>
                                    </p:set>
                                    <p:anim calcmode="lin" valueType="num">
                                      <p:cBhvr additive="base">
                                        <p:cTn id="25" dur="500" fill="hold"/>
                                        <p:tgtEl>
                                          <p:spTgt spid="2355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5"/>
          <p:cNvSpPr>
            <a:spLocks noChangeArrowheads="1"/>
          </p:cNvSpPr>
          <p:nvPr/>
        </p:nvSpPr>
        <p:spPr bwMode="auto">
          <a:xfrm>
            <a:off x="395536" y="1491630"/>
            <a:ext cx="7992888" cy="320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981075">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ClrTx/>
              <a:buFont typeface="Wingdings" panose="05000000000000000000" pitchFamily="2" charset="2"/>
              <a:buNone/>
            </a:pPr>
            <a:r>
              <a:rPr lang="zh-CN" altLang="en-US" sz="2700" dirty="0">
                <a:solidFill>
                  <a:srgbClr val="000000"/>
                </a:solidFill>
                <a:latin typeface="黑体" panose="02010609060101010101" pitchFamily="49" charset="-122"/>
                <a:ea typeface="黑体" panose="02010609060101010101" pitchFamily="49" charset="-122"/>
              </a:rPr>
              <a:t>标准燃料：</a:t>
            </a:r>
          </a:p>
          <a:p>
            <a:pPr fontAlgn="base">
              <a:lnSpc>
                <a:spcPct val="150000"/>
              </a:lnSpc>
              <a:spcBef>
                <a:spcPct val="0"/>
              </a:spcBef>
              <a:spcAft>
                <a:spcPct val="0"/>
              </a:spcAft>
              <a:buClrTx/>
              <a:buFont typeface="Wingdings" panose="05000000000000000000" pitchFamily="2" charset="2"/>
              <a:buNone/>
            </a:pPr>
            <a:r>
              <a:rPr lang="zh-CN" altLang="en-US" sz="2700" dirty="0">
                <a:solidFill>
                  <a:srgbClr val="FF0000"/>
                </a:solidFill>
                <a:latin typeface="黑体" panose="02010609060101010101" pitchFamily="49" charset="-122"/>
                <a:ea typeface="黑体" panose="02010609060101010101" pitchFamily="49" charset="-122"/>
              </a:rPr>
              <a:t>正十六</a:t>
            </a:r>
            <a:r>
              <a:rPr lang="zh-CN" altLang="en-US" sz="2700" dirty="0" smtClean="0">
                <a:solidFill>
                  <a:srgbClr val="FF0000"/>
                </a:solidFill>
                <a:latin typeface="黑体" panose="02010609060101010101" pitchFamily="49" charset="-122"/>
                <a:ea typeface="黑体" panose="02010609060101010101" pitchFamily="49" charset="-122"/>
              </a:rPr>
              <a:t>烷</a:t>
            </a:r>
            <a:r>
              <a:rPr lang="en-US" altLang="zh-CN" sz="2700" dirty="0" smtClean="0">
                <a:solidFill>
                  <a:srgbClr val="FF0000"/>
                </a:solidFill>
                <a:latin typeface="黑体" panose="02010609060101010101" pitchFamily="49" charset="-122"/>
                <a:ea typeface="黑体" panose="02010609060101010101" pitchFamily="49" charset="-122"/>
              </a:rPr>
              <a:t>(C</a:t>
            </a:r>
            <a:r>
              <a:rPr lang="en-US" altLang="zh-CN" sz="2700" baseline="-25000" dirty="0" smtClean="0">
                <a:solidFill>
                  <a:srgbClr val="FF0000"/>
                </a:solidFill>
                <a:latin typeface="黑体" panose="02010609060101010101" pitchFamily="49" charset="-122"/>
                <a:ea typeface="黑体" panose="02010609060101010101" pitchFamily="49" charset="-122"/>
              </a:rPr>
              <a:t>16</a:t>
            </a:r>
            <a:r>
              <a:rPr lang="en-US" altLang="zh-CN" sz="2700" dirty="0" smtClean="0">
                <a:solidFill>
                  <a:srgbClr val="FF0000"/>
                </a:solidFill>
                <a:latin typeface="黑体" panose="02010609060101010101" pitchFamily="49" charset="-122"/>
                <a:ea typeface="黑体" panose="02010609060101010101" pitchFamily="49" charset="-122"/>
              </a:rPr>
              <a:t>H</a:t>
            </a:r>
            <a:r>
              <a:rPr lang="en-US" altLang="zh-CN" sz="2700" baseline="-25000" dirty="0" smtClean="0">
                <a:solidFill>
                  <a:srgbClr val="FF0000"/>
                </a:solidFill>
                <a:latin typeface="黑体" panose="02010609060101010101" pitchFamily="49" charset="-122"/>
                <a:ea typeface="黑体" panose="02010609060101010101" pitchFamily="49" charset="-122"/>
              </a:rPr>
              <a:t>34</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000000"/>
                </a:solidFill>
                <a:latin typeface="黑体" panose="02010609060101010101" pitchFamily="49" charset="-122"/>
                <a:ea typeface="黑体" panose="02010609060101010101" pitchFamily="49" charset="-122"/>
              </a:rPr>
              <a:t>，</a:t>
            </a:r>
            <a:r>
              <a:rPr lang="zh-CN" altLang="en-US" sz="2700" dirty="0">
                <a:solidFill>
                  <a:srgbClr val="000000"/>
                </a:solidFill>
                <a:latin typeface="黑体" panose="02010609060101010101" pitchFamily="49" charset="-122"/>
                <a:ea typeface="黑体" panose="02010609060101010101" pitchFamily="49" charset="-122"/>
              </a:rPr>
              <a:t>燃烧性能良好，十六烷值定为</a:t>
            </a:r>
            <a:r>
              <a:rPr lang="en-US" altLang="zh-CN" sz="2700" dirty="0">
                <a:solidFill>
                  <a:srgbClr val="000000"/>
                </a:solidFill>
                <a:latin typeface="黑体" panose="02010609060101010101" pitchFamily="49" charset="-122"/>
                <a:ea typeface="黑体" panose="02010609060101010101" pitchFamily="49" charset="-122"/>
              </a:rPr>
              <a:t>100</a:t>
            </a:r>
            <a:r>
              <a:rPr lang="zh-CN" altLang="en-US" sz="2700" dirty="0">
                <a:solidFill>
                  <a:srgbClr val="000000"/>
                </a:solidFill>
                <a:latin typeface="黑体" panose="02010609060101010101" pitchFamily="49" charset="-122"/>
                <a:ea typeface="黑体" panose="02010609060101010101" pitchFamily="49" charset="-122"/>
              </a:rPr>
              <a:t>，</a:t>
            </a:r>
            <a:endParaRPr lang="en-US" altLang="zh-CN" sz="2700" dirty="0">
              <a:solidFill>
                <a:srgbClr val="000000"/>
              </a:solidFill>
              <a:latin typeface="黑体" panose="02010609060101010101" pitchFamily="49" charset="-122"/>
              <a:ea typeface="黑体" panose="02010609060101010101" pitchFamily="49" charset="-122"/>
            </a:endParaRPr>
          </a:p>
          <a:p>
            <a:pPr fontAlgn="base">
              <a:lnSpc>
                <a:spcPct val="150000"/>
              </a:lnSpc>
              <a:spcBef>
                <a:spcPct val="0"/>
              </a:spcBef>
              <a:spcAft>
                <a:spcPct val="0"/>
              </a:spcAft>
              <a:buClrTx/>
              <a:buNone/>
            </a:pPr>
            <a:r>
              <a:rPr lang="en-US" altLang="zh-CN" sz="2700" dirty="0">
                <a:solidFill>
                  <a:srgbClr val="FF0000"/>
                </a:solidFill>
                <a:latin typeface="黑体" panose="02010609060101010101" pitchFamily="49" charset="-122"/>
                <a:ea typeface="黑体" panose="02010609060101010101" pitchFamily="49" charset="-122"/>
              </a:rPr>
              <a:t>a-</a:t>
            </a:r>
            <a:r>
              <a:rPr lang="zh-CN" altLang="en-US" sz="2700" dirty="0">
                <a:solidFill>
                  <a:srgbClr val="FF0000"/>
                </a:solidFill>
                <a:latin typeface="黑体" panose="02010609060101010101" pitchFamily="49" charset="-122"/>
                <a:ea typeface="黑体" panose="02010609060101010101" pitchFamily="49" charset="-122"/>
              </a:rPr>
              <a:t>甲基</a:t>
            </a:r>
            <a:r>
              <a:rPr lang="zh-CN" altLang="en-US" sz="2700" dirty="0" smtClean="0">
                <a:solidFill>
                  <a:srgbClr val="FF0000"/>
                </a:solidFill>
                <a:latin typeface="黑体" panose="02010609060101010101" pitchFamily="49" charset="-122"/>
                <a:ea typeface="黑体" panose="02010609060101010101" pitchFamily="49" charset="-122"/>
              </a:rPr>
              <a:t>萘</a:t>
            </a:r>
            <a:r>
              <a:rPr lang="en-US" altLang="zh-CN" sz="2700" dirty="0">
                <a:solidFill>
                  <a:srgbClr val="FF0000"/>
                </a:solidFill>
                <a:latin typeface="黑体" panose="02010609060101010101" pitchFamily="49" charset="-122"/>
                <a:ea typeface="黑体" panose="02010609060101010101" pitchFamily="49" charset="-122"/>
              </a:rPr>
              <a:t>(</a:t>
            </a:r>
            <a:r>
              <a:rPr lang="en-US" altLang="zh-CN" sz="2700" dirty="0" smtClean="0">
                <a:solidFill>
                  <a:srgbClr val="FF0000"/>
                </a:solidFill>
                <a:latin typeface="黑体" panose="02010609060101010101" pitchFamily="49" charset="-122"/>
                <a:ea typeface="黑体" panose="02010609060101010101" pitchFamily="49" charset="-122"/>
              </a:rPr>
              <a:t>C</a:t>
            </a:r>
            <a:r>
              <a:rPr lang="en-US" altLang="zh-CN" sz="2700" baseline="-25000" dirty="0" smtClean="0">
                <a:solidFill>
                  <a:srgbClr val="FF0000"/>
                </a:solidFill>
                <a:latin typeface="黑体" panose="02010609060101010101" pitchFamily="49" charset="-122"/>
                <a:ea typeface="黑体" panose="02010609060101010101" pitchFamily="49" charset="-122"/>
              </a:rPr>
              <a:t>11</a:t>
            </a:r>
            <a:r>
              <a:rPr lang="en-US" altLang="zh-CN" sz="2700" dirty="0" smtClean="0">
                <a:solidFill>
                  <a:srgbClr val="FF0000"/>
                </a:solidFill>
                <a:latin typeface="黑体" panose="02010609060101010101" pitchFamily="49" charset="-122"/>
                <a:ea typeface="黑体" panose="02010609060101010101" pitchFamily="49" charset="-122"/>
              </a:rPr>
              <a:t>H</a:t>
            </a:r>
            <a:r>
              <a:rPr lang="en-US" altLang="zh-CN" sz="2700" baseline="-25000" dirty="0" smtClean="0">
                <a:solidFill>
                  <a:srgbClr val="FF0000"/>
                </a:solidFill>
                <a:latin typeface="黑体" panose="02010609060101010101" pitchFamily="49" charset="-122"/>
                <a:ea typeface="黑体" panose="02010609060101010101" pitchFamily="49" charset="-122"/>
              </a:rPr>
              <a:t>10</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000000"/>
                </a:solidFill>
                <a:latin typeface="黑体" panose="02010609060101010101" pitchFamily="49" charset="-122"/>
                <a:ea typeface="黑体" panose="02010609060101010101" pitchFamily="49" charset="-122"/>
              </a:rPr>
              <a:t>，</a:t>
            </a:r>
            <a:r>
              <a:rPr lang="zh-CN" altLang="en-US" sz="2700" dirty="0">
                <a:solidFill>
                  <a:srgbClr val="000000"/>
                </a:solidFill>
                <a:latin typeface="黑体" panose="02010609060101010101" pitchFamily="49" charset="-122"/>
                <a:ea typeface="黑体" panose="02010609060101010101" pitchFamily="49" charset="-122"/>
              </a:rPr>
              <a:t>燃烧性能差，十六烷值定为</a:t>
            </a:r>
            <a:r>
              <a:rPr lang="en-US" altLang="zh-CN" sz="2700" dirty="0">
                <a:solidFill>
                  <a:srgbClr val="000000"/>
                </a:solidFill>
                <a:latin typeface="黑体" panose="02010609060101010101" pitchFamily="49" charset="-122"/>
                <a:ea typeface="黑体" panose="02010609060101010101" pitchFamily="49" charset="-122"/>
              </a:rPr>
              <a:t>0</a:t>
            </a:r>
            <a:r>
              <a:rPr lang="zh-CN" altLang="en-US" sz="2700" dirty="0">
                <a:solidFill>
                  <a:srgbClr val="000000"/>
                </a:solidFill>
                <a:latin typeface="黑体" panose="02010609060101010101" pitchFamily="49" charset="-122"/>
                <a:ea typeface="黑体" panose="02010609060101010101" pitchFamily="49" charset="-122"/>
              </a:rPr>
              <a:t>。</a:t>
            </a:r>
            <a:endParaRPr lang="en-US" altLang="zh-CN" sz="270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047634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8">
                                            <p:txEl>
                                              <p:pRg st="1" end="1"/>
                                            </p:txEl>
                                          </p:spTgt>
                                        </p:tgtEl>
                                        <p:attrNameLst>
                                          <p:attrName>style.visibility</p:attrName>
                                        </p:attrNameLst>
                                      </p:cBhvr>
                                      <p:to>
                                        <p:strVal val="visible"/>
                                      </p:to>
                                    </p:set>
                                    <p:anim calcmode="lin" valueType="num">
                                      <p:cBhvr additive="base">
                                        <p:cTn id="13" dur="500" fill="hold"/>
                                        <p:tgtEl>
                                          <p:spTgt spid="245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8">
                                            <p:txEl>
                                              <p:pRg st="2" end="2"/>
                                            </p:txEl>
                                          </p:spTgt>
                                        </p:tgtEl>
                                        <p:attrNameLst>
                                          <p:attrName>style.visibility</p:attrName>
                                        </p:attrNameLst>
                                      </p:cBhvr>
                                      <p:to>
                                        <p:strVal val="visible"/>
                                      </p:to>
                                    </p:set>
                                    <p:anim calcmode="lin" valueType="num">
                                      <p:cBhvr additive="base">
                                        <p:cTn id="19" dur="500" fill="hold"/>
                                        <p:tgtEl>
                                          <p:spTgt spid="2457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Rot="1" noChangeArrowheads="1"/>
          </p:cNvSpPr>
          <p:nvPr>
            <p:ph type="subTitle" idx="1"/>
          </p:nvPr>
        </p:nvSpPr>
        <p:spPr>
          <a:xfrm>
            <a:off x="255238" y="1851670"/>
            <a:ext cx="8856984" cy="1368152"/>
          </a:xfrm>
        </p:spPr>
        <p:txBody>
          <a:bodyPr/>
          <a:lstStyle/>
          <a:p>
            <a:pPr indent="871538" algn="l" eaLnBrk="1" hangingPunct="1">
              <a:lnSpc>
                <a:spcPct val="150000"/>
              </a:lnSpc>
              <a:defRPr/>
            </a:pPr>
            <a:r>
              <a:rPr lang="en-US" altLang="zh-CN" b="1" dirty="0" smtClean="0">
                <a:solidFill>
                  <a:srgbClr val="FF0000"/>
                </a:solidFill>
                <a:latin typeface="Times New Roman" panose="02020603050405020304" pitchFamily="18" charset="0"/>
              </a:rPr>
              <a:t>2</a:t>
            </a:r>
            <a:r>
              <a:rPr lang="en-US" altLang="zh-CN" b="1" dirty="0">
                <a:solidFill>
                  <a:srgbClr val="FF0000"/>
                </a:solidFill>
                <a:latin typeface="Times New Roman" panose="02020603050405020304" pitchFamily="18" charset="0"/>
              </a:rPr>
              <a:t>.</a:t>
            </a:r>
            <a:r>
              <a:rPr lang="zh-CN" altLang="en-US" b="1" dirty="0" smtClean="0">
                <a:solidFill>
                  <a:srgbClr val="FF0000"/>
                </a:solidFill>
                <a:latin typeface="Times New Roman" panose="02020603050405020304" pitchFamily="18" charset="0"/>
              </a:rPr>
              <a:t>十六烷指数</a:t>
            </a:r>
            <a:endParaRPr lang="en-US" altLang="zh-CN" b="1" dirty="0" smtClean="0">
              <a:latin typeface="Times New Roman" panose="02020603050405020304" pitchFamily="18" charset="0"/>
            </a:endParaRPr>
          </a:p>
          <a:p>
            <a:pPr indent="871538" algn="l" eaLnBrk="1" hangingPunct="1">
              <a:lnSpc>
                <a:spcPct val="150000"/>
              </a:lnSpc>
              <a:defRPr/>
            </a:pPr>
            <a:r>
              <a:rPr lang="zh-CN" altLang="en-US" b="1" dirty="0" smtClean="0">
                <a:latin typeface="Times New Roman" panose="02020603050405020304" pitchFamily="18" charset="0"/>
              </a:rPr>
              <a:t>密度</a:t>
            </a:r>
            <a:r>
              <a:rPr lang="zh-CN" altLang="en-US" b="1" dirty="0">
                <a:latin typeface="Times New Roman" panose="02020603050405020304" pitchFamily="18" charset="0"/>
              </a:rPr>
              <a:t>、</a:t>
            </a:r>
            <a:r>
              <a:rPr lang="zh-CN" altLang="en-US" b="1" dirty="0" smtClean="0">
                <a:latin typeface="Times New Roman" panose="02020603050405020304" pitchFamily="18" charset="0"/>
              </a:rPr>
              <a:t>沸点</a:t>
            </a:r>
            <a:endParaRPr lang="zh-CN" altLang="en-US" dirty="0" smtClean="0">
              <a:latin typeface="Times New Roman" panose="02020603050405020304" pitchFamily="18" charset="0"/>
            </a:endParaRPr>
          </a:p>
        </p:txBody>
      </p:sp>
    </p:spTree>
    <p:extLst>
      <p:ext uri="{BB962C8B-B14F-4D97-AF65-F5344CB8AC3E}">
        <p14:creationId xmlns:p14="http://schemas.microsoft.com/office/powerpoint/2010/main" val="40074355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calcmode="lin" valueType="num">
                                      <p:cBhvr additive="base">
                                        <p:cTn id="7" dur="500" fill="hold"/>
                                        <p:tgtEl>
                                          <p:spTgt spid="235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4">
                                            <p:txEl>
                                              <p:pRg st="1" end="1"/>
                                            </p:txEl>
                                          </p:spTgt>
                                        </p:tgtEl>
                                        <p:attrNameLst>
                                          <p:attrName>style.visibility</p:attrName>
                                        </p:attrNameLst>
                                      </p:cBhvr>
                                      <p:to>
                                        <p:strVal val="visible"/>
                                      </p:to>
                                    </p:set>
                                    <p:anim calcmode="lin" valueType="num">
                                      <p:cBhvr additive="base">
                                        <p:cTn id="13"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Rot="1" noChangeArrowheads="1"/>
          </p:cNvSpPr>
          <p:nvPr>
            <p:ph type="subTitle" idx="1"/>
          </p:nvPr>
        </p:nvSpPr>
        <p:spPr>
          <a:xfrm>
            <a:off x="395536" y="627534"/>
            <a:ext cx="6507956" cy="3768328"/>
          </a:xfrm>
        </p:spPr>
        <p:txBody>
          <a:bodyPr/>
          <a:lstStyle/>
          <a:p>
            <a:pPr algn="l" eaLnBrk="1" hangingPunct="1">
              <a:lnSpc>
                <a:spcPct val="150000"/>
              </a:lnSpc>
            </a:pPr>
            <a:r>
              <a:rPr lang="zh-CN" altLang="en-US" sz="2100" b="1" dirty="0">
                <a:latin typeface="黑体" panose="02010609060101010101" pitchFamily="49" charset="-122"/>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四、安定性</a:t>
            </a:r>
          </a:p>
          <a:p>
            <a:pPr algn="l" eaLnBrk="1" hangingPunct="1">
              <a:lnSpc>
                <a:spcPct val="150000"/>
              </a:lnSpc>
            </a:pPr>
            <a:r>
              <a:rPr lang="en-US" altLang="zh-CN" sz="3600" b="1" dirty="0" smtClean="0">
                <a:solidFill>
                  <a:srgbClr val="FF0000"/>
                </a:solidFill>
                <a:latin typeface="Times New Roman" panose="02020603050405020304" pitchFamily="18" charset="0"/>
              </a:rPr>
              <a:t>        1.</a:t>
            </a:r>
            <a:r>
              <a:rPr lang="zh-CN" altLang="en-US" sz="3600" b="1" dirty="0">
                <a:solidFill>
                  <a:srgbClr val="FF0000"/>
                </a:solidFill>
                <a:latin typeface="Times New Roman" panose="02020603050405020304" pitchFamily="18" charset="0"/>
              </a:rPr>
              <a:t>氧化安定性</a:t>
            </a:r>
            <a:endParaRPr lang="en-US" altLang="zh-CN" sz="3600" b="1" dirty="0">
              <a:solidFill>
                <a:srgbClr val="FF0000"/>
              </a:solidFill>
              <a:latin typeface="Times New Roman" panose="02020603050405020304" pitchFamily="18" charset="0"/>
            </a:endParaRPr>
          </a:p>
          <a:p>
            <a:pPr algn="l" eaLnBrk="1" hangingPunct="1">
              <a:lnSpc>
                <a:spcPct val="150000"/>
              </a:lnSpc>
            </a:pPr>
            <a:r>
              <a:rPr lang="en-US" altLang="zh-CN" sz="3600" b="1" dirty="0">
                <a:solidFill>
                  <a:srgbClr val="FF0000"/>
                </a:solidFill>
                <a:latin typeface="Times New Roman" panose="02020603050405020304" pitchFamily="18" charset="0"/>
              </a:rPr>
              <a:t>       </a:t>
            </a:r>
            <a:r>
              <a:rPr lang="zh-CN" altLang="en-US" sz="3600" b="1" dirty="0">
                <a:solidFill>
                  <a:srgbClr val="FF0000"/>
                </a:solidFill>
                <a:latin typeface="Times New Roman" panose="02020603050405020304" pitchFamily="18" charset="0"/>
              </a:rPr>
              <a:t> </a:t>
            </a:r>
            <a:r>
              <a:rPr lang="en-US" altLang="zh-CN" sz="3600" b="1" dirty="0" smtClean="0">
                <a:solidFill>
                  <a:srgbClr val="FF0000"/>
                </a:solidFill>
                <a:latin typeface="Times New Roman" panose="02020603050405020304" pitchFamily="18" charset="0"/>
              </a:rPr>
              <a:t>2.10</a:t>
            </a:r>
            <a:r>
              <a:rPr lang="zh-CN" altLang="en-US" sz="3600" b="1" dirty="0">
                <a:solidFill>
                  <a:srgbClr val="FF0000"/>
                </a:solidFill>
                <a:latin typeface="Times New Roman" panose="02020603050405020304" pitchFamily="18" charset="0"/>
              </a:rPr>
              <a:t>％蒸余物残炭</a:t>
            </a:r>
          </a:p>
        </p:txBody>
      </p:sp>
    </p:spTree>
    <p:extLst>
      <p:ext uri="{BB962C8B-B14F-4D97-AF65-F5344CB8AC3E}">
        <p14:creationId xmlns:p14="http://schemas.microsoft.com/office/powerpoint/2010/main" val="12619195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6">
                                            <p:txEl>
                                              <p:pRg st="1" end="1"/>
                                            </p:txEl>
                                          </p:spTgt>
                                        </p:tgtEl>
                                        <p:attrNameLst>
                                          <p:attrName>style.visibility</p:attrName>
                                        </p:attrNameLst>
                                      </p:cBhvr>
                                      <p:to>
                                        <p:strVal val="visible"/>
                                      </p:to>
                                    </p:set>
                                    <p:anim calcmode="lin" valueType="num">
                                      <p:cBhvr additive="base">
                                        <p:cTn id="13"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6">
                                            <p:txEl>
                                              <p:pRg st="2" end="2"/>
                                            </p:txEl>
                                          </p:spTgt>
                                        </p:tgtEl>
                                        <p:attrNameLst>
                                          <p:attrName>style.visibility</p:attrName>
                                        </p:attrNameLst>
                                      </p:cBhvr>
                                      <p:to>
                                        <p:strVal val="visible"/>
                                      </p:to>
                                    </p:set>
                                    <p:anim calcmode="lin" valueType="num">
                                      <p:cBhvr additive="base">
                                        <p:cTn id="19" dur="500" fill="hold"/>
                                        <p:tgtEl>
                                          <p:spTgt spid="266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Rot="1" noChangeArrowheads="1"/>
          </p:cNvSpPr>
          <p:nvPr>
            <p:ph type="subTitle" idx="1"/>
          </p:nvPr>
        </p:nvSpPr>
        <p:spPr>
          <a:xfrm>
            <a:off x="683568" y="627534"/>
            <a:ext cx="6509147" cy="3764756"/>
          </a:xfrm>
        </p:spPr>
        <p:txBody>
          <a:bodyPr/>
          <a:lstStyle/>
          <a:p>
            <a:pPr algn="l" eaLnBrk="1" hangingPunct="1">
              <a:lnSpc>
                <a:spcPct val="150000"/>
              </a:lnSpc>
            </a:pPr>
            <a:r>
              <a:rPr lang="zh-CN" altLang="en-US" sz="2100" b="1" dirty="0">
                <a:solidFill>
                  <a:srgbClr val="000000"/>
                </a:solidFill>
                <a:latin typeface="Times New Roman" panose="02020603050405020304" pitchFamily="18" charset="0"/>
              </a:rPr>
              <a:t>              </a:t>
            </a:r>
            <a:r>
              <a:rPr lang="zh-CN" altLang="en-US" sz="4050" b="1" dirty="0">
                <a:solidFill>
                  <a:srgbClr val="FF0000"/>
                </a:solidFill>
                <a:latin typeface="黑体" panose="02010609060101010101" pitchFamily="49" charset="-122"/>
                <a:ea typeface="黑体" panose="02010609060101010101" pitchFamily="49" charset="-122"/>
              </a:rPr>
              <a:t>五、腐蚀性</a:t>
            </a:r>
          </a:p>
          <a:p>
            <a:pPr algn="just" eaLnBrk="1" hangingPunct="1">
              <a:lnSpc>
                <a:spcPct val="150000"/>
              </a:lnSpc>
              <a:spcBef>
                <a:spcPct val="0"/>
              </a:spcBef>
            </a:pPr>
            <a:r>
              <a:rPr lang="zh-CN" altLang="en-US" sz="3600" b="1" dirty="0">
                <a:solidFill>
                  <a:srgbClr val="000000"/>
                </a:solidFill>
                <a:latin typeface="Times New Roman" panose="02020603050405020304" pitchFamily="18" charset="0"/>
              </a:rPr>
              <a:t>        </a:t>
            </a:r>
            <a:r>
              <a:rPr lang="en-US" altLang="zh-CN" sz="3600" b="1" dirty="0">
                <a:latin typeface="Times New Roman" panose="02020603050405020304" pitchFamily="18" charset="0"/>
              </a:rPr>
              <a:t>1.</a:t>
            </a:r>
            <a:r>
              <a:rPr lang="zh-CN" altLang="en-US" sz="3600" b="1" dirty="0">
                <a:latin typeface="Times New Roman" panose="02020603050405020304" pitchFamily="18" charset="0"/>
              </a:rPr>
              <a:t>硫含量</a:t>
            </a:r>
            <a:endParaRPr lang="en-US" altLang="zh-CN" sz="3600" b="1" dirty="0">
              <a:latin typeface="Times New Roman" panose="02020603050405020304" pitchFamily="18" charset="0"/>
            </a:endParaRPr>
          </a:p>
          <a:p>
            <a:pPr algn="just" eaLnBrk="1" hangingPunct="1">
              <a:lnSpc>
                <a:spcPct val="150000"/>
              </a:lnSpc>
              <a:spcBef>
                <a:spcPct val="0"/>
              </a:spcBef>
            </a:pPr>
            <a:r>
              <a:rPr lang="en-US" altLang="zh-CN" sz="3600" b="1" dirty="0">
                <a:latin typeface="Times New Roman" panose="02020603050405020304" pitchFamily="18" charset="0"/>
              </a:rPr>
              <a:t>        2.</a:t>
            </a:r>
            <a:r>
              <a:rPr lang="zh-CN" altLang="en-US" sz="3600" b="1" dirty="0">
                <a:latin typeface="Times New Roman" panose="02020603050405020304" pitchFamily="18" charset="0"/>
              </a:rPr>
              <a:t>酸度</a:t>
            </a:r>
            <a:endParaRPr lang="en-US" altLang="zh-CN" sz="3600" b="1" dirty="0">
              <a:latin typeface="Times New Roman" panose="02020603050405020304" pitchFamily="18" charset="0"/>
            </a:endParaRPr>
          </a:p>
          <a:p>
            <a:pPr algn="just" eaLnBrk="1" hangingPunct="1">
              <a:lnSpc>
                <a:spcPct val="150000"/>
              </a:lnSpc>
              <a:spcBef>
                <a:spcPct val="0"/>
              </a:spcBef>
            </a:pPr>
            <a:r>
              <a:rPr lang="en-US" altLang="zh-CN" sz="3600" b="1" dirty="0">
                <a:latin typeface="Times New Roman" panose="02020603050405020304" pitchFamily="18" charset="0"/>
              </a:rPr>
              <a:t>        3.</a:t>
            </a:r>
            <a:r>
              <a:rPr lang="zh-CN" altLang="en-US" sz="3600" b="1" dirty="0">
                <a:latin typeface="Times New Roman" panose="02020603050405020304" pitchFamily="18" charset="0"/>
              </a:rPr>
              <a:t>铜片</a:t>
            </a:r>
            <a:r>
              <a:rPr lang="zh-CN" altLang="en-US" sz="3600" b="1" dirty="0" smtClean="0">
                <a:latin typeface="Times New Roman" panose="02020603050405020304" pitchFamily="18" charset="0"/>
              </a:rPr>
              <a:t>腐蚀</a:t>
            </a:r>
            <a:endParaRPr lang="zh-CN" altLang="en-US" sz="3600" b="1" dirty="0">
              <a:latin typeface="Times New Roman" panose="02020603050405020304" pitchFamily="18" charset="0"/>
            </a:endParaRPr>
          </a:p>
        </p:txBody>
      </p:sp>
    </p:spTree>
    <p:extLst>
      <p:ext uri="{BB962C8B-B14F-4D97-AF65-F5344CB8AC3E}">
        <p14:creationId xmlns:p14="http://schemas.microsoft.com/office/powerpoint/2010/main" val="3112634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5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xEl>
                                              <p:pRg st="1" end="1"/>
                                            </p:txEl>
                                          </p:spTgt>
                                        </p:tgtEl>
                                        <p:attrNameLst>
                                          <p:attrName>style.visibility</p:attrName>
                                        </p:attrNameLst>
                                      </p:cBhvr>
                                      <p:to>
                                        <p:strVal val="visible"/>
                                      </p:to>
                                    </p:set>
                                    <p:anim calcmode="lin" valueType="num">
                                      <p:cBhvr additive="base">
                                        <p:cTn id="13" dur="5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0">
                                            <p:txEl>
                                              <p:pRg st="2" end="2"/>
                                            </p:txEl>
                                          </p:spTgt>
                                        </p:tgtEl>
                                        <p:attrNameLst>
                                          <p:attrName>style.visibility</p:attrName>
                                        </p:attrNameLst>
                                      </p:cBhvr>
                                      <p:to>
                                        <p:strVal val="visible"/>
                                      </p:to>
                                    </p:set>
                                    <p:anim calcmode="lin" valueType="num">
                                      <p:cBhvr additive="base">
                                        <p:cTn id="19" dur="5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0">
                                            <p:txEl>
                                              <p:pRg st="3" end="3"/>
                                            </p:txEl>
                                          </p:spTgt>
                                        </p:tgtEl>
                                        <p:attrNameLst>
                                          <p:attrName>style.visibility</p:attrName>
                                        </p:attrNameLst>
                                      </p:cBhvr>
                                      <p:to>
                                        <p:strVal val="visible"/>
                                      </p:to>
                                    </p:set>
                                    <p:anim calcmode="lin" valueType="num">
                                      <p:cBhvr additive="base">
                                        <p:cTn id="25" dur="500" fill="hold"/>
                                        <p:tgtEl>
                                          <p:spTgt spid="2765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Rot="1" noChangeArrowheads="1"/>
          </p:cNvSpPr>
          <p:nvPr>
            <p:ph type="subTitle" idx="1"/>
          </p:nvPr>
        </p:nvSpPr>
        <p:spPr>
          <a:xfrm>
            <a:off x="827584" y="699542"/>
            <a:ext cx="6507956" cy="3765947"/>
          </a:xfrm>
        </p:spPr>
        <p:txBody>
          <a:bodyPr/>
          <a:lstStyle/>
          <a:p>
            <a:pPr indent="535781" algn="l" eaLnBrk="1" hangingPunct="1">
              <a:lnSpc>
                <a:spcPct val="150000"/>
              </a:lnSpc>
            </a:pPr>
            <a:r>
              <a:rPr lang="zh-CN" altLang="en-US" sz="4050" b="1" dirty="0">
                <a:solidFill>
                  <a:srgbClr val="FF0000"/>
                </a:solidFill>
                <a:latin typeface="黑体" panose="02010609060101010101" pitchFamily="49" charset="-122"/>
                <a:ea typeface="黑体" panose="02010609060101010101" pitchFamily="49" charset="-122"/>
              </a:rPr>
              <a:t>六、清洁性 </a:t>
            </a:r>
          </a:p>
          <a:p>
            <a:pPr indent="535781" algn="just" eaLnBrk="1" hangingPunct="1">
              <a:lnSpc>
                <a:spcPct val="150000"/>
              </a:lnSpc>
              <a:spcBef>
                <a:spcPct val="0"/>
              </a:spcBef>
            </a:pPr>
            <a:r>
              <a:rPr lang="en-US" altLang="zh-CN" sz="4050" b="1" dirty="0">
                <a:latin typeface="Times New Roman" panose="02020603050405020304" pitchFamily="18" charset="0"/>
              </a:rPr>
              <a:t>1.</a:t>
            </a:r>
            <a:r>
              <a:rPr lang="zh-CN" altLang="en-US" sz="4050" b="1" dirty="0">
                <a:latin typeface="Times New Roman" panose="02020603050405020304" pitchFamily="18" charset="0"/>
              </a:rPr>
              <a:t>机械杂质</a:t>
            </a:r>
            <a:endParaRPr lang="en-US" altLang="zh-CN" sz="4050" b="1" dirty="0">
              <a:latin typeface="Times New Roman" panose="02020603050405020304" pitchFamily="18" charset="0"/>
            </a:endParaRPr>
          </a:p>
          <a:p>
            <a:pPr indent="535781" algn="just" eaLnBrk="1" hangingPunct="1">
              <a:lnSpc>
                <a:spcPct val="150000"/>
              </a:lnSpc>
              <a:spcBef>
                <a:spcPct val="0"/>
              </a:spcBef>
            </a:pPr>
            <a:r>
              <a:rPr lang="en-US" altLang="zh-CN" sz="4050" b="1" dirty="0">
                <a:latin typeface="Times New Roman" panose="02020603050405020304" pitchFamily="18" charset="0"/>
              </a:rPr>
              <a:t>2.</a:t>
            </a:r>
            <a:r>
              <a:rPr lang="zh-CN" altLang="en-US" sz="4050" b="1" dirty="0">
                <a:latin typeface="Times New Roman" panose="02020603050405020304" pitchFamily="18" charset="0"/>
              </a:rPr>
              <a:t>水分</a:t>
            </a:r>
            <a:endParaRPr lang="en-US" altLang="zh-CN" sz="4050" b="1" dirty="0">
              <a:latin typeface="Times New Roman" panose="02020603050405020304" pitchFamily="18" charset="0"/>
            </a:endParaRPr>
          </a:p>
          <a:p>
            <a:pPr indent="535781" algn="just" eaLnBrk="1" hangingPunct="1">
              <a:lnSpc>
                <a:spcPct val="150000"/>
              </a:lnSpc>
              <a:spcBef>
                <a:spcPct val="0"/>
              </a:spcBef>
            </a:pPr>
            <a:r>
              <a:rPr lang="en-US" altLang="zh-CN" sz="4050" b="1" dirty="0">
                <a:latin typeface="Times New Roman" panose="02020603050405020304" pitchFamily="18" charset="0"/>
              </a:rPr>
              <a:t>3.</a:t>
            </a:r>
            <a:r>
              <a:rPr lang="zh-CN" altLang="en-US" sz="4050" b="1" dirty="0">
                <a:latin typeface="Times New Roman" panose="02020603050405020304" pitchFamily="18" charset="0"/>
              </a:rPr>
              <a:t>灰分</a:t>
            </a:r>
            <a:endParaRPr lang="en-US" altLang="zh-CN" sz="4050"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303952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4">
                                            <p:txEl>
                                              <p:pRg st="2" end="2"/>
                                            </p:txEl>
                                          </p:spTgt>
                                        </p:tgtEl>
                                        <p:attrNameLst>
                                          <p:attrName>style.visibility</p:attrName>
                                        </p:attrNameLst>
                                      </p:cBhvr>
                                      <p:to>
                                        <p:strVal val="visible"/>
                                      </p:to>
                                    </p:set>
                                    <p:anim calcmode="lin" valueType="num">
                                      <p:cBhvr additive="base">
                                        <p:cTn id="19" dur="500" fill="hold"/>
                                        <p:tgtEl>
                                          <p:spTgt spid="286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4">
                                            <p:txEl>
                                              <p:pRg st="3" end="3"/>
                                            </p:txEl>
                                          </p:spTgt>
                                        </p:tgtEl>
                                        <p:attrNameLst>
                                          <p:attrName>style.visibility</p:attrName>
                                        </p:attrNameLst>
                                      </p:cBhvr>
                                      <p:to>
                                        <p:strVal val="visible"/>
                                      </p:to>
                                    </p:set>
                                    <p:anim calcmode="lin" valueType="num">
                                      <p:cBhvr additive="base">
                                        <p:cTn id="25" dur="500" fill="hold"/>
                                        <p:tgtEl>
                                          <p:spTgt spid="286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Rot="1" noChangeArrowheads="1"/>
          </p:cNvSpPr>
          <p:nvPr>
            <p:ph type="subTitle" idx="1"/>
          </p:nvPr>
        </p:nvSpPr>
        <p:spPr>
          <a:xfrm>
            <a:off x="611560" y="843558"/>
            <a:ext cx="6265069" cy="3278981"/>
          </a:xfrm>
        </p:spPr>
        <p:txBody>
          <a:bodyPr/>
          <a:lstStyle/>
          <a:p>
            <a:pPr indent="1009650" algn="l" eaLnBrk="1" hangingPunct="1">
              <a:lnSpc>
                <a:spcPct val="150000"/>
              </a:lnSpc>
            </a:pPr>
            <a:r>
              <a:rPr lang="zh-CN" altLang="en-US" sz="4050" b="1" dirty="0">
                <a:solidFill>
                  <a:srgbClr val="FF0000"/>
                </a:solidFill>
                <a:latin typeface="黑体" panose="02010609060101010101" pitchFamily="49" charset="-122"/>
                <a:ea typeface="黑体" panose="02010609060101010101" pitchFamily="49" charset="-122"/>
              </a:rPr>
              <a:t>七、无害性</a:t>
            </a:r>
          </a:p>
          <a:p>
            <a:pPr indent="1009650" algn="just" eaLnBrk="1" hangingPunct="1">
              <a:lnSpc>
                <a:spcPct val="150000"/>
              </a:lnSpc>
              <a:spcBef>
                <a:spcPct val="0"/>
              </a:spcBef>
            </a:pPr>
            <a:r>
              <a:rPr lang="en-US" altLang="zh-CN" sz="4050" b="1" dirty="0">
                <a:solidFill>
                  <a:srgbClr val="000000"/>
                </a:solidFill>
                <a:latin typeface="Times New Roman" panose="02020603050405020304" pitchFamily="18" charset="0"/>
              </a:rPr>
              <a:t>1.</a:t>
            </a:r>
            <a:r>
              <a:rPr lang="zh-CN" altLang="en-US" sz="4050" b="1" dirty="0">
                <a:solidFill>
                  <a:srgbClr val="000000"/>
                </a:solidFill>
                <a:latin typeface="Times New Roman" panose="02020603050405020304" pitchFamily="18" charset="0"/>
              </a:rPr>
              <a:t>硫</a:t>
            </a:r>
            <a:endParaRPr lang="en-US" altLang="zh-CN" sz="4050" b="1" dirty="0">
              <a:solidFill>
                <a:srgbClr val="000000"/>
              </a:solidFill>
              <a:latin typeface="Times New Roman" panose="02020603050405020304" pitchFamily="18" charset="0"/>
            </a:endParaRPr>
          </a:p>
          <a:p>
            <a:pPr indent="1009650" algn="just" eaLnBrk="1" hangingPunct="1">
              <a:lnSpc>
                <a:spcPct val="150000"/>
              </a:lnSpc>
              <a:spcBef>
                <a:spcPct val="0"/>
              </a:spcBef>
            </a:pPr>
            <a:r>
              <a:rPr lang="en-US" altLang="zh-CN" sz="4050" b="1" dirty="0">
                <a:solidFill>
                  <a:srgbClr val="000000"/>
                </a:solidFill>
                <a:latin typeface="Times New Roman" panose="02020603050405020304" pitchFamily="18" charset="0"/>
              </a:rPr>
              <a:t>2.</a:t>
            </a:r>
            <a:r>
              <a:rPr lang="zh-CN" altLang="en-US" sz="4050" b="1" dirty="0" smtClean="0">
                <a:solidFill>
                  <a:srgbClr val="000000"/>
                </a:solidFill>
                <a:latin typeface="Times New Roman" panose="02020603050405020304" pitchFamily="18" charset="0"/>
              </a:rPr>
              <a:t>芳烃</a:t>
            </a:r>
            <a:endParaRPr lang="en-US" altLang="zh-CN" b="1" dirty="0" smtClean="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201945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additive="base">
                                        <p:cTn id="7" dur="500" fill="hold"/>
                                        <p:tgtEl>
                                          <p:spTgt spid="29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8">
                                            <p:txEl>
                                              <p:pRg st="1" end="1"/>
                                            </p:txEl>
                                          </p:spTgt>
                                        </p:tgtEl>
                                        <p:attrNameLst>
                                          <p:attrName>style.visibility</p:attrName>
                                        </p:attrNameLst>
                                      </p:cBhvr>
                                      <p:to>
                                        <p:strVal val="visible"/>
                                      </p:to>
                                    </p:set>
                                    <p:anim calcmode="lin" valueType="num">
                                      <p:cBhvr additive="base">
                                        <p:cTn id="13" dur="500" fill="hold"/>
                                        <p:tgtEl>
                                          <p:spTgt spid="296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additive="base">
                                        <p:cTn id="19" dur="500" fill="hold"/>
                                        <p:tgtEl>
                                          <p:spTgt spid="296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subTitle" idx="1"/>
          </p:nvPr>
        </p:nvSpPr>
        <p:spPr>
          <a:xfrm>
            <a:off x="1115616" y="2283718"/>
            <a:ext cx="6466285" cy="892969"/>
          </a:xfrm>
        </p:spPr>
        <p:txBody>
          <a:bodyPr/>
          <a:lstStyle/>
          <a:p>
            <a:pPr marL="642938" indent="-642938" eaLnBrk="1" hangingPunct="1">
              <a:spcBef>
                <a:spcPct val="0"/>
              </a:spcBef>
              <a:buFont typeface="Wingdings" panose="05000000000000000000" pitchFamily="2" charset="2"/>
              <a:buChar char="p"/>
            </a:pPr>
            <a:r>
              <a:rPr lang="zh-CN" altLang="en-US" sz="4500" b="1" dirty="0">
                <a:solidFill>
                  <a:srgbClr val="FF0000"/>
                </a:solidFill>
                <a:latin typeface="黑体" panose="02010609060101010101" pitchFamily="49" charset="-122"/>
                <a:ea typeface="黑体" panose="02010609060101010101" pitchFamily="49" charset="-122"/>
              </a:rPr>
              <a:t>车用柴油的标准</a:t>
            </a:r>
          </a:p>
        </p:txBody>
      </p:sp>
    </p:spTree>
    <p:extLst>
      <p:ext uri="{BB962C8B-B14F-4D97-AF65-F5344CB8AC3E}">
        <p14:creationId xmlns:p14="http://schemas.microsoft.com/office/powerpoint/2010/main" val="174037982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subTitle" idx="1"/>
          </p:nvPr>
        </p:nvSpPr>
        <p:spPr>
          <a:xfrm>
            <a:off x="827584" y="1851670"/>
            <a:ext cx="7920880" cy="1368152"/>
          </a:xfrm>
        </p:spPr>
        <p:txBody>
          <a:bodyPr/>
          <a:lstStyle/>
          <a:p>
            <a:pPr eaLnBrk="1" hangingPunct="1">
              <a:spcBef>
                <a:spcPct val="0"/>
              </a:spcBef>
              <a:defRPr/>
            </a:pPr>
            <a:endParaRPr lang="en-US" altLang="zh-CN" sz="1800" dirty="0">
              <a:latin typeface="Times New Roman" panose="02020603050405020304" pitchFamily="18" charset="0"/>
            </a:endParaRPr>
          </a:p>
          <a:p>
            <a:pPr eaLnBrk="1" hangingPunct="1">
              <a:lnSpc>
                <a:spcPct val="150000"/>
              </a:lnSpc>
              <a:spcBef>
                <a:spcPct val="0"/>
              </a:spcBef>
              <a:defRPr/>
            </a:pPr>
            <a:r>
              <a:rPr lang="zh-CN" altLang="en-US" sz="4500" b="1" dirty="0" smtClean="0">
                <a:solidFill>
                  <a:srgbClr val="FF0000"/>
                </a:solidFill>
                <a:latin typeface="黑体" panose="02010609060101010101" pitchFamily="49" charset="-122"/>
                <a:ea typeface="黑体" panose="02010609060101010101" pitchFamily="49" charset="-122"/>
              </a:rPr>
              <a:t>车</a:t>
            </a:r>
            <a:r>
              <a:rPr lang="zh-CN" altLang="en-US" sz="4500" b="1" dirty="0">
                <a:solidFill>
                  <a:srgbClr val="FF0000"/>
                </a:solidFill>
                <a:latin typeface="黑体" panose="02010609060101010101" pitchFamily="49" charset="-122"/>
                <a:ea typeface="黑体" panose="02010609060101010101" pitchFamily="49" charset="-122"/>
              </a:rPr>
              <a:t>用柴油标准</a:t>
            </a:r>
            <a:r>
              <a:rPr lang="zh-CN" altLang="en-US" sz="4500" b="1" dirty="0">
                <a:solidFill>
                  <a:srgbClr val="000000"/>
                </a:solidFill>
                <a:latin typeface="黑体" panose="02010609060101010101" pitchFamily="49" charset="-122"/>
                <a:ea typeface="黑体" panose="02010609060101010101" pitchFamily="49" charset="-122"/>
              </a:rPr>
              <a:t>（</a:t>
            </a:r>
            <a:r>
              <a:rPr lang="en-US" altLang="zh-CN" sz="4500" b="1" dirty="0">
                <a:solidFill>
                  <a:srgbClr val="000000"/>
                </a:solidFill>
                <a:latin typeface="黑体" panose="02010609060101010101" pitchFamily="49" charset="-122"/>
                <a:ea typeface="黑体" panose="02010609060101010101" pitchFamily="49" charset="-122"/>
              </a:rPr>
              <a:t>GB19147-</a:t>
            </a:r>
            <a:r>
              <a:rPr lang="en-US" altLang="zh-CN" sz="4500" b="1" dirty="0">
                <a:solidFill>
                  <a:schemeClr val="accent4"/>
                </a:solidFill>
                <a:latin typeface="黑体" panose="02010609060101010101" pitchFamily="49" charset="-122"/>
                <a:ea typeface="黑体" panose="02010609060101010101" pitchFamily="49" charset="-122"/>
              </a:rPr>
              <a:t>2013</a:t>
            </a:r>
            <a:r>
              <a:rPr lang="zh-CN" altLang="en-US" sz="4500" b="1" dirty="0" smtClean="0">
                <a:solidFill>
                  <a:srgbClr val="000000"/>
                </a:solidFill>
                <a:latin typeface="黑体" panose="02010609060101010101" pitchFamily="49" charset="-122"/>
                <a:ea typeface="黑体" panose="02010609060101010101" pitchFamily="49" charset="-122"/>
              </a:rPr>
              <a:t>）</a:t>
            </a:r>
            <a:endParaRPr lang="zh-CN" altLang="en-US" b="1" dirty="0" smtClean="0">
              <a:latin typeface="Times New Roman" panose="02020603050405020304" pitchFamily="18" charset="0"/>
            </a:endParaRPr>
          </a:p>
        </p:txBody>
      </p:sp>
    </p:spTree>
    <p:extLst>
      <p:ext uri="{BB962C8B-B14F-4D97-AF65-F5344CB8AC3E}">
        <p14:creationId xmlns:p14="http://schemas.microsoft.com/office/powerpoint/2010/main" val="18149780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Rot="1" noChangeArrowheads="1"/>
          </p:cNvSpPr>
          <p:nvPr>
            <p:ph type="subTitle" idx="1"/>
          </p:nvPr>
        </p:nvSpPr>
        <p:spPr>
          <a:xfrm>
            <a:off x="1439466" y="1924050"/>
            <a:ext cx="6143625" cy="853679"/>
          </a:xfrm>
          <a:solidFill>
            <a:srgbClr val="92D050"/>
          </a:solidFill>
        </p:spPr>
        <p:txBody>
          <a:bodyPr/>
          <a:lstStyle/>
          <a:p>
            <a:pPr algn="l" eaLnBrk="1" hangingPunct="1">
              <a:lnSpc>
                <a:spcPct val="80000"/>
              </a:lnSpc>
              <a:defRPr/>
            </a:pPr>
            <a:r>
              <a:rPr lang="en-US" altLang="zh-CN" sz="1500" dirty="0">
                <a:latin typeface="Times New Roman" panose="02020603050405020304" pitchFamily="18" charset="0"/>
              </a:rPr>
              <a:t>       </a:t>
            </a:r>
          </a:p>
          <a:p>
            <a:pPr marL="514350" indent="-514350" eaLnBrk="1" hangingPunct="1">
              <a:spcBef>
                <a:spcPct val="0"/>
              </a:spcBef>
              <a:buFont typeface="Wingdings" panose="05000000000000000000" pitchFamily="2" charset="2"/>
              <a:buChar char="p"/>
              <a:defRPr/>
            </a:pPr>
            <a:r>
              <a:rPr lang="zh-CN" altLang="en-US" sz="4050" b="1" dirty="0">
                <a:solidFill>
                  <a:srgbClr val="FF0000"/>
                </a:solidFill>
                <a:latin typeface="黑体" panose="02010609060101010101" pitchFamily="49" charset="-122"/>
                <a:ea typeface="黑体" panose="02010609060101010101" pitchFamily="49" charset="-122"/>
              </a:rPr>
              <a:t> 车用柴油使用性能</a:t>
            </a:r>
            <a:r>
              <a:rPr lang="zh-CN" altLang="en-US" sz="4050" b="1" dirty="0">
                <a:latin typeface="Times New Roman" panose="02020603050405020304" pitchFamily="18" charset="0"/>
              </a:rPr>
              <a:t>        </a:t>
            </a:r>
            <a:endParaRPr lang="zh-CN" altLang="en-US" sz="4050" dirty="0">
              <a:latin typeface="Times New Roman" panose="02020603050405020304" pitchFamily="18" charset="0"/>
            </a:endParaRPr>
          </a:p>
        </p:txBody>
      </p:sp>
    </p:spTree>
    <p:extLst>
      <p:ext uri="{BB962C8B-B14F-4D97-AF65-F5344CB8AC3E}">
        <p14:creationId xmlns:p14="http://schemas.microsoft.com/office/powerpoint/2010/main" val="13353712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7">
                                            <p:bg/>
                                          </p:spTgt>
                                        </p:tgtEl>
                                        <p:attrNameLst>
                                          <p:attrName>style.visibility</p:attrName>
                                        </p:attrNameLst>
                                      </p:cBhvr>
                                      <p:to>
                                        <p:strVal val="visible"/>
                                      </p:to>
                                    </p:set>
                                    <p:animEffect transition="in" filter="blinds(horizontal)">
                                      <p:cBhvr>
                                        <p:cTn id="7" dur="500"/>
                                        <p:tgtEl>
                                          <p:spTgt spid="13317">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12" dur="500"/>
                                        <p:tgtEl>
                                          <p:spTgt spid="1331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7" dur="500"/>
                                        <p:tgtEl>
                                          <p:spTgt spid="133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Rot="1" noChangeArrowheads="1"/>
          </p:cNvSpPr>
          <p:nvPr>
            <p:ph type="subTitle" idx="1"/>
          </p:nvPr>
        </p:nvSpPr>
        <p:spPr>
          <a:xfrm>
            <a:off x="611560" y="699542"/>
            <a:ext cx="8064896" cy="3078658"/>
          </a:xfrm>
        </p:spPr>
        <p:txBody>
          <a:bodyPr anchor="ctr"/>
          <a:lstStyle/>
          <a:p>
            <a:pPr indent="735806" algn="l" eaLnBrk="1" hangingPunct="1">
              <a:lnSpc>
                <a:spcPct val="150000"/>
              </a:lnSpc>
              <a:spcBef>
                <a:spcPct val="0"/>
              </a:spcBef>
              <a:defRPr/>
            </a:pPr>
            <a:r>
              <a:rPr lang="en-US" altLang="zh-CN" sz="1800" dirty="0" smtClean="0">
                <a:solidFill>
                  <a:srgbClr val="000000"/>
                </a:solidFill>
                <a:latin typeface="黑体" pitchFamily="2" charset="-122"/>
                <a:ea typeface="黑体" pitchFamily="2" charset="-122"/>
              </a:rPr>
              <a:t> </a:t>
            </a:r>
            <a:r>
              <a:rPr lang="en-US" sz="2700" dirty="0">
                <a:latin typeface="黑体" pitchFamily="2" charset="-122"/>
                <a:ea typeface="黑体" pitchFamily="2" charset="-122"/>
              </a:rPr>
              <a:t>GB19147-</a:t>
            </a:r>
            <a:r>
              <a:rPr lang="en-US" sz="4500" b="1" dirty="0">
                <a:solidFill>
                  <a:schemeClr val="accent4"/>
                </a:solidFill>
                <a:latin typeface="黑体" panose="02010609060101010101" pitchFamily="49" charset="-122"/>
                <a:ea typeface="黑体" panose="02010609060101010101" pitchFamily="49" charset="-122"/>
              </a:rPr>
              <a:t>2013</a:t>
            </a:r>
            <a:r>
              <a:rPr lang="en-US" altLang="zh-CN" sz="2700" dirty="0">
                <a:latin typeface="黑体" pitchFamily="2" charset="-122"/>
                <a:ea typeface="黑体" pitchFamily="2" charset="-122"/>
              </a:rPr>
              <a:t>《</a:t>
            </a:r>
            <a:r>
              <a:rPr lang="zh-CN" altLang="en-US" sz="2700" dirty="0">
                <a:latin typeface="黑体" pitchFamily="2" charset="-122"/>
                <a:ea typeface="黑体" pitchFamily="2" charset="-122"/>
              </a:rPr>
              <a:t>车用柴油</a:t>
            </a:r>
            <a:r>
              <a:rPr lang="en-US" altLang="zh-CN" sz="2700" dirty="0">
                <a:latin typeface="黑体" pitchFamily="2" charset="-122"/>
                <a:ea typeface="黑体" pitchFamily="2" charset="-122"/>
              </a:rPr>
              <a:t>》</a:t>
            </a:r>
            <a:r>
              <a:rPr lang="zh-CN" altLang="en-US" sz="2700" dirty="0">
                <a:latin typeface="黑体" pitchFamily="2" charset="-122"/>
                <a:ea typeface="黑体" pitchFamily="2" charset="-122"/>
              </a:rPr>
              <a:t>标准，将车用柴油按凝点分为</a:t>
            </a:r>
            <a:r>
              <a:rPr lang="en-US" sz="2700" dirty="0">
                <a:latin typeface="黑体" pitchFamily="2" charset="-122"/>
                <a:ea typeface="黑体" pitchFamily="2" charset="-122"/>
              </a:rPr>
              <a:t>5</a:t>
            </a:r>
            <a:r>
              <a:rPr lang="zh-CN" altLang="en-US" sz="2700" dirty="0">
                <a:latin typeface="黑体" pitchFamily="2" charset="-122"/>
                <a:ea typeface="黑体" pitchFamily="2" charset="-122"/>
              </a:rPr>
              <a:t>号、</a:t>
            </a:r>
            <a:r>
              <a:rPr lang="en-US" sz="2700" dirty="0">
                <a:latin typeface="黑体" pitchFamily="2" charset="-122"/>
                <a:ea typeface="黑体" pitchFamily="2" charset="-122"/>
              </a:rPr>
              <a:t>0</a:t>
            </a:r>
            <a:r>
              <a:rPr lang="zh-CN" altLang="en-US" sz="2700" dirty="0">
                <a:latin typeface="黑体" pitchFamily="2" charset="-122"/>
                <a:ea typeface="黑体" pitchFamily="2" charset="-122"/>
              </a:rPr>
              <a:t>号、</a:t>
            </a:r>
            <a:r>
              <a:rPr lang="en-US" sz="2700" dirty="0">
                <a:latin typeface="黑体" pitchFamily="2" charset="-122"/>
                <a:ea typeface="黑体" pitchFamily="2" charset="-122"/>
              </a:rPr>
              <a:t>-10</a:t>
            </a:r>
            <a:r>
              <a:rPr lang="zh-CN" altLang="en-US" sz="2700" dirty="0">
                <a:latin typeface="黑体" pitchFamily="2" charset="-122"/>
                <a:ea typeface="黑体" pitchFamily="2" charset="-122"/>
              </a:rPr>
              <a:t>号、</a:t>
            </a:r>
            <a:r>
              <a:rPr lang="en-US" sz="2700" dirty="0">
                <a:latin typeface="黑体" pitchFamily="2" charset="-122"/>
                <a:ea typeface="黑体" pitchFamily="2" charset="-122"/>
              </a:rPr>
              <a:t>-20</a:t>
            </a:r>
            <a:r>
              <a:rPr lang="zh-CN" altLang="en-US" sz="2700" dirty="0">
                <a:latin typeface="黑体" pitchFamily="2" charset="-122"/>
                <a:ea typeface="黑体" pitchFamily="2" charset="-122"/>
              </a:rPr>
              <a:t>号、</a:t>
            </a:r>
            <a:r>
              <a:rPr lang="en-US" sz="2700" dirty="0">
                <a:latin typeface="黑体" pitchFamily="2" charset="-122"/>
                <a:ea typeface="黑体" pitchFamily="2" charset="-122"/>
              </a:rPr>
              <a:t>-35</a:t>
            </a:r>
            <a:r>
              <a:rPr lang="zh-CN" altLang="en-US" sz="2700" dirty="0">
                <a:latin typeface="黑体" pitchFamily="2" charset="-122"/>
                <a:ea typeface="黑体" pitchFamily="2" charset="-122"/>
              </a:rPr>
              <a:t>号、</a:t>
            </a:r>
            <a:r>
              <a:rPr lang="en-US" sz="2700" dirty="0">
                <a:latin typeface="黑体" pitchFamily="2" charset="-122"/>
                <a:ea typeface="黑体" pitchFamily="2" charset="-122"/>
              </a:rPr>
              <a:t>-50</a:t>
            </a:r>
            <a:r>
              <a:rPr lang="zh-CN" altLang="en-US" sz="2700" dirty="0">
                <a:latin typeface="黑体" pitchFamily="2" charset="-122"/>
                <a:ea typeface="黑体" pitchFamily="2" charset="-122"/>
              </a:rPr>
              <a:t>号共</a:t>
            </a:r>
            <a:r>
              <a:rPr lang="en-US" sz="2700" dirty="0">
                <a:latin typeface="黑体" pitchFamily="2" charset="-122"/>
                <a:ea typeface="黑体" pitchFamily="2" charset="-122"/>
              </a:rPr>
              <a:t>6</a:t>
            </a:r>
            <a:r>
              <a:rPr lang="zh-CN" altLang="en-US" sz="2700" dirty="0">
                <a:latin typeface="黑体" pitchFamily="2" charset="-122"/>
                <a:ea typeface="黑体" pitchFamily="2" charset="-122"/>
              </a:rPr>
              <a:t>个牌号，分别适用风险率为</a:t>
            </a:r>
            <a:r>
              <a:rPr lang="en-US" sz="2700" dirty="0">
                <a:latin typeface="黑体" pitchFamily="2" charset="-122"/>
                <a:ea typeface="黑体" pitchFamily="2" charset="-122"/>
              </a:rPr>
              <a:t>10%</a:t>
            </a:r>
            <a:r>
              <a:rPr lang="zh-CN" altLang="en-US" sz="2700" dirty="0">
                <a:latin typeface="黑体" pitchFamily="2" charset="-122"/>
                <a:ea typeface="黑体" pitchFamily="2" charset="-122"/>
              </a:rPr>
              <a:t>最低气温</a:t>
            </a:r>
            <a:r>
              <a:rPr lang="en-US" sz="2700" dirty="0">
                <a:latin typeface="黑体" pitchFamily="2" charset="-122"/>
                <a:ea typeface="黑体" pitchFamily="2" charset="-122"/>
              </a:rPr>
              <a:t>8℃</a:t>
            </a:r>
            <a:r>
              <a:rPr lang="zh-CN" altLang="en-US" sz="2700" dirty="0">
                <a:latin typeface="黑体" pitchFamily="2" charset="-122"/>
                <a:ea typeface="黑体" pitchFamily="2" charset="-122"/>
              </a:rPr>
              <a:t>、</a:t>
            </a:r>
            <a:r>
              <a:rPr lang="en-US" sz="2700" dirty="0">
                <a:latin typeface="黑体" pitchFamily="2" charset="-122"/>
                <a:ea typeface="黑体" pitchFamily="2" charset="-122"/>
              </a:rPr>
              <a:t>4℃</a:t>
            </a:r>
            <a:r>
              <a:rPr lang="zh-CN" altLang="en-US" sz="2700" dirty="0">
                <a:latin typeface="黑体" pitchFamily="2" charset="-122"/>
                <a:ea typeface="黑体" pitchFamily="2" charset="-122"/>
              </a:rPr>
              <a:t>、</a:t>
            </a:r>
            <a:r>
              <a:rPr lang="en-US" sz="2700" dirty="0">
                <a:latin typeface="黑体" pitchFamily="2" charset="-122"/>
                <a:ea typeface="黑体" pitchFamily="2" charset="-122"/>
              </a:rPr>
              <a:t>-5℃</a:t>
            </a:r>
            <a:r>
              <a:rPr lang="zh-CN" altLang="en-US" sz="2700" dirty="0">
                <a:latin typeface="黑体" pitchFamily="2" charset="-122"/>
                <a:ea typeface="黑体" pitchFamily="2" charset="-122"/>
              </a:rPr>
              <a:t>、</a:t>
            </a:r>
            <a:r>
              <a:rPr lang="en-US" sz="2700" dirty="0">
                <a:latin typeface="黑体" pitchFamily="2" charset="-122"/>
                <a:ea typeface="黑体" pitchFamily="2" charset="-122"/>
              </a:rPr>
              <a:t>-14℃</a:t>
            </a:r>
            <a:r>
              <a:rPr lang="zh-CN" altLang="en-US" sz="2700" dirty="0">
                <a:latin typeface="黑体" pitchFamily="2" charset="-122"/>
                <a:ea typeface="黑体" pitchFamily="2" charset="-122"/>
              </a:rPr>
              <a:t>、</a:t>
            </a:r>
            <a:r>
              <a:rPr lang="en-US" sz="2700" dirty="0">
                <a:latin typeface="黑体" pitchFamily="2" charset="-122"/>
                <a:ea typeface="黑体" pitchFamily="2" charset="-122"/>
              </a:rPr>
              <a:t>-29℃</a:t>
            </a:r>
            <a:r>
              <a:rPr lang="zh-CN" altLang="en-US" sz="2700" dirty="0">
                <a:latin typeface="黑体" pitchFamily="2" charset="-122"/>
                <a:ea typeface="黑体" pitchFamily="2" charset="-122"/>
              </a:rPr>
              <a:t>及</a:t>
            </a:r>
            <a:r>
              <a:rPr lang="en-US" sz="2700" dirty="0">
                <a:latin typeface="黑体" pitchFamily="2" charset="-122"/>
                <a:ea typeface="黑体" pitchFamily="2" charset="-122"/>
              </a:rPr>
              <a:t>-44℃</a:t>
            </a:r>
            <a:r>
              <a:rPr lang="zh-CN" altLang="en-US" sz="2700" dirty="0">
                <a:latin typeface="黑体" pitchFamily="2" charset="-122"/>
                <a:ea typeface="黑体" pitchFamily="2" charset="-122"/>
              </a:rPr>
              <a:t>以上的地区使用。</a:t>
            </a:r>
            <a:endParaRPr lang="zh-CN" altLang="en-US" b="1" dirty="0" smtClean="0">
              <a:latin typeface="黑体" pitchFamily="2" charset="-122"/>
              <a:ea typeface="黑体" pitchFamily="2" charset="-122"/>
            </a:endParaRPr>
          </a:p>
        </p:txBody>
      </p:sp>
    </p:spTree>
    <p:extLst>
      <p:ext uri="{BB962C8B-B14F-4D97-AF65-F5344CB8AC3E}">
        <p14:creationId xmlns:p14="http://schemas.microsoft.com/office/powerpoint/2010/main" val="144927780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2339752" y="195486"/>
            <a:ext cx="4013882" cy="4789528"/>
          </a:xfrm>
          <a:prstGeom prst="rect">
            <a:avLst/>
          </a:prstGeom>
        </p:spPr>
      </p:pic>
    </p:spTree>
    <p:extLst>
      <p:ext uri="{BB962C8B-B14F-4D97-AF65-F5344CB8AC3E}">
        <p14:creationId xmlns:p14="http://schemas.microsoft.com/office/powerpoint/2010/main" val="277569865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39752" y="123477"/>
            <a:ext cx="4248472" cy="4949653"/>
          </a:xfrm>
          <a:prstGeom prst="rect">
            <a:avLst/>
          </a:prstGeom>
        </p:spPr>
      </p:pic>
    </p:spTree>
    <p:extLst>
      <p:ext uri="{BB962C8B-B14F-4D97-AF65-F5344CB8AC3E}">
        <p14:creationId xmlns:p14="http://schemas.microsoft.com/office/powerpoint/2010/main" val="3377668318"/>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subTitle" idx="1"/>
          </p:nvPr>
        </p:nvSpPr>
        <p:spPr>
          <a:xfrm>
            <a:off x="1259632" y="2355726"/>
            <a:ext cx="6215063" cy="936104"/>
          </a:xfrm>
          <a:solidFill>
            <a:srgbClr val="92D050"/>
          </a:solidFill>
        </p:spPr>
        <p:txBody>
          <a:bodyPr anchor="ctr"/>
          <a:lstStyle/>
          <a:p>
            <a:pPr marL="514350" indent="-514350" eaLnBrk="1" hangingPunct="1">
              <a:spcBef>
                <a:spcPct val="0"/>
              </a:spcBef>
              <a:buFont typeface="Wingdings" panose="05000000000000000000" pitchFamily="2" charset="2"/>
              <a:buChar char="p"/>
            </a:pPr>
            <a:r>
              <a:rPr lang="zh-CN" altLang="en-US" sz="4050" b="1" dirty="0">
                <a:solidFill>
                  <a:srgbClr val="FF0000"/>
                </a:solidFill>
                <a:latin typeface="黑体" panose="02010609060101010101" pitchFamily="49" charset="-122"/>
                <a:ea typeface="黑体" panose="02010609060101010101" pitchFamily="49" charset="-122"/>
              </a:rPr>
              <a:t>车用柴油的选择和使用</a:t>
            </a:r>
          </a:p>
        </p:txBody>
      </p:sp>
    </p:spTree>
    <p:extLst>
      <p:ext uri="{BB962C8B-B14F-4D97-AF65-F5344CB8AC3E}">
        <p14:creationId xmlns:p14="http://schemas.microsoft.com/office/powerpoint/2010/main" val="63648765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subTitle" idx="1"/>
          </p:nvPr>
        </p:nvSpPr>
        <p:spPr>
          <a:xfrm>
            <a:off x="179512" y="555526"/>
            <a:ext cx="8784976" cy="3600003"/>
          </a:xfrm>
        </p:spPr>
        <p:txBody>
          <a:bodyPr anchor="ctr"/>
          <a:lstStyle/>
          <a:p>
            <a:pPr algn="l" eaLnBrk="1" hangingPunct="1">
              <a:spcBef>
                <a:spcPct val="0"/>
              </a:spcBef>
            </a:pPr>
            <a:r>
              <a:rPr lang="en-US" altLang="zh-CN" sz="2700" b="1" dirty="0">
                <a:solidFill>
                  <a:srgbClr val="000000"/>
                </a:solidFill>
                <a:latin typeface="黑体" panose="02010609060101010101" pitchFamily="49" charset="-122"/>
                <a:ea typeface="黑体" panose="02010609060101010101" pitchFamily="49" charset="-122"/>
              </a:rPr>
              <a:t>    </a:t>
            </a:r>
            <a:r>
              <a:rPr lang="en-US" altLang="zh-CN" sz="2700" b="1" dirty="0">
                <a:solidFill>
                  <a:srgbClr val="FF0000"/>
                </a:solidFill>
                <a:latin typeface="黑体" panose="02010609060101010101" pitchFamily="49" charset="-122"/>
                <a:ea typeface="黑体" panose="02010609060101010101" pitchFamily="49" charset="-122"/>
              </a:rPr>
              <a:t>1.</a:t>
            </a:r>
            <a:r>
              <a:rPr lang="zh-CN" altLang="en-US" sz="2700" b="1" dirty="0">
                <a:solidFill>
                  <a:srgbClr val="FF0000"/>
                </a:solidFill>
                <a:latin typeface="黑体" panose="02010609060101010101" pitchFamily="49" charset="-122"/>
                <a:ea typeface="黑体" panose="02010609060101010101" pitchFamily="49" charset="-122"/>
              </a:rPr>
              <a:t>选择</a:t>
            </a:r>
          </a:p>
          <a:p>
            <a:pPr algn="l" eaLnBrk="1" hangingPunct="1">
              <a:spcBef>
                <a:spcPct val="0"/>
              </a:spcBef>
            </a:pPr>
            <a:r>
              <a:rPr lang="zh-CN" altLang="en-US" sz="2700" b="1" dirty="0">
                <a:latin typeface="Times New Roman" panose="02020603050405020304" pitchFamily="18" charset="0"/>
              </a:rPr>
              <a:t>        选择的主要依据是气温，应该根据不同地区和季节选择不同牌号的柴油。由于柴油的冷滤点与实际使用温度之间有良好的对应关系，所以一般按各号柴油冷滤点对照当地月风险率为</a:t>
            </a:r>
            <a:r>
              <a:rPr lang="en-US" altLang="zh-CN" sz="2700" b="1" dirty="0">
                <a:latin typeface="Times New Roman" panose="02020603050405020304" pitchFamily="18" charset="0"/>
              </a:rPr>
              <a:t>10%</a:t>
            </a:r>
            <a:r>
              <a:rPr lang="zh-CN" altLang="en-US" sz="2700" b="1" dirty="0">
                <a:latin typeface="Times New Roman" panose="02020603050405020304" pitchFamily="18" charset="0"/>
              </a:rPr>
              <a:t>的最低气温进行选择。而柴油的牌号是按凝点划分的，若根据凝点选择，</a:t>
            </a:r>
            <a:r>
              <a:rPr lang="zh-CN" altLang="en-US" sz="2700" b="1" dirty="0">
                <a:solidFill>
                  <a:srgbClr val="FF0000"/>
                </a:solidFill>
                <a:latin typeface="Times New Roman" panose="02020603050405020304" pitchFamily="18" charset="0"/>
              </a:rPr>
              <a:t>凝点要比</a:t>
            </a:r>
            <a:r>
              <a:rPr lang="zh-CN" altLang="en-US" sz="2700" b="1" dirty="0">
                <a:latin typeface="Times New Roman" panose="02020603050405020304" pitchFamily="18" charset="0"/>
              </a:rPr>
              <a:t>当地月风险率为</a:t>
            </a:r>
            <a:r>
              <a:rPr lang="en-US" altLang="zh-CN" sz="2700" b="1" dirty="0">
                <a:latin typeface="Times New Roman" panose="02020603050405020304" pitchFamily="18" charset="0"/>
              </a:rPr>
              <a:t>10%</a:t>
            </a:r>
            <a:r>
              <a:rPr lang="zh-CN" altLang="en-US" sz="2700" b="1" dirty="0">
                <a:latin typeface="Times New Roman" panose="02020603050405020304" pitchFamily="18" charset="0"/>
              </a:rPr>
              <a:t>的</a:t>
            </a:r>
            <a:r>
              <a:rPr lang="zh-CN" altLang="en-US" sz="2700" b="1" dirty="0">
                <a:solidFill>
                  <a:srgbClr val="FF0000"/>
                </a:solidFill>
                <a:latin typeface="Times New Roman" panose="02020603050405020304" pitchFamily="18" charset="0"/>
              </a:rPr>
              <a:t>最低气温低</a:t>
            </a:r>
            <a:r>
              <a:rPr lang="en-US" altLang="zh-CN" sz="2700" b="1" dirty="0">
                <a:solidFill>
                  <a:srgbClr val="FF0000"/>
                </a:solidFill>
                <a:latin typeface="Times New Roman" panose="02020603050405020304" pitchFamily="18" charset="0"/>
              </a:rPr>
              <a:t>3</a:t>
            </a:r>
            <a:r>
              <a:rPr lang="zh-CN" altLang="en-US" sz="2700" b="1" dirty="0">
                <a:solidFill>
                  <a:srgbClr val="FF0000"/>
                </a:solidFill>
                <a:latin typeface="Times New Roman" panose="02020603050405020304" pitchFamily="18" charset="0"/>
              </a:rPr>
              <a:t>～</a:t>
            </a:r>
            <a:r>
              <a:rPr lang="en-US" altLang="zh-CN" sz="2700" b="1" dirty="0">
                <a:solidFill>
                  <a:srgbClr val="FF0000"/>
                </a:solidFill>
                <a:latin typeface="Times New Roman" panose="02020603050405020304" pitchFamily="18" charset="0"/>
              </a:rPr>
              <a:t>6℃</a:t>
            </a:r>
            <a:r>
              <a:rPr lang="zh-CN" altLang="en-US" sz="2700" b="1" dirty="0">
                <a:latin typeface="Times New Roman" panose="02020603050405020304" pitchFamily="18" charset="0"/>
              </a:rPr>
              <a:t>（因为凝点比冷滤点低</a:t>
            </a:r>
            <a:r>
              <a:rPr lang="en-US" altLang="zh-CN" sz="2700" b="1" dirty="0">
                <a:latin typeface="Times New Roman" panose="02020603050405020304" pitchFamily="18" charset="0"/>
              </a:rPr>
              <a:t>3</a:t>
            </a:r>
            <a:r>
              <a:rPr lang="zh-CN" altLang="en-US" sz="2700" b="1" dirty="0">
                <a:latin typeface="Times New Roman" panose="02020603050405020304" pitchFamily="18" charset="0"/>
              </a:rPr>
              <a:t>～</a:t>
            </a:r>
            <a:r>
              <a:rPr lang="en-US" altLang="zh-CN" sz="2700" b="1" dirty="0">
                <a:latin typeface="Times New Roman" panose="02020603050405020304" pitchFamily="18" charset="0"/>
              </a:rPr>
              <a:t>6℃</a:t>
            </a:r>
            <a:r>
              <a:rPr lang="zh-CN" altLang="en-US" sz="2700" b="1" dirty="0">
                <a:latin typeface="Times New Roman" panose="02020603050405020304" pitchFamily="18" charset="0"/>
              </a:rPr>
              <a:t>）</a:t>
            </a:r>
            <a:r>
              <a:rPr lang="zh-CN" altLang="en-US" sz="2700" b="1" dirty="0" smtClean="0">
                <a:latin typeface="Times New Roman" panose="02020603050405020304" pitchFamily="18" charset="0"/>
              </a:rPr>
              <a:t>。</a:t>
            </a:r>
            <a:endParaRPr lang="zh-CN" altLang="en-US" sz="1800" b="1" dirty="0">
              <a:latin typeface="Times New Roman" panose="02020603050405020304" pitchFamily="18" charset="0"/>
            </a:endParaRPr>
          </a:p>
        </p:txBody>
      </p:sp>
    </p:spTree>
    <p:extLst>
      <p:ext uri="{BB962C8B-B14F-4D97-AF65-F5344CB8AC3E}">
        <p14:creationId xmlns:p14="http://schemas.microsoft.com/office/powerpoint/2010/main" val="34971551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4">
                                            <p:txEl>
                                              <p:pRg st="1" end="1"/>
                                            </p:txEl>
                                          </p:spTgt>
                                        </p:tgtEl>
                                        <p:attrNameLst>
                                          <p:attrName>style.visibility</p:attrName>
                                        </p:attrNameLst>
                                      </p:cBhvr>
                                      <p:to>
                                        <p:strVal val="visible"/>
                                      </p:to>
                                    </p:set>
                                    <p:anim calcmode="lin" valueType="num">
                                      <p:cBhvr additive="base">
                                        <p:cTn id="13" dur="500" fill="hold"/>
                                        <p:tgtEl>
                                          <p:spTgt spid="389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subTitle" idx="1"/>
          </p:nvPr>
        </p:nvSpPr>
        <p:spPr>
          <a:xfrm>
            <a:off x="251520" y="1329929"/>
            <a:ext cx="8892480" cy="2268140"/>
          </a:xfrm>
        </p:spPr>
        <p:txBody>
          <a:bodyPr anchor="ctr"/>
          <a:lstStyle/>
          <a:p>
            <a:pPr indent="872729" algn="l" eaLnBrk="1" hangingPunct="1">
              <a:spcBef>
                <a:spcPct val="0"/>
              </a:spcBef>
              <a:spcAft>
                <a:spcPts val="450"/>
              </a:spcAft>
            </a:pPr>
            <a:r>
              <a:rPr lang="en-US" altLang="zh-CN" sz="3300" b="1" dirty="0">
                <a:solidFill>
                  <a:srgbClr val="FF0000"/>
                </a:solidFill>
                <a:latin typeface="黑体" panose="02010609060101010101" pitchFamily="49" charset="-122"/>
                <a:ea typeface="黑体" panose="02010609060101010101" pitchFamily="49" charset="-122"/>
              </a:rPr>
              <a:t>2.</a:t>
            </a:r>
            <a:r>
              <a:rPr lang="zh-CN" altLang="en-US" sz="3300" b="1" dirty="0">
                <a:solidFill>
                  <a:srgbClr val="FF0000"/>
                </a:solidFill>
                <a:latin typeface="黑体" panose="02010609060101010101" pitchFamily="49" charset="-122"/>
                <a:ea typeface="黑体" panose="02010609060101010101" pitchFamily="49" charset="-122"/>
              </a:rPr>
              <a:t>使用注意事项</a:t>
            </a:r>
            <a:endParaRPr lang="en-US" altLang="zh-CN" sz="3300" b="1" dirty="0">
              <a:solidFill>
                <a:srgbClr val="FF0000"/>
              </a:solidFill>
              <a:latin typeface="黑体" panose="02010609060101010101" pitchFamily="49" charset="-122"/>
              <a:ea typeface="黑体" panose="02010609060101010101" pitchFamily="49" charset="-122"/>
            </a:endParaRPr>
          </a:p>
          <a:p>
            <a:pPr indent="872729" algn="l" eaLnBrk="1" hangingPunct="1">
              <a:spcBef>
                <a:spcPct val="0"/>
              </a:spcBef>
              <a:spcAft>
                <a:spcPts val="450"/>
              </a:spcAft>
            </a:pPr>
            <a:r>
              <a:rPr lang="zh-CN" altLang="en-US" sz="3300" dirty="0">
                <a:latin typeface="黑体" panose="02010609060101010101" pitchFamily="49" charset="-122"/>
                <a:ea typeface="黑体" panose="02010609060101010101" pitchFamily="49" charset="-122"/>
              </a:rPr>
              <a:t>⑴不同牌号的柴油可以掺兑使用，以</a:t>
            </a:r>
            <a:r>
              <a:rPr lang="zh-CN" altLang="en-US" sz="3300">
                <a:latin typeface="黑体" panose="02010609060101010101" pitchFamily="49" charset="-122"/>
                <a:ea typeface="黑体" panose="02010609060101010101" pitchFamily="49" charset="-122"/>
              </a:rPr>
              <a:t>降低</a:t>
            </a:r>
            <a:r>
              <a:rPr lang="zh-CN" altLang="en-US" sz="3300" smtClean="0">
                <a:latin typeface="黑体" panose="02010609060101010101" pitchFamily="49" charset="-122"/>
                <a:ea typeface="黑体" panose="02010609060101010101" pitchFamily="49" charset="-122"/>
              </a:rPr>
              <a:t>高</a:t>
            </a:r>
            <a:r>
              <a:rPr lang="zh-CN" altLang="en-US" sz="3300">
                <a:latin typeface="黑体" panose="02010609060101010101" pitchFamily="49" charset="-122"/>
                <a:ea typeface="黑体" panose="02010609060101010101" pitchFamily="49" charset="-122"/>
              </a:rPr>
              <a:t>牌号</a:t>
            </a:r>
            <a:r>
              <a:rPr lang="zh-CN" altLang="en-US" sz="3300" smtClean="0">
                <a:latin typeface="黑体" panose="02010609060101010101" pitchFamily="49" charset="-122"/>
                <a:ea typeface="黑体" panose="02010609060101010101" pitchFamily="49" charset="-122"/>
              </a:rPr>
              <a:t>柴油</a:t>
            </a:r>
            <a:r>
              <a:rPr lang="zh-CN" altLang="en-US" sz="3300" dirty="0">
                <a:latin typeface="黑体" panose="02010609060101010101" pitchFamily="49" charset="-122"/>
                <a:ea typeface="黑体" panose="02010609060101010101" pitchFamily="49" charset="-122"/>
              </a:rPr>
              <a:t>的凝点，以充分利用资源。</a:t>
            </a:r>
            <a:endParaRPr lang="zh-CN" altLang="en-US" sz="1800" b="1" dirty="0">
              <a:latin typeface="Times New Roman" panose="02020603050405020304" pitchFamily="18" charset="0"/>
            </a:endParaRPr>
          </a:p>
        </p:txBody>
      </p:sp>
    </p:spTree>
    <p:extLst>
      <p:ext uri="{BB962C8B-B14F-4D97-AF65-F5344CB8AC3E}">
        <p14:creationId xmlns:p14="http://schemas.microsoft.com/office/powerpoint/2010/main" val="35952768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8">
                                            <p:txEl>
                                              <p:pRg st="1" end="1"/>
                                            </p:txEl>
                                          </p:spTgt>
                                        </p:tgtEl>
                                        <p:attrNameLst>
                                          <p:attrName>style.visibility</p:attrName>
                                        </p:attrNameLst>
                                      </p:cBhvr>
                                      <p:to>
                                        <p:strVal val="visible"/>
                                      </p:to>
                                    </p:set>
                                    <p:anim calcmode="lin" valueType="num">
                                      <p:cBhvr additive="base">
                                        <p:cTn id="13" dur="500" fill="hold"/>
                                        <p:tgtEl>
                                          <p:spTgt spid="399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subTitle" idx="1"/>
          </p:nvPr>
        </p:nvSpPr>
        <p:spPr>
          <a:xfrm>
            <a:off x="251520" y="1762125"/>
            <a:ext cx="8712968" cy="1619250"/>
          </a:xfrm>
        </p:spPr>
        <p:txBody>
          <a:bodyPr/>
          <a:lstStyle/>
          <a:p>
            <a:pPr indent="872729" algn="l" eaLnBrk="1" hangingPunct="1">
              <a:spcBef>
                <a:spcPct val="0"/>
              </a:spcBef>
            </a:pPr>
            <a:r>
              <a:rPr lang="zh-CN" altLang="en-US" sz="3300" dirty="0">
                <a:latin typeface="黑体" panose="02010609060101010101" pitchFamily="49" charset="-122"/>
                <a:ea typeface="黑体" panose="02010609060101010101" pitchFamily="49" charset="-122"/>
              </a:rPr>
              <a:t>⑵在气温允许条件下尽量选用高牌号柴油。注意季节气温变化对用油的影响，及时改变用油牌号。</a:t>
            </a:r>
            <a:endParaRPr lang="zh-CN" altLang="en-US" sz="1800" b="1" dirty="0">
              <a:latin typeface="Times New Roman" panose="02020603050405020304" pitchFamily="18" charset="0"/>
            </a:endParaRPr>
          </a:p>
        </p:txBody>
      </p:sp>
    </p:spTree>
    <p:extLst>
      <p:ext uri="{BB962C8B-B14F-4D97-AF65-F5344CB8AC3E}">
        <p14:creationId xmlns:p14="http://schemas.microsoft.com/office/powerpoint/2010/main" val="275122718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Rot="1" noChangeArrowheads="1"/>
          </p:cNvSpPr>
          <p:nvPr>
            <p:ph idx="1"/>
          </p:nvPr>
        </p:nvSpPr>
        <p:spPr>
          <a:xfrm>
            <a:off x="251520" y="1707654"/>
            <a:ext cx="8640960" cy="2143125"/>
          </a:xfrm>
        </p:spPr>
        <p:txBody>
          <a:bodyPr anchor="ctr"/>
          <a:lstStyle/>
          <a:p>
            <a:pPr eaLnBrk="1" hangingPunct="1">
              <a:buFont typeface="Wingdings" panose="05000000000000000000" pitchFamily="2" charset="2"/>
              <a:buNone/>
            </a:pPr>
            <a:r>
              <a:rPr lang="en-US" altLang="zh-CN" sz="3300" b="1" dirty="0"/>
              <a:t>          </a:t>
            </a:r>
            <a:r>
              <a:rPr lang="en-US" altLang="zh-CN" sz="3300" dirty="0">
                <a:latin typeface="黑体" panose="02010609060101010101" pitchFamily="49" charset="-122"/>
                <a:ea typeface="黑体" panose="02010609060101010101" pitchFamily="49" charset="-122"/>
              </a:rPr>
              <a:t>⑶</a:t>
            </a:r>
            <a:r>
              <a:rPr lang="zh-CN" altLang="en-US" sz="3300" dirty="0">
                <a:solidFill>
                  <a:srgbClr val="000000"/>
                </a:solidFill>
                <a:latin typeface="黑体" panose="02010609060101010101" pitchFamily="49" charset="-122"/>
                <a:ea typeface="黑体" panose="02010609060101010101" pitchFamily="49" charset="-122"/>
              </a:rPr>
              <a:t>柴油中不能掺入汽油。掺入汽油后，着火性明显变差，导致发动机起动困难，甚至不能起动。</a:t>
            </a:r>
            <a:r>
              <a:rPr lang="zh-CN" altLang="en-US" sz="3300" dirty="0">
                <a:latin typeface="黑体" panose="02010609060101010101" pitchFamily="49" charset="-122"/>
                <a:ea typeface="黑体" panose="02010609060101010101" pitchFamily="49" charset="-122"/>
              </a:rPr>
              <a:t>它还会损坏喷油泵和喷油嘴。</a:t>
            </a:r>
            <a:endParaRPr lang="en-US" altLang="zh-CN" sz="33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2960274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bwMode="auto">
          <a:xfrm>
            <a:off x="179512" y="1545431"/>
            <a:ext cx="8784976" cy="2143125"/>
          </a:xfrm>
          <a:prstGeom prst="rect">
            <a:avLst/>
          </a:prstGeom>
          <a:noFill/>
          <a:ln w="9525">
            <a:noFill/>
            <a:miter lim="800000"/>
            <a:headEnd/>
            <a:tailEnd/>
          </a:ln>
        </p:spPr>
        <p:txBody>
          <a:bodyPr anchor="ctr"/>
          <a:lstStyle/>
          <a:p>
            <a:pPr marL="257175" indent="952500" fontAlgn="base">
              <a:spcBef>
                <a:spcPct val="20000"/>
              </a:spcBef>
              <a:spcAft>
                <a:spcPct val="0"/>
              </a:spcAft>
              <a:buClr>
                <a:srgbClr val="0066CC"/>
              </a:buClr>
              <a:defRPr/>
            </a:pPr>
            <a:r>
              <a:rPr lang="en-US" altLang="zh-CN" sz="3300" b="1" kern="0" dirty="0">
                <a:solidFill>
                  <a:srgbClr val="000000"/>
                </a:solidFill>
              </a:rPr>
              <a:t>⑷</a:t>
            </a:r>
            <a:r>
              <a:rPr lang="zh-CN" altLang="en-US" sz="3300" b="1" kern="0" dirty="0">
                <a:solidFill>
                  <a:srgbClr val="000000"/>
                </a:solidFill>
              </a:rPr>
              <a:t>汽</a:t>
            </a:r>
            <a:r>
              <a:rPr lang="zh-CN" altLang="en-US" sz="3300" kern="0" dirty="0">
                <a:solidFill>
                  <a:srgbClr val="000000"/>
                </a:solidFill>
                <a:latin typeface="黑体" pitchFamily="2" charset="-122"/>
                <a:ea typeface="黑体" pitchFamily="2" charset="-122"/>
              </a:rPr>
              <a:t>油中不能掺入柴油。掺入柴油后，导致发动机起动困难，排气冒黑烟</a:t>
            </a:r>
            <a:r>
              <a:rPr lang="zh-CN" altLang="en-US" sz="3300" kern="0" dirty="0" smtClean="0">
                <a:solidFill>
                  <a:srgbClr val="000000"/>
                </a:solidFill>
                <a:latin typeface="黑体" pitchFamily="2" charset="-122"/>
                <a:ea typeface="黑体" pitchFamily="2" charset="-122"/>
              </a:rPr>
              <a:t>，燃油泵</a:t>
            </a:r>
            <a:r>
              <a:rPr lang="zh-CN" altLang="en-US" sz="3300" kern="0" dirty="0">
                <a:solidFill>
                  <a:srgbClr val="000000"/>
                </a:solidFill>
                <a:latin typeface="黑体" pitchFamily="2" charset="-122"/>
                <a:ea typeface="黑体" pitchFamily="2" charset="-122"/>
              </a:rPr>
              <a:t>和喷油嘴堵塞。</a:t>
            </a:r>
            <a:endParaRPr lang="en-US" altLang="zh-CN" sz="3300" kern="0" dirty="0">
              <a:solidFill>
                <a:srgbClr val="000000"/>
              </a:solidFill>
              <a:latin typeface="黑体" pitchFamily="2" charset="-122"/>
              <a:ea typeface="黑体" pitchFamily="2" charset="-122"/>
            </a:endParaRPr>
          </a:p>
        </p:txBody>
      </p:sp>
    </p:spTree>
    <p:extLst>
      <p:ext uri="{BB962C8B-B14F-4D97-AF65-F5344CB8AC3E}">
        <p14:creationId xmlns:p14="http://schemas.microsoft.com/office/powerpoint/2010/main" val="331236993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ChangeArrowheads="1"/>
          </p:cNvSpPr>
          <p:nvPr/>
        </p:nvSpPr>
        <p:spPr bwMode="auto">
          <a:xfrm>
            <a:off x="1143000" y="1553766"/>
            <a:ext cx="6858000" cy="108347"/>
          </a:xfrm>
          <a:prstGeom prst="rect">
            <a:avLst/>
          </a:prstGeom>
          <a:gradFill rotWithShape="1">
            <a:gsLst>
              <a:gs pos="0">
                <a:srgbClr val="FAE3B7"/>
              </a:gs>
              <a:gs pos="9000">
                <a:srgbClr val="A28949"/>
              </a:gs>
              <a:gs pos="15500">
                <a:srgbClr val="835E17"/>
              </a:gs>
              <a:gs pos="16499">
                <a:srgbClr val="BD922A"/>
              </a:gs>
              <a:gs pos="18500">
                <a:srgbClr val="FBE4AE"/>
              </a:gs>
              <a:gs pos="39500">
                <a:srgbClr val="BD922A"/>
              </a:gs>
              <a:gs pos="43500">
                <a:srgbClr val="BD922A"/>
              </a:gs>
              <a:gs pos="50000">
                <a:srgbClr val="FBE4AE"/>
              </a:gs>
              <a:gs pos="56500">
                <a:srgbClr val="BD922A"/>
              </a:gs>
              <a:gs pos="60501">
                <a:srgbClr val="BD922A"/>
              </a:gs>
              <a:gs pos="81500">
                <a:srgbClr val="FBE4AE"/>
              </a:gs>
              <a:gs pos="83501">
                <a:srgbClr val="BD922A"/>
              </a:gs>
              <a:gs pos="84500">
                <a:srgbClr val="835E17"/>
              </a:gs>
              <a:gs pos="91000">
                <a:srgbClr val="A28949"/>
              </a:gs>
              <a:gs pos="100000">
                <a:srgbClr val="FAE3B7"/>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en-US" altLang="zh-CN" sz="1350">
              <a:solidFill>
                <a:srgbClr val="000000"/>
              </a:solidFill>
              <a:latin typeface="Calibri" panose="020F0502020204030204" pitchFamily="34" charset="0"/>
            </a:endParaRPr>
          </a:p>
          <a:p>
            <a:pPr fontAlgn="base">
              <a:spcBef>
                <a:spcPct val="0"/>
              </a:spcBef>
              <a:spcAft>
                <a:spcPct val="0"/>
              </a:spcAft>
              <a:buClrTx/>
              <a:buFontTx/>
              <a:buNone/>
            </a:pPr>
            <a:endParaRPr lang="zh-CN" altLang="en-US" sz="1350">
              <a:solidFill>
                <a:srgbClr val="000000"/>
              </a:solidFill>
              <a:latin typeface="Calibri" panose="020F0502020204030204" pitchFamily="34" charset="0"/>
            </a:endParaRPr>
          </a:p>
        </p:txBody>
      </p:sp>
      <p:sp>
        <p:nvSpPr>
          <p:cNvPr id="44035" name="Text Box 5"/>
          <p:cNvSpPr txBox="1">
            <a:spLocks noChangeArrowheads="1"/>
          </p:cNvSpPr>
          <p:nvPr/>
        </p:nvSpPr>
        <p:spPr bwMode="auto">
          <a:xfrm>
            <a:off x="2964656" y="375047"/>
            <a:ext cx="3857625" cy="854080"/>
          </a:xfrm>
          <a:prstGeom prst="rect">
            <a:avLst/>
          </a:prstGeom>
          <a:gradFill rotWithShape="1">
            <a:gsLst>
              <a:gs pos="0">
                <a:srgbClr val="FF9900"/>
              </a:gs>
              <a:gs pos="100000">
                <a:schemeClr val="bg1"/>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ClrTx/>
              <a:buFontTx/>
              <a:buNone/>
            </a:pPr>
            <a:r>
              <a:rPr lang="zh-CN" altLang="en-US" sz="4950">
                <a:solidFill>
                  <a:srgbClr val="000000"/>
                </a:solidFill>
              </a:rPr>
              <a:t>思考题</a:t>
            </a:r>
          </a:p>
        </p:txBody>
      </p:sp>
      <p:sp>
        <p:nvSpPr>
          <p:cNvPr id="5" name="TextBox 4"/>
          <p:cNvSpPr txBox="1"/>
          <p:nvPr/>
        </p:nvSpPr>
        <p:spPr>
          <a:xfrm>
            <a:off x="1143000" y="2143125"/>
            <a:ext cx="6858000" cy="212365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base">
              <a:spcBef>
                <a:spcPct val="0"/>
              </a:spcBef>
              <a:spcAft>
                <a:spcPct val="0"/>
              </a:spcAft>
              <a:defRPr/>
            </a:pPr>
            <a:r>
              <a:rPr lang="en-US" altLang="zh-CN" sz="3300" dirty="0">
                <a:solidFill>
                  <a:srgbClr val="000000"/>
                </a:solidFill>
              </a:rPr>
              <a:t>1.</a:t>
            </a:r>
            <a:r>
              <a:rPr lang="zh-CN" altLang="en-US" sz="3300" dirty="0">
                <a:solidFill>
                  <a:srgbClr val="000000"/>
                </a:solidFill>
              </a:rPr>
              <a:t>车用柴油主要使用性能有哪些？</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2.</a:t>
            </a:r>
            <a:r>
              <a:rPr lang="zh-CN" altLang="en-US" sz="3300" dirty="0">
                <a:solidFill>
                  <a:srgbClr val="000000"/>
                </a:solidFill>
              </a:rPr>
              <a:t>基于环保如何提高车用柴油品质？</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3.</a:t>
            </a:r>
            <a:r>
              <a:rPr lang="zh-CN" altLang="en-US" sz="3300" dirty="0">
                <a:solidFill>
                  <a:srgbClr val="000000"/>
                </a:solidFill>
              </a:rPr>
              <a:t>分析柴油品质变化原因。</a:t>
            </a:r>
            <a:endParaRPr lang="en-US" altLang="zh-CN" sz="3300" dirty="0">
              <a:solidFill>
                <a:srgbClr val="000000"/>
              </a:solidFill>
            </a:endParaRPr>
          </a:p>
          <a:p>
            <a:pPr fontAlgn="base">
              <a:spcBef>
                <a:spcPct val="0"/>
              </a:spcBef>
              <a:spcAft>
                <a:spcPct val="0"/>
              </a:spcAft>
              <a:defRPr/>
            </a:pPr>
            <a:r>
              <a:rPr lang="en-US" altLang="zh-CN" sz="3300" dirty="0">
                <a:solidFill>
                  <a:srgbClr val="000000"/>
                </a:solidFill>
              </a:rPr>
              <a:t>4.</a:t>
            </a:r>
            <a:r>
              <a:rPr lang="zh-CN" altLang="en-US" sz="3300" dirty="0">
                <a:solidFill>
                  <a:srgbClr val="000000"/>
                </a:solidFill>
              </a:rPr>
              <a:t>汽车加错油对汽车的影响分析。</a:t>
            </a:r>
          </a:p>
        </p:txBody>
      </p:sp>
    </p:spTree>
    <p:extLst>
      <p:ext uri="{BB962C8B-B14F-4D97-AF65-F5344CB8AC3E}">
        <p14:creationId xmlns:p14="http://schemas.microsoft.com/office/powerpoint/2010/main" val="387383855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Rot="1" noChangeArrowheads="1"/>
          </p:cNvSpPr>
          <p:nvPr/>
        </p:nvSpPr>
        <p:spPr bwMode="auto">
          <a:xfrm>
            <a:off x="1547812" y="2193131"/>
            <a:ext cx="5149454" cy="1714500"/>
          </a:xfrm>
          <a:prstGeom prst="rect">
            <a:avLst/>
          </a:prstGeom>
          <a:noFill/>
          <a:ln w="9525">
            <a:noFill/>
            <a:miter lim="800000"/>
            <a:headEnd/>
            <a:tailEnd/>
          </a:ln>
        </p:spPr>
        <p:txBody>
          <a:bodyPr/>
          <a:lstStyle/>
          <a:p>
            <a:pPr indent="810816" fontAlgn="base">
              <a:lnSpc>
                <a:spcPct val="80000"/>
              </a:lnSpc>
              <a:spcBef>
                <a:spcPct val="20000"/>
              </a:spcBef>
              <a:spcAft>
                <a:spcPct val="0"/>
              </a:spcAft>
              <a:buClr>
                <a:srgbClr val="0066CC"/>
              </a:buClr>
              <a:defRPr/>
            </a:pPr>
            <a:r>
              <a:rPr lang="zh-CN" altLang="en-US" sz="2700" b="1" kern="0" dirty="0">
                <a:solidFill>
                  <a:srgbClr val="000000"/>
                </a:solidFill>
                <a:latin typeface="Times New Roman" pitchFamily="18" charset="0"/>
              </a:rPr>
              <a:t>日本：凝点</a:t>
            </a:r>
            <a:endParaRPr lang="en-US" altLang="zh-CN" sz="2700" b="1" kern="0" dirty="0">
              <a:solidFill>
                <a:srgbClr val="000000"/>
              </a:solidFill>
              <a:latin typeface="Times New Roman" pitchFamily="18" charset="0"/>
            </a:endParaRPr>
          </a:p>
          <a:p>
            <a:pPr indent="810816" fontAlgn="base">
              <a:lnSpc>
                <a:spcPct val="80000"/>
              </a:lnSpc>
              <a:spcBef>
                <a:spcPct val="20000"/>
              </a:spcBef>
              <a:spcAft>
                <a:spcPct val="0"/>
              </a:spcAft>
              <a:buClr>
                <a:srgbClr val="0066CC"/>
              </a:buClr>
              <a:defRPr/>
            </a:pPr>
            <a:r>
              <a:rPr lang="zh-CN" altLang="en-US" sz="2700" b="1" kern="0" dirty="0">
                <a:solidFill>
                  <a:srgbClr val="000000"/>
                </a:solidFill>
                <a:latin typeface="Times New Roman" pitchFamily="18" charset="0"/>
              </a:rPr>
              <a:t>美国：浊点</a:t>
            </a:r>
            <a:endParaRPr lang="en-US" altLang="zh-CN" sz="2700" b="1" kern="0" dirty="0">
              <a:solidFill>
                <a:srgbClr val="000000"/>
              </a:solidFill>
              <a:latin typeface="Times New Roman" pitchFamily="18" charset="0"/>
            </a:endParaRPr>
          </a:p>
          <a:p>
            <a:pPr indent="810816" fontAlgn="base">
              <a:lnSpc>
                <a:spcPct val="80000"/>
              </a:lnSpc>
              <a:spcBef>
                <a:spcPct val="20000"/>
              </a:spcBef>
              <a:spcAft>
                <a:spcPct val="0"/>
              </a:spcAft>
              <a:buClr>
                <a:srgbClr val="0066CC"/>
              </a:buClr>
              <a:defRPr/>
            </a:pPr>
            <a:r>
              <a:rPr lang="zh-CN" altLang="en-US" sz="2700" b="1" kern="0" dirty="0">
                <a:solidFill>
                  <a:srgbClr val="000000"/>
                </a:solidFill>
                <a:latin typeface="Times New Roman" pitchFamily="18" charset="0"/>
              </a:rPr>
              <a:t>欧洲国家：多采用冷滤点</a:t>
            </a:r>
            <a:endParaRPr lang="en-US" altLang="zh-CN" sz="2700" b="1" kern="0" dirty="0">
              <a:solidFill>
                <a:srgbClr val="000000"/>
              </a:solidFill>
              <a:latin typeface="Times New Roman" pitchFamily="18" charset="0"/>
            </a:endParaRPr>
          </a:p>
          <a:p>
            <a:pPr indent="810816" fontAlgn="base">
              <a:lnSpc>
                <a:spcPct val="80000"/>
              </a:lnSpc>
              <a:spcBef>
                <a:spcPct val="20000"/>
              </a:spcBef>
              <a:spcAft>
                <a:spcPct val="0"/>
              </a:spcAft>
              <a:buClr>
                <a:srgbClr val="0066CC"/>
              </a:buClr>
              <a:defRPr/>
            </a:pPr>
            <a:r>
              <a:rPr lang="zh-CN" altLang="en-US" sz="2700" b="1" kern="0" dirty="0">
                <a:solidFill>
                  <a:srgbClr val="000000"/>
                </a:solidFill>
                <a:latin typeface="Times New Roman" pitchFamily="18" charset="0"/>
              </a:rPr>
              <a:t>我国：凝点和冷滤点</a:t>
            </a:r>
            <a:endParaRPr lang="zh-CN" altLang="en-US" sz="2700" kern="0" dirty="0">
              <a:solidFill>
                <a:srgbClr val="000000"/>
              </a:solidFill>
              <a:latin typeface="Times New Roman" pitchFamily="18" charset="0"/>
            </a:endParaRPr>
          </a:p>
        </p:txBody>
      </p:sp>
      <p:sp>
        <p:nvSpPr>
          <p:cNvPr id="16387" name="Rectangle 3"/>
          <p:cNvSpPr txBox="1">
            <a:spLocks noRot="1" noChangeArrowheads="1"/>
          </p:cNvSpPr>
          <p:nvPr/>
        </p:nvSpPr>
        <p:spPr bwMode="auto">
          <a:xfrm>
            <a:off x="1691680" y="1419622"/>
            <a:ext cx="4375547" cy="635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fontAlgn="base">
              <a:lnSpc>
                <a:spcPct val="80000"/>
              </a:lnSpc>
              <a:spcAft>
                <a:spcPct val="0"/>
              </a:spcAft>
              <a:buClr>
                <a:srgbClr val="0066CC"/>
              </a:buClr>
              <a:buFont typeface="Wingdings" panose="05000000000000000000" pitchFamily="2" charset="2"/>
              <a:buNone/>
            </a:pPr>
            <a:r>
              <a:rPr lang="en-US" altLang="zh-CN" sz="1500" dirty="0">
                <a:solidFill>
                  <a:srgbClr val="000000"/>
                </a:solidFill>
                <a:latin typeface="Times New Roman" panose="02020603050405020304" pitchFamily="18" charset="0"/>
              </a:rPr>
              <a:t>             </a:t>
            </a:r>
            <a:r>
              <a:rPr lang="zh-CN" altLang="en-US" sz="3600" b="1" dirty="0">
                <a:solidFill>
                  <a:srgbClr val="FF0000"/>
                </a:solidFill>
                <a:latin typeface="Times New Roman" panose="02020603050405020304" pitchFamily="18" charset="0"/>
                <a:ea typeface="黑体" panose="02010609060101010101" pitchFamily="49" charset="-122"/>
              </a:rPr>
              <a:t>一、低温流动性</a:t>
            </a:r>
          </a:p>
        </p:txBody>
      </p:sp>
    </p:spTree>
    <p:extLst>
      <p:ext uri="{BB962C8B-B14F-4D97-AF65-F5344CB8AC3E}">
        <p14:creationId xmlns:p14="http://schemas.microsoft.com/office/powerpoint/2010/main" val="965954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Rot="1" noChangeArrowheads="1"/>
          </p:cNvSpPr>
          <p:nvPr/>
        </p:nvSpPr>
        <p:spPr bwMode="auto">
          <a:xfrm>
            <a:off x="2195513" y="1600200"/>
            <a:ext cx="1756172"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just" fontAlgn="base">
              <a:spcBef>
                <a:spcPct val="0"/>
              </a:spcBef>
              <a:spcAft>
                <a:spcPct val="0"/>
              </a:spcAft>
              <a:buClr>
                <a:srgbClr val="0066CC"/>
              </a:buClr>
              <a:buFont typeface="Wingdings" panose="05000000000000000000" pitchFamily="2" charset="2"/>
              <a:buNone/>
            </a:pPr>
            <a:r>
              <a:rPr lang="en-US" altLang="zh-CN" sz="2700" b="1" dirty="0">
                <a:solidFill>
                  <a:srgbClr val="000000"/>
                </a:solidFill>
                <a:latin typeface="Times New Roman" panose="02020603050405020304" pitchFamily="18" charset="0"/>
              </a:rPr>
              <a:t>1.</a:t>
            </a:r>
            <a:r>
              <a:rPr lang="zh-CN" altLang="en-US" sz="2700" b="1" dirty="0">
                <a:solidFill>
                  <a:srgbClr val="000000"/>
                </a:solidFill>
                <a:latin typeface="Times New Roman" panose="02020603050405020304" pitchFamily="18" charset="0"/>
              </a:rPr>
              <a:t>凝点</a:t>
            </a:r>
            <a:endParaRPr lang="en-US" altLang="zh-CN" sz="2700" b="1" dirty="0">
              <a:solidFill>
                <a:srgbClr val="000000"/>
              </a:solidFill>
              <a:latin typeface="Times New Roman" panose="02020603050405020304" pitchFamily="18" charset="0"/>
            </a:endParaRPr>
          </a:p>
          <a:p>
            <a:pPr algn="just" fontAlgn="base">
              <a:spcBef>
                <a:spcPct val="0"/>
              </a:spcBef>
              <a:spcAft>
                <a:spcPct val="0"/>
              </a:spcAft>
              <a:buClr>
                <a:srgbClr val="0066CC"/>
              </a:buClr>
              <a:buFont typeface="Wingdings" panose="05000000000000000000" pitchFamily="2" charset="2"/>
              <a:buNone/>
            </a:pPr>
            <a:r>
              <a:rPr lang="en-US" altLang="zh-CN" sz="2700" b="1" dirty="0">
                <a:solidFill>
                  <a:srgbClr val="000000"/>
                </a:solidFill>
                <a:latin typeface="Times New Roman" panose="02020603050405020304" pitchFamily="18" charset="0"/>
              </a:rPr>
              <a:t>2.</a:t>
            </a:r>
            <a:r>
              <a:rPr lang="zh-CN" altLang="en-US" sz="2700" b="1" dirty="0">
                <a:solidFill>
                  <a:srgbClr val="000000"/>
                </a:solidFill>
                <a:latin typeface="Times New Roman" panose="02020603050405020304" pitchFamily="18" charset="0"/>
              </a:rPr>
              <a:t>浊点</a:t>
            </a:r>
            <a:endParaRPr lang="en-US" altLang="zh-CN" sz="2700" b="1" dirty="0">
              <a:solidFill>
                <a:srgbClr val="000000"/>
              </a:solidFill>
              <a:latin typeface="Times New Roman" panose="02020603050405020304" pitchFamily="18" charset="0"/>
            </a:endParaRPr>
          </a:p>
          <a:p>
            <a:pPr algn="just" fontAlgn="base">
              <a:spcBef>
                <a:spcPct val="0"/>
              </a:spcBef>
              <a:spcAft>
                <a:spcPct val="0"/>
              </a:spcAft>
              <a:buClr>
                <a:srgbClr val="0066CC"/>
              </a:buClr>
              <a:buFont typeface="Wingdings" panose="05000000000000000000" pitchFamily="2" charset="2"/>
              <a:buNone/>
            </a:pPr>
            <a:r>
              <a:rPr lang="en-US" altLang="zh-CN" sz="2700" b="1" dirty="0">
                <a:solidFill>
                  <a:srgbClr val="000000"/>
                </a:solidFill>
                <a:latin typeface="Times New Roman" panose="02020603050405020304" pitchFamily="18" charset="0"/>
              </a:rPr>
              <a:t>3.</a:t>
            </a:r>
            <a:r>
              <a:rPr lang="zh-CN" altLang="en-US" sz="2700" b="1" dirty="0">
                <a:solidFill>
                  <a:srgbClr val="000000"/>
                </a:solidFill>
                <a:latin typeface="Times New Roman" panose="02020603050405020304" pitchFamily="18" charset="0"/>
              </a:rPr>
              <a:t>冷滤点</a:t>
            </a:r>
            <a:endParaRPr lang="zh-CN" altLang="en-US" sz="27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2490153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Rot="1" noChangeArrowheads="1"/>
          </p:cNvSpPr>
          <p:nvPr/>
        </p:nvSpPr>
        <p:spPr bwMode="auto">
          <a:xfrm>
            <a:off x="1475656" y="2571750"/>
            <a:ext cx="6175151" cy="535781"/>
          </a:xfrm>
          <a:prstGeom prst="rect">
            <a:avLst/>
          </a:prstGeom>
          <a:noFill/>
          <a:ln w="9525">
            <a:noFill/>
            <a:miter lim="800000"/>
            <a:headEnd/>
            <a:tailEnd/>
          </a:ln>
        </p:spPr>
        <p:txBody>
          <a:bodyPr/>
          <a:lstStyle/>
          <a:p>
            <a:pPr fontAlgn="base">
              <a:lnSpc>
                <a:spcPct val="80000"/>
              </a:lnSpc>
              <a:spcBef>
                <a:spcPct val="20000"/>
              </a:spcBef>
              <a:spcAft>
                <a:spcPct val="0"/>
              </a:spcAft>
              <a:buClr>
                <a:srgbClr val="0066CC"/>
              </a:buClr>
              <a:buFont typeface="Wingdings" pitchFamily="2" charset="2"/>
              <a:buNone/>
              <a:defRPr/>
            </a:pPr>
            <a:r>
              <a:rPr lang="zh-CN" altLang="en-US" sz="3300" b="1" kern="0" dirty="0">
                <a:solidFill>
                  <a:srgbClr val="000000"/>
                </a:solidFill>
                <a:latin typeface="黑体" panose="02010609060101010101" pitchFamily="49" charset="-122"/>
                <a:ea typeface="黑体" panose="02010609060101010101" pitchFamily="49" charset="-122"/>
              </a:rPr>
              <a:t>通常：</a:t>
            </a:r>
            <a:r>
              <a:rPr lang="zh-CN" altLang="en-US" sz="3300" b="1" kern="0" dirty="0">
                <a:solidFill>
                  <a:srgbClr val="FF0000"/>
                </a:solidFill>
                <a:latin typeface="黑体" panose="02010609060101010101" pitchFamily="49" charset="-122"/>
                <a:ea typeface="黑体" panose="02010609060101010101" pitchFamily="49" charset="-122"/>
              </a:rPr>
              <a:t>凝点＜冷滤点</a:t>
            </a:r>
            <a:r>
              <a:rPr lang="zh-CN" altLang="en-US" sz="3300" b="1" kern="0" dirty="0">
                <a:solidFill>
                  <a:srgbClr val="000000"/>
                </a:solidFill>
                <a:latin typeface="黑体" panose="02010609060101010101" pitchFamily="49" charset="-122"/>
                <a:ea typeface="黑体" panose="02010609060101010101" pitchFamily="49" charset="-122"/>
              </a:rPr>
              <a:t>＜浊点</a:t>
            </a:r>
            <a:endParaRPr lang="zh-CN" altLang="en-US" sz="3300" kern="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193263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Rot="1" noChangeArrowheads="1"/>
          </p:cNvSpPr>
          <p:nvPr>
            <p:ph type="subTitle" idx="1"/>
          </p:nvPr>
        </p:nvSpPr>
        <p:spPr>
          <a:xfrm>
            <a:off x="1196579" y="857250"/>
            <a:ext cx="6697265" cy="3214688"/>
          </a:xfrm>
        </p:spPr>
        <p:txBody>
          <a:bodyPr/>
          <a:lstStyle/>
          <a:p>
            <a:pPr algn="l" eaLnBrk="1" hangingPunct="1">
              <a:lnSpc>
                <a:spcPct val="80000"/>
              </a:lnSpc>
            </a:pPr>
            <a:r>
              <a:rPr lang="en-US" altLang="zh-CN" sz="1500" dirty="0">
                <a:latin typeface="Times New Roman" panose="02020603050405020304" pitchFamily="18" charset="0"/>
              </a:rPr>
              <a:t>       </a:t>
            </a:r>
          </a:p>
          <a:p>
            <a:pPr algn="l" eaLnBrk="1" hangingPunct="1">
              <a:spcBef>
                <a:spcPct val="0"/>
              </a:spcBef>
            </a:pPr>
            <a:r>
              <a:rPr lang="en-US" altLang="zh-CN" dirty="0" smtClean="0">
                <a:solidFill>
                  <a:srgbClr val="000000"/>
                </a:solidFill>
                <a:latin typeface="Times New Roman" panose="02020603050405020304" pitchFamily="18" charset="0"/>
              </a:rPr>
              <a:t>        </a:t>
            </a:r>
            <a:r>
              <a:rPr lang="zh-CN" altLang="en-US" sz="3600" b="1" dirty="0">
                <a:solidFill>
                  <a:srgbClr val="FF0000"/>
                </a:solidFill>
                <a:latin typeface="Times New Roman" panose="02020603050405020304" pitchFamily="18" charset="0"/>
                <a:ea typeface="黑体" panose="02010609060101010101" pitchFamily="49" charset="-122"/>
              </a:rPr>
              <a:t>二、雾化和蒸发性</a:t>
            </a:r>
          </a:p>
          <a:p>
            <a:pPr algn="just" eaLnBrk="1" hangingPunct="1">
              <a:spcBef>
                <a:spcPct val="0"/>
              </a:spcBef>
            </a:pPr>
            <a:r>
              <a:rPr lang="zh-CN" altLang="en-US" sz="3600" b="1" dirty="0">
                <a:solidFill>
                  <a:srgbClr val="000000"/>
                </a:solidFill>
                <a:latin typeface="Times New Roman" panose="02020603050405020304" pitchFamily="18" charset="0"/>
              </a:rPr>
              <a:t>     </a:t>
            </a:r>
            <a:r>
              <a:rPr lang="en-US" altLang="zh-CN" sz="3600" b="1" dirty="0">
                <a:solidFill>
                  <a:srgbClr val="000000"/>
                </a:solidFill>
                <a:latin typeface="Times New Roman" panose="02020603050405020304" pitchFamily="18" charset="0"/>
              </a:rPr>
              <a:t>1.</a:t>
            </a:r>
            <a:r>
              <a:rPr lang="zh-CN" altLang="en-US" sz="3600" b="1" dirty="0">
                <a:solidFill>
                  <a:srgbClr val="000000"/>
                </a:solidFill>
                <a:latin typeface="Times New Roman" panose="02020603050405020304" pitchFamily="18" charset="0"/>
              </a:rPr>
              <a:t>馏程</a:t>
            </a:r>
            <a:endParaRPr lang="en-US" altLang="zh-CN" sz="3600" b="1" dirty="0">
              <a:solidFill>
                <a:srgbClr val="000000"/>
              </a:solidFill>
              <a:latin typeface="Times New Roman" panose="02020603050405020304" pitchFamily="18" charset="0"/>
            </a:endParaRPr>
          </a:p>
          <a:p>
            <a:pPr algn="just" eaLnBrk="1" hangingPunct="1">
              <a:spcBef>
                <a:spcPct val="0"/>
              </a:spcBef>
            </a:pPr>
            <a:r>
              <a:rPr lang="en-US" altLang="zh-CN" sz="3600" b="1" dirty="0">
                <a:solidFill>
                  <a:srgbClr val="000000"/>
                </a:solidFill>
                <a:latin typeface="Times New Roman" panose="02020603050405020304" pitchFamily="18" charset="0"/>
              </a:rPr>
              <a:t>     2.</a:t>
            </a:r>
            <a:r>
              <a:rPr lang="zh-CN" altLang="en-US" sz="3600" b="1" dirty="0">
                <a:solidFill>
                  <a:srgbClr val="000000"/>
                </a:solidFill>
                <a:latin typeface="Times New Roman" panose="02020603050405020304" pitchFamily="18" charset="0"/>
              </a:rPr>
              <a:t>闪点</a:t>
            </a:r>
            <a:endParaRPr lang="en-US" altLang="zh-CN" sz="3600" b="1" dirty="0">
              <a:solidFill>
                <a:srgbClr val="000000"/>
              </a:solidFill>
              <a:latin typeface="Times New Roman" panose="02020603050405020304" pitchFamily="18" charset="0"/>
            </a:endParaRPr>
          </a:p>
          <a:p>
            <a:pPr algn="just" eaLnBrk="1" hangingPunct="1">
              <a:spcBef>
                <a:spcPct val="0"/>
              </a:spcBef>
            </a:pPr>
            <a:r>
              <a:rPr lang="en-US" altLang="zh-CN" sz="3600" b="1" dirty="0">
                <a:solidFill>
                  <a:srgbClr val="000000"/>
                </a:solidFill>
                <a:latin typeface="Times New Roman" panose="02020603050405020304" pitchFamily="18" charset="0"/>
              </a:rPr>
              <a:t>     3.</a:t>
            </a:r>
            <a:r>
              <a:rPr lang="zh-CN" altLang="en-US" sz="3600" b="1" dirty="0" smtClean="0">
                <a:solidFill>
                  <a:srgbClr val="000000"/>
                </a:solidFill>
                <a:latin typeface="Times New Roman" panose="02020603050405020304" pitchFamily="18" charset="0"/>
              </a:rPr>
              <a:t>运动粘度</a:t>
            </a:r>
            <a:r>
              <a:rPr lang="en-US" altLang="zh-CN" sz="2000" b="1" dirty="0">
                <a:solidFill>
                  <a:srgbClr val="000000"/>
                </a:solidFill>
                <a:latin typeface="Times New Roman" panose="02020603050405020304" pitchFamily="18" charset="0"/>
              </a:rPr>
              <a:t>(20</a:t>
            </a:r>
            <a:r>
              <a:rPr lang="zh-CN" altLang="en-US" sz="2000" b="1" dirty="0">
                <a:solidFill>
                  <a:srgbClr val="000000"/>
                </a:solidFill>
                <a:latin typeface="Times New Roman" panose="02020603050405020304" pitchFamily="18" charset="0"/>
              </a:rPr>
              <a:t>℃</a:t>
            </a:r>
            <a:r>
              <a:rPr lang="en-US" altLang="zh-CN" sz="2000" b="1" dirty="0">
                <a:solidFill>
                  <a:srgbClr val="000000"/>
                </a:solidFill>
                <a:latin typeface="Times New Roman" panose="02020603050405020304" pitchFamily="18" charset="0"/>
              </a:rPr>
              <a:t>)</a:t>
            </a:r>
          </a:p>
          <a:p>
            <a:pPr algn="just" eaLnBrk="1" hangingPunct="1">
              <a:spcBef>
                <a:spcPct val="0"/>
              </a:spcBef>
            </a:pPr>
            <a:r>
              <a:rPr lang="en-US" altLang="zh-CN" sz="3600" b="1" dirty="0">
                <a:solidFill>
                  <a:srgbClr val="000000"/>
                </a:solidFill>
                <a:latin typeface="Times New Roman" panose="02020603050405020304" pitchFamily="18" charset="0"/>
              </a:rPr>
              <a:t>     4.</a:t>
            </a:r>
            <a:r>
              <a:rPr lang="zh-CN" altLang="en-US" sz="3600" b="1" dirty="0" smtClean="0">
                <a:solidFill>
                  <a:srgbClr val="000000"/>
                </a:solidFill>
                <a:latin typeface="Times New Roman" panose="02020603050405020304" pitchFamily="18" charset="0"/>
              </a:rPr>
              <a:t>密度</a:t>
            </a:r>
            <a:endParaRPr lang="zh-CN" altLang="en-US" sz="3600"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5557302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 calcmode="lin" valueType="num">
                                      <p:cBhvr additive="base">
                                        <p:cTn id="7" dur="500" fill="hold"/>
                                        <p:tgtEl>
                                          <p:spTgt spid="194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8">
                                            <p:txEl>
                                              <p:pRg st="1" end="1"/>
                                            </p:txEl>
                                          </p:spTgt>
                                        </p:tgtEl>
                                        <p:attrNameLst>
                                          <p:attrName>style.visibility</p:attrName>
                                        </p:attrNameLst>
                                      </p:cBhvr>
                                      <p:to>
                                        <p:strVal val="visible"/>
                                      </p:to>
                                    </p:set>
                                    <p:anim calcmode="lin" valueType="num">
                                      <p:cBhvr additive="base">
                                        <p:cTn id="13" dur="500" fill="hold"/>
                                        <p:tgtEl>
                                          <p:spTgt spid="1945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8">
                                            <p:txEl>
                                              <p:pRg st="2" end="2"/>
                                            </p:txEl>
                                          </p:spTgt>
                                        </p:tgtEl>
                                        <p:attrNameLst>
                                          <p:attrName>style.visibility</p:attrName>
                                        </p:attrNameLst>
                                      </p:cBhvr>
                                      <p:to>
                                        <p:strVal val="visible"/>
                                      </p:to>
                                    </p:set>
                                    <p:anim calcmode="lin" valueType="num">
                                      <p:cBhvr additive="base">
                                        <p:cTn id="19" dur="5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8">
                                            <p:txEl>
                                              <p:pRg st="3" end="3"/>
                                            </p:txEl>
                                          </p:spTgt>
                                        </p:tgtEl>
                                        <p:attrNameLst>
                                          <p:attrName>style.visibility</p:attrName>
                                        </p:attrNameLst>
                                      </p:cBhvr>
                                      <p:to>
                                        <p:strVal val="visible"/>
                                      </p:to>
                                    </p:set>
                                    <p:anim calcmode="lin" valueType="num">
                                      <p:cBhvr additive="base">
                                        <p:cTn id="25"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8">
                                            <p:txEl>
                                              <p:pRg st="4" end="4"/>
                                            </p:txEl>
                                          </p:spTgt>
                                        </p:tgtEl>
                                        <p:attrNameLst>
                                          <p:attrName>style.visibility</p:attrName>
                                        </p:attrNameLst>
                                      </p:cBhvr>
                                      <p:to>
                                        <p:strVal val="visible"/>
                                      </p:to>
                                    </p:set>
                                    <p:anim calcmode="lin" valueType="num">
                                      <p:cBhvr additive="base">
                                        <p:cTn id="31" dur="500" fill="hold"/>
                                        <p:tgtEl>
                                          <p:spTgt spid="1945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58">
                                            <p:txEl>
                                              <p:pRg st="5" end="5"/>
                                            </p:txEl>
                                          </p:spTgt>
                                        </p:tgtEl>
                                        <p:attrNameLst>
                                          <p:attrName>style.visibility</p:attrName>
                                        </p:attrNameLst>
                                      </p:cBhvr>
                                      <p:to>
                                        <p:strVal val="visible"/>
                                      </p:to>
                                    </p:set>
                                    <p:anim calcmode="lin" valueType="num">
                                      <p:cBhvr additive="base">
                                        <p:cTn id="37" dur="500" fill="hold"/>
                                        <p:tgtEl>
                                          <p:spTgt spid="1945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Rot="1" noChangeArrowheads="1"/>
          </p:cNvSpPr>
          <p:nvPr>
            <p:ph type="subTitle" idx="1"/>
          </p:nvPr>
        </p:nvSpPr>
        <p:spPr>
          <a:xfrm>
            <a:off x="251520" y="1491630"/>
            <a:ext cx="8640960" cy="1789931"/>
          </a:xfrm>
        </p:spPr>
        <p:txBody>
          <a:bodyPr anchor="ctr"/>
          <a:lstStyle/>
          <a:p>
            <a:pPr indent="673894" algn="l" eaLnBrk="1" hangingPunct="1">
              <a:lnSpc>
                <a:spcPct val="125000"/>
              </a:lnSpc>
            </a:pPr>
            <a:r>
              <a:rPr lang="zh-CN" altLang="en-US" sz="2700" dirty="0">
                <a:latin typeface="黑体" panose="02010609060101010101" pitchFamily="49" charset="-122"/>
                <a:ea typeface="黑体" panose="02010609060101010101" pitchFamily="49" charset="-122"/>
              </a:rPr>
              <a:t>规定条件下，加热油品所逸出的蒸气和周围空气形成的混合气与火焰接触发生瞬间闪火的最低温度为</a:t>
            </a:r>
            <a:r>
              <a:rPr lang="zh-CN" altLang="en-US" sz="2700" dirty="0">
                <a:solidFill>
                  <a:schemeClr val="tx2"/>
                </a:solidFill>
                <a:latin typeface="黑体" panose="02010609060101010101" pitchFamily="49" charset="-122"/>
                <a:ea typeface="黑体" panose="02010609060101010101" pitchFamily="49" charset="-122"/>
              </a:rPr>
              <a:t>闪点</a:t>
            </a:r>
            <a:r>
              <a:rPr lang="zh-CN" altLang="en-US" sz="2700" dirty="0">
                <a:latin typeface="黑体" panose="02010609060101010101" pitchFamily="49" charset="-122"/>
                <a:ea typeface="黑体" panose="02010609060101010101" pitchFamily="49" charset="-122"/>
              </a:rPr>
              <a:t>（柴油一般用闭口杯测定，为闭口闪点</a:t>
            </a:r>
            <a:r>
              <a:rPr lang="zh-CN" altLang="en-US" sz="2700" dirty="0" smtClean="0">
                <a:latin typeface="黑体" panose="02010609060101010101" pitchFamily="49" charset="-122"/>
                <a:ea typeface="黑体" panose="02010609060101010101" pitchFamily="49" charset="-122"/>
              </a:rPr>
              <a:t>）。</a:t>
            </a:r>
            <a:endParaRPr lang="zh-CN" altLang="en-US" sz="27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8479503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Rot="1" noChangeArrowheads="1"/>
          </p:cNvSpPr>
          <p:nvPr>
            <p:ph type="subTitle" idx="1"/>
          </p:nvPr>
        </p:nvSpPr>
        <p:spPr>
          <a:xfrm>
            <a:off x="251520" y="1779662"/>
            <a:ext cx="8640960" cy="1512168"/>
          </a:xfrm>
        </p:spPr>
        <p:txBody>
          <a:bodyPr anchor="ctr"/>
          <a:lstStyle/>
          <a:p>
            <a:pPr indent="673894" algn="l" eaLnBrk="1" hangingPunct="1">
              <a:lnSpc>
                <a:spcPct val="125000"/>
              </a:lnSpc>
            </a:pPr>
            <a:r>
              <a:rPr lang="zh-CN" altLang="en-US" sz="2700" dirty="0">
                <a:latin typeface="黑体" panose="02010609060101010101" pitchFamily="49" charset="-122"/>
                <a:ea typeface="黑体" panose="02010609060101010101" pitchFamily="49" charset="-122"/>
              </a:rPr>
              <a:t>在闪火温度的基础上，再继续对燃油加热，当接近火焰时，不但油面上的混合气体有闪火现象，而且整个液体油面都开始着火的最低温度称为</a:t>
            </a:r>
            <a:r>
              <a:rPr lang="zh-CN" altLang="en-US" sz="2700" dirty="0">
                <a:solidFill>
                  <a:srgbClr val="FF0000"/>
                </a:solidFill>
                <a:latin typeface="黑体" panose="02010609060101010101" pitchFamily="49" charset="-122"/>
                <a:ea typeface="黑体" panose="02010609060101010101" pitchFamily="49" charset="-122"/>
              </a:rPr>
              <a:t>燃点</a:t>
            </a:r>
            <a:r>
              <a:rPr lang="zh-CN" altLang="en-US" sz="27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296648926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Rot="1" noChangeArrowheads="1"/>
          </p:cNvSpPr>
          <p:nvPr>
            <p:ph type="subTitle" idx="1"/>
          </p:nvPr>
        </p:nvSpPr>
        <p:spPr>
          <a:xfrm>
            <a:off x="107504" y="1923678"/>
            <a:ext cx="8784976" cy="1304304"/>
          </a:xfrm>
        </p:spPr>
        <p:txBody>
          <a:bodyPr anchor="ctr"/>
          <a:lstStyle/>
          <a:p>
            <a:pPr indent="673894" algn="l" eaLnBrk="1" hangingPunct="1">
              <a:lnSpc>
                <a:spcPct val="150000"/>
              </a:lnSpc>
            </a:pPr>
            <a:r>
              <a:rPr lang="zh-CN" altLang="en-US" sz="2700" dirty="0">
                <a:latin typeface="黑体" panose="02010609060101010101" pitchFamily="49" charset="-122"/>
                <a:ea typeface="黑体" panose="02010609060101010101" pitchFamily="49" charset="-122"/>
              </a:rPr>
              <a:t>若再加热，直至液体油面不接触火焰而自行着火，即燃油出现自燃现象，燃油发生自燃的最低温度称为</a:t>
            </a:r>
            <a:r>
              <a:rPr lang="zh-CN" altLang="en-US" sz="2700" dirty="0">
                <a:solidFill>
                  <a:schemeClr val="tx2"/>
                </a:solidFill>
                <a:latin typeface="黑体" panose="02010609060101010101" pitchFamily="49" charset="-122"/>
                <a:ea typeface="黑体" panose="02010609060101010101" pitchFamily="49" charset="-122"/>
              </a:rPr>
              <a:t>自燃点。</a:t>
            </a:r>
            <a:endParaRPr lang="zh-CN" altLang="en-US" sz="27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8672326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4237</TotalTime>
  <Words>719</Words>
  <Application>Microsoft Office PowerPoint</Application>
  <PresentationFormat>全屏显示(16:9)</PresentationFormat>
  <Paragraphs>75</Paragraphs>
  <Slides>29</Slides>
  <Notes>5</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29</vt:i4>
      </vt:variant>
    </vt:vector>
  </HeadingPairs>
  <TitlesOfParts>
    <vt:vector size="39" baseType="lpstr">
      <vt:lpstr>黑体</vt:lpstr>
      <vt:lpstr>宋体</vt:lpstr>
      <vt:lpstr>Arial</vt:lpstr>
      <vt:lpstr>Calibri</vt:lpstr>
      <vt:lpstr>Times New Roman</vt:lpstr>
      <vt:lpstr>Wingdings</vt:lpstr>
      <vt:lpstr>Wingdings 2</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125</cp:revision>
  <dcterms:created xsi:type="dcterms:W3CDTF">2014-02-17T07:50:13Z</dcterms:created>
  <dcterms:modified xsi:type="dcterms:W3CDTF">2017-01-02T07:39:58Z</dcterms:modified>
</cp:coreProperties>
</file>