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1" r:id="rId4"/>
    <p:sldId id="262" r:id="rId5"/>
    <p:sldId id="263" r:id="rId6"/>
    <p:sldId id="258" r:id="rId7"/>
    <p:sldId id="264" r:id="rId8"/>
    <p:sldId id="265" r:id="rId9"/>
    <p:sldId id="268" r:id="rId10"/>
    <p:sldId id="269" r:id="rId11"/>
    <p:sldId id="266" r:id="rId12"/>
    <p:sldId id="270" r:id="rId13"/>
    <p:sldId id="267" r:id="rId14"/>
    <p:sldId id="271" r:id="rId15"/>
    <p:sldId id="272" r:id="rId16"/>
    <p:sldId id="273" r:id="rId17"/>
    <p:sldId id="274" r:id="rId18"/>
    <p:sldId id="259" r:id="rId19"/>
    <p:sldId id="275" r:id="rId20"/>
    <p:sldId id="277" r:id="rId21"/>
    <p:sldId id="279" r:id="rId22"/>
    <p:sldId id="276" r:id="rId23"/>
    <p:sldId id="280" r:id="rId24"/>
    <p:sldId id="281" r:id="rId25"/>
    <p:sldId id="282" r:id="rId26"/>
    <p:sldId id="283" r:id="rId27"/>
    <p:sldId id="260" r:id="rId28"/>
    <p:sldId id="284" r:id="rId29"/>
    <p:sldId id="286" r:id="rId30"/>
    <p:sldId id="287" r:id="rId31"/>
    <p:sldId id="285"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314"/>
    <p:restoredTop sz="50000"/>
  </p:normalViewPr>
  <p:slideViewPr>
    <p:cSldViewPr snapToGrid="0" snapToObjects="1">
      <p:cViewPr varScale="1">
        <p:scale>
          <a:sx n="26" d="100"/>
          <a:sy n="26" d="100"/>
        </p:scale>
        <p:origin x="-1032" y="-8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ltLang="zh-CN"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ltLang="zh-CN"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ltLang="zh-CN"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ltLang="zh-CN"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ltLang="zh-CN" smtClean="0"/>
              <a:t>Drag picture to placeholder or click icon to add</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ltLang="zh-CN"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ltLang="zh-CN"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3/28/2016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3/28/2016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tif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tif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2.tif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4.tif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5.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zh-CN" altLang="en-US" dirty="0"/>
              <a:t>第</a:t>
            </a:r>
            <a:r>
              <a:rPr lang="en-US" altLang="zh-CN" dirty="0"/>
              <a:t>5</a:t>
            </a:r>
            <a:r>
              <a:rPr lang="zh-CN" altLang="en-US" dirty="0" smtClean="0"/>
              <a:t>章</a:t>
            </a:r>
            <a:br>
              <a:rPr lang="zh-CN" altLang="en-US" dirty="0" smtClean="0"/>
            </a:br>
            <a:r>
              <a:rPr lang="zh-CN" altLang="en-US" dirty="0" smtClean="0"/>
              <a:t> </a:t>
            </a:r>
            <a:r>
              <a:rPr lang="zh-CN" altLang="en-US" dirty="0"/>
              <a:t>网络侦查</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xmlns="" val="4110367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5.1.1  </a:t>
            </a:r>
            <a:r>
              <a:rPr lang="zh-CN" altLang="en-US" b="1" dirty="0"/>
              <a:t>数据链路层扫描</a:t>
            </a:r>
            <a:r>
              <a:rPr lang="en-US" b="1" dirty="0"/>
              <a:t/>
            </a:r>
            <a:br>
              <a:rPr lang="en-US" b="1" dirty="0"/>
            </a:br>
            <a:endParaRPr lang="en-US" dirty="0"/>
          </a:p>
        </p:txBody>
      </p:sp>
      <p:sp>
        <p:nvSpPr>
          <p:cNvPr id="3" name="Content Placeholder 2"/>
          <p:cNvSpPr>
            <a:spLocks noGrp="1"/>
          </p:cNvSpPr>
          <p:nvPr>
            <p:ph sz="quarter" idx="13"/>
          </p:nvPr>
        </p:nvSpPr>
        <p:spPr/>
        <p:txBody>
          <a:bodyPr/>
          <a:lstStyle/>
          <a:p>
            <a:r>
              <a:rPr lang="zh-CN" altLang="en-US" dirty="0">
                <a:latin typeface="+mn-ea"/>
              </a:rPr>
              <a:t>在扫描之前首先要确定数据捕获的网卡。单击</a:t>
            </a:r>
            <a:r>
              <a:rPr lang="en-US" dirty="0" smtClean="0">
                <a:latin typeface="+mn-ea"/>
              </a:rPr>
              <a:t>C</a:t>
            </a:r>
            <a:r>
              <a:rPr lang="en-US" cap="none" dirty="0" smtClean="0">
                <a:latin typeface="+mn-ea"/>
              </a:rPr>
              <a:t>onfigure</a:t>
            </a:r>
            <a:r>
              <a:rPr lang="zh-CN" altLang="en-US" dirty="0" smtClean="0">
                <a:latin typeface="+mn-ea"/>
              </a:rPr>
              <a:t>菜单</a:t>
            </a:r>
            <a:r>
              <a:rPr lang="zh-CN" altLang="en-US" dirty="0">
                <a:latin typeface="+mn-ea"/>
              </a:rPr>
              <a:t>，选择捕获数据的</a:t>
            </a:r>
            <a:r>
              <a:rPr lang="zh-CN" altLang="en-US" dirty="0" smtClean="0">
                <a:latin typeface="+mn-ea"/>
              </a:rPr>
              <a:t>网卡，单击  </a:t>
            </a:r>
            <a:r>
              <a:rPr lang="zh-CN" altLang="en-US" dirty="0" smtClean="0"/>
              <a:t>按钮</a:t>
            </a:r>
            <a:r>
              <a:rPr lang="zh-CN" altLang="en-US" dirty="0"/>
              <a:t>，启动捕获数据，然后，单击</a:t>
            </a:r>
            <a:r>
              <a:rPr lang="en-US" dirty="0"/>
              <a:t> </a:t>
            </a:r>
            <a:r>
              <a:rPr lang="zh-CN" altLang="en-US" dirty="0"/>
              <a:t> </a:t>
            </a:r>
            <a:r>
              <a:rPr lang="zh-CN" altLang="en-US" dirty="0" smtClean="0"/>
              <a:t>      ，</a:t>
            </a:r>
            <a:r>
              <a:rPr lang="zh-CN" altLang="en-US" dirty="0"/>
              <a:t>单击右键</a:t>
            </a:r>
            <a:r>
              <a:rPr lang="zh-CN" altLang="en-US" dirty="0" smtClean="0"/>
              <a:t>启动                  扫描</a:t>
            </a:r>
            <a:r>
              <a:rPr lang="zh-CN" altLang="en-US" dirty="0"/>
              <a:t>所有存活主机，如图</a:t>
            </a:r>
            <a:r>
              <a:rPr lang="en-US" dirty="0"/>
              <a:t>5-2</a:t>
            </a:r>
            <a:r>
              <a:rPr lang="zh-CN" altLang="en-US" dirty="0"/>
              <a:t>所示</a:t>
            </a:r>
            <a:r>
              <a:rPr lang="en-US" dirty="0"/>
              <a:t> </a:t>
            </a:r>
            <a:endParaRPr lang="en-US" dirty="0">
              <a:latin typeface="+mn-ea"/>
            </a:endParaRP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28737" y="6506275"/>
            <a:ext cx="4337050" cy="369332"/>
          </a:xfrm>
          <a:prstGeom prst="rect">
            <a:avLst/>
          </a:prstGeom>
          <a:noFill/>
        </p:spPr>
        <p:txBody>
          <a:bodyPr wrap="square" rtlCol="0">
            <a:spAutoFit/>
          </a:bodyPr>
          <a:lstStyle/>
          <a:p>
            <a:pPr algn="ctr"/>
            <a:r>
              <a:rPr lang="zh-CN" altLang="en-US" b="1" dirty="0"/>
              <a:t>图</a:t>
            </a:r>
            <a:r>
              <a:rPr lang="en-US" b="1" dirty="0"/>
              <a:t>5-2 Cain</a:t>
            </a:r>
            <a:r>
              <a:rPr lang="zh-CN" altLang="en-US" b="1" dirty="0"/>
              <a:t>工具扫描存活主机</a:t>
            </a:r>
            <a:endParaRPr lang="en-US" dirty="0"/>
          </a:p>
        </p:txBody>
      </p:sp>
      <p:sp>
        <p:nvSpPr>
          <p:cNvPr id="18" name="Rectangle 2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70" name="Picture 2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03336" y="2833210"/>
            <a:ext cx="266700" cy="241300"/>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25"/>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72" name="Picture 2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529783" y="2835840"/>
            <a:ext cx="596900" cy="241300"/>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Rectangle 2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74" name="Picture 26"/>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888637" y="2861240"/>
            <a:ext cx="1257300" cy="190500"/>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Rectangle 29"/>
          <p:cNvSpPr>
            <a:spLocks noChangeArrowheads="1"/>
          </p:cNvSpPr>
          <p:nvPr/>
        </p:nvSpPr>
        <p:spPr bwMode="auto">
          <a:xfrm flipV="1">
            <a:off x="3828737" y="3003696"/>
            <a:ext cx="11314043" cy="45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2076" name="Picture 28"/>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828737" y="3258853"/>
            <a:ext cx="4337050" cy="328814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252130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mj-ea"/>
              </a:rPr>
              <a:t>5.1.2  </a:t>
            </a:r>
            <a:r>
              <a:rPr lang="zh-CN" altLang="en-US" b="1" dirty="0">
                <a:latin typeface="+mj-ea"/>
              </a:rPr>
              <a:t>网络层扫描</a:t>
            </a:r>
            <a:r>
              <a:rPr lang="en-US" b="1" dirty="0"/>
              <a:t/>
            </a:r>
            <a:br>
              <a:rPr lang="en-US" b="1" dirty="0"/>
            </a:br>
            <a:endParaRPr lang="en-US" dirty="0"/>
          </a:p>
        </p:txBody>
      </p:sp>
      <p:sp>
        <p:nvSpPr>
          <p:cNvPr id="3" name="Content Placeholder 2"/>
          <p:cNvSpPr>
            <a:spLocks noGrp="1"/>
          </p:cNvSpPr>
          <p:nvPr>
            <p:ph sz="quarter" idx="13"/>
          </p:nvPr>
        </p:nvSpPr>
        <p:spPr/>
        <p:txBody>
          <a:bodyPr/>
          <a:lstStyle/>
          <a:p>
            <a:r>
              <a:rPr lang="zh-CN" altLang="en-US" dirty="0"/>
              <a:t>网络层扫描主要是利用</a:t>
            </a:r>
            <a:r>
              <a:rPr lang="en-US" dirty="0"/>
              <a:t>ICMP</a:t>
            </a:r>
            <a:r>
              <a:rPr lang="zh-CN" altLang="en-US" dirty="0"/>
              <a:t>协议的特性获取主机是否存活。最常用的工具</a:t>
            </a:r>
            <a:r>
              <a:rPr lang="zh-CN" altLang="en-US" dirty="0" smtClean="0"/>
              <a:t>是</a:t>
            </a:r>
            <a:r>
              <a:rPr lang="en-US" cap="none" dirty="0" smtClean="0"/>
              <a:t>ping</a:t>
            </a:r>
            <a:r>
              <a:rPr lang="zh-CN" altLang="en-US" dirty="0" smtClean="0"/>
              <a:t>命令</a:t>
            </a:r>
            <a:r>
              <a:rPr lang="zh-CN" altLang="en-US" dirty="0"/>
              <a:t>。如要扫描</a:t>
            </a:r>
            <a:r>
              <a:rPr lang="en-US" dirty="0"/>
              <a:t>10.60.34.254</a:t>
            </a:r>
            <a:r>
              <a:rPr lang="zh-CN" altLang="en-US" dirty="0"/>
              <a:t>的主机，可以在命令窗口</a:t>
            </a:r>
            <a:r>
              <a:rPr lang="zh-CN" altLang="en-US" dirty="0" smtClean="0"/>
              <a:t>输入</a:t>
            </a:r>
            <a:r>
              <a:rPr lang="en-US" cap="none" dirty="0" smtClean="0"/>
              <a:t>ping</a:t>
            </a:r>
            <a:r>
              <a:rPr lang="en-US" dirty="0" smtClean="0"/>
              <a:t> </a:t>
            </a:r>
            <a:r>
              <a:rPr lang="en-US" dirty="0"/>
              <a:t>10.60.34.254</a:t>
            </a:r>
            <a:r>
              <a:rPr lang="zh-CN" altLang="en-US" dirty="0" smtClean="0"/>
              <a:t>。</a:t>
            </a:r>
          </a:p>
          <a:p>
            <a:r>
              <a:rPr lang="zh-CN" altLang="en-US" dirty="0" smtClean="0"/>
              <a:t>其</a:t>
            </a:r>
            <a:r>
              <a:rPr lang="zh-CN" altLang="en-US" dirty="0"/>
              <a:t>工作原理是向目标主机发送</a:t>
            </a:r>
            <a:r>
              <a:rPr lang="en-US" dirty="0"/>
              <a:t>ICMP</a:t>
            </a:r>
            <a:r>
              <a:rPr lang="zh-CN" altLang="en-US" dirty="0"/>
              <a:t>协议的</a:t>
            </a:r>
            <a:r>
              <a:rPr lang="en-US" dirty="0" smtClean="0"/>
              <a:t>E</a:t>
            </a:r>
            <a:r>
              <a:rPr lang="en-US" cap="none" dirty="0" smtClean="0"/>
              <a:t>cho</a:t>
            </a:r>
            <a:r>
              <a:rPr lang="en-US" dirty="0" smtClean="0"/>
              <a:t> R</a:t>
            </a:r>
            <a:r>
              <a:rPr lang="en-US" cap="none" dirty="0" smtClean="0"/>
              <a:t>equest</a:t>
            </a:r>
            <a:r>
              <a:rPr lang="zh-CN" altLang="en-US" dirty="0" smtClean="0"/>
              <a:t>请求包</a:t>
            </a:r>
            <a:r>
              <a:rPr lang="zh-CN" altLang="en-US" dirty="0"/>
              <a:t>，若目标主机存活，则会回应</a:t>
            </a:r>
            <a:r>
              <a:rPr lang="en-US" dirty="0" smtClean="0"/>
              <a:t>E</a:t>
            </a:r>
            <a:r>
              <a:rPr lang="en-US" cap="none" dirty="0" smtClean="0"/>
              <a:t>cho</a:t>
            </a:r>
            <a:r>
              <a:rPr lang="en-US" dirty="0" smtClean="0"/>
              <a:t> R</a:t>
            </a:r>
            <a:r>
              <a:rPr lang="en-US" cap="none" dirty="0" smtClean="0"/>
              <a:t>eply</a:t>
            </a:r>
            <a:r>
              <a:rPr lang="zh-CN" altLang="en-US" dirty="0" smtClean="0"/>
              <a:t>包</a:t>
            </a:r>
            <a:r>
              <a:rPr lang="zh-CN" altLang="en-US" dirty="0"/>
              <a:t>，如图</a:t>
            </a:r>
            <a:r>
              <a:rPr lang="en-US" dirty="0"/>
              <a:t>5-3</a:t>
            </a:r>
            <a:r>
              <a:rPr lang="zh-CN" altLang="en-US" dirty="0"/>
              <a:t>所示</a:t>
            </a:r>
            <a:r>
              <a:rPr lang="en-US" dirty="0"/>
              <a:t> </a:t>
            </a:r>
          </a:p>
        </p:txBody>
      </p:sp>
      <p:sp>
        <p:nvSpPr>
          <p:cNvPr id="4" name="Rectangle 2"/>
          <p:cNvSpPr>
            <a:spLocks noChangeArrowheads="1"/>
          </p:cNvSpPr>
          <p:nvPr/>
        </p:nvSpPr>
        <p:spPr bwMode="auto">
          <a:xfrm flipV="1">
            <a:off x="3921071" y="3683214"/>
            <a:ext cx="11201531" cy="45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512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77454" y="3991590"/>
            <a:ext cx="3647032" cy="250471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339446" y="6496304"/>
            <a:ext cx="3533692" cy="369332"/>
          </a:xfrm>
          <a:prstGeom prst="rect">
            <a:avLst/>
          </a:prstGeom>
          <a:noFill/>
        </p:spPr>
        <p:txBody>
          <a:bodyPr wrap="square" rtlCol="0">
            <a:spAutoFit/>
          </a:bodyPr>
          <a:lstStyle/>
          <a:p>
            <a:pPr algn="ctr"/>
            <a:r>
              <a:rPr lang="zh-CN" altLang="en-US" b="1" dirty="0"/>
              <a:t>图</a:t>
            </a:r>
            <a:r>
              <a:rPr lang="en-US" b="1" dirty="0"/>
              <a:t>5-3 Ping</a:t>
            </a:r>
            <a:r>
              <a:rPr lang="zh-CN" altLang="en-US" b="1" dirty="0"/>
              <a:t>命令扫描存活主机</a:t>
            </a:r>
            <a:endParaRPr lang="en-US" dirty="0"/>
          </a:p>
        </p:txBody>
      </p:sp>
    </p:spTree>
    <p:extLst>
      <p:ext uri="{BB962C8B-B14F-4D97-AF65-F5344CB8AC3E}">
        <p14:creationId xmlns:p14="http://schemas.microsoft.com/office/powerpoint/2010/main" xmlns="" val="7977673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mj-ea"/>
              </a:rPr>
              <a:t>5.1.2  </a:t>
            </a:r>
            <a:r>
              <a:rPr lang="zh-CN" altLang="en-US" b="1" dirty="0">
                <a:latin typeface="+mj-ea"/>
              </a:rPr>
              <a:t>网络层扫描</a:t>
            </a:r>
            <a:r>
              <a:rPr lang="en-US" b="1" dirty="0"/>
              <a:t/>
            </a:r>
            <a:br>
              <a:rPr lang="en-US" b="1" dirty="0"/>
            </a:br>
            <a:endParaRPr lang="en-US" dirty="0"/>
          </a:p>
        </p:txBody>
      </p:sp>
      <p:sp>
        <p:nvSpPr>
          <p:cNvPr id="3" name="Content Placeholder 2"/>
          <p:cNvSpPr>
            <a:spLocks noGrp="1"/>
          </p:cNvSpPr>
          <p:nvPr>
            <p:ph sz="quarter" idx="13"/>
          </p:nvPr>
        </p:nvSpPr>
        <p:spPr/>
        <p:txBody>
          <a:bodyPr/>
          <a:lstStyle/>
          <a:p>
            <a:r>
              <a:rPr lang="zh-CN" altLang="en-US" dirty="0"/>
              <a:t>图</a:t>
            </a:r>
            <a:r>
              <a:rPr lang="en-US" dirty="0"/>
              <a:t>5-4</a:t>
            </a:r>
            <a:r>
              <a:rPr lang="zh-CN" altLang="en-US" dirty="0"/>
              <a:t>是常用的</a:t>
            </a:r>
            <a:r>
              <a:rPr lang="zh-CN" altLang="en-US" dirty="0" smtClean="0"/>
              <a:t>扫描器</a:t>
            </a:r>
            <a:r>
              <a:rPr lang="en-US" cap="none" dirty="0" err="1" smtClean="0"/>
              <a:t>namp</a:t>
            </a:r>
            <a:r>
              <a:rPr lang="zh-CN" altLang="en-US" dirty="0" smtClean="0"/>
              <a:t>对</a:t>
            </a:r>
            <a:r>
              <a:rPr lang="en-US" dirty="0"/>
              <a:t>10.60.34.0</a:t>
            </a:r>
            <a:r>
              <a:rPr lang="zh-CN" altLang="en-US" dirty="0"/>
              <a:t>这个网段的扫描，能够显示这个网段中所有存活的主机</a:t>
            </a:r>
            <a:r>
              <a:rPr lang="en-US" dirty="0"/>
              <a:t> </a:t>
            </a:r>
            <a:endParaRPr lang="zh-CN" altLang="en-US" dirty="0" smtClean="0"/>
          </a:p>
          <a:p>
            <a:r>
              <a:rPr lang="zh-CN" altLang="en-US" dirty="0"/>
              <a:t>使用</a:t>
            </a:r>
            <a:r>
              <a:rPr lang="zh-CN" altLang="en-US" dirty="0" smtClean="0"/>
              <a:t>参数</a:t>
            </a:r>
            <a:r>
              <a:rPr lang="en-US" cap="none" dirty="0" err="1" smtClean="0"/>
              <a:t>s</a:t>
            </a:r>
            <a:r>
              <a:rPr lang="en-US" dirty="0" err="1" smtClean="0"/>
              <a:t>P</a:t>
            </a:r>
            <a:r>
              <a:rPr lang="en-US" dirty="0" smtClean="0"/>
              <a:t> </a:t>
            </a:r>
            <a:r>
              <a:rPr lang="zh-CN" altLang="en-US" dirty="0" smtClean="0"/>
              <a:t>让</a:t>
            </a:r>
            <a:r>
              <a:rPr lang="en-US" cap="none" dirty="0" err="1" smtClean="0"/>
              <a:t>nmap</a:t>
            </a:r>
            <a:r>
              <a:rPr lang="zh-CN" altLang="en-US" dirty="0" smtClean="0"/>
              <a:t>对</a:t>
            </a:r>
            <a:r>
              <a:rPr lang="zh-CN" altLang="en-US" dirty="0"/>
              <a:t>网段</a:t>
            </a:r>
            <a:r>
              <a:rPr lang="en-US" dirty="0"/>
              <a:t>10.60.34.0</a:t>
            </a:r>
            <a:r>
              <a:rPr lang="zh-CN" altLang="en-US" dirty="0"/>
              <a:t>进行扫描</a:t>
            </a:r>
            <a:r>
              <a:rPr lang="en-US" dirty="0"/>
              <a:t> </a:t>
            </a:r>
          </a:p>
        </p:txBody>
      </p:sp>
      <p:sp>
        <p:nvSpPr>
          <p:cNvPr id="4" name="Rectangle 2"/>
          <p:cNvSpPr>
            <a:spLocks noChangeArrowheads="1"/>
          </p:cNvSpPr>
          <p:nvPr/>
        </p:nvSpPr>
        <p:spPr bwMode="auto">
          <a:xfrm flipV="1">
            <a:off x="3921071" y="3683214"/>
            <a:ext cx="11201531" cy="45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66837" y="6496304"/>
            <a:ext cx="4457699" cy="369332"/>
          </a:xfrm>
          <a:prstGeom prst="rect">
            <a:avLst/>
          </a:prstGeom>
          <a:noFill/>
        </p:spPr>
        <p:txBody>
          <a:bodyPr wrap="square" rtlCol="0">
            <a:spAutoFit/>
          </a:bodyPr>
          <a:lstStyle/>
          <a:p>
            <a:pPr algn="ctr"/>
            <a:r>
              <a:rPr lang="zh-CN" altLang="en-US" b="1" dirty="0"/>
              <a:t>图</a:t>
            </a:r>
            <a:r>
              <a:rPr lang="en-US" b="1" dirty="0"/>
              <a:t>5-4 </a:t>
            </a:r>
            <a:r>
              <a:rPr lang="zh-CN" altLang="en-US" b="1" dirty="0"/>
              <a:t>网段存活主机扫描</a:t>
            </a:r>
            <a:endParaRPr lang="en-US" dirty="0"/>
          </a:p>
        </p:txBody>
      </p:sp>
      <p:sp>
        <p:nvSpPr>
          <p:cNvPr id="6" name="Rectangle 2"/>
          <p:cNvSpPr>
            <a:spLocks noChangeArrowheads="1"/>
          </p:cNvSpPr>
          <p:nvPr/>
        </p:nvSpPr>
        <p:spPr bwMode="auto">
          <a:xfrm>
            <a:off x="3921071" y="3626104"/>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4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66837" y="3626104"/>
            <a:ext cx="4457700" cy="2870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133628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mj-ea"/>
                <a:cs typeface="Tw Cen MT Condensed" charset="0"/>
              </a:rPr>
              <a:t>5.1.3  </a:t>
            </a:r>
            <a:r>
              <a:rPr lang="zh-CN" altLang="en-US" b="1" dirty="0">
                <a:latin typeface="+mj-ea"/>
                <a:cs typeface="Tw Cen MT Condensed" charset="0"/>
              </a:rPr>
              <a:t>传输层扫描</a:t>
            </a:r>
            <a:r>
              <a:rPr lang="en-US" b="1" dirty="0">
                <a:latin typeface="+mj-ea"/>
                <a:cs typeface="Tw Cen MT Condensed" charset="0"/>
              </a:rPr>
              <a:t> </a:t>
            </a:r>
          </a:p>
        </p:txBody>
      </p:sp>
      <p:sp>
        <p:nvSpPr>
          <p:cNvPr id="3" name="Content Placeholder 2"/>
          <p:cNvSpPr>
            <a:spLocks noGrp="1"/>
          </p:cNvSpPr>
          <p:nvPr>
            <p:ph sz="quarter" idx="13"/>
          </p:nvPr>
        </p:nvSpPr>
        <p:spPr/>
        <p:txBody>
          <a:bodyPr/>
          <a:lstStyle/>
          <a:p>
            <a:r>
              <a:rPr lang="zh-CN" altLang="en-US" dirty="0"/>
              <a:t>传输层扫描分为</a:t>
            </a:r>
            <a:r>
              <a:rPr lang="en-US" dirty="0"/>
              <a:t>TCP</a:t>
            </a:r>
            <a:r>
              <a:rPr lang="zh-CN" altLang="en-US" dirty="0"/>
              <a:t>扫描和</a:t>
            </a:r>
            <a:r>
              <a:rPr lang="en-US" dirty="0"/>
              <a:t>UDP</a:t>
            </a:r>
            <a:r>
              <a:rPr lang="zh-CN" altLang="en-US" dirty="0" smtClean="0"/>
              <a:t>扫描</a:t>
            </a:r>
          </a:p>
          <a:p>
            <a:r>
              <a:rPr lang="en-US" dirty="0" smtClean="0"/>
              <a:t>TCP</a:t>
            </a:r>
            <a:r>
              <a:rPr lang="zh-CN" altLang="en-US" dirty="0"/>
              <a:t>扫描主要是利用</a:t>
            </a:r>
            <a:r>
              <a:rPr lang="en-US" dirty="0"/>
              <a:t>TCP</a:t>
            </a:r>
            <a:r>
              <a:rPr lang="zh-CN" altLang="en-US" dirty="0"/>
              <a:t>连接的特性进行端口扫描，</a:t>
            </a:r>
            <a:r>
              <a:rPr lang="en-US" dirty="0"/>
              <a:t>TCP</a:t>
            </a:r>
            <a:r>
              <a:rPr lang="zh-CN" altLang="en-US" dirty="0"/>
              <a:t>协议在进行传输数据之前需要通过三次握手建立</a:t>
            </a:r>
            <a:r>
              <a:rPr lang="en-US" dirty="0"/>
              <a:t>TCP</a:t>
            </a:r>
            <a:r>
              <a:rPr lang="zh-CN" altLang="en-US" dirty="0"/>
              <a:t>连接。第一次握手建立连接时，客户端发送</a:t>
            </a:r>
            <a:r>
              <a:rPr lang="en-US" dirty="0"/>
              <a:t>SYN</a:t>
            </a:r>
            <a:r>
              <a:rPr lang="zh-CN" altLang="en-US" dirty="0"/>
              <a:t>包</a:t>
            </a:r>
            <a:r>
              <a:rPr lang="en-US" dirty="0"/>
              <a:t>(</a:t>
            </a:r>
            <a:r>
              <a:rPr lang="en-US" dirty="0" smtClean="0"/>
              <a:t>SYN=</a:t>
            </a:r>
            <a:r>
              <a:rPr lang="en-US" cap="none" dirty="0" smtClean="0"/>
              <a:t>j</a:t>
            </a:r>
            <a:r>
              <a:rPr lang="en-US" dirty="0" smtClean="0"/>
              <a:t>)</a:t>
            </a:r>
            <a:r>
              <a:rPr lang="zh-CN" altLang="en-US" dirty="0"/>
              <a:t>到服务器，并进入</a:t>
            </a:r>
            <a:r>
              <a:rPr lang="en-US" dirty="0"/>
              <a:t>SYN_SEND</a:t>
            </a:r>
            <a:r>
              <a:rPr lang="zh-CN" altLang="en-US" dirty="0"/>
              <a:t>状态，等待服务器确认；第二次握手时服务器收到</a:t>
            </a:r>
            <a:r>
              <a:rPr lang="en-US" dirty="0"/>
              <a:t>SYN</a:t>
            </a:r>
            <a:r>
              <a:rPr lang="zh-CN" altLang="en-US" dirty="0"/>
              <a:t>包，必须确认客户的</a:t>
            </a:r>
            <a:r>
              <a:rPr lang="en-US" dirty="0"/>
              <a:t>SYN</a:t>
            </a:r>
            <a:r>
              <a:rPr lang="zh-CN" altLang="en-US" dirty="0"/>
              <a:t>（</a:t>
            </a:r>
            <a:r>
              <a:rPr lang="en-US" dirty="0" smtClean="0"/>
              <a:t>ACK=</a:t>
            </a:r>
            <a:r>
              <a:rPr lang="en-US" cap="none" dirty="0" smtClean="0"/>
              <a:t>j</a:t>
            </a:r>
            <a:r>
              <a:rPr lang="en-US" dirty="0" smtClean="0"/>
              <a:t>+1</a:t>
            </a:r>
            <a:r>
              <a:rPr lang="zh-CN" altLang="en-US" dirty="0"/>
              <a:t>），同时自己也发送一个</a:t>
            </a:r>
            <a:r>
              <a:rPr lang="en-US" dirty="0"/>
              <a:t>SYN</a:t>
            </a:r>
            <a:r>
              <a:rPr lang="zh-CN" altLang="en-US" dirty="0"/>
              <a:t>包（</a:t>
            </a:r>
            <a:r>
              <a:rPr lang="en-US" dirty="0" smtClean="0"/>
              <a:t>SYN=</a:t>
            </a:r>
            <a:r>
              <a:rPr lang="en-US" cap="none" dirty="0" smtClean="0"/>
              <a:t>k</a:t>
            </a:r>
            <a:r>
              <a:rPr lang="zh-CN" altLang="en-US" dirty="0" smtClean="0"/>
              <a:t>）</a:t>
            </a:r>
            <a:r>
              <a:rPr lang="zh-CN" altLang="en-US" dirty="0"/>
              <a:t>，即</a:t>
            </a:r>
            <a:r>
              <a:rPr lang="en-US" dirty="0"/>
              <a:t>SYN+ACK</a:t>
            </a:r>
            <a:r>
              <a:rPr lang="zh-CN" altLang="en-US" dirty="0"/>
              <a:t>包，此时服务器进入</a:t>
            </a:r>
            <a:r>
              <a:rPr lang="en-US" dirty="0"/>
              <a:t>SYN_RECV</a:t>
            </a:r>
            <a:r>
              <a:rPr lang="zh-CN" altLang="en-US" dirty="0"/>
              <a:t>状态；第三次握手时客户端收到服务器的</a:t>
            </a:r>
            <a:r>
              <a:rPr lang="en-US" dirty="0"/>
              <a:t>SYN+ACK</a:t>
            </a:r>
            <a:r>
              <a:rPr lang="zh-CN" altLang="en-US" dirty="0"/>
              <a:t>包，向服务器发送确认包</a:t>
            </a:r>
            <a:r>
              <a:rPr lang="en-US" dirty="0" smtClean="0"/>
              <a:t>ACK(ACK=</a:t>
            </a:r>
            <a:r>
              <a:rPr lang="en-US" cap="none" dirty="0" smtClean="0"/>
              <a:t>k</a:t>
            </a:r>
            <a:r>
              <a:rPr lang="en-US" dirty="0" smtClean="0"/>
              <a:t>+1</a:t>
            </a:r>
            <a:r>
              <a:rPr lang="en-US" dirty="0"/>
              <a:t>)</a:t>
            </a:r>
            <a:r>
              <a:rPr lang="zh-CN" altLang="en-US" dirty="0"/>
              <a:t>，此包发送完毕，客户端和服务器进入</a:t>
            </a:r>
            <a:r>
              <a:rPr lang="en-US" dirty="0"/>
              <a:t>ESTABLISHED</a:t>
            </a:r>
            <a:r>
              <a:rPr lang="zh-CN" altLang="en-US" dirty="0"/>
              <a:t>状态，完成三次握手，这样</a:t>
            </a:r>
            <a:r>
              <a:rPr lang="en-US" dirty="0"/>
              <a:t>TCP</a:t>
            </a:r>
            <a:r>
              <a:rPr lang="zh-CN" altLang="en-US" dirty="0"/>
              <a:t>连接就建立了。</a:t>
            </a:r>
            <a:r>
              <a:rPr lang="en-US" dirty="0"/>
              <a:t>TCP</a:t>
            </a:r>
            <a:r>
              <a:rPr lang="zh-CN" altLang="en-US" dirty="0"/>
              <a:t>扫描主机过程中可以建立一个连接或半连接。</a:t>
            </a:r>
            <a:r>
              <a:rPr lang="en-US" dirty="0"/>
              <a:t> </a:t>
            </a:r>
          </a:p>
        </p:txBody>
      </p:sp>
    </p:spTree>
    <p:extLst>
      <p:ext uri="{BB962C8B-B14F-4D97-AF65-F5344CB8AC3E}">
        <p14:creationId xmlns:p14="http://schemas.microsoft.com/office/powerpoint/2010/main" xmlns="" val="4416916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mj-ea"/>
                <a:cs typeface="Tw Cen MT Condensed" charset="0"/>
              </a:rPr>
              <a:t>5.1.3  </a:t>
            </a:r>
            <a:r>
              <a:rPr lang="zh-CN" altLang="en-US" b="1" dirty="0">
                <a:latin typeface="+mj-ea"/>
                <a:cs typeface="Tw Cen MT Condensed" charset="0"/>
              </a:rPr>
              <a:t>传输层扫描</a:t>
            </a:r>
            <a:r>
              <a:rPr lang="zh-CN" altLang="en-US" b="1" dirty="0" smtClean="0">
                <a:latin typeface="+mj-ea"/>
              </a:rPr>
              <a:t>扫描</a:t>
            </a:r>
            <a:r>
              <a:rPr lang="en-US" b="1" dirty="0"/>
              <a:t/>
            </a:r>
            <a:br>
              <a:rPr lang="en-US" b="1" dirty="0"/>
            </a:br>
            <a:endParaRPr lang="en-US" dirty="0"/>
          </a:p>
        </p:txBody>
      </p:sp>
      <p:sp>
        <p:nvSpPr>
          <p:cNvPr id="3" name="Content Placeholder 2"/>
          <p:cNvSpPr>
            <a:spLocks noGrp="1"/>
          </p:cNvSpPr>
          <p:nvPr>
            <p:ph sz="quarter" idx="13"/>
          </p:nvPr>
        </p:nvSpPr>
        <p:spPr/>
        <p:txBody>
          <a:bodyPr/>
          <a:lstStyle/>
          <a:p>
            <a:r>
              <a:rPr lang="zh-CN" altLang="en-US" dirty="0" smtClean="0"/>
              <a:t>使用</a:t>
            </a:r>
            <a:r>
              <a:rPr lang="en-US" cap="none" dirty="0" err="1" smtClean="0"/>
              <a:t>nmap</a:t>
            </a:r>
            <a:r>
              <a:rPr lang="en-US" dirty="0" smtClean="0"/>
              <a:t> </a:t>
            </a:r>
            <a:r>
              <a:rPr lang="en-US" cap="none" dirty="0" smtClean="0"/>
              <a:t>–</a:t>
            </a:r>
            <a:r>
              <a:rPr lang="zh-CN" altLang="en-US" cap="none" dirty="0" smtClean="0"/>
              <a:t> </a:t>
            </a:r>
            <a:r>
              <a:rPr lang="en-US" cap="none" dirty="0" err="1" smtClean="0"/>
              <a:t>s</a:t>
            </a:r>
            <a:r>
              <a:rPr lang="en-US" dirty="0" err="1" smtClean="0"/>
              <a:t>T</a:t>
            </a:r>
            <a:r>
              <a:rPr lang="zh-CN" altLang="en-US" dirty="0"/>
              <a:t>命令对主机</a:t>
            </a:r>
            <a:r>
              <a:rPr lang="en-US" dirty="0"/>
              <a:t>10.60.34.26</a:t>
            </a:r>
            <a:r>
              <a:rPr lang="zh-CN" altLang="en-US" dirty="0"/>
              <a:t>的</a:t>
            </a:r>
            <a:r>
              <a:rPr lang="en-US" dirty="0"/>
              <a:t>TCP</a:t>
            </a:r>
            <a:r>
              <a:rPr lang="zh-CN" altLang="en-US" dirty="0"/>
              <a:t>端口进行全连接扫描，结果如图</a:t>
            </a:r>
            <a:r>
              <a:rPr lang="en-US" dirty="0"/>
              <a:t>5-5</a:t>
            </a:r>
            <a:r>
              <a:rPr lang="zh-CN" altLang="en-US" dirty="0"/>
              <a:t>所</a:t>
            </a:r>
            <a:r>
              <a:rPr lang="zh-CN" altLang="en-US" dirty="0" smtClean="0"/>
              <a:t>示</a:t>
            </a:r>
            <a:endParaRPr lang="en-US" dirty="0"/>
          </a:p>
        </p:txBody>
      </p:sp>
      <p:sp>
        <p:nvSpPr>
          <p:cNvPr id="4" name="Rectangle 2"/>
          <p:cNvSpPr>
            <a:spLocks noChangeArrowheads="1"/>
          </p:cNvSpPr>
          <p:nvPr/>
        </p:nvSpPr>
        <p:spPr bwMode="auto">
          <a:xfrm flipV="1">
            <a:off x="3921071" y="3683214"/>
            <a:ext cx="11201531" cy="45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66837" y="6496304"/>
            <a:ext cx="4457699" cy="369332"/>
          </a:xfrm>
          <a:prstGeom prst="rect">
            <a:avLst/>
          </a:prstGeom>
          <a:noFill/>
        </p:spPr>
        <p:txBody>
          <a:bodyPr wrap="square" rtlCol="0">
            <a:spAutoFit/>
          </a:bodyPr>
          <a:lstStyle/>
          <a:p>
            <a:pPr algn="ctr"/>
            <a:r>
              <a:rPr lang="zh-CN" altLang="en-US" b="1" dirty="0"/>
              <a:t>图</a:t>
            </a:r>
            <a:r>
              <a:rPr lang="en-US" b="1" dirty="0"/>
              <a:t>5-5 </a:t>
            </a:r>
            <a:r>
              <a:rPr lang="en-US" b="1" dirty="0" err="1"/>
              <a:t>nmap</a:t>
            </a:r>
            <a:r>
              <a:rPr lang="zh-CN" altLang="en-US" b="1" dirty="0"/>
              <a:t>全连接扫描主机的</a:t>
            </a:r>
            <a:r>
              <a:rPr lang="en-US" b="1" dirty="0"/>
              <a:t>TCP</a:t>
            </a:r>
            <a:r>
              <a:rPr lang="zh-CN" altLang="en-US" b="1" dirty="0"/>
              <a:t>端口</a:t>
            </a:r>
            <a:endParaRPr lang="en-US" dirty="0"/>
          </a:p>
        </p:txBody>
      </p:sp>
      <p:sp>
        <p:nvSpPr>
          <p:cNvPr id="6" name="Rectangle 2"/>
          <p:cNvSpPr>
            <a:spLocks noChangeArrowheads="1"/>
          </p:cNvSpPr>
          <p:nvPr/>
        </p:nvSpPr>
        <p:spPr bwMode="auto">
          <a:xfrm>
            <a:off x="3921071" y="3626104"/>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69986" y="3728933"/>
            <a:ext cx="4851400" cy="27051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076847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mj-ea"/>
                <a:cs typeface="Tw Cen MT Condensed" charset="0"/>
              </a:rPr>
              <a:t>5.1.3  </a:t>
            </a:r>
            <a:r>
              <a:rPr lang="zh-CN" altLang="en-US" b="1" dirty="0">
                <a:latin typeface="+mj-ea"/>
                <a:cs typeface="Tw Cen MT Condensed" charset="0"/>
              </a:rPr>
              <a:t>传输层扫描</a:t>
            </a:r>
            <a:r>
              <a:rPr lang="zh-CN" altLang="en-US" b="1" dirty="0" smtClean="0">
                <a:latin typeface="+mj-ea"/>
              </a:rPr>
              <a:t>扫描</a:t>
            </a:r>
            <a:r>
              <a:rPr lang="en-US" b="1" dirty="0"/>
              <a:t/>
            </a:r>
            <a:br>
              <a:rPr lang="en-US" b="1" dirty="0"/>
            </a:br>
            <a:endParaRPr lang="en-US" dirty="0"/>
          </a:p>
        </p:txBody>
      </p:sp>
      <p:sp>
        <p:nvSpPr>
          <p:cNvPr id="3" name="Content Placeholder 2"/>
          <p:cNvSpPr>
            <a:spLocks noGrp="1"/>
          </p:cNvSpPr>
          <p:nvPr>
            <p:ph sz="quarter" idx="13"/>
          </p:nvPr>
        </p:nvSpPr>
        <p:spPr/>
        <p:txBody>
          <a:bodyPr/>
          <a:lstStyle/>
          <a:p>
            <a:r>
              <a:rPr lang="zh-CN" altLang="en-US" dirty="0" smtClean="0"/>
              <a:t>使用</a:t>
            </a:r>
            <a:r>
              <a:rPr lang="en-US" cap="none" dirty="0" err="1" smtClean="0"/>
              <a:t>nmap</a:t>
            </a:r>
            <a:r>
              <a:rPr lang="en-US" cap="none" dirty="0" smtClean="0"/>
              <a:t> –</a:t>
            </a:r>
            <a:r>
              <a:rPr lang="zh-CN" altLang="en-US" cap="none" dirty="0" smtClean="0"/>
              <a:t> </a:t>
            </a:r>
            <a:r>
              <a:rPr lang="en-US" cap="none" dirty="0" err="1" smtClean="0"/>
              <a:t>s</a:t>
            </a:r>
            <a:r>
              <a:rPr lang="en-US" cap="none" dirty="0" err="1"/>
              <a:t>S</a:t>
            </a:r>
            <a:r>
              <a:rPr lang="zh-CN" altLang="en-US" dirty="0" smtClean="0"/>
              <a:t>命令</a:t>
            </a:r>
            <a:r>
              <a:rPr lang="zh-CN" altLang="en-US" dirty="0"/>
              <a:t>对主机</a:t>
            </a:r>
            <a:r>
              <a:rPr lang="en-US" dirty="0"/>
              <a:t>10.60.34.26</a:t>
            </a:r>
            <a:r>
              <a:rPr lang="zh-CN" altLang="en-US" dirty="0"/>
              <a:t>的</a:t>
            </a:r>
            <a:r>
              <a:rPr lang="en-US" dirty="0"/>
              <a:t>TCP</a:t>
            </a:r>
            <a:r>
              <a:rPr lang="zh-CN" altLang="en-US" dirty="0"/>
              <a:t>端口进行半连接扫描，结果如图</a:t>
            </a:r>
            <a:r>
              <a:rPr lang="en-US" dirty="0"/>
              <a:t>5-6</a:t>
            </a:r>
            <a:r>
              <a:rPr lang="zh-CN" altLang="en-US" dirty="0"/>
              <a:t>所</a:t>
            </a:r>
            <a:r>
              <a:rPr lang="zh-CN" altLang="en-US" dirty="0" smtClean="0"/>
              <a:t>示</a:t>
            </a:r>
            <a:endParaRPr lang="en-US" dirty="0"/>
          </a:p>
        </p:txBody>
      </p:sp>
      <p:sp>
        <p:nvSpPr>
          <p:cNvPr id="4" name="Rectangle 2"/>
          <p:cNvSpPr>
            <a:spLocks noChangeArrowheads="1"/>
          </p:cNvSpPr>
          <p:nvPr/>
        </p:nvSpPr>
        <p:spPr bwMode="auto">
          <a:xfrm flipV="1">
            <a:off x="3921071" y="3683214"/>
            <a:ext cx="11201531" cy="45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66837" y="6496304"/>
            <a:ext cx="4457699" cy="369332"/>
          </a:xfrm>
          <a:prstGeom prst="rect">
            <a:avLst/>
          </a:prstGeom>
          <a:noFill/>
        </p:spPr>
        <p:txBody>
          <a:bodyPr wrap="square" rtlCol="0">
            <a:spAutoFit/>
          </a:bodyPr>
          <a:lstStyle/>
          <a:p>
            <a:pPr algn="ctr"/>
            <a:r>
              <a:rPr lang="zh-CN" altLang="en-US" b="1" dirty="0"/>
              <a:t>图</a:t>
            </a:r>
            <a:r>
              <a:rPr lang="en-US" b="1" dirty="0"/>
              <a:t>5-6 </a:t>
            </a:r>
            <a:r>
              <a:rPr lang="en-US" b="1" dirty="0" err="1"/>
              <a:t>nmap</a:t>
            </a:r>
            <a:r>
              <a:rPr lang="zh-CN" altLang="en-US" b="1" dirty="0"/>
              <a:t>半连接扫描主机的</a:t>
            </a:r>
            <a:r>
              <a:rPr lang="en-US" b="1" dirty="0"/>
              <a:t>TCP</a:t>
            </a:r>
            <a:r>
              <a:rPr lang="zh-CN" altLang="en-US" b="1" dirty="0"/>
              <a:t>端口</a:t>
            </a:r>
            <a:endParaRPr lang="en-US" dirty="0"/>
          </a:p>
        </p:txBody>
      </p:sp>
      <p:sp>
        <p:nvSpPr>
          <p:cNvPr id="6" name="Rectangle 2"/>
          <p:cNvSpPr>
            <a:spLocks noChangeArrowheads="1"/>
          </p:cNvSpPr>
          <p:nvPr/>
        </p:nvSpPr>
        <p:spPr bwMode="auto">
          <a:xfrm>
            <a:off x="3921071" y="3626104"/>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76336" y="3918204"/>
            <a:ext cx="4838700" cy="25781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830578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mj-ea"/>
                <a:cs typeface="Tw Cen MT Condensed" charset="0"/>
              </a:rPr>
              <a:t>5.1.3  </a:t>
            </a:r>
            <a:r>
              <a:rPr lang="zh-CN" altLang="en-US" b="1" dirty="0">
                <a:latin typeface="+mj-ea"/>
                <a:cs typeface="Tw Cen MT Condensed" charset="0"/>
              </a:rPr>
              <a:t>传输层扫描</a:t>
            </a:r>
            <a:r>
              <a:rPr lang="zh-CN" altLang="en-US" b="1" dirty="0" smtClean="0">
                <a:latin typeface="+mj-ea"/>
              </a:rPr>
              <a:t>扫描</a:t>
            </a:r>
            <a:r>
              <a:rPr lang="en-US" b="1" dirty="0"/>
              <a:t/>
            </a:r>
            <a:br>
              <a:rPr lang="en-US" b="1" dirty="0"/>
            </a:br>
            <a:endParaRPr lang="en-US" dirty="0"/>
          </a:p>
        </p:txBody>
      </p:sp>
      <p:sp>
        <p:nvSpPr>
          <p:cNvPr id="3" name="Content Placeholder 2"/>
          <p:cNvSpPr>
            <a:spLocks noGrp="1"/>
          </p:cNvSpPr>
          <p:nvPr>
            <p:ph sz="quarter" idx="13"/>
          </p:nvPr>
        </p:nvSpPr>
        <p:spPr/>
        <p:txBody>
          <a:bodyPr/>
          <a:lstStyle/>
          <a:p>
            <a:r>
              <a:rPr lang="zh-CN" altLang="en-US" dirty="0" smtClean="0"/>
              <a:t>使用</a:t>
            </a:r>
            <a:r>
              <a:rPr lang="en-US" cap="none" dirty="0" err="1" smtClean="0"/>
              <a:t>nmap</a:t>
            </a:r>
            <a:r>
              <a:rPr lang="en-US" cap="none" dirty="0" smtClean="0"/>
              <a:t> – </a:t>
            </a:r>
            <a:r>
              <a:rPr lang="en-US" cap="none" dirty="0" err="1" smtClean="0"/>
              <a:t>s</a:t>
            </a:r>
            <a:r>
              <a:rPr lang="en-US" dirty="0" err="1" smtClean="0"/>
              <a:t>U</a:t>
            </a:r>
            <a:r>
              <a:rPr lang="zh-CN" altLang="en-US" dirty="0"/>
              <a:t>命令对主机</a:t>
            </a:r>
            <a:r>
              <a:rPr lang="en-US" dirty="0"/>
              <a:t>10.60.34.26</a:t>
            </a:r>
            <a:r>
              <a:rPr lang="zh-CN" altLang="en-US" dirty="0"/>
              <a:t>的</a:t>
            </a:r>
            <a:r>
              <a:rPr lang="en-US" dirty="0"/>
              <a:t>UDP</a:t>
            </a:r>
            <a:r>
              <a:rPr lang="zh-CN" altLang="en-US" dirty="0"/>
              <a:t>端口进行扫描，结果如图</a:t>
            </a:r>
            <a:r>
              <a:rPr lang="en-US" dirty="0"/>
              <a:t>5-7</a:t>
            </a:r>
            <a:r>
              <a:rPr lang="zh-CN" altLang="en-US" dirty="0"/>
              <a:t>所示</a:t>
            </a:r>
            <a:r>
              <a:rPr lang="en-US" dirty="0"/>
              <a:t> </a:t>
            </a:r>
          </a:p>
        </p:txBody>
      </p:sp>
      <p:sp>
        <p:nvSpPr>
          <p:cNvPr id="4" name="Rectangle 2"/>
          <p:cNvSpPr>
            <a:spLocks noChangeArrowheads="1"/>
          </p:cNvSpPr>
          <p:nvPr/>
        </p:nvSpPr>
        <p:spPr bwMode="auto">
          <a:xfrm flipV="1">
            <a:off x="3921071" y="3683214"/>
            <a:ext cx="11201531" cy="45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66837" y="6496304"/>
            <a:ext cx="4457699" cy="369332"/>
          </a:xfrm>
          <a:prstGeom prst="rect">
            <a:avLst/>
          </a:prstGeom>
          <a:noFill/>
        </p:spPr>
        <p:txBody>
          <a:bodyPr wrap="square" rtlCol="0">
            <a:spAutoFit/>
          </a:bodyPr>
          <a:lstStyle/>
          <a:p>
            <a:pPr algn="ctr"/>
            <a:r>
              <a:rPr lang="zh-CN" altLang="en-US" b="1" dirty="0"/>
              <a:t>图</a:t>
            </a:r>
            <a:r>
              <a:rPr lang="en-US" b="1" dirty="0"/>
              <a:t>5-7 </a:t>
            </a:r>
            <a:r>
              <a:rPr lang="en-US" b="1" dirty="0" err="1"/>
              <a:t>nmap</a:t>
            </a:r>
            <a:r>
              <a:rPr lang="zh-CN" altLang="en-US" b="1" dirty="0"/>
              <a:t>扫描主机的</a:t>
            </a:r>
            <a:r>
              <a:rPr lang="en-US" b="1" dirty="0"/>
              <a:t>UDP</a:t>
            </a:r>
            <a:r>
              <a:rPr lang="zh-CN" altLang="en-US" b="1" dirty="0"/>
              <a:t>端口</a:t>
            </a:r>
            <a:endParaRPr lang="en-US" dirty="0"/>
          </a:p>
        </p:txBody>
      </p:sp>
      <p:sp>
        <p:nvSpPr>
          <p:cNvPr id="6" name="Rectangle 2"/>
          <p:cNvSpPr>
            <a:spLocks noChangeArrowheads="1"/>
          </p:cNvSpPr>
          <p:nvPr/>
        </p:nvSpPr>
        <p:spPr bwMode="auto">
          <a:xfrm>
            <a:off x="3921071" y="3626104"/>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82686" y="3880104"/>
            <a:ext cx="4826000" cy="2616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442269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mj-ea"/>
                <a:cs typeface="Tw Cen MT Condensed" charset="0"/>
              </a:rPr>
              <a:t>5.1.3  </a:t>
            </a:r>
            <a:r>
              <a:rPr lang="zh-CN" altLang="en-US" b="1" dirty="0">
                <a:latin typeface="+mj-ea"/>
                <a:cs typeface="Tw Cen MT Condensed" charset="0"/>
              </a:rPr>
              <a:t>传输层扫描</a:t>
            </a:r>
            <a:r>
              <a:rPr lang="zh-CN" altLang="en-US" b="1" dirty="0" smtClean="0">
                <a:latin typeface="+mj-ea"/>
              </a:rPr>
              <a:t>扫描</a:t>
            </a:r>
            <a:r>
              <a:rPr lang="en-US" b="1" dirty="0"/>
              <a:t/>
            </a:r>
            <a:br>
              <a:rPr lang="en-US" b="1" dirty="0"/>
            </a:br>
            <a:endParaRPr lang="en-US" dirty="0"/>
          </a:p>
        </p:txBody>
      </p:sp>
      <p:sp>
        <p:nvSpPr>
          <p:cNvPr id="3" name="Content Placeholder 2"/>
          <p:cNvSpPr>
            <a:spLocks noGrp="1"/>
          </p:cNvSpPr>
          <p:nvPr>
            <p:ph sz="quarter" idx="13"/>
          </p:nvPr>
        </p:nvSpPr>
        <p:spPr/>
        <p:txBody>
          <a:bodyPr/>
          <a:lstStyle/>
          <a:p>
            <a:r>
              <a:rPr lang="zh-CN" altLang="en-US" dirty="0" smtClean="0"/>
              <a:t>使用</a:t>
            </a:r>
            <a:r>
              <a:rPr lang="en-US" cap="none" dirty="0" err="1" smtClean="0"/>
              <a:t>nmap</a:t>
            </a:r>
            <a:r>
              <a:rPr lang="en-US" cap="none" dirty="0" smtClean="0"/>
              <a:t> – </a:t>
            </a:r>
            <a:r>
              <a:rPr lang="en-US" cap="none" dirty="0" err="1" smtClean="0"/>
              <a:t>s</a:t>
            </a:r>
            <a:r>
              <a:rPr lang="en-US" dirty="0" err="1" smtClean="0"/>
              <a:t>U</a:t>
            </a:r>
            <a:r>
              <a:rPr lang="zh-CN" altLang="en-US" dirty="0"/>
              <a:t>命令对主机</a:t>
            </a:r>
            <a:r>
              <a:rPr lang="en-US" dirty="0"/>
              <a:t>10.60.34.26</a:t>
            </a:r>
            <a:r>
              <a:rPr lang="zh-CN" altLang="en-US" dirty="0"/>
              <a:t>的</a:t>
            </a:r>
            <a:r>
              <a:rPr lang="en-US" dirty="0"/>
              <a:t>100</a:t>
            </a:r>
            <a:r>
              <a:rPr lang="zh-CN" altLang="en-US" dirty="0"/>
              <a:t>至</a:t>
            </a:r>
            <a:r>
              <a:rPr lang="en-US" dirty="0"/>
              <a:t>200</a:t>
            </a:r>
            <a:r>
              <a:rPr lang="zh-CN" altLang="en-US" dirty="0"/>
              <a:t>范围的</a:t>
            </a:r>
            <a:r>
              <a:rPr lang="en-US" dirty="0"/>
              <a:t>UDP</a:t>
            </a:r>
            <a:r>
              <a:rPr lang="zh-CN" altLang="en-US" dirty="0"/>
              <a:t>端口进行扫描，结果如图</a:t>
            </a:r>
            <a:r>
              <a:rPr lang="en-US" dirty="0"/>
              <a:t>5-8</a:t>
            </a:r>
            <a:r>
              <a:rPr lang="zh-CN" altLang="en-US" dirty="0"/>
              <a:t>所示</a:t>
            </a:r>
            <a:r>
              <a:rPr lang="en-US" dirty="0"/>
              <a:t> </a:t>
            </a:r>
          </a:p>
        </p:txBody>
      </p:sp>
      <p:sp>
        <p:nvSpPr>
          <p:cNvPr id="4" name="Rectangle 2"/>
          <p:cNvSpPr>
            <a:spLocks noChangeArrowheads="1"/>
          </p:cNvSpPr>
          <p:nvPr/>
        </p:nvSpPr>
        <p:spPr bwMode="auto">
          <a:xfrm flipV="1">
            <a:off x="3921071" y="3683214"/>
            <a:ext cx="11201531" cy="45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66837" y="6496304"/>
            <a:ext cx="4457699" cy="369332"/>
          </a:xfrm>
          <a:prstGeom prst="rect">
            <a:avLst/>
          </a:prstGeom>
          <a:noFill/>
        </p:spPr>
        <p:txBody>
          <a:bodyPr wrap="square" rtlCol="0">
            <a:spAutoFit/>
          </a:bodyPr>
          <a:lstStyle/>
          <a:p>
            <a:pPr algn="ctr"/>
            <a:r>
              <a:rPr lang="zh-CN" altLang="en-US" b="1" dirty="0"/>
              <a:t>图</a:t>
            </a:r>
            <a:r>
              <a:rPr lang="en-US" b="1" dirty="0"/>
              <a:t>5-8 </a:t>
            </a:r>
            <a:r>
              <a:rPr lang="en-US" b="1" dirty="0" err="1"/>
              <a:t>nmap</a:t>
            </a:r>
            <a:r>
              <a:rPr lang="zh-CN" altLang="en-US" b="1" dirty="0"/>
              <a:t>扫描主机的多个</a:t>
            </a:r>
            <a:r>
              <a:rPr lang="en-US" b="1" dirty="0"/>
              <a:t>UDP</a:t>
            </a:r>
            <a:r>
              <a:rPr lang="zh-CN" altLang="en-US" b="1" dirty="0"/>
              <a:t>端口</a:t>
            </a:r>
            <a:endParaRPr lang="en-US" dirty="0"/>
          </a:p>
        </p:txBody>
      </p:sp>
      <p:sp>
        <p:nvSpPr>
          <p:cNvPr id="6" name="Rectangle 2"/>
          <p:cNvSpPr>
            <a:spLocks noChangeArrowheads="1"/>
          </p:cNvSpPr>
          <p:nvPr/>
        </p:nvSpPr>
        <p:spPr bwMode="auto">
          <a:xfrm>
            <a:off x="3921071" y="3626104"/>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58886" y="4079145"/>
            <a:ext cx="4673600" cy="24511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291887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5.2 </a:t>
            </a:r>
            <a:r>
              <a:rPr lang="zh-CN" altLang="en-US" b="1" dirty="0"/>
              <a:t>网络嗅探</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5.2.1  </a:t>
            </a:r>
            <a:r>
              <a:rPr lang="zh-CN" altLang="en-US" b="1" dirty="0"/>
              <a:t>网络嗅探的工作</a:t>
            </a:r>
            <a:r>
              <a:rPr lang="zh-CN" altLang="en-US" b="1" dirty="0" smtClean="0"/>
              <a:t>原理</a:t>
            </a:r>
            <a:endParaRPr lang="en-GB" altLang="zh-CN" b="1" dirty="0" smtClean="0"/>
          </a:p>
          <a:p>
            <a:r>
              <a:rPr lang="en-US" b="1" dirty="0"/>
              <a:t>5.2.2  </a:t>
            </a:r>
            <a:r>
              <a:rPr lang="zh-CN" altLang="en-US" b="1" dirty="0"/>
              <a:t>网络嗅探软件</a:t>
            </a:r>
            <a:r>
              <a:rPr lang="en-US" b="1" dirty="0"/>
              <a:t>W</a:t>
            </a:r>
            <a:r>
              <a:rPr lang="en-US" b="1" cap="none" dirty="0"/>
              <a:t>ireshark</a:t>
            </a:r>
            <a:endParaRPr lang="en-US" b="1" dirty="0"/>
          </a:p>
          <a:p>
            <a:endParaRPr lang="en-US" dirty="0"/>
          </a:p>
        </p:txBody>
      </p:sp>
    </p:spTree>
    <p:extLst>
      <p:ext uri="{BB962C8B-B14F-4D97-AF65-F5344CB8AC3E}">
        <p14:creationId xmlns:p14="http://schemas.microsoft.com/office/powerpoint/2010/main" xmlns="" val="11102482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5.2.1  </a:t>
            </a:r>
            <a:r>
              <a:rPr lang="zh-CN" altLang="en-US" b="1" dirty="0"/>
              <a:t>网络嗅探的工作原理</a:t>
            </a:r>
            <a:r>
              <a:rPr lang="en-US" b="1" dirty="0"/>
              <a:t/>
            </a:r>
            <a:br>
              <a:rPr lang="en-US" b="1" dirty="0"/>
            </a:br>
            <a:endParaRPr lang="en-US" dirty="0"/>
          </a:p>
        </p:txBody>
      </p:sp>
      <p:sp>
        <p:nvSpPr>
          <p:cNvPr id="3" name="Content Placeholder 2"/>
          <p:cNvSpPr>
            <a:spLocks noGrp="1"/>
          </p:cNvSpPr>
          <p:nvPr>
            <p:ph sz="quarter" idx="13"/>
          </p:nvPr>
        </p:nvSpPr>
        <p:spPr/>
        <p:txBody>
          <a:bodyPr/>
          <a:lstStyle/>
          <a:p>
            <a:r>
              <a:rPr lang="zh-CN" altLang="en-US" dirty="0"/>
              <a:t>在一般情况下，如果一台主机的网卡接收了一个以太网帧，那么这个以太网帧的目标</a:t>
            </a:r>
            <a:r>
              <a:rPr lang="en-US" dirty="0"/>
              <a:t>MAC</a:t>
            </a:r>
            <a:r>
              <a:rPr lang="zh-CN" altLang="en-US" dirty="0"/>
              <a:t>地址要么是主机网卡的</a:t>
            </a:r>
            <a:r>
              <a:rPr lang="en-US" dirty="0"/>
              <a:t>MAC</a:t>
            </a:r>
            <a:r>
              <a:rPr lang="zh-CN" altLang="en-US" dirty="0"/>
              <a:t>地址，要么是全</a:t>
            </a:r>
            <a:r>
              <a:rPr lang="en-US" dirty="0"/>
              <a:t>1</a:t>
            </a:r>
            <a:r>
              <a:rPr lang="zh-CN" altLang="en-US" dirty="0"/>
              <a:t>（广播帧</a:t>
            </a:r>
            <a:r>
              <a:rPr lang="zh-CN" altLang="en-US" dirty="0" smtClean="0"/>
              <a:t>）</a:t>
            </a:r>
            <a:endParaRPr lang="en-GB" altLang="zh-CN" dirty="0" smtClean="0"/>
          </a:p>
          <a:p>
            <a:r>
              <a:rPr lang="zh-CN" altLang="en-US" dirty="0" smtClean="0"/>
              <a:t>网络</a:t>
            </a:r>
            <a:r>
              <a:rPr lang="zh-CN" altLang="en-US" dirty="0"/>
              <a:t>嗅探的目的是要接收所有经过网卡的以太网帧，为了接收所有经过网卡的以太网帧，网卡必须在混杂模式下工作。</a:t>
            </a:r>
            <a:r>
              <a:rPr lang="en-US" dirty="0" err="1" smtClean="0"/>
              <a:t>W</a:t>
            </a:r>
            <a:r>
              <a:rPr lang="en-US" cap="none" dirty="0" err="1" smtClean="0"/>
              <a:t>in</a:t>
            </a:r>
            <a:r>
              <a:rPr lang="en-US" dirty="0" err="1" smtClean="0"/>
              <a:t>P</a:t>
            </a:r>
            <a:r>
              <a:rPr lang="en-US" cap="none" dirty="0" err="1" smtClean="0"/>
              <a:t>cap</a:t>
            </a:r>
            <a:r>
              <a:rPr lang="zh-CN" altLang="en-US" dirty="0" smtClean="0"/>
              <a:t>这个</a:t>
            </a:r>
            <a:r>
              <a:rPr lang="zh-CN" altLang="en-US" dirty="0"/>
              <a:t>组件能使网卡在混杂模式下工作，因此很多网络嗅探软件都要求</a:t>
            </a:r>
            <a:r>
              <a:rPr lang="zh-CN" altLang="en-US" dirty="0" smtClean="0"/>
              <a:t>安装</a:t>
            </a:r>
            <a:r>
              <a:rPr lang="en-US" dirty="0" err="1"/>
              <a:t>W</a:t>
            </a:r>
            <a:r>
              <a:rPr lang="en-US" cap="none" dirty="0" err="1"/>
              <a:t>in</a:t>
            </a:r>
            <a:r>
              <a:rPr lang="en-US" dirty="0" err="1"/>
              <a:t>P</a:t>
            </a:r>
            <a:r>
              <a:rPr lang="en-US" cap="none" dirty="0" err="1"/>
              <a:t>cap</a:t>
            </a:r>
            <a:r>
              <a:rPr lang="zh-CN" altLang="en-US" dirty="0" smtClean="0"/>
              <a:t>组件</a:t>
            </a:r>
            <a:endParaRPr lang="en-US" dirty="0"/>
          </a:p>
        </p:txBody>
      </p:sp>
    </p:spTree>
    <p:extLst>
      <p:ext uri="{BB962C8B-B14F-4D97-AF65-F5344CB8AC3E}">
        <p14:creationId xmlns:p14="http://schemas.microsoft.com/office/powerpoint/2010/main" xmlns="" val="6584916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r>
              <a:rPr lang="en-US" b="1" dirty="0"/>
              <a:t>5.1 </a:t>
            </a:r>
            <a:r>
              <a:rPr lang="zh-CN" altLang="en-US" b="1" dirty="0"/>
              <a:t>网络</a:t>
            </a:r>
            <a:r>
              <a:rPr lang="zh-CN" altLang="en-US" b="1" dirty="0" smtClean="0"/>
              <a:t>扫描</a:t>
            </a:r>
          </a:p>
          <a:p>
            <a:r>
              <a:rPr lang="en-US" b="1" dirty="0"/>
              <a:t>5.2 </a:t>
            </a:r>
            <a:r>
              <a:rPr lang="zh-CN" altLang="en-US" b="1" dirty="0"/>
              <a:t>网络嗅</a:t>
            </a:r>
            <a:r>
              <a:rPr lang="zh-CN" altLang="en-US" b="1" dirty="0" smtClean="0"/>
              <a:t>探</a:t>
            </a:r>
          </a:p>
          <a:p>
            <a:r>
              <a:rPr lang="en-US" b="1" dirty="0"/>
              <a:t>5.3 </a:t>
            </a:r>
            <a:r>
              <a:rPr lang="zh-CN" altLang="en-US" b="1" dirty="0"/>
              <a:t>口令破解</a:t>
            </a:r>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20392128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5.2.1  </a:t>
            </a:r>
            <a:r>
              <a:rPr lang="zh-CN" altLang="en-US" b="1" dirty="0"/>
              <a:t>网络嗅探的工作原理</a:t>
            </a:r>
            <a:endParaRPr lang="en-US" dirty="0"/>
          </a:p>
        </p:txBody>
      </p:sp>
      <p:sp>
        <p:nvSpPr>
          <p:cNvPr id="3" name="Content Placeholder 2"/>
          <p:cNvSpPr>
            <a:spLocks noGrp="1"/>
          </p:cNvSpPr>
          <p:nvPr>
            <p:ph sz="quarter" idx="13"/>
          </p:nvPr>
        </p:nvSpPr>
        <p:spPr/>
        <p:txBody>
          <a:bodyPr/>
          <a:lstStyle/>
          <a:p>
            <a:r>
              <a:rPr lang="zh-CN" altLang="en-US" dirty="0"/>
              <a:t>在共享网络中，多台主机连接在</a:t>
            </a:r>
            <a:r>
              <a:rPr lang="en-US" dirty="0"/>
              <a:t>HUB</a:t>
            </a:r>
            <a:r>
              <a:rPr lang="zh-CN" altLang="en-US" dirty="0"/>
              <a:t>中，则通过网络嗅探软件（如</a:t>
            </a:r>
            <a:r>
              <a:rPr lang="en-US" dirty="0" smtClean="0"/>
              <a:t>S</a:t>
            </a:r>
            <a:r>
              <a:rPr lang="en-US" cap="none" dirty="0" smtClean="0"/>
              <a:t>niffer</a:t>
            </a:r>
            <a:r>
              <a:rPr lang="en-US" dirty="0" smtClean="0"/>
              <a:t>, W</a:t>
            </a:r>
            <a:r>
              <a:rPr lang="en-US" cap="none" dirty="0" smtClean="0"/>
              <a:t>ireshark</a:t>
            </a:r>
            <a:r>
              <a:rPr lang="zh-CN" altLang="en-US" dirty="0" smtClean="0"/>
              <a:t>）</a:t>
            </a:r>
            <a:r>
              <a:rPr lang="zh-CN" altLang="en-US" dirty="0"/>
              <a:t>可以捕获所有主机发出的以太网帧。在交换网络中，多台主机接在交换机中，那么网络嗅探软件除了能捕获所有自己主机发出和接收的以太网帧外，还可以捕获所有主机的广播帧，如图</a:t>
            </a:r>
            <a:r>
              <a:rPr lang="en-US" dirty="0"/>
              <a:t>5-9</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xmlns="" val="740928884"/>
              </p:ext>
            </p:extLst>
          </p:nvPr>
        </p:nvGraphicFramePr>
        <p:xfrm>
          <a:off x="4038287" y="4076051"/>
          <a:ext cx="4114800" cy="2349500"/>
        </p:xfrm>
        <a:graphic>
          <a:graphicData uri="http://schemas.openxmlformats.org/presentationml/2006/ole">
            <p:oleObj spid="_x0000_s11285" r:id="rId3" imgW="5790438" imgH="3296793" progId="">
              <p:embed/>
            </p:oleObj>
          </a:graphicData>
        </a:graphic>
      </p:graphicFrame>
      <p:sp>
        <p:nvSpPr>
          <p:cNvPr id="6" name="TextBox 5"/>
          <p:cNvSpPr txBox="1"/>
          <p:nvPr/>
        </p:nvSpPr>
        <p:spPr>
          <a:xfrm>
            <a:off x="4728451" y="6456547"/>
            <a:ext cx="2734472" cy="369332"/>
          </a:xfrm>
          <a:prstGeom prst="rect">
            <a:avLst/>
          </a:prstGeom>
          <a:noFill/>
        </p:spPr>
        <p:txBody>
          <a:bodyPr wrap="square" rtlCol="0">
            <a:spAutoFit/>
          </a:bodyPr>
          <a:lstStyle/>
          <a:p>
            <a:r>
              <a:rPr lang="zh-CN" altLang="en-US" b="1" dirty="0"/>
              <a:t>图</a:t>
            </a:r>
            <a:r>
              <a:rPr lang="en-US" b="1" dirty="0"/>
              <a:t>5-9 </a:t>
            </a:r>
            <a:r>
              <a:rPr lang="zh-CN" altLang="en-US" b="1" dirty="0"/>
              <a:t>网络嗅探拓扑结构</a:t>
            </a:r>
            <a:endParaRPr lang="en-US" dirty="0"/>
          </a:p>
        </p:txBody>
      </p:sp>
    </p:spTree>
    <p:extLst>
      <p:ext uri="{BB962C8B-B14F-4D97-AF65-F5344CB8AC3E}">
        <p14:creationId xmlns:p14="http://schemas.microsoft.com/office/powerpoint/2010/main" xmlns="" val="3072706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5.2.1  </a:t>
            </a:r>
            <a:r>
              <a:rPr lang="zh-CN" altLang="en-US" b="1" dirty="0"/>
              <a:t>网络嗅探的工作原理</a:t>
            </a:r>
            <a:endParaRPr lang="en-US" dirty="0"/>
          </a:p>
        </p:txBody>
      </p:sp>
      <p:sp>
        <p:nvSpPr>
          <p:cNvPr id="3" name="Content Placeholder 2"/>
          <p:cNvSpPr>
            <a:spLocks noGrp="1"/>
          </p:cNvSpPr>
          <p:nvPr>
            <p:ph sz="quarter" idx="13"/>
          </p:nvPr>
        </p:nvSpPr>
        <p:spPr>
          <a:xfrm>
            <a:off x="913774" y="2367093"/>
            <a:ext cx="10363826" cy="2065422"/>
          </a:xfrm>
        </p:spPr>
        <p:txBody>
          <a:bodyPr>
            <a:normAutofit fontScale="92500" lnSpcReduction="10000"/>
          </a:bodyPr>
          <a:lstStyle/>
          <a:p>
            <a:r>
              <a:rPr lang="zh-CN" altLang="en-US" dirty="0"/>
              <a:t>网络管理员为了监视网络的状态，可以通过交换机端口镜像的方式捕获网络中所有主机的接收和发出的以太网帧。采用端口镜像方式时需要对交换机设置两类端口，一类是镜像端口，即以太网帧被监视的端口，另一类是监视端口，即安装网络嗅探软件的主机的网线要接到这个端口，如图</a:t>
            </a:r>
            <a:r>
              <a:rPr lang="en-US" dirty="0"/>
              <a:t>5-10</a:t>
            </a:r>
            <a:r>
              <a:rPr lang="zh-CN" altLang="en-US" dirty="0"/>
              <a:t>所示。交换机能对一些镜像端口的以太网帧进行复制并转发到监视端口，这样网络嗅探软件就可以捕获网络中所有主机的以太网帧。通过对这些帧的分析，便可以监视当前网络的状态</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4213377" y="6456547"/>
            <a:ext cx="3764620" cy="369332"/>
          </a:xfrm>
          <a:prstGeom prst="rect">
            <a:avLst/>
          </a:prstGeom>
          <a:noFill/>
        </p:spPr>
        <p:txBody>
          <a:bodyPr wrap="square" rtlCol="0">
            <a:spAutoFit/>
          </a:bodyPr>
          <a:lstStyle/>
          <a:p>
            <a:r>
              <a:rPr lang="zh-CN" altLang="en-US" b="1" dirty="0"/>
              <a:t>图</a:t>
            </a:r>
            <a:r>
              <a:rPr lang="en-US" b="1" dirty="0"/>
              <a:t>5-10 </a:t>
            </a:r>
            <a:r>
              <a:rPr lang="zh-CN" altLang="en-US" b="1" dirty="0"/>
              <a:t>通过监视端口进行网络嗅探</a:t>
            </a:r>
            <a:endParaRPr lang="en-US" dirty="0"/>
          </a:p>
        </p:txBody>
      </p:sp>
      <p:sp>
        <p:nvSpPr>
          <p:cNvPr id="7"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xmlns="" val="82702159"/>
              </p:ext>
            </p:extLst>
          </p:nvPr>
        </p:nvGraphicFramePr>
        <p:xfrm>
          <a:off x="4584387" y="3998343"/>
          <a:ext cx="3022600" cy="2489200"/>
        </p:xfrm>
        <a:graphic>
          <a:graphicData uri="http://schemas.openxmlformats.org/presentationml/2006/ole">
            <p:oleObj spid="_x0000_s13333" r:id="rId3" imgW="4350258" imgH="3584829" progId="">
              <p:embed/>
            </p:oleObj>
          </a:graphicData>
        </a:graphic>
      </p:graphicFrame>
    </p:spTree>
    <p:extLst>
      <p:ext uri="{BB962C8B-B14F-4D97-AF65-F5344CB8AC3E}">
        <p14:creationId xmlns:p14="http://schemas.microsoft.com/office/powerpoint/2010/main" xmlns="" val="2543187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5.2.2  </a:t>
            </a:r>
            <a:r>
              <a:rPr lang="zh-CN" altLang="en-US" b="1" dirty="0"/>
              <a:t>网络嗅探软件</a:t>
            </a:r>
            <a:r>
              <a:rPr lang="en-US" b="1" dirty="0" smtClean="0"/>
              <a:t>W</a:t>
            </a:r>
            <a:r>
              <a:rPr lang="en-US" b="1" cap="none" dirty="0" smtClean="0"/>
              <a:t>ireshark</a:t>
            </a:r>
            <a:r>
              <a:rPr lang="en-US" b="1" dirty="0"/>
              <a:t/>
            </a:r>
            <a:br>
              <a:rPr lang="en-US" b="1" dirty="0"/>
            </a:br>
            <a:endParaRPr lang="en-US" dirty="0"/>
          </a:p>
        </p:txBody>
      </p:sp>
      <p:sp>
        <p:nvSpPr>
          <p:cNvPr id="3" name="Content Placeholder 2"/>
          <p:cNvSpPr>
            <a:spLocks noGrp="1"/>
          </p:cNvSpPr>
          <p:nvPr>
            <p:ph sz="quarter" idx="13"/>
          </p:nvPr>
        </p:nvSpPr>
        <p:spPr/>
        <p:txBody>
          <a:bodyPr/>
          <a:lstStyle/>
          <a:p>
            <a:r>
              <a:rPr lang="en-US" dirty="0" smtClean="0"/>
              <a:t>W</a:t>
            </a:r>
            <a:r>
              <a:rPr lang="en-US" cap="none" dirty="0" smtClean="0"/>
              <a:t>ireshark</a:t>
            </a:r>
            <a:r>
              <a:rPr lang="zh-CN" altLang="en-US" dirty="0" smtClean="0"/>
              <a:t>是</a:t>
            </a:r>
            <a:r>
              <a:rPr lang="zh-CN" altLang="en-US" dirty="0"/>
              <a:t>一个世界著名的协议分析器，它能够捕获所有经过本机网卡的以太网帧，并对以太网帧内的各种协议单元进行解析。它的官方网址</a:t>
            </a:r>
            <a:r>
              <a:rPr lang="zh-CN" altLang="en-US" dirty="0" smtClean="0"/>
              <a:t>是</a:t>
            </a:r>
            <a:r>
              <a:rPr lang="en-US" cap="none" dirty="0" smtClean="0"/>
              <a:t>http://</a:t>
            </a:r>
            <a:r>
              <a:rPr lang="en-US" cap="none" dirty="0" err="1" smtClean="0"/>
              <a:t>www.wireshark.org</a:t>
            </a:r>
            <a:r>
              <a:rPr lang="zh-CN" altLang="en-US" dirty="0" smtClean="0"/>
              <a:t>，</a:t>
            </a:r>
            <a:r>
              <a:rPr lang="zh-CN" altLang="en-US" dirty="0"/>
              <a:t>与其它网络嗅探软件或协议分析器一样，</a:t>
            </a:r>
            <a:r>
              <a:rPr lang="en-US" dirty="0" smtClean="0"/>
              <a:t>W</a:t>
            </a:r>
            <a:r>
              <a:rPr lang="en-US" cap="none" dirty="0" smtClean="0"/>
              <a:t>ireshark</a:t>
            </a:r>
            <a:r>
              <a:rPr lang="zh-CN" altLang="en-US" dirty="0" smtClean="0"/>
              <a:t>也</a:t>
            </a:r>
            <a:r>
              <a:rPr lang="zh-CN" altLang="en-US" dirty="0"/>
              <a:t>是建立在</a:t>
            </a:r>
            <a:r>
              <a:rPr lang="en-US" dirty="0" err="1" smtClean="0"/>
              <a:t>W</a:t>
            </a:r>
            <a:r>
              <a:rPr lang="en-US" cap="none" dirty="0" err="1" smtClean="0"/>
              <a:t>in</a:t>
            </a:r>
            <a:r>
              <a:rPr lang="en-US" dirty="0" err="1" smtClean="0"/>
              <a:t>P</a:t>
            </a:r>
            <a:r>
              <a:rPr lang="en-US" cap="none" dirty="0" err="1" smtClean="0"/>
              <a:t>cap</a:t>
            </a:r>
            <a:r>
              <a:rPr lang="zh-CN" altLang="en-US" dirty="0" smtClean="0"/>
              <a:t>之上</a:t>
            </a:r>
            <a:r>
              <a:rPr lang="zh-CN" altLang="en-US" dirty="0"/>
              <a:t>的</a:t>
            </a:r>
            <a:r>
              <a:rPr lang="en-US" dirty="0"/>
              <a:t> </a:t>
            </a:r>
          </a:p>
        </p:txBody>
      </p:sp>
    </p:spTree>
    <p:extLst>
      <p:ext uri="{BB962C8B-B14F-4D97-AF65-F5344CB8AC3E}">
        <p14:creationId xmlns:p14="http://schemas.microsoft.com/office/powerpoint/2010/main" xmlns="" val="1070745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5.2.2  </a:t>
            </a:r>
            <a:r>
              <a:rPr lang="zh-CN" altLang="en-US" b="1" dirty="0"/>
              <a:t>网络嗅探软件</a:t>
            </a:r>
            <a:r>
              <a:rPr lang="en-US" b="1" dirty="0" smtClean="0"/>
              <a:t>W</a:t>
            </a:r>
            <a:r>
              <a:rPr lang="en-US" b="1" cap="none" dirty="0" smtClean="0"/>
              <a:t>ireshark</a:t>
            </a:r>
            <a:r>
              <a:rPr lang="en-US" b="1" dirty="0"/>
              <a:t/>
            </a:r>
            <a:br>
              <a:rPr lang="en-US" b="1" dirty="0"/>
            </a:br>
            <a:endParaRPr lang="en-US" dirty="0"/>
          </a:p>
        </p:txBody>
      </p:sp>
      <p:sp>
        <p:nvSpPr>
          <p:cNvPr id="3" name="Content Placeholder 2"/>
          <p:cNvSpPr>
            <a:spLocks noGrp="1"/>
          </p:cNvSpPr>
          <p:nvPr>
            <p:ph sz="quarter" idx="13"/>
          </p:nvPr>
        </p:nvSpPr>
        <p:spPr/>
        <p:txBody>
          <a:bodyPr/>
          <a:lstStyle/>
          <a:p>
            <a:r>
              <a:rPr lang="zh-CN" altLang="en-US" dirty="0"/>
              <a:t>简单介绍</a:t>
            </a:r>
            <a:r>
              <a:rPr lang="en-US" dirty="0" smtClean="0"/>
              <a:t>W</a:t>
            </a:r>
            <a:r>
              <a:rPr lang="en-US" cap="none" dirty="0" smtClean="0"/>
              <a:t>ireshark</a:t>
            </a:r>
            <a:r>
              <a:rPr lang="zh-CN" altLang="en-US" dirty="0" smtClean="0"/>
              <a:t>工具</a:t>
            </a:r>
            <a:r>
              <a:rPr lang="zh-CN" altLang="en-US" dirty="0"/>
              <a:t>的常规使用方法，图</a:t>
            </a:r>
            <a:r>
              <a:rPr lang="en-US" dirty="0"/>
              <a:t>5-11</a:t>
            </a:r>
            <a:r>
              <a:rPr lang="zh-CN" altLang="en-US" dirty="0"/>
              <a:t>是</a:t>
            </a:r>
            <a:r>
              <a:rPr lang="en-US" dirty="0" smtClean="0"/>
              <a:t>W</a:t>
            </a:r>
            <a:r>
              <a:rPr lang="en-US" cap="none" dirty="0" smtClean="0"/>
              <a:t>ireshark</a:t>
            </a:r>
            <a:r>
              <a:rPr lang="zh-CN" altLang="en-US" dirty="0" smtClean="0"/>
              <a:t>启动</a:t>
            </a:r>
            <a:r>
              <a:rPr lang="zh-CN" altLang="en-US" dirty="0"/>
              <a:t>后的主界面</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33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74576" y="2944678"/>
            <a:ext cx="4435509" cy="3622332"/>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874576" y="6536014"/>
            <a:ext cx="4435509" cy="646331"/>
          </a:xfrm>
          <a:prstGeom prst="rect">
            <a:avLst/>
          </a:prstGeom>
          <a:noFill/>
        </p:spPr>
        <p:txBody>
          <a:bodyPr wrap="square" rtlCol="0">
            <a:spAutoFit/>
          </a:bodyPr>
          <a:lstStyle/>
          <a:p>
            <a:pPr algn="ctr"/>
            <a:r>
              <a:rPr lang="zh-CN" altLang="en-US" b="1" dirty="0"/>
              <a:t>图</a:t>
            </a:r>
            <a:r>
              <a:rPr lang="en-US" b="1" dirty="0"/>
              <a:t>5-11  Wireshark</a:t>
            </a:r>
            <a:r>
              <a:rPr lang="zh-CN" altLang="en-US" b="1" dirty="0"/>
              <a:t>主界面</a:t>
            </a:r>
            <a:endParaRPr lang="en-US" dirty="0"/>
          </a:p>
          <a:p>
            <a:pPr algn="ctr"/>
            <a:endParaRPr lang="en-US" dirty="0"/>
          </a:p>
        </p:txBody>
      </p:sp>
    </p:spTree>
    <p:extLst>
      <p:ext uri="{BB962C8B-B14F-4D97-AF65-F5344CB8AC3E}">
        <p14:creationId xmlns:p14="http://schemas.microsoft.com/office/powerpoint/2010/main" xmlns="" val="16952164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5.2.2  </a:t>
            </a:r>
            <a:r>
              <a:rPr lang="zh-CN" altLang="en-US" b="1" dirty="0"/>
              <a:t>网络嗅探软件</a:t>
            </a:r>
            <a:r>
              <a:rPr lang="en-US" b="1" dirty="0" smtClean="0"/>
              <a:t>W</a:t>
            </a:r>
            <a:r>
              <a:rPr lang="en-US" b="1" cap="none" dirty="0" smtClean="0"/>
              <a:t>ireshark</a:t>
            </a:r>
            <a:r>
              <a:rPr lang="en-US" b="1" dirty="0"/>
              <a:t/>
            </a:r>
            <a:br>
              <a:rPr lang="en-US" b="1" dirty="0"/>
            </a:br>
            <a:endParaRPr lang="en-US" dirty="0"/>
          </a:p>
        </p:txBody>
      </p:sp>
      <p:sp>
        <p:nvSpPr>
          <p:cNvPr id="3" name="Content Placeholder 2"/>
          <p:cNvSpPr>
            <a:spLocks noGrp="1"/>
          </p:cNvSpPr>
          <p:nvPr>
            <p:ph sz="quarter" idx="13"/>
          </p:nvPr>
        </p:nvSpPr>
        <p:spPr/>
        <p:txBody>
          <a:bodyPr/>
          <a:lstStyle/>
          <a:p>
            <a:pPr marL="0" indent="0">
              <a:buNone/>
            </a:pPr>
            <a:r>
              <a:rPr lang="en-US" dirty="0"/>
              <a:t>1</a:t>
            </a:r>
            <a:r>
              <a:rPr lang="zh-CN" altLang="en-US" dirty="0"/>
              <a:t>、设置捕获以太网帧的网卡</a:t>
            </a:r>
            <a:endParaRPr lang="en-US" dirty="0"/>
          </a:p>
          <a:p>
            <a:pPr lvl="1"/>
            <a:r>
              <a:rPr lang="zh-CN" altLang="en-US" dirty="0"/>
              <a:t>单击“</a:t>
            </a:r>
            <a:r>
              <a:rPr lang="en-US" dirty="0" smtClean="0"/>
              <a:t>C</a:t>
            </a:r>
            <a:r>
              <a:rPr lang="en-US" cap="none" dirty="0" smtClean="0"/>
              <a:t>apture</a:t>
            </a:r>
            <a:r>
              <a:rPr lang="zh-CN" altLang="en-US" dirty="0" smtClean="0"/>
              <a:t>”</a:t>
            </a:r>
            <a:r>
              <a:rPr lang="zh-CN" altLang="en-US" dirty="0"/>
              <a:t>菜单，如图</a:t>
            </a:r>
            <a:r>
              <a:rPr lang="en-US" dirty="0"/>
              <a:t>5-12</a:t>
            </a:r>
            <a:r>
              <a:rPr lang="zh-CN" altLang="en-US" dirty="0"/>
              <a:t>所示，然后再单击“</a:t>
            </a:r>
            <a:r>
              <a:rPr lang="en-US" dirty="0" smtClean="0"/>
              <a:t>I</a:t>
            </a:r>
            <a:r>
              <a:rPr lang="en-US" cap="none" dirty="0" smtClean="0"/>
              <a:t>nterfaces</a:t>
            </a:r>
            <a:r>
              <a:rPr lang="zh-CN" altLang="en-US" dirty="0" smtClean="0"/>
              <a:t>”</a:t>
            </a:r>
            <a:r>
              <a:rPr lang="en-US" dirty="0"/>
              <a:t>,</a:t>
            </a:r>
            <a:r>
              <a:rPr lang="zh-CN" altLang="en-US" dirty="0"/>
              <a:t>进入网卡选择界面，如图</a:t>
            </a:r>
            <a:r>
              <a:rPr lang="en-US" dirty="0"/>
              <a:t>5-13</a:t>
            </a:r>
            <a:r>
              <a:rPr lang="zh-CN" altLang="en-US" dirty="0"/>
              <a:t>所示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3874575" y="5015341"/>
            <a:ext cx="4435509" cy="369332"/>
          </a:xfrm>
          <a:prstGeom prst="rect">
            <a:avLst/>
          </a:prstGeom>
          <a:noFill/>
        </p:spPr>
        <p:txBody>
          <a:bodyPr wrap="square" rtlCol="0">
            <a:spAutoFit/>
          </a:bodyPr>
          <a:lstStyle/>
          <a:p>
            <a:pPr algn="ctr"/>
            <a:r>
              <a:rPr lang="zh-CN" altLang="en-US" b="1" dirty="0"/>
              <a:t>图</a:t>
            </a:r>
            <a:r>
              <a:rPr lang="en-US" b="1" dirty="0"/>
              <a:t>5-12 Wireshark</a:t>
            </a:r>
            <a:r>
              <a:rPr lang="zh-CN" altLang="en-US" b="1" dirty="0"/>
              <a:t>主界面下</a:t>
            </a:r>
            <a:r>
              <a:rPr lang="en-US" b="1" dirty="0"/>
              <a:t>Capture</a:t>
            </a:r>
            <a:r>
              <a:rPr lang="zh-CN" altLang="en-US" b="1" dirty="0"/>
              <a:t>菜单</a:t>
            </a:r>
            <a:endParaRPr lang="en-US" dirty="0"/>
          </a:p>
        </p:txBody>
      </p:sp>
      <p:sp>
        <p:nvSpPr>
          <p:cNvPr id="6" name="Rectangle 2"/>
          <p:cNvSpPr>
            <a:spLocks noChangeArrowheads="1"/>
          </p:cNvSpPr>
          <p:nvPr/>
        </p:nvSpPr>
        <p:spPr bwMode="auto">
          <a:xfrm>
            <a:off x="3598385" y="3699135"/>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361"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36480" y="3267687"/>
            <a:ext cx="4711700" cy="17653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363"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774580" y="5622749"/>
            <a:ext cx="4673600" cy="9144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3774580" y="6536813"/>
            <a:ext cx="4673600" cy="369332"/>
          </a:xfrm>
          <a:prstGeom prst="rect">
            <a:avLst/>
          </a:prstGeom>
          <a:noFill/>
        </p:spPr>
        <p:txBody>
          <a:bodyPr wrap="square" rtlCol="0">
            <a:spAutoFit/>
          </a:bodyPr>
          <a:lstStyle/>
          <a:p>
            <a:pPr algn="ctr"/>
            <a:r>
              <a:rPr lang="zh-CN" altLang="en-US" b="1" dirty="0"/>
              <a:t>图</a:t>
            </a:r>
            <a:r>
              <a:rPr lang="en-US" b="1" dirty="0"/>
              <a:t>5-13 Wireshark</a:t>
            </a:r>
            <a:r>
              <a:rPr lang="zh-CN" altLang="en-US" b="1" dirty="0"/>
              <a:t>网卡选择界面</a:t>
            </a:r>
            <a:endParaRPr lang="en-US" dirty="0"/>
          </a:p>
        </p:txBody>
      </p:sp>
    </p:spTree>
    <p:extLst>
      <p:ext uri="{BB962C8B-B14F-4D97-AF65-F5344CB8AC3E}">
        <p14:creationId xmlns:p14="http://schemas.microsoft.com/office/powerpoint/2010/main" xmlns="" val="21388420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5.2.2  </a:t>
            </a:r>
            <a:r>
              <a:rPr lang="zh-CN" altLang="en-US" b="1" dirty="0"/>
              <a:t>网络嗅探软件</a:t>
            </a:r>
            <a:r>
              <a:rPr lang="en-US" b="1" dirty="0" smtClean="0"/>
              <a:t>W</a:t>
            </a:r>
            <a:r>
              <a:rPr lang="en-US" b="1" cap="none" dirty="0" smtClean="0"/>
              <a:t>ireshark</a:t>
            </a:r>
            <a:r>
              <a:rPr lang="en-US" b="1" dirty="0"/>
              <a:t/>
            </a:r>
            <a:br>
              <a:rPr lang="en-US" b="1" dirty="0"/>
            </a:b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、启动捕获</a:t>
            </a:r>
            <a:endParaRPr lang="en-US" dirty="0"/>
          </a:p>
          <a:p>
            <a:pPr lvl="1"/>
            <a:r>
              <a:rPr lang="zh-CN" altLang="en-US" dirty="0"/>
              <a:t>单击要捕获以太网帧网卡的“</a:t>
            </a:r>
            <a:r>
              <a:rPr lang="en-US" dirty="0" smtClean="0"/>
              <a:t>S</a:t>
            </a:r>
            <a:r>
              <a:rPr lang="en-US" cap="none" dirty="0" smtClean="0"/>
              <a:t>tart</a:t>
            </a:r>
            <a:r>
              <a:rPr lang="zh-CN" altLang="en-US" dirty="0" smtClean="0"/>
              <a:t>”</a:t>
            </a:r>
            <a:r>
              <a:rPr lang="zh-CN" altLang="en-US" dirty="0"/>
              <a:t>按钮，即开始捕获以太网帧，如图</a:t>
            </a:r>
            <a:r>
              <a:rPr lang="en-US" dirty="0"/>
              <a:t>5-14</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3598385" y="3699135"/>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TextBox 7"/>
          <p:cNvSpPr txBox="1"/>
          <p:nvPr/>
        </p:nvSpPr>
        <p:spPr>
          <a:xfrm>
            <a:off x="3774580" y="6536813"/>
            <a:ext cx="4673600" cy="369332"/>
          </a:xfrm>
          <a:prstGeom prst="rect">
            <a:avLst/>
          </a:prstGeom>
          <a:noFill/>
        </p:spPr>
        <p:txBody>
          <a:bodyPr wrap="square" rtlCol="0">
            <a:spAutoFit/>
          </a:bodyPr>
          <a:lstStyle/>
          <a:p>
            <a:pPr algn="ctr"/>
            <a:r>
              <a:rPr lang="zh-CN" altLang="en-US" b="1" dirty="0"/>
              <a:t>图</a:t>
            </a:r>
            <a:r>
              <a:rPr lang="en-US" b="1" dirty="0"/>
              <a:t>5-14 Wireshark </a:t>
            </a:r>
            <a:r>
              <a:rPr lang="zh-CN" altLang="en-US" b="1" dirty="0"/>
              <a:t>以太网帧捕获图</a:t>
            </a:r>
            <a:endParaRPr lang="en-US" dirty="0"/>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38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36887" y="3251065"/>
            <a:ext cx="3748985" cy="328574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907098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5.2.2  </a:t>
            </a:r>
            <a:r>
              <a:rPr lang="zh-CN" altLang="en-US" b="1" dirty="0"/>
              <a:t>网络嗅探软件</a:t>
            </a:r>
            <a:r>
              <a:rPr lang="en-US" b="1" dirty="0" smtClean="0"/>
              <a:t>W</a:t>
            </a:r>
            <a:r>
              <a:rPr lang="en-US" b="1" cap="none" dirty="0" smtClean="0"/>
              <a:t>ireshark</a:t>
            </a:r>
            <a:r>
              <a:rPr lang="en-US" b="1" dirty="0"/>
              <a:t/>
            </a:r>
            <a:br>
              <a:rPr lang="en-US" b="1" dirty="0"/>
            </a:br>
            <a:endParaRPr lang="en-US" dirty="0"/>
          </a:p>
        </p:txBody>
      </p:sp>
      <p:sp>
        <p:nvSpPr>
          <p:cNvPr id="3" name="Content Placeholder 2"/>
          <p:cNvSpPr>
            <a:spLocks noGrp="1"/>
          </p:cNvSpPr>
          <p:nvPr>
            <p:ph sz="quarter" idx="13"/>
          </p:nvPr>
        </p:nvSpPr>
        <p:spPr/>
        <p:txBody>
          <a:bodyPr/>
          <a:lstStyle/>
          <a:p>
            <a:pPr marL="0" indent="0">
              <a:buNone/>
            </a:pPr>
            <a:r>
              <a:rPr lang="en-US" dirty="0"/>
              <a:t>2</a:t>
            </a:r>
            <a:r>
              <a:rPr lang="zh-CN" altLang="en-US" dirty="0"/>
              <a:t>、启动捕获</a:t>
            </a:r>
            <a:endParaRPr lang="en-US" dirty="0"/>
          </a:p>
          <a:p>
            <a:pPr lvl="1"/>
            <a:r>
              <a:rPr lang="zh-CN" altLang="en-US" dirty="0"/>
              <a:t>单击“</a:t>
            </a:r>
            <a:r>
              <a:rPr lang="en-US" dirty="0" smtClean="0"/>
              <a:t>C</a:t>
            </a:r>
            <a:r>
              <a:rPr lang="en-US" cap="none" dirty="0" smtClean="0"/>
              <a:t>apture</a:t>
            </a:r>
            <a:r>
              <a:rPr lang="zh-CN" altLang="en-US" dirty="0" smtClean="0"/>
              <a:t>”</a:t>
            </a:r>
            <a:r>
              <a:rPr lang="zh-CN" altLang="en-US" dirty="0"/>
              <a:t>下的“</a:t>
            </a:r>
            <a:r>
              <a:rPr lang="en-US" dirty="0" smtClean="0"/>
              <a:t>S</a:t>
            </a:r>
            <a:r>
              <a:rPr lang="en-US" cap="none" dirty="0" smtClean="0"/>
              <a:t>top</a:t>
            </a:r>
            <a:r>
              <a:rPr lang="en-US" dirty="0" smtClean="0"/>
              <a:t>”</a:t>
            </a:r>
            <a:r>
              <a:rPr lang="zh-CN" altLang="en-US" dirty="0"/>
              <a:t>，即停止捕获，可以分析捕获到的以太网帧，也可以在捕获的同时进行分析</a:t>
            </a:r>
            <a:r>
              <a:rPr lang="en-US" dirty="0"/>
              <a:t> </a:t>
            </a:r>
            <a:endParaRPr lang="en-US" dirty="0" smtClean="0"/>
          </a:p>
          <a:p>
            <a:pPr lvl="1"/>
            <a:r>
              <a:rPr lang="zh-CN" altLang="en-US" dirty="0"/>
              <a:t>如图</a:t>
            </a:r>
            <a:r>
              <a:rPr lang="en-US" dirty="0"/>
              <a:t>5-15</a:t>
            </a:r>
            <a:r>
              <a:rPr lang="zh-CN" altLang="en-US" dirty="0"/>
              <a:t>所示，</a:t>
            </a:r>
            <a:r>
              <a:rPr lang="en-US" dirty="0" smtClean="0"/>
              <a:t>W</a:t>
            </a:r>
            <a:r>
              <a:rPr lang="en-US" cap="none" dirty="0" smtClean="0"/>
              <a:t>ireshark</a:t>
            </a:r>
            <a:r>
              <a:rPr lang="zh-CN" altLang="en-US" dirty="0" smtClean="0"/>
              <a:t>可以</a:t>
            </a:r>
            <a:r>
              <a:rPr lang="zh-CN" altLang="en-US" dirty="0"/>
              <a:t>帮助使用者分析多种协议</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3598385" y="3699135"/>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TextBox 7"/>
          <p:cNvSpPr txBox="1"/>
          <p:nvPr/>
        </p:nvSpPr>
        <p:spPr>
          <a:xfrm>
            <a:off x="3774580" y="6536813"/>
            <a:ext cx="4673600" cy="369332"/>
          </a:xfrm>
          <a:prstGeom prst="rect">
            <a:avLst/>
          </a:prstGeom>
          <a:noFill/>
        </p:spPr>
        <p:txBody>
          <a:bodyPr wrap="square" rtlCol="0">
            <a:spAutoFit/>
          </a:bodyPr>
          <a:lstStyle/>
          <a:p>
            <a:pPr algn="ctr"/>
            <a:r>
              <a:rPr lang="zh-CN" altLang="en-US" b="1" dirty="0"/>
              <a:t>图</a:t>
            </a:r>
            <a:r>
              <a:rPr lang="en-US" b="1" dirty="0"/>
              <a:t>5-15 Wireshark </a:t>
            </a:r>
            <a:r>
              <a:rPr lang="zh-CN" altLang="en-US" b="1" dirty="0"/>
              <a:t>协议分析图</a:t>
            </a:r>
            <a:endParaRPr lang="en-US" dirty="0"/>
          </a:p>
        </p:txBody>
      </p:sp>
      <p:sp>
        <p:nvSpPr>
          <p:cNvPr id="9"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7409"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88695" y="3917968"/>
            <a:ext cx="4045370" cy="261884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230524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5.3 </a:t>
            </a:r>
            <a:r>
              <a:rPr lang="zh-CN" altLang="en-US" b="1" dirty="0"/>
              <a:t>口令破解</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5.3.1 </a:t>
            </a:r>
            <a:r>
              <a:rPr lang="zh-CN" altLang="en-US" b="1" dirty="0"/>
              <a:t>利用</a:t>
            </a:r>
            <a:r>
              <a:rPr lang="en-US" b="1" cap="none" dirty="0"/>
              <a:t>x-scan</a:t>
            </a:r>
            <a:r>
              <a:rPr lang="zh-CN" altLang="en-US" b="1" dirty="0"/>
              <a:t>破解</a:t>
            </a:r>
            <a:r>
              <a:rPr lang="zh-CN" altLang="en-US" b="1" dirty="0" smtClean="0"/>
              <a:t>口令</a:t>
            </a:r>
            <a:endParaRPr lang="en-GB" altLang="zh-CN" b="1" dirty="0" smtClean="0"/>
          </a:p>
          <a:p>
            <a:r>
              <a:rPr lang="en-US" b="1" dirty="0"/>
              <a:t>5.3.2 </a:t>
            </a:r>
            <a:r>
              <a:rPr lang="zh-CN" altLang="en-US" b="1" dirty="0"/>
              <a:t>利用木头超级字典生成器制作密码</a:t>
            </a:r>
            <a:r>
              <a:rPr lang="zh-CN" altLang="en-US" b="1" dirty="0" smtClean="0"/>
              <a:t>字典</a:t>
            </a:r>
            <a:r>
              <a:rPr lang="en-US" dirty="0"/>
              <a:t/>
            </a:r>
            <a:br>
              <a:rPr lang="en-US" dirty="0"/>
            </a:br>
            <a:endParaRPr lang="en-US" dirty="0"/>
          </a:p>
        </p:txBody>
      </p:sp>
    </p:spTree>
    <p:extLst>
      <p:ext uri="{BB962C8B-B14F-4D97-AF65-F5344CB8AC3E}">
        <p14:creationId xmlns:p14="http://schemas.microsoft.com/office/powerpoint/2010/main" xmlns="" val="16168063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5.3.1 </a:t>
            </a:r>
            <a:r>
              <a:rPr lang="zh-CN" altLang="en-US" b="1" dirty="0" smtClean="0"/>
              <a:t>利用</a:t>
            </a:r>
            <a:r>
              <a:rPr lang="en-US" b="1" cap="none" dirty="0" smtClean="0"/>
              <a:t>x-scan</a:t>
            </a:r>
            <a:r>
              <a:rPr lang="zh-CN" altLang="en-US" b="1" dirty="0" smtClean="0"/>
              <a:t>破解</a:t>
            </a:r>
            <a:r>
              <a:rPr lang="zh-CN" altLang="en-US" b="1" dirty="0"/>
              <a:t>口令</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smtClean="0"/>
              <a:t>使用</a:t>
            </a:r>
            <a:r>
              <a:rPr lang="en-US" cap="none" dirty="0" smtClean="0"/>
              <a:t>x-scan</a:t>
            </a:r>
            <a:r>
              <a:rPr lang="zh-CN" altLang="en-US" dirty="0" smtClean="0"/>
              <a:t>软件</a:t>
            </a:r>
            <a:r>
              <a:rPr lang="zh-CN" altLang="en-US" dirty="0"/>
              <a:t>扫描系统弱口令，破解系统密码。先下</a:t>
            </a:r>
            <a:r>
              <a:rPr lang="zh-CN" altLang="en-US" dirty="0" smtClean="0"/>
              <a:t>载</a:t>
            </a:r>
            <a:r>
              <a:rPr lang="en-US" cap="none" dirty="0"/>
              <a:t>x-scan</a:t>
            </a:r>
            <a:r>
              <a:rPr lang="zh-CN" altLang="en-US" dirty="0" smtClean="0"/>
              <a:t>扫描</a:t>
            </a:r>
            <a:r>
              <a:rPr lang="zh-CN" altLang="en-US" dirty="0"/>
              <a:t>软件并进行安装，由于比较简单，这里不介绍具体过程，下面介绍口令破解的过程。</a:t>
            </a:r>
            <a:endParaRPr lang="en-US" dirty="0"/>
          </a:p>
          <a:p>
            <a:pPr marL="0" indent="0">
              <a:buNone/>
            </a:pPr>
            <a:r>
              <a:rPr lang="en-US" dirty="0"/>
              <a:t>1</a:t>
            </a:r>
            <a:r>
              <a:rPr lang="zh-CN" altLang="en-US" dirty="0"/>
              <a:t>、</a:t>
            </a:r>
            <a:r>
              <a:rPr lang="zh-CN" altLang="en-US" dirty="0" smtClean="0"/>
              <a:t>启动</a:t>
            </a:r>
            <a:r>
              <a:rPr lang="en-US" cap="none" dirty="0"/>
              <a:t>x-scan </a:t>
            </a:r>
            <a:r>
              <a:rPr lang="zh-CN" altLang="en-US" dirty="0" smtClean="0"/>
              <a:t>，</a:t>
            </a:r>
            <a:r>
              <a:rPr lang="zh-CN" altLang="en-US" dirty="0"/>
              <a:t>单击“设置</a:t>
            </a:r>
            <a:r>
              <a:rPr lang="en-US" dirty="0"/>
              <a:t>”</a:t>
            </a:r>
            <a:r>
              <a:rPr lang="zh-CN" altLang="en-US" dirty="0"/>
              <a:t>菜单的“扫描参数</a:t>
            </a:r>
            <a:r>
              <a:rPr lang="en-US" dirty="0"/>
              <a:t>”</a:t>
            </a:r>
            <a:r>
              <a:rPr lang="zh-CN" altLang="en-US" dirty="0"/>
              <a:t>项，指定</a:t>
            </a:r>
            <a:r>
              <a:rPr lang="en-US" dirty="0"/>
              <a:t>IP</a:t>
            </a:r>
            <a:r>
              <a:rPr lang="zh-CN" altLang="en-US" dirty="0"/>
              <a:t>地址，如</a:t>
            </a:r>
            <a:r>
              <a:rPr lang="en-US" dirty="0"/>
              <a:t>10.60.31.5 </a:t>
            </a:r>
            <a:r>
              <a:rPr lang="zh-CN" altLang="en-US" dirty="0"/>
              <a:t>，如图</a:t>
            </a:r>
            <a:r>
              <a:rPr lang="en-US" dirty="0"/>
              <a:t>5-16</a:t>
            </a:r>
            <a:r>
              <a:rPr lang="zh-CN" altLang="en-US" dirty="0"/>
              <a:t>所示</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843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034412" y="3727362"/>
            <a:ext cx="4122549" cy="281133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034412" y="6538696"/>
            <a:ext cx="4122549" cy="646331"/>
          </a:xfrm>
          <a:prstGeom prst="rect">
            <a:avLst/>
          </a:prstGeom>
          <a:noFill/>
        </p:spPr>
        <p:txBody>
          <a:bodyPr wrap="square" rtlCol="0">
            <a:spAutoFit/>
          </a:bodyPr>
          <a:lstStyle/>
          <a:p>
            <a:pPr algn="ctr"/>
            <a:r>
              <a:rPr lang="zh-CN" altLang="en-US" b="1" dirty="0"/>
              <a:t>图</a:t>
            </a:r>
            <a:r>
              <a:rPr lang="en-US" b="1" dirty="0"/>
              <a:t>5-16 x-scan</a:t>
            </a:r>
            <a:r>
              <a:rPr lang="zh-CN" altLang="en-US" b="1" dirty="0"/>
              <a:t>扫描参数设置</a:t>
            </a:r>
            <a:endParaRPr lang="en-US" dirty="0"/>
          </a:p>
          <a:p>
            <a:pPr algn="ctr"/>
            <a:endParaRPr lang="en-US" dirty="0"/>
          </a:p>
        </p:txBody>
      </p:sp>
    </p:spTree>
    <p:extLst>
      <p:ext uri="{BB962C8B-B14F-4D97-AF65-F5344CB8AC3E}">
        <p14:creationId xmlns:p14="http://schemas.microsoft.com/office/powerpoint/2010/main" xmlns="" val="17105505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5.3.1 </a:t>
            </a:r>
            <a:r>
              <a:rPr lang="zh-CN" altLang="en-US" b="1" dirty="0" smtClean="0"/>
              <a:t>利用</a:t>
            </a:r>
            <a:r>
              <a:rPr lang="en-US" b="1" cap="none" dirty="0" smtClean="0"/>
              <a:t>x-scan</a:t>
            </a:r>
            <a:r>
              <a:rPr lang="zh-CN" altLang="en-US" b="1" dirty="0" smtClean="0"/>
              <a:t>破解</a:t>
            </a:r>
            <a:r>
              <a:rPr lang="zh-CN" altLang="en-US" b="1" dirty="0"/>
              <a:t>口令</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smtClean="0"/>
              <a:t>2</a:t>
            </a:r>
            <a:r>
              <a:rPr lang="zh-CN" altLang="en-US" dirty="0"/>
              <a:t>、编辑</a:t>
            </a:r>
            <a:r>
              <a:rPr lang="en-US" dirty="0"/>
              <a:t>SMB</a:t>
            </a:r>
            <a:r>
              <a:rPr lang="zh-CN" altLang="en-US" dirty="0"/>
              <a:t>密码字典和</a:t>
            </a:r>
            <a:r>
              <a:rPr lang="en-US" dirty="0"/>
              <a:t>SMB</a:t>
            </a:r>
            <a:r>
              <a:rPr lang="zh-CN" altLang="en-US" dirty="0"/>
              <a:t>用户名字典，加入你猜测的用户名和密码，如图</a:t>
            </a:r>
            <a:r>
              <a:rPr lang="en-US" dirty="0"/>
              <a:t>5-17</a:t>
            </a:r>
            <a:r>
              <a:rPr lang="zh-CN" altLang="en-US" dirty="0"/>
              <a:t>所</a:t>
            </a:r>
            <a:r>
              <a:rPr lang="zh-CN" altLang="en-US" dirty="0" smtClean="0"/>
              <a:t>示</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034412" y="6538696"/>
            <a:ext cx="4122549" cy="369332"/>
          </a:xfrm>
          <a:prstGeom prst="rect">
            <a:avLst/>
          </a:prstGeom>
          <a:noFill/>
        </p:spPr>
        <p:txBody>
          <a:bodyPr wrap="square" rtlCol="0">
            <a:spAutoFit/>
          </a:bodyPr>
          <a:lstStyle/>
          <a:p>
            <a:pPr algn="ctr"/>
            <a:r>
              <a:rPr lang="zh-CN" altLang="en-US" b="1" dirty="0"/>
              <a:t>图</a:t>
            </a:r>
            <a:r>
              <a:rPr lang="en-US" b="1" dirty="0"/>
              <a:t>5-17 </a:t>
            </a:r>
            <a:r>
              <a:rPr lang="zh-CN" altLang="en-US" b="1" dirty="0"/>
              <a:t>设置密码字典</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9457"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08086" y="3274796"/>
            <a:ext cx="4775200" cy="3263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096392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案例一：一名男子认罪非法入侵天主教计算机造成危害</a:t>
            </a:r>
            <a:r>
              <a:rPr lang="en-US" dirty="0"/>
              <a:t> </a:t>
            </a:r>
          </a:p>
        </p:txBody>
      </p:sp>
      <p:sp>
        <p:nvSpPr>
          <p:cNvPr id="3" name="Content Placeholder 2"/>
          <p:cNvSpPr>
            <a:spLocks noGrp="1"/>
          </p:cNvSpPr>
          <p:nvPr>
            <p:ph sz="quarter" idx="13"/>
          </p:nvPr>
        </p:nvSpPr>
        <p:spPr/>
        <p:txBody>
          <a:bodyPr/>
          <a:lstStyle/>
          <a:p>
            <a:pPr marL="0" indent="0" defTabSz="446400">
              <a:buNone/>
            </a:pPr>
            <a:r>
              <a:rPr lang="zh-CN" altLang="en-US" dirty="0" smtClean="0"/>
              <a:t>	被告</a:t>
            </a:r>
            <a:r>
              <a:rPr lang="en-US" dirty="0"/>
              <a:t>Michael Logan</a:t>
            </a:r>
            <a:r>
              <a:rPr lang="zh-CN" altLang="en-US" dirty="0"/>
              <a:t>，</a:t>
            </a:r>
            <a:r>
              <a:rPr lang="en-US" dirty="0"/>
              <a:t>34</a:t>
            </a:r>
            <a:r>
              <a:rPr lang="zh-CN" altLang="en-US" dirty="0"/>
              <a:t>岁，</a:t>
            </a:r>
            <a:r>
              <a:rPr lang="en-US" dirty="0"/>
              <a:t>2001</a:t>
            </a:r>
            <a:r>
              <a:rPr lang="zh-CN" altLang="en-US" dirty="0"/>
              <a:t>年</a:t>
            </a:r>
            <a:r>
              <a:rPr lang="en-US" dirty="0"/>
              <a:t>9</a:t>
            </a:r>
            <a:r>
              <a:rPr lang="zh-CN" altLang="en-US" dirty="0"/>
              <a:t>月</a:t>
            </a:r>
            <a:r>
              <a:rPr lang="en-US" dirty="0"/>
              <a:t>25</a:t>
            </a:r>
            <a:r>
              <a:rPr lang="zh-CN" altLang="en-US" dirty="0"/>
              <a:t>日在美国三藩市认罪曾违法入侵一个受保护的计算机网络因而带来危害。他被指控有二项起诉，一是非法进入一个计算机并带来危害，另一为使用州际通信系统企图危害他人。在指控的犯罪中，</a:t>
            </a:r>
            <a:r>
              <a:rPr lang="en-US" dirty="0" smtClean="0"/>
              <a:t>M</a:t>
            </a:r>
            <a:r>
              <a:rPr lang="en-US" cap="none" dirty="0" smtClean="0"/>
              <a:t>ichael </a:t>
            </a:r>
            <a:r>
              <a:rPr lang="en-US" dirty="0" smtClean="0"/>
              <a:t>L</a:t>
            </a:r>
            <a:r>
              <a:rPr lang="en-US" cap="none" dirty="0" smtClean="0"/>
              <a:t>ogan</a:t>
            </a:r>
            <a:r>
              <a:rPr lang="zh-CN" altLang="en-US" dirty="0" smtClean="0"/>
              <a:t>承认</a:t>
            </a:r>
            <a:r>
              <a:rPr lang="zh-CN" altLang="en-US" dirty="0"/>
              <a:t>在没有任何授权的情况下，</a:t>
            </a:r>
            <a:r>
              <a:rPr lang="en-US" dirty="0"/>
              <a:t>1999</a:t>
            </a:r>
            <a:r>
              <a:rPr lang="zh-CN" altLang="en-US" dirty="0"/>
              <a:t>年</a:t>
            </a:r>
            <a:r>
              <a:rPr lang="en-US" dirty="0"/>
              <a:t>11</a:t>
            </a:r>
            <a:r>
              <a:rPr lang="zh-CN" altLang="en-US" dirty="0"/>
              <a:t>月</a:t>
            </a:r>
            <a:r>
              <a:rPr lang="en-US" dirty="0"/>
              <a:t>28</a:t>
            </a:r>
            <a:r>
              <a:rPr lang="zh-CN" altLang="en-US" dirty="0"/>
              <a:t>日，他进入了一个天主教西部健康关怀机构</a:t>
            </a:r>
            <a:r>
              <a:rPr lang="en-US" dirty="0"/>
              <a:t>(</a:t>
            </a:r>
            <a:r>
              <a:rPr lang="zh-CN" altLang="en-US" dirty="0"/>
              <a:t>“</a:t>
            </a:r>
            <a:r>
              <a:rPr lang="en-US" dirty="0"/>
              <a:t>CHW</a:t>
            </a:r>
            <a:r>
              <a:rPr lang="zh-CN" altLang="en-US" dirty="0"/>
              <a:t>”</a:t>
            </a:r>
            <a:r>
              <a:rPr lang="en-US" dirty="0"/>
              <a:t>)</a:t>
            </a:r>
            <a:r>
              <a:rPr lang="zh-CN" altLang="en-US" dirty="0"/>
              <a:t>计算机系统。特别是，他承认他从事了计算机入侵，并且发送电子邮件给大约</a:t>
            </a:r>
            <a:r>
              <a:rPr lang="en-US" dirty="0"/>
              <a:t>3</a:t>
            </a:r>
            <a:r>
              <a:rPr lang="zh-CN" altLang="en-US" dirty="0"/>
              <a:t>万名</a:t>
            </a:r>
            <a:r>
              <a:rPr lang="en-US" dirty="0"/>
              <a:t>(</a:t>
            </a:r>
            <a:r>
              <a:rPr lang="zh-CN" altLang="en-US" dirty="0"/>
              <a:t>“</a:t>
            </a:r>
            <a:r>
              <a:rPr lang="en-US" dirty="0"/>
              <a:t>CHW</a:t>
            </a:r>
            <a:r>
              <a:rPr lang="zh-CN" altLang="en-US" dirty="0"/>
              <a:t>”</a:t>
            </a:r>
            <a:r>
              <a:rPr lang="en-US" dirty="0"/>
              <a:t>)</a:t>
            </a:r>
            <a:r>
              <a:rPr lang="zh-CN" altLang="en-US" dirty="0"/>
              <a:t>员工和有关人员。这些邮件以一个</a:t>
            </a:r>
            <a:r>
              <a:rPr lang="en-US" dirty="0"/>
              <a:t>(</a:t>
            </a:r>
            <a:r>
              <a:rPr lang="zh-CN" altLang="en-US" dirty="0"/>
              <a:t>“</a:t>
            </a:r>
            <a:r>
              <a:rPr lang="en-US" dirty="0"/>
              <a:t>CHW</a:t>
            </a:r>
            <a:r>
              <a:rPr lang="zh-CN" altLang="en-US" dirty="0"/>
              <a:t>”</a:t>
            </a:r>
            <a:r>
              <a:rPr lang="en-US" dirty="0"/>
              <a:t>)</a:t>
            </a:r>
            <a:r>
              <a:rPr lang="zh-CN" altLang="en-US" dirty="0"/>
              <a:t>员工的名义发出，内容包含了对这个被指名的员工和其他员工的侮辱性的句子。</a:t>
            </a:r>
            <a:endParaRPr lang="en-US" dirty="0"/>
          </a:p>
          <a:p>
            <a:endParaRPr lang="en-US" dirty="0"/>
          </a:p>
        </p:txBody>
      </p:sp>
    </p:spTree>
    <p:extLst>
      <p:ext uri="{BB962C8B-B14F-4D97-AF65-F5344CB8AC3E}">
        <p14:creationId xmlns:p14="http://schemas.microsoft.com/office/powerpoint/2010/main" xmlns="" val="12415971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5.3.1 </a:t>
            </a:r>
            <a:r>
              <a:rPr lang="zh-CN" altLang="en-US" b="1" dirty="0" smtClean="0"/>
              <a:t>利用</a:t>
            </a:r>
            <a:r>
              <a:rPr lang="en-US" b="1" cap="none" dirty="0" smtClean="0"/>
              <a:t>x-scan</a:t>
            </a:r>
            <a:r>
              <a:rPr lang="zh-CN" altLang="en-US" b="1" dirty="0" smtClean="0"/>
              <a:t>破解</a:t>
            </a:r>
            <a:r>
              <a:rPr lang="zh-CN" altLang="en-US" b="1" dirty="0"/>
              <a:t>口令</a:t>
            </a:r>
            <a:r>
              <a:rPr lang="en-US" dirty="0"/>
              <a:t/>
            </a:r>
            <a:br>
              <a:rPr lang="en-US" dirty="0"/>
            </a:br>
            <a:endParaRPr lang="en-US" dirty="0"/>
          </a:p>
        </p:txBody>
      </p:sp>
      <p:sp>
        <p:nvSpPr>
          <p:cNvPr id="3" name="Content Placeholder 2"/>
          <p:cNvSpPr>
            <a:spLocks noGrp="1"/>
          </p:cNvSpPr>
          <p:nvPr>
            <p:ph sz="quarter" idx="13"/>
          </p:nvPr>
        </p:nvSpPr>
        <p:spPr/>
        <p:txBody>
          <a:bodyPr/>
          <a:lstStyle/>
          <a:p>
            <a:pPr marL="0" indent="0">
              <a:buNone/>
            </a:pPr>
            <a:r>
              <a:rPr lang="en-US" dirty="0"/>
              <a:t>3</a:t>
            </a:r>
            <a:r>
              <a:rPr lang="zh-CN" altLang="en-US" dirty="0"/>
              <a:t>、设置完密码字典后，</a:t>
            </a:r>
            <a:r>
              <a:rPr lang="zh-CN" altLang="en-US" dirty="0" smtClean="0"/>
              <a:t>单击</a:t>
            </a:r>
            <a:r>
              <a:rPr lang="en-GB" altLang="zh-CN" dirty="0" smtClean="0"/>
              <a:t>	</a:t>
            </a:r>
            <a:r>
              <a:rPr lang="zh-CN" altLang="en-US" dirty="0" smtClean="0"/>
              <a:t>进行</a:t>
            </a:r>
            <a:r>
              <a:rPr lang="zh-CN" altLang="en-US" dirty="0"/>
              <a:t>扫描，发现了系统的弱口令，如图</a:t>
            </a:r>
            <a:r>
              <a:rPr lang="en-US" dirty="0"/>
              <a:t>5-18</a:t>
            </a:r>
            <a:r>
              <a:rPr lang="zh-CN" altLang="en-US" dirty="0"/>
              <a:t>所示。在实际暴力破解中，往往借助工具自动生成用户名和密码</a:t>
            </a:r>
            <a:r>
              <a:rPr lang="en-US" dirty="0"/>
              <a:t> </a:t>
            </a:r>
            <a:r>
              <a:rPr lang="en-US" dirty="0" smtClean="0"/>
              <a:t> </a:t>
            </a:r>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4034412" y="6538696"/>
            <a:ext cx="4122549" cy="369332"/>
          </a:xfrm>
          <a:prstGeom prst="rect">
            <a:avLst/>
          </a:prstGeom>
          <a:noFill/>
        </p:spPr>
        <p:txBody>
          <a:bodyPr wrap="square" rtlCol="0">
            <a:spAutoFit/>
          </a:bodyPr>
          <a:lstStyle/>
          <a:p>
            <a:pPr algn="ctr"/>
            <a:r>
              <a:rPr lang="zh-CN" altLang="en-US" b="1" dirty="0"/>
              <a:t>图</a:t>
            </a:r>
            <a:r>
              <a:rPr lang="en-US" b="1" dirty="0"/>
              <a:t>5-18 x-scan</a:t>
            </a:r>
            <a:r>
              <a:rPr lang="zh-CN" altLang="en-US" b="1" dirty="0"/>
              <a:t>扫描结果</a:t>
            </a:r>
            <a:endParaRPr 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8"/>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87" name="Picture 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77533" y="2497094"/>
            <a:ext cx="317500" cy="215900"/>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Rectangle 10"/>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89" name="Picture 9"/>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835086" y="3744696"/>
            <a:ext cx="4521200" cy="2794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259904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5.3.2 </a:t>
            </a:r>
            <a:r>
              <a:rPr lang="zh-CN" altLang="en-US" b="1" dirty="0"/>
              <a:t>利用木头超级字典生成器制作密码字典</a:t>
            </a:r>
            <a:r>
              <a:rPr lang="en-US" dirty="0"/>
              <a:t/>
            </a:r>
            <a:br>
              <a:rPr lang="en-US" dirty="0"/>
            </a:br>
            <a:endParaRPr lang="en-US" dirty="0"/>
          </a:p>
        </p:txBody>
      </p:sp>
      <p:sp>
        <p:nvSpPr>
          <p:cNvPr id="3" name="Content Placeholder 2"/>
          <p:cNvSpPr>
            <a:spLocks noGrp="1"/>
          </p:cNvSpPr>
          <p:nvPr>
            <p:ph sz="quarter" idx="13"/>
          </p:nvPr>
        </p:nvSpPr>
        <p:spPr/>
        <p:txBody>
          <a:bodyPr>
            <a:normAutofit lnSpcReduction="10000"/>
          </a:bodyPr>
          <a:lstStyle/>
          <a:p>
            <a:r>
              <a:rPr lang="zh-CN" altLang="en-US" dirty="0"/>
              <a:t>目前，大部分口令破解软件使用的都是暴力破解技术，暴力破解采用穷举法，即将密码进行逐个推算直到找出真正的密码为止。例如，一个已知是四位并且全部由数字组成的密码，共有</a:t>
            </a:r>
            <a:r>
              <a:rPr lang="en-US" dirty="0"/>
              <a:t>10000</a:t>
            </a:r>
            <a:r>
              <a:rPr lang="zh-CN" altLang="en-US" dirty="0"/>
              <a:t>种组合，因此最多尝试</a:t>
            </a:r>
            <a:r>
              <a:rPr lang="en-US" dirty="0"/>
              <a:t>9999</a:t>
            </a:r>
            <a:r>
              <a:rPr lang="zh-CN" altLang="en-US" dirty="0"/>
              <a:t>次就能找到正确的密码。理论上利用这种方法可以破解任何一种密码，问题在于如何缩短试误时间。因此有些人运用计算机来增加效率，有些人辅以密码字典来缩小密码组合的</a:t>
            </a:r>
            <a:r>
              <a:rPr lang="zh-CN" altLang="en-US" dirty="0" smtClean="0"/>
              <a:t>范围</a:t>
            </a:r>
            <a:endParaRPr lang="en-US" dirty="0"/>
          </a:p>
          <a:p>
            <a:r>
              <a:rPr lang="zh-CN" altLang="en-US" dirty="0"/>
              <a:t>所谓密码字典，主要是配合密码破译软件所使用，密码字典里包括许多人们习惯性设置的密码，通过密码字典可以提高密码破译软件的密码破译成功率和命中率，缩短密码破译的时间</a:t>
            </a:r>
            <a:r>
              <a:rPr lang="zh-CN" altLang="en-US" dirty="0" smtClean="0"/>
              <a:t>，如果</a:t>
            </a:r>
            <a:r>
              <a:rPr lang="zh-CN" altLang="en-US" dirty="0"/>
              <a:t>一个人密码设置没有规律或很复杂，未包含在密码字典里，这个字典就没有用了，甚至会延长密码破译所需要的时间</a:t>
            </a:r>
            <a:r>
              <a:rPr lang="en-US" dirty="0"/>
              <a:t> </a:t>
            </a:r>
          </a:p>
        </p:txBody>
      </p:sp>
    </p:spTree>
    <p:extLst>
      <p:ext uri="{BB962C8B-B14F-4D97-AF65-F5344CB8AC3E}">
        <p14:creationId xmlns:p14="http://schemas.microsoft.com/office/powerpoint/2010/main" xmlns="" val="8205711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5.3.2 </a:t>
            </a:r>
            <a:r>
              <a:rPr lang="zh-CN" altLang="en-US" b="1" dirty="0"/>
              <a:t>利用木头超级字典生成器制作密码字典</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0" indent="0">
              <a:buNone/>
            </a:pPr>
            <a:r>
              <a:rPr lang="en-US" dirty="0"/>
              <a:t>1</a:t>
            </a:r>
            <a:r>
              <a:rPr lang="zh-CN" altLang="en-US" dirty="0"/>
              <a:t>、进入木头超级字典生成工具集主界面，如图</a:t>
            </a:r>
            <a:r>
              <a:rPr lang="en-US" dirty="0"/>
              <a:t>5-19</a:t>
            </a:r>
            <a:r>
              <a:rPr lang="zh-CN" altLang="en-US" dirty="0"/>
              <a:t>所示。主要功能在主界面左侧按扭式排列，可同时打开多个子窗口</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752537" y="3193942"/>
            <a:ext cx="4686300" cy="3340100"/>
          </a:xfrm>
          <a:prstGeom prst="rect">
            <a:avLst/>
          </a:prstGeom>
        </p:spPr>
      </p:pic>
      <p:sp>
        <p:nvSpPr>
          <p:cNvPr id="8" name="TextBox 7"/>
          <p:cNvSpPr txBox="1"/>
          <p:nvPr/>
        </p:nvSpPr>
        <p:spPr>
          <a:xfrm>
            <a:off x="3752537" y="6534042"/>
            <a:ext cx="4686300" cy="646331"/>
          </a:xfrm>
          <a:prstGeom prst="rect">
            <a:avLst/>
          </a:prstGeom>
          <a:noFill/>
        </p:spPr>
        <p:txBody>
          <a:bodyPr wrap="square" rtlCol="0">
            <a:spAutoFit/>
          </a:bodyPr>
          <a:lstStyle/>
          <a:p>
            <a:pPr algn="ctr"/>
            <a:r>
              <a:rPr lang="zh-CN" altLang="en-US" b="1" dirty="0"/>
              <a:t>图</a:t>
            </a:r>
            <a:r>
              <a:rPr lang="en-US" b="1" dirty="0"/>
              <a:t>5-19 </a:t>
            </a:r>
            <a:r>
              <a:rPr lang="zh-CN" altLang="en-US" b="1" dirty="0"/>
              <a:t>木头超级字典生成工具集主界面</a:t>
            </a:r>
            <a:endParaRPr lang="en-US" dirty="0"/>
          </a:p>
          <a:p>
            <a:pPr algn="ctr"/>
            <a:endParaRPr lang="en-US" dirty="0"/>
          </a:p>
        </p:txBody>
      </p:sp>
    </p:spTree>
    <p:extLst>
      <p:ext uri="{BB962C8B-B14F-4D97-AF65-F5344CB8AC3E}">
        <p14:creationId xmlns:p14="http://schemas.microsoft.com/office/powerpoint/2010/main" xmlns="" val="18194514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5.3.2 </a:t>
            </a:r>
            <a:r>
              <a:rPr lang="zh-CN" altLang="en-US" b="1" dirty="0"/>
              <a:t>利用木头超级字典生成器制作密码字典</a:t>
            </a:r>
            <a:r>
              <a:rPr lang="en-US" dirty="0"/>
              <a:t/>
            </a:r>
            <a:br>
              <a:rPr lang="en-US" dirty="0"/>
            </a:br>
            <a:endParaRPr lang="en-US" dirty="0"/>
          </a:p>
        </p:txBody>
      </p:sp>
      <p:sp>
        <p:nvSpPr>
          <p:cNvPr id="3" name="Content Placeholder 2"/>
          <p:cNvSpPr>
            <a:spLocks noGrp="1"/>
          </p:cNvSpPr>
          <p:nvPr>
            <p:ph sz="quarter" idx="13"/>
          </p:nvPr>
        </p:nvSpPr>
        <p:spPr/>
        <p:txBody>
          <a:bodyPr>
            <a:normAutofit/>
          </a:bodyPr>
          <a:lstStyle/>
          <a:p>
            <a:pPr marL="0" indent="0">
              <a:buNone/>
            </a:pPr>
            <a:r>
              <a:rPr lang="en-US" dirty="0"/>
              <a:t>2</a:t>
            </a:r>
            <a:r>
              <a:rPr lang="zh-CN" altLang="en-US" dirty="0"/>
              <a:t>、点击“生成字典”按扭，即进入超级字典生成器。生成字典分为字典设置和字典文件设置两步</a:t>
            </a:r>
            <a:r>
              <a:rPr lang="en-US" dirty="0"/>
              <a:t> </a:t>
            </a:r>
            <a:endParaRPr lang="en-US" dirty="0" smtClean="0"/>
          </a:p>
          <a:p>
            <a:pPr marL="457200" lvl="1" indent="0">
              <a:buNone/>
            </a:pPr>
            <a:r>
              <a:rPr lang="zh-CN" altLang="en-US" dirty="0"/>
              <a:t>（</a:t>
            </a:r>
            <a:r>
              <a:rPr lang="en-US" dirty="0"/>
              <a:t>1</a:t>
            </a:r>
            <a:r>
              <a:rPr lang="zh-CN" altLang="en-US" dirty="0"/>
              <a:t>）字典设置</a:t>
            </a:r>
            <a:endParaRPr lang="en-US" dirty="0"/>
          </a:p>
          <a:p>
            <a:pPr lvl="2"/>
            <a:r>
              <a:rPr lang="zh-CN" altLang="en-US" dirty="0" smtClean="0"/>
              <a:t>首先</a:t>
            </a:r>
            <a:r>
              <a:rPr lang="zh-CN" altLang="en-US" dirty="0"/>
              <a:t>进行字典生成设置，你可以完成常规字典、日期字典、英文单词、弱口令集、拼音字典、电话号码、姓名字典和社会工程字典设置，然后点击生成字典进入字典文件生成环节。软件自动将所有设置内容生成到同一个字典文件中。完成字典设置后，在任一选项卡中点击“生成字典”即进入“字典文件设置”</a:t>
            </a:r>
            <a:r>
              <a:rPr lang="en-US" dirty="0"/>
              <a:t> </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5961228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zh-CN" altLang="en-US" dirty="0"/>
              <a:t>常规字典</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常规字典是事先定义字典密码的长度以及密码中可能出现的字符集合，然后自动以穷举的方法生成字典文件。在字典生成模式中，选择“常规字典”选项卡，即进入常规字典设置，如图</a:t>
            </a:r>
            <a:r>
              <a:rPr lang="en-US" dirty="0"/>
              <a:t>5-20</a:t>
            </a:r>
            <a:r>
              <a:rPr lang="zh-CN" altLang="en-US" dirty="0"/>
              <a:t>所示</a:t>
            </a:r>
            <a:r>
              <a:rPr lang="en-US" dirty="0"/>
              <a:t> </a:t>
            </a:r>
          </a:p>
        </p:txBody>
      </p:sp>
      <p:pic>
        <p:nvPicPr>
          <p:cNvPr id="6" name="Picture 5"/>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006429" y="3239169"/>
            <a:ext cx="4178516" cy="3253762"/>
          </a:xfrm>
          <a:prstGeom prst="rect">
            <a:avLst/>
          </a:prstGeom>
        </p:spPr>
      </p:pic>
      <p:sp>
        <p:nvSpPr>
          <p:cNvPr id="7" name="TextBox 6"/>
          <p:cNvSpPr txBox="1"/>
          <p:nvPr/>
        </p:nvSpPr>
        <p:spPr>
          <a:xfrm>
            <a:off x="4006429" y="6492931"/>
            <a:ext cx="4178516" cy="646331"/>
          </a:xfrm>
          <a:prstGeom prst="rect">
            <a:avLst/>
          </a:prstGeom>
          <a:noFill/>
        </p:spPr>
        <p:txBody>
          <a:bodyPr wrap="square" rtlCol="0">
            <a:spAutoFit/>
          </a:bodyPr>
          <a:lstStyle/>
          <a:p>
            <a:pPr algn="ctr"/>
            <a:r>
              <a:rPr lang="zh-CN" altLang="en-US" b="1" dirty="0"/>
              <a:t>图</a:t>
            </a:r>
            <a:r>
              <a:rPr lang="en-US" b="1" dirty="0"/>
              <a:t>5-20 </a:t>
            </a:r>
            <a:r>
              <a:rPr lang="zh-CN" altLang="en-US" b="1" dirty="0"/>
              <a:t>常规字典设置</a:t>
            </a:r>
            <a:endParaRPr lang="en-US" dirty="0"/>
          </a:p>
          <a:p>
            <a:pPr algn="ctr"/>
            <a:endParaRPr lang="en-US" dirty="0"/>
          </a:p>
        </p:txBody>
      </p:sp>
    </p:spTree>
    <p:extLst>
      <p:ext uri="{BB962C8B-B14F-4D97-AF65-F5344CB8AC3E}">
        <p14:creationId xmlns:p14="http://schemas.microsoft.com/office/powerpoint/2010/main" xmlns="" val="9812765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常规字典</a:t>
            </a:r>
            <a:endParaRPr lang="en-US" dirty="0"/>
          </a:p>
        </p:txBody>
      </p:sp>
      <p:sp>
        <p:nvSpPr>
          <p:cNvPr id="3" name="Content Placeholder 2"/>
          <p:cNvSpPr>
            <a:spLocks noGrp="1"/>
          </p:cNvSpPr>
          <p:nvPr>
            <p:ph sz="quarter" idx="13"/>
          </p:nvPr>
        </p:nvSpPr>
        <p:spPr/>
        <p:txBody>
          <a:bodyPr/>
          <a:lstStyle/>
          <a:p>
            <a:r>
              <a:rPr lang="zh-CN" altLang="en-US" dirty="0"/>
              <a:t>选择“生成字符集”（密码中每位使用相同字符集的情况），勾选相应的字符集选择“</a:t>
            </a:r>
            <a:r>
              <a:rPr lang="en-US" dirty="0"/>
              <a:t>0-9</a:t>
            </a:r>
            <a:r>
              <a:rPr lang="zh-CN" altLang="en-US" dirty="0"/>
              <a:t>”、“</a:t>
            </a:r>
            <a:r>
              <a:rPr lang="en-US" dirty="0"/>
              <a:t>a-z</a:t>
            </a:r>
            <a:r>
              <a:rPr lang="zh-CN" altLang="en-US" dirty="0"/>
              <a:t>”、“</a:t>
            </a:r>
            <a:r>
              <a:rPr lang="en-US" dirty="0"/>
              <a:t>A-Z</a:t>
            </a:r>
            <a:r>
              <a:rPr lang="zh-CN" altLang="en-US" dirty="0"/>
              <a:t>”或符号。也可以勾选“自定义字符串”，然后在右边的输入框中填写任意字符，包括中文字符（自定义字符之间无需任何分隔符，否则分隔符也会被当成是自定义字符之一）。如果选择的字符集与自定义字符集有重复，软件会自去去除重复的字符。然后在“设定密码长度”栏里设置密码最小长度和最大长度。点击“生成字典”按扭，即进入字典文件生成</a:t>
            </a:r>
            <a:r>
              <a:rPr lang="en-US" dirty="0"/>
              <a:t> </a:t>
            </a:r>
          </a:p>
        </p:txBody>
      </p:sp>
    </p:spTree>
    <p:extLst>
      <p:ext uri="{BB962C8B-B14F-4D97-AF65-F5344CB8AC3E}">
        <p14:creationId xmlns:p14="http://schemas.microsoft.com/office/powerpoint/2010/main" xmlns="" val="19471583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zh-CN" altLang="en-US" dirty="0"/>
              <a:t>日期字典</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点击“日期字典”选项卡即进入日期字典生成设置，如图</a:t>
            </a:r>
            <a:r>
              <a:rPr lang="en-US" dirty="0"/>
              <a:t>5-21</a:t>
            </a:r>
            <a:r>
              <a:rPr lang="zh-CN" altLang="en-US" dirty="0"/>
              <a:t>所</a:t>
            </a:r>
            <a:r>
              <a:rPr lang="zh-CN" altLang="en-US" dirty="0" smtClean="0"/>
              <a:t>示</a:t>
            </a:r>
            <a:endParaRPr lang="en-GB" altLang="zh-CN" dirty="0" smtClean="0"/>
          </a:p>
          <a:p>
            <a:r>
              <a:rPr lang="zh-CN" altLang="en-US" dirty="0"/>
              <a:t>在日期选择栏中设置开始日期和结束日期，再选择日期格式，可同时选择多个选项。点击“生成字典”按钮即进入字典文件生成界面</a:t>
            </a:r>
            <a:r>
              <a:rPr lang="en-US" dirty="0"/>
              <a:t> </a:t>
            </a:r>
          </a:p>
        </p:txBody>
      </p:sp>
      <p:sp>
        <p:nvSpPr>
          <p:cNvPr id="4" name="TextBox 3"/>
          <p:cNvSpPr txBox="1"/>
          <p:nvPr/>
        </p:nvSpPr>
        <p:spPr>
          <a:xfrm>
            <a:off x="4006429" y="6492931"/>
            <a:ext cx="4178516" cy="369332"/>
          </a:xfrm>
          <a:prstGeom prst="rect">
            <a:avLst/>
          </a:prstGeom>
          <a:noFill/>
        </p:spPr>
        <p:txBody>
          <a:bodyPr wrap="square" rtlCol="0">
            <a:spAutoFit/>
          </a:bodyPr>
          <a:lstStyle/>
          <a:p>
            <a:pPr algn="ctr"/>
            <a:r>
              <a:rPr lang="zh-CN" altLang="en-US" b="1" dirty="0"/>
              <a:t>图</a:t>
            </a:r>
            <a:r>
              <a:rPr lang="en-US" b="1" dirty="0"/>
              <a:t>5-21 </a:t>
            </a:r>
            <a:r>
              <a:rPr lang="zh-CN" altLang="en-US" b="1" dirty="0"/>
              <a:t>日期字典设置</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384474" y="3849653"/>
            <a:ext cx="3422425" cy="2643278"/>
          </a:xfrm>
          <a:prstGeom prst="rect">
            <a:avLst/>
          </a:prstGeom>
        </p:spPr>
      </p:pic>
    </p:spTree>
    <p:extLst>
      <p:ext uri="{BB962C8B-B14F-4D97-AF65-F5344CB8AC3E}">
        <p14:creationId xmlns:p14="http://schemas.microsoft.com/office/powerpoint/2010/main" xmlns="" val="16868180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zh-CN" altLang="en-US" dirty="0"/>
              <a:t>英文单词</a:t>
            </a:r>
            <a:endParaRPr lang="en-US" dirty="0"/>
          </a:p>
        </p:txBody>
      </p:sp>
      <p:sp>
        <p:nvSpPr>
          <p:cNvPr id="3" name="Content Placeholder 2"/>
          <p:cNvSpPr>
            <a:spLocks noGrp="1"/>
          </p:cNvSpPr>
          <p:nvPr>
            <p:ph sz="quarter" idx="13"/>
          </p:nvPr>
        </p:nvSpPr>
        <p:spPr/>
        <p:txBody>
          <a:bodyPr/>
          <a:lstStyle/>
          <a:p>
            <a:r>
              <a:rPr lang="zh-CN" altLang="en-US" dirty="0"/>
              <a:t>点击“英文单词”选项卡即进入英文单词字典生成设置</a:t>
            </a:r>
            <a:r>
              <a:rPr lang="en-US" dirty="0"/>
              <a:t>,</a:t>
            </a:r>
            <a:r>
              <a:rPr lang="zh-CN" altLang="en-US" dirty="0"/>
              <a:t>如图</a:t>
            </a:r>
            <a:r>
              <a:rPr lang="en-US" dirty="0"/>
              <a:t>5-22</a:t>
            </a:r>
            <a:r>
              <a:rPr lang="zh-CN" altLang="en-US" dirty="0"/>
              <a:t>所</a:t>
            </a:r>
            <a:r>
              <a:rPr lang="zh-CN" altLang="en-US" dirty="0" smtClean="0"/>
              <a:t>示</a:t>
            </a:r>
            <a:endParaRPr lang="en-GB" altLang="zh-CN" dirty="0" smtClean="0"/>
          </a:p>
          <a:p>
            <a:r>
              <a:rPr lang="zh-CN" altLang="en-US" dirty="0"/>
              <a:t>在词汇选择栏中勾选相应的选项：“一级常用单词”为最常用的英文单词，还有二级常用单词、三级常用单词、英文人名和英文地名，你还可以将自定义的词典文件加入其中。当勾选相应的选项时软件会自动重新计算字典大小</a:t>
            </a:r>
            <a:r>
              <a:rPr lang="en-US" dirty="0"/>
              <a:t> </a:t>
            </a:r>
          </a:p>
        </p:txBody>
      </p:sp>
      <p:sp>
        <p:nvSpPr>
          <p:cNvPr id="4" name="TextBox 3"/>
          <p:cNvSpPr txBox="1"/>
          <p:nvPr/>
        </p:nvSpPr>
        <p:spPr>
          <a:xfrm>
            <a:off x="4006429" y="6492931"/>
            <a:ext cx="4178516" cy="369332"/>
          </a:xfrm>
          <a:prstGeom prst="rect">
            <a:avLst/>
          </a:prstGeom>
          <a:noFill/>
        </p:spPr>
        <p:txBody>
          <a:bodyPr wrap="square" rtlCol="0">
            <a:spAutoFit/>
          </a:bodyPr>
          <a:lstStyle/>
          <a:p>
            <a:pPr algn="ctr"/>
            <a:r>
              <a:rPr lang="zh-CN" altLang="en-US" b="1" dirty="0"/>
              <a:t>图</a:t>
            </a:r>
            <a:r>
              <a:rPr lang="en-US" b="1" dirty="0"/>
              <a:t>5-22 </a:t>
            </a:r>
            <a:r>
              <a:rPr lang="zh-CN" altLang="en-US" b="1" dirty="0"/>
              <a:t>英文单词字典设置</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534507" y="4066639"/>
            <a:ext cx="3122359" cy="2426292"/>
          </a:xfrm>
          <a:prstGeom prst="rect">
            <a:avLst/>
          </a:prstGeom>
        </p:spPr>
      </p:pic>
    </p:spTree>
    <p:extLst>
      <p:ext uri="{BB962C8B-B14F-4D97-AF65-F5344CB8AC3E}">
        <p14:creationId xmlns:p14="http://schemas.microsoft.com/office/powerpoint/2010/main" xmlns="" val="18401450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zh-CN" altLang="en-US" dirty="0"/>
              <a:t>弱口令集</a:t>
            </a:r>
            <a:r>
              <a:rPr lang="en-US" dirty="0"/>
              <a:t/>
            </a:r>
            <a:br>
              <a:rPr lang="en-US" dirty="0"/>
            </a:br>
            <a:endParaRPr lang="en-US" dirty="0"/>
          </a:p>
        </p:txBody>
      </p:sp>
      <p:sp>
        <p:nvSpPr>
          <p:cNvPr id="3" name="Content Placeholder 2"/>
          <p:cNvSpPr>
            <a:spLocks noGrp="1"/>
          </p:cNvSpPr>
          <p:nvPr>
            <p:ph sz="quarter" idx="13"/>
          </p:nvPr>
        </p:nvSpPr>
        <p:spPr/>
        <p:txBody>
          <a:bodyPr/>
          <a:lstStyle/>
          <a:p>
            <a:r>
              <a:rPr lang="zh-CN" altLang="en-US" dirty="0"/>
              <a:t>点击“弱口令”选项卡即进入弱口令字典设置，如图</a:t>
            </a:r>
            <a:r>
              <a:rPr lang="en-US" dirty="0"/>
              <a:t>5-23</a:t>
            </a:r>
            <a:r>
              <a:rPr lang="zh-CN" altLang="en-US" dirty="0"/>
              <a:t>所示</a:t>
            </a:r>
            <a:r>
              <a:rPr lang="en-US" dirty="0"/>
              <a:t> </a:t>
            </a:r>
            <a:endParaRPr lang="zh-CN" altLang="en-US" dirty="0" smtClean="0"/>
          </a:p>
          <a:p>
            <a:r>
              <a:rPr lang="zh-CN" altLang="en-US" dirty="0"/>
              <a:t>可以生成“单个字符重复的口令”和“按自然顺序排列的口令”，先选择生成字符集并设置口令长度范围，勾选相应选项就可以生成了。勾选“包含弱口令集并放在生成字典最前面”，在你生成字典时就会把系统内置的弱口令字典加入其中。你也可以通过弱口令集管理来管理系统内置的弱口令集，以备以后再次使用</a:t>
            </a:r>
            <a:r>
              <a:rPr lang="en-US" dirty="0"/>
              <a:t> </a:t>
            </a:r>
          </a:p>
        </p:txBody>
      </p:sp>
      <p:sp>
        <p:nvSpPr>
          <p:cNvPr id="4" name="TextBox 3"/>
          <p:cNvSpPr txBox="1"/>
          <p:nvPr/>
        </p:nvSpPr>
        <p:spPr>
          <a:xfrm>
            <a:off x="4006429" y="6492931"/>
            <a:ext cx="4178516" cy="369332"/>
          </a:xfrm>
          <a:prstGeom prst="rect">
            <a:avLst/>
          </a:prstGeom>
          <a:noFill/>
        </p:spPr>
        <p:txBody>
          <a:bodyPr wrap="square" rtlCol="0">
            <a:spAutoFit/>
          </a:bodyPr>
          <a:lstStyle/>
          <a:p>
            <a:pPr algn="ctr"/>
            <a:r>
              <a:rPr lang="zh-CN" altLang="en-US" b="1" dirty="0"/>
              <a:t>图</a:t>
            </a:r>
            <a:r>
              <a:rPr lang="en-US" b="1" dirty="0"/>
              <a:t>5-23 </a:t>
            </a:r>
            <a:r>
              <a:rPr lang="zh-CN" altLang="en-US" b="1" dirty="0"/>
              <a:t>弱口令字典设置</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702582" y="4372704"/>
            <a:ext cx="2786209" cy="2162431"/>
          </a:xfrm>
          <a:prstGeom prst="rect">
            <a:avLst/>
          </a:prstGeom>
        </p:spPr>
      </p:pic>
    </p:spTree>
    <p:extLst>
      <p:ext uri="{BB962C8B-B14F-4D97-AF65-F5344CB8AC3E}">
        <p14:creationId xmlns:p14="http://schemas.microsoft.com/office/powerpoint/2010/main" xmlns="" val="2365740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zh-CN" altLang="en-US" dirty="0"/>
              <a:t>拼音字典</a:t>
            </a:r>
            <a:endParaRPr lang="en-US" dirty="0"/>
          </a:p>
        </p:txBody>
      </p:sp>
      <p:sp>
        <p:nvSpPr>
          <p:cNvPr id="3" name="Content Placeholder 2"/>
          <p:cNvSpPr>
            <a:spLocks noGrp="1"/>
          </p:cNvSpPr>
          <p:nvPr>
            <p:ph sz="quarter" idx="13"/>
          </p:nvPr>
        </p:nvSpPr>
        <p:spPr/>
        <p:txBody>
          <a:bodyPr/>
          <a:lstStyle/>
          <a:p>
            <a:r>
              <a:rPr lang="zh-CN" altLang="en-US" dirty="0"/>
              <a:t>点击“拼音字典”选项卡即进入拼音字典设置，如图</a:t>
            </a:r>
            <a:r>
              <a:rPr lang="en-US" dirty="0"/>
              <a:t>5-24</a:t>
            </a:r>
            <a:r>
              <a:rPr lang="zh-CN" altLang="en-US" dirty="0"/>
              <a:t>所示</a:t>
            </a:r>
            <a:r>
              <a:rPr lang="en-US" dirty="0"/>
              <a:t> </a:t>
            </a:r>
            <a:endParaRPr lang="zh-CN" altLang="en-US" dirty="0" smtClean="0"/>
          </a:p>
          <a:p>
            <a:r>
              <a:rPr lang="zh-CN" altLang="en-US" dirty="0"/>
              <a:t>在拼音字典里设置汉字的长度，可穷举汉字组合，然后生成它们的拼音</a:t>
            </a:r>
            <a:r>
              <a:rPr lang="en-US" dirty="0"/>
              <a:t> </a:t>
            </a:r>
          </a:p>
        </p:txBody>
      </p:sp>
      <p:sp>
        <p:nvSpPr>
          <p:cNvPr id="4" name="TextBox 3"/>
          <p:cNvSpPr txBox="1"/>
          <p:nvPr/>
        </p:nvSpPr>
        <p:spPr>
          <a:xfrm>
            <a:off x="4006429" y="6492931"/>
            <a:ext cx="4178516" cy="369332"/>
          </a:xfrm>
          <a:prstGeom prst="rect">
            <a:avLst/>
          </a:prstGeom>
          <a:noFill/>
        </p:spPr>
        <p:txBody>
          <a:bodyPr wrap="square" rtlCol="0">
            <a:spAutoFit/>
          </a:bodyPr>
          <a:lstStyle/>
          <a:p>
            <a:pPr algn="ctr"/>
            <a:r>
              <a:rPr lang="zh-CN" altLang="en-US" b="1" dirty="0"/>
              <a:t>图</a:t>
            </a:r>
            <a:r>
              <a:rPr lang="en-US" b="1" dirty="0"/>
              <a:t>5-24 </a:t>
            </a:r>
            <a:r>
              <a:rPr lang="zh-CN" altLang="en-US" b="1" dirty="0"/>
              <a:t>拼音字典设置</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046193" y="3285773"/>
            <a:ext cx="4098988" cy="3207158"/>
          </a:xfrm>
          <a:prstGeom prst="rect">
            <a:avLst/>
          </a:prstGeom>
        </p:spPr>
      </p:pic>
    </p:spTree>
    <p:extLst>
      <p:ext uri="{BB962C8B-B14F-4D97-AF65-F5344CB8AC3E}">
        <p14:creationId xmlns:p14="http://schemas.microsoft.com/office/powerpoint/2010/main" xmlns="" val="942763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t>案例二：非法入侵计算机获刑</a:t>
            </a:r>
            <a:r>
              <a:rPr lang="en-US" dirty="0"/>
              <a:t> </a:t>
            </a:r>
          </a:p>
        </p:txBody>
      </p:sp>
      <p:sp>
        <p:nvSpPr>
          <p:cNvPr id="3" name="Content Placeholder 2"/>
          <p:cNvSpPr>
            <a:spLocks noGrp="1"/>
          </p:cNvSpPr>
          <p:nvPr>
            <p:ph sz="quarter" idx="13"/>
          </p:nvPr>
        </p:nvSpPr>
        <p:spPr/>
        <p:txBody>
          <a:bodyPr>
            <a:normAutofit fontScale="70000" lnSpcReduction="20000"/>
          </a:bodyPr>
          <a:lstStyle/>
          <a:p>
            <a:pPr marL="0" indent="0">
              <a:buNone/>
              <a:tabLst>
                <a:tab pos="360000" algn="l"/>
                <a:tab pos="1440000" algn="l"/>
              </a:tabLst>
            </a:pPr>
            <a:r>
              <a:rPr lang="zh-CN" altLang="en-US" dirty="0" smtClean="0"/>
              <a:t>	近日</a:t>
            </a:r>
            <a:r>
              <a:rPr lang="zh-CN" altLang="en-US" dirty="0"/>
              <a:t>，涂县人民法院公开开庭审理了一起非法控制计算机信息系统案件，被告人王某违反国家规定，非法控制计算机信息系统</a:t>
            </a:r>
            <a:r>
              <a:rPr lang="en-US" dirty="0"/>
              <a:t>32</a:t>
            </a:r>
            <a:r>
              <a:rPr lang="zh-CN" altLang="en-US" dirty="0"/>
              <a:t>台，情节严重，一审被判处有期徒刑一年，缓刑二年，并处罚金人民币</a:t>
            </a:r>
            <a:r>
              <a:rPr lang="en-US" dirty="0"/>
              <a:t>5000</a:t>
            </a:r>
            <a:r>
              <a:rPr lang="zh-CN" altLang="en-US" dirty="0"/>
              <a:t>元。</a:t>
            </a:r>
            <a:endParaRPr lang="en-US" dirty="0"/>
          </a:p>
          <a:p>
            <a:pPr marL="0" indent="0">
              <a:buNone/>
              <a:tabLst>
                <a:tab pos="360000" algn="l"/>
                <a:tab pos="1440000" algn="l"/>
              </a:tabLst>
            </a:pPr>
            <a:r>
              <a:rPr lang="zh-CN" altLang="en-US" dirty="0" smtClean="0"/>
              <a:t>	</a:t>
            </a:r>
            <a:r>
              <a:rPr lang="en-US" dirty="0" smtClean="0"/>
              <a:t>19</a:t>
            </a:r>
            <a:r>
              <a:rPr lang="zh-CN" altLang="en-US" dirty="0"/>
              <a:t>岁的王某中专毕业后在马鞍山一家网络科技有限公司做网站编辑，出于兴趣，王某“自学成才”，成为一名网络黑客。为了提高自己在黑客界的知名度，</a:t>
            </a:r>
            <a:r>
              <a:rPr lang="en-US" dirty="0"/>
              <a:t>2012</a:t>
            </a:r>
            <a:r>
              <a:rPr lang="zh-CN" altLang="en-US" dirty="0"/>
              <a:t>年下半年，王某在其自家内使用黑客工具等方式用其计算机探测扫描出互联网上多家网站存在的漏洞，获取网站服务器上传文件的权限及网站管理员的账号、密码，后将其计算机中的木马后门程序上传至上述计算机信息系统，获得该计算机信息系统的控制权。同年</a:t>
            </a:r>
            <a:r>
              <a:rPr lang="en-US" dirty="0"/>
              <a:t>9</a:t>
            </a:r>
            <a:r>
              <a:rPr lang="zh-CN" altLang="en-US" dirty="0"/>
              <a:t>月</a:t>
            </a:r>
            <a:r>
              <a:rPr lang="en-US" dirty="0"/>
              <a:t>25</a:t>
            </a:r>
            <a:r>
              <a:rPr lang="zh-CN" altLang="en-US" dirty="0"/>
              <a:t>日，王某先后对</a:t>
            </a:r>
            <a:r>
              <a:rPr lang="en-US" dirty="0"/>
              <a:t> 32</a:t>
            </a:r>
            <a:r>
              <a:rPr lang="zh-CN" altLang="en-US" dirty="0"/>
              <a:t>台计算机信息系统实施了非法控制，更改了相关网页源代码或添加黑链代码等。法院经审理后认为，王某犯非法控制计算机信息系统罪，鉴于其案发后能如实供述自己罪行，依法予以从轻处罚。</a:t>
            </a:r>
            <a:endParaRPr lang="en-US" dirty="0"/>
          </a:p>
          <a:p>
            <a:pPr marL="0" indent="0" defTabSz="446400">
              <a:buNone/>
              <a:tabLst>
                <a:tab pos="360000" algn="l"/>
                <a:tab pos="1440000" algn="l"/>
              </a:tabLst>
            </a:pPr>
            <a:r>
              <a:rPr lang="zh-CN" altLang="en-US" dirty="0" smtClean="0"/>
              <a:t>	非法</a:t>
            </a:r>
            <a:r>
              <a:rPr lang="zh-CN" altLang="en-US" dirty="0"/>
              <a:t>控制计算机信息系统罪，系</a:t>
            </a:r>
            <a:r>
              <a:rPr lang="en-US" altLang="zh-CN" dirty="0"/>
              <a:t>《</a:t>
            </a:r>
            <a:r>
              <a:rPr lang="zh-CN" altLang="en-US" dirty="0"/>
              <a:t>刑法修正案（七）</a:t>
            </a:r>
            <a:r>
              <a:rPr lang="en-US" altLang="zh-CN" dirty="0"/>
              <a:t>》</a:t>
            </a:r>
            <a:r>
              <a:rPr lang="zh-CN" altLang="en-US" dirty="0"/>
              <a:t>新增加的罪名，它是指对国家事务、国防建设、尖端科学技术领域以外的计算机信息系统实施非法控制，情节严重的行为，侵害的是计算机信息系统安全，具有一定的社会危害性，是一种新类型犯罪。公安机关受理的黑客攻击破坏活动相关案件平均每年增长</a:t>
            </a:r>
            <a:r>
              <a:rPr lang="en-US" dirty="0"/>
              <a:t>110%</a:t>
            </a:r>
            <a:r>
              <a:rPr lang="zh-CN" altLang="en-US" dirty="0"/>
              <a:t>。司法实践中制作传播计算机病毒、侵入和攻击计算机信息系统的犯罪增长迅速，非法获取计算机信息系统数据、非法控制计算机信息系统的犯罪日趋增多。网络虽为虚拟世界，但绝不能触犯法律的底线。</a:t>
            </a:r>
            <a:endParaRPr lang="en-US" dirty="0"/>
          </a:p>
          <a:p>
            <a:pPr>
              <a:tabLst>
                <a:tab pos="360000" algn="l"/>
                <a:tab pos="1440000" algn="l"/>
              </a:tabLst>
            </a:pPr>
            <a:endParaRPr lang="en-US" dirty="0"/>
          </a:p>
        </p:txBody>
      </p:sp>
    </p:spTree>
    <p:extLst>
      <p:ext uri="{BB962C8B-B14F-4D97-AF65-F5344CB8AC3E}">
        <p14:creationId xmlns:p14="http://schemas.microsoft.com/office/powerpoint/2010/main" xmlns="" val="13350642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zh-CN" altLang="en-US" dirty="0"/>
              <a:t>电话号码</a:t>
            </a:r>
            <a:endParaRPr lang="en-US" dirty="0"/>
          </a:p>
        </p:txBody>
      </p:sp>
      <p:sp>
        <p:nvSpPr>
          <p:cNvPr id="3" name="Content Placeholder 2"/>
          <p:cNvSpPr>
            <a:spLocks noGrp="1"/>
          </p:cNvSpPr>
          <p:nvPr>
            <p:ph sz="quarter" idx="13"/>
          </p:nvPr>
        </p:nvSpPr>
        <p:spPr/>
        <p:txBody>
          <a:bodyPr/>
          <a:lstStyle/>
          <a:p>
            <a:r>
              <a:rPr lang="zh-CN" altLang="en-US" dirty="0"/>
              <a:t>在“电话号码”选项卡中可按手机号码归属地选择要自动生成的号段，也可自行添加号段，如图</a:t>
            </a:r>
            <a:r>
              <a:rPr lang="en-US" dirty="0"/>
              <a:t>5-25</a:t>
            </a:r>
            <a:r>
              <a:rPr lang="zh-CN" altLang="en-US" dirty="0"/>
              <a:t>所示</a:t>
            </a:r>
            <a:r>
              <a:rPr lang="en-US" dirty="0"/>
              <a:t> </a:t>
            </a:r>
          </a:p>
        </p:txBody>
      </p:sp>
      <p:sp>
        <p:nvSpPr>
          <p:cNvPr id="4" name="TextBox 3"/>
          <p:cNvSpPr txBox="1"/>
          <p:nvPr/>
        </p:nvSpPr>
        <p:spPr>
          <a:xfrm>
            <a:off x="4006429" y="6492931"/>
            <a:ext cx="4178516" cy="369332"/>
          </a:xfrm>
          <a:prstGeom prst="rect">
            <a:avLst/>
          </a:prstGeom>
          <a:noFill/>
        </p:spPr>
        <p:txBody>
          <a:bodyPr wrap="square" rtlCol="0">
            <a:spAutoFit/>
          </a:bodyPr>
          <a:lstStyle/>
          <a:p>
            <a:pPr algn="ctr"/>
            <a:r>
              <a:rPr lang="zh-CN" altLang="en-US" b="1" dirty="0"/>
              <a:t>图</a:t>
            </a:r>
            <a:r>
              <a:rPr lang="en-US" b="1" dirty="0"/>
              <a:t>5-25 </a:t>
            </a:r>
            <a:r>
              <a:rPr lang="zh-CN" altLang="en-US" b="1" dirty="0"/>
              <a:t>电话号码字典设置</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904937" y="3063931"/>
            <a:ext cx="4381500" cy="3429000"/>
          </a:xfrm>
          <a:prstGeom prst="rect">
            <a:avLst/>
          </a:prstGeom>
        </p:spPr>
      </p:pic>
    </p:spTree>
    <p:extLst>
      <p:ext uri="{BB962C8B-B14F-4D97-AF65-F5344CB8AC3E}">
        <p14:creationId xmlns:p14="http://schemas.microsoft.com/office/powerpoint/2010/main" xmlns="" val="5098319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zh-CN" altLang="en-US" dirty="0"/>
              <a:t>姓名字典</a:t>
            </a:r>
            <a:endParaRPr lang="en-US" dirty="0"/>
          </a:p>
        </p:txBody>
      </p:sp>
      <p:sp>
        <p:nvSpPr>
          <p:cNvPr id="3" name="Content Placeholder 2"/>
          <p:cNvSpPr>
            <a:spLocks noGrp="1"/>
          </p:cNvSpPr>
          <p:nvPr>
            <p:ph sz="quarter" idx="13"/>
          </p:nvPr>
        </p:nvSpPr>
        <p:spPr/>
        <p:txBody>
          <a:bodyPr/>
          <a:lstStyle/>
          <a:p>
            <a:r>
              <a:rPr lang="zh-CN" altLang="en-US" dirty="0"/>
              <a:t>在“姓名字典”选项卡中可按选择百家姓或自定义姓氏，然后选择名字字符集，可生成中文姓名字典或拼音姓名字典，如图</a:t>
            </a:r>
            <a:r>
              <a:rPr lang="en-US" dirty="0"/>
              <a:t>5-26</a:t>
            </a:r>
            <a:r>
              <a:rPr lang="zh-CN" altLang="en-US" dirty="0"/>
              <a:t>所示</a:t>
            </a:r>
            <a:r>
              <a:rPr lang="en-US" dirty="0"/>
              <a:t> </a:t>
            </a:r>
          </a:p>
        </p:txBody>
      </p:sp>
      <p:sp>
        <p:nvSpPr>
          <p:cNvPr id="4" name="TextBox 3"/>
          <p:cNvSpPr txBox="1"/>
          <p:nvPr/>
        </p:nvSpPr>
        <p:spPr>
          <a:xfrm>
            <a:off x="4006429" y="6492931"/>
            <a:ext cx="4178516" cy="369332"/>
          </a:xfrm>
          <a:prstGeom prst="rect">
            <a:avLst/>
          </a:prstGeom>
          <a:noFill/>
        </p:spPr>
        <p:txBody>
          <a:bodyPr wrap="square" rtlCol="0">
            <a:spAutoFit/>
          </a:bodyPr>
          <a:lstStyle/>
          <a:p>
            <a:pPr algn="ctr"/>
            <a:r>
              <a:rPr lang="zh-CN" altLang="en-US" b="1" dirty="0"/>
              <a:t>图</a:t>
            </a:r>
            <a:r>
              <a:rPr lang="en-US" b="1" dirty="0"/>
              <a:t>5-26 </a:t>
            </a:r>
            <a:r>
              <a:rPr lang="zh-CN" altLang="en-US" b="1" dirty="0"/>
              <a:t>姓名字典设置</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911287" y="3140131"/>
            <a:ext cx="4368800" cy="3352800"/>
          </a:xfrm>
          <a:prstGeom prst="rect">
            <a:avLst/>
          </a:prstGeom>
        </p:spPr>
      </p:pic>
    </p:spTree>
    <p:extLst>
      <p:ext uri="{BB962C8B-B14F-4D97-AF65-F5344CB8AC3E}">
        <p14:creationId xmlns:p14="http://schemas.microsoft.com/office/powerpoint/2010/main" xmlns="" val="10549708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zh-CN" altLang="en-US" dirty="0"/>
              <a:t>社会工程</a:t>
            </a:r>
            <a:endParaRPr lang="en-US" dirty="0"/>
          </a:p>
        </p:txBody>
      </p:sp>
      <p:sp>
        <p:nvSpPr>
          <p:cNvPr id="3" name="Content Placeholder 2"/>
          <p:cNvSpPr>
            <a:spLocks noGrp="1"/>
          </p:cNvSpPr>
          <p:nvPr>
            <p:ph sz="quarter" idx="13"/>
          </p:nvPr>
        </p:nvSpPr>
        <p:spPr/>
        <p:txBody>
          <a:bodyPr/>
          <a:lstStyle/>
          <a:p>
            <a:r>
              <a:rPr lang="zh-CN" altLang="en-US" dirty="0"/>
              <a:t>在“社会工程”选项卡中，可输入需要破解的目标对象管理员相关信息，系统会自动生成社会工程学的破解字典，如图</a:t>
            </a:r>
            <a:r>
              <a:rPr lang="en-US" dirty="0"/>
              <a:t>5-27</a:t>
            </a:r>
            <a:r>
              <a:rPr lang="zh-CN" altLang="en-US" dirty="0"/>
              <a:t>所示</a:t>
            </a:r>
            <a:r>
              <a:rPr lang="en-US" dirty="0"/>
              <a:t> </a:t>
            </a:r>
          </a:p>
        </p:txBody>
      </p:sp>
      <p:sp>
        <p:nvSpPr>
          <p:cNvPr id="4" name="TextBox 3"/>
          <p:cNvSpPr txBox="1"/>
          <p:nvPr/>
        </p:nvSpPr>
        <p:spPr>
          <a:xfrm>
            <a:off x="4006429" y="6492931"/>
            <a:ext cx="4178516" cy="369332"/>
          </a:xfrm>
          <a:prstGeom prst="rect">
            <a:avLst/>
          </a:prstGeom>
          <a:noFill/>
        </p:spPr>
        <p:txBody>
          <a:bodyPr wrap="square" rtlCol="0">
            <a:spAutoFit/>
          </a:bodyPr>
          <a:lstStyle/>
          <a:p>
            <a:pPr algn="ctr"/>
            <a:r>
              <a:rPr lang="zh-CN" altLang="en-US" b="1" dirty="0"/>
              <a:t>图</a:t>
            </a:r>
            <a:r>
              <a:rPr lang="en-US" b="1" dirty="0"/>
              <a:t>5-27 </a:t>
            </a:r>
            <a:r>
              <a:rPr lang="zh-CN" altLang="en-US" b="1" dirty="0"/>
              <a:t>社会工程字典设置</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898587" y="3132903"/>
            <a:ext cx="4394200" cy="3416300"/>
          </a:xfrm>
          <a:prstGeom prst="rect">
            <a:avLst/>
          </a:prstGeom>
        </p:spPr>
      </p:pic>
    </p:spTree>
    <p:extLst>
      <p:ext uri="{BB962C8B-B14F-4D97-AF65-F5344CB8AC3E}">
        <p14:creationId xmlns:p14="http://schemas.microsoft.com/office/powerpoint/2010/main" xmlns="" val="20481469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5.3.2 </a:t>
            </a:r>
            <a:r>
              <a:rPr lang="zh-CN" altLang="en-US" b="1" dirty="0"/>
              <a:t>利用木头超级字典生成器制作密码字典</a:t>
            </a:r>
            <a:r>
              <a:rPr lang="en-US" dirty="0"/>
              <a:t/>
            </a:r>
            <a:br>
              <a:rPr lang="en-US" dirty="0"/>
            </a:br>
            <a:endParaRPr lang="en-US" dirty="0"/>
          </a:p>
        </p:txBody>
      </p:sp>
      <p:sp>
        <p:nvSpPr>
          <p:cNvPr id="3" name="Content Placeholder 2"/>
          <p:cNvSpPr>
            <a:spLocks noGrp="1"/>
          </p:cNvSpPr>
          <p:nvPr>
            <p:ph sz="quarter" idx="13"/>
          </p:nvPr>
        </p:nvSpPr>
        <p:spPr/>
        <p:txBody>
          <a:bodyPr/>
          <a:lstStyle/>
          <a:p>
            <a:pPr marL="457200" lvl="1" indent="0">
              <a:buNone/>
            </a:pPr>
            <a:r>
              <a:rPr lang="zh-CN" altLang="en-US" dirty="0" smtClean="0"/>
              <a:t>（</a:t>
            </a:r>
            <a:r>
              <a:rPr lang="en-US" altLang="zh-CN" dirty="0" smtClean="0"/>
              <a:t>2</a:t>
            </a:r>
            <a:r>
              <a:rPr lang="zh-CN" altLang="en-US" dirty="0" smtClean="0"/>
              <a:t>）</a:t>
            </a:r>
            <a:r>
              <a:rPr lang="zh-CN" altLang="en-US" dirty="0"/>
              <a:t>字典设置</a:t>
            </a:r>
            <a:endParaRPr lang="en-US" dirty="0"/>
          </a:p>
          <a:p>
            <a:pPr lvl="2"/>
            <a:r>
              <a:rPr lang="zh-CN" altLang="en-US" dirty="0"/>
              <a:t>在任意选项卡中点击“生成字典”按扭，即进入“字典文件生成设置”，如图</a:t>
            </a:r>
            <a:r>
              <a:rPr lang="en-US" dirty="0"/>
              <a:t>5-28</a:t>
            </a:r>
            <a:r>
              <a:rPr lang="zh-CN" altLang="en-US" dirty="0"/>
              <a:t>所示</a:t>
            </a:r>
            <a:r>
              <a:rPr lang="en-US" dirty="0"/>
              <a:t> </a:t>
            </a:r>
            <a:endParaRPr lang="zh-CN" altLang="en-US" dirty="0" smtClean="0"/>
          </a:p>
          <a:p>
            <a:pPr lvl="2"/>
            <a:r>
              <a:rPr lang="zh-CN" altLang="en-US" dirty="0"/>
              <a:t>首先设置要保存的字典文件名，勾选“如果文件已存在，追加到末尾”时可在已有文件后部追加写入，否则会覆盖原文件。“包含以下字典”框中的选项会跟据你在字典设置环节中的设置自动勾选，如果想删除某种设置，可去掉相应选项的勾选。</a:t>
            </a:r>
            <a:endParaRPr lang="en-US" dirty="0"/>
          </a:p>
          <a:p>
            <a:pPr lvl="2"/>
            <a:r>
              <a:rPr lang="zh-CN" altLang="en-US" dirty="0"/>
              <a:t>在生成字典文件较大时，可将字典分割成多个文件，只需要勾选“字典分割输出”，然后设置每个文件输出行数即可。系统自动估算输出文件个数，如设置输出的文件名</a:t>
            </a:r>
            <a:r>
              <a:rPr lang="zh-CN" altLang="en-US" dirty="0" smtClean="0"/>
              <a:t>为</a:t>
            </a:r>
            <a:r>
              <a:rPr lang="en-US" cap="none" dirty="0" err="1" smtClean="0"/>
              <a:t>mutou.dic</a:t>
            </a:r>
            <a:r>
              <a:rPr lang="zh-CN" altLang="en-US" dirty="0" smtClean="0"/>
              <a:t>，</a:t>
            </a:r>
            <a:r>
              <a:rPr lang="zh-CN" altLang="en-US" dirty="0"/>
              <a:t>则分割输出文件</a:t>
            </a:r>
            <a:r>
              <a:rPr lang="zh-CN" altLang="en-US" dirty="0" smtClean="0"/>
              <a:t>为</a:t>
            </a:r>
            <a:r>
              <a:rPr lang="en-US" cap="none" dirty="0" smtClean="0"/>
              <a:t>mutou1.dic</a:t>
            </a:r>
            <a:r>
              <a:rPr lang="zh-CN" altLang="en-US" cap="none" dirty="0" smtClean="0"/>
              <a:t>，</a:t>
            </a:r>
            <a:r>
              <a:rPr lang="en-US" cap="none" dirty="0" smtClean="0"/>
              <a:t>mutou2.dic</a:t>
            </a:r>
            <a:r>
              <a:rPr lang="en-US" altLang="zh-CN" dirty="0" smtClean="0"/>
              <a:t>……</a:t>
            </a:r>
            <a:r>
              <a:rPr lang="zh-CN" altLang="en-US" dirty="0"/>
              <a:t>（文件名中的数字累加）</a:t>
            </a:r>
            <a:r>
              <a:rPr lang="en-US" dirty="0"/>
              <a:t> </a:t>
            </a:r>
          </a:p>
        </p:txBody>
      </p:sp>
    </p:spTree>
    <p:extLst>
      <p:ext uri="{BB962C8B-B14F-4D97-AF65-F5344CB8AC3E}">
        <p14:creationId xmlns:p14="http://schemas.microsoft.com/office/powerpoint/2010/main" xmlns="" val="4304172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5.3.2 </a:t>
            </a:r>
            <a:r>
              <a:rPr lang="zh-CN" altLang="en-US" b="1" dirty="0"/>
              <a:t>利用木头超级字典生成器制作密码字典</a:t>
            </a:r>
            <a:r>
              <a:rPr lang="en-US" dirty="0"/>
              <a:t/>
            </a:r>
            <a:br>
              <a:rPr lang="en-US" dirty="0"/>
            </a:br>
            <a:endParaRPr lang="en-US" dirty="0"/>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xmlns="" val="0"/>
              </a:ext>
            </a:extLst>
          </a:blip>
          <a:stretch>
            <a:fillRect/>
          </a:stretch>
        </p:blipFill>
        <p:spPr>
          <a:xfrm>
            <a:off x="3923987" y="2683762"/>
            <a:ext cx="4343400" cy="3340100"/>
          </a:xfrm>
        </p:spPr>
      </p:pic>
      <p:sp>
        <p:nvSpPr>
          <p:cNvPr id="5" name="TextBox 4"/>
          <p:cNvSpPr txBox="1"/>
          <p:nvPr/>
        </p:nvSpPr>
        <p:spPr>
          <a:xfrm>
            <a:off x="4006429" y="6023862"/>
            <a:ext cx="4178516" cy="369332"/>
          </a:xfrm>
          <a:prstGeom prst="rect">
            <a:avLst/>
          </a:prstGeom>
          <a:noFill/>
        </p:spPr>
        <p:txBody>
          <a:bodyPr wrap="square" rtlCol="0">
            <a:spAutoFit/>
          </a:bodyPr>
          <a:lstStyle/>
          <a:p>
            <a:pPr algn="ctr"/>
            <a:r>
              <a:rPr lang="zh-CN" altLang="en-US" b="1" dirty="0"/>
              <a:t>图</a:t>
            </a:r>
            <a:r>
              <a:rPr lang="en-US" b="1" dirty="0"/>
              <a:t>5-28 </a:t>
            </a:r>
            <a:r>
              <a:rPr lang="zh-CN" altLang="en-US" b="1" dirty="0"/>
              <a:t>字典文件设置</a:t>
            </a:r>
            <a:endParaRPr lang="en-US" dirty="0"/>
          </a:p>
        </p:txBody>
      </p:sp>
    </p:spTree>
    <p:extLst>
      <p:ext uri="{BB962C8B-B14F-4D97-AF65-F5344CB8AC3E}">
        <p14:creationId xmlns:p14="http://schemas.microsoft.com/office/powerpoint/2010/main" xmlns="" val="2916877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思考</a:t>
            </a:r>
            <a:endParaRPr lang="en-US" dirty="0"/>
          </a:p>
        </p:txBody>
      </p:sp>
      <p:sp>
        <p:nvSpPr>
          <p:cNvPr id="3" name="Content Placeholder 2"/>
          <p:cNvSpPr>
            <a:spLocks noGrp="1"/>
          </p:cNvSpPr>
          <p:nvPr>
            <p:ph sz="quarter" idx="13"/>
          </p:nvPr>
        </p:nvSpPr>
        <p:spPr/>
        <p:txBody>
          <a:bodyPr/>
          <a:lstStyle/>
          <a:p>
            <a:pPr marL="457200" lvl="1" indent="0">
              <a:buNone/>
            </a:pPr>
            <a:r>
              <a:rPr lang="en-US" dirty="0" smtClean="0"/>
              <a:t>1</a:t>
            </a:r>
            <a:r>
              <a:rPr lang="zh-CN" altLang="en-US" dirty="0"/>
              <a:t>、在我国法律中，非法入侵他人计算机犯什么罪？</a:t>
            </a:r>
            <a:endParaRPr lang="en-US" dirty="0"/>
          </a:p>
          <a:p>
            <a:pPr marL="457200" lvl="1" indent="0">
              <a:buNone/>
            </a:pPr>
            <a:r>
              <a:rPr lang="en-US" dirty="0"/>
              <a:t>2</a:t>
            </a:r>
            <a:r>
              <a:rPr lang="zh-CN" altLang="en-US" dirty="0"/>
              <a:t>、分析案例一中罪犯获得攻击目标主机</a:t>
            </a:r>
            <a:r>
              <a:rPr lang="en-US" dirty="0"/>
              <a:t>IP</a:t>
            </a:r>
            <a:r>
              <a:rPr lang="zh-CN" altLang="en-US" dirty="0"/>
              <a:t>地址的方法。</a:t>
            </a:r>
            <a:endParaRPr lang="en-US" dirty="0"/>
          </a:p>
          <a:p>
            <a:pPr marL="457200" lvl="1" indent="0">
              <a:buNone/>
            </a:pPr>
            <a:r>
              <a:rPr lang="en-US" dirty="0"/>
              <a:t>3</a:t>
            </a:r>
            <a:r>
              <a:rPr lang="zh-CN" altLang="en-US" dirty="0"/>
              <a:t>、如果罪犯是机构的内部员工，有哪些方法可以获得攻击目标的主机信息？</a:t>
            </a:r>
            <a:endParaRPr lang="en-US" dirty="0"/>
          </a:p>
          <a:p>
            <a:endParaRPr lang="en-US" dirty="0"/>
          </a:p>
        </p:txBody>
      </p:sp>
    </p:spTree>
    <p:extLst>
      <p:ext uri="{BB962C8B-B14F-4D97-AF65-F5344CB8AC3E}">
        <p14:creationId xmlns:p14="http://schemas.microsoft.com/office/powerpoint/2010/main" xmlns="" val="1584468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5.1 </a:t>
            </a:r>
            <a:r>
              <a:rPr lang="zh-CN" altLang="en-US" b="1" dirty="0"/>
              <a:t>网络扫描</a:t>
            </a:r>
            <a:r>
              <a:rPr lang="en-US" dirty="0"/>
              <a:t/>
            </a:r>
            <a:br>
              <a:rPr lang="en-US" dirty="0"/>
            </a:br>
            <a:endParaRPr lang="en-US" dirty="0"/>
          </a:p>
        </p:txBody>
      </p:sp>
      <p:sp>
        <p:nvSpPr>
          <p:cNvPr id="3" name="Content Placeholder 2"/>
          <p:cNvSpPr>
            <a:spLocks noGrp="1"/>
          </p:cNvSpPr>
          <p:nvPr>
            <p:ph sz="quarter" idx="13"/>
          </p:nvPr>
        </p:nvSpPr>
        <p:spPr/>
        <p:txBody>
          <a:bodyPr/>
          <a:lstStyle/>
          <a:p>
            <a:r>
              <a:rPr lang="en-US" b="1" dirty="0"/>
              <a:t>5.1.1  </a:t>
            </a:r>
            <a:r>
              <a:rPr lang="zh-CN" altLang="en-US" b="1" dirty="0"/>
              <a:t>数据链路层扫描</a:t>
            </a:r>
            <a:endParaRPr lang="en-US" b="1" dirty="0"/>
          </a:p>
          <a:p>
            <a:r>
              <a:rPr lang="en-US" b="1" dirty="0"/>
              <a:t>5.1.2  </a:t>
            </a:r>
            <a:r>
              <a:rPr lang="zh-CN" altLang="en-US" b="1" dirty="0"/>
              <a:t>网络层扫</a:t>
            </a:r>
            <a:r>
              <a:rPr lang="zh-CN" altLang="en-US" b="1" dirty="0" smtClean="0"/>
              <a:t>描</a:t>
            </a:r>
          </a:p>
          <a:p>
            <a:r>
              <a:rPr lang="en-US" b="1" dirty="0"/>
              <a:t>5.1.3  </a:t>
            </a:r>
            <a:r>
              <a:rPr lang="zh-CN" altLang="en-US" b="1" dirty="0"/>
              <a:t>传输层扫描</a:t>
            </a:r>
            <a:r>
              <a:rPr lang="en-US" b="1" dirty="0"/>
              <a:t> </a:t>
            </a:r>
          </a:p>
          <a:p>
            <a:endParaRPr lang="en-US" dirty="0"/>
          </a:p>
        </p:txBody>
      </p:sp>
    </p:spTree>
    <p:extLst>
      <p:ext uri="{BB962C8B-B14F-4D97-AF65-F5344CB8AC3E}">
        <p14:creationId xmlns:p14="http://schemas.microsoft.com/office/powerpoint/2010/main" xmlns="" val="1847180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5.1 </a:t>
            </a:r>
            <a:r>
              <a:rPr lang="zh-CN" altLang="en-US" b="1" dirty="0"/>
              <a:t>网络扫描</a:t>
            </a:r>
            <a:r>
              <a:rPr lang="en-US" dirty="0"/>
              <a:t/>
            </a:r>
            <a:br>
              <a:rPr lang="en-US" dirty="0"/>
            </a:br>
            <a:endParaRPr lang="en-US" dirty="0"/>
          </a:p>
        </p:txBody>
      </p:sp>
      <p:sp>
        <p:nvSpPr>
          <p:cNvPr id="3" name="Content Placeholder 2"/>
          <p:cNvSpPr>
            <a:spLocks noGrp="1"/>
          </p:cNvSpPr>
          <p:nvPr>
            <p:ph sz="quarter" idx="13"/>
          </p:nvPr>
        </p:nvSpPr>
        <p:spPr>
          <a:xfrm>
            <a:off x="913774" y="2367092"/>
            <a:ext cx="10363826" cy="4343951"/>
          </a:xfrm>
        </p:spPr>
        <p:txBody>
          <a:bodyPr>
            <a:normAutofit/>
          </a:bodyPr>
          <a:lstStyle/>
          <a:p>
            <a:r>
              <a:rPr lang="zh-CN" altLang="en-US" dirty="0"/>
              <a:t>网络扫描就是使用扫描器获取计算机网络中的主机、拓扑结构、服务、系统等相关信息的过程。网络管理员可以通过网络扫描监视网络运行状态，黑客通过网络扫描可以获取攻击目标、漏洞、开启的服务等攻击必须的信息。目前市场上的扫描产品根据扫描对象分为三大类，即系统扫描器、数据库扫描器和</a:t>
            </a:r>
            <a:r>
              <a:rPr lang="en-US" dirty="0"/>
              <a:t>Web</a:t>
            </a:r>
            <a:r>
              <a:rPr lang="zh-CN" altLang="en-US" dirty="0"/>
              <a:t>扫描器，它们分别针对底层操作系统、数据库、</a:t>
            </a:r>
            <a:r>
              <a:rPr lang="en-US" dirty="0"/>
              <a:t>Web</a:t>
            </a:r>
            <a:r>
              <a:rPr lang="zh-CN" altLang="en-US" dirty="0"/>
              <a:t>应用系统存在的漏洞和弱点进行扫描，这三类扫描器已经成为网络安全咨询和评估的常用</a:t>
            </a:r>
            <a:r>
              <a:rPr lang="zh-CN" altLang="en-US" dirty="0" smtClean="0"/>
              <a:t>工具</a:t>
            </a:r>
            <a:endParaRPr lang="en-US" dirty="0"/>
          </a:p>
          <a:p>
            <a:r>
              <a:rPr lang="zh-CN" altLang="en-US" dirty="0"/>
              <a:t>根据扫描原理和目标的不同，将网络扫描</a:t>
            </a:r>
            <a:r>
              <a:rPr lang="zh-CN" altLang="en-US" dirty="0" smtClean="0"/>
              <a:t>分为</a:t>
            </a:r>
          </a:p>
          <a:p>
            <a:pPr lvl="1"/>
            <a:r>
              <a:rPr lang="zh-CN" altLang="en-US" dirty="0" smtClean="0"/>
              <a:t>数据</a:t>
            </a:r>
            <a:r>
              <a:rPr lang="zh-CN" altLang="en-US" dirty="0"/>
              <a:t>链路层</a:t>
            </a:r>
            <a:r>
              <a:rPr lang="zh-CN" altLang="en-US" dirty="0" smtClean="0"/>
              <a:t>扫描</a:t>
            </a:r>
          </a:p>
          <a:p>
            <a:pPr lvl="1"/>
            <a:r>
              <a:rPr lang="zh-CN" altLang="en-US" dirty="0" smtClean="0"/>
              <a:t>网络</a:t>
            </a:r>
            <a:r>
              <a:rPr lang="zh-CN" altLang="en-US" dirty="0"/>
              <a:t>层扫</a:t>
            </a:r>
            <a:r>
              <a:rPr lang="zh-CN" altLang="en-US" dirty="0" smtClean="0"/>
              <a:t>描</a:t>
            </a:r>
          </a:p>
          <a:p>
            <a:pPr lvl="1"/>
            <a:r>
              <a:rPr lang="zh-CN" altLang="en-US" dirty="0" smtClean="0"/>
              <a:t>应用</a:t>
            </a:r>
            <a:r>
              <a:rPr lang="zh-CN" altLang="en-US" dirty="0"/>
              <a:t>层扫描</a:t>
            </a:r>
            <a:r>
              <a:rPr lang="zh-CN" altLang="en-US" dirty="0" smtClean="0"/>
              <a:t>三</a:t>
            </a:r>
            <a:endParaRPr lang="en-US" dirty="0"/>
          </a:p>
          <a:p>
            <a:endParaRPr lang="en-US" dirty="0"/>
          </a:p>
        </p:txBody>
      </p:sp>
    </p:spTree>
    <p:extLst>
      <p:ext uri="{BB962C8B-B14F-4D97-AF65-F5344CB8AC3E}">
        <p14:creationId xmlns:p14="http://schemas.microsoft.com/office/powerpoint/2010/main" xmlns="" val="7073431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5.1.1  </a:t>
            </a:r>
            <a:r>
              <a:rPr lang="zh-CN" altLang="en-US" b="1" dirty="0"/>
              <a:t>数据链路层扫描</a:t>
            </a:r>
            <a:r>
              <a:rPr lang="en-US" b="1" dirty="0"/>
              <a:t/>
            </a:r>
            <a:br>
              <a:rPr lang="en-US" b="1" dirty="0"/>
            </a:br>
            <a:endParaRPr lang="en-US" dirty="0"/>
          </a:p>
        </p:txBody>
      </p:sp>
      <p:sp>
        <p:nvSpPr>
          <p:cNvPr id="3" name="Content Placeholder 2"/>
          <p:cNvSpPr>
            <a:spLocks noGrp="1"/>
          </p:cNvSpPr>
          <p:nvPr>
            <p:ph sz="quarter" idx="13"/>
          </p:nvPr>
        </p:nvSpPr>
        <p:spPr/>
        <p:txBody>
          <a:bodyPr/>
          <a:lstStyle/>
          <a:p>
            <a:r>
              <a:rPr lang="zh-CN" altLang="en-US" dirty="0"/>
              <a:t>数据链路层扫描主要是利用</a:t>
            </a:r>
            <a:r>
              <a:rPr lang="en-US" dirty="0"/>
              <a:t>ARP</a:t>
            </a:r>
            <a:r>
              <a:rPr lang="zh-CN" altLang="en-US" dirty="0"/>
              <a:t>协议的特性获取主机是否存活的信息及它的</a:t>
            </a:r>
            <a:r>
              <a:rPr lang="en-US" dirty="0"/>
              <a:t>MAC</a:t>
            </a:r>
            <a:r>
              <a:rPr lang="zh-CN" altLang="en-US" dirty="0" smtClean="0"/>
              <a:t>地址</a:t>
            </a:r>
          </a:p>
          <a:p>
            <a:r>
              <a:rPr lang="zh-CN" altLang="en-US" dirty="0" smtClean="0"/>
              <a:t>工作</a:t>
            </a:r>
            <a:r>
              <a:rPr lang="zh-CN" altLang="en-US" dirty="0"/>
              <a:t>原理非常简单，如要扫描</a:t>
            </a:r>
            <a:r>
              <a:rPr lang="en-US" dirty="0"/>
              <a:t>IP</a:t>
            </a:r>
            <a:r>
              <a:rPr lang="zh-CN" altLang="en-US" dirty="0"/>
              <a:t>地址为</a:t>
            </a:r>
            <a:r>
              <a:rPr lang="en-US" dirty="0"/>
              <a:t>192.168.1.5</a:t>
            </a:r>
            <a:r>
              <a:rPr lang="zh-CN" altLang="en-US" dirty="0"/>
              <a:t>的主机，扫描器可以向网络中发送一个广播包，问</a:t>
            </a:r>
            <a:r>
              <a:rPr lang="en-US" dirty="0"/>
              <a:t>192.168.1.5</a:t>
            </a:r>
            <a:r>
              <a:rPr lang="zh-CN" altLang="en-US" dirty="0"/>
              <a:t>的</a:t>
            </a:r>
            <a:r>
              <a:rPr lang="en-US" dirty="0"/>
              <a:t>MAC</a:t>
            </a:r>
            <a:r>
              <a:rPr lang="zh-CN" altLang="en-US" dirty="0"/>
              <a:t>地址是什么？</a:t>
            </a:r>
            <a:r>
              <a:rPr lang="en-US" dirty="0"/>
              <a:t>192.168.1.5</a:t>
            </a:r>
            <a:r>
              <a:rPr lang="zh-CN" altLang="en-US" dirty="0"/>
              <a:t>主机收到广播包后就会根据广播包的源</a:t>
            </a:r>
            <a:r>
              <a:rPr lang="en-US" dirty="0"/>
              <a:t>MAC</a:t>
            </a:r>
            <a:r>
              <a:rPr lang="zh-CN" altLang="en-US" dirty="0"/>
              <a:t>地址响应一个单播包，并告诉</a:t>
            </a:r>
            <a:r>
              <a:rPr lang="en-US" dirty="0"/>
              <a:t>192.168.1.5</a:t>
            </a:r>
            <a:r>
              <a:rPr lang="zh-CN" altLang="en-US" dirty="0"/>
              <a:t>主机的</a:t>
            </a:r>
            <a:r>
              <a:rPr lang="en-US" dirty="0"/>
              <a:t>MAC</a:t>
            </a:r>
            <a:r>
              <a:rPr lang="zh-CN" altLang="en-US" dirty="0"/>
              <a:t>地址。如果</a:t>
            </a:r>
            <a:r>
              <a:rPr lang="en-US" dirty="0"/>
              <a:t>192.168.1.5</a:t>
            </a:r>
            <a:r>
              <a:rPr lang="zh-CN" altLang="en-US" dirty="0"/>
              <a:t>主机没有启动，那么扫描器就收不到响应包，如果</a:t>
            </a:r>
            <a:r>
              <a:rPr lang="en-US" dirty="0"/>
              <a:t>192.168.1.5</a:t>
            </a:r>
            <a:r>
              <a:rPr lang="zh-CN" altLang="en-US" dirty="0"/>
              <a:t>主机存活，那么扫描器就会收到</a:t>
            </a:r>
            <a:r>
              <a:rPr lang="en-US" dirty="0"/>
              <a:t>192.168.1.5</a:t>
            </a:r>
            <a:r>
              <a:rPr lang="zh-CN" altLang="en-US" dirty="0"/>
              <a:t>主机的</a:t>
            </a:r>
            <a:r>
              <a:rPr lang="en-US" dirty="0"/>
              <a:t>MAC</a:t>
            </a:r>
            <a:r>
              <a:rPr lang="zh-CN" altLang="en-US" dirty="0"/>
              <a:t>地址。</a:t>
            </a:r>
            <a:endParaRPr lang="en-US" dirty="0"/>
          </a:p>
          <a:p>
            <a:endParaRPr lang="en-US" dirty="0"/>
          </a:p>
        </p:txBody>
      </p:sp>
    </p:spTree>
    <p:extLst>
      <p:ext uri="{BB962C8B-B14F-4D97-AF65-F5344CB8AC3E}">
        <p14:creationId xmlns:p14="http://schemas.microsoft.com/office/powerpoint/2010/main" xmlns="" val="15367320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5.1.1  </a:t>
            </a:r>
            <a:r>
              <a:rPr lang="zh-CN" altLang="en-US" b="1" dirty="0"/>
              <a:t>数据链路层扫描</a:t>
            </a:r>
            <a:r>
              <a:rPr lang="en-US" b="1" dirty="0"/>
              <a:t/>
            </a:r>
            <a:br>
              <a:rPr lang="en-US" b="1" dirty="0"/>
            </a:br>
            <a:endParaRPr lang="en-US" dirty="0"/>
          </a:p>
        </p:txBody>
      </p:sp>
      <p:sp>
        <p:nvSpPr>
          <p:cNvPr id="3" name="Content Placeholder 2"/>
          <p:cNvSpPr>
            <a:spLocks noGrp="1"/>
          </p:cNvSpPr>
          <p:nvPr>
            <p:ph sz="quarter" idx="13"/>
          </p:nvPr>
        </p:nvSpPr>
        <p:spPr/>
        <p:txBody>
          <a:bodyPr/>
          <a:lstStyle/>
          <a:p>
            <a:r>
              <a:rPr lang="zh-CN" altLang="en-US" dirty="0" smtClean="0"/>
              <a:t>以</a:t>
            </a:r>
            <a:r>
              <a:rPr lang="en-US" dirty="0" smtClean="0"/>
              <a:t>C</a:t>
            </a:r>
            <a:r>
              <a:rPr lang="en-US" cap="none" dirty="0" smtClean="0"/>
              <a:t>ain</a:t>
            </a:r>
            <a:r>
              <a:rPr lang="zh-CN" altLang="en-US" dirty="0" smtClean="0"/>
              <a:t>工具</a:t>
            </a:r>
            <a:r>
              <a:rPr lang="zh-CN" altLang="en-US" dirty="0"/>
              <a:t>为例介绍数据链路层扫描，图</a:t>
            </a:r>
            <a:r>
              <a:rPr lang="en-US" dirty="0"/>
              <a:t>5-1</a:t>
            </a:r>
            <a:r>
              <a:rPr lang="zh-CN" altLang="en-US" dirty="0"/>
              <a:t>是</a:t>
            </a:r>
            <a:r>
              <a:rPr lang="en-US" dirty="0" smtClean="0"/>
              <a:t>C</a:t>
            </a:r>
            <a:r>
              <a:rPr lang="en-US" cap="none" dirty="0" smtClean="0"/>
              <a:t>ain</a:t>
            </a:r>
            <a:r>
              <a:rPr lang="zh-CN" altLang="en-US" dirty="0" smtClean="0"/>
              <a:t>安装</a:t>
            </a:r>
            <a:r>
              <a:rPr lang="zh-CN" altLang="en-US" dirty="0"/>
              <a:t>完后的启动界面</a:t>
            </a:r>
            <a:r>
              <a:rPr lang="en-US" dirty="0"/>
              <a:t> </a:t>
            </a:r>
            <a:endParaRPr lang="zh-CN" altLang="en-US" dirty="0" smtClean="0"/>
          </a:p>
          <a:p>
            <a:endParaRPr 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28737" y="2975675"/>
            <a:ext cx="4533900" cy="35306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828737" y="6506275"/>
            <a:ext cx="4533900" cy="646331"/>
          </a:xfrm>
          <a:prstGeom prst="rect">
            <a:avLst/>
          </a:prstGeom>
          <a:noFill/>
        </p:spPr>
        <p:txBody>
          <a:bodyPr wrap="square" rtlCol="0">
            <a:spAutoFit/>
          </a:bodyPr>
          <a:lstStyle/>
          <a:p>
            <a:pPr algn="ctr"/>
            <a:r>
              <a:rPr lang="zh-CN" altLang="en-US" b="1" dirty="0"/>
              <a:t>图</a:t>
            </a:r>
            <a:r>
              <a:rPr lang="en-US" b="1" dirty="0"/>
              <a:t>5-1 Cain</a:t>
            </a:r>
            <a:r>
              <a:rPr lang="zh-CN" altLang="en-US" b="1" dirty="0"/>
              <a:t>启动界面</a:t>
            </a:r>
            <a:endParaRPr lang="en-US" dirty="0"/>
          </a:p>
          <a:p>
            <a:pPr algn="ctr"/>
            <a:endParaRPr lang="en-US" dirty="0"/>
          </a:p>
        </p:txBody>
      </p:sp>
    </p:spTree>
    <p:extLst>
      <p:ext uri="{BB962C8B-B14F-4D97-AF65-F5344CB8AC3E}">
        <p14:creationId xmlns:p14="http://schemas.microsoft.com/office/powerpoint/2010/main" xmlns="" val="392550182"/>
      </p:ext>
    </p:extLst>
  </p:cSld>
  <p:clrMapOvr>
    <a:masterClrMapping/>
  </p:clrMapOvr>
  <p:timing>
    <p:tnLst>
      <p:par>
        <p:cTn id="1" dur="indefinite" restart="never" nodeType="tmRoot"/>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149</TotalTime>
  <Words>2744</Words>
  <Application>Microsoft Office PowerPoint</Application>
  <PresentationFormat>自定义</PresentationFormat>
  <Paragraphs>148</Paragraphs>
  <Slides>44</Slides>
  <Notes>0</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44</vt:i4>
      </vt:variant>
    </vt:vector>
  </HeadingPairs>
  <TitlesOfParts>
    <vt:vector size="45" baseType="lpstr">
      <vt:lpstr>Droplet</vt:lpstr>
      <vt:lpstr>第5章  网络侦查</vt:lpstr>
      <vt:lpstr>幻灯片 2</vt:lpstr>
      <vt:lpstr>案例一：一名男子认罪非法入侵天主教计算机造成危害 </vt:lpstr>
      <vt:lpstr>案例二：非法入侵计算机获刑 </vt:lpstr>
      <vt:lpstr>思考</vt:lpstr>
      <vt:lpstr>5.1 网络扫描 </vt:lpstr>
      <vt:lpstr>5.1 网络扫描 </vt:lpstr>
      <vt:lpstr>5.1.1  数据链路层扫描 </vt:lpstr>
      <vt:lpstr>5.1.1  数据链路层扫描 </vt:lpstr>
      <vt:lpstr>5.1.1  数据链路层扫描 </vt:lpstr>
      <vt:lpstr>5.1.2  网络层扫描 </vt:lpstr>
      <vt:lpstr>5.1.2  网络层扫描 </vt:lpstr>
      <vt:lpstr>5.1.3  传输层扫描 </vt:lpstr>
      <vt:lpstr>5.1.3  传输层扫描扫描 </vt:lpstr>
      <vt:lpstr>5.1.3  传输层扫描扫描 </vt:lpstr>
      <vt:lpstr>5.1.3  传输层扫描扫描 </vt:lpstr>
      <vt:lpstr>5.1.3  传输层扫描扫描 </vt:lpstr>
      <vt:lpstr>5.2 网络嗅探 </vt:lpstr>
      <vt:lpstr>5.2.1  网络嗅探的工作原理 </vt:lpstr>
      <vt:lpstr>5.2.1  网络嗅探的工作原理</vt:lpstr>
      <vt:lpstr>5.2.1  网络嗅探的工作原理</vt:lpstr>
      <vt:lpstr>5.2.2  网络嗅探软件Wireshark </vt:lpstr>
      <vt:lpstr>5.2.2  网络嗅探软件Wireshark </vt:lpstr>
      <vt:lpstr>5.2.2  网络嗅探软件Wireshark </vt:lpstr>
      <vt:lpstr>5.2.2  网络嗅探软件Wireshark </vt:lpstr>
      <vt:lpstr>5.2.2  网络嗅探软件Wireshark </vt:lpstr>
      <vt:lpstr>5.3 口令破解 </vt:lpstr>
      <vt:lpstr>5.3.1 利用x-scan破解口令 </vt:lpstr>
      <vt:lpstr>5.3.1 利用x-scan破解口令 </vt:lpstr>
      <vt:lpstr>5.3.1 利用x-scan破解口令 </vt:lpstr>
      <vt:lpstr>5.3.2 利用木头超级字典生成器制作密码字典 </vt:lpstr>
      <vt:lpstr>5.3.2 利用木头超级字典生成器制作密码字典 </vt:lpstr>
      <vt:lpstr>5.3.2 利用木头超级字典生成器制作密码字典 </vt:lpstr>
      <vt:lpstr>常规字典 </vt:lpstr>
      <vt:lpstr>常规字典</vt:lpstr>
      <vt:lpstr>日期字典 </vt:lpstr>
      <vt:lpstr>英文单词</vt:lpstr>
      <vt:lpstr>弱口令集 </vt:lpstr>
      <vt:lpstr>拼音字典</vt:lpstr>
      <vt:lpstr>电话号码</vt:lpstr>
      <vt:lpstr>姓名字典</vt:lpstr>
      <vt:lpstr>社会工程</vt:lpstr>
      <vt:lpstr>5.3.2 利用木头超级字典生成器制作密码字典 </vt:lpstr>
      <vt:lpstr>5.3.2 利用木头超级字典生成器制作密码字典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第5章  网络侦查</dc:title>
  <cp:lastModifiedBy>Lenovo</cp:lastModifiedBy>
  <cp:revision>12</cp:revision>
  <dcterms:created xsi:type="dcterms:W3CDTF">2016-03-08T08:18:53Z</dcterms:created>
  <dcterms:modified xsi:type="dcterms:W3CDTF">2016-03-28T15:38:44Z</dcterms:modified>
</cp:coreProperties>
</file>