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344" y="-21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B3E1EBC-5ED4-412B-8FA2-359C6141D438}" type="datetimeFigureOut">
              <a:rPr lang="zh-CN" altLang="en-US" smtClean="0"/>
              <a:t>2012/1/6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631C27-5F4C-4CBC-9F90-99F3EAFECD09}" type="slidenum">
              <a:rPr lang="zh-CN" altLang="en-US" smtClean="0"/>
              <a:t>‹#›</a:t>
            </a:fld>
            <a:endParaRPr lang="zh-CN" altLang="en-US"/>
          </a:p>
        </p:txBody>
      </p:sp>
    </p:spTree>
    <p:extLst>
      <p:ext uri="{BB962C8B-B14F-4D97-AF65-F5344CB8AC3E}">
        <p14:creationId xmlns:p14="http://schemas.microsoft.com/office/powerpoint/2010/main" val="2835042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3E1EBC-5ED4-412B-8FA2-359C6141D438}" type="datetimeFigureOut">
              <a:rPr lang="zh-CN" altLang="en-US" smtClean="0"/>
              <a:t>2012/1/6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631C27-5F4C-4CBC-9F90-99F3EAFECD09}" type="slidenum">
              <a:rPr lang="zh-CN" altLang="en-US" smtClean="0"/>
              <a:t>‹#›</a:t>
            </a:fld>
            <a:endParaRPr lang="zh-CN" altLang="en-US"/>
          </a:p>
        </p:txBody>
      </p:sp>
    </p:spTree>
    <p:extLst>
      <p:ext uri="{BB962C8B-B14F-4D97-AF65-F5344CB8AC3E}">
        <p14:creationId xmlns:p14="http://schemas.microsoft.com/office/powerpoint/2010/main" val="126011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3E1EBC-5ED4-412B-8FA2-359C6141D438}" type="datetimeFigureOut">
              <a:rPr lang="zh-CN" altLang="en-US" smtClean="0"/>
              <a:t>2012/1/6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631C27-5F4C-4CBC-9F90-99F3EAFECD09}" type="slidenum">
              <a:rPr lang="zh-CN" altLang="en-US" smtClean="0"/>
              <a:t>‹#›</a:t>
            </a:fld>
            <a:endParaRPr lang="zh-CN" altLang="en-US"/>
          </a:p>
        </p:txBody>
      </p:sp>
    </p:spTree>
    <p:extLst>
      <p:ext uri="{BB962C8B-B14F-4D97-AF65-F5344CB8AC3E}">
        <p14:creationId xmlns:p14="http://schemas.microsoft.com/office/powerpoint/2010/main" val="1548470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3E1EBC-5ED4-412B-8FA2-359C6141D438}" type="datetimeFigureOut">
              <a:rPr lang="zh-CN" altLang="en-US" smtClean="0"/>
              <a:t>2012/1/6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631C27-5F4C-4CBC-9F90-99F3EAFECD09}" type="slidenum">
              <a:rPr lang="zh-CN" altLang="en-US" smtClean="0"/>
              <a:t>‹#›</a:t>
            </a:fld>
            <a:endParaRPr lang="zh-CN" altLang="en-US"/>
          </a:p>
        </p:txBody>
      </p:sp>
    </p:spTree>
    <p:extLst>
      <p:ext uri="{BB962C8B-B14F-4D97-AF65-F5344CB8AC3E}">
        <p14:creationId xmlns:p14="http://schemas.microsoft.com/office/powerpoint/2010/main" val="988166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B3E1EBC-5ED4-412B-8FA2-359C6141D438}" type="datetimeFigureOut">
              <a:rPr lang="zh-CN" altLang="en-US" smtClean="0"/>
              <a:t>2012/1/6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631C27-5F4C-4CBC-9F90-99F3EAFECD09}" type="slidenum">
              <a:rPr lang="zh-CN" altLang="en-US" smtClean="0"/>
              <a:t>‹#›</a:t>
            </a:fld>
            <a:endParaRPr lang="zh-CN" altLang="en-US"/>
          </a:p>
        </p:txBody>
      </p:sp>
    </p:spTree>
    <p:extLst>
      <p:ext uri="{BB962C8B-B14F-4D97-AF65-F5344CB8AC3E}">
        <p14:creationId xmlns:p14="http://schemas.microsoft.com/office/powerpoint/2010/main" val="10980198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B3E1EBC-5ED4-412B-8FA2-359C6141D438}" type="datetimeFigureOut">
              <a:rPr lang="zh-CN" altLang="en-US" smtClean="0"/>
              <a:t>2012/1/6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631C27-5F4C-4CBC-9F90-99F3EAFECD09}" type="slidenum">
              <a:rPr lang="zh-CN" altLang="en-US" smtClean="0"/>
              <a:t>‹#›</a:t>
            </a:fld>
            <a:endParaRPr lang="zh-CN" altLang="en-US"/>
          </a:p>
        </p:txBody>
      </p:sp>
    </p:spTree>
    <p:extLst>
      <p:ext uri="{BB962C8B-B14F-4D97-AF65-F5344CB8AC3E}">
        <p14:creationId xmlns:p14="http://schemas.microsoft.com/office/powerpoint/2010/main" val="2845576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B3E1EBC-5ED4-412B-8FA2-359C6141D438}" type="datetimeFigureOut">
              <a:rPr lang="zh-CN" altLang="en-US" smtClean="0"/>
              <a:t>2012/1/6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C631C27-5F4C-4CBC-9F90-99F3EAFECD09}" type="slidenum">
              <a:rPr lang="zh-CN" altLang="en-US" smtClean="0"/>
              <a:t>‹#›</a:t>
            </a:fld>
            <a:endParaRPr lang="zh-CN" altLang="en-US"/>
          </a:p>
        </p:txBody>
      </p:sp>
    </p:spTree>
    <p:extLst>
      <p:ext uri="{BB962C8B-B14F-4D97-AF65-F5344CB8AC3E}">
        <p14:creationId xmlns:p14="http://schemas.microsoft.com/office/powerpoint/2010/main" val="38182779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3E1EBC-5ED4-412B-8FA2-359C6141D438}" type="datetimeFigureOut">
              <a:rPr lang="zh-CN" altLang="en-US" smtClean="0"/>
              <a:t>2012/1/6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C631C27-5F4C-4CBC-9F90-99F3EAFECD09}" type="slidenum">
              <a:rPr lang="zh-CN" altLang="en-US" smtClean="0"/>
              <a:t>‹#›</a:t>
            </a:fld>
            <a:endParaRPr lang="zh-CN" altLang="en-US"/>
          </a:p>
        </p:txBody>
      </p:sp>
    </p:spTree>
    <p:extLst>
      <p:ext uri="{BB962C8B-B14F-4D97-AF65-F5344CB8AC3E}">
        <p14:creationId xmlns:p14="http://schemas.microsoft.com/office/powerpoint/2010/main" val="3493012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3E1EBC-5ED4-412B-8FA2-359C6141D438}" type="datetimeFigureOut">
              <a:rPr lang="zh-CN" altLang="en-US" smtClean="0"/>
              <a:t>2012/1/6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C631C27-5F4C-4CBC-9F90-99F3EAFECD09}" type="slidenum">
              <a:rPr lang="zh-CN" altLang="en-US" smtClean="0"/>
              <a:t>‹#›</a:t>
            </a:fld>
            <a:endParaRPr lang="zh-CN" altLang="en-US"/>
          </a:p>
        </p:txBody>
      </p:sp>
    </p:spTree>
    <p:extLst>
      <p:ext uri="{BB962C8B-B14F-4D97-AF65-F5344CB8AC3E}">
        <p14:creationId xmlns:p14="http://schemas.microsoft.com/office/powerpoint/2010/main" val="4231496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3E1EBC-5ED4-412B-8FA2-359C6141D438}" type="datetimeFigureOut">
              <a:rPr lang="zh-CN" altLang="en-US" smtClean="0"/>
              <a:t>2012/1/6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631C27-5F4C-4CBC-9F90-99F3EAFECD09}" type="slidenum">
              <a:rPr lang="zh-CN" altLang="en-US" smtClean="0"/>
              <a:t>‹#›</a:t>
            </a:fld>
            <a:endParaRPr lang="zh-CN" altLang="en-US"/>
          </a:p>
        </p:txBody>
      </p:sp>
    </p:spTree>
    <p:extLst>
      <p:ext uri="{BB962C8B-B14F-4D97-AF65-F5344CB8AC3E}">
        <p14:creationId xmlns:p14="http://schemas.microsoft.com/office/powerpoint/2010/main" val="3685302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3E1EBC-5ED4-412B-8FA2-359C6141D438}" type="datetimeFigureOut">
              <a:rPr lang="zh-CN" altLang="en-US" smtClean="0"/>
              <a:t>2012/1/6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631C27-5F4C-4CBC-9F90-99F3EAFECD09}" type="slidenum">
              <a:rPr lang="zh-CN" altLang="en-US" smtClean="0"/>
              <a:t>‹#›</a:t>
            </a:fld>
            <a:endParaRPr lang="zh-CN" altLang="en-US"/>
          </a:p>
        </p:txBody>
      </p:sp>
    </p:spTree>
    <p:extLst>
      <p:ext uri="{BB962C8B-B14F-4D97-AF65-F5344CB8AC3E}">
        <p14:creationId xmlns:p14="http://schemas.microsoft.com/office/powerpoint/2010/main" val="2124015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3E1EBC-5ED4-412B-8FA2-359C6141D438}" type="datetimeFigureOut">
              <a:rPr lang="zh-CN" altLang="en-US" smtClean="0"/>
              <a:t>2012/1/6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631C27-5F4C-4CBC-9F90-99F3EAFECD09}" type="slidenum">
              <a:rPr lang="zh-CN" altLang="en-US" smtClean="0"/>
              <a:t>‹#›</a:t>
            </a:fld>
            <a:endParaRPr lang="zh-CN" altLang="en-US"/>
          </a:p>
        </p:txBody>
      </p:sp>
    </p:spTree>
    <p:extLst>
      <p:ext uri="{BB962C8B-B14F-4D97-AF65-F5344CB8AC3E}">
        <p14:creationId xmlns:p14="http://schemas.microsoft.com/office/powerpoint/2010/main" val="20393862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32048" y="332656"/>
            <a:ext cx="4860032" cy="738664"/>
          </a:xfrm>
          <a:prstGeom prst="rect">
            <a:avLst/>
          </a:prstGeom>
        </p:spPr>
        <p:txBody>
          <a:bodyPr wrap="square">
            <a:spAutoFit/>
          </a:bodyPr>
          <a:lstStyle/>
          <a:p>
            <a:r>
              <a:rPr lang="zh-CN" altLang="zh-CN" sz="2400" dirty="0">
                <a:solidFill>
                  <a:schemeClr val="tx1">
                    <a:lumMod val="50000"/>
                    <a:lumOff val="50000"/>
                  </a:schemeClr>
                </a:solidFill>
                <a:latin typeface="黑体" pitchFamily="49" charset="-122"/>
                <a:ea typeface="黑体" pitchFamily="49" charset="-122"/>
              </a:rPr>
              <a:t>第十章 旅馆、饭店室内照明设计</a:t>
            </a:r>
          </a:p>
          <a:p>
            <a:r>
              <a:rPr lang="en-US" altLang="zh-CN" dirty="0">
                <a:solidFill>
                  <a:schemeClr val="tx1">
                    <a:lumMod val="50000"/>
                    <a:lumOff val="50000"/>
                  </a:schemeClr>
                </a:solidFill>
              </a:rPr>
              <a:t> </a:t>
            </a:r>
            <a:endParaRPr lang="zh-CN" altLang="zh-CN" dirty="0">
              <a:solidFill>
                <a:schemeClr val="tx1">
                  <a:lumMod val="50000"/>
                  <a:lumOff val="50000"/>
                </a:schemeClr>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602565944"/>
              </p:ext>
            </p:extLst>
          </p:nvPr>
        </p:nvGraphicFramePr>
        <p:xfrm>
          <a:off x="-2" y="1340768"/>
          <a:ext cx="9144001" cy="4896546"/>
        </p:xfrm>
        <a:graphic>
          <a:graphicData uri="http://schemas.openxmlformats.org/drawingml/2006/table">
            <a:tbl>
              <a:tblPr>
                <a:tableStyleId>{5C22544A-7EE6-4342-B048-85BDC9FD1C3A}</a:tableStyleId>
              </a:tblPr>
              <a:tblGrid>
                <a:gridCol w="1136949"/>
                <a:gridCol w="1247583"/>
                <a:gridCol w="1247583"/>
                <a:gridCol w="1422422"/>
                <a:gridCol w="1422422"/>
                <a:gridCol w="1244620"/>
                <a:gridCol w="1422422"/>
              </a:tblGrid>
              <a:tr h="626837">
                <a:tc gridSpan="2">
                  <a:txBody>
                    <a:bodyPr/>
                    <a:lstStyle/>
                    <a:p>
                      <a:pPr algn="just">
                        <a:spcAft>
                          <a:spcPts val="0"/>
                        </a:spcAft>
                      </a:pPr>
                      <a:r>
                        <a:rPr lang="zh-CN" sz="1400" kern="100">
                          <a:effectLst/>
                        </a:rPr>
                        <a:t>房间或场所</a:t>
                      </a:r>
                    </a:p>
                    <a:p>
                      <a:pPr algn="just">
                        <a:spcAft>
                          <a:spcPts val="0"/>
                        </a:spcAft>
                      </a:pPr>
                      <a:r>
                        <a:rPr lang="en-US" sz="1400" kern="100">
                          <a:effectLst/>
                        </a:rPr>
                        <a:t> </a:t>
                      </a:r>
                      <a:endParaRPr lang="zh-CN" sz="1400" kern="100">
                        <a:effectLst/>
                        <a:latin typeface="Times New Roman"/>
                        <a:ea typeface="宋体"/>
                      </a:endParaRPr>
                    </a:p>
                  </a:txBody>
                  <a:tcPr marL="68580" marR="68580" marT="0" marB="0"/>
                </a:tc>
                <a:tc hMerge="1">
                  <a:txBody>
                    <a:bodyPr/>
                    <a:lstStyle/>
                    <a:p>
                      <a:endParaRPr lang="zh-CN" altLang="en-US"/>
                    </a:p>
                  </a:txBody>
                  <a:tcPr/>
                </a:tc>
                <a:tc>
                  <a:txBody>
                    <a:bodyPr/>
                    <a:lstStyle/>
                    <a:p>
                      <a:pPr algn="l">
                        <a:spcAft>
                          <a:spcPts val="0"/>
                        </a:spcAft>
                      </a:pPr>
                      <a:r>
                        <a:rPr lang="en-US" sz="1400" kern="100">
                          <a:effectLst/>
                        </a:rPr>
                        <a:t>CIE</a:t>
                      </a:r>
                      <a:endParaRPr lang="zh-CN" sz="1400" kern="100">
                        <a:effectLst/>
                      </a:endParaRPr>
                    </a:p>
                    <a:p>
                      <a:pPr algn="just">
                        <a:spcAft>
                          <a:spcPts val="0"/>
                        </a:spcAft>
                      </a:pPr>
                      <a:r>
                        <a:rPr lang="en-US" sz="1400" kern="100">
                          <a:effectLst/>
                        </a:rPr>
                        <a:t>S008/E</a:t>
                      </a:r>
                      <a:r>
                        <a:rPr lang="zh-CN" sz="1400" kern="100">
                          <a:effectLst/>
                        </a:rPr>
                        <a:t>—</a:t>
                      </a:r>
                      <a:r>
                        <a:rPr lang="en-US" sz="1400" kern="100">
                          <a:effectLst/>
                        </a:rPr>
                        <a:t>2001</a:t>
                      </a:r>
                      <a:endParaRPr lang="zh-CN" sz="1400" kern="100">
                        <a:effectLst/>
                        <a:latin typeface="Times New Roman"/>
                        <a:ea typeface="宋体"/>
                      </a:endParaRPr>
                    </a:p>
                  </a:txBody>
                  <a:tcPr marL="68580" marR="68580" marT="0" marB="0"/>
                </a:tc>
                <a:tc>
                  <a:txBody>
                    <a:bodyPr/>
                    <a:lstStyle/>
                    <a:p>
                      <a:pPr algn="l">
                        <a:spcAft>
                          <a:spcPts val="0"/>
                        </a:spcAft>
                      </a:pPr>
                      <a:r>
                        <a:rPr lang="zh-CN" sz="1400" kern="100">
                          <a:effectLst/>
                        </a:rPr>
                        <a:t>美国</a:t>
                      </a:r>
                    </a:p>
                    <a:p>
                      <a:pPr algn="just">
                        <a:spcAft>
                          <a:spcPts val="0"/>
                        </a:spcAft>
                      </a:pPr>
                      <a:r>
                        <a:rPr lang="en-US" sz="1400" kern="100">
                          <a:effectLst/>
                        </a:rPr>
                        <a:t>IESNA</a:t>
                      </a:r>
                      <a:r>
                        <a:rPr lang="zh-CN" sz="1400" kern="100">
                          <a:effectLst/>
                        </a:rPr>
                        <a:t>—</a:t>
                      </a:r>
                      <a:r>
                        <a:rPr lang="en-US" sz="1400" kern="100">
                          <a:effectLst/>
                        </a:rPr>
                        <a:t>2000</a:t>
                      </a:r>
                      <a:endParaRPr lang="zh-CN" sz="1400" kern="100">
                        <a:effectLst/>
                        <a:latin typeface="Times New Roman"/>
                        <a:ea typeface="宋体"/>
                      </a:endParaRPr>
                    </a:p>
                  </a:txBody>
                  <a:tcPr marL="68580" marR="68580" marT="0" marB="0"/>
                </a:tc>
                <a:tc>
                  <a:txBody>
                    <a:bodyPr/>
                    <a:lstStyle/>
                    <a:p>
                      <a:pPr algn="l">
                        <a:spcAft>
                          <a:spcPts val="0"/>
                        </a:spcAft>
                      </a:pPr>
                      <a:r>
                        <a:rPr lang="zh-CN" sz="1400" kern="100">
                          <a:effectLst/>
                        </a:rPr>
                        <a:t>日本</a:t>
                      </a:r>
                    </a:p>
                    <a:p>
                      <a:pPr algn="just">
                        <a:spcAft>
                          <a:spcPts val="0"/>
                        </a:spcAft>
                      </a:pPr>
                      <a:r>
                        <a:rPr lang="en-US" sz="1400" kern="100">
                          <a:effectLst/>
                        </a:rPr>
                        <a:t>JIS Z9110</a:t>
                      </a:r>
                      <a:r>
                        <a:rPr lang="zh-CN" sz="1400" kern="100">
                          <a:effectLst/>
                        </a:rPr>
                        <a:t>—</a:t>
                      </a:r>
                      <a:r>
                        <a:rPr lang="en-US" sz="1400" kern="100">
                          <a:effectLst/>
                        </a:rPr>
                        <a:t>1997</a:t>
                      </a:r>
                      <a:endParaRPr lang="zh-CN" sz="1400" kern="100">
                        <a:effectLst/>
                        <a:latin typeface="Times New Roman"/>
                        <a:ea typeface="宋体"/>
                      </a:endParaRPr>
                    </a:p>
                  </a:txBody>
                  <a:tcPr marL="68580" marR="68580" marT="0" marB="0"/>
                </a:tc>
                <a:tc>
                  <a:txBody>
                    <a:bodyPr/>
                    <a:lstStyle/>
                    <a:p>
                      <a:pPr algn="l">
                        <a:spcAft>
                          <a:spcPts val="0"/>
                        </a:spcAft>
                      </a:pPr>
                      <a:r>
                        <a:rPr lang="zh-CN" sz="1400" kern="100">
                          <a:effectLst/>
                        </a:rPr>
                        <a:t>德国</a:t>
                      </a:r>
                    </a:p>
                    <a:p>
                      <a:pPr algn="just">
                        <a:spcAft>
                          <a:spcPts val="0"/>
                        </a:spcAft>
                      </a:pPr>
                      <a:r>
                        <a:rPr lang="en-US" sz="1400" kern="100">
                          <a:effectLst/>
                        </a:rPr>
                        <a:t>DIN503</a:t>
                      </a:r>
                      <a:r>
                        <a:rPr lang="zh-CN" sz="1400" kern="100">
                          <a:effectLst/>
                        </a:rPr>
                        <a:t>—</a:t>
                      </a:r>
                      <a:r>
                        <a:rPr lang="en-US" sz="1400" kern="100">
                          <a:effectLst/>
                        </a:rPr>
                        <a:t>1990</a:t>
                      </a:r>
                      <a:endParaRPr lang="zh-CN" sz="1400" kern="100">
                        <a:effectLst/>
                        <a:latin typeface="Times New Roman"/>
                        <a:ea typeface="宋体"/>
                      </a:endParaRPr>
                    </a:p>
                  </a:txBody>
                  <a:tcPr marL="68580" marR="68580" marT="0" marB="0"/>
                </a:tc>
                <a:tc>
                  <a:txBody>
                    <a:bodyPr/>
                    <a:lstStyle/>
                    <a:p>
                      <a:pPr algn="l">
                        <a:spcAft>
                          <a:spcPts val="0"/>
                        </a:spcAft>
                      </a:pPr>
                      <a:r>
                        <a:rPr lang="zh-CN" sz="1400" kern="100">
                          <a:effectLst/>
                        </a:rPr>
                        <a:t>中国</a:t>
                      </a:r>
                    </a:p>
                    <a:p>
                      <a:pPr algn="just">
                        <a:spcAft>
                          <a:spcPts val="0"/>
                        </a:spcAft>
                      </a:pPr>
                      <a:r>
                        <a:rPr lang="en-US" sz="1400" kern="100">
                          <a:effectLst/>
                        </a:rPr>
                        <a:t>GB50034</a:t>
                      </a:r>
                      <a:r>
                        <a:rPr lang="zh-CN" sz="1400" kern="100">
                          <a:effectLst/>
                        </a:rPr>
                        <a:t>—</a:t>
                      </a:r>
                      <a:r>
                        <a:rPr lang="en-US" sz="1400" kern="100">
                          <a:effectLst/>
                        </a:rPr>
                        <a:t>2004</a:t>
                      </a:r>
                      <a:endParaRPr lang="zh-CN" sz="1400" kern="100">
                        <a:effectLst/>
                        <a:latin typeface="Times New Roman"/>
                        <a:ea typeface="宋体"/>
                      </a:endParaRPr>
                    </a:p>
                  </a:txBody>
                  <a:tcPr marL="68580" marR="68580" marT="0" marB="0"/>
                </a:tc>
              </a:tr>
              <a:tr h="349487">
                <a:tc rowSpan="4">
                  <a:txBody>
                    <a:bodyPr/>
                    <a:lstStyle/>
                    <a:p>
                      <a:pPr algn="just">
                        <a:spcAft>
                          <a:spcPts val="0"/>
                        </a:spcAft>
                      </a:pPr>
                      <a:r>
                        <a:rPr lang="zh-CN" sz="1400" kern="100">
                          <a:effectLst/>
                        </a:rPr>
                        <a:t>客房</a:t>
                      </a:r>
                      <a:endParaRPr lang="zh-CN" sz="1400" kern="100">
                        <a:effectLst/>
                        <a:latin typeface="Times New Roman"/>
                        <a:ea typeface="宋体"/>
                      </a:endParaRPr>
                    </a:p>
                  </a:txBody>
                  <a:tcPr marL="68580" marR="68580" marT="0" marB="0"/>
                </a:tc>
                <a:tc>
                  <a:txBody>
                    <a:bodyPr/>
                    <a:lstStyle/>
                    <a:p>
                      <a:pPr algn="just">
                        <a:spcAft>
                          <a:spcPts val="0"/>
                        </a:spcAft>
                      </a:pPr>
                      <a:r>
                        <a:rPr lang="zh-CN" sz="1400" kern="100">
                          <a:effectLst/>
                        </a:rPr>
                        <a:t>一般活动区</a:t>
                      </a:r>
                      <a:endParaRPr lang="zh-CN" sz="1400" kern="100">
                        <a:effectLst/>
                        <a:latin typeface="Times New Roman"/>
                        <a:ea typeface="宋体"/>
                      </a:endParaRPr>
                    </a:p>
                  </a:txBody>
                  <a:tcPr marL="68580" marR="68580" marT="0" marB="0"/>
                </a:tc>
                <a:tc rowSpan="2">
                  <a:txBody>
                    <a:bodyPr/>
                    <a:lstStyle/>
                    <a:p>
                      <a:pPr algn="just">
                        <a:spcAft>
                          <a:spcPts val="0"/>
                        </a:spcAft>
                      </a:pPr>
                      <a:r>
                        <a:rPr lang="zh-CN" sz="1400" kern="100">
                          <a:effectLst/>
                        </a:rPr>
                        <a:t>—</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100</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100</a:t>
                      </a:r>
                      <a:r>
                        <a:rPr lang="zh-CN" sz="1400" kern="100">
                          <a:effectLst/>
                        </a:rPr>
                        <a:t>～</a:t>
                      </a:r>
                      <a:r>
                        <a:rPr lang="en-US" sz="1400" kern="100">
                          <a:effectLst/>
                        </a:rPr>
                        <a:t>150</a:t>
                      </a:r>
                      <a:endParaRPr lang="zh-CN" sz="1400" kern="100">
                        <a:effectLst/>
                        <a:latin typeface="Times New Roman"/>
                        <a:ea typeface="宋体"/>
                      </a:endParaRPr>
                    </a:p>
                  </a:txBody>
                  <a:tcPr marL="68580" marR="68580" marT="0" marB="0"/>
                </a:tc>
                <a:tc rowSpan="4">
                  <a:txBody>
                    <a:bodyPr/>
                    <a:lstStyle/>
                    <a:p>
                      <a:pPr algn="just">
                        <a:spcAft>
                          <a:spcPts val="0"/>
                        </a:spcAft>
                      </a:pPr>
                      <a:r>
                        <a:rPr lang="en-US" sz="1400" kern="100">
                          <a:effectLst/>
                        </a:rPr>
                        <a:t> </a:t>
                      </a:r>
                      <a:endParaRPr lang="zh-CN" sz="1400" kern="100">
                        <a:effectLst/>
                      </a:endParaRPr>
                    </a:p>
                    <a:p>
                      <a:pPr algn="just">
                        <a:spcAft>
                          <a:spcPts val="0"/>
                        </a:spcAft>
                      </a:pPr>
                      <a:r>
                        <a:rPr lang="en-US" sz="1400" kern="100">
                          <a:effectLst/>
                        </a:rPr>
                        <a:t> </a:t>
                      </a:r>
                      <a:endParaRPr lang="zh-CN" sz="1400" kern="100">
                        <a:effectLst/>
                      </a:endParaRPr>
                    </a:p>
                    <a:p>
                      <a:pPr algn="just">
                        <a:spcAft>
                          <a:spcPts val="0"/>
                        </a:spcAft>
                      </a:pPr>
                      <a:r>
                        <a:rPr lang="zh-CN" sz="1400" kern="100">
                          <a:effectLst/>
                        </a:rPr>
                        <a:t>—</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75</a:t>
                      </a:r>
                      <a:endParaRPr lang="zh-CN" sz="1400" kern="100">
                        <a:effectLst/>
                        <a:latin typeface="Times New Roman"/>
                        <a:ea typeface="宋体"/>
                      </a:endParaRPr>
                    </a:p>
                  </a:txBody>
                  <a:tcPr marL="68580" marR="68580" marT="0" marB="0"/>
                </a:tc>
              </a:tr>
              <a:tr h="360680">
                <a:tc vMerge="1">
                  <a:txBody>
                    <a:bodyPr/>
                    <a:lstStyle/>
                    <a:p>
                      <a:endParaRPr lang="zh-CN" altLang="en-US"/>
                    </a:p>
                  </a:txBody>
                  <a:tcPr/>
                </a:tc>
                <a:tc>
                  <a:txBody>
                    <a:bodyPr/>
                    <a:lstStyle/>
                    <a:p>
                      <a:pPr algn="just">
                        <a:spcAft>
                          <a:spcPts val="0"/>
                        </a:spcAft>
                      </a:pPr>
                      <a:r>
                        <a:rPr lang="zh-CN" sz="1400" kern="100">
                          <a:effectLst/>
                        </a:rPr>
                        <a:t>床头</a:t>
                      </a:r>
                      <a:endParaRPr lang="zh-CN" sz="1400" kern="100">
                        <a:effectLst/>
                        <a:latin typeface="Times New Roman"/>
                        <a:ea typeface="宋体"/>
                      </a:endParaRPr>
                    </a:p>
                  </a:txBody>
                  <a:tcPr marL="68580" marR="68580" marT="0" marB="0"/>
                </a:tc>
                <a:tc vMerge="1">
                  <a:txBody>
                    <a:bodyPr/>
                    <a:lstStyle/>
                    <a:p>
                      <a:endParaRPr lang="zh-CN" altLang="en-US"/>
                    </a:p>
                  </a:txBody>
                  <a:tcPr/>
                </a:tc>
                <a:tc>
                  <a:txBody>
                    <a:bodyPr/>
                    <a:lstStyle/>
                    <a:p>
                      <a:pPr algn="just">
                        <a:spcAft>
                          <a:spcPts val="0"/>
                        </a:spcAft>
                      </a:pPr>
                      <a:r>
                        <a:rPr lang="zh-CN" sz="1400" kern="100">
                          <a:effectLst/>
                        </a:rPr>
                        <a:t>—</a:t>
                      </a:r>
                      <a:endParaRPr lang="zh-CN" sz="1400" kern="100">
                        <a:effectLst/>
                        <a:latin typeface="Times New Roman"/>
                        <a:ea typeface="宋体"/>
                      </a:endParaRPr>
                    </a:p>
                  </a:txBody>
                  <a:tcPr marL="68580" marR="68580" marT="0" marB="0"/>
                </a:tc>
                <a:tc>
                  <a:txBody>
                    <a:bodyPr/>
                    <a:lstStyle/>
                    <a:p>
                      <a:pPr algn="just">
                        <a:spcAft>
                          <a:spcPts val="0"/>
                        </a:spcAft>
                      </a:pPr>
                      <a:r>
                        <a:rPr lang="zh-CN" sz="1400" kern="100">
                          <a:effectLst/>
                        </a:rPr>
                        <a:t>—</a:t>
                      </a:r>
                      <a:endParaRPr lang="zh-CN" sz="1400" kern="100">
                        <a:effectLst/>
                        <a:latin typeface="Times New Roman"/>
                        <a:ea typeface="宋体"/>
                      </a:endParaRPr>
                    </a:p>
                  </a:txBody>
                  <a:tcPr marL="68580" marR="68580" marT="0" marB="0"/>
                </a:tc>
                <a:tc vMerge="1">
                  <a:txBody>
                    <a:bodyPr/>
                    <a:lstStyle/>
                    <a:p>
                      <a:endParaRPr lang="zh-CN" altLang="en-US"/>
                    </a:p>
                  </a:txBody>
                  <a:tcPr/>
                </a:tc>
                <a:tc>
                  <a:txBody>
                    <a:bodyPr/>
                    <a:lstStyle/>
                    <a:p>
                      <a:pPr algn="just">
                        <a:spcAft>
                          <a:spcPts val="0"/>
                        </a:spcAft>
                      </a:pPr>
                      <a:r>
                        <a:rPr lang="en-US" sz="1400" kern="100">
                          <a:effectLst/>
                        </a:rPr>
                        <a:t>150</a:t>
                      </a:r>
                      <a:endParaRPr lang="zh-CN" sz="1400" kern="100">
                        <a:effectLst/>
                        <a:latin typeface="Times New Roman"/>
                        <a:ea typeface="宋体"/>
                      </a:endParaRPr>
                    </a:p>
                  </a:txBody>
                  <a:tcPr marL="68580" marR="68580" marT="0" marB="0"/>
                </a:tc>
              </a:tr>
              <a:tr h="400480">
                <a:tc vMerge="1">
                  <a:txBody>
                    <a:bodyPr/>
                    <a:lstStyle/>
                    <a:p>
                      <a:endParaRPr lang="zh-CN" altLang="en-US"/>
                    </a:p>
                  </a:txBody>
                  <a:tcPr/>
                </a:tc>
                <a:tc>
                  <a:txBody>
                    <a:bodyPr/>
                    <a:lstStyle/>
                    <a:p>
                      <a:pPr algn="just">
                        <a:spcAft>
                          <a:spcPts val="0"/>
                        </a:spcAft>
                      </a:pPr>
                      <a:r>
                        <a:rPr lang="zh-CN" sz="1400" kern="100">
                          <a:effectLst/>
                        </a:rPr>
                        <a:t>写字台</a:t>
                      </a:r>
                      <a:endParaRPr lang="zh-CN" sz="1400" kern="100">
                        <a:effectLst/>
                        <a:latin typeface="Times New Roman"/>
                        <a:ea typeface="宋体"/>
                      </a:endParaRPr>
                    </a:p>
                  </a:txBody>
                  <a:tcPr marL="68580" marR="68580" marT="0" marB="0"/>
                </a:tc>
                <a:tc rowSpan="2">
                  <a:txBody>
                    <a:bodyPr/>
                    <a:lstStyle/>
                    <a:p>
                      <a:pPr algn="just">
                        <a:spcAft>
                          <a:spcPts val="0"/>
                        </a:spcAft>
                      </a:pPr>
                      <a:r>
                        <a:rPr lang="zh-CN" sz="1400" kern="100">
                          <a:effectLst/>
                        </a:rPr>
                        <a:t>—</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300</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300</a:t>
                      </a:r>
                      <a:r>
                        <a:rPr lang="zh-CN" sz="1400" kern="100">
                          <a:effectLst/>
                        </a:rPr>
                        <a:t>～</a:t>
                      </a:r>
                      <a:r>
                        <a:rPr lang="en-US" sz="1400" kern="100">
                          <a:effectLst/>
                        </a:rPr>
                        <a:t>750</a:t>
                      </a:r>
                      <a:endParaRPr lang="zh-CN" sz="1400" kern="100">
                        <a:effectLst/>
                        <a:latin typeface="Times New Roman"/>
                        <a:ea typeface="宋体"/>
                      </a:endParaRPr>
                    </a:p>
                  </a:txBody>
                  <a:tcPr marL="68580" marR="68580" marT="0" marB="0"/>
                </a:tc>
                <a:tc vMerge="1">
                  <a:txBody>
                    <a:bodyPr/>
                    <a:lstStyle/>
                    <a:p>
                      <a:endParaRPr lang="zh-CN" altLang="en-US"/>
                    </a:p>
                  </a:txBody>
                  <a:tcPr/>
                </a:tc>
                <a:tc>
                  <a:txBody>
                    <a:bodyPr/>
                    <a:lstStyle/>
                    <a:p>
                      <a:pPr algn="just">
                        <a:spcAft>
                          <a:spcPts val="0"/>
                        </a:spcAft>
                      </a:pPr>
                      <a:r>
                        <a:rPr lang="en-US" sz="1400" kern="100">
                          <a:effectLst/>
                        </a:rPr>
                        <a:t>300</a:t>
                      </a:r>
                      <a:endParaRPr lang="zh-CN" sz="1400" kern="100">
                        <a:effectLst/>
                        <a:latin typeface="Times New Roman"/>
                        <a:ea typeface="宋体"/>
                      </a:endParaRPr>
                    </a:p>
                  </a:txBody>
                  <a:tcPr marL="68580" marR="68580" marT="0" marB="0"/>
                </a:tc>
              </a:tr>
              <a:tr h="346999">
                <a:tc vMerge="1">
                  <a:txBody>
                    <a:bodyPr/>
                    <a:lstStyle/>
                    <a:p>
                      <a:endParaRPr lang="zh-CN" altLang="en-US"/>
                    </a:p>
                  </a:txBody>
                  <a:tcPr/>
                </a:tc>
                <a:tc>
                  <a:txBody>
                    <a:bodyPr/>
                    <a:lstStyle/>
                    <a:p>
                      <a:pPr algn="just">
                        <a:spcAft>
                          <a:spcPts val="0"/>
                        </a:spcAft>
                      </a:pPr>
                      <a:r>
                        <a:rPr lang="zh-CN" sz="1400" kern="100">
                          <a:effectLst/>
                        </a:rPr>
                        <a:t>卫生间</a:t>
                      </a:r>
                      <a:endParaRPr lang="zh-CN" sz="1400" kern="100">
                        <a:effectLst/>
                        <a:latin typeface="Times New Roman"/>
                        <a:ea typeface="宋体"/>
                      </a:endParaRPr>
                    </a:p>
                  </a:txBody>
                  <a:tcPr marL="68580" marR="68580" marT="0" marB="0"/>
                </a:tc>
                <a:tc vMerge="1">
                  <a:txBody>
                    <a:bodyPr/>
                    <a:lstStyle/>
                    <a:p>
                      <a:endParaRPr lang="zh-CN" altLang="en-US"/>
                    </a:p>
                  </a:txBody>
                  <a:tcPr/>
                </a:tc>
                <a:tc>
                  <a:txBody>
                    <a:bodyPr/>
                    <a:lstStyle/>
                    <a:p>
                      <a:pPr algn="just">
                        <a:spcAft>
                          <a:spcPts val="0"/>
                        </a:spcAft>
                      </a:pPr>
                      <a:r>
                        <a:rPr lang="en-US" sz="1400" kern="100">
                          <a:effectLst/>
                        </a:rPr>
                        <a:t>300</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100</a:t>
                      </a:r>
                      <a:r>
                        <a:rPr lang="zh-CN" sz="1400" kern="100">
                          <a:effectLst/>
                        </a:rPr>
                        <a:t>～</a:t>
                      </a:r>
                      <a:r>
                        <a:rPr lang="en-US" sz="1400" kern="100">
                          <a:effectLst/>
                        </a:rPr>
                        <a:t>200</a:t>
                      </a:r>
                      <a:endParaRPr lang="zh-CN" sz="1400" kern="100">
                        <a:effectLst/>
                        <a:latin typeface="Times New Roman"/>
                        <a:ea typeface="宋体"/>
                      </a:endParaRPr>
                    </a:p>
                  </a:txBody>
                  <a:tcPr marL="68580" marR="68580" marT="0" marB="0"/>
                </a:tc>
                <a:tc vMerge="1">
                  <a:txBody>
                    <a:bodyPr/>
                    <a:lstStyle/>
                    <a:p>
                      <a:endParaRPr lang="zh-CN" altLang="en-US"/>
                    </a:p>
                  </a:txBody>
                  <a:tcPr/>
                </a:tc>
                <a:tc>
                  <a:txBody>
                    <a:bodyPr/>
                    <a:lstStyle/>
                    <a:p>
                      <a:pPr algn="just">
                        <a:spcAft>
                          <a:spcPts val="0"/>
                        </a:spcAft>
                      </a:pPr>
                      <a:r>
                        <a:rPr lang="en-US" sz="1400" kern="100">
                          <a:effectLst/>
                        </a:rPr>
                        <a:t>150</a:t>
                      </a:r>
                      <a:endParaRPr lang="zh-CN" sz="1400" kern="100">
                        <a:effectLst/>
                        <a:latin typeface="Times New Roman"/>
                        <a:ea typeface="宋体"/>
                      </a:endParaRPr>
                    </a:p>
                  </a:txBody>
                  <a:tcPr marL="68580" marR="68580" marT="0" marB="0"/>
                </a:tc>
              </a:tr>
              <a:tr h="414161">
                <a:tc gridSpan="2">
                  <a:txBody>
                    <a:bodyPr/>
                    <a:lstStyle/>
                    <a:p>
                      <a:pPr algn="just">
                        <a:spcAft>
                          <a:spcPts val="0"/>
                        </a:spcAft>
                      </a:pPr>
                      <a:r>
                        <a:rPr lang="zh-CN" sz="1400" kern="100">
                          <a:effectLst/>
                        </a:rPr>
                        <a:t>中餐厅</a:t>
                      </a:r>
                      <a:endParaRPr lang="zh-CN" sz="1400" kern="100">
                        <a:effectLst/>
                        <a:latin typeface="Times New Roman"/>
                        <a:ea typeface="宋体"/>
                      </a:endParaRPr>
                    </a:p>
                  </a:txBody>
                  <a:tcPr marL="68580" marR="68580" marT="0" marB="0"/>
                </a:tc>
                <a:tc hMerge="1">
                  <a:txBody>
                    <a:bodyPr/>
                    <a:lstStyle/>
                    <a:p>
                      <a:endParaRPr lang="zh-CN" altLang="en-US"/>
                    </a:p>
                  </a:txBody>
                  <a:tcPr/>
                </a:tc>
                <a:tc>
                  <a:txBody>
                    <a:bodyPr/>
                    <a:lstStyle/>
                    <a:p>
                      <a:pPr algn="just">
                        <a:spcAft>
                          <a:spcPts val="0"/>
                        </a:spcAft>
                      </a:pPr>
                      <a:r>
                        <a:rPr lang="en-US" sz="1400" kern="100">
                          <a:effectLst/>
                        </a:rPr>
                        <a:t>200</a:t>
                      </a:r>
                      <a:endParaRPr lang="zh-CN" sz="1400" kern="100">
                        <a:effectLst/>
                        <a:latin typeface="Times New Roman"/>
                        <a:ea typeface="宋体"/>
                      </a:endParaRPr>
                    </a:p>
                  </a:txBody>
                  <a:tcPr marL="68580" marR="68580" marT="0" marB="0"/>
                </a:tc>
                <a:tc>
                  <a:txBody>
                    <a:bodyPr/>
                    <a:lstStyle/>
                    <a:p>
                      <a:pPr algn="just">
                        <a:spcAft>
                          <a:spcPts val="0"/>
                        </a:spcAft>
                      </a:pPr>
                      <a:r>
                        <a:rPr lang="zh-CN" sz="1400" kern="100">
                          <a:effectLst/>
                        </a:rPr>
                        <a:t>—</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200</a:t>
                      </a:r>
                      <a:r>
                        <a:rPr lang="zh-CN" sz="1400" kern="100">
                          <a:effectLst/>
                        </a:rPr>
                        <a:t>～</a:t>
                      </a:r>
                      <a:r>
                        <a:rPr lang="en-US" sz="1400" kern="100">
                          <a:effectLst/>
                        </a:rPr>
                        <a:t>300</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200</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200</a:t>
                      </a:r>
                      <a:endParaRPr lang="zh-CN" sz="1400" kern="100">
                        <a:effectLst/>
                        <a:latin typeface="Times New Roman"/>
                        <a:ea typeface="宋体"/>
                      </a:endParaRPr>
                    </a:p>
                  </a:txBody>
                  <a:tcPr marL="68580" marR="68580" marT="0" marB="0"/>
                </a:tc>
              </a:tr>
              <a:tr h="334562">
                <a:tc gridSpan="2">
                  <a:txBody>
                    <a:bodyPr/>
                    <a:lstStyle/>
                    <a:p>
                      <a:pPr algn="just">
                        <a:spcAft>
                          <a:spcPts val="0"/>
                        </a:spcAft>
                      </a:pPr>
                      <a:r>
                        <a:rPr lang="zh-CN" sz="1400" kern="100">
                          <a:effectLst/>
                        </a:rPr>
                        <a:t>西餐厅酒吧间</a:t>
                      </a:r>
                      <a:endParaRPr lang="zh-CN" sz="1400" kern="100">
                        <a:effectLst/>
                        <a:latin typeface="Times New Roman"/>
                        <a:ea typeface="宋体"/>
                      </a:endParaRPr>
                    </a:p>
                  </a:txBody>
                  <a:tcPr marL="68580" marR="68580" marT="0" marB="0"/>
                </a:tc>
                <a:tc hMerge="1">
                  <a:txBody>
                    <a:bodyPr/>
                    <a:lstStyle/>
                    <a:p>
                      <a:endParaRPr lang="zh-CN" altLang="en-US"/>
                    </a:p>
                  </a:txBody>
                  <a:tcPr/>
                </a:tc>
                <a:tc>
                  <a:txBody>
                    <a:bodyPr/>
                    <a:lstStyle/>
                    <a:p>
                      <a:pPr algn="just">
                        <a:spcAft>
                          <a:spcPts val="0"/>
                        </a:spcAft>
                      </a:pPr>
                      <a:r>
                        <a:rPr lang="zh-CN" sz="1400" kern="100">
                          <a:effectLst/>
                        </a:rPr>
                        <a:t>—</a:t>
                      </a:r>
                      <a:endParaRPr lang="zh-CN" sz="1400" kern="100">
                        <a:effectLst/>
                        <a:latin typeface="Times New Roman"/>
                        <a:ea typeface="宋体"/>
                      </a:endParaRPr>
                    </a:p>
                  </a:txBody>
                  <a:tcPr marL="68580" marR="68580" marT="0" marB="0"/>
                </a:tc>
                <a:tc>
                  <a:txBody>
                    <a:bodyPr/>
                    <a:lstStyle/>
                    <a:p>
                      <a:pPr algn="just">
                        <a:spcAft>
                          <a:spcPts val="0"/>
                        </a:spcAft>
                      </a:pPr>
                      <a:r>
                        <a:rPr lang="zh-CN" sz="1400" kern="100">
                          <a:effectLst/>
                        </a:rPr>
                        <a:t>—</a:t>
                      </a:r>
                      <a:endParaRPr lang="zh-CN" sz="1400" kern="100">
                        <a:effectLst/>
                        <a:latin typeface="Times New Roman"/>
                        <a:ea typeface="宋体"/>
                      </a:endParaRPr>
                    </a:p>
                  </a:txBody>
                  <a:tcPr marL="68580" marR="68580" marT="0" marB="0"/>
                </a:tc>
                <a:tc>
                  <a:txBody>
                    <a:bodyPr/>
                    <a:lstStyle/>
                    <a:p>
                      <a:pPr algn="just">
                        <a:spcAft>
                          <a:spcPts val="0"/>
                        </a:spcAft>
                      </a:pPr>
                      <a:r>
                        <a:rPr lang="zh-CN" sz="1400" kern="100">
                          <a:effectLst/>
                        </a:rPr>
                        <a:t>—</a:t>
                      </a:r>
                      <a:endParaRPr lang="zh-CN" sz="1400" kern="100">
                        <a:effectLst/>
                        <a:latin typeface="Times New Roman"/>
                        <a:ea typeface="宋体"/>
                      </a:endParaRPr>
                    </a:p>
                  </a:txBody>
                  <a:tcPr marL="68580" marR="68580" marT="0" marB="0"/>
                </a:tc>
                <a:tc>
                  <a:txBody>
                    <a:bodyPr/>
                    <a:lstStyle/>
                    <a:p>
                      <a:pPr algn="just">
                        <a:spcAft>
                          <a:spcPts val="0"/>
                        </a:spcAft>
                      </a:pPr>
                      <a:r>
                        <a:rPr lang="zh-CN" sz="1400" kern="100">
                          <a:effectLst/>
                        </a:rPr>
                        <a:t>—</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100</a:t>
                      </a:r>
                      <a:endParaRPr lang="zh-CN" sz="1400" kern="100">
                        <a:effectLst/>
                        <a:latin typeface="Times New Roman"/>
                        <a:ea typeface="宋体"/>
                      </a:endParaRPr>
                    </a:p>
                  </a:txBody>
                  <a:tcPr marL="68580" marR="68580" marT="0" marB="0"/>
                </a:tc>
              </a:tr>
              <a:tr h="268645">
                <a:tc gridSpan="2">
                  <a:txBody>
                    <a:bodyPr/>
                    <a:lstStyle/>
                    <a:p>
                      <a:pPr algn="just">
                        <a:spcAft>
                          <a:spcPts val="0"/>
                        </a:spcAft>
                      </a:pPr>
                      <a:r>
                        <a:rPr lang="zh-CN" sz="1400" kern="100">
                          <a:effectLst/>
                        </a:rPr>
                        <a:t>多功能厅</a:t>
                      </a:r>
                      <a:endParaRPr lang="zh-CN" sz="1400" kern="100">
                        <a:effectLst/>
                        <a:latin typeface="Times New Roman"/>
                        <a:ea typeface="宋体"/>
                      </a:endParaRPr>
                    </a:p>
                  </a:txBody>
                  <a:tcPr marL="68580" marR="68580" marT="0" marB="0"/>
                </a:tc>
                <a:tc hMerge="1">
                  <a:txBody>
                    <a:bodyPr/>
                    <a:lstStyle/>
                    <a:p>
                      <a:endParaRPr lang="zh-CN" altLang="en-US"/>
                    </a:p>
                  </a:txBody>
                  <a:tcPr/>
                </a:tc>
                <a:tc>
                  <a:txBody>
                    <a:bodyPr/>
                    <a:lstStyle/>
                    <a:p>
                      <a:pPr algn="just">
                        <a:spcAft>
                          <a:spcPts val="0"/>
                        </a:spcAft>
                      </a:pPr>
                      <a:r>
                        <a:rPr lang="en-US" sz="1400" kern="100">
                          <a:effectLst/>
                        </a:rPr>
                        <a:t>200</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500</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200</a:t>
                      </a:r>
                      <a:r>
                        <a:rPr lang="zh-CN" sz="1400" kern="100">
                          <a:effectLst/>
                        </a:rPr>
                        <a:t>～</a:t>
                      </a:r>
                      <a:r>
                        <a:rPr lang="en-US" sz="1400" kern="100">
                          <a:effectLst/>
                        </a:rPr>
                        <a:t>500</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200</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300</a:t>
                      </a:r>
                      <a:endParaRPr lang="zh-CN" sz="1400" kern="100">
                        <a:effectLst/>
                        <a:latin typeface="Times New Roman"/>
                        <a:ea typeface="宋体"/>
                      </a:endParaRPr>
                    </a:p>
                  </a:txBody>
                  <a:tcPr marL="68580" marR="68580" marT="0" marB="0"/>
                </a:tc>
              </a:tr>
              <a:tr h="427841">
                <a:tc gridSpan="2">
                  <a:txBody>
                    <a:bodyPr/>
                    <a:lstStyle/>
                    <a:p>
                      <a:pPr algn="just">
                        <a:spcAft>
                          <a:spcPts val="0"/>
                        </a:spcAft>
                      </a:pPr>
                      <a:r>
                        <a:rPr lang="zh-CN" sz="1400" kern="100">
                          <a:effectLst/>
                        </a:rPr>
                        <a:t>门厅、总服务台</a:t>
                      </a:r>
                      <a:endParaRPr lang="zh-CN" sz="1400" kern="100">
                        <a:effectLst/>
                        <a:latin typeface="Times New Roman"/>
                        <a:ea typeface="宋体"/>
                      </a:endParaRPr>
                    </a:p>
                  </a:txBody>
                  <a:tcPr marL="68580" marR="68580" marT="0" marB="0"/>
                </a:tc>
                <a:tc hMerge="1">
                  <a:txBody>
                    <a:bodyPr/>
                    <a:lstStyle/>
                    <a:p>
                      <a:endParaRPr lang="zh-CN" altLang="en-US"/>
                    </a:p>
                  </a:txBody>
                  <a:tcPr/>
                </a:tc>
                <a:tc rowSpan="2">
                  <a:txBody>
                    <a:bodyPr/>
                    <a:lstStyle/>
                    <a:p>
                      <a:pPr algn="just">
                        <a:spcAft>
                          <a:spcPts val="0"/>
                        </a:spcAft>
                      </a:pPr>
                      <a:r>
                        <a:rPr lang="en-US" sz="1400" kern="100">
                          <a:effectLst/>
                        </a:rPr>
                        <a:t>300</a:t>
                      </a:r>
                      <a:endParaRPr lang="zh-CN" sz="1400" kern="100">
                        <a:effectLst/>
                      </a:endParaRPr>
                    </a:p>
                    <a:p>
                      <a:pPr algn="just">
                        <a:spcAft>
                          <a:spcPts val="0"/>
                        </a:spcAft>
                      </a:pPr>
                      <a:r>
                        <a:rPr lang="en-US" sz="1400" kern="100">
                          <a:effectLst/>
                        </a:rPr>
                        <a:t> </a:t>
                      </a:r>
                      <a:endParaRPr lang="zh-CN" sz="1400" kern="100">
                        <a:effectLst/>
                        <a:latin typeface="Times New Roman"/>
                        <a:ea typeface="宋体"/>
                      </a:endParaRPr>
                    </a:p>
                  </a:txBody>
                  <a:tcPr marL="68580" marR="68580" marT="0" marB="0"/>
                </a:tc>
                <a:tc rowSpan="2">
                  <a:txBody>
                    <a:bodyPr/>
                    <a:lstStyle/>
                    <a:p>
                      <a:pPr algn="just">
                        <a:spcAft>
                          <a:spcPts val="0"/>
                        </a:spcAft>
                      </a:pPr>
                      <a:r>
                        <a:rPr lang="en-US" sz="1400" kern="100">
                          <a:effectLst/>
                        </a:rPr>
                        <a:t>100</a:t>
                      </a:r>
                      <a:endParaRPr lang="zh-CN" sz="1400" kern="100">
                        <a:effectLst/>
                      </a:endParaRPr>
                    </a:p>
                    <a:p>
                      <a:pPr algn="just">
                        <a:spcAft>
                          <a:spcPts val="0"/>
                        </a:spcAft>
                      </a:pPr>
                      <a:r>
                        <a:rPr lang="en-US" sz="1400" kern="100">
                          <a:effectLst/>
                        </a:rPr>
                        <a:t>300</a:t>
                      </a:r>
                      <a:r>
                        <a:rPr lang="zh-CN" sz="1400" kern="100">
                          <a:effectLst/>
                        </a:rPr>
                        <a:t>（阅读处）</a:t>
                      </a:r>
                      <a:endParaRPr lang="zh-CN" sz="1400" kern="100">
                        <a:effectLst/>
                        <a:latin typeface="Times New Roman"/>
                        <a:ea typeface="宋体"/>
                      </a:endParaRPr>
                    </a:p>
                  </a:txBody>
                  <a:tcPr marL="68580" marR="68580" marT="0" marB="0"/>
                </a:tc>
                <a:tc rowSpan="2">
                  <a:txBody>
                    <a:bodyPr/>
                    <a:lstStyle/>
                    <a:p>
                      <a:pPr algn="just">
                        <a:spcAft>
                          <a:spcPts val="0"/>
                        </a:spcAft>
                      </a:pPr>
                      <a:r>
                        <a:rPr lang="en-US" sz="1400" kern="100">
                          <a:effectLst/>
                        </a:rPr>
                        <a:t>100</a:t>
                      </a:r>
                      <a:r>
                        <a:rPr lang="zh-CN" sz="1400" kern="100">
                          <a:effectLst/>
                        </a:rPr>
                        <a:t>～</a:t>
                      </a:r>
                      <a:r>
                        <a:rPr lang="en-US" sz="1400" kern="100">
                          <a:effectLst/>
                        </a:rPr>
                        <a:t>200</a:t>
                      </a:r>
                      <a:endParaRPr lang="zh-CN" sz="1400" kern="100">
                        <a:effectLst/>
                        <a:latin typeface="Times New Roman"/>
                        <a:ea typeface="宋体"/>
                      </a:endParaRPr>
                    </a:p>
                  </a:txBody>
                  <a:tcPr marL="68580" marR="68580" marT="0" marB="0"/>
                </a:tc>
                <a:tc rowSpan="2">
                  <a:txBody>
                    <a:bodyPr/>
                    <a:lstStyle/>
                    <a:p>
                      <a:pPr algn="just">
                        <a:spcAft>
                          <a:spcPts val="0"/>
                        </a:spcAft>
                      </a:pPr>
                      <a:r>
                        <a:rPr lang="zh-CN" sz="1400" kern="100">
                          <a:effectLst/>
                        </a:rPr>
                        <a:t>—</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300</a:t>
                      </a:r>
                      <a:endParaRPr lang="zh-CN" sz="1400" kern="100">
                        <a:effectLst/>
                        <a:latin typeface="Times New Roman"/>
                        <a:ea typeface="宋体"/>
                      </a:endParaRPr>
                    </a:p>
                  </a:txBody>
                  <a:tcPr marL="68580" marR="68580" marT="0" marB="0"/>
                </a:tc>
              </a:tr>
              <a:tr h="334562">
                <a:tc gridSpan="2">
                  <a:txBody>
                    <a:bodyPr/>
                    <a:lstStyle/>
                    <a:p>
                      <a:pPr algn="just">
                        <a:spcAft>
                          <a:spcPts val="0"/>
                        </a:spcAft>
                      </a:pPr>
                      <a:r>
                        <a:rPr lang="zh-CN" sz="1400" kern="100">
                          <a:effectLst/>
                        </a:rPr>
                        <a:t>休息厅</a:t>
                      </a:r>
                      <a:endParaRPr lang="zh-CN" sz="1400" kern="100">
                        <a:effectLst/>
                        <a:latin typeface="Times New Roman"/>
                        <a:ea typeface="宋体"/>
                      </a:endParaRPr>
                    </a:p>
                  </a:txBody>
                  <a:tcPr marL="68580" marR="68580" marT="0" marB="0"/>
                </a:tc>
                <a:tc h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en-US" sz="1400" kern="100">
                          <a:effectLst/>
                        </a:rPr>
                        <a:t>200</a:t>
                      </a:r>
                      <a:endParaRPr lang="zh-CN" sz="1400" kern="100">
                        <a:effectLst/>
                        <a:latin typeface="Times New Roman"/>
                        <a:ea typeface="宋体"/>
                      </a:endParaRPr>
                    </a:p>
                  </a:txBody>
                  <a:tcPr marL="68580" marR="68580" marT="0" marB="0"/>
                </a:tc>
              </a:tr>
              <a:tr h="414161">
                <a:tc gridSpan="2">
                  <a:txBody>
                    <a:bodyPr/>
                    <a:lstStyle/>
                    <a:p>
                      <a:pPr algn="just">
                        <a:spcAft>
                          <a:spcPts val="0"/>
                        </a:spcAft>
                      </a:pPr>
                      <a:r>
                        <a:rPr lang="zh-CN" sz="1400" kern="100">
                          <a:effectLst/>
                        </a:rPr>
                        <a:t>客房层走廊</a:t>
                      </a:r>
                      <a:endParaRPr lang="zh-CN" sz="1400" kern="100">
                        <a:effectLst/>
                        <a:latin typeface="Times New Roman"/>
                        <a:ea typeface="宋体"/>
                      </a:endParaRPr>
                    </a:p>
                  </a:txBody>
                  <a:tcPr marL="68580" marR="68580" marT="0" marB="0"/>
                </a:tc>
                <a:tc hMerge="1">
                  <a:txBody>
                    <a:bodyPr/>
                    <a:lstStyle/>
                    <a:p>
                      <a:endParaRPr lang="zh-CN" altLang="en-US"/>
                    </a:p>
                  </a:txBody>
                  <a:tcPr/>
                </a:tc>
                <a:tc>
                  <a:txBody>
                    <a:bodyPr/>
                    <a:lstStyle/>
                    <a:p>
                      <a:pPr algn="just">
                        <a:spcAft>
                          <a:spcPts val="0"/>
                        </a:spcAft>
                      </a:pPr>
                      <a:r>
                        <a:rPr lang="en-US" sz="1400" kern="100">
                          <a:effectLst/>
                        </a:rPr>
                        <a:t>100</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50</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75</a:t>
                      </a:r>
                      <a:r>
                        <a:rPr lang="zh-CN" sz="1400" kern="100">
                          <a:effectLst/>
                        </a:rPr>
                        <a:t>～</a:t>
                      </a:r>
                      <a:r>
                        <a:rPr lang="en-US" sz="1400" kern="100">
                          <a:effectLst/>
                        </a:rPr>
                        <a:t>100</a:t>
                      </a:r>
                      <a:endParaRPr lang="zh-CN" sz="1400" kern="100">
                        <a:effectLst/>
                        <a:latin typeface="Times New Roman"/>
                        <a:ea typeface="宋体"/>
                      </a:endParaRPr>
                    </a:p>
                  </a:txBody>
                  <a:tcPr marL="68580" marR="68580" marT="0" marB="0"/>
                </a:tc>
                <a:tc>
                  <a:txBody>
                    <a:bodyPr/>
                    <a:lstStyle/>
                    <a:p>
                      <a:pPr algn="just">
                        <a:spcAft>
                          <a:spcPts val="0"/>
                        </a:spcAft>
                      </a:pPr>
                      <a:r>
                        <a:rPr lang="zh-CN" sz="1400" kern="100">
                          <a:effectLst/>
                        </a:rPr>
                        <a:t>—</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50</a:t>
                      </a:r>
                      <a:endParaRPr lang="zh-CN" sz="1400" kern="100">
                        <a:effectLst/>
                        <a:latin typeface="Times New Roman"/>
                        <a:ea typeface="宋体"/>
                      </a:endParaRPr>
                    </a:p>
                  </a:txBody>
                  <a:tcPr marL="68580" marR="68580" marT="0" marB="0"/>
                </a:tc>
              </a:tr>
              <a:tr h="320881">
                <a:tc gridSpan="2">
                  <a:txBody>
                    <a:bodyPr/>
                    <a:lstStyle/>
                    <a:p>
                      <a:pPr algn="just">
                        <a:spcAft>
                          <a:spcPts val="0"/>
                        </a:spcAft>
                      </a:pPr>
                      <a:r>
                        <a:rPr lang="zh-CN" sz="1400" kern="100">
                          <a:effectLst/>
                        </a:rPr>
                        <a:t>厨房</a:t>
                      </a:r>
                      <a:endParaRPr lang="zh-CN" sz="1400" kern="100">
                        <a:effectLst/>
                        <a:latin typeface="Times New Roman"/>
                        <a:ea typeface="宋体"/>
                      </a:endParaRPr>
                    </a:p>
                  </a:txBody>
                  <a:tcPr marL="68580" marR="68580" marT="0" marB="0"/>
                </a:tc>
                <a:tc hMerge="1">
                  <a:txBody>
                    <a:bodyPr/>
                    <a:lstStyle/>
                    <a:p>
                      <a:endParaRPr lang="zh-CN" altLang="en-US"/>
                    </a:p>
                  </a:txBody>
                  <a:tcPr/>
                </a:tc>
                <a:tc>
                  <a:txBody>
                    <a:bodyPr/>
                    <a:lstStyle/>
                    <a:p>
                      <a:pPr algn="just">
                        <a:spcAft>
                          <a:spcPts val="0"/>
                        </a:spcAft>
                      </a:pPr>
                      <a:r>
                        <a:rPr lang="zh-CN" sz="1400" kern="100">
                          <a:effectLst/>
                        </a:rPr>
                        <a:t>—</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200</a:t>
                      </a:r>
                      <a:r>
                        <a:rPr lang="zh-CN" sz="1400" kern="100">
                          <a:effectLst/>
                        </a:rPr>
                        <a:t>～</a:t>
                      </a:r>
                      <a:r>
                        <a:rPr lang="en-US" sz="1400" kern="100">
                          <a:effectLst/>
                        </a:rPr>
                        <a:t>500</a:t>
                      </a:r>
                      <a:endParaRPr lang="zh-CN" sz="1400" kern="100">
                        <a:effectLst/>
                        <a:latin typeface="Times New Roman"/>
                        <a:ea typeface="宋体"/>
                      </a:endParaRPr>
                    </a:p>
                  </a:txBody>
                  <a:tcPr marL="68580" marR="68580" marT="0" marB="0"/>
                </a:tc>
                <a:tc>
                  <a:txBody>
                    <a:bodyPr/>
                    <a:lstStyle/>
                    <a:p>
                      <a:pPr algn="just">
                        <a:spcAft>
                          <a:spcPts val="0"/>
                        </a:spcAft>
                      </a:pPr>
                      <a:r>
                        <a:rPr lang="zh-CN" sz="1400" kern="100">
                          <a:effectLst/>
                        </a:rPr>
                        <a:t>—</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500</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200</a:t>
                      </a:r>
                      <a:endParaRPr lang="zh-CN" sz="1400" kern="100">
                        <a:effectLst/>
                        <a:latin typeface="Times New Roman"/>
                        <a:ea typeface="宋体"/>
                      </a:endParaRPr>
                    </a:p>
                  </a:txBody>
                  <a:tcPr marL="68580" marR="68580" marT="0" marB="0"/>
                </a:tc>
              </a:tr>
              <a:tr h="297250">
                <a:tc gridSpan="2">
                  <a:txBody>
                    <a:bodyPr/>
                    <a:lstStyle/>
                    <a:p>
                      <a:pPr algn="just">
                        <a:spcAft>
                          <a:spcPts val="0"/>
                        </a:spcAft>
                      </a:pPr>
                      <a:r>
                        <a:rPr lang="zh-CN" sz="1400" kern="100">
                          <a:effectLst/>
                        </a:rPr>
                        <a:t>洗衣房</a:t>
                      </a:r>
                      <a:endParaRPr lang="zh-CN" sz="1400" kern="100">
                        <a:effectLst/>
                        <a:latin typeface="Times New Roman"/>
                        <a:ea typeface="宋体"/>
                      </a:endParaRPr>
                    </a:p>
                  </a:txBody>
                  <a:tcPr marL="68580" marR="68580" marT="0" marB="0"/>
                </a:tc>
                <a:tc hMerge="1">
                  <a:txBody>
                    <a:bodyPr/>
                    <a:lstStyle/>
                    <a:p>
                      <a:endParaRPr lang="zh-CN" altLang="en-US"/>
                    </a:p>
                  </a:txBody>
                  <a:tcPr/>
                </a:tc>
                <a:tc>
                  <a:txBody>
                    <a:bodyPr/>
                    <a:lstStyle/>
                    <a:p>
                      <a:pPr algn="just">
                        <a:spcAft>
                          <a:spcPts val="0"/>
                        </a:spcAft>
                      </a:pPr>
                      <a:r>
                        <a:rPr lang="zh-CN" sz="1400" kern="100">
                          <a:effectLst/>
                        </a:rPr>
                        <a:t>—</a:t>
                      </a:r>
                      <a:endParaRPr lang="zh-CN" sz="1400" kern="100">
                        <a:effectLst/>
                        <a:latin typeface="Times New Roman"/>
                        <a:ea typeface="宋体"/>
                      </a:endParaRPr>
                    </a:p>
                  </a:txBody>
                  <a:tcPr marL="68580" marR="68580" marT="0" marB="0"/>
                </a:tc>
                <a:tc>
                  <a:txBody>
                    <a:bodyPr/>
                    <a:lstStyle/>
                    <a:p>
                      <a:pPr algn="just">
                        <a:spcAft>
                          <a:spcPts val="0"/>
                        </a:spcAft>
                      </a:pPr>
                      <a:r>
                        <a:rPr lang="zh-CN" sz="1400" kern="100">
                          <a:effectLst/>
                        </a:rPr>
                        <a:t>—</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a:effectLst/>
                        </a:rPr>
                        <a:t>100</a:t>
                      </a:r>
                      <a:r>
                        <a:rPr lang="zh-CN" sz="1400" kern="100">
                          <a:effectLst/>
                        </a:rPr>
                        <a:t>～</a:t>
                      </a:r>
                      <a:r>
                        <a:rPr lang="en-US" sz="1400" kern="100">
                          <a:effectLst/>
                        </a:rPr>
                        <a:t>200</a:t>
                      </a:r>
                      <a:endParaRPr lang="zh-CN" sz="1400" kern="100">
                        <a:effectLst/>
                        <a:latin typeface="Times New Roman"/>
                        <a:ea typeface="宋体"/>
                      </a:endParaRPr>
                    </a:p>
                  </a:txBody>
                  <a:tcPr marL="68580" marR="68580" marT="0" marB="0"/>
                </a:tc>
                <a:tc>
                  <a:txBody>
                    <a:bodyPr/>
                    <a:lstStyle/>
                    <a:p>
                      <a:pPr algn="just">
                        <a:spcAft>
                          <a:spcPts val="0"/>
                        </a:spcAft>
                      </a:pPr>
                      <a:r>
                        <a:rPr lang="zh-CN" sz="1400" kern="100">
                          <a:effectLst/>
                        </a:rPr>
                        <a:t>—</a:t>
                      </a:r>
                      <a:endParaRPr lang="zh-CN" sz="1400" kern="100">
                        <a:effectLst/>
                        <a:latin typeface="Times New Roman"/>
                        <a:ea typeface="宋体"/>
                      </a:endParaRPr>
                    </a:p>
                  </a:txBody>
                  <a:tcPr marL="68580" marR="68580" marT="0" marB="0"/>
                </a:tc>
                <a:tc>
                  <a:txBody>
                    <a:bodyPr/>
                    <a:lstStyle/>
                    <a:p>
                      <a:pPr algn="just">
                        <a:spcAft>
                          <a:spcPts val="0"/>
                        </a:spcAft>
                      </a:pPr>
                      <a:r>
                        <a:rPr lang="en-US" sz="1400" kern="100" dirty="0">
                          <a:effectLst/>
                        </a:rPr>
                        <a:t>200</a:t>
                      </a:r>
                      <a:endParaRPr lang="zh-CN" sz="1400" kern="100" dirty="0">
                        <a:effectLst/>
                        <a:latin typeface="Times New Roman"/>
                        <a:ea typeface="宋体"/>
                      </a:endParaRPr>
                    </a:p>
                  </a:txBody>
                  <a:tcPr marL="68580" marR="68580" marT="0" marB="0"/>
                </a:tc>
              </a:tr>
            </a:tbl>
          </a:graphicData>
        </a:graphic>
      </p:graphicFrame>
      <p:sp>
        <p:nvSpPr>
          <p:cNvPr id="3" name="Rectangle 1"/>
          <p:cNvSpPr>
            <a:spLocks noChangeArrowheads="1"/>
          </p:cNvSpPr>
          <p:nvPr/>
        </p:nvSpPr>
        <p:spPr bwMode="auto">
          <a:xfrm>
            <a:off x="395536" y="896035"/>
            <a:ext cx="439735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Times New Roman" pitchFamily="18" charset="0"/>
              </a:rPr>
              <a:t>旅馆建筑国内外照度标准值对比 </a:t>
            </a:r>
            <a:r>
              <a:rPr kumimoji="0" lang="zh-CN" altLang="en-US" sz="1600" b="0" i="0" u="none" strike="noStrike" cap="none" normalizeH="0" baseline="0" dirty="0" smtClean="0">
                <a:ln>
                  <a:noFill/>
                </a:ln>
                <a:solidFill>
                  <a:schemeClr val="tx1">
                    <a:lumMod val="50000"/>
                    <a:lumOff val="50000"/>
                  </a:schemeClr>
                </a:solidFill>
                <a:effectLst/>
                <a:latin typeface="Times New Roman" pitchFamily="18" charset="0"/>
                <a:ea typeface="宋体" pitchFamily="2" charset="-122"/>
                <a:cs typeface="Times New Roman" pitchFamily="18" charset="0"/>
              </a:rPr>
              <a:t>             单位</a:t>
            </a:r>
            <a:r>
              <a:rPr kumimoji="0" lang="en-US" altLang="zh-CN" sz="1600" b="0" i="0" u="none" strike="noStrike" cap="none" normalizeH="0" baseline="0" dirty="0" smtClean="0">
                <a:ln>
                  <a:noFill/>
                </a:ln>
                <a:solidFill>
                  <a:schemeClr val="tx1">
                    <a:lumMod val="50000"/>
                    <a:lumOff val="50000"/>
                  </a:schemeClr>
                </a:solidFill>
                <a:effectLst/>
                <a:latin typeface="Times New Roman" pitchFamily="18" charset="0"/>
                <a:ea typeface="宋体" pitchFamily="2" charset="-122"/>
                <a:cs typeface="Times New Roman" pitchFamily="18" charset="0"/>
              </a:rPr>
              <a:t>lx</a:t>
            </a:r>
            <a:endParaRPr kumimoji="0" lang="en-US" altLang="zh-CN" sz="1600" b="0" i="0" u="none" strike="noStrike" cap="none" normalizeH="0" baseline="0" dirty="0" smtClean="0">
              <a:ln>
                <a:noFill/>
              </a:ln>
              <a:solidFill>
                <a:schemeClr val="tx1">
                  <a:lumMod val="50000"/>
                  <a:lumOff val="50000"/>
                </a:schemeClr>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0864345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noChangeArrowheads="1"/>
          </p:cNvPicPr>
          <p:nvPr/>
        </p:nvPicPr>
        <p:blipFill>
          <a:blip r:embed="rId2">
            <a:extLst>
              <a:ext uri="{28A0092B-C50C-407E-A947-70E740481C1C}">
                <a14:useLocalDpi xmlns:a14="http://schemas.microsoft.com/office/drawing/2010/main" val="0"/>
              </a:ext>
            </a:extLst>
          </a:blip>
          <a:srcRect l="8208" r="7826"/>
          <a:stretch>
            <a:fillRect/>
          </a:stretch>
        </p:blipFill>
        <p:spPr bwMode="auto">
          <a:xfrm>
            <a:off x="0" y="1"/>
            <a:ext cx="9144000" cy="686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51520" y="6207695"/>
            <a:ext cx="3877985" cy="461665"/>
          </a:xfrm>
          <a:prstGeom prst="rect">
            <a:avLst/>
          </a:prstGeom>
        </p:spPr>
        <p:txBody>
          <a:bodyPr wrap="none">
            <a:spAutoFit/>
          </a:bodyPr>
          <a:lstStyle/>
          <a:p>
            <a:r>
              <a:rPr lang="zh-CN" altLang="zh-CN" sz="2400" dirty="0">
                <a:solidFill>
                  <a:schemeClr val="bg1"/>
                </a:solidFill>
                <a:latin typeface="黑体" pitchFamily="49" charset="-122"/>
                <a:ea typeface="黑体" pitchFamily="49" charset="-122"/>
              </a:rPr>
              <a:t>三、多功能宴会厅照明设计</a:t>
            </a:r>
          </a:p>
        </p:txBody>
      </p:sp>
    </p:spTree>
    <p:extLst>
      <p:ext uri="{BB962C8B-B14F-4D97-AF65-F5344CB8AC3E}">
        <p14:creationId xmlns:p14="http://schemas.microsoft.com/office/powerpoint/2010/main" val="178641280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4231" y="231031"/>
            <a:ext cx="3518912" cy="1077218"/>
          </a:xfrm>
          <a:prstGeom prst="rect">
            <a:avLst/>
          </a:prstGeom>
        </p:spPr>
        <p:txBody>
          <a:bodyPr wrap="none">
            <a:spAutoFit/>
          </a:bodyPr>
          <a:lstStyle/>
          <a:p>
            <a:r>
              <a:rPr lang="en-US" altLang="zh-CN" sz="2000" dirty="0">
                <a:solidFill>
                  <a:schemeClr val="tx1">
                    <a:lumMod val="50000"/>
                    <a:lumOff val="50000"/>
                  </a:schemeClr>
                </a:solidFill>
                <a:latin typeface="黑体" pitchFamily="49" charset="-122"/>
                <a:ea typeface="黑体" pitchFamily="49" charset="-122"/>
              </a:rPr>
              <a:t> </a:t>
            </a:r>
            <a:r>
              <a:rPr lang="zh-CN" altLang="en-US" sz="2000" dirty="0">
                <a:solidFill>
                  <a:schemeClr val="tx1">
                    <a:lumMod val="50000"/>
                    <a:lumOff val="50000"/>
                  </a:schemeClr>
                </a:solidFill>
                <a:latin typeface="黑体" pitchFamily="49" charset="-122"/>
                <a:ea typeface="黑体" pitchFamily="49" charset="-122"/>
              </a:rPr>
              <a:t>第六</a:t>
            </a:r>
            <a:r>
              <a:rPr lang="zh-CN" altLang="en-US" sz="2000" dirty="0" smtClean="0">
                <a:solidFill>
                  <a:schemeClr val="tx1">
                    <a:lumMod val="50000"/>
                    <a:lumOff val="50000"/>
                  </a:schemeClr>
                </a:solidFill>
                <a:latin typeface="黑体" pitchFamily="49" charset="-122"/>
                <a:ea typeface="黑体" pitchFamily="49" charset="-122"/>
              </a:rPr>
              <a:t>节   </a:t>
            </a:r>
            <a:r>
              <a:rPr lang="zh-CN" altLang="zh-CN" sz="2000" dirty="0" smtClean="0">
                <a:solidFill>
                  <a:schemeClr val="tx1">
                    <a:lumMod val="50000"/>
                    <a:lumOff val="50000"/>
                  </a:schemeClr>
                </a:solidFill>
                <a:latin typeface="黑体" pitchFamily="49" charset="-122"/>
                <a:ea typeface="黑体" pitchFamily="49" charset="-122"/>
              </a:rPr>
              <a:t>购物中心照明设计</a:t>
            </a:r>
            <a:endParaRPr lang="en-US" altLang="zh-CN" sz="2000" dirty="0" smtClean="0">
              <a:solidFill>
                <a:schemeClr val="tx1">
                  <a:lumMod val="50000"/>
                  <a:lumOff val="50000"/>
                </a:schemeClr>
              </a:solidFill>
              <a:latin typeface="黑体" pitchFamily="49" charset="-122"/>
              <a:ea typeface="黑体" pitchFamily="49" charset="-122"/>
            </a:endParaRPr>
          </a:p>
          <a:p>
            <a:pPr lvl="0"/>
            <a:r>
              <a:rPr lang="zh-CN" altLang="en-US" sz="2000" dirty="0" smtClean="0">
                <a:solidFill>
                  <a:schemeClr val="tx1">
                    <a:lumMod val="50000"/>
                    <a:lumOff val="50000"/>
                  </a:schemeClr>
                </a:solidFill>
                <a:latin typeface="黑体" pitchFamily="49" charset="-122"/>
                <a:ea typeface="黑体" pitchFamily="49" charset="-122"/>
              </a:rPr>
              <a:t> 第七节   </a:t>
            </a:r>
            <a:r>
              <a:rPr lang="zh-CN" altLang="zh-CN" sz="2000" dirty="0" smtClean="0">
                <a:solidFill>
                  <a:schemeClr val="tx1">
                    <a:lumMod val="50000"/>
                    <a:lumOff val="50000"/>
                  </a:schemeClr>
                </a:solidFill>
                <a:latin typeface="黑体" pitchFamily="49" charset="-122"/>
                <a:ea typeface="黑体" pitchFamily="49" charset="-122"/>
              </a:rPr>
              <a:t>舞厅</a:t>
            </a:r>
            <a:r>
              <a:rPr lang="zh-CN" altLang="zh-CN" sz="2000" dirty="0">
                <a:solidFill>
                  <a:schemeClr val="tx1">
                    <a:lumMod val="50000"/>
                    <a:lumOff val="50000"/>
                  </a:schemeClr>
                </a:solidFill>
                <a:latin typeface="黑体" pitchFamily="49" charset="-122"/>
                <a:ea typeface="黑体" pitchFamily="49" charset="-122"/>
              </a:rPr>
              <a:t>照明设计</a:t>
            </a:r>
          </a:p>
          <a:p>
            <a:endParaRPr lang="zh-CN" altLang="en-US" sz="2400" dirty="0">
              <a:solidFill>
                <a:schemeClr val="tx1">
                  <a:lumMod val="50000"/>
                  <a:lumOff val="50000"/>
                </a:schemeClr>
              </a:solidFill>
              <a:latin typeface="黑体" pitchFamily="49" charset="-122"/>
              <a:ea typeface="黑体" pitchFamily="49" charset="-122"/>
            </a:endParaRPr>
          </a:p>
        </p:txBody>
      </p:sp>
      <p:pic>
        <p:nvPicPr>
          <p:cNvPr id="11266" name="Picture 2" descr="007-00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00" y="939800"/>
            <a:ext cx="4871031" cy="591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2040" t="18403" r="29139"/>
          <a:stretch/>
        </p:blipFill>
        <p:spPr bwMode="auto">
          <a:xfrm>
            <a:off x="4845382" y="0"/>
            <a:ext cx="429861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75966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332656"/>
            <a:ext cx="5742384" cy="1938992"/>
          </a:xfrm>
          <a:prstGeom prst="rect">
            <a:avLst/>
          </a:prstGeom>
        </p:spPr>
        <p:txBody>
          <a:bodyPr wrap="square">
            <a:spAutoFit/>
          </a:bodyPr>
          <a:lstStyle/>
          <a:p>
            <a:pPr lvl="0"/>
            <a:r>
              <a:rPr lang="zh-CN" altLang="zh-CN" sz="2000" b="1" dirty="0">
                <a:solidFill>
                  <a:schemeClr val="tx1">
                    <a:lumMod val="50000"/>
                    <a:lumOff val="50000"/>
                  </a:schemeClr>
                </a:solidFill>
                <a:latin typeface="黑体" pitchFamily="49" charset="-122"/>
                <a:ea typeface="黑体" pitchFamily="49" charset="-122"/>
              </a:rPr>
              <a:t> </a:t>
            </a:r>
            <a:r>
              <a:rPr lang="zh-CN" altLang="en-US" sz="2000" b="1" dirty="0" smtClean="0">
                <a:solidFill>
                  <a:schemeClr val="tx1">
                    <a:lumMod val="50000"/>
                    <a:lumOff val="50000"/>
                  </a:schemeClr>
                </a:solidFill>
                <a:latin typeface="黑体" pitchFamily="49" charset="-122"/>
                <a:ea typeface="黑体" pitchFamily="49" charset="-122"/>
              </a:rPr>
              <a:t>第八节   </a:t>
            </a:r>
            <a:r>
              <a:rPr lang="zh-CN" altLang="zh-CN" sz="2000" b="1" dirty="0" smtClean="0">
                <a:solidFill>
                  <a:schemeClr val="tx1">
                    <a:lumMod val="50000"/>
                    <a:lumOff val="50000"/>
                  </a:schemeClr>
                </a:solidFill>
                <a:latin typeface="黑体" pitchFamily="49" charset="-122"/>
                <a:ea typeface="黑体" pitchFamily="49" charset="-122"/>
              </a:rPr>
              <a:t>理发店</a:t>
            </a:r>
            <a:r>
              <a:rPr lang="zh-CN" altLang="zh-CN" sz="2000" b="1" dirty="0">
                <a:solidFill>
                  <a:schemeClr val="tx1">
                    <a:lumMod val="50000"/>
                    <a:lumOff val="50000"/>
                  </a:schemeClr>
                </a:solidFill>
                <a:latin typeface="黑体" pitchFamily="49" charset="-122"/>
                <a:ea typeface="黑体" pitchFamily="49" charset="-122"/>
              </a:rPr>
              <a:t>、美容店、健身场所照明设计</a:t>
            </a:r>
            <a:endParaRPr lang="zh-CN" altLang="zh-CN" sz="2000" dirty="0">
              <a:solidFill>
                <a:schemeClr val="tx1">
                  <a:lumMod val="50000"/>
                  <a:lumOff val="50000"/>
                </a:schemeClr>
              </a:solidFill>
              <a:latin typeface="黑体" pitchFamily="49" charset="-122"/>
              <a:ea typeface="黑体" pitchFamily="49" charset="-122"/>
            </a:endParaRPr>
          </a:p>
          <a:p>
            <a:r>
              <a:rPr lang="en-US" altLang="zh-CN" sz="2000" b="1" dirty="0">
                <a:solidFill>
                  <a:schemeClr val="tx1">
                    <a:lumMod val="50000"/>
                    <a:lumOff val="50000"/>
                  </a:schemeClr>
                </a:solidFill>
                <a:latin typeface="黑体" pitchFamily="49" charset="-122"/>
                <a:ea typeface="黑体" pitchFamily="49" charset="-122"/>
              </a:rPr>
              <a:t> </a:t>
            </a:r>
            <a:endParaRPr lang="zh-CN" altLang="zh-CN" sz="2000" dirty="0">
              <a:solidFill>
                <a:schemeClr val="tx1">
                  <a:lumMod val="50000"/>
                  <a:lumOff val="50000"/>
                </a:schemeClr>
              </a:solidFill>
              <a:latin typeface="黑体" pitchFamily="49" charset="-122"/>
              <a:ea typeface="黑体" pitchFamily="49" charset="-122"/>
            </a:endParaRPr>
          </a:p>
          <a:p>
            <a:r>
              <a:rPr lang="zh-CN" altLang="zh-CN" sz="2000" dirty="0">
                <a:solidFill>
                  <a:schemeClr val="tx1">
                    <a:lumMod val="50000"/>
                    <a:lumOff val="50000"/>
                  </a:schemeClr>
                </a:solidFill>
                <a:latin typeface="黑体" pitchFamily="49" charset="-122"/>
                <a:ea typeface="黑体" pitchFamily="49" charset="-122"/>
              </a:rPr>
              <a:t>一、理发店及美容店</a:t>
            </a:r>
            <a:r>
              <a:rPr lang="zh-CN" altLang="zh-CN" sz="2000" dirty="0" smtClean="0">
                <a:solidFill>
                  <a:schemeClr val="tx1">
                    <a:lumMod val="50000"/>
                    <a:lumOff val="50000"/>
                  </a:schemeClr>
                </a:solidFill>
                <a:latin typeface="黑体" pitchFamily="49" charset="-122"/>
                <a:ea typeface="黑体" pitchFamily="49" charset="-122"/>
              </a:rPr>
              <a:t>照明设计</a:t>
            </a:r>
            <a:endParaRPr lang="en-US" altLang="zh-CN" sz="2000" dirty="0" smtClean="0">
              <a:solidFill>
                <a:schemeClr val="tx1">
                  <a:lumMod val="50000"/>
                  <a:lumOff val="50000"/>
                </a:schemeClr>
              </a:solidFill>
              <a:latin typeface="黑体" pitchFamily="49" charset="-122"/>
              <a:ea typeface="黑体" pitchFamily="49" charset="-122"/>
            </a:endParaRPr>
          </a:p>
          <a:p>
            <a:pPr lvl="0"/>
            <a:r>
              <a:rPr lang="zh-CN" altLang="en-US" sz="2000" dirty="0" smtClean="0">
                <a:solidFill>
                  <a:schemeClr val="tx1">
                    <a:lumMod val="50000"/>
                    <a:lumOff val="50000"/>
                  </a:schemeClr>
                </a:solidFill>
              </a:rPr>
              <a:t>（一）</a:t>
            </a:r>
            <a:r>
              <a:rPr lang="zh-CN" altLang="zh-CN" sz="2000" dirty="0" smtClean="0">
                <a:solidFill>
                  <a:schemeClr val="tx1">
                    <a:lumMod val="50000"/>
                    <a:lumOff val="50000"/>
                  </a:schemeClr>
                </a:solidFill>
              </a:rPr>
              <a:t>理发</a:t>
            </a:r>
            <a:r>
              <a:rPr lang="zh-CN" altLang="zh-CN" sz="2000" dirty="0">
                <a:solidFill>
                  <a:schemeClr val="tx1">
                    <a:lumMod val="50000"/>
                    <a:lumOff val="50000"/>
                  </a:schemeClr>
                </a:solidFill>
              </a:rPr>
              <a:t>、烫发、吹风区域的照明</a:t>
            </a:r>
          </a:p>
          <a:p>
            <a:pPr lvl="0"/>
            <a:r>
              <a:rPr lang="zh-CN" altLang="en-US" sz="2000" dirty="0" smtClean="0">
                <a:solidFill>
                  <a:schemeClr val="tx1">
                    <a:lumMod val="50000"/>
                    <a:lumOff val="50000"/>
                  </a:schemeClr>
                </a:solidFill>
              </a:rPr>
              <a:t>（二）</a:t>
            </a:r>
            <a:r>
              <a:rPr lang="zh-CN" altLang="zh-CN" sz="2000" dirty="0" smtClean="0">
                <a:solidFill>
                  <a:schemeClr val="tx1">
                    <a:lumMod val="50000"/>
                    <a:lumOff val="50000"/>
                  </a:schemeClr>
                </a:solidFill>
              </a:rPr>
              <a:t>洗发</a:t>
            </a:r>
            <a:r>
              <a:rPr lang="zh-CN" altLang="zh-CN" sz="2000" dirty="0">
                <a:solidFill>
                  <a:schemeClr val="tx1">
                    <a:lumMod val="50000"/>
                    <a:lumOff val="50000"/>
                  </a:schemeClr>
                </a:solidFill>
              </a:rPr>
              <a:t>、美容区域的照明</a:t>
            </a:r>
          </a:p>
          <a:p>
            <a:endParaRPr lang="zh-CN" altLang="zh-CN" sz="2000" dirty="0">
              <a:solidFill>
                <a:schemeClr val="tx1">
                  <a:lumMod val="50000"/>
                  <a:lumOff val="50000"/>
                </a:schemeClr>
              </a:solidFill>
              <a:latin typeface="黑体" pitchFamily="49" charset="-122"/>
              <a:ea typeface="黑体" pitchFamily="49" charset="-122"/>
            </a:endParaRPr>
          </a:p>
        </p:txBody>
      </p:sp>
      <p:pic>
        <p:nvPicPr>
          <p:cNvPr id="12290" name="Picture 2" descr="118-1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32855"/>
            <a:ext cx="3563888" cy="473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30032" t="4514" r="31482" b="4612"/>
          <a:stretch/>
        </p:blipFill>
        <p:spPr bwMode="auto">
          <a:xfrm>
            <a:off x="5855876" y="0"/>
            <a:ext cx="3288124" cy="3645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descr="188-18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5876" y="3429000"/>
            <a:ext cx="3288124"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30590" t="9275" r="30032" b="5407"/>
          <a:stretch/>
        </p:blipFill>
        <p:spPr bwMode="auto">
          <a:xfrm>
            <a:off x="3563888" y="2132855"/>
            <a:ext cx="2291988" cy="3120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17511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260648"/>
            <a:ext cx="5472608" cy="2123658"/>
          </a:xfrm>
          <a:prstGeom prst="rect">
            <a:avLst/>
          </a:prstGeom>
        </p:spPr>
        <p:txBody>
          <a:bodyPr wrap="square">
            <a:spAutoFit/>
          </a:bodyPr>
          <a:lstStyle/>
          <a:p>
            <a:r>
              <a:rPr lang="zh-CN" altLang="zh-CN" sz="2400" dirty="0">
                <a:solidFill>
                  <a:schemeClr val="tx1">
                    <a:lumMod val="50000"/>
                    <a:lumOff val="50000"/>
                  </a:schemeClr>
                </a:solidFill>
                <a:latin typeface="黑体" pitchFamily="49" charset="-122"/>
                <a:ea typeface="黑体" pitchFamily="49" charset="-122"/>
              </a:rPr>
              <a:t>二、健身场所照明设计</a:t>
            </a:r>
          </a:p>
          <a:p>
            <a:r>
              <a:rPr lang="zh-CN" altLang="zh-CN" dirty="0">
                <a:solidFill>
                  <a:schemeClr val="tx1">
                    <a:lumMod val="50000"/>
                    <a:lumOff val="50000"/>
                  </a:schemeClr>
                </a:solidFill>
              </a:rPr>
              <a:t>旅馆、饭店内的附属健身场所，例如游泳池、健身房等是为了给客人提供休闲、放松身心的空间，其中的灯光环境必须舒适得当，照度不是主要的因数，应尽可能的避免由于过高照度给人带来的紧张感或者过低照度给人带来的压抑感，以致于影响运动功能，一般来说保持</a:t>
            </a:r>
            <a:r>
              <a:rPr lang="en-US" altLang="zh-CN" dirty="0">
                <a:solidFill>
                  <a:schemeClr val="tx1">
                    <a:lumMod val="50000"/>
                    <a:lumOff val="50000"/>
                  </a:schemeClr>
                </a:solidFill>
              </a:rPr>
              <a:t>50lx</a:t>
            </a:r>
            <a:r>
              <a:rPr lang="zh-CN" altLang="zh-CN" dirty="0">
                <a:solidFill>
                  <a:schemeClr val="tx1">
                    <a:lumMod val="50000"/>
                    <a:lumOff val="50000"/>
                  </a:schemeClr>
                </a:solidFill>
              </a:rPr>
              <a:t>～</a:t>
            </a:r>
            <a:r>
              <a:rPr lang="en-US" altLang="zh-CN" dirty="0">
                <a:solidFill>
                  <a:schemeClr val="tx1">
                    <a:lumMod val="50000"/>
                    <a:lumOff val="50000"/>
                  </a:schemeClr>
                </a:solidFill>
              </a:rPr>
              <a:t>75 lx</a:t>
            </a:r>
            <a:r>
              <a:rPr lang="zh-CN" altLang="zh-CN" dirty="0">
                <a:solidFill>
                  <a:schemeClr val="tx1">
                    <a:lumMod val="50000"/>
                    <a:lumOff val="50000"/>
                  </a:schemeClr>
                </a:solidFill>
              </a:rPr>
              <a:t>之间的照度较为适宜。</a:t>
            </a:r>
          </a:p>
        </p:txBody>
      </p:sp>
      <p:pic>
        <p:nvPicPr>
          <p:cNvPr id="13314" name="图片 1"/>
          <p:cNvPicPr>
            <a:picLocks noChangeAspect="1" noChangeArrowheads="1"/>
          </p:cNvPicPr>
          <p:nvPr/>
        </p:nvPicPr>
        <p:blipFill rotWithShape="1">
          <a:blip r:embed="rId2">
            <a:extLst>
              <a:ext uri="{28A0092B-C50C-407E-A947-70E740481C1C}">
                <a14:useLocalDpi xmlns:a14="http://schemas.microsoft.com/office/drawing/2010/main" val="0"/>
              </a:ext>
            </a:extLst>
          </a:blip>
          <a:srcRect l="29750" t="14825" r="29811" b="20540"/>
          <a:stretch/>
        </p:blipFill>
        <p:spPr bwMode="auto">
          <a:xfrm>
            <a:off x="0" y="2588242"/>
            <a:ext cx="4571999" cy="426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图片 1"/>
          <p:cNvPicPr>
            <a:picLocks noChangeAspect="1" noChangeArrowheads="1"/>
          </p:cNvPicPr>
          <p:nvPr/>
        </p:nvPicPr>
        <p:blipFill>
          <a:blip r:embed="rId3">
            <a:extLst>
              <a:ext uri="{28A0092B-C50C-407E-A947-70E740481C1C}">
                <a14:useLocalDpi xmlns:a14="http://schemas.microsoft.com/office/drawing/2010/main" val="0"/>
              </a:ext>
            </a:extLst>
          </a:blip>
          <a:srcRect l="29811" t="50896" r="30563" b="3087"/>
          <a:stretch>
            <a:fillRect/>
          </a:stretch>
        </p:blipFill>
        <p:spPr bwMode="auto">
          <a:xfrm>
            <a:off x="4571999" y="2576594"/>
            <a:ext cx="4572001" cy="428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03856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20" y="332656"/>
            <a:ext cx="3491880" cy="5909310"/>
          </a:xfrm>
          <a:prstGeom prst="rect">
            <a:avLst/>
          </a:prstGeom>
        </p:spPr>
        <p:txBody>
          <a:bodyPr wrap="square">
            <a:spAutoFit/>
          </a:bodyPr>
          <a:lstStyle/>
          <a:p>
            <a:r>
              <a:rPr lang="zh-CN" altLang="zh-CN" sz="2400" dirty="0">
                <a:solidFill>
                  <a:schemeClr val="tx1">
                    <a:lumMod val="50000"/>
                    <a:lumOff val="50000"/>
                  </a:schemeClr>
                </a:solidFill>
                <a:latin typeface="黑体" pitchFamily="49" charset="-122"/>
                <a:ea typeface="黑体" pitchFamily="49" charset="-122"/>
              </a:rPr>
              <a:t>第十一章 会展中心室内</a:t>
            </a:r>
            <a:r>
              <a:rPr lang="zh-CN" altLang="zh-CN" sz="2400" dirty="0" smtClean="0">
                <a:solidFill>
                  <a:schemeClr val="tx1">
                    <a:lumMod val="50000"/>
                    <a:lumOff val="50000"/>
                  </a:schemeClr>
                </a:solidFill>
                <a:latin typeface="黑体" pitchFamily="49" charset="-122"/>
                <a:ea typeface="黑体" pitchFamily="49" charset="-122"/>
              </a:rPr>
              <a:t>照明设计</a:t>
            </a:r>
            <a:endParaRPr lang="en-US" altLang="zh-CN" sz="2400" dirty="0" smtClean="0">
              <a:solidFill>
                <a:schemeClr val="tx1">
                  <a:lumMod val="50000"/>
                  <a:lumOff val="50000"/>
                </a:schemeClr>
              </a:solidFill>
              <a:latin typeface="黑体" pitchFamily="49" charset="-122"/>
              <a:ea typeface="黑体" pitchFamily="49" charset="-122"/>
            </a:endParaRPr>
          </a:p>
          <a:p>
            <a:endParaRPr lang="en-US" altLang="zh-CN" sz="2400" dirty="0">
              <a:solidFill>
                <a:schemeClr val="tx1">
                  <a:lumMod val="50000"/>
                  <a:lumOff val="50000"/>
                </a:schemeClr>
              </a:solidFill>
              <a:latin typeface="黑体" pitchFamily="49" charset="-122"/>
              <a:ea typeface="黑体" pitchFamily="49" charset="-122"/>
            </a:endParaRPr>
          </a:p>
          <a:p>
            <a:r>
              <a:rPr lang="zh-CN" altLang="zh-CN" sz="2400" dirty="0">
                <a:solidFill>
                  <a:schemeClr val="tx1">
                    <a:lumMod val="50000"/>
                    <a:lumOff val="50000"/>
                  </a:schemeClr>
                </a:solidFill>
                <a:latin typeface="黑体" pitchFamily="49" charset="-122"/>
                <a:ea typeface="黑体" pitchFamily="49" charset="-122"/>
              </a:rPr>
              <a:t>第一节</a:t>
            </a:r>
            <a:r>
              <a:rPr lang="en-US" altLang="zh-CN" sz="2400" dirty="0">
                <a:solidFill>
                  <a:schemeClr val="tx1">
                    <a:lumMod val="50000"/>
                    <a:lumOff val="50000"/>
                  </a:schemeClr>
                </a:solidFill>
                <a:latin typeface="黑体" pitchFamily="49" charset="-122"/>
                <a:ea typeface="黑体" pitchFamily="49" charset="-122"/>
              </a:rPr>
              <a:t>   </a:t>
            </a:r>
            <a:r>
              <a:rPr lang="zh-CN" altLang="zh-CN" sz="2400" dirty="0">
                <a:solidFill>
                  <a:schemeClr val="tx1">
                    <a:lumMod val="50000"/>
                    <a:lumOff val="50000"/>
                  </a:schemeClr>
                </a:solidFill>
                <a:latin typeface="黑体" pitchFamily="49" charset="-122"/>
                <a:ea typeface="黑体" pitchFamily="49" charset="-122"/>
              </a:rPr>
              <a:t>会展照明的特点</a:t>
            </a:r>
          </a:p>
          <a:p>
            <a:endParaRPr lang="en-US" altLang="zh-CN" sz="2400" dirty="0" smtClean="0">
              <a:solidFill>
                <a:schemeClr val="tx1">
                  <a:lumMod val="50000"/>
                  <a:lumOff val="50000"/>
                </a:schemeClr>
              </a:solidFill>
              <a:latin typeface="黑体" pitchFamily="49" charset="-122"/>
              <a:ea typeface="黑体" pitchFamily="49" charset="-122"/>
            </a:endParaRPr>
          </a:p>
          <a:p>
            <a:r>
              <a:rPr lang="zh-CN" altLang="zh-CN" sz="2400" dirty="0" smtClean="0">
                <a:solidFill>
                  <a:schemeClr val="tx1">
                    <a:lumMod val="50000"/>
                    <a:lumOff val="50000"/>
                  </a:schemeClr>
                </a:solidFill>
                <a:latin typeface="黑体" pitchFamily="49" charset="-122"/>
                <a:ea typeface="黑体" pitchFamily="49" charset="-122"/>
              </a:rPr>
              <a:t>一</a:t>
            </a:r>
            <a:r>
              <a:rPr lang="zh-CN" altLang="zh-CN" sz="2400" dirty="0">
                <a:solidFill>
                  <a:schemeClr val="tx1">
                    <a:lumMod val="50000"/>
                    <a:lumOff val="50000"/>
                  </a:schemeClr>
                </a:solidFill>
                <a:latin typeface="黑体" pitchFamily="49" charset="-122"/>
                <a:ea typeface="黑体" pitchFamily="49" charset="-122"/>
              </a:rPr>
              <a:t>、会展</a:t>
            </a:r>
            <a:r>
              <a:rPr lang="zh-CN" altLang="zh-CN" sz="2400" dirty="0" smtClean="0">
                <a:solidFill>
                  <a:schemeClr val="tx1">
                    <a:lumMod val="50000"/>
                    <a:lumOff val="50000"/>
                  </a:schemeClr>
                </a:solidFill>
                <a:latin typeface="黑体" pitchFamily="49" charset="-122"/>
                <a:ea typeface="黑体" pitchFamily="49" charset="-122"/>
              </a:rPr>
              <a:t>照明</a:t>
            </a:r>
            <a:endParaRPr lang="en-US" altLang="zh-CN" sz="2400" dirty="0" smtClean="0">
              <a:solidFill>
                <a:schemeClr val="tx1">
                  <a:lumMod val="50000"/>
                  <a:lumOff val="50000"/>
                </a:schemeClr>
              </a:solidFill>
              <a:latin typeface="黑体" pitchFamily="49" charset="-122"/>
              <a:ea typeface="黑体" pitchFamily="49" charset="-122"/>
            </a:endParaRPr>
          </a:p>
          <a:p>
            <a:r>
              <a:rPr lang="zh-CN" altLang="zh-CN" dirty="0">
                <a:solidFill>
                  <a:schemeClr val="tx1">
                    <a:lumMod val="50000"/>
                    <a:lumOff val="50000"/>
                  </a:schemeClr>
                </a:solidFill>
                <a:latin typeface="+mn-ea"/>
              </a:rPr>
              <a:t>会展照明分为：</a:t>
            </a:r>
          </a:p>
          <a:p>
            <a:r>
              <a:rPr lang="zh-CN" altLang="zh-CN" dirty="0">
                <a:solidFill>
                  <a:schemeClr val="tx1">
                    <a:lumMod val="50000"/>
                    <a:lumOff val="50000"/>
                  </a:schemeClr>
                </a:solidFill>
                <a:latin typeface="+mn-ea"/>
              </a:rPr>
              <a:t>（一）一般照明</a:t>
            </a:r>
            <a:r>
              <a:rPr lang="en-US" altLang="zh-CN" dirty="0">
                <a:solidFill>
                  <a:schemeClr val="tx1">
                    <a:lumMod val="50000"/>
                    <a:lumOff val="50000"/>
                  </a:schemeClr>
                </a:solidFill>
                <a:latin typeface="+mn-ea"/>
              </a:rPr>
              <a:t>: </a:t>
            </a:r>
            <a:r>
              <a:rPr lang="zh-CN" altLang="zh-CN" dirty="0">
                <a:solidFill>
                  <a:schemeClr val="tx1">
                    <a:lumMod val="50000"/>
                    <a:lumOff val="50000"/>
                  </a:schemeClr>
                </a:solidFill>
                <a:latin typeface="+mn-ea"/>
              </a:rPr>
              <a:t>对于展会而言，一般照明是指展厅上空的照明；</a:t>
            </a:r>
          </a:p>
          <a:p>
            <a:r>
              <a:rPr lang="zh-CN" altLang="zh-CN" dirty="0">
                <a:solidFill>
                  <a:schemeClr val="tx1">
                    <a:lumMod val="50000"/>
                    <a:lumOff val="50000"/>
                  </a:schemeClr>
                </a:solidFill>
                <a:latin typeface="+mn-ea"/>
              </a:rPr>
              <a:t>（二）局部照明</a:t>
            </a:r>
            <a:r>
              <a:rPr lang="en-US" altLang="zh-CN" dirty="0">
                <a:solidFill>
                  <a:schemeClr val="tx1">
                    <a:lumMod val="50000"/>
                    <a:lumOff val="50000"/>
                  </a:schemeClr>
                </a:solidFill>
                <a:latin typeface="+mn-ea"/>
              </a:rPr>
              <a:t>:</a:t>
            </a:r>
            <a:r>
              <a:rPr lang="zh-CN" altLang="zh-CN" dirty="0">
                <a:solidFill>
                  <a:schemeClr val="tx1">
                    <a:lumMod val="50000"/>
                    <a:lumOff val="50000"/>
                  </a:schemeClr>
                </a:solidFill>
                <a:latin typeface="+mn-ea"/>
              </a:rPr>
              <a:t>为突出局部展品而设计的照明；</a:t>
            </a:r>
          </a:p>
          <a:p>
            <a:r>
              <a:rPr lang="zh-CN" altLang="zh-CN" dirty="0">
                <a:solidFill>
                  <a:schemeClr val="tx1">
                    <a:lumMod val="50000"/>
                    <a:lumOff val="50000"/>
                  </a:schemeClr>
                </a:solidFill>
                <a:latin typeface="+mn-ea"/>
              </a:rPr>
              <a:t>（三）值班照明</a:t>
            </a:r>
            <a:r>
              <a:rPr lang="en-US" altLang="zh-CN" dirty="0">
                <a:solidFill>
                  <a:schemeClr val="tx1">
                    <a:lumMod val="50000"/>
                    <a:lumOff val="50000"/>
                  </a:schemeClr>
                </a:solidFill>
                <a:latin typeface="+mn-ea"/>
              </a:rPr>
              <a:t>: </a:t>
            </a:r>
            <a:r>
              <a:rPr lang="zh-CN" altLang="zh-CN" dirty="0">
                <a:solidFill>
                  <a:schemeClr val="tx1">
                    <a:lumMod val="50000"/>
                    <a:lumOff val="50000"/>
                  </a:schemeClr>
                </a:solidFill>
                <a:latin typeface="+mn-ea"/>
              </a:rPr>
              <a:t>在非展览时间内值班使用的照明。</a:t>
            </a:r>
          </a:p>
          <a:p>
            <a:r>
              <a:rPr lang="zh-CN" altLang="zh-CN" dirty="0">
                <a:solidFill>
                  <a:schemeClr val="tx1">
                    <a:lumMod val="50000"/>
                    <a:lumOff val="50000"/>
                  </a:schemeClr>
                </a:solidFill>
                <a:latin typeface="+mn-ea"/>
              </a:rPr>
              <a:t>（四）应急照明等。</a:t>
            </a:r>
          </a:p>
          <a:p>
            <a:endParaRPr lang="zh-CN" altLang="zh-CN" sz="2400" dirty="0">
              <a:solidFill>
                <a:schemeClr val="tx1">
                  <a:lumMod val="50000"/>
                  <a:lumOff val="50000"/>
                </a:schemeClr>
              </a:solidFill>
              <a:latin typeface="黑体" pitchFamily="49" charset="-122"/>
              <a:ea typeface="黑体" pitchFamily="49" charset="-122"/>
            </a:endParaRPr>
          </a:p>
          <a:p>
            <a:endParaRPr lang="zh-CN" altLang="zh-CN" sz="2400" dirty="0">
              <a:solidFill>
                <a:schemeClr val="tx1">
                  <a:lumMod val="50000"/>
                  <a:lumOff val="50000"/>
                </a:schemeClr>
              </a:solidFill>
              <a:latin typeface="黑体" pitchFamily="49" charset="-122"/>
              <a:ea typeface="黑体" pitchFamily="49" charset="-122"/>
            </a:endParaRPr>
          </a:p>
          <a:p>
            <a:r>
              <a:rPr lang="en-US" altLang="zh-CN" dirty="0">
                <a:solidFill>
                  <a:schemeClr val="tx1">
                    <a:lumMod val="50000"/>
                    <a:lumOff val="50000"/>
                  </a:schemeClr>
                </a:solidFill>
              </a:rPr>
              <a:t> </a:t>
            </a:r>
            <a:endParaRPr lang="zh-CN" altLang="zh-CN" dirty="0">
              <a:solidFill>
                <a:schemeClr val="tx1">
                  <a:lumMod val="50000"/>
                  <a:lumOff val="50000"/>
                </a:schemeClr>
              </a:solidFill>
            </a:endParaRPr>
          </a:p>
        </p:txBody>
      </p:sp>
      <p:pic>
        <p:nvPicPr>
          <p:cNvPr id="1027" name="Picture 3" descr="科比02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74890" y="-1"/>
            <a:ext cx="5369111"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364258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科比027"/>
          <p:cNvPicPr>
            <a:picLocks noChangeAspect="1" noChangeArrowheads="1"/>
          </p:cNvPicPr>
          <p:nvPr/>
        </p:nvPicPr>
        <p:blipFill>
          <a:blip r:embed="rId2" cstate="print">
            <a:extLst>
              <a:ext uri="{28A0092B-C50C-407E-A947-70E740481C1C}">
                <a14:useLocalDpi xmlns:a14="http://schemas.microsoft.com/office/drawing/2010/main" val="0"/>
              </a:ext>
            </a:extLst>
          </a:blip>
          <a:srcRect t="39854" b="9715"/>
          <a:stretch>
            <a:fillRect/>
          </a:stretch>
        </p:blipFill>
        <p:spPr bwMode="auto">
          <a:xfrm>
            <a:off x="-1" y="404664"/>
            <a:ext cx="9144001" cy="59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88094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260648"/>
            <a:ext cx="4572000" cy="2339102"/>
          </a:xfrm>
          <a:prstGeom prst="rect">
            <a:avLst/>
          </a:prstGeom>
        </p:spPr>
        <p:txBody>
          <a:bodyPr>
            <a:spAutoFit/>
          </a:bodyPr>
          <a:lstStyle/>
          <a:p>
            <a:r>
              <a:rPr lang="zh-CN" altLang="zh-CN" sz="2000" dirty="0">
                <a:solidFill>
                  <a:schemeClr val="tx1">
                    <a:lumMod val="50000"/>
                    <a:lumOff val="50000"/>
                  </a:schemeClr>
                </a:solidFill>
                <a:latin typeface="黑体" pitchFamily="49" charset="-122"/>
                <a:ea typeface="黑体" pitchFamily="49" charset="-122"/>
              </a:rPr>
              <a:t>二、会展照明的特点</a:t>
            </a:r>
          </a:p>
          <a:p>
            <a:endParaRPr lang="en-US" altLang="zh-CN" dirty="0" smtClean="0">
              <a:solidFill>
                <a:schemeClr val="tx1">
                  <a:lumMod val="50000"/>
                  <a:lumOff val="50000"/>
                </a:schemeClr>
              </a:solidFill>
            </a:endParaRPr>
          </a:p>
          <a:p>
            <a:r>
              <a:rPr lang="zh-CN" altLang="zh-CN" dirty="0" smtClean="0">
                <a:solidFill>
                  <a:schemeClr val="tx1">
                    <a:lumMod val="50000"/>
                    <a:lumOff val="50000"/>
                  </a:schemeClr>
                </a:solidFill>
              </a:rPr>
              <a:t>（</a:t>
            </a:r>
            <a:r>
              <a:rPr lang="zh-CN" altLang="zh-CN" dirty="0">
                <a:solidFill>
                  <a:schemeClr val="tx1">
                    <a:lumMod val="50000"/>
                    <a:lumOff val="50000"/>
                  </a:schemeClr>
                </a:solidFill>
              </a:rPr>
              <a:t>一）鉴于专业展厅内部空间较高，会展展品一般在</a:t>
            </a:r>
            <a:r>
              <a:rPr lang="en-US" altLang="zh-CN" dirty="0">
                <a:solidFill>
                  <a:schemeClr val="tx1">
                    <a:lumMod val="50000"/>
                    <a:lumOff val="50000"/>
                  </a:schemeClr>
                </a:solidFill>
              </a:rPr>
              <a:t>6m</a:t>
            </a:r>
            <a:r>
              <a:rPr lang="zh-CN" altLang="zh-CN" dirty="0">
                <a:solidFill>
                  <a:schemeClr val="tx1">
                    <a:lumMod val="50000"/>
                    <a:lumOff val="50000"/>
                  </a:schemeClr>
                </a:solidFill>
              </a:rPr>
              <a:t>左右，照明设计除考虑上空用于展厅的一般照明外，还要考虑为突出展品的特点而设计的局部照明。</a:t>
            </a:r>
          </a:p>
          <a:p>
            <a:r>
              <a:rPr lang="zh-CN" altLang="zh-CN" dirty="0">
                <a:solidFill>
                  <a:schemeClr val="tx1">
                    <a:lumMod val="50000"/>
                    <a:lumOff val="50000"/>
                  </a:schemeClr>
                </a:solidFill>
              </a:rPr>
              <a:t>（二）因为展厅跨度大，空间较高，使用的灯具多为深照型且单灯容量较大。</a:t>
            </a:r>
          </a:p>
        </p:txBody>
      </p:sp>
      <p:pic>
        <p:nvPicPr>
          <p:cNvPr id="3074" name="Picture 2" descr="科比022"/>
          <p:cNvPicPr>
            <a:picLocks noChangeAspect="1" noChangeArrowheads="1"/>
          </p:cNvPicPr>
          <p:nvPr/>
        </p:nvPicPr>
        <p:blipFill>
          <a:blip r:embed="rId2" cstate="print">
            <a:extLst>
              <a:ext uri="{28A0092B-C50C-407E-A947-70E740481C1C}">
                <a14:useLocalDpi xmlns:a14="http://schemas.microsoft.com/office/drawing/2010/main" val="0"/>
              </a:ext>
            </a:extLst>
          </a:blip>
          <a:srcRect l="32390"/>
          <a:stretch>
            <a:fillRect/>
          </a:stretch>
        </p:blipFill>
        <p:spPr bwMode="auto">
          <a:xfrm>
            <a:off x="5525091" y="0"/>
            <a:ext cx="361891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0144" t="6688" r="36279" b="11954"/>
          <a:stretch/>
        </p:blipFill>
        <p:spPr bwMode="auto">
          <a:xfrm>
            <a:off x="0" y="2599750"/>
            <a:ext cx="2843808" cy="425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33044" r="28768" b="5605"/>
          <a:stretch/>
        </p:blipFill>
        <p:spPr bwMode="auto">
          <a:xfrm>
            <a:off x="2843808" y="2597181"/>
            <a:ext cx="2671705" cy="4260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87971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476672"/>
            <a:ext cx="2749471" cy="1292662"/>
          </a:xfrm>
          <a:prstGeom prst="rect">
            <a:avLst/>
          </a:prstGeom>
        </p:spPr>
        <p:txBody>
          <a:bodyPr wrap="none">
            <a:spAutoFit/>
          </a:bodyPr>
          <a:lstStyle/>
          <a:p>
            <a:r>
              <a:rPr lang="zh-CN" altLang="zh-CN" sz="2000" dirty="0">
                <a:solidFill>
                  <a:schemeClr val="tx1">
                    <a:lumMod val="50000"/>
                    <a:lumOff val="50000"/>
                  </a:schemeClr>
                </a:solidFill>
                <a:latin typeface="黑体" pitchFamily="49" charset="-122"/>
                <a:ea typeface="黑体" pitchFamily="49" charset="-122"/>
              </a:rPr>
              <a:t>二、会展照明的</a:t>
            </a:r>
            <a:r>
              <a:rPr lang="zh-CN" altLang="zh-CN" sz="2000" dirty="0" smtClean="0">
                <a:solidFill>
                  <a:schemeClr val="tx1">
                    <a:lumMod val="50000"/>
                    <a:lumOff val="50000"/>
                  </a:schemeClr>
                </a:solidFill>
                <a:latin typeface="黑体" pitchFamily="49" charset="-122"/>
                <a:ea typeface="黑体" pitchFamily="49" charset="-122"/>
              </a:rPr>
              <a:t>特点</a:t>
            </a:r>
            <a:endParaRPr lang="en-US" altLang="zh-CN" sz="2000" dirty="0" smtClean="0">
              <a:solidFill>
                <a:schemeClr val="tx1">
                  <a:lumMod val="50000"/>
                  <a:lumOff val="50000"/>
                </a:schemeClr>
              </a:solidFill>
              <a:latin typeface="黑体" pitchFamily="49" charset="-122"/>
              <a:ea typeface="黑体" pitchFamily="49" charset="-122"/>
            </a:endParaRPr>
          </a:p>
          <a:p>
            <a:r>
              <a:rPr lang="zh-CN" altLang="zh-CN" sz="2000" dirty="0">
                <a:solidFill>
                  <a:schemeClr val="tx1">
                    <a:lumMod val="50000"/>
                    <a:lumOff val="50000"/>
                  </a:schemeClr>
                </a:solidFill>
                <a:latin typeface="黑体" pitchFamily="49" charset="-122"/>
                <a:ea typeface="黑体" pitchFamily="49" charset="-122"/>
              </a:rPr>
              <a:t>三、电气照明设计要求</a:t>
            </a:r>
          </a:p>
          <a:p>
            <a:r>
              <a:rPr lang="zh-CN" altLang="zh-CN" sz="2000" dirty="0">
                <a:solidFill>
                  <a:schemeClr val="tx1">
                    <a:lumMod val="50000"/>
                    <a:lumOff val="50000"/>
                  </a:schemeClr>
                </a:solidFill>
                <a:latin typeface="黑体" pitchFamily="49" charset="-122"/>
                <a:ea typeface="黑体" pitchFamily="49" charset="-122"/>
              </a:rPr>
              <a:t>四、会展照明的标准</a:t>
            </a:r>
          </a:p>
          <a:p>
            <a:endParaRPr lang="zh-CN" altLang="zh-CN" dirty="0"/>
          </a:p>
        </p:txBody>
      </p:sp>
      <p:graphicFrame>
        <p:nvGraphicFramePr>
          <p:cNvPr id="3" name="表格 2"/>
          <p:cNvGraphicFramePr>
            <a:graphicFrameLocks noGrp="1"/>
          </p:cNvGraphicFramePr>
          <p:nvPr>
            <p:extLst>
              <p:ext uri="{D42A27DB-BD31-4B8C-83A1-F6EECF244321}">
                <p14:modId xmlns:p14="http://schemas.microsoft.com/office/powerpoint/2010/main" val="2420805946"/>
              </p:ext>
            </p:extLst>
          </p:nvPr>
        </p:nvGraphicFramePr>
        <p:xfrm>
          <a:off x="2" y="3068959"/>
          <a:ext cx="9143996" cy="2304256"/>
        </p:xfrm>
        <a:graphic>
          <a:graphicData uri="http://schemas.openxmlformats.org/drawingml/2006/table">
            <a:tbl>
              <a:tblPr firstRow="1" firstCol="1" bandRow="1">
                <a:tableStyleId>{5C22544A-7EE6-4342-B048-85BDC9FD1C3A}</a:tableStyleId>
              </a:tblPr>
              <a:tblGrid>
                <a:gridCol w="1828370"/>
                <a:gridCol w="1828370"/>
                <a:gridCol w="1828370"/>
                <a:gridCol w="1829443"/>
                <a:gridCol w="1829443"/>
              </a:tblGrid>
              <a:tr h="1152128">
                <a:tc>
                  <a:txBody>
                    <a:bodyPr/>
                    <a:lstStyle/>
                    <a:p>
                      <a:pPr algn="just">
                        <a:spcAft>
                          <a:spcPts val="0"/>
                        </a:spcAft>
                      </a:pPr>
                      <a:r>
                        <a:rPr lang="zh-CN" sz="1600" kern="100" dirty="0">
                          <a:effectLst/>
                        </a:rPr>
                        <a:t>房间或场所</a:t>
                      </a:r>
                      <a:endParaRPr lang="zh-CN" sz="1600" kern="100" dirty="0">
                        <a:effectLst/>
                        <a:latin typeface="宋体"/>
                        <a:cs typeface="Courier New"/>
                      </a:endParaRPr>
                    </a:p>
                  </a:txBody>
                  <a:tcPr marL="68580" marR="68580" marT="0" marB="0"/>
                </a:tc>
                <a:tc>
                  <a:txBody>
                    <a:bodyPr/>
                    <a:lstStyle/>
                    <a:p>
                      <a:pPr algn="just">
                        <a:spcAft>
                          <a:spcPts val="0"/>
                        </a:spcAft>
                      </a:pPr>
                      <a:r>
                        <a:rPr lang="zh-CN" sz="1600" kern="100">
                          <a:effectLst/>
                        </a:rPr>
                        <a:t>参考平面及其高度</a:t>
                      </a:r>
                      <a:endParaRPr lang="zh-CN" sz="1600" kern="100">
                        <a:effectLst/>
                        <a:latin typeface="宋体"/>
                        <a:cs typeface="Courier New"/>
                      </a:endParaRPr>
                    </a:p>
                  </a:txBody>
                  <a:tcPr marL="68580" marR="68580" marT="0" marB="0"/>
                </a:tc>
                <a:tc>
                  <a:txBody>
                    <a:bodyPr/>
                    <a:lstStyle/>
                    <a:p>
                      <a:pPr algn="just">
                        <a:spcAft>
                          <a:spcPts val="0"/>
                        </a:spcAft>
                      </a:pPr>
                      <a:r>
                        <a:rPr lang="zh-CN" sz="1600" kern="100">
                          <a:effectLst/>
                        </a:rPr>
                        <a:t>照度标准值</a:t>
                      </a:r>
                      <a:r>
                        <a:rPr lang="en-US" sz="1600" kern="100">
                          <a:effectLst/>
                        </a:rPr>
                        <a:t>(lx)</a:t>
                      </a:r>
                      <a:endParaRPr lang="zh-CN" sz="1600" kern="100">
                        <a:effectLst/>
                        <a:latin typeface="宋体"/>
                        <a:cs typeface="Courier New"/>
                      </a:endParaRPr>
                    </a:p>
                  </a:txBody>
                  <a:tcPr marL="68580" marR="68580" marT="0" marB="0"/>
                </a:tc>
                <a:tc>
                  <a:txBody>
                    <a:bodyPr/>
                    <a:lstStyle/>
                    <a:p>
                      <a:pPr algn="just">
                        <a:spcAft>
                          <a:spcPts val="0"/>
                        </a:spcAft>
                      </a:pPr>
                      <a:r>
                        <a:rPr lang="en-US" sz="1600" kern="100">
                          <a:effectLst/>
                        </a:rPr>
                        <a:t>UGR</a:t>
                      </a:r>
                      <a:endParaRPr lang="zh-CN" sz="1600" kern="100">
                        <a:effectLst/>
                        <a:latin typeface="宋体"/>
                        <a:cs typeface="Courier New"/>
                      </a:endParaRPr>
                    </a:p>
                  </a:txBody>
                  <a:tcPr marL="68580" marR="68580" marT="0" marB="0"/>
                </a:tc>
                <a:tc>
                  <a:txBody>
                    <a:bodyPr/>
                    <a:lstStyle/>
                    <a:p>
                      <a:pPr algn="just">
                        <a:spcAft>
                          <a:spcPts val="0"/>
                        </a:spcAft>
                      </a:pPr>
                      <a:r>
                        <a:rPr lang="en-US" sz="1600" kern="100">
                          <a:effectLst/>
                        </a:rPr>
                        <a:t>Ra</a:t>
                      </a:r>
                      <a:endParaRPr lang="zh-CN" sz="1600" kern="100">
                        <a:effectLst/>
                        <a:latin typeface="宋体"/>
                        <a:cs typeface="Courier New"/>
                      </a:endParaRPr>
                    </a:p>
                  </a:txBody>
                  <a:tcPr marL="68580" marR="68580" marT="0" marB="0"/>
                </a:tc>
              </a:tr>
              <a:tr h="576064">
                <a:tc>
                  <a:txBody>
                    <a:bodyPr/>
                    <a:lstStyle/>
                    <a:p>
                      <a:pPr algn="just">
                        <a:spcAft>
                          <a:spcPts val="0"/>
                        </a:spcAft>
                      </a:pPr>
                      <a:r>
                        <a:rPr lang="zh-CN" sz="1600" kern="100">
                          <a:effectLst/>
                        </a:rPr>
                        <a:t>一般展厅</a:t>
                      </a:r>
                      <a:endParaRPr lang="zh-CN" sz="1600" kern="100">
                        <a:effectLst/>
                        <a:latin typeface="宋体"/>
                        <a:cs typeface="Courier New"/>
                      </a:endParaRPr>
                    </a:p>
                  </a:txBody>
                  <a:tcPr marL="68580" marR="68580" marT="0" marB="0"/>
                </a:tc>
                <a:tc>
                  <a:txBody>
                    <a:bodyPr/>
                    <a:lstStyle/>
                    <a:p>
                      <a:pPr algn="just">
                        <a:spcAft>
                          <a:spcPts val="0"/>
                        </a:spcAft>
                      </a:pPr>
                      <a:r>
                        <a:rPr lang="zh-CN" sz="1600" kern="100">
                          <a:effectLst/>
                        </a:rPr>
                        <a:t>地面</a:t>
                      </a:r>
                      <a:endParaRPr lang="zh-CN" sz="1600" kern="100">
                        <a:effectLst/>
                        <a:latin typeface="宋体"/>
                        <a:cs typeface="Courier New"/>
                      </a:endParaRPr>
                    </a:p>
                  </a:txBody>
                  <a:tcPr marL="68580" marR="68580" marT="0" marB="0"/>
                </a:tc>
                <a:tc>
                  <a:txBody>
                    <a:bodyPr/>
                    <a:lstStyle/>
                    <a:p>
                      <a:pPr algn="just">
                        <a:spcAft>
                          <a:spcPts val="0"/>
                        </a:spcAft>
                      </a:pPr>
                      <a:r>
                        <a:rPr lang="en-US" sz="1600" kern="100">
                          <a:effectLst/>
                        </a:rPr>
                        <a:t>200</a:t>
                      </a:r>
                      <a:endParaRPr lang="zh-CN" sz="1600" kern="100">
                        <a:effectLst/>
                        <a:latin typeface="宋体"/>
                        <a:cs typeface="Courier New"/>
                      </a:endParaRPr>
                    </a:p>
                  </a:txBody>
                  <a:tcPr marL="68580" marR="68580" marT="0" marB="0"/>
                </a:tc>
                <a:tc>
                  <a:txBody>
                    <a:bodyPr/>
                    <a:lstStyle/>
                    <a:p>
                      <a:pPr algn="just">
                        <a:spcAft>
                          <a:spcPts val="0"/>
                        </a:spcAft>
                      </a:pPr>
                      <a:r>
                        <a:rPr lang="en-US" sz="1600" kern="100">
                          <a:effectLst/>
                        </a:rPr>
                        <a:t>22</a:t>
                      </a:r>
                      <a:endParaRPr lang="zh-CN" sz="1600" kern="100">
                        <a:effectLst/>
                        <a:latin typeface="宋体"/>
                        <a:cs typeface="Courier New"/>
                      </a:endParaRPr>
                    </a:p>
                  </a:txBody>
                  <a:tcPr marL="68580" marR="68580" marT="0" marB="0"/>
                </a:tc>
                <a:tc>
                  <a:txBody>
                    <a:bodyPr/>
                    <a:lstStyle/>
                    <a:p>
                      <a:pPr algn="just">
                        <a:spcAft>
                          <a:spcPts val="0"/>
                        </a:spcAft>
                      </a:pPr>
                      <a:r>
                        <a:rPr lang="en-US" sz="1600" kern="100">
                          <a:effectLst/>
                        </a:rPr>
                        <a:t>80</a:t>
                      </a:r>
                      <a:endParaRPr lang="zh-CN" sz="1600" kern="100">
                        <a:effectLst/>
                        <a:latin typeface="宋体"/>
                        <a:cs typeface="Courier New"/>
                      </a:endParaRPr>
                    </a:p>
                  </a:txBody>
                  <a:tcPr marL="68580" marR="68580" marT="0" marB="0"/>
                </a:tc>
              </a:tr>
              <a:tr h="576064">
                <a:tc>
                  <a:txBody>
                    <a:bodyPr/>
                    <a:lstStyle/>
                    <a:p>
                      <a:pPr algn="just">
                        <a:spcAft>
                          <a:spcPts val="0"/>
                        </a:spcAft>
                      </a:pPr>
                      <a:r>
                        <a:rPr lang="zh-CN" sz="1600" kern="100">
                          <a:effectLst/>
                        </a:rPr>
                        <a:t>高档展厅</a:t>
                      </a:r>
                      <a:endParaRPr lang="zh-CN" sz="1600" kern="100">
                        <a:effectLst/>
                        <a:latin typeface="宋体"/>
                        <a:cs typeface="Courier New"/>
                      </a:endParaRPr>
                    </a:p>
                  </a:txBody>
                  <a:tcPr marL="68580" marR="68580" marT="0" marB="0"/>
                </a:tc>
                <a:tc>
                  <a:txBody>
                    <a:bodyPr/>
                    <a:lstStyle/>
                    <a:p>
                      <a:pPr algn="just">
                        <a:spcAft>
                          <a:spcPts val="0"/>
                        </a:spcAft>
                      </a:pPr>
                      <a:r>
                        <a:rPr lang="zh-CN" sz="1600" kern="100">
                          <a:effectLst/>
                        </a:rPr>
                        <a:t>地面</a:t>
                      </a:r>
                      <a:endParaRPr lang="zh-CN" sz="1600" kern="100">
                        <a:effectLst/>
                        <a:latin typeface="宋体"/>
                        <a:cs typeface="Courier New"/>
                      </a:endParaRPr>
                    </a:p>
                  </a:txBody>
                  <a:tcPr marL="68580" marR="68580" marT="0" marB="0"/>
                </a:tc>
                <a:tc>
                  <a:txBody>
                    <a:bodyPr/>
                    <a:lstStyle/>
                    <a:p>
                      <a:pPr algn="just">
                        <a:spcAft>
                          <a:spcPts val="0"/>
                        </a:spcAft>
                      </a:pPr>
                      <a:r>
                        <a:rPr lang="en-US" sz="1600" kern="100">
                          <a:effectLst/>
                        </a:rPr>
                        <a:t>300</a:t>
                      </a:r>
                      <a:endParaRPr lang="zh-CN" sz="1600" kern="100">
                        <a:effectLst/>
                        <a:latin typeface="宋体"/>
                        <a:cs typeface="Courier New"/>
                      </a:endParaRPr>
                    </a:p>
                  </a:txBody>
                  <a:tcPr marL="68580" marR="68580" marT="0" marB="0"/>
                </a:tc>
                <a:tc>
                  <a:txBody>
                    <a:bodyPr/>
                    <a:lstStyle/>
                    <a:p>
                      <a:pPr algn="just">
                        <a:spcAft>
                          <a:spcPts val="0"/>
                        </a:spcAft>
                      </a:pPr>
                      <a:r>
                        <a:rPr lang="en-US" sz="1600" kern="100">
                          <a:effectLst/>
                        </a:rPr>
                        <a:t>22</a:t>
                      </a:r>
                      <a:endParaRPr lang="zh-CN" sz="1600" kern="100">
                        <a:effectLst/>
                        <a:latin typeface="宋体"/>
                        <a:cs typeface="Courier New"/>
                      </a:endParaRPr>
                    </a:p>
                  </a:txBody>
                  <a:tcPr marL="68580" marR="68580" marT="0" marB="0"/>
                </a:tc>
                <a:tc>
                  <a:txBody>
                    <a:bodyPr/>
                    <a:lstStyle/>
                    <a:p>
                      <a:pPr algn="just">
                        <a:spcAft>
                          <a:spcPts val="0"/>
                        </a:spcAft>
                      </a:pPr>
                      <a:r>
                        <a:rPr lang="en-US" sz="1600" kern="100" dirty="0">
                          <a:effectLst/>
                        </a:rPr>
                        <a:t>80</a:t>
                      </a:r>
                      <a:endParaRPr lang="zh-CN" sz="1600" kern="100" dirty="0">
                        <a:effectLst/>
                        <a:latin typeface="宋体"/>
                        <a:cs typeface="Courier New"/>
                      </a:endParaRPr>
                    </a:p>
                  </a:txBody>
                  <a:tcPr marL="68580" marR="68580" marT="0" marB="0"/>
                </a:tc>
              </a:tr>
            </a:tbl>
          </a:graphicData>
        </a:graphic>
      </p:graphicFrame>
      <p:sp>
        <p:nvSpPr>
          <p:cNvPr id="4" name="Rectangle 1"/>
          <p:cNvSpPr>
            <a:spLocks noChangeArrowheads="1"/>
          </p:cNvSpPr>
          <p:nvPr/>
        </p:nvSpPr>
        <p:spPr bwMode="auto">
          <a:xfrm>
            <a:off x="121970" y="2536830"/>
            <a:ext cx="276229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宋体" pitchFamily="2" charset="-122"/>
              </a:rPr>
              <a:t>展览馆展厅照度标准值</a:t>
            </a:r>
            <a:endParaRPr kumimoji="0" lang="zh-CN" b="0" i="0" u="none" strike="noStrike" cap="none" normalizeH="0" baseline="0" dirty="0" smtClean="0">
              <a:ln>
                <a:noFill/>
              </a:ln>
              <a:solidFill>
                <a:schemeClr val="tx1">
                  <a:lumMod val="50000"/>
                  <a:lumOff val="50000"/>
                </a:schemeClr>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3149713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1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23528" y="260648"/>
            <a:ext cx="4572000" cy="1846659"/>
          </a:xfrm>
          <a:prstGeom prst="rect">
            <a:avLst/>
          </a:prstGeom>
        </p:spPr>
        <p:txBody>
          <a:bodyPr>
            <a:spAutoFit/>
          </a:bodyPr>
          <a:lstStyle/>
          <a:p>
            <a:r>
              <a:rPr lang="zh-CN" altLang="zh-CN" sz="2400" b="1" dirty="0">
                <a:solidFill>
                  <a:schemeClr val="bg1"/>
                </a:solidFill>
                <a:latin typeface="黑体" pitchFamily="49" charset="-122"/>
                <a:ea typeface="黑体" pitchFamily="49" charset="-122"/>
              </a:rPr>
              <a:t>第三节</a:t>
            </a:r>
            <a:r>
              <a:rPr lang="en-US" altLang="zh-CN" sz="2400" b="1" dirty="0">
                <a:solidFill>
                  <a:schemeClr val="bg1"/>
                </a:solidFill>
                <a:latin typeface="黑体" pitchFamily="49" charset="-122"/>
                <a:ea typeface="黑体" pitchFamily="49" charset="-122"/>
              </a:rPr>
              <a:t>  </a:t>
            </a:r>
            <a:r>
              <a:rPr lang="zh-CN" altLang="zh-CN" sz="2400" b="1" dirty="0">
                <a:solidFill>
                  <a:schemeClr val="bg1"/>
                </a:solidFill>
                <a:latin typeface="黑体" pitchFamily="49" charset="-122"/>
                <a:ea typeface="黑体" pitchFamily="49" charset="-122"/>
              </a:rPr>
              <a:t>会展照明设计</a:t>
            </a:r>
            <a:endParaRPr lang="zh-CN" altLang="zh-CN" sz="2400" dirty="0">
              <a:solidFill>
                <a:schemeClr val="bg1"/>
              </a:solidFill>
              <a:latin typeface="黑体" pitchFamily="49" charset="-122"/>
              <a:ea typeface="黑体" pitchFamily="49" charset="-122"/>
            </a:endParaRPr>
          </a:p>
          <a:p>
            <a:r>
              <a:rPr lang="zh-CN" altLang="zh-CN" dirty="0">
                <a:solidFill>
                  <a:schemeClr val="bg1"/>
                </a:solidFill>
                <a:latin typeface="黑体" pitchFamily="49" charset="-122"/>
                <a:ea typeface="黑体" pitchFamily="49" charset="-122"/>
              </a:rPr>
              <a:t>一、一般照明光源的</a:t>
            </a:r>
            <a:r>
              <a:rPr lang="zh-CN" altLang="zh-CN" dirty="0" smtClean="0">
                <a:solidFill>
                  <a:schemeClr val="bg1"/>
                </a:solidFill>
                <a:latin typeface="黑体" pitchFamily="49" charset="-122"/>
                <a:ea typeface="黑体" pitchFamily="49" charset="-122"/>
              </a:rPr>
              <a:t>选择</a:t>
            </a:r>
            <a:endParaRPr lang="en-US" altLang="zh-CN" dirty="0" smtClean="0">
              <a:solidFill>
                <a:schemeClr val="bg1"/>
              </a:solidFill>
              <a:latin typeface="黑体" pitchFamily="49" charset="-122"/>
              <a:ea typeface="黑体" pitchFamily="49" charset="-122"/>
            </a:endParaRPr>
          </a:p>
          <a:p>
            <a:r>
              <a:rPr lang="zh-CN" altLang="zh-CN" dirty="0">
                <a:solidFill>
                  <a:schemeClr val="bg1"/>
                </a:solidFill>
                <a:latin typeface="黑体" pitchFamily="49" charset="-122"/>
                <a:ea typeface="黑体" pitchFamily="49" charset="-122"/>
              </a:rPr>
              <a:t>二、灯具的选择</a:t>
            </a:r>
          </a:p>
          <a:p>
            <a:r>
              <a:rPr lang="zh-CN" altLang="zh-CN" dirty="0">
                <a:solidFill>
                  <a:schemeClr val="bg1"/>
                </a:solidFill>
                <a:latin typeface="黑体" pitchFamily="49" charset="-122"/>
                <a:ea typeface="黑体" pitchFamily="49" charset="-122"/>
              </a:rPr>
              <a:t>三、布灯方式</a:t>
            </a:r>
          </a:p>
          <a:p>
            <a:r>
              <a:rPr lang="zh-CN" altLang="zh-CN" dirty="0" smtClean="0">
                <a:solidFill>
                  <a:schemeClr val="bg1"/>
                </a:solidFill>
                <a:latin typeface="黑体" pitchFamily="49" charset="-122"/>
                <a:ea typeface="黑体" pitchFamily="49" charset="-122"/>
              </a:rPr>
              <a:t>四</a:t>
            </a:r>
            <a:r>
              <a:rPr lang="zh-CN" altLang="zh-CN" dirty="0">
                <a:solidFill>
                  <a:schemeClr val="bg1"/>
                </a:solidFill>
                <a:latin typeface="黑体" pitchFamily="49" charset="-122"/>
                <a:ea typeface="黑体" pitchFamily="49" charset="-122"/>
              </a:rPr>
              <a:t>、局部照明</a:t>
            </a:r>
          </a:p>
          <a:p>
            <a:endParaRPr lang="zh-CN" altLang="zh-CN" dirty="0"/>
          </a:p>
        </p:txBody>
      </p:sp>
    </p:spTree>
    <p:extLst>
      <p:ext uri="{BB962C8B-B14F-4D97-AF65-F5344CB8AC3E}">
        <p14:creationId xmlns:p14="http://schemas.microsoft.com/office/powerpoint/2010/main" val="8741902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科比221"/>
          <p:cNvPicPr>
            <a:picLocks noChangeAspect="1" noChangeArrowheads="1"/>
          </p:cNvPicPr>
          <p:nvPr/>
        </p:nvPicPr>
        <p:blipFill>
          <a:blip r:embed="rId2" cstate="print">
            <a:extLst>
              <a:ext uri="{28A0092B-C50C-407E-A947-70E740481C1C}">
                <a14:useLocalDpi xmlns:a14="http://schemas.microsoft.com/office/drawing/2010/main" val="0"/>
              </a:ext>
            </a:extLst>
          </a:blip>
          <a:srcRect t="41310" b="9135"/>
          <a:stretch>
            <a:fillRect/>
          </a:stretch>
        </p:blipFill>
        <p:spPr bwMode="auto">
          <a:xfrm>
            <a:off x="10705" y="8136"/>
            <a:ext cx="4094163" cy="277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3" descr="科比 00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602111"/>
            <a:ext cx="4104868" cy="4255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4" descr="14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4868" y="8135"/>
            <a:ext cx="5039132" cy="6849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79471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737146923"/>
              </p:ext>
            </p:extLst>
          </p:nvPr>
        </p:nvGraphicFramePr>
        <p:xfrm>
          <a:off x="0" y="1124740"/>
          <a:ext cx="9143999" cy="4896547"/>
        </p:xfrm>
        <a:graphic>
          <a:graphicData uri="http://schemas.openxmlformats.org/drawingml/2006/table">
            <a:tbl>
              <a:tblPr>
                <a:tableStyleId>{5C22544A-7EE6-4342-B048-85BDC9FD1C3A}</a:tableStyleId>
              </a:tblPr>
              <a:tblGrid>
                <a:gridCol w="1032951"/>
                <a:gridCol w="2197827"/>
                <a:gridCol w="2197827"/>
                <a:gridCol w="1776928"/>
                <a:gridCol w="1130772"/>
                <a:gridCol w="807694"/>
              </a:tblGrid>
              <a:tr h="573435">
                <a:tc gridSpan="2">
                  <a:txBody>
                    <a:bodyPr/>
                    <a:lstStyle/>
                    <a:p>
                      <a:pPr algn="just">
                        <a:spcAft>
                          <a:spcPts val="0"/>
                        </a:spcAft>
                      </a:pPr>
                      <a:r>
                        <a:rPr lang="zh-CN" sz="1600" kern="100" dirty="0">
                          <a:solidFill>
                            <a:schemeClr val="tx1">
                              <a:lumMod val="50000"/>
                              <a:lumOff val="50000"/>
                            </a:schemeClr>
                          </a:solidFill>
                          <a:effectLst/>
                        </a:rPr>
                        <a:t>房间或场所</a:t>
                      </a:r>
                      <a:endParaRPr lang="zh-CN" sz="1600" kern="100" dirty="0">
                        <a:solidFill>
                          <a:schemeClr val="tx1">
                            <a:lumMod val="50000"/>
                            <a:lumOff val="50000"/>
                          </a:schemeClr>
                        </a:solidFill>
                        <a:effectLst/>
                        <a:latin typeface="Times New Roman"/>
                        <a:ea typeface="宋体"/>
                      </a:endParaRPr>
                    </a:p>
                  </a:txBody>
                  <a:tcPr marL="68580" marR="68580" marT="0" marB="0"/>
                </a:tc>
                <a:tc hMerge="1">
                  <a:txBody>
                    <a:bodyPr/>
                    <a:lstStyle/>
                    <a:p>
                      <a:endParaRPr lang="zh-CN" altLang="en-US"/>
                    </a:p>
                  </a:txBody>
                  <a:tcPr/>
                </a:tc>
                <a:tc>
                  <a:txBody>
                    <a:bodyPr/>
                    <a:lstStyle/>
                    <a:p>
                      <a:pPr algn="just">
                        <a:spcAft>
                          <a:spcPts val="0"/>
                        </a:spcAft>
                      </a:pPr>
                      <a:r>
                        <a:rPr lang="zh-CN" sz="1600" kern="0">
                          <a:solidFill>
                            <a:schemeClr val="tx1">
                              <a:lumMod val="50000"/>
                              <a:lumOff val="50000"/>
                            </a:schemeClr>
                          </a:solidFill>
                          <a:effectLst/>
                        </a:rPr>
                        <a:t>参考平面及其高度</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zh-CN" sz="1600" kern="0">
                          <a:solidFill>
                            <a:schemeClr val="tx1">
                              <a:lumMod val="50000"/>
                              <a:lumOff val="50000"/>
                            </a:schemeClr>
                          </a:solidFill>
                          <a:effectLst/>
                        </a:rPr>
                        <a:t>照度标准值</a:t>
                      </a:r>
                      <a:r>
                        <a:rPr lang="en-US" sz="1600" kern="0">
                          <a:solidFill>
                            <a:schemeClr val="tx1">
                              <a:lumMod val="50000"/>
                              <a:lumOff val="50000"/>
                            </a:schemeClr>
                          </a:solidFill>
                          <a:effectLst/>
                        </a:rPr>
                        <a:t>(Lx)</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UGR</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Ra</a:t>
                      </a:r>
                      <a:endParaRPr lang="zh-CN" sz="1600" kern="100">
                        <a:solidFill>
                          <a:schemeClr val="tx1">
                            <a:lumMod val="50000"/>
                            <a:lumOff val="50000"/>
                          </a:schemeClr>
                        </a:solidFill>
                        <a:effectLst/>
                        <a:latin typeface="Times New Roman"/>
                        <a:ea typeface="宋体"/>
                      </a:endParaRPr>
                    </a:p>
                  </a:txBody>
                  <a:tcPr marL="68580" marR="68580" marT="0" marB="0"/>
                </a:tc>
              </a:tr>
              <a:tr h="348778">
                <a:tc rowSpan="4">
                  <a:txBody>
                    <a:bodyPr/>
                    <a:lstStyle/>
                    <a:p>
                      <a:pPr algn="just">
                        <a:spcAft>
                          <a:spcPts val="0"/>
                        </a:spcAft>
                      </a:pPr>
                      <a:r>
                        <a:rPr lang="zh-CN" sz="1600" kern="100">
                          <a:solidFill>
                            <a:schemeClr val="tx1">
                              <a:lumMod val="50000"/>
                              <a:lumOff val="50000"/>
                            </a:schemeClr>
                          </a:solidFill>
                          <a:effectLst/>
                        </a:rPr>
                        <a:t>客房</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zh-CN" sz="1600" kern="100">
                          <a:solidFill>
                            <a:schemeClr val="tx1">
                              <a:lumMod val="50000"/>
                              <a:lumOff val="50000"/>
                            </a:schemeClr>
                          </a:solidFill>
                          <a:effectLst/>
                        </a:rPr>
                        <a:t>一般活动区</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0.75m </a:t>
                      </a:r>
                      <a:r>
                        <a:rPr lang="zh-CN" sz="1600" kern="0">
                          <a:solidFill>
                            <a:schemeClr val="tx1">
                              <a:lumMod val="50000"/>
                              <a:lumOff val="50000"/>
                            </a:schemeClr>
                          </a:solidFill>
                          <a:effectLst/>
                        </a:rPr>
                        <a:t>水平面</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75</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80</a:t>
                      </a:r>
                      <a:endParaRPr lang="zh-CN" sz="1600" kern="100">
                        <a:solidFill>
                          <a:schemeClr val="tx1">
                            <a:lumMod val="50000"/>
                            <a:lumOff val="50000"/>
                          </a:schemeClr>
                        </a:solidFill>
                        <a:effectLst/>
                        <a:latin typeface="Times New Roman"/>
                        <a:ea typeface="宋体"/>
                      </a:endParaRPr>
                    </a:p>
                  </a:txBody>
                  <a:tcPr marL="68580" marR="68580" marT="0" marB="0"/>
                </a:tc>
              </a:tr>
              <a:tr h="359949">
                <a:tc vMerge="1">
                  <a:txBody>
                    <a:bodyPr/>
                    <a:lstStyle/>
                    <a:p>
                      <a:endParaRPr lang="zh-CN" altLang="en-US"/>
                    </a:p>
                  </a:txBody>
                  <a:tcPr/>
                </a:tc>
                <a:tc>
                  <a:txBody>
                    <a:bodyPr/>
                    <a:lstStyle/>
                    <a:p>
                      <a:pPr algn="just">
                        <a:spcAft>
                          <a:spcPts val="0"/>
                        </a:spcAft>
                      </a:pPr>
                      <a:r>
                        <a:rPr lang="zh-CN" sz="1600" kern="100">
                          <a:solidFill>
                            <a:schemeClr val="tx1">
                              <a:lumMod val="50000"/>
                              <a:lumOff val="50000"/>
                            </a:schemeClr>
                          </a:solidFill>
                          <a:effectLst/>
                        </a:rPr>
                        <a:t>床头</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0.75m </a:t>
                      </a:r>
                      <a:r>
                        <a:rPr lang="zh-CN" sz="1600" kern="0">
                          <a:solidFill>
                            <a:schemeClr val="tx1">
                              <a:lumMod val="50000"/>
                              <a:lumOff val="50000"/>
                            </a:schemeClr>
                          </a:solidFill>
                          <a:effectLst/>
                        </a:rPr>
                        <a:t>水平面</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150</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80</a:t>
                      </a:r>
                      <a:endParaRPr lang="zh-CN" sz="1600" kern="100">
                        <a:solidFill>
                          <a:schemeClr val="tx1">
                            <a:lumMod val="50000"/>
                            <a:lumOff val="50000"/>
                          </a:schemeClr>
                        </a:solidFill>
                        <a:effectLst/>
                        <a:latin typeface="Times New Roman"/>
                        <a:ea typeface="宋体"/>
                      </a:endParaRPr>
                    </a:p>
                  </a:txBody>
                  <a:tcPr marL="68580" marR="68580" marT="0" marB="0"/>
                </a:tc>
              </a:tr>
              <a:tr h="430697">
                <a:tc vMerge="1">
                  <a:txBody>
                    <a:bodyPr/>
                    <a:lstStyle/>
                    <a:p>
                      <a:endParaRPr lang="zh-CN" altLang="en-US"/>
                    </a:p>
                  </a:txBody>
                  <a:tcPr/>
                </a:tc>
                <a:tc>
                  <a:txBody>
                    <a:bodyPr/>
                    <a:lstStyle/>
                    <a:p>
                      <a:pPr algn="just">
                        <a:spcAft>
                          <a:spcPts val="0"/>
                        </a:spcAft>
                      </a:pPr>
                      <a:r>
                        <a:rPr lang="zh-CN" sz="1600" kern="100">
                          <a:solidFill>
                            <a:schemeClr val="tx1">
                              <a:lumMod val="50000"/>
                              <a:lumOff val="50000"/>
                            </a:schemeClr>
                          </a:solidFill>
                          <a:effectLst/>
                        </a:rPr>
                        <a:t>写字台</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zh-CN" sz="1600" kern="0">
                          <a:solidFill>
                            <a:schemeClr val="tx1">
                              <a:lumMod val="50000"/>
                              <a:lumOff val="50000"/>
                            </a:schemeClr>
                          </a:solidFill>
                          <a:effectLst/>
                        </a:rPr>
                        <a:t>台面</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300</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80</a:t>
                      </a:r>
                      <a:endParaRPr lang="zh-CN" sz="1600" kern="100">
                        <a:solidFill>
                          <a:schemeClr val="tx1">
                            <a:lumMod val="50000"/>
                            <a:lumOff val="50000"/>
                          </a:schemeClr>
                        </a:solidFill>
                        <a:effectLst/>
                        <a:latin typeface="Times New Roman"/>
                        <a:ea typeface="宋体"/>
                      </a:endParaRPr>
                    </a:p>
                  </a:txBody>
                  <a:tcPr marL="68580" marR="68580" marT="0" marB="0"/>
                </a:tc>
              </a:tr>
              <a:tr h="346295">
                <a:tc vMerge="1">
                  <a:txBody>
                    <a:bodyPr/>
                    <a:lstStyle/>
                    <a:p>
                      <a:endParaRPr lang="zh-CN" altLang="en-US"/>
                    </a:p>
                  </a:txBody>
                  <a:tcPr/>
                </a:tc>
                <a:tc>
                  <a:txBody>
                    <a:bodyPr/>
                    <a:lstStyle/>
                    <a:p>
                      <a:pPr algn="just">
                        <a:spcAft>
                          <a:spcPts val="0"/>
                        </a:spcAft>
                      </a:pPr>
                      <a:r>
                        <a:rPr lang="zh-CN" sz="1600" kern="100">
                          <a:solidFill>
                            <a:schemeClr val="tx1">
                              <a:lumMod val="50000"/>
                              <a:lumOff val="50000"/>
                            </a:schemeClr>
                          </a:solidFill>
                          <a:effectLst/>
                        </a:rPr>
                        <a:t>卫生间</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0.75m </a:t>
                      </a:r>
                      <a:r>
                        <a:rPr lang="zh-CN" sz="1600" kern="0">
                          <a:solidFill>
                            <a:schemeClr val="tx1">
                              <a:lumMod val="50000"/>
                              <a:lumOff val="50000"/>
                            </a:schemeClr>
                          </a:solidFill>
                          <a:effectLst/>
                        </a:rPr>
                        <a:t>水平面</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150</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80</a:t>
                      </a:r>
                      <a:endParaRPr lang="zh-CN" sz="1600" kern="100">
                        <a:solidFill>
                          <a:schemeClr val="tx1">
                            <a:lumMod val="50000"/>
                            <a:lumOff val="50000"/>
                          </a:schemeClr>
                        </a:solidFill>
                        <a:effectLst/>
                        <a:latin typeface="Times New Roman"/>
                        <a:ea typeface="宋体"/>
                      </a:endParaRPr>
                    </a:p>
                  </a:txBody>
                  <a:tcPr marL="68580" marR="68580" marT="0" marB="0"/>
                </a:tc>
              </a:tr>
              <a:tr h="413321">
                <a:tc gridSpan="2">
                  <a:txBody>
                    <a:bodyPr/>
                    <a:lstStyle/>
                    <a:p>
                      <a:pPr algn="just">
                        <a:spcAft>
                          <a:spcPts val="0"/>
                        </a:spcAft>
                      </a:pPr>
                      <a:r>
                        <a:rPr lang="zh-CN" sz="1600" kern="100">
                          <a:solidFill>
                            <a:schemeClr val="tx1">
                              <a:lumMod val="50000"/>
                              <a:lumOff val="50000"/>
                            </a:schemeClr>
                          </a:solidFill>
                          <a:effectLst/>
                        </a:rPr>
                        <a:t>中餐厅</a:t>
                      </a:r>
                      <a:endParaRPr lang="zh-CN" sz="1600" kern="100">
                        <a:solidFill>
                          <a:schemeClr val="tx1">
                            <a:lumMod val="50000"/>
                            <a:lumOff val="50000"/>
                          </a:schemeClr>
                        </a:solidFill>
                        <a:effectLst/>
                        <a:latin typeface="Times New Roman"/>
                        <a:ea typeface="宋体"/>
                      </a:endParaRPr>
                    </a:p>
                  </a:txBody>
                  <a:tcPr marL="68580" marR="68580" marT="0" marB="0"/>
                </a:tc>
                <a:tc hMerge="1">
                  <a:txBody>
                    <a:bodyPr/>
                    <a:lstStyle/>
                    <a:p>
                      <a:endParaRPr lang="zh-CN" altLang="en-US"/>
                    </a:p>
                  </a:txBody>
                  <a:tcPr/>
                </a:tc>
                <a:tc>
                  <a:txBody>
                    <a:bodyPr/>
                    <a:lstStyle/>
                    <a:p>
                      <a:pPr algn="just">
                        <a:spcAft>
                          <a:spcPts val="0"/>
                        </a:spcAft>
                      </a:pPr>
                      <a:r>
                        <a:rPr lang="en-US" sz="1600" kern="0">
                          <a:solidFill>
                            <a:schemeClr val="tx1">
                              <a:lumMod val="50000"/>
                              <a:lumOff val="50000"/>
                            </a:schemeClr>
                          </a:solidFill>
                          <a:effectLst/>
                        </a:rPr>
                        <a:t>0.75m </a:t>
                      </a:r>
                      <a:r>
                        <a:rPr lang="zh-CN" sz="1600" kern="0">
                          <a:solidFill>
                            <a:schemeClr val="tx1">
                              <a:lumMod val="50000"/>
                              <a:lumOff val="50000"/>
                            </a:schemeClr>
                          </a:solidFill>
                          <a:effectLst/>
                        </a:rPr>
                        <a:t>水平面</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200</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22</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80</a:t>
                      </a:r>
                      <a:endParaRPr lang="zh-CN" sz="1600" kern="100">
                        <a:solidFill>
                          <a:schemeClr val="tx1">
                            <a:lumMod val="50000"/>
                            <a:lumOff val="50000"/>
                          </a:schemeClr>
                        </a:solidFill>
                        <a:effectLst/>
                        <a:latin typeface="Times New Roman"/>
                        <a:ea typeface="宋体"/>
                      </a:endParaRPr>
                    </a:p>
                  </a:txBody>
                  <a:tcPr marL="68580" marR="68580" marT="0" marB="0"/>
                </a:tc>
              </a:tr>
              <a:tr h="333884">
                <a:tc gridSpan="2">
                  <a:txBody>
                    <a:bodyPr/>
                    <a:lstStyle/>
                    <a:p>
                      <a:pPr algn="just">
                        <a:spcAft>
                          <a:spcPts val="0"/>
                        </a:spcAft>
                      </a:pPr>
                      <a:r>
                        <a:rPr lang="zh-CN" sz="1600" kern="100">
                          <a:solidFill>
                            <a:schemeClr val="tx1">
                              <a:lumMod val="50000"/>
                              <a:lumOff val="50000"/>
                            </a:schemeClr>
                          </a:solidFill>
                          <a:effectLst/>
                        </a:rPr>
                        <a:t>西餐厅酒吧间</a:t>
                      </a:r>
                      <a:endParaRPr lang="zh-CN" sz="1600" kern="100">
                        <a:solidFill>
                          <a:schemeClr val="tx1">
                            <a:lumMod val="50000"/>
                            <a:lumOff val="50000"/>
                          </a:schemeClr>
                        </a:solidFill>
                        <a:effectLst/>
                        <a:latin typeface="Times New Roman"/>
                        <a:ea typeface="宋体"/>
                      </a:endParaRPr>
                    </a:p>
                  </a:txBody>
                  <a:tcPr marL="68580" marR="68580" marT="0" marB="0"/>
                </a:tc>
                <a:tc hMerge="1">
                  <a:txBody>
                    <a:bodyPr/>
                    <a:lstStyle/>
                    <a:p>
                      <a:endParaRPr lang="zh-CN" altLang="en-US"/>
                    </a:p>
                  </a:txBody>
                  <a:tcPr/>
                </a:tc>
                <a:tc>
                  <a:txBody>
                    <a:bodyPr/>
                    <a:lstStyle/>
                    <a:p>
                      <a:pPr algn="just">
                        <a:spcAft>
                          <a:spcPts val="0"/>
                        </a:spcAft>
                      </a:pPr>
                      <a:r>
                        <a:rPr lang="en-US" sz="1600" kern="0">
                          <a:solidFill>
                            <a:schemeClr val="tx1">
                              <a:lumMod val="50000"/>
                              <a:lumOff val="50000"/>
                            </a:schemeClr>
                          </a:solidFill>
                          <a:effectLst/>
                        </a:rPr>
                        <a:t>0.75m </a:t>
                      </a:r>
                      <a:r>
                        <a:rPr lang="zh-CN" sz="1600" kern="0">
                          <a:solidFill>
                            <a:schemeClr val="tx1">
                              <a:lumMod val="50000"/>
                              <a:lumOff val="50000"/>
                            </a:schemeClr>
                          </a:solidFill>
                          <a:effectLst/>
                        </a:rPr>
                        <a:t>水平面</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100</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80</a:t>
                      </a:r>
                      <a:endParaRPr lang="zh-CN" sz="1600" kern="100">
                        <a:solidFill>
                          <a:schemeClr val="tx1">
                            <a:lumMod val="50000"/>
                            <a:lumOff val="50000"/>
                          </a:schemeClr>
                        </a:solidFill>
                        <a:effectLst/>
                        <a:latin typeface="Times New Roman"/>
                        <a:ea typeface="宋体"/>
                      </a:endParaRPr>
                    </a:p>
                  </a:txBody>
                  <a:tcPr marL="68580" marR="68580" marT="0" marB="0"/>
                </a:tc>
              </a:tr>
              <a:tr h="297889">
                <a:tc gridSpan="2">
                  <a:txBody>
                    <a:bodyPr/>
                    <a:lstStyle/>
                    <a:p>
                      <a:pPr algn="just">
                        <a:spcAft>
                          <a:spcPts val="0"/>
                        </a:spcAft>
                      </a:pPr>
                      <a:r>
                        <a:rPr lang="zh-CN" sz="1600" kern="100">
                          <a:solidFill>
                            <a:schemeClr val="tx1">
                              <a:lumMod val="50000"/>
                              <a:lumOff val="50000"/>
                            </a:schemeClr>
                          </a:solidFill>
                          <a:effectLst/>
                        </a:rPr>
                        <a:t>多功能厅</a:t>
                      </a:r>
                      <a:endParaRPr lang="zh-CN" sz="1600" kern="100">
                        <a:solidFill>
                          <a:schemeClr val="tx1">
                            <a:lumMod val="50000"/>
                            <a:lumOff val="50000"/>
                          </a:schemeClr>
                        </a:solidFill>
                        <a:effectLst/>
                        <a:latin typeface="Times New Roman"/>
                        <a:ea typeface="宋体"/>
                      </a:endParaRPr>
                    </a:p>
                  </a:txBody>
                  <a:tcPr marL="68580" marR="68580" marT="0" marB="0"/>
                </a:tc>
                <a:tc hMerge="1">
                  <a:txBody>
                    <a:bodyPr/>
                    <a:lstStyle/>
                    <a:p>
                      <a:endParaRPr lang="zh-CN" altLang="en-US"/>
                    </a:p>
                  </a:txBody>
                  <a:tcPr/>
                </a:tc>
                <a:tc>
                  <a:txBody>
                    <a:bodyPr/>
                    <a:lstStyle/>
                    <a:p>
                      <a:pPr algn="just">
                        <a:spcAft>
                          <a:spcPts val="0"/>
                        </a:spcAft>
                      </a:pPr>
                      <a:r>
                        <a:rPr lang="en-US" sz="1600" kern="0">
                          <a:solidFill>
                            <a:schemeClr val="tx1">
                              <a:lumMod val="50000"/>
                              <a:lumOff val="50000"/>
                            </a:schemeClr>
                          </a:solidFill>
                          <a:effectLst/>
                        </a:rPr>
                        <a:t>0.75m </a:t>
                      </a:r>
                      <a:r>
                        <a:rPr lang="zh-CN" sz="1600" kern="0">
                          <a:solidFill>
                            <a:schemeClr val="tx1">
                              <a:lumMod val="50000"/>
                              <a:lumOff val="50000"/>
                            </a:schemeClr>
                          </a:solidFill>
                          <a:effectLst/>
                        </a:rPr>
                        <a:t>水平面</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300</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22</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80</a:t>
                      </a:r>
                      <a:endParaRPr lang="zh-CN" sz="1600" kern="100">
                        <a:solidFill>
                          <a:schemeClr val="tx1">
                            <a:lumMod val="50000"/>
                            <a:lumOff val="50000"/>
                          </a:schemeClr>
                        </a:solidFill>
                        <a:effectLst/>
                        <a:latin typeface="Times New Roman"/>
                        <a:ea typeface="宋体"/>
                      </a:endParaRPr>
                    </a:p>
                  </a:txBody>
                  <a:tcPr marL="68580" marR="68580" marT="0" marB="0"/>
                </a:tc>
              </a:tr>
              <a:tr h="426974">
                <a:tc gridSpan="2">
                  <a:txBody>
                    <a:bodyPr/>
                    <a:lstStyle/>
                    <a:p>
                      <a:pPr algn="just">
                        <a:spcAft>
                          <a:spcPts val="0"/>
                        </a:spcAft>
                      </a:pPr>
                      <a:r>
                        <a:rPr lang="zh-CN" sz="1600" kern="100">
                          <a:solidFill>
                            <a:schemeClr val="tx1">
                              <a:lumMod val="50000"/>
                              <a:lumOff val="50000"/>
                            </a:schemeClr>
                          </a:solidFill>
                          <a:effectLst/>
                        </a:rPr>
                        <a:t>门厅、总服务台</a:t>
                      </a:r>
                      <a:endParaRPr lang="zh-CN" sz="1600" kern="100">
                        <a:solidFill>
                          <a:schemeClr val="tx1">
                            <a:lumMod val="50000"/>
                            <a:lumOff val="50000"/>
                          </a:schemeClr>
                        </a:solidFill>
                        <a:effectLst/>
                        <a:latin typeface="Times New Roman"/>
                        <a:ea typeface="宋体"/>
                      </a:endParaRPr>
                    </a:p>
                  </a:txBody>
                  <a:tcPr marL="68580" marR="68580" marT="0" marB="0"/>
                </a:tc>
                <a:tc hMerge="1">
                  <a:txBody>
                    <a:bodyPr/>
                    <a:lstStyle/>
                    <a:p>
                      <a:endParaRPr lang="zh-CN" altLang="en-US"/>
                    </a:p>
                  </a:txBody>
                  <a:tcPr/>
                </a:tc>
                <a:tc>
                  <a:txBody>
                    <a:bodyPr/>
                    <a:lstStyle/>
                    <a:p>
                      <a:pPr algn="just">
                        <a:spcAft>
                          <a:spcPts val="0"/>
                        </a:spcAft>
                      </a:pPr>
                      <a:r>
                        <a:rPr lang="zh-CN" sz="1600" kern="0">
                          <a:solidFill>
                            <a:schemeClr val="tx1">
                              <a:lumMod val="50000"/>
                              <a:lumOff val="50000"/>
                            </a:schemeClr>
                          </a:solidFill>
                          <a:effectLst/>
                        </a:rPr>
                        <a:t>地面</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300</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80</a:t>
                      </a:r>
                      <a:endParaRPr lang="zh-CN" sz="1600" kern="100">
                        <a:solidFill>
                          <a:schemeClr val="tx1">
                            <a:lumMod val="50000"/>
                            <a:lumOff val="50000"/>
                          </a:schemeClr>
                        </a:solidFill>
                        <a:effectLst/>
                        <a:latin typeface="Times New Roman"/>
                        <a:ea typeface="宋体"/>
                      </a:endParaRPr>
                    </a:p>
                  </a:txBody>
                  <a:tcPr marL="68580" marR="68580" marT="0" marB="0"/>
                </a:tc>
              </a:tr>
              <a:tr h="333884">
                <a:tc gridSpan="2">
                  <a:txBody>
                    <a:bodyPr/>
                    <a:lstStyle/>
                    <a:p>
                      <a:pPr algn="just">
                        <a:spcAft>
                          <a:spcPts val="0"/>
                        </a:spcAft>
                      </a:pPr>
                      <a:r>
                        <a:rPr lang="zh-CN" sz="1600" kern="100">
                          <a:solidFill>
                            <a:schemeClr val="tx1">
                              <a:lumMod val="50000"/>
                              <a:lumOff val="50000"/>
                            </a:schemeClr>
                          </a:solidFill>
                          <a:effectLst/>
                        </a:rPr>
                        <a:t>休息厅</a:t>
                      </a:r>
                      <a:endParaRPr lang="zh-CN" sz="1600" kern="100">
                        <a:solidFill>
                          <a:schemeClr val="tx1">
                            <a:lumMod val="50000"/>
                            <a:lumOff val="50000"/>
                          </a:schemeClr>
                        </a:solidFill>
                        <a:effectLst/>
                        <a:latin typeface="Times New Roman"/>
                        <a:ea typeface="宋体"/>
                      </a:endParaRPr>
                    </a:p>
                  </a:txBody>
                  <a:tcPr marL="68580" marR="68580" marT="0" marB="0"/>
                </a:tc>
                <a:tc hMerge="1">
                  <a:txBody>
                    <a:bodyPr/>
                    <a:lstStyle/>
                    <a:p>
                      <a:endParaRPr lang="zh-CN" altLang="en-US"/>
                    </a:p>
                  </a:txBody>
                  <a:tcPr/>
                </a:tc>
                <a:tc>
                  <a:txBody>
                    <a:bodyPr/>
                    <a:lstStyle/>
                    <a:p>
                      <a:pPr algn="just">
                        <a:spcAft>
                          <a:spcPts val="0"/>
                        </a:spcAft>
                      </a:pPr>
                      <a:r>
                        <a:rPr lang="zh-CN" sz="1600" kern="0">
                          <a:solidFill>
                            <a:schemeClr val="tx1">
                              <a:lumMod val="50000"/>
                              <a:lumOff val="50000"/>
                            </a:schemeClr>
                          </a:solidFill>
                          <a:effectLst/>
                        </a:rPr>
                        <a:t>地面</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200</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80</a:t>
                      </a:r>
                      <a:endParaRPr lang="zh-CN" sz="1600" kern="100">
                        <a:solidFill>
                          <a:schemeClr val="tx1">
                            <a:lumMod val="50000"/>
                            <a:lumOff val="50000"/>
                          </a:schemeClr>
                        </a:solidFill>
                        <a:effectLst/>
                        <a:latin typeface="Times New Roman"/>
                        <a:ea typeface="宋体"/>
                      </a:endParaRPr>
                    </a:p>
                  </a:txBody>
                  <a:tcPr marL="68580" marR="68580" marT="0" marB="0"/>
                </a:tc>
              </a:tr>
              <a:tr h="413321">
                <a:tc gridSpan="2">
                  <a:txBody>
                    <a:bodyPr/>
                    <a:lstStyle/>
                    <a:p>
                      <a:pPr algn="just">
                        <a:spcAft>
                          <a:spcPts val="0"/>
                        </a:spcAft>
                      </a:pPr>
                      <a:r>
                        <a:rPr lang="zh-CN" sz="1600" kern="100">
                          <a:solidFill>
                            <a:schemeClr val="tx1">
                              <a:lumMod val="50000"/>
                              <a:lumOff val="50000"/>
                            </a:schemeClr>
                          </a:solidFill>
                          <a:effectLst/>
                        </a:rPr>
                        <a:t>客房层走廊</a:t>
                      </a:r>
                      <a:endParaRPr lang="zh-CN" sz="1600" kern="100">
                        <a:solidFill>
                          <a:schemeClr val="tx1">
                            <a:lumMod val="50000"/>
                            <a:lumOff val="50000"/>
                          </a:schemeClr>
                        </a:solidFill>
                        <a:effectLst/>
                        <a:latin typeface="Times New Roman"/>
                        <a:ea typeface="宋体"/>
                      </a:endParaRPr>
                    </a:p>
                  </a:txBody>
                  <a:tcPr marL="68580" marR="68580" marT="0" marB="0"/>
                </a:tc>
                <a:tc hMerge="1">
                  <a:txBody>
                    <a:bodyPr/>
                    <a:lstStyle/>
                    <a:p>
                      <a:endParaRPr lang="zh-CN" altLang="en-US"/>
                    </a:p>
                  </a:txBody>
                  <a:tcPr/>
                </a:tc>
                <a:tc>
                  <a:txBody>
                    <a:bodyPr/>
                    <a:lstStyle/>
                    <a:p>
                      <a:pPr algn="just">
                        <a:spcAft>
                          <a:spcPts val="0"/>
                        </a:spcAft>
                      </a:pPr>
                      <a:r>
                        <a:rPr lang="zh-CN" sz="1600" kern="0">
                          <a:solidFill>
                            <a:schemeClr val="tx1">
                              <a:lumMod val="50000"/>
                              <a:lumOff val="50000"/>
                            </a:schemeClr>
                          </a:solidFill>
                          <a:effectLst/>
                        </a:rPr>
                        <a:t>地面</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100">
                          <a:solidFill>
                            <a:schemeClr val="tx1">
                              <a:lumMod val="50000"/>
                              <a:lumOff val="50000"/>
                            </a:schemeClr>
                          </a:solidFill>
                          <a:effectLst/>
                        </a:rPr>
                        <a:t>50</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22</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80</a:t>
                      </a:r>
                      <a:endParaRPr lang="zh-CN" sz="1600" kern="100">
                        <a:solidFill>
                          <a:schemeClr val="tx1">
                            <a:lumMod val="50000"/>
                            <a:lumOff val="50000"/>
                          </a:schemeClr>
                        </a:solidFill>
                        <a:effectLst/>
                        <a:latin typeface="Times New Roman"/>
                        <a:ea typeface="宋体"/>
                      </a:endParaRPr>
                    </a:p>
                  </a:txBody>
                  <a:tcPr marL="68580" marR="68580" marT="0" marB="0"/>
                </a:tc>
              </a:tr>
              <a:tr h="320231">
                <a:tc gridSpan="2">
                  <a:txBody>
                    <a:bodyPr/>
                    <a:lstStyle/>
                    <a:p>
                      <a:pPr algn="just">
                        <a:spcAft>
                          <a:spcPts val="0"/>
                        </a:spcAft>
                      </a:pPr>
                      <a:r>
                        <a:rPr lang="zh-CN" sz="1600" kern="100">
                          <a:solidFill>
                            <a:schemeClr val="tx1">
                              <a:lumMod val="50000"/>
                              <a:lumOff val="50000"/>
                            </a:schemeClr>
                          </a:solidFill>
                          <a:effectLst/>
                        </a:rPr>
                        <a:t>厨房</a:t>
                      </a:r>
                      <a:endParaRPr lang="zh-CN" sz="1600" kern="100">
                        <a:solidFill>
                          <a:schemeClr val="tx1">
                            <a:lumMod val="50000"/>
                            <a:lumOff val="50000"/>
                          </a:schemeClr>
                        </a:solidFill>
                        <a:effectLst/>
                        <a:latin typeface="Times New Roman"/>
                        <a:ea typeface="宋体"/>
                      </a:endParaRPr>
                    </a:p>
                  </a:txBody>
                  <a:tcPr marL="68580" marR="68580" marT="0" marB="0"/>
                </a:tc>
                <a:tc hMerge="1">
                  <a:txBody>
                    <a:bodyPr/>
                    <a:lstStyle/>
                    <a:p>
                      <a:endParaRPr lang="zh-CN" altLang="en-US"/>
                    </a:p>
                  </a:txBody>
                  <a:tcPr/>
                </a:tc>
                <a:tc>
                  <a:txBody>
                    <a:bodyPr/>
                    <a:lstStyle/>
                    <a:p>
                      <a:pPr algn="just">
                        <a:spcAft>
                          <a:spcPts val="0"/>
                        </a:spcAft>
                      </a:pPr>
                      <a:r>
                        <a:rPr lang="zh-CN" sz="1600" kern="0">
                          <a:solidFill>
                            <a:schemeClr val="tx1">
                              <a:lumMod val="50000"/>
                              <a:lumOff val="50000"/>
                            </a:schemeClr>
                          </a:solidFill>
                          <a:effectLst/>
                        </a:rPr>
                        <a:t>台面</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200</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80</a:t>
                      </a:r>
                      <a:endParaRPr lang="zh-CN" sz="1600" kern="100">
                        <a:solidFill>
                          <a:schemeClr val="tx1">
                            <a:lumMod val="50000"/>
                            <a:lumOff val="50000"/>
                          </a:schemeClr>
                        </a:solidFill>
                        <a:effectLst/>
                        <a:latin typeface="Times New Roman"/>
                        <a:ea typeface="宋体"/>
                      </a:endParaRPr>
                    </a:p>
                  </a:txBody>
                  <a:tcPr marL="68580" marR="68580" marT="0" marB="0"/>
                </a:tc>
              </a:tr>
              <a:tr h="297889">
                <a:tc gridSpan="2">
                  <a:txBody>
                    <a:bodyPr/>
                    <a:lstStyle/>
                    <a:p>
                      <a:pPr algn="just">
                        <a:spcAft>
                          <a:spcPts val="0"/>
                        </a:spcAft>
                      </a:pPr>
                      <a:r>
                        <a:rPr lang="zh-CN" sz="1600" kern="100">
                          <a:solidFill>
                            <a:schemeClr val="tx1">
                              <a:lumMod val="50000"/>
                              <a:lumOff val="50000"/>
                            </a:schemeClr>
                          </a:solidFill>
                          <a:effectLst/>
                        </a:rPr>
                        <a:t>洗衣房</a:t>
                      </a:r>
                      <a:endParaRPr lang="zh-CN" sz="1600" kern="100">
                        <a:solidFill>
                          <a:schemeClr val="tx1">
                            <a:lumMod val="50000"/>
                            <a:lumOff val="50000"/>
                          </a:schemeClr>
                        </a:solidFill>
                        <a:effectLst/>
                        <a:latin typeface="Times New Roman"/>
                        <a:ea typeface="宋体"/>
                      </a:endParaRPr>
                    </a:p>
                  </a:txBody>
                  <a:tcPr marL="68580" marR="68580" marT="0" marB="0"/>
                </a:tc>
                <a:tc hMerge="1">
                  <a:txBody>
                    <a:bodyPr/>
                    <a:lstStyle/>
                    <a:p>
                      <a:endParaRPr lang="zh-CN" altLang="en-US"/>
                    </a:p>
                  </a:txBody>
                  <a:tcPr/>
                </a:tc>
                <a:tc>
                  <a:txBody>
                    <a:bodyPr/>
                    <a:lstStyle/>
                    <a:p>
                      <a:pPr algn="just">
                        <a:spcAft>
                          <a:spcPts val="0"/>
                        </a:spcAft>
                      </a:pPr>
                      <a:r>
                        <a:rPr lang="en-US" sz="1600" kern="0">
                          <a:solidFill>
                            <a:schemeClr val="tx1">
                              <a:lumMod val="50000"/>
                              <a:lumOff val="50000"/>
                            </a:schemeClr>
                          </a:solidFill>
                          <a:effectLst/>
                        </a:rPr>
                        <a:t>0.75m </a:t>
                      </a:r>
                      <a:r>
                        <a:rPr lang="zh-CN" sz="1600" kern="0">
                          <a:solidFill>
                            <a:schemeClr val="tx1">
                              <a:lumMod val="50000"/>
                              <a:lumOff val="50000"/>
                            </a:schemeClr>
                          </a:solidFill>
                          <a:effectLst/>
                        </a:rPr>
                        <a:t>水平面</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200</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a:solidFill>
                            <a:schemeClr val="tx1">
                              <a:lumMod val="50000"/>
                              <a:lumOff val="50000"/>
                            </a:schemeClr>
                          </a:solidFill>
                          <a:effectLst/>
                        </a:rPr>
                        <a:t>-</a:t>
                      </a:r>
                      <a:endParaRPr lang="zh-CN" sz="1600" kern="100">
                        <a:solidFill>
                          <a:schemeClr val="tx1">
                            <a:lumMod val="50000"/>
                            <a:lumOff val="50000"/>
                          </a:schemeClr>
                        </a:solidFill>
                        <a:effectLst/>
                        <a:latin typeface="Times New Roman"/>
                        <a:ea typeface="宋体"/>
                      </a:endParaRPr>
                    </a:p>
                  </a:txBody>
                  <a:tcPr marL="68580" marR="68580" marT="0" marB="0"/>
                </a:tc>
                <a:tc>
                  <a:txBody>
                    <a:bodyPr/>
                    <a:lstStyle/>
                    <a:p>
                      <a:pPr algn="just">
                        <a:spcAft>
                          <a:spcPts val="0"/>
                        </a:spcAft>
                      </a:pPr>
                      <a:r>
                        <a:rPr lang="en-US" sz="1600" kern="0" dirty="0">
                          <a:solidFill>
                            <a:schemeClr val="tx1">
                              <a:lumMod val="50000"/>
                              <a:lumOff val="50000"/>
                            </a:schemeClr>
                          </a:solidFill>
                          <a:effectLst/>
                        </a:rPr>
                        <a:t>80</a:t>
                      </a:r>
                      <a:endParaRPr lang="zh-CN" sz="1600" kern="100" dirty="0">
                        <a:solidFill>
                          <a:schemeClr val="tx1">
                            <a:lumMod val="50000"/>
                            <a:lumOff val="50000"/>
                          </a:schemeClr>
                        </a:solidFill>
                        <a:effectLst/>
                        <a:latin typeface="Times New Roman"/>
                        <a:ea typeface="宋体"/>
                      </a:endParaRPr>
                    </a:p>
                  </a:txBody>
                  <a:tcPr marL="68580" marR="68580" marT="0" marB="0"/>
                </a:tc>
              </a:tr>
            </a:tbl>
          </a:graphicData>
        </a:graphic>
      </p:graphicFrame>
      <p:sp>
        <p:nvSpPr>
          <p:cNvPr id="3" name="Rectangle 1"/>
          <p:cNvSpPr>
            <a:spLocks noChangeArrowheads="1"/>
          </p:cNvSpPr>
          <p:nvPr/>
        </p:nvSpPr>
        <p:spPr bwMode="auto">
          <a:xfrm>
            <a:off x="251520" y="548680"/>
            <a:ext cx="226215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宋体" pitchFamily="2" charset="-122"/>
              </a:rPr>
              <a:t>旅馆建筑照明标准值</a:t>
            </a:r>
            <a:endParaRPr kumimoji="0" lang="zh-CN" b="0" i="0" u="none" strike="noStrike" cap="none" normalizeH="0" baseline="0" dirty="0" smtClean="0">
              <a:ln>
                <a:noFill/>
              </a:ln>
              <a:solidFill>
                <a:schemeClr val="tx1">
                  <a:lumMod val="50000"/>
                  <a:lumOff val="50000"/>
                </a:schemeClr>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405493668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332656"/>
            <a:ext cx="8568952" cy="6124754"/>
          </a:xfrm>
          <a:prstGeom prst="rect">
            <a:avLst/>
          </a:prstGeom>
        </p:spPr>
        <p:txBody>
          <a:bodyPr wrap="square">
            <a:spAutoFit/>
          </a:bodyPr>
          <a:lstStyle/>
          <a:p>
            <a:r>
              <a:rPr lang="zh-CN" altLang="zh-CN" sz="2400" b="1" dirty="0">
                <a:solidFill>
                  <a:schemeClr val="tx1">
                    <a:lumMod val="50000"/>
                    <a:lumOff val="50000"/>
                  </a:schemeClr>
                </a:solidFill>
                <a:latin typeface="黑体" pitchFamily="49" charset="-122"/>
                <a:ea typeface="黑体" pitchFamily="49" charset="-122"/>
              </a:rPr>
              <a:t>第四节</a:t>
            </a:r>
            <a:r>
              <a:rPr lang="en-US" altLang="zh-CN" sz="2400" b="1" dirty="0">
                <a:solidFill>
                  <a:schemeClr val="tx1">
                    <a:lumMod val="50000"/>
                    <a:lumOff val="50000"/>
                  </a:schemeClr>
                </a:solidFill>
                <a:latin typeface="黑体" pitchFamily="49" charset="-122"/>
                <a:ea typeface="黑体" pitchFamily="49" charset="-122"/>
              </a:rPr>
              <a:t>  </a:t>
            </a:r>
            <a:r>
              <a:rPr lang="zh-CN" altLang="zh-CN" sz="2400" b="1" dirty="0">
                <a:solidFill>
                  <a:schemeClr val="tx1">
                    <a:lumMod val="50000"/>
                    <a:lumOff val="50000"/>
                  </a:schemeClr>
                </a:solidFill>
                <a:latin typeface="黑体" pitchFamily="49" charset="-122"/>
                <a:ea typeface="黑体" pitchFamily="49" charset="-122"/>
              </a:rPr>
              <a:t>会展中心照明控制方式</a:t>
            </a:r>
            <a:endParaRPr lang="zh-CN" altLang="zh-CN" sz="2400" dirty="0">
              <a:solidFill>
                <a:schemeClr val="tx1">
                  <a:lumMod val="50000"/>
                  <a:lumOff val="50000"/>
                </a:schemeClr>
              </a:solidFill>
              <a:latin typeface="黑体" pitchFamily="49" charset="-122"/>
              <a:ea typeface="黑体" pitchFamily="49" charset="-122"/>
            </a:endParaRPr>
          </a:p>
          <a:p>
            <a:r>
              <a:rPr lang="en-US" altLang="zh-CN" dirty="0">
                <a:solidFill>
                  <a:schemeClr val="tx1">
                    <a:lumMod val="50000"/>
                    <a:lumOff val="50000"/>
                  </a:schemeClr>
                </a:solidFill>
                <a:latin typeface="黑体" pitchFamily="49" charset="-122"/>
                <a:ea typeface="黑体" pitchFamily="49" charset="-122"/>
              </a:rPr>
              <a:t> </a:t>
            </a:r>
            <a:endParaRPr lang="zh-CN" altLang="zh-CN" dirty="0">
              <a:solidFill>
                <a:schemeClr val="tx1">
                  <a:lumMod val="50000"/>
                  <a:lumOff val="50000"/>
                </a:schemeClr>
              </a:solidFill>
              <a:latin typeface="黑体" pitchFamily="49" charset="-122"/>
              <a:ea typeface="黑体" pitchFamily="49" charset="-122"/>
            </a:endParaRPr>
          </a:p>
          <a:p>
            <a:r>
              <a:rPr lang="zh-CN" altLang="zh-CN" sz="2000" dirty="0">
                <a:solidFill>
                  <a:schemeClr val="tx1">
                    <a:lumMod val="50000"/>
                    <a:lumOff val="50000"/>
                  </a:schemeClr>
                </a:solidFill>
                <a:latin typeface="黑体" pitchFamily="49" charset="-122"/>
                <a:ea typeface="黑体" pitchFamily="49" charset="-122"/>
              </a:rPr>
              <a:t>一、照明的供、配电</a:t>
            </a:r>
            <a:r>
              <a:rPr lang="zh-CN" altLang="zh-CN" sz="2000" dirty="0" smtClean="0">
                <a:solidFill>
                  <a:schemeClr val="tx1">
                    <a:lumMod val="50000"/>
                    <a:lumOff val="50000"/>
                  </a:schemeClr>
                </a:solidFill>
                <a:latin typeface="黑体" pitchFamily="49" charset="-122"/>
                <a:ea typeface="黑体" pitchFamily="49" charset="-122"/>
              </a:rPr>
              <a:t>设计</a:t>
            </a:r>
            <a:endParaRPr lang="en-US" altLang="zh-CN" sz="2000" dirty="0" smtClean="0">
              <a:solidFill>
                <a:schemeClr val="tx1">
                  <a:lumMod val="50000"/>
                  <a:lumOff val="50000"/>
                </a:schemeClr>
              </a:solidFill>
              <a:latin typeface="黑体" pitchFamily="49" charset="-122"/>
              <a:ea typeface="黑体" pitchFamily="49" charset="-122"/>
            </a:endParaRPr>
          </a:p>
          <a:p>
            <a:r>
              <a:rPr lang="zh-CN" altLang="zh-CN" sz="2000" dirty="0">
                <a:solidFill>
                  <a:schemeClr val="tx1">
                    <a:lumMod val="50000"/>
                    <a:lumOff val="50000"/>
                  </a:schemeClr>
                </a:solidFill>
                <a:latin typeface="黑体" pitchFamily="49" charset="-122"/>
                <a:ea typeface="黑体" pitchFamily="49" charset="-122"/>
              </a:rPr>
              <a:t>二、照明的控制方式</a:t>
            </a:r>
          </a:p>
          <a:p>
            <a:r>
              <a:rPr lang="en-US" altLang="zh-CN" dirty="0">
                <a:solidFill>
                  <a:schemeClr val="tx1">
                    <a:lumMod val="50000"/>
                    <a:lumOff val="50000"/>
                  </a:schemeClr>
                </a:solidFill>
              </a:rPr>
              <a:t>    (</a:t>
            </a:r>
            <a:r>
              <a:rPr lang="zh-CN" altLang="zh-CN" dirty="0">
                <a:solidFill>
                  <a:schemeClr val="tx1">
                    <a:lumMod val="50000"/>
                    <a:lumOff val="50000"/>
                  </a:schemeClr>
                </a:solidFill>
              </a:rPr>
              <a:t>一</a:t>
            </a:r>
            <a:r>
              <a:rPr lang="en-US" altLang="zh-CN" dirty="0">
                <a:solidFill>
                  <a:schemeClr val="tx1">
                    <a:lumMod val="50000"/>
                    <a:lumOff val="50000"/>
                  </a:schemeClr>
                </a:solidFill>
              </a:rPr>
              <a:t>)</a:t>
            </a:r>
            <a:r>
              <a:rPr lang="zh-CN" altLang="zh-CN" dirty="0">
                <a:solidFill>
                  <a:schemeClr val="tx1">
                    <a:lumMod val="50000"/>
                    <a:lumOff val="50000"/>
                  </a:schemeClr>
                </a:solidFill>
              </a:rPr>
              <a:t>会展建筑为人员密集的公共区域，为展厅服务的照明控制开关应集中单独控制。</a:t>
            </a:r>
          </a:p>
          <a:p>
            <a:r>
              <a:rPr lang="en-US" altLang="zh-CN" dirty="0">
                <a:solidFill>
                  <a:schemeClr val="tx1">
                    <a:lumMod val="50000"/>
                    <a:lumOff val="50000"/>
                  </a:schemeClr>
                </a:solidFill>
              </a:rPr>
              <a:t>    (</a:t>
            </a:r>
            <a:r>
              <a:rPr lang="zh-CN" altLang="zh-CN" dirty="0">
                <a:solidFill>
                  <a:schemeClr val="tx1">
                    <a:lumMod val="50000"/>
                    <a:lumOff val="50000"/>
                  </a:schemeClr>
                </a:solidFill>
              </a:rPr>
              <a:t>二</a:t>
            </a:r>
            <a:r>
              <a:rPr lang="en-US" altLang="zh-CN" dirty="0">
                <a:solidFill>
                  <a:schemeClr val="tx1">
                    <a:lumMod val="50000"/>
                    <a:lumOff val="50000"/>
                  </a:schemeClr>
                </a:solidFill>
              </a:rPr>
              <a:t>)</a:t>
            </a:r>
            <a:r>
              <a:rPr lang="zh-CN" altLang="zh-CN" dirty="0">
                <a:solidFill>
                  <a:schemeClr val="tx1">
                    <a:lumMod val="50000"/>
                    <a:lumOff val="50000"/>
                  </a:schemeClr>
                </a:solidFill>
              </a:rPr>
              <a:t>当配电回路较少时可以采用面板集中控制；当配电回路较多时，应采用智能灯光</a:t>
            </a:r>
          </a:p>
          <a:p>
            <a:r>
              <a:rPr lang="zh-CN" altLang="zh-CN" dirty="0">
                <a:solidFill>
                  <a:schemeClr val="tx1">
                    <a:lumMod val="50000"/>
                    <a:lumOff val="50000"/>
                  </a:schemeClr>
                </a:solidFill>
              </a:rPr>
              <a:t>控制系统，既方便管理又减少公共区域的误操作。</a:t>
            </a:r>
          </a:p>
          <a:p>
            <a:r>
              <a:rPr lang="en-US" altLang="zh-CN" dirty="0">
                <a:solidFill>
                  <a:schemeClr val="tx1">
                    <a:lumMod val="50000"/>
                    <a:lumOff val="50000"/>
                  </a:schemeClr>
                </a:solidFill>
              </a:rPr>
              <a:t>    (</a:t>
            </a:r>
            <a:r>
              <a:rPr lang="zh-CN" altLang="zh-CN" dirty="0">
                <a:solidFill>
                  <a:schemeClr val="tx1">
                    <a:lumMod val="50000"/>
                    <a:lumOff val="50000"/>
                  </a:schemeClr>
                </a:solidFill>
              </a:rPr>
              <a:t>三</a:t>
            </a:r>
            <a:r>
              <a:rPr lang="en-US" altLang="zh-CN" dirty="0">
                <a:solidFill>
                  <a:schemeClr val="tx1">
                    <a:lumMod val="50000"/>
                    <a:lumOff val="50000"/>
                  </a:schemeClr>
                </a:solidFill>
              </a:rPr>
              <a:t>)</a:t>
            </a:r>
            <a:r>
              <a:rPr lang="zh-CN" altLang="zh-CN" dirty="0">
                <a:solidFill>
                  <a:schemeClr val="tx1">
                    <a:lumMod val="50000"/>
                    <a:lumOff val="50000"/>
                  </a:schemeClr>
                </a:solidFill>
              </a:rPr>
              <a:t>智能灯光控制设备应考虑既能集中控制又能在系统出现故障状态下各控制器独立</a:t>
            </a:r>
          </a:p>
          <a:p>
            <a:r>
              <a:rPr lang="zh-CN" altLang="zh-CN" dirty="0">
                <a:solidFill>
                  <a:schemeClr val="tx1">
                    <a:lumMod val="50000"/>
                    <a:lumOff val="50000"/>
                  </a:schemeClr>
                </a:solidFill>
              </a:rPr>
              <a:t>工作。</a:t>
            </a:r>
          </a:p>
          <a:p>
            <a:r>
              <a:rPr lang="en-US" altLang="zh-CN" dirty="0">
                <a:solidFill>
                  <a:schemeClr val="tx1">
                    <a:lumMod val="50000"/>
                    <a:lumOff val="50000"/>
                  </a:schemeClr>
                </a:solidFill>
              </a:rPr>
              <a:t>    (</a:t>
            </a:r>
            <a:r>
              <a:rPr lang="zh-CN" altLang="zh-CN" dirty="0">
                <a:solidFill>
                  <a:schemeClr val="tx1">
                    <a:lumMod val="50000"/>
                    <a:lumOff val="50000"/>
                  </a:schemeClr>
                </a:solidFill>
              </a:rPr>
              <a:t>四</a:t>
            </a:r>
            <a:r>
              <a:rPr lang="en-US" altLang="zh-CN" dirty="0">
                <a:solidFill>
                  <a:schemeClr val="tx1">
                    <a:lumMod val="50000"/>
                    <a:lumOff val="50000"/>
                  </a:schemeClr>
                </a:solidFill>
              </a:rPr>
              <a:t>)</a:t>
            </a:r>
            <a:r>
              <a:rPr lang="zh-CN" altLang="zh-CN" dirty="0">
                <a:solidFill>
                  <a:schemeClr val="tx1">
                    <a:lumMod val="50000"/>
                    <a:lumOff val="50000"/>
                  </a:schemeClr>
                </a:solidFill>
              </a:rPr>
              <a:t>控制器能接受应急信号，接受信号后自动转入执行应急命令。</a:t>
            </a:r>
          </a:p>
          <a:p>
            <a:r>
              <a:rPr lang="en-US" altLang="zh-CN" dirty="0">
                <a:solidFill>
                  <a:schemeClr val="tx1">
                    <a:lumMod val="50000"/>
                    <a:lumOff val="50000"/>
                  </a:schemeClr>
                </a:solidFill>
              </a:rPr>
              <a:t>    (</a:t>
            </a:r>
            <a:r>
              <a:rPr lang="zh-CN" altLang="zh-CN" dirty="0">
                <a:solidFill>
                  <a:schemeClr val="tx1">
                    <a:lumMod val="50000"/>
                    <a:lumOff val="50000"/>
                  </a:schemeClr>
                </a:solidFill>
              </a:rPr>
              <a:t>五</a:t>
            </a:r>
            <a:r>
              <a:rPr lang="en-US" altLang="zh-CN" dirty="0">
                <a:solidFill>
                  <a:schemeClr val="tx1">
                    <a:lumMod val="50000"/>
                    <a:lumOff val="50000"/>
                  </a:schemeClr>
                </a:solidFill>
              </a:rPr>
              <a:t>)</a:t>
            </a:r>
            <a:r>
              <a:rPr lang="zh-CN" altLang="zh-CN" dirty="0">
                <a:solidFill>
                  <a:schemeClr val="tx1">
                    <a:lumMod val="50000"/>
                    <a:lumOff val="50000"/>
                  </a:schemeClr>
                </a:solidFill>
              </a:rPr>
              <a:t>分区控制灯光要考虑值班照明的需求</a:t>
            </a:r>
            <a:r>
              <a:rPr lang="zh-CN" altLang="zh-CN" dirty="0" smtClean="0">
                <a:solidFill>
                  <a:schemeClr val="tx1">
                    <a:lumMod val="50000"/>
                    <a:lumOff val="50000"/>
                  </a:schemeClr>
                </a:solidFill>
              </a:rPr>
              <a:t>。</a:t>
            </a:r>
            <a:endParaRPr lang="en-US" altLang="zh-CN" dirty="0" smtClean="0">
              <a:solidFill>
                <a:schemeClr val="tx1">
                  <a:lumMod val="50000"/>
                  <a:lumOff val="50000"/>
                </a:schemeClr>
              </a:solidFill>
            </a:endParaRPr>
          </a:p>
          <a:p>
            <a:r>
              <a:rPr lang="zh-CN" altLang="zh-CN" sz="2000" dirty="0">
                <a:solidFill>
                  <a:schemeClr val="tx1">
                    <a:lumMod val="50000"/>
                    <a:lumOff val="50000"/>
                  </a:schemeClr>
                </a:solidFill>
                <a:latin typeface="黑体" pitchFamily="49" charset="-122"/>
                <a:ea typeface="黑体" pitchFamily="49" charset="-122"/>
              </a:rPr>
              <a:t>三、线路敷设</a:t>
            </a:r>
          </a:p>
          <a:p>
            <a:r>
              <a:rPr lang="zh-CN" altLang="zh-CN" sz="2000" dirty="0">
                <a:solidFill>
                  <a:schemeClr val="tx1">
                    <a:lumMod val="50000"/>
                    <a:lumOff val="50000"/>
                  </a:schemeClr>
                </a:solidFill>
                <a:latin typeface="黑体" pitchFamily="49" charset="-122"/>
                <a:ea typeface="黑体" pitchFamily="49" charset="-122"/>
              </a:rPr>
              <a:t>四、灯具的检修与维护</a:t>
            </a:r>
          </a:p>
          <a:p>
            <a:r>
              <a:rPr lang="en-US" altLang="zh-CN" dirty="0">
                <a:solidFill>
                  <a:schemeClr val="tx1">
                    <a:lumMod val="50000"/>
                    <a:lumOff val="50000"/>
                  </a:schemeClr>
                </a:solidFill>
              </a:rPr>
              <a:t>    (</a:t>
            </a:r>
            <a:r>
              <a:rPr lang="zh-CN" altLang="zh-CN" dirty="0">
                <a:solidFill>
                  <a:schemeClr val="tx1">
                    <a:lumMod val="50000"/>
                    <a:lumOff val="50000"/>
                  </a:schemeClr>
                </a:solidFill>
              </a:rPr>
              <a:t>一</a:t>
            </a:r>
            <a:r>
              <a:rPr lang="en-US" altLang="zh-CN" dirty="0">
                <a:solidFill>
                  <a:schemeClr val="tx1">
                    <a:lumMod val="50000"/>
                    <a:lumOff val="50000"/>
                  </a:schemeClr>
                </a:solidFill>
              </a:rPr>
              <a:t>)</a:t>
            </a:r>
            <a:r>
              <a:rPr lang="zh-CN" altLang="zh-CN" dirty="0">
                <a:solidFill>
                  <a:schemeClr val="tx1">
                    <a:lumMod val="50000"/>
                    <a:lumOff val="50000"/>
                  </a:schemeClr>
                </a:solidFill>
              </a:rPr>
              <a:t>采用马道检修灯具，马道要结合展厅上空的特点沿灯具布置，当采用金属网架时</a:t>
            </a:r>
          </a:p>
          <a:p>
            <a:r>
              <a:rPr lang="zh-CN" altLang="zh-CN" dirty="0">
                <a:solidFill>
                  <a:schemeClr val="tx1">
                    <a:lumMod val="50000"/>
                    <a:lumOff val="50000"/>
                  </a:schemeClr>
                </a:solidFill>
              </a:rPr>
              <a:t>要结合网架造型有规则地设置；</a:t>
            </a:r>
          </a:p>
          <a:p>
            <a:r>
              <a:rPr lang="en-US" altLang="zh-CN" dirty="0">
                <a:solidFill>
                  <a:schemeClr val="tx1">
                    <a:lumMod val="50000"/>
                    <a:lumOff val="50000"/>
                  </a:schemeClr>
                </a:solidFill>
              </a:rPr>
              <a:t>    (</a:t>
            </a:r>
            <a:r>
              <a:rPr lang="zh-CN" altLang="zh-CN" dirty="0">
                <a:solidFill>
                  <a:schemeClr val="tx1">
                    <a:lumMod val="50000"/>
                    <a:lumOff val="50000"/>
                  </a:schemeClr>
                </a:solidFill>
              </a:rPr>
              <a:t>二</a:t>
            </a:r>
            <a:r>
              <a:rPr lang="en-US" altLang="zh-CN" dirty="0">
                <a:solidFill>
                  <a:schemeClr val="tx1">
                    <a:lumMod val="50000"/>
                    <a:lumOff val="50000"/>
                  </a:schemeClr>
                </a:solidFill>
              </a:rPr>
              <a:t>)</a:t>
            </a:r>
            <a:r>
              <a:rPr lang="zh-CN" altLang="zh-CN" dirty="0">
                <a:solidFill>
                  <a:schemeClr val="tx1">
                    <a:lumMod val="50000"/>
                    <a:lumOff val="50000"/>
                  </a:schemeClr>
                </a:solidFill>
              </a:rPr>
              <a:t>采用升降机检修灯具时，需考虑升降机的储藏位置；</a:t>
            </a:r>
          </a:p>
          <a:p>
            <a:r>
              <a:rPr lang="en-US" altLang="zh-CN" dirty="0">
                <a:solidFill>
                  <a:schemeClr val="tx1">
                    <a:lumMod val="50000"/>
                    <a:lumOff val="50000"/>
                  </a:schemeClr>
                </a:solidFill>
              </a:rPr>
              <a:t>    (</a:t>
            </a:r>
            <a:r>
              <a:rPr lang="zh-CN" altLang="zh-CN" dirty="0">
                <a:solidFill>
                  <a:schemeClr val="tx1">
                    <a:lumMod val="50000"/>
                    <a:lumOff val="50000"/>
                  </a:schemeClr>
                </a:solidFill>
              </a:rPr>
              <a:t>三</a:t>
            </a:r>
            <a:r>
              <a:rPr lang="en-US" altLang="zh-CN" dirty="0">
                <a:solidFill>
                  <a:schemeClr val="tx1">
                    <a:lumMod val="50000"/>
                    <a:lumOff val="50000"/>
                  </a:schemeClr>
                </a:solidFill>
              </a:rPr>
              <a:t>)</a:t>
            </a:r>
            <a:r>
              <a:rPr lang="zh-CN" altLang="zh-CN" dirty="0">
                <a:solidFill>
                  <a:schemeClr val="tx1">
                    <a:lumMod val="50000"/>
                    <a:lumOff val="50000"/>
                  </a:schemeClr>
                </a:solidFill>
              </a:rPr>
              <a:t>可采用电动升降式灯具。</a:t>
            </a:r>
          </a:p>
          <a:p>
            <a:endParaRPr lang="zh-CN" altLang="zh-CN" dirty="0"/>
          </a:p>
        </p:txBody>
      </p:sp>
    </p:spTree>
    <p:extLst>
      <p:ext uri="{BB962C8B-B14F-4D97-AF65-F5344CB8AC3E}">
        <p14:creationId xmlns:p14="http://schemas.microsoft.com/office/powerpoint/2010/main" val="30494150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71058576"/>
              </p:ext>
            </p:extLst>
          </p:nvPr>
        </p:nvGraphicFramePr>
        <p:xfrm>
          <a:off x="0" y="1772816"/>
          <a:ext cx="9143999" cy="3960439"/>
        </p:xfrm>
        <a:graphic>
          <a:graphicData uri="http://schemas.openxmlformats.org/drawingml/2006/table">
            <a:tbl>
              <a:tblPr>
                <a:tableStyleId>{5C22544A-7EE6-4342-B048-85BDC9FD1C3A}</a:tableStyleId>
              </a:tblPr>
              <a:tblGrid>
                <a:gridCol w="2529007"/>
                <a:gridCol w="2529007"/>
                <a:gridCol w="2328979"/>
                <a:gridCol w="1757006"/>
              </a:tblGrid>
              <a:tr h="608828">
                <a:tc rowSpan="2">
                  <a:txBody>
                    <a:bodyPr/>
                    <a:lstStyle/>
                    <a:p>
                      <a:pPr algn="just">
                        <a:spcAft>
                          <a:spcPts val="0"/>
                        </a:spcAft>
                      </a:pPr>
                      <a:r>
                        <a:rPr lang="zh-CN" sz="1600" kern="100" dirty="0">
                          <a:effectLst/>
                        </a:rPr>
                        <a:t>房间或场所</a:t>
                      </a:r>
                      <a:endParaRPr lang="zh-CN" sz="1600" kern="100" dirty="0">
                        <a:effectLst/>
                        <a:latin typeface="Times New Roman"/>
                        <a:ea typeface="宋体"/>
                      </a:endParaRPr>
                    </a:p>
                  </a:txBody>
                  <a:tcPr marL="68580" marR="68580" marT="0" marB="0"/>
                </a:tc>
                <a:tc gridSpan="2">
                  <a:txBody>
                    <a:bodyPr/>
                    <a:lstStyle/>
                    <a:p>
                      <a:pPr algn="ctr">
                        <a:spcAft>
                          <a:spcPts val="0"/>
                        </a:spcAft>
                      </a:pPr>
                      <a:r>
                        <a:rPr lang="zh-CN" sz="1600" kern="100">
                          <a:effectLst/>
                        </a:rPr>
                        <a:t>照明功率密度（</a:t>
                      </a:r>
                      <a:r>
                        <a:rPr lang="en-US" sz="1600" kern="100">
                          <a:effectLst/>
                        </a:rPr>
                        <a:t>W/m</a:t>
                      </a:r>
                      <a:r>
                        <a:rPr lang="en-US" sz="1600" kern="100" baseline="30000">
                          <a:effectLst/>
                        </a:rPr>
                        <a:t>2</a:t>
                      </a:r>
                      <a:r>
                        <a:rPr lang="zh-CN" sz="1600" kern="100">
                          <a:effectLst/>
                        </a:rPr>
                        <a:t>）</a:t>
                      </a:r>
                      <a:endParaRPr lang="zh-CN" sz="1600" kern="100">
                        <a:effectLst/>
                        <a:latin typeface="Times New Roman"/>
                        <a:ea typeface="宋体"/>
                      </a:endParaRPr>
                    </a:p>
                  </a:txBody>
                  <a:tcPr marL="68580" marR="68580" marT="0" marB="0"/>
                </a:tc>
                <a:tc hMerge="1">
                  <a:txBody>
                    <a:bodyPr/>
                    <a:lstStyle/>
                    <a:p>
                      <a:endParaRPr lang="zh-CN" altLang="en-US"/>
                    </a:p>
                  </a:txBody>
                  <a:tcPr/>
                </a:tc>
                <a:tc rowSpan="2">
                  <a:txBody>
                    <a:bodyPr/>
                    <a:lstStyle/>
                    <a:p>
                      <a:pPr algn="ctr">
                        <a:spcAft>
                          <a:spcPts val="0"/>
                        </a:spcAft>
                      </a:pPr>
                      <a:r>
                        <a:rPr lang="zh-CN" sz="1600" kern="100">
                          <a:effectLst/>
                        </a:rPr>
                        <a:t>对应照度值（</a:t>
                      </a:r>
                      <a:r>
                        <a:rPr lang="en-US" sz="1600" kern="100">
                          <a:effectLst/>
                        </a:rPr>
                        <a:t>lx</a:t>
                      </a:r>
                      <a:r>
                        <a:rPr lang="zh-CN" sz="1600" kern="100">
                          <a:effectLst/>
                        </a:rPr>
                        <a:t>）</a:t>
                      </a:r>
                      <a:endParaRPr lang="zh-CN" sz="1600" kern="100">
                        <a:effectLst/>
                        <a:latin typeface="Times New Roman"/>
                        <a:ea typeface="宋体"/>
                      </a:endParaRPr>
                    </a:p>
                  </a:txBody>
                  <a:tcPr marL="68580" marR="68580" marT="0" marB="0"/>
                </a:tc>
              </a:tr>
              <a:tr h="633263">
                <a:tc vMerge="1">
                  <a:txBody>
                    <a:bodyPr/>
                    <a:lstStyle/>
                    <a:p>
                      <a:endParaRPr lang="zh-CN" altLang="en-US"/>
                    </a:p>
                  </a:txBody>
                  <a:tcPr/>
                </a:tc>
                <a:tc>
                  <a:txBody>
                    <a:bodyPr/>
                    <a:lstStyle/>
                    <a:p>
                      <a:pPr algn="ctr">
                        <a:spcAft>
                          <a:spcPts val="0"/>
                        </a:spcAft>
                      </a:pPr>
                      <a:r>
                        <a:rPr lang="zh-CN" sz="1600" kern="100">
                          <a:effectLst/>
                        </a:rPr>
                        <a:t>现行值</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目标值</a:t>
                      </a:r>
                      <a:endParaRPr lang="zh-CN" sz="1600" kern="100">
                        <a:effectLst/>
                        <a:latin typeface="Times New Roman"/>
                        <a:ea typeface="宋体"/>
                      </a:endParaRPr>
                    </a:p>
                  </a:txBody>
                  <a:tcPr marL="68580" marR="68580" marT="0" marB="0"/>
                </a:tc>
                <a:tc vMerge="1">
                  <a:txBody>
                    <a:bodyPr/>
                    <a:lstStyle/>
                    <a:p>
                      <a:endParaRPr lang="zh-CN" altLang="en-US"/>
                    </a:p>
                  </a:txBody>
                  <a:tcPr/>
                </a:tc>
              </a:tr>
              <a:tr h="559959">
                <a:tc>
                  <a:txBody>
                    <a:bodyPr/>
                    <a:lstStyle/>
                    <a:p>
                      <a:pPr algn="just">
                        <a:spcAft>
                          <a:spcPts val="0"/>
                        </a:spcAft>
                      </a:pPr>
                      <a:r>
                        <a:rPr lang="zh-CN" sz="1600" kern="100">
                          <a:effectLst/>
                        </a:rPr>
                        <a:t>客房</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15</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13</a:t>
                      </a:r>
                      <a:endParaRPr lang="zh-CN" sz="1600" kern="100">
                        <a:effectLst/>
                        <a:latin typeface="Times New Roman"/>
                        <a:ea typeface="宋体"/>
                      </a:endParaRPr>
                    </a:p>
                  </a:txBody>
                  <a:tcPr marL="68580" marR="68580" marT="0" marB="0"/>
                </a:tc>
                <a:tc>
                  <a:txBody>
                    <a:bodyPr/>
                    <a:lstStyle/>
                    <a:p>
                      <a:pPr algn="ctr">
                        <a:spcAft>
                          <a:spcPts val="0"/>
                        </a:spcAft>
                      </a:pPr>
                      <a:r>
                        <a:rPr lang="zh-CN" sz="1600" kern="100">
                          <a:effectLst/>
                        </a:rPr>
                        <a:t>——</a:t>
                      </a:r>
                      <a:endParaRPr lang="zh-CN" sz="1600" kern="100">
                        <a:effectLst/>
                        <a:latin typeface="Times New Roman"/>
                        <a:ea typeface="宋体"/>
                      </a:endParaRPr>
                    </a:p>
                  </a:txBody>
                  <a:tcPr marL="68580" marR="68580" marT="0" marB="0"/>
                </a:tc>
              </a:tr>
              <a:tr h="539597">
                <a:tc>
                  <a:txBody>
                    <a:bodyPr/>
                    <a:lstStyle/>
                    <a:p>
                      <a:pPr algn="just">
                        <a:spcAft>
                          <a:spcPts val="0"/>
                        </a:spcAft>
                      </a:pPr>
                      <a:r>
                        <a:rPr lang="zh-CN" sz="1600" kern="100">
                          <a:effectLst/>
                        </a:rPr>
                        <a:t>中餐厅</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13</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11</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200</a:t>
                      </a:r>
                      <a:endParaRPr lang="zh-CN" sz="1600" kern="100">
                        <a:effectLst/>
                        <a:latin typeface="Times New Roman"/>
                        <a:ea typeface="宋体"/>
                      </a:endParaRPr>
                    </a:p>
                  </a:txBody>
                  <a:tcPr marL="68580" marR="68580" marT="0" marB="0"/>
                </a:tc>
              </a:tr>
              <a:tr h="669915">
                <a:tc>
                  <a:txBody>
                    <a:bodyPr/>
                    <a:lstStyle/>
                    <a:p>
                      <a:pPr algn="just">
                        <a:spcAft>
                          <a:spcPts val="0"/>
                        </a:spcAft>
                      </a:pPr>
                      <a:r>
                        <a:rPr lang="zh-CN" sz="1600" kern="100">
                          <a:effectLst/>
                        </a:rPr>
                        <a:t>多功能厅</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18</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15</a:t>
                      </a:r>
                      <a:endParaRPr lang="zh-CN" sz="1600" kern="100">
                        <a:effectLst/>
                        <a:latin typeface="Times New Roman"/>
                        <a:ea typeface="宋体"/>
                      </a:endParaRPr>
                    </a:p>
                  </a:txBody>
                  <a:tcPr marL="68580" marR="68580" marT="0" marB="0"/>
                </a:tc>
                <a:tc>
                  <a:txBody>
                    <a:bodyPr/>
                    <a:lstStyle/>
                    <a:p>
                      <a:pPr algn="ctr">
                        <a:spcAft>
                          <a:spcPts val="0"/>
                        </a:spcAft>
                      </a:pPr>
                      <a:r>
                        <a:rPr lang="en-US" sz="1600" kern="100">
                          <a:effectLst/>
                        </a:rPr>
                        <a:t>300</a:t>
                      </a:r>
                      <a:endParaRPr lang="zh-CN" sz="1600" kern="100">
                        <a:effectLst/>
                        <a:latin typeface="Times New Roman"/>
                        <a:ea typeface="宋体"/>
                      </a:endParaRPr>
                    </a:p>
                  </a:txBody>
                  <a:tcPr marL="68580" marR="68580" marT="0" marB="0"/>
                </a:tc>
              </a:tr>
              <a:tr h="439822">
                <a:tc>
                  <a:txBody>
                    <a:bodyPr/>
                    <a:lstStyle/>
                    <a:p>
                      <a:pPr algn="just">
                        <a:spcAft>
                          <a:spcPts val="0"/>
                        </a:spcAft>
                      </a:pPr>
                      <a:r>
                        <a:rPr lang="zh-CN" sz="1600" kern="100">
                          <a:effectLst/>
                        </a:rPr>
                        <a:t>客房层走廊</a:t>
                      </a:r>
                      <a:endParaRPr lang="zh-CN" sz="1600" kern="100">
                        <a:effectLst/>
                        <a:latin typeface="Times New Roman"/>
                        <a:ea typeface="宋体"/>
                      </a:endParaRPr>
                    </a:p>
                  </a:txBody>
                  <a:tcPr marL="68580" marR="68580" marT="0" marB="0"/>
                </a:tc>
                <a:tc>
                  <a:txBody>
                    <a:bodyPr/>
                    <a:lstStyle/>
                    <a:p>
                      <a:pPr indent="571500" algn="just">
                        <a:spcAft>
                          <a:spcPts val="0"/>
                        </a:spcAft>
                      </a:pPr>
                      <a:r>
                        <a:rPr lang="en-US" sz="1600" kern="100">
                          <a:effectLst/>
                        </a:rPr>
                        <a:t>5</a:t>
                      </a:r>
                      <a:endParaRPr lang="zh-CN" sz="1600" kern="100">
                        <a:effectLst/>
                        <a:latin typeface="Times New Roman"/>
                        <a:ea typeface="宋体"/>
                      </a:endParaRPr>
                    </a:p>
                  </a:txBody>
                  <a:tcPr marL="68580" marR="68580" marT="0" marB="0"/>
                </a:tc>
                <a:tc>
                  <a:txBody>
                    <a:bodyPr/>
                    <a:lstStyle/>
                    <a:p>
                      <a:pPr indent="571500" algn="just">
                        <a:spcAft>
                          <a:spcPts val="0"/>
                        </a:spcAft>
                      </a:pPr>
                      <a:r>
                        <a:rPr lang="en-US" sz="1600" kern="100">
                          <a:effectLst/>
                        </a:rPr>
                        <a:t>4</a:t>
                      </a:r>
                      <a:endParaRPr lang="zh-CN" sz="1600" kern="100">
                        <a:effectLst/>
                        <a:latin typeface="Times New Roman"/>
                        <a:ea typeface="宋体"/>
                      </a:endParaRPr>
                    </a:p>
                  </a:txBody>
                  <a:tcPr marL="68580" marR="68580" marT="0" marB="0"/>
                </a:tc>
                <a:tc>
                  <a:txBody>
                    <a:bodyPr/>
                    <a:lstStyle/>
                    <a:p>
                      <a:pPr indent="342900" algn="just">
                        <a:spcAft>
                          <a:spcPts val="0"/>
                        </a:spcAft>
                      </a:pPr>
                      <a:r>
                        <a:rPr lang="en-US" sz="1600" kern="100">
                          <a:effectLst/>
                        </a:rPr>
                        <a:t>50</a:t>
                      </a:r>
                      <a:endParaRPr lang="zh-CN" sz="1600" kern="100">
                        <a:effectLst/>
                        <a:latin typeface="Times New Roman"/>
                        <a:ea typeface="宋体"/>
                      </a:endParaRPr>
                    </a:p>
                  </a:txBody>
                  <a:tcPr marL="68580" marR="68580" marT="0" marB="0"/>
                </a:tc>
              </a:tr>
              <a:tr h="509055">
                <a:tc>
                  <a:txBody>
                    <a:bodyPr/>
                    <a:lstStyle/>
                    <a:p>
                      <a:pPr algn="just">
                        <a:spcAft>
                          <a:spcPts val="0"/>
                        </a:spcAft>
                      </a:pPr>
                      <a:r>
                        <a:rPr lang="zh-CN" sz="1600" kern="100">
                          <a:effectLst/>
                        </a:rPr>
                        <a:t>门厅</a:t>
                      </a:r>
                      <a:endParaRPr lang="zh-CN" sz="1600" kern="100">
                        <a:effectLst/>
                        <a:latin typeface="Times New Roman"/>
                        <a:ea typeface="宋体"/>
                      </a:endParaRPr>
                    </a:p>
                  </a:txBody>
                  <a:tcPr marL="68580" marR="68580" marT="0" marB="0"/>
                </a:tc>
                <a:tc>
                  <a:txBody>
                    <a:bodyPr/>
                    <a:lstStyle/>
                    <a:p>
                      <a:pPr indent="571500" algn="just">
                        <a:spcAft>
                          <a:spcPts val="0"/>
                        </a:spcAft>
                      </a:pPr>
                      <a:r>
                        <a:rPr lang="en-US" sz="1600" kern="100">
                          <a:effectLst/>
                        </a:rPr>
                        <a:t>15</a:t>
                      </a:r>
                      <a:endParaRPr lang="zh-CN" sz="1600" kern="100">
                        <a:effectLst/>
                        <a:latin typeface="Times New Roman"/>
                        <a:ea typeface="宋体"/>
                      </a:endParaRPr>
                    </a:p>
                  </a:txBody>
                  <a:tcPr marL="68580" marR="68580" marT="0" marB="0"/>
                </a:tc>
                <a:tc>
                  <a:txBody>
                    <a:bodyPr/>
                    <a:lstStyle/>
                    <a:p>
                      <a:pPr indent="571500" algn="just">
                        <a:spcAft>
                          <a:spcPts val="0"/>
                        </a:spcAft>
                      </a:pPr>
                      <a:r>
                        <a:rPr lang="en-US" sz="1600" kern="100">
                          <a:effectLst/>
                        </a:rPr>
                        <a:t>13</a:t>
                      </a:r>
                      <a:endParaRPr lang="zh-CN" sz="1600" kern="100">
                        <a:effectLst/>
                        <a:latin typeface="Times New Roman"/>
                        <a:ea typeface="宋体"/>
                      </a:endParaRPr>
                    </a:p>
                  </a:txBody>
                  <a:tcPr marL="68580" marR="68580" marT="0" marB="0"/>
                </a:tc>
                <a:tc>
                  <a:txBody>
                    <a:bodyPr/>
                    <a:lstStyle/>
                    <a:p>
                      <a:pPr indent="342900" algn="just">
                        <a:spcAft>
                          <a:spcPts val="0"/>
                        </a:spcAft>
                      </a:pPr>
                      <a:r>
                        <a:rPr lang="en-US" sz="1600" kern="100" dirty="0">
                          <a:effectLst/>
                        </a:rPr>
                        <a:t>300</a:t>
                      </a:r>
                      <a:endParaRPr lang="zh-CN" sz="1600" kern="100" dirty="0">
                        <a:effectLst/>
                        <a:latin typeface="Times New Roman"/>
                        <a:ea typeface="宋体"/>
                      </a:endParaRPr>
                    </a:p>
                  </a:txBody>
                  <a:tcPr marL="68580" marR="68580" marT="0" marB="0"/>
                </a:tc>
              </a:tr>
            </a:tbl>
          </a:graphicData>
        </a:graphic>
      </p:graphicFrame>
      <p:sp>
        <p:nvSpPr>
          <p:cNvPr id="4" name="Rectangle 1"/>
          <p:cNvSpPr>
            <a:spLocks noChangeArrowheads="1"/>
          </p:cNvSpPr>
          <p:nvPr/>
        </p:nvSpPr>
        <p:spPr bwMode="auto">
          <a:xfrm>
            <a:off x="-179512" y="1030179"/>
            <a:ext cx="4916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宋体" pitchFamily="2" charset="-122"/>
              </a:rPr>
              <a:t>旅馆建筑照明功率密度值</a:t>
            </a:r>
            <a:r>
              <a:rPr kumimoji="0" lang="zh-CN"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Times New Roman" pitchFamily="18" charset="0"/>
              </a:rPr>
              <a:t>（</a:t>
            </a:r>
            <a:r>
              <a:rPr kumimoji="0" lang="en-US" altLang="zh-CN"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Times New Roman" pitchFamily="18" charset="0"/>
              </a:rPr>
              <a:t>GB50034-2004</a:t>
            </a:r>
            <a:r>
              <a:rPr kumimoji="0" lang="zh-CN" altLang="en-US" b="0" i="0" u="none" strike="noStrike" cap="none" normalizeH="0" baseline="0" dirty="0" smtClean="0">
                <a:ln>
                  <a:noFill/>
                </a:ln>
                <a:solidFill>
                  <a:schemeClr val="tx1">
                    <a:lumMod val="50000"/>
                    <a:lumOff val="50000"/>
                  </a:schemeClr>
                </a:solidFill>
                <a:effectLst/>
                <a:latin typeface="黑体" pitchFamily="49" charset="-122"/>
                <a:ea typeface="黑体" pitchFamily="49" charset="-122"/>
                <a:cs typeface="Times New Roman" pitchFamily="18" charset="0"/>
              </a:rPr>
              <a:t>）</a:t>
            </a:r>
            <a:endParaRPr kumimoji="0" lang="zh-CN" altLang="en-US" b="0" i="0" u="none" strike="noStrike" cap="none" normalizeH="0" baseline="0" dirty="0" smtClean="0">
              <a:ln>
                <a:noFill/>
              </a:ln>
              <a:solidFill>
                <a:schemeClr val="tx1">
                  <a:lumMod val="50000"/>
                  <a:lumOff val="50000"/>
                </a:schemeClr>
              </a:solidFill>
              <a:effectLst/>
              <a:latin typeface="Arial" pitchFamily="34" charset="0"/>
              <a:ea typeface="宋体" pitchFamily="2" charset="-122"/>
              <a:cs typeface="宋体" pitchFamily="2" charset="-122"/>
            </a:endParaRPr>
          </a:p>
          <a:p>
            <a:pPr marL="0" marR="0" lvl="0" indent="3429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661059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9552" y="404664"/>
            <a:ext cx="4572000" cy="1292662"/>
          </a:xfrm>
          <a:prstGeom prst="rect">
            <a:avLst/>
          </a:prstGeom>
        </p:spPr>
        <p:txBody>
          <a:bodyPr>
            <a:spAutoFit/>
          </a:bodyPr>
          <a:lstStyle/>
          <a:p>
            <a:r>
              <a:rPr lang="zh-CN" altLang="zh-CN" sz="2400" dirty="0">
                <a:solidFill>
                  <a:schemeClr val="tx1">
                    <a:lumMod val="50000"/>
                    <a:lumOff val="50000"/>
                  </a:schemeClr>
                </a:solidFill>
                <a:latin typeface="黑体" pitchFamily="49" charset="-122"/>
                <a:ea typeface="黑体" pitchFamily="49" charset="-122"/>
              </a:rPr>
              <a:t>第一节</a:t>
            </a:r>
            <a:r>
              <a:rPr lang="en-US" altLang="zh-CN" sz="2400" dirty="0">
                <a:solidFill>
                  <a:schemeClr val="tx1">
                    <a:lumMod val="50000"/>
                    <a:lumOff val="50000"/>
                  </a:schemeClr>
                </a:solidFill>
                <a:latin typeface="黑体" pitchFamily="49" charset="-122"/>
                <a:ea typeface="黑体" pitchFamily="49" charset="-122"/>
              </a:rPr>
              <a:t>   </a:t>
            </a:r>
            <a:r>
              <a:rPr lang="zh-CN" altLang="zh-CN" sz="2400" dirty="0">
                <a:solidFill>
                  <a:schemeClr val="tx1">
                    <a:lumMod val="50000"/>
                    <a:lumOff val="50000"/>
                  </a:schemeClr>
                </a:solidFill>
                <a:latin typeface="黑体" pitchFamily="49" charset="-122"/>
                <a:ea typeface="黑体" pitchFamily="49" charset="-122"/>
              </a:rPr>
              <a:t>入口与门厅照明</a:t>
            </a:r>
          </a:p>
          <a:p>
            <a:r>
              <a:rPr lang="zh-CN" altLang="zh-CN" dirty="0">
                <a:solidFill>
                  <a:schemeClr val="tx1">
                    <a:lumMod val="50000"/>
                    <a:lumOff val="50000"/>
                  </a:schemeClr>
                </a:solidFill>
                <a:latin typeface="黑体" pitchFamily="49" charset="-122"/>
                <a:ea typeface="黑体" pitchFamily="49" charset="-122"/>
              </a:rPr>
              <a:t>一、入口</a:t>
            </a:r>
            <a:r>
              <a:rPr lang="zh-CN" altLang="zh-CN" dirty="0" smtClean="0">
                <a:solidFill>
                  <a:schemeClr val="tx1">
                    <a:lumMod val="50000"/>
                    <a:lumOff val="50000"/>
                  </a:schemeClr>
                </a:solidFill>
                <a:latin typeface="黑体" pitchFamily="49" charset="-122"/>
                <a:ea typeface="黑体" pitchFamily="49" charset="-122"/>
              </a:rPr>
              <a:t>照明</a:t>
            </a:r>
            <a:endParaRPr lang="en-US" altLang="zh-CN" dirty="0" smtClean="0">
              <a:solidFill>
                <a:schemeClr val="tx1">
                  <a:lumMod val="50000"/>
                  <a:lumOff val="50000"/>
                </a:schemeClr>
              </a:solidFill>
              <a:latin typeface="黑体" pitchFamily="49" charset="-122"/>
              <a:ea typeface="黑体" pitchFamily="49" charset="-122"/>
            </a:endParaRPr>
          </a:p>
          <a:p>
            <a:r>
              <a:rPr lang="zh-CN" altLang="zh-CN" dirty="0">
                <a:solidFill>
                  <a:schemeClr val="tx1">
                    <a:lumMod val="50000"/>
                    <a:lumOff val="50000"/>
                  </a:schemeClr>
                </a:solidFill>
                <a:latin typeface="黑体" pitchFamily="49" charset="-122"/>
                <a:ea typeface="黑体" pitchFamily="49" charset="-122"/>
              </a:rPr>
              <a:t>二、门厅照明</a:t>
            </a:r>
          </a:p>
          <a:p>
            <a:endParaRPr lang="zh-CN" altLang="zh-CN"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7" name="Picture 1"/>
          <p:cNvPicPr>
            <a:picLocks noChangeAspect="1" noChangeArrowheads="1"/>
          </p:cNvPicPr>
          <p:nvPr/>
        </p:nvPicPr>
        <p:blipFill>
          <a:blip r:embed="rId2">
            <a:lum bright="24000" contrast="18000"/>
            <a:extLst>
              <a:ext uri="{28A0092B-C50C-407E-A947-70E740481C1C}">
                <a14:useLocalDpi xmlns:a14="http://schemas.microsoft.com/office/drawing/2010/main" val="0"/>
              </a:ext>
            </a:extLst>
          </a:blip>
          <a:srcRect/>
          <a:stretch>
            <a:fillRect/>
          </a:stretch>
        </p:blipFill>
        <p:spPr bwMode="auto">
          <a:xfrm>
            <a:off x="-1" y="2420887"/>
            <a:ext cx="4524115" cy="4437113"/>
          </a:xfrm>
          <a:prstGeom prst="rect">
            <a:avLst/>
          </a:prstGeom>
          <a:noFill/>
          <a:extLst>
            <a:ext uri="{909E8E84-426E-40DD-AFC4-6F175D3DCCD1}">
              <a14:hiddenFill xmlns:a14="http://schemas.microsoft.com/office/drawing/2010/main">
                <a:solidFill>
                  <a:srgbClr val="BBE0E3"/>
                </a:solidFill>
              </a14:hiddenFill>
            </a:ext>
          </a:extLst>
        </p:spPr>
      </p:pic>
      <p:pic>
        <p:nvPicPr>
          <p:cNvPr id="5" name="Picture 3" descr="01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286" y="1"/>
            <a:ext cx="46437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457384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188640"/>
            <a:ext cx="4572000" cy="1754326"/>
          </a:xfrm>
          <a:prstGeom prst="rect">
            <a:avLst/>
          </a:prstGeom>
        </p:spPr>
        <p:txBody>
          <a:bodyPr>
            <a:spAutoFit/>
          </a:bodyPr>
          <a:lstStyle/>
          <a:p>
            <a:r>
              <a:rPr lang="zh-CN" altLang="zh-CN" b="1" dirty="0">
                <a:solidFill>
                  <a:schemeClr val="tx1">
                    <a:lumMod val="50000"/>
                    <a:lumOff val="50000"/>
                  </a:schemeClr>
                </a:solidFill>
                <a:latin typeface="黑体" pitchFamily="49" charset="-122"/>
                <a:ea typeface="黑体" pitchFamily="49" charset="-122"/>
              </a:rPr>
              <a:t>第二节</a:t>
            </a:r>
            <a:r>
              <a:rPr lang="en-US" altLang="zh-CN" b="1" dirty="0">
                <a:solidFill>
                  <a:schemeClr val="tx1">
                    <a:lumMod val="50000"/>
                    <a:lumOff val="50000"/>
                  </a:schemeClr>
                </a:solidFill>
                <a:latin typeface="黑体" pitchFamily="49" charset="-122"/>
                <a:ea typeface="黑体" pitchFamily="49" charset="-122"/>
              </a:rPr>
              <a:t>   </a:t>
            </a:r>
            <a:r>
              <a:rPr lang="zh-CN" altLang="zh-CN" b="1" dirty="0">
                <a:solidFill>
                  <a:schemeClr val="tx1">
                    <a:lumMod val="50000"/>
                    <a:lumOff val="50000"/>
                  </a:schemeClr>
                </a:solidFill>
                <a:latin typeface="黑体" pitchFamily="49" charset="-122"/>
                <a:ea typeface="黑体" pitchFamily="49" charset="-122"/>
              </a:rPr>
              <a:t>大堂照明设计</a:t>
            </a:r>
            <a:endParaRPr lang="zh-CN" altLang="zh-CN" dirty="0">
              <a:solidFill>
                <a:schemeClr val="tx1">
                  <a:lumMod val="50000"/>
                  <a:lumOff val="50000"/>
                </a:schemeClr>
              </a:solidFill>
              <a:latin typeface="黑体" pitchFamily="49" charset="-122"/>
              <a:ea typeface="黑体" pitchFamily="49" charset="-122"/>
            </a:endParaRPr>
          </a:p>
          <a:p>
            <a:endParaRPr lang="en-US" altLang="zh-CN" dirty="0" smtClean="0">
              <a:solidFill>
                <a:schemeClr val="tx1">
                  <a:lumMod val="50000"/>
                  <a:lumOff val="50000"/>
                </a:schemeClr>
              </a:solidFill>
              <a:latin typeface="黑体" pitchFamily="49" charset="-122"/>
              <a:ea typeface="黑体" pitchFamily="49" charset="-122"/>
            </a:endParaRPr>
          </a:p>
          <a:p>
            <a:r>
              <a:rPr lang="zh-CN" altLang="zh-CN" dirty="0" smtClean="0">
                <a:solidFill>
                  <a:schemeClr val="tx1">
                    <a:lumMod val="50000"/>
                    <a:lumOff val="50000"/>
                  </a:schemeClr>
                </a:solidFill>
                <a:latin typeface="黑体" pitchFamily="49" charset="-122"/>
                <a:ea typeface="黑体" pitchFamily="49" charset="-122"/>
              </a:rPr>
              <a:t>一</a:t>
            </a:r>
            <a:r>
              <a:rPr lang="zh-CN" altLang="zh-CN" dirty="0">
                <a:solidFill>
                  <a:schemeClr val="tx1">
                    <a:lumMod val="50000"/>
                    <a:lumOff val="50000"/>
                  </a:schemeClr>
                </a:solidFill>
                <a:latin typeface="黑体" pitchFamily="49" charset="-122"/>
                <a:ea typeface="黑体" pitchFamily="49" charset="-122"/>
              </a:rPr>
              <a:t>、总体照明</a:t>
            </a:r>
          </a:p>
          <a:p>
            <a:r>
              <a:rPr lang="zh-CN" altLang="zh-CN" dirty="0">
                <a:solidFill>
                  <a:schemeClr val="tx1">
                    <a:lumMod val="50000"/>
                    <a:lumOff val="50000"/>
                  </a:schemeClr>
                </a:solidFill>
                <a:latin typeface="黑体" pitchFamily="49" charset="-122"/>
                <a:ea typeface="黑体" pitchFamily="49" charset="-122"/>
              </a:rPr>
              <a:t>二、功能照明</a:t>
            </a:r>
          </a:p>
          <a:p>
            <a:r>
              <a:rPr lang="zh-CN" altLang="zh-CN" dirty="0">
                <a:solidFill>
                  <a:schemeClr val="tx1">
                    <a:lumMod val="50000"/>
                    <a:lumOff val="50000"/>
                  </a:schemeClr>
                </a:solidFill>
                <a:latin typeface="黑体" pitchFamily="49" charset="-122"/>
                <a:ea typeface="黑体" pitchFamily="49" charset="-122"/>
              </a:rPr>
              <a:t>三、装饰照明</a:t>
            </a:r>
          </a:p>
          <a:p>
            <a:pPr lvl="0"/>
            <a:endParaRPr lang="zh-CN" altLang="zh-CN" dirty="0"/>
          </a:p>
        </p:txBody>
      </p:sp>
      <p:pic>
        <p:nvPicPr>
          <p:cNvPr id="3" name="Picture 2" descr="DSC0719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974324"/>
            <a:ext cx="3813327" cy="4883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Image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3327" y="0"/>
            <a:ext cx="2774898" cy="3333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t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3326" y="3281726"/>
            <a:ext cx="5330673" cy="3576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大体那根杠杆"/>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225" y="-1"/>
            <a:ext cx="2582179" cy="3281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73565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895360"/>
            <a:ext cx="5269198" cy="2677656"/>
          </a:xfrm>
          <a:prstGeom prst="rect">
            <a:avLst/>
          </a:prstGeom>
        </p:spPr>
        <p:txBody>
          <a:bodyPr wrap="square">
            <a:spAutoFit/>
          </a:bodyPr>
          <a:lstStyle/>
          <a:p>
            <a:r>
              <a:rPr lang="zh-CN" altLang="zh-CN" sz="2400" dirty="0">
                <a:solidFill>
                  <a:schemeClr val="tx1">
                    <a:lumMod val="50000"/>
                    <a:lumOff val="50000"/>
                  </a:schemeClr>
                </a:solidFill>
                <a:latin typeface="黑体" pitchFamily="49" charset="-122"/>
                <a:ea typeface="黑体" pitchFamily="49" charset="-122"/>
              </a:rPr>
              <a:t>第三节 客房</a:t>
            </a:r>
            <a:r>
              <a:rPr lang="zh-CN" altLang="zh-CN" sz="2400" dirty="0" smtClean="0">
                <a:solidFill>
                  <a:schemeClr val="tx1">
                    <a:lumMod val="50000"/>
                    <a:lumOff val="50000"/>
                  </a:schemeClr>
                </a:solidFill>
                <a:latin typeface="黑体" pitchFamily="49" charset="-122"/>
                <a:ea typeface="黑体" pitchFamily="49" charset="-122"/>
              </a:rPr>
              <a:t>照明设计</a:t>
            </a:r>
            <a:endParaRPr lang="en-US" altLang="zh-CN" sz="2400" dirty="0" smtClean="0">
              <a:solidFill>
                <a:schemeClr val="tx1">
                  <a:lumMod val="50000"/>
                  <a:lumOff val="50000"/>
                </a:schemeClr>
              </a:solidFill>
              <a:latin typeface="黑体" pitchFamily="49" charset="-122"/>
              <a:ea typeface="黑体" pitchFamily="49" charset="-122"/>
            </a:endParaRPr>
          </a:p>
          <a:p>
            <a:r>
              <a:rPr lang="zh-CN" altLang="zh-CN" dirty="0">
                <a:solidFill>
                  <a:schemeClr val="tx1">
                    <a:lumMod val="50000"/>
                    <a:lumOff val="50000"/>
                  </a:schemeClr>
                </a:solidFill>
                <a:latin typeface="黑体" pitchFamily="49" charset="-122"/>
                <a:ea typeface="黑体" pitchFamily="49" charset="-122"/>
              </a:rPr>
              <a:t>一、客房照明</a:t>
            </a:r>
          </a:p>
          <a:p>
            <a:r>
              <a:rPr lang="zh-CN" altLang="zh-CN" dirty="0">
                <a:solidFill>
                  <a:schemeClr val="tx1">
                    <a:lumMod val="50000"/>
                    <a:lumOff val="50000"/>
                  </a:schemeClr>
                </a:solidFill>
                <a:latin typeface="黑体" pitchFamily="49" charset="-122"/>
                <a:ea typeface="黑体" pitchFamily="49" charset="-122"/>
              </a:rPr>
              <a:t>二、客房照明控制</a:t>
            </a:r>
          </a:p>
          <a:p>
            <a:r>
              <a:rPr lang="zh-CN" altLang="zh-CN" dirty="0">
                <a:solidFill>
                  <a:schemeClr val="tx1">
                    <a:lumMod val="50000"/>
                    <a:lumOff val="50000"/>
                  </a:schemeClr>
                </a:solidFill>
              </a:rPr>
              <a:t>（一</a:t>
            </a:r>
            <a:r>
              <a:rPr lang="en-US" altLang="zh-CN" dirty="0">
                <a:solidFill>
                  <a:schemeClr val="tx1">
                    <a:lumMod val="50000"/>
                    <a:lumOff val="50000"/>
                  </a:schemeClr>
                </a:solidFill>
              </a:rPr>
              <a:t>) </a:t>
            </a:r>
            <a:r>
              <a:rPr lang="zh-CN" altLang="zh-CN" dirty="0">
                <a:solidFill>
                  <a:schemeClr val="tx1">
                    <a:lumMod val="50000"/>
                    <a:lumOff val="50000"/>
                  </a:schemeClr>
                </a:solidFill>
              </a:rPr>
              <a:t>客房照明控制应依据方便、灵活的原则，采用不同的控制方式。</a:t>
            </a:r>
          </a:p>
          <a:p>
            <a:r>
              <a:rPr lang="zh-CN" altLang="zh-CN" dirty="0">
                <a:solidFill>
                  <a:schemeClr val="tx1">
                    <a:lumMod val="50000"/>
                    <a:lumOff val="50000"/>
                  </a:schemeClr>
                </a:solidFill>
              </a:rPr>
              <a:t>（二</a:t>
            </a:r>
            <a:r>
              <a:rPr lang="en-US" altLang="zh-CN" dirty="0">
                <a:solidFill>
                  <a:schemeClr val="tx1">
                    <a:lumMod val="50000"/>
                    <a:lumOff val="50000"/>
                  </a:schemeClr>
                </a:solidFill>
              </a:rPr>
              <a:t>)</a:t>
            </a:r>
            <a:r>
              <a:rPr lang="zh-CN" altLang="zh-CN" dirty="0">
                <a:solidFill>
                  <a:schemeClr val="tx1">
                    <a:lumMod val="50000"/>
                    <a:lumOff val="50000"/>
                  </a:schemeClr>
                </a:solidFill>
              </a:rPr>
              <a:t>现代旅馆客房还设有节能控制开关，控制冰箱之外的所有灯光、电器，以达到人走灯灭，安全节电的目的。</a:t>
            </a:r>
          </a:p>
          <a:p>
            <a:endParaRPr lang="zh-CN" altLang="zh-CN"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145"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4581129"/>
            <a:ext cx="2885085" cy="2307704"/>
          </a:xfrm>
          <a:prstGeom prst="rect">
            <a:avLst/>
          </a:prstGeom>
          <a:noFill/>
          <a:extLst>
            <a:ext uri="{909E8E84-426E-40DD-AFC4-6F175D3DCCD1}">
              <a14:hiddenFill xmlns:a14="http://schemas.microsoft.com/office/drawing/2010/main">
                <a:solidFill>
                  <a:srgbClr val="BBE0E3"/>
                </a:solidFill>
              </a14:hiddenFill>
            </a:ext>
          </a:extLst>
        </p:spPr>
      </p:pic>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5084" y="4581129"/>
            <a:ext cx="2885084" cy="2302930"/>
          </a:xfrm>
          <a:prstGeom prst="rect">
            <a:avLst/>
          </a:prstGeom>
          <a:noFill/>
          <a:extLst>
            <a:ext uri="{909E8E84-426E-40DD-AFC4-6F175D3DCCD1}">
              <a14:hiddenFill xmlns:a14="http://schemas.microsoft.com/office/drawing/2010/main">
                <a:solidFill>
                  <a:srgbClr val="BBE0E3"/>
                </a:solidFill>
              </a14:hiddenFill>
            </a:ext>
          </a:extLst>
        </p:spPr>
      </p:pic>
      <p:pic>
        <p:nvPicPr>
          <p:cNvPr id="6149" name="Picture 5" descr="KEFA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0168" y="4581128"/>
            <a:ext cx="3373832" cy="2276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图片 1"/>
          <p:cNvPicPr>
            <a:picLocks noChangeAspect="1" noChangeArrowheads="1"/>
          </p:cNvPicPr>
          <p:nvPr/>
        </p:nvPicPr>
        <p:blipFill>
          <a:blip r:embed="rId5">
            <a:extLst>
              <a:ext uri="{28A0092B-C50C-407E-A947-70E740481C1C}">
                <a14:useLocalDpi xmlns:a14="http://schemas.microsoft.com/office/drawing/2010/main" val="0"/>
              </a:ext>
            </a:extLst>
          </a:blip>
          <a:srcRect l="29073" t="3540" r="30309" b="42928"/>
          <a:stretch>
            <a:fillRect/>
          </a:stretch>
        </p:blipFill>
        <p:spPr bwMode="auto">
          <a:xfrm>
            <a:off x="5664734" y="985421"/>
            <a:ext cx="3479266" cy="25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97376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169" name="Picture 1" descr="11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1608497" y="-1203834"/>
            <a:ext cx="5927004" cy="914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53386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404664"/>
            <a:ext cx="5878532" cy="738664"/>
          </a:xfrm>
          <a:prstGeom prst="rect">
            <a:avLst/>
          </a:prstGeom>
        </p:spPr>
        <p:txBody>
          <a:bodyPr wrap="none">
            <a:spAutoFit/>
          </a:bodyPr>
          <a:lstStyle/>
          <a:p>
            <a:r>
              <a:rPr lang="zh-CN" altLang="zh-CN" sz="2400" dirty="0">
                <a:solidFill>
                  <a:schemeClr val="tx1">
                    <a:lumMod val="50000"/>
                    <a:lumOff val="50000"/>
                  </a:schemeClr>
                </a:solidFill>
                <a:latin typeface="黑体" pitchFamily="49" charset="-122"/>
                <a:ea typeface="黑体" pitchFamily="49" charset="-122"/>
              </a:rPr>
              <a:t>第四节 走廊、楼梯间、电梯间的</a:t>
            </a:r>
            <a:r>
              <a:rPr lang="zh-CN" altLang="zh-CN" sz="2400" dirty="0" smtClean="0">
                <a:solidFill>
                  <a:schemeClr val="tx1">
                    <a:lumMod val="50000"/>
                    <a:lumOff val="50000"/>
                  </a:schemeClr>
                </a:solidFill>
                <a:latin typeface="黑体" pitchFamily="49" charset="-122"/>
                <a:ea typeface="黑体" pitchFamily="49" charset="-122"/>
              </a:rPr>
              <a:t>照明设计</a:t>
            </a:r>
            <a:endParaRPr lang="en-US" altLang="zh-CN" sz="2400" dirty="0" smtClean="0">
              <a:solidFill>
                <a:schemeClr val="tx1">
                  <a:lumMod val="50000"/>
                  <a:lumOff val="50000"/>
                </a:schemeClr>
              </a:solidFill>
              <a:latin typeface="黑体" pitchFamily="49" charset="-122"/>
              <a:ea typeface="黑体" pitchFamily="49" charset="-122"/>
            </a:endParaRPr>
          </a:p>
          <a:p>
            <a:endParaRPr lang="zh-CN" altLang="zh-CN" dirty="0"/>
          </a:p>
        </p:txBody>
      </p:sp>
      <p:pic>
        <p:nvPicPr>
          <p:cNvPr id="8194" name="图片 1"/>
          <p:cNvPicPr>
            <a:picLocks noChangeAspect="1" noChangeArrowheads="1"/>
          </p:cNvPicPr>
          <p:nvPr/>
        </p:nvPicPr>
        <p:blipFill>
          <a:blip r:embed="rId2">
            <a:extLst>
              <a:ext uri="{28A0092B-C50C-407E-A947-70E740481C1C}">
                <a14:useLocalDpi xmlns:a14="http://schemas.microsoft.com/office/drawing/2010/main" val="0"/>
              </a:ext>
            </a:extLst>
          </a:blip>
          <a:srcRect l="31262" r="31175"/>
          <a:stretch>
            <a:fillRect/>
          </a:stretch>
        </p:blipFill>
        <p:spPr bwMode="auto">
          <a:xfrm>
            <a:off x="0" y="1061331"/>
            <a:ext cx="4139952" cy="5796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p:cNvPicPr>
            <a:picLocks noChangeAspect="1" noChangeArrowheads="1"/>
          </p:cNvPicPr>
          <p:nvPr/>
        </p:nvPicPr>
        <p:blipFill>
          <a:blip r:embed="rId3">
            <a:extLst>
              <a:ext uri="{28A0092B-C50C-407E-A947-70E740481C1C}">
                <a14:useLocalDpi xmlns:a14="http://schemas.microsoft.com/office/drawing/2010/main" val="0"/>
              </a:ext>
            </a:extLst>
          </a:blip>
          <a:srcRect l="29124" r="29315"/>
          <a:stretch>
            <a:fillRect/>
          </a:stretch>
        </p:blipFill>
        <p:spPr bwMode="auto">
          <a:xfrm>
            <a:off x="4139952" y="1061331"/>
            <a:ext cx="5004048" cy="5796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84399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404664"/>
            <a:ext cx="4320480" cy="4062651"/>
          </a:xfrm>
          <a:prstGeom prst="rect">
            <a:avLst/>
          </a:prstGeom>
        </p:spPr>
        <p:txBody>
          <a:bodyPr wrap="square">
            <a:spAutoFit/>
          </a:bodyPr>
          <a:lstStyle/>
          <a:p>
            <a:r>
              <a:rPr lang="zh-CN" altLang="zh-CN" sz="2400" dirty="0">
                <a:solidFill>
                  <a:schemeClr val="tx1">
                    <a:lumMod val="50000"/>
                    <a:lumOff val="50000"/>
                  </a:schemeClr>
                </a:solidFill>
                <a:latin typeface="黑体" pitchFamily="49" charset="-122"/>
                <a:ea typeface="黑体" pitchFamily="49" charset="-122"/>
              </a:rPr>
              <a:t>第五节 餐厅照明设计</a:t>
            </a:r>
          </a:p>
          <a:p>
            <a:r>
              <a:rPr lang="zh-CN" altLang="zh-CN" dirty="0">
                <a:solidFill>
                  <a:schemeClr val="tx1">
                    <a:lumMod val="50000"/>
                    <a:lumOff val="50000"/>
                  </a:schemeClr>
                </a:solidFill>
                <a:latin typeface="黑体" pitchFamily="49" charset="-122"/>
                <a:ea typeface="黑体" pitchFamily="49" charset="-122"/>
              </a:rPr>
              <a:t>一、餐厅</a:t>
            </a:r>
            <a:r>
              <a:rPr lang="zh-CN" altLang="zh-CN" dirty="0" smtClean="0">
                <a:solidFill>
                  <a:schemeClr val="tx1">
                    <a:lumMod val="50000"/>
                    <a:lumOff val="50000"/>
                  </a:schemeClr>
                </a:solidFill>
                <a:latin typeface="黑体" pitchFamily="49" charset="-122"/>
                <a:ea typeface="黑体" pitchFamily="49" charset="-122"/>
              </a:rPr>
              <a:t>照明设计</a:t>
            </a:r>
            <a:endParaRPr lang="en-US" altLang="zh-CN" dirty="0" smtClean="0">
              <a:solidFill>
                <a:schemeClr val="tx1">
                  <a:lumMod val="50000"/>
                  <a:lumOff val="50000"/>
                </a:schemeClr>
              </a:solidFill>
              <a:latin typeface="黑体" pitchFamily="49" charset="-122"/>
              <a:ea typeface="黑体" pitchFamily="49" charset="-122"/>
            </a:endParaRPr>
          </a:p>
          <a:p>
            <a:r>
              <a:rPr lang="zh-CN" altLang="zh-CN" dirty="0">
                <a:solidFill>
                  <a:schemeClr val="tx1">
                    <a:lumMod val="50000"/>
                    <a:lumOff val="50000"/>
                  </a:schemeClr>
                </a:solidFill>
              </a:rPr>
              <a:t>餐厅常见的灯光设置有：</a:t>
            </a:r>
          </a:p>
          <a:p>
            <a:r>
              <a:rPr lang="zh-CN" altLang="zh-CN" dirty="0">
                <a:solidFill>
                  <a:schemeClr val="tx1">
                    <a:lumMod val="50000"/>
                    <a:lumOff val="50000"/>
                  </a:schemeClr>
                </a:solidFill>
              </a:rPr>
              <a:t>（一）均匀布置的顶光，采用吸顶灯或嵌入式筒灯做行列布置或满天星布置，也可采用装饰吊灯。</a:t>
            </a:r>
          </a:p>
          <a:p>
            <a:r>
              <a:rPr lang="zh-CN" altLang="zh-CN" dirty="0">
                <a:solidFill>
                  <a:schemeClr val="tx1">
                    <a:lumMod val="50000"/>
                    <a:lumOff val="50000"/>
                  </a:schemeClr>
                </a:solidFill>
              </a:rPr>
              <a:t>（二）烘托气氛的槽灯，一般有槽灯或分块暗槽灯等形式。</a:t>
            </a:r>
          </a:p>
          <a:p>
            <a:r>
              <a:rPr lang="zh-CN" altLang="zh-CN" dirty="0">
                <a:solidFill>
                  <a:schemeClr val="tx1">
                    <a:lumMod val="50000"/>
                    <a:lumOff val="50000"/>
                  </a:schemeClr>
                </a:solidFill>
              </a:rPr>
              <a:t>（三）适当位置、数量的装饰壁灯。</a:t>
            </a:r>
          </a:p>
          <a:p>
            <a:r>
              <a:rPr lang="zh-CN" altLang="zh-CN" dirty="0">
                <a:solidFill>
                  <a:schemeClr val="tx1">
                    <a:lumMod val="50000"/>
                    <a:lumOff val="50000"/>
                  </a:schemeClr>
                </a:solidFill>
              </a:rPr>
              <a:t>（四）餐厅铭牌灯光，比如用</a:t>
            </a:r>
            <a:r>
              <a:rPr lang="en-US" altLang="zh-CN" dirty="0">
                <a:solidFill>
                  <a:schemeClr val="tx1">
                    <a:lumMod val="50000"/>
                    <a:lumOff val="50000"/>
                  </a:schemeClr>
                </a:solidFill>
              </a:rPr>
              <a:t>LED</a:t>
            </a:r>
            <a:r>
              <a:rPr lang="zh-CN" altLang="zh-CN" dirty="0">
                <a:solidFill>
                  <a:schemeClr val="tx1">
                    <a:lumMod val="50000"/>
                    <a:lumOff val="50000"/>
                  </a:schemeClr>
                </a:solidFill>
              </a:rPr>
              <a:t>、霓虹灯组成的铭牌。</a:t>
            </a:r>
          </a:p>
          <a:p>
            <a:r>
              <a:rPr lang="zh-CN" altLang="zh-CN" dirty="0">
                <a:solidFill>
                  <a:schemeClr val="tx1">
                    <a:lumMod val="50000"/>
                    <a:lumOff val="50000"/>
                  </a:schemeClr>
                </a:solidFill>
              </a:rPr>
              <a:t>（五）专门照射陈设品的射灯。</a:t>
            </a:r>
          </a:p>
          <a:p>
            <a:r>
              <a:rPr lang="zh-CN" altLang="zh-CN" dirty="0">
                <a:solidFill>
                  <a:schemeClr val="tx1">
                    <a:lumMod val="50000"/>
                    <a:lumOff val="50000"/>
                  </a:schemeClr>
                </a:solidFill>
              </a:rPr>
              <a:t>（六）服务台的局部照明灯等。</a:t>
            </a:r>
          </a:p>
          <a:p>
            <a:endParaRPr lang="zh-CN" altLang="zh-CN" dirty="0"/>
          </a:p>
        </p:txBody>
      </p:sp>
      <p:pic>
        <p:nvPicPr>
          <p:cNvPr id="9218" name="Picture 2" descr="中式餐厅的土"/>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0"/>
            <a:ext cx="3851920" cy="359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descr="Image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3596489"/>
            <a:ext cx="3859110" cy="326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29824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TotalTime>
  <Words>1020</Words>
  <Application>Microsoft Office PowerPoint</Application>
  <PresentationFormat>全屏显示(4:3)</PresentationFormat>
  <Paragraphs>267</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user</cp:lastModifiedBy>
  <cp:revision>28</cp:revision>
  <dcterms:created xsi:type="dcterms:W3CDTF">2012-01-04T13:23:17Z</dcterms:created>
  <dcterms:modified xsi:type="dcterms:W3CDTF">2012-01-06T13:24:41Z</dcterms:modified>
</cp:coreProperties>
</file>