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  <p:sldMasterId id="2147483720" r:id="rId5"/>
  </p:sldMasterIdLst>
  <p:notesMasterIdLst>
    <p:notesMasterId r:id="rId37"/>
  </p:notesMasterIdLst>
  <p:sldIdLst>
    <p:sldId id="381" r:id="rId6"/>
    <p:sldId id="341" r:id="rId7"/>
    <p:sldId id="389" r:id="rId8"/>
    <p:sldId id="390" r:id="rId9"/>
    <p:sldId id="391" r:id="rId10"/>
    <p:sldId id="392" r:id="rId11"/>
    <p:sldId id="393" r:id="rId12"/>
    <p:sldId id="394" r:id="rId13"/>
    <p:sldId id="396" r:id="rId14"/>
    <p:sldId id="397" r:id="rId15"/>
    <p:sldId id="339" r:id="rId16"/>
    <p:sldId id="399" r:id="rId17"/>
    <p:sldId id="400" r:id="rId18"/>
    <p:sldId id="401" r:id="rId19"/>
    <p:sldId id="402" r:id="rId20"/>
    <p:sldId id="403" r:id="rId21"/>
    <p:sldId id="404" r:id="rId22"/>
    <p:sldId id="405" r:id="rId23"/>
    <p:sldId id="406" r:id="rId24"/>
    <p:sldId id="338" r:id="rId25"/>
    <p:sldId id="346" r:id="rId26"/>
    <p:sldId id="352" r:id="rId27"/>
    <p:sldId id="354" r:id="rId28"/>
    <p:sldId id="337" r:id="rId29"/>
    <p:sldId id="418" r:id="rId30"/>
    <p:sldId id="336" r:id="rId31"/>
    <p:sldId id="414" r:id="rId32"/>
    <p:sldId id="415" r:id="rId33"/>
    <p:sldId id="416" r:id="rId34"/>
    <p:sldId id="419" r:id="rId35"/>
    <p:sldId id="417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 varScale="1">
        <p:scale>
          <a:sx n="88" d="100"/>
          <a:sy n="88" d="100"/>
        </p:scale>
        <p:origin x="81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88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7.xml"/><Relationship Id="rId3" Type="http://schemas.openxmlformats.org/officeDocument/2006/relationships/slide" Target="slides/slide12.xml"/><Relationship Id="rId7" Type="http://schemas.openxmlformats.org/officeDocument/2006/relationships/slide" Target="slides/slide16.xml"/><Relationship Id="rId2" Type="http://schemas.openxmlformats.org/officeDocument/2006/relationships/slide" Target="slides/slide10.xml"/><Relationship Id="rId1" Type="http://schemas.openxmlformats.org/officeDocument/2006/relationships/slide" Target="slides/slide9.xml"/><Relationship Id="rId6" Type="http://schemas.openxmlformats.org/officeDocument/2006/relationships/slide" Target="slides/slide15.xml"/><Relationship Id="rId5" Type="http://schemas.openxmlformats.org/officeDocument/2006/relationships/slide" Target="slides/slide14.xml"/><Relationship Id="rId4" Type="http://schemas.openxmlformats.org/officeDocument/2006/relationships/slide" Target="slides/slide13.xml"/><Relationship Id="rId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9CB29F-3B85-4281-AB3F-5458AD44E8C4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285E8C56-A7BB-4EFC-B66F-42117F95AB18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zh-CN" altLang="en-US" sz="4000" b="1" dirty="0" smtClean="0">
              <a:solidFill>
                <a:srgbClr val="FF0000"/>
              </a:solidFill>
            </a:rPr>
            <a:t>任务二  汽车润滑剂与其</a:t>
          </a:r>
          <a:r>
            <a:rPr lang="zh-CN" altLang="en-US" sz="4000" b="1" dirty="0" smtClean="0">
              <a:solidFill>
                <a:srgbClr val="FF0000"/>
              </a:solidFill>
            </a:rPr>
            <a:t>使用</a:t>
          </a:r>
          <a:endParaRPr lang="zh-CN" sz="4000" dirty="0">
            <a:solidFill>
              <a:srgbClr val="FF0000"/>
            </a:solidFill>
          </a:endParaRPr>
        </a:p>
      </dgm:t>
    </dgm:pt>
    <dgm:pt modelId="{38A4AEBB-3ECC-4988-A33F-99E05BCB430D}" type="parTrans" cxnId="{63B2C9EE-F6D9-4733-BBC8-C47A536B860F}">
      <dgm:prSet/>
      <dgm:spPr/>
      <dgm:t>
        <a:bodyPr/>
        <a:lstStyle/>
        <a:p>
          <a:endParaRPr lang="zh-CN" altLang="en-US"/>
        </a:p>
      </dgm:t>
    </dgm:pt>
    <dgm:pt modelId="{8EA848CE-23AA-456F-B45F-3D1D302AEC6D}" type="sibTrans" cxnId="{63B2C9EE-F6D9-4733-BBC8-C47A536B860F}">
      <dgm:prSet/>
      <dgm:spPr/>
      <dgm:t>
        <a:bodyPr/>
        <a:lstStyle/>
        <a:p>
          <a:endParaRPr lang="zh-CN" altLang="en-US"/>
        </a:p>
      </dgm:t>
    </dgm:pt>
    <dgm:pt modelId="{72E4534E-9B53-4715-A703-DBB8A63B5D8A}" type="pres">
      <dgm:prSet presAssocID="{8E9CB29F-3B85-4281-AB3F-5458AD44E8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CB304BB-921E-4F58-90CE-5A953676B3F8}" type="pres">
      <dgm:prSet presAssocID="{285E8C56-A7BB-4EFC-B66F-42117F95AB18}" presName="parentText" presStyleLbl="node1" presStyleIdx="0" presStyleCnt="1" custLinFactNeighborX="-392" custLinFactNeighborY="202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D934A31-419A-4F9B-858B-62E1EF7AA7C1}" type="presOf" srcId="{8E9CB29F-3B85-4281-AB3F-5458AD44E8C4}" destId="{72E4534E-9B53-4715-A703-DBB8A63B5D8A}" srcOrd="0" destOrd="0" presId="urn:microsoft.com/office/officeart/2005/8/layout/vList2"/>
    <dgm:cxn modelId="{F920C525-A3C4-44FA-B47A-30E3B4883516}" type="presOf" srcId="{285E8C56-A7BB-4EFC-B66F-42117F95AB18}" destId="{3CB304BB-921E-4F58-90CE-5A953676B3F8}" srcOrd="0" destOrd="0" presId="urn:microsoft.com/office/officeart/2005/8/layout/vList2"/>
    <dgm:cxn modelId="{63B2C9EE-F6D9-4733-BBC8-C47A536B860F}" srcId="{8E9CB29F-3B85-4281-AB3F-5458AD44E8C4}" destId="{285E8C56-A7BB-4EFC-B66F-42117F95AB18}" srcOrd="0" destOrd="0" parTransId="{38A4AEBB-3ECC-4988-A33F-99E05BCB430D}" sibTransId="{8EA848CE-23AA-456F-B45F-3D1D302AEC6D}"/>
    <dgm:cxn modelId="{29A6C369-918B-4F05-AA14-7FA54C924D55}" type="presParOf" srcId="{72E4534E-9B53-4715-A703-DBB8A63B5D8A}" destId="{3CB304BB-921E-4F58-90CE-5A953676B3F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304BB-921E-4F58-90CE-5A953676B3F8}">
      <dsp:nvSpPr>
        <dsp:cNvPr id="0" name=""/>
        <dsp:cNvSpPr/>
      </dsp:nvSpPr>
      <dsp:spPr>
        <a:xfrm>
          <a:off x="0" y="283397"/>
          <a:ext cx="7032843" cy="121680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solidFill>
                <a:srgbClr val="FF0000"/>
              </a:solidFill>
            </a:rPr>
            <a:t>任务二  汽车润滑剂与其</a:t>
          </a:r>
          <a:r>
            <a:rPr lang="zh-CN" altLang="en-US" sz="4000" b="1" kern="1200" dirty="0" smtClean="0">
              <a:solidFill>
                <a:srgbClr val="FF0000"/>
              </a:solidFill>
            </a:rPr>
            <a:t>使用</a:t>
          </a:r>
          <a:endParaRPr lang="zh-CN" sz="4000" kern="1200" dirty="0">
            <a:solidFill>
              <a:srgbClr val="FF0000"/>
            </a:solidFill>
          </a:endParaRPr>
        </a:p>
      </dsp:txBody>
      <dsp:txXfrm>
        <a:off x="59399" y="342796"/>
        <a:ext cx="6914045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F6DA1-9AA1-4F20-9697-5002473A9B15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02FA-1373-4D8C-930E-D0B9E7B6E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800" strike="noStrike" dirty="0" smtClean="0"/>
              <a:t>矿物油为石油产品，区别于轻馏分油（汽油、煤油、柴油），物理方法得到的，如润滑油、刹车油。合成油 化学方法合成的人造油。汽车润滑剂大多数是由石油基物质（有些是合成物质）和各种添加剂组成。</a:t>
            </a:r>
            <a:endParaRPr lang="zh-CN" altLang="en-US" sz="800" strike="noStrik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009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944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压缩比大一倍，高温高压高负荷冲击大，轴承材料，不耐腐蚀，加抗腐蚀添加剂</a:t>
            </a:r>
            <a:endParaRPr lang="en-US" altLang="zh-CN" dirty="0" smtClean="0"/>
          </a:p>
          <a:p>
            <a:r>
              <a:rPr lang="zh-CN" altLang="en-US" dirty="0" smtClean="0"/>
              <a:t>硫含量高，酸，碱性添加剂量大</a:t>
            </a:r>
            <a:endParaRPr lang="en-US" altLang="zh-CN" dirty="0" smtClean="0"/>
          </a:p>
          <a:p>
            <a:r>
              <a:rPr lang="zh-CN" altLang="en-US" dirty="0" smtClean="0"/>
              <a:t>低温油泥，分散剂多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366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酸值、水分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776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酸值、水分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96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机油外包装上的</a:t>
            </a:r>
            <a:r>
              <a:rPr lang="en-US" altLang="zh-CN" dirty="0" smtClean="0"/>
              <a:t>API ILSAC ACEA SAE</a:t>
            </a:r>
            <a:r>
              <a:rPr lang="zh-CN" altLang="en-US" dirty="0" smtClean="0"/>
              <a:t>认证是什么意思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3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润滑性、粘温性、低温操作性、抗氧化性、抗腐蚀性、清净分散性、抗泡沫性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81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油泥 积碳 碳粒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888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0.8</a:t>
            </a:r>
            <a:r>
              <a:rPr lang="en-US" altLang="zh-CN" baseline="0" dirty="0" smtClean="0"/>
              <a:t> 1.0 1.2 1.5 2.0 3.0 4.0 5.0  </a:t>
            </a:r>
            <a:r>
              <a:rPr lang="zh-CN" altLang="en-US" baseline="0" dirty="0" smtClean="0"/>
              <a:t>粘度稳定性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144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最高边界泵送温度、最大低温动力粘度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37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金属化合物、使用寿命、延长换油期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747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牌号越高，适应的温度也越高。前一个数字越低，油在低温下变稠的可能越小；第二个数字越高，油在高温下变稀的可能越小。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389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84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3125 h 2"/>
                <a:gd name="T2" fmla="*/ 0 w 4"/>
                <a:gd name="T3" fmla="*/ 3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835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35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C9BDE-4374-4115-B5CA-929E35126FA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152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798EC-3F11-4EF5-8409-F736E5B5D75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862929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8BB74-797F-4372-8543-EF8622664DF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9E9B4-87EF-4277-A773-FF873AF50DE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853104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5A615-B653-4089-A603-E1C356BC113B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198BE-3FCD-4CE4-9EB5-7AF58E83220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2215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6912D-5EE0-42B4-949A-67B062418F3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3DD58-C8AA-4538-B00F-5F7F38A7FC5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28153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6F65D-3581-4E9C-ACA3-37C7B843DCE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7F97E-2D16-4425-A9BA-0C15F877AF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771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ADB28-B5FC-4ACC-A510-7690D5AA84A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FD6A1-ACCB-49CE-9310-B517507EF4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333085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02B8E-E62E-4422-9A17-90C775BE4EB0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00D1D-BDE2-4278-9CA6-2BB695BC35E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49086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578E2-B6EC-40F7-9F2B-A74B70BEBDD6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28E82-D82A-474D-AA57-4C74D77DED3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22278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0062C-51E2-425E-8BDC-6DB61236BF1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163C7-6192-4A02-BCBD-8E34F8979B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0534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0F4F6-2BCF-4D6A-BD48-1A5BAB4982F1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6D0F0-F5BD-455B-960C-09C079A5628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143495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4C25E-1621-457B-AB70-EFC220B2836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284EB-5F41-443E-8B5C-016DCE8D0C7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63720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41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8A96D9-0194-4E70-B4B9-BCC84405DD18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41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42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80727A-BAD8-42D3-8E17-033CFC8086C5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2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5934 w 4"/>
                <a:gd name="T5" fmla="*/ 66591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5934 w 4"/>
                <a:gd name="T15" fmla="*/ 200311 h 60"/>
                <a:gd name="T16" fmla="*/ 15934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5934 w 4"/>
                <a:gd name="T5" fmla="*/ 65695 h 60"/>
                <a:gd name="T6" fmla="*/ 15934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5934 w 4"/>
                <a:gd name="T15" fmla="*/ 197056 h 60"/>
                <a:gd name="T16" fmla="*/ 15934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6591 h 60"/>
                <a:gd name="T4" fmla="*/ 12500 w 4"/>
                <a:gd name="T5" fmla="*/ 66591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3851 h 60"/>
                <a:gd name="T12" fmla="*/ 0 w 4"/>
                <a:gd name="T13" fmla="*/ 200311 h 60"/>
                <a:gd name="T14" fmla="*/ 12500 w 4"/>
                <a:gd name="T15" fmla="*/ 200311 h 60"/>
                <a:gd name="T16" fmla="*/ 12500 w 4"/>
                <a:gd name="T17" fmla="*/ 133851 h 60"/>
                <a:gd name="T18" fmla="*/ 0 w 4"/>
                <a:gd name="T19" fmla="*/ 1338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65695 h 60"/>
                <a:gd name="T4" fmla="*/ 12500 w 4"/>
                <a:gd name="T5" fmla="*/ 65695 h 60"/>
                <a:gd name="T6" fmla="*/ 12500 w 4"/>
                <a:gd name="T7" fmla="*/ 0 h 60"/>
                <a:gd name="T8" fmla="*/ 0 w 4"/>
                <a:gd name="T9" fmla="*/ 0 h 60"/>
                <a:gd name="T10" fmla="*/ 0 w 4"/>
                <a:gd name="T11" fmla="*/ 131366 h 60"/>
                <a:gd name="T12" fmla="*/ 0 w 4"/>
                <a:gd name="T13" fmla="*/ 197056 h 60"/>
                <a:gd name="T14" fmla="*/ 12500 w 4"/>
                <a:gd name="T15" fmla="*/ 197056 h 60"/>
                <a:gd name="T16" fmla="*/ 12500 w 4"/>
                <a:gd name="T17" fmla="*/ 131366 h 60"/>
                <a:gd name="T18" fmla="*/ 0 w 4"/>
                <a:gd name="T19" fmla="*/ 131366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3125 h 2"/>
                <a:gd name="T2" fmla="*/ 0 w 4"/>
                <a:gd name="T3" fmla="*/ 3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7765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970834213"/>
              </p:ext>
            </p:extLst>
          </p:nvPr>
        </p:nvGraphicFramePr>
        <p:xfrm>
          <a:off x="1571605" y="1607337"/>
          <a:ext cx="7032843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4447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619672" y="2571750"/>
            <a:ext cx="1997869" cy="644129"/>
          </a:xfrm>
        </p:spPr>
        <p:txBody>
          <a:bodyPr anchor="ctr"/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一、润滑性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4539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779789" y="128363"/>
            <a:ext cx="0" cy="4819651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1742256" y="4948014"/>
            <a:ext cx="6934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2705075" y="517401"/>
            <a:ext cx="26988" cy="4626099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H="1">
            <a:off x="4211960" y="517401"/>
            <a:ext cx="17115" cy="4626099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763688" y="1422276"/>
            <a:ext cx="4822825" cy="2582863"/>
          </a:xfrm>
          <a:custGeom>
            <a:avLst/>
            <a:gdLst>
              <a:gd name="T0" fmla="*/ 0 w 3038"/>
              <a:gd name="T1" fmla="*/ 0 h 1627"/>
              <a:gd name="T2" fmla="*/ 768648401 w 3038"/>
              <a:gd name="T3" fmla="*/ 85685328 h 1627"/>
              <a:gd name="T4" fmla="*/ 1194554075 w 3038"/>
              <a:gd name="T5" fmla="*/ 199093166 h 1627"/>
              <a:gd name="T6" fmla="*/ 1365924645 w 3038"/>
              <a:gd name="T7" fmla="*/ 257056009 h 1627"/>
              <a:gd name="T8" fmla="*/ 1451609930 w 3038"/>
              <a:gd name="T9" fmla="*/ 284778519 h 1627"/>
              <a:gd name="T10" fmla="*/ 1678424317 w 3038"/>
              <a:gd name="T11" fmla="*/ 483870147 h 1627"/>
              <a:gd name="T12" fmla="*/ 1736388686 w 3038"/>
              <a:gd name="T13" fmla="*/ 569555450 h 1627"/>
              <a:gd name="T14" fmla="*/ 1822073971 w 3038"/>
              <a:gd name="T15" fmla="*/ 627519832 h 1627"/>
              <a:gd name="T16" fmla="*/ 2021165457 w 3038"/>
              <a:gd name="T17" fmla="*/ 854334068 h 1627"/>
              <a:gd name="T18" fmla="*/ 2134571658 w 3038"/>
              <a:gd name="T19" fmla="*/ 997982166 h 1627"/>
              <a:gd name="T20" fmla="*/ 2147483647 w 3038"/>
              <a:gd name="T21" fmla="*/ 1083667469 h 1627"/>
              <a:gd name="T22" fmla="*/ 2147483647 w 3038"/>
              <a:gd name="T23" fmla="*/ 1252518713 h 1627"/>
              <a:gd name="T24" fmla="*/ 2147483647 w 3038"/>
              <a:gd name="T25" fmla="*/ 1338204017 h 1627"/>
              <a:gd name="T26" fmla="*/ 2147483647 w 3038"/>
              <a:gd name="T27" fmla="*/ 1423889320 h 1627"/>
              <a:gd name="T28" fmla="*/ 2147483647 w 3038"/>
              <a:gd name="T29" fmla="*/ 1766630931 h 1627"/>
              <a:gd name="T30" fmla="*/ 2147483647 w 3038"/>
              <a:gd name="T31" fmla="*/ 2021165891 h 1627"/>
              <a:gd name="T32" fmla="*/ 2147483647 w 3038"/>
              <a:gd name="T33" fmla="*/ 2147483647 h 1627"/>
              <a:gd name="T34" fmla="*/ 2147483647 w 3038"/>
              <a:gd name="T35" fmla="*/ 2147483647 h 1627"/>
              <a:gd name="T36" fmla="*/ 2147483647 w 3038"/>
              <a:gd name="T37" fmla="*/ 2147483647 h 1627"/>
              <a:gd name="T38" fmla="*/ 2147483647 w 3038"/>
              <a:gd name="T39" fmla="*/ 2147483647 h 1627"/>
              <a:gd name="T40" fmla="*/ 2147483647 w 3038"/>
              <a:gd name="T41" fmla="*/ 2147483647 h 1627"/>
              <a:gd name="T42" fmla="*/ 2147483647 w 3038"/>
              <a:gd name="T43" fmla="*/ 2147483647 h 1627"/>
              <a:gd name="T44" fmla="*/ 2147483647 w 3038"/>
              <a:gd name="T45" fmla="*/ 2147483647 h 1627"/>
              <a:gd name="T46" fmla="*/ 2147483647 w 3038"/>
              <a:gd name="T47" fmla="*/ 2147483647 h 1627"/>
              <a:gd name="T48" fmla="*/ 2147483647 w 3038"/>
              <a:gd name="T49" fmla="*/ 2147483647 h 1627"/>
              <a:gd name="T50" fmla="*/ 2147483647 w 3038"/>
              <a:gd name="T51" fmla="*/ 2147483647 h 1627"/>
              <a:gd name="T52" fmla="*/ 2147483647 w 3038"/>
              <a:gd name="T53" fmla="*/ 2147483647 h 1627"/>
              <a:gd name="T54" fmla="*/ 2147483647 w 3038"/>
              <a:gd name="T55" fmla="*/ 2147483647 h 1627"/>
              <a:gd name="T56" fmla="*/ 2147483647 w 3038"/>
              <a:gd name="T57" fmla="*/ 2147483647 h 1627"/>
              <a:gd name="T58" fmla="*/ 2147483647 w 3038"/>
              <a:gd name="T59" fmla="*/ 2147483647 h 1627"/>
              <a:gd name="T60" fmla="*/ 2147483647 w 3038"/>
              <a:gd name="T61" fmla="*/ 2147483647 h 1627"/>
              <a:gd name="T62" fmla="*/ 2147483647 w 3038"/>
              <a:gd name="T63" fmla="*/ 2147483647 h 1627"/>
              <a:gd name="T64" fmla="*/ 2147483647 w 3038"/>
              <a:gd name="T65" fmla="*/ 2147483647 h 1627"/>
              <a:gd name="T66" fmla="*/ 2147483647 w 3038"/>
              <a:gd name="T67" fmla="*/ 2147483647 h 1627"/>
              <a:gd name="T68" fmla="*/ 2147483647 w 3038"/>
              <a:gd name="T69" fmla="*/ 2147483647 h 1627"/>
              <a:gd name="T70" fmla="*/ 2147483647 w 3038"/>
              <a:gd name="T71" fmla="*/ 2147483647 h 1627"/>
              <a:gd name="T72" fmla="*/ 2147483647 w 3038"/>
              <a:gd name="T73" fmla="*/ 2147483647 h 1627"/>
              <a:gd name="T74" fmla="*/ 2147483647 w 3038"/>
              <a:gd name="T75" fmla="*/ 2147483647 h 1627"/>
              <a:gd name="T76" fmla="*/ 2147483647 w 3038"/>
              <a:gd name="T77" fmla="*/ 2134573704 h 162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3038"/>
              <a:gd name="T118" fmla="*/ 0 h 1627"/>
              <a:gd name="T119" fmla="*/ 3038 w 3038"/>
              <a:gd name="T120" fmla="*/ 1627 h 162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3038" h="1627">
                <a:moveTo>
                  <a:pt x="0" y="0"/>
                </a:moveTo>
                <a:cubicBezTo>
                  <a:pt x="106" y="37"/>
                  <a:pt x="173" y="28"/>
                  <a:pt x="305" y="34"/>
                </a:cubicBezTo>
                <a:cubicBezTo>
                  <a:pt x="364" y="44"/>
                  <a:pt x="418" y="60"/>
                  <a:pt x="474" y="79"/>
                </a:cubicBezTo>
                <a:cubicBezTo>
                  <a:pt x="541" y="102"/>
                  <a:pt x="475" y="80"/>
                  <a:pt x="542" y="102"/>
                </a:cubicBezTo>
                <a:cubicBezTo>
                  <a:pt x="553" y="106"/>
                  <a:pt x="576" y="113"/>
                  <a:pt x="576" y="113"/>
                </a:cubicBezTo>
                <a:cubicBezTo>
                  <a:pt x="613" y="138"/>
                  <a:pt x="629" y="168"/>
                  <a:pt x="666" y="192"/>
                </a:cubicBezTo>
                <a:cubicBezTo>
                  <a:pt x="674" y="203"/>
                  <a:pt x="679" y="216"/>
                  <a:pt x="689" y="226"/>
                </a:cubicBezTo>
                <a:cubicBezTo>
                  <a:pt x="699" y="236"/>
                  <a:pt x="714" y="239"/>
                  <a:pt x="723" y="249"/>
                </a:cubicBezTo>
                <a:cubicBezTo>
                  <a:pt x="813" y="352"/>
                  <a:pt x="727" y="290"/>
                  <a:pt x="802" y="339"/>
                </a:cubicBezTo>
                <a:cubicBezTo>
                  <a:pt x="830" y="424"/>
                  <a:pt x="789" y="322"/>
                  <a:pt x="847" y="396"/>
                </a:cubicBezTo>
                <a:cubicBezTo>
                  <a:pt x="854" y="405"/>
                  <a:pt x="852" y="420"/>
                  <a:pt x="858" y="430"/>
                </a:cubicBezTo>
                <a:cubicBezTo>
                  <a:pt x="871" y="454"/>
                  <a:pt x="889" y="475"/>
                  <a:pt x="904" y="497"/>
                </a:cubicBezTo>
                <a:cubicBezTo>
                  <a:pt x="912" y="508"/>
                  <a:pt x="919" y="520"/>
                  <a:pt x="926" y="531"/>
                </a:cubicBezTo>
                <a:cubicBezTo>
                  <a:pt x="934" y="542"/>
                  <a:pt x="949" y="565"/>
                  <a:pt x="949" y="565"/>
                </a:cubicBezTo>
                <a:cubicBezTo>
                  <a:pt x="964" y="612"/>
                  <a:pt x="989" y="660"/>
                  <a:pt x="1017" y="701"/>
                </a:cubicBezTo>
                <a:cubicBezTo>
                  <a:pt x="1028" y="735"/>
                  <a:pt x="1045" y="771"/>
                  <a:pt x="1062" y="802"/>
                </a:cubicBezTo>
                <a:cubicBezTo>
                  <a:pt x="1082" y="838"/>
                  <a:pt x="1115" y="866"/>
                  <a:pt x="1129" y="904"/>
                </a:cubicBezTo>
                <a:cubicBezTo>
                  <a:pt x="1150" y="964"/>
                  <a:pt x="1185" y="1020"/>
                  <a:pt x="1220" y="1073"/>
                </a:cubicBezTo>
                <a:cubicBezTo>
                  <a:pt x="1249" y="1116"/>
                  <a:pt x="1263" y="1164"/>
                  <a:pt x="1288" y="1209"/>
                </a:cubicBezTo>
                <a:cubicBezTo>
                  <a:pt x="1301" y="1233"/>
                  <a:pt x="1333" y="1277"/>
                  <a:pt x="1333" y="1277"/>
                </a:cubicBezTo>
                <a:cubicBezTo>
                  <a:pt x="1344" y="1309"/>
                  <a:pt x="1362" y="1349"/>
                  <a:pt x="1378" y="1378"/>
                </a:cubicBezTo>
                <a:cubicBezTo>
                  <a:pt x="1391" y="1402"/>
                  <a:pt x="1408" y="1423"/>
                  <a:pt x="1423" y="1446"/>
                </a:cubicBezTo>
                <a:cubicBezTo>
                  <a:pt x="1431" y="1457"/>
                  <a:pt x="1446" y="1480"/>
                  <a:pt x="1446" y="1480"/>
                </a:cubicBezTo>
                <a:cubicBezTo>
                  <a:pt x="1466" y="1542"/>
                  <a:pt x="1497" y="1605"/>
                  <a:pt x="1559" y="1627"/>
                </a:cubicBezTo>
                <a:cubicBezTo>
                  <a:pt x="1684" y="1612"/>
                  <a:pt x="1628" y="1625"/>
                  <a:pt x="1728" y="1593"/>
                </a:cubicBezTo>
                <a:cubicBezTo>
                  <a:pt x="1818" y="1564"/>
                  <a:pt x="1706" y="1601"/>
                  <a:pt x="1796" y="1570"/>
                </a:cubicBezTo>
                <a:cubicBezTo>
                  <a:pt x="1807" y="1566"/>
                  <a:pt x="1830" y="1559"/>
                  <a:pt x="1830" y="1559"/>
                </a:cubicBezTo>
                <a:cubicBezTo>
                  <a:pt x="1884" y="1523"/>
                  <a:pt x="1937" y="1489"/>
                  <a:pt x="1999" y="1469"/>
                </a:cubicBezTo>
                <a:cubicBezTo>
                  <a:pt x="2022" y="1454"/>
                  <a:pt x="2044" y="1438"/>
                  <a:pt x="2067" y="1423"/>
                </a:cubicBezTo>
                <a:cubicBezTo>
                  <a:pt x="2087" y="1410"/>
                  <a:pt x="2135" y="1401"/>
                  <a:pt x="2135" y="1401"/>
                </a:cubicBezTo>
                <a:cubicBezTo>
                  <a:pt x="2157" y="1386"/>
                  <a:pt x="2177" y="1365"/>
                  <a:pt x="2202" y="1356"/>
                </a:cubicBezTo>
                <a:cubicBezTo>
                  <a:pt x="2213" y="1352"/>
                  <a:pt x="2226" y="1350"/>
                  <a:pt x="2236" y="1344"/>
                </a:cubicBezTo>
                <a:cubicBezTo>
                  <a:pt x="2348" y="1281"/>
                  <a:pt x="2263" y="1312"/>
                  <a:pt x="2338" y="1288"/>
                </a:cubicBezTo>
                <a:cubicBezTo>
                  <a:pt x="2349" y="1280"/>
                  <a:pt x="2359" y="1271"/>
                  <a:pt x="2372" y="1265"/>
                </a:cubicBezTo>
                <a:cubicBezTo>
                  <a:pt x="2394" y="1255"/>
                  <a:pt x="2440" y="1243"/>
                  <a:pt x="2440" y="1243"/>
                </a:cubicBezTo>
                <a:cubicBezTo>
                  <a:pt x="2513" y="1192"/>
                  <a:pt x="2612" y="1161"/>
                  <a:pt x="2677" y="1096"/>
                </a:cubicBezTo>
                <a:cubicBezTo>
                  <a:pt x="2761" y="1012"/>
                  <a:pt x="2656" y="1110"/>
                  <a:pt x="2756" y="1039"/>
                </a:cubicBezTo>
                <a:cubicBezTo>
                  <a:pt x="2802" y="1006"/>
                  <a:pt x="2835" y="967"/>
                  <a:pt x="2891" y="949"/>
                </a:cubicBezTo>
                <a:cubicBezTo>
                  <a:pt x="2936" y="919"/>
                  <a:pt x="3000" y="888"/>
                  <a:pt x="3038" y="847"/>
                </a:cubicBezTo>
              </a:path>
            </a:pathLst>
          </a:cu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1763688" y="2355726"/>
            <a:ext cx="2725737" cy="1784350"/>
          </a:xfrm>
          <a:custGeom>
            <a:avLst/>
            <a:gdLst>
              <a:gd name="T0" fmla="*/ 0 w 1717"/>
              <a:gd name="T1" fmla="*/ 0 h 1124"/>
              <a:gd name="T2" fmla="*/ 655240517 w 1717"/>
              <a:gd name="T3" fmla="*/ 199091513 h 1124"/>
              <a:gd name="T4" fmla="*/ 909775584 w 1717"/>
              <a:gd name="T5" fmla="*/ 284776838 h 1124"/>
              <a:gd name="T6" fmla="*/ 1166831401 w 1717"/>
              <a:gd name="T7" fmla="*/ 398184614 h 1124"/>
              <a:gd name="T8" fmla="*/ 1423887218 w 1717"/>
              <a:gd name="T9" fmla="*/ 483869988 h 1124"/>
              <a:gd name="T10" fmla="*/ 1678424071 w 1717"/>
              <a:gd name="T11" fmla="*/ 624998677 h 1124"/>
              <a:gd name="T12" fmla="*/ 1764109343 w 1717"/>
              <a:gd name="T13" fmla="*/ 682963039 h 1124"/>
              <a:gd name="T14" fmla="*/ 1849794616 w 1717"/>
              <a:gd name="T15" fmla="*/ 710683952 h 1124"/>
              <a:gd name="T16" fmla="*/ 1907757389 w 1717"/>
              <a:gd name="T17" fmla="*/ 796369227 h 1124"/>
              <a:gd name="T18" fmla="*/ 1993442661 w 1717"/>
              <a:gd name="T19" fmla="*/ 851812839 h 1124"/>
              <a:gd name="T20" fmla="*/ 2106850433 w 1717"/>
              <a:gd name="T21" fmla="*/ 995460889 h 1124"/>
              <a:gd name="T22" fmla="*/ 2134571345 w 1717"/>
              <a:gd name="T23" fmla="*/ 1081146165 h 1124"/>
              <a:gd name="T24" fmla="*/ 2147483647 w 1717"/>
              <a:gd name="T25" fmla="*/ 1421367904 h 1124"/>
              <a:gd name="T26" fmla="*/ 2147483647 w 1717"/>
              <a:gd name="T27" fmla="*/ 1678424127 h 1124"/>
              <a:gd name="T28" fmla="*/ 2147483647 w 1717"/>
              <a:gd name="T29" fmla="*/ 1764109402 h 1124"/>
              <a:gd name="T30" fmla="*/ 2147483647 w 1717"/>
              <a:gd name="T31" fmla="*/ 2104329555 h 1124"/>
              <a:gd name="T32" fmla="*/ 2147483647 w 1717"/>
              <a:gd name="T33" fmla="*/ 2147483647 h 1124"/>
              <a:gd name="T34" fmla="*/ 2147483647 w 1717"/>
              <a:gd name="T35" fmla="*/ 2147483647 h 1124"/>
              <a:gd name="T36" fmla="*/ 2147483647 w 1717"/>
              <a:gd name="T37" fmla="*/ 2147483647 h 1124"/>
              <a:gd name="T38" fmla="*/ 2147483647 w 1717"/>
              <a:gd name="T39" fmla="*/ 2147483647 h 1124"/>
              <a:gd name="T40" fmla="*/ 2147483647 w 1717"/>
              <a:gd name="T41" fmla="*/ 2147483647 h 1124"/>
              <a:gd name="T42" fmla="*/ 2147483647 w 1717"/>
              <a:gd name="T43" fmla="*/ 2147483647 h 112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717"/>
              <a:gd name="T67" fmla="*/ 0 h 1124"/>
              <a:gd name="T68" fmla="*/ 1717 w 1717"/>
              <a:gd name="T69" fmla="*/ 1124 h 112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717" h="1124">
                <a:moveTo>
                  <a:pt x="0" y="0"/>
                </a:moveTo>
                <a:cubicBezTo>
                  <a:pt x="86" y="28"/>
                  <a:pt x="174" y="50"/>
                  <a:pt x="260" y="79"/>
                </a:cubicBezTo>
                <a:cubicBezTo>
                  <a:pt x="292" y="90"/>
                  <a:pt x="330" y="97"/>
                  <a:pt x="361" y="113"/>
                </a:cubicBezTo>
                <a:cubicBezTo>
                  <a:pt x="457" y="162"/>
                  <a:pt x="308" y="106"/>
                  <a:pt x="463" y="158"/>
                </a:cubicBezTo>
                <a:cubicBezTo>
                  <a:pt x="493" y="168"/>
                  <a:pt x="538" y="174"/>
                  <a:pt x="565" y="192"/>
                </a:cubicBezTo>
                <a:cubicBezTo>
                  <a:pt x="643" y="243"/>
                  <a:pt x="607" y="228"/>
                  <a:pt x="666" y="248"/>
                </a:cubicBezTo>
                <a:cubicBezTo>
                  <a:pt x="677" y="256"/>
                  <a:pt x="688" y="265"/>
                  <a:pt x="700" y="271"/>
                </a:cubicBezTo>
                <a:cubicBezTo>
                  <a:pt x="711" y="276"/>
                  <a:pt x="725" y="275"/>
                  <a:pt x="734" y="282"/>
                </a:cubicBezTo>
                <a:cubicBezTo>
                  <a:pt x="745" y="290"/>
                  <a:pt x="747" y="306"/>
                  <a:pt x="757" y="316"/>
                </a:cubicBezTo>
                <a:cubicBezTo>
                  <a:pt x="767" y="325"/>
                  <a:pt x="780" y="331"/>
                  <a:pt x="791" y="338"/>
                </a:cubicBezTo>
                <a:cubicBezTo>
                  <a:pt x="819" y="423"/>
                  <a:pt x="778" y="321"/>
                  <a:pt x="836" y="395"/>
                </a:cubicBezTo>
                <a:cubicBezTo>
                  <a:pt x="843" y="404"/>
                  <a:pt x="841" y="419"/>
                  <a:pt x="847" y="429"/>
                </a:cubicBezTo>
                <a:cubicBezTo>
                  <a:pt x="872" y="475"/>
                  <a:pt x="908" y="520"/>
                  <a:pt x="937" y="564"/>
                </a:cubicBezTo>
                <a:cubicBezTo>
                  <a:pt x="960" y="598"/>
                  <a:pt x="982" y="632"/>
                  <a:pt x="1005" y="666"/>
                </a:cubicBezTo>
                <a:cubicBezTo>
                  <a:pt x="1013" y="677"/>
                  <a:pt x="1028" y="700"/>
                  <a:pt x="1028" y="700"/>
                </a:cubicBezTo>
                <a:cubicBezTo>
                  <a:pt x="1045" y="751"/>
                  <a:pt x="1077" y="791"/>
                  <a:pt x="1107" y="835"/>
                </a:cubicBezTo>
                <a:cubicBezTo>
                  <a:pt x="1134" y="876"/>
                  <a:pt x="1132" y="897"/>
                  <a:pt x="1175" y="926"/>
                </a:cubicBezTo>
                <a:cubicBezTo>
                  <a:pt x="1189" y="970"/>
                  <a:pt x="1203" y="990"/>
                  <a:pt x="1242" y="1016"/>
                </a:cubicBezTo>
                <a:cubicBezTo>
                  <a:pt x="1303" y="1107"/>
                  <a:pt x="1223" y="997"/>
                  <a:pt x="1299" y="1073"/>
                </a:cubicBezTo>
                <a:cubicBezTo>
                  <a:pt x="1350" y="1124"/>
                  <a:pt x="1288" y="1094"/>
                  <a:pt x="1355" y="1118"/>
                </a:cubicBezTo>
                <a:cubicBezTo>
                  <a:pt x="1483" y="1108"/>
                  <a:pt x="1528" y="1098"/>
                  <a:pt x="1638" y="1061"/>
                </a:cubicBezTo>
                <a:cubicBezTo>
                  <a:pt x="1676" y="1048"/>
                  <a:pt x="1699" y="1051"/>
                  <a:pt x="1717" y="1016"/>
                </a:cubicBezTo>
              </a:path>
            </a:pathLst>
          </a:custGeom>
          <a:noFill/>
          <a:ln w="571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050900" y="3700339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0.002</a:t>
            </a: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1790675" y="3870201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1790675" y="1355601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1790675" y="2727201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179488" y="2574801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0.01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1150913" y="1207964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0.25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317600" y="1677864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0.1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692125" y="1574676"/>
            <a:ext cx="457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摩擦系数</a:t>
            </a:r>
            <a:r>
              <a:rPr lang="en-US" altLang="zh-CN" dirty="0"/>
              <a:t>f</a:t>
            </a:r>
          </a:p>
        </p:txBody>
      </p:sp>
      <p:graphicFrame>
        <p:nvGraphicFramePr>
          <p:cNvPr id="16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883950"/>
              </p:ext>
            </p:extLst>
          </p:nvPr>
        </p:nvGraphicFramePr>
        <p:xfrm>
          <a:off x="7380312" y="4080115"/>
          <a:ext cx="57943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r:id="rId4" imgW="228501" imgH="393529" progId="Equation.3">
                  <p:embed/>
                </p:oleObj>
              </mc:Choice>
              <mc:Fallback>
                <p:oleObj r:id="rId4" imgW="228501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312" y="4080115"/>
                        <a:ext cx="579438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1812900" y="1856107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" name="Line 2"/>
          <p:cNvSpPr>
            <a:spLocks noChangeShapeType="1"/>
          </p:cNvSpPr>
          <p:nvPr/>
        </p:nvSpPr>
        <p:spPr bwMode="auto">
          <a:xfrm>
            <a:off x="1774506" y="128363"/>
            <a:ext cx="0" cy="4819651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9" name="Line 3"/>
          <p:cNvSpPr>
            <a:spLocks noChangeShapeType="1"/>
          </p:cNvSpPr>
          <p:nvPr/>
        </p:nvSpPr>
        <p:spPr bwMode="auto">
          <a:xfrm>
            <a:off x="1736973" y="4948014"/>
            <a:ext cx="6934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>
            <a:off x="2699792" y="517401"/>
            <a:ext cx="26988" cy="4626099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045617" y="3700339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0.002</a:t>
            </a: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1174205" y="2574801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0.01</a:t>
            </a: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1145630" y="1207964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0.25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1312317" y="1677864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0.1</a:t>
            </a:r>
          </a:p>
        </p:txBody>
      </p:sp>
    </p:spTree>
    <p:extLst>
      <p:ext uri="{BB962C8B-B14F-4D97-AF65-F5344CB8AC3E}">
        <p14:creationId xmlns:p14="http://schemas.microsoft.com/office/powerpoint/2010/main" val="397728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8" grpId="0" animBg="1"/>
      <p:bldP spid="19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619672" y="2643758"/>
            <a:ext cx="3086100" cy="590550"/>
          </a:xfrm>
        </p:spPr>
        <p:txBody>
          <a:bodyPr anchor="ctr"/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二、清净分散性</a:t>
            </a:r>
          </a:p>
        </p:txBody>
      </p:sp>
    </p:spTree>
    <p:extLst>
      <p:ext uri="{BB962C8B-B14F-4D97-AF65-F5344CB8AC3E}">
        <p14:creationId xmlns:p14="http://schemas.microsoft.com/office/powerpoint/2010/main" val="1220506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568054" y="789385"/>
            <a:ext cx="2550319" cy="644128"/>
          </a:xfrm>
        </p:spPr>
        <p:txBody>
          <a:bodyPr anchor="ctr"/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三、粘温性</a:t>
            </a: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1571626" y="1553766"/>
            <a:ext cx="1660922" cy="58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粘度指数</a:t>
            </a:r>
          </a:p>
        </p:txBody>
      </p:sp>
      <p:pic>
        <p:nvPicPr>
          <p:cNvPr id="26628" name="图片 3" descr="1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719" y="321469"/>
            <a:ext cx="1393031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760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469" y="696517"/>
            <a:ext cx="6274594" cy="326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869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2574131" y="1383507"/>
            <a:ext cx="2862263" cy="697706"/>
          </a:xfrm>
        </p:spPr>
        <p:txBody>
          <a:bodyPr anchor="ctr"/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四、低温操作性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2574132" y="2463404"/>
            <a:ext cx="2518172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anose="05000000000000000000" pitchFamily="2" charset="2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低温动力粘度</a:t>
            </a:r>
            <a:endParaRPr lang="en-US" altLang="zh-CN" sz="27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anose="05000000000000000000" pitchFamily="2" charset="2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边界泵送温度</a:t>
            </a:r>
            <a:endParaRPr lang="en-US" altLang="zh-CN" sz="27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anose="05000000000000000000" pitchFamily="2" charset="2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倾点</a:t>
            </a:r>
          </a:p>
        </p:txBody>
      </p:sp>
    </p:spTree>
    <p:extLst>
      <p:ext uri="{BB962C8B-B14F-4D97-AF65-F5344CB8AC3E}">
        <p14:creationId xmlns:p14="http://schemas.microsoft.com/office/powerpoint/2010/main" val="38079606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57312" y="897731"/>
            <a:ext cx="2491979" cy="482204"/>
          </a:xfrm>
        </p:spPr>
        <p:txBody>
          <a:bodyPr anchor="ctr"/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五、抗氧化性</a:t>
            </a: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1115616" y="1635646"/>
            <a:ext cx="763284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anose="05000000000000000000" pitchFamily="2" charset="2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残炭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油品在试验条件下，受热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蒸发或燃烧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后残余的炭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渣</a:t>
            </a:r>
            <a:endParaRPr lang="en-US" altLang="zh-CN" sz="27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None/>
            </a:pPr>
            <a:r>
              <a:rPr lang="en-US" altLang="zh-CN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硫酸盐灰分：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试样燃烧后炭化前加入少量浓硫酸，加热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至质量恒定时的残留物</a:t>
            </a:r>
          </a:p>
        </p:txBody>
      </p:sp>
    </p:spTree>
    <p:extLst>
      <p:ext uri="{BB962C8B-B14F-4D97-AF65-F5344CB8AC3E}">
        <p14:creationId xmlns:p14="http://schemas.microsoft.com/office/powerpoint/2010/main" val="214316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71663" y="735806"/>
            <a:ext cx="2321719" cy="539354"/>
          </a:xfrm>
        </p:spPr>
        <p:txBody>
          <a:bodyPr anchor="ctr"/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六、抗腐蚀性</a:t>
            </a: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1043608" y="1707654"/>
            <a:ext cx="7848872" cy="21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700" b="1" kern="0" dirty="0">
                <a:solidFill>
                  <a:srgbClr val="000000"/>
                </a:solidFill>
                <a:latin typeface="Times New Roman" pitchFamily="18" charset="0"/>
              </a:rPr>
              <a:t>1.</a:t>
            </a:r>
            <a:r>
              <a:rPr lang="zh-CN" altLang="en-US" sz="2700" b="1" kern="0" dirty="0" smtClean="0">
                <a:solidFill>
                  <a:srgbClr val="000000"/>
                </a:solidFill>
                <a:latin typeface="Times New Roman" pitchFamily="18" charset="0"/>
              </a:rPr>
              <a:t>中和值：中和</a:t>
            </a:r>
            <a:r>
              <a:rPr lang="en-US" altLang="zh-CN" sz="2700" b="1" kern="0" dirty="0">
                <a:solidFill>
                  <a:srgbClr val="000000"/>
                </a:solidFill>
                <a:latin typeface="Times New Roman" pitchFamily="18" charset="0"/>
              </a:rPr>
              <a:t>1g</a:t>
            </a: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试油中含有的酸性或碱性组分所需的碱</a:t>
            </a:r>
            <a:r>
              <a:rPr lang="zh-CN" altLang="en-US" sz="2700" b="1" kern="0" dirty="0" smtClean="0">
                <a:solidFill>
                  <a:srgbClr val="000000"/>
                </a:solidFill>
                <a:latin typeface="Times New Roman" pitchFamily="18" charset="0"/>
              </a:rPr>
              <a:t>量。</a:t>
            </a:r>
            <a:r>
              <a:rPr lang="en-US" altLang="zh-CN" sz="2700" b="1" kern="0" dirty="0" err="1" smtClean="0">
                <a:solidFill>
                  <a:srgbClr val="000000"/>
                </a:solidFill>
                <a:latin typeface="Times New Roman" pitchFamily="18" charset="0"/>
              </a:rPr>
              <a:t>mgKOH</a:t>
            </a:r>
            <a:r>
              <a:rPr lang="en-US" altLang="zh-CN" sz="2700" b="1" kern="0" dirty="0" smtClean="0">
                <a:solidFill>
                  <a:srgbClr val="000000"/>
                </a:solidFill>
                <a:latin typeface="Times New Roman" pitchFamily="18" charset="0"/>
              </a:rPr>
              <a:t>/g</a:t>
            </a:r>
            <a:endParaRPr lang="en-US" altLang="zh-CN" sz="2700" b="1" kern="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700" b="1" kern="0" dirty="0">
                <a:solidFill>
                  <a:srgbClr val="000000"/>
                </a:solidFill>
                <a:latin typeface="Times New Roman" pitchFamily="18" charset="0"/>
              </a:rPr>
              <a:t>2.</a:t>
            </a: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酸值</a:t>
            </a:r>
            <a:endParaRPr lang="en-US" altLang="zh-CN" sz="2700" b="1" kern="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700" b="1" kern="0" dirty="0">
                <a:solidFill>
                  <a:srgbClr val="000000"/>
                </a:solidFill>
                <a:latin typeface="Times New Roman" pitchFamily="18" charset="0"/>
              </a:rPr>
              <a:t>3.</a:t>
            </a: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碱值</a:t>
            </a:r>
          </a:p>
        </p:txBody>
      </p:sp>
    </p:spTree>
    <p:extLst>
      <p:ext uri="{BB962C8B-B14F-4D97-AF65-F5344CB8AC3E}">
        <p14:creationId xmlns:p14="http://schemas.microsoft.com/office/powerpoint/2010/main" val="25252731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85900" y="685800"/>
            <a:ext cx="2276475" cy="653654"/>
          </a:xfrm>
        </p:spPr>
        <p:txBody>
          <a:bodyPr anchor="ctr"/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七、抗泡沫性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1464469" y="1341835"/>
            <a:ext cx="3431381" cy="69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泡沫倾向</a:t>
            </a:r>
            <a:r>
              <a:rPr lang="en-US" altLang="zh-CN" sz="2700" b="1" kern="0" dirty="0">
                <a:solidFill>
                  <a:srgbClr val="000000"/>
                </a:solidFill>
                <a:latin typeface="Times New Roman" pitchFamily="18" charset="0"/>
              </a:rPr>
              <a:t>/</a:t>
            </a: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泡沫稳定性</a:t>
            </a:r>
            <a:endParaRPr lang="zh-CN" altLang="en-US" sz="2100" b="1" kern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1435260" y="2045263"/>
            <a:ext cx="3590156" cy="886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100" b="1" kern="0" dirty="0">
                <a:solidFill>
                  <a:srgbClr val="000000"/>
                </a:solidFill>
                <a:latin typeface="Times New Roman" pitchFamily="18" charset="0"/>
              </a:rPr>
              <a:t>24 </a:t>
            </a:r>
            <a:r>
              <a:rPr lang="en-US" altLang="zh-CN" sz="2100" b="1" kern="0" dirty="0" smtClean="0">
                <a:solidFill>
                  <a:srgbClr val="000000"/>
                </a:solidFill>
                <a:latin typeface="Times New Roman" pitchFamily="18" charset="0"/>
              </a:rPr>
              <a:t>℃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100" b="1" kern="0" dirty="0" smtClean="0">
                <a:solidFill>
                  <a:srgbClr val="000000"/>
                </a:solidFill>
                <a:latin typeface="Times New Roman" pitchFamily="18" charset="0"/>
              </a:rPr>
              <a:t>93.5℃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100" b="1" kern="0" dirty="0" smtClean="0">
                <a:solidFill>
                  <a:srgbClr val="000000"/>
                </a:solidFill>
                <a:latin typeface="Times New Roman" pitchFamily="18" charset="0"/>
              </a:rPr>
              <a:t>24℃</a:t>
            </a:r>
            <a:endParaRPr lang="zh-CN" altLang="en-US" sz="2100" b="1" kern="0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684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/>
      <p:bldP spid="3" grpId="0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547664" y="377205"/>
            <a:ext cx="6229350" cy="685800"/>
          </a:xfrm>
          <a:ln>
            <a:miter lim="800000"/>
            <a:headEnd/>
            <a:tailEnd/>
          </a:ln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anchor="ctr"/>
          <a:lstStyle/>
          <a:p>
            <a:pPr marL="428625" indent="-428625" eaLnBrk="1" hangingPunct="1">
              <a:spcBef>
                <a:spcPct val="0"/>
              </a:spcBef>
              <a:buFont typeface="Wingdings" panose="05000000000000000000" pitchFamily="2" charset="2"/>
              <a:buChar char="p"/>
              <a:defRPr/>
            </a:pPr>
            <a:r>
              <a:rPr lang="zh-CN" altLang="en-US" sz="3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发动机油分类</a:t>
            </a:r>
            <a:endParaRPr lang="zh-CN" altLang="en-US" sz="30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7112" y="4011910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API+SAE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067694"/>
            <a:ext cx="59912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640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51720" y="915566"/>
            <a:ext cx="56886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3.2.1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发动机油与其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使用 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1700396"/>
            <a:ext cx="2728392" cy="13804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6" y="1301440"/>
            <a:ext cx="1568200" cy="23212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080832"/>
            <a:ext cx="1609950" cy="19338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948" y="1772025"/>
            <a:ext cx="2191056" cy="180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8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059582"/>
            <a:ext cx="7776864" cy="33239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1.SAE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粘度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分类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根据润滑油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℃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运动粘度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对春、夏、秋季用油进行分类，分为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五个牌号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根据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润滑油低温最大动力粘度、边界泵送温度和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100℃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时运动粘度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对冬季用油进行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分类，分为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25W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六个牌号。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Winter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，即冬季），表示冬季用油。</a:t>
            </a:r>
          </a:p>
        </p:txBody>
      </p:sp>
    </p:spTree>
    <p:extLst>
      <p:ext uri="{BB962C8B-B14F-4D97-AF65-F5344CB8AC3E}">
        <p14:creationId xmlns:p14="http://schemas.microsoft.com/office/powerpoint/2010/main" val="354467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72664"/>
            <a:ext cx="8352928" cy="24006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符合上述要求之一的为单级油，如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符合上述两者要求的为多级油，如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10W-30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15W-30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多级油可在一定地区范围内全年通用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牌号差越大，适用的温度范围就越宽，如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5W-30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，可以在很广的地区范围内全年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通用（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-40~30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℃）。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53" y="3435846"/>
            <a:ext cx="28956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131590"/>
            <a:ext cx="8208912" cy="33239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使用性能分类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API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分类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根据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发动机油的性能和使用场合不同，把发动机油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分为：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系列油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汽油机油系列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，有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SA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SB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SC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SD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SE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SF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SG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SH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SJ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SL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SM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等级别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系列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柴油机油系列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，有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CB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CC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CD-II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 </a:t>
            </a: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CE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CF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CF-4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CG-4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CH-4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CI-4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CJ-4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CL-4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等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级别。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339502"/>
            <a:ext cx="25717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059582"/>
            <a:ext cx="7992888" cy="37386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通用机油，即汽油机、柴油机通用的发动机油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国外应用十分广泛，在欧美市场上，通用机油已超过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％。通用机油，若把汽油机油质量等级写在前面，如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SF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表示以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SF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级汽油机油为主，也可用作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级柴油机油；若把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写在前面如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SF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则意思与上述相反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通用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机油给用户的保管、使用带来了极大的方便，但由于成本较高或售价较高，目前仍不能取代非通用的汽、柴油机油。</a:t>
            </a:r>
          </a:p>
        </p:txBody>
      </p:sp>
    </p:spTree>
    <p:extLst>
      <p:ext uri="{BB962C8B-B14F-4D97-AF65-F5344CB8AC3E}">
        <p14:creationId xmlns:p14="http://schemas.microsoft.com/office/powerpoint/2010/main" val="35045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635646"/>
            <a:ext cx="8424936" cy="240065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）国际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润滑油标准化和认可委员会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International Lubricant Standardization and Approval Committee,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即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ILSAC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分类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汽油机油分为：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GF-1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GF-2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GF-3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GF-4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GF-5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，分别相当于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API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SH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SJ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SL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SM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CCMC/ACEA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分类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31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547664" y="2517745"/>
            <a:ext cx="6186488" cy="564356"/>
          </a:xfrm>
          <a:ln>
            <a:miter lim="800000"/>
            <a:headEnd/>
            <a:tailEnd/>
          </a:ln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428625" indent="-428625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p"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发动机油选择</a:t>
            </a:r>
            <a:endParaRPr lang="zh-CN" altLang="en-US" sz="30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4928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707654"/>
            <a:ext cx="7632848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■使用性能级别的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选择</a:t>
            </a: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发动机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结构、使用条件、燃料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品质   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■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粘度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牌号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的选择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631825">
              <a:lnSpc>
                <a:spcPct val="125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环境温度、发动机技术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状况、运行工况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61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547664" y="2517745"/>
            <a:ext cx="6186488" cy="564356"/>
          </a:xfrm>
          <a:ln>
            <a:miter lim="800000"/>
            <a:headEnd/>
            <a:tailEnd/>
          </a:ln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428625" indent="-428625" eaLnBrk="1" hangingPunct="1">
              <a:spcBef>
                <a:spcPct val="0"/>
              </a:spcBef>
              <a:buClrTx/>
              <a:buFont typeface="Wingdings" panose="05000000000000000000" pitchFamily="2" charset="2"/>
              <a:buChar char="p"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发动机油使用</a:t>
            </a:r>
            <a:endParaRPr lang="zh-CN" altLang="en-US" sz="30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6933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03648" y="915566"/>
            <a:ext cx="6186488" cy="2955131"/>
          </a:xfrm>
          <a:solidFill>
            <a:srgbClr val="92D050"/>
          </a:solidFill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700" b="1" dirty="0" smtClean="0">
                <a:latin typeface="Times New Roman" panose="02020603050405020304" pitchFamily="18" charset="0"/>
              </a:rPr>
              <a:t>　■使用</a:t>
            </a:r>
            <a:r>
              <a:rPr lang="zh-CN" altLang="en-US" sz="2700" b="1" dirty="0">
                <a:latin typeface="Times New Roman" panose="02020603050405020304" pitchFamily="18" charset="0"/>
              </a:rPr>
              <a:t>低粘度发动机油 </a:t>
            </a: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700" b="1" dirty="0" smtClean="0">
                <a:latin typeface="Times New Roman" panose="02020603050405020304" pitchFamily="18" charset="0"/>
              </a:rPr>
              <a:t>　■优先使用</a:t>
            </a:r>
            <a:r>
              <a:rPr lang="zh-CN" altLang="en-US" sz="2700" b="1" dirty="0">
                <a:latin typeface="Times New Roman" panose="02020603050405020304" pitchFamily="18" charset="0"/>
              </a:rPr>
              <a:t>多级油 </a:t>
            </a: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　■严防水分混入 </a:t>
            </a: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　■汽油机油和柴油机油的相互代用 </a:t>
            </a:r>
          </a:p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    ■使用同一</a:t>
            </a:r>
            <a:r>
              <a:rPr lang="zh-CN" altLang="en-US" sz="2700" b="1" dirty="0" smtClean="0">
                <a:latin typeface="Times New Roman" panose="02020603050405020304" pitchFamily="18" charset="0"/>
              </a:rPr>
              <a:t>厂家发动机油</a:t>
            </a:r>
            <a:endParaRPr lang="zh-CN" altLang="en-US" sz="2700" b="1" dirty="0">
              <a:latin typeface="Times New Roman" panose="02020603050405020304" pitchFamily="18" charset="0"/>
            </a:endParaRPr>
          </a:p>
          <a:p>
            <a:pPr algn="l" eaLnBrk="1" hangingPunct="1">
              <a:spcBef>
                <a:spcPct val="0"/>
              </a:spcBef>
              <a:buClrTx/>
            </a:pPr>
            <a:r>
              <a:rPr lang="zh-CN" altLang="en-US" sz="2700" b="1" dirty="0">
                <a:latin typeface="Times New Roman" panose="02020603050405020304" pitchFamily="18" charset="0"/>
              </a:rPr>
              <a:t>    ■降级使用与越级使用</a:t>
            </a:r>
          </a:p>
        </p:txBody>
      </p:sp>
    </p:spTree>
    <p:extLst>
      <p:ext uri="{BB962C8B-B14F-4D97-AF65-F5344CB8AC3E}">
        <p14:creationId xmlns:p14="http://schemas.microsoft.com/office/powerpoint/2010/main" val="41238774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subTitle" idx="4294967295"/>
          </p:nvPr>
        </p:nvSpPr>
        <p:spPr>
          <a:xfrm>
            <a:off x="467544" y="1563638"/>
            <a:ext cx="8136904" cy="2016224"/>
          </a:xfrm>
          <a:solidFill>
            <a:srgbClr val="92D050"/>
          </a:solidFill>
        </p:spPr>
        <p:txBody>
          <a:bodyPr anchor="ctr"/>
          <a:lstStyle/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■</a:t>
            </a:r>
            <a:r>
              <a:rPr lang="zh-CN" altLang="en-US" sz="2700" b="1" dirty="0" smtClean="0">
                <a:latin typeface="Times New Roman" panose="02020603050405020304" pitchFamily="18" charset="0"/>
              </a:rPr>
              <a:t>发动机油更换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①按质换油 </a:t>
            </a:r>
            <a:endParaRPr lang="en-US" altLang="zh-CN" sz="2700" b="1" dirty="0" smtClean="0">
              <a:latin typeface="Times New Roman" panose="02020603050405020304" pitchFamily="18" charset="0"/>
            </a:endParaRPr>
          </a:p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 smtClean="0">
                <a:latin typeface="Times New Roman" panose="02020603050405020304" pitchFamily="18" charset="0"/>
              </a:rPr>
              <a:t>②</a:t>
            </a:r>
            <a:r>
              <a:rPr lang="zh-CN" altLang="en-US" sz="2700" b="1" dirty="0">
                <a:latin typeface="Times New Roman" panose="02020603050405020304" pitchFamily="18" charset="0"/>
              </a:rPr>
              <a:t>定期换油 </a:t>
            </a:r>
            <a:endParaRPr lang="en-US" altLang="zh-CN" sz="2700" b="1" dirty="0" smtClean="0">
              <a:latin typeface="Times New Roman" panose="02020603050405020304" pitchFamily="18" charset="0"/>
            </a:endParaRPr>
          </a:p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 smtClean="0">
                <a:latin typeface="Times New Roman" panose="02020603050405020304" pitchFamily="18" charset="0"/>
              </a:rPr>
              <a:t>③</a:t>
            </a:r>
            <a:r>
              <a:rPr lang="zh-CN" altLang="en-US" sz="2700" b="1" dirty="0">
                <a:latin typeface="Times New Roman" panose="02020603050405020304" pitchFamily="18" charset="0"/>
              </a:rPr>
              <a:t>规定换油周期同时控制油的</a:t>
            </a:r>
            <a:r>
              <a:rPr lang="zh-CN" altLang="en-US" sz="2700" b="1" dirty="0" smtClean="0">
                <a:latin typeface="Times New Roman" panose="02020603050405020304" pitchFamily="18" charset="0"/>
              </a:rPr>
              <a:t>指标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9130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619672" y="2067694"/>
            <a:ext cx="6268640" cy="964406"/>
          </a:xfrm>
          <a:ln>
            <a:miter lim="800000"/>
            <a:headEnd/>
            <a:tailEnd/>
          </a:ln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anchor="ctr"/>
          <a:lstStyle/>
          <a:p>
            <a:pPr marL="428625" indent="-428625" eaLnBrk="1" hangingPunct="1">
              <a:spcBef>
                <a:spcPct val="0"/>
              </a:spcBef>
              <a:buFont typeface="Wingdings" panose="05000000000000000000" pitchFamily="2" charset="2"/>
              <a:buChar char="p"/>
              <a:defRPr/>
            </a:pPr>
            <a:r>
              <a:rPr lang="zh-CN" altLang="en-US" sz="30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概述</a:t>
            </a:r>
            <a:endParaRPr lang="zh-CN" altLang="en-US" sz="30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82968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subTitle" idx="4294967295"/>
          </p:nvPr>
        </p:nvSpPr>
        <p:spPr>
          <a:xfrm>
            <a:off x="683568" y="627534"/>
            <a:ext cx="7992888" cy="3384376"/>
          </a:xfrm>
          <a:solidFill>
            <a:srgbClr val="92D050"/>
          </a:solidFill>
        </p:spPr>
        <p:txBody>
          <a:bodyPr anchor="ctr"/>
          <a:lstStyle/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 smtClean="0">
                <a:latin typeface="Times New Roman" panose="02020603050405020304" pitchFamily="18" charset="0"/>
              </a:rPr>
              <a:t>按</a:t>
            </a:r>
            <a:r>
              <a:rPr lang="zh-CN" altLang="en-US" sz="2700" b="1" dirty="0">
                <a:latin typeface="Times New Roman" panose="02020603050405020304" pitchFamily="18" charset="0"/>
              </a:rPr>
              <a:t>质换</a:t>
            </a:r>
            <a:r>
              <a:rPr lang="zh-CN" altLang="en-US" sz="2700" b="1" dirty="0" smtClean="0">
                <a:latin typeface="Times New Roman" panose="02020603050405020304" pitchFamily="18" charset="0"/>
              </a:rPr>
              <a:t>油</a:t>
            </a:r>
            <a:r>
              <a:rPr lang="en-US" altLang="zh-CN" sz="2700" b="1" dirty="0" smtClean="0">
                <a:latin typeface="Times New Roman" panose="02020603050405020304" pitchFamily="18" charset="0"/>
              </a:rPr>
              <a:t>:</a:t>
            </a:r>
            <a:endParaRPr lang="zh-CN" altLang="en-US" sz="2700" b="1" dirty="0">
              <a:latin typeface="Times New Roman" panose="02020603050405020304" pitchFamily="18" charset="0"/>
            </a:endParaRPr>
          </a:p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运动粘度变化率</a:t>
            </a:r>
          </a:p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 smtClean="0">
                <a:latin typeface="Times New Roman" panose="02020603050405020304" pitchFamily="18" charset="0"/>
              </a:rPr>
              <a:t>闪点</a:t>
            </a:r>
            <a:endParaRPr lang="en-US" altLang="zh-CN" sz="2700" b="1" dirty="0" smtClean="0">
              <a:latin typeface="Times New Roman" panose="02020603050405020304" pitchFamily="18" charset="0"/>
            </a:endParaRPr>
          </a:p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水分</a:t>
            </a:r>
          </a:p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不溶物</a:t>
            </a:r>
          </a:p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金属含量</a:t>
            </a:r>
            <a:r>
              <a:rPr lang="en-US" altLang="zh-CN" sz="2700" b="1" dirty="0">
                <a:latin typeface="Times New Roman" panose="02020603050405020304" pitchFamily="18" charset="0"/>
              </a:rPr>
              <a:t>(Fe</a:t>
            </a:r>
            <a:r>
              <a:rPr lang="zh-CN" altLang="en-US" sz="2700" b="1" dirty="0">
                <a:latin typeface="Times New Roman" panose="02020603050405020304" pitchFamily="18" charset="0"/>
              </a:rPr>
              <a:t>、</a:t>
            </a:r>
            <a:r>
              <a:rPr lang="en-US" altLang="zh-CN" sz="2700" b="1" dirty="0">
                <a:latin typeface="Times New Roman" panose="02020603050405020304" pitchFamily="18" charset="0"/>
              </a:rPr>
              <a:t>Al</a:t>
            </a:r>
            <a:r>
              <a:rPr lang="en-US" altLang="zh-CN" sz="2700" b="1" dirty="0" smtClean="0">
                <a:latin typeface="Times New Roman" panose="02020603050405020304" pitchFamily="18" charset="0"/>
              </a:rPr>
              <a:t>)</a:t>
            </a:r>
          </a:p>
          <a:p>
            <a:pPr marL="0" indent="673894" eaLnBrk="1" hangingPunct="1">
              <a:spcBef>
                <a:spcPct val="0"/>
              </a:spcBef>
              <a:buClrTx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中和值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8509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1143000" y="1553766"/>
            <a:ext cx="6858000" cy="108347"/>
          </a:xfrm>
          <a:prstGeom prst="rect">
            <a:avLst/>
          </a:prstGeom>
          <a:gradFill rotWithShape="1">
            <a:gsLst>
              <a:gs pos="0">
                <a:srgbClr val="FAE3B7"/>
              </a:gs>
              <a:gs pos="9000">
                <a:srgbClr val="A28949"/>
              </a:gs>
              <a:gs pos="15500">
                <a:srgbClr val="835E17"/>
              </a:gs>
              <a:gs pos="16499">
                <a:srgbClr val="BD922A"/>
              </a:gs>
              <a:gs pos="18500">
                <a:srgbClr val="FBE4AE"/>
              </a:gs>
              <a:gs pos="39500">
                <a:srgbClr val="BD922A"/>
              </a:gs>
              <a:gs pos="43500">
                <a:srgbClr val="BD922A"/>
              </a:gs>
              <a:gs pos="50000">
                <a:srgbClr val="FBE4AE"/>
              </a:gs>
              <a:gs pos="56500">
                <a:srgbClr val="BD922A"/>
              </a:gs>
              <a:gs pos="60501">
                <a:srgbClr val="BD922A"/>
              </a:gs>
              <a:gs pos="81500">
                <a:srgbClr val="FBE4AE"/>
              </a:gs>
              <a:gs pos="83501">
                <a:srgbClr val="BD922A"/>
              </a:gs>
              <a:gs pos="84500">
                <a:srgbClr val="835E17"/>
              </a:gs>
              <a:gs pos="91000">
                <a:srgbClr val="A28949"/>
              </a:gs>
              <a:gs pos="100000">
                <a:srgbClr val="FAE3B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35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35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35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zh-CN" altLang="en-US" sz="135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083" name="Text Box 5"/>
          <p:cNvSpPr txBox="1">
            <a:spLocks noChangeArrowheads="1"/>
          </p:cNvSpPr>
          <p:nvPr/>
        </p:nvSpPr>
        <p:spPr bwMode="auto">
          <a:xfrm>
            <a:off x="2964656" y="375047"/>
            <a:ext cx="3857625" cy="85408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4950">
                <a:solidFill>
                  <a:srgbClr val="000000"/>
                </a:solidFill>
              </a:rPr>
              <a:t>思考题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0" y="1923678"/>
            <a:ext cx="6858000" cy="31393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1.</a:t>
            </a:r>
            <a:r>
              <a:rPr lang="zh-CN" altLang="en-US" sz="3300" dirty="0">
                <a:solidFill>
                  <a:srgbClr val="000000"/>
                </a:solidFill>
              </a:rPr>
              <a:t>发动机油的主要使用性能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2.</a:t>
            </a:r>
            <a:r>
              <a:rPr lang="zh-CN" altLang="en-US" sz="3300" dirty="0">
                <a:solidFill>
                  <a:srgbClr val="000000"/>
                </a:solidFill>
              </a:rPr>
              <a:t>发动机油品质的检测方法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3.</a:t>
            </a:r>
            <a:r>
              <a:rPr lang="zh-CN" altLang="en-US" sz="3300" dirty="0">
                <a:solidFill>
                  <a:srgbClr val="000000"/>
                </a:solidFill>
              </a:rPr>
              <a:t>发动机油</a:t>
            </a:r>
            <a:r>
              <a:rPr lang="zh-CN" altLang="en-US" sz="3300" dirty="0" smtClean="0">
                <a:solidFill>
                  <a:srgbClr val="000000"/>
                </a:solidFill>
              </a:rPr>
              <a:t>的</a:t>
            </a:r>
            <a:r>
              <a:rPr lang="zh-CN" altLang="en-US" sz="3300" dirty="0">
                <a:solidFill>
                  <a:srgbClr val="000000"/>
                </a:solidFill>
              </a:rPr>
              <a:t>分类</a:t>
            </a:r>
            <a:endParaRPr lang="en-US" altLang="zh-CN" sz="3300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 smtClean="0">
                <a:solidFill>
                  <a:srgbClr val="000000"/>
                </a:solidFill>
              </a:rPr>
              <a:t>4.</a:t>
            </a:r>
            <a:r>
              <a:rPr lang="zh-CN" altLang="en-US" sz="3300" dirty="0" smtClean="0">
                <a:solidFill>
                  <a:srgbClr val="000000"/>
                </a:solidFill>
              </a:rPr>
              <a:t>机油粘度过高对油耗影响</a:t>
            </a:r>
            <a:endParaRPr lang="en-US" altLang="zh-CN" sz="3300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 smtClean="0">
                <a:solidFill>
                  <a:srgbClr val="000000"/>
                </a:solidFill>
              </a:rPr>
              <a:t>5.</a:t>
            </a:r>
            <a:r>
              <a:rPr lang="zh-CN" altLang="en-US" sz="3300" dirty="0">
                <a:solidFill>
                  <a:srgbClr val="000000"/>
                </a:solidFill>
              </a:rPr>
              <a:t>易</a:t>
            </a:r>
            <a:r>
              <a:rPr lang="zh-CN" altLang="en-US" sz="3300" dirty="0" smtClean="0">
                <a:solidFill>
                  <a:srgbClr val="000000"/>
                </a:solidFill>
              </a:rPr>
              <a:t>变黑的机油就一定不好吗？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 smtClean="0">
                <a:solidFill>
                  <a:srgbClr val="000000"/>
                </a:solidFill>
              </a:rPr>
              <a:t>6.</a:t>
            </a:r>
            <a:r>
              <a:rPr lang="zh-CN" altLang="en-US" sz="3300" dirty="0" smtClean="0">
                <a:solidFill>
                  <a:srgbClr val="000000"/>
                </a:solidFill>
              </a:rPr>
              <a:t>汽、柴机油有何区别？</a:t>
            </a:r>
            <a:endParaRPr lang="en-US" altLang="zh-CN" sz="33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34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10892" y="589360"/>
            <a:ext cx="2839640" cy="428625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一、发动机油的作用</a:t>
            </a: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766" y="1071563"/>
            <a:ext cx="4920853" cy="3696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3494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781" y="589360"/>
            <a:ext cx="6001941" cy="380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72478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782" y="696516"/>
            <a:ext cx="5837635" cy="3161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7053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719" y="482203"/>
            <a:ext cx="4393406" cy="44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893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501754" y="1491630"/>
            <a:ext cx="2839641" cy="375047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二、工作条件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1480996" y="2211710"/>
            <a:ext cx="4896544" cy="1061829"/>
          </a:xfrm>
          <a:prstGeom prst="rect">
            <a:avLst/>
          </a:prstGeom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100" dirty="0">
                <a:solidFill>
                  <a:srgbClr val="000000"/>
                </a:solidFill>
              </a:rPr>
              <a:t>温度（</a:t>
            </a:r>
            <a:r>
              <a:rPr lang="en-US" altLang="zh-CN" sz="2100" dirty="0">
                <a:solidFill>
                  <a:srgbClr val="000000"/>
                </a:solidFill>
              </a:rPr>
              <a:t>-50℃</a:t>
            </a:r>
            <a:r>
              <a:rPr lang="zh-CN" altLang="en-US" sz="2100" dirty="0">
                <a:solidFill>
                  <a:srgbClr val="000000"/>
                </a:solidFill>
              </a:rPr>
              <a:t>、</a:t>
            </a:r>
            <a:r>
              <a:rPr lang="en-US" altLang="zh-CN" sz="2100" dirty="0">
                <a:solidFill>
                  <a:srgbClr val="000000"/>
                </a:solidFill>
              </a:rPr>
              <a:t>200</a:t>
            </a:r>
            <a:r>
              <a:rPr lang="zh-CN" altLang="en-US" sz="2100" dirty="0">
                <a:solidFill>
                  <a:srgbClr val="000000"/>
                </a:solidFill>
              </a:rPr>
              <a:t>～</a:t>
            </a:r>
            <a:r>
              <a:rPr lang="en-US" altLang="zh-CN" sz="2100" dirty="0">
                <a:solidFill>
                  <a:srgbClr val="000000"/>
                </a:solidFill>
              </a:rPr>
              <a:t>300 ℃ </a:t>
            </a:r>
            <a:r>
              <a:rPr lang="zh-CN" altLang="en-US" sz="2100" dirty="0">
                <a:solidFill>
                  <a:srgbClr val="000000"/>
                </a:solidFill>
              </a:rPr>
              <a:t>）</a:t>
            </a:r>
            <a:endParaRPr lang="en-US" altLang="zh-CN" sz="21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100" dirty="0">
                <a:solidFill>
                  <a:srgbClr val="000000"/>
                </a:solidFill>
              </a:rPr>
              <a:t>压力</a:t>
            </a:r>
            <a:endParaRPr lang="en-US" altLang="zh-CN" sz="21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100" dirty="0" smtClean="0">
                <a:solidFill>
                  <a:srgbClr val="FF0000"/>
                </a:solidFill>
              </a:rPr>
              <a:t>窜气（燃油、废气）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5370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  <p:bldP spid="2150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64469" y="2035969"/>
            <a:ext cx="6286500" cy="707231"/>
          </a:xfrm>
          <a:ln>
            <a:miter lim="800000"/>
            <a:headEnd/>
            <a:tailEnd/>
          </a:ln>
          <a:ex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428625" indent="-428625" eaLnBrk="1" hangingPunct="1">
              <a:spcBef>
                <a:spcPct val="0"/>
              </a:spcBef>
              <a:buFont typeface="Wingdings" panose="05000000000000000000" pitchFamily="2" charset="2"/>
              <a:buChar char="p"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发动机油</a:t>
            </a:r>
            <a:r>
              <a:rPr lang="zh-CN" altLang="en-US" sz="3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的使用性能</a:t>
            </a:r>
          </a:p>
        </p:txBody>
      </p:sp>
    </p:spTree>
    <p:extLst>
      <p:ext uri="{BB962C8B-B14F-4D97-AF65-F5344CB8AC3E}">
        <p14:creationId xmlns:p14="http://schemas.microsoft.com/office/powerpoint/2010/main" val="1859669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6279</TotalTime>
  <Words>930</Words>
  <Application>Microsoft Office PowerPoint</Application>
  <PresentationFormat>全屏显示(16:9)</PresentationFormat>
  <Paragraphs>116</Paragraphs>
  <Slides>31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黑体</vt:lpstr>
      <vt:lpstr>宋体</vt:lpstr>
      <vt:lpstr>Arial</vt:lpstr>
      <vt:lpstr>Calibri</vt:lpstr>
      <vt:lpstr>Times New Roman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吉祥如意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148</cp:revision>
  <dcterms:created xsi:type="dcterms:W3CDTF">2014-02-17T07:50:13Z</dcterms:created>
  <dcterms:modified xsi:type="dcterms:W3CDTF">2017-01-02T07:41:25Z</dcterms:modified>
</cp:coreProperties>
</file>